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708" r:id="rId1"/>
  </p:sldMasterIdLst>
  <p:notesMasterIdLst>
    <p:notesMasterId r:id="rId49"/>
  </p:notesMasterIdLst>
  <p:handoutMasterIdLst>
    <p:handoutMasterId r:id="rId50"/>
  </p:handoutMasterIdLst>
  <p:sldIdLst>
    <p:sldId id="469" r:id="rId2"/>
    <p:sldId id="508" r:id="rId3"/>
    <p:sldId id="505" r:id="rId4"/>
    <p:sldId id="506" r:id="rId5"/>
    <p:sldId id="507" r:id="rId6"/>
    <p:sldId id="523" r:id="rId7"/>
    <p:sldId id="580" r:id="rId8"/>
    <p:sldId id="536" r:id="rId9"/>
    <p:sldId id="537" r:id="rId10"/>
    <p:sldId id="581" r:id="rId11"/>
    <p:sldId id="582" r:id="rId12"/>
    <p:sldId id="556" r:id="rId13"/>
    <p:sldId id="514" r:id="rId14"/>
    <p:sldId id="509" r:id="rId15"/>
    <p:sldId id="516" r:id="rId16"/>
    <p:sldId id="584" r:id="rId17"/>
    <p:sldId id="585" r:id="rId18"/>
    <p:sldId id="538" r:id="rId19"/>
    <p:sldId id="539" r:id="rId20"/>
    <p:sldId id="572" r:id="rId21"/>
    <p:sldId id="512" r:id="rId22"/>
    <p:sldId id="562" r:id="rId23"/>
    <p:sldId id="546" r:id="rId24"/>
    <p:sldId id="565" r:id="rId25"/>
    <p:sldId id="563" r:id="rId26"/>
    <p:sldId id="564" r:id="rId27"/>
    <p:sldId id="586" r:id="rId28"/>
    <p:sldId id="568" r:id="rId29"/>
    <p:sldId id="575" r:id="rId30"/>
    <p:sldId id="576" r:id="rId31"/>
    <p:sldId id="577" r:id="rId32"/>
    <p:sldId id="578" r:id="rId33"/>
    <p:sldId id="579" r:id="rId34"/>
    <p:sldId id="518" r:id="rId35"/>
    <p:sldId id="519" r:id="rId36"/>
    <p:sldId id="520" r:id="rId37"/>
    <p:sldId id="587" r:id="rId38"/>
    <p:sldId id="566" r:id="rId39"/>
    <p:sldId id="567" r:id="rId40"/>
    <p:sldId id="573" r:id="rId41"/>
    <p:sldId id="551" r:id="rId42"/>
    <p:sldId id="552" r:id="rId43"/>
    <p:sldId id="558" r:id="rId44"/>
    <p:sldId id="559" r:id="rId45"/>
    <p:sldId id="560" r:id="rId46"/>
    <p:sldId id="561" r:id="rId47"/>
    <p:sldId id="583" r:id="rId48"/>
  </p:sldIdLst>
  <p:sldSz cx="9144000" cy="6858000" type="screen4x3"/>
  <p:notesSz cx="6735763" cy="9866313"/>
  <p:defaultTextStyle>
    <a:defPPr>
      <a:defRPr lang="ru-RU"/>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572">
          <p15:clr>
            <a:srgbClr val="A4A3A4"/>
          </p15:clr>
        </p15:guide>
        <p15:guide id="2" pos="2880">
          <p15:clr>
            <a:srgbClr val="A4A3A4"/>
          </p15:clr>
        </p15:guide>
        <p15:guide id="3" pos="437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76B4"/>
    <a:srgbClr val="B7DBFC"/>
    <a:srgbClr val="B7DEE8"/>
    <a:srgbClr val="0F3A70"/>
    <a:srgbClr val="BCD1E6"/>
    <a:srgbClr val="376091"/>
    <a:srgbClr val="3333CC"/>
    <a:srgbClr val="E9EDF4"/>
    <a:srgbClr val="4F81BD"/>
    <a:srgbClr val="D0D8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673" autoAdjust="0"/>
    <p:restoredTop sz="92647" autoAdjust="0"/>
  </p:normalViewPr>
  <p:slideViewPr>
    <p:cSldViewPr>
      <p:cViewPr>
        <p:scale>
          <a:sx n="120" d="100"/>
          <a:sy n="120" d="100"/>
        </p:scale>
        <p:origin x="3946" y="67"/>
      </p:cViewPr>
      <p:guideLst>
        <p:guide orient="horz" pos="572"/>
        <p:guide pos="2880"/>
        <p:guide pos="4377"/>
      </p:guideLst>
    </p:cSldViewPr>
  </p:slideViewPr>
  <p:outlineViewPr>
    <p:cViewPr>
      <p:scale>
        <a:sx n="33" d="100"/>
        <a:sy n="33" d="100"/>
      </p:scale>
      <p:origin x="0" y="0"/>
    </p:cViewPr>
  </p:outlineViewPr>
  <p:notesTextViewPr>
    <p:cViewPr>
      <p:scale>
        <a:sx n="3" d="2"/>
        <a:sy n="3" d="2"/>
      </p:scale>
      <p:origin x="0" y="0"/>
    </p:cViewPr>
  </p:notesTextViewPr>
  <p:sorterViewPr>
    <p:cViewPr>
      <p:scale>
        <a:sx n="130" d="100"/>
        <a:sy n="13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19413" cy="493713"/>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ru-RU"/>
          </a:p>
        </p:txBody>
      </p:sp>
      <p:sp>
        <p:nvSpPr>
          <p:cNvPr id="3" name="Дата 2"/>
          <p:cNvSpPr>
            <a:spLocks noGrp="1"/>
          </p:cNvSpPr>
          <p:nvPr>
            <p:ph type="dt" sz="quarter" idx="1"/>
          </p:nvPr>
        </p:nvSpPr>
        <p:spPr>
          <a:xfrm>
            <a:off x="3814763" y="0"/>
            <a:ext cx="2919412" cy="493713"/>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708B00EE-CC87-453E-95F2-921F763A0FFB}" type="datetimeFigureOut">
              <a:rPr lang="ru-RU"/>
              <a:pPr>
                <a:defRPr/>
              </a:pPr>
              <a:t>22.06.2021</a:t>
            </a:fld>
            <a:endParaRPr lang="ru-RU"/>
          </a:p>
        </p:txBody>
      </p:sp>
      <p:sp>
        <p:nvSpPr>
          <p:cNvPr id="4" name="Нижний колонтитул 3"/>
          <p:cNvSpPr>
            <a:spLocks noGrp="1"/>
          </p:cNvSpPr>
          <p:nvPr>
            <p:ph type="ftr" sz="quarter" idx="2"/>
          </p:nvPr>
        </p:nvSpPr>
        <p:spPr>
          <a:xfrm>
            <a:off x="0" y="9371013"/>
            <a:ext cx="2919413" cy="493712"/>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ru-RU"/>
          </a:p>
        </p:txBody>
      </p:sp>
      <p:sp>
        <p:nvSpPr>
          <p:cNvPr id="5" name="Номер слайда 4"/>
          <p:cNvSpPr>
            <a:spLocks noGrp="1"/>
          </p:cNvSpPr>
          <p:nvPr>
            <p:ph type="sldNum" sz="quarter" idx="3"/>
          </p:nvPr>
        </p:nvSpPr>
        <p:spPr>
          <a:xfrm>
            <a:off x="3814763" y="9371013"/>
            <a:ext cx="2919412" cy="493712"/>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AB2C0B95-5C37-48F8-AF6E-37FA1E12FFA0}" type="slidenum">
              <a:rPr lang="ru-RU"/>
              <a:pPr>
                <a:defRPr/>
              </a:pPr>
              <a:t>‹#›</a:t>
            </a:fld>
            <a:endParaRPr lang="ru-RU"/>
          </a:p>
        </p:txBody>
      </p:sp>
    </p:spTree>
    <p:extLst>
      <p:ext uri="{BB962C8B-B14F-4D97-AF65-F5344CB8AC3E}">
        <p14:creationId xmlns:p14="http://schemas.microsoft.com/office/powerpoint/2010/main" val="8569227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19413" cy="493713"/>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ru-RU"/>
          </a:p>
        </p:txBody>
      </p:sp>
      <p:sp>
        <p:nvSpPr>
          <p:cNvPr id="3" name="Дата 2"/>
          <p:cNvSpPr>
            <a:spLocks noGrp="1"/>
          </p:cNvSpPr>
          <p:nvPr>
            <p:ph type="dt" idx="1"/>
          </p:nvPr>
        </p:nvSpPr>
        <p:spPr>
          <a:xfrm>
            <a:off x="3814763" y="0"/>
            <a:ext cx="2919412" cy="493713"/>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1B914A65-F7A7-4351-8756-A8B2D37B3B66}" type="datetimeFigureOut">
              <a:rPr lang="ru-RU"/>
              <a:pPr>
                <a:defRPr/>
              </a:pPr>
              <a:t>22.06.2021</a:t>
            </a:fld>
            <a:endParaRPr lang="ru-RU"/>
          </a:p>
        </p:txBody>
      </p:sp>
      <p:sp>
        <p:nvSpPr>
          <p:cNvPr id="4" name="Образ слайда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73100" y="4686300"/>
            <a:ext cx="5389563" cy="4440238"/>
          </a:xfrm>
          <a:prstGeom prst="rect">
            <a:avLst/>
          </a:prstGeom>
        </p:spPr>
        <p:txBody>
          <a:bodyPr vert="horz" lIns="91440" tIns="45720" rIns="91440" bIns="45720" rtlCol="0">
            <a:normAutofit/>
          </a:body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6" name="Нижний колонтитул 5"/>
          <p:cNvSpPr>
            <a:spLocks noGrp="1"/>
          </p:cNvSpPr>
          <p:nvPr>
            <p:ph type="ftr" sz="quarter" idx="4"/>
          </p:nvPr>
        </p:nvSpPr>
        <p:spPr>
          <a:xfrm>
            <a:off x="0" y="9371013"/>
            <a:ext cx="2919413" cy="493712"/>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ru-RU"/>
          </a:p>
        </p:txBody>
      </p:sp>
      <p:sp>
        <p:nvSpPr>
          <p:cNvPr id="7" name="Номер слайда 6"/>
          <p:cNvSpPr>
            <a:spLocks noGrp="1"/>
          </p:cNvSpPr>
          <p:nvPr>
            <p:ph type="sldNum" sz="quarter" idx="5"/>
          </p:nvPr>
        </p:nvSpPr>
        <p:spPr>
          <a:xfrm>
            <a:off x="3814763" y="9371013"/>
            <a:ext cx="2919412" cy="493712"/>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B738CDFC-76CA-4A08-A2B2-311E952FD798}" type="slidenum">
              <a:rPr lang="ru-RU"/>
              <a:pPr>
                <a:defRPr/>
              </a:pPr>
              <a:t>‹#›</a:t>
            </a:fld>
            <a:endParaRPr lang="ru-RU"/>
          </a:p>
        </p:txBody>
      </p:sp>
    </p:spTree>
    <p:extLst>
      <p:ext uri="{BB962C8B-B14F-4D97-AF65-F5344CB8AC3E}">
        <p14:creationId xmlns:p14="http://schemas.microsoft.com/office/powerpoint/2010/main" val="83233575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7318141-ADB3-46AD-A956-2965DBE11C92}" type="slidenum">
              <a:rPr lang="ru-RU" smtClean="0"/>
              <a:pPr/>
              <a:t>15</a:t>
            </a:fld>
            <a:endParaRPr lang="ru-RU"/>
          </a:p>
        </p:txBody>
      </p:sp>
    </p:spTree>
    <p:extLst>
      <p:ext uri="{BB962C8B-B14F-4D97-AF65-F5344CB8AC3E}">
        <p14:creationId xmlns:p14="http://schemas.microsoft.com/office/powerpoint/2010/main" val="643608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txBox="1">
            <a:spLocks noGrp="1" noChangeArrowheads="1"/>
          </p:cNvSpPr>
          <p:nvPr/>
        </p:nvSpPr>
        <p:spPr bwMode="auto">
          <a:xfrm>
            <a:off x="3816350" y="9372600"/>
            <a:ext cx="2919413" cy="493713"/>
          </a:xfrm>
          <a:prstGeom prst="rect">
            <a:avLst/>
          </a:prstGeom>
          <a:noFill/>
          <a:ln w="9525">
            <a:noFill/>
            <a:miter lim="800000"/>
            <a:headEnd/>
            <a:tailEnd/>
          </a:ln>
        </p:spPr>
        <p:txBody>
          <a:bodyPr lIns="91431" tIns="45716" rIns="91431" bIns="45716" anchor="b"/>
          <a:lstStyle/>
          <a:p>
            <a:pPr algn="r" eaLnBrk="0" hangingPunct="0"/>
            <a:fld id="{31298842-220F-4D63-9C8D-B4E936476820}" type="slidenum">
              <a:rPr lang="en-US" sz="1200">
                <a:ea typeface="MS PGothic" pitchFamily="34" charset="-128"/>
              </a:rPr>
              <a:pPr algn="r" eaLnBrk="0" hangingPunct="0"/>
              <a:t>45</a:t>
            </a:fld>
            <a:endParaRPr lang="en-US" sz="1200">
              <a:ea typeface="MS PGothic" pitchFamily="34" charset="-128"/>
            </a:endParaRPr>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4" name="Rectangle 3"/>
          <p:cNvSpPr>
            <a:spLocks noGrp="1" noChangeArrowheads="1"/>
          </p:cNvSpPr>
          <p:nvPr>
            <p:ph type="body" idx="1"/>
          </p:nvPr>
        </p:nvSpPr>
        <p:spPr bwMode="auto">
          <a:xfrm>
            <a:off x="898525" y="4686300"/>
            <a:ext cx="4938713" cy="4440238"/>
          </a:xfrm>
          <a:noFill/>
        </p:spPr>
        <p:txBody>
          <a:bodyPr wrap="square" lIns="91431" tIns="45716" rIns="91431" bIns="45716" numCol="1" anchor="t" anchorCtr="0" compatLnSpc="1">
            <a:prstTxWarp prst="textNoShape">
              <a:avLst/>
            </a:prstTxWarp>
          </a:bodyPr>
          <a:lstStyle/>
          <a:p>
            <a:pPr eaLnBrk="1" hangingPunct="1"/>
            <a:endParaRPr lang="ru-RU">
              <a:latin typeface="Arial" pitchFamily="34" charset="0"/>
            </a:endParaRPr>
          </a:p>
        </p:txBody>
      </p:sp>
    </p:spTree>
    <p:extLst>
      <p:ext uri="{BB962C8B-B14F-4D97-AF65-F5344CB8AC3E}">
        <p14:creationId xmlns:p14="http://schemas.microsoft.com/office/powerpoint/2010/main" val="2919069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txBox="1">
            <a:spLocks noGrp="1" noChangeArrowheads="1"/>
          </p:cNvSpPr>
          <p:nvPr/>
        </p:nvSpPr>
        <p:spPr bwMode="auto">
          <a:xfrm>
            <a:off x="3816350" y="9372600"/>
            <a:ext cx="2919413" cy="493713"/>
          </a:xfrm>
          <a:prstGeom prst="rect">
            <a:avLst/>
          </a:prstGeom>
          <a:noFill/>
          <a:ln w="9525">
            <a:noFill/>
            <a:miter lim="800000"/>
            <a:headEnd/>
            <a:tailEnd/>
          </a:ln>
        </p:spPr>
        <p:txBody>
          <a:bodyPr lIns="91431" tIns="45716" rIns="91431" bIns="45716" anchor="b"/>
          <a:lstStyle/>
          <a:p>
            <a:pPr algn="r" eaLnBrk="0" hangingPunct="0"/>
            <a:fld id="{31298842-220F-4D63-9C8D-B4E936476820}" type="slidenum">
              <a:rPr lang="en-US" sz="1200">
                <a:ea typeface="MS PGothic" pitchFamily="34" charset="-128"/>
              </a:rPr>
              <a:pPr algn="r" eaLnBrk="0" hangingPunct="0"/>
              <a:t>46</a:t>
            </a:fld>
            <a:endParaRPr lang="en-US" sz="1200">
              <a:ea typeface="MS PGothic" pitchFamily="34" charset="-128"/>
            </a:endParaRPr>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4" name="Rectangle 3"/>
          <p:cNvSpPr>
            <a:spLocks noGrp="1" noChangeArrowheads="1"/>
          </p:cNvSpPr>
          <p:nvPr>
            <p:ph type="body" idx="1"/>
          </p:nvPr>
        </p:nvSpPr>
        <p:spPr bwMode="auto">
          <a:xfrm>
            <a:off x="898525" y="4686300"/>
            <a:ext cx="4938713" cy="4440238"/>
          </a:xfrm>
          <a:noFill/>
        </p:spPr>
        <p:txBody>
          <a:bodyPr wrap="square" lIns="91431" tIns="45716" rIns="91431" bIns="45716" numCol="1" anchor="t" anchorCtr="0" compatLnSpc="1">
            <a:prstTxWarp prst="textNoShape">
              <a:avLst/>
            </a:prstTxWarp>
          </a:bodyPr>
          <a:lstStyle/>
          <a:p>
            <a:pPr eaLnBrk="1" hangingPunct="1"/>
            <a:endParaRPr lang="ru-RU">
              <a:latin typeface="Arial" pitchFamily="34" charset="0"/>
            </a:endParaRPr>
          </a:p>
        </p:txBody>
      </p:sp>
    </p:spTree>
    <p:extLst>
      <p:ext uri="{BB962C8B-B14F-4D97-AF65-F5344CB8AC3E}">
        <p14:creationId xmlns:p14="http://schemas.microsoft.com/office/powerpoint/2010/main" val="2477785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txBox="1">
            <a:spLocks noGrp="1" noChangeArrowheads="1"/>
          </p:cNvSpPr>
          <p:nvPr/>
        </p:nvSpPr>
        <p:spPr bwMode="auto">
          <a:xfrm>
            <a:off x="3816350" y="9372600"/>
            <a:ext cx="2919413" cy="493713"/>
          </a:xfrm>
          <a:prstGeom prst="rect">
            <a:avLst/>
          </a:prstGeom>
          <a:noFill/>
          <a:ln w="9525">
            <a:noFill/>
            <a:miter lim="800000"/>
            <a:headEnd/>
            <a:tailEnd/>
          </a:ln>
        </p:spPr>
        <p:txBody>
          <a:bodyPr lIns="91431" tIns="45716" rIns="91431" bIns="45716" anchor="b"/>
          <a:lstStyle/>
          <a:p>
            <a:pPr algn="r" eaLnBrk="0" hangingPunct="0"/>
            <a:fld id="{31298842-220F-4D63-9C8D-B4E936476820}" type="slidenum">
              <a:rPr lang="en-US" sz="1200">
                <a:ea typeface="MS PGothic" pitchFamily="34" charset="-128"/>
              </a:rPr>
              <a:pPr algn="r" eaLnBrk="0" hangingPunct="0"/>
              <a:t>47</a:t>
            </a:fld>
            <a:endParaRPr lang="en-US" sz="1200">
              <a:ea typeface="MS PGothic" pitchFamily="34" charset="-128"/>
            </a:endParaRPr>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4" name="Rectangle 3"/>
          <p:cNvSpPr>
            <a:spLocks noGrp="1" noChangeArrowheads="1"/>
          </p:cNvSpPr>
          <p:nvPr>
            <p:ph type="body" idx="1"/>
          </p:nvPr>
        </p:nvSpPr>
        <p:spPr bwMode="auto">
          <a:xfrm>
            <a:off x="898525" y="4686300"/>
            <a:ext cx="4938713" cy="4440238"/>
          </a:xfrm>
          <a:noFill/>
        </p:spPr>
        <p:txBody>
          <a:bodyPr wrap="square" lIns="91431" tIns="45716" rIns="91431" bIns="45716" numCol="1" anchor="t" anchorCtr="0" compatLnSpc="1">
            <a:prstTxWarp prst="textNoShape">
              <a:avLst/>
            </a:prstTxWarp>
          </a:bodyPr>
          <a:lstStyle/>
          <a:p>
            <a:pPr eaLnBrk="1" hangingPunct="1"/>
            <a:endParaRPr lang="ru-RU">
              <a:latin typeface="Arial" pitchFamily="34" charset="0"/>
            </a:endParaRPr>
          </a:p>
        </p:txBody>
      </p:sp>
    </p:spTree>
    <p:extLst>
      <p:ext uri="{BB962C8B-B14F-4D97-AF65-F5344CB8AC3E}">
        <p14:creationId xmlns:p14="http://schemas.microsoft.com/office/powerpoint/2010/main" val="2476928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7318141-ADB3-46AD-A956-2965DBE11C92}" type="slidenum">
              <a:rPr lang="ru-RU" smtClean="0"/>
              <a:pPr/>
              <a:t>16</a:t>
            </a:fld>
            <a:endParaRPr lang="ru-RU"/>
          </a:p>
        </p:txBody>
      </p:sp>
    </p:spTree>
    <p:extLst>
      <p:ext uri="{BB962C8B-B14F-4D97-AF65-F5344CB8AC3E}">
        <p14:creationId xmlns:p14="http://schemas.microsoft.com/office/powerpoint/2010/main" val="3961067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a:defRPr/>
            </a:pPr>
            <a:fld id="{B738CDFC-76CA-4A08-A2B2-311E952FD798}" type="slidenum">
              <a:rPr lang="ru-RU" smtClean="0"/>
              <a:pPr>
                <a:defRPr/>
              </a:pPr>
              <a:t>17</a:t>
            </a:fld>
            <a:endParaRPr lang="ru-RU"/>
          </a:p>
        </p:txBody>
      </p:sp>
    </p:spTree>
    <p:extLst>
      <p:ext uri="{BB962C8B-B14F-4D97-AF65-F5344CB8AC3E}">
        <p14:creationId xmlns:p14="http://schemas.microsoft.com/office/powerpoint/2010/main" val="752769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sz="1200" dirty="0">
                <a:latin typeface="Arial Narrow" panose="020B0606020202030204" pitchFamily="34" charset="0"/>
                <a:ea typeface="Calibri" panose="020F0502020204030204" pitchFamily="34" charset="0"/>
              </a:rPr>
              <a:t>П</a:t>
            </a:r>
            <a:r>
              <a:rPr lang="ru-RU" sz="1200" dirty="0">
                <a:effectLst/>
                <a:latin typeface="Arial Narrow" panose="020B0606020202030204" pitchFamily="34" charset="0"/>
                <a:ea typeface="Calibri" panose="020F0502020204030204" pitchFamily="34" charset="0"/>
              </a:rPr>
              <a:t>рограмма Hot QCD </a:t>
            </a:r>
            <a:r>
              <a:rPr lang="ru-RU" sz="1200" dirty="0" err="1">
                <a:effectLst/>
                <a:latin typeface="Arial Narrow" panose="020B0606020202030204" pitchFamily="34" charset="0"/>
                <a:ea typeface="Calibri" panose="020F0502020204030204" pitchFamily="34" charset="0"/>
              </a:rPr>
              <a:t>Physics</a:t>
            </a:r>
            <a:r>
              <a:rPr lang="ru-RU" sz="1200" dirty="0">
                <a:effectLst/>
                <a:latin typeface="Arial Narrow" panose="020B0606020202030204" pitchFamily="34" charset="0"/>
                <a:ea typeface="Calibri" panose="020F0502020204030204" pitchFamily="34" charset="0"/>
              </a:rPr>
              <a:t> на 2023 и 2025 годы по изучению микроструктуры QGP в золото-золото соударениях при энергии 200 ГэВ направлена на решение двух важнейших задач – детализацию фазовой диаграммы QCD и определение свойств QGP на малых масштабах. </a:t>
            </a:r>
            <a:endParaRPr lang="ru-RU" sz="1200" dirty="0">
              <a:latin typeface="Arial Narrow" panose="020B0606020202030204" pitchFamily="34" charset="0"/>
            </a:endParaRPr>
          </a:p>
          <a:p>
            <a:endParaRPr lang="ru-RU" dirty="0"/>
          </a:p>
        </p:txBody>
      </p:sp>
      <p:sp>
        <p:nvSpPr>
          <p:cNvPr id="4" name="Номер слайда 3"/>
          <p:cNvSpPr>
            <a:spLocks noGrp="1"/>
          </p:cNvSpPr>
          <p:nvPr>
            <p:ph type="sldNum" sz="quarter" idx="5"/>
          </p:nvPr>
        </p:nvSpPr>
        <p:spPr/>
        <p:txBody>
          <a:bodyPr/>
          <a:lstStyle/>
          <a:p>
            <a:pPr>
              <a:defRPr/>
            </a:pPr>
            <a:fld id="{B738CDFC-76CA-4A08-A2B2-311E952FD798}" type="slidenum">
              <a:rPr lang="ru-RU" smtClean="0"/>
              <a:pPr>
                <a:defRPr/>
              </a:pPr>
              <a:t>21</a:t>
            </a:fld>
            <a:endParaRPr lang="ru-RU"/>
          </a:p>
        </p:txBody>
      </p:sp>
    </p:spTree>
    <p:extLst>
      <p:ext uri="{BB962C8B-B14F-4D97-AF65-F5344CB8AC3E}">
        <p14:creationId xmlns:p14="http://schemas.microsoft.com/office/powerpoint/2010/main" val="203126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txBox="1">
            <a:spLocks noGrp="1" noChangeArrowheads="1"/>
          </p:cNvSpPr>
          <p:nvPr/>
        </p:nvSpPr>
        <p:spPr bwMode="auto">
          <a:xfrm>
            <a:off x="3816350" y="9372600"/>
            <a:ext cx="2919413" cy="493713"/>
          </a:xfrm>
          <a:prstGeom prst="rect">
            <a:avLst/>
          </a:prstGeom>
          <a:noFill/>
          <a:ln w="9525">
            <a:noFill/>
            <a:miter lim="800000"/>
            <a:headEnd/>
            <a:tailEnd/>
          </a:ln>
        </p:spPr>
        <p:txBody>
          <a:bodyPr lIns="91431" tIns="45716" rIns="91431" bIns="45716" anchor="b"/>
          <a:lstStyle/>
          <a:p>
            <a:pPr algn="r" eaLnBrk="0" hangingPunct="0"/>
            <a:fld id="{31298842-220F-4D63-9C8D-B4E936476820}" type="slidenum">
              <a:rPr lang="en-US" sz="1200">
                <a:ea typeface="MS PGothic" pitchFamily="34" charset="-128"/>
              </a:rPr>
              <a:pPr algn="r" eaLnBrk="0" hangingPunct="0"/>
              <a:t>22</a:t>
            </a:fld>
            <a:endParaRPr lang="en-US" sz="1200">
              <a:ea typeface="MS PGothic" pitchFamily="34" charset="-128"/>
            </a:endParaRPr>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4" name="Rectangle 3"/>
          <p:cNvSpPr>
            <a:spLocks noGrp="1" noChangeArrowheads="1"/>
          </p:cNvSpPr>
          <p:nvPr>
            <p:ph type="body" idx="1"/>
          </p:nvPr>
        </p:nvSpPr>
        <p:spPr bwMode="auto">
          <a:xfrm>
            <a:off x="898525" y="4686300"/>
            <a:ext cx="4938713" cy="4440238"/>
          </a:xfrm>
          <a:noFill/>
        </p:spPr>
        <p:txBody>
          <a:bodyPr wrap="square" lIns="91431" tIns="45716" rIns="91431" bIns="45716" numCol="1" anchor="t" anchorCtr="0" compatLnSpc="1">
            <a:prstTxWarp prst="textNoShape">
              <a:avLst/>
            </a:prstTxWarp>
          </a:bodyPr>
          <a:lstStyle/>
          <a:p>
            <a:pPr eaLnBrk="1" hangingPunct="1"/>
            <a:endParaRPr lang="ru-RU">
              <a:latin typeface="Arial" pitchFamily="34" charset="0"/>
            </a:endParaRPr>
          </a:p>
        </p:txBody>
      </p:sp>
    </p:spTree>
    <p:extLst>
      <p:ext uri="{BB962C8B-B14F-4D97-AF65-F5344CB8AC3E}">
        <p14:creationId xmlns:p14="http://schemas.microsoft.com/office/powerpoint/2010/main" val="3721276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txBox="1">
            <a:spLocks noGrp="1" noChangeArrowheads="1"/>
          </p:cNvSpPr>
          <p:nvPr/>
        </p:nvSpPr>
        <p:spPr bwMode="auto">
          <a:xfrm>
            <a:off x="3816350" y="9372600"/>
            <a:ext cx="2919413" cy="493713"/>
          </a:xfrm>
          <a:prstGeom prst="rect">
            <a:avLst/>
          </a:prstGeom>
          <a:noFill/>
          <a:ln w="9525">
            <a:noFill/>
            <a:miter lim="800000"/>
            <a:headEnd/>
            <a:tailEnd/>
          </a:ln>
        </p:spPr>
        <p:txBody>
          <a:bodyPr lIns="91431" tIns="45716" rIns="91431" bIns="45716" anchor="b"/>
          <a:lstStyle/>
          <a:p>
            <a:pPr algn="r" eaLnBrk="0" hangingPunct="0"/>
            <a:fld id="{31298842-220F-4D63-9C8D-B4E936476820}" type="slidenum">
              <a:rPr lang="en-US" sz="1200">
                <a:ea typeface="MS PGothic" pitchFamily="34" charset="-128"/>
              </a:rPr>
              <a:pPr algn="r" eaLnBrk="0" hangingPunct="0"/>
              <a:t>24</a:t>
            </a:fld>
            <a:endParaRPr lang="en-US" sz="1200">
              <a:ea typeface="MS PGothic" pitchFamily="34" charset="-128"/>
            </a:endParaRPr>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4" name="Rectangle 3"/>
          <p:cNvSpPr>
            <a:spLocks noGrp="1" noChangeArrowheads="1"/>
          </p:cNvSpPr>
          <p:nvPr>
            <p:ph type="body" idx="1"/>
          </p:nvPr>
        </p:nvSpPr>
        <p:spPr bwMode="auto">
          <a:xfrm>
            <a:off x="898525" y="4686300"/>
            <a:ext cx="4938713" cy="4440238"/>
          </a:xfrm>
          <a:noFill/>
        </p:spPr>
        <p:txBody>
          <a:bodyPr wrap="square" lIns="91431" tIns="45716" rIns="91431" bIns="45716" numCol="1" anchor="t" anchorCtr="0" compatLnSpc="1">
            <a:prstTxWarp prst="textNoShape">
              <a:avLst/>
            </a:prstTxWarp>
          </a:bodyPr>
          <a:lstStyle/>
          <a:p>
            <a:pPr eaLnBrk="1" hangingPunct="1"/>
            <a:endParaRPr lang="ru-RU">
              <a:latin typeface="Arial" pitchFamily="34" charset="0"/>
            </a:endParaRPr>
          </a:p>
        </p:txBody>
      </p:sp>
    </p:spTree>
    <p:extLst>
      <p:ext uri="{BB962C8B-B14F-4D97-AF65-F5344CB8AC3E}">
        <p14:creationId xmlns:p14="http://schemas.microsoft.com/office/powerpoint/2010/main" val="2731863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txBox="1">
            <a:spLocks noGrp="1" noChangeArrowheads="1"/>
          </p:cNvSpPr>
          <p:nvPr/>
        </p:nvSpPr>
        <p:spPr bwMode="auto">
          <a:xfrm>
            <a:off x="3816350" y="9372600"/>
            <a:ext cx="2919413" cy="493713"/>
          </a:xfrm>
          <a:prstGeom prst="rect">
            <a:avLst/>
          </a:prstGeom>
          <a:noFill/>
          <a:ln w="9525">
            <a:noFill/>
            <a:miter lim="800000"/>
            <a:headEnd/>
            <a:tailEnd/>
          </a:ln>
        </p:spPr>
        <p:txBody>
          <a:bodyPr lIns="91431" tIns="45716" rIns="91431" bIns="45716" anchor="b"/>
          <a:lstStyle/>
          <a:p>
            <a:pPr algn="r" eaLnBrk="0" hangingPunct="0"/>
            <a:fld id="{31298842-220F-4D63-9C8D-B4E936476820}" type="slidenum">
              <a:rPr lang="en-US" sz="1200">
                <a:ea typeface="MS PGothic" pitchFamily="34" charset="-128"/>
              </a:rPr>
              <a:pPr algn="r" eaLnBrk="0" hangingPunct="0"/>
              <a:t>25</a:t>
            </a:fld>
            <a:endParaRPr lang="en-US" sz="1200">
              <a:ea typeface="MS PGothic" pitchFamily="34" charset="-128"/>
            </a:endParaRPr>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4" name="Rectangle 3"/>
          <p:cNvSpPr>
            <a:spLocks noGrp="1" noChangeArrowheads="1"/>
          </p:cNvSpPr>
          <p:nvPr>
            <p:ph type="body" idx="1"/>
          </p:nvPr>
        </p:nvSpPr>
        <p:spPr bwMode="auto">
          <a:xfrm>
            <a:off x="898525" y="4686300"/>
            <a:ext cx="4938713" cy="4440238"/>
          </a:xfrm>
          <a:noFill/>
        </p:spPr>
        <p:txBody>
          <a:bodyPr wrap="square" lIns="91431" tIns="45716" rIns="91431" bIns="45716" numCol="1" anchor="t" anchorCtr="0" compatLnSpc="1">
            <a:prstTxWarp prst="textNoShape">
              <a:avLst/>
            </a:prstTxWarp>
          </a:bodyPr>
          <a:lstStyle/>
          <a:p>
            <a:pPr eaLnBrk="1" hangingPunct="1"/>
            <a:endParaRPr lang="ru-RU">
              <a:latin typeface="Arial" pitchFamily="34" charset="0"/>
            </a:endParaRPr>
          </a:p>
        </p:txBody>
      </p:sp>
    </p:spTree>
    <p:extLst>
      <p:ext uri="{BB962C8B-B14F-4D97-AF65-F5344CB8AC3E}">
        <p14:creationId xmlns:p14="http://schemas.microsoft.com/office/powerpoint/2010/main" val="3795338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txBox="1">
            <a:spLocks noGrp="1" noChangeArrowheads="1"/>
          </p:cNvSpPr>
          <p:nvPr/>
        </p:nvSpPr>
        <p:spPr bwMode="auto">
          <a:xfrm>
            <a:off x="3816350" y="9372600"/>
            <a:ext cx="2919413" cy="493713"/>
          </a:xfrm>
          <a:prstGeom prst="rect">
            <a:avLst/>
          </a:prstGeom>
          <a:noFill/>
          <a:ln w="9525">
            <a:noFill/>
            <a:miter lim="800000"/>
            <a:headEnd/>
            <a:tailEnd/>
          </a:ln>
        </p:spPr>
        <p:txBody>
          <a:bodyPr lIns="91431" tIns="45716" rIns="91431" bIns="45716" anchor="b"/>
          <a:lstStyle/>
          <a:p>
            <a:pPr algn="r" eaLnBrk="0" hangingPunct="0"/>
            <a:fld id="{31298842-220F-4D63-9C8D-B4E936476820}" type="slidenum">
              <a:rPr lang="en-US" sz="1200">
                <a:ea typeface="MS PGothic" pitchFamily="34" charset="-128"/>
              </a:rPr>
              <a:pPr algn="r" eaLnBrk="0" hangingPunct="0"/>
              <a:t>26</a:t>
            </a:fld>
            <a:endParaRPr lang="en-US" sz="1200">
              <a:ea typeface="MS PGothic" pitchFamily="34" charset="-128"/>
            </a:endParaRPr>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4" name="Rectangle 3"/>
          <p:cNvSpPr>
            <a:spLocks noGrp="1" noChangeArrowheads="1"/>
          </p:cNvSpPr>
          <p:nvPr>
            <p:ph type="body" idx="1"/>
          </p:nvPr>
        </p:nvSpPr>
        <p:spPr bwMode="auto">
          <a:xfrm>
            <a:off x="898525" y="4686300"/>
            <a:ext cx="4938713" cy="4440238"/>
          </a:xfrm>
          <a:noFill/>
        </p:spPr>
        <p:txBody>
          <a:bodyPr wrap="square" lIns="91431" tIns="45716" rIns="91431" bIns="45716" numCol="1" anchor="t" anchorCtr="0" compatLnSpc="1">
            <a:prstTxWarp prst="textNoShape">
              <a:avLst/>
            </a:prstTxWarp>
          </a:bodyPr>
          <a:lstStyle/>
          <a:p>
            <a:pPr eaLnBrk="1" hangingPunct="1"/>
            <a:endParaRPr lang="ru-RU">
              <a:latin typeface="Arial" pitchFamily="34" charset="0"/>
            </a:endParaRPr>
          </a:p>
        </p:txBody>
      </p:sp>
    </p:spTree>
    <p:extLst>
      <p:ext uri="{BB962C8B-B14F-4D97-AF65-F5344CB8AC3E}">
        <p14:creationId xmlns:p14="http://schemas.microsoft.com/office/powerpoint/2010/main" val="2604481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a:defRPr/>
            </a:pPr>
            <a:fld id="{B738CDFC-76CA-4A08-A2B2-311E952FD798}" type="slidenum">
              <a:rPr lang="ru-RU" smtClean="0"/>
              <a:pPr>
                <a:defRPr/>
              </a:pPr>
              <a:t>37</a:t>
            </a:fld>
            <a:endParaRPr lang="ru-RU"/>
          </a:p>
        </p:txBody>
      </p:sp>
    </p:spTree>
    <p:extLst>
      <p:ext uri="{BB962C8B-B14F-4D97-AF65-F5344CB8AC3E}">
        <p14:creationId xmlns:p14="http://schemas.microsoft.com/office/powerpoint/2010/main" val="2076612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fld id="{02A436D9-772F-4BC6-8D3F-857CDA995BDE}" type="datetime1">
              <a:rPr lang="ru-RU"/>
              <a:pPr>
                <a:defRPr/>
              </a:pPr>
              <a:t>22.06.2021</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331BF4E-1FB1-4AE4-A65E-5BA67D684258}"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BE57FF66-BFBC-4391-940B-BB4DE22A195E}" type="datetime1">
              <a:rPr lang="ru-RU"/>
              <a:pPr>
                <a:defRPr/>
              </a:pPr>
              <a:t>22.06.2021</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036FD172-44FD-4282-9A0D-2FA7F5B5E379}"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A862C89B-0717-43F9-B57A-03DE34E66970}" type="datetime1">
              <a:rPr lang="ru-RU"/>
              <a:pPr>
                <a:defRPr/>
              </a:pPr>
              <a:t>22.06.2021</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F93E5524-E21A-4B7C-A121-F944BFF68CB9}"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10"/>
          </p:nvPr>
        </p:nvSpPr>
        <p:spPr/>
        <p:txBody>
          <a:bodyPr lIns="0" tIns="0" rIns="0" bIns="0"/>
          <a:lstStyle>
            <a:lvl1pPr algn="ctr">
              <a:defRPr>
                <a:solidFill>
                  <a:schemeClr val="tx1">
                    <a:tint val="75000"/>
                  </a:schemeClr>
                </a:solidFill>
              </a:defRPr>
            </a:lvl1pPr>
          </a:lstStyle>
          <a:p>
            <a:pPr>
              <a:defRPr/>
            </a:pPr>
            <a:endParaRPr/>
          </a:p>
        </p:txBody>
      </p:sp>
      <p:sp>
        <p:nvSpPr>
          <p:cNvPr id="3" name="Holder 3"/>
          <p:cNvSpPr>
            <a:spLocks noGrp="1"/>
          </p:cNvSpPr>
          <p:nvPr>
            <p:ph type="dt" sz="half" idx="11"/>
          </p:nvPr>
        </p:nvSpPr>
        <p:spPr/>
        <p:txBody>
          <a:bodyPr lIns="0" tIns="0" rIns="0" bIns="0"/>
          <a:lstStyle>
            <a:lvl1pPr algn="l">
              <a:defRPr>
                <a:solidFill>
                  <a:schemeClr val="tx1">
                    <a:tint val="75000"/>
                  </a:schemeClr>
                </a:solidFill>
              </a:defRPr>
            </a:lvl1pPr>
          </a:lstStyle>
          <a:p>
            <a:pPr>
              <a:defRPr/>
            </a:pPr>
            <a:fld id="{E75E3F77-4C4F-43DF-BFDC-5B6857801F1A}" type="datetime1">
              <a:rPr lang="ru-RU"/>
              <a:pPr>
                <a:defRPr/>
              </a:pPr>
              <a:t>22.06.2021</a:t>
            </a:fld>
            <a:endParaRPr lang="en-US"/>
          </a:p>
        </p:txBody>
      </p:sp>
      <p:sp>
        <p:nvSpPr>
          <p:cNvPr id="4" name="Holder 4"/>
          <p:cNvSpPr>
            <a:spLocks noGrp="1"/>
          </p:cNvSpPr>
          <p:nvPr>
            <p:ph type="sldNum" sz="quarter" idx="12"/>
          </p:nvPr>
        </p:nvSpPr>
        <p:spPr/>
        <p:txBody>
          <a:bodyPr wrap="square" lIns="0" tIns="0" rIns="0" bIns="0" numCol="1" anchorCtr="0" compatLnSpc="1">
            <a:prstTxWarp prst="textNoShape">
              <a:avLst/>
            </a:prstTxWarp>
          </a:bodyPr>
          <a:lstStyle>
            <a:lvl1pPr fontAlgn="base">
              <a:spcBef>
                <a:spcPct val="0"/>
              </a:spcBef>
              <a:spcAft>
                <a:spcPct val="0"/>
              </a:spcAft>
              <a:defRPr sz="1400">
                <a:solidFill>
                  <a:srgbClr val="898989"/>
                </a:solidFill>
                <a:latin typeface="Arial" charset="0"/>
                <a:cs typeface="Arial" charset="0"/>
              </a:defRPr>
            </a:lvl1pPr>
          </a:lstStyle>
          <a:p>
            <a:pPr>
              <a:defRPr/>
            </a:pPr>
            <a:fld id="{E8B941D7-D5AE-4AFB-8D56-FEFB8BE68921}" type="slidenum">
              <a:rPr lang="ru-RU"/>
              <a:pPr>
                <a:defRPr/>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p:spTree>
      <p:nvGrpSpPr>
        <p:cNvPr id="1" name=""/>
        <p:cNvGrpSpPr/>
        <p:nvPr/>
      </p:nvGrpSpPr>
      <p:grpSpPr>
        <a:xfrm>
          <a:off x="0" y="0"/>
          <a:ext cx="0" cy="0"/>
          <a:chOff x="0" y="0"/>
          <a:chExt cx="0" cy="0"/>
        </a:xfrm>
      </p:grpSpPr>
      <p:pic>
        <p:nvPicPr>
          <p:cNvPr id="14" name="REVBG_Slide4_Blue.png"/>
          <p:cNvPicPr/>
          <p:nvPr/>
        </p:nvPicPr>
        <p:blipFill>
          <a:blip r:embed="rId2" cstate="print"/>
          <a:stretch>
            <a:fillRect/>
          </a:stretch>
        </p:blipFill>
        <p:spPr>
          <a:xfrm>
            <a:off x="0" y="0"/>
            <a:ext cx="9144000" cy="6858000"/>
          </a:xfrm>
          <a:prstGeom prst="rect">
            <a:avLst/>
          </a:prstGeom>
          <a:ln w="12700">
            <a:miter lim="400000"/>
          </a:ln>
        </p:spPr>
      </p:pic>
      <p:sp>
        <p:nvSpPr>
          <p:cNvPr id="15" name="Shape 15"/>
          <p:cNvSpPr>
            <a:spLocks noGrp="1"/>
          </p:cNvSpPr>
          <p:nvPr>
            <p:ph type="title"/>
          </p:nvPr>
        </p:nvSpPr>
        <p:spPr>
          <a:xfrm>
            <a:off x="383976" y="0"/>
            <a:ext cx="8384977" cy="866180"/>
          </a:xfrm>
          <a:prstGeom prst="rect">
            <a:avLst/>
          </a:prstGeom>
        </p:spPr>
        <p:txBody>
          <a:bodyPr/>
          <a:lstStyle/>
          <a:p>
            <a:pPr lvl="0">
              <a:defRPr sz="1800" b="0">
                <a:solidFill>
                  <a:srgbClr val="000000"/>
                </a:solidFill>
                <a:uFillTx/>
              </a:defRPr>
            </a:pPr>
            <a:r>
              <a:rPr sz="3500" b="1" dirty="0">
                <a:solidFill>
                  <a:srgbClr val="013E92"/>
                </a:solidFill>
                <a:uFill>
                  <a:solidFill>
                    <a:srgbClr val="013E92"/>
                  </a:solidFill>
                </a:uFill>
              </a:rPr>
              <a:t>Title Text</a:t>
            </a:r>
          </a:p>
        </p:txBody>
      </p:sp>
      <p:sp>
        <p:nvSpPr>
          <p:cNvPr id="16" name="Shape 16"/>
          <p:cNvSpPr>
            <a:spLocks noGrp="1"/>
          </p:cNvSpPr>
          <p:nvPr>
            <p:ph type="sldNum" sz="quarter" idx="2"/>
          </p:nvPr>
        </p:nvSpPr>
        <p:spPr>
          <a:prstGeom prst="rect">
            <a:avLst/>
          </a:prstGeom>
        </p:spPr>
        <p:txBody>
          <a:bodyPr/>
          <a:lstStyle>
            <a:lvl1pPr>
              <a:defRPr>
                <a:effectLst>
                  <a:outerShdw blurRad="12700" dist="25400" dir="2700000" rotWithShape="0">
                    <a:srgbClr val="CBCBCB"/>
                  </a:outerShdw>
                </a:effectLst>
              </a:defRPr>
            </a:lvl1pPr>
          </a:lstStyle>
          <a:p>
            <a:pPr lvl="0"/>
            <a:fld id="{86CB4B4D-7CA3-9044-876B-883B54F8677D}" type="slidenum">
              <a:rPr/>
              <a:pPr lvl="0"/>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17CD352F-78C5-42A8-99B3-99C30633FD98}" type="datetime1">
              <a:rPr lang="ru-RU"/>
              <a:pPr>
                <a:defRPr/>
              </a:pPr>
              <a:t>22.06.2021</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16C5BF40-D37C-4EFC-9C6E-02FCC1058EFC}"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fld id="{69974CDB-0C87-48D6-9FD5-80FDD4F90B45}" type="datetime1">
              <a:rPr lang="ru-RU"/>
              <a:pPr>
                <a:defRPr/>
              </a:pPr>
              <a:t>22.06.2021</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94653034-6671-42C0-BE75-745065EF024D}"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fld id="{6BBE63ED-E3E8-4806-B927-2DECB78C8077}" type="datetime1">
              <a:rPr lang="ru-RU"/>
              <a:pPr>
                <a:defRPr/>
              </a:pPr>
              <a:t>22.06.2021</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4094A3D6-703A-4DC7-BDB5-FA2C5A537C1E}"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p:cNvSpPr>
            <a:spLocks noGrp="1"/>
          </p:cNvSpPr>
          <p:nvPr>
            <p:ph type="dt" sz="half" idx="10"/>
          </p:nvPr>
        </p:nvSpPr>
        <p:spPr/>
        <p:txBody>
          <a:bodyPr/>
          <a:lstStyle>
            <a:lvl1pPr>
              <a:defRPr/>
            </a:lvl1pPr>
          </a:lstStyle>
          <a:p>
            <a:pPr>
              <a:defRPr/>
            </a:pPr>
            <a:fld id="{514AC9E6-A480-4BAE-9C0E-9B12D9D9A001}" type="datetime1">
              <a:rPr lang="ru-RU"/>
              <a:pPr>
                <a:defRPr/>
              </a:pPr>
              <a:t>22.06.2021</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DBCE5A2E-D1E8-41EE-ABC8-365C07F1DFF2}"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p:cNvSpPr>
            <a:spLocks noGrp="1"/>
          </p:cNvSpPr>
          <p:nvPr>
            <p:ph type="dt" sz="half" idx="10"/>
          </p:nvPr>
        </p:nvSpPr>
        <p:spPr/>
        <p:txBody>
          <a:bodyPr/>
          <a:lstStyle>
            <a:lvl1pPr>
              <a:defRPr/>
            </a:lvl1pPr>
          </a:lstStyle>
          <a:p>
            <a:pPr>
              <a:defRPr/>
            </a:pPr>
            <a:fld id="{88786BBA-B9CE-4122-B683-A2BFAFEB95F7}" type="datetime1">
              <a:rPr lang="ru-RU"/>
              <a:pPr>
                <a:defRPr/>
              </a:pPr>
              <a:t>22.06.2021</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46418ED4-1600-4570-B0DE-709491FFBFE2}"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45F057FF-B612-498D-9ECA-DB46BE8C2ACC}" type="datetime1">
              <a:rPr lang="ru-RU"/>
              <a:pPr>
                <a:defRPr/>
              </a:pPr>
              <a:t>22.06.2021</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0B476322-6A75-4186-BEF2-B29AA87B575B}"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7C8B6F5A-8406-42C1-9AFB-2E4A1A0AB778}" type="datetime1">
              <a:rPr lang="ru-RU"/>
              <a:pPr>
                <a:defRPr/>
              </a:pPr>
              <a:t>22.06.2021</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4F727D8F-C2E8-431D-9292-12FE1571A8FB}"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98CADCB7-9D1A-4ADA-97A0-898AB446B7B9}" type="datetime1">
              <a:rPr lang="ru-RU"/>
              <a:pPr>
                <a:defRPr/>
              </a:pPr>
              <a:t>22.06.2021</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EB1EAF62-06EC-4A51-94A5-EC2B56C5B734}"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96A653A-6FB6-4900-8BAB-2E14BD9D45F5}" type="datetime1">
              <a:rPr lang="ru-RU"/>
              <a:pPr>
                <a:defRPr/>
              </a:pPr>
              <a:t>22.06.2021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90689B9-A3F2-4EB4-AAB4-CE4EE31A1F56}"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30.png"/><Relationship Id="rId4" Type="http://schemas.openxmlformats.org/officeDocument/2006/relationships/image" Target="../media/image38.emf"/></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emf"/><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9.pn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61.png"/><Relationship Id="rId7" Type="http://schemas.openxmlformats.org/officeDocument/2006/relationships/image" Target="../media/image11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15.png"/><Relationship Id="rId11" Type="http://schemas.openxmlformats.org/officeDocument/2006/relationships/image" Target="../media/image120.png"/><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image" Target="../media/image62.png"/><Relationship Id="rId9" Type="http://schemas.openxmlformats.org/officeDocument/2006/relationships/image" Target="../media/image118.png"/></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emf"/></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480.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image" Target="../media/image66.emf"/></Relationships>
</file>

<file path=ppt/slides/_rels/slide42.xml.rels><?xml version="1.0" encoding="UTF-8" standalone="yes"?>
<Relationships xmlns="http://schemas.openxmlformats.org/package/2006/relationships"><Relationship Id="rId8" Type="http://schemas.openxmlformats.org/officeDocument/2006/relationships/image" Target="../media/image72.wmf"/><Relationship Id="rId3" Type="http://schemas.openxmlformats.org/officeDocument/2006/relationships/image" Target="../media/image69.emf"/><Relationship Id="rId7" Type="http://schemas.openxmlformats.org/officeDocument/2006/relationships/oleObject" Target="../embeddings/oleObject2.bin"/><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1.wmf"/><Relationship Id="rId5" Type="http://schemas.openxmlformats.org/officeDocument/2006/relationships/oleObject" Target="../embeddings/oleObject1.bin"/><Relationship Id="rId4" Type="http://schemas.openxmlformats.org/officeDocument/2006/relationships/image" Target="../media/image70.emf"/><Relationship Id="rId9" Type="http://schemas.openxmlformats.org/officeDocument/2006/relationships/image" Target="../media/image73.png"/></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50.png"/><Relationship Id="rId5" Type="http://schemas.openxmlformats.org/officeDocument/2006/relationships/image" Target="../media/image76.png"/><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80.png"/><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90.emf"/><Relationship Id="rId5" Type="http://schemas.openxmlformats.org/officeDocument/2006/relationships/image" Target="../media/image89.png"/><Relationship Id="rId4" Type="http://schemas.openxmlformats.org/officeDocument/2006/relationships/image" Target="../media/image88.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image" Target="../media/image23.emf"/></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image18.png"/>
          <p:cNvPicPr>
            <a:picLocks noChangeAspect="1" noChangeArrowheads="1"/>
          </p:cNvPicPr>
          <p:nvPr/>
        </p:nvPicPr>
        <p:blipFill>
          <a:blip r:embed="rId2" cstate="print"/>
          <a:srcRect l="1170" r="1170" b="12445"/>
          <a:stretch>
            <a:fillRect/>
          </a:stretch>
        </p:blipFill>
        <p:spPr bwMode="auto">
          <a:xfrm>
            <a:off x="0" y="623888"/>
            <a:ext cx="9144000" cy="6234112"/>
          </a:xfrm>
          <a:prstGeom prst="rect">
            <a:avLst/>
          </a:prstGeom>
          <a:noFill/>
          <a:ln w="12700">
            <a:noFill/>
            <a:miter lim="400000"/>
            <a:headEnd/>
            <a:tailEnd/>
          </a:ln>
        </p:spPr>
      </p:pic>
      <p:sp>
        <p:nvSpPr>
          <p:cNvPr id="8" name="Прямоугольник 7"/>
          <p:cNvSpPr/>
          <p:nvPr/>
        </p:nvSpPr>
        <p:spPr>
          <a:xfrm>
            <a:off x="5004048" y="6576326"/>
            <a:ext cx="2471141" cy="45719"/>
          </a:xfrm>
          <a:prstGeom prst="rect">
            <a:avLst/>
          </a:prstGeom>
          <a:gradFill>
            <a:gsLst>
              <a:gs pos="0">
                <a:schemeClr val="accent2">
                  <a:lumMod val="50000"/>
                </a:schemeClr>
              </a:gs>
              <a:gs pos="7000">
                <a:schemeClr val="tx2">
                  <a:lumMod val="75000"/>
                </a:schemeClr>
              </a:gs>
              <a:gs pos="92000">
                <a:schemeClr val="accent1">
                  <a:lumMod val="75000"/>
                </a:schemeClr>
              </a:gs>
              <a:gs pos="100000">
                <a:schemeClr val="accent1">
                  <a:tint val="44500"/>
                  <a:satMod val="160000"/>
                </a:schemeClr>
              </a:gs>
            </a:gsLst>
            <a:lin ang="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effectLst>
                <a:outerShdw blurRad="38100" dist="38100" dir="2700000" algn="tl">
                  <a:srgbClr val="000000">
                    <a:alpha val="43137"/>
                  </a:srgbClr>
                </a:outerShdw>
              </a:effectLst>
            </a:endParaRPr>
          </a:p>
        </p:txBody>
      </p:sp>
      <p:pic>
        <p:nvPicPr>
          <p:cNvPr id="5125" name="Picture 3"/>
          <p:cNvPicPr>
            <a:picLocks noChangeAspect="1" noChangeArrowheads="1"/>
          </p:cNvPicPr>
          <p:nvPr/>
        </p:nvPicPr>
        <p:blipFill>
          <a:blip r:embed="rId3" cstate="print"/>
          <a:srcRect/>
          <a:stretch>
            <a:fillRect/>
          </a:stretch>
        </p:blipFill>
        <p:spPr bwMode="auto">
          <a:xfrm>
            <a:off x="0" y="-14288"/>
            <a:ext cx="9144000" cy="663576"/>
          </a:xfrm>
          <a:prstGeom prst="rect">
            <a:avLst/>
          </a:prstGeom>
          <a:noFill/>
          <a:ln w="9525">
            <a:noFill/>
            <a:miter lim="800000"/>
            <a:headEnd/>
            <a:tailEnd/>
          </a:ln>
        </p:spPr>
      </p:pic>
      <p:sp>
        <p:nvSpPr>
          <p:cNvPr id="2" name="TextBox 1"/>
          <p:cNvSpPr txBox="1"/>
          <p:nvPr/>
        </p:nvSpPr>
        <p:spPr>
          <a:xfrm>
            <a:off x="1258888" y="98425"/>
            <a:ext cx="6626225" cy="461963"/>
          </a:xfrm>
          <a:prstGeom prst="rect">
            <a:avLst/>
          </a:prstGeom>
          <a:noFill/>
        </p:spPr>
        <p:txBody>
          <a:bodyPr>
            <a:spAutoFit/>
          </a:bodyPr>
          <a:lstStyle/>
          <a:p>
            <a:pPr algn="ctr">
              <a:defRPr/>
            </a:pPr>
            <a:r>
              <a:rPr lang="en-US" sz="2400" b="1" dirty="0">
                <a:solidFill>
                  <a:schemeClr val="bg1"/>
                </a:solidFill>
                <a:effectLst>
                  <a:outerShdw blurRad="38100" dist="38100" dir="2700000" algn="tl">
                    <a:srgbClr val="000000">
                      <a:alpha val="43137"/>
                    </a:srgbClr>
                  </a:outerShdw>
                </a:effectLst>
              </a:rPr>
              <a:t>STAR Experiment at RHIC</a:t>
            </a:r>
            <a:endParaRPr lang="ru-RU" sz="2400" b="1" dirty="0">
              <a:solidFill>
                <a:schemeClr val="bg1"/>
              </a:solidFill>
              <a:effectLst>
                <a:outerShdw blurRad="38100" dist="38100" dir="2700000" algn="tl">
                  <a:srgbClr val="000000">
                    <a:alpha val="43137"/>
                  </a:srgbClr>
                </a:outerShdw>
              </a:effectLst>
            </a:endParaRPr>
          </a:p>
        </p:txBody>
      </p:sp>
      <p:pic>
        <p:nvPicPr>
          <p:cNvPr id="5127" name="Picture 2"/>
          <p:cNvPicPr>
            <a:picLocks noChangeAspect="1" noChangeArrowheads="1"/>
          </p:cNvPicPr>
          <p:nvPr/>
        </p:nvPicPr>
        <p:blipFill>
          <a:blip r:embed="rId4" cstate="print"/>
          <a:srcRect/>
          <a:stretch>
            <a:fillRect/>
          </a:stretch>
        </p:blipFill>
        <p:spPr bwMode="auto">
          <a:xfrm>
            <a:off x="0" y="6294728"/>
            <a:ext cx="4624388" cy="492125"/>
          </a:xfrm>
          <a:prstGeom prst="rect">
            <a:avLst/>
          </a:prstGeom>
          <a:noFill/>
          <a:ln w="9525">
            <a:noFill/>
            <a:miter lim="800000"/>
            <a:headEnd/>
            <a:tailEnd/>
          </a:ln>
        </p:spPr>
      </p:pic>
      <p:sp>
        <p:nvSpPr>
          <p:cNvPr id="3" name="TextBox 2">
            <a:extLst>
              <a:ext uri="{FF2B5EF4-FFF2-40B4-BE49-F238E27FC236}">
                <a16:creationId xmlns:a16="http://schemas.microsoft.com/office/drawing/2014/main" id="{2EA1A78A-4757-4E17-B443-BA1DCA1193CB}"/>
              </a:ext>
            </a:extLst>
          </p:cNvPr>
          <p:cNvSpPr txBox="1"/>
          <p:nvPr/>
        </p:nvSpPr>
        <p:spPr>
          <a:xfrm>
            <a:off x="301129" y="735955"/>
            <a:ext cx="8591351" cy="4893647"/>
          </a:xfrm>
          <a:prstGeom prst="rect">
            <a:avLst/>
          </a:prstGeom>
          <a:noFill/>
        </p:spPr>
        <p:txBody>
          <a:bodyPr wrap="square" rtlCol="0">
            <a:spAutoFit/>
          </a:bodyPr>
          <a:lstStyle/>
          <a:p>
            <a:pPr algn="ctr"/>
            <a:r>
              <a:rPr lang="en-US" b="1" dirty="0"/>
              <a:t>Investigation of the Properties of Nuclear Matter</a:t>
            </a:r>
            <a:endParaRPr lang="ru-RU" dirty="0"/>
          </a:p>
          <a:p>
            <a:pPr algn="ctr"/>
            <a:r>
              <a:rPr lang="en-US" b="1" dirty="0"/>
              <a:t>and Particle Structure at the Collider of Relativistic Nuclei</a:t>
            </a:r>
            <a:endParaRPr lang="ru-RU" dirty="0"/>
          </a:p>
          <a:p>
            <a:pPr algn="ctr"/>
            <a:r>
              <a:rPr lang="en-US" b="1" dirty="0"/>
              <a:t>and Polarized Protons</a:t>
            </a:r>
            <a:endParaRPr lang="ru-RU" dirty="0"/>
          </a:p>
          <a:p>
            <a:pPr algn="ctr"/>
            <a:r>
              <a:rPr lang="en-US" dirty="0"/>
              <a:t> </a:t>
            </a:r>
            <a:endParaRPr lang="ru-RU" dirty="0"/>
          </a:p>
          <a:p>
            <a:pPr algn="ctr"/>
            <a:r>
              <a:rPr lang="en-US" b="1" dirty="0"/>
              <a:t>Project STAR (JINR Participation)</a:t>
            </a:r>
            <a:endParaRPr lang="ru-RU" dirty="0"/>
          </a:p>
          <a:p>
            <a:pPr algn="ctr"/>
            <a:r>
              <a:rPr lang="en-US" dirty="0"/>
              <a:t> </a:t>
            </a:r>
            <a:endParaRPr lang="ru-RU" dirty="0"/>
          </a:p>
          <a:p>
            <a:pPr algn="ctr"/>
            <a:r>
              <a:rPr lang="en-US" dirty="0"/>
              <a:t> </a:t>
            </a:r>
            <a:endParaRPr lang="ru-RU" dirty="0"/>
          </a:p>
          <a:p>
            <a:pPr algn="ctr"/>
            <a:r>
              <a:rPr lang="en-US" sz="1600" dirty="0"/>
              <a:t>A. </a:t>
            </a:r>
            <a:r>
              <a:rPr lang="en-US" sz="1600" dirty="0" err="1"/>
              <a:t>Aitbaev</a:t>
            </a:r>
            <a:r>
              <a:rPr lang="en-US" sz="1600" dirty="0"/>
              <a:t>, A.A. </a:t>
            </a:r>
            <a:r>
              <a:rPr lang="en-US" sz="1600" dirty="0" err="1"/>
              <a:t>Aparin</a:t>
            </a:r>
            <a:r>
              <a:rPr lang="en-US" sz="1600" dirty="0"/>
              <a:t>, G.S. </a:t>
            </a:r>
            <a:r>
              <a:rPr lang="en-US" sz="1600" dirty="0" err="1"/>
              <a:t>Averichev</a:t>
            </a:r>
            <a:r>
              <a:rPr lang="en-US" sz="1600" dirty="0"/>
              <a:t>, H.N. </a:t>
            </a:r>
            <a:r>
              <a:rPr lang="en-US" sz="1600" dirty="0" err="1"/>
              <a:t>Agakishiev</a:t>
            </a:r>
            <a:r>
              <a:rPr lang="en-US" sz="1600" dirty="0"/>
              <a:t>, N.A. </a:t>
            </a:r>
            <a:r>
              <a:rPr lang="en-US" sz="1600" dirty="0" err="1"/>
              <a:t>Balashov</a:t>
            </a:r>
            <a:r>
              <a:rPr lang="en-US" sz="1600" dirty="0"/>
              <a:t>, T.G. </a:t>
            </a:r>
            <a:r>
              <a:rPr lang="en-US" sz="1600" dirty="0" err="1"/>
              <a:t>Dedovich</a:t>
            </a:r>
            <a:r>
              <a:rPr lang="en-US" sz="1600" dirty="0"/>
              <a:t>, </a:t>
            </a:r>
            <a:r>
              <a:rPr lang="en-US" sz="1600" dirty="0" err="1"/>
              <a:t>I.Zh</a:t>
            </a:r>
            <a:r>
              <a:rPr lang="en-US" sz="1600" dirty="0"/>
              <a:t>.</a:t>
            </a:r>
            <a:r>
              <a:rPr lang="ru-RU" sz="1600" dirty="0"/>
              <a:t> </a:t>
            </a:r>
            <a:r>
              <a:rPr lang="en-US" sz="1600" dirty="0" err="1"/>
              <a:t>Bunzarov</a:t>
            </a:r>
            <a:r>
              <a:rPr lang="en-US" sz="1600" dirty="0"/>
              <a:t>, N.Y. </a:t>
            </a:r>
            <a:r>
              <a:rPr lang="en-US" sz="1600" dirty="0" err="1"/>
              <a:t>Chankova-Bunzarova</a:t>
            </a:r>
            <a:r>
              <a:rPr lang="en-US" sz="1600" dirty="0"/>
              <a:t>, V.B. </a:t>
            </a:r>
            <a:r>
              <a:rPr lang="en-US" sz="1600" dirty="0" err="1"/>
              <a:t>Dunin</a:t>
            </a:r>
            <a:r>
              <a:rPr lang="en-US" sz="1600" dirty="0"/>
              <a:t>, P. Filip, A.O. </a:t>
            </a:r>
            <a:r>
              <a:rPr lang="en-US" sz="1600" dirty="0" err="1"/>
              <a:t>Kechechian</a:t>
            </a:r>
            <a:r>
              <a:rPr lang="en-US" sz="1600" dirty="0"/>
              <a:t>, O.</a:t>
            </a:r>
            <a:r>
              <a:rPr lang="ru-RU" sz="1600" dirty="0"/>
              <a:t> </a:t>
            </a:r>
            <a:r>
              <a:rPr lang="en-US" sz="1600" dirty="0" err="1"/>
              <a:t>Kenzhegulov</a:t>
            </a:r>
            <a:r>
              <a:rPr lang="en-US" sz="1600" dirty="0"/>
              <a:t>, K.V. </a:t>
            </a:r>
            <a:r>
              <a:rPr lang="en-US" sz="1600" dirty="0" err="1"/>
              <a:t>Klygina</a:t>
            </a:r>
            <a:r>
              <a:rPr lang="en-US" sz="1600" dirty="0"/>
              <a:t>, V.V. </a:t>
            </a:r>
            <a:r>
              <a:rPr lang="en-US" sz="1600" dirty="0" err="1"/>
              <a:t>Korenkov</a:t>
            </a:r>
            <a:r>
              <a:rPr lang="en-US" sz="1600" dirty="0"/>
              <a:t>, A.A. </a:t>
            </a:r>
            <a:r>
              <a:rPr lang="en-US" sz="1600" dirty="0" err="1"/>
              <a:t>Korobitsyn</a:t>
            </a:r>
            <a:r>
              <a:rPr lang="en-US" sz="1600" dirty="0"/>
              <a:t>, R. </a:t>
            </a:r>
            <a:r>
              <a:rPr lang="en-US" sz="1600" dirty="0" err="1"/>
              <a:t>Lednický</a:t>
            </a:r>
            <a:r>
              <a:rPr lang="en-US" sz="1600" dirty="0"/>
              <a:t>, V.V.</a:t>
            </a:r>
            <a:r>
              <a:rPr lang="ru-RU" sz="1600" dirty="0"/>
              <a:t> </a:t>
            </a:r>
            <a:r>
              <a:rPr lang="en-US" sz="1600" dirty="0" err="1"/>
              <a:t>Lyuboshitz</a:t>
            </a:r>
            <a:r>
              <a:rPr lang="en-US" sz="1600" dirty="0"/>
              <a:t>, S.I. </a:t>
            </a:r>
            <a:r>
              <a:rPr lang="en-US" sz="1600" dirty="0" err="1"/>
              <a:t>Manukhov</a:t>
            </a:r>
            <a:r>
              <a:rPr lang="en-US" sz="1600" dirty="0"/>
              <a:t>, V.V. </a:t>
            </a:r>
            <a:r>
              <a:rPr lang="en-US" sz="1600" dirty="0" err="1"/>
              <a:t>Mitsyn</a:t>
            </a:r>
            <a:r>
              <a:rPr lang="en-US" sz="1600" dirty="0"/>
              <a:t>, M.P. </a:t>
            </a:r>
            <a:r>
              <a:rPr lang="en-US" sz="1600" dirty="0" err="1"/>
              <a:t>Osmachko</a:t>
            </a:r>
            <a:r>
              <a:rPr lang="en-US" sz="1600" dirty="0"/>
              <a:t>, G.A. </a:t>
            </a:r>
            <a:r>
              <a:rPr lang="en-US" sz="1600" dirty="0" err="1"/>
              <a:t>Ososkov</a:t>
            </a:r>
            <a:r>
              <a:rPr lang="en-US" sz="1600" dirty="0"/>
              <a:t>, </a:t>
            </a:r>
            <a:r>
              <a:rPr lang="en-US" sz="1600" dirty="0" err="1"/>
              <a:t>Yu.A</a:t>
            </a:r>
            <a:r>
              <a:rPr lang="en-US" sz="1600" dirty="0"/>
              <a:t>.</a:t>
            </a:r>
            <a:r>
              <a:rPr lang="ru-RU" sz="1600" dirty="0"/>
              <a:t> </a:t>
            </a:r>
            <a:r>
              <a:rPr lang="en-US" sz="1600" dirty="0" err="1"/>
              <a:t>Panebrattsev</a:t>
            </a:r>
            <a:r>
              <a:rPr lang="en-US" sz="1600" dirty="0"/>
              <a:t>, S.S. </a:t>
            </a:r>
            <a:r>
              <a:rPr lang="en-US" sz="1600" dirty="0" err="1"/>
              <a:t>Panyushkina</a:t>
            </a:r>
            <a:r>
              <a:rPr lang="en-US" sz="1600" dirty="0"/>
              <a:t>, E.A. </a:t>
            </a:r>
            <a:r>
              <a:rPr lang="en-US" sz="1600" dirty="0" err="1"/>
              <a:t>Pervyshina</a:t>
            </a:r>
            <a:r>
              <a:rPr lang="en-US" sz="1600" dirty="0"/>
              <a:t>, E.V. </a:t>
            </a:r>
            <a:r>
              <a:rPr lang="en-US" sz="1600" dirty="0" err="1"/>
              <a:t>Potrebenikova</a:t>
            </a:r>
            <a:r>
              <a:rPr lang="en-US" sz="1600" dirty="0"/>
              <a:t>, N.E.</a:t>
            </a:r>
            <a:r>
              <a:rPr lang="ru-RU" sz="1600" dirty="0"/>
              <a:t> </a:t>
            </a:r>
            <a:r>
              <a:rPr lang="en-US" sz="1600" dirty="0" err="1"/>
              <a:t>Sidorov</a:t>
            </a:r>
            <a:r>
              <a:rPr lang="en-US" sz="1600" dirty="0"/>
              <a:t>, E. </a:t>
            </a:r>
            <a:r>
              <a:rPr lang="en-US" sz="1600" dirty="0" err="1"/>
              <a:t>Shakhaliev</a:t>
            </a:r>
            <a:r>
              <a:rPr lang="en-US" sz="1600" dirty="0"/>
              <a:t>, S.I. </a:t>
            </a:r>
            <a:r>
              <a:rPr lang="en-US" sz="1600" dirty="0" err="1"/>
              <a:t>Snigirev</a:t>
            </a:r>
            <a:r>
              <a:rPr lang="en-US" sz="1600" dirty="0"/>
              <a:t>, M.V. </a:t>
            </a:r>
            <a:r>
              <a:rPr lang="en-US" sz="1600" dirty="0" err="1"/>
              <a:t>Tokarev</a:t>
            </a:r>
            <a:r>
              <a:rPr lang="en-US" sz="1600" dirty="0"/>
              <a:t>, A. </a:t>
            </a:r>
            <a:r>
              <a:rPr lang="en-US" sz="1600" dirty="0" err="1"/>
              <a:t>Tutebaeva</a:t>
            </a:r>
            <a:r>
              <a:rPr lang="en-US" sz="1600" dirty="0"/>
              <a:t>, N.I. </a:t>
            </a:r>
            <a:r>
              <a:rPr lang="en-US" sz="1600" dirty="0" err="1"/>
              <a:t>Vorontsova</a:t>
            </a:r>
            <a:r>
              <a:rPr lang="en-US" sz="1600" dirty="0"/>
              <a:t>, S.F. </a:t>
            </a:r>
            <a:r>
              <a:rPr lang="en-US" sz="1600" dirty="0" err="1"/>
              <a:t>Vokal</a:t>
            </a:r>
            <a:r>
              <a:rPr lang="en-US" sz="1600" dirty="0"/>
              <a:t>, I. </a:t>
            </a:r>
            <a:r>
              <a:rPr lang="en-US" sz="1600" dirty="0" err="1"/>
              <a:t>Zborovsky</a:t>
            </a:r>
            <a:endParaRPr lang="ru-RU" sz="1600" dirty="0"/>
          </a:p>
          <a:p>
            <a:pPr algn="ctr"/>
            <a:r>
              <a:rPr lang="en-US" dirty="0"/>
              <a:t> </a:t>
            </a:r>
            <a:endParaRPr lang="ru-RU" dirty="0"/>
          </a:p>
          <a:p>
            <a:pPr algn="ctr"/>
            <a:r>
              <a:rPr lang="en-US" b="1" dirty="0"/>
              <a:t>Leaders: </a:t>
            </a:r>
            <a:r>
              <a:rPr lang="en-US" dirty="0"/>
              <a:t>Richard </a:t>
            </a:r>
            <a:r>
              <a:rPr lang="en-US" dirty="0" err="1"/>
              <a:t>Lednický</a:t>
            </a:r>
            <a:r>
              <a:rPr lang="en-US" dirty="0"/>
              <a:t>, </a:t>
            </a:r>
            <a:r>
              <a:rPr lang="en-US" dirty="0" err="1"/>
              <a:t>Yury</a:t>
            </a:r>
            <a:r>
              <a:rPr lang="en-US" dirty="0"/>
              <a:t> </a:t>
            </a:r>
            <a:r>
              <a:rPr lang="en-US" dirty="0" err="1"/>
              <a:t>Panebrattsev</a:t>
            </a:r>
            <a:endParaRPr lang="en-US" dirty="0"/>
          </a:p>
          <a:p>
            <a:pPr algn="ctr"/>
            <a:endParaRPr lang="ru-RU" dirty="0"/>
          </a:p>
          <a:p>
            <a:pPr algn="ctr"/>
            <a:endParaRPr lang="ru-RU" dirty="0"/>
          </a:p>
          <a:p>
            <a:pPr algn="ctr"/>
            <a:r>
              <a:rPr lang="en-US" dirty="0"/>
              <a:t>JINR PAC for Particle Physics, 22 June 2021</a:t>
            </a:r>
          </a:p>
        </p:txBody>
      </p:sp>
      <p:pic>
        <p:nvPicPr>
          <p:cNvPr id="10" name="Рисунок 9">
            <a:extLst>
              <a:ext uri="{FF2B5EF4-FFF2-40B4-BE49-F238E27FC236}">
                <a16:creationId xmlns:a16="http://schemas.microsoft.com/office/drawing/2014/main" id="{5936FBFD-F106-485C-BFCE-6269FA13652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6677" y="5256360"/>
            <a:ext cx="3096344" cy="252253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6" descr="Картинки по запросу new ico"/>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350"/>
          </a:p>
        </p:txBody>
      </p:sp>
      <p:pic>
        <p:nvPicPr>
          <p:cNvPr id="12" name="Picture 3">
            <a:extLst>
              <a:ext uri="{FF2B5EF4-FFF2-40B4-BE49-F238E27FC236}">
                <a16:creationId xmlns:a16="http://schemas.microsoft.com/office/drawing/2014/main" id="{A8253024-497E-40D4-ACB9-42C0D7996533}"/>
              </a:ext>
            </a:extLst>
          </p:cNvPr>
          <p:cNvPicPr>
            <a:picLocks noChangeAspect="1" noChangeArrowheads="1"/>
          </p:cNvPicPr>
          <p:nvPr/>
        </p:nvPicPr>
        <p:blipFill>
          <a:blip r:embed="rId2" cstate="print"/>
          <a:srcRect/>
          <a:stretch>
            <a:fillRect/>
          </a:stretch>
        </p:blipFill>
        <p:spPr bwMode="auto">
          <a:xfrm>
            <a:off x="0" y="-14288"/>
            <a:ext cx="9144000" cy="663576"/>
          </a:xfrm>
          <a:prstGeom prst="rect">
            <a:avLst/>
          </a:prstGeom>
          <a:noFill/>
          <a:ln w="9525">
            <a:noFill/>
            <a:miter lim="800000"/>
            <a:headEnd/>
            <a:tailEnd/>
          </a:ln>
        </p:spPr>
      </p:pic>
      <p:sp>
        <p:nvSpPr>
          <p:cNvPr id="14" name="TextBox 12">
            <a:extLst>
              <a:ext uri="{FF2B5EF4-FFF2-40B4-BE49-F238E27FC236}">
                <a16:creationId xmlns:a16="http://schemas.microsoft.com/office/drawing/2014/main" id="{88BAFD2C-D77F-4C40-AECB-7347F328453B}"/>
              </a:ext>
            </a:extLst>
          </p:cNvPr>
          <p:cNvSpPr txBox="1">
            <a:spLocks noChangeArrowheads="1"/>
          </p:cNvSpPr>
          <p:nvPr/>
        </p:nvSpPr>
        <p:spPr bwMode="auto">
          <a:xfrm>
            <a:off x="1258888" y="98425"/>
            <a:ext cx="6626225" cy="461963"/>
          </a:xfrm>
          <a:prstGeom prst="rect">
            <a:avLst/>
          </a:prstGeom>
          <a:noFill/>
          <a:ln w="9525">
            <a:noFill/>
            <a:miter lim="800000"/>
            <a:headEnd/>
            <a:tailEnd/>
          </a:ln>
        </p:spPr>
        <p:txBody>
          <a:bodyPr>
            <a:spAutoFit/>
          </a:bodyPr>
          <a:lstStyle/>
          <a:p>
            <a:pPr algn="ctr"/>
            <a:r>
              <a:rPr lang="en-US" sz="2400" b="1" dirty="0">
                <a:solidFill>
                  <a:schemeClr val="bg1"/>
                </a:solidFill>
                <a:effectLst>
                  <a:outerShdw blurRad="38100" dist="38100" dir="2700000" algn="tl">
                    <a:srgbClr val="000000">
                      <a:alpha val="43137"/>
                    </a:srgbClr>
                  </a:outerShdw>
                </a:effectLst>
              </a:rPr>
              <a:t>Beam Energy Scan II: RUN’21</a:t>
            </a:r>
            <a:endParaRPr lang="ru-RU" sz="2400" b="1" dirty="0">
              <a:solidFill>
                <a:schemeClr val="bg1"/>
              </a:solidFill>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4CCB5EB5-B4D1-4072-94BF-F9EF79A04E38}"/>
              </a:ext>
            </a:extLst>
          </p:cNvPr>
          <p:cNvSpPr txBox="1"/>
          <p:nvPr/>
        </p:nvSpPr>
        <p:spPr>
          <a:xfrm>
            <a:off x="251520" y="690054"/>
            <a:ext cx="8640960" cy="400110"/>
          </a:xfrm>
          <a:prstGeom prst="rect">
            <a:avLst/>
          </a:prstGeom>
          <a:noFill/>
        </p:spPr>
        <p:txBody>
          <a:bodyPr wrap="square">
            <a:spAutoFit/>
          </a:bodyPr>
          <a:lstStyle/>
          <a:p>
            <a:r>
              <a:rPr lang="en-US" sz="2000" b="1" dirty="0">
                <a:solidFill>
                  <a:srgbClr val="C00000"/>
                </a:solidFill>
                <a:latin typeface="Arial Narrow" panose="020B0606020202030204" pitchFamily="34" charset="0"/>
                <a:cs typeface="Times New Roman" panose="02020603050405020304" pitchFamily="18" charset="0"/>
              </a:rPr>
              <a:t>STAR has had a very successful run while adopting a safe covid-era shift paradigm.</a:t>
            </a:r>
            <a:endParaRPr lang="en-US" sz="2000" dirty="0">
              <a:solidFill>
                <a:srgbClr val="C00000"/>
              </a:solidFill>
              <a:latin typeface="Arial Narrow" panose="020B0606020202030204" pitchFamily="34" charset="0"/>
              <a:cs typeface="Times New Roman" panose="02020603050405020304" pitchFamily="18" charset="0"/>
            </a:endParaRPr>
          </a:p>
        </p:txBody>
      </p:sp>
      <p:sp>
        <p:nvSpPr>
          <p:cNvPr id="6" name="Прямоугольник 5">
            <a:extLst>
              <a:ext uri="{FF2B5EF4-FFF2-40B4-BE49-F238E27FC236}">
                <a16:creationId xmlns:a16="http://schemas.microsoft.com/office/drawing/2014/main" id="{FDEE4E9F-1FCC-4700-B130-275D6271C56B}"/>
              </a:ext>
            </a:extLst>
          </p:cNvPr>
          <p:cNvSpPr/>
          <p:nvPr/>
        </p:nvSpPr>
        <p:spPr>
          <a:xfrm>
            <a:off x="2363131" y="3322299"/>
            <a:ext cx="4614906" cy="29427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Running Fixed Target at 3 GeV</a:t>
            </a:r>
            <a:endParaRPr lang="ru-RU" dirty="0"/>
          </a:p>
        </p:txBody>
      </p:sp>
      <p:pic>
        <p:nvPicPr>
          <p:cNvPr id="1026" name="Picture 2">
            <a:extLst>
              <a:ext uri="{FF2B5EF4-FFF2-40B4-BE49-F238E27FC236}">
                <a16:creationId xmlns:a16="http://schemas.microsoft.com/office/drawing/2014/main" id="{537CD5D6-798F-4895-9AE3-1EEBE7DE60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9702" y="1046317"/>
            <a:ext cx="7200800" cy="2196493"/>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a:extLst>
              <a:ext uri="{FF2B5EF4-FFF2-40B4-BE49-F238E27FC236}">
                <a16:creationId xmlns:a16="http://schemas.microsoft.com/office/drawing/2014/main" id="{022E7422-C527-4D27-9A9D-6FE4757A465A}"/>
              </a:ext>
            </a:extLst>
          </p:cNvPr>
          <p:cNvPicPr>
            <a:picLocks noChangeAspect="1"/>
          </p:cNvPicPr>
          <p:nvPr/>
        </p:nvPicPr>
        <p:blipFill rotWithShape="1">
          <a:blip r:embed="rId4"/>
          <a:srcRect b="1610"/>
          <a:stretch/>
        </p:blipFill>
        <p:spPr>
          <a:xfrm>
            <a:off x="2363131" y="3640440"/>
            <a:ext cx="4614907" cy="3122401"/>
          </a:xfrm>
          <a:prstGeom prst="rect">
            <a:avLst/>
          </a:prstGeom>
        </p:spPr>
      </p:pic>
    </p:spTree>
    <p:extLst>
      <p:ext uri="{BB962C8B-B14F-4D97-AF65-F5344CB8AC3E}">
        <p14:creationId xmlns:p14="http://schemas.microsoft.com/office/powerpoint/2010/main" val="3590839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3971"/>
            <a:ext cx="9144001" cy="66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57826" y="97964"/>
            <a:ext cx="8208912"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rPr>
              <a:t>High Moments of Net-Proton Multiplicity Distribution </a:t>
            </a:r>
          </a:p>
        </p:txBody>
      </p:sp>
      <p:pic>
        <p:nvPicPr>
          <p:cNvPr id="7" name="Рисунок 6" descr="P1203#yIS1">
            <a:extLst>
              <a:ext uri="{FF2B5EF4-FFF2-40B4-BE49-F238E27FC236}">
                <a16:creationId xmlns:a16="http://schemas.microsoft.com/office/drawing/2014/main" id="{1E20FC05-7AE9-4482-9396-18F196225E2C}"/>
              </a:ext>
            </a:extLst>
          </p:cNvPr>
          <p:cNvPicPr/>
          <p:nvPr/>
        </p:nvPicPr>
        <p:blipFill>
          <a:blip r:embed="rId3"/>
          <a:stretch>
            <a:fillRect/>
          </a:stretch>
        </p:blipFill>
        <p:spPr>
          <a:xfrm>
            <a:off x="323528" y="1244341"/>
            <a:ext cx="8208912" cy="3528392"/>
          </a:xfrm>
          <a:prstGeom prst="rect">
            <a:avLst/>
          </a:prstGeom>
        </p:spPr>
      </p:pic>
      <mc:AlternateContent xmlns:mc="http://schemas.openxmlformats.org/markup-compatibility/2006">
        <mc:Choice xmlns:a14="http://schemas.microsoft.com/office/drawing/2010/main" Requires="a14">
          <p:sp>
            <p:nvSpPr>
              <p:cNvPr id="8" name="Прямоугольник 7">
                <a:extLst>
                  <a:ext uri="{FF2B5EF4-FFF2-40B4-BE49-F238E27FC236}">
                    <a16:creationId xmlns:a16="http://schemas.microsoft.com/office/drawing/2014/main" id="{5C54090D-A8BB-4E7F-B544-9386DA26EDD3}"/>
                  </a:ext>
                </a:extLst>
              </p:cNvPr>
              <p:cNvSpPr/>
              <p:nvPr/>
            </p:nvSpPr>
            <p:spPr>
              <a:xfrm>
                <a:off x="323528" y="4844741"/>
                <a:ext cx="8640960" cy="1607876"/>
              </a:xfrm>
              <a:prstGeom prst="rect">
                <a:avLst/>
              </a:prstGeom>
            </p:spPr>
            <p:txBody>
              <a:bodyPr wrap="square">
                <a:spAutoFit/>
              </a:bodyPr>
              <a:lstStyle/>
              <a:p>
                <a:pPr algn="ctr"/>
                <a:r>
                  <a:rPr lang="en-US" dirty="0">
                    <a:effectLst/>
                    <a:latin typeface="Arial Narrow" panose="020B0606020202030204" pitchFamily="34" charset="0"/>
                    <a:ea typeface="Calibri" panose="020F0502020204030204" pitchFamily="34" charset="0"/>
                  </a:rPr>
                  <a:t>(Left) The net-proton </a:t>
                </a:r>
                <a14:m>
                  <m:oMath xmlns:m="http://schemas.openxmlformats.org/officeDocument/2006/math">
                    <m:sSup>
                      <m:sSupPr>
                        <m:ctrlPr>
                          <a:rPr lang="ru-RU" i="1">
                            <a:effectLst/>
                            <a:latin typeface="Cambria Math" panose="02040503050406030204" pitchFamily="18" charset="0"/>
                          </a:rPr>
                        </m:ctrlPr>
                      </m:sSupPr>
                      <m:e>
                        <m:r>
                          <m:rPr>
                            <m:sty m:val="p"/>
                          </m:rPr>
                          <a:rPr lang="en-US">
                            <a:effectLst/>
                            <a:latin typeface="Cambria Math" panose="02040503050406030204" pitchFamily="18" charset="0"/>
                            <a:ea typeface="Calibri" panose="020F0502020204030204" pitchFamily="34" charset="0"/>
                            <a:cs typeface="Times New Roman" panose="02020603050405020304" pitchFamily="18" charset="0"/>
                          </a:rPr>
                          <m:t>κσ</m:t>
                        </m:r>
                      </m:e>
                      <m:sup>
                        <m:r>
                          <a:rPr lang="en-US">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dirty="0">
                    <a:effectLst/>
                    <a:latin typeface="Arial Narrow" panose="020B0606020202030204" pitchFamily="34" charset="0"/>
                    <a:ea typeface="Times New Roman" panose="02020603050405020304" pitchFamily="18" charset="0"/>
                  </a:rPr>
                  <a:t> </a:t>
                </a:r>
                <a:r>
                  <a:rPr lang="en-US" dirty="0">
                    <a:effectLst/>
                    <a:latin typeface="Arial Narrow" panose="020B0606020202030204" pitchFamily="34" charset="0"/>
                    <a:ea typeface="Calibri" panose="020F0502020204030204" pitchFamily="34" charset="0"/>
                  </a:rPr>
                  <a:t>in most central (0–5 %) and peripheral (70–80 %) Au + Au collisions as a function of collision energy. </a:t>
                </a:r>
              </a:p>
              <a:p>
                <a:pPr algn="ctr"/>
                <a:endParaRPr lang="en-US" sz="800" dirty="0">
                  <a:latin typeface="Arial Narrow" panose="020B0606020202030204" pitchFamily="34" charset="0"/>
                  <a:ea typeface="Calibri" panose="020F0502020204030204" pitchFamily="34" charset="0"/>
                </a:endParaRPr>
              </a:p>
              <a:p>
                <a:pPr algn="ctr"/>
                <a:r>
                  <a:rPr lang="en-US" dirty="0">
                    <a:effectLst/>
                    <a:latin typeface="Arial Narrow" panose="020B0606020202030204" pitchFamily="34" charset="0"/>
                    <a:ea typeface="Calibri" panose="020F0502020204030204" pitchFamily="34" charset="0"/>
                  </a:rPr>
                  <a:t>(Middle/Right) Proton acceptance plot </a:t>
                </a:r>
                <a14:m>
                  <m:oMath xmlns:m="http://schemas.openxmlformats.org/officeDocument/2006/math">
                    <m:sSub>
                      <m:sSubPr>
                        <m:ctrlPr>
                          <a:rPr lang="ru-RU" i="1">
                            <a:effectLst/>
                            <a:latin typeface="Cambria Math" panose="02040503050406030204" pitchFamily="18" charset="0"/>
                          </a:rPr>
                        </m:ctrlPr>
                      </m:sSubPr>
                      <m:e>
                        <m:r>
                          <a:rPr lang="en-US" i="1">
                            <a:effectLst/>
                            <a:latin typeface="Cambria Math" panose="02040503050406030204" pitchFamily="18" charset="0"/>
                            <a:ea typeface="Calibri" panose="020F0502020204030204" pitchFamily="34" charset="0"/>
                            <a:cs typeface="Times New Roman" panose="02020603050405020304" pitchFamily="18" charset="0"/>
                          </a:rPr>
                          <m:t>𝑝</m:t>
                        </m:r>
                      </m:e>
                      <m:sub>
                        <m:r>
                          <a:rPr lang="en-US" i="1">
                            <a:effectLst/>
                            <a:latin typeface="Cambria Math" panose="02040503050406030204" pitchFamily="18" charset="0"/>
                            <a:ea typeface="Calibri" panose="020F0502020204030204" pitchFamily="34" charset="0"/>
                            <a:cs typeface="Times New Roman" panose="02020603050405020304" pitchFamily="18" charset="0"/>
                          </a:rPr>
                          <m:t>𝑇</m:t>
                        </m:r>
                      </m:sub>
                    </m:sSub>
                  </m:oMath>
                </a14:m>
                <a:r>
                  <a:rPr lang="en-US" dirty="0">
                    <a:effectLst/>
                    <a:latin typeface="Arial Narrow" panose="020B0606020202030204" pitchFamily="34" charset="0"/>
                    <a:ea typeface="Calibri" panose="020F0502020204030204" pitchFamily="34" charset="0"/>
                  </a:rPr>
                  <a:t> vs. </a:t>
                </a:r>
                <a14:m>
                  <m:oMath xmlns:m="http://schemas.openxmlformats.org/officeDocument/2006/math">
                    <m:r>
                      <a:rPr lang="en-US" i="1">
                        <a:effectLst/>
                        <a:latin typeface="Cambria Math" panose="02040503050406030204" pitchFamily="18" charset="0"/>
                        <a:ea typeface="Calibri" panose="020F0502020204030204" pitchFamily="34" charset="0"/>
                        <a:cs typeface="Times New Roman" panose="02020603050405020304" pitchFamily="18" charset="0"/>
                      </a:rPr>
                      <m:t>𝑦</m:t>
                    </m:r>
                  </m:oMath>
                </a14:m>
                <a:r>
                  <a:rPr lang="en-US" dirty="0">
                    <a:effectLst/>
                    <a:latin typeface="Arial Narrow" panose="020B0606020202030204" pitchFamily="34" charset="0"/>
                    <a:ea typeface="Calibri" panose="020F0502020204030204" pitchFamily="34" charset="0"/>
                  </a:rPr>
                  <a:t> in the center-of-mass frame at </a:t>
                </a:r>
                <a14:m>
                  <m:oMath xmlns:m="http://schemas.openxmlformats.org/officeDocument/2006/math">
                    <m:rad>
                      <m:radPr>
                        <m:degHide m:val="on"/>
                        <m:ctrlPr>
                          <a:rPr lang="ru-RU" i="1">
                            <a:effectLst/>
                            <a:latin typeface="Cambria Math" panose="02040503050406030204" pitchFamily="18" charset="0"/>
                            <a:cs typeface="Times New Roman" panose="02020603050405020304" pitchFamily="18" charset="0"/>
                          </a:rPr>
                        </m:ctrlPr>
                      </m:radPr>
                      <m:deg/>
                      <m:e>
                        <m:sSub>
                          <m:sSubPr>
                            <m:ctrlPr>
                              <a:rPr lang="ru-RU" i="1">
                                <a:effectLst/>
                                <a:latin typeface="Cambria Math" panose="02040503050406030204" pitchFamily="18" charset="0"/>
                                <a:cs typeface="Times New Roman" panose="02020603050405020304" pitchFamily="18" charset="0"/>
                              </a:rPr>
                            </m:ctrlPr>
                          </m:sSubPr>
                          <m:e>
                            <m:r>
                              <a:rPr lang="en-US" i="1">
                                <a:effectLst/>
                                <a:latin typeface="Cambria Math" panose="02040503050406030204" pitchFamily="18" charset="0"/>
                                <a:ea typeface="Calibri" panose="020F0502020204030204" pitchFamily="34" charset="0"/>
                                <a:cs typeface="Times New Roman" panose="02020603050405020304" pitchFamily="18" charset="0"/>
                              </a:rPr>
                              <m:t>𝑠</m:t>
                            </m:r>
                          </m:e>
                          <m:sub>
                            <m:r>
                              <m:rPr>
                                <m:sty m:val="p"/>
                              </m:rPr>
                              <a:rPr lang="en-US">
                                <a:effectLst/>
                                <a:latin typeface="Cambria Math" panose="02040503050406030204" pitchFamily="18" charset="0"/>
                                <a:ea typeface="Calibri" panose="020F0502020204030204" pitchFamily="34" charset="0"/>
                                <a:cs typeface="Times New Roman" panose="02020603050405020304" pitchFamily="18" charset="0"/>
                              </a:rPr>
                              <m:t>NN</m:t>
                            </m:r>
                          </m:sub>
                        </m:sSub>
                      </m:e>
                    </m:rad>
                    <m:r>
                      <a:rPr lang="en-US">
                        <a:effectLst/>
                        <a:latin typeface="Cambria Math" panose="02040503050406030204" pitchFamily="18" charset="0"/>
                        <a:ea typeface="Calibri" panose="020F0502020204030204" pitchFamily="34" charset="0"/>
                        <a:cs typeface="Times New Roman" panose="02020603050405020304" pitchFamily="18" charset="0"/>
                      </a:rPr>
                      <m:t>=3.0</m:t>
                    </m:r>
                  </m:oMath>
                </a14:m>
                <a:r>
                  <a:rPr lang="en-US" dirty="0">
                    <a:effectLst/>
                    <a:latin typeface="Arial Narrow" panose="020B0606020202030204" pitchFamily="34" charset="0"/>
                    <a:ea typeface="Times New Roman" panose="02020603050405020304" pitchFamily="18" charset="0"/>
                  </a:rPr>
                  <a:t> GeV</a:t>
                </a:r>
                <a:r>
                  <a:rPr lang="en-US" dirty="0">
                    <a:effectLst/>
                    <a:latin typeface="Arial Narrow" panose="020B0606020202030204" pitchFamily="34" charset="0"/>
                    <a:ea typeface="Calibri" panose="020F0502020204030204" pitchFamily="34" charset="0"/>
                  </a:rPr>
                  <a:t> and 7.7 GeV, respectively. The red curve in the middle panel indicates the acceptance boundary with </a:t>
                </a:r>
                <a:r>
                  <a:rPr lang="en-US" dirty="0" err="1">
                    <a:effectLst/>
                    <a:latin typeface="Arial Narrow" panose="020B0606020202030204" pitchFamily="34" charset="0"/>
                    <a:ea typeface="Calibri" panose="020F0502020204030204" pitchFamily="34" charset="0"/>
                  </a:rPr>
                  <a:t>iTPC</a:t>
                </a:r>
                <a:r>
                  <a:rPr lang="en-US" dirty="0">
                    <a:effectLst/>
                    <a:latin typeface="Arial Narrow" panose="020B0606020202030204" pitchFamily="34" charset="0"/>
                    <a:ea typeface="Calibri" panose="020F0502020204030204" pitchFamily="34" charset="0"/>
                  </a:rPr>
                  <a:t> and </a:t>
                </a:r>
                <a:r>
                  <a:rPr lang="en-US" dirty="0" err="1">
                    <a:effectLst/>
                    <a:latin typeface="Arial Narrow" panose="020B0606020202030204" pitchFamily="34" charset="0"/>
                    <a:ea typeface="Calibri" panose="020F0502020204030204" pitchFamily="34" charset="0"/>
                  </a:rPr>
                  <a:t>eTOF</a:t>
                </a:r>
                <a:r>
                  <a:rPr lang="en-US" dirty="0">
                    <a:effectLst/>
                    <a:latin typeface="Arial Narrow" panose="020B0606020202030204" pitchFamily="34" charset="0"/>
                    <a:ea typeface="Calibri" panose="020F0502020204030204" pitchFamily="34" charset="0"/>
                  </a:rPr>
                  <a:t>.</a:t>
                </a:r>
                <a:endParaRPr lang="en-US" b="1" dirty="0">
                  <a:latin typeface="Arial Narrow" panose="020B0606020202030204" pitchFamily="34" charset="0"/>
                </a:endParaRPr>
              </a:p>
            </p:txBody>
          </p:sp>
        </mc:Choice>
        <mc:Fallback>
          <p:sp>
            <p:nvSpPr>
              <p:cNvPr id="8" name="Прямоугольник 7">
                <a:extLst>
                  <a:ext uri="{FF2B5EF4-FFF2-40B4-BE49-F238E27FC236}">
                    <a16:creationId xmlns:a16="http://schemas.microsoft.com/office/drawing/2014/main" id="{5C54090D-A8BB-4E7F-B544-9386DA26EDD3}"/>
                  </a:ext>
                </a:extLst>
              </p:cNvPr>
              <p:cNvSpPr>
                <a:spLocks noRot="1" noChangeAspect="1" noMove="1" noResize="1" noEditPoints="1" noAdjustHandles="1" noChangeArrowheads="1" noChangeShapeType="1" noTextEdit="1"/>
              </p:cNvSpPr>
              <p:nvPr/>
            </p:nvSpPr>
            <p:spPr>
              <a:xfrm>
                <a:off x="323528" y="4844741"/>
                <a:ext cx="8640960" cy="1607876"/>
              </a:xfrm>
              <a:prstGeom prst="rect">
                <a:avLst/>
              </a:prstGeom>
              <a:blipFill>
                <a:blip r:embed="rId4"/>
                <a:stretch>
                  <a:fillRect l="-423" t="-1894" r="-1058" b="-5303"/>
                </a:stretch>
              </a:blipFill>
            </p:spPr>
            <p:txBody>
              <a:bodyPr/>
              <a:lstStyle/>
              <a:p>
                <a:r>
                  <a:rPr lang="ru-RU">
                    <a:noFill/>
                  </a:rPr>
                  <a:t> </a:t>
                </a:r>
              </a:p>
            </p:txBody>
          </p:sp>
        </mc:Fallback>
      </mc:AlternateContent>
    </p:spTree>
    <p:extLst>
      <p:ext uri="{BB962C8B-B14F-4D97-AF65-F5344CB8AC3E}">
        <p14:creationId xmlns:p14="http://schemas.microsoft.com/office/powerpoint/2010/main" val="2021584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3971"/>
            <a:ext cx="9144001" cy="66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57826" y="97964"/>
            <a:ext cx="8208912"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rPr>
              <a:t>BES-II and </a:t>
            </a:r>
            <a:r>
              <a:rPr lang="en-US" sz="2400" b="1" dirty="0" err="1">
                <a:solidFill>
                  <a:schemeClr val="bg1"/>
                </a:solidFill>
                <a:effectLst>
                  <a:outerShdw blurRad="38100" dist="38100" dir="2700000" algn="tl">
                    <a:srgbClr val="000000">
                      <a:alpha val="43137"/>
                    </a:srgbClr>
                  </a:outerShdw>
                </a:effectLst>
              </a:rPr>
              <a:t>Hypernucleus</a:t>
            </a:r>
            <a:r>
              <a:rPr lang="en-US" sz="2400" b="1" dirty="0">
                <a:solidFill>
                  <a:schemeClr val="bg1"/>
                </a:solidFill>
                <a:effectLst>
                  <a:outerShdw blurRad="38100" dist="38100" dir="2700000" algn="tl">
                    <a:srgbClr val="000000">
                      <a:alpha val="43137"/>
                    </a:srgbClr>
                  </a:outerShdw>
                </a:effectLst>
              </a:rPr>
              <a:t> Physics</a:t>
            </a:r>
            <a:endParaRPr lang="ru-RU"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pic>
        <p:nvPicPr>
          <p:cNvPr id="4" name="Рисунок 3">
            <a:extLst>
              <a:ext uri="{FF2B5EF4-FFF2-40B4-BE49-F238E27FC236}">
                <a16:creationId xmlns:a16="http://schemas.microsoft.com/office/drawing/2014/main" id="{C795FCDD-8D73-4090-B508-07D39AE7ACDB}"/>
              </a:ext>
            </a:extLst>
          </p:cNvPr>
          <p:cNvPicPr>
            <a:picLocks noChangeAspect="1"/>
          </p:cNvPicPr>
          <p:nvPr/>
        </p:nvPicPr>
        <p:blipFill>
          <a:blip r:embed="rId3"/>
          <a:stretch>
            <a:fillRect/>
          </a:stretch>
        </p:blipFill>
        <p:spPr>
          <a:xfrm>
            <a:off x="608304" y="926968"/>
            <a:ext cx="3389487" cy="5545981"/>
          </a:xfrm>
          <a:prstGeom prst="rect">
            <a:avLst/>
          </a:prstGeom>
        </p:spPr>
      </p:pic>
      <p:pic>
        <p:nvPicPr>
          <p:cNvPr id="17" name="Рисунок 16">
            <a:extLst>
              <a:ext uri="{FF2B5EF4-FFF2-40B4-BE49-F238E27FC236}">
                <a16:creationId xmlns:a16="http://schemas.microsoft.com/office/drawing/2014/main" id="{827FF9FA-73D7-47D9-B55D-79B7C96BD94A}"/>
              </a:ext>
            </a:extLst>
          </p:cNvPr>
          <p:cNvPicPr>
            <a:picLocks noChangeAspect="1"/>
          </p:cNvPicPr>
          <p:nvPr/>
        </p:nvPicPr>
        <p:blipFill>
          <a:blip r:embed="rId4"/>
          <a:stretch>
            <a:fillRect/>
          </a:stretch>
        </p:blipFill>
        <p:spPr>
          <a:xfrm>
            <a:off x="4839843" y="1782108"/>
            <a:ext cx="3404089" cy="3321660"/>
          </a:xfrm>
          <a:prstGeom prst="rect">
            <a:avLst/>
          </a:prstGeom>
        </p:spPr>
      </p:pic>
      <p:sp>
        <p:nvSpPr>
          <p:cNvPr id="19" name="Прямоугольник 18">
            <a:extLst>
              <a:ext uri="{FF2B5EF4-FFF2-40B4-BE49-F238E27FC236}">
                <a16:creationId xmlns:a16="http://schemas.microsoft.com/office/drawing/2014/main" id="{3C99E818-3092-4A6B-9E9E-1EDF15F5626B}"/>
              </a:ext>
            </a:extLst>
          </p:cNvPr>
          <p:cNvSpPr/>
          <p:nvPr/>
        </p:nvSpPr>
        <p:spPr>
          <a:xfrm>
            <a:off x="5220072" y="1412776"/>
            <a:ext cx="2858643" cy="369332"/>
          </a:xfrm>
          <a:prstGeom prst="rect">
            <a:avLst/>
          </a:prstGeom>
        </p:spPr>
        <p:txBody>
          <a:bodyPr wrap="square">
            <a:spAutoFit/>
          </a:bodyPr>
          <a:lstStyle/>
          <a:p>
            <a:pPr algn="ctr"/>
            <a:r>
              <a:rPr lang="en-US" b="1" dirty="0">
                <a:latin typeface="Arial Narrow" panose="020B0606020202030204" pitchFamily="34" charset="0"/>
              </a:rPr>
              <a:t>Theoretical calculations</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40C340C-0B2E-4109-AEF3-8DF542DB498C}"/>
                  </a:ext>
                </a:extLst>
              </p:cNvPr>
              <p:cNvSpPr txBox="1"/>
              <p:nvPr/>
            </p:nvSpPr>
            <p:spPr>
              <a:xfrm>
                <a:off x="4564080" y="5103768"/>
                <a:ext cx="4256392" cy="945965"/>
              </a:xfrm>
              <a:prstGeom prst="rect">
                <a:avLst/>
              </a:prstGeom>
              <a:noFill/>
            </p:spPr>
            <p:txBody>
              <a:bodyPr wrap="square">
                <a:spAutoFit/>
              </a:bodyPr>
              <a:lstStyle/>
              <a:p>
                <a:pPr lvl="0" algn="just">
                  <a:lnSpc>
                    <a:spcPct val="115000"/>
                  </a:lnSpc>
                  <a:spcAft>
                    <a:spcPts val="800"/>
                  </a:spcAft>
                  <a:tabLst>
                    <a:tab pos="270510" algn="l"/>
                  </a:tabLst>
                </a:pPr>
                <a:r>
                  <a:rPr lang="en-US" sz="1600" b="1" dirty="0">
                    <a:solidFill>
                      <a:srgbClr val="3576B4"/>
                    </a:solidFill>
                    <a:latin typeface="Arial Narrow" panose="020B0606020202030204" pitchFamily="34" charset="0"/>
                    <a:ea typeface="Calibri" panose="020F0502020204030204" pitchFamily="34" charset="0"/>
                  </a:rPr>
                  <a:t>S</a:t>
                </a:r>
                <a:r>
                  <a:rPr lang="en-US" sz="1600" b="1" dirty="0">
                    <a:solidFill>
                      <a:srgbClr val="3576B4"/>
                    </a:solidFill>
                    <a:effectLst/>
                    <a:latin typeface="Arial Narrow" panose="020B0606020202030204" pitchFamily="34" charset="0"/>
                    <a:ea typeface="Calibri" panose="020F0502020204030204" pitchFamily="34" charset="0"/>
                  </a:rPr>
                  <a:t>ystematic measurements of lifetime, binding energy, production yield, collective flow of light </a:t>
                </a:r>
                <a:r>
                  <a:rPr lang="en-US" sz="1600" b="1" dirty="0" err="1">
                    <a:solidFill>
                      <a:srgbClr val="3576B4"/>
                    </a:solidFill>
                    <a:effectLst/>
                    <a:latin typeface="Arial Narrow" panose="020B0606020202030204" pitchFamily="34" charset="0"/>
                    <a:ea typeface="Calibri" panose="020F0502020204030204" pitchFamily="34" charset="0"/>
                  </a:rPr>
                  <a:t>hypernuclei</a:t>
                </a:r>
                <a:r>
                  <a:rPr lang="en-US" sz="1600" b="1" dirty="0">
                    <a:solidFill>
                      <a:srgbClr val="3576B4"/>
                    </a:solidFill>
                    <a:effectLst/>
                    <a:latin typeface="Arial Narrow" panose="020B0606020202030204" pitchFamily="34" charset="0"/>
                    <a:ea typeface="Calibri" panose="020F0502020204030204" pitchFamily="34" charset="0"/>
                  </a:rPr>
                  <a:t> (</a:t>
                </a:r>
                <a14:m>
                  <m:oMath xmlns:m="http://schemas.openxmlformats.org/officeDocument/2006/math">
                    <m:sPre>
                      <m:sPrePr>
                        <m:ctrlPr>
                          <a:rPr lang="ru-RU" sz="1600" b="1" i="1" smtClean="0">
                            <a:solidFill>
                              <a:srgbClr val="C00000"/>
                            </a:solidFill>
                            <a:effectLst/>
                            <a:latin typeface="Cambria Math" panose="02040503050406030204" pitchFamily="18" charset="0"/>
                            <a:ea typeface="Calibri" panose="020F0502020204030204" pitchFamily="34" charset="0"/>
                          </a:rPr>
                        </m:ctrlPr>
                      </m:sPrePr>
                      <m:sub>
                        <m:r>
                          <a:rPr lang="en-US" sz="1600" b="1" i="0">
                            <a:solidFill>
                              <a:srgbClr val="C00000"/>
                            </a:solidFill>
                            <a:effectLst/>
                            <a:latin typeface="Cambria Math" panose="02040503050406030204" pitchFamily="18" charset="0"/>
                            <a:ea typeface="Calibri" panose="020F0502020204030204" pitchFamily="34" charset="0"/>
                          </a:rPr>
                          <m:t>𝚲</m:t>
                        </m:r>
                      </m:sub>
                      <m:sup>
                        <m:r>
                          <a:rPr lang="en-US" sz="1600" b="1" i="0">
                            <a:solidFill>
                              <a:srgbClr val="C00000"/>
                            </a:solidFill>
                            <a:effectLst/>
                            <a:latin typeface="Cambria Math" panose="02040503050406030204" pitchFamily="18" charset="0"/>
                            <a:ea typeface="Calibri" panose="020F0502020204030204" pitchFamily="34" charset="0"/>
                          </a:rPr>
                          <m:t>𝟑</m:t>
                        </m:r>
                      </m:sup>
                      <m:e>
                        <m:r>
                          <a:rPr lang="en-US" sz="1600" b="1" i="0">
                            <a:solidFill>
                              <a:srgbClr val="C00000"/>
                            </a:solidFill>
                            <a:effectLst/>
                            <a:latin typeface="Cambria Math" panose="02040503050406030204" pitchFamily="18" charset="0"/>
                            <a:ea typeface="Calibri" panose="020F0502020204030204" pitchFamily="34" charset="0"/>
                          </a:rPr>
                          <m:t>𝐇</m:t>
                        </m:r>
                      </m:e>
                    </m:sPre>
                  </m:oMath>
                </a14:m>
                <a:r>
                  <a:rPr lang="en-US" sz="1600" b="1" dirty="0">
                    <a:solidFill>
                      <a:srgbClr val="3576B4"/>
                    </a:solidFill>
                    <a:effectLst/>
                    <a:latin typeface="Arial Narrow" panose="020B0606020202030204" pitchFamily="34" charset="0"/>
                    <a:ea typeface="Calibri" panose="020F0502020204030204" pitchFamily="34" charset="0"/>
                  </a:rPr>
                  <a:t>, </a:t>
                </a:r>
                <a14:m>
                  <m:oMath xmlns:m="http://schemas.openxmlformats.org/officeDocument/2006/math">
                    <m:sPre>
                      <m:sPrePr>
                        <m:ctrlPr>
                          <a:rPr lang="ru-RU" sz="1600" b="1" i="1" smtClean="0">
                            <a:solidFill>
                              <a:srgbClr val="C00000"/>
                            </a:solidFill>
                            <a:effectLst/>
                            <a:latin typeface="Cambria Math" panose="02040503050406030204" pitchFamily="18" charset="0"/>
                            <a:ea typeface="Calibri" panose="020F0502020204030204" pitchFamily="34" charset="0"/>
                          </a:rPr>
                        </m:ctrlPr>
                      </m:sPrePr>
                      <m:sub>
                        <m:r>
                          <a:rPr lang="en-US" sz="1600" b="1" i="0">
                            <a:solidFill>
                              <a:srgbClr val="C00000"/>
                            </a:solidFill>
                            <a:effectLst/>
                            <a:latin typeface="Cambria Math" panose="02040503050406030204" pitchFamily="18" charset="0"/>
                            <a:ea typeface="Calibri" panose="020F0502020204030204" pitchFamily="34" charset="0"/>
                          </a:rPr>
                          <m:t>𝚲</m:t>
                        </m:r>
                      </m:sub>
                      <m:sup>
                        <m:r>
                          <a:rPr lang="en-US" sz="1600" b="1" i="0">
                            <a:solidFill>
                              <a:srgbClr val="C00000"/>
                            </a:solidFill>
                            <a:effectLst/>
                            <a:latin typeface="Cambria Math" panose="02040503050406030204" pitchFamily="18" charset="0"/>
                            <a:ea typeface="Calibri" panose="020F0502020204030204" pitchFamily="34" charset="0"/>
                          </a:rPr>
                          <m:t>𝟒</m:t>
                        </m:r>
                      </m:sup>
                      <m:e>
                        <m:r>
                          <a:rPr lang="en-US" sz="1600" b="1" i="0">
                            <a:solidFill>
                              <a:srgbClr val="C00000"/>
                            </a:solidFill>
                            <a:effectLst/>
                            <a:latin typeface="Cambria Math" panose="02040503050406030204" pitchFamily="18" charset="0"/>
                            <a:ea typeface="Calibri" panose="020F0502020204030204" pitchFamily="34" charset="0"/>
                          </a:rPr>
                          <m:t>𝐇</m:t>
                        </m:r>
                      </m:e>
                    </m:sPre>
                  </m:oMath>
                </a14:m>
                <a:r>
                  <a:rPr lang="en-US" sz="1600" b="1" dirty="0">
                    <a:solidFill>
                      <a:srgbClr val="3576B4"/>
                    </a:solidFill>
                    <a:effectLst/>
                    <a:latin typeface="Arial Narrow" panose="020B0606020202030204" pitchFamily="34" charset="0"/>
                    <a:ea typeface="Calibri" panose="020F0502020204030204" pitchFamily="34" charset="0"/>
                  </a:rPr>
                  <a:t>, </a:t>
                </a:r>
                <a14:m>
                  <m:oMath xmlns:m="http://schemas.openxmlformats.org/officeDocument/2006/math">
                    <m:sPre>
                      <m:sPrePr>
                        <m:ctrlPr>
                          <a:rPr lang="ru-RU" sz="1600" b="1" i="1" smtClean="0">
                            <a:solidFill>
                              <a:srgbClr val="C00000"/>
                            </a:solidFill>
                            <a:effectLst/>
                            <a:latin typeface="Cambria Math" panose="02040503050406030204" pitchFamily="18" charset="0"/>
                            <a:ea typeface="Calibri" panose="020F0502020204030204" pitchFamily="34" charset="0"/>
                          </a:rPr>
                        </m:ctrlPr>
                      </m:sPrePr>
                      <m:sub>
                        <m:r>
                          <a:rPr lang="en-US" sz="1600" b="1" i="0">
                            <a:solidFill>
                              <a:srgbClr val="C00000"/>
                            </a:solidFill>
                            <a:effectLst/>
                            <a:latin typeface="Cambria Math" panose="02040503050406030204" pitchFamily="18" charset="0"/>
                            <a:ea typeface="Calibri" panose="020F0502020204030204" pitchFamily="34" charset="0"/>
                          </a:rPr>
                          <m:t>𝚲</m:t>
                        </m:r>
                      </m:sub>
                      <m:sup>
                        <m:r>
                          <a:rPr lang="en-US" sz="1600" b="1" i="0">
                            <a:solidFill>
                              <a:srgbClr val="C00000"/>
                            </a:solidFill>
                            <a:effectLst/>
                            <a:latin typeface="Cambria Math" panose="02040503050406030204" pitchFamily="18" charset="0"/>
                            <a:ea typeface="Calibri" panose="020F0502020204030204" pitchFamily="34" charset="0"/>
                          </a:rPr>
                          <m:t>𝟓</m:t>
                        </m:r>
                      </m:sup>
                      <m:e>
                        <m:r>
                          <a:rPr lang="en-US" sz="1600" b="1" i="0">
                            <a:solidFill>
                              <a:srgbClr val="C00000"/>
                            </a:solidFill>
                            <a:effectLst/>
                            <a:latin typeface="Cambria Math" panose="02040503050406030204" pitchFamily="18" charset="0"/>
                            <a:ea typeface="Calibri" panose="020F0502020204030204" pitchFamily="34" charset="0"/>
                          </a:rPr>
                          <m:t>𝐇</m:t>
                        </m:r>
                      </m:e>
                    </m:sPre>
                  </m:oMath>
                </a14:m>
                <a:r>
                  <a:rPr lang="en-US" sz="1600" b="1" dirty="0">
                    <a:solidFill>
                      <a:srgbClr val="3576B4"/>
                    </a:solidFill>
                    <a:effectLst/>
                    <a:latin typeface="Arial Narrow" panose="020B0606020202030204" pitchFamily="34" charset="0"/>
                    <a:ea typeface="Calibri" panose="020F0502020204030204" pitchFamily="34" charset="0"/>
                  </a:rPr>
                  <a:t> etc.)</a:t>
                </a:r>
                <a:endParaRPr lang="ru-RU" sz="1600" b="1" dirty="0">
                  <a:solidFill>
                    <a:srgbClr val="3576B4"/>
                  </a:solidFill>
                  <a:effectLst/>
                  <a:latin typeface="Arial Narrow" panose="020B0606020202030204" pitchFamily="34" charset="0"/>
                  <a:ea typeface="Calibri" panose="020F0502020204030204" pitchFamily="34" charset="0"/>
                </a:endParaRPr>
              </a:p>
            </p:txBody>
          </p:sp>
        </mc:Choice>
        <mc:Fallback xmlns="">
          <p:sp>
            <p:nvSpPr>
              <p:cNvPr id="10" name="TextBox 9">
                <a:extLst>
                  <a:ext uri="{FF2B5EF4-FFF2-40B4-BE49-F238E27FC236}">
                    <a16:creationId xmlns:a16="http://schemas.microsoft.com/office/drawing/2014/main" id="{A40C340C-0B2E-4109-AEF3-8DF542DB498C}"/>
                  </a:ext>
                </a:extLst>
              </p:cNvPr>
              <p:cNvSpPr txBox="1">
                <a:spLocks noRot="1" noChangeAspect="1" noMove="1" noResize="1" noEditPoints="1" noAdjustHandles="1" noChangeArrowheads="1" noChangeShapeType="1" noTextEdit="1"/>
              </p:cNvSpPr>
              <p:nvPr/>
            </p:nvSpPr>
            <p:spPr>
              <a:xfrm>
                <a:off x="4564080" y="5103768"/>
                <a:ext cx="4256392" cy="945965"/>
              </a:xfrm>
              <a:prstGeom prst="rect">
                <a:avLst/>
              </a:prstGeom>
              <a:blipFill>
                <a:blip r:embed="rId5"/>
                <a:stretch>
                  <a:fillRect l="-860" t="-645" r="-716" b="-5806"/>
                </a:stretch>
              </a:blipFill>
            </p:spPr>
            <p:txBody>
              <a:bodyPr/>
              <a:lstStyle/>
              <a:p>
                <a:r>
                  <a:rPr lang="ru-RU">
                    <a:noFill/>
                  </a:rPr>
                  <a:t> </a:t>
                </a:r>
              </a:p>
            </p:txBody>
          </p:sp>
        </mc:Fallback>
      </mc:AlternateContent>
      <p:cxnSp>
        <p:nvCxnSpPr>
          <p:cNvPr id="8" name="Прямая соединительная линия 7">
            <a:extLst>
              <a:ext uri="{FF2B5EF4-FFF2-40B4-BE49-F238E27FC236}">
                <a16:creationId xmlns:a16="http://schemas.microsoft.com/office/drawing/2014/main" id="{34488256-73BF-45DC-83B6-3FB3A64B04C2}"/>
              </a:ext>
            </a:extLst>
          </p:cNvPr>
          <p:cNvCxnSpPr>
            <a:cxnSpLocks/>
          </p:cNvCxnSpPr>
          <p:nvPr/>
        </p:nvCxnSpPr>
        <p:spPr>
          <a:xfrm>
            <a:off x="4283968" y="980728"/>
            <a:ext cx="0" cy="5492221"/>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4139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E45A5858-FB2D-485F-89BA-62760D8B90CD}"/>
              </a:ext>
            </a:extLst>
          </p:cNvPr>
          <p:cNvPicPr>
            <a:picLocks noChangeAspect="1"/>
          </p:cNvPicPr>
          <p:nvPr/>
        </p:nvPicPr>
        <p:blipFill rotWithShape="1">
          <a:blip r:embed="rId2"/>
          <a:srcRect b="87584"/>
          <a:stretch/>
        </p:blipFill>
        <p:spPr>
          <a:xfrm>
            <a:off x="1043608" y="1133129"/>
            <a:ext cx="7300593" cy="567679"/>
          </a:xfrm>
          <a:prstGeom prst="rect">
            <a:avLst/>
          </a:prstGeom>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3971"/>
            <a:ext cx="9144001" cy="66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259632" y="97964"/>
            <a:ext cx="6624736"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rPr>
              <a:t>BES-II Additional Measurement at 17.3 GeV</a:t>
            </a:r>
            <a:endParaRPr lang="ru-RU"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pic>
        <p:nvPicPr>
          <p:cNvPr id="2" name="Рисунок 1">
            <a:extLst>
              <a:ext uri="{FF2B5EF4-FFF2-40B4-BE49-F238E27FC236}">
                <a16:creationId xmlns:a16="http://schemas.microsoft.com/office/drawing/2014/main" id="{9EAFB939-0A91-44FD-89D4-603E0BA118BB}"/>
              </a:ext>
            </a:extLst>
          </p:cNvPr>
          <p:cNvPicPr>
            <a:picLocks noChangeAspect="1"/>
          </p:cNvPicPr>
          <p:nvPr/>
        </p:nvPicPr>
        <p:blipFill rotWithShape="1">
          <a:blip r:embed="rId2"/>
          <a:srcRect t="12599" b="18108"/>
          <a:stretch/>
        </p:blipFill>
        <p:spPr>
          <a:xfrm>
            <a:off x="921703" y="1916831"/>
            <a:ext cx="7300593" cy="3168353"/>
          </a:xfrm>
          <a:prstGeom prst="rect">
            <a:avLst/>
          </a:prstGeom>
        </p:spPr>
      </p:pic>
      <p:pic>
        <p:nvPicPr>
          <p:cNvPr id="8" name="Рисунок 7">
            <a:extLst>
              <a:ext uri="{FF2B5EF4-FFF2-40B4-BE49-F238E27FC236}">
                <a16:creationId xmlns:a16="http://schemas.microsoft.com/office/drawing/2014/main" id="{B38725B0-A2F1-4EE7-BB68-B08333BC2E37}"/>
              </a:ext>
            </a:extLst>
          </p:cNvPr>
          <p:cNvPicPr>
            <a:picLocks noChangeAspect="1"/>
          </p:cNvPicPr>
          <p:nvPr/>
        </p:nvPicPr>
        <p:blipFill>
          <a:blip r:embed="rId4"/>
          <a:stretch>
            <a:fillRect/>
          </a:stretch>
        </p:blipFill>
        <p:spPr>
          <a:xfrm>
            <a:off x="4512608" y="1275282"/>
            <a:ext cx="499255" cy="288032"/>
          </a:xfrm>
          <a:prstGeom prst="rect">
            <a:avLst/>
          </a:prstGeom>
        </p:spPr>
      </p:pic>
      <p:sp>
        <p:nvSpPr>
          <p:cNvPr id="9" name="TextBox 8">
            <a:extLst>
              <a:ext uri="{FF2B5EF4-FFF2-40B4-BE49-F238E27FC236}">
                <a16:creationId xmlns:a16="http://schemas.microsoft.com/office/drawing/2014/main" id="{A7702987-7B98-4DA4-BB6F-47DE3C0DD201}"/>
              </a:ext>
            </a:extLst>
          </p:cNvPr>
          <p:cNvSpPr txBox="1"/>
          <p:nvPr/>
        </p:nvSpPr>
        <p:spPr>
          <a:xfrm>
            <a:off x="1043608" y="5401705"/>
            <a:ext cx="7560840" cy="646331"/>
          </a:xfrm>
          <a:prstGeom prst="rect">
            <a:avLst/>
          </a:prstGeom>
          <a:noFill/>
        </p:spPr>
        <p:txBody>
          <a:bodyPr wrap="square" rtlCol="0">
            <a:spAutoFit/>
          </a:bodyPr>
          <a:lstStyle/>
          <a:p>
            <a:r>
              <a:rPr lang="en-US" dirty="0">
                <a:latin typeface="Arial Narrow" panose="020B0606020202030204" pitchFamily="34" charset="0"/>
              </a:rPr>
              <a:t>Evidence for double peak structure in variables sensitive to Critical Point and first order </a:t>
            </a:r>
            <a:r>
              <a:rPr lang="en-US" dirty="0" err="1">
                <a:latin typeface="Arial Narrow" panose="020B0606020202030204" pitchFamily="34" charset="0"/>
              </a:rPr>
              <a:t>spinoidal</a:t>
            </a:r>
            <a:r>
              <a:rPr lang="en-US" dirty="0">
                <a:latin typeface="Arial Narrow" panose="020B0606020202030204" pitchFamily="34" charset="0"/>
              </a:rPr>
              <a:t> region around 19.6 GeV? </a:t>
            </a:r>
            <a:endParaRPr lang="ru-RU" dirty="0">
              <a:latin typeface="Arial Narrow" panose="020B0606020202030204" pitchFamily="34" charset="0"/>
            </a:endParaRPr>
          </a:p>
        </p:txBody>
      </p:sp>
    </p:spTree>
    <p:extLst>
      <p:ext uri="{BB962C8B-B14F-4D97-AF65-F5344CB8AC3E}">
        <p14:creationId xmlns:p14="http://schemas.microsoft.com/office/powerpoint/2010/main" val="2625831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18.png"/>
          <p:cNvPicPr/>
          <p:nvPr/>
        </p:nvPicPr>
        <p:blipFill rotWithShape="1">
          <a:blip r:embed="rId2" cstate="print"/>
          <a:srcRect l="1170" r="1170" b="12445"/>
          <a:stretch/>
        </p:blipFill>
        <p:spPr>
          <a:xfrm>
            <a:off x="-1" y="655980"/>
            <a:ext cx="9144001" cy="6232728"/>
          </a:xfrm>
          <a:prstGeom prst="rect">
            <a:avLst/>
          </a:prstGeom>
          <a:ln w="12700">
            <a:miter lim="400000"/>
          </a:ln>
        </p:spPr>
      </p:pic>
      <p:sp>
        <p:nvSpPr>
          <p:cNvPr id="3" name="Shape 553"/>
          <p:cNvSpPr>
            <a:spLocks noGrp="1"/>
          </p:cNvSpPr>
          <p:nvPr>
            <p:ph type="title"/>
          </p:nvPr>
        </p:nvSpPr>
        <p:spPr>
          <a:xfrm>
            <a:off x="395536" y="2819028"/>
            <a:ext cx="8384977" cy="866180"/>
          </a:xfrm>
          <a:prstGeom prst="rect">
            <a:avLst/>
          </a:prstGeom>
        </p:spPr>
        <p:txBody>
          <a:bodyPr>
            <a:normAutofit/>
          </a:bodyPr>
          <a:lstStyle/>
          <a:p>
            <a:pPr lvl="0">
              <a:defRPr sz="1800" b="0">
                <a:solidFill>
                  <a:srgbClr val="000000"/>
                </a:solidFill>
                <a:uFillTx/>
              </a:defRPr>
            </a:pPr>
            <a:r>
              <a:rPr lang="en-US" sz="4000" b="1" dirty="0">
                <a:solidFill>
                  <a:srgbClr val="013E92"/>
                </a:solidFill>
                <a:effectLst>
                  <a:outerShdw blurRad="38100" dist="38100" dir="2700000" algn="tl">
                    <a:srgbClr val="000000">
                      <a:alpha val="43137"/>
                    </a:srgbClr>
                  </a:outerShdw>
                </a:effectLst>
                <a:uFill>
                  <a:solidFill>
                    <a:srgbClr val="013E92"/>
                  </a:solidFill>
                </a:uFill>
              </a:rPr>
              <a:t>JINR Group Contribution</a:t>
            </a:r>
            <a:endParaRPr sz="4000" b="1" dirty="0">
              <a:solidFill>
                <a:srgbClr val="013E92"/>
              </a:solidFill>
              <a:effectLst>
                <a:outerShdw blurRad="38100" dist="38100" dir="2700000" algn="tl">
                  <a:srgbClr val="000000">
                    <a:alpha val="43137"/>
                  </a:srgbClr>
                </a:outerShdw>
              </a:effectLst>
              <a:uFill>
                <a:solidFill>
                  <a:srgbClr val="013E92"/>
                </a:solidFill>
              </a:uFill>
            </a:endParaRPr>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3971"/>
            <a:ext cx="9144001" cy="66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259632" y="97964"/>
            <a:ext cx="6624736"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rPr>
              <a:t>STAR Experiment at RHIC</a:t>
            </a:r>
            <a:endParaRPr lang="ru-RU"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427398358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Прямоугольник 40"/>
          <p:cNvSpPr/>
          <p:nvPr/>
        </p:nvSpPr>
        <p:spPr>
          <a:xfrm>
            <a:off x="944944" y="908720"/>
            <a:ext cx="2858643" cy="646331"/>
          </a:xfrm>
          <a:prstGeom prst="rect">
            <a:avLst/>
          </a:prstGeom>
        </p:spPr>
        <p:txBody>
          <a:bodyPr wrap="square">
            <a:spAutoFit/>
          </a:bodyPr>
          <a:lstStyle/>
          <a:p>
            <a:pPr algn="ctr"/>
            <a:r>
              <a:rPr lang="en-US" b="1" dirty="0">
                <a:solidFill>
                  <a:srgbClr val="C00000"/>
                </a:solidFill>
              </a:rPr>
              <a:t>Event Plane Detector</a:t>
            </a:r>
          </a:p>
          <a:p>
            <a:pPr algn="ctr"/>
            <a:r>
              <a:rPr lang="en-US" b="1" i="1" dirty="0">
                <a:latin typeface="Arial Narrow" panose="020B0606020202030204" pitchFamily="34" charset="0"/>
                <a:cs typeface="Times New Roman" panose="02020603050405020304" pitchFamily="18" charset="0"/>
              </a:rPr>
              <a:t>Assembling and testing</a:t>
            </a:r>
          </a:p>
        </p:txBody>
      </p:sp>
      <p:pic>
        <p:nvPicPr>
          <p:cNvPr id="2050" name="Picture 2" descr="C:\Users\131217~1\AppData\Local\Temp\SNAGHTML2d0753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6219" y="1607534"/>
            <a:ext cx="2570069" cy="164587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p:cNvPicPr>
            <a:picLocks noChangeAspect="1" noChangeArrowheads="1"/>
          </p:cNvPicPr>
          <p:nvPr/>
        </p:nvPicPr>
        <p:blipFill>
          <a:blip r:embed="rId4" cstate="print"/>
          <a:srcRect/>
          <a:stretch>
            <a:fillRect/>
          </a:stretch>
        </p:blipFill>
        <p:spPr bwMode="auto">
          <a:xfrm>
            <a:off x="1062863" y="1633151"/>
            <a:ext cx="2259955" cy="1588977"/>
          </a:xfrm>
          <a:prstGeom prst="rect">
            <a:avLst/>
          </a:prstGeom>
          <a:noFill/>
          <a:ln w="9525">
            <a:noFill/>
            <a:miter lim="800000"/>
            <a:headEnd/>
            <a:tailEnd/>
          </a:ln>
        </p:spPr>
      </p:pic>
      <p:pic>
        <p:nvPicPr>
          <p:cNvPr id="2052" name="Picture 4" descr="C:\Users\131217~1\AppData\Local\Temp\SNAGHTML2da10aa.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87552" y="1975312"/>
            <a:ext cx="1154560" cy="1172232"/>
          </a:xfrm>
          <a:prstGeom prst="rect">
            <a:avLst/>
          </a:prstGeom>
          <a:noFill/>
          <a:extLst>
            <a:ext uri="{909E8E84-426E-40DD-AFC4-6F175D3DCCD1}">
              <a14:hiddenFill xmlns:a14="http://schemas.microsoft.com/office/drawing/2010/main">
                <a:solidFill>
                  <a:srgbClr val="FFFFFF"/>
                </a:solidFill>
              </a14:hiddenFill>
            </a:ext>
          </a:extLst>
        </p:spPr>
      </p:pic>
      <p:sp>
        <p:nvSpPr>
          <p:cNvPr id="38" name="Прямоугольник 37"/>
          <p:cNvSpPr/>
          <p:nvPr/>
        </p:nvSpPr>
        <p:spPr>
          <a:xfrm>
            <a:off x="5195574" y="908720"/>
            <a:ext cx="2908664" cy="646331"/>
          </a:xfrm>
          <a:prstGeom prst="rect">
            <a:avLst/>
          </a:prstGeom>
        </p:spPr>
        <p:txBody>
          <a:bodyPr wrap="square">
            <a:spAutoFit/>
          </a:bodyPr>
          <a:lstStyle/>
          <a:p>
            <a:pPr algn="ctr"/>
            <a:r>
              <a:rPr lang="en-US" b="1" dirty="0">
                <a:solidFill>
                  <a:srgbClr val="C00000"/>
                </a:solidFill>
              </a:rPr>
              <a:t>JINR GRID Computing</a:t>
            </a:r>
          </a:p>
          <a:p>
            <a:pPr algn="ctr"/>
            <a:r>
              <a:rPr lang="en-US" b="1" i="1" dirty="0">
                <a:latin typeface="Arial Narrow" panose="020B0606020202030204" pitchFamily="34" charset="0"/>
                <a:cs typeface="Times New Roman" panose="02020603050405020304" pitchFamily="18" charset="0"/>
              </a:rPr>
              <a:t>Data processing in </a:t>
            </a:r>
            <a:r>
              <a:rPr lang="en-US" b="1" i="1" dirty="0" err="1">
                <a:latin typeface="Arial Narrow" panose="020B0606020202030204" pitchFamily="34" charset="0"/>
                <a:cs typeface="Times New Roman" panose="02020603050405020304" pitchFamily="18" charset="0"/>
              </a:rPr>
              <a:t>Dubna</a:t>
            </a:r>
            <a:endParaRPr lang="en-US" b="1" i="1" dirty="0">
              <a:latin typeface="Arial Narrow" panose="020B0606020202030204" pitchFamily="34" charset="0"/>
              <a:cs typeface="Times New Roman" panose="02020603050405020304" pitchFamily="18" charset="0"/>
            </a:endParaRPr>
          </a:p>
        </p:txBody>
      </p:sp>
      <p:sp>
        <p:nvSpPr>
          <p:cNvPr id="49" name="Прямоугольник 48"/>
          <p:cNvSpPr/>
          <p:nvPr/>
        </p:nvSpPr>
        <p:spPr>
          <a:xfrm>
            <a:off x="467545" y="3694461"/>
            <a:ext cx="3463338" cy="369332"/>
          </a:xfrm>
          <a:prstGeom prst="rect">
            <a:avLst/>
          </a:prstGeom>
        </p:spPr>
        <p:txBody>
          <a:bodyPr wrap="square">
            <a:spAutoFit/>
          </a:bodyPr>
          <a:lstStyle/>
          <a:p>
            <a:pPr algn="ctr"/>
            <a:r>
              <a:rPr lang="en-US" b="1" dirty="0">
                <a:solidFill>
                  <a:srgbClr val="C00000"/>
                </a:solidFill>
              </a:rPr>
              <a:t>Data taking and data analysis</a:t>
            </a:r>
          </a:p>
        </p:txBody>
      </p:sp>
      <p:sp>
        <p:nvSpPr>
          <p:cNvPr id="50" name="Прямоугольник 49"/>
          <p:cNvSpPr/>
          <p:nvPr/>
        </p:nvSpPr>
        <p:spPr>
          <a:xfrm>
            <a:off x="216439" y="4133979"/>
            <a:ext cx="4355561" cy="2246769"/>
          </a:xfrm>
          <a:prstGeom prst="rect">
            <a:avLst/>
          </a:prstGeom>
        </p:spPr>
        <p:txBody>
          <a:bodyPr wrap="square">
            <a:spAutoFit/>
          </a:bodyPr>
          <a:lstStyle/>
          <a:p>
            <a:pPr marL="214313" indent="-214313">
              <a:buFont typeface="Wingdings" panose="05000000000000000000" pitchFamily="2" charset="2"/>
              <a:buChar char="§"/>
            </a:pPr>
            <a:r>
              <a:rPr lang="en-US" sz="1400" dirty="0">
                <a:latin typeface="Arial Narrow" panose="020B0606020202030204" pitchFamily="34" charset="0"/>
              </a:rPr>
              <a:t>Remote participation in shift runs as shift crew and QA shifts</a:t>
            </a:r>
          </a:p>
          <a:p>
            <a:pPr marL="214313" indent="-214313">
              <a:buFont typeface="Wingdings" panose="05000000000000000000" pitchFamily="2" charset="2"/>
              <a:buChar char="§"/>
            </a:pPr>
            <a:r>
              <a:rPr lang="en-US" sz="1400" dirty="0">
                <a:latin typeface="Arial Narrow" panose="020B0606020202030204" pitchFamily="34" charset="0"/>
              </a:rPr>
              <a:t>Study of global polarization phenomena</a:t>
            </a:r>
          </a:p>
          <a:p>
            <a:pPr marL="214313" indent="-214313">
              <a:buFont typeface="Wingdings" panose="05000000000000000000" pitchFamily="2" charset="2"/>
              <a:buChar char="§"/>
            </a:pPr>
            <a:r>
              <a:rPr lang="en-US" sz="1400" dirty="0">
                <a:latin typeface="Arial Narrow" panose="020B0606020202030204" pitchFamily="34" charset="0"/>
              </a:rPr>
              <a:t>Event-by-event fractal analysis, study of self-similarity and fractal properties of nucleus-nucleus interactions</a:t>
            </a:r>
          </a:p>
          <a:p>
            <a:pPr marL="214313" indent="-214313">
              <a:buFont typeface="Wingdings" panose="05000000000000000000" pitchFamily="2" charset="2"/>
              <a:buChar char="§"/>
            </a:pPr>
            <a:r>
              <a:rPr lang="en-US" sz="1400" dirty="0">
                <a:latin typeface="Arial Narrow" panose="020B0606020202030204" pitchFamily="34" charset="0"/>
              </a:rPr>
              <a:t>Development of new particle identification methods for net baryon fluctuations</a:t>
            </a:r>
            <a:endParaRPr lang="ru-RU" sz="1400" dirty="0">
              <a:latin typeface="Arial Narrow" panose="020B0606020202030204" pitchFamily="34" charset="0"/>
            </a:endParaRPr>
          </a:p>
          <a:p>
            <a:pPr marL="214313" indent="-214313">
              <a:buFont typeface="Wingdings" panose="05000000000000000000" pitchFamily="2" charset="2"/>
              <a:buChar char="§"/>
            </a:pPr>
            <a:r>
              <a:rPr lang="en-US" sz="1400" dirty="0">
                <a:latin typeface="Arial Narrow" panose="020B0606020202030204" pitchFamily="34" charset="0"/>
              </a:rPr>
              <a:t>Implementation of EPD in data analysis</a:t>
            </a:r>
          </a:p>
          <a:p>
            <a:pPr marL="214313" indent="-214313">
              <a:buFont typeface="Wingdings" panose="05000000000000000000" pitchFamily="2" charset="2"/>
              <a:buChar char="§"/>
            </a:pPr>
            <a:r>
              <a:rPr lang="en-US" sz="1400" dirty="0">
                <a:latin typeface="Arial Narrow" panose="020B0606020202030204" pitchFamily="34" charset="0"/>
              </a:rPr>
              <a:t>Development of data processing infrastructure</a:t>
            </a:r>
          </a:p>
          <a:p>
            <a:pPr marL="214313" indent="-214313">
              <a:buFont typeface="Wingdings" panose="05000000000000000000" pitchFamily="2" charset="2"/>
              <a:buChar char="§"/>
            </a:pPr>
            <a:r>
              <a:rPr lang="en-US" sz="1400" dirty="0">
                <a:latin typeface="Arial Narrow" panose="020B0606020202030204" pitchFamily="34" charset="0"/>
              </a:rPr>
              <a:t>Involving of university students to data analysis (Bachelor and Master theses)</a:t>
            </a:r>
            <a:endParaRPr lang="ru-RU" sz="1400" dirty="0">
              <a:latin typeface="Arial Narrow" panose="020B0606020202030204" pitchFamily="34" charset="0"/>
            </a:endParaRPr>
          </a:p>
        </p:txBody>
      </p:sp>
      <p:pic>
        <p:nvPicPr>
          <p:cNvPr id="9" name="Рисунок 8"/>
          <p:cNvPicPr>
            <a:picLocks noChangeAspect="1"/>
          </p:cNvPicPr>
          <p:nvPr/>
        </p:nvPicPr>
        <p:blipFill>
          <a:blip r:embed="rId6"/>
          <a:stretch>
            <a:fillRect/>
          </a:stretch>
        </p:blipFill>
        <p:spPr>
          <a:xfrm>
            <a:off x="7108267" y="4359840"/>
            <a:ext cx="1844531" cy="1930476"/>
          </a:xfrm>
          <a:prstGeom prst="rect">
            <a:avLst/>
          </a:prstGeom>
        </p:spPr>
      </p:pic>
      <p:sp>
        <p:nvSpPr>
          <p:cNvPr id="61" name="Прямоугольник 60"/>
          <p:cNvSpPr/>
          <p:nvPr/>
        </p:nvSpPr>
        <p:spPr>
          <a:xfrm>
            <a:off x="4900651" y="3683857"/>
            <a:ext cx="3517641" cy="646331"/>
          </a:xfrm>
          <a:prstGeom prst="rect">
            <a:avLst/>
          </a:prstGeom>
        </p:spPr>
        <p:txBody>
          <a:bodyPr wrap="square">
            <a:spAutoFit/>
          </a:bodyPr>
          <a:lstStyle/>
          <a:p>
            <a:pPr algn="ctr"/>
            <a:r>
              <a:rPr lang="en-US" b="1" dirty="0">
                <a:solidFill>
                  <a:srgbClr val="C00000"/>
                </a:solidFill>
              </a:rPr>
              <a:t>STAR for NICA</a:t>
            </a:r>
          </a:p>
          <a:p>
            <a:pPr algn="ctr"/>
            <a:r>
              <a:rPr lang="en-US" b="1" i="1" dirty="0">
                <a:latin typeface="Arial Narrow" panose="020B0606020202030204" pitchFamily="34" charset="0"/>
                <a:cs typeface="Times New Roman" panose="02020603050405020304" pitchFamily="18" charset="0"/>
              </a:rPr>
              <a:t>Simulation of global polarization</a:t>
            </a:r>
          </a:p>
        </p:txBody>
      </p:sp>
      <p:pic>
        <p:nvPicPr>
          <p:cNvPr id="12" name="Рисунок 11"/>
          <p:cNvPicPr>
            <a:picLocks noChangeAspect="1"/>
          </p:cNvPicPr>
          <p:nvPr/>
        </p:nvPicPr>
        <p:blipFill>
          <a:blip r:embed="rId7"/>
          <a:stretch>
            <a:fillRect/>
          </a:stretch>
        </p:blipFill>
        <p:spPr>
          <a:xfrm>
            <a:off x="4710971" y="4481096"/>
            <a:ext cx="2421822" cy="1651452"/>
          </a:xfrm>
          <a:prstGeom prst="rect">
            <a:avLst/>
          </a:prstGeom>
        </p:spPr>
      </p:pic>
      <p:pic>
        <p:nvPicPr>
          <p:cNvPr id="15" name="Picture 3">
            <a:extLst>
              <a:ext uri="{FF2B5EF4-FFF2-40B4-BE49-F238E27FC236}">
                <a16:creationId xmlns:a16="http://schemas.microsoft.com/office/drawing/2014/main" id="{7B363862-FEC1-46D1-A82A-85AC5FFDD67E}"/>
              </a:ext>
            </a:extLst>
          </p:cNvPr>
          <p:cNvPicPr>
            <a:picLocks noChangeAspect="1" noChangeArrowheads="1"/>
          </p:cNvPicPr>
          <p:nvPr/>
        </p:nvPicPr>
        <p:blipFill>
          <a:blip r:embed="rId8" cstate="print"/>
          <a:srcRect/>
          <a:stretch>
            <a:fillRect/>
          </a:stretch>
        </p:blipFill>
        <p:spPr bwMode="auto">
          <a:xfrm>
            <a:off x="0" y="-14288"/>
            <a:ext cx="9144000" cy="663576"/>
          </a:xfrm>
          <a:prstGeom prst="rect">
            <a:avLst/>
          </a:prstGeom>
          <a:noFill/>
          <a:ln w="9525">
            <a:noFill/>
            <a:miter lim="800000"/>
            <a:headEnd/>
            <a:tailEnd/>
          </a:ln>
        </p:spPr>
      </p:pic>
      <p:sp>
        <p:nvSpPr>
          <p:cNvPr id="16" name="TextBox 12">
            <a:extLst>
              <a:ext uri="{FF2B5EF4-FFF2-40B4-BE49-F238E27FC236}">
                <a16:creationId xmlns:a16="http://schemas.microsoft.com/office/drawing/2014/main" id="{E68358DE-BC83-4ABE-BE37-D8D24DE48CFB}"/>
              </a:ext>
            </a:extLst>
          </p:cNvPr>
          <p:cNvSpPr txBox="1">
            <a:spLocks noChangeArrowheads="1"/>
          </p:cNvSpPr>
          <p:nvPr/>
        </p:nvSpPr>
        <p:spPr bwMode="auto">
          <a:xfrm>
            <a:off x="1258888" y="98425"/>
            <a:ext cx="6626225" cy="461963"/>
          </a:xfrm>
          <a:prstGeom prst="rect">
            <a:avLst/>
          </a:prstGeom>
          <a:noFill/>
          <a:ln w="9525">
            <a:noFill/>
            <a:miter lim="800000"/>
            <a:headEnd/>
            <a:tailEnd/>
          </a:ln>
        </p:spPr>
        <p:txBody>
          <a:bodyPr>
            <a:spAutoFit/>
          </a:bodyPr>
          <a:lstStyle/>
          <a:p>
            <a:pPr algn="ctr"/>
            <a:r>
              <a:rPr lang="en-US" sz="2400" b="1" dirty="0">
                <a:solidFill>
                  <a:schemeClr val="bg1"/>
                </a:solidFill>
                <a:effectLst>
                  <a:outerShdw blurRad="38100" dist="38100" dir="2700000" algn="tl">
                    <a:srgbClr val="000000">
                      <a:alpha val="43137"/>
                    </a:srgbClr>
                  </a:outerShdw>
                </a:effectLst>
              </a:rPr>
              <a:t>JINR Results</a:t>
            </a:r>
            <a:endParaRPr lang="ru-RU"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96834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a:extLst>
              <a:ext uri="{FF2B5EF4-FFF2-40B4-BE49-F238E27FC236}">
                <a16:creationId xmlns:a16="http://schemas.microsoft.com/office/drawing/2014/main" id="{7B363862-FEC1-46D1-A82A-85AC5FFDD67E}"/>
              </a:ext>
            </a:extLst>
          </p:cNvPr>
          <p:cNvPicPr>
            <a:picLocks noChangeAspect="1" noChangeArrowheads="1"/>
          </p:cNvPicPr>
          <p:nvPr/>
        </p:nvPicPr>
        <p:blipFill>
          <a:blip r:embed="rId3" cstate="print"/>
          <a:srcRect/>
          <a:stretch>
            <a:fillRect/>
          </a:stretch>
        </p:blipFill>
        <p:spPr bwMode="auto">
          <a:xfrm>
            <a:off x="0" y="-14288"/>
            <a:ext cx="9144000" cy="663576"/>
          </a:xfrm>
          <a:prstGeom prst="rect">
            <a:avLst/>
          </a:prstGeom>
          <a:noFill/>
          <a:ln w="9525">
            <a:noFill/>
            <a:miter lim="800000"/>
            <a:headEnd/>
            <a:tailEnd/>
          </a:ln>
        </p:spPr>
      </p:pic>
      <p:sp>
        <p:nvSpPr>
          <p:cNvPr id="16" name="TextBox 12">
            <a:extLst>
              <a:ext uri="{FF2B5EF4-FFF2-40B4-BE49-F238E27FC236}">
                <a16:creationId xmlns:a16="http://schemas.microsoft.com/office/drawing/2014/main" id="{E68358DE-BC83-4ABE-BE37-D8D24DE48CFB}"/>
              </a:ext>
            </a:extLst>
          </p:cNvPr>
          <p:cNvSpPr txBox="1">
            <a:spLocks noChangeArrowheads="1"/>
          </p:cNvSpPr>
          <p:nvPr/>
        </p:nvSpPr>
        <p:spPr bwMode="auto">
          <a:xfrm>
            <a:off x="1258888" y="98425"/>
            <a:ext cx="6626225" cy="461963"/>
          </a:xfrm>
          <a:prstGeom prst="rect">
            <a:avLst/>
          </a:prstGeom>
          <a:noFill/>
          <a:ln w="9525">
            <a:noFill/>
            <a:miter lim="800000"/>
            <a:headEnd/>
            <a:tailEnd/>
          </a:ln>
        </p:spPr>
        <p:txBody>
          <a:bodyPr>
            <a:spAutoFit/>
          </a:bodyPr>
          <a:lstStyle/>
          <a:p>
            <a:pPr algn="ctr"/>
            <a:r>
              <a:rPr lang="en-US" sz="2400" b="1" dirty="0">
                <a:solidFill>
                  <a:schemeClr val="bg1"/>
                </a:solidFill>
                <a:effectLst>
                  <a:outerShdw blurRad="38100" dist="38100" dir="2700000" algn="tl">
                    <a:srgbClr val="000000">
                      <a:alpha val="43137"/>
                    </a:srgbClr>
                  </a:outerShdw>
                </a:effectLst>
              </a:rPr>
              <a:t>Student Results</a:t>
            </a:r>
            <a:endParaRPr lang="ru-RU" sz="2400" b="1" dirty="0">
              <a:solidFill>
                <a:schemeClr val="bg1"/>
              </a:solidFill>
              <a:effectLst>
                <a:outerShdw blurRad="38100" dist="38100" dir="2700000" algn="tl">
                  <a:srgbClr val="000000">
                    <a:alpha val="43137"/>
                  </a:srgbClr>
                </a:outerShdw>
              </a:effectLst>
            </a:endParaRPr>
          </a:p>
        </p:txBody>
      </p:sp>
      <p:sp>
        <p:nvSpPr>
          <p:cNvPr id="14" name="TextBox 13">
            <a:extLst>
              <a:ext uri="{FF2B5EF4-FFF2-40B4-BE49-F238E27FC236}">
                <a16:creationId xmlns:a16="http://schemas.microsoft.com/office/drawing/2014/main" id="{9752E6D6-EF04-4257-84C5-59D8972429CE}"/>
              </a:ext>
            </a:extLst>
          </p:cNvPr>
          <p:cNvSpPr txBox="1"/>
          <p:nvPr/>
        </p:nvSpPr>
        <p:spPr>
          <a:xfrm>
            <a:off x="379351" y="1122527"/>
            <a:ext cx="4896544" cy="646331"/>
          </a:xfrm>
          <a:prstGeom prst="rect">
            <a:avLst/>
          </a:prstGeom>
          <a:noFill/>
        </p:spPr>
        <p:txBody>
          <a:bodyPr wrap="square" rtlCol="0">
            <a:spAutoFit/>
          </a:bodyPr>
          <a:lstStyle/>
          <a:p>
            <a:r>
              <a:rPr lang="fr-FR" dirty="0">
                <a:latin typeface="Arial Narrow" panose="020B0606020202030204" pitchFamily="34" charset="0"/>
              </a:rPr>
              <a:t>STAR BES Au + Au spectra at 27 and 54 GeV (STAR Meeting, Mart 3, 2021)</a:t>
            </a:r>
          </a:p>
        </p:txBody>
      </p:sp>
      <p:sp>
        <p:nvSpPr>
          <p:cNvPr id="26" name="TextBox 25">
            <a:extLst>
              <a:ext uri="{FF2B5EF4-FFF2-40B4-BE49-F238E27FC236}">
                <a16:creationId xmlns:a16="http://schemas.microsoft.com/office/drawing/2014/main" id="{4B2FA0D1-2D47-42A5-85F7-14256E00C1FB}"/>
              </a:ext>
            </a:extLst>
          </p:cNvPr>
          <p:cNvSpPr txBox="1"/>
          <p:nvPr/>
        </p:nvSpPr>
        <p:spPr>
          <a:xfrm>
            <a:off x="379351" y="766004"/>
            <a:ext cx="3492388" cy="369332"/>
          </a:xfrm>
          <a:prstGeom prst="rect">
            <a:avLst/>
          </a:prstGeom>
          <a:noFill/>
        </p:spPr>
        <p:txBody>
          <a:bodyPr wrap="square" rtlCol="0">
            <a:spAutoFit/>
          </a:bodyPr>
          <a:lstStyle/>
          <a:p>
            <a:pPr marL="457200" indent="-457200"/>
            <a:r>
              <a:rPr lang="fr-FR" b="1" dirty="0">
                <a:solidFill>
                  <a:srgbClr val="C00000"/>
                </a:solidFill>
              </a:rPr>
              <a:t>S. Manukhov, A. Aitbaev</a:t>
            </a:r>
          </a:p>
        </p:txBody>
      </p:sp>
      <p:sp>
        <p:nvSpPr>
          <p:cNvPr id="33" name="TextBox 32">
            <a:extLst>
              <a:ext uri="{FF2B5EF4-FFF2-40B4-BE49-F238E27FC236}">
                <a16:creationId xmlns:a16="http://schemas.microsoft.com/office/drawing/2014/main" id="{428D5C42-24E3-4636-92DE-E5F5A2288A00}"/>
              </a:ext>
            </a:extLst>
          </p:cNvPr>
          <p:cNvSpPr txBox="1"/>
          <p:nvPr/>
        </p:nvSpPr>
        <p:spPr>
          <a:xfrm>
            <a:off x="379351" y="1756049"/>
            <a:ext cx="3625684" cy="369332"/>
          </a:xfrm>
          <a:prstGeom prst="rect">
            <a:avLst/>
          </a:prstGeom>
          <a:noFill/>
        </p:spPr>
        <p:txBody>
          <a:bodyPr wrap="square" rtlCol="0">
            <a:spAutoFit/>
          </a:bodyPr>
          <a:lstStyle/>
          <a:p>
            <a:pPr marL="457200" indent="-457200"/>
            <a:r>
              <a:rPr lang="fr-FR" b="1" dirty="0">
                <a:solidFill>
                  <a:srgbClr val="C00000"/>
                </a:solidFill>
              </a:rPr>
              <a:t>E. Pervyshina</a:t>
            </a:r>
          </a:p>
        </p:txBody>
      </p:sp>
      <p:sp>
        <p:nvSpPr>
          <p:cNvPr id="34" name="TextBox 33">
            <a:extLst>
              <a:ext uri="{FF2B5EF4-FFF2-40B4-BE49-F238E27FC236}">
                <a16:creationId xmlns:a16="http://schemas.microsoft.com/office/drawing/2014/main" id="{90DA8668-B71D-49B3-99CD-9DAAFC6CE86B}"/>
              </a:ext>
            </a:extLst>
          </p:cNvPr>
          <p:cNvSpPr txBox="1"/>
          <p:nvPr/>
        </p:nvSpPr>
        <p:spPr>
          <a:xfrm>
            <a:off x="379351" y="2112572"/>
            <a:ext cx="4896544" cy="923330"/>
          </a:xfrm>
          <a:prstGeom prst="rect">
            <a:avLst/>
          </a:prstGeom>
          <a:noFill/>
        </p:spPr>
        <p:txBody>
          <a:bodyPr wrap="square" rtlCol="0">
            <a:spAutoFit/>
          </a:bodyPr>
          <a:lstStyle/>
          <a:p>
            <a:r>
              <a:rPr lang="en-US" dirty="0">
                <a:latin typeface="Arial Narrow" panose="020B0606020202030204" pitchFamily="34" charset="0"/>
              </a:rPr>
              <a:t>Study of particle multiplicity </a:t>
            </a:r>
            <a:r>
              <a:rPr lang="fr-FR" dirty="0">
                <a:latin typeface="Arial Narrow" panose="020B0606020202030204" pitchFamily="34" charset="0"/>
              </a:rPr>
              <a:t>(UrQMD Au + Au at 9 GeV). </a:t>
            </a:r>
            <a:r>
              <a:rPr lang="en-US" dirty="0">
                <a:latin typeface="Arial Narrow" panose="020B0606020202030204" pitchFamily="34" charset="0"/>
              </a:rPr>
              <a:t>Presented at AYSS-2020, published in AIP conference series in 2021</a:t>
            </a:r>
            <a:endParaRPr lang="fr-FR" dirty="0">
              <a:latin typeface="Arial Narrow" panose="020B0606020202030204" pitchFamily="34" charset="0"/>
            </a:endParaRPr>
          </a:p>
        </p:txBody>
      </p:sp>
      <p:sp>
        <p:nvSpPr>
          <p:cNvPr id="39" name="TextBox 38">
            <a:extLst>
              <a:ext uri="{FF2B5EF4-FFF2-40B4-BE49-F238E27FC236}">
                <a16:creationId xmlns:a16="http://schemas.microsoft.com/office/drawing/2014/main" id="{701C0849-6016-49B9-BE2C-28B9FBD94837}"/>
              </a:ext>
            </a:extLst>
          </p:cNvPr>
          <p:cNvSpPr txBox="1"/>
          <p:nvPr/>
        </p:nvSpPr>
        <p:spPr>
          <a:xfrm>
            <a:off x="379351" y="3736139"/>
            <a:ext cx="4324556" cy="369332"/>
          </a:xfrm>
          <a:prstGeom prst="rect">
            <a:avLst/>
          </a:prstGeom>
          <a:noFill/>
        </p:spPr>
        <p:txBody>
          <a:bodyPr wrap="square" rtlCol="0">
            <a:spAutoFit/>
          </a:bodyPr>
          <a:lstStyle/>
          <a:p>
            <a:pPr marL="457200" indent="-457200"/>
            <a:r>
              <a:rPr lang="fr-FR" b="1" dirty="0">
                <a:solidFill>
                  <a:srgbClr val="C00000"/>
                </a:solidFill>
              </a:rPr>
              <a:t>A</a:t>
            </a:r>
            <a:r>
              <a:rPr lang="ru-RU" b="1" dirty="0">
                <a:solidFill>
                  <a:srgbClr val="C00000"/>
                </a:solidFill>
              </a:rPr>
              <a:t>.</a:t>
            </a:r>
            <a:r>
              <a:rPr lang="fr-FR" b="1" dirty="0">
                <a:solidFill>
                  <a:srgbClr val="C00000"/>
                </a:solidFill>
              </a:rPr>
              <a:t> Korobitsyn</a:t>
            </a:r>
          </a:p>
        </p:txBody>
      </p:sp>
      <p:sp>
        <p:nvSpPr>
          <p:cNvPr id="40" name="TextBox 39">
            <a:extLst>
              <a:ext uri="{FF2B5EF4-FFF2-40B4-BE49-F238E27FC236}">
                <a16:creationId xmlns:a16="http://schemas.microsoft.com/office/drawing/2014/main" id="{84561AFE-95B4-4C73-9555-8662B4808BDA}"/>
              </a:ext>
            </a:extLst>
          </p:cNvPr>
          <p:cNvSpPr txBox="1"/>
          <p:nvPr/>
        </p:nvSpPr>
        <p:spPr>
          <a:xfrm>
            <a:off x="379351" y="4092662"/>
            <a:ext cx="4608512" cy="646331"/>
          </a:xfrm>
          <a:prstGeom prst="rect">
            <a:avLst/>
          </a:prstGeom>
          <a:noFill/>
        </p:spPr>
        <p:txBody>
          <a:bodyPr wrap="square" rtlCol="0">
            <a:spAutoFit/>
          </a:bodyPr>
          <a:lstStyle/>
          <a:p>
            <a:r>
              <a:rPr lang="en-US" dirty="0">
                <a:latin typeface="Arial Narrow" panose="020B0606020202030204" pitchFamily="34" charset="0"/>
              </a:rPr>
              <a:t>Machine learning for particle identification at STAR and MPD/NICA</a:t>
            </a:r>
          </a:p>
        </p:txBody>
      </p:sp>
      <p:sp>
        <p:nvSpPr>
          <p:cNvPr id="42" name="TextBox 41">
            <a:extLst>
              <a:ext uri="{FF2B5EF4-FFF2-40B4-BE49-F238E27FC236}">
                <a16:creationId xmlns:a16="http://schemas.microsoft.com/office/drawing/2014/main" id="{2E9A85EB-A6F7-4639-A490-AF0BAB040D95}"/>
              </a:ext>
            </a:extLst>
          </p:cNvPr>
          <p:cNvSpPr txBox="1"/>
          <p:nvPr/>
        </p:nvSpPr>
        <p:spPr>
          <a:xfrm>
            <a:off x="379351" y="3023093"/>
            <a:ext cx="3492388" cy="369332"/>
          </a:xfrm>
          <a:prstGeom prst="rect">
            <a:avLst/>
          </a:prstGeom>
          <a:noFill/>
        </p:spPr>
        <p:txBody>
          <a:bodyPr wrap="square" rtlCol="0">
            <a:spAutoFit/>
          </a:bodyPr>
          <a:lstStyle/>
          <a:p>
            <a:pPr marL="457200" indent="-457200"/>
            <a:r>
              <a:rPr lang="fr-FR" b="1" dirty="0">
                <a:solidFill>
                  <a:srgbClr val="C00000"/>
                </a:solidFill>
              </a:rPr>
              <a:t>S. Snigirev, S. Panyushkina</a:t>
            </a:r>
          </a:p>
        </p:txBody>
      </p:sp>
      <p:sp>
        <p:nvSpPr>
          <p:cNvPr id="43" name="TextBox 42">
            <a:extLst>
              <a:ext uri="{FF2B5EF4-FFF2-40B4-BE49-F238E27FC236}">
                <a16:creationId xmlns:a16="http://schemas.microsoft.com/office/drawing/2014/main" id="{05949C5C-8266-42EF-95C7-983459A8B449}"/>
              </a:ext>
            </a:extLst>
          </p:cNvPr>
          <p:cNvSpPr txBox="1"/>
          <p:nvPr/>
        </p:nvSpPr>
        <p:spPr>
          <a:xfrm>
            <a:off x="379351" y="3379616"/>
            <a:ext cx="4846385" cy="369332"/>
          </a:xfrm>
          <a:prstGeom prst="rect">
            <a:avLst/>
          </a:prstGeom>
          <a:noFill/>
        </p:spPr>
        <p:txBody>
          <a:bodyPr wrap="square" rtlCol="0">
            <a:spAutoFit/>
          </a:bodyPr>
          <a:lstStyle/>
          <a:p>
            <a:r>
              <a:rPr lang="en-US" dirty="0">
                <a:latin typeface="Arial Narrow" panose="020B0606020202030204" pitchFamily="34" charset="0"/>
              </a:rPr>
              <a:t>Study of vorticity and helicity in heavy ion collisions</a:t>
            </a:r>
            <a:endParaRPr lang="ru-RU" dirty="0">
              <a:latin typeface="Arial Narrow" panose="020B0606020202030204" pitchFamily="34" charset="0"/>
            </a:endParaRPr>
          </a:p>
        </p:txBody>
      </p:sp>
      <p:sp>
        <p:nvSpPr>
          <p:cNvPr id="44" name="TextBox 43">
            <a:extLst>
              <a:ext uri="{FF2B5EF4-FFF2-40B4-BE49-F238E27FC236}">
                <a16:creationId xmlns:a16="http://schemas.microsoft.com/office/drawing/2014/main" id="{17B1F5E0-CFAC-4267-A078-046500C4F517}"/>
              </a:ext>
            </a:extLst>
          </p:cNvPr>
          <p:cNvSpPr txBox="1"/>
          <p:nvPr/>
        </p:nvSpPr>
        <p:spPr>
          <a:xfrm>
            <a:off x="379351" y="5716229"/>
            <a:ext cx="3492388" cy="369332"/>
          </a:xfrm>
          <a:prstGeom prst="rect">
            <a:avLst/>
          </a:prstGeom>
          <a:noFill/>
        </p:spPr>
        <p:txBody>
          <a:bodyPr wrap="square" rtlCol="0">
            <a:spAutoFit/>
          </a:bodyPr>
          <a:lstStyle/>
          <a:p>
            <a:pPr marL="457200" indent="-457200"/>
            <a:r>
              <a:rPr lang="fr-FR" b="1" dirty="0">
                <a:solidFill>
                  <a:srgbClr val="C00000"/>
                </a:solidFill>
              </a:rPr>
              <a:t>I. Kirutin</a:t>
            </a:r>
          </a:p>
        </p:txBody>
      </p:sp>
      <p:sp>
        <p:nvSpPr>
          <p:cNvPr id="45" name="TextBox 44">
            <a:extLst>
              <a:ext uri="{FF2B5EF4-FFF2-40B4-BE49-F238E27FC236}">
                <a16:creationId xmlns:a16="http://schemas.microsoft.com/office/drawing/2014/main" id="{D01F2C8D-4B23-423E-9576-4E5E20C0F574}"/>
              </a:ext>
            </a:extLst>
          </p:cNvPr>
          <p:cNvSpPr txBox="1"/>
          <p:nvPr/>
        </p:nvSpPr>
        <p:spPr>
          <a:xfrm>
            <a:off x="379351" y="6072754"/>
            <a:ext cx="4063593" cy="646331"/>
          </a:xfrm>
          <a:prstGeom prst="rect">
            <a:avLst/>
          </a:prstGeom>
          <a:noFill/>
        </p:spPr>
        <p:txBody>
          <a:bodyPr wrap="square" rtlCol="0">
            <a:spAutoFit/>
          </a:bodyPr>
          <a:lstStyle/>
          <a:p>
            <a:r>
              <a:rPr lang="en-US" dirty="0">
                <a:latin typeface="Arial Narrow" panose="020B0606020202030204" pitchFamily="34" charset="0"/>
              </a:rPr>
              <a:t>High moment multiplicity distribution and identity method in heavy ion collisions</a:t>
            </a:r>
            <a:endParaRPr lang="ru-RU" dirty="0">
              <a:latin typeface="Arial Narrow" panose="020B0606020202030204" pitchFamily="34" charset="0"/>
            </a:endParaRPr>
          </a:p>
        </p:txBody>
      </p:sp>
      <p:sp>
        <p:nvSpPr>
          <p:cNvPr id="46" name="TextBox 45">
            <a:extLst>
              <a:ext uri="{FF2B5EF4-FFF2-40B4-BE49-F238E27FC236}">
                <a16:creationId xmlns:a16="http://schemas.microsoft.com/office/drawing/2014/main" id="{498E22A2-EBEE-4410-A99C-3B38D5B4C482}"/>
              </a:ext>
            </a:extLst>
          </p:cNvPr>
          <p:cNvSpPr txBox="1"/>
          <p:nvPr/>
        </p:nvSpPr>
        <p:spPr>
          <a:xfrm>
            <a:off x="379351" y="4726184"/>
            <a:ext cx="3956394" cy="369332"/>
          </a:xfrm>
          <a:prstGeom prst="rect">
            <a:avLst/>
          </a:prstGeom>
          <a:noFill/>
        </p:spPr>
        <p:txBody>
          <a:bodyPr wrap="square" rtlCol="0">
            <a:spAutoFit/>
          </a:bodyPr>
          <a:lstStyle/>
          <a:p>
            <a:pPr marL="457200" indent="-457200"/>
            <a:r>
              <a:rPr lang="en-US" b="1" dirty="0">
                <a:solidFill>
                  <a:srgbClr val="C00000"/>
                </a:solidFill>
              </a:rPr>
              <a:t>A</a:t>
            </a:r>
            <a:r>
              <a:rPr lang="fr-FR" b="1" dirty="0">
                <a:solidFill>
                  <a:srgbClr val="C00000"/>
                </a:solidFill>
              </a:rPr>
              <a:t>. Tutebayeva, </a:t>
            </a:r>
            <a:r>
              <a:rPr lang="en-US" b="1" dirty="0">
                <a:solidFill>
                  <a:srgbClr val="C00000"/>
                </a:solidFill>
              </a:rPr>
              <a:t>O</a:t>
            </a:r>
            <a:r>
              <a:rPr lang="fr-FR" b="1" dirty="0">
                <a:solidFill>
                  <a:srgbClr val="C00000"/>
                </a:solidFill>
              </a:rPr>
              <a:t>. Kenzhegulov</a:t>
            </a:r>
          </a:p>
        </p:txBody>
      </p:sp>
      <p:sp>
        <p:nvSpPr>
          <p:cNvPr id="53" name="TextBox 52">
            <a:extLst>
              <a:ext uri="{FF2B5EF4-FFF2-40B4-BE49-F238E27FC236}">
                <a16:creationId xmlns:a16="http://schemas.microsoft.com/office/drawing/2014/main" id="{E295DB87-45A5-4E91-BFC9-5489DFC0182D}"/>
              </a:ext>
            </a:extLst>
          </p:cNvPr>
          <p:cNvSpPr txBox="1"/>
          <p:nvPr/>
        </p:nvSpPr>
        <p:spPr>
          <a:xfrm>
            <a:off x="379351" y="5082707"/>
            <a:ext cx="4846385" cy="646331"/>
          </a:xfrm>
          <a:prstGeom prst="rect">
            <a:avLst/>
          </a:prstGeom>
          <a:noFill/>
        </p:spPr>
        <p:txBody>
          <a:bodyPr wrap="square" rtlCol="0">
            <a:spAutoFit/>
          </a:bodyPr>
          <a:lstStyle/>
          <a:p>
            <a:r>
              <a:rPr lang="en-US" dirty="0">
                <a:latin typeface="Arial Narrow" panose="020B0606020202030204" pitchFamily="34" charset="0"/>
              </a:rPr>
              <a:t>Nuclear modification factor in Au + Au collisions in STAR experiment</a:t>
            </a:r>
            <a:endParaRPr lang="fr-FR" dirty="0">
              <a:latin typeface="Arial Narrow" panose="020B0606020202030204" pitchFamily="34" charset="0"/>
            </a:endParaRPr>
          </a:p>
        </p:txBody>
      </p:sp>
      <p:pic>
        <p:nvPicPr>
          <p:cNvPr id="55" name="Рисунок 54">
            <a:extLst>
              <a:ext uri="{FF2B5EF4-FFF2-40B4-BE49-F238E27FC236}">
                <a16:creationId xmlns:a16="http://schemas.microsoft.com/office/drawing/2014/main" id="{9F6273B8-DF8C-4AD6-BFF6-5952D07C301A}"/>
              </a:ext>
            </a:extLst>
          </p:cNvPr>
          <p:cNvPicPr>
            <a:picLocks noChangeAspect="1"/>
          </p:cNvPicPr>
          <p:nvPr/>
        </p:nvPicPr>
        <p:blipFill rotWithShape="1">
          <a:blip r:embed="rId4"/>
          <a:srcRect l="717"/>
          <a:stretch/>
        </p:blipFill>
        <p:spPr>
          <a:xfrm>
            <a:off x="5993595" y="973023"/>
            <a:ext cx="2483886" cy="1751952"/>
          </a:xfrm>
          <a:prstGeom prst="rect">
            <a:avLst/>
          </a:prstGeom>
        </p:spPr>
      </p:pic>
      <p:sp>
        <p:nvSpPr>
          <p:cNvPr id="56" name="TextBox 55">
            <a:extLst>
              <a:ext uri="{FF2B5EF4-FFF2-40B4-BE49-F238E27FC236}">
                <a16:creationId xmlns:a16="http://schemas.microsoft.com/office/drawing/2014/main" id="{19F0ADCE-9905-46F4-9AF3-FC33F2B92184}"/>
              </a:ext>
            </a:extLst>
          </p:cNvPr>
          <p:cNvSpPr txBox="1"/>
          <p:nvPr/>
        </p:nvSpPr>
        <p:spPr>
          <a:xfrm>
            <a:off x="6420836" y="2112572"/>
            <a:ext cx="1509123" cy="369332"/>
          </a:xfrm>
          <a:prstGeom prst="rect">
            <a:avLst/>
          </a:prstGeom>
          <a:noFill/>
        </p:spPr>
        <p:txBody>
          <a:bodyPr wrap="square" rtlCol="0">
            <a:spAutoFit/>
          </a:bodyPr>
          <a:lstStyle/>
          <a:p>
            <a:r>
              <a:rPr lang="en-US" b="1" dirty="0">
                <a:solidFill>
                  <a:schemeClr val="bg1">
                    <a:lumMod val="85000"/>
                  </a:schemeClr>
                </a:solidFill>
                <a:latin typeface="Arial Narrow" panose="020B0606020202030204" pitchFamily="34" charset="0"/>
              </a:rPr>
              <a:t>Preliminary</a:t>
            </a:r>
            <a:endParaRPr lang="ru-RU" b="1" dirty="0">
              <a:solidFill>
                <a:schemeClr val="bg1">
                  <a:lumMod val="85000"/>
                </a:schemeClr>
              </a:solidFill>
              <a:latin typeface="Arial Narrow" panose="020B0606020202030204" pitchFamily="34" charset="0"/>
            </a:endParaRPr>
          </a:p>
        </p:txBody>
      </p:sp>
      <p:pic>
        <p:nvPicPr>
          <p:cNvPr id="57" name="Рисунок 56">
            <a:extLst>
              <a:ext uri="{FF2B5EF4-FFF2-40B4-BE49-F238E27FC236}">
                <a16:creationId xmlns:a16="http://schemas.microsoft.com/office/drawing/2014/main" id="{29356F08-7063-4793-9591-931BE2B05FDA}"/>
              </a:ext>
            </a:extLst>
          </p:cNvPr>
          <p:cNvPicPr>
            <a:picLocks noChangeAspect="1"/>
          </p:cNvPicPr>
          <p:nvPr/>
        </p:nvPicPr>
        <p:blipFill>
          <a:blip r:embed="rId5"/>
          <a:stretch>
            <a:fillRect/>
          </a:stretch>
        </p:blipFill>
        <p:spPr>
          <a:xfrm>
            <a:off x="5953394" y="4843954"/>
            <a:ext cx="2564288" cy="1744549"/>
          </a:xfrm>
          <a:prstGeom prst="rect">
            <a:avLst/>
          </a:prstGeom>
        </p:spPr>
      </p:pic>
      <p:pic>
        <p:nvPicPr>
          <p:cNvPr id="5" name="Рисунок 4">
            <a:extLst>
              <a:ext uri="{FF2B5EF4-FFF2-40B4-BE49-F238E27FC236}">
                <a16:creationId xmlns:a16="http://schemas.microsoft.com/office/drawing/2014/main" id="{5EFCE685-7AD0-45B3-918A-5A4890805732}"/>
              </a:ext>
            </a:extLst>
          </p:cNvPr>
          <p:cNvPicPr>
            <a:picLocks noChangeAspect="1"/>
          </p:cNvPicPr>
          <p:nvPr/>
        </p:nvPicPr>
        <p:blipFill>
          <a:blip r:embed="rId6"/>
          <a:stretch>
            <a:fillRect/>
          </a:stretch>
        </p:blipFill>
        <p:spPr>
          <a:xfrm>
            <a:off x="6326614" y="2938089"/>
            <a:ext cx="1817849" cy="1744549"/>
          </a:xfrm>
          <a:prstGeom prst="rect">
            <a:avLst/>
          </a:prstGeom>
        </p:spPr>
      </p:pic>
    </p:spTree>
    <p:extLst>
      <p:ext uri="{BB962C8B-B14F-4D97-AF65-F5344CB8AC3E}">
        <p14:creationId xmlns:p14="http://schemas.microsoft.com/office/powerpoint/2010/main" val="3755951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p:cNvPicPr>
            <a:picLocks noChangeAspect="1" noChangeArrowheads="1"/>
          </p:cNvPicPr>
          <p:nvPr/>
        </p:nvPicPr>
        <p:blipFill>
          <a:blip r:embed="rId3" cstate="print"/>
          <a:srcRect/>
          <a:stretch>
            <a:fillRect/>
          </a:stretch>
        </p:blipFill>
        <p:spPr bwMode="auto">
          <a:xfrm>
            <a:off x="0" y="-14288"/>
            <a:ext cx="9144000" cy="663576"/>
          </a:xfrm>
          <a:prstGeom prst="rect">
            <a:avLst/>
          </a:prstGeom>
          <a:noFill/>
          <a:ln w="9525">
            <a:noFill/>
            <a:miter lim="800000"/>
            <a:headEnd/>
            <a:tailEnd/>
          </a:ln>
        </p:spPr>
      </p:pic>
      <p:sp>
        <p:nvSpPr>
          <p:cNvPr id="11" name="TextBox 10"/>
          <p:cNvSpPr txBox="1"/>
          <p:nvPr/>
        </p:nvSpPr>
        <p:spPr>
          <a:xfrm>
            <a:off x="1258888" y="123825"/>
            <a:ext cx="6626225" cy="461963"/>
          </a:xfrm>
          <a:prstGeom prst="rect">
            <a:avLst/>
          </a:prstGeom>
          <a:noFill/>
        </p:spPr>
        <p:txBody>
          <a:bodyPr>
            <a:spAutoFit/>
          </a:bodyPr>
          <a:lstStyle/>
          <a:p>
            <a:pPr algn="ctr" fontAlgn="auto">
              <a:spcBef>
                <a:spcPts val="0"/>
              </a:spcBef>
              <a:spcAft>
                <a:spcPts val="0"/>
              </a:spcAft>
              <a:defRPr/>
            </a:pPr>
            <a:r>
              <a:rPr lang="en-US" sz="2400" b="1" dirty="0">
                <a:solidFill>
                  <a:schemeClr val="bg1"/>
                </a:solidFill>
                <a:effectLst>
                  <a:outerShdw blurRad="38100" dist="38100" dir="2700000" algn="tl">
                    <a:srgbClr val="000000">
                      <a:alpha val="43137"/>
                    </a:srgbClr>
                  </a:outerShdw>
                </a:effectLst>
              </a:rPr>
              <a:t>STAR Experiment at RHIC</a:t>
            </a:r>
            <a:endParaRPr lang="ru-RU" sz="2400" b="1" dirty="0">
              <a:solidFill>
                <a:schemeClr val="bg1"/>
              </a:solidFill>
              <a:effectLst>
                <a:outerShdw blurRad="38100" dist="38100" dir="2700000" algn="tl">
                  <a:srgbClr val="000000">
                    <a:alpha val="43137"/>
                  </a:srgbClr>
                </a:outerShdw>
              </a:effectLst>
            </a:endParaRPr>
          </a:p>
        </p:txBody>
      </p:sp>
      <p:pic>
        <p:nvPicPr>
          <p:cNvPr id="28676" name="Picture 3"/>
          <p:cNvPicPr>
            <a:picLocks noChangeAspect="1" noChangeArrowheads="1"/>
          </p:cNvPicPr>
          <p:nvPr/>
        </p:nvPicPr>
        <p:blipFill>
          <a:blip r:embed="rId3" cstate="print"/>
          <a:srcRect/>
          <a:stretch>
            <a:fillRect/>
          </a:stretch>
        </p:blipFill>
        <p:spPr bwMode="auto">
          <a:xfrm>
            <a:off x="0" y="-14288"/>
            <a:ext cx="9144000" cy="663576"/>
          </a:xfrm>
          <a:prstGeom prst="rect">
            <a:avLst/>
          </a:prstGeom>
          <a:noFill/>
          <a:ln w="9525">
            <a:noFill/>
            <a:miter lim="800000"/>
            <a:headEnd/>
            <a:tailEnd/>
          </a:ln>
        </p:spPr>
      </p:pic>
      <p:sp>
        <p:nvSpPr>
          <p:cNvPr id="28677" name="TextBox 12"/>
          <p:cNvSpPr txBox="1">
            <a:spLocks noChangeArrowheads="1"/>
          </p:cNvSpPr>
          <p:nvPr/>
        </p:nvSpPr>
        <p:spPr bwMode="auto">
          <a:xfrm>
            <a:off x="428625" y="117475"/>
            <a:ext cx="8286750" cy="400050"/>
          </a:xfrm>
          <a:prstGeom prst="rect">
            <a:avLst/>
          </a:prstGeom>
          <a:noFill/>
          <a:ln w="9525">
            <a:noFill/>
            <a:miter lim="800000"/>
            <a:headEnd/>
            <a:tailEnd/>
          </a:ln>
        </p:spPr>
        <p:txBody>
          <a:bodyPr>
            <a:spAutoFit/>
          </a:bodyPr>
          <a:lstStyle/>
          <a:p>
            <a:pPr algn="ctr"/>
            <a:r>
              <a:rPr lang="en-US" sz="2000" b="1" dirty="0">
                <a:solidFill>
                  <a:schemeClr val="bg1"/>
                </a:solidFill>
              </a:rPr>
              <a:t>JINR Group Results</a:t>
            </a:r>
            <a:endParaRPr lang="ru-RU" sz="2000" b="1" dirty="0">
              <a:solidFill>
                <a:schemeClr val="bg1"/>
              </a:solidFill>
            </a:endParaRP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5B175929-7D7B-4465-ABCE-F3F17D262104}"/>
                  </a:ext>
                </a:extLst>
              </p:cNvPr>
              <p:cNvSpPr txBox="1"/>
              <p:nvPr/>
            </p:nvSpPr>
            <p:spPr>
              <a:xfrm>
                <a:off x="179512" y="903435"/>
                <a:ext cx="9111927" cy="374526"/>
              </a:xfrm>
              <a:prstGeom prst="rect">
                <a:avLst/>
              </a:prstGeom>
              <a:noFill/>
            </p:spPr>
            <p:txBody>
              <a:bodyPr wrap="square" rtlCol="0">
                <a:spAutoFit/>
              </a:bodyPr>
              <a:lstStyle/>
              <a:p>
                <a:r>
                  <a:rPr lang="en-US" b="1" dirty="0">
                    <a:solidFill>
                      <a:srgbClr val="C00000"/>
                    </a:solidFill>
                  </a:rPr>
                  <a:t>High-</a:t>
                </a:r>
                <a:r>
                  <a:rPr lang="en-US" b="1" i="1" dirty="0" err="1">
                    <a:solidFill>
                      <a:srgbClr val="C00000"/>
                    </a:solidFill>
                  </a:rPr>
                  <a:t>p</a:t>
                </a:r>
                <a:r>
                  <a:rPr lang="en-US" b="1" i="1" baseline="-25000" dirty="0" err="1">
                    <a:solidFill>
                      <a:srgbClr val="C00000"/>
                    </a:solidFill>
                  </a:rPr>
                  <a:t>T</a:t>
                </a:r>
                <a:r>
                  <a:rPr lang="en-US" b="1" dirty="0">
                    <a:solidFill>
                      <a:srgbClr val="C00000"/>
                    </a:solidFill>
                  </a:rPr>
                  <a:t> spectra of negative hadrons in Au + Au collisions at </a:t>
                </a:r>
                <a14:m>
                  <m:oMath xmlns:m="http://schemas.openxmlformats.org/officeDocument/2006/math">
                    <m:rad>
                      <m:radPr>
                        <m:degHide m:val="on"/>
                        <m:ctrlPr>
                          <a:rPr lang="en-US" b="1" i="1" dirty="0" smtClean="0">
                            <a:solidFill>
                              <a:srgbClr val="C00000"/>
                            </a:solidFill>
                            <a:latin typeface="Cambria Math" panose="02040503050406030204" pitchFamily="18" charset="0"/>
                            <a:cs typeface="Times New Roman" pitchFamily="18" charset="0"/>
                          </a:rPr>
                        </m:ctrlPr>
                      </m:radPr>
                      <m:deg/>
                      <m:e>
                        <m:sSub>
                          <m:sSubPr>
                            <m:ctrlPr>
                              <a:rPr lang="en-US" b="1" i="1" dirty="0" smtClean="0">
                                <a:solidFill>
                                  <a:srgbClr val="C00000"/>
                                </a:solidFill>
                                <a:latin typeface="Cambria Math" panose="02040503050406030204" pitchFamily="18" charset="0"/>
                                <a:cs typeface="Times New Roman" pitchFamily="18" charset="0"/>
                              </a:rPr>
                            </m:ctrlPr>
                          </m:sSubPr>
                          <m:e>
                            <m:r>
                              <a:rPr lang="en-US" b="1" i="1" dirty="0" smtClean="0">
                                <a:solidFill>
                                  <a:srgbClr val="C00000"/>
                                </a:solidFill>
                                <a:latin typeface="Cambria Math" panose="02040503050406030204" pitchFamily="18" charset="0"/>
                                <a:cs typeface="Times New Roman" pitchFamily="18" charset="0"/>
                              </a:rPr>
                              <m:t>𝒔</m:t>
                            </m:r>
                          </m:e>
                          <m:sub>
                            <m:r>
                              <a:rPr lang="en-US" b="1" i="0" dirty="0" smtClean="0">
                                <a:solidFill>
                                  <a:srgbClr val="C00000"/>
                                </a:solidFill>
                                <a:latin typeface="Cambria Math" panose="02040503050406030204" pitchFamily="18" charset="0"/>
                                <a:cs typeface="Times New Roman" pitchFamily="18" charset="0"/>
                              </a:rPr>
                              <m:t>𝐍𝐍</m:t>
                            </m:r>
                          </m:sub>
                        </m:sSub>
                      </m:e>
                    </m:rad>
                    <m:r>
                      <a:rPr lang="en-US" b="1" i="1" dirty="0" smtClean="0">
                        <a:solidFill>
                          <a:srgbClr val="C00000"/>
                        </a:solidFill>
                        <a:latin typeface="Cambria Math" panose="02040503050406030204" pitchFamily="18" charset="0"/>
                        <a:cs typeface="Times New Roman" pitchFamily="18" charset="0"/>
                      </a:rPr>
                      <m:t> </m:t>
                    </m:r>
                  </m:oMath>
                </a14:m>
                <a:r>
                  <a:rPr lang="en-US" b="1" dirty="0">
                    <a:solidFill>
                      <a:srgbClr val="C00000"/>
                    </a:solidFill>
                  </a:rPr>
                  <a:t>= 7.7, 9.2 GeV</a:t>
                </a:r>
              </a:p>
            </p:txBody>
          </p:sp>
        </mc:Choice>
        <mc:Fallback>
          <p:sp>
            <p:nvSpPr>
              <p:cNvPr id="10" name="TextBox 9">
                <a:extLst>
                  <a:ext uri="{FF2B5EF4-FFF2-40B4-BE49-F238E27FC236}">
                    <a16:creationId xmlns:a16="http://schemas.microsoft.com/office/drawing/2014/main" id="{5B175929-7D7B-4465-ABCE-F3F17D262104}"/>
                  </a:ext>
                </a:extLst>
              </p:cNvPr>
              <p:cNvSpPr txBox="1">
                <a:spLocks noRot="1" noChangeAspect="1" noMove="1" noResize="1" noEditPoints="1" noAdjustHandles="1" noChangeArrowheads="1" noChangeShapeType="1" noTextEdit="1"/>
              </p:cNvSpPr>
              <p:nvPr/>
            </p:nvSpPr>
            <p:spPr>
              <a:xfrm>
                <a:off x="179512" y="903435"/>
                <a:ext cx="9111927" cy="374526"/>
              </a:xfrm>
              <a:prstGeom prst="rect">
                <a:avLst/>
              </a:prstGeom>
              <a:blipFill>
                <a:blip r:embed="rId4"/>
                <a:stretch>
                  <a:fillRect l="-535" t="-8065" b="-22581"/>
                </a:stretch>
              </a:blipFill>
            </p:spPr>
            <p:txBody>
              <a:bodyPr/>
              <a:lstStyle/>
              <a:p>
                <a:r>
                  <a:rPr lang="ru-RU">
                    <a:noFill/>
                  </a:rPr>
                  <a:t> </a:t>
                </a:r>
              </a:p>
            </p:txBody>
          </p:sp>
        </mc:Fallback>
      </mc:AlternateContent>
      <p:sp>
        <p:nvSpPr>
          <p:cNvPr id="12" name="TextBox 11">
            <a:extLst>
              <a:ext uri="{FF2B5EF4-FFF2-40B4-BE49-F238E27FC236}">
                <a16:creationId xmlns:a16="http://schemas.microsoft.com/office/drawing/2014/main" id="{4B1354DE-F3BF-4851-84A4-4BBB18A6217F}"/>
              </a:ext>
            </a:extLst>
          </p:cNvPr>
          <p:cNvSpPr txBox="1"/>
          <p:nvPr/>
        </p:nvSpPr>
        <p:spPr>
          <a:xfrm>
            <a:off x="179512" y="1278851"/>
            <a:ext cx="5782742" cy="461665"/>
          </a:xfrm>
          <a:prstGeom prst="rect">
            <a:avLst/>
          </a:prstGeom>
          <a:noFill/>
        </p:spPr>
        <p:txBody>
          <a:bodyPr wrap="square" rtlCol="0">
            <a:spAutoFit/>
          </a:bodyPr>
          <a:lstStyle/>
          <a:p>
            <a:pPr marL="177800" indent="-177800" algn="just">
              <a:buFont typeface="Wingdings" panose="05000000000000000000" pitchFamily="2" charset="2"/>
              <a:buChar char="§"/>
            </a:pPr>
            <a:r>
              <a:rPr lang="en-US" sz="1200" dirty="0">
                <a:solidFill>
                  <a:srgbClr val="376091"/>
                </a:solidFill>
              </a:rPr>
              <a:t>STAR Meeting, September 2020</a:t>
            </a:r>
          </a:p>
          <a:p>
            <a:pPr marL="285750" indent="-285750" algn="just">
              <a:buFont typeface="Wingdings" panose="05000000000000000000" pitchFamily="2" charset="2"/>
              <a:buChar char="§"/>
            </a:pPr>
            <a:endParaRPr lang="en-US" sz="1200" i="1" dirty="0">
              <a:solidFill>
                <a:srgbClr val="376091"/>
              </a:solidFill>
            </a:endParaRPr>
          </a:p>
        </p:txBody>
      </p:sp>
      <p:sp>
        <p:nvSpPr>
          <p:cNvPr id="13" name="TextBox 12">
            <a:extLst>
              <a:ext uri="{FF2B5EF4-FFF2-40B4-BE49-F238E27FC236}">
                <a16:creationId xmlns:a16="http://schemas.microsoft.com/office/drawing/2014/main" id="{65BCBBF7-612F-43E5-904E-A21879B67498}"/>
              </a:ext>
            </a:extLst>
          </p:cNvPr>
          <p:cNvSpPr txBox="1"/>
          <p:nvPr/>
        </p:nvSpPr>
        <p:spPr>
          <a:xfrm>
            <a:off x="179512" y="1534266"/>
            <a:ext cx="9111927" cy="369332"/>
          </a:xfrm>
          <a:prstGeom prst="rect">
            <a:avLst/>
          </a:prstGeom>
          <a:noFill/>
        </p:spPr>
        <p:txBody>
          <a:bodyPr wrap="square" rtlCol="0">
            <a:spAutoFit/>
          </a:bodyPr>
          <a:lstStyle/>
          <a:p>
            <a:pPr marL="457200" indent="-457200"/>
            <a:r>
              <a:rPr lang="en-US" b="1" dirty="0">
                <a:solidFill>
                  <a:srgbClr val="C00000"/>
                </a:solidFill>
              </a:rPr>
              <a:t>Constituent level analysis of particle production</a:t>
            </a:r>
          </a:p>
        </p:txBody>
      </p:sp>
      <p:sp>
        <p:nvSpPr>
          <p:cNvPr id="14" name="TextBox 13">
            <a:extLst>
              <a:ext uri="{FF2B5EF4-FFF2-40B4-BE49-F238E27FC236}">
                <a16:creationId xmlns:a16="http://schemas.microsoft.com/office/drawing/2014/main" id="{5DEC85DD-B38A-4C73-9E07-28837200077B}"/>
              </a:ext>
            </a:extLst>
          </p:cNvPr>
          <p:cNvSpPr txBox="1"/>
          <p:nvPr/>
        </p:nvSpPr>
        <p:spPr>
          <a:xfrm>
            <a:off x="179512" y="1879463"/>
            <a:ext cx="5782742" cy="1015663"/>
          </a:xfrm>
          <a:prstGeom prst="rect">
            <a:avLst/>
          </a:prstGeom>
          <a:noFill/>
        </p:spPr>
        <p:txBody>
          <a:bodyPr wrap="square" rtlCol="0">
            <a:spAutoFit/>
          </a:bodyPr>
          <a:lstStyle/>
          <a:p>
            <a:pPr marL="177800" indent="-177800" algn="just">
              <a:buFont typeface="Wingdings" panose="05000000000000000000" pitchFamily="2" charset="2"/>
              <a:buChar char="§"/>
            </a:pPr>
            <a:r>
              <a:rPr lang="en-US" sz="1200" dirty="0" err="1">
                <a:solidFill>
                  <a:srgbClr val="376091"/>
                </a:solidFill>
              </a:rPr>
              <a:t>Nucl</a:t>
            </a:r>
            <a:r>
              <a:rPr lang="en-US" sz="1200" dirty="0">
                <a:solidFill>
                  <a:srgbClr val="376091"/>
                </a:solidFill>
              </a:rPr>
              <a:t>. Phys. A993 (2020) 121646 (47 p.)</a:t>
            </a:r>
          </a:p>
          <a:p>
            <a:pPr marL="177800" indent="-177800" algn="just">
              <a:buFont typeface="Wingdings" panose="05000000000000000000" pitchFamily="2" charset="2"/>
              <a:buChar char="§"/>
            </a:pPr>
            <a:r>
              <a:rPr lang="en-US" sz="1200" dirty="0">
                <a:solidFill>
                  <a:srgbClr val="376091"/>
                </a:solidFill>
              </a:rPr>
              <a:t>Phys. Part. </a:t>
            </a:r>
            <a:r>
              <a:rPr lang="en-US" sz="1200" dirty="0" err="1">
                <a:solidFill>
                  <a:srgbClr val="376091"/>
                </a:solidFill>
              </a:rPr>
              <a:t>Nucl</a:t>
            </a:r>
            <a:r>
              <a:rPr lang="en-US" sz="1200" dirty="0">
                <a:solidFill>
                  <a:srgbClr val="376091"/>
                </a:solidFill>
              </a:rPr>
              <a:t>., 2020, Vol. 51, No. 2, p. 141 </a:t>
            </a:r>
          </a:p>
          <a:p>
            <a:pPr marL="177800" indent="-177800" algn="just">
              <a:buFont typeface="Wingdings" panose="05000000000000000000" pitchFamily="2" charset="2"/>
              <a:buChar char="§"/>
            </a:pPr>
            <a:r>
              <a:rPr lang="en-US" sz="1200" dirty="0">
                <a:solidFill>
                  <a:srgbClr val="376091"/>
                </a:solidFill>
              </a:rPr>
              <a:t>Phys. Part. </a:t>
            </a:r>
            <a:r>
              <a:rPr lang="en-US" sz="1200" dirty="0" err="1">
                <a:solidFill>
                  <a:srgbClr val="376091"/>
                </a:solidFill>
              </a:rPr>
              <a:t>Nucl</a:t>
            </a:r>
            <a:r>
              <a:rPr lang="en-US" sz="1200" dirty="0">
                <a:solidFill>
                  <a:srgbClr val="376091"/>
                </a:solidFill>
              </a:rPr>
              <a:t>. Let., 2021, Vol. 18, No. 3, p. 302</a:t>
            </a:r>
          </a:p>
          <a:p>
            <a:pPr marL="285750" indent="-285750" algn="just">
              <a:buFont typeface="Wingdings" panose="05000000000000000000" pitchFamily="2" charset="2"/>
              <a:buChar char="§"/>
            </a:pPr>
            <a:endParaRPr lang="en-US" sz="1200" dirty="0">
              <a:solidFill>
                <a:srgbClr val="376091"/>
              </a:solidFill>
            </a:endParaRPr>
          </a:p>
          <a:p>
            <a:pPr marL="285750" indent="-285750" algn="just">
              <a:buFont typeface="Wingdings" panose="05000000000000000000" pitchFamily="2" charset="2"/>
              <a:buChar char="§"/>
            </a:pPr>
            <a:endParaRPr lang="en-US" sz="1200" i="1" dirty="0">
              <a:solidFill>
                <a:srgbClr val="376091"/>
              </a:solidFill>
            </a:endParaRPr>
          </a:p>
        </p:txBody>
      </p:sp>
      <p:sp>
        <p:nvSpPr>
          <p:cNvPr id="18" name="TextBox 17">
            <a:extLst>
              <a:ext uri="{FF2B5EF4-FFF2-40B4-BE49-F238E27FC236}">
                <a16:creationId xmlns:a16="http://schemas.microsoft.com/office/drawing/2014/main" id="{47C0B482-69AE-4CE0-A724-79081D15BEC4}"/>
              </a:ext>
            </a:extLst>
          </p:cNvPr>
          <p:cNvSpPr txBox="1"/>
          <p:nvPr/>
        </p:nvSpPr>
        <p:spPr>
          <a:xfrm>
            <a:off x="179512" y="3539430"/>
            <a:ext cx="9111927" cy="369332"/>
          </a:xfrm>
          <a:prstGeom prst="rect">
            <a:avLst/>
          </a:prstGeom>
          <a:noFill/>
        </p:spPr>
        <p:txBody>
          <a:bodyPr wrap="square" rtlCol="0">
            <a:spAutoFit/>
          </a:bodyPr>
          <a:lstStyle/>
          <a:p>
            <a:pPr marL="457200" indent="-457200"/>
            <a:r>
              <a:rPr lang="en-US" b="1" dirty="0">
                <a:solidFill>
                  <a:srgbClr val="C00000"/>
                </a:solidFill>
              </a:rPr>
              <a:t>Cumulative production in Au + Au at STAR</a:t>
            </a:r>
            <a:endParaRPr lang="ru-RU" b="1" dirty="0">
              <a:solidFill>
                <a:srgbClr val="C00000"/>
              </a:solidFill>
            </a:endParaRPr>
          </a:p>
        </p:txBody>
      </p:sp>
      <p:sp>
        <p:nvSpPr>
          <p:cNvPr id="19" name="TextBox 18">
            <a:extLst>
              <a:ext uri="{FF2B5EF4-FFF2-40B4-BE49-F238E27FC236}">
                <a16:creationId xmlns:a16="http://schemas.microsoft.com/office/drawing/2014/main" id="{1791B8D0-C1EF-40A0-A0A3-9DD22B0AEE64}"/>
              </a:ext>
            </a:extLst>
          </p:cNvPr>
          <p:cNvSpPr txBox="1"/>
          <p:nvPr/>
        </p:nvSpPr>
        <p:spPr>
          <a:xfrm>
            <a:off x="179512" y="3907637"/>
            <a:ext cx="5782742" cy="646331"/>
          </a:xfrm>
          <a:prstGeom prst="rect">
            <a:avLst/>
          </a:prstGeom>
          <a:noFill/>
        </p:spPr>
        <p:txBody>
          <a:bodyPr wrap="square" rtlCol="0">
            <a:spAutoFit/>
          </a:bodyPr>
          <a:lstStyle/>
          <a:p>
            <a:pPr marL="177800" indent="-177800" algn="just">
              <a:buFont typeface="Wingdings" panose="05000000000000000000" pitchFamily="2" charset="2"/>
              <a:buChar char="§"/>
            </a:pPr>
            <a:r>
              <a:rPr lang="en-US" sz="1200" dirty="0" err="1">
                <a:solidFill>
                  <a:srgbClr val="376091"/>
                </a:solidFill>
              </a:rPr>
              <a:t>Nucl</a:t>
            </a:r>
            <a:r>
              <a:rPr lang="en-US" sz="1200" dirty="0">
                <a:solidFill>
                  <a:srgbClr val="376091"/>
                </a:solidFill>
              </a:rPr>
              <a:t>. Phys. A993 (2020) 121646 (47 p.)</a:t>
            </a:r>
          </a:p>
          <a:p>
            <a:pPr marL="285750" indent="-285750" algn="just">
              <a:buFont typeface="Wingdings" panose="05000000000000000000" pitchFamily="2" charset="2"/>
              <a:buChar char="§"/>
            </a:pPr>
            <a:endParaRPr lang="en-US" sz="1200" dirty="0">
              <a:solidFill>
                <a:srgbClr val="376091"/>
              </a:solidFill>
            </a:endParaRPr>
          </a:p>
          <a:p>
            <a:pPr marL="285750" indent="-285750" algn="just">
              <a:buFont typeface="Wingdings" panose="05000000000000000000" pitchFamily="2" charset="2"/>
              <a:buChar char="§"/>
            </a:pPr>
            <a:endParaRPr lang="en-US" sz="1200" i="1" dirty="0">
              <a:solidFill>
                <a:srgbClr val="376091"/>
              </a:solidFill>
            </a:endParaRPr>
          </a:p>
        </p:txBody>
      </p:sp>
      <p:sp>
        <p:nvSpPr>
          <p:cNvPr id="22" name="TextBox 21">
            <a:extLst>
              <a:ext uri="{FF2B5EF4-FFF2-40B4-BE49-F238E27FC236}">
                <a16:creationId xmlns:a16="http://schemas.microsoft.com/office/drawing/2014/main" id="{79E1A678-0284-4B59-BCAD-BDA4FC52268B}"/>
              </a:ext>
            </a:extLst>
          </p:cNvPr>
          <p:cNvSpPr txBox="1"/>
          <p:nvPr/>
        </p:nvSpPr>
        <p:spPr>
          <a:xfrm>
            <a:off x="179512" y="4200616"/>
            <a:ext cx="9111927" cy="369332"/>
          </a:xfrm>
          <a:prstGeom prst="rect">
            <a:avLst/>
          </a:prstGeom>
          <a:noFill/>
        </p:spPr>
        <p:txBody>
          <a:bodyPr wrap="square" rtlCol="0">
            <a:spAutoFit/>
          </a:bodyPr>
          <a:lstStyle/>
          <a:p>
            <a:pPr marL="457200" indent="-457200"/>
            <a:r>
              <a:rPr lang="en-US" b="1" dirty="0">
                <a:solidFill>
                  <a:srgbClr val="C00000"/>
                </a:solidFill>
              </a:rPr>
              <a:t>Strangeness production in </a:t>
            </a:r>
            <a:r>
              <a:rPr lang="en-US" b="1" i="1" dirty="0">
                <a:solidFill>
                  <a:srgbClr val="C00000"/>
                </a:solidFill>
              </a:rPr>
              <a:t>p + p</a:t>
            </a:r>
            <a:r>
              <a:rPr lang="en-US" b="1" dirty="0">
                <a:solidFill>
                  <a:srgbClr val="C00000"/>
                </a:solidFill>
              </a:rPr>
              <a:t> collisions at RHIC</a:t>
            </a:r>
            <a:endParaRPr lang="ru-RU" b="1" dirty="0">
              <a:solidFill>
                <a:srgbClr val="C00000"/>
              </a:solidFill>
            </a:endParaRPr>
          </a:p>
        </p:txBody>
      </p:sp>
      <p:sp>
        <p:nvSpPr>
          <p:cNvPr id="23" name="TextBox 22">
            <a:extLst>
              <a:ext uri="{FF2B5EF4-FFF2-40B4-BE49-F238E27FC236}">
                <a16:creationId xmlns:a16="http://schemas.microsoft.com/office/drawing/2014/main" id="{B7AAB790-7B2D-44C7-B55C-594FC1C48AE5}"/>
              </a:ext>
            </a:extLst>
          </p:cNvPr>
          <p:cNvSpPr txBox="1"/>
          <p:nvPr/>
        </p:nvSpPr>
        <p:spPr>
          <a:xfrm>
            <a:off x="179512" y="4603383"/>
            <a:ext cx="5782742" cy="223587"/>
          </a:xfrm>
          <a:prstGeom prst="rect">
            <a:avLst/>
          </a:prstGeom>
          <a:noFill/>
        </p:spPr>
        <p:txBody>
          <a:bodyPr wrap="square" rtlCol="0">
            <a:spAutoFit/>
          </a:bodyPr>
          <a:lstStyle/>
          <a:p>
            <a:pPr marL="177800" indent="-177800" algn="just">
              <a:lnSpc>
                <a:spcPts val="1000"/>
              </a:lnSpc>
              <a:spcAft>
                <a:spcPts val="1200"/>
              </a:spcAft>
              <a:buFont typeface="Wingdings" panose="05000000000000000000" pitchFamily="2" charset="2"/>
              <a:buChar char="§"/>
            </a:pPr>
            <a:r>
              <a:rPr lang="en-US" sz="1200" dirty="0">
                <a:solidFill>
                  <a:srgbClr val="376091"/>
                </a:solidFill>
              </a:rPr>
              <a:t>Phys. Part. </a:t>
            </a:r>
            <a:r>
              <a:rPr lang="en-US" sz="1200" dirty="0" err="1">
                <a:solidFill>
                  <a:srgbClr val="376091"/>
                </a:solidFill>
              </a:rPr>
              <a:t>Nucl</a:t>
            </a:r>
            <a:r>
              <a:rPr lang="en-US" sz="1200" dirty="0">
                <a:solidFill>
                  <a:srgbClr val="376091"/>
                </a:solidFill>
              </a:rPr>
              <a:t>. Lett., 2021, v.18, № 3, pp. 302–314</a:t>
            </a:r>
            <a:endParaRPr lang="ru-RU" sz="1200" dirty="0">
              <a:solidFill>
                <a:srgbClr val="376091"/>
              </a:solidFill>
            </a:endParaRPr>
          </a:p>
        </p:txBody>
      </p:sp>
      <p:sp>
        <p:nvSpPr>
          <p:cNvPr id="26" name="TextBox 25">
            <a:extLst>
              <a:ext uri="{FF2B5EF4-FFF2-40B4-BE49-F238E27FC236}">
                <a16:creationId xmlns:a16="http://schemas.microsoft.com/office/drawing/2014/main" id="{EC2E2706-F3B7-4358-80F6-172822CF4E8C}"/>
              </a:ext>
            </a:extLst>
          </p:cNvPr>
          <p:cNvSpPr txBox="1"/>
          <p:nvPr/>
        </p:nvSpPr>
        <p:spPr>
          <a:xfrm>
            <a:off x="179512" y="2489128"/>
            <a:ext cx="6336704" cy="400110"/>
          </a:xfrm>
          <a:prstGeom prst="rect">
            <a:avLst/>
          </a:prstGeom>
          <a:noFill/>
        </p:spPr>
        <p:txBody>
          <a:bodyPr wrap="square" rtlCol="0">
            <a:spAutoFit/>
          </a:bodyPr>
          <a:lstStyle/>
          <a:p>
            <a:pPr marL="457200" indent="-457200"/>
            <a:r>
              <a:rPr lang="en-US" sz="2000" b="1" dirty="0">
                <a:solidFill>
                  <a:srgbClr val="C00000"/>
                </a:solidFill>
              </a:rPr>
              <a:t>Event-by-event study of fractal structure</a:t>
            </a:r>
            <a:endParaRPr lang="ru-RU" sz="2000" b="1" dirty="0">
              <a:solidFill>
                <a:srgbClr val="C00000"/>
              </a:solidFill>
            </a:endParaRPr>
          </a:p>
        </p:txBody>
      </p:sp>
      <p:sp>
        <p:nvSpPr>
          <p:cNvPr id="27" name="TextBox 26">
            <a:extLst>
              <a:ext uri="{FF2B5EF4-FFF2-40B4-BE49-F238E27FC236}">
                <a16:creationId xmlns:a16="http://schemas.microsoft.com/office/drawing/2014/main" id="{5C168837-1F16-4521-8348-60129F79FD69}"/>
              </a:ext>
            </a:extLst>
          </p:cNvPr>
          <p:cNvSpPr txBox="1"/>
          <p:nvPr/>
        </p:nvSpPr>
        <p:spPr>
          <a:xfrm>
            <a:off x="179512" y="2889846"/>
            <a:ext cx="3839855" cy="646331"/>
          </a:xfrm>
          <a:prstGeom prst="rect">
            <a:avLst/>
          </a:prstGeom>
          <a:noFill/>
        </p:spPr>
        <p:txBody>
          <a:bodyPr wrap="square" rtlCol="0">
            <a:spAutoFit/>
          </a:bodyPr>
          <a:lstStyle/>
          <a:p>
            <a:pPr marL="171450" indent="-171450" algn="just">
              <a:buFont typeface="Wingdings" panose="05000000000000000000" pitchFamily="2" charset="2"/>
              <a:buChar char="§"/>
            </a:pPr>
            <a:r>
              <a:rPr lang="ru-RU" sz="1200" dirty="0" err="1">
                <a:solidFill>
                  <a:srgbClr val="376091"/>
                </a:solidFill>
              </a:rPr>
              <a:t>Phys</a:t>
            </a:r>
            <a:r>
              <a:rPr lang="en-US" sz="1200" dirty="0">
                <a:solidFill>
                  <a:srgbClr val="376091"/>
                </a:solidFill>
              </a:rPr>
              <a:t>. </a:t>
            </a:r>
            <a:r>
              <a:rPr lang="ru-RU" sz="1200" dirty="0" err="1">
                <a:solidFill>
                  <a:srgbClr val="376091"/>
                </a:solidFill>
              </a:rPr>
              <a:t>Part</a:t>
            </a:r>
            <a:r>
              <a:rPr lang="en-US" sz="1200" dirty="0">
                <a:solidFill>
                  <a:srgbClr val="376091"/>
                </a:solidFill>
              </a:rPr>
              <a:t>.</a:t>
            </a:r>
            <a:r>
              <a:rPr lang="ru-RU" sz="1200" dirty="0">
                <a:solidFill>
                  <a:srgbClr val="376091"/>
                </a:solidFill>
              </a:rPr>
              <a:t> </a:t>
            </a:r>
            <a:r>
              <a:rPr lang="en-US" sz="1200" dirty="0" err="1">
                <a:solidFill>
                  <a:srgbClr val="376091"/>
                </a:solidFill>
              </a:rPr>
              <a:t>Nucl</a:t>
            </a:r>
            <a:r>
              <a:rPr lang="en-US" sz="1200" dirty="0">
                <a:solidFill>
                  <a:srgbClr val="376091"/>
                </a:solidFill>
              </a:rPr>
              <a:t>. Lett.</a:t>
            </a:r>
            <a:r>
              <a:rPr lang="ru-RU" sz="1200" dirty="0">
                <a:solidFill>
                  <a:srgbClr val="376091"/>
                </a:solidFill>
              </a:rPr>
              <a:t>, 16, 3, 240</a:t>
            </a:r>
            <a:r>
              <a:rPr lang="en-US" sz="1200" dirty="0">
                <a:solidFill>
                  <a:srgbClr val="376091"/>
                </a:solidFill>
              </a:rPr>
              <a:t>–</a:t>
            </a:r>
            <a:r>
              <a:rPr lang="ru-RU" sz="1200" dirty="0">
                <a:solidFill>
                  <a:srgbClr val="376091"/>
                </a:solidFill>
              </a:rPr>
              <a:t>250</a:t>
            </a:r>
            <a:r>
              <a:rPr lang="en-US" sz="1200" dirty="0">
                <a:solidFill>
                  <a:srgbClr val="376091"/>
                </a:solidFill>
              </a:rPr>
              <a:t> (</a:t>
            </a:r>
            <a:r>
              <a:rPr lang="ru-RU" sz="1200" dirty="0">
                <a:solidFill>
                  <a:srgbClr val="376091"/>
                </a:solidFill>
              </a:rPr>
              <a:t>2019</a:t>
            </a:r>
            <a:r>
              <a:rPr lang="en-US" sz="1200" dirty="0">
                <a:solidFill>
                  <a:srgbClr val="376091"/>
                </a:solidFill>
              </a:rPr>
              <a:t>)</a:t>
            </a:r>
          </a:p>
          <a:p>
            <a:pPr marL="171450" indent="-171450" algn="just">
              <a:buFont typeface="Wingdings" panose="05000000000000000000" pitchFamily="2" charset="2"/>
              <a:buChar char="§"/>
            </a:pPr>
            <a:r>
              <a:rPr lang="ru-RU" sz="1200" dirty="0" err="1">
                <a:solidFill>
                  <a:srgbClr val="376091"/>
                </a:solidFill>
              </a:rPr>
              <a:t>Phys</a:t>
            </a:r>
            <a:r>
              <a:rPr lang="en-US" sz="1200" dirty="0">
                <a:solidFill>
                  <a:srgbClr val="376091"/>
                </a:solidFill>
              </a:rPr>
              <a:t>. </a:t>
            </a:r>
            <a:r>
              <a:rPr lang="ru-RU" sz="1200" dirty="0" err="1">
                <a:solidFill>
                  <a:srgbClr val="376091"/>
                </a:solidFill>
              </a:rPr>
              <a:t>Part</a:t>
            </a:r>
            <a:r>
              <a:rPr lang="en-US" sz="1200" dirty="0">
                <a:solidFill>
                  <a:srgbClr val="376091"/>
                </a:solidFill>
              </a:rPr>
              <a:t>.</a:t>
            </a:r>
            <a:r>
              <a:rPr lang="ru-RU" sz="1200" dirty="0">
                <a:solidFill>
                  <a:srgbClr val="376091"/>
                </a:solidFill>
              </a:rPr>
              <a:t> </a:t>
            </a:r>
            <a:r>
              <a:rPr lang="en-US" sz="1200" dirty="0" err="1">
                <a:solidFill>
                  <a:srgbClr val="376091"/>
                </a:solidFill>
              </a:rPr>
              <a:t>Nucl</a:t>
            </a:r>
            <a:r>
              <a:rPr lang="en-US" sz="1200" dirty="0">
                <a:solidFill>
                  <a:srgbClr val="376091"/>
                </a:solidFill>
              </a:rPr>
              <a:t>. Lett.</a:t>
            </a:r>
            <a:r>
              <a:rPr lang="ru-RU" sz="1200" dirty="0">
                <a:solidFill>
                  <a:srgbClr val="376091"/>
                </a:solidFill>
              </a:rPr>
              <a:t>, 1</a:t>
            </a:r>
            <a:r>
              <a:rPr lang="en-US" sz="1200" dirty="0">
                <a:solidFill>
                  <a:srgbClr val="376091"/>
                </a:solidFill>
              </a:rPr>
              <a:t>8</a:t>
            </a:r>
            <a:r>
              <a:rPr lang="ru-RU" sz="1200" dirty="0">
                <a:solidFill>
                  <a:srgbClr val="376091"/>
                </a:solidFill>
              </a:rPr>
              <a:t>, </a:t>
            </a:r>
            <a:r>
              <a:rPr lang="en-US" sz="1200" dirty="0">
                <a:solidFill>
                  <a:srgbClr val="376091"/>
                </a:solidFill>
              </a:rPr>
              <a:t>1</a:t>
            </a:r>
            <a:r>
              <a:rPr lang="ru-RU" sz="1200" dirty="0">
                <a:solidFill>
                  <a:srgbClr val="376091"/>
                </a:solidFill>
              </a:rPr>
              <a:t>, </a:t>
            </a:r>
            <a:r>
              <a:rPr lang="en-US" sz="1200" dirty="0">
                <a:solidFill>
                  <a:srgbClr val="376091"/>
                </a:solidFill>
              </a:rPr>
              <a:t>113–133 (</a:t>
            </a:r>
            <a:r>
              <a:rPr lang="ru-RU" sz="1200" dirty="0">
                <a:solidFill>
                  <a:srgbClr val="376091"/>
                </a:solidFill>
              </a:rPr>
              <a:t>20</a:t>
            </a:r>
            <a:r>
              <a:rPr lang="en-US" sz="1200" dirty="0">
                <a:solidFill>
                  <a:srgbClr val="376091"/>
                </a:solidFill>
              </a:rPr>
              <a:t>21)</a:t>
            </a:r>
          </a:p>
          <a:p>
            <a:pPr marL="171450" indent="-171450" algn="just">
              <a:buFont typeface="Wingdings" panose="05000000000000000000" pitchFamily="2" charset="2"/>
              <a:buChar char="§"/>
            </a:pPr>
            <a:r>
              <a:rPr lang="en-US" sz="1200" dirty="0">
                <a:solidFill>
                  <a:srgbClr val="376091"/>
                </a:solidFill>
              </a:rPr>
              <a:t>STAR Meeting, September 2020</a:t>
            </a:r>
            <a:endParaRPr lang="ru-RU" sz="1200" dirty="0">
              <a:solidFill>
                <a:srgbClr val="376091"/>
              </a:solidFill>
            </a:endParaRPr>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90E9503C-8582-44F6-AAC9-E6971951F850}"/>
                  </a:ext>
                </a:extLst>
              </p:cNvPr>
              <p:cNvSpPr txBox="1"/>
              <p:nvPr/>
            </p:nvSpPr>
            <p:spPr>
              <a:xfrm>
                <a:off x="218430" y="4917568"/>
                <a:ext cx="8602041" cy="1938992"/>
              </a:xfrm>
              <a:prstGeom prst="rect">
                <a:avLst/>
              </a:prstGeom>
              <a:noFill/>
            </p:spPr>
            <p:txBody>
              <a:bodyPr wrap="square" rtlCol="0">
                <a:spAutoFit/>
              </a:bodyPr>
              <a:lstStyle/>
              <a:p>
                <a:pPr algn="just"/>
                <a:r>
                  <a:rPr lang="en-US" sz="2000" dirty="0">
                    <a:latin typeface="Arial Narrow" panose="020B0606020202030204" pitchFamily="34" charset="0"/>
                  </a:rPr>
                  <a:t>Review of STAR data analysis in Phys. Part. </a:t>
                </a:r>
                <a:r>
                  <a:rPr lang="en-US" sz="2000" dirty="0" err="1">
                    <a:latin typeface="Arial Narrow" panose="020B0606020202030204" pitchFamily="34" charset="0"/>
                  </a:rPr>
                  <a:t>Nucl</a:t>
                </a:r>
                <a:r>
                  <a:rPr lang="en-US" sz="2000" dirty="0">
                    <a:latin typeface="Arial Narrow" panose="020B0606020202030204" pitchFamily="34" charset="0"/>
                  </a:rPr>
                  <a:t>., 2020, Vol. 51, No. 2, p. 141–171 (“Verification of z-Scaling in </a:t>
                </a:r>
                <a14:m>
                  <m:oMath xmlns:m="http://schemas.openxmlformats.org/officeDocument/2006/math">
                    <m:r>
                      <a:rPr lang="en-US" sz="2000" i="1" dirty="0" smtClean="0">
                        <a:latin typeface="Cambria Math" panose="02040503050406030204" pitchFamily="18" charset="0"/>
                      </a:rPr>
                      <m:t>𝑝</m:t>
                    </m:r>
                  </m:oMath>
                </a14:m>
                <a:r>
                  <a:rPr lang="en-US" sz="2000" dirty="0">
                    <a:latin typeface="Arial Narrow" panose="020B0606020202030204" pitchFamily="34" charset="0"/>
                  </a:rPr>
                  <a:t> + </a:t>
                </a:r>
                <a14:m>
                  <m:oMath xmlns:m="http://schemas.openxmlformats.org/officeDocument/2006/math">
                    <m:r>
                      <a:rPr lang="en-US" sz="2000" i="1" dirty="0">
                        <a:latin typeface="Cambria Math" panose="02040503050406030204" pitchFamily="18" charset="0"/>
                      </a:rPr>
                      <m:t>𝑝</m:t>
                    </m:r>
                  </m:oMath>
                </a14:m>
                <a:r>
                  <a:rPr lang="en-US" sz="2000" dirty="0">
                    <a:latin typeface="Arial Narrow" panose="020B0606020202030204" pitchFamily="34" charset="0"/>
                  </a:rPr>
                  <a:t>, </a:t>
                </a:r>
                <a14:m>
                  <m:oMath xmlns:m="http://schemas.openxmlformats.org/officeDocument/2006/math">
                    <m:acc>
                      <m:accPr>
                        <m:chr m:val="̅"/>
                        <m:ctrlPr>
                          <a:rPr lang="en-US" sz="2000" i="1" smtClean="0">
                            <a:latin typeface="Cambria Math" panose="02040503050406030204" pitchFamily="18" charset="0"/>
                          </a:rPr>
                        </m:ctrlPr>
                      </m:accPr>
                      <m:e>
                        <m:r>
                          <a:rPr lang="en-US" sz="2000" b="0" i="1" smtClean="0">
                            <a:latin typeface="Cambria Math" panose="02040503050406030204" pitchFamily="18" charset="0"/>
                          </a:rPr>
                          <m:t>𝑝</m:t>
                        </m:r>
                      </m:e>
                    </m:acc>
                  </m:oMath>
                </a14:m>
                <a:r>
                  <a:rPr lang="en-US" sz="2000" dirty="0">
                    <a:latin typeface="Arial Narrow" panose="020B0606020202030204" pitchFamily="34" charset="0"/>
                  </a:rPr>
                  <a:t> + </a:t>
                </a:r>
                <a14:m>
                  <m:oMath xmlns:m="http://schemas.openxmlformats.org/officeDocument/2006/math">
                    <m:r>
                      <a:rPr lang="en-US" sz="2000" i="1" dirty="0">
                        <a:latin typeface="Cambria Math" panose="02040503050406030204" pitchFamily="18" charset="0"/>
                      </a:rPr>
                      <m:t>𝑝</m:t>
                    </m:r>
                  </m:oMath>
                </a14:m>
                <a:r>
                  <a:rPr lang="en-US" sz="2000" dirty="0">
                    <a:latin typeface="Arial Narrow" panose="020B0606020202030204" pitchFamily="34" charset="0"/>
                  </a:rPr>
                  <a:t>  and Au + Au Collisions at RHIC, Tevatron and LHC”) and talk at 40</a:t>
                </a:r>
                <a:r>
                  <a:rPr lang="en-US" sz="2000" baseline="30000" dirty="0">
                    <a:latin typeface="Arial Narrow" panose="020B0606020202030204" pitchFamily="34" charset="0"/>
                  </a:rPr>
                  <a:t>th</a:t>
                </a:r>
                <a:r>
                  <a:rPr lang="en-US" sz="2000" dirty="0">
                    <a:latin typeface="Arial Narrow" panose="020B0606020202030204" pitchFamily="34" charset="0"/>
                  </a:rPr>
                  <a:t> International Conference ICHEP2020, 6 August 2020 (“Self-Similarity, Fractality and Entropy Principle in Collisions of Hadrons and Nuclei at Tevatron, RHIC and LHC”). </a:t>
                </a:r>
              </a:p>
              <a:p>
                <a:pPr algn="just"/>
                <a:endParaRPr lang="ru-RU" sz="2000" dirty="0"/>
              </a:p>
            </p:txBody>
          </p:sp>
        </mc:Choice>
        <mc:Fallback>
          <p:sp>
            <p:nvSpPr>
              <p:cNvPr id="2" name="TextBox 1">
                <a:extLst>
                  <a:ext uri="{FF2B5EF4-FFF2-40B4-BE49-F238E27FC236}">
                    <a16:creationId xmlns:a16="http://schemas.microsoft.com/office/drawing/2014/main" id="{90E9503C-8582-44F6-AAC9-E6971951F850}"/>
                  </a:ext>
                </a:extLst>
              </p:cNvPr>
              <p:cNvSpPr txBox="1">
                <a:spLocks noRot="1" noChangeAspect="1" noMove="1" noResize="1" noEditPoints="1" noAdjustHandles="1" noChangeArrowheads="1" noChangeShapeType="1" noTextEdit="1"/>
              </p:cNvSpPr>
              <p:nvPr/>
            </p:nvSpPr>
            <p:spPr>
              <a:xfrm>
                <a:off x="218430" y="4917568"/>
                <a:ext cx="8602041" cy="1938992"/>
              </a:xfrm>
              <a:prstGeom prst="rect">
                <a:avLst/>
              </a:prstGeom>
              <a:blipFill>
                <a:blip r:embed="rId5"/>
                <a:stretch>
                  <a:fillRect l="-780" t="-1887" r="-709"/>
                </a:stretch>
              </a:blipFill>
            </p:spPr>
            <p:txBody>
              <a:bodyPr/>
              <a:lstStyle/>
              <a:p>
                <a:r>
                  <a:rPr lang="ru-RU">
                    <a:noFill/>
                  </a:rPr>
                  <a:t> </a:t>
                </a:r>
              </a:p>
            </p:txBody>
          </p:sp>
        </mc:Fallback>
      </mc:AlternateContent>
    </p:spTree>
    <p:extLst>
      <p:ext uri="{BB962C8B-B14F-4D97-AF65-F5344CB8AC3E}">
        <p14:creationId xmlns:p14="http://schemas.microsoft.com/office/powerpoint/2010/main" val="24451386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Равнобедренный треугольник 5">
            <a:extLst>
              <a:ext uri="{FF2B5EF4-FFF2-40B4-BE49-F238E27FC236}">
                <a16:creationId xmlns:a16="http://schemas.microsoft.com/office/drawing/2014/main" id="{FA991B0D-4FEB-495D-99DC-8FF5AB7C5D53}"/>
              </a:ext>
            </a:extLst>
          </p:cNvPr>
          <p:cNvSpPr/>
          <p:nvPr/>
        </p:nvSpPr>
        <p:spPr>
          <a:xfrm rot="16200000">
            <a:off x="4089315" y="3294015"/>
            <a:ext cx="2981893" cy="863797"/>
          </a:xfrm>
          <a:prstGeom prst="triangle">
            <a:avLst/>
          </a:prstGeom>
          <a:solidFill>
            <a:srgbClr val="B7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рямоугольник 24">
            <a:extLst>
              <a:ext uri="{FF2B5EF4-FFF2-40B4-BE49-F238E27FC236}">
                <a16:creationId xmlns:a16="http://schemas.microsoft.com/office/drawing/2014/main" id="{34D8F024-6791-40BA-AA26-154146B23E57}"/>
              </a:ext>
            </a:extLst>
          </p:cNvPr>
          <p:cNvSpPr/>
          <p:nvPr/>
        </p:nvSpPr>
        <p:spPr>
          <a:xfrm>
            <a:off x="6012160" y="2235582"/>
            <a:ext cx="3071117" cy="298189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7650" name="Picture 3"/>
          <p:cNvPicPr>
            <a:picLocks noChangeAspect="1" noChangeArrowheads="1"/>
          </p:cNvPicPr>
          <p:nvPr/>
        </p:nvPicPr>
        <p:blipFill>
          <a:blip r:embed="rId2" cstate="print"/>
          <a:srcRect/>
          <a:stretch>
            <a:fillRect/>
          </a:stretch>
        </p:blipFill>
        <p:spPr bwMode="auto">
          <a:xfrm>
            <a:off x="0" y="-14288"/>
            <a:ext cx="9144000" cy="663576"/>
          </a:xfrm>
          <a:prstGeom prst="rect">
            <a:avLst/>
          </a:prstGeom>
          <a:noFill/>
          <a:ln w="9525">
            <a:noFill/>
            <a:miter lim="800000"/>
            <a:headEnd/>
            <a:tailEnd/>
          </a:ln>
        </p:spPr>
      </p:pic>
      <p:sp>
        <p:nvSpPr>
          <p:cNvPr id="11" name="TextBox 10"/>
          <p:cNvSpPr txBox="1"/>
          <p:nvPr/>
        </p:nvSpPr>
        <p:spPr>
          <a:xfrm>
            <a:off x="1258888" y="123825"/>
            <a:ext cx="6626225" cy="461963"/>
          </a:xfrm>
          <a:prstGeom prst="rect">
            <a:avLst/>
          </a:prstGeom>
          <a:noFill/>
        </p:spPr>
        <p:txBody>
          <a:bodyPr>
            <a:spAutoFit/>
          </a:bodyPr>
          <a:lstStyle/>
          <a:p>
            <a:pPr algn="ctr" fontAlgn="auto">
              <a:spcBef>
                <a:spcPts val="0"/>
              </a:spcBef>
              <a:spcAft>
                <a:spcPts val="0"/>
              </a:spcAft>
              <a:defRPr/>
            </a:pPr>
            <a:r>
              <a:rPr lang="en-US" sz="2400" b="1" dirty="0">
                <a:solidFill>
                  <a:schemeClr val="bg1"/>
                </a:solidFill>
                <a:effectLst>
                  <a:outerShdw blurRad="38100" dist="38100" dir="2700000" algn="tl">
                    <a:srgbClr val="000000">
                      <a:alpha val="43137"/>
                    </a:srgbClr>
                  </a:outerShdw>
                </a:effectLst>
              </a:rPr>
              <a:t>STAR Experiment at RHIC</a:t>
            </a:r>
            <a:endParaRPr lang="ru-RU" sz="2400" b="1" dirty="0">
              <a:solidFill>
                <a:schemeClr val="bg1"/>
              </a:solidFill>
              <a:effectLst>
                <a:outerShdw blurRad="38100" dist="38100" dir="2700000" algn="tl">
                  <a:srgbClr val="000000">
                    <a:alpha val="43137"/>
                  </a:srgbClr>
                </a:outerShdw>
              </a:effectLst>
            </a:endParaRPr>
          </a:p>
        </p:txBody>
      </p:sp>
      <p:pic>
        <p:nvPicPr>
          <p:cNvPr id="27652" name="Picture 3"/>
          <p:cNvPicPr>
            <a:picLocks noChangeAspect="1" noChangeArrowheads="1"/>
          </p:cNvPicPr>
          <p:nvPr/>
        </p:nvPicPr>
        <p:blipFill>
          <a:blip r:embed="rId2" cstate="print"/>
          <a:srcRect/>
          <a:stretch>
            <a:fillRect/>
          </a:stretch>
        </p:blipFill>
        <p:spPr bwMode="auto">
          <a:xfrm>
            <a:off x="0" y="-14288"/>
            <a:ext cx="9144000" cy="663576"/>
          </a:xfrm>
          <a:prstGeom prst="rect">
            <a:avLst/>
          </a:prstGeom>
          <a:noFill/>
          <a:ln w="9525">
            <a:noFill/>
            <a:miter lim="800000"/>
            <a:headEnd/>
            <a:tailEnd/>
          </a:ln>
        </p:spPr>
      </p:pic>
      <p:sp>
        <p:nvSpPr>
          <p:cNvPr id="27653" name="TextBox 12"/>
          <p:cNvSpPr txBox="1">
            <a:spLocks noChangeArrowheads="1"/>
          </p:cNvSpPr>
          <p:nvPr/>
        </p:nvSpPr>
        <p:spPr bwMode="auto">
          <a:xfrm>
            <a:off x="214313" y="122238"/>
            <a:ext cx="8001000" cy="460375"/>
          </a:xfrm>
          <a:prstGeom prst="rect">
            <a:avLst/>
          </a:prstGeom>
          <a:noFill/>
          <a:ln w="9525">
            <a:noFill/>
            <a:miter lim="800000"/>
            <a:headEnd/>
            <a:tailEnd/>
          </a:ln>
        </p:spPr>
        <p:txBody>
          <a:bodyPr>
            <a:spAutoFit/>
          </a:bodyPr>
          <a:lstStyle/>
          <a:p>
            <a:pPr algn="ctr"/>
            <a:r>
              <a:rPr lang="en-US" sz="2400" b="1" dirty="0">
                <a:solidFill>
                  <a:schemeClr val="bg1"/>
                </a:solidFill>
              </a:rPr>
              <a:t>Development of new method of particle identification </a:t>
            </a:r>
            <a:endParaRPr lang="ru-RU" sz="2400" b="1" dirty="0">
              <a:solidFill>
                <a:schemeClr val="bg1"/>
              </a:solidFill>
            </a:endParaRPr>
          </a:p>
        </p:txBody>
      </p:sp>
      <p:sp>
        <p:nvSpPr>
          <p:cNvPr id="27" name="Прямоугольник 26"/>
          <p:cNvSpPr/>
          <p:nvPr/>
        </p:nvSpPr>
        <p:spPr>
          <a:xfrm>
            <a:off x="468313" y="822325"/>
            <a:ext cx="8459787" cy="415498"/>
          </a:xfrm>
          <a:prstGeom prst="rect">
            <a:avLst/>
          </a:prstGeom>
        </p:spPr>
        <p:txBody>
          <a:bodyPr>
            <a:spAutoFit/>
          </a:bodyPr>
          <a:lstStyle/>
          <a:p>
            <a:pPr algn="ctr" fontAlgn="auto">
              <a:spcBef>
                <a:spcPts val="0"/>
              </a:spcBef>
              <a:spcAft>
                <a:spcPts val="0"/>
              </a:spcAft>
              <a:defRPr/>
            </a:pPr>
            <a:r>
              <a:rPr lang="en-US" sz="2100" b="1" dirty="0">
                <a:solidFill>
                  <a:srgbClr val="C00000"/>
                </a:solidFill>
                <a:latin typeface="+mn-lt"/>
                <a:cs typeface="+mn-cs"/>
              </a:rPr>
              <a:t>The Statistical Method of PID at STAR  (The Identity Method)</a:t>
            </a:r>
          </a:p>
        </p:txBody>
      </p:sp>
      <p:sp>
        <p:nvSpPr>
          <p:cNvPr id="27660" name="Прямоугольник 27"/>
          <p:cNvSpPr>
            <a:spLocks noChangeArrowheads="1"/>
          </p:cNvSpPr>
          <p:nvPr/>
        </p:nvSpPr>
        <p:spPr bwMode="auto">
          <a:xfrm>
            <a:off x="190349" y="6164376"/>
            <a:ext cx="8928100" cy="1046440"/>
          </a:xfrm>
          <a:prstGeom prst="rect">
            <a:avLst/>
          </a:prstGeom>
          <a:noFill/>
          <a:ln w="9525">
            <a:noFill/>
            <a:miter lim="800000"/>
            <a:headEnd/>
            <a:tailEnd/>
          </a:ln>
        </p:spPr>
        <p:txBody>
          <a:bodyPr>
            <a:spAutoFit/>
          </a:bodyPr>
          <a:lstStyle/>
          <a:p>
            <a:pPr algn="r"/>
            <a:r>
              <a:rPr lang="en-US" sz="1400" i="1" dirty="0">
                <a:solidFill>
                  <a:srgbClr val="376091"/>
                </a:solidFill>
                <a:latin typeface="Arial Narrow" panose="020B0606020202030204" pitchFamily="34" charset="0"/>
              </a:rPr>
              <a:t>I.G. </a:t>
            </a:r>
            <a:r>
              <a:rPr lang="en-US" sz="1400" i="1" dirty="0" err="1">
                <a:solidFill>
                  <a:srgbClr val="376091"/>
                </a:solidFill>
                <a:latin typeface="Arial Narrow" panose="020B0606020202030204" pitchFamily="34" charset="0"/>
              </a:rPr>
              <a:t>Agakishiev</a:t>
            </a:r>
            <a:r>
              <a:rPr lang="en-US" sz="1400" i="1" dirty="0">
                <a:solidFill>
                  <a:srgbClr val="376091"/>
                </a:solidFill>
                <a:latin typeface="Arial Narrow" panose="020B0606020202030204" pitchFamily="34" charset="0"/>
              </a:rPr>
              <a:t>, A. </a:t>
            </a:r>
            <a:r>
              <a:rPr lang="en-US" sz="1400" i="1" dirty="0" err="1">
                <a:solidFill>
                  <a:srgbClr val="376091"/>
                </a:solidFill>
                <a:latin typeface="Arial Narrow" panose="020B0606020202030204" pitchFamily="34" charset="0"/>
              </a:rPr>
              <a:t>Aparin</a:t>
            </a:r>
            <a:r>
              <a:rPr lang="en-US" sz="1400" i="1" dirty="0">
                <a:solidFill>
                  <a:srgbClr val="376091"/>
                </a:solidFill>
                <a:latin typeface="Arial Narrow" panose="020B0606020202030204" pitchFamily="34" charset="0"/>
              </a:rPr>
              <a:t> </a:t>
            </a:r>
            <a:endParaRPr lang="ru-RU" sz="1400" i="1" dirty="0">
              <a:solidFill>
                <a:srgbClr val="376091"/>
              </a:solidFill>
              <a:latin typeface="Arial Narrow" panose="020B0606020202030204" pitchFamily="34" charset="0"/>
            </a:endParaRPr>
          </a:p>
          <a:p>
            <a:pPr algn="r">
              <a:defRPr/>
            </a:pPr>
            <a:r>
              <a:rPr lang="en-US" sz="1100" dirty="0">
                <a:solidFill>
                  <a:srgbClr val="376091"/>
                </a:solidFill>
                <a:latin typeface="Arial Narrow" panose="020B0606020202030204" pitchFamily="34" charset="0"/>
              </a:rPr>
              <a:t>“Moments of net-proton multiplicity distributions at STAR using the identity method”, </a:t>
            </a:r>
          </a:p>
          <a:p>
            <a:pPr algn="r">
              <a:defRPr/>
            </a:pPr>
            <a:r>
              <a:rPr lang="en-US" sz="1100" dirty="0">
                <a:solidFill>
                  <a:srgbClr val="376091"/>
                </a:solidFill>
                <a:latin typeface="Arial Narrow" panose="020B0606020202030204" pitchFamily="34" charset="0"/>
              </a:rPr>
              <a:t>STAR collaboration meeting, Krakow, 19–23 August 2019</a:t>
            </a:r>
          </a:p>
          <a:p>
            <a:pPr marL="342900" indent="-342900" algn="r">
              <a:buAutoNum type="alphaUcPeriod" startAt="8"/>
            </a:pPr>
            <a:endParaRPr lang="en-US" sz="1400" dirty="0">
              <a:solidFill>
                <a:srgbClr val="376091"/>
              </a:solidFill>
              <a:latin typeface="Arial Narrow" panose="020B0606020202030204" pitchFamily="34" charset="0"/>
            </a:endParaRPr>
          </a:p>
          <a:p>
            <a:pPr algn="r"/>
            <a:endParaRPr lang="en-US" sz="1000" b="1" dirty="0">
              <a:solidFill>
                <a:srgbClr val="376091"/>
              </a:solidFill>
              <a:latin typeface="Arial Narrow" panose="020B0606020202030204" pitchFamily="34" charset="0"/>
            </a:endParaRPr>
          </a:p>
        </p:txBody>
      </p:sp>
      <p:pic>
        <p:nvPicPr>
          <p:cNvPr id="14" name="Рисунок 13">
            <a:extLst>
              <a:ext uri="{FF2B5EF4-FFF2-40B4-BE49-F238E27FC236}">
                <a16:creationId xmlns:a16="http://schemas.microsoft.com/office/drawing/2014/main" id="{8FFF11FF-A794-4AA9-B853-F83625747BA1}"/>
              </a:ext>
            </a:extLst>
          </p:cNvPr>
          <p:cNvPicPr/>
          <p:nvPr/>
        </p:nvPicPr>
        <p:blipFill>
          <a:blip r:embed="rId3"/>
          <a:stretch>
            <a:fillRect/>
          </a:stretch>
        </p:blipFill>
        <p:spPr>
          <a:xfrm>
            <a:off x="443508" y="1347681"/>
            <a:ext cx="2400300" cy="1608455"/>
          </a:xfrm>
          <a:prstGeom prst="rect">
            <a:avLst/>
          </a:prstGeom>
        </p:spPr>
      </p:pic>
      <p:pic>
        <p:nvPicPr>
          <p:cNvPr id="15" name="Рисунок 14">
            <a:extLst>
              <a:ext uri="{FF2B5EF4-FFF2-40B4-BE49-F238E27FC236}">
                <a16:creationId xmlns:a16="http://schemas.microsoft.com/office/drawing/2014/main" id="{3870A9DB-8D63-439F-A205-A9E091E9B661}"/>
              </a:ext>
            </a:extLst>
          </p:cNvPr>
          <p:cNvPicPr/>
          <p:nvPr/>
        </p:nvPicPr>
        <p:blipFill>
          <a:blip r:embed="rId4"/>
          <a:stretch>
            <a:fillRect/>
          </a:stretch>
        </p:blipFill>
        <p:spPr>
          <a:xfrm>
            <a:off x="179512" y="2956136"/>
            <a:ext cx="2664295" cy="1716405"/>
          </a:xfrm>
          <a:prstGeom prst="rect">
            <a:avLst/>
          </a:prstGeom>
        </p:spPr>
      </p:pic>
      <p:pic>
        <p:nvPicPr>
          <p:cNvPr id="16" name="Рисунок 15">
            <a:extLst>
              <a:ext uri="{FF2B5EF4-FFF2-40B4-BE49-F238E27FC236}">
                <a16:creationId xmlns:a16="http://schemas.microsoft.com/office/drawing/2014/main" id="{647396F5-F8E5-490D-A153-186D8802E6B6}"/>
              </a:ext>
            </a:extLst>
          </p:cNvPr>
          <p:cNvPicPr/>
          <p:nvPr/>
        </p:nvPicPr>
        <p:blipFill rotWithShape="1">
          <a:blip r:embed="rId5"/>
          <a:srcRect t="7894"/>
          <a:stretch/>
        </p:blipFill>
        <p:spPr bwMode="auto">
          <a:xfrm>
            <a:off x="443508" y="4838545"/>
            <a:ext cx="2304256" cy="1549400"/>
          </a:xfrm>
          <a:prstGeom prst="rect">
            <a:avLst/>
          </a:prstGeom>
          <a:ln>
            <a:noFill/>
          </a:ln>
          <a:extLst>
            <a:ext uri="{53640926-AAD7-44D8-BBD7-CCE9431645EC}">
              <a14:shadowObscured xmlns:a14="http://schemas.microsoft.com/office/drawing/2010/main"/>
            </a:ext>
          </a:extLst>
        </p:spPr>
      </p:pic>
      <p:sp>
        <p:nvSpPr>
          <p:cNvPr id="18" name="TextBox 17">
            <a:extLst>
              <a:ext uri="{FF2B5EF4-FFF2-40B4-BE49-F238E27FC236}">
                <a16:creationId xmlns:a16="http://schemas.microsoft.com/office/drawing/2014/main" id="{2B536CE9-FB5A-4664-905E-98B90C64622B}"/>
              </a:ext>
            </a:extLst>
          </p:cNvPr>
          <p:cNvSpPr txBox="1"/>
          <p:nvPr/>
        </p:nvSpPr>
        <p:spPr>
          <a:xfrm>
            <a:off x="2911116" y="1694622"/>
            <a:ext cx="2592288" cy="923330"/>
          </a:xfrm>
          <a:prstGeom prst="rect">
            <a:avLst/>
          </a:prstGeom>
          <a:noFill/>
        </p:spPr>
        <p:txBody>
          <a:bodyPr wrap="square">
            <a:spAutoFit/>
          </a:bodyPr>
          <a:lstStyle/>
          <a:p>
            <a:r>
              <a:rPr lang="en-US" sz="1800" dirty="0">
                <a:effectLst/>
                <a:latin typeface="Arial Narrow" panose="020B0606020202030204" pitchFamily="34" charset="0"/>
                <a:ea typeface="Calibri" panose="020F0502020204030204" pitchFamily="34" charset="0"/>
              </a:rPr>
              <a:t>Particle identification TPC </a:t>
            </a:r>
            <a:r>
              <a:rPr lang="en-US" sz="1800" i="1" dirty="0" err="1">
                <a:effectLst/>
                <a:latin typeface="Arial Narrow" panose="020B0606020202030204" pitchFamily="34" charset="0"/>
                <a:ea typeface="Calibri" panose="020F0502020204030204" pitchFamily="34" charset="0"/>
              </a:rPr>
              <a:t>dE</a:t>
            </a:r>
            <a:r>
              <a:rPr lang="en-US" sz="1800" i="1" dirty="0">
                <a:effectLst/>
                <a:latin typeface="Arial Narrow" panose="020B0606020202030204" pitchFamily="34" charset="0"/>
                <a:ea typeface="Calibri" panose="020F0502020204030204" pitchFamily="34" charset="0"/>
              </a:rPr>
              <a:t>/dx</a:t>
            </a:r>
            <a:r>
              <a:rPr lang="en-US" sz="1800" dirty="0">
                <a:effectLst/>
                <a:latin typeface="Arial Narrow" panose="020B0606020202030204" pitchFamily="34" charset="0"/>
                <a:ea typeface="Calibri" panose="020F0502020204030204" pitchFamily="34" charset="0"/>
              </a:rPr>
              <a:t> response function by statistical (identity) method</a:t>
            </a:r>
            <a:endParaRPr lang="ru-RU" dirty="0">
              <a:latin typeface="Arial Narrow" panose="020B0606020202030204" pitchFamily="34" charset="0"/>
            </a:endParaRPr>
          </a:p>
        </p:txBody>
      </p:sp>
      <p:sp>
        <p:nvSpPr>
          <p:cNvPr id="20" name="TextBox 19">
            <a:extLst>
              <a:ext uri="{FF2B5EF4-FFF2-40B4-BE49-F238E27FC236}">
                <a16:creationId xmlns:a16="http://schemas.microsoft.com/office/drawing/2014/main" id="{98A070D9-8AE6-4E7E-8E4B-B6B626D68911}"/>
              </a:ext>
            </a:extLst>
          </p:cNvPr>
          <p:cNvSpPr txBox="1"/>
          <p:nvPr/>
        </p:nvSpPr>
        <p:spPr>
          <a:xfrm>
            <a:off x="2911116" y="3501008"/>
            <a:ext cx="2380964" cy="646331"/>
          </a:xfrm>
          <a:prstGeom prst="rect">
            <a:avLst/>
          </a:prstGeom>
          <a:noFill/>
        </p:spPr>
        <p:txBody>
          <a:bodyPr wrap="square">
            <a:spAutoFit/>
          </a:bodyPr>
          <a:lstStyle/>
          <a:p>
            <a:r>
              <a:rPr lang="en-US" sz="1800" i="1" dirty="0" err="1">
                <a:effectLst/>
                <a:latin typeface="Arial Narrow" panose="020B0606020202030204" pitchFamily="34" charset="0"/>
                <a:ea typeface="Calibri" panose="020F0502020204030204" pitchFamily="34" charset="0"/>
              </a:rPr>
              <a:t>dE</a:t>
            </a:r>
            <a:r>
              <a:rPr lang="en-US" sz="1800" i="1" dirty="0">
                <a:effectLst/>
                <a:latin typeface="Arial Narrow" panose="020B0606020202030204" pitchFamily="34" charset="0"/>
                <a:ea typeface="Calibri" panose="020F0502020204030204" pitchFamily="34" charset="0"/>
              </a:rPr>
              <a:t>/dx</a:t>
            </a:r>
            <a:r>
              <a:rPr lang="en-US" sz="1800" dirty="0">
                <a:effectLst/>
                <a:latin typeface="Arial Narrow" panose="020B0606020202030204" pitchFamily="34" charset="0"/>
                <a:ea typeface="Calibri" panose="020F0502020204030204" pitchFamily="34" charset="0"/>
              </a:rPr>
              <a:t> distribution for </a:t>
            </a:r>
            <a:r>
              <a:rPr lang="en-US" sz="1800" dirty="0" err="1">
                <a:effectLst/>
                <a:latin typeface="Arial Narrow" panose="020B0606020202030204" pitchFamily="34" charset="0"/>
                <a:ea typeface="Calibri" panose="020F0502020204030204" pitchFamily="34" charset="0"/>
              </a:rPr>
              <a:t>AuAu</a:t>
            </a:r>
            <a:r>
              <a:rPr lang="en-US" sz="1800" dirty="0">
                <a:effectLst/>
                <a:latin typeface="Arial Narrow" panose="020B0606020202030204" pitchFamily="34" charset="0"/>
                <a:ea typeface="Calibri" panose="020F0502020204030204" pitchFamily="34" charset="0"/>
              </a:rPr>
              <a:t> 39 GeV </a:t>
            </a:r>
            <a:endParaRPr lang="ru-RU" dirty="0">
              <a:latin typeface="Arial Narrow" panose="020B0606020202030204" pitchFamily="34" charset="0"/>
            </a:endParaRPr>
          </a:p>
        </p:txBody>
      </p:sp>
      <p:sp>
        <p:nvSpPr>
          <p:cNvPr id="22" name="TextBox 21">
            <a:extLst>
              <a:ext uri="{FF2B5EF4-FFF2-40B4-BE49-F238E27FC236}">
                <a16:creationId xmlns:a16="http://schemas.microsoft.com/office/drawing/2014/main" id="{4D43BCE6-3D80-464D-B818-9408547CFB2A}"/>
              </a:ext>
            </a:extLst>
          </p:cNvPr>
          <p:cNvSpPr txBox="1"/>
          <p:nvPr/>
        </p:nvSpPr>
        <p:spPr>
          <a:xfrm>
            <a:off x="2911116" y="5226941"/>
            <a:ext cx="2813012" cy="646331"/>
          </a:xfrm>
          <a:prstGeom prst="rect">
            <a:avLst/>
          </a:prstGeom>
          <a:noFill/>
        </p:spPr>
        <p:txBody>
          <a:bodyPr wrap="square">
            <a:spAutoFit/>
          </a:bodyPr>
          <a:lstStyle/>
          <a:p>
            <a:r>
              <a:rPr lang="en-US" sz="1800" dirty="0">
                <a:effectLst/>
                <a:latin typeface="Arial Narrow" panose="020B0606020202030204" pitchFamily="34" charset="0"/>
                <a:ea typeface="Calibri" panose="020F0502020204030204" pitchFamily="34" charset="0"/>
              </a:rPr>
              <a:t>Clean sample after identity method </a:t>
            </a:r>
            <a:endParaRPr lang="ru-RU" dirty="0">
              <a:latin typeface="Arial Narrow" panose="020B0606020202030204" pitchFamily="34" charset="0"/>
            </a:endParaRPr>
          </a:p>
        </p:txBody>
      </p:sp>
      <p:sp>
        <p:nvSpPr>
          <p:cNvPr id="24" name="TextBox 23">
            <a:extLst>
              <a:ext uri="{FF2B5EF4-FFF2-40B4-BE49-F238E27FC236}">
                <a16:creationId xmlns:a16="http://schemas.microsoft.com/office/drawing/2014/main" id="{B48DF74C-8DDD-4A29-978B-13139E39C9A7}"/>
              </a:ext>
            </a:extLst>
          </p:cNvPr>
          <p:cNvSpPr txBox="1"/>
          <p:nvPr/>
        </p:nvSpPr>
        <p:spPr>
          <a:xfrm>
            <a:off x="5832518" y="2591887"/>
            <a:ext cx="3389026" cy="2308324"/>
          </a:xfrm>
          <a:prstGeom prst="rect">
            <a:avLst/>
          </a:prstGeom>
          <a:noFill/>
        </p:spPr>
        <p:txBody>
          <a:bodyPr wrap="square">
            <a:spAutoFit/>
          </a:bodyPr>
          <a:lstStyle/>
          <a:p>
            <a:r>
              <a:rPr lang="en-US" kern="1200" dirty="0">
                <a:effectLst/>
                <a:latin typeface="Arial Narrow" panose="020B0606020202030204" pitchFamily="34" charset="0"/>
                <a:ea typeface="Times New Roman" panose="02020603050405020304" pitchFamily="18" charset="0"/>
              </a:rPr>
              <a:t>The value of cumulants is very sensitive to purity of selected events and particles. </a:t>
            </a:r>
          </a:p>
          <a:p>
            <a:endParaRPr lang="en-US" dirty="0">
              <a:latin typeface="Arial Narrow" panose="020B0606020202030204" pitchFamily="34" charset="0"/>
              <a:ea typeface="Times New Roman" panose="02020603050405020304" pitchFamily="18" charset="0"/>
            </a:endParaRPr>
          </a:p>
          <a:p>
            <a:r>
              <a:rPr lang="en-US" kern="1200" dirty="0">
                <a:effectLst/>
                <a:latin typeface="Arial Narrow" panose="020B0606020202030204" pitchFamily="34" charset="0"/>
                <a:ea typeface="Times New Roman" panose="02020603050405020304" pitchFamily="18" charset="0"/>
              </a:rPr>
              <a:t>The purity of </a:t>
            </a:r>
            <a:r>
              <a:rPr lang="en-US" dirty="0">
                <a:effectLst/>
                <a:latin typeface="Arial Narrow" panose="020B0606020202030204" pitchFamily="34" charset="0"/>
                <a:ea typeface="Calibri" panose="020F0502020204030204" pitchFamily="34" charset="0"/>
              </a:rPr>
              <a:t>particle</a:t>
            </a:r>
            <a:r>
              <a:rPr lang="en-US" kern="1200" dirty="0">
                <a:effectLst/>
                <a:latin typeface="Arial Narrow" panose="020B0606020202030204" pitchFamily="34" charset="0"/>
                <a:ea typeface="Times New Roman" panose="02020603050405020304" pitchFamily="18" charset="0"/>
              </a:rPr>
              <a:t> samples can be skewed due to overlaps in </a:t>
            </a:r>
            <a:r>
              <a:rPr lang="en-US" i="1" kern="1200" dirty="0" err="1">
                <a:effectLst/>
                <a:latin typeface="Arial Narrow" panose="020B0606020202030204" pitchFamily="34" charset="0"/>
                <a:ea typeface="Times New Roman" panose="02020603050405020304" pitchFamily="18" charset="0"/>
              </a:rPr>
              <a:t>dE</a:t>
            </a:r>
            <a:r>
              <a:rPr lang="en-US" kern="1200" dirty="0">
                <a:effectLst/>
                <a:latin typeface="Arial Narrow" panose="020B0606020202030204" pitchFamily="34" charset="0"/>
                <a:ea typeface="Times New Roman" panose="02020603050405020304" pitchFamily="18" charset="0"/>
              </a:rPr>
              <a:t>/</a:t>
            </a:r>
            <a:r>
              <a:rPr lang="en-US" i="1" kern="1200" dirty="0">
                <a:effectLst/>
                <a:latin typeface="Arial Narrow" panose="020B0606020202030204" pitchFamily="34" charset="0"/>
                <a:ea typeface="Times New Roman" panose="02020603050405020304" pitchFamily="18" charset="0"/>
              </a:rPr>
              <a:t>dx</a:t>
            </a:r>
            <a:r>
              <a:rPr lang="en-US" kern="1200" dirty="0">
                <a:effectLst/>
                <a:latin typeface="Arial Narrow" panose="020B0606020202030204" pitchFamily="34" charset="0"/>
                <a:ea typeface="Times New Roman" panose="02020603050405020304" pitchFamily="18" charset="0"/>
              </a:rPr>
              <a:t> and TOF distribution of different spices of particles.  </a:t>
            </a:r>
            <a:endParaRPr lang="ru-RU" dirty="0">
              <a:latin typeface="Arial Narrow" panose="020B060602020203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p:cNvPicPr>
            <a:picLocks noChangeAspect="1" noChangeArrowheads="1"/>
          </p:cNvPicPr>
          <p:nvPr/>
        </p:nvPicPr>
        <p:blipFill>
          <a:blip r:embed="rId2" cstate="print"/>
          <a:srcRect/>
          <a:stretch>
            <a:fillRect/>
          </a:stretch>
        </p:blipFill>
        <p:spPr bwMode="auto">
          <a:xfrm>
            <a:off x="0" y="-14288"/>
            <a:ext cx="9144000" cy="663576"/>
          </a:xfrm>
          <a:prstGeom prst="rect">
            <a:avLst/>
          </a:prstGeom>
          <a:noFill/>
          <a:ln w="9525">
            <a:noFill/>
            <a:miter lim="800000"/>
            <a:headEnd/>
            <a:tailEnd/>
          </a:ln>
        </p:spPr>
      </p:pic>
      <p:sp>
        <p:nvSpPr>
          <p:cNvPr id="11" name="TextBox 10"/>
          <p:cNvSpPr txBox="1"/>
          <p:nvPr/>
        </p:nvSpPr>
        <p:spPr>
          <a:xfrm>
            <a:off x="1258888" y="123825"/>
            <a:ext cx="6626225" cy="461963"/>
          </a:xfrm>
          <a:prstGeom prst="rect">
            <a:avLst/>
          </a:prstGeom>
          <a:noFill/>
        </p:spPr>
        <p:txBody>
          <a:bodyPr>
            <a:spAutoFit/>
          </a:bodyPr>
          <a:lstStyle/>
          <a:p>
            <a:pPr algn="ctr" fontAlgn="auto">
              <a:spcBef>
                <a:spcPts val="0"/>
              </a:spcBef>
              <a:spcAft>
                <a:spcPts val="0"/>
              </a:spcAft>
              <a:defRPr/>
            </a:pPr>
            <a:r>
              <a:rPr lang="en-US" sz="2400" b="1" dirty="0">
                <a:solidFill>
                  <a:schemeClr val="bg1"/>
                </a:solidFill>
                <a:effectLst>
                  <a:outerShdw blurRad="38100" dist="38100" dir="2700000" algn="tl">
                    <a:srgbClr val="000000">
                      <a:alpha val="43137"/>
                    </a:srgbClr>
                  </a:outerShdw>
                </a:effectLst>
              </a:rPr>
              <a:t>STAR Experiment at RHIC</a:t>
            </a:r>
            <a:endParaRPr lang="ru-RU" sz="2400" b="1" dirty="0">
              <a:solidFill>
                <a:schemeClr val="bg1"/>
              </a:solidFill>
              <a:effectLst>
                <a:outerShdw blurRad="38100" dist="38100" dir="2700000" algn="tl">
                  <a:srgbClr val="000000">
                    <a:alpha val="43137"/>
                  </a:srgbClr>
                </a:outerShdw>
              </a:effectLst>
            </a:endParaRPr>
          </a:p>
        </p:txBody>
      </p:sp>
      <p:pic>
        <p:nvPicPr>
          <p:cNvPr id="28676" name="Picture 3"/>
          <p:cNvPicPr>
            <a:picLocks noChangeAspect="1" noChangeArrowheads="1"/>
          </p:cNvPicPr>
          <p:nvPr/>
        </p:nvPicPr>
        <p:blipFill>
          <a:blip r:embed="rId2" cstate="print"/>
          <a:srcRect/>
          <a:stretch>
            <a:fillRect/>
          </a:stretch>
        </p:blipFill>
        <p:spPr bwMode="auto">
          <a:xfrm>
            <a:off x="0" y="-14288"/>
            <a:ext cx="9144000" cy="663576"/>
          </a:xfrm>
          <a:prstGeom prst="rect">
            <a:avLst/>
          </a:prstGeom>
          <a:noFill/>
          <a:ln w="9525">
            <a:noFill/>
            <a:miter lim="800000"/>
            <a:headEnd/>
            <a:tailEnd/>
          </a:ln>
        </p:spPr>
      </p:pic>
      <p:sp>
        <p:nvSpPr>
          <p:cNvPr id="28677" name="TextBox 12"/>
          <p:cNvSpPr txBox="1">
            <a:spLocks noChangeArrowheads="1"/>
          </p:cNvSpPr>
          <p:nvPr/>
        </p:nvSpPr>
        <p:spPr bwMode="auto">
          <a:xfrm>
            <a:off x="428625" y="117475"/>
            <a:ext cx="8286750" cy="400050"/>
          </a:xfrm>
          <a:prstGeom prst="rect">
            <a:avLst/>
          </a:prstGeom>
          <a:noFill/>
          <a:ln w="9525">
            <a:noFill/>
            <a:miter lim="800000"/>
            <a:headEnd/>
            <a:tailEnd/>
          </a:ln>
        </p:spPr>
        <p:txBody>
          <a:bodyPr>
            <a:spAutoFit/>
          </a:bodyPr>
          <a:lstStyle/>
          <a:p>
            <a:pPr algn="ctr"/>
            <a:r>
              <a:rPr lang="en-US" sz="2000" b="1" dirty="0">
                <a:solidFill>
                  <a:schemeClr val="bg1"/>
                </a:solidFill>
              </a:rPr>
              <a:t>STAR–JINR GRID Computing</a:t>
            </a:r>
            <a:endParaRPr lang="ru-RU" sz="2000" b="1" dirty="0">
              <a:solidFill>
                <a:schemeClr val="bg1"/>
              </a:solidFill>
            </a:endParaRPr>
          </a:p>
        </p:txBody>
      </p:sp>
      <p:sp>
        <p:nvSpPr>
          <p:cNvPr id="28678" name="TextBox 8"/>
          <p:cNvSpPr txBox="1">
            <a:spLocks noChangeArrowheads="1"/>
          </p:cNvSpPr>
          <p:nvPr/>
        </p:nvSpPr>
        <p:spPr bwMode="auto">
          <a:xfrm>
            <a:off x="1000125" y="1571625"/>
            <a:ext cx="184150" cy="369888"/>
          </a:xfrm>
          <a:prstGeom prst="rect">
            <a:avLst/>
          </a:prstGeom>
          <a:noFill/>
          <a:ln w="9525">
            <a:noFill/>
            <a:miter lim="800000"/>
            <a:headEnd/>
            <a:tailEnd/>
          </a:ln>
        </p:spPr>
        <p:txBody>
          <a:bodyPr wrap="none">
            <a:spAutoFit/>
          </a:bodyPr>
          <a:lstStyle/>
          <a:p>
            <a:endParaRPr lang="ru-RU">
              <a:latin typeface="Calibri" pitchFamily="34" charset="0"/>
            </a:endParaRPr>
          </a:p>
        </p:txBody>
      </p:sp>
      <p:pic>
        <p:nvPicPr>
          <p:cNvPr id="28679" name="Picture 2"/>
          <p:cNvPicPr>
            <a:picLocks noChangeAspect="1" noChangeArrowheads="1"/>
          </p:cNvPicPr>
          <p:nvPr/>
        </p:nvPicPr>
        <p:blipFill>
          <a:blip r:embed="rId3" cstate="print"/>
          <a:srcRect/>
          <a:stretch>
            <a:fillRect/>
          </a:stretch>
        </p:blipFill>
        <p:spPr bwMode="auto">
          <a:xfrm>
            <a:off x="862013" y="1600200"/>
            <a:ext cx="7419975" cy="4803775"/>
          </a:xfrm>
          <a:prstGeom prst="rect">
            <a:avLst/>
          </a:prstGeom>
          <a:noFill/>
          <a:ln w="9525">
            <a:noFill/>
            <a:miter lim="800000"/>
            <a:headEnd/>
            <a:tailEnd/>
          </a:ln>
        </p:spPr>
      </p:pic>
      <p:sp>
        <p:nvSpPr>
          <p:cNvPr id="15" name="Прямоугольник 14"/>
          <p:cNvSpPr/>
          <p:nvPr/>
        </p:nvSpPr>
        <p:spPr>
          <a:xfrm>
            <a:off x="468313" y="791329"/>
            <a:ext cx="8459787" cy="900113"/>
          </a:xfrm>
          <a:prstGeom prst="rect">
            <a:avLst/>
          </a:prstGeom>
        </p:spPr>
        <p:txBody>
          <a:bodyPr>
            <a:spAutoFit/>
          </a:bodyPr>
          <a:lstStyle/>
          <a:p>
            <a:pPr algn="ctr" fontAlgn="auto">
              <a:spcBef>
                <a:spcPts val="0"/>
              </a:spcBef>
              <a:spcAft>
                <a:spcPts val="0"/>
              </a:spcAft>
              <a:defRPr/>
            </a:pPr>
            <a:r>
              <a:rPr lang="en-US" sz="2100" b="1" dirty="0">
                <a:solidFill>
                  <a:srgbClr val="C00000"/>
                </a:solidFill>
              </a:rPr>
              <a:t>Software development and use of the JINR infrastructure </a:t>
            </a:r>
          </a:p>
          <a:p>
            <a:pPr algn="ctr" fontAlgn="auto">
              <a:spcBef>
                <a:spcPts val="0"/>
              </a:spcBef>
              <a:spcAft>
                <a:spcPts val="0"/>
              </a:spcAft>
              <a:defRPr/>
            </a:pPr>
            <a:r>
              <a:rPr lang="en-US" sz="2100" b="1" dirty="0">
                <a:solidFill>
                  <a:srgbClr val="C00000"/>
                </a:solidFill>
              </a:rPr>
              <a:t>(GRID, TIER-1) for the STAR data processing at </a:t>
            </a:r>
            <a:r>
              <a:rPr lang="en-US" sz="2100" b="1" dirty="0" err="1">
                <a:solidFill>
                  <a:srgbClr val="C00000"/>
                </a:solidFill>
              </a:rPr>
              <a:t>Dubna</a:t>
            </a:r>
            <a:endParaRPr lang="en-US" sz="2100" b="1" dirty="0">
              <a:solidFill>
                <a:srgbClr val="C00000"/>
              </a:solidFill>
            </a:endParaRPr>
          </a:p>
          <a:p>
            <a:pPr algn="ctr" fontAlgn="auto">
              <a:spcBef>
                <a:spcPts val="0"/>
              </a:spcBef>
              <a:spcAft>
                <a:spcPts val="0"/>
              </a:spcAft>
              <a:defRPr/>
            </a:pPr>
            <a:endParaRPr lang="en-US" sz="1050" b="1" dirty="0">
              <a:solidFill>
                <a:srgbClr val="376091"/>
              </a:solidFill>
            </a:endParaRPr>
          </a:p>
        </p:txBody>
      </p:sp>
      <p:sp>
        <p:nvSpPr>
          <p:cNvPr id="28681" name="Прямоугольник 15"/>
          <p:cNvSpPr>
            <a:spLocks noChangeArrowheads="1"/>
          </p:cNvSpPr>
          <p:nvPr/>
        </p:nvSpPr>
        <p:spPr bwMode="auto">
          <a:xfrm>
            <a:off x="0" y="6451600"/>
            <a:ext cx="9144000" cy="585788"/>
          </a:xfrm>
          <a:prstGeom prst="rect">
            <a:avLst/>
          </a:prstGeom>
          <a:noFill/>
          <a:ln w="9525">
            <a:noFill/>
            <a:miter lim="800000"/>
            <a:headEnd/>
            <a:tailEnd/>
          </a:ln>
        </p:spPr>
        <p:txBody>
          <a:bodyPr>
            <a:spAutoFit/>
          </a:bodyPr>
          <a:lstStyle/>
          <a:p>
            <a:pPr algn="r"/>
            <a:r>
              <a:rPr lang="en-US" sz="1600" i="1" dirty="0">
                <a:solidFill>
                  <a:srgbClr val="376091"/>
                </a:solidFill>
                <a:latin typeface="Arial Narrow" panose="020B0606020202030204" pitchFamily="34" charset="0"/>
              </a:rPr>
              <a:t>V. </a:t>
            </a:r>
            <a:r>
              <a:rPr lang="en-US" sz="1600" i="1" dirty="0" err="1">
                <a:solidFill>
                  <a:srgbClr val="376091"/>
                </a:solidFill>
                <a:latin typeface="Arial Narrow" panose="020B0606020202030204" pitchFamily="34" charset="0"/>
              </a:rPr>
              <a:t>Korenkov</a:t>
            </a:r>
            <a:r>
              <a:rPr lang="en-US" sz="1600" i="1" dirty="0">
                <a:solidFill>
                  <a:srgbClr val="376091"/>
                </a:solidFill>
                <a:latin typeface="Arial Narrow" panose="020B0606020202030204" pitchFamily="34" charset="0"/>
              </a:rPr>
              <a:t> (LIT), V. </a:t>
            </a:r>
            <a:r>
              <a:rPr lang="en-US" sz="1600" i="1" dirty="0" err="1">
                <a:solidFill>
                  <a:srgbClr val="376091"/>
                </a:solidFill>
                <a:latin typeface="Arial Narrow" panose="020B0606020202030204" pitchFamily="34" charset="0"/>
              </a:rPr>
              <a:t>Mitsyn</a:t>
            </a:r>
            <a:r>
              <a:rPr lang="en-US" sz="1600" i="1" dirty="0">
                <a:solidFill>
                  <a:srgbClr val="376091"/>
                </a:solidFill>
                <a:latin typeface="Arial Narrow" panose="020B0606020202030204" pitchFamily="34" charset="0"/>
              </a:rPr>
              <a:t> (LIT), H. </a:t>
            </a:r>
            <a:r>
              <a:rPr lang="en-US" sz="1600" i="1" dirty="0" err="1">
                <a:solidFill>
                  <a:srgbClr val="376091"/>
                </a:solidFill>
                <a:latin typeface="Arial Narrow" panose="020B0606020202030204" pitchFamily="34" charset="0"/>
              </a:rPr>
              <a:t>Agakishiev</a:t>
            </a:r>
            <a:r>
              <a:rPr lang="en-US" sz="1600" i="1" dirty="0">
                <a:solidFill>
                  <a:srgbClr val="376091"/>
                </a:solidFill>
                <a:latin typeface="Arial Narrow" panose="020B0606020202030204" pitchFamily="34" charset="0"/>
              </a:rPr>
              <a:t>, L. </a:t>
            </a:r>
            <a:r>
              <a:rPr lang="en-US" sz="1600" i="1" dirty="0" err="1">
                <a:solidFill>
                  <a:srgbClr val="376091"/>
                </a:solidFill>
                <a:latin typeface="Arial Narrow" panose="020B0606020202030204" pitchFamily="34" charset="0"/>
              </a:rPr>
              <a:t>Didenko</a:t>
            </a:r>
            <a:r>
              <a:rPr lang="en-US" sz="1600" i="1" dirty="0">
                <a:solidFill>
                  <a:srgbClr val="376091"/>
                </a:solidFill>
                <a:latin typeface="Arial Narrow" panose="020B0606020202030204" pitchFamily="34" charset="0"/>
              </a:rPr>
              <a:t> (BNL), L. Hajdu (BNL), J. </a:t>
            </a:r>
            <a:r>
              <a:rPr lang="en-US" sz="1600" i="1" dirty="0" err="1">
                <a:solidFill>
                  <a:srgbClr val="376091"/>
                </a:solidFill>
                <a:latin typeface="Arial Narrow" panose="020B0606020202030204" pitchFamily="34" charset="0"/>
              </a:rPr>
              <a:t>Lauret</a:t>
            </a:r>
            <a:r>
              <a:rPr lang="en-US" sz="1600" i="1" dirty="0">
                <a:solidFill>
                  <a:srgbClr val="376091"/>
                </a:solidFill>
                <a:latin typeface="Arial Narrow" panose="020B0606020202030204" pitchFamily="34" charset="0"/>
              </a:rPr>
              <a:t> (BNL) </a:t>
            </a:r>
          </a:p>
          <a:p>
            <a:pPr algn="r"/>
            <a:endParaRPr lang="en-US" sz="1600" i="1" dirty="0">
              <a:solidFill>
                <a:srgbClr val="376091"/>
              </a:solidFill>
              <a:latin typeface="Arial Narrow" panose="020B060602020203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p:cNvPicPr>
            <a:picLocks noChangeAspect="1" noChangeArrowheads="1"/>
          </p:cNvPicPr>
          <p:nvPr/>
        </p:nvPicPr>
        <p:blipFill>
          <a:blip r:embed="rId2" cstate="print"/>
          <a:srcRect/>
          <a:stretch>
            <a:fillRect/>
          </a:stretch>
        </p:blipFill>
        <p:spPr bwMode="auto">
          <a:xfrm>
            <a:off x="0" y="-14288"/>
            <a:ext cx="9144000" cy="663576"/>
          </a:xfrm>
          <a:prstGeom prst="rect">
            <a:avLst/>
          </a:prstGeom>
          <a:noFill/>
          <a:ln w="9525">
            <a:noFill/>
            <a:miter lim="800000"/>
            <a:headEnd/>
            <a:tailEnd/>
          </a:ln>
        </p:spPr>
      </p:pic>
      <p:sp>
        <p:nvSpPr>
          <p:cNvPr id="11" name="TextBox 10"/>
          <p:cNvSpPr txBox="1"/>
          <p:nvPr/>
        </p:nvSpPr>
        <p:spPr>
          <a:xfrm>
            <a:off x="1258888" y="123825"/>
            <a:ext cx="6626225" cy="461963"/>
          </a:xfrm>
          <a:prstGeom prst="rect">
            <a:avLst/>
          </a:prstGeom>
          <a:noFill/>
        </p:spPr>
        <p:txBody>
          <a:bodyPr>
            <a:spAutoFit/>
          </a:bodyPr>
          <a:lstStyle/>
          <a:p>
            <a:pPr algn="ctr" fontAlgn="auto">
              <a:spcBef>
                <a:spcPts val="0"/>
              </a:spcBef>
              <a:spcAft>
                <a:spcPts val="0"/>
              </a:spcAft>
              <a:defRPr/>
            </a:pPr>
            <a:r>
              <a:rPr lang="en-US" sz="2400" b="1" dirty="0">
                <a:solidFill>
                  <a:schemeClr val="bg1"/>
                </a:solidFill>
                <a:effectLst>
                  <a:outerShdw blurRad="38100" dist="38100" dir="2700000" algn="tl">
                    <a:srgbClr val="000000">
                      <a:alpha val="43137"/>
                    </a:srgbClr>
                  </a:outerShdw>
                </a:effectLst>
              </a:rPr>
              <a:t>STAR Experiment at RHIC</a:t>
            </a:r>
            <a:endParaRPr lang="ru-RU" sz="2400" b="1" dirty="0">
              <a:solidFill>
                <a:schemeClr val="bg1"/>
              </a:solidFill>
              <a:effectLst>
                <a:outerShdw blurRad="38100" dist="38100" dir="2700000" algn="tl">
                  <a:srgbClr val="000000">
                    <a:alpha val="43137"/>
                  </a:srgbClr>
                </a:outerShdw>
              </a:effectLst>
            </a:endParaRPr>
          </a:p>
        </p:txBody>
      </p:sp>
      <p:pic>
        <p:nvPicPr>
          <p:cNvPr id="9220" name="Picture 3"/>
          <p:cNvPicPr>
            <a:picLocks noChangeAspect="1" noChangeArrowheads="1"/>
          </p:cNvPicPr>
          <p:nvPr/>
        </p:nvPicPr>
        <p:blipFill>
          <a:blip r:embed="rId2" cstate="print"/>
          <a:srcRect/>
          <a:stretch>
            <a:fillRect/>
          </a:stretch>
        </p:blipFill>
        <p:spPr bwMode="auto">
          <a:xfrm>
            <a:off x="0" y="-14288"/>
            <a:ext cx="9144000" cy="663576"/>
          </a:xfrm>
          <a:prstGeom prst="rect">
            <a:avLst/>
          </a:prstGeom>
          <a:noFill/>
          <a:ln w="9525">
            <a:noFill/>
            <a:miter lim="800000"/>
            <a:headEnd/>
            <a:tailEnd/>
          </a:ln>
        </p:spPr>
      </p:pic>
      <p:sp>
        <p:nvSpPr>
          <p:cNvPr id="9221" name="TextBox 12"/>
          <p:cNvSpPr txBox="1">
            <a:spLocks noChangeArrowheads="1"/>
          </p:cNvSpPr>
          <p:nvPr/>
        </p:nvSpPr>
        <p:spPr bwMode="auto">
          <a:xfrm>
            <a:off x="1258887" y="115887"/>
            <a:ext cx="6626225" cy="461963"/>
          </a:xfrm>
          <a:prstGeom prst="rect">
            <a:avLst/>
          </a:prstGeom>
          <a:noFill/>
          <a:ln w="9525">
            <a:noFill/>
            <a:miter lim="800000"/>
            <a:headEnd/>
            <a:tailEnd/>
          </a:ln>
        </p:spPr>
        <p:txBody>
          <a:bodyPr>
            <a:spAutoFit/>
          </a:bodyPr>
          <a:lstStyle/>
          <a:p>
            <a:pPr algn="ctr"/>
            <a:r>
              <a:rPr lang="en-US" sz="2400" b="1" dirty="0">
                <a:solidFill>
                  <a:schemeClr val="bg1"/>
                </a:solidFill>
                <a:effectLst>
                  <a:outerShdw blurRad="38100" dist="38100" dir="2700000" algn="tl">
                    <a:srgbClr val="000000">
                      <a:alpha val="43137"/>
                    </a:srgbClr>
                  </a:outerShdw>
                </a:effectLst>
              </a:rPr>
              <a:t>JINR 7-year Plan (2017</a:t>
            </a:r>
            <a:r>
              <a:rPr lang="ru-RU" sz="2400" b="1" dirty="0">
                <a:solidFill>
                  <a:schemeClr val="bg1"/>
                </a:solidFill>
                <a:effectLst>
                  <a:outerShdw blurRad="38100" dist="38100" dir="2700000" algn="tl">
                    <a:srgbClr val="000000">
                      <a:alpha val="43137"/>
                    </a:srgbClr>
                  </a:outerShdw>
                </a:effectLst>
                <a:sym typeface="Symbol" panose="05050102010706020507" pitchFamily="18" charset="2"/>
              </a:rPr>
              <a:t>–</a:t>
            </a:r>
            <a:r>
              <a:rPr lang="en-US" sz="2400" b="1" dirty="0">
                <a:solidFill>
                  <a:schemeClr val="bg1"/>
                </a:solidFill>
                <a:effectLst>
                  <a:outerShdw blurRad="38100" dist="38100" dir="2700000" algn="tl">
                    <a:srgbClr val="000000">
                      <a:alpha val="43137"/>
                    </a:srgbClr>
                  </a:outerShdw>
                </a:effectLst>
                <a:sym typeface="Symbol" panose="05050102010706020507" pitchFamily="18" charset="2"/>
              </a:rPr>
              <a:t>2023)</a:t>
            </a:r>
            <a:endParaRPr lang="ru-RU" sz="2400" b="1" dirty="0">
              <a:solidFill>
                <a:schemeClr val="bg1"/>
              </a:solidFill>
              <a:effectLst>
                <a:outerShdw blurRad="38100" dist="38100" dir="2700000" algn="tl">
                  <a:srgbClr val="000000">
                    <a:alpha val="43137"/>
                  </a:srgbClr>
                </a:outerShdw>
              </a:effectLst>
            </a:endParaRPr>
          </a:p>
        </p:txBody>
      </p:sp>
      <p:sp>
        <p:nvSpPr>
          <p:cNvPr id="9" name="object 3"/>
          <p:cNvSpPr/>
          <p:nvPr/>
        </p:nvSpPr>
        <p:spPr>
          <a:xfrm>
            <a:off x="357188" y="928688"/>
            <a:ext cx="3887787" cy="5351462"/>
          </a:xfrm>
          <a:prstGeom prst="rect">
            <a:avLst/>
          </a:prstGeom>
          <a:blipFill>
            <a:blip r:embed="rId3" cstate="print"/>
            <a:stretch>
              <a:fillRect/>
            </a:stretch>
          </a:blipFill>
          <a:ln>
            <a:solidFill>
              <a:schemeClr val="bg1">
                <a:lumMod val="65000"/>
              </a:schemeClr>
            </a:solidFill>
          </a:ln>
        </p:spPr>
        <p:txBody>
          <a:bodyPr lIns="0" tIns="0" rIns="0" bIns="0">
            <a:spAutoFit/>
          </a:bodyPr>
          <a:lstStyle/>
          <a:p>
            <a:pPr fontAlgn="auto">
              <a:spcBef>
                <a:spcPts val="0"/>
              </a:spcBef>
              <a:spcAft>
                <a:spcPts val="0"/>
              </a:spcAft>
              <a:defRPr/>
            </a:pPr>
            <a:endParaRPr>
              <a:latin typeface="+mn-lt"/>
              <a:cs typeface="+mn-cs"/>
            </a:endParaRPr>
          </a:p>
        </p:txBody>
      </p:sp>
      <p:sp>
        <p:nvSpPr>
          <p:cNvPr id="9223" name="TextBox 9"/>
          <p:cNvSpPr txBox="1">
            <a:spLocks noChangeArrowheads="1"/>
          </p:cNvSpPr>
          <p:nvPr/>
        </p:nvSpPr>
        <p:spPr bwMode="auto">
          <a:xfrm>
            <a:off x="4786313" y="2038196"/>
            <a:ext cx="4143375" cy="3046988"/>
          </a:xfrm>
          <a:prstGeom prst="rect">
            <a:avLst/>
          </a:prstGeom>
          <a:noFill/>
          <a:ln w="9525">
            <a:noFill/>
            <a:miter lim="800000"/>
            <a:headEnd/>
            <a:tailEnd/>
          </a:ln>
        </p:spPr>
        <p:txBody>
          <a:bodyPr>
            <a:spAutoFit/>
          </a:bodyPr>
          <a:lstStyle/>
          <a:p>
            <a:pPr marL="457200" indent="-457200">
              <a:buFont typeface="+mj-lt"/>
              <a:buAutoNum type="arabicPeriod"/>
            </a:pPr>
            <a:r>
              <a:rPr lang="en-US" sz="2400" b="1" dirty="0">
                <a:solidFill>
                  <a:srgbClr val="3576B4"/>
                </a:solidFill>
              </a:rPr>
              <a:t>Search for new fundamental laws of nature</a:t>
            </a:r>
          </a:p>
          <a:p>
            <a:pPr marL="457200" indent="-457200">
              <a:buFont typeface="+mj-lt"/>
              <a:buAutoNum type="arabicPeriod"/>
            </a:pPr>
            <a:endParaRPr lang="en-US" sz="2400" b="1" dirty="0">
              <a:solidFill>
                <a:srgbClr val="3576B4"/>
              </a:solidFill>
            </a:endParaRPr>
          </a:p>
          <a:p>
            <a:pPr marL="457200" indent="-457200">
              <a:buFont typeface="+mj-lt"/>
              <a:buAutoNum type="arabicPeriod"/>
            </a:pPr>
            <a:r>
              <a:rPr lang="en-US" sz="2400" b="1" dirty="0">
                <a:solidFill>
                  <a:srgbClr val="3576B4"/>
                </a:solidFill>
              </a:rPr>
              <a:t>Obtaining new results in the energy scan program in the STAR experiment at RHIC</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18.png"/>
          <p:cNvPicPr/>
          <p:nvPr/>
        </p:nvPicPr>
        <p:blipFill rotWithShape="1">
          <a:blip r:embed="rId2" cstate="print"/>
          <a:srcRect l="1170" r="1170" b="12445"/>
          <a:stretch/>
        </p:blipFill>
        <p:spPr>
          <a:xfrm>
            <a:off x="-1" y="618272"/>
            <a:ext cx="9144001" cy="6232728"/>
          </a:xfrm>
          <a:prstGeom prst="rect">
            <a:avLst/>
          </a:prstGeom>
          <a:ln w="12700">
            <a:miter lim="400000"/>
          </a:ln>
        </p:spPr>
      </p:pic>
      <p:sp>
        <p:nvSpPr>
          <p:cNvPr id="3" name="Shape 553"/>
          <p:cNvSpPr>
            <a:spLocks noGrp="1"/>
          </p:cNvSpPr>
          <p:nvPr>
            <p:ph type="title"/>
          </p:nvPr>
        </p:nvSpPr>
        <p:spPr>
          <a:xfrm>
            <a:off x="395536" y="2780928"/>
            <a:ext cx="8384977" cy="866180"/>
          </a:xfrm>
          <a:prstGeom prst="rect">
            <a:avLst/>
          </a:prstGeom>
        </p:spPr>
        <p:txBody>
          <a:bodyPr>
            <a:normAutofit/>
          </a:bodyPr>
          <a:lstStyle/>
          <a:p>
            <a:pPr lvl="0">
              <a:defRPr sz="1800" b="0">
                <a:solidFill>
                  <a:srgbClr val="000000"/>
                </a:solidFill>
                <a:uFillTx/>
              </a:defRPr>
            </a:pPr>
            <a:r>
              <a:rPr lang="en-US" sz="4000" b="1" dirty="0">
                <a:solidFill>
                  <a:srgbClr val="013E92"/>
                </a:solidFill>
                <a:effectLst>
                  <a:outerShdw blurRad="38100" dist="38100" dir="2700000" algn="tl">
                    <a:srgbClr val="000000">
                      <a:alpha val="43137"/>
                    </a:srgbClr>
                  </a:outerShdw>
                </a:effectLst>
                <a:uFill>
                  <a:solidFill>
                    <a:srgbClr val="013E92"/>
                  </a:solidFill>
                </a:uFill>
              </a:rPr>
              <a:t>Plans for STAR in 2022–2025 </a:t>
            </a:r>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3971"/>
            <a:ext cx="9144001" cy="66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259632" y="97964"/>
            <a:ext cx="6624736"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rPr>
              <a:t>STAR Experiment at RHIC</a:t>
            </a:r>
            <a:endParaRPr lang="ru-RU"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156969500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3971"/>
            <a:ext cx="9144001" cy="66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259632" y="97964"/>
            <a:ext cx="6624736"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rPr>
              <a:t>Plans 2022–2025 </a:t>
            </a:r>
            <a:endParaRPr lang="ru-RU"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pic>
        <p:nvPicPr>
          <p:cNvPr id="10" name="Рисунок 9">
            <a:extLst>
              <a:ext uri="{FF2B5EF4-FFF2-40B4-BE49-F238E27FC236}">
                <a16:creationId xmlns:a16="http://schemas.microsoft.com/office/drawing/2014/main" id="{06404F87-AFC3-4B75-8A2E-0A19C566F91A}"/>
              </a:ext>
            </a:extLst>
          </p:cNvPr>
          <p:cNvPicPr/>
          <p:nvPr/>
        </p:nvPicPr>
        <p:blipFill>
          <a:blip r:embed="rId4"/>
          <a:stretch>
            <a:fillRect/>
          </a:stretch>
        </p:blipFill>
        <p:spPr>
          <a:xfrm>
            <a:off x="1940791" y="2209506"/>
            <a:ext cx="5328592" cy="3528392"/>
          </a:xfrm>
          <a:prstGeom prst="rect">
            <a:avLst/>
          </a:prstGeom>
        </p:spPr>
      </p:pic>
      <p:pic>
        <p:nvPicPr>
          <p:cNvPr id="11" name="Рисунок 10">
            <a:extLst>
              <a:ext uri="{FF2B5EF4-FFF2-40B4-BE49-F238E27FC236}">
                <a16:creationId xmlns:a16="http://schemas.microsoft.com/office/drawing/2014/main" id="{D8EE1462-7094-45BB-AD2A-6D903267BB63}"/>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568" y="935581"/>
            <a:ext cx="1656184" cy="1330262"/>
          </a:xfrm>
          <a:prstGeom prst="rect">
            <a:avLst/>
          </a:prstGeom>
          <a:noFill/>
          <a:ln>
            <a:noFill/>
          </a:ln>
        </p:spPr>
      </p:pic>
      <p:pic>
        <p:nvPicPr>
          <p:cNvPr id="3074" name="Picture 2">
            <a:extLst>
              <a:ext uri="{FF2B5EF4-FFF2-40B4-BE49-F238E27FC236}">
                <a16:creationId xmlns:a16="http://schemas.microsoft.com/office/drawing/2014/main" id="{06047756-BD45-465F-9BD9-8CB44DBD43C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13537" y="991917"/>
            <a:ext cx="1258863" cy="121758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DAB126F-B4A6-4C4D-AAA4-D6963B97E8CA}"/>
              </a:ext>
            </a:extLst>
          </p:cNvPr>
          <p:cNvSpPr txBox="1"/>
          <p:nvPr/>
        </p:nvSpPr>
        <p:spPr>
          <a:xfrm>
            <a:off x="2376816" y="1253397"/>
            <a:ext cx="4392488" cy="830997"/>
          </a:xfrm>
          <a:prstGeom prst="rect">
            <a:avLst/>
          </a:prstGeom>
          <a:noFill/>
        </p:spPr>
        <p:txBody>
          <a:bodyPr wrap="square" rtlCol="0">
            <a:spAutoFit/>
          </a:bodyPr>
          <a:lstStyle/>
          <a:p>
            <a:pPr marL="457200" indent="-457200" algn="ctr"/>
            <a:r>
              <a:rPr lang="en-US" sz="2400" b="1" dirty="0">
                <a:solidFill>
                  <a:srgbClr val="C00000"/>
                </a:solidFill>
              </a:rPr>
              <a:t>Forward Hot &amp; Cold </a:t>
            </a:r>
          </a:p>
          <a:p>
            <a:pPr marL="457200" indent="-457200" algn="ctr"/>
            <a:r>
              <a:rPr lang="en-US" sz="2400" b="1" dirty="0">
                <a:solidFill>
                  <a:srgbClr val="C00000"/>
                </a:solidFill>
              </a:rPr>
              <a:t>QCD Physics </a:t>
            </a:r>
          </a:p>
        </p:txBody>
      </p:sp>
    </p:spTree>
    <p:extLst>
      <p:ext uri="{BB962C8B-B14F-4D97-AF65-F5344CB8AC3E}">
        <p14:creationId xmlns:p14="http://schemas.microsoft.com/office/powerpoint/2010/main" val="1337751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noChangeArrowheads="1"/>
          </p:cNvPicPr>
          <p:nvPr/>
        </p:nvPicPr>
        <p:blipFill>
          <a:blip r:embed="rId3" cstate="print"/>
          <a:srcRect/>
          <a:stretch>
            <a:fillRect/>
          </a:stretch>
        </p:blipFill>
        <p:spPr bwMode="auto">
          <a:xfrm>
            <a:off x="-176" y="0"/>
            <a:ext cx="9144000" cy="663576"/>
          </a:xfrm>
          <a:prstGeom prst="rect">
            <a:avLst/>
          </a:prstGeom>
          <a:noFill/>
          <a:ln w="9525">
            <a:noFill/>
            <a:miter lim="800000"/>
            <a:headEnd/>
            <a:tailEnd/>
          </a:ln>
          <a:effectLst/>
        </p:spPr>
      </p:pic>
      <p:sp>
        <p:nvSpPr>
          <p:cNvPr id="40" name="TextBox 39"/>
          <p:cNvSpPr txBox="1"/>
          <p:nvPr/>
        </p:nvSpPr>
        <p:spPr>
          <a:xfrm>
            <a:off x="420088" y="116632"/>
            <a:ext cx="8292041" cy="461665"/>
          </a:xfrm>
          <a:prstGeom prst="rect">
            <a:avLst/>
          </a:prstGeom>
          <a:noFill/>
        </p:spPr>
        <p:txBody>
          <a:bodyPr wrap="square">
            <a:spAutoFit/>
          </a:bodyPr>
          <a:lstStyle/>
          <a:p>
            <a:pPr algn="ctr">
              <a:defRPr/>
            </a:pPr>
            <a:r>
              <a:rPr lang="en-US" sz="2400" b="1" dirty="0">
                <a:solidFill>
                  <a:schemeClr val="bg1"/>
                </a:solidFill>
                <a:effectLst>
                  <a:outerShdw blurRad="38100" dist="38100" dir="2700000" algn="tl">
                    <a:srgbClr val="000000">
                      <a:alpha val="43137"/>
                    </a:srgbClr>
                  </a:outerShdw>
                </a:effectLst>
              </a:rPr>
              <a:t>STAR after BES-II</a:t>
            </a:r>
            <a:endParaRPr lang="ru-RU" sz="2400" b="1" dirty="0">
              <a:solidFill>
                <a:schemeClr val="bg1"/>
              </a:solidFill>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574E4532-9EA9-4975-A391-D0AAA88E3396}"/>
              </a:ext>
            </a:extLst>
          </p:cNvPr>
          <p:cNvSpPr txBox="1"/>
          <p:nvPr/>
        </p:nvSpPr>
        <p:spPr>
          <a:xfrm>
            <a:off x="647564" y="736537"/>
            <a:ext cx="7848872" cy="461665"/>
          </a:xfrm>
          <a:prstGeom prst="rect">
            <a:avLst/>
          </a:prstGeom>
          <a:noFill/>
        </p:spPr>
        <p:txBody>
          <a:bodyPr wrap="square" rtlCol="0">
            <a:spAutoFit/>
          </a:bodyPr>
          <a:lstStyle/>
          <a:p>
            <a:pPr marL="457200" indent="-457200" algn="ctr"/>
            <a:r>
              <a:rPr lang="en-US" sz="2400" b="1" dirty="0">
                <a:solidFill>
                  <a:srgbClr val="C00000"/>
                </a:solidFill>
              </a:rPr>
              <a:t>Forward upgrades</a:t>
            </a:r>
            <a:endParaRPr lang="ru-RU" sz="2400" b="1" dirty="0">
              <a:solidFill>
                <a:srgbClr val="C00000"/>
              </a:solidFill>
            </a:endParaRPr>
          </a:p>
        </p:txBody>
      </p:sp>
      <p:pic>
        <p:nvPicPr>
          <p:cNvPr id="9" name="Рисунок 8">
            <a:extLst>
              <a:ext uri="{FF2B5EF4-FFF2-40B4-BE49-F238E27FC236}">
                <a16:creationId xmlns:a16="http://schemas.microsoft.com/office/drawing/2014/main" id="{A58327BC-69CC-4D14-A6BF-3808A5618433}"/>
              </a:ext>
            </a:extLst>
          </p:cNvPr>
          <p:cNvPicPr>
            <a:picLocks noChangeAspect="1"/>
          </p:cNvPicPr>
          <p:nvPr/>
        </p:nvPicPr>
        <p:blipFill>
          <a:blip r:embed="rId4"/>
          <a:stretch>
            <a:fillRect/>
          </a:stretch>
        </p:blipFill>
        <p:spPr>
          <a:xfrm>
            <a:off x="323527" y="1340768"/>
            <a:ext cx="8537727" cy="4176464"/>
          </a:xfrm>
          <a:prstGeom prst="rect">
            <a:avLst/>
          </a:prstGeom>
        </p:spPr>
      </p:pic>
      <p:sp>
        <p:nvSpPr>
          <p:cNvPr id="10" name="TextBox 9">
            <a:extLst>
              <a:ext uri="{FF2B5EF4-FFF2-40B4-BE49-F238E27FC236}">
                <a16:creationId xmlns:a16="http://schemas.microsoft.com/office/drawing/2014/main" id="{112352C8-E0DF-4670-9B48-6DB3B64B9FFD}"/>
              </a:ext>
            </a:extLst>
          </p:cNvPr>
          <p:cNvSpPr txBox="1"/>
          <p:nvPr/>
        </p:nvSpPr>
        <p:spPr>
          <a:xfrm>
            <a:off x="5885616" y="1776120"/>
            <a:ext cx="2232248" cy="369332"/>
          </a:xfrm>
          <a:prstGeom prst="rect">
            <a:avLst/>
          </a:prstGeom>
          <a:noFill/>
        </p:spPr>
        <p:txBody>
          <a:bodyPr wrap="square" rtlCol="0">
            <a:spAutoFit/>
          </a:bodyPr>
          <a:lstStyle/>
          <a:p>
            <a:pPr algn="ctr"/>
            <a:r>
              <a:rPr lang="en-US" b="1" dirty="0">
                <a:solidFill>
                  <a:srgbClr val="3333CC"/>
                </a:solidFill>
              </a:rPr>
              <a:t>2.5 &lt; </a:t>
            </a:r>
            <a:r>
              <a:rPr lang="el-GR" b="1" dirty="0">
                <a:solidFill>
                  <a:srgbClr val="3333CC"/>
                </a:solidFill>
              </a:rPr>
              <a:t>η</a:t>
            </a:r>
            <a:r>
              <a:rPr lang="en-US" b="1" dirty="0">
                <a:solidFill>
                  <a:srgbClr val="3333CC"/>
                </a:solidFill>
              </a:rPr>
              <a:t> &lt; 4</a:t>
            </a:r>
            <a:endParaRPr lang="ru-RU" b="1" dirty="0">
              <a:solidFill>
                <a:srgbClr val="3333CC"/>
              </a:solidFill>
            </a:endParaRPr>
          </a:p>
        </p:txBody>
      </p:sp>
    </p:spTree>
    <p:extLst>
      <p:ext uri="{BB962C8B-B14F-4D97-AF65-F5344CB8AC3E}">
        <p14:creationId xmlns:p14="http://schemas.microsoft.com/office/powerpoint/2010/main" val="36982568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91A1F97A-13AE-4B16-8B26-906F49A832B4}"/>
              </a:ext>
            </a:extLst>
          </p:cNvPr>
          <p:cNvSpPr/>
          <p:nvPr/>
        </p:nvSpPr>
        <p:spPr>
          <a:xfrm>
            <a:off x="0" y="2420888"/>
            <a:ext cx="9144000" cy="121790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3971"/>
            <a:ext cx="9144001" cy="66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259632" y="97964"/>
            <a:ext cx="6624736"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rPr>
              <a:t>Plans 2023 &amp; 2025 </a:t>
            </a:r>
            <a:endParaRPr lang="ru-RU"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pic>
        <p:nvPicPr>
          <p:cNvPr id="11" name="Рисунок 10">
            <a:extLst>
              <a:ext uri="{FF2B5EF4-FFF2-40B4-BE49-F238E27FC236}">
                <a16:creationId xmlns:a16="http://schemas.microsoft.com/office/drawing/2014/main" id="{D8EE1462-7094-45BB-AD2A-6D903267BB6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935581"/>
            <a:ext cx="1656184" cy="1330262"/>
          </a:xfrm>
          <a:prstGeom prst="rect">
            <a:avLst/>
          </a:prstGeom>
          <a:noFill/>
          <a:ln>
            <a:noFill/>
          </a:ln>
        </p:spPr>
      </p:pic>
      <p:pic>
        <p:nvPicPr>
          <p:cNvPr id="3074" name="Picture 2">
            <a:extLst>
              <a:ext uri="{FF2B5EF4-FFF2-40B4-BE49-F238E27FC236}">
                <a16:creationId xmlns:a16="http://schemas.microsoft.com/office/drawing/2014/main" id="{06047756-BD45-465F-9BD9-8CB44DBD43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4248" y="980728"/>
            <a:ext cx="1258863" cy="121758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DAB126F-B4A6-4C4D-AAA4-D6963B97E8CA}"/>
              </a:ext>
            </a:extLst>
          </p:cNvPr>
          <p:cNvSpPr txBox="1"/>
          <p:nvPr/>
        </p:nvSpPr>
        <p:spPr>
          <a:xfrm>
            <a:off x="2411760" y="1369878"/>
            <a:ext cx="4392488" cy="461665"/>
          </a:xfrm>
          <a:prstGeom prst="rect">
            <a:avLst/>
          </a:prstGeom>
          <a:noFill/>
        </p:spPr>
        <p:txBody>
          <a:bodyPr wrap="square" rtlCol="0">
            <a:spAutoFit/>
          </a:bodyPr>
          <a:lstStyle/>
          <a:p>
            <a:pPr marL="457200" indent="-457200" algn="ctr"/>
            <a:r>
              <a:rPr lang="en-US" sz="2400" b="1" dirty="0">
                <a:solidFill>
                  <a:srgbClr val="C00000"/>
                </a:solidFill>
              </a:rPr>
              <a:t>Forward Hot QCD Physics </a:t>
            </a:r>
          </a:p>
        </p:txBody>
      </p:sp>
      <p:sp>
        <p:nvSpPr>
          <p:cNvPr id="2" name="TextBox 1">
            <a:extLst>
              <a:ext uri="{FF2B5EF4-FFF2-40B4-BE49-F238E27FC236}">
                <a16:creationId xmlns:a16="http://schemas.microsoft.com/office/drawing/2014/main" id="{55F13682-06F7-4EF8-8106-4892A1FA8D84}"/>
              </a:ext>
            </a:extLst>
          </p:cNvPr>
          <p:cNvSpPr txBox="1"/>
          <p:nvPr/>
        </p:nvSpPr>
        <p:spPr>
          <a:xfrm>
            <a:off x="1013969" y="2568123"/>
            <a:ext cx="7128792" cy="923330"/>
          </a:xfrm>
          <a:prstGeom prst="rect">
            <a:avLst/>
          </a:prstGeom>
          <a:noFill/>
        </p:spPr>
        <p:txBody>
          <a:bodyPr wrap="square" rtlCol="0">
            <a:spAutoFit/>
          </a:bodyPr>
          <a:lstStyle/>
          <a:p>
            <a:pPr algn="ctr"/>
            <a:r>
              <a:rPr lang="en-US" dirty="0">
                <a:effectLst/>
                <a:latin typeface="Arial Narrow" panose="020B0606020202030204" pitchFamily="34" charset="0"/>
                <a:ea typeface="Calibri" panose="020F0502020204030204" pitchFamily="34" charset="0"/>
              </a:rPr>
              <a:t>STAR minimum bias event statistics and high-</a:t>
            </a:r>
            <a:r>
              <a:rPr lang="en-US" i="1" dirty="0" err="1">
                <a:effectLst/>
                <a:latin typeface="Arial Narrow" panose="020B0606020202030204" pitchFamily="34" charset="0"/>
                <a:ea typeface="Calibri" panose="020F0502020204030204" pitchFamily="34" charset="0"/>
              </a:rPr>
              <a:t>p</a:t>
            </a:r>
            <a:r>
              <a:rPr lang="en-US" i="1" baseline="-25000" dirty="0" err="1">
                <a:effectLst/>
                <a:latin typeface="Arial Narrow" panose="020B0606020202030204" pitchFamily="34" charset="0"/>
                <a:ea typeface="Calibri" panose="020F0502020204030204" pitchFamily="34" charset="0"/>
              </a:rPr>
              <a:t>T</a:t>
            </a:r>
            <a:r>
              <a:rPr lang="en-US" dirty="0">
                <a:effectLst/>
                <a:latin typeface="Arial Narrow" panose="020B0606020202030204" pitchFamily="34" charset="0"/>
                <a:ea typeface="Calibri" panose="020F0502020204030204" pitchFamily="34" charset="0"/>
              </a:rPr>
              <a:t> luminosity projections </a:t>
            </a:r>
            <a:endParaRPr lang="ru-RU" dirty="0">
              <a:effectLst/>
              <a:latin typeface="Arial Narrow" panose="020B0606020202030204" pitchFamily="34" charset="0"/>
              <a:ea typeface="Calibri" panose="020F0502020204030204" pitchFamily="34" charset="0"/>
            </a:endParaRPr>
          </a:p>
          <a:p>
            <a:pPr algn="ctr"/>
            <a:r>
              <a:rPr lang="en-US" dirty="0">
                <a:effectLst/>
                <a:latin typeface="Arial Narrow" panose="020B0606020202030204" pitchFamily="34" charset="0"/>
                <a:ea typeface="Calibri" panose="020F0502020204030204" pitchFamily="34" charset="0"/>
              </a:rPr>
              <a:t>for the 2023 and 2025 Au + Au runs. </a:t>
            </a:r>
          </a:p>
          <a:p>
            <a:pPr algn="ctr"/>
            <a:r>
              <a:rPr lang="en-US" dirty="0">
                <a:effectLst/>
                <a:latin typeface="Arial Narrow" panose="020B0606020202030204" pitchFamily="34" charset="0"/>
                <a:ea typeface="Calibri" panose="020F0502020204030204" pitchFamily="34" charset="0"/>
              </a:rPr>
              <a:t>For comparison the 2014/2016 event statistics and luminosities are listed as well.</a:t>
            </a:r>
            <a:endParaRPr lang="ru-RU" dirty="0">
              <a:latin typeface="Arial Narrow" panose="020B0606020202030204" pitchFamily="34" charset="0"/>
            </a:endParaRPr>
          </a:p>
        </p:txBody>
      </p:sp>
      <p:pic>
        <p:nvPicPr>
          <p:cNvPr id="9" name="Рисунок 8" descr="P1286#yIS1">
            <a:extLst>
              <a:ext uri="{FF2B5EF4-FFF2-40B4-BE49-F238E27FC236}">
                <a16:creationId xmlns:a16="http://schemas.microsoft.com/office/drawing/2014/main" id="{4A184AC2-224D-4AF5-93B7-ADA7C2ED33F2}"/>
              </a:ext>
            </a:extLst>
          </p:cNvPr>
          <p:cNvPicPr/>
          <p:nvPr/>
        </p:nvPicPr>
        <p:blipFill>
          <a:blip r:embed="rId5"/>
          <a:stretch>
            <a:fillRect/>
          </a:stretch>
        </p:blipFill>
        <p:spPr>
          <a:xfrm>
            <a:off x="1961835" y="3872209"/>
            <a:ext cx="5220329" cy="1744327"/>
          </a:xfrm>
          <a:prstGeom prst="rect">
            <a:avLst/>
          </a:prstGeom>
        </p:spPr>
      </p:pic>
      <p:sp>
        <p:nvSpPr>
          <p:cNvPr id="12" name="TextBox 11">
            <a:extLst>
              <a:ext uri="{FF2B5EF4-FFF2-40B4-BE49-F238E27FC236}">
                <a16:creationId xmlns:a16="http://schemas.microsoft.com/office/drawing/2014/main" id="{3029CF69-107C-49B1-827E-06462C370E2E}"/>
              </a:ext>
            </a:extLst>
          </p:cNvPr>
          <p:cNvSpPr txBox="1"/>
          <p:nvPr/>
        </p:nvSpPr>
        <p:spPr>
          <a:xfrm>
            <a:off x="830640" y="5740205"/>
            <a:ext cx="7485776" cy="701282"/>
          </a:xfrm>
          <a:prstGeom prst="rect">
            <a:avLst/>
          </a:prstGeom>
          <a:noFill/>
        </p:spPr>
        <p:txBody>
          <a:bodyPr wrap="square">
            <a:spAutoFit/>
          </a:bodyPr>
          <a:lstStyle/>
          <a:p>
            <a:pPr lvl="0" algn="just">
              <a:lnSpc>
                <a:spcPct val="115000"/>
              </a:lnSpc>
            </a:pPr>
            <a:r>
              <a:rPr lang="en-US" sz="1800" dirty="0">
                <a:effectLst/>
                <a:latin typeface="Arial Narrow" panose="020B0606020202030204" pitchFamily="34" charset="0"/>
                <a:ea typeface="Calibri" panose="020F0502020204030204" pitchFamily="34" charset="0"/>
              </a:rPr>
              <a:t>The study of the QGP microstructure in Au + Au collisions at the energy of 200 GeV </a:t>
            </a:r>
          </a:p>
          <a:p>
            <a:pPr lvl="0" algn="just">
              <a:lnSpc>
                <a:spcPct val="115000"/>
              </a:lnSpc>
            </a:pPr>
            <a:r>
              <a:rPr lang="en-US" sz="1800" dirty="0">
                <a:effectLst/>
                <a:latin typeface="Arial Narrow" panose="020B0606020202030204" pitchFamily="34" charset="0"/>
                <a:ea typeface="Calibri" panose="020F0502020204030204" pitchFamily="34" charset="0"/>
              </a:rPr>
              <a:t>to detail the QCD phase diagram and determine the properties of QGP at small scales.</a:t>
            </a:r>
            <a:endParaRPr lang="ru-RU" sz="1800" dirty="0">
              <a:effectLst/>
              <a:latin typeface="Arial Narrow" panose="020B0606020202030204" pitchFamily="34" charset="0"/>
              <a:ea typeface="Calibri" panose="020F0502020204030204" pitchFamily="34" charset="0"/>
            </a:endParaRPr>
          </a:p>
        </p:txBody>
      </p:sp>
    </p:spTree>
    <p:extLst>
      <p:ext uri="{BB962C8B-B14F-4D97-AF65-F5344CB8AC3E}">
        <p14:creationId xmlns:p14="http://schemas.microsoft.com/office/powerpoint/2010/main" val="24680300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noChangeArrowheads="1"/>
          </p:cNvPicPr>
          <p:nvPr/>
        </p:nvPicPr>
        <p:blipFill>
          <a:blip r:embed="rId3" cstate="print"/>
          <a:srcRect/>
          <a:stretch>
            <a:fillRect/>
          </a:stretch>
        </p:blipFill>
        <p:spPr bwMode="auto">
          <a:xfrm>
            <a:off x="-176" y="0"/>
            <a:ext cx="9144000" cy="663576"/>
          </a:xfrm>
          <a:prstGeom prst="rect">
            <a:avLst/>
          </a:prstGeom>
          <a:noFill/>
          <a:ln w="9525">
            <a:noFill/>
            <a:miter lim="800000"/>
            <a:headEnd/>
            <a:tailEnd/>
          </a:ln>
          <a:effectLst/>
        </p:spPr>
      </p:pic>
      <p:sp>
        <p:nvSpPr>
          <p:cNvPr id="40" name="TextBox 39"/>
          <p:cNvSpPr txBox="1"/>
          <p:nvPr/>
        </p:nvSpPr>
        <p:spPr>
          <a:xfrm>
            <a:off x="420088" y="116632"/>
            <a:ext cx="8292041" cy="461665"/>
          </a:xfrm>
          <a:prstGeom prst="rect">
            <a:avLst/>
          </a:prstGeom>
          <a:noFill/>
        </p:spPr>
        <p:txBody>
          <a:bodyPr wrap="square">
            <a:spAutoFit/>
          </a:bodyPr>
          <a:lstStyle/>
          <a:p>
            <a:pPr algn="ctr">
              <a:defRPr/>
            </a:pPr>
            <a:r>
              <a:rPr lang="en-US" sz="2400" b="1" dirty="0">
                <a:solidFill>
                  <a:schemeClr val="bg1"/>
                </a:solidFill>
                <a:effectLst>
                  <a:outerShdw blurRad="38100" dist="38100" dir="2700000" algn="tl">
                    <a:srgbClr val="000000">
                      <a:alpha val="43137"/>
                    </a:srgbClr>
                  </a:outerShdw>
                </a:effectLst>
              </a:rPr>
              <a:t>STAR after BES-II</a:t>
            </a:r>
            <a:endParaRPr lang="ru-RU" sz="2400" b="1" dirty="0">
              <a:solidFill>
                <a:schemeClr val="bg1"/>
              </a:solidFill>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574E4532-9EA9-4975-A391-D0AAA88E3396}"/>
              </a:ext>
            </a:extLst>
          </p:cNvPr>
          <p:cNvSpPr txBox="1"/>
          <p:nvPr/>
        </p:nvSpPr>
        <p:spPr>
          <a:xfrm>
            <a:off x="318919" y="731830"/>
            <a:ext cx="8532617" cy="461665"/>
          </a:xfrm>
          <a:prstGeom prst="rect">
            <a:avLst/>
          </a:prstGeom>
          <a:noFill/>
        </p:spPr>
        <p:txBody>
          <a:bodyPr wrap="square" rtlCol="0">
            <a:spAutoFit/>
          </a:bodyPr>
          <a:lstStyle/>
          <a:p>
            <a:pPr marL="457200" indent="-457200" algn="ctr"/>
            <a:r>
              <a:rPr lang="en-US" sz="2400" b="1" dirty="0">
                <a:solidFill>
                  <a:srgbClr val="C00000"/>
                </a:solidFill>
              </a:rPr>
              <a:t>Important QGP questions</a:t>
            </a:r>
            <a:endParaRPr lang="ru-RU" sz="2400" b="1" dirty="0">
              <a:solidFill>
                <a:srgbClr val="C00000"/>
              </a:solidFill>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62203DB-CFEB-46E3-AB3B-D599B0F9A642}"/>
                  </a:ext>
                </a:extLst>
              </p:cNvPr>
              <p:cNvSpPr txBox="1"/>
              <p:nvPr/>
            </p:nvSpPr>
            <p:spPr>
              <a:xfrm>
                <a:off x="330131" y="1268760"/>
                <a:ext cx="8381998" cy="4848828"/>
              </a:xfrm>
              <a:prstGeom prst="rect">
                <a:avLst/>
              </a:prstGeom>
              <a:noFill/>
            </p:spPr>
            <p:txBody>
              <a:bodyPr wrap="square">
                <a:spAutoFit/>
              </a:bodyPr>
              <a:lstStyle/>
              <a:p>
                <a:pPr marL="342900" lvl="0" indent="-342900" algn="just">
                  <a:lnSpc>
                    <a:spcPct val="115000"/>
                  </a:lnSpc>
                  <a:buFont typeface="Wingdings" panose="05000000000000000000" pitchFamily="2" charset="2"/>
                  <a:buChar char=""/>
                </a:pPr>
                <a:r>
                  <a:rPr lang="en-US" sz="1800" dirty="0">
                    <a:effectLst/>
                    <a:latin typeface="Arial Narrow" panose="020B0606020202030204" pitchFamily="34" charset="0"/>
                    <a:ea typeface="Calibri" panose="020F0502020204030204" pitchFamily="34" charset="0"/>
                  </a:rPr>
                  <a:t>What is the precise temperature dependence of the shear η/</a:t>
                </a:r>
                <a:r>
                  <a:rPr lang="en-US" sz="1800" i="1" dirty="0">
                    <a:effectLst/>
                    <a:latin typeface="Arial Narrow" panose="020B0606020202030204" pitchFamily="34" charset="0"/>
                    <a:ea typeface="Calibri" panose="020F0502020204030204" pitchFamily="34" charset="0"/>
                  </a:rPr>
                  <a:t>s</a:t>
                </a:r>
                <a:r>
                  <a:rPr lang="en-US" sz="1800" dirty="0">
                    <a:effectLst/>
                    <a:latin typeface="Arial Narrow" panose="020B0606020202030204" pitchFamily="34" charset="0"/>
                    <a:ea typeface="Calibri" panose="020F0502020204030204" pitchFamily="34" charset="0"/>
                  </a:rPr>
                  <a:t>, and bulk ζ/</a:t>
                </a:r>
                <a:r>
                  <a:rPr lang="en-US" sz="1800" i="1" dirty="0">
                    <a:effectLst/>
                    <a:latin typeface="Arial Narrow" panose="020B0606020202030204" pitchFamily="34" charset="0"/>
                    <a:ea typeface="Calibri" panose="020F0502020204030204" pitchFamily="34" charset="0"/>
                  </a:rPr>
                  <a:t>s</a:t>
                </a:r>
                <a:r>
                  <a:rPr lang="en-US" sz="1800" dirty="0">
                    <a:effectLst/>
                    <a:latin typeface="Arial Narrow" panose="020B0606020202030204" pitchFamily="34" charset="0"/>
                    <a:ea typeface="Calibri" panose="020F0502020204030204" pitchFamily="34" charset="0"/>
                  </a:rPr>
                  <a:t> viscosity?</a:t>
                </a:r>
                <a:endParaRPr lang="ru-RU" sz="1800" dirty="0">
                  <a:effectLst/>
                  <a:latin typeface="Arial Narrow" panose="020B0606020202030204" pitchFamily="34" charset="0"/>
                  <a:ea typeface="Calibri" panose="020F0502020204030204" pitchFamily="34" charset="0"/>
                </a:endParaRPr>
              </a:p>
              <a:p>
                <a:pPr marL="342900" lvl="0" indent="-342900" algn="just">
                  <a:lnSpc>
                    <a:spcPct val="115000"/>
                  </a:lnSpc>
                  <a:buFont typeface="Wingdings" panose="05000000000000000000" pitchFamily="2" charset="2"/>
                  <a:buChar char=""/>
                </a:pPr>
                <a:r>
                  <a:rPr lang="en-US" sz="1800" dirty="0">
                    <a:effectLst/>
                    <a:latin typeface="Arial Narrow" panose="020B0606020202030204" pitchFamily="34" charset="0"/>
                    <a:ea typeface="Calibri" panose="020F0502020204030204" pitchFamily="34" charset="0"/>
                  </a:rPr>
                  <a:t>What is the nature of the 3-dimensional initial state at RHIC energies? How does a twist of the event shape break longitudinal boost invariance and decorrelate the direction of an event plane?</a:t>
                </a:r>
                <a:endParaRPr lang="ru-RU" sz="1800" dirty="0">
                  <a:effectLst/>
                  <a:latin typeface="Arial Narrow" panose="020B0606020202030204" pitchFamily="34" charset="0"/>
                  <a:ea typeface="Calibri" panose="020F0502020204030204" pitchFamily="34" charset="0"/>
                </a:endParaRPr>
              </a:p>
              <a:p>
                <a:pPr marL="342900" lvl="0" indent="-342900" algn="just">
                  <a:lnSpc>
                    <a:spcPct val="115000"/>
                  </a:lnSpc>
                  <a:buFont typeface="Wingdings" panose="05000000000000000000" pitchFamily="2" charset="2"/>
                  <a:buChar char=""/>
                </a:pPr>
                <a:r>
                  <a:rPr lang="en-US" sz="1800" dirty="0">
                    <a:effectLst/>
                    <a:latin typeface="Arial Narrow" panose="020B0606020202030204" pitchFamily="34" charset="0"/>
                    <a:ea typeface="Calibri" panose="020F0502020204030204" pitchFamily="34" charset="0"/>
                  </a:rPr>
                  <a:t>How is global vorticity transferred to the spin angular momentum of particles on such short time scales? And how can the global polarization of hyperons be reconciled with the spin alignment of vector mesons?</a:t>
                </a:r>
                <a:endParaRPr lang="ru-RU" sz="1800" dirty="0">
                  <a:effectLst/>
                  <a:latin typeface="Arial Narrow" panose="020B0606020202030204" pitchFamily="34" charset="0"/>
                  <a:ea typeface="Calibri" panose="020F0502020204030204" pitchFamily="34" charset="0"/>
                </a:endParaRPr>
              </a:p>
              <a:p>
                <a:pPr marL="342900" lvl="0" indent="-342900" algn="just">
                  <a:lnSpc>
                    <a:spcPct val="115000"/>
                  </a:lnSpc>
                  <a:buFont typeface="Wingdings" panose="05000000000000000000" pitchFamily="2" charset="2"/>
                  <a:buChar char=""/>
                </a:pPr>
                <a:r>
                  <a:rPr lang="en-US" sz="1800" dirty="0">
                    <a:effectLst/>
                    <a:latin typeface="Arial Narrow" panose="020B0606020202030204" pitchFamily="34" charset="0"/>
                    <a:ea typeface="Calibri" panose="020F0502020204030204" pitchFamily="34" charset="0"/>
                  </a:rPr>
                  <a:t>What is the precise nature of the transition near µ</a:t>
                </a:r>
                <a:r>
                  <a:rPr lang="en-US" sz="1800" baseline="-25000" dirty="0">
                    <a:effectLst/>
                    <a:latin typeface="Arial Narrow" panose="020B0606020202030204" pitchFamily="34" charset="0"/>
                    <a:ea typeface="Calibri" panose="020F0502020204030204" pitchFamily="34" charset="0"/>
                  </a:rPr>
                  <a:t>B</a:t>
                </a:r>
                <a:r>
                  <a:rPr lang="en-US" sz="1800" dirty="0">
                    <a:effectLst/>
                    <a:latin typeface="Arial Narrow" panose="020B0606020202030204" pitchFamily="34" charset="0"/>
                    <a:ea typeface="Calibri" panose="020F0502020204030204" pitchFamily="34" charset="0"/>
                  </a:rPr>
                  <a:t> = 0, and where does the sign-change of the susceptibility ratio </a:t>
                </a:r>
                <a14:m>
                  <m:oMath xmlns:m="http://schemas.openxmlformats.org/officeDocument/2006/math">
                    <m:sSubSup>
                      <m:sSubSupPr>
                        <m:ctrlPr>
                          <a:rPr lang="ru-RU" sz="1800" i="1">
                            <a:effectLst/>
                            <a:latin typeface="Cambria Math" panose="02040503050406030204" pitchFamily="18" charset="0"/>
                            <a:ea typeface="Calibri" panose="020F0502020204030204" pitchFamily="34" charset="0"/>
                          </a:rPr>
                        </m:ctrlPr>
                      </m:sSubSupPr>
                      <m:e>
                        <m:r>
                          <m:rPr>
                            <m:sty m:val="p"/>
                          </m:rPr>
                          <a:rPr lang="en-US" sz="1800">
                            <a:effectLst/>
                            <a:latin typeface="Cambria Math" panose="02040503050406030204" pitchFamily="18" charset="0"/>
                            <a:ea typeface="Calibri" panose="020F0502020204030204" pitchFamily="34" charset="0"/>
                          </a:rPr>
                          <m:t>χ</m:t>
                        </m:r>
                      </m:e>
                      <m:sub>
                        <m:r>
                          <a:rPr lang="en-US" sz="1800" i="1">
                            <a:effectLst/>
                            <a:latin typeface="Cambria Math" panose="02040503050406030204" pitchFamily="18" charset="0"/>
                            <a:ea typeface="Calibri" panose="020F0502020204030204" pitchFamily="34" charset="0"/>
                          </a:rPr>
                          <m:t>6</m:t>
                        </m:r>
                      </m:sub>
                      <m:sup>
                        <m:r>
                          <a:rPr lang="en-US" sz="1800" i="1">
                            <a:effectLst/>
                            <a:latin typeface="Cambria Math" panose="02040503050406030204" pitchFamily="18" charset="0"/>
                            <a:ea typeface="Calibri" panose="020F0502020204030204" pitchFamily="34" charset="0"/>
                          </a:rPr>
                          <m:t>𝐵</m:t>
                        </m:r>
                      </m:sup>
                    </m:sSubSup>
                    <m:r>
                      <a:rPr lang="en-US" sz="1800" i="1">
                        <a:effectLst/>
                        <a:latin typeface="Cambria Math" panose="02040503050406030204" pitchFamily="18" charset="0"/>
                        <a:ea typeface="Calibri" panose="020F0502020204030204" pitchFamily="34" charset="0"/>
                      </a:rPr>
                      <m:t>/</m:t>
                    </m:r>
                    <m:sSubSup>
                      <m:sSubSupPr>
                        <m:ctrlPr>
                          <a:rPr lang="ru-RU" sz="1800" i="1">
                            <a:effectLst/>
                            <a:latin typeface="Cambria Math" panose="02040503050406030204" pitchFamily="18" charset="0"/>
                            <a:ea typeface="Calibri" panose="020F0502020204030204" pitchFamily="34" charset="0"/>
                          </a:rPr>
                        </m:ctrlPr>
                      </m:sSubSupPr>
                      <m:e>
                        <m:r>
                          <m:rPr>
                            <m:sty m:val="p"/>
                          </m:rPr>
                          <a:rPr lang="en-US" sz="1800">
                            <a:effectLst/>
                            <a:latin typeface="Cambria Math" panose="02040503050406030204" pitchFamily="18" charset="0"/>
                            <a:ea typeface="Calibri" panose="020F0502020204030204" pitchFamily="34" charset="0"/>
                          </a:rPr>
                          <m:t>χ</m:t>
                        </m:r>
                      </m:e>
                      <m:sub>
                        <m:r>
                          <a:rPr lang="en-US" sz="1800" i="1">
                            <a:effectLst/>
                            <a:latin typeface="Cambria Math" panose="02040503050406030204" pitchFamily="18" charset="0"/>
                            <a:ea typeface="Calibri" panose="020F0502020204030204" pitchFamily="34" charset="0"/>
                          </a:rPr>
                          <m:t>2</m:t>
                        </m:r>
                      </m:sub>
                      <m:sup>
                        <m:r>
                          <a:rPr lang="en-US" sz="1800" i="1">
                            <a:effectLst/>
                            <a:latin typeface="Cambria Math" panose="02040503050406030204" pitchFamily="18" charset="0"/>
                            <a:ea typeface="Calibri" panose="020F0502020204030204" pitchFamily="34" charset="0"/>
                          </a:rPr>
                          <m:t>𝐵</m:t>
                        </m:r>
                      </m:sup>
                    </m:sSubSup>
                  </m:oMath>
                </a14:m>
                <a:r>
                  <a:rPr lang="en-US" sz="1800" dirty="0">
                    <a:effectLst/>
                    <a:latin typeface="Arial Narrow" panose="020B0606020202030204" pitchFamily="34" charset="0"/>
                    <a:ea typeface="Calibri" panose="020F0502020204030204" pitchFamily="34" charset="0"/>
                  </a:rPr>
                  <a:t> take place?</a:t>
                </a:r>
                <a:endParaRPr lang="ru-RU" sz="1800" dirty="0">
                  <a:effectLst/>
                  <a:latin typeface="Arial Narrow" panose="020B0606020202030204" pitchFamily="34" charset="0"/>
                  <a:ea typeface="Calibri" panose="020F0502020204030204" pitchFamily="34" charset="0"/>
                </a:endParaRPr>
              </a:p>
              <a:p>
                <a:pPr marL="342900" lvl="0" indent="-342900" algn="just">
                  <a:lnSpc>
                    <a:spcPct val="115000"/>
                  </a:lnSpc>
                  <a:buFont typeface="Wingdings" panose="05000000000000000000" pitchFamily="2" charset="2"/>
                  <a:buChar char=""/>
                </a:pPr>
                <a:r>
                  <a:rPr lang="en-US" sz="1800" dirty="0">
                    <a:effectLst/>
                    <a:latin typeface="Arial Narrow" panose="020B0606020202030204" pitchFamily="34" charset="0"/>
                    <a:ea typeface="Calibri" panose="020F0502020204030204" pitchFamily="34" charset="0"/>
                  </a:rPr>
                  <a:t>What is the electrical conductivity, and what are the chiral properties of the medium?</a:t>
                </a:r>
                <a:endParaRPr lang="ru-RU" sz="1800" dirty="0">
                  <a:effectLst/>
                  <a:latin typeface="Arial Narrow" panose="020B0606020202030204" pitchFamily="34" charset="0"/>
                  <a:ea typeface="Calibri" panose="020F0502020204030204" pitchFamily="34" charset="0"/>
                </a:endParaRPr>
              </a:p>
              <a:p>
                <a:pPr marL="342900" lvl="0" indent="-342900" algn="just">
                  <a:lnSpc>
                    <a:spcPct val="115000"/>
                  </a:lnSpc>
                  <a:buFont typeface="Wingdings" panose="05000000000000000000" pitchFamily="2" charset="2"/>
                  <a:buChar char=""/>
                </a:pPr>
                <a:r>
                  <a:rPr lang="en-US" sz="1800" dirty="0">
                    <a:effectLst/>
                    <a:latin typeface="Arial Narrow" panose="020B0606020202030204" pitchFamily="34" charset="0"/>
                    <a:ea typeface="Calibri" panose="020F0502020204030204" pitchFamily="34" charset="0"/>
                  </a:rPr>
                  <a:t>What can we learn about confinement and thermalization in a QGP from charmonium measurements?</a:t>
                </a:r>
                <a:endParaRPr lang="ru-RU" sz="1800" dirty="0">
                  <a:effectLst/>
                  <a:latin typeface="Arial Narrow" panose="020B0606020202030204" pitchFamily="34" charset="0"/>
                  <a:ea typeface="Calibri" panose="020F0502020204030204" pitchFamily="34" charset="0"/>
                </a:endParaRPr>
              </a:p>
              <a:p>
                <a:pPr marL="342900" lvl="0" indent="-342900" algn="just">
                  <a:lnSpc>
                    <a:spcPct val="115000"/>
                  </a:lnSpc>
                  <a:buFont typeface="Wingdings" panose="05000000000000000000" pitchFamily="2" charset="2"/>
                  <a:buChar char=""/>
                </a:pPr>
                <a:r>
                  <a:rPr lang="en-US" sz="1800" dirty="0">
                    <a:effectLst/>
                    <a:latin typeface="Arial Narrow" panose="020B0606020202030204" pitchFamily="34" charset="0"/>
                    <a:ea typeface="Calibri" panose="020F0502020204030204" pitchFamily="34" charset="0"/>
                  </a:rPr>
                  <a:t>What are the underlying mechanisms of jet quenching at RHIC energies?</a:t>
                </a:r>
                <a:endParaRPr lang="ru-RU" sz="1800" dirty="0">
                  <a:effectLst/>
                  <a:latin typeface="Arial Narrow" panose="020B0606020202030204" pitchFamily="34" charset="0"/>
                  <a:ea typeface="Calibri" panose="020F0502020204030204" pitchFamily="34" charset="0"/>
                </a:endParaRPr>
              </a:p>
              <a:p>
                <a:pPr marL="342900" lvl="0" indent="-342900" algn="just">
                  <a:lnSpc>
                    <a:spcPct val="115000"/>
                  </a:lnSpc>
                  <a:buFont typeface="Wingdings" panose="05000000000000000000" pitchFamily="2" charset="2"/>
                  <a:buChar char=""/>
                </a:pPr>
                <a:r>
                  <a:rPr lang="en-US" sz="1800" dirty="0">
                    <a:effectLst/>
                    <a:latin typeface="Arial Narrow" panose="020B0606020202030204" pitchFamily="34" charset="0"/>
                    <a:ea typeface="Calibri" panose="020F0502020204030204" pitchFamily="34" charset="0"/>
                  </a:rPr>
                  <a:t>What do jet probes tell us about the microscopic structure of the QGP as a function of resolution scale?</a:t>
                </a:r>
                <a:endParaRPr lang="ru-RU" sz="1800" dirty="0">
                  <a:effectLst/>
                  <a:latin typeface="Arial Narrow" panose="020B0606020202030204" pitchFamily="34" charset="0"/>
                  <a:ea typeface="Calibri" panose="020F0502020204030204" pitchFamily="34" charset="0"/>
                </a:endParaRPr>
              </a:p>
            </p:txBody>
          </p:sp>
        </mc:Choice>
        <mc:Fallback xmlns="">
          <p:sp>
            <p:nvSpPr>
              <p:cNvPr id="9" name="TextBox 8">
                <a:extLst>
                  <a:ext uri="{FF2B5EF4-FFF2-40B4-BE49-F238E27FC236}">
                    <a16:creationId xmlns:a16="http://schemas.microsoft.com/office/drawing/2014/main" id="{F62203DB-CFEB-46E3-AB3B-D599B0F9A642}"/>
                  </a:ext>
                </a:extLst>
              </p:cNvPr>
              <p:cNvSpPr txBox="1">
                <a:spLocks noRot="1" noChangeAspect="1" noMove="1" noResize="1" noEditPoints="1" noAdjustHandles="1" noChangeArrowheads="1" noChangeShapeType="1" noTextEdit="1"/>
              </p:cNvSpPr>
              <p:nvPr/>
            </p:nvSpPr>
            <p:spPr>
              <a:xfrm>
                <a:off x="330131" y="1268760"/>
                <a:ext cx="8381998" cy="4848828"/>
              </a:xfrm>
              <a:prstGeom prst="rect">
                <a:avLst/>
              </a:prstGeom>
              <a:blipFill>
                <a:blip r:embed="rId4"/>
                <a:stretch>
                  <a:fillRect l="-436" t="-251" r="-655" b="-1005"/>
                </a:stretch>
              </a:blipFill>
            </p:spPr>
            <p:txBody>
              <a:bodyPr/>
              <a:lstStyle/>
              <a:p>
                <a:r>
                  <a:rPr lang="ru-RU">
                    <a:noFill/>
                  </a:rPr>
                  <a:t> </a:t>
                </a:r>
              </a:p>
            </p:txBody>
          </p:sp>
        </mc:Fallback>
      </mc:AlternateContent>
    </p:spTree>
    <p:extLst>
      <p:ext uri="{BB962C8B-B14F-4D97-AF65-F5344CB8AC3E}">
        <p14:creationId xmlns:p14="http://schemas.microsoft.com/office/powerpoint/2010/main" val="42343954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noChangeArrowheads="1"/>
          </p:cNvPicPr>
          <p:nvPr/>
        </p:nvPicPr>
        <p:blipFill>
          <a:blip r:embed="rId3" cstate="print"/>
          <a:srcRect/>
          <a:stretch>
            <a:fillRect/>
          </a:stretch>
        </p:blipFill>
        <p:spPr bwMode="auto">
          <a:xfrm>
            <a:off x="-176" y="0"/>
            <a:ext cx="9144000" cy="663576"/>
          </a:xfrm>
          <a:prstGeom prst="rect">
            <a:avLst/>
          </a:prstGeom>
          <a:noFill/>
          <a:ln w="9525">
            <a:noFill/>
            <a:miter lim="800000"/>
            <a:headEnd/>
            <a:tailEnd/>
          </a:ln>
          <a:effectLst/>
        </p:spPr>
      </p:pic>
      <p:sp>
        <p:nvSpPr>
          <p:cNvPr id="40" name="TextBox 39"/>
          <p:cNvSpPr txBox="1"/>
          <p:nvPr/>
        </p:nvSpPr>
        <p:spPr>
          <a:xfrm>
            <a:off x="420088" y="116632"/>
            <a:ext cx="8292041" cy="461665"/>
          </a:xfrm>
          <a:prstGeom prst="rect">
            <a:avLst/>
          </a:prstGeom>
          <a:noFill/>
        </p:spPr>
        <p:txBody>
          <a:bodyPr wrap="square">
            <a:spAutoFit/>
          </a:bodyPr>
          <a:lstStyle/>
          <a:p>
            <a:pPr algn="ctr">
              <a:defRPr/>
            </a:pPr>
            <a:r>
              <a:rPr lang="en-US" sz="2400" b="1" dirty="0">
                <a:solidFill>
                  <a:schemeClr val="bg1"/>
                </a:solidFill>
                <a:effectLst>
                  <a:outerShdw blurRad="38100" dist="38100" dir="2700000" algn="tl">
                    <a:srgbClr val="000000">
                      <a:alpha val="43137"/>
                    </a:srgbClr>
                  </a:outerShdw>
                </a:effectLst>
              </a:rPr>
              <a:t>STAR after BES-II</a:t>
            </a:r>
            <a:endParaRPr lang="ru-RU" sz="2400" b="1" dirty="0">
              <a:solidFill>
                <a:schemeClr val="bg1"/>
              </a:solidFill>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574E4532-9EA9-4975-A391-D0AAA88E3396}"/>
              </a:ext>
            </a:extLst>
          </p:cNvPr>
          <p:cNvSpPr txBox="1"/>
          <p:nvPr/>
        </p:nvSpPr>
        <p:spPr>
          <a:xfrm>
            <a:off x="726231" y="731330"/>
            <a:ext cx="7848872" cy="461665"/>
          </a:xfrm>
          <a:prstGeom prst="rect">
            <a:avLst/>
          </a:prstGeom>
          <a:noFill/>
        </p:spPr>
        <p:txBody>
          <a:bodyPr wrap="square" rtlCol="0">
            <a:spAutoFit/>
          </a:bodyPr>
          <a:lstStyle/>
          <a:p>
            <a:pPr marL="457200" indent="-457200" algn="ctr"/>
            <a:r>
              <a:rPr lang="en-US" sz="2400" b="1" dirty="0">
                <a:solidFill>
                  <a:srgbClr val="C00000"/>
                </a:solidFill>
              </a:rPr>
              <a:t>Run-22 and Run-24: </a:t>
            </a:r>
          </a:p>
        </p:txBody>
      </p:sp>
      <p:sp>
        <p:nvSpPr>
          <p:cNvPr id="2" name="TextBox 1">
            <a:extLst>
              <a:ext uri="{FF2B5EF4-FFF2-40B4-BE49-F238E27FC236}">
                <a16:creationId xmlns:a16="http://schemas.microsoft.com/office/drawing/2014/main" id="{C714541C-0F12-40E6-97B7-6D9F49F6FC10}"/>
              </a:ext>
            </a:extLst>
          </p:cNvPr>
          <p:cNvSpPr txBox="1"/>
          <p:nvPr/>
        </p:nvSpPr>
        <p:spPr>
          <a:xfrm>
            <a:off x="814443" y="1724538"/>
            <a:ext cx="5503672" cy="1015663"/>
          </a:xfrm>
          <a:prstGeom prst="rect">
            <a:avLst/>
          </a:prstGeom>
          <a:noFill/>
        </p:spPr>
        <p:txBody>
          <a:bodyPr wrap="square" rtlCol="0">
            <a:spAutoFit/>
          </a:bodyPr>
          <a:lstStyle/>
          <a:p>
            <a:pPr marL="285750" indent="-285750">
              <a:buFont typeface="Wingdings" panose="05000000000000000000" pitchFamily="2" charset="2"/>
              <a:buChar char="§"/>
            </a:pPr>
            <a:r>
              <a:rPr lang="en-US" sz="2000" dirty="0">
                <a:latin typeface="Arial Narrow" panose="020B0606020202030204" pitchFamily="34" charset="0"/>
              </a:rPr>
              <a:t>Wide η range up to 4.2.</a:t>
            </a:r>
            <a:endParaRPr lang="en-US" sz="1050" dirty="0">
              <a:latin typeface="Arial Narrow" panose="020B0606020202030204" pitchFamily="34" charset="0"/>
            </a:endParaRPr>
          </a:p>
          <a:p>
            <a:pPr marL="285750" indent="-285750">
              <a:buFont typeface="Wingdings" panose="05000000000000000000" pitchFamily="2" charset="2"/>
              <a:buChar char="§"/>
            </a:pPr>
            <a:r>
              <a:rPr lang="en-US" sz="2000" dirty="0">
                <a:latin typeface="Arial Narrow" panose="020B0606020202030204" pitchFamily="34" charset="0"/>
              </a:rPr>
              <a:t>Probe down to </a:t>
            </a:r>
            <a:r>
              <a:rPr lang="en-US" sz="2000" i="1" dirty="0">
                <a:latin typeface="Arial Narrow" panose="020B0606020202030204" pitchFamily="34" charset="0"/>
              </a:rPr>
              <a:t>x</a:t>
            </a:r>
            <a:r>
              <a:rPr lang="en-US" sz="2000" dirty="0">
                <a:latin typeface="Arial Narrow" panose="020B0606020202030204" pitchFamily="34" charset="0"/>
              </a:rPr>
              <a:t> ~ 2·10</a:t>
            </a:r>
            <a:r>
              <a:rPr lang="en-US" sz="2000" baseline="30000" dirty="0">
                <a:latin typeface="Arial Narrow" panose="020B0606020202030204" pitchFamily="34" charset="0"/>
              </a:rPr>
              <a:t>–3</a:t>
            </a:r>
            <a:r>
              <a:rPr lang="en-US" sz="2000" dirty="0">
                <a:latin typeface="Arial Narrow" panose="020B0606020202030204" pitchFamily="34" charset="0"/>
              </a:rPr>
              <a:t> for gluons.</a:t>
            </a:r>
            <a:endParaRPr lang="en-US" sz="1050" dirty="0">
              <a:latin typeface="Arial Narrow" panose="020B0606020202030204" pitchFamily="34" charset="0"/>
            </a:endParaRPr>
          </a:p>
          <a:p>
            <a:pPr marL="285750" indent="-285750">
              <a:buFont typeface="Wingdings" panose="05000000000000000000" pitchFamily="2" charset="2"/>
              <a:buChar char="§"/>
            </a:pPr>
            <a:r>
              <a:rPr lang="en-US" sz="2000" dirty="0">
                <a:latin typeface="Arial Narrow" panose="020B0606020202030204" pitchFamily="34" charset="0"/>
              </a:rPr>
              <a:t>Probe down to </a:t>
            </a:r>
            <a:r>
              <a:rPr lang="en-US" sz="2000" i="1" dirty="0">
                <a:latin typeface="Arial Narrow" panose="020B0606020202030204" pitchFamily="34" charset="0"/>
              </a:rPr>
              <a:t>x</a:t>
            </a:r>
            <a:r>
              <a:rPr lang="en-US" sz="2000" dirty="0">
                <a:latin typeface="Arial Narrow" panose="020B0606020202030204" pitchFamily="34" charset="0"/>
              </a:rPr>
              <a:t> ~ 0.5 for valence quarks.</a:t>
            </a:r>
          </a:p>
        </p:txBody>
      </p:sp>
      <p:sp>
        <p:nvSpPr>
          <p:cNvPr id="10" name="TextBox 9">
            <a:extLst>
              <a:ext uri="{FF2B5EF4-FFF2-40B4-BE49-F238E27FC236}">
                <a16:creationId xmlns:a16="http://schemas.microsoft.com/office/drawing/2014/main" id="{D0F19525-43B8-46C3-945F-C19A81962F8C}"/>
              </a:ext>
            </a:extLst>
          </p:cNvPr>
          <p:cNvSpPr txBox="1"/>
          <p:nvPr/>
        </p:nvSpPr>
        <p:spPr>
          <a:xfrm>
            <a:off x="323528" y="2835119"/>
            <a:ext cx="8208912" cy="3400931"/>
          </a:xfrm>
          <a:prstGeom prst="rect">
            <a:avLst/>
          </a:prstGeom>
          <a:noFill/>
        </p:spPr>
        <p:txBody>
          <a:bodyPr wrap="square">
            <a:spAutoFit/>
          </a:bodyPr>
          <a:lstStyle/>
          <a:p>
            <a:pPr marL="228600"/>
            <a:r>
              <a:rPr lang="en-GB" sz="2000" b="1" dirty="0">
                <a:effectLst/>
                <a:latin typeface="Arial Narrow" panose="020B0606020202030204" pitchFamily="34" charset="0"/>
                <a:ea typeface="MS Mincho" panose="02020609040205080304" pitchFamily="49" charset="-128"/>
              </a:rPr>
              <a:t>C</a:t>
            </a:r>
            <a:r>
              <a:rPr lang="en-US" sz="2000" b="1" dirty="0">
                <a:effectLst/>
                <a:latin typeface="Arial Narrow" panose="020B0606020202030204" pitchFamily="34" charset="0"/>
                <a:ea typeface="MS Mincho" panose="02020609040205080304" pitchFamily="49" charset="-128"/>
              </a:rPr>
              <a:t>old QCD Physics with p↑ + p↑ Collisions at 510 GeV:</a:t>
            </a:r>
            <a:endParaRPr lang="ru-RU" sz="2000" dirty="0">
              <a:effectLst/>
              <a:latin typeface="Arial Narrow" panose="020B0606020202030204" pitchFamily="34" charset="0"/>
              <a:ea typeface="MS Mincho" panose="02020609040205080304" pitchFamily="49" charset="-128"/>
            </a:endParaRPr>
          </a:p>
          <a:p>
            <a:pPr marL="800100" lvl="1" indent="-342900" algn="just">
              <a:lnSpc>
                <a:spcPct val="115000"/>
              </a:lnSpc>
              <a:buFont typeface="Symbol" panose="05050102010706020507" pitchFamily="18" charset="2"/>
              <a:buChar char=""/>
            </a:pPr>
            <a:r>
              <a:rPr lang="en-US" sz="2000" dirty="0">
                <a:effectLst/>
                <a:latin typeface="Arial Narrow" panose="020B0606020202030204" pitchFamily="34" charset="0"/>
                <a:ea typeface="MS Mincho" panose="02020609040205080304" pitchFamily="49" charset="-128"/>
              </a:rPr>
              <a:t>inclusive transverse spin asymmetries at forward </a:t>
            </a:r>
            <a:r>
              <a:rPr lang="en-US" sz="2000" dirty="0" err="1">
                <a:effectLst/>
                <a:latin typeface="Arial Narrow" panose="020B0606020202030204" pitchFamily="34" charset="0"/>
                <a:ea typeface="MS Mincho" panose="02020609040205080304" pitchFamily="49" charset="-128"/>
              </a:rPr>
              <a:t>rapidities</a:t>
            </a:r>
            <a:r>
              <a:rPr lang="en-US" sz="2000" dirty="0">
                <a:effectLst/>
                <a:latin typeface="Arial Narrow" panose="020B0606020202030204" pitchFamily="34" charset="0"/>
                <a:ea typeface="MS Mincho" panose="02020609040205080304" pitchFamily="49" charset="-128"/>
              </a:rPr>
              <a:t>;</a:t>
            </a:r>
            <a:endParaRPr lang="ru-RU" sz="2000" dirty="0">
              <a:effectLst/>
              <a:latin typeface="Arial Narrow" panose="020B0606020202030204" pitchFamily="34" charset="0"/>
              <a:ea typeface="MS Mincho" panose="02020609040205080304" pitchFamily="49" charset="-128"/>
            </a:endParaRPr>
          </a:p>
          <a:p>
            <a:pPr marL="800100" lvl="1" indent="-342900" algn="just">
              <a:lnSpc>
                <a:spcPct val="115000"/>
              </a:lnSpc>
              <a:buFont typeface="Symbol" panose="05050102010706020507" pitchFamily="18" charset="2"/>
              <a:buChar char=""/>
            </a:pPr>
            <a:r>
              <a:rPr lang="en-US" sz="2000" dirty="0" err="1">
                <a:effectLst/>
                <a:latin typeface="Arial Narrow" panose="020B0606020202030204" pitchFamily="34" charset="0"/>
                <a:ea typeface="MS Mincho" panose="02020609040205080304" pitchFamily="49" charset="-128"/>
              </a:rPr>
              <a:t>transversity</a:t>
            </a:r>
            <a:r>
              <a:rPr lang="en-US" sz="2000" dirty="0">
                <a:effectLst/>
                <a:latin typeface="Arial Narrow" panose="020B0606020202030204" pitchFamily="34" charset="0"/>
                <a:ea typeface="MS Mincho" panose="02020609040205080304" pitchFamily="49" charset="-128"/>
              </a:rPr>
              <a:t>, Collins function and interference fragmentation function;</a:t>
            </a:r>
            <a:endParaRPr lang="ru-RU" sz="2000" dirty="0">
              <a:effectLst/>
              <a:latin typeface="Arial Narrow" panose="020B0606020202030204" pitchFamily="34" charset="0"/>
              <a:ea typeface="MS Mincho" panose="02020609040205080304" pitchFamily="49" charset="-128"/>
            </a:endParaRPr>
          </a:p>
          <a:p>
            <a:pPr marL="800100" lvl="1" indent="-342900" algn="just">
              <a:lnSpc>
                <a:spcPct val="115000"/>
              </a:lnSpc>
              <a:buFont typeface="Symbol" panose="05050102010706020507" pitchFamily="18" charset="2"/>
              <a:buChar char=""/>
            </a:pPr>
            <a:r>
              <a:rPr lang="en-US" sz="2000" dirty="0" err="1">
                <a:effectLst/>
                <a:latin typeface="Arial Narrow" panose="020B0606020202030204" pitchFamily="34" charset="0"/>
                <a:ea typeface="MS Mincho" panose="02020609040205080304" pitchFamily="49" charset="-128"/>
              </a:rPr>
              <a:t>Sivers</a:t>
            </a:r>
            <a:r>
              <a:rPr lang="en-US" sz="2000" dirty="0">
                <a:effectLst/>
                <a:latin typeface="Arial Narrow" panose="020B0606020202030204" pitchFamily="34" charset="0"/>
                <a:ea typeface="MS Mincho" panose="02020609040205080304" pitchFamily="49" charset="-128"/>
              </a:rPr>
              <a:t> and </a:t>
            </a:r>
            <a:r>
              <a:rPr lang="en-US" sz="2000" dirty="0" err="1">
                <a:effectLst/>
                <a:latin typeface="Arial Narrow" panose="020B0606020202030204" pitchFamily="34" charset="0"/>
                <a:ea typeface="MS Mincho" panose="02020609040205080304" pitchFamily="49" charset="-128"/>
              </a:rPr>
              <a:t>Efremov-Teryaev-Qiu-Sterman</a:t>
            </a:r>
            <a:r>
              <a:rPr lang="en-US" sz="2000" dirty="0">
                <a:effectLst/>
                <a:latin typeface="Arial Narrow" panose="020B0606020202030204" pitchFamily="34" charset="0"/>
                <a:ea typeface="MS Mincho" panose="02020609040205080304" pitchFamily="49" charset="-128"/>
              </a:rPr>
              <a:t> function.</a:t>
            </a:r>
            <a:endParaRPr lang="ru-RU" sz="2000" dirty="0">
              <a:effectLst/>
              <a:latin typeface="Arial Narrow" panose="020B0606020202030204" pitchFamily="34" charset="0"/>
              <a:ea typeface="MS Mincho" panose="02020609040205080304" pitchFamily="49" charset="-128"/>
            </a:endParaRPr>
          </a:p>
          <a:p>
            <a:pPr marL="228600">
              <a:spcBef>
                <a:spcPts val="1200"/>
              </a:spcBef>
              <a:spcAft>
                <a:spcPts val="0"/>
              </a:spcAft>
            </a:pPr>
            <a:r>
              <a:rPr lang="en-US" sz="2000" b="1" dirty="0">
                <a:effectLst/>
                <a:latin typeface="Arial Narrow" panose="020B0606020202030204" pitchFamily="34" charset="0"/>
                <a:ea typeface="MS Mincho" panose="02020609040205080304" pitchFamily="49" charset="-128"/>
              </a:rPr>
              <a:t>Polarized p↑ + p and p↑ + A collisions at 200 GeV:</a:t>
            </a:r>
            <a:endParaRPr lang="ru-RU" sz="2000" dirty="0">
              <a:effectLst/>
              <a:latin typeface="Arial Narrow" panose="020B0606020202030204" pitchFamily="34" charset="0"/>
              <a:ea typeface="MS Mincho" panose="02020609040205080304" pitchFamily="49" charset="-128"/>
            </a:endParaRPr>
          </a:p>
          <a:p>
            <a:pPr marL="800100" lvl="1" indent="-342900" algn="just">
              <a:lnSpc>
                <a:spcPct val="115000"/>
              </a:lnSpc>
              <a:buFont typeface="Symbol" panose="05050102010706020507" pitchFamily="18" charset="2"/>
              <a:buChar char=""/>
            </a:pPr>
            <a:r>
              <a:rPr lang="en-US" sz="2000" dirty="0">
                <a:effectLst/>
                <a:latin typeface="Arial Narrow" panose="020B0606020202030204" pitchFamily="34" charset="0"/>
                <a:ea typeface="MS Mincho" panose="02020609040205080304" pitchFamily="49" charset="-128"/>
              </a:rPr>
              <a:t>forward transverse spin asymmetries;</a:t>
            </a:r>
            <a:endParaRPr lang="ru-RU" sz="2000" dirty="0">
              <a:effectLst/>
              <a:latin typeface="Arial Narrow" panose="020B0606020202030204" pitchFamily="34" charset="0"/>
              <a:ea typeface="MS Mincho" panose="02020609040205080304" pitchFamily="49" charset="-128"/>
            </a:endParaRPr>
          </a:p>
          <a:p>
            <a:pPr marL="800100" lvl="1" indent="-342900" algn="just">
              <a:lnSpc>
                <a:spcPct val="115000"/>
              </a:lnSpc>
              <a:buFont typeface="Symbol" panose="05050102010706020507" pitchFamily="18" charset="2"/>
              <a:buChar char=""/>
            </a:pPr>
            <a:r>
              <a:rPr lang="en-US" sz="2000" dirty="0" err="1">
                <a:effectLst/>
                <a:latin typeface="Arial Narrow" panose="020B0606020202030204" pitchFamily="34" charset="0"/>
                <a:ea typeface="MS Mincho" panose="02020609040205080304" pitchFamily="49" charset="-128"/>
              </a:rPr>
              <a:t>Sivers</a:t>
            </a:r>
            <a:r>
              <a:rPr lang="en-US" sz="2000" dirty="0">
                <a:effectLst/>
                <a:latin typeface="Arial Narrow" panose="020B0606020202030204" pitchFamily="34" charset="0"/>
                <a:ea typeface="MS Mincho" panose="02020609040205080304" pitchFamily="49" charset="-128"/>
              </a:rPr>
              <a:t> effect;</a:t>
            </a:r>
            <a:endParaRPr lang="ru-RU" sz="2000" dirty="0">
              <a:effectLst/>
              <a:latin typeface="Arial Narrow" panose="020B0606020202030204" pitchFamily="34" charset="0"/>
              <a:ea typeface="MS Mincho" panose="02020609040205080304" pitchFamily="49" charset="-128"/>
            </a:endParaRPr>
          </a:p>
          <a:p>
            <a:pPr marL="800100" lvl="1" indent="-342900" algn="just">
              <a:lnSpc>
                <a:spcPct val="115000"/>
              </a:lnSpc>
              <a:spcAft>
                <a:spcPts val="1200"/>
              </a:spcAft>
              <a:buFont typeface="Symbol" panose="05050102010706020507" pitchFamily="18" charset="2"/>
              <a:buChar char=""/>
            </a:pPr>
            <a:r>
              <a:rPr lang="en-US" sz="2000" dirty="0" err="1">
                <a:effectLst/>
                <a:latin typeface="Arial Narrow" panose="020B0606020202030204" pitchFamily="34" charset="0"/>
                <a:ea typeface="MS Mincho" panose="02020609040205080304" pitchFamily="49" charset="-128"/>
              </a:rPr>
              <a:t>transversity</a:t>
            </a:r>
            <a:r>
              <a:rPr lang="en-US" sz="2000" dirty="0">
                <a:effectLst/>
                <a:latin typeface="Arial Narrow" panose="020B0606020202030204" pitchFamily="34" charset="0"/>
                <a:ea typeface="MS Mincho" panose="02020609040205080304" pitchFamily="49" charset="-128"/>
              </a:rPr>
              <a:t> and related quantities.</a:t>
            </a:r>
            <a:endParaRPr lang="ru-RU" sz="2000" dirty="0">
              <a:effectLst/>
              <a:latin typeface="Arial Narrow" panose="020B0606020202030204" pitchFamily="34" charset="0"/>
              <a:ea typeface="MS Mincho" panose="02020609040205080304" pitchFamily="49" charset="-128"/>
            </a:endParaRPr>
          </a:p>
          <a:p>
            <a:pPr marL="342900" indent="-342900" algn="just">
              <a:spcAft>
                <a:spcPts val="300"/>
              </a:spcAft>
              <a:buFont typeface="+mj-lt"/>
              <a:buAutoNum type="arabicPeriod"/>
            </a:pPr>
            <a:endParaRPr lang="en-US" sz="1600" dirty="0">
              <a:solidFill>
                <a:srgbClr val="000000"/>
              </a:solidFill>
              <a:uFill>
                <a:solidFill>
                  <a:srgbClr val="000000"/>
                </a:solidFill>
              </a:uFill>
              <a:latin typeface="Arial Narrow" panose="020B0606020202030204" pitchFamily="34" charset="0"/>
              <a:ea typeface="Cambria" panose="02040503050406030204" pitchFamily="18" charset="0"/>
              <a:cs typeface="Cambria" panose="02040503050406030204" pitchFamily="18" charset="0"/>
            </a:endParaRPr>
          </a:p>
        </p:txBody>
      </p:sp>
      <p:sp>
        <p:nvSpPr>
          <p:cNvPr id="12" name="TextBox 11">
            <a:extLst>
              <a:ext uri="{FF2B5EF4-FFF2-40B4-BE49-F238E27FC236}">
                <a16:creationId xmlns:a16="http://schemas.microsoft.com/office/drawing/2014/main" id="{42C70D7C-C335-47DB-A3DA-88E39C2D90AD}"/>
              </a:ext>
            </a:extLst>
          </p:cNvPr>
          <p:cNvSpPr txBox="1"/>
          <p:nvPr/>
        </p:nvSpPr>
        <p:spPr>
          <a:xfrm>
            <a:off x="526411" y="1340768"/>
            <a:ext cx="8784976" cy="400110"/>
          </a:xfrm>
          <a:prstGeom prst="rect">
            <a:avLst/>
          </a:prstGeom>
          <a:noFill/>
        </p:spPr>
        <p:txBody>
          <a:bodyPr wrap="square">
            <a:spAutoFit/>
          </a:bodyPr>
          <a:lstStyle/>
          <a:p>
            <a:r>
              <a:rPr lang="en-US" sz="2000" b="1" dirty="0">
                <a:latin typeface="Arial Narrow" panose="020B0606020202030204" pitchFamily="34" charset="0"/>
              </a:rPr>
              <a:t>Transversely</a:t>
            </a:r>
            <a:r>
              <a:rPr lang="ru-RU" sz="2000" b="1" dirty="0">
                <a:latin typeface="Arial Narrow" panose="020B0606020202030204" pitchFamily="34" charset="0"/>
              </a:rPr>
              <a:t> </a:t>
            </a:r>
            <a:r>
              <a:rPr lang="en-US" sz="2000" b="1" dirty="0">
                <a:latin typeface="Arial Narrow" panose="020B0606020202030204" pitchFamily="34" charset="0"/>
              </a:rPr>
              <a:t>polarized proton beams in </a:t>
            </a:r>
            <a:r>
              <a:rPr lang="en-US" sz="2000" b="1" i="1" dirty="0">
                <a:latin typeface="Arial Narrow" panose="020B0606020202030204" pitchFamily="34" charset="0"/>
              </a:rPr>
              <a:t>p</a:t>
            </a:r>
            <a:r>
              <a:rPr lang="en-US" sz="2000" b="1" dirty="0">
                <a:latin typeface="Arial Narrow" panose="020B0606020202030204" pitchFamily="34" charset="0"/>
              </a:rPr>
              <a:t>↑ + </a:t>
            </a:r>
            <a:r>
              <a:rPr lang="en-US" sz="2000" b="1" i="1" dirty="0">
                <a:latin typeface="Arial Narrow" panose="020B0606020202030204" pitchFamily="34" charset="0"/>
              </a:rPr>
              <a:t>p</a:t>
            </a:r>
            <a:r>
              <a:rPr lang="en-US" sz="2000" b="1" dirty="0">
                <a:latin typeface="Arial Narrow" panose="020B0606020202030204" pitchFamily="34" charset="0"/>
              </a:rPr>
              <a:t>↑ collisions at 510 and 200 GeV </a:t>
            </a:r>
            <a:endParaRPr lang="ru-RU" sz="2000" b="1" dirty="0">
              <a:latin typeface="Arial Narrow" panose="020B0606020202030204" pitchFamily="34" charset="0"/>
            </a:endParaRPr>
          </a:p>
        </p:txBody>
      </p:sp>
    </p:spTree>
    <p:extLst>
      <p:ext uri="{BB962C8B-B14F-4D97-AF65-F5344CB8AC3E}">
        <p14:creationId xmlns:p14="http://schemas.microsoft.com/office/powerpoint/2010/main" val="1292906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noChangeArrowheads="1"/>
          </p:cNvPicPr>
          <p:nvPr/>
        </p:nvPicPr>
        <p:blipFill>
          <a:blip r:embed="rId3" cstate="print"/>
          <a:srcRect/>
          <a:stretch>
            <a:fillRect/>
          </a:stretch>
        </p:blipFill>
        <p:spPr bwMode="auto">
          <a:xfrm>
            <a:off x="-176" y="0"/>
            <a:ext cx="9144000" cy="663576"/>
          </a:xfrm>
          <a:prstGeom prst="rect">
            <a:avLst/>
          </a:prstGeom>
          <a:noFill/>
          <a:ln w="9525">
            <a:noFill/>
            <a:miter lim="800000"/>
            <a:headEnd/>
            <a:tailEnd/>
          </a:ln>
          <a:effectLst/>
        </p:spPr>
      </p:pic>
      <p:sp>
        <p:nvSpPr>
          <p:cNvPr id="40" name="TextBox 39"/>
          <p:cNvSpPr txBox="1"/>
          <p:nvPr/>
        </p:nvSpPr>
        <p:spPr>
          <a:xfrm>
            <a:off x="420088" y="116632"/>
            <a:ext cx="8292041" cy="461665"/>
          </a:xfrm>
          <a:prstGeom prst="rect">
            <a:avLst/>
          </a:prstGeom>
          <a:noFill/>
        </p:spPr>
        <p:txBody>
          <a:bodyPr wrap="square">
            <a:spAutoFit/>
          </a:bodyPr>
          <a:lstStyle/>
          <a:p>
            <a:pPr algn="ctr">
              <a:defRPr/>
            </a:pPr>
            <a:r>
              <a:rPr lang="en-US" sz="2400" b="1" dirty="0">
                <a:solidFill>
                  <a:schemeClr val="bg1"/>
                </a:solidFill>
                <a:effectLst>
                  <a:outerShdw blurRad="38100" dist="38100" dir="2700000" algn="tl">
                    <a:srgbClr val="000000">
                      <a:alpha val="43137"/>
                    </a:srgbClr>
                  </a:outerShdw>
                </a:effectLst>
              </a:rPr>
              <a:t>STAR after BES-II</a:t>
            </a:r>
            <a:endParaRPr lang="ru-RU" sz="2400" b="1" dirty="0">
              <a:solidFill>
                <a:schemeClr val="bg1"/>
              </a:solidFill>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574E4532-9EA9-4975-A391-D0AAA88E3396}"/>
              </a:ext>
            </a:extLst>
          </p:cNvPr>
          <p:cNvSpPr txBox="1"/>
          <p:nvPr/>
        </p:nvSpPr>
        <p:spPr>
          <a:xfrm>
            <a:off x="641672" y="730616"/>
            <a:ext cx="7848872" cy="461665"/>
          </a:xfrm>
          <a:prstGeom prst="rect">
            <a:avLst/>
          </a:prstGeom>
          <a:noFill/>
        </p:spPr>
        <p:txBody>
          <a:bodyPr wrap="square" rtlCol="0">
            <a:spAutoFit/>
          </a:bodyPr>
          <a:lstStyle/>
          <a:p>
            <a:pPr marL="457200" indent="-457200" algn="ctr"/>
            <a:r>
              <a:rPr lang="en-US" sz="2400" b="1" dirty="0">
                <a:solidFill>
                  <a:srgbClr val="C00000"/>
                </a:solidFill>
              </a:rPr>
              <a:t>Looking forward to 2023–2025</a:t>
            </a:r>
            <a:endParaRPr lang="ru-RU" sz="2400" b="1" dirty="0">
              <a:solidFill>
                <a:srgbClr val="C00000"/>
              </a:solidFill>
            </a:endParaRPr>
          </a:p>
        </p:txBody>
      </p:sp>
      <p:pic>
        <p:nvPicPr>
          <p:cNvPr id="4" name="Рисунок 3">
            <a:extLst>
              <a:ext uri="{FF2B5EF4-FFF2-40B4-BE49-F238E27FC236}">
                <a16:creationId xmlns:a16="http://schemas.microsoft.com/office/drawing/2014/main" id="{B7B1076C-DA95-49B2-A846-5AC5B9897A85}"/>
              </a:ext>
            </a:extLst>
          </p:cNvPr>
          <p:cNvPicPr>
            <a:picLocks noChangeAspect="1"/>
          </p:cNvPicPr>
          <p:nvPr/>
        </p:nvPicPr>
        <p:blipFill>
          <a:blip r:embed="rId4"/>
          <a:stretch>
            <a:fillRect/>
          </a:stretch>
        </p:blipFill>
        <p:spPr>
          <a:xfrm>
            <a:off x="748348" y="1259321"/>
            <a:ext cx="7647304" cy="4989865"/>
          </a:xfrm>
          <a:prstGeom prst="rect">
            <a:avLst/>
          </a:prstGeom>
        </p:spPr>
      </p:pic>
      <p:sp>
        <p:nvSpPr>
          <p:cNvPr id="2" name="Прямоугольник 1">
            <a:extLst>
              <a:ext uri="{FF2B5EF4-FFF2-40B4-BE49-F238E27FC236}">
                <a16:creationId xmlns:a16="http://schemas.microsoft.com/office/drawing/2014/main" id="{688C7E12-23B0-4415-88BE-3FC522EE0134}"/>
              </a:ext>
            </a:extLst>
          </p:cNvPr>
          <p:cNvSpPr/>
          <p:nvPr/>
        </p:nvSpPr>
        <p:spPr>
          <a:xfrm>
            <a:off x="748348" y="1700808"/>
            <a:ext cx="569586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A798BA8A-AC3F-45C4-9C15-00D615C8CAC3}"/>
              </a:ext>
            </a:extLst>
          </p:cNvPr>
          <p:cNvSpPr/>
          <p:nvPr/>
        </p:nvSpPr>
        <p:spPr>
          <a:xfrm>
            <a:off x="971600" y="4293096"/>
            <a:ext cx="3384376"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a:extLst>
              <a:ext uri="{FF2B5EF4-FFF2-40B4-BE49-F238E27FC236}">
                <a16:creationId xmlns:a16="http://schemas.microsoft.com/office/drawing/2014/main" id="{B1895E6B-1DD5-49E6-AF9B-8C4E31C583CD}"/>
              </a:ext>
            </a:extLst>
          </p:cNvPr>
          <p:cNvSpPr/>
          <p:nvPr/>
        </p:nvSpPr>
        <p:spPr>
          <a:xfrm>
            <a:off x="971600" y="5271141"/>
            <a:ext cx="4392488"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275620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18.png"/>
          <p:cNvPicPr/>
          <p:nvPr/>
        </p:nvPicPr>
        <p:blipFill rotWithShape="1">
          <a:blip r:embed="rId2" cstate="print"/>
          <a:srcRect l="1170" r="1170" b="12445"/>
          <a:stretch/>
        </p:blipFill>
        <p:spPr>
          <a:xfrm>
            <a:off x="-1" y="618272"/>
            <a:ext cx="9144001" cy="6232728"/>
          </a:xfrm>
          <a:prstGeom prst="rect">
            <a:avLst/>
          </a:prstGeom>
          <a:ln w="12700">
            <a:miter lim="400000"/>
          </a:ln>
        </p:spPr>
      </p:pic>
      <p:sp>
        <p:nvSpPr>
          <p:cNvPr id="3" name="Shape 553"/>
          <p:cNvSpPr>
            <a:spLocks noGrp="1"/>
          </p:cNvSpPr>
          <p:nvPr>
            <p:ph type="title"/>
          </p:nvPr>
        </p:nvSpPr>
        <p:spPr>
          <a:xfrm>
            <a:off x="395536" y="2780928"/>
            <a:ext cx="8384977" cy="866180"/>
          </a:xfrm>
          <a:prstGeom prst="rect">
            <a:avLst/>
          </a:prstGeom>
        </p:spPr>
        <p:txBody>
          <a:bodyPr>
            <a:normAutofit/>
          </a:bodyPr>
          <a:lstStyle/>
          <a:p>
            <a:pPr lvl="0">
              <a:defRPr sz="1800" b="0">
                <a:solidFill>
                  <a:srgbClr val="000000"/>
                </a:solidFill>
                <a:uFillTx/>
              </a:defRPr>
            </a:pPr>
            <a:r>
              <a:rPr lang="en-US" sz="4000" b="1" dirty="0">
                <a:solidFill>
                  <a:srgbClr val="013E92"/>
                </a:solidFill>
                <a:effectLst>
                  <a:outerShdw blurRad="38100" dist="38100" dir="2700000" algn="tl">
                    <a:srgbClr val="000000">
                      <a:alpha val="43137"/>
                    </a:srgbClr>
                  </a:outerShdw>
                </a:effectLst>
                <a:uFill>
                  <a:solidFill>
                    <a:srgbClr val="013E92"/>
                  </a:solidFill>
                </a:uFill>
              </a:rPr>
              <a:t>Plans for JINR Group in 2022–2025 </a:t>
            </a:r>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3971"/>
            <a:ext cx="9144001" cy="66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259632" y="97964"/>
            <a:ext cx="6624736"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rPr>
              <a:t>STAR Experiment at RHIC</a:t>
            </a:r>
            <a:endParaRPr lang="ru-RU"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150518698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cstate="print"/>
          <a:srcRect/>
          <a:stretch>
            <a:fillRect/>
          </a:stretch>
        </p:blipFill>
        <p:spPr bwMode="auto">
          <a:xfrm>
            <a:off x="0" y="-14288"/>
            <a:ext cx="9144000" cy="663576"/>
          </a:xfrm>
          <a:prstGeom prst="rect">
            <a:avLst/>
          </a:prstGeom>
          <a:noFill/>
          <a:ln w="9525">
            <a:noFill/>
            <a:miter lim="800000"/>
            <a:headEnd/>
            <a:tailEnd/>
          </a:ln>
        </p:spPr>
      </p:pic>
      <p:sp>
        <p:nvSpPr>
          <p:cNvPr id="6" name="TextBox 5"/>
          <p:cNvSpPr txBox="1"/>
          <p:nvPr/>
        </p:nvSpPr>
        <p:spPr>
          <a:xfrm>
            <a:off x="693936" y="101600"/>
            <a:ext cx="7766496" cy="461665"/>
          </a:xfrm>
          <a:prstGeom prst="rect">
            <a:avLst/>
          </a:prstGeom>
          <a:noFill/>
        </p:spPr>
        <p:txBody>
          <a:bodyPr wrap="square">
            <a:spAutoFit/>
          </a:bodyPr>
          <a:lstStyle/>
          <a:p>
            <a:pPr algn="ctr">
              <a:defRPr/>
            </a:pPr>
            <a:r>
              <a:rPr lang="en-US" sz="2400" b="1" dirty="0">
                <a:solidFill>
                  <a:prstClr val="white"/>
                </a:solidFill>
                <a:effectLst>
                  <a:outerShdw blurRad="38100" dist="38100" dir="2700000" algn="tl">
                    <a:srgbClr val="000000">
                      <a:alpha val="43137"/>
                    </a:srgbClr>
                  </a:outerShdw>
                </a:effectLst>
              </a:rPr>
              <a:t>JINR Group Plans and Requests</a:t>
            </a:r>
            <a:endParaRPr lang="ru-RU" sz="2400" b="1" dirty="0">
              <a:solidFill>
                <a:prstClr val="white"/>
              </a:solidFill>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42B1A64-13D9-4B82-8CF0-8CD8D353D2FE}"/>
                  </a:ext>
                </a:extLst>
              </p:cNvPr>
              <p:cNvSpPr txBox="1"/>
              <p:nvPr/>
            </p:nvSpPr>
            <p:spPr>
              <a:xfrm>
                <a:off x="467544" y="836712"/>
                <a:ext cx="8208912" cy="6822060"/>
              </a:xfrm>
              <a:prstGeom prst="rect">
                <a:avLst/>
              </a:prstGeom>
              <a:noFill/>
            </p:spPr>
            <p:txBody>
              <a:bodyPr wrap="square">
                <a:spAutoFit/>
              </a:bodyPr>
              <a:lstStyle/>
              <a:p>
                <a:pPr marL="342900" indent="-342900" algn="just">
                  <a:spcAft>
                    <a:spcPts val="300"/>
                  </a:spcAft>
                  <a:buFont typeface="+mj-lt"/>
                  <a:buAutoNum type="arabicPeriod"/>
                </a:pPr>
                <a:r>
                  <a:rPr lang="en-US" sz="1700" dirty="0">
                    <a:solidFill>
                      <a:srgbClr val="000000"/>
                    </a:solidFill>
                    <a:uFill>
                      <a:solidFill>
                        <a:srgbClr val="000000"/>
                      </a:solidFill>
                    </a:uFill>
                    <a:latin typeface="Arial Narrow" panose="020B0606020202030204" pitchFamily="34" charset="0"/>
                    <a:ea typeface="Cambria" panose="02040503050406030204" pitchFamily="18" charset="0"/>
                    <a:cs typeface="Cambria" panose="02040503050406030204" pitchFamily="18" charset="0"/>
                  </a:rPr>
                  <a:t>Analysis of experimental data obtained in BES-II. STAR measurements with high statistics at a minimum collider energy of 7.7 GeV and a minimum beam energy in experiments with a fixed 3 GeV target are especially important for calibrations and comparison with planned measurements at the NICA/MPD and BM@N facilities. Measurements at the RHIC are important for JINR, since they will provide preliminary information on physical processes in the energy range of the NICA collider, which will have a higher luminosity during measurements.</a:t>
                </a:r>
              </a:p>
              <a:p>
                <a:pPr marL="342900" indent="-342900" algn="just">
                  <a:spcAft>
                    <a:spcPts val="300"/>
                  </a:spcAft>
                  <a:buFont typeface="+mj-lt"/>
                  <a:buAutoNum type="arabicPeriod"/>
                </a:pPr>
                <a:r>
                  <a:rPr lang="en-US" sz="1700" dirty="0">
                    <a:solidFill>
                      <a:srgbClr val="000000"/>
                    </a:solidFill>
                    <a:uFill>
                      <a:solidFill>
                        <a:srgbClr val="000000"/>
                      </a:solidFill>
                    </a:uFill>
                    <a:latin typeface="Arial Narrow" panose="020B0606020202030204" pitchFamily="34" charset="0"/>
                    <a:ea typeface="Cambria" panose="02040503050406030204" pitchFamily="18" charset="0"/>
                    <a:cs typeface="Cambria" panose="02040503050406030204" pitchFamily="18" charset="0"/>
                  </a:rPr>
                  <a:t>BES-II data analysis to obtain impulse spectra, check the self-similarity of particle production, estimate the constituent energy losses, study cumulative particle production and search for phase transition signatures.</a:t>
                </a:r>
              </a:p>
              <a:p>
                <a:pPr marL="342900" indent="-342900" algn="just">
                  <a:spcAft>
                    <a:spcPts val="300"/>
                  </a:spcAft>
                  <a:buFont typeface="+mj-lt"/>
                  <a:buAutoNum type="arabicPeriod"/>
                </a:pPr>
                <a:r>
                  <a:rPr lang="en-US" sz="1700" dirty="0">
                    <a:solidFill>
                      <a:srgbClr val="000000"/>
                    </a:solidFill>
                    <a:uFill>
                      <a:solidFill>
                        <a:srgbClr val="000000"/>
                      </a:solidFill>
                    </a:uFill>
                    <a:latin typeface="Arial Narrow" panose="020B0606020202030204" pitchFamily="34" charset="0"/>
                    <a:ea typeface="Cambria" panose="02040503050406030204" pitchFamily="18" charset="0"/>
                    <a:cs typeface="Cambria" panose="02040503050406030204" pitchFamily="18" charset="0"/>
                  </a:rPr>
                  <a:t>The event-by-event analysis of Au + Au collisions at energies </a:t>
                </a:r>
                <a14:m>
                  <m:oMath xmlns:m="http://schemas.openxmlformats.org/officeDocument/2006/math">
                    <m:rad>
                      <m:radPr>
                        <m:degHide m:val="on"/>
                        <m:ctrlPr>
                          <a:rPr lang="en-US" sz="1700" i="1" smtClean="0">
                            <a:solidFill>
                              <a:srgbClr val="000000"/>
                            </a:solidFill>
                            <a:uFill>
                              <a:solidFill>
                                <a:srgbClr val="000000"/>
                              </a:solidFill>
                            </a:uFill>
                            <a:latin typeface="Cambria Math" panose="02040503050406030204" pitchFamily="18" charset="0"/>
                            <a:ea typeface="Cambria" panose="02040503050406030204" pitchFamily="18" charset="0"/>
                          </a:rPr>
                        </m:ctrlPr>
                      </m:radPr>
                      <m:deg/>
                      <m:e>
                        <m:sSub>
                          <m:sSubPr>
                            <m:ctrlPr>
                              <a:rPr lang="en-US" sz="1700" i="1" smtClean="0">
                                <a:solidFill>
                                  <a:srgbClr val="000000"/>
                                </a:solidFill>
                                <a:uFill>
                                  <a:solidFill>
                                    <a:srgbClr val="000000"/>
                                  </a:solidFill>
                                </a:uFill>
                                <a:latin typeface="Cambria Math" panose="02040503050406030204" pitchFamily="18" charset="0"/>
                                <a:ea typeface="Cambria" panose="02040503050406030204" pitchFamily="18" charset="0"/>
                              </a:rPr>
                            </m:ctrlPr>
                          </m:sSubPr>
                          <m:e>
                            <m:r>
                              <a:rPr lang="en-US" sz="1700" b="0" i="1" smtClean="0">
                                <a:solidFill>
                                  <a:srgbClr val="000000"/>
                                </a:solidFill>
                                <a:uFill>
                                  <a:solidFill>
                                    <a:srgbClr val="000000"/>
                                  </a:solidFill>
                                </a:uFill>
                                <a:latin typeface="Cambria Math" panose="02040503050406030204" pitchFamily="18" charset="0"/>
                                <a:ea typeface="Cambria" panose="02040503050406030204" pitchFamily="18" charset="0"/>
                              </a:rPr>
                              <m:t>𝑠</m:t>
                            </m:r>
                          </m:e>
                          <m:sub>
                            <m:r>
                              <m:rPr>
                                <m:sty m:val="p"/>
                              </m:rPr>
                              <a:rPr lang="en-US" sz="1700" b="0" i="0" smtClean="0">
                                <a:solidFill>
                                  <a:srgbClr val="000000"/>
                                </a:solidFill>
                                <a:uFill>
                                  <a:solidFill>
                                    <a:srgbClr val="000000"/>
                                  </a:solidFill>
                                </a:uFill>
                                <a:latin typeface="Cambria Math" panose="02040503050406030204" pitchFamily="18" charset="0"/>
                                <a:ea typeface="Cambria" panose="02040503050406030204" pitchFamily="18" charset="0"/>
                              </a:rPr>
                              <m:t>NN</m:t>
                            </m:r>
                          </m:sub>
                        </m:sSub>
                      </m:e>
                    </m:rad>
                  </m:oMath>
                </a14:m>
                <a:r>
                  <a:rPr lang="en-US" sz="1700" dirty="0">
                    <a:solidFill>
                      <a:srgbClr val="000000"/>
                    </a:solidFill>
                    <a:uFill>
                      <a:solidFill>
                        <a:srgbClr val="000000"/>
                      </a:solidFill>
                    </a:uFill>
                    <a:latin typeface="Arial Narrow" panose="020B0606020202030204" pitchFamily="34" charset="0"/>
                    <a:ea typeface="Cambria" panose="02040503050406030204" pitchFamily="18" charset="0"/>
                    <a:cs typeface="Cambria" panose="02040503050406030204" pitchFamily="18" charset="0"/>
                  </a:rPr>
                  <a:t>= 200 GeV and different centralities obtained by STAR at RHIC, with the aim of searching for fractal structures. The further development of the method for fractal analysis of events of nucleus-nucleus interactions. </a:t>
                </a:r>
              </a:p>
              <a:p>
                <a:pPr marL="342900" indent="-342900" algn="just">
                  <a:spcAft>
                    <a:spcPts val="300"/>
                  </a:spcAft>
                  <a:buFont typeface="+mj-lt"/>
                  <a:buAutoNum type="arabicPeriod"/>
                </a:pPr>
                <a:r>
                  <a:rPr lang="en-US" sz="1700" dirty="0">
                    <a:solidFill>
                      <a:srgbClr val="000000"/>
                    </a:solidFill>
                    <a:uFill>
                      <a:solidFill>
                        <a:srgbClr val="000000"/>
                      </a:solidFill>
                    </a:uFill>
                    <a:latin typeface="Arial Narrow" panose="020B0606020202030204" pitchFamily="34" charset="0"/>
                    <a:ea typeface="Cambria" panose="02040503050406030204" pitchFamily="18" charset="0"/>
                    <a:cs typeface="Cambria" panose="02040503050406030204" pitchFamily="18" charset="0"/>
                  </a:rPr>
                  <a:t>Participation in the Hot QCD Physics Program with emphasis on the study of </a:t>
                </a:r>
                <a:r>
                  <a:rPr lang="en-US" sz="1700" dirty="0" err="1">
                    <a:solidFill>
                      <a:srgbClr val="000000"/>
                    </a:solidFill>
                    <a:uFill>
                      <a:solidFill>
                        <a:srgbClr val="000000"/>
                      </a:solidFill>
                    </a:uFill>
                    <a:latin typeface="Arial Narrow" panose="020B0606020202030204" pitchFamily="34" charset="0"/>
                    <a:ea typeface="Cambria" panose="02040503050406030204" pitchFamily="18" charset="0"/>
                    <a:cs typeface="Cambria" panose="02040503050406030204" pitchFamily="18" charset="0"/>
                  </a:rPr>
                  <a:t>pseudorapidity</a:t>
                </a:r>
                <a:r>
                  <a:rPr lang="en-US" sz="1700" dirty="0">
                    <a:solidFill>
                      <a:srgbClr val="000000"/>
                    </a:solidFill>
                    <a:uFill>
                      <a:solidFill>
                        <a:srgbClr val="000000"/>
                      </a:solidFill>
                    </a:uFill>
                    <a:latin typeface="Arial Narrow" panose="020B0606020202030204" pitchFamily="34" charset="0"/>
                    <a:ea typeface="Cambria" panose="02040503050406030204" pitchFamily="18" charset="0"/>
                    <a:cs typeface="Cambria" panose="02040503050406030204" pitchFamily="18" charset="0"/>
                  </a:rPr>
                  <a:t> dependence of global hyperon </a:t>
                </a:r>
                <a:r>
                  <a:rPr lang="en-US" sz="1700" dirty="0" err="1">
                    <a:solidFill>
                      <a:srgbClr val="000000"/>
                    </a:solidFill>
                    <a:uFill>
                      <a:solidFill>
                        <a:srgbClr val="000000"/>
                      </a:solidFill>
                    </a:uFill>
                    <a:latin typeface="Arial Narrow" panose="020B0606020202030204" pitchFamily="34" charset="0"/>
                    <a:ea typeface="Cambria" panose="02040503050406030204" pitchFamily="18" charset="0"/>
                    <a:cs typeface="Cambria" panose="02040503050406030204" pitchFamily="18" charset="0"/>
                  </a:rPr>
                  <a:t>polarisation</a:t>
                </a:r>
                <a:r>
                  <a:rPr lang="en-US" sz="1700" dirty="0">
                    <a:solidFill>
                      <a:srgbClr val="000000"/>
                    </a:solidFill>
                    <a:uFill>
                      <a:solidFill>
                        <a:srgbClr val="000000"/>
                      </a:solidFill>
                    </a:uFill>
                    <a:latin typeface="Arial Narrow" panose="020B0606020202030204" pitchFamily="34" charset="0"/>
                    <a:ea typeface="Cambria" panose="02040503050406030204" pitchFamily="18" charset="0"/>
                    <a:cs typeface="Cambria" panose="02040503050406030204" pitchFamily="18" charset="0"/>
                  </a:rPr>
                  <a:t>.  </a:t>
                </a:r>
              </a:p>
              <a:p>
                <a:pPr marL="342900" indent="-342900" algn="just">
                  <a:spcAft>
                    <a:spcPts val="300"/>
                  </a:spcAft>
                  <a:buFont typeface="+mj-lt"/>
                  <a:buAutoNum type="arabicPeriod"/>
                </a:pPr>
                <a:r>
                  <a:rPr lang="en-US" sz="1700" dirty="0">
                    <a:solidFill>
                      <a:srgbClr val="000000"/>
                    </a:solidFill>
                    <a:uFill>
                      <a:solidFill>
                        <a:srgbClr val="000000"/>
                      </a:solidFill>
                    </a:uFill>
                    <a:latin typeface="Arial Narrow" panose="020B0606020202030204" pitchFamily="34" charset="0"/>
                    <a:ea typeface="Cambria" panose="02040503050406030204" pitchFamily="18" charset="0"/>
                    <a:cs typeface="Cambria" panose="02040503050406030204" pitchFamily="18" charset="0"/>
                  </a:rPr>
                  <a:t>Participation in the Cold QCD Physics Program and study of spin effects in collisions of polarized protons with protons and nuclei.</a:t>
                </a:r>
              </a:p>
              <a:p>
                <a:pPr marL="342900" indent="-342900" algn="just">
                  <a:spcAft>
                    <a:spcPts val="300"/>
                  </a:spcAft>
                  <a:buFont typeface="+mj-lt"/>
                  <a:buAutoNum type="arabicPeriod"/>
                </a:pPr>
                <a:r>
                  <a:rPr lang="en-US" sz="1700" dirty="0">
                    <a:solidFill>
                      <a:srgbClr val="000000"/>
                    </a:solidFill>
                    <a:uFill>
                      <a:solidFill>
                        <a:srgbClr val="000000"/>
                      </a:solidFill>
                    </a:uFill>
                    <a:latin typeface="Arial Narrow" panose="020B0606020202030204" pitchFamily="34" charset="0"/>
                    <a:ea typeface="Cambria" panose="02040503050406030204" pitchFamily="18" charset="0"/>
                  </a:rPr>
                  <a:t>Analysis of data from fixed target experiments</a:t>
                </a:r>
                <a:endParaRPr lang="ru-RU" sz="1700" dirty="0">
                  <a:solidFill>
                    <a:srgbClr val="000000"/>
                  </a:solidFill>
                  <a:uFill>
                    <a:solidFill>
                      <a:srgbClr val="000000"/>
                    </a:solidFill>
                  </a:uFill>
                  <a:latin typeface="Arial Narrow" panose="020B0606020202030204" pitchFamily="34" charset="0"/>
                  <a:ea typeface="Cambria" panose="02040503050406030204" pitchFamily="18" charset="0"/>
                </a:endParaRPr>
              </a:p>
              <a:p>
                <a:pPr marL="342900" lvl="0" indent="-342900" algn="just" fontAlgn="base">
                  <a:lnSpc>
                    <a:spcPct val="115000"/>
                  </a:lnSpc>
                  <a:buFont typeface="Symbol" panose="05050102010706020507" pitchFamily="18" charset="2"/>
                  <a:buChar char=""/>
                </a:pPr>
                <a:r>
                  <a:rPr lang="en-US" sz="1700" dirty="0">
                    <a:latin typeface="Arial Narrow" panose="020B0606020202030204" pitchFamily="34" charset="0"/>
                    <a:ea typeface="MS Mincho" panose="02020609040205080304" pitchFamily="49" charset="-128"/>
                  </a:rPr>
                  <a:t>high moments of proton multiplicity distributions,</a:t>
                </a:r>
                <a:endParaRPr lang="ru-RU" sz="1700" dirty="0">
                  <a:latin typeface="Arial Narrow" panose="020B0606020202030204" pitchFamily="34" charset="0"/>
                  <a:ea typeface="MS Mincho" panose="02020609040205080304" pitchFamily="49" charset="-128"/>
                </a:endParaRPr>
              </a:p>
              <a:p>
                <a:pPr marL="342900" lvl="0" indent="-342900" algn="just" fontAlgn="base">
                  <a:lnSpc>
                    <a:spcPct val="115000"/>
                  </a:lnSpc>
                  <a:spcAft>
                    <a:spcPts val="1200"/>
                  </a:spcAft>
                  <a:buFont typeface="Symbol" panose="05050102010706020507" pitchFamily="18" charset="2"/>
                  <a:buChar char=""/>
                </a:pPr>
                <a:r>
                  <a:rPr lang="en-US" sz="1700" dirty="0">
                    <a:latin typeface="Arial Narrow" panose="020B0606020202030204" pitchFamily="34" charset="0"/>
                    <a:ea typeface="MS Mincho" panose="02020609040205080304" pitchFamily="49" charset="-128"/>
                  </a:rPr>
                  <a:t>new results on </a:t>
                </a:r>
                <a:r>
                  <a:rPr lang="en-US" sz="1700" dirty="0" err="1">
                    <a:latin typeface="Arial Narrow" panose="020B0606020202030204" pitchFamily="34" charset="0"/>
                    <a:ea typeface="MS Mincho" panose="02020609040205080304" pitchFamily="49" charset="-128"/>
                  </a:rPr>
                  <a:t>hypernuclei</a:t>
                </a:r>
                <a:r>
                  <a:rPr lang="en-US" sz="1700" dirty="0">
                    <a:latin typeface="Arial Narrow" panose="020B0606020202030204" pitchFamily="34" charset="0"/>
                    <a:ea typeface="MS Mincho" panose="02020609040205080304" pitchFamily="49" charset="-128"/>
                  </a:rPr>
                  <a:t> production (</a:t>
                </a:r>
                <a14:m>
                  <m:oMath xmlns:m="http://schemas.openxmlformats.org/officeDocument/2006/math">
                    <m:sPre>
                      <m:sPrePr>
                        <m:ctrlPr>
                          <a:rPr lang="ru-RU" sz="1700" i="1">
                            <a:latin typeface="Cambria Math" panose="02040503050406030204" pitchFamily="18" charset="0"/>
                            <a:ea typeface="MS Mincho" panose="02020609040205080304" pitchFamily="49" charset="-128"/>
                          </a:rPr>
                        </m:ctrlPr>
                      </m:sPrePr>
                      <m:sub>
                        <m:r>
                          <m:rPr>
                            <m:sty m:val="p"/>
                          </m:rPr>
                          <a:rPr lang="en-US" sz="1700">
                            <a:latin typeface="Cambria Math" panose="02040503050406030204" pitchFamily="18" charset="0"/>
                            <a:ea typeface="MS Mincho" panose="02020609040205080304" pitchFamily="49" charset="-128"/>
                          </a:rPr>
                          <m:t>Λ</m:t>
                        </m:r>
                      </m:sub>
                      <m:sup>
                        <m:r>
                          <a:rPr lang="en-US" sz="1700">
                            <a:latin typeface="Cambria Math" panose="02040503050406030204" pitchFamily="18" charset="0"/>
                            <a:ea typeface="MS Mincho" panose="02020609040205080304" pitchFamily="49" charset="-128"/>
                          </a:rPr>
                          <m:t>4</m:t>
                        </m:r>
                      </m:sup>
                      <m:e>
                        <m:r>
                          <m:rPr>
                            <m:sty m:val="p"/>
                          </m:rPr>
                          <a:rPr lang="en-US" sz="1700">
                            <a:latin typeface="Cambria Math" panose="02040503050406030204" pitchFamily="18" charset="0"/>
                            <a:ea typeface="MS Mincho" panose="02020609040205080304" pitchFamily="49" charset="-128"/>
                          </a:rPr>
                          <m:t>H</m:t>
                        </m:r>
                      </m:e>
                    </m:sPre>
                  </m:oMath>
                </a14:m>
                <a:r>
                  <a:rPr lang="en-US" sz="1700" dirty="0">
                    <a:latin typeface="Arial Narrow" panose="020B0606020202030204" pitchFamily="34" charset="0"/>
                    <a:ea typeface="MS Mincho" panose="02020609040205080304" pitchFamily="49" charset="-128"/>
                  </a:rPr>
                  <a:t>, </a:t>
                </a:r>
                <a14:m>
                  <m:oMath xmlns:m="http://schemas.openxmlformats.org/officeDocument/2006/math">
                    <m:sPre>
                      <m:sPrePr>
                        <m:ctrlPr>
                          <a:rPr lang="ru-RU" sz="1700" i="1">
                            <a:latin typeface="Cambria Math" panose="02040503050406030204" pitchFamily="18" charset="0"/>
                            <a:ea typeface="MS Mincho" panose="02020609040205080304" pitchFamily="49" charset="-128"/>
                          </a:rPr>
                        </m:ctrlPr>
                      </m:sPrePr>
                      <m:sub>
                        <m:r>
                          <m:rPr>
                            <m:sty m:val="p"/>
                          </m:rPr>
                          <a:rPr lang="en-US" sz="1700">
                            <a:latin typeface="Cambria Math" panose="02040503050406030204" pitchFamily="18" charset="0"/>
                            <a:ea typeface="MS Mincho" panose="02020609040205080304" pitchFamily="49" charset="-128"/>
                          </a:rPr>
                          <m:t>Λ</m:t>
                        </m:r>
                      </m:sub>
                      <m:sup>
                        <m:r>
                          <a:rPr lang="en-US" sz="1700">
                            <a:latin typeface="Cambria Math" panose="02040503050406030204" pitchFamily="18" charset="0"/>
                            <a:ea typeface="MS Mincho" panose="02020609040205080304" pitchFamily="49" charset="-128"/>
                          </a:rPr>
                          <m:t>5</m:t>
                        </m:r>
                      </m:sup>
                      <m:e>
                        <m:r>
                          <m:rPr>
                            <m:sty m:val="p"/>
                          </m:rPr>
                          <a:rPr lang="en-US" sz="1700">
                            <a:latin typeface="Cambria Math" panose="02040503050406030204" pitchFamily="18" charset="0"/>
                            <a:ea typeface="MS Mincho" panose="02020609040205080304" pitchFamily="49" charset="-128"/>
                          </a:rPr>
                          <m:t>He</m:t>
                        </m:r>
                      </m:e>
                    </m:sPre>
                  </m:oMath>
                </a14:m>
                <a:r>
                  <a:rPr lang="en-US" sz="1700" dirty="0">
                    <a:latin typeface="Arial Narrow" panose="020B0606020202030204" pitchFamily="34" charset="0"/>
                    <a:ea typeface="MS Mincho" panose="02020609040205080304" pitchFamily="49" charset="-128"/>
                  </a:rPr>
                  <a:t>).</a:t>
                </a:r>
                <a:endParaRPr lang="ru-RU" sz="1700" dirty="0">
                  <a:latin typeface="Arial Narrow" panose="020B0606020202030204" pitchFamily="34" charset="0"/>
                  <a:ea typeface="MS Mincho" panose="02020609040205080304" pitchFamily="49" charset="-128"/>
                </a:endParaRPr>
              </a:p>
              <a:p>
                <a:pPr lvl="1" algn="just">
                  <a:lnSpc>
                    <a:spcPct val="115000"/>
                  </a:lnSpc>
                  <a:spcAft>
                    <a:spcPts val="1200"/>
                  </a:spcAft>
                </a:pPr>
                <a:endParaRPr lang="ru-RU" sz="1700" dirty="0">
                  <a:effectLst/>
                  <a:latin typeface="Arial Narrow" panose="020B0606020202030204" pitchFamily="34" charset="0"/>
                  <a:ea typeface="MS Mincho" panose="02020609040205080304" pitchFamily="49" charset="-128"/>
                </a:endParaRPr>
              </a:p>
              <a:p>
                <a:pPr marL="342900" indent="-342900" algn="just">
                  <a:spcAft>
                    <a:spcPts val="300"/>
                  </a:spcAft>
                  <a:buFont typeface="+mj-lt"/>
                  <a:buAutoNum type="arabicPeriod"/>
                </a:pPr>
                <a:endParaRPr lang="en-US" sz="1700" dirty="0">
                  <a:solidFill>
                    <a:srgbClr val="000000"/>
                  </a:solidFill>
                  <a:uFill>
                    <a:solidFill>
                      <a:srgbClr val="000000"/>
                    </a:solidFill>
                  </a:uFill>
                  <a:latin typeface="Arial Narrow" panose="020B0606020202030204" pitchFamily="34" charset="0"/>
                  <a:ea typeface="Cambria" panose="02040503050406030204" pitchFamily="18" charset="0"/>
                  <a:cs typeface="Cambria" panose="02040503050406030204" pitchFamily="18" charset="0"/>
                </a:endParaRPr>
              </a:p>
              <a:p>
                <a:pPr marL="342900" indent="-342900" algn="just">
                  <a:spcAft>
                    <a:spcPts val="300"/>
                  </a:spcAft>
                  <a:buFont typeface="+mj-lt"/>
                  <a:buAutoNum type="arabicPeriod"/>
                </a:pPr>
                <a:endParaRPr lang="en-US" sz="1700" dirty="0">
                  <a:solidFill>
                    <a:srgbClr val="000000"/>
                  </a:solidFill>
                  <a:uFill>
                    <a:solidFill>
                      <a:srgbClr val="000000"/>
                    </a:solidFill>
                  </a:uFill>
                  <a:latin typeface="Arial Narrow" panose="020B0606020202030204" pitchFamily="34" charset="0"/>
                  <a:ea typeface="Cambria" panose="02040503050406030204" pitchFamily="18" charset="0"/>
                  <a:cs typeface="Cambria" panose="02040503050406030204" pitchFamily="18" charset="0"/>
                </a:endParaRPr>
              </a:p>
            </p:txBody>
          </p:sp>
        </mc:Choice>
        <mc:Fallback xmlns="">
          <p:sp>
            <p:nvSpPr>
              <p:cNvPr id="8" name="TextBox 7">
                <a:extLst>
                  <a:ext uri="{FF2B5EF4-FFF2-40B4-BE49-F238E27FC236}">
                    <a16:creationId xmlns:a16="http://schemas.microsoft.com/office/drawing/2014/main" id="{842B1A64-13D9-4B82-8CF0-8CD8D353D2FE}"/>
                  </a:ext>
                </a:extLst>
              </p:cNvPr>
              <p:cNvSpPr txBox="1">
                <a:spLocks noRot="1" noChangeAspect="1" noMove="1" noResize="1" noEditPoints="1" noAdjustHandles="1" noChangeArrowheads="1" noChangeShapeType="1" noTextEdit="1"/>
              </p:cNvSpPr>
              <p:nvPr/>
            </p:nvSpPr>
            <p:spPr>
              <a:xfrm>
                <a:off x="467544" y="836712"/>
                <a:ext cx="8208912" cy="6822060"/>
              </a:xfrm>
              <a:prstGeom prst="rect">
                <a:avLst/>
              </a:prstGeom>
              <a:blipFill>
                <a:blip r:embed="rId3"/>
                <a:stretch>
                  <a:fillRect l="-520" t="-179" r="-446"/>
                </a:stretch>
              </a:blipFill>
            </p:spPr>
            <p:txBody>
              <a:bodyPr/>
              <a:lstStyle/>
              <a:p>
                <a:r>
                  <a:rPr lang="ru-RU">
                    <a:noFill/>
                  </a:rPr>
                  <a:t> </a:t>
                </a:r>
              </a:p>
            </p:txBody>
          </p:sp>
        </mc:Fallback>
      </mc:AlternateContent>
    </p:spTree>
    <p:extLst>
      <p:ext uri="{BB962C8B-B14F-4D97-AF65-F5344CB8AC3E}">
        <p14:creationId xmlns:p14="http://schemas.microsoft.com/office/powerpoint/2010/main" val="31030799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cstate="print"/>
          <a:srcRect/>
          <a:stretch>
            <a:fillRect/>
          </a:stretch>
        </p:blipFill>
        <p:spPr bwMode="auto">
          <a:xfrm>
            <a:off x="0" y="-14288"/>
            <a:ext cx="9144000" cy="663576"/>
          </a:xfrm>
          <a:prstGeom prst="rect">
            <a:avLst/>
          </a:prstGeom>
          <a:noFill/>
          <a:ln w="9525">
            <a:noFill/>
            <a:miter lim="800000"/>
            <a:headEnd/>
            <a:tailEnd/>
          </a:ln>
        </p:spPr>
      </p:pic>
      <p:sp>
        <p:nvSpPr>
          <p:cNvPr id="6" name="TextBox 5"/>
          <p:cNvSpPr txBox="1"/>
          <p:nvPr/>
        </p:nvSpPr>
        <p:spPr>
          <a:xfrm>
            <a:off x="693936" y="101600"/>
            <a:ext cx="7766496" cy="461665"/>
          </a:xfrm>
          <a:prstGeom prst="rect">
            <a:avLst/>
          </a:prstGeom>
          <a:noFill/>
        </p:spPr>
        <p:txBody>
          <a:bodyPr wrap="square">
            <a:spAutoFit/>
          </a:bodyPr>
          <a:lstStyle/>
          <a:p>
            <a:pPr algn="ctr">
              <a:defRPr/>
            </a:pPr>
            <a:r>
              <a:rPr lang="en-US" sz="2400" b="1" dirty="0">
                <a:solidFill>
                  <a:prstClr val="white"/>
                </a:solidFill>
                <a:effectLst>
                  <a:outerShdw blurRad="38100" dist="38100" dir="2700000" algn="tl">
                    <a:srgbClr val="000000">
                      <a:alpha val="43137"/>
                    </a:srgbClr>
                  </a:outerShdw>
                </a:effectLst>
              </a:rPr>
              <a:t>JINR Group Plans and Requests</a:t>
            </a:r>
            <a:endParaRPr lang="ru-RU" sz="2400" b="1" dirty="0">
              <a:solidFill>
                <a:prstClr val="white"/>
              </a:solidFill>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842B1A64-13D9-4B82-8CF0-8CD8D353D2FE}"/>
              </a:ext>
            </a:extLst>
          </p:cNvPr>
          <p:cNvSpPr txBox="1"/>
          <p:nvPr/>
        </p:nvSpPr>
        <p:spPr>
          <a:xfrm>
            <a:off x="467544" y="836712"/>
            <a:ext cx="8208912" cy="6948825"/>
          </a:xfrm>
          <a:prstGeom prst="rect">
            <a:avLst/>
          </a:prstGeom>
          <a:noFill/>
        </p:spPr>
        <p:txBody>
          <a:bodyPr wrap="square">
            <a:spAutoFit/>
          </a:bodyPr>
          <a:lstStyle/>
          <a:p>
            <a:pPr marL="342900" indent="-342900" algn="just">
              <a:spcAft>
                <a:spcPts val="300"/>
              </a:spcAft>
              <a:buFont typeface="+mj-lt"/>
              <a:buAutoNum type="arabicPeriod" startAt="7"/>
            </a:pPr>
            <a:r>
              <a:rPr lang="en-US" sz="1700" dirty="0">
                <a:solidFill>
                  <a:srgbClr val="000000"/>
                </a:solidFill>
                <a:uFill>
                  <a:solidFill>
                    <a:srgbClr val="000000"/>
                  </a:solidFill>
                </a:uFill>
                <a:latin typeface="Arial Narrow" panose="020B0606020202030204" pitchFamily="34" charset="0"/>
                <a:ea typeface="Cambria" panose="02040503050406030204" pitchFamily="18" charset="0"/>
                <a:cs typeface="Cambria" panose="02040503050406030204" pitchFamily="18" charset="0"/>
              </a:rPr>
              <a:t>There is enhanced interest to the production of light ions, which surprisingly appears to be in agreement with predictions of particle number ratios in both statistical and coalescence models. The first model is unjustified due to a huge difference between the temperature of chemical freeze-out of ~160 MeV and the binding energy of a few MeV. A possibility to distinguish these models has been suggested based on the yields of </a:t>
            </a:r>
            <a:r>
              <a:rPr lang="en-US" sz="1700" baseline="30000" dirty="0">
                <a:solidFill>
                  <a:srgbClr val="000000"/>
                </a:solidFill>
                <a:uFill>
                  <a:solidFill>
                    <a:srgbClr val="000000"/>
                  </a:solidFill>
                </a:uFill>
                <a:latin typeface="Arial Narrow" panose="020B0606020202030204" pitchFamily="34" charset="0"/>
                <a:ea typeface="Cambria" panose="02040503050406030204" pitchFamily="18" charset="0"/>
                <a:cs typeface="Cambria" panose="02040503050406030204" pitchFamily="18" charset="0"/>
              </a:rPr>
              <a:t>4</a:t>
            </a:r>
            <a:r>
              <a:rPr lang="en-US" sz="1700" dirty="0">
                <a:solidFill>
                  <a:srgbClr val="000000"/>
                </a:solidFill>
                <a:uFill>
                  <a:solidFill>
                    <a:srgbClr val="000000"/>
                  </a:solidFill>
                </a:uFill>
                <a:latin typeface="Arial Narrow" panose="020B0606020202030204" pitchFamily="34" charset="0"/>
                <a:ea typeface="Cambria" panose="02040503050406030204" pitchFamily="18" charset="0"/>
                <a:cs typeface="Cambria" panose="02040503050406030204" pitchFamily="18" charset="0"/>
              </a:rPr>
              <a:t>Li and </a:t>
            </a:r>
            <a:r>
              <a:rPr lang="en-US" sz="1700" baseline="30000" dirty="0">
                <a:solidFill>
                  <a:srgbClr val="000000"/>
                </a:solidFill>
                <a:uFill>
                  <a:solidFill>
                    <a:srgbClr val="000000"/>
                  </a:solidFill>
                </a:uFill>
                <a:latin typeface="Arial Narrow" panose="020B0606020202030204" pitchFamily="34" charset="0"/>
                <a:ea typeface="Cambria" panose="02040503050406030204" pitchFamily="18" charset="0"/>
                <a:cs typeface="Cambria" panose="02040503050406030204" pitchFamily="18" charset="0"/>
              </a:rPr>
              <a:t>4</a:t>
            </a:r>
            <a:r>
              <a:rPr lang="en-US" sz="1700" dirty="0">
                <a:solidFill>
                  <a:srgbClr val="000000"/>
                </a:solidFill>
                <a:uFill>
                  <a:solidFill>
                    <a:srgbClr val="000000"/>
                  </a:solidFill>
                </a:uFill>
                <a:latin typeface="Arial Narrow" panose="020B0606020202030204" pitchFamily="34" charset="0"/>
                <a:ea typeface="Cambria" panose="02040503050406030204" pitchFamily="18" charset="0"/>
                <a:cs typeface="Cambria" panose="02040503050406030204" pitchFamily="18" charset="0"/>
              </a:rPr>
              <a:t>He.</a:t>
            </a:r>
          </a:p>
          <a:p>
            <a:pPr marL="342900" indent="-342900" algn="just">
              <a:spcAft>
                <a:spcPts val="300"/>
              </a:spcAft>
              <a:buFont typeface="+mj-lt"/>
              <a:buAutoNum type="arabicPeriod" startAt="7"/>
            </a:pPr>
            <a:r>
              <a:rPr lang="en-US" sz="1700" dirty="0">
                <a:solidFill>
                  <a:srgbClr val="000000"/>
                </a:solidFill>
                <a:uFill>
                  <a:solidFill>
                    <a:srgbClr val="000000"/>
                  </a:solidFill>
                </a:uFill>
                <a:latin typeface="Arial Narrow" panose="020B0606020202030204" pitchFamily="34" charset="0"/>
                <a:ea typeface="Cambria" panose="02040503050406030204" pitchFamily="18" charset="0"/>
                <a:cs typeface="Cambria" panose="02040503050406030204" pitchFamily="18" charset="0"/>
              </a:rPr>
              <a:t>New BES-II net-proton kurtosis and light nuclei yield ratio measurements and their data analysis, including measurement at minimal collider energy 7.7 GeV and additional measurement at 17.3 GeV.</a:t>
            </a:r>
          </a:p>
          <a:p>
            <a:pPr marL="342900" indent="-342900" algn="just">
              <a:spcAft>
                <a:spcPts val="300"/>
              </a:spcAft>
              <a:buFont typeface="+mj-lt"/>
              <a:buAutoNum type="arabicPeriod" startAt="7"/>
            </a:pPr>
            <a:r>
              <a:rPr lang="en-US" sz="1700" dirty="0">
                <a:solidFill>
                  <a:srgbClr val="000000"/>
                </a:solidFill>
                <a:uFill>
                  <a:solidFill>
                    <a:srgbClr val="000000"/>
                  </a:solidFill>
                </a:uFill>
                <a:latin typeface="Arial Narrow" panose="020B0606020202030204" pitchFamily="34" charset="0"/>
                <a:ea typeface="Cambria" panose="02040503050406030204" pitchFamily="18" charset="0"/>
                <a:cs typeface="Cambria" panose="02040503050406030204" pitchFamily="18" charset="0"/>
              </a:rPr>
              <a:t>Further development and application of the methods of correlation </a:t>
            </a:r>
            <a:r>
              <a:rPr lang="en-US" sz="1700" dirty="0" err="1">
                <a:solidFill>
                  <a:srgbClr val="000000"/>
                </a:solidFill>
                <a:uFill>
                  <a:solidFill>
                    <a:srgbClr val="000000"/>
                  </a:solidFill>
                </a:uFill>
                <a:latin typeface="Arial Narrow" panose="020B0606020202030204" pitchFamily="34" charset="0"/>
                <a:ea typeface="Cambria" panose="02040503050406030204" pitchFamily="18" charset="0"/>
                <a:cs typeface="Cambria" panose="02040503050406030204" pitchFamily="18" charset="0"/>
              </a:rPr>
              <a:t>femtoscopy</a:t>
            </a:r>
            <a:r>
              <a:rPr lang="en-US" sz="1700" dirty="0">
                <a:solidFill>
                  <a:srgbClr val="000000"/>
                </a:solidFill>
                <a:uFill>
                  <a:solidFill>
                    <a:srgbClr val="000000"/>
                  </a:solidFill>
                </a:uFill>
                <a:latin typeface="Arial Narrow" panose="020B0606020202030204" pitchFamily="34" charset="0"/>
                <a:ea typeface="Cambria" panose="02040503050406030204" pitchFamily="18" charset="0"/>
                <a:cs typeface="Cambria" panose="02040503050406030204" pitchFamily="18" charset="0"/>
              </a:rPr>
              <a:t> developed at JINR based on particle momentum and spin correlations due to quantum statistics and final state interaction. It will allow for a systematic study of the space-time picture of particle production and a study of their strong interaction, including the interaction in various combinations of hyperons, kaons and nucleons; the latter being necessary to obtain the equation of state of dense nuclear matter and determine the properties of neutron stars.</a:t>
            </a:r>
          </a:p>
          <a:p>
            <a:pPr marL="342900" indent="-342900" algn="just">
              <a:spcAft>
                <a:spcPts val="300"/>
              </a:spcAft>
              <a:buFont typeface="+mj-lt"/>
              <a:buAutoNum type="arabicPeriod" startAt="7"/>
            </a:pPr>
            <a:r>
              <a:rPr lang="en-US" sz="1700" dirty="0">
                <a:solidFill>
                  <a:srgbClr val="000000"/>
                </a:solidFill>
                <a:uFill>
                  <a:solidFill>
                    <a:srgbClr val="000000"/>
                  </a:solidFill>
                </a:uFill>
                <a:latin typeface="Arial Narrow" panose="020B0606020202030204" pitchFamily="34" charset="0"/>
                <a:ea typeface="Cambria" panose="02040503050406030204" pitchFamily="18" charset="0"/>
                <a:cs typeface="Cambria" panose="02040503050406030204" pitchFamily="18" charset="0"/>
              </a:rPr>
              <a:t>Monte Carlo simulation and software development:</a:t>
            </a:r>
          </a:p>
          <a:p>
            <a:pPr algn="just">
              <a:spcAft>
                <a:spcPts val="300"/>
              </a:spcAft>
            </a:pPr>
            <a:r>
              <a:rPr lang="en-US" sz="1700" dirty="0">
                <a:solidFill>
                  <a:srgbClr val="000000"/>
                </a:solidFill>
                <a:uFill>
                  <a:solidFill>
                    <a:srgbClr val="000000"/>
                  </a:solidFill>
                </a:uFill>
                <a:latin typeface="Arial Narrow" panose="020B0606020202030204" pitchFamily="34" charset="0"/>
                <a:ea typeface="Cambria" panose="02040503050406030204" pitchFamily="18" charset="0"/>
                <a:cs typeface="Cambria" panose="02040503050406030204" pitchFamily="18" charset="0"/>
              </a:rPr>
              <a:t>– Event-by-event Monte Carlo simulation and comparison with STAR data</a:t>
            </a:r>
          </a:p>
          <a:p>
            <a:pPr algn="just">
              <a:spcAft>
                <a:spcPts val="300"/>
              </a:spcAft>
            </a:pPr>
            <a:r>
              <a:rPr lang="en-US" sz="1700" dirty="0">
                <a:solidFill>
                  <a:srgbClr val="000000"/>
                </a:solidFill>
                <a:uFill>
                  <a:solidFill>
                    <a:srgbClr val="000000"/>
                  </a:solidFill>
                </a:uFill>
                <a:latin typeface="Arial Narrow" panose="020B0606020202030204" pitchFamily="34" charset="0"/>
                <a:ea typeface="Cambria" panose="02040503050406030204" pitchFamily="18" charset="0"/>
                <a:cs typeface="Cambria" panose="02040503050406030204" pitchFamily="18" charset="0"/>
              </a:rPr>
              <a:t>– Development of particle identification </a:t>
            </a:r>
          </a:p>
          <a:p>
            <a:pPr algn="just">
              <a:spcAft>
                <a:spcPts val="300"/>
              </a:spcAft>
            </a:pPr>
            <a:r>
              <a:rPr lang="en-US" sz="1700" dirty="0">
                <a:solidFill>
                  <a:srgbClr val="000000"/>
                </a:solidFill>
                <a:uFill>
                  <a:solidFill>
                    <a:srgbClr val="000000"/>
                  </a:solidFill>
                </a:uFill>
                <a:latin typeface="Arial Narrow" panose="020B0606020202030204" pitchFamily="34" charset="0"/>
                <a:ea typeface="Cambria" panose="02040503050406030204" pitchFamily="18" charset="0"/>
                <a:cs typeface="Cambria" panose="02040503050406030204" pitchFamily="18" charset="0"/>
              </a:rPr>
              <a:t>– Turning on the event plane detector into data analysis</a:t>
            </a:r>
          </a:p>
          <a:p>
            <a:pPr algn="just">
              <a:spcAft>
                <a:spcPts val="300"/>
              </a:spcAft>
            </a:pPr>
            <a:r>
              <a:rPr lang="en-US" sz="1700" dirty="0">
                <a:solidFill>
                  <a:srgbClr val="000000"/>
                </a:solidFill>
                <a:uFill>
                  <a:solidFill>
                    <a:srgbClr val="000000"/>
                  </a:solidFill>
                </a:uFill>
                <a:latin typeface="Arial Narrow" panose="020B0606020202030204" pitchFamily="34" charset="0"/>
                <a:ea typeface="Cambria" panose="02040503050406030204" pitchFamily="18" charset="0"/>
                <a:cs typeface="Cambria" panose="02040503050406030204" pitchFamily="18" charset="0"/>
              </a:rPr>
              <a:t>– Machine learning techniques to data analysis</a:t>
            </a:r>
          </a:p>
          <a:p>
            <a:pPr marL="342900" indent="-342900" algn="just">
              <a:spcAft>
                <a:spcPts val="300"/>
              </a:spcAft>
              <a:buFont typeface="+mj-lt"/>
              <a:buAutoNum type="arabicPeriod" startAt="11"/>
            </a:pPr>
            <a:r>
              <a:rPr lang="en-US" sz="1700" dirty="0">
                <a:solidFill>
                  <a:srgbClr val="000000"/>
                </a:solidFill>
                <a:uFill>
                  <a:solidFill>
                    <a:srgbClr val="000000"/>
                  </a:solidFill>
                </a:uFill>
                <a:latin typeface="Arial Narrow" panose="020B0606020202030204" pitchFamily="34" charset="0"/>
                <a:ea typeface="Cambria" panose="02040503050406030204" pitchFamily="18" charset="0"/>
                <a:cs typeface="Cambria" panose="02040503050406030204" pitchFamily="18" charset="0"/>
              </a:rPr>
              <a:t>Software infrastructure for the STAR data processing at JINR. STAR-JINR end-to-end GRID production.</a:t>
            </a:r>
          </a:p>
          <a:p>
            <a:pPr lvl="1" algn="just">
              <a:lnSpc>
                <a:spcPct val="115000"/>
              </a:lnSpc>
              <a:spcAft>
                <a:spcPts val="1200"/>
              </a:spcAft>
            </a:pPr>
            <a:endParaRPr lang="ru-RU" sz="1700" dirty="0">
              <a:effectLst/>
              <a:latin typeface="Arial Narrow" panose="020B0606020202030204" pitchFamily="34" charset="0"/>
              <a:ea typeface="MS Mincho" panose="02020609040205080304" pitchFamily="49" charset="-128"/>
            </a:endParaRPr>
          </a:p>
          <a:p>
            <a:pPr marL="342900" indent="-342900" algn="just">
              <a:spcAft>
                <a:spcPts val="300"/>
              </a:spcAft>
              <a:buFont typeface="+mj-lt"/>
              <a:buAutoNum type="arabicPeriod" startAt="7"/>
            </a:pPr>
            <a:endParaRPr lang="en-US" sz="1700" dirty="0">
              <a:solidFill>
                <a:srgbClr val="000000"/>
              </a:solidFill>
              <a:uFill>
                <a:solidFill>
                  <a:srgbClr val="000000"/>
                </a:solidFill>
              </a:uFill>
              <a:latin typeface="Arial Narrow" panose="020B0606020202030204" pitchFamily="34" charset="0"/>
              <a:ea typeface="Cambria" panose="02040503050406030204" pitchFamily="18" charset="0"/>
              <a:cs typeface="Cambria" panose="02040503050406030204" pitchFamily="18" charset="0"/>
            </a:endParaRPr>
          </a:p>
          <a:p>
            <a:pPr marL="342900" indent="-342900" algn="just">
              <a:spcAft>
                <a:spcPts val="300"/>
              </a:spcAft>
              <a:buFont typeface="+mj-lt"/>
              <a:buAutoNum type="arabicPeriod" startAt="7"/>
            </a:pPr>
            <a:endParaRPr lang="en-US" sz="1700" dirty="0">
              <a:solidFill>
                <a:srgbClr val="000000"/>
              </a:solidFill>
              <a:uFill>
                <a:solidFill>
                  <a:srgbClr val="000000"/>
                </a:solidFill>
              </a:uFill>
              <a:latin typeface="Arial Narrow" panose="020B0606020202030204" pitchFamily="34"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3912299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3971"/>
            <a:ext cx="9144001" cy="66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63474" y="97964"/>
            <a:ext cx="8208912"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rPr>
              <a:t>Search for New Fundamental Laws of Nature</a:t>
            </a:r>
            <a:endParaRPr lang="ru-RU"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pic>
        <p:nvPicPr>
          <p:cNvPr id="2" name="Рисунок 1">
            <a:extLst>
              <a:ext uri="{FF2B5EF4-FFF2-40B4-BE49-F238E27FC236}">
                <a16:creationId xmlns:a16="http://schemas.microsoft.com/office/drawing/2014/main" id="{91FFCC26-0177-4564-855A-1BC464B9DB98}"/>
              </a:ext>
            </a:extLst>
          </p:cNvPr>
          <p:cNvPicPr>
            <a:picLocks noChangeAspect="1"/>
          </p:cNvPicPr>
          <p:nvPr/>
        </p:nvPicPr>
        <p:blipFill rotWithShape="1">
          <a:blip r:embed="rId3"/>
          <a:srcRect r="42576"/>
          <a:stretch/>
        </p:blipFill>
        <p:spPr>
          <a:xfrm>
            <a:off x="217958" y="4382319"/>
            <a:ext cx="2805869" cy="2071017"/>
          </a:xfrm>
          <a:prstGeom prst="rect">
            <a:avLst/>
          </a:prstGeom>
        </p:spPr>
      </p:pic>
      <p:pic>
        <p:nvPicPr>
          <p:cNvPr id="18" name="Picture 6">
            <a:extLst>
              <a:ext uri="{FF2B5EF4-FFF2-40B4-BE49-F238E27FC236}">
                <a16:creationId xmlns:a16="http://schemas.microsoft.com/office/drawing/2014/main" id="{8AD72012-65B1-452C-AC27-EBBDFFF58AFA}"/>
              </a:ext>
            </a:extLst>
          </p:cNvPr>
          <p:cNvPicPr>
            <a:picLocks noChangeAspect="1" noChangeArrowheads="1"/>
          </p:cNvPicPr>
          <p:nvPr/>
        </p:nvPicPr>
        <p:blipFill rotWithShape="1">
          <a:blip r:embed="rId4" cstate="print"/>
          <a:srcRect t="40772" r="5145" b="10581"/>
          <a:stretch/>
        </p:blipFill>
        <p:spPr bwMode="auto">
          <a:xfrm>
            <a:off x="3146518" y="4558485"/>
            <a:ext cx="3037334" cy="1718687"/>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16" name="Прямоугольник 15">
                <a:extLst>
                  <a:ext uri="{FF2B5EF4-FFF2-40B4-BE49-F238E27FC236}">
                    <a16:creationId xmlns:a16="http://schemas.microsoft.com/office/drawing/2014/main" id="{45E02058-D9E2-4D8D-84BF-EE46E71F259E}"/>
                  </a:ext>
                </a:extLst>
              </p:cNvPr>
              <p:cNvSpPr/>
              <p:nvPr/>
            </p:nvSpPr>
            <p:spPr>
              <a:xfrm>
                <a:off x="3175982" y="3833441"/>
                <a:ext cx="2858643" cy="646331"/>
              </a:xfrm>
              <a:prstGeom prst="rect">
                <a:avLst/>
              </a:prstGeom>
            </p:spPr>
            <p:txBody>
              <a:bodyPr wrap="square">
                <a:spAutoFit/>
              </a:bodyPr>
              <a:lstStyle/>
              <a:p>
                <a:pPr algn="ctr"/>
                <a:r>
                  <a:rPr lang="en-US" b="1" dirty="0">
                    <a:solidFill>
                      <a:srgbClr val="C00000"/>
                    </a:solidFill>
                    <a:latin typeface="Arial Narrow" panose="020B0606020202030204" pitchFamily="34" charset="0"/>
                  </a:rPr>
                  <a:t>Antiproton interactions</a:t>
                </a:r>
              </a:p>
              <a:p>
                <a:pPr algn="ctr"/>
                <a14:m>
                  <m:oMathPara xmlns:m="http://schemas.openxmlformats.org/officeDocument/2006/math">
                    <m:oMathParaPr>
                      <m:jc m:val="centerGroup"/>
                    </m:oMathParaPr>
                    <m:oMath xmlns:m="http://schemas.openxmlformats.org/officeDocument/2006/math">
                      <m:r>
                        <a:rPr lang="en-US" b="1" i="1">
                          <a:latin typeface="Cambria Math" panose="02040503050406030204" pitchFamily="18" charset="0"/>
                          <a:cs typeface="Times New Roman" panose="02020603050405020304" pitchFamily="18" charset="0"/>
                        </a:rPr>
                        <m:t>𝒑𝒑</m:t>
                      </m:r>
                      <m:r>
                        <a:rPr lang="en-US" b="1" i="1">
                          <a:latin typeface="Cambria Math" panose="02040503050406030204" pitchFamily="18" charset="0"/>
                          <a:cs typeface="Times New Roman" panose="02020603050405020304" pitchFamily="18" charset="0"/>
                        </a:rPr>
                        <m:t> &amp; </m:t>
                      </m:r>
                      <m:acc>
                        <m:accPr>
                          <m:chr m:val="̅"/>
                          <m:ctrlPr>
                            <a:rPr lang="en-US" b="1" i="1">
                              <a:latin typeface="Cambria Math" panose="02040503050406030204" pitchFamily="18" charset="0"/>
                              <a:cs typeface="Times New Roman" panose="02020603050405020304" pitchFamily="18" charset="0"/>
                            </a:rPr>
                          </m:ctrlPr>
                        </m:accPr>
                        <m:e>
                          <m:r>
                            <a:rPr lang="en-US" b="1" i="1">
                              <a:latin typeface="Cambria Math" panose="02040503050406030204" pitchFamily="18" charset="0"/>
                              <a:cs typeface="Times New Roman" panose="02020603050405020304" pitchFamily="18" charset="0"/>
                            </a:rPr>
                            <m:t>𝒑</m:t>
                          </m:r>
                        </m:e>
                      </m:acc>
                      <m:acc>
                        <m:accPr>
                          <m:chr m:val="̅"/>
                          <m:ctrlPr>
                            <a:rPr lang="en-US" b="1" i="1">
                              <a:latin typeface="Cambria Math" panose="02040503050406030204" pitchFamily="18" charset="0"/>
                              <a:cs typeface="Times New Roman" panose="02020603050405020304" pitchFamily="18" charset="0"/>
                            </a:rPr>
                          </m:ctrlPr>
                        </m:accPr>
                        <m:e>
                          <m:r>
                            <a:rPr lang="en-US" b="1" i="1">
                              <a:latin typeface="Cambria Math" panose="02040503050406030204" pitchFamily="18" charset="0"/>
                              <a:cs typeface="Times New Roman" panose="02020603050405020304" pitchFamily="18" charset="0"/>
                            </a:rPr>
                            <m:t>𝒑</m:t>
                          </m:r>
                        </m:e>
                      </m:acc>
                      <m:r>
                        <a:rPr lang="en-US" b="1" i="1" smtClean="0">
                          <a:latin typeface="Cambria Math" panose="02040503050406030204" pitchFamily="18" charset="0"/>
                          <a:cs typeface="Times New Roman" panose="02020603050405020304" pitchFamily="18" charset="0"/>
                        </a:rPr>
                        <m:t> </m:t>
                      </m:r>
                      <m:r>
                        <a:rPr lang="en-US" b="1" i="1" dirty="0">
                          <a:latin typeface="Cambria Math" panose="02040503050406030204" pitchFamily="18" charset="0"/>
                          <a:cs typeface="Times New Roman" panose="02020603050405020304" pitchFamily="18" charset="0"/>
                        </a:rPr>
                        <m:t>𝒖𝒏𝒊𝒗𝒆𝒓𝒔𝒂𝒍𝒊𝒕𝒚</m:t>
                      </m:r>
                    </m:oMath>
                  </m:oMathPara>
                </a14:m>
                <a:endParaRPr lang="en-US" b="1" dirty="0">
                  <a:solidFill>
                    <a:srgbClr val="C00000"/>
                  </a:solidFill>
                  <a:latin typeface="Arial Narrow" panose="020B0606020202030204" pitchFamily="34" charset="0"/>
                </a:endParaRPr>
              </a:p>
            </p:txBody>
          </p:sp>
        </mc:Choice>
        <mc:Fallback xmlns="">
          <p:sp>
            <p:nvSpPr>
              <p:cNvPr id="16" name="Прямоугольник 15">
                <a:extLst>
                  <a:ext uri="{FF2B5EF4-FFF2-40B4-BE49-F238E27FC236}">
                    <a16:creationId xmlns:a16="http://schemas.microsoft.com/office/drawing/2014/main" id="{45E02058-D9E2-4D8D-84BF-EE46E71F259E}"/>
                  </a:ext>
                </a:extLst>
              </p:cNvPr>
              <p:cNvSpPr>
                <a:spLocks noRot="1" noChangeAspect="1" noMove="1" noResize="1" noEditPoints="1" noAdjustHandles="1" noChangeArrowheads="1" noChangeShapeType="1" noTextEdit="1"/>
              </p:cNvSpPr>
              <p:nvPr/>
            </p:nvSpPr>
            <p:spPr>
              <a:xfrm>
                <a:off x="3175982" y="3833441"/>
                <a:ext cx="2858643" cy="646331"/>
              </a:xfrm>
              <a:prstGeom prst="rect">
                <a:avLst/>
              </a:prstGeom>
              <a:blipFill>
                <a:blip r:embed="rId5"/>
                <a:stretch>
                  <a:fillRect t="-4717" b="-9434"/>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3" name="Прямоугольник 22">
                <a:extLst>
                  <a:ext uri="{FF2B5EF4-FFF2-40B4-BE49-F238E27FC236}">
                    <a16:creationId xmlns:a16="http://schemas.microsoft.com/office/drawing/2014/main" id="{23D5AF53-E346-434A-8124-7B805ADE8048}"/>
                  </a:ext>
                </a:extLst>
              </p:cNvPr>
              <p:cNvSpPr/>
              <p:nvPr/>
            </p:nvSpPr>
            <p:spPr>
              <a:xfrm>
                <a:off x="5915628" y="3821526"/>
                <a:ext cx="3136281" cy="968920"/>
              </a:xfrm>
              <a:prstGeom prst="rect">
                <a:avLst/>
              </a:prstGeom>
            </p:spPr>
            <p:txBody>
              <a:bodyPr wrap="square">
                <a:spAutoFit/>
              </a:bodyPr>
              <a:lstStyle/>
              <a:p>
                <a:pPr algn="ctr"/>
                <a:r>
                  <a:rPr lang="en-US" b="1" dirty="0">
                    <a:solidFill>
                      <a:srgbClr val="C00000"/>
                    </a:solidFill>
                    <a:latin typeface="Arial Narrow" panose="020B0606020202030204" pitchFamily="34" charset="0"/>
                  </a:rPr>
                  <a:t>Hyperon matter-antimatter</a:t>
                </a:r>
              </a:p>
              <a:p>
                <a:pPr algn="ctr"/>
                <a14:m>
                  <m:oMathPara xmlns:m="http://schemas.openxmlformats.org/officeDocument/2006/math">
                    <m:oMathParaPr>
                      <m:jc m:val="centerGroup"/>
                    </m:oMathParaPr>
                    <m:oMath xmlns:m="http://schemas.openxmlformats.org/officeDocument/2006/math">
                      <m:sPre>
                        <m:sPrePr>
                          <m:ctrlPr>
                            <a:rPr lang="en-US" b="1" i="1">
                              <a:latin typeface="Cambria Math" panose="02040503050406030204" pitchFamily="18" charset="0"/>
                              <a:cs typeface="Times New Roman" panose="02020603050405020304" pitchFamily="18" charset="0"/>
                            </a:rPr>
                          </m:ctrlPr>
                        </m:sPrePr>
                        <m:sub>
                          <m:acc>
                            <m:accPr>
                              <m:chr m:val="̅"/>
                              <m:ctrlPr>
                                <a:rPr lang="en-US" b="1" i="1">
                                  <a:latin typeface="Cambria Math" panose="02040503050406030204" pitchFamily="18" charset="0"/>
                                  <a:cs typeface="Times New Roman" panose="02020603050405020304" pitchFamily="18" charset="0"/>
                                </a:rPr>
                              </m:ctrlPr>
                            </m:accPr>
                            <m:e>
                              <m:r>
                                <a:rPr lang="el-GR" b="1">
                                  <a:latin typeface="Cambria Math" panose="02040503050406030204" pitchFamily="18" charset="0"/>
                                  <a:ea typeface="Cambria Math" panose="02040503050406030204" pitchFamily="18" charset="0"/>
                                  <a:cs typeface="Times New Roman" panose="02020603050405020304" pitchFamily="18" charset="0"/>
                                </a:rPr>
                                <m:t>𝚲</m:t>
                              </m:r>
                            </m:e>
                          </m:acc>
                        </m:sub>
                        <m:sup>
                          <m:r>
                            <a:rPr lang="en-US" b="1" i="1">
                              <a:latin typeface="Cambria Math" panose="02040503050406030204" pitchFamily="18" charset="0"/>
                            </a:rPr>
                            <m:t>𝟑</m:t>
                          </m:r>
                        </m:sup>
                        <m:e>
                          <m:acc>
                            <m:accPr>
                              <m:chr m:val="̅"/>
                              <m:ctrlPr>
                                <a:rPr lang="ru-RU" b="1" i="1">
                                  <a:latin typeface="Cambria Math" panose="02040503050406030204" pitchFamily="18" charset="0"/>
                                  <a:cs typeface="Times New Roman" panose="02020603050405020304" pitchFamily="18" charset="0"/>
                                </a:rPr>
                              </m:ctrlPr>
                            </m:accPr>
                            <m:e>
                              <m:r>
                                <a:rPr lang="en-US" b="1">
                                  <a:latin typeface="Cambria Math" panose="02040503050406030204" pitchFamily="18" charset="0"/>
                                  <a:cs typeface="Times New Roman" panose="02020603050405020304" pitchFamily="18" charset="0"/>
                                </a:rPr>
                                <m:t>𝐇</m:t>
                              </m:r>
                            </m:e>
                          </m:acc>
                        </m:e>
                      </m:sPre>
                      <m:r>
                        <a:rPr lang="en-US" b="1" i="1">
                          <a:latin typeface="Cambria Math" panose="02040503050406030204" pitchFamily="18" charset="0"/>
                          <a:cs typeface="Times New Roman" panose="02020603050405020304" pitchFamily="18" charset="0"/>
                        </a:rPr>
                        <m:t>−</m:t>
                      </m:r>
                      <m:sPre>
                        <m:sPrePr>
                          <m:ctrlPr>
                            <a:rPr lang="en-US" b="1" i="1">
                              <a:latin typeface="Cambria Math" panose="02040503050406030204" pitchFamily="18" charset="0"/>
                              <a:cs typeface="Times New Roman" panose="02020603050405020304" pitchFamily="18" charset="0"/>
                            </a:rPr>
                          </m:ctrlPr>
                        </m:sPrePr>
                        <m:sub>
                          <m:r>
                            <a:rPr lang="el-GR" b="1">
                              <a:latin typeface="Cambria Math" panose="02040503050406030204" pitchFamily="18" charset="0"/>
                              <a:ea typeface="Cambria Math" panose="02040503050406030204" pitchFamily="18" charset="0"/>
                              <a:cs typeface="Times New Roman" panose="02020603050405020304" pitchFamily="18" charset="0"/>
                            </a:rPr>
                            <m:t>𝚲</m:t>
                          </m:r>
                        </m:sub>
                        <m:sup>
                          <m:r>
                            <a:rPr lang="en-US" b="1" i="1">
                              <a:latin typeface="Cambria Math" panose="02040503050406030204" pitchFamily="18" charset="0"/>
                            </a:rPr>
                            <m:t>𝟑</m:t>
                          </m:r>
                        </m:sup>
                        <m:e>
                          <m:r>
                            <a:rPr lang="en-US" b="1">
                              <a:latin typeface="Cambria Math" panose="02040503050406030204" pitchFamily="18" charset="0"/>
                            </a:rPr>
                            <m:t>𝐇</m:t>
                          </m:r>
                          <m:r>
                            <a:rPr lang="en-US" b="1">
                              <a:latin typeface="Cambria Math" panose="02040503050406030204" pitchFamily="18" charset="0"/>
                            </a:rPr>
                            <m:t> </m:t>
                          </m:r>
                          <m:r>
                            <a:rPr lang="en-US" b="1" i="1">
                              <a:latin typeface="Cambria Math" panose="02040503050406030204" pitchFamily="18" charset="0"/>
                            </a:rPr>
                            <m:t>𝒔𝒚𝒎𝒎𝒆𝒕𝒓𝒚</m:t>
                          </m:r>
                        </m:e>
                      </m:sPre>
                    </m:oMath>
                  </m:oMathPara>
                </a14:m>
                <a:endParaRPr lang="en-US" b="1" dirty="0">
                  <a:latin typeface="Arial Narrow" panose="020B0606020202030204" pitchFamily="34" charset="0"/>
                  <a:cs typeface="Times New Roman" panose="02020603050405020304" pitchFamily="18" charset="0"/>
                </a:endParaRPr>
              </a:p>
              <a:p>
                <a:pPr algn="ctr"/>
                <a:endParaRPr lang="en-US" b="1" i="1" dirty="0">
                  <a:solidFill>
                    <a:srgbClr val="C00000"/>
                  </a:solidFill>
                  <a:latin typeface="Arial Narrow" panose="020B0606020202030204" pitchFamily="34" charset="0"/>
                  <a:ea typeface="Cambria Math" panose="02040503050406030204" pitchFamily="18" charset="0"/>
                </a:endParaRPr>
              </a:p>
            </p:txBody>
          </p:sp>
        </mc:Choice>
        <mc:Fallback xmlns="">
          <p:sp>
            <p:nvSpPr>
              <p:cNvPr id="23" name="Прямоугольник 22">
                <a:extLst>
                  <a:ext uri="{FF2B5EF4-FFF2-40B4-BE49-F238E27FC236}">
                    <a16:creationId xmlns:a16="http://schemas.microsoft.com/office/drawing/2014/main" id="{23D5AF53-E346-434A-8124-7B805ADE8048}"/>
                  </a:ext>
                </a:extLst>
              </p:cNvPr>
              <p:cNvSpPr>
                <a:spLocks noRot="1" noChangeAspect="1" noMove="1" noResize="1" noEditPoints="1" noAdjustHandles="1" noChangeArrowheads="1" noChangeShapeType="1" noTextEdit="1"/>
              </p:cNvSpPr>
              <p:nvPr/>
            </p:nvSpPr>
            <p:spPr>
              <a:xfrm>
                <a:off x="5915628" y="3821526"/>
                <a:ext cx="3136281" cy="968920"/>
              </a:xfrm>
              <a:prstGeom prst="rect">
                <a:avLst/>
              </a:prstGeom>
              <a:blipFill>
                <a:blip r:embed="rId7"/>
                <a:stretch>
                  <a:fillRect t="-3145"/>
                </a:stretch>
              </a:blipFill>
            </p:spPr>
            <p:txBody>
              <a:bodyPr/>
              <a:lstStyle/>
              <a:p>
                <a:r>
                  <a:rPr lang="ru-RU">
                    <a:noFill/>
                  </a:rPr>
                  <a:t> </a:t>
                </a:r>
              </a:p>
            </p:txBody>
          </p:sp>
        </mc:Fallback>
      </mc:AlternateContent>
      <p:pic>
        <p:nvPicPr>
          <p:cNvPr id="24" name="Рисунок 23">
            <a:extLst>
              <a:ext uri="{FF2B5EF4-FFF2-40B4-BE49-F238E27FC236}">
                <a16:creationId xmlns:a16="http://schemas.microsoft.com/office/drawing/2014/main" id="{08311782-EB6C-4115-BE72-F71F06CB3A8C}"/>
              </a:ext>
            </a:extLst>
          </p:cNvPr>
          <p:cNvPicPr>
            <a:picLocks noChangeAspect="1"/>
          </p:cNvPicPr>
          <p:nvPr/>
        </p:nvPicPr>
        <p:blipFill>
          <a:blip r:embed="rId8"/>
          <a:stretch>
            <a:fillRect/>
          </a:stretch>
        </p:blipFill>
        <p:spPr>
          <a:xfrm>
            <a:off x="6344021" y="4524977"/>
            <a:ext cx="2294844" cy="1758147"/>
          </a:xfrm>
          <a:prstGeom prst="rect">
            <a:avLst/>
          </a:prstGeom>
        </p:spPr>
      </p:pic>
      <p:sp>
        <p:nvSpPr>
          <p:cNvPr id="26" name="TextBox 25">
            <a:extLst>
              <a:ext uri="{FF2B5EF4-FFF2-40B4-BE49-F238E27FC236}">
                <a16:creationId xmlns:a16="http://schemas.microsoft.com/office/drawing/2014/main" id="{AA926814-6A1E-4FD8-BF97-33F08F609D91}"/>
              </a:ext>
            </a:extLst>
          </p:cNvPr>
          <p:cNvSpPr txBox="1"/>
          <p:nvPr/>
        </p:nvSpPr>
        <p:spPr>
          <a:xfrm>
            <a:off x="5465841" y="1770591"/>
            <a:ext cx="3586068" cy="1569660"/>
          </a:xfrm>
          <a:prstGeom prst="rect">
            <a:avLst/>
          </a:prstGeom>
          <a:noFill/>
        </p:spPr>
        <p:txBody>
          <a:bodyPr wrap="square" rtlCol="0">
            <a:spAutoFit/>
          </a:bodyPr>
          <a:lstStyle/>
          <a:p>
            <a:pPr marL="171450" indent="-171450">
              <a:lnSpc>
                <a:spcPct val="150000"/>
              </a:lnSpc>
              <a:buFont typeface="Wingdings" panose="05000000000000000000" pitchFamily="2" charset="2"/>
              <a:buChar char="§"/>
            </a:pPr>
            <a:r>
              <a:rPr lang="en-US" sz="1600" b="1" dirty="0"/>
              <a:t>Science, 328 (2010) 58</a:t>
            </a:r>
          </a:p>
          <a:p>
            <a:pPr marL="171450" indent="-171450">
              <a:lnSpc>
                <a:spcPct val="150000"/>
              </a:lnSpc>
              <a:buFont typeface="Wingdings" panose="05000000000000000000" pitchFamily="2" charset="2"/>
              <a:buChar char="§"/>
            </a:pPr>
            <a:r>
              <a:rPr lang="en-US" sz="1600" b="1" dirty="0"/>
              <a:t>Nature, 473 (2011) 353</a:t>
            </a:r>
          </a:p>
          <a:p>
            <a:pPr marL="171450" indent="-171450">
              <a:lnSpc>
                <a:spcPct val="150000"/>
              </a:lnSpc>
              <a:buFont typeface="Wingdings" panose="05000000000000000000" pitchFamily="2" charset="2"/>
              <a:buChar char="§"/>
            </a:pPr>
            <a:r>
              <a:rPr lang="en-US" sz="1600" b="1" dirty="0"/>
              <a:t>Nature 527 (2015) 345</a:t>
            </a:r>
          </a:p>
          <a:p>
            <a:pPr marL="171450" indent="-171450">
              <a:lnSpc>
                <a:spcPct val="150000"/>
              </a:lnSpc>
              <a:buFont typeface="Wingdings" panose="05000000000000000000" pitchFamily="2" charset="2"/>
              <a:buChar char="§"/>
            </a:pPr>
            <a:r>
              <a:rPr lang="en-US" sz="1600" b="1" dirty="0"/>
              <a:t>Nature Physics, </a:t>
            </a:r>
            <a:r>
              <a:rPr lang="ru-RU" sz="1600" b="1" dirty="0"/>
              <a:t>16 (</a:t>
            </a:r>
            <a:r>
              <a:rPr lang="en-US" sz="1600" b="1" dirty="0"/>
              <a:t>2020</a:t>
            </a:r>
            <a:r>
              <a:rPr lang="ru-RU" sz="1600" b="1" dirty="0"/>
              <a:t>) 409</a:t>
            </a:r>
            <a:endParaRPr lang="en-US" sz="1600" b="1" dirty="0"/>
          </a:p>
        </p:txBody>
      </p:sp>
      <mc:AlternateContent xmlns:mc="http://schemas.openxmlformats.org/markup-compatibility/2006" xmlns:a14="http://schemas.microsoft.com/office/drawing/2010/main">
        <mc:Choice Requires="a14">
          <p:sp>
            <p:nvSpPr>
              <p:cNvPr id="27" name="Прямоугольник 26">
                <a:extLst>
                  <a:ext uri="{FF2B5EF4-FFF2-40B4-BE49-F238E27FC236}">
                    <a16:creationId xmlns:a16="http://schemas.microsoft.com/office/drawing/2014/main" id="{25EC524E-7733-4A7A-A4BE-FCA0E6E74484}"/>
                  </a:ext>
                </a:extLst>
              </p:cNvPr>
              <p:cNvSpPr/>
              <p:nvPr/>
            </p:nvSpPr>
            <p:spPr>
              <a:xfrm>
                <a:off x="407567" y="3833441"/>
                <a:ext cx="2858643" cy="646331"/>
              </a:xfrm>
              <a:prstGeom prst="rect">
                <a:avLst/>
              </a:prstGeom>
            </p:spPr>
            <p:txBody>
              <a:bodyPr wrap="square">
                <a:spAutoFit/>
              </a:bodyPr>
              <a:lstStyle/>
              <a:p>
                <a:pPr algn="ctr"/>
                <a:r>
                  <a:rPr lang="en-US" b="1" dirty="0">
                    <a:solidFill>
                      <a:srgbClr val="C00000"/>
                    </a:solidFill>
                    <a:latin typeface="Arial Narrow" panose="020B0606020202030204" pitchFamily="34" charset="0"/>
                  </a:rPr>
                  <a:t>Proton-antiproton</a:t>
                </a:r>
              </a:p>
              <a:p>
                <a:pPr algn="ctr"/>
                <a14:m>
                  <m:oMathPara xmlns:m="http://schemas.openxmlformats.org/officeDocument/2006/math">
                    <m:oMathParaPr>
                      <m:jc m:val="centerGroup"/>
                    </m:oMathParaPr>
                    <m:oMath xmlns:m="http://schemas.openxmlformats.org/officeDocument/2006/math">
                      <m:r>
                        <a:rPr lang="en-US" b="1" i="1" smtClean="0">
                          <a:solidFill>
                            <a:schemeClr val="tx1"/>
                          </a:solidFill>
                          <a:latin typeface="Cambria Math" panose="02040503050406030204" pitchFamily="18" charset="0"/>
                        </a:rPr>
                        <m:t>𝒎𝒂𝒕𝒕𝒆𝒓</m:t>
                      </m:r>
                      <m:r>
                        <a:rPr lang="en-US" b="1" i="1" smtClean="0">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𝒂𝒏𝒕𝒊𝒎𝒂𝒕𝒕𝒆𝒓</m:t>
                      </m:r>
                    </m:oMath>
                  </m:oMathPara>
                </a14:m>
                <a:endParaRPr lang="en-US" b="1" dirty="0">
                  <a:solidFill>
                    <a:schemeClr val="tx1"/>
                  </a:solidFill>
                  <a:latin typeface="Arial Narrow" panose="020B0606020202030204" pitchFamily="34" charset="0"/>
                </a:endParaRPr>
              </a:p>
            </p:txBody>
          </p:sp>
        </mc:Choice>
        <mc:Fallback xmlns="">
          <p:sp>
            <p:nvSpPr>
              <p:cNvPr id="27" name="Прямоугольник 26">
                <a:extLst>
                  <a:ext uri="{FF2B5EF4-FFF2-40B4-BE49-F238E27FC236}">
                    <a16:creationId xmlns:a16="http://schemas.microsoft.com/office/drawing/2014/main" id="{25EC524E-7733-4A7A-A4BE-FCA0E6E74484}"/>
                  </a:ext>
                </a:extLst>
              </p:cNvPr>
              <p:cNvSpPr>
                <a:spLocks noRot="1" noChangeAspect="1" noMove="1" noResize="1" noEditPoints="1" noAdjustHandles="1" noChangeArrowheads="1" noChangeShapeType="1" noTextEdit="1"/>
              </p:cNvSpPr>
              <p:nvPr/>
            </p:nvSpPr>
            <p:spPr>
              <a:xfrm>
                <a:off x="407567" y="3833441"/>
                <a:ext cx="2858643" cy="646331"/>
              </a:xfrm>
              <a:prstGeom prst="rect">
                <a:avLst/>
              </a:prstGeom>
              <a:blipFill>
                <a:blip r:embed="rId9"/>
                <a:stretch>
                  <a:fillRect t="-4717"/>
                </a:stretch>
              </a:blipFill>
            </p:spPr>
            <p:txBody>
              <a:bodyPr/>
              <a:lstStyle/>
              <a:p>
                <a:r>
                  <a:rPr lang="ru-RU">
                    <a:noFill/>
                  </a:rPr>
                  <a:t> </a:t>
                </a:r>
              </a:p>
            </p:txBody>
          </p:sp>
        </mc:Fallback>
      </mc:AlternateContent>
      <p:pic>
        <p:nvPicPr>
          <p:cNvPr id="12" name="Рисунок 11">
            <a:extLst>
              <a:ext uri="{FF2B5EF4-FFF2-40B4-BE49-F238E27FC236}">
                <a16:creationId xmlns:a16="http://schemas.microsoft.com/office/drawing/2014/main" id="{1597798D-0F22-41E1-A6C0-E50A8F882979}"/>
              </a:ext>
            </a:extLst>
          </p:cNvPr>
          <p:cNvPicPr/>
          <p:nvPr/>
        </p:nvPicPr>
        <p:blipFill rotWithShape="1">
          <a:blip r:embed="rId10"/>
          <a:srcRect r="38573"/>
          <a:stretch/>
        </p:blipFill>
        <p:spPr>
          <a:xfrm>
            <a:off x="539552" y="1341686"/>
            <a:ext cx="4467386" cy="2375346"/>
          </a:xfrm>
          <a:prstGeom prst="rect">
            <a:avLst/>
          </a:prstGeom>
        </p:spPr>
      </p:pic>
      <p:sp>
        <p:nvSpPr>
          <p:cNvPr id="14" name="TextBox 13">
            <a:extLst>
              <a:ext uri="{FF2B5EF4-FFF2-40B4-BE49-F238E27FC236}">
                <a16:creationId xmlns:a16="http://schemas.microsoft.com/office/drawing/2014/main" id="{901698D5-F484-462F-9DC7-3BBFB20B3331}"/>
              </a:ext>
            </a:extLst>
          </p:cNvPr>
          <p:cNvSpPr txBox="1"/>
          <p:nvPr/>
        </p:nvSpPr>
        <p:spPr>
          <a:xfrm>
            <a:off x="258344" y="764704"/>
            <a:ext cx="8640960" cy="646331"/>
          </a:xfrm>
          <a:prstGeom prst="rect">
            <a:avLst/>
          </a:prstGeom>
          <a:noFill/>
        </p:spPr>
        <p:txBody>
          <a:bodyPr wrap="square">
            <a:spAutoFit/>
          </a:bodyPr>
          <a:lstStyle/>
          <a:p>
            <a:pPr algn="ctr"/>
            <a:r>
              <a:rPr lang="en-US" sz="1800" dirty="0">
                <a:effectLst/>
                <a:latin typeface="Arial Narrow" panose="020B0606020202030204" pitchFamily="34" charset="0"/>
                <a:ea typeface="Calibri" panose="020F0502020204030204" pitchFamily="34" charset="0"/>
              </a:rPr>
              <a:t>No significant mass difference between the matter-antimatter partners explored at RHIC – No evidence of CPT violation.</a:t>
            </a:r>
            <a:endParaRPr lang="ru-RU" dirty="0">
              <a:latin typeface="Arial Narrow" panose="020B0606020202030204" pitchFamily="34" charset="0"/>
            </a:endParaRPr>
          </a:p>
        </p:txBody>
      </p:sp>
      <p:sp>
        <p:nvSpPr>
          <p:cNvPr id="4" name="Прямоугольник 3">
            <a:extLst>
              <a:ext uri="{FF2B5EF4-FFF2-40B4-BE49-F238E27FC236}">
                <a16:creationId xmlns:a16="http://schemas.microsoft.com/office/drawing/2014/main" id="{3588ADD1-66CF-460F-8602-FC26267BB6FB}"/>
              </a:ext>
            </a:extLst>
          </p:cNvPr>
          <p:cNvSpPr/>
          <p:nvPr/>
        </p:nvSpPr>
        <p:spPr>
          <a:xfrm>
            <a:off x="683568" y="6290652"/>
            <a:ext cx="2232248" cy="234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Number of nucleons and antinucleons</a:t>
            </a:r>
            <a:endParaRPr lang="ru-RU" sz="1000" dirty="0">
              <a:solidFill>
                <a:schemeClr val="tx1"/>
              </a:solidFill>
            </a:endParaRPr>
          </a:p>
        </p:txBody>
      </p:sp>
      <p:sp>
        <p:nvSpPr>
          <p:cNvPr id="17" name="Прямоугольник 16">
            <a:extLst>
              <a:ext uri="{FF2B5EF4-FFF2-40B4-BE49-F238E27FC236}">
                <a16:creationId xmlns:a16="http://schemas.microsoft.com/office/drawing/2014/main" id="{20D11974-F7B6-458C-9CB3-960490048B10}"/>
              </a:ext>
            </a:extLst>
          </p:cNvPr>
          <p:cNvSpPr/>
          <p:nvPr/>
        </p:nvSpPr>
        <p:spPr>
          <a:xfrm rot="16200000">
            <a:off x="-703099" y="5249369"/>
            <a:ext cx="2232248" cy="309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Number of produced nuclei </a:t>
            </a:r>
          </a:p>
          <a:p>
            <a:pPr algn="ctr"/>
            <a:r>
              <a:rPr lang="en-US" sz="1000" dirty="0">
                <a:solidFill>
                  <a:schemeClr val="tx1"/>
                </a:solidFill>
              </a:rPr>
              <a:t>and </a:t>
            </a:r>
            <a:r>
              <a:rPr lang="en-US" sz="1000" dirty="0" err="1">
                <a:solidFill>
                  <a:schemeClr val="tx1"/>
                </a:solidFill>
              </a:rPr>
              <a:t>antinuclei</a:t>
            </a:r>
            <a:endParaRPr lang="ru-RU" sz="1000" dirty="0">
              <a:solidFill>
                <a:schemeClr val="tx1"/>
              </a:solidFill>
            </a:endParaRPr>
          </a:p>
        </p:txBody>
      </p:sp>
    </p:spTree>
    <p:extLst>
      <p:ext uri="{BB962C8B-B14F-4D97-AF65-F5344CB8AC3E}">
        <p14:creationId xmlns:p14="http://schemas.microsoft.com/office/powerpoint/2010/main" val="31523330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noChangeArrowheads="1"/>
          </p:cNvPicPr>
          <p:nvPr/>
        </p:nvPicPr>
        <p:blipFill>
          <a:blip r:embed="rId2" cstate="print"/>
          <a:srcRect/>
          <a:stretch>
            <a:fillRect/>
          </a:stretch>
        </p:blipFill>
        <p:spPr bwMode="auto">
          <a:xfrm>
            <a:off x="0" y="-14288"/>
            <a:ext cx="9144000" cy="663576"/>
          </a:xfrm>
          <a:prstGeom prst="rect">
            <a:avLst/>
          </a:prstGeom>
          <a:noFill/>
          <a:ln w="9525">
            <a:noFill/>
            <a:miter lim="800000"/>
            <a:headEnd/>
            <a:tailEnd/>
          </a:ln>
        </p:spPr>
      </p:pic>
      <p:sp>
        <p:nvSpPr>
          <p:cNvPr id="11" name="TextBox 10"/>
          <p:cNvSpPr txBox="1"/>
          <p:nvPr/>
        </p:nvSpPr>
        <p:spPr>
          <a:xfrm>
            <a:off x="1258888" y="123825"/>
            <a:ext cx="6626225" cy="461963"/>
          </a:xfrm>
          <a:prstGeom prst="rect">
            <a:avLst/>
          </a:prstGeom>
          <a:noFill/>
        </p:spPr>
        <p:txBody>
          <a:bodyPr>
            <a:spAutoFit/>
          </a:bodyPr>
          <a:lstStyle/>
          <a:p>
            <a:pPr algn="ctr" fontAlgn="auto">
              <a:spcBef>
                <a:spcPts val="0"/>
              </a:spcBef>
              <a:spcAft>
                <a:spcPts val="0"/>
              </a:spcAft>
              <a:defRPr/>
            </a:pPr>
            <a:r>
              <a:rPr lang="en-US" sz="2400" b="1" dirty="0">
                <a:solidFill>
                  <a:schemeClr val="bg1"/>
                </a:solidFill>
                <a:effectLst>
                  <a:outerShdw blurRad="38100" dist="38100" dir="2700000" algn="tl">
                    <a:srgbClr val="000000">
                      <a:alpha val="43137"/>
                    </a:srgbClr>
                  </a:outerShdw>
                </a:effectLst>
              </a:rPr>
              <a:t>STAR Experiment at RHIC</a:t>
            </a:r>
            <a:endParaRPr lang="ru-RU" sz="2400" b="1" dirty="0">
              <a:solidFill>
                <a:schemeClr val="bg1"/>
              </a:solidFill>
              <a:effectLst>
                <a:outerShdw blurRad="38100" dist="38100" dir="2700000" algn="tl">
                  <a:srgbClr val="000000">
                    <a:alpha val="43137"/>
                  </a:srgbClr>
                </a:outerShdw>
              </a:effectLst>
            </a:endParaRPr>
          </a:p>
        </p:txBody>
      </p:sp>
      <p:pic>
        <p:nvPicPr>
          <p:cNvPr id="17412" name="Picture 3"/>
          <p:cNvPicPr>
            <a:picLocks noChangeAspect="1" noChangeArrowheads="1"/>
          </p:cNvPicPr>
          <p:nvPr/>
        </p:nvPicPr>
        <p:blipFill>
          <a:blip r:embed="rId2" cstate="print"/>
          <a:srcRect/>
          <a:stretch>
            <a:fillRect/>
          </a:stretch>
        </p:blipFill>
        <p:spPr bwMode="auto">
          <a:xfrm>
            <a:off x="0" y="-14288"/>
            <a:ext cx="9144000" cy="663576"/>
          </a:xfrm>
          <a:prstGeom prst="rect">
            <a:avLst/>
          </a:prstGeom>
          <a:noFill/>
          <a:ln w="9525">
            <a:noFill/>
            <a:miter lim="800000"/>
            <a:headEnd/>
            <a:tailEnd/>
          </a:ln>
        </p:spPr>
      </p:pic>
      <p:sp>
        <p:nvSpPr>
          <p:cNvPr id="17413" name="TextBox 12"/>
          <p:cNvSpPr txBox="1">
            <a:spLocks noChangeArrowheads="1"/>
          </p:cNvSpPr>
          <p:nvPr/>
        </p:nvSpPr>
        <p:spPr bwMode="auto">
          <a:xfrm>
            <a:off x="1258888" y="98425"/>
            <a:ext cx="6626225" cy="461963"/>
          </a:xfrm>
          <a:prstGeom prst="rect">
            <a:avLst/>
          </a:prstGeom>
          <a:noFill/>
          <a:ln w="9525">
            <a:noFill/>
            <a:miter lim="800000"/>
            <a:headEnd/>
            <a:tailEnd/>
          </a:ln>
        </p:spPr>
        <p:txBody>
          <a:bodyPr>
            <a:spAutoFit/>
          </a:bodyPr>
          <a:lstStyle/>
          <a:p>
            <a:pPr algn="ctr"/>
            <a:r>
              <a:rPr lang="en-US" sz="2400" b="1" dirty="0">
                <a:solidFill>
                  <a:schemeClr val="bg1"/>
                </a:solidFill>
              </a:rPr>
              <a:t>Project Results</a:t>
            </a:r>
            <a:endParaRPr lang="ru-RU" sz="2400" b="1" dirty="0">
              <a:solidFill>
                <a:schemeClr val="bg1"/>
              </a:solidFill>
            </a:endParaRPr>
          </a:p>
        </p:txBody>
      </p:sp>
      <mc:AlternateContent xmlns:mc="http://schemas.openxmlformats.org/markup-compatibility/2006" xmlns:a14="http://schemas.microsoft.com/office/drawing/2010/main">
        <mc:Choice Requires="a14">
          <p:sp>
            <p:nvSpPr>
              <p:cNvPr id="6" name="Прямоугольник 5"/>
              <p:cNvSpPr/>
              <p:nvPr/>
            </p:nvSpPr>
            <p:spPr>
              <a:xfrm>
                <a:off x="306388" y="653079"/>
                <a:ext cx="8713787" cy="7586692"/>
              </a:xfrm>
              <a:prstGeom prst="rect">
                <a:avLst/>
              </a:prstGeom>
            </p:spPr>
            <p:txBody>
              <a:bodyPr>
                <a:spAutoFit/>
              </a:bodyPr>
              <a:lstStyle/>
              <a:p>
                <a:pPr marL="342900" indent="-342900" algn="ctr" fontAlgn="auto">
                  <a:spcBef>
                    <a:spcPts val="0"/>
                  </a:spcBef>
                  <a:spcAft>
                    <a:spcPts val="0"/>
                  </a:spcAft>
                  <a:defRPr/>
                </a:pPr>
                <a:r>
                  <a:rPr lang="en-US" b="1" dirty="0">
                    <a:solidFill>
                      <a:srgbClr val="C00000"/>
                    </a:solidFill>
                    <a:latin typeface="Arial" charset="0"/>
                    <a:cs typeface="Arial" charset="0"/>
                  </a:rPr>
                  <a:t>The STAR collaboration papers with JINR group participation</a:t>
                </a:r>
              </a:p>
              <a:p>
                <a:pPr marL="342900" indent="-342900" algn="ctr" fontAlgn="auto">
                  <a:spcBef>
                    <a:spcPts val="0"/>
                  </a:spcBef>
                  <a:spcAft>
                    <a:spcPts val="0"/>
                  </a:spcAft>
                  <a:defRPr/>
                </a:pPr>
                <a:endParaRPr lang="en-US" sz="900" b="1" dirty="0">
                  <a:solidFill>
                    <a:srgbClr val="C00000"/>
                  </a:solidFill>
                  <a:latin typeface="Arial" charset="0"/>
                  <a:cs typeface="Arial" charset="0"/>
                </a:endParaRPr>
              </a:p>
              <a:p>
                <a:pPr>
                  <a:defRPr/>
                </a:pPr>
                <a:r>
                  <a:rPr lang="en-US" sz="1600" dirty="0">
                    <a:latin typeface="+mn-lt"/>
                    <a:cs typeface="Times New Roman" pitchFamily="18" charset="0"/>
                  </a:rPr>
                  <a:t>1. “</a:t>
                </a:r>
                <a:r>
                  <a:rPr lang="en-US" sz="1600" b="1" dirty="0">
                    <a:latin typeface="+mn-lt"/>
                    <a:cs typeface="Times New Roman" pitchFamily="18" charset="0"/>
                  </a:rPr>
                  <a:t>Net-proton number fluctuations and the Quantum Chromodynamics critical point</a:t>
                </a:r>
                <a:r>
                  <a:rPr lang="en-US" sz="1600" dirty="0">
                    <a:latin typeface="+mn-lt"/>
                    <a:cs typeface="Times New Roman" pitchFamily="18" charset="0"/>
                  </a:rPr>
                  <a:t>”,</a:t>
                </a:r>
              </a:p>
              <a:p>
                <a:pPr>
                  <a:defRPr/>
                </a:pPr>
                <a:r>
                  <a:rPr lang="en-US" sz="1600" dirty="0">
                    <a:latin typeface="+mn-lt"/>
                    <a:cs typeface="Times New Roman" pitchFamily="18" charset="0"/>
                  </a:rPr>
                  <a:t>Phys. Rev.</a:t>
                </a:r>
                <a:r>
                  <a:rPr lang="en-US" sz="1600" b="1" dirty="0">
                    <a:latin typeface="+mn-lt"/>
                    <a:cs typeface="Times New Roman" pitchFamily="18" charset="0"/>
                  </a:rPr>
                  <a:t> </a:t>
                </a:r>
                <a:r>
                  <a:rPr lang="en-US" sz="1600" dirty="0">
                    <a:latin typeface="+mn-lt"/>
                    <a:cs typeface="Times New Roman" pitchFamily="18" charset="0"/>
                  </a:rPr>
                  <a:t>Lett. 126, 92301 (2021). </a:t>
                </a:r>
              </a:p>
              <a:p>
                <a:pPr>
                  <a:defRPr/>
                </a:pPr>
                <a:r>
                  <a:rPr lang="en-US" sz="1600" dirty="0">
                    <a:latin typeface="+mn-lt"/>
                    <a:cs typeface="Times New Roman" pitchFamily="18" charset="0"/>
                  </a:rPr>
                  <a:t>(participation in data analysis)</a:t>
                </a:r>
              </a:p>
              <a:p>
                <a:pPr>
                  <a:defRPr/>
                </a:pPr>
                <a:endParaRPr lang="en-US" sz="1000" dirty="0">
                  <a:latin typeface="+mn-lt"/>
                  <a:cs typeface="Times New Roman" pitchFamily="18" charset="0"/>
                </a:endParaRPr>
              </a:p>
              <a:p>
                <a:pPr>
                  <a:defRPr/>
                </a:pPr>
                <a:r>
                  <a:rPr lang="en-US" sz="1600" dirty="0">
                    <a:latin typeface="+mn-lt"/>
                    <a:cs typeface="Times New Roman" pitchFamily="18" charset="0"/>
                  </a:rPr>
                  <a:t>2. “</a:t>
                </a:r>
                <a:r>
                  <a:rPr lang="en-US" sz="1600" b="1" dirty="0">
                    <a:latin typeface="+mn-lt"/>
                    <a:cs typeface="Times New Roman" pitchFamily="18" charset="0"/>
                  </a:rPr>
                  <a:t>Measurement of the longitudinal spin asymmetries for weak boson production in proton-proton collisions at </a:t>
                </a:r>
                <a14:m>
                  <m:oMath xmlns:m="http://schemas.openxmlformats.org/officeDocument/2006/math">
                    <m:rad>
                      <m:radPr>
                        <m:degHide m:val="on"/>
                        <m:ctrlPr>
                          <a:rPr lang="en-US" sz="1600" b="1" i="1" smtClean="0">
                            <a:latin typeface="Cambria Math" panose="02040503050406030204" pitchFamily="18" charset="0"/>
                            <a:cs typeface="Times New Roman" pitchFamily="18" charset="0"/>
                          </a:rPr>
                        </m:ctrlPr>
                      </m:radPr>
                      <m:deg/>
                      <m:e>
                        <m:r>
                          <a:rPr lang="en-US" sz="1600" b="1" i="1" smtClean="0">
                            <a:latin typeface="Cambria Math" panose="02040503050406030204" pitchFamily="18" charset="0"/>
                            <a:cs typeface="Times New Roman" pitchFamily="18" charset="0"/>
                          </a:rPr>
                          <m:t>𝒔</m:t>
                        </m:r>
                        <m:r>
                          <a:rPr lang="en-US" sz="1600" b="1" i="1" smtClean="0">
                            <a:latin typeface="Cambria Math" panose="02040503050406030204" pitchFamily="18" charset="0"/>
                            <a:cs typeface="Times New Roman" pitchFamily="18" charset="0"/>
                          </a:rPr>
                          <m:t> </m:t>
                        </m:r>
                      </m:e>
                    </m:rad>
                  </m:oMath>
                </a14:m>
                <a:r>
                  <a:rPr lang="en-US" sz="1600" b="1" dirty="0">
                    <a:latin typeface="+mn-lt"/>
                    <a:cs typeface="Times New Roman" pitchFamily="18" charset="0"/>
                  </a:rPr>
                  <a:t>= 510 GeV</a:t>
                </a:r>
                <a:r>
                  <a:rPr lang="en-US" sz="1600" dirty="0">
                    <a:latin typeface="+mn-lt"/>
                    <a:cs typeface="Times New Roman" pitchFamily="18" charset="0"/>
                  </a:rPr>
                  <a:t>”, Phys. Rev. D 99 (2019) 051102. </a:t>
                </a:r>
              </a:p>
              <a:p>
                <a:pPr>
                  <a:defRPr/>
                </a:pPr>
                <a:r>
                  <a:rPr lang="en-US" sz="1600" dirty="0">
                    <a:latin typeface="+mn-lt"/>
                    <a:cs typeface="Times New Roman" pitchFamily="18" charset="0"/>
                  </a:rPr>
                  <a:t>(realization of a key equipment, participation in data analysis)</a:t>
                </a:r>
              </a:p>
              <a:p>
                <a:pPr>
                  <a:defRPr/>
                </a:pPr>
                <a:endParaRPr lang="en-US" sz="1000" dirty="0">
                  <a:latin typeface="+mn-lt"/>
                  <a:cs typeface="Times New Roman" pitchFamily="18" charset="0"/>
                </a:endParaRPr>
              </a:p>
              <a:p>
                <a:pPr>
                  <a:defRPr/>
                </a:pPr>
                <a:r>
                  <a:rPr lang="en-US" sz="1600" dirty="0">
                    <a:latin typeface="+mn-lt"/>
                    <a:cs typeface="Times New Roman" pitchFamily="18" charset="0"/>
                  </a:rPr>
                  <a:t>3. “</a:t>
                </a:r>
                <a:r>
                  <a:rPr lang="en-US" sz="1600" b="1" dirty="0">
                    <a:latin typeface="+mn-lt"/>
                    <a:cs typeface="Times New Roman" pitchFamily="18" charset="0"/>
                  </a:rPr>
                  <a:t>Longitudinal double-spin asymmetry for inclusive jet and </a:t>
                </a:r>
                <a:r>
                  <a:rPr lang="en-US" sz="1600" b="1" dirty="0" err="1">
                    <a:latin typeface="+mn-lt"/>
                    <a:cs typeface="Times New Roman" pitchFamily="18" charset="0"/>
                  </a:rPr>
                  <a:t>dijet</a:t>
                </a:r>
                <a:r>
                  <a:rPr lang="en-US" sz="1600" b="1" dirty="0">
                    <a:latin typeface="+mn-lt"/>
                    <a:cs typeface="Times New Roman" pitchFamily="18" charset="0"/>
                  </a:rPr>
                  <a:t> production in pp collisions at </a:t>
                </a:r>
                <a14:m>
                  <m:oMath xmlns:m="http://schemas.openxmlformats.org/officeDocument/2006/math">
                    <m:rad>
                      <m:radPr>
                        <m:degHide m:val="on"/>
                        <m:ctrlPr>
                          <a:rPr lang="en-US" sz="1600" b="1" i="1" smtClean="0">
                            <a:latin typeface="Cambria Math" panose="02040503050406030204" pitchFamily="18" charset="0"/>
                            <a:cs typeface="Times New Roman" pitchFamily="18" charset="0"/>
                          </a:rPr>
                        </m:ctrlPr>
                      </m:radPr>
                      <m:deg/>
                      <m:e>
                        <m:r>
                          <a:rPr lang="en-US" sz="1600" b="1" i="1" smtClean="0">
                            <a:latin typeface="Cambria Math" panose="02040503050406030204" pitchFamily="18" charset="0"/>
                            <a:cs typeface="Times New Roman" pitchFamily="18" charset="0"/>
                          </a:rPr>
                          <m:t>𝒔</m:t>
                        </m:r>
                        <m:r>
                          <a:rPr lang="en-US" sz="1600" b="1" i="1" smtClean="0">
                            <a:latin typeface="Cambria Math" panose="02040503050406030204" pitchFamily="18" charset="0"/>
                            <a:cs typeface="Times New Roman" pitchFamily="18" charset="0"/>
                          </a:rPr>
                          <m:t> </m:t>
                        </m:r>
                      </m:e>
                    </m:rad>
                  </m:oMath>
                </a14:m>
                <a:r>
                  <a:rPr lang="en-US" sz="1600" b="1" dirty="0">
                    <a:latin typeface="+mn-lt"/>
                    <a:cs typeface="Times New Roman" pitchFamily="18" charset="0"/>
                  </a:rPr>
                  <a:t>  = 510 GeV</a:t>
                </a:r>
                <a:r>
                  <a:rPr lang="en-US" sz="1600" dirty="0">
                    <a:latin typeface="+mn-lt"/>
                    <a:cs typeface="Times New Roman" pitchFamily="18" charset="0"/>
                  </a:rPr>
                  <a:t>”, Phys. Rev. D 100 (2019) 052005. </a:t>
                </a:r>
              </a:p>
              <a:p>
                <a:pPr>
                  <a:defRPr/>
                </a:pPr>
                <a:r>
                  <a:rPr lang="en-US" sz="1600" dirty="0">
                    <a:latin typeface="+mn-lt"/>
                    <a:cs typeface="Times New Roman" pitchFamily="18" charset="0"/>
                  </a:rPr>
                  <a:t>(realization of a key equipment, participation in data analysis)</a:t>
                </a:r>
              </a:p>
              <a:p>
                <a:pPr>
                  <a:defRPr/>
                </a:pPr>
                <a:endParaRPr lang="en-US" sz="1000" dirty="0">
                  <a:latin typeface="+mn-lt"/>
                  <a:cs typeface="Times New Roman" pitchFamily="18" charset="0"/>
                </a:endParaRPr>
              </a:p>
              <a:p>
                <a:pPr>
                  <a:defRPr/>
                </a:pPr>
                <a:r>
                  <a:rPr lang="en-US" sz="1600" dirty="0">
                    <a:latin typeface="+mn-lt"/>
                    <a:cs typeface="Times New Roman" pitchFamily="18" charset="0"/>
                  </a:rPr>
                  <a:t>4. “</a:t>
                </a:r>
                <a:r>
                  <a:rPr lang="en-US" sz="1600" b="1" dirty="0">
                    <a:latin typeface="+mn-lt"/>
                    <a:cs typeface="Times New Roman" pitchFamily="18" charset="0"/>
                  </a:rPr>
                  <a:t>Measurement of the mass difference and the binding energy of the hypertriton and antihypertriton</a:t>
                </a:r>
                <a:r>
                  <a:rPr lang="en-US" sz="1600" dirty="0">
                    <a:latin typeface="+mn-lt"/>
                    <a:cs typeface="Times New Roman" pitchFamily="18" charset="0"/>
                  </a:rPr>
                  <a:t>”, Nature Physics, 16 (2020) 409–412. </a:t>
                </a:r>
              </a:p>
              <a:p>
                <a:pPr>
                  <a:defRPr/>
                </a:pPr>
                <a:r>
                  <a:rPr lang="en-US" sz="1600" dirty="0">
                    <a:latin typeface="+mn-lt"/>
                    <a:cs typeface="Times New Roman" pitchFamily="18" charset="0"/>
                  </a:rPr>
                  <a:t>(participation in data analysis)</a:t>
                </a:r>
              </a:p>
              <a:p>
                <a:pPr>
                  <a:defRPr/>
                </a:pPr>
                <a:endParaRPr lang="en-US" sz="1000" dirty="0">
                  <a:latin typeface="+mn-lt"/>
                  <a:cs typeface="Times New Roman" pitchFamily="18" charset="0"/>
                </a:endParaRPr>
              </a:p>
              <a:p>
                <a:pPr>
                  <a:defRPr/>
                </a:pPr>
                <a:r>
                  <a:rPr lang="en-US" sz="1600" dirty="0">
                    <a:latin typeface="+mn-lt"/>
                    <a:cs typeface="Times New Roman" pitchFamily="18" charset="0"/>
                  </a:rPr>
                  <a:t>5. “</a:t>
                </a:r>
                <a:r>
                  <a:rPr lang="en-US" sz="1600" b="1" dirty="0">
                    <a:latin typeface="+mn-lt"/>
                    <a:cs typeface="Times New Roman" pitchFamily="18" charset="0"/>
                  </a:rPr>
                  <a:t>Global polarization of </a:t>
                </a:r>
                <a:r>
                  <a:rPr lang="el-GR" sz="1600" b="1" dirty="0">
                    <a:latin typeface="+mn-lt"/>
                    <a:cs typeface="Times New Roman" pitchFamily="18" charset="0"/>
                  </a:rPr>
                  <a:t>Χ, Ξ </a:t>
                </a:r>
                <a:r>
                  <a:rPr lang="en-US" sz="1600" b="1" dirty="0">
                    <a:latin typeface="+mn-lt"/>
                    <a:cs typeface="Times New Roman" pitchFamily="18" charset="0"/>
                  </a:rPr>
                  <a:t>and </a:t>
                </a:r>
                <a:r>
                  <a:rPr lang="el-GR" sz="1600" b="1" dirty="0">
                    <a:latin typeface="+mn-lt"/>
                    <a:cs typeface="Times New Roman" pitchFamily="18" charset="0"/>
                  </a:rPr>
                  <a:t>Ω </a:t>
                </a:r>
                <a:r>
                  <a:rPr lang="en-US" sz="1600" b="1" dirty="0">
                    <a:latin typeface="+mn-lt"/>
                    <a:cs typeface="Times New Roman" pitchFamily="18" charset="0"/>
                  </a:rPr>
                  <a:t>hyperons in Au + Au collisions at </a:t>
                </a:r>
                <a14:m>
                  <m:oMath xmlns:m="http://schemas.openxmlformats.org/officeDocument/2006/math">
                    <m:rad>
                      <m:radPr>
                        <m:degHide m:val="on"/>
                        <m:ctrlPr>
                          <a:rPr lang="en-US" sz="1600" b="1" i="1" smtClean="0">
                            <a:latin typeface="Cambria Math" panose="02040503050406030204" pitchFamily="18" charset="0"/>
                            <a:cs typeface="Times New Roman" pitchFamily="18" charset="0"/>
                          </a:rPr>
                        </m:ctrlPr>
                      </m:radPr>
                      <m:deg/>
                      <m:e>
                        <m:sSub>
                          <m:sSubPr>
                            <m:ctrlPr>
                              <a:rPr lang="en-US" sz="1600" b="1" i="1" smtClean="0">
                                <a:latin typeface="Cambria Math" panose="02040503050406030204" pitchFamily="18" charset="0"/>
                                <a:cs typeface="Times New Roman" pitchFamily="18" charset="0"/>
                              </a:rPr>
                            </m:ctrlPr>
                          </m:sSubPr>
                          <m:e>
                            <m:r>
                              <a:rPr lang="en-US" sz="1600" b="1" i="1" smtClean="0">
                                <a:latin typeface="Cambria Math" panose="02040503050406030204" pitchFamily="18" charset="0"/>
                                <a:cs typeface="Times New Roman" pitchFamily="18" charset="0"/>
                              </a:rPr>
                              <m:t>𝒔</m:t>
                            </m:r>
                          </m:e>
                          <m:sub>
                            <m:r>
                              <a:rPr lang="en-US" sz="1600" b="1" i="0" smtClean="0">
                                <a:latin typeface="Cambria Math" panose="02040503050406030204" pitchFamily="18" charset="0"/>
                                <a:cs typeface="Times New Roman" pitchFamily="18" charset="0"/>
                              </a:rPr>
                              <m:t>𝐍𝐍</m:t>
                            </m:r>
                          </m:sub>
                        </m:sSub>
                      </m:e>
                    </m:rad>
                  </m:oMath>
                </a14:m>
                <a:r>
                  <a:rPr lang="en-US" sz="1600" b="1" dirty="0">
                    <a:latin typeface="+mn-lt"/>
                    <a:cs typeface="Times New Roman" pitchFamily="18" charset="0"/>
                  </a:rPr>
                  <a:t> = 200 GeV</a:t>
                </a:r>
                <a:r>
                  <a:rPr lang="en-US" sz="1600" dirty="0">
                    <a:latin typeface="+mn-lt"/>
                    <a:cs typeface="Times New Roman" pitchFamily="18" charset="0"/>
                  </a:rPr>
                  <a:t>”,</a:t>
                </a:r>
              </a:p>
              <a:p>
                <a:pPr>
                  <a:defRPr/>
                </a:pPr>
                <a:r>
                  <a:rPr lang="en-US" sz="1600" dirty="0">
                    <a:latin typeface="+mn-lt"/>
                    <a:cs typeface="Times New Roman" pitchFamily="18" charset="0"/>
                  </a:rPr>
                  <a:t>Phys. Rev. Lett. 126 (2021) 16, 162301. </a:t>
                </a:r>
              </a:p>
              <a:p>
                <a:pPr>
                  <a:defRPr/>
                </a:pPr>
                <a:r>
                  <a:rPr lang="en-US" sz="1600" dirty="0">
                    <a:latin typeface="+mn-lt"/>
                    <a:cs typeface="Times New Roman" pitchFamily="18" charset="0"/>
                  </a:rPr>
                  <a:t>(participation in data analysis)</a:t>
                </a:r>
              </a:p>
              <a:p>
                <a:pPr>
                  <a:defRPr/>
                </a:pPr>
                <a:endParaRPr lang="en-US" sz="1000" dirty="0">
                  <a:latin typeface="+mn-lt"/>
                  <a:cs typeface="Times New Roman" pitchFamily="18" charset="0"/>
                </a:endParaRPr>
              </a:p>
              <a:p>
                <a:pPr>
                  <a:defRPr/>
                </a:pPr>
                <a:r>
                  <a:rPr lang="en-US" sz="1600" dirty="0">
                    <a:latin typeface="+mn-lt"/>
                    <a:cs typeface="Times New Roman" pitchFamily="18" charset="0"/>
                  </a:rPr>
                  <a:t>6. “</a:t>
                </a:r>
                <a:r>
                  <a:rPr lang="en-US" sz="1600" b="1" dirty="0">
                    <a:latin typeface="+mn-lt"/>
                    <a:cs typeface="Times New Roman" pitchFamily="18" charset="0"/>
                  </a:rPr>
                  <a:t>Global and local polarization of </a:t>
                </a:r>
                <a:r>
                  <a:rPr lang="el-GR" sz="1600" b="1" dirty="0">
                    <a:latin typeface="+mn-lt"/>
                    <a:cs typeface="Times New Roman" pitchFamily="18" charset="0"/>
                  </a:rPr>
                  <a:t>Λ </a:t>
                </a:r>
                <a:r>
                  <a:rPr lang="en-US" sz="1600" b="1" dirty="0">
                    <a:latin typeface="+mn-lt"/>
                    <a:cs typeface="Times New Roman" pitchFamily="18" charset="0"/>
                  </a:rPr>
                  <a:t>hyperons in Au + Au collisions at 200 GeV from STAR</a:t>
                </a:r>
                <a:r>
                  <a:rPr lang="en-US" sz="1600" dirty="0">
                    <a:latin typeface="+mn-lt"/>
                    <a:cs typeface="Times New Roman" pitchFamily="18" charset="0"/>
                  </a:rPr>
                  <a:t>”,</a:t>
                </a:r>
              </a:p>
              <a:p>
                <a:pPr>
                  <a:defRPr/>
                </a:pPr>
                <a:r>
                  <a:rPr lang="en-US" sz="1600" dirty="0">
                    <a:latin typeface="+mn-lt"/>
                    <a:cs typeface="Times New Roman" pitchFamily="18" charset="0"/>
                  </a:rPr>
                  <a:t>Nuclear Physics A 982 (2019) 511–514.</a:t>
                </a:r>
              </a:p>
              <a:p>
                <a:pPr>
                  <a:defRPr/>
                </a:pPr>
                <a:r>
                  <a:rPr lang="en-US" sz="1600" dirty="0">
                    <a:latin typeface="+mn-lt"/>
                    <a:cs typeface="Times New Roman" pitchFamily="18" charset="0"/>
                  </a:rPr>
                  <a:t> (participation in data analysis)</a:t>
                </a:r>
              </a:p>
              <a:p>
                <a:pPr>
                  <a:defRPr/>
                </a:pPr>
                <a:endParaRPr lang="en-US" sz="1000" dirty="0">
                  <a:latin typeface="+mn-lt"/>
                  <a:cs typeface="Times New Roman" pitchFamily="18" charset="0"/>
                </a:endParaRPr>
              </a:p>
              <a:p>
                <a:pPr>
                  <a:defRPr/>
                </a:pPr>
                <a:endParaRPr lang="en-US" sz="1600" dirty="0">
                  <a:latin typeface="+mn-lt"/>
                  <a:cs typeface="Times New Roman" pitchFamily="18" charset="0"/>
                </a:endParaRPr>
              </a:p>
              <a:p>
                <a:pPr>
                  <a:defRPr/>
                </a:pPr>
                <a:endParaRPr lang="en-US" sz="1600" dirty="0">
                  <a:latin typeface="+mn-lt"/>
                  <a:cs typeface="Times New Roman" pitchFamily="18" charset="0"/>
                </a:endParaRPr>
              </a:p>
              <a:p>
                <a:pPr>
                  <a:defRPr/>
                </a:pPr>
                <a:endParaRPr lang="en-US" sz="1000" dirty="0">
                  <a:latin typeface="+mn-lt"/>
                  <a:cs typeface="Times New Roman" pitchFamily="18" charset="0"/>
                </a:endParaRPr>
              </a:p>
              <a:p>
                <a:pPr>
                  <a:defRPr/>
                </a:pPr>
                <a:endParaRPr lang="en-US" sz="1600" dirty="0">
                  <a:latin typeface="+mn-lt"/>
                  <a:cs typeface="Times New Roman" pitchFamily="18" charset="0"/>
                </a:endParaRPr>
              </a:p>
              <a:p>
                <a:pPr>
                  <a:defRPr/>
                </a:pPr>
                <a:endParaRPr lang="en-US" sz="1600" dirty="0">
                  <a:latin typeface="+mn-lt"/>
                  <a:cs typeface="Times New Roman" pitchFamily="18" charset="0"/>
                </a:endParaRPr>
              </a:p>
              <a:p>
                <a:pPr>
                  <a:defRPr/>
                </a:pPr>
                <a:r>
                  <a:rPr lang="en-US" sz="1600" dirty="0">
                    <a:latin typeface="+mn-lt"/>
                    <a:cs typeface="Times New Roman" pitchFamily="18" charset="0"/>
                  </a:rPr>
                  <a:t> </a:t>
                </a:r>
              </a:p>
              <a:p>
                <a:pPr>
                  <a:defRPr/>
                </a:pPr>
                <a:endParaRPr lang="en-US" sz="1600" dirty="0">
                  <a:latin typeface="+mn-lt"/>
                  <a:cs typeface="Times New Roman" pitchFamily="18" charset="0"/>
                </a:endParaRPr>
              </a:p>
            </p:txBody>
          </p:sp>
        </mc:Choice>
        <mc:Fallback xmlns="">
          <p:sp>
            <p:nvSpPr>
              <p:cNvPr id="6" name="Прямоугольник 5"/>
              <p:cNvSpPr>
                <a:spLocks noRot="1" noChangeAspect="1" noMove="1" noResize="1" noEditPoints="1" noAdjustHandles="1" noChangeArrowheads="1" noChangeShapeType="1" noTextEdit="1"/>
              </p:cNvSpPr>
              <p:nvPr/>
            </p:nvSpPr>
            <p:spPr>
              <a:xfrm>
                <a:off x="306388" y="653079"/>
                <a:ext cx="8713787" cy="7586692"/>
              </a:xfrm>
              <a:prstGeom prst="rect">
                <a:avLst/>
              </a:prstGeom>
              <a:blipFill>
                <a:blip r:embed="rId3"/>
                <a:stretch>
                  <a:fillRect l="-350" t="-402" r="-559"/>
                </a:stretch>
              </a:blipFill>
            </p:spPr>
            <p:txBody>
              <a:bodyPr/>
              <a:lstStyle/>
              <a:p>
                <a:r>
                  <a:rPr lang="ru-RU">
                    <a:noFill/>
                  </a:rPr>
                  <a:t> </a:t>
                </a:r>
              </a:p>
            </p:txBody>
          </p:sp>
        </mc:Fallback>
      </mc:AlternateContent>
    </p:spTree>
    <p:extLst>
      <p:ext uri="{BB962C8B-B14F-4D97-AF65-F5344CB8AC3E}">
        <p14:creationId xmlns:p14="http://schemas.microsoft.com/office/powerpoint/2010/main" val="19352813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noChangeArrowheads="1"/>
          </p:cNvPicPr>
          <p:nvPr/>
        </p:nvPicPr>
        <p:blipFill>
          <a:blip r:embed="rId2" cstate="print"/>
          <a:srcRect/>
          <a:stretch>
            <a:fillRect/>
          </a:stretch>
        </p:blipFill>
        <p:spPr bwMode="auto">
          <a:xfrm>
            <a:off x="0" y="-14288"/>
            <a:ext cx="9144000" cy="663576"/>
          </a:xfrm>
          <a:prstGeom prst="rect">
            <a:avLst/>
          </a:prstGeom>
          <a:noFill/>
          <a:ln w="9525">
            <a:noFill/>
            <a:miter lim="800000"/>
            <a:headEnd/>
            <a:tailEnd/>
          </a:ln>
        </p:spPr>
      </p:pic>
      <p:sp>
        <p:nvSpPr>
          <p:cNvPr id="11" name="TextBox 10"/>
          <p:cNvSpPr txBox="1"/>
          <p:nvPr/>
        </p:nvSpPr>
        <p:spPr>
          <a:xfrm>
            <a:off x="1258888" y="123825"/>
            <a:ext cx="6626225" cy="461963"/>
          </a:xfrm>
          <a:prstGeom prst="rect">
            <a:avLst/>
          </a:prstGeom>
          <a:noFill/>
        </p:spPr>
        <p:txBody>
          <a:bodyPr>
            <a:spAutoFit/>
          </a:bodyPr>
          <a:lstStyle/>
          <a:p>
            <a:pPr algn="ctr" fontAlgn="auto">
              <a:spcBef>
                <a:spcPts val="0"/>
              </a:spcBef>
              <a:spcAft>
                <a:spcPts val="0"/>
              </a:spcAft>
              <a:defRPr/>
            </a:pPr>
            <a:r>
              <a:rPr lang="en-US" sz="2400" b="1" dirty="0">
                <a:solidFill>
                  <a:schemeClr val="bg1"/>
                </a:solidFill>
                <a:effectLst>
                  <a:outerShdw blurRad="38100" dist="38100" dir="2700000" algn="tl">
                    <a:srgbClr val="000000">
                      <a:alpha val="43137"/>
                    </a:srgbClr>
                  </a:outerShdw>
                </a:effectLst>
              </a:rPr>
              <a:t>STAR Experiment at RHIC</a:t>
            </a:r>
            <a:endParaRPr lang="ru-RU" sz="2400" b="1" dirty="0">
              <a:solidFill>
                <a:schemeClr val="bg1"/>
              </a:solidFill>
              <a:effectLst>
                <a:outerShdw blurRad="38100" dist="38100" dir="2700000" algn="tl">
                  <a:srgbClr val="000000">
                    <a:alpha val="43137"/>
                  </a:srgbClr>
                </a:outerShdw>
              </a:effectLst>
            </a:endParaRPr>
          </a:p>
        </p:txBody>
      </p:sp>
      <p:pic>
        <p:nvPicPr>
          <p:cNvPr id="17412" name="Picture 3"/>
          <p:cNvPicPr>
            <a:picLocks noChangeAspect="1" noChangeArrowheads="1"/>
          </p:cNvPicPr>
          <p:nvPr/>
        </p:nvPicPr>
        <p:blipFill>
          <a:blip r:embed="rId2" cstate="print"/>
          <a:srcRect/>
          <a:stretch>
            <a:fillRect/>
          </a:stretch>
        </p:blipFill>
        <p:spPr bwMode="auto">
          <a:xfrm>
            <a:off x="0" y="-14288"/>
            <a:ext cx="9144000" cy="663576"/>
          </a:xfrm>
          <a:prstGeom prst="rect">
            <a:avLst/>
          </a:prstGeom>
          <a:noFill/>
          <a:ln w="9525">
            <a:noFill/>
            <a:miter lim="800000"/>
            <a:headEnd/>
            <a:tailEnd/>
          </a:ln>
        </p:spPr>
      </p:pic>
      <p:sp>
        <p:nvSpPr>
          <p:cNvPr id="17413" name="TextBox 12"/>
          <p:cNvSpPr txBox="1">
            <a:spLocks noChangeArrowheads="1"/>
          </p:cNvSpPr>
          <p:nvPr/>
        </p:nvSpPr>
        <p:spPr bwMode="auto">
          <a:xfrm>
            <a:off x="1258888" y="98425"/>
            <a:ext cx="6626225" cy="461963"/>
          </a:xfrm>
          <a:prstGeom prst="rect">
            <a:avLst/>
          </a:prstGeom>
          <a:noFill/>
          <a:ln w="9525">
            <a:noFill/>
            <a:miter lim="800000"/>
            <a:headEnd/>
            <a:tailEnd/>
          </a:ln>
        </p:spPr>
        <p:txBody>
          <a:bodyPr>
            <a:spAutoFit/>
          </a:bodyPr>
          <a:lstStyle/>
          <a:p>
            <a:pPr algn="ctr"/>
            <a:r>
              <a:rPr lang="en-US" sz="2400" b="1" dirty="0">
                <a:solidFill>
                  <a:schemeClr val="bg1"/>
                </a:solidFill>
              </a:rPr>
              <a:t>Project Results</a:t>
            </a:r>
            <a:endParaRPr lang="ru-RU" sz="2400" b="1" dirty="0">
              <a:solidFill>
                <a:schemeClr val="bg1"/>
              </a:solidFill>
            </a:endParaRPr>
          </a:p>
        </p:txBody>
      </p:sp>
      <p:sp>
        <p:nvSpPr>
          <p:cNvPr id="6" name="Прямоугольник 5"/>
          <p:cNvSpPr/>
          <p:nvPr/>
        </p:nvSpPr>
        <p:spPr>
          <a:xfrm>
            <a:off x="306388" y="653079"/>
            <a:ext cx="8713787" cy="5555367"/>
          </a:xfrm>
          <a:prstGeom prst="rect">
            <a:avLst/>
          </a:prstGeom>
        </p:spPr>
        <p:txBody>
          <a:bodyPr>
            <a:spAutoFit/>
          </a:bodyPr>
          <a:lstStyle/>
          <a:p>
            <a:pPr marL="342900" indent="-342900" algn="ctr" fontAlgn="auto">
              <a:spcBef>
                <a:spcPts val="0"/>
              </a:spcBef>
              <a:spcAft>
                <a:spcPts val="0"/>
              </a:spcAft>
              <a:defRPr/>
            </a:pPr>
            <a:r>
              <a:rPr lang="en-US" b="1" dirty="0">
                <a:solidFill>
                  <a:srgbClr val="C00000"/>
                </a:solidFill>
                <a:latin typeface="Arial" charset="0"/>
                <a:cs typeface="Arial" charset="0"/>
              </a:rPr>
              <a:t>JINR group publications based on STAR data measurements</a:t>
            </a:r>
          </a:p>
          <a:p>
            <a:pPr marL="342900" indent="-342900" algn="ctr" fontAlgn="auto">
              <a:spcBef>
                <a:spcPts val="0"/>
              </a:spcBef>
              <a:spcAft>
                <a:spcPts val="0"/>
              </a:spcAft>
              <a:defRPr/>
            </a:pPr>
            <a:endParaRPr lang="en-US" sz="900" b="1" dirty="0">
              <a:solidFill>
                <a:srgbClr val="C00000"/>
              </a:solidFill>
              <a:latin typeface="Arial" charset="0"/>
              <a:cs typeface="Arial" charset="0"/>
            </a:endParaRPr>
          </a:p>
          <a:p>
            <a:pPr>
              <a:defRPr/>
            </a:pPr>
            <a:r>
              <a:rPr lang="en-US" sz="1600" dirty="0">
                <a:latin typeface="+mn-lt"/>
                <a:cs typeface="Times New Roman" pitchFamily="18" charset="0"/>
              </a:rPr>
              <a:t>1. </a:t>
            </a:r>
            <a:r>
              <a:rPr lang="en-US" sz="1600" b="1" dirty="0">
                <a:latin typeface="+mn-lt"/>
                <a:cs typeface="Times New Roman" pitchFamily="18" charset="0"/>
              </a:rPr>
              <a:t>M.V. </a:t>
            </a:r>
            <a:r>
              <a:rPr lang="en-US" sz="1600" b="1" dirty="0" err="1">
                <a:latin typeface="+mn-lt"/>
                <a:cs typeface="Times New Roman" pitchFamily="18" charset="0"/>
              </a:rPr>
              <a:t>Tokarev</a:t>
            </a:r>
            <a:r>
              <a:rPr lang="en-US" sz="1600" b="1" dirty="0">
                <a:latin typeface="+mn-lt"/>
                <a:cs typeface="Times New Roman" pitchFamily="18" charset="0"/>
              </a:rPr>
              <a:t>, I. </a:t>
            </a:r>
            <a:r>
              <a:rPr lang="en-US" sz="1600" b="1" dirty="0" err="1">
                <a:latin typeface="+mn-lt"/>
                <a:cs typeface="Times New Roman" pitchFamily="18" charset="0"/>
              </a:rPr>
              <a:t>Zborovsky</a:t>
            </a:r>
            <a:r>
              <a:rPr lang="en-US" sz="1600" b="1" dirty="0">
                <a:latin typeface="+mn-lt"/>
                <a:cs typeface="Times New Roman" pitchFamily="18" charset="0"/>
              </a:rPr>
              <a:t>, A.O. </a:t>
            </a:r>
            <a:r>
              <a:rPr lang="en-US" sz="1600" b="1" dirty="0" err="1">
                <a:latin typeface="+mn-lt"/>
                <a:cs typeface="Times New Roman" pitchFamily="18" charset="0"/>
              </a:rPr>
              <a:t>Kechechyan</a:t>
            </a:r>
            <a:endParaRPr lang="en-US" sz="1600" b="1" dirty="0">
              <a:latin typeface="+mn-lt"/>
              <a:cs typeface="Times New Roman" pitchFamily="18" charset="0"/>
            </a:endParaRPr>
          </a:p>
          <a:p>
            <a:pPr>
              <a:defRPr/>
            </a:pPr>
            <a:r>
              <a:rPr lang="en-US" sz="1600" dirty="0">
                <a:latin typeface="+mn-lt"/>
                <a:cs typeface="Times New Roman" pitchFamily="18" charset="0"/>
              </a:rPr>
              <a:t>”Validation of z-scaling for negative particle production in Au + Au collisions from BES-I at STAR”, </a:t>
            </a:r>
            <a:r>
              <a:rPr lang="en-US" sz="1600" dirty="0" err="1">
                <a:latin typeface="+mn-lt"/>
                <a:cs typeface="Times New Roman" pitchFamily="18" charset="0"/>
              </a:rPr>
              <a:t>Nucl</a:t>
            </a:r>
            <a:r>
              <a:rPr lang="en-US" sz="1600" dirty="0">
                <a:latin typeface="+mn-lt"/>
                <a:cs typeface="Times New Roman" pitchFamily="18" charset="0"/>
              </a:rPr>
              <a:t>. Phys. A993 (2020) 121646 (47 p.).</a:t>
            </a:r>
          </a:p>
          <a:p>
            <a:pPr>
              <a:defRPr/>
            </a:pPr>
            <a:endParaRPr lang="en-US" sz="1000" dirty="0">
              <a:latin typeface="+mn-lt"/>
              <a:cs typeface="Times New Roman" pitchFamily="18" charset="0"/>
            </a:endParaRPr>
          </a:p>
          <a:p>
            <a:pPr>
              <a:defRPr/>
            </a:pPr>
            <a:r>
              <a:rPr lang="en-US" sz="1600" dirty="0">
                <a:latin typeface="+mn-lt"/>
                <a:cs typeface="Times New Roman" pitchFamily="18" charset="0"/>
              </a:rPr>
              <a:t>2. </a:t>
            </a:r>
            <a:r>
              <a:rPr lang="en-US" sz="1600" b="1" dirty="0">
                <a:latin typeface="+mn-lt"/>
                <a:cs typeface="Times New Roman" pitchFamily="18" charset="0"/>
              </a:rPr>
              <a:t>M.V. </a:t>
            </a:r>
            <a:r>
              <a:rPr lang="en-US" sz="1600" b="1" dirty="0" err="1">
                <a:latin typeface="+mn-lt"/>
                <a:cs typeface="Times New Roman" pitchFamily="18" charset="0"/>
              </a:rPr>
              <a:t>Tokarev</a:t>
            </a:r>
            <a:r>
              <a:rPr lang="en-US" sz="1600" b="1" dirty="0">
                <a:latin typeface="+mn-lt"/>
                <a:cs typeface="Times New Roman" pitchFamily="18" charset="0"/>
              </a:rPr>
              <a:t>, I. </a:t>
            </a:r>
            <a:r>
              <a:rPr lang="en-US" sz="1600" b="1" dirty="0" err="1">
                <a:latin typeface="+mn-lt"/>
                <a:cs typeface="Times New Roman" pitchFamily="18" charset="0"/>
              </a:rPr>
              <a:t>Zborovsky</a:t>
            </a:r>
            <a:r>
              <a:rPr lang="en-US" sz="1600" b="1" dirty="0">
                <a:latin typeface="+mn-lt"/>
                <a:cs typeface="Times New Roman" pitchFamily="18" charset="0"/>
              </a:rPr>
              <a:t>, A.O. </a:t>
            </a:r>
            <a:r>
              <a:rPr lang="en-US" sz="1600" b="1" dirty="0" err="1">
                <a:latin typeface="+mn-lt"/>
                <a:cs typeface="Times New Roman" pitchFamily="18" charset="0"/>
              </a:rPr>
              <a:t>Kechechyan</a:t>
            </a:r>
            <a:r>
              <a:rPr lang="en-US" sz="1600" b="1" dirty="0">
                <a:latin typeface="+mn-lt"/>
                <a:cs typeface="Times New Roman" pitchFamily="18" charset="0"/>
              </a:rPr>
              <a:t>, T.G. </a:t>
            </a:r>
            <a:r>
              <a:rPr lang="en-US" sz="1600" b="1" dirty="0" err="1">
                <a:latin typeface="+mn-lt"/>
                <a:cs typeface="Times New Roman" pitchFamily="18" charset="0"/>
              </a:rPr>
              <a:t>Dedovich</a:t>
            </a:r>
            <a:endParaRPr lang="en-US" sz="1600" b="1" dirty="0">
              <a:latin typeface="+mn-lt"/>
              <a:cs typeface="Times New Roman" pitchFamily="18" charset="0"/>
            </a:endParaRPr>
          </a:p>
          <a:p>
            <a:pPr>
              <a:defRPr/>
            </a:pPr>
            <a:r>
              <a:rPr lang="en-US" sz="1600" dirty="0">
                <a:latin typeface="+mn-lt"/>
                <a:cs typeface="Times New Roman" pitchFamily="18" charset="0"/>
              </a:rPr>
              <a:t>“z-Scaling in p + p, anti-p + p and Au + Au Collisions at RHIC, Tevatron and LHC”, Physics of Particles and Nuclei, 2020, Vol. 51, No. 2, pp. 141–171.</a:t>
            </a:r>
          </a:p>
          <a:p>
            <a:pPr>
              <a:defRPr/>
            </a:pPr>
            <a:r>
              <a:rPr lang="en-US" sz="1600" dirty="0">
                <a:latin typeface="+mn-lt"/>
                <a:cs typeface="Times New Roman" pitchFamily="18" charset="0"/>
              </a:rPr>
              <a:t> </a:t>
            </a:r>
          </a:p>
          <a:p>
            <a:pPr>
              <a:defRPr/>
            </a:pPr>
            <a:r>
              <a:rPr lang="en-US" sz="1600" dirty="0">
                <a:latin typeface="+mn-lt"/>
                <a:cs typeface="Times New Roman" pitchFamily="18" charset="0"/>
              </a:rPr>
              <a:t>3. </a:t>
            </a:r>
            <a:r>
              <a:rPr lang="en-US" sz="1600" b="1" dirty="0">
                <a:latin typeface="+mn-lt"/>
                <a:cs typeface="Times New Roman" pitchFamily="18" charset="0"/>
              </a:rPr>
              <a:t>I. </a:t>
            </a:r>
            <a:r>
              <a:rPr lang="en-US" sz="1600" b="1" dirty="0" err="1">
                <a:latin typeface="+mn-lt"/>
                <a:cs typeface="Times New Roman" pitchFamily="18" charset="0"/>
              </a:rPr>
              <a:t>Zborovsky</a:t>
            </a:r>
            <a:r>
              <a:rPr lang="en-US" sz="1600" b="1" dirty="0">
                <a:latin typeface="+mn-lt"/>
                <a:cs typeface="Times New Roman" pitchFamily="18" charset="0"/>
              </a:rPr>
              <a:t> , M.V. </a:t>
            </a:r>
            <a:r>
              <a:rPr lang="en-US" sz="1600" b="1" dirty="0" err="1">
                <a:latin typeface="+mn-lt"/>
                <a:cs typeface="Times New Roman" pitchFamily="18" charset="0"/>
              </a:rPr>
              <a:t>Tokarev</a:t>
            </a:r>
            <a:endParaRPr lang="en-US" sz="1600" b="1" dirty="0">
              <a:latin typeface="+mn-lt"/>
              <a:cs typeface="Times New Roman" pitchFamily="18" charset="0"/>
            </a:endParaRPr>
          </a:p>
          <a:p>
            <a:pPr>
              <a:defRPr/>
            </a:pPr>
            <a:r>
              <a:rPr lang="en-US" sz="1600" dirty="0">
                <a:latin typeface="+mn-lt"/>
                <a:cs typeface="Times New Roman" pitchFamily="18" charset="0"/>
              </a:rPr>
              <a:t>“Self-Similarity, Fractality and Entropy Principle in Collisions of Hadrons and Nuclei at Tevatron, RHIC and LHC”, Published in Proceedings of 40th International Conference on High Energy physics – ICHEP2020, July 28 – August 6, 2020, Prague, Czech Republic, Proceedings of Science, 2020, </a:t>
            </a:r>
            <a:r>
              <a:rPr lang="en-US" sz="1600" dirty="0" err="1">
                <a:latin typeface="+mn-lt"/>
                <a:cs typeface="Times New Roman" pitchFamily="18" charset="0"/>
              </a:rPr>
              <a:t>PoS</a:t>
            </a:r>
            <a:r>
              <a:rPr lang="en-US" sz="1600" dirty="0">
                <a:latin typeface="+mn-lt"/>
                <a:cs typeface="Times New Roman" pitchFamily="18" charset="0"/>
              </a:rPr>
              <a:t> (ICHEP2020) 575.</a:t>
            </a:r>
          </a:p>
          <a:p>
            <a:pPr>
              <a:defRPr/>
            </a:pPr>
            <a:endParaRPr lang="en-US" sz="1000" dirty="0">
              <a:latin typeface="+mn-lt"/>
              <a:cs typeface="Times New Roman" pitchFamily="18" charset="0"/>
            </a:endParaRPr>
          </a:p>
          <a:p>
            <a:pPr>
              <a:defRPr/>
            </a:pPr>
            <a:r>
              <a:rPr lang="en-US" sz="1600" dirty="0">
                <a:latin typeface="+mn-lt"/>
                <a:cs typeface="Times New Roman" pitchFamily="18" charset="0"/>
              </a:rPr>
              <a:t>4. </a:t>
            </a:r>
            <a:r>
              <a:rPr lang="en-US" sz="1600" b="1" dirty="0">
                <a:latin typeface="+mn-lt"/>
                <a:cs typeface="Times New Roman" pitchFamily="18" charset="0"/>
              </a:rPr>
              <a:t>M.V. </a:t>
            </a:r>
            <a:r>
              <a:rPr lang="en-US" sz="1600" b="1" dirty="0" err="1">
                <a:latin typeface="+mn-lt"/>
                <a:cs typeface="Times New Roman" pitchFamily="18" charset="0"/>
              </a:rPr>
              <a:t>Tokarev</a:t>
            </a:r>
            <a:r>
              <a:rPr lang="en-US" sz="1600" b="1" dirty="0">
                <a:latin typeface="+mn-lt"/>
                <a:cs typeface="Times New Roman" pitchFamily="18" charset="0"/>
              </a:rPr>
              <a:t>, A.O. </a:t>
            </a:r>
            <a:r>
              <a:rPr lang="en-US" sz="1600" b="1" dirty="0" err="1">
                <a:latin typeface="+mn-lt"/>
                <a:cs typeface="Times New Roman" pitchFamily="18" charset="0"/>
              </a:rPr>
              <a:t>Kechechyan</a:t>
            </a:r>
            <a:r>
              <a:rPr lang="en-US" sz="1600" b="1" dirty="0">
                <a:latin typeface="+mn-lt"/>
                <a:cs typeface="Times New Roman" pitchFamily="18" charset="0"/>
              </a:rPr>
              <a:t>, I. </a:t>
            </a:r>
            <a:r>
              <a:rPr lang="en-US" sz="1600" b="1" dirty="0" err="1">
                <a:latin typeface="+mn-lt"/>
                <a:cs typeface="Times New Roman" pitchFamily="18" charset="0"/>
              </a:rPr>
              <a:t>Zborovský</a:t>
            </a:r>
            <a:endParaRPr lang="en-US" sz="1600" b="1" dirty="0">
              <a:latin typeface="+mn-lt"/>
              <a:cs typeface="Times New Roman" pitchFamily="18" charset="0"/>
            </a:endParaRPr>
          </a:p>
          <a:p>
            <a:pPr>
              <a:defRPr/>
            </a:pPr>
            <a:r>
              <a:rPr lang="en-US" sz="1600" dirty="0">
                <a:latin typeface="+mn-lt"/>
                <a:cs typeface="Times New Roman" pitchFamily="18" charset="0"/>
              </a:rPr>
              <a:t>“Self-Similarity of Negative Particle Production in Au + Au Collisions at STAR”, Physics of Particles and Nuclei Letters, 2019, Vol. 16, No. 5, pp. 510–515. </a:t>
            </a:r>
          </a:p>
          <a:p>
            <a:pPr>
              <a:defRPr/>
            </a:pPr>
            <a:endParaRPr lang="en-US" sz="1000" dirty="0">
              <a:latin typeface="+mn-lt"/>
              <a:cs typeface="Times New Roman" pitchFamily="18" charset="0"/>
            </a:endParaRPr>
          </a:p>
          <a:p>
            <a:pPr>
              <a:defRPr/>
            </a:pPr>
            <a:r>
              <a:rPr lang="en-US" sz="1600" dirty="0">
                <a:latin typeface="+mn-lt"/>
                <a:cs typeface="Times New Roman" pitchFamily="18" charset="0"/>
              </a:rPr>
              <a:t>5. </a:t>
            </a:r>
            <a:r>
              <a:rPr lang="en-US" sz="1600" b="1" dirty="0">
                <a:latin typeface="+mn-lt"/>
                <a:cs typeface="Times New Roman" pitchFamily="18" charset="0"/>
              </a:rPr>
              <a:t>M.V. </a:t>
            </a:r>
            <a:r>
              <a:rPr lang="en-US" sz="1600" b="1" dirty="0" err="1">
                <a:latin typeface="+mn-lt"/>
                <a:cs typeface="Times New Roman" pitchFamily="18" charset="0"/>
              </a:rPr>
              <a:t>Tokarev</a:t>
            </a:r>
            <a:r>
              <a:rPr lang="en-US" sz="1600" b="1" dirty="0">
                <a:latin typeface="+mn-lt"/>
                <a:cs typeface="Times New Roman" pitchFamily="18" charset="0"/>
              </a:rPr>
              <a:t>, I. </a:t>
            </a:r>
            <a:r>
              <a:rPr lang="en-US" sz="1600" b="1" dirty="0" err="1">
                <a:latin typeface="+mn-lt"/>
                <a:cs typeface="Times New Roman" pitchFamily="18" charset="0"/>
              </a:rPr>
              <a:t>Zborovsky</a:t>
            </a:r>
            <a:endParaRPr lang="en-US" sz="1600" b="1" dirty="0">
              <a:latin typeface="+mn-lt"/>
              <a:cs typeface="Times New Roman" pitchFamily="18" charset="0"/>
            </a:endParaRPr>
          </a:p>
          <a:p>
            <a:pPr>
              <a:defRPr/>
            </a:pPr>
            <a:r>
              <a:rPr lang="en-US" sz="1600" dirty="0">
                <a:latin typeface="+mn-lt"/>
                <a:cs typeface="Times New Roman" pitchFamily="18" charset="0"/>
              </a:rPr>
              <a:t>“Self-Similarity, Fractality and Entropy Principle in Collisions of Hadrons and Nuclei at Tevatron, RHIC and LHC”,  Phys. Part. </a:t>
            </a:r>
            <a:r>
              <a:rPr lang="en-US" sz="1600" dirty="0" err="1">
                <a:latin typeface="+mn-lt"/>
                <a:cs typeface="Times New Roman" pitchFamily="18" charset="0"/>
              </a:rPr>
              <a:t>Nucl</a:t>
            </a:r>
            <a:r>
              <a:rPr lang="en-US" sz="1600" dirty="0">
                <a:latin typeface="+mn-lt"/>
                <a:cs typeface="Times New Roman" pitchFamily="18" charset="0"/>
              </a:rPr>
              <a:t>. Lett., 2021, v.18, № 3, pp. 302–314.</a:t>
            </a:r>
          </a:p>
          <a:p>
            <a:pPr>
              <a:defRPr/>
            </a:pPr>
            <a:endParaRPr lang="en-US" sz="1000" dirty="0">
              <a:latin typeface="+mn-lt"/>
              <a:cs typeface="Times New Roman" pitchFamily="18" charset="0"/>
            </a:endParaRPr>
          </a:p>
        </p:txBody>
      </p:sp>
    </p:spTree>
    <p:extLst>
      <p:ext uri="{BB962C8B-B14F-4D97-AF65-F5344CB8AC3E}">
        <p14:creationId xmlns:p14="http://schemas.microsoft.com/office/powerpoint/2010/main" val="40580301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noChangeArrowheads="1"/>
          </p:cNvPicPr>
          <p:nvPr/>
        </p:nvPicPr>
        <p:blipFill>
          <a:blip r:embed="rId2" cstate="print"/>
          <a:srcRect/>
          <a:stretch>
            <a:fillRect/>
          </a:stretch>
        </p:blipFill>
        <p:spPr bwMode="auto">
          <a:xfrm>
            <a:off x="0" y="-14288"/>
            <a:ext cx="9144000" cy="663576"/>
          </a:xfrm>
          <a:prstGeom prst="rect">
            <a:avLst/>
          </a:prstGeom>
          <a:noFill/>
          <a:ln w="9525">
            <a:noFill/>
            <a:miter lim="800000"/>
            <a:headEnd/>
            <a:tailEnd/>
          </a:ln>
        </p:spPr>
      </p:pic>
      <p:sp>
        <p:nvSpPr>
          <p:cNvPr id="11" name="TextBox 10"/>
          <p:cNvSpPr txBox="1"/>
          <p:nvPr/>
        </p:nvSpPr>
        <p:spPr>
          <a:xfrm>
            <a:off x="1258888" y="123825"/>
            <a:ext cx="6626225" cy="461963"/>
          </a:xfrm>
          <a:prstGeom prst="rect">
            <a:avLst/>
          </a:prstGeom>
          <a:noFill/>
        </p:spPr>
        <p:txBody>
          <a:bodyPr>
            <a:spAutoFit/>
          </a:bodyPr>
          <a:lstStyle/>
          <a:p>
            <a:pPr algn="ctr" fontAlgn="auto">
              <a:spcBef>
                <a:spcPts val="0"/>
              </a:spcBef>
              <a:spcAft>
                <a:spcPts val="0"/>
              </a:spcAft>
              <a:defRPr/>
            </a:pPr>
            <a:r>
              <a:rPr lang="en-US" sz="2400" b="1" dirty="0">
                <a:solidFill>
                  <a:schemeClr val="bg1"/>
                </a:solidFill>
                <a:effectLst>
                  <a:outerShdw blurRad="38100" dist="38100" dir="2700000" algn="tl">
                    <a:srgbClr val="000000">
                      <a:alpha val="43137"/>
                    </a:srgbClr>
                  </a:outerShdw>
                </a:effectLst>
              </a:rPr>
              <a:t>STAR Experiment at RHIC</a:t>
            </a:r>
            <a:endParaRPr lang="ru-RU" sz="2400" b="1" dirty="0">
              <a:solidFill>
                <a:schemeClr val="bg1"/>
              </a:solidFill>
              <a:effectLst>
                <a:outerShdw blurRad="38100" dist="38100" dir="2700000" algn="tl">
                  <a:srgbClr val="000000">
                    <a:alpha val="43137"/>
                  </a:srgbClr>
                </a:outerShdw>
              </a:effectLst>
            </a:endParaRPr>
          </a:p>
        </p:txBody>
      </p:sp>
      <p:pic>
        <p:nvPicPr>
          <p:cNvPr id="17412" name="Picture 3"/>
          <p:cNvPicPr>
            <a:picLocks noChangeAspect="1" noChangeArrowheads="1"/>
          </p:cNvPicPr>
          <p:nvPr/>
        </p:nvPicPr>
        <p:blipFill>
          <a:blip r:embed="rId2" cstate="print"/>
          <a:srcRect/>
          <a:stretch>
            <a:fillRect/>
          </a:stretch>
        </p:blipFill>
        <p:spPr bwMode="auto">
          <a:xfrm>
            <a:off x="0" y="-14288"/>
            <a:ext cx="9144000" cy="663576"/>
          </a:xfrm>
          <a:prstGeom prst="rect">
            <a:avLst/>
          </a:prstGeom>
          <a:noFill/>
          <a:ln w="9525">
            <a:noFill/>
            <a:miter lim="800000"/>
            <a:headEnd/>
            <a:tailEnd/>
          </a:ln>
        </p:spPr>
      </p:pic>
      <p:sp>
        <p:nvSpPr>
          <p:cNvPr id="17413" name="TextBox 12"/>
          <p:cNvSpPr txBox="1">
            <a:spLocks noChangeArrowheads="1"/>
          </p:cNvSpPr>
          <p:nvPr/>
        </p:nvSpPr>
        <p:spPr bwMode="auto">
          <a:xfrm>
            <a:off x="1258888" y="98425"/>
            <a:ext cx="6626225" cy="461963"/>
          </a:xfrm>
          <a:prstGeom prst="rect">
            <a:avLst/>
          </a:prstGeom>
          <a:noFill/>
          <a:ln w="9525">
            <a:noFill/>
            <a:miter lim="800000"/>
            <a:headEnd/>
            <a:tailEnd/>
          </a:ln>
        </p:spPr>
        <p:txBody>
          <a:bodyPr>
            <a:spAutoFit/>
          </a:bodyPr>
          <a:lstStyle/>
          <a:p>
            <a:pPr algn="ctr"/>
            <a:r>
              <a:rPr lang="en-US" sz="2400" b="1" dirty="0">
                <a:solidFill>
                  <a:schemeClr val="bg1"/>
                </a:solidFill>
              </a:rPr>
              <a:t>Project Results</a:t>
            </a:r>
            <a:endParaRPr lang="ru-RU" sz="2400" b="1" dirty="0">
              <a:solidFill>
                <a:schemeClr val="bg1"/>
              </a:solidFill>
            </a:endParaRPr>
          </a:p>
        </p:txBody>
      </p:sp>
      <p:sp>
        <p:nvSpPr>
          <p:cNvPr id="6" name="Прямоугольник 5"/>
          <p:cNvSpPr/>
          <p:nvPr/>
        </p:nvSpPr>
        <p:spPr>
          <a:xfrm>
            <a:off x="306388" y="653079"/>
            <a:ext cx="8713787" cy="2139047"/>
          </a:xfrm>
          <a:prstGeom prst="rect">
            <a:avLst/>
          </a:prstGeom>
        </p:spPr>
        <p:txBody>
          <a:bodyPr>
            <a:spAutoFit/>
          </a:bodyPr>
          <a:lstStyle/>
          <a:p>
            <a:pPr marL="342900" indent="-342900" algn="ctr" fontAlgn="auto">
              <a:spcBef>
                <a:spcPts val="0"/>
              </a:spcBef>
              <a:spcAft>
                <a:spcPts val="0"/>
              </a:spcAft>
              <a:defRPr/>
            </a:pPr>
            <a:r>
              <a:rPr lang="en-US" b="1" dirty="0">
                <a:solidFill>
                  <a:srgbClr val="C00000"/>
                </a:solidFill>
                <a:latin typeface="Arial" charset="0"/>
                <a:cs typeface="Arial" charset="0"/>
              </a:rPr>
              <a:t>JINR group publications based on STAR data measurements</a:t>
            </a:r>
          </a:p>
          <a:p>
            <a:pPr marL="342900" indent="-342900" algn="ctr" fontAlgn="auto">
              <a:spcBef>
                <a:spcPts val="0"/>
              </a:spcBef>
              <a:spcAft>
                <a:spcPts val="0"/>
              </a:spcAft>
              <a:defRPr/>
            </a:pPr>
            <a:endParaRPr lang="en-US" sz="900" b="1" dirty="0">
              <a:solidFill>
                <a:srgbClr val="C00000"/>
              </a:solidFill>
              <a:latin typeface="Arial" charset="0"/>
              <a:cs typeface="Arial" charset="0"/>
            </a:endParaRPr>
          </a:p>
          <a:p>
            <a:pPr>
              <a:defRPr/>
            </a:pPr>
            <a:r>
              <a:rPr lang="en-US" sz="1600" dirty="0">
                <a:latin typeface="+mn-lt"/>
                <a:cs typeface="Times New Roman" pitchFamily="18" charset="0"/>
              </a:rPr>
              <a:t>6. </a:t>
            </a:r>
            <a:r>
              <a:rPr lang="en-US" sz="1600" b="1" dirty="0">
                <a:latin typeface="+mn-lt"/>
                <a:cs typeface="Times New Roman" pitchFamily="18" charset="0"/>
              </a:rPr>
              <a:t>T.G. </a:t>
            </a:r>
            <a:r>
              <a:rPr lang="en-US" sz="1600" b="1" dirty="0" err="1">
                <a:latin typeface="+mn-lt"/>
                <a:cs typeface="Times New Roman" pitchFamily="18" charset="0"/>
              </a:rPr>
              <a:t>Dedovich</a:t>
            </a:r>
            <a:r>
              <a:rPr lang="en-US" sz="1600" b="1" dirty="0">
                <a:latin typeface="+mn-lt"/>
                <a:cs typeface="Times New Roman" pitchFamily="18" charset="0"/>
              </a:rPr>
              <a:t>, M.V.</a:t>
            </a:r>
            <a:r>
              <a:rPr lang="ru-RU" sz="1600" b="1" dirty="0">
                <a:latin typeface="+mn-lt"/>
                <a:cs typeface="Times New Roman" pitchFamily="18" charset="0"/>
              </a:rPr>
              <a:t> </a:t>
            </a:r>
            <a:r>
              <a:rPr lang="en-US" sz="1600" b="1" dirty="0" err="1">
                <a:latin typeface="+mn-lt"/>
                <a:cs typeface="Times New Roman" pitchFamily="18" charset="0"/>
              </a:rPr>
              <a:t>Tokarev</a:t>
            </a:r>
            <a:endParaRPr lang="en-US" sz="1600" dirty="0">
              <a:latin typeface="+mn-lt"/>
              <a:cs typeface="Times New Roman" pitchFamily="18" charset="0"/>
            </a:endParaRPr>
          </a:p>
          <a:p>
            <a:pPr>
              <a:defRPr/>
            </a:pPr>
            <a:r>
              <a:rPr lang="en-US" sz="1600" dirty="0">
                <a:latin typeface="+mn-lt"/>
                <a:cs typeface="Times New Roman" pitchFamily="18" charset="0"/>
              </a:rPr>
              <a:t>” Reconstruction of the Dimension of Complete and Incomplete Fractals“, Physics of Particles and Nuclei Letters, 2019, Vol.16, № 3, pp. 240–250.</a:t>
            </a:r>
          </a:p>
          <a:p>
            <a:pPr>
              <a:defRPr/>
            </a:pPr>
            <a:endParaRPr lang="en-US" sz="1000" dirty="0">
              <a:latin typeface="+mn-lt"/>
              <a:cs typeface="Times New Roman" pitchFamily="18" charset="0"/>
            </a:endParaRPr>
          </a:p>
          <a:p>
            <a:pPr>
              <a:defRPr/>
            </a:pPr>
            <a:r>
              <a:rPr lang="en-US" sz="1600" dirty="0">
                <a:latin typeface="+mn-lt"/>
                <a:cs typeface="Times New Roman" pitchFamily="18" charset="0"/>
              </a:rPr>
              <a:t>7. </a:t>
            </a:r>
            <a:r>
              <a:rPr lang="en-US" sz="1600" b="1" dirty="0">
                <a:latin typeface="+mn-lt"/>
                <a:cs typeface="Times New Roman" pitchFamily="18" charset="0"/>
              </a:rPr>
              <a:t>T.G. </a:t>
            </a:r>
            <a:r>
              <a:rPr lang="en-US" sz="1600" b="1" dirty="0" err="1">
                <a:latin typeface="+mn-lt"/>
                <a:cs typeface="Times New Roman" pitchFamily="18" charset="0"/>
              </a:rPr>
              <a:t>Dedovich</a:t>
            </a:r>
            <a:r>
              <a:rPr lang="en-US" sz="1600" b="1" dirty="0">
                <a:latin typeface="+mn-lt"/>
                <a:cs typeface="Times New Roman" pitchFamily="18" charset="0"/>
              </a:rPr>
              <a:t>, M.V.</a:t>
            </a:r>
            <a:r>
              <a:rPr lang="ru-RU" sz="1600" b="1" dirty="0">
                <a:latin typeface="+mn-lt"/>
                <a:cs typeface="Times New Roman" pitchFamily="18" charset="0"/>
              </a:rPr>
              <a:t> </a:t>
            </a:r>
            <a:r>
              <a:rPr lang="en-US" sz="1600" b="1" dirty="0" err="1">
                <a:latin typeface="+mn-lt"/>
                <a:cs typeface="Times New Roman" pitchFamily="18" charset="0"/>
              </a:rPr>
              <a:t>Tokarev</a:t>
            </a:r>
            <a:endParaRPr lang="en-US" sz="1600" b="1" dirty="0">
              <a:latin typeface="+mn-lt"/>
              <a:cs typeface="Times New Roman" pitchFamily="18" charset="0"/>
            </a:endParaRPr>
          </a:p>
          <a:p>
            <a:pPr>
              <a:defRPr/>
            </a:pPr>
            <a:r>
              <a:rPr lang="en-US" sz="1600" dirty="0">
                <a:latin typeface="+mn-lt"/>
                <a:cs typeface="Times New Roman" pitchFamily="18" charset="0"/>
              </a:rPr>
              <a:t> “Criteria of fractal reconstruction and suppression of background events by </a:t>
            </a:r>
            <a:r>
              <a:rPr lang="en-US" sz="1600" dirty="0" err="1">
                <a:latin typeface="+mn-lt"/>
                <a:cs typeface="Times New Roman" pitchFamily="18" charset="0"/>
              </a:rPr>
              <a:t>SePaC</a:t>
            </a:r>
            <a:r>
              <a:rPr lang="en-US" sz="1600" dirty="0">
                <a:latin typeface="+mn-lt"/>
                <a:cs typeface="Times New Roman" pitchFamily="18" charset="0"/>
              </a:rPr>
              <a:t> method”, Physics of Particles and Nuclei Letters, 2021, Vol. 18, No. 1, pp. 93–106.</a:t>
            </a:r>
          </a:p>
        </p:txBody>
      </p:sp>
    </p:spTree>
    <p:extLst>
      <p:ext uri="{BB962C8B-B14F-4D97-AF65-F5344CB8AC3E}">
        <p14:creationId xmlns:p14="http://schemas.microsoft.com/office/powerpoint/2010/main" val="24020591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noChangeArrowheads="1"/>
          </p:cNvPicPr>
          <p:nvPr/>
        </p:nvPicPr>
        <p:blipFill>
          <a:blip r:embed="rId2" cstate="print"/>
          <a:srcRect/>
          <a:stretch>
            <a:fillRect/>
          </a:stretch>
        </p:blipFill>
        <p:spPr bwMode="auto">
          <a:xfrm>
            <a:off x="0" y="-14288"/>
            <a:ext cx="9144000" cy="663576"/>
          </a:xfrm>
          <a:prstGeom prst="rect">
            <a:avLst/>
          </a:prstGeom>
          <a:noFill/>
          <a:ln w="9525">
            <a:noFill/>
            <a:miter lim="800000"/>
            <a:headEnd/>
            <a:tailEnd/>
          </a:ln>
        </p:spPr>
      </p:pic>
      <p:sp>
        <p:nvSpPr>
          <p:cNvPr id="11" name="TextBox 10"/>
          <p:cNvSpPr txBox="1"/>
          <p:nvPr/>
        </p:nvSpPr>
        <p:spPr>
          <a:xfrm>
            <a:off x="1258888" y="123825"/>
            <a:ext cx="6626225" cy="461963"/>
          </a:xfrm>
          <a:prstGeom prst="rect">
            <a:avLst/>
          </a:prstGeom>
          <a:noFill/>
        </p:spPr>
        <p:txBody>
          <a:bodyPr>
            <a:spAutoFit/>
          </a:bodyPr>
          <a:lstStyle/>
          <a:p>
            <a:pPr algn="ctr" fontAlgn="auto">
              <a:spcBef>
                <a:spcPts val="0"/>
              </a:spcBef>
              <a:spcAft>
                <a:spcPts val="0"/>
              </a:spcAft>
              <a:defRPr/>
            </a:pPr>
            <a:r>
              <a:rPr lang="en-US" sz="2400" b="1" dirty="0">
                <a:solidFill>
                  <a:schemeClr val="bg1"/>
                </a:solidFill>
                <a:effectLst>
                  <a:outerShdw blurRad="38100" dist="38100" dir="2700000" algn="tl">
                    <a:srgbClr val="000000">
                      <a:alpha val="43137"/>
                    </a:srgbClr>
                  </a:outerShdw>
                </a:effectLst>
              </a:rPr>
              <a:t>STAR Experiment at RHIC</a:t>
            </a:r>
            <a:endParaRPr lang="ru-RU" sz="2400" b="1" dirty="0">
              <a:solidFill>
                <a:schemeClr val="bg1"/>
              </a:solidFill>
              <a:effectLst>
                <a:outerShdw blurRad="38100" dist="38100" dir="2700000" algn="tl">
                  <a:srgbClr val="000000">
                    <a:alpha val="43137"/>
                  </a:srgbClr>
                </a:outerShdw>
              </a:effectLst>
            </a:endParaRPr>
          </a:p>
        </p:txBody>
      </p:sp>
      <p:pic>
        <p:nvPicPr>
          <p:cNvPr id="17412" name="Picture 3"/>
          <p:cNvPicPr>
            <a:picLocks noChangeAspect="1" noChangeArrowheads="1"/>
          </p:cNvPicPr>
          <p:nvPr/>
        </p:nvPicPr>
        <p:blipFill>
          <a:blip r:embed="rId2" cstate="print"/>
          <a:srcRect/>
          <a:stretch>
            <a:fillRect/>
          </a:stretch>
        </p:blipFill>
        <p:spPr bwMode="auto">
          <a:xfrm>
            <a:off x="0" y="-14288"/>
            <a:ext cx="9144000" cy="663576"/>
          </a:xfrm>
          <a:prstGeom prst="rect">
            <a:avLst/>
          </a:prstGeom>
          <a:noFill/>
          <a:ln w="9525">
            <a:noFill/>
            <a:miter lim="800000"/>
            <a:headEnd/>
            <a:tailEnd/>
          </a:ln>
        </p:spPr>
      </p:pic>
      <p:sp>
        <p:nvSpPr>
          <p:cNvPr id="17413" name="TextBox 12"/>
          <p:cNvSpPr txBox="1">
            <a:spLocks noChangeArrowheads="1"/>
          </p:cNvSpPr>
          <p:nvPr/>
        </p:nvSpPr>
        <p:spPr bwMode="auto">
          <a:xfrm>
            <a:off x="1258888" y="98425"/>
            <a:ext cx="6626225" cy="461963"/>
          </a:xfrm>
          <a:prstGeom prst="rect">
            <a:avLst/>
          </a:prstGeom>
          <a:noFill/>
          <a:ln w="9525">
            <a:noFill/>
            <a:miter lim="800000"/>
            <a:headEnd/>
            <a:tailEnd/>
          </a:ln>
        </p:spPr>
        <p:txBody>
          <a:bodyPr>
            <a:spAutoFit/>
          </a:bodyPr>
          <a:lstStyle/>
          <a:p>
            <a:pPr algn="ctr"/>
            <a:r>
              <a:rPr lang="en-US" sz="2400" b="1" dirty="0">
                <a:solidFill>
                  <a:schemeClr val="bg1"/>
                </a:solidFill>
              </a:rPr>
              <a:t>Project Results</a:t>
            </a:r>
            <a:endParaRPr lang="ru-RU" sz="2400" b="1" dirty="0">
              <a:solidFill>
                <a:schemeClr val="bg1"/>
              </a:solidFill>
            </a:endParaRPr>
          </a:p>
        </p:txBody>
      </p:sp>
      <mc:AlternateContent xmlns:mc="http://schemas.openxmlformats.org/markup-compatibility/2006" xmlns:a14="http://schemas.microsoft.com/office/drawing/2010/main">
        <mc:Choice Requires="a14">
          <p:sp>
            <p:nvSpPr>
              <p:cNvPr id="6" name="Прямоугольник 5"/>
              <p:cNvSpPr/>
              <p:nvPr/>
            </p:nvSpPr>
            <p:spPr>
              <a:xfrm>
                <a:off x="306388" y="653079"/>
                <a:ext cx="8713787" cy="5216813"/>
              </a:xfrm>
              <a:prstGeom prst="rect">
                <a:avLst/>
              </a:prstGeom>
            </p:spPr>
            <p:txBody>
              <a:bodyPr>
                <a:spAutoFit/>
              </a:bodyPr>
              <a:lstStyle/>
              <a:p>
                <a:pPr marL="342900" indent="-342900" algn="ctr" fontAlgn="auto">
                  <a:spcBef>
                    <a:spcPts val="0"/>
                  </a:spcBef>
                  <a:spcAft>
                    <a:spcPts val="0"/>
                  </a:spcAft>
                  <a:defRPr/>
                </a:pPr>
                <a:r>
                  <a:rPr lang="en-US" b="1" dirty="0">
                    <a:solidFill>
                      <a:srgbClr val="C00000"/>
                    </a:solidFill>
                    <a:latin typeface="Arial" charset="0"/>
                    <a:cs typeface="Arial" charset="0"/>
                  </a:rPr>
                  <a:t>JINR group conference reports</a:t>
                </a:r>
              </a:p>
              <a:p>
                <a:pPr marL="342900" indent="-342900" algn="ctr" fontAlgn="auto">
                  <a:spcBef>
                    <a:spcPts val="0"/>
                  </a:spcBef>
                  <a:spcAft>
                    <a:spcPts val="0"/>
                  </a:spcAft>
                  <a:defRPr/>
                </a:pPr>
                <a:endParaRPr lang="en-US" sz="900" b="1" dirty="0">
                  <a:solidFill>
                    <a:srgbClr val="C00000"/>
                  </a:solidFill>
                  <a:latin typeface="Arial" charset="0"/>
                  <a:cs typeface="Arial" charset="0"/>
                </a:endParaRPr>
              </a:p>
              <a:p>
                <a:pPr>
                  <a:defRPr/>
                </a:pPr>
                <a:r>
                  <a:rPr lang="en-US" sz="1600" dirty="0">
                    <a:latin typeface="+mn-lt"/>
                    <a:cs typeface="Times New Roman" pitchFamily="18" charset="0"/>
                  </a:rPr>
                  <a:t>1. “</a:t>
                </a:r>
                <a:r>
                  <a:rPr lang="en-US" sz="1600" b="1" i="1" dirty="0">
                    <a:latin typeface="+mn-lt"/>
                    <a:cs typeface="Times New Roman" pitchFamily="18" charset="0"/>
                  </a:rPr>
                  <a:t>z</a:t>
                </a:r>
                <a:r>
                  <a:rPr lang="en-US" sz="1600" b="1" dirty="0">
                    <a:latin typeface="+mn-lt"/>
                    <a:cs typeface="Times New Roman" pitchFamily="18" charset="0"/>
                  </a:rPr>
                  <a:t>-Scaling from hundreds of MeV to </a:t>
                </a:r>
                <a:r>
                  <a:rPr lang="en-US" sz="1600" b="1" dirty="0" err="1">
                    <a:latin typeface="+mn-lt"/>
                    <a:cs typeface="Times New Roman" pitchFamily="18" charset="0"/>
                  </a:rPr>
                  <a:t>TeV</a:t>
                </a:r>
                <a:r>
                  <a:rPr lang="en-US" sz="1600" dirty="0">
                    <a:latin typeface="+mn-lt"/>
                    <a:cs typeface="Times New Roman" pitchFamily="18" charset="0"/>
                  </a:rPr>
                  <a:t>”, “Relativistic Nuclear Physics from hundreds of MeV to </a:t>
                </a:r>
                <a:r>
                  <a:rPr lang="en-US" sz="1600" dirty="0" err="1">
                    <a:latin typeface="+mn-lt"/>
                    <a:cs typeface="Times New Roman" pitchFamily="18" charset="0"/>
                  </a:rPr>
                  <a:t>TeV</a:t>
                </a:r>
                <a:r>
                  <a:rPr lang="en-US" sz="1600" dirty="0">
                    <a:latin typeface="+mn-lt"/>
                    <a:cs typeface="Times New Roman" pitchFamily="18" charset="0"/>
                  </a:rPr>
                  <a:t>”, May 26–June 1, 2019, </a:t>
                </a:r>
                <a:r>
                  <a:rPr lang="en-US" sz="1600" dirty="0" err="1">
                    <a:latin typeface="+mn-lt"/>
                    <a:cs typeface="Times New Roman" pitchFamily="18" charset="0"/>
                  </a:rPr>
                  <a:t>Stara</a:t>
                </a:r>
                <a:r>
                  <a:rPr lang="en-US" sz="1600" dirty="0">
                    <a:latin typeface="+mn-lt"/>
                    <a:cs typeface="Times New Roman" pitchFamily="18" charset="0"/>
                  </a:rPr>
                  <a:t> </a:t>
                </a:r>
                <a:r>
                  <a:rPr lang="en-US" sz="1600" dirty="0" err="1">
                    <a:latin typeface="+mn-lt"/>
                    <a:cs typeface="Times New Roman" pitchFamily="18" charset="0"/>
                  </a:rPr>
                  <a:t>Lesna</a:t>
                </a:r>
                <a:r>
                  <a:rPr lang="en-US" sz="1600" dirty="0">
                    <a:latin typeface="+mn-lt"/>
                    <a:cs typeface="Times New Roman" pitchFamily="18" charset="0"/>
                  </a:rPr>
                  <a:t>, Slovakia.</a:t>
                </a:r>
              </a:p>
              <a:p>
                <a:pPr>
                  <a:defRPr/>
                </a:pPr>
                <a:endParaRPr lang="en-US" sz="1600" dirty="0">
                  <a:latin typeface="+mn-lt"/>
                  <a:cs typeface="Times New Roman" pitchFamily="18" charset="0"/>
                </a:endParaRPr>
              </a:p>
              <a:p>
                <a:pPr>
                  <a:defRPr/>
                </a:pPr>
                <a:r>
                  <a:rPr lang="en-US" sz="1600" dirty="0">
                    <a:latin typeface="+mn-lt"/>
                    <a:cs typeface="Times New Roman" pitchFamily="18" charset="0"/>
                  </a:rPr>
                  <a:t>2. “</a:t>
                </a:r>
                <a:r>
                  <a:rPr lang="en-US" sz="1600" b="1" dirty="0">
                    <a:latin typeface="+mn-lt"/>
                    <a:cs typeface="Times New Roman" pitchFamily="18" charset="0"/>
                  </a:rPr>
                  <a:t>High-</a:t>
                </a:r>
                <a:r>
                  <a:rPr lang="en-US" sz="1600" b="1" i="1" dirty="0" err="1">
                    <a:latin typeface="+mn-lt"/>
                    <a:cs typeface="Times New Roman" pitchFamily="18" charset="0"/>
                  </a:rPr>
                  <a:t>p</a:t>
                </a:r>
                <a:r>
                  <a:rPr lang="en-US" sz="1600" b="1" i="1" baseline="-25000" dirty="0" err="1">
                    <a:latin typeface="+mn-lt"/>
                    <a:cs typeface="Times New Roman" pitchFamily="18" charset="0"/>
                  </a:rPr>
                  <a:t>T</a:t>
                </a:r>
                <a:r>
                  <a:rPr lang="en-US" sz="1600" b="1" dirty="0">
                    <a:latin typeface="+mn-lt"/>
                    <a:cs typeface="Times New Roman" pitchFamily="18" charset="0"/>
                  </a:rPr>
                  <a:t> spectra of </a:t>
                </a:r>
                <a:r>
                  <a:rPr lang="en-US" sz="1600" b="1" i="1" dirty="0">
                    <a:latin typeface="+mn-lt"/>
                    <a:cs typeface="Times New Roman" pitchFamily="18" charset="0"/>
                  </a:rPr>
                  <a:t>h</a:t>
                </a:r>
                <a:r>
                  <a:rPr lang="en-US" sz="1600" b="1" dirty="0">
                    <a:latin typeface="+mn-lt"/>
                    <a:cs typeface="Times New Roman" pitchFamily="18" charset="0"/>
                  </a:rPr>
                  <a:t>-hadrons in Au + Au collision at </a:t>
                </a:r>
                <a14:m>
                  <m:oMath xmlns:m="http://schemas.openxmlformats.org/officeDocument/2006/math">
                    <m:rad>
                      <m:radPr>
                        <m:degHide m:val="on"/>
                        <m:ctrlPr>
                          <a:rPr lang="en-US" sz="1600" b="1" i="1" smtClean="0">
                            <a:latin typeface="Cambria Math" panose="02040503050406030204" pitchFamily="18" charset="0"/>
                            <a:cs typeface="Times New Roman" pitchFamily="18" charset="0"/>
                          </a:rPr>
                        </m:ctrlPr>
                      </m:radPr>
                      <m:deg/>
                      <m:e>
                        <m:sSub>
                          <m:sSubPr>
                            <m:ctrlPr>
                              <a:rPr lang="en-US" sz="1600" b="1" i="1" smtClean="0">
                                <a:latin typeface="Cambria Math" panose="02040503050406030204" pitchFamily="18" charset="0"/>
                                <a:cs typeface="Times New Roman" pitchFamily="18" charset="0"/>
                              </a:rPr>
                            </m:ctrlPr>
                          </m:sSubPr>
                          <m:e>
                            <m:r>
                              <a:rPr lang="en-US" sz="1600" b="1" i="1" smtClean="0">
                                <a:latin typeface="Cambria Math" panose="02040503050406030204" pitchFamily="18" charset="0"/>
                                <a:cs typeface="Times New Roman" pitchFamily="18" charset="0"/>
                              </a:rPr>
                              <m:t>𝒔</m:t>
                            </m:r>
                          </m:e>
                          <m:sub>
                            <m:r>
                              <a:rPr lang="en-US" sz="1600" b="1" i="0" smtClean="0">
                                <a:latin typeface="Cambria Math" panose="02040503050406030204" pitchFamily="18" charset="0"/>
                                <a:cs typeface="Times New Roman" pitchFamily="18" charset="0"/>
                              </a:rPr>
                              <m:t>𝐍𝐍</m:t>
                            </m:r>
                          </m:sub>
                        </m:sSub>
                      </m:e>
                    </m:rad>
                    <m:r>
                      <a:rPr lang="en-US" sz="1600" b="1" i="1" smtClean="0">
                        <a:latin typeface="Cambria Math" panose="02040503050406030204" pitchFamily="18" charset="0"/>
                        <a:cs typeface="Times New Roman" pitchFamily="18" charset="0"/>
                      </a:rPr>
                      <m:t> </m:t>
                    </m:r>
                  </m:oMath>
                </a14:m>
                <a:r>
                  <a:rPr lang="en-US" sz="1600" b="1" dirty="0">
                    <a:latin typeface="+mn-lt"/>
                    <a:cs typeface="Times New Roman" pitchFamily="18" charset="0"/>
                  </a:rPr>
                  <a:t>= 9.2 GeV</a:t>
                </a:r>
                <a:r>
                  <a:rPr lang="en-US" sz="1600" dirty="0">
                    <a:latin typeface="+mn-lt"/>
                    <a:cs typeface="Times New Roman" pitchFamily="18" charset="0"/>
                  </a:rPr>
                  <a:t>”, STAR Collaboration Meeting, 14–25 September, 2020, Indian Institute of Science Education and Research (IISER) Tirupati, India.</a:t>
                </a:r>
              </a:p>
              <a:p>
                <a:pPr>
                  <a:defRPr/>
                </a:pPr>
                <a:endParaRPr lang="en-US" sz="1000" dirty="0">
                  <a:latin typeface="+mn-lt"/>
                  <a:cs typeface="Times New Roman" pitchFamily="18" charset="0"/>
                </a:endParaRPr>
              </a:p>
              <a:p>
                <a:pPr>
                  <a:defRPr/>
                </a:pPr>
                <a:r>
                  <a:rPr lang="en-US" sz="1600" dirty="0">
                    <a:latin typeface="+mn-lt"/>
                    <a:cs typeface="Times New Roman" pitchFamily="18" charset="0"/>
                  </a:rPr>
                  <a:t>3. “</a:t>
                </a:r>
                <a:r>
                  <a:rPr lang="en-US" sz="1600" b="1" dirty="0">
                    <a:latin typeface="+mn-lt"/>
                    <a:cs typeface="Times New Roman" pitchFamily="18" charset="0"/>
                  </a:rPr>
                  <a:t>Search for fractal structures in Au + Au events at 200 GeV</a:t>
                </a:r>
                <a:r>
                  <a:rPr lang="en-US" sz="1600" dirty="0">
                    <a:latin typeface="+mn-lt"/>
                    <a:cs typeface="Times New Roman" pitchFamily="18" charset="0"/>
                  </a:rPr>
                  <a:t>”, STAR Collaboration Meeting, 14–25 September, 2020, Indian Institute of Science Education and Research (IISER) Tirupati, India.</a:t>
                </a:r>
              </a:p>
              <a:p>
                <a:pPr>
                  <a:defRPr/>
                </a:pPr>
                <a:endParaRPr lang="en-US" sz="1000" dirty="0">
                  <a:latin typeface="+mn-lt"/>
                  <a:cs typeface="Times New Roman" pitchFamily="18" charset="0"/>
                </a:endParaRPr>
              </a:p>
              <a:p>
                <a:pPr>
                  <a:defRPr/>
                </a:pPr>
                <a:r>
                  <a:rPr lang="en-US" sz="1600" dirty="0">
                    <a:latin typeface="+mn-lt"/>
                    <a:cs typeface="Times New Roman" pitchFamily="18" charset="0"/>
                  </a:rPr>
                  <a:t>4. “</a:t>
                </a:r>
                <a:r>
                  <a:rPr lang="en-US" sz="1600" b="1" dirty="0">
                    <a:latin typeface="+mn-lt"/>
                    <a:cs typeface="Times New Roman" pitchFamily="18" charset="0"/>
                  </a:rPr>
                  <a:t>Self-similarity, fractality and entropy principle in collisions of hadrons and nuclei at RHIC, Tevatron and LHC</a:t>
                </a:r>
                <a:r>
                  <a:rPr lang="en-US" sz="1600" dirty="0">
                    <a:latin typeface="+mn-lt"/>
                    <a:cs typeface="Times New Roman" pitchFamily="18" charset="0"/>
                  </a:rPr>
                  <a:t>”, 40th International Conference on High Energy physics – ICHEP2020, July 28 – August 6, 2020, Prague, Czech Republic.</a:t>
                </a:r>
              </a:p>
              <a:p>
                <a:pPr>
                  <a:defRPr/>
                </a:pPr>
                <a:endParaRPr lang="en-US" sz="1000" dirty="0">
                  <a:latin typeface="+mn-lt"/>
                  <a:cs typeface="Times New Roman" pitchFamily="18" charset="0"/>
                </a:endParaRPr>
              </a:p>
              <a:p>
                <a:pPr>
                  <a:defRPr/>
                </a:pPr>
                <a:r>
                  <a:rPr lang="en-US" sz="1600" dirty="0">
                    <a:latin typeface="+mn-lt"/>
                    <a:cs typeface="Times New Roman" pitchFamily="18" charset="0"/>
                  </a:rPr>
                  <a:t>5. “</a:t>
                </a:r>
                <a:r>
                  <a:rPr lang="en-US" sz="1600" b="1" dirty="0">
                    <a:latin typeface="+mn-lt"/>
                    <a:cs typeface="Times New Roman" pitchFamily="18" charset="0"/>
                  </a:rPr>
                  <a:t>Self-similarity of the proton spin</a:t>
                </a:r>
                <a:r>
                  <a:rPr lang="en-US" sz="1600" dirty="0">
                    <a:latin typeface="+mn-lt"/>
                    <a:cs typeface="Times New Roman" pitchFamily="18" charset="0"/>
                  </a:rPr>
                  <a:t>”, Workshop “Physics </a:t>
                </a:r>
                <a:r>
                  <a:rPr lang="en-US" sz="1600" dirty="0" err="1">
                    <a:latin typeface="+mn-lt"/>
                    <a:cs typeface="Times New Roman" pitchFamily="18" charset="0"/>
                  </a:rPr>
                  <a:t>programme</a:t>
                </a:r>
                <a:r>
                  <a:rPr lang="en-US" sz="1600" dirty="0">
                    <a:latin typeface="+mn-lt"/>
                    <a:cs typeface="Times New Roman" pitchFamily="18" charset="0"/>
                  </a:rPr>
                  <a:t> for the first stage of the NICA SPD experiment”, JINR, </a:t>
                </a:r>
                <a:r>
                  <a:rPr lang="en-US" sz="1600" dirty="0" err="1">
                    <a:latin typeface="+mn-lt"/>
                    <a:cs typeface="Times New Roman" pitchFamily="18" charset="0"/>
                  </a:rPr>
                  <a:t>Dubna</a:t>
                </a:r>
                <a:r>
                  <a:rPr lang="en-US" sz="1600" dirty="0">
                    <a:latin typeface="+mn-lt"/>
                    <a:cs typeface="Times New Roman" pitchFamily="18" charset="0"/>
                  </a:rPr>
                  <a:t>, LHEP, 5–6 October 2020.</a:t>
                </a:r>
              </a:p>
              <a:p>
                <a:pPr>
                  <a:defRPr/>
                </a:pPr>
                <a:endParaRPr lang="en-US" sz="1000" dirty="0">
                  <a:latin typeface="+mn-lt"/>
                  <a:cs typeface="Times New Roman" pitchFamily="18" charset="0"/>
                </a:endParaRPr>
              </a:p>
              <a:p>
                <a:pPr>
                  <a:defRPr/>
                </a:pPr>
                <a:r>
                  <a:rPr lang="en-US" sz="1600" dirty="0">
                    <a:latin typeface="+mn-lt"/>
                    <a:cs typeface="Times New Roman" pitchFamily="18" charset="0"/>
                  </a:rPr>
                  <a:t>6. “</a:t>
                </a:r>
                <a:r>
                  <a:rPr lang="en-US" sz="1600" b="1" dirty="0">
                    <a:latin typeface="+mn-lt"/>
                    <a:cs typeface="Times New Roman" pitchFamily="18" charset="0"/>
                  </a:rPr>
                  <a:t>Lambda hyperon reconstruction in nucleus-nucleus collisions and global polarization</a:t>
                </a:r>
                <a:r>
                  <a:rPr lang="en-US" sz="1600" dirty="0">
                    <a:latin typeface="+mn-lt"/>
                    <a:cs typeface="Times New Roman" pitchFamily="18" charset="0"/>
                  </a:rPr>
                  <a:t>”, Workshop in the National Center of Nuclear Research, Baku 21.01.2020.</a:t>
                </a:r>
              </a:p>
              <a:p>
                <a:pPr>
                  <a:defRPr/>
                </a:pPr>
                <a:endParaRPr lang="en-US" sz="1000" dirty="0">
                  <a:latin typeface="+mn-lt"/>
                  <a:cs typeface="Times New Roman" pitchFamily="18" charset="0"/>
                </a:endParaRPr>
              </a:p>
              <a:p>
                <a:pPr>
                  <a:defRPr/>
                </a:pPr>
                <a:r>
                  <a:rPr lang="en-US" sz="1600" dirty="0">
                    <a:latin typeface="+mn-lt"/>
                    <a:cs typeface="Times New Roman" pitchFamily="18" charset="0"/>
                  </a:rPr>
                  <a:t>7. “</a:t>
                </a:r>
                <a:r>
                  <a:rPr lang="en-US" sz="1600" b="1" dirty="0">
                    <a:latin typeface="+mn-lt"/>
                    <a:cs typeface="Times New Roman" pitchFamily="18" charset="0"/>
                  </a:rPr>
                  <a:t>STAR Recent Results on Heavy-Ion Collisions</a:t>
                </a:r>
                <a:r>
                  <a:rPr lang="en-US" sz="1600" dirty="0">
                    <a:latin typeface="+mn-lt"/>
                    <a:cs typeface="Times New Roman" pitchFamily="18" charset="0"/>
                  </a:rPr>
                  <a:t>”, LXX International Conference NUCLEUS-2020, online conference, 11–17 October 2020.</a:t>
                </a:r>
              </a:p>
            </p:txBody>
          </p:sp>
        </mc:Choice>
        <mc:Fallback xmlns="">
          <p:sp>
            <p:nvSpPr>
              <p:cNvPr id="6" name="Прямоугольник 5"/>
              <p:cNvSpPr>
                <a:spLocks noRot="1" noChangeAspect="1" noMove="1" noResize="1" noEditPoints="1" noAdjustHandles="1" noChangeArrowheads="1" noChangeShapeType="1" noTextEdit="1"/>
              </p:cNvSpPr>
              <p:nvPr/>
            </p:nvSpPr>
            <p:spPr>
              <a:xfrm>
                <a:off x="306388" y="653079"/>
                <a:ext cx="8713787" cy="5216813"/>
              </a:xfrm>
              <a:prstGeom prst="rect">
                <a:avLst/>
              </a:prstGeom>
              <a:blipFill>
                <a:blip r:embed="rId3"/>
                <a:stretch>
                  <a:fillRect l="-350" t="-584" r="-70" b="-584"/>
                </a:stretch>
              </a:blipFill>
            </p:spPr>
            <p:txBody>
              <a:bodyPr/>
              <a:lstStyle/>
              <a:p>
                <a:r>
                  <a:rPr lang="ru-RU">
                    <a:noFill/>
                  </a:rPr>
                  <a:t> </a:t>
                </a:r>
              </a:p>
            </p:txBody>
          </p:sp>
        </mc:Fallback>
      </mc:AlternateContent>
    </p:spTree>
    <p:extLst>
      <p:ext uri="{BB962C8B-B14F-4D97-AF65-F5344CB8AC3E}">
        <p14:creationId xmlns:p14="http://schemas.microsoft.com/office/powerpoint/2010/main" val="7260371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p:cNvPicPr>
            <a:picLocks noChangeAspect="1" noChangeArrowheads="1"/>
          </p:cNvPicPr>
          <p:nvPr/>
        </p:nvPicPr>
        <p:blipFill>
          <a:blip r:embed="rId2" cstate="print"/>
          <a:srcRect/>
          <a:stretch>
            <a:fillRect/>
          </a:stretch>
        </p:blipFill>
        <p:spPr bwMode="auto">
          <a:xfrm>
            <a:off x="0" y="-14288"/>
            <a:ext cx="9144000" cy="663576"/>
          </a:xfrm>
          <a:prstGeom prst="rect">
            <a:avLst/>
          </a:prstGeom>
          <a:noFill/>
          <a:ln w="9525">
            <a:noFill/>
            <a:miter lim="800000"/>
            <a:headEnd/>
            <a:tailEnd/>
          </a:ln>
        </p:spPr>
      </p:pic>
      <p:sp>
        <p:nvSpPr>
          <p:cNvPr id="11" name="TextBox 10"/>
          <p:cNvSpPr txBox="1"/>
          <p:nvPr/>
        </p:nvSpPr>
        <p:spPr>
          <a:xfrm>
            <a:off x="1258888" y="123825"/>
            <a:ext cx="6626225" cy="461963"/>
          </a:xfrm>
          <a:prstGeom prst="rect">
            <a:avLst/>
          </a:prstGeom>
          <a:noFill/>
        </p:spPr>
        <p:txBody>
          <a:bodyPr>
            <a:spAutoFit/>
          </a:bodyPr>
          <a:lstStyle/>
          <a:p>
            <a:pPr algn="ctr" fontAlgn="auto">
              <a:spcBef>
                <a:spcPts val="0"/>
              </a:spcBef>
              <a:spcAft>
                <a:spcPts val="0"/>
              </a:spcAft>
              <a:defRPr/>
            </a:pPr>
            <a:r>
              <a:rPr lang="en-US" sz="2400" b="1" dirty="0">
                <a:solidFill>
                  <a:schemeClr val="bg1"/>
                </a:solidFill>
                <a:effectLst>
                  <a:outerShdw blurRad="38100" dist="38100" dir="2700000" algn="tl">
                    <a:srgbClr val="000000">
                      <a:alpha val="43137"/>
                    </a:srgbClr>
                  </a:outerShdw>
                </a:effectLst>
              </a:rPr>
              <a:t>STAR Experiment at RHIC</a:t>
            </a:r>
            <a:endParaRPr lang="ru-RU" sz="2400" b="1" dirty="0">
              <a:solidFill>
                <a:schemeClr val="bg1"/>
              </a:solidFill>
              <a:effectLst>
                <a:outerShdw blurRad="38100" dist="38100" dir="2700000" algn="tl">
                  <a:srgbClr val="000000">
                    <a:alpha val="43137"/>
                  </a:srgbClr>
                </a:outerShdw>
              </a:effectLst>
            </a:endParaRPr>
          </a:p>
        </p:txBody>
      </p:sp>
      <p:pic>
        <p:nvPicPr>
          <p:cNvPr id="31748" name="Picture 3"/>
          <p:cNvPicPr>
            <a:picLocks noChangeAspect="1" noChangeArrowheads="1"/>
          </p:cNvPicPr>
          <p:nvPr/>
        </p:nvPicPr>
        <p:blipFill>
          <a:blip r:embed="rId2" cstate="print"/>
          <a:srcRect/>
          <a:stretch>
            <a:fillRect/>
          </a:stretch>
        </p:blipFill>
        <p:spPr bwMode="auto">
          <a:xfrm>
            <a:off x="0" y="-14288"/>
            <a:ext cx="9144000" cy="663576"/>
          </a:xfrm>
          <a:prstGeom prst="rect">
            <a:avLst/>
          </a:prstGeom>
          <a:noFill/>
          <a:ln w="9525">
            <a:noFill/>
            <a:miter lim="800000"/>
            <a:headEnd/>
            <a:tailEnd/>
          </a:ln>
        </p:spPr>
      </p:pic>
      <p:sp>
        <p:nvSpPr>
          <p:cNvPr id="31749" name="TextBox 12"/>
          <p:cNvSpPr txBox="1">
            <a:spLocks noChangeArrowheads="1"/>
          </p:cNvSpPr>
          <p:nvPr/>
        </p:nvSpPr>
        <p:spPr bwMode="auto">
          <a:xfrm>
            <a:off x="1258888" y="98425"/>
            <a:ext cx="6626225" cy="461963"/>
          </a:xfrm>
          <a:prstGeom prst="rect">
            <a:avLst/>
          </a:prstGeom>
          <a:noFill/>
          <a:ln w="9525">
            <a:noFill/>
            <a:miter lim="800000"/>
            <a:headEnd/>
            <a:tailEnd/>
          </a:ln>
        </p:spPr>
        <p:txBody>
          <a:bodyPr>
            <a:spAutoFit/>
          </a:bodyPr>
          <a:lstStyle/>
          <a:p>
            <a:pPr algn="ctr"/>
            <a:r>
              <a:rPr lang="en-US" sz="2400" b="1" dirty="0">
                <a:solidFill>
                  <a:schemeClr val="bg1"/>
                </a:solidFill>
                <a:effectLst>
                  <a:outerShdw blurRad="38100" dist="38100" dir="2700000" algn="tl">
                    <a:srgbClr val="000000">
                      <a:alpha val="43137"/>
                    </a:srgbClr>
                  </a:outerShdw>
                </a:effectLst>
              </a:rPr>
              <a:t>Schedule of the Project</a:t>
            </a:r>
            <a:endParaRPr lang="ru-RU" sz="2400" b="1" dirty="0">
              <a:solidFill>
                <a:schemeClr val="bg1"/>
              </a:solidFill>
              <a:effectLst>
                <a:outerShdw blurRad="38100" dist="38100" dir="2700000" algn="tl">
                  <a:srgbClr val="000000">
                    <a:alpha val="43137"/>
                  </a:srgbClr>
                </a:outerShdw>
              </a:effectLst>
            </a:endParaRPr>
          </a:p>
        </p:txBody>
      </p:sp>
      <p:graphicFrame>
        <p:nvGraphicFramePr>
          <p:cNvPr id="8" name="Таблица 2">
            <a:extLst>
              <a:ext uri="{FF2B5EF4-FFF2-40B4-BE49-F238E27FC236}">
                <a16:creationId xmlns:a16="http://schemas.microsoft.com/office/drawing/2014/main" id="{1B92FD6D-8FDA-4584-BB5E-6B2DA591350E}"/>
              </a:ext>
            </a:extLst>
          </p:cNvPr>
          <p:cNvGraphicFramePr>
            <a:graphicFrameLocks noGrp="1"/>
          </p:cNvGraphicFramePr>
          <p:nvPr>
            <p:extLst>
              <p:ext uri="{D42A27DB-BD31-4B8C-83A1-F6EECF244321}">
                <p14:modId xmlns:p14="http://schemas.microsoft.com/office/powerpoint/2010/main" val="149329832"/>
              </p:ext>
            </p:extLst>
          </p:nvPr>
        </p:nvGraphicFramePr>
        <p:xfrm>
          <a:off x="410343" y="1439638"/>
          <a:ext cx="8410129" cy="4653658"/>
        </p:xfrm>
        <a:graphic>
          <a:graphicData uri="http://schemas.openxmlformats.org/drawingml/2006/table">
            <a:tbl>
              <a:tblPr firstRow="1" bandRow="1">
                <a:tableStyleId>{5C22544A-7EE6-4342-B048-85BDC9FD1C3A}</a:tableStyleId>
              </a:tblPr>
              <a:tblGrid>
                <a:gridCol w="666744">
                  <a:extLst>
                    <a:ext uri="{9D8B030D-6E8A-4147-A177-3AD203B41FA5}">
                      <a16:colId xmlns:a16="http://schemas.microsoft.com/office/drawing/2014/main" val="1371757840"/>
                    </a:ext>
                  </a:extLst>
                </a:gridCol>
                <a:gridCol w="3503783">
                  <a:extLst>
                    <a:ext uri="{9D8B030D-6E8A-4147-A177-3AD203B41FA5}">
                      <a16:colId xmlns:a16="http://schemas.microsoft.com/office/drawing/2014/main" val="1932907549"/>
                    </a:ext>
                  </a:extLst>
                </a:gridCol>
                <a:gridCol w="830968">
                  <a:extLst>
                    <a:ext uri="{9D8B030D-6E8A-4147-A177-3AD203B41FA5}">
                      <a16:colId xmlns:a16="http://schemas.microsoft.com/office/drawing/2014/main" val="3994868320"/>
                    </a:ext>
                  </a:extLst>
                </a:gridCol>
                <a:gridCol w="830497">
                  <a:extLst>
                    <a:ext uri="{9D8B030D-6E8A-4147-A177-3AD203B41FA5}">
                      <a16:colId xmlns:a16="http://schemas.microsoft.com/office/drawing/2014/main" val="3382000531"/>
                    </a:ext>
                  </a:extLst>
                </a:gridCol>
                <a:gridCol w="859379">
                  <a:extLst>
                    <a:ext uri="{9D8B030D-6E8A-4147-A177-3AD203B41FA5}">
                      <a16:colId xmlns:a16="http://schemas.microsoft.com/office/drawing/2014/main" val="1029331815"/>
                    </a:ext>
                  </a:extLst>
                </a:gridCol>
                <a:gridCol w="859379">
                  <a:extLst>
                    <a:ext uri="{9D8B030D-6E8A-4147-A177-3AD203B41FA5}">
                      <a16:colId xmlns:a16="http://schemas.microsoft.com/office/drawing/2014/main" val="2658546665"/>
                    </a:ext>
                  </a:extLst>
                </a:gridCol>
                <a:gridCol w="859379">
                  <a:extLst>
                    <a:ext uri="{9D8B030D-6E8A-4147-A177-3AD203B41FA5}">
                      <a16:colId xmlns:a16="http://schemas.microsoft.com/office/drawing/2014/main" val="1990327960"/>
                    </a:ext>
                  </a:extLst>
                </a:gridCol>
              </a:tblGrid>
              <a:tr h="481764">
                <a:tc rowSpan="2">
                  <a:txBody>
                    <a:bodyPr/>
                    <a:lstStyle/>
                    <a:p>
                      <a:r>
                        <a:rPr lang="en-US" dirty="0"/>
                        <a:t>No.</a:t>
                      </a:r>
                      <a:endParaRPr lang="ru-RU" dirty="0"/>
                    </a:p>
                  </a:txBody>
                  <a:tcPr anchor="ctr"/>
                </a:tc>
                <a:tc rowSpan="2">
                  <a:txBody>
                    <a:bodyPr/>
                    <a:lstStyle/>
                    <a:p>
                      <a:pPr algn="ctr"/>
                      <a:r>
                        <a:rPr lang="en-US" dirty="0"/>
                        <a:t>Activity</a:t>
                      </a:r>
                      <a:endParaRPr lang="ru-RU" dirty="0"/>
                    </a:p>
                  </a:txBody>
                  <a:tcPr anchor="ctr"/>
                </a:tc>
                <a:tc gridSpan="5">
                  <a:txBody>
                    <a:bodyPr/>
                    <a:lstStyle/>
                    <a:p>
                      <a:pPr algn="ctr"/>
                      <a:r>
                        <a:rPr lang="en-US" dirty="0"/>
                        <a:t>Years</a:t>
                      </a:r>
                      <a:endParaRPr lang="ru-RU" dirty="0"/>
                    </a:p>
                  </a:txBody>
                  <a:tcPr anchor="ctr"/>
                </a:tc>
                <a:tc hMerge="1">
                  <a:txBody>
                    <a:bodyPr/>
                    <a:lstStyle/>
                    <a:p>
                      <a:endParaRPr lang="ru-RU" dirty="0"/>
                    </a:p>
                  </a:txBody>
                  <a:tcPr/>
                </a:tc>
                <a:tc hMerge="1">
                  <a:txBody>
                    <a:bodyPr/>
                    <a:lstStyle/>
                    <a:p>
                      <a:endParaRPr lang="ru-RU" dirty="0"/>
                    </a:p>
                  </a:txBody>
                  <a:tcPr/>
                </a:tc>
                <a:tc hMerge="1">
                  <a:txBody>
                    <a:bodyPr/>
                    <a:lstStyle/>
                    <a:p>
                      <a:pPr algn="ctr"/>
                      <a:endParaRPr lang="ru-RU" dirty="0"/>
                    </a:p>
                  </a:txBody>
                  <a:tcPr anchor="ctr"/>
                </a:tc>
                <a:tc hMerge="1">
                  <a:txBody>
                    <a:bodyPr/>
                    <a:lstStyle/>
                    <a:p>
                      <a:pPr algn="ctr"/>
                      <a:endParaRPr lang="ru-RU" dirty="0"/>
                    </a:p>
                  </a:txBody>
                  <a:tcPr anchor="ctr"/>
                </a:tc>
                <a:extLst>
                  <a:ext uri="{0D108BD9-81ED-4DB2-BD59-A6C34878D82A}">
                    <a16:rowId xmlns:a16="http://schemas.microsoft.com/office/drawing/2014/main" val="2901722405"/>
                  </a:ext>
                </a:extLst>
              </a:tr>
              <a:tr h="481764">
                <a:tc vMerge="1">
                  <a:txBody>
                    <a:bodyPr/>
                    <a:lstStyle/>
                    <a:p>
                      <a:endParaRPr lang="ru-RU" dirty="0"/>
                    </a:p>
                  </a:txBody>
                  <a:tcPr/>
                </a:tc>
                <a:tc vMerge="1">
                  <a:txBody>
                    <a:bodyPr/>
                    <a:lstStyle/>
                    <a:p>
                      <a:endParaRPr lang="ru-RU" dirty="0"/>
                    </a:p>
                  </a:txBody>
                  <a:tcPr/>
                </a:tc>
                <a:tc>
                  <a:txBody>
                    <a:bodyPr/>
                    <a:lstStyle/>
                    <a:p>
                      <a:pPr algn="ctr"/>
                      <a:r>
                        <a:rPr lang="en-US" sz="1800" b="1" kern="1200" dirty="0">
                          <a:solidFill>
                            <a:schemeClr val="lt1"/>
                          </a:solidFill>
                          <a:latin typeface="+mn-lt"/>
                          <a:ea typeface="+mn-ea"/>
                          <a:cs typeface="+mn-cs"/>
                        </a:rPr>
                        <a:t>202</a:t>
                      </a:r>
                      <a:r>
                        <a:rPr lang="ru-RU" sz="1800" b="1" kern="1200" dirty="0">
                          <a:solidFill>
                            <a:schemeClr val="lt1"/>
                          </a:solidFill>
                          <a:latin typeface="+mn-lt"/>
                          <a:ea typeface="+mn-ea"/>
                          <a:cs typeface="+mn-cs"/>
                        </a:rPr>
                        <a:t>1</a:t>
                      </a:r>
                    </a:p>
                  </a:txBody>
                  <a:tcPr anchor="ctr">
                    <a:solidFill>
                      <a:srgbClr val="4F81BD"/>
                    </a:solidFill>
                  </a:tcPr>
                </a:tc>
                <a:tc>
                  <a:txBody>
                    <a:bodyPr/>
                    <a:lstStyle/>
                    <a:p>
                      <a:pPr algn="ctr"/>
                      <a:r>
                        <a:rPr lang="en-US" sz="1800" b="1" kern="1200" dirty="0">
                          <a:solidFill>
                            <a:schemeClr val="lt1"/>
                          </a:solidFill>
                          <a:latin typeface="+mn-lt"/>
                          <a:ea typeface="+mn-ea"/>
                          <a:cs typeface="+mn-cs"/>
                        </a:rPr>
                        <a:t>202</a:t>
                      </a:r>
                      <a:r>
                        <a:rPr lang="ru-RU" sz="1800" b="1" kern="1200" dirty="0">
                          <a:solidFill>
                            <a:schemeClr val="lt1"/>
                          </a:solidFill>
                          <a:latin typeface="+mn-lt"/>
                          <a:ea typeface="+mn-ea"/>
                          <a:cs typeface="+mn-cs"/>
                        </a:rPr>
                        <a:t>2</a:t>
                      </a:r>
                    </a:p>
                  </a:txBody>
                  <a:tcPr anchor="ctr">
                    <a:solidFill>
                      <a:srgbClr val="4F81BD"/>
                    </a:solidFill>
                  </a:tcPr>
                </a:tc>
                <a:tc>
                  <a:txBody>
                    <a:bodyPr/>
                    <a:lstStyle/>
                    <a:p>
                      <a:pPr algn="ctr"/>
                      <a:r>
                        <a:rPr lang="en-US" sz="1800" b="1" kern="1200" dirty="0">
                          <a:solidFill>
                            <a:schemeClr val="lt1"/>
                          </a:solidFill>
                          <a:latin typeface="+mn-lt"/>
                          <a:ea typeface="+mn-ea"/>
                          <a:cs typeface="+mn-cs"/>
                        </a:rPr>
                        <a:t>202</a:t>
                      </a:r>
                      <a:r>
                        <a:rPr lang="ru-RU" sz="1800" b="1" kern="1200" dirty="0">
                          <a:solidFill>
                            <a:schemeClr val="lt1"/>
                          </a:solidFill>
                          <a:latin typeface="+mn-lt"/>
                          <a:ea typeface="+mn-ea"/>
                          <a:cs typeface="+mn-cs"/>
                        </a:rPr>
                        <a:t>3</a:t>
                      </a:r>
                    </a:p>
                  </a:txBody>
                  <a:tcPr anchor="ctr">
                    <a:solidFill>
                      <a:srgbClr val="4F81BD"/>
                    </a:solidFill>
                  </a:tcPr>
                </a:tc>
                <a:tc>
                  <a:txBody>
                    <a:bodyPr/>
                    <a:lstStyle/>
                    <a:p>
                      <a:pPr algn="ctr"/>
                      <a:r>
                        <a:rPr lang="ru-RU" sz="1800" b="1" kern="1200" dirty="0">
                          <a:solidFill>
                            <a:schemeClr val="lt1"/>
                          </a:solidFill>
                          <a:latin typeface="+mn-lt"/>
                          <a:ea typeface="+mn-ea"/>
                          <a:cs typeface="+mn-cs"/>
                        </a:rPr>
                        <a:t>2024</a:t>
                      </a:r>
                    </a:p>
                  </a:txBody>
                  <a:tcPr anchor="ctr">
                    <a:solidFill>
                      <a:srgbClr val="4F81BD"/>
                    </a:solidFill>
                  </a:tcPr>
                </a:tc>
                <a:tc>
                  <a:txBody>
                    <a:bodyPr/>
                    <a:lstStyle/>
                    <a:p>
                      <a:pPr algn="ctr"/>
                      <a:r>
                        <a:rPr lang="ru-RU" sz="1800" b="1" kern="1200" dirty="0">
                          <a:solidFill>
                            <a:schemeClr val="lt1"/>
                          </a:solidFill>
                          <a:latin typeface="+mn-lt"/>
                          <a:ea typeface="+mn-ea"/>
                          <a:cs typeface="+mn-cs"/>
                        </a:rPr>
                        <a:t>2025</a:t>
                      </a:r>
                    </a:p>
                  </a:txBody>
                  <a:tcPr anchor="ctr">
                    <a:solidFill>
                      <a:srgbClr val="4F81BD"/>
                    </a:solidFill>
                  </a:tcPr>
                </a:tc>
                <a:extLst>
                  <a:ext uri="{0D108BD9-81ED-4DB2-BD59-A6C34878D82A}">
                    <a16:rowId xmlns:a16="http://schemas.microsoft.com/office/drawing/2014/main" val="2782985961"/>
                  </a:ext>
                </a:extLst>
              </a:tr>
              <a:tr h="481764">
                <a:tc>
                  <a:txBody>
                    <a:bodyPr/>
                    <a:lstStyle/>
                    <a:p>
                      <a:pPr algn="ctr"/>
                      <a:r>
                        <a:rPr lang="en-US" dirty="0"/>
                        <a:t>1</a:t>
                      </a:r>
                      <a:endParaRPr lang="ru-RU"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BES</a:t>
                      </a:r>
                      <a:r>
                        <a:rPr lang="en-US" b="1" baseline="0" dirty="0"/>
                        <a:t> II Data Tacking Runs</a:t>
                      </a:r>
                      <a:endParaRPr lang="ru-RU" b="1" dirty="0"/>
                    </a:p>
                  </a:txBody>
                  <a:tcPr anchor="ctr"/>
                </a:tc>
                <a:tc>
                  <a:txBody>
                    <a:bodyPr/>
                    <a:lstStyle/>
                    <a:p>
                      <a:pPr algn="ctr"/>
                      <a:endParaRPr lang="ru-RU" dirty="0"/>
                    </a:p>
                  </a:txBody>
                  <a:tcPr anchor="ctr">
                    <a:solidFill>
                      <a:srgbClr val="BFF183"/>
                    </a:solidFill>
                  </a:tcP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dirty="0"/>
                    </a:p>
                  </a:txBody>
                  <a:tcPr anchor="ctr"/>
                </a:tc>
                <a:extLst>
                  <a:ext uri="{0D108BD9-81ED-4DB2-BD59-A6C34878D82A}">
                    <a16:rowId xmlns:a16="http://schemas.microsoft.com/office/drawing/2014/main" val="2744690613"/>
                  </a:ext>
                </a:extLst>
              </a:tr>
              <a:tr h="532042">
                <a:tc>
                  <a:txBody>
                    <a:bodyPr/>
                    <a:lstStyle/>
                    <a:p>
                      <a:pPr algn="ctr"/>
                      <a:r>
                        <a:rPr lang="en-US" dirty="0"/>
                        <a:t>2</a:t>
                      </a:r>
                      <a:endParaRPr lang="ru-RU"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BES</a:t>
                      </a:r>
                      <a:r>
                        <a:rPr lang="en-US" b="1" baseline="0" dirty="0"/>
                        <a:t> II Data Analysis</a:t>
                      </a:r>
                      <a:endParaRPr lang="ru-RU" b="1" dirty="0"/>
                    </a:p>
                  </a:txBody>
                  <a:tcPr anchor="ctr"/>
                </a:tc>
                <a:tc>
                  <a:txBody>
                    <a:bodyPr/>
                    <a:lstStyle/>
                    <a:p>
                      <a:pPr algn="ctr"/>
                      <a:endParaRPr lang="ru-RU" dirty="0"/>
                    </a:p>
                  </a:txBody>
                  <a:tcPr anchor="ctr">
                    <a:solidFill>
                      <a:srgbClr val="BFF183"/>
                    </a:solidFill>
                  </a:tcPr>
                </a:tc>
                <a:tc>
                  <a:txBody>
                    <a:bodyPr/>
                    <a:lstStyle/>
                    <a:p>
                      <a:pPr algn="ctr"/>
                      <a:endParaRPr lang="ru-RU" dirty="0"/>
                    </a:p>
                  </a:txBody>
                  <a:tcPr anchor="ctr">
                    <a:solidFill>
                      <a:srgbClr val="BFF183"/>
                    </a:solidFill>
                  </a:tcPr>
                </a:tc>
                <a:tc>
                  <a:txBody>
                    <a:bodyPr/>
                    <a:lstStyle/>
                    <a:p>
                      <a:pPr algn="ctr"/>
                      <a:endParaRPr lang="ru-RU" dirty="0"/>
                    </a:p>
                  </a:txBody>
                  <a:tcPr anchor="ctr">
                    <a:solidFill>
                      <a:srgbClr val="BFF183"/>
                    </a:solidFill>
                  </a:tcPr>
                </a:tc>
                <a:tc>
                  <a:txBody>
                    <a:bodyPr/>
                    <a:lstStyle/>
                    <a:p>
                      <a:pPr algn="ctr"/>
                      <a:endParaRPr lang="ru-RU" dirty="0"/>
                    </a:p>
                  </a:txBody>
                  <a:tcPr anchor="ctr">
                    <a:solidFill>
                      <a:srgbClr val="D0D8E8"/>
                    </a:solidFill>
                  </a:tcPr>
                </a:tc>
                <a:tc>
                  <a:txBody>
                    <a:bodyPr/>
                    <a:lstStyle/>
                    <a:p>
                      <a:pPr algn="ctr"/>
                      <a:endParaRPr lang="ru-RU" dirty="0"/>
                    </a:p>
                  </a:txBody>
                  <a:tcPr anchor="ctr">
                    <a:solidFill>
                      <a:srgbClr val="D0D8E8"/>
                    </a:solidFill>
                  </a:tcPr>
                </a:tc>
                <a:extLst>
                  <a:ext uri="{0D108BD9-81ED-4DB2-BD59-A6C34878D82A}">
                    <a16:rowId xmlns:a16="http://schemas.microsoft.com/office/drawing/2014/main" val="4004628721"/>
                  </a:ext>
                </a:extLst>
              </a:tr>
              <a:tr h="481764">
                <a:tc>
                  <a:txBody>
                    <a:bodyPr/>
                    <a:lstStyle/>
                    <a:p>
                      <a:pPr algn="ctr"/>
                      <a:r>
                        <a:rPr lang="en-US" dirty="0"/>
                        <a:t>3</a:t>
                      </a:r>
                      <a:endParaRPr lang="ru-RU"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1" kern="1200" baseline="0" dirty="0" err="1">
                          <a:solidFill>
                            <a:schemeClr val="dk1"/>
                          </a:solidFill>
                          <a:latin typeface="+mn-lt"/>
                          <a:ea typeface="+mn-ea"/>
                          <a:cs typeface="+mn-cs"/>
                        </a:rPr>
                        <a:t>Cold</a:t>
                      </a:r>
                      <a:r>
                        <a:rPr lang="ru-RU" sz="1800" b="1" kern="1200" baseline="0" dirty="0">
                          <a:solidFill>
                            <a:schemeClr val="dk1"/>
                          </a:solidFill>
                          <a:latin typeface="+mn-lt"/>
                          <a:ea typeface="+mn-ea"/>
                          <a:cs typeface="+mn-cs"/>
                        </a:rPr>
                        <a:t> QCD </a:t>
                      </a:r>
                      <a:r>
                        <a:rPr lang="ru-RU" sz="1800" b="1" kern="1200" baseline="0" dirty="0" err="1">
                          <a:solidFill>
                            <a:schemeClr val="dk1"/>
                          </a:solidFill>
                          <a:latin typeface="+mn-lt"/>
                          <a:ea typeface="+mn-ea"/>
                          <a:cs typeface="+mn-cs"/>
                        </a:rPr>
                        <a:t>Physics</a:t>
                      </a:r>
                      <a:r>
                        <a:rPr lang="ru-RU" sz="1800" b="1" kern="1200" baseline="0" dirty="0">
                          <a:solidFill>
                            <a:schemeClr val="dk1"/>
                          </a:solidFill>
                          <a:latin typeface="+mn-lt"/>
                          <a:ea typeface="+mn-ea"/>
                          <a:cs typeface="+mn-cs"/>
                        </a:rPr>
                        <a:t> </a:t>
                      </a:r>
                      <a:r>
                        <a:rPr lang="ru-RU" sz="1800" b="1" kern="1200" baseline="0" dirty="0" err="1">
                          <a:solidFill>
                            <a:schemeClr val="dk1"/>
                          </a:solidFill>
                          <a:latin typeface="+mn-lt"/>
                          <a:ea typeface="+mn-ea"/>
                          <a:cs typeface="+mn-cs"/>
                        </a:rPr>
                        <a:t>with</a:t>
                      </a:r>
                      <a:r>
                        <a:rPr lang="ru-RU" sz="1800" b="1" kern="1200" baseline="0" dirty="0">
                          <a:solidFill>
                            <a:schemeClr val="dk1"/>
                          </a:solidFill>
                          <a:latin typeface="+mn-lt"/>
                          <a:ea typeface="+mn-ea"/>
                          <a:cs typeface="+mn-cs"/>
                        </a:rPr>
                        <a:t> </a:t>
                      </a:r>
                      <a:r>
                        <a:rPr lang="ru-RU" sz="1800" b="1" i="1" kern="1200" baseline="0" dirty="0">
                          <a:solidFill>
                            <a:schemeClr val="dk1"/>
                          </a:solidFill>
                          <a:latin typeface="+mn-lt"/>
                          <a:ea typeface="+mn-ea"/>
                          <a:cs typeface="+mn-cs"/>
                        </a:rPr>
                        <a:t>p</a:t>
                      </a:r>
                      <a:r>
                        <a:rPr lang="ru-RU" sz="1800" b="1" kern="1200" baseline="0" dirty="0">
                          <a:solidFill>
                            <a:schemeClr val="dk1"/>
                          </a:solidFill>
                          <a:latin typeface="+mn-lt"/>
                          <a:ea typeface="+mn-ea"/>
                          <a:cs typeface="+mn-cs"/>
                        </a:rPr>
                        <a:t>↑ +</a:t>
                      </a:r>
                      <a:r>
                        <a:rPr lang="ru-RU" sz="1800" b="1" i="1" kern="1200" baseline="0" dirty="0">
                          <a:solidFill>
                            <a:schemeClr val="dk1"/>
                          </a:solidFill>
                          <a:latin typeface="+mn-lt"/>
                          <a:ea typeface="+mn-ea"/>
                          <a:cs typeface="+mn-cs"/>
                        </a:rPr>
                        <a:t> p</a:t>
                      </a:r>
                      <a:r>
                        <a:rPr lang="ru-RU" sz="1800" b="1" kern="1200" baseline="0" dirty="0">
                          <a:solidFill>
                            <a:schemeClr val="dk1"/>
                          </a:solidFill>
                          <a:latin typeface="+mn-lt"/>
                          <a:ea typeface="+mn-ea"/>
                          <a:cs typeface="+mn-cs"/>
                        </a:rPr>
                        <a:t>↑ </a:t>
                      </a:r>
                      <a:r>
                        <a:rPr lang="ru-RU" sz="1800" b="1" kern="1200" baseline="0" dirty="0" err="1">
                          <a:solidFill>
                            <a:schemeClr val="dk1"/>
                          </a:solidFill>
                          <a:latin typeface="+mn-lt"/>
                          <a:ea typeface="+mn-ea"/>
                          <a:cs typeface="+mn-cs"/>
                        </a:rPr>
                        <a:t>Collisions</a:t>
                      </a:r>
                      <a:r>
                        <a:rPr lang="ru-RU" sz="1800" b="1" kern="1200" baseline="0" dirty="0">
                          <a:solidFill>
                            <a:schemeClr val="dk1"/>
                          </a:solidFill>
                          <a:latin typeface="+mn-lt"/>
                          <a:ea typeface="+mn-ea"/>
                          <a:cs typeface="+mn-cs"/>
                        </a:rPr>
                        <a:t> </a:t>
                      </a:r>
                      <a:r>
                        <a:rPr lang="ru-RU" sz="1800" b="1" kern="1200" baseline="0" dirty="0" err="1">
                          <a:solidFill>
                            <a:schemeClr val="dk1"/>
                          </a:solidFill>
                          <a:latin typeface="+mn-lt"/>
                          <a:ea typeface="+mn-ea"/>
                          <a:cs typeface="+mn-cs"/>
                        </a:rPr>
                        <a:t>at</a:t>
                      </a:r>
                      <a:r>
                        <a:rPr lang="ru-RU" sz="1800" b="1" kern="1200" baseline="0" dirty="0">
                          <a:solidFill>
                            <a:schemeClr val="dk1"/>
                          </a:solidFill>
                          <a:latin typeface="+mn-lt"/>
                          <a:ea typeface="+mn-ea"/>
                          <a:cs typeface="+mn-cs"/>
                        </a:rPr>
                        <a:t> 510 </a:t>
                      </a:r>
                      <a:r>
                        <a:rPr lang="en-US" sz="1800" b="1" kern="1200" baseline="0" dirty="0" err="1">
                          <a:solidFill>
                            <a:schemeClr val="dk1"/>
                          </a:solidFill>
                          <a:latin typeface="+mn-lt"/>
                          <a:ea typeface="+mn-ea"/>
                          <a:cs typeface="+mn-cs"/>
                        </a:rPr>
                        <a:t>Gev</a:t>
                      </a:r>
                      <a:endParaRPr lang="ru-RU" sz="1800" b="1" kern="1200" baseline="0" dirty="0">
                        <a:solidFill>
                          <a:schemeClr val="dk1"/>
                        </a:solidFill>
                        <a:latin typeface="+mn-lt"/>
                        <a:ea typeface="+mn-ea"/>
                        <a:cs typeface="+mn-cs"/>
                      </a:endParaRPr>
                    </a:p>
                  </a:txBody>
                  <a:tcPr anchor="ctr"/>
                </a:tc>
                <a:tc>
                  <a:txBody>
                    <a:bodyPr/>
                    <a:lstStyle/>
                    <a:p>
                      <a:pPr algn="ctr"/>
                      <a:endParaRPr lang="ru-RU" dirty="0"/>
                    </a:p>
                  </a:txBody>
                  <a:tcPr anchor="ctr">
                    <a:solidFill>
                      <a:srgbClr val="E9EDF4"/>
                    </a:solidFill>
                  </a:tcPr>
                </a:tc>
                <a:tc>
                  <a:txBody>
                    <a:bodyPr/>
                    <a:lstStyle/>
                    <a:p>
                      <a:pPr algn="ctr"/>
                      <a:endParaRPr lang="ru-RU" dirty="0"/>
                    </a:p>
                  </a:txBody>
                  <a:tcPr anchor="ctr">
                    <a:solidFill>
                      <a:srgbClr val="BFF183"/>
                    </a:solidFill>
                  </a:tcPr>
                </a:tc>
                <a:tc>
                  <a:txBody>
                    <a:bodyPr/>
                    <a:lstStyle/>
                    <a:p>
                      <a:pPr algn="ctr"/>
                      <a:endParaRPr lang="ru-RU" dirty="0"/>
                    </a:p>
                  </a:txBody>
                  <a:tcPr anchor="ctr">
                    <a:solidFill>
                      <a:srgbClr val="BFF183"/>
                    </a:solidFill>
                  </a:tcPr>
                </a:tc>
                <a:tc>
                  <a:txBody>
                    <a:bodyPr/>
                    <a:lstStyle/>
                    <a:p>
                      <a:pPr algn="ctr"/>
                      <a:endParaRPr lang="ru-RU" dirty="0"/>
                    </a:p>
                  </a:txBody>
                  <a:tcPr anchor="ctr"/>
                </a:tc>
                <a:tc>
                  <a:txBody>
                    <a:bodyPr/>
                    <a:lstStyle/>
                    <a:p>
                      <a:pPr algn="ctr"/>
                      <a:endParaRPr lang="ru-RU" dirty="0"/>
                    </a:p>
                  </a:txBody>
                  <a:tcPr anchor="ctr"/>
                </a:tc>
                <a:extLst>
                  <a:ext uri="{0D108BD9-81ED-4DB2-BD59-A6C34878D82A}">
                    <a16:rowId xmlns:a16="http://schemas.microsoft.com/office/drawing/2014/main" val="1759501238"/>
                  </a:ext>
                </a:extLst>
              </a:tr>
              <a:tr h="481764">
                <a:tc>
                  <a:txBody>
                    <a:bodyPr/>
                    <a:lstStyle/>
                    <a:p>
                      <a:pPr algn="ctr"/>
                      <a:r>
                        <a:rPr lang="en-US" dirty="0"/>
                        <a:t>4</a:t>
                      </a:r>
                      <a:endParaRPr lang="ru-RU"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1" kern="1200" baseline="0" dirty="0" err="1">
                          <a:solidFill>
                            <a:schemeClr val="dk1"/>
                          </a:solidFill>
                          <a:latin typeface="+mn-lt"/>
                          <a:ea typeface="+mn-ea"/>
                          <a:cs typeface="+mn-cs"/>
                        </a:rPr>
                        <a:t>Cold</a:t>
                      </a:r>
                      <a:r>
                        <a:rPr lang="ru-RU" sz="1800" b="1" kern="1200" baseline="0" dirty="0">
                          <a:solidFill>
                            <a:schemeClr val="dk1"/>
                          </a:solidFill>
                          <a:latin typeface="+mn-lt"/>
                          <a:ea typeface="+mn-ea"/>
                          <a:cs typeface="+mn-cs"/>
                        </a:rPr>
                        <a:t> QCD </a:t>
                      </a:r>
                      <a:r>
                        <a:rPr lang="ru-RU" sz="1800" b="1" kern="1200" baseline="0" dirty="0" err="1">
                          <a:solidFill>
                            <a:schemeClr val="dk1"/>
                          </a:solidFill>
                          <a:latin typeface="+mn-lt"/>
                          <a:ea typeface="+mn-ea"/>
                          <a:cs typeface="+mn-cs"/>
                        </a:rPr>
                        <a:t>Physics</a:t>
                      </a:r>
                      <a:r>
                        <a:rPr lang="ru-RU" sz="1800" b="1" kern="1200" baseline="0" dirty="0">
                          <a:solidFill>
                            <a:schemeClr val="dk1"/>
                          </a:solidFill>
                          <a:latin typeface="+mn-lt"/>
                          <a:ea typeface="+mn-ea"/>
                          <a:cs typeface="+mn-cs"/>
                        </a:rPr>
                        <a:t> </a:t>
                      </a:r>
                      <a:r>
                        <a:rPr lang="ru-RU" sz="1800" b="1" kern="1200" baseline="0" dirty="0" err="1">
                          <a:solidFill>
                            <a:schemeClr val="dk1"/>
                          </a:solidFill>
                          <a:latin typeface="+mn-lt"/>
                          <a:ea typeface="+mn-ea"/>
                          <a:cs typeface="+mn-cs"/>
                        </a:rPr>
                        <a:t>with</a:t>
                      </a:r>
                      <a:r>
                        <a:rPr lang="ru-RU" sz="1800" b="1" kern="1200" baseline="0" dirty="0">
                          <a:solidFill>
                            <a:schemeClr val="dk1"/>
                          </a:solidFill>
                          <a:latin typeface="+mn-lt"/>
                          <a:ea typeface="+mn-ea"/>
                          <a:cs typeface="+mn-cs"/>
                        </a:rPr>
                        <a:t> </a:t>
                      </a:r>
                      <a:r>
                        <a:rPr lang="ru-RU" sz="1800" b="1" i="1" kern="1200" baseline="0" dirty="0">
                          <a:solidFill>
                            <a:schemeClr val="dk1"/>
                          </a:solidFill>
                          <a:latin typeface="+mn-lt"/>
                          <a:ea typeface="+mn-ea"/>
                          <a:cs typeface="+mn-cs"/>
                        </a:rPr>
                        <a:t>p</a:t>
                      </a:r>
                      <a:r>
                        <a:rPr lang="ru-RU" sz="1800" b="1" kern="1200" baseline="0" dirty="0">
                          <a:solidFill>
                            <a:schemeClr val="dk1"/>
                          </a:solidFill>
                          <a:latin typeface="+mn-lt"/>
                          <a:ea typeface="+mn-ea"/>
                          <a:cs typeface="+mn-cs"/>
                        </a:rPr>
                        <a:t>↑ +</a:t>
                      </a:r>
                      <a:r>
                        <a:rPr lang="ru-RU" sz="1800" b="1" i="1" kern="1200" baseline="0" dirty="0">
                          <a:solidFill>
                            <a:schemeClr val="dk1"/>
                          </a:solidFill>
                          <a:latin typeface="+mn-lt"/>
                          <a:ea typeface="+mn-ea"/>
                          <a:cs typeface="+mn-cs"/>
                        </a:rPr>
                        <a:t> </a:t>
                      </a:r>
                      <a:r>
                        <a:rPr lang="en-US" sz="1800" b="1" i="0" kern="1200" baseline="0" dirty="0">
                          <a:solidFill>
                            <a:schemeClr val="dk1"/>
                          </a:solidFill>
                          <a:latin typeface="+mn-lt"/>
                          <a:ea typeface="+mn-ea"/>
                          <a:cs typeface="+mn-cs"/>
                        </a:rPr>
                        <a:t>A</a:t>
                      </a:r>
                      <a:r>
                        <a:rPr lang="ru-RU" sz="1800" b="1" kern="1200" baseline="0" dirty="0">
                          <a:solidFill>
                            <a:schemeClr val="dk1"/>
                          </a:solidFill>
                          <a:latin typeface="+mn-lt"/>
                          <a:ea typeface="+mn-ea"/>
                          <a:cs typeface="+mn-cs"/>
                        </a:rPr>
                        <a:t> </a:t>
                      </a:r>
                      <a:r>
                        <a:rPr lang="ru-RU" sz="1800" b="1" kern="1200" baseline="0" dirty="0" err="1">
                          <a:solidFill>
                            <a:schemeClr val="dk1"/>
                          </a:solidFill>
                          <a:latin typeface="+mn-lt"/>
                          <a:ea typeface="+mn-ea"/>
                          <a:cs typeface="+mn-cs"/>
                        </a:rPr>
                        <a:t>Collisions</a:t>
                      </a:r>
                      <a:r>
                        <a:rPr lang="ru-RU" sz="1800" b="1" kern="1200" baseline="0" dirty="0">
                          <a:solidFill>
                            <a:schemeClr val="dk1"/>
                          </a:solidFill>
                          <a:latin typeface="+mn-lt"/>
                          <a:ea typeface="+mn-ea"/>
                          <a:cs typeface="+mn-cs"/>
                        </a:rPr>
                        <a:t> </a:t>
                      </a:r>
                      <a:r>
                        <a:rPr lang="ru-RU" sz="1800" b="1" kern="1200" baseline="0" dirty="0" err="1">
                          <a:solidFill>
                            <a:schemeClr val="dk1"/>
                          </a:solidFill>
                          <a:latin typeface="+mn-lt"/>
                          <a:ea typeface="+mn-ea"/>
                          <a:cs typeface="+mn-cs"/>
                        </a:rPr>
                        <a:t>at</a:t>
                      </a:r>
                      <a:r>
                        <a:rPr lang="ru-RU" sz="1800" b="1" kern="1200" baseline="0" dirty="0">
                          <a:solidFill>
                            <a:schemeClr val="dk1"/>
                          </a:solidFill>
                          <a:latin typeface="+mn-lt"/>
                          <a:ea typeface="+mn-ea"/>
                          <a:cs typeface="+mn-cs"/>
                        </a:rPr>
                        <a:t> </a:t>
                      </a:r>
                      <a:r>
                        <a:rPr lang="en-US" sz="1800" b="1" kern="1200" baseline="0" dirty="0">
                          <a:solidFill>
                            <a:schemeClr val="dk1"/>
                          </a:solidFill>
                          <a:latin typeface="+mn-lt"/>
                          <a:ea typeface="+mn-ea"/>
                          <a:cs typeface="+mn-cs"/>
                        </a:rPr>
                        <a:t>200</a:t>
                      </a:r>
                      <a:r>
                        <a:rPr lang="ru-RU" sz="1800" b="1" kern="1200" baseline="0" dirty="0">
                          <a:solidFill>
                            <a:schemeClr val="dk1"/>
                          </a:solidFill>
                          <a:latin typeface="+mn-lt"/>
                          <a:ea typeface="+mn-ea"/>
                          <a:cs typeface="+mn-cs"/>
                        </a:rPr>
                        <a:t> </a:t>
                      </a:r>
                      <a:r>
                        <a:rPr lang="en-US" sz="1800" b="1" kern="1200" baseline="0" dirty="0" err="1">
                          <a:solidFill>
                            <a:schemeClr val="dk1"/>
                          </a:solidFill>
                          <a:latin typeface="+mn-lt"/>
                          <a:ea typeface="+mn-ea"/>
                          <a:cs typeface="+mn-cs"/>
                        </a:rPr>
                        <a:t>Gev</a:t>
                      </a:r>
                      <a:endParaRPr lang="ru-RU" sz="1800" b="1" kern="1200" baseline="0" dirty="0">
                        <a:solidFill>
                          <a:schemeClr val="dk1"/>
                        </a:solidFill>
                        <a:latin typeface="+mn-lt"/>
                        <a:ea typeface="+mn-ea"/>
                        <a:cs typeface="+mn-cs"/>
                      </a:endParaRPr>
                    </a:p>
                  </a:txBody>
                  <a:tcPr anchor="ctr"/>
                </a:tc>
                <a:tc>
                  <a:txBody>
                    <a:bodyPr/>
                    <a:lstStyle/>
                    <a:p>
                      <a:pPr algn="ctr"/>
                      <a:endParaRPr lang="ru-RU" dirty="0"/>
                    </a:p>
                  </a:txBody>
                  <a:tcPr anchor="ctr">
                    <a:solidFill>
                      <a:srgbClr val="D0D8E8"/>
                    </a:solidFill>
                  </a:tcPr>
                </a:tc>
                <a:tc>
                  <a:txBody>
                    <a:bodyPr/>
                    <a:lstStyle/>
                    <a:p>
                      <a:pPr algn="ctr"/>
                      <a:endParaRPr lang="ru-RU" dirty="0"/>
                    </a:p>
                  </a:txBody>
                  <a:tcPr anchor="ctr">
                    <a:solidFill>
                      <a:srgbClr val="D0D8E8"/>
                    </a:solidFill>
                  </a:tcPr>
                </a:tc>
                <a:tc>
                  <a:txBody>
                    <a:bodyPr/>
                    <a:lstStyle/>
                    <a:p>
                      <a:pPr algn="ctr"/>
                      <a:endParaRPr lang="ru-RU" dirty="0"/>
                    </a:p>
                  </a:txBody>
                  <a:tcPr anchor="ctr">
                    <a:solidFill>
                      <a:srgbClr val="D0D8E8"/>
                    </a:solidFill>
                  </a:tcPr>
                </a:tc>
                <a:tc>
                  <a:txBody>
                    <a:bodyPr/>
                    <a:lstStyle/>
                    <a:p>
                      <a:pPr algn="ctr"/>
                      <a:endParaRPr lang="ru-RU" dirty="0"/>
                    </a:p>
                  </a:txBody>
                  <a:tcPr anchor="ctr">
                    <a:solidFill>
                      <a:srgbClr val="BFF183"/>
                    </a:solidFill>
                  </a:tcPr>
                </a:tc>
                <a:tc>
                  <a:txBody>
                    <a:bodyPr/>
                    <a:lstStyle/>
                    <a:p>
                      <a:pPr algn="ctr"/>
                      <a:endParaRPr lang="ru-RU" dirty="0"/>
                    </a:p>
                  </a:txBody>
                  <a:tcPr anchor="ctr">
                    <a:solidFill>
                      <a:srgbClr val="BFF183"/>
                    </a:solidFill>
                  </a:tcPr>
                </a:tc>
                <a:extLst>
                  <a:ext uri="{0D108BD9-81ED-4DB2-BD59-A6C34878D82A}">
                    <a16:rowId xmlns:a16="http://schemas.microsoft.com/office/drawing/2014/main" val="2480857804"/>
                  </a:ext>
                </a:extLst>
              </a:tr>
              <a:tr h="481764">
                <a:tc>
                  <a:txBody>
                    <a:bodyPr/>
                    <a:lstStyle/>
                    <a:p>
                      <a:pPr algn="ctr"/>
                      <a:r>
                        <a:rPr lang="en-US" dirty="0"/>
                        <a:t>5</a:t>
                      </a:r>
                      <a:endParaRPr lang="ru-RU" dirty="0"/>
                    </a:p>
                  </a:txBody>
                  <a:tcPr anchor="ctr"/>
                </a:tc>
                <a:tc>
                  <a:txBody>
                    <a:bodyPr/>
                    <a:lstStyle/>
                    <a:p>
                      <a:r>
                        <a:rPr lang="en-US" sz="1800" b="1" kern="1200" baseline="0" dirty="0">
                          <a:solidFill>
                            <a:schemeClr val="dk1"/>
                          </a:solidFill>
                          <a:latin typeface="+mn-lt"/>
                          <a:ea typeface="+mn-ea"/>
                          <a:cs typeface="+mn-cs"/>
                        </a:rPr>
                        <a:t>Hot QCD Physics</a:t>
                      </a:r>
                      <a:endParaRPr lang="ru-RU" sz="1800" b="1" kern="1200" baseline="0" dirty="0">
                        <a:solidFill>
                          <a:schemeClr val="dk1"/>
                        </a:solidFill>
                        <a:latin typeface="+mn-lt"/>
                        <a:ea typeface="+mn-ea"/>
                        <a:cs typeface="+mn-cs"/>
                      </a:endParaRPr>
                    </a:p>
                  </a:txBody>
                  <a:tcPr anchor="ctr"/>
                </a:tc>
                <a:tc>
                  <a:txBody>
                    <a:bodyPr/>
                    <a:lstStyle/>
                    <a:p>
                      <a:pPr algn="ctr"/>
                      <a:endParaRPr lang="ru-RU" dirty="0"/>
                    </a:p>
                  </a:txBody>
                  <a:tcPr anchor="ctr">
                    <a:solidFill>
                      <a:srgbClr val="E9EDF4"/>
                    </a:solidFill>
                  </a:tcPr>
                </a:tc>
                <a:tc>
                  <a:txBody>
                    <a:bodyPr/>
                    <a:lstStyle/>
                    <a:p>
                      <a:pPr algn="ctr"/>
                      <a:endParaRPr lang="ru-RU" dirty="0"/>
                    </a:p>
                  </a:txBody>
                  <a:tcPr anchor="ctr">
                    <a:solidFill>
                      <a:srgbClr val="E9EDF4"/>
                    </a:solidFill>
                  </a:tcPr>
                </a:tc>
                <a:tc>
                  <a:txBody>
                    <a:bodyPr/>
                    <a:lstStyle/>
                    <a:p>
                      <a:pPr algn="ctr"/>
                      <a:endParaRPr lang="ru-RU" dirty="0"/>
                    </a:p>
                  </a:txBody>
                  <a:tcPr anchor="ctr">
                    <a:solidFill>
                      <a:srgbClr val="BFF183"/>
                    </a:solidFill>
                  </a:tcPr>
                </a:tc>
                <a:tc>
                  <a:txBody>
                    <a:bodyPr/>
                    <a:lstStyle/>
                    <a:p>
                      <a:pPr algn="ctr"/>
                      <a:endParaRPr lang="ru-RU" dirty="0"/>
                    </a:p>
                  </a:txBody>
                  <a:tcPr anchor="ctr">
                    <a:solidFill>
                      <a:srgbClr val="BFF183"/>
                    </a:solidFill>
                  </a:tcPr>
                </a:tc>
                <a:tc>
                  <a:txBody>
                    <a:bodyPr/>
                    <a:lstStyle/>
                    <a:p>
                      <a:pPr algn="ctr"/>
                      <a:endParaRPr lang="ru-RU" dirty="0"/>
                    </a:p>
                  </a:txBody>
                  <a:tcPr anchor="ctr">
                    <a:solidFill>
                      <a:srgbClr val="BFF183"/>
                    </a:solidFill>
                  </a:tcPr>
                </a:tc>
                <a:extLst>
                  <a:ext uri="{0D108BD9-81ED-4DB2-BD59-A6C34878D82A}">
                    <a16:rowId xmlns:a16="http://schemas.microsoft.com/office/drawing/2014/main" val="2428332607"/>
                  </a:ext>
                </a:extLst>
              </a:tr>
              <a:tr h="481764">
                <a:tc>
                  <a:txBody>
                    <a:bodyPr/>
                    <a:lstStyle/>
                    <a:p>
                      <a:pPr algn="ctr"/>
                      <a:r>
                        <a:rPr lang="en-US" dirty="0"/>
                        <a:t>6</a:t>
                      </a:r>
                      <a:endParaRPr lang="ru-RU" dirty="0"/>
                    </a:p>
                  </a:txBody>
                  <a:tcPr anchor="ctr"/>
                </a:tc>
                <a:tc>
                  <a:txBody>
                    <a:bodyPr/>
                    <a:lstStyle/>
                    <a:p>
                      <a:r>
                        <a:rPr lang="en-US" b="1" dirty="0"/>
                        <a:t>Study of</a:t>
                      </a:r>
                      <a:r>
                        <a:rPr lang="en-US" b="1" baseline="0" dirty="0"/>
                        <a:t> </a:t>
                      </a:r>
                      <a:r>
                        <a:rPr lang="en-US" b="1" baseline="0" dirty="0" err="1"/>
                        <a:t>Femtoscopy</a:t>
                      </a:r>
                      <a:r>
                        <a:rPr lang="en-US" b="1" baseline="0" dirty="0"/>
                        <a:t> Correlation,</a:t>
                      </a:r>
                    </a:p>
                    <a:p>
                      <a:r>
                        <a:rPr lang="en-US" b="1" baseline="0" dirty="0"/>
                        <a:t>Event Structure, Global Polarization, High </a:t>
                      </a:r>
                      <a:r>
                        <a:rPr lang="en-US" b="1" i="1" baseline="0" dirty="0" err="1"/>
                        <a:t>p</a:t>
                      </a:r>
                      <a:r>
                        <a:rPr lang="en-US" b="1" i="1" baseline="-25000" dirty="0" err="1"/>
                        <a:t>T</a:t>
                      </a:r>
                      <a:endParaRPr lang="ru-RU" b="1" i="1" dirty="0"/>
                    </a:p>
                  </a:txBody>
                  <a:tcPr anchor="ctr"/>
                </a:tc>
                <a:tc>
                  <a:txBody>
                    <a:bodyPr/>
                    <a:lstStyle/>
                    <a:p>
                      <a:pPr algn="ctr"/>
                      <a:endParaRPr lang="ru-RU" dirty="0"/>
                    </a:p>
                  </a:txBody>
                  <a:tcPr anchor="ctr">
                    <a:solidFill>
                      <a:srgbClr val="BFF183"/>
                    </a:solidFill>
                  </a:tcPr>
                </a:tc>
                <a:tc>
                  <a:txBody>
                    <a:bodyPr/>
                    <a:lstStyle/>
                    <a:p>
                      <a:pPr algn="ctr"/>
                      <a:endParaRPr lang="ru-RU" dirty="0"/>
                    </a:p>
                  </a:txBody>
                  <a:tcPr anchor="ctr">
                    <a:solidFill>
                      <a:srgbClr val="BFF183"/>
                    </a:solidFill>
                  </a:tcPr>
                </a:tc>
                <a:tc>
                  <a:txBody>
                    <a:bodyPr/>
                    <a:lstStyle/>
                    <a:p>
                      <a:pPr algn="ctr"/>
                      <a:endParaRPr lang="ru-RU" dirty="0"/>
                    </a:p>
                  </a:txBody>
                  <a:tcPr anchor="ctr">
                    <a:solidFill>
                      <a:srgbClr val="BFF183"/>
                    </a:solidFill>
                  </a:tcPr>
                </a:tc>
                <a:tc>
                  <a:txBody>
                    <a:bodyPr/>
                    <a:lstStyle/>
                    <a:p>
                      <a:pPr algn="ctr"/>
                      <a:endParaRPr lang="ru-RU" dirty="0"/>
                    </a:p>
                  </a:txBody>
                  <a:tcPr anchor="ctr">
                    <a:solidFill>
                      <a:srgbClr val="D0D8E8"/>
                    </a:solidFill>
                  </a:tcPr>
                </a:tc>
                <a:tc>
                  <a:txBody>
                    <a:bodyPr/>
                    <a:lstStyle/>
                    <a:p>
                      <a:pPr algn="ctr"/>
                      <a:endParaRPr lang="ru-RU" dirty="0"/>
                    </a:p>
                  </a:txBody>
                  <a:tcPr anchor="ctr">
                    <a:solidFill>
                      <a:srgbClr val="D0D8E8"/>
                    </a:solidFill>
                  </a:tcPr>
                </a:tc>
                <a:extLst>
                  <a:ext uri="{0D108BD9-81ED-4DB2-BD59-A6C34878D82A}">
                    <a16:rowId xmlns:a16="http://schemas.microsoft.com/office/drawing/2014/main" val="1856757188"/>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p:cNvPicPr>
            <a:picLocks noChangeAspect="1" noChangeArrowheads="1"/>
          </p:cNvPicPr>
          <p:nvPr/>
        </p:nvPicPr>
        <p:blipFill>
          <a:blip r:embed="rId2" cstate="print"/>
          <a:srcRect/>
          <a:stretch>
            <a:fillRect/>
          </a:stretch>
        </p:blipFill>
        <p:spPr bwMode="auto">
          <a:xfrm>
            <a:off x="0" y="-14288"/>
            <a:ext cx="9144000" cy="663576"/>
          </a:xfrm>
          <a:prstGeom prst="rect">
            <a:avLst/>
          </a:prstGeom>
          <a:noFill/>
          <a:ln w="9525">
            <a:noFill/>
            <a:miter lim="800000"/>
            <a:headEnd/>
            <a:tailEnd/>
          </a:ln>
        </p:spPr>
      </p:pic>
      <p:sp>
        <p:nvSpPr>
          <p:cNvPr id="11" name="TextBox 10"/>
          <p:cNvSpPr txBox="1"/>
          <p:nvPr/>
        </p:nvSpPr>
        <p:spPr>
          <a:xfrm>
            <a:off x="1258888" y="123825"/>
            <a:ext cx="6626225" cy="461963"/>
          </a:xfrm>
          <a:prstGeom prst="rect">
            <a:avLst/>
          </a:prstGeom>
          <a:noFill/>
        </p:spPr>
        <p:txBody>
          <a:bodyPr>
            <a:spAutoFit/>
          </a:bodyPr>
          <a:lstStyle/>
          <a:p>
            <a:pPr algn="ctr" fontAlgn="auto">
              <a:spcBef>
                <a:spcPts val="0"/>
              </a:spcBef>
              <a:spcAft>
                <a:spcPts val="0"/>
              </a:spcAft>
              <a:defRPr/>
            </a:pPr>
            <a:r>
              <a:rPr lang="en-US" sz="2400" b="1" dirty="0">
                <a:solidFill>
                  <a:schemeClr val="bg1"/>
                </a:solidFill>
                <a:effectLst>
                  <a:outerShdw blurRad="38100" dist="38100" dir="2700000" algn="tl">
                    <a:srgbClr val="000000">
                      <a:alpha val="43137"/>
                    </a:srgbClr>
                  </a:outerShdw>
                </a:effectLst>
              </a:rPr>
              <a:t>STAR Experiment at RHIC</a:t>
            </a:r>
            <a:endParaRPr lang="ru-RU" sz="2400" b="1" dirty="0">
              <a:solidFill>
                <a:schemeClr val="bg1"/>
              </a:solidFill>
              <a:effectLst>
                <a:outerShdw blurRad="38100" dist="38100" dir="2700000" algn="tl">
                  <a:srgbClr val="000000">
                    <a:alpha val="43137"/>
                  </a:srgbClr>
                </a:outerShdw>
              </a:effectLst>
            </a:endParaRPr>
          </a:p>
        </p:txBody>
      </p:sp>
      <p:pic>
        <p:nvPicPr>
          <p:cNvPr id="32772" name="Picture 3"/>
          <p:cNvPicPr>
            <a:picLocks noChangeAspect="1" noChangeArrowheads="1"/>
          </p:cNvPicPr>
          <p:nvPr/>
        </p:nvPicPr>
        <p:blipFill>
          <a:blip r:embed="rId2" cstate="print"/>
          <a:srcRect/>
          <a:stretch>
            <a:fillRect/>
          </a:stretch>
        </p:blipFill>
        <p:spPr bwMode="auto">
          <a:xfrm>
            <a:off x="0" y="-14288"/>
            <a:ext cx="9144000" cy="663576"/>
          </a:xfrm>
          <a:prstGeom prst="rect">
            <a:avLst/>
          </a:prstGeom>
          <a:noFill/>
          <a:ln w="9525">
            <a:noFill/>
            <a:miter lim="800000"/>
            <a:headEnd/>
            <a:tailEnd/>
          </a:ln>
        </p:spPr>
      </p:pic>
      <p:sp>
        <p:nvSpPr>
          <p:cNvPr id="32773" name="TextBox 12"/>
          <p:cNvSpPr txBox="1">
            <a:spLocks noChangeArrowheads="1"/>
          </p:cNvSpPr>
          <p:nvPr/>
        </p:nvSpPr>
        <p:spPr bwMode="auto">
          <a:xfrm>
            <a:off x="1258888" y="98425"/>
            <a:ext cx="6626225" cy="461963"/>
          </a:xfrm>
          <a:prstGeom prst="rect">
            <a:avLst/>
          </a:prstGeom>
          <a:noFill/>
          <a:ln w="9525">
            <a:noFill/>
            <a:miter lim="800000"/>
            <a:headEnd/>
            <a:tailEnd/>
          </a:ln>
        </p:spPr>
        <p:txBody>
          <a:bodyPr>
            <a:spAutoFit/>
          </a:bodyPr>
          <a:lstStyle/>
          <a:p>
            <a:pPr algn="ctr"/>
            <a:r>
              <a:rPr lang="en-US" sz="2400" b="1" dirty="0">
                <a:solidFill>
                  <a:schemeClr val="bg1"/>
                </a:solidFill>
                <a:effectLst>
                  <a:outerShdw blurRad="38100" dist="38100" dir="2700000" algn="tl">
                    <a:srgbClr val="000000">
                      <a:alpha val="43137"/>
                    </a:srgbClr>
                  </a:outerShdw>
                </a:effectLst>
              </a:rPr>
              <a:t>Cost Estimate of the Project</a:t>
            </a:r>
            <a:endParaRPr lang="ru-RU" sz="2400" b="1" dirty="0">
              <a:solidFill>
                <a:schemeClr val="bg1"/>
              </a:solidFill>
              <a:effectLst>
                <a:outerShdw blurRad="38100" dist="38100" dir="2700000" algn="tl">
                  <a:srgbClr val="000000">
                    <a:alpha val="43137"/>
                  </a:srgbClr>
                </a:outerShdw>
              </a:effectLst>
            </a:endParaRPr>
          </a:p>
        </p:txBody>
      </p:sp>
      <p:graphicFrame>
        <p:nvGraphicFramePr>
          <p:cNvPr id="2" name="Таблица 2">
            <a:extLst>
              <a:ext uri="{FF2B5EF4-FFF2-40B4-BE49-F238E27FC236}">
                <a16:creationId xmlns:a16="http://schemas.microsoft.com/office/drawing/2014/main" id="{A522A848-C5BC-4966-805D-D63A225919BA}"/>
              </a:ext>
            </a:extLst>
          </p:cNvPr>
          <p:cNvGraphicFramePr>
            <a:graphicFrameLocks noGrp="1"/>
          </p:cNvGraphicFramePr>
          <p:nvPr>
            <p:extLst>
              <p:ext uri="{D42A27DB-BD31-4B8C-83A1-F6EECF244321}">
                <p14:modId xmlns:p14="http://schemas.microsoft.com/office/powerpoint/2010/main" val="3022818582"/>
              </p:ext>
            </p:extLst>
          </p:nvPr>
        </p:nvGraphicFramePr>
        <p:xfrm>
          <a:off x="521550" y="1808821"/>
          <a:ext cx="8100900" cy="3240358"/>
        </p:xfrm>
        <a:graphic>
          <a:graphicData uri="http://schemas.openxmlformats.org/drawingml/2006/table">
            <a:tbl>
              <a:tblPr firstRow="1" bandRow="1">
                <a:tableStyleId>{5C22544A-7EE6-4342-B048-85BDC9FD1C3A}</a:tableStyleId>
              </a:tblPr>
              <a:tblGrid>
                <a:gridCol w="635364">
                  <a:extLst>
                    <a:ext uri="{9D8B030D-6E8A-4147-A177-3AD203B41FA5}">
                      <a16:colId xmlns:a16="http://schemas.microsoft.com/office/drawing/2014/main" val="1371757840"/>
                    </a:ext>
                  </a:extLst>
                </a:gridCol>
                <a:gridCol w="3128013">
                  <a:extLst>
                    <a:ext uri="{9D8B030D-6E8A-4147-A177-3AD203B41FA5}">
                      <a16:colId xmlns:a16="http://schemas.microsoft.com/office/drawing/2014/main" val="1932907549"/>
                    </a:ext>
                  </a:extLst>
                </a:gridCol>
                <a:gridCol w="1148287">
                  <a:extLst>
                    <a:ext uri="{9D8B030D-6E8A-4147-A177-3AD203B41FA5}">
                      <a16:colId xmlns:a16="http://schemas.microsoft.com/office/drawing/2014/main" val="1069912409"/>
                    </a:ext>
                  </a:extLst>
                </a:gridCol>
                <a:gridCol w="1002727">
                  <a:extLst>
                    <a:ext uri="{9D8B030D-6E8A-4147-A177-3AD203B41FA5}">
                      <a16:colId xmlns:a16="http://schemas.microsoft.com/office/drawing/2014/main" val="3994868320"/>
                    </a:ext>
                  </a:extLst>
                </a:gridCol>
                <a:gridCol w="1009158">
                  <a:extLst>
                    <a:ext uri="{9D8B030D-6E8A-4147-A177-3AD203B41FA5}">
                      <a16:colId xmlns:a16="http://schemas.microsoft.com/office/drawing/2014/main" val="3382000531"/>
                    </a:ext>
                  </a:extLst>
                </a:gridCol>
                <a:gridCol w="1177351">
                  <a:extLst>
                    <a:ext uri="{9D8B030D-6E8A-4147-A177-3AD203B41FA5}">
                      <a16:colId xmlns:a16="http://schemas.microsoft.com/office/drawing/2014/main" val="1029331815"/>
                    </a:ext>
                  </a:extLst>
                </a:gridCol>
              </a:tblGrid>
              <a:tr h="481764">
                <a:tc rowSpan="2">
                  <a:txBody>
                    <a:bodyPr/>
                    <a:lstStyle/>
                    <a:p>
                      <a:r>
                        <a:rPr lang="en-US" dirty="0"/>
                        <a:t>No.</a:t>
                      </a:r>
                      <a:endParaRPr lang="ru-RU" dirty="0"/>
                    </a:p>
                  </a:txBody>
                  <a:tcPr anchor="ctr"/>
                </a:tc>
                <a:tc rowSpan="2">
                  <a:txBody>
                    <a:bodyPr/>
                    <a:lstStyle/>
                    <a:p>
                      <a:pPr algn="ctr"/>
                      <a:r>
                        <a:rPr lang="en-US" dirty="0"/>
                        <a:t>Name</a:t>
                      </a:r>
                      <a:endParaRPr lang="ru-RU" dirty="0"/>
                    </a:p>
                  </a:txBody>
                  <a:tcPr anchor="ctr"/>
                </a:tc>
                <a:tc rowSpan="2">
                  <a:txBody>
                    <a:bodyPr/>
                    <a:lstStyle/>
                    <a:p>
                      <a:r>
                        <a:rPr lang="en-US" dirty="0"/>
                        <a:t>Full Cost</a:t>
                      </a:r>
                    </a:p>
                    <a:p>
                      <a:r>
                        <a:rPr lang="en-US" dirty="0"/>
                        <a:t>(</a:t>
                      </a:r>
                      <a:r>
                        <a:rPr lang="en-US" dirty="0" err="1"/>
                        <a:t>kUSD</a:t>
                      </a:r>
                      <a:r>
                        <a:rPr lang="en-US" dirty="0"/>
                        <a:t>)</a:t>
                      </a:r>
                      <a:endParaRPr lang="ru-RU" dirty="0"/>
                    </a:p>
                  </a:txBody>
                  <a:tcPr anchor="ctr"/>
                </a:tc>
                <a:tc gridSpan="3">
                  <a:txBody>
                    <a:bodyPr/>
                    <a:lstStyle/>
                    <a:p>
                      <a:r>
                        <a:rPr lang="en-US" dirty="0"/>
                        <a:t>Expenses per Year (</a:t>
                      </a:r>
                      <a:r>
                        <a:rPr lang="en-US" dirty="0" err="1"/>
                        <a:t>kUSD</a:t>
                      </a:r>
                      <a:r>
                        <a:rPr lang="en-US" dirty="0"/>
                        <a:t>)</a:t>
                      </a:r>
                      <a:endParaRPr lang="ru-RU" dirty="0"/>
                    </a:p>
                  </a:txBody>
                  <a:tcPr anchor="ctr"/>
                </a:tc>
                <a:tc hMerge="1">
                  <a:txBody>
                    <a:bodyPr/>
                    <a:lstStyle/>
                    <a:p>
                      <a:endParaRPr lang="ru-RU" dirty="0"/>
                    </a:p>
                  </a:txBody>
                  <a:tcPr/>
                </a:tc>
                <a:tc hMerge="1">
                  <a:txBody>
                    <a:bodyPr/>
                    <a:lstStyle/>
                    <a:p>
                      <a:endParaRPr lang="ru-RU" dirty="0"/>
                    </a:p>
                  </a:txBody>
                  <a:tcPr/>
                </a:tc>
                <a:extLst>
                  <a:ext uri="{0D108BD9-81ED-4DB2-BD59-A6C34878D82A}">
                    <a16:rowId xmlns:a16="http://schemas.microsoft.com/office/drawing/2014/main" val="2901722405"/>
                  </a:ext>
                </a:extLst>
              </a:tr>
              <a:tr h="481764">
                <a:tc vMerge="1">
                  <a:txBody>
                    <a:bodyPr/>
                    <a:lstStyle/>
                    <a:p>
                      <a:endParaRPr lang="ru-RU" dirty="0"/>
                    </a:p>
                  </a:txBody>
                  <a:tcPr/>
                </a:tc>
                <a:tc vMerge="1">
                  <a:txBody>
                    <a:bodyPr/>
                    <a:lstStyle/>
                    <a:p>
                      <a:endParaRPr lang="ru-RU" dirty="0"/>
                    </a:p>
                  </a:txBody>
                  <a:tcPr/>
                </a:tc>
                <a:tc vMerge="1">
                  <a:txBody>
                    <a:bodyPr/>
                    <a:lstStyle/>
                    <a:p>
                      <a:endParaRPr lang="ru-RU" dirty="0"/>
                    </a:p>
                  </a:txBody>
                  <a:tcPr/>
                </a:tc>
                <a:tc>
                  <a:txBody>
                    <a:bodyPr/>
                    <a:lstStyle/>
                    <a:p>
                      <a:pPr algn="ctr"/>
                      <a:r>
                        <a:rPr lang="en-US" sz="1800" b="1" kern="1200" dirty="0">
                          <a:solidFill>
                            <a:schemeClr val="lt1"/>
                          </a:solidFill>
                          <a:latin typeface="+mn-lt"/>
                          <a:ea typeface="+mn-ea"/>
                          <a:cs typeface="+mn-cs"/>
                        </a:rPr>
                        <a:t>202</a:t>
                      </a:r>
                      <a:r>
                        <a:rPr lang="ru-RU" sz="1800" b="1" kern="1200" dirty="0">
                          <a:solidFill>
                            <a:schemeClr val="lt1"/>
                          </a:solidFill>
                          <a:latin typeface="+mn-lt"/>
                          <a:ea typeface="+mn-ea"/>
                          <a:cs typeface="+mn-cs"/>
                        </a:rPr>
                        <a:t>2</a:t>
                      </a:r>
                    </a:p>
                  </a:txBody>
                  <a:tcPr anchor="ctr">
                    <a:solidFill>
                      <a:srgbClr val="4F81BD"/>
                    </a:solidFill>
                  </a:tcPr>
                </a:tc>
                <a:tc>
                  <a:txBody>
                    <a:bodyPr/>
                    <a:lstStyle/>
                    <a:p>
                      <a:pPr algn="ctr"/>
                      <a:r>
                        <a:rPr lang="en-US" sz="1800" b="1" kern="1200" dirty="0">
                          <a:solidFill>
                            <a:schemeClr val="lt1"/>
                          </a:solidFill>
                          <a:latin typeface="+mn-lt"/>
                          <a:ea typeface="+mn-ea"/>
                          <a:cs typeface="+mn-cs"/>
                        </a:rPr>
                        <a:t>202</a:t>
                      </a:r>
                      <a:r>
                        <a:rPr lang="ru-RU" sz="1800" b="1" kern="1200" dirty="0">
                          <a:solidFill>
                            <a:schemeClr val="lt1"/>
                          </a:solidFill>
                          <a:latin typeface="+mn-lt"/>
                          <a:ea typeface="+mn-ea"/>
                          <a:cs typeface="+mn-cs"/>
                        </a:rPr>
                        <a:t>3</a:t>
                      </a:r>
                    </a:p>
                  </a:txBody>
                  <a:tcPr anchor="ctr">
                    <a:solidFill>
                      <a:srgbClr val="4F81BD"/>
                    </a:solidFill>
                  </a:tcPr>
                </a:tc>
                <a:tc>
                  <a:txBody>
                    <a:bodyPr/>
                    <a:lstStyle/>
                    <a:p>
                      <a:pPr algn="ctr"/>
                      <a:r>
                        <a:rPr lang="en-US" sz="1800" b="1" kern="1200" dirty="0">
                          <a:solidFill>
                            <a:schemeClr val="lt1"/>
                          </a:solidFill>
                          <a:latin typeface="+mn-lt"/>
                          <a:ea typeface="+mn-ea"/>
                          <a:cs typeface="+mn-cs"/>
                        </a:rPr>
                        <a:t>202</a:t>
                      </a:r>
                      <a:r>
                        <a:rPr lang="ru-RU" sz="1800" b="1" kern="1200" dirty="0">
                          <a:solidFill>
                            <a:schemeClr val="lt1"/>
                          </a:solidFill>
                          <a:latin typeface="+mn-lt"/>
                          <a:ea typeface="+mn-ea"/>
                          <a:cs typeface="+mn-cs"/>
                        </a:rPr>
                        <a:t>4</a:t>
                      </a:r>
                    </a:p>
                  </a:txBody>
                  <a:tcPr anchor="ctr">
                    <a:solidFill>
                      <a:srgbClr val="4F81BD"/>
                    </a:solidFill>
                  </a:tcPr>
                </a:tc>
                <a:extLst>
                  <a:ext uri="{0D108BD9-81ED-4DB2-BD59-A6C34878D82A}">
                    <a16:rowId xmlns:a16="http://schemas.microsoft.com/office/drawing/2014/main" val="2782985961"/>
                  </a:ext>
                </a:extLst>
              </a:tr>
              <a:tr h="481764">
                <a:tc>
                  <a:txBody>
                    <a:bodyPr/>
                    <a:lstStyle/>
                    <a:p>
                      <a:r>
                        <a:rPr lang="en-US" dirty="0"/>
                        <a:t>1</a:t>
                      </a:r>
                      <a:endParaRPr lang="ru-RU" dirty="0"/>
                    </a:p>
                  </a:txBody>
                  <a:tcPr anchor="ctr"/>
                </a:tc>
                <a:tc>
                  <a:txBody>
                    <a:bodyPr/>
                    <a:lstStyle/>
                    <a:p>
                      <a:r>
                        <a:rPr lang="en-US" dirty="0"/>
                        <a:t>Materials and Equipment</a:t>
                      </a:r>
                      <a:endParaRPr lang="ru-RU" dirty="0"/>
                    </a:p>
                  </a:txBody>
                  <a:tcPr anchor="ctr"/>
                </a:tc>
                <a:tc>
                  <a:txBody>
                    <a:bodyPr/>
                    <a:lstStyle/>
                    <a:p>
                      <a:pPr algn="ctr"/>
                      <a:r>
                        <a:rPr lang="en-US" b="1" dirty="0"/>
                        <a:t>45.0</a:t>
                      </a:r>
                      <a:endParaRPr lang="ru-RU" b="1" dirty="0"/>
                    </a:p>
                  </a:txBody>
                  <a:tcPr anchor="ctr"/>
                </a:tc>
                <a:tc>
                  <a:txBody>
                    <a:bodyPr/>
                    <a:lstStyle/>
                    <a:p>
                      <a:pPr algn="ctr"/>
                      <a:r>
                        <a:rPr lang="en-US" dirty="0"/>
                        <a:t>15.0</a:t>
                      </a:r>
                      <a:endParaRPr lang="ru-RU" dirty="0"/>
                    </a:p>
                  </a:txBody>
                  <a:tcPr anchor="ctr"/>
                </a:tc>
                <a:tc>
                  <a:txBody>
                    <a:bodyPr/>
                    <a:lstStyle/>
                    <a:p>
                      <a:pPr algn="ctr"/>
                      <a:r>
                        <a:rPr lang="en-US" dirty="0"/>
                        <a:t>15.0</a:t>
                      </a:r>
                      <a:endParaRPr lang="ru-RU" dirty="0"/>
                    </a:p>
                  </a:txBody>
                  <a:tcPr anchor="ctr"/>
                </a:tc>
                <a:tc>
                  <a:txBody>
                    <a:bodyPr/>
                    <a:lstStyle/>
                    <a:p>
                      <a:pPr algn="ctr"/>
                      <a:r>
                        <a:rPr lang="en-US" dirty="0"/>
                        <a:t>15.0</a:t>
                      </a:r>
                      <a:endParaRPr lang="ru-RU" dirty="0"/>
                    </a:p>
                  </a:txBody>
                  <a:tcPr anchor="ctr"/>
                </a:tc>
                <a:extLst>
                  <a:ext uri="{0D108BD9-81ED-4DB2-BD59-A6C34878D82A}">
                    <a16:rowId xmlns:a16="http://schemas.microsoft.com/office/drawing/2014/main" val="2744690613"/>
                  </a:ext>
                </a:extLst>
              </a:tr>
              <a:tr h="831538">
                <a:tc>
                  <a:txBody>
                    <a:bodyPr/>
                    <a:lstStyle/>
                    <a:p>
                      <a:r>
                        <a:rPr lang="en-US" dirty="0"/>
                        <a:t>2</a:t>
                      </a:r>
                      <a:endParaRPr lang="ru-RU" dirty="0"/>
                    </a:p>
                  </a:txBody>
                  <a:tcPr anchor="ctr"/>
                </a:tc>
                <a:tc>
                  <a:txBody>
                    <a:bodyPr/>
                    <a:lstStyle/>
                    <a:p>
                      <a:r>
                        <a:rPr lang="en-US" dirty="0"/>
                        <a:t>Payments for Agreement Based Research</a:t>
                      </a:r>
                      <a:endParaRPr lang="ru-RU"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45.0</a:t>
                      </a:r>
                      <a:endParaRPr lang="ru-RU" b="1" dirty="0"/>
                    </a:p>
                  </a:txBody>
                  <a:tcPr anchor="ctr"/>
                </a:tc>
                <a:tc>
                  <a:txBody>
                    <a:bodyPr/>
                    <a:lstStyle/>
                    <a:p>
                      <a:pPr algn="ctr"/>
                      <a:r>
                        <a:rPr lang="en-US" dirty="0"/>
                        <a:t>15.0</a:t>
                      </a:r>
                      <a:endParaRPr lang="ru-RU" dirty="0"/>
                    </a:p>
                  </a:txBody>
                  <a:tcPr anchor="ctr"/>
                </a:tc>
                <a:tc>
                  <a:txBody>
                    <a:bodyPr/>
                    <a:lstStyle/>
                    <a:p>
                      <a:pPr algn="ctr"/>
                      <a:r>
                        <a:rPr lang="en-US" dirty="0"/>
                        <a:t>15.0</a:t>
                      </a:r>
                      <a:endParaRPr lang="ru-RU" dirty="0"/>
                    </a:p>
                  </a:txBody>
                  <a:tcPr anchor="ctr"/>
                </a:tc>
                <a:tc>
                  <a:txBody>
                    <a:bodyPr/>
                    <a:lstStyle/>
                    <a:p>
                      <a:pPr algn="ctr"/>
                      <a:r>
                        <a:rPr lang="en-US" dirty="0"/>
                        <a:t>15.0</a:t>
                      </a:r>
                      <a:endParaRPr lang="ru-RU" dirty="0"/>
                    </a:p>
                  </a:txBody>
                  <a:tcPr anchor="ctr"/>
                </a:tc>
                <a:extLst>
                  <a:ext uri="{0D108BD9-81ED-4DB2-BD59-A6C34878D82A}">
                    <a16:rowId xmlns:a16="http://schemas.microsoft.com/office/drawing/2014/main" val="4004628721"/>
                  </a:ext>
                </a:extLst>
              </a:tr>
              <a:tr h="481764">
                <a:tc>
                  <a:txBody>
                    <a:bodyPr/>
                    <a:lstStyle/>
                    <a:p>
                      <a:r>
                        <a:rPr lang="en-US" dirty="0"/>
                        <a:t>3</a:t>
                      </a:r>
                      <a:endParaRPr lang="ru-RU" dirty="0"/>
                    </a:p>
                  </a:txBody>
                  <a:tcPr anchor="ctr"/>
                </a:tc>
                <a:tc>
                  <a:txBody>
                    <a:bodyPr/>
                    <a:lstStyle/>
                    <a:p>
                      <a:r>
                        <a:rPr lang="en-US" dirty="0"/>
                        <a:t>Travel Expenses</a:t>
                      </a:r>
                      <a:endParaRPr lang="ru-RU" dirty="0"/>
                    </a:p>
                  </a:txBody>
                  <a:tcPr anchor="ctr"/>
                </a:tc>
                <a:tc>
                  <a:txBody>
                    <a:bodyPr/>
                    <a:lstStyle/>
                    <a:p>
                      <a:pPr algn="ctr"/>
                      <a:r>
                        <a:rPr lang="en-US" b="1" dirty="0"/>
                        <a:t>165.0</a:t>
                      </a:r>
                      <a:endParaRPr lang="ru-RU" b="1" dirty="0"/>
                    </a:p>
                  </a:txBody>
                  <a:tcPr anchor="ctr"/>
                </a:tc>
                <a:tc>
                  <a:txBody>
                    <a:bodyPr/>
                    <a:lstStyle/>
                    <a:p>
                      <a:pPr algn="ctr"/>
                      <a:r>
                        <a:rPr lang="en-US" dirty="0"/>
                        <a:t>55.0</a:t>
                      </a:r>
                      <a:endParaRPr lang="ru-RU" dirty="0"/>
                    </a:p>
                  </a:txBody>
                  <a:tcPr anchor="ctr"/>
                </a:tc>
                <a:tc>
                  <a:txBody>
                    <a:bodyPr/>
                    <a:lstStyle/>
                    <a:p>
                      <a:pPr algn="ctr"/>
                      <a:r>
                        <a:rPr lang="en-US" dirty="0"/>
                        <a:t>55.0</a:t>
                      </a:r>
                      <a:endParaRPr lang="ru-RU" dirty="0"/>
                    </a:p>
                  </a:txBody>
                  <a:tcPr anchor="ctr"/>
                </a:tc>
                <a:tc>
                  <a:txBody>
                    <a:bodyPr/>
                    <a:lstStyle/>
                    <a:p>
                      <a:pPr algn="ctr"/>
                      <a:r>
                        <a:rPr lang="en-US" dirty="0"/>
                        <a:t>55.0</a:t>
                      </a:r>
                      <a:endParaRPr lang="ru-RU" dirty="0"/>
                    </a:p>
                  </a:txBody>
                  <a:tcPr anchor="ctr"/>
                </a:tc>
                <a:extLst>
                  <a:ext uri="{0D108BD9-81ED-4DB2-BD59-A6C34878D82A}">
                    <a16:rowId xmlns:a16="http://schemas.microsoft.com/office/drawing/2014/main" val="1759501238"/>
                  </a:ext>
                </a:extLst>
              </a:tr>
              <a:tr h="481764">
                <a:tc>
                  <a:txBody>
                    <a:bodyPr/>
                    <a:lstStyle/>
                    <a:p>
                      <a:endParaRPr lang="ru-RU" dirty="0"/>
                    </a:p>
                  </a:txBody>
                  <a:tcPr anchor="ctr"/>
                </a:tc>
                <a:tc>
                  <a:txBody>
                    <a:bodyPr/>
                    <a:lstStyle/>
                    <a:p>
                      <a:r>
                        <a:rPr lang="en-US" b="1" dirty="0"/>
                        <a:t>Total direct expenses</a:t>
                      </a:r>
                      <a:endParaRPr lang="ru-RU" b="1" dirty="0"/>
                    </a:p>
                  </a:txBody>
                  <a:tcPr anchor="ctr"/>
                </a:tc>
                <a:tc>
                  <a:txBody>
                    <a:bodyPr/>
                    <a:lstStyle/>
                    <a:p>
                      <a:pPr algn="ctr"/>
                      <a:r>
                        <a:rPr lang="en-US" b="1" dirty="0"/>
                        <a:t>255.0</a:t>
                      </a:r>
                      <a:endParaRPr lang="ru-RU" b="1" dirty="0"/>
                    </a:p>
                  </a:txBody>
                  <a:tcPr anchor="ctr"/>
                </a:tc>
                <a:tc>
                  <a:txBody>
                    <a:bodyPr/>
                    <a:lstStyle/>
                    <a:p>
                      <a:pPr algn="ctr"/>
                      <a:r>
                        <a:rPr lang="en-US" dirty="0"/>
                        <a:t>85.0</a:t>
                      </a:r>
                      <a:endParaRPr lang="ru-RU" dirty="0"/>
                    </a:p>
                  </a:txBody>
                  <a:tcPr anchor="ctr"/>
                </a:tc>
                <a:tc>
                  <a:txBody>
                    <a:bodyPr/>
                    <a:lstStyle/>
                    <a:p>
                      <a:pPr algn="ctr"/>
                      <a:r>
                        <a:rPr lang="en-US" dirty="0"/>
                        <a:t>85.0</a:t>
                      </a:r>
                      <a:endParaRPr lang="ru-RU" dirty="0"/>
                    </a:p>
                  </a:txBody>
                  <a:tcPr anchor="ctr"/>
                </a:tc>
                <a:tc>
                  <a:txBody>
                    <a:bodyPr/>
                    <a:lstStyle/>
                    <a:p>
                      <a:pPr algn="ctr"/>
                      <a:r>
                        <a:rPr lang="en-US" dirty="0"/>
                        <a:t>85.0</a:t>
                      </a:r>
                      <a:endParaRPr lang="ru-RU" dirty="0"/>
                    </a:p>
                  </a:txBody>
                  <a:tcPr anchor="ctr"/>
                </a:tc>
                <a:extLst>
                  <a:ext uri="{0D108BD9-81ED-4DB2-BD59-A6C34878D82A}">
                    <a16:rowId xmlns:a16="http://schemas.microsoft.com/office/drawing/2014/main" val="2480857804"/>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p:cNvPicPr>
            <a:picLocks noChangeAspect="1" noChangeArrowheads="1"/>
          </p:cNvPicPr>
          <p:nvPr/>
        </p:nvPicPr>
        <p:blipFill>
          <a:blip r:embed="rId2" cstate="print"/>
          <a:srcRect/>
          <a:stretch>
            <a:fillRect/>
          </a:stretch>
        </p:blipFill>
        <p:spPr bwMode="auto">
          <a:xfrm>
            <a:off x="0" y="-14288"/>
            <a:ext cx="9144000" cy="663576"/>
          </a:xfrm>
          <a:prstGeom prst="rect">
            <a:avLst/>
          </a:prstGeom>
          <a:noFill/>
          <a:ln w="9525">
            <a:noFill/>
            <a:miter lim="800000"/>
            <a:headEnd/>
            <a:tailEnd/>
          </a:ln>
        </p:spPr>
      </p:pic>
      <p:sp>
        <p:nvSpPr>
          <p:cNvPr id="11" name="TextBox 10"/>
          <p:cNvSpPr txBox="1"/>
          <p:nvPr/>
        </p:nvSpPr>
        <p:spPr>
          <a:xfrm>
            <a:off x="1258888" y="123825"/>
            <a:ext cx="6626225" cy="461963"/>
          </a:xfrm>
          <a:prstGeom prst="rect">
            <a:avLst/>
          </a:prstGeom>
          <a:noFill/>
        </p:spPr>
        <p:txBody>
          <a:bodyPr>
            <a:spAutoFit/>
          </a:bodyPr>
          <a:lstStyle/>
          <a:p>
            <a:pPr algn="ctr" fontAlgn="auto">
              <a:spcBef>
                <a:spcPts val="0"/>
              </a:spcBef>
              <a:spcAft>
                <a:spcPts val="0"/>
              </a:spcAft>
              <a:defRPr/>
            </a:pPr>
            <a:r>
              <a:rPr lang="en-US" sz="2400" b="1" dirty="0">
                <a:solidFill>
                  <a:schemeClr val="bg1"/>
                </a:solidFill>
                <a:effectLst>
                  <a:outerShdw blurRad="38100" dist="38100" dir="2700000" algn="tl">
                    <a:srgbClr val="000000">
                      <a:alpha val="43137"/>
                    </a:srgbClr>
                  </a:outerShdw>
                </a:effectLst>
              </a:rPr>
              <a:t>STAR Experiment at RHIC</a:t>
            </a:r>
            <a:endParaRPr lang="ru-RU" sz="2400" b="1" dirty="0">
              <a:solidFill>
                <a:schemeClr val="bg1"/>
              </a:solidFill>
              <a:effectLst>
                <a:outerShdw blurRad="38100" dist="38100" dir="2700000" algn="tl">
                  <a:srgbClr val="000000">
                    <a:alpha val="43137"/>
                  </a:srgbClr>
                </a:outerShdw>
              </a:effectLst>
            </a:endParaRPr>
          </a:p>
        </p:txBody>
      </p:sp>
      <p:pic>
        <p:nvPicPr>
          <p:cNvPr id="32772" name="Picture 3"/>
          <p:cNvPicPr>
            <a:picLocks noChangeAspect="1" noChangeArrowheads="1"/>
          </p:cNvPicPr>
          <p:nvPr/>
        </p:nvPicPr>
        <p:blipFill>
          <a:blip r:embed="rId2" cstate="print"/>
          <a:srcRect/>
          <a:stretch>
            <a:fillRect/>
          </a:stretch>
        </p:blipFill>
        <p:spPr bwMode="auto">
          <a:xfrm>
            <a:off x="0" y="-14288"/>
            <a:ext cx="9144000" cy="663576"/>
          </a:xfrm>
          <a:prstGeom prst="rect">
            <a:avLst/>
          </a:prstGeom>
          <a:noFill/>
          <a:ln w="9525">
            <a:noFill/>
            <a:miter lim="800000"/>
            <a:headEnd/>
            <a:tailEnd/>
          </a:ln>
        </p:spPr>
      </p:pic>
      <p:sp>
        <p:nvSpPr>
          <p:cNvPr id="7" name="Прямоугольник 6"/>
          <p:cNvSpPr/>
          <p:nvPr/>
        </p:nvSpPr>
        <p:spPr>
          <a:xfrm>
            <a:off x="2123728" y="2833772"/>
            <a:ext cx="4896544" cy="523220"/>
          </a:xfrm>
          <a:prstGeom prst="rect">
            <a:avLst/>
          </a:prstGeom>
        </p:spPr>
        <p:txBody>
          <a:bodyPr wrap="square">
            <a:spAutoFit/>
          </a:bodyPr>
          <a:lstStyle/>
          <a:p>
            <a:r>
              <a:rPr lang="en-US" sz="2800" b="1" dirty="0">
                <a:solidFill>
                  <a:srgbClr val="0070C0"/>
                </a:solidFill>
              </a:rPr>
              <a:t>Thank you for attention !!!</a:t>
            </a:r>
            <a:endParaRPr lang="ru-RU" sz="2800" dirty="0">
              <a:solidFill>
                <a:srgbClr val="0070C0"/>
              </a:solidFill>
            </a:endParaRPr>
          </a:p>
        </p:txBody>
      </p:sp>
      <p:sp>
        <p:nvSpPr>
          <p:cNvPr id="8" name="TextBox 12"/>
          <p:cNvSpPr txBox="1">
            <a:spLocks noChangeArrowheads="1"/>
          </p:cNvSpPr>
          <p:nvPr/>
        </p:nvSpPr>
        <p:spPr bwMode="auto">
          <a:xfrm>
            <a:off x="1258888" y="98425"/>
            <a:ext cx="6626225" cy="461665"/>
          </a:xfrm>
          <a:prstGeom prst="rect">
            <a:avLst/>
          </a:prstGeom>
          <a:noFill/>
          <a:ln w="9525">
            <a:noFill/>
            <a:miter lim="800000"/>
            <a:headEnd/>
            <a:tailEnd/>
          </a:ln>
        </p:spPr>
        <p:txBody>
          <a:bodyPr>
            <a:spAutoFit/>
          </a:bodyPr>
          <a:lstStyle/>
          <a:p>
            <a:pPr algn="ctr"/>
            <a:r>
              <a:rPr lang="en-US" sz="2400" b="1" dirty="0">
                <a:solidFill>
                  <a:schemeClr val="bg1"/>
                </a:solidFill>
                <a:effectLst>
                  <a:outerShdw blurRad="38100" dist="38100" dir="2700000" algn="tl">
                    <a:srgbClr val="000000">
                      <a:alpha val="43137"/>
                    </a:srgbClr>
                  </a:outerShdw>
                </a:effectLst>
              </a:rPr>
              <a:t>Project STAR (JINR participation)</a:t>
            </a:r>
            <a:endParaRPr lang="ru-RU" sz="2400" b="1" dirty="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p:cNvPicPr>
            <a:picLocks noChangeAspect="1" noChangeArrowheads="1"/>
          </p:cNvPicPr>
          <p:nvPr/>
        </p:nvPicPr>
        <p:blipFill>
          <a:blip r:embed="rId3" cstate="print"/>
          <a:srcRect/>
          <a:stretch>
            <a:fillRect/>
          </a:stretch>
        </p:blipFill>
        <p:spPr bwMode="auto">
          <a:xfrm>
            <a:off x="0" y="-14288"/>
            <a:ext cx="9144000" cy="663576"/>
          </a:xfrm>
          <a:prstGeom prst="rect">
            <a:avLst/>
          </a:prstGeom>
          <a:noFill/>
          <a:ln w="9525">
            <a:noFill/>
            <a:miter lim="800000"/>
            <a:headEnd/>
            <a:tailEnd/>
          </a:ln>
        </p:spPr>
      </p:pic>
      <p:sp>
        <p:nvSpPr>
          <p:cNvPr id="11" name="TextBox 10"/>
          <p:cNvSpPr txBox="1"/>
          <p:nvPr/>
        </p:nvSpPr>
        <p:spPr>
          <a:xfrm>
            <a:off x="1258888" y="123825"/>
            <a:ext cx="6626225" cy="461963"/>
          </a:xfrm>
          <a:prstGeom prst="rect">
            <a:avLst/>
          </a:prstGeom>
          <a:noFill/>
        </p:spPr>
        <p:txBody>
          <a:bodyPr>
            <a:spAutoFit/>
          </a:bodyPr>
          <a:lstStyle/>
          <a:p>
            <a:pPr algn="ctr" fontAlgn="auto">
              <a:spcBef>
                <a:spcPts val="0"/>
              </a:spcBef>
              <a:spcAft>
                <a:spcPts val="0"/>
              </a:spcAft>
              <a:defRPr/>
            </a:pPr>
            <a:r>
              <a:rPr lang="en-US" sz="2400" b="1" dirty="0">
                <a:solidFill>
                  <a:schemeClr val="bg1"/>
                </a:solidFill>
                <a:effectLst>
                  <a:outerShdw blurRad="38100" dist="38100" dir="2700000" algn="tl">
                    <a:srgbClr val="000000">
                      <a:alpha val="43137"/>
                    </a:srgbClr>
                  </a:outerShdw>
                </a:effectLst>
              </a:rPr>
              <a:t>STAR Experiment at RHIC</a:t>
            </a:r>
            <a:endParaRPr lang="ru-RU" sz="2400" b="1" dirty="0">
              <a:solidFill>
                <a:schemeClr val="bg1"/>
              </a:solidFill>
              <a:effectLst>
                <a:outerShdw blurRad="38100" dist="38100" dir="2700000" algn="tl">
                  <a:srgbClr val="000000">
                    <a:alpha val="43137"/>
                  </a:srgbClr>
                </a:outerShdw>
              </a:effectLst>
            </a:endParaRPr>
          </a:p>
        </p:txBody>
      </p:sp>
      <p:pic>
        <p:nvPicPr>
          <p:cNvPr id="32772" name="Picture 3"/>
          <p:cNvPicPr>
            <a:picLocks noChangeAspect="1" noChangeArrowheads="1"/>
          </p:cNvPicPr>
          <p:nvPr/>
        </p:nvPicPr>
        <p:blipFill>
          <a:blip r:embed="rId3" cstate="print"/>
          <a:srcRect/>
          <a:stretch>
            <a:fillRect/>
          </a:stretch>
        </p:blipFill>
        <p:spPr bwMode="auto">
          <a:xfrm>
            <a:off x="0" y="-14288"/>
            <a:ext cx="9144000" cy="663576"/>
          </a:xfrm>
          <a:prstGeom prst="rect">
            <a:avLst/>
          </a:prstGeom>
          <a:noFill/>
          <a:ln w="9525">
            <a:noFill/>
            <a:miter lim="800000"/>
            <a:headEnd/>
            <a:tailEnd/>
          </a:ln>
        </p:spPr>
      </p:pic>
      <p:sp>
        <p:nvSpPr>
          <p:cNvPr id="8" name="TextBox 12"/>
          <p:cNvSpPr txBox="1">
            <a:spLocks noChangeArrowheads="1"/>
          </p:cNvSpPr>
          <p:nvPr/>
        </p:nvSpPr>
        <p:spPr bwMode="auto">
          <a:xfrm>
            <a:off x="1258888" y="98425"/>
            <a:ext cx="6626225" cy="461665"/>
          </a:xfrm>
          <a:prstGeom prst="rect">
            <a:avLst/>
          </a:prstGeom>
          <a:noFill/>
          <a:ln w="9525">
            <a:noFill/>
            <a:miter lim="800000"/>
            <a:headEnd/>
            <a:tailEnd/>
          </a:ln>
        </p:spPr>
        <p:txBody>
          <a:bodyPr>
            <a:spAutoFit/>
          </a:bodyPr>
          <a:lstStyle/>
          <a:p>
            <a:pPr algn="ctr"/>
            <a:r>
              <a:rPr lang="en-US" sz="2400" b="1" dirty="0">
                <a:solidFill>
                  <a:schemeClr val="bg1"/>
                </a:solidFill>
                <a:effectLst>
                  <a:outerShdw blurRad="38100" dist="38100" dir="2700000" algn="tl">
                    <a:srgbClr val="000000">
                      <a:alpha val="43137"/>
                    </a:srgbClr>
                  </a:outerShdw>
                </a:effectLst>
              </a:rPr>
              <a:t>JINR–STAR Team</a:t>
            </a:r>
            <a:endParaRPr lang="ru-RU" sz="2400" b="1" dirty="0">
              <a:solidFill>
                <a:schemeClr val="bg1"/>
              </a:solidFill>
              <a:effectLst>
                <a:outerShdw blurRad="38100" dist="38100" dir="2700000" algn="tl">
                  <a:srgbClr val="000000">
                    <a:alpha val="43137"/>
                  </a:srgbClr>
                </a:outerShdw>
              </a:effectLst>
            </a:endParaRPr>
          </a:p>
        </p:txBody>
      </p:sp>
      <p:graphicFrame>
        <p:nvGraphicFramePr>
          <p:cNvPr id="2" name="Таблица 1">
            <a:extLst>
              <a:ext uri="{FF2B5EF4-FFF2-40B4-BE49-F238E27FC236}">
                <a16:creationId xmlns:a16="http://schemas.microsoft.com/office/drawing/2014/main" id="{D959534D-E7DF-48ED-A860-C737FCA214FF}"/>
              </a:ext>
            </a:extLst>
          </p:cNvPr>
          <p:cNvGraphicFramePr>
            <a:graphicFrameLocks noGrp="1"/>
          </p:cNvGraphicFramePr>
          <p:nvPr>
            <p:extLst>
              <p:ext uri="{D42A27DB-BD31-4B8C-83A1-F6EECF244321}">
                <p14:modId xmlns:p14="http://schemas.microsoft.com/office/powerpoint/2010/main" val="3045207511"/>
              </p:ext>
            </p:extLst>
          </p:nvPr>
        </p:nvGraphicFramePr>
        <p:xfrm>
          <a:off x="1979712" y="908050"/>
          <a:ext cx="5184576" cy="5169622"/>
        </p:xfrm>
        <a:graphic>
          <a:graphicData uri="http://schemas.openxmlformats.org/drawingml/2006/table">
            <a:tbl>
              <a:tblPr firstRow="1" firstCol="1" bandRow="1">
                <a:tableStyleId>{5C22544A-7EE6-4342-B048-85BDC9FD1C3A}</a:tableStyleId>
              </a:tblPr>
              <a:tblGrid>
                <a:gridCol w="484016">
                  <a:extLst>
                    <a:ext uri="{9D8B030D-6E8A-4147-A177-3AD203B41FA5}">
                      <a16:colId xmlns:a16="http://schemas.microsoft.com/office/drawing/2014/main" val="194156652"/>
                    </a:ext>
                  </a:extLst>
                </a:gridCol>
                <a:gridCol w="1459484">
                  <a:extLst>
                    <a:ext uri="{9D8B030D-6E8A-4147-A177-3AD203B41FA5}">
                      <a16:colId xmlns:a16="http://schemas.microsoft.com/office/drawing/2014/main" val="2689588640"/>
                    </a:ext>
                  </a:extLst>
                </a:gridCol>
                <a:gridCol w="1166558">
                  <a:extLst>
                    <a:ext uri="{9D8B030D-6E8A-4147-A177-3AD203B41FA5}">
                      <a16:colId xmlns:a16="http://schemas.microsoft.com/office/drawing/2014/main" val="3409375893"/>
                    </a:ext>
                  </a:extLst>
                </a:gridCol>
                <a:gridCol w="1037259">
                  <a:extLst>
                    <a:ext uri="{9D8B030D-6E8A-4147-A177-3AD203B41FA5}">
                      <a16:colId xmlns:a16="http://schemas.microsoft.com/office/drawing/2014/main" val="3220706781"/>
                    </a:ext>
                  </a:extLst>
                </a:gridCol>
                <a:gridCol w="1037259">
                  <a:extLst>
                    <a:ext uri="{9D8B030D-6E8A-4147-A177-3AD203B41FA5}">
                      <a16:colId xmlns:a16="http://schemas.microsoft.com/office/drawing/2014/main" val="2764552936"/>
                    </a:ext>
                  </a:extLst>
                </a:gridCol>
              </a:tblGrid>
              <a:tr h="151672">
                <a:tc>
                  <a:txBody>
                    <a:bodyPr/>
                    <a:lstStyle/>
                    <a:p>
                      <a:pPr algn="ctr"/>
                      <a:r>
                        <a:rPr lang="ru-RU" sz="800">
                          <a:effectLst/>
                        </a:rPr>
                        <a:t>№</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pPr algn="ctr"/>
                      <a:r>
                        <a:rPr lang="en-US" sz="800">
                          <a:effectLst/>
                        </a:rPr>
                        <a:t>Name</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pPr algn="ctr"/>
                      <a:r>
                        <a:rPr lang="en-US" sz="800">
                          <a:effectLst/>
                        </a:rPr>
                        <a:t>Position</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pPr algn="ctr"/>
                      <a:r>
                        <a:rPr lang="en-US" sz="800">
                          <a:effectLst/>
                        </a:rPr>
                        <a:t>FTE</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pPr algn="ctr"/>
                      <a:r>
                        <a:rPr lang="en-US" sz="800">
                          <a:effectLst/>
                        </a:rPr>
                        <a:t>Country/Lab</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extLst>
                  <a:ext uri="{0D108BD9-81ED-4DB2-BD59-A6C34878D82A}">
                    <a16:rowId xmlns:a16="http://schemas.microsoft.com/office/drawing/2014/main" val="3929404346"/>
                  </a:ext>
                </a:extLst>
              </a:tr>
              <a:tr h="151672">
                <a:tc>
                  <a:txBody>
                    <a:bodyPr/>
                    <a:lstStyle/>
                    <a:p>
                      <a:pPr algn="ctr"/>
                      <a:r>
                        <a:rPr lang="en-US" sz="800">
                          <a:effectLst/>
                        </a:rPr>
                        <a:t>1</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A. Aitbaev</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Student</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pPr algn="ctr"/>
                      <a:r>
                        <a:rPr lang="en-US" sz="800">
                          <a:effectLst/>
                        </a:rPr>
                        <a:t>0.5</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Kazakhstan</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extLst>
                  <a:ext uri="{0D108BD9-81ED-4DB2-BD59-A6C34878D82A}">
                    <a16:rowId xmlns:a16="http://schemas.microsoft.com/office/drawing/2014/main" val="2986935633"/>
                  </a:ext>
                </a:extLst>
              </a:tr>
              <a:tr h="151672">
                <a:tc>
                  <a:txBody>
                    <a:bodyPr/>
                    <a:lstStyle/>
                    <a:p>
                      <a:pPr algn="ctr"/>
                      <a:r>
                        <a:rPr lang="en-US" sz="800">
                          <a:effectLst/>
                        </a:rPr>
                        <a:t>2</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A.A. Aparin</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Researcher</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pPr algn="ctr"/>
                      <a:r>
                        <a:rPr lang="en-US" sz="800">
                          <a:effectLst/>
                        </a:rPr>
                        <a:t>1</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LHEP</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extLst>
                  <a:ext uri="{0D108BD9-81ED-4DB2-BD59-A6C34878D82A}">
                    <a16:rowId xmlns:a16="http://schemas.microsoft.com/office/drawing/2014/main" val="3520810144"/>
                  </a:ext>
                </a:extLst>
              </a:tr>
              <a:tr h="151672">
                <a:tc>
                  <a:txBody>
                    <a:bodyPr/>
                    <a:lstStyle/>
                    <a:p>
                      <a:pPr algn="ctr"/>
                      <a:r>
                        <a:rPr lang="en-US" sz="800">
                          <a:effectLst/>
                        </a:rPr>
                        <a:t>3</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G.S. Averichev</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Researcher</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pPr algn="ctr"/>
                      <a:r>
                        <a:rPr lang="en-US" sz="800">
                          <a:effectLst/>
                        </a:rPr>
                        <a:t>0.5</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LHEP</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extLst>
                  <a:ext uri="{0D108BD9-81ED-4DB2-BD59-A6C34878D82A}">
                    <a16:rowId xmlns:a16="http://schemas.microsoft.com/office/drawing/2014/main" val="3930378100"/>
                  </a:ext>
                </a:extLst>
              </a:tr>
              <a:tr h="151672">
                <a:tc>
                  <a:txBody>
                    <a:bodyPr/>
                    <a:lstStyle/>
                    <a:p>
                      <a:pPr algn="ctr"/>
                      <a:r>
                        <a:rPr lang="en-US" sz="800">
                          <a:effectLst/>
                        </a:rPr>
                        <a:t>4</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H.N. Agakishiev</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dirty="0">
                          <a:effectLst/>
                        </a:rPr>
                        <a:t>Researcher</a:t>
                      </a:r>
                      <a:endParaRPr lang="ru-RU"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pPr algn="ctr"/>
                      <a:r>
                        <a:rPr lang="en-US" sz="800">
                          <a:effectLst/>
                        </a:rPr>
                        <a:t>1</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LHEP</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extLst>
                  <a:ext uri="{0D108BD9-81ED-4DB2-BD59-A6C34878D82A}">
                    <a16:rowId xmlns:a16="http://schemas.microsoft.com/office/drawing/2014/main" val="3027764481"/>
                  </a:ext>
                </a:extLst>
              </a:tr>
              <a:tr h="151672">
                <a:tc>
                  <a:txBody>
                    <a:bodyPr/>
                    <a:lstStyle/>
                    <a:p>
                      <a:pPr algn="ctr"/>
                      <a:r>
                        <a:rPr lang="en-US" sz="800">
                          <a:effectLst/>
                        </a:rPr>
                        <a:t>5</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dirty="0">
                          <a:effectLst/>
                        </a:rPr>
                        <a:t>N.A. </a:t>
                      </a:r>
                      <a:r>
                        <a:rPr lang="en-US" sz="800" dirty="0" err="1">
                          <a:effectLst/>
                        </a:rPr>
                        <a:t>Balashov</a:t>
                      </a:r>
                      <a:endParaRPr lang="ru-RU"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dirty="0">
                          <a:effectLst/>
                        </a:rPr>
                        <a:t>Programmer</a:t>
                      </a:r>
                      <a:endParaRPr lang="ru-RU"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pPr algn="ctr"/>
                      <a:r>
                        <a:rPr lang="en-US" sz="800">
                          <a:effectLst/>
                        </a:rPr>
                        <a:t>0.1</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LIT</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extLst>
                  <a:ext uri="{0D108BD9-81ED-4DB2-BD59-A6C34878D82A}">
                    <a16:rowId xmlns:a16="http://schemas.microsoft.com/office/drawing/2014/main" val="4022184375"/>
                  </a:ext>
                </a:extLst>
              </a:tr>
              <a:tr h="151672">
                <a:tc>
                  <a:txBody>
                    <a:bodyPr/>
                    <a:lstStyle/>
                    <a:p>
                      <a:pPr algn="ctr"/>
                      <a:r>
                        <a:rPr lang="en-US" sz="800">
                          <a:effectLst/>
                        </a:rPr>
                        <a:t>6</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T.G. Dedovich</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Researcher</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pPr algn="ctr"/>
                      <a:r>
                        <a:rPr lang="en-US" sz="800">
                          <a:effectLst/>
                        </a:rPr>
                        <a:t>1</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LHEP</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extLst>
                  <a:ext uri="{0D108BD9-81ED-4DB2-BD59-A6C34878D82A}">
                    <a16:rowId xmlns:a16="http://schemas.microsoft.com/office/drawing/2014/main" val="1819379714"/>
                  </a:ext>
                </a:extLst>
              </a:tr>
              <a:tr h="151672">
                <a:tc>
                  <a:txBody>
                    <a:bodyPr/>
                    <a:lstStyle/>
                    <a:p>
                      <a:pPr algn="ctr"/>
                      <a:r>
                        <a:rPr lang="en-US" sz="800">
                          <a:effectLst/>
                        </a:rPr>
                        <a:t>7</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I.Zh. Bunzarov</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Researcher</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pPr algn="ctr"/>
                      <a:r>
                        <a:rPr lang="en-US" sz="800">
                          <a:effectLst/>
                        </a:rPr>
                        <a:t>0.25</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Bulgaria</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extLst>
                  <a:ext uri="{0D108BD9-81ED-4DB2-BD59-A6C34878D82A}">
                    <a16:rowId xmlns:a16="http://schemas.microsoft.com/office/drawing/2014/main" val="2341644871"/>
                  </a:ext>
                </a:extLst>
              </a:tr>
              <a:tr h="164446">
                <a:tc>
                  <a:txBody>
                    <a:bodyPr/>
                    <a:lstStyle/>
                    <a:p>
                      <a:pPr algn="ctr"/>
                      <a:r>
                        <a:rPr lang="en-US" sz="800">
                          <a:effectLst/>
                        </a:rPr>
                        <a:t>8</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dirty="0">
                          <a:effectLst/>
                        </a:rPr>
                        <a:t>N.Y. </a:t>
                      </a:r>
                      <a:r>
                        <a:rPr lang="en-US" sz="800" dirty="0" err="1">
                          <a:effectLst/>
                        </a:rPr>
                        <a:t>Chankova-Bunzarova</a:t>
                      </a:r>
                      <a:endParaRPr lang="ru-RU"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dirty="0">
                          <a:effectLst/>
                        </a:rPr>
                        <a:t>Researcher</a:t>
                      </a:r>
                      <a:endParaRPr lang="ru-RU"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pPr algn="ctr"/>
                      <a:r>
                        <a:rPr lang="en-US" sz="800" dirty="0">
                          <a:effectLst/>
                        </a:rPr>
                        <a:t>0.25</a:t>
                      </a:r>
                      <a:endParaRPr lang="ru-RU"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dirty="0">
                          <a:effectLst/>
                        </a:rPr>
                        <a:t>Bulgaria</a:t>
                      </a:r>
                      <a:endParaRPr lang="ru-RU"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extLst>
                  <a:ext uri="{0D108BD9-81ED-4DB2-BD59-A6C34878D82A}">
                    <a16:rowId xmlns:a16="http://schemas.microsoft.com/office/drawing/2014/main" val="803542261"/>
                  </a:ext>
                </a:extLst>
              </a:tr>
              <a:tr h="151672">
                <a:tc>
                  <a:txBody>
                    <a:bodyPr/>
                    <a:lstStyle/>
                    <a:p>
                      <a:pPr algn="ctr"/>
                      <a:r>
                        <a:rPr lang="en-US" sz="800">
                          <a:effectLst/>
                        </a:rPr>
                        <a:t>9</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V.B. Dunin</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dirty="0">
                          <a:effectLst/>
                        </a:rPr>
                        <a:t>Engineer</a:t>
                      </a:r>
                      <a:endParaRPr lang="ru-RU"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pPr algn="ctr"/>
                      <a:r>
                        <a:rPr lang="en-US" sz="800">
                          <a:effectLst/>
                        </a:rPr>
                        <a:t>0.5</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LHEP</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extLst>
                  <a:ext uri="{0D108BD9-81ED-4DB2-BD59-A6C34878D82A}">
                    <a16:rowId xmlns:a16="http://schemas.microsoft.com/office/drawing/2014/main" val="1437632689"/>
                  </a:ext>
                </a:extLst>
              </a:tr>
              <a:tr h="151672">
                <a:tc>
                  <a:txBody>
                    <a:bodyPr/>
                    <a:lstStyle/>
                    <a:p>
                      <a:pPr algn="ctr"/>
                      <a:r>
                        <a:rPr lang="en-US" sz="800">
                          <a:effectLst/>
                        </a:rPr>
                        <a:t>10</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P. Filip</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Researcher</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pPr algn="ctr"/>
                      <a:r>
                        <a:rPr lang="en-US" sz="800">
                          <a:effectLst/>
                        </a:rPr>
                        <a:t>0.25</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Slovakia</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extLst>
                  <a:ext uri="{0D108BD9-81ED-4DB2-BD59-A6C34878D82A}">
                    <a16:rowId xmlns:a16="http://schemas.microsoft.com/office/drawing/2014/main" val="697976334"/>
                  </a:ext>
                </a:extLst>
              </a:tr>
              <a:tr h="151672">
                <a:tc>
                  <a:txBody>
                    <a:bodyPr/>
                    <a:lstStyle/>
                    <a:p>
                      <a:pPr algn="ctr"/>
                      <a:r>
                        <a:rPr lang="en-US" sz="800">
                          <a:effectLst/>
                        </a:rPr>
                        <a:t>11</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A.O. Kechechyan</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Researcher</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pPr algn="ctr"/>
                      <a:r>
                        <a:rPr lang="en-US" sz="800">
                          <a:effectLst/>
                        </a:rPr>
                        <a:t>1</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LHEP</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extLst>
                  <a:ext uri="{0D108BD9-81ED-4DB2-BD59-A6C34878D82A}">
                    <a16:rowId xmlns:a16="http://schemas.microsoft.com/office/drawing/2014/main" val="1647228626"/>
                  </a:ext>
                </a:extLst>
              </a:tr>
              <a:tr h="151672">
                <a:tc>
                  <a:txBody>
                    <a:bodyPr/>
                    <a:lstStyle/>
                    <a:p>
                      <a:pPr algn="ctr"/>
                      <a:r>
                        <a:rPr lang="en-US" sz="800">
                          <a:effectLst/>
                        </a:rPr>
                        <a:t>12</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O. Kenzhegulov</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dirty="0">
                          <a:effectLst/>
                        </a:rPr>
                        <a:t>Student</a:t>
                      </a:r>
                      <a:endParaRPr lang="ru-RU"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pPr algn="ctr"/>
                      <a:r>
                        <a:rPr lang="en-US" sz="800">
                          <a:effectLst/>
                        </a:rPr>
                        <a:t>0.5</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Kazakhstan</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extLst>
                  <a:ext uri="{0D108BD9-81ED-4DB2-BD59-A6C34878D82A}">
                    <a16:rowId xmlns:a16="http://schemas.microsoft.com/office/drawing/2014/main" val="3770048459"/>
                  </a:ext>
                </a:extLst>
              </a:tr>
              <a:tr h="151672">
                <a:tc>
                  <a:txBody>
                    <a:bodyPr/>
                    <a:lstStyle/>
                    <a:p>
                      <a:pPr algn="ctr"/>
                      <a:r>
                        <a:rPr lang="en-US" sz="800">
                          <a:effectLst/>
                        </a:rPr>
                        <a:t>13</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K.V. Klygina</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dirty="0">
                          <a:effectLst/>
                        </a:rPr>
                        <a:t>Engineer</a:t>
                      </a:r>
                      <a:endParaRPr lang="ru-RU"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pPr algn="ctr"/>
                      <a:r>
                        <a:rPr lang="en-US" sz="800">
                          <a:effectLst/>
                        </a:rPr>
                        <a:t>1</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LHEP</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extLst>
                  <a:ext uri="{0D108BD9-81ED-4DB2-BD59-A6C34878D82A}">
                    <a16:rowId xmlns:a16="http://schemas.microsoft.com/office/drawing/2014/main" val="1070738106"/>
                  </a:ext>
                </a:extLst>
              </a:tr>
              <a:tr h="151672">
                <a:tc>
                  <a:txBody>
                    <a:bodyPr/>
                    <a:lstStyle/>
                    <a:p>
                      <a:pPr algn="ctr"/>
                      <a:r>
                        <a:rPr lang="en-US" sz="800">
                          <a:effectLst/>
                        </a:rPr>
                        <a:t>14</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V.V. Korenkov</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Researcher</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pPr algn="ctr"/>
                      <a:r>
                        <a:rPr lang="en-US" sz="800">
                          <a:effectLst/>
                        </a:rPr>
                        <a:t>0.1</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LIT</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extLst>
                  <a:ext uri="{0D108BD9-81ED-4DB2-BD59-A6C34878D82A}">
                    <a16:rowId xmlns:a16="http://schemas.microsoft.com/office/drawing/2014/main" val="1343721570"/>
                  </a:ext>
                </a:extLst>
              </a:tr>
              <a:tr h="151672">
                <a:tc>
                  <a:txBody>
                    <a:bodyPr/>
                    <a:lstStyle/>
                    <a:p>
                      <a:pPr algn="ctr"/>
                      <a:r>
                        <a:rPr lang="en-US" sz="800">
                          <a:effectLst/>
                        </a:rPr>
                        <a:t>15</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A.A. Korobitsyn</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Researcher</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pPr algn="ctr"/>
                      <a:r>
                        <a:rPr lang="en-US" sz="800">
                          <a:effectLst/>
                        </a:rPr>
                        <a:t>1</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LHEP</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extLst>
                  <a:ext uri="{0D108BD9-81ED-4DB2-BD59-A6C34878D82A}">
                    <a16:rowId xmlns:a16="http://schemas.microsoft.com/office/drawing/2014/main" val="2308375687"/>
                  </a:ext>
                </a:extLst>
              </a:tr>
              <a:tr h="151672">
                <a:tc>
                  <a:txBody>
                    <a:bodyPr/>
                    <a:lstStyle/>
                    <a:p>
                      <a:pPr algn="ctr"/>
                      <a:r>
                        <a:rPr lang="en-US" sz="800">
                          <a:effectLst/>
                        </a:rPr>
                        <a:t>16</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R. Lednický</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Project leader</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pPr algn="ctr"/>
                      <a:r>
                        <a:rPr lang="en-US" sz="800">
                          <a:effectLst/>
                        </a:rPr>
                        <a:t>0.25</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LHEP</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extLst>
                  <a:ext uri="{0D108BD9-81ED-4DB2-BD59-A6C34878D82A}">
                    <a16:rowId xmlns:a16="http://schemas.microsoft.com/office/drawing/2014/main" val="3012207676"/>
                  </a:ext>
                </a:extLst>
              </a:tr>
              <a:tr h="151672">
                <a:tc>
                  <a:txBody>
                    <a:bodyPr/>
                    <a:lstStyle/>
                    <a:p>
                      <a:pPr algn="ctr"/>
                      <a:r>
                        <a:rPr lang="en-US" sz="800">
                          <a:effectLst/>
                        </a:rPr>
                        <a:t>17</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V.V. Lyuboshitz</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Researcher</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pPr algn="ctr"/>
                      <a:r>
                        <a:rPr lang="en-US" sz="800">
                          <a:effectLst/>
                        </a:rPr>
                        <a:t>1</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LHEP</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extLst>
                  <a:ext uri="{0D108BD9-81ED-4DB2-BD59-A6C34878D82A}">
                    <a16:rowId xmlns:a16="http://schemas.microsoft.com/office/drawing/2014/main" val="3159333087"/>
                  </a:ext>
                </a:extLst>
              </a:tr>
              <a:tr h="151672">
                <a:tc>
                  <a:txBody>
                    <a:bodyPr/>
                    <a:lstStyle/>
                    <a:p>
                      <a:pPr algn="ctr"/>
                      <a:r>
                        <a:rPr lang="en-US" sz="800">
                          <a:effectLst/>
                        </a:rPr>
                        <a:t>18</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S.I. Manukhov</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dirty="0">
                          <a:effectLst/>
                        </a:rPr>
                        <a:t>Student</a:t>
                      </a:r>
                      <a:endParaRPr lang="ru-RU"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pPr algn="ctr"/>
                      <a:r>
                        <a:rPr lang="en-US" sz="800">
                          <a:effectLst/>
                        </a:rPr>
                        <a:t>0.5</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LHEP</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extLst>
                  <a:ext uri="{0D108BD9-81ED-4DB2-BD59-A6C34878D82A}">
                    <a16:rowId xmlns:a16="http://schemas.microsoft.com/office/drawing/2014/main" val="3427952596"/>
                  </a:ext>
                </a:extLst>
              </a:tr>
              <a:tr h="151672">
                <a:tc>
                  <a:txBody>
                    <a:bodyPr/>
                    <a:lstStyle/>
                    <a:p>
                      <a:pPr algn="ctr"/>
                      <a:r>
                        <a:rPr lang="en-US" sz="800">
                          <a:effectLst/>
                        </a:rPr>
                        <a:t>19</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V.V. Mitsyn</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dirty="0">
                          <a:effectLst/>
                        </a:rPr>
                        <a:t>Programmer</a:t>
                      </a:r>
                      <a:endParaRPr lang="ru-RU"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pPr algn="ctr"/>
                      <a:r>
                        <a:rPr lang="en-US" sz="800">
                          <a:effectLst/>
                        </a:rPr>
                        <a:t>0.2</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LIT</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extLst>
                  <a:ext uri="{0D108BD9-81ED-4DB2-BD59-A6C34878D82A}">
                    <a16:rowId xmlns:a16="http://schemas.microsoft.com/office/drawing/2014/main" val="2523366495"/>
                  </a:ext>
                </a:extLst>
              </a:tr>
              <a:tr h="151672">
                <a:tc>
                  <a:txBody>
                    <a:bodyPr/>
                    <a:lstStyle/>
                    <a:p>
                      <a:pPr algn="ctr"/>
                      <a:r>
                        <a:rPr lang="en-US" sz="800">
                          <a:effectLst/>
                        </a:rPr>
                        <a:t>20</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M.P. Osmachko</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dirty="0">
                          <a:effectLst/>
                        </a:rPr>
                        <a:t>Engineer</a:t>
                      </a:r>
                      <a:endParaRPr lang="ru-RU"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pPr algn="ctr"/>
                      <a:r>
                        <a:rPr lang="en-US" sz="800">
                          <a:effectLst/>
                        </a:rPr>
                        <a:t>0.5</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LHEP</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extLst>
                  <a:ext uri="{0D108BD9-81ED-4DB2-BD59-A6C34878D82A}">
                    <a16:rowId xmlns:a16="http://schemas.microsoft.com/office/drawing/2014/main" val="4261229513"/>
                  </a:ext>
                </a:extLst>
              </a:tr>
              <a:tr h="151672">
                <a:tc>
                  <a:txBody>
                    <a:bodyPr/>
                    <a:lstStyle/>
                    <a:p>
                      <a:pPr algn="ctr"/>
                      <a:r>
                        <a:rPr lang="en-US" sz="800">
                          <a:effectLst/>
                        </a:rPr>
                        <a:t>21</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G.A. Ososkov</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Researcher</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pPr algn="ctr"/>
                      <a:r>
                        <a:rPr lang="en-US" sz="800">
                          <a:effectLst/>
                        </a:rPr>
                        <a:t>0.2</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LIT</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extLst>
                  <a:ext uri="{0D108BD9-81ED-4DB2-BD59-A6C34878D82A}">
                    <a16:rowId xmlns:a16="http://schemas.microsoft.com/office/drawing/2014/main" val="968576479"/>
                  </a:ext>
                </a:extLst>
              </a:tr>
              <a:tr h="151672">
                <a:tc>
                  <a:txBody>
                    <a:bodyPr/>
                    <a:lstStyle/>
                    <a:p>
                      <a:pPr algn="ctr"/>
                      <a:r>
                        <a:rPr lang="en-US" sz="800">
                          <a:effectLst/>
                        </a:rPr>
                        <a:t>22</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Yu.A. Panebrattsev</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Project leader</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pPr algn="ctr"/>
                      <a:r>
                        <a:rPr lang="en-US" sz="800">
                          <a:effectLst/>
                        </a:rPr>
                        <a:t>1</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LHEP</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extLst>
                  <a:ext uri="{0D108BD9-81ED-4DB2-BD59-A6C34878D82A}">
                    <a16:rowId xmlns:a16="http://schemas.microsoft.com/office/drawing/2014/main" val="4229919056"/>
                  </a:ext>
                </a:extLst>
              </a:tr>
              <a:tr h="151672">
                <a:tc>
                  <a:txBody>
                    <a:bodyPr/>
                    <a:lstStyle/>
                    <a:p>
                      <a:pPr algn="ctr"/>
                      <a:r>
                        <a:rPr lang="en-US" sz="800">
                          <a:effectLst/>
                        </a:rPr>
                        <a:t>23</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 S.S. Panyushkina</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a:ea typeface="+mn-ea"/>
                          <a:cs typeface="+mn-cs"/>
                        </a:rPr>
                        <a:t>Student</a:t>
                      </a:r>
                      <a:endParaRPr kumimoji="0" lang="ru-RU" sz="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pPr algn="ctr"/>
                      <a:r>
                        <a:rPr lang="en-US" sz="800">
                          <a:effectLst/>
                        </a:rPr>
                        <a:t>0.5</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LHEP</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extLst>
                  <a:ext uri="{0D108BD9-81ED-4DB2-BD59-A6C34878D82A}">
                    <a16:rowId xmlns:a16="http://schemas.microsoft.com/office/drawing/2014/main" val="367554354"/>
                  </a:ext>
                </a:extLst>
              </a:tr>
              <a:tr h="151672">
                <a:tc>
                  <a:txBody>
                    <a:bodyPr/>
                    <a:lstStyle/>
                    <a:p>
                      <a:pPr algn="ctr"/>
                      <a:r>
                        <a:rPr lang="en-US" sz="800">
                          <a:effectLst/>
                        </a:rPr>
                        <a:t>24</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E.A. Pervyshina</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Student</a:t>
                      </a:r>
                      <a:endParaRPr kumimoji="0" lang="ru-RU" sz="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pPr algn="ctr"/>
                      <a:r>
                        <a:rPr lang="en-US" sz="800">
                          <a:effectLst/>
                        </a:rPr>
                        <a:t>0.5</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LHEP</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extLst>
                  <a:ext uri="{0D108BD9-81ED-4DB2-BD59-A6C34878D82A}">
                    <a16:rowId xmlns:a16="http://schemas.microsoft.com/office/drawing/2014/main" val="3320658402"/>
                  </a:ext>
                </a:extLst>
              </a:tr>
              <a:tr h="151672">
                <a:tc>
                  <a:txBody>
                    <a:bodyPr/>
                    <a:lstStyle/>
                    <a:p>
                      <a:pPr algn="ctr"/>
                      <a:r>
                        <a:rPr lang="en-US" sz="800">
                          <a:effectLst/>
                        </a:rPr>
                        <a:t>25</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E.V. Potrebenikova</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kumimoji="0" lang="en-US" sz="800" b="0" i="0" u="none" strike="noStrike" kern="1200" cap="none" spc="0" normalizeH="0" baseline="0" noProof="0">
                          <a:ln>
                            <a:noFill/>
                          </a:ln>
                          <a:solidFill>
                            <a:prstClr val="black"/>
                          </a:solidFill>
                          <a:effectLst/>
                          <a:uLnTx/>
                          <a:uFillTx/>
                          <a:latin typeface="Calibri"/>
                          <a:ea typeface="+mn-ea"/>
                          <a:cs typeface="+mn-cs"/>
                        </a:rPr>
                        <a:t>Programmer</a:t>
                      </a:r>
                      <a:endParaRPr lang="ru-RU"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pPr algn="ctr"/>
                      <a:r>
                        <a:rPr lang="en-US" sz="800">
                          <a:effectLst/>
                        </a:rPr>
                        <a:t>1</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LHEP</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extLst>
                  <a:ext uri="{0D108BD9-81ED-4DB2-BD59-A6C34878D82A}">
                    <a16:rowId xmlns:a16="http://schemas.microsoft.com/office/drawing/2014/main" val="1427651400"/>
                  </a:ext>
                </a:extLst>
              </a:tr>
              <a:tr h="151672">
                <a:tc>
                  <a:txBody>
                    <a:bodyPr/>
                    <a:lstStyle/>
                    <a:p>
                      <a:pPr algn="ctr"/>
                      <a:r>
                        <a:rPr lang="en-US" sz="800">
                          <a:effectLst/>
                        </a:rPr>
                        <a:t>26</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N.E. Sidorov</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kumimoji="0" lang="en-US" sz="800" b="0" i="0" u="none" strike="noStrike" kern="1200" cap="none" spc="0" normalizeH="0" baseline="0" noProof="0" dirty="0">
                          <a:ln>
                            <a:noFill/>
                          </a:ln>
                          <a:solidFill>
                            <a:prstClr val="black"/>
                          </a:solidFill>
                          <a:effectLst/>
                          <a:uLnTx/>
                          <a:uFillTx/>
                          <a:latin typeface="Calibri"/>
                          <a:ea typeface="+mn-ea"/>
                          <a:cs typeface="+mn-cs"/>
                        </a:rPr>
                        <a:t>Programmer</a:t>
                      </a:r>
                      <a:endParaRPr lang="ru-RU"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pPr algn="ctr"/>
                      <a:r>
                        <a:rPr lang="en-US" sz="800">
                          <a:effectLst/>
                        </a:rPr>
                        <a:t>0.5</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LHEP</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extLst>
                  <a:ext uri="{0D108BD9-81ED-4DB2-BD59-A6C34878D82A}">
                    <a16:rowId xmlns:a16="http://schemas.microsoft.com/office/drawing/2014/main" val="1488904872"/>
                  </a:ext>
                </a:extLst>
              </a:tr>
              <a:tr h="151672">
                <a:tc>
                  <a:txBody>
                    <a:bodyPr/>
                    <a:lstStyle/>
                    <a:p>
                      <a:pPr algn="ctr"/>
                      <a:r>
                        <a:rPr lang="en-US" sz="800">
                          <a:effectLst/>
                        </a:rPr>
                        <a:t>27</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E. Shakhaliev</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Researcher</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pPr algn="ctr"/>
                      <a:r>
                        <a:rPr lang="en-US" sz="800">
                          <a:effectLst/>
                        </a:rPr>
                        <a:t>1</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Azerbaijan</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extLst>
                  <a:ext uri="{0D108BD9-81ED-4DB2-BD59-A6C34878D82A}">
                    <a16:rowId xmlns:a16="http://schemas.microsoft.com/office/drawing/2014/main" val="2145176774"/>
                  </a:ext>
                </a:extLst>
              </a:tr>
              <a:tr h="151672">
                <a:tc>
                  <a:txBody>
                    <a:bodyPr/>
                    <a:lstStyle/>
                    <a:p>
                      <a:pPr algn="ctr"/>
                      <a:r>
                        <a:rPr lang="en-US" sz="800">
                          <a:effectLst/>
                        </a:rPr>
                        <a:t>28</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S.I. Snigirev</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dirty="0">
                          <a:effectLst/>
                        </a:rPr>
                        <a:t>Student</a:t>
                      </a:r>
                      <a:endParaRPr lang="ru-RU"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pPr algn="ctr"/>
                      <a:r>
                        <a:rPr lang="en-US" sz="800">
                          <a:effectLst/>
                        </a:rPr>
                        <a:t>0.5</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LHEP</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extLst>
                  <a:ext uri="{0D108BD9-81ED-4DB2-BD59-A6C34878D82A}">
                    <a16:rowId xmlns:a16="http://schemas.microsoft.com/office/drawing/2014/main" val="4224814738"/>
                  </a:ext>
                </a:extLst>
              </a:tr>
              <a:tr h="151672">
                <a:tc>
                  <a:txBody>
                    <a:bodyPr/>
                    <a:lstStyle/>
                    <a:p>
                      <a:pPr algn="ctr"/>
                      <a:r>
                        <a:rPr lang="en-US" sz="800">
                          <a:effectLst/>
                        </a:rPr>
                        <a:t>29</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M.V. Tokarev</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Researcher</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pPr algn="ctr"/>
                      <a:r>
                        <a:rPr lang="en-US" sz="800">
                          <a:effectLst/>
                        </a:rPr>
                        <a:t>1</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LHEP</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extLst>
                  <a:ext uri="{0D108BD9-81ED-4DB2-BD59-A6C34878D82A}">
                    <a16:rowId xmlns:a16="http://schemas.microsoft.com/office/drawing/2014/main" val="32108173"/>
                  </a:ext>
                </a:extLst>
              </a:tr>
              <a:tr h="151672">
                <a:tc>
                  <a:txBody>
                    <a:bodyPr/>
                    <a:lstStyle/>
                    <a:p>
                      <a:pPr algn="ctr"/>
                      <a:r>
                        <a:rPr lang="en-US" sz="800">
                          <a:effectLst/>
                        </a:rPr>
                        <a:t>30</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A. Tutebaeva</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effectLst/>
                        </a:rPr>
                        <a:t>Student</a:t>
                      </a:r>
                      <a:endParaRPr lang="ru-RU"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pPr algn="ctr"/>
                      <a:r>
                        <a:rPr lang="en-US" sz="800">
                          <a:effectLst/>
                        </a:rPr>
                        <a:t>0.5</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Kazakhstan</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extLst>
                  <a:ext uri="{0D108BD9-81ED-4DB2-BD59-A6C34878D82A}">
                    <a16:rowId xmlns:a16="http://schemas.microsoft.com/office/drawing/2014/main" val="1094124105"/>
                  </a:ext>
                </a:extLst>
              </a:tr>
              <a:tr h="151672">
                <a:tc>
                  <a:txBody>
                    <a:bodyPr/>
                    <a:lstStyle/>
                    <a:p>
                      <a:pPr algn="ctr"/>
                      <a:r>
                        <a:rPr lang="en-US" sz="800">
                          <a:effectLst/>
                        </a:rPr>
                        <a:t>31</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N.I. Vorontsova</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effectLst/>
                        </a:rPr>
                        <a:t>Engineer</a:t>
                      </a:r>
                      <a:endParaRPr lang="ru-RU"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pPr algn="ctr"/>
                      <a:r>
                        <a:rPr lang="en-US" sz="800">
                          <a:effectLst/>
                        </a:rPr>
                        <a:t>0.5</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LHEP</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extLst>
                  <a:ext uri="{0D108BD9-81ED-4DB2-BD59-A6C34878D82A}">
                    <a16:rowId xmlns:a16="http://schemas.microsoft.com/office/drawing/2014/main" val="2030739998"/>
                  </a:ext>
                </a:extLst>
              </a:tr>
              <a:tr h="151672">
                <a:tc>
                  <a:txBody>
                    <a:bodyPr/>
                    <a:lstStyle/>
                    <a:p>
                      <a:pPr algn="ctr"/>
                      <a:r>
                        <a:rPr lang="en-US" sz="800">
                          <a:effectLst/>
                        </a:rPr>
                        <a:t>32</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S.F. Vokal</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Researcher</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pPr algn="ctr"/>
                      <a:r>
                        <a:rPr lang="en-US" sz="800">
                          <a:effectLst/>
                        </a:rPr>
                        <a:t>0.5</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Slovakia</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extLst>
                  <a:ext uri="{0D108BD9-81ED-4DB2-BD59-A6C34878D82A}">
                    <a16:rowId xmlns:a16="http://schemas.microsoft.com/office/drawing/2014/main" val="971685219"/>
                  </a:ext>
                </a:extLst>
              </a:tr>
              <a:tr h="151672">
                <a:tc>
                  <a:txBody>
                    <a:bodyPr/>
                    <a:lstStyle/>
                    <a:p>
                      <a:pPr algn="ctr"/>
                      <a:r>
                        <a:rPr lang="en-US" sz="800">
                          <a:effectLst/>
                        </a:rPr>
                        <a:t>33</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a:effectLst/>
                        </a:rPr>
                        <a:t>I. Zborovsky</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dirty="0">
                          <a:effectLst/>
                        </a:rPr>
                        <a:t>Researcher</a:t>
                      </a:r>
                      <a:endParaRPr lang="ru-RU"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pPr algn="ctr"/>
                      <a:r>
                        <a:rPr lang="en-US" sz="800">
                          <a:effectLst/>
                        </a:rPr>
                        <a:t>0.5</a:t>
                      </a:r>
                      <a:endParaRPr lang="ru-RU"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tc>
                  <a:txBody>
                    <a:bodyPr/>
                    <a:lstStyle/>
                    <a:p>
                      <a:r>
                        <a:rPr lang="en-US" sz="800" dirty="0">
                          <a:effectLst/>
                        </a:rPr>
                        <a:t>Czech Republic</a:t>
                      </a:r>
                      <a:endParaRPr lang="ru-RU"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492" marR="48492" marT="0" marB="0"/>
                </a:tc>
                <a:extLst>
                  <a:ext uri="{0D108BD9-81ED-4DB2-BD59-A6C34878D82A}">
                    <a16:rowId xmlns:a16="http://schemas.microsoft.com/office/drawing/2014/main" val="3728556484"/>
                  </a:ext>
                </a:extLst>
              </a:tr>
            </a:tbl>
          </a:graphicData>
        </a:graphic>
      </p:graphicFrame>
      <p:sp>
        <p:nvSpPr>
          <p:cNvPr id="3" name="TextBox 2">
            <a:extLst>
              <a:ext uri="{FF2B5EF4-FFF2-40B4-BE49-F238E27FC236}">
                <a16:creationId xmlns:a16="http://schemas.microsoft.com/office/drawing/2014/main" id="{FB3B4C9A-789F-4690-A27C-AA7D4C69EEDE}"/>
              </a:ext>
            </a:extLst>
          </p:cNvPr>
          <p:cNvSpPr txBox="1"/>
          <p:nvPr/>
        </p:nvSpPr>
        <p:spPr>
          <a:xfrm>
            <a:off x="359532" y="6237312"/>
            <a:ext cx="8424936" cy="461665"/>
          </a:xfrm>
          <a:prstGeom prst="rect">
            <a:avLst/>
          </a:prstGeom>
          <a:noFill/>
        </p:spPr>
        <p:txBody>
          <a:bodyPr wrap="square" rtlCol="0">
            <a:spAutoFit/>
          </a:bodyPr>
          <a:lstStyle/>
          <a:p>
            <a:r>
              <a:rPr lang="en-US" sz="1200" b="1" dirty="0">
                <a:latin typeface="Arial Narrow" panose="020B0606020202030204" pitchFamily="34" charset="0"/>
              </a:rPr>
              <a:t>At present, the JINR STAR team consists of 18 researchers (13 FTEs), 4 programmers (2 FTEs), 4 engineers (2.5 FTEs) and 7 students </a:t>
            </a:r>
          </a:p>
          <a:p>
            <a:r>
              <a:rPr lang="en-US" sz="1200" b="1" dirty="0">
                <a:latin typeface="Arial Narrow" panose="020B0606020202030204" pitchFamily="34" charset="0"/>
              </a:rPr>
              <a:t>(3.5 FTEs), for a total of 33 members and ~20 FTEs.</a:t>
            </a:r>
            <a:endParaRPr lang="ru-RU" sz="1200" b="1" dirty="0">
              <a:latin typeface="Arial Narrow" panose="020B0606020202030204" pitchFamily="34" charset="0"/>
            </a:endParaRPr>
          </a:p>
        </p:txBody>
      </p:sp>
    </p:spTree>
    <p:extLst>
      <p:ext uri="{BB962C8B-B14F-4D97-AF65-F5344CB8AC3E}">
        <p14:creationId xmlns:p14="http://schemas.microsoft.com/office/powerpoint/2010/main" val="38398448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cstate="print"/>
          <a:srcRect/>
          <a:stretch>
            <a:fillRect/>
          </a:stretch>
        </p:blipFill>
        <p:spPr bwMode="auto">
          <a:xfrm>
            <a:off x="0" y="-14288"/>
            <a:ext cx="9144000" cy="663576"/>
          </a:xfrm>
          <a:prstGeom prst="rect">
            <a:avLst/>
          </a:prstGeom>
          <a:noFill/>
          <a:ln w="9525">
            <a:noFill/>
            <a:miter lim="800000"/>
            <a:headEnd/>
            <a:tailEnd/>
          </a:ln>
        </p:spPr>
      </p:pic>
      <p:sp>
        <p:nvSpPr>
          <p:cNvPr id="6" name="TextBox 5"/>
          <p:cNvSpPr txBox="1"/>
          <p:nvPr/>
        </p:nvSpPr>
        <p:spPr>
          <a:xfrm>
            <a:off x="693936" y="101600"/>
            <a:ext cx="7766496" cy="461665"/>
          </a:xfrm>
          <a:prstGeom prst="rect">
            <a:avLst/>
          </a:prstGeom>
          <a:noFill/>
        </p:spPr>
        <p:txBody>
          <a:bodyPr wrap="square">
            <a:spAutoFit/>
          </a:bodyPr>
          <a:lstStyle/>
          <a:p>
            <a:pPr algn="ctr">
              <a:defRPr/>
            </a:pPr>
            <a:r>
              <a:rPr lang="en-US" sz="2400" b="1" dirty="0">
                <a:solidFill>
                  <a:prstClr val="white"/>
                </a:solidFill>
                <a:effectLst>
                  <a:outerShdw blurRad="38100" dist="38100" dir="2700000" algn="tl">
                    <a:srgbClr val="000000">
                      <a:alpha val="43137"/>
                    </a:srgbClr>
                  </a:outerShdw>
                </a:effectLst>
              </a:rPr>
              <a:t>Proposal of </a:t>
            </a:r>
            <a:r>
              <a:rPr lang="en-US" sz="2400" b="1" dirty="0" err="1">
                <a:solidFill>
                  <a:prstClr val="white"/>
                </a:solidFill>
                <a:effectLst>
                  <a:outerShdw blurRad="38100" dist="38100" dir="2700000" algn="tl">
                    <a:srgbClr val="000000">
                      <a:alpha val="43137"/>
                    </a:srgbClr>
                  </a:outerShdw>
                </a:effectLst>
              </a:rPr>
              <a:t>Femtoscopic</a:t>
            </a:r>
            <a:r>
              <a:rPr lang="en-US" sz="2400" b="1" dirty="0">
                <a:solidFill>
                  <a:prstClr val="white"/>
                </a:solidFill>
                <a:effectLst>
                  <a:outerShdw blurRad="38100" dist="38100" dir="2700000" algn="tl">
                    <a:srgbClr val="000000">
                      <a:alpha val="43137"/>
                    </a:srgbClr>
                  </a:outerShdw>
                </a:effectLst>
              </a:rPr>
              <a:t> STAR Data Analysis</a:t>
            </a:r>
            <a:endParaRPr lang="ru-RU" sz="2400" b="1" dirty="0">
              <a:solidFill>
                <a:prstClr val="white"/>
              </a:solidFill>
              <a:effectLst>
                <a:outerShdw blurRad="38100" dist="38100" dir="2700000" algn="tl">
                  <a:srgbClr val="000000">
                    <a:alpha val="43137"/>
                  </a:srgbClr>
                </a:outerShdw>
              </a:effectLst>
            </a:endParaRPr>
          </a:p>
        </p:txBody>
      </p:sp>
      <p:pic>
        <p:nvPicPr>
          <p:cNvPr id="8" name="Picture 2" descr="C:\Users\user\AppData\Local\Temp\SNAGHTML6063f2.PNG"/>
          <p:cNvPicPr>
            <a:picLocks noChangeAspect="1" noChangeArrowheads="1"/>
          </p:cNvPicPr>
          <p:nvPr/>
        </p:nvPicPr>
        <p:blipFill>
          <a:blip r:embed="rId3" cstate="print"/>
          <a:srcRect/>
          <a:stretch>
            <a:fillRect/>
          </a:stretch>
        </p:blipFill>
        <p:spPr bwMode="auto">
          <a:xfrm>
            <a:off x="567323" y="969117"/>
            <a:ext cx="1539567" cy="1516945"/>
          </a:xfrm>
          <a:prstGeom prst="rect">
            <a:avLst/>
          </a:prstGeom>
        </p:spPr>
      </p:pic>
      <p:sp>
        <p:nvSpPr>
          <p:cNvPr id="2" name="TextBox 1">
            <a:extLst>
              <a:ext uri="{FF2B5EF4-FFF2-40B4-BE49-F238E27FC236}">
                <a16:creationId xmlns:a16="http://schemas.microsoft.com/office/drawing/2014/main" id="{2F7A2CD5-62BB-4DC5-A9C2-2C7211F3E594}"/>
              </a:ext>
            </a:extLst>
          </p:cNvPr>
          <p:cNvSpPr txBox="1"/>
          <p:nvPr/>
        </p:nvSpPr>
        <p:spPr>
          <a:xfrm>
            <a:off x="2411760" y="908720"/>
            <a:ext cx="6408712" cy="1608133"/>
          </a:xfrm>
          <a:prstGeom prst="rect">
            <a:avLst/>
          </a:prstGeom>
          <a:noFill/>
        </p:spPr>
        <p:txBody>
          <a:bodyPr wrap="square" rtlCol="0">
            <a:spAutoFit/>
          </a:bodyPr>
          <a:lstStyle/>
          <a:p>
            <a:pPr algn="just">
              <a:spcAft>
                <a:spcPts val="300"/>
              </a:spcAft>
            </a:pPr>
            <a:r>
              <a:rPr lang="en-US" sz="1600" dirty="0">
                <a:solidFill>
                  <a:srgbClr val="000000"/>
                </a:solidFill>
                <a:effectLst/>
                <a:latin typeface="Arial Narrow" panose="020B0606020202030204" pitchFamily="34" charset="0"/>
                <a:ea typeface="Cambria" panose="02040503050406030204" pitchFamily="18" charset="0"/>
                <a:cs typeface="Cambria" panose="02040503050406030204" pitchFamily="18" charset="0"/>
              </a:rPr>
              <a:t>P</a:t>
            </a:r>
            <a:r>
              <a:rPr lang="en-GB" sz="1600" dirty="0">
                <a:effectLst/>
                <a:latin typeface="Arial Narrow" panose="020B0606020202030204" pitchFamily="34" charset="0"/>
                <a:ea typeface="Arial Unicode MS"/>
              </a:rPr>
              <a:t>article momentum correlations due to the effects of final state interaction (FSI) and quantum statistics (QS) at small relative momenta in their centre-of-mass system, as well as, particle coalescence due to FSI, allow one to get space-time characteristics of the production processes on a </a:t>
            </a:r>
            <a:r>
              <a:rPr lang="en-GB" sz="1600" dirty="0" err="1">
                <a:effectLst/>
                <a:latin typeface="Arial Narrow" panose="020B0606020202030204" pitchFamily="34" charset="0"/>
                <a:ea typeface="Arial Unicode MS"/>
              </a:rPr>
              <a:t>femtometer</a:t>
            </a:r>
            <a:r>
              <a:rPr lang="en-GB" sz="1600" dirty="0">
                <a:effectLst/>
                <a:latin typeface="Arial Narrow" panose="020B0606020202030204" pitchFamily="34" charset="0"/>
                <a:ea typeface="Arial Unicode MS"/>
              </a:rPr>
              <a:t> level. They provide the information on particle strong interaction hardly accessible by other means.</a:t>
            </a:r>
          </a:p>
          <a:p>
            <a:pPr algn="r"/>
            <a:r>
              <a:rPr lang="en-GB" sz="1600" dirty="0">
                <a:solidFill>
                  <a:srgbClr val="376091"/>
                </a:solidFill>
                <a:effectLst/>
                <a:uFill>
                  <a:solidFill>
                    <a:srgbClr val="000000"/>
                  </a:solidFill>
                </a:uFill>
                <a:latin typeface="Arial Narrow" panose="020B0606020202030204" pitchFamily="34" charset="0"/>
                <a:ea typeface="Arial Unicode MS"/>
                <a:cs typeface="Cambria" panose="02040503050406030204" pitchFamily="18" charset="0"/>
              </a:rPr>
              <a:t>R. </a:t>
            </a:r>
            <a:r>
              <a:rPr lang="en-GB" sz="1600" dirty="0" err="1">
                <a:solidFill>
                  <a:srgbClr val="376091"/>
                </a:solidFill>
                <a:effectLst/>
                <a:uFill>
                  <a:solidFill>
                    <a:srgbClr val="000000"/>
                  </a:solidFill>
                </a:uFill>
                <a:latin typeface="Arial Narrow" panose="020B0606020202030204" pitchFamily="34" charset="0"/>
                <a:ea typeface="Arial Unicode MS"/>
                <a:cs typeface="Cambria" panose="02040503050406030204" pitchFamily="18" charset="0"/>
              </a:rPr>
              <a:t>Lednicky</a:t>
            </a:r>
            <a:r>
              <a:rPr lang="en-GB" sz="1600" dirty="0">
                <a:solidFill>
                  <a:srgbClr val="376091"/>
                </a:solidFill>
                <a:effectLst/>
                <a:uFill>
                  <a:solidFill>
                    <a:srgbClr val="000000"/>
                  </a:solidFill>
                </a:uFill>
                <a:latin typeface="Arial Narrow" panose="020B0606020202030204" pitchFamily="34" charset="0"/>
                <a:ea typeface="Arial Unicode MS"/>
                <a:cs typeface="Cambria" panose="02040503050406030204" pitchFamily="18" charset="0"/>
              </a:rPr>
              <a:t>, Phys. of Atomic Nuclei 67 (2004) 71</a:t>
            </a:r>
            <a:endParaRPr lang="ru-RU" sz="1600" dirty="0">
              <a:solidFill>
                <a:srgbClr val="376091"/>
              </a:solidFill>
              <a:effectLst/>
              <a:uFill>
                <a:solidFill>
                  <a:srgbClr val="000000"/>
                </a:solidFill>
              </a:uFill>
              <a:latin typeface="Arial Narrow" panose="020B0606020202030204" pitchFamily="34" charset="0"/>
              <a:ea typeface="Cambria" panose="02040503050406030204" pitchFamily="18" charset="0"/>
              <a:cs typeface="Cambria" panose="02040503050406030204" pitchFamily="18" charset="0"/>
            </a:endParaRPr>
          </a:p>
        </p:txBody>
      </p:sp>
      <p:sp>
        <p:nvSpPr>
          <p:cNvPr id="13" name="TextBox 12">
            <a:extLst>
              <a:ext uri="{FF2B5EF4-FFF2-40B4-BE49-F238E27FC236}">
                <a16:creationId xmlns:a16="http://schemas.microsoft.com/office/drawing/2014/main" id="{0FB212B1-4FDC-4A7C-8A7E-9388DD141D35}"/>
              </a:ext>
            </a:extLst>
          </p:cNvPr>
          <p:cNvSpPr txBox="1"/>
          <p:nvPr/>
        </p:nvSpPr>
        <p:spPr>
          <a:xfrm>
            <a:off x="2411760" y="2708920"/>
            <a:ext cx="6408712" cy="1361911"/>
          </a:xfrm>
          <a:prstGeom prst="rect">
            <a:avLst/>
          </a:prstGeom>
          <a:noFill/>
        </p:spPr>
        <p:txBody>
          <a:bodyPr wrap="square" rtlCol="0">
            <a:spAutoFit/>
          </a:bodyPr>
          <a:lstStyle/>
          <a:p>
            <a:pPr algn="just">
              <a:spcAft>
                <a:spcPts val="300"/>
              </a:spcAft>
            </a:pPr>
            <a:r>
              <a:rPr lang="en-US" sz="1600" dirty="0">
                <a:solidFill>
                  <a:srgbClr val="000000"/>
                </a:solidFill>
                <a:effectLst/>
                <a:latin typeface="Arial Narrow" panose="020B0606020202030204" pitchFamily="34" charset="0"/>
                <a:ea typeface="Cambria" panose="02040503050406030204" pitchFamily="18" charset="0"/>
                <a:cs typeface="Cambria" panose="02040503050406030204" pitchFamily="18" charset="0"/>
              </a:rPr>
              <a:t>Of particular importance is a systematic study of the production space-time parameters in the beam energy scan, together with the fluctuation characteristics. Correlations in various combinations of </a:t>
            </a:r>
            <a:r>
              <a:rPr lang="en-US" sz="1600" dirty="0" err="1">
                <a:solidFill>
                  <a:srgbClr val="000000"/>
                </a:solidFill>
                <a:effectLst/>
                <a:latin typeface="Arial Narrow" panose="020B0606020202030204" pitchFamily="34" charset="0"/>
                <a:ea typeface="Cambria" panose="02040503050406030204" pitchFamily="18" charset="0"/>
                <a:cs typeface="Cambria" panose="02040503050406030204" pitchFamily="18" charset="0"/>
              </a:rPr>
              <a:t>pions</a:t>
            </a:r>
            <a:r>
              <a:rPr lang="en-US" sz="1600" dirty="0">
                <a:solidFill>
                  <a:srgbClr val="000000"/>
                </a:solidFill>
                <a:effectLst/>
                <a:latin typeface="Arial Narrow" panose="020B0606020202030204" pitchFamily="34" charset="0"/>
                <a:ea typeface="Cambria" panose="02040503050406030204" pitchFamily="18" charset="0"/>
                <a:cs typeface="Cambria" panose="02040503050406030204" pitchFamily="18" charset="0"/>
              </a:rPr>
              <a:t>, kaons, nucleons and hyperons contain a rich complementary information about the production process.</a:t>
            </a:r>
          </a:p>
          <a:p>
            <a:pPr algn="r">
              <a:spcAft>
                <a:spcPts val="300"/>
              </a:spcAft>
            </a:pPr>
            <a:r>
              <a:rPr lang="en-US" sz="1600" dirty="0">
                <a:solidFill>
                  <a:srgbClr val="376091"/>
                </a:solidFill>
                <a:effectLst/>
                <a:latin typeface="Arial Narrow" panose="020B0606020202030204" pitchFamily="34" charset="0"/>
                <a:ea typeface="Cambria" panose="02040503050406030204" pitchFamily="18" charset="0"/>
                <a:cs typeface="Cambria" panose="02040503050406030204" pitchFamily="18" charset="0"/>
              </a:rPr>
              <a:t>R. </a:t>
            </a:r>
            <a:r>
              <a:rPr lang="en-US" sz="1600" dirty="0" err="1">
                <a:solidFill>
                  <a:srgbClr val="376091"/>
                </a:solidFill>
                <a:effectLst/>
                <a:latin typeface="Arial Narrow" panose="020B0606020202030204" pitchFamily="34" charset="0"/>
                <a:ea typeface="Cambria" panose="02040503050406030204" pitchFamily="18" charset="0"/>
                <a:cs typeface="Cambria" panose="02040503050406030204" pitchFamily="18" charset="0"/>
              </a:rPr>
              <a:t>Lednicky</a:t>
            </a:r>
            <a:r>
              <a:rPr lang="en-US" sz="1600" dirty="0">
                <a:solidFill>
                  <a:srgbClr val="376091"/>
                </a:solidFill>
                <a:effectLst/>
                <a:latin typeface="Arial Narrow" panose="020B0606020202030204" pitchFamily="34" charset="0"/>
                <a:ea typeface="Cambria" panose="02040503050406030204" pitchFamily="18" charset="0"/>
                <a:cs typeface="Cambria" panose="02040503050406030204" pitchFamily="18" charset="0"/>
              </a:rPr>
              <a:t>, </a:t>
            </a:r>
            <a:r>
              <a:rPr lang="en-US" sz="1600" dirty="0" err="1">
                <a:solidFill>
                  <a:srgbClr val="376091"/>
                </a:solidFill>
                <a:effectLst/>
                <a:latin typeface="Arial Narrow" panose="020B0606020202030204" pitchFamily="34" charset="0"/>
                <a:ea typeface="Cambria" panose="02040503050406030204" pitchFamily="18" charset="0"/>
                <a:cs typeface="Cambria" panose="02040503050406030204" pitchFamily="18" charset="0"/>
              </a:rPr>
              <a:t>Nucl</a:t>
            </a:r>
            <a:r>
              <a:rPr lang="en-US" sz="1600" dirty="0">
                <a:solidFill>
                  <a:srgbClr val="376091"/>
                </a:solidFill>
                <a:effectLst/>
                <a:latin typeface="Arial Narrow" panose="020B0606020202030204" pitchFamily="34" charset="0"/>
                <a:ea typeface="Cambria" panose="02040503050406030204" pitchFamily="18" charset="0"/>
                <a:cs typeface="Cambria" panose="02040503050406030204" pitchFamily="18" charset="0"/>
              </a:rPr>
              <a:t>. Phys. B (Proc. Suppl.) 198 (2010) 43</a:t>
            </a:r>
          </a:p>
        </p:txBody>
      </p:sp>
      <p:sp>
        <p:nvSpPr>
          <p:cNvPr id="14" name="TextBox 13">
            <a:extLst>
              <a:ext uri="{FF2B5EF4-FFF2-40B4-BE49-F238E27FC236}">
                <a16:creationId xmlns:a16="http://schemas.microsoft.com/office/drawing/2014/main" id="{B7F3E3FF-1213-43F9-BE39-4E2BDC412BBA}"/>
              </a:ext>
            </a:extLst>
          </p:cNvPr>
          <p:cNvSpPr txBox="1"/>
          <p:nvPr/>
        </p:nvSpPr>
        <p:spPr>
          <a:xfrm>
            <a:off x="2411760" y="4221088"/>
            <a:ext cx="6408712" cy="2346796"/>
          </a:xfrm>
          <a:prstGeom prst="rect">
            <a:avLst/>
          </a:prstGeom>
          <a:noFill/>
        </p:spPr>
        <p:txBody>
          <a:bodyPr wrap="square" rtlCol="0">
            <a:spAutoFit/>
          </a:bodyPr>
          <a:lstStyle/>
          <a:p>
            <a:pPr algn="just">
              <a:spcAft>
                <a:spcPts val="300"/>
              </a:spcAft>
            </a:pPr>
            <a:r>
              <a:rPr lang="en-US" sz="1600" dirty="0">
                <a:solidFill>
                  <a:srgbClr val="000000"/>
                </a:solidFill>
                <a:effectLst/>
                <a:latin typeface="Arial Narrow" panose="020B0606020202030204" pitchFamily="34" charset="0"/>
                <a:ea typeface="Cambria" panose="02040503050406030204" pitchFamily="18" charset="0"/>
                <a:cs typeface="Cambria" panose="02040503050406030204" pitchFamily="18" charset="0"/>
              </a:rPr>
              <a:t>The correlation measurement of strong particle interaction at nonzero strangeness is especially up-to-date in connection with the so-called hyperon puzzle in neutron stars. Their radius of 10–15 km and mass of ~1.5–2 sun masses essentially depend on the </a:t>
            </a:r>
            <a:r>
              <a:rPr lang="en-US" sz="1600" dirty="0" err="1">
                <a:solidFill>
                  <a:srgbClr val="000000"/>
                </a:solidFill>
                <a:effectLst/>
                <a:latin typeface="Arial Narrow" panose="020B0606020202030204" pitchFamily="34" charset="0"/>
                <a:ea typeface="Cambria" panose="02040503050406030204" pitchFamily="18" charset="0"/>
                <a:cs typeface="Cambria" panose="02040503050406030204" pitchFamily="18" charset="0"/>
              </a:rPr>
              <a:t>EoS</a:t>
            </a:r>
            <a:r>
              <a:rPr lang="en-US" sz="1600" dirty="0">
                <a:solidFill>
                  <a:srgbClr val="000000"/>
                </a:solidFill>
                <a:effectLst/>
                <a:latin typeface="Arial Narrow" panose="020B0606020202030204" pitchFamily="34" charset="0"/>
                <a:ea typeface="Cambria" panose="02040503050406030204" pitchFamily="18" charset="0"/>
                <a:cs typeface="Cambria" panose="02040503050406030204" pitchFamily="18" charset="0"/>
              </a:rPr>
              <a:t>, which is softened in the presence of hyperons thus leading to a decrease of the maximal neutron star mass. The present knowledge of hyperon-nucleon, hyperon-hyperon, kaon-nucleon and kaon-hyperon interactions is not sufficient for a reliable calculation of nucleon and hyperon fractions and corresponding neutron star </a:t>
            </a:r>
            <a:r>
              <a:rPr lang="en-US" sz="1600" dirty="0" err="1">
                <a:solidFill>
                  <a:srgbClr val="000000"/>
                </a:solidFill>
                <a:effectLst/>
                <a:latin typeface="Arial Narrow" panose="020B0606020202030204" pitchFamily="34" charset="0"/>
                <a:ea typeface="Cambria" panose="02040503050406030204" pitchFamily="18" charset="0"/>
                <a:cs typeface="Cambria" panose="02040503050406030204" pitchFamily="18" charset="0"/>
              </a:rPr>
              <a:t>EoS</a:t>
            </a:r>
            <a:r>
              <a:rPr lang="en-US" sz="1600" dirty="0">
                <a:solidFill>
                  <a:srgbClr val="000000"/>
                </a:solidFill>
                <a:effectLst/>
                <a:latin typeface="Arial Narrow" panose="020B0606020202030204" pitchFamily="34" charset="0"/>
                <a:ea typeface="Cambria" panose="02040503050406030204" pitchFamily="18" charset="0"/>
                <a:cs typeface="Cambria" panose="02040503050406030204" pitchFamily="18" charset="0"/>
              </a:rPr>
              <a:t>. </a:t>
            </a:r>
          </a:p>
          <a:p>
            <a:pPr algn="r">
              <a:spcAft>
                <a:spcPts val="300"/>
              </a:spcAft>
            </a:pPr>
            <a:r>
              <a:rPr lang="en-US" sz="1600" dirty="0">
                <a:solidFill>
                  <a:srgbClr val="376091"/>
                </a:solidFill>
                <a:effectLst/>
                <a:latin typeface="Arial Narrow" panose="020B0606020202030204" pitchFamily="34" charset="0"/>
                <a:ea typeface="Cambria" panose="02040503050406030204" pitchFamily="18" charset="0"/>
                <a:cs typeface="Cambria" panose="02040503050406030204" pitchFamily="18" charset="0"/>
              </a:rPr>
              <a:t>D. </a:t>
            </a:r>
            <a:r>
              <a:rPr lang="en-US" sz="1600" dirty="0" err="1">
                <a:solidFill>
                  <a:srgbClr val="376091"/>
                </a:solidFill>
                <a:effectLst/>
                <a:latin typeface="Arial Narrow" panose="020B0606020202030204" pitchFamily="34" charset="0"/>
                <a:ea typeface="Cambria" panose="02040503050406030204" pitchFamily="18" charset="0"/>
                <a:cs typeface="Cambria" panose="02040503050406030204" pitchFamily="18" charset="0"/>
              </a:rPr>
              <a:t>Lonardoni</a:t>
            </a:r>
            <a:r>
              <a:rPr lang="en-US" sz="1600" dirty="0">
                <a:solidFill>
                  <a:srgbClr val="376091"/>
                </a:solidFill>
                <a:effectLst/>
                <a:latin typeface="Arial Narrow" panose="020B0606020202030204" pitchFamily="34" charset="0"/>
                <a:ea typeface="Cambria" panose="02040503050406030204" pitchFamily="18" charset="0"/>
                <a:cs typeface="Cambria" panose="02040503050406030204" pitchFamily="18" charset="0"/>
              </a:rPr>
              <a:t> et al., Phys. Rev. Lett. 114 (2015) 092301</a:t>
            </a:r>
          </a:p>
        </p:txBody>
      </p:sp>
      <p:pic>
        <p:nvPicPr>
          <p:cNvPr id="15" name="Рисунок 14">
            <a:extLst>
              <a:ext uri="{FF2B5EF4-FFF2-40B4-BE49-F238E27FC236}">
                <a16:creationId xmlns:a16="http://schemas.microsoft.com/office/drawing/2014/main" id="{51177F2E-9342-4C7D-BEF9-62CEE83C483C}"/>
              </a:ext>
            </a:extLst>
          </p:cNvPr>
          <p:cNvPicPr>
            <a:picLocks noChangeAspect="1"/>
          </p:cNvPicPr>
          <p:nvPr/>
        </p:nvPicPr>
        <p:blipFill>
          <a:blip r:embed="rId4"/>
          <a:stretch>
            <a:fillRect/>
          </a:stretch>
        </p:blipFill>
        <p:spPr>
          <a:xfrm>
            <a:off x="638232" y="4316057"/>
            <a:ext cx="1397749" cy="1905353"/>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EC269C5-2E2B-427C-B10D-E78243B81063}"/>
                  </a:ext>
                </a:extLst>
              </p:cNvPr>
              <p:cNvSpPr txBox="1"/>
              <p:nvPr/>
            </p:nvSpPr>
            <p:spPr>
              <a:xfrm>
                <a:off x="562830" y="2917238"/>
                <a:ext cx="34156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ru-RU" i="1" smtClean="0">
                          <a:solidFill>
                            <a:srgbClr val="376091"/>
                          </a:solidFill>
                          <a:latin typeface="Cambria Math" panose="02040503050406030204" pitchFamily="18" charset="0"/>
                          <a:ea typeface="Cambria Math" panose="02040503050406030204" pitchFamily="18" charset="0"/>
                        </a:rPr>
                        <m:t>𝜋𝜋</m:t>
                      </m:r>
                    </m:oMath>
                  </m:oMathPara>
                </a14:m>
                <a:endParaRPr lang="ru-RU" dirty="0">
                  <a:solidFill>
                    <a:srgbClr val="376091"/>
                  </a:solidFill>
                </a:endParaRPr>
              </a:p>
            </p:txBody>
          </p:sp>
        </mc:Choice>
        <mc:Fallback xmlns="">
          <p:sp>
            <p:nvSpPr>
              <p:cNvPr id="16" name="TextBox 15">
                <a:extLst>
                  <a:ext uri="{FF2B5EF4-FFF2-40B4-BE49-F238E27FC236}">
                    <a16:creationId xmlns:a16="http://schemas.microsoft.com/office/drawing/2014/main" id="{BEC269C5-2E2B-427C-B10D-E78243B81063}"/>
                  </a:ext>
                </a:extLst>
              </p:cNvPr>
              <p:cNvSpPr txBox="1">
                <a:spLocks noRot="1" noChangeAspect="1" noMove="1" noResize="1" noEditPoints="1" noAdjustHandles="1" noChangeArrowheads="1" noChangeShapeType="1" noTextEdit="1"/>
              </p:cNvSpPr>
              <p:nvPr/>
            </p:nvSpPr>
            <p:spPr>
              <a:xfrm>
                <a:off x="562830" y="2917238"/>
                <a:ext cx="341568" cy="276999"/>
              </a:xfrm>
              <a:prstGeom prst="rect">
                <a:avLst/>
              </a:prstGeom>
              <a:blipFill>
                <a:blip r:embed="rId5"/>
                <a:stretch>
                  <a:fillRect l="-8929" r="-8929" b="-2222"/>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7CE53A1F-1004-4F6D-92E3-F93BF363FAD4}"/>
                  </a:ext>
                </a:extLst>
              </p:cNvPr>
              <p:cNvSpPr txBox="1"/>
              <p:nvPr/>
            </p:nvSpPr>
            <p:spPr>
              <a:xfrm>
                <a:off x="1140346" y="3096732"/>
                <a:ext cx="34304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solidFill>
                            <a:srgbClr val="376091"/>
                          </a:solidFill>
                          <a:latin typeface="Cambria Math" panose="02040503050406030204" pitchFamily="18" charset="0"/>
                          <a:ea typeface="Cambria Math" panose="02040503050406030204" pitchFamily="18" charset="0"/>
                        </a:rPr>
                        <m:t>ΛΛ</m:t>
                      </m:r>
                    </m:oMath>
                  </m:oMathPara>
                </a14:m>
                <a:endParaRPr lang="ru-RU" dirty="0">
                  <a:solidFill>
                    <a:srgbClr val="376091"/>
                  </a:solidFill>
                </a:endParaRPr>
              </a:p>
            </p:txBody>
          </p:sp>
        </mc:Choice>
        <mc:Fallback xmlns="">
          <p:sp>
            <p:nvSpPr>
              <p:cNvPr id="22" name="TextBox 21">
                <a:extLst>
                  <a:ext uri="{FF2B5EF4-FFF2-40B4-BE49-F238E27FC236}">
                    <a16:creationId xmlns:a16="http://schemas.microsoft.com/office/drawing/2014/main" id="{7CE53A1F-1004-4F6D-92E3-F93BF363FAD4}"/>
                  </a:ext>
                </a:extLst>
              </p:cNvPr>
              <p:cNvSpPr txBox="1">
                <a:spLocks noRot="1" noChangeAspect="1" noMove="1" noResize="1" noEditPoints="1" noAdjustHandles="1" noChangeArrowheads="1" noChangeShapeType="1" noTextEdit="1"/>
              </p:cNvSpPr>
              <p:nvPr/>
            </p:nvSpPr>
            <p:spPr>
              <a:xfrm>
                <a:off x="1140346" y="3096732"/>
                <a:ext cx="343043" cy="276999"/>
              </a:xfrm>
              <a:prstGeom prst="rect">
                <a:avLst/>
              </a:prstGeom>
              <a:blipFill>
                <a:blip r:embed="rId6"/>
                <a:stretch>
                  <a:fillRect l="-14286" r="-16071" b="-8889"/>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9121D7C-B19A-470D-A7BE-4AB925C4E137}"/>
                  </a:ext>
                </a:extLst>
              </p:cNvPr>
              <p:cNvSpPr txBox="1"/>
              <p:nvPr/>
            </p:nvSpPr>
            <p:spPr>
              <a:xfrm>
                <a:off x="661446" y="3373731"/>
                <a:ext cx="3724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solidFill>
                            <a:srgbClr val="376091"/>
                          </a:solidFill>
                          <a:latin typeface="Cambria Math" panose="02040503050406030204" pitchFamily="18" charset="0"/>
                          <a:ea typeface="Cambria Math" panose="02040503050406030204" pitchFamily="18" charset="0"/>
                        </a:rPr>
                        <m:t>Λ</m:t>
                      </m:r>
                      <m:r>
                        <a:rPr lang="en-US" b="0" i="1" smtClean="0">
                          <a:solidFill>
                            <a:srgbClr val="376091"/>
                          </a:solidFill>
                          <a:latin typeface="Cambria Math" panose="02040503050406030204" pitchFamily="18" charset="0"/>
                          <a:ea typeface="Cambria Math" panose="02040503050406030204" pitchFamily="18" charset="0"/>
                        </a:rPr>
                        <m:t>𝐾</m:t>
                      </m:r>
                    </m:oMath>
                  </m:oMathPara>
                </a14:m>
                <a:endParaRPr lang="ru-RU" dirty="0">
                  <a:solidFill>
                    <a:srgbClr val="376091"/>
                  </a:solidFill>
                </a:endParaRPr>
              </a:p>
            </p:txBody>
          </p:sp>
        </mc:Choice>
        <mc:Fallback xmlns="">
          <p:sp>
            <p:nvSpPr>
              <p:cNvPr id="23" name="TextBox 22">
                <a:extLst>
                  <a:ext uri="{FF2B5EF4-FFF2-40B4-BE49-F238E27FC236}">
                    <a16:creationId xmlns:a16="http://schemas.microsoft.com/office/drawing/2014/main" id="{E9121D7C-B19A-470D-A7BE-4AB925C4E137}"/>
                  </a:ext>
                </a:extLst>
              </p:cNvPr>
              <p:cNvSpPr txBox="1">
                <a:spLocks noRot="1" noChangeAspect="1" noMove="1" noResize="1" noEditPoints="1" noAdjustHandles="1" noChangeArrowheads="1" noChangeShapeType="1" noTextEdit="1"/>
              </p:cNvSpPr>
              <p:nvPr/>
            </p:nvSpPr>
            <p:spPr>
              <a:xfrm>
                <a:off x="661446" y="3373731"/>
                <a:ext cx="372474" cy="276999"/>
              </a:xfrm>
              <a:prstGeom prst="rect">
                <a:avLst/>
              </a:prstGeom>
              <a:blipFill>
                <a:blip r:embed="rId7"/>
                <a:stretch>
                  <a:fillRect l="-14754" r="-11475" b="-8696"/>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B4B18ADA-77CD-4C77-BBB1-0E9515D40A4D}"/>
                  </a:ext>
                </a:extLst>
              </p:cNvPr>
              <p:cNvSpPr txBox="1"/>
              <p:nvPr/>
            </p:nvSpPr>
            <p:spPr>
              <a:xfrm>
                <a:off x="1065706" y="2695834"/>
                <a:ext cx="39491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376091"/>
                          </a:solidFill>
                          <a:latin typeface="Cambria Math" panose="02040503050406030204" pitchFamily="18" charset="0"/>
                          <a:ea typeface="Cambria Math" panose="02040503050406030204" pitchFamily="18" charset="0"/>
                        </a:rPr>
                        <m:t>𝐾𝐾</m:t>
                      </m:r>
                    </m:oMath>
                  </m:oMathPara>
                </a14:m>
                <a:endParaRPr lang="ru-RU" dirty="0">
                  <a:solidFill>
                    <a:srgbClr val="376091"/>
                  </a:solidFill>
                </a:endParaRPr>
              </a:p>
            </p:txBody>
          </p:sp>
        </mc:Choice>
        <mc:Fallback xmlns="">
          <p:sp>
            <p:nvSpPr>
              <p:cNvPr id="24" name="TextBox 23">
                <a:extLst>
                  <a:ext uri="{FF2B5EF4-FFF2-40B4-BE49-F238E27FC236}">
                    <a16:creationId xmlns:a16="http://schemas.microsoft.com/office/drawing/2014/main" id="{B4B18ADA-77CD-4C77-BBB1-0E9515D40A4D}"/>
                  </a:ext>
                </a:extLst>
              </p:cNvPr>
              <p:cNvSpPr txBox="1">
                <a:spLocks noRot="1" noChangeAspect="1" noMove="1" noResize="1" noEditPoints="1" noAdjustHandles="1" noChangeArrowheads="1" noChangeShapeType="1" noTextEdit="1"/>
              </p:cNvSpPr>
              <p:nvPr/>
            </p:nvSpPr>
            <p:spPr>
              <a:xfrm>
                <a:off x="1065706" y="2695834"/>
                <a:ext cx="394915" cy="276999"/>
              </a:xfrm>
              <a:prstGeom prst="rect">
                <a:avLst/>
              </a:prstGeom>
              <a:blipFill>
                <a:blip r:embed="rId8"/>
                <a:stretch>
                  <a:fillRect l="-13846" r="-10769" b="-8696"/>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563918EE-8082-4904-98D6-F8DF217C1157}"/>
                  </a:ext>
                </a:extLst>
              </p:cNvPr>
              <p:cNvSpPr txBox="1"/>
              <p:nvPr/>
            </p:nvSpPr>
            <p:spPr>
              <a:xfrm>
                <a:off x="1311868" y="3616648"/>
                <a:ext cx="32342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376091"/>
                          </a:solidFill>
                          <a:latin typeface="Cambria Math" panose="02040503050406030204" pitchFamily="18" charset="0"/>
                          <a:ea typeface="Cambria Math" panose="02040503050406030204" pitchFamily="18" charset="0"/>
                        </a:rPr>
                        <m:t>𝑝𝑝</m:t>
                      </m:r>
                    </m:oMath>
                  </m:oMathPara>
                </a14:m>
                <a:endParaRPr lang="ru-RU" dirty="0">
                  <a:solidFill>
                    <a:srgbClr val="376091"/>
                  </a:solidFill>
                </a:endParaRPr>
              </a:p>
            </p:txBody>
          </p:sp>
        </mc:Choice>
        <mc:Fallback xmlns="">
          <p:sp>
            <p:nvSpPr>
              <p:cNvPr id="25" name="TextBox 24">
                <a:extLst>
                  <a:ext uri="{FF2B5EF4-FFF2-40B4-BE49-F238E27FC236}">
                    <a16:creationId xmlns:a16="http://schemas.microsoft.com/office/drawing/2014/main" id="{563918EE-8082-4904-98D6-F8DF217C1157}"/>
                  </a:ext>
                </a:extLst>
              </p:cNvPr>
              <p:cNvSpPr txBox="1">
                <a:spLocks noRot="1" noChangeAspect="1" noMove="1" noResize="1" noEditPoints="1" noAdjustHandles="1" noChangeArrowheads="1" noChangeShapeType="1" noTextEdit="1"/>
              </p:cNvSpPr>
              <p:nvPr/>
            </p:nvSpPr>
            <p:spPr>
              <a:xfrm>
                <a:off x="1311868" y="3616648"/>
                <a:ext cx="323422" cy="276999"/>
              </a:xfrm>
              <a:prstGeom prst="rect">
                <a:avLst/>
              </a:prstGeom>
              <a:blipFill>
                <a:blip r:embed="rId9"/>
                <a:stretch>
                  <a:fillRect l="-16981" r="-15094" b="-26087"/>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70587C96-EA60-4E19-A02D-E8BBA4E1034F}"/>
                  </a:ext>
                </a:extLst>
              </p:cNvPr>
              <p:cNvSpPr txBox="1"/>
              <p:nvPr/>
            </p:nvSpPr>
            <p:spPr>
              <a:xfrm>
                <a:off x="1682675" y="3389875"/>
                <a:ext cx="32861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ru-RU" i="1" smtClean="0">
                          <a:solidFill>
                            <a:srgbClr val="376091"/>
                          </a:solidFill>
                          <a:latin typeface="Cambria Math" panose="02040503050406030204" pitchFamily="18" charset="0"/>
                          <a:ea typeface="Cambria Math" panose="02040503050406030204" pitchFamily="18" charset="0"/>
                        </a:rPr>
                        <m:t>𝜋</m:t>
                      </m:r>
                      <m:r>
                        <a:rPr lang="en-US" b="0" i="1" smtClean="0">
                          <a:solidFill>
                            <a:srgbClr val="376091"/>
                          </a:solidFill>
                          <a:latin typeface="Cambria Math" panose="02040503050406030204" pitchFamily="18" charset="0"/>
                          <a:ea typeface="Cambria Math" panose="02040503050406030204" pitchFamily="18" charset="0"/>
                        </a:rPr>
                        <m:t>𝑝</m:t>
                      </m:r>
                    </m:oMath>
                  </m:oMathPara>
                </a14:m>
                <a:endParaRPr lang="ru-RU" i="1" dirty="0">
                  <a:solidFill>
                    <a:srgbClr val="376091"/>
                  </a:solidFill>
                </a:endParaRPr>
              </a:p>
            </p:txBody>
          </p:sp>
        </mc:Choice>
        <mc:Fallback xmlns="">
          <p:sp>
            <p:nvSpPr>
              <p:cNvPr id="26" name="TextBox 25">
                <a:extLst>
                  <a:ext uri="{FF2B5EF4-FFF2-40B4-BE49-F238E27FC236}">
                    <a16:creationId xmlns:a16="http://schemas.microsoft.com/office/drawing/2014/main" id="{70587C96-EA60-4E19-A02D-E8BBA4E1034F}"/>
                  </a:ext>
                </a:extLst>
              </p:cNvPr>
              <p:cNvSpPr txBox="1">
                <a:spLocks noRot="1" noChangeAspect="1" noMove="1" noResize="1" noEditPoints="1" noAdjustHandles="1" noChangeArrowheads="1" noChangeShapeType="1" noTextEdit="1"/>
              </p:cNvSpPr>
              <p:nvPr/>
            </p:nvSpPr>
            <p:spPr>
              <a:xfrm>
                <a:off x="1682675" y="3389875"/>
                <a:ext cx="328616" cy="276999"/>
              </a:xfrm>
              <a:prstGeom prst="rect">
                <a:avLst/>
              </a:prstGeom>
              <a:blipFill>
                <a:blip r:embed="rId10"/>
                <a:stretch>
                  <a:fillRect l="-9259" r="-16667" b="-26087"/>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2D9F09D5-2831-4392-827F-2B87B4C41F38}"/>
                  </a:ext>
                </a:extLst>
              </p:cNvPr>
              <p:cNvSpPr txBox="1"/>
              <p:nvPr/>
            </p:nvSpPr>
            <p:spPr>
              <a:xfrm>
                <a:off x="1617412" y="2853815"/>
                <a:ext cx="35708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376091"/>
                          </a:solidFill>
                          <a:latin typeface="Cambria Math" panose="02040503050406030204" pitchFamily="18" charset="0"/>
                          <a:ea typeface="Cambria Math" panose="02040503050406030204" pitchFamily="18" charset="0"/>
                        </a:rPr>
                        <m:t>𝐾𝑝</m:t>
                      </m:r>
                    </m:oMath>
                  </m:oMathPara>
                </a14:m>
                <a:endParaRPr lang="ru-RU" i="1" dirty="0">
                  <a:solidFill>
                    <a:srgbClr val="376091"/>
                  </a:solidFill>
                </a:endParaRPr>
              </a:p>
            </p:txBody>
          </p:sp>
        </mc:Choice>
        <mc:Fallback xmlns="">
          <p:sp>
            <p:nvSpPr>
              <p:cNvPr id="27" name="TextBox 26">
                <a:extLst>
                  <a:ext uri="{FF2B5EF4-FFF2-40B4-BE49-F238E27FC236}">
                    <a16:creationId xmlns:a16="http://schemas.microsoft.com/office/drawing/2014/main" id="{2D9F09D5-2831-4392-827F-2B87B4C41F38}"/>
                  </a:ext>
                </a:extLst>
              </p:cNvPr>
              <p:cNvSpPr txBox="1">
                <a:spLocks noRot="1" noChangeAspect="1" noMove="1" noResize="1" noEditPoints="1" noAdjustHandles="1" noChangeArrowheads="1" noChangeShapeType="1" noTextEdit="1"/>
              </p:cNvSpPr>
              <p:nvPr/>
            </p:nvSpPr>
            <p:spPr>
              <a:xfrm>
                <a:off x="1617412" y="2853815"/>
                <a:ext cx="357084" cy="276999"/>
              </a:xfrm>
              <a:prstGeom prst="rect">
                <a:avLst/>
              </a:prstGeom>
              <a:blipFill>
                <a:blip r:embed="rId11"/>
                <a:stretch>
                  <a:fillRect l="-20339" r="-20339" b="-34783"/>
                </a:stretch>
              </a:blipFill>
            </p:spPr>
            <p:txBody>
              <a:bodyPr/>
              <a:lstStyle/>
              <a:p>
                <a:r>
                  <a:rPr lang="ru-RU">
                    <a:noFill/>
                  </a:rPr>
                  <a:t> </a:t>
                </a:r>
              </a:p>
            </p:txBody>
          </p:sp>
        </mc:Fallback>
      </mc:AlternateContent>
    </p:spTree>
    <p:extLst>
      <p:ext uri="{BB962C8B-B14F-4D97-AF65-F5344CB8AC3E}">
        <p14:creationId xmlns:p14="http://schemas.microsoft.com/office/powerpoint/2010/main" val="17270965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cstate="print"/>
          <a:srcRect/>
          <a:stretch>
            <a:fillRect/>
          </a:stretch>
        </p:blipFill>
        <p:spPr bwMode="auto">
          <a:xfrm>
            <a:off x="0" y="-14288"/>
            <a:ext cx="9144000" cy="663576"/>
          </a:xfrm>
          <a:prstGeom prst="rect">
            <a:avLst/>
          </a:prstGeom>
          <a:noFill/>
          <a:ln w="9525">
            <a:noFill/>
            <a:miter lim="800000"/>
            <a:headEnd/>
            <a:tailEnd/>
          </a:ln>
        </p:spPr>
      </p:pic>
      <p:sp>
        <p:nvSpPr>
          <p:cNvPr id="6" name="TextBox 5"/>
          <p:cNvSpPr txBox="1"/>
          <p:nvPr/>
        </p:nvSpPr>
        <p:spPr>
          <a:xfrm>
            <a:off x="693936" y="101600"/>
            <a:ext cx="7766496" cy="461665"/>
          </a:xfrm>
          <a:prstGeom prst="rect">
            <a:avLst/>
          </a:prstGeom>
          <a:noFill/>
        </p:spPr>
        <p:txBody>
          <a:bodyPr wrap="square">
            <a:spAutoFit/>
          </a:bodyPr>
          <a:lstStyle/>
          <a:p>
            <a:pPr algn="ctr">
              <a:defRPr/>
            </a:pPr>
            <a:r>
              <a:rPr lang="en-US" sz="2400" b="1" dirty="0">
                <a:solidFill>
                  <a:prstClr val="white"/>
                </a:solidFill>
                <a:effectLst>
                  <a:outerShdw blurRad="38100" dist="38100" dir="2700000" algn="tl">
                    <a:srgbClr val="000000">
                      <a:alpha val="43137"/>
                    </a:srgbClr>
                  </a:outerShdw>
                </a:effectLst>
              </a:rPr>
              <a:t>Proposal of </a:t>
            </a:r>
            <a:r>
              <a:rPr lang="en-US" sz="2400" b="1" dirty="0" err="1">
                <a:solidFill>
                  <a:prstClr val="white"/>
                </a:solidFill>
                <a:effectLst>
                  <a:outerShdw blurRad="38100" dist="38100" dir="2700000" algn="tl">
                    <a:srgbClr val="000000">
                      <a:alpha val="43137"/>
                    </a:srgbClr>
                  </a:outerShdw>
                </a:effectLst>
              </a:rPr>
              <a:t>Femtoscopic</a:t>
            </a:r>
            <a:r>
              <a:rPr lang="en-US" sz="2400" b="1" dirty="0">
                <a:solidFill>
                  <a:prstClr val="white"/>
                </a:solidFill>
                <a:effectLst>
                  <a:outerShdw blurRad="38100" dist="38100" dir="2700000" algn="tl">
                    <a:srgbClr val="000000">
                      <a:alpha val="43137"/>
                    </a:srgbClr>
                  </a:outerShdw>
                </a:effectLst>
              </a:rPr>
              <a:t> STAR Data Analysis</a:t>
            </a:r>
            <a:endParaRPr lang="ru-RU" sz="2400" b="1" dirty="0">
              <a:solidFill>
                <a:prstClr val="white"/>
              </a:solidFill>
              <a:effectLst>
                <a:outerShdw blurRad="38100" dist="38100" dir="2700000" algn="tl">
                  <a:srgbClr val="000000">
                    <a:alpha val="43137"/>
                  </a:srgbClr>
                </a:outerShdw>
              </a:effectLst>
            </a:endParaRPr>
          </a:p>
        </p:txBody>
      </p:sp>
      <p:pic>
        <p:nvPicPr>
          <p:cNvPr id="17" name="Рисунок 7" descr="http://www.star.bnl.gov/central/focus/lambda-lambda/lambda-lambda.png">
            <a:extLst>
              <a:ext uri="{FF2B5EF4-FFF2-40B4-BE49-F238E27FC236}">
                <a16:creationId xmlns:a16="http://schemas.microsoft.com/office/drawing/2014/main" id="{83BC0101-F7A7-4147-A507-74298546BAB5}"/>
              </a:ext>
            </a:extLst>
          </p:cNvPr>
          <p:cNvPicPr>
            <a:picLocks noChangeAspect="1" noChangeArrowheads="1"/>
          </p:cNvPicPr>
          <p:nvPr/>
        </p:nvPicPr>
        <p:blipFill>
          <a:blip r:embed="rId3" cstate="print"/>
          <a:srcRect/>
          <a:stretch>
            <a:fillRect/>
          </a:stretch>
        </p:blipFill>
        <p:spPr bwMode="auto">
          <a:xfrm>
            <a:off x="544609" y="980728"/>
            <a:ext cx="2013576" cy="1770693"/>
          </a:xfrm>
          <a:prstGeom prst="rect">
            <a:avLst/>
          </a:prstGeom>
          <a:noFill/>
          <a:ln w="9525">
            <a:noFill/>
            <a:miter lim="800000"/>
            <a:headEnd/>
            <a:tailEnd/>
          </a:ln>
        </p:spPr>
      </p:pic>
      <p:sp>
        <p:nvSpPr>
          <p:cNvPr id="20" name="TextBox 19">
            <a:extLst>
              <a:ext uri="{FF2B5EF4-FFF2-40B4-BE49-F238E27FC236}">
                <a16:creationId xmlns:a16="http://schemas.microsoft.com/office/drawing/2014/main" id="{2419E6C9-CAF9-4338-BB51-7AC96B98959D}"/>
              </a:ext>
            </a:extLst>
          </p:cNvPr>
          <p:cNvSpPr txBox="1"/>
          <p:nvPr/>
        </p:nvSpPr>
        <p:spPr>
          <a:xfrm>
            <a:off x="2918564" y="692696"/>
            <a:ext cx="5973916" cy="3303468"/>
          </a:xfrm>
          <a:prstGeom prst="rect">
            <a:avLst/>
          </a:prstGeom>
          <a:noFill/>
        </p:spPr>
        <p:txBody>
          <a:bodyPr wrap="square" rtlCol="0">
            <a:spAutoFit/>
          </a:bodyPr>
          <a:lstStyle/>
          <a:p>
            <a:pPr algn="just">
              <a:spcAft>
                <a:spcPts val="300"/>
              </a:spcAft>
            </a:pPr>
            <a:r>
              <a:rPr lang="en-GB" sz="1600" b="1" dirty="0">
                <a:solidFill>
                  <a:srgbClr val="376091"/>
                </a:solidFill>
                <a:effectLst/>
                <a:uFill>
                  <a:solidFill>
                    <a:srgbClr val="000000"/>
                  </a:solidFill>
                </a:uFill>
                <a:latin typeface="Arial Narrow" panose="020B0606020202030204" pitchFamily="34" charset="0"/>
                <a:ea typeface="Arial Unicode MS"/>
                <a:cs typeface="Cambria" panose="02040503050406030204" pitchFamily="18" charset="0"/>
              </a:rPr>
              <a:t>The measurement of the </a:t>
            </a:r>
            <a:r>
              <a:rPr lang="en-GB" sz="1600" b="1" dirty="0">
                <a:solidFill>
                  <a:srgbClr val="376091"/>
                </a:solidFill>
                <a:effectLst/>
                <a:uFill>
                  <a:solidFill>
                    <a:srgbClr val="000000"/>
                  </a:solidFill>
                </a:uFill>
                <a:latin typeface="Arial Narrow" panose="020B0606020202030204" pitchFamily="34" charset="0"/>
                <a:ea typeface="Arial Unicode MS"/>
                <a:cs typeface="Times New Roman" panose="02020603050405020304" pitchFamily="18" charset="0"/>
                <a:sym typeface="Symbol" panose="05050102010706020507" pitchFamily="18" charset="2"/>
              </a:rPr>
              <a:t></a:t>
            </a:r>
            <a:r>
              <a:rPr lang="en-GB" sz="1600" b="1" dirty="0">
                <a:solidFill>
                  <a:srgbClr val="376091"/>
                </a:solidFill>
                <a:effectLst/>
                <a:uFill>
                  <a:solidFill>
                    <a:srgbClr val="000000"/>
                  </a:solidFill>
                </a:uFill>
                <a:latin typeface="Arial Narrow" panose="020B0606020202030204" pitchFamily="34" charset="0"/>
                <a:ea typeface="Arial Unicode MS"/>
                <a:cs typeface="Cambria" panose="02040503050406030204" pitchFamily="18" charset="0"/>
              </a:rPr>
              <a:t> interaction:</a:t>
            </a:r>
          </a:p>
          <a:p>
            <a:pPr marL="285750" indent="-285750" algn="just">
              <a:spcAft>
                <a:spcPts val="0"/>
              </a:spcAft>
              <a:buFont typeface="Wingdings" panose="05000000000000000000" pitchFamily="2" charset="2"/>
              <a:buChar char="§"/>
            </a:pPr>
            <a:r>
              <a:rPr lang="en-GB" sz="1600"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a possible existence of so-called H-dibaryon;</a:t>
            </a:r>
          </a:p>
          <a:p>
            <a:pPr marL="285750" indent="-285750" algn="just">
              <a:spcAft>
                <a:spcPts val="0"/>
              </a:spcAft>
              <a:buFont typeface="Wingdings" panose="05000000000000000000" pitchFamily="2" charset="2"/>
              <a:buChar char="§"/>
            </a:pPr>
            <a:r>
              <a:rPr lang="en-GB" sz="1600"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a negative singlet s-wave scattering length </a:t>
            </a:r>
            <a:r>
              <a:rPr lang="en-GB" sz="1600" i="1"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f</a:t>
            </a:r>
            <a:r>
              <a:rPr lang="en-GB" sz="1600" baseline="-25000"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0</a:t>
            </a:r>
            <a:r>
              <a:rPr lang="en-GB" sz="1600"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 </a:t>
            </a:r>
            <a:r>
              <a:rPr lang="en-GB" sz="1600" dirty="0">
                <a:solidFill>
                  <a:srgbClr val="000000"/>
                </a:solidFill>
                <a:effectLst/>
                <a:uFill>
                  <a:solidFill>
                    <a:srgbClr val="000000"/>
                  </a:solidFill>
                </a:uFill>
                <a:latin typeface="Arial Narrow" panose="020B0606020202030204" pitchFamily="34" charset="0"/>
                <a:ea typeface="Arial Unicode MS"/>
                <a:cs typeface="Times New Roman" panose="02020603050405020304" pitchFamily="18" charset="0"/>
                <a:sym typeface="Symbol" panose="05050102010706020507" pitchFamily="18" charset="2"/>
              </a:rPr>
              <a:t></a:t>
            </a:r>
            <a:r>
              <a:rPr lang="en-GB" sz="1600"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 – 1 </a:t>
            </a:r>
            <a:r>
              <a:rPr lang="en-GB" sz="1600" dirty="0" err="1">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fm</a:t>
            </a:r>
            <a:r>
              <a:rPr lang="en-GB" sz="1600"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 </a:t>
            </a:r>
          </a:p>
          <a:p>
            <a:pPr marL="285750" indent="-285750" algn="just">
              <a:spcAft>
                <a:spcPts val="0"/>
              </a:spcAft>
              <a:buFont typeface="Wingdings" panose="05000000000000000000" pitchFamily="2" charset="2"/>
              <a:buChar char="§"/>
            </a:pPr>
            <a:r>
              <a:rPr lang="en-GB" sz="1600"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a large positive effective radius </a:t>
            </a:r>
            <a:r>
              <a:rPr lang="en-GB" sz="1600" i="1"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d</a:t>
            </a:r>
            <a:r>
              <a:rPr lang="en-GB" sz="1600" baseline="-25000"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0</a:t>
            </a:r>
            <a:r>
              <a:rPr lang="en-GB" sz="1600"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 </a:t>
            </a:r>
            <a:r>
              <a:rPr lang="en-GB" sz="1600" dirty="0">
                <a:solidFill>
                  <a:srgbClr val="000000"/>
                </a:solidFill>
                <a:effectLst/>
                <a:uFill>
                  <a:solidFill>
                    <a:srgbClr val="000000"/>
                  </a:solidFill>
                </a:uFill>
                <a:latin typeface="Arial Narrow" panose="020B0606020202030204" pitchFamily="34" charset="0"/>
                <a:ea typeface="Arial Unicode MS"/>
                <a:cs typeface="Times New Roman" panose="02020603050405020304" pitchFamily="18" charset="0"/>
                <a:sym typeface="Symbol" panose="05050102010706020507" pitchFamily="18" charset="2"/>
              </a:rPr>
              <a:t></a:t>
            </a:r>
            <a:r>
              <a:rPr lang="en-GB" sz="1600"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 8 fm</a:t>
            </a:r>
            <a:r>
              <a:rPr lang="en-GB" sz="1600" dirty="0">
                <a:solidFill>
                  <a:srgbClr val="000000"/>
                </a:solidFill>
                <a:uFill>
                  <a:solidFill>
                    <a:srgbClr val="000000"/>
                  </a:solidFill>
                </a:uFill>
                <a:latin typeface="Arial Narrow" panose="020B0606020202030204" pitchFamily="34" charset="0"/>
                <a:ea typeface="Arial Unicode MS"/>
                <a:cs typeface="Cambria" panose="02040503050406030204" pitchFamily="18" charset="0"/>
              </a:rPr>
              <a:t>.</a:t>
            </a:r>
            <a:endParaRPr lang="en-GB" sz="1600"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endParaRPr>
          </a:p>
          <a:p>
            <a:pPr algn="just">
              <a:spcAft>
                <a:spcPts val="500"/>
              </a:spcAft>
            </a:pPr>
            <a:r>
              <a:rPr lang="en-GB" sz="1600"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Thus excluding both a near threshold s-wave resonance and a </a:t>
            </a:r>
            <a:r>
              <a:rPr lang="en-GB" sz="1600" dirty="0">
                <a:solidFill>
                  <a:srgbClr val="000000"/>
                </a:solidFill>
                <a:effectLst/>
                <a:uFill>
                  <a:solidFill>
                    <a:srgbClr val="000000"/>
                  </a:solidFill>
                </a:uFill>
                <a:latin typeface="Arial Narrow" panose="020B0606020202030204" pitchFamily="34" charset="0"/>
                <a:ea typeface="Arial Unicode MS"/>
                <a:cs typeface="Times New Roman" panose="02020603050405020304" pitchFamily="18" charset="0"/>
                <a:sym typeface="Symbol" panose="05050102010706020507" pitchFamily="18" charset="2"/>
              </a:rPr>
              <a:t></a:t>
            </a:r>
            <a:r>
              <a:rPr lang="en-GB" sz="1600"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 bound state (the latter requiring 2</a:t>
            </a:r>
            <a:r>
              <a:rPr lang="en-GB" sz="1600" i="1"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d</a:t>
            </a:r>
            <a:r>
              <a:rPr lang="en-GB" sz="1600" baseline="-25000"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0</a:t>
            </a:r>
            <a:r>
              <a:rPr lang="en-GB" sz="1600"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a:t>
            </a:r>
            <a:r>
              <a:rPr lang="en-GB" sz="1600" i="1"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f</a:t>
            </a:r>
            <a:r>
              <a:rPr lang="en-GB" sz="1600" baseline="-25000"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0</a:t>
            </a:r>
            <a:r>
              <a:rPr lang="en-GB" sz="1600" baseline="-25000" dirty="0">
                <a:solidFill>
                  <a:srgbClr val="000000"/>
                </a:solidFill>
                <a:uFill>
                  <a:solidFill>
                    <a:srgbClr val="000000"/>
                  </a:solidFill>
                </a:uFill>
                <a:latin typeface="Arial Narrow" panose="020B0606020202030204" pitchFamily="34" charset="0"/>
                <a:ea typeface="Arial Unicode MS"/>
                <a:cs typeface="Cambria" panose="02040503050406030204" pitchFamily="18" charset="0"/>
              </a:rPr>
              <a:t> </a:t>
            </a:r>
            <a:r>
              <a:rPr lang="en-GB" sz="1600"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&gt; –1, i.e., </a:t>
            </a:r>
            <a:r>
              <a:rPr lang="en-GB" sz="1600" i="1"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d</a:t>
            </a:r>
            <a:r>
              <a:rPr lang="en-GB" sz="1600" baseline="-25000"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0</a:t>
            </a:r>
            <a:r>
              <a:rPr lang="en-GB" sz="1600"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 &lt; 0.5 </a:t>
            </a:r>
            <a:r>
              <a:rPr lang="en-GB" sz="1600" dirty="0" err="1">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fm</a:t>
            </a:r>
            <a:r>
              <a:rPr lang="en-GB" sz="1600"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 at </a:t>
            </a:r>
            <a:r>
              <a:rPr lang="en-GB" sz="1600" i="1"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f</a:t>
            </a:r>
            <a:r>
              <a:rPr lang="en-GB" sz="1600" baseline="-25000"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0</a:t>
            </a:r>
            <a:r>
              <a:rPr lang="en-GB" sz="1600"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 </a:t>
            </a:r>
            <a:r>
              <a:rPr lang="en-GB" sz="1600" dirty="0">
                <a:solidFill>
                  <a:srgbClr val="000000"/>
                </a:solidFill>
                <a:effectLst/>
                <a:uFill>
                  <a:solidFill>
                    <a:srgbClr val="000000"/>
                  </a:solidFill>
                </a:uFill>
                <a:latin typeface="Arial Narrow" panose="020B0606020202030204" pitchFamily="34" charset="0"/>
                <a:ea typeface="Arial Unicode MS"/>
                <a:cs typeface="Times New Roman" panose="02020603050405020304" pitchFamily="18" charset="0"/>
                <a:sym typeface="Symbol" panose="05050102010706020507" pitchFamily="18" charset="2"/>
              </a:rPr>
              <a:t></a:t>
            </a:r>
            <a:r>
              <a:rPr lang="en-GB" sz="1600"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 – 1 </a:t>
            </a:r>
            <a:r>
              <a:rPr lang="en-GB" sz="1600" dirty="0" err="1">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fm</a:t>
            </a:r>
            <a:r>
              <a:rPr lang="en-GB" sz="1600"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 </a:t>
            </a:r>
          </a:p>
          <a:p>
            <a:pPr algn="just">
              <a:spcAft>
                <a:spcPts val="300"/>
              </a:spcAft>
            </a:pPr>
            <a:r>
              <a:rPr lang="en-GB" sz="1600"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A recent ALICE analysis of </a:t>
            </a:r>
            <a:r>
              <a:rPr lang="en-GB" sz="1600" dirty="0">
                <a:solidFill>
                  <a:srgbClr val="000000"/>
                </a:solidFill>
                <a:effectLst/>
                <a:uFill>
                  <a:solidFill>
                    <a:srgbClr val="000000"/>
                  </a:solidFill>
                </a:uFill>
                <a:latin typeface="Arial Narrow" panose="020B0606020202030204" pitchFamily="34" charset="0"/>
                <a:ea typeface="Arial Unicode MS"/>
                <a:cs typeface="Times New Roman" panose="02020603050405020304" pitchFamily="18" charset="0"/>
                <a:sym typeface="Symbol" panose="05050102010706020507" pitchFamily="18" charset="2"/>
              </a:rPr>
              <a:t></a:t>
            </a:r>
            <a:r>
              <a:rPr lang="en-GB" sz="1600"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 correlations in </a:t>
            </a:r>
            <a:r>
              <a:rPr lang="en-GB" sz="1600" i="1"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p</a:t>
            </a:r>
            <a:r>
              <a:rPr lang="en-GB" sz="1600"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 + </a:t>
            </a:r>
            <a:r>
              <a:rPr lang="en-GB" sz="1600" i="1"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p</a:t>
            </a:r>
            <a:r>
              <a:rPr lang="en-GB" sz="1600"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 and </a:t>
            </a:r>
            <a:r>
              <a:rPr lang="en-GB" sz="1600" i="1"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p</a:t>
            </a:r>
            <a:r>
              <a:rPr lang="en-GB" sz="1600"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 + Pb collisions is compatible with the existence of a </a:t>
            </a:r>
            <a:r>
              <a:rPr lang="en-GB" sz="1600" dirty="0">
                <a:solidFill>
                  <a:srgbClr val="000000"/>
                </a:solidFill>
                <a:effectLst/>
                <a:uFill>
                  <a:solidFill>
                    <a:srgbClr val="000000"/>
                  </a:solidFill>
                </a:uFill>
                <a:latin typeface="Arial Narrow" panose="020B0606020202030204" pitchFamily="34" charset="0"/>
                <a:ea typeface="Arial Unicode MS"/>
                <a:cs typeface="Times New Roman" panose="02020603050405020304" pitchFamily="18" charset="0"/>
                <a:sym typeface="Symbol" panose="05050102010706020507" pitchFamily="18" charset="2"/>
              </a:rPr>
              <a:t></a:t>
            </a:r>
            <a:r>
              <a:rPr lang="en-GB" sz="1600"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 bound state. This discrepancy calls for a new analysis of STAR data with higher statistics and a more refined treatment of residual correlations.</a:t>
            </a:r>
            <a:endParaRPr lang="en-GB" sz="1400" dirty="0">
              <a:effectLst/>
              <a:latin typeface="Arial Narrow" panose="020B0606020202030204" pitchFamily="34" charset="0"/>
              <a:ea typeface="Arial Unicode MS"/>
            </a:endParaRPr>
          </a:p>
          <a:p>
            <a:pPr marL="1974850"/>
            <a:r>
              <a:rPr lang="en-GB" sz="1600" dirty="0">
                <a:solidFill>
                  <a:srgbClr val="376091"/>
                </a:solidFill>
                <a:effectLst/>
                <a:uFill>
                  <a:solidFill>
                    <a:srgbClr val="000000"/>
                  </a:solidFill>
                </a:uFill>
                <a:latin typeface="Arial Narrow" panose="020B0606020202030204" pitchFamily="34" charset="0"/>
                <a:ea typeface="Arial Unicode MS"/>
                <a:cs typeface="Cambria" panose="02040503050406030204" pitchFamily="18" charset="0"/>
              </a:rPr>
              <a:t>STAR Collab. Phys. Rev. Lett. 114, 022301 (2015)</a:t>
            </a:r>
          </a:p>
          <a:p>
            <a:pPr marL="1974850"/>
            <a:r>
              <a:rPr lang="en-GB" sz="1600" dirty="0">
                <a:solidFill>
                  <a:srgbClr val="376091"/>
                </a:solidFill>
                <a:uFill>
                  <a:solidFill>
                    <a:srgbClr val="000000"/>
                  </a:solidFill>
                </a:uFill>
                <a:latin typeface="Arial Narrow" panose="020B0606020202030204" pitchFamily="34" charset="0"/>
              </a:rPr>
              <a:t>ALICE Collab</a:t>
            </a:r>
            <a:r>
              <a:rPr lang="en-GB" sz="1600" dirty="0">
                <a:solidFill>
                  <a:srgbClr val="376091"/>
                </a:solidFill>
                <a:effectLst/>
                <a:uFill>
                  <a:solidFill>
                    <a:srgbClr val="000000"/>
                  </a:solidFill>
                </a:uFill>
                <a:latin typeface="Arial Narrow" panose="020B0606020202030204" pitchFamily="34" charset="0"/>
                <a:ea typeface="Arial Unicode MS"/>
                <a:cs typeface="Cambria" panose="02040503050406030204" pitchFamily="18" charset="0"/>
              </a:rPr>
              <a:t>. Phys. Lett. B 797 134822 (2019)</a:t>
            </a:r>
          </a:p>
        </p:txBody>
      </p:sp>
      <p:pic>
        <p:nvPicPr>
          <p:cNvPr id="21" name="Picture 6">
            <a:extLst>
              <a:ext uri="{FF2B5EF4-FFF2-40B4-BE49-F238E27FC236}">
                <a16:creationId xmlns:a16="http://schemas.microsoft.com/office/drawing/2014/main" id="{006743D5-9668-49EC-AE5F-8073D058DFE6}"/>
              </a:ext>
            </a:extLst>
          </p:cNvPr>
          <p:cNvPicPr>
            <a:picLocks noChangeAspect="1" noChangeArrowheads="1"/>
          </p:cNvPicPr>
          <p:nvPr/>
        </p:nvPicPr>
        <p:blipFill rotWithShape="1">
          <a:blip r:embed="rId4" cstate="print"/>
          <a:srcRect l="11451" t="43382" r="8744" b="12832"/>
          <a:stretch/>
        </p:blipFill>
        <p:spPr bwMode="auto">
          <a:xfrm>
            <a:off x="773949" y="3570983"/>
            <a:ext cx="1584163" cy="1010145"/>
          </a:xfrm>
          <a:prstGeom prst="rect">
            <a:avLst/>
          </a:prstGeom>
          <a:noFill/>
          <a:ln w="9525">
            <a:noFill/>
            <a:miter lim="800000"/>
            <a:headEnd/>
            <a:tailEnd/>
          </a:ln>
        </p:spPr>
      </p:pic>
      <p:pic>
        <p:nvPicPr>
          <p:cNvPr id="29" name="Picture 1">
            <a:extLst>
              <a:ext uri="{FF2B5EF4-FFF2-40B4-BE49-F238E27FC236}">
                <a16:creationId xmlns:a16="http://schemas.microsoft.com/office/drawing/2014/main" id="{EF0F66BB-AF78-47EA-9CBB-25ED0E884A89}"/>
              </a:ext>
            </a:extLst>
          </p:cNvPr>
          <p:cNvPicPr>
            <a:picLocks noChangeAspect="1" noChangeArrowheads="1"/>
          </p:cNvPicPr>
          <p:nvPr/>
        </p:nvPicPr>
        <p:blipFill>
          <a:blip r:embed="rId5" cstate="print"/>
          <a:srcRect/>
          <a:stretch>
            <a:fillRect/>
          </a:stretch>
        </p:blipFill>
        <p:spPr bwMode="auto">
          <a:xfrm>
            <a:off x="467544" y="4797152"/>
            <a:ext cx="2013567" cy="1818536"/>
          </a:xfrm>
          <a:prstGeom prst="rect">
            <a:avLst/>
          </a:prstGeom>
          <a:noFill/>
          <a:ln w="9525">
            <a:noFill/>
            <a:miter lim="800000"/>
            <a:headEnd/>
            <a:tailEnd/>
          </a:ln>
        </p:spPr>
      </p:pic>
      <p:sp>
        <p:nvSpPr>
          <p:cNvPr id="30" name="TextBox 29">
            <a:extLst>
              <a:ext uri="{FF2B5EF4-FFF2-40B4-BE49-F238E27FC236}">
                <a16:creationId xmlns:a16="http://schemas.microsoft.com/office/drawing/2014/main" id="{4AB6D265-A6FE-45CE-9F5F-7D56E6971E77}"/>
              </a:ext>
            </a:extLst>
          </p:cNvPr>
          <p:cNvSpPr txBox="1"/>
          <p:nvPr/>
        </p:nvSpPr>
        <p:spPr>
          <a:xfrm>
            <a:off x="2918564" y="3933056"/>
            <a:ext cx="5901908" cy="2800767"/>
          </a:xfrm>
          <a:prstGeom prst="rect">
            <a:avLst/>
          </a:prstGeom>
          <a:noFill/>
        </p:spPr>
        <p:txBody>
          <a:bodyPr wrap="square">
            <a:spAutoFit/>
          </a:bodyPr>
          <a:lstStyle/>
          <a:p>
            <a:pPr algn="just"/>
            <a:r>
              <a:rPr lang="en-GB" sz="1600"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The STAR correlation measurement of the proton-proton and antiproton-antiproton scattering parameters is in a good agreement with each other. </a:t>
            </a:r>
            <a:r>
              <a:rPr lang="en-US" sz="1600"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The two-particle FSI in multiparticle production processes is usually taken into account by substituting the product of plane waves at equal times in pair rest frame (PRF) with the two-particle wave function of the corresponding scattering problem. Obviously, this assumption is not justified at very large temporal particle separation </a:t>
            </a:r>
            <a:r>
              <a:rPr lang="en-US" sz="1600" i="1"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t</a:t>
            </a:r>
            <a:r>
              <a:rPr lang="en-US" sz="1600"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 in PRF, when the two-particle FSI should vanish. As for the correlations involving </a:t>
            </a:r>
            <a:r>
              <a:rPr lang="en-US" sz="1600" dirty="0" err="1">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pions</a:t>
            </a:r>
            <a:r>
              <a:rPr lang="en-US" sz="1600"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 the validity check of the equal-time (</a:t>
            </a:r>
            <a:r>
              <a:rPr lang="en-US" sz="1600" i="1"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t</a:t>
            </a:r>
            <a:r>
              <a:rPr lang="en-US" sz="1600"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 = 0) approximation still remains to be done.</a:t>
            </a:r>
            <a:endParaRPr lang="en-GB" sz="1600"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endParaRPr>
          </a:p>
          <a:p>
            <a:pPr marL="1974850"/>
            <a:r>
              <a:rPr lang="en-GB" sz="1600" dirty="0">
                <a:solidFill>
                  <a:srgbClr val="376091"/>
                </a:solidFill>
                <a:effectLst/>
                <a:uFill>
                  <a:solidFill>
                    <a:srgbClr val="000000"/>
                  </a:solidFill>
                </a:uFill>
                <a:latin typeface="Arial Narrow" panose="020B0606020202030204" pitchFamily="34" charset="0"/>
                <a:ea typeface="Arial Unicode MS"/>
                <a:cs typeface="Cambria" panose="02040503050406030204" pitchFamily="18" charset="0"/>
              </a:rPr>
              <a:t>R. </a:t>
            </a:r>
            <a:r>
              <a:rPr lang="en-GB" sz="1600" dirty="0" err="1">
                <a:solidFill>
                  <a:srgbClr val="376091"/>
                </a:solidFill>
                <a:effectLst/>
                <a:uFill>
                  <a:solidFill>
                    <a:srgbClr val="000000"/>
                  </a:solidFill>
                </a:uFill>
                <a:latin typeface="Arial Narrow" panose="020B0606020202030204" pitchFamily="34" charset="0"/>
                <a:ea typeface="Arial Unicode MS"/>
                <a:cs typeface="Cambria" panose="02040503050406030204" pitchFamily="18" charset="0"/>
              </a:rPr>
              <a:t>Lednicky</a:t>
            </a:r>
            <a:r>
              <a:rPr lang="en-GB" sz="1600" dirty="0">
                <a:solidFill>
                  <a:srgbClr val="376091"/>
                </a:solidFill>
                <a:effectLst/>
                <a:uFill>
                  <a:solidFill>
                    <a:srgbClr val="000000"/>
                  </a:solidFill>
                </a:uFill>
                <a:latin typeface="Arial Narrow" panose="020B0606020202030204" pitchFamily="34" charset="0"/>
                <a:ea typeface="Arial Unicode MS"/>
                <a:cs typeface="Cambria" panose="02040503050406030204" pitchFamily="18" charset="0"/>
              </a:rPr>
              <a:t>, Phys. of Atomic Nuclei 67 (2004) 71</a:t>
            </a:r>
            <a:endParaRPr lang="ru-RU" sz="1600" dirty="0">
              <a:solidFill>
                <a:srgbClr val="376091"/>
              </a:solidFill>
              <a:effectLst/>
              <a:uFill>
                <a:solidFill>
                  <a:srgbClr val="000000"/>
                </a:solidFill>
              </a:uFill>
              <a:latin typeface="Arial Narrow" panose="020B0606020202030204" pitchFamily="34" charset="0"/>
              <a:ea typeface="Cambria" panose="02040503050406030204" pitchFamily="18" charset="0"/>
              <a:cs typeface="Cambria" panose="02040503050406030204" pitchFamily="18" charset="0"/>
            </a:endParaRPr>
          </a:p>
          <a:p>
            <a:pPr marL="1974850"/>
            <a:r>
              <a:rPr lang="en-US" sz="1600" dirty="0">
                <a:solidFill>
                  <a:srgbClr val="376091"/>
                </a:solidFill>
                <a:effectLst/>
                <a:uFill>
                  <a:solidFill>
                    <a:srgbClr val="000000"/>
                  </a:solidFill>
                </a:uFill>
                <a:latin typeface="Arial Narrow" panose="020B0606020202030204" pitchFamily="34" charset="0"/>
                <a:ea typeface="Cambria" panose="02040503050406030204" pitchFamily="18" charset="0"/>
                <a:cs typeface="Cambria" panose="02040503050406030204" pitchFamily="18" charset="0"/>
              </a:rPr>
              <a:t>STAR Collab. Nature 527 (2015) 345</a:t>
            </a:r>
            <a:endParaRPr lang="ru-RU" sz="1600" dirty="0">
              <a:solidFill>
                <a:srgbClr val="376091"/>
              </a:solidFill>
              <a:effectLst/>
              <a:uFill>
                <a:solidFill>
                  <a:srgbClr val="000000"/>
                </a:solidFill>
              </a:uFill>
              <a:latin typeface="Arial Narrow" panose="020B0606020202030204" pitchFamily="34"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2460564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3971"/>
            <a:ext cx="9144001" cy="66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51520" y="97964"/>
            <a:ext cx="8208912"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rPr>
              <a:t>Search for New Fundamental Laws of Nature</a:t>
            </a:r>
            <a:endParaRPr lang="ru-RU"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12" name="TextBox 11">
            <a:extLst>
              <a:ext uri="{FF2B5EF4-FFF2-40B4-BE49-F238E27FC236}">
                <a16:creationId xmlns:a16="http://schemas.microsoft.com/office/drawing/2014/main" id="{B8BBEE04-D96E-40C3-B9C4-E4F29A449D4A}"/>
              </a:ext>
            </a:extLst>
          </p:cNvPr>
          <p:cNvSpPr txBox="1"/>
          <p:nvPr/>
        </p:nvSpPr>
        <p:spPr>
          <a:xfrm>
            <a:off x="647564" y="722599"/>
            <a:ext cx="7848872" cy="461665"/>
          </a:xfrm>
          <a:prstGeom prst="rect">
            <a:avLst/>
          </a:prstGeom>
          <a:noFill/>
        </p:spPr>
        <p:txBody>
          <a:bodyPr wrap="square" rtlCol="0">
            <a:spAutoFit/>
          </a:bodyPr>
          <a:lstStyle/>
          <a:p>
            <a:pPr marL="457200" indent="-457200" algn="ctr"/>
            <a:r>
              <a:rPr lang="en-US" sz="2400" b="1" dirty="0">
                <a:solidFill>
                  <a:srgbClr val="376091"/>
                </a:solidFill>
              </a:rPr>
              <a:t>Polarization Phenomena</a:t>
            </a:r>
            <a:endParaRPr lang="ru-RU" sz="2200" b="1" dirty="0">
              <a:solidFill>
                <a:srgbClr val="C00000"/>
              </a:solidFill>
            </a:endParaRPr>
          </a:p>
        </p:txBody>
      </p:sp>
      <mc:AlternateContent xmlns:mc="http://schemas.openxmlformats.org/markup-compatibility/2006">
        <mc:Choice xmlns:a14="http://schemas.microsoft.com/office/drawing/2010/main" Requires="a14">
          <p:sp>
            <p:nvSpPr>
              <p:cNvPr id="13" name="Прямоугольник 12">
                <a:extLst>
                  <a:ext uri="{FF2B5EF4-FFF2-40B4-BE49-F238E27FC236}">
                    <a16:creationId xmlns:a16="http://schemas.microsoft.com/office/drawing/2014/main" id="{8080DA7E-3ACD-4AF6-BF75-1DF58F2AB71D}"/>
                  </a:ext>
                </a:extLst>
              </p:cNvPr>
              <p:cNvSpPr/>
              <p:nvPr/>
            </p:nvSpPr>
            <p:spPr>
              <a:xfrm>
                <a:off x="1187624" y="1196752"/>
                <a:ext cx="2858643" cy="621260"/>
              </a:xfrm>
              <a:prstGeom prst="rect">
                <a:avLst/>
              </a:prstGeom>
            </p:spPr>
            <p:txBody>
              <a:bodyPr wrap="square">
                <a:spAutoFit/>
              </a:bodyPr>
              <a:lstStyle/>
              <a:p>
                <a:pPr algn="ctr"/>
                <a:r>
                  <a:rPr lang="en-US" b="1" dirty="0">
                    <a:solidFill>
                      <a:srgbClr val="C00000"/>
                    </a:solidFill>
                    <a:latin typeface="Arial Narrow" panose="020B0606020202030204" pitchFamily="34" charset="0"/>
                    <a:cs typeface="Times New Roman" panose="02020603050405020304" pitchFamily="18" charset="0"/>
                  </a:rPr>
                  <a:t>Polarization of the sea quarks </a:t>
                </a:r>
                <a:endParaRPr lang="en-US" b="1" i="1" dirty="0">
                  <a:solidFill>
                    <a:srgbClr val="C00000"/>
                  </a:solidFill>
                  <a:latin typeface="Cambria Math" panose="02040503050406030204" pitchFamily="18" charset="0"/>
                  <a:ea typeface="Cambria Math" panose="02040503050406030204" pitchFamily="18" charset="0"/>
                  <a:cs typeface="Times New Roman" pitchFamily="18" charset="0"/>
                </a:endParaRPr>
              </a:p>
              <a:p>
                <a:pPr/>
                <a14:m>
                  <m:oMathPara xmlns:m="http://schemas.openxmlformats.org/officeDocument/2006/math">
                    <m:oMathParaPr>
                      <m:jc m:val="centerGroup"/>
                    </m:oMathParaPr>
                    <m:oMath xmlns:m="http://schemas.openxmlformats.org/officeDocument/2006/math">
                      <m:r>
                        <a:rPr lang="en-US" sz="1600" b="1" i="1">
                          <a:solidFill>
                            <a:schemeClr val="tx1"/>
                          </a:solidFill>
                          <a:latin typeface="Cambria Math" panose="02040503050406030204" pitchFamily="18" charset="0"/>
                          <a:ea typeface="Cambria Math" panose="02040503050406030204" pitchFamily="18" charset="0"/>
                          <a:cs typeface="Times New Roman" pitchFamily="18" charset="0"/>
                        </a:rPr>
                        <m:t>∆</m:t>
                      </m:r>
                      <m:acc>
                        <m:accPr>
                          <m:chr m:val="̅"/>
                          <m:ctrlPr>
                            <a:rPr lang="en-US" sz="1600" b="1" i="1">
                              <a:solidFill>
                                <a:schemeClr val="tx1"/>
                              </a:solidFill>
                              <a:latin typeface="Cambria Math" panose="02040503050406030204" pitchFamily="18" charset="0"/>
                              <a:ea typeface="Cambria Math" panose="02040503050406030204" pitchFamily="18" charset="0"/>
                              <a:cs typeface="Times New Roman" pitchFamily="18" charset="0"/>
                            </a:rPr>
                          </m:ctrlPr>
                        </m:accPr>
                        <m:e>
                          <m:r>
                            <a:rPr lang="en-US" sz="1600" b="1" i="1">
                              <a:solidFill>
                                <a:schemeClr val="tx1"/>
                              </a:solidFill>
                              <a:latin typeface="Cambria Math" panose="02040503050406030204" pitchFamily="18" charset="0"/>
                              <a:ea typeface="Cambria Math" panose="02040503050406030204" pitchFamily="18" charset="0"/>
                              <a:cs typeface="Times New Roman" pitchFamily="18" charset="0"/>
                            </a:rPr>
                            <m:t>𝒅</m:t>
                          </m:r>
                        </m:e>
                      </m:acc>
                      <m:r>
                        <a:rPr lang="en-US" sz="1600" b="1" i="1">
                          <a:solidFill>
                            <a:schemeClr val="tx1"/>
                          </a:solidFill>
                          <a:latin typeface="Cambria Math" panose="02040503050406030204" pitchFamily="18" charset="0"/>
                          <a:ea typeface="Cambria Math" panose="02040503050406030204" pitchFamily="18" charset="0"/>
                          <a:cs typeface="Times New Roman" pitchFamily="18" charset="0"/>
                        </a:rPr>
                        <m:t>≠∆</m:t>
                      </m:r>
                      <m:acc>
                        <m:accPr>
                          <m:chr m:val="̅"/>
                          <m:ctrlPr>
                            <a:rPr lang="en-US" sz="1600" b="1" i="1">
                              <a:solidFill>
                                <a:schemeClr val="tx1"/>
                              </a:solidFill>
                              <a:latin typeface="Cambria Math" panose="02040503050406030204" pitchFamily="18" charset="0"/>
                              <a:ea typeface="Cambria Math" panose="02040503050406030204" pitchFamily="18" charset="0"/>
                              <a:cs typeface="Times New Roman" pitchFamily="18" charset="0"/>
                            </a:rPr>
                          </m:ctrlPr>
                        </m:accPr>
                        <m:e>
                          <m:r>
                            <a:rPr lang="en-US" sz="1600" b="1" i="1">
                              <a:solidFill>
                                <a:schemeClr val="tx1"/>
                              </a:solidFill>
                              <a:latin typeface="Cambria Math" panose="02040503050406030204" pitchFamily="18" charset="0"/>
                              <a:ea typeface="Cambria Math" panose="02040503050406030204" pitchFamily="18" charset="0"/>
                              <a:cs typeface="Times New Roman" pitchFamily="18" charset="0"/>
                            </a:rPr>
                            <m:t>𝒖</m:t>
                          </m:r>
                        </m:e>
                      </m:acc>
                    </m:oMath>
                  </m:oMathPara>
                </a14:m>
                <a:endParaRPr lang="en-US" sz="1600" b="1" dirty="0">
                  <a:solidFill>
                    <a:srgbClr val="C00000"/>
                  </a:solidFill>
                  <a:latin typeface="Arial Narrow" panose="020B0606020202030204" pitchFamily="34" charset="0"/>
                  <a:cs typeface="Times New Roman" pitchFamily="18" charset="0"/>
                </a:endParaRPr>
              </a:p>
            </p:txBody>
          </p:sp>
        </mc:Choice>
        <mc:Fallback>
          <p:sp>
            <p:nvSpPr>
              <p:cNvPr id="13" name="Прямоугольник 12">
                <a:extLst>
                  <a:ext uri="{FF2B5EF4-FFF2-40B4-BE49-F238E27FC236}">
                    <a16:creationId xmlns:a16="http://schemas.microsoft.com/office/drawing/2014/main" id="{8080DA7E-3ACD-4AF6-BF75-1DF58F2AB71D}"/>
                  </a:ext>
                </a:extLst>
              </p:cNvPr>
              <p:cNvSpPr>
                <a:spLocks noRot="1" noChangeAspect="1" noMove="1" noResize="1" noEditPoints="1" noAdjustHandles="1" noChangeArrowheads="1" noChangeShapeType="1" noTextEdit="1"/>
              </p:cNvSpPr>
              <p:nvPr/>
            </p:nvSpPr>
            <p:spPr>
              <a:xfrm>
                <a:off x="1187624" y="1196752"/>
                <a:ext cx="2858643" cy="621260"/>
              </a:xfrm>
              <a:prstGeom prst="rect">
                <a:avLst/>
              </a:prstGeom>
              <a:blipFill>
                <a:blip r:embed="rId3"/>
                <a:stretch>
                  <a:fillRect l="-1919" t="-3922" r="-2985"/>
                </a:stretch>
              </a:blipFill>
            </p:spPr>
            <p:txBody>
              <a:bodyPr/>
              <a:lstStyle/>
              <a:p>
                <a:r>
                  <a:rPr lang="ru-RU">
                    <a:noFill/>
                  </a:rPr>
                  <a:t> </a:t>
                </a:r>
              </a:p>
            </p:txBody>
          </p:sp>
        </mc:Fallback>
      </mc:AlternateContent>
      <p:pic>
        <p:nvPicPr>
          <p:cNvPr id="14" name="Рисунок 13">
            <a:extLst>
              <a:ext uri="{FF2B5EF4-FFF2-40B4-BE49-F238E27FC236}">
                <a16:creationId xmlns:a16="http://schemas.microsoft.com/office/drawing/2014/main" id="{F74281BA-A47F-4868-AA0A-50ECDC3A67CE}"/>
              </a:ext>
            </a:extLst>
          </p:cNvPr>
          <p:cNvPicPr>
            <a:picLocks noChangeAspect="1"/>
          </p:cNvPicPr>
          <p:nvPr/>
        </p:nvPicPr>
        <p:blipFill>
          <a:blip r:embed="rId4" cstate="print"/>
          <a:stretch>
            <a:fillRect/>
          </a:stretch>
        </p:blipFill>
        <p:spPr>
          <a:xfrm>
            <a:off x="1093352" y="1821771"/>
            <a:ext cx="2952915" cy="3251886"/>
          </a:xfrm>
          <a:prstGeom prst="rect">
            <a:avLst/>
          </a:prstGeom>
        </p:spPr>
      </p:pic>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74947234-ABBA-48F7-AE42-F017F0813807}"/>
                  </a:ext>
                </a:extLst>
              </p:cNvPr>
              <p:cNvSpPr txBox="1"/>
              <p:nvPr/>
            </p:nvSpPr>
            <p:spPr>
              <a:xfrm>
                <a:off x="5194893" y="1196752"/>
                <a:ext cx="2761483" cy="830997"/>
              </a:xfrm>
              <a:prstGeom prst="rect">
                <a:avLst/>
              </a:prstGeom>
              <a:noFill/>
            </p:spPr>
            <p:txBody>
              <a:bodyPr wrap="square" rtlCol="0">
                <a:spAutoFit/>
              </a:bodyPr>
              <a:lstStyle/>
              <a:p>
                <a:pPr algn="ctr"/>
                <a:r>
                  <a:rPr lang="en-US" b="1" dirty="0">
                    <a:solidFill>
                      <a:srgbClr val="C00000"/>
                    </a:solidFill>
                    <a:latin typeface="Arial Narrow" panose="020B0606020202030204" pitchFamily="34" charset="0"/>
                    <a:cs typeface="Times New Roman" pitchFamily="18" charset="0"/>
                  </a:rPr>
                  <a:t>Asymmetry of jet production</a:t>
                </a:r>
              </a:p>
              <a:p>
                <a:pPr algn="ctr"/>
                <a14:m>
                  <m:oMathPara xmlns:m="http://schemas.openxmlformats.org/officeDocument/2006/math">
                    <m:oMathParaPr>
                      <m:jc m:val="centerGroup"/>
                    </m:oMathParaPr>
                    <m:oMath xmlns:m="http://schemas.openxmlformats.org/officeDocument/2006/math">
                      <m:r>
                        <a:rPr lang="en-US" sz="1600" b="1" i="1" smtClean="0">
                          <a:solidFill>
                            <a:schemeClr val="tx1"/>
                          </a:solidFill>
                          <a:latin typeface="Cambria Math" panose="02040503050406030204" pitchFamily="18" charset="0"/>
                          <a:ea typeface="Cambria Math" panose="02040503050406030204" pitchFamily="18" charset="0"/>
                          <a:cs typeface="Times New Roman" pitchFamily="18" charset="0"/>
                        </a:rPr>
                        <m:t>∆</m:t>
                      </m:r>
                      <m:r>
                        <a:rPr lang="en-US" sz="1600" b="1" i="1" smtClean="0">
                          <a:solidFill>
                            <a:schemeClr val="tx1"/>
                          </a:solidFill>
                          <a:latin typeface="Cambria Math" panose="02040503050406030204" pitchFamily="18" charset="0"/>
                          <a:ea typeface="Cambria Math" panose="02040503050406030204" pitchFamily="18" charset="0"/>
                          <a:cs typeface="Times New Roman" pitchFamily="18" charset="0"/>
                        </a:rPr>
                        <m:t>𝑮</m:t>
                      </m:r>
                      <m:r>
                        <a:rPr lang="en-US" sz="1600" b="1" i="1" smtClean="0">
                          <a:solidFill>
                            <a:schemeClr val="tx1"/>
                          </a:solidFill>
                          <a:latin typeface="Cambria Math" panose="02040503050406030204" pitchFamily="18" charset="0"/>
                          <a:ea typeface="Cambria Math" panose="02040503050406030204" pitchFamily="18" charset="0"/>
                          <a:cs typeface="Times New Roman" pitchFamily="18" charset="0"/>
                        </a:rPr>
                        <m:t>&gt;</m:t>
                      </m:r>
                      <m:r>
                        <a:rPr lang="en-US" sz="1600" b="1" i="1" smtClean="0">
                          <a:solidFill>
                            <a:schemeClr val="tx1"/>
                          </a:solidFill>
                          <a:latin typeface="Cambria Math" panose="02040503050406030204" pitchFamily="18" charset="0"/>
                          <a:ea typeface="Cambria Math" panose="02040503050406030204" pitchFamily="18" charset="0"/>
                          <a:cs typeface="Times New Roman" pitchFamily="18" charset="0"/>
                        </a:rPr>
                        <m:t>𝟎</m:t>
                      </m:r>
                    </m:oMath>
                  </m:oMathPara>
                </a14:m>
                <a:endParaRPr lang="en-US" sz="1600" b="1" dirty="0">
                  <a:solidFill>
                    <a:schemeClr val="tx1"/>
                  </a:solidFill>
                  <a:latin typeface="Arial Narrow" panose="020B0606020202030204" pitchFamily="34" charset="0"/>
                  <a:cs typeface="Times New Roman" pitchFamily="18" charset="0"/>
                </a:endParaRPr>
              </a:p>
              <a:p>
                <a:pPr algn="ctr"/>
                <a:endParaRPr lang="en-US" sz="1200" b="1" dirty="0">
                  <a:latin typeface="Arial Narrow" panose="020B0606020202030204" pitchFamily="34" charset="0"/>
                  <a:cs typeface="Times New Roman" pitchFamily="18" charset="0"/>
                </a:endParaRPr>
              </a:p>
            </p:txBody>
          </p:sp>
        </mc:Choice>
        <mc:Fallback>
          <p:sp>
            <p:nvSpPr>
              <p:cNvPr id="15" name="TextBox 14">
                <a:extLst>
                  <a:ext uri="{FF2B5EF4-FFF2-40B4-BE49-F238E27FC236}">
                    <a16:creationId xmlns:a16="http://schemas.microsoft.com/office/drawing/2014/main" id="{74947234-ABBA-48F7-AE42-F017F0813807}"/>
                  </a:ext>
                </a:extLst>
              </p:cNvPr>
              <p:cNvSpPr txBox="1">
                <a:spLocks noRot="1" noChangeAspect="1" noMove="1" noResize="1" noEditPoints="1" noAdjustHandles="1" noChangeArrowheads="1" noChangeShapeType="1" noTextEdit="1"/>
              </p:cNvSpPr>
              <p:nvPr/>
            </p:nvSpPr>
            <p:spPr>
              <a:xfrm>
                <a:off x="5194893" y="1196752"/>
                <a:ext cx="2761483" cy="830997"/>
              </a:xfrm>
              <a:prstGeom prst="rect">
                <a:avLst/>
              </a:prstGeom>
              <a:blipFill>
                <a:blip r:embed="rId5"/>
                <a:stretch>
                  <a:fillRect l="-1325" t="-2920" r="-1545"/>
                </a:stretch>
              </a:blipFill>
            </p:spPr>
            <p:txBody>
              <a:bodyPr/>
              <a:lstStyle/>
              <a:p>
                <a:r>
                  <a:rPr lang="ru-RU">
                    <a:noFill/>
                  </a:rPr>
                  <a:t> </a:t>
                </a:r>
              </a:p>
            </p:txBody>
          </p:sp>
        </mc:Fallback>
      </mc:AlternateContent>
      <p:pic>
        <p:nvPicPr>
          <p:cNvPr id="17" name="Рисунок 16">
            <a:extLst>
              <a:ext uri="{FF2B5EF4-FFF2-40B4-BE49-F238E27FC236}">
                <a16:creationId xmlns:a16="http://schemas.microsoft.com/office/drawing/2014/main" id="{BA2E72FB-AD34-4C7C-9E31-AE3AA1B977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21144" y="1851648"/>
            <a:ext cx="3910659" cy="2839644"/>
          </a:xfrm>
          <a:prstGeom prst="rect">
            <a:avLst/>
          </a:prstGeom>
        </p:spPr>
      </p:pic>
      <p:sp>
        <p:nvSpPr>
          <p:cNvPr id="19" name="TextBox 18">
            <a:extLst>
              <a:ext uri="{FF2B5EF4-FFF2-40B4-BE49-F238E27FC236}">
                <a16:creationId xmlns:a16="http://schemas.microsoft.com/office/drawing/2014/main" id="{F3C8CB38-A621-4874-BB39-C47B80F3FF4C}"/>
              </a:ext>
            </a:extLst>
          </p:cNvPr>
          <p:cNvSpPr txBox="1"/>
          <p:nvPr/>
        </p:nvSpPr>
        <p:spPr>
          <a:xfrm>
            <a:off x="1474000" y="4952201"/>
            <a:ext cx="2135247" cy="276999"/>
          </a:xfrm>
          <a:prstGeom prst="rect">
            <a:avLst/>
          </a:prstGeom>
          <a:noFill/>
        </p:spPr>
        <p:txBody>
          <a:bodyPr wrap="square" rtlCol="0">
            <a:spAutoFit/>
          </a:bodyPr>
          <a:lstStyle/>
          <a:p>
            <a:pPr algn="ctr"/>
            <a:r>
              <a:rPr lang="en-US" sz="1200" b="1" dirty="0">
                <a:latin typeface="Arial Narrow" panose="020B0606020202030204" pitchFamily="34" charset="0"/>
                <a:cs typeface="Times New Roman" pitchFamily="18" charset="0"/>
              </a:rPr>
              <a:t>Phys. Rev. D 99 (2019) 051102</a:t>
            </a:r>
          </a:p>
        </p:txBody>
      </p:sp>
      <p:sp>
        <p:nvSpPr>
          <p:cNvPr id="20" name="TextBox 19">
            <a:extLst>
              <a:ext uri="{FF2B5EF4-FFF2-40B4-BE49-F238E27FC236}">
                <a16:creationId xmlns:a16="http://schemas.microsoft.com/office/drawing/2014/main" id="{E6295CA2-DEF2-41E7-9585-B1F5F350B0F0}"/>
              </a:ext>
            </a:extLst>
          </p:cNvPr>
          <p:cNvSpPr txBox="1"/>
          <p:nvPr/>
        </p:nvSpPr>
        <p:spPr>
          <a:xfrm>
            <a:off x="5562872" y="4952201"/>
            <a:ext cx="2135247" cy="276999"/>
          </a:xfrm>
          <a:prstGeom prst="rect">
            <a:avLst/>
          </a:prstGeom>
          <a:noFill/>
        </p:spPr>
        <p:txBody>
          <a:bodyPr wrap="square" rtlCol="0">
            <a:spAutoFit/>
          </a:bodyPr>
          <a:lstStyle/>
          <a:p>
            <a:pPr algn="ctr"/>
            <a:r>
              <a:rPr lang="en-US" sz="1200" b="1" dirty="0">
                <a:latin typeface="Arial Narrow" panose="020B0606020202030204" pitchFamily="34" charset="0"/>
                <a:cs typeface="Times New Roman" pitchFamily="18" charset="0"/>
              </a:rPr>
              <a:t>Phys. Rev. D 100 (2019) 052005</a:t>
            </a:r>
          </a:p>
        </p:txBody>
      </p:sp>
      <p:sp>
        <p:nvSpPr>
          <p:cNvPr id="16" name="TextBox 15">
            <a:extLst>
              <a:ext uri="{FF2B5EF4-FFF2-40B4-BE49-F238E27FC236}">
                <a16:creationId xmlns:a16="http://schemas.microsoft.com/office/drawing/2014/main" id="{511AFBD9-9FB4-4C1B-B738-AA5678391E31}"/>
              </a:ext>
            </a:extLst>
          </p:cNvPr>
          <p:cNvSpPr txBox="1"/>
          <p:nvPr/>
        </p:nvSpPr>
        <p:spPr>
          <a:xfrm>
            <a:off x="467544" y="5373216"/>
            <a:ext cx="8352928" cy="1046440"/>
          </a:xfrm>
          <a:prstGeom prst="rect">
            <a:avLst/>
          </a:prstGeom>
          <a:noFill/>
        </p:spPr>
        <p:txBody>
          <a:bodyPr wrap="square">
            <a:spAutoFit/>
          </a:bodyPr>
          <a:lstStyle/>
          <a:p>
            <a:pPr marL="285750" indent="-285750" algn="just">
              <a:buFont typeface="Wingdings" panose="05000000000000000000" pitchFamily="2" charset="2"/>
              <a:buChar char="§"/>
            </a:pPr>
            <a:r>
              <a:rPr lang="en-US" sz="1800" dirty="0">
                <a:solidFill>
                  <a:srgbClr val="000000"/>
                </a:solidFill>
                <a:effectLst/>
                <a:latin typeface="Arial Narrow" panose="020B0606020202030204" pitchFamily="34" charset="0"/>
                <a:ea typeface="MS Mincho" panose="02020609040205080304" pitchFamily="49" charset="-128"/>
              </a:rPr>
              <a:t>A positive integral contribution of gluons to the proton spin was </a:t>
            </a:r>
            <a:r>
              <a:rPr lang="en-US" dirty="0">
                <a:solidFill>
                  <a:srgbClr val="000000"/>
                </a:solidFill>
                <a:latin typeface="Arial Narrow" panose="020B0606020202030204" pitchFamily="34" charset="0"/>
                <a:ea typeface="MS Mincho" panose="02020609040205080304" pitchFamily="49" charset="-128"/>
              </a:rPr>
              <a:t>found (510 GeV, jets). </a:t>
            </a:r>
            <a:endParaRPr lang="en-US" sz="1800" dirty="0">
              <a:solidFill>
                <a:srgbClr val="000000"/>
              </a:solidFill>
              <a:effectLst/>
              <a:latin typeface="Arial Narrow" panose="020B0606020202030204" pitchFamily="34" charset="0"/>
              <a:ea typeface="MS Mincho" panose="02020609040205080304" pitchFamily="49" charset="-128"/>
            </a:endParaRPr>
          </a:p>
          <a:p>
            <a:pPr marL="171450" indent="-171450" algn="just">
              <a:buFont typeface="Wingdings" panose="05000000000000000000" pitchFamily="2" charset="2"/>
              <a:buChar char="§"/>
            </a:pPr>
            <a:endParaRPr lang="en-US" sz="800" dirty="0">
              <a:solidFill>
                <a:srgbClr val="000000"/>
              </a:solidFill>
              <a:effectLst/>
              <a:latin typeface="Arial Narrow" panose="020B0606020202030204" pitchFamily="34" charset="0"/>
              <a:ea typeface="MS Mincho" panose="02020609040205080304" pitchFamily="49" charset="-128"/>
            </a:endParaRPr>
          </a:p>
          <a:p>
            <a:pPr marL="285750" indent="-285750" algn="just">
              <a:buFont typeface="Wingdings" panose="05000000000000000000" pitchFamily="2" charset="2"/>
              <a:buChar char="§"/>
            </a:pPr>
            <a:r>
              <a:rPr lang="en-US" sz="1800" dirty="0">
                <a:solidFill>
                  <a:srgbClr val="000000"/>
                </a:solidFill>
                <a:effectLst/>
                <a:latin typeface="Arial Narrow" panose="020B0606020202030204" pitchFamily="34" charset="0"/>
                <a:ea typeface="MS Mincho" panose="02020609040205080304" pitchFamily="49" charset="-128"/>
              </a:rPr>
              <a:t>The asymmetry of spin-dependent sea anti-u and anti-d quark distributions in a proton was found (</a:t>
            </a:r>
            <a:r>
              <a:rPr lang="en-US" dirty="0">
                <a:solidFill>
                  <a:srgbClr val="000000"/>
                </a:solidFill>
                <a:latin typeface="Arial Narrow" panose="020B0606020202030204" pitchFamily="34" charset="0"/>
                <a:ea typeface="MS Mincho" panose="02020609040205080304" pitchFamily="49" charset="-128"/>
              </a:rPr>
              <a:t>510 GeV; </a:t>
            </a:r>
            <a:r>
              <a:rPr lang="en-US" sz="1800" dirty="0">
                <a:solidFill>
                  <a:srgbClr val="000000"/>
                </a:solidFill>
                <a:effectLst/>
                <a:latin typeface="Arial Narrow" panose="020B0606020202030204" pitchFamily="34" charset="0"/>
                <a:ea typeface="MS Mincho" panose="02020609040205080304" pitchFamily="49" charset="-128"/>
              </a:rPr>
              <a:t>W, Z bosons).</a:t>
            </a:r>
            <a:endParaRPr lang="ru-RU" sz="1800" dirty="0">
              <a:effectLst/>
              <a:latin typeface="Arial Narrow" panose="020B0606020202030204" pitchFamily="34" charset="0"/>
              <a:ea typeface="MS Mincho" panose="02020609040205080304" pitchFamily="49" charset="-128"/>
            </a:endParaRPr>
          </a:p>
        </p:txBody>
      </p:sp>
    </p:spTree>
    <p:extLst>
      <p:ext uri="{BB962C8B-B14F-4D97-AF65-F5344CB8AC3E}">
        <p14:creationId xmlns:p14="http://schemas.microsoft.com/office/powerpoint/2010/main" val="18442269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cstate="print"/>
          <a:srcRect/>
          <a:stretch>
            <a:fillRect/>
          </a:stretch>
        </p:blipFill>
        <p:spPr bwMode="auto">
          <a:xfrm>
            <a:off x="0" y="-14288"/>
            <a:ext cx="9144000" cy="663576"/>
          </a:xfrm>
          <a:prstGeom prst="rect">
            <a:avLst/>
          </a:prstGeom>
          <a:noFill/>
          <a:ln w="9525">
            <a:noFill/>
            <a:miter lim="800000"/>
            <a:headEnd/>
            <a:tailEnd/>
          </a:ln>
        </p:spPr>
      </p:pic>
      <p:sp>
        <p:nvSpPr>
          <p:cNvPr id="6" name="TextBox 5"/>
          <p:cNvSpPr txBox="1"/>
          <p:nvPr/>
        </p:nvSpPr>
        <p:spPr>
          <a:xfrm>
            <a:off x="693936" y="101600"/>
            <a:ext cx="7766496" cy="461665"/>
          </a:xfrm>
          <a:prstGeom prst="rect">
            <a:avLst/>
          </a:prstGeom>
          <a:noFill/>
        </p:spPr>
        <p:txBody>
          <a:bodyPr wrap="square">
            <a:spAutoFit/>
          </a:bodyPr>
          <a:lstStyle/>
          <a:p>
            <a:pPr algn="ctr">
              <a:defRPr/>
            </a:pPr>
            <a:r>
              <a:rPr lang="en-US" sz="2400" b="1" dirty="0">
                <a:solidFill>
                  <a:prstClr val="white"/>
                </a:solidFill>
                <a:effectLst>
                  <a:outerShdw blurRad="38100" dist="38100" dir="2700000" algn="tl">
                    <a:srgbClr val="000000">
                      <a:alpha val="43137"/>
                    </a:srgbClr>
                  </a:outerShdw>
                </a:effectLst>
              </a:rPr>
              <a:t>Proposal of </a:t>
            </a:r>
            <a:r>
              <a:rPr lang="en-US" sz="2400" b="1" dirty="0" err="1">
                <a:solidFill>
                  <a:prstClr val="white"/>
                </a:solidFill>
                <a:effectLst>
                  <a:outerShdw blurRad="38100" dist="38100" dir="2700000" algn="tl">
                    <a:srgbClr val="000000">
                      <a:alpha val="43137"/>
                    </a:srgbClr>
                  </a:outerShdw>
                </a:effectLst>
              </a:rPr>
              <a:t>Femtoscopic</a:t>
            </a:r>
            <a:r>
              <a:rPr lang="en-US" sz="2400" b="1" dirty="0">
                <a:solidFill>
                  <a:prstClr val="white"/>
                </a:solidFill>
                <a:effectLst>
                  <a:outerShdw blurRad="38100" dist="38100" dir="2700000" algn="tl">
                    <a:srgbClr val="000000">
                      <a:alpha val="43137"/>
                    </a:srgbClr>
                  </a:outerShdw>
                </a:effectLst>
              </a:rPr>
              <a:t> STAR Data Analysis</a:t>
            </a:r>
            <a:endParaRPr lang="ru-RU" sz="2400" b="1" dirty="0">
              <a:solidFill>
                <a:prstClr val="white"/>
              </a:solidFill>
              <a:effectLst>
                <a:outerShdw blurRad="38100" dist="38100" dir="2700000" algn="tl">
                  <a:srgbClr val="000000">
                    <a:alpha val="43137"/>
                  </a:srgbClr>
                </a:outerShdw>
              </a:effectLst>
            </a:endParaRPr>
          </a:p>
        </p:txBody>
      </p:sp>
      <p:sp>
        <p:nvSpPr>
          <p:cNvPr id="20" name="TextBox 19">
            <a:extLst>
              <a:ext uri="{FF2B5EF4-FFF2-40B4-BE49-F238E27FC236}">
                <a16:creationId xmlns:a16="http://schemas.microsoft.com/office/drawing/2014/main" id="{2419E6C9-CAF9-4338-BB51-7AC96B98959D}"/>
              </a:ext>
            </a:extLst>
          </p:cNvPr>
          <p:cNvSpPr txBox="1"/>
          <p:nvPr/>
        </p:nvSpPr>
        <p:spPr>
          <a:xfrm>
            <a:off x="740078" y="980728"/>
            <a:ext cx="7920880" cy="2916183"/>
          </a:xfrm>
          <a:prstGeom prst="rect">
            <a:avLst/>
          </a:prstGeom>
          <a:noFill/>
        </p:spPr>
        <p:txBody>
          <a:bodyPr wrap="square" rtlCol="0">
            <a:spAutoFit/>
          </a:bodyPr>
          <a:lstStyle/>
          <a:p>
            <a:pPr algn="just">
              <a:spcAft>
                <a:spcPts val="300"/>
              </a:spcAft>
            </a:pPr>
            <a:r>
              <a:rPr lang="en-GB" sz="1600" b="1" dirty="0">
                <a:solidFill>
                  <a:srgbClr val="376091"/>
                </a:solidFill>
                <a:effectLst/>
                <a:uFill>
                  <a:solidFill>
                    <a:srgbClr val="000000"/>
                  </a:solidFill>
                </a:uFill>
                <a:latin typeface="Arial Narrow" panose="020B0606020202030204" pitchFamily="34" charset="0"/>
                <a:ea typeface="Arial Unicode MS"/>
                <a:cs typeface="Cambria" panose="02040503050406030204" pitchFamily="18" charset="0"/>
              </a:rPr>
              <a:t>The measurement of the </a:t>
            </a:r>
            <a:r>
              <a:rPr lang="en-GB" sz="1600" b="1" dirty="0">
                <a:solidFill>
                  <a:srgbClr val="376091"/>
                </a:solidFill>
                <a:effectLst/>
                <a:uFill>
                  <a:solidFill>
                    <a:srgbClr val="000000"/>
                  </a:solidFill>
                </a:uFill>
                <a:latin typeface="Arial Narrow" panose="020B0606020202030204" pitchFamily="34" charset="0"/>
                <a:ea typeface="Arial Unicode MS"/>
                <a:cs typeface="Times New Roman" panose="02020603050405020304" pitchFamily="18" charset="0"/>
                <a:sym typeface="Symbol" panose="05050102010706020507" pitchFamily="18" charset="2"/>
              </a:rPr>
              <a:t></a:t>
            </a:r>
            <a:r>
              <a:rPr lang="en-GB" sz="1600" b="1" dirty="0">
                <a:solidFill>
                  <a:srgbClr val="376091"/>
                </a:solidFill>
                <a:effectLst/>
                <a:uFill>
                  <a:solidFill>
                    <a:srgbClr val="000000"/>
                  </a:solidFill>
                </a:uFill>
                <a:latin typeface="Arial Narrow" panose="020B0606020202030204" pitchFamily="34" charset="0"/>
                <a:ea typeface="Arial Unicode MS"/>
                <a:cs typeface="Cambria" panose="02040503050406030204" pitchFamily="18" charset="0"/>
              </a:rPr>
              <a:t> spin correlation</a:t>
            </a:r>
          </a:p>
          <a:p>
            <a:pPr algn="just">
              <a:spcAft>
                <a:spcPts val="300"/>
              </a:spcAft>
            </a:pPr>
            <a:r>
              <a:rPr lang="en-GB" sz="1600"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The extraction of the </a:t>
            </a:r>
            <a:r>
              <a:rPr lang="en-GB" sz="1600" dirty="0">
                <a:solidFill>
                  <a:srgbClr val="000000"/>
                </a:solidFill>
                <a:effectLst/>
                <a:uFill>
                  <a:solidFill>
                    <a:srgbClr val="000000"/>
                  </a:solidFill>
                </a:uFill>
                <a:latin typeface="Arial Narrow" panose="020B0606020202030204" pitchFamily="34" charset="0"/>
                <a:ea typeface="Arial Unicode MS"/>
                <a:cs typeface="Times New Roman" panose="02020603050405020304" pitchFamily="18" charset="0"/>
                <a:sym typeface="Symbol" panose="05050102010706020507" pitchFamily="18" charset="2"/>
              </a:rPr>
              <a:t></a:t>
            </a:r>
            <a:r>
              <a:rPr lang="en-GB" sz="1600"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 singlet scattering parameters </a:t>
            </a:r>
            <a:r>
              <a:rPr lang="en-GB" sz="1600" dirty="0">
                <a:solidFill>
                  <a:srgbClr val="000000"/>
                </a:solidFill>
                <a:uFill>
                  <a:solidFill>
                    <a:srgbClr val="000000"/>
                  </a:solidFill>
                </a:uFill>
                <a:latin typeface="Arial Narrow" panose="020B0606020202030204" pitchFamily="34" charset="0"/>
                <a:ea typeface="Arial Unicode MS"/>
                <a:cs typeface="Cambria" panose="02040503050406030204" pitchFamily="18" charset="0"/>
              </a:rPr>
              <a:t>with</a:t>
            </a:r>
            <a:r>
              <a:rPr lang="en-GB" sz="1600"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 the analysis of </a:t>
            </a:r>
            <a:r>
              <a:rPr lang="en-GB" sz="1600" dirty="0">
                <a:solidFill>
                  <a:srgbClr val="000000"/>
                </a:solidFill>
                <a:effectLst/>
                <a:uFill>
                  <a:solidFill>
                    <a:srgbClr val="000000"/>
                  </a:solidFill>
                </a:uFill>
                <a:latin typeface="Arial Narrow" panose="020B0606020202030204" pitchFamily="34" charset="0"/>
                <a:ea typeface="Arial Unicode MS"/>
                <a:cs typeface="Times New Roman" panose="02020603050405020304" pitchFamily="18" charset="0"/>
                <a:sym typeface="Symbol" panose="05050102010706020507" pitchFamily="18" charset="2"/>
              </a:rPr>
              <a:t></a:t>
            </a:r>
            <a:r>
              <a:rPr lang="en-GB" sz="1600"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 spin correlations using as a spin analyser the asymmetric (parity violating) decay </a:t>
            </a:r>
            <a:r>
              <a:rPr lang="en-GB" sz="1600" dirty="0">
                <a:solidFill>
                  <a:srgbClr val="000000"/>
                </a:solidFill>
                <a:effectLst/>
                <a:uFill>
                  <a:solidFill>
                    <a:srgbClr val="000000"/>
                  </a:solidFill>
                </a:uFill>
                <a:latin typeface="Arial Narrow" panose="020B0606020202030204" pitchFamily="34" charset="0"/>
                <a:ea typeface="Arial Unicode MS"/>
                <a:cs typeface="Times New Roman" panose="02020603050405020304" pitchFamily="18" charset="0"/>
                <a:sym typeface="Symbol" panose="05050102010706020507" pitchFamily="18" charset="2"/>
              </a:rPr>
              <a:t></a:t>
            </a:r>
            <a:r>
              <a:rPr lang="en-GB" sz="1600"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 </a:t>
            </a:r>
            <a:r>
              <a:rPr lang="en-GB" sz="1600" dirty="0">
                <a:solidFill>
                  <a:srgbClr val="000000"/>
                </a:solidFill>
                <a:effectLst/>
                <a:uFill>
                  <a:solidFill>
                    <a:srgbClr val="000000"/>
                  </a:solidFill>
                </a:uFill>
                <a:latin typeface="Arial Narrow" panose="020B0606020202030204" pitchFamily="34" charset="0"/>
                <a:ea typeface="Arial Unicode MS"/>
                <a:cs typeface="Times New Roman" panose="02020603050405020304" pitchFamily="18" charset="0"/>
                <a:sym typeface="Symbol" panose="05050102010706020507" pitchFamily="18" charset="2"/>
              </a:rPr>
              <a:t></a:t>
            </a:r>
            <a:r>
              <a:rPr lang="en-GB" sz="1600"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 </a:t>
            </a:r>
            <a:r>
              <a:rPr lang="en-GB" sz="1600" i="1"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p</a:t>
            </a:r>
            <a:r>
              <a:rPr lang="en-GB" sz="1600" dirty="0">
                <a:solidFill>
                  <a:srgbClr val="000000"/>
                </a:solidFill>
                <a:effectLst/>
                <a:uFill>
                  <a:solidFill>
                    <a:srgbClr val="000000"/>
                  </a:solidFill>
                </a:uFill>
                <a:latin typeface="Arial Narrow" panose="020B0606020202030204" pitchFamily="34" charset="0"/>
                <a:ea typeface="Arial Unicode MS"/>
                <a:cs typeface="Times New Roman" panose="02020603050405020304" pitchFamily="18" charset="0"/>
                <a:sym typeface="Symbol" panose="05050102010706020507" pitchFamily="18" charset="2"/>
              </a:rPr>
              <a:t></a:t>
            </a:r>
            <a:r>
              <a:rPr lang="en-GB" sz="1600" baseline="30000"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a:t>
            </a:r>
            <a:r>
              <a:rPr lang="en-GB" sz="1600"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 the distribution of the cosine of the relative angle θ between the directions of the decay protons in the respective </a:t>
            </a:r>
            <a:r>
              <a:rPr lang="en-GB" sz="1600" dirty="0">
                <a:solidFill>
                  <a:srgbClr val="000000"/>
                </a:solidFill>
                <a:effectLst/>
                <a:uFill>
                  <a:solidFill>
                    <a:srgbClr val="000000"/>
                  </a:solidFill>
                </a:uFill>
                <a:latin typeface="Arial Narrow" panose="020B0606020202030204" pitchFamily="34" charset="0"/>
                <a:ea typeface="Arial Unicode MS"/>
                <a:cs typeface="Times New Roman" panose="02020603050405020304" pitchFamily="18" charset="0"/>
                <a:sym typeface="Symbol" panose="05050102010706020507" pitchFamily="18" charset="2"/>
              </a:rPr>
              <a:t></a:t>
            </a:r>
            <a:r>
              <a:rPr lang="en-GB" sz="1600"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 rest frames allows one to determine the triplet fraction of the </a:t>
            </a:r>
            <a:r>
              <a:rPr lang="en-GB" sz="1600" dirty="0">
                <a:solidFill>
                  <a:srgbClr val="000000"/>
                </a:solidFill>
                <a:effectLst/>
                <a:uFill>
                  <a:solidFill>
                    <a:srgbClr val="000000"/>
                  </a:solidFill>
                </a:uFill>
                <a:latin typeface="Arial Narrow" panose="020B0606020202030204" pitchFamily="34" charset="0"/>
                <a:ea typeface="Arial Unicode MS"/>
                <a:cs typeface="Times New Roman" panose="02020603050405020304" pitchFamily="18" charset="0"/>
                <a:sym typeface="Symbol" panose="05050102010706020507" pitchFamily="18" charset="2"/>
              </a:rPr>
              <a:t></a:t>
            </a:r>
            <a:r>
              <a:rPr lang="en-GB" sz="1600"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 correlation function. Since the spin correlation method requires no construction of the uncorrelated reference sample, it can serve as an important consistency check of the standard correlation measurements. This technique can be especially useful for the analysis of </a:t>
            </a:r>
            <a:r>
              <a:rPr lang="en-GB" sz="1600" dirty="0">
                <a:solidFill>
                  <a:srgbClr val="000000"/>
                </a:solidFill>
                <a:effectLst/>
                <a:uFill>
                  <a:solidFill>
                    <a:srgbClr val="000000"/>
                  </a:solidFill>
                </a:uFill>
                <a:latin typeface="Arial Narrow" panose="020B0606020202030204" pitchFamily="34" charset="0"/>
                <a:ea typeface="Arial Unicode MS"/>
                <a:cs typeface="Times New Roman" panose="02020603050405020304" pitchFamily="18" charset="0"/>
                <a:sym typeface="Symbol" panose="05050102010706020507" pitchFamily="18" charset="2"/>
              </a:rPr>
              <a:t></a:t>
            </a:r>
            <a:r>
              <a:rPr lang="en-GB" sz="1600"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 correlations in </a:t>
            </a:r>
            <a:r>
              <a:rPr lang="en-GB" sz="1600" i="1" dirty="0" err="1">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p</a:t>
            </a:r>
            <a:r>
              <a:rPr lang="en-GB" sz="1600" dirty="0" err="1">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a:t>
            </a:r>
            <a:r>
              <a:rPr lang="en-GB" sz="1600" i="1" dirty="0" err="1">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p</a:t>
            </a:r>
            <a:r>
              <a:rPr lang="en-GB" sz="1600"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 or </a:t>
            </a:r>
            <a:r>
              <a:rPr lang="en-GB" sz="1600" i="1" dirty="0" err="1">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p</a:t>
            </a:r>
            <a:r>
              <a:rPr lang="en-GB" sz="1600" dirty="0" err="1">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+A</a:t>
            </a:r>
            <a:r>
              <a:rPr lang="en-GB" sz="1600"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 collisions, where the characteristic Gaussian source radius </a:t>
            </a:r>
            <a:r>
              <a:rPr lang="en-GB" sz="1600" i="1"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r</a:t>
            </a:r>
            <a:r>
              <a:rPr lang="en-GB" sz="1600" baseline="-25000"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0</a:t>
            </a:r>
            <a:r>
              <a:rPr lang="en-GB" sz="1600"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 is rather small (~1–1.5 </a:t>
            </a:r>
            <a:r>
              <a:rPr lang="en-GB" sz="1600" dirty="0" err="1">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fm</a:t>
            </a:r>
            <a:r>
              <a:rPr lang="en-GB" sz="1600"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 and the correlation width 1/</a:t>
            </a:r>
            <a:r>
              <a:rPr lang="en-GB" sz="1600" i="1"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r</a:t>
            </a:r>
            <a:r>
              <a:rPr lang="en-GB" sz="1600" baseline="-25000"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0</a:t>
            </a:r>
            <a:r>
              <a:rPr lang="en-GB" sz="1600"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 ~ 200 MeV/</a:t>
            </a:r>
            <a:r>
              <a:rPr lang="en-GB" sz="1600" i="1"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c</a:t>
            </a:r>
            <a:r>
              <a:rPr lang="en-GB" sz="1600" dirty="0">
                <a:solidFill>
                  <a:srgbClr val="000000"/>
                </a:solidFill>
                <a:effectLst/>
                <a:uFill>
                  <a:solidFill>
                    <a:srgbClr val="000000"/>
                  </a:solidFill>
                </a:uFill>
                <a:latin typeface="Arial Narrow" panose="020B0606020202030204" pitchFamily="34" charset="0"/>
                <a:ea typeface="Arial Unicode MS"/>
                <a:cs typeface="Cambria" panose="02040503050406030204" pitchFamily="18" charset="0"/>
              </a:rPr>
              <a:t> is sufficiently large for a statistically significant analysis.</a:t>
            </a:r>
            <a:endParaRPr lang="ru-RU" sz="1600" dirty="0">
              <a:solidFill>
                <a:srgbClr val="000000"/>
              </a:solidFill>
              <a:effectLst/>
              <a:uFill>
                <a:solidFill>
                  <a:srgbClr val="000000"/>
                </a:solidFill>
              </a:uFill>
              <a:latin typeface="Arial Narrow" panose="020B0606020202030204" pitchFamily="34" charset="0"/>
              <a:ea typeface="Cambria" panose="02040503050406030204" pitchFamily="18" charset="0"/>
              <a:cs typeface="Cambria" panose="02040503050406030204" pitchFamily="18" charset="0"/>
            </a:endParaRPr>
          </a:p>
          <a:p>
            <a:pPr algn="r"/>
            <a:r>
              <a:rPr lang="en-GB" sz="1600" dirty="0">
                <a:solidFill>
                  <a:srgbClr val="376091"/>
                </a:solidFill>
                <a:effectLst/>
                <a:uFill>
                  <a:solidFill>
                    <a:srgbClr val="000000"/>
                  </a:solidFill>
                </a:uFill>
                <a:latin typeface="Arial Narrow" panose="020B0606020202030204" pitchFamily="34" charset="0"/>
                <a:ea typeface="Arial Unicode MS"/>
                <a:cs typeface="Cambria" panose="02040503050406030204" pitchFamily="18" charset="0"/>
              </a:rPr>
              <a:t>R. </a:t>
            </a:r>
            <a:r>
              <a:rPr lang="en-GB" sz="1600" dirty="0" err="1">
                <a:solidFill>
                  <a:srgbClr val="376091"/>
                </a:solidFill>
                <a:effectLst/>
                <a:uFill>
                  <a:solidFill>
                    <a:srgbClr val="000000"/>
                  </a:solidFill>
                </a:uFill>
                <a:latin typeface="Arial Narrow" panose="020B0606020202030204" pitchFamily="34" charset="0"/>
                <a:ea typeface="Arial Unicode MS"/>
                <a:cs typeface="Cambria" panose="02040503050406030204" pitchFamily="18" charset="0"/>
              </a:rPr>
              <a:t>Lednicky</a:t>
            </a:r>
            <a:r>
              <a:rPr lang="en-GB" sz="1600" dirty="0">
                <a:solidFill>
                  <a:srgbClr val="376091"/>
                </a:solidFill>
                <a:effectLst/>
                <a:uFill>
                  <a:solidFill>
                    <a:srgbClr val="000000"/>
                  </a:solidFill>
                </a:uFill>
                <a:latin typeface="Arial Narrow" panose="020B0606020202030204" pitchFamily="34" charset="0"/>
                <a:ea typeface="Arial Unicode MS"/>
                <a:cs typeface="Cambria" panose="02040503050406030204" pitchFamily="18" charset="0"/>
              </a:rPr>
              <a:t> and V. L. </a:t>
            </a:r>
            <a:r>
              <a:rPr lang="en-GB" sz="1600" dirty="0" err="1">
                <a:solidFill>
                  <a:srgbClr val="376091"/>
                </a:solidFill>
                <a:effectLst/>
                <a:uFill>
                  <a:solidFill>
                    <a:srgbClr val="000000"/>
                  </a:solidFill>
                </a:uFill>
                <a:latin typeface="Arial Narrow" panose="020B0606020202030204" pitchFamily="34" charset="0"/>
                <a:ea typeface="Arial Unicode MS"/>
                <a:cs typeface="Cambria" panose="02040503050406030204" pitchFamily="18" charset="0"/>
              </a:rPr>
              <a:t>Lyuboshitz</a:t>
            </a:r>
            <a:r>
              <a:rPr lang="en-GB" sz="1600" dirty="0">
                <a:solidFill>
                  <a:srgbClr val="376091"/>
                </a:solidFill>
                <a:effectLst/>
                <a:uFill>
                  <a:solidFill>
                    <a:srgbClr val="000000"/>
                  </a:solidFill>
                </a:uFill>
                <a:latin typeface="Arial Narrow" panose="020B0606020202030204" pitchFamily="34" charset="0"/>
                <a:ea typeface="Arial Unicode MS"/>
                <a:cs typeface="Cambria" panose="02040503050406030204" pitchFamily="18" charset="0"/>
              </a:rPr>
              <a:t>, Phys. Lett. B 508 (2001) 146</a:t>
            </a:r>
          </a:p>
        </p:txBody>
      </p:sp>
    </p:spTree>
    <p:extLst>
      <p:ext uri="{BB962C8B-B14F-4D97-AF65-F5344CB8AC3E}">
        <p14:creationId xmlns:p14="http://schemas.microsoft.com/office/powerpoint/2010/main" val="29230961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p:cNvPicPr>
            <a:picLocks noChangeAspect="1" noChangeArrowheads="1"/>
          </p:cNvPicPr>
          <p:nvPr/>
        </p:nvPicPr>
        <p:blipFill>
          <a:blip r:embed="rId2" cstate="print"/>
          <a:srcRect/>
          <a:stretch>
            <a:fillRect/>
          </a:stretch>
        </p:blipFill>
        <p:spPr bwMode="auto">
          <a:xfrm>
            <a:off x="0" y="-14288"/>
            <a:ext cx="9144000" cy="663576"/>
          </a:xfrm>
          <a:prstGeom prst="rect">
            <a:avLst/>
          </a:prstGeom>
          <a:noFill/>
          <a:ln w="9525">
            <a:noFill/>
            <a:miter lim="800000"/>
            <a:headEnd/>
            <a:tailEnd/>
          </a:ln>
        </p:spPr>
      </p:pic>
      <p:sp>
        <p:nvSpPr>
          <p:cNvPr id="11" name="TextBox 10"/>
          <p:cNvSpPr txBox="1"/>
          <p:nvPr/>
        </p:nvSpPr>
        <p:spPr>
          <a:xfrm>
            <a:off x="1258888" y="123825"/>
            <a:ext cx="6626225" cy="461963"/>
          </a:xfrm>
          <a:prstGeom prst="rect">
            <a:avLst/>
          </a:prstGeom>
          <a:noFill/>
        </p:spPr>
        <p:txBody>
          <a:bodyPr>
            <a:spAutoFit/>
          </a:bodyPr>
          <a:lstStyle/>
          <a:p>
            <a:pPr algn="ctr" fontAlgn="auto">
              <a:spcBef>
                <a:spcPts val="0"/>
              </a:spcBef>
              <a:spcAft>
                <a:spcPts val="0"/>
              </a:spcAft>
              <a:defRPr/>
            </a:pPr>
            <a:r>
              <a:rPr lang="en-US" sz="2400" b="1" dirty="0">
                <a:solidFill>
                  <a:schemeClr val="bg1"/>
                </a:solidFill>
                <a:effectLst>
                  <a:outerShdw blurRad="38100" dist="38100" dir="2700000" algn="tl">
                    <a:srgbClr val="000000">
                      <a:alpha val="43137"/>
                    </a:srgbClr>
                  </a:outerShdw>
                </a:effectLst>
              </a:rPr>
              <a:t>STAR Experiment at RHIC</a:t>
            </a:r>
            <a:endParaRPr lang="ru-RU" sz="2400" b="1" dirty="0">
              <a:solidFill>
                <a:schemeClr val="bg1"/>
              </a:solidFill>
              <a:effectLst>
                <a:outerShdw blurRad="38100" dist="38100" dir="2700000" algn="tl">
                  <a:srgbClr val="000000">
                    <a:alpha val="43137"/>
                  </a:srgbClr>
                </a:outerShdw>
              </a:effectLst>
            </a:endParaRPr>
          </a:p>
        </p:txBody>
      </p:sp>
      <p:pic>
        <p:nvPicPr>
          <p:cNvPr id="28676" name="Picture 3"/>
          <p:cNvPicPr>
            <a:picLocks noChangeAspect="1" noChangeArrowheads="1"/>
          </p:cNvPicPr>
          <p:nvPr/>
        </p:nvPicPr>
        <p:blipFill>
          <a:blip r:embed="rId2" cstate="print"/>
          <a:srcRect/>
          <a:stretch>
            <a:fillRect/>
          </a:stretch>
        </p:blipFill>
        <p:spPr bwMode="auto">
          <a:xfrm>
            <a:off x="0" y="-14288"/>
            <a:ext cx="9144000" cy="663576"/>
          </a:xfrm>
          <a:prstGeom prst="rect">
            <a:avLst/>
          </a:prstGeom>
          <a:noFill/>
          <a:ln w="9525">
            <a:noFill/>
            <a:miter lim="800000"/>
            <a:headEnd/>
            <a:tailEnd/>
          </a:ln>
        </p:spPr>
      </p:pic>
      <p:sp>
        <p:nvSpPr>
          <p:cNvPr id="28678" name="TextBox 8"/>
          <p:cNvSpPr txBox="1">
            <a:spLocks noChangeArrowheads="1"/>
          </p:cNvSpPr>
          <p:nvPr/>
        </p:nvSpPr>
        <p:spPr bwMode="auto">
          <a:xfrm>
            <a:off x="1000125" y="1571625"/>
            <a:ext cx="184150" cy="369888"/>
          </a:xfrm>
          <a:prstGeom prst="rect">
            <a:avLst/>
          </a:prstGeom>
          <a:noFill/>
          <a:ln w="9525">
            <a:noFill/>
            <a:miter lim="800000"/>
            <a:headEnd/>
            <a:tailEnd/>
          </a:ln>
        </p:spPr>
        <p:txBody>
          <a:bodyPr wrap="none">
            <a:spAutoFit/>
          </a:bodyPr>
          <a:lstStyle/>
          <a:p>
            <a:endParaRPr lang="ru-RU">
              <a:latin typeface="Calibri" pitchFamily="34" charset="0"/>
            </a:endParaRPr>
          </a:p>
        </p:txBody>
      </p:sp>
      <p:sp>
        <p:nvSpPr>
          <p:cNvPr id="19" name="TextBox 12">
            <a:extLst>
              <a:ext uri="{FF2B5EF4-FFF2-40B4-BE49-F238E27FC236}">
                <a16:creationId xmlns:a16="http://schemas.microsoft.com/office/drawing/2014/main" id="{94B95863-7DF4-4C9A-8B4F-9B5F88BD21AA}"/>
              </a:ext>
            </a:extLst>
          </p:cNvPr>
          <p:cNvSpPr txBox="1">
            <a:spLocks noChangeArrowheads="1"/>
          </p:cNvSpPr>
          <p:nvPr/>
        </p:nvSpPr>
        <p:spPr bwMode="auto">
          <a:xfrm>
            <a:off x="67862" y="122238"/>
            <a:ext cx="8680602" cy="461665"/>
          </a:xfrm>
          <a:prstGeom prst="rect">
            <a:avLst/>
          </a:prstGeom>
          <a:noFill/>
          <a:ln w="9525">
            <a:noFill/>
            <a:miter lim="800000"/>
            <a:headEnd/>
            <a:tailEnd/>
          </a:ln>
        </p:spPr>
        <p:txBody>
          <a:bodyPr wrap="square">
            <a:spAutoFit/>
          </a:bodyPr>
          <a:lstStyle/>
          <a:p>
            <a:pPr algn="ctr"/>
            <a:r>
              <a:rPr lang="en-US" sz="2400" b="1" dirty="0">
                <a:solidFill>
                  <a:schemeClr val="bg1"/>
                </a:solidFill>
                <a:effectLst>
                  <a:outerShdw blurRad="38100" dist="38100" dir="2700000" algn="tl">
                    <a:srgbClr val="000000">
                      <a:alpha val="43137"/>
                    </a:srgbClr>
                  </a:outerShdw>
                </a:effectLst>
              </a:rPr>
              <a:t>Rotating Nuclear Matter and Global Polarization</a:t>
            </a:r>
            <a:endParaRPr lang="ru-RU" sz="2400" b="1" dirty="0">
              <a:solidFill>
                <a:schemeClr val="bg1"/>
              </a:solidFill>
              <a:effectLst>
                <a:outerShdw blurRad="38100" dist="38100" dir="2700000" algn="tl">
                  <a:srgbClr val="000000">
                    <a:alpha val="43137"/>
                  </a:srgbClr>
                </a:outerShdw>
              </a:effectLst>
            </a:endParaRPr>
          </a:p>
        </p:txBody>
      </p:sp>
      <p:pic>
        <p:nvPicPr>
          <p:cNvPr id="20" name="Google Shape;62;p14">
            <a:extLst>
              <a:ext uri="{FF2B5EF4-FFF2-40B4-BE49-F238E27FC236}">
                <a16:creationId xmlns:a16="http://schemas.microsoft.com/office/drawing/2014/main" id="{6A81018F-BB5D-4BEC-B145-3B2D9A2D10D3}"/>
              </a:ext>
            </a:extLst>
          </p:cNvPr>
          <p:cNvPicPr preferRelativeResize="0"/>
          <p:nvPr/>
        </p:nvPicPr>
        <p:blipFill rotWithShape="1">
          <a:blip r:embed="rId3">
            <a:alphaModFix/>
          </a:blip>
          <a:srcRect l="8408"/>
          <a:stretch/>
        </p:blipFill>
        <p:spPr>
          <a:xfrm>
            <a:off x="538087" y="849943"/>
            <a:ext cx="3831951" cy="2229454"/>
          </a:xfrm>
          <a:prstGeom prst="rect">
            <a:avLst/>
          </a:prstGeom>
          <a:noFill/>
          <a:ln>
            <a:noFill/>
          </a:ln>
        </p:spPr>
      </p:pic>
      <p:pic>
        <p:nvPicPr>
          <p:cNvPr id="22" name="Рисунок 21">
            <a:extLst>
              <a:ext uri="{FF2B5EF4-FFF2-40B4-BE49-F238E27FC236}">
                <a16:creationId xmlns:a16="http://schemas.microsoft.com/office/drawing/2014/main" id="{A49E82B3-8060-41F1-9AD7-9F1AC0008F97}"/>
              </a:ext>
            </a:extLst>
          </p:cNvPr>
          <p:cNvPicPr>
            <a:picLocks noChangeAspect="1"/>
          </p:cNvPicPr>
          <p:nvPr/>
        </p:nvPicPr>
        <p:blipFill>
          <a:blip r:embed="rId4"/>
          <a:stretch>
            <a:fillRect/>
          </a:stretch>
        </p:blipFill>
        <p:spPr>
          <a:xfrm>
            <a:off x="574020" y="3645024"/>
            <a:ext cx="3655491" cy="2233321"/>
          </a:xfrm>
          <a:prstGeom prst="rect">
            <a:avLst/>
          </a:prstGeom>
        </p:spPr>
      </p:pic>
      <p:pic>
        <p:nvPicPr>
          <p:cNvPr id="23" name="Рисунок 22">
            <a:extLst>
              <a:ext uri="{FF2B5EF4-FFF2-40B4-BE49-F238E27FC236}">
                <a16:creationId xmlns:a16="http://schemas.microsoft.com/office/drawing/2014/main" id="{461D345B-48F7-47BE-9F0E-9246A238F16D}"/>
              </a:ext>
            </a:extLst>
          </p:cNvPr>
          <p:cNvPicPr>
            <a:picLocks noChangeAspect="1"/>
          </p:cNvPicPr>
          <p:nvPr/>
        </p:nvPicPr>
        <p:blipFill>
          <a:blip r:embed="rId5"/>
          <a:stretch>
            <a:fillRect/>
          </a:stretch>
        </p:blipFill>
        <p:spPr>
          <a:xfrm>
            <a:off x="6516216" y="4250126"/>
            <a:ext cx="1512168" cy="1180550"/>
          </a:xfrm>
          <a:prstGeom prst="rect">
            <a:avLst/>
          </a:prstGeom>
        </p:spPr>
      </p:pic>
      <p:sp>
        <p:nvSpPr>
          <p:cNvPr id="25" name="Прямоугольник 24">
            <a:extLst>
              <a:ext uri="{FF2B5EF4-FFF2-40B4-BE49-F238E27FC236}">
                <a16:creationId xmlns:a16="http://schemas.microsoft.com/office/drawing/2014/main" id="{CD366F40-F92D-4EF7-9C93-EEEB7F06B6F9}"/>
              </a:ext>
            </a:extLst>
          </p:cNvPr>
          <p:cNvSpPr/>
          <p:nvPr/>
        </p:nvSpPr>
        <p:spPr>
          <a:xfrm>
            <a:off x="4679911" y="6165304"/>
            <a:ext cx="4922982" cy="276999"/>
          </a:xfrm>
          <a:prstGeom prst="rect">
            <a:avLst/>
          </a:prstGeom>
        </p:spPr>
        <p:txBody>
          <a:bodyPr wrap="square">
            <a:spAutoFit/>
          </a:bodyPr>
          <a:lstStyle/>
          <a:p>
            <a:pPr algn="ctr"/>
            <a:r>
              <a:rPr lang="en-US" sz="1200" i="1" dirty="0" err="1">
                <a:solidFill>
                  <a:srgbClr val="376091"/>
                </a:solidFill>
                <a:latin typeface="Arial Narrow" panose="020B0606020202030204" pitchFamily="34" charset="0"/>
              </a:rPr>
              <a:t>Becattini</a:t>
            </a:r>
            <a:r>
              <a:rPr lang="en-US" sz="1200" i="1" dirty="0">
                <a:solidFill>
                  <a:srgbClr val="376091"/>
                </a:solidFill>
                <a:latin typeface="Arial Narrow" panose="020B0606020202030204" pitchFamily="34" charset="0"/>
              </a:rPr>
              <a:t>, Karpenko, Lisa, Upsal, Voloshin</a:t>
            </a:r>
            <a:r>
              <a:rPr lang="ru-RU" sz="1200" i="1" dirty="0">
                <a:solidFill>
                  <a:srgbClr val="376091"/>
                </a:solidFill>
                <a:latin typeface="Arial Narrow" panose="020B0606020202030204" pitchFamily="34" charset="0"/>
              </a:rPr>
              <a:t>, </a:t>
            </a:r>
            <a:r>
              <a:rPr lang="en-US" sz="1200" i="1" dirty="0">
                <a:solidFill>
                  <a:srgbClr val="376091"/>
                </a:solidFill>
                <a:latin typeface="Arial Narrow" panose="020B0606020202030204" pitchFamily="34" charset="0"/>
              </a:rPr>
              <a:t>PRC95.054902 (2017)</a:t>
            </a:r>
            <a:endParaRPr lang="ru-RU" sz="1200" i="1" dirty="0">
              <a:solidFill>
                <a:srgbClr val="376091"/>
              </a:solidFill>
              <a:latin typeface="Arial Narrow" panose="020B0606020202030204" pitchFamily="34" charset="0"/>
            </a:endParaRPr>
          </a:p>
        </p:txBody>
      </p:sp>
      <p:pic>
        <p:nvPicPr>
          <p:cNvPr id="14" name="Рисунок 13">
            <a:extLst>
              <a:ext uri="{FF2B5EF4-FFF2-40B4-BE49-F238E27FC236}">
                <a16:creationId xmlns:a16="http://schemas.microsoft.com/office/drawing/2014/main" id="{C73E4C9B-A2B2-4DA2-B0D4-E23CCC282F90}"/>
              </a:ext>
            </a:extLst>
          </p:cNvPr>
          <p:cNvPicPr>
            <a:picLocks noChangeAspect="1"/>
          </p:cNvPicPr>
          <p:nvPr/>
        </p:nvPicPr>
        <p:blipFill>
          <a:blip r:embed="rId6" cstate="print"/>
          <a:stretch>
            <a:fillRect/>
          </a:stretch>
        </p:blipFill>
        <p:spPr>
          <a:xfrm>
            <a:off x="6068879" y="923608"/>
            <a:ext cx="2074996" cy="2660458"/>
          </a:xfrm>
          <a:prstGeom prst="rect">
            <a:avLst/>
          </a:prstGeom>
        </p:spPr>
      </p:pic>
      <p:sp>
        <p:nvSpPr>
          <p:cNvPr id="2" name="Прямоугольник 1">
            <a:extLst>
              <a:ext uri="{FF2B5EF4-FFF2-40B4-BE49-F238E27FC236}">
                <a16:creationId xmlns:a16="http://schemas.microsoft.com/office/drawing/2014/main" id="{34F38473-6D93-4945-8AE1-A9A066FC1B63}"/>
              </a:ext>
            </a:extLst>
          </p:cNvPr>
          <p:cNvSpPr/>
          <p:nvPr/>
        </p:nvSpPr>
        <p:spPr>
          <a:xfrm>
            <a:off x="4229511" y="2132856"/>
            <a:ext cx="270481"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TextBox 16">
            <a:extLst>
              <a:ext uri="{FF2B5EF4-FFF2-40B4-BE49-F238E27FC236}">
                <a16:creationId xmlns:a16="http://schemas.microsoft.com/office/drawing/2014/main" id="{39FD35DA-808C-4760-B821-8C253574DB34}"/>
              </a:ext>
            </a:extLst>
          </p:cNvPr>
          <p:cNvSpPr txBox="1"/>
          <p:nvPr/>
        </p:nvSpPr>
        <p:spPr>
          <a:xfrm>
            <a:off x="6073779" y="3645024"/>
            <a:ext cx="2135247" cy="276999"/>
          </a:xfrm>
          <a:prstGeom prst="rect">
            <a:avLst/>
          </a:prstGeom>
          <a:noFill/>
        </p:spPr>
        <p:txBody>
          <a:bodyPr wrap="square" rtlCol="0">
            <a:spAutoFit/>
          </a:bodyPr>
          <a:lstStyle/>
          <a:p>
            <a:pPr algn="ctr"/>
            <a:r>
              <a:rPr lang="en-US" sz="1200" i="1" dirty="0">
                <a:solidFill>
                  <a:srgbClr val="0F3A70"/>
                </a:solidFill>
                <a:latin typeface="Arial Narrow" panose="020B0606020202030204" pitchFamily="34" charset="0"/>
                <a:cs typeface="Times New Roman" pitchFamily="18" charset="0"/>
              </a:rPr>
              <a:t>Nature 548 (2017) 62</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B9F07CD-E5EB-47E2-8762-7A564F333F3D}"/>
                  </a:ext>
                </a:extLst>
              </p:cNvPr>
              <p:cNvSpPr txBox="1"/>
              <p:nvPr/>
            </p:nvSpPr>
            <p:spPr>
              <a:xfrm>
                <a:off x="6561239" y="5430676"/>
                <a:ext cx="1422121"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ru-RU" i="1" smtClean="0">
                              <a:latin typeface="Cambria Math" panose="02040503050406030204" pitchFamily="18" charset="0"/>
                              <a:ea typeface="Cambria Math" panose="02040503050406030204" pitchFamily="18" charset="0"/>
                            </a:rPr>
                          </m:ctrlPr>
                        </m:accPr>
                        <m:e>
                          <m:r>
                            <a:rPr lang="ru-RU" i="1" smtClean="0">
                              <a:latin typeface="Cambria Math" panose="02040503050406030204" pitchFamily="18" charset="0"/>
                              <a:ea typeface="Cambria Math" panose="02040503050406030204" pitchFamily="18" charset="0"/>
                            </a:rPr>
                            <m:t>𝜔</m:t>
                          </m:r>
                        </m:e>
                      </m:acc>
                      <m:r>
                        <a:rPr lang="ru-RU" i="1" smtClean="0">
                          <a:latin typeface="Cambria Math" panose="02040503050406030204" pitchFamily="18" charset="0"/>
                          <a:ea typeface="Cambria Math" panose="02040503050406030204" pitchFamily="18" charset="0"/>
                        </a:rPr>
                        <m:t>=</m:t>
                      </m:r>
                      <m:f>
                        <m:fPr>
                          <m:ctrlPr>
                            <a:rPr lang="ru-RU"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2</m:t>
                          </m:r>
                        </m:den>
                      </m:f>
                      <m:d>
                        <m:dPr>
                          <m:ctrlPr>
                            <a:rPr lang="ru-RU" i="1" smtClean="0">
                              <a:latin typeface="Cambria Math" panose="02040503050406030204" pitchFamily="18" charset="0"/>
                              <a:ea typeface="Cambria Math" panose="02040503050406030204" pitchFamily="18" charset="0"/>
                            </a:rPr>
                          </m:ctrlPr>
                        </m:dPr>
                        <m:e>
                          <m:r>
                            <m:rPr>
                              <m:sty m:val="p"/>
                            </m:rPr>
                            <a:rPr lang="ru-RU" i="1" smtClean="0">
                              <a:latin typeface="Cambria Math" panose="02040503050406030204" pitchFamily="18" charset="0"/>
                              <a:ea typeface="Cambria Math" panose="02040503050406030204" pitchFamily="18" charset="0"/>
                            </a:rPr>
                            <m:t>∇</m:t>
                          </m:r>
                          <m:r>
                            <a:rPr lang="ru-RU" i="1" smtClean="0">
                              <a:latin typeface="Cambria Math" panose="02040503050406030204" pitchFamily="18" charset="0"/>
                              <a:ea typeface="Cambria Math" panose="02040503050406030204" pitchFamily="18" charset="0"/>
                            </a:rPr>
                            <m:t>×</m:t>
                          </m:r>
                          <m:acc>
                            <m:accPr>
                              <m:chr m:val="⃗"/>
                              <m:ctrlPr>
                                <a:rPr lang="ru-RU" i="1" smtClean="0">
                                  <a:latin typeface="Cambria Math" panose="02040503050406030204" pitchFamily="18" charset="0"/>
                                  <a:ea typeface="Cambria Math" panose="02040503050406030204" pitchFamily="18" charset="0"/>
                                </a:rPr>
                              </m:ctrlPr>
                            </m:accPr>
                            <m:e>
                              <m:r>
                                <a:rPr lang="ru-RU" i="1">
                                  <a:latin typeface="Cambria Math" panose="02040503050406030204" pitchFamily="18" charset="0"/>
                                  <a:ea typeface="Cambria Math" panose="02040503050406030204" pitchFamily="18" charset="0"/>
                                </a:rPr>
                                <m:t>𝜐</m:t>
                              </m:r>
                            </m:e>
                          </m:acc>
                        </m:e>
                      </m:d>
                    </m:oMath>
                  </m:oMathPara>
                </a14:m>
                <a:endParaRPr lang="ru-RU" dirty="0"/>
              </a:p>
            </p:txBody>
          </p:sp>
        </mc:Choice>
        <mc:Fallback xmlns="">
          <p:sp>
            <p:nvSpPr>
              <p:cNvPr id="3" name="TextBox 2">
                <a:extLst>
                  <a:ext uri="{FF2B5EF4-FFF2-40B4-BE49-F238E27FC236}">
                    <a16:creationId xmlns:a16="http://schemas.microsoft.com/office/drawing/2014/main" id="{9B9F07CD-E5EB-47E2-8762-7A564F333F3D}"/>
                  </a:ext>
                </a:extLst>
              </p:cNvPr>
              <p:cNvSpPr txBox="1">
                <a:spLocks noRot="1" noChangeAspect="1" noMove="1" noResize="1" noEditPoints="1" noAdjustHandles="1" noChangeArrowheads="1" noChangeShapeType="1" noTextEdit="1"/>
              </p:cNvSpPr>
              <p:nvPr/>
            </p:nvSpPr>
            <p:spPr>
              <a:xfrm>
                <a:off x="6561239" y="5430676"/>
                <a:ext cx="1422121" cy="518604"/>
              </a:xfrm>
              <a:prstGeom prst="rect">
                <a:avLst/>
              </a:prstGeom>
              <a:blipFill>
                <a:blip r:embed="rId7"/>
                <a:stretch>
                  <a:fillRect/>
                </a:stretch>
              </a:blipFill>
            </p:spPr>
            <p:txBody>
              <a:bodyPr/>
              <a:lstStyle/>
              <a:p>
                <a:r>
                  <a:rPr lang="ru-RU">
                    <a:noFill/>
                  </a:rPr>
                  <a:t> </a:t>
                </a:r>
              </a:p>
            </p:txBody>
          </p:sp>
        </mc:Fallback>
      </mc:AlternateContent>
    </p:spTree>
    <p:extLst>
      <p:ext uri="{BB962C8B-B14F-4D97-AF65-F5344CB8AC3E}">
        <p14:creationId xmlns:p14="http://schemas.microsoft.com/office/powerpoint/2010/main" val="18245130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p:cNvPicPr>
            <a:picLocks noChangeAspect="1" noChangeArrowheads="1"/>
          </p:cNvPicPr>
          <p:nvPr/>
        </p:nvPicPr>
        <p:blipFill>
          <a:blip r:embed="rId2" cstate="print"/>
          <a:srcRect/>
          <a:stretch>
            <a:fillRect/>
          </a:stretch>
        </p:blipFill>
        <p:spPr bwMode="auto">
          <a:xfrm>
            <a:off x="0" y="-14288"/>
            <a:ext cx="9144000" cy="663576"/>
          </a:xfrm>
          <a:prstGeom prst="rect">
            <a:avLst/>
          </a:prstGeom>
          <a:noFill/>
          <a:ln w="9525">
            <a:noFill/>
            <a:miter lim="800000"/>
            <a:headEnd/>
            <a:tailEnd/>
          </a:ln>
        </p:spPr>
      </p:pic>
      <p:sp>
        <p:nvSpPr>
          <p:cNvPr id="11" name="TextBox 10"/>
          <p:cNvSpPr txBox="1"/>
          <p:nvPr/>
        </p:nvSpPr>
        <p:spPr>
          <a:xfrm>
            <a:off x="1258888" y="123825"/>
            <a:ext cx="6626225" cy="461963"/>
          </a:xfrm>
          <a:prstGeom prst="rect">
            <a:avLst/>
          </a:prstGeom>
          <a:noFill/>
        </p:spPr>
        <p:txBody>
          <a:bodyPr>
            <a:spAutoFit/>
          </a:bodyPr>
          <a:lstStyle/>
          <a:p>
            <a:pPr algn="ctr" fontAlgn="auto">
              <a:spcBef>
                <a:spcPts val="0"/>
              </a:spcBef>
              <a:spcAft>
                <a:spcPts val="0"/>
              </a:spcAft>
              <a:defRPr/>
            </a:pPr>
            <a:r>
              <a:rPr lang="en-US" sz="2400" b="1" dirty="0">
                <a:solidFill>
                  <a:schemeClr val="bg1"/>
                </a:solidFill>
                <a:effectLst>
                  <a:outerShdw blurRad="38100" dist="38100" dir="2700000" algn="tl">
                    <a:srgbClr val="000000">
                      <a:alpha val="43137"/>
                    </a:srgbClr>
                  </a:outerShdw>
                </a:effectLst>
              </a:rPr>
              <a:t>STAR Experiment at RHIC</a:t>
            </a:r>
            <a:endParaRPr lang="ru-RU" sz="2400" b="1" dirty="0">
              <a:solidFill>
                <a:schemeClr val="bg1"/>
              </a:solidFill>
              <a:effectLst>
                <a:outerShdw blurRad="38100" dist="38100" dir="2700000" algn="tl">
                  <a:srgbClr val="000000">
                    <a:alpha val="43137"/>
                  </a:srgbClr>
                </a:outerShdw>
              </a:effectLst>
            </a:endParaRPr>
          </a:p>
        </p:txBody>
      </p:sp>
      <p:pic>
        <p:nvPicPr>
          <p:cNvPr id="28676" name="Picture 3"/>
          <p:cNvPicPr>
            <a:picLocks noChangeAspect="1" noChangeArrowheads="1"/>
          </p:cNvPicPr>
          <p:nvPr/>
        </p:nvPicPr>
        <p:blipFill>
          <a:blip r:embed="rId2" cstate="print"/>
          <a:srcRect/>
          <a:stretch>
            <a:fillRect/>
          </a:stretch>
        </p:blipFill>
        <p:spPr bwMode="auto">
          <a:xfrm>
            <a:off x="0" y="-14288"/>
            <a:ext cx="9144000" cy="663576"/>
          </a:xfrm>
          <a:prstGeom prst="rect">
            <a:avLst/>
          </a:prstGeom>
          <a:noFill/>
          <a:ln w="9525">
            <a:noFill/>
            <a:miter lim="800000"/>
            <a:headEnd/>
            <a:tailEnd/>
          </a:ln>
        </p:spPr>
      </p:pic>
      <p:sp>
        <p:nvSpPr>
          <p:cNvPr id="28678" name="TextBox 8"/>
          <p:cNvSpPr txBox="1">
            <a:spLocks noChangeArrowheads="1"/>
          </p:cNvSpPr>
          <p:nvPr/>
        </p:nvSpPr>
        <p:spPr bwMode="auto">
          <a:xfrm>
            <a:off x="1000125" y="1726674"/>
            <a:ext cx="184150" cy="369888"/>
          </a:xfrm>
          <a:prstGeom prst="rect">
            <a:avLst/>
          </a:prstGeom>
          <a:noFill/>
          <a:ln w="9525">
            <a:noFill/>
            <a:miter lim="800000"/>
            <a:headEnd/>
            <a:tailEnd/>
          </a:ln>
        </p:spPr>
        <p:txBody>
          <a:bodyPr wrap="none">
            <a:spAutoFit/>
          </a:bodyPr>
          <a:lstStyle/>
          <a:p>
            <a:endParaRPr lang="ru-RU">
              <a:latin typeface="Calibri" pitchFamily="34" charset="0"/>
            </a:endParaRPr>
          </a:p>
        </p:txBody>
      </p:sp>
      <p:sp>
        <p:nvSpPr>
          <p:cNvPr id="19" name="TextBox 12">
            <a:extLst>
              <a:ext uri="{FF2B5EF4-FFF2-40B4-BE49-F238E27FC236}">
                <a16:creationId xmlns:a16="http://schemas.microsoft.com/office/drawing/2014/main" id="{94B95863-7DF4-4C9A-8B4F-9B5F88BD21AA}"/>
              </a:ext>
            </a:extLst>
          </p:cNvPr>
          <p:cNvSpPr txBox="1">
            <a:spLocks noChangeArrowheads="1"/>
          </p:cNvSpPr>
          <p:nvPr/>
        </p:nvSpPr>
        <p:spPr bwMode="auto">
          <a:xfrm>
            <a:off x="571082" y="122238"/>
            <a:ext cx="8001000" cy="460375"/>
          </a:xfrm>
          <a:prstGeom prst="rect">
            <a:avLst/>
          </a:prstGeom>
          <a:noFill/>
          <a:ln w="9525">
            <a:noFill/>
            <a:miter lim="800000"/>
            <a:headEnd/>
            <a:tailEnd/>
          </a:ln>
        </p:spPr>
        <p:txBody>
          <a:bodyPr>
            <a:spAutoFit/>
          </a:bodyPr>
          <a:lstStyle/>
          <a:p>
            <a:pPr algn="ctr"/>
            <a:r>
              <a:rPr lang="en-US" sz="2400" b="1" dirty="0">
                <a:solidFill>
                  <a:schemeClr val="bg1"/>
                </a:solidFill>
                <a:effectLst>
                  <a:outerShdw blurRad="38100" dist="38100" dir="2700000" algn="tl">
                    <a:srgbClr val="000000">
                      <a:alpha val="43137"/>
                    </a:srgbClr>
                  </a:outerShdw>
                </a:effectLst>
              </a:rPr>
              <a:t>Global Polarization Analysis</a:t>
            </a:r>
            <a:endParaRPr lang="ru-RU" sz="2400" b="1" dirty="0">
              <a:solidFill>
                <a:schemeClr val="bg1"/>
              </a:solidFill>
              <a:effectLst>
                <a:outerShdw blurRad="38100" dist="38100" dir="2700000" algn="tl">
                  <a:srgbClr val="000000">
                    <a:alpha val="43137"/>
                  </a:srgbClr>
                </a:outerShdw>
              </a:effectLst>
            </a:endParaRPr>
          </a:p>
        </p:txBody>
      </p:sp>
      <p:pic>
        <p:nvPicPr>
          <p:cNvPr id="14" name="Рисунок 13">
            <a:extLst>
              <a:ext uri="{FF2B5EF4-FFF2-40B4-BE49-F238E27FC236}">
                <a16:creationId xmlns:a16="http://schemas.microsoft.com/office/drawing/2014/main" id="{FDDE76B2-493A-4362-8111-89C057D9CE98}"/>
              </a:ext>
            </a:extLst>
          </p:cNvPr>
          <p:cNvPicPr>
            <a:picLocks noChangeAspect="1"/>
          </p:cNvPicPr>
          <p:nvPr/>
        </p:nvPicPr>
        <p:blipFill>
          <a:blip r:embed="rId3"/>
          <a:stretch>
            <a:fillRect/>
          </a:stretch>
        </p:blipFill>
        <p:spPr>
          <a:xfrm>
            <a:off x="683568" y="2287905"/>
            <a:ext cx="3496257" cy="3021637"/>
          </a:xfrm>
          <a:prstGeom prst="rect">
            <a:avLst/>
          </a:prstGeom>
        </p:spPr>
      </p:pic>
      <p:pic>
        <p:nvPicPr>
          <p:cNvPr id="15" name="Рисунок 14">
            <a:extLst>
              <a:ext uri="{FF2B5EF4-FFF2-40B4-BE49-F238E27FC236}">
                <a16:creationId xmlns:a16="http://schemas.microsoft.com/office/drawing/2014/main" id="{4805916D-2383-48C9-A27D-9D76C01FD05B}"/>
              </a:ext>
            </a:extLst>
          </p:cNvPr>
          <p:cNvPicPr>
            <a:picLocks noChangeAspect="1"/>
          </p:cNvPicPr>
          <p:nvPr/>
        </p:nvPicPr>
        <p:blipFill>
          <a:blip r:embed="rId4"/>
          <a:stretch>
            <a:fillRect/>
          </a:stretch>
        </p:blipFill>
        <p:spPr>
          <a:xfrm>
            <a:off x="5125217" y="2166471"/>
            <a:ext cx="3446865" cy="3286981"/>
          </a:xfrm>
          <a:prstGeom prst="rect">
            <a:avLst/>
          </a:prstGeom>
        </p:spPr>
      </p:pic>
      <p:graphicFrame>
        <p:nvGraphicFramePr>
          <p:cNvPr id="17" name="Объект 16">
            <a:extLst>
              <a:ext uri="{FF2B5EF4-FFF2-40B4-BE49-F238E27FC236}">
                <a16:creationId xmlns:a16="http://schemas.microsoft.com/office/drawing/2014/main" id="{71D94B68-DC35-4422-BD19-72C762035505}"/>
              </a:ext>
            </a:extLst>
          </p:cNvPr>
          <p:cNvGraphicFramePr>
            <a:graphicFrameLocks noChangeAspect="1"/>
          </p:cNvGraphicFramePr>
          <p:nvPr>
            <p:extLst>
              <p:ext uri="{D42A27DB-BD31-4B8C-83A1-F6EECF244321}">
                <p14:modId xmlns:p14="http://schemas.microsoft.com/office/powerpoint/2010/main" val="898514201"/>
              </p:ext>
            </p:extLst>
          </p:nvPr>
        </p:nvGraphicFramePr>
        <p:xfrm>
          <a:off x="1256851" y="1351801"/>
          <a:ext cx="2595069" cy="515687"/>
        </p:xfrm>
        <a:graphic>
          <a:graphicData uri="http://schemas.openxmlformats.org/presentationml/2006/ole">
            <mc:AlternateContent xmlns:mc="http://schemas.openxmlformats.org/markup-compatibility/2006">
              <mc:Choice xmlns:v="urn:schemas-microsoft-com:vml" Requires="v">
                <p:oleObj name="Формула" r:id="rId5" imgW="1981080" imgH="393480" progId="Equation.3">
                  <p:embed/>
                </p:oleObj>
              </mc:Choice>
              <mc:Fallback>
                <p:oleObj name="Формула" r:id="rId5" imgW="1981080" imgH="393480" progId="Equation.3">
                  <p:embed/>
                  <p:pic>
                    <p:nvPicPr>
                      <p:cNvPr id="5" name="Объект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6851" y="1351801"/>
                        <a:ext cx="2595069" cy="515687"/>
                      </a:xfrm>
                      <a:prstGeom prst="rect">
                        <a:avLst/>
                      </a:prstGeom>
                      <a:noFill/>
                    </p:spPr>
                  </p:pic>
                </p:oleObj>
              </mc:Fallback>
            </mc:AlternateContent>
          </a:graphicData>
        </a:graphic>
      </p:graphicFrame>
      <p:graphicFrame>
        <p:nvGraphicFramePr>
          <p:cNvPr id="18" name="Объект 17">
            <a:extLst>
              <a:ext uri="{FF2B5EF4-FFF2-40B4-BE49-F238E27FC236}">
                <a16:creationId xmlns:a16="http://schemas.microsoft.com/office/drawing/2014/main" id="{782ED480-6093-4E0F-88F3-03A06CEC7123}"/>
              </a:ext>
            </a:extLst>
          </p:cNvPr>
          <p:cNvGraphicFramePr>
            <a:graphicFrameLocks noChangeAspect="1"/>
          </p:cNvGraphicFramePr>
          <p:nvPr>
            <p:extLst>
              <p:ext uri="{D42A27DB-BD31-4B8C-83A1-F6EECF244321}">
                <p14:modId xmlns:p14="http://schemas.microsoft.com/office/powerpoint/2010/main" val="2180483340"/>
              </p:ext>
            </p:extLst>
          </p:nvPr>
        </p:nvGraphicFramePr>
        <p:xfrm>
          <a:off x="5508104" y="1207785"/>
          <a:ext cx="2783795" cy="676724"/>
        </p:xfrm>
        <a:graphic>
          <a:graphicData uri="http://schemas.openxmlformats.org/presentationml/2006/ole">
            <mc:AlternateContent xmlns:mc="http://schemas.openxmlformats.org/markup-compatibility/2006">
              <mc:Choice xmlns:v="urn:schemas-microsoft-com:vml" Requires="v">
                <p:oleObj name="Формула" r:id="rId7" imgW="2298600" imgH="558720" progId="Equation.3">
                  <p:embed/>
                </p:oleObj>
              </mc:Choice>
              <mc:Fallback>
                <p:oleObj name="Формула" r:id="rId7" imgW="2298600" imgH="558720" progId="Equation.3">
                  <p:embed/>
                  <p:pic>
                    <p:nvPicPr>
                      <p:cNvPr id="6" name="Объект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8104" y="1207785"/>
                        <a:ext cx="2783795" cy="676724"/>
                      </a:xfrm>
                      <a:prstGeom prst="rect">
                        <a:avLst/>
                      </a:prstGeom>
                      <a:noFill/>
                    </p:spPr>
                  </p:pic>
                </p:oleObj>
              </mc:Fallback>
            </mc:AlternateContent>
          </a:graphicData>
        </a:graphic>
      </p:graphicFrame>
      <p:sp>
        <p:nvSpPr>
          <p:cNvPr id="26" name="TextBox 25">
            <a:extLst>
              <a:ext uri="{FF2B5EF4-FFF2-40B4-BE49-F238E27FC236}">
                <a16:creationId xmlns:a16="http://schemas.microsoft.com/office/drawing/2014/main" id="{FA4FC57D-FACB-4DC9-B914-D609A5858FDC}"/>
              </a:ext>
            </a:extLst>
          </p:cNvPr>
          <p:cNvSpPr txBox="1"/>
          <p:nvPr/>
        </p:nvSpPr>
        <p:spPr>
          <a:xfrm>
            <a:off x="1475656" y="5384249"/>
            <a:ext cx="2135247" cy="276999"/>
          </a:xfrm>
          <a:prstGeom prst="rect">
            <a:avLst/>
          </a:prstGeom>
          <a:noFill/>
        </p:spPr>
        <p:txBody>
          <a:bodyPr wrap="square" rtlCol="0">
            <a:spAutoFit/>
          </a:bodyPr>
          <a:lstStyle/>
          <a:p>
            <a:pPr algn="ctr"/>
            <a:r>
              <a:rPr lang="en-US" sz="1200" b="1" dirty="0">
                <a:latin typeface="Arial Narrow" panose="020B0606020202030204" pitchFamily="34" charset="0"/>
                <a:cs typeface="Times New Roman" pitchFamily="18" charset="0"/>
              </a:rPr>
              <a:t>Preliminary results</a:t>
            </a:r>
          </a:p>
        </p:txBody>
      </p:sp>
      <p:pic>
        <p:nvPicPr>
          <p:cNvPr id="27" name="Рисунок 26">
            <a:extLst>
              <a:ext uri="{FF2B5EF4-FFF2-40B4-BE49-F238E27FC236}">
                <a16:creationId xmlns:a16="http://schemas.microsoft.com/office/drawing/2014/main" id="{79EE31A2-FF80-4638-830A-DD9B4A09EF35}"/>
              </a:ext>
            </a:extLst>
          </p:cNvPr>
          <p:cNvPicPr>
            <a:picLocks noChangeAspect="1"/>
          </p:cNvPicPr>
          <p:nvPr/>
        </p:nvPicPr>
        <p:blipFill>
          <a:blip r:embed="rId3"/>
          <a:stretch>
            <a:fillRect/>
          </a:stretch>
        </p:blipFill>
        <p:spPr>
          <a:xfrm>
            <a:off x="683568" y="1977291"/>
            <a:ext cx="3496257" cy="3021637"/>
          </a:xfrm>
          <a:prstGeom prst="rect">
            <a:avLst/>
          </a:prstGeom>
        </p:spPr>
      </p:pic>
      <p:pic>
        <p:nvPicPr>
          <p:cNvPr id="28" name="Рисунок 27">
            <a:extLst>
              <a:ext uri="{FF2B5EF4-FFF2-40B4-BE49-F238E27FC236}">
                <a16:creationId xmlns:a16="http://schemas.microsoft.com/office/drawing/2014/main" id="{FDFDE818-9176-49FE-B9A0-D55B5A8BF226}"/>
              </a:ext>
            </a:extLst>
          </p:cNvPr>
          <p:cNvPicPr>
            <a:picLocks noChangeAspect="1"/>
          </p:cNvPicPr>
          <p:nvPr/>
        </p:nvPicPr>
        <p:blipFill>
          <a:blip r:embed="rId4"/>
          <a:stretch>
            <a:fillRect/>
          </a:stretch>
        </p:blipFill>
        <p:spPr>
          <a:xfrm>
            <a:off x="5125217" y="1855857"/>
            <a:ext cx="3446865" cy="3286981"/>
          </a:xfrm>
          <a:prstGeom prst="rect">
            <a:avLst/>
          </a:prstGeom>
        </p:spPr>
      </p:pic>
      <p:sp>
        <p:nvSpPr>
          <p:cNvPr id="29" name="TextBox 28">
            <a:extLst>
              <a:ext uri="{FF2B5EF4-FFF2-40B4-BE49-F238E27FC236}">
                <a16:creationId xmlns:a16="http://schemas.microsoft.com/office/drawing/2014/main" id="{65C54490-7CEC-4C18-92E7-5EFA84B0ADFD}"/>
              </a:ext>
            </a:extLst>
          </p:cNvPr>
          <p:cNvSpPr txBox="1"/>
          <p:nvPr/>
        </p:nvSpPr>
        <p:spPr>
          <a:xfrm>
            <a:off x="5781025" y="5384249"/>
            <a:ext cx="2135247" cy="276999"/>
          </a:xfrm>
          <a:prstGeom prst="rect">
            <a:avLst/>
          </a:prstGeom>
          <a:noFill/>
        </p:spPr>
        <p:txBody>
          <a:bodyPr wrap="square" rtlCol="0">
            <a:spAutoFit/>
          </a:bodyPr>
          <a:lstStyle/>
          <a:p>
            <a:pPr algn="ctr"/>
            <a:r>
              <a:rPr lang="en-US" sz="1200" b="1" dirty="0">
                <a:latin typeface="Arial Narrow" panose="020B0606020202030204" pitchFamily="34" charset="0"/>
                <a:cs typeface="Times New Roman" pitchFamily="18" charset="0"/>
              </a:rPr>
              <a:t>Preliminary results</a:t>
            </a:r>
          </a:p>
        </p:txBody>
      </p:sp>
      <mc:AlternateContent xmlns:mc="http://schemas.openxmlformats.org/markup-compatibility/2006">
        <mc:Choice xmlns:a14="http://schemas.microsoft.com/office/drawing/2010/main" Requires="a14">
          <p:sp>
            <p:nvSpPr>
              <p:cNvPr id="30" name="Прямоугольник 29">
                <a:extLst>
                  <a:ext uri="{FF2B5EF4-FFF2-40B4-BE49-F238E27FC236}">
                    <a16:creationId xmlns:a16="http://schemas.microsoft.com/office/drawing/2014/main" id="{420BFFC9-0CAF-4CD6-B4F9-4166C1F62D50}"/>
                  </a:ext>
                </a:extLst>
              </p:cNvPr>
              <p:cNvSpPr/>
              <p:nvPr/>
            </p:nvSpPr>
            <p:spPr>
              <a:xfrm>
                <a:off x="4040497" y="5661248"/>
                <a:ext cx="5102788" cy="1237005"/>
              </a:xfrm>
              <a:prstGeom prst="rect">
                <a:avLst/>
              </a:prstGeom>
            </p:spPr>
            <p:txBody>
              <a:bodyPr wrap="square">
                <a:spAutoFit/>
              </a:bodyPr>
              <a:lstStyle/>
              <a:p>
                <a:pPr marL="171450" indent="-171450">
                  <a:spcAft>
                    <a:spcPts val="300"/>
                  </a:spcAft>
                  <a:buFont typeface="Wingdings" panose="05000000000000000000" pitchFamily="2" charset="2"/>
                  <a:buChar char="§"/>
                </a:pPr>
                <a:r>
                  <a:rPr lang="en-US" sz="1050" i="1" dirty="0">
                    <a:solidFill>
                      <a:srgbClr val="376091"/>
                    </a:solidFill>
                    <a:latin typeface="Arial Narrow" panose="020B0606020202030204" pitchFamily="34" charset="0"/>
                  </a:rPr>
                  <a:t>“Global </a:t>
                </a:r>
                <a:r>
                  <a:rPr lang="el-GR" sz="1050" dirty="0">
                    <a:solidFill>
                      <a:srgbClr val="376091"/>
                    </a:solidFill>
                    <a:latin typeface="Arial Narrow" panose="020B0606020202030204" pitchFamily="34" charset="0"/>
                  </a:rPr>
                  <a:t>Λ</a:t>
                </a:r>
                <a:r>
                  <a:rPr lang="el-GR" sz="1050" i="1" dirty="0">
                    <a:solidFill>
                      <a:srgbClr val="376091"/>
                    </a:solidFill>
                    <a:latin typeface="Arial Narrow" panose="020B0606020202030204" pitchFamily="34" charset="0"/>
                  </a:rPr>
                  <a:t> </a:t>
                </a:r>
                <a:r>
                  <a:rPr lang="en-US" sz="1050" i="1" dirty="0">
                    <a:solidFill>
                      <a:srgbClr val="376091"/>
                    </a:solidFill>
                    <a:latin typeface="Arial Narrow" panose="020B0606020202030204" pitchFamily="34" charset="0"/>
                  </a:rPr>
                  <a:t>hyperon polarization in nuclear collisions”. Nature 548 (2017) 62</a:t>
                </a:r>
                <a:endParaRPr lang="ru-RU" sz="1050" i="1" dirty="0">
                  <a:solidFill>
                    <a:srgbClr val="376091"/>
                  </a:solidFill>
                  <a:latin typeface="Arial Narrow" panose="020B0606020202030204" pitchFamily="34" charset="0"/>
                </a:endParaRPr>
              </a:p>
              <a:p>
                <a:pPr marL="171450" indent="-171450">
                  <a:spcAft>
                    <a:spcPts val="300"/>
                  </a:spcAft>
                  <a:buFont typeface="Wingdings" panose="05000000000000000000" pitchFamily="2" charset="2"/>
                  <a:buChar char="§"/>
                </a:pPr>
                <a:r>
                  <a:rPr lang="en-US" sz="1050" i="1" dirty="0">
                    <a:solidFill>
                      <a:srgbClr val="376091"/>
                    </a:solidFill>
                    <a:latin typeface="Arial Narrow" panose="020B0606020202030204" pitchFamily="34" charset="0"/>
                  </a:rPr>
                  <a:t>“Global polarization of  </a:t>
                </a:r>
                <a:r>
                  <a:rPr lang="en-US" sz="1050" dirty="0">
                    <a:solidFill>
                      <a:srgbClr val="376091"/>
                    </a:solidFill>
                    <a:latin typeface="Arial Narrow" panose="020B0606020202030204" pitchFamily="34" charset="0"/>
                  </a:rPr>
                  <a:t>Χ</a:t>
                </a:r>
                <a:r>
                  <a:rPr lang="en-US" sz="1050" i="1" dirty="0">
                    <a:solidFill>
                      <a:srgbClr val="376091"/>
                    </a:solidFill>
                    <a:latin typeface="Arial Narrow" panose="020B0606020202030204" pitchFamily="34" charset="0"/>
                  </a:rPr>
                  <a:t>, </a:t>
                </a:r>
                <a:r>
                  <a:rPr lang="ru-RU" sz="1050" dirty="0">
                    <a:solidFill>
                      <a:srgbClr val="376091"/>
                    </a:solidFill>
                    <a:latin typeface="Arial Narrow" panose="020B0606020202030204" pitchFamily="34" charset="0"/>
                  </a:rPr>
                  <a:t>Ξ</a:t>
                </a:r>
                <a:r>
                  <a:rPr lang="en-US" sz="1050" i="1" dirty="0">
                    <a:solidFill>
                      <a:srgbClr val="376091"/>
                    </a:solidFill>
                    <a:latin typeface="Arial Narrow" panose="020B0606020202030204" pitchFamily="34" charset="0"/>
                  </a:rPr>
                  <a:t> and </a:t>
                </a:r>
                <a:r>
                  <a:rPr lang="ru-RU" sz="1050" dirty="0">
                    <a:solidFill>
                      <a:srgbClr val="376091"/>
                    </a:solidFill>
                    <a:latin typeface="Arial Narrow" panose="020B0606020202030204" pitchFamily="34" charset="0"/>
                  </a:rPr>
                  <a:t>Ω</a:t>
                </a:r>
                <a:r>
                  <a:rPr lang="ru-RU" sz="1050" i="1" dirty="0">
                    <a:solidFill>
                      <a:srgbClr val="376091"/>
                    </a:solidFill>
                    <a:latin typeface="Arial Narrow" panose="020B0606020202030204" pitchFamily="34" charset="0"/>
                  </a:rPr>
                  <a:t> </a:t>
                </a:r>
                <a:r>
                  <a:rPr lang="en-US" sz="1050" i="1" dirty="0">
                    <a:solidFill>
                      <a:srgbClr val="376091"/>
                    </a:solidFill>
                    <a:latin typeface="Arial Narrow" panose="020B0606020202030204" pitchFamily="34" charset="0"/>
                  </a:rPr>
                  <a:t>hyperons in </a:t>
                </a:r>
                <a:r>
                  <a:rPr lang="en-US" sz="1050" dirty="0">
                    <a:solidFill>
                      <a:srgbClr val="376091"/>
                    </a:solidFill>
                    <a:latin typeface="Arial Narrow" panose="020B0606020202030204" pitchFamily="34" charset="0"/>
                  </a:rPr>
                  <a:t>Au </a:t>
                </a:r>
                <a:r>
                  <a:rPr lang="en-US" sz="1050" i="1" dirty="0">
                    <a:solidFill>
                      <a:srgbClr val="376091"/>
                    </a:solidFill>
                    <a:latin typeface="Arial Narrow" panose="020B0606020202030204" pitchFamily="34" charset="0"/>
                  </a:rPr>
                  <a:t>+</a:t>
                </a:r>
                <a:r>
                  <a:rPr lang="en-US" sz="1050" dirty="0">
                    <a:solidFill>
                      <a:srgbClr val="376091"/>
                    </a:solidFill>
                    <a:latin typeface="Arial Narrow" panose="020B0606020202030204" pitchFamily="34" charset="0"/>
                  </a:rPr>
                  <a:t> Au </a:t>
                </a:r>
                <a:r>
                  <a:rPr lang="en-US" sz="1050" i="1" dirty="0">
                    <a:solidFill>
                      <a:srgbClr val="376091"/>
                    </a:solidFill>
                    <a:latin typeface="Arial Narrow" panose="020B0606020202030204" pitchFamily="34" charset="0"/>
                  </a:rPr>
                  <a:t>collisions at </a:t>
                </a:r>
                <a14:m>
                  <m:oMath xmlns:m="http://schemas.openxmlformats.org/officeDocument/2006/math">
                    <m:rad>
                      <m:radPr>
                        <m:degHide m:val="on"/>
                        <m:ctrlPr>
                          <a:rPr lang="ru-RU" sz="1050" i="1">
                            <a:solidFill>
                              <a:srgbClr val="376091"/>
                            </a:solidFill>
                            <a:latin typeface="Cambria Math" panose="02040503050406030204" pitchFamily="18" charset="0"/>
                          </a:rPr>
                        </m:ctrlPr>
                      </m:radPr>
                      <m:deg/>
                      <m:e>
                        <m:sSub>
                          <m:sSubPr>
                            <m:ctrlPr>
                              <a:rPr lang="ru-RU" sz="1050" i="1">
                                <a:solidFill>
                                  <a:srgbClr val="376091"/>
                                </a:solidFill>
                                <a:latin typeface="Cambria Math" panose="02040503050406030204" pitchFamily="18" charset="0"/>
                              </a:rPr>
                            </m:ctrlPr>
                          </m:sSubPr>
                          <m:e>
                            <m:r>
                              <a:rPr lang="ru-RU" sz="1050" b="0" i="1" smtClean="0">
                                <a:solidFill>
                                  <a:srgbClr val="376091"/>
                                </a:solidFill>
                                <a:latin typeface="Cambria Math" panose="02040503050406030204" pitchFamily="18" charset="0"/>
                              </a:rPr>
                              <m:t>𝑠</m:t>
                            </m:r>
                          </m:e>
                          <m:sub>
                            <m:r>
                              <a:rPr lang="en-US" sz="1050" b="0" i="1" smtClean="0">
                                <a:solidFill>
                                  <a:srgbClr val="376091"/>
                                </a:solidFill>
                                <a:latin typeface="Cambria Math" panose="02040503050406030204" pitchFamily="18" charset="0"/>
                              </a:rPr>
                              <m:t>𝑁𝑁</m:t>
                            </m:r>
                          </m:sub>
                        </m:sSub>
                      </m:e>
                    </m:rad>
                  </m:oMath>
                </a14:m>
                <a:r>
                  <a:rPr lang="en-US" sz="1050" i="1" dirty="0">
                    <a:solidFill>
                      <a:srgbClr val="376091"/>
                    </a:solidFill>
                    <a:latin typeface="Arial Narrow" panose="020B0606020202030204" pitchFamily="34" charset="0"/>
                  </a:rPr>
                  <a:t> = 200 GeV”. STAR Collaboration. Dec 25, 2020. e-Print: 2012.13601 [</a:t>
                </a:r>
                <a:r>
                  <a:rPr lang="en-US" sz="1050" i="1" dirty="0" err="1">
                    <a:solidFill>
                      <a:srgbClr val="376091"/>
                    </a:solidFill>
                    <a:latin typeface="Arial Narrow" panose="020B0606020202030204" pitchFamily="34" charset="0"/>
                  </a:rPr>
                  <a:t>nucl</a:t>
                </a:r>
                <a:r>
                  <a:rPr lang="en-US" sz="1050" i="1" dirty="0">
                    <a:solidFill>
                      <a:srgbClr val="376091"/>
                    </a:solidFill>
                    <a:latin typeface="Arial Narrow" panose="020B0606020202030204" pitchFamily="34" charset="0"/>
                  </a:rPr>
                  <a:t>-ex]</a:t>
                </a:r>
                <a:endParaRPr lang="ru-RU" sz="1000" i="1" dirty="0">
                  <a:solidFill>
                    <a:srgbClr val="376091"/>
                  </a:solidFill>
                  <a:latin typeface="Arial Narrow" panose="020B0606020202030204" pitchFamily="34" charset="0"/>
                </a:endParaRPr>
              </a:p>
              <a:p>
                <a:pPr marL="171450" indent="-171450">
                  <a:spcAft>
                    <a:spcPts val="700"/>
                  </a:spcAft>
                  <a:buFont typeface="Wingdings" panose="05000000000000000000" pitchFamily="2" charset="2"/>
                  <a:buChar char="§"/>
                </a:pPr>
                <a:r>
                  <a:rPr lang="en-US" sz="1050" i="1" dirty="0">
                    <a:solidFill>
                      <a:srgbClr val="376091"/>
                    </a:solidFill>
                    <a:latin typeface="Arial Narrow" panose="020B0606020202030204" pitchFamily="34" charset="0"/>
                  </a:rPr>
                  <a:t> “Polarization of  </a:t>
                </a:r>
                <a14:m>
                  <m:oMath xmlns:m="http://schemas.openxmlformats.org/officeDocument/2006/math">
                    <m:r>
                      <m:rPr>
                        <m:sty m:val="p"/>
                      </m:rPr>
                      <a:rPr lang="en-US" sz="1050" b="0" i="0" smtClean="0">
                        <a:solidFill>
                          <a:srgbClr val="376091"/>
                        </a:solidFill>
                        <a:latin typeface="Cambria Math" panose="02040503050406030204" pitchFamily="18" charset="0"/>
                      </a:rPr>
                      <m:t>Λ</m:t>
                    </m:r>
                    <m:acc>
                      <m:accPr>
                        <m:chr m:val="̅"/>
                        <m:ctrlPr>
                          <a:rPr lang="ru-RU" sz="1050" i="1">
                            <a:solidFill>
                              <a:srgbClr val="376091"/>
                            </a:solidFill>
                            <a:latin typeface="Cambria Math" panose="02040503050406030204" pitchFamily="18" charset="0"/>
                          </a:rPr>
                        </m:ctrlPr>
                      </m:accPr>
                      <m:e>
                        <m:r>
                          <m:rPr>
                            <m:sty m:val="p"/>
                          </m:rPr>
                          <a:rPr lang="en-US" sz="1050" b="0" i="0" smtClean="0">
                            <a:solidFill>
                              <a:srgbClr val="376091"/>
                            </a:solidFill>
                            <a:latin typeface="Cambria Math" panose="02040503050406030204" pitchFamily="18" charset="0"/>
                          </a:rPr>
                          <m:t>Λ</m:t>
                        </m:r>
                      </m:e>
                    </m:acc>
                  </m:oMath>
                </a14:m>
                <a:r>
                  <a:rPr lang="en-US" sz="1050" i="1" dirty="0">
                    <a:solidFill>
                      <a:srgbClr val="376091"/>
                    </a:solidFill>
                    <a:latin typeface="Arial Narrow" panose="020B0606020202030204" pitchFamily="34" charset="0"/>
                  </a:rPr>
                  <a:t> hyperons along the beam direction in </a:t>
                </a:r>
                <a:r>
                  <a:rPr lang="en-US" sz="1050" dirty="0">
                    <a:solidFill>
                      <a:srgbClr val="376091"/>
                    </a:solidFill>
                    <a:latin typeface="Arial Narrow" panose="020B0606020202030204" pitchFamily="34" charset="0"/>
                  </a:rPr>
                  <a:t>Au + Au </a:t>
                </a:r>
                <a:r>
                  <a:rPr lang="en-US" sz="1050" i="1" dirty="0">
                    <a:solidFill>
                      <a:srgbClr val="376091"/>
                    </a:solidFill>
                    <a:latin typeface="Arial Narrow" panose="020B0606020202030204" pitchFamily="34" charset="0"/>
                  </a:rPr>
                  <a:t>collisions at </a:t>
                </a:r>
                <a14:m>
                  <m:oMath xmlns:m="http://schemas.openxmlformats.org/officeDocument/2006/math">
                    <m:rad>
                      <m:radPr>
                        <m:degHide m:val="on"/>
                        <m:ctrlPr>
                          <a:rPr lang="ru-RU" sz="1050" i="1">
                            <a:solidFill>
                              <a:srgbClr val="376091"/>
                            </a:solidFill>
                            <a:latin typeface="Cambria Math" panose="02040503050406030204" pitchFamily="18" charset="0"/>
                          </a:rPr>
                        </m:ctrlPr>
                      </m:radPr>
                      <m:deg/>
                      <m:e>
                        <m:sSub>
                          <m:sSubPr>
                            <m:ctrlPr>
                              <a:rPr lang="ru-RU" sz="1050" i="1">
                                <a:solidFill>
                                  <a:srgbClr val="376091"/>
                                </a:solidFill>
                                <a:latin typeface="Cambria Math" panose="02040503050406030204" pitchFamily="18" charset="0"/>
                              </a:rPr>
                            </m:ctrlPr>
                          </m:sSubPr>
                          <m:e>
                            <m:r>
                              <a:rPr lang="ru-RU" sz="1050" b="0" i="1" smtClean="0">
                                <a:solidFill>
                                  <a:srgbClr val="376091"/>
                                </a:solidFill>
                                <a:latin typeface="Cambria Math" panose="02040503050406030204" pitchFamily="18" charset="0"/>
                              </a:rPr>
                              <m:t>𝑠</m:t>
                            </m:r>
                          </m:e>
                          <m:sub>
                            <m:r>
                              <a:rPr lang="en-US" sz="1050" b="0" i="1" smtClean="0">
                                <a:solidFill>
                                  <a:srgbClr val="376091"/>
                                </a:solidFill>
                                <a:latin typeface="Cambria Math" panose="02040503050406030204" pitchFamily="18" charset="0"/>
                              </a:rPr>
                              <m:t>𝑁𝑁</m:t>
                            </m:r>
                          </m:sub>
                        </m:sSub>
                      </m:e>
                    </m:rad>
                  </m:oMath>
                </a14:m>
                <a:r>
                  <a:rPr lang="en-US" sz="1050" i="1" dirty="0">
                    <a:solidFill>
                      <a:srgbClr val="376091"/>
                    </a:solidFill>
                    <a:latin typeface="Arial Narrow" panose="020B0606020202030204" pitchFamily="34" charset="0"/>
                  </a:rPr>
                  <a:t> = 200 GeV”. STAR Collaboration. </a:t>
                </a:r>
                <a:r>
                  <a:rPr lang="en-US" sz="1050" i="1" dirty="0" err="1">
                    <a:solidFill>
                      <a:srgbClr val="376091"/>
                    </a:solidFill>
                    <a:latin typeface="Arial Narrow" panose="020B0606020202030204" pitchFamily="34" charset="0"/>
                  </a:rPr>
                  <a:t>Phys.Rev.Lett</a:t>
                </a:r>
                <a:r>
                  <a:rPr lang="en-US" sz="1050" i="1" dirty="0">
                    <a:solidFill>
                      <a:srgbClr val="376091"/>
                    </a:solidFill>
                    <a:latin typeface="Arial Narrow" panose="020B0606020202030204" pitchFamily="34" charset="0"/>
                  </a:rPr>
                  <a:t>. 123 (2019) 13, 132301</a:t>
                </a:r>
                <a:endParaRPr lang="ru-RU" sz="1050" i="1" dirty="0">
                  <a:solidFill>
                    <a:srgbClr val="376091"/>
                  </a:solidFill>
                  <a:latin typeface="Arial Narrow" panose="020B0606020202030204" pitchFamily="34" charset="0"/>
                </a:endParaRPr>
              </a:p>
              <a:p>
                <a:endParaRPr lang="en-US" sz="1050" i="1" dirty="0">
                  <a:solidFill>
                    <a:srgbClr val="376091"/>
                  </a:solidFill>
                  <a:latin typeface="Arial Narrow" panose="020B0606020202030204" pitchFamily="34" charset="0"/>
                </a:endParaRPr>
              </a:p>
            </p:txBody>
          </p:sp>
        </mc:Choice>
        <mc:Fallback>
          <p:sp>
            <p:nvSpPr>
              <p:cNvPr id="30" name="Прямоугольник 29">
                <a:extLst>
                  <a:ext uri="{FF2B5EF4-FFF2-40B4-BE49-F238E27FC236}">
                    <a16:creationId xmlns:a16="http://schemas.microsoft.com/office/drawing/2014/main" id="{420BFFC9-0CAF-4CD6-B4F9-4166C1F62D50}"/>
                  </a:ext>
                </a:extLst>
              </p:cNvPr>
              <p:cNvSpPr>
                <a:spLocks noRot="1" noChangeAspect="1" noMove="1" noResize="1" noEditPoints="1" noAdjustHandles="1" noChangeArrowheads="1" noChangeShapeType="1" noTextEdit="1"/>
              </p:cNvSpPr>
              <p:nvPr/>
            </p:nvSpPr>
            <p:spPr>
              <a:xfrm>
                <a:off x="4040497" y="5661248"/>
                <a:ext cx="5102788" cy="1237005"/>
              </a:xfrm>
              <a:prstGeom prst="rect">
                <a:avLst/>
              </a:prstGeom>
              <a:blipFill>
                <a:blip r:embed="rId9"/>
                <a:stretch>
                  <a:fillRect r="-358"/>
                </a:stretch>
              </a:blipFill>
            </p:spPr>
            <p:txBody>
              <a:bodyPr/>
              <a:lstStyle/>
              <a:p>
                <a:r>
                  <a:rPr lang="ru-RU">
                    <a:noFill/>
                  </a:rPr>
                  <a:t> </a:t>
                </a:r>
              </a:p>
            </p:txBody>
          </p:sp>
        </mc:Fallback>
      </mc:AlternateContent>
      <p:sp>
        <p:nvSpPr>
          <p:cNvPr id="3" name="TextBox 2">
            <a:extLst>
              <a:ext uri="{FF2B5EF4-FFF2-40B4-BE49-F238E27FC236}">
                <a16:creationId xmlns:a16="http://schemas.microsoft.com/office/drawing/2014/main" id="{F315A2F8-FE4F-4209-AF95-8723E3EC2B2B}"/>
              </a:ext>
            </a:extLst>
          </p:cNvPr>
          <p:cNvSpPr txBox="1"/>
          <p:nvPr/>
        </p:nvSpPr>
        <p:spPr>
          <a:xfrm>
            <a:off x="407488" y="749653"/>
            <a:ext cx="8328187" cy="369332"/>
          </a:xfrm>
          <a:prstGeom prst="rect">
            <a:avLst/>
          </a:prstGeom>
          <a:noFill/>
        </p:spPr>
        <p:txBody>
          <a:bodyPr wrap="square" rtlCol="0">
            <a:spAutoFit/>
          </a:bodyPr>
          <a:lstStyle/>
          <a:p>
            <a:pPr algn="ctr"/>
            <a:r>
              <a:rPr lang="en-US" b="1" dirty="0">
                <a:solidFill>
                  <a:srgbClr val="C00000"/>
                </a:solidFill>
              </a:rPr>
              <a:t>Study of energy dependence for hyperon global polarization</a:t>
            </a:r>
            <a:endParaRPr lang="ru-RU" b="1" dirty="0">
              <a:solidFill>
                <a:srgbClr val="C00000"/>
              </a:solidFill>
            </a:endParaRPr>
          </a:p>
        </p:txBody>
      </p:sp>
    </p:spTree>
    <p:extLst>
      <p:ext uri="{BB962C8B-B14F-4D97-AF65-F5344CB8AC3E}">
        <p14:creationId xmlns:p14="http://schemas.microsoft.com/office/powerpoint/2010/main" val="42460293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p:cNvPicPr>
            <a:picLocks noChangeAspect="1" noChangeArrowheads="1"/>
          </p:cNvPicPr>
          <p:nvPr/>
        </p:nvPicPr>
        <p:blipFill>
          <a:blip r:embed="rId2" cstate="print"/>
          <a:srcRect/>
          <a:stretch>
            <a:fillRect/>
          </a:stretch>
        </p:blipFill>
        <p:spPr bwMode="auto">
          <a:xfrm>
            <a:off x="0" y="-14288"/>
            <a:ext cx="9144000" cy="663576"/>
          </a:xfrm>
          <a:prstGeom prst="rect">
            <a:avLst/>
          </a:prstGeom>
          <a:noFill/>
          <a:ln w="9525">
            <a:noFill/>
            <a:miter lim="800000"/>
            <a:headEnd/>
            <a:tailEnd/>
          </a:ln>
        </p:spPr>
      </p:pic>
      <p:sp>
        <p:nvSpPr>
          <p:cNvPr id="11" name="TextBox 10"/>
          <p:cNvSpPr txBox="1"/>
          <p:nvPr/>
        </p:nvSpPr>
        <p:spPr>
          <a:xfrm>
            <a:off x="1258888" y="123825"/>
            <a:ext cx="6626225" cy="461963"/>
          </a:xfrm>
          <a:prstGeom prst="rect">
            <a:avLst/>
          </a:prstGeom>
          <a:noFill/>
        </p:spPr>
        <p:txBody>
          <a:bodyPr>
            <a:spAutoFit/>
          </a:bodyPr>
          <a:lstStyle/>
          <a:p>
            <a:pPr algn="ctr" fontAlgn="auto">
              <a:spcBef>
                <a:spcPts val="0"/>
              </a:spcBef>
              <a:spcAft>
                <a:spcPts val="0"/>
              </a:spcAft>
              <a:defRPr/>
            </a:pPr>
            <a:r>
              <a:rPr lang="en-US" sz="2400" b="1" dirty="0">
                <a:solidFill>
                  <a:schemeClr val="bg1"/>
                </a:solidFill>
                <a:effectLst>
                  <a:outerShdw blurRad="38100" dist="38100" dir="2700000" algn="tl">
                    <a:srgbClr val="000000">
                      <a:alpha val="43137"/>
                    </a:srgbClr>
                  </a:outerShdw>
                </a:effectLst>
              </a:rPr>
              <a:t>STAR Experiment at RHIC</a:t>
            </a:r>
            <a:endParaRPr lang="ru-RU" sz="2400" b="1" dirty="0">
              <a:solidFill>
                <a:schemeClr val="bg1"/>
              </a:solidFill>
              <a:effectLst>
                <a:outerShdw blurRad="38100" dist="38100" dir="2700000" algn="tl">
                  <a:srgbClr val="000000">
                    <a:alpha val="43137"/>
                  </a:srgbClr>
                </a:outerShdw>
              </a:effectLst>
            </a:endParaRPr>
          </a:p>
        </p:txBody>
      </p:sp>
      <p:pic>
        <p:nvPicPr>
          <p:cNvPr id="28676" name="Picture 3"/>
          <p:cNvPicPr>
            <a:picLocks noChangeAspect="1" noChangeArrowheads="1"/>
          </p:cNvPicPr>
          <p:nvPr/>
        </p:nvPicPr>
        <p:blipFill>
          <a:blip r:embed="rId2" cstate="print"/>
          <a:srcRect/>
          <a:stretch>
            <a:fillRect/>
          </a:stretch>
        </p:blipFill>
        <p:spPr bwMode="auto">
          <a:xfrm>
            <a:off x="0" y="-14288"/>
            <a:ext cx="9144000" cy="663576"/>
          </a:xfrm>
          <a:prstGeom prst="rect">
            <a:avLst/>
          </a:prstGeom>
          <a:noFill/>
          <a:ln w="9525">
            <a:noFill/>
            <a:miter lim="800000"/>
            <a:headEnd/>
            <a:tailEnd/>
          </a:ln>
        </p:spPr>
      </p:pic>
      <p:sp>
        <p:nvSpPr>
          <p:cNvPr id="19" name="TextBox 12">
            <a:extLst>
              <a:ext uri="{FF2B5EF4-FFF2-40B4-BE49-F238E27FC236}">
                <a16:creationId xmlns:a16="http://schemas.microsoft.com/office/drawing/2014/main" id="{94B95863-7DF4-4C9A-8B4F-9B5F88BD21AA}"/>
              </a:ext>
            </a:extLst>
          </p:cNvPr>
          <p:cNvSpPr txBox="1">
            <a:spLocks noChangeArrowheads="1"/>
          </p:cNvSpPr>
          <p:nvPr/>
        </p:nvSpPr>
        <p:spPr bwMode="auto">
          <a:xfrm>
            <a:off x="571082" y="122238"/>
            <a:ext cx="8001000" cy="460375"/>
          </a:xfrm>
          <a:prstGeom prst="rect">
            <a:avLst/>
          </a:prstGeom>
          <a:noFill/>
          <a:ln w="9525">
            <a:noFill/>
            <a:miter lim="800000"/>
            <a:headEnd/>
            <a:tailEnd/>
          </a:ln>
        </p:spPr>
        <p:txBody>
          <a:bodyPr>
            <a:spAutoFit/>
          </a:bodyPr>
          <a:lstStyle/>
          <a:p>
            <a:pPr algn="ctr"/>
            <a:r>
              <a:rPr lang="en-US" sz="2400" b="1" dirty="0">
                <a:solidFill>
                  <a:schemeClr val="bg1"/>
                </a:solidFill>
                <a:effectLst>
                  <a:outerShdw blurRad="38100" dist="38100" dir="2700000" algn="tl">
                    <a:srgbClr val="000000">
                      <a:alpha val="43137"/>
                    </a:srgbClr>
                  </a:outerShdw>
                </a:effectLst>
              </a:rPr>
              <a:t>BES-II – Spectrum Analysis</a:t>
            </a:r>
          </a:p>
        </p:txBody>
      </p:sp>
      <p:pic>
        <p:nvPicPr>
          <p:cNvPr id="33" name="Picture 6" descr="A close up of a map&#10;&#10;Description automatically generated">
            <a:extLst>
              <a:ext uri="{FF2B5EF4-FFF2-40B4-BE49-F238E27FC236}">
                <a16:creationId xmlns:a16="http://schemas.microsoft.com/office/drawing/2014/main" id="{1EDCE78A-E93B-49E8-9B2B-3FA7D09F1A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0565" y="2661625"/>
            <a:ext cx="3810340" cy="1947687"/>
          </a:xfrm>
          <a:prstGeom prst="rect">
            <a:avLst/>
          </a:prstGeom>
        </p:spPr>
      </p:pic>
      <p:sp>
        <p:nvSpPr>
          <p:cNvPr id="37" name="TextBox 36">
            <a:extLst>
              <a:ext uri="{FF2B5EF4-FFF2-40B4-BE49-F238E27FC236}">
                <a16:creationId xmlns:a16="http://schemas.microsoft.com/office/drawing/2014/main" id="{B5AA3A71-FA5E-4454-BA56-0C8F6AE46293}"/>
              </a:ext>
            </a:extLst>
          </p:cNvPr>
          <p:cNvSpPr txBox="1"/>
          <p:nvPr/>
        </p:nvSpPr>
        <p:spPr>
          <a:xfrm>
            <a:off x="6255779" y="2296967"/>
            <a:ext cx="2026517" cy="369332"/>
          </a:xfrm>
          <a:prstGeom prst="rect">
            <a:avLst/>
          </a:prstGeom>
          <a:noFill/>
        </p:spPr>
        <p:txBody>
          <a:bodyPr wrap="none" rtlCol="0">
            <a:spAutoFit/>
          </a:bodyPr>
          <a:lstStyle/>
          <a:p>
            <a:r>
              <a:rPr lang="en-US" dirty="0">
                <a:latin typeface="Arial Narrow" panose="020B0606020202030204" pitchFamily="34" charset="0"/>
              </a:rPr>
              <a:t>Multiplicity distribution</a:t>
            </a:r>
            <a:endParaRPr lang="ru-RU" dirty="0">
              <a:latin typeface="Arial Narrow" panose="020B0606020202030204" pitchFamily="34" charset="0"/>
            </a:endParaRPr>
          </a:p>
        </p:txBody>
      </p:sp>
      <p:sp>
        <p:nvSpPr>
          <p:cNvPr id="43" name="TextBox 42">
            <a:extLst>
              <a:ext uri="{FF2B5EF4-FFF2-40B4-BE49-F238E27FC236}">
                <a16:creationId xmlns:a16="http://schemas.microsoft.com/office/drawing/2014/main" id="{D7931C05-CA00-4DDD-9665-1FB1A193041E}"/>
              </a:ext>
            </a:extLst>
          </p:cNvPr>
          <p:cNvSpPr txBox="1"/>
          <p:nvPr/>
        </p:nvSpPr>
        <p:spPr>
          <a:xfrm>
            <a:off x="6140693" y="1978612"/>
            <a:ext cx="2247731" cy="369332"/>
          </a:xfrm>
          <a:prstGeom prst="rect">
            <a:avLst/>
          </a:prstGeom>
          <a:noFill/>
        </p:spPr>
        <p:txBody>
          <a:bodyPr wrap="none" rtlCol="0">
            <a:spAutoFit/>
          </a:bodyPr>
          <a:lstStyle/>
          <a:p>
            <a:r>
              <a:rPr lang="en-US" b="1" dirty="0">
                <a:latin typeface="Arial Narrow" panose="020B0606020202030204" pitchFamily="34" charset="0"/>
              </a:rPr>
              <a:t>9M  →162M (recorded)</a:t>
            </a:r>
            <a:endParaRPr lang="ru-RU" b="1" dirty="0">
              <a:latin typeface="Arial Narrow" panose="020B0606020202030204" pitchFamily="34" charset="0"/>
            </a:endParaRPr>
          </a:p>
        </p:txBody>
      </p:sp>
      <p:sp>
        <p:nvSpPr>
          <p:cNvPr id="44" name="TextBox 43">
            <a:extLst>
              <a:ext uri="{FF2B5EF4-FFF2-40B4-BE49-F238E27FC236}">
                <a16:creationId xmlns:a16="http://schemas.microsoft.com/office/drawing/2014/main" id="{E442291C-1C7A-45C9-9DA8-26642556752D}"/>
              </a:ext>
            </a:extLst>
          </p:cNvPr>
          <p:cNvSpPr txBox="1"/>
          <p:nvPr/>
        </p:nvSpPr>
        <p:spPr>
          <a:xfrm>
            <a:off x="6836535" y="1642128"/>
            <a:ext cx="864339" cy="369332"/>
          </a:xfrm>
          <a:prstGeom prst="rect">
            <a:avLst/>
          </a:prstGeom>
          <a:noFill/>
        </p:spPr>
        <p:txBody>
          <a:bodyPr wrap="none" rtlCol="0">
            <a:spAutoFit/>
          </a:bodyPr>
          <a:lstStyle/>
          <a:p>
            <a:r>
              <a:rPr lang="en-US" b="1" dirty="0">
                <a:solidFill>
                  <a:srgbClr val="376091"/>
                </a:solidFill>
              </a:rPr>
              <a:t>BES-II</a:t>
            </a:r>
            <a:endParaRPr lang="ru-RU" b="1" dirty="0">
              <a:solidFill>
                <a:srgbClr val="376091"/>
              </a:solidFill>
            </a:endParaRPr>
          </a:p>
        </p:txBody>
      </p:sp>
      <p:grpSp>
        <p:nvGrpSpPr>
          <p:cNvPr id="45" name="Группа 44">
            <a:extLst>
              <a:ext uri="{FF2B5EF4-FFF2-40B4-BE49-F238E27FC236}">
                <a16:creationId xmlns:a16="http://schemas.microsoft.com/office/drawing/2014/main" id="{D7EF9353-FD0E-40E2-997F-52D8284E6660}"/>
              </a:ext>
            </a:extLst>
          </p:cNvPr>
          <p:cNvGrpSpPr/>
          <p:nvPr/>
        </p:nvGrpSpPr>
        <p:grpSpPr>
          <a:xfrm>
            <a:off x="2709564" y="1494227"/>
            <a:ext cx="2510507" cy="3324803"/>
            <a:chOff x="153096" y="1235886"/>
            <a:chExt cx="2471000" cy="3345242"/>
          </a:xfrm>
        </p:grpSpPr>
        <p:pic>
          <p:nvPicPr>
            <p:cNvPr id="46" name="Picture 2" descr="A close up of a map&#10;&#10;Description automatically generated">
              <a:extLst>
                <a:ext uri="{FF2B5EF4-FFF2-40B4-BE49-F238E27FC236}">
                  <a16:creationId xmlns:a16="http://schemas.microsoft.com/office/drawing/2014/main" id="{F98EBB6F-018B-49A0-856B-991A013ADA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096" y="1235886"/>
              <a:ext cx="2471000" cy="3345242"/>
            </a:xfrm>
            <a:prstGeom prst="rect">
              <a:avLst/>
            </a:prstGeom>
          </p:spPr>
        </p:pic>
        <p:pic>
          <p:nvPicPr>
            <p:cNvPr id="47" name="Рисунок 46">
              <a:extLst>
                <a:ext uri="{FF2B5EF4-FFF2-40B4-BE49-F238E27FC236}">
                  <a16:creationId xmlns:a16="http://schemas.microsoft.com/office/drawing/2014/main" id="{5E0BE4B2-FB03-466C-A488-3B36328C7745}"/>
                </a:ext>
              </a:extLst>
            </p:cNvPr>
            <p:cNvPicPr>
              <a:picLocks noChangeAspect="1"/>
            </p:cNvPicPr>
            <p:nvPr/>
          </p:nvPicPr>
          <p:blipFill>
            <a:blip r:embed="rId5"/>
            <a:stretch>
              <a:fillRect/>
            </a:stretch>
          </p:blipFill>
          <p:spPr>
            <a:xfrm>
              <a:off x="1979712" y="4293096"/>
              <a:ext cx="511385" cy="211095"/>
            </a:xfrm>
            <a:prstGeom prst="rect">
              <a:avLst/>
            </a:prstGeom>
          </p:spPr>
        </p:pic>
      </p:gr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06135CFB-2590-4D3E-BC9B-9D91149B72F4}"/>
                  </a:ext>
                </a:extLst>
              </p:cNvPr>
              <p:cNvSpPr txBox="1"/>
              <p:nvPr/>
            </p:nvSpPr>
            <p:spPr>
              <a:xfrm>
                <a:off x="647564" y="680957"/>
                <a:ext cx="7848872" cy="707886"/>
              </a:xfrm>
              <a:prstGeom prst="rect">
                <a:avLst/>
              </a:prstGeom>
              <a:noFill/>
            </p:spPr>
            <p:txBody>
              <a:bodyPr wrap="square" rtlCol="0">
                <a:spAutoFit/>
              </a:bodyPr>
              <a:lstStyle/>
              <a:p>
                <a:pPr marL="457200" indent="-457200" algn="ctr"/>
                <a:r>
                  <a:rPr lang="en-US" sz="2000" b="1" dirty="0">
                    <a:solidFill>
                      <a:srgbClr val="C00000"/>
                    </a:solidFill>
                  </a:rPr>
                  <a:t>High-</a:t>
                </a:r>
                <a:r>
                  <a:rPr lang="en-US" sz="2000" b="1" i="1" dirty="0" err="1">
                    <a:solidFill>
                      <a:srgbClr val="C00000"/>
                    </a:solidFill>
                  </a:rPr>
                  <a:t>p</a:t>
                </a:r>
                <a:r>
                  <a:rPr lang="en-US" sz="2000" b="1" i="1" baseline="-25000" dirty="0" err="1">
                    <a:solidFill>
                      <a:srgbClr val="C00000"/>
                    </a:solidFill>
                  </a:rPr>
                  <a:t>T</a:t>
                </a:r>
                <a:r>
                  <a:rPr lang="en-US" sz="2000" b="1" dirty="0">
                    <a:solidFill>
                      <a:srgbClr val="C00000"/>
                    </a:solidFill>
                  </a:rPr>
                  <a:t> spectra of negative hadrons</a:t>
                </a:r>
              </a:p>
              <a:p>
                <a:pPr marL="457200" indent="-457200" algn="ctr"/>
                <a:r>
                  <a:rPr lang="en-US" sz="2000" b="1" dirty="0">
                    <a:solidFill>
                      <a:srgbClr val="C00000"/>
                    </a:solidFill>
                  </a:rPr>
                  <a:t>in Au + Au collisions at </a:t>
                </a:r>
                <a14:m>
                  <m:oMath xmlns:m="http://schemas.openxmlformats.org/officeDocument/2006/math">
                    <m:rad>
                      <m:radPr>
                        <m:degHide m:val="on"/>
                        <m:ctrlPr>
                          <a:rPr lang="en-US" sz="2000" b="1" i="1" dirty="0" smtClean="0">
                            <a:solidFill>
                              <a:srgbClr val="C00000"/>
                            </a:solidFill>
                            <a:latin typeface="Cambria Math" panose="02040503050406030204" pitchFamily="18" charset="0"/>
                            <a:cs typeface="Times New Roman" pitchFamily="18" charset="0"/>
                          </a:rPr>
                        </m:ctrlPr>
                      </m:radPr>
                      <m:deg/>
                      <m:e>
                        <m:sSub>
                          <m:sSubPr>
                            <m:ctrlPr>
                              <a:rPr lang="en-US" sz="2000" b="1" i="1" dirty="0" smtClean="0">
                                <a:solidFill>
                                  <a:srgbClr val="C00000"/>
                                </a:solidFill>
                                <a:latin typeface="Cambria Math" panose="02040503050406030204" pitchFamily="18" charset="0"/>
                                <a:cs typeface="Times New Roman" pitchFamily="18" charset="0"/>
                              </a:rPr>
                            </m:ctrlPr>
                          </m:sSubPr>
                          <m:e>
                            <m:r>
                              <a:rPr lang="en-US" sz="2000" b="1" i="1" dirty="0" smtClean="0">
                                <a:solidFill>
                                  <a:srgbClr val="C00000"/>
                                </a:solidFill>
                                <a:latin typeface="Cambria Math" panose="02040503050406030204" pitchFamily="18" charset="0"/>
                                <a:cs typeface="Times New Roman" pitchFamily="18" charset="0"/>
                              </a:rPr>
                              <m:t>𝒔</m:t>
                            </m:r>
                          </m:e>
                          <m:sub>
                            <m:r>
                              <a:rPr lang="en-US" sz="2000" b="1" i="0" dirty="0" smtClean="0">
                                <a:solidFill>
                                  <a:srgbClr val="C00000"/>
                                </a:solidFill>
                                <a:latin typeface="Cambria Math" panose="02040503050406030204" pitchFamily="18" charset="0"/>
                                <a:cs typeface="Times New Roman" pitchFamily="18" charset="0"/>
                              </a:rPr>
                              <m:t>𝐍𝐍</m:t>
                            </m:r>
                          </m:sub>
                        </m:sSub>
                      </m:e>
                    </m:rad>
                    <m:r>
                      <a:rPr lang="en-US" sz="2000" b="1" i="1" dirty="0" smtClean="0">
                        <a:solidFill>
                          <a:srgbClr val="C00000"/>
                        </a:solidFill>
                        <a:latin typeface="Cambria Math" panose="02040503050406030204" pitchFamily="18" charset="0"/>
                        <a:cs typeface="Times New Roman" pitchFamily="18" charset="0"/>
                      </a:rPr>
                      <m:t> </m:t>
                    </m:r>
                  </m:oMath>
                </a14:m>
                <a:r>
                  <a:rPr lang="en-US" sz="2000" b="1" dirty="0">
                    <a:solidFill>
                      <a:srgbClr val="C00000"/>
                    </a:solidFill>
                  </a:rPr>
                  <a:t>= 7.7, 9.2 GeV in STAR</a:t>
                </a:r>
              </a:p>
            </p:txBody>
          </p:sp>
        </mc:Choice>
        <mc:Fallback xmlns="">
          <p:sp>
            <p:nvSpPr>
              <p:cNvPr id="48" name="TextBox 47">
                <a:extLst>
                  <a:ext uri="{FF2B5EF4-FFF2-40B4-BE49-F238E27FC236}">
                    <a16:creationId xmlns:a16="http://schemas.microsoft.com/office/drawing/2014/main" id="{06135CFB-2590-4D3E-BC9B-9D91149B72F4}"/>
                  </a:ext>
                </a:extLst>
              </p:cNvPr>
              <p:cNvSpPr txBox="1">
                <a:spLocks noRot="1" noChangeAspect="1" noMove="1" noResize="1" noEditPoints="1" noAdjustHandles="1" noChangeArrowheads="1" noChangeShapeType="1" noTextEdit="1"/>
              </p:cNvSpPr>
              <p:nvPr/>
            </p:nvSpPr>
            <p:spPr>
              <a:xfrm>
                <a:off x="647564" y="680957"/>
                <a:ext cx="7848872" cy="707886"/>
              </a:xfrm>
              <a:prstGeom prst="rect">
                <a:avLst/>
              </a:prstGeom>
              <a:blipFill>
                <a:blip r:embed="rId6"/>
                <a:stretch>
                  <a:fillRect t="-4310" b="-14655"/>
                </a:stretch>
              </a:blipFill>
            </p:spPr>
            <p:txBody>
              <a:bodyPr/>
              <a:lstStyle/>
              <a:p>
                <a:r>
                  <a:rPr lang="ru-RU">
                    <a:noFill/>
                  </a:rPr>
                  <a:t> </a:t>
                </a:r>
              </a:p>
            </p:txBody>
          </p:sp>
        </mc:Fallback>
      </mc:AlternateContent>
      <p:sp>
        <p:nvSpPr>
          <p:cNvPr id="49" name="TextBox 48">
            <a:extLst>
              <a:ext uri="{FF2B5EF4-FFF2-40B4-BE49-F238E27FC236}">
                <a16:creationId xmlns:a16="http://schemas.microsoft.com/office/drawing/2014/main" id="{ADEC02B1-FFA0-4C6D-A162-AF81FB1FDA8A}"/>
              </a:ext>
            </a:extLst>
          </p:cNvPr>
          <p:cNvSpPr txBox="1"/>
          <p:nvPr/>
        </p:nvSpPr>
        <p:spPr>
          <a:xfrm>
            <a:off x="3498629" y="4753328"/>
            <a:ext cx="2146742" cy="369332"/>
          </a:xfrm>
          <a:prstGeom prst="rect">
            <a:avLst/>
          </a:prstGeom>
          <a:noFill/>
        </p:spPr>
        <p:txBody>
          <a:bodyPr wrap="none" rtlCol="0">
            <a:spAutoFit/>
          </a:bodyPr>
          <a:lstStyle/>
          <a:p>
            <a:r>
              <a:rPr lang="en-US" b="1" dirty="0">
                <a:solidFill>
                  <a:srgbClr val="376091"/>
                </a:solidFill>
              </a:rPr>
              <a:t>Centrality classes</a:t>
            </a:r>
            <a:endParaRPr lang="ru-RU" b="1" dirty="0">
              <a:solidFill>
                <a:srgbClr val="376091"/>
              </a:solidFill>
            </a:endParaRPr>
          </a:p>
        </p:txBody>
      </p:sp>
      <p:graphicFrame>
        <p:nvGraphicFramePr>
          <p:cNvPr id="50" name="Таблица 5">
            <a:extLst>
              <a:ext uri="{FF2B5EF4-FFF2-40B4-BE49-F238E27FC236}">
                <a16:creationId xmlns:a16="http://schemas.microsoft.com/office/drawing/2014/main" id="{57C0B77C-59C0-4AE1-9C52-61C521A00C3B}"/>
              </a:ext>
            </a:extLst>
          </p:cNvPr>
          <p:cNvGraphicFramePr>
            <a:graphicFrameLocks noGrp="1"/>
          </p:cNvGraphicFramePr>
          <p:nvPr>
            <p:extLst>
              <p:ext uri="{D42A27DB-BD31-4B8C-83A1-F6EECF244321}">
                <p14:modId xmlns:p14="http://schemas.microsoft.com/office/powerpoint/2010/main" val="3040794607"/>
              </p:ext>
            </p:extLst>
          </p:nvPr>
        </p:nvGraphicFramePr>
        <p:xfrm>
          <a:off x="1437072" y="5206712"/>
          <a:ext cx="5812496" cy="670560"/>
        </p:xfrm>
        <a:graphic>
          <a:graphicData uri="http://schemas.openxmlformats.org/drawingml/2006/table">
            <a:tbl>
              <a:tblPr firstRow="1" bandRow="1">
                <a:tableStyleId>{5940675A-B579-460E-94D1-54222C63F5DA}</a:tableStyleId>
              </a:tblPr>
              <a:tblGrid>
                <a:gridCol w="885347">
                  <a:extLst>
                    <a:ext uri="{9D8B030D-6E8A-4147-A177-3AD203B41FA5}">
                      <a16:colId xmlns:a16="http://schemas.microsoft.com/office/drawing/2014/main" val="20000"/>
                    </a:ext>
                  </a:extLst>
                </a:gridCol>
                <a:gridCol w="863679">
                  <a:extLst>
                    <a:ext uri="{9D8B030D-6E8A-4147-A177-3AD203B41FA5}">
                      <a16:colId xmlns:a16="http://schemas.microsoft.com/office/drawing/2014/main" val="20001"/>
                    </a:ext>
                  </a:extLst>
                </a:gridCol>
                <a:gridCol w="1038568">
                  <a:extLst>
                    <a:ext uri="{9D8B030D-6E8A-4147-A177-3AD203B41FA5}">
                      <a16:colId xmlns:a16="http://schemas.microsoft.com/office/drawing/2014/main" val="20002"/>
                    </a:ext>
                  </a:extLst>
                </a:gridCol>
                <a:gridCol w="1080687">
                  <a:extLst>
                    <a:ext uri="{9D8B030D-6E8A-4147-A177-3AD203B41FA5}">
                      <a16:colId xmlns:a16="http://schemas.microsoft.com/office/drawing/2014/main" val="20003"/>
                    </a:ext>
                  </a:extLst>
                </a:gridCol>
                <a:gridCol w="936104">
                  <a:extLst>
                    <a:ext uri="{9D8B030D-6E8A-4147-A177-3AD203B41FA5}">
                      <a16:colId xmlns:a16="http://schemas.microsoft.com/office/drawing/2014/main" val="20004"/>
                    </a:ext>
                  </a:extLst>
                </a:gridCol>
                <a:gridCol w="1008111">
                  <a:extLst>
                    <a:ext uri="{9D8B030D-6E8A-4147-A177-3AD203B41FA5}">
                      <a16:colId xmlns:a16="http://schemas.microsoft.com/office/drawing/2014/main" val="20005"/>
                    </a:ext>
                  </a:extLst>
                </a:gridCol>
              </a:tblGrid>
              <a:tr h="304800">
                <a:tc>
                  <a:txBody>
                    <a:bodyPr/>
                    <a:lstStyle/>
                    <a:p>
                      <a:pPr algn="ctr"/>
                      <a:r>
                        <a:rPr lang="en-US" sz="1600" dirty="0">
                          <a:latin typeface="Times New Roman" pitchFamily="18" charset="0"/>
                          <a:cs typeface="Times New Roman" pitchFamily="18" charset="0"/>
                        </a:rPr>
                        <a:t>0-5 %</a:t>
                      </a:r>
                      <a:endParaRPr lang="ru-RU" sz="1600" dirty="0">
                        <a:latin typeface="Times New Roman" pitchFamily="18" charset="0"/>
                        <a:cs typeface="Times New Roman" pitchFamily="18" charset="0"/>
                      </a:endParaRPr>
                    </a:p>
                  </a:txBody>
                  <a:tcPr anchor="ctr"/>
                </a:tc>
                <a:tc>
                  <a:txBody>
                    <a:bodyPr/>
                    <a:lstStyle/>
                    <a:p>
                      <a:pPr algn="ctr"/>
                      <a:r>
                        <a:rPr lang="en-US" sz="1600" dirty="0">
                          <a:latin typeface="Times New Roman" pitchFamily="18" charset="0"/>
                          <a:cs typeface="Times New Roman" pitchFamily="18" charset="0"/>
                        </a:rPr>
                        <a:t>5-10 %</a:t>
                      </a:r>
                      <a:endParaRPr lang="ru-RU" sz="1600" dirty="0">
                        <a:latin typeface="Times New Roman" pitchFamily="18" charset="0"/>
                        <a:cs typeface="Times New Roman" pitchFamily="18" charset="0"/>
                      </a:endParaRPr>
                    </a:p>
                  </a:txBody>
                  <a:tcPr anchor="ctr"/>
                </a:tc>
                <a:tc>
                  <a:txBody>
                    <a:bodyPr/>
                    <a:lstStyle/>
                    <a:p>
                      <a:pPr algn="ctr"/>
                      <a:r>
                        <a:rPr lang="en-US" sz="1600" dirty="0">
                          <a:latin typeface="Times New Roman" pitchFamily="18" charset="0"/>
                          <a:cs typeface="Times New Roman" pitchFamily="18" charset="0"/>
                        </a:rPr>
                        <a:t>10-20 %</a:t>
                      </a:r>
                      <a:endParaRPr lang="ru-RU" sz="1600" baseline="-25000" dirty="0">
                        <a:latin typeface="Times New Roman" pitchFamily="18" charset="0"/>
                        <a:cs typeface="Times New Roman"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latin typeface="Times New Roman" pitchFamily="18" charset="0"/>
                          <a:cs typeface="Times New Roman" pitchFamily="18" charset="0"/>
                        </a:rPr>
                        <a:t>20-40 %</a:t>
                      </a:r>
                      <a:endParaRPr lang="ru-RU" sz="1600" baseline="-25000" dirty="0">
                        <a:latin typeface="Times New Roman" pitchFamily="18" charset="0"/>
                        <a:cs typeface="Times New Roman"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latin typeface="Times New Roman" pitchFamily="18" charset="0"/>
                          <a:cs typeface="Times New Roman" pitchFamily="18" charset="0"/>
                        </a:rPr>
                        <a:t>40-60 %</a:t>
                      </a:r>
                      <a:endParaRPr lang="ru-RU" sz="1600" baseline="-25000" dirty="0">
                        <a:latin typeface="Times New Roman" pitchFamily="18" charset="0"/>
                        <a:cs typeface="Times New Roman" pitchFamily="18" charset="0"/>
                      </a:endParaRPr>
                    </a:p>
                  </a:txBody>
                  <a:tcPr anchor="ctr"/>
                </a:tc>
                <a:tc>
                  <a:txBody>
                    <a:bodyPr/>
                    <a:lstStyle/>
                    <a:p>
                      <a:pPr algn="ctr"/>
                      <a:r>
                        <a:rPr lang="en-US" sz="1600" dirty="0">
                          <a:latin typeface="Times New Roman" pitchFamily="18" charset="0"/>
                          <a:cs typeface="Times New Roman" pitchFamily="18" charset="0"/>
                        </a:rPr>
                        <a:t>60-80 %</a:t>
                      </a:r>
                      <a:endParaRPr lang="ru-RU" sz="1600" baseline="-25000" dirty="0">
                        <a:latin typeface="Times New Roman" pitchFamily="18" charset="0"/>
                        <a:cs typeface="Times New Roman" pitchFamily="18" charset="0"/>
                      </a:endParaRPr>
                    </a:p>
                  </a:txBody>
                  <a:tcPr anchor="ctr"/>
                </a:tc>
                <a:extLst>
                  <a:ext uri="{0D108BD9-81ED-4DB2-BD59-A6C34878D82A}">
                    <a16:rowId xmlns:a16="http://schemas.microsoft.com/office/drawing/2014/main" val="10000"/>
                  </a:ext>
                </a:extLst>
              </a:tr>
              <a:tr h="304800">
                <a:tc>
                  <a:txBody>
                    <a:bodyPr/>
                    <a:lstStyle/>
                    <a:p>
                      <a:pPr algn="ctr"/>
                      <a:r>
                        <a:rPr lang="en-US" sz="1600" dirty="0">
                          <a:latin typeface="Times New Roman" pitchFamily="18" charset="0"/>
                          <a:cs typeface="Times New Roman" pitchFamily="18" charset="0"/>
                        </a:rPr>
                        <a:t>186-350</a:t>
                      </a:r>
                      <a:endParaRPr lang="ru-RU" sz="1600" dirty="0">
                        <a:latin typeface="Times New Roman" pitchFamily="18" charset="0"/>
                        <a:cs typeface="Times New Roman" pitchFamily="18" charset="0"/>
                      </a:endParaRPr>
                    </a:p>
                  </a:txBody>
                  <a:tcPr anchor="ctr"/>
                </a:tc>
                <a:tc>
                  <a:txBody>
                    <a:bodyPr/>
                    <a:lstStyle/>
                    <a:p>
                      <a:pPr algn="ctr"/>
                      <a:r>
                        <a:rPr lang="en-US" sz="1600" dirty="0">
                          <a:latin typeface="Times New Roman" pitchFamily="18" charset="0"/>
                          <a:cs typeface="Times New Roman" pitchFamily="18" charset="0"/>
                        </a:rPr>
                        <a:t>152-186</a:t>
                      </a:r>
                      <a:endParaRPr lang="ru-RU" sz="1600" dirty="0">
                        <a:latin typeface="Times New Roman" pitchFamily="18" charset="0"/>
                        <a:cs typeface="Times New Roman" pitchFamily="18" charset="0"/>
                      </a:endParaRPr>
                    </a:p>
                  </a:txBody>
                  <a:tcPr anchor="ctr"/>
                </a:tc>
                <a:tc>
                  <a:txBody>
                    <a:bodyPr/>
                    <a:lstStyle/>
                    <a:p>
                      <a:pPr algn="ctr"/>
                      <a:r>
                        <a:rPr lang="en-US" sz="1600" dirty="0">
                          <a:latin typeface="Times New Roman" pitchFamily="18" charset="0"/>
                          <a:cs typeface="Times New Roman" pitchFamily="18" charset="0"/>
                        </a:rPr>
                        <a:t>101-152</a:t>
                      </a:r>
                      <a:endParaRPr lang="ru-RU" sz="1600" dirty="0">
                        <a:latin typeface="Times New Roman" pitchFamily="18" charset="0"/>
                        <a:cs typeface="Times New Roman" pitchFamily="18" charset="0"/>
                      </a:endParaRPr>
                    </a:p>
                  </a:txBody>
                  <a:tcPr anchor="ctr"/>
                </a:tc>
                <a:tc>
                  <a:txBody>
                    <a:bodyPr/>
                    <a:lstStyle/>
                    <a:p>
                      <a:pPr algn="ctr"/>
                      <a:r>
                        <a:rPr lang="en-US" sz="1600" dirty="0">
                          <a:latin typeface="Times New Roman" pitchFamily="18" charset="0"/>
                          <a:cs typeface="Times New Roman" pitchFamily="18" charset="0"/>
                        </a:rPr>
                        <a:t>49-101</a:t>
                      </a:r>
                      <a:endParaRPr lang="ru-RU" sz="1600" dirty="0">
                        <a:latin typeface="Times New Roman" pitchFamily="18" charset="0"/>
                        <a:cs typeface="Times New Roman" pitchFamily="18" charset="0"/>
                      </a:endParaRPr>
                    </a:p>
                  </a:txBody>
                  <a:tcPr anchor="ctr"/>
                </a:tc>
                <a:tc>
                  <a:txBody>
                    <a:bodyPr/>
                    <a:lstStyle/>
                    <a:p>
                      <a:pPr algn="ctr"/>
                      <a:r>
                        <a:rPr lang="en-US" sz="1600" dirty="0">
                          <a:latin typeface="Times New Roman" pitchFamily="18" charset="0"/>
                          <a:cs typeface="Times New Roman" pitchFamily="18" charset="0"/>
                        </a:rPr>
                        <a:t>11-49</a:t>
                      </a:r>
                      <a:endParaRPr lang="ru-RU" sz="1600" dirty="0">
                        <a:latin typeface="Times New Roman" pitchFamily="18" charset="0"/>
                        <a:cs typeface="Times New Roman"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latin typeface="Times New Roman" pitchFamily="18" charset="0"/>
                          <a:cs typeface="Times New Roman" pitchFamily="18" charset="0"/>
                        </a:rPr>
                        <a:t>3-11</a:t>
                      </a:r>
                      <a:endParaRPr lang="ru-RU" sz="1600" dirty="0">
                        <a:latin typeface="Times New Roman" pitchFamily="18" charset="0"/>
                        <a:cs typeface="Times New Roman" pitchFamily="18" charset="0"/>
                      </a:endParaRPr>
                    </a:p>
                  </a:txBody>
                  <a:tcPr anchor="ctr"/>
                </a:tc>
                <a:extLst>
                  <a:ext uri="{0D108BD9-81ED-4DB2-BD59-A6C34878D82A}">
                    <a16:rowId xmlns:a16="http://schemas.microsoft.com/office/drawing/2014/main" val="10001"/>
                  </a:ext>
                </a:extLst>
              </a:tr>
            </a:tbl>
          </a:graphicData>
        </a:graphic>
      </p:graphicFrame>
      <p:pic>
        <p:nvPicPr>
          <p:cNvPr id="3" name="Рисунок 2">
            <a:extLst>
              <a:ext uri="{FF2B5EF4-FFF2-40B4-BE49-F238E27FC236}">
                <a16:creationId xmlns:a16="http://schemas.microsoft.com/office/drawing/2014/main" id="{210CA281-6FE4-4232-A766-C225F95C74E3}"/>
              </a:ext>
            </a:extLst>
          </p:cNvPr>
          <p:cNvPicPr>
            <a:picLocks noChangeAspect="1"/>
          </p:cNvPicPr>
          <p:nvPr/>
        </p:nvPicPr>
        <p:blipFill>
          <a:blip r:embed="rId7"/>
          <a:stretch>
            <a:fillRect/>
          </a:stretch>
        </p:blipFill>
        <p:spPr>
          <a:xfrm>
            <a:off x="105565" y="1500667"/>
            <a:ext cx="2603999" cy="3372580"/>
          </a:xfrm>
          <a:prstGeom prst="rect">
            <a:avLst/>
          </a:prstGeom>
        </p:spPr>
      </p:pic>
      <p:sp>
        <p:nvSpPr>
          <p:cNvPr id="17" name="TextBox 16">
            <a:extLst>
              <a:ext uri="{FF2B5EF4-FFF2-40B4-BE49-F238E27FC236}">
                <a16:creationId xmlns:a16="http://schemas.microsoft.com/office/drawing/2014/main" id="{17F5A5D1-8972-40CC-8750-9DC8278ECCBB}"/>
              </a:ext>
            </a:extLst>
          </p:cNvPr>
          <p:cNvSpPr txBox="1"/>
          <p:nvPr/>
        </p:nvSpPr>
        <p:spPr>
          <a:xfrm>
            <a:off x="5508104" y="6253094"/>
            <a:ext cx="5782742" cy="954107"/>
          </a:xfrm>
          <a:prstGeom prst="rect">
            <a:avLst/>
          </a:prstGeom>
          <a:noFill/>
        </p:spPr>
        <p:txBody>
          <a:bodyPr wrap="square" rtlCol="0">
            <a:spAutoFit/>
          </a:bodyPr>
          <a:lstStyle/>
          <a:p>
            <a:pPr algn="just"/>
            <a:r>
              <a:rPr lang="en-US" sz="1400" i="1" dirty="0">
                <a:solidFill>
                  <a:srgbClr val="376091"/>
                </a:solidFill>
              </a:rPr>
              <a:t>A. </a:t>
            </a:r>
            <a:r>
              <a:rPr lang="en-US" sz="1400" i="1" dirty="0" err="1">
                <a:solidFill>
                  <a:srgbClr val="376091"/>
                </a:solidFill>
              </a:rPr>
              <a:t>Kechechyan</a:t>
            </a:r>
            <a:r>
              <a:rPr lang="en-US" sz="1400" i="1" dirty="0">
                <a:solidFill>
                  <a:srgbClr val="376091"/>
                </a:solidFill>
              </a:rPr>
              <a:t>, M. </a:t>
            </a:r>
            <a:r>
              <a:rPr lang="en-US" sz="1400" i="1" dirty="0" err="1">
                <a:solidFill>
                  <a:srgbClr val="376091"/>
                </a:solidFill>
              </a:rPr>
              <a:t>Tokarev</a:t>
            </a:r>
            <a:r>
              <a:rPr lang="en-US" sz="1400" i="1" dirty="0">
                <a:solidFill>
                  <a:srgbClr val="376091"/>
                </a:solidFill>
              </a:rPr>
              <a:t>, I. </a:t>
            </a:r>
            <a:r>
              <a:rPr lang="en-US" sz="1400" i="1" dirty="0" err="1">
                <a:solidFill>
                  <a:srgbClr val="376091"/>
                </a:solidFill>
              </a:rPr>
              <a:t>Zborovský</a:t>
            </a:r>
            <a:endParaRPr lang="en-US" sz="1400" i="1" dirty="0">
              <a:solidFill>
                <a:srgbClr val="376091"/>
              </a:solidFill>
            </a:endParaRPr>
          </a:p>
          <a:p>
            <a:pPr algn="just"/>
            <a:endParaRPr lang="en-US" sz="400" i="1" dirty="0">
              <a:solidFill>
                <a:srgbClr val="376091"/>
              </a:solidFill>
            </a:endParaRPr>
          </a:p>
          <a:p>
            <a:pPr marL="285750" indent="-285750" algn="just">
              <a:buFont typeface="Wingdings" panose="05000000000000000000" pitchFamily="2" charset="2"/>
              <a:buChar char="§"/>
            </a:pPr>
            <a:r>
              <a:rPr lang="en-US" sz="1100" dirty="0">
                <a:solidFill>
                  <a:srgbClr val="376091"/>
                </a:solidFill>
              </a:rPr>
              <a:t>STAR Meeting, September 2020</a:t>
            </a:r>
          </a:p>
          <a:p>
            <a:pPr marL="285750" indent="-285750" algn="just">
              <a:buFont typeface="Wingdings" panose="05000000000000000000" pitchFamily="2" charset="2"/>
              <a:buChar char="§"/>
            </a:pPr>
            <a:endParaRPr lang="en-US" sz="1100" dirty="0">
              <a:solidFill>
                <a:srgbClr val="376091"/>
              </a:solidFill>
            </a:endParaRPr>
          </a:p>
          <a:p>
            <a:pPr marL="285750" indent="-285750" algn="just">
              <a:buFont typeface="Wingdings" panose="05000000000000000000" pitchFamily="2" charset="2"/>
              <a:buChar char="§"/>
            </a:pPr>
            <a:endParaRPr lang="en-US" sz="1600" i="1" dirty="0">
              <a:solidFill>
                <a:srgbClr val="376091"/>
              </a:solidFill>
            </a:endParaRPr>
          </a:p>
        </p:txBody>
      </p:sp>
    </p:spTree>
    <p:extLst>
      <p:ext uri="{BB962C8B-B14F-4D97-AF65-F5344CB8AC3E}">
        <p14:creationId xmlns:p14="http://schemas.microsoft.com/office/powerpoint/2010/main" val="37690189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p:cNvPicPr>
            <a:picLocks noChangeAspect="1" noChangeArrowheads="1"/>
          </p:cNvPicPr>
          <p:nvPr/>
        </p:nvPicPr>
        <p:blipFill>
          <a:blip r:embed="rId2" cstate="print"/>
          <a:srcRect/>
          <a:stretch>
            <a:fillRect/>
          </a:stretch>
        </p:blipFill>
        <p:spPr bwMode="auto">
          <a:xfrm>
            <a:off x="0" y="-14288"/>
            <a:ext cx="9144000" cy="663576"/>
          </a:xfrm>
          <a:prstGeom prst="rect">
            <a:avLst/>
          </a:prstGeom>
          <a:noFill/>
          <a:ln w="9525">
            <a:noFill/>
            <a:miter lim="800000"/>
            <a:headEnd/>
            <a:tailEnd/>
          </a:ln>
        </p:spPr>
      </p:pic>
      <p:sp>
        <p:nvSpPr>
          <p:cNvPr id="11" name="TextBox 10"/>
          <p:cNvSpPr txBox="1"/>
          <p:nvPr/>
        </p:nvSpPr>
        <p:spPr>
          <a:xfrm>
            <a:off x="1258888" y="123825"/>
            <a:ext cx="6626225" cy="461963"/>
          </a:xfrm>
          <a:prstGeom prst="rect">
            <a:avLst/>
          </a:prstGeom>
          <a:noFill/>
        </p:spPr>
        <p:txBody>
          <a:bodyPr>
            <a:spAutoFit/>
          </a:bodyPr>
          <a:lstStyle/>
          <a:p>
            <a:pPr algn="ctr" fontAlgn="auto">
              <a:spcBef>
                <a:spcPts val="0"/>
              </a:spcBef>
              <a:spcAft>
                <a:spcPts val="0"/>
              </a:spcAft>
              <a:defRPr/>
            </a:pPr>
            <a:r>
              <a:rPr lang="en-US" sz="2400" b="1" dirty="0">
                <a:solidFill>
                  <a:schemeClr val="bg1"/>
                </a:solidFill>
                <a:effectLst>
                  <a:outerShdw blurRad="38100" dist="38100" dir="2700000" algn="tl">
                    <a:srgbClr val="000000">
                      <a:alpha val="43137"/>
                    </a:srgbClr>
                  </a:outerShdw>
                </a:effectLst>
              </a:rPr>
              <a:t>STAR Experiment at RHIC</a:t>
            </a:r>
            <a:endParaRPr lang="ru-RU" sz="2400" b="1" dirty="0">
              <a:solidFill>
                <a:schemeClr val="bg1"/>
              </a:solidFill>
              <a:effectLst>
                <a:outerShdw blurRad="38100" dist="38100" dir="2700000" algn="tl">
                  <a:srgbClr val="000000">
                    <a:alpha val="43137"/>
                  </a:srgbClr>
                </a:outerShdw>
              </a:effectLst>
            </a:endParaRPr>
          </a:p>
        </p:txBody>
      </p:sp>
      <p:pic>
        <p:nvPicPr>
          <p:cNvPr id="28676" name="Picture 3"/>
          <p:cNvPicPr>
            <a:picLocks noChangeAspect="1" noChangeArrowheads="1"/>
          </p:cNvPicPr>
          <p:nvPr/>
        </p:nvPicPr>
        <p:blipFill>
          <a:blip r:embed="rId2" cstate="print"/>
          <a:srcRect/>
          <a:stretch>
            <a:fillRect/>
          </a:stretch>
        </p:blipFill>
        <p:spPr bwMode="auto">
          <a:xfrm>
            <a:off x="0" y="-14288"/>
            <a:ext cx="9144000" cy="663576"/>
          </a:xfrm>
          <a:prstGeom prst="rect">
            <a:avLst/>
          </a:prstGeom>
          <a:noFill/>
          <a:ln w="9525">
            <a:noFill/>
            <a:miter lim="800000"/>
            <a:headEnd/>
            <a:tailEnd/>
          </a:ln>
        </p:spPr>
      </p:pic>
      <p:sp>
        <p:nvSpPr>
          <p:cNvPr id="19" name="TextBox 12">
            <a:extLst>
              <a:ext uri="{FF2B5EF4-FFF2-40B4-BE49-F238E27FC236}">
                <a16:creationId xmlns:a16="http://schemas.microsoft.com/office/drawing/2014/main" id="{94B95863-7DF4-4C9A-8B4F-9B5F88BD21AA}"/>
              </a:ext>
            </a:extLst>
          </p:cNvPr>
          <p:cNvSpPr txBox="1">
            <a:spLocks noChangeArrowheads="1"/>
          </p:cNvSpPr>
          <p:nvPr/>
        </p:nvSpPr>
        <p:spPr bwMode="auto">
          <a:xfrm>
            <a:off x="571082" y="122238"/>
            <a:ext cx="8001000" cy="460375"/>
          </a:xfrm>
          <a:prstGeom prst="rect">
            <a:avLst/>
          </a:prstGeom>
          <a:noFill/>
          <a:ln w="9525">
            <a:noFill/>
            <a:miter lim="800000"/>
            <a:headEnd/>
            <a:tailEnd/>
          </a:ln>
        </p:spPr>
        <p:txBody>
          <a:bodyPr>
            <a:spAutoFit/>
          </a:bodyPr>
          <a:lstStyle/>
          <a:p>
            <a:pPr algn="ctr"/>
            <a:r>
              <a:rPr lang="en-US" sz="2400" b="1" dirty="0">
                <a:solidFill>
                  <a:schemeClr val="bg1"/>
                </a:solidFill>
                <a:effectLst>
                  <a:outerShdw blurRad="38100" dist="38100" dir="2700000" algn="tl">
                    <a:srgbClr val="000000">
                      <a:alpha val="43137"/>
                    </a:srgbClr>
                  </a:outerShdw>
                </a:effectLst>
              </a:rPr>
              <a:t>BES-II – Spectrum Analysis</a:t>
            </a:r>
          </a:p>
        </p:txBody>
      </p:sp>
      <p:sp>
        <p:nvSpPr>
          <p:cNvPr id="48" name="TextBox 47">
            <a:extLst>
              <a:ext uri="{FF2B5EF4-FFF2-40B4-BE49-F238E27FC236}">
                <a16:creationId xmlns:a16="http://schemas.microsoft.com/office/drawing/2014/main" id="{06135CFB-2590-4D3E-BC9B-9D91149B72F4}"/>
              </a:ext>
            </a:extLst>
          </p:cNvPr>
          <p:cNvSpPr txBox="1"/>
          <p:nvPr/>
        </p:nvSpPr>
        <p:spPr>
          <a:xfrm>
            <a:off x="647564" y="743552"/>
            <a:ext cx="7848872" cy="400110"/>
          </a:xfrm>
          <a:prstGeom prst="rect">
            <a:avLst/>
          </a:prstGeom>
          <a:noFill/>
        </p:spPr>
        <p:txBody>
          <a:bodyPr wrap="square" rtlCol="0">
            <a:spAutoFit/>
          </a:bodyPr>
          <a:lstStyle/>
          <a:p>
            <a:pPr marL="457200" indent="-457200" algn="ctr"/>
            <a:r>
              <a:rPr lang="en-US" sz="2000" b="1" dirty="0">
                <a:solidFill>
                  <a:srgbClr val="C00000"/>
                </a:solidFill>
              </a:rPr>
              <a:t>Constituent level analysis of particle production</a:t>
            </a:r>
          </a:p>
        </p:txBody>
      </p:sp>
      <p:sp>
        <p:nvSpPr>
          <p:cNvPr id="17" name="TextBox 16">
            <a:extLst>
              <a:ext uri="{FF2B5EF4-FFF2-40B4-BE49-F238E27FC236}">
                <a16:creationId xmlns:a16="http://schemas.microsoft.com/office/drawing/2014/main" id="{63A72315-084E-41FE-B358-5FB9595666D8}"/>
              </a:ext>
            </a:extLst>
          </p:cNvPr>
          <p:cNvSpPr txBox="1"/>
          <p:nvPr/>
        </p:nvSpPr>
        <p:spPr>
          <a:xfrm>
            <a:off x="417629" y="1302858"/>
            <a:ext cx="2761718" cy="369332"/>
          </a:xfrm>
          <a:prstGeom prst="rect">
            <a:avLst/>
          </a:prstGeom>
          <a:noFill/>
        </p:spPr>
        <p:txBody>
          <a:bodyPr wrap="none" rtlCol="0">
            <a:spAutoFit/>
          </a:bodyPr>
          <a:lstStyle/>
          <a:p>
            <a:r>
              <a:rPr lang="en-US" b="1" dirty="0">
                <a:solidFill>
                  <a:srgbClr val="376091"/>
                </a:solidFill>
              </a:rPr>
              <a:t>Momentum fraction </a:t>
            </a:r>
            <a:r>
              <a:rPr lang="en-US" b="1" i="1" dirty="0">
                <a:solidFill>
                  <a:srgbClr val="376091"/>
                </a:solidFill>
              </a:rPr>
              <a:t>Ax</a:t>
            </a:r>
            <a:r>
              <a:rPr lang="en-US" b="1" baseline="-25000" dirty="0">
                <a:solidFill>
                  <a:srgbClr val="376091"/>
                </a:solidFill>
              </a:rPr>
              <a:t>1</a:t>
            </a:r>
          </a:p>
        </p:txBody>
      </p:sp>
      <p:sp>
        <p:nvSpPr>
          <p:cNvPr id="18" name="TextBox 17">
            <a:extLst>
              <a:ext uri="{FF2B5EF4-FFF2-40B4-BE49-F238E27FC236}">
                <a16:creationId xmlns:a16="http://schemas.microsoft.com/office/drawing/2014/main" id="{71EC4E47-4D88-4D33-AB69-BBB8A94750AF}"/>
              </a:ext>
            </a:extLst>
          </p:cNvPr>
          <p:cNvSpPr txBox="1"/>
          <p:nvPr/>
        </p:nvSpPr>
        <p:spPr>
          <a:xfrm>
            <a:off x="3681620" y="1302858"/>
            <a:ext cx="1890261" cy="369332"/>
          </a:xfrm>
          <a:prstGeom prst="rect">
            <a:avLst/>
          </a:prstGeom>
          <a:noFill/>
        </p:spPr>
        <p:txBody>
          <a:bodyPr wrap="none" rtlCol="0">
            <a:spAutoFit/>
          </a:bodyPr>
          <a:lstStyle/>
          <a:p>
            <a:r>
              <a:rPr lang="en-US" b="1" dirty="0">
                <a:solidFill>
                  <a:srgbClr val="376091"/>
                </a:solidFill>
              </a:rPr>
              <a:t>Recoil mass </a:t>
            </a:r>
            <a:r>
              <a:rPr lang="en-US" b="1" i="1" dirty="0">
                <a:solidFill>
                  <a:srgbClr val="376091"/>
                </a:solidFill>
              </a:rPr>
              <a:t>M</a:t>
            </a:r>
            <a:r>
              <a:rPr lang="en-US" b="1" i="1" baseline="-25000" dirty="0">
                <a:solidFill>
                  <a:srgbClr val="376091"/>
                </a:solidFill>
              </a:rPr>
              <a:t>X</a:t>
            </a:r>
          </a:p>
        </p:txBody>
      </p:sp>
      <p:sp>
        <p:nvSpPr>
          <p:cNvPr id="20" name="TextBox 19">
            <a:extLst>
              <a:ext uri="{FF2B5EF4-FFF2-40B4-BE49-F238E27FC236}">
                <a16:creationId xmlns:a16="http://schemas.microsoft.com/office/drawing/2014/main" id="{4497F585-EBDA-4DDF-AE3E-0507813FA97C}"/>
              </a:ext>
            </a:extLst>
          </p:cNvPr>
          <p:cNvSpPr txBox="1"/>
          <p:nvPr/>
        </p:nvSpPr>
        <p:spPr>
          <a:xfrm>
            <a:off x="5929096" y="1302858"/>
            <a:ext cx="3101555" cy="369332"/>
          </a:xfrm>
          <a:prstGeom prst="rect">
            <a:avLst/>
          </a:prstGeom>
          <a:noFill/>
        </p:spPr>
        <p:txBody>
          <a:bodyPr wrap="none" rtlCol="0">
            <a:spAutoFit/>
          </a:bodyPr>
          <a:lstStyle/>
          <a:p>
            <a:r>
              <a:rPr lang="en-US" b="1" dirty="0">
                <a:solidFill>
                  <a:srgbClr val="376091"/>
                </a:solidFill>
              </a:rPr>
              <a:t>Energy loss   </a:t>
            </a:r>
            <a:r>
              <a:rPr lang="el-GR" b="1" dirty="0">
                <a:solidFill>
                  <a:srgbClr val="376091"/>
                </a:solidFill>
              </a:rPr>
              <a:t>Δ</a:t>
            </a:r>
            <a:r>
              <a:rPr lang="en-US" b="1" i="1" dirty="0">
                <a:solidFill>
                  <a:srgbClr val="376091"/>
                </a:solidFill>
              </a:rPr>
              <a:t>E</a:t>
            </a:r>
            <a:r>
              <a:rPr lang="en-US" b="1" dirty="0">
                <a:solidFill>
                  <a:srgbClr val="376091"/>
                </a:solidFill>
              </a:rPr>
              <a:t>/</a:t>
            </a:r>
            <a:r>
              <a:rPr lang="en-US" b="1" i="1" dirty="0">
                <a:solidFill>
                  <a:srgbClr val="376091"/>
                </a:solidFill>
              </a:rPr>
              <a:t>E </a:t>
            </a:r>
            <a:r>
              <a:rPr lang="en-US" b="1" dirty="0">
                <a:solidFill>
                  <a:srgbClr val="376091"/>
                </a:solidFill>
              </a:rPr>
              <a:t>~ (1–</a:t>
            </a:r>
            <a:r>
              <a:rPr lang="en-US" b="1" i="1" dirty="0" err="1">
                <a:solidFill>
                  <a:srgbClr val="376091"/>
                </a:solidFill>
              </a:rPr>
              <a:t>y</a:t>
            </a:r>
            <a:r>
              <a:rPr lang="en-US" b="1" i="1" baseline="-25000" dirty="0" err="1">
                <a:solidFill>
                  <a:srgbClr val="376091"/>
                </a:solidFill>
              </a:rPr>
              <a:t>a</a:t>
            </a:r>
            <a:r>
              <a:rPr lang="en-US" b="1" dirty="0">
                <a:solidFill>
                  <a:srgbClr val="376091"/>
                </a:solidFill>
              </a:rPr>
              <a:t>)</a:t>
            </a:r>
          </a:p>
        </p:txBody>
      </p:sp>
      <p:sp>
        <p:nvSpPr>
          <p:cNvPr id="21" name="Text Box 30">
            <a:extLst>
              <a:ext uri="{FF2B5EF4-FFF2-40B4-BE49-F238E27FC236}">
                <a16:creationId xmlns:a16="http://schemas.microsoft.com/office/drawing/2014/main" id="{B41E5B3A-ACF0-4FA9-8387-F809A88C2EE8}"/>
              </a:ext>
            </a:extLst>
          </p:cNvPr>
          <p:cNvSpPr txBox="1">
            <a:spLocks noChangeArrowheads="1"/>
          </p:cNvSpPr>
          <p:nvPr/>
        </p:nvSpPr>
        <p:spPr bwMode="auto">
          <a:xfrm>
            <a:off x="6237549" y="4094488"/>
            <a:ext cx="2633157" cy="535531"/>
          </a:xfrm>
          <a:prstGeom prst="rect">
            <a:avLst/>
          </a:prstGeom>
          <a:noFill/>
          <a:ln w="9525" algn="ctr">
            <a:noFill/>
            <a:miter lim="800000"/>
            <a:headEnd/>
            <a:tailEnd/>
          </a:ln>
        </p:spPr>
        <p:txBody>
          <a:bodyPr wrap="square">
            <a:spAutoFit/>
          </a:bodyPr>
          <a:lstStyle/>
          <a:p>
            <a:pPr algn="ctr">
              <a:lnSpc>
                <a:spcPct val="90000"/>
              </a:lnSpc>
              <a:buClr>
                <a:srgbClr val="0000FF"/>
              </a:buClr>
              <a:buFont typeface="Wingdings" pitchFamily="2" charset="2"/>
              <a:buNone/>
              <a:tabLst>
                <a:tab pos="5651500" algn="l"/>
              </a:tabLst>
            </a:pPr>
            <a:r>
              <a:rPr lang="en-US" sz="1600" dirty="0">
                <a:latin typeface="Arial Narrow" panose="020B0606020202030204" pitchFamily="34" charset="0"/>
                <a:ea typeface="ＭＳ Ｐゴシック" pitchFamily="34" charset="-128"/>
                <a:sym typeface="Symbol" pitchFamily="18" charset="2"/>
              </a:rPr>
              <a:t>Energy loss </a:t>
            </a:r>
          </a:p>
          <a:p>
            <a:pPr algn="ctr">
              <a:lnSpc>
                <a:spcPct val="90000"/>
              </a:lnSpc>
              <a:buClr>
                <a:srgbClr val="0000FF"/>
              </a:buClr>
              <a:buFont typeface="Wingdings" pitchFamily="2" charset="2"/>
              <a:buNone/>
              <a:tabLst>
                <a:tab pos="5651500" algn="l"/>
              </a:tabLst>
            </a:pPr>
            <a:r>
              <a:rPr lang="en-US" sz="1600" dirty="0">
                <a:solidFill>
                  <a:srgbClr val="0000FF"/>
                </a:solidFill>
                <a:latin typeface="Arial Narrow" panose="020B0606020202030204" pitchFamily="34" charset="0"/>
                <a:ea typeface="ＭＳ Ｐゴシック" pitchFamily="34" charset="-128"/>
                <a:sym typeface="Symbol" pitchFamily="18" charset="2"/>
              </a:rPr>
              <a:t>decreases with </a:t>
            </a:r>
            <a:r>
              <a:rPr lang="en-US" sz="1600" i="1" dirty="0" err="1">
                <a:solidFill>
                  <a:srgbClr val="0000FF"/>
                </a:solidFill>
                <a:latin typeface="Arial Narrow" panose="020B0606020202030204" pitchFamily="34" charset="0"/>
                <a:ea typeface="ＭＳ Ｐゴシック" pitchFamily="34" charset="-128"/>
                <a:sym typeface="Symbol" pitchFamily="18" charset="2"/>
              </a:rPr>
              <a:t>p</a:t>
            </a:r>
            <a:r>
              <a:rPr lang="en-US" sz="1600" i="1" baseline="-25000" dirty="0" err="1">
                <a:solidFill>
                  <a:srgbClr val="0000FF"/>
                </a:solidFill>
                <a:latin typeface="Arial Narrow" panose="020B0606020202030204" pitchFamily="34" charset="0"/>
                <a:ea typeface="ＭＳ Ｐゴシック" pitchFamily="34" charset="-128"/>
                <a:sym typeface="Symbol" pitchFamily="18" charset="2"/>
              </a:rPr>
              <a:t>T</a:t>
            </a:r>
            <a:r>
              <a:rPr lang="en-US" sz="1600" i="1" dirty="0">
                <a:solidFill>
                  <a:srgbClr val="0000FF"/>
                </a:solidFill>
                <a:latin typeface="Arial Narrow" panose="020B0606020202030204" pitchFamily="34" charset="0"/>
                <a:ea typeface="ＭＳ Ｐゴシック" pitchFamily="34" charset="-128"/>
                <a:sym typeface="Symbol" pitchFamily="18" charset="2"/>
              </a:rPr>
              <a:t> </a:t>
            </a:r>
            <a:r>
              <a:rPr lang="en-US" sz="1600" dirty="0">
                <a:solidFill>
                  <a:srgbClr val="0000FF"/>
                </a:solidFill>
                <a:latin typeface="Arial Narrow" panose="020B0606020202030204" pitchFamily="34" charset="0"/>
                <a:ea typeface="ＭＳ Ｐゴシック" pitchFamily="34" charset="-128"/>
                <a:sym typeface="Symbol" pitchFamily="18" charset="2"/>
              </a:rPr>
              <a:t>  </a:t>
            </a:r>
          </a:p>
        </p:txBody>
      </p:sp>
      <p:sp>
        <p:nvSpPr>
          <p:cNvPr id="22" name="Text Box 30">
            <a:extLst>
              <a:ext uri="{FF2B5EF4-FFF2-40B4-BE49-F238E27FC236}">
                <a16:creationId xmlns:a16="http://schemas.microsoft.com/office/drawing/2014/main" id="{A9A89D62-6BA1-4496-8351-FC034D48F879}"/>
              </a:ext>
            </a:extLst>
          </p:cNvPr>
          <p:cNvSpPr txBox="1">
            <a:spLocks noChangeArrowheads="1"/>
          </p:cNvSpPr>
          <p:nvPr/>
        </p:nvSpPr>
        <p:spPr bwMode="auto">
          <a:xfrm>
            <a:off x="3131234" y="4094488"/>
            <a:ext cx="3240360" cy="535531"/>
          </a:xfrm>
          <a:prstGeom prst="rect">
            <a:avLst/>
          </a:prstGeom>
          <a:noFill/>
          <a:ln w="9525" algn="ctr">
            <a:noFill/>
            <a:miter lim="800000"/>
            <a:headEnd/>
            <a:tailEnd/>
          </a:ln>
        </p:spPr>
        <p:txBody>
          <a:bodyPr wrap="square">
            <a:spAutoFit/>
          </a:bodyPr>
          <a:lstStyle/>
          <a:p>
            <a:pPr algn="ctr">
              <a:lnSpc>
                <a:spcPct val="90000"/>
              </a:lnSpc>
              <a:buClr>
                <a:srgbClr val="0000FF"/>
              </a:buClr>
              <a:buFont typeface="Wingdings" pitchFamily="2" charset="2"/>
              <a:buNone/>
              <a:tabLst>
                <a:tab pos="5651500" algn="l"/>
              </a:tabLst>
            </a:pPr>
            <a:r>
              <a:rPr lang="en-US" sz="1600" dirty="0">
                <a:latin typeface="Arial Narrow" panose="020B0606020202030204" pitchFamily="34" charset="0"/>
                <a:ea typeface="ＭＳ Ｐゴシック" pitchFamily="34" charset="-128"/>
                <a:sym typeface="Symbol" pitchFamily="18" charset="2"/>
              </a:rPr>
              <a:t>Recoil mass</a:t>
            </a:r>
          </a:p>
          <a:p>
            <a:pPr algn="ctr">
              <a:lnSpc>
                <a:spcPct val="90000"/>
              </a:lnSpc>
              <a:buClr>
                <a:srgbClr val="0000FF"/>
              </a:buClr>
              <a:buFont typeface="Wingdings" pitchFamily="2" charset="2"/>
              <a:buNone/>
              <a:tabLst>
                <a:tab pos="5651500" algn="l"/>
              </a:tabLst>
            </a:pPr>
            <a:r>
              <a:rPr lang="en-US" sz="1600" dirty="0">
                <a:solidFill>
                  <a:srgbClr val="0000FF"/>
                </a:solidFill>
                <a:latin typeface="Arial Narrow" panose="020B0606020202030204" pitchFamily="34" charset="0"/>
                <a:ea typeface="ＭＳ Ｐゴシック" pitchFamily="34" charset="-128"/>
                <a:sym typeface="Symbol" pitchFamily="18" charset="2"/>
              </a:rPr>
              <a:t>increases with </a:t>
            </a:r>
            <a:r>
              <a:rPr lang="en-US" sz="1600" i="1" dirty="0" err="1">
                <a:solidFill>
                  <a:srgbClr val="0000FF"/>
                </a:solidFill>
                <a:latin typeface="Arial Narrow" panose="020B0606020202030204" pitchFamily="34" charset="0"/>
                <a:ea typeface="ＭＳ Ｐゴシック" pitchFamily="34" charset="-128"/>
                <a:sym typeface="Symbol" pitchFamily="18" charset="2"/>
              </a:rPr>
              <a:t>p</a:t>
            </a:r>
            <a:r>
              <a:rPr lang="en-US" sz="1600" i="1" baseline="-25000" dirty="0" err="1">
                <a:solidFill>
                  <a:srgbClr val="0000FF"/>
                </a:solidFill>
                <a:latin typeface="Arial Narrow" panose="020B0606020202030204" pitchFamily="34" charset="0"/>
                <a:ea typeface="ＭＳ Ｐゴシック" pitchFamily="34" charset="-128"/>
                <a:sym typeface="Symbol" pitchFamily="18" charset="2"/>
              </a:rPr>
              <a:t>T</a:t>
            </a:r>
            <a:r>
              <a:rPr lang="en-US" sz="1600" dirty="0">
                <a:solidFill>
                  <a:srgbClr val="0000FF"/>
                </a:solidFill>
                <a:latin typeface="Arial Narrow" panose="020B0606020202030204" pitchFamily="34" charset="0"/>
                <a:ea typeface="ＭＳ Ｐゴシック" pitchFamily="34" charset="-128"/>
                <a:sym typeface="Symbol" pitchFamily="18" charset="2"/>
              </a:rPr>
              <a:t>   </a:t>
            </a:r>
          </a:p>
        </p:txBody>
      </p:sp>
      <p:sp>
        <p:nvSpPr>
          <p:cNvPr id="23" name="Text Box 30">
            <a:extLst>
              <a:ext uri="{FF2B5EF4-FFF2-40B4-BE49-F238E27FC236}">
                <a16:creationId xmlns:a16="http://schemas.microsoft.com/office/drawing/2014/main" id="{7C6F2D89-A812-4DF9-B8AA-E09DA3690E11}"/>
              </a:ext>
            </a:extLst>
          </p:cNvPr>
          <p:cNvSpPr txBox="1">
            <a:spLocks noChangeArrowheads="1"/>
          </p:cNvSpPr>
          <p:nvPr/>
        </p:nvSpPr>
        <p:spPr bwMode="auto">
          <a:xfrm>
            <a:off x="234104" y="4094488"/>
            <a:ext cx="3240360" cy="535531"/>
          </a:xfrm>
          <a:prstGeom prst="rect">
            <a:avLst/>
          </a:prstGeom>
          <a:noFill/>
          <a:ln w="9525" algn="ctr">
            <a:noFill/>
            <a:miter lim="800000"/>
            <a:headEnd/>
            <a:tailEnd/>
          </a:ln>
        </p:spPr>
        <p:txBody>
          <a:bodyPr wrap="square">
            <a:spAutoFit/>
          </a:bodyPr>
          <a:lstStyle/>
          <a:p>
            <a:pPr algn="ctr">
              <a:lnSpc>
                <a:spcPct val="90000"/>
              </a:lnSpc>
              <a:buClr>
                <a:srgbClr val="0000FF"/>
              </a:buClr>
              <a:buFont typeface="Wingdings" pitchFamily="2" charset="2"/>
              <a:buNone/>
              <a:tabLst>
                <a:tab pos="5651500" algn="l"/>
              </a:tabLst>
            </a:pPr>
            <a:r>
              <a:rPr lang="en-US" sz="1600" dirty="0">
                <a:latin typeface="Arial Narrow" panose="020B0606020202030204" pitchFamily="34" charset="0"/>
                <a:ea typeface="ＭＳ Ｐゴシック" pitchFamily="34" charset="-128"/>
                <a:sym typeface="Symbol" pitchFamily="18" charset="2"/>
              </a:rPr>
              <a:t>Momentum fraction</a:t>
            </a:r>
          </a:p>
          <a:p>
            <a:pPr algn="ctr">
              <a:lnSpc>
                <a:spcPct val="90000"/>
              </a:lnSpc>
              <a:buClr>
                <a:srgbClr val="0000FF"/>
              </a:buClr>
              <a:buFont typeface="Wingdings" pitchFamily="2" charset="2"/>
              <a:buNone/>
              <a:tabLst>
                <a:tab pos="5651500" algn="l"/>
              </a:tabLst>
            </a:pPr>
            <a:r>
              <a:rPr lang="en-US" sz="1600" dirty="0">
                <a:solidFill>
                  <a:srgbClr val="0000FF"/>
                </a:solidFill>
                <a:latin typeface="Arial Narrow" panose="020B0606020202030204" pitchFamily="34" charset="0"/>
                <a:ea typeface="ＭＳ Ｐゴシック" pitchFamily="34" charset="-128"/>
                <a:sym typeface="Symbol" pitchFamily="18" charset="2"/>
              </a:rPr>
              <a:t>increases with </a:t>
            </a:r>
            <a:r>
              <a:rPr lang="en-US" sz="1600" i="1" dirty="0" err="1">
                <a:solidFill>
                  <a:srgbClr val="0000FF"/>
                </a:solidFill>
                <a:latin typeface="Arial Narrow" panose="020B0606020202030204" pitchFamily="34" charset="0"/>
                <a:ea typeface="ＭＳ Ｐゴシック" pitchFamily="34" charset="-128"/>
                <a:sym typeface="Symbol" pitchFamily="18" charset="2"/>
              </a:rPr>
              <a:t>p</a:t>
            </a:r>
            <a:r>
              <a:rPr lang="en-US" sz="1600" i="1" baseline="-25000" dirty="0" err="1">
                <a:solidFill>
                  <a:srgbClr val="0000FF"/>
                </a:solidFill>
                <a:latin typeface="Arial Narrow" panose="020B0606020202030204" pitchFamily="34" charset="0"/>
                <a:ea typeface="ＭＳ Ｐゴシック" pitchFamily="34" charset="-128"/>
                <a:sym typeface="Symbol" pitchFamily="18" charset="2"/>
              </a:rPr>
              <a:t>T</a:t>
            </a:r>
            <a:r>
              <a:rPr lang="en-US" sz="1600" i="1" dirty="0">
                <a:solidFill>
                  <a:srgbClr val="0000FF"/>
                </a:solidFill>
                <a:latin typeface="Arial Narrow" panose="020B0606020202030204" pitchFamily="34" charset="0"/>
                <a:ea typeface="ＭＳ Ｐゴシック" pitchFamily="34" charset="-128"/>
                <a:sym typeface="Symbol" pitchFamily="18" charset="2"/>
              </a:rPr>
              <a:t>  </a:t>
            </a:r>
            <a:r>
              <a:rPr lang="en-US" sz="1600" dirty="0">
                <a:solidFill>
                  <a:srgbClr val="0000FF"/>
                </a:solidFill>
                <a:latin typeface="Arial Narrow" panose="020B0606020202030204" pitchFamily="34" charset="0"/>
                <a:ea typeface="ＭＳ Ｐゴシック" pitchFamily="34" charset="-128"/>
                <a:sym typeface="Symbol" pitchFamily="18" charset="2"/>
              </a:rPr>
              <a:t> </a:t>
            </a:r>
          </a:p>
        </p:txBody>
      </p:sp>
      <p:sp>
        <p:nvSpPr>
          <p:cNvPr id="24" name="TextBox 23">
            <a:extLst>
              <a:ext uri="{FF2B5EF4-FFF2-40B4-BE49-F238E27FC236}">
                <a16:creationId xmlns:a16="http://schemas.microsoft.com/office/drawing/2014/main" id="{F9FD9D7D-B021-404F-BB8A-7F64F426D68F}"/>
              </a:ext>
            </a:extLst>
          </p:cNvPr>
          <p:cNvSpPr txBox="1"/>
          <p:nvPr/>
        </p:nvSpPr>
        <p:spPr>
          <a:xfrm>
            <a:off x="2411760" y="4758748"/>
            <a:ext cx="4718599" cy="830997"/>
          </a:xfrm>
          <a:prstGeom prst="rect">
            <a:avLst/>
          </a:prstGeom>
          <a:noFill/>
        </p:spPr>
        <p:txBody>
          <a:bodyPr wrap="none" rtlCol="0">
            <a:spAutoFit/>
          </a:bodyPr>
          <a:lstStyle/>
          <a:p>
            <a:pPr marL="285750" indent="-285750">
              <a:buFont typeface="Wingdings" panose="05000000000000000000" pitchFamily="2" charset="2"/>
              <a:buChar char="§"/>
            </a:pPr>
            <a:r>
              <a:rPr lang="en-US" sz="1600" dirty="0">
                <a:latin typeface="Arial Narrow" panose="020B0606020202030204" pitchFamily="34" charset="0"/>
              </a:rPr>
              <a:t>High </a:t>
            </a:r>
            <a:r>
              <a:rPr lang="en-US" sz="1600" i="1" dirty="0">
                <a:solidFill>
                  <a:srgbClr val="C00000"/>
                </a:solidFill>
                <a:latin typeface="Arial Narrow" panose="020B0606020202030204" pitchFamily="34" charset="0"/>
              </a:rPr>
              <a:t>x</a:t>
            </a:r>
            <a:r>
              <a:rPr lang="en-US" sz="1600" baseline="-25000" dirty="0">
                <a:solidFill>
                  <a:srgbClr val="C00000"/>
                </a:solidFill>
                <a:latin typeface="Arial Narrow" panose="020B0606020202030204" pitchFamily="34" charset="0"/>
              </a:rPr>
              <a:t>1</a:t>
            </a:r>
            <a:r>
              <a:rPr lang="en-US" sz="1600" dirty="0">
                <a:solidFill>
                  <a:srgbClr val="C00000"/>
                </a:solidFill>
                <a:latin typeface="Arial Narrow" panose="020B0606020202030204" pitchFamily="34" charset="0"/>
              </a:rPr>
              <a:t> </a:t>
            </a:r>
            <a:r>
              <a:rPr lang="en-US" sz="1600" dirty="0">
                <a:latin typeface="Arial Narrow" panose="020B0606020202030204" pitchFamily="34" charset="0"/>
                <a:ea typeface="ＭＳ Ｐゴシック" pitchFamily="34" charset="-128"/>
                <a:sym typeface="Symbol" pitchFamily="18" charset="2"/>
              </a:rPr>
              <a:t>and</a:t>
            </a:r>
            <a:r>
              <a:rPr lang="en-US" sz="1600" dirty="0">
                <a:solidFill>
                  <a:srgbClr val="C00000"/>
                </a:solidFill>
                <a:latin typeface="Arial Narrow" panose="020B0606020202030204" pitchFamily="34" charset="0"/>
                <a:ea typeface="ＭＳ Ｐゴシック" pitchFamily="34" charset="-128"/>
                <a:sym typeface="Symbol" pitchFamily="18" charset="2"/>
              </a:rPr>
              <a:t> </a:t>
            </a:r>
            <a:r>
              <a:rPr lang="en-US" sz="1600" i="1" dirty="0" err="1">
                <a:solidFill>
                  <a:srgbClr val="C00000"/>
                </a:solidFill>
                <a:latin typeface="Arial Narrow" panose="020B0606020202030204" pitchFamily="34" charset="0"/>
                <a:ea typeface="ＭＳ Ｐゴシック" pitchFamily="34" charset="-128"/>
                <a:sym typeface="Symbol" pitchFamily="18" charset="2"/>
              </a:rPr>
              <a:t>p</a:t>
            </a:r>
            <a:r>
              <a:rPr lang="en-US" sz="1600" i="1" baseline="-25000" dirty="0" err="1">
                <a:solidFill>
                  <a:srgbClr val="C00000"/>
                </a:solidFill>
                <a:latin typeface="Arial Narrow" panose="020B0606020202030204" pitchFamily="34" charset="0"/>
                <a:ea typeface="ＭＳ Ｐゴシック" pitchFamily="34" charset="-128"/>
                <a:sym typeface="Symbol" pitchFamily="18" charset="2"/>
              </a:rPr>
              <a:t>T</a:t>
            </a:r>
            <a:r>
              <a:rPr lang="en-US" sz="1600" dirty="0">
                <a:solidFill>
                  <a:srgbClr val="C00000"/>
                </a:solidFill>
                <a:latin typeface="Arial Narrow" panose="020B0606020202030204" pitchFamily="34" charset="0"/>
                <a:ea typeface="ＭＳ Ｐゴシック" pitchFamily="34" charset="-128"/>
                <a:sym typeface="Symbol" pitchFamily="18" charset="2"/>
              </a:rPr>
              <a:t> </a:t>
            </a:r>
            <a:r>
              <a:rPr lang="en-US" sz="1600" dirty="0">
                <a:solidFill>
                  <a:srgbClr val="C00000"/>
                </a:solidFill>
                <a:latin typeface="Arial Narrow" panose="020B0606020202030204" pitchFamily="34" charset="0"/>
                <a:sym typeface="Symbol" pitchFamily="18" charset="2"/>
              </a:rPr>
              <a:t> </a:t>
            </a:r>
            <a:r>
              <a:rPr lang="en-US" sz="1600" dirty="0">
                <a:latin typeface="Arial Narrow" panose="020B0606020202030204" pitchFamily="34" charset="0"/>
              </a:rPr>
              <a:t>→ compressed matter</a:t>
            </a:r>
          </a:p>
          <a:p>
            <a:pPr marL="285750" indent="-285750">
              <a:buFont typeface="Wingdings" panose="05000000000000000000" pitchFamily="2" charset="2"/>
              <a:buChar char="§"/>
            </a:pPr>
            <a:r>
              <a:rPr lang="en-US" sz="1600" dirty="0">
                <a:latin typeface="Arial Narrow" panose="020B0606020202030204" pitchFamily="34" charset="0"/>
              </a:rPr>
              <a:t>Large </a:t>
            </a:r>
            <a:r>
              <a:rPr lang="en-US" sz="1600" i="1" dirty="0">
                <a:solidFill>
                  <a:srgbClr val="C00000"/>
                </a:solidFill>
                <a:latin typeface="Arial Narrow" panose="020B0606020202030204" pitchFamily="34" charset="0"/>
              </a:rPr>
              <a:t>M</a:t>
            </a:r>
            <a:r>
              <a:rPr lang="en-US" sz="1600" i="1" baseline="-25000" dirty="0">
                <a:solidFill>
                  <a:srgbClr val="C00000"/>
                </a:solidFill>
                <a:latin typeface="Arial Narrow" panose="020B0606020202030204" pitchFamily="34" charset="0"/>
              </a:rPr>
              <a:t>X</a:t>
            </a:r>
            <a:r>
              <a:rPr lang="en-US" sz="1600" baseline="-25000" dirty="0">
                <a:solidFill>
                  <a:srgbClr val="C00000"/>
                </a:solidFill>
                <a:latin typeface="Arial Narrow" panose="020B0606020202030204" pitchFamily="34" charset="0"/>
              </a:rPr>
              <a:t>  </a:t>
            </a:r>
            <a:r>
              <a:rPr lang="en-US" sz="1600" dirty="0">
                <a:latin typeface="Arial Narrow" panose="020B0606020202030204" pitchFamily="34" charset="0"/>
              </a:rPr>
              <a:t>→ high density recoil system </a:t>
            </a:r>
          </a:p>
          <a:p>
            <a:pPr marL="285750" indent="-285750">
              <a:buFont typeface="Wingdings" panose="05000000000000000000" pitchFamily="2" charset="2"/>
              <a:buChar char="§"/>
            </a:pPr>
            <a:r>
              <a:rPr lang="en-US" sz="1600" dirty="0">
                <a:latin typeface="Arial Narrow" panose="020B0606020202030204" pitchFamily="34" charset="0"/>
              </a:rPr>
              <a:t>High </a:t>
            </a:r>
            <a:r>
              <a:rPr lang="en-US" sz="1600" i="1" dirty="0" err="1">
                <a:solidFill>
                  <a:srgbClr val="C00000"/>
                </a:solidFill>
                <a:latin typeface="Arial Narrow" panose="020B0606020202030204" pitchFamily="34" charset="0"/>
              </a:rPr>
              <a:t>y</a:t>
            </a:r>
            <a:r>
              <a:rPr lang="en-US" sz="1600" i="1" baseline="-25000" dirty="0" err="1">
                <a:solidFill>
                  <a:srgbClr val="C00000"/>
                </a:solidFill>
                <a:latin typeface="Arial Narrow" panose="020B0606020202030204" pitchFamily="34" charset="0"/>
              </a:rPr>
              <a:t>a</a:t>
            </a:r>
            <a:r>
              <a:rPr lang="en-US" sz="1600" dirty="0">
                <a:solidFill>
                  <a:srgbClr val="C00000"/>
                </a:solidFill>
                <a:latin typeface="Arial Narrow" panose="020B0606020202030204" pitchFamily="34" charset="0"/>
              </a:rPr>
              <a:t> </a:t>
            </a:r>
            <a:r>
              <a:rPr lang="en-US" sz="1600" dirty="0">
                <a:solidFill>
                  <a:srgbClr val="C00000"/>
                </a:solidFill>
                <a:latin typeface="Arial Narrow" panose="020B0606020202030204" pitchFamily="34" charset="0"/>
                <a:sym typeface="Symbol" pitchFamily="18" charset="2"/>
              </a:rPr>
              <a:t> </a:t>
            </a:r>
            <a:r>
              <a:rPr lang="en-US" sz="1600" dirty="0">
                <a:latin typeface="Arial Narrow" panose="020B0606020202030204" pitchFamily="34" charset="0"/>
                <a:sym typeface="Symbol" pitchFamily="18" charset="2"/>
              </a:rPr>
              <a:t> →  small energy loss, clear </a:t>
            </a:r>
            <a:r>
              <a:rPr lang="en-US" sz="1600" dirty="0">
                <a:solidFill>
                  <a:srgbClr val="C00000"/>
                </a:solidFill>
                <a:latin typeface="Arial Narrow" panose="020B0606020202030204" pitchFamily="34" charset="0"/>
                <a:sym typeface="Symbol" pitchFamily="18" charset="2"/>
              </a:rPr>
              <a:t>PT</a:t>
            </a:r>
            <a:r>
              <a:rPr lang="en-US" sz="1600" dirty="0">
                <a:latin typeface="Arial Narrow" panose="020B0606020202030204" pitchFamily="34" charset="0"/>
                <a:sym typeface="Symbol" pitchFamily="18" charset="2"/>
              </a:rPr>
              <a:t> &amp; </a:t>
            </a:r>
            <a:r>
              <a:rPr lang="en-US" sz="1600" dirty="0">
                <a:solidFill>
                  <a:srgbClr val="C00000"/>
                </a:solidFill>
                <a:latin typeface="Arial Narrow" panose="020B0606020202030204" pitchFamily="34" charset="0"/>
                <a:sym typeface="Symbol" pitchFamily="18" charset="2"/>
              </a:rPr>
              <a:t>CP</a:t>
            </a:r>
            <a:r>
              <a:rPr lang="en-US" sz="1600" dirty="0">
                <a:latin typeface="Arial Narrow" panose="020B0606020202030204" pitchFamily="34" charset="0"/>
                <a:sym typeface="Symbol" pitchFamily="18" charset="2"/>
              </a:rPr>
              <a:t> signatures</a:t>
            </a:r>
            <a:endParaRPr lang="ru-RU" sz="1600" dirty="0">
              <a:latin typeface="Arial Narrow" panose="020B0606020202030204" pitchFamily="34" charset="0"/>
            </a:endParaRPr>
          </a:p>
        </p:txBody>
      </p:sp>
      <p:pic>
        <p:nvPicPr>
          <p:cNvPr id="25" name="Picture 3">
            <a:extLst>
              <a:ext uri="{FF2B5EF4-FFF2-40B4-BE49-F238E27FC236}">
                <a16:creationId xmlns:a16="http://schemas.microsoft.com/office/drawing/2014/main" id="{F6A3931E-E368-42F7-A2D8-7BFE38237827}"/>
              </a:ext>
            </a:extLst>
          </p:cNvPr>
          <p:cNvPicPr>
            <a:picLocks noChangeAspect="1"/>
          </p:cNvPicPr>
          <p:nvPr/>
        </p:nvPicPr>
        <p:blipFill>
          <a:blip r:embed="rId3"/>
          <a:stretch>
            <a:fillRect/>
          </a:stretch>
        </p:blipFill>
        <p:spPr>
          <a:xfrm>
            <a:off x="6089493" y="1781850"/>
            <a:ext cx="2329561" cy="2296416"/>
          </a:xfrm>
          <a:prstGeom prst="rect">
            <a:avLst/>
          </a:prstGeom>
        </p:spPr>
      </p:pic>
      <p:pic>
        <p:nvPicPr>
          <p:cNvPr id="26" name="Picture 4">
            <a:extLst>
              <a:ext uri="{FF2B5EF4-FFF2-40B4-BE49-F238E27FC236}">
                <a16:creationId xmlns:a16="http://schemas.microsoft.com/office/drawing/2014/main" id="{5301ED28-0C54-4B8B-9C25-2B220B890ECD}"/>
              </a:ext>
            </a:extLst>
          </p:cNvPr>
          <p:cNvPicPr>
            <a:picLocks noChangeAspect="1"/>
          </p:cNvPicPr>
          <p:nvPr/>
        </p:nvPicPr>
        <p:blipFill>
          <a:blip r:embed="rId4"/>
          <a:stretch>
            <a:fillRect/>
          </a:stretch>
        </p:blipFill>
        <p:spPr>
          <a:xfrm>
            <a:off x="3325594" y="1798040"/>
            <a:ext cx="2331347" cy="2279644"/>
          </a:xfrm>
          <a:prstGeom prst="rect">
            <a:avLst/>
          </a:prstGeom>
        </p:spPr>
      </p:pic>
      <p:grpSp>
        <p:nvGrpSpPr>
          <p:cNvPr id="27" name="Группа 26">
            <a:extLst>
              <a:ext uri="{FF2B5EF4-FFF2-40B4-BE49-F238E27FC236}">
                <a16:creationId xmlns:a16="http://schemas.microsoft.com/office/drawing/2014/main" id="{91F97253-C562-47ED-B0B3-46917BF00F12}"/>
              </a:ext>
            </a:extLst>
          </p:cNvPr>
          <p:cNvGrpSpPr/>
          <p:nvPr/>
        </p:nvGrpSpPr>
        <p:grpSpPr>
          <a:xfrm>
            <a:off x="474752" y="1795044"/>
            <a:ext cx="2354421" cy="2282640"/>
            <a:chOff x="529950" y="1795044"/>
            <a:chExt cx="2354421" cy="2282640"/>
          </a:xfrm>
        </p:grpSpPr>
        <p:pic>
          <p:nvPicPr>
            <p:cNvPr id="28" name="Picture 2">
              <a:extLst>
                <a:ext uri="{FF2B5EF4-FFF2-40B4-BE49-F238E27FC236}">
                  <a16:creationId xmlns:a16="http://schemas.microsoft.com/office/drawing/2014/main" id="{166F41DA-78C4-4C11-830F-35C36DD199E4}"/>
                </a:ext>
              </a:extLst>
            </p:cNvPr>
            <p:cNvPicPr>
              <a:picLocks noChangeAspect="1"/>
            </p:cNvPicPr>
            <p:nvPr/>
          </p:nvPicPr>
          <p:blipFill>
            <a:blip r:embed="rId5"/>
            <a:stretch>
              <a:fillRect/>
            </a:stretch>
          </p:blipFill>
          <p:spPr>
            <a:xfrm>
              <a:off x="529950" y="1795044"/>
              <a:ext cx="2354421" cy="2282640"/>
            </a:xfrm>
            <a:prstGeom prst="rect">
              <a:avLst/>
            </a:prstGeom>
          </p:spPr>
        </p:pic>
        <p:sp>
          <p:nvSpPr>
            <p:cNvPr id="29" name="TextBox 28">
              <a:extLst>
                <a:ext uri="{FF2B5EF4-FFF2-40B4-BE49-F238E27FC236}">
                  <a16:creationId xmlns:a16="http://schemas.microsoft.com/office/drawing/2014/main" id="{3D2CF5BF-2C2C-461B-972D-CC4F292BE2BD}"/>
                </a:ext>
              </a:extLst>
            </p:cNvPr>
            <p:cNvSpPr txBox="1"/>
            <p:nvPr/>
          </p:nvSpPr>
          <p:spPr>
            <a:xfrm>
              <a:off x="930105" y="2474163"/>
              <a:ext cx="1265603" cy="276999"/>
            </a:xfrm>
            <a:prstGeom prst="rect">
              <a:avLst/>
            </a:prstGeom>
            <a:noFill/>
          </p:spPr>
          <p:txBody>
            <a:bodyPr wrap="none" rtlCol="0">
              <a:spAutoFit/>
            </a:bodyPr>
            <a:lstStyle/>
            <a:p>
              <a:r>
                <a:rPr lang="en-US" sz="1200" dirty="0">
                  <a:solidFill>
                    <a:schemeClr val="accent3">
                      <a:lumMod val="75000"/>
                    </a:schemeClr>
                  </a:solidFill>
                  <a:latin typeface="Times New Roman" panose="02020603050405020304" pitchFamily="18" charset="0"/>
                  <a:cs typeface="Times New Roman" panose="02020603050405020304" pitchFamily="18" charset="0"/>
                </a:rPr>
                <a:t>STAR </a:t>
              </a:r>
              <a:r>
                <a:rPr lang="en-US" sz="1100" dirty="0">
                  <a:solidFill>
                    <a:schemeClr val="accent3">
                      <a:lumMod val="75000"/>
                    </a:schemeClr>
                  </a:solidFill>
                  <a:latin typeface="Times New Roman" panose="02020603050405020304" pitchFamily="18" charset="0"/>
                  <a:cs typeface="Times New Roman" panose="02020603050405020304" pitchFamily="18" charset="0"/>
                </a:rPr>
                <a:t>Preliminary</a:t>
              </a:r>
              <a:endParaRPr lang="ru-RU" sz="1100" dirty="0">
                <a:solidFill>
                  <a:schemeClr val="accent3">
                    <a:lumMod val="75000"/>
                  </a:schemeClr>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C4BF5750-33D4-4FAD-B4F0-EB268BB86A51}"/>
                </a:ext>
              </a:extLst>
            </p:cNvPr>
            <p:cNvSpPr txBox="1"/>
            <p:nvPr/>
          </p:nvSpPr>
          <p:spPr>
            <a:xfrm flipH="1">
              <a:off x="2264992" y="1969193"/>
              <a:ext cx="504000" cy="215444"/>
            </a:xfrm>
            <a:prstGeom prst="rect">
              <a:avLst/>
            </a:prstGeom>
            <a:solidFill>
              <a:schemeClr val="bg1"/>
            </a:solidFill>
          </p:spPr>
          <p:txBody>
            <a:bodyPr wrap="square">
              <a:spAutoFit/>
            </a:bodyPr>
            <a:lstStyle/>
            <a:p>
              <a:r>
                <a:rPr lang="en-US" sz="800" dirty="0">
                  <a:solidFill>
                    <a:srgbClr val="C00000"/>
                  </a:solidFill>
                  <a:latin typeface="Times New Roman" pitchFamily="18" charset="0"/>
                  <a:cs typeface="Times New Roman" pitchFamily="18" charset="0"/>
                </a:rPr>
                <a:t>BES-II</a:t>
              </a:r>
              <a:endParaRPr lang="ru-RU" sz="800" dirty="0"/>
            </a:p>
          </p:txBody>
        </p:sp>
      </p:grpSp>
      <p:sp>
        <p:nvSpPr>
          <p:cNvPr id="34" name="TextBox 33">
            <a:extLst>
              <a:ext uri="{FF2B5EF4-FFF2-40B4-BE49-F238E27FC236}">
                <a16:creationId xmlns:a16="http://schemas.microsoft.com/office/drawing/2014/main" id="{CA3BAA3D-16D8-45B2-A49E-4EA456487E1B}"/>
              </a:ext>
            </a:extLst>
          </p:cNvPr>
          <p:cNvSpPr txBox="1"/>
          <p:nvPr/>
        </p:nvSpPr>
        <p:spPr>
          <a:xfrm>
            <a:off x="5364088" y="5664730"/>
            <a:ext cx="5782742" cy="1292662"/>
          </a:xfrm>
          <a:prstGeom prst="rect">
            <a:avLst/>
          </a:prstGeom>
          <a:noFill/>
        </p:spPr>
        <p:txBody>
          <a:bodyPr wrap="square" rtlCol="0">
            <a:spAutoFit/>
          </a:bodyPr>
          <a:lstStyle/>
          <a:p>
            <a:pPr algn="just"/>
            <a:r>
              <a:rPr lang="en-US" sz="1400" i="1" dirty="0">
                <a:solidFill>
                  <a:srgbClr val="376091"/>
                </a:solidFill>
              </a:rPr>
              <a:t>A. </a:t>
            </a:r>
            <a:r>
              <a:rPr lang="en-US" sz="1400" i="1" dirty="0" err="1">
                <a:solidFill>
                  <a:srgbClr val="376091"/>
                </a:solidFill>
              </a:rPr>
              <a:t>Kechechyan</a:t>
            </a:r>
            <a:r>
              <a:rPr lang="en-US" sz="1400" i="1" dirty="0">
                <a:solidFill>
                  <a:srgbClr val="376091"/>
                </a:solidFill>
              </a:rPr>
              <a:t>, M. </a:t>
            </a:r>
            <a:r>
              <a:rPr lang="en-US" sz="1400" i="1" dirty="0" err="1">
                <a:solidFill>
                  <a:srgbClr val="376091"/>
                </a:solidFill>
              </a:rPr>
              <a:t>Tokarev</a:t>
            </a:r>
            <a:r>
              <a:rPr lang="en-US" sz="1400" i="1" dirty="0">
                <a:solidFill>
                  <a:srgbClr val="376091"/>
                </a:solidFill>
              </a:rPr>
              <a:t>, I. </a:t>
            </a:r>
            <a:r>
              <a:rPr lang="en-US" sz="1400" i="1" dirty="0" err="1">
                <a:solidFill>
                  <a:srgbClr val="376091"/>
                </a:solidFill>
              </a:rPr>
              <a:t>Zborovský</a:t>
            </a:r>
            <a:endParaRPr lang="en-US" sz="1400" i="1" dirty="0">
              <a:solidFill>
                <a:srgbClr val="376091"/>
              </a:solidFill>
            </a:endParaRPr>
          </a:p>
          <a:p>
            <a:pPr algn="just"/>
            <a:endParaRPr lang="en-US" sz="400" i="1" dirty="0">
              <a:solidFill>
                <a:srgbClr val="376091"/>
              </a:solidFill>
            </a:endParaRPr>
          </a:p>
          <a:p>
            <a:pPr marL="285750" indent="-285750" algn="just">
              <a:buFont typeface="Wingdings" panose="05000000000000000000" pitchFamily="2" charset="2"/>
              <a:buChar char="§"/>
            </a:pPr>
            <a:r>
              <a:rPr lang="en-US" sz="1100" dirty="0" err="1">
                <a:solidFill>
                  <a:srgbClr val="376091"/>
                </a:solidFill>
              </a:rPr>
              <a:t>Nucl</a:t>
            </a:r>
            <a:r>
              <a:rPr lang="en-US" sz="1100" dirty="0">
                <a:solidFill>
                  <a:srgbClr val="376091"/>
                </a:solidFill>
              </a:rPr>
              <a:t>. Phys. A993 (2020) 121646 (47 p.)</a:t>
            </a:r>
          </a:p>
          <a:p>
            <a:pPr marL="285750" indent="-285750" algn="just">
              <a:buFont typeface="Wingdings" panose="05000000000000000000" pitchFamily="2" charset="2"/>
              <a:buChar char="§"/>
            </a:pPr>
            <a:r>
              <a:rPr lang="en-US" sz="1100" dirty="0">
                <a:solidFill>
                  <a:srgbClr val="376091"/>
                </a:solidFill>
              </a:rPr>
              <a:t>Phys. Part. </a:t>
            </a:r>
            <a:r>
              <a:rPr lang="en-US" sz="1100" dirty="0" err="1">
                <a:solidFill>
                  <a:srgbClr val="376091"/>
                </a:solidFill>
              </a:rPr>
              <a:t>Nucl</a:t>
            </a:r>
            <a:r>
              <a:rPr lang="en-US" sz="1100" dirty="0">
                <a:solidFill>
                  <a:srgbClr val="376091"/>
                </a:solidFill>
              </a:rPr>
              <a:t>., 2020, Vol. 51, No. 2, p. 141 </a:t>
            </a:r>
          </a:p>
          <a:p>
            <a:pPr marL="285750" indent="-285750" algn="just">
              <a:buFont typeface="Wingdings" panose="05000000000000000000" pitchFamily="2" charset="2"/>
              <a:buChar char="§"/>
            </a:pPr>
            <a:r>
              <a:rPr lang="en-US" sz="1100" dirty="0">
                <a:solidFill>
                  <a:srgbClr val="376091"/>
                </a:solidFill>
              </a:rPr>
              <a:t>Phys. Part. </a:t>
            </a:r>
            <a:r>
              <a:rPr lang="en-US" sz="1100" dirty="0" err="1">
                <a:solidFill>
                  <a:srgbClr val="376091"/>
                </a:solidFill>
              </a:rPr>
              <a:t>Nucl</a:t>
            </a:r>
            <a:r>
              <a:rPr lang="en-US" sz="1100" dirty="0">
                <a:solidFill>
                  <a:srgbClr val="376091"/>
                </a:solidFill>
              </a:rPr>
              <a:t>. Let., 2021, Vol. 18, No. 3, p. 302</a:t>
            </a:r>
          </a:p>
          <a:p>
            <a:pPr marL="285750" indent="-285750" algn="just">
              <a:buFont typeface="Wingdings" panose="05000000000000000000" pitchFamily="2" charset="2"/>
              <a:buChar char="§"/>
            </a:pPr>
            <a:endParaRPr lang="en-US" sz="1100" dirty="0">
              <a:solidFill>
                <a:srgbClr val="376091"/>
              </a:solidFill>
            </a:endParaRPr>
          </a:p>
          <a:p>
            <a:pPr marL="285750" indent="-285750" algn="just">
              <a:buFont typeface="Wingdings" panose="05000000000000000000" pitchFamily="2" charset="2"/>
              <a:buChar char="§"/>
            </a:pPr>
            <a:endParaRPr lang="en-US" sz="1600" i="1" dirty="0">
              <a:solidFill>
                <a:srgbClr val="376091"/>
              </a:solidFill>
            </a:endParaRPr>
          </a:p>
        </p:txBody>
      </p:sp>
    </p:spTree>
    <p:extLst>
      <p:ext uri="{BB962C8B-B14F-4D97-AF65-F5344CB8AC3E}">
        <p14:creationId xmlns:p14="http://schemas.microsoft.com/office/powerpoint/2010/main" val="34540367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noChangeArrowheads="1"/>
          </p:cNvPicPr>
          <p:nvPr/>
        </p:nvPicPr>
        <p:blipFill>
          <a:blip r:embed="rId3" cstate="print"/>
          <a:srcRect/>
          <a:stretch>
            <a:fillRect/>
          </a:stretch>
        </p:blipFill>
        <p:spPr bwMode="auto">
          <a:xfrm>
            <a:off x="-176" y="0"/>
            <a:ext cx="9144000" cy="663576"/>
          </a:xfrm>
          <a:prstGeom prst="rect">
            <a:avLst/>
          </a:prstGeom>
          <a:noFill/>
          <a:ln w="9525">
            <a:noFill/>
            <a:miter lim="800000"/>
            <a:headEnd/>
            <a:tailEnd/>
          </a:ln>
          <a:effectLst/>
        </p:spPr>
      </p:pic>
      <p:sp>
        <p:nvSpPr>
          <p:cNvPr id="40" name="TextBox 39"/>
          <p:cNvSpPr txBox="1"/>
          <p:nvPr/>
        </p:nvSpPr>
        <p:spPr>
          <a:xfrm>
            <a:off x="431208" y="116632"/>
            <a:ext cx="8292041" cy="461665"/>
          </a:xfrm>
          <a:prstGeom prst="rect">
            <a:avLst/>
          </a:prstGeom>
          <a:noFill/>
        </p:spPr>
        <p:txBody>
          <a:bodyPr wrap="square">
            <a:spAutoFit/>
          </a:bodyPr>
          <a:lstStyle/>
          <a:p>
            <a:pPr algn="ctr">
              <a:defRPr/>
            </a:pPr>
            <a:r>
              <a:rPr lang="en-US" sz="2400" b="1" dirty="0">
                <a:solidFill>
                  <a:schemeClr val="bg1"/>
                </a:solidFill>
                <a:effectLst>
                  <a:outerShdw blurRad="38100" dist="38100" dir="2700000" algn="tl">
                    <a:srgbClr val="000000">
                      <a:alpha val="43137"/>
                    </a:srgbClr>
                  </a:outerShdw>
                </a:effectLst>
              </a:rPr>
              <a:t>JINR Results</a:t>
            </a:r>
            <a:endParaRPr lang="ru-RU" sz="2400" b="1" dirty="0">
              <a:solidFill>
                <a:schemeClr val="bg1"/>
              </a:solidFill>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574E4532-9EA9-4975-A391-D0AAA88E3396}"/>
              </a:ext>
            </a:extLst>
          </p:cNvPr>
          <p:cNvSpPr txBox="1"/>
          <p:nvPr/>
        </p:nvSpPr>
        <p:spPr>
          <a:xfrm>
            <a:off x="659344" y="756333"/>
            <a:ext cx="7848872" cy="400110"/>
          </a:xfrm>
          <a:prstGeom prst="rect">
            <a:avLst/>
          </a:prstGeom>
          <a:noFill/>
        </p:spPr>
        <p:txBody>
          <a:bodyPr wrap="square" rtlCol="0">
            <a:spAutoFit/>
          </a:bodyPr>
          <a:lstStyle/>
          <a:p>
            <a:pPr marL="457200" indent="-457200" algn="ctr"/>
            <a:r>
              <a:rPr lang="en-US" sz="2000" b="1" dirty="0">
                <a:solidFill>
                  <a:srgbClr val="C00000"/>
                </a:solidFill>
              </a:rPr>
              <a:t>Event-by-event study of fractal structure</a:t>
            </a:r>
            <a:endParaRPr lang="ru-RU" sz="2000" b="1" dirty="0">
              <a:solidFill>
                <a:srgbClr val="C00000"/>
              </a:solidFill>
            </a:endParaRPr>
          </a:p>
        </p:txBody>
      </p:sp>
      <p:pic>
        <p:nvPicPr>
          <p:cNvPr id="12" name="Рисунок 11" descr="P1520#yIS1">
            <a:extLst>
              <a:ext uri="{FF2B5EF4-FFF2-40B4-BE49-F238E27FC236}">
                <a16:creationId xmlns:a16="http://schemas.microsoft.com/office/drawing/2014/main" id="{A778DDCD-296F-43BE-ADC9-E1368A41C0EE}"/>
              </a:ext>
            </a:extLst>
          </p:cNvPr>
          <p:cNvPicPr/>
          <p:nvPr/>
        </p:nvPicPr>
        <p:blipFill rotWithShape="1">
          <a:blip r:embed="rId4"/>
          <a:srcRect b="10958"/>
          <a:stretch/>
        </p:blipFill>
        <p:spPr>
          <a:xfrm>
            <a:off x="1475656" y="1196752"/>
            <a:ext cx="5940425" cy="1957490"/>
          </a:xfrm>
          <a:prstGeom prst="rect">
            <a:avLst/>
          </a:prstGeom>
        </p:spPr>
      </p:pic>
      <p:sp>
        <p:nvSpPr>
          <p:cNvPr id="13" name="TextBox 12">
            <a:extLst>
              <a:ext uri="{FF2B5EF4-FFF2-40B4-BE49-F238E27FC236}">
                <a16:creationId xmlns:a16="http://schemas.microsoft.com/office/drawing/2014/main" id="{D0D7C2B5-6491-40A8-BAF5-F6D646CE84F0}"/>
              </a:ext>
            </a:extLst>
          </p:cNvPr>
          <p:cNvSpPr txBox="1"/>
          <p:nvPr/>
        </p:nvSpPr>
        <p:spPr>
          <a:xfrm>
            <a:off x="1403648" y="3056509"/>
            <a:ext cx="2021472" cy="307777"/>
          </a:xfrm>
          <a:prstGeom prst="rect">
            <a:avLst/>
          </a:prstGeom>
          <a:noFill/>
        </p:spPr>
        <p:txBody>
          <a:bodyPr wrap="square">
            <a:spAutoFit/>
          </a:bodyPr>
          <a:lstStyle/>
          <a:p>
            <a:pPr algn="ctr"/>
            <a:r>
              <a:rPr lang="en-US" sz="1400" b="1" dirty="0">
                <a:effectLst/>
                <a:latin typeface="Arial Narrow" panose="020B0606020202030204" pitchFamily="34" charset="0"/>
                <a:ea typeface="Calibri" panose="020F0502020204030204" pitchFamily="34" charset="0"/>
              </a:rPr>
              <a:t>Parton shower</a:t>
            </a:r>
            <a:endParaRPr lang="ru-RU" sz="1400" b="1" dirty="0">
              <a:latin typeface="Arial Narrow" panose="020B0606020202030204" pitchFamily="34" charset="0"/>
            </a:endParaRPr>
          </a:p>
        </p:txBody>
      </p:sp>
      <p:pic>
        <p:nvPicPr>
          <p:cNvPr id="14" name="Рисунок 13" descr="P1526#yIS1">
            <a:extLst>
              <a:ext uri="{FF2B5EF4-FFF2-40B4-BE49-F238E27FC236}">
                <a16:creationId xmlns:a16="http://schemas.microsoft.com/office/drawing/2014/main" id="{EA5120A7-14B9-462F-8405-CB94553BA0D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2415" y="3506400"/>
            <a:ext cx="6059170" cy="1758950"/>
          </a:xfrm>
          <a:prstGeom prst="rect">
            <a:avLst/>
          </a:prstGeom>
          <a:noFill/>
        </p:spPr>
      </p:pic>
      <p:sp>
        <p:nvSpPr>
          <p:cNvPr id="15" name="TextBox 14">
            <a:extLst>
              <a:ext uri="{FF2B5EF4-FFF2-40B4-BE49-F238E27FC236}">
                <a16:creationId xmlns:a16="http://schemas.microsoft.com/office/drawing/2014/main" id="{E387204D-86F3-41FB-A1CE-4270285535C5}"/>
              </a:ext>
            </a:extLst>
          </p:cNvPr>
          <p:cNvSpPr txBox="1"/>
          <p:nvPr/>
        </p:nvSpPr>
        <p:spPr>
          <a:xfrm>
            <a:off x="1367644" y="5212312"/>
            <a:ext cx="6408712" cy="523220"/>
          </a:xfrm>
          <a:prstGeom prst="rect">
            <a:avLst/>
          </a:prstGeom>
          <a:noFill/>
        </p:spPr>
        <p:txBody>
          <a:bodyPr wrap="square">
            <a:spAutoFit/>
          </a:bodyPr>
          <a:lstStyle/>
          <a:p>
            <a:pPr algn="ctr"/>
            <a:r>
              <a:rPr lang="en-US" sz="1400" b="1" dirty="0">
                <a:effectLst/>
                <a:latin typeface="Arial Narrow" panose="020B0606020202030204" pitchFamily="34" charset="0"/>
                <a:ea typeface="Calibri" panose="020F0502020204030204" pitchFamily="34" charset="0"/>
              </a:rPr>
              <a:t>Fractal dimension distribution of Au + Au events (STAR – filled and </a:t>
            </a:r>
          </a:p>
          <a:p>
            <a:pPr algn="ctr"/>
            <a:r>
              <a:rPr lang="en-US" sz="1400" b="1" dirty="0">
                <a:effectLst/>
                <a:latin typeface="Arial Narrow" panose="020B0606020202030204" pitchFamily="34" charset="0"/>
                <a:ea typeface="Calibri" panose="020F0502020204030204" pitchFamily="34" charset="0"/>
              </a:rPr>
              <a:t>Monte Carlo (random) – open areas)</a:t>
            </a:r>
            <a:endParaRPr lang="ru-RU" sz="1400" b="1" dirty="0">
              <a:latin typeface="Arial Narrow" panose="020B0606020202030204" pitchFamily="34" charset="0"/>
            </a:endParaRPr>
          </a:p>
        </p:txBody>
      </p:sp>
      <p:sp>
        <p:nvSpPr>
          <p:cNvPr id="17" name="TextBox 16">
            <a:extLst>
              <a:ext uri="{FF2B5EF4-FFF2-40B4-BE49-F238E27FC236}">
                <a16:creationId xmlns:a16="http://schemas.microsoft.com/office/drawing/2014/main" id="{E2747320-6DA0-4C0E-B6BA-56DA9D127804}"/>
              </a:ext>
            </a:extLst>
          </p:cNvPr>
          <p:cNvSpPr txBox="1"/>
          <p:nvPr/>
        </p:nvSpPr>
        <p:spPr>
          <a:xfrm>
            <a:off x="3923928" y="3056509"/>
            <a:ext cx="1373400" cy="307777"/>
          </a:xfrm>
          <a:prstGeom prst="rect">
            <a:avLst/>
          </a:prstGeom>
          <a:noFill/>
        </p:spPr>
        <p:txBody>
          <a:bodyPr wrap="square">
            <a:spAutoFit/>
          </a:bodyPr>
          <a:lstStyle/>
          <a:p>
            <a:pPr algn="ctr"/>
            <a:r>
              <a:rPr lang="en-US" sz="1400" b="1" dirty="0">
                <a:effectLst/>
                <a:latin typeface="Arial Narrow" panose="020B0606020202030204" pitchFamily="34" charset="0"/>
                <a:ea typeface="Calibri" panose="020F0502020204030204" pitchFamily="34" charset="0"/>
              </a:rPr>
              <a:t>Cantor set</a:t>
            </a:r>
            <a:endParaRPr lang="ru-RU" sz="1400" b="1" dirty="0">
              <a:latin typeface="Arial Narrow" panose="020B0606020202030204" pitchFamily="34" charset="0"/>
            </a:endParaRPr>
          </a:p>
        </p:txBody>
      </p:sp>
      <p:sp>
        <p:nvSpPr>
          <p:cNvPr id="19" name="TextBox 18">
            <a:extLst>
              <a:ext uri="{FF2B5EF4-FFF2-40B4-BE49-F238E27FC236}">
                <a16:creationId xmlns:a16="http://schemas.microsoft.com/office/drawing/2014/main" id="{A7C56826-1431-4255-9E84-9201533B028B}"/>
              </a:ext>
            </a:extLst>
          </p:cNvPr>
          <p:cNvSpPr txBox="1"/>
          <p:nvPr/>
        </p:nvSpPr>
        <p:spPr>
          <a:xfrm>
            <a:off x="5508104" y="3056509"/>
            <a:ext cx="2637521" cy="307777"/>
          </a:xfrm>
          <a:prstGeom prst="rect">
            <a:avLst/>
          </a:prstGeom>
          <a:noFill/>
        </p:spPr>
        <p:txBody>
          <a:bodyPr wrap="square">
            <a:spAutoFit/>
          </a:bodyPr>
          <a:lstStyle/>
          <a:p>
            <a:pPr algn="ctr"/>
            <a:r>
              <a:rPr lang="en-US" sz="1400" b="1" dirty="0">
                <a:latin typeface="Arial Narrow" panose="020B0606020202030204" pitchFamily="34" charset="0"/>
              </a:rPr>
              <a:t>Structure of Cantor set</a:t>
            </a:r>
            <a:endParaRPr lang="ru-RU" sz="1400" b="1" dirty="0">
              <a:latin typeface="Arial Narrow" panose="020B0606020202030204" pitchFamily="34" charset="0"/>
            </a:endParaRPr>
          </a:p>
        </p:txBody>
      </p:sp>
      <p:sp>
        <p:nvSpPr>
          <p:cNvPr id="20" name="TextBox 19">
            <a:extLst>
              <a:ext uri="{FF2B5EF4-FFF2-40B4-BE49-F238E27FC236}">
                <a16:creationId xmlns:a16="http://schemas.microsoft.com/office/drawing/2014/main" id="{F1F6705C-2705-4165-9028-A0E4097BE0D5}"/>
              </a:ext>
            </a:extLst>
          </p:cNvPr>
          <p:cNvSpPr txBox="1"/>
          <p:nvPr/>
        </p:nvSpPr>
        <p:spPr>
          <a:xfrm>
            <a:off x="5940152" y="5819148"/>
            <a:ext cx="3839855" cy="938719"/>
          </a:xfrm>
          <a:prstGeom prst="rect">
            <a:avLst/>
          </a:prstGeom>
          <a:noFill/>
        </p:spPr>
        <p:txBody>
          <a:bodyPr wrap="square" rtlCol="0">
            <a:spAutoFit/>
          </a:bodyPr>
          <a:lstStyle/>
          <a:p>
            <a:r>
              <a:rPr lang="en-US" sz="1400" i="1" dirty="0">
                <a:solidFill>
                  <a:srgbClr val="376091"/>
                </a:solidFill>
              </a:rPr>
              <a:t>Tatiana </a:t>
            </a:r>
            <a:r>
              <a:rPr lang="en-US" sz="1400" i="1" dirty="0" err="1">
                <a:solidFill>
                  <a:srgbClr val="376091"/>
                </a:solidFill>
              </a:rPr>
              <a:t>Dedovich</a:t>
            </a:r>
            <a:r>
              <a:rPr lang="en-US" sz="1400" i="1" dirty="0">
                <a:solidFill>
                  <a:srgbClr val="376091"/>
                </a:solidFill>
              </a:rPr>
              <a:t>, Mikhail </a:t>
            </a:r>
            <a:r>
              <a:rPr lang="en-US" sz="1400" i="1" dirty="0" err="1">
                <a:solidFill>
                  <a:srgbClr val="376091"/>
                </a:solidFill>
              </a:rPr>
              <a:t>Tokarev</a:t>
            </a:r>
            <a:endParaRPr lang="en-US" sz="1400" i="1" dirty="0">
              <a:solidFill>
                <a:srgbClr val="376091"/>
              </a:solidFill>
            </a:endParaRPr>
          </a:p>
          <a:p>
            <a:endParaRPr lang="en-US" sz="600" i="1" dirty="0">
              <a:solidFill>
                <a:srgbClr val="376091"/>
              </a:solidFill>
            </a:endParaRPr>
          </a:p>
          <a:p>
            <a:pPr marL="171450" indent="-171450" algn="just">
              <a:buFont typeface="Wingdings" panose="05000000000000000000" pitchFamily="2" charset="2"/>
              <a:buChar char="§"/>
            </a:pPr>
            <a:r>
              <a:rPr lang="ru-RU" sz="1100" dirty="0" err="1">
                <a:solidFill>
                  <a:srgbClr val="376091"/>
                </a:solidFill>
              </a:rPr>
              <a:t>Phys</a:t>
            </a:r>
            <a:r>
              <a:rPr lang="en-US" sz="1100" dirty="0">
                <a:solidFill>
                  <a:srgbClr val="376091"/>
                </a:solidFill>
              </a:rPr>
              <a:t>. </a:t>
            </a:r>
            <a:r>
              <a:rPr lang="ru-RU" sz="1100" dirty="0" err="1">
                <a:solidFill>
                  <a:srgbClr val="376091"/>
                </a:solidFill>
              </a:rPr>
              <a:t>Part</a:t>
            </a:r>
            <a:r>
              <a:rPr lang="en-US" sz="1100" dirty="0">
                <a:solidFill>
                  <a:srgbClr val="376091"/>
                </a:solidFill>
              </a:rPr>
              <a:t>.</a:t>
            </a:r>
            <a:r>
              <a:rPr lang="ru-RU" sz="1100" dirty="0">
                <a:solidFill>
                  <a:srgbClr val="376091"/>
                </a:solidFill>
              </a:rPr>
              <a:t> </a:t>
            </a:r>
            <a:r>
              <a:rPr lang="en-US" sz="1100" dirty="0" err="1">
                <a:solidFill>
                  <a:srgbClr val="376091"/>
                </a:solidFill>
              </a:rPr>
              <a:t>Nucl</a:t>
            </a:r>
            <a:r>
              <a:rPr lang="en-US" sz="1100" dirty="0">
                <a:solidFill>
                  <a:srgbClr val="376091"/>
                </a:solidFill>
              </a:rPr>
              <a:t>. Lett.</a:t>
            </a:r>
            <a:r>
              <a:rPr lang="ru-RU" sz="1100" dirty="0">
                <a:solidFill>
                  <a:srgbClr val="376091"/>
                </a:solidFill>
              </a:rPr>
              <a:t>, 16, 3, 240</a:t>
            </a:r>
            <a:r>
              <a:rPr lang="en-US" sz="1100" dirty="0">
                <a:solidFill>
                  <a:srgbClr val="376091"/>
                </a:solidFill>
              </a:rPr>
              <a:t>–</a:t>
            </a:r>
            <a:r>
              <a:rPr lang="ru-RU" sz="1100" dirty="0">
                <a:solidFill>
                  <a:srgbClr val="376091"/>
                </a:solidFill>
              </a:rPr>
              <a:t>250</a:t>
            </a:r>
            <a:r>
              <a:rPr lang="en-US" sz="1100" dirty="0">
                <a:solidFill>
                  <a:srgbClr val="376091"/>
                </a:solidFill>
              </a:rPr>
              <a:t> (</a:t>
            </a:r>
            <a:r>
              <a:rPr lang="ru-RU" sz="1100" dirty="0">
                <a:solidFill>
                  <a:srgbClr val="376091"/>
                </a:solidFill>
              </a:rPr>
              <a:t>2019</a:t>
            </a:r>
            <a:r>
              <a:rPr lang="en-US" sz="1100" dirty="0">
                <a:solidFill>
                  <a:srgbClr val="376091"/>
                </a:solidFill>
              </a:rPr>
              <a:t>)</a:t>
            </a:r>
          </a:p>
          <a:p>
            <a:pPr marL="171450" indent="-171450" algn="just">
              <a:buFont typeface="Wingdings" panose="05000000000000000000" pitchFamily="2" charset="2"/>
              <a:buChar char="§"/>
            </a:pPr>
            <a:r>
              <a:rPr lang="ru-RU" sz="1100" dirty="0" err="1">
                <a:solidFill>
                  <a:srgbClr val="376091"/>
                </a:solidFill>
              </a:rPr>
              <a:t>Phys</a:t>
            </a:r>
            <a:r>
              <a:rPr lang="en-US" sz="1100" dirty="0">
                <a:solidFill>
                  <a:srgbClr val="376091"/>
                </a:solidFill>
              </a:rPr>
              <a:t>. </a:t>
            </a:r>
            <a:r>
              <a:rPr lang="ru-RU" sz="1100" dirty="0" err="1">
                <a:solidFill>
                  <a:srgbClr val="376091"/>
                </a:solidFill>
              </a:rPr>
              <a:t>Part</a:t>
            </a:r>
            <a:r>
              <a:rPr lang="en-US" sz="1100" dirty="0">
                <a:solidFill>
                  <a:srgbClr val="376091"/>
                </a:solidFill>
              </a:rPr>
              <a:t>.</a:t>
            </a:r>
            <a:r>
              <a:rPr lang="ru-RU" sz="1100" dirty="0">
                <a:solidFill>
                  <a:srgbClr val="376091"/>
                </a:solidFill>
              </a:rPr>
              <a:t> </a:t>
            </a:r>
            <a:r>
              <a:rPr lang="en-US" sz="1100" dirty="0" err="1">
                <a:solidFill>
                  <a:srgbClr val="376091"/>
                </a:solidFill>
              </a:rPr>
              <a:t>Nucl</a:t>
            </a:r>
            <a:r>
              <a:rPr lang="en-US" sz="1100" dirty="0">
                <a:solidFill>
                  <a:srgbClr val="376091"/>
                </a:solidFill>
              </a:rPr>
              <a:t>. Lett.</a:t>
            </a:r>
            <a:r>
              <a:rPr lang="ru-RU" sz="1100" dirty="0">
                <a:solidFill>
                  <a:srgbClr val="376091"/>
                </a:solidFill>
              </a:rPr>
              <a:t>, 1</a:t>
            </a:r>
            <a:r>
              <a:rPr lang="en-US" sz="1100" dirty="0">
                <a:solidFill>
                  <a:srgbClr val="376091"/>
                </a:solidFill>
              </a:rPr>
              <a:t>8</a:t>
            </a:r>
            <a:r>
              <a:rPr lang="ru-RU" sz="1100" dirty="0">
                <a:solidFill>
                  <a:srgbClr val="376091"/>
                </a:solidFill>
              </a:rPr>
              <a:t>, </a:t>
            </a:r>
            <a:r>
              <a:rPr lang="en-US" sz="1100" dirty="0">
                <a:solidFill>
                  <a:srgbClr val="376091"/>
                </a:solidFill>
              </a:rPr>
              <a:t>1</a:t>
            </a:r>
            <a:r>
              <a:rPr lang="ru-RU" sz="1100" dirty="0">
                <a:solidFill>
                  <a:srgbClr val="376091"/>
                </a:solidFill>
              </a:rPr>
              <a:t>, </a:t>
            </a:r>
            <a:r>
              <a:rPr lang="en-US" sz="1100" dirty="0">
                <a:solidFill>
                  <a:srgbClr val="376091"/>
                </a:solidFill>
              </a:rPr>
              <a:t>113–133 (</a:t>
            </a:r>
            <a:r>
              <a:rPr lang="ru-RU" sz="1100" dirty="0">
                <a:solidFill>
                  <a:srgbClr val="376091"/>
                </a:solidFill>
              </a:rPr>
              <a:t>20</a:t>
            </a:r>
            <a:r>
              <a:rPr lang="en-US" sz="1100" dirty="0">
                <a:solidFill>
                  <a:srgbClr val="376091"/>
                </a:solidFill>
              </a:rPr>
              <a:t>21)</a:t>
            </a:r>
          </a:p>
          <a:p>
            <a:pPr marL="171450" indent="-171450" algn="just">
              <a:buFont typeface="Wingdings" panose="05000000000000000000" pitchFamily="2" charset="2"/>
              <a:buChar char="§"/>
            </a:pPr>
            <a:r>
              <a:rPr lang="en-US" sz="1100" dirty="0">
                <a:solidFill>
                  <a:srgbClr val="376091"/>
                </a:solidFill>
              </a:rPr>
              <a:t>STAR Meeting, September 2020</a:t>
            </a:r>
            <a:endParaRPr lang="ru-RU" sz="1400" dirty="0">
              <a:solidFill>
                <a:srgbClr val="376091"/>
              </a:solidFill>
            </a:endParaRPr>
          </a:p>
        </p:txBody>
      </p:sp>
    </p:spTree>
    <p:extLst>
      <p:ext uri="{BB962C8B-B14F-4D97-AF65-F5344CB8AC3E}">
        <p14:creationId xmlns:p14="http://schemas.microsoft.com/office/powerpoint/2010/main" val="36886548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noChangeArrowheads="1"/>
          </p:cNvPicPr>
          <p:nvPr/>
        </p:nvPicPr>
        <p:blipFill>
          <a:blip r:embed="rId3" cstate="print"/>
          <a:srcRect/>
          <a:stretch>
            <a:fillRect/>
          </a:stretch>
        </p:blipFill>
        <p:spPr bwMode="auto">
          <a:xfrm>
            <a:off x="-176" y="0"/>
            <a:ext cx="9144000" cy="663576"/>
          </a:xfrm>
          <a:prstGeom prst="rect">
            <a:avLst/>
          </a:prstGeom>
          <a:noFill/>
          <a:ln w="9525">
            <a:noFill/>
            <a:miter lim="800000"/>
            <a:headEnd/>
            <a:tailEnd/>
          </a:ln>
          <a:effectLst/>
        </p:spPr>
      </p:pic>
      <p:sp>
        <p:nvSpPr>
          <p:cNvPr id="40" name="TextBox 39"/>
          <p:cNvSpPr txBox="1"/>
          <p:nvPr/>
        </p:nvSpPr>
        <p:spPr>
          <a:xfrm>
            <a:off x="420088" y="116632"/>
            <a:ext cx="8292041" cy="461665"/>
          </a:xfrm>
          <a:prstGeom prst="rect">
            <a:avLst/>
          </a:prstGeom>
          <a:noFill/>
        </p:spPr>
        <p:txBody>
          <a:bodyPr wrap="square">
            <a:spAutoFit/>
          </a:bodyPr>
          <a:lstStyle/>
          <a:p>
            <a:pPr algn="ctr">
              <a:defRPr/>
            </a:pPr>
            <a:r>
              <a:rPr lang="en-US" sz="2400" b="1" dirty="0">
                <a:solidFill>
                  <a:schemeClr val="bg1"/>
                </a:solidFill>
                <a:effectLst>
                  <a:outerShdw blurRad="38100" dist="38100" dir="2700000" algn="tl">
                    <a:srgbClr val="000000">
                      <a:alpha val="43137"/>
                    </a:srgbClr>
                  </a:outerShdw>
                </a:effectLst>
              </a:rPr>
              <a:t>JINR Results</a:t>
            </a:r>
            <a:endParaRPr lang="ru-RU" sz="2400" b="1" dirty="0">
              <a:solidFill>
                <a:schemeClr val="bg1"/>
              </a:solidFill>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574E4532-9EA9-4975-A391-D0AAA88E3396}"/>
              </a:ext>
            </a:extLst>
          </p:cNvPr>
          <p:cNvSpPr txBox="1"/>
          <p:nvPr/>
        </p:nvSpPr>
        <p:spPr>
          <a:xfrm>
            <a:off x="659344" y="756333"/>
            <a:ext cx="7848872" cy="400110"/>
          </a:xfrm>
          <a:prstGeom prst="rect">
            <a:avLst/>
          </a:prstGeom>
          <a:noFill/>
        </p:spPr>
        <p:txBody>
          <a:bodyPr wrap="square" rtlCol="0">
            <a:spAutoFit/>
          </a:bodyPr>
          <a:lstStyle/>
          <a:p>
            <a:pPr marL="457200" indent="-457200" algn="ctr"/>
            <a:r>
              <a:rPr lang="en-US" sz="2000" b="1" dirty="0">
                <a:solidFill>
                  <a:srgbClr val="C00000"/>
                </a:solidFill>
              </a:rPr>
              <a:t>Cumulative production in Au + Au at STAR</a:t>
            </a:r>
            <a:endParaRPr lang="ru-RU" sz="2000" b="1" dirty="0">
              <a:solidFill>
                <a:srgbClr val="C00000"/>
              </a:solidFill>
            </a:endParaRPr>
          </a:p>
        </p:txBody>
      </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E387204D-86F3-41FB-A1CE-4270285535C5}"/>
                  </a:ext>
                </a:extLst>
              </p:cNvPr>
              <p:cNvSpPr txBox="1"/>
              <p:nvPr/>
            </p:nvSpPr>
            <p:spPr>
              <a:xfrm>
                <a:off x="1367644" y="5246711"/>
                <a:ext cx="6408712" cy="742704"/>
              </a:xfrm>
              <a:prstGeom prst="rect">
                <a:avLst/>
              </a:prstGeom>
              <a:noFill/>
            </p:spPr>
            <p:txBody>
              <a:bodyPr wrap="square">
                <a:spAutoFit/>
              </a:bodyPr>
              <a:lstStyle/>
              <a:p>
                <a:pPr algn="ctr"/>
                <a:r>
                  <a:rPr lang="en-US" sz="1400" b="1" dirty="0">
                    <a:effectLst/>
                    <a:latin typeface="Arial Narrow" panose="020B0606020202030204" pitchFamily="34" charset="0"/>
                    <a:ea typeface="Calibri" panose="020F0502020204030204" pitchFamily="34" charset="0"/>
                  </a:rPr>
                  <a:t>The scaling function ψ(</a:t>
                </a:r>
                <a:r>
                  <a:rPr lang="en-US" sz="1400" b="1" i="1" dirty="0">
                    <a:effectLst/>
                    <a:latin typeface="Arial Narrow" panose="020B0606020202030204" pitchFamily="34" charset="0"/>
                    <a:ea typeface="Calibri" panose="020F0502020204030204" pitchFamily="34" charset="0"/>
                  </a:rPr>
                  <a:t>z</a:t>
                </a:r>
                <a:r>
                  <a:rPr lang="en-US" sz="1400" b="1" dirty="0">
                    <a:effectLst/>
                    <a:latin typeface="Arial Narrow" panose="020B0606020202030204" pitchFamily="34" charset="0"/>
                    <a:ea typeface="Calibri" panose="020F0502020204030204" pitchFamily="34" charset="0"/>
                  </a:rPr>
                  <a:t>) and momentum fraction </a:t>
                </a:r>
                <a:r>
                  <a:rPr lang="en-US" sz="1400" b="1" i="1" dirty="0">
                    <a:effectLst/>
                    <a:latin typeface="Arial Narrow" panose="020B0606020202030204" pitchFamily="34" charset="0"/>
                    <a:ea typeface="Calibri" panose="020F0502020204030204" pitchFamily="34" charset="0"/>
                  </a:rPr>
                  <a:t>Ax</a:t>
                </a:r>
                <a:r>
                  <a:rPr lang="en-US" sz="1400" b="1" baseline="-25000" dirty="0">
                    <a:effectLst/>
                    <a:latin typeface="Arial Narrow" panose="020B0606020202030204" pitchFamily="34" charset="0"/>
                    <a:ea typeface="Calibri" panose="020F0502020204030204" pitchFamily="34" charset="0"/>
                  </a:rPr>
                  <a:t>1 </a:t>
                </a:r>
                <a:r>
                  <a:rPr lang="en-US" sz="1400" b="1" dirty="0">
                    <a:effectLst/>
                    <a:latin typeface="Arial Narrow" panose="020B0606020202030204" pitchFamily="34" charset="0"/>
                    <a:ea typeface="Calibri" panose="020F0502020204030204" pitchFamily="34" charset="0"/>
                  </a:rPr>
                  <a:t>for negative hadrons produced in Au + Au collisions at the energy </a:t>
                </a:r>
                <a14:m>
                  <m:oMath xmlns:m="http://schemas.openxmlformats.org/officeDocument/2006/math">
                    <m:rad>
                      <m:radPr>
                        <m:degHide m:val="on"/>
                        <m:ctrlPr>
                          <a:rPr lang="en-US" sz="1400" b="1" i="1" smtClean="0">
                            <a:effectLst/>
                            <a:latin typeface="Cambria Math" panose="02040503050406030204" pitchFamily="18" charset="0"/>
                          </a:rPr>
                        </m:ctrlPr>
                      </m:radPr>
                      <m:deg/>
                      <m:e>
                        <m:sSub>
                          <m:sSubPr>
                            <m:ctrlPr>
                              <a:rPr lang="en-US" sz="1400" b="1" i="1" smtClean="0">
                                <a:effectLst/>
                                <a:latin typeface="Cambria Math" panose="02040503050406030204" pitchFamily="18" charset="0"/>
                              </a:rPr>
                            </m:ctrlPr>
                          </m:sSubPr>
                          <m:e>
                            <m:r>
                              <a:rPr lang="en-US" sz="1400" b="1" i="1" smtClean="0">
                                <a:effectLst/>
                                <a:latin typeface="Cambria Math" panose="02040503050406030204" pitchFamily="18" charset="0"/>
                              </a:rPr>
                              <m:t>𝒔</m:t>
                            </m:r>
                          </m:e>
                          <m:sub>
                            <m:r>
                              <a:rPr lang="en-US" sz="1400" b="1" i="0" smtClean="0">
                                <a:effectLst/>
                                <a:latin typeface="Cambria Math" panose="02040503050406030204" pitchFamily="18" charset="0"/>
                              </a:rPr>
                              <m:t>𝐍𝐍</m:t>
                            </m:r>
                          </m:sub>
                        </m:sSub>
                      </m:e>
                    </m:rad>
                  </m:oMath>
                </a14:m>
                <a:r>
                  <a:rPr lang="en-US" sz="1400" b="1" dirty="0">
                    <a:effectLst/>
                    <a:latin typeface="Arial Narrow" panose="020B0606020202030204" pitchFamily="34" charset="0"/>
                    <a:ea typeface="Calibri" panose="020F0502020204030204" pitchFamily="34" charset="0"/>
                  </a:rPr>
                  <a:t>= 7.7GeV for different centralities. </a:t>
                </a:r>
              </a:p>
              <a:p>
                <a:pPr algn="ctr"/>
                <a:r>
                  <a:rPr lang="en-US" sz="1400" b="1" dirty="0">
                    <a:effectLst/>
                    <a:latin typeface="Arial Narrow" panose="020B0606020202030204" pitchFamily="34" charset="0"/>
                    <a:ea typeface="Calibri" panose="020F0502020204030204" pitchFamily="34" charset="0"/>
                  </a:rPr>
                  <a:t>The solid line is a reference curve for </a:t>
                </a:r>
                <a:r>
                  <a:rPr lang="en-US" sz="1400" b="1" i="1" dirty="0">
                    <a:effectLst/>
                    <a:latin typeface="Arial Narrow" panose="020B0606020202030204" pitchFamily="34" charset="0"/>
                    <a:ea typeface="Calibri" panose="020F0502020204030204" pitchFamily="34" charset="0"/>
                  </a:rPr>
                  <a:t>p</a:t>
                </a:r>
                <a:r>
                  <a:rPr lang="en-US" sz="1400" b="1" dirty="0">
                    <a:effectLst/>
                    <a:latin typeface="Arial Narrow" panose="020B0606020202030204" pitchFamily="34" charset="0"/>
                    <a:ea typeface="Calibri" panose="020F0502020204030204" pitchFamily="34" charset="0"/>
                  </a:rPr>
                  <a:t> + </a:t>
                </a:r>
                <a:r>
                  <a:rPr lang="en-US" sz="1400" b="1" i="1" dirty="0">
                    <a:effectLst/>
                    <a:latin typeface="Arial Narrow" panose="020B0606020202030204" pitchFamily="34" charset="0"/>
                    <a:ea typeface="Calibri" panose="020F0502020204030204" pitchFamily="34" charset="0"/>
                  </a:rPr>
                  <a:t>p</a:t>
                </a:r>
                <a:r>
                  <a:rPr lang="en-US" sz="1400" b="1" dirty="0">
                    <a:effectLst/>
                    <a:latin typeface="Arial Narrow" panose="020B0606020202030204" pitchFamily="34" charset="0"/>
                    <a:ea typeface="Calibri" panose="020F0502020204030204" pitchFamily="34" charset="0"/>
                  </a:rPr>
                  <a:t> collisions</a:t>
                </a:r>
                <a:endParaRPr lang="ru-RU" sz="1400" b="1" dirty="0">
                  <a:latin typeface="Arial Narrow" panose="020B0606020202030204" pitchFamily="34" charset="0"/>
                </a:endParaRPr>
              </a:p>
            </p:txBody>
          </p:sp>
        </mc:Choice>
        <mc:Fallback>
          <p:sp>
            <p:nvSpPr>
              <p:cNvPr id="15" name="TextBox 14">
                <a:extLst>
                  <a:ext uri="{FF2B5EF4-FFF2-40B4-BE49-F238E27FC236}">
                    <a16:creationId xmlns:a16="http://schemas.microsoft.com/office/drawing/2014/main" id="{E387204D-86F3-41FB-A1CE-4270285535C5}"/>
                  </a:ext>
                </a:extLst>
              </p:cNvPr>
              <p:cNvSpPr txBox="1">
                <a:spLocks noRot="1" noChangeAspect="1" noMove="1" noResize="1" noEditPoints="1" noAdjustHandles="1" noChangeArrowheads="1" noChangeShapeType="1" noTextEdit="1"/>
              </p:cNvSpPr>
              <p:nvPr/>
            </p:nvSpPr>
            <p:spPr>
              <a:xfrm>
                <a:off x="1367644" y="5246711"/>
                <a:ext cx="6408712" cy="742704"/>
              </a:xfrm>
              <a:prstGeom prst="rect">
                <a:avLst/>
              </a:prstGeom>
              <a:blipFill>
                <a:blip r:embed="rId4"/>
                <a:stretch>
                  <a:fillRect t="-1639" b="-6557"/>
                </a:stretch>
              </a:blipFill>
            </p:spPr>
            <p:txBody>
              <a:bodyPr/>
              <a:lstStyle/>
              <a:p>
                <a:r>
                  <a:rPr lang="ru-RU">
                    <a:noFill/>
                  </a:rPr>
                  <a:t> </a:t>
                </a:r>
              </a:p>
            </p:txBody>
          </p:sp>
        </mc:Fallback>
      </mc:AlternateContent>
      <p:pic>
        <p:nvPicPr>
          <p:cNvPr id="16" name="Рисунок 15" descr="P1059#yIS1">
            <a:extLst>
              <a:ext uri="{FF2B5EF4-FFF2-40B4-BE49-F238E27FC236}">
                <a16:creationId xmlns:a16="http://schemas.microsoft.com/office/drawing/2014/main" id="{A24CB6AE-3925-412D-87B6-3DB40C9BD190}"/>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899592" y="2090761"/>
            <a:ext cx="3312368" cy="3119832"/>
          </a:xfrm>
          <a:prstGeom prst="rect">
            <a:avLst/>
          </a:prstGeom>
        </p:spPr>
      </p:pic>
      <p:pic>
        <p:nvPicPr>
          <p:cNvPr id="18" name="Рисунок 17" descr="P1059#yIS2">
            <a:extLst>
              <a:ext uri="{FF2B5EF4-FFF2-40B4-BE49-F238E27FC236}">
                <a16:creationId xmlns:a16="http://schemas.microsoft.com/office/drawing/2014/main" id="{A238FED7-7E4D-42DA-A2E4-E6B1D6131680}"/>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4932042" y="2061145"/>
            <a:ext cx="3312366" cy="3053952"/>
          </a:xfrm>
          <a:prstGeom prst="rect">
            <a:avLst/>
          </a:prstGeom>
        </p:spPr>
      </p:pic>
      <p:sp>
        <p:nvSpPr>
          <p:cNvPr id="22" name="TextBox 21">
            <a:extLst>
              <a:ext uri="{FF2B5EF4-FFF2-40B4-BE49-F238E27FC236}">
                <a16:creationId xmlns:a16="http://schemas.microsoft.com/office/drawing/2014/main" id="{27289C4A-98C0-4360-A797-8E98F30120B6}"/>
              </a:ext>
            </a:extLst>
          </p:cNvPr>
          <p:cNvSpPr txBox="1"/>
          <p:nvPr/>
        </p:nvSpPr>
        <p:spPr>
          <a:xfrm>
            <a:off x="5436096" y="6021288"/>
            <a:ext cx="5782742" cy="954107"/>
          </a:xfrm>
          <a:prstGeom prst="rect">
            <a:avLst/>
          </a:prstGeom>
          <a:noFill/>
        </p:spPr>
        <p:txBody>
          <a:bodyPr wrap="square" rtlCol="0">
            <a:spAutoFit/>
          </a:bodyPr>
          <a:lstStyle/>
          <a:p>
            <a:pPr algn="just"/>
            <a:r>
              <a:rPr lang="en-US" sz="1400" i="1" dirty="0">
                <a:solidFill>
                  <a:srgbClr val="376091"/>
                </a:solidFill>
                <a:latin typeface="Arial Narrow" panose="020B0606020202030204" pitchFamily="34" charset="0"/>
              </a:rPr>
              <a:t>A. </a:t>
            </a:r>
            <a:r>
              <a:rPr lang="en-US" sz="1400" i="1" dirty="0" err="1">
                <a:solidFill>
                  <a:srgbClr val="376091"/>
                </a:solidFill>
                <a:latin typeface="Arial Narrow" panose="020B0606020202030204" pitchFamily="34" charset="0"/>
              </a:rPr>
              <a:t>Kechechyan</a:t>
            </a:r>
            <a:r>
              <a:rPr lang="en-US" sz="1400" i="1" dirty="0">
                <a:solidFill>
                  <a:srgbClr val="376091"/>
                </a:solidFill>
                <a:latin typeface="Arial Narrow" panose="020B0606020202030204" pitchFamily="34" charset="0"/>
              </a:rPr>
              <a:t>, M. </a:t>
            </a:r>
            <a:r>
              <a:rPr lang="en-US" sz="1400" i="1" dirty="0" err="1">
                <a:solidFill>
                  <a:srgbClr val="376091"/>
                </a:solidFill>
                <a:latin typeface="Arial Narrow" panose="020B0606020202030204" pitchFamily="34" charset="0"/>
              </a:rPr>
              <a:t>Tokarev</a:t>
            </a:r>
            <a:r>
              <a:rPr lang="en-US" sz="1400" i="1" dirty="0">
                <a:solidFill>
                  <a:srgbClr val="376091"/>
                </a:solidFill>
                <a:latin typeface="Arial Narrow" panose="020B0606020202030204" pitchFamily="34" charset="0"/>
              </a:rPr>
              <a:t>, I. </a:t>
            </a:r>
            <a:r>
              <a:rPr lang="en-US" sz="1400" i="1" dirty="0" err="1">
                <a:solidFill>
                  <a:srgbClr val="376091"/>
                </a:solidFill>
                <a:latin typeface="Arial Narrow" panose="020B0606020202030204" pitchFamily="34" charset="0"/>
              </a:rPr>
              <a:t>Zborovský</a:t>
            </a:r>
            <a:endParaRPr lang="en-US" sz="1400" i="1" dirty="0">
              <a:solidFill>
                <a:srgbClr val="376091"/>
              </a:solidFill>
              <a:latin typeface="Arial Narrow" panose="020B0606020202030204" pitchFamily="34" charset="0"/>
            </a:endParaRPr>
          </a:p>
          <a:p>
            <a:pPr algn="just"/>
            <a:endParaRPr lang="en-US" sz="400" i="1" dirty="0">
              <a:solidFill>
                <a:srgbClr val="376091"/>
              </a:solidFill>
              <a:latin typeface="Arial Narrow" panose="020B0606020202030204" pitchFamily="34" charset="0"/>
            </a:endParaRPr>
          </a:p>
          <a:p>
            <a:pPr marL="285750" indent="-285750" algn="just">
              <a:buFont typeface="Wingdings" panose="05000000000000000000" pitchFamily="2" charset="2"/>
              <a:buChar char="§"/>
            </a:pPr>
            <a:r>
              <a:rPr lang="en-US" sz="1100" dirty="0" err="1">
                <a:solidFill>
                  <a:srgbClr val="376091"/>
                </a:solidFill>
                <a:latin typeface="Arial Narrow" panose="020B0606020202030204" pitchFamily="34" charset="0"/>
              </a:rPr>
              <a:t>Nucl</a:t>
            </a:r>
            <a:r>
              <a:rPr lang="en-US" sz="1100" dirty="0">
                <a:solidFill>
                  <a:srgbClr val="376091"/>
                </a:solidFill>
                <a:latin typeface="Arial Narrow" panose="020B0606020202030204" pitchFamily="34" charset="0"/>
              </a:rPr>
              <a:t>. Phys. A993 (2020) 121646 (47 p.)</a:t>
            </a:r>
          </a:p>
          <a:p>
            <a:pPr marL="285750" indent="-285750" algn="just">
              <a:buFont typeface="Wingdings" panose="05000000000000000000" pitchFamily="2" charset="2"/>
              <a:buChar char="§"/>
            </a:pPr>
            <a:endParaRPr lang="en-US" sz="1100" dirty="0">
              <a:solidFill>
                <a:srgbClr val="376091"/>
              </a:solidFill>
              <a:latin typeface="Arial Narrow" panose="020B0606020202030204" pitchFamily="34" charset="0"/>
            </a:endParaRPr>
          </a:p>
          <a:p>
            <a:pPr marL="285750" indent="-285750" algn="just">
              <a:buFont typeface="Wingdings" panose="05000000000000000000" pitchFamily="2" charset="2"/>
              <a:buChar char="§"/>
            </a:pPr>
            <a:endParaRPr lang="en-US" sz="1600" i="1" dirty="0">
              <a:solidFill>
                <a:srgbClr val="376091"/>
              </a:solidFill>
              <a:latin typeface="Arial Narrow" panose="020B0606020202030204" pitchFamily="34" charset="0"/>
            </a:endParaRPr>
          </a:p>
        </p:txBody>
      </p:sp>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E153CCA0-B631-4E67-B47F-8BF3B9B0BFA6}"/>
                  </a:ext>
                </a:extLst>
              </p:cNvPr>
              <p:cNvSpPr txBox="1"/>
              <p:nvPr/>
            </p:nvSpPr>
            <p:spPr>
              <a:xfrm>
                <a:off x="899592" y="1232370"/>
                <a:ext cx="7608624" cy="837665"/>
              </a:xfrm>
              <a:prstGeom prst="rect">
                <a:avLst/>
              </a:prstGeom>
              <a:noFill/>
            </p:spPr>
            <p:txBody>
              <a:bodyPr wrap="square">
                <a:spAutoFit/>
              </a:bodyPr>
              <a:lstStyle/>
              <a:p>
                <a:pPr algn="just"/>
                <a:r>
                  <a:rPr lang="en-US" sz="1600" dirty="0">
                    <a:effectLst/>
                    <a:latin typeface="Arial Narrow" panose="020B0606020202030204" pitchFamily="34" charset="0"/>
                    <a:ea typeface="Calibri" panose="020F0502020204030204" pitchFamily="34" charset="0"/>
                  </a:rPr>
                  <a:t>The first results on cumulative hadron production in heavy-ion collisions at collider mode are the data on transverse momentum spectra obtained by the STAR collaboration in Au + Au collisions in central rapidity range at </a:t>
                </a:r>
                <a14:m>
                  <m:oMath xmlns:m="http://schemas.openxmlformats.org/officeDocument/2006/math">
                    <m:rad>
                      <m:radPr>
                        <m:degHide m:val="on"/>
                        <m:ctrlPr>
                          <a:rPr lang="ru-RU" sz="1600" i="1">
                            <a:effectLst/>
                            <a:latin typeface="Cambria Math" panose="02040503050406030204" pitchFamily="18" charset="0"/>
                            <a:cs typeface="Times New Roman" panose="02020603050405020304" pitchFamily="18" charset="0"/>
                          </a:rPr>
                        </m:ctrlPr>
                      </m:radPr>
                      <m:deg/>
                      <m:e>
                        <m:sSub>
                          <m:sSubPr>
                            <m:ctrlPr>
                              <a:rPr lang="ru-RU" sz="1600" i="1">
                                <a:effectLst/>
                                <a:latin typeface="Cambria Math" panose="02040503050406030204" pitchFamily="18" charset="0"/>
                                <a:cs typeface="Times New Roman" panose="020206030504050203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𝑠</m:t>
                            </m:r>
                          </m:e>
                          <m:sub>
                            <m:r>
                              <m:rPr>
                                <m:sty m:val="p"/>
                              </m:rPr>
                              <a:rPr lang="en-US" sz="1600">
                                <a:effectLst/>
                                <a:latin typeface="Cambria Math" panose="02040503050406030204" pitchFamily="18" charset="0"/>
                                <a:ea typeface="Calibri" panose="020F0502020204030204" pitchFamily="34" charset="0"/>
                                <a:cs typeface="Times New Roman" panose="02020603050405020304" pitchFamily="18" charset="0"/>
                              </a:rPr>
                              <m:t>NN</m:t>
                            </m:r>
                          </m:sub>
                        </m:sSub>
                      </m:e>
                    </m:rad>
                  </m:oMath>
                </a14:m>
                <a:r>
                  <a:rPr lang="en-US" sz="1600" dirty="0">
                    <a:effectLst/>
                    <a:latin typeface="Arial Narrow" panose="020B0606020202030204" pitchFamily="34" charset="0"/>
                    <a:ea typeface="Times New Roman" panose="02020603050405020304" pitchFamily="18" charset="0"/>
                  </a:rPr>
                  <a:t> </a:t>
                </a:r>
                <a:r>
                  <a:rPr lang="en-US" sz="1600" dirty="0">
                    <a:effectLst/>
                    <a:latin typeface="Arial Narrow" panose="020B0606020202030204" pitchFamily="34" charset="0"/>
                    <a:ea typeface="Calibri" panose="020F0502020204030204" pitchFamily="34" charset="0"/>
                  </a:rPr>
                  <a:t>= 7.7 and 11.5 GeV at the RHIC. </a:t>
                </a:r>
                <a:endParaRPr lang="ru-RU" sz="1600" dirty="0">
                  <a:latin typeface="Arial Narrow" panose="020B0606020202030204" pitchFamily="34" charset="0"/>
                </a:endParaRPr>
              </a:p>
            </p:txBody>
          </p:sp>
        </mc:Choice>
        <mc:Fallback>
          <p:sp>
            <p:nvSpPr>
              <p:cNvPr id="23" name="TextBox 22">
                <a:extLst>
                  <a:ext uri="{FF2B5EF4-FFF2-40B4-BE49-F238E27FC236}">
                    <a16:creationId xmlns:a16="http://schemas.microsoft.com/office/drawing/2014/main" id="{E153CCA0-B631-4E67-B47F-8BF3B9B0BFA6}"/>
                  </a:ext>
                </a:extLst>
              </p:cNvPr>
              <p:cNvSpPr txBox="1">
                <a:spLocks noRot="1" noChangeAspect="1" noMove="1" noResize="1" noEditPoints="1" noAdjustHandles="1" noChangeArrowheads="1" noChangeShapeType="1" noTextEdit="1"/>
              </p:cNvSpPr>
              <p:nvPr/>
            </p:nvSpPr>
            <p:spPr>
              <a:xfrm>
                <a:off x="899592" y="1232370"/>
                <a:ext cx="7608624" cy="837665"/>
              </a:xfrm>
              <a:prstGeom prst="rect">
                <a:avLst/>
              </a:prstGeom>
              <a:blipFill>
                <a:blip r:embed="rId7"/>
                <a:stretch>
                  <a:fillRect l="-481" t="-1449" r="-401" b="-7246"/>
                </a:stretch>
              </a:blipFill>
            </p:spPr>
            <p:txBody>
              <a:bodyPr/>
              <a:lstStyle/>
              <a:p>
                <a:r>
                  <a:rPr lang="ru-RU">
                    <a:noFill/>
                  </a:rPr>
                  <a:t> </a:t>
                </a:r>
              </a:p>
            </p:txBody>
          </p:sp>
        </mc:Fallback>
      </mc:AlternateContent>
    </p:spTree>
    <p:extLst>
      <p:ext uri="{BB962C8B-B14F-4D97-AF65-F5344CB8AC3E}">
        <p14:creationId xmlns:p14="http://schemas.microsoft.com/office/powerpoint/2010/main" val="12827131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noChangeArrowheads="1"/>
          </p:cNvPicPr>
          <p:nvPr/>
        </p:nvPicPr>
        <p:blipFill>
          <a:blip r:embed="rId3" cstate="print"/>
          <a:srcRect/>
          <a:stretch>
            <a:fillRect/>
          </a:stretch>
        </p:blipFill>
        <p:spPr bwMode="auto">
          <a:xfrm>
            <a:off x="-176" y="0"/>
            <a:ext cx="9144000" cy="663576"/>
          </a:xfrm>
          <a:prstGeom prst="rect">
            <a:avLst/>
          </a:prstGeom>
          <a:noFill/>
          <a:ln w="9525">
            <a:noFill/>
            <a:miter lim="800000"/>
            <a:headEnd/>
            <a:tailEnd/>
          </a:ln>
          <a:effectLst/>
        </p:spPr>
      </p:pic>
      <p:sp>
        <p:nvSpPr>
          <p:cNvPr id="40" name="TextBox 39"/>
          <p:cNvSpPr txBox="1"/>
          <p:nvPr/>
        </p:nvSpPr>
        <p:spPr>
          <a:xfrm>
            <a:off x="420088" y="116632"/>
            <a:ext cx="8292041" cy="461665"/>
          </a:xfrm>
          <a:prstGeom prst="rect">
            <a:avLst/>
          </a:prstGeom>
          <a:noFill/>
        </p:spPr>
        <p:txBody>
          <a:bodyPr wrap="square">
            <a:spAutoFit/>
          </a:bodyPr>
          <a:lstStyle/>
          <a:p>
            <a:pPr algn="ctr">
              <a:defRPr/>
            </a:pPr>
            <a:r>
              <a:rPr lang="en-US" sz="2400" b="1" dirty="0">
                <a:solidFill>
                  <a:schemeClr val="bg1"/>
                </a:solidFill>
                <a:effectLst>
                  <a:outerShdw blurRad="38100" dist="38100" dir="2700000" algn="tl">
                    <a:srgbClr val="000000">
                      <a:alpha val="43137"/>
                    </a:srgbClr>
                  </a:outerShdw>
                </a:effectLst>
              </a:rPr>
              <a:t>JINR Results</a:t>
            </a:r>
            <a:endParaRPr lang="ru-RU" sz="2400" b="1" dirty="0">
              <a:solidFill>
                <a:schemeClr val="bg1"/>
              </a:solidFill>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574E4532-9EA9-4975-A391-D0AAA88E3396}"/>
              </a:ext>
            </a:extLst>
          </p:cNvPr>
          <p:cNvSpPr txBox="1"/>
          <p:nvPr/>
        </p:nvSpPr>
        <p:spPr>
          <a:xfrm>
            <a:off x="659344" y="756333"/>
            <a:ext cx="7848872" cy="400110"/>
          </a:xfrm>
          <a:prstGeom prst="rect">
            <a:avLst/>
          </a:prstGeom>
          <a:noFill/>
        </p:spPr>
        <p:txBody>
          <a:bodyPr wrap="square" rtlCol="0">
            <a:spAutoFit/>
          </a:bodyPr>
          <a:lstStyle/>
          <a:p>
            <a:pPr marL="457200" indent="-457200" algn="ctr"/>
            <a:r>
              <a:rPr lang="en-US" sz="2000" b="1" dirty="0">
                <a:solidFill>
                  <a:srgbClr val="C00000"/>
                </a:solidFill>
              </a:rPr>
              <a:t>Strangeness production in </a:t>
            </a:r>
            <a:r>
              <a:rPr lang="en-US" sz="2000" b="1" i="1" dirty="0">
                <a:solidFill>
                  <a:srgbClr val="C00000"/>
                </a:solidFill>
              </a:rPr>
              <a:t>p + p</a:t>
            </a:r>
            <a:r>
              <a:rPr lang="en-US" sz="2000" b="1" dirty="0">
                <a:solidFill>
                  <a:srgbClr val="C00000"/>
                </a:solidFill>
              </a:rPr>
              <a:t> collisions at RHIC</a:t>
            </a:r>
            <a:endParaRPr lang="ru-RU" sz="2000" b="1" dirty="0">
              <a:solidFill>
                <a:srgbClr val="C00000"/>
              </a:solidFill>
            </a:endParaRPr>
          </a:p>
        </p:txBody>
      </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E387204D-86F3-41FB-A1CE-4270285535C5}"/>
                  </a:ext>
                </a:extLst>
              </p:cNvPr>
              <p:cNvSpPr txBox="1"/>
              <p:nvPr/>
            </p:nvSpPr>
            <p:spPr>
              <a:xfrm>
                <a:off x="1379424" y="5016578"/>
                <a:ext cx="6408712" cy="754566"/>
              </a:xfrm>
              <a:prstGeom prst="rect">
                <a:avLst/>
              </a:prstGeom>
              <a:noFill/>
            </p:spPr>
            <p:txBody>
              <a:bodyPr wrap="square">
                <a:spAutoFit/>
              </a:bodyPr>
              <a:lstStyle/>
              <a:p>
                <a:pPr algn="ctr"/>
                <a:r>
                  <a:rPr lang="en-US" sz="1400" b="1" dirty="0">
                    <a:latin typeface="Arial Narrow" panose="020B0606020202030204" pitchFamily="34" charset="0"/>
                  </a:rPr>
                  <a:t>The </a:t>
                </a:r>
                <a:r>
                  <a:rPr lang="en-US" sz="1400" b="1" i="1" dirty="0">
                    <a:latin typeface="Arial Narrow" panose="020B0606020202030204" pitchFamily="34" charset="0"/>
                  </a:rPr>
                  <a:t>z</a:t>
                </a:r>
                <a:r>
                  <a:rPr lang="en-US" sz="1400" b="1" dirty="0">
                    <a:latin typeface="Arial Narrow" panose="020B0606020202030204" pitchFamily="34" charset="0"/>
                  </a:rPr>
                  <a:t>-presentation of the transverse momentum spectra and momentum fraction </a:t>
                </a:r>
                <a:r>
                  <a:rPr lang="en-US" sz="1400" b="1" i="1" dirty="0" err="1">
                    <a:latin typeface="Arial Narrow" panose="020B0606020202030204" pitchFamily="34" charset="0"/>
                  </a:rPr>
                  <a:t>y</a:t>
                </a:r>
                <a:r>
                  <a:rPr lang="en-US" sz="1400" b="1" i="1" baseline="-25000" dirty="0" err="1">
                    <a:latin typeface="Arial Narrow" panose="020B0606020202030204" pitchFamily="34" charset="0"/>
                  </a:rPr>
                  <a:t>a</a:t>
                </a:r>
                <a:r>
                  <a:rPr lang="en-US" sz="1400" b="1" i="1" baseline="-25000" dirty="0">
                    <a:latin typeface="Arial Narrow" panose="020B0606020202030204" pitchFamily="34" charset="0"/>
                  </a:rPr>
                  <a:t> </a:t>
                </a:r>
                <a:r>
                  <a:rPr lang="en-US" sz="1400" b="1" dirty="0">
                    <a:latin typeface="Arial Narrow" panose="020B0606020202030204" pitchFamily="34" charset="0"/>
                  </a:rPr>
                  <a:t>of strange hadrons (</a:t>
                </a:r>
                <a14:m>
                  <m:oMath xmlns:m="http://schemas.openxmlformats.org/officeDocument/2006/math">
                    <m:sSubSup>
                      <m:sSubSupPr>
                        <m:ctrlPr>
                          <a:rPr lang="ru-RU" sz="1400" b="1" i="1">
                            <a:latin typeface="Cambria Math" panose="02040503050406030204" pitchFamily="18" charset="0"/>
                          </a:rPr>
                        </m:ctrlPr>
                      </m:sSubSupPr>
                      <m:e>
                        <m:r>
                          <a:rPr lang="en-US" sz="1400" b="1" i="0">
                            <a:latin typeface="Cambria Math" panose="02040503050406030204" pitchFamily="18" charset="0"/>
                          </a:rPr>
                          <m:t>𝐊</m:t>
                        </m:r>
                      </m:e>
                      <m:sub>
                        <m:r>
                          <a:rPr lang="en-US" sz="1400" b="1" i="0">
                            <a:latin typeface="Cambria Math" panose="02040503050406030204" pitchFamily="18" charset="0"/>
                          </a:rPr>
                          <m:t>𝟎</m:t>
                        </m:r>
                      </m:sub>
                      <m:sup>
                        <m:r>
                          <a:rPr lang="en-US" sz="1400" b="1" i="1">
                            <a:latin typeface="Cambria Math" panose="02040503050406030204" pitchFamily="18" charset="0"/>
                          </a:rPr>
                          <m:t>𝑺</m:t>
                        </m:r>
                      </m:sup>
                    </m:sSubSup>
                    <m:r>
                      <a:rPr lang="en-US" sz="1400" b="1" i="0">
                        <a:latin typeface="Cambria Math" panose="02040503050406030204" pitchFamily="18" charset="0"/>
                      </a:rPr>
                      <m:t>,</m:t>
                    </m:r>
                    <m:sSup>
                      <m:sSupPr>
                        <m:ctrlPr>
                          <a:rPr lang="ru-RU" sz="1400" b="1" i="1">
                            <a:latin typeface="Cambria Math" panose="02040503050406030204" pitchFamily="18" charset="0"/>
                          </a:rPr>
                        </m:ctrlPr>
                      </m:sSupPr>
                      <m:e>
                        <m:r>
                          <a:rPr lang="en-US" sz="1400" b="1" i="0">
                            <a:latin typeface="Cambria Math" panose="02040503050406030204" pitchFamily="18" charset="0"/>
                          </a:rPr>
                          <m:t>𝐊</m:t>
                        </m:r>
                      </m:e>
                      <m:sup>
                        <m:r>
                          <a:rPr lang="en-US" sz="1400" b="1" i="0">
                            <a:latin typeface="Cambria Math" panose="02040503050406030204" pitchFamily="18" charset="0"/>
                          </a:rPr>
                          <m:t>−</m:t>
                        </m:r>
                      </m:sup>
                    </m:sSup>
                    <m:r>
                      <a:rPr lang="en-US" sz="1400" b="1" i="0">
                        <a:latin typeface="Cambria Math" panose="02040503050406030204" pitchFamily="18" charset="0"/>
                      </a:rPr>
                      <m:t>,</m:t>
                    </m:r>
                    <m:sSup>
                      <m:sSupPr>
                        <m:ctrlPr>
                          <a:rPr lang="ru-RU" sz="1400" b="1" i="1">
                            <a:latin typeface="Cambria Math" panose="02040503050406030204" pitchFamily="18" charset="0"/>
                          </a:rPr>
                        </m:ctrlPr>
                      </m:sSupPr>
                      <m:e>
                        <m:r>
                          <a:rPr lang="en-US" sz="1400" b="1" i="0">
                            <a:latin typeface="Cambria Math" panose="02040503050406030204" pitchFamily="18" charset="0"/>
                          </a:rPr>
                          <m:t>𝐊</m:t>
                        </m:r>
                      </m:e>
                      <m:sup>
                        <m:r>
                          <a:rPr lang="en-US" sz="1400" b="1" i="0">
                            <a:latin typeface="Cambria Math" panose="02040503050406030204" pitchFamily="18" charset="0"/>
                          </a:rPr>
                          <m:t>∗</m:t>
                        </m:r>
                        <m:r>
                          <a:rPr lang="en-US" sz="1400" b="1" i="0">
                            <a:latin typeface="Cambria Math" panose="02040503050406030204" pitchFamily="18" charset="0"/>
                          </a:rPr>
                          <m:t>𝟎</m:t>
                        </m:r>
                      </m:sup>
                    </m:sSup>
                    <m:r>
                      <a:rPr lang="en-US" sz="1400" b="1" i="0">
                        <a:latin typeface="Cambria Math" panose="02040503050406030204" pitchFamily="18" charset="0"/>
                      </a:rPr>
                      <m:t>,</m:t>
                    </m:r>
                    <m:r>
                      <a:rPr lang="en-US" sz="1400" b="1" i="0">
                        <a:latin typeface="Cambria Math" panose="02040503050406030204" pitchFamily="18" charset="0"/>
                      </a:rPr>
                      <m:t>𝛗</m:t>
                    </m:r>
                    <m:r>
                      <a:rPr lang="en-US" sz="1400" b="1" i="0">
                        <a:latin typeface="Cambria Math" panose="02040503050406030204" pitchFamily="18" charset="0"/>
                      </a:rPr>
                      <m:t>,</m:t>
                    </m:r>
                    <m:r>
                      <a:rPr lang="en-US" sz="1400" b="1" i="0">
                        <a:latin typeface="Cambria Math" panose="02040503050406030204" pitchFamily="18" charset="0"/>
                      </a:rPr>
                      <m:t>𝚲</m:t>
                    </m:r>
                    <m:r>
                      <a:rPr lang="en-US" sz="1400" b="1" i="0">
                        <a:latin typeface="Cambria Math" panose="02040503050406030204" pitchFamily="18" charset="0"/>
                      </a:rPr>
                      <m:t>,</m:t>
                    </m:r>
                    <m:sSup>
                      <m:sSupPr>
                        <m:ctrlPr>
                          <a:rPr lang="ru-RU" sz="1400" b="1" i="1">
                            <a:latin typeface="Cambria Math" panose="02040503050406030204" pitchFamily="18" charset="0"/>
                          </a:rPr>
                        </m:ctrlPr>
                      </m:sSupPr>
                      <m:e>
                        <m:r>
                          <a:rPr lang="en-US" sz="1400" b="1" i="0">
                            <a:latin typeface="Cambria Math" panose="02040503050406030204" pitchFamily="18" charset="0"/>
                          </a:rPr>
                          <m:t>𝚲</m:t>
                        </m:r>
                      </m:e>
                      <m:sup>
                        <m:r>
                          <a:rPr lang="en-US" sz="1400" b="1" i="0">
                            <a:latin typeface="Cambria Math" panose="02040503050406030204" pitchFamily="18" charset="0"/>
                          </a:rPr>
                          <m:t>∗</m:t>
                        </m:r>
                      </m:sup>
                    </m:sSup>
                    <m:r>
                      <a:rPr lang="en-US" sz="1400" b="1" i="0">
                        <a:latin typeface="Cambria Math" panose="02040503050406030204" pitchFamily="18" charset="0"/>
                      </a:rPr>
                      <m:t>,</m:t>
                    </m:r>
                    <m:sSup>
                      <m:sSupPr>
                        <m:ctrlPr>
                          <a:rPr lang="ru-RU" sz="1400" b="1" i="1">
                            <a:latin typeface="Cambria Math" panose="02040503050406030204" pitchFamily="18" charset="0"/>
                          </a:rPr>
                        </m:ctrlPr>
                      </m:sSupPr>
                      <m:e>
                        <m:r>
                          <a:rPr lang="en-US" sz="1400" b="1" i="0">
                            <a:latin typeface="Cambria Math" panose="02040503050406030204" pitchFamily="18" charset="0"/>
                          </a:rPr>
                          <m:t>𝚺</m:t>
                        </m:r>
                      </m:e>
                      <m:sup>
                        <m:r>
                          <a:rPr lang="en-US" sz="1400" b="1" i="0">
                            <a:latin typeface="Cambria Math" panose="02040503050406030204" pitchFamily="18" charset="0"/>
                          </a:rPr>
                          <m:t>∗</m:t>
                        </m:r>
                      </m:sup>
                    </m:sSup>
                    <m:r>
                      <a:rPr lang="en-US" sz="1400" b="1" i="0">
                        <a:latin typeface="Cambria Math" panose="02040503050406030204" pitchFamily="18" charset="0"/>
                      </a:rPr>
                      <m:t>,</m:t>
                    </m:r>
                    <m:r>
                      <a:rPr lang="en-US" sz="1400" b="1" i="0">
                        <a:latin typeface="Cambria Math" panose="02040503050406030204" pitchFamily="18" charset="0"/>
                      </a:rPr>
                      <m:t>𝚵</m:t>
                    </m:r>
                    <m:r>
                      <a:rPr lang="en-US" sz="1400" b="1" i="0">
                        <a:latin typeface="Cambria Math" panose="02040503050406030204" pitchFamily="18" charset="0"/>
                      </a:rPr>
                      <m:t>,</m:t>
                    </m:r>
                    <m:r>
                      <a:rPr lang="en-US" sz="1400" b="1" i="0">
                        <a:latin typeface="Cambria Math" panose="02040503050406030204" pitchFamily="18" charset="0"/>
                      </a:rPr>
                      <m:t>𝛀</m:t>
                    </m:r>
                  </m:oMath>
                </a14:m>
                <a:r>
                  <a:rPr lang="en-US" sz="1400" b="1" dirty="0">
                    <a:latin typeface="Arial Narrow" panose="020B0606020202030204" pitchFamily="34" charset="0"/>
                  </a:rPr>
                  <a:t>) produced in </a:t>
                </a:r>
                <a:r>
                  <a:rPr lang="en-US" sz="1400" b="1" i="1" dirty="0">
                    <a:latin typeface="Arial Narrow" panose="020B0606020202030204" pitchFamily="34" charset="0"/>
                  </a:rPr>
                  <a:t>pp</a:t>
                </a:r>
                <a:r>
                  <a:rPr lang="en-US" sz="1400" b="1" dirty="0">
                    <a:latin typeface="Arial Narrow" panose="020B0606020202030204" pitchFamily="34" charset="0"/>
                  </a:rPr>
                  <a:t> collisions at </a:t>
                </a:r>
                <a14:m>
                  <m:oMath xmlns:m="http://schemas.openxmlformats.org/officeDocument/2006/math">
                    <m:rad>
                      <m:radPr>
                        <m:degHide m:val="on"/>
                        <m:ctrlPr>
                          <a:rPr lang="ru-RU" sz="1400" b="1" i="1">
                            <a:latin typeface="Cambria Math" panose="02040503050406030204" pitchFamily="18" charset="0"/>
                          </a:rPr>
                        </m:ctrlPr>
                      </m:radPr>
                      <m:deg/>
                      <m:e>
                        <m:r>
                          <a:rPr lang="en-US" sz="1400" b="1" i="1">
                            <a:latin typeface="Cambria Math" panose="02040503050406030204" pitchFamily="18" charset="0"/>
                          </a:rPr>
                          <m:t>𝒔</m:t>
                        </m:r>
                      </m:e>
                    </m:rad>
                  </m:oMath>
                </a14:m>
                <a:r>
                  <a:rPr lang="en-US" sz="1400" b="1" dirty="0">
                    <a:latin typeface="Arial Narrow" panose="020B0606020202030204" pitchFamily="34" charset="0"/>
                  </a:rPr>
                  <a:t> = 200 GeV and </a:t>
                </a:r>
                <a:r>
                  <a:rPr lang="en-US" sz="1400" b="1" dirty="0" err="1">
                    <a:latin typeface="Arial Narrow" panose="020B0606020202030204" pitchFamily="34" charset="0"/>
                  </a:rPr>
                  <a:t>θ</a:t>
                </a:r>
                <a:r>
                  <a:rPr lang="en-US" sz="1400" b="1" i="1" baseline="-25000" dirty="0" err="1">
                    <a:latin typeface="Arial Narrow" panose="020B0606020202030204" pitchFamily="34" charset="0"/>
                  </a:rPr>
                  <a:t>cms</a:t>
                </a:r>
                <a:r>
                  <a:rPr lang="en-US" sz="1400" b="1" dirty="0">
                    <a:latin typeface="Arial Narrow" panose="020B0606020202030204" pitchFamily="34" charset="0"/>
                  </a:rPr>
                  <a:t> = 90</a:t>
                </a:r>
                <a:r>
                  <a:rPr lang="en-US" sz="1400" b="1" baseline="30000" dirty="0">
                    <a:latin typeface="Arial Narrow" panose="020B0606020202030204" pitchFamily="34" charset="0"/>
                  </a:rPr>
                  <a:t>º</a:t>
                </a:r>
                <a:r>
                  <a:rPr lang="en-US" sz="1400" b="1" dirty="0">
                    <a:latin typeface="Arial Narrow" panose="020B0606020202030204" pitchFamily="34" charset="0"/>
                  </a:rPr>
                  <a:t>.</a:t>
                </a:r>
                <a:endParaRPr lang="ru-RU" sz="1400" b="1" dirty="0">
                  <a:latin typeface="Arial Narrow" panose="020B0606020202030204" pitchFamily="34" charset="0"/>
                </a:endParaRPr>
              </a:p>
            </p:txBody>
          </p:sp>
        </mc:Choice>
        <mc:Fallback>
          <p:sp>
            <p:nvSpPr>
              <p:cNvPr id="15" name="TextBox 14">
                <a:extLst>
                  <a:ext uri="{FF2B5EF4-FFF2-40B4-BE49-F238E27FC236}">
                    <a16:creationId xmlns:a16="http://schemas.microsoft.com/office/drawing/2014/main" id="{E387204D-86F3-41FB-A1CE-4270285535C5}"/>
                  </a:ext>
                </a:extLst>
              </p:cNvPr>
              <p:cNvSpPr txBox="1">
                <a:spLocks noRot="1" noChangeAspect="1" noMove="1" noResize="1" noEditPoints="1" noAdjustHandles="1" noChangeArrowheads="1" noChangeShapeType="1" noTextEdit="1"/>
              </p:cNvSpPr>
              <p:nvPr/>
            </p:nvSpPr>
            <p:spPr>
              <a:xfrm>
                <a:off x="1379424" y="5016578"/>
                <a:ext cx="6408712" cy="754566"/>
              </a:xfrm>
              <a:prstGeom prst="rect">
                <a:avLst/>
              </a:prstGeom>
              <a:blipFill>
                <a:blip r:embed="rId4"/>
                <a:stretch>
                  <a:fillRect t="-1613" b="-6452"/>
                </a:stretch>
              </a:blipFill>
            </p:spPr>
            <p:txBody>
              <a:bodyPr/>
              <a:lstStyle/>
              <a:p>
                <a:r>
                  <a:rPr lang="ru-RU">
                    <a:noFill/>
                  </a:rPr>
                  <a:t> </a:t>
                </a:r>
              </a:p>
            </p:txBody>
          </p:sp>
        </mc:Fallback>
      </mc:AlternateContent>
      <p:sp>
        <p:nvSpPr>
          <p:cNvPr id="22" name="TextBox 21">
            <a:extLst>
              <a:ext uri="{FF2B5EF4-FFF2-40B4-BE49-F238E27FC236}">
                <a16:creationId xmlns:a16="http://schemas.microsoft.com/office/drawing/2014/main" id="{27289C4A-98C0-4360-A797-8E98F30120B6}"/>
              </a:ext>
            </a:extLst>
          </p:cNvPr>
          <p:cNvSpPr txBox="1"/>
          <p:nvPr/>
        </p:nvSpPr>
        <p:spPr>
          <a:xfrm>
            <a:off x="4139952" y="6165304"/>
            <a:ext cx="5782742" cy="1020792"/>
          </a:xfrm>
          <a:prstGeom prst="rect">
            <a:avLst/>
          </a:prstGeom>
          <a:noFill/>
        </p:spPr>
        <p:txBody>
          <a:bodyPr wrap="square" rtlCol="0">
            <a:spAutoFit/>
          </a:bodyPr>
          <a:lstStyle/>
          <a:p>
            <a:pPr marL="285750" indent="-285750" algn="just">
              <a:lnSpc>
                <a:spcPts val="1000"/>
              </a:lnSpc>
              <a:spcAft>
                <a:spcPts val="800"/>
              </a:spcAft>
              <a:buFont typeface="Wingdings" panose="05000000000000000000" pitchFamily="2" charset="2"/>
              <a:buChar char="§"/>
            </a:pPr>
            <a:r>
              <a:rPr lang="en-US" sz="1400" dirty="0">
                <a:solidFill>
                  <a:srgbClr val="376091"/>
                </a:solidFill>
                <a:latin typeface="Arial Narrow" panose="020B0606020202030204" pitchFamily="34" charset="0"/>
              </a:rPr>
              <a:t>Physics of Particles and Nuclei, 2020, Vol. 51, No. 2, pp. 141–171 </a:t>
            </a:r>
            <a:endParaRPr lang="ru-RU" sz="1400" dirty="0">
              <a:solidFill>
                <a:srgbClr val="376091"/>
              </a:solidFill>
              <a:latin typeface="Arial Narrow" panose="020B0606020202030204" pitchFamily="34" charset="0"/>
            </a:endParaRPr>
          </a:p>
          <a:p>
            <a:pPr marL="285750" indent="-285750" algn="just">
              <a:lnSpc>
                <a:spcPts val="1000"/>
              </a:lnSpc>
              <a:spcAft>
                <a:spcPts val="1200"/>
              </a:spcAft>
              <a:buFont typeface="Wingdings" panose="05000000000000000000" pitchFamily="2" charset="2"/>
              <a:buChar char="§"/>
            </a:pPr>
            <a:r>
              <a:rPr lang="en-US" sz="1400" dirty="0">
                <a:solidFill>
                  <a:srgbClr val="376091"/>
                </a:solidFill>
                <a:latin typeface="Arial Narrow" panose="020B0606020202030204" pitchFamily="34" charset="0"/>
              </a:rPr>
              <a:t>Phys. Part. </a:t>
            </a:r>
            <a:r>
              <a:rPr lang="en-US" sz="1400" dirty="0" err="1">
                <a:solidFill>
                  <a:srgbClr val="376091"/>
                </a:solidFill>
                <a:latin typeface="Arial Narrow" panose="020B0606020202030204" pitchFamily="34" charset="0"/>
              </a:rPr>
              <a:t>Nucl</a:t>
            </a:r>
            <a:r>
              <a:rPr lang="en-US" sz="1400" dirty="0">
                <a:solidFill>
                  <a:srgbClr val="376091"/>
                </a:solidFill>
                <a:latin typeface="Arial Narrow" panose="020B0606020202030204" pitchFamily="34" charset="0"/>
              </a:rPr>
              <a:t>. Lett., 2021, v.18, № 3, pp. 302–314</a:t>
            </a:r>
            <a:endParaRPr lang="ru-RU" sz="1400" dirty="0">
              <a:solidFill>
                <a:srgbClr val="376091"/>
              </a:solidFill>
              <a:latin typeface="Arial Narrow" panose="020B0606020202030204" pitchFamily="34" charset="0"/>
            </a:endParaRPr>
          </a:p>
          <a:p>
            <a:pPr marL="285750" indent="-285750" algn="just">
              <a:buFont typeface="Wingdings" panose="05000000000000000000" pitchFamily="2" charset="2"/>
              <a:buChar char="§"/>
            </a:pPr>
            <a:endParaRPr lang="en-US" sz="1100" dirty="0">
              <a:solidFill>
                <a:srgbClr val="376091"/>
              </a:solidFill>
              <a:latin typeface="Arial Narrow" panose="020B0606020202030204" pitchFamily="34" charset="0"/>
            </a:endParaRPr>
          </a:p>
          <a:p>
            <a:pPr marL="285750" indent="-285750" algn="just">
              <a:buFont typeface="Wingdings" panose="05000000000000000000" pitchFamily="2" charset="2"/>
              <a:buChar char="§"/>
            </a:pPr>
            <a:endParaRPr lang="en-US" sz="1600" dirty="0">
              <a:solidFill>
                <a:srgbClr val="376091"/>
              </a:solidFill>
              <a:latin typeface="Arial Narrow" panose="020B0606020202030204" pitchFamily="34" charset="0"/>
            </a:endParaRPr>
          </a:p>
        </p:txBody>
      </p:sp>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E153CCA0-B631-4E67-B47F-8BF3B9B0BFA6}"/>
                  </a:ext>
                </a:extLst>
              </p:cNvPr>
              <p:cNvSpPr txBox="1"/>
              <p:nvPr/>
            </p:nvSpPr>
            <p:spPr>
              <a:xfrm>
                <a:off x="971600" y="1422290"/>
                <a:ext cx="7488832" cy="604589"/>
              </a:xfrm>
              <a:prstGeom prst="rect">
                <a:avLst/>
              </a:prstGeom>
              <a:noFill/>
            </p:spPr>
            <p:txBody>
              <a:bodyPr wrap="square">
                <a:spAutoFit/>
              </a:bodyPr>
              <a:lstStyle/>
              <a:p>
                <a:r>
                  <a:rPr lang="en-US" sz="1600" dirty="0">
                    <a:effectLst/>
                    <a:latin typeface="Arial Narrow" panose="020B0606020202030204" pitchFamily="34" charset="0"/>
                    <a:ea typeface="Calibri" panose="020F0502020204030204" pitchFamily="34" charset="0"/>
                  </a:rPr>
                  <a:t>The scaling properties of strange particle production (</a:t>
                </a:r>
                <a14:m>
                  <m:oMath xmlns:m="http://schemas.openxmlformats.org/officeDocument/2006/math">
                    <m:sSubSup>
                      <m:sSubSupPr>
                        <m:ctrlPr>
                          <a:rPr lang="ru-RU" sz="1600" i="1">
                            <a:latin typeface="Cambria Math" panose="02040503050406030204" pitchFamily="18" charset="0"/>
                          </a:rPr>
                        </m:ctrlPr>
                      </m:sSubSupPr>
                      <m:e>
                        <m:r>
                          <m:rPr>
                            <m:sty m:val="p"/>
                          </m:rPr>
                          <a:rPr lang="en-US" sz="1600">
                            <a:latin typeface="Cambria Math" panose="02040503050406030204" pitchFamily="18" charset="0"/>
                          </a:rPr>
                          <m:t>K</m:t>
                        </m:r>
                      </m:e>
                      <m:sub>
                        <m:r>
                          <a:rPr lang="en-US" sz="1600">
                            <a:latin typeface="Cambria Math" panose="02040503050406030204" pitchFamily="18" charset="0"/>
                          </a:rPr>
                          <m:t>0</m:t>
                        </m:r>
                      </m:sub>
                      <m:sup>
                        <m:r>
                          <m:rPr>
                            <m:sty m:val="p"/>
                          </m:rPr>
                          <a:rPr lang="en-US" sz="1600">
                            <a:latin typeface="Cambria Math" panose="02040503050406030204" pitchFamily="18" charset="0"/>
                          </a:rPr>
                          <m:t>S</m:t>
                        </m:r>
                      </m:sup>
                    </m:sSubSup>
                    <m:r>
                      <a:rPr lang="en-US" sz="1600">
                        <a:latin typeface="Cambria Math" panose="02040503050406030204" pitchFamily="18" charset="0"/>
                      </a:rPr>
                      <m:t>,</m:t>
                    </m:r>
                    <m:sSup>
                      <m:sSupPr>
                        <m:ctrlPr>
                          <a:rPr lang="ru-RU" sz="1600" i="1">
                            <a:latin typeface="Cambria Math" panose="02040503050406030204" pitchFamily="18" charset="0"/>
                          </a:rPr>
                        </m:ctrlPr>
                      </m:sSupPr>
                      <m:e>
                        <m:r>
                          <m:rPr>
                            <m:sty m:val="p"/>
                          </m:rPr>
                          <a:rPr lang="en-US" sz="1600">
                            <a:latin typeface="Cambria Math" panose="02040503050406030204" pitchFamily="18" charset="0"/>
                          </a:rPr>
                          <m:t>K</m:t>
                        </m:r>
                      </m:e>
                      <m:sup>
                        <m:r>
                          <a:rPr lang="en-US" sz="1600" i="1">
                            <a:latin typeface="Cambria Math" panose="02040503050406030204" pitchFamily="18" charset="0"/>
                          </a:rPr>
                          <m:t>−</m:t>
                        </m:r>
                      </m:sup>
                    </m:sSup>
                    <m:r>
                      <a:rPr lang="en-US" sz="1600">
                        <a:latin typeface="Cambria Math" panose="02040503050406030204" pitchFamily="18" charset="0"/>
                      </a:rPr>
                      <m:t>,</m:t>
                    </m:r>
                    <m:sSup>
                      <m:sSupPr>
                        <m:ctrlPr>
                          <a:rPr lang="ru-RU" sz="1600" i="1">
                            <a:latin typeface="Cambria Math" panose="02040503050406030204" pitchFamily="18" charset="0"/>
                          </a:rPr>
                        </m:ctrlPr>
                      </m:sSupPr>
                      <m:e>
                        <m:r>
                          <m:rPr>
                            <m:sty m:val="p"/>
                          </m:rPr>
                          <a:rPr lang="en-US" sz="1600">
                            <a:latin typeface="Cambria Math" panose="02040503050406030204" pitchFamily="18" charset="0"/>
                          </a:rPr>
                          <m:t>K</m:t>
                        </m:r>
                      </m:e>
                      <m:sup>
                        <m:r>
                          <a:rPr lang="en-US" sz="1600" i="1">
                            <a:latin typeface="Cambria Math" panose="02040503050406030204" pitchFamily="18" charset="0"/>
                          </a:rPr>
                          <m:t>∗</m:t>
                        </m:r>
                        <m:r>
                          <a:rPr lang="en-US" sz="1600">
                            <a:latin typeface="Cambria Math" panose="02040503050406030204" pitchFamily="18" charset="0"/>
                          </a:rPr>
                          <m:t>0</m:t>
                        </m:r>
                      </m:sup>
                    </m:sSup>
                    <m:r>
                      <a:rPr lang="en-US" sz="1600">
                        <a:latin typeface="Cambria Math" panose="02040503050406030204" pitchFamily="18" charset="0"/>
                      </a:rPr>
                      <m:t>,</m:t>
                    </m:r>
                    <m:r>
                      <m:rPr>
                        <m:sty m:val="p"/>
                      </m:rPr>
                      <a:rPr lang="en-US" sz="1600">
                        <a:latin typeface="Cambria Math" panose="02040503050406030204" pitchFamily="18" charset="0"/>
                      </a:rPr>
                      <m:t>φ</m:t>
                    </m:r>
                    <m:r>
                      <a:rPr lang="en-US" sz="1600">
                        <a:latin typeface="Cambria Math" panose="02040503050406030204" pitchFamily="18" charset="0"/>
                      </a:rPr>
                      <m:t>,</m:t>
                    </m:r>
                    <m:r>
                      <m:rPr>
                        <m:sty m:val="p"/>
                      </m:rPr>
                      <a:rPr lang="en-US" sz="1600">
                        <a:latin typeface="Cambria Math" panose="02040503050406030204" pitchFamily="18" charset="0"/>
                      </a:rPr>
                      <m:t>Λ</m:t>
                    </m:r>
                    <m:r>
                      <a:rPr lang="en-US" sz="1600">
                        <a:latin typeface="Cambria Math" panose="02040503050406030204" pitchFamily="18" charset="0"/>
                      </a:rPr>
                      <m:t>,</m:t>
                    </m:r>
                    <m:sSup>
                      <m:sSupPr>
                        <m:ctrlPr>
                          <a:rPr lang="ru-RU" sz="1600" i="1">
                            <a:latin typeface="Cambria Math" panose="02040503050406030204" pitchFamily="18" charset="0"/>
                          </a:rPr>
                        </m:ctrlPr>
                      </m:sSupPr>
                      <m:e>
                        <m:r>
                          <m:rPr>
                            <m:sty m:val="p"/>
                          </m:rPr>
                          <a:rPr lang="en-US" sz="1600">
                            <a:latin typeface="Cambria Math" panose="02040503050406030204" pitchFamily="18" charset="0"/>
                          </a:rPr>
                          <m:t>Λ</m:t>
                        </m:r>
                      </m:e>
                      <m:sup>
                        <m:r>
                          <a:rPr lang="en-US" sz="1600" i="1">
                            <a:latin typeface="Cambria Math" panose="02040503050406030204" pitchFamily="18" charset="0"/>
                          </a:rPr>
                          <m:t>∗</m:t>
                        </m:r>
                      </m:sup>
                    </m:sSup>
                    <m:r>
                      <a:rPr lang="en-US" sz="1600">
                        <a:latin typeface="Cambria Math" panose="02040503050406030204" pitchFamily="18" charset="0"/>
                      </a:rPr>
                      <m:t>,</m:t>
                    </m:r>
                    <m:sSup>
                      <m:sSupPr>
                        <m:ctrlPr>
                          <a:rPr lang="ru-RU" sz="1600" i="1">
                            <a:latin typeface="Cambria Math" panose="02040503050406030204" pitchFamily="18" charset="0"/>
                          </a:rPr>
                        </m:ctrlPr>
                      </m:sSupPr>
                      <m:e>
                        <m:r>
                          <m:rPr>
                            <m:sty m:val="p"/>
                          </m:rPr>
                          <a:rPr lang="en-US" sz="1600">
                            <a:latin typeface="Cambria Math" panose="02040503050406030204" pitchFamily="18" charset="0"/>
                          </a:rPr>
                          <m:t>Σ</m:t>
                        </m:r>
                      </m:e>
                      <m:sup>
                        <m:r>
                          <a:rPr lang="en-US" sz="1600" i="1">
                            <a:latin typeface="Cambria Math" panose="02040503050406030204" pitchFamily="18" charset="0"/>
                          </a:rPr>
                          <m:t>∗</m:t>
                        </m:r>
                      </m:sup>
                    </m:sSup>
                    <m:r>
                      <a:rPr lang="en-US" sz="1600">
                        <a:latin typeface="Cambria Math" panose="02040503050406030204" pitchFamily="18" charset="0"/>
                      </a:rPr>
                      <m:t>,</m:t>
                    </m:r>
                    <m:r>
                      <m:rPr>
                        <m:sty m:val="p"/>
                      </m:rPr>
                      <a:rPr lang="en-US" sz="1600">
                        <a:latin typeface="Cambria Math" panose="02040503050406030204" pitchFamily="18" charset="0"/>
                      </a:rPr>
                      <m:t>Ξ</m:t>
                    </m:r>
                    <m:r>
                      <a:rPr lang="en-US" sz="1600">
                        <a:latin typeface="Cambria Math" panose="02040503050406030204" pitchFamily="18" charset="0"/>
                      </a:rPr>
                      <m:t>,</m:t>
                    </m:r>
                    <m:r>
                      <m:rPr>
                        <m:sty m:val="p"/>
                      </m:rPr>
                      <a:rPr lang="en-US" sz="1600">
                        <a:latin typeface="Cambria Math" panose="02040503050406030204" pitchFamily="18" charset="0"/>
                      </a:rPr>
                      <m:t>Ω</m:t>
                    </m:r>
                  </m:oMath>
                </a14:m>
                <a:r>
                  <a:rPr lang="en-US" sz="1600" dirty="0">
                    <a:effectLst/>
                    <a:latin typeface="Arial Narrow" panose="020B0606020202030204" pitchFamily="34" charset="0"/>
                    <a:ea typeface="Calibri" panose="020F0502020204030204" pitchFamily="34" charset="0"/>
                  </a:rPr>
                  <a:t>) in </a:t>
                </a:r>
                <a:r>
                  <a:rPr lang="en-US" sz="1600" i="1" dirty="0">
                    <a:effectLst/>
                    <a:latin typeface="Arial Narrow" panose="020B0606020202030204" pitchFamily="34" charset="0"/>
                    <a:ea typeface="Calibri" panose="020F0502020204030204" pitchFamily="34" charset="0"/>
                  </a:rPr>
                  <a:t>p + p</a:t>
                </a:r>
                <a:r>
                  <a:rPr lang="en-US" sz="1600" dirty="0">
                    <a:effectLst/>
                    <a:latin typeface="Arial Narrow" panose="020B0606020202030204" pitchFamily="34" charset="0"/>
                    <a:ea typeface="Calibri" panose="020F0502020204030204" pitchFamily="34" charset="0"/>
                  </a:rPr>
                  <a:t> collisions obtained </a:t>
                </a:r>
                <a:r>
                  <a:rPr lang="en-US" sz="1600" dirty="0">
                    <a:latin typeface="Arial Narrow" panose="020B0606020202030204" pitchFamily="34" charset="0"/>
                    <a:ea typeface="Calibri" panose="020F0502020204030204" pitchFamily="34" charset="0"/>
                  </a:rPr>
                  <a:t>by STAR collaboration</a:t>
                </a:r>
                <a:r>
                  <a:rPr lang="en-US" sz="1600" dirty="0">
                    <a:effectLst/>
                    <a:latin typeface="Arial Narrow" panose="020B0606020202030204" pitchFamily="34" charset="0"/>
                    <a:ea typeface="Calibri" panose="020F0502020204030204" pitchFamily="34" charset="0"/>
                  </a:rPr>
                  <a:t> at RHIC energies </a:t>
                </a:r>
                <a14:m>
                  <m:oMath xmlns:m="http://schemas.openxmlformats.org/officeDocument/2006/math">
                    <m:rad>
                      <m:radPr>
                        <m:degHide m:val="on"/>
                        <m:ctrlPr>
                          <a:rPr lang="ru-RU" sz="1600" i="1">
                            <a:latin typeface="Cambria Math" panose="02040503050406030204" pitchFamily="18" charset="0"/>
                            <a:cs typeface="Times New Roman" panose="02020603050405020304" pitchFamily="18" charset="0"/>
                          </a:rPr>
                        </m:ctrlPr>
                      </m:radPr>
                      <m:deg/>
                      <m:e>
                        <m:sSub>
                          <m:sSubPr>
                            <m:ctrlPr>
                              <a:rPr lang="ru-RU" sz="1600" i="1">
                                <a:latin typeface="Cambria Math" panose="02040503050406030204" pitchFamily="18" charset="0"/>
                                <a:cs typeface="Times New Roman" panose="02020603050405020304" pitchFamily="18" charset="0"/>
                              </a:rPr>
                            </m:ctrlPr>
                          </m:sSubPr>
                          <m:e>
                            <m:r>
                              <a:rPr lang="en-US" sz="1600" i="1">
                                <a:latin typeface="Cambria Math" panose="02040503050406030204" pitchFamily="18" charset="0"/>
                                <a:ea typeface="Calibri" panose="020F0502020204030204" pitchFamily="34" charset="0"/>
                                <a:cs typeface="Times New Roman" panose="02020603050405020304" pitchFamily="18" charset="0"/>
                              </a:rPr>
                              <m:t>𝑠</m:t>
                            </m:r>
                          </m:e>
                          <m:sub>
                            <m:r>
                              <m:rPr>
                                <m:sty m:val="p"/>
                              </m:rPr>
                              <a:rPr lang="en-US" sz="1600">
                                <a:latin typeface="Cambria Math" panose="02040503050406030204" pitchFamily="18" charset="0"/>
                                <a:ea typeface="Calibri" panose="020F0502020204030204" pitchFamily="34" charset="0"/>
                                <a:cs typeface="Times New Roman" panose="02020603050405020304" pitchFamily="18" charset="0"/>
                              </a:rPr>
                              <m:t>NN</m:t>
                            </m:r>
                          </m:sub>
                        </m:sSub>
                      </m:e>
                    </m:rad>
                  </m:oMath>
                </a14:m>
                <a:r>
                  <a:rPr lang="en-US" sz="1600" dirty="0">
                    <a:latin typeface="Arial Narrow" panose="020B0606020202030204" pitchFamily="34" charset="0"/>
                    <a:ea typeface="Times New Roman" panose="02020603050405020304" pitchFamily="18" charset="0"/>
                  </a:rPr>
                  <a:t> </a:t>
                </a:r>
                <a:r>
                  <a:rPr lang="en-US" sz="1600" dirty="0">
                    <a:latin typeface="Arial Narrow" panose="020B0606020202030204" pitchFamily="34" charset="0"/>
                    <a:ea typeface="Calibri" panose="020F0502020204030204" pitchFamily="34" charset="0"/>
                  </a:rPr>
                  <a:t>= </a:t>
                </a:r>
                <a:r>
                  <a:rPr lang="en-US" sz="1600" dirty="0">
                    <a:effectLst/>
                    <a:latin typeface="Arial Narrow" panose="020B0606020202030204" pitchFamily="34" charset="0"/>
                    <a:ea typeface="Calibri" panose="020F0502020204030204" pitchFamily="34" charset="0"/>
                  </a:rPr>
                  <a:t>200 GeV were investigated.</a:t>
                </a:r>
                <a:endParaRPr lang="ru-RU" sz="1600" dirty="0">
                  <a:latin typeface="Arial Narrow" panose="020B0606020202030204" pitchFamily="34" charset="0"/>
                </a:endParaRPr>
              </a:p>
            </p:txBody>
          </p:sp>
        </mc:Choice>
        <mc:Fallback>
          <p:sp>
            <p:nvSpPr>
              <p:cNvPr id="23" name="TextBox 22">
                <a:extLst>
                  <a:ext uri="{FF2B5EF4-FFF2-40B4-BE49-F238E27FC236}">
                    <a16:creationId xmlns:a16="http://schemas.microsoft.com/office/drawing/2014/main" id="{E153CCA0-B631-4E67-B47F-8BF3B9B0BFA6}"/>
                  </a:ext>
                </a:extLst>
              </p:cNvPr>
              <p:cNvSpPr txBox="1">
                <a:spLocks noRot="1" noChangeAspect="1" noMove="1" noResize="1" noEditPoints="1" noAdjustHandles="1" noChangeArrowheads="1" noChangeShapeType="1" noTextEdit="1"/>
              </p:cNvSpPr>
              <p:nvPr/>
            </p:nvSpPr>
            <p:spPr>
              <a:xfrm>
                <a:off x="971600" y="1422290"/>
                <a:ext cx="7488832" cy="604589"/>
              </a:xfrm>
              <a:prstGeom prst="rect">
                <a:avLst/>
              </a:prstGeom>
              <a:blipFill>
                <a:blip r:embed="rId5"/>
                <a:stretch>
                  <a:fillRect l="-407" t="-1010" b="-11111"/>
                </a:stretch>
              </a:blipFill>
            </p:spPr>
            <p:txBody>
              <a:bodyPr/>
              <a:lstStyle/>
              <a:p>
                <a:r>
                  <a:rPr lang="ru-RU">
                    <a:noFill/>
                  </a:rPr>
                  <a:t> </a:t>
                </a:r>
              </a:p>
            </p:txBody>
          </p:sp>
        </mc:Fallback>
      </mc:AlternateContent>
      <p:pic>
        <p:nvPicPr>
          <p:cNvPr id="12" name="Рисунок 11" descr="P1377C2T16#yIS1">
            <a:extLst>
              <a:ext uri="{FF2B5EF4-FFF2-40B4-BE49-F238E27FC236}">
                <a16:creationId xmlns:a16="http://schemas.microsoft.com/office/drawing/2014/main" id="{CED395C9-A34F-47E1-B714-5166FB5501A5}"/>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259632" y="2196962"/>
            <a:ext cx="2808312" cy="2724407"/>
          </a:xfrm>
          <a:prstGeom prst="rect">
            <a:avLst/>
          </a:prstGeom>
          <a:noFill/>
          <a:ln>
            <a:noFill/>
          </a:ln>
        </p:spPr>
      </p:pic>
      <p:pic>
        <p:nvPicPr>
          <p:cNvPr id="13" name="Picture 40" descr="P1376C1T16#yIS1">
            <a:extLst>
              <a:ext uri="{FF2B5EF4-FFF2-40B4-BE49-F238E27FC236}">
                <a16:creationId xmlns:a16="http://schemas.microsoft.com/office/drawing/2014/main" id="{1197E869-8F81-4BDF-A464-092F9EA4E35F}"/>
              </a:ext>
            </a:extLst>
          </p:cNvPr>
          <p:cNvPicPr/>
          <p:nvPr/>
        </p:nvPicPr>
        <p:blipFill rotWithShape="1">
          <a:blip r:embed="rId7" cstate="print">
            <a:extLst>
              <a:ext uri="{28A0092B-C50C-407E-A947-70E740481C1C}">
                <a14:useLocalDpi xmlns:a14="http://schemas.microsoft.com/office/drawing/2010/main" val="0"/>
              </a:ext>
            </a:extLst>
          </a:blip>
          <a:srcRect b="4882"/>
          <a:stretch/>
        </p:blipFill>
        <p:spPr bwMode="auto">
          <a:xfrm>
            <a:off x="4427984" y="2196962"/>
            <a:ext cx="3024336" cy="288032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427127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3971"/>
            <a:ext cx="9144001" cy="66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51520" y="97964"/>
            <a:ext cx="8208912"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rPr>
              <a:t>Search for New Fundamental Laws of Nature</a:t>
            </a:r>
            <a:endParaRPr lang="ru-RU"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12" name="TextBox 11">
            <a:extLst>
              <a:ext uri="{FF2B5EF4-FFF2-40B4-BE49-F238E27FC236}">
                <a16:creationId xmlns:a16="http://schemas.microsoft.com/office/drawing/2014/main" id="{B8BBEE04-D96E-40C3-B9C4-E4F29A449D4A}"/>
              </a:ext>
            </a:extLst>
          </p:cNvPr>
          <p:cNvSpPr txBox="1"/>
          <p:nvPr/>
        </p:nvSpPr>
        <p:spPr>
          <a:xfrm>
            <a:off x="648884" y="733640"/>
            <a:ext cx="7848872" cy="461665"/>
          </a:xfrm>
          <a:prstGeom prst="rect">
            <a:avLst/>
          </a:prstGeom>
          <a:noFill/>
        </p:spPr>
        <p:txBody>
          <a:bodyPr wrap="square" rtlCol="0">
            <a:spAutoFit/>
          </a:bodyPr>
          <a:lstStyle/>
          <a:p>
            <a:pPr marL="457200" indent="-457200" algn="ctr"/>
            <a:r>
              <a:rPr lang="en-US" sz="2400" b="1" dirty="0">
                <a:solidFill>
                  <a:srgbClr val="376091"/>
                </a:solidFill>
              </a:rPr>
              <a:t>Heavy Quarks</a:t>
            </a:r>
            <a:endParaRPr lang="ru-RU" sz="2200" b="1" dirty="0">
              <a:solidFill>
                <a:srgbClr val="C00000"/>
              </a:solidFill>
            </a:endParaRPr>
          </a:p>
        </p:txBody>
      </p:sp>
      <p:pic>
        <p:nvPicPr>
          <p:cNvPr id="23" name="Рисунок 22" descr="page5.jpg">
            <a:extLst>
              <a:ext uri="{FF2B5EF4-FFF2-40B4-BE49-F238E27FC236}">
                <a16:creationId xmlns:a16="http://schemas.microsoft.com/office/drawing/2014/main" id="{0A26885C-8CE5-418A-ACDA-CAB8CEC3848F}"/>
              </a:ext>
            </a:extLst>
          </p:cNvPr>
          <p:cNvPicPr>
            <a:picLocks noChangeAspect="1"/>
          </p:cNvPicPr>
          <p:nvPr/>
        </p:nvPicPr>
        <p:blipFill rotWithShape="1">
          <a:blip r:embed="rId3" cstate="print"/>
          <a:srcRect l="38200" t="36248" r="30550" b="32051"/>
          <a:stretch/>
        </p:blipFill>
        <p:spPr>
          <a:xfrm>
            <a:off x="813132" y="1964313"/>
            <a:ext cx="3312493" cy="2520280"/>
          </a:xfrm>
          <a:prstGeom prst="rect">
            <a:avLst/>
          </a:prstGeom>
        </p:spPr>
      </p:pic>
      <p:sp>
        <p:nvSpPr>
          <p:cNvPr id="24" name="TextBox 23">
            <a:extLst>
              <a:ext uri="{FF2B5EF4-FFF2-40B4-BE49-F238E27FC236}">
                <a16:creationId xmlns:a16="http://schemas.microsoft.com/office/drawing/2014/main" id="{1FED0A07-17D7-4D85-B84C-33E884C4A039}"/>
              </a:ext>
            </a:extLst>
          </p:cNvPr>
          <p:cNvSpPr txBox="1"/>
          <p:nvPr/>
        </p:nvSpPr>
        <p:spPr>
          <a:xfrm>
            <a:off x="1572657" y="4567634"/>
            <a:ext cx="2135247" cy="276999"/>
          </a:xfrm>
          <a:prstGeom prst="rect">
            <a:avLst/>
          </a:prstGeom>
          <a:noFill/>
        </p:spPr>
        <p:txBody>
          <a:bodyPr wrap="square" rtlCol="0">
            <a:spAutoFit/>
          </a:bodyPr>
          <a:lstStyle/>
          <a:p>
            <a:pPr algn="ctr"/>
            <a:r>
              <a:rPr lang="en-US" sz="1200" b="1" dirty="0">
                <a:latin typeface="Arial Narrow" panose="020B0606020202030204" pitchFamily="34" charset="0"/>
                <a:cs typeface="Times New Roman" pitchFamily="18" charset="0"/>
              </a:rPr>
              <a:t>Phys. Rev. C 99 (2019) 034908</a:t>
            </a:r>
          </a:p>
        </p:txBody>
      </p:sp>
      <mc:AlternateContent xmlns:mc="http://schemas.openxmlformats.org/markup-compatibility/2006">
        <mc:Choice xmlns:a14="http://schemas.microsoft.com/office/drawing/2010/main" Requires="a14">
          <p:sp>
            <p:nvSpPr>
              <p:cNvPr id="26" name="Прямоугольник 25">
                <a:extLst>
                  <a:ext uri="{FF2B5EF4-FFF2-40B4-BE49-F238E27FC236}">
                    <a16:creationId xmlns:a16="http://schemas.microsoft.com/office/drawing/2014/main" id="{66F66637-51CD-4CD3-BC0C-64CA32592744}"/>
                  </a:ext>
                </a:extLst>
              </p:cNvPr>
              <p:cNvSpPr/>
              <p:nvPr/>
            </p:nvSpPr>
            <p:spPr>
              <a:xfrm>
                <a:off x="855196" y="1412776"/>
                <a:ext cx="3500780" cy="621132"/>
              </a:xfrm>
              <a:prstGeom prst="rect">
                <a:avLst/>
              </a:prstGeom>
            </p:spPr>
            <p:txBody>
              <a:bodyPr wrap="square">
                <a:spAutoFit/>
              </a:bodyPr>
              <a:lstStyle/>
              <a:p>
                <a:pPr algn="ctr"/>
                <a:r>
                  <a:rPr lang="en-US" b="1" dirty="0">
                    <a:solidFill>
                      <a:srgbClr val="C00000"/>
                    </a:solidFill>
                    <a:latin typeface="Arial Narrow" panose="020B0606020202030204" pitchFamily="34" charset="0"/>
                    <a:cs typeface="Times New Roman" panose="02020603050405020304" pitchFamily="18" charset="0"/>
                  </a:rPr>
                  <a:t>Heavy quark suppression</a:t>
                </a:r>
              </a:p>
              <a:p>
                <a:pPr algn="ctr"/>
                <a14:m>
                  <m:oMath xmlns:m="http://schemas.openxmlformats.org/officeDocument/2006/math">
                    <m:sSup>
                      <m:sSupPr>
                        <m:ctrlPr>
                          <a:rPr lang="en-US" sz="1600" b="1" smtClean="0">
                            <a:solidFill>
                              <a:schemeClr val="tx1"/>
                            </a:solidFill>
                            <a:latin typeface="Cambria Math" panose="02040503050406030204" pitchFamily="18" charset="0"/>
                            <a:cs typeface="Times New Roman" panose="02020603050405020304" pitchFamily="18" charset="0"/>
                          </a:rPr>
                        </m:ctrlPr>
                      </m:sSupPr>
                      <m:e>
                        <m:r>
                          <a:rPr lang="en-US" sz="1600" b="1" i="0" smtClean="0">
                            <a:solidFill>
                              <a:schemeClr val="tx1"/>
                            </a:solidFill>
                            <a:latin typeface="Cambria Math" panose="02040503050406030204" pitchFamily="18" charset="0"/>
                            <a:cs typeface="Times New Roman" panose="02020603050405020304" pitchFamily="18" charset="0"/>
                          </a:rPr>
                          <m:t>𝐃</m:t>
                        </m:r>
                      </m:e>
                      <m:sup>
                        <m:r>
                          <a:rPr lang="en-US" sz="1600" b="1" i="0" smtClean="0">
                            <a:solidFill>
                              <a:schemeClr val="tx1"/>
                            </a:solidFill>
                            <a:latin typeface="Cambria Math" panose="02040503050406030204" pitchFamily="18" charset="0"/>
                            <a:cs typeface="Times New Roman" panose="02020603050405020304" pitchFamily="18" charset="0"/>
                          </a:rPr>
                          <m:t>𝟎</m:t>
                        </m:r>
                      </m:sup>
                    </m:sSup>
                  </m:oMath>
                </a14:m>
                <a:r>
                  <a:rPr lang="en-US" sz="1600" b="1" dirty="0">
                    <a:solidFill>
                      <a:schemeClr val="tx1"/>
                    </a:solidFill>
                    <a:latin typeface="Arial Narrow" panose="020B0606020202030204" pitchFamily="34" charset="0"/>
                    <a:cs typeface="Times New Roman" panose="02020603050405020304" pitchFamily="18" charset="0"/>
                  </a:rPr>
                  <a:t>, </a:t>
                </a:r>
                <a14:m>
                  <m:oMath xmlns:m="http://schemas.openxmlformats.org/officeDocument/2006/math">
                    <m:sSup>
                      <m:sSupPr>
                        <m:ctrlPr>
                          <a:rPr lang="en-US" sz="1600" b="1" smtClean="0">
                            <a:solidFill>
                              <a:schemeClr val="tx1"/>
                            </a:solidFill>
                            <a:latin typeface="Cambria Math" panose="02040503050406030204" pitchFamily="18" charset="0"/>
                            <a:cs typeface="Times New Roman" panose="02020603050405020304" pitchFamily="18" charset="0"/>
                          </a:rPr>
                        </m:ctrlPr>
                      </m:sSupPr>
                      <m:e>
                        <m:r>
                          <a:rPr lang="en-US" sz="1600" b="1" i="0" smtClean="0">
                            <a:solidFill>
                              <a:schemeClr val="tx1"/>
                            </a:solidFill>
                            <a:latin typeface="Cambria Math" panose="02040503050406030204" pitchFamily="18" charset="0"/>
                            <a:cs typeface="Times New Roman" panose="02020603050405020304" pitchFamily="18" charset="0"/>
                          </a:rPr>
                          <m:t>𝐃</m:t>
                        </m:r>
                      </m:e>
                      <m:sup>
                        <m:r>
                          <a:rPr lang="en-US" sz="1600" b="1" i="0" smtClean="0">
                            <a:solidFill>
                              <a:schemeClr val="tx1"/>
                            </a:solidFill>
                            <a:latin typeface="Cambria Math" panose="02040503050406030204" pitchFamily="18" charset="0"/>
                            <a:cs typeface="Times New Roman" panose="02020603050405020304" pitchFamily="18" charset="0"/>
                          </a:rPr>
                          <m:t>+</m:t>
                        </m:r>
                      </m:sup>
                    </m:sSup>
                  </m:oMath>
                </a14:m>
                <a:r>
                  <a:rPr lang="en-US" sz="1600" b="1" dirty="0">
                    <a:solidFill>
                      <a:schemeClr val="tx1"/>
                    </a:solidFill>
                    <a:latin typeface="Arial Narrow" panose="020B0606020202030204" pitchFamily="34" charset="0"/>
                    <a:cs typeface="Times New Roman" panose="02020603050405020304" pitchFamily="18" charset="0"/>
                  </a:rPr>
                  <a:t>, </a:t>
                </a:r>
                <a14:m>
                  <m:oMath xmlns:m="http://schemas.openxmlformats.org/officeDocument/2006/math">
                    <m:sSubSup>
                      <m:sSubSupPr>
                        <m:ctrlPr>
                          <a:rPr lang="en-US" sz="1600" b="1" smtClean="0">
                            <a:solidFill>
                              <a:schemeClr val="tx1"/>
                            </a:solidFill>
                            <a:latin typeface="Cambria Math" panose="02040503050406030204" pitchFamily="18" charset="0"/>
                            <a:cs typeface="Times New Roman" panose="02020603050405020304" pitchFamily="18" charset="0"/>
                          </a:rPr>
                        </m:ctrlPr>
                      </m:sSubSupPr>
                      <m:e>
                        <m:r>
                          <a:rPr lang="en-US" sz="1600" b="1" i="0" smtClean="0">
                            <a:solidFill>
                              <a:schemeClr val="tx1"/>
                            </a:solidFill>
                            <a:latin typeface="Cambria Math" panose="02040503050406030204" pitchFamily="18" charset="0"/>
                            <a:cs typeface="Times New Roman" panose="02020603050405020304" pitchFamily="18" charset="0"/>
                          </a:rPr>
                          <m:t>𝐃</m:t>
                        </m:r>
                      </m:e>
                      <m:sub>
                        <m:r>
                          <a:rPr lang="en-US" sz="1600" b="1" i="1" smtClean="0">
                            <a:solidFill>
                              <a:schemeClr val="tx1"/>
                            </a:solidFill>
                            <a:latin typeface="Cambria Math" panose="02040503050406030204" pitchFamily="18" charset="0"/>
                            <a:cs typeface="Times New Roman" panose="02020603050405020304" pitchFamily="18" charset="0"/>
                          </a:rPr>
                          <m:t>𝒔</m:t>
                        </m:r>
                      </m:sub>
                      <m:sup>
                        <m:r>
                          <a:rPr lang="en-US" sz="1600" b="1" i="0" smtClean="0">
                            <a:solidFill>
                              <a:schemeClr val="tx1"/>
                            </a:solidFill>
                            <a:latin typeface="Cambria Math" panose="02040503050406030204" pitchFamily="18" charset="0"/>
                            <a:cs typeface="Times New Roman" panose="02020603050405020304" pitchFamily="18" charset="0"/>
                          </a:rPr>
                          <m:t>+</m:t>
                        </m:r>
                      </m:sup>
                    </m:sSubSup>
                  </m:oMath>
                </a14:m>
                <a:r>
                  <a:rPr lang="en-US" sz="1600" b="1" dirty="0">
                    <a:solidFill>
                      <a:schemeClr val="tx1"/>
                    </a:solidFill>
                    <a:latin typeface="Arial Narrow" panose="020B0606020202030204" pitchFamily="34" charset="0"/>
                    <a:cs typeface="Times New Roman" panose="02020603050405020304" pitchFamily="18" charset="0"/>
                  </a:rPr>
                  <a:t>, </a:t>
                </a:r>
                <a14:m>
                  <m:oMath xmlns:m="http://schemas.openxmlformats.org/officeDocument/2006/math">
                    <m:sSubSup>
                      <m:sSubSupPr>
                        <m:ctrlPr>
                          <a:rPr lang="en-US" sz="1600" b="1" smtClean="0">
                            <a:solidFill>
                              <a:schemeClr val="tx1"/>
                            </a:solidFill>
                            <a:latin typeface="Cambria Math" panose="02040503050406030204" pitchFamily="18" charset="0"/>
                            <a:cs typeface="Times New Roman" panose="02020603050405020304" pitchFamily="18" charset="0"/>
                          </a:rPr>
                        </m:ctrlPr>
                      </m:sSubSupPr>
                      <m:e>
                        <m:r>
                          <a:rPr lang="en-US" sz="1600" b="1" i="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𝚲</m:t>
                        </m:r>
                      </m:e>
                      <m:sub>
                        <m:r>
                          <a:rPr lang="en-US" sz="1600" b="1" i="1" smtClean="0">
                            <a:solidFill>
                              <a:schemeClr val="tx1"/>
                            </a:solidFill>
                            <a:latin typeface="Cambria Math" panose="02040503050406030204" pitchFamily="18" charset="0"/>
                            <a:cs typeface="Times New Roman" panose="02020603050405020304" pitchFamily="18" charset="0"/>
                          </a:rPr>
                          <m:t>𝒄</m:t>
                        </m:r>
                      </m:sub>
                      <m:sup>
                        <m:r>
                          <a:rPr lang="en-US" sz="1600" b="1" i="0" smtClean="0">
                            <a:solidFill>
                              <a:schemeClr val="tx1"/>
                            </a:solidFill>
                            <a:latin typeface="Cambria Math" panose="02040503050406030204" pitchFamily="18" charset="0"/>
                            <a:cs typeface="Times New Roman" panose="02020603050405020304" pitchFamily="18" charset="0"/>
                          </a:rPr>
                          <m:t>+</m:t>
                        </m:r>
                      </m:sup>
                    </m:sSubSup>
                  </m:oMath>
                </a14:m>
                <a:r>
                  <a:rPr lang="en-US" sz="1600" b="1" dirty="0">
                    <a:solidFill>
                      <a:schemeClr val="tx1"/>
                    </a:solidFill>
                    <a:latin typeface="Arial Narrow" panose="020B0606020202030204" pitchFamily="34" charset="0"/>
                    <a:cs typeface="Times New Roman" panose="02020603050405020304" pitchFamily="18" charset="0"/>
                  </a:rPr>
                  <a:t>, </a:t>
                </a:r>
                <a14:m>
                  <m:oMath xmlns:m="http://schemas.openxmlformats.org/officeDocument/2006/math">
                    <m:r>
                      <a:rPr lang="en-US" sz="1600" b="1" i="0" smtClean="0">
                        <a:solidFill>
                          <a:schemeClr val="tx1"/>
                        </a:solidFill>
                        <a:latin typeface="Cambria Math" panose="02040503050406030204" pitchFamily="18" charset="0"/>
                        <a:cs typeface="Times New Roman" panose="02020603050405020304" pitchFamily="18" charset="0"/>
                      </a:rPr>
                      <m:t>𝐉</m:t>
                    </m:r>
                    <m:r>
                      <a:rPr lang="en-US" sz="1600" b="1" i="0" smtClean="0">
                        <a:solidFill>
                          <a:schemeClr val="tx1"/>
                        </a:solidFill>
                        <a:latin typeface="Cambria Math" panose="02040503050406030204" pitchFamily="18" charset="0"/>
                        <a:cs typeface="Times New Roman" panose="02020603050405020304" pitchFamily="18" charset="0"/>
                      </a:rPr>
                      <m:t>/</m:t>
                    </m:r>
                    <m:r>
                      <a:rPr lang="en-US" sz="1600" b="1" i="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𝛙</m:t>
                    </m:r>
                  </m:oMath>
                </a14:m>
                <a:r>
                  <a:rPr lang="en-US" sz="1600" b="1" dirty="0">
                    <a:solidFill>
                      <a:schemeClr val="tx1"/>
                    </a:solidFill>
                    <a:latin typeface="Arial Narrow" panose="020B0606020202030204" pitchFamily="34" charset="0"/>
                    <a:cs typeface="Times New Roman" panose="02020603050405020304" pitchFamily="18" charset="0"/>
                  </a:rPr>
                  <a:t>, </a:t>
                </a:r>
                <a14:m>
                  <m:oMath xmlns:m="http://schemas.openxmlformats.org/officeDocument/2006/math">
                    <m:r>
                      <a:rPr lang="en-US" sz="1600" b="1" i="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𝚼</m:t>
                    </m:r>
                  </m:oMath>
                </a14:m>
                <a:endParaRPr lang="en-US" sz="1600" b="1" dirty="0">
                  <a:solidFill>
                    <a:schemeClr val="tx1"/>
                  </a:solidFill>
                  <a:latin typeface="Arial Narrow" panose="020B0606020202030204" pitchFamily="34" charset="0"/>
                  <a:cs typeface="Times New Roman" panose="02020603050405020304" pitchFamily="18" charset="0"/>
                </a:endParaRPr>
              </a:p>
            </p:txBody>
          </p:sp>
        </mc:Choice>
        <mc:Fallback>
          <p:sp>
            <p:nvSpPr>
              <p:cNvPr id="26" name="Прямоугольник 25">
                <a:extLst>
                  <a:ext uri="{FF2B5EF4-FFF2-40B4-BE49-F238E27FC236}">
                    <a16:creationId xmlns:a16="http://schemas.microsoft.com/office/drawing/2014/main" id="{66F66637-51CD-4CD3-BC0C-64CA32592744}"/>
                  </a:ext>
                </a:extLst>
              </p:cNvPr>
              <p:cNvSpPr>
                <a:spLocks noRot="1" noChangeAspect="1" noMove="1" noResize="1" noEditPoints="1" noAdjustHandles="1" noChangeArrowheads="1" noChangeShapeType="1" noTextEdit="1"/>
              </p:cNvSpPr>
              <p:nvPr/>
            </p:nvSpPr>
            <p:spPr>
              <a:xfrm>
                <a:off x="855196" y="1412776"/>
                <a:ext cx="3500780" cy="621132"/>
              </a:xfrm>
              <a:prstGeom prst="rect">
                <a:avLst/>
              </a:prstGeom>
              <a:blipFill>
                <a:blip r:embed="rId4"/>
                <a:stretch>
                  <a:fillRect t="-4902" b="-11765"/>
                </a:stretch>
              </a:blipFill>
            </p:spPr>
            <p:txBody>
              <a:bodyPr/>
              <a:lstStyle/>
              <a:p>
                <a:r>
                  <a:rPr lang="ru-RU">
                    <a:noFill/>
                  </a:rPr>
                  <a:t> </a:t>
                </a:r>
              </a:p>
            </p:txBody>
          </p:sp>
        </mc:Fallback>
      </mc:AlternateContent>
      <p:pic>
        <p:nvPicPr>
          <p:cNvPr id="27" name="Picture 4" descr="C:\Users\131217~1\AppData\Local\Temp\SNAGHTML17479503.PNG">
            <a:extLst>
              <a:ext uri="{FF2B5EF4-FFF2-40B4-BE49-F238E27FC236}">
                <a16:creationId xmlns:a16="http://schemas.microsoft.com/office/drawing/2014/main" id="{5CE29026-A11C-4949-B9B0-ADB4A2B41F7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4161" y="3375202"/>
            <a:ext cx="517290" cy="164886"/>
          </a:xfrm>
          <a:prstGeom prst="rect">
            <a:avLst/>
          </a:prstGeom>
          <a:noFill/>
          <a:extLst>
            <a:ext uri="{909E8E84-426E-40DD-AFC4-6F175D3DCCD1}">
              <a14:hiddenFill xmlns:a14="http://schemas.microsoft.com/office/drawing/2010/main">
                <a:solidFill>
                  <a:srgbClr val="FFFFFF"/>
                </a:solidFill>
              </a14:hiddenFill>
            </a:ext>
          </a:extLst>
        </p:spPr>
      </p:pic>
      <p:pic>
        <p:nvPicPr>
          <p:cNvPr id="30" name="Рисунок 29">
            <a:extLst>
              <a:ext uri="{FF2B5EF4-FFF2-40B4-BE49-F238E27FC236}">
                <a16:creationId xmlns:a16="http://schemas.microsoft.com/office/drawing/2014/main" id="{FAE8BA09-1222-4CD7-8194-8010B5696255}"/>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4438379" y="2112904"/>
            <a:ext cx="4012722" cy="2520280"/>
          </a:xfrm>
          <a:prstGeom prst="rect">
            <a:avLst/>
          </a:prstGeom>
          <a:noFill/>
          <a:ln>
            <a:noFill/>
          </a:ln>
        </p:spPr>
      </p:pic>
      <p:sp>
        <p:nvSpPr>
          <p:cNvPr id="31" name="TextBox 30">
            <a:extLst>
              <a:ext uri="{FF2B5EF4-FFF2-40B4-BE49-F238E27FC236}">
                <a16:creationId xmlns:a16="http://schemas.microsoft.com/office/drawing/2014/main" id="{DF19B601-E08D-456E-92E0-CEC8A6AC4C67}"/>
              </a:ext>
            </a:extLst>
          </p:cNvPr>
          <p:cNvSpPr txBox="1"/>
          <p:nvPr/>
        </p:nvSpPr>
        <p:spPr>
          <a:xfrm>
            <a:off x="5677113" y="4567634"/>
            <a:ext cx="2135247" cy="276999"/>
          </a:xfrm>
          <a:prstGeom prst="rect">
            <a:avLst/>
          </a:prstGeom>
          <a:noFill/>
        </p:spPr>
        <p:txBody>
          <a:bodyPr wrap="square" rtlCol="0">
            <a:spAutoFit/>
          </a:bodyPr>
          <a:lstStyle/>
          <a:p>
            <a:pPr algn="ctr"/>
            <a:r>
              <a:rPr lang="en-US" sz="1200" b="1" dirty="0">
                <a:latin typeface="Arial Narrow" panose="020B0606020202030204" pitchFamily="34" charset="0"/>
                <a:cs typeface="Times New Roman" pitchFamily="18" charset="0"/>
              </a:rPr>
              <a:t>PRL 118, 212301 (2017)</a:t>
            </a:r>
          </a:p>
        </p:txBody>
      </p:sp>
      <mc:AlternateContent xmlns:mc="http://schemas.openxmlformats.org/markup-compatibility/2006">
        <mc:Choice xmlns:a14="http://schemas.microsoft.com/office/drawing/2010/main" Requires="a14">
          <p:sp>
            <p:nvSpPr>
              <p:cNvPr id="32" name="Прямоугольник 31">
                <a:extLst>
                  <a:ext uri="{FF2B5EF4-FFF2-40B4-BE49-F238E27FC236}">
                    <a16:creationId xmlns:a16="http://schemas.microsoft.com/office/drawing/2014/main" id="{931D350C-0554-42F0-A48B-D1D65D52F2E9}"/>
                  </a:ext>
                </a:extLst>
              </p:cNvPr>
              <p:cNvSpPr/>
              <p:nvPr/>
            </p:nvSpPr>
            <p:spPr>
              <a:xfrm>
                <a:off x="4804861" y="1412776"/>
                <a:ext cx="3500780" cy="621132"/>
              </a:xfrm>
              <a:prstGeom prst="rect">
                <a:avLst/>
              </a:prstGeom>
            </p:spPr>
            <p:txBody>
              <a:bodyPr wrap="square">
                <a:spAutoFit/>
              </a:bodyPr>
              <a:lstStyle/>
              <a:p>
                <a:pPr algn="ctr"/>
                <a:r>
                  <a:rPr lang="en-US" b="1" dirty="0">
                    <a:solidFill>
                      <a:srgbClr val="C00000"/>
                    </a:solidFill>
                    <a:latin typeface="Arial Narrow" panose="020B0606020202030204" pitchFamily="34" charset="0"/>
                    <a:cs typeface="Times New Roman" panose="02020603050405020304" pitchFamily="18" charset="0"/>
                  </a:rPr>
                  <a:t>Elliptic flow for heavy quarks</a:t>
                </a:r>
                <a:endParaRPr lang="en-US" sz="1600" b="1" i="1" dirty="0">
                  <a:solidFill>
                    <a:schemeClr val="tx1"/>
                  </a:solidFill>
                  <a:latin typeface="Cambria Math" panose="02040503050406030204" pitchFamily="18" charset="0"/>
                  <a:cs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sSup>
                        <m:sSupPr>
                          <m:ctrlPr>
                            <a:rPr lang="en-US" sz="1600" b="1" i="1" smtClean="0">
                              <a:solidFill>
                                <a:schemeClr val="tx1"/>
                              </a:solidFill>
                              <a:latin typeface="Cambria Math" panose="02040503050406030204" pitchFamily="18" charset="0"/>
                              <a:cs typeface="Times New Roman" panose="02020603050405020304" pitchFamily="18" charset="0"/>
                            </a:rPr>
                          </m:ctrlPr>
                        </m:sSupPr>
                        <m:e>
                          <m:r>
                            <a:rPr lang="en-US" sz="1600" b="1" i="0" smtClean="0">
                              <a:solidFill>
                                <a:schemeClr val="tx1"/>
                              </a:solidFill>
                              <a:latin typeface="Cambria Math" panose="02040503050406030204" pitchFamily="18" charset="0"/>
                              <a:cs typeface="Times New Roman" panose="02020603050405020304" pitchFamily="18" charset="0"/>
                            </a:rPr>
                            <m:t>𝐃</m:t>
                          </m:r>
                        </m:e>
                        <m:sup>
                          <m:r>
                            <a:rPr lang="en-US" sz="1600" b="1" i="1" smtClean="0">
                              <a:solidFill>
                                <a:schemeClr val="tx1"/>
                              </a:solidFill>
                              <a:latin typeface="Cambria Math" panose="02040503050406030204" pitchFamily="18" charset="0"/>
                              <a:cs typeface="Times New Roman" panose="02020603050405020304" pitchFamily="18" charset="0"/>
                            </a:rPr>
                            <m:t>𝟎</m:t>
                          </m:r>
                        </m:sup>
                      </m:sSup>
                      <m:r>
                        <a:rPr lang="en-US" sz="1600" b="1" i="1" dirty="0" smtClean="0">
                          <a:solidFill>
                            <a:schemeClr val="tx1"/>
                          </a:solidFill>
                          <a:latin typeface="Cambria Math" panose="02040503050406030204" pitchFamily="18" charset="0"/>
                          <a:cs typeface="Times New Roman" panose="02020603050405020304" pitchFamily="18" charset="0"/>
                        </a:rPr>
                        <m:t>𝒂𝒏𝒅</m:t>
                      </m:r>
                      <m:r>
                        <a:rPr lang="en-US" sz="1600" b="1" i="1" dirty="0" smtClean="0">
                          <a:solidFill>
                            <a:schemeClr val="tx1"/>
                          </a:solidFill>
                          <a:latin typeface="Cambria Math" panose="02040503050406030204" pitchFamily="18" charset="0"/>
                          <a:cs typeface="Times New Roman" panose="02020603050405020304" pitchFamily="18" charset="0"/>
                        </a:rPr>
                        <m:t> </m:t>
                      </m:r>
                      <m:r>
                        <a:rPr lang="en-US" sz="1600" b="1" i="1" dirty="0" smtClean="0">
                          <a:solidFill>
                            <a:schemeClr val="tx1"/>
                          </a:solidFill>
                          <a:latin typeface="Cambria Math" panose="02040503050406030204" pitchFamily="18" charset="0"/>
                          <a:cs typeface="Times New Roman" panose="02020603050405020304" pitchFamily="18" charset="0"/>
                        </a:rPr>
                        <m:t>𝒐𝒕𝒉𝒆𝒓</m:t>
                      </m:r>
                      <m:r>
                        <a:rPr lang="en-US" sz="1600" b="1" i="1" dirty="0" smtClean="0">
                          <a:solidFill>
                            <a:schemeClr val="tx1"/>
                          </a:solidFill>
                          <a:latin typeface="Cambria Math" panose="02040503050406030204" pitchFamily="18" charset="0"/>
                          <a:cs typeface="Times New Roman" panose="02020603050405020304" pitchFamily="18" charset="0"/>
                        </a:rPr>
                        <m:t> </m:t>
                      </m:r>
                      <m:r>
                        <a:rPr lang="en-US" sz="1600" b="1" i="1" dirty="0" smtClean="0">
                          <a:solidFill>
                            <a:schemeClr val="tx1"/>
                          </a:solidFill>
                          <a:latin typeface="Cambria Math" panose="02040503050406030204" pitchFamily="18" charset="0"/>
                          <a:cs typeface="Times New Roman" panose="02020603050405020304" pitchFamily="18" charset="0"/>
                        </a:rPr>
                        <m:t>𝒉𝒂𝒅𝒓𝒐𝒏𝒔</m:t>
                      </m:r>
                    </m:oMath>
                  </m:oMathPara>
                </a14:m>
                <a:endParaRPr lang="en-US" sz="1600" b="1" dirty="0">
                  <a:solidFill>
                    <a:schemeClr val="tx1"/>
                  </a:solidFill>
                  <a:latin typeface="Arial Narrow" panose="020B0606020202030204" pitchFamily="34" charset="0"/>
                  <a:cs typeface="Times New Roman" panose="02020603050405020304" pitchFamily="18" charset="0"/>
                </a:endParaRPr>
              </a:p>
            </p:txBody>
          </p:sp>
        </mc:Choice>
        <mc:Fallback>
          <p:sp>
            <p:nvSpPr>
              <p:cNvPr id="32" name="Прямоугольник 31">
                <a:extLst>
                  <a:ext uri="{FF2B5EF4-FFF2-40B4-BE49-F238E27FC236}">
                    <a16:creationId xmlns:a16="http://schemas.microsoft.com/office/drawing/2014/main" id="{931D350C-0554-42F0-A48B-D1D65D52F2E9}"/>
                  </a:ext>
                </a:extLst>
              </p:cNvPr>
              <p:cNvSpPr>
                <a:spLocks noRot="1" noChangeAspect="1" noMove="1" noResize="1" noEditPoints="1" noAdjustHandles="1" noChangeArrowheads="1" noChangeShapeType="1" noTextEdit="1"/>
              </p:cNvSpPr>
              <p:nvPr/>
            </p:nvSpPr>
            <p:spPr>
              <a:xfrm>
                <a:off x="4804861" y="1412776"/>
                <a:ext cx="3500780" cy="621132"/>
              </a:xfrm>
              <a:prstGeom prst="rect">
                <a:avLst/>
              </a:prstGeom>
              <a:blipFill>
                <a:blip r:embed="rId7"/>
                <a:stretch>
                  <a:fillRect t="-4902"/>
                </a:stretch>
              </a:blipFill>
            </p:spPr>
            <p:txBody>
              <a:bodyPr/>
              <a:lstStyle/>
              <a:p>
                <a:r>
                  <a:rPr lang="ru-RU">
                    <a:noFill/>
                  </a:rPr>
                  <a:t> </a:t>
                </a:r>
              </a:p>
            </p:txBody>
          </p:sp>
        </mc:Fallback>
      </mc:AlternateContent>
      <p:sp>
        <p:nvSpPr>
          <p:cNvPr id="13" name="TextBox 12">
            <a:extLst>
              <a:ext uri="{FF2B5EF4-FFF2-40B4-BE49-F238E27FC236}">
                <a16:creationId xmlns:a16="http://schemas.microsoft.com/office/drawing/2014/main" id="{607ADEF8-CB77-4DC5-A0CD-676D457F0C8C}"/>
              </a:ext>
            </a:extLst>
          </p:cNvPr>
          <p:cNvSpPr txBox="1"/>
          <p:nvPr/>
        </p:nvSpPr>
        <p:spPr>
          <a:xfrm>
            <a:off x="683568" y="5181451"/>
            <a:ext cx="7848872" cy="369332"/>
          </a:xfrm>
          <a:prstGeom prst="rect">
            <a:avLst/>
          </a:prstGeom>
          <a:noFill/>
        </p:spPr>
        <p:txBody>
          <a:bodyPr wrap="square">
            <a:spAutoFit/>
          </a:bodyPr>
          <a:lstStyle/>
          <a:p>
            <a:pPr algn="ctr"/>
            <a:r>
              <a:rPr lang="en-US" sz="1800" dirty="0">
                <a:effectLst/>
                <a:latin typeface="Arial Narrow" panose="020B0606020202030204" pitchFamily="34" charset="0"/>
                <a:ea typeface="Calibri" panose="020F0502020204030204" pitchFamily="34" charset="0"/>
              </a:rPr>
              <a:t>A significant suppression of D</a:t>
            </a:r>
            <a:r>
              <a:rPr lang="en-US" sz="1800" baseline="30000" dirty="0">
                <a:effectLst/>
                <a:latin typeface="Arial Narrow" panose="020B0606020202030204" pitchFamily="34" charset="0"/>
                <a:ea typeface="Calibri" panose="020F0502020204030204" pitchFamily="34" charset="0"/>
              </a:rPr>
              <a:t>0</a:t>
            </a:r>
            <a:r>
              <a:rPr lang="en-US" sz="1800" dirty="0">
                <a:effectLst/>
                <a:latin typeface="Arial Narrow" panose="020B0606020202030204" pitchFamily="34" charset="0"/>
                <a:ea typeface="Calibri" panose="020F0502020204030204" pitchFamily="34" charset="0"/>
              </a:rPr>
              <a:t> meson yields at large transverse momenta </a:t>
            </a:r>
            <a:r>
              <a:rPr lang="en-US" dirty="0">
                <a:latin typeface="Arial Narrow" panose="020B0606020202030204" pitchFamily="34" charset="0"/>
                <a:ea typeface="Calibri" panose="020F0502020204030204" pitchFamily="34" charset="0"/>
              </a:rPr>
              <a:t>was</a:t>
            </a:r>
            <a:r>
              <a:rPr lang="en-US" sz="1800" dirty="0">
                <a:effectLst/>
                <a:latin typeface="Arial Narrow" panose="020B0606020202030204" pitchFamily="34" charset="0"/>
                <a:ea typeface="Calibri" panose="020F0502020204030204" pitchFamily="34" charset="0"/>
              </a:rPr>
              <a:t> established. </a:t>
            </a:r>
            <a:endParaRPr lang="ru-RU" dirty="0">
              <a:latin typeface="Arial Narrow" panose="020B0606020202030204" pitchFamily="34" charset="0"/>
            </a:endParaRPr>
          </a:p>
        </p:txBody>
      </p:sp>
    </p:spTree>
    <p:extLst>
      <p:ext uri="{BB962C8B-B14F-4D97-AF65-F5344CB8AC3E}">
        <p14:creationId xmlns:p14="http://schemas.microsoft.com/office/powerpoint/2010/main" val="3991488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3971"/>
            <a:ext cx="9144001" cy="66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2">
            <a:extLst>
              <a:ext uri="{FF2B5EF4-FFF2-40B4-BE49-F238E27FC236}">
                <a16:creationId xmlns:a16="http://schemas.microsoft.com/office/drawing/2014/main" id="{70E58F60-51C1-49B9-9F63-7294AA088523}"/>
              </a:ext>
            </a:extLst>
          </p:cNvPr>
          <p:cNvSpPr txBox="1">
            <a:spLocks noChangeArrowheads="1"/>
          </p:cNvSpPr>
          <p:nvPr/>
        </p:nvSpPr>
        <p:spPr bwMode="auto">
          <a:xfrm>
            <a:off x="516457" y="98425"/>
            <a:ext cx="7871967" cy="461665"/>
          </a:xfrm>
          <a:prstGeom prst="rect">
            <a:avLst/>
          </a:prstGeom>
          <a:noFill/>
          <a:ln w="9525">
            <a:noFill/>
            <a:miter lim="800000"/>
            <a:headEnd/>
            <a:tailEnd/>
          </a:ln>
        </p:spPr>
        <p:txBody>
          <a:bodyPr wrap="square">
            <a:spAutoFit/>
          </a:bodyPr>
          <a:lstStyle/>
          <a:p>
            <a:pPr algn="ctr"/>
            <a:r>
              <a:rPr lang="en-US" sz="2400" b="1" dirty="0">
                <a:solidFill>
                  <a:schemeClr val="bg1"/>
                </a:solidFill>
                <a:effectLst>
                  <a:outerShdw blurRad="38100" dist="38100" dir="2700000" algn="tl">
                    <a:srgbClr val="000000">
                      <a:alpha val="43137"/>
                    </a:srgbClr>
                  </a:outerShdw>
                </a:effectLst>
              </a:rPr>
              <a:t>BES-I Result: Net-Protons Number Fluctuations</a:t>
            </a:r>
            <a:endParaRPr lang="ru-RU" sz="2400" b="1" dirty="0">
              <a:solidFill>
                <a:schemeClr val="bg1"/>
              </a:solidFill>
              <a:effectLst>
                <a:outerShdw blurRad="38100" dist="38100" dir="2700000" algn="tl">
                  <a:srgbClr val="000000">
                    <a:alpha val="43137"/>
                  </a:srgbClr>
                </a:outerShdw>
              </a:effectLst>
            </a:endParaRPr>
          </a:p>
        </p:txBody>
      </p:sp>
      <p:pic>
        <p:nvPicPr>
          <p:cNvPr id="6" name="Рисунок 5">
            <a:extLst>
              <a:ext uri="{FF2B5EF4-FFF2-40B4-BE49-F238E27FC236}">
                <a16:creationId xmlns:a16="http://schemas.microsoft.com/office/drawing/2014/main" id="{1357A2B8-661D-4E44-9B02-E215D294469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16457" y="980728"/>
            <a:ext cx="4084955" cy="1928366"/>
          </a:xfrm>
          <a:prstGeom prst="rect">
            <a:avLst/>
          </a:prstGeom>
          <a:noFill/>
          <a:ln>
            <a:noFill/>
          </a:ln>
        </p:spPr>
      </p:pic>
      <p:pic>
        <p:nvPicPr>
          <p:cNvPr id="7" name="Рисунок 6">
            <a:extLst>
              <a:ext uri="{FF2B5EF4-FFF2-40B4-BE49-F238E27FC236}">
                <a16:creationId xmlns:a16="http://schemas.microsoft.com/office/drawing/2014/main" id="{08112481-79E2-4672-9A4C-8043FD7267A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9592" y="3357344"/>
            <a:ext cx="3134995" cy="2087880"/>
          </a:xfrm>
          <a:prstGeom prst="rect">
            <a:avLst/>
          </a:prstGeom>
          <a:noFill/>
          <a:ln>
            <a:noFill/>
          </a:ln>
        </p:spPr>
      </p:pic>
      <p:pic>
        <p:nvPicPr>
          <p:cNvPr id="8" name="Рисунок 7">
            <a:extLst>
              <a:ext uri="{FF2B5EF4-FFF2-40B4-BE49-F238E27FC236}">
                <a16:creationId xmlns:a16="http://schemas.microsoft.com/office/drawing/2014/main" id="{88F813D7-CE98-4D1D-BF6C-A619D5BFBB24}"/>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65397" y="3438917"/>
            <a:ext cx="3134995" cy="1937297"/>
          </a:xfrm>
          <a:prstGeom prst="rect">
            <a:avLst/>
          </a:prstGeom>
          <a:noFill/>
          <a:ln>
            <a:noFill/>
          </a:ln>
        </p:spPr>
      </p:pic>
      <p:sp>
        <p:nvSpPr>
          <p:cNvPr id="9" name="Прямоугольник 8">
            <a:extLst>
              <a:ext uri="{FF2B5EF4-FFF2-40B4-BE49-F238E27FC236}">
                <a16:creationId xmlns:a16="http://schemas.microsoft.com/office/drawing/2014/main" id="{B4F3CB32-EE0A-4314-9666-50BD6B8F59B9}"/>
              </a:ext>
            </a:extLst>
          </p:cNvPr>
          <p:cNvSpPr>
            <a:spLocks noChangeArrowheads="1"/>
          </p:cNvSpPr>
          <p:nvPr/>
        </p:nvSpPr>
        <p:spPr bwMode="auto">
          <a:xfrm>
            <a:off x="747909" y="2871656"/>
            <a:ext cx="4570522" cy="338554"/>
          </a:xfrm>
          <a:prstGeom prst="rect">
            <a:avLst/>
          </a:prstGeom>
          <a:noFill/>
          <a:ln w="9525">
            <a:noFill/>
            <a:miter lim="800000"/>
            <a:headEnd/>
            <a:tailEnd/>
          </a:ln>
        </p:spPr>
        <p:txBody>
          <a:bodyPr wrap="square">
            <a:spAutoFit/>
          </a:bodyPr>
          <a:lstStyle/>
          <a:p>
            <a:r>
              <a:rPr lang="en-US" sz="1600" b="1" dirty="0">
                <a:latin typeface="Arial Narrow" panose="020B0606020202030204" pitchFamily="34" charset="0"/>
              </a:rPr>
              <a:t>Event-by-event net-proton number distributions </a:t>
            </a:r>
          </a:p>
        </p:txBody>
      </p:sp>
      <p:sp>
        <p:nvSpPr>
          <p:cNvPr id="10" name="Прямоугольник 9">
            <a:extLst>
              <a:ext uri="{FF2B5EF4-FFF2-40B4-BE49-F238E27FC236}">
                <a16:creationId xmlns:a16="http://schemas.microsoft.com/office/drawing/2014/main" id="{352DE429-F251-4F9B-9EC6-4AF311E1DB1F}"/>
              </a:ext>
            </a:extLst>
          </p:cNvPr>
          <p:cNvSpPr>
            <a:spLocks noChangeArrowheads="1"/>
          </p:cNvSpPr>
          <p:nvPr/>
        </p:nvSpPr>
        <p:spPr bwMode="auto">
          <a:xfrm>
            <a:off x="601984" y="5508096"/>
            <a:ext cx="4084955" cy="338554"/>
          </a:xfrm>
          <a:prstGeom prst="rect">
            <a:avLst/>
          </a:prstGeom>
          <a:noFill/>
          <a:ln w="9525">
            <a:noFill/>
            <a:miter lim="800000"/>
            <a:headEnd/>
            <a:tailEnd/>
          </a:ln>
        </p:spPr>
        <p:txBody>
          <a:bodyPr wrap="square">
            <a:spAutoFit/>
          </a:bodyPr>
          <a:lstStyle/>
          <a:p>
            <a:r>
              <a:rPr lang="en-US" sz="1600" b="1" dirty="0">
                <a:latin typeface="Arial Narrow" panose="020B0606020202030204" pitchFamily="34" charset="0"/>
              </a:rPr>
              <a:t>Cumulants (</a:t>
            </a:r>
            <a:r>
              <a:rPr lang="en-US" sz="1600" b="1" i="1" dirty="0">
                <a:latin typeface="Arial Narrow" panose="020B0606020202030204" pitchFamily="34" charset="0"/>
              </a:rPr>
              <a:t>C</a:t>
            </a:r>
            <a:r>
              <a:rPr lang="en-US" sz="1600" b="1" i="1" baseline="-25000" dirty="0">
                <a:latin typeface="Arial Narrow" panose="020B0606020202030204" pitchFamily="34" charset="0"/>
              </a:rPr>
              <a:t>n</a:t>
            </a:r>
            <a:r>
              <a:rPr lang="en-US" sz="1600" b="1" dirty="0">
                <a:latin typeface="Arial Narrow" panose="020B0606020202030204" pitchFamily="34" charset="0"/>
              </a:rPr>
              <a:t>) of the net-proton distributions</a:t>
            </a:r>
          </a:p>
        </p:txBody>
      </p:sp>
      <mc:AlternateContent xmlns:mc="http://schemas.openxmlformats.org/markup-compatibility/2006">
        <mc:Choice xmlns:a14="http://schemas.microsoft.com/office/drawing/2010/main" Requires="a14">
          <p:sp>
            <p:nvSpPr>
              <p:cNvPr id="11" name="Прямоугольник 10">
                <a:extLst>
                  <a:ext uri="{FF2B5EF4-FFF2-40B4-BE49-F238E27FC236}">
                    <a16:creationId xmlns:a16="http://schemas.microsoft.com/office/drawing/2014/main" id="{698C9825-AA6E-4F77-9628-0757EC63E51F}"/>
                  </a:ext>
                </a:extLst>
              </p:cNvPr>
              <p:cNvSpPr>
                <a:spLocks noChangeArrowheads="1"/>
              </p:cNvSpPr>
              <p:nvPr/>
            </p:nvSpPr>
            <p:spPr bwMode="auto">
              <a:xfrm>
                <a:off x="4796297" y="5470661"/>
                <a:ext cx="4744255" cy="344133"/>
              </a:xfrm>
              <a:prstGeom prst="rect">
                <a:avLst/>
              </a:prstGeom>
              <a:noFill/>
              <a:ln w="9525">
                <a:noFill/>
                <a:miter lim="800000"/>
                <a:headEnd/>
                <a:tailEnd/>
              </a:ln>
            </p:spPr>
            <p:txBody>
              <a:bodyPr wrap="square">
                <a:spAutoFit/>
              </a:bodyPr>
              <a:lstStyle/>
              <a:p>
                <a14:m>
                  <m:oMath xmlns:m="http://schemas.openxmlformats.org/officeDocument/2006/math">
                    <m:r>
                      <a:rPr lang="en-US" sz="1600" b="1" i="1" smtClean="0">
                        <a:latin typeface="Cambria Math" panose="02040503050406030204" pitchFamily="18" charset="0"/>
                      </a:rPr>
                      <m:t>𝑺</m:t>
                    </m:r>
                    <m:r>
                      <a:rPr lang="en-US" sz="1600" b="1" i="1" smtClean="0">
                        <a:latin typeface="Cambria Math" panose="02040503050406030204" pitchFamily="18" charset="0"/>
                      </a:rPr>
                      <m:t>𝛔</m:t>
                    </m:r>
                  </m:oMath>
                </a14:m>
                <a:r>
                  <a:rPr lang="en-US" sz="1600" b="1" dirty="0">
                    <a:latin typeface="Arial Narrow" panose="020B0606020202030204" pitchFamily="34" charset="0"/>
                  </a:rPr>
                  <a:t> and </a:t>
                </a:r>
                <a14:m>
                  <m:oMath xmlns:m="http://schemas.openxmlformats.org/officeDocument/2006/math">
                    <m:r>
                      <a:rPr lang="en-US" sz="1600" b="1" i="0" smtClean="0">
                        <a:latin typeface="Cambria Math" panose="02040503050406030204" pitchFamily="18" charset="0"/>
                      </a:rPr>
                      <m:t>𝛋</m:t>
                    </m:r>
                    <m:sSup>
                      <m:sSupPr>
                        <m:ctrlPr>
                          <a:rPr lang="ru-RU" sz="1600" b="1">
                            <a:latin typeface="Cambria Math" panose="02040503050406030204" pitchFamily="18" charset="0"/>
                          </a:rPr>
                        </m:ctrlPr>
                      </m:sSupPr>
                      <m:e>
                        <m:r>
                          <a:rPr lang="en-US" sz="1600" b="1" i="0" smtClean="0">
                            <a:latin typeface="Cambria Math" panose="02040503050406030204" pitchFamily="18" charset="0"/>
                          </a:rPr>
                          <m:t>𝛔</m:t>
                        </m:r>
                      </m:e>
                      <m:sup>
                        <m:r>
                          <a:rPr lang="en-US" sz="1600" b="1" i="0" smtClean="0">
                            <a:latin typeface="Cambria Math" panose="02040503050406030204" pitchFamily="18" charset="0"/>
                          </a:rPr>
                          <m:t>𝟐</m:t>
                        </m:r>
                      </m:sup>
                    </m:sSup>
                  </m:oMath>
                </a14:m>
                <a:r>
                  <a:rPr lang="en-US" sz="1600" b="1" dirty="0">
                    <a:latin typeface="Arial Narrow" panose="020B0606020202030204" pitchFamily="34" charset="0"/>
                  </a:rPr>
                  <a:t> as a function of collision energy</a:t>
                </a:r>
              </a:p>
            </p:txBody>
          </p:sp>
        </mc:Choice>
        <mc:Fallback>
          <p:sp>
            <p:nvSpPr>
              <p:cNvPr id="11" name="Прямоугольник 10">
                <a:extLst>
                  <a:ext uri="{FF2B5EF4-FFF2-40B4-BE49-F238E27FC236}">
                    <a16:creationId xmlns:a16="http://schemas.microsoft.com/office/drawing/2014/main" id="{698C9825-AA6E-4F77-9628-0757EC63E51F}"/>
                  </a:ext>
                </a:extLst>
              </p:cNvPr>
              <p:cNvSpPr>
                <a:spLocks noRot="1" noChangeAspect="1" noMove="1" noResize="1" noEditPoints="1" noAdjustHandles="1" noChangeArrowheads="1" noChangeShapeType="1" noTextEdit="1"/>
              </p:cNvSpPr>
              <p:nvPr/>
            </p:nvSpPr>
            <p:spPr bwMode="auto">
              <a:xfrm>
                <a:off x="4796297" y="5470661"/>
                <a:ext cx="4744255" cy="344133"/>
              </a:xfrm>
              <a:prstGeom prst="rect">
                <a:avLst/>
              </a:prstGeom>
              <a:blipFill>
                <a:blip r:embed="rId6"/>
                <a:stretch>
                  <a:fillRect t="-3509" b="-21053"/>
                </a:stretch>
              </a:blipFill>
              <a:ln w="9525">
                <a:noFill/>
                <a:miter lim="800000"/>
                <a:headEnd/>
                <a:tailEnd/>
              </a:ln>
            </p:spPr>
            <p:txBody>
              <a:bodyPr/>
              <a:lstStyle/>
              <a:p>
                <a:r>
                  <a:rPr lang="ru-RU">
                    <a:noFill/>
                  </a:rPr>
                  <a:t> </a:t>
                </a:r>
              </a:p>
            </p:txBody>
          </p:sp>
        </mc:Fallback>
      </mc:AlternateContent>
      <p:sp>
        <p:nvSpPr>
          <p:cNvPr id="13" name="Прямоугольник 12">
            <a:extLst>
              <a:ext uri="{FF2B5EF4-FFF2-40B4-BE49-F238E27FC236}">
                <a16:creationId xmlns:a16="http://schemas.microsoft.com/office/drawing/2014/main" id="{E852A077-F819-4EAA-B7C8-A000EE19711E}"/>
              </a:ext>
            </a:extLst>
          </p:cNvPr>
          <p:cNvSpPr>
            <a:spLocks noChangeArrowheads="1"/>
          </p:cNvSpPr>
          <p:nvPr/>
        </p:nvSpPr>
        <p:spPr bwMode="auto">
          <a:xfrm>
            <a:off x="4830666" y="1709766"/>
            <a:ext cx="5207499" cy="646331"/>
          </a:xfrm>
          <a:prstGeom prst="rect">
            <a:avLst/>
          </a:prstGeom>
          <a:noFill/>
          <a:ln w="9525">
            <a:noFill/>
            <a:miter lim="800000"/>
            <a:headEnd/>
            <a:tailEnd/>
          </a:ln>
        </p:spPr>
        <p:txBody>
          <a:bodyPr wrap="square">
            <a:spAutoFit/>
          </a:bodyPr>
          <a:lstStyle/>
          <a:p>
            <a:r>
              <a:rPr lang="en-US" sz="1200" i="1" dirty="0">
                <a:solidFill>
                  <a:srgbClr val="3576B4"/>
                </a:solidFill>
              </a:rPr>
              <a:t>STAR Collaboration</a:t>
            </a:r>
          </a:p>
          <a:p>
            <a:r>
              <a:rPr lang="en-US" sz="1200" i="1" dirty="0">
                <a:solidFill>
                  <a:srgbClr val="3576B4"/>
                </a:solidFill>
              </a:rPr>
              <a:t>“Net-proton number fluctuations and the QCD Critical Point” </a:t>
            </a:r>
          </a:p>
          <a:p>
            <a:r>
              <a:rPr lang="en-US" sz="1200" i="1" dirty="0">
                <a:solidFill>
                  <a:srgbClr val="3576B4"/>
                </a:solidFill>
              </a:rPr>
              <a:t>Phys. Rev. Lett., 126, 92301 (2021)</a:t>
            </a: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9ED77D65-8E01-4D76-87E6-7478E16B5F23}"/>
                  </a:ext>
                </a:extLst>
              </p:cNvPr>
              <p:cNvSpPr txBox="1"/>
              <p:nvPr/>
            </p:nvSpPr>
            <p:spPr>
              <a:xfrm>
                <a:off x="238584" y="5978489"/>
                <a:ext cx="8676964" cy="653769"/>
              </a:xfrm>
              <a:prstGeom prst="rect">
                <a:avLst/>
              </a:prstGeom>
              <a:noFill/>
            </p:spPr>
            <p:txBody>
              <a:bodyPr wrap="square" rtlCol="0">
                <a:spAutoFit/>
              </a:bodyPr>
              <a:lstStyle/>
              <a:p>
                <a:pPr algn="just"/>
                <a:r>
                  <a:rPr lang="en-US" dirty="0">
                    <a:latin typeface="Arial Narrow" panose="020B0606020202030204" pitchFamily="34" charset="0"/>
                  </a:rPr>
                  <a:t>The first evidence of a non-monotonic variation in kurtosis × variance of the net-proton number distribution as a function of </a:t>
                </a:r>
                <a14:m>
                  <m:oMath xmlns:m="http://schemas.openxmlformats.org/officeDocument/2006/math">
                    <m:rad>
                      <m:radPr>
                        <m:degHide m:val="on"/>
                        <m:ctrlPr>
                          <a:rPr lang="en-US" i="1" smtClean="0">
                            <a:latin typeface="Cambria Math" panose="02040503050406030204" pitchFamily="18" charset="0"/>
                          </a:rPr>
                        </m:ctrlPr>
                      </m:radPr>
                      <m:deg/>
                      <m:e>
                        <m:sSub>
                          <m:sSubPr>
                            <m:ctrlPr>
                              <a:rPr lang="en-US" i="1" smtClean="0">
                                <a:latin typeface="Cambria Math" panose="02040503050406030204" pitchFamily="18" charset="0"/>
                              </a:rPr>
                            </m:ctrlPr>
                          </m:sSubPr>
                          <m:e>
                            <m:r>
                              <a:rPr lang="en-US" b="0" i="1" smtClean="0">
                                <a:latin typeface="Cambria Math" panose="02040503050406030204" pitchFamily="18" charset="0"/>
                              </a:rPr>
                              <m:t>𝑠</m:t>
                            </m:r>
                          </m:e>
                          <m:sub>
                            <m:r>
                              <m:rPr>
                                <m:sty m:val="p"/>
                              </m:rPr>
                              <a:rPr lang="en-US" b="0" i="0" smtClean="0">
                                <a:latin typeface="Cambria Math" panose="02040503050406030204" pitchFamily="18" charset="0"/>
                              </a:rPr>
                              <m:t>NN</m:t>
                            </m:r>
                          </m:sub>
                        </m:sSub>
                      </m:e>
                    </m:rad>
                  </m:oMath>
                </a14:m>
                <a:r>
                  <a:rPr lang="en-US" dirty="0">
                    <a:latin typeface="Arial Narrow" panose="020B0606020202030204" pitchFamily="34" charset="0"/>
                  </a:rPr>
                  <a:t> with 3.1σ significance, for central Au + Au collisions was found. </a:t>
                </a:r>
                <a:endParaRPr lang="ru-RU" dirty="0">
                  <a:latin typeface="Arial Narrow" panose="020B0606020202030204" pitchFamily="34" charset="0"/>
                </a:endParaRPr>
              </a:p>
            </p:txBody>
          </p:sp>
        </mc:Choice>
        <mc:Fallback>
          <p:sp>
            <p:nvSpPr>
              <p:cNvPr id="3" name="TextBox 2">
                <a:extLst>
                  <a:ext uri="{FF2B5EF4-FFF2-40B4-BE49-F238E27FC236}">
                    <a16:creationId xmlns:a16="http://schemas.microsoft.com/office/drawing/2014/main" id="{9ED77D65-8E01-4D76-87E6-7478E16B5F23}"/>
                  </a:ext>
                </a:extLst>
              </p:cNvPr>
              <p:cNvSpPr txBox="1">
                <a:spLocks noRot="1" noChangeAspect="1" noMove="1" noResize="1" noEditPoints="1" noAdjustHandles="1" noChangeArrowheads="1" noChangeShapeType="1" noTextEdit="1"/>
              </p:cNvSpPr>
              <p:nvPr/>
            </p:nvSpPr>
            <p:spPr>
              <a:xfrm>
                <a:off x="238584" y="5978489"/>
                <a:ext cx="8676964" cy="653769"/>
              </a:xfrm>
              <a:prstGeom prst="rect">
                <a:avLst/>
              </a:prstGeom>
              <a:blipFill>
                <a:blip r:embed="rId7"/>
                <a:stretch>
                  <a:fillRect l="-562" t="-5607" r="-562" b="-13084"/>
                </a:stretch>
              </a:blipFill>
            </p:spPr>
            <p:txBody>
              <a:bodyPr/>
              <a:lstStyle/>
              <a:p>
                <a:r>
                  <a:rPr lang="ru-RU">
                    <a:noFill/>
                  </a:rPr>
                  <a:t> </a:t>
                </a:r>
              </a:p>
            </p:txBody>
          </p:sp>
        </mc:Fallback>
      </mc:AlternateContent>
    </p:spTree>
    <p:extLst>
      <p:ext uri="{BB962C8B-B14F-4D97-AF65-F5344CB8AC3E}">
        <p14:creationId xmlns:p14="http://schemas.microsoft.com/office/powerpoint/2010/main" val="678245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6" descr="Картинки по запросу new ico"/>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350"/>
          </a:p>
        </p:txBody>
      </p:sp>
      <p:pic>
        <p:nvPicPr>
          <p:cNvPr id="12" name="Picture 3">
            <a:extLst>
              <a:ext uri="{FF2B5EF4-FFF2-40B4-BE49-F238E27FC236}">
                <a16:creationId xmlns:a16="http://schemas.microsoft.com/office/drawing/2014/main" id="{A8253024-497E-40D4-ACB9-42C0D7996533}"/>
              </a:ext>
            </a:extLst>
          </p:cNvPr>
          <p:cNvPicPr>
            <a:picLocks noChangeAspect="1" noChangeArrowheads="1"/>
          </p:cNvPicPr>
          <p:nvPr/>
        </p:nvPicPr>
        <p:blipFill>
          <a:blip r:embed="rId2" cstate="print"/>
          <a:srcRect/>
          <a:stretch>
            <a:fillRect/>
          </a:stretch>
        </p:blipFill>
        <p:spPr bwMode="auto">
          <a:xfrm>
            <a:off x="0" y="-14288"/>
            <a:ext cx="9144000" cy="663576"/>
          </a:xfrm>
          <a:prstGeom prst="rect">
            <a:avLst/>
          </a:prstGeom>
          <a:noFill/>
          <a:ln w="9525">
            <a:noFill/>
            <a:miter lim="800000"/>
            <a:headEnd/>
            <a:tailEnd/>
          </a:ln>
        </p:spPr>
      </p:pic>
      <p:sp>
        <p:nvSpPr>
          <p:cNvPr id="14" name="TextBox 12">
            <a:extLst>
              <a:ext uri="{FF2B5EF4-FFF2-40B4-BE49-F238E27FC236}">
                <a16:creationId xmlns:a16="http://schemas.microsoft.com/office/drawing/2014/main" id="{88BAFD2C-D77F-4C40-AECB-7347F328453B}"/>
              </a:ext>
            </a:extLst>
          </p:cNvPr>
          <p:cNvSpPr txBox="1">
            <a:spLocks noChangeArrowheads="1"/>
          </p:cNvSpPr>
          <p:nvPr/>
        </p:nvSpPr>
        <p:spPr bwMode="auto">
          <a:xfrm>
            <a:off x="1258888" y="98425"/>
            <a:ext cx="6626225" cy="461963"/>
          </a:xfrm>
          <a:prstGeom prst="rect">
            <a:avLst/>
          </a:prstGeom>
          <a:noFill/>
          <a:ln w="9525">
            <a:noFill/>
            <a:miter lim="800000"/>
            <a:headEnd/>
            <a:tailEnd/>
          </a:ln>
        </p:spPr>
        <p:txBody>
          <a:bodyPr>
            <a:spAutoFit/>
          </a:bodyPr>
          <a:lstStyle/>
          <a:p>
            <a:pPr algn="ctr"/>
            <a:r>
              <a:rPr lang="en-US" sz="2400" b="1" dirty="0">
                <a:solidFill>
                  <a:schemeClr val="bg1"/>
                </a:solidFill>
                <a:effectLst>
                  <a:outerShdw blurRad="38100" dist="38100" dir="2700000" algn="tl">
                    <a:srgbClr val="000000">
                      <a:alpha val="43137"/>
                    </a:srgbClr>
                  </a:outerShdw>
                </a:effectLst>
              </a:rPr>
              <a:t>Beam Energy Scan II: 2019</a:t>
            </a:r>
            <a:r>
              <a:rPr lang="ru-RU" sz="2400" b="1" dirty="0">
                <a:solidFill>
                  <a:schemeClr val="bg1"/>
                </a:solidFill>
                <a:effectLst>
                  <a:outerShdw blurRad="38100" dist="38100" dir="2700000" algn="tl">
                    <a:srgbClr val="000000">
                      <a:alpha val="43137"/>
                    </a:srgbClr>
                  </a:outerShdw>
                </a:effectLst>
              </a:rPr>
              <a:t>–</a:t>
            </a:r>
            <a:r>
              <a:rPr lang="en-US" sz="2400" b="1" dirty="0">
                <a:solidFill>
                  <a:schemeClr val="bg1"/>
                </a:solidFill>
                <a:effectLst>
                  <a:outerShdw blurRad="38100" dist="38100" dir="2700000" algn="tl">
                    <a:srgbClr val="000000">
                      <a:alpha val="43137"/>
                    </a:srgbClr>
                  </a:outerShdw>
                </a:effectLst>
              </a:rPr>
              <a:t>2021</a:t>
            </a:r>
            <a:endParaRPr lang="ru-RU" sz="2400" b="1" dirty="0">
              <a:solidFill>
                <a:schemeClr val="bg1"/>
              </a:solidFill>
              <a:effectLst>
                <a:outerShdw blurRad="38100" dist="38100" dir="2700000" algn="tl">
                  <a:srgbClr val="000000">
                    <a:alpha val="43137"/>
                  </a:srgbClr>
                </a:outerShdw>
              </a:effectLst>
            </a:endParaRPr>
          </a:p>
        </p:txBody>
      </p:sp>
      <p:pic>
        <p:nvPicPr>
          <p:cNvPr id="4" name="Рисунок 3">
            <a:extLst>
              <a:ext uri="{FF2B5EF4-FFF2-40B4-BE49-F238E27FC236}">
                <a16:creationId xmlns:a16="http://schemas.microsoft.com/office/drawing/2014/main" id="{2092CADC-002E-430F-9551-B0EF420B034C}"/>
              </a:ext>
            </a:extLst>
          </p:cNvPr>
          <p:cNvPicPr>
            <a:picLocks noChangeAspect="1"/>
          </p:cNvPicPr>
          <p:nvPr/>
        </p:nvPicPr>
        <p:blipFill>
          <a:blip r:embed="rId3"/>
          <a:stretch>
            <a:fillRect/>
          </a:stretch>
        </p:blipFill>
        <p:spPr>
          <a:xfrm>
            <a:off x="5076056" y="1700808"/>
            <a:ext cx="3989035" cy="3781273"/>
          </a:xfrm>
          <a:prstGeom prst="rect">
            <a:avLst/>
          </a:prstGeom>
        </p:spPr>
      </p:pic>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0B905D93-2E95-4E80-801C-76652B99E05D}"/>
                  </a:ext>
                </a:extLst>
              </p:cNvPr>
              <p:cNvSpPr txBox="1"/>
              <p:nvPr/>
            </p:nvSpPr>
            <p:spPr>
              <a:xfrm>
                <a:off x="296790" y="1134715"/>
                <a:ext cx="5008503" cy="4269630"/>
              </a:xfrm>
              <a:prstGeom prst="rect">
                <a:avLst/>
              </a:prstGeom>
              <a:noFill/>
            </p:spPr>
            <p:txBody>
              <a:bodyPr wrap="square" rtlCol="0">
                <a:spAutoFit/>
              </a:bodyPr>
              <a:lstStyle/>
              <a:p>
                <a:pPr marL="285750" indent="-285750">
                  <a:buFont typeface="Wingdings" panose="05000000000000000000" pitchFamily="2" charset="2"/>
                  <a:buChar char="§"/>
                </a:pPr>
                <a:r>
                  <a:rPr lang="en-US" b="1" dirty="0">
                    <a:latin typeface="Arial Narrow" panose="020B0606020202030204" pitchFamily="34" charset="0"/>
                    <a:cs typeface="Times New Roman" panose="02020603050405020304" pitchFamily="18" charset="0"/>
                  </a:rPr>
                  <a:t>Mapping of the QCD phase diagram by</a:t>
                </a:r>
                <a:r>
                  <a:rPr lang="ru-RU" b="1" dirty="0">
                    <a:latin typeface="Arial Narrow" panose="020B0606020202030204" pitchFamily="34" charset="0"/>
                    <a:cs typeface="Times New Roman" panose="02020603050405020304" pitchFamily="18" charset="0"/>
                  </a:rPr>
                  <a:t> </a:t>
                </a:r>
                <a:r>
                  <a:rPr lang="en-US" b="1" dirty="0">
                    <a:latin typeface="Arial Narrow" panose="020B0606020202030204" pitchFamily="34" charset="0"/>
                    <a:cs typeface="Times New Roman" panose="02020603050405020304" pitchFamily="18" charset="0"/>
                  </a:rPr>
                  <a:t>varying collision energies</a:t>
                </a:r>
                <a:r>
                  <a:rPr lang="ru-RU" b="1" dirty="0">
                    <a:latin typeface="Arial Narrow" panose="020B0606020202030204" pitchFamily="34" charset="0"/>
                    <a:cs typeface="Times New Roman" panose="02020603050405020304" pitchFamily="18" charset="0"/>
                  </a:rPr>
                  <a:t>:</a:t>
                </a:r>
              </a:p>
              <a:p>
                <a:r>
                  <a:rPr lang="ru-RU" dirty="0">
                    <a:latin typeface="Arial Narrow" panose="020B0606020202030204" pitchFamily="34" charset="0"/>
                    <a:cs typeface="Times New Roman" panose="02020603050405020304" pitchFamily="18" charset="0"/>
                  </a:rPr>
                  <a:t>– </a:t>
                </a:r>
                <a:r>
                  <a:rPr lang="en-US" dirty="0">
                    <a:latin typeface="Arial Narrow" panose="020B0606020202030204" pitchFamily="34" charset="0"/>
                    <a:cs typeface="Times New Roman" panose="02020603050405020304" pitchFamily="18" charset="0"/>
                  </a:rPr>
                  <a:t>Location of the critical point</a:t>
                </a:r>
              </a:p>
              <a:p>
                <a:r>
                  <a:rPr lang="en-US" dirty="0">
                    <a:latin typeface="Arial Narrow" panose="020B0606020202030204" pitchFamily="34" charset="0"/>
                    <a:cs typeface="Times New Roman" panose="02020603050405020304" pitchFamily="18" charset="0"/>
                  </a:rPr>
                  <a:t>– Boundaries of phases</a:t>
                </a:r>
              </a:p>
              <a:p>
                <a:pPr marL="285750" indent="-285750">
                  <a:buFont typeface="Wingdings" panose="05000000000000000000" pitchFamily="2" charset="2"/>
                  <a:buChar char="§"/>
                </a:pPr>
                <a:endParaRPr lang="en-US" dirty="0">
                  <a:latin typeface="Arial Narrow" panose="020B0606020202030204" pitchFamily="34" charset="0"/>
                  <a:cs typeface="Times New Roman" panose="02020603050405020304" pitchFamily="18" charset="0"/>
                </a:endParaRPr>
              </a:p>
              <a:p>
                <a:pPr marL="285750" indent="-285750">
                  <a:buFont typeface="Wingdings" panose="05000000000000000000" pitchFamily="2" charset="2"/>
                  <a:buChar char="§"/>
                </a:pPr>
                <a:r>
                  <a:rPr lang="en-US" b="1" dirty="0">
                    <a:latin typeface="Arial Narrow" panose="020B0606020202030204" pitchFamily="34" charset="0"/>
                    <a:cs typeface="Times New Roman" panose="02020603050405020304" pitchFamily="18" charset="0"/>
                  </a:rPr>
                  <a:t>BES-II is focused on lower energies where</a:t>
                </a:r>
                <a:r>
                  <a:rPr lang="ru-RU" b="1" dirty="0">
                    <a:latin typeface="Arial Narrow" panose="020B0606020202030204" pitchFamily="34" charset="0"/>
                    <a:cs typeface="Times New Roman" panose="02020603050405020304" pitchFamily="18" charset="0"/>
                  </a:rPr>
                  <a:t> </a:t>
                </a:r>
                <a:r>
                  <a:rPr lang="en-US" b="1" dirty="0">
                    <a:latin typeface="Arial Narrow" panose="020B0606020202030204" pitchFamily="34" charset="0"/>
                    <a:cs typeface="Times New Roman" panose="02020603050405020304" pitchFamily="18" charset="0"/>
                  </a:rPr>
                  <a:t>BES-I statistics were limited:</a:t>
                </a:r>
                <a:endParaRPr lang="ru-RU" b="1" dirty="0">
                  <a:latin typeface="Arial Narrow" panose="020B0606020202030204" pitchFamily="34" charset="0"/>
                  <a:cs typeface="Times New Roman" panose="02020603050405020304" pitchFamily="18" charset="0"/>
                </a:endParaRPr>
              </a:p>
              <a:p>
                <a:r>
                  <a:rPr lang="en-US" dirty="0">
                    <a:latin typeface="Arial Narrow" panose="020B0606020202030204" pitchFamily="34" charset="0"/>
                    <a:cs typeface="Times New Roman" panose="02020603050405020304" pitchFamily="18" charset="0"/>
                  </a:rPr>
                  <a:t>– BES-I: </a:t>
                </a:r>
                <a:endParaRPr lang="en-US" i="1" dirty="0">
                  <a:latin typeface="Cambria Math" panose="02040503050406030204" pitchFamily="18" charset="0"/>
                </a:endParaRPr>
              </a:p>
              <a:p>
                <a14:m>
                  <m:oMath xmlns:m="http://schemas.openxmlformats.org/officeDocument/2006/math">
                    <m:rad>
                      <m:radPr>
                        <m:degHide m:val="on"/>
                        <m:ctrlPr>
                          <a:rPr lang="ru-RU" i="1" smtClean="0">
                            <a:latin typeface="Cambria Math" panose="02040503050406030204" pitchFamily="18" charset="0"/>
                          </a:rPr>
                        </m:ctrlPr>
                      </m:radPr>
                      <m:deg/>
                      <m:e>
                        <m:sSub>
                          <m:sSubPr>
                            <m:ctrlPr>
                              <a:rPr lang="ru-RU" i="1">
                                <a:latin typeface="Cambria Math" panose="02040503050406030204" pitchFamily="18" charset="0"/>
                              </a:rPr>
                            </m:ctrlPr>
                          </m:sSubPr>
                          <m:e>
                            <m:r>
                              <a:rPr lang="en-US" i="1">
                                <a:latin typeface="Cambria Math" panose="02040503050406030204" pitchFamily="18" charset="0"/>
                              </a:rPr>
                              <m:t>𝑠</m:t>
                            </m:r>
                          </m:e>
                          <m:sub>
                            <m:r>
                              <m:rPr>
                                <m:sty m:val="p"/>
                              </m:rPr>
                              <a:rPr lang="en-US" i="0">
                                <a:latin typeface="Cambria Math" panose="02040503050406030204" pitchFamily="18" charset="0"/>
                              </a:rPr>
                              <m:t>NN</m:t>
                            </m:r>
                          </m:sub>
                        </m:sSub>
                      </m:e>
                    </m:rad>
                  </m:oMath>
                </a14:m>
                <a:r>
                  <a:rPr lang="en-US" dirty="0">
                    <a:latin typeface="Arial Narrow" panose="020B0606020202030204" pitchFamily="34" charset="0"/>
                  </a:rPr>
                  <a:t>= 7.7, 11.5, 14.5, 19.6, 27, 39, 54.4, 62.4 GeV</a:t>
                </a:r>
              </a:p>
              <a:p>
                <a:r>
                  <a:rPr lang="en-US" dirty="0">
                    <a:latin typeface="Arial Narrow" panose="020B0606020202030204" pitchFamily="34" charset="0"/>
                  </a:rPr>
                  <a:t>– BES-II: </a:t>
                </a:r>
              </a:p>
              <a:p>
                <a14:m>
                  <m:oMath xmlns:m="http://schemas.openxmlformats.org/officeDocument/2006/math">
                    <m:rad>
                      <m:radPr>
                        <m:degHide m:val="on"/>
                        <m:ctrlPr>
                          <a:rPr lang="ru-RU" i="1" smtClean="0">
                            <a:latin typeface="Cambria Math" panose="02040503050406030204" pitchFamily="18" charset="0"/>
                          </a:rPr>
                        </m:ctrlPr>
                      </m:radPr>
                      <m:deg/>
                      <m:e>
                        <m:sSub>
                          <m:sSubPr>
                            <m:ctrlPr>
                              <a:rPr lang="ru-RU" i="1">
                                <a:latin typeface="Cambria Math" panose="02040503050406030204" pitchFamily="18" charset="0"/>
                              </a:rPr>
                            </m:ctrlPr>
                          </m:sSubPr>
                          <m:e>
                            <m:r>
                              <a:rPr lang="en-US" i="1">
                                <a:latin typeface="Cambria Math" panose="02040503050406030204" pitchFamily="18" charset="0"/>
                              </a:rPr>
                              <m:t>𝑠</m:t>
                            </m:r>
                          </m:e>
                          <m:sub>
                            <m:r>
                              <m:rPr>
                                <m:sty m:val="p"/>
                              </m:rPr>
                              <a:rPr lang="en-US" i="0">
                                <a:latin typeface="Cambria Math" panose="02040503050406030204" pitchFamily="18" charset="0"/>
                              </a:rPr>
                              <m:t>NN</m:t>
                            </m:r>
                          </m:sub>
                        </m:sSub>
                      </m:e>
                    </m:rad>
                  </m:oMath>
                </a14:m>
                <a:r>
                  <a:rPr lang="en-US" dirty="0">
                    <a:latin typeface="Arial Narrow" panose="020B0606020202030204" pitchFamily="34" charset="0"/>
                    <a:cs typeface="Times New Roman" panose="02020603050405020304" pitchFamily="18" charset="0"/>
                  </a:rPr>
                  <a:t> = 7.7, 9.1, 11.5,14.5, 16.7, 17.3, 19.6 GeV</a:t>
                </a:r>
              </a:p>
              <a:p>
                <a:endParaRPr lang="en-US" dirty="0">
                  <a:latin typeface="Arial Narrow" panose="020B0606020202030204" pitchFamily="34" charset="0"/>
                  <a:cs typeface="Times New Roman" panose="02020603050405020304" pitchFamily="18" charset="0"/>
                </a:endParaRPr>
              </a:p>
              <a:p>
                <a:pPr marL="285750" indent="-285750">
                  <a:buFont typeface="Wingdings" panose="05000000000000000000" pitchFamily="2" charset="2"/>
                  <a:buChar char="§"/>
                </a:pPr>
                <a:r>
                  <a:rPr lang="en-US" b="1" dirty="0">
                    <a:latin typeface="Arial Narrow" panose="020B0606020202030204" pitchFamily="34" charset="0"/>
                    <a:cs typeface="Times New Roman" panose="02020603050405020304" pitchFamily="18" charset="0"/>
                  </a:rPr>
                  <a:t>Fixed target mode probes baryon-rich</a:t>
                </a:r>
                <a:r>
                  <a:rPr lang="ru-RU" b="1" dirty="0">
                    <a:latin typeface="Arial Narrow" panose="020B0606020202030204" pitchFamily="34" charset="0"/>
                    <a:cs typeface="Times New Roman" panose="02020603050405020304" pitchFamily="18" charset="0"/>
                  </a:rPr>
                  <a:t> </a:t>
                </a:r>
                <a:r>
                  <a:rPr lang="en-US" b="1" dirty="0">
                    <a:latin typeface="Arial Narrow" panose="020B0606020202030204" pitchFamily="34" charset="0"/>
                    <a:cs typeface="Times New Roman" panose="02020603050405020304" pitchFamily="18" charset="0"/>
                  </a:rPr>
                  <a:t>region of phase diagram:</a:t>
                </a:r>
              </a:p>
              <a:p>
                <a:r>
                  <a:rPr lang="en-US" dirty="0">
                    <a:latin typeface="Arial Narrow" panose="020B0606020202030204" pitchFamily="34" charset="0"/>
                    <a:cs typeface="Times New Roman" panose="02020603050405020304" pitchFamily="18" charset="0"/>
                  </a:rPr>
                  <a:t>– </a:t>
                </a:r>
                <a14:m>
                  <m:oMath xmlns:m="http://schemas.openxmlformats.org/officeDocument/2006/math">
                    <m:rad>
                      <m:radPr>
                        <m:degHide m:val="on"/>
                        <m:ctrlPr>
                          <a:rPr lang="ru-RU" i="1" smtClean="0">
                            <a:latin typeface="Cambria Math" panose="02040503050406030204" pitchFamily="18" charset="0"/>
                          </a:rPr>
                        </m:ctrlPr>
                      </m:radPr>
                      <m:deg/>
                      <m:e>
                        <m:sSub>
                          <m:sSubPr>
                            <m:ctrlPr>
                              <a:rPr lang="ru-RU" i="1">
                                <a:latin typeface="Cambria Math" panose="02040503050406030204" pitchFamily="18" charset="0"/>
                              </a:rPr>
                            </m:ctrlPr>
                          </m:sSubPr>
                          <m:e>
                            <m:r>
                              <a:rPr lang="en-US" i="1">
                                <a:latin typeface="Cambria Math" panose="02040503050406030204" pitchFamily="18" charset="0"/>
                              </a:rPr>
                              <m:t>𝑠</m:t>
                            </m:r>
                          </m:e>
                          <m:sub>
                            <m:r>
                              <m:rPr>
                                <m:sty m:val="p"/>
                              </m:rPr>
                              <a:rPr lang="en-US" i="0">
                                <a:latin typeface="Cambria Math" panose="02040503050406030204" pitchFamily="18" charset="0"/>
                              </a:rPr>
                              <m:t>NN</m:t>
                            </m:r>
                          </m:sub>
                        </m:sSub>
                      </m:e>
                    </m:rad>
                  </m:oMath>
                </a14:m>
                <a:r>
                  <a:rPr lang="en-US" dirty="0">
                    <a:latin typeface="Arial Narrow" panose="020B0606020202030204" pitchFamily="34" charset="0"/>
                    <a:cs typeface="Times New Roman" panose="02020603050405020304" pitchFamily="18" charset="0"/>
                  </a:rPr>
                  <a:t> = 3.0, 3.2, 3.5, 3.9, 4.5, 5.2, 6.2, 7.7 GeV</a:t>
                </a:r>
              </a:p>
            </p:txBody>
          </p:sp>
        </mc:Choice>
        <mc:Fallback>
          <p:sp>
            <p:nvSpPr>
              <p:cNvPr id="15" name="TextBox 14">
                <a:extLst>
                  <a:ext uri="{FF2B5EF4-FFF2-40B4-BE49-F238E27FC236}">
                    <a16:creationId xmlns:a16="http://schemas.microsoft.com/office/drawing/2014/main" id="{0B905D93-2E95-4E80-801C-76652B99E05D}"/>
                  </a:ext>
                </a:extLst>
              </p:cNvPr>
              <p:cNvSpPr txBox="1">
                <a:spLocks noRot="1" noChangeAspect="1" noMove="1" noResize="1" noEditPoints="1" noAdjustHandles="1" noChangeArrowheads="1" noChangeShapeType="1" noTextEdit="1"/>
              </p:cNvSpPr>
              <p:nvPr/>
            </p:nvSpPr>
            <p:spPr>
              <a:xfrm>
                <a:off x="296790" y="1134715"/>
                <a:ext cx="5008503" cy="4269630"/>
              </a:xfrm>
              <a:prstGeom prst="rect">
                <a:avLst/>
              </a:prstGeom>
              <a:blipFill>
                <a:blip r:embed="rId4"/>
                <a:stretch>
                  <a:fillRect l="-1096" t="-571" b="-999"/>
                </a:stretch>
              </a:blipFill>
            </p:spPr>
            <p:txBody>
              <a:bodyPr/>
              <a:lstStyle/>
              <a:p>
                <a:r>
                  <a:rPr lang="ru-RU">
                    <a:noFill/>
                  </a:rPr>
                  <a:t> </a:t>
                </a:r>
              </a:p>
            </p:txBody>
          </p:sp>
        </mc:Fallback>
      </mc:AlternateContent>
      <mc:AlternateContent xmlns:mc="http://schemas.openxmlformats.org/markup-compatibility/2006">
        <mc:Choice xmlns:a14="http://schemas.microsoft.com/office/drawing/2010/main" Requires="a14">
          <p:sp>
            <p:nvSpPr>
              <p:cNvPr id="16" name="Прямоугольник 15">
                <a:extLst>
                  <a:ext uri="{FF2B5EF4-FFF2-40B4-BE49-F238E27FC236}">
                    <a16:creationId xmlns:a16="http://schemas.microsoft.com/office/drawing/2014/main" id="{F1445625-4FD9-43CD-94B9-6BDDE1C0F468}"/>
                  </a:ext>
                </a:extLst>
              </p:cNvPr>
              <p:cNvSpPr/>
              <p:nvPr/>
            </p:nvSpPr>
            <p:spPr>
              <a:xfrm>
                <a:off x="296790" y="5495575"/>
                <a:ext cx="5643362" cy="923330"/>
              </a:xfrm>
              <a:prstGeom prst="rect">
                <a:avLst/>
              </a:prstGeom>
            </p:spPr>
            <p:txBody>
              <a:bodyPr wrap="square">
                <a:spAutoFit/>
              </a:bodyPr>
              <a:lstStyle/>
              <a:p>
                <a:r>
                  <a:rPr lang="en-US" b="1" dirty="0">
                    <a:solidFill>
                      <a:srgbClr val="C00000"/>
                    </a:solidFill>
                    <a:latin typeface="Arial Narrow" panose="020B0606020202030204" pitchFamily="34" charset="0"/>
                    <a:cs typeface="Times New Roman" panose="02020603050405020304" pitchFamily="18" charset="0"/>
                  </a:rPr>
                  <a:t>Energy range:                 </a:t>
                </a:r>
                <a14:m>
                  <m:oMath xmlns:m="http://schemas.openxmlformats.org/officeDocument/2006/math">
                    <m:rad>
                      <m:radPr>
                        <m:degHide m:val="on"/>
                        <m:ctrlPr>
                          <a:rPr lang="ru-RU" i="1" smtClean="0">
                            <a:latin typeface="Cambria Math" panose="02040503050406030204" pitchFamily="18" charset="0"/>
                          </a:rPr>
                        </m:ctrlPr>
                      </m:radPr>
                      <m:deg/>
                      <m:e>
                        <m:sSub>
                          <m:sSubPr>
                            <m:ctrlPr>
                              <a:rPr lang="ru-RU" i="1">
                                <a:latin typeface="Cambria Math" panose="02040503050406030204" pitchFamily="18" charset="0"/>
                              </a:rPr>
                            </m:ctrlPr>
                          </m:sSubPr>
                          <m:e>
                            <m:r>
                              <a:rPr lang="en-US" b="0" i="1">
                                <a:latin typeface="Cambria Math" panose="02040503050406030204" pitchFamily="18" charset="0"/>
                              </a:rPr>
                              <m:t>𝑠</m:t>
                            </m:r>
                          </m:e>
                          <m:sub>
                            <m:r>
                              <m:rPr>
                                <m:sty m:val="p"/>
                              </m:rPr>
                              <a:rPr lang="en-US" b="0" i="0">
                                <a:latin typeface="Cambria Math" panose="02040503050406030204" pitchFamily="18" charset="0"/>
                              </a:rPr>
                              <m:t>NN</m:t>
                            </m:r>
                          </m:sub>
                        </m:sSub>
                      </m:e>
                    </m:rad>
                  </m:oMath>
                </a14:m>
                <a:r>
                  <a:rPr lang="en-US" dirty="0">
                    <a:latin typeface="Arial Narrow" panose="020B0606020202030204" pitchFamily="34" charset="0"/>
                    <a:cs typeface="Times New Roman" panose="02020603050405020304" pitchFamily="18" charset="0"/>
                  </a:rPr>
                  <a:t> = 3.0–200 GeV</a:t>
                </a:r>
              </a:p>
              <a:p>
                <a:r>
                  <a:rPr lang="en-US" b="1" dirty="0">
                    <a:solidFill>
                      <a:srgbClr val="C00000"/>
                    </a:solidFill>
                    <a:latin typeface="Arial Narrow" panose="020B0606020202030204" pitchFamily="34" charset="0"/>
                    <a:cs typeface="Times New Roman" panose="02020603050405020304" pitchFamily="18" charset="0"/>
                  </a:rPr>
                  <a:t>Baryon density range :   </a:t>
                </a:r>
                <a:r>
                  <a:rPr lang="en-US" dirty="0" err="1">
                    <a:latin typeface="Arial Narrow" panose="020B0606020202030204" pitchFamily="34" charset="0"/>
                    <a:cs typeface="Times New Roman" panose="02020603050405020304" pitchFamily="18" charset="0"/>
                  </a:rPr>
                  <a:t>μ</a:t>
                </a:r>
                <a:r>
                  <a:rPr lang="en-US" baseline="-25000" dirty="0" err="1">
                    <a:latin typeface="Arial Narrow" panose="020B0606020202030204" pitchFamily="34" charset="0"/>
                    <a:cs typeface="Times New Roman" panose="02020603050405020304" pitchFamily="18" charset="0"/>
                  </a:rPr>
                  <a:t>B</a:t>
                </a:r>
                <a:r>
                  <a:rPr lang="en-US" baseline="-25000" dirty="0">
                    <a:latin typeface="Arial Narrow" panose="020B0606020202030204" pitchFamily="34" charset="0"/>
                    <a:cs typeface="Times New Roman" panose="02020603050405020304" pitchFamily="18" charset="0"/>
                  </a:rPr>
                  <a:t> </a:t>
                </a:r>
                <a:r>
                  <a:rPr lang="en-US" dirty="0">
                    <a:latin typeface="Arial Narrow" panose="020B0606020202030204" pitchFamily="34" charset="0"/>
                    <a:cs typeface="Times New Roman" panose="02020603050405020304" pitchFamily="18" charset="0"/>
                  </a:rPr>
                  <a:t>= 25–720 MeV</a:t>
                </a:r>
              </a:p>
              <a:p>
                <a:r>
                  <a:rPr lang="en-US" b="1" dirty="0">
                    <a:solidFill>
                      <a:srgbClr val="C00000"/>
                    </a:solidFill>
                    <a:latin typeface="Arial Narrow" panose="020B0606020202030204" pitchFamily="34" charset="0"/>
                    <a:cs typeface="Times New Roman" panose="02020603050405020304" pitchFamily="18" charset="0"/>
                  </a:rPr>
                  <a:t>Temperature range :       </a:t>
                </a:r>
                <a:r>
                  <a:rPr lang="en-US" i="1" dirty="0">
                    <a:latin typeface="Arial Narrow" panose="020B0606020202030204" pitchFamily="34" charset="0"/>
                    <a:cs typeface="Times New Roman" panose="02020603050405020304" pitchFamily="18" charset="0"/>
                  </a:rPr>
                  <a:t>T</a:t>
                </a:r>
                <a:r>
                  <a:rPr lang="en-US" i="1" baseline="-25000" dirty="0">
                    <a:latin typeface="Arial Narrow" panose="020B0606020202030204" pitchFamily="34" charset="0"/>
                    <a:cs typeface="Times New Roman" panose="02020603050405020304" pitchFamily="18" charset="0"/>
                  </a:rPr>
                  <a:t>ch</a:t>
                </a:r>
                <a:r>
                  <a:rPr lang="en-US" dirty="0">
                    <a:latin typeface="Arial Narrow" panose="020B0606020202030204" pitchFamily="34" charset="0"/>
                    <a:cs typeface="Times New Roman" panose="02020603050405020304" pitchFamily="18" charset="0"/>
                  </a:rPr>
                  <a:t> = 60–166 MeV</a:t>
                </a:r>
              </a:p>
            </p:txBody>
          </p:sp>
        </mc:Choice>
        <mc:Fallback>
          <p:sp>
            <p:nvSpPr>
              <p:cNvPr id="16" name="Прямоугольник 15">
                <a:extLst>
                  <a:ext uri="{FF2B5EF4-FFF2-40B4-BE49-F238E27FC236}">
                    <a16:creationId xmlns:a16="http://schemas.microsoft.com/office/drawing/2014/main" id="{F1445625-4FD9-43CD-94B9-6BDDE1C0F468}"/>
                  </a:ext>
                </a:extLst>
              </p:cNvPr>
              <p:cNvSpPr>
                <a:spLocks noRot="1" noChangeAspect="1" noMove="1" noResize="1" noEditPoints="1" noAdjustHandles="1" noChangeArrowheads="1" noChangeShapeType="1" noTextEdit="1"/>
              </p:cNvSpPr>
              <p:nvPr/>
            </p:nvSpPr>
            <p:spPr>
              <a:xfrm>
                <a:off x="296790" y="5495575"/>
                <a:ext cx="5643362" cy="923330"/>
              </a:xfrm>
              <a:prstGeom prst="rect">
                <a:avLst/>
              </a:prstGeom>
              <a:blipFill>
                <a:blip r:embed="rId5"/>
                <a:stretch>
                  <a:fillRect l="-973" t="-3974" b="-11258"/>
                </a:stretch>
              </a:blipFill>
            </p:spPr>
            <p:txBody>
              <a:bodyPr/>
              <a:lstStyle/>
              <a:p>
                <a:r>
                  <a:rPr lang="ru-RU">
                    <a:noFill/>
                  </a:rPr>
                  <a:t> </a:t>
                </a:r>
              </a:p>
            </p:txBody>
          </p:sp>
        </mc:Fallback>
      </mc:AlternateContent>
    </p:spTree>
    <p:extLst>
      <p:ext uri="{BB962C8B-B14F-4D97-AF65-F5344CB8AC3E}">
        <p14:creationId xmlns:p14="http://schemas.microsoft.com/office/powerpoint/2010/main" val="3594176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4000500" y="4896128"/>
            <a:ext cx="1512888" cy="287338"/>
          </a:xfrm>
          <a:prstGeom prst="rect">
            <a:avLst/>
          </a:prstGeom>
          <a:solidFill>
            <a:schemeClr val="tx2">
              <a:lumMod val="20000"/>
              <a:lumOff val="8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8" name="Прямоугольник 17"/>
          <p:cNvSpPr/>
          <p:nvPr/>
        </p:nvSpPr>
        <p:spPr>
          <a:xfrm>
            <a:off x="500063" y="4896128"/>
            <a:ext cx="1512887" cy="287338"/>
          </a:xfrm>
          <a:prstGeom prst="rect">
            <a:avLst/>
          </a:prstGeom>
          <a:solidFill>
            <a:schemeClr val="tx2">
              <a:lumMod val="20000"/>
              <a:lumOff val="8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pic>
        <p:nvPicPr>
          <p:cNvPr id="25604" name="Picture 3"/>
          <p:cNvPicPr>
            <a:picLocks noChangeAspect="1" noChangeArrowheads="1"/>
          </p:cNvPicPr>
          <p:nvPr/>
        </p:nvPicPr>
        <p:blipFill>
          <a:blip r:embed="rId2" cstate="print"/>
          <a:srcRect/>
          <a:stretch>
            <a:fillRect/>
          </a:stretch>
        </p:blipFill>
        <p:spPr bwMode="auto">
          <a:xfrm>
            <a:off x="0" y="-14288"/>
            <a:ext cx="9144000" cy="663576"/>
          </a:xfrm>
          <a:prstGeom prst="rect">
            <a:avLst/>
          </a:prstGeom>
          <a:noFill/>
          <a:ln w="9525">
            <a:noFill/>
            <a:miter lim="800000"/>
            <a:headEnd/>
            <a:tailEnd/>
          </a:ln>
        </p:spPr>
      </p:pic>
      <p:sp>
        <p:nvSpPr>
          <p:cNvPr id="11" name="TextBox 10"/>
          <p:cNvSpPr txBox="1"/>
          <p:nvPr/>
        </p:nvSpPr>
        <p:spPr>
          <a:xfrm>
            <a:off x="1258888" y="123825"/>
            <a:ext cx="6626225" cy="461963"/>
          </a:xfrm>
          <a:prstGeom prst="rect">
            <a:avLst/>
          </a:prstGeom>
          <a:noFill/>
        </p:spPr>
        <p:txBody>
          <a:bodyPr>
            <a:spAutoFit/>
          </a:bodyPr>
          <a:lstStyle/>
          <a:p>
            <a:pPr algn="ctr" fontAlgn="auto">
              <a:spcBef>
                <a:spcPts val="0"/>
              </a:spcBef>
              <a:spcAft>
                <a:spcPts val="0"/>
              </a:spcAft>
              <a:defRPr/>
            </a:pPr>
            <a:r>
              <a:rPr lang="en-US" sz="2400" b="1" dirty="0">
                <a:solidFill>
                  <a:schemeClr val="bg1"/>
                </a:solidFill>
                <a:effectLst>
                  <a:outerShdw blurRad="38100" dist="38100" dir="2700000" algn="tl">
                    <a:srgbClr val="000000">
                      <a:alpha val="43137"/>
                    </a:srgbClr>
                  </a:outerShdw>
                </a:effectLst>
              </a:rPr>
              <a:t>STAR Experiment at RHIC</a:t>
            </a:r>
            <a:endParaRPr lang="ru-RU" sz="2400" b="1" dirty="0">
              <a:solidFill>
                <a:schemeClr val="bg1"/>
              </a:solidFill>
              <a:effectLst>
                <a:outerShdw blurRad="38100" dist="38100" dir="2700000" algn="tl">
                  <a:srgbClr val="000000">
                    <a:alpha val="43137"/>
                  </a:srgbClr>
                </a:outerShdw>
              </a:effectLst>
            </a:endParaRPr>
          </a:p>
        </p:txBody>
      </p:sp>
      <p:pic>
        <p:nvPicPr>
          <p:cNvPr id="25606" name="Picture 3"/>
          <p:cNvPicPr>
            <a:picLocks noChangeAspect="1" noChangeArrowheads="1"/>
          </p:cNvPicPr>
          <p:nvPr/>
        </p:nvPicPr>
        <p:blipFill>
          <a:blip r:embed="rId2" cstate="print"/>
          <a:srcRect/>
          <a:stretch>
            <a:fillRect/>
          </a:stretch>
        </p:blipFill>
        <p:spPr bwMode="auto">
          <a:xfrm>
            <a:off x="0" y="-14288"/>
            <a:ext cx="9144000" cy="663576"/>
          </a:xfrm>
          <a:prstGeom prst="rect">
            <a:avLst/>
          </a:prstGeom>
          <a:noFill/>
          <a:ln w="9525">
            <a:noFill/>
            <a:miter lim="800000"/>
            <a:headEnd/>
            <a:tailEnd/>
          </a:ln>
        </p:spPr>
      </p:pic>
      <p:sp>
        <p:nvSpPr>
          <p:cNvPr id="25607" name="TextBox 12"/>
          <p:cNvSpPr txBox="1">
            <a:spLocks noChangeArrowheads="1"/>
          </p:cNvSpPr>
          <p:nvPr/>
        </p:nvSpPr>
        <p:spPr bwMode="auto">
          <a:xfrm>
            <a:off x="1258888" y="98425"/>
            <a:ext cx="6626225" cy="461963"/>
          </a:xfrm>
          <a:prstGeom prst="rect">
            <a:avLst/>
          </a:prstGeom>
          <a:noFill/>
          <a:ln w="9525">
            <a:noFill/>
            <a:miter lim="800000"/>
            <a:headEnd/>
            <a:tailEnd/>
          </a:ln>
        </p:spPr>
        <p:txBody>
          <a:bodyPr>
            <a:spAutoFit/>
          </a:bodyPr>
          <a:lstStyle/>
          <a:p>
            <a:pPr algn="ctr"/>
            <a:r>
              <a:rPr lang="en-US" sz="2400" b="1" dirty="0">
                <a:solidFill>
                  <a:schemeClr val="bg1"/>
                </a:solidFill>
                <a:effectLst>
                  <a:outerShdw blurRad="38100" dist="38100" dir="2700000" algn="tl">
                    <a:srgbClr val="000000">
                      <a:alpha val="43137"/>
                    </a:srgbClr>
                  </a:outerShdw>
                </a:effectLst>
              </a:rPr>
              <a:t>BES-II STAR Detector Configuration</a:t>
            </a:r>
            <a:endParaRPr lang="ru-RU" sz="2400" b="1" dirty="0">
              <a:solidFill>
                <a:schemeClr val="bg1"/>
              </a:solidFill>
              <a:effectLst>
                <a:outerShdw blurRad="38100" dist="38100" dir="2700000" algn="tl">
                  <a:srgbClr val="000000">
                    <a:alpha val="43137"/>
                  </a:srgbClr>
                </a:outerShdw>
              </a:effectLst>
            </a:endParaRPr>
          </a:p>
        </p:txBody>
      </p:sp>
      <p:sp>
        <p:nvSpPr>
          <p:cNvPr id="9" name="Прямоугольник 8"/>
          <p:cNvSpPr/>
          <p:nvPr/>
        </p:nvSpPr>
        <p:spPr>
          <a:xfrm>
            <a:off x="7380288" y="4907241"/>
            <a:ext cx="1512887" cy="274637"/>
          </a:xfrm>
          <a:prstGeom prst="rect">
            <a:avLst/>
          </a:prstGeom>
          <a:solidFill>
            <a:schemeClr val="tx2">
              <a:lumMod val="20000"/>
              <a:lumOff val="8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4" name="TextBox 13"/>
          <p:cNvSpPr txBox="1"/>
          <p:nvPr/>
        </p:nvSpPr>
        <p:spPr>
          <a:xfrm>
            <a:off x="527050" y="4864378"/>
            <a:ext cx="3457575" cy="2032000"/>
          </a:xfrm>
          <a:prstGeom prst="rect">
            <a:avLst/>
          </a:prstGeom>
          <a:noFill/>
        </p:spPr>
        <p:txBody>
          <a:bodyPr>
            <a:spAutoFit/>
          </a:bodyPr>
          <a:lstStyle/>
          <a:p>
            <a:pPr fontAlgn="auto">
              <a:spcBef>
                <a:spcPts val="0"/>
              </a:spcBef>
              <a:spcAft>
                <a:spcPts val="0"/>
              </a:spcAft>
              <a:defRPr/>
            </a:pPr>
            <a:r>
              <a:rPr lang="en-US" b="1" dirty="0" err="1">
                <a:latin typeface="Arial Narrow" panose="020B0606020202030204" pitchFamily="34" charset="0"/>
                <a:cs typeface="+mn-cs"/>
              </a:rPr>
              <a:t>iTPC</a:t>
            </a:r>
            <a:r>
              <a:rPr lang="en-US" b="1" dirty="0">
                <a:latin typeface="Arial Narrow" panose="020B0606020202030204" pitchFamily="34" charset="0"/>
                <a:cs typeface="+mn-cs"/>
              </a:rPr>
              <a:t> upgrade:</a:t>
            </a:r>
          </a:p>
          <a:p>
            <a:pPr fontAlgn="auto">
              <a:spcBef>
                <a:spcPts val="0"/>
              </a:spcBef>
              <a:spcAft>
                <a:spcPts val="0"/>
              </a:spcAft>
              <a:defRPr/>
            </a:pPr>
            <a:r>
              <a:rPr lang="en-US" b="1" dirty="0">
                <a:solidFill>
                  <a:srgbClr val="376091"/>
                </a:solidFill>
                <a:latin typeface="Arial Narrow" panose="020B0606020202030204" pitchFamily="34" charset="0"/>
                <a:cs typeface="+mn-cs"/>
              </a:rPr>
              <a:t>Replaces ageing wires;</a:t>
            </a:r>
          </a:p>
          <a:p>
            <a:pPr fontAlgn="auto">
              <a:spcBef>
                <a:spcPts val="0"/>
              </a:spcBef>
              <a:spcAft>
                <a:spcPts val="0"/>
              </a:spcAft>
              <a:defRPr/>
            </a:pPr>
            <a:r>
              <a:rPr lang="en-US" b="1" dirty="0">
                <a:solidFill>
                  <a:srgbClr val="376091"/>
                </a:solidFill>
                <a:latin typeface="Arial Narrow" panose="020B0606020202030204" pitchFamily="34" charset="0"/>
                <a:cs typeface="+mn-cs"/>
              </a:rPr>
              <a:t>Sparse pads      </a:t>
            </a:r>
            <a:r>
              <a:rPr lang="en-US" b="1" dirty="0">
                <a:solidFill>
                  <a:srgbClr val="376091"/>
                </a:solidFill>
                <a:latin typeface="Arial Narrow" panose="020B0606020202030204" pitchFamily="34" charset="0"/>
                <a:cs typeface="+mn-cs"/>
                <a:sym typeface="Symbol"/>
              </a:rPr>
              <a:t></a:t>
            </a:r>
            <a:r>
              <a:rPr lang="en-US" dirty="0">
                <a:solidFill>
                  <a:schemeClr val="accent1">
                    <a:lumMod val="75000"/>
                  </a:schemeClr>
                </a:solidFill>
                <a:latin typeface="Arial Narrow" panose="020B0606020202030204" pitchFamily="34" charset="0"/>
                <a:cs typeface="+mn-cs"/>
              </a:rPr>
              <a:t> </a:t>
            </a:r>
            <a:r>
              <a:rPr lang="en-US" b="1" dirty="0">
                <a:solidFill>
                  <a:srgbClr val="C00000"/>
                </a:solidFill>
                <a:latin typeface="Arial Narrow" panose="020B0606020202030204" pitchFamily="34" charset="0"/>
                <a:cs typeface="+mn-cs"/>
              </a:rPr>
              <a:t>cover full area</a:t>
            </a:r>
          </a:p>
          <a:p>
            <a:pPr fontAlgn="auto">
              <a:spcBef>
                <a:spcPts val="0"/>
              </a:spcBef>
              <a:spcAft>
                <a:spcPts val="0"/>
              </a:spcAft>
              <a:defRPr/>
            </a:pPr>
            <a:r>
              <a:rPr lang="en-US" dirty="0">
                <a:latin typeface="Arial Narrow" panose="020B0606020202030204" pitchFamily="34" charset="0"/>
                <a:cs typeface="+mn-cs"/>
              </a:rPr>
              <a:t>	          </a:t>
            </a:r>
            <a:r>
              <a:rPr lang="en-US" b="1" dirty="0">
                <a:solidFill>
                  <a:srgbClr val="376091"/>
                </a:solidFill>
                <a:latin typeface="Arial Narrow" panose="020B0606020202030204" pitchFamily="34" charset="0"/>
                <a:cs typeface="+mn-cs"/>
                <a:sym typeface="Symbol"/>
              </a:rPr>
              <a:t></a:t>
            </a:r>
            <a:r>
              <a:rPr lang="en-US" b="1" dirty="0">
                <a:latin typeface="Arial Narrow" panose="020B0606020202030204" pitchFamily="34" charset="0"/>
                <a:cs typeface="+mn-cs"/>
                <a:sym typeface="Symbol"/>
              </a:rPr>
              <a:t> </a:t>
            </a:r>
            <a:r>
              <a:rPr lang="en-US" b="1" dirty="0">
                <a:solidFill>
                  <a:srgbClr val="C00000"/>
                </a:solidFill>
                <a:latin typeface="Arial Narrow" panose="020B0606020202030204" pitchFamily="34" charset="0"/>
                <a:cs typeface="+mn-cs"/>
                <a:sym typeface="Symbol"/>
              </a:rPr>
              <a:t>better </a:t>
            </a:r>
            <a:r>
              <a:rPr lang="en-US" b="1" i="1" dirty="0" err="1">
                <a:solidFill>
                  <a:srgbClr val="C00000"/>
                </a:solidFill>
                <a:latin typeface="Arial Narrow" panose="020B0606020202030204" pitchFamily="34" charset="0"/>
                <a:cs typeface="+mn-cs"/>
                <a:sym typeface="Symbol"/>
              </a:rPr>
              <a:t>dE</a:t>
            </a:r>
            <a:r>
              <a:rPr lang="en-US" b="1" i="1" dirty="0">
                <a:solidFill>
                  <a:srgbClr val="C00000"/>
                </a:solidFill>
                <a:latin typeface="Arial Narrow" panose="020B0606020202030204" pitchFamily="34" charset="0"/>
                <a:cs typeface="+mn-cs"/>
                <a:sym typeface="Symbol"/>
              </a:rPr>
              <a:t>/dx</a:t>
            </a:r>
            <a:endParaRPr lang="en-US" b="1" dirty="0">
              <a:solidFill>
                <a:srgbClr val="C00000"/>
              </a:solidFill>
              <a:latin typeface="Arial Narrow" panose="020B0606020202030204" pitchFamily="34" charset="0"/>
              <a:cs typeface="+mn-cs"/>
              <a:sym typeface="Symbol"/>
            </a:endParaRPr>
          </a:p>
          <a:p>
            <a:pPr fontAlgn="auto">
              <a:spcBef>
                <a:spcPts val="0"/>
              </a:spcBef>
              <a:spcAft>
                <a:spcPts val="0"/>
              </a:spcAft>
              <a:defRPr/>
            </a:pPr>
            <a:r>
              <a:rPr lang="en-US" b="1" dirty="0">
                <a:solidFill>
                  <a:srgbClr val="376091"/>
                </a:solidFill>
                <a:latin typeface="Arial Narrow" panose="020B0606020202030204" pitchFamily="34" charset="0"/>
                <a:cs typeface="+mn-cs"/>
                <a:sym typeface="Symbol"/>
              </a:rPr>
              <a:t>–1    1          </a:t>
            </a:r>
            <a:r>
              <a:rPr lang="en-US" b="1" dirty="0">
                <a:latin typeface="Arial Narrow" panose="020B0606020202030204" pitchFamily="34" charset="0"/>
                <a:cs typeface="+mn-cs"/>
                <a:sym typeface="Symbol"/>
              </a:rPr>
              <a:t> </a:t>
            </a:r>
            <a:r>
              <a:rPr lang="en-US" b="1" dirty="0">
                <a:solidFill>
                  <a:srgbClr val="C00000"/>
                </a:solidFill>
                <a:latin typeface="Arial Narrow" panose="020B0606020202030204" pitchFamily="34" charset="0"/>
                <a:cs typeface="+mn-cs"/>
                <a:sym typeface="Symbol"/>
              </a:rPr>
              <a:t>–1.7    1.7</a:t>
            </a:r>
          </a:p>
          <a:p>
            <a:pPr fontAlgn="auto">
              <a:spcBef>
                <a:spcPts val="0"/>
              </a:spcBef>
              <a:spcAft>
                <a:spcPts val="0"/>
              </a:spcAft>
              <a:defRPr/>
            </a:pPr>
            <a:r>
              <a:rPr lang="en-US" b="1" i="1" dirty="0" err="1">
                <a:solidFill>
                  <a:srgbClr val="376091"/>
                </a:solidFill>
                <a:latin typeface="Arial Narrow" panose="020B0606020202030204" pitchFamily="34" charset="0"/>
                <a:cs typeface="+mn-cs"/>
                <a:sym typeface="Symbol"/>
              </a:rPr>
              <a:t>p</a:t>
            </a:r>
            <a:r>
              <a:rPr lang="en-US" b="1" i="1" baseline="-25000" dirty="0" err="1">
                <a:solidFill>
                  <a:srgbClr val="376091"/>
                </a:solidFill>
                <a:latin typeface="Arial Narrow" panose="020B0606020202030204" pitchFamily="34" charset="0"/>
                <a:cs typeface="+mn-cs"/>
                <a:sym typeface="Symbol"/>
              </a:rPr>
              <a:t>T</a:t>
            </a:r>
            <a:r>
              <a:rPr lang="en-US" b="1" i="1" baseline="30000" dirty="0">
                <a:solidFill>
                  <a:srgbClr val="376091"/>
                </a:solidFill>
                <a:latin typeface="Arial Narrow" panose="020B0606020202030204" pitchFamily="34" charset="0"/>
                <a:cs typeface="+mn-cs"/>
                <a:sym typeface="Symbol"/>
              </a:rPr>
              <a:t> </a:t>
            </a:r>
            <a:r>
              <a:rPr lang="en-US" b="1" dirty="0">
                <a:solidFill>
                  <a:srgbClr val="376091"/>
                </a:solidFill>
                <a:latin typeface="Arial Narrow" panose="020B0606020202030204" pitchFamily="34" charset="0"/>
                <a:cs typeface="+mn-cs"/>
                <a:sym typeface="Symbol"/>
              </a:rPr>
              <a:t> 125 MeV/</a:t>
            </a:r>
            <a:r>
              <a:rPr lang="en-US" b="1" i="1" dirty="0">
                <a:solidFill>
                  <a:srgbClr val="376091"/>
                </a:solidFill>
                <a:latin typeface="Arial Narrow" panose="020B0606020202030204" pitchFamily="34" charset="0"/>
                <a:cs typeface="+mn-cs"/>
                <a:sym typeface="Symbol"/>
              </a:rPr>
              <a:t>c</a:t>
            </a:r>
            <a:r>
              <a:rPr lang="en-US" b="1" dirty="0">
                <a:solidFill>
                  <a:srgbClr val="376091"/>
                </a:solidFill>
                <a:latin typeface="Arial Narrow" panose="020B0606020202030204" pitchFamily="34" charset="0"/>
                <a:cs typeface="+mn-cs"/>
                <a:sym typeface="Symbol"/>
              </a:rPr>
              <a:t> </a:t>
            </a:r>
            <a:r>
              <a:rPr lang="ru-RU" b="1" dirty="0">
                <a:solidFill>
                  <a:srgbClr val="376091"/>
                </a:solidFill>
                <a:latin typeface="Arial Narrow" panose="020B0606020202030204" pitchFamily="34" charset="0"/>
                <a:cs typeface="+mn-cs"/>
                <a:sym typeface="Symbol"/>
              </a:rPr>
              <a:t>  </a:t>
            </a:r>
            <a:r>
              <a:rPr lang="en-US" b="1" dirty="0">
                <a:solidFill>
                  <a:srgbClr val="376091"/>
                </a:solidFill>
                <a:latin typeface="Arial Narrow" panose="020B0606020202030204" pitchFamily="34" charset="0"/>
                <a:cs typeface="+mn-cs"/>
                <a:sym typeface="Symbol"/>
              </a:rPr>
              <a:t></a:t>
            </a:r>
            <a:r>
              <a:rPr lang="en-US" b="1" dirty="0">
                <a:latin typeface="Arial Narrow" panose="020B0606020202030204" pitchFamily="34" charset="0"/>
                <a:cs typeface="+mn-cs"/>
                <a:sym typeface="Symbol"/>
              </a:rPr>
              <a:t> </a:t>
            </a:r>
            <a:r>
              <a:rPr lang="en-US" b="1" i="1" dirty="0" err="1">
                <a:solidFill>
                  <a:srgbClr val="C00000"/>
                </a:solidFill>
                <a:latin typeface="Arial Narrow" panose="020B0606020202030204" pitchFamily="34" charset="0"/>
                <a:cs typeface="+mn-cs"/>
                <a:sym typeface="Symbol"/>
              </a:rPr>
              <a:t>p</a:t>
            </a:r>
            <a:r>
              <a:rPr lang="en-US" b="1" i="1" baseline="-25000" dirty="0" err="1">
                <a:solidFill>
                  <a:srgbClr val="C00000"/>
                </a:solidFill>
                <a:latin typeface="Arial Narrow" panose="020B0606020202030204" pitchFamily="34" charset="0"/>
                <a:cs typeface="+mn-cs"/>
                <a:sym typeface="Symbol"/>
              </a:rPr>
              <a:t>T</a:t>
            </a:r>
            <a:r>
              <a:rPr lang="en-US" b="1" baseline="30000" dirty="0">
                <a:solidFill>
                  <a:srgbClr val="C00000"/>
                </a:solidFill>
                <a:latin typeface="Arial Narrow" panose="020B0606020202030204" pitchFamily="34" charset="0"/>
                <a:cs typeface="+mn-cs"/>
                <a:sym typeface="Symbol"/>
              </a:rPr>
              <a:t> </a:t>
            </a:r>
            <a:r>
              <a:rPr lang="en-US" b="1" dirty="0">
                <a:solidFill>
                  <a:srgbClr val="C00000"/>
                </a:solidFill>
                <a:latin typeface="Arial Narrow" panose="020B0606020202030204" pitchFamily="34" charset="0"/>
                <a:cs typeface="+mn-cs"/>
                <a:sym typeface="Symbol"/>
              </a:rPr>
              <a:t> 60 MeV/</a:t>
            </a:r>
            <a:r>
              <a:rPr lang="en-US" b="1" i="1" dirty="0">
                <a:solidFill>
                  <a:srgbClr val="C00000"/>
                </a:solidFill>
                <a:latin typeface="Arial Narrow" panose="020B0606020202030204" pitchFamily="34" charset="0"/>
                <a:cs typeface="+mn-cs"/>
                <a:sym typeface="Symbol"/>
              </a:rPr>
              <a:t>c</a:t>
            </a:r>
          </a:p>
          <a:p>
            <a:pPr fontAlgn="auto">
              <a:spcBef>
                <a:spcPts val="0"/>
              </a:spcBef>
              <a:spcAft>
                <a:spcPts val="0"/>
              </a:spcAft>
              <a:defRPr/>
            </a:pPr>
            <a:endParaRPr lang="ru-RU" dirty="0">
              <a:latin typeface="Arial Narrow" panose="020B0606020202030204" pitchFamily="34" charset="0"/>
              <a:cs typeface="+mn-cs"/>
            </a:endParaRPr>
          </a:p>
        </p:txBody>
      </p:sp>
      <p:sp>
        <p:nvSpPr>
          <p:cNvPr id="25611" name="TextBox 14"/>
          <p:cNvSpPr txBox="1">
            <a:spLocks noChangeArrowheads="1"/>
          </p:cNvSpPr>
          <p:nvPr/>
        </p:nvSpPr>
        <p:spPr bwMode="auto">
          <a:xfrm>
            <a:off x="4033838" y="4864378"/>
            <a:ext cx="3381375" cy="1200329"/>
          </a:xfrm>
          <a:prstGeom prst="rect">
            <a:avLst/>
          </a:prstGeom>
          <a:noFill/>
          <a:ln w="9525">
            <a:noFill/>
            <a:miter lim="800000"/>
            <a:headEnd/>
            <a:tailEnd/>
          </a:ln>
        </p:spPr>
        <p:txBody>
          <a:bodyPr wrap="square">
            <a:spAutoFit/>
          </a:bodyPr>
          <a:lstStyle/>
          <a:p>
            <a:r>
              <a:rPr lang="en-US" b="1" dirty="0">
                <a:latin typeface="Arial Narrow" panose="020B0606020202030204" pitchFamily="34" charset="0"/>
              </a:rPr>
              <a:t>EPD upgrade:</a:t>
            </a:r>
          </a:p>
          <a:p>
            <a:r>
              <a:rPr lang="en-US" b="1" dirty="0">
                <a:solidFill>
                  <a:srgbClr val="376091"/>
                </a:solidFill>
                <a:latin typeface="Arial Narrow" panose="020B0606020202030204" pitchFamily="34" charset="0"/>
              </a:rPr>
              <a:t>Replaces ageing BBC.</a:t>
            </a:r>
          </a:p>
          <a:p>
            <a:r>
              <a:rPr lang="en-US" b="1" dirty="0">
                <a:solidFill>
                  <a:srgbClr val="C00000"/>
                </a:solidFill>
                <a:latin typeface="Arial Narrow" panose="020B0606020202030204" pitchFamily="34" charset="0"/>
              </a:rPr>
              <a:t>Greatly improved Event Plane info.</a:t>
            </a:r>
          </a:p>
          <a:p>
            <a:r>
              <a:rPr lang="en-US" b="1" dirty="0">
                <a:solidFill>
                  <a:srgbClr val="C00000"/>
                </a:solidFill>
                <a:latin typeface="Arial Narrow" panose="020B0606020202030204" pitchFamily="34" charset="0"/>
              </a:rPr>
              <a:t>Better trigger &amp; b/g reduction.</a:t>
            </a:r>
            <a:endParaRPr lang="ru-RU" dirty="0">
              <a:solidFill>
                <a:srgbClr val="C00000"/>
              </a:solidFill>
              <a:latin typeface="Arial Narrow" panose="020B0606020202030204" pitchFamily="34" charset="0"/>
            </a:endParaRPr>
          </a:p>
        </p:txBody>
      </p:sp>
      <p:sp>
        <p:nvSpPr>
          <p:cNvPr id="25612" name="TextBox 15"/>
          <p:cNvSpPr txBox="1">
            <a:spLocks noChangeArrowheads="1"/>
          </p:cNvSpPr>
          <p:nvPr/>
        </p:nvSpPr>
        <p:spPr bwMode="auto">
          <a:xfrm>
            <a:off x="7415213" y="4864378"/>
            <a:ext cx="1728787" cy="1201738"/>
          </a:xfrm>
          <a:prstGeom prst="rect">
            <a:avLst/>
          </a:prstGeom>
          <a:noFill/>
          <a:ln w="9525">
            <a:noFill/>
            <a:miter lim="800000"/>
            <a:headEnd/>
            <a:tailEnd/>
          </a:ln>
        </p:spPr>
        <p:txBody>
          <a:bodyPr>
            <a:spAutoFit/>
          </a:bodyPr>
          <a:lstStyle/>
          <a:p>
            <a:r>
              <a:rPr lang="en-US" b="1" dirty="0" err="1">
                <a:latin typeface="Arial Narrow" panose="020B0606020202030204" pitchFamily="34" charset="0"/>
              </a:rPr>
              <a:t>eTOF</a:t>
            </a:r>
            <a:r>
              <a:rPr lang="en-US" b="1" dirty="0">
                <a:latin typeface="Arial Narrow" panose="020B0606020202030204" pitchFamily="34" charset="0"/>
              </a:rPr>
              <a:t> upgrade</a:t>
            </a:r>
          </a:p>
          <a:p>
            <a:r>
              <a:rPr lang="en-US" b="1" i="1" dirty="0">
                <a:solidFill>
                  <a:srgbClr val="376091"/>
                </a:solidFill>
                <a:latin typeface="Arial Narrow" panose="020B0606020202030204" pitchFamily="34" charset="0"/>
              </a:rPr>
              <a:t>Z</a:t>
            </a:r>
            <a:r>
              <a:rPr lang="en-US" b="1" dirty="0">
                <a:solidFill>
                  <a:srgbClr val="376091"/>
                </a:solidFill>
                <a:latin typeface="Arial Narrow" panose="020B0606020202030204" pitchFamily="34" charset="0"/>
              </a:rPr>
              <a:t> = –270 cm</a:t>
            </a:r>
          </a:p>
          <a:p>
            <a:r>
              <a:rPr lang="en-US" b="1" i="1" dirty="0" err="1">
                <a:solidFill>
                  <a:srgbClr val="376091"/>
                </a:solidFill>
                <a:latin typeface="Arial Narrow" panose="020B0606020202030204" pitchFamily="34" charset="0"/>
              </a:rPr>
              <a:t>R</a:t>
            </a:r>
            <a:r>
              <a:rPr lang="en-US" b="1" baseline="-25000" dirty="0" err="1">
                <a:solidFill>
                  <a:srgbClr val="376091"/>
                </a:solidFill>
                <a:latin typeface="Arial Narrow" panose="020B0606020202030204" pitchFamily="34" charset="0"/>
              </a:rPr>
              <a:t>min</a:t>
            </a:r>
            <a:r>
              <a:rPr lang="en-US" b="1" dirty="0">
                <a:solidFill>
                  <a:srgbClr val="376091"/>
                </a:solidFill>
                <a:latin typeface="Arial Narrow" panose="020B0606020202030204" pitchFamily="34" charset="0"/>
              </a:rPr>
              <a:t> = 110 cm</a:t>
            </a:r>
          </a:p>
          <a:p>
            <a:r>
              <a:rPr lang="en-US" b="1" i="1" dirty="0" err="1">
                <a:solidFill>
                  <a:srgbClr val="376091"/>
                </a:solidFill>
                <a:latin typeface="Arial Narrow" panose="020B0606020202030204" pitchFamily="34" charset="0"/>
              </a:rPr>
              <a:t>R</a:t>
            </a:r>
            <a:r>
              <a:rPr lang="en-US" b="1" baseline="-25000" dirty="0" err="1">
                <a:solidFill>
                  <a:srgbClr val="376091"/>
                </a:solidFill>
                <a:latin typeface="Arial Narrow" panose="020B0606020202030204" pitchFamily="34" charset="0"/>
              </a:rPr>
              <a:t>max</a:t>
            </a:r>
            <a:r>
              <a:rPr lang="en-US" b="1" baseline="-25000" dirty="0">
                <a:solidFill>
                  <a:srgbClr val="376091"/>
                </a:solidFill>
                <a:latin typeface="Arial Narrow" panose="020B0606020202030204" pitchFamily="34" charset="0"/>
              </a:rPr>
              <a:t> </a:t>
            </a:r>
            <a:r>
              <a:rPr lang="en-US" b="1" dirty="0">
                <a:solidFill>
                  <a:srgbClr val="376091"/>
                </a:solidFill>
                <a:latin typeface="Arial Narrow" panose="020B0606020202030204" pitchFamily="34" charset="0"/>
              </a:rPr>
              <a:t>= 220 cm</a:t>
            </a:r>
          </a:p>
        </p:txBody>
      </p:sp>
      <p:pic>
        <p:nvPicPr>
          <p:cNvPr id="13" name="Picture 25">
            <a:extLst>
              <a:ext uri="{FF2B5EF4-FFF2-40B4-BE49-F238E27FC236}">
                <a16:creationId xmlns:a16="http://schemas.microsoft.com/office/drawing/2014/main" id="{728B9611-BC4D-4C98-B880-39872DE25AE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6634" y="784973"/>
            <a:ext cx="6210732" cy="392036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p:cNvPicPr>
            <a:picLocks noChangeAspect="1" noChangeArrowheads="1"/>
          </p:cNvPicPr>
          <p:nvPr/>
        </p:nvPicPr>
        <p:blipFill>
          <a:blip r:embed="rId2" cstate="print"/>
          <a:srcRect/>
          <a:stretch>
            <a:fillRect/>
          </a:stretch>
        </p:blipFill>
        <p:spPr bwMode="auto">
          <a:xfrm>
            <a:off x="0" y="-14288"/>
            <a:ext cx="9144000" cy="663576"/>
          </a:xfrm>
          <a:prstGeom prst="rect">
            <a:avLst/>
          </a:prstGeom>
          <a:noFill/>
          <a:ln w="9525">
            <a:noFill/>
            <a:miter lim="800000"/>
            <a:headEnd/>
            <a:tailEnd/>
          </a:ln>
        </p:spPr>
      </p:pic>
      <p:sp>
        <p:nvSpPr>
          <p:cNvPr id="11" name="TextBox 10"/>
          <p:cNvSpPr txBox="1"/>
          <p:nvPr/>
        </p:nvSpPr>
        <p:spPr>
          <a:xfrm>
            <a:off x="1258888" y="123825"/>
            <a:ext cx="6626225" cy="461963"/>
          </a:xfrm>
          <a:prstGeom prst="rect">
            <a:avLst/>
          </a:prstGeom>
          <a:noFill/>
        </p:spPr>
        <p:txBody>
          <a:bodyPr>
            <a:spAutoFit/>
          </a:bodyPr>
          <a:lstStyle/>
          <a:p>
            <a:pPr algn="ctr" fontAlgn="auto">
              <a:spcBef>
                <a:spcPts val="0"/>
              </a:spcBef>
              <a:spcAft>
                <a:spcPts val="0"/>
              </a:spcAft>
              <a:defRPr/>
            </a:pPr>
            <a:r>
              <a:rPr lang="en-US" sz="2400" b="1" dirty="0">
                <a:solidFill>
                  <a:schemeClr val="bg1"/>
                </a:solidFill>
                <a:effectLst>
                  <a:outerShdw blurRad="38100" dist="38100" dir="2700000" algn="tl">
                    <a:srgbClr val="000000">
                      <a:alpha val="43137"/>
                    </a:srgbClr>
                  </a:outerShdw>
                </a:effectLst>
              </a:rPr>
              <a:t>STAR Experiment at RHIC</a:t>
            </a:r>
            <a:endParaRPr lang="ru-RU" sz="2400" b="1" dirty="0">
              <a:solidFill>
                <a:schemeClr val="bg1"/>
              </a:solidFill>
              <a:effectLst>
                <a:outerShdw blurRad="38100" dist="38100" dir="2700000" algn="tl">
                  <a:srgbClr val="000000">
                    <a:alpha val="43137"/>
                  </a:srgbClr>
                </a:outerShdw>
              </a:effectLst>
            </a:endParaRPr>
          </a:p>
        </p:txBody>
      </p:sp>
      <p:pic>
        <p:nvPicPr>
          <p:cNvPr id="26628" name="Picture 3"/>
          <p:cNvPicPr>
            <a:picLocks noChangeAspect="1" noChangeArrowheads="1"/>
          </p:cNvPicPr>
          <p:nvPr/>
        </p:nvPicPr>
        <p:blipFill>
          <a:blip r:embed="rId2" cstate="print"/>
          <a:srcRect/>
          <a:stretch>
            <a:fillRect/>
          </a:stretch>
        </p:blipFill>
        <p:spPr bwMode="auto">
          <a:xfrm>
            <a:off x="0" y="-14288"/>
            <a:ext cx="9144000" cy="663576"/>
          </a:xfrm>
          <a:prstGeom prst="rect">
            <a:avLst/>
          </a:prstGeom>
          <a:noFill/>
          <a:ln w="9525">
            <a:noFill/>
            <a:miter lim="800000"/>
            <a:headEnd/>
            <a:tailEnd/>
          </a:ln>
        </p:spPr>
      </p:pic>
      <p:sp>
        <p:nvSpPr>
          <p:cNvPr id="26629" name="TextBox 12"/>
          <p:cNvSpPr txBox="1">
            <a:spLocks noChangeArrowheads="1"/>
          </p:cNvSpPr>
          <p:nvPr/>
        </p:nvSpPr>
        <p:spPr bwMode="auto">
          <a:xfrm>
            <a:off x="1258888" y="98425"/>
            <a:ext cx="6626225" cy="830263"/>
          </a:xfrm>
          <a:prstGeom prst="rect">
            <a:avLst/>
          </a:prstGeom>
          <a:noFill/>
          <a:ln w="9525">
            <a:noFill/>
            <a:miter lim="800000"/>
            <a:headEnd/>
            <a:tailEnd/>
          </a:ln>
        </p:spPr>
        <p:txBody>
          <a:bodyPr>
            <a:spAutoFit/>
          </a:bodyPr>
          <a:lstStyle/>
          <a:p>
            <a:pPr algn="ctr"/>
            <a:r>
              <a:rPr lang="en-US" sz="2400" b="1" dirty="0">
                <a:solidFill>
                  <a:schemeClr val="bg1"/>
                </a:solidFill>
                <a:effectLst>
                  <a:outerShdw blurRad="38100" dist="38100" dir="2700000" algn="tl">
                    <a:srgbClr val="000000">
                      <a:alpha val="43137"/>
                    </a:srgbClr>
                  </a:outerShdw>
                </a:effectLst>
              </a:rPr>
              <a:t>BES-II and Fixed Target Configuration</a:t>
            </a:r>
          </a:p>
          <a:p>
            <a:pPr algn="ctr"/>
            <a:endParaRPr lang="ru-RU" sz="2400" b="1" dirty="0">
              <a:solidFill>
                <a:schemeClr val="bg1"/>
              </a:solidFill>
              <a:effectLst>
                <a:outerShdw blurRad="38100" dist="38100" dir="2700000" algn="tl">
                  <a:srgbClr val="000000">
                    <a:alpha val="43137"/>
                  </a:srgbClr>
                </a:outerShdw>
              </a:effectLst>
            </a:endParaRPr>
          </a:p>
        </p:txBody>
      </p:sp>
      <p:sp>
        <p:nvSpPr>
          <p:cNvPr id="7" name="Прямоугольник 6"/>
          <p:cNvSpPr/>
          <p:nvPr/>
        </p:nvSpPr>
        <p:spPr>
          <a:xfrm>
            <a:off x="395536" y="1052215"/>
            <a:ext cx="8352927" cy="936625"/>
          </a:xfrm>
          <a:prstGeom prst="rect">
            <a:avLst/>
          </a:prstGeom>
          <a:solidFill>
            <a:schemeClr val="tx2">
              <a:lumMod val="20000"/>
              <a:lumOff val="8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pic>
        <p:nvPicPr>
          <p:cNvPr id="26631" name="Picture 6"/>
          <p:cNvPicPr>
            <a:picLocks noChangeAspect="1" noChangeArrowheads="1"/>
          </p:cNvPicPr>
          <p:nvPr/>
        </p:nvPicPr>
        <p:blipFill>
          <a:blip r:embed="rId3" cstate="print"/>
          <a:srcRect/>
          <a:stretch>
            <a:fillRect/>
          </a:stretch>
        </p:blipFill>
        <p:spPr bwMode="auto">
          <a:xfrm>
            <a:off x="4929188" y="2434307"/>
            <a:ext cx="3819275" cy="2984500"/>
          </a:xfrm>
          <a:prstGeom prst="rect">
            <a:avLst/>
          </a:prstGeom>
          <a:noFill/>
          <a:ln w="9525">
            <a:noFill/>
            <a:miter lim="800000"/>
            <a:headEnd/>
            <a:tailEnd/>
          </a:ln>
        </p:spPr>
      </p:pic>
      <p:pic>
        <p:nvPicPr>
          <p:cNvPr id="26632" name="Picture 7"/>
          <p:cNvPicPr>
            <a:picLocks noChangeAspect="1" noChangeArrowheads="1"/>
          </p:cNvPicPr>
          <p:nvPr/>
        </p:nvPicPr>
        <p:blipFill>
          <a:blip r:embed="rId4" cstate="print"/>
          <a:srcRect/>
          <a:stretch>
            <a:fillRect/>
          </a:stretch>
        </p:blipFill>
        <p:spPr bwMode="auto">
          <a:xfrm>
            <a:off x="311150" y="2385094"/>
            <a:ext cx="4260850" cy="3132138"/>
          </a:xfrm>
          <a:prstGeom prst="rect">
            <a:avLst/>
          </a:prstGeom>
          <a:noFill/>
          <a:ln w="9525">
            <a:noFill/>
            <a:miter lim="800000"/>
            <a:headEnd/>
            <a:tailEnd/>
          </a:ln>
        </p:spPr>
      </p:pic>
      <p:sp>
        <p:nvSpPr>
          <p:cNvPr id="26634" name="TextBox 14"/>
          <p:cNvSpPr txBox="1">
            <a:spLocks noChangeArrowheads="1"/>
          </p:cNvSpPr>
          <p:nvPr/>
        </p:nvSpPr>
        <p:spPr bwMode="auto">
          <a:xfrm>
            <a:off x="623669" y="1259429"/>
            <a:ext cx="7908771" cy="584775"/>
          </a:xfrm>
          <a:prstGeom prst="rect">
            <a:avLst/>
          </a:prstGeom>
          <a:noFill/>
          <a:ln w="9525">
            <a:noFill/>
            <a:miter lim="800000"/>
            <a:headEnd/>
            <a:tailEnd/>
          </a:ln>
        </p:spPr>
        <p:txBody>
          <a:bodyPr wrap="square">
            <a:spAutoFit/>
          </a:bodyPr>
          <a:lstStyle/>
          <a:p>
            <a:pPr algn="ctr"/>
            <a:r>
              <a:rPr lang="en-US" sz="1600" b="1" dirty="0"/>
              <a:t>Fixed Target Program extends STAR’s physics reach to region of compressed baryonic matter.</a:t>
            </a:r>
            <a:endParaRPr lang="ru-RU" sz="1600" b="1" dirty="0"/>
          </a:p>
        </p:txBody>
      </p:sp>
    </p:spTree>
  </p:cSld>
  <p:clrMapOvr>
    <a:masterClrMapping/>
  </p:clrMapOvr>
</p:sld>
</file>

<file path=ppt/theme/theme1.xml><?xml version="1.0" encoding="utf-8"?>
<a:theme xmlns:a="http://schemas.openxmlformats.org/drawingml/2006/main" name="Тема_STAR">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Тема_STAR</Template>
  <TotalTime>6389</TotalTime>
  <Words>5472</Words>
  <Application>Microsoft Office PowerPoint</Application>
  <PresentationFormat>Экран (4:3)</PresentationFormat>
  <Paragraphs>673</Paragraphs>
  <Slides>47</Slides>
  <Notes>12</Notes>
  <HiddenSlides>0</HiddenSlides>
  <MMClips>0</MMClips>
  <ScaleCrop>false</ScaleCrop>
  <HeadingPairs>
    <vt:vector size="8" baseType="variant">
      <vt:variant>
        <vt:lpstr>Использованные шрифты</vt:lpstr>
      </vt:variant>
      <vt:variant>
        <vt:i4>7</vt:i4>
      </vt:variant>
      <vt:variant>
        <vt:lpstr>Тема</vt:lpstr>
      </vt:variant>
      <vt:variant>
        <vt:i4>1</vt:i4>
      </vt:variant>
      <vt:variant>
        <vt:lpstr>Внедренные серверы OLE</vt:lpstr>
      </vt:variant>
      <vt:variant>
        <vt:i4>1</vt:i4>
      </vt:variant>
      <vt:variant>
        <vt:lpstr>Заголовки слайдов</vt:lpstr>
      </vt:variant>
      <vt:variant>
        <vt:i4>47</vt:i4>
      </vt:variant>
    </vt:vector>
  </HeadingPairs>
  <TitlesOfParts>
    <vt:vector size="56" baseType="lpstr">
      <vt:lpstr>Arial</vt:lpstr>
      <vt:lpstr>Arial Narrow</vt:lpstr>
      <vt:lpstr>Calibri</vt:lpstr>
      <vt:lpstr>Cambria Math</vt:lpstr>
      <vt:lpstr>Symbol</vt:lpstr>
      <vt:lpstr>Times New Roman</vt:lpstr>
      <vt:lpstr>Wingdings</vt:lpstr>
      <vt:lpstr>Тема_STAR</vt:lpstr>
      <vt:lpstr>Формула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JINR Group Contribution</vt:lpstr>
      <vt:lpstr>Презентация PowerPoint</vt:lpstr>
      <vt:lpstr>Презентация PowerPoint</vt:lpstr>
      <vt:lpstr>Презентация PowerPoint</vt:lpstr>
      <vt:lpstr>Презентация PowerPoint</vt:lpstr>
      <vt:lpstr>Презентация PowerPoint</vt:lpstr>
      <vt:lpstr>Plans for STAR in 2022–2025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Plans for JINR Group in 2022–2025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ADmin</dc:creator>
  <cp:lastModifiedBy>KK</cp:lastModifiedBy>
  <cp:revision>731</cp:revision>
  <cp:lastPrinted>2018-06-18T09:27:16Z</cp:lastPrinted>
  <dcterms:created xsi:type="dcterms:W3CDTF">2012-03-22T04:57:18Z</dcterms:created>
  <dcterms:modified xsi:type="dcterms:W3CDTF">2021-06-22T11:08:45Z</dcterms:modified>
</cp:coreProperties>
</file>