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5"/>
  </p:notesMasterIdLst>
  <p:handoutMasterIdLst>
    <p:handoutMasterId r:id="rId26"/>
  </p:handoutMasterIdLst>
  <p:sldIdLst>
    <p:sldId id="267" r:id="rId5"/>
    <p:sldId id="603" r:id="rId6"/>
    <p:sldId id="612" r:id="rId7"/>
    <p:sldId id="613" r:id="rId8"/>
    <p:sldId id="589" r:id="rId9"/>
    <p:sldId id="590" r:id="rId10"/>
    <p:sldId id="591" r:id="rId11"/>
    <p:sldId id="605" r:id="rId12"/>
    <p:sldId id="606" r:id="rId13"/>
    <p:sldId id="615" r:id="rId14"/>
    <p:sldId id="611" r:id="rId15"/>
    <p:sldId id="592" r:id="rId16"/>
    <p:sldId id="597" r:id="rId17"/>
    <p:sldId id="608" r:id="rId18"/>
    <p:sldId id="599" r:id="rId19"/>
    <p:sldId id="610" r:id="rId20"/>
    <p:sldId id="601" r:id="rId21"/>
    <p:sldId id="602" r:id="rId22"/>
    <p:sldId id="604" r:id="rId23"/>
    <p:sldId id="609" r:id="rId24"/>
  </p:sldIdLst>
  <p:sldSz cx="12192000" cy="6858000"/>
  <p:notesSz cx="6858000" cy="91440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6846" autoAdjust="0"/>
  </p:normalViewPr>
  <p:slideViewPr>
    <p:cSldViewPr snapToGrid="0">
      <p:cViewPr varScale="1">
        <p:scale>
          <a:sx n="88" d="100"/>
          <a:sy n="88" d="100"/>
        </p:scale>
        <p:origin x="360" y="77"/>
      </p:cViewPr>
      <p:guideLst>
        <p:guide pos="3840"/>
        <p:guide orient="horz" pos="216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1" d="100"/>
          <a:sy n="71" d="100"/>
        </p:scale>
        <p:origin x="2573"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dirty="0"/>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9E68CFD3-7E09-4284-9CFD-F8567B30581E}" type="datetime1">
              <a:rPr lang="ru-RU" smtClean="0"/>
              <a:t>21.06.2021</a:t>
            </a:fld>
            <a:endParaRPr lang="ru-RU"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dirty="0"/>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3A36C10-A9D4-4995-9BAF-95FBD77A724B}" type="slidenum">
              <a:rPr lang="ru-RU" smtClean="0"/>
              <a:t>‹#›</a:t>
            </a:fld>
            <a:endParaRPr lang="ru-RU" dirty="0"/>
          </a:p>
        </p:txBody>
      </p:sp>
    </p:spTree>
    <p:extLst>
      <p:ext uri="{BB962C8B-B14F-4D97-AF65-F5344CB8AC3E}">
        <p14:creationId xmlns:p14="http://schemas.microsoft.com/office/powerpoint/2010/main" val="2509218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noProof="0"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E689B8-04D7-4075-BEA1-7F546872758D}" type="datetime1">
              <a:rPr lang="ru-RU" smtClean="0"/>
              <a:pPr/>
              <a:t>21.06.2021</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ru-RU" noProof="0" dirty="0"/>
          </a:p>
        </p:txBody>
      </p:sp>
      <p:sp>
        <p:nvSpPr>
          <p:cNvPr id="5" name="Заметки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rtl="0"/>
            <a:r>
              <a:rPr lang="ru-RU" noProof="0" dirty="0"/>
              <a:t>Образец текста</a:t>
            </a:r>
          </a:p>
          <a:p>
            <a:pPr lvl="1" rtl="0"/>
            <a:r>
              <a:rPr lang="ru-RU" noProof="0" dirty="0"/>
              <a:t>Второй уровень</a:t>
            </a:r>
          </a:p>
          <a:p>
            <a:pPr lvl="2" rtl="0"/>
            <a:r>
              <a:rPr lang="ru-RU" noProof="0" dirty="0"/>
              <a:t>Третий уровень</a:t>
            </a:r>
          </a:p>
          <a:p>
            <a:pPr lvl="3" rtl="0"/>
            <a:r>
              <a:rPr lang="ru-RU" noProof="0" dirty="0"/>
              <a:t>Четвертый уровень</a:t>
            </a:r>
          </a:p>
          <a:p>
            <a:pPr lvl="4" rtl="0"/>
            <a:r>
              <a:rPr lang="ru-RU" noProof="0" dirty="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noProof="0"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3AEF9EC-8318-4FF6-847E-A85BBD2B7E49}" type="slidenum">
              <a:rPr lang="ru-RU" noProof="0" smtClean="0"/>
              <a:t>‹#›</a:t>
            </a:fld>
            <a:endParaRPr lang="ru-RU" noProof="0" dirty="0"/>
          </a:p>
        </p:txBody>
      </p:sp>
    </p:spTree>
    <p:extLst>
      <p:ext uri="{BB962C8B-B14F-4D97-AF65-F5344CB8AC3E}">
        <p14:creationId xmlns:p14="http://schemas.microsoft.com/office/powerpoint/2010/main" val="2283195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23AEF9EC-8318-4FF6-847E-A85BBD2B7E49}" type="slidenum">
              <a:rPr lang="ru-RU" smtClean="0"/>
              <a:t>1</a:t>
            </a:fld>
            <a:endParaRPr lang="ru-RU" dirty="0"/>
          </a:p>
        </p:txBody>
      </p:sp>
    </p:spTree>
    <p:extLst>
      <p:ext uri="{BB962C8B-B14F-4D97-AF65-F5344CB8AC3E}">
        <p14:creationId xmlns:p14="http://schemas.microsoft.com/office/powerpoint/2010/main" val="1482495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6"/>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9pPr>
          </a:lstStyle>
          <a:p>
            <a:pPr>
              <a:spcBef>
                <a:spcPct val="0"/>
              </a:spcBef>
            </a:pPr>
            <a:fld id="{641E842C-A080-4A6A-8F25-456FFEDF374F}" type="slidenum">
              <a:rPr lang="ru-RU" altLang="ru-RU" sz="1400" smtClean="0"/>
              <a:pPr>
                <a:spcBef>
                  <a:spcPct val="0"/>
                </a:spcBef>
              </a:pPr>
              <a:t>10</a:t>
            </a:fld>
            <a:endParaRPr lang="ru-RU" altLang="ru-RU" sz="1400"/>
          </a:p>
        </p:txBody>
      </p:sp>
      <p:sp>
        <p:nvSpPr>
          <p:cNvPr id="80899" name="Rectangle 1"/>
          <p:cNvSpPr>
            <a:spLocks noGrp="1" noRot="1" noChangeAspect="1" noChangeArrowheads="1" noTextEdit="1"/>
          </p:cNvSpPr>
          <p:nvPr>
            <p:ph type="sldImg"/>
          </p:nvPr>
        </p:nvSpPr>
        <p:spPr>
          <a:xfrm>
            <a:off x="74613" y="773113"/>
            <a:ext cx="6661150" cy="37480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900" name="Rectangle 2"/>
          <p:cNvSpPr>
            <a:spLocks noGrp="1" noChangeArrowheads="1"/>
          </p:cNvSpPr>
          <p:nvPr>
            <p:ph type="body" idx="1"/>
          </p:nvPr>
        </p:nvSpPr>
        <p:spPr>
          <a:xfrm>
            <a:off x="911225" y="4741863"/>
            <a:ext cx="4987925" cy="4411662"/>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
        <p:nvSpPr>
          <p:cNvPr id="80901" name="Text Box 3"/>
          <p:cNvSpPr txBox="1">
            <a:spLocks noChangeArrowheads="1"/>
          </p:cNvSpPr>
          <p:nvPr/>
        </p:nvSpPr>
        <p:spPr bwMode="auto">
          <a:xfrm>
            <a:off x="3862388" y="9375775"/>
            <a:ext cx="2949575" cy="550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60" tIns="0" rIns="936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a:spcBef>
                <a:spcPct val="0"/>
              </a:spcBef>
              <a:buClrTx/>
              <a:buFontTx/>
              <a:buNone/>
            </a:pPr>
            <a:fld id="{F39F74DC-398B-4214-A021-5E604C874529}" type="slidenum">
              <a:rPr lang="en-GB" altLang="ru-RU" sz="1300">
                <a:latin typeface="Arial Narrow" panose="020B0606020202030204" pitchFamily="34" charset="0"/>
              </a:rPr>
              <a:pPr algn="r">
                <a:spcBef>
                  <a:spcPct val="0"/>
                </a:spcBef>
                <a:buClrTx/>
                <a:buFontTx/>
                <a:buNone/>
              </a:pPr>
              <a:t>10</a:t>
            </a:fld>
            <a:endParaRPr lang="en-GB" altLang="ru-RU" sz="1300">
              <a:latin typeface="Arial Narrow" panose="020B0606020202030204" pitchFamily="34" charset="0"/>
            </a:endParaRPr>
          </a:p>
        </p:txBody>
      </p:sp>
    </p:spTree>
    <p:extLst>
      <p:ext uri="{BB962C8B-B14F-4D97-AF65-F5344CB8AC3E}">
        <p14:creationId xmlns:p14="http://schemas.microsoft.com/office/powerpoint/2010/main" val="1571421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6"/>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9pPr>
          </a:lstStyle>
          <a:p>
            <a:pPr>
              <a:spcBef>
                <a:spcPct val="0"/>
              </a:spcBef>
            </a:pPr>
            <a:fld id="{2DD4CFF9-772E-44BB-ADB9-3D08D92B1DB7}" type="slidenum">
              <a:rPr lang="ru-RU" altLang="ru-RU" sz="1400" smtClean="0"/>
              <a:pPr>
                <a:spcBef>
                  <a:spcPct val="0"/>
                </a:spcBef>
              </a:pPr>
              <a:t>11</a:t>
            </a:fld>
            <a:endParaRPr lang="ru-RU" altLang="ru-RU" sz="1400"/>
          </a:p>
        </p:txBody>
      </p:sp>
      <p:sp>
        <p:nvSpPr>
          <p:cNvPr id="75779" name="Rectangle 1"/>
          <p:cNvSpPr>
            <a:spLocks noGrp="1" noRot="1" noChangeAspect="1" noChangeArrowheads="1" noTextEdit="1"/>
          </p:cNvSpPr>
          <p:nvPr>
            <p:ph type="sldImg"/>
          </p:nvPr>
        </p:nvSpPr>
        <p:spPr>
          <a:xfrm>
            <a:off x="74613" y="773113"/>
            <a:ext cx="6661150" cy="37480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p:cNvSpPr>
            <a:spLocks noGrp="1" noChangeArrowheads="1"/>
          </p:cNvSpPr>
          <p:nvPr>
            <p:ph type="body" idx="1"/>
          </p:nvPr>
        </p:nvSpPr>
        <p:spPr>
          <a:xfrm>
            <a:off x="911225" y="4741863"/>
            <a:ext cx="4987925" cy="4411662"/>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
        <p:nvSpPr>
          <p:cNvPr id="75781" name="Text Box 3"/>
          <p:cNvSpPr txBox="1">
            <a:spLocks noChangeArrowheads="1"/>
          </p:cNvSpPr>
          <p:nvPr/>
        </p:nvSpPr>
        <p:spPr bwMode="auto">
          <a:xfrm>
            <a:off x="3862388" y="9375775"/>
            <a:ext cx="2949575" cy="550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60" tIns="0" rIns="936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a:spcBef>
                <a:spcPct val="0"/>
              </a:spcBef>
              <a:buClrTx/>
              <a:buFontTx/>
              <a:buNone/>
            </a:pPr>
            <a:fld id="{83FB44E1-140A-4779-989F-928311E00138}" type="slidenum">
              <a:rPr lang="en-GB" altLang="ru-RU" sz="1300">
                <a:latin typeface="Arial Narrow" panose="020B0606020202030204" pitchFamily="34" charset="0"/>
              </a:rPr>
              <a:pPr algn="r">
                <a:spcBef>
                  <a:spcPct val="0"/>
                </a:spcBef>
                <a:buClrTx/>
                <a:buFontTx/>
                <a:buNone/>
              </a:pPr>
              <a:t>11</a:t>
            </a:fld>
            <a:endParaRPr lang="en-GB" altLang="ru-RU" sz="1300">
              <a:latin typeface="Arial Narrow" panose="020B0606020202030204" pitchFamily="34" charset="0"/>
            </a:endParaRPr>
          </a:p>
        </p:txBody>
      </p:sp>
    </p:spTree>
    <p:extLst>
      <p:ext uri="{BB962C8B-B14F-4D97-AF65-F5344CB8AC3E}">
        <p14:creationId xmlns:p14="http://schemas.microsoft.com/office/powerpoint/2010/main" val="2875400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6"/>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9pPr>
          </a:lstStyle>
          <a:p>
            <a:pPr>
              <a:spcBef>
                <a:spcPct val="0"/>
              </a:spcBef>
            </a:pPr>
            <a:fld id="{2DD4CFF9-772E-44BB-ADB9-3D08D92B1DB7}" type="slidenum">
              <a:rPr lang="ru-RU" altLang="ru-RU" sz="1400" smtClean="0"/>
              <a:pPr>
                <a:spcBef>
                  <a:spcPct val="0"/>
                </a:spcBef>
              </a:pPr>
              <a:t>12</a:t>
            </a:fld>
            <a:endParaRPr lang="ru-RU" altLang="ru-RU" sz="1400"/>
          </a:p>
        </p:txBody>
      </p:sp>
      <p:sp>
        <p:nvSpPr>
          <p:cNvPr id="75779" name="Rectangle 1"/>
          <p:cNvSpPr>
            <a:spLocks noGrp="1" noRot="1" noChangeAspect="1" noChangeArrowheads="1" noTextEdit="1"/>
          </p:cNvSpPr>
          <p:nvPr>
            <p:ph type="sldImg"/>
          </p:nvPr>
        </p:nvSpPr>
        <p:spPr>
          <a:xfrm>
            <a:off x="74613" y="773113"/>
            <a:ext cx="6661150" cy="37480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p:cNvSpPr>
            <a:spLocks noGrp="1" noChangeArrowheads="1"/>
          </p:cNvSpPr>
          <p:nvPr>
            <p:ph type="body" idx="1"/>
          </p:nvPr>
        </p:nvSpPr>
        <p:spPr>
          <a:xfrm>
            <a:off x="911225" y="4741863"/>
            <a:ext cx="4987925" cy="4411662"/>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
        <p:nvSpPr>
          <p:cNvPr id="75781" name="Text Box 3"/>
          <p:cNvSpPr txBox="1">
            <a:spLocks noChangeArrowheads="1"/>
          </p:cNvSpPr>
          <p:nvPr/>
        </p:nvSpPr>
        <p:spPr bwMode="auto">
          <a:xfrm>
            <a:off x="3862388" y="9375775"/>
            <a:ext cx="2949575" cy="550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60" tIns="0" rIns="936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a:spcBef>
                <a:spcPct val="0"/>
              </a:spcBef>
              <a:buClrTx/>
              <a:buFontTx/>
              <a:buNone/>
            </a:pPr>
            <a:fld id="{83FB44E1-140A-4779-989F-928311E00138}" type="slidenum">
              <a:rPr lang="en-GB" altLang="ru-RU" sz="1300">
                <a:latin typeface="Arial Narrow" panose="020B0606020202030204" pitchFamily="34" charset="0"/>
              </a:rPr>
              <a:pPr algn="r">
                <a:spcBef>
                  <a:spcPct val="0"/>
                </a:spcBef>
                <a:buClrTx/>
                <a:buFontTx/>
                <a:buNone/>
              </a:pPr>
              <a:t>12</a:t>
            </a:fld>
            <a:endParaRPr lang="en-GB" altLang="ru-RU" sz="1300">
              <a:latin typeface="Arial Narrow" panose="020B0606020202030204" pitchFamily="34" charset="0"/>
            </a:endParaRPr>
          </a:p>
        </p:txBody>
      </p:sp>
    </p:spTree>
    <p:extLst>
      <p:ext uri="{BB962C8B-B14F-4D97-AF65-F5344CB8AC3E}">
        <p14:creationId xmlns:p14="http://schemas.microsoft.com/office/powerpoint/2010/main" val="2301937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6"/>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9pPr>
          </a:lstStyle>
          <a:p>
            <a:pPr>
              <a:spcBef>
                <a:spcPct val="0"/>
              </a:spcBef>
            </a:pPr>
            <a:fld id="{EA5F9058-C17F-4D71-803B-F96C2C15B60B}" type="slidenum">
              <a:rPr lang="ru-RU" altLang="ru-RU" sz="1400" smtClean="0"/>
              <a:pPr>
                <a:spcBef>
                  <a:spcPct val="0"/>
                </a:spcBef>
              </a:pPr>
              <a:t>13</a:t>
            </a:fld>
            <a:endParaRPr lang="ru-RU" altLang="ru-RU" sz="1400"/>
          </a:p>
        </p:txBody>
      </p:sp>
      <p:sp>
        <p:nvSpPr>
          <p:cNvPr id="84995" name="Rectangle 1"/>
          <p:cNvSpPr>
            <a:spLocks noGrp="1" noRot="1" noChangeAspect="1" noChangeArrowheads="1" noTextEdit="1"/>
          </p:cNvSpPr>
          <p:nvPr>
            <p:ph type="sldImg"/>
          </p:nvPr>
        </p:nvSpPr>
        <p:spPr>
          <a:xfrm>
            <a:off x="74613" y="773113"/>
            <a:ext cx="6661150" cy="37480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4996" name="Rectangle 2"/>
          <p:cNvSpPr>
            <a:spLocks noGrp="1" noChangeArrowheads="1"/>
          </p:cNvSpPr>
          <p:nvPr>
            <p:ph type="body" idx="1"/>
          </p:nvPr>
        </p:nvSpPr>
        <p:spPr>
          <a:xfrm>
            <a:off x="911225" y="4741863"/>
            <a:ext cx="4987925" cy="4411662"/>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
        <p:nvSpPr>
          <p:cNvPr id="84997" name="Text Box 3"/>
          <p:cNvSpPr txBox="1">
            <a:spLocks noChangeArrowheads="1"/>
          </p:cNvSpPr>
          <p:nvPr/>
        </p:nvSpPr>
        <p:spPr bwMode="auto">
          <a:xfrm>
            <a:off x="3862388" y="9375775"/>
            <a:ext cx="2949575" cy="550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60" tIns="0" rIns="936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a:spcBef>
                <a:spcPct val="0"/>
              </a:spcBef>
              <a:buClrTx/>
              <a:buFontTx/>
              <a:buNone/>
            </a:pPr>
            <a:fld id="{A982DD1A-D79C-4734-8D94-DFF509D702F1}" type="slidenum">
              <a:rPr lang="en-GB" altLang="ru-RU" sz="1300">
                <a:latin typeface="Arial Narrow" panose="020B0606020202030204" pitchFamily="34" charset="0"/>
              </a:rPr>
              <a:pPr algn="r">
                <a:spcBef>
                  <a:spcPct val="0"/>
                </a:spcBef>
                <a:buClrTx/>
                <a:buFontTx/>
                <a:buNone/>
              </a:pPr>
              <a:t>13</a:t>
            </a:fld>
            <a:endParaRPr lang="en-GB" altLang="ru-RU" sz="1300">
              <a:latin typeface="Arial Narrow" panose="020B0606020202030204" pitchFamily="34" charset="0"/>
            </a:endParaRPr>
          </a:p>
        </p:txBody>
      </p:sp>
    </p:spTree>
    <p:extLst>
      <p:ext uri="{BB962C8B-B14F-4D97-AF65-F5344CB8AC3E}">
        <p14:creationId xmlns:p14="http://schemas.microsoft.com/office/powerpoint/2010/main" val="19584116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6"/>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9pPr>
          </a:lstStyle>
          <a:p>
            <a:pPr>
              <a:spcBef>
                <a:spcPct val="0"/>
              </a:spcBef>
            </a:pPr>
            <a:fld id="{84C1B4D9-D2EA-4689-84F1-A435DE26B3C1}" type="slidenum">
              <a:rPr lang="ru-RU" altLang="ru-RU" sz="1400" smtClean="0"/>
              <a:pPr>
                <a:spcBef>
                  <a:spcPct val="0"/>
                </a:spcBef>
              </a:pPr>
              <a:t>14</a:t>
            </a:fld>
            <a:endParaRPr lang="ru-RU" altLang="ru-RU" sz="1400"/>
          </a:p>
        </p:txBody>
      </p:sp>
      <p:sp>
        <p:nvSpPr>
          <p:cNvPr id="82947" name="Rectangle 1"/>
          <p:cNvSpPr>
            <a:spLocks noGrp="1" noRot="1" noChangeAspect="1" noChangeArrowheads="1" noTextEdit="1"/>
          </p:cNvSpPr>
          <p:nvPr>
            <p:ph type="sldImg"/>
          </p:nvPr>
        </p:nvSpPr>
        <p:spPr>
          <a:xfrm>
            <a:off x="74613" y="773113"/>
            <a:ext cx="6661150" cy="37480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2948" name="Rectangle 2"/>
          <p:cNvSpPr>
            <a:spLocks noGrp="1" noChangeArrowheads="1"/>
          </p:cNvSpPr>
          <p:nvPr>
            <p:ph type="body" idx="1"/>
          </p:nvPr>
        </p:nvSpPr>
        <p:spPr>
          <a:xfrm>
            <a:off x="911225" y="4741863"/>
            <a:ext cx="4987925" cy="4411662"/>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
        <p:nvSpPr>
          <p:cNvPr id="82949" name="Text Box 3"/>
          <p:cNvSpPr txBox="1">
            <a:spLocks noChangeArrowheads="1"/>
          </p:cNvSpPr>
          <p:nvPr/>
        </p:nvSpPr>
        <p:spPr bwMode="auto">
          <a:xfrm>
            <a:off x="3862388" y="9375775"/>
            <a:ext cx="2949575" cy="550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60" tIns="0" rIns="936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a:spcBef>
                <a:spcPct val="0"/>
              </a:spcBef>
              <a:buClrTx/>
              <a:buFontTx/>
              <a:buNone/>
            </a:pPr>
            <a:fld id="{1306727A-4315-4A30-980B-986EA1B4AB04}" type="slidenum">
              <a:rPr lang="en-GB" altLang="ru-RU" sz="1300">
                <a:latin typeface="Arial Narrow" panose="020B0606020202030204" pitchFamily="34" charset="0"/>
              </a:rPr>
              <a:pPr algn="r">
                <a:spcBef>
                  <a:spcPct val="0"/>
                </a:spcBef>
                <a:buClrTx/>
                <a:buFontTx/>
                <a:buNone/>
              </a:pPr>
              <a:t>14</a:t>
            </a:fld>
            <a:endParaRPr lang="en-GB" altLang="ru-RU" sz="1300">
              <a:latin typeface="Arial Narrow" panose="020B0606020202030204" pitchFamily="34" charset="0"/>
            </a:endParaRPr>
          </a:p>
        </p:txBody>
      </p:sp>
    </p:spTree>
    <p:extLst>
      <p:ext uri="{BB962C8B-B14F-4D97-AF65-F5344CB8AC3E}">
        <p14:creationId xmlns:p14="http://schemas.microsoft.com/office/powerpoint/2010/main" val="3031306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6"/>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9pPr>
          </a:lstStyle>
          <a:p>
            <a:pPr>
              <a:spcBef>
                <a:spcPct val="0"/>
              </a:spcBef>
            </a:pPr>
            <a:fld id="{F84AEBBE-0EEC-4417-8240-0FAB075D2DAD}" type="slidenum">
              <a:rPr lang="ru-RU" altLang="ru-RU" sz="1400" smtClean="0"/>
              <a:pPr>
                <a:spcBef>
                  <a:spcPct val="0"/>
                </a:spcBef>
              </a:pPr>
              <a:t>15</a:t>
            </a:fld>
            <a:endParaRPr lang="ru-RU" altLang="ru-RU" sz="1400"/>
          </a:p>
        </p:txBody>
      </p:sp>
      <p:sp>
        <p:nvSpPr>
          <p:cNvPr id="93187" name="Rectangle 1"/>
          <p:cNvSpPr>
            <a:spLocks noGrp="1" noRot="1" noChangeAspect="1" noChangeArrowheads="1" noTextEdit="1"/>
          </p:cNvSpPr>
          <p:nvPr>
            <p:ph type="sldImg"/>
          </p:nvPr>
        </p:nvSpPr>
        <p:spPr>
          <a:xfrm>
            <a:off x="74613" y="773113"/>
            <a:ext cx="6661150" cy="37480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3188" name="Rectangle 2"/>
          <p:cNvSpPr>
            <a:spLocks noGrp="1" noChangeArrowheads="1"/>
          </p:cNvSpPr>
          <p:nvPr>
            <p:ph type="body" idx="1"/>
          </p:nvPr>
        </p:nvSpPr>
        <p:spPr>
          <a:xfrm>
            <a:off x="911225" y="4741863"/>
            <a:ext cx="4987925" cy="4411662"/>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Tree>
    <p:extLst>
      <p:ext uri="{BB962C8B-B14F-4D97-AF65-F5344CB8AC3E}">
        <p14:creationId xmlns:p14="http://schemas.microsoft.com/office/powerpoint/2010/main" val="5842629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6"/>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9pPr>
          </a:lstStyle>
          <a:p>
            <a:pPr>
              <a:spcBef>
                <a:spcPct val="0"/>
              </a:spcBef>
            </a:pPr>
            <a:fld id="{3AF2322C-28A1-4BE2-8241-AF4A6973C646}" type="slidenum">
              <a:rPr lang="ru-RU" altLang="ru-RU" sz="1400" smtClean="0"/>
              <a:pPr>
                <a:spcBef>
                  <a:spcPct val="0"/>
                </a:spcBef>
              </a:pPr>
              <a:t>16</a:t>
            </a:fld>
            <a:endParaRPr lang="ru-RU" altLang="ru-RU" sz="1400"/>
          </a:p>
        </p:txBody>
      </p:sp>
      <p:sp>
        <p:nvSpPr>
          <p:cNvPr id="95235" name="Rectangle 1"/>
          <p:cNvSpPr>
            <a:spLocks noGrp="1" noRot="1" noChangeAspect="1" noChangeArrowheads="1" noTextEdit="1"/>
          </p:cNvSpPr>
          <p:nvPr>
            <p:ph type="sldImg"/>
          </p:nvPr>
        </p:nvSpPr>
        <p:spPr>
          <a:xfrm>
            <a:off x="74613" y="773113"/>
            <a:ext cx="6661150" cy="37480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5236" name="Rectangle 2"/>
          <p:cNvSpPr>
            <a:spLocks noGrp="1" noChangeArrowheads="1"/>
          </p:cNvSpPr>
          <p:nvPr>
            <p:ph type="body" idx="1"/>
          </p:nvPr>
        </p:nvSpPr>
        <p:spPr>
          <a:xfrm>
            <a:off x="911225" y="4741863"/>
            <a:ext cx="4987925" cy="4411662"/>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Tree>
    <p:extLst>
      <p:ext uri="{BB962C8B-B14F-4D97-AF65-F5344CB8AC3E}">
        <p14:creationId xmlns:p14="http://schemas.microsoft.com/office/powerpoint/2010/main" val="41804861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6"/>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9pPr>
          </a:lstStyle>
          <a:p>
            <a:pPr>
              <a:spcBef>
                <a:spcPct val="0"/>
              </a:spcBef>
            </a:pPr>
            <a:fld id="{6D8BF511-4C83-49A9-BE04-88B7ED6D7862}" type="slidenum">
              <a:rPr lang="ru-RU" altLang="ru-RU" sz="1400" smtClean="0"/>
              <a:pPr>
                <a:spcBef>
                  <a:spcPct val="0"/>
                </a:spcBef>
              </a:pPr>
              <a:t>17</a:t>
            </a:fld>
            <a:endParaRPr lang="ru-RU" altLang="ru-RU" sz="1400"/>
          </a:p>
        </p:txBody>
      </p:sp>
      <p:sp>
        <p:nvSpPr>
          <p:cNvPr id="97283" name="Rectangle 1"/>
          <p:cNvSpPr>
            <a:spLocks noGrp="1" noRot="1" noChangeAspect="1" noChangeArrowheads="1" noTextEdit="1"/>
          </p:cNvSpPr>
          <p:nvPr>
            <p:ph type="sldImg"/>
          </p:nvPr>
        </p:nvSpPr>
        <p:spPr>
          <a:xfrm>
            <a:off x="74613" y="773113"/>
            <a:ext cx="6661150" cy="37480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7284" name="Rectangle 2"/>
          <p:cNvSpPr>
            <a:spLocks noGrp="1" noChangeArrowheads="1"/>
          </p:cNvSpPr>
          <p:nvPr>
            <p:ph type="body" idx="1"/>
          </p:nvPr>
        </p:nvSpPr>
        <p:spPr>
          <a:xfrm>
            <a:off x="911225" y="4741863"/>
            <a:ext cx="4987925" cy="4411662"/>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Tree>
    <p:extLst>
      <p:ext uri="{BB962C8B-B14F-4D97-AF65-F5344CB8AC3E}">
        <p14:creationId xmlns:p14="http://schemas.microsoft.com/office/powerpoint/2010/main" val="21928621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30" name="Rectangle 6"/>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9pPr>
          </a:lstStyle>
          <a:p>
            <a:pPr>
              <a:spcBef>
                <a:spcPct val="0"/>
              </a:spcBef>
            </a:pPr>
            <a:fld id="{9B8EE13A-97C2-4632-A3D7-47D4AD74A017}" type="slidenum">
              <a:rPr lang="ru-RU" altLang="ru-RU" sz="1400" smtClean="0"/>
              <a:pPr>
                <a:spcBef>
                  <a:spcPct val="0"/>
                </a:spcBef>
              </a:pPr>
              <a:t>18</a:t>
            </a:fld>
            <a:endParaRPr lang="ru-RU" altLang="ru-RU" sz="1400"/>
          </a:p>
        </p:txBody>
      </p:sp>
      <p:sp>
        <p:nvSpPr>
          <p:cNvPr id="99331" name="Rectangle 1"/>
          <p:cNvSpPr>
            <a:spLocks noGrp="1" noRot="1" noChangeAspect="1" noChangeArrowheads="1" noTextEdit="1"/>
          </p:cNvSpPr>
          <p:nvPr>
            <p:ph type="sldImg"/>
          </p:nvPr>
        </p:nvSpPr>
        <p:spPr>
          <a:xfrm>
            <a:off x="74613" y="773113"/>
            <a:ext cx="6661150" cy="37480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9332" name="Rectangle 2"/>
          <p:cNvSpPr>
            <a:spLocks noGrp="1" noChangeArrowheads="1"/>
          </p:cNvSpPr>
          <p:nvPr>
            <p:ph type="body" idx="1"/>
          </p:nvPr>
        </p:nvSpPr>
        <p:spPr>
          <a:xfrm>
            <a:off x="911225" y="4741863"/>
            <a:ext cx="4987925" cy="4411662"/>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Tree>
    <p:extLst>
      <p:ext uri="{BB962C8B-B14F-4D97-AF65-F5344CB8AC3E}">
        <p14:creationId xmlns:p14="http://schemas.microsoft.com/office/powerpoint/2010/main" val="6345721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6"/>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9pPr>
          </a:lstStyle>
          <a:p>
            <a:pPr>
              <a:spcBef>
                <a:spcPct val="0"/>
              </a:spcBef>
            </a:pPr>
            <a:fld id="{84C1B4D9-D2EA-4689-84F1-A435DE26B3C1}" type="slidenum">
              <a:rPr lang="ru-RU" altLang="ru-RU" sz="1400" smtClean="0"/>
              <a:pPr>
                <a:spcBef>
                  <a:spcPct val="0"/>
                </a:spcBef>
              </a:pPr>
              <a:t>20</a:t>
            </a:fld>
            <a:endParaRPr lang="ru-RU" altLang="ru-RU" sz="1400"/>
          </a:p>
        </p:txBody>
      </p:sp>
      <p:sp>
        <p:nvSpPr>
          <p:cNvPr id="82947" name="Rectangle 1"/>
          <p:cNvSpPr>
            <a:spLocks noGrp="1" noRot="1" noChangeAspect="1" noChangeArrowheads="1" noTextEdit="1"/>
          </p:cNvSpPr>
          <p:nvPr>
            <p:ph type="sldImg"/>
          </p:nvPr>
        </p:nvSpPr>
        <p:spPr>
          <a:xfrm>
            <a:off x="74613" y="773113"/>
            <a:ext cx="6661150" cy="37480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2948" name="Rectangle 2"/>
          <p:cNvSpPr>
            <a:spLocks noGrp="1" noChangeArrowheads="1"/>
          </p:cNvSpPr>
          <p:nvPr>
            <p:ph type="body" idx="1"/>
          </p:nvPr>
        </p:nvSpPr>
        <p:spPr>
          <a:xfrm>
            <a:off x="911225" y="4741863"/>
            <a:ext cx="4987925" cy="4411662"/>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
        <p:nvSpPr>
          <p:cNvPr id="82949" name="Text Box 3"/>
          <p:cNvSpPr txBox="1">
            <a:spLocks noChangeArrowheads="1"/>
          </p:cNvSpPr>
          <p:nvPr/>
        </p:nvSpPr>
        <p:spPr bwMode="auto">
          <a:xfrm>
            <a:off x="3862388" y="9375775"/>
            <a:ext cx="2949575" cy="550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60" tIns="0" rIns="936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a:spcBef>
                <a:spcPct val="0"/>
              </a:spcBef>
              <a:buClrTx/>
              <a:buFontTx/>
              <a:buNone/>
            </a:pPr>
            <a:fld id="{1306727A-4315-4A30-980B-986EA1B4AB04}" type="slidenum">
              <a:rPr lang="en-GB" altLang="ru-RU" sz="1300">
                <a:latin typeface="Arial Narrow" panose="020B0606020202030204" pitchFamily="34" charset="0"/>
              </a:rPr>
              <a:pPr algn="r">
                <a:spcBef>
                  <a:spcPct val="0"/>
                </a:spcBef>
                <a:buClrTx/>
                <a:buFontTx/>
                <a:buNone/>
              </a:pPr>
              <a:t>20</a:t>
            </a:fld>
            <a:endParaRPr lang="en-GB" altLang="ru-RU" sz="1300">
              <a:latin typeface="Arial Narrow" panose="020B0606020202030204" pitchFamily="34" charset="0"/>
            </a:endParaRPr>
          </a:p>
        </p:txBody>
      </p:sp>
    </p:spTree>
    <p:extLst>
      <p:ext uri="{BB962C8B-B14F-4D97-AF65-F5344CB8AC3E}">
        <p14:creationId xmlns:p14="http://schemas.microsoft.com/office/powerpoint/2010/main" val="486333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6"/>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9pPr>
          </a:lstStyle>
          <a:p>
            <a:pPr>
              <a:spcBef>
                <a:spcPct val="0"/>
              </a:spcBef>
            </a:pPr>
            <a:fld id="{2AAA76AF-7E7E-461B-96E3-EC2634A32A2A}" type="slidenum">
              <a:rPr lang="ru-RU" altLang="ru-RU" sz="1400" smtClean="0"/>
              <a:pPr>
                <a:spcBef>
                  <a:spcPct val="0"/>
                </a:spcBef>
              </a:pPr>
              <a:t>2</a:t>
            </a:fld>
            <a:endParaRPr lang="ru-RU" altLang="ru-RU" sz="1400"/>
          </a:p>
        </p:txBody>
      </p:sp>
      <p:sp>
        <p:nvSpPr>
          <p:cNvPr id="67587" name="Rectangle 1"/>
          <p:cNvSpPr>
            <a:spLocks noGrp="1" noRot="1" noChangeAspect="1" noChangeArrowheads="1" noTextEdit="1"/>
          </p:cNvSpPr>
          <p:nvPr>
            <p:ph type="sldImg"/>
          </p:nvPr>
        </p:nvSpPr>
        <p:spPr>
          <a:xfrm>
            <a:off x="74613" y="773113"/>
            <a:ext cx="6661150" cy="37480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8" name="Rectangle 2"/>
          <p:cNvSpPr>
            <a:spLocks noGrp="1" noChangeArrowheads="1"/>
          </p:cNvSpPr>
          <p:nvPr>
            <p:ph type="body" idx="1"/>
          </p:nvPr>
        </p:nvSpPr>
        <p:spPr>
          <a:xfrm>
            <a:off x="911225" y="4741863"/>
            <a:ext cx="4987925" cy="4411662"/>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
        <p:nvSpPr>
          <p:cNvPr id="67589" name="Text Box 3"/>
          <p:cNvSpPr txBox="1">
            <a:spLocks noChangeArrowheads="1"/>
          </p:cNvSpPr>
          <p:nvPr/>
        </p:nvSpPr>
        <p:spPr bwMode="auto">
          <a:xfrm>
            <a:off x="3862388" y="9375775"/>
            <a:ext cx="2949575" cy="550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60" tIns="0" rIns="936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a:spcBef>
                <a:spcPct val="0"/>
              </a:spcBef>
              <a:buClrTx/>
              <a:buFontTx/>
              <a:buNone/>
            </a:pPr>
            <a:fld id="{90B00FC1-20FC-4897-9DC9-49E96D08CBC4}" type="slidenum">
              <a:rPr lang="en-GB" altLang="ru-RU" sz="1300">
                <a:latin typeface="Arial Narrow" panose="020B0606020202030204" pitchFamily="34" charset="0"/>
              </a:rPr>
              <a:pPr algn="r">
                <a:spcBef>
                  <a:spcPct val="0"/>
                </a:spcBef>
                <a:buClrTx/>
                <a:buFontTx/>
                <a:buNone/>
              </a:pPr>
              <a:t>2</a:t>
            </a:fld>
            <a:endParaRPr lang="en-GB" altLang="ru-RU" sz="1300">
              <a:latin typeface="Arial Narrow" panose="020B0606020202030204" pitchFamily="34" charset="0"/>
            </a:endParaRPr>
          </a:p>
        </p:txBody>
      </p:sp>
    </p:spTree>
    <p:extLst>
      <p:ext uri="{BB962C8B-B14F-4D97-AF65-F5344CB8AC3E}">
        <p14:creationId xmlns:p14="http://schemas.microsoft.com/office/powerpoint/2010/main" val="249463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6"/>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9pPr>
          </a:lstStyle>
          <a:p>
            <a:pPr>
              <a:spcBef>
                <a:spcPct val="0"/>
              </a:spcBef>
            </a:pPr>
            <a:fld id="{A3BF0BF6-6426-40B7-9D63-ADD66673B47D}" type="slidenum">
              <a:rPr lang="ru-RU" altLang="ru-RU" sz="1400" smtClean="0"/>
              <a:pPr>
                <a:spcBef>
                  <a:spcPct val="0"/>
                </a:spcBef>
              </a:pPr>
              <a:t>3</a:t>
            </a:fld>
            <a:endParaRPr lang="ru-RU" altLang="ru-RU" sz="1400"/>
          </a:p>
        </p:txBody>
      </p:sp>
      <p:sp>
        <p:nvSpPr>
          <p:cNvPr id="65539" name="Rectangle 1"/>
          <p:cNvSpPr>
            <a:spLocks noGrp="1" noRot="1" noChangeAspect="1" noChangeArrowheads="1" noTextEdit="1"/>
          </p:cNvSpPr>
          <p:nvPr>
            <p:ph type="sldImg"/>
          </p:nvPr>
        </p:nvSpPr>
        <p:spPr>
          <a:xfrm>
            <a:off x="74613" y="773113"/>
            <a:ext cx="6661150" cy="37480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40" name="Rectangle 2"/>
          <p:cNvSpPr>
            <a:spLocks noGrp="1" noChangeArrowheads="1"/>
          </p:cNvSpPr>
          <p:nvPr>
            <p:ph type="body" idx="1"/>
          </p:nvPr>
        </p:nvSpPr>
        <p:spPr>
          <a:xfrm>
            <a:off x="911225" y="4741863"/>
            <a:ext cx="4987925" cy="4411662"/>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Tree>
    <p:extLst>
      <p:ext uri="{BB962C8B-B14F-4D97-AF65-F5344CB8AC3E}">
        <p14:creationId xmlns:p14="http://schemas.microsoft.com/office/powerpoint/2010/main" val="2061664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6"/>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9pPr>
          </a:lstStyle>
          <a:p>
            <a:pPr>
              <a:spcBef>
                <a:spcPct val="0"/>
              </a:spcBef>
            </a:pPr>
            <a:fld id="{2AAA76AF-7E7E-461B-96E3-EC2634A32A2A}" type="slidenum">
              <a:rPr lang="ru-RU" altLang="ru-RU" sz="1400" smtClean="0"/>
              <a:pPr>
                <a:spcBef>
                  <a:spcPct val="0"/>
                </a:spcBef>
              </a:pPr>
              <a:t>4</a:t>
            </a:fld>
            <a:endParaRPr lang="ru-RU" altLang="ru-RU" sz="1400"/>
          </a:p>
        </p:txBody>
      </p:sp>
      <p:sp>
        <p:nvSpPr>
          <p:cNvPr id="67587" name="Rectangle 1"/>
          <p:cNvSpPr>
            <a:spLocks noGrp="1" noRot="1" noChangeAspect="1" noChangeArrowheads="1" noTextEdit="1"/>
          </p:cNvSpPr>
          <p:nvPr>
            <p:ph type="sldImg"/>
          </p:nvPr>
        </p:nvSpPr>
        <p:spPr>
          <a:xfrm>
            <a:off x="74613" y="773113"/>
            <a:ext cx="6661150" cy="37480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8" name="Rectangle 2"/>
          <p:cNvSpPr>
            <a:spLocks noGrp="1" noChangeArrowheads="1"/>
          </p:cNvSpPr>
          <p:nvPr>
            <p:ph type="body" idx="1"/>
          </p:nvPr>
        </p:nvSpPr>
        <p:spPr>
          <a:xfrm>
            <a:off x="911225" y="4741863"/>
            <a:ext cx="4987925" cy="4411662"/>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
        <p:nvSpPr>
          <p:cNvPr id="67589" name="Text Box 3"/>
          <p:cNvSpPr txBox="1">
            <a:spLocks noChangeArrowheads="1"/>
          </p:cNvSpPr>
          <p:nvPr/>
        </p:nvSpPr>
        <p:spPr bwMode="auto">
          <a:xfrm>
            <a:off x="3862388" y="9375775"/>
            <a:ext cx="2949575" cy="550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60" tIns="0" rIns="936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a:spcBef>
                <a:spcPct val="0"/>
              </a:spcBef>
              <a:buClrTx/>
              <a:buFontTx/>
              <a:buNone/>
            </a:pPr>
            <a:fld id="{90B00FC1-20FC-4897-9DC9-49E96D08CBC4}" type="slidenum">
              <a:rPr lang="en-GB" altLang="ru-RU" sz="1300">
                <a:latin typeface="Arial Narrow" panose="020B0606020202030204" pitchFamily="34" charset="0"/>
              </a:rPr>
              <a:pPr algn="r">
                <a:spcBef>
                  <a:spcPct val="0"/>
                </a:spcBef>
                <a:buClrTx/>
                <a:buFontTx/>
                <a:buNone/>
              </a:pPr>
              <a:t>4</a:t>
            </a:fld>
            <a:endParaRPr lang="en-GB" altLang="ru-RU" sz="1300">
              <a:latin typeface="Arial Narrow" panose="020B0606020202030204" pitchFamily="34" charset="0"/>
            </a:endParaRPr>
          </a:p>
        </p:txBody>
      </p:sp>
    </p:spTree>
    <p:extLst>
      <p:ext uri="{BB962C8B-B14F-4D97-AF65-F5344CB8AC3E}">
        <p14:creationId xmlns:p14="http://schemas.microsoft.com/office/powerpoint/2010/main" val="4041783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6"/>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9pPr>
          </a:lstStyle>
          <a:p>
            <a:pPr>
              <a:spcBef>
                <a:spcPct val="0"/>
              </a:spcBef>
            </a:pPr>
            <a:fld id="{87B128D7-8943-4260-9695-90345A08385A}" type="slidenum">
              <a:rPr lang="ru-RU" altLang="ru-RU" sz="1400" smtClean="0"/>
              <a:pPr>
                <a:spcBef>
                  <a:spcPct val="0"/>
                </a:spcBef>
              </a:pPr>
              <a:t>5</a:t>
            </a:fld>
            <a:endParaRPr lang="ru-RU" altLang="ru-RU" sz="1400"/>
          </a:p>
        </p:txBody>
      </p:sp>
      <p:sp>
        <p:nvSpPr>
          <p:cNvPr id="69635" name="Rectangle 1"/>
          <p:cNvSpPr>
            <a:spLocks noGrp="1" noRot="1" noChangeAspect="1" noChangeArrowheads="1" noTextEdit="1"/>
          </p:cNvSpPr>
          <p:nvPr>
            <p:ph type="sldImg"/>
          </p:nvPr>
        </p:nvSpPr>
        <p:spPr>
          <a:xfrm>
            <a:off x="74613" y="773113"/>
            <a:ext cx="6661150" cy="37480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6" name="Rectangle 2"/>
          <p:cNvSpPr>
            <a:spLocks noGrp="1" noChangeArrowheads="1"/>
          </p:cNvSpPr>
          <p:nvPr>
            <p:ph type="body" idx="1"/>
          </p:nvPr>
        </p:nvSpPr>
        <p:spPr>
          <a:xfrm>
            <a:off x="911225" y="4741863"/>
            <a:ext cx="4987925" cy="4411662"/>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
        <p:nvSpPr>
          <p:cNvPr id="69637" name="Text Box 3"/>
          <p:cNvSpPr txBox="1">
            <a:spLocks noChangeArrowheads="1"/>
          </p:cNvSpPr>
          <p:nvPr/>
        </p:nvSpPr>
        <p:spPr bwMode="auto">
          <a:xfrm>
            <a:off x="3862388" y="9375775"/>
            <a:ext cx="2949575" cy="550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60" tIns="0" rIns="936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a:spcBef>
                <a:spcPct val="0"/>
              </a:spcBef>
              <a:buClrTx/>
              <a:buFontTx/>
              <a:buNone/>
            </a:pPr>
            <a:fld id="{B80D87EC-E76D-477E-ACB9-2DE683E30852}" type="slidenum">
              <a:rPr lang="en-GB" altLang="ru-RU" sz="1300">
                <a:latin typeface="Arial Narrow" panose="020B0606020202030204" pitchFamily="34" charset="0"/>
              </a:rPr>
              <a:pPr algn="r">
                <a:spcBef>
                  <a:spcPct val="0"/>
                </a:spcBef>
                <a:buClrTx/>
                <a:buFontTx/>
                <a:buNone/>
              </a:pPr>
              <a:t>5</a:t>
            </a:fld>
            <a:endParaRPr lang="en-GB" altLang="ru-RU" sz="1300">
              <a:latin typeface="Arial Narrow" panose="020B0606020202030204" pitchFamily="34" charset="0"/>
            </a:endParaRPr>
          </a:p>
        </p:txBody>
      </p:sp>
    </p:spTree>
    <p:extLst>
      <p:ext uri="{BB962C8B-B14F-4D97-AF65-F5344CB8AC3E}">
        <p14:creationId xmlns:p14="http://schemas.microsoft.com/office/powerpoint/2010/main" val="784118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6"/>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9pPr>
          </a:lstStyle>
          <a:p>
            <a:pPr>
              <a:spcBef>
                <a:spcPct val="0"/>
              </a:spcBef>
            </a:pPr>
            <a:fld id="{937999A8-8C19-4690-9BF4-E507880BCE9B}" type="slidenum">
              <a:rPr lang="ru-RU" altLang="ru-RU" sz="1400" smtClean="0"/>
              <a:pPr>
                <a:spcBef>
                  <a:spcPct val="0"/>
                </a:spcBef>
              </a:pPr>
              <a:t>6</a:t>
            </a:fld>
            <a:endParaRPr lang="ru-RU" altLang="ru-RU" sz="1400"/>
          </a:p>
        </p:txBody>
      </p:sp>
      <p:sp>
        <p:nvSpPr>
          <p:cNvPr id="71683" name="Rectangle 1"/>
          <p:cNvSpPr>
            <a:spLocks noGrp="1" noRot="1" noChangeAspect="1" noChangeArrowheads="1" noTextEdit="1"/>
          </p:cNvSpPr>
          <p:nvPr>
            <p:ph type="sldImg"/>
          </p:nvPr>
        </p:nvSpPr>
        <p:spPr>
          <a:xfrm>
            <a:off x="74613" y="773113"/>
            <a:ext cx="6661150" cy="37480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4" name="Rectangle 2"/>
          <p:cNvSpPr>
            <a:spLocks noGrp="1" noChangeArrowheads="1"/>
          </p:cNvSpPr>
          <p:nvPr>
            <p:ph type="body" idx="1"/>
          </p:nvPr>
        </p:nvSpPr>
        <p:spPr>
          <a:xfrm>
            <a:off x="911225" y="4741863"/>
            <a:ext cx="4987925" cy="4411662"/>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
        <p:nvSpPr>
          <p:cNvPr id="71685" name="Text Box 3"/>
          <p:cNvSpPr txBox="1">
            <a:spLocks noChangeArrowheads="1"/>
          </p:cNvSpPr>
          <p:nvPr/>
        </p:nvSpPr>
        <p:spPr bwMode="auto">
          <a:xfrm>
            <a:off x="3862388" y="9375775"/>
            <a:ext cx="2949575" cy="550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60" tIns="0" rIns="936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a:spcBef>
                <a:spcPct val="0"/>
              </a:spcBef>
              <a:buClrTx/>
              <a:buFontTx/>
              <a:buNone/>
            </a:pPr>
            <a:fld id="{93A644D4-1387-4A0D-A014-1D1F9EDB3E45}" type="slidenum">
              <a:rPr lang="en-GB" altLang="ru-RU" sz="1300">
                <a:latin typeface="Arial Narrow" panose="020B0606020202030204" pitchFamily="34" charset="0"/>
              </a:rPr>
              <a:pPr algn="r">
                <a:spcBef>
                  <a:spcPct val="0"/>
                </a:spcBef>
                <a:buClrTx/>
                <a:buFontTx/>
                <a:buNone/>
              </a:pPr>
              <a:t>6</a:t>
            </a:fld>
            <a:endParaRPr lang="en-GB" altLang="ru-RU" sz="1300">
              <a:latin typeface="Arial Narrow" panose="020B0606020202030204" pitchFamily="34" charset="0"/>
            </a:endParaRPr>
          </a:p>
        </p:txBody>
      </p:sp>
    </p:spTree>
    <p:extLst>
      <p:ext uri="{BB962C8B-B14F-4D97-AF65-F5344CB8AC3E}">
        <p14:creationId xmlns:p14="http://schemas.microsoft.com/office/powerpoint/2010/main" val="2160589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6"/>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9pPr>
          </a:lstStyle>
          <a:p>
            <a:pPr>
              <a:spcBef>
                <a:spcPct val="0"/>
              </a:spcBef>
            </a:pPr>
            <a:fld id="{9EE343FD-C6A7-4967-AB62-95301D5D4217}" type="slidenum">
              <a:rPr lang="ru-RU" altLang="ru-RU" sz="1400" smtClean="0"/>
              <a:pPr>
                <a:spcBef>
                  <a:spcPct val="0"/>
                </a:spcBef>
              </a:pPr>
              <a:t>7</a:t>
            </a:fld>
            <a:endParaRPr lang="ru-RU" altLang="ru-RU" sz="1400"/>
          </a:p>
        </p:txBody>
      </p:sp>
      <p:sp>
        <p:nvSpPr>
          <p:cNvPr id="73731" name="Rectangle 1"/>
          <p:cNvSpPr>
            <a:spLocks noGrp="1" noRot="1" noChangeAspect="1" noChangeArrowheads="1" noTextEdit="1"/>
          </p:cNvSpPr>
          <p:nvPr>
            <p:ph type="sldImg"/>
          </p:nvPr>
        </p:nvSpPr>
        <p:spPr>
          <a:xfrm>
            <a:off x="74613" y="773113"/>
            <a:ext cx="6661150" cy="37480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3732" name="Rectangle 2"/>
          <p:cNvSpPr>
            <a:spLocks noGrp="1" noChangeArrowheads="1"/>
          </p:cNvSpPr>
          <p:nvPr>
            <p:ph type="body" idx="1"/>
          </p:nvPr>
        </p:nvSpPr>
        <p:spPr>
          <a:xfrm>
            <a:off x="911225" y="4741863"/>
            <a:ext cx="4987925" cy="4411662"/>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
        <p:nvSpPr>
          <p:cNvPr id="73733" name="Text Box 3"/>
          <p:cNvSpPr txBox="1">
            <a:spLocks noChangeArrowheads="1"/>
          </p:cNvSpPr>
          <p:nvPr/>
        </p:nvSpPr>
        <p:spPr bwMode="auto">
          <a:xfrm>
            <a:off x="3862388" y="9375775"/>
            <a:ext cx="2949575" cy="550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60" tIns="0" rIns="936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a:spcBef>
                <a:spcPct val="0"/>
              </a:spcBef>
              <a:buClrTx/>
              <a:buFontTx/>
              <a:buNone/>
            </a:pPr>
            <a:fld id="{9AF58C03-945B-48FC-B406-EAAE36699972}" type="slidenum">
              <a:rPr lang="en-GB" altLang="ru-RU" sz="1300">
                <a:latin typeface="Arial Narrow" panose="020B0606020202030204" pitchFamily="34" charset="0"/>
              </a:rPr>
              <a:pPr algn="r">
                <a:spcBef>
                  <a:spcPct val="0"/>
                </a:spcBef>
                <a:buClrTx/>
                <a:buFontTx/>
                <a:buNone/>
              </a:pPr>
              <a:t>7</a:t>
            </a:fld>
            <a:endParaRPr lang="en-GB" altLang="ru-RU" sz="1300">
              <a:latin typeface="Arial Narrow" panose="020B0606020202030204" pitchFamily="34" charset="0"/>
            </a:endParaRPr>
          </a:p>
        </p:txBody>
      </p:sp>
    </p:spTree>
    <p:extLst>
      <p:ext uri="{BB962C8B-B14F-4D97-AF65-F5344CB8AC3E}">
        <p14:creationId xmlns:p14="http://schemas.microsoft.com/office/powerpoint/2010/main" val="3308388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6"/>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9pPr>
          </a:lstStyle>
          <a:p>
            <a:pPr>
              <a:spcBef>
                <a:spcPct val="0"/>
              </a:spcBef>
            </a:pPr>
            <a:fld id="{9EE343FD-C6A7-4967-AB62-95301D5D4217}" type="slidenum">
              <a:rPr lang="ru-RU" altLang="ru-RU" sz="1400" smtClean="0"/>
              <a:pPr>
                <a:spcBef>
                  <a:spcPct val="0"/>
                </a:spcBef>
              </a:pPr>
              <a:t>8</a:t>
            </a:fld>
            <a:endParaRPr lang="ru-RU" altLang="ru-RU" sz="1400"/>
          </a:p>
        </p:txBody>
      </p:sp>
      <p:sp>
        <p:nvSpPr>
          <p:cNvPr id="73731" name="Rectangle 1"/>
          <p:cNvSpPr>
            <a:spLocks noGrp="1" noRot="1" noChangeAspect="1" noChangeArrowheads="1" noTextEdit="1"/>
          </p:cNvSpPr>
          <p:nvPr>
            <p:ph type="sldImg"/>
          </p:nvPr>
        </p:nvSpPr>
        <p:spPr>
          <a:xfrm>
            <a:off x="74613" y="773113"/>
            <a:ext cx="6661150" cy="37480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3732" name="Rectangle 2"/>
          <p:cNvSpPr>
            <a:spLocks noGrp="1" noChangeArrowheads="1"/>
          </p:cNvSpPr>
          <p:nvPr>
            <p:ph type="body" idx="1"/>
          </p:nvPr>
        </p:nvSpPr>
        <p:spPr>
          <a:xfrm>
            <a:off x="911225" y="4741863"/>
            <a:ext cx="4987925" cy="4411662"/>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
        <p:nvSpPr>
          <p:cNvPr id="73733" name="Text Box 3"/>
          <p:cNvSpPr txBox="1">
            <a:spLocks noChangeArrowheads="1"/>
          </p:cNvSpPr>
          <p:nvPr/>
        </p:nvSpPr>
        <p:spPr bwMode="auto">
          <a:xfrm>
            <a:off x="3862388" y="9375775"/>
            <a:ext cx="2949575" cy="550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60" tIns="0" rIns="936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a:spcBef>
                <a:spcPct val="0"/>
              </a:spcBef>
              <a:buClrTx/>
              <a:buFontTx/>
              <a:buNone/>
            </a:pPr>
            <a:fld id="{9AF58C03-945B-48FC-B406-EAAE36699972}" type="slidenum">
              <a:rPr lang="en-GB" altLang="ru-RU" sz="1300">
                <a:latin typeface="Arial Narrow" panose="020B0606020202030204" pitchFamily="34" charset="0"/>
              </a:rPr>
              <a:pPr algn="r">
                <a:spcBef>
                  <a:spcPct val="0"/>
                </a:spcBef>
                <a:buClrTx/>
                <a:buFontTx/>
                <a:buNone/>
              </a:pPr>
              <a:t>8</a:t>
            </a:fld>
            <a:endParaRPr lang="en-GB" altLang="ru-RU" sz="1300">
              <a:latin typeface="Arial Narrow" panose="020B0606020202030204" pitchFamily="34" charset="0"/>
            </a:endParaRPr>
          </a:p>
        </p:txBody>
      </p:sp>
    </p:spTree>
    <p:extLst>
      <p:ext uri="{BB962C8B-B14F-4D97-AF65-F5344CB8AC3E}">
        <p14:creationId xmlns:p14="http://schemas.microsoft.com/office/powerpoint/2010/main" val="2548457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6"/>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9pPr>
          </a:lstStyle>
          <a:p>
            <a:pPr>
              <a:spcBef>
                <a:spcPct val="0"/>
              </a:spcBef>
            </a:pPr>
            <a:fld id="{9EE343FD-C6A7-4967-AB62-95301D5D4217}" type="slidenum">
              <a:rPr lang="ru-RU" altLang="ru-RU" sz="1400" smtClean="0"/>
              <a:pPr>
                <a:spcBef>
                  <a:spcPct val="0"/>
                </a:spcBef>
              </a:pPr>
              <a:t>9</a:t>
            </a:fld>
            <a:endParaRPr lang="ru-RU" altLang="ru-RU" sz="1400"/>
          </a:p>
        </p:txBody>
      </p:sp>
      <p:sp>
        <p:nvSpPr>
          <p:cNvPr id="73731" name="Rectangle 1"/>
          <p:cNvSpPr>
            <a:spLocks noGrp="1" noRot="1" noChangeAspect="1" noChangeArrowheads="1" noTextEdit="1"/>
          </p:cNvSpPr>
          <p:nvPr>
            <p:ph type="sldImg"/>
          </p:nvPr>
        </p:nvSpPr>
        <p:spPr>
          <a:xfrm>
            <a:off x="74613" y="773113"/>
            <a:ext cx="6661150" cy="37480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3732" name="Rectangle 2"/>
          <p:cNvSpPr>
            <a:spLocks noGrp="1" noChangeArrowheads="1"/>
          </p:cNvSpPr>
          <p:nvPr>
            <p:ph type="body" idx="1"/>
          </p:nvPr>
        </p:nvSpPr>
        <p:spPr>
          <a:xfrm>
            <a:off x="911225" y="4741863"/>
            <a:ext cx="4987925" cy="4411662"/>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
        <p:nvSpPr>
          <p:cNvPr id="73733" name="Text Box 3"/>
          <p:cNvSpPr txBox="1">
            <a:spLocks noChangeArrowheads="1"/>
          </p:cNvSpPr>
          <p:nvPr/>
        </p:nvSpPr>
        <p:spPr bwMode="auto">
          <a:xfrm>
            <a:off x="3862388" y="9375775"/>
            <a:ext cx="2949575" cy="550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60" tIns="0" rIns="936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a:spcBef>
                <a:spcPct val="0"/>
              </a:spcBef>
              <a:buClrTx/>
              <a:buFontTx/>
              <a:buNone/>
            </a:pPr>
            <a:fld id="{9AF58C03-945B-48FC-B406-EAAE36699972}" type="slidenum">
              <a:rPr lang="en-GB" altLang="ru-RU" sz="1300">
                <a:latin typeface="Arial Narrow" panose="020B0606020202030204" pitchFamily="34" charset="0"/>
              </a:rPr>
              <a:pPr algn="r">
                <a:spcBef>
                  <a:spcPct val="0"/>
                </a:spcBef>
                <a:buClrTx/>
                <a:buFontTx/>
                <a:buNone/>
              </a:pPr>
              <a:t>9</a:t>
            </a:fld>
            <a:endParaRPr lang="en-GB" altLang="ru-RU" sz="1300">
              <a:latin typeface="Arial Narrow" panose="020B0606020202030204" pitchFamily="34" charset="0"/>
            </a:endParaRPr>
          </a:p>
        </p:txBody>
      </p:sp>
    </p:spTree>
    <p:extLst>
      <p:ext uri="{BB962C8B-B14F-4D97-AF65-F5344CB8AC3E}">
        <p14:creationId xmlns:p14="http://schemas.microsoft.com/office/powerpoint/2010/main" val="5447848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09600" y="261254"/>
            <a:ext cx="8226490" cy="3083767"/>
          </a:xfrm>
        </p:spPr>
        <p:txBody>
          <a:bodyPr rtlCol="0" anchor="b">
            <a:normAutofit/>
          </a:bodyPr>
          <a:lstStyle>
            <a:lvl1pPr algn="l">
              <a:lnSpc>
                <a:spcPct val="80000"/>
              </a:lnSpc>
              <a:defRPr sz="7200">
                <a:solidFill>
                  <a:schemeClr val="tx1"/>
                </a:solidFill>
              </a:defRPr>
            </a:lvl1pPr>
          </a:lstStyle>
          <a:p>
            <a:pPr rtl="0"/>
            <a:r>
              <a:rPr lang="ru-RU" noProof="0"/>
              <a:t>Образец заголовка</a:t>
            </a:r>
            <a:endParaRPr lang="ru-RU" noProof="0" dirty="0"/>
          </a:p>
        </p:txBody>
      </p:sp>
      <p:sp>
        <p:nvSpPr>
          <p:cNvPr id="3" name="Подзаголовок 2"/>
          <p:cNvSpPr>
            <a:spLocks noGrp="1"/>
          </p:cNvSpPr>
          <p:nvPr>
            <p:ph type="subTitle" idx="1"/>
          </p:nvPr>
        </p:nvSpPr>
        <p:spPr>
          <a:xfrm>
            <a:off x="609600" y="3386585"/>
            <a:ext cx="8229600" cy="1371600"/>
          </a:xfrm>
        </p:spPr>
        <p:txBody>
          <a:bodyPr rtlCol="0"/>
          <a:lstStyle>
            <a:lvl1pPr marL="0" indent="0" algn="l">
              <a:spcBef>
                <a:spcPts val="1200"/>
              </a:spcBef>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0"/>
              <a:t>Образец подзаголовка</a:t>
            </a:r>
            <a:endParaRPr lang="ru-RU" noProof="0" dirty="0"/>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Прямоугольник 7"/>
          <p:cNvSpPr/>
          <p:nvPr/>
        </p:nvSpPr>
        <p:spPr bwMode="hidden">
          <a:xfrm>
            <a:off x="0" y="0"/>
            <a:ext cx="7315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 name="Заголовок 1"/>
          <p:cNvSpPr>
            <a:spLocks noGrp="1"/>
          </p:cNvSpPr>
          <p:nvPr>
            <p:ph type="title"/>
          </p:nvPr>
        </p:nvSpPr>
        <p:spPr>
          <a:xfrm>
            <a:off x="7982712" y="457200"/>
            <a:ext cx="3602736" cy="1554480"/>
          </a:xfrm>
        </p:spPr>
        <p:txBody>
          <a:bodyPr rtlCol="0" anchor="b"/>
          <a:lstStyle>
            <a:lvl1pPr>
              <a:defRPr sz="3200"/>
            </a:lvl1pPr>
          </a:lstStyle>
          <a:p>
            <a:pPr rtl="0"/>
            <a:r>
              <a:rPr lang="ru-RU" noProof="0"/>
              <a:t>Образец заголовка</a:t>
            </a:r>
            <a:endParaRPr lang="ru-RU" noProof="0" dirty="0"/>
          </a:p>
        </p:txBody>
      </p:sp>
      <p:sp>
        <p:nvSpPr>
          <p:cNvPr id="3" name="Рисунок 2"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p:cNvSpPr>
          <p:nvPr>
            <p:ph type="pic" idx="1"/>
          </p:nvPr>
        </p:nvSpPr>
        <p:spPr>
          <a:xfrm>
            <a:off x="0" y="-1"/>
            <a:ext cx="7315200" cy="6858000"/>
          </a:xfrm>
        </p:spPr>
        <p:txBody>
          <a:bodyPr tIns="457200" rtlCol="0">
            <a:normAutofit/>
          </a:bodyPr>
          <a:lstStyle>
            <a:lvl1pPr marL="0" indent="0" algn="ctr" rtl="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u-RU" noProof="0"/>
              <a:t>Вставка рисунка</a:t>
            </a:r>
            <a:endParaRPr lang="ru-RU" noProof="0" dirty="0"/>
          </a:p>
        </p:txBody>
      </p:sp>
      <p:sp>
        <p:nvSpPr>
          <p:cNvPr id="4" name="Замещающий текст 3"/>
          <p:cNvSpPr>
            <a:spLocks noGrp="1"/>
          </p:cNvSpPr>
          <p:nvPr>
            <p:ph type="body" sz="half" idx="2"/>
          </p:nvPr>
        </p:nvSpPr>
        <p:spPr>
          <a:xfrm>
            <a:off x="7982712" y="2101850"/>
            <a:ext cx="3602736" cy="182880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noProof="0"/>
              <a:t>Образец текста</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a:t>Образец заголовка</a:t>
            </a:r>
            <a:endParaRPr lang="ru-RU" noProof="0" dirty="0"/>
          </a:p>
        </p:txBody>
      </p:sp>
      <p:sp>
        <p:nvSpPr>
          <p:cNvPr id="3" name="Вертикальный текст 2"/>
          <p:cNvSpPr>
            <a:spLocks noGrp="1"/>
          </p:cNvSpPr>
          <p:nvPr>
            <p:ph type="body" orient="vert" idx="1"/>
          </p:nvPr>
        </p:nvSpPr>
        <p:spPr/>
        <p:txBody>
          <a:bodyPr vert="eaVert" rtlCol="0"/>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5" name="Нижний колонтитул 4"/>
          <p:cNvSpPr>
            <a:spLocks noGrp="1"/>
          </p:cNvSpPr>
          <p:nvPr>
            <p:ph type="ftr" sz="quarter" idx="11"/>
          </p:nvPr>
        </p:nvSpPr>
        <p:spPr/>
        <p:txBody>
          <a:bodyPr rtlCol="0"/>
          <a:lstStyle/>
          <a:p>
            <a:pPr rtl="0"/>
            <a:r>
              <a:rPr lang="en-US" noProof="0" smtClean="0"/>
              <a:t>M. Savina                55th Meeting of the PAC for Particle Physics</a:t>
            </a:r>
            <a:endParaRPr lang="ru-RU" noProof="0" dirty="0"/>
          </a:p>
        </p:txBody>
      </p:sp>
      <p:sp>
        <p:nvSpPr>
          <p:cNvPr id="4" name="Дата 3"/>
          <p:cNvSpPr>
            <a:spLocks noGrp="1"/>
          </p:cNvSpPr>
          <p:nvPr>
            <p:ph type="dt" sz="half" idx="10"/>
          </p:nvPr>
        </p:nvSpPr>
        <p:spPr/>
        <p:txBody>
          <a:bodyPr rtlCol="0"/>
          <a:lstStyle/>
          <a:p>
            <a:pPr rtl="0"/>
            <a:fld id="{D706B2B4-496B-40A6-8168-01288BBE6F8E}" type="datetime1">
              <a:rPr lang="ru-RU" noProof="0" smtClean="0"/>
              <a:t>21.06.2021</a:t>
            </a:fld>
            <a:endParaRPr lang="ru-RU" noProof="0" dirty="0"/>
          </a:p>
        </p:txBody>
      </p:sp>
      <p:sp>
        <p:nvSpPr>
          <p:cNvPr id="6" name="Номер слайда 5"/>
          <p:cNvSpPr>
            <a:spLocks noGrp="1"/>
          </p:cNvSpPr>
          <p:nvPr>
            <p:ph type="sldNum" sz="quarter" idx="12"/>
          </p:nvPr>
        </p:nvSpPr>
        <p:spPr/>
        <p:txBody>
          <a:bodyPr rtlCol="0"/>
          <a:lstStyle/>
          <a:p>
            <a:pPr rtl="0"/>
            <a:fld id="{E31375A4-56A4-47D6-9801-1991572033F7}" type="slidenum">
              <a:rPr lang="ru-RU" noProof="0" smtClean="0"/>
              <a:t>‹#›</a:t>
            </a:fld>
            <a:endParaRPr lang="ru-RU" noProof="0" dirty="0"/>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250680" y="365125"/>
            <a:ext cx="1645920" cy="5811838"/>
          </a:xfrm>
        </p:spPr>
        <p:txBody>
          <a:bodyPr vert="eaVert" rtlCol="0"/>
          <a:lstStyle>
            <a:lvl1pPr>
              <a:defRPr/>
            </a:lvl1pPr>
          </a:lstStyle>
          <a:p>
            <a:pPr rtl="0"/>
            <a:r>
              <a:rPr lang="ru-RU" noProof="0"/>
              <a:t>Образец заголовка</a:t>
            </a:r>
            <a:endParaRPr lang="ru-RU" noProof="0" dirty="0"/>
          </a:p>
        </p:txBody>
      </p:sp>
      <p:sp>
        <p:nvSpPr>
          <p:cNvPr id="3" name="Вертикальный текст 2"/>
          <p:cNvSpPr>
            <a:spLocks noGrp="1"/>
          </p:cNvSpPr>
          <p:nvPr>
            <p:ph type="body" orient="vert" idx="1"/>
          </p:nvPr>
        </p:nvSpPr>
        <p:spPr>
          <a:xfrm>
            <a:off x="1295400" y="365125"/>
            <a:ext cx="7624664" cy="5811838"/>
          </a:xfrm>
        </p:spPr>
        <p:txBody>
          <a:bodyPr vert="eaVert" rtlCol="0"/>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5" name="Нижний колонтитул 4"/>
          <p:cNvSpPr>
            <a:spLocks noGrp="1"/>
          </p:cNvSpPr>
          <p:nvPr>
            <p:ph type="ftr" sz="quarter" idx="11"/>
          </p:nvPr>
        </p:nvSpPr>
        <p:spPr/>
        <p:txBody>
          <a:bodyPr rtlCol="0"/>
          <a:lstStyle/>
          <a:p>
            <a:pPr rtl="0"/>
            <a:r>
              <a:rPr lang="en-US" noProof="0" smtClean="0"/>
              <a:t>M. Savina                55th Meeting of the PAC for Particle Physics</a:t>
            </a:r>
            <a:endParaRPr lang="ru-RU" noProof="0" dirty="0"/>
          </a:p>
        </p:txBody>
      </p:sp>
      <p:sp>
        <p:nvSpPr>
          <p:cNvPr id="4" name="Дата 3"/>
          <p:cNvSpPr>
            <a:spLocks noGrp="1"/>
          </p:cNvSpPr>
          <p:nvPr>
            <p:ph type="dt" sz="half" idx="10"/>
          </p:nvPr>
        </p:nvSpPr>
        <p:spPr/>
        <p:txBody>
          <a:bodyPr rtlCol="0"/>
          <a:lstStyle/>
          <a:p>
            <a:pPr rtl="0"/>
            <a:fld id="{1D38DEF3-878F-42D0-B093-BF612823828F}" type="datetime1">
              <a:rPr lang="ru-RU" noProof="0" smtClean="0"/>
              <a:t>21.06.2021</a:t>
            </a:fld>
            <a:endParaRPr lang="ru-RU" noProof="0" dirty="0"/>
          </a:p>
        </p:txBody>
      </p:sp>
      <p:sp>
        <p:nvSpPr>
          <p:cNvPr id="6" name="Номер слайда 5"/>
          <p:cNvSpPr>
            <a:spLocks noGrp="1"/>
          </p:cNvSpPr>
          <p:nvPr>
            <p:ph type="sldNum" sz="quarter" idx="12"/>
          </p:nvPr>
        </p:nvSpPr>
        <p:spPr/>
        <p:txBody>
          <a:bodyPr rtlCol="0"/>
          <a:lstStyle/>
          <a:p>
            <a:pPr rtl="0"/>
            <a:fld id="{E31375A4-56A4-47D6-9801-1991572033F7}" type="slidenum">
              <a:rPr lang="ru-RU" noProof="0" smtClean="0"/>
              <a:t>‹#›</a:t>
            </a:fld>
            <a:endParaRPr lang="ru-RU" noProof="0" dirty="0"/>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a:t>Образец заголовка</a:t>
            </a:r>
            <a:endParaRPr lang="ru-RU" noProof="0" dirty="0"/>
          </a:p>
        </p:txBody>
      </p:sp>
      <p:sp>
        <p:nvSpPr>
          <p:cNvPr id="3" name="Объект 2"/>
          <p:cNvSpPr>
            <a:spLocks noGrp="1"/>
          </p:cNvSpPr>
          <p:nvPr>
            <p:ph idx="1"/>
          </p:nvPr>
        </p:nvSpPr>
        <p:spPr/>
        <p:txBody>
          <a:bodyPr rtlCol="0"/>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5" name="Нижний колонтитул 4"/>
          <p:cNvSpPr>
            <a:spLocks noGrp="1"/>
          </p:cNvSpPr>
          <p:nvPr>
            <p:ph type="ftr" sz="quarter" idx="11"/>
          </p:nvPr>
        </p:nvSpPr>
        <p:spPr/>
        <p:txBody>
          <a:bodyPr rtlCol="0"/>
          <a:lstStyle/>
          <a:p>
            <a:pPr rtl="0"/>
            <a:r>
              <a:rPr lang="en-US" noProof="0" smtClean="0"/>
              <a:t>M. Savina                55th Meeting of the PAC for Particle Physics</a:t>
            </a:r>
            <a:endParaRPr lang="ru-RU" noProof="0" dirty="0"/>
          </a:p>
        </p:txBody>
      </p:sp>
      <p:sp>
        <p:nvSpPr>
          <p:cNvPr id="4" name="Дата 3"/>
          <p:cNvSpPr>
            <a:spLocks noGrp="1"/>
          </p:cNvSpPr>
          <p:nvPr>
            <p:ph type="dt" sz="half" idx="10"/>
          </p:nvPr>
        </p:nvSpPr>
        <p:spPr/>
        <p:txBody>
          <a:bodyPr rtlCol="0"/>
          <a:lstStyle/>
          <a:p>
            <a:pPr rtl="0"/>
            <a:fld id="{A4728AC0-BF8D-47BA-B5C9-3149097FC9BB}" type="datetime1">
              <a:rPr lang="ru-RU" noProof="0" smtClean="0"/>
              <a:t>21.06.2021</a:t>
            </a:fld>
            <a:endParaRPr lang="ru-RU" noProof="0" dirty="0"/>
          </a:p>
        </p:txBody>
      </p:sp>
      <p:sp>
        <p:nvSpPr>
          <p:cNvPr id="6" name="Номер слайда 5"/>
          <p:cNvSpPr>
            <a:spLocks noGrp="1"/>
          </p:cNvSpPr>
          <p:nvPr>
            <p:ph type="sldNum" sz="quarter" idx="12"/>
          </p:nvPr>
        </p:nvSpPr>
        <p:spPr/>
        <p:txBody>
          <a:bodyPr rtlCol="0"/>
          <a:lstStyle/>
          <a:p>
            <a:pPr rtl="0"/>
            <a:fld id="{E31375A4-56A4-47D6-9801-1991572033F7}" type="slidenum">
              <a:rPr lang="ru-RU" noProof="0" smtClean="0"/>
              <a:t>‹#›</a:t>
            </a:fld>
            <a:endParaRPr lang="ru-RU" noProof="0" dirty="0"/>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265176"/>
            <a:ext cx="8229600" cy="3081528"/>
          </a:xfrm>
        </p:spPr>
        <p:txBody>
          <a:bodyPr rtlCol="0" anchor="b">
            <a:normAutofit/>
          </a:bodyPr>
          <a:lstStyle>
            <a:lvl1pPr>
              <a:defRPr sz="5400"/>
            </a:lvl1pPr>
          </a:lstStyle>
          <a:p>
            <a:pPr rtl="0"/>
            <a:r>
              <a:rPr lang="ru-RU" noProof="0"/>
              <a:t>Образец заголовка</a:t>
            </a:r>
            <a:endParaRPr lang="ru-RU" noProof="0" dirty="0"/>
          </a:p>
        </p:txBody>
      </p:sp>
      <p:sp>
        <p:nvSpPr>
          <p:cNvPr id="3" name="Замещающий текст 2"/>
          <p:cNvSpPr>
            <a:spLocks noGrp="1"/>
          </p:cNvSpPr>
          <p:nvPr>
            <p:ph type="body" idx="1"/>
          </p:nvPr>
        </p:nvSpPr>
        <p:spPr>
          <a:xfrm>
            <a:off x="612648" y="3388268"/>
            <a:ext cx="8229600" cy="1371600"/>
          </a:xfrm>
        </p:spPr>
        <p:txBody>
          <a:bodyPr rtlCol="0"/>
          <a:lstStyle>
            <a:lvl1pPr marL="0" indent="0">
              <a:spcBef>
                <a:spcPts val="120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rtl="0"/>
            <a:r>
              <a:rPr lang="ru-RU" noProof="0"/>
              <a:t>Образец текста</a:t>
            </a:r>
          </a:p>
        </p:txBody>
      </p:sp>
      <p:sp>
        <p:nvSpPr>
          <p:cNvPr id="5" name="Нижний колонтитул 4"/>
          <p:cNvSpPr>
            <a:spLocks noGrp="1"/>
          </p:cNvSpPr>
          <p:nvPr>
            <p:ph type="ftr" sz="quarter" idx="11"/>
          </p:nvPr>
        </p:nvSpPr>
        <p:spPr/>
        <p:txBody>
          <a:bodyPr rtlCol="0"/>
          <a:lstStyle/>
          <a:p>
            <a:pPr rtl="0"/>
            <a:r>
              <a:rPr lang="en-US" noProof="0" smtClean="0"/>
              <a:t>M. Savina                55th Meeting of the PAC for Particle Physics</a:t>
            </a:r>
            <a:endParaRPr lang="ru-RU" noProof="0" dirty="0"/>
          </a:p>
        </p:txBody>
      </p:sp>
      <p:sp>
        <p:nvSpPr>
          <p:cNvPr id="4" name="Дата 3"/>
          <p:cNvSpPr>
            <a:spLocks noGrp="1"/>
          </p:cNvSpPr>
          <p:nvPr>
            <p:ph type="dt" sz="half" idx="10"/>
          </p:nvPr>
        </p:nvSpPr>
        <p:spPr/>
        <p:txBody>
          <a:bodyPr rtlCol="0"/>
          <a:lstStyle/>
          <a:p>
            <a:pPr rtl="0"/>
            <a:fld id="{C2F477FA-D391-4699-85FB-08995B5F64BD}" type="datetime1">
              <a:rPr lang="ru-RU" noProof="0" smtClean="0"/>
              <a:t>21.06.2021</a:t>
            </a:fld>
            <a:endParaRPr lang="ru-RU" noProof="0" dirty="0"/>
          </a:p>
        </p:txBody>
      </p:sp>
      <p:sp>
        <p:nvSpPr>
          <p:cNvPr id="6" name="Номер слайда 5"/>
          <p:cNvSpPr>
            <a:spLocks noGrp="1"/>
          </p:cNvSpPr>
          <p:nvPr>
            <p:ph type="sldNum" sz="quarter" idx="12"/>
          </p:nvPr>
        </p:nvSpPr>
        <p:spPr/>
        <p:txBody>
          <a:bodyPr rtlCol="0"/>
          <a:lstStyle/>
          <a:p>
            <a:pPr rtl="0"/>
            <a:fld id="{E31375A4-56A4-47D6-9801-1991572033F7}" type="slidenum">
              <a:rPr lang="ru-RU" noProof="0" smtClean="0"/>
              <a:t>‹#›</a:t>
            </a:fld>
            <a:endParaRPr lang="ru-RU" noProof="0" dirty="0"/>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a:t>Образец заголовка</a:t>
            </a:r>
            <a:endParaRPr lang="ru-RU" noProof="0" dirty="0"/>
          </a:p>
        </p:txBody>
      </p:sp>
      <p:sp>
        <p:nvSpPr>
          <p:cNvPr id="3" name="Объект 2"/>
          <p:cNvSpPr>
            <a:spLocks noGrp="1"/>
          </p:cNvSpPr>
          <p:nvPr>
            <p:ph sz="half" idx="1"/>
          </p:nvPr>
        </p:nvSpPr>
        <p:spPr>
          <a:xfrm>
            <a:off x="1295401" y="1828800"/>
            <a:ext cx="4572000" cy="4348163"/>
          </a:xfrm>
        </p:spPr>
        <p:txBody>
          <a:bodyPr rtlCol="0">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4" name="Объект 3"/>
          <p:cNvSpPr>
            <a:spLocks noGrp="1"/>
          </p:cNvSpPr>
          <p:nvPr>
            <p:ph sz="half" idx="2"/>
          </p:nvPr>
        </p:nvSpPr>
        <p:spPr>
          <a:xfrm>
            <a:off x="6324599" y="1828800"/>
            <a:ext cx="4572000" cy="4348163"/>
          </a:xfrm>
        </p:spPr>
        <p:txBody>
          <a:bodyPr rtlCol="0">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6" name="Нижний колонтитул 5"/>
          <p:cNvSpPr>
            <a:spLocks noGrp="1"/>
          </p:cNvSpPr>
          <p:nvPr>
            <p:ph type="ftr" sz="quarter" idx="11"/>
          </p:nvPr>
        </p:nvSpPr>
        <p:spPr/>
        <p:txBody>
          <a:bodyPr rtlCol="0"/>
          <a:lstStyle/>
          <a:p>
            <a:pPr rtl="0"/>
            <a:r>
              <a:rPr lang="en-US" noProof="0" smtClean="0"/>
              <a:t>M. Savina                55th Meeting of the PAC for Particle Physics</a:t>
            </a:r>
            <a:endParaRPr lang="ru-RU" noProof="0" dirty="0"/>
          </a:p>
        </p:txBody>
      </p:sp>
      <p:sp>
        <p:nvSpPr>
          <p:cNvPr id="5" name="Дата 4"/>
          <p:cNvSpPr>
            <a:spLocks noGrp="1"/>
          </p:cNvSpPr>
          <p:nvPr>
            <p:ph type="dt" sz="half" idx="10"/>
          </p:nvPr>
        </p:nvSpPr>
        <p:spPr/>
        <p:txBody>
          <a:bodyPr rtlCol="0"/>
          <a:lstStyle/>
          <a:p>
            <a:pPr rtl="0"/>
            <a:fld id="{382E327B-8411-4CA3-B05C-35C8AF49C574}" type="datetime1">
              <a:rPr lang="ru-RU" noProof="0" smtClean="0"/>
              <a:t>21.06.2021</a:t>
            </a:fld>
            <a:endParaRPr lang="ru-RU" noProof="0" dirty="0"/>
          </a:p>
        </p:txBody>
      </p:sp>
      <p:sp>
        <p:nvSpPr>
          <p:cNvPr id="7" name="Номер слайда 6"/>
          <p:cNvSpPr>
            <a:spLocks noGrp="1"/>
          </p:cNvSpPr>
          <p:nvPr>
            <p:ph type="sldNum" sz="quarter" idx="12"/>
          </p:nvPr>
        </p:nvSpPr>
        <p:spPr/>
        <p:txBody>
          <a:bodyPr rtlCol="0"/>
          <a:lstStyle/>
          <a:p>
            <a:pPr rtl="0"/>
            <a:fld id="{E31375A4-56A4-47D6-9801-1991572033F7}" type="slidenum">
              <a:rPr lang="ru-RU" noProof="0" smtClean="0"/>
              <a:t>‹#›</a:t>
            </a:fld>
            <a:endParaRPr lang="ru-RU" noProof="0" dirty="0"/>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a:t>Образец заголовка</a:t>
            </a:r>
            <a:endParaRPr lang="ru-RU" noProof="0" dirty="0"/>
          </a:p>
        </p:txBody>
      </p:sp>
      <p:sp>
        <p:nvSpPr>
          <p:cNvPr id="3" name="Замещающий текст 2"/>
          <p:cNvSpPr>
            <a:spLocks noGrp="1"/>
          </p:cNvSpPr>
          <p:nvPr>
            <p:ph type="body" idx="1"/>
          </p:nvPr>
        </p:nvSpPr>
        <p:spPr>
          <a:xfrm>
            <a:off x="1298448" y="1627258"/>
            <a:ext cx="4572000" cy="685800"/>
          </a:xfrm>
        </p:spPr>
        <p:txBody>
          <a:bodyPr rtlCol="0"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Образец текста</a:t>
            </a:r>
          </a:p>
        </p:txBody>
      </p:sp>
      <p:sp>
        <p:nvSpPr>
          <p:cNvPr id="4" name="Объект 3"/>
          <p:cNvSpPr>
            <a:spLocks noGrp="1"/>
          </p:cNvSpPr>
          <p:nvPr>
            <p:ph sz="half" idx="2"/>
          </p:nvPr>
        </p:nvSpPr>
        <p:spPr>
          <a:xfrm>
            <a:off x="1298448" y="2373284"/>
            <a:ext cx="4572000" cy="3840480"/>
          </a:xfrm>
        </p:spPr>
        <p:txBody>
          <a:bodyPr rtlCol="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5" name="Замещающий текст 4"/>
          <p:cNvSpPr>
            <a:spLocks noGrp="1"/>
          </p:cNvSpPr>
          <p:nvPr>
            <p:ph type="body" sz="quarter" idx="3"/>
          </p:nvPr>
        </p:nvSpPr>
        <p:spPr>
          <a:xfrm>
            <a:off x="6327648" y="1627258"/>
            <a:ext cx="4572000" cy="685800"/>
          </a:xfrm>
        </p:spPr>
        <p:txBody>
          <a:bodyPr rtlCol="0"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Образец текста</a:t>
            </a:r>
          </a:p>
        </p:txBody>
      </p:sp>
      <p:sp>
        <p:nvSpPr>
          <p:cNvPr id="6" name="Объект 5"/>
          <p:cNvSpPr>
            <a:spLocks noGrp="1"/>
          </p:cNvSpPr>
          <p:nvPr>
            <p:ph sz="quarter" idx="4"/>
          </p:nvPr>
        </p:nvSpPr>
        <p:spPr>
          <a:xfrm>
            <a:off x="6327648" y="2373284"/>
            <a:ext cx="4572000" cy="3840480"/>
          </a:xfrm>
        </p:spPr>
        <p:txBody>
          <a:bodyPr rtlCol="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8" name="Нижний колонтитул 7"/>
          <p:cNvSpPr>
            <a:spLocks noGrp="1"/>
          </p:cNvSpPr>
          <p:nvPr>
            <p:ph type="ftr" sz="quarter" idx="11"/>
          </p:nvPr>
        </p:nvSpPr>
        <p:spPr/>
        <p:txBody>
          <a:bodyPr rtlCol="0"/>
          <a:lstStyle/>
          <a:p>
            <a:pPr rtl="0"/>
            <a:r>
              <a:rPr lang="en-US" noProof="0" smtClean="0"/>
              <a:t>M. Savina                55th Meeting of the PAC for Particle Physics</a:t>
            </a:r>
            <a:endParaRPr lang="ru-RU" noProof="0" dirty="0"/>
          </a:p>
        </p:txBody>
      </p:sp>
      <p:sp>
        <p:nvSpPr>
          <p:cNvPr id="7" name="Дата 6"/>
          <p:cNvSpPr>
            <a:spLocks noGrp="1"/>
          </p:cNvSpPr>
          <p:nvPr>
            <p:ph type="dt" sz="half" idx="10"/>
          </p:nvPr>
        </p:nvSpPr>
        <p:spPr/>
        <p:txBody>
          <a:bodyPr rtlCol="0"/>
          <a:lstStyle/>
          <a:p>
            <a:pPr rtl="0"/>
            <a:fld id="{58C146FA-DBC2-44A0-8120-55ED1A083AFB}" type="datetime1">
              <a:rPr lang="ru-RU" noProof="0" smtClean="0"/>
              <a:t>21.06.2021</a:t>
            </a:fld>
            <a:endParaRPr lang="ru-RU" noProof="0" dirty="0"/>
          </a:p>
        </p:txBody>
      </p:sp>
      <p:sp>
        <p:nvSpPr>
          <p:cNvPr id="9" name="Номер слайда 8"/>
          <p:cNvSpPr>
            <a:spLocks noGrp="1"/>
          </p:cNvSpPr>
          <p:nvPr>
            <p:ph type="sldNum" sz="quarter" idx="12"/>
          </p:nvPr>
        </p:nvSpPr>
        <p:spPr/>
        <p:txBody>
          <a:bodyPr rtlCol="0"/>
          <a:lstStyle/>
          <a:p>
            <a:pPr rtl="0"/>
            <a:fld id="{E31375A4-56A4-47D6-9801-1991572033F7}" type="slidenum">
              <a:rPr lang="ru-RU" noProof="0" smtClean="0"/>
              <a:t>‹#›</a:t>
            </a:fld>
            <a:endParaRPr lang="ru-RU" noProof="0" dirty="0"/>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a:t>Образец заголовка</a:t>
            </a:r>
            <a:endParaRPr lang="ru-RU" noProof="0" dirty="0"/>
          </a:p>
        </p:txBody>
      </p:sp>
      <p:sp>
        <p:nvSpPr>
          <p:cNvPr id="4" name="Нижний колонтитул 3"/>
          <p:cNvSpPr>
            <a:spLocks noGrp="1"/>
          </p:cNvSpPr>
          <p:nvPr>
            <p:ph type="ftr" sz="quarter" idx="11"/>
          </p:nvPr>
        </p:nvSpPr>
        <p:spPr/>
        <p:txBody>
          <a:bodyPr rtlCol="0"/>
          <a:lstStyle/>
          <a:p>
            <a:pPr rtl="0"/>
            <a:r>
              <a:rPr lang="en-US" noProof="0" smtClean="0"/>
              <a:t>M. Savina                55th Meeting of the PAC for Particle Physics</a:t>
            </a:r>
            <a:endParaRPr lang="ru-RU" noProof="0" dirty="0"/>
          </a:p>
        </p:txBody>
      </p:sp>
      <p:sp>
        <p:nvSpPr>
          <p:cNvPr id="3" name="Дата 2"/>
          <p:cNvSpPr>
            <a:spLocks noGrp="1"/>
          </p:cNvSpPr>
          <p:nvPr>
            <p:ph type="dt" sz="half" idx="10"/>
          </p:nvPr>
        </p:nvSpPr>
        <p:spPr/>
        <p:txBody>
          <a:bodyPr rtlCol="0"/>
          <a:lstStyle/>
          <a:p>
            <a:pPr rtl="0"/>
            <a:fld id="{22328253-F1D2-4100-82CA-91FFD2C49248}" type="datetime1">
              <a:rPr lang="ru-RU" noProof="0" smtClean="0"/>
              <a:t>21.06.2021</a:t>
            </a:fld>
            <a:endParaRPr lang="ru-RU" noProof="0" dirty="0"/>
          </a:p>
        </p:txBody>
      </p:sp>
      <p:sp>
        <p:nvSpPr>
          <p:cNvPr id="5" name="Номер слайда 4"/>
          <p:cNvSpPr>
            <a:spLocks noGrp="1"/>
          </p:cNvSpPr>
          <p:nvPr>
            <p:ph type="sldNum" sz="quarter" idx="12"/>
          </p:nvPr>
        </p:nvSpPr>
        <p:spPr/>
        <p:txBody>
          <a:bodyPr rtlCol="0"/>
          <a:lstStyle/>
          <a:p>
            <a:pPr rtl="0"/>
            <a:fld id="{E31375A4-56A4-47D6-9801-1991572033F7}" type="slidenum">
              <a:rPr lang="ru-RU" noProof="0" smtClean="0"/>
              <a:t>‹#›</a:t>
            </a:fld>
            <a:endParaRPr lang="ru-RU" noProof="0" dirty="0"/>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Пусто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Нижний колонтитул 2"/>
          <p:cNvSpPr>
            <a:spLocks noGrp="1"/>
          </p:cNvSpPr>
          <p:nvPr>
            <p:ph type="ftr" sz="quarter" idx="11"/>
          </p:nvPr>
        </p:nvSpPr>
        <p:spPr>
          <a:xfrm>
            <a:off x="609599" y="6519965"/>
            <a:ext cx="8373036" cy="228600"/>
          </a:xfrm>
        </p:spPr>
        <p:txBody>
          <a:bodyPr rtlCol="0"/>
          <a:lstStyle>
            <a:lvl1pPr>
              <a:defRPr sz="1600">
                <a:solidFill>
                  <a:schemeClr val="tx1"/>
                </a:solidFill>
              </a:defRPr>
            </a:lvl1pPr>
          </a:lstStyle>
          <a:p>
            <a:r>
              <a:rPr lang="en-US" smtClean="0"/>
              <a:t>M. Savina                55th Meeting of the PAC for Particle Physics</a:t>
            </a:r>
            <a:endParaRPr lang="en-US" dirty="0"/>
          </a:p>
        </p:txBody>
      </p:sp>
      <p:sp>
        <p:nvSpPr>
          <p:cNvPr id="2" name="Дата 1"/>
          <p:cNvSpPr>
            <a:spLocks noGrp="1"/>
          </p:cNvSpPr>
          <p:nvPr>
            <p:ph type="dt" sz="half" idx="10"/>
          </p:nvPr>
        </p:nvSpPr>
        <p:spPr>
          <a:xfrm>
            <a:off x="9099177" y="6519965"/>
            <a:ext cx="1302124" cy="228600"/>
          </a:xfrm>
        </p:spPr>
        <p:txBody>
          <a:bodyPr rtlCol="0"/>
          <a:lstStyle>
            <a:lvl1pPr>
              <a:defRPr sz="1600">
                <a:solidFill>
                  <a:schemeClr val="tx1"/>
                </a:solidFill>
              </a:defRPr>
            </a:lvl1pPr>
          </a:lstStyle>
          <a:p>
            <a:fld id="{9CAE66AA-B173-4080-ABE5-0ABD0F737EA3}" type="datetime1">
              <a:rPr lang="ru-RU" smtClean="0"/>
              <a:t>21.06.2021</a:t>
            </a:fld>
            <a:endParaRPr lang="en-US" dirty="0"/>
          </a:p>
        </p:txBody>
      </p:sp>
      <p:sp>
        <p:nvSpPr>
          <p:cNvPr id="4" name="Номер слайда 3"/>
          <p:cNvSpPr>
            <a:spLocks noGrp="1"/>
          </p:cNvSpPr>
          <p:nvPr>
            <p:ph type="sldNum" sz="quarter" idx="12"/>
          </p:nvPr>
        </p:nvSpPr>
        <p:spPr>
          <a:xfrm>
            <a:off x="10753532" y="6519965"/>
            <a:ext cx="828868" cy="228600"/>
          </a:xfrm>
        </p:spPr>
        <p:txBody>
          <a:bodyPr rtlCol="0"/>
          <a:lstStyle>
            <a:lvl1pPr>
              <a:defRPr sz="1600">
                <a:solidFill>
                  <a:schemeClr val="tx1"/>
                </a:solidFill>
              </a:defRPr>
            </a:lvl1pPr>
          </a:lstStyle>
          <a:p>
            <a:fld id="{E31375A4-56A4-47D6-9801-1991572033F7}" type="slidenum">
              <a:rPr lang="en-US" smtClean="0"/>
              <a:pPr/>
              <a:t>‹#›</a:t>
            </a:fld>
            <a:r>
              <a:rPr lang="en-US" dirty="0"/>
              <a:t>/40</a:t>
            </a:r>
          </a:p>
        </p:txBody>
      </p:sp>
      <p:cxnSp>
        <p:nvCxnSpPr>
          <p:cNvPr id="9" name="Прямая соединительная линия 8"/>
          <p:cNvCxnSpPr/>
          <p:nvPr userDrawn="1"/>
        </p:nvCxnSpPr>
        <p:spPr>
          <a:xfrm>
            <a:off x="304800" y="6454589"/>
            <a:ext cx="11418277" cy="0"/>
          </a:xfrm>
          <a:prstGeom prst="line">
            <a:avLst/>
          </a:prstGeom>
          <a:ln w="317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2"/>
          <p:cNvSpPr>
            <a:spLocks noGrp="1"/>
          </p:cNvSpPr>
          <p:nvPr>
            <p:ph type="ftr" sz="quarter" idx="10"/>
          </p:nvPr>
        </p:nvSpPr>
        <p:spPr/>
        <p:txBody>
          <a:bodyPr/>
          <a:lstStyle/>
          <a:p>
            <a:pPr rtl="0"/>
            <a:r>
              <a:rPr lang="en-US" noProof="0" smtClean="0"/>
              <a:t>M. Savina                55th Meeting of the PAC for Particle Physics</a:t>
            </a:r>
            <a:endParaRPr lang="ru-RU" noProof="0" dirty="0"/>
          </a:p>
        </p:txBody>
      </p:sp>
      <p:sp>
        <p:nvSpPr>
          <p:cNvPr id="4" name="Дата 3"/>
          <p:cNvSpPr>
            <a:spLocks noGrp="1"/>
          </p:cNvSpPr>
          <p:nvPr>
            <p:ph type="dt" sz="half" idx="11"/>
          </p:nvPr>
        </p:nvSpPr>
        <p:spPr/>
        <p:txBody>
          <a:bodyPr/>
          <a:lstStyle/>
          <a:p>
            <a:pPr rtl="0"/>
            <a:fld id="{CD294CCA-018E-4259-849D-B17360D4DE46}" type="datetime1">
              <a:rPr lang="ru-RU" noProof="0" smtClean="0"/>
              <a:t>21.06.2021</a:t>
            </a:fld>
            <a:endParaRPr lang="ru-RU" noProof="0" dirty="0"/>
          </a:p>
        </p:txBody>
      </p:sp>
      <p:sp>
        <p:nvSpPr>
          <p:cNvPr id="5" name="Номер слайда 4"/>
          <p:cNvSpPr>
            <a:spLocks noGrp="1"/>
          </p:cNvSpPr>
          <p:nvPr>
            <p:ph type="sldNum" sz="quarter" idx="12"/>
          </p:nvPr>
        </p:nvSpPr>
        <p:spPr/>
        <p:txBody>
          <a:bodyPr/>
          <a:lstStyle/>
          <a:p>
            <a:fld id="{E31375A4-56A4-47D6-9801-1991572033F7}" type="slidenum">
              <a:rPr lang="ru-RU" smtClean="0"/>
              <a:pPr/>
              <a:t>‹#›</a:t>
            </a:fld>
            <a:r>
              <a:rPr lang="en-US" dirty="0"/>
              <a:t>/40</a:t>
            </a:r>
            <a:endParaRPr lang="ru-RU" dirty="0"/>
          </a:p>
        </p:txBody>
      </p:sp>
    </p:spTree>
    <p:extLst>
      <p:ext uri="{BB962C8B-B14F-4D97-AF65-F5344CB8AC3E}">
        <p14:creationId xmlns:p14="http://schemas.microsoft.com/office/powerpoint/2010/main" val="72678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Прямоугольник 7"/>
          <p:cNvSpPr/>
          <p:nvPr userDrawn="1"/>
        </p:nvSpPr>
        <p:spPr bwMode="hidden">
          <a:xfrm>
            <a:off x="0" y="0"/>
            <a:ext cx="7315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 name="Заголовок 1"/>
          <p:cNvSpPr>
            <a:spLocks noGrp="1"/>
          </p:cNvSpPr>
          <p:nvPr>
            <p:ph type="title"/>
          </p:nvPr>
        </p:nvSpPr>
        <p:spPr>
          <a:xfrm>
            <a:off x="7979330" y="457200"/>
            <a:ext cx="3603070" cy="1554480"/>
          </a:xfrm>
        </p:spPr>
        <p:txBody>
          <a:bodyPr rtlCol="0" anchor="b"/>
          <a:lstStyle>
            <a:lvl1pPr>
              <a:defRPr sz="3200"/>
            </a:lvl1pPr>
          </a:lstStyle>
          <a:p>
            <a:pPr rtl="0"/>
            <a:r>
              <a:rPr lang="ru-RU" noProof="0"/>
              <a:t>Образец заголовка</a:t>
            </a:r>
            <a:endParaRPr lang="ru-RU" noProof="0" dirty="0"/>
          </a:p>
        </p:txBody>
      </p:sp>
      <p:sp>
        <p:nvSpPr>
          <p:cNvPr id="3" name="Объект 2"/>
          <p:cNvSpPr>
            <a:spLocks noGrp="1"/>
          </p:cNvSpPr>
          <p:nvPr>
            <p:ph idx="1"/>
          </p:nvPr>
        </p:nvSpPr>
        <p:spPr>
          <a:xfrm>
            <a:off x="606490" y="685800"/>
            <a:ext cx="6102220" cy="5486400"/>
          </a:xfrm>
        </p:spPr>
        <p:txBody>
          <a:bodyPr rtlCol="0">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4" name="Замещающий текст 3"/>
          <p:cNvSpPr>
            <a:spLocks noGrp="1"/>
          </p:cNvSpPr>
          <p:nvPr>
            <p:ph type="body" sz="half" idx="2"/>
          </p:nvPr>
        </p:nvSpPr>
        <p:spPr>
          <a:xfrm>
            <a:off x="7979330" y="2101850"/>
            <a:ext cx="3603070" cy="1828800"/>
          </a:xfrm>
        </p:spPr>
        <p:txBody>
          <a:bodyPr rtlCol="0"/>
          <a:lstStyle>
            <a:lvl1pPr marL="0" indent="0">
              <a:spcBef>
                <a:spcPts val="12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noProof="0"/>
              <a:t>Образец текста</a:t>
            </a:r>
          </a:p>
        </p:txBody>
      </p:sp>
      <p:sp>
        <p:nvSpPr>
          <p:cNvPr id="6" name="Нижний колонтитул 5"/>
          <p:cNvSpPr>
            <a:spLocks noGrp="1"/>
          </p:cNvSpPr>
          <p:nvPr>
            <p:ph type="ftr" sz="quarter" idx="11"/>
          </p:nvPr>
        </p:nvSpPr>
        <p:spPr/>
        <p:txBody>
          <a:bodyPr rtlCol="0"/>
          <a:lstStyle/>
          <a:p>
            <a:pPr rtl="0"/>
            <a:r>
              <a:rPr lang="en-US" noProof="0" smtClean="0"/>
              <a:t>M. Savina                55th Meeting of the PAC for Particle Physics</a:t>
            </a:r>
            <a:endParaRPr lang="ru-RU" noProof="0" dirty="0"/>
          </a:p>
        </p:txBody>
      </p:sp>
      <p:sp>
        <p:nvSpPr>
          <p:cNvPr id="5" name="Дата 4"/>
          <p:cNvSpPr>
            <a:spLocks noGrp="1"/>
          </p:cNvSpPr>
          <p:nvPr>
            <p:ph type="dt" sz="half" idx="10"/>
          </p:nvPr>
        </p:nvSpPr>
        <p:spPr/>
        <p:txBody>
          <a:bodyPr rtlCol="0"/>
          <a:lstStyle/>
          <a:p>
            <a:pPr rtl="0"/>
            <a:fld id="{DA179B05-1936-408E-AF07-5BC1C5966BE6}" type="datetime1">
              <a:rPr lang="ru-RU" noProof="0" smtClean="0"/>
              <a:t>21.06.2021</a:t>
            </a:fld>
            <a:endParaRPr lang="ru-RU" noProof="0" dirty="0"/>
          </a:p>
        </p:txBody>
      </p:sp>
      <p:sp>
        <p:nvSpPr>
          <p:cNvPr id="7" name="Номер слайда 6"/>
          <p:cNvSpPr>
            <a:spLocks noGrp="1"/>
          </p:cNvSpPr>
          <p:nvPr>
            <p:ph type="sldNum" sz="quarter" idx="12"/>
          </p:nvPr>
        </p:nvSpPr>
        <p:spPr/>
        <p:txBody>
          <a:bodyPr rtlCol="0"/>
          <a:lstStyle/>
          <a:p>
            <a:pPr rtl="0"/>
            <a:fld id="{E31375A4-56A4-47D6-9801-1991572033F7}" type="slidenum">
              <a:rPr lang="ru-RU" noProof="0" smtClean="0"/>
              <a:t>‹#›</a:t>
            </a:fld>
            <a:endParaRPr lang="ru-RU" noProof="0" dirty="0"/>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0" y="362303"/>
            <a:ext cx="9601200" cy="1069940"/>
          </a:xfrm>
          <a:prstGeom prst="rect">
            <a:avLst/>
          </a:prstGeom>
        </p:spPr>
        <p:txBody>
          <a:bodyPr vert="horz" lIns="91440" tIns="45720" rIns="91440" bIns="45720" rtlCol="0" anchor="b">
            <a:normAutofit/>
          </a:bodyPr>
          <a:lstStyle/>
          <a:p>
            <a:pPr rtl="0"/>
            <a:r>
              <a:rPr lang="ru-RU" noProof="0" dirty="0"/>
              <a:t>Образец заголовка</a:t>
            </a:r>
          </a:p>
        </p:txBody>
      </p:sp>
      <p:sp>
        <p:nvSpPr>
          <p:cNvPr id="3" name="Замещающий текст 2"/>
          <p:cNvSpPr>
            <a:spLocks noGrp="1"/>
          </p:cNvSpPr>
          <p:nvPr>
            <p:ph type="body" idx="1"/>
          </p:nvPr>
        </p:nvSpPr>
        <p:spPr>
          <a:xfrm>
            <a:off x="1295400" y="1828799"/>
            <a:ext cx="9601200" cy="4348163"/>
          </a:xfrm>
          <a:prstGeom prst="rect">
            <a:avLst/>
          </a:prstGeom>
        </p:spPr>
        <p:txBody>
          <a:bodyPr vert="horz" lIns="91440" tIns="45720" rIns="91440" bIns="45720" rtlCol="0">
            <a:normAutofit/>
          </a:bodyPr>
          <a:lstStyle/>
          <a:p>
            <a:pPr lvl="0" rtl="0"/>
            <a:r>
              <a:rPr lang="ru-RU" noProof="0" dirty="0"/>
              <a:t>Образец текста</a:t>
            </a:r>
          </a:p>
          <a:p>
            <a:pPr lvl="1" rtl="0"/>
            <a:r>
              <a:rPr lang="ru-RU" noProof="0" dirty="0"/>
              <a:t>Второй уровень</a:t>
            </a:r>
          </a:p>
          <a:p>
            <a:pPr lvl="2" rtl="0"/>
            <a:r>
              <a:rPr lang="ru-RU" noProof="0" dirty="0"/>
              <a:t>Третий уровень</a:t>
            </a:r>
          </a:p>
          <a:p>
            <a:pPr lvl="3" rtl="0"/>
            <a:r>
              <a:rPr lang="ru-RU" noProof="0" dirty="0"/>
              <a:t>Четвертый уровень</a:t>
            </a:r>
          </a:p>
          <a:p>
            <a:pPr lvl="4" rtl="0"/>
            <a:r>
              <a:rPr lang="ru-RU" noProof="0" dirty="0"/>
              <a:t>Пятый уровень</a:t>
            </a:r>
          </a:p>
        </p:txBody>
      </p:sp>
      <p:sp>
        <p:nvSpPr>
          <p:cNvPr id="5" name="Нижний колонтитул 4"/>
          <p:cNvSpPr>
            <a:spLocks noGrp="1"/>
          </p:cNvSpPr>
          <p:nvPr>
            <p:ph type="ftr" sz="quarter" idx="3"/>
          </p:nvPr>
        </p:nvSpPr>
        <p:spPr>
          <a:xfrm>
            <a:off x="609600" y="6385492"/>
            <a:ext cx="6099048" cy="228600"/>
          </a:xfrm>
          <a:prstGeom prst="rect">
            <a:avLst/>
          </a:prstGeom>
        </p:spPr>
        <p:txBody>
          <a:bodyPr vert="horz" lIns="91440" tIns="45720" rIns="91440" bIns="45720" rtlCol="0" anchor="ctr"/>
          <a:lstStyle>
            <a:lvl1pPr algn="l">
              <a:defRPr sz="1100">
                <a:solidFill>
                  <a:schemeClr val="accent1"/>
                </a:solidFill>
              </a:defRPr>
            </a:lvl1pPr>
          </a:lstStyle>
          <a:p>
            <a:pPr rtl="0"/>
            <a:r>
              <a:rPr lang="en-US" noProof="0" smtClean="0"/>
              <a:t>M. Savina                55th Meeting of the PAC for Particle Physics</a:t>
            </a:r>
            <a:endParaRPr lang="ru-RU" noProof="0" dirty="0"/>
          </a:p>
        </p:txBody>
      </p:sp>
      <p:sp>
        <p:nvSpPr>
          <p:cNvPr id="4" name="Дата 3"/>
          <p:cNvSpPr>
            <a:spLocks noGrp="1"/>
          </p:cNvSpPr>
          <p:nvPr>
            <p:ph type="dt" sz="half" idx="2"/>
          </p:nvPr>
        </p:nvSpPr>
        <p:spPr>
          <a:xfrm>
            <a:off x="9419253" y="6385492"/>
            <a:ext cx="982047" cy="228600"/>
          </a:xfrm>
          <a:prstGeom prst="rect">
            <a:avLst/>
          </a:prstGeom>
        </p:spPr>
        <p:txBody>
          <a:bodyPr vert="horz" lIns="91440" tIns="45720" rIns="91440" bIns="45720" rtlCol="0" anchor="ctr"/>
          <a:lstStyle>
            <a:lvl1pPr algn="r">
              <a:defRPr sz="1100">
                <a:solidFill>
                  <a:schemeClr val="accent1"/>
                </a:solidFill>
              </a:defRPr>
            </a:lvl1pPr>
          </a:lstStyle>
          <a:p>
            <a:pPr rtl="0"/>
            <a:fld id="{ECDDD733-A5DB-4337-B2DF-55BAEE2138CE}" type="datetime1">
              <a:rPr lang="ru-RU" noProof="0" smtClean="0"/>
              <a:t>21.06.2021</a:t>
            </a:fld>
            <a:endParaRPr lang="ru-RU" noProof="0" dirty="0"/>
          </a:p>
        </p:txBody>
      </p:sp>
      <p:sp>
        <p:nvSpPr>
          <p:cNvPr id="6" name="Номер слайда 5"/>
          <p:cNvSpPr>
            <a:spLocks noGrp="1"/>
          </p:cNvSpPr>
          <p:nvPr>
            <p:ph type="sldNum" sz="quarter" idx="4"/>
          </p:nvPr>
        </p:nvSpPr>
        <p:spPr>
          <a:xfrm>
            <a:off x="10753532" y="6385492"/>
            <a:ext cx="828868" cy="228600"/>
          </a:xfrm>
          <a:prstGeom prst="rect">
            <a:avLst/>
          </a:prstGeom>
        </p:spPr>
        <p:txBody>
          <a:bodyPr vert="horz" lIns="91440" tIns="45720" rIns="91440" bIns="45720" rtlCol="0" anchor="ctr"/>
          <a:lstStyle>
            <a:lvl1pPr algn="r">
              <a:defRPr sz="1100">
                <a:solidFill>
                  <a:schemeClr val="accent1"/>
                </a:solidFill>
              </a:defRPr>
            </a:lvl1pPr>
          </a:lstStyle>
          <a:p>
            <a:fld id="{E31375A4-56A4-47D6-9801-1991572033F7}" type="slidenum">
              <a:rPr lang="ru-RU" smtClean="0"/>
              <a:pPr/>
              <a:t>‹#›</a:t>
            </a:fld>
            <a:r>
              <a:rPr lang="en-US" dirty="0"/>
              <a:t>/40</a:t>
            </a:r>
            <a:endParaRPr lang="ru-RU" dirty="0"/>
          </a:p>
        </p:txBody>
      </p:sp>
    </p:spTree>
    <p:extLst>
      <p:ext uri="{BB962C8B-B14F-4D97-AF65-F5344CB8AC3E}">
        <p14:creationId xmlns:p14="http://schemas.microsoft.com/office/powerpoint/2010/main" val="194325986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Clr>
          <a:schemeClr val="accent1"/>
        </a:buClr>
        <a:buFont typeface="Arial"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0.png"/><Relationship Id="rId7"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image" Target="../media/image3.png"/><Relationship Id="rId7"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5.emf"/><Relationship Id="rId11" Type="http://schemas.openxmlformats.org/officeDocument/2006/relationships/image" Target="../media/image30.png"/><Relationship Id="rId5" Type="http://schemas.openxmlformats.org/officeDocument/2006/relationships/image" Target="../media/image24.emf"/><Relationship Id="rId10" Type="http://schemas.openxmlformats.org/officeDocument/2006/relationships/image" Target="../media/image29.png"/><Relationship Id="rId4" Type="http://schemas.openxmlformats.org/officeDocument/2006/relationships/image" Target="../media/image4.png"/><Relationship Id="rId9"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image" Target="../media/image31.png"/><Relationship Id="rId7" Type="http://schemas.openxmlformats.org/officeDocument/2006/relationships/image" Target="../media/image24.em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hyperlink" Target="https://link.springer.com/article/10.1140/epjc/s10052-019-6730-7" TargetMode="External"/><Relationship Id="rId5" Type="http://schemas.openxmlformats.org/officeDocument/2006/relationships/image" Target="../media/image4.png"/><Relationship Id="rId10" Type="http://schemas.openxmlformats.org/officeDocument/2006/relationships/image" Target="../media/image29.emf"/><Relationship Id="rId4" Type="http://schemas.openxmlformats.org/officeDocument/2006/relationships/image" Target="../media/image3.png"/><Relationship Id="rId9" Type="http://schemas.openxmlformats.org/officeDocument/2006/relationships/image" Target="../media/image28.emf"/></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png"/><Relationship Id="rId7" Type="http://schemas.openxmlformats.org/officeDocument/2006/relationships/image" Target="../media/image32.emf"/><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png"/><Relationship Id="rId7"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cms-results.web.cern.ch/cms-results/public-results/superseded/HIG-20-009/CMS-PAS-HIG-20-009_Figure_007-a.png"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3.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www.jinr.ru/posts/searching-for-new-physics-with-very-high-energy-lepton-pairs/"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gi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3.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7.emf"/><Relationship Id="rId4" Type="http://schemas.openxmlformats.org/officeDocument/2006/relationships/image" Target="../media/image4.png"/><Relationship Id="rId9" Type="http://schemas.openxmlformats.org/officeDocument/2006/relationships/image" Target="../media/image16.emf"/></Relationships>
</file>

<file path=ppt/slides/_rels/slide9.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3.png"/><Relationship Id="rId7" Type="http://schemas.openxmlformats.org/officeDocument/2006/relationships/hyperlink" Target="https://twiki.cern.ch/twiki/bin/view/CMSPublic/SummaryPlotsEXO13TeV#Moriond_LHCP_2021"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02860" y="242275"/>
            <a:ext cx="11336706" cy="1885764"/>
          </a:xfrm>
        </p:spPr>
        <p:txBody>
          <a:bodyPr rtlCol="0">
            <a:noAutofit/>
          </a:bodyPr>
          <a:lstStyle/>
          <a:p>
            <a:pPr algn="ctr">
              <a:lnSpc>
                <a:spcPct val="100000"/>
              </a:lnSpc>
            </a:pPr>
            <a:r>
              <a:rPr lang="en-US" sz="3000" dirty="0">
                <a:cs typeface="Arial" panose="020B0604020202020204" pitchFamily="34" charset="0"/>
              </a:rPr>
              <a:t>Report on the Scientific Results</a:t>
            </a:r>
            <a:br>
              <a:rPr lang="en-US" sz="3000" dirty="0">
                <a:cs typeface="Arial" panose="020B0604020202020204" pitchFamily="34" charset="0"/>
              </a:rPr>
            </a:br>
            <a:r>
              <a:rPr lang="en-US" sz="3000" dirty="0">
                <a:cs typeface="Arial" panose="020B0604020202020204" pitchFamily="34" charset="0"/>
              </a:rPr>
              <a:t>JINR Participation in Compact Muon Solenoid at the LHC</a:t>
            </a:r>
            <a:br>
              <a:rPr lang="en-US" sz="3000" dirty="0">
                <a:cs typeface="Arial" panose="020B0604020202020204" pitchFamily="34" charset="0"/>
              </a:rPr>
            </a:br>
            <a:r>
              <a:rPr lang="en-US" sz="3000" dirty="0">
                <a:cs typeface="Arial" panose="020B0604020202020204" pitchFamily="34" charset="0"/>
              </a:rPr>
              <a:t>Topic 02-0-1083-2009/2022</a:t>
            </a:r>
            <a:br>
              <a:rPr lang="en-US" sz="3000" dirty="0">
                <a:cs typeface="Arial" panose="020B0604020202020204" pitchFamily="34" charset="0"/>
              </a:rPr>
            </a:br>
            <a:endParaRPr lang="ru-RU" sz="3000" dirty="0">
              <a:cs typeface="Arial" panose="020B0604020202020204" pitchFamily="34" charset="0"/>
            </a:endParaRPr>
          </a:p>
        </p:txBody>
      </p:sp>
      <p:sp>
        <p:nvSpPr>
          <p:cNvPr id="3" name="Подзаголовок 2"/>
          <p:cNvSpPr>
            <a:spLocks noGrp="1"/>
          </p:cNvSpPr>
          <p:nvPr>
            <p:ph type="subTitle" idx="1"/>
          </p:nvPr>
        </p:nvSpPr>
        <p:spPr>
          <a:xfrm>
            <a:off x="2605484" y="1839120"/>
            <a:ext cx="6836795" cy="1750894"/>
          </a:xfrm>
        </p:spPr>
        <p:txBody>
          <a:bodyPr rtlCol="0">
            <a:normAutofit fontScale="77500" lnSpcReduction="20000"/>
          </a:bodyPr>
          <a:lstStyle/>
          <a:p>
            <a:pPr algn="ctr">
              <a:lnSpc>
                <a:spcPct val="150000"/>
              </a:lnSpc>
              <a:spcBef>
                <a:spcPts val="0"/>
              </a:spcBef>
            </a:pPr>
            <a:r>
              <a:rPr lang="en-US" sz="2300" dirty="0">
                <a:latin typeface="+mj-lt"/>
                <a:cs typeface="Arial" panose="020B0604020202020204" pitchFamily="34" charset="0"/>
              </a:rPr>
              <a:t>Maria Savina  on behalf of the JINR CMS Group </a:t>
            </a:r>
          </a:p>
          <a:p>
            <a:pPr algn="ctr">
              <a:lnSpc>
                <a:spcPct val="150000"/>
              </a:lnSpc>
              <a:spcBef>
                <a:spcPts val="0"/>
              </a:spcBef>
            </a:pPr>
            <a:endParaRPr lang="en-US" sz="2000" dirty="0">
              <a:latin typeface="+mj-lt"/>
              <a:cs typeface="Arial" panose="020B0604020202020204" pitchFamily="34" charset="0"/>
            </a:endParaRPr>
          </a:p>
          <a:p>
            <a:pPr algn="ctr">
              <a:lnSpc>
                <a:spcPct val="150000"/>
              </a:lnSpc>
              <a:spcBef>
                <a:spcPts val="0"/>
              </a:spcBef>
            </a:pPr>
            <a:r>
              <a:rPr lang="en-US" sz="2000" u="sng" dirty="0">
                <a:solidFill>
                  <a:schemeClr val="tx1"/>
                </a:solidFill>
                <a:latin typeface="+mj-lt"/>
                <a:cs typeface="Arial" panose="020B0604020202020204" pitchFamily="34" charset="0"/>
              </a:rPr>
              <a:t>55th Meeting of the Program Advisory Committee for Particle Physics, </a:t>
            </a:r>
          </a:p>
          <a:p>
            <a:pPr algn="ctr">
              <a:lnSpc>
                <a:spcPct val="150000"/>
              </a:lnSpc>
              <a:spcBef>
                <a:spcPts val="0"/>
              </a:spcBef>
            </a:pPr>
            <a:r>
              <a:rPr lang="en-US" sz="2000" u="sng" dirty="0">
                <a:solidFill>
                  <a:schemeClr val="tx1"/>
                </a:solidFill>
                <a:latin typeface="+mj-lt"/>
                <a:cs typeface="Arial" panose="020B0604020202020204" pitchFamily="34" charset="0"/>
              </a:rPr>
              <a:t>June 22, 2021, JINR, </a:t>
            </a:r>
            <a:r>
              <a:rPr lang="en-US" sz="2000" u="sng" dirty="0" err="1">
                <a:solidFill>
                  <a:schemeClr val="tx1"/>
                </a:solidFill>
                <a:latin typeface="+mj-lt"/>
                <a:cs typeface="Arial" panose="020B0604020202020204" pitchFamily="34" charset="0"/>
              </a:rPr>
              <a:t>Dubna</a:t>
            </a:r>
            <a:endParaRPr lang="en-US" sz="2000" u="sng" dirty="0">
              <a:solidFill>
                <a:schemeClr val="tx1"/>
              </a:solidFill>
              <a:latin typeface="+mj-lt"/>
              <a:cs typeface="Arial" panose="020B0604020202020204" pitchFamily="34" charset="0"/>
            </a:endParaRPr>
          </a:p>
          <a:p>
            <a:pPr algn="ctr" rtl="0">
              <a:lnSpc>
                <a:spcPct val="150000"/>
              </a:lnSpc>
              <a:spcBef>
                <a:spcPts val="0"/>
              </a:spcBef>
            </a:pPr>
            <a:endParaRPr lang="ru-RU" sz="2000" u="sng" dirty="0">
              <a:solidFill>
                <a:schemeClr val="tx1"/>
              </a:solidFill>
              <a:latin typeface="+mj-lt"/>
              <a:cs typeface="Arial" panose="020B0604020202020204" pitchFamily="34" charset="0"/>
            </a:endParaRPr>
          </a:p>
          <a:p>
            <a:pPr algn="ctr" rtl="0">
              <a:lnSpc>
                <a:spcPct val="150000"/>
              </a:lnSpc>
              <a:spcBef>
                <a:spcPts val="0"/>
              </a:spcBef>
            </a:pPr>
            <a:endParaRPr lang="ru-RU" dirty="0">
              <a:latin typeface="Arial" panose="020B0604020202020204" pitchFamily="34" charset="0"/>
              <a:cs typeface="Arial" panose="020B0604020202020204" pitchFamily="34" charset="0"/>
            </a:endParaRPr>
          </a:p>
          <a:p>
            <a:pPr algn="ctr" rtl="0">
              <a:lnSpc>
                <a:spcPct val="150000"/>
              </a:lnSpc>
              <a:spcBef>
                <a:spcPts val="0"/>
              </a:spcBef>
            </a:pPr>
            <a:endParaRPr lang="ru-RU" dirty="0">
              <a:latin typeface="Arial" panose="020B0604020202020204" pitchFamily="34" charset="0"/>
              <a:cs typeface="Arial" panose="020B0604020202020204" pitchFamily="34" charset="0"/>
            </a:endParaRPr>
          </a:p>
        </p:txBody>
      </p:sp>
      <p:sp>
        <p:nvSpPr>
          <p:cNvPr id="12" name="Прямоугольник 11">
            <a:extLst>
              <a:ext uri="{FF2B5EF4-FFF2-40B4-BE49-F238E27FC236}">
                <a16:creationId xmlns:a16="http://schemas.microsoft.com/office/drawing/2014/main" id="{802799D6-D7C9-4130-B450-D75D29F24795}"/>
              </a:ext>
            </a:extLst>
          </p:cNvPr>
          <p:cNvSpPr/>
          <p:nvPr/>
        </p:nvSpPr>
        <p:spPr>
          <a:xfrm>
            <a:off x="6202861" y="3429000"/>
            <a:ext cx="5092360" cy="2862322"/>
          </a:xfrm>
          <a:prstGeom prst="rect">
            <a:avLst/>
          </a:prstGeom>
        </p:spPr>
        <p:txBody>
          <a:bodyPr wrap="square">
            <a:spAutoFit/>
          </a:bodyPr>
          <a:lstStyle/>
          <a:p>
            <a:pPr marL="355600" indent="-355600">
              <a:buClr>
                <a:srgbClr val="FF3300"/>
              </a:buClr>
              <a:buSzPct val="100000"/>
              <a:defRPr/>
            </a:pPr>
            <a:r>
              <a:rPr lang="en-US" kern="0" dirty="0">
                <a:solidFill>
                  <a:srgbClr val="92D050"/>
                </a:solidFill>
                <a:latin typeface="+mj-lt"/>
              </a:rPr>
              <a:t>70</a:t>
            </a:r>
            <a:r>
              <a:rPr lang="en-GB" kern="0" dirty="0">
                <a:solidFill>
                  <a:srgbClr val="FFFF00"/>
                </a:solidFill>
                <a:latin typeface="+mj-lt"/>
              </a:rPr>
              <a:t> </a:t>
            </a:r>
            <a:r>
              <a:rPr lang="en-US" kern="0" dirty="0">
                <a:solidFill>
                  <a:srgbClr val="FFFF00"/>
                </a:solidFill>
                <a:latin typeface="+mj-lt"/>
              </a:rPr>
              <a:t>participants from </a:t>
            </a:r>
            <a:r>
              <a:rPr lang="en-US" kern="0" dirty="0" smtClean="0">
                <a:solidFill>
                  <a:srgbClr val="FFFF00"/>
                </a:solidFill>
                <a:latin typeface="+mj-lt"/>
              </a:rPr>
              <a:t>JINR </a:t>
            </a:r>
            <a:endParaRPr lang="en-US" kern="0" dirty="0">
              <a:solidFill>
                <a:srgbClr val="FFFF00"/>
              </a:solidFill>
              <a:latin typeface="+mj-lt"/>
            </a:endParaRPr>
          </a:p>
          <a:p>
            <a:pPr marL="355600" indent="-355600">
              <a:buClr>
                <a:srgbClr val="FF3300"/>
              </a:buClr>
              <a:buSzPct val="100000"/>
              <a:defRPr/>
            </a:pPr>
            <a:endParaRPr lang="en-GB" kern="0" dirty="0">
              <a:solidFill>
                <a:srgbClr val="92D050"/>
              </a:solidFill>
              <a:latin typeface="+mj-lt"/>
            </a:endParaRPr>
          </a:p>
          <a:p>
            <a:pPr marL="355600" indent="-355600">
              <a:buClr>
                <a:srgbClr val="FF3300"/>
              </a:buClr>
              <a:buSzPct val="100000"/>
              <a:defRPr/>
            </a:pPr>
            <a:r>
              <a:rPr lang="en-GB" kern="0" dirty="0">
                <a:solidFill>
                  <a:srgbClr val="92D050"/>
                </a:solidFill>
                <a:latin typeface="+mj-lt"/>
              </a:rPr>
              <a:t>92</a:t>
            </a:r>
            <a:r>
              <a:rPr lang="en-GB" kern="0" dirty="0">
                <a:solidFill>
                  <a:srgbClr val="FFFF00"/>
                </a:solidFill>
                <a:latin typeface="+mj-lt"/>
              </a:rPr>
              <a:t> </a:t>
            </a:r>
            <a:r>
              <a:rPr lang="en-US" kern="0" dirty="0">
                <a:solidFill>
                  <a:srgbClr val="FFFF00"/>
                </a:solidFill>
                <a:latin typeface="+mj-lt"/>
              </a:rPr>
              <a:t>participants from JINR </a:t>
            </a:r>
            <a:r>
              <a:rPr lang="en-US" kern="0" dirty="0" smtClean="0">
                <a:solidFill>
                  <a:srgbClr val="FFFF00"/>
                </a:solidFill>
                <a:latin typeface="+mj-lt"/>
              </a:rPr>
              <a:t>member states</a:t>
            </a:r>
          </a:p>
          <a:p>
            <a:pPr marL="355600" indent="-355600">
              <a:buClr>
                <a:srgbClr val="FF3300"/>
              </a:buClr>
              <a:buSzPct val="100000"/>
              <a:defRPr/>
            </a:pPr>
            <a:endParaRPr lang="ru-RU" kern="0" dirty="0">
              <a:solidFill>
                <a:srgbClr val="FFFF00"/>
              </a:solidFill>
              <a:latin typeface="+mj-lt"/>
            </a:endParaRPr>
          </a:p>
          <a:p>
            <a:pPr>
              <a:buClr>
                <a:srgbClr val="FF3300"/>
              </a:buClr>
              <a:buSzPct val="100000"/>
              <a:defRPr/>
            </a:pPr>
            <a:r>
              <a:rPr lang="en-GB" kern="0" dirty="0">
                <a:solidFill>
                  <a:srgbClr val="92D050"/>
                </a:solidFill>
                <a:latin typeface="+mj-lt"/>
              </a:rPr>
              <a:t>16 </a:t>
            </a:r>
            <a:r>
              <a:rPr lang="en-GB" kern="0" dirty="0">
                <a:solidFill>
                  <a:srgbClr val="FFFF00"/>
                </a:solidFill>
                <a:latin typeface="+mj-lt"/>
              </a:rPr>
              <a:t> paid authors and </a:t>
            </a:r>
            <a:r>
              <a:rPr lang="ru-RU" kern="0" dirty="0">
                <a:solidFill>
                  <a:srgbClr val="FFFF00"/>
                </a:solidFill>
                <a:latin typeface="+mj-lt"/>
              </a:rPr>
              <a:t>4</a:t>
            </a:r>
            <a:r>
              <a:rPr lang="en-GB" kern="0" dirty="0">
                <a:solidFill>
                  <a:srgbClr val="FFFF00"/>
                </a:solidFill>
                <a:latin typeface="+mj-lt"/>
              </a:rPr>
              <a:t> unpaid </a:t>
            </a:r>
            <a:r>
              <a:rPr lang="en-US" kern="0" dirty="0">
                <a:solidFill>
                  <a:srgbClr val="FFFF00"/>
                </a:solidFill>
                <a:latin typeface="+mj-lt"/>
              </a:rPr>
              <a:t>authors  </a:t>
            </a:r>
          </a:p>
          <a:p>
            <a:pPr>
              <a:buClr>
                <a:srgbClr val="FF3300"/>
              </a:buClr>
              <a:buSzPct val="100000"/>
              <a:defRPr/>
            </a:pPr>
            <a:r>
              <a:rPr lang="en-US" kern="0" dirty="0">
                <a:solidFill>
                  <a:srgbClr val="FFFF00"/>
                </a:solidFill>
                <a:latin typeface="+mj-lt"/>
              </a:rPr>
              <a:t>      (</a:t>
            </a:r>
            <a:r>
              <a:rPr lang="en-US" kern="0" dirty="0" smtClean="0">
                <a:solidFill>
                  <a:srgbClr val="FFFF00"/>
                </a:solidFill>
                <a:latin typeface="+mj-lt"/>
              </a:rPr>
              <a:t>PhD) </a:t>
            </a:r>
            <a:r>
              <a:rPr lang="en-US" kern="0" dirty="0">
                <a:solidFill>
                  <a:srgbClr val="FFFF00"/>
                </a:solidFill>
                <a:latin typeface="+mj-lt"/>
              </a:rPr>
              <a:t>from </a:t>
            </a:r>
            <a:r>
              <a:rPr lang="en-US" kern="0" dirty="0" smtClean="0">
                <a:solidFill>
                  <a:srgbClr val="FFFF00"/>
                </a:solidFill>
                <a:latin typeface="+mj-lt"/>
              </a:rPr>
              <a:t>JINR</a:t>
            </a:r>
            <a:endParaRPr lang="en-US" kern="0" dirty="0">
              <a:solidFill>
                <a:srgbClr val="FFFF00"/>
              </a:solidFill>
              <a:latin typeface="+mj-lt"/>
            </a:endParaRPr>
          </a:p>
          <a:p>
            <a:pPr>
              <a:buClr>
                <a:srgbClr val="FF3300"/>
              </a:buClr>
              <a:buSzPct val="100000"/>
              <a:defRPr/>
            </a:pPr>
            <a:endParaRPr lang="en-US" kern="0" dirty="0">
              <a:solidFill>
                <a:srgbClr val="FFFF00"/>
              </a:solidFill>
              <a:latin typeface="+mj-lt"/>
            </a:endParaRPr>
          </a:p>
          <a:p>
            <a:pPr>
              <a:buClr>
                <a:srgbClr val="FF3300"/>
              </a:buClr>
              <a:buSzPct val="100000"/>
              <a:defRPr/>
            </a:pPr>
            <a:r>
              <a:rPr lang="en-US" kern="0" dirty="0">
                <a:solidFill>
                  <a:srgbClr val="92D050"/>
                </a:solidFill>
                <a:latin typeface="+mj-lt"/>
              </a:rPr>
              <a:t>8</a:t>
            </a:r>
            <a:r>
              <a:rPr lang="en-US" kern="0" dirty="0">
                <a:solidFill>
                  <a:srgbClr val="FFFF00"/>
                </a:solidFill>
                <a:latin typeface="+mj-lt"/>
              </a:rPr>
              <a:t>   paid authors from JINR </a:t>
            </a:r>
            <a:r>
              <a:rPr lang="en-US" kern="0" dirty="0" smtClean="0">
                <a:solidFill>
                  <a:srgbClr val="FFFF00"/>
                </a:solidFill>
                <a:latin typeface="+mj-lt"/>
              </a:rPr>
              <a:t>member states</a:t>
            </a:r>
            <a:endParaRPr lang="en-US" kern="0" dirty="0">
              <a:solidFill>
                <a:srgbClr val="FFFF00"/>
              </a:solidFill>
              <a:latin typeface="+mj-lt"/>
            </a:endParaRPr>
          </a:p>
          <a:p>
            <a:pPr>
              <a:buClr>
                <a:srgbClr val="FF3300"/>
              </a:buClr>
              <a:buSzPct val="100000"/>
              <a:defRPr/>
            </a:pPr>
            <a:endParaRPr lang="en-US" kern="0" dirty="0">
              <a:solidFill>
                <a:srgbClr val="FFFF00"/>
              </a:solidFill>
              <a:latin typeface="+mj-lt"/>
            </a:endParaRPr>
          </a:p>
          <a:p>
            <a:pPr>
              <a:buClr>
                <a:srgbClr val="FF3300"/>
              </a:buClr>
              <a:buSzPct val="100000"/>
              <a:defRPr/>
            </a:pPr>
            <a:r>
              <a:rPr lang="en-US" kern="0" dirty="0">
                <a:solidFill>
                  <a:srgbClr val="92D050"/>
                </a:solidFill>
                <a:latin typeface="+mj-lt"/>
              </a:rPr>
              <a:t>33 </a:t>
            </a:r>
            <a:r>
              <a:rPr lang="en-US" kern="0" dirty="0">
                <a:solidFill>
                  <a:srgbClr val="FFFF00"/>
                </a:solidFill>
                <a:latin typeface="+mj-lt"/>
              </a:rPr>
              <a:t> FTE provided by JINR</a:t>
            </a:r>
          </a:p>
        </p:txBody>
      </p:sp>
      <p:pic>
        <p:nvPicPr>
          <p:cNvPr id="1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6844" y="3429000"/>
            <a:ext cx="4430358" cy="293211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2">
            <a:extLst>
              <a:ext uri="{FF2B5EF4-FFF2-40B4-BE49-F238E27FC236}">
                <a16:creationId xmlns:a16="http://schemas.microsoft.com/office/drawing/2014/main" id="{5F80B85E-48AA-4A89-AD44-BC9C9E38513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545"/>
            <a:ext cx="736124" cy="748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6">
            <a:extLst>
              <a:ext uri="{FF2B5EF4-FFF2-40B4-BE49-F238E27FC236}">
                <a16:creationId xmlns:a16="http://schemas.microsoft.com/office/drawing/2014/main" id="{DE12B991-D51F-4234-852B-83DAB27803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95221" y="-22564"/>
            <a:ext cx="906330" cy="69758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51878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
          <p:cNvSpPr>
            <a:spLocks noChangeArrowheads="1"/>
          </p:cNvSpPr>
          <p:nvPr/>
        </p:nvSpPr>
        <p:spPr bwMode="auto">
          <a:xfrm>
            <a:off x="465617" y="723026"/>
            <a:ext cx="7600444" cy="31107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1200">
                <a:solidFill>
                  <a:schemeClr val="bg1"/>
                </a:solidFill>
                <a:latin typeface="Arial Narrow" panose="020B0606020202030204" pitchFamily="34" charset="0"/>
                <a:cs typeface="Arial" panose="020B0604020202020204" pitchFamily="34" charset="0"/>
              </a:defRPr>
            </a:lvl1pPr>
            <a:lvl2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1200">
                <a:solidFill>
                  <a:schemeClr val="bg1"/>
                </a:solidFill>
                <a:latin typeface="Arial Narrow" panose="020B0606020202030204" pitchFamily="34" charset="0"/>
                <a:cs typeface="Arial" panose="020B0604020202020204" pitchFamily="34" charset="0"/>
              </a:defRPr>
            </a:lvl2pPr>
            <a:lvl3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1200">
                <a:solidFill>
                  <a:schemeClr val="bg1"/>
                </a:solidFill>
                <a:latin typeface="Arial Narrow" panose="020B0606020202030204" pitchFamily="34" charset="0"/>
                <a:cs typeface="Arial" panose="020B0604020202020204" pitchFamily="34" charset="0"/>
              </a:defRPr>
            </a:lvl3pPr>
            <a:lvl4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1200">
                <a:solidFill>
                  <a:schemeClr val="bg1"/>
                </a:solidFill>
                <a:latin typeface="Arial Narrow" panose="020B0606020202030204" pitchFamily="34" charset="0"/>
                <a:cs typeface="Arial" panose="020B0604020202020204" pitchFamily="34" charset="0"/>
              </a:defRPr>
            </a:lvl4pPr>
            <a:lvl5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1200">
                <a:solidFill>
                  <a:schemeClr val="bg1"/>
                </a:solidFill>
                <a:latin typeface="Arial Narrow" panose="020B0606020202030204" pitchFamily="34" charset="0"/>
                <a:cs typeface="Arial" panose="020B0604020202020204" pitchFamily="34" charset="0"/>
              </a:defRPr>
            </a:lvl5pPr>
            <a:lvl6pPr marL="2514600" indent="-228600" defTabSz="449263" eaLnBrk="0" fontAlgn="base" hangingPunct="0">
              <a:spcBef>
                <a:spcPct val="0"/>
              </a:spcBef>
              <a:spcAft>
                <a:spcPct val="0"/>
              </a:spcAft>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1200">
                <a:solidFill>
                  <a:schemeClr val="bg1"/>
                </a:solidFill>
                <a:latin typeface="Arial Narrow" panose="020B0606020202030204" pitchFamily="34" charset="0"/>
                <a:cs typeface="Arial" panose="020B0604020202020204" pitchFamily="34" charset="0"/>
              </a:defRPr>
            </a:lvl6pPr>
            <a:lvl7pPr marL="2971800" indent="-228600" defTabSz="449263" eaLnBrk="0" fontAlgn="base" hangingPunct="0">
              <a:spcBef>
                <a:spcPct val="0"/>
              </a:spcBef>
              <a:spcAft>
                <a:spcPct val="0"/>
              </a:spcAft>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1200">
                <a:solidFill>
                  <a:schemeClr val="bg1"/>
                </a:solidFill>
                <a:latin typeface="Arial Narrow" panose="020B0606020202030204" pitchFamily="34" charset="0"/>
                <a:cs typeface="Arial" panose="020B0604020202020204" pitchFamily="34" charset="0"/>
              </a:defRPr>
            </a:lvl7pPr>
            <a:lvl8pPr marL="3429000" indent="-228600" defTabSz="449263" eaLnBrk="0" fontAlgn="base" hangingPunct="0">
              <a:spcBef>
                <a:spcPct val="0"/>
              </a:spcBef>
              <a:spcAft>
                <a:spcPct val="0"/>
              </a:spcAft>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1200">
                <a:solidFill>
                  <a:schemeClr val="bg1"/>
                </a:solidFill>
                <a:latin typeface="Arial Narrow" panose="020B0606020202030204" pitchFamily="34" charset="0"/>
                <a:cs typeface="Arial" panose="020B0604020202020204" pitchFamily="34" charset="0"/>
              </a:defRPr>
            </a:lvl8pPr>
            <a:lvl9pPr marL="3886200" indent="-228600" defTabSz="449263" eaLnBrk="0" fontAlgn="base" hangingPunct="0">
              <a:spcBef>
                <a:spcPct val="0"/>
              </a:spcBef>
              <a:spcAft>
                <a:spcPct val="0"/>
              </a:spcAft>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1200">
                <a:solidFill>
                  <a:schemeClr val="bg1"/>
                </a:solidFill>
                <a:latin typeface="Arial Narrow" panose="020B0606020202030204" pitchFamily="34" charset="0"/>
                <a:cs typeface="Arial" panose="020B0604020202020204" pitchFamily="34" charset="0"/>
              </a:defRPr>
            </a:lvl9pPr>
          </a:lstStyle>
          <a:p>
            <a:pPr algn="just">
              <a:spcBef>
                <a:spcPts val="600"/>
              </a:spcBef>
              <a:spcAft>
                <a:spcPts val="600"/>
              </a:spcAft>
              <a:buClr>
                <a:srgbClr val="002060"/>
              </a:buClr>
              <a:buSzPct val="100000"/>
            </a:pPr>
            <a:r>
              <a:rPr lang="en-US" altLang="ru-RU" sz="2000" dirty="0" smtClean="0">
                <a:solidFill>
                  <a:schemeClr val="tx1"/>
                </a:solidFill>
                <a:latin typeface="Calibri" panose="020F0502020204030204" pitchFamily="34" charset="0"/>
                <a:cs typeface="Times New Roman" panose="02020603050405020304" pitchFamily="18" charset="0"/>
              </a:rPr>
              <a:t>Standard model: </a:t>
            </a:r>
            <a:r>
              <a:rPr lang="en-US" altLang="ru-RU" sz="2000" dirty="0" smtClean="0">
                <a:solidFill>
                  <a:schemeClr val="tx1"/>
                </a:solidFill>
                <a:latin typeface="Calibri" panose="020F0502020204030204" pitchFamily="34" charset="0"/>
                <a:cs typeface="Times New Roman" panose="02020603050405020304" pitchFamily="18" charset="0"/>
              </a:rPr>
              <a:t>lepton </a:t>
            </a:r>
            <a:r>
              <a:rPr lang="en-US" altLang="ru-RU" sz="2000" dirty="0" err="1" smtClean="0">
                <a:solidFill>
                  <a:schemeClr val="tx1"/>
                </a:solidFill>
                <a:latin typeface="Calibri" panose="020F0502020204030204" pitchFamily="34" charset="0"/>
                <a:cs typeface="Times New Roman" panose="02020603050405020304" pitchFamily="18" charset="0"/>
              </a:rPr>
              <a:t>ﬂavour</a:t>
            </a:r>
            <a:r>
              <a:rPr lang="en-US" altLang="ru-RU" sz="2000" dirty="0" smtClean="0">
                <a:solidFill>
                  <a:schemeClr val="tx1"/>
                </a:solidFill>
                <a:latin typeface="Calibri" panose="020F0502020204030204" pitchFamily="34" charset="0"/>
                <a:cs typeface="Times New Roman" panose="02020603050405020304" pitchFamily="18" charset="0"/>
              </a:rPr>
              <a:t> </a:t>
            </a:r>
            <a:r>
              <a:rPr lang="en-US" altLang="ru-RU" sz="2000" dirty="0">
                <a:solidFill>
                  <a:schemeClr val="tx1"/>
                </a:solidFill>
                <a:latin typeface="Calibri" panose="020F0502020204030204" pitchFamily="34" charset="0"/>
                <a:cs typeface="Times New Roman" panose="02020603050405020304" pitchFamily="18" charset="0"/>
              </a:rPr>
              <a:t>universality </a:t>
            </a:r>
            <a:r>
              <a:rPr lang="en-US" altLang="ru-RU" sz="2000" dirty="0" smtClean="0">
                <a:solidFill>
                  <a:schemeClr val="tx1"/>
                </a:solidFill>
                <a:latin typeface="Calibri" panose="020F0502020204030204" pitchFamily="34" charset="0"/>
                <a:cs typeface="Times New Roman" panose="02020603050405020304" pitchFamily="18" charset="0"/>
              </a:rPr>
              <a:t>(LFU), the same couplings </a:t>
            </a:r>
          </a:p>
          <a:p>
            <a:pPr algn="just">
              <a:spcBef>
                <a:spcPts val="600"/>
              </a:spcBef>
              <a:spcAft>
                <a:spcPts val="600"/>
              </a:spcAft>
              <a:buClr>
                <a:srgbClr val="002060"/>
              </a:buClr>
              <a:buSzPct val="100000"/>
            </a:pPr>
            <a:endParaRPr lang="en-US" altLang="ru-RU" sz="1800" dirty="0" smtClean="0">
              <a:solidFill>
                <a:schemeClr val="tx1"/>
              </a:solidFill>
              <a:latin typeface="Calibri" panose="020F0502020204030204" pitchFamily="34" charset="0"/>
              <a:cs typeface="Times New Roman" panose="02020603050405020304" pitchFamily="18" charset="0"/>
            </a:endParaRPr>
          </a:p>
          <a:p>
            <a:pPr algn="just">
              <a:spcBef>
                <a:spcPts val="600"/>
              </a:spcBef>
              <a:spcAft>
                <a:spcPts val="600"/>
              </a:spcAft>
              <a:buClr>
                <a:srgbClr val="002060"/>
              </a:buClr>
              <a:buSzPct val="100000"/>
            </a:pPr>
            <a:endParaRPr lang="en-US" altLang="ru-RU" sz="1800" dirty="0">
              <a:solidFill>
                <a:schemeClr val="tx1"/>
              </a:solidFill>
              <a:latin typeface="Calibri" panose="020F0502020204030204" pitchFamily="34" charset="0"/>
              <a:cs typeface="Times New Roman" panose="02020603050405020304" pitchFamily="18" charset="0"/>
            </a:endParaRPr>
          </a:p>
          <a:p>
            <a:pPr algn="just">
              <a:spcBef>
                <a:spcPts val="600"/>
              </a:spcBef>
              <a:spcAft>
                <a:spcPts val="600"/>
              </a:spcAft>
              <a:buClr>
                <a:srgbClr val="002060"/>
              </a:buClr>
              <a:buSzPct val="100000"/>
            </a:pPr>
            <a:r>
              <a:rPr lang="en-US" altLang="ru-RU" sz="1800" dirty="0" smtClean="0">
                <a:solidFill>
                  <a:srgbClr val="92D050"/>
                </a:solidFill>
                <a:latin typeface="Calibri" panose="020F0502020204030204" pitchFamily="34" charset="0"/>
                <a:cs typeface="Times New Roman" panose="02020603050405020304" pitchFamily="18" charset="0"/>
              </a:rPr>
              <a:t>Motivations for LFU violation:</a:t>
            </a:r>
          </a:p>
          <a:p>
            <a:pPr marL="285750" indent="-285750">
              <a:spcBef>
                <a:spcPts val="600"/>
              </a:spcBef>
              <a:spcAft>
                <a:spcPts val="600"/>
              </a:spcAft>
              <a:buClr>
                <a:schemeClr val="tx1"/>
              </a:buClr>
              <a:buSzPct val="100000"/>
              <a:buFont typeface="Wingdings" panose="05000000000000000000" pitchFamily="2" charset="2"/>
              <a:buChar char="ü"/>
            </a:pPr>
            <a:r>
              <a:rPr lang="en-US" altLang="ru-RU" sz="1800" dirty="0" smtClean="0">
                <a:solidFill>
                  <a:schemeClr val="tx1"/>
                </a:solidFill>
                <a:latin typeface="Calibri" panose="020F0502020204030204" pitchFamily="34" charset="0"/>
                <a:cs typeface="Times New Roman" panose="02020603050405020304" pitchFamily="18" charset="0"/>
              </a:rPr>
              <a:t>several recent measurements reported </a:t>
            </a:r>
            <a:r>
              <a:rPr lang="en-US" altLang="ru-RU" sz="1800" dirty="0">
                <a:solidFill>
                  <a:schemeClr val="tx1"/>
                </a:solidFill>
                <a:latin typeface="Calibri" panose="020F0502020204030204" pitchFamily="34" charset="0"/>
                <a:cs typeface="Times New Roman" panose="02020603050405020304" pitchFamily="18" charset="0"/>
              </a:rPr>
              <a:t>by the </a:t>
            </a:r>
            <a:r>
              <a:rPr lang="en-US" altLang="ru-RU" sz="1800" dirty="0" err="1" smtClean="0">
                <a:solidFill>
                  <a:schemeClr val="tx1"/>
                </a:solidFill>
                <a:latin typeface="Calibri" panose="020F0502020204030204" pitchFamily="34" charset="0"/>
                <a:cs typeface="Times New Roman" panose="02020603050405020304" pitchFamily="18" charset="0"/>
              </a:rPr>
              <a:t>LHCb</a:t>
            </a:r>
            <a:r>
              <a:rPr lang="en-US" altLang="ru-RU" sz="1800" dirty="0" smtClean="0">
                <a:solidFill>
                  <a:schemeClr val="tx1"/>
                </a:solidFill>
                <a:latin typeface="Calibri" panose="020F0502020204030204" pitchFamily="34" charset="0"/>
                <a:cs typeface="Times New Roman" panose="02020603050405020304" pitchFamily="18" charset="0"/>
              </a:rPr>
              <a:t>, </a:t>
            </a:r>
            <a:r>
              <a:rPr lang="en-US" altLang="ru-RU" sz="1800" dirty="0">
                <a:solidFill>
                  <a:schemeClr val="tx1"/>
                </a:solidFill>
                <a:latin typeface="Calibri" panose="020F0502020204030204" pitchFamily="34" charset="0"/>
                <a:cs typeface="Times New Roman" panose="02020603050405020304" pitchFamily="18" charset="0"/>
              </a:rPr>
              <a:t>together with other ﬂavor anomalies in B-meson </a:t>
            </a:r>
            <a:r>
              <a:rPr lang="en-US" altLang="ru-RU" sz="1800" dirty="0" smtClean="0">
                <a:solidFill>
                  <a:schemeClr val="tx1"/>
                </a:solidFill>
                <a:latin typeface="Calibri" panose="020F0502020204030204" pitchFamily="34" charset="0"/>
                <a:cs typeface="Times New Roman" panose="02020603050405020304" pitchFamily="18" charset="0"/>
              </a:rPr>
              <a:t>decays (hints)</a:t>
            </a:r>
          </a:p>
          <a:p>
            <a:pPr marL="285750" indent="-285750">
              <a:spcBef>
                <a:spcPts val="600"/>
              </a:spcBef>
              <a:spcAft>
                <a:spcPts val="600"/>
              </a:spcAft>
              <a:buClr>
                <a:schemeClr val="tx1"/>
              </a:buClr>
              <a:buSzPct val="100000"/>
              <a:buFont typeface="Wingdings" panose="05000000000000000000" pitchFamily="2" charset="2"/>
              <a:buChar char="ü"/>
            </a:pPr>
            <a:r>
              <a:rPr lang="en-US" altLang="ru-RU" sz="1800" dirty="0" smtClean="0">
                <a:solidFill>
                  <a:schemeClr val="tx1"/>
                </a:solidFill>
                <a:latin typeface="Calibri" panose="020F0502020204030204" pitchFamily="34" charset="0"/>
                <a:cs typeface="Times New Roman" panose="02020603050405020304" pitchFamily="18" charset="0"/>
              </a:rPr>
              <a:t>a new physics (</a:t>
            </a:r>
            <a:r>
              <a:rPr lang="en-US" altLang="ru-RU" sz="1800" dirty="0" smtClean="0">
                <a:solidFill>
                  <a:srgbClr val="FFFF00"/>
                </a:solidFill>
                <a:latin typeface="Calibri" panose="020F0502020204030204" pitchFamily="34" charset="0"/>
                <a:cs typeface="Times New Roman" panose="02020603050405020304" pitchFamily="18" charset="0"/>
              </a:rPr>
              <a:t>the high-mass tail effects</a:t>
            </a:r>
            <a:r>
              <a:rPr lang="en-US" altLang="ru-RU" sz="1800" dirty="0" smtClean="0">
                <a:solidFill>
                  <a:schemeClr val="tx1"/>
                </a:solidFill>
                <a:latin typeface="Calibri" panose="020F0502020204030204" pitchFamily="34" charset="0"/>
                <a:cs typeface="Times New Roman" panose="02020603050405020304" pitchFamily="18" charset="0"/>
              </a:rPr>
              <a:t>) that</a:t>
            </a:r>
            <a:r>
              <a:rPr lang="ru-RU" altLang="ru-RU" sz="1800" dirty="0" smtClean="0">
                <a:solidFill>
                  <a:schemeClr val="tx1"/>
                </a:solidFill>
                <a:latin typeface="Calibri" panose="020F0502020204030204" pitchFamily="34" charset="0"/>
                <a:cs typeface="Times New Roman" panose="02020603050405020304" pitchFamily="18" charset="0"/>
              </a:rPr>
              <a:t> </a:t>
            </a:r>
            <a:r>
              <a:rPr lang="en-US" altLang="ru-RU" sz="1800" dirty="0" smtClean="0">
                <a:solidFill>
                  <a:schemeClr val="tx1"/>
                </a:solidFill>
                <a:latin typeface="Calibri" panose="020F0502020204030204" pitchFamily="34" charset="0"/>
                <a:cs typeface="Times New Roman" panose="02020603050405020304" pitchFamily="18" charset="0"/>
              </a:rPr>
              <a:t>give the</a:t>
            </a:r>
            <a:r>
              <a:rPr lang="en-US" altLang="ru-RU" sz="1800" dirty="0" smtClean="0">
                <a:solidFill>
                  <a:schemeClr val="tx1"/>
                </a:solidFill>
                <a:latin typeface="Calibri" panose="020F0502020204030204" pitchFamily="34" charset="0"/>
                <a:cs typeface="Times New Roman" panose="02020603050405020304" pitchFamily="18" charset="0"/>
              </a:rPr>
              <a:t> </a:t>
            </a:r>
            <a:r>
              <a:rPr lang="en-US" altLang="ru-RU" sz="1800" dirty="0">
                <a:solidFill>
                  <a:schemeClr val="tx1"/>
                </a:solidFill>
                <a:latin typeface="Calibri" panose="020F0502020204030204" pitchFamily="34" charset="0"/>
                <a:cs typeface="Times New Roman" panose="02020603050405020304" pitchFamily="18" charset="0"/>
              </a:rPr>
              <a:t>signiﬁcant deviation from unity of </a:t>
            </a:r>
            <a:r>
              <a:rPr lang="en-US" altLang="ru-RU" sz="1800" dirty="0" smtClean="0">
                <a:solidFill>
                  <a:schemeClr val="tx1"/>
                </a:solidFill>
                <a:latin typeface="Calibri" panose="020F0502020204030204" pitchFamily="34" charset="0"/>
                <a:cs typeface="Times New Roman" panose="02020603050405020304" pitchFamily="18" charset="0"/>
              </a:rPr>
              <a:t>the R </a:t>
            </a:r>
            <a:r>
              <a:rPr lang="en-US" altLang="ru-RU" sz="1800" dirty="0" smtClean="0">
                <a:solidFill>
                  <a:schemeClr val="tx1"/>
                </a:solidFill>
                <a:latin typeface="Calibri" panose="020F0502020204030204" pitchFamily="34" charset="0"/>
                <a:cs typeface="Times New Roman" panose="02020603050405020304" pitchFamily="18" charset="0"/>
              </a:rPr>
              <a:t>(heavy </a:t>
            </a:r>
            <a:r>
              <a:rPr lang="en-US" altLang="ru-RU" sz="1800" dirty="0">
                <a:solidFill>
                  <a:schemeClr val="tx1"/>
                </a:solidFill>
                <a:latin typeface="Calibri" panose="020F0502020204030204" pitchFamily="34" charset="0"/>
                <a:cs typeface="Times New Roman" panose="02020603050405020304" pitchFamily="18" charset="0"/>
              </a:rPr>
              <a:t>neutral gauge bosons or </a:t>
            </a:r>
            <a:r>
              <a:rPr lang="en-US" altLang="ru-RU" sz="1800" dirty="0" err="1" smtClean="0">
                <a:solidFill>
                  <a:schemeClr val="tx1"/>
                </a:solidFill>
                <a:latin typeface="Calibri" panose="020F0502020204030204" pitchFamily="34" charset="0"/>
                <a:cs typeface="Times New Roman" panose="02020603050405020304" pitchFamily="18" charset="0"/>
              </a:rPr>
              <a:t>leptoquarks</a:t>
            </a:r>
            <a:r>
              <a:rPr lang="en-US" altLang="ru-RU" sz="1800" dirty="0" smtClean="0">
                <a:solidFill>
                  <a:schemeClr val="tx1"/>
                </a:solidFill>
                <a:latin typeface="Calibri" panose="020F0502020204030204" pitchFamily="34" charset="0"/>
                <a:cs typeface="Times New Roman" panose="02020603050405020304" pitchFamily="18" charset="0"/>
              </a:rPr>
              <a:t> etc.)</a:t>
            </a:r>
            <a:endParaRPr lang="en-US" altLang="ru-RU" sz="1800" dirty="0">
              <a:solidFill>
                <a:srgbClr val="002060"/>
              </a:solidFill>
              <a:latin typeface="Calibri" panose="020F0502020204030204" pitchFamily="34" charset="0"/>
              <a:cs typeface="Times New Roman" panose="02020603050405020304" pitchFamily="18" charset="0"/>
            </a:endParaRPr>
          </a:p>
        </p:txBody>
      </p:sp>
      <p:sp>
        <p:nvSpPr>
          <p:cNvPr id="79875" name="Text Box 2"/>
          <p:cNvSpPr txBox="1">
            <a:spLocks noChangeArrowheads="1"/>
          </p:cNvSpPr>
          <p:nvPr/>
        </p:nvSpPr>
        <p:spPr bwMode="auto">
          <a:xfrm>
            <a:off x="1081882" y="0"/>
            <a:ext cx="9966325" cy="692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3200" b="1">
                <a:solidFill>
                  <a:srgbClr val="3333CC"/>
                </a:solidFill>
                <a:latin typeface="Arial" panose="020B0604020202020204" pitchFamily="34" charset="0"/>
                <a:cs typeface="PingFang SC"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800">
                <a:solidFill>
                  <a:srgbClr val="FF3300"/>
                </a:solidFill>
                <a:latin typeface="Arial" panose="020B0604020202020204" pitchFamily="34" charset="0"/>
                <a:cs typeface="PingFang SC"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rgbClr val="000000"/>
                </a:solidFill>
                <a:latin typeface="Arial" panose="020B0604020202020204" pitchFamily="34" charset="0"/>
                <a:cs typeface="PingFang SC"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000">
                <a:solidFill>
                  <a:srgbClr val="FF00FF"/>
                </a:solidFill>
                <a:latin typeface="Arial" panose="020B0604020202020204" pitchFamily="34" charset="0"/>
                <a:cs typeface="PingFang SC"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000">
                <a:solidFill>
                  <a:srgbClr val="009999"/>
                </a:solidFill>
                <a:latin typeface="Arial" panose="020B0604020202020204" pitchFamily="34" charset="0"/>
                <a:cs typeface="PingFang SC"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000">
                <a:solidFill>
                  <a:srgbClr val="009999"/>
                </a:solidFill>
                <a:latin typeface="Arial" panose="020B0604020202020204" pitchFamily="34" charset="0"/>
                <a:cs typeface="PingFang SC"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000">
                <a:solidFill>
                  <a:srgbClr val="009999"/>
                </a:solidFill>
                <a:latin typeface="Arial" panose="020B0604020202020204" pitchFamily="34" charset="0"/>
                <a:cs typeface="PingFang SC"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000">
                <a:solidFill>
                  <a:srgbClr val="009999"/>
                </a:solidFill>
                <a:latin typeface="Arial" panose="020B0604020202020204" pitchFamily="34" charset="0"/>
                <a:cs typeface="PingFang SC"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000">
                <a:solidFill>
                  <a:srgbClr val="009999"/>
                </a:solidFill>
                <a:latin typeface="Arial" panose="020B0604020202020204" pitchFamily="34" charset="0"/>
                <a:cs typeface="PingFang SC" charset="0"/>
              </a:defRPr>
            </a:lvl9pPr>
          </a:lstStyle>
          <a:p>
            <a:pPr algn="ctr" eaLnBrk="1" hangingPunct="1">
              <a:spcBef>
                <a:spcPct val="0"/>
              </a:spcBef>
              <a:buClrTx/>
              <a:buFontTx/>
              <a:buNone/>
            </a:pPr>
            <a:r>
              <a:rPr lang="en-US" altLang="ru-RU" sz="2600" dirty="0">
                <a:solidFill>
                  <a:schemeClr val="accent1"/>
                </a:solidFill>
                <a:latin typeface="Helvetica-Bold" charset="0"/>
                <a:cs typeface="Arial" panose="020B0604020202020204" pitchFamily="34" charset="0"/>
              </a:rPr>
              <a:t>Test of </a:t>
            </a:r>
            <a:r>
              <a:rPr lang="en-US" altLang="ru-RU" sz="2600" dirty="0" smtClean="0">
                <a:solidFill>
                  <a:schemeClr val="accent1"/>
                </a:solidFill>
                <a:latin typeface="Helvetica-Bold" charset="0"/>
                <a:cs typeface="Arial" panose="020B0604020202020204" pitchFamily="34" charset="0"/>
              </a:rPr>
              <a:t>the SM lepton </a:t>
            </a:r>
            <a:r>
              <a:rPr lang="en-US" altLang="ru-RU" sz="2600" dirty="0" err="1" smtClean="0">
                <a:solidFill>
                  <a:schemeClr val="accent1"/>
                </a:solidFill>
                <a:latin typeface="Helvetica-Bold" charset="0"/>
                <a:cs typeface="Arial" panose="020B0604020202020204" pitchFamily="34" charset="0"/>
              </a:rPr>
              <a:t>ﬂavour</a:t>
            </a:r>
            <a:r>
              <a:rPr lang="en-US" altLang="ru-RU" sz="2600" dirty="0" smtClean="0">
                <a:solidFill>
                  <a:schemeClr val="accent1"/>
                </a:solidFill>
                <a:latin typeface="Helvetica-Bold" charset="0"/>
                <a:cs typeface="Arial" panose="020B0604020202020204" pitchFamily="34" charset="0"/>
              </a:rPr>
              <a:t> </a:t>
            </a:r>
            <a:r>
              <a:rPr lang="en-US" altLang="ru-RU" sz="2600" dirty="0">
                <a:solidFill>
                  <a:schemeClr val="accent1"/>
                </a:solidFill>
                <a:latin typeface="Helvetica-Bold" charset="0"/>
                <a:cs typeface="Arial" panose="020B0604020202020204" pitchFamily="34" charset="0"/>
              </a:rPr>
              <a:t>universality in </a:t>
            </a:r>
            <a:r>
              <a:rPr lang="en-US" altLang="ru-RU" sz="2600" dirty="0" smtClean="0">
                <a:solidFill>
                  <a:schemeClr val="accent1"/>
                </a:solidFill>
                <a:latin typeface="Helvetica-Bold" charset="0"/>
                <a:cs typeface="Arial" panose="020B0604020202020204" pitchFamily="34" charset="0"/>
              </a:rPr>
              <a:t>DY</a:t>
            </a:r>
            <a:endParaRPr lang="en-US" altLang="ru-RU" sz="2600" dirty="0">
              <a:solidFill>
                <a:schemeClr val="accent1"/>
              </a:solidFill>
              <a:latin typeface="Helvetica-Bold" charset="0"/>
              <a:cs typeface="Arial" panose="020B0604020202020204" pitchFamily="34" charset="0"/>
            </a:endParaRPr>
          </a:p>
        </p:txBody>
      </p:sp>
      <p:pic>
        <p:nvPicPr>
          <p:cNvPr id="79878" name="Рисунок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625" y="3833750"/>
            <a:ext cx="3659989" cy="2540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9" name="Рисунок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9789" y="3803853"/>
            <a:ext cx="3633787" cy="25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0" name="Рисунок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91636" y="1169072"/>
            <a:ext cx="3705225"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a:extLst>
              <a:ext uri="{FF2B5EF4-FFF2-40B4-BE49-F238E27FC236}">
                <a16:creationId xmlns:a16="http://schemas.microsoft.com/office/drawing/2014/main" id="{D6930007-A0D8-4EF3-944C-7FC281F10047}"/>
              </a:ext>
            </a:extLst>
          </p:cNvPr>
          <p:cNvSpPr/>
          <p:nvPr/>
        </p:nvSpPr>
        <p:spPr>
          <a:xfrm>
            <a:off x="7986997" y="4961146"/>
            <a:ext cx="4213724" cy="707886"/>
          </a:xfrm>
          <a:prstGeom prst="rect">
            <a:avLst/>
          </a:prstGeom>
        </p:spPr>
        <p:txBody>
          <a:bodyPr wrap="square">
            <a:spAutoFit/>
          </a:bodyPr>
          <a:lstStyle/>
          <a:p>
            <a:pPr>
              <a:defRPr/>
            </a:pPr>
            <a:r>
              <a:rPr lang="ru-RU" sz="2000" dirty="0" err="1">
                <a:solidFill>
                  <a:srgbClr val="92D050"/>
                </a:solidFill>
                <a:latin typeface="Calibri" panose="020F0502020204030204" pitchFamily="34" charset="0"/>
              </a:rPr>
              <a:t>Good</a:t>
            </a:r>
            <a:r>
              <a:rPr lang="ru-RU" sz="2000" dirty="0">
                <a:solidFill>
                  <a:srgbClr val="92D050"/>
                </a:solidFill>
                <a:latin typeface="Calibri" panose="020F0502020204030204" pitchFamily="34" charset="0"/>
              </a:rPr>
              <a:t> </a:t>
            </a:r>
            <a:r>
              <a:rPr lang="ru-RU" sz="2000" dirty="0" err="1">
                <a:solidFill>
                  <a:srgbClr val="92D050"/>
                </a:solidFill>
                <a:latin typeface="Calibri" panose="020F0502020204030204" pitchFamily="34" charset="0"/>
              </a:rPr>
              <a:t>agreement</a:t>
            </a:r>
            <a:r>
              <a:rPr lang="ru-RU" sz="2000" dirty="0">
                <a:solidFill>
                  <a:srgbClr val="92D050"/>
                </a:solidFill>
                <a:latin typeface="Calibri" panose="020F0502020204030204" pitchFamily="34" charset="0"/>
              </a:rPr>
              <a:t> </a:t>
            </a:r>
            <a:r>
              <a:rPr lang="ru-RU" sz="2000" dirty="0" err="1" smtClean="0">
                <a:solidFill>
                  <a:srgbClr val="92D050"/>
                </a:solidFill>
                <a:latin typeface="Calibri" panose="020F0502020204030204" pitchFamily="34" charset="0"/>
              </a:rPr>
              <a:t>with</a:t>
            </a:r>
            <a:r>
              <a:rPr lang="en-US" sz="2000" dirty="0">
                <a:solidFill>
                  <a:srgbClr val="92D050"/>
                </a:solidFill>
                <a:latin typeface="Calibri" panose="020F0502020204030204" pitchFamily="34" charset="0"/>
              </a:rPr>
              <a:t> </a:t>
            </a:r>
            <a:r>
              <a:rPr lang="en-US" sz="2000" dirty="0" smtClean="0">
                <a:solidFill>
                  <a:srgbClr val="92D050"/>
                </a:solidFill>
                <a:latin typeface="Calibri" panose="020F0502020204030204" pitchFamily="34" charset="0"/>
              </a:rPr>
              <a:t>SM </a:t>
            </a:r>
            <a:r>
              <a:rPr lang="ru-RU" sz="2000" dirty="0" err="1">
                <a:solidFill>
                  <a:srgbClr val="92D050"/>
                </a:solidFill>
                <a:latin typeface="Calibri" panose="020F0502020204030204" pitchFamily="34" charset="0"/>
              </a:rPr>
              <a:t>expectation</a:t>
            </a:r>
            <a:r>
              <a:rPr lang="ru-RU" sz="2000" dirty="0">
                <a:solidFill>
                  <a:srgbClr val="92D050"/>
                </a:solidFill>
                <a:latin typeface="Calibri" panose="020F0502020204030204" pitchFamily="34" charset="0"/>
              </a:rPr>
              <a:t> </a:t>
            </a:r>
            <a:endParaRPr lang="en-US" sz="2000" dirty="0" smtClean="0">
              <a:solidFill>
                <a:srgbClr val="92D050"/>
              </a:solidFill>
              <a:latin typeface="Calibri" panose="020F0502020204030204" pitchFamily="34" charset="0"/>
            </a:endParaRPr>
          </a:p>
          <a:p>
            <a:pPr>
              <a:defRPr/>
            </a:pPr>
            <a:r>
              <a:rPr lang="ru-RU" sz="2000" dirty="0" err="1" smtClean="0">
                <a:solidFill>
                  <a:srgbClr val="92D050"/>
                </a:solidFill>
                <a:latin typeface="Calibri" panose="020F0502020204030204" pitchFamily="34" charset="0"/>
              </a:rPr>
              <a:t>is</a:t>
            </a:r>
            <a:r>
              <a:rPr lang="ru-RU" sz="2000" dirty="0" smtClean="0">
                <a:solidFill>
                  <a:srgbClr val="92D050"/>
                </a:solidFill>
                <a:latin typeface="Calibri" panose="020F0502020204030204" pitchFamily="34" charset="0"/>
              </a:rPr>
              <a:t> </a:t>
            </a:r>
            <a:r>
              <a:rPr lang="ru-RU" sz="2000" dirty="0" err="1" smtClean="0">
                <a:solidFill>
                  <a:srgbClr val="92D050"/>
                </a:solidFill>
                <a:latin typeface="Calibri" panose="020F0502020204030204" pitchFamily="34" charset="0"/>
              </a:rPr>
              <a:t>observed</a:t>
            </a:r>
            <a:r>
              <a:rPr lang="ru-RU" sz="2000" dirty="0" smtClean="0">
                <a:solidFill>
                  <a:srgbClr val="92D050"/>
                </a:solidFill>
                <a:latin typeface="Calibri" panose="020F0502020204030204" pitchFamily="34" charset="0"/>
              </a:rPr>
              <a:t> </a:t>
            </a:r>
            <a:r>
              <a:rPr lang="ru-RU" sz="2000" dirty="0" err="1">
                <a:solidFill>
                  <a:srgbClr val="92D050"/>
                </a:solidFill>
                <a:latin typeface="Calibri" panose="020F0502020204030204" pitchFamily="34" charset="0"/>
              </a:rPr>
              <a:t>up</a:t>
            </a:r>
            <a:r>
              <a:rPr lang="ru-RU" sz="2000" dirty="0">
                <a:solidFill>
                  <a:srgbClr val="92D050"/>
                </a:solidFill>
                <a:latin typeface="Calibri" panose="020F0502020204030204" pitchFamily="34" charset="0"/>
              </a:rPr>
              <a:t> </a:t>
            </a:r>
            <a:r>
              <a:rPr lang="ru-RU" sz="2000" dirty="0" err="1">
                <a:solidFill>
                  <a:srgbClr val="92D050"/>
                </a:solidFill>
                <a:latin typeface="Calibri" panose="020F0502020204030204" pitchFamily="34" charset="0"/>
              </a:rPr>
              <a:t>to</a:t>
            </a:r>
            <a:r>
              <a:rPr lang="ru-RU" sz="2000" dirty="0">
                <a:solidFill>
                  <a:srgbClr val="92D050"/>
                </a:solidFill>
                <a:latin typeface="Calibri" panose="020F0502020204030204" pitchFamily="34" charset="0"/>
              </a:rPr>
              <a:t> 1.5 </a:t>
            </a:r>
            <a:r>
              <a:rPr lang="ru-RU" sz="2000" dirty="0" err="1" smtClean="0">
                <a:solidFill>
                  <a:srgbClr val="92D050"/>
                </a:solidFill>
                <a:latin typeface="Calibri" panose="020F0502020204030204" pitchFamily="34" charset="0"/>
              </a:rPr>
              <a:t>TeV</a:t>
            </a:r>
            <a:endParaRPr lang="ru-RU" sz="2000" dirty="0">
              <a:solidFill>
                <a:srgbClr val="92D050"/>
              </a:solidFill>
              <a:latin typeface="Calibri" panose="020F0502020204030204" pitchFamily="34" charset="0"/>
            </a:endParaRPr>
          </a:p>
        </p:txBody>
      </p:sp>
      <p:sp>
        <p:nvSpPr>
          <p:cNvPr id="79882" name="Rectangle 7"/>
          <p:cNvSpPr>
            <a:spLocks noChangeArrowheads="1"/>
          </p:cNvSpPr>
          <p:nvPr/>
        </p:nvSpPr>
        <p:spPr bwMode="auto">
          <a:xfrm>
            <a:off x="7675268" y="5752816"/>
            <a:ext cx="2014538" cy="525401"/>
          </a:xfrm>
          <a:prstGeom prst="rect">
            <a:avLst/>
          </a:prstGeom>
          <a:solidFill>
            <a:srgbClr val="FFFF00"/>
          </a:solidFill>
          <a:ln>
            <a:noFill/>
          </a:ln>
          <a:effec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b="1">
                <a:solidFill>
                  <a:srgbClr val="3333CC"/>
                </a:solidFill>
                <a:latin typeface="Arial" panose="020B0604020202020204" pitchFamily="34" charset="0"/>
                <a:cs typeface="PingFang SC"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FF3300"/>
                </a:solidFill>
                <a:latin typeface="Arial" panose="020B0604020202020204" pitchFamily="34" charset="0"/>
                <a:cs typeface="PingFang SC"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PingFang SC"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00FF"/>
                </a:solidFill>
                <a:latin typeface="Arial" panose="020B0604020202020204" pitchFamily="34" charset="0"/>
                <a:cs typeface="PingFang SC"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9999"/>
                </a:solidFill>
                <a:latin typeface="Arial" panose="020B0604020202020204" pitchFamily="34" charset="0"/>
                <a:cs typeface="PingFang SC"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9999"/>
                </a:solidFill>
                <a:latin typeface="Arial" panose="020B0604020202020204" pitchFamily="34" charset="0"/>
                <a:cs typeface="PingFang SC"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9999"/>
                </a:solidFill>
                <a:latin typeface="Arial" panose="020B0604020202020204" pitchFamily="34" charset="0"/>
                <a:cs typeface="PingFang SC"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9999"/>
                </a:solidFill>
                <a:latin typeface="Arial" panose="020B0604020202020204" pitchFamily="34" charset="0"/>
                <a:cs typeface="PingFang SC"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9999"/>
                </a:solidFill>
                <a:latin typeface="Arial" panose="020B0604020202020204" pitchFamily="34" charset="0"/>
                <a:cs typeface="PingFang SC" charset="0"/>
              </a:defRPr>
            </a:lvl9pPr>
          </a:lstStyle>
          <a:p>
            <a:pPr>
              <a:spcBef>
                <a:spcPct val="0"/>
              </a:spcBef>
              <a:buClrTx/>
              <a:buFontTx/>
              <a:buNone/>
            </a:pPr>
            <a:r>
              <a:rPr lang="en-US" altLang="ru-RU" sz="1400" b="0" i="1" dirty="0">
                <a:solidFill>
                  <a:srgbClr val="7030A0"/>
                </a:solidFill>
                <a:cs typeface="Times New Roman" panose="02020603050405020304" pitchFamily="18" charset="0"/>
              </a:rPr>
              <a:t>arXiv:2103.02708, </a:t>
            </a:r>
          </a:p>
          <a:p>
            <a:pPr>
              <a:spcBef>
                <a:spcPct val="0"/>
              </a:spcBef>
              <a:buClrTx/>
              <a:buFontTx/>
              <a:buNone/>
            </a:pPr>
            <a:r>
              <a:rPr lang="en-US" altLang="ru-RU" sz="1400" b="0" i="1" dirty="0">
                <a:solidFill>
                  <a:srgbClr val="7030A0"/>
                </a:solidFill>
                <a:cs typeface="Times New Roman" panose="02020603050405020304" pitchFamily="18" charset="0"/>
              </a:rPr>
              <a:t>submitted to JHEP</a:t>
            </a:r>
          </a:p>
        </p:txBody>
      </p:sp>
      <p:pic>
        <p:nvPicPr>
          <p:cNvPr id="79884" name="Рисунок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08862" y="1982159"/>
            <a:ext cx="3743325" cy="279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85" name="Прямоугольник 12"/>
          <p:cNvSpPr>
            <a:spLocks noChangeArrowheads="1"/>
          </p:cNvSpPr>
          <p:nvPr/>
        </p:nvSpPr>
        <p:spPr bwMode="auto">
          <a:xfrm>
            <a:off x="9652907" y="3250499"/>
            <a:ext cx="2476500" cy="522288"/>
          </a:xfrm>
          <a:prstGeom prst="rect">
            <a:avLst/>
          </a:prstGeom>
          <a:solidFill>
            <a:srgbClr val="FFFF00"/>
          </a:solidFill>
          <a:ln>
            <a:noFill/>
          </a:ln>
        </p:spPr>
        <p:txBody>
          <a:bodyPr>
            <a:spAutoFit/>
          </a:bodyPr>
          <a:lstStyle>
            <a:lvl1pPr defTabSz="912813">
              <a:spcBef>
                <a:spcPts val="800"/>
              </a:spcBef>
              <a:buClr>
                <a:srgbClr val="000000"/>
              </a:buClr>
              <a:buSzPct val="100000"/>
              <a:buFont typeface="Times New Roman" panose="02020603050405020304" pitchFamily="18" charset="0"/>
              <a:defRPr sz="3200" b="1">
                <a:solidFill>
                  <a:srgbClr val="3333CC"/>
                </a:solidFill>
                <a:latin typeface="Arial" panose="020B0604020202020204" pitchFamily="34" charset="0"/>
                <a:cs typeface="PingFang SC" charset="0"/>
              </a:defRPr>
            </a:lvl1pPr>
            <a:lvl2pPr marL="455613" defTabSz="912813">
              <a:spcBef>
                <a:spcPts val="700"/>
              </a:spcBef>
              <a:buClr>
                <a:srgbClr val="000000"/>
              </a:buClr>
              <a:buSzPct val="100000"/>
              <a:buFont typeface="Times New Roman" panose="02020603050405020304" pitchFamily="18" charset="0"/>
              <a:defRPr sz="2800">
                <a:solidFill>
                  <a:srgbClr val="FF3300"/>
                </a:solidFill>
                <a:latin typeface="Arial" panose="020B0604020202020204" pitchFamily="34" charset="0"/>
                <a:cs typeface="PingFang SC" charset="0"/>
              </a:defRPr>
            </a:lvl2pPr>
            <a:lvl3pPr marL="912813" defTabSz="912813">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cs typeface="PingFang SC" charset="0"/>
              </a:defRPr>
            </a:lvl3pPr>
            <a:lvl4pPr marL="1370013" defTabSz="912813">
              <a:spcBef>
                <a:spcPts val="500"/>
              </a:spcBef>
              <a:buClr>
                <a:srgbClr val="000000"/>
              </a:buClr>
              <a:buSzPct val="100000"/>
              <a:buFont typeface="Times New Roman" panose="02020603050405020304" pitchFamily="18" charset="0"/>
              <a:defRPr sz="2000">
                <a:solidFill>
                  <a:srgbClr val="FF00FF"/>
                </a:solidFill>
                <a:latin typeface="Arial" panose="020B0604020202020204" pitchFamily="34" charset="0"/>
                <a:cs typeface="PingFang SC" charset="0"/>
              </a:defRPr>
            </a:lvl4pPr>
            <a:lvl5pPr marL="1827213" defTabSz="912813">
              <a:spcBef>
                <a:spcPts val="500"/>
              </a:spcBef>
              <a:buClr>
                <a:srgbClr val="000000"/>
              </a:buClr>
              <a:buSzPct val="100000"/>
              <a:buFont typeface="Times New Roman" panose="02020603050405020304" pitchFamily="18" charset="0"/>
              <a:defRPr sz="2000">
                <a:solidFill>
                  <a:srgbClr val="009999"/>
                </a:solidFill>
                <a:latin typeface="Arial" panose="020B0604020202020204" pitchFamily="34" charset="0"/>
                <a:cs typeface="PingFang SC" charset="0"/>
              </a:defRPr>
            </a:lvl5pPr>
            <a:lvl6pPr marL="2284413" indent="-228600" defTabSz="912813" eaLnBrk="0" fontAlgn="base" hangingPunct="0">
              <a:spcBef>
                <a:spcPts val="500"/>
              </a:spcBef>
              <a:spcAft>
                <a:spcPct val="0"/>
              </a:spcAft>
              <a:buClr>
                <a:srgbClr val="000000"/>
              </a:buClr>
              <a:buSzPct val="100000"/>
              <a:buFont typeface="Times New Roman" panose="02020603050405020304" pitchFamily="18" charset="0"/>
              <a:defRPr sz="2000">
                <a:solidFill>
                  <a:srgbClr val="009999"/>
                </a:solidFill>
                <a:latin typeface="Arial" panose="020B0604020202020204" pitchFamily="34" charset="0"/>
                <a:cs typeface="PingFang SC" charset="0"/>
              </a:defRPr>
            </a:lvl6pPr>
            <a:lvl7pPr marL="2741613" indent="-228600" defTabSz="912813" eaLnBrk="0" fontAlgn="base" hangingPunct="0">
              <a:spcBef>
                <a:spcPts val="500"/>
              </a:spcBef>
              <a:spcAft>
                <a:spcPct val="0"/>
              </a:spcAft>
              <a:buClr>
                <a:srgbClr val="000000"/>
              </a:buClr>
              <a:buSzPct val="100000"/>
              <a:buFont typeface="Times New Roman" panose="02020603050405020304" pitchFamily="18" charset="0"/>
              <a:defRPr sz="2000">
                <a:solidFill>
                  <a:srgbClr val="009999"/>
                </a:solidFill>
                <a:latin typeface="Arial" panose="020B0604020202020204" pitchFamily="34" charset="0"/>
                <a:cs typeface="PingFang SC" charset="0"/>
              </a:defRPr>
            </a:lvl7pPr>
            <a:lvl8pPr marL="3198813" indent="-228600" defTabSz="912813" eaLnBrk="0" fontAlgn="base" hangingPunct="0">
              <a:spcBef>
                <a:spcPts val="500"/>
              </a:spcBef>
              <a:spcAft>
                <a:spcPct val="0"/>
              </a:spcAft>
              <a:buClr>
                <a:srgbClr val="000000"/>
              </a:buClr>
              <a:buSzPct val="100000"/>
              <a:buFont typeface="Times New Roman" panose="02020603050405020304" pitchFamily="18" charset="0"/>
              <a:defRPr sz="2000">
                <a:solidFill>
                  <a:srgbClr val="009999"/>
                </a:solidFill>
                <a:latin typeface="Arial" panose="020B0604020202020204" pitchFamily="34" charset="0"/>
                <a:cs typeface="PingFang SC" charset="0"/>
              </a:defRPr>
            </a:lvl8pPr>
            <a:lvl9pPr marL="3656013" indent="-228600" defTabSz="912813" eaLnBrk="0" fontAlgn="base" hangingPunct="0">
              <a:spcBef>
                <a:spcPts val="500"/>
              </a:spcBef>
              <a:spcAft>
                <a:spcPct val="0"/>
              </a:spcAft>
              <a:buClr>
                <a:srgbClr val="000000"/>
              </a:buClr>
              <a:buSzPct val="100000"/>
              <a:buFont typeface="Times New Roman" panose="02020603050405020304" pitchFamily="18" charset="0"/>
              <a:defRPr sz="2000">
                <a:solidFill>
                  <a:srgbClr val="009999"/>
                </a:solidFill>
                <a:latin typeface="Arial" panose="020B0604020202020204" pitchFamily="34" charset="0"/>
                <a:cs typeface="PingFang SC" charset="0"/>
              </a:defRPr>
            </a:lvl9pPr>
          </a:lstStyle>
          <a:p>
            <a:pPr algn="ctr" eaLnBrk="1" hangingPunct="1">
              <a:spcBef>
                <a:spcPct val="0"/>
              </a:spcBef>
              <a:buClrTx/>
              <a:buSzTx/>
              <a:buFontTx/>
              <a:buNone/>
            </a:pPr>
            <a:r>
              <a:rPr lang="en-US" altLang="ru-RU" sz="1400" b="0" dirty="0">
                <a:solidFill>
                  <a:srgbClr val="7030A0"/>
                </a:solidFill>
              </a:rPr>
              <a:t>A. </a:t>
            </a:r>
            <a:r>
              <a:rPr lang="ru-RU" altLang="ru-RU" sz="1400" b="0" dirty="0" err="1">
                <a:solidFill>
                  <a:srgbClr val="7030A0"/>
                </a:solidFill>
              </a:rPr>
              <a:t>Greljo</a:t>
            </a:r>
            <a:r>
              <a:rPr lang="ru-RU" altLang="ru-RU" sz="1400" b="0" dirty="0">
                <a:solidFill>
                  <a:srgbClr val="7030A0"/>
                </a:solidFill>
              </a:rPr>
              <a:t> </a:t>
            </a:r>
            <a:r>
              <a:rPr lang="ru-RU" altLang="ru-RU" sz="1400" b="0" dirty="0" err="1">
                <a:solidFill>
                  <a:srgbClr val="7030A0"/>
                </a:solidFill>
              </a:rPr>
              <a:t>and</a:t>
            </a:r>
            <a:r>
              <a:rPr lang="ru-RU" altLang="ru-RU" sz="1400" b="0" dirty="0">
                <a:solidFill>
                  <a:srgbClr val="7030A0"/>
                </a:solidFill>
              </a:rPr>
              <a:t> D. </a:t>
            </a:r>
            <a:r>
              <a:rPr lang="ru-RU" altLang="ru-RU" sz="1400" b="0" dirty="0" err="1">
                <a:solidFill>
                  <a:srgbClr val="7030A0"/>
                </a:solidFill>
              </a:rPr>
              <a:t>Marzocca</a:t>
            </a:r>
            <a:r>
              <a:rPr lang="ru-RU" altLang="ru-RU" sz="1400" b="0" dirty="0">
                <a:solidFill>
                  <a:srgbClr val="7030A0"/>
                </a:solidFill>
              </a:rPr>
              <a:t>, </a:t>
            </a:r>
            <a:endParaRPr lang="en-US" altLang="ru-RU" sz="1400" b="0" dirty="0">
              <a:solidFill>
                <a:srgbClr val="7030A0"/>
              </a:solidFill>
            </a:endParaRPr>
          </a:p>
          <a:p>
            <a:pPr algn="ctr" eaLnBrk="1" hangingPunct="1">
              <a:spcBef>
                <a:spcPct val="0"/>
              </a:spcBef>
              <a:buClrTx/>
              <a:buSzTx/>
              <a:buFontTx/>
              <a:buNone/>
            </a:pPr>
            <a:r>
              <a:rPr lang="ru-RU" altLang="ru-RU" sz="1400" b="0" dirty="0">
                <a:solidFill>
                  <a:srgbClr val="7030A0"/>
                </a:solidFill>
              </a:rPr>
              <a:t>EPJ C77 1287</a:t>
            </a:r>
            <a:r>
              <a:rPr lang="en-US" altLang="ru-RU" sz="1400" b="0" dirty="0">
                <a:solidFill>
                  <a:srgbClr val="7030A0"/>
                </a:solidFill>
              </a:rPr>
              <a:t> </a:t>
            </a:r>
            <a:r>
              <a:rPr lang="ru-RU" altLang="ru-RU" sz="1400" b="0" dirty="0">
                <a:solidFill>
                  <a:srgbClr val="7030A0"/>
                </a:solidFill>
              </a:rPr>
              <a:t>(2017) 548.</a:t>
            </a:r>
          </a:p>
        </p:txBody>
      </p:sp>
      <p:pic>
        <p:nvPicPr>
          <p:cNvPr id="1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66" y="0"/>
            <a:ext cx="736124" cy="748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285670" y="0"/>
            <a:ext cx="906330" cy="69758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 name="Нижний колонтитул 7"/>
          <p:cNvSpPr>
            <a:spLocks noGrp="1"/>
          </p:cNvSpPr>
          <p:nvPr>
            <p:ph type="ftr" sz="quarter" idx="11"/>
          </p:nvPr>
        </p:nvSpPr>
        <p:spPr>
          <a:xfrm>
            <a:off x="609599" y="6519965"/>
            <a:ext cx="8373036" cy="228600"/>
          </a:xfrm>
        </p:spPr>
        <p:txBody>
          <a:bodyPr/>
          <a:lstStyle/>
          <a:p>
            <a:r>
              <a:rPr lang="en-US" smtClean="0"/>
              <a:t>M. Savina                55th Meeting of the PAC for Particle Physics</a:t>
            </a:r>
            <a:endParaRPr lang="en-US" dirty="0"/>
          </a:p>
        </p:txBody>
      </p:sp>
      <p:sp>
        <p:nvSpPr>
          <p:cNvPr id="17" name="Дата 6"/>
          <p:cNvSpPr>
            <a:spLocks noGrp="1"/>
          </p:cNvSpPr>
          <p:nvPr>
            <p:ph type="dt" sz="half" idx="10"/>
          </p:nvPr>
        </p:nvSpPr>
        <p:spPr>
          <a:xfrm>
            <a:off x="9174479" y="6519965"/>
            <a:ext cx="1226821" cy="228600"/>
          </a:xfrm>
        </p:spPr>
        <p:txBody>
          <a:bodyPr/>
          <a:lstStyle/>
          <a:p>
            <a:fld id="{25BCBDCA-44FC-467D-89B2-BC7D7A481AC9}" type="datetime1">
              <a:rPr lang="ru-RU" smtClean="0"/>
              <a:t>21.06.2021</a:t>
            </a:fld>
            <a:endParaRPr lang="en-US" dirty="0"/>
          </a:p>
        </p:txBody>
      </p:sp>
      <p:sp>
        <p:nvSpPr>
          <p:cNvPr id="2" name="Номер слайда 1">
            <a:extLst>
              <a:ext uri="{FF2B5EF4-FFF2-40B4-BE49-F238E27FC236}">
                <a16:creationId xmlns:a16="http://schemas.microsoft.com/office/drawing/2014/main" id="{2EE085E8-FDA5-46CE-8DF1-9B6AF1A02CB8}"/>
              </a:ext>
            </a:extLst>
          </p:cNvPr>
          <p:cNvSpPr>
            <a:spLocks noGrp="1"/>
          </p:cNvSpPr>
          <p:nvPr>
            <p:ph type="sldNum" sz="quarter" idx="12"/>
          </p:nvPr>
        </p:nvSpPr>
        <p:spPr/>
        <p:txBody>
          <a:bodyPr/>
          <a:lstStyle/>
          <a:p>
            <a:fld id="{E31375A4-56A4-47D6-9801-1991572033F7}" type="slidenum">
              <a:rPr lang="en-US" smtClean="0"/>
              <a:pPr/>
              <a:t>10</a:t>
            </a:fld>
            <a:r>
              <a:rPr lang="en-US" dirty="0" smtClean="0"/>
              <a:t>/20</a:t>
            </a:r>
            <a:endParaRPr lang="en-US" dirty="0"/>
          </a:p>
        </p:txBody>
      </p:sp>
      <p:grpSp>
        <p:nvGrpSpPr>
          <p:cNvPr id="18" name="Группа 17"/>
          <p:cNvGrpSpPr/>
          <p:nvPr/>
        </p:nvGrpSpPr>
        <p:grpSpPr>
          <a:xfrm>
            <a:off x="535089" y="1148642"/>
            <a:ext cx="6728056" cy="801189"/>
            <a:chOff x="446348" y="1462234"/>
            <a:chExt cx="6728056" cy="801189"/>
          </a:xfrm>
        </p:grpSpPr>
        <p:sp>
          <p:nvSpPr>
            <p:cNvPr id="19" name="Скругленный прямоугольник 18"/>
            <p:cNvSpPr/>
            <p:nvPr/>
          </p:nvSpPr>
          <p:spPr>
            <a:xfrm>
              <a:off x="446348" y="1462234"/>
              <a:ext cx="6702121" cy="801189"/>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Rectangle 1"/>
            <p:cNvSpPr>
              <a:spLocks noChangeArrowheads="1"/>
            </p:cNvSpPr>
            <p:nvPr/>
          </p:nvSpPr>
          <p:spPr bwMode="auto">
            <a:xfrm>
              <a:off x="500790" y="1578324"/>
              <a:ext cx="6673614" cy="64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1200">
                  <a:solidFill>
                    <a:schemeClr val="bg1"/>
                  </a:solidFill>
                  <a:latin typeface="Arial Narrow" panose="020B0606020202030204" pitchFamily="34" charset="0"/>
                  <a:cs typeface="Arial" panose="020B0604020202020204" pitchFamily="34" charset="0"/>
                </a:defRPr>
              </a:lvl1pPr>
              <a:lvl2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1200">
                  <a:solidFill>
                    <a:schemeClr val="bg1"/>
                  </a:solidFill>
                  <a:latin typeface="Arial Narrow" panose="020B0606020202030204" pitchFamily="34" charset="0"/>
                  <a:cs typeface="Arial" panose="020B0604020202020204" pitchFamily="34" charset="0"/>
                </a:defRPr>
              </a:lvl2pPr>
              <a:lvl3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1200">
                  <a:solidFill>
                    <a:schemeClr val="bg1"/>
                  </a:solidFill>
                  <a:latin typeface="Arial Narrow" panose="020B0606020202030204" pitchFamily="34" charset="0"/>
                  <a:cs typeface="Arial" panose="020B0604020202020204" pitchFamily="34" charset="0"/>
                </a:defRPr>
              </a:lvl3pPr>
              <a:lvl4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1200">
                  <a:solidFill>
                    <a:schemeClr val="bg1"/>
                  </a:solidFill>
                  <a:latin typeface="Arial Narrow" panose="020B0606020202030204" pitchFamily="34" charset="0"/>
                  <a:cs typeface="Arial" panose="020B0604020202020204" pitchFamily="34" charset="0"/>
                </a:defRPr>
              </a:lvl4pPr>
              <a:lvl5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1200">
                  <a:solidFill>
                    <a:schemeClr val="bg1"/>
                  </a:solidFill>
                  <a:latin typeface="Arial Narrow" panose="020B0606020202030204" pitchFamily="34" charset="0"/>
                  <a:cs typeface="Arial" panose="020B0604020202020204" pitchFamily="34" charset="0"/>
                </a:defRPr>
              </a:lvl5pPr>
              <a:lvl6pPr marL="2514600" indent="-228600" defTabSz="449263" eaLnBrk="0" fontAlgn="base" hangingPunct="0">
                <a:spcBef>
                  <a:spcPct val="0"/>
                </a:spcBef>
                <a:spcAft>
                  <a:spcPct val="0"/>
                </a:spcAft>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1200">
                  <a:solidFill>
                    <a:schemeClr val="bg1"/>
                  </a:solidFill>
                  <a:latin typeface="Arial Narrow" panose="020B0606020202030204" pitchFamily="34" charset="0"/>
                  <a:cs typeface="Arial" panose="020B0604020202020204" pitchFamily="34" charset="0"/>
                </a:defRPr>
              </a:lvl6pPr>
              <a:lvl7pPr marL="2971800" indent="-228600" defTabSz="449263" eaLnBrk="0" fontAlgn="base" hangingPunct="0">
                <a:spcBef>
                  <a:spcPct val="0"/>
                </a:spcBef>
                <a:spcAft>
                  <a:spcPct val="0"/>
                </a:spcAft>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1200">
                  <a:solidFill>
                    <a:schemeClr val="bg1"/>
                  </a:solidFill>
                  <a:latin typeface="Arial Narrow" panose="020B0606020202030204" pitchFamily="34" charset="0"/>
                  <a:cs typeface="Arial" panose="020B0604020202020204" pitchFamily="34" charset="0"/>
                </a:defRPr>
              </a:lvl7pPr>
              <a:lvl8pPr marL="3429000" indent="-228600" defTabSz="449263" eaLnBrk="0" fontAlgn="base" hangingPunct="0">
                <a:spcBef>
                  <a:spcPct val="0"/>
                </a:spcBef>
                <a:spcAft>
                  <a:spcPct val="0"/>
                </a:spcAft>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1200">
                  <a:solidFill>
                    <a:schemeClr val="bg1"/>
                  </a:solidFill>
                  <a:latin typeface="Arial Narrow" panose="020B0606020202030204" pitchFamily="34" charset="0"/>
                  <a:cs typeface="Arial" panose="020B0604020202020204" pitchFamily="34" charset="0"/>
                </a:defRPr>
              </a:lvl8pPr>
              <a:lvl9pPr marL="3886200" indent="-228600" defTabSz="449263" eaLnBrk="0" fontAlgn="base" hangingPunct="0">
                <a:spcBef>
                  <a:spcPct val="0"/>
                </a:spcBef>
                <a:spcAft>
                  <a:spcPct val="0"/>
                </a:spcAft>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1200">
                  <a:solidFill>
                    <a:schemeClr val="bg1"/>
                  </a:solidFill>
                  <a:latin typeface="Arial Narrow" panose="020B0606020202030204" pitchFamily="34" charset="0"/>
                  <a:cs typeface="Arial" panose="020B0604020202020204" pitchFamily="34" charset="0"/>
                </a:defRPr>
              </a:lvl9pPr>
            </a:lstStyle>
            <a:p>
              <a:pPr>
                <a:spcBef>
                  <a:spcPts val="600"/>
                </a:spcBef>
                <a:spcAft>
                  <a:spcPts val="600"/>
                </a:spcAft>
                <a:buClr>
                  <a:srgbClr val="002060"/>
                </a:buClr>
                <a:buSzPct val="100000"/>
              </a:pPr>
              <a:r>
                <a:rPr lang="en-US" altLang="ru-RU" sz="1800" dirty="0" smtClean="0">
                  <a:solidFill>
                    <a:schemeClr val="tx1"/>
                  </a:solidFill>
                  <a:latin typeface="Calibri" panose="020F0502020204030204" pitchFamily="34" charset="0"/>
                  <a:cs typeface="Times New Roman" panose="02020603050405020304" pitchFamily="18" charset="0"/>
                </a:rPr>
                <a:t>LFU violation in DY: deviation </a:t>
              </a:r>
              <a:r>
                <a:rPr lang="en-US" altLang="ru-RU" sz="1800" dirty="0">
                  <a:solidFill>
                    <a:schemeClr val="tx1"/>
                  </a:solidFill>
                  <a:latin typeface="Calibri" panose="020F0502020204030204" pitchFamily="34" charset="0"/>
                  <a:cs typeface="Times New Roman" panose="02020603050405020304" pitchFamily="18" charset="0"/>
                </a:rPr>
                <a:t>from unity of the ratio of the </a:t>
              </a:r>
              <a:r>
                <a:rPr lang="en-US" altLang="ru-RU" sz="1800" dirty="0" err="1" smtClean="0">
                  <a:solidFill>
                    <a:schemeClr val="tx1"/>
                  </a:solidFill>
                  <a:latin typeface="Calibri" panose="020F0502020204030204" pitchFamily="34" charset="0"/>
                  <a:cs typeface="Times New Roman" panose="02020603050405020304" pitchFamily="18" charset="0"/>
                </a:rPr>
                <a:t>dimuon</a:t>
              </a:r>
              <a:r>
                <a:rPr lang="en-US" altLang="ru-RU" sz="1800" dirty="0" smtClean="0">
                  <a:solidFill>
                    <a:schemeClr val="tx1"/>
                  </a:solidFill>
                  <a:latin typeface="Calibri" panose="020F0502020204030204" pitchFamily="34" charset="0"/>
                  <a:cs typeface="Times New Roman" panose="02020603050405020304" pitchFamily="18" charset="0"/>
                </a:rPr>
                <a:t> to </a:t>
              </a:r>
              <a:r>
                <a:rPr lang="en-US" altLang="ru-RU" sz="1800" dirty="0" err="1">
                  <a:solidFill>
                    <a:schemeClr val="tx1"/>
                  </a:solidFill>
                  <a:latin typeface="Calibri" panose="020F0502020204030204" pitchFamily="34" charset="0"/>
                  <a:cs typeface="Times New Roman" panose="02020603050405020304" pitchFamily="18" charset="0"/>
                </a:rPr>
                <a:t>dielectron</a:t>
              </a:r>
              <a:r>
                <a:rPr lang="en-US" altLang="ru-RU" sz="1800" dirty="0">
                  <a:solidFill>
                    <a:schemeClr val="tx1"/>
                  </a:solidFill>
                  <a:latin typeface="Calibri" panose="020F0502020204030204" pitchFamily="34" charset="0"/>
                  <a:cs typeface="Times New Roman" panose="02020603050405020304" pitchFamily="18" charset="0"/>
                </a:rPr>
                <a:t> differential cross section as a function of </a:t>
              </a:r>
              <a:r>
                <a:rPr lang="en-US" altLang="ru-RU" sz="1800" dirty="0" err="1">
                  <a:solidFill>
                    <a:schemeClr val="tx1"/>
                  </a:solidFill>
                  <a:latin typeface="Calibri" panose="020F0502020204030204" pitchFamily="34" charset="0"/>
                  <a:cs typeface="Times New Roman" panose="02020603050405020304" pitchFamily="18" charset="0"/>
                </a:rPr>
                <a:t>dilepton</a:t>
              </a:r>
              <a:r>
                <a:rPr lang="en-US" altLang="ru-RU" sz="1800" dirty="0">
                  <a:solidFill>
                    <a:schemeClr val="tx1"/>
                  </a:solidFill>
                  <a:latin typeface="Calibri" panose="020F0502020204030204" pitchFamily="34" charset="0"/>
                  <a:cs typeface="Times New Roman" panose="02020603050405020304" pitchFamily="18" charset="0"/>
                </a:rPr>
                <a:t> mass </a:t>
              </a:r>
              <a:r>
                <a:rPr lang="en-US" altLang="ru-RU" sz="1800" i="1" dirty="0" err="1">
                  <a:solidFill>
                    <a:schemeClr val="tx1"/>
                  </a:solidFill>
                  <a:latin typeface="Calibri" panose="020F0502020204030204" pitchFamily="34" charset="0"/>
                  <a:cs typeface="Times New Roman" panose="02020603050405020304" pitchFamily="18" charset="0"/>
                </a:rPr>
                <a:t>m</a:t>
              </a:r>
              <a:r>
                <a:rPr lang="en-US" altLang="ru-RU" sz="1800" i="1" baseline="-25000" dirty="0" err="1">
                  <a:solidFill>
                    <a:schemeClr val="tx1"/>
                  </a:solidFill>
                  <a:latin typeface="Calibri" panose="020F0502020204030204" pitchFamily="34" charset="0"/>
                  <a:cs typeface="Times New Roman" panose="02020603050405020304" pitchFamily="18" charset="0"/>
                </a:rPr>
                <a:t>ll</a:t>
              </a:r>
              <a:endParaRPr lang="en-US" altLang="ru-RU" sz="1800" i="1" baseline="-25000" dirty="0">
                <a:solidFill>
                  <a:schemeClr val="tx1"/>
                </a:solidFill>
                <a:latin typeface="Calibri" panose="020F0502020204030204" pitchFamily="34" charset="0"/>
                <a:cs typeface="Times New Roman" panose="02020603050405020304" pitchFamily="18" charset="0"/>
              </a:endParaRPr>
            </a:p>
          </p:txBody>
        </p:sp>
      </p:grpSp>
      <p:sp>
        <p:nvSpPr>
          <p:cNvPr id="4" name="Двойная стрелка влево/вправо 3"/>
          <p:cNvSpPr/>
          <p:nvPr/>
        </p:nvSpPr>
        <p:spPr>
          <a:xfrm>
            <a:off x="7306417" y="1415176"/>
            <a:ext cx="680580" cy="375912"/>
          </a:xfrm>
          <a:prstGeom prst="lef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089626445"/>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1"/>
          <p:cNvSpPr txBox="1">
            <a:spLocks noChangeArrowheads="1"/>
          </p:cNvSpPr>
          <p:nvPr/>
        </p:nvSpPr>
        <p:spPr bwMode="auto">
          <a:xfrm>
            <a:off x="1168438" y="-20052"/>
            <a:ext cx="9805988" cy="582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3200" b="1">
                <a:solidFill>
                  <a:srgbClr val="3333CC"/>
                </a:solidFill>
                <a:latin typeface="Arial" panose="020B0604020202020204" pitchFamily="34" charset="0"/>
                <a:cs typeface="PingFang SC"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800">
                <a:solidFill>
                  <a:srgbClr val="FF3300"/>
                </a:solidFill>
                <a:latin typeface="Arial" panose="020B0604020202020204" pitchFamily="34" charset="0"/>
                <a:cs typeface="PingFang SC"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400">
                <a:solidFill>
                  <a:srgbClr val="000000"/>
                </a:solidFill>
                <a:latin typeface="Arial" panose="020B0604020202020204" pitchFamily="34" charset="0"/>
                <a:cs typeface="PingFang SC"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000">
                <a:solidFill>
                  <a:srgbClr val="FF00FF"/>
                </a:solidFill>
                <a:latin typeface="Arial" panose="020B0604020202020204" pitchFamily="34" charset="0"/>
                <a:cs typeface="PingFang SC"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000">
                <a:solidFill>
                  <a:srgbClr val="009999"/>
                </a:solidFill>
                <a:latin typeface="Arial" panose="020B0604020202020204" pitchFamily="34" charset="0"/>
                <a:cs typeface="PingFang SC"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000">
                <a:solidFill>
                  <a:srgbClr val="009999"/>
                </a:solidFill>
                <a:latin typeface="Arial" panose="020B0604020202020204" pitchFamily="34" charset="0"/>
                <a:cs typeface="PingFang SC"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000">
                <a:solidFill>
                  <a:srgbClr val="009999"/>
                </a:solidFill>
                <a:latin typeface="Arial" panose="020B0604020202020204" pitchFamily="34" charset="0"/>
                <a:cs typeface="PingFang SC"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000">
                <a:solidFill>
                  <a:srgbClr val="009999"/>
                </a:solidFill>
                <a:latin typeface="Arial" panose="020B0604020202020204" pitchFamily="34" charset="0"/>
                <a:cs typeface="PingFang SC"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000">
                <a:solidFill>
                  <a:srgbClr val="009999"/>
                </a:solidFill>
                <a:latin typeface="Arial" panose="020B0604020202020204" pitchFamily="34" charset="0"/>
                <a:cs typeface="PingFang SC" charset="0"/>
              </a:defRPr>
            </a:lvl9pPr>
          </a:lstStyle>
          <a:p>
            <a:pPr algn="ctr">
              <a:spcBef>
                <a:spcPct val="0"/>
              </a:spcBef>
              <a:buClrTx/>
            </a:pPr>
            <a:r>
              <a:rPr lang="en-US" altLang="ru-RU" sz="2600" dirty="0">
                <a:solidFill>
                  <a:schemeClr val="accent1"/>
                </a:solidFill>
                <a:latin typeface="Helvetica-Bold" charset="0"/>
                <a:cs typeface="Arial" panose="020B0604020202020204" pitchFamily="34" charset="0"/>
              </a:rPr>
              <a:t>Beyond </a:t>
            </a:r>
            <a:r>
              <a:rPr lang="en-US" altLang="ru-RU" sz="2600" dirty="0" err="1">
                <a:solidFill>
                  <a:schemeClr val="accent1"/>
                </a:solidFill>
                <a:latin typeface="Helvetica-Bold" charset="0"/>
                <a:cs typeface="Arial" panose="020B0604020202020204" pitchFamily="34" charset="0"/>
              </a:rPr>
              <a:t>dileptons</a:t>
            </a:r>
            <a:r>
              <a:rPr lang="en-US" altLang="ru-RU" sz="2600" dirty="0">
                <a:solidFill>
                  <a:schemeClr val="accent1"/>
                </a:solidFill>
                <a:latin typeface="Helvetica-Bold" charset="0"/>
                <a:cs typeface="Arial" panose="020B0604020202020204" pitchFamily="34" charset="0"/>
              </a:rPr>
              <a:t>: RUN3 and HL-LHC perspectives</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545"/>
            <a:ext cx="736124" cy="748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85670" y="1"/>
            <a:ext cx="906330" cy="69758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Нижний колонтитул 7"/>
          <p:cNvSpPr>
            <a:spLocks noGrp="1"/>
          </p:cNvSpPr>
          <p:nvPr>
            <p:ph type="ftr" sz="quarter" idx="11"/>
          </p:nvPr>
        </p:nvSpPr>
        <p:spPr>
          <a:xfrm>
            <a:off x="609599" y="6519965"/>
            <a:ext cx="8373036" cy="228600"/>
          </a:xfrm>
        </p:spPr>
        <p:txBody>
          <a:bodyPr/>
          <a:lstStyle/>
          <a:p>
            <a:r>
              <a:rPr lang="en-US"/>
              <a:t>M. Savina                55th Meeting of the PAC for Particle Physics</a:t>
            </a:r>
            <a:endParaRPr lang="en-US" dirty="0"/>
          </a:p>
        </p:txBody>
      </p:sp>
      <p:sp>
        <p:nvSpPr>
          <p:cNvPr id="8" name="Дата 6"/>
          <p:cNvSpPr>
            <a:spLocks noGrp="1"/>
          </p:cNvSpPr>
          <p:nvPr>
            <p:ph type="dt" sz="half" idx="10"/>
          </p:nvPr>
        </p:nvSpPr>
        <p:spPr>
          <a:xfrm>
            <a:off x="9174479" y="6519965"/>
            <a:ext cx="1226821" cy="228600"/>
          </a:xfrm>
        </p:spPr>
        <p:txBody>
          <a:bodyPr/>
          <a:lstStyle/>
          <a:p>
            <a:fld id="{2AAECDE7-9E05-446A-932F-D9909A745ABC}" type="datetime1">
              <a:rPr lang="ru-RU" smtClean="0"/>
              <a:t>21.06.2021</a:t>
            </a:fld>
            <a:endParaRPr lang="en-US" dirty="0"/>
          </a:p>
        </p:txBody>
      </p:sp>
      <p:sp>
        <p:nvSpPr>
          <p:cNvPr id="2" name="Номер слайда 1">
            <a:extLst>
              <a:ext uri="{FF2B5EF4-FFF2-40B4-BE49-F238E27FC236}">
                <a16:creationId xmlns:a16="http://schemas.microsoft.com/office/drawing/2014/main" id="{1DBBD80F-15CB-48E2-910C-B953B19ABF85}"/>
              </a:ext>
            </a:extLst>
          </p:cNvPr>
          <p:cNvSpPr>
            <a:spLocks noGrp="1"/>
          </p:cNvSpPr>
          <p:nvPr>
            <p:ph type="sldNum" sz="quarter" idx="12"/>
          </p:nvPr>
        </p:nvSpPr>
        <p:spPr/>
        <p:txBody>
          <a:bodyPr/>
          <a:lstStyle/>
          <a:p>
            <a:fld id="{E31375A4-56A4-47D6-9801-1991572033F7}" type="slidenum">
              <a:rPr lang="en-US" smtClean="0"/>
              <a:pPr/>
              <a:t>11</a:t>
            </a:fld>
            <a:r>
              <a:rPr lang="en-US" dirty="0"/>
              <a:t>/20</a:t>
            </a:r>
          </a:p>
        </p:txBody>
      </p:sp>
      <p:grpSp>
        <p:nvGrpSpPr>
          <p:cNvPr id="9" name="Группа 8"/>
          <p:cNvGrpSpPr/>
          <p:nvPr/>
        </p:nvGrpSpPr>
        <p:grpSpPr>
          <a:xfrm>
            <a:off x="6398085" y="1242661"/>
            <a:ext cx="2249359" cy="1015663"/>
            <a:chOff x="6854080" y="1391791"/>
            <a:chExt cx="2249359" cy="1015663"/>
          </a:xfrm>
        </p:grpSpPr>
        <p:sp>
          <p:nvSpPr>
            <p:cNvPr id="10" name="Скругленный прямоугольник 9"/>
            <p:cNvSpPr/>
            <p:nvPr/>
          </p:nvSpPr>
          <p:spPr>
            <a:xfrm>
              <a:off x="6854080" y="1469805"/>
              <a:ext cx="2249359" cy="9144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p:cNvSpPr txBox="1"/>
            <p:nvPr/>
          </p:nvSpPr>
          <p:spPr>
            <a:xfrm>
              <a:off x="7279851" y="1391791"/>
              <a:ext cx="1397819" cy="1015663"/>
            </a:xfrm>
            <a:prstGeom prst="rect">
              <a:avLst/>
            </a:prstGeom>
            <a:noFill/>
            <a:ln w="25400">
              <a:noFill/>
            </a:ln>
          </p:spPr>
          <p:txBody>
            <a:bodyPr wrap="none">
              <a:spAutoFit/>
            </a:bodyPr>
            <a:lstStyle/>
            <a:p>
              <a:pPr algn="ctr" defTabSz="914296">
                <a:defRPr/>
              </a:pPr>
              <a:r>
                <a:rPr lang="en-US" sz="3200" i="1" dirty="0">
                  <a:solidFill>
                    <a:srgbClr val="FFC000"/>
                  </a:solidFill>
                  <a:latin typeface="Times New Roman" panose="02020603050405020304" pitchFamily="18" charset="0"/>
                  <a:cs typeface="Times New Roman" panose="02020603050405020304" pitchFamily="18" charset="0"/>
                </a:rPr>
                <a:t>l</a:t>
              </a:r>
              <a:r>
                <a:rPr lang="ru-RU" sz="3200" i="1" baseline="30000" dirty="0">
                  <a:solidFill>
                    <a:srgbClr val="FFC000"/>
                  </a:solidFill>
                  <a:latin typeface="Times New Roman" panose="02020603050405020304" pitchFamily="18" charset="0"/>
                  <a:cs typeface="Times New Roman" panose="02020603050405020304" pitchFamily="18" charset="0"/>
                </a:rPr>
                <a:t>+</a:t>
              </a:r>
              <a:r>
                <a:rPr lang="en-US" sz="3200" i="1" dirty="0">
                  <a:solidFill>
                    <a:srgbClr val="FFC000"/>
                  </a:solidFill>
                  <a:latin typeface="Times New Roman" panose="02020603050405020304" pitchFamily="18" charset="0"/>
                  <a:cs typeface="Times New Roman" panose="02020603050405020304" pitchFamily="18" charset="0"/>
                </a:rPr>
                <a:t>l</a:t>
              </a:r>
              <a:r>
                <a:rPr lang="ru-RU" sz="3200" i="1" baseline="30000" dirty="0">
                  <a:solidFill>
                    <a:srgbClr val="FFC000"/>
                  </a:solidFill>
                  <a:latin typeface="Times New Roman" panose="02020603050405020304" pitchFamily="18" charset="0"/>
                  <a:cs typeface="Times New Roman" panose="02020603050405020304" pitchFamily="18" charset="0"/>
                </a:rPr>
                <a:t>-</a:t>
              </a:r>
              <a:r>
                <a:rPr lang="en-US" sz="3200" i="1" baseline="30000" dirty="0">
                  <a:solidFill>
                    <a:srgbClr val="FFC000"/>
                  </a:solidFill>
                  <a:latin typeface="Times New Roman" panose="02020603050405020304" pitchFamily="18" charset="0"/>
                  <a:cs typeface="Times New Roman" panose="02020603050405020304" pitchFamily="18" charset="0"/>
                </a:rPr>
                <a:t> </a:t>
              </a:r>
            </a:p>
            <a:p>
              <a:pPr algn="ctr" defTabSz="914296">
                <a:defRPr/>
              </a:pPr>
              <a:r>
                <a:rPr lang="en-US" sz="2800" dirty="0">
                  <a:solidFill>
                    <a:prstClr val="white"/>
                  </a:solidFill>
                  <a:latin typeface="Calibri"/>
                </a:rPr>
                <a:t>dilepton</a:t>
              </a:r>
              <a:endParaRPr lang="ru-RU" sz="2800" i="1" baseline="30000" dirty="0">
                <a:solidFill>
                  <a:srgbClr val="FFC000"/>
                </a:solidFill>
                <a:latin typeface="Times New Roman" panose="02020603050405020304" pitchFamily="18" charset="0"/>
                <a:cs typeface="Times New Roman" panose="02020603050405020304" pitchFamily="18" charset="0"/>
              </a:endParaRPr>
            </a:p>
          </p:txBody>
        </p:sp>
      </p:grpSp>
      <p:grpSp>
        <p:nvGrpSpPr>
          <p:cNvPr id="12" name="Группа 11"/>
          <p:cNvGrpSpPr/>
          <p:nvPr/>
        </p:nvGrpSpPr>
        <p:grpSpPr>
          <a:xfrm>
            <a:off x="9455378" y="3058205"/>
            <a:ext cx="2392787" cy="1371788"/>
            <a:chOff x="4532332" y="4450444"/>
            <a:chExt cx="2392787" cy="1371788"/>
          </a:xfrm>
        </p:grpSpPr>
        <p:sp>
          <p:nvSpPr>
            <p:cNvPr id="13" name="Скругленный прямоугольник 12"/>
            <p:cNvSpPr/>
            <p:nvPr/>
          </p:nvSpPr>
          <p:spPr>
            <a:xfrm>
              <a:off x="4532332" y="4494015"/>
              <a:ext cx="2392787" cy="1328217"/>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TextBox 13"/>
            <p:cNvSpPr txBox="1"/>
            <p:nvPr/>
          </p:nvSpPr>
          <p:spPr>
            <a:xfrm>
              <a:off x="4675761" y="4450444"/>
              <a:ext cx="2090737" cy="1323439"/>
            </a:xfrm>
            <a:prstGeom prst="rect">
              <a:avLst/>
            </a:prstGeom>
            <a:noFill/>
            <a:ln w="25400">
              <a:noFill/>
            </a:ln>
          </p:spPr>
          <p:txBody>
            <a:bodyPr>
              <a:spAutoFit/>
            </a:bodyPr>
            <a:lstStyle/>
            <a:p>
              <a:pPr algn="ctr" defTabSz="914296">
                <a:defRPr/>
              </a:pPr>
              <a:r>
                <a:rPr lang="en-US" sz="3200" i="1" dirty="0">
                  <a:solidFill>
                    <a:srgbClr val="FFC000"/>
                  </a:solidFill>
                  <a:latin typeface="Times New Roman" panose="02020603050405020304" pitchFamily="18" charset="0"/>
                  <a:cs typeface="Times New Roman" panose="02020603050405020304" pitchFamily="18" charset="0"/>
                </a:rPr>
                <a:t>l</a:t>
              </a:r>
              <a:r>
                <a:rPr lang="ru-RU" sz="3200" i="1" baseline="30000" dirty="0">
                  <a:solidFill>
                    <a:srgbClr val="FFC000"/>
                  </a:solidFill>
                  <a:latin typeface="Times New Roman" panose="02020603050405020304" pitchFamily="18" charset="0"/>
                  <a:cs typeface="Times New Roman" panose="02020603050405020304" pitchFamily="18" charset="0"/>
                </a:rPr>
                <a:t>+</a:t>
              </a:r>
              <a:r>
                <a:rPr lang="en-US" sz="3200" i="1" dirty="0">
                  <a:solidFill>
                    <a:srgbClr val="FFC000"/>
                  </a:solidFill>
                  <a:latin typeface="Times New Roman" panose="02020603050405020304" pitchFamily="18" charset="0"/>
                  <a:cs typeface="Times New Roman" panose="02020603050405020304" pitchFamily="18" charset="0"/>
                </a:rPr>
                <a:t>l</a:t>
              </a:r>
              <a:r>
                <a:rPr lang="ru-RU" sz="3200" i="1" baseline="30000" dirty="0">
                  <a:solidFill>
                    <a:srgbClr val="FFC000"/>
                  </a:solidFill>
                  <a:latin typeface="Times New Roman" panose="02020603050405020304" pitchFamily="18" charset="0"/>
                  <a:cs typeface="Times New Roman" panose="02020603050405020304" pitchFamily="18" charset="0"/>
                </a:rPr>
                <a:t>+</a:t>
              </a:r>
              <a:r>
                <a:rPr lang="en-US" sz="3200" i="1" dirty="0">
                  <a:solidFill>
                    <a:srgbClr val="FFC000"/>
                  </a:solidFill>
                  <a:latin typeface="Times New Roman" panose="02020603050405020304" pitchFamily="18" charset="0"/>
                  <a:cs typeface="Times New Roman" panose="02020603050405020304" pitchFamily="18" charset="0"/>
                </a:rPr>
                <a:t>/</a:t>
              </a:r>
              <a:r>
                <a:rPr lang="el-GR" sz="3200" i="1" dirty="0">
                  <a:solidFill>
                    <a:srgbClr val="FFC000"/>
                  </a:solidFill>
                  <a:latin typeface="Times New Roman" panose="02020603050405020304" pitchFamily="18" charset="0"/>
                  <a:cs typeface="Times New Roman" panose="02020603050405020304" pitchFamily="18" charset="0"/>
                </a:rPr>
                <a:t> </a:t>
              </a:r>
              <a:r>
                <a:rPr lang="en-US" sz="3200" i="1" dirty="0">
                  <a:solidFill>
                    <a:srgbClr val="FFC000"/>
                  </a:solidFill>
                  <a:latin typeface="Times New Roman" panose="02020603050405020304" pitchFamily="18" charset="0"/>
                  <a:cs typeface="Times New Roman" panose="02020603050405020304" pitchFamily="18" charset="0"/>
                </a:rPr>
                <a:t>l</a:t>
              </a:r>
              <a:r>
                <a:rPr lang="en-US" sz="3200" i="1" baseline="30000" dirty="0">
                  <a:solidFill>
                    <a:srgbClr val="FFC000"/>
                  </a:solidFill>
                  <a:latin typeface="Times New Roman" panose="02020603050405020304" pitchFamily="18" charset="0"/>
                  <a:cs typeface="Times New Roman" panose="02020603050405020304" pitchFamily="18" charset="0"/>
                </a:rPr>
                <a:t>-</a:t>
              </a:r>
              <a:r>
                <a:rPr lang="en-US" sz="3200" i="1" dirty="0">
                  <a:solidFill>
                    <a:srgbClr val="FFC000"/>
                  </a:solidFill>
                  <a:latin typeface="Times New Roman" panose="02020603050405020304" pitchFamily="18" charset="0"/>
                  <a:cs typeface="Times New Roman" panose="02020603050405020304" pitchFamily="18" charset="0"/>
                </a:rPr>
                <a:t>l</a:t>
              </a:r>
              <a:r>
                <a:rPr lang="en-US" sz="3200" i="1" baseline="30000" dirty="0">
                  <a:solidFill>
                    <a:srgbClr val="FFC000"/>
                  </a:solidFill>
                  <a:latin typeface="Times New Roman" panose="02020603050405020304" pitchFamily="18" charset="0"/>
                  <a:cs typeface="Times New Roman" panose="02020603050405020304" pitchFamily="18" charset="0"/>
                </a:rPr>
                <a:t>-</a:t>
              </a:r>
              <a:endParaRPr lang="en-US" sz="3200" i="1" dirty="0">
                <a:solidFill>
                  <a:srgbClr val="FFC000"/>
                </a:solidFill>
                <a:latin typeface="Times New Roman" panose="02020603050405020304" pitchFamily="18" charset="0"/>
                <a:cs typeface="Times New Roman" panose="02020603050405020304" pitchFamily="18" charset="0"/>
              </a:endParaRPr>
            </a:p>
            <a:p>
              <a:pPr algn="ctr" defTabSz="914296">
                <a:defRPr/>
              </a:pPr>
              <a:r>
                <a:rPr lang="en-US" sz="2400" dirty="0">
                  <a:latin typeface="Calibri"/>
                </a:rPr>
                <a:t>the same-sign lepton pair</a:t>
              </a:r>
              <a:endParaRPr lang="ru-RU" sz="2800" i="1" baseline="30000" dirty="0">
                <a:latin typeface="Calibri"/>
              </a:endParaRPr>
            </a:p>
          </p:txBody>
        </p:sp>
      </p:grpSp>
      <p:grpSp>
        <p:nvGrpSpPr>
          <p:cNvPr id="15" name="Группа 14"/>
          <p:cNvGrpSpPr/>
          <p:nvPr/>
        </p:nvGrpSpPr>
        <p:grpSpPr>
          <a:xfrm>
            <a:off x="2220489" y="3102994"/>
            <a:ext cx="3789363" cy="1076506"/>
            <a:chOff x="5771197" y="4651249"/>
            <a:chExt cx="3789363" cy="1076506"/>
          </a:xfrm>
        </p:grpSpPr>
        <p:sp>
          <p:nvSpPr>
            <p:cNvPr id="16" name="Скругленный прямоугольник 15"/>
            <p:cNvSpPr/>
            <p:nvPr/>
          </p:nvSpPr>
          <p:spPr>
            <a:xfrm>
              <a:off x="5800440" y="4651249"/>
              <a:ext cx="3760120" cy="1076506"/>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TextBox 16">
              <a:extLst>
                <a:ext uri="{FF2B5EF4-FFF2-40B4-BE49-F238E27FC236}">
                  <a16:creationId xmlns:a16="http://schemas.microsoft.com/office/drawing/2014/main" id="{65343DA6-28F3-494E-95A4-F58CE607010C}"/>
                </a:ext>
              </a:extLst>
            </p:cNvPr>
            <p:cNvSpPr txBox="1"/>
            <p:nvPr/>
          </p:nvSpPr>
          <p:spPr>
            <a:xfrm>
              <a:off x="5771197" y="4712449"/>
              <a:ext cx="3789363" cy="954107"/>
            </a:xfrm>
            <a:prstGeom prst="rect">
              <a:avLst/>
            </a:prstGeom>
            <a:noFill/>
            <a:ln w="25400">
              <a:noFill/>
            </a:ln>
          </p:spPr>
          <p:txBody>
            <a:bodyPr>
              <a:spAutoFit/>
            </a:bodyPr>
            <a:lstStyle/>
            <a:p>
              <a:pPr algn="ctr" defTabSz="914296">
                <a:defRPr/>
              </a:pPr>
              <a:r>
                <a:rPr lang="en-US" sz="3200" i="1" dirty="0">
                  <a:solidFill>
                    <a:srgbClr val="FFC000"/>
                  </a:solidFill>
                  <a:latin typeface="Times New Roman" panose="02020603050405020304" pitchFamily="18" charset="0"/>
                  <a:cs typeface="Times New Roman" panose="02020603050405020304" pitchFamily="18" charset="0"/>
                </a:rPr>
                <a:t>l</a:t>
              </a:r>
              <a:r>
                <a:rPr lang="ru-RU" sz="3200" i="1" baseline="30000" dirty="0">
                  <a:solidFill>
                    <a:srgbClr val="FFC000"/>
                  </a:solidFill>
                  <a:latin typeface="Times New Roman" panose="02020603050405020304" pitchFamily="18" charset="0"/>
                  <a:cs typeface="Times New Roman" panose="02020603050405020304" pitchFamily="18" charset="0"/>
                </a:rPr>
                <a:t>+</a:t>
              </a:r>
              <a:r>
                <a:rPr lang="en-US" sz="3200" i="1" dirty="0">
                  <a:solidFill>
                    <a:srgbClr val="FFC000"/>
                  </a:solidFill>
                  <a:latin typeface="Times New Roman" panose="02020603050405020304" pitchFamily="18" charset="0"/>
                  <a:cs typeface="Times New Roman" panose="02020603050405020304" pitchFamily="18" charset="0"/>
                </a:rPr>
                <a:t>l</a:t>
              </a:r>
              <a:r>
                <a:rPr lang="ru-RU" sz="3200" i="1" baseline="30000" dirty="0">
                  <a:solidFill>
                    <a:srgbClr val="FFC000"/>
                  </a:solidFill>
                  <a:latin typeface="Times New Roman" panose="02020603050405020304" pitchFamily="18" charset="0"/>
                  <a:cs typeface="Times New Roman" panose="02020603050405020304" pitchFamily="18" charset="0"/>
                </a:rPr>
                <a:t>-</a:t>
              </a:r>
              <a:r>
                <a:rPr lang="el-GR" sz="3200" i="1" dirty="0">
                  <a:solidFill>
                    <a:srgbClr val="FFC000"/>
                  </a:solidFill>
                  <a:latin typeface="Times New Roman" panose="02020603050405020304" pitchFamily="18" charset="0"/>
                  <a:cs typeface="Times New Roman" panose="02020603050405020304" pitchFamily="18" charset="0"/>
                </a:rPr>
                <a:t> </a:t>
              </a:r>
              <a:r>
                <a:rPr lang="ru-RU" sz="3200" i="1" dirty="0">
                  <a:solidFill>
                    <a:srgbClr val="FFC000"/>
                  </a:solidFill>
                  <a:latin typeface="Times New Roman" panose="02020603050405020304" pitchFamily="18" charset="0"/>
                  <a:cs typeface="Times New Roman" panose="02020603050405020304" pitchFamily="18" charset="0"/>
                </a:rPr>
                <a:t>(</a:t>
              </a:r>
              <a:r>
                <a:rPr lang="en-US" sz="3200" i="1" dirty="0">
                  <a:solidFill>
                    <a:srgbClr val="FFC000"/>
                  </a:solidFill>
                  <a:latin typeface="Times New Roman" panose="02020603050405020304" pitchFamily="18" charset="0"/>
                  <a:cs typeface="Times New Roman" panose="02020603050405020304" pitchFamily="18" charset="0"/>
                </a:rPr>
                <a:t>l</a:t>
              </a:r>
              <a:r>
                <a:rPr lang="ru-RU" sz="3200" i="1" baseline="30000" dirty="0">
                  <a:solidFill>
                    <a:srgbClr val="FFC000"/>
                  </a:solidFill>
                  <a:latin typeface="Times New Roman" panose="02020603050405020304" pitchFamily="18" charset="0"/>
                  <a:cs typeface="Times New Roman" panose="02020603050405020304" pitchFamily="18" charset="0"/>
                </a:rPr>
                <a:t>+</a:t>
              </a:r>
              <a:r>
                <a:rPr lang="en-US" sz="3200" i="1" baseline="30000" dirty="0">
                  <a:solidFill>
                    <a:srgbClr val="FFC000"/>
                  </a:solidFill>
                  <a:latin typeface="Times New Roman" panose="02020603050405020304" pitchFamily="18" charset="0"/>
                  <a:cs typeface="Times New Roman" panose="02020603050405020304" pitchFamily="18" charset="0"/>
                </a:rPr>
                <a:t>/-</a:t>
              </a:r>
              <a:r>
                <a:rPr lang="en-US" sz="3200" i="1" dirty="0">
                  <a:solidFill>
                    <a:srgbClr val="FFC000"/>
                  </a:solidFill>
                  <a:latin typeface="Times New Roman" panose="02020603050405020304" pitchFamily="18" charset="0"/>
                  <a:cs typeface="Times New Roman" panose="02020603050405020304" pitchFamily="18" charset="0"/>
                </a:rPr>
                <a:t>)</a:t>
              </a:r>
              <a:r>
                <a:rPr lang="en-US" sz="3200" i="1" baseline="30000" dirty="0">
                  <a:solidFill>
                    <a:srgbClr val="FFC000"/>
                  </a:solidFill>
                  <a:latin typeface="Times New Roman" panose="02020603050405020304" pitchFamily="18" charset="0"/>
                  <a:cs typeface="Times New Roman" panose="02020603050405020304" pitchFamily="18" charset="0"/>
                </a:rPr>
                <a:t> </a:t>
              </a:r>
              <a:r>
                <a:rPr lang="en-US" sz="3200" i="1" dirty="0">
                  <a:solidFill>
                    <a:srgbClr val="FFC000"/>
                  </a:solidFill>
                  <a:latin typeface="Times New Roman" panose="02020603050405020304" pitchFamily="18" charset="0"/>
                  <a:cs typeface="Times New Roman" panose="02020603050405020304" pitchFamily="18" charset="0"/>
                </a:rPr>
                <a:t>+ MET</a:t>
              </a:r>
              <a:endParaRPr lang="ru-RU" sz="3200" i="1" dirty="0">
                <a:solidFill>
                  <a:srgbClr val="FFC000"/>
                </a:solidFill>
                <a:latin typeface="Times New Roman" panose="02020603050405020304" pitchFamily="18" charset="0"/>
                <a:cs typeface="Times New Roman" panose="02020603050405020304" pitchFamily="18" charset="0"/>
              </a:endParaRPr>
            </a:p>
            <a:p>
              <a:pPr algn="ctr" defTabSz="914296">
                <a:defRPr/>
              </a:pPr>
              <a:r>
                <a:rPr lang="en-US" sz="2400" dirty="0">
                  <a:latin typeface="Calibri"/>
                </a:rPr>
                <a:t>the pair/single lepton </a:t>
              </a:r>
              <a:r>
                <a:rPr lang="ru-RU" sz="2400" dirty="0">
                  <a:latin typeface="Calibri"/>
                </a:rPr>
                <a:t>+ </a:t>
              </a:r>
              <a:r>
                <a:rPr lang="en-US" sz="2400" dirty="0">
                  <a:latin typeface="Calibri"/>
                </a:rPr>
                <a:t>MET</a:t>
              </a:r>
              <a:endParaRPr lang="ru-RU" sz="2400" dirty="0">
                <a:latin typeface="Calibri"/>
              </a:endParaRPr>
            </a:p>
          </p:txBody>
        </p:sp>
      </p:grpSp>
      <p:grpSp>
        <p:nvGrpSpPr>
          <p:cNvPr id="18" name="Группа 17"/>
          <p:cNvGrpSpPr/>
          <p:nvPr/>
        </p:nvGrpSpPr>
        <p:grpSpPr>
          <a:xfrm>
            <a:off x="6267235" y="3082380"/>
            <a:ext cx="2930760" cy="1334157"/>
            <a:chOff x="4638440" y="4243951"/>
            <a:chExt cx="2930760" cy="1334157"/>
          </a:xfrm>
        </p:grpSpPr>
        <p:sp>
          <p:nvSpPr>
            <p:cNvPr id="19" name="Скругленный прямоугольник 18"/>
            <p:cNvSpPr/>
            <p:nvPr/>
          </p:nvSpPr>
          <p:spPr>
            <a:xfrm>
              <a:off x="4638440" y="4267200"/>
              <a:ext cx="2930760" cy="131090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TextBox 19">
              <a:extLst>
                <a:ext uri="{FF2B5EF4-FFF2-40B4-BE49-F238E27FC236}">
                  <a16:creationId xmlns:a16="http://schemas.microsoft.com/office/drawing/2014/main" id="{7886924F-74F5-4F15-8591-F538A802A857}"/>
                </a:ext>
              </a:extLst>
            </p:cNvPr>
            <p:cNvSpPr txBox="1"/>
            <p:nvPr/>
          </p:nvSpPr>
          <p:spPr>
            <a:xfrm>
              <a:off x="4675761" y="4243951"/>
              <a:ext cx="2768707" cy="1323439"/>
            </a:xfrm>
            <a:prstGeom prst="rect">
              <a:avLst/>
            </a:prstGeom>
            <a:noFill/>
            <a:ln w="25400">
              <a:noFill/>
            </a:ln>
          </p:spPr>
          <p:txBody>
            <a:bodyPr wrap="none">
              <a:spAutoFit/>
            </a:bodyPr>
            <a:lstStyle/>
            <a:p>
              <a:pPr algn="ctr" defTabSz="914296">
                <a:defRPr/>
              </a:pPr>
              <a:r>
                <a:rPr lang="el-GR" sz="3200" i="1" dirty="0">
                  <a:solidFill>
                    <a:srgbClr val="FFC000"/>
                  </a:solidFill>
                  <a:latin typeface="Times New Roman" panose="02020603050405020304" pitchFamily="18" charset="0"/>
                  <a:cs typeface="Times New Roman" panose="02020603050405020304" pitchFamily="18" charset="0"/>
                </a:rPr>
                <a:t>μ</a:t>
              </a:r>
              <a:r>
                <a:rPr lang="ru-RU" sz="3200" i="1" baseline="30000" dirty="0">
                  <a:solidFill>
                    <a:srgbClr val="FFC000"/>
                  </a:solidFill>
                  <a:latin typeface="Times New Roman" panose="02020603050405020304" pitchFamily="18" charset="0"/>
                  <a:cs typeface="Times New Roman" panose="02020603050405020304" pitchFamily="18" charset="0"/>
                </a:rPr>
                <a:t>+</a:t>
              </a:r>
              <a:r>
                <a:rPr lang="en-US" sz="3200" i="1" dirty="0">
                  <a:solidFill>
                    <a:srgbClr val="FFC000"/>
                  </a:solidFill>
                  <a:latin typeface="Times New Roman" panose="02020603050405020304" pitchFamily="18" charset="0"/>
                  <a:cs typeface="Times New Roman" panose="02020603050405020304" pitchFamily="18" charset="0"/>
                </a:rPr>
                <a:t>e</a:t>
              </a:r>
              <a:r>
                <a:rPr lang="ru-RU" sz="3200" i="1" baseline="30000" dirty="0">
                  <a:solidFill>
                    <a:srgbClr val="FFC000"/>
                  </a:solidFill>
                  <a:latin typeface="Times New Roman" panose="02020603050405020304" pitchFamily="18" charset="0"/>
                  <a:cs typeface="Times New Roman" panose="02020603050405020304" pitchFamily="18" charset="0"/>
                </a:rPr>
                <a:t>-</a:t>
              </a:r>
              <a:r>
                <a:rPr lang="en-US" sz="3200" i="1" baseline="30000" dirty="0">
                  <a:solidFill>
                    <a:srgbClr val="FFC000"/>
                  </a:solidFill>
                  <a:latin typeface="Times New Roman" panose="02020603050405020304" pitchFamily="18" charset="0"/>
                  <a:cs typeface="Times New Roman" panose="02020603050405020304" pitchFamily="18" charset="0"/>
                </a:rPr>
                <a:t> </a:t>
              </a:r>
              <a:r>
                <a:rPr lang="en-US" sz="3200" baseline="30000" dirty="0">
                  <a:solidFill>
                    <a:srgbClr val="FFC000"/>
                  </a:solidFill>
                  <a:latin typeface="Times New Roman" panose="02020603050405020304" pitchFamily="18" charset="0"/>
                  <a:cs typeface="Times New Roman" panose="02020603050405020304" pitchFamily="18" charset="0"/>
                </a:rPr>
                <a:t> </a:t>
              </a:r>
              <a:r>
                <a:rPr lang="en-US" sz="3200" dirty="0">
                  <a:solidFill>
                    <a:srgbClr val="FFC000"/>
                  </a:solidFill>
                  <a:latin typeface="Times New Roman" panose="02020603050405020304" pitchFamily="18" charset="0"/>
                  <a:cs typeface="Times New Roman" panose="02020603050405020304" pitchFamily="18" charset="0"/>
                </a:rPr>
                <a:t>(</a:t>
              </a:r>
              <a:r>
                <a:rPr lang="el-GR" sz="3200" i="1" dirty="0">
                  <a:solidFill>
                    <a:srgbClr val="FFC000"/>
                  </a:solidFill>
                  <a:latin typeface="Times New Roman" panose="02020603050405020304" pitchFamily="18" charset="0"/>
                  <a:cs typeface="Times New Roman" panose="02020603050405020304" pitchFamily="18" charset="0"/>
                </a:rPr>
                <a:t>μτ</a:t>
              </a:r>
              <a:r>
                <a:rPr lang="en-US" sz="3200" i="1" dirty="0">
                  <a:solidFill>
                    <a:srgbClr val="FFC000"/>
                  </a:solidFill>
                  <a:latin typeface="Times New Roman" panose="02020603050405020304" pitchFamily="18" charset="0"/>
                  <a:cs typeface="Times New Roman" panose="02020603050405020304" pitchFamily="18" charset="0"/>
                </a:rPr>
                <a:t>/e</a:t>
              </a:r>
              <a:r>
                <a:rPr lang="el-GR" sz="3200" i="1" dirty="0">
                  <a:solidFill>
                    <a:srgbClr val="FFC000"/>
                  </a:solidFill>
                  <a:latin typeface="Times New Roman" panose="02020603050405020304" pitchFamily="18" charset="0"/>
                  <a:cs typeface="Times New Roman" panose="02020603050405020304" pitchFamily="18" charset="0"/>
                </a:rPr>
                <a:t>τ</a:t>
              </a:r>
              <a:r>
                <a:rPr lang="en-US" sz="3200" dirty="0">
                  <a:solidFill>
                    <a:srgbClr val="FFC000"/>
                  </a:solidFill>
                  <a:latin typeface="Times New Roman" panose="02020603050405020304" pitchFamily="18" charset="0"/>
                  <a:cs typeface="Times New Roman" panose="02020603050405020304" pitchFamily="18" charset="0"/>
                </a:rPr>
                <a:t>)</a:t>
              </a:r>
              <a:endParaRPr lang="en-US" sz="3200" baseline="30000" dirty="0">
                <a:solidFill>
                  <a:srgbClr val="FFC000"/>
                </a:solidFill>
                <a:latin typeface="Times New Roman" panose="02020603050405020304" pitchFamily="18" charset="0"/>
                <a:cs typeface="Times New Roman" panose="02020603050405020304" pitchFamily="18" charset="0"/>
              </a:endParaRPr>
            </a:p>
            <a:p>
              <a:pPr algn="ctr" defTabSz="914296">
                <a:defRPr/>
              </a:pPr>
              <a:r>
                <a:rPr lang="en-US" sz="2400" dirty="0">
                  <a:latin typeface="Calibri"/>
                </a:rPr>
                <a:t>the different </a:t>
              </a:r>
              <a:r>
                <a:rPr lang="en-US" sz="2400" dirty="0" err="1">
                  <a:latin typeface="Calibri"/>
                </a:rPr>
                <a:t>flavour</a:t>
              </a:r>
              <a:r>
                <a:rPr lang="en-US" sz="2400" dirty="0">
                  <a:latin typeface="Calibri"/>
                </a:rPr>
                <a:t> </a:t>
              </a:r>
            </a:p>
            <a:p>
              <a:pPr algn="ctr" defTabSz="914296">
                <a:defRPr/>
              </a:pPr>
              <a:r>
                <a:rPr lang="en-US" sz="2400" dirty="0">
                  <a:latin typeface="Calibri"/>
                </a:rPr>
                <a:t>lepton pair (LFV)</a:t>
              </a:r>
              <a:endParaRPr lang="ru-RU" sz="2400" dirty="0">
                <a:latin typeface="Calibri"/>
              </a:endParaRPr>
            </a:p>
          </p:txBody>
        </p:sp>
      </p:grpSp>
      <p:sp>
        <p:nvSpPr>
          <p:cNvPr id="21" name="Стрелка вниз 20"/>
          <p:cNvSpPr/>
          <p:nvPr/>
        </p:nvSpPr>
        <p:spPr>
          <a:xfrm rot="3052610">
            <a:off x="5758737" y="2135491"/>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Стрелка вниз 21"/>
          <p:cNvSpPr/>
          <p:nvPr/>
        </p:nvSpPr>
        <p:spPr>
          <a:xfrm>
            <a:off x="7324155" y="2362228"/>
            <a:ext cx="484632" cy="6162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Стрелка вниз 22"/>
          <p:cNvSpPr/>
          <p:nvPr/>
        </p:nvSpPr>
        <p:spPr>
          <a:xfrm rot="18258538">
            <a:off x="8945798" y="2016813"/>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Прямоугольник 23"/>
          <p:cNvSpPr/>
          <p:nvPr/>
        </p:nvSpPr>
        <p:spPr>
          <a:xfrm>
            <a:off x="2130377" y="773389"/>
            <a:ext cx="7717113" cy="430887"/>
          </a:xfrm>
          <a:prstGeom prst="rect">
            <a:avLst/>
          </a:prstGeom>
        </p:spPr>
        <p:txBody>
          <a:bodyPr wrap="none">
            <a:spAutoFit/>
          </a:bodyPr>
          <a:lstStyle/>
          <a:p>
            <a:r>
              <a:rPr lang="en-US" sz="2200" dirty="0">
                <a:latin typeface="Calibri" panose="020F0502020204030204" pitchFamily="34" charset="0"/>
              </a:rPr>
              <a:t>Live after RUN2 – move  forward using all the previous experience</a:t>
            </a:r>
            <a:endParaRPr lang="ru-RU" sz="2200" dirty="0">
              <a:latin typeface="Calibri" panose="020F0502020204030204" pitchFamily="34" charset="0"/>
            </a:endParaRPr>
          </a:p>
        </p:txBody>
      </p:sp>
      <p:sp>
        <p:nvSpPr>
          <p:cNvPr id="25" name="Прямоугольник 24"/>
          <p:cNvSpPr/>
          <p:nvPr/>
        </p:nvSpPr>
        <p:spPr>
          <a:xfrm>
            <a:off x="1036603" y="4506067"/>
            <a:ext cx="10371583" cy="1846659"/>
          </a:xfrm>
          <a:prstGeom prst="rect">
            <a:avLst/>
          </a:prstGeom>
        </p:spPr>
        <p:txBody>
          <a:bodyPr wrap="square">
            <a:spAutoFit/>
          </a:bodyPr>
          <a:lstStyle/>
          <a:p>
            <a:r>
              <a:rPr lang="en-US" sz="2000" dirty="0">
                <a:latin typeface="Calibri" panose="020F0502020204030204" pitchFamily="34" charset="0"/>
              </a:rPr>
              <a:t>A wide field of possibilities for both data reconstruction and processing methods, as well as for physics analysis</a:t>
            </a:r>
          </a:p>
          <a:p>
            <a:endParaRPr lang="en-US" sz="2000" dirty="0">
              <a:latin typeface="Calibri" panose="020F0502020204030204" pitchFamily="34" charset="0"/>
            </a:endParaRPr>
          </a:p>
          <a:p>
            <a:pPr marL="342900" indent="-342900">
              <a:buFont typeface="Wingdings" panose="05000000000000000000" pitchFamily="2" charset="2"/>
              <a:buChar char="Ø"/>
            </a:pPr>
            <a:r>
              <a:rPr lang="en-US" dirty="0">
                <a:latin typeface="Calibri" panose="020F0502020204030204" pitchFamily="34" charset="0"/>
              </a:rPr>
              <a:t>new algorithms, methods, triggers, reconstruction efficiency…</a:t>
            </a:r>
          </a:p>
          <a:p>
            <a:pPr marL="342900" indent="-342900">
              <a:buFont typeface="Wingdings" panose="05000000000000000000" pitchFamily="2" charset="2"/>
              <a:buChar char="Ø"/>
            </a:pPr>
            <a:endParaRPr lang="en-US" dirty="0">
              <a:latin typeface="Calibri" panose="020F0502020204030204" pitchFamily="34" charset="0"/>
            </a:endParaRPr>
          </a:p>
          <a:p>
            <a:pPr marL="342900" indent="-342900">
              <a:buFont typeface="Wingdings" panose="05000000000000000000" pitchFamily="2" charset="2"/>
              <a:buChar char="Ø"/>
            </a:pPr>
            <a:r>
              <a:rPr lang="en-US" dirty="0">
                <a:latin typeface="Calibri" panose="020F0502020204030204" pitchFamily="34" charset="0"/>
              </a:rPr>
              <a:t>models of new physics, data interpretation and reinterpretation, physics generators…      </a:t>
            </a:r>
            <a:endParaRPr lang="ru-RU" dirty="0">
              <a:latin typeface="Calibri" panose="020F0502020204030204" pitchFamily="34" charset="0"/>
            </a:endParaRPr>
          </a:p>
        </p:txBody>
      </p:sp>
      <p:sp>
        <p:nvSpPr>
          <p:cNvPr id="26" name="TextBox 25"/>
          <p:cNvSpPr txBox="1"/>
          <p:nvPr/>
        </p:nvSpPr>
        <p:spPr>
          <a:xfrm>
            <a:off x="74914" y="1150037"/>
            <a:ext cx="5131779" cy="1846659"/>
          </a:xfrm>
          <a:prstGeom prst="rect">
            <a:avLst/>
          </a:prstGeom>
          <a:noFill/>
        </p:spPr>
        <p:txBody>
          <a:bodyPr wrap="square" rtlCol="0">
            <a:spAutoFit/>
          </a:bodyPr>
          <a:lstStyle/>
          <a:p>
            <a:r>
              <a:rPr lang="en-US" dirty="0">
                <a:solidFill>
                  <a:srgbClr val="92D050"/>
                </a:solidFill>
                <a:latin typeface="Calibri" panose="020F0502020204030204" pitchFamily="34" charset="0"/>
              </a:rPr>
              <a:t>Preparation for RUN3 (2022-2024</a:t>
            </a:r>
            <a:r>
              <a:rPr lang="en-US" dirty="0" smtClean="0">
                <a:solidFill>
                  <a:srgbClr val="92D050"/>
                </a:solidFill>
                <a:latin typeface="Calibri" panose="020F0502020204030204" pitchFamily="34" charset="0"/>
              </a:rPr>
              <a:t>):</a:t>
            </a:r>
            <a:endParaRPr lang="ru-RU" dirty="0">
              <a:solidFill>
                <a:srgbClr val="92D050"/>
              </a:solidFill>
              <a:latin typeface="Calibri" panose="020F0502020204030204" pitchFamily="34" charset="0"/>
            </a:endParaRPr>
          </a:p>
          <a:p>
            <a:pPr marL="285750" indent="-285750">
              <a:buFont typeface="Wingdings" panose="05000000000000000000" pitchFamily="2" charset="2"/>
              <a:buChar char="ü"/>
            </a:pPr>
            <a:r>
              <a:rPr lang="en-US" sz="1600" dirty="0">
                <a:solidFill>
                  <a:srgbClr val="92D050"/>
                </a:solidFill>
                <a:latin typeface="Calibri" panose="020F0502020204030204" pitchFamily="34" charset="0"/>
              </a:rPr>
              <a:t>selection of the theoretical </a:t>
            </a:r>
            <a:r>
              <a:rPr lang="en-US" sz="1600" dirty="0" smtClean="0">
                <a:solidFill>
                  <a:srgbClr val="92D050"/>
                </a:solidFill>
                <a:latin typeface="Calibri" panose="020F0502020204030204" pitchFamily="34" charset="0"/>
              </a:rPr>
              <a:t>scenarios</a:t>
            </a:r>
            <a:endParaRPr lang="en-US" sz="1600" dirty="0">
              <a:solidFill>
                <a:srgbClr val="92D050"/>
              </a:solidFill>
              <a:latin typeface="Calibri" panose="020F0502020204030204" pitchFamily="34" charset="0"/>
            </a:endParaRPr>
          </a:p>
          <a:p>
            <a:pPr marL="285750" indent="-285750">
              <a:buFont typeface="Wingdings" panose="05000000000000000000" pitchFamily="2" charset="2"/>
              <a:buChar char="ü"/>
            </a:pPr>
            <a:r>
              <a:rPr lang="en-US" sz="1600" dirty="0">
                <a:solidFill>
                  <a:srgbClr val="92D050"/>
                </a:solidFill>
                <a:latin typeface="Calibri" panose="020F0502020204030204" pitchFamily="34" charset="0"/>
              </a:rPr>
              <a:t>choice of the region of parameter space</a:t>
            </a:r>
          </a:p>
          <a:p>
            <a:pPr marL="285750" indent="-285750">
              <a:buFont typeface="Wingdings" panose="05000000000000000000" pitchFamily="2" charset="2"/>
              <a:buChar char="ü"/>
            </a:pPr>
            <a:r>
              <a:rPr lang="en-US" sz="1600" dirty="0">
                <a:solidFill>
                  <a:srgbClr val="92D050"/>
                </a:solidFill>
                <a:latin typeface="Calibri" panose="020F0502020204030204" pitchFamily="34" charset="0"/>
              </a:rPr>
              <a:t>signal/</a:t>
            </a:r>
            <a:r>
              <a:rPr lang="en-US" sz="1600" dirty="0" err="1">
                <a:solidFill>
                  <a:srgbClr val="92D050"/>
                </a:solidFill>
                <a:latin typeface="Calibri" panose="020F0502020204030204" pitchFamily="34" charset="0"/>
              </a:rPr>
              <a:t>bckgr</a:t>
            </a:r>
            <a:r>
              <a:rPr lang="en-US" sz="1600" dirty="0">
                <a:solidFill>
                  <a:srgbClr val="92D050"/>
                </a:solidFill>
                <a:latin typeface="Calibri" panose="020F0502020204030204" pitchFamily="34" charset="0"/>
              </a:rPr>
              <a:t>. simulation</a:t>
            </a:r>
          </a:p>
          <a:p>
            <a:pPr marL="285750" indent="-285750">
              <a:buFont typeface="Wingdings" panose="05000000000000000000" pitchFamily="2" charset="2"/>
              <a:buChar char="ü"/>
            </a:pPr>
            <a:r>
              <a:rPr lang="en-US" sz="1600" dirty="0">
                <a:solidFill>
                  <a:srgbClr val="92D050"/>
                </a:solidFill>
                <a:latin typeface="Calibri" panose="020F0502020204030204" pitchFamily="34" charset="0"/>
              </a:rPr>
              <a:t>Monte-Carlo mass production incl. detector response, wide scan of the parameter space</a:t>
            </a:r>
          </a:p>
          <a:p>
            <a:pPr marL="285750" indent="-285750">
              <a:buFont typeface="Wingdings" panose="05000000000000000000" pitchFamily="2" charset="2"/>
              <a:buChar char="ü"/>
            </a:pPr>
            <a:r>
              <a:rPr lang="en-US" sz="1600" dirty="0">
                <a:solidFill>
                  <a:srgbClr val="92D050"/>
                </a:solidFill>
                <a:latin typeface="Calibri" panose="020F0502020204030204" pitchFamily="34" charset="0"/>
              </a:rPr>
              <a:t>trigger requirements</a:t>
            </a:r>
            <a:endParaRPr lang="ru-RU" dirty="0"/>
          </a:p>
        </p:txBody>
      </p:sp>
      <p:sp>
        <p:nvSpPr>
          <p:cNvPr id="27" name="Скругленный прямоугольник 26"/>
          <p:cNvSpPr/>
          <p:nvPr/>
        </p:nvSpPr>
        <p:spPr>
          <a:xfrm>
            <a:off x="2025051" y="3003870"/>
            <a:ext cx="7310984" cy="1480457"/>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7836997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5" grpId="0"/>
      <p:bldP spid="26" grpId="0"/>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1"/>
          <p:cNvSpPr txBox="1">
            <a:spLocks noChangeArrowheads="1"/>
          </p:cNvSpPr>
          <p:nvPr/>
        </p:nvSpPr>
        <p:spPr bwMode="auto">
          <a:xfrm>
            <a:off x="1142206" y="1"/>
            <a:ext cx="9805988" cy="582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3200" b="1">
                <a:solidFill>
                  <a:srgbClr val="3333CC"/>
                </a:solidFill>
                <a:latin typeface="Arial" panose="020B0604020202020204" pitchFamily="34" charset="0"/>
                <a:cs typeface="PingFang SC"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800">
                <a:solidFill>
                  <a:srgbClr val="FF3300"/>
                </a:solidFill>
                <a:latin typeface="Arial" panose="020B0604020202020204" pitchFamily="34" charset="0"/>
                <a:cs typeface="PingFang SC"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400">
                <a:solidFill>
                  <a:srgbClr val="000000"/>
                </a:solidFill>
                <a:latin typeface="Arial" panose="020B0604020202020204" pitchFamily="34" charset="0"/>
                <a:cs typeface="PingFang SC"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000">
                <a:solidFill>
                  <a:srgbClr val="FF00FF"/>
                </a:solidFill>
                <a:latin typeface="Arial" panose="020B0604020202020204" pitchFamily="34" charset="0"/>
                <a:cs typeface="PingFang SC"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000">
                <a:solidFill>
                  <a:srgbClr val="009999"/>
                </a:solidFill>
                <a:latin typeface="Arial" panose="020B0604020202020204" pitchFamily="34" charset="0"/>
                <a:cs typeface="PingFang SC"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000">
                <a:solidFill>
                  <a:srgbClr val="009999"/>
                </a:solidFill>
                <a:latin typeface="Arial" panose="020B0604020202020204" pitchFamily="34" charset="0"/>
                <a:cs typeface="PingFang SC"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000">
                <a:solidFill>
                  <a:srgbClr val="009999"/>
                </a:solidFill>
                <a:latin typeface="Arial" panose="020B0604020202020204" pitchFamily="34" charset="0"/>
                <a:cs typeface="PingFang SC"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000">
                <a:solidFill>
                  <a:srgbClr val="009999"/>
                </a:solidFill>
                <a:latin typeface="Arial" panose="020B0604020202020204" pitchFamily="34" charset="0"/>
                <a:cs typeface="PingFang SC"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000">
                <a:solidFill>
                  <a:srgbClr val="009999"/>
                </a:solidFill>
                <a:latin typeface="Arial" panose="020B0604020202020204" pitchFamily="34" charset="0"/>
                <a:cs typeface="PingFang SC" charset="0"/>
              </a:defRPr>
            </a:lvl9pPr>
          </a:lstStyle>
          <a:p>
            <a:pPr algn="ctr">
              <a:spcBef>
                <a:spcPct val="0"/>
              </a:spcBef>
              <a:buClrTx/>
            </a:pPr>
            <a:r>
              <a:rPr lang="en-US" altLang="ru-RU" sz="2600" dirty="0">
                <a:solidFill>
                  <a:schemeClr val="accent1"/>
                </a:solidFill>
                <a:latin typeface="Helvetica-Bold" charset="0"/>
                <a:cs typeface="Arial" panose="020B0604020202020204" pitchFamily="34" charset="0"/>
              </a:rPr>
              <a:t>Beyond </a:t>
            </a:r>
            <a:r>
              <a:rPr lang="en-US" altLang="ru-RU" sz="2600" dirty="0" err="1">
                <a:solidFill>
                  <a:schemeClr val="accent1"/>
                </a:solidFill>
                <a:latin typeface="Helvetica-Bold" charset="0"/>
                <a:cs typeface="Arial" panose="020B0604020202020204" pitchFamily="34" charset="0"/>
              </a:rPr>
              <a:t>dileptons</a:t>
            </a:r>
            <a:r>
              <a:rPr lang="en-US" altLang="ru-RU" sz="2600" dirty="0">
                <a:solidFill>
                  <a:schemeClr val="accent1"/>
                </a:solidFill>
                <a:latin typeface="Helvetica-Bold" charset="0"/>
                <a:cs typeface="Arial" panose="020B0604020202020204" pitchFamily="34" charset="0"/>
              </a:rPr>
              <a:t>: a single/pair leptons + </a:t>
            </a:r>
            <a:r>
              <a:rPr lang="en-US" altLang="ru-RU" sz="2600" dirty="0" smtClean="0">
                <a:solidFill>
                  <a:schemeClr val="accent1"/>
                </a:solidFill>
                <a:latin typeface="Helvetica-Bold" charset="0"/>
                <a:cs typeface="Arial" panose="020B0604020202020204" pitchFamily="34" charset="0"/>
              </a:rPr>
              <a:t>MET</a:t>
            </a:r>
            <a:endParaRPr lang="en-US" altLang="ru-RU" sz="2600" dirty="0">
              <a:solidFill>
                <a:schemeClr val="accent1"/>
              </a:solidFill>
              <a:latin typeface="Helvetica-Bold" charset="0"/>
              <a:cs typeface="Arial" panose="020B0604020202020204" pitchFamily="34"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290"/>
            <a:ext cx="736124" cy="748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90906" y="9027"/>
            <a:ext cx="906330" cy="69758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Нижний колонтитул 7"/>
          <p:cNvSpPr>
            <a:spLocks noGrp="1"/>
          </p:cNvSpPr>
          <p:nvPr>
            <p:ph type="ftr" sz="quarter" idx="11"/>
          </p:nvPr>
        </p:nvSpPr>
        <p:spPr>
          <a:xfrm>
            <a:off x="609599" y="6519965"/>
            <a:ext cx="8373036" cy="228600"/>
          </a:xfrm>
        </p:spPr>
        <p:txBody>
          <a:bodyPr/>
          <a:lstStyle/>
          <a:p>
            <a:r>
              <a:rPr lang="en-US" smtClean="0"/>
              <a:t>M. Savina                55th Meeting of the PAC for Particle Physics</a:t>
            </a:r>
            <a:endParaRPr lang="en-US" dirty="0"/>
          </a:p>
        </p:txBody>
      </p:sp>
      <p:sp>
        <p:nvSpPr>
          <p:cNvPr id="8" name="Дата 6"/>
          <p:cNvSpPr>
            <a:spLocks noGrp="1"/>
          </p:cNvSpPr>
          <p:nvPr>
            <p:ph type="dt" sz="half" idx="10"/>
          </p:nvPr>
        </p:nvSpPr>
        <p:spPr>
          <a:xfrm>
            <a:off x="9174479" y="6519965"/>
            <a:ext cx="1226821" cy="228600"/>
          </a:xfrm>
        </p:spPr>
        <p:txBody>
          <a:bodyPr/>
          <a:lstStyle/>
          <a:p>
            <a:fld id="{B0F23D51-967B-4703-BBAC-3CF0F87C5EDF}" type="datetime1">
              <a:rPr lang="ru-RU" smtClean="0"/>
              <a:t>21.06.2021</a:t>
            </a:fld>
            <a:endParaRPr lang="en-US" dirty="0"/>
          </a:p>
        </p:txBody>
      </p:sp>
      <p:sp>
        <p:nvSpPr>
          <p:cNvPr id="2" name="Номер слайда 1">
            <a:extLst>
              <a:ext uri="{FF2B5EF4-FFF2-40B4-BE49-F238E27FC236}">
                <a16:creationId xmlns:a16="http://schemas.microsoft.com/office/drawing/2014/main" id="{1DBBD80F-15CB-48E2-910C-B953B19ABF85}"/>
              </a:ext>
            </a:extLst>
          </p:cNvPr>
          <p:cNvSpPr>
            <a:spLocks noGrp="1"/>
          </p:cNvSpPr>
          <p:nvPr>
            <p:ph type="sldNum" sz="quarter" idx="12"/>
          </p:nvPr>
        </p:nvSpPr>
        <p:spPr/>
        <p:txBody>
          <a:bodyPr/>
          <a:lstStyle/>
          <a:p>
            <a:fld id="{E31375A4-56A4-47D6-9801-1991572033F7}" type="slidenum">
              <a:rPr lang="en-US" smtClean="0"/>
              <a:pPr/>
              <a:t>12</a:t>
            </a:fld>
            <a:r>
              <a:rPr lang="en-US" dirty="0" smtClean="0"/>
              <a:t>/20</a:t>
            </a:r>
            <a:endParaRPr lang="en-US" dirty="0"/>
          </a:p>
        </p:txBody>
      </p:sp>
      <p:sp>
        <p:nvSpPr>
          <p:cNvPr id="9" name="TextBox 8"/>
          <p:cNvSpPr txBox="1"/>
          <p:nvPr/>
        </p:nvSpPr>
        <p:spPr>
          <a:xfrm>
            <a:off x="1142206" y="598278"/>
            <a:ext cx="9871234" cy="769441"/>
          </a:xfrm>
          <a:prstGeom prst="rect">
            <a:avLst/>
          </a:prstGeom>
          <a:noFill/>
          <a:ln w="25400">
            <a:noFill/>
          </a:ln>
        </p:spPr>
        <p:txBody>
          <a:bodyPr wrap="square">
            <a:spAutoFit/>
          </a:bodyPr>
          <a:lstStyle/>
          <a:p>
            <a:pPr defTabSz="914296">
              <a:defRPr/>
            </a:pPr>
            <a:r>
              <a:rPr lang="en-US" sz="2400" dirty="0" smtClean="0">
                <a:solidFill>
                  <a:srgbClr val="FFC000"/>
                </a:solidFill>
                <a:latin typeface="Calibri"/>
              </a:rPr>
              <a:t>Extended simplified DM: </a:t>
            </a:r>
            <a:r>
              <a:rPr lang="ru-RU" sz="2400" dirty="0" smtClean="0">
                <a:solidFill>
                  <a:srgbClr val="FFC000"/>
                </a:solidFill>
                <a:latin typeface="Calibri"/>
              </a:rPr>
              <a:t>2</a:t>
            </a:r>
            <a:r>
              <a:rPr lang="en-US" sz="2400" dirty="0">
                <a:solidFill>
                  <a:srgbClr val="FFC000"/>
                </a:solidFill>
                <a:latin typeface="Calibri"/>
              </a:rPr>
              <a:t>HDM-based </a:t>
            </a:r>
            <a:r>
              <a:rPr lang="en-US" sz="2400" dirty="0" smtClean="0">
                <a:solidFill>
                  <a:srgbClr val="FFC000"/>
                </a:solidFill>
                <a:latin typeface="Calibri"/>
              </a:rPr>
              <a:t>DM; Dark portal,</a:t>
            </a:r>
            <a:r>
              <a:rPr lang="en-US" sz="2400" dirty="0">
                <a:solidFill>
                  <a:srgbClr val="FFC000"/>
                </a:solidFill>
                <a:latin typeface="Calibri"/>
              </a:rPr>
              <a:t> </a:t>
            </a:r>
            <a:r>
              <a:rPr lang="en-US" sz="2400" dirty="0" smtClean="0">
                <a:solidFill>
                  <a:srgbClr val="FFC000"/>
                </a:solidFill>
                <a:latin typeface="Calibri"/>
              </a:rPr>
              <a:t>t-channel </a:t>
            </a:r>
            <a:r>
              <a:rPr lang="en-US" sz="2400" dirty="0">
                <a:solidFill>
                  <a:srgbClr val="FFC000"/>
                </a:solidFill>
                <a:latin typeface="Calibri"/>
              </a:rPr>
              <a:t>VFC </a:t>
            </a:r>
            <a:r>
              <a:rPr lang="en-US" sz="2400" dirty="0" smtClean="0">
                <a:solidFill>
                  <a:srgbClr val="FFC000"/>
                </a:solidFill>
                <a:latin typeface="Calibri"/>
              </a:rPr>
              <a:t>SDM… </a:t>
            </a:r>
            <a:r>
              <a:rPr lang="en-US" sz="2000" dirty="0">
                <a:latin typeface="Calibri"/>
              </a:rPr>
              <a:t>(primary area of interest </a:t>
            </a:r>
            <a:r>
              <a:rPr lang="en-US" sz="2000" dirty="0" smtClean="0">
                <a:latin typeface="Calibri"/>
              </a:rPr>
              <a:t>during RUN3 period </a:t>
            </a:r>
            <a:r>
              <a:rPr lang="en-US" sz="2000" dirty="0">
                <a:latin typeface="Calibri"/>
              </a:rPr>
              <a:t>and beyond)</a:t>
            </a:r>
            <a:endParaRPr lang="ru-RU" sz="2000" dirty="0">
              <a:latin typeface="Calibri"/>
            </a:endParaRPr>
          </a:p>
        </p:txBody>
      </p:sp>
      <p:sp>
        <p:nvSpPr>
          <p:cNvPr id="10" name="Стрелка вправо 9"/>
          <p:cNvSpPr/>
          <p:nvPr/>
        </p:nvSpPr>
        <p:spPr>
          <a:xfrm>
            <a:off x="2868915" y="3256541"/>
            <a:ext cx="58001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1" name="Группа 10"/>
          <p:cNvGrpSpPr/>
          <p:nvPr/>
        </p:nvGrpSpPr>
        <p:grpSpPr>
          <a:xfrm>
            <a:off x="4830267" y="1621753"/>
            <a:ext cx="6784165" cy="448702"/>
            <a:chOff x="7943843" y="1359753"/>
            <a:chExt cx="6884735" cy="448702"/>
          </a:xfrm>
        </p:grpSpPr>
        <p:sp>
          <p:nvSpPr>
            <p:cNvPr id="12" name="Скругленный прямоугольник 11"/>
            <p:cNvSpPr/>
            <p:nvPr/>
          </p:nvSpPr>
          <p:spPr>
            <a:xfrm>
              <a:off x="8064149" y="1365995"/>
              <a:ext cx="6764429" cy="44246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TextBox 12"/>
            <p:cNvSpPr txBox="1"/>
            <p:nvPr/>
          </p:nvSpPr>
          <p:spPr>
            <a:xfrm>
              <a:off x="7943843" y="1359753"/>
              <a:ext cx="6884735" cy="400110"/>
            </a:xfrm>
            <a:prstGeom prst="rect">
              <a:avLst/>
            </a:prstGeom>
            <a:noFill/>
          </p:spPr>
          <p:txBody>
            <a:bodyPr wrap="none" rtlCol="0">
              <a:spAutoFit/>
            </a:bodyPr>
            <a:lstStyle/>
            <a:p>
              <a:r>
                <a:rPr lang="en-US" dirty="0" smtClean="0">
                  <a:solidFill>
                    <a:srgbClr val="7030A0"/>
                  </a:solidFill>
                </a:rPr>
                <a:t>  SM </a:t>
              </a:r>
              <a:r>
                <a:rPr lang="en-US" dirty="0" smtClean="0">
                  <a:solidFill>
                    <a:srgbClr val="7030A0"/>
                  </a:solidFill>
                  <a:latin typeface="Arial" panose="020B0604020202020204" pitchFamily="34" charset="0"/>
                  <a:cs typeface="Arial" panose="020B0604020202020204" pitchFamily="34" charset="0"/>
                </a:rPr>
                <a:t>→ </a:t>
              </a:r>
              <a:r>
                <a:rPr lang="en-US" sz="2000" dirty="0">
                  <a:solidFill>
                    <a:srgbClr val="7030A0"/>
                  </a:solidFill>
                  <a:latin typeface="Calibri" panose="020F0502020204030204" pitchFamily="34" charset="0"/>
                </a:rPr>
                <a:t>e</a:t>
              </a:r>
              <a:r>
                <a:rPr lang="en-US" sz="2000" dirty="0" smtClean="0">
                  <a:solidFill>
                    <a:srgbClr val="7030A0"/>
                  </a:solidFill>
                  <a:latin typeface="Calibri" panose="020F0502020204030204" pitchFamily="34" charset="0"/>
                </a:rPr>
                <a:t>xtended </a:t>
              </a:r>
              <a:r>
                <a:rPr lang="en-US" sz="2000" dirty="0" err="1" smtClean="0">
                  <a:solidFill>
                    <a:srgbClr val="7030A0"/>
                  </a:solidFill>
                  <a:latin typeface="Calibri" panose="020F0502020204030204" pitchFamily="34" charset="0"/>
                </a:rPr>
                <a:t>higgs</a:t>
              </a:r>
              <a:r>
                <a:rPr lang="en-US" sz="2000" dirty="0" smtClean="0">
                  <a:solidFill>
                    <a:srgbClr val="7030A0"/>
                  </a:solidFill>
                  <a:latin typeface="Calibri" panose="020F0502020204030204" pitchFamily="34" charset="0"/>
                </a:rPr>
                <a:t>/gauge sector: extra states = extra graphs</a:t>
              </a:r>
              <a:endParaRPr lang="ru-RU" sz="2000" dirty="0">
                <a:solidFill>
                  <a:srgbClr val="7030A0"/>
                </a:solidFill>
                <a:latin typeface="Calibri" panose="020F0502020204030204" pitchFamily="34" charset="0"/>
              </a:endParaRPr>
            </a:p>
          </p:txBody>
        </p:sp>
      </p:grpSp>
      <p:grpSp>
        <p:nvGrpSpPr>
          <p:cNvPr id="14" name="Группа 13"/>
          <p:cNvGrpSpPr/>
          <p:nvPr/>
        </p:nvGrpSpPr>
        <p:grpSpPr>
          <a:xfrm>
            <a:off x="3565878" y="2538950"/>
            <a:ext cx="2544418" cy="1882564"/>
            <a:chOff x="3557379" y="3069112"/>
            <a:chExt cx="2544418" cy="1882564"/>
          </a:xfrm>
        </p:grpSpPr>
        <p:grpSp>
          <p:nvGrpSpPr>
            <p:cNvPr id="15" name="Группа 14"/>
            <p:cNvGrpSpPr/>
            <p:nvPr/>
          </p:nvGrpSpPr>
          <p:grpSpPr>
            <a:xfrm>
              <a:off x="3557379" y="3069112"/>
              <a:ext cx="2544418" cy="1882564"/>
              <a:chOff x="3703484" y="3511656"/>
              <a:chExt cx="2544418" cy="1882564"/>
            </a:xfrm>
          </p:grpSpPr>
          <p:grpSp>
            <p:nvGrpSpPr>
              <p:cNvPr id="17" name="Группа 16"/>
              <p:cNvGrpSpPr/>
              <p:nvPr/>
            </p:nvGrpSpPr>
            <p:grpSpPr>
              <a:xfrm>
                <a:off x="3703484" y="3511656"/>
                <a:ext cx="2544418" cy="1882564"/>
                <a:chOff x="4070529" y="1832274"/>
                <a:chExt cx="2383649" cy="1818701"/>
              </a:xfrm>
            </p:grpSpPr>
            <p:pic>
              <p:nvPicPr>
                <p:cNvPr id="19" name="Рисунок 18"/>
                <p:cNvPicPr>
                  <a:picLocks noChangeAspect="1"/>
                </p:cNvPicPr>
                <p:nvPr/>
              </p:nvPicPr>
              <p:blipFill>
                <a:blip r:embed="rId5"/>
                <a:stretch>
                  <a:fillRect/>
                </a:stretch>
              </p:blipFill>
              <p:spPr>
                <a:xfrm>
                  <a:off x="4070529" y="1832274"/>
                  <a:ext cx="2383649" cy="1818701"/>
                </a:xfrm>
                <a:prstGeom prst="rect">
                  <a:avLst/>
                </a:prstGeom>
              </p:spPr>
            </p:pic>
            <p:sp>
              <p:nvSpPr>
                <p:cNvPr id="20" name="TextBox 19"/>
                <p:cNvSpPr txBox="1"/>
                <p:nvPr/>
              </p:nvSpPr>
              <p:spPr>
                <a:xfrm>
                  <a:off x="4764068" y="1996973"/>
                  <a:ext cx="542421" cy="356803"/>
                </a:xfrm>
                <a:prstGeom prst="rect">
                  <a:avLst/>
                </a:prstGeom>
                <a:noFill/>
              </p:spPr>
              <p:txBody>
                <a:bodyPr wrap="none" rtlCol="0">
                  <a:spAutoFit/>
                </a:bodyPr>
                <a:lstStyle/>
                <a:p>
                  <a:r>
                    <a:rPr lang="en-US" sz="1600" dirty="0" smtClean="0">
                      <a:solidFill>
                        <a:srgbClr val="C00000"/>
                      </a:solidFill>
                      <a:latin typeface="Calibri" panose="020F0502020204030204" pitchFamily="34" charset="0"/>
                    </a:rPr>
                    <a:t>VBC</a:t>
                  </a:r>
                  <a:r>
                    <a:rPr lang="en-US" dirty="0" smtClean="0"/>
                    <a:t> </a:t>
                  </a:r>
                  <a:endParaRPr lang="ru-RU" dirty="0"/>
                </a:p>
              </p:txBody>
            </p:sp>
          </p:grpSp>
          <p:sp>
            <p:nvSpPr>
              <p:cNvPr id="18" name="Овал 17"/>
              <p:cNvSpPr/>
              <p:nvPr/>
            </p:nvSpPr>
            <p:spPr>
              <a:xfrm>
                <a:off x="4897120" y="4199010"/>
                <a:ext cx="233182" cy="210076"/>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6" name="TextBox 15"/>
            <p:cNvSpPr txBox="1"/>
            <p:nvPr/>
          </p:nvSpPr>
          <p:spPr>
            <a:xfrm>
              <a:off x="3821651" y="4464964"/>
              <a:ext cx="1526508" cy="369332"/>
            </a:xfrm>
            <a:prstGeom prst="rect">
              <a:avLst/>
            </a:prstGeom>
            <a:noFill/>
          </p:spPr>
          <p:txBody>
            <a:bodyPr wrap="none" rtlCol="0">
              <a:spAutoFit/>
            </a:bodyPr>
            <a:lstStyle/>
            <a:p>
              <a:r>
                <a:rPr lang="en-US" dirty="0">
                  <a:solidFill>
                    <a:srgbClr val="7030A0"/>
                  </a:solidFill>
                  <a:latin typeface="Calibri" panose="020F0502020204030204" pitchFamily="34" charset="0"/>
                </a:rPr>
                <a:t>n</a:t>
              </a:r>
              <a:r>
                <a:rPr lang="en-US" dirty="0" smtClean="0">
                  <a:solidFill>
                    <a:srgbClr val="7030A0"/>
                  </a:solidFill>
                  <a:latin typeface="Calibri" panose="020F0502020204030204" pitchFamily="34" charset="0"/>
                </a:rPr>
                <a:t>ew couplings</a:t>
              </a:r>
              <a:endParaRPr lang="ru-RU" dirty="0">
                <a:solidFill>
                  <a:srgbClr val="7030A0"/>
                </a:solidFill>
                <a:latin typeface="Calibri" panose="020F0502020204030204" pitchFamily="34" charset="0"/>
              </a:endParaRPr>
            </a:p>
          </p:txBody>
        </p:sp>
      </p:grpSp>
      <p:grpSp>
        <p:nvGrpSpPr>
          <p:cNvPr id="21" name="Группа 20"/>
          <p:cNvGrpSpPr/>
          <p:nvPr/>
        </p:nvGrpSpPr>
        <p:grpSpPr>
          <a:xfrm>
            <a:off x="6316341" y="2543049"/>
            <a:ext cx="2437004" cy="1895891"/>
            <a:chOff x="6352591" y="3072568"/>
            <a:chExt cx="2437004" cy="1895891"/>
          </a:xfrm>
        </p:grpSpPr>
        <p:grpSp>
          <p:nvGrpSpPr>
            <p:cNvPr id="22" name="Группа 21"/>
            <p:cNvGrpSpPr/>
            <p:nvPr/>
          </p:nvGrpSpPr>
          <p:grpSpPr>
            <a:xfrm>
              <a:off x="6352591" y="3072568"/>
              <a:ext cx="2437004" cy="1895891"/>
              <a:chOff x="6545631" y="3440822"/>
              <a:chExt cx="2437004" cy="1895891"/>
            </a:xfrm>
          </p:grpSpPr>
          <p:grpSp>
            <p:nvGrpSpPr>
              <p:cNvPr id="24" name="Группа 23"/>
              <p:cNvGrpSpPr/>
              <p:nvPr/>
            </p:nvGrpSpPr>
            <p:grpSpPr>
              <a:xfrm>
                <a:off x="6545631" y="3440822"/>
                <a:ext cx="2437004" cy="1895891"/>
                <a:chOff x="9130189" y="1748820"/>
                <a:chExt cx="2395103" cy="1857882"/>
              </a:xfrm>
            </p:grpSpPr>
            <p:pic>
              <p:nvPicPr>
                <p:cNvPr id="26" name="Рисунок 25"/>
                <p:cNvPicPr>
                  <a:picLocks noChangeAspect="1"/>
                </p:cNvPicPr>
                <p:nvPr/>
              </p:nvPicPr>
              <p:blipFill>
                <a:blip r:embed="rId6"/>
                <a:stretch>
                  <a:fillRect/>
                </a:stretch>
              </p:blipFill>
              <p:spPr>
                <a:xfrm>
                  <a:off x="9130189" y="1748820"/>
                  <a:ext cx="2395103" cy="1857882"/>
                </a:xfrm>
                <a:prstGeom prst="rect">
                  <a:avLst/>
                </a:prstGeom>
              </p:spPr>
            </p:pic>
            <mc:AlternateContent xmlns:mc="http://schemas.openxmlformats.org/markup-compatibility/2006" xmlns:a14="http://schemas.microsoft.com/office/drawing/2010/main">
              <mc:Choice Requires="a14">
                <p:sp>
                  <p:nvSpPr>
                    <p:cNvPr id="27" name="Прямоугольник 26"/>
                    <p:cNvSpPr/>
                    <p:nvPr/>
                  </p:nvSpPr>
                  <p:spPr>
                    <a:xfrm>
                      <a:off x="9727101" y="2045693"/>
                      <a:ext cx="1029709" cy="331767"/>
                    </a:xfrm>
                    <a:prstGeom prst="rect">
                      <a:avLst/>
                    </a:prstGeom>
                  </p:spPr>
                  <p:txBody>
                    <a:bodyPr wrap="none">
                      <a:spAutoFit/>
                    </a:bodyPr>
                    <a:lstStyle/>
                    <a:p>
                      <a:r>
                        <a:rPr lang="en-US" sz="1600" dirty="0" smtClean="0">
                          <a:solidFill>
                            <a:srgbClr val="C00000"/>
                          </a:solidFill>
                          <a:latin typeface="Calibri" panose="020F0502020204030204" pitchFamily="34" charset="0"/>
                        </a:rPr>
                        <a:t>2HDM</a:t>
                      </a:r>
                      <a:r>
                        <a:rPr lang="en-US" sz="1600" i="1" dirty="0">
                          <a:solidFill>
                            <a:srgbClr val="C00000"/>
                          </a:solidFill>
                          <a:latin typeface="Calibri" panose="020F0502020204030204" pitchFamily="34" charset="0"/>
                        </a:rPr>
                        <a:t>+</a:t>
                      </a:r>
                      <a14:m>
                        <m:oMath xmlns:m="http://schemas.openxmlformats.org/officeDocument/2006/math">
                          <m:sSubSup>
                            <m:sSubSupPr>
                              <m:ctrlPr>
                                <a:rPr lang="en-US" sz="1600" i="1" dirty="0">
                                  <a:solidFill>
                                    <a:srgbClr val="C00000"/>
                                  </a:solidFill>
                                  <a:latin typeface="Cambria Math" panose="02040503050406030204" pitchFamily="18" charset="0"/>
                                </a:rPr>
                              </m:ctrlPr>
                            </m:sSubSupPr>
                            <m:e>
                              <m:r>
                                <a:rPr lang="en-US" sz="1600" i="1" dirty="0">
                                  <a:solidFill>
                                    <a:srgbClr val="C00000"/>
                                  </a:solidFill>
                                  <a:latin typeface="Cambria Math" panose="02040503050406030204" pitchFamily="18" charset="0"/>
                                </a:rPr>
                                <m:t>𝑍</m:t>
                              </m:r>
                            </m:e>
                            <m:sub>
                              <m:r>
                                <a:rPr lang="en-US" sz="1600" i="1" dirty="0">
                                  <a:solidFill>
                                    <a:srgbClr val="C00000"/>
                                  </a:solidFill>
                                  <a:latin typeface="Cambria Math" panose="02040503050406030204" pitchFamily="18" charset="0"/>
                                </a:rPr>
                                <m:t>𝑉</m:t>
                              </m:r>
                            </m:sub>
                            <m:sup>
                              <m:r>
                                <a:rPr lang="en-US" sz="1600" i="1" dirty="0">
                                  <a:solidFill>
                                    <a:srgbClr val="C00000"/>
                                  </a:solidFill>
                                  <a:latin typeface="Cambria Math" panose="02040503050406030204" pitchFamily="18" charset="0"/>
                                </a:rPr>
                                <m:t>′</m:t>
                              </m:r>
                            </m:sup>
                          </m:sSubSup>
                        </m:oMath>
                      </a14:m>
                      <a:endParaRPr lang="ru-RU" sz="1600" dirty="0">
                        <a:solidFill>
                          <a:schemeClr val="accent1"/>
                        </a:solidFill>
                        <a:latin typeface="Calibri" panose="020F0502020204030204" pitchFamily="34" charset="0"/>
                      </a:endParaRPr>
                    </a:p>
                  </p:txBody>
                </p:sp>
              </mc:Choice>
              <mc:Fallback xmlns="">
                <p:sp>
                  <p:nvSpPr>
                    <p:cNvPr id="27" name="Прямоугольник 26"/>
                    <p:cNvSpPr>
                      <a:spLocks noRot="1" noChangeAspect="1" noMove="1" noResize="1" noEditPoints="1" noAdjustHandles="1" noChangeArrowheads="1" noChangeShapeType="1" noTextEdit="1"/>
                    </p:cNvSpPr>
                    <p:nvPr/>
                  </p:nvSpPr>
                  <p:spPr>
                    <a:xfrm>
                      <a:off x="9727101" y="2045693"/>
                      <a:ext cx="1029709" cy="331767"/>
                    </a:xfrm>
                    <a:prstGeom prst="rect">
                      <a:avLst/>
                    </a:prstGeom>
                    <a:blipFill>
                      <a:blip r:embed="rId7"/>
                      <a:stretch>
                        <a:fillRect l="-3488" t="-5455" b="-23636"/>
                      </a:stretch>
                    </a:blipFill>
                  </p:spPr>
                  <p:txBody>
                    <a:bodyPr/>
                    <a:lstStyle/>
                    <a:p>
                      <a:r>
                        <a:rPr lang="ru-RU">
                          <a:noFill/>
                        </a:rPr>
                        <a:t> </a:t>
                      </a:r>
                    </a:p>
                  </p:txBody>
                </p:sp>
              </mc:Fallback>
            </mc:AlternateContent>
          </p:grpSp>
          <p:sp>
            <p:nvSpPr>
              <p:cNvPr id="25" name="Овал 24"/>
              <p:cNvSpPr/>
              <p:nvPr/>
            </p:nvSpPr>
            <p:spPr>
              <a:xfrm>
                <a:off x="8147194" y="4199010"/>
                <a:ext cx="391607" cy="253928"/>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3" name="TextBox 22"/>
            <p:cNvSpPr txBox="1"/>
            <p:nvPr/>
          </p:nvSpPr>
          <p:spPr>
            <a:xfrm>
              <a:off x="6948660" y="4543321"/>
              <a:ext cx="1188210" cy="369332"/>
            </a:xfrm>
            <a:prstGeom prst="rect">
              <a:avLst/>
            </a:prstGeom>
            <a:noFill/>
          </p:spPr>
          <p:txBody>
            <a:bodyPr wrap="none" rtlCol="0">
              <a:spAutoFit/>
            </a:bodyPr>
            <a:lstStyle/>
            <a:p>
              <a:r>
                <a:rPr lang="en-US" dirty="0">
                  <a:solidFill>
                    <a:srgbClr val="00B050"/>
                  </a:solidFill>
                  <a:latin typeface="Calibri" panose="020F0502020204030204" pitchFamily="34" charset="0"/>
                </a:rPr>
                <a:t>n</a:t>
              </a:r>
              <a:r>
                <a:rPr lang="en-US" dirty="0" smtClean="0">
                  <a:solidFill>
                    <a:srgbClr val="00B050"/>
                  </a:solidFill>
                  <a:latin typeface="Calibri" panose="020F0502020204030204" pitchFamily="34" charset="0"/>
                </a:rPr>
                <a:t>ew states</a:t>
              </a:r>
              <a:endParaRPr lang="ru-RU" dirty="0">
                <a:solidFill>
                  <a:srgbClr val="00B050"/>
                </a:solidFill>
                <a:latin typeface="Calibri" panose="020F0502020204030204" pitchFamily="34" charset="0"/>
              </a:endParaRPr>
            </a:p>
          </p:txBody>
        </p:sp>
      </p:grpSp>
      <p:grpSp>
        <p:nvGrpSpPr>
          <p:cNvPr id="28" name="Группа 27"/>
          <p:cNvGrpSpPr/>
          <p:nvPr/>
        </p:nvGrpSpPr>
        <p:grpSpPr>
          <a:xfrm>
            <a:off x="8968904" y="2797469"/>
            <a:ext cx="3025132" cy="1620339"/>
            <a:chOff x="9255106" y="2305639"/>
            <a:chExt cx="2874743" cy="1513682"/>
          </a:xfrm>
        </p:grpSpPr>
        <p:grpSp>
          <p:nvGrpSpPr>
            <p:cNvPr id="29" name="Группа 28"/>
            <p:cNvGrpSpPr/>
            <p:nvPr/>
          </p:nvGrpSpPr>
          <p:grpSpPr>
            <a:xfrm>
              <a:off x="9255106" y="2305639"/>
              <a:ext cx="2874743" cy="1513682"/>
              <a:chOff x="402290" y="4007603"/>
              <a:chExt cx="2874743" cy="1513682"/>
            </a:xfrm>
          </p:grpSpPr>
          <p:pic>
            <p:nvPicPr>
              <p:cNvPr id="32" name="Рисунок 31"/>
              <p:cNvPicPr>
                <a:picLocks noChangeAspect="1"/>
              </p:cNvPicPr>
              <p:nvPr/>
            </p:nvPicPr>
            <p:blipFill>
              <a:blip r:embed="rId8"/>
              <a:stretch>
                <a:fillRect/>
              </a:stretch>
            </p:blipFill>
            <p:spPr>
              <a:xfrm>
                <a:off x="402290" y="4007603"/>
                <a:ext cx="2874743" cy="1513682"/>
              </a:xfrm>
              <a:prstGeom prst="rect">
                <a:avLst/>
              </a:prstGeom>
            </p:spPr>
          </p:pic>
          <p:sp>
            <p:nvSpPr>
              <p:cNvPr id="33" name="TextBox 32"/>
              <p:cNvSpPr txBox="1"/>
              <p:nvPr/>
            </p:nvSpPr>
            <p:spPr>
              <a:xfrm>
                <a:off x="1113422" y="4179438"/>
                <a:ext cx="477467" cy="345021"/>
              </a:xfrm>
              <a:prstGeom prst="rect">
                <a:avLst/>
              </a:prstGeom>
              <a:noFill/>
            </p:spPr>
            <p:txBody>
              <a:bodyPr wrap="none" rtlCol="0">
                <a:spAutoFit/>
              </a:bodyPr>
              <a:lstStyle/>
              <a:p>
                <a:r>
                  <a:rPr lang="en-US" dirty="0" smtClean="0">
                    <a:solidFill>
                      <a:srgbClr val="C00000"/>
                    </a:solidFill>
                    <a:latin typeface="Calibri" panose="020F0502020204030204" pitchFamily="34" charset="0"/>
                  </a:rPr>
                  <a:t>Z</a:t>
                </a:r>
                <a:r>
                  <a:rPr lang="en-US" sz="1600" baseline="-25000" dirty="0" smtClean="0">
                    <a:solidFill>
                      <a:srgbClr val="C00000"/>
                    </a:solidFill>
                    <a:latin typeface="Calibri" panose="020F0502020204030204" pitchFamily="34" charset="0"/>
                  </a:rPr>
                  <a:t>VFC</a:t>
                </a:r>
                <a:endParaRPr lang="ru-RU" sz="1600" baseline="-25000" dirty="0">
                  <a:solidFill>
                    <a:srgbClr val="C00000"/>
                  </a:solidFill>
                  <a:latin typeface="Calibri" panose="020F0502020204030204" pitchFamily="34" charset="0"/>
                </a:endParaRPr>
              </a:p>
            </p:txBody>
          </p:sp>
        </p:grpSp>
        <p:sp>
          <p:nvSpPr>
            <p:cNvPr id="30" name="TextBox 29"/>
            <p:cNvSpPr txBox="1"/>
            <p:nvPr/>
          </p:nvSpPr>
          <p:spPr>
            <a:xfrm>
              <a:off x="9562381" y="3442560"/>
              <a:ext cx="1622572" cy="345021"/>
            </a:xfrm>
            <a:prstGeom prst="rect">
              <a:avLst/>
            </a:prstGeom>
            <a:noFill/>
          </p:spPr>
          <p:txBody>
            <a:bodyPr wrap="none" rtlCol="0">
              <a:spAutoFit/>
            </a:bodyPr>
            <a:lstStyle/>
            <a:p>
              <a:r>
                <a:rPr lang="en-US" dirty="0" err="1">
                  <a:solidFill>
                    <a:schemeClr val="accent2">
                      <a:lumMod val="75000"/>
                    </a:schemeClr>
                  </a:solidFill>
                  <a:latin typeface="Calibri" panose="020F0502020204030204" pitchFamily="34" charset="0"/>
                </a:rPr>
                <a:t>f</a:t>
              </a:r>
              <a:r>
                <a:rPr lang="en-US" dirty="0" err="1" smtClean="0">
                  <a:solidFill>
                    <a:schemeClr val="accent2">
                      <a:lumMod val="75000"/>
                    </a:schemeClr>
                  </a:solidFill>
                  <a:latin typeface="Calibri" panose="020F0502020204030204" pitchFamily="34" charset="0"/>
                </a:rPr>
                <a:t>lavour</a:t>
              </a:r>
              <a:r>
                <a:rPr lang="en-US" dirty="0" smtClean="0">
                  <a:solidFill>
                    <a:schemeClr val="accent2">
                      <a:lumMod val="75000"/>
                    </a:schemeClr>
                  </a:solidFill>
                  <a:latin typeface="Calibri" panose="020F0502020204030204" pitchFamily="34" charset="0"/>
                </a:rPr>
                <a:t> violation</a:t>
              </a:r>
              <a:endParaRPr lang="ru-RU" dirty="0">
                <a:solidFill>
                  <a:schemeClr val="accent2">
                    <a:lumMod val="75000"/>
                  </a:schemeClr>
                </a:solidFill>
                <a:latin typeface="Calibri" panose="020F0502020204030204" pitchFamily="34" charset="0"/>
              </a:endParaRPr>
            </a:p>
          </p:txBody>
        </p:sp>
        <p:sp>
          <p:nvSpPr>
            <p:cNvPr id="31" name="Овал 30"/>
            <p:cNvSpPr/>
            <p:nvPr/>
          </p:nvSpPr>
          <p:spPr>
            <a:xfrm>
              <a:off x="10423936" y="2932129"/>
              <a:ext cx="264309" cy="274791"/>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34" name="TextBox 33"/>
          <p:cNvSpPr txBox="1"/>
          <p:nvPr/>
        </p:nvSpPr>
        <p:spPr>
          <a:xfrm>
            <a:off x="837947" y="1617022"/>
            <a:ext cx="4110869" cy="430887"/>
          </a:xfrm>
          <a:prstGeom prst="rect">
            <a:avLst/>
          </a:prstGeom>
          <a:noFill/>
        </p:spPr>
        <p:txBody>
          <a:bodyPr wrap="none" rtlCol="0">
            <a:spAutoFit/>
          </a:bodyPr>
          <a:lstStyle/>
          <a:p>
            <a:r>
              <a:rPr lang="en-US" sz="2200" dirty="0" smtClean="0">
                <a:solidFill>
                  <a:srgbClr val="92D050"/>
                </a:solidFill>
                <a:latin typeface="Calibri" panose="020F0502020204030204" pitchFamily="34" charset="0"/>
              </a:rPr>
              <a:t>The simplified vs the simplest DM:</a:t>
            </a:r>
            <a:endParaRPr lang="ru-RU" sz="2200" dirty="0">
              <a:solidFill>
                <a:srgbClr val="92D050"/>
              </a:solidFill>
              <a:latin typeface="Calibri" panose="020F0502020204030204" pitchFamily="34" charset="0"/>
            </a:endParaRPr>
          </a:p>
        </p:txBody>
      </p:sp>
      <p:grpSp>
        <p:nvGrpSpPr>
          <p:cNvPr id="35" name="Группа 34"/>
          <p:cNvGrpSpPr/>
          <p:nvPr/>
        </p:nvGrpSpPr>
        <p:grpSpPr>
          <a:xfrm>
            <a:off x="449184" y="2538950"/>
            <a:ext cx="2263366" cy="1926051"/>
            <a:chOff x="449184" y="2538950"/>
            <a:chExt cx="2263366" cy="1926051"/>
          </a:xfrm>
        </p:grpSpPr>
        <p:grpSp>
          <p:nvGrpSpPr>
            <p:cNvPr id="36" name="Группа 35"/>
            <p:cNvGrpSpPr/>
            <p:nvPr/>
          </p:nvGrpSpPr>
          <p:grpSpPr>
            <a:xfrm>
              <a:off x="449184" y="2538950"/>
              <a:ext cx="2263366" cy="1926051"/>
              <a:chOff x="540339" y="4200849"/>
              <a:chExt cx="2070781" cy="1819673"/>
            </a:xfrm>
          </p:grpSpPr>
          <p:grpSp>
            <p:nvGrpSpPr>
              <p:cNvPr id="39" name="Группа 38"/>
              <p:cNvGrpSpPr/>
              <p:nvPr/>
            </p:nvGrpSpPr>
            <p:grpSpPr>
              <a:xfrm>
                <a:off x="540339" y="4200849"/>
                <a:ext cx="2070781" cy="1819673"/>
                <a:chOff x="9646962" y="416424"/>
                <a:chExt cx="2213140" cy="1982386"/>
              </a:xfrm>
            </p:grpSpPr>
            <p:pic>
              <p:nvPicPr>
                <p:cNvPr id="41" name="Рисунок 40"/>
                <p:cNvPicPr>
                  <a:picLocks noChangeAspect="1"/>
                </p:cNvPicPr>
                <p:nvPr/>
              </p:nvPicPr>
              <p:blipFill>
                <a:blip r:embed="rId9"/>
                <a:stretch>
                  <a:fillRect/>
                </a:stretch>
              </p:blipFill>
              <p:spPr>
                <a:xfrm>
                  <a:off x="9646962" y="416424"/>
                  <a:ext cx="2213140" cy="1982386"/>
                </a:xfrm>
                <a:prstGeom prst="rect">
                  <a:avLst/>
                </a:prstGeom>
              </p:spPr>
            </p:pic>
            <p:sp>
              <p:nvSpPr>
                <p:cNvPr id="42" name="Овал 41"/>
                <p:cNvSpPr/>
                <p:nvPr/>
              </p:nvSpPr>
              <p:spPr>
                <a:xfrm>
                  <a:off x="11009280" y="1269566"/>
                  <a:ext cx="271989" cy="3265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Овал 42"/>
                <p:cNvSpPr/>
                <p:nvPr/>
              </p:nvSpPr>
              <p:spPr>
                <a:xfrm>
                  <a:off x="10176388" y="1278531"/>
                  <a:ext cx="303352" cy="3175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TextBox 43"/>
                <p:cNvSpPr txBox="1"/>
                <p:nvPr/>
              </p:nvSpPr>
              <p:spPr>
                <a:xfrm>
                  <a:off x="11249532" y="1222951"/>
                  <a:ext cx="465339" cy="380135"/>
                </a:xfrm>
                <a:prstGeom prst="rect">
                  <a:avLst/>
                </a:prstGeom>
                <a:noFill/>
              </p:spPr>
              <p:txBody>
                <a:bodyPr wrap="none" rtlCol="0">
                  <a:spAutoFit/>
                </a:bodyPr>
                <a:lstStyle/>
                <a:p>
                  <a:r>
                    <a:rPr lang="en-US" dirty="0" err="1">
                      <a:solidFill>
                        <a:srgbClr val="FF0000"/>
                      </a:solidFill>
                      <a:latin typeface="Calibri" panose="020F0502020204030204" pitchFamily="34" charset="0"/>
                    </a:rPr>
                    <a:t>g</a:t>
                  </a:r>
                  <a:r>
                    <a:rPr lang="en-US" baseline="-25000" dirty="0" err="1" smtClean="0">
                      <a:solidFill>
                        <a:srgbClr val="FF0000"/>
                      </a:solidFill>
                      <a:latin typeface="Calibri" panose="020F0502020204030204" pitchFamily="34" charset="0"/>
                    </a:rPr>
                    <a:t>q</a:t>
                  </a:r>
                  <a:r>
                    <a:rPr lang="en-US" baseline="-25000" dirty="0" smtClean="0">
                      <a:solidFill>
                        <a:srgbClr val="FF0000"/>
                      </a:solidFill>
                      <a:latin typeface="Calibri" panose="020F0502020204030204" pitchFamily="34" charset="0"/>
                    </a:rPr>
                    <a:t>,</a:t>
                  </a:r>
                  <a:r>
                    <a:rPr lang="el-GR" baseline="-25000" dirty="0" smtClean="0">
                      <a:solidFill>
                        <a:srgbClr val="FF0000"/>
                      </a:solidFill>
                      <a:latin typeface="Calibri" panose="020F0502020204030204" pitchFamily="34" charset="0"/>
                    </a:rPr>
                    <a:t>χ</a:t>
                  </a:r>
                  <a:endParaRPr lang="ru-RU" baseline="-25000" dirty="0">
                    <a:solidFill>
                      <a:srgbClr val="FF0000"/>
                    </a:solidFill>
                    <a:latin typeface="Calibri" panose="020F0502020204030204" pitchFamily="34" charset="0"/>
                  </a:endParaRPr>
                </a:p>
              </p:txBody>
            </p:sp>
            <p:sp>
              <p:nvSpPr>
                <p:cNvPr id="45" name="TextBox 44"/>
                <p:cNvSpPr txBox="1"/>
                <p:nvPr/>
              </p:nvSpPr>
              <p:spPr>
                <a:xfrm>
                  <a:off x="9815185" y="1231911"/>
                  <a:ext cx="363457" cy="380135"/>
                </a:xfrm>
                <a:prstGeom prst="rect">
                  <a:avLst/>
                </a:prstGeom>
                <a:noFill/>
              </p:spPr>
              <p:txBody>
                <a:bodyPr wrap="none" rtlCol="0">
                  <a:spAutoFit/>
                </a:bodyPr>
                <a:lstStyle/>
                <a:p>
                  <a:r>
                    <a:rPr lang="en-US" dirty="0" err="1" smtClean="0">
                      <a:solidFill>
                        <a:srgbClr val="FF0000"/>
                      </a:solidFill>
                      <a:latin typeface="Calibri" panose="020F0502020204030204" pitchFamily="34" charset="0"/>
                    </a:rPr>
                    <a:t>g</a:t>
                  </a:r>
                  <a:r>
                    <a:rPr lang="en-US" baseline="-25000" dirty="0" err="1" smtClean="0">
                      <a:solidFill>
                        <a:srgbClr val="FF0000"/>
                      </a:solidFill>
                      <a:latin typeface="Calibri" panose="020F0502020204030204" pitchFamily="34" charset="0"/>
                    </a:rPr>
                    <a:t>q</a:t>
                  </a:r>
                  <a:endParaRPr lang="ru-RU" baseline="-25000" dirty="0">
                    <a:solidFill>
                      <a:srgbClr val="FF0000"/>
                    </a:solidFill>
                    <a:latin typeface="Calibri" panose="020F0502020204030204" pitchFamily="34" charset="0"/>
                  </a:endParaRPr>
                </a:p>
              </p:txBody>
            </p:sp>
          </p:grpSp>
          <p:sp>
            <p:nvSpPr>
              <p:cNvPr id="40" name="TextBox 39"/>
              <p:cNvSpPr txBox="1"/>
              <p:nvPr/>
            </p:nvSpPr>
            <p:spPr>
              <a:xfrm>
                <a:off x="1228205" y="4349639"/>
                <a:ext cx="596264" cy="348933"/>
              </a:xfrm>
              <a:prstGeom prst="rect">
                <a:avLst/>
              </a:prstGeom>
              <a:noFill/>
            </p:spPr>
            <p:txBody>
              <a:bodyPr wrap="none" rtlCol="0">
                <a:spAutoFit/>
              </a:bodyPr>
              <a:lstStyle/>
              <a:p>
                <a:r>
                  <a:rPr lang="en-US" sz="1600" dirty="0" smtClean="0">
                    <a:solidFill>
                      <a:srgbClr val="C00000"/>
                    </a:solidFill>
                    <a:latin typeface="Calibri" panose="020F0502020204030204" pitchFamily="34" charset="0"/>
                  </a:rPr>
                  <a:t>V/VA</a:t>
                </a:r>
                <a:r>
                  <a:rPr lang="en-US" dirty="0" smtClean="0"/>
                  <a:t> </a:t>
                </a:r>
                <a:endParaRPr lang="ru-RU" dirty="0"/>
              </a:p>
            </p:txBody>
          </p:sp>
        </p:grpSp>
        <p:sp>
          <p:nvSpPr>
            <p:cNvPr id="37" name="TextBox 36"/>
            <p:cNvSpPr txBox="1"/>
            <p:nvPr/>
          </p:nvSpPr>
          <p:spPr>
            <a:xfrm>
              <a:off x="2271991" y="2540609"/>
              <a:ext cx="426720" cy="307777"/>
            </a:xfrm>
            <a:prstGeom prst="rect">
              <a:avLst/>
            </a:prstGeom>
            <a:solidFill>
              <a:schemeClr val="tx1"/>
            </a:solidFill>
          </p:spPr>
          <p:txBody>
            <a:bodyPr wrap="none" rtlCol="0">
              <a:spAutoFit/>
            </a:bodyPr>
            <a:lstStyle/>
            <a:p>
              <a:r>
                <a:rPr lang="en-US" sz="1400" i="1" dirty="0" smtClean="0">
                  <a:solidFill>
                    <a:schemeClr val="bg1"/>
                  </a:solidFill>
                </a:rPr>
                <a:t>f, </a:t>
              </a:r>
              <a:r>
                <a:rPr lang="el-GR" sz="1400" i="1" dirty="0" smtClean="0">
                  <a:solidFill>
                    <a:schemeClr val="bg1"/>
                  </a:solidFill>
                </a:rPr>
                <a:t>χ</a:t>
              </a:r>
              <a:endParaRPr lang="ru-RU" sz="1400" i="1" dirty="0">
                <a:solidFill>
                  <a:schemeClr val="bg1"/>
                </a:solidFill>
              </a:endParaRPr>
            </a:p>
          </p:txBody>
        </p:sp>
        <mc:AlternateContent xmlns:mc="http://schemas.openxmlformats.org/markup-compatibility/2006" xmlns:a14="http://schemas.microsoft.com/office/drawing/2010/main">
          <mc:Choice Requires="a14">
            <p:sp>
              <p:nvSpPr>
                <p:cNvPr id="38" name="TextBox 37"/>
                <p:cNvSpPr txBox="1"/>
                <p:nvPr/>
              </p:nvSpPr>
              <p:spPr>
                <a:xfrm>
                  <a:off x="2207220" y="4120223"/>
                  <a:ext cx="505330" cy="332014"/>
                </a:xfrm>
                <a:prstGeom prst="rect">
                  <a:avLst/>
                </a:prstGeom>
                <a:solidFill>
                  <a:schemeClr val="tx1"/>
                </a:solid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ru-RU" sz="1400" i="1" smtClean="0">
                                <a:solidFill>
                                  <a:schemeClr val="bg1"/>
                                </a:solidFill>
                                <a:latin typeface="Cambria Math" panose="02040503050406030204" pitchFamily="18" charset="0"/>
                              </a:rPr>
                            </m:ctrlPr>
                          </m:accPr>
                          <m:e>
                            <m:r>
                              <a:rPr lang="en-US" sz="1400" b="0" i="1" smtClean="0">
                                <a:solidFill>
                                  <a:schemeClr val="bg1"/>
                                </a:solidFill>
                                <a:latin typeface="Cambria Math" panose="02040503050406030204" pitchFamily="18" charset="0"/>
                              </a:rPr>
                              <m:t>𝑓</m:t>
                            </m:r>
                          </m:e>
                        </m:acc>
                        <m:r>
                          <a:rPr lang="en-US" sz="1400" b="0" i="1" smtClean="0">
                            <a:solidFill>
                              <a:schemeClr val="bg1"/>
                            </a:solidFill>
                            <a:latin typeface="Cambria Math" panose="02040503050406030204" pitchFamily="18" charset="0"/>
                          </a:rPr>
                          <m:t>,</m:t>
                        </m:r>
                        <m:acc>
                          <m:accPr>
                            <m:chr m:val="̿"/>
                            <m:ctrlPr>
                              <a:rPr lang="en-US" sz="1400" b="0" i="1" smtClean="0">
                                <a:solidFill>
                                  <a:schemeClr val="bg1"/>
                                </a:solidFill>
                                <a:latin typeface="Cambria Math" panose="02040503050406030204" pitchFamily="18" charset="0"/>
                              </a:rPr>
                            </m:ctrlPr>
                          </m:accPr>
                          <m:e>
                            <m:r>
                              <a:rPr lang="en-US" sz="1400" b="0" i="1" smtClean="0">
                                <a:solidFill>
                                  <a:schemeClr val="bg1"/>
                                </a:solidFill>
                                <a:latin typeface="Cambria Math" panose="02040503050406030204" pitchFamily="18" charset="0"/>
                                <a:ea typeface="Cambria Math" panose="02040503050406030204" pitchFamily="18" charset="0"/>
                              </a:rPr>
                              <m:t>𝜒</m:t>
                            </m:r>
                          </m:e>
                        </m:acc>
                      </m:oMath>
                    </m:oMathPara>
                  </a14:m>
                  <a:endParaRPr lang="ru-RU" sz="1400" i="1" dirty="0">
                    <a:solidFill>
                      <a:schemeClr val="bg1"/>
                    </a:solidFill>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2207220" y="4120223"/>
                  <a:ext cx="505330" cy="332014"/>
                </a:xfrm>
                <a:prstGeom prst="rect">
                  <a:avLst/>
                </a:prstGeom>
                <a:blipFill>
                  <a:blip r:embed="rId10"/>
                  <a:stretch>
                    <a:fillRect r="-39759" b="-9259"/>
                  </a:stretch>
                </a:blipFill>
              </p:spPr>
              <p:txBody>
                <a:bodyPr/>
                <a:lstStyle/>
                <a:p>
                  <a:r>
                    <a:rPr lang="ru-RU">
                      <a:noFill/>
                    </a:rPr>
                    <a:t> </a:t>
                  </a:r>
                </a:p>
              </p:txBody>
            </p:sp>
          </mc:Fallback>
        </mc:AlternateContent>
      </p:grpSp>
      <p:sp>
        <p:nvSpPr>
          <p:cNvPr id="46" name="TextBox 45"/>
          <p:cNvSpPr txBox="1"/>
          <p:nvPr/>
        </p:nvSpPr>
        <p:spPr>
          <a:xfrm>
            <a:off x="1008670" y="4710332"/>
            <a:ext cx="9746643" cy="1477328"/>
          </a:xfrm>
          <a:prstGeom prst="rect">
            <a:avLst/>
          </a:prstGeom>
          <a:noFill/>
        </p:spPr>
        <p:txBody>
          <a:bodyPr wrap="none" rtlCol="0">
            <a:spAutoFit/>
          </a:bodyPr>
          <a:lstStyle/>
          <a:p>
            <a:pPr marL="285750" indent="-285750">
              <a:buFont typeface="Wingdings" panose="05000000000000000000" pitchFamily="2" charset="2"/>
              <a:buChar char="ü"/>
            </a:pPr>
            <a:r>
              <a:rPr lang="en-US" dirty="0" smtClean="0">
                <a:latin typeface="Calibri" panose="020F0502020204030204" pitchFamily="34" charset="0"/>
              </a:rPr>
              <a:t>“powerful”/specific signatures: one for many models / specific for the selected theoretical scenario</a:t>
            </a:r>
          </a:p>
          <a:p>
            <a:pPr marL="285750" indent="-285750">
              <a:buFont typeface="Wingdings" panose="05000000000000000000" pitchFamily="2" charset="2"/>
              <a:buChar char="ü"/>
            </a:pPr>
            <a:endParaRPr lang="en-US" dirty="0" smtClean="0">
              <a:latin typeface="Calibri" panose="020F0502020204030204" pitchFamily="34" charset="0"/>
            </a:endParaRPr>
          </a:p>
          <a:p>
            <a:pPr marL="285750" indent="-285750">
              <a:buFont typeface="Wingdings" panose="05000000000000000000" pitchFamily="2" charset="2"/>
              <a:buChar char="ü"/>
            </a:pPr>
            <a:r>
              <a:rPr lang="en-US" dirty="0" smtClean="0">
                <a:latin typeface="Calibri" panose="020F0502020204030204" pitchFamily="34" charset="0"/>
              </a:rPr>
              <a:t> not only s-channel processes </a:t>
            </a:r>
          </a:p>
          <a:p>
            <a:pPr marL="285750" indent="-285750">
              <a:buFont typeface="Wingdings" panose="05000000000000000000" pitchFamily="2" charset="2"/>
              <a:buChar char="ü"/>
            </a:pPr>
            <a:endParaRPr lang="en-US" dirty="0" smtClean="0">
              <a:solidFill>
                <a:srgbClr val="FFFF00"/>
              </a:solidFill>
              <a:latin typeface="Calibri" panose="020F0502020204030204" pitchFamily="34" charset="0"/>
            </a:endParaRPr>
          </a:p>
          <a:p>
            <a:pPr marL="285750" indent="-285750">
              <a:buFont typeface="Wingdings" panose="05000000000000000000" pitchFamily="2" charset="2"/>
              <a:buChar char="ü"/>
            </a:pPr>
            <a:r>
              <a:rPr lang="en-US" dirty="0" smtClean="0">
                <a:latin typeface="Calibri" panose="020F0502020204030204" pitchFamily="34" charset="0"/>
              </a:rPr>
              <a:t> </a:t>
            </a:r>
            <a:r>
              <a:rPr lang="en-US" dirty="0" smtClean="0">
                <a:solidFill>
                  <a:srgbClr val="FFFF00"/>
                </a:solidFill>
                <a:latin typeface="Calibri" panose="020F0502020204030204" pitchFamily="34" charset="0"/>
              </a:rPr>
              <a:t>single/pair leptons</a:t>
            </a:r>
            <a:r>
              <a:rPr lang="en-US" dirty="0" smtClean="0">
                <a:latin typeface="Calibri" panose="020F0502020204030204" pitchFamily="34" charset="0"/>
              </a:rPr>
              <a:t> in FS plus the missing transverse energy</a:t>
            </a:r>
            <a:endParaRPr lang="ru-RU" dirty="0">
              <a:latin typeface="Calibri" panose="020F0502020204030204" pitchFamily="34" charset="0"/>
            </a:endParaRPr>
          </a:p>
        </p:txBody>
      </p:sp>
      <p:sp>
        <p:nvSpPr>
          <p:cNvPr id="47" name="TextBox 46"/>
          <p:cNvSpPr txBox="1"/>
          <p:nvPr/>
        </p:nvSpPr>
        <p:spPr>
          <a:xfrm>
            <a:off x="339762" y="2110691"/>
            <a:ext cx="4022756" cy="369332"/>
          </a:xfrm>
          <a:prstGeom prst="rect">
            <a:avLst/>
          </a:prstGeom>
          <a:noFill/>
        </p:spPr>
        <p:txBody>
          <a:bodyPr wrap="square" rtlCol="0">
            <a:spAutoFit/>
          </a:bodyPr>
          <a:lstStyle/>
          <a:p>
            <a:r>
              <a:rPr lang="en-US" dirty="0" smtClean="0">
                <a:latin typeface="Calibri" panose="020F0502020204030204" pitchFamily="34" charset="0"/>
              </a:rPr>
              <a:t>One DM particle/mediator + SM</a:t>
            </a:r>
            <a:r>
              <a:rPr lang="ru-RU" dirty="0" smtClean="0">
                <a:latin typeface="Calibri" panose="020F0502020204030204" pitchFamily="34" charset="0"/>
              </a:rPr>
              <a:t> </a:t>
            </a:r>
            <a:endParaRPr lang="ru-RU" dirty="0">
              <a:latin typeface="Calibri" panose="020F0502020204030204" pitchFamily="34" charset="0"/>
            </a:endParaRPr>
          </a:p>
        </p:txBody>
      </p:sp>
      <p:sp>
        <p:nvSpPr>
          <p:cNvPr id="48" name="TextBox 47">
            <a:extLst>
              <a:ext uri="{FF2B5EF4-FFF2-40B4-BE49-F238E27FC236}">
                <a16:creationId xmlns:a16="http://schemas.microsoft.com/office/drawing/2014/main" id="{10C73BD3-7523-4634-BB66-6A2ADD452227}"/>
              </a:ext>
            </a:extLst>
          </p:cNvPr>
          <p:cNvSpPr txBox="1"/>
          <p:nvPr/>
        </p:nvSpPr>
        <p:spPr>
          <a:xfrm>
            <a:off x="7358936" y="5164990"/>
            <a:ext cx="3131811" cy="1200329"/>
          </a:xfrm>
          <a:prstGeom prst="rect">
            <a:avLst/>
          </a:prstGeom>
          <a:solidFill>
            <a:srgbClr val="7030A0"/>
          </a:solidFill>
          <a:ln w="25400">
            <a:noFill/>
          </a:ln>
        </p:spPr>
        <p:txBody>
          <a:bodyPr wrap="square">
            <a:spAutoFit/>
          </a:bodyPr>
          <a:lstStyle/>
          <a:p>
            <a:pPr algn="ctr" defTabSz="914296">
              <a:defRPr/>
            </a:pPr>
            <a:r>
              <a:rPr lang="en-US" dirty="0" smtClean="0">
                <a:latin typeface="Calibri" panose="020F0502020204030204" pitchFamily="34" charset="0"/>
                <a:cs typeface="Times New Roman" panose="02020603050405020304" pitchFamily="18" charset="0"/>
              </a:rPr>
              <a:t>Complementary signatures: </a:t>
            </a:r>
          </a:p>
          <a:p>
            <a:pPr algn="ctr" defTabSz="914296">
              <a:defRPr/>
            </a:pPr>
            <a:r>
              <a:rPr lang="en-US" i="1" dirty="0" smtClean="0">
                <a:solidFill>
                  <a:srgbClr val="FFFF00"/>
                </a:solidFill>
                <a:latin typeface="Calibri" panose="020F0502020204030204" pitchFamily="34" charset="0"/>
                <a:cs typeface="Times New Roman" panose="02020603050405020304" pitchFamily="18" charset="0"/>
              </a:rPr>
              <a:t>Z </a:t>
            </a:r>
            <a:r>
              <a:rPr lang="en-US" i="1" dirty="0" smtClean="0">
                <a:solidFill>
                  <a:srgbClr val="FFFF00"/>
                </a:solidFill>
                <a:latin typeface="Arial" panose="020B0604020202020204" pitchFamily="34" charset="0"/>
                <a:cs typeface="Arial" panose="020B0604020202020204" pitchFamily="34" charset="0"/>
              </a:rPr>
              <a:t>→ </a:t>
            </a:r>
            <a:r>
              <a:rPr lang="en-US" i="1" dirty="0" smtClean="0">
                <a:solidFill>
                  <a:srgbClr val="FFFF00"/>
                </a:solidFill>
                <a:latin typeface="Calibri" panose="020F0502020204030204" pitchFamily="34" charset="0"/>
                <a:cs typeface="Times New Roman" panose="02020603050405020304" pitchFamily="18" charset="0"/>
              </a:rPr>
              <a:t>lepton pair + MET </a:t>
            </a:r>
          </a:p>
          <a:p>
            <a:pPr algn="ctr" defTabSz="914296">
              <a:defRPr/>
            </a:pPr>
            <a:r>
              <a:rPr lang="en-US" dirty="0" smtClean="0">
                <a:latin typeface="Calibri" panose="020F0502020204030204" pitchFamily="34" charset="0"/>
                <a:cs typeface="Times New Roman" panose="02020603050405020304" pitchFamily="18" charset="0"/>
              </a:rPr>
              <a:t>and</a:t>
            </a:r>
          </a:p>
          <a:p>
            <a:pPr algn="ctr" defTabSz="914296">
              <a:defRPr/>
            </a:pPr>
            <a:r>
              <a:rPr lang="en-US" i="1" dirty="0" smtClean="0">
                <a:solidFill>
                  <a:srgbClr val="FFFF00"/>
                </a:solidFill>
                <a:latin typeface="Calibri" panose="020F0502020204030204" pitchFamily="34" charset="0"/>
                <a:cs typeface="Times New Roman" panose="02020603050405020304" pitchFamily="18" charset="0"/>
              </a:rPr>
              <a:t>h</a:t>
            </a:r>
            <a:r>
              <a:rPr lang="en-US" i="1" baseline="-25000" dirty="0" smtClean="0">
                <a:solidFill>
                  <a:srgbClr val="FFFF00"/>
                </a:solidFill>
                <a:latin typeface="Calibri" panose="020F0502020204030204" pitchFamily="34" charset="0"/>
                <a:cs typeface="Times New Roman" panose="02020603050405020304" pitchFamily="18" charset="0"/>
              </a:rPr>
              <a:t>125</a:t>
            </a:r>
            <a:r>
              <a:rPr lang="en-US" i="1" dirty="0" smtClean="0">
                <a:solidFill>
                  <a:srgbClr val="FFFF00"/>
                </a:solidFill>
                <a:latin typeface="Calibri" panose="020F0502020204030204" pitchFamily="34" charset="0"/>
                <a:cs typeface="Times New Roman" panose="02020603050405020304" pitchFamily="18" charset="0"/>
              </a:rPr>
              <a:t> </a:t>
            </a:r>
            <a:r>
              <a:rPr lang="en-US" i="1" dirty="0" smtClean="0">
                <a:solidFill>
                  <a:srgbClr val="FFFF00"/>
                </a:solidFill>
                <a:latin typeface="Arial" panose="020B0604020202020204" pitchFamily="34" charset="0"/>
                <a:cs typeface="Arial" panose="020B0604020202020204" pitchFamily="34" charset="0"/>
              </a:rPr>
              <a:t>→ </a:t>
            </a:r>
            <a:r>
              <a:rPr lang="en-US" i="1" dirty="0" err="1" smtClean="0">
                <a:solidFill>
                  <a:srgbClr val="FFFF00"/>
                </a:solidFill>
                <a:latin typeface="Calibri" panose="020F0502020204030204" pitchFamily="34" charset="0"/>
                <a:cs typeface="Times New Roman" panose="02020603050405020304" pitchFamily="18" charset="0"/>
              </a:rPr>
              <a:t>bbar</a:t>
            </a:r>
            <a:r>
              <a:rPr lang="en-US" i="1" baseline="30000" dirty="0" smtClean="0">
                <a:solidFill>
                  <a:srgbClr val="FFFF00"/>
                </a:solidFill>
                <a:latin typeface="Calibri" panose="020F0502020204030204" pitchFamily="34" charset="0"/>
                <a:cs typeface="Times New Roman" panose="02020603050405020304" pitchFamily="18" charset="0"/>
              </a:rPr>
              <a:t> </a:t>
            </a:r>
            <a:r>
              <a:rPr lang="en-US" i="1" dirty="0">
                <a:solidFill>
                  <a:srgbClr val="FFFF00"/>
                </a:solidFill>
                <a:latin typeface="Calibri" panose="020F0502020204030204" pitchFamily="34" charset="0"/>
                <a:cs typeface="Times New Roman" panose="02020603050405020304" pitchFamily="18" charset="0"/>
              </a:rPr>
              <a:t>+ </a:t>
            </a:r>
            <a:r>
              <a:rPr lang="en-US" dirty="0" smtClean="0">
                <a:solidFill>
                  <a:srgbClr val="FFFF00"/>
                </a:solidFill>
                <a:latin typeface="Calibri" panose="020F0502020204030204" pitchFamily="34" charset="0"/>
                <a:cs typeface="Times New Roman" panose="02020603050405020304" pitchFamily="18" charset="0"/>
              </a:rPr>
              <a:t>MET </a:t>
            </a:r>
          </a:p>
        </p:txBody>
      </p:sp>
      <mc:AlternateContent xmlns:mc="http://schemas.openxmlformats.org/markup-compatibility/2006" xmlns:a14="http://schemas.microsoft.com/office/drawing/2010/main">
        <mc:Choice Requires="a14">
          <p:sp>
            <p:nvSpPr>
              <p:cNvPr id="49" name="TextBox 48"/>
              <p:cNvSpPr txBox="1"/>
              <p:nvPr/>
            </p:nvSpPr>
            <p:spPr>
              <a:xfrm>
                <a:off x="4963457" y="2538950"/>
                <a:ext cx="1141915" cy="331501"/>
              </a:xfrm>
              <a:prstGeom prst="rect">
                <a:avLst/>
              </a:prstGeom>
              <a:solidFill>
                <a:schemeClr val="tx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bg1"/>
                          </a:solidFill>
                          <a:latin typeface="Cambria Math" panose="02040503050406030204" pitchFamily="18" charset="0"/>
                        </a:rPr>
                        <m:t>h</m:t>
                      </m:r>
                      <m:r>
                        <a:rPr lang="en-US" sz="1400" b="0" i="1" smtClean="0">
                          <a:solidFill>
                            <a:schemeClr val="bg1"/>
                          </a:solidFill>
                          <a:latin typeface="Cambria Math" panose="02040503050406030204" pitchFamily="18" charset="0"/>
                        </a:rPr>
                        <m:t>(</m:t>
                      </m:r>
                      <m:r>
                        <a:rPr lang="en-US" sz="1400" b="0" i="1" smtClean="0">
                          <a:solidFill>
                            <a:schemeClr val="bg1"/>
                          </a:solidFill>
                          <a:latin typeface="Cambria Math" panose="02040503050406030204" pitchFamily="18" charset="0"/>
                        </a:rPr>
                        <m:t>𝑏</m:t>
                      </m:r>
                      <m:acc>
                        <m:accPr>
                          <m:chr m:val="̿"/>
                          <m:ctrlPr>
                            <a:rPr lang="en-US" sz="1400" b="0" i="1" smtClean="0">
                              <a:solidFill>
                                <a:schemeClr val="bg1"/>
                              </a:solidFill>
                              <a:latin typeface="Cambria Math" panose="02040503050406030204" pitchFamily="18" charset="0"/>
                            </a:rPr>
                          </m:ctrlPr>
                        </m:accPr>
                        <m:e>
                          <m:r>
                            <a:rPr lang="en-US" sz="1400" b="0" i="1" smtClean="0">
                              <a:solidFill>
                                <a:schemeClr val="bg1"/>
                              </a:solidFill>
                              <a:latin typeface="Cambria Math" panose="02040503050406030204" pitchFamily="18" charset="0"/>
                            </a:rPr>
                            <m:t>𝑏</m:t>
                          </m:r>
                        </m:e>
                      </m:acc>
                      <m:r>
                        <a:rPr lang="en-US" sz="1400" b="0" i="1" smtClean="0">
                          <a:solidFill>
                            <a:schemeClr val="bg1"/>
                          </a:solidFill>
                          <a:latin typeface="Cambria Math" panose="02040503050406030204" pitchFamily="18" charset="0"/>
                        </a:rPr>
                        <m:t>)/</m:t>
                      </m:r>
                      <m:r>
                        <a:rPr lang="en-US" sz="1400" b="0" i="1" smtClean="0">
                          <a:solidFill>
                            <a:schemeClr val="bg1"/>
                          </a:solidFill>
                          <a:latin typeface="Cambria Math" panose="02040503050406030204" pitchFamily="18" charset="0"/>
                        </a:rPr>
                        <m:t>𝑍</m:t>
                      </m:r>
                      <m:r>
                        <a:rPr lang="en-US" sz="1400" b="0" i="1" smtClean="0">
                          <a:solidFill>
                            <a:schemeClr val="bg1"/>
                          </a:solidFill>
                          <a:latin typeface="Cambria Math" panose="02040503050406030204" pitchFamily="18" charset="0"/>
                        </a:rPr>
                        <m:t>(</m:t>
                      </m:r>
                      <m:r>
                        <a:rPr lang="en-US" sz="1400" b="0" i="1" smtClean="0">
                          <a:solidFill>
                            <a:schemeClr val="bg1"/>
                          </a:solidFill>
                          <a:latin typeface="Cambria Math" panose="02040503050406030204" pitchFamily="18" charset="0"/>
                        </a:rPr>
                        <m:t>𝑙𝑙</m:t>
                      </m:r>
                      <m:r>
                        <a:rPr lang="en-US" sz="1400" b="0" i="1" smtClean="0">
                          <a:solidFill>
                            <a:schemeClr val="bg1"/>
                          </a:solidFill>
                          <a:latin typeface="Cambria Math" panose="02040503050406030204" pitchFamily="18" charset="0"/>
                        </a:rPr>
                        <m:t>)</m:t>
                      </m:r>
                    </m:oMath>
                  </m:oMathPara>
                </a14:m>
                <a:endParaRPr lang="ru-RU" sz="1400" dirty="0">
                  <a:solidFill>
                    <a:schemeClr val="bg1"/>
                  </a:solidFill>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4963457" y="2538950"/>
                <a:ext cx="1141915" cy="331501"/>
              </a:xfrm>
              <a:prstGeom prst="rect">
                <a:avLst/>
              </a:prstGeom>
              <a:blipFill>
                <a:blip r:embed="rId11"/>
                <a:stretch>
                  <a:fillRect b="-7273"/>
                </a:stretch>
              </a:blipFill>
            </p:spPr>
            <p:txBody>
              <a:bodyPr/>
              <a:lstStyle/>
              <a:p>
                <a:r>
                  <a:rPr lang="ru-RU">
                    <a:noFill/>
                  </a:rPr>
                  <a:t> </a:t>
                </a:r>
              </a:p>
            </p:txBody>
          </p:sp>
        </mc:Fallback>
      </mc:AlternateContent>
      <p:sp>
        <p:nvSpPr>
          <p:cNvPr id="50" name="TextBox 49"/>
          <p:cNvSpPr txBox="1"/>
          <p:nvPr/>
        </p:nvSpPr>
        <p:spPr>
          <a:xfrm>
            <a:off x="10536726" y="5444223"/>
            <a:ext cx="635110" cy="400110"/>
          </a:xfrm>
          <a:prstGeom prst="rect">
            <a:avLst/>
          </a:prstGeom>
          <a:noFill/>
        </p:spPr>
        <p:txBody>
          <a:bodyPr wrap="none" rtlCol="0">
            <a:spAutoFit/>
          </a:bodyPr>
          <a:lstStyle/>
          <a:p>
            <a:r>
              <a:rPr lang="en-US" sz="2000" dirty="0" smtClean="0">
                <a:latin typeface="Calibri" panose="020F0502020204030204" pitchFamily="34" charset="0"/>
              </a:rPr>
              <a:t>JINR</a:t>
            </a:r>
            <a:endParaRPr lang="ru-RU" sz="2000" dirty="0">
              <a:latin typeface="Calibri" panose="020F0502020204030204" pitchFamily="34" charset="0"/>
            </a:endParaRPr>
          </a:p>
        </p:txBody>
      </p:sp>
      <p:sp>
        <p:nvSpPr>
          <p:cNvPr id="51" name="TextBox 50"/>
          <p:cNvSpPr txBox="1"/>
          <p:nvPr/>
        </p:nvSpPr>
        <p:spPr>
          <a:xfrm>
            <a:off x="10533325" y="5973413"/>
            <a:ext cx="1586845" cy="400110"/>
          </a:xfrm>
          <a:prstGeom prst="rect">
            <a:avLst/>
          </a:prstGeom>
          <a:noFill/>
        </p:spPr>
        <p:txBody>
          <a:bodyPr wrap="none" rtlCol="0">
            <a:spAutoFit/>
          </a:bodyPr>
          <a:lstStyle/>
          <a:p>
            <a:r>
              <a:rPr lang="en-US" sz="2000" dirty="0" smtClean="0">
                <a:latin typeface="Calibri" panose="020F0502020204030204" pitchFamily="34" charset="0"/>
              </a:rPr>
              <a:t>JINR + Erevan</a:t>
            </a:r>
            <a:endParaRPr lang="ru-RU" sz="2000" dirty="0">
              <a:latin typeface="Calibri" panose="020F0502020204030204" pitchFamily="34" charset="0"/>
            </a:endParaRPr>
          </a:p>
        </p:txBody>
      </p:sp>
    </p:spTree>
    <p:extLst>
      <p:ext uri="{BB962C8B-B14F-4D97-AF65-F5344CB8AC3E}">
        <p14:creationId xmlns:p14="http://schemas.microsoft.com/office/powerpoint/2010/main" val="35749816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6" grpId="0"/>
      <p:bldP spid="48" grpId="0" animBg="1"/>
      <p:bldP spid="49" grpId="0" animBg="1"/>
      <p:bldP spid="50" grpId="0"/>
      <p:bldP spid="5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3970" name="Text Box 1"/>
              <p:cNvSpPr txBox="1">
                <a:spLocks noChangeArrowheads="1"/>
              </p:cNvSpPr>
              <p:nvPr/>
            </p:nvSpPr>
            <p:spPr bwMode="auto">
              <a:xfrm>
                <a:off x="1142206" y="1"/>
                <a:ext cx="9805988" cy="582613"/>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3465A4"/>
                    </a:solidFill>
                    <a:round/>
                    <a:headEnd/>
                    <a:tailEnd/>
                  </a14:hiddenLine>
                </a:ext>
                <a:ext uri="{AF507438-7753-43E0-B8FC-AC1667EBCBE1}">
                  <a14:hiddenEffects>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3200" b="1">
                    <a:solidFill>
                      <a:srgbClr val="3333CC"/>
                    </a:solidFill>
                    <a:latin typeface="Arial" panose="020B0604020202020204" pitchFamily="34" charset="0"/>
                    <a:cs typeface="PingFang SC"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800">
                    <a:solidFill>
                      <a:srgbClr val="FF3300"/>
                    </a:solidFill>
                    <a:latin typeface="Arial" panose="020B0604020202020204" pitchFamily="34" charset="0"/>
                    <a:cs typeface="PingFang SC"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400">
                    <a:solidFill>
                      <a:srgbClr val="000000"/>
                    </a:solidFill>
                    <a:latin typeface="Arial" panose="020B0604020202020204" pitchFamily="34" charset="0"/>
                    <a:cs typeface="PingFang SC"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000">
                    <a:solidFill>
                      <a:srgbClr val="FF00FF"/>
                    </a:solidFill>
                    <a:latin typeface="Arial" panose="020B0604020202020204" pitchFamily="34" charset="0"/>
                    <a:cs typeface="PingFang SC"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000">
                    <a:solidFill>
                      <a:srgbClr val="009999"/>
                    </a:solidFill>
                    <a:latin typeface="Arial" panose="020B0604020202020204" pitchFamily="34" charset="0"/>
                    <a:cs typeface="PingFang SC"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000">
                    <a:solidFill>
                      <a:srgbClr val="009999"/>
                    </a:solidFill>
                    <a:latin typeface="Arial" panose="020B0604020202020204" pitchFamily="34" charset="0"/>
                    <a:cs typeface="PingFang SC"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000">
                    <a:solidFill>
                      <a:srgbClr val="009999"/>
                    </a:solidFill>
                    <a:latin typeface="Arial" panose="020B0604020202020204" pitchFamily="34" charset="0"/>
                    <a:cs typeface="PingFang SC"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000">
                    <a:solidFill>
                      <a:srgbClr val="009999"/>
                    </a:solidFill>
                    <a:latin typeface="Arial" panose="020B0604020202020204" pitchFamily="34" charset="0"/>
                    <a:cs typeface="PingFang SC"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000">
                    <a:solidFill>
                      <a:srgbClr val="009999"/>
                    </a:solidFill>
                    <a:latin typeface="Arial" panose="020B0604020202020204" pitchFamily="34" charset="0"/>
                    <a:cs typeface="PingFang SC" charset="0"/>
                  </a:defRPr>
                </a:lvl9pPr>
              </a:lstStyle>
              <a:p>
                <a:pPr algn="ctr">
                  <a:spcBef>
                    <a:spcPct val="0"/>
                  </a:spcBef>
                  <a:buClrTx/>
                </a:pPr>
                <a:r>
                  <a:rPr lang="en-US" sz="2600" dirty="0">
                    <a:solidFill>
                      <a:schemeClr val="accent1"/>
                    </a:solidFill>
                    <a:latin typeface="Helvetica-Bold"/>
                  </a:rPr>
                  <a:t>Mono h(</a:t>
                </a:r>
                <a14:m>
                  <m:oMath xmlns:m="http://schemas.openxmlformats.org/officeDocument/2006/math">
                    <m:r>
                      <a:rPr lang="en-US" sz="2600" i="1">
                        <a:solidFill>
                          <a:schemeClr val="accent1"/>
                        </a:solidFill>
                        <a:latin typeface="Cambria Math" panose="02040503050406030204" pitchFamily="18" charset="0"/>
                      </a:rPr>
                      <m:t>𝒃</m:t>
                    </m:r>
                    <m:bar>
                      <m:barPr>
                        <m:pos m:val="top"/>
                        <m:ctrlPr>
                          <a:rPr lang="en-US" sz="2600" i="1">
                            <a:solidFill>
                              <a:schemeClr val="accent1"/>
                            </a:solidFill>
                            <a:latin typeface="Cambria Math" panose="02040503050406030204" pitchFamily="18" charset="0"/>
                          </a:rPr>
                        </m:ctrlPr>
                      </m:barPr>
                      <m:e>
                        <m:r>
                          <a:rPr lang="en-US" sz="2600" i="1">
                            <a:solidFill>
                              <a:schemeClr val="accent1"/>
                            </a:solidFill>
                            <a:latin typeface="Cambria Math" panose="02040503050406030204" pitchFamily="18" charset="0"/>
                          </a:rPr>
                          <m:t>𝒃</m:t>
                        </m:r>
                      </m:e>
                    </m:bar>
                  </m:oMath>
                </a14:m>
                <a:r>
                  <a:rPr lang="en-US" sz="2600" dirty="0">
                    <a:solidFill>
                      <a:schemeClr val="accent1"/>
                    </a:solidFill>
                    <a:latin typeface="Helvetica-Bold"/>
                  </a:rPr>
                  <a:t>) + </a:t>
                </a:r>
                <a14:m>
                  <m:oMath xmlns:m="http://schemas.openxmlformats.org/officeDocument/2006/math">
                    <m:sSubSup>
                      <m:sSubSupPr>
                        <m:ctrlPr>
                          <a:rPr lang="en-US" sz="2600" i="1">
                            <a:solidFill>
                              <a:schemeClr val="accent1"/>
                            </a:solidFill>
                            <a:latin typeface="Cambria Math" panose="02040503050406030204" pitchFamily="18" charset="0"/>
                          </a:rPr>
                        </m:ctrlPr>
                      </m:sSubSupPr>
                      <m:e>
                        <m:r>
                          <a:rPr lang="en-US" sz="2600" i="1">
                            <a:solidFill>
                              <a:schemeClr val="accent1"/>
                            </a:solidFill>
                            <a:latin typeface="Cambria Math" panose="02040503050406030204" pitchFamily="18" charset="0"/>
                          </a:rPr>
                          <m:t>𝑬</m:t>
                        </m:r>
                      </m:e>
                      <m:sub>
                        <m:r>
                          <a:rPr lang="en-US" sz="2600" i="1">
                            <a:solidFill>
                              <a:schemeClr val="accent1"/>
                            </a:solidFill>
                            <a:latin typeface="Cambria Math" panose="02040503050406030204" pitchFamily="18" charset="0"/>
                          </a:rPr>
                          <m:t>𝑻</m:t>
                        </m:r>
                      </m:sub>
                      <m:sup>
                        <m:r>
                          <a:rPr lang="en-US" sz="2600" i="1">
                            <a:solidFill>
                              <a:schemeClr val="accent1"/>
                            </a:solidFill>
                            <a:latin typeface="Cambria Math" panose="02040503050406030204" pitchFamily="18" charset="0"/>
                          </a:rPr>
                          <m:t>𝒎𝒊𝒔</m:t>
                        </m:r>
                      </m:sup>
                    </m:sSubSup>
                  </m:oMath>
                </a14:m>
                <a:r>
                  <a:rPr lang="en-US" sz="2600" dirty="0">
                    <a:solidFill>
                      <a:schemeClr val="accent1"/>
                    </a:solidFill>
                    <a:latin typeface="Helvetica-Bold"/>
                  </a:rPr>
                  <a:t>, SDM </a:t>
                </a:r>
                <a:r>
                  <a:rPr lang="en-US" sz="2600" dirty="0" smtClean="0">
                    <a:solidFill>
                      <a:schemeClr val="accent1"/>
                    </a:solidFill>
                    <a:latin typeface="Helvetica-Bold"/>
                  </a:rPr>
                  <a:t>interpretation</a:t>
                </a:r>
                <a:endParaRPr lang="ru-RU" sz="2600" dirty="0">
                  <a:solidFill>
                    <a:schemeClr val="accent1"/>
                  </a:solidFill>
                </a:endParaRPr>
              </a:p>
            </p:txBody>
          </p:sp>
        </mc:Choice>
        <mc:Fallback xmlns="">
          <p:sp>
            <p:nvSpPr>
              <p:cNvPr id="83970" name="Text Box 1"/>
              <p:cNvSpPr txBox="1">
                <a:spLocks noRot="1" noChangeAspect="1" noMove="1" noResize="1" noEditPoints="1" noAdjustHandles="1" noChangeArrowheads="1" noChangeShapeType="1" noTextEdit="1"/>
              </p:cNvSpPr>
              <p:nvPr/>
            </p:nvSpPr>
            <p:spPr bwMode="auto">
              <a:xfrm>
                <a:off x="1142206" y="1"/>
                <a:ext cx="9805988" cy="582613"/>
              </a:xfrm>
              <a:prstGeom prst="rect">
                <a:avLst/>
              </a:prstGeom>
              <a:blipFill>
                <a:blip r:embed="rId3"/>
                <a:stretch>
                  <a:fillRect b="-21875"/>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ru-RU">
                    <a:noFill/>
                  </a:rPr>
                  <a:t> </a:t>
                </a:r>
              </a:p>
            </p:txBody>
          </p:sp>
        </mc:Fallback>
      </mc:AlternateContent>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545"/>
            <a:ext cx="736124" cy="748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85670" y="-6545"/>
            <a:ext cx="906330" cy="69758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Нижний колонтитул 7"/>
          <p:cNvSpPr>
            <a:spLocks noGrp="1"/>
          </p:cNvSpPr>
          <p:nvPr>
            <p:ph type="ftr" sz="quarter" idx="11"/>
          </p:nvPr>
        </p:nvSpPr>
        <p:spPr>
          <a:xfrm>
            <a:off x="609599" y="6519965"/>
            <a:ext cx="8373036" cy="228600"/>
          </a:xfrm>
        </p:spPr>
        <p:txBody>
          <a:bodyPr/>
          <a:lstStyle/>
          <a:p>
            <a:r>
              <a:rPr lang="en-US" smtClean="0"/>
              <a:t>M. Savina                55th Meeting of the PAC for Particle Physics</a:t>
            </a:r>
            <a:endParaRPr lang="en-US" dirty="0"/>
          </a:p>
        </p:txBody>
      </p:sp>
      <p:sp>
        <p:nvSpPr>
          <p:cNvPr id="9" name="Дата 6"/>
          <p:cNvSpPr>
            <a:spLocks noGrp="1"/>
          </p:cNvSpPr>
          <p:nvPr>
            <p:ph type="dt" sz="half" idx="10"/>
          </p:nvPr>
        </p:nvSpPr>
        <p:spPr>
          <a:xfrm>
            <a:off x="9174479" y="6519965"/>
            <a:ext cx="1226821" cy="228600"/>
          </a:xfrm>
        </p:spPr>
        <p:txBody>
          <a:bodyPr/>
          <a:lstStyle/>
          <a:p>
            <a:fld id="{93C983D9-9F35-4F1E-B2E8-5B61E22C050D}" type="datetime1">
              <a:rPr lang="ru-RU" smtClean="0"/>
              <a:t>21.06.2021</a:t>
            </a:fld>
            <a:endParaRPr lang="en-US" dirty="0"/>
          </a:p>
        </p:txBody>
      </p:sp>
      <p:sp>
        <p:nvSpPr>
          <p:cNvPr id="2" name="Номер слайда 1">
            <a:extLst>
              <a:ext uri="{FF2B5EF4-FFF2-40B4-BE49-F238E27FC236}">
                <a16:creationId xmlns:a16="http://schemas.microsoft.com/office/drawing/2014/main" id="{35DEB7A5-C947-49A2-95E8-D0AFD293E261}"/>
              </a:ext>
            </a:extLst>
          </p:cNvPr>
          <p:cNvSpPr>
            <a:spLocks noGrp="1"/>
          </p:cNvSpPr>
          <p:nvPr>
            <p:ph type="sldNum" sz="quarter" idx="12"/>
          </p:nvPr>
        </p:nvSpPr>
        <p:spPr/>
        <p:txBody>
          <a:bodyPr/>
          <a:lstStyle/>
          <a:p>
            <a:fld id="{E31375A4-56A4-47D6-9801-1991572033F7}" type="slidenum">
              <a:rPr lang="en-US" smtClean="0"/>
              <a:pPr/>
              <a:t>13</a:t>
            </a:fld>
            <a:r>
              <a:rPr lang="en-US" dirty="0" smtClean="0"/>
              <a:t>/20</a:t>
            </a:r>
            <a:endParaRPr lang="en-US" dirty="0"/>
          </a:p>
        </p:txBody>
      </p:sp>
      <mc:AlternateContent xmlns:mc="http://schemas.openxmlformats.org/markup-compatibility/2006" xmlns:a14="http://schemas.microsoft.com/office/drawing/2010/main">
        <mc:Choice Requires="a14">
          <p:sp>
            <p:nvSpPr>
              <p:cNvPr id="10" name="TextBox 9"/>
              <p:cNvSpPr txBox="1"/>
              <p:nvPr/>
            </p:nvSpPr>
            <p:spPr>
              <a:xfrm>
                <a:off x="2931873" y="636849"/>
                <a:ext cx="7106126" cy="2976456"/>
              </a:xfrm>
              <a:prstGeom prst="rect">
                <a:avLst/>
              </a:prstGeom>
              <a:noFill/>
            </p:spPr>
            <p:txBody>
              <a:bodyPr wrap="square" rtlCol="0">
                <a:spAutoFit/>
              </a:bodyPr>
              <a:lstStyle/>
              <a:p>
                <a:r>
                  <a:rPr lang="en-US" sz="2200" dirty="0" smtClean="0">
                    <a:solidFill>
                      <a:srgbClr val="FFC000"/>
                    </a:solidFill>
                    <a:latin typeface="Calibri" panose="020F0502020204030204" pitchFamily="34" charset="0"/>
                  </a:rPr>
                  <a:t>Decay h</a:t>
                </a:r>
                <a:r>
                  <a:rPr lang="en-US" sz="2200" dirty="0" smtClean="0">
                    <a:solidFill>
                      <a:srgbClr val="FFC000"/>
                    </a:solidFill>
                    <a:latin typeface="Calibri" panose="020F0502020204030204" pitchFamily="34" charset="0"/>
                    <a:sym typeface="Wingdings" panose="05000000000000000000" pitchFamily="2" charset="2"/>
                  </a:rPr>
                  <a:t> </a:t>
                </a:r>
                <a14:m>
                  <m:oMath xmlns:m="http://schemas.openxmlformats.org/officeDocument/2006/math">
                    <m:r>
                      <a:rPr lang="en-US" sz="2200" i="1" smtClean="0">
                        <a:solidFill>
                          <a:srgbClr val="FFC000"/>
                        </a:solidFill>
                        <a:latin typeface="Cambria Math" panose="02040503050406030204" pitchFamily="18" charset="0"/>
                      </a:rPr>
                      <m:t>𝑏</m:t>
                    </m:r>
                    <m:bar>
                      <m:barPr>
                        <m:pos m:val="top"/>
                        <m:ctrlPr>
                          <a:rPr lang="en-US" sz="2200" i="1">
                            <a:solidFill>
                              <a:srgbClr val="FFC000"/>
                            </a:solidFill>
                            <a:latin typeface="Cambria Math" panose="02040503050406030204" pitchFamily="18" charset="0"/>
                          </a:rPr>
                        </m:ctrlPr>
                      </m:barPr>
                      <m:e>
                        <m:r>
                          <a:rPr lang="en-US" sz="2200" i="1">
                            <a:solidFill>
                              <a:srgbClr val="FFC000"/>
                            </a:solidFill>
                            <a:latin typeface="Cambria Math" panose="02040503050406030204" pitchFamily="18" charset="0"/>
                          </a:rPr>
                          <m:t>𝑏</m:t>
                        </m:r>
                      </m:e>
                    </m:bar>
                  </m:oMath>
                </a14:m>
                <a:r>
                  <a:rPr lang="en-US" sz="2200" dirty="0" smtClean="0">
                    <a:solidFill>
                      <a:srgbClr val="FFC000"/>
                    </a:solidFill>
                    <a:latin typeface="Calibri" panose="020F0502020204030204" pitchFamily="34" charset="0"/>
                    <a:sym typeface="Wingdings" panose="05000000000000000000" pitchFamily="2" charset="2"/>
                  </a:rPr>
                  <a:t> , new vector/</a:t>
                </a:r>
                <a:r>
                  <a:rPr lang="en-US" sz="2200" dirty="0" err="1" smtClean="0">
                    <a:solidFill>
                      <a:srgbClr val="FFC000"/>
                    </a:solidFill>
                    <a:latin typeface="Calibri" panose="020F0502020204030204" pitchFamily="34" charset="0"/>
                    <a:sym typeface="Wingdings" panose="05000000000000000000" pitchFamily="2" charset="2"/>
                  </a:rPr>
                  <a:t>pseudoscalar</a:t>
                </a:r>
                <a:r>
                  <a:rPr lang="en-US" sz="2200" dirty="0" smtClean="0">
                    <a:solidFill>
                      <a:srgbClr val="FFC000"/>
                    </a:solidFill>
                    <a:latin typeface="Calibri" panose="020F0502020204030204" pitchFamily="34" charset="0"/>
                    <a:sym typeface="Wingdings" panose="05000000000000000000" pitchFamily="2" charset="2"/>
                  </a:rPr>
                  <a:t> in invisible mode</a:t>
                </a:r>
              </a:p>
              <a:p>
                <a:r>
                  <a:rPr lang="en-US" sz="1600" dirty="0" smtClean="0">
                    <a:latin typeface="Calibri" panose="020F0502020204030204" pitchFamily="34" charset="0"/>
                    <a:sym typeface="Wingdings" panose="05000000000000000000" pitchFamily="2" charset="2"/>
                  </a:rPr>
                  <a:t> </a:t>
                </a:r>
                <a:endParaRPr lang="en-US" sz="1600" dirty="0">
                  <a:latin typeface="Calibri" panose="020F0502020204030204" pitchFamily="34" charset="0"/>
                  <a:sym typeface="Wingdings" panose="05000000000000000000" pitchFamily="2" charset="2"/>
                </a:endParaRPr>
              </a:p>
              <a:p>
                <a:r>
                  <a:rPr lang="en-US" i="1" dirty="0" err="1">
                    <a:solidFill>
                      <a:srgbClr val="FFFF00"/>
                    </a:solidFill>
                    <a:latin typeface="Calibri" panose="020F0502020204030204" pitchFamily="34" charset="0"/>
                  </a:rPr>
                  <a:t>Z</a:t>
                </a:r>
                <a:r>
                  <a:rPr lang="en-US" i="1" baseline="-25000" dirty="0" err="1">
                    <a:solidFill>
                      <a:srgbClr val="FFFF00"/>
                    </a:solidFill>
                    <a:latin typeface="Calibri" panose="020F0502020204030204" pitchFamily="34" charset="0"/>
                  </a:rPr>
                  <a:t>b</a:t>
                </a:r>
                <a:r>
                  <a:rPr lang="en-US" i="1" dirty="0">
                    <a:solidFill>
                      <a:srgbClr val="FFFF00"/>
                    </a:solidFill>
                    <a:latin typeface="Calibri" panose="020F0502020204030204" pitchFamily="34" charset="0"/>
                  </a:rPr>
                  <a:t>’</a:t>
                </a:r>
                <a:r>
                  <a:rPr lang="en-US" i="1" baseline="-25000" dirty="0">
                    <a:solidFill>
                      <a:srgbClr val="FFFF00"/>
                    </a:solidFill>
                    <a:latin typeface="Calibri" panose="020F0502020204030204" pitchFamily="34" charset="0"/>
                  </a:rPr>
                  <a:t> </a:t>
                </a:r>
                <a:r>
                  <a:rPr lang="en-US" i="1" dirty="0" smtClean="0">
                    <a:latin typeface="Calibri" panose="020F0502020204030204" pitchFamily="34" charset="0"/>
                  </a:rPr>
                  <a:t>: </a:t>
                </a:r>
                <a:r>
                  <a:rPr lang="en-US" dirty="0" smtClean="0">
                    <a:solidFill>
                      <a:srgbClr val="FFFF00"/>
                    </a:solidFill>
                    <a:latin typeface="Calibri" panose="020F0502020204030204" pitchFamily="34" charset="0"/>
                  </a:rPr>
                  <a:t>V</a:t>
                </a:r>
                <a:r>
                  <a:rPr lang="en-US" dirty="0" smtClean="0">
                    <a:latin typeface="Calibri" panose="020F0502020204030204" pitchFamily="34" charset="0"/>
                  </a:rPr>
                  <a:t>ector</a:t>
                </a:r>
                <a:r>
                  <a:rPr lang="en-US" i="1" dirty="0" smtClean="0">
                    <a:latin typeface="Calibri" panose="020F0502020204030204" pitchFamily="34" charset="0"/>
                  </a:rPr>
                  <a:t> </a:t>
                </a:r>
                <a:r>
                  <a:rPr lang="en-US" dirty="0" smtClean="0">
                    <a:solidFill>
                      <a:srgbClr val="FFFF00"/>
                    </a:solidFill>
                    <a:latin typeface="Calibri" panose="020F0502020204030204" pitchFamily="34" charset="0"/>
                  </a:rPr>
                  <a:t>B</a:t>
                </a:r>
                <a:r>
                  <a:rPr lang="en-US" dirty="0" smtClean="0">
                    <a:latin typeface="Calibri" panose="020F0502020204030204" pitchFamily="34" charset="0"/>
                  </a:rPr>
                  <a:t>aryon-number-</a:t>
                </a:r>
                <a:r>
                  <a:rPr lang="en-US" dirty="0">
                    <a:solidFill>
                      <a:srgbClr val="FFFF00"/>
                    </a:solidFill>
                    <a:latin typeface="Calibri" panose="020F0502020204030204" pitchFamily="34" charset="0"/>
                  </a:rPr>
                  <a:t>C</a:t>
                </a:r>
                <a:r>
                  <a:rPr lang="en-US" dirty="0" smtClean="0">
                    <a:latin typeface="Calibri" panose="020F0502020204030204" pitchFamily="34" charset="0"/>
                  </a:rPr>
                  <a:t>harged mediator (VBC)</a:t>
                </a:r>
              </a:p>
              <a:p>
                <a:r>
                  <a:rPr lang="en-US" dirty="0">
                    <a:latin typeface="Calibri" panose="020F0502020204030204" pitchFamily="34" charset="0"/>
                    <a:sym typeface="Wingdings" panose="05000000000000000000" pitchFamily="2" charset="2"/>
                  </a:rPr>
                  <a:t>F</a:t>
                </a:r>
                <a:r>
                  <a:rPr lang="en-US" dirty="0" smtClean="0">
                    <a:latin typeface="Calibri" panose="020F0502020204030204" pitchFamily="34" charset="0"/>
                    <a:sym typeface="Wingdings" panose="05000000000000000000" pitchFamily="2" charset="2"/>
                  </a:rPr>
                  <a:t>ree parameters of the SDM used in the analyses: </a:t>
                </a:r>
                <a:r>
                  <a:rPr lang="en-US" dirty="0" smtClean="0">
                    <a:solidFill>
                      <a:schemeClr val="accent6">
                        <a:lumMod val="60000"/>
                        <a:lumOff val="40000"/>
                      </a:schemeClr>
                    </a:solidFill>
                    <a:latin typeface="Calibri" panose="020F0502020204030204" pitchFamily="34" charset="0"/>
                    <a:sym typeface="Wingdings" panose="05000000000000000000" pitchFamily="2" charset="2"/>
                  </a:rPr>
                  <a:t>m</a:t>
                </a:r>
                <a:r>
                  <a:rPr lang="en-US" baseline="-25000" dirty="0" smtClean="0">
                    <a:solidFill>
                      <a:schemeClr val="accent6">
                        <a:lumMod val="60000"/>
                        <a:lumOff val="40000"/>
                      </a:schemeClr>
                    </a:solidFill>
                    <a:latin typeface="Calibri" panose="020F0502020204030204" pitchFamily="34" charset="0"/>
                    <a:sym typeface="Wingdings" panose="05000000000000000000" pitchFamily="2" charset="2"/>
                  </a:rPr>
                  <a:t>A</a:t>
                </a:r>
                <a:r>
                  <a:rPr lang="en-US" dirty="0" smtClean="0">
                    <a:solidFill>
                      <a:schemeClr val="accent6">
                        <a:lumMod val="60000"/>
                        <a:lumOff val="40000"/>
                      </a:schemeClr>
                    </a:solidFill>
                    <a:latin typeface="Calibri" panose="020F0502020204030204" pitchFamily="34" charset="0"/>
                    <a:sym typeface="Wingdings" panose="05000000000000000000" pitchFamily="2" charset="2"/>
                  </a:rPr>
                  <a:t>, </a:t>
                </a:r>
                <a:r>
                  <a:rPr lang="en-US" dirty="0" err="1" smtClean="0">
                    <a:solidFill>
                      <a:schemeClr val="accent6">
                        <a:lumMod val="60000"/>
                        <a:lumOff val="40000"/>
                      </a:schemeClr>
                    </a:solidFill>
                    <a:latin typeface="Calibri" panose="020F0502020204030204" pitchFamily="34" charset="0"/>
                    <a:sym typeface="Wingdings" panose="05000000000000000000" pitchFamily="2" charset="2"/>
                  </a:rPr>
                  <a:t>m</a:t>
                </a:r>
                <a:r>
                  <a:rPr lang="en-US" baseline="-25000" dirty="0" err="1" smtClean="0">
                    <a:solidFill>
                      <a:schemeClr val="accent6">
                        <a:lumMod val="60000"/>
                        <a:lumOff val="40000"/>
                      </a:schemeClr>
                    </a:solidFill>
                    <a:latin typeface="Calibri" panose="020F0502020204030204" pitchFamily="34" charset="0"/>
                    <a:sym typeface="Wingdings" panose="05000000000000000000" pitchFamily="2" charset="2"/>
                  </a:rPr>
                  <a:t>H</a:t>
                </a:r>
                <a:r>
                  <a:rPr lang="en-US" dirty="0" smtClean="0">
                    <a:solidFill>
                      <a:schemeClr val="accent6">
                        <a:lumMod val="60000"/>
                        <a:lumOff val="40000"/>
                      </a:schemeClr>
                    </a:solidFill>
                    <a:latin typeface="Calibri" panose="020F0502020204030204" pitchFamily="34" charset="0"/>
                    <a:sym typeface="Wingdings" panose="05000000000000000000" pitchFamily="2" charset="2"/>
                  </a:rPr>
                  <a:t>, </a:t>
                </a:r>
                <a:r>
                  <a:rPr lang="en-US" i="1" dirty="0" err="1" smtClean="0">
                    <a:solidFill>
                      <a:schemeClr val="accent6">
                        <a:lumMod val="60000"/>
                        <a:lumOff val="40000"/>
                      </a:schemeClr>
                    </a:solidFill>
                    <a:latin typeface="Calibri" panose="020F0502020204030204" pitchFamily="34" charset="0"/>
                  </a:rPr>
                  <a:t>m</a:t>
                </a:r>
                <a:r>
                  <a:rPr lang="en-US" i="1" baseline="-25000" dirty="0" err="1">
                    <a:solidFill>
                      <a:schemeClr val="accent6">
                        <a:lumMod val="60000"/>
                        <a:lumOff val="40000"/>
                      </a:schemeClr>
                    </a:solidFill>
                    <a:latin typeface="Calibri" panose="020F0502020204030204" pitchFamily="34" charset="0"/>
                  </a:rPr>
                  <a:t>Z</a:t>
                </a:r>
                <a:r>
                  <a:rPr lang="en-US" i="1" baseline="-25000" dirty="0" smtClean="0">
                    <a:solidFill>
                      <a:schemeClr val="accent6">
                        <a:lumMod val="60000"/>
                        <a:lumOff val="40000"/>
                      </a:schemeClr>
                    </a:solidFill>
                    <a:latin typeface="Calibri" panose="020F0502020204030204" pitchFamily="34" charset="0"/>
                  </a:rPr>
                  <a:t>’</a:t>
                </a:r>
                <a:r>
                  <a:rPr lang="en-US" dirty="0" smtClean="0">
                    <a:solidFill>
                      <a:schemeClr val="accent6">
                        <a:lumMod val="60000"/>
                        <a:lumOff val="40000"/>
                      </a:schemeClr>
                    </a:solidFill>
                    <a:latin typeface="Calibri" panose="020F0502020204030204" pitchFamily="34" charset="0"/>
                    <a:sym typeface="Wingdings" panose="05000000000000000000" pitchFamily="2" charset="2"/>
                  </a:rPr>
                  <a:t>, </a:t>
                </a:r>
                <a14:m>
                  <m:oMath xmlns:m="http://schemas.openxmlformats.org/officeDocument/2006/math">
                    <m:sSub>
                      <m:sSubPr>
                        <m:ctrlPr>
                          <a:rPr lang="en-US" i="1" smtClean="0">
                            <a:solidFill>
                              <a:schemeClr val="accent6">
                                <a:lumMod val="60000"/>
                                <a:lumOff val="40000"/>
                              </a:schemeClr>
                            </a:solidFill>
                            <a:latin typeface="Cambria Math" panose="02040503050406030204" pitchFamily="18" charset="0"/>
                          </a:rPr>
                        </m:ctrlPr>
                      </m:sSubPr>
                      <m:e>
                        <m:r>
                          <a:rPr lang="en-US" i="1">
                            <a:solidFill>
                              <a:schemeClr val="accent6">
                                <a:lumMod val="60000"/>
                                <a:lumOff val="40000"/>
                              </a:schemeClr>
                            </a:solidFill>
                            <a:latin typeface="Cambria Math" panose="02040503050406030204" pitchFamily="18" charset="0"/>
                          </a:rPr>
                          <m:t>𝑚</m:t>
                        </m:r>
                      </m:e>
                      <m:sub>
                        <m:r>
                          <a:rPr lang="en-US" i="1">
                            <a:solidFill>
                              <a:schemeClr val="accent6">
                                <a:lumMod val="60000"/>
                                <a:lumOff val="40000"/>
                              </a:schemeClr>
                            </a:solidFill>
                            <a:latin typeface="Cambria Math" panose="02040503050406030204" pitchFamily="18" charset="0"/>
                            <a:ea typeface="Cambria Math" panose="02040503050406030204" pitchFamily="18" charset="0"/>
                          </a:rPr>
                          <m:t>𝜒</m:t>
                        </m:r>
                      </m:sub>
                    </m:sSub>
                  </m:oMath>
                </a14:m>
                <a:r>
                  <a:rPr lang="en-US" dirty="0" smtClean="0">
                    <a:solidFill>
                      <a:schemeClr val="accent6">
                        <a:lumMod val="60000"/>
                        <a:lumOff val="40000"/>
                      </a:schemeClr>
                    </a:solidFill>
                    <a:latin typeface="Calibri" panose="020F0502020204030204" pitchFamily="34" charset="0"/>
                    <a:sym typeface="Wingdings" panose="05000000000000000000" pitchFamily="2" charset="2"/>
                  </a:rPr>
                  <a:t>, </a:t>
                </a:r>
                <a:r>
                  <a:rPr lang="en-US" dirty="0" smtClean="0">
                    <a:latin typeface="Calibri" panose="020F0502020204030204" pitchFamily="34" charset="0"/>
                    <a:sym typeface="Wingdings" panose="05000000000000000000" pitchFamily="2" charset="2"/>
                  </a:rPr>
                  <a:t>coupling </a:t>
                </a:r>
                <a14:m>
                  <m:oMath xmlns:m="http://schemas.openxmlformats.org/officeDocument/2006/math">
                    <m:sSubSup>
                      <m:sSubSupPr>
                        <m:ctrlPr>
                          <a:rPr lang="en-US" i="1" dirty="0" smtClean="0">
                            <a:solidFill>
                              <a:schemeClr val="tx1"/>
                            </a:solidFill>
                            <a:latin typeface="Cambria Math" panose="02040503050406030204" pitchFamily="18" charset="0"/>
                          </a:rPr>
                        </m:ctrlPr>
                      </m:sSubSupPr>
                      <m:e>
                        <m:r>
                          <a:rPr lang="en-US" i="1" dirty="0">
                            <a:solidFill>
                              <a:schemeClr val="tx1"/>
                            </a:solidFill>
                            <a:latin typeface="Cambria Math" panose="02040503050406030204" pitchFamily="18" charset="0"/>
                          </a:rPr>
                          <m:t>𝑍</m:t>
                        </m:r>
                      </m:e>
                      <m:sub>
                        <m:r>
                          <a:rPr lang="en-US" i="1" dirty="0">
                            <a:solidFill>
                              <a:schemeClr val="tx1"/>
                            </a:solidFill>
                            <a:latin typeface="Cambria Math" panose="02040503050406030204" pitchFamily="18" charset="0"/>
                          </a:rPr>
                          <m:t>𝑉</m:t>
                        </m:r>
                      </m:sub>
                      <m:sup>
                        <m:r>
                          <a:rPr lang="en-US" i="1" dirty="0">
                            <a:solidFill>
                              <a:schemeClr val="tx1"/>
                            </a:solidFill>
                            <a:latin typeface="Cambria Math" panose="02040503050406030204" pitchFamily="18" charset="0"/>
                          </a:rPr>
                          <m:t>′</m:t>
                        </m:r>
                      </m:sup>
                    </m:sSubSup>
                  </m:oMath>
                </a14:m>
                <a:r>
                  <a:rPr lang="en-US" dirty="0" smtClean="0">
                    <a:latin typeface="Calibri" panose="020F0502020204030204" pitchFamily="34" charset="0"/>
                    <a:sym typeface="Wingdings" panose="05000000000000000000" pitchFamily="2" charset="2"/>
                  </a:rPr>
                  <a:t> to SM matter </a:t>
                </a:r>
                <a14:m>
                  <m:oMath xmlns:m="http://schemas.openxmlformats.org/officeDocument/2006/math">
                    <m:sSub>
                      <m:sSubPr>
                        <m:ctrlPr>
                          <a:rPr lang="ru-RU" i="1" smtClean="0">
                            <a:solidFill>
                              <a:schemeClr val="accent6">
                                <a:lumMod val="60000"/>
                                <a:lumOff val="40000"/>
                              </a:schemeClr>
                            </a:solidFill>
                            <a:latin typeface="Cambria Math" panose="02040503050406030204" pitchFamily="18" charset="0"/>
                          </a:rPr>
                        </m:ctrlPr>
                      </m:sSubPr>
                      <m:e>
                        <m:r>
                          <a:rPr lang="en-US" i="1">
                            <a:solidFill>
                              <a:schemeClr val="accent6">
                                <a:lumMod val="60000"/>
                                <a:lumOff val="40000"/>
                              </a:schemeClr>
                            </a:solidFill>
                            <a:latin typeface="Cambria Math" panose="02040503050406030204" pitchFamily="18" charset="0"/>
                          </a:rPr>
                          <m:t>𝑔</m:t>
                        </m:r>
                      </m:e>
                      <m:sub>
                        <m:sSup>
                          <m:sSupPr>
                            <m:ctrlPr>
                              <a:rPr lang="ru-RU" i="1">
                                <a:solidFill>
                                  <a:schemeClr val="accent6">
                                    <a:lumMod val="60000"/>
                                    <a:lumOff val="40000"/>
                                  </a:schemeClr>
                                </a:solidFill>
                                <a:latin typeface="Cambria Math" panose="02040503050406030204" pitchFamily="18" charset="0"/>
                              </a:rPr>
                            </m:ctrlPr>
                          </m:sSupPr>
                          <m:e>
                            <m:r>
                              <a:rPr lang="en-US" i="1">
                                <a:solidFill>
                                  <a:schemeClr val="accent6">
                                    <a:lumMod val="60000"/>
                                    <a:lumOff val="40000"/>
                                  </a:schemeClr>
                                </a:solidFill>
                                <a:latin typeface="Cambria Math" panose="02040503050406030204" pitchFamily="18" charset="0"/>
                              </a:rPr>
                              <m:t>𝑍</m:t>
                            </m:r>
                          </m:e>
                          <m:sup>
                            <m:r>
                              <a:rPr lang="en-US" i="1">
                                <a:solidFill>
                                  <a:schemeClr val="accent6">
                                    <a:lumMod val="60000"/>
                                    <a:lumOff val="40000"/>
                                  </a:schemeClr>
                                </a:solidFill>
                                <a:latin typeface="Cambria Math" panose="02040503050406030204" pitchFamily="18" charset="0"/>
                              </a:rPr>
                              <m:t>′</m:t>
                            </m:r>
                          </m:sup>
                        </m:sSup>
                      </m:sub>
                    </m:sSub>
                  </m:oMath>
                </a14:m>
                <a:r>
                  <a:rPr lang="en-US" dirty="0" smtClean="0">
                    <a:solidFill>
                      <a:schemeClr val="accent6">
                        <a:lumMod val="60000"/>
                        <a:lumOff val="40000"/>
                      </a:schemeClr>
                    </a:solidFill>
                    <a:latin typeface="Calibri" panose="020F0502020204030204" pitchFamily="34" charset="0"/>
                    <a:sym typeface="Wingdings" panose="05000000000000000000" pitchFamily="2" charset="2"/>
                  </a:rPr>
                  <a:t> (=0.25), </a:t>
                </a:r>
                <a:r>
                  <a:rPr lang="en-US" dirty="0" smtClean="0">
                    <a:latin typeface="Calibri" panose="020F0502020204030204" pitchFamily="34" charset="0"/>
                    <a:sym typeface="Wingdings" panose="05000000000000000000" pitchFamily="2" charset="2"/>
                  </a:rPr>
                  <a:t>coupling to DM </a:t>
                </a:r>
                <a14:m>
                  <m:oMath xmlns:m="http://schemas.openxmlformats.org/officeDocument/2006/math">
                    <m:sSub>
                      <m:sSubPr>
                        <m:ctrlPr>
                          <a:rPr lang="en-US" i="1" smtClean="0">
                            <a:solidFill>
                              <a:schemeClr val="accent6">
                                <a:lumMod val="60000"/>
                                <a:lumOff val="40000"/>
                              </a:schemeClr>
                            </a:solidFill>
                            <a:latin typeface="Cambria Math" panose="02040503050406030204" pitchFamily="18" charset="0"/>
                          </a:rPr>
                        </m:ctrlPr>
                      </m:sSubPr>
                      <m:e>
                        <m:r>
                          <a:rPr lang="en-US" i="1">
                            <a:solidFill>
                              <a:schemeClr val="accent6">
                                <a:lumMod val="60000"/>
                                <a:lumOff val="40000"/>
                              </a:schemeClr>
                            </a:solidFill>
                            <a:latin typeface="Cambria Math" panose="02040503050406030204" pitchFamily="18" charset="0"/>
                          </a:rPr>
                          <m:t>𝑔</m:t>
                        </m:r>
                      </m:e>
                      <m:sub>
                        <m:r>
                          <a:rPr lang="en-US" i="1">
                            <a:solidFill>
                              <a:schemeClr val="accent6">
                                <a:lumMod val="60000"/>
                                <a:lumOff val="40000"/>
                              </a:schemeClr>
                            </a:solidFill>
                            <a:latin typeface="Cambria Math" panose="02040503050406030204" pitchFamily="18" charset="0"/>
                            <a:ea typeface="Cambria Math" panose="02040503050406030204" pitchFamily="18" charset="0"/>
                          </a:rPr>
                          <m:t>𝜒</m:t>
                        </m:r>
                      </m:sub>
                    </m:sSub>
                  </m:oMath>
                </a14:m>
                <a:r>
                  <a:rPr lang="en-US" dirty="0" smtClean="0">
                    <a:solidFill>
                      <a:schemeClr val="accent6">
                        <a:lumMod val="60000"/>
                        <a:lumOff val="40000"/>
                      </a:schemeClr>
                    </a:solidFill>
                    <a:latin typeface="Calibri" panose="020F0502020204030204" pitchFamily="34" charset="0"/>
                    <a:sym typeface="Wingdings" panose="05000000000000000000" pitchFamily="2" charset="2"/>
                  </a:rPr>
                  <a:t>(=1.0)</a:t>
                </a:r>
              </a:p>
              <a:p>
                <a:endParaRPr lang="en-US" dirty="0" smtClean="0">
                  <a:solidFill>
                    <a:schemeClr val="tx1"/>
                  </a:solidFill>
                  <a:latin typeface="Calibri" panose="020F0502020204030204" pitchFamily="34" charset="0"/>
                </a:endParaRPr>
              </a:p>
              <a:p>
                <a:r>
                  <a:rPr lang="en-US" dirty="0" smtClean="0">
                    <a:solidFill>
                      <a:srgbClr val="FFFF00"/>
                    </a:solidFill>
                    <a:latin typeface="Calibri" panose="020F0502020204030204" pitchFamily="34" charset="0"/>
                  </a:rPr>
                  <a:t>2HDM+</a:t>
                </a:r>
                <a14:m>
                  <m:oMath xmlns:m="http://schemas.openxmlformats.org/officeDocument/2006/math">
                    <m:sSubSup>
                      <m:sSubSupPr>
                        <m:ctrlPr>
                          <a:rPr lang="en-US" i="1" dirty="0">
                            <a:solidFill>
                              <a:srgbClr val="FFFF00"/>
                            </a:solidFill>
                            <a:latin typeface="Cambria Math" panose="02040503050406030204" pitchFamily="18" charset="0"/>
                          </a:rPr>
                        </m:ctrlPr>
                      </m:sSubSupPr>
                      <m:e>
                        <m:r>
                          <a:rPr lang="en-US" i="1" dirty="0">
                            <a:solidFill>
                              <a:srgbClr val="FFFF00"/>
                            </a:solidFill>
                            <a:latin typeface="Cambria Math" panose="02040503050406030204" pitchFamily="18" charset="0"/>
                          </a:rPr>
                          <m:t>𝑍</m:t>
                        </m:r>
                      </m:e>
                      <m:sub>
                        <m:r>
                          <a:rPr lang="en-US" i="1" dirty="0">
                            <a:solidFill>
                              <a:srgbClr val="FFFF00"/>
                            </a:solidFill>
                            <a:latin typeface="Cambria Math" panose="02040503050406030204" pitchFamily="18" charset="0"/>
                          </a:rPr>
                          <m:t>𝑉</m:t>
                        </m:r>
                      </m:sub>
                      <m:sup>
                        <m:r>
                          <a:rPr lang="en-US" i="1" dirty="0">
                            <a:solidFill>
                              <a:srgbClr val="FFFF00"/>
                            </a:solidFill>
                            <a:latin typeface="Cambria Math" panose="02040503050406030204" pitchFamily="18" charset="0"/>
                          </a:rPr>
                          <m:t>′</m:t>
                        </m:r>
                      </m:sup>
                    </m:sSubSup>
                    <m:r>
                      <a:rPr lang="en-US" b="0" i="0" dirty="0" smtClean="0">
                        <a:solidFill>
                          <a:schemeClr val="tx1"/>
                        </a:solidFill>
                        <a:latin typeface="Cambria Math" panose="02040503050406030204" pitchFamily="18" charset="0"/>
                      </a:rPr>
                      <m:t>: </m:t>
                    </m:r>
                  </m:oMath>
                </a14:m>
                <a:r>
                  <a:rPr lang="en-US" dirty="0" smtClean="0">
                    <a:solidFill>
                      <a:schemeClr val="accent6">
                        <a:lumMod val="60000"/>
                        <a:lumOff val="40000"/>
                      </a:schemeClr>
                    </a:solidFill>
                    <a:latin typeface="Calibri" panose="020F0502020204030204" pitchFamily="34" charset="0"/>
                    <a:sym typeface="Wingdings" panose="05000000000000000000" pitchFamily="2" charset="2"/>
                  </a:rPr>
                  <a:t>m</a:t>
                </a:r>
                <a:r>
                  <a:rPr lang="en-US" baseline="-25000" dirty="0">
                    <a:solidFill>
                      <a:schemeClr val="accent6">
                        <a:lumMod val="60000"/>
                        <a:lumOff val="40000"/>
                      </a:schemeClr>
                    </a:solidFill>
                    <a:latin typeface="Calibri" panose="020F0502020204030204" pitchFamily="34" charset="0"/>
                    <a:sym typeface="Wingdings" panose="05000000000000000000" pitchFamily="2" charset="2"/>
                  </a:rPr>
                  <a:t>A</a:t>
                </a:r>
                <a:r>
                  <a:rPr lang="en-US" dirty="0">
                    <a:solidFill>
                      <a:schemeClr val="accent6">
                        <a:lumMod val="60000"/>
                        <a:lumOff val="40000"/>
                      </a:schemeClr>
                    </a:solidFill>
                    <a:latin typeface="Calibri" panose="020F0502020204030204" pitchFamily="34" charset="0"/>
                    <a:sym typeface="Wingdings" panose="05000000000000000000" pitchFamily="2" charset="2"/>
                  </a:rPr>
                  <a:t>, </a:t>
                </a:r>
                <a:r>
                  <a:rPr lang="en-US" dirty="0" err="1" smtClean="0">
                    <a:solidFill>
                      <a:schemeClr val="accent6">
                        <a:lumMod val="60000"/>
                        <a:lumOff val="40000"/>
                      </a:schemeClr>
                    </a:solidFill>
                    <a:latin typeface="Calibri" panose="020F0502020204030204" pitchFamily="34" charset="0"/>
                    <a:sym typeface="Wingdings" panose="05000000000000000000" pitchFamily="2" charset="2"/>
                  </a:rPr>
                  <a:t>m</a:t>
                </a:r>
                <a:r>
                  <a:rPr lang="en-US" baseline="-25000" dirty="0" err="1" smtClean="0">
                    <a:solidFill>
                      <a:schemeClr val="accent6">
                        <a:lumMod val="60000"/>
                        <a:lumOff val="40000"/>
                      </a:schemeClr>
                    </a:solidFill>
                    <a:latin typeface="Calibri" panose="020F0502020204030204" pitchFamily="34" charset="0"/>
                    <a:sym typeface="Wingdings" panose="05000000000000000000" pitchFamily="2" charset="2"/>
                  </a:rPr>
                  <a:t>H</a:t>
                </a:r>
                <a:r>
                  <a:rPr lang="en-US" dirty="0" smtClean="0">
                    <a:solidFill>
                      <a:schemeClr val="accent6">
                        <a:lumMod val="60000"/>
                        <a:lumOff val="40000"/>
                      </a:schemeClr>
                    </a:solidFill>
                    <a:latin typeface="Calibri" panose="020F0502020204030204" pitchFamily="34" charset="0"/>
                    <a:sym typeface="Wingdings" panose="05000000000000000000" pitchFamily="2" charset="2"/>
                  </a:rPr>
                  <a:t>, </a:t>
                </a:r>
                <a:r>
                  <a:rPr lang="en-US" i="1" dirty="0" err="1">
                    <a:solidFill>
                      <a:schemeClr val="accent6">
                        <a:lumMod val="60000"/>
                        <a:lumOff val="40000"/>
                      </a:schemeClr>
                    </a:solidFill>
                    <a:latin typeface="Calibri" panose="020F0502020204030204" pitchFamily="34" charset="0"/>
                  </a:rPr>
                  <a:t>m</a:t>
                </a:r>
                <a:r>
                  <a:rPr lang="en-US" i="1" baseline="-25000" dirty="0" err="1">
                    <a:solidFill>
                      <a:schemeClr val="accent6">
                        <a:lumMod val="60000"/>
                        <a:lumOff val="40000"/>
                      </a:schemeClr>
                    </a:solidFill>
                    <a:latin typeface="Calibri" panose="020F0502020204030204" pitchFamily="34" charset="0"/>
                  </a:rPr>
                  <a:t>Z</a:t>
                </a:r>
                <a:r>
                  <a:rPr lang="en-US" i="1" baseline="-25000" dirty="0">
                    <a:solidFill>
                      <a:schemeClr val="accent6">
                        <a:lumMod val="60000"/>
                        <a:lumOff val="40000"/>
                      </a:schemeClr>
                    </a:solidFill>
                    <a:latin typeface="Calibri" panose="020F0502020204030204" pitchFamily="34" charset="0"/>
                  </a:rPr>
                  <a:t>’</a:t>
                </a:r>
                <a:r>
                  <a:rPr lang="en-US" dirty="0">
                    <a:solidFill>
                      <a:schemeClr val="accent6">
                        <a:lumMod val="60000"/>
                        <a:lumOff val="40000"/>
                      </a:schemeClr>
                    </a:solidFill>
                    <a:latin typeface="Calibri" panose="020F0502020204030204" pitchFamily="34" charset="0"/>
                    <a:sym typeface="Wingdings" panose="05000000000000000000" pitchFamily="2" charset="2"/>
                  </a:rPr>
                  <a:t>, </a:t>
                </a:r>
                <a14:m>
                  <m:oMath xmlns:m="http://schemas.openxmlformats.org/officeDocument/2006/math">
                    <m:sSub>
                      <m:sSubPr>
                        <m:ctrlPr>
                          <a:rPr lang="en-US" i="1">
                            <a:solidFill>
                              <a:schemeClr val="accent6">
                                <a:lumMod val="60000"/>
                                <a:lumOff val="40000"/>
                              </a:schemeClr>
                            </a:solidFill>
                            <a:latin typeface="Cambria Math" panose="02040503050406030204" pitchFamily="18" charset="0"/>
                          </a:rPr>
                        </m:ctrlPr>
                      </m:sSubPr>
                      <m:e>
                        <m:r>
                          <a:rPr lang="en-US" i="1">
                            <a:solidFill>
                              <a:schemeClr val="accent6">
                                <a:lumMod val="60000"/>
                                <a:lumOff val="40000"/>
                              </a:schemeClr>
                            </a:solidFill>
                            <a:latin typeface="Cambria Math" panose="02040503050406030204" pitchFamily="18" charset="0"/>
                          </a:rPr>
                          <m:t>𝑚</m:t>
                        </m:r>
                      </m:e>
                      <m:sub>
                        <m:r>
                          <a:rPr lang="en-US" i="1">
                            <a:solidFill>
                              <a:schemeClr val="accent6">
                                <a:lumMod val="60000"/>
                                <a:lumOff val="40000"/>
                              </a:schemeClr>
                            </a:solidFill>
                            <a:latin typeface="Cambria Math" panose="02040503050406030204" pitchFamily="18" charset="0"/>
                            <a:ea typeface="Cambria Math" panose="02040503050406030204" pitchFamily="18" charset="0"/>
                          </a:rPr>
                          <m:t>𝜒</m:t>
                        </m:r>
                      </m:sub>
                    </m:sSub>
                  </m:oMath>
                </a14:m>
                <a:r>
                  <a:rPr lang="en-US" dirty="0">
                    <a:solidFill>
                      <a:schemeClr val="accent6">
                        <a:lumMod val="60000"/>
                        <a:lumOff val="40000"/>
                      </a:schemeClr>
                    </a:solidFill>
                    <a:latin typeface="Calibri" panose="020F0502020204030204" pitchFamily="34" charset="0"/>
                    <a:sym typeface="Wingdings" panose="05000000000000000000" pitchFamily="2" charset="2"/>
                  </a:rPr>
                  <a:t>(=100 GeV), </a:t>
                </a:r>
                <a:r>
                  <a:rPr lang="en-US" dirty="0">
                    <a:latin typeface="Calibri" panose="020F0502020204030204" pitchFamily="34" charset="0"/>
                    <a:sym typeface="Wingdings" panose="05000000000000000000" pitchFamily="2" charset="2"/>
                  </a:rPr>
                  <a:t>coupling </a:t>
                </a:r>
                <a14:m>
                  <m:oMath xmlns:m="http://schemas.openxmlformats.org/officeDocument/2006/math">
                    <m:sSubSup>
                      <m:sSubSupPr>
                        <m:ctrlPr>
                          <a:rPr lang="en-US" i="1" dirty="0">
                            <a:latin typeface="Cambria Math" panose="02040503050406030204" pitchFamily="18" charset="0"/>
                          </a:rPr>
                        </m:ctrlPr>
                      </m:sSubSupPr>
                      <m:e>
                        <m:r>
                          <a:rPr lang="en-US" i="1" dirty="0">
                            <a:latin typeface="Cambria Math" panose="02040503050406030204" pitchFamily="18" charset="0"/>
                          </a:rPr>
                          <m:t>𝑍</m:t>
                        </m:r>
                      </m:e>
                      <m:sub>
                        <m:r>
                          <a:rPr lang="en-US" i="1" dirty="0">
                            <a:latin typeface="Cambria Math" panose="02040503050406030204" pitchFamily="18" charset="0"/>
                          </a:rPr>
                          <m:t>𝑉</m:t>
                        </m:r>
                      </m:sub>
                      <m:sup>
                        <m:r>
                          <a:rPr lang="en-US" i="1" dirty="0">
                            <a:latin typeface="Cambria Math" panose="02040503050406030204" pitchFamily="18" charset="0"/>
                          </a:rPr>
                          <m:t>′</m:t>
                        </m:r>
                      </m:sup>
                    </m:sSubSup>
                  </m:oMath>
                </a14:m>
                <a:r>
                  <a:rPr lang="en-US" dirty="0">
                    <a:latin typeface="Calibri" panose="020F0502020204030204" pitchFamily="34" charset="0"/>
                    <a:sym typeface="Wingdings" panose="05000000000000000000" pitchFamily="2" charset="2"/>
                  </a:rPr>
                  <a:t> to SM matter </a:t>
                </a:r>
                <a14:m>
                  <m:oMath xmlns:m="http://schemas.openxmlformats.org/officeDocument/2006/math">
                    <m:sSub>
                      <m:sSubPr>
                        <m:ctrlPr>
                          <a:rPr lang="ru-RU" i="1" smtClean="0">
                            <a:solidFill>
                              <a:schemeClr val="accent6">
                                <a:lumMod val="60000"/>
                                <a:lumOff val="40000"/>
                              </a:schemeClr>
                            </a:solidFill>
                            <a:latin typeface="Cambria Math" panose="02040503050406030204" pitchFamily="18" charset="0"/>
                          </a:rPr>
                        </m:ctrlPr>
                      </m:sSubPr>
                      <m:e>
                        <m:r>
                          <a:rPr lang="en-US" i="1">
                            <a:solidFill>
                              <a:schemeClr val="accent6">
                                <a:lumMod val="60000"/>
                                <a:lumOff val="40000"/>
                              </a:schemeClr>
                            </a:solidFill>
                            <a:latin typeface="Cambria Math" panose="02040503050406030204" pitchFamily="18" charset="0"/>
                          </a:rPr>
                          <m:t>𝑔</m:t>
                        </m:r>
                      </m:e>
                      <m:sub>
                        <m:sSup>
                          <m:sSupPr>
                            <m:ctrlPr>
                              <a:rPr lang="ru-RU" i="1">
                                <a:solidFill>
                                  <a:schemeClr val="accent6">
                                    <a:lumMod val="60000"/>
                                    <a:lumOff val="40000"/>
                                  </a:schemeClr>
                                </a:solidFill>
                                <a:latin typeface="Cambria Math" panose="02040503050406030204" pitchFamily="18" charset="0"/>
                              </a:rPr>
                            </m:ctrlPr>
                          </m:sSupPr>
                          <m:e>
                            <m:r>
                              <a:rPr lang="en-US" i="1">
                                <a:solidFill>
                                  <a:schemeClr val="accent6">
                                    <a:lumMod val="60000"/>
                                    <a:lumOff val="40000"/>
                                  </a:schemeClr>
                                </a:solidFill>
                                <a:latin typeface="Cambria Math" panose="02040503050406030204" pitchFamily="18" charset="0"/>
                              </a:rPr>
                              <m:t>𝑍</m:t>
                            </m:r>
                          </m:e>
                          <m:sup>
                            <m:r>
                              <a:rPr lang="en-US" i="1">
                                <a:solidFill>
                                  <a:schemeClr val="accent6">
                                    <a:lumMod val="60000"/>
                                    <a:lumOff val="40000"/>
                                  </a:schemeClr>
                                </a:solidFill>
                                <a:latin typeface="Cambria Math" panose="02040503050406030204" pitchFamily="18" charset="0"/>
                              </a:rPr>
                              <m:t>′</m:t>
                            </m:r>
                          </m:sup>
                        </m:sSup>
                      </m:sub>
                    </m:sSub>
                    <m:r>
                      <a:rPr lang="en-US" i="1">
                        <a:solidFill>
                          <a:schemeClr val="accent6">
                            <a:lumMod val="60000"/>
                            <a:lumOff val="40000"/>
                          </a:schemeClr>
                        </a:solidFill>
                        <a:latin typeface="Cambria Math" panose="02040503050406030204" pitchFamily="18" charset="0"/>
                      </a:rPr>
                      <m:t> </m:t>
                    </m:r>
                  </m:oMath>
                </a14:m>
                <a:r>
                  <a:rPr lang="en-US" dirty="0" smtClean="0">
                    <a:solidFill>
                      <a:schemeClr val="accent6">
                        <a:lumMod val="60000"/>
                        <a:lumOff val="40000"/>
                      </a:schemeClr>
                    </a:solidFill>
                    <a:latin typeface="Calibri" panose="020F0502020204030204" pitchFamily="34" charset="0"/>
                    <a:sym typeface="Wingdings" panose="05000000000000000000" pitchFamily="2" charset="2"/>
                  </a:rPr>
                  <a:t>(=0.8), </a:t>
                </a:r>
                <a:r>
                  <a:rPr lang="en-US" dirty="0" smtClean="0">
                    <a:latin typeface="Calibri" panose="020F0502020204030204" pitchFamily="34" charset="0"/>
                    <a:sym typeface="Wingdings" panose="05000000000000000000" pitchFamily="2" charset="2"/>
                  </a:rPr>
                  <a:t>coupling </a:t>
                </a:r>
                <a:r>
                  <a:rPr lang="en-US" dirty="0">
                    <a:latin typeface="Calibri" panose="020F0502020204030204" pitchFamily="34" charset="0"/>
                    <a:sym typeface="Wingdings" panose="05000000000000000000" pitchFamily="2" charset="2"/>
                  </a:rPr>
                  <a:t>to DM </a:t>
                </a:r>
                <a14:m>
                  <m:oMath xmlns:m="http://schemas.openxmlformats.org/officeDocument/2006/math">
                    <m:sSub>
                      <m:sSubPr>
                        <m:ctrlPr>
                          <a:rPr lang="en-US" i="1" smtClean="0">
                            <a:solidFill>
                              <a:schemeClr val="accent6">
                                <a:lumMod val="60000"/>
                                <a:lumOff val="40000"/>
                              </a:schemeClr>
                            </a:solidFill>
                            <a:latin typeface="Cambria Math" panose="02040503050406030204" pitchFamily="18" charset="0"/>
                          </a:rPr>
                        </m:ctrlPr>
                      </m:sSubPr>
                      <m:e>
                        <m:r>
                          <a:rPr lang="en-US" i="1">
                            <a:solidFill>
                              <a:schemeClr val="accent6">
                                <a:lumMod val="60000"/>
                                <a:lumOff val="40000"/>
                              </a:schemeClr>
                            </a:solidFill>
                            <a:latin typeface="Cambria Math" panose="02040503050406030204" pitchFamily="18" charset="0"/>
                          </a:rPr>
                          <m:t>𝑔</m:t>
                        </m:r>
                      </m:e>
                      <m:sub>
                        <m:r>
                          <a:rPr lang="en-US" i="1">
                            <a:solidFill>
                              <a:schemeClr val="accent6">
                                <a:lumMod val="60000"/>
                                <a:lumOff val="40000"/>
                              </a:schemeClr>
                            </a:solidFill>
                            <a:latin typeface="Cambria Math" panose="02040503050406030204" pitchFamily="18" charset="0"/>
                            <a:ea typeface="Cambria Math" panose="02040503050406030204" pitchFamily="18" charset="0"/>
                          </a:rPr>
                          <m:t>𝜒</m:t>
                        </m:r>
                      </m:sub>
                    </m:sSub>
                  </m:oMath>
                </a14:m>
                <a:r>
                  <a:rPr lang="en-US" dirty="0">
                    <a:solidFill>
                      <a:schemeClr val="accent6">
                        <a:lumMod val="60000"/>
                        <a:lumOff val="40000"/>
                      </a:schemeClr>
                    </a:solidFill>
                    <a:latin typeface="Calibri" panose="020F0502020204030204" pitchFamily="34" charset="0"/>
                    <a:sym typeface="Wingdings" panose="05000000000000000000" pitchFamily="2" charset="2"/>
                  </a:rPr>
                  <a:t>(=1.0</a:t>
                </a:r>
                <a:r>
                  <a:rPr lang="en-US" dirty="0" smtClean="0">
                    <a:solidFill>
                      <a:schemeClr val="accent6">
                        <a:lumMod val="60000"/>
                        <a:lumOff val="40000"/>
                      </a:schemeClr>
                    </a:solidFill>
                    <a:latin typeface="Calibri" panose="020F0502020204030204" pitchFamily="34" charset="0"/>
                    <a:sym typeface="Wingdings" panose="05000000000000000000" pitchFamily="2" charset="2"/>
                  </a:rPr>
                  <a:t>), </a:t>
                </a:r>
                <a14:m>
                  <m:oMath xmlns:m="http://schemas.openxmlformats.org/officeDocument/2006/math">
                    <m:r>
                      <a:rPr lang="en-US" i="1">
                        <a:solidFill>
                          <a:schemeClr val="accent6">
                            <a:lumMod val="60000"/>
                            <a:lumOff val="40000"/>
                          </a:schemeClr>
                        </a:solidFill>
                        <a:latin typeface="Cambria Math" panose="02040503050406030204" pitchFamily="18" charset="0"/>
                        <a:sym typeface="Wingdings" panose="05000000000000000000" pitchFamily="2" charset="2"/>
                      </a:rPr>
                      <m:t>𝑡𝑎𝑛</m:t>
                    </m:r>
                    <m:r>
                      <a:rPr lang="en-US" i="1">
                        <a:solidFill>
                          <a:schemeClr val="accent6">
                            <a:lumMod val="60000"/>
                            <a:lumOff val="40000"/>
                          </a:schemeClr>
                        </a:solidFill>
                        <a:latin typeface="Cambria Math" panose="02040503050406030204" pitchFamily="18" charset="0"/>
                        <a:ea typeface="Cambria Math" panose="02040503050406030204" pitchFamily="18" charset="0"/>
                        <a:sym typeface="Wingdings" panose="05000000000000000000" pitchFamily="2" charset="2"/>
                      </a:rPr>
                      <m:t>𝛽</m:t>
                    </m:r>
                  </m:oMath>
                </a14:m>
                <a:r>
                  <a:rPr lang="en-US" dirty="0" smtClean="0">
                    <a:solidFill>
                      <a:schemeClr val="accent6">
                        <a:lumMod val="60000"/>
                        <a:lumOff val="40000"/>
                      </a:schemeClr>
                    </a:solidFill>
                    <a:latin typeface="Calibri" panose="020F0502020204030204" pitchFamily="34" charset="0"/>
                    <a:sym typeface="Wingdings" panose="05000000000000000000" pitchFamily="2" charset="2"/>
                  </a:rPr>
                  <a:t>=1</a:t>
                </a:r>
                <a:endParaRPr lang="en-US" dirty="0">
                  <a:solidFill>
                    <a:schemeClr val="accent6">
                      <a:lumMod val="60000"/>
                      <a:lumOff val="40000"/>
                    </a:schemeClr>
                  </a:solidFill>
                  <a:latin typeface="Calibri" panose="020F0502020204030204" pitchFamily="34" charset="0"/>
                  <a:sym typeface="Wingdings" panose="05000000000000000000" pitchFamily="2" charset="2"/>
                </a:endParaRPr>
              </a:p>
              <a:p>
                <a:endParaRPr lang="en-US" sz="1600" dirty="0">
                  <a:solidFill>
                    <a:srgbClr val="FFC000"/>
                  </a:solidFill>
                  <a:sym typeface="Wingdings" panose="05000000000000000000" pitchFamily="2" charset="2"/>
                </a:endParaRPr>
              </a:p>
              <a:p>
                <a:endParaRPr lang="en-US" sz="1600" dirty="0" smtClean="0">
                  <a:solidFill>
                    <a:srgbClr val="FFC000"/>
                  </a:solidFill>
                  <a:sym typeface="Wingdings" panose="05000000000000000000" pitchFamily="2" charset="2"/>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2931873" y="636849"/>
                <a:ext cx="7106126" cy="2976456"/>
              </a:xfrm>
              <a:prstGeom prst="rect">
                <a:avLst/>
              </a:prstGeom>
              <a:blipFill>
                <a:blip r:embed="rId6"/>
                <a:stretch>
                  <a:fillRect l="-1115"/>
                </a:stretch>
              </a:blipFill>
            </p:spPr>
            <p:txBody>
              <a:bodyPr/>
              <a:lstStyle/>
              <a:p>
                <a:r>
                  <a:rPr lang="ru-RU">
                    <a:noFill/>
                  </a:rPr>
                  <a:t> </a:t>
                </a:r>
              </a:p>
            </p:txBody>
          </p:sp>
        </mc:Fallback>
      </mc:AlternateContent>
      <p:pic>
        <p:nvPicPr>
          <p:cNvPr id="11" name="Рисунок 10"/>
          <p:cNvPicPr>
            <a:picLocks noChangeAspect="1"/>
          </p:cNvPicPr>
          <p:nvPr/>
        </p:nvPicPr>
        <p:blipFill>
          <a:blip r:embed="rId7"/>
          <a:stretch>
            <a:fillRect/>
          </a:stretch>
        </p:blipFill>
        <p:spPr>
          <a:xfrm>
            <a:off x="463134" y="927499"/>
            <a:ext cx="2383649" cy="1818701"/>
          </a:xfrm>
          <a:prstGeom prst="rect">
            <a:avLst/>
          </a:prstGeom>
        </p:spPr>
      </p:pic>
      <p:pic>
        <p:nvPicPr>
          <p:cNvPr id="12" name="Рисунок 11"/>
          <p:cNvPicPr>
            <a:picLocks noChangeAspect="1"/>
          </p:cNvPicPr>
          <p:nvPr/>
        </p:nvPicPr>
        <p:blipFill>
          <a:blip r:embed="rId8"/>
          <a:stretch>
            <a:fillRect/>
          </a:stretch>
        </p:blipFill>
        <p:spPr>
          <a:xfrm>
            <a:off x="9735158" y="902980"/>
            <a:ext cx="2305376" cy="1940165"/>
          </a:xfrm>
          <a:prstGeom prst="rect">
            <a:avLst/>
          </a:prstGeom>
        </p:spPr>
      </p:pic>
      <p:grpSp>
        <p:nvGrpSpPr>
          <p:cNvPr id="13" name="Группа 12"/>
          <p:cNvGrpSpPr/>
          <p:nvPr/>
        </p:nvGrpSpPr>
        <p:grpSpPr>
          <a:xfrm>
            <a:off x="5907703" y="3103826"/>
            <a:ext cx="3842536" cy="2967731"/>
            <a:chOff x="6815947" y="3231743"/>
            <a:chExt cx="3842536" cy="2967731"/>
          </a:xfrm>
        </p:grpSpPr>
        <p:pic>
          <p:nvPicPr>
            <p:cNvPr id="14" name="Рисунок 13"/>
            <p:cNvPicPr>
              <a:picLocks noChangeAspect="1"/>
            </p:cNvPicPr>
            <p:nvPr/>
          </p:nvPicPr>
          <p:blipFill>
            <a:blip r:embed="rId9"/>
            <a:stretch>
              <a:fillRect/>
            </a:stretch>
          </p:blipFill>
          <p:spPr>
            <a:xfrm>
              <a:off x="6815947" y="3231743"/>
              <a:ext cx="3842536" cy="2967731"/>
            </a:xfrm>
            <a:prstGeom prst="rect">
              <a:avLst/>
            </a:prstGeom>
          </p:spPr>
        </p:pic>
        <p:sp>
          <p:nvSpPr>
            <p:cNvPr id="15" name="Прямоугольник 14"/>
            <p:cNvSpPr/>
            <p:nvPr/>
          </p:nvSpPr>
          <p:spPr>
            <a:xfrm>
              <a:off x="8491795" y="4536918"/>
              <a:ext cx="490840" cy="369332"/>
            </a:xfrm>
            <a:prstGeom prst="rect">
              <a:avLst/>
            </a:prstGeom>
          </p:spPr>
          <p:txBody>
            <a:bodyPr wrap="none">
              <a:spAutoFit/>
            </a:bodyPr>
            <a:lstStyle/>
            <a:p>
              <a:r>
                <a:rPr lang="en-US" i="1" dirty="0" err="1">
                  <a:solidFill>
                    <a:srgbClr val="C00000"/>
                  </a:solidFill>
                </a:rPr>
                <a:t>Z</a:t>
              </a:r>
              <a:r>
                <a:rPr lang="en-US" i="1" baseline="-25000" dirty="0" err="1">
                  <a:solidFill>
                    <a:srgbClr val="C00000"/>
                  </a:solidFill>
                </a:rPr>
                <a:t>b</a:t>
              </a:r>
              <a:r>
                <a:rPr lang="en-US" i="1" dirty="0">
                  <a:solidFill>
                    <a:srgbClr val="C00000"/>
                  </a:solidFill>
                </a:rPr>
                <a:t>’</a:t>
              </a:r>
              <a:r>
                <a:rPr lang="en-US" i="1" baseline="-25000" dirty="0">
                  <a:solidFill>
                    <a:srgbClr val="C00000"/>
                  </a:solidFill>
                </a:rPr>
                <a:t> </a:t>
              </a:r>
              <a:endParaRPr lang="ru-RU" dirty="0">
                <a:solidFill>
                  <a:srgbClr val="C00000"/>
                </a:solidFill>
              </a:endParaRPr>
            </a:p>
          </p:txBody>
        </p:sp>
      </p:grpSp>
      <p:grpSp>
        <p:nvGrpSpPr>
          <p:cNvPr id="16" name="Группа 15"/>
          <p:cNvGrpSpPr/>
          <p:nvPr/>
        </p:nvGrpSpPr>
        <p:grpSpPr>
          <a:xfrm>
            <a:off x="1728824" y="3136079"/>
            <a:ext cx="3925734" cy="2967731"/>
            <a:chOff x="1753000" y="3181077"/>
            <a:chExt cx="3925734" cy="2967731"/>
          </a:xfrm>
        </p:grpSpPr>
        <p:pic>
          <p:nvPicPr>
            <p:cNvPr id="17" name="Рисунок 16"/>
            <p:cNvPicPr>
              <a:picLocks noChangeAspect="1"/>
            </p:cNvPicPr>
            <p:nvPr/>
          </p:nvPicPr>
          <p:blipFill>
            <a:blip r:embed="rId10"/>
            <a:stretch>
              <a:fillRect/>
            </a:stretch>
          </p:blipFill>
          <p:spPr>
            <a:xfrm>
              <a:off x="1753000" y="3181077"/>
              <a:ext cx="3925734" cy="2967731"/>
            </a:xfrm>
            <a:prstGeom prst="rect">
              <a:avLst/>
            </a:prstGeom>
          </p:spPr>
        </p:pic>
        <p:sp>
          <p:nvSpPr>
            <p:cNvPr id="18" name="Прямоугольник 17"/>
            <p:cNvSpPr/>
            <p:nvPr/>
          </p:nvSpPr>
          <p:spPr>
            <a:xfrm>
              <a:off x="3270278" y="4715609"/>
              <a:ext cx="490840" cy="369332"/>
            </a:xfrm>
            <a:prstGeom prst="rect">
              <a:avLst/>
            </a:prstGeom>
          </p:spPr>
          <p:txBody>
            <a:bodyPr wrap="none">
              <a:spAutoFit/>
            </a:bodyPr>
            <a:lstStyle/>
            <a:p>
              <a:r>
                <a:rPr lang="en-US" i="1" dirty="0" err="1">
                  <a:solidFill>
                    <a:srgbClr val="C00000"/>
                  </a:solidFill>
                </a:rPr>
                <a:t>Z</a:t>
              </a:r>
              <a:r>
                <a:rPr lang="en-US" i="1" baseline="-25000" dirty="0" err="1">
                  <a:solidFill>
                    <a:srgbClr val="C00000"/>
                  </a:solidFill>
                </a:rPr>
                <a:t>b</a:t>
              </a:r>
              <a:r>
                <a:rPr lang="en-US" i="1" dirty="0">
                  <a:solidFill>
                    <a:srgbClr val="C00000"/>
                  </a:solidFill>
                </a:rPr>
                <a:t>’</a:t>
              </a:r>
              <a:r>
                <a:rPr lang="en-US" i="1" baseline="-25000" dirty="0">
                  <a:solidFill>
                    <a:srgbClr val="C00000"/>
                  </a:solidFill>
                </a:rPr>
                <a:t> </a:t>
              </a:r>
              <a:endParaRPr lang="ru-RU" dirty="0">
                <a:solidFill>
                  <a:srgbClr val="C00000"/>
                </a:solidFill>
              </a:endParaRPr>
            </a:p>
          </p:txBody>
        </p:sp>
      </p:grpSp>
      <p:sp>
        <p:nvSpPr>
          <p:cNvPr id="19" name="TextBox 18"/>
          <p:cNvSpPr txBox="1"/>
          <p:nvPr/>
        </p:nvSpPr>
        <p:spPr>
          <a:xfrm>
            <a:off x="5371701" y="5804056"/>
            <a:ext cx="2012089" cy="338554"/>
          </a:xfrm>
          <a:prstGeom prst="rect">
            <a:avLst/>
          </a:prstGeom>
          <a:solidFill>
            <a:srgbClr val="7030A0"/>
          </a:solidFill>
        </p:spPr>
        <p:txBody>
          <a:bodyPr wrap="none" rtlCol="0">
            <a:spAutoFit/>
          </a:bodyPr>
          <a:lstStyle/>
          <a:p>
            <a:r>
              <a:rPr lang="fr-FR" sz="1600" i="1" dirty="0" smtClean="0">
                <a:solidFill>
                  <a:srgbClr val="FFC000"/>
                </a:solidFill>
                <a:hlinkClick r:id="rId11"/>
              </a:rPr>
              <a:t>EPJC 79 (2019) 280</a:t>
            </a:r>
            <a:endParaRPr lang="ru-RU" sz="1600" i="1" dirty="0">
              <a:solidFill>
                <a:srgbClr val="FFC000"/>
              </a:solidFill>
            </a:endParaRPr>
          </a:p>
        </p:txBody>
      </p:sp>
      <p:sp>
        <p:nvSpPr>
          <p:cNvPr id="20" name="TextBox 19"/>
          <p:cNvSpPr txBox="1"/>
          <p:nvPr/>
        </p:nvSpPr>
        <p:spPr>
          <a:xfrm>
            <a:off x="4938146" y="6103810"/>
            <a:ext cx="5437707" cy="369332"/>
          </a:xfrm>
          <a:prstGeom prst="rect">
            <a:avLst/>
          </a:prstGeom>
          <a:noFill/>
        </p:spPr>
        <p:txBody>
          <a:bodyPr wrap="none" rtlCol="0">
            <a:spAutoFit/>
          </a:bodyPr>
          <a:lstStyle/>
          <a:p>
            <a:r>
              <a:rPr lang="en-US" dirty="0" smtClean="0">
                <a:solidFill>
                  <a:srgbClr val="FFFF00"/>
                </a:solidFill>
              </a:rPr>
              <a:t>RUN3 analyses is in preparation… </a:t>
            </a:r>
            <a:r>
              <a:rPr lang="en-US" dirty="0" smtClean="0"/>
              <a:t>(JINR + Erevan)</a:t>
            </a:r>
            <a:endParaRPr lang="ru-RU" dirty="0"/>
          </a:p>
        </p:txBody>
      </p:sp>
    </p:spTree>
    <p:extLst>
      <p:ext uri="{BB962C8B-B14F-4D97-AF65-F5344CB8AC3E}">
        <p14:creationId xmlns:p14="http://schemas.microsoft.com/office/powerpoint/2010/main" val="9840294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1"/>
          <p:cNvSpPr txBox="1">
            <a:spLocks noChangeArrowheads="1"/>
          </p:cNvSpPr>
          <p:nvPr/>
        </p:nvSpPr>
        <p:spPr bwMode="auto">
          <a:xfrm>
            <a:off x="1142206" y="1"/>
            <a:ext cx="9805988" cy="582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3200" b="1">
                <a:solidFill>
                  <a:srgbClr val="3333CC"/>
                </a:solidFill>
                <a:latin typeface="Arial" panose="020B0604020202020204" pitchFamily="34" charset="0"/>
                <a:cs typeface="PingFang SC"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800">
                <a:solidFill>
                  <a:srgbClr val="FF3300"/>
                </a:solidFill>
                <a:latin typeface="Arial" panose="020B0604020202020204" pitchFamily="34" charset="0"/>
                <a:cs typeface="PingFang SC"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400">
                <a:solidFill>
                  <a:srgbClr val="000000"/>
                </a:solidFill>
                <a:latin typeface="Arial" panose="020B0604020202020204" pitchFamily="34" charset="0"/>
                <a:cs typeface="PingFang SC"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000">
                <a:solidFill>
                  <a:srgbClr val="FF00FF"/>
                </a:solidFill>
                <a:latin typeface="Arial" panose="020B0604020202020204" pitchFamily="34" charset="0"/>
                <a:cs typeface="PingFang SC"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000">
                <a:solidFill>
                  <a:srgbClr val="009999"/>
                </a:solidFill>
                <a:latin typeface="Arial" panose="020B0604020202020204" pitchFamily="34" charset="0"/>
                <a:cs typeface="PingFang SC"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000">
                <a:solidFill>
                  <a:srgbClr val="009999"/>
                </a:solidFill>
                <a:latin typeface="Arial" panose="020B0604020202020204" pitchFamily="34" charset="0"/>
                <a:cs typeface="PingFang SC"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000">
                <a:solidFill>
                  <a:srgbClr val="009999"/>
                </a:solidFill>
                <a:latin typeface="Arial" panose="020B0604020202020204" pitchFamily="34" charset="0"/>
                <a:cs typeface="PingFang SC"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000">
                <a:solidFill>
                  <a:srgbClr val="009999"/>
                </a:solidFill>
                <a:latin typeface="Arial" panose="020B0604020202020204" pitchFamily="34" charset="0"/>
                <a:cs typeface="PingFang SC"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000">
                <a:solidFill>
                  <a:srgbClr val="009999"/>
                </a:solidFill>
                <a:latin typeface="Arial" panose="020B0604020202020204" pitchFamily="34" charset="0"/>
                <a:cs typeface="PingFang SC" charset="0"/>
              </a:defRPr>
            </a:lvl9pPr>
          </a:lstStyle>
          <a:p>
            <a:pPr algn="ctr">
              <a:spcBef>
                <a:spcPct val="0"/>
              </a:spcBef>
              <a:buClrTx/>
            </a:pPr>
            <a:r>
              <a:rPr lang="en-US" altLang="ru-RU" sz="2600" dirty="0">
                <a:solidFill>
                  <a:schemeClr val="accent1"/>
                </a:solidFill>
                <a:latin typeface="Helvetica-Bold" charset="0"/>
                <a:cs typeface="Arial" panose="020B0604020202020204" pitchFamily="34" charset="0"/>
              </a:rPr>
              <a:t>Beyond </a:t>
            </a:r>
            <a:r>
              <a:rPr lang="en-US" altLang="ru-RU" sz="2600" dirty="0" err="1">
                <a:solidFill>
                  <a:schemeClr val="accent1"/>
                </a:solidFill>
                <a:latin typeface="Helvetica-Bold" charset="0"/>
                <a:cs typeface="Arial" panose="020B0604020202020204" pitchFamily="34" charset="0"/>
              </a:rPr>
              <a:t>dileptons</a:t>
            </a:r>
            <a:r>
              <a:rPr lang="en-US" altLang="ru-RU" sz="2600" dirty="0">
                <a:solidFill>
                  <a:schemeClr val="accent1"/>
                </a:solidFill>
                <a:latin typeface="Helvetica-Bold" charset="0"/>
                <a:cs typeface="Arial" panose="020B0604020202020204" pitchFamily="34" charset="0"/>
              </a:rPr>
              <a:t>: different </a:t>
            </a:r>
            <a:r>
              <a:rPr lang="en-US" altLang="ru-RU" sz="2600" dirty="0" err="1">
                <a:solidFill>
                  <a:schemeClr val="accent1"/>
                </a:solidFill>
                <a:latin typeface="Helvetica-Bold" charset="0"/>
                <a:cs typeface="Arial" panose="020B0604020202020204" pitchFamily="34" charset="0"/>
              </a:rPr>
              <a:t>flavour</a:t>
            </a:r>
            <a:r>
              <a:rPr lang="en-US" altLang="ru-RU" sz="2600" dirty="0">
                <a:solidFill>
                  <a:schemeClr val="accent1"/>
                </a:solidFill>
                <a:latin typeface="Helvetica-Bold" charset="0"/>
                <a:cs typeface="Arial" panose="020B0604020202020204" pitchFamily="34" charset="0"/>
              </a:rPr>
              <a:t> lepton pairs   </a:t>
            </a: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545"/>
            <a:ext cx="736124" cy="748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85670" y="-6545"/>
            <a:ext cx="906330" cy="69758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 name="Нижний колонтитул 7"/>
          <p:cNvSpPr>
            <a:spLocks noGrp="1"/>
          </p:cNvSpPr>
          <p:nvPr>
            <p:ph type="ftr" sz="quarter" idx="11"/>
          </p:nvPr>
        </p:nvSpPr>
        <p:spPr>
          <a:xfrm>
            <a:off x="609599" y="6519965"/>
            <a:ext cx="8373036" cy="228600"/>
          </a:xfrm>
        </p:spPr>
        <p:txBody>
          <a:bodyPr/>
          <a:lstStyle/>
          <a:p>
            <a:r>
              <a:rPr lang="en-US" smtClean="0"/>
              <a:t>M. Savina                55th Meeting of the PAC for Particle Physics</a:t>
            </a:r>
            <a:endParaRPr lang="en-US" dirty="0"/>
          </a:p>
        </p:txBody>
      </p:sp>
      <p:sp>
        <p:nvSpPr>
          <p:cNvPr id="14" name="Дата 6"/>
          <p:cNvSpPr>
            <a:spLocks noGrp="1"/>
          </p:cNvSpPr>
          <p:nvPr>
            <p:ph type="dt" sz="half" idx="10"/>
          </p:nvPr>
        </p:nvSpPr>
        <p:spPr>
          <a:xfrm>
            <a:off x="9174479" y="6519965"/>
            <a:ext cx="1226821" cy="228600"/>
          </a:xfrm>
        </p:spPr>
        <p:txBody>
          <a:bodyPr/>
          <a:lstStyle/>
          <a:p>
            <a:fld id="{6B5A320F-9743-4C74-BB51-FAE8F74BF995}" type="datetime1">
              <a:rPr lang="ru-RU" smtClean="0"/>
              <a:t>21.06.2021</a:t>
            </a:fld>
            <a:endParaRPr lang="en-US" dirty="0"/>
          </a:p>
        </p:txBody>
      </p:sp>
      <p:sp>
        <p:nvSpPr>
          <p:cNvPr id="2" name="Номер слайда 1">
            <a:extLst>
              <a:ext uri="{FF2B5EF4-FFF2-40B4-BE49-F238E27FC236}">
                <a16:creationId xmlns:a16="http://schemas.microsoft.com/office/drawing/2014/main" id="{F8B8CA0F-EDD5-498E-993F-06A09850DF06}"/>
              </a:ext>
            </a:extLst>
          </p:cNvPr>
          <p:cNvSpPr>
            <a:spLocks noGrp="1"/>
          </p:cNvSpPr>
          <p:nvPr>
            <p:ph type="sldNum" sz="quarter" idx="12"/>
          </p:nvPr>
        </p:nvSpPr>
        <p:spPr/>
        <p:txBody>
          <a:bodyPr/>
          <a:lstStyle/>
          <a:p>
            <a:fld id="{E31375A4-56A4-47D6-9801-1991572033F7}" type="slidenum">
              <a:rPr lang="en-US" smtClean="0"/>
              <a:pPr/>
              <a:t>14</a:t>
            </a:fld>
            <a:r>
              <a:rPr lang="en-US" dirty="0" smtClean="0"/>
              <a:t>/20</a:t>
            </a:r>
            <a:endParaRPr lang="en-US" dirty="0"/>
          </a:p>
        </p:txBody>
      </p:sp>
      <p:pic>
        <p:nvPicPr>
          <p:cNvPr id="22" name="Рисунок 21"/>
          <p:cNvPicPr>
            <a:picLocks noChangeAspect="1"/>
          </p:cNvPicPr>
          <p:nvPr/>
        </p:nvPicPr>
        <p:blipFill>
          <a:blip r:embed="rId5"/>
          <a:stretch>
            <a:fillRect/>
          </a:stretch>
        </p:blipFill>
        <p:spPr>
          <a:xfrm>
            <a:off x="1426061" y="4601049"/>
            <a:ext cx="2659428" cy="1673831"/>
          </a:xfrm>
          <a:prstGeom prst="rect">
            <a:avLst/>
          </a:prstGeom>
        </p:spPr>
      </p:pic>
      <p:pic>
        <p:nvPicPr>
          <p:cNvPr id="23" name="Рисунок 22"/>
          <p:cNvPicPr>
            <a:picLocks noChangeAspect="1"/>
          </p:cNvPicPr>
          <p:nvPr/>
        </p:nvPicPr>
        <p:blipFill>
          <a:blip r:embed="rId6"/>
          <a:stretch>
            <a:fillRect/>
          </a:stretch>
        </p:blipFill>
        <p:spPr>
          <a:xfrm>
            <a:off x="4247105" y="3154369"/>
            <a:ext cx="3279664" cy="3120511"/>
          </a:xfrm>
          <a:prstGeom prst="rect">
            <a:avLst/>
          </a:prstGeom>
        </p:spPr>
      </p:pic>
      <p:sp>
        <p:nvSpPr>
          <p:cNvPr id="29" name="Прямоугольник 28"/>
          <p:cNvSpPr/>
          <p:nvPr/>
        </p:nvSpPr>
        <p:spPr>
          <a:xfrm>
            <a:off x="8013097" y="1433499"/>
            <a:ext cx="2407006" cy="400110"/>
          </a:xfrm>
          <a:prstGeom prst="rect">
            <a:avLst/>
          </a:prstGeom>
          <a:solidFill>
            <a:schemeClr val="tx1"/>
          </a:solidFill>
        </p:spPr>
        <p:txBody>
          <a:bodyPr wrap="none">
            <a:spAutoFit/>
          </a:bodyPr>
          <a:lstStyle/>
          <a:p>
            <a:r>
              <a:rPr lang="en-US" sz="2000" dirty="0">
                <a:solidFill>
                  <a:srgbClr val="C00000"/>
                </a:solidFill>
                <a:latin typeface="Calibri"/>
              </a:rPr>
              <a:t>Flavorful </a:t>
            </a:r>
            <a:r>
              <a:rPr lang="en-US" sz="2000" dirty="0" err="1">
                <a:solidFill>
                  <a:srgbClr val="C00000"/>
                </a:solidFill>
                <a:latin typeface="Calibri"/>
              </a:rPr>
              <a:t>higgs</a:t>
            </a:r>
            <a:r>
              <a:rPr lang="en-US" sz="2000" dirty="0">
                <a:solidFill>
                  <a:srgbClr val="C00000"/>
                </a:solidFill>
                <a:latin typeface="Calibri"/>
              </a:rPr>
              <a:t> model</a:t>
            </a:r>
            <a:endParaRPr lang="ru-RU" sz="2000" dirty="0">
              <a:solidFill>
                <a:srgbClr val="C00000"/>
              </a:solidFill>
            </a:endParaRPr>
          </a:p>
        </p:txBody>
      </p:sp>
      <p:sp>
        <p:nvSpPr>
          <p:cNvPr id="30" name="TextBox 29"/>
          <p:cNvSpPr txBox="1"/>
          <p:nvPr/>
        </p:nvSpPr>
        <p:spPr>
          <a:xfrm>
            <a:off x="7910856" y="5679024"/>
            <a:ext cx="3928961" cy="769441"/>
          </a:xfrm>
          <a:prstGeom prst="rect">
            <a:avLst/>
          </a:prstGeom>
          <a:noFill/>
        </p:spPr>
        <p:txBody>
          <a:bodyPr wrap="none" rtlCol="0">
            <a:spAutoFit/>
          </a:bodyPr>
          <a:lstStyle/>
          <a:p>
            <a:r>
              <a:rPr lang="en-US" sz="2200" dirty="0" smtClean="0">
                <a:solidFill>
                  <a:srgbClr val="FFFF00"/>
                </a:solidFill>
                <a:latin typeface="Calibri" panose="020F0502020204030204" pitchFamily="34" charset="0"/>
              </a:rPr>
              <a:t>RUN 3 analyses is in preparation </a:t>
            </a:r>
          </a:p>
          <a:p>
            <a:r>
              <a:rPr lang="en-US" sz="2200" dirty="0" smtClean="0">
                <a:latin typeface="Calibri" panose="020F0502020204030204" pitchFamily="34" charset="0"/>
              </a:rPr>
              <a:t>(JINR + Minsk)</a:t>
            </a:r>
            <a:endParaRPr lang="ru-RU" sz="2200" dirty="0">
              <a:latin typeface="Calibri" panose="020F0502020204030204" pitchFamily="34" charset="0"/>
            </a:endParaRPr>
          </a:p>
        </p:txBody>
      </p:sp>
      <p:grpSp>
        <p:nvGrpSpPr>
          <p:cNvPr id="31" name="Группа 30"/>
          <p:cNvGrpSpPr/>
          <p:nvPr/>
        </p:nvGrpSpPr>
        <p:grpSpPr>
          <a:xfrm>
            <a:off x="8013097" y="1908410"/>
            <a:ext cx="3952670" cy="3770614"/>
            <a:chOff x="7619571" y="1957660"/>
            <a:chExt cx="3952670" cy="3770614"/>
          </a:xfrm>
        </p:grpSpPr>
        <p:pic>
          <p:nvPicPr>
            <p:cNvPr id="32" name="Рисунок 31"/>
            <p:cNvPicPr>
              <a:picLocks noChangeAspect="1"/>
            </p:cNvPicPr>
            <p:nvPr/>
          </p:nvPicPr>
          <p:blipFill>
            <a:blip r:embed="rId7"/>
            <a:stretch>
              <a:fillRect/>
            </a:stretch>
          </p:blipFill>
          <p:spPr>
            <a:xfrm>
              <a:off x="7619571" y="1957660"/>
              <a:ext cx="3952670" cy="3770614"/>
            </a:xfrm>
            <a:prstGeom prst="rect">
              <a:avLst/>
            </a:prstGeom>
          </p:spPr>
        </p:pic>
        <p:sp>
          <p:nvSpPr>
            <p:cNvPr id="33" name="TextBox 32"/>
            <p:cNvSpPr txBox="1"/>
            <p:nvPr/>
          </p:nvSpPr>
          <p:spPr>
            <a:xfrm>
              <a:off x="10430193" y="3459175"/>
              <a:ext cx="502061" cy="461665"/>
            </a:xfrm>
            <a:prstGeom prst="rect">
              <a:avLst/>
            </a:prstGeom>
            <a:solidFill>
              <a:schemeClr val="tx1"/>
            </a:solidFill>
          </p:spPr>
          <p:txBody>
            <a:bodyPr wrap="none" rtlCol="0">
              <a:spAutoFit/>
            </a:bodyPr>
            <a:lstStyle/>
            <a:p>
              <a:r>
                <a:rPr lang="el-GR" sz="2400" dirty="0" smtClean="0">
                  <a:solidFill>
                    <a:srgbClr val="0070C0"/>
                  </a:solidFill>
                </a:rPr>
                <a:t>μτ</a:t>
              </a:r>
              <a:endParaRPr lang="ru-RU" sz="2400" dirty="0">
                <a:solidFill>
                  <a:srgbClr val="0070C0"/>
                </a:solidFill>
              </a:endParaRPr>
            </a:p>
          </p:txBody>
        </p:sp>
      </p:grpSp>
      <p:cxnSp>
        <p:nvCxnSpPr>
          <p:cNvPr id="34" name="Прямая со стрелкой 33"/>
          <p:cNvCxnSpPr/>
          <p:nvPr/>
        </p:nvCxnSpPr>
        <p:spPr>
          <a:xfrm flipV="1">
            <a:off x="9875337" y="3871590"/>
            <a:ext cx="1051926" cy="193674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967048" y="592558"/>
            <a:ext cx="11177832" cy="830997"/>
          </a:xfrm>
          <a:prstGeom prst="rect">
            <a:avLst/>
          </a:prstGeom>
          <a:noFill/>
          <a:ln w="25400">
            <a:noFill/>
          </a:ln>
        </p:spPr>
        <p:txBody>
          <a:bodyPr wrap="square">
            <a:spAutoFit/>
          </a:bodyPr>
          <a:lstStyle/>
          <a:p>
            <a:pPr defTabSz="914296">
              <a:defRPr/>
            </a:pPr>
            <a:r>
              <a:rPr lang="en-US" sz="2400" dirty="0" smtClean="0">
                <a:solidFill>
                  <a:srgbClr val="FFC000"/>
                </a:solidFill>
                <a:latin typeface="Calibri"/>
              </a:rPr>
              <a:t>Models: microscopic “quantum” black holes (QBH)</a:t>
            </a:r>
            <a:r>
              <a:rPr lang="en-US" sz="2400" dirty="0">
                <a:solidFill>
                  <a:srgbClr val="FFC000"/>
                </a:solidFill>
                <a:latin typeface="Calibri"/>
              </a:rPr>
              <a:t>,</a:t>
            </a:r>
            <a:r>
              <a:rPr lang="en-US" sz="2400" dirty="0" smtClean="0">
                <a:solidFill>
                  <a:srgbClr val="FFC000"/>
                </a:solidFill>
                <a:latin typeface="Calibri"/>
              </a:rPr>
              <a:t> RPV SUSY,</a:t>
            </a:r>
            <a:r>
              <a:rPr lang="en-US" sz="2400" dirty="0">
                <a:solidFill>
                  <a:srgbClr val="FFC000"/>
                </a:solidFill>
                <a:latin typeface="Calibri"/>
              </a:rPr>
              <a:t> </a:t>
            </a:r>
            <a:r>
              <a:rPr lang="en-US" sz="2400" dirty="0" smtClean="0">
                <a:solidFill>
                  <a:srgbClr val="FFC000"/>
                </a:solidFill>
                <a:latin typeface="Calibri"/>
              </a:rPr>
              <a:t>LFV EGM, Flavorful </a:t>
            </a:r>
          </a:p>
          <a:p>
            <a:pPr defTabSz="914296">
              <a:defRPr/>
            </a:pPr>
            <a:r>
              <a:rPr lang="en-US" sz="2400" dirty="0" err="1" smtClean="0">
                <a:solidFill>
                  <a:srgbClr val="FFC000"/>
                </a:solidFill>
                <a:latin typeface="Calibri"/>
              </a:rPr>
              <a:t>higgs</a:t>
            </a:r>
            <a:r>
              <a:rPr lang="en-US" sz="2400" dirty="0" smtClean="0">
                <a:solidFill>
                  <a:srgbClr val="FFC000"/>
                </a:solidFill>
                <a:latin typeface="Calibri"/>
              </a:rPr>
              <a:t> model… </a:t>
            </a:r>
            <a:r>
              <a:rPr lang="en-US" sz="2400" dirty="0" smtClean="0">
                <a:latin typeface="Calibri"/>
              </a:rPr>
              <a:t>(arbitrary mass of a lepton pair)</a:t>
            </a:r>
            <a:endParaRPr lang="ru-RU" sz="2400" dirty="0">
              <a:latin typeface="Calibri"/>
            </a:endParaRPr>
          </a:p>
        </p:txBody>
      </p:sp>
      <p:pic>
        <p:nvPicPr>
          <p:cNvPr id="25" name="Рисунок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9623" y="1594331"/>
            <a:ext cx="4016375"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247105" y="2287056"/>
            <a:ext cx="3462807" cy="646331"/>
          </a:xfrm>
          <a:prstGeom prst="rect">
            <a:avLst/>
          </a:prstGeom>
          <a:noFill/>
        </p:spPr>
        <p:txBody>
          <a:bodyPr wrap="none" rtlCol="0">
            <a:spAutoFit/>
          </a:bodyPr>
          <a:lstStyle/>
          <a:p>
            <a:r>
              <a:rPr lang="en-US" dirty="0" smtClean="0">
                <a:solidFill>
                  <a:srgbClr val="FFFF00"/>
                </a:solidFill>
              </a:rPr>
              <a:t>RUN2 analyses on full statistics </a:t>
            </a:r>
            <a:endParaRPr lang="ru-RU" dirty="0" smtClean="0">
              <a:solidFill>
                <a:srgbClr val="FFFF00"/>
              </a:solidFill>
            </a:endParaRPr>
          </a:p>
          <a:p>
            <a:r>
              <a:rPr lang="en-US" dirty="0">
                <a:solidFill>
                  <a:srgbClr val="FFFF00"/>
                </a:solidFill>
              </a:rPr>
              <a:t>o</a:t>
            </a:r>
            <a:r>
              <a:rPr lang="en-US" dirty="0" smtClean="0">
                <a:solidFill>
                  <a:srgbClr val="FFFF00"/>
                </a:solidFill>
              </a:rPr>
              <a:t>f up to 140 fb</a:t>
            </a:r>
            <a:r>
              <a:rPr lang="en-US" baseline="30000" dirty="0" smtClean="0">
                <a:solidFill>
                  <a:srgbClr val="FFFF00"/>
                </a:solidFill>
              </a:rPr>
              <a:t>-1 </a:t>
            </a:r>
            <a:r>
              <a:rPr lang="ru-RU" dirty="0">
                <a:solidFill>
                  <a:srgbClr val="FFFF00"/>
                </a:solidFill>
              </a:rPr>
              <a:t> </a:t>
            </a:r>
            <a:r>
              <a:rPr lang="en-US" dirty="0" smtClean="0">
                <a:solidFill>
                  <a:srgbClr val="FFFF00"/>
                </a:solidFill>
              </a:rPr>
              <a:t>is going on  </a:t>
            </a:r>
            <a:endParaRPr lang="ru-RU" dirty="0">
              <a:solidFill>
                <a:srgbClr val="FFFF00"/>
              </a:solidFill>
            </a:endParaRPr>
          </a:p>
        </p:txBody>
      </p:sp>
    </p:spTree>
    <p:extLst>
      <p:ext uri="{BB962C8B-B14F-4D97-AF65-F5344CB8AC3E}">
        <p14:creationId xmlns:p14="http://schemas.microsoft.com/office/powerpoint/2010/main" val="1048954288"/>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1"/>
          <p:cNvSpPr txBox="1">
            <a:spLocks noChangeArrowheads="1"/>
          </p:cNvSpPr>
          <p:nvPr/>
        </p:nvSpPr>
        <p:spPr bwMode="auto">
          <a:xfrm>
            <a:off x="1142207" y="26988"/>
            <a:ext cx="9966325" cy="59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3200" b="1">
                <a:solidFill>
                  <a:srgbClr val="3333CC"/>
                </a:solidFill>
                <a:latin typeface="Arial" panose="020B0604020202020204" pitchFamily="34" charset="0"/>
                <a:cs typeface="PingFang SC"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800">
                <a:solidFill>
                  <a:srgbClr val="FF3300"/>
                </a:solidFill>
                <a:latin typeface="Arial" panose="020B0604020202020204" pitchFamily="34" charset="0"/>
                <a:cs typeface="PingFang SC"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rgbClr val="000000"/>
                </a:solidFill>
                <a:latin typeface="Arial" panose="020B0604020202020204" pitchFamily="34" charset="0"/>
                <a:cs typeface="PingFang SC"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000">
                <a:solidFill>
                  <a:srgbClr val="FF00FF"/>
                </a:solidFill>
                <a:latin typeface="Arial" panose="020B0604020202020204" pitchFamily="34" charset="0"/>
                <a:cs typeface="PingFang SC"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000">
                <a:solidFill>
                  <a:srgbClr val="009999"/>
                </a:solidFill>
                <a:latin typeface="Arial" panose="020B0604020202020204" pitchFamily="34" charset="0"/>
                <a:cs typeface="PingFang SC"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000">
                <a:solidFill>
                  <a:srgbClr val="009999"/>
                </a:solidFill>
                <a:latin typeface="Arial" panose="020B0604020202020204" pitchFamily="34" charset="0"/>
                <a:cs typeface="PingFang SC"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000">
                <a:solidFill>
                  <a:srgbClr val="009999"/>
                </a:solidFill>
                <a:latin typeface="Arial" panose="020B0604020202020204" pitchFamily="34" charset="0"/>
                <a:cs typeface="PingFang SC"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000">
                <a:solidFill>
                  <a:srgbClr val="009999"/>
                </a:solidFill>
                <a:latin typeface="Arial" panose="020B0604020202020204" pitchFamily="34" charset="0"/>
                <a:cs typeface="PingFang SC"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000">
                <a:solidFill>
                  <a:srgbClr val="009999"/>
                </a:solidFill>
                <a:latin typeface="Arial" panose="020B0604020202020204" pitchFamily="34" charset="0"/>
                <a:cs typeface="PingFang SC" charset="0"/>
              </a:defRPr>
            </a:lvl9pPr>
          </a:lstStyle>
          <a:p>
            <a:pPr algn="ctr" eaLnBrk="1" hangingPunct="1">
              <a:spcBef>
                <a:spcPct val="0"/>
              </a:spcBef>
              <a:buClrTx/>
              <a:buFontTx/>
              <a:buNone/>
            </a:pPr>
            <a:r>
              <a:rPr lang="en-US" altLang="ru-RU" sz="2600" dirty="0">
                <a:solidFill>
                  <a:schemeClr val="accent1"/>
                </a:solidFill>
                <a:latin typeface="Helvetica-Bold" charset="0"/>
                <a:cs typeface="Arial" panose="020B0604020202020204" pitchFamily="34" charset="0"/>
              </a:rPr>
              <a:t>JINR Grid-Infrastructure for CMS computing</a:t>
            </a:r>
          </a:p>
        </p:txBody>
      </p:sp>
      <p:sp>
        <p:nvSpPr>
          <p:cNvPr id="92165" name="Text Box 4"/>
          <p:cNvSpPr txBox="1">
            <a:spLocks noChangeArrowheads="1"/>
          </p:cNvSpPr>
          <p:nvPr/>
        </p:nvSpPr>
        <p:spPr bwMode="auto">
          <a:xfrm>
            <a:off x="-19723" y="739820"/>
            <a:ext cx="5933440" cy="10793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b="1">
                <a:solidFill>
                  <a:srgbClr val="3333CC"/>
                </a:solidFill>
                <a:latin typeface="Arial" panose="020B0604020202020204" pitchFamily="34" charset="0"/>
                <a:cs typeface="PingFang SC"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FF3300"/>
                </a:solidFill>
                <a:latin typeface="Arial" panose="020B0604020202020204" pitchFamily="34" charset="0"/>
                <a:cs typeface="PingFang SC"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PingFang SC"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00FF"/>
                </a:solidFill>
                <a:latin typeface="Arial" panose="020B0604020202020204" pitchFamily="34" charset="0"/>
                <a:cs typeface="PingFang SC"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9999"/>
                </a:solidFill>
                <a:latin typeface="Arial" panose="020B0604020202020204" pitchFamily="34" charset="0"/>
                <a:cs typeface="PingFang SC"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9999"/>
                </a:solidFill>
                <a:latin typeface="Arial" panose="020B0604020202020204" pitchFamily="34" charset="0"/>
                <a:cs typeface="PingFang SC"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9999"/>
                </a:solidFill>
                <a:latin typeface="Arial" panose="020B0604020202020204" pitchFamily="34" charset="0"/>
                <a:cs typeface="PingFang SC"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9999"/>
                </a:solidFill>
                <a:latin typeface="Arial" panose="020B0604020202020204" pitchFamily="34" charset="0"/>
                <a:cs typeface="PingFang SC"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9999"/>
                </a:solidFill>
                <a:latin typeface="Arial" panose="020B0604020202020204" pitchFamily="34" charset="0"/>
                <a:cs typeface="PingFang SC" charset="0"/>
              </a:defRPr>
            </a:lvl9pPr>
          </a:lstStyle>
          <a:p>
            <a:pPr eaLnBrk="1" hangingPunct="1">
              <a:spcBef>
                <a:spcPct val="0"/>
              </a:spcBef>
              <a:buClrTx/>
              <a:buFontTx/>
              <a:buNone/>
            </a:pPr>
            <a:r>
              <a:rPr lang="en-US" altLang="ru-RU" sz="1600" b="0" dirty="0">
                <a:solidFill>
                  <a:schemeClr val="tx1"/>
                </a:solidFill>
                <a:cs typeface="Arial" panose="020B0604020202020204" pitchFamily="34" charset="0"/>
              </a:rPr>
              <a:t>JINR grid infrastructure for CMS computing  is </a:t>
            </a:r>
            <a:r>
              <a:rPr lang="en-US" altLang="ru-RU" sz="1600" b="0" dirty="0" smtClean="0">
                <a:solidFill>
                  <a:schemeClr val="tx1"/>
                </a:solidFill>
                <a:cs typeface="Arial" panose="020B0604020202020204" pitchFamily="34" charset="0"/>
              </a:rPr>
              <a:t>represented </a:t>
            </a:r>
            <a:r>
              <a:rPr lang="en-US" altLang="ru-RU" sz="1600" b="0" dirty="0">
                <a:solidFill>
                  <a:schemeClr val="tx1"/>
                </a:solidFill>
                <a:cs typeface="Arial" panose="020B0604020202020204" pitchFamily="34" charset="0"/>
              </a:rPr>
              <a:t>by the Tier1 level center for the CMS experiment and the Tier2 level center, which are components of the LIT MICC and provides data processing for the  CMS collaboration.</a:t>
            </a:r>
          </a:p>
        </p:txBody>
      </p:sp>
      <p:sp>
        <p:nvSpPr>
          <p:cNvPr id="92166" name="Text Box 5"/>
          <p:cNvSpPr txBox="1">
            <a:spLocks noChangeArrowheads="1"/>
          </p:cNvSpPr>
          <p:nvPr/>
        </p:nvSpPr>
        <p:spPr bwMode="auto">
          <a:xfrm>
            <a:off x="5668954" y="726542"/>
            <a:ext cx="6374606" cy="10793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b="1">
                <a:solidFill>
                  <a:srgbClr val="3333CC"/>
                </a:solidFill>
                <a:latin typeface="Arial" panose="020B0604020202020204" pitchFamily="34" charset="0"/>
                <a:cs typeface="PingFang SC"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FF3300"/>
                </a:solidFill>
                <a:latin typeface="Arial" panose="020B0604020202020204" pitchFamily="34" charset="0"/>
                <a:cs typeface="PingFang SC"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PingFang SC"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00FF"/>
                </a:solidFill>
                <a:latin typeface="Arial" panose="020B0604020202020204" pitchFamily="34" charset="0"/>
                <a:cs typeface="PingFang SC"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9999"/>
                </a:solidFill>
                <a:latin typeface="Arial" panose="020B0604020202020204" pitchFamily="34" charset="0"/>
                <a:cs typeface="PingFang SC"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9999"/>
                </a:solidFill>
                <a:latin typeface="Arial" panose="020B0604020202020204" pitchFamily="34" charset="0"/>
                <a:cs typeface="PingFang SC"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9999"/>
                </a:solidFill>
                <a:latin typeface="Arial" panose="020B0604020202020204" pitchFamily="34" charset="0"/>
                <a:cs typeface="PingFang SC"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9999"/>
                </a:solidFill>
                <a:latin typeface="Arial" panose="020B0604020202020204" pitchFamily="34" charset="0"/>
                <a:cs typeface="PingFang SC"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9999"/>
                </a:solidFill>
                <a:latin typeface="Arial" panose="020B0604020202020204" pitchFamily="34" charset="0"/>
                <a:cs typeface="PingFang SC" charset="0"/>
              </a:defRPr>
            </a:lvl9pPr>
          </a:lstStyle>
          <a:p>
            <a:pPr eaLnBrk="1" hangingPunct="1">
              <a:spcBef>
                <a:spcPct val="0"/>
              </a:spcBef>
              <a:buClrTx/>
              <a:buFontTx/>
              <a:buNone/>
            </a:pPr>
            <a:r>
              <a:rPr lang="en-US" altLang="ru-RU" sz="1600" b="0" dirty="0">
                <a:solidFill>
                  <a:schemeClr val="tx1"/>
                </a:solidFill>
                <a:cs typeface="Arial" panose="020B0604020202020204" pitchFamily="34" charset="0"/>
              </a:rPr>
              <a:t>In terms of performance (number of events processed, jobs per site, etc.)  </a:t>
            </a:r>
            <a:r>
              <a:rPr lang="en-US" altLang="ru-RU" sz="1600" b="0" dirty="0">
                <a:solidFill>
                  <a:srgbClr val="FFFF00"/>
                </a:solidFill>
                <a:cs typeface="Arial" panose="020B0604020202020204" pitchFamily="34" charset="0"/>
              </a:rPr>
              <a:t>JINR Tier1 ranks second </a:t>
            </a:r>
            <a:r>
              <a:rPr lang="en-US" altLang="ru-RU" sz="1600" b="0" dirty="0">
                <a:solidFill>
                  <a:schemeClr val="tx1"/>
                </a:solidFill>
                <a:cs typeface="Arial" panose="020B0604020202020204" pitchFamily="34" charset="0"/>
              </a:rPr>
              <a:t>among other world Tier1 centers (FNAL, JINR, CCIN2P, KIT, CNAF, RAL, PIC) for the CMS experiment </a:t>
            </a:r>
          </a:p>
        </p:txBody>
      </p:sp>
      <p:sp>
        <p:nvSpPr>
          <p:cNvPr id="92169" name="Text Box 8"/>
          <p:cNvSpPr txBox="1">
            <a:spLocks noChangeArrowheads="1"/>
          </p:cNvSpPr>
          <p:nvPr/>
        </p:nvSpPr>
        <p:spPr bwMode="auto">
          <a:xfrm>
            <a:off x="3424223" y="4659435"/>
            <a:ext cx="4754577" cy="16487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3200" b="1">
                <a:solidFill>
                  <a:srgbClr val="3333CC"/>
                </a:solidFill>
                <a:latin typeface="Arial" panose="020B0604020202020204" pitchFamily="34" charset="0"/>
                <a:cs typeface="PingFang SC"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800">
                <a:solidFill>
                  <a:srgbClr val="FF3300"/>
                </a:solidFill>
                <a:latin typeface="Arial" panose="020B0604020202020204" pitchFamily="34" charset="0"/>
                <a:cs typeface="PingFang SC"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400">
                <a:solidFill>
                  <a:srgbClr val="000000"/>
                </a:solidFill>
                <a:latin typeface="Arial" panose="020B0604020202020204" pitchFamily="34" charset="0"/>
                <a:cs typeface="PingFang SC"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000">
                <a:solidFill>
                  <a:srgbClr val="FF00FF"/>
                </a:solidFill>
                <a:latin typeface="Arial" panose="020B0604020202020204" pitchFamily="34" charset="0"/>
                <a:cs typeface="PingFang SC"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000">
                <a:solidFill>
                  <a:srgbClr val="009999"/>
                </a:solidFill>
                <a:latin typeface="Arial" panose="020B0604020202020204" pitchFamily="34" charset="0"/>
                <a:cs typeface="PingFang SC"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000">
                <a:solidFill>
                  <a:srgbClr val="009999"/>
                </a:solidFill>
                <a:latin typeface="Arial" panose="020B0604020202020204" pitchFamily="34" charset="0"/>
                <a:cs typeface="PingFang SC"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000">
                <a:solidFill>
                  <a:srgbClr val="009999"/>
                </a:solidFill>
                <a:latin typeface="Arial" panose="020B0604020202020204" pitchFamily="34" charset="0"/>
                <a:cs typeface="PingFang SC"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000">
                <a:solidFill>
                  <a:srgbClr val="009999"/>
                </a:solidFill>
                <a:latin typeface="Arial" panose="020B0604020202020204" pitchFamily="34" charset="0"/>
                <a:cs typeface="PingFang SC"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000">
                <a:solidFill>
                  <a:srgbClr val="009999"/>
                </a:solidFill>
                <a:latin typeface="Arial" panose="020B0604020202020204" pitchFamily="34" charset="0"/>
                <a:cs typeface="PingFang SC" charset="0"/>
              </a:defRPr>
            </a:lvl9pPr>
          </a:lstStyle>
          <a:p>
            <a:pPr algn="ctr">
              <a:spcBef>
                <a:spcPct val="0"/>
              </a:spcBef>
              <a:buClrTx/>
              <a:buFontTx/>
              <a:buNone/>
            </a:pPr>
            <a:r>
              <a:rPr lang="en-US" altLang="ru-RU" sz="1600" b="0" dirty="0" smtClean="0">
                <a:solidFill>
                  <a:schemeClr val="tx1"/>
                </a:solidFill>
                <a:cs typeface="Arial" panose="020B0604020202020204" pitchFamily="34" charset="0"/>
              </a:rPr>
              <a:t>The JINR Tier1 site is equipped with novel high</a:t>
            </a:r>
            <a:r>
              <a:rPr lang="ru-RU" altLang="ru-RU" sz="1600" b="0" dirty="0" smtClean="0">
                <a:solidFill>
                  <a:schemeClr val="tx1"/>
                </a:solidFill>
                <a:cs typeface="Arial" panose="020B0604020202020204" pitchFamily="34" charset="0"/>
              </a:rPr>
              <a:t>-</a:t>
            </a:r>
            <a:r>
              <a:rPr lang="en-US" altLang="ru-RU" sz="1600" b="0" dirty="0" smtClean="0">
                <a:solidFill>
                  <a:schemeClr val="tx1"/>
                </a:solidFill>
                <a:cs typeface="Arial" panose="020B0604020202020204" pitchFamily="34" charset="0"/>
              </a:rPr>
              <a:t>performance computing elements, which gives us the possibility to process massive production jobs with a high speed and</a:t>
            </a:r>
            <a:r>
              <a:rPr lang="ru-RU" altLang="ru-RU" sz="1600" b="0" dirty="0" smtClean="0">
                <a:solidFill>
                  <a:schemeClr val="tx1"/>
                </a:solidFill>
                <a:cs typeface="Arial" panose="020B0604020202020204" pitchFamily="34" charset="0"/>
              </a:rPr>
              <a:t> </a:t>
            </a:r>
            <a:r>
              <a:rPr lang="en-US" altLang="ru-RU" sz="1600" b="0" dirty="0" smtClean="0">
                <a:solidFill>
                  <a:schemeClr val="tx1"/>
                </a:solidFill>
                <a:cs typeface="Arial" panose="020B0604020202020204" pitchFamily="34" charset="0"/>
              </a:rPr>
              <a:t>throughput.</a:t>
            </a:r>
            <a:r>
              <a:rPr lang="ru-RU" altLang="ru-RU" sz="1600" b="0" dirty="0" smtClean="0">
                <a:solidFill>
                  <a:schemeClr val="tx1"/>
                </a:solidFill>
                <a:cs typeface="Arial" panose="020B0604020202020204" pitchFamily="34" charset="0"/>
              </a:rPr>
              <a:t> </a:t>
            </a:r>
          </a:p>
          <a:p>
            <a:pPr algn="ctr">
              <a:spcBef>
                <a:spcPct val="0"/>
              </a:spcBef>
              <a:buClrTx/>
              <a:buSzTx/>
              <a:buFontTx/>
              <a:buNone/>
            </a:pPr>
            <a:r>
              <a:rPr lang="en-US" altLang="ru-RU" sz="500" b="0" dirty="0" smtClean="0">
                <a:solidFill>
                  <a:srgbClr val="FFFF00"/>
                </a:solidFill>
                <a:cs typeface="Arial" panose="020B0604020202020204" pitchFamily="34" charset="0"/>
              </a:rPr>
              <a:t>. </a:t>
            </a:r>
            <a:endParaRPr lang="en-US" altLang="ru-RU" sz="500" b="0" dirty="0">
              <a:solidFill>
                <a:srgbClr val="FFFF00"/>
              </a:solidFill>
              <a:cs typeface="Arial" panose="020B0604020202020204" pitchFamily="34" charset="0"/>
            </a:endParaRPr>
          </a:p>
          <a:p>
            <a:pPr algn="ctr">
              <a:spcBef>
                <a:spcPct val="0"/>
              </a:spcBef>
              <a:buClrTx/>
              <a:buSzTx/>
              <a:buFontTx/>
              <a:buNone/>
            </a:pPr>
            <a:r>
              <a:rPr lang="en-US" altLang="ru-RU" sz="1600" b="0" dirty="0" smtClean="0">
                <a:solidFill>
                  <a:srgbClr val="FFFF00"/>
                </a:solidFill>
                <a:cs typeface="Arial" panose="020B0604020202020204" pitchFamily="34" charset="0"/>
              </a:rPr>
              <a:t>R</a:t>
            </a:r>
            <a:r>
              <a:rPr lang="en-US" altLang="ru-RU" sz="1600" b="0" dirty="0" smtClean="0">
                <a:solidFill>
                  <a:srgbClr val="FFFF00"/>
                </a:solidFill>
                <a:cs typeface="Arial" panose="020B0604020202020204" pitchFamily="34" charset="0"/>
              </a:rPr>
              <a:t>UN</a:t>
            </a:r>
            <a:r>
              <a:rPr lang="en-US" altLang="ru-RU" sz="1600" b="0" dirty="0" smtClean="0">
                <a:solidFill>
                  <a:srgbClr val="FFFF00"/>
                </a:solidFill>
                <a:cs typeface="Arial" panose="020B0604020202020204" pitchFamily="34" charset="0"/>
              </a:rPr>
              <a:t>3 </a:t>
            </a:r>
            <a:r>
              <a:rPr lang="en-US" altLang="ru-RU" sz="1600" b="0" dirty="0">
                <a:solidFill>
                  <a:srgbClr val="FFFF00"/>
                </a:solidFill>
                <a:cs typeface="Arial" panose="020B0604020202020204" pitchFamily="34" charset="0"/>
              </a:rPr>
              <a:t>preparation require JINR sites further improvement with JINR directorate support.  </a:t>
            </a: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736124" cy="748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85670" y="0"/>
            <a:ext cx="906330" cy="69758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Нижний колонтитул 7"/>
          <p:cNvSpPr>
            <a:spLocks noGrp="1"/>
          </p:cNvSpPr>
          <p:nvPr>
            <p:ph type="ftr" sz="quarter" idx="11"/>
          </p:nvPr>
        </p:nvSpPr>
        <p:spPr>
          <a:xfrm>
            <a:off x="685354" y="6539532"/>
            <a:ext cx="8373036" cy="228600"/>
          </a:xfrm>
        </p:spPr>
        <p:txBody>
          <a:bodyPr/>
          <a:lstStyle/>
          <a:p>
            <a:r>
              <a:rPr lang="en-US" dirty="0" smtClean="0"/>
              <a:t>M. Savina                55th Meeting of the PAC for Particle Physics</a:t>
            </a:r>
            <a:r>
              <a:rPr lang="ru-RU" dirty="0" smtClean="0"/>
              <a:t>      </a:t>
            </a:r>
            <a:endParaRPr lang="en-US" dirty="0"/>
          </a:p>
        </p:txBody>
      </p:sp>
      <p:sp>
        <p:nvSpPr>
          <p:cNvPr id="13" name="Дата 6"/>
          <p:cNvSpPr>
            <a:spLocks noGrp="1"/>
          </p:cNvSpPr>
          <p:nvPr>
            <p:ph type="dt" sz="half" idx="10"/>
          </p:nvPr>
        </p:nvSpPr>
        <p:spPr>
          <a:xfrm>
            <a:off x="9174479" y="6519965"/>
            <a:ext cx="1226821" cy="228600"/>
          </a:xfrm>
        </p:spPr>
        <p:txBody>
          <a:bodyPr/>
          <a:lstStyle/>
          <a:p>
            <a:fld id="{84952569-BC26-46EB-B050-8F6631D0942C}" type="datetime1">
              <a:rPr lang="ru-RU" smtClean="0"/>
              <a:t>21.06.2021</a:t>
            </a:fld>
            <a:endParaRPr lang="en-US" dirty="0"/>
          </a:p>
        </p:txBody>
      </p:sp>
      <p:sp>
        <p:nvSpPr>
          <p:cNvPr id="2" name="Номер слайда 1">
            <a:extLst>
              <a:ext uri="{FF2B5EF4-FFF2-40B4-BE49-F238E27FC236}">
                <a16:creationId xmlns:a16="http://schemas.microsoft.com/office/drawing/2014/main" id="{700575FA-3B9D-452B-A30A-71DF183216A6}"/>
              </a:ext>
            </a:extLst>
          </p:cNvPr>
          <p:cNvSpPr>
            <a:spLocks noGrp="1"/>
          </p:cNvSpPr>
          <p:nvPr>
            <p:ph type="sldNum" sz="quarter" idx="12"/>
          </p:nvPr>
        </p:nvSpPr>
        <p:spPr/>
        <p:txBody>
          <a:bodyPr/>
          <a:lstStyle/>
          <a:p>
            <a:fld id="{E31375A4-56A4-47D6-9801-1991572033F7}" type="slidenum">
              <a:rPr lang="en-US" smtClean="0"/>
              <a:pPr/>
              <a:t>15</a:t>
            </a:fld>
            <a:r>
              <a:rPr lang="en-US" dirty="0" smtClean="0"/>
              <a:t>/20</a:t>
            </a:r>
            <a:endParaRPr lang="en-US" dirty="0"/>
          </a:p>
        </p:txBody>
      </p:sp>
      <p:pic>
        <p:nvPicPr>
          <p:cNvPr id="15" name="Рисунок 14"/>
          <p:cNvPicPr>
            <a:picLocks noChangeAspect="1" noChangeArrowheads="1"/>
          </p:cNvPicPr>
          <p:nvPr/>
        </p:nvPicPr>
        <p:blipFill>
          <a:blip r:embed="rId5">
            <a:extLst>
              <a:ext uri="{28A0092B-C50C-407E-A947-70E740481C1C}">
                <a14:useLocalDpi xmlns:a14="http://schemas.microsoft.com/office/drawing/2010/main" val="0"/>
              </a:ext>
            </a:extLst>
          </a:blip>
          <a:srcRect l="4768"/>
          <a:stretch>
            <a:fillRect/>
          </a:stretch>
        </p:blipFill>
        <p:spPr bwMode="auto">
          <a:xfrm>
            <a:off x="8402320" y="1819213"/>
            <a:ext cx="3641240" cy="2439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Рисунок 15"/>
          <p:cNvPicPr>
            <a:picLocks noChangeAspect="1" noChangeArrowheads="1"/>
          </p:cNvPicPr>
          <p:nvPr/>
        </p:nvPicPr>
        <p:blipFill>
          <a:blip r:embed="rId6">
            <a:extLst>
              <a:ext uri="{28A0092B-C50C-407E-A947-70E740481C1C}">
                <a14:useLocalDpi xmlns:a14="http://schemas.microsoft.com/office/drawing/2010/main" val="0"/>
              </a:ext>
            </a:extLst>
          </a:blip>
          <a:srcRect l="7895"/>
          <a:stretch>
            <a:fillRect/>
          </a:stretch>
        </p:blipFill>
        <p:spPr bwMode="auto">
          <a:xfrm>
            <a:off x="8402320" y="4236158"/>
            <a:ext cx="3641240" cy="2322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Овал 16"/>
          <p:cNvSpPr>
            <a:spLocks noChangeArrowheads="1"/>
          </p:cNvSpPr>
          <p:nvPr/>
        </p:nvSpPr>
        <p:spPr bwMode="auto">
          <a:xfrm>
            <a:off x="9705182" y="3758448"/>
            <a:ext cx="935037" cy="542925"/>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defPPr>
              <a:defRPr lang="en-GB"/>
            </a:defPPr>
            <a:lvl1pPr algn="l" defTabSz="449263" rtl="0" eaLnBrk="0" fontAlgn="base" hangingPunct="0">
              <a:spcBef>
                <a:spcPct val="0"/>
              </a:spcBef>
              <a:spcAft>
                <a:spcPct val="0"/>
              </a:spcAft>
              <a:defRPr sz="1200" kern="1200">
                <a:solidFill>
                  <a:schemeClr val="bg1"/>
                </a:solidFill>
                <a:latin typeface="Arial Narrow" panose="020B0606020202030204" pitchFamily="34" charset="0"/>
                <a:ea typeface="+mn-ea"/>
                <a:cs typeface="Arial" panose="020B0604020202020204" pitchFamily="34" charset="0"/>
              </a:defRPr>
            </a:lvl1pPr>
            <a:lvl2pPr marL="742950" indent="-285750" algn="l" defTabSz="449263" rtl="0" eaLnBrk="0" fontAlgn="base" hangingPunct="0">
              <a:spcBef>
                <a:spcPct val="0"/>
              </a:spcBef>
              <a:spcAft>
                <a:spcPct val="0"/>
              </a:spcAft>
              <a:defRPr sz="1200" kern="1200">
                <a:solidFill>
                  <a:schemeClr val="bg1"/>
                </a:solidFill>
                <a:latin typeface="Arial Narrow" panose="020B0606020202030204" pitchFamily="34" charset="0"/>
                <a:ea typeface="+mn-ea"/>
                <a:cs typeface="Arial" panose="020B0604020202020204" pitchFamily="34" charset="0"/>
              </a:defRPr>
            </a:lvl2pPr>
            <a:lvl3pPr marL="1143000" indent="-228600" algn="l" defTabSz="449263" rtl="0" eaLnBrk="0" fontAlgn="base" hangingPunct="0">
              <a:spcBef>
                <a:spcPct val="0"/>
              </a:spcBef>
              <a:spcAft>
                <a:spcPct val="0"/>
              </a:spcAft>
              <a:defRPr sz="1200" kern="1200">
                <a:solidFill>
                  <a:schemeClr val="bg1"/>
                </a:solidFill>
                <a:latin typeface="Arial Narrow" panose="020B0606020202030204" pitchFamily="34" charset="0"/>
                <a:ea typeface="+mn-ea"/>
                <a:cs typeface="Arial" panose="020B0604020202020204" pitchFamily="34" charset="0"/>
              </a:defRPr>
            </a:lvl3pPr>
            <a:lvl4pPr marL="1600200" indent="-228600" algn="l" defTabSz="449263" rtl="0" eaLnBrk="0" fontAlgn="base" hangingPunct="0">
              <a:spcBef>
                <a:spcPct val="0"/>
              </a:spcBef>
              <a:spcAft>
                <a:spcPct val="0"/>
              </a:spcAft>
              <a:defRPr sz="1200" kern="1200">
                <a:solidFill>
                  <a:schemeClr val="bg1"/>
                </a:solidFill>
                <a:latin typeface="Arial Narrow" panose="020B0606020202030204" pitchFamily="34" charset="0"/>
                <a:ea typeface="+mn-ea"/>
                <a:cs typeface="Arial" panose="020B0604020202020204" pitchFamily="34" charset="0"/>
              </a:defRPr>
            </a:lvl4pPr>
            <a:lvl5pPr marL="2057400" indent="-228600" algn="l" defTabSz="449263" rtl="0" eaLnBrk="0" fontAlgn="base" hangingPunct="0">
              <a:spcBef>
                <a:spcPct val="0"/>
              </a:spcBef>
              <a:spcAft>
                <a:spcPct val="0"/>
              </a:spcAft>
              <a:defRPr sz="1200" kern="1200">
                <a:solidFill>
                  <a:schemeClr val="bg1"/>
                </a:solidFill>
                <a:latin typeface="Arial Narrow" panose="020B0606020202030204" pitchFamily="34" charset="0"/>
                <a:ea typeface="+mn-ea"/>
                <a:cs typeface="Arial" panose="020B0604020202020204" pitchFamily="34" charset="0"/>
              </a:defRPr>
            </a:lvl5pPr>
            <a:lvl6pPr marL="2286000" algn="l" defTabSz="914400" rtl="0" eaLnBrk="1" latinLnBrk="0" hangingPunct="1">
              <a:defRPr sz="1200" kern="1200">
                <a:solidFill>
                  <a:schemeClr val="bg1"/>
                </a:solidFill>
                <a:latin typeface="Arial Narrow" panose="020B0606020202030204" pitchFamily="34" charset="0"/>
                <a:ea typeface="+mn-ea"/>
                <a:cs typeface="Arial" panose="020B0604020202020204" pitchFamily="34" charset="0"/>
              </a:defRPr>
            </a:lvl6pPr>
            <a:lvl7pPr marL="2743200" algn="l" defTabSz="914400" rtl="0" eaLnBrk="1" latinLnBrk="0" hangingPunct="1">
              <a:defRPr sz="1200" kern="1200">
                <a:solidFill>
                  <a:schemeClr val="bg1"/>
                </a:solidFill>
                <a:latin typeface="Arial Narrow" panose="020B0606020202030204" pitchFamily="34" charset="0"/>
                <a:ea typeface="+mn-ea"/>
                <a:cs typeface="Arial" panose="020B0604020202020204" pitchFamily="34" charset="0"/>
              </a:defRPr>
            </a:lvl7pPr>
            <a:lvl8pPr marL="3200400" algn="l" defTabSz="914400" rtl="0" eaLnBrk="1" latinLnBrk="0" hangingPunct="1">
              <a:defRPr sz="1200" kern="1200">
                <a:solidFill>
                  <a:schemeClr val="bg1"/>
                </a:solidFill>
                <a:latin typeface="Arial Narrow" panose="020B0606020202030204" pitchFamily="34" charset="0"/>
                <a:ea typeface="+mn-ea"/>
                <a:cs typeface="Arial" panose="020B0604020202020204" pitchFamily="34" charset="0"/>
              </a:defRPr>
            </a:lvl8pPr>
            <a:lvl9pPr marL="3657600" algn="l" defTabSz="914400" rtl="0" eaLnBrk="1" latinLnBrk="0" hangingPunct="1">
              <a:defRPr sz="1200" kern="1200">
                <a:solidFill>
                  <a:schemeClr val="bg1"/>
                </a:solidFill>
                <a:latin typeface="Arial Narrow" panose="020B0606020202030204" pitchFamily="34" charset="0"/>
                <a:ea typeface="+mn-ea"/>
                <a:cs typeface="Arial" panose="020B0604020202020204" pitchFamily="34" charset="0"/>
              </a:defRPr>
            </a:lvl9pPr>
          </a:lstStyle>
          <a:p>
            <a:pPr>
              <a:buClr>
                <a:srgbClr val="000000"/>
              </a:buClr>
              <a:buSzPct val="100000"/>
              <a:buFont typeface="Times New Roman" panose="02020603050405020304" pitchFamily="18" charset="0"/>
              <a:buNone/>
            </a:pPr>
            <a:endParaRPr lang="ru-RU" altLang="ru-RU"/>
          </a:p>
        </p:txBody>
      </p:sp>
      <p:sp>
        <p:nvSpPr>
          <p:cNvPr id="18" name="Овал 17"/>
          <p:cNvSpPr>
            <a:spLocks noChangeArrowheads="1"/>
          </p:cNvSpPr>
          <p:nvPr/>
        </p:nvSpPr>
        <p:spPr bwMode="auto">
          <a:xfrm>
            <a:off x="10640219" y="5872265"/>
            <a:ext cx="936625" cy="6477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defPPr>
              <a:defRPr lang="en-GB"/>
            </a:defPPr>
            <a:lvl1pPr algn="l" defTabSz="449263" rtl="0" eaLnBrk="0" fontAlgn="base" hangingPunct="0">
              <a:spcBef>
                <a:spcPct val="0"/>
              </a:spcBef>
              <a:spcAft>
                <a:spcPct val="0"/>
              </a:spcAft>
              <a:defRPr sz="1200" kern="1200">
                <a:solidFill>
                  <a:schemeClr val="bg1"/>
                </a:solidFill>
                <a:latin typeface="Arial Narrow" panose="020B0606020202030204" pitchFamily="34" charset="0"/>
                <a:ea typeface="+mn-ea"/>
                <a:cs typeface="Arial" panose="020B0604020202020204" pitchFamily="34" charset="0"/>
              </a:defRPr>
            </a:lvl1pPr>
            <a:lvl2pPr marL="742950" indent="-285750" algn="l" defTabSz="449263" rtl="0" eaLnBrk="0" fontAlgn="base" hangingPunct="0">
              <a:spcBef>
                <a:spcPct val="0"/>
              </a:spcBef>
              <a:spcAft>
                <a:spcPct val="0"/>
              </a:spcAft>
              <a:defRPr sz="1200" kern="1200">
                <a:solidFill>
                  <a:schemeClr val="bg1"/>
                </a:solidFill>
                <a:latin typeface="Arial Narrow" panose="020B0606020202030204" pitchFamily="34" charset="0"/>
                <a:ea typeface="+mn-ea"/>
                <a:cs typeface="Arial" panose="020B0604020202020204" pitchFamily="34" charset="0"/>
              </a:defRPr>
            </a:lvl2pPr>
            <a:lvl3pPr marL="1143000" indent="-228600" algn="l" defTabSz="449263" rtl="0" eaLnBrk="0" fontAlgn="base" hangingPunct="0">
              <a:spcBef>
                <a:spcPct val="0"/>
              </a:spcBef>
              <a:spcAft>
                <a:spcPct val="0"/>
              </a:spcAft>
              <a:defRPr sz="1200" kern="1200">
                <a:solidFill>
                  <a:schemeClr val="bg1"/>
                </a:solidFill>
                <a:latin typeface="Arial Narrow" panose="020B0606020202030204" pitchFamily="34" charset="0"/>
                <a:ea typeface="+mn-ea"/>
                <a:cs typeface="Arial" panose="020B0604020202020204" pitchFamily="34" charset="0"/>
              </a:defRPr>
            </a:lvl3pPr>
            <a:lvl4pPr marL="1600200" indent="-228600" algn="l" defTabSz="449263" rtl="0" eaLnBrk="0" fontAlgn="base" hangingPunct="0">
              <a:spcBef>
                <a:spcPct val="0"/>
              </a:spcBef>
              <a:spcAft>
                <a:spcPct val="0"/>
              </a:spcAft>
              <a:defRPr sz="1200" kern="1200">
                <a:solidFill>
                  <a:schemeClr val="bg1"/>
                </a:solidFill>
                <a:latin typeface="Arial Narrow" panose="020B0606020202030204" pitchFamily="34" charset="0"/>
                <a:ea typeface="+mn-ea"/>
                <a:cs typeface="Arial" panose="020B0604020202020204" pitchFamily="34" charset="0"/>
              </a:defRPr>
            </a:lvl4pPr>
            <a:lvl5pPr marL="2057400" indent="-228600" algn="l" defTabSz="449263" rtl="0" eaLnBrk="0" fontAlgn="base" hangingPunct="0">
              <a:spcBef>
                <a:spcPct val="0"/>
              </a:spcBef>
              <a:spcAft>
                <a:spcPct val="0"/>
              </a:spcAft>
              <a:defRPr sz="1200" kern="1200">
                <a:solidFill>
                  <a:schemeClr val="bg1"/>
                </a:solidFill>
                <a:latin typeface="Arial Narrow" panose="020B0606020202030204" pitchFamily="34" charset="0"/>
                <a:ea typeface="+mn-ea"/>
                <a:cs typeface="Arial" panose="020B0604020202020204" pitchFamily="34" charset="0"/>
              </a:defRPr>
            </a:lvl5pPr>
            <a:lvl6pPr marL="2286000" algn="l" defTabSz="914400" rtl="0" eaLnBrk="1" latinLnBrk="0" hangingPunct="1">
              <a:defRPr sz="1200" kern="1200">
                <a:solidFill>
                  <a:schemeClr val="bg1"/>
                </a:solidFill>
                <a:latin typeface="Arial Narrow" panose="020B0606020202030204" pitchFamily="34" charset="0"/>
                <a:ea typeface="+mn-ea"/>
                <a:cs typeface="Arial" panose="020B0604020202020204" pitchFamily="34" charset="0"/>
              </a:defRPr>
            </a:lvl6pPr>
            <a:lvl7pPr marL="2743200" algn="l" defTabSz="914400" rtl="0" eaLnBrk="1" latinLnBrk="0" hangingPunct="1">
              <a:defRPr sz="1200" kern="1200">
                <a:solidFill>
                  <a:schemeClr val="bg1"/>
                </a:solidFill>
                <a:latin typeface="Arial Narrow" panose="020B0606020202030204" pitchFamily="34" charset="0"/>
                <a:ea typeface="+mn-ea"/>
                <a:cs typeface="Arial" panose="020B0604020202020204" pitchFamily="34" charset="0"/>
              </a:defRPr>
            </a:lvl7pPr>
            <a:lvl8pPr marL="3200400" algn="l" defTabSz="914400" rtl="0" eaLnBrk="1" latinLnBrk="0" hangingPunct="1">
              <a:defRPr sz="1200" kern="1200">
                <a:solidFill>
                  <a:schemeClr val="bg1"/>
                </a:solidFill>
                <a:latin typeface="Arial Narrow" panose="020B0606020202030204" pitchFamily="34" charset="0"/>
                <a:ea typeface="+mn-ea"/>
                <a:cs typeface="Arial" panose="020B0604020202020204" pitchFamily="34" charset="0"/>
              </a:defRPr>
            </a:lvl8pPr>
            <a:lvl9pPr marL="3657600" algn="l" defTabSz="914400" rtl="0" eaLnBrk="1" latinLnBrk="0" hangingPunct="1">
              <a:defRPr sz="1200" kern="1200">
                <a:solidFill>
                  <a:schemeClr val="bg1"/>
                </a:solidFill>
                <a:latin typeface="Arial Narrow" panose="020B0606020202030204" pitchFamily="34" charset="0"/>
                <a:ea typeface="+mn-ea"/>
                <a:cs typeface="Arial" panose="020B0604020202020204" pitchFamily="34" charset="0"/>
              </a:defRPr>
            </a:lvl9pPr>
          </a:lstStyle>
          <a:p>
            <a:pPr>
              <a:buClr>
                <a:srgbClr val="000000"/>
              </a:buClr>
              <a:buSzPct val="100000"/>
              <a:buFont typeface="Times New Roman" panose="02020603050405020304" pitchFamily="18" charset="0"/>
              <a:buNone/>
            </a:pPr>
            <a:endParaRPr lang="ru-RU" altLang="ru-RU"/>
          </a:p>
        </p:txBody>
      </p:sp>
      <p:pic>
        <p:nvPicPr>
          <p:cNvPr id="19" name="Рисунок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76964" y="1819213"/>
            <a:ext cx="3524877" cy="2669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4"/>
          <p:cNvSpPr txBox="1">
            <a:spLocks noChangeArrowheads="1"/>
          </p:cNvSpPr>
          <p:nvPr/>
        </p:nvSpPr>
        <p:spPr bwMode="auto">
          <a:xfrm>
            <a:off x="10160" y="2260162"/>
            <a:ext cx="4861712" cy="13256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b="1">
                <a:solidFill>
                  <a:srgbClr val="3333CC"/>
                </a:solidFill>
                <a:latin typeface="Arial" panose="020B0604020202020204" pitchFamily="34" charset="0"/>
                <a:cs typeface="PingFang SC"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FF3300"/>
                </a:solidFill>
                <a:latin typeface="Arial" panose="020B0604020202020204" pitchFamily="34" charset="0"/>
                <a:cs typeface="PingFang SC"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PingFang SC"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00FF"/>
                </a:solidFill>
                <a:latin typeface="Arial" panose="020B0604020202020204" pitchFamily="34" charset="0"/>
                <a:cs typeface="PingFang SC"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9999"/>
                </a:solidFill>
                <a:latin typeface="Arial" panose="020B0604020202020204" pitchFamily="34" charset="0"/>
                <a:cs typeface="PingFang SC"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9999"/>
                </a:solidFill>
                <a:latin typeface="Arial" panose="020B0604020202020204" pitchFamily="34" charset="0"/>
                <a:cs typeface="PingFang SC"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9999"/>
                </a:solidFill>
                <a:latin typeface="Arial" panose="020B0604020202020204" pitchFamily="34" charset="0"/>
                <a:cs typeface="PingFang SC"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9999"/>
                </a:solidFill>
                <a:latin typeface="Arial" panose="020B0604020202020204" pitchFamily="34" charset="0"/>
                <a:cs typeface="PingFang SC"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9999"/>
                </a:solidFill>
                <a:latin typeface="Arial" panose="020B0604020202020204" pitchFamily="34" charset="0"/>
                <a:cs typeface="PingFang SC" charset="0"/>
              </a:defRPr>
            </a:lvl9pPr>
          </a:lstStyle>
          <a:p>
            <a:pPr>
              <a:spcBef>
                <a:spcPct val="0"/>
              </a:spcBef>
              <a:buClrTx/>
            </a:pPr>
            <a:r>
              <a:rPr lang="en-US" altLang="ru-RU" sz="1600" b="0" dirty="0">
                <a:solidFill>
                  <a:schemeClr val="tx1"/>
                </a:solidFill>
                <a:cs typeface="Arial" panose="020B0604020202020204" pitchFamily="34" charset="0"/>
              </a:rPr>
              <a:t>JINR’s Tier2 site is the most productive in the Russian RDIG Consortium (Russian Data Intensive Grid) for CMS data processing. More than 77% of the total CPU time in the RDIG is used for calculations on our Tier2.</a:t>
            </a:r>
          </a:p>
        </p:txBody>
      </p:sp>
      <p:pic>
        <p:nvPicPr>
          <p:cNvPr id="22" name="Рисунок 21"/>
          <p:cNvPicPr>
            <a:picLocks noChangeAspect="1"/>
          </p:cNvPicPr>
          <p:nvPr/>
        </p:nvPicPr>
        <p:blipFill rotWithShape="1">
          <a:blip r:embed="rId8"/>
          <a:srcRect l="12304" r="9163"/>
          <a:stretch/>
        </p:blipFill>
        <p:spPr>
          <a:xfrm>
            <a:off x="180496" y="3608258"/>
            <a:ext cx="3238171" cy="2798901"/>
          </a:xfrm>
          <a:prstGeom prst="rect">
            <a:avLst/>
          </a:prstGeom>
          <a:effectLst>
            <a:glow rad="101600">
              <a:schemeClr val="accent1">
                <a:satMod val="175000"/>
                <a:alpha val="40000"/>
              </a:schemeClr>
            </a:glow>
          </a:effectLst>
        </p:spPr>
      </p:pic>
      <p:sp>
        <p:nvSpPr>
          <p:cNvPr id="23" name="Text Box 8"/>
          <p:cNvSpPr txBox="1">
            <a:spLocks noChangeArrowheads="1"/>
          </p:cNvSpPr>
          <p:nvPr/>
        </p:nvSpPr>
        <p:spPr bwMode="auto">
          <a:xfrm>
            <a:off x="7515444" y="1507673"/>
            <a:ext cx="4528116" cy="3407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3200" b="1">
                <a:solidFill>
                  <a:srgbClr val="3333CC"/>
                </a:solidFill>
                <a:latin typeface="Arial" panose="020B0604020202020204" pitchFamily="34" charset="0"/>
                <a:cs typeface="PingFang SC"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800">
                <a:solidFill>
                  <a:srgbClr val="FF3300"/>
                </a:solidFill>
                <a:latin typeface="Arial" panose="020B0604020202020204" pitchFamily="34" charset="0"/>
                <a:cs typeface="PingFang SC"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400">
                <a:solidFill>
                  <a:srgbClr val="000000"/>
                </a:solidFill>
                <a:latin typeface="Arial" panose="020B0604020202020204" pitchFamily="34" charset="0"/>
                <a:cs typeface="PingFang SC"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000">
                <a:solidFill>
                  <a:srgbClr val="FF00FF"/>
                </a:solidFill>
                <a:latin typeface="Arial" panose="020B0604020202020204" pitchFamily="34" charset="0"/>
                <a:cs typeface="PingFang SC"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000">
                <a:solidFill>
                  <a:srgbClr val="009999"/>
                </a:solidFill>
                <a:latin typeface="Arial" panose="020B0604020202020204" pitchFamily="34" charset="0"/>
                <a:cs typeface="PingFang SC"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000">
                <a:solidFill>
                  <a:srgbClr val="009999"/>
                </a:solidFill>
                <a:latin typeface="Arial" panose="020B0604020202020204" pitchFamily="34" charset="0"/>
                <a:cs typeface="PingFang SC"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000">
                <a:solidFill>
                  <a:srgbClr val="009999"/>
                </a:solidFill>
                <a:latin typeface="Arial" panose="020B0604020202020204" pitchFamily="34" charset="0"/>
                <a:cs typeface="PingFang SC"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000">
                <a:solidFill>
                  <a:srgbClr val="009999"/>
                </a:solidFill>
                <a:latin typeface="Arial" panose="020B0604020202020204" pitchFamily="34" charset="0"/>
                <a:cs typeface="PingFang SC"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000">
                <a:solidFill>
                  <a:srgbClr val="009999"/>
                </a:solidFill>
                <a:latin typeface="Arial" panose="020B0604020202020204" pitchFamily="34" charset="0"/>
                <a:cs typeface="PingFang SC" charset="0"/>
              </a:defRPr>
            </a:lvl9pPr>
          </a:lstStyle>
          <a:p>
            <a:pPr>
              <a:spcBef>
                <a:spcPct val="0"/>
              </a:spcBef>
              <a:buClrTx/>
              <a:buSzTx/>
              <a:buFontTx/>
              <a:buNone/>
            </a:pPr>
            <a:r>
              <a:rPr lang="en-US" altLang="ru-RU" sz="1600" b="0" dirty="0" smtClean="0">
                <a:solidFill>
                  <a:srgbClr val="FFFF00"/>
                </a:solidFill>
                <a:cs typeface="Arial" panose="020B0604020202020204" pitchFamily="34" charset="0"/>
              </a:rPr>
              <a:t>JINR </a:t>
            </a:r>
            <a:r>
              <a:rPr lang="en-US" altLang="ru-RU" sz="1600" b="0" dirty="0">
                <a:solidFill>
                  <a:srgbClr val="FFFF00"/>
                </a:solidFill>
                <a:cs typeface="Arial" panose="020B0604020202020204" pitchFamily="34" charset="0"/>
              </a:rPr>
              <a:t>Tier1 is a key site for WLCG </a:t>
            </a:r>
            <a:r>
              <a:rPr lang="en-US" altLang="ru-RU" sz="1600" b="0" dirty="0" smtClean="0">
                <a:solidFill>
                  <a:srgbClr val="FFFF00"/>
                </a:solidFill>
                <a:cs typeface="Arial" panose="020B0604020202020204" pitchFamily="34" charset="0"/>
              </a:rPr>
              <a:t>infrastructure</a:t>
            </a:r>
            <a:endParaRPr lang="en-US" altLang="ru-RU" sz="1600" b="0" dirty="0">
              <a:solidFill>
                <a:srgbClr val="FFFF00"/>
              </a:solidFill>
              <a:cs typeface="Arial" panose="020B0604020202020204" pitchFamily="34" charset="0"/>
            </a:endParaRPr>
          </a:p>
        </p:txBody>
      </p:sp>
      <p:sp>
        <p:nvSpPr>
          <p:cNvPr id="25" name="Text Box 8"/>
          <p:cNvSpPr txBox="1">
            <a:spLocks noChangeArrowheads="1"/>
          </p:cNvSpPr>
          <p:nvPr/>
        </p:nvSpPr>
        <p:spPr bwMode="auto">
          <a:xfrm>
            <a:off x="-148423" y="1853652"/>
            <a:ext cx="4808847" cy="3407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3200" b="1">
                <a:solidFill>
                  <a:srgbClr val="3333CC"/>
                </a:solidFill>
                <a:latin typeface="Arial" panose="020B0604020202020204" pitchFamily="34" charset="0"/>
                <a:cs typeface="PingFang SC"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800">
                <a:solidFill>
                  <a:srgbClr val="FF3300"/>
                </a:solidFill>
                <a:latin typeface="Arial" panose="020B0604020202020204" pitchFamily="34" charset="0"/>
                <a:cs typeface="PingFang SC"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400">
                <a:solidFill>
                  <a:srgbClr val="000000"/>
                </a:solidFill>
                <a:latin typeface="Arial" panose="020B0604020202020204" pitchFamily="34" charset="0"/>
                <a:cs typeface="PingFang SC"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000">
                <a:solidFill>
                  <a:srgbClr val="FF00FF"/>
                </a:solidFill>
                <a:latin typeface="Arial" panose="020B0604020202020204" pitchFamily="34" charset="0"/>
                <a:cs typeface="PingFang SC"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000">
                <a:solidFill>
                  <a:srgbClr val="009999"/>
                </a:solidFill>
                <a:latin typeface="Arial" panose="020B0604020202020204" pitchFamily="34" charset="0"/>
                <a:cs typeface="PingFang SC"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000">
                <a:solidFill>
                  <a:srgbClr val="009999"/>
                </a:solidFill>
                <a:latin typeface="Arial" panose="020B0604020202020204" pitchFamily="34" charset="0"/>
                <a:cs typeface="PingFang SC"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000">
                <a:solidFill>
                  <a:srgbClr val="009999"/>
                </a:solidFill>
                <a:latin typeface="Arial" panose="020B0604020202020204" pitchFamily="34" charset="0"/>
                <a:cs typeface="PingFang SC"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000">
                <a:solidFill>
                  <a:srgbClr val="009999"/>
                </a:solidFill>
                <a:latin typeface="Arial" panose="020B0604020202020204" pitchFamily="34" charset="0"/>
                <a:cs typeface="PingFang SC"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000">
                <a:solidFill>
                  <a:srgbClr val="009999"/>
                </a:solidFill>
                <a:latin typeface="Arial" panose="020B0604020202020204" pitchFamily="34" charset="0"/>
                <a:cs typeface="PingFang SC" charset="0"/>
              </a:defRPr>
            </a:lvl9pPr>
          </a:lstStyle>
          <a:p>
            <a:pPr algn="ctr">
              <a:spcBef>
                <a:spcPct val="0"/>
              </a:spcBef>
              <a:buClrTx/>
              <a:buSzTx/>
              <a:buFontTx/>
              <a:buNone/>
            </a:pPr>
            <a:r>
              <a:rPr lang="en-US" altLang="ru-RU" sz="1600" b="0" dirty="0" smtClean="0">
                <a:solidFill>
                  <a:srgbClr val="FFFF00"/>
                </a:solidFill>
                <a:cs typeface="Arial" panose="020B0604020202020204" pitchFamily="34" charset="0"/>
              </a:rPr>
              <a:t>Tier2 </a:t>
            </a:r>
            <a:r>
              <a:rPr lang="en-US" altLang="ru-RU" sz="1600" b="0" dirty="0">
                <a:solidFill>
                  <a:srgbClr val="FFFF00"/>
                </a:solidFill>
                <a:cs typeface="Arial" panose="020B0604020202020204" pitchFamily="34" charset="0"/>
              </a:rPr>
              <a:t>play a leading role within RDIG </a:t>
            </a:r>
            <a:r>
              <a:rPr lang="en-US" altLang="ru-RU" sz="1600" b="0" dirty="0" smtClean="0">
                <a:solidFill>
                  <a:srgbClr val="FFFF00"/>
                </a:solidFill>
                <a:cs typeface="Arial" panose="020B0604020202020204" pitchFamily="34" charset="0"/>
              </a:rPr>
              <a:t>community </a:t>
            </a:r>
            <a:endParaRPr lang="en-US" altLang="ru-RU" sz="1600" b="0" dirty="0">
              <a:solidFill>
                <a:srgbClr val="FFFF00"/>
              </a:solidFill>
              <a:cs typeface="Arial" panose="020B0604020202020204" pitchFamily="34" charset="0"/>
            </a:endParaRPr>
          </a:p>
        </p:txBody>
      </p:sp>
      <p:sp>
        <p:nvSpPr>
          <p:cNvPr id="3" name="Прямоугольник 2"/>
          <p:cNvSpPr/>
          <p:nvPr/>
        </p:nvSpPr>
        <p:spPr>
          <a:xfrm>
            <a:off x="5130800" y="2341763"/>
            <a:ext cx="2905760" cy="954107"/>
          </a:xfrm>
          <a:prstGeom prst="rect">
            <a:avLst/>
          </a:prstGeom>
          <a:solidFill>
            <a:schemeClr val="tx1"/>
          </a:solidFill>
        </p:spPr>
        <p:txBody>
          <a:bodyPr wrap="square">
            <a:spAutoFit/>
          </a:bodyPr>
          <a:lstStyle/>
          <a:p>
            <a:pPr>
              <a:spcBef>
                <a:spcPct val="0"/>
              </a:spcBef>
              <a:buClrTx/>
              <a:buFontTx/>
              <a:buNone/>
            </a:pPr>
            <a:r>
              <a:rPr lang="en-US" altLang="ru-RU" sz="1400" dirty="0">
                <a:solidFill>
                  <a:srgbClr val="FF0000"/>
                </a:solidFill>
                <a:cs typeface="Arial" panose="020B0604020202020204" pitchFamily="34" charset="0"/>
              </a:rPr>
              <a:t>8.5 PB </a:t>
            </a:r>
            <a:r>
              <a:rPr lang="en-US" altLang="ru-RU" sz="1400" dirty="0">
                <a:solidFill>
                  <a:srgbClr val="002060"/>
                </a:solidFill>
                <a:cs typeface="Arial" panose="020B0604020202020204" pitchFamily="34" charset="0"/>
              </a:rPr>
              <a:t>of data from more than </a:t>
            </a:r>
            <a:r>
              <a:rPr lang="en-US" altLang="ru-RU" sz="1400" dirty="0">
                <a:solidFill>
                  <a:srgbClr val="FF0000"/>
                </a:solidFill>
                <a:cs typeface="Arial" panose="020B0604020202020204" pitchFamily="34" charset="0"/>
              </a:rPr>
              <a:t>180</a:t>
            </a:r>
            <a:r>
              <a:rPr lang="en-US" altLang="ru-RU" sz="1400" dirty="0">
                <a:solidFill>
                  <a:srgbClr val="002060"/>
                </a:solidFill>
                <a:cs typeface="Arial" panose="020B0604020202020204" pitchFamily="34" charset="0"/>
              </a:rPr>
              <a:t> grid sites have been transferred to Tier1, and more than </a:t>
            </a:r>
            <a:r>
              <a:rPr lang="en-US" altLang="ru-RU" sz="1400" dirty="0">
                <a:solidFill>
                  <a:srgbClr val="FF0000"/>
                </a:solidFill>
                <a:cs typeface="Arial" panose="020B0604020202020204" pitchFamily="34" charset="0"/>
              </a:rPr>
              <a:t>10 PB </a:t>
            </a:r>
            <a:r>
              <a:rPr lang="en-US" altLang="ru-RU" sz="1400" dirty="0">
                <a:solidFill>
                  <a:srgbClr val="002060"/>
                </a:solidFill>
                <a:cs typeface="Arial" panose="020B0604020202020204" pitchFamily="34" charset="0"/>
              </a:rPr>
              <a:t>of data have been downloaded.</a:t>
            </a:r>
          </a:p>
        </p:txBody>
      </p:sp>
      <p:sp>
        <p:nvSpPr>
          <p:cNvPr id="26" name="Овал 25"/>
          <p:cNvSpPr>
            <a:spLocks noChangeArrowheads="1"/>
          </p:cNvSpPr>
          <p:nvPr/>
        </p:nvSpPr>
        <p:spPr bwMode="auto">
          <a:xfrm>
            <a:off x="368062" y="5864234"/>
            <a:ext cx="935037" cy="542925"/>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defPPr>
              <a:defRPr lang="en-GB"/>
            </a:defPPr>
            <a:lvl1pPr algn="l" defTabSz="449263" rtl="0" eaLnBrk="0" fontAlgn="base" hangingPunct="0">
              <a:spcBef>
                <a:spcPct val="0"/>
              </a:spcBef>
              <a:spcAft>
                <a:spcPct val="0"/>
              </a:spcAft>
              <a:defRPr sz="1200" kern="1200">
                <a:solidFill>
                  <a:schemeClr val="bg1"/>
                </a:solidFill>
                <a:latin typeface="Arial Narrow" panose="020B0606020202030204" pitchFamily="34" charset="0"/>
                <a:ea typeface="+mn-ea"/>
                <a:cs typeface="Arial" panose="020B0604020202020204" pitchFamily="34" charset="0"/>
              </a:defRPr>
            </a:lvl1pPr>
            <a:lvl2pPr marL="742950" indent="-285750" algn="l" defTabSz="449263" rtl="0" eaLnBrk="0" fontAlgn="base" hangingPunct="0">
              <a:spcBef>
                <a:spcPct val="0"/>
              </a:spcBef>
              <a:spcAft>
                <a:spcPct val="0"/>
              </a:spcAft>
              <a:defRPr sz="1200" kern="1200">
                <a:solidFill>
                  <a:schemeClr val="bg1"/>
                </a:solidFill>
                <a:latin typeface="Arial Narrow" panose="020B0606020202030204" pitchFamily="34" charset="0"/>
                <a:ea typeface="+mn-ea"/>
                <a:cs typeface="Arial" panose="020B0604020202020204" pitchFamily="34" charset="0"/>
              </a:defRPr>
            </a:lvl2pPr>
            <a:lvl3pPr marL="1143000" indent="-228600" algn="l" defTabSz="449263" rtl="0" eaLnBrk="0" fontAlgn="base" hangingPunct="0">
              <a:spcBef>
                <a:spcPct val="0"/>
              </a:spcBef>
              <a:spcAft>
                <a:spcPct val="0"/>
              </a:spcAft>
              <a:defRPr sz="1200" kern="1200">
                <a:solidFill>
                  <a:schemeClr val="bg1"/>
                </a:solidFill>
                <a:latin typeface="Arial Narrow" panose="020B0606020202030204" pitchFamily="34" charset="0"/>
                <a:ea typeface="+mn-ea"/>
                <a:cs typeface="Arial" panose="020B0604020202020204" pitchFamily="34" charset="0"/>
              </a:defRPr>
            </a:lvl3pPr>
            <a:lvl4pPr marL="1600200" indent="-228600" algn="l" defTabSz="449263" rtl="0" eaLnBrk="0" fontAlgn="base" hangingPunct="0">
              <a:spcBef>
                <a:spcPct val="0"/>
              </a:spcBef>
              <a:spcAft>
                <a:spcPct val="0"/>
              </a:spcAft>
              <a:defRPr sz="1200" kern="1200">
                <a:solidFill>
                  <a:schemeClr val="bg1"/>
                </a:solidFill>
                <a:latin typeface="Arial Narrow" panose="020B0606020202030204" pitchFamily="34" charset="0"/>
                <a:ea typeface="+mn-ea"/>
                <a:cs typeface="Arial" panose="020B0604020202020204" pitchFamily="34" charset="0"/>
              </a:defRPr>
            </a:lvl4pPr>
            <a:lvl5pPr marL="2057400" indent="-228600" algn="l" defTabSz="449263" rtl="0" eaLnBrk="0" fontAlgn="base" hangingPunct="0">
              <a:spcBef>
                <a:spcPct val="0"/>
              </a:spcBef>
              <a:spcAft>
                <a:spcPct val="0"/>
              </a:spcAft>
              <a:defRPr sz="1200" kern="1200">
                <a:solidFill>
                  <a:schemeClr val="bg1"/>
                </a:solidFill>
                <a:latin typeface="Arial Narrow" panose="020B0606020202030204" pitchFamily="34" charset="0"/>
                <a:ea typeface="+mn-ea"/>
                <a:cs typeface="Arial" panose="020B0604020202020204" pitchFamily="34" charset="0"/>
              </a:defRPr>
            </a:lvl5pPr>
            <a:lvl6pPr marL="2286000" algn="l" defTabSz="914400" rtl="0" eaLnBrk="1" latinLnBrk="0" hangingPunct="1">
              <a:defRPr sz="1200" kern="1200">
                <a:solidFill>
                  <a:schemeClr val="bg1"/>
                </a:solidFill>
                <a:latin typeface="Arial Narrow" panose="020B0606020202030204" pitchFamily="34" charset="0"/>
                <a:ea typeface="+mn-ea"/>
                <a:cs typeface="Arial" panose="020B0604020202020204" pitchFamily="34" charset="0"/>
              </a:defRPr>
            </a:lvl6pPr>
            <a:lvl7pPr marL="2743200" algn="l" defTabSz="914400" rtl="0" eaLnBrk="1" latinLnBrk="0" hangingPunct="1">
              <a:defRPr sz="1200" kern="1200">
                <a:solidFill>
                  <a:schemeClr val="bg1"/>
                </a:solidFill>
                <a:latin typeface="Arial Narrow" panose="020B0606020202030204" pitchFamily="34" charset="0"/>
                <a:ea typeface="+mn-ea"/>
                <a:cs typeface="Arial" panose="020B0604020202020204" pitchFamily="34" charset="0"/>
              </a:defRPr>
            </a:lvl7pPr>
            <a:lvl8pPr marL="3200400" algn="l" defTabSz="914400" rtl="0" eaLnBrk="1" latinLnBrk="0" hangingPunct="1">
              <a:defRPr sz="1200" kern="1200">
                <a:solidFill>
                  <a:schemeClr val="bg1"/>
                </a:solidFill>
                <a:latin typeface="Arial Narrow" panose="020B0606020202030204" pitchFamily="34" charset="0"/>
                <a:ea typeface="+mn-ea"/>
                <a:cs typeface="Arial" panose="020B0604020202020204" pitchFamily="34" charset="0"/>
              </a:defRPr>
            </a:lvl8pPr>
            <a:lvl9pPr marL="3657600" algn="l" defTabSz="914400" rtl="0" eaLnBrk="1" latinLnBrk="0" hangingPunct="1">
              <a:defRPr sz="1200" kern="1200">
                <a:solidFill>
                  <a:schemeClr val="bg1"/>
                </a:solidFill>
                <a:latin typeface="Arial Narrow" panose="020B0606020202030204" pitchFamily="34" charset="0"/>
                <a:ea typeface="+mn-ea"/>
                <a:cs typeface="Arial" panose="020B0604020202020204" pitchFamily="34" charset="0"/>
              </a:defRPr>
            </a:lvl9pPr>
          </a:lstStyle>
          <a:p>
            <a:pPr>
              <a:buClr>
                <a:srgbClr val="000000"/>
              </a:buClr>
              <a:buSzPct val="100000"/>
              <a:buFont typeface="Times New Roman" panose="02020603050405020304" pitchFamily="18" charset="0"/>
              <a:buNone/>
            </a:pPr>
            <a:endParaRPr lang="ru-RU" altLang="ru-RU"/>
          </a:p>
        </p:txBody>
      </p:sp>
    </p:spTree>
    <p:extLst>
      <p:ext uri="{BB962C8B-B14F-4D97-AF65-F5344CB8AC3E}">
        <p14:creationId xmlns:p14="http://schemas.microsoft.com/office/powerpoint/2010/main" val="2369939605"/>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1"/>
          <p:cNvSpPr txBox="1">
            <a:spLocks noChangeArrowheads="1"/>
          </p:cNvSpPr>
          <p:nvPr/>
        </p:nvSpPr>
        <p:spPr bwMode="auto">
          <a:xfrm>
            <a:off x="1098183" y="44091"/>
            <a:ext cx="9966326" cy="692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3200" b="1">
                <a:solidFill>
                  <a:srgbClr val="3333CC"/>
                </a:solidFill>
                <a:latin typeface="Arial" panose="020B0604020202020204" pitchFamily="34" charset="0"/>
                <a:cs typeface="PingFang SC"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800">
                <a:solidFill>
                  <a:srgbClr val="FF3300"/>
                </a:solidFill>
                <a:latin typeface="Arial" panose="020B0604020202020204" pitchFamily="34" charset="0"/>
                <a:cs typeface="PingFang SC"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rgbClr val="000000"/>
                </a:solidFill>
                <a:latin typeface="Arial" panose="020B0604020202020204" pitchFamily="34" charset="0"/>
                <a:cs typeface="PingFang SC"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000">
                <a:solidFill>
                  <a:srgbClr val="FF00FF"/>
                </a:solidFill>
                <a:latin typeface="Arial" panose="020B0604020202020204" pitchFamily="34" charset="0"/>
                <a:cs typeface="PingFang SC"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000">
                <a:solidFill>
                  <a:srgbClr val="009999"/>
                </a:solidFill>
                <a:latin typeface="Arial" panose="020B0604020202020204" pitchFamily="34" charset="0"/>
                <a:cs typeface="PingFang SC"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000">
                <a:solidFill>
                  <a:srgbClr val="009999"/>
                </a:solidFill>
                <a:latin typeface="Arial" panose="020B0604020202020204" pitchFamily="34" charset="0"/>
                <a:cs typeface="PingFang SC"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000">
                <a:solidFill>
                  <a:srgbClr val="009999"/>
                </a:solidFill>
                <a:latin typeface="Arial" panose="020B0604020202020204" pitchFamily="34" charset="0"/>
                <a:cs typeface="PingFang SC"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000">
                <a:solidFill>
                  <a:srgbClr val="009999"/>
                </a:solidFill>
                <a:latin typeface="Arial" panose="020B0604020202020204" pitchFamily="34" charset="0"/>
                <a:cs typeface="PingFang SC"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000">
                <a:solidFill>
                  <a:srgbClr val="009999"/>
                </a:solidFill>
                <a:latin typeface="Arial" panose="020B0604020202020204" pitchFamily="34" charset="0"/>
                <a:cs typeface="PingFang SC" charset="0"/>
              </a:defRPr>
            </a:lvl9pPr>
          </a:lstStyle>
          <a:p>
            <a:pPr algn="ctr" eaLnBrk="1" hangingPunct="1">
              <a:spcBef>
                <a:spcPct val="0"/>
              </a:spcBef>
              <a:buClrTx/>
              <a:buFontTx/>
              <a:buNone/>
            </a:pPr>
            <a:r>
              <a:rPr lang="en-US" altLang="ru-RU" sz="2600" dirty="0">
                <a:solidFill>
                  <a:schemeClr val="accent1"/>
                </a:solidFill>
                <a:latin typeface="Helvetica-Bold" charset="0"/>
                <a:cs typeface="Arial" panose="020B0604020202020204" pitchFamily="34" charset="0"/>
              </a:rPr>
              <a:t>Plans for 2021 (reminder and status)</a:t>
            </a:r>
          </a:p>
        </p:txBody>
      </p:sp>
      <p:sp>
        <p:nvSpPr>
          <p:cNvPr id="94213" name="Rectangle 4"/>
          <p:cNvSpPr>
            <a:spLocks noChangeArrowheads="1"/>
          </p:cNvSpPr>
          <p:nvPr/>
        </p:nvSpPr>
        <p:spPr bwMode="auto">
          <a:xfrm>
            <a:off x="30876" y="707532"/>
            <a:ext cx="12161123" cy="1941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282575" indent="-282575">
              <a:spcBef>
                <a:spcPts val="800"/>
              </a:spcBef>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 pos="9434513" algn="l"/>
              </a:tabLst>
              <a:defRPr sz="3200" b="1">
                <a:solidFill>
                  <a:srgbClr val="3333CC"/>
                </a:solidFill>
                <a:latin typeface="Arial" panose="020B0604020202020204" pitchFamily="34" charset="0"/>
                <a:cs typeface="PingFang SC" charset="0"/>
              </a:defRPr>
            </a:lvl1pPr>
            <a:lvl2pPr>
              <a:spcBef>
                <a:spcPts val="700"/>
              </a:spcBef>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 pos="9434513" algn="l"/>
              </a:tabLst>
              <a:defRPr sz="2800">
                <a:solidFill>
                  <a:srgbClr val="FF3300"/>
                </a:solidFill>
                <a:latin typeface="Arial" panose="020B0604020202020204" pitchFamily="34" charset="0"/>
                <a:cs typeface="PingFang SC" charset="0"/>
              </a:defRPr>
            </a:lvl2pPr>
            <a:lvl3pPr>
              <a:spcBef>
                <a:spcPts val="600"/>
              </a:spcBef>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 pos="9434513" algn="l"/>
              </a:tabLst>
              <a:defRPr sz="2400">
                <a:solidFill>
                  <a:srgbClr val="000000"/>
                </a:solidFill>
                <a:latin typeface="Arial" panose="020B0604020202020204" pitchFamily="34" charset="0"/>
                <a:cs typeface="PingFang SC" charset="0"/>
              </a:defRPr>
            </a:lvl3pPr>
            <a:lvl4pPr>
              <a:spcBef>
                <a:spcPts val="500"/>
              </a:spcBef>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 pos="9434513" algn="l"/>
              </a:tabLst>
              <a:defRPr sz="2000">
                <a:solidFill>
                  <a:srgbClr val="FF00FF"/>
                </a:solidFill>
                <a:latin typeface="Arial" panose="020B0604020202020204" pitchFamily="34" charset="0"/>
                <a:cs typeface="PingFang SC" charset="0"/>
              </a:defRPr>
            </a:lvl4pPr>
            <a:lvl5pPr>
              <a:spcBef>
                <a:spcPts val="500"/>
              </a:spcBef>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 pos="9434513" algn="l"/>
              </a:tabLst>
              <a:defRPr sz="2000">
                <a:solidFill>
                  <a:srgbClr val="009999"/>
                </a:solidFill>
                <a:latin typeface="Arial" panose="020B0604020202020204" pitchFamily="34" charset="0"/>
                <a:cs typeface="PingFang SC"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 pos="9434513" algn="l"/>
              </a:tabLst>
              <a:defRPr sz="2000">
                <a:solidFill>
                  <a:srgbClr val="009999"/>
                </a:solidFill>
                <a:latin typeface="Arial" panose="020B0604020202020204" pitchFamily="34" charset="0"/>
                <a:cs typeface="PingFang SC"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 pos="9434513" algn="l"/>
              </a:tabLst>
              <a:defRPr sz="2000">
                <a:solidFill>
                  <a:srgbClr val="009999"/>
                </a:solidFill>
                <a:latin typeface="Arial" panose="020B0604020202020204" pitchFamily="34" charset="0"/>
                <a:cs typeface="PingFang SC"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 pos="9434513" algn="l"/>
              </a:tabLst>
              <a:defRPr sz="2000">
                <a:solidFill>
                  <a:srgbClr val="009999"/>
                </a:solidFill>
                <a:latin typeface="Arial" panose="020B0604020202020204" pitchFamily="34" charset="0"/>
                <a:cs typeface="PingFang SC"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 pos="9434513" algn="l"/>
              </a:tabLst>
              <a:defRPr sz="2000">
                <a:solidFill>
                  <a:srgbClr val="009999"/>
                </a:solidFill>
                <a:latin typeface="Arial" panose="020B0604020202020204" pitchFamily="34" charset="0"/>
                <a:cs typeface="PingFang SC" charset="0"/>
              </a:defRPr>
            </a:lvl9pPr>
          </a:lstStyle>
          <a:p>
            <a:pPr marL="0" indent="0">
              <a:spcBef>
                <a:spcPts val="600"/>
              </a:spcBef>
              <a:buClr>
                <a:schemeClr val="tx1"/>
              </a:buClr>
            </a:pPr>
            <a:r>
              <a:rPr lang="en-US" altLang="ru-RU" sz="2000" b="0" dirty="0">
                <a:solidFill>
                  <a:srgbClr val="92D050"/>
                </a:solidFill>
                <a:latin typeface="Calibri" panose="020F0502020204030204" pitchFamily="34" charset="0"/>
                <a:cs typeface="Times New Roman" panose="02020603050405020304" pitchFamily="18" charset="0"/>
              </a:rPr>
              <a:t>Physics analysis, RUN2</a:t>
            </a:r>
            <a:r>
              <a:rPr lang="ru-RU" altLang="ru-RU" sz="2000" b="0" dirty="0">
                <a:solidFill>
                  <a:srgbClr val="92D050"/>
                </a:solidFill>
                <a:latin typeface="Calibri" panose="020F0502020204030204" pitchFamily="34" charset="0"/>
                <a:cs typeface="Times New Roman" panose="02020603050405020304" pitchFamily="18" charset="0"/>
              </a:rPr>
              <a:t> </a:t>
            </a:r>
            <a:r>
              <a:rPr lang="en-US" altLang="ru-RU" sz="2000" b="0" dirty="0">
                <a:solidFill>
                  <a:srgbClr val="92D050"/>
                </a:solidFill>
                <a:latin typeface="Calibri" panose="020F0502020204030204" pitchFamily="34" charset="0"/>
                <a:cs typeface="Times New Roman" panose="02020603050405020304" pitchFamily="18" charset="0"/>
              </a:rPr>
              <a:t>completion</a:t>
            </a:r>
          </a:p>
          <a:p>
            <a:pPr marL="285750" indent="-285750">
              <a:spcBef>
                <a:spcPts val="600"/>
              </a:spcBef>
              <a:buClr>
                <a:schemeClr val="tx1"/>
              </a:buClr>
              <a:buFont typeface="Wingdings" panose="05000000000000000000" pitchFamily="2" charset="2"/>
              <a:buChar char="Ø"/>
            </a:pPr>
            <a:r>
              <a:rPr lang="en-US" altLang="ru-RU" sz="1600" b="0" dirty="0">
                <a:solidFill>
                  <a:schemeClr val="tx1"/>
                </a:solidFill>
                <a:latin typeface="Calibri" panose="020F0502020204030204" pitchFamily="34" charset="0"/>
                <a:cs typeface="Times New Roman" panose="02020603050405020304" pitchFamily="18" charset="0"/>
              </a:rPr>
              <a:t>In 2021, it is planned to continue searching for new physics with </a:t>
            </a:r>
            <a:r>
              <a:rPr lang="en-US" altLang="ru-RU" sz="1600" b="0" dirty="0" err="1">
                <a:solidFill>
                  <a:schemeClr val="tx1"/>
                </a:solidFill>
                <a:latin typeface="Calibri" panose="020F0502020204030204" pitchFamily="34" charset="0"/>
                <a:cs typeface="Times New Roman" panose="02020603050405020304" pitchFamily="18" charset="0"/>
              </a:rPr>
              <a:t>dileptons</a:t>
            </a:r>
            <a:r>
              <a:rPr lang="en-US" altLang="ru-RU" sz="1600" b="0" dirty="0">
                <a:solidFill>
                  <a:schemeClr val="tx1"/>
                </a:solidFill>
                <a:latin typeface="Calibri" panose="020F0502020204030204" pitchFamily="34" charset="0"/>
                <a:cs typeface="Times New Roman" panose="02020603050405020304" pitchFamily="18" charset="0"/>
              </a:rPr>
              <a:t> </a:t>
            </a:r>
            <a:r>
              <a:rPr lang="en-US" altLang="ru-RU" sz="1600" b="0" dirty="0" smtClean="0">
                <a:solidFill>
                  <a:srgbClr val="FFFF00"/>
                </a:solidFill>
                <a:latin typeface="Calibri" panose="020F0502020204030204" pitchFamily="34" charset="0"/>
                <a:cs typeface="Times New Roman" panose="02020603050405020304" pitchFamily="18" charset="0"/>
              </a:rPr>
              <a:t>(done) </a:t>
            </a:r>
            <a:r>
              <a:rPr lang="en-US" altLang="ru-RU" sz="1600" b="0" dirty="0" smtClean="0">
                <a:solidFill>
                  <a:schemeClr val="tx1"/>
                </a:solidFill>
                <a:latin typeface="Calibri" panose="020F0502020204030204" pitchFamily="34" charset="0"/>
                <a:cs typeface="Times New Roman" panose="02020603050405020304" pitchFamily="18" charset="0"/>
              </a:rPr>
              <a:t>and </a:t>
            </a:r>
            <a:r>
              <a:rPr lang="en-US" altLang="ru-RU" sz="1600" b="0" dirty="0">
                <a:solidFill>
                  <a:schemeClr val="tx1"/>
                </a:solidFill>
                <a:latin typeface="Calibri" panose="020F0502020204030204" pitchFamily="34" charset="0"/>
                <a:cs typeface="Times New Roman" panose="02020603050405020304" pitchFamily="18" charset="0"/>
              </a:rPr>
              <a:t>b-jets using all the LHC RUN2 statistics </a:t>
            </a:r>
            <a:r>
              <a:rPr lang="en-US" altLang="ru-RU" sz="1600" b="0" dirty="0" smtClean="0">
                <a:solidFill>
                  <a:srgbClr val="FFFF00"/>
                </a:solidFill>
                <a:latin typeface="Calibri" panose="020F0502020204030204" pitchFamily="34" charset="0"/>
                <a:cs typeface="Times New Roman" panose="02020603050405020304" pitchFamily="18" charset="0"/>
              </a:rPr>
              <a:t>(</a:t>
            </a:r>
            <a:r>
              <a:rPr lang="en-US" altLang="ru-RU" sz="1600" b="0" dirty="0" smtClean="0">
                <a:solidFill>
                  <a:srgbClr val="FFFF00"/>
                </a:solidFill>
                <a:latin typeface="Calibri" panose="020F0502020204030204" pitchFamily="34" charset="0"/>
                <a:cs typeface="Times New Roman" panose="02020603050405020304" pitchFamily="18" charset="0"/>
              </a:rPr>
              <a:t>partially</a:t>
            </a:r>
            <a:r>
              <a:rPr lang="en-US" altLang="ru-RU" sz="1600" b="0" dirty="0" smtClean="0">
                <a:solidFill>
                  <a:srgbClr val="FFFF00"/>
                </a:solidFill>
                <a:latin typeface="Calibri" panose="020F0502020204030204" pitchFamily="34" charset="0"/>
                <a:cs typeface="Times New Roman" panose="02020603050405020304" pitchFamily="18" charset="0"/>
              </a:rPr>
              <a:t> </a:t>
            </a:r>
            <a:r>
              <a:rPr lang="en-US" altLang="ru-RU" sz="1600" b="0" dirty="0">
                <a:solidFill>
                  <a:srgbClr val="FFFF00"/>
                </a:solidFill>
                <a:latin typeface="Calibri" panose="020F0502020204030204" pitchFamily="34" charset="0"/>
                <a:cs typeface="Times New Roman" panose="02020603050405020304" pitchFamily="18" charset="0"/>
              </a:rPr>
              <a:t>done)</a:t>
            </a:r>
          </a:p>
          <a:p>
            <a:pPr marL="285750" indent="-285750">
              <a:spcBef>
                <a:spcPts val="600"/>
              </a:spcBef>
              <a:buClr>
                <a:schemeClr val="tx1"/>
              </a:buClr>
              <a:buFont typeface="Wingdings" panose="05000000000000000000" pitchFamily="2" charset="2"/>
              <a:buChar char="Ø"/>
            </a:pPr>
            <a:r>
              <a:rPr lang="en-US" altLang="ru-RU" sz="1600" b="0" dirty="0">
                <a:solidFill>
                  <a:schemeClr val="tx1"/>
                </a:solidFill>
                <a:latin typeface="Calibri" panose="020F0502020204030204" pitchFamily="34" charset="0"/>
                <a:cs typeface="Times New Roman" panose="02020603050405020304" pitchFamily="18" charset="0"/>
              </a:rPr>
              <a:t>Study of the Standard model with the </a:t>
            </a:r>
            <a:r>
              <a:rPr lang="en-US" altLang="ru-RU" sz="1600" b="0" dirty="0" err="1">
                <a:solidFill>
                  <a:schemeClr val="tx1"/>
                </a:solidFill>
                <a:latin typeface="Calibri" panose="020F0502020204030204" pitchFamily="34" charset="0"/>
                <a:cs typeface="Times New Roman" panose="02020603050405020304" pitchFamily="18" charset="0"/>
              </a:rPr>
              <a:t>Drell</a:t>
            </a:r>
            <a:r>
              <a:rPr lang="en-US" altLang="ru-RU" sz="1600" b="0" dirty="0">
                <a:solidFill>
                  <a:schemeClr val="tx1"/>
                </a:solidFill>
                <a:latin typeface="Calibri" panose="020F0502020204030204" pitchFamily="34" charset="0"/>
                <a:cs typeface="Times New Roman" panose="02020603050405020304" pitchFamily="18" charset="0"/>
              </a:rPr>
              <a:t>-Yan process: the DY cross sections and angular coefficients is measured in triple differential mode for the first time, </a:t>
            </a:r>
            <a:r>
              <a:rPr lang="en-US" altLang="ru-RU" sz="1600" b="0" dirty="0" smtClean="0">
                <a:solidFill>
                  <a:schemeClr val="tx1"/>
                </a:solidFill>
                <a:latin typeface="Calibri" panose="020F0502020204030204" pitchFamily="34" charset="0"/>
                <a:cs typeface="Times New Roman" panose="02020603050405020304" pitchFamily="18" charset="0"/>
              </a:rPr>
              <a:t>the DY </a:t>
            </a:r>
            <a:r>
              <a:rPr lang="en-US" altLang="ru-RU" sz="1600" b="0" dirty="0">
                <a:solidFill>
                  <a:schemeClr val="tx1"/>
                </a:solidFill>
                <a:latin typeface="Calibri" panose="020F0502020204030204" pitchFamily="34" charset="0"/>
                <a:cs typeface="Times New Roman" panose="02020603050405020304" pitchFamily="18" charset="0"/>
              </a:rPr>
              <a:t>cross section measurement is extended to lower invariant masses </a:t>
            </a:r>
            <a:r>
              <a:rPr lang="en-US" altLang="ru-RU" sz="1600" b="0" dirty="0">
                <a:solidFill>
                  <a:srgbClr val="FFFF00"/>
                </a:solidFill>
                <a:latin typeface="Calibri" panose="020F0502020204030204" pitchFamily="34" charset="0"/>
                <a:cs typeface="Times New Roman" panose="02020603050405020304" pitchFamily="18" charset="0"/>
              </a:rPr>
              <a:t>(partially </a:t>
            </a:r>
            <a:r>
              <a:rPr lang="en-US" altLang="ru-RU" sz="1600" b="0" dirty="0" smtClean="0">
                <a:solidFill>
                  <a:srgbClr val="FFFF00"/>
                </a:solidFill>
                <a:latin typeface="Calibri" panose="020F0502020204030204" pitchFamily="34" charset="0"/>
                <a:cs typeface="Times New Roman" panose="02020603050405020304" pitchFamily="18" charset="0"/>
              </a:rPr>
              <a:t>done)</a:t>
            </a:r>
            <a:r>
              <a:rPr lang="en-US" altLang="ru-RU" sz="1600" b="0" dirty="0" smtClean="0">
                <a:solidFill>
                  <a:schemeClr val="tx1"/>
                </a:solidFill>
                <a:latin typeface="Calibri" panose="020F0502020204030204" pitchFamily="34" charset="0"/>
                <a:cs typeface="Times New Roman" panose="02020603050405020304" pitchFamily="18" charset="0"/>
              </a:rPr>
              <a:t>;</a:t>
            </a:r>
            <a:endParaRPr lang="ru-RU" altLang="ru-RU" sz="1600" b="0" dirty="0">
              <a:solidFill>
                <a:schemeClr val="tx1"/>
              </a:solidFill>
              <a:latin typeface="Calibri" panose="020F0502020204030204" pitchFamily="34" charset="0"/>
              <a:cs typeface="Times New Roman" panose="02020603050405020304" pitchFamily="18" charset="0"/>
            </a:endParaRPr>
          </a:p>
          <a:p>
            <a:pPr marL="0" indent="0">
              <a:spcBef>
                <a:spcPts val="600"/>
              </a:spcBef>
              <a:buClr>
                <a:schemeClr val="tx1"/>
              </a:buClr>
            </a:pPr>
            <a:r>
              <a:rPr lang="en-US" altLang="ru-RU" sz="1600" b="0" dirty="0">
                <a:solidFill>
                  <a:schemeClr val="tx1"/>
                </a:solidFill>
                <a:latin typeface="Calibri" panose="020F0502020204030204" pitchFamily="34" charset="0"/>
                <a:cs typeface="Times New Roman" panose="02020603050405020304" pitchFamily="18" charset="0"/>
              </a:rPr>
              <a:t>      AFB will be measured on full RUN2 available statistics  </a:t>
            </a:r>
            <a:r>
              <a:rPr lang="en-US" altLang="ru-RU" sz="1600" b="0" dirty="0">
                <a:solidFill>
                  <a:srgbClr val="FFFF00"/>
                </a:solidFill>
                <a:latin typeface="Calibri" panose="020F0502020204030204" pitchFamily="34" charset="0"/>
                <a:cs typeface="Times New Roman" panose="02020603050405020304" pitchFamily="18" charset="0"/>
              </a:rPr>
              <a:t>(in approval)</a:t>
            </a:r>
          </a:p>
          <a:p>
            <a:pPr marL="285750" indent="-285750">
              <a:spcBef>
                <a:spcPts val="600"/>
              </a:spcBef>
              <a:buClr>
                <a:schemeClr val="tx1"/>
              </a:buClr>
              <a:buFont typeface="Wingdings" panose="05000000000000000000" pitchFamily="2" charset="2"/>
              <a:buChar char="Ø"/>
            </a:pPr>
            <a:r>
              <a:rPr lang="en-US" altLang="ru-RU" sz="1600" b="0" dirty="0">
                <a:solidFill>
                  <a:schemeClr val="tx1"/>
                </a:solidFill>
                <a:latin typeface="Calibri" panose="020F0502020204030204" pitchFamily="34" charset="0"/>
                <a:cs typeface="Times New Roman" panose="02020603050405020304" pitchFamily="18" charset="0"/>
              </a:rPr>
              <a:t>Measurements of the charged particle multiplicities in quark and gluon jets  for RUN1 and RUN2  </a:t>
            </a:r>
            <a:r>
              <a:rPr lang="en-US" altLang="ru-RU" sz="1600" b="0" dirty="0">
                <a:solidFill>
                  <a:srgbClr val="FFFF00"/>
                </a:solidFill>
                <a:latin typeface="Calibri" panose="020F0502020204030204" pitchFamily="34" charset="0"/>
                <a:cs typeface="Times New Roman" panose="02020603050405020304" pitchFamily="18" charset="0"/>
              </a:rPr>
              <a:t>(partially done)</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91" y="-11983"/>
            <a:ext cx="736124" cy="748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85670" y="-11983"/>
            <a:ext cx="906330" cy="69758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Нижний колонтитул 7"/>
          <p:cNvSpPr>
            <a:spLocks noGrp="1"/>
          </p:cNvSpPr>
          <p:nvPr>
            <p:ph type="ftr" sz="quarter" idx="11"/>
          </p:nvPr>
        </p:nvSpPr>
        <p:spPr>
          <a:xfrm>
            <a:off x="609599" y="6519965"/>
            <a:ext cx="8373036" cy="228600"/>
          </a:xfrm>
        </p:spPr>
        <p:txBody>
          <a:bodyPr/>
          <a:lstStyle/>
          <a:p>
            <a:r>
              <a:rPr lang="en-US"/>
              <a:t>M. Savina                55th Meeting of the PAC for Particle Physics</a:t>
            </a:r>
            <a:endParaRPr lang="en-US" dirty="0"/>
          </a:p>
        </p:txBody>
      </p:sp>
      <p:sp>
        <p:nvSpPr>
          <p:cNvPr id="9" name="Дата 6"/>
          <p:cNvSpPr>
            <a:spLocks noGrp="1"/>
          </p:cNvSpPr>
          <p:nvPr>
            <p:ph type="dt" sz="half" idx="10"/>
          </p:nvPr>
        </p:nvSpPr>
        <p:spPr>
          <a:xfrm>
            <a:off x="9174479" y="6519965"/>
            <a:ext cx="1226821" cy="228600"/>
          </a:xfrm>
        </p:spPr>
        <p:txBody>
          <a:bodyPr/>
          <a:lstStyle/>
          <a:p>
            <a:fld id="{F680247D-474A-4959-A871-0695C4160C13}" type="datetime1">
              <a:rPr lang="ru-RU" smtClean="0"/>
              <a:t>21.06.2021</a:t>
            </a:fld>
            <a:endParaRPr lang="en-US" dirty="0"/>
          </a:p>
        </p:txBody>
      </p:sp>
      <p:sp>
        <p:nvSpPr>
          <p:cNvPr id="2" name="Номер слайда 1">
            <a:extLst>
              <a:ext uri="{FF2B5EF4-FFF2-40B4-BE49-F238E27FC236}">
                <a16:creationId xmlns:a16="http://schemas.microsoft.com/office/drawing/2014/main" id="{2EC746A8-85D6-4C1B-88F0-86F8AD0CC795}"/>
              </a:ext>
            </a:extLst>
          </p:cNvPr>
          <p:cNvSpPr>
            <a:spLocks noGrp="1"/>
          </p:cNvSpPr>
          <p:nvPr>
            <p:ph type="sldNum" sz="quarter" idx="12"/>
          </p:nvPr>
        </p:nvSpPr>
        <p:spPr/>
        <p:txBody>
          <a:bodyPr/>
          <a:lstStyle/>
          <a:p>
            <a:fld id="{E31375A4-56A4-47D6-9801-1991572033F7}" type="slidenum">
              <a:rPr lang="en-US" smtClean="0"/>
              <a:pPr/>
              <a:t>16</a:t>
            </a:fld>
            <a:r>
              <a:rPr lang="en-US" dirty="0"/>
              <a:t>/20</a:t>
            </a:r>
          </a:p>
        </p:txBody>
      </p:sp>
      <p:sp>
        <p:nvSpPr>
          <p:cNvPr id="3" name="Прямоугольник 2"/>
          <p:cNvSpPr/>
          <p:nvPr/>
        </p:nvSpPr>
        <p:spPr>
          <a:xfrm>
            <a:off x="65570" y="2670631"/>
            <a:ext cx="11962166" cy="1241365"/>
          </a:xfrm>
          <a:prstGeom prst="rect">
            <a:avLst/>
          </a:prstGeom>
        </p:spPr>
        <p:txBody>
          <a:bodyPr wrap="square">
            <a:spAutoFit/>
          </a:bodyPr>
          <a:lstStyle/>
          <a:p>
            <a:pPr>
              <a:spcBef>
                <a:spcPts val="600"/>
              </a:spcBef>
              <a:buClr>
                <a:schemeClr val="tx1"/>
              </a:buClr>
            </a:pPr>
            <a:r>
              <a:rPr lang="en-US" altLang="ru-RU" sz="2000" dirty="0">
                <a:solidFill>
                  <a:srgbClr val="92D050"/>
                </a:solidFill>
                <a:latin typeface="Calibri" panose="020F0502020204030204" pitchFamily="34" charset="0"/>
                <a:cs typeface="Times New Roman" panose="02020603050405020304" pitchFamily="18" charset="0"/>
              </a:rPr>
              <a:t>Physics analysis, RUN3 preparation</a:t>
            </a:r>
            <a:endParaRPr lang="ru-RU" altLang="ru-RU" sz="2000" dirty="0">
              <a:latin typeface="Calibri" panose="020F0502020204030204" pitchFamily="34" charset="0"/>
              <a:cs typeface="Times New Roman" panose="02020603050405020304" pitchFamily="18" charset="0"/>
            </a:endParaRPr>
          </a:p>
          <a:p>
            <a:pPr marL="285750" indent="-285750">
              <a:spcBef>
                <a:spcPts val="400"/>
              </a:spcBef>
              <a:buClr>
                <a:schemeClr val="tx1"/>
              </a:buClr>
              <a:buFont typeface="Wingdings" panose="05000000000000000000" pitchFamily="2" charset="2"/>
              <a:buChar char="Ø"/>
            </a:pPr>
            <a:r>
              <a:rPr lang="en-US" altLang="ru-RU" sz="1600" dirty="0">
                <a:latin typeface="Calibri" panose="020F0502020204030204" pitchFamily="34" charset="0"/>
                <a:cs typeface="Arial" panose="020B0604020202020204" pitchFamily="34" charset="0"/>
              </a:rPr>
              <a:t>Searches for signals of dark matter and new scalar bosons beyond SM (extra Higgs bosons) with (di)leptons/b-quarks plus MET; studies of observed Higgs boson properties </a:t>
            </a:r>
            <a:r>
              <a:rPr lang="en-US" altLang="ru-RU" sz="1600" dirty="0">
                <a:solidFill>
                  <a:srgbClr val="FFFF00"/>
                </a:solidFill>
                <a:latin typeface="Calibri" panose="020F0502020204030204" pitchFamily="34" charset="0"/>
                <a:cs typeface="Times New Roman" panose="02020603050405020304" pitchFamily="18" charset="0"/>
              </a:rPr>
              <a:t>(in </a:t>
            </a:r>
            <a:r>
              <a:rPr lang="en-US" altLang="ru-RU" sz="1600" dirty="0" smtClean="0">
                <a:solidFill>
                  <a:srgbClr val="FFFF00"/>
                </a:solidFill>
                <a:latin typeface="Calibri" panose="020F0502020204030204" pitchFamily="34" charset="0"/>
                <a:cs typeface="Times New Roman" panose="02020603050405020304" pitchFamily="18" charset="0"/>
              </a:rPr>
              <a:t>progress/preparation</a:t>
            </a:r>
            <a:r>
              <a:rPr lang="en-US" altLang="ru-RU" sz="1600" dirty="0">
                <a:solidFill>
                  <a:srgbClr val="FFFF00"/>
                </a:solidFill>
                <a:latin typeface="Calibri" panose="020F0502020204030204" pitchFamily="34" charset="0"/>
                <a:cs typeface="Times New Roman" panose="02020603050405020304" pitchFamily="18" charset="0"/>
              </a:rPr>
              <a:t>)</a:t>
            </a:r>
            <a:endParaRPr lang="en-US" altLang="ru-RU" sz="1600" dirty="0">
              <a:latin typeface="Calibri" panose="020F0502020204030204" pitchFamily="34" charset="0"/>
              <a:cs typeface="Arial" panose="020B0604020202020204" pitchFamily="34" charset="0"/>
            </a:endParaRPr>
          </a:p>
          <a:p>
            <a:pPr marL="285750" indent="-285750">
              <a:spcBef>
                <a:spcPts val="400"/>
              </a:spcBef>
              <a:buClr>
                <a:schemeClr val="tx1"/>
              </a:buClr>
              <a:buFont typeface="Wingdings" panose="05000000000000000000" pitchFamily="2" charset="2"/>
              <a:buChar char="Ø"/>
            </a:pPr>
            <a:r>
              <a:rPr lang="en-US" altLang="ru-RU" sz="1600" dirty="0">
                <a:latin typeface="Calibri" panose="020F0502020204030204" pitchFamily="34" charset="0"/>
                <a:cs typeface="Arial" panose="020B0604020202020204" pitchFamily="34" charset="0"/>
              </a:rPr>
              <a:t>Studies of lepton-</a:t>
            </a:r>
            <a:r>
              <a:rPr lang="en-US" altLang="ru-RU" sz="1600" dirty="0" err="1">
                <a:latin typeface="Calibri" panose="020F0502020204030204" pitchFamily="34" charset="0"/>
                <a:cs typeface="Arial" panose="020B0604020202020204" pitchFamily="34" charset="0"/>
              </a:rPr>
              <a:t>flavour</a:t>
            </a:r>
            <a:r>
              <a:rPr lang="en-US" altLang="ru-RU" sz="1600" dirty="0">
                <a:latin typeface="Calibri" panose="020F0502020204030204" pitchFamily="34" charset="0"/>
                <a:cs typeface="Arial" panose="020B0604020202020204" pitchFamily="34" charset="0"/>
              </a:rPr>
              <a:t> violating processes to search for FV </a:t>
            </a:r>
            <a:r>
              <a:rPr lang="en-US" altLang="ru-RU" sz="1600" dirty="0" err="1">
                <a:latin typeface="Calibri" panose="020F0502020204030204" pitchFamily="34" charset="0"/>
                <a:cs typeface="Arial" panose="020B0604020202020204" pitchFamily="34" charset="0"/>
              </a:rPr>
              <a:t>higgs</a:t>
            </a:r>
            <a:r>
              <a:rPr lang="en-US" altLang="ru-RU" sz="1600" dirty="0">
                <a:latin typeface="Calibri" panose="020F0502020204030204" pitchFamily="34" charset="0"/>
                <a:cs typeface="Arial" panose="020B0604020202020204" pitchFamily="34" charset="0"/>
              </a:rPr>
              <a:t> models, quantum black holes, RPV SUSY, etc.</a:t>
            </a:r>
            <a:r>
              <a:rPr lang="ru-RU" altLang="ru-RU" sz="1600" dirty="0">
                <a:latin typeface="Calibri" panose="020F0502020204030204" pitchFamily="34" charset="0"/>
                <a:cs typeface="Arial" panose="020B0604020202020204" pitchFamily="34" charset="0"/>
              </a:rPr>
              <a:t> </a:t>
            </a:r>
            <a:r>
              <a:rPr lang="en-US" altLang="ru-RU" sz="1600" dirty="0">
                <a:solidFill>
                  <a:srgbClr val="FFFF00"/>
                </a:solidFill>
                <a:latin typeface="Calibri" panose="020F0502020204030204" pitchFamily="34" charset="0"/>
                <a:cs typeface="Times New Roman" panose="02020603050405020304" pitchFamily="18" charset="0"/>
              </a:rPr>
              <a:t>(in </a:t>
            </a:r>
            <a:r>
              <a:rPr lang="en-US" altLang="ru-RU" sz="1600" dirty="0" smtClean="0">
                <a:solidFill>
                  <a:srgbClr val="FFFF00"/>
                </a:solidFill>
                <a:latin typeface="Calibri" panose="020F0502020204030204" pitchFamily="34" charset="0"/>
                <a:cs typeface="Times New Roman" panose="02020603050405020304" pitchFamily="18" charset="0"/>
              </a:rPr>
              <a:t>progress</a:t>
            </a:r>
            <a:r>
              <a:rPr lang="en-US" altLang="ru-RU" sz="1600" dirty="0">
                <a:solidFill>
                  <a:srgbClr val="FFFF00"/>
                </a:solidFill>
                <a:latin typeface="Calibri" panose="020F0502020204030204" pitchFamily="34" charset="0"/>
                <a:cs typeface="Times New Roman" panose="02020603050405020304" pitchFamily="18" charset="0"/>
              </a:rPr>
              <a:t>)</a:t>
            </a:r>
          </a:p>
        </p:txBody>
      </p:sp>
      <p:sp>
        <p:nvSpPr>
          <p:cNvPr id="4" name="Прямоугольник 3"/>
          <p:cNvSpPr/>
          <p:nvPr/>
        </p:nvSpPr>
        <p:spPr>
          <a:xfrm>
            <a:off x="65570" y="3911996"/>
            <a:ext cx="11892780" cy="2600712"/>
          </a:xfrm>
          <a:prstGeom prst="rect">
            <a:avLst/>
          </a:prstGeom>
        </p:spPr>
        <p:txBody>
          <a:bodyPr wrap="square">
            <a:spAutoFit/>
          </a:bodyPr>
          <a:lstStyle/>
          <a:p>
            <a:pPr>
              <a:spcBef>
                <a:spcPts val="600"/>
              </a:spcBef>
              <a:buClr>
                <a:schemeClr val="tx1"/>
              </a:buClr>
            </a:pPr>
            <a:r>
              <a:rPr lang="en-US" altLang="ru-RU" sz="2000" dirty="0">
                <a:solidFill>
                  <a:srgbClr val="92D050"/>
                </a:solidFill>
                <a:latin typeface="Calibri" panose="020F0502020204030204" pitchFamily="34" charset="0"/>
                <a:cs typeface="Times New Roman" panose="02020603050405020304" pitchFamily="18" charset="0"/>
              </a:rPr>
              <a:t>Upgrades, operation and service works</a:t>
            </a:r>
          </a:p>
          <a:p>
            <a:pPr marL="285750" indent="-285750">
              <a:spcBef>
                <a:spcPts val="600"/>
              </a:spcBef>
              <a:buClr>
                <a:schemeClr val="tx1"/>
              </a:buClr>
              <a:buFont typeface="Wingdings" panose="05000000000000000000" pitchFamily="2" charset="2"/>
              <a:buChar char="Ø"/>
            </a:pPr>
            <a:r>
              <a:rPr lang="en-US" altLang="ru-RU" sz="1600" dirty="0">
                <a:latin typeface="Calibri" panose="020F0502020204030204" pitchFamily="34" charset="0"/>
                <a:cs typeface="Times New Roman" panose="02020603050405020304" pitchFamily="18" charset="0"/>
              </a:rPr>
              <a:t>Preparation and submission of the JINR project “UPGRADE OF THE CMS DETECTOR” for LHC Phase 2 </a:t>
            </a:r>
            <a:r>
              <a:rPr lang="en-US" altLang="ru-RU" sz="1600" dirty="0">
                <a:solidFill>
                  <a:srgbClr val="FFFF00"/>
                </a:solidFill>
                <a:latin typeface="Calibri" panose="020F0502020204030204" pitchFamily="34" charset="0"/>
                <a:cs typeface="Times New Roman" panose="02020603050405020304" pitchFamily="18" charset="0"/>
              </a:rPr>
              <a:t>(done)</a:t>
            </a:r>
          </a:p>
          <a:p>
            <a:pPr marL="285750" indent="-285750">
              <a:spcBef>
                <a:spcPts val="600"/>
              </a:spcBef>
              <a:buClr>
                <a:schemeClr val="tx1"/>
              </a:buClr>
              <a:buFont typeface="Wingdings" panose="05000000000000000000" pitchFamily="2" charset="2"/>
              <a:buChar char="Ø"/>
            </a:pPr>
            <a:r>
              <a:rPr lang="en-US" altLang="ru-RU" sz="1600" dirty="0">
                <a:latin typeface="Calibri" panose="020F0502020204030204" pitchFamily="34" charset="0"/>
                <a:cs typeface="Times New Roman" panose="02020603050405020304" pitchFamily="18" charset="0"/>
              </a:rPr>
              <a:t>Studying the aging effects of the ME1/1 CSC will be continued at GIF ++ setup. With the SPS muon beams, it is planned to study the characteristics of the CSC with background conditions corresponding to the HL LHC operating mode. The new segment builder algorithm to be studied with GIF++ muon beam data. A study of new CSC gas mixtures will be carried out taking into account the requirement to limit the use of greenhouse gases at </a:t>
            </a:r>
            <a:r>
              <a:rPr lang="en-US" altLang="ru-RU" sz="1600" dirty="0" smtClean="0">
                <a:latin typeface="Calibri" panose="020F0502020204030204" pitchFamily="34" charset="0"/>
                <a:cs typeface="Times New Roman" panose="02020603050405020304" pitchFamily="18" charset="0"/>
              </a:rPr>
              <a:t>CERN </a:t>
            </a:r>
            <a:r>
              <a:rPr lang="en-US" altLang="ru-RU" sz="1600" dirty="0">
                <a:solidFill>
                  <a:srgbClr val="FFFF00"/>
                </a:solidFill>
                <a:latin typeface="Calibri" panose="020F0502020204030204" pitchFamily="34" charset="0"/>
                <a:cs typeface="Calibri" panose="020F0502020204030204" pitchFamily="34" charset="0"/>
              </a:rPr>
              <a:t>(partially </a:t>
            </a:r>
            <a:r>
              <a:rPr lang="en-US" altLang="ru-RU" sz="1600" dirty="0" smtClean="0">
                <a:solidFill>
                  <a:srgbClr val="FFFF00"/>
                </a:solidFill>
                <a:latin typeface="Calibri" panose="020F0502020204030204" pitchFamily="34" charset="0"/>
                <a:cs typeface="Calibri" panose="020F0502020204030204" pitchFamily="34" charset="0"/>
              </a:rPr>
              <a:t>done)</a:t>
            </a:r>
            <a:r>
              <a:rPr lang="en-US" altLang="ru-RU" sz="1600" dirty="0" smtClean="0">
                <a:latin typeface="Calibri" panose="020F0502020204030204" pitchFamily="34" charset="0"/>
                <a:cs typeface="Times New Roman" panose="02020603050405020304" pitchFamily="18" charset="0"/>
              </a:rPr>
              <a:t> </a:t>
            </a:r>
            <a:endParaRPr lang="en-US" altLang="ru-RU" sz="1600" dirty="0">
              <a:latin typeface="Calibri" panose="020F0502020204030204" pitchFamily="34" charset="0"/>
              <a:cs typeface="Times New Roman" panose="02020603050405020304" pitchFamily="18" charset="0"/>
            </a:endParaRPr>
          </a:p>
          <a:p>
            <a:pPr marL="285750" indent="-285750">
              <a:spcBef>
                <a:spcPts val="600"/>
              </a:spcBef>
              <a:buClr>
                <a:schemeClr val="tx1"/>
              </a:buClr>
              <a:buFont typeface="Wingdings" panose="05000000000000000000" pitchFamily="2" charset="2"/>
              <a:buChar char="Ø"/>
            </a:pPr>
            <a:r>
              <a:rPr lang="en-US" altLang="ru-RU" sz="1600" dirty="0">
                <a:latin typeface="Calibri" panose="020F0502020204030204" pitchFamily="34" charset="0"/>
                <a:cs typeface="Times New Roman" panose="02020603050405020304" pitchFamily="18" charset="0"/>
              </a:rPr>
              <a:t>In 2021, the JINR group plans to continue research on the temperature measurements for the HB readout box, as well as test and install modified </a:t>
            </a:r>
            <a:r>
              <a:rPr lang="en-US" altLang="ru-RU" sz="1600" dirty="0" err="1">
                <a:latin typeface="Calibri" panose="020F0502020204030204" pitchFamily="34" charset="0"/>
                <a:cs typeface="Times New Roman" panose="02020603050405020304" pitchFamily="18" charset="0"/>
              </a:rPr>
              <a:t>clock&amp;control</a:t>
            </a:r>
            <a:r>
              <a:rPr lang="en-US" altLang="ru-RU" sz="1600" dirty="0">
                <a:latin typeface="Calibri" panose="020F0502020204030204" pitchFamily="34" charset="0"/>
                <a:cs typeface="Times New Roman" panose="02020603050405020304" pitchFamily="18" charset="0"/>
              </a:rPr>
              <a:t> modules and commissioning of Hadron Endcap Calorimeters, completion of work on the installation of modernized low voltage power </a:t>
            </a:r>
            <a:r>
              <a:rPr lang="en-US" altLang="ru-RU" sz="1600" dirty="0">
                <a:latin typeface="Calibri" panose="020F0502020204030204" pitchFamily="34" charset="0"/>
                <a:cs typeface="Calibri" panose="020F0502020204030204" pitchFamily="34" charset="0"/>
              </a:rPr>
              <a:t>supplies and HF migration to multimode control links </a:t>
            </a:r>
            <a:r>
              <a:rPr lang="en-US" altLang="ru-RU" sz="1600" dirty="0">
                <a:solidFill>
                  <a:srgbClr val="FFFF00"/>
                </a:solidFill>
                <a:latin typeface="Calibri" panose="020F0502020204030204" pitchFamily="34" charset="0"/>
                <a:cs typeface="Calibri" panose="020F0502020204030204" pitchFamily="34" charset="0"/>
              </a:rPr>
              <a:t>(partially </a:t>
            </a:r>
            <a:r>
              <a:rPr lang="en-US" altLang="ru-RU" sz="1600" dirty="0" smtClean="0">
                <a:solidFill>
                  <a:srgbClr val="FFFF00"/>
                </a:solidFill>
                <a:latin typeface="Calibri" panose="020F0502020204030204" pitchFamily="34" charset="0"/>
                <a:cs typeface="Calibri" panose="020F0502020204030204" pitchFamily="34" charset="0"/>
              </a:rPr>
              <a:t>done)</a:t>
            </a:r>
            <a:endParaRPr lang="en-US" altLang="ru-RU" sz="1600" dirty="0">
              <a:solidFill>
                <a:srgbClr val="FFFF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438265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2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3" grpId="0"/>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1"/>
          <p:cNvSpPr txBox="1">
            <a:spLocks noChangeArrowheads="1"/>
          </p:cNvSpPr>
          <p:nvPr/>
        </p:nvSpPr>
        <p:spPr bwMode="auto">
          <a:xfrm>
            <a:off x="1081882" y="0"/>
            <a:ext cx="9966325" cy="692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3200" b="1">
                <a:solidFill>
                  <a:srgbClr val="3333CC"/>
                </a:solidFill>
                <a:latin typeface="Arial" panose="020B0604020202020204" pitchFamily="34" charset="0"/>
                <a:cs typeface="PingFang SC"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800">
                <a:solidFill>
                  <a:srgbClr val="FF3300"/>
                </a:solidFill>
                <a:latin typeface="Arial" panose="020B0604020202020204" pitchFamily="34" charset="0"/>
                <a:cs typeface="PingFang SC"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rgbClr val="000000"/>
                </a:solidFill>
                <a:latin typeface="Arial" panose="020B0604020202020204" pitchFamily="34" charset="0"/>
                <a:cs typeface="PingFang SC"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000">
                <a:solidFill>
                  <a:srgbClr val="FF00FF"/>
                </a:solidFill>
                <a:latin typeface="Arial" panose="020B0604020202020204" pitchFamily="34" charset="0"/>
                <a:cs typeface="PingFang SC"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000">
                <a:solidFill>
                  <a:srgbClr val="009999"/>
                </a:solidFill>
                <a:latin typeface="Arial" panose="020B0604020202020204" pitchFamily="34" charset="0"/>
                <a:cs typeface="PingFang SC"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000">
                <a:solidFill>
                  <a:srgbClr val="009999"/>
                </a:solidFill>
                <a:latin typeface="Arial" panose="020B0604020202020204" pitchFamily="34" charset="0"/>
                <a:cs typeface="PingFang SC"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000">
                <a:solidFill>
                  <a:srgbClr val="009999"/>
                </a:solidFill>
                <a:latin typeface="Arial" panose="020B0604020202020204" pitchFamily="34" charset="0"/>
                <a:cs typeface="PingFang SC"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000">
                <a:solidFill>
                  <a:srgbClr val="009999"/>
                </a:solidFill>
                <a:latin typeface="Arial" panose="020B0604020202020204" pitchFamily="34" charset="0"/>
                <a:cs typeface="PingFang SC"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000">
                <a:solidFill>
                  <a:srgbClr val="009999"/>
                </a:solidFill>
                <a:latin typeface="Arial" panose="020B0604020202020204" pitchFamily="34" charset="0"/>
                <a:cs typeface="PingFang SC" charset="0"/>
              </a:defRPr>
            </a:lvl9pPr>
          </a:lstStyle>
          <a:p>
            <a:pPr algn="ctr" eaLnBrk="1" hangingPunct="1">
              <a:spcBef>
                <a:spcPct val="0"/>
              </a:spcBef>
              <a:buClrTx/>
              <a:buFontTx/>
              <a:buNone/>
            </a:pPr>
            <a:r>
              <a:rPr lang="en-US" altLang="ru-RU" sz="2600" dirty="0">
                <a:solidFill>
                  <a:schemeClr val="accent1"/>
                </a:solidFill>
                <a:latin typeface="Helvetica-Bold" charset="0"/>
                <a:cs typeface="Arial" panose="020B0604020202020204" pitchFamily="34" charset="0"/>
              </a:rPr>
              <a:t>Summary</a:t>
            </a:r>
          </a:p>
        </p:txBody>
      </p:sp>
      <p:sp>
        <p:nvSpPr>
          <p:cNvPr id="62466" name="Rectangle 2">
            <a:extLst>
              <a:ext uri="{FF2B5EF4-FFF2-40B4-BE49-F238E27FC236}">
                <a16:creationId xmlns:a16="http://schemas.microsoft.com/office/drawing/2014/main" id="{636AF4B2-1E46-4EC7-9BDE-45D08328173C}"/>
              </a:ext>
            </a:extLst>
          </p:cNvPr>
          <p:cNvSpPr>
            <a:spLocks noChangeArrowheads="1"/>
          </p:cNvSpPr>
          <p:nvPr/>
        </p:nvSpPr>
        <p:spPr bwMode="auto">
          <a:xfrm>
            <a:off x="58518" y="882199"/>
            <a:ext cx="11914894" cy="55267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1200">
                <a:solidFill>
                  <a:srgbClr val="000000"/>
                </a:solidFill>
                <a:latin typeface="Arial Narrow" panose="020B0606020202030204" pitchFamily="34" charset="0"/>
                <a:cs typeface="Arial" panose="020B0604020202020204" pitchFamily="34" charset="0"/>
              </a:defRPr>
            </a:lvl1pPr>
            <a:lvl2pPr marL="739775" indent="-282575">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1200">
                <a:solidFill>
                  <a:srgbClr val="000000"/>
                </a:solidFill>
                <a:latin typeface="Arial Narrow" panose="020B0606020202030204" pitchFamily="34" charset="0"/>
                <a:cs typeface="Arial" panose="020B0604020202020204" pitchFamily="34" charset="0"/>
              </a:defRPr>
            </a:lvl2pPr>
            <a:lvl3pPr marL="1196975" indent="-282575">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1200">
                <a:solidFill>
                  <a:srgbClr val="000000"/>
                </a:solidFill>
                <a:latin typeface="Arial Narrow" panose="020B060602020203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1200">
                <a:solidFill>
                  <a:srgbClr val="000000"/>
                </a:solidFill>
                <a:latin typeface="Arial Narrow" panose="020B060602020203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1200">
                <a:solidFill>
                  <a:srgbClr val="000000"/>
                </a:solidFill>
                <a:latin typeface="Arial Narrow" panose="020B060602020203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1200">
                <a:solidFill>
                  <a:srgbClr val="000000"/>
                </a:solidFill>
                <a:latin typeface="Arial Narrow" panose="020B060602020203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1200">
                <a:solidFill>
                  <a:srgbClr val="000000"/>
                </a:solidFill>
                <a:latin typeface="Arial Narrow" panose="020B060602020203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1200">
                <a:solidFill>
                  <a:srgbClr val="000000"/>
                </a:solidFill>
                <a:latin typeface="Arial Narrow" panose="020B060602020203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1200">
                <a:solidFill>
                  <a:srgbClr val="000000"/>
                </a:solidFill>
                <a:latin typeface="Arial Narrow" panose="020B0606020202030204" pitchFamily="34" charset="0"/>
                <a:cs typeface="Arial" panose="020B0604020202020204" pitchFamily="34" charset="0"/>
              </a:defRPr>
            </a:lvl9pPr>
          </a:lstStyle>
          <a:p>
            <a:pPr>
              <a:buSzPct val="100000"/>
              <a:defRPr/>
            </a:pPr>
            <a:r>
              <a:rPr lang="en-US" altLang="ru-RU" sz="1800" dirty="0">
                <a:solidFill>
                  <a:schemeClr val="tx1"/>
                </a:solidFill>
                <a:latin typeface="Arial" panose="020B0604020202020204" pitchFamily="34" charset="0"/>
              </a:rPr>
              <a:t>During the </a:t>
            </a:r>
            <a:r>
              <a:rPr lang="en-US" altLang="ru-RU" sz="1800" dirty="0" smtClean="0">
                <a:solidFill>
                  <a:schemeClr val="tx1"/>
                </a:solidFill>
                <a:latin typeface="Arial" panose="020B0604020202020204" pitchFamily="34" charset="0"/>
              </a:rPr>
              <a:t>long-term </a:t>
            </a:r>
            <a:r>
              <a:rPr lang="en-US" altLang="ru-RU" sz="1800" dirty="0">
                <a:solidFill>
                  <a:schemeClr val="tx1"/>
                </a:solidFill>
                <a:latin typeface="Arial" panose="020B0604020202020204" pitchFamily="34" charset="0"/>
              </a:rPr>
              <a:t>technical shutdown of the LHC (Long Stop, LS2) </a:t>
            </a:r>
            <a:r>
              <a:rPr lang="en-US" altLang="ru-RU" sz="1800" dirty="0" smtClean="0">
                <a:solidFill>
                  <a:schemeClr val="tx1"/>
                </a:solidFill>
                <a:latin typeface="Arial" panose="020B0604020202020204" pitchFamily="34" charset="0"/>
              </a:rPr>
              <a:t>the JINR </a:t>
            </a:r>
            <a:r>
              <a:rPr lang="en-US" altLang="ru-RU" sz="1800" dirty="0">
                <a:solidFill>
                  <a:schemeClr val="tx1"/>
                </a:solidFill>
                <a:latin typeface="Arial" panose="020B0604020202020204" pitchFamily="34" charset="0"/>
              </a:rPr>
              <a:t>team successfully participated in</a:t>
            </a:r>
          </a:p>
          <a:p>
            <a:pPr marL="742950" lvl="1" indent="-285750" eaLnBrk="1" hangingPunct="1">
              <a:buClr>
                <a:srgbClr val="92D050"/>
              </a:buClr>
              <a:buSzPct val="100000"/>
              <a:buFont typeface="Wingdings" panose="05000000000000000000" pitchFamily="2" charset="2"/>
              <a:buChar char="Ø"/>
              <a:defRPr/>
            </a:pPr>
            <a:endParaRPr lang="en-US" altLang="ru-RU" sz="1800" dirty="0" smtClean="0">
              <a:solidFill>
                <a:srgbClr val="92D050"/>
              </a:solidFill>
              <a:latin typeface="Arial" panose="020B0604020202020204" pitchFamily="34" charset="0"/>
            </a:endParaRPr>
          </a:p>
          <a:p>
            <a:pPr marL="742950" lvl="1" indent="-285750" eaLnBrk="1" hangingPunct="1">
              <a:buClr>
                <a:srgbClr val="92D050"/>
              </a:buClr>
              <a:buSzPct val="100000"/>
              <a:buFont typeface="Wingdings" panose="05000000000000000000" pitchFamily="2" charset="2"/>
              <a:buChar char="Ø"/>
              <a:defRPr/>
            </a:pPr>
            <a:r>
              <a:rPr lang="en-US" altLang="ru-RU" sz="1800" dirty="0" smtClean="0">
                <a:solidFill>
                  <a:srgbClr val="92D050"/>
                </a:solidFill>
                <a:latin typeface="Arial" panose="020B0604020202020204" pitchFamily="34" charset="0"/>
              </a:rPr>
              <a:t>Physics </a:t>
            </a:r>
            <a:r>
              <a:rPr lang="en-US" altLang="ru-RU" sz="1800" dirty="0">
                <a:solidFill>
                  <a:srgbClr val="92D050"/>
                </a:solidFill>
                <a:latin typeface="Arial" panose="020B0604020202020204" pitchFamily="34" charset="0"/>
              </a:rPr>
              <a:t>program </a:t>
            </a:r>
          </a:p>
          <a:p>
            <a:pPr lvl="2" eaLnBrk="1" hangingPunct="1">
              <a:buClr>
                <a:schemeClr val="tx1"/>
              </a:buClr>
              <a:buSzPct val="100000"/>
              <a:buFont typeface="Wingdings" panose="05000000000000000000" pitchFamily="2" charset="2"/>
              <a:buChar char=""/>
              <a:defRPr/>
            </a:pPr>
            <a:r>
              <a:rPr lang="en-US" altLang="ru-RU" sz="1600" dirty="0">
                <a:solidFill>
                  <a:schemeClr val="tx1"/>
                </a:solidFill>
                <a:latin typeface="Arial" panose="020B0604020202020204" pitchFamily="34" charset="0"/>
              </a:rPr>
              <a:t>JINR physicists are involved in the seven CMS Physics Analysis (three of them are subject of the full responsibility) within the Exotica/Higgs/SM Working Groups</a:t>
            </a:r>
          </a:p>
          <a:p>
            <a:pPr lvl="2" eaLnBrk="1" hangingPunct="1">
              <a:buClr>
                <a:schemeClr val="tx1"/>
              </a:buClr>
              <a:buSzPct val="100000"/>
              <a:buFont typeface="Wingdings" panose="05000000000000000000" pitchFamily="2" charset="2"/>
              <a:buChar char=""/>
              <a:defRPr/>
            </a:pPr>
            <a:r>
              <a:rPr lang="ru-RU" altLang="ru-RU" sz="1600" dirty="0" smtClean="0">
                <a:solidFill>
                  <a:schemeClr val="tx1"/>
                </a:solidFill>
                <a:latin typeface="Arial" panose="020B0604020202020204" pitchFamily="34" charset="0"/>
              </a:rPr>
              <a:t>1</a:t>
            </a:r>
            <a:r>
              <a:rPr lang="en-US" altLang="ru-RU" sz="1600" dirty="0" smtClean="0">
                <a:solidFill>
                  <a:schemeClr val="tx1"/>
                </a:solidFill>
                <a:latin typeface="Arial" panose="020B0604020202020204" pitchFamily="34" charset="0"/>
              </a:rPr>
              <a:t> </a:t>
            </a:r>
            <a:r>
              <a:rPr lang="en-US" altLang="ru-RU" sz="1600" dirty="0">
                <a:solidFill>
                  <a:schemeClr val="tx1"/>
                </a:solidFill>
                <a:latin typeface="Arial" panose="020B0604020202020204" pitchFamily="34" charset="0"/>
              </a:rPr>
              <a:t>CMS </a:t>
            </a:r>
            <a:r>
              <a:rPr lang="en-US" altLang="ru-RU" sz="1600" dirty="0" smtClean="0">
                <a:solidFill>
                  <a:schemeClr val="tx1"/>
                </a:solidFill>
                <a:latin typeface="Arial" panose="020B0604020202020204" pitchFamily="34" charset="0"/>
              </a:rPr>
              <a:t>paper, </a:t>
            </a:r>
            <a:r>
              <a:rPr lang="en-US" altLang="ru-RU" sz="1600" dirty="0">
                <a:solidFill>
                  <a:schemeClr val="tx1"/>
                </a:solidFill>
                <a:latin typeface="Arial" panose="020B0604020202020204" pitchFamily="34" charset="0"/>
              </a:rPr>
              <a:t>5</a:t>
            </a:r>
            <a:r>
              <a:rPr lang="en-US" altLang="ru-RU" sz="1600" dirty="0" smtClean="0">
                <a:solidFill>
                  <a:schemeClr val="tx1"/>
                </a:solidFill>
                <a:latin typeface="Arial" panose="020B0604020202020204" pitchFamily="34" charset="0"/>
              </a:rPr>
              <a:t> </a:t>
            </a:r>
            <a:r>
              <a:rPr lang="en-US" altLang="ru-RU" sz="1600" dirty="0">
                <a:solidFill>
                  <a:schemeClr val="tx1"/>
                </a:solidFill>
                <a:latin typeface="Arial" panose="020B0604020202020204" pitchFamily="34" charset="0"/>
              </a:rPr>
              <a:t>papers in referred journal, 2 CMS AN </a:t>
            </a:r>
            <a:r>
              <a:rPr lang="en-US" altLang="ru-RU" sz="1600" dirty="0" smtClean="0">
                <a:solidFill>
                  <a:schemeClr val="tx1"/>
                </a:solidFill>
                <a:latin typeface="Arial" panose="020B0604020202020204" pitchFamily="34" charset="0"/>
              </a:rPr>
              <a:t>Notes</a:t>
            </a:r>
            <a:r>
              <a:rPr lang="ru-RU" altLang="ru-RU" sz="1600" dirty="0" smtClean="0">
                <a:solidFill>
                  <a:schemeClr val="tx1"/>
                </a:solidFill>
                <a:latin typeface="Arial" panose="020B0604020202020204" pitchFamily="34" charset="0"/>
              </a:rPr>
              <a:t> </a:t>
            </a:r>
            <a:r>
              <a:rPr lang="en-US" altLang="ru-RU" sz="1600" dirty="0" smtClean="0">
                <a:solidFill>
                  <a:schemeClr val="tx1"/>
                </a:solidFill>
                <a:latin typeface="Arial" panose="020B0604020202020204" pitchFamily="34" charset="0"/>
              </a:rPr>
              <a:t>are already published in 2021</a:t>
            </a:r>
            <a:endParaRPr lang="en-US" altLang="ru-RU" sz="1600" dirty="0">
              <a:solidFill>
                <a:schemeClr val="tx1"/>
              </a:solidFill>
              <a:latin typeface="Arial" panose="020B0604020202020204" pitchFamily="34" charset="0"/>
            </a:endParaRPr>
          </a:p>
          <a:p>
            <a:pPr lvl="2">
              <a:buClr>
                <a:schemeClr val="tx1"/>
              </a:buClr>
              <a:buSzPct val="100000"/>
              <a:buFont typeface="Wingdings" panose="05000000000000000000" pitchFamily="2" charset="2"/>
              <a:buChar char=""/>
              <a:defRPr/>
            </a:pPr>
            <a:r>
              <a:rPr lang="en-US" altLang="ru-RU" sz="1600" dirty="0">
                <a:solidFill>
                  <a:schemeClr val="tx1"/>
                </a:solidFill>
                <a:latin typeface="Arial" panose="020B0604020202020204" pitchFamily="34" charset="0"/>
              </a:rPr>
              <a:t>young physicists are involved actively (11 young researcher &lt; 35), </a:t>
            </a:r>
            <a:r>
              <a:rPr lang="en-US" altLang="ru-RU" sz="1600" dirty="0" smtClean="0">
                <a:solidFill>
                  <a:schemeClr val="tx1"/>
                </a:solidFill>
                <a:latin typeface="Arial" panose="020B0604020202020204" pitchFamily="34" charset="0"/>
              </a:rPr>
              <a:t>2 talks </a:t>
            </a:r>
            <a:r>
              <a:rPr lang="en-US" altLang="ru-RU" sz="1600" dirty="0">
                <a:solidFill>
                  <a:schemeClr val="tx1"/>
                </a:solidFill>
                <a:latin typeface="Arial" panose="020B0604020202020204" pitchFamily="34" charset="0"/>
              </a:rPr>
              <a:t>in </a:t>
            </a:r>
            <a:r>
              <a:rPr lang="en-US" altLang="ru-RU" sz="1600" dirty="0" smtClean="0">
                <a:solidFill>
                  <a:schemeClr val="tx1"/>
                </a:solidFill>
                <a:latin typeface="Arial" panose="020B0604020202020204" pitchFamily="34" charset="0"/>
              </a:rPr>
              <a:t>2021 </a:t>
            </a:r>
            <a:r>
              <a:rPr lang="en-US" altLang="ru-RU" sz="1600" dirty="0">
                <a:solidFill>
                  <a:schemeClr val="tx1"/>
                </a:solidFill>
                <a:latin typeface="Arial" panose="020B0604020202020204" pitchFamily="34" charset="0"/>
              </a:rPr>
              <a:t>were presented by them (10 talks already selected by Collaboration to be presented </a:t>
            </a:r>
            <a:r>
              <a:rPr lang="en-US" altLang="ru-RU" sz="1600" dirty="0" smtClean="0">
                <a:solidFill>
                  <a:schemeClr val="tx1"/>
                </a:solidFill>
                <a:latin typeface="Arial" panose="020B0604020202020204" pitchFamily="34" charset="0"/>
              </a:rPr>
              <a:t>at the summer conferences)</a:t>
            </a:r>
            <a:endParaRPr lang="en-US" altLang="ru-RU" sz="1600" dirty="0">
              <a:solidFill>
                <a:schemeClr val="tx1"/>
              </a:solidFill>
              <a:latin typeface="Arial" panose="020B0604020202020204" pitchFamily="34" charset="0"/>
            </a:endParaRPr>
          </a:p>
          <a:p>
            <a:pPr lvl="2" eaLnBrk="1" hangingPunct="1">
              <a:buClr>
                <a:schemeClr val="tx1"/>
              </a:buClr>
              <a:buSzPct val="100000"/>
              <a:buFont typeface="Wingdings" panose="05000000000000000000" pitchFamily="2" charset="2"/>
              <a:buChar char=""/>
              <a:defRPr/>
            </a:pPr>
            <a:r>
              <a:rPr lang="en-US" altLang="ru-RU" sz="1600" dirty="0">
                <a:solidFill>
                  <a:schemeClr val="tx1"/>
                </a:solidFill>
                <a:latin typeface="Arial" panose="020B0604020202020204" pitchFamily="34" charset="0"/>
              </a:rPr>
              <a:t>the results are recognized and included in PDG reviews </a:t>
            </a:r>
            <a:endParaRPr lang="en-US" altLang="ru-RU" sz="1600" dirty="0" smtClean="0">
              <a:solidFill>
                <a:schemeClr val="tx1"/>
              </a:solidFill>
              <a:latin typeface="Arial" panose="020B0604020202020204" pitchFamily="34" charset="0"/>
            </a:endParaRPr>
          </a:p>
          <a:p>
            <a:pPr lvl="2" eaLnBrk="1" hangingPunct="1">
              <a:buClr>
                <a:schemeClr val="tx1"/>
              </a:buClr>
              <a:buSzPct val="100000"/>
              <a:buFont typeface="Wingdings" panose="05000000000000000000" pitchFamily="2" charset="2"/>
              <a:buChar char=""/>
              <a:defRPr/>
            </a:pPr>
            <a:endParaRPr lang="en-US" altLang="ru-RU" sz="500" dirty="0" smtClean="0">
              <a:solidFill>
                <a:schemeClr val="tx1"/>
              </a:solidFill>
              <a:latin typeface="Arial" panose="020B0604020202020204" pitchFamily="34" charset="0"/>
            </a:endParaRPr>
          </a:p>
          <a:p>
            <a:pPr marL="742950" lvl="1" indent="-285750">
              <a:buClr>
                <a:srgbClr val="92D050"/>
              </a:buClr>
              <a:buSzPct val="100000"/>
              <a:buFont typeface="Wingdings" panose="05000000000000000000" pitchFamily="2" charset="2"/>
              <a:buChar char="Ø"/>
              <a:defRPr/>
            </a:pPr>
            <a:r>
              <a:rPr lang="en-US" altLang="ru-RU" sz="1800" dirty="0" smtClean="0">
                <a:solidFill>
                  <a:srgbClr val="92D050"/>
                </a:solidFill>
                <a:latin typeface="Arial" panose="020B0604020202020204" pitchFamily="34" charset="0"/>
              </a:rPr>
              <a:t>Detailed</a:t>
            </a:r>
            <a:r>
              <a:rPr lang="en-US" altLang="ru-RU" sz="1800" dirty="0" smtClean="0">
                <a:solidFill>
                  <a:srgbClr val="92D050"/>
                </a:solidFill>
                <a:latin typeface="Arial" panose="020B0604020202020204" pitchFamily="34" charset="0"/>
              </a:rPr>
              <a:t> </a:t>
            </a:r>
            <a:r>
              <a:rPr lang="en-US" altLang="ru-RU" sz="1800" dirty="0">
                <a:solidFill>
                  <a:srgbClr val="92D050"/>
                </a:solidFill>
                <a:latin typeface="Arial" panose="020B0604020202020204" pitchFamily="34" charset="0"/>
              </a:rPr>
              <a:t>plans of participation in physics analysis during the LHC </a:t>
            </a:r>
            <a:r>
              <a:rPr lang="en-US" altLang="ru-RU" sz="1800" dirty="0" smtClean="0">
                <a:solidFill>
                  <a:srgbClr val="92D050"/>
                </a:solidFill>
                <a:latin typeface="Arial" panose="020B0604020202020204" pitchFamily="34" charset="0"/>
              </a:rPr>
              <a:t>RUN3</a:t>
            </a:r>
            <a:r>
              <a:rPr lang="ru-RU" altLang="ru-RU" sz="1800" dirty="0" smtClean="0">
                <a:solidFill>
                  <a:srgbClr val="92D050"/>
                </a:solidFill>
                <a:latin typeface="Arial" panose="020B0604020202020204" pitchFamily="34" charset="0"/>
              </a:rPr>
              <a:t> </a:t>
            </a:r>
            <a:r>
              <a:rPr lang="en-US" altLang="ru-RU" sz="1800" dirty="0">
                <a:solidFill>
                  <a:srgbClr val="92D050"/>
                </a:solidFill>
                <a:latin typeface="Arial" panose="020B0604020202020204" pitchFamily="34" charset="0"/>
              </a:rPr>
              <a:t>(up to 2023</a:t>
            </a:r>
            <a:r>
              <a:rPr lang="en-US" altLang="ru-RU" sz="1800" dirty="0" smtClean="0">
                <a:solidFill>
                  <a:srgbClr val="92D050"/>
                </a:solidFill>
                <a:latin typeface="Arial" panose="020B0604020202020204" pitchFamily="34" charset="0"/>
              </a:rPr>
              <a:t>). Preparation for RUN3 data analysis is in progress</a:t>
            </a:r>
            <a:endParaRPr lang="en-US" altLang="ru-RU" sz="1800" dirty="0">
              <a:solidFill>
                <a:srgbClr val="92D050"/>
              </a:solidFill>
              <a:latin typeface="Arial" panose="020B0604020202020204" pitchFamily="34" charset="0"/>
            </a:endParaRPr>
          </a:p>
          <a:p>
            <a:pPr marL="742950" lvl="1" indent="-285750" eaLnBrk="1" hangingPunct="1">
              <a:buClr>
                <a:srgbClr val="92D050"/>
              </a:buClr>
              <a:buSzPct val="100000"/>
              <a:buFont typeface="Wingdings" panose="05000000000000000000" pitchFamily="2" charset="2"/>
              <a:buChar char="Ø"/>
              <a:defRPr/>
            </a:pPr>
            <a:endParaRPr lang="en-US" altLang="ru-RU" sz="500" dirty="0" smtClean="0">
              <a:solidFill>
                <a:srgbClr val="92D050"/>
              </a:solidFill>
              <a:latin typeface="Arial" panose="020B0604020202020204" pitchFamily="34" charset="0"/>
            </a:endParaRPr>
          </a:p>
          <a:p>
            <a:pPr marL="742950" lvl="1" indent="-285750" eaLnBrk="1" hangingPunct="1">
              <a:buClr>
                <a:srgbClr val="92D050"/>
              </a:buClr>
              <a:buSzPct val="100000"/>
              <a:buFont typeface="Wingdings" panose="05000000000000000000" pitchFamily="2" charset="2"/>
              <a:buChar char="Ø"/>
              <a:defRPr/>
            </a:pPr>
            <a:r>
              <a:rPr lang="en-US" altLang="ru-RU" sz="1800" dirty="0" smtClean="0">
                <a:solidFill>
                  <a:srgbClr val="92D050"/>
                </a:solidFill>
                <a:latin typeface="Arial" panose="020B0604020202020204" pitchFamily="34" charset="0"/>
              </a:rPr>
              <a:t>Upgrade</a:t>
            </a:r>
            <a:r>
              <a:rPr lang="en-US" altLang="ru-RU" sz="1800" dirty="0">
                <a:solidFill>
                  <a:srgbClr val="92D050"/>
                </a:solidFill>
                <a:latin typeface="Arial" panose="020B0604020202020204" pitchFamily="34" charset="0"/>
              </a:rPr>
              <a:t>, operation and service works</a:t>
            </a:r>
          </a:p>
          <a:p>
            <a:pPr lvl="2">
              <a:buClr>
                <a:schemeClr val="tx1"/>
              </a:buClr>
              <a:buSzPct val="100000"/>
              <a:buFont typeface="Wingdings" panose="05000000000000000000" pitchFamily="2" charset="2"/>
              <a:buChar char=""/>
              <a:defRPr/>
            </a:pPr>
            <a:r>
              <a:rPr lang="en-US" altLang="ru-RU" sz="1600" dirty="0" smtClean="0">
                <a:solidFill>
                  <a:schemeClr val="tx1"/>
                </a:solidFill>
                <a:latin typeface="Arial" panose="020B0604020202020204" pitchFamily="34" charset="0"/>
              </a:rPr>
              <a:t>Works in the framework of the LS2 program are ongoing, </a:t>
            </a:r>
            <a:r>
              <a:rPr lang="en-US" altLang="ru-RU" sz="1600" dirty="0">
                <a:solidFill>
                  <a:schemeClr val="tx1"/>
                </a:solidFill>
                <a:latin typeface="Arial" panose="020B0604020202020204" pitchFamily="34" charset="0"/>
              </a:rPr>
              <a:t>JINR CMS group has contributed to</a:t>
            </a:r>
          </a:p>
          <a:p>
            <a:pPr marL="1831975" lvl="4" indent="-285750">
              <a:buClr>
                <a:schemeClr val="tx1"/>
              </a:buClr>
              <a:buSzPct val="100000"/>
              <a:buFont typeface="Arial" panose="020B0604020202020204" pitchFamily="34" charset="0"/>
              <a:buChar char="−"/>
              <a:defRPr/>
            </a:pPr>
            <a:r>
              <a:rPr lang="en-US" altLang="ru-RU" sz="1600" dirty="0" smtClean="0">
                <a:solidFill>
                  <a:schemeClr val="tx1"/>
                </a:solidFill>
                <a:latin typeface="Arial" panose="020B0604020202020204" pitchFamily="34" charset="0"/>
              </a:rPr>
              <a:t>Hadron </a:t>
            </a:r>
            <a:r>
              <a:rPr lang="en-US" altLang="ru-RU" sz="1600" dirty="0">
                <a:solidFill>
                  <a:schemeClr val="tx1"/>
                </a:solidFill>
                <a:latin typeface="Arial" panose="020B0604020202020204" pitchFamily="34" charset="0"/>
              </a:rPr>
              <a:t>Endcap (HE) </a:t>
            </a:r>
            <a:r>
              <a:rPr lang="en-US" altLang="ru-RU" sz="1600" dirty="0" err="1">
                <a:solidFill>
                  <a:schemeClr val="tx1"/>
                </a:solidFill>
                <a:latin typeface="Arial" panose="020B0604020202020204" pitchFamily="34" charset="0"/>
              </a:rPr>
              <a:t>ngCCMs</a:t>
            </a:r>
            <a:r>
              <a:rPr lang="en-US" altLang="ru-RU" sz="1600" dirty="0">
                <a:solidFill>
                  <a:schemeClr val="tx1"/>
                </a:solidFill>
                <a:latin typeface="Arial" panose="020B0604020202020204" pitchFamily="34" charset="0"/>
              </a:rPr>
              <a:t> (new generation modules) </a:t>
            </a:r>
            <a:r>
              <a:rPr lang="en-US" altLang="ru-RU" sz="1600" dirty="0" smtClean="0">
                <a:solidFill>
                  <a:schemeClr val="tx1"/>
                </a:solidFill>
                <a:latin typeface="Arial" panose="020B0604020202020204" pitchFamily="34" charset="0"/>
              </a:rPr>
              <a:t>modification and replacement </a:t>
            </a:r>
          </a:p>
          <a:p>
            <a:pPr marL="1831975" lvl="4" indent="-285750">
              <a:buClr>
                <a:schemeClr val="tx1"/>
              </a:buClr>
              <a:buSzPct val="100000"/>
              <a:buFont typeface="Arial" panose="020B0604020202020204" pitchFamily="34" charset="0"/>
              <a:buChar char="−"/>
              <a:defRPr/>
            </a:pPr>
            <a:r>
              <a:rPr lang="en-US" altLang="ru-RU" sz="1600" dirty="0" smtClean="0">
                <a:solidFill>
                  <a:schemeClr val="tx1"/>
                </a:solidFill>
                <a:latin typeface="Arial" panose="020B0604020202020204" pitchFamily="34" charset="0"/>
              </a:rPr>
              <a:t>upgrade of </a:t>
            </a:r>
            <a:r>
              <a:rPr lang="en-US" altLang="ru-RU" sz="1600" dirty="0" err="1" smtClean="0">
                <a:solidFill>
                  <a:schemeClr val="tx1"/>
                </a:solidFill>
                <a:latin typeface="Arial" panose="020B0604020202020204" pitchFamily="34" charset="0"/>
              </a:rPr>
              <a:t>MEx</a:t>
            </a:r>
            <a:r>
              <a:rPr lang="en-US" altLang="ru-RU" sz="1600" dirty="0" smtClean="0">
                <a:solidFill>
                  <a:schemeClr val="tx1"/>
                </a:solidFill>
                <a:latin typeface="Arial" panose="020B0604020202020204" pitchFamily="34" charset="0"/>
              </a:rPr>
              <a:t>/1 </a:t>
            </a:r>
            <a:r>
              <a:rPr lang="en-US" altLang="ru-RU" sz="1600" dirty="0">
                <a:solidFill>
                  <a:schemeClr val="tx1"/>
                </a:solidFill>
                <a:latin typeface="Arial" panose="020B0604020202020204" pitchFamily="34" charset="0"/>
              </a:rPr>
              <a:t>CSCs </a:t>
            </a:r>
            <a:r>
              <a:rPr lang="en-US" altLang="ru-RU" sz="1600" dirty="0" smtClean="0">
                <a:solidFill>
                  <a:schemeClr val="tx1"/>
                </a:solidFill>
                <a:latin typeface="Arial" panose="020B0604020202020204" pitchFamily="34" charset="0"/>
              </a:rPr>
              <a:t>with </a:t>
            </a:r>
            <a:r>
              <a:rPr lang="en-US" altLang="ru-RU" sz="1600" dirty="0">
                <a:solidFill>
                  <a:schemeClr val="tx1"/>
                </a:solidFill>
                <a:latin typeface="Arial" panose="020B0604020202020204" pitchFamily="34" charset="0"/>
              </a:rPr>
              <a:t>new </a:t>
            </a:r>
            <a:r>
              <a:rPr lang="en-US" altLang="ru-RU" sz="1600" dirty="0" smtClean="0">
                <a:solidFill>
                  <a:schemeClr val="tx1"/>
                </a:solidFill>
                <a:latin typeface="Arial" panose="020B0604020202020204" pitchFamily="34" charset="0"/>
              </a:rPr>
              <a:t>electronics</a:t>
            </a:r>
          </a:p>
          <a:p>
            <a:pPr lvl="2" eaLnBrk="1" hangingPunct="1">
              <a:buClr>
                <a:schemeClr val="tx1"/>
              </a:buClr>
              <a:buSzPct val="100000"/>
              <a:buFont typeface="Wingdings" panose="05000000000000000000" pitchFamily="2" charset="2"/>
              <a:buChar char=""/>
              <a:defRPr/>
            </a:pPr>
            <a:r>
              <a:rPr lang="en-US" altLang="ru-RU" sz="1600" dirty="0" smtClean="0">
                <a:solidFill>
                  <a:schemeClr val="tx1"/>
                </a:solidFill>
                <a:latin typeface="Arial" panose="020B0604020202020204" pitchFamily="34" charset="0"/>
              </a:rPr>
              <a:t>Works M&amp;O_B  </a:t>
            </a:r>
            <a:r>
              <a:rPr lang="en-US" altLang="ru-RU" sz="1600" dirty="0">
                <a:solidFill>
                  <a:schemeClr val="tx1"/>
                </a:solidFill>
                <a:latin typeface="Arial" panose="020B0604020202020204" pitchFamily="34" charset="0"/>
              </a:rPr>
              <a:t>(maintenance and operation of detector systems, computing, software development) and EPR (Experimental Physics Responsibilities) obligations for </a:t>
            </a:r>
            <a:r>
              <a:rPr lang="en-US" altLang="ru-RU" sz="1600" dirty="0" smtClean="0">
                <a:solidFill>
                  <a:schemeClr val="tx1"/>
                </a:solidFill>
                <a:latin typeface="Arial" panose="020B0604020202020204" pitchFamily="34" charset="0"/>
              </a:rPr>
              <a:t>2021 are ongoing</a:t>
            </a:r>
            <a:endParaRPr lang="en-US" altLang="ru-RU" sz="1600" dirty="0">
              <a:solidFill>
                <a:schemeClr val="tx1"/>
              </a:solidFill>
              <a:latin typeface="Arial" panose="020B0604020202020204" pitchFamily="34" charset="0"/>
            </a:endParaRPr>
          </a:p>
          <a:p>
            <a:pPr marL="1198563" lvl="2">
              <a:buSzPct val="100000"/>
              <a:defRPr/>
            </a:pPr>
            <a:endParaRPr lang="en-US" altLang="ru-RU" sz="500" dirty="0">
              <a:solidFill>
                <a:schemeClr val="tx1"/>
              </a:solidFill>
              <a:latin typeface="Arial" panose="020B0604020202020204" pitchFamily="34" charset="0"/>
            </a:endParaRPr>
          </a:p>
          <a:p>
            <a:pPr marL="742950" lvl="1" indent="-285750">
              <a:buClr>
                <a:srgbClr val="92D050"/>
              </a:buClr>
              <a:buSzPct val="100000"/>
              <a:buFont typeface="Wingdings" panose="05000000000000000000" pitchFamily="2" charset="2"/>
              <a:buChar char="Ø"/>
              <a:defRPr/>
            </a:pPr>
            <a:r>
              <a:rPr lang="en-US" altLang="ru-RU" sz="1800" dirty="0">
                <a:solidFill>
                  <a:srgbClr val="92D050"/>
                </a:solidFill>
                <a:latin typeface="Arial" panose="020B0604020202020204" pitchFamily="34" charset="0"/>
              </a:rPr>
              <a:t>The JINR project “UPGRADE OF THE CMS DETECTOR” </a:t>
            </a:r>
            <a:r>
              <a:rPr lang="en-US" altLang="ru-RU" sz="1800" dirty="0" smtClean="0">
                <a:solidFill>
                  <a:srgbClr val="92D050"/>
                </a:solidFill>
                <a:latin typeface="Arial" panose="020B0604020202020204" pitchFamily="34" charset="0"/>
              </a:rPr>
              <a:t>has been developed </a:t>
            </a:r>
            <a:r>
              <a:rPr lang="en-US" altLang="ru-RU" sz="1800" dirty="0">
                <a:solidFill>
                  <a:srgbClr val="92D050"/>
                </a:solidFill>
                <a:latin typeface="Arial" panose="020B0604020202020204" pitchFamily="34" charset="0"/>
              </a:rPr>
              <a:t>and submitted to PAC </a:t>
            </a:r>
            <a:r>
              <a:rPr lang="en-US" altLang="ru-RU" sz="1800" dirty="0" smtClean="0">
                <a:solidFill>
                  <a:srgbClr val="92D050"/>
                </a:solidFill>
                <a:latin typeface="Arial" panose="020B0604020202020204" pitchFamily="34" charset="0"/>
              </a:rPr>
              <a:t>aimed to large-scale modernization of the detector systems to ensure feasibility of the HL–LHC physics </a:t>
            </a:r>
            <a:r>
              <a:rPr lang="en-US" altLang="ru-RU" sz="1800" dirty="0" smtClean="0">
                <a:solidFill>
                  <a:srgbClr val="92D050"/>
                </a:solidFill>
                <a:latin typeface="Arial" panose="020B0604020202020204" pitchFamily="34" charset="0"/>
              </a:rPr>
              <a:t>program</a:t>
            </a:r>
            <a:endParaRPr lang="en-US" altLang="ru-RU" sz="1800" dirty="0">
              <a:solidFill>
                <a:srgbClr val="92D050"/>
              </a:solidFill>
              <a:latin typeface="Arial" panose="020B0604020202020204" pitchFamily="34" charset="0"/>
            </a:endParaRPr>
          </a:p>
          <a:p>
            <a:pPr marL="741363" lvl="1">
              <a:buSzPct val="100000"/>
              <a:defRPr/>
            </a:pPr>
            <a:endParaRPr lang="en-US" altLang="ru-RU" sz="1800" dirty="0">
              <a:solidFill>
                <a:srgbClr val="002060"/>
              </a:solidFill>
              <a:latin typeface="Arial" panose="020B0604020202020204" pitchFamily="34"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77" y="92510"/>
            <a:ext cx="736124" cy="748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23519" y="44091"/>
            <a:ext cx="906330" cy="69758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Нижний колонтитул 7"/>
          <p:cNvSpPr>
            <a:spLocks noGrp="1"/>
          </p:cNvSpPr>
          <p:nvPr>
            <p:ph type="ftr" sz="quarter" idx="11"/>
          </p:nvPr>
        </p:nvSpPr>
        <p:spPr>
          <a:xfrm>
            <a:off x="609599" y="6519965"/>
            <a:ext cx="8373036" cy="228600"/>
          </a:xfrm>
        </p:spPr>
        <p:txBody>
          <a:bodyPr/>
          <a:lstStyle/>
          <a:p>
            <a:r>
              <a:rPr lang="en-US" smtClean="0"/>
              <a:t>M. Savina                55th Meeting of the PAC for Particle Physics</a:t>
            </a:r>
            <a:endParaRPr lang="en-US" dirty="0"/>
          </a:p>
        </p:txBody>
      </p:sp>
      <p:sp>
        <p:nvSpPr>
          <p:cNvPr id="9" name="Дата 6"/>
          <p:cNvSpPr>
            <a:spLocks noGrp="1"/>
          </p:cNvSpPr>
          <p:nvPr>
            <p:ph type="dt" sz="half" idx="10"/>
          </p:nvPr>
        </p:nvSpPr>
        <p:spPr>
          <a:xfrm>
            <a:off x="9174479" y="6519965"/>
            <a:ext cx="1226821" cy="228600"/>
          </a:xfrm>
        </p:spPr>
        <p:txBody>
          <a:bodyPr/>
          <a:lstStyle/>
          <a:p>
            <a:fld id="{5EE1B79F-D70E-4337-816F-A08C52B7A948}" type="datetime1">
              <a:rPr lang="ru-RU" smtClean="0"/>
              <a:t>21.06.2021</a:t>
            </a:fld>
            <a:endParaRPr lang="en-US" dirty="0"/>
          </a:p>
        </p:txBody>
      </p:sp>
      <p:sp>
        <p:nvSpPr>
          <p:cNvPr id="2" name="Номер слайда 1">
            <a:extLst>
              <a:ext uri="{FF2B5EF4-FFF2-40B4-BE49-F238E27FC236}">
                <a16:creationId xmlns:a16="http://schemas.microsoft.com/office/drawing/2014/main" id="{8F709B5C-C4F5-44E3-8EA7-C27E41BA10BD}"/>
              </a:ext>
            </a:extLst>
          </p:cNvPr>
          <p:cNvSpPr>
            <a:spLocks noGrp="1"/>
          </p:cNvSpPr>
          <p:nvPr>
            <p:ph type="sldNum" sz="quarter" idx="12"/>
          </p:nvPr>
        </p:nvSpPr>
        <p:spPr/>
        <p:txBody>
          <a:bodyPr/>
          <a:lstStyle/>
          <a:p>
            <a:fld id="{E31375A4-56A4-47D6-9801-1991572033F7}" type="slidenum">
              <a:rPr lang="en-US" smtClean="0"/>
              <a:pPr/>
              <a:t>17</a:t>
            </a:fld>
            <a:r>
              <a:rPr lang="en-US" dirty="0" smtClean="0"/>
              <a:t>/20</a:t>
            </a:r>
            <a:endParaRPr lang="en-US" dirty="0"/>
          </a:p>
        </p:txBody>
      </p:sp>
    </p:spTree>
    <p:extLst>
      <p:ext uri="{BB962C8B-B14F-4D97-AF65-F5344CB8AC3E}">
        <p14:creationId xmlns:p14="http://schemas.microsoft.com/office/powerpoint/2010/main" val="3952690718"/>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1"/>
          <p:cNvSpPr txBox="1">
            <a:spLocks noChangeArrowheads="1"/>
          </p:cNvSpPr>
          <p:nvPr/>
        </p:nvSpPr>
        <p:spPr bwMode="auto">
          <a:xfrm>
            <a:off x="1849438" y="2383156"/>
            <a:ext cx="8905875" cy="917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b="1">
                <a:solidFill>
                  <a:srgbClr val="3333CC"/>
                </a:solidFill>
                <a:latin typeface="Arial" panose="020B0604020202020204" pitchFamily="34" charset="0"/>
                <a:cs typeface="PingFang SC"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FF3300"/>
                </a:solidFill>
                <a:latin typeface="Arial" panose="020B0604020202020204" pitchFamily="34" charset="0"/>
                <a:cs typeface="PingFang SC"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PingFang SC"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00FF"/>
                </a:solidFill>
                <a:latin typeface="Arial" panose="020B0604020202020204" pitchFamily="34" charset="0"/>
                <a:cs typeface="PingFang SC"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9999"/>
                </a:solidFill>
                <a:latin typeface="Arial" panose="020B0604020202020204" pitchFamily="34" charset="0"/>
                <a:cs typeface="PingFang SC"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9999"/>
                </a:solidFill>
                <a:latin typeface="Arial" panose="020B0604020202020204" pitchFamily="34" charset="0"/>
                <a:cs typeface="PingFang SC"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9999"/>
                </a:solidFill>
                <a:latin typeface="Arial" panose="020B0604020202020204" pitchFamily="34" charset="0"/>
                <a:cs typeface="PingFang SC"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9999"/>
                </a:solidFill>
                <a:latin typeface="Arial" panose="020B0604020202020204" pitchFamily="34" charset="0"/>
                <a:cs typeface="PingFang SC"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9999"/>
                </a:solidFill>
                <a:latin typeface="Arial" panose="020B0604020202020204" pitchFamily="34" charset="0"/>
                <a:cs typeface="PingFang SC" charset="0"/>
              </a:defRPr>
            </a:lvl9pPr>
          </a:lstStyle>
          <a:p>
            <a:pPr>
              <a:spcBef>
                <a:spcPct val="0"/>
              </a:spcBef>
              <a:buClrTx/>
              <a:buFontTx/>
              <a:buNone/>
            </a:pPr>
            <a:r>
              <a:rPr lang="en-US" altLang="ru-RU" sz="5400" b="0" dirty="0">
                <a:solidFill>
                  <a:schemeClr val="accent1"/>
                </a:solidFill>
                <a:cs typeface="Arial" panose="020B0604020202020204" pitchFamily="34" charset="0"/>
              </a:rPr>
              <a:t>Thank you for your attention!</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77" y="92510"/>
            <a:ext cx="736124" cy="748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23519" y="44091"/>
            <a:ext cx="906330" cy="69758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Нижний колонтитул 7"/>
          <p:cNvSpPr>
            <a:spLocks noGrp="1"/>
          </p:cNvSpPr>
          <p:nvPr>
            <p:ph type="ftr" sz="quarter" idx="11"/>
          </p:nvPr>
        </p:nvSpPr>
        <p:spPr>
          <a:xfrm>
            <a:off x="609599" y="6519965"/>
            <a:ext cx="8373036" cy="228600"/>
          </a:xfrm>
        </p:spPr>
        <p:txBody>
          <a:bodyPr/>
          <a:lstStyle/>
          <a:p>
            <a:r>
              <a:rPr lang="en-US" smtClean="0"/>
              <a:t>M. Savina                55th Meeting of the PAC for Particle Physics</a:t>
            </a:r>
            <a:endParaRPr lang="en-US" dirty="0"/>
          </a:p>
        </p:txBody>
      </p:sp>
      <p:sp>
        <p:nvSpPr>
          <p:cNvPr id="8" name="Дата 6"/>
          <p:cNvSpPr>
            <a:spLocks noGrp="1"/>
          </p:cNvSpPr>
          <p:nvPr>
            <p:ph type="dt" sz="half" idx="10"/>
          </p:nvPr>
        </p:nvSpPr>
        <p:spPr>
          <a:xfrm>
            <a:off x="9174479" y="6519965"/>
            <a:ext cx="1226821" cy="228600"/>
          </a:xfrm>
        </p:spPr>
        <p:txBody>
          <a:bodyPr/>
          <a:lstStyle/>
          <a:p>
            <a:fld id="{8F10204A-0C43-4F7A-93F5-3C7D185D1684}" type="datetime1">
              <a:rPr lang="ru-RU" smtClean="0"/>
              <a:t>21.06.2021</a:t>
            </a:fld>
            <a:endParaRPr lang="en-US" dirty="0"/>
          </a:p>
        </p:txBody>
      </p:sp>
      <p:sp>
        <p:nvSpPr>
          <p:cNvPr id="2" name="Номер слайда 1">
            <a:extLst>
              <a:ext uri="{FF2B5EF4-FFF2-40B4-BE49-F238E27FC236}">
                <a16:creationId xmlns:a16="http://schemas.microsoft.com/office/drawing/2014/main" id="{89E2EB1A-0928-45AB-B0CD-250A87A196D6}"/>
              </a:ext>
            </a:extLst>
          </p:cNvPr>
          <p:cNvSpPr>
            <a:spLocks noGrp="1"/>
          </p:cNvSpPr>
          <p:nvPr>
            <p:ph type="sldNum" sz="quarter" idx="12"/>
          </p:nvPr>
        </p:nvSpPr>
        <p:spPr/>
        <p:txBody>
          <a:bodyPr/>
          <a:lstStyle/>
          <a:p>
            <a:fld id="{E31375A4-56A4-47D6-9801-1991572033F7}" type="slidenum">
              <a:rPr lang="en-US" smtClean="0"/>
              <a:pPr/>
              <a:t>18</a:t>
            </a:fld>
            <a:r>
              <a:rPr lang="en-US" dirty="0" smtClean="0"/>
              <a:t>/20</a:t>
            </a:r>
            <a:endParaRPr lang="en-US" dirty="0"/>
          </a:p>
        </p:txBody>
      </p:sp>
    </p:spTree>
    <p:extLst>
      <p:ext uri="{BB962C8B-B14F-4D97-AF65-F5344CB8AC3E}">
        <p14:creationId xmlns:p14="http://schemas.microsoft.com/office/powerpoint/2010/main" val="1611748668"/>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a:extLst>
              <a:ext uri="{FF2B5EF4-FFF2-40B4-BE49-F238E27FC236}">
                <a16:creationId xmlns:a16="http://schemas.microsoft.com/office/drawing/2014/main" id="{4F3F1260-52AA-41A6-8CEA-28556D6F73F5}"/>
              </a:ext>
            </a:extLst>
          </p:cNvPr>
          <p:cNvSpPr>
            <a:spLocks noGrp="1"/>
          </p:cNvSpPr>
          <p:nvPr>
            <p:ph type="ftr" sz="quarter" idx="11"/>
          </p:nvPr>
        </p:nvSpPr>
        <p:spPr/>
        <p:txBody>
          <a:bodyPr/>
          <a:lstStyle/>
          <a:p>
            <a:r>
              <a:rPr lang="en-US" smtClean="0"/>
              <a:t>M. Savina                55th Meeting of the PAC for Particle Physics</a:t>
            </a:r>
            <a:endParaRPr lang="en-US" dirty="0"/>
          </a:p>
        </p:txBody>
      </p:sp>
      <p:sp>
        <p:nvSpPr>
          <p:cNvPr id="3" name="Дата 2">
            <a:extLst>
              <a:ext uri="{FF2B5EF4-FFF2-40B4-BE49-F238E27FC236}">
                <a16:creationId xmlns:a16="http://schemas.microsoft.com/office/drawing/2014/main" id="{9566F344-68B7-4FBE-8EA4-2B62D9158C7C}"/>
              </a:ext>
            </a:extLst>
          </p:cNvPr>
          <p:cNvSpPr>
            <a:spLocks noGrp="1"/>
          </p:cNvSpPr>
          <p:nvPr>
            <p:ph type="dt" sz="half" idx="10"/>
          </p:nvPr>
        </p:nvSpPr>
        <p:spPr/>
        <p:txBody>
          <a:bodyPr/>
          <a:lstStyle/>
          <a:p>
            <a:fld id="{A6F74742-7502-4EB5-892B-130DE75D5653}" type="datetime1">
              <a:rPr lang="ru-RU" smtClean="0"/>
              <a:t>21.06.2021</a:t>
            </a:fld>
            <a:endParaRPr lang="en-US" dirty="0"/>
          </a:p>
        </p:txBody>
      </p:sp>
      <p:sp>
        <p:nvSpPr>
          <p:cNvPr id="4" name="Номер слайда 3">
            <a:extLst>
              <a:ext uri="{FF2B5EF4-FFF2-40B4-BE49-F238E27FC236}">
                <a16:creationId xmlns:a16="http://schemas.microsoft.com/office/drawing/2014/main" id="{41C7B70C-B14C-4ABD-9318-374C34C7261B}"/>
              </a:ext>
            </a:extLst>
          </p:cNvPr>
          <p:cNvSpPr>
            <a:spLocks noGrp="1"/>
          </p:cNvSpPr>
          <p:nvPr>
            <p:ph type="sldNum" sz="quarter" idx="12"/>
          </p:nvPr>
        </p:nvSpPr>
        <p:spPr/>
        <p:txBody>
          <a:bodyPr/>
          <a:lstStyle/>
          <a:p>
            <a:fld id="{E31375A4-56A4-47D6-9801-1991572033F7}" type="slidenum">
              <a:rPr lang="en-US" smtClean="0"/>
              <a:pPr/>
              <a:t>19</a:t>
            </a:fld>
            <a:r>
              <a:rPr lang="en-US" dirty="0" smtClean="0"/>
              <a:t>/20</a:t>
            </a:r>
            <a:endParaRPr lang="en-US" dirty="0"/>
          </a:p>
        </p:txBody>
      </p:sp>
      <p:sp>
        <p:nvSpPr>
          <p:cNvPr id="5" name="Rectangle 4">
            <a:extLst>
              <a:ext uri="{FF2B5EF4-FFF2-40B4-BE49-F238E27FC236}">
                <a16:creationId xmlns:a16="http://schemas.microsoft.com/office/drawing/2014/main" id="{2B2D7090-305D-4F91-91F7-2B0450D4D773}"/>
              </a:ext>
            </a:extLst>
          </p:cNvPr>
          <p:cNvSpPr>
            <a:spLocks noChangeArrowheads="1"/>
          </p:cNvSpPr>
          <p:nvPr/>
        </p:nvSpPr>
        <p:spPr bwMode="auto">
          <a:xfrm>
            <a:off x="609599" y="829043"/>
            <a:ext cx="10762380" cy="55267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282575" indent="-282575">
              <a:spcBef>
                <a:spcPts val="800"/>
              </a:spcBef>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 pos="9434513" algn="l"/>
              </a:tabLst>
              <a:defRPr sz="3200" b="1">
                <a:solidFill>
                  <a:srgbClr val="3333CC"/>
                </a:solidFill>
                <a:latin typeface="Arial" panose="020B0604020202020204" pitchFamily="34" charset="0"/>
                <a:cs typeface="PingFang SC" charset="0"/>
              </a:defRPr>
            </a:lvl1pPr>
            <a:lvl2pPr>
              <a:spcBef>
                <a:spcPts val="700"/>
              </a:spcBef>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 pos="9434513" algn="l"/>
              </a:tabLst>
              <a:defRPr sz="2800">
                <a:solidFill>
                  <a:srgbClr val="FF3300"/>
                </a:solidFill>
                <a:latin typeface="Arial" panose="020B0604020202020204" pitchFamily="34" charset="0"/>
                <a:cs typeface="PingFang SC" charset="0"/>
              </a:defRPr>
            </a:lvl2pPr>
            <a:lvl3pPr>
              <a:spcBef>
                <a:spcPts val="600"/>
              </a:spcBef>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 pos="9434513" algn="l"/>
              </a:tabLst>
              <a:defRPr sz="2400">
                <a:solidFill>
                  <a:srgbClr val="000000"/>
                </a:solidFill>
                <a:latin typeface="Arial" panose="020B0604020202020204" pitchFamily="34" charset="0"/>
                <a:cs typeface="PingFang SC" charset="0"/>
              </a:defRPr>
            </a:lvl3pPr>
            <a:lvl4pPr>
              <a:spcBef>
                <a:spcPts val="500"/>
              </a:spcBef>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 pos="9434513" algn="l"/>
              </a:tabLst>
              <a:defRPr sz="2000">
                <a:solidFill>
                  <a:srgbClr val="FF00FF"/>
                </a:solidFill>
                <a:latin typeface="Arial" panose="020B0604020202020204" pitchFamily="34" charset="0"/>
                <a:cs typeface="PingFang SC" charset="0"/>
              </a:defRPr>
            </a:lvl4pPr>
            <a:lvl5pPr>
              <a:spcBef>
                <a:spcPts val="500"/>
              </a:spcBef>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 pos="9434513" algn="l"/>
              </a:tabLst>
              <a:defRPr sz="2000">
                <a:solidFill>
                  <a:srgbClr val="009999"/>
                </a:solidFill>
                <a:latin typeface="Arial" panose="020B0604020202020204" pitchFamily="34" charset="0"/>
                <a:cs typeface="PingFang SC"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 pos="9434513" algn="l"/>
              </a:tabLst>
              <a:defRPr sz="2000">
                <a:solidFill>
                  <a:srgbClr val="009999"/>
                </a:solidFill>
                <a:latin typeface="Arial" panose="020B0604020202020204" pitchFamily="34" charset="0"/>
                <a:cs typeface="PingFang SC"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 pos="9434513" algn="l"/>
              </a:tabLst>
              <a:defRPr sz="2000">
                <a:solidFill>
                  <a:srgbClr val="009999"/>
                </a:solidFill>
                <a:latin typeface="Arial" panose="020B0604020202020204" pitchFamily="34" charset="0"/>
                <a:cs typeface="PingFang SC"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 pos="9434513" algn="l"/>
              </a:tabLst>
              <a:defRPr sz="2000">
                <a:solidFill>
                  <a:srgbClr val="009999"/>
                </a:solidFill>
                <a:latin typeface="Arial" panose="020B0604020202020204" pitchFamily="34" charset="0"/>
                <a:cs typeface="PingFang SC"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 pos="9434513" algn="l"/>
              </a:tabLst>
              <a:defRPr sz="2000">
                <a:solidFill>
                  <a:srgbClr val="009999"/>
                </a:solidFill>
                <a:latin typeface="Arial" panose="020B0604020202020204" pitchFamily="34" charset="0"/>
                <a:cs typeface="PingFang SC" charset="0"/>
              </a:defRPr>
            </a:lvl9pPr>
          </a:lstStyle>
          <a:p>
            <a:pPr marL="0" indent="0">
              <a:spcBef>
                <a:spcPts val="600"/>
              </a:spcBef>
              <a:buClr>
                <a:schemeClr val="tx1"/>
              </a:buClr>
            </a:pPr>
            <a:r>
              <a:rPr lang="en-US" altLang="ru-RU" sz="1600" b="0" dirty="0">
                <a:solidFill>
                  <a:srgbClr val="92D050"/>
                </a:solidFill>
                <a:cs typeface="Times New Roman" panose="02020603050405020304" pitchFamily="18" charset="0"/>
              </a:rPr>
              <a:t>CMS papers in refereed journals</a:t>
            </a:r>
          </a:p>
          <a:p>
            <a:pPr marL="342900" indent="-342900">
              <a:spcBef>
                <a:spcPts val="600"/>
              </a:spcBef>
              <a:buClr>
                <a:schemeClr val="tx1"/>
              </a:buClr>
              <a:buFont typeface="+mj-lt"/>
              <a:buAutoNum type="arabicPeriod"/>
            </a:pPr>
            <a:r>
              <a:rPr lang="en-US" altLang="ru-RU" sz="1600" b="0" dirty="0">
                <a:solidFill>
                  <a:schemeClr val="tx1"/>
                </a:solidFill>
                <a:cs typeface="Times New Roman" panose="02020603050405020304" pitchFamily="18" charset="0"/>
              </a:rPr>
              <a:t>CMS Collaboration [Albert M </a:t>
            </a:r>
            <a:r>
              <a:rPr lang="en-US" altLang="ru-RU" sz="1600" b="0" dirty="0" err="1">
                <a:solidFill>
                  <a:schemeClr val="tx1"/>
                </a:solidFill>
                <a:cs typeface="Times New Roman" panose="02020603050405020304" pitchFamily="18" charset="0"/>
              </a:rPr>
              <a:t>Sirunyan</a:t>
            </a:r>
            <a:r>
              <a:rPr lang="en-US" altLang="ru-RU" sz="1600" b="0" dirty="0">
                <a:solidFill>
                  <a:schemeClr val="tx1"/>
                </a:solidFill>
                <a:cs typeface="Times New Roman" panose="02020603050405020304" pitchFamily="18" charset="0"/>
              </a:rPr>
              <a:t> et al.], "Search for resonant and </a:t>
            </a:r>
            <a:r>
              <a:rPr lang="en-US" altLang="ru-RU" sz="1600" b="0" dirty="0" err="1">
                <a:solidFill>
                  <a:schemeClr val="tx1"/>
                </a:solidFill>
                <a:cs typeface="Times New Roman" panose="02020603050405020304" pitchFamily="18" charset="0"/>
              </a:rPr>
              <a:t>nonresonant</a:t>
            </a:r>
            <a:r>
              <a:rPr lang="en-US" altLang="ru-RU" sz="1600" b="0" dirty="0">
                <a:solidFill>
                  <a:schemeClr val="tx1"/>
                </a:solidFill>
                <a:cs typeface="Times New Roman" panose="02020603050405020304" pitchFamily="18" charset="0"/>
              </a:rPr>
              <a:t> new phenomena in high-mass dilepton final states at 13 </a:t>
            </a:r>
            <a:r>
              <a:rPr lang="en-US" altLang="ru-RU" sz="1600" b="0" dirty="0" err="1">
                <a:solidFill>
                  <a:schemeClr val="tx1"/>
                </a:solidFill>
                <a:cs typeface="Times New Roman" panose="02020603050405020304" pitchFamily="18" charset="0"/>
              </a:rPr>
              <a:t>TeV</a:t>
            </a:r>
            <a:r>
              <a:rPr lang="en-US" altLang="ru-RU" sz="1600" b="0" dirty="0">
                <a:solidFill>
                  <a:schemeClr val="tx1"/>
                </a:solidFill>
                <a:cs typeface="Times New Roman" panose="02020603050405020304" pitchFamily="18" charset="0"/>
              </a:rPr>
              <a:t>”, </a:t>
            </a:r>
            <a:r>
              <a:rPr lang="en-US" altLang="ru-RU" sz="1600" b="0" dirty="0" err="1">
                <a:solidFill>
                  <a:schemeClr val="tx1"/>
                </a:solidFill>
                <a:cs typeface="Times New Roman" panose="02020603050405020304" pitchFamily="18" charset="0"/>
              </a:rPr>
              <a:t>arXiv</a:t>
            </a:r>
            <a:r>
              <a:rPr lang="en-US" altLang="ru-RU" sz="1600" b="0" dirty="0">
                <a:solidFill>
                  <a:schemeClr val="tx1"/>
                </a:solidFill>
                <a:cs typeface="Times New Roman" panose="02020603050405020304" pitchFamily="18" charset="0"/>
              </a:rPr>
              <a:t>: 2103.02708, </a:t>
            </a:r>
            <a:r>
              <a:rPr lang="en-US" altLang="ru-RU" sz="1600" b="0" dirty="0" smtClean="0">
                <a:solidFill>
                  <a:schemeClr val="tx1"/>
                </a:solidFill>
                <a:cs typeface="Times New Roman" panose="02020603050405020304" pitchFamily="18" charset="0"/>
              </a:rPr>
              <a:t>submitted to </a:t>
            </a:r>
            <a:r>
              <a:rPr lang="en-US" altLang="ru-RU" sz="1600" b="0" dirty="0">
                <a:solidFill>
                  <a:schemeClr val="tx1"/>
                </a:solidFill>
                <a:cs typeface="Times New Roman" panose="02020603050405020304" pitchFamily="18" charset="0"/>
              </a:rPr>
              <a:t>JHEP.</a:t>
            </a:r>
          </a:p>
          <a:p>
            <a:pPr marL="342900" indent="-342900">
              <a:spcBef>
                <a:spcPts val="600"/>
              </a:spcBef>
              <a:buClr>
                <a:schemeClr val="tx1"/>
              </a:buClr>
              <a:buFont typeface="+mj-lt"/>
              <a:buAutoNum type="arabicPeriod"/>
            </a:pPr>
            <a:endParaRPr lang="en-US" altLang="ru-RU" sz="1600" b="0" dirty="0">
              <a:solidFill>
                <a:schemeClr val="tx1"/>
              </a:solidFill>
              <a:cs typeface="Times New Roman" panose="02020603050405020304" pitchFamily="18" charset="0"/>
            </a:endParaRPr>
          </a:p>
          <a:p>
            <a:pPr marL="0" indent="0">
              <a:spcBef>
                <a:spcPts val="600"/>
              </a:spcBef>
              <a:buClr>
                <a:schemeClr val="tx1"/>
              </a:buClr>
            </a:pPr>
            <a:r>
              <a:rPr lang="en-US" altLang="ru-RU" sz="1600" b="0" dirty="0">
                <a:solidFill>
                  <a:srgbClr val="92D050"/>
                </a:solidFill>
                <a:cs typeface="Times New Roman" panose="02020603050405020304" pitchFamily="18" charset="0"/>
              </a:rPr>
              <a:t>Refereed journals</a:t>
            </a:r>
          </a:p>
          <a:p>
            <a:pPr marL="342900" indent="-342900">
              <a:spcBef>
                <a:spcPts val="600"/>
              </a:spcBef>
              <a:buClr>
                <a:schemeClr val="tx1"/>
              </a:buClr>
              <a:buFont typeface="+mj-lt"/>
              <a:buAutoNum type="arabicPeriod"/>
            </a:pPr>
            <a:r>
              <a:rPr lang="en-US" altLang="ru-RU" sz="1600" b="0" dirty="0">
                <a:solidFill>
                  <a:schemeClr val="tx1"/>
                </a:solidFill>
                <a:cs typeface="Times New Roman" panose="02020603050405020304" pitchFamily="18" charset="0"/>
              </a:rPr>
              <a:t>I</a:t>
            </a:r>
            <a:r>
              <a:rPr lang="en-US" altLang="ru-RU" sz="1600" b="0" dirty="0" smtClean="0">
                <a:solidFill>
                  <a:schemeClr val="tx1"/>
                </a:solidFill>
                <a:cs typeface="Times New Roman" panose="02020603050405020304" pitchFamily="18" charset="0"/>
              </a:rPr>
              <a:t>. A</a:t>
            </a:r>
            <a:r>
              <a:rPr lang="en-US" altLang="ru-RU" sz="1600" b="0" dirty="0">
                <a:solidFill>
                  <a:schemeClr val="tx1"/>
                </a:solidFill>
                <a:cs typeface="Times New Roman" panose="02020603050405020304" pitchFamily="18" charset="0"/>
              </a:rPr>
              <a:t>. </a:t>
            </a:r>
            <a:r>
              <a:rPr lang="en-US" altLang="ru-RU" sz="1600" b="0" dirty="0" err="1">
                <a:solidFill>
                  <a:schemeClr val="tx1"/>
                </a:solidFill>
                <a:cs typeface="Times New Roman" panose="02020603050405020304" pitchFamily="18" charset="0"/>
              </a:rPr>
              <a:t>Zhizhin</a:t>
            </a:r>
            <a:r>
              <a:rPr lang="en-US" altLang="ru-RU" sz="1600" b="0" dirty="0">
                <a:solidFill>
                  <a:schemeClr val="tx1"/>
                </a:solidFill>
                <a:cs typeface="Times New Roman" panose="02020603050405020304" pitchFamily="18" charset="0"/>
              </a:rPr>
              <a:t>, A</a:t>
            </a:r>
            <a:r>
              <a:rPr lang="en-US" altLang="ru-RU" sz="1600" b="0" dirty="0" smtClean="0">
                <a:solidFill>
                  <a:schemeClr val="tx1"/>
                </a:solidFill>
                <a:cs typeface="Times New Roman" panose="02020603050405020304" pitchFamily="18" charset="0"/>
              </a:rPr>
              <a:t>. V</a:t>
            </a:r>
            <a:r>
              <a:rPr lang="en-US" altLang="ru-RU" sz="1600" b="0" dirty="0">
                <a:solidFill>
                  <a:schemeClr val="tx1"/>
                </a:solidFill>
                <a:cs typeface="Times New Roman" panose="02020603050405020304" pitchFamily="18" charset="0"/>
              </a:rPr>
              <a:t>. </a:t>
            </a:r>
            <a:r>
              <a:rPr lang="en-US" altLang="ru-RU" sz="1600" b="0" dirty="0" err="1">
                <a:solidFill>
                  <a:schemeClr val="tx1"/>
                </a:solidFill>
                <a:cs typeface="Times New Roman" panose="02020603050405020304" pitchFamily="18" charset="0"/>
              </a:rPr>
              <a:t>Lanyov</a:t>
            </a:r>
            <a:r>
              <a:rPr lang="en-US" altLang="ru-RU" sz="1600" b="0" dirty="0">
                <a:solidFill>
                  <a:schemeClr val="tx1"/>
                </a:solidFill>
                <a:cs typeface="Times New Roman" panose="02020603050405020304" pitchFamily="18" charset="0"/>
              </a:rPr>
              <a:t>, S</a:t>
            </a:r>
            <a:r>
              <a:rPr lang="en-US" altLang="ru-RU" sz="1600" b="0" dirty="0" smtClean="0">
                <a:solidFill>
                  <a:schemeClr val="tx1"/>
                </a:solidFill>
                <a:cs typeface="Times New Roman" panose="02020603050405020304" pitchFamily="18" charset="0"/>
              </a:rPr>
              <a:t>. V</a:t>
            </a:r>
            <a:r>
              <a:rPr lang="en-US" altLang="ru-RU" sz="1600" b="0" dirty="0">
                <a:solidFill>
                  <a:schemeClr val="tx1"/>
                </a:solidFill>
                <a:cs typeface="Times New Roman" panose="02020603050405020304" pitchFamily="18" charset="0"/>
              </a:rPr>
              <a:t>. </a:t>
            </a:r>
            <a:r>
              <a:rPr lang="en-US" altLang="ru-RU" sz="1600" b="0" dirty="0" err="1">
                <a:solidFill>
                  <a:schemeClr val="tx1"/>
                </a:solidFill>
                <a:cs typeface="Times New Roman" panose="02020603050405020304" pitchFamily="18" charset="0"/>
              </a:rPr>
              <a:t>Shmatov</a:t>
            </a:r>
            <a:r>
              <a:rPr lang="en-US" altLang="ru-RU" sz="1600" b="0" dirty="0">
                <a:solidFill>
                  <a:schemeClr val="tx1"/>
                </a:solidFill>
                <a:cs typeface="Times New Roman" panose="02020603050405020304" pitchFamily="18" charset="0"/>
              </a:rPr>
              <a:t>, “Search for new physics in </a:t>
            </a:r>
            <a:r>
              <a:rPr lang="en-US" altLang="ru-RU" sz="1600" b="0" dirty="0" err="1">
                <a:solidFill>
                  <a:schemeClr val="tx1"/>
                </a:solidFill>
                <a:cs typeface="Times New Roman" panose="02020603050405020304" pitchFamily="18" charset="0"/>
              </a:rPr>
              <a:t>deilepton</a:t>
            </a:r>
            <a:r>
              <a:rPr lang="en-US" altLang="ru-RU" sz="1600" b="0" dirty="0">
                <a:solidFill>
                  <a:schemeClr val="tx1"/>
                </a:solidFill>
                <a:cs typeface="Times New Roman" panose="02020603050405020304" pitchFamily="18" charset="0"/>
              </a:rPr>
              <a:t> channel with the CMS Experiment at the LHC”, </a:t>
            </a:r>
            <a:r>
              <a:rPr lang="ru-RU" altLang="ru-RU" sz="1600" b="0" dirty="0">
                <a:solidFill>
                  <a:schemeClr val="tx1"/>
                </a:solidFill>
                <a:cs typeface="Times New Roman" panose="02020603050405020304" pitchFamily="18" charset="0"/>
              </a:rPr>
              <a:t>Phys. </a:t>
            </a:r>
            <a:r>
              <a:rPr lang="ru-RU" altLang="ru-RU" sz="1600" b="0" dirty="0" err="1">
                <a:solidFill>
                  <a:schemeClr val="tx1"/>
                </a:solidFill>
                <a:cs typeface="Times New Roman" panose="02020603050405020304" pitchFamily="18" charset="0"/>
              </a:rPr>
              <a:t>Atom</a:t>
            </a:r>
            <a:r>
              <a:rPr lang="ru-RU" altLang="ru-RU" sz="1600" b="0" dirty="0">
                <a:solidFill>
                  <a:schemeClr val="tx1"/>
                </a:solidFill>
                <a:cs typeface="Times New Roman" panose="02020603050405020304" pitchFamily="18" charset="0"/>
              </a:rPr>
              <a:t>. </a:t>
            </a:r>
            <a:r>
              <a:rPr lang="ru-RU" altLang="ru-RU" sz="1600" b="0" dirty="0" err="1">
                <a:solidFill>
                  <a:schemeClr val="tx1"/>
                </a:solidFill>
                <a:cs typeface="Times New Roman" panose="02020603050405020304" pitchFamily="18" charset="0"/>
              </a:rPr>
              <a:t>Nucl</a:t>
            </a:r>
            <a:r>
              <a:rPr lang="ru-RU" altLang="ru-RU" sz="1600" b="0" dirty="0">
                <a:solidFill>
                  <a:schemeClr val="tx1"/>
                </a:solidFill>
                <a:cs typeface="Times New Roman" panose="02020603050405020304" pitchFamily="18" charset="0"/>
              </a:rPr>
              <a:t>. </a:t>
            </a:r>
            <a:r>
              <a:rPr lang="ru-RU" altLang="ru-RU" sz="1600" b="0" dirty="0" smtClean="0">
                <a:solidFill>
                  <a:schemeClr val="tx1"/>
                </a:solidFill>
                <a:cs typeface="Times New Roman" panose="02020603050405020304" pitchFamily="18" charset="0"/>
              </a:rPr>
              <a:t>84</a:t>
            </a:r>
            <a:r>
              <a:rPr lang="en-US" altLang="ru-RU" sz="1600" b="0" dirty="0" smtClean="0">
                <a:solidFill>
                  <a:schemeClr val="tx1"/>
                </a:solidFill>
                <a:cs typeface="Times New Roman" panose="02020603050405020304" pitchFamily="18" charset="0"/>
              </a:rPr>
              <a:t> </a:t>
            </a:r>
            <a:r>
              <a:rPr lang="ru-RU" altLang="ru-RU" sz="1600" b="0" dirty="0">
                <a:solidFill>
                  <a:schemeClr val="tx1"/>
                </a:solidFill>
                <a:cs typeface="Times New Roman" panose="02020603050405020304" pitchFamily="18" charset="0"/>
              </a:rPr>
              <a:t>(2021) </a:t>
            </a:r>
            <a:r>
              <a:rPr lang="ru-RU" altLang="ru-RU" sz="1600" b="0" dirty="0" smtClean="0">
                <a:solidFill>
                  <a:schemeClr val="tx1"/>
                </a:solidFill>
                <a:cs typeface="Times New Roman" panose="02020603050405020304" pitchFamily="18" charset="0"/>
              </a:rPr>
              <a:t>184</a:t>
            </a:r>
            <a:endParaRPr lang="en-US" altLang="ru-RU" sz="1600" b="0" dirty="0" smtClean="0">
              <a:solidFill>
                <a:schemeClr val="tx1"/>
              </a:solidFill>
              <a:cs typeface="Times New Roman" panose="02020603050405020304" pitchFamily="18" charset="0"/>
            </a:endParaRPr>
          </a:p>
          <a:p>
            <a:pPr marL="342900" indent="-342900">
              <a:spcBef>
                <a:spcPts val="600"/>
              </a:spcBef>
              <a:buClr>
                <a:schemeClr val="tx1"/>
              </a:buClr>
              <a:buFont typeface="+mj-lt"/>
              <a:buAutoNum type="arabicPeriod"/>
            </a:pPr>
            <a:r>
              <a:rPr lang="en-US" altLang="ru-RU" sz="1600" b="0" dirty="0" smtClean="0">
                <a:solidFill>
                  <a:schemeClr val="tx1"/>
                </a:solidFill>
                <a:cs typeface="Times New Roman" panose="02020603050405020304" pitchFamily="18" charset="0"/>
              </a:rPr>
              <a:t>M. V. </a:t>
            </a:r>
            <a:r>
              <a:rPr lang="en-US" altLang="ru-RU" sz="1600" b="0" dirty="0" err="1" smtClean="0">
                <a:solidFill>
                  <a:schemeClr val="tx1"/>
                </a:solidFill>
                <a:cs typeface="Times New Roman" panose="02020603050405020304" pitchFamily="18" charset="0"/>
              </a:rPr>
              <a:t>Savina</a:t>
            </a:r>
            <a:r>
              <a:rPr lang="en-US" altLang="ru-RU" sz="1600" b="0" dirty="0" smtClean="0">
                <a:solidFill>
                  <a:schemeClr val="tx1"/>
                </a:solidFill>
                <a:cs typeface="Times New Roman" panose="02020603050405020304" pitchFamily="18" charset="0"/>
              </a:rPr>
              <a:t>, D. </a:t>
            </a:r>
            <a:r>
              <a:rPr lang="en-US" altLang="ru-RU" sz="1600" b="0" dirty="0" err="1" smtClean="0">
                <a:solidFill>
                  <a:schemeClr val="tx1"/>
                </a:solidFill>
                <a:cs typeface="Times New Roman" panose="02020603050405020304" pitchFamily="18" charset="0"/>
              </a:rPr>
              <a:t>Seitova</a:t>
            </a:r>
            <a:r>
              <a:rPr lang="en-US" altLang="ru-RU" sz="1600" b="0" dirty="0">
                <a:solidFill>
                  <a:schemeClr val="tx1"/>
                </a:solidFill>
                <a:cs typeface="Times New Roman" panose="02020603050405020304" pitchFamily="18" charset="0"/>
              </a:rPr>
              <a:t>, “Program of </a:t>
            </a:r>
            <a:r>
              <a:rPr lang="en-US" altLang="ru-RU" sz="1600" b="0" dirty="0" smtClean="0">
                <a:solidFill>
                  <a:schemeClr val="tx1"/>
                </a:solidFill>
                <a:cs typeface="Times New Roman" panose="02020603050405020304" pitchFamily="18" charset="0"/>
              </a:rPr>
              <a:t>searches </a:t>
            </a:r>
            <a:r>
              <a:rPr lang="en-US" altLang="ru-RU" sz="1600" b="0" dirty="0">
                <a:solidFill>
                  <a:schemeClr val="tx1"/>
                </a:solidFill>
                <a:cs typeface="Times New Roman" panose="02020603050405020304" pitchFamily="18" charset="0"/>
              </a:rPr>
              <a:t>with the CMS </a:t>
            </a:r>
            <a:r>
              <a:rPr lang="en-US" altLang="ru-RU" sz="1600" b="0" dirty="0" smtClean="0">
                <a:solidFill>
                  <a:schemeClr val="tx1"/>
                </a:solidFill>
                <a:cs typeface="Times New Roman" panose="02020603050405020304" pitchFamily="18" charset="0"/>
              </a:rPr>
              <a:t>detector </a:t>
            </a:r>
            <a:r>
              <a:rPr lang="en-US" altLang="ru-RU" sz="1600" b="0" dirty="0">
                <a:solidFill>
                  <a:schemeClr val="tx1"/>
                </a:solidFill>
                <a:cs typeface="Times New Roman" panose="02020603050405020304" pitchFamily="18" charset="0"/>
              </a:rPr>
              <a:t>for s</a:t>
            </a:r>
            <a:r>
              <a:rPr lang="en-US" altLang="ru-RU" sz="1600" b="0" dirty="0" smtClean="0">
                <a:solidFill>
                  <a:schemeClr val="tx1"/>
                </a:solidFill>
                <a:cs typeface="Times New Roman" panose="02020603050405020304" pitchFamily="18" charset="0"/>
              </a:rPr>
              <a:t>ignals from multidimensional low-energy gravity </a:t>
            </a:r>
            <a:r>
              <a:rPr lang="en-US" altLang="ru-RU" sz="1600" b="0" dirty="0">
                <a:solidFill>
                  <a:schemeClr val="tx1"/>
                </a:solidFill>
                <a:cs typeface="Times New Roman" panose="02020603050405020304" pitchFamily="18" charset="0"/>
              </a:rPr>
              <a:t>at the </a:t>
            </a:r>
            <a:r>
              <a:rPr lang="en-US" altLang="ru-RU" sz="1600" b="0" dirty="0" smtClean="0">
                <a:solidFill>
                  <a:schemeClr val="tx1"/>
                </a:solidFill>
                <a:cs typeface="Times New Roman" panose="02020603050405020304" pitchFamily="18" charset="0"/>
              </a:rPr>
              <a:t>LHC”, </a:t>
            </a:r>
            <a:r>
              <a:rPr lang="ru-RU" altLang="ru-RU" sz="1600" b="0" dirty="0">
                <a:solidFill>
                  <a:schemeClr val="tx1"/>
                </a:solidFill>
                <a:cs typeface="Times New Roman" panose="02020603050405020304" pitchFamily="18" charset="0"/>
              </a:rPr>
              <a:t>Phys. </a:t>
            </a:r>
            <a:r>
              <a:rPr lang="ru-RU" altLang="ru-RU" sz="1600" b="0" dirty="0" err="1">
                <a:solidFill>
                  <a:schemeClr val="tx1"/>
                </a:solidFill>
                <a:cs typeface="Times New Roman" panose="02020603050405020304" pitchFamily="18" charset="0"/>
              </a:rPr>
              <a:t>Atom</a:t>
            </a:r>
            <a:r>
              <a:rPr lang="ru-RU" altLang="ru-RU" sz="1600" b="0" dirty="0">
                <a:solidFill>
                  <a:schemeClr val="tx1"/>
                </a:solidFill>
                <a:cs typeface="Times New Roman" panose="02020603050405020304" pitchFamily="18" charset="0"/>
              </a:rPr>
              <a:t>. </a:t>
            </a:r>
            <a:r>
              <a:rPr lang="ru-RU" altLang="ru-RU" sz="1600" b="0" dirty="0" err="1">
                <a:solidFill>
                  <a:schemeClr val="tx1"/>
                </a:solidFill>
                <a:cs typeface="Times New Roman" panose="02020603050405020304" pitchFamily="18" charset="0"/>
              </a:rPr>
              <a:t>Nucl</a:t>
            </a:r>
            <a:r>
              <a:rPr lang="ru-RU" altLang="ru-RU" sz="1600" b="0" dirty="0">
                <a:solidFill>
                  <a:schemeClr val="tx1"/>
                </a:solidFill>
                <a:cs typeface="Times New Roman" panose="02020603050405020304" pitchFamily="18" charset="0"/>
              </a:rPr>
              <a:t>. 84</a:t>
            </a:r>
            <a:r>
              <a:rPr lang="en-US" altLang="ru-RU" sz="1600" b="0" dirty="0">
                <a:solidFill>
                  <a:schemeClr val="tx1"/>
                </a:solidFill>
                <a:cs typeface="Times New Roman" panose="02020603050405020304" pitchFamily="18" charset="0"/>
              </a:rPr>
              <a:t> </a:t>
            </a:r>
            <a:r>
              <a:rPr lang="ru-RU" altLang="ru-RU" sz="1600" b="0" dirty="0">
                <a:solidFill>
                  <a:schemeClr val="tx1"/>
                </a:solidFill>
                <a:cs typeface="Times New Roman" panose="02020603050405020304" pitchFamily="18" charset="0"/>
              </a:rPr>
              <a:t>(2021) </a:t>
            </a:r>
            <a:r>
              <a:rPr lang="en-US" altLang="ru-RU" sz="1600" b="0" dirty="0" smtClean="0">
                <a:solidFill>
                  <a:schemeClr val="tx1"/>
                </a:solidFill>
                <a:cs typeface="Times New Roman" panose="02020603050405020304" pitchFamily="18" charset="0"/>
              </a:rPr>
              <a:t>149</a:t>
            </a:r>
            <a:endParaRPr lang="en-US" altLang="ru-RU" sz="1600" b="0" dirty="0">
              <a:solidFill>
                <a:schemeClr val="tx1"/>
              </a:solidFill>
              <a:cs typeface="Times New Roman" panose="02020603050405020304" pitchFamily="18" charset="0"/>
            </a:endParaRPr>
          </a:p>
          <a:p>
            <a:pPr marL="342900" indent="-342900">
              <a:spcBef>
                <a:spcPts val="600"/>
              </a:spcBef>
              <a:buClr>
                <a:schemeClr val="tx1"/>
              </a:buClr>
              <a:buFont typeface="+mj-lt"/>
              <a:buAutoNum type="arabicPeriod"/>
            </a:pPr>
            <a:r>
              <a:rPr lang="en-US" altLang="ru-RU" sz="1600" b="0" dirty="0">
                <a:solidFill>
                  <a:schemeClr val="tx1"/>
                </a:solidFill>
                <a:cs typeface="Times New Roman" panose="02020603050405020304" pitchFamily="18" charset="0"/>
              </a:rPr>
              <a:t>V</a:t>
            </a:r>
            <a:r>
              <a:rPr lang="en-US" altLang="ru-RU" sz="1600" b="0" dirty="0" smtClean="0">
                <a:solidFill>
                  <a:schemeClr val="tx1"/>
                </a:solidFill>
                <a:cs typeface="Times New Roman" panose="02020603050405020304" pitchFamily="18" charset="0"/>
              </a:rPr>
              <a:t>. V</a:t>
            </a:r>
            <a:r>
              <a:rPr lang="en-US" altLang="ru-RU" sz="1600" b="0" dirty="0">
                <a:solidFill>
                  <a:schemeClr val="tx1"/>
                </a:solidFill>
                <a:cs typeface="Times New Roman" panose="02020603050405020304" pitchFamily="18" charset="0"/>
              </a:rPr>
              <a:t>. </a:t>
            </a:r>
            <a:r>
              <a:rPr lang="en-US" altLang="ru-RU" sz="1600" b="0" dirty="0" err="1">
                <a:solidFill>
                  <a:schemeClr val="tx1"/>
                </a:solidFill>
                <a:cs typeface="Times New Roman" panose="02020603050405020304" pitchFamily="18" charset="0"/>
              </a:rPr>
              <a:t>Shalaev</a:t>
            </a:r>
            <a:r>
              <a:rPr lang="en-US" altLang="ru-RU" sz="1600" b="0" dirty="0">
                <a:solidFill>
                  <a:schemeClr val="tx1"/>
                </a:solidFill>
                <a:cs typeface="Times New Roman" panose="02020603050405020304" pitchFamily="18" charset="0"/>
              </a:rPr>
              <a:t>, S</a:t>
            </a:r>
            <a:r>
              <a:rPr lang="en-US" altLang="ru-RU" sz="1600" b="0" dirty="0" smtClean="0">
                <a:solidFill>
                  <a:schemeClr val="tx1"/>
                </a:solidFill>
                <a:cs typeface="Times New Roman" panose="02020603050405020304" pitchFamily="18" charset="0"/>
              </a:rPr>
              <a:t>. V</a:t>
            </a:r>
            <a:r>
              <a:rPr lang="en-US" altLang="ru-RU" sz="1600" b="0" dirty="0">
                <a:solidFill>
                  <a:schemeClr val="tx1"/>
                </a:solidFill>
                <a:cs typeface="Times New Roman" panose="02020603050405020304" pitchFamily="18" charset="0"/>
              </a:rPr>
              <a:t>. </a:t>
            </a:r>
            <a:r>
              <a:rPr lang="en-US" altLang="ru-RU" sz="1600" b="0" dirty="0" err="1">
                <a:solidFill>
                  <a:schemeClr val="tx1"/>
                </a:solidFill>
                <a:cs typeface="Times New Roman" panose="02020603050405020304" pitchFamily="18" charset="0"/>
              </a:rPr>
              <a:t>Shmatov</a:t>
            </a:r>
            <a:r>
              <a:rPr lang="en-US" altLang="ru-RU" sz="1600" b="0" dirty="0">
                <a:solidFill>
                  <a:schemeClr val="tx1"/>
                </a:solidFill>
                <a:cs typeface="Times New Roman" panose="02020603050405020304" pitchFamily="18" charset="0"/>
              </a:rPr>
              <a:t>, "Electroweak Physics with the CMS Experiment", </a:t>
            </a:r>
            <a:r>
              <a:rPr lang="en-US" altLang="ru-RU" sz="1600" b="0" dirty="0" smtClean="0">
                <a:solidFill>
                  <a:schemeClr val="tx1"/>
                </a:solidFill>
                <a:cs typeface="Times New Roman" panose="02020603050405020304" pitchFamily="18" charset="0"/>
              </a:rPr>
              <a:t>Phys. Atom. </a:t>
            </a:r>
            <a:r>
              <a:rPr lang="en-US" altLang="ru-RU" sz="1600" b="0" dirty="0" err="1" smtClean="0">
                <a:solidFill>
                  <a:schemeClr val="tx1"/>
                </a:solidFill>
                <a:cs typeface="Times New Roman" panose="02020603050405020304" pitchFamily="18" charset="0"/>
              </a:rPr>
              <a:t>Nucl</a:t>
            </a:r>
            <a:r>
              <a:rPr lang="en-US" altLang="ru-RU" sz="1600" b="0" dirty="0" smtClean="0">
                <a:solidFill>
                  <a:schemeClr val="tx1"/>
                </a:solidFill>
                <a:cs typeface="Times New Roman" panose="02020603050405020304" pitchFamily="18" charset="0"/>
              </a:rPr>
              <a:t>. 84 (2021</a:t>
            </a:r>
            <a:r>
              <a:rPr lang="en-US" altLang="ru-RU" sz="1600" b="0" dirty="0">
                <a:solidFill>
                  <a:schemeClr val="tx1"/>
                </a:solidFill>
                <a:cs typeface="Times New Roman" panose="02020603050405020304" pitchFamily="18" charset="0"/>
              </a:rPr>
              <a:t>) </a:t>
            </a:r>
            <a:r>
              <a:rPr lang="en-US" altLang="ru-RU" sz="1600" b="0" dirty="0" smtClean="0">
                <a:solidFill>
                  <a:schemeClr val="tx1"/>
                </a:solidFill>
                <a:cs typeface="Times New Roman" panose="02020603050405020304" pitchFamily="18" charset="0"/>
              </a:rPr>
              <a:t>37</a:t>
            </a:r>
            <a:endParaRPr lang="en-US" altLang="ru-RU" sz="1600" b="0" dirty="0">
              <a:solidFill>
                <a:schemeClr val="tx1"/>
              </a:solidFill>
              <a:cs typeface="Times New Roman" panose="02020603050405020304" pitchFamily="18" charset="0"/>
            </a:endParaRPr>
          </a:p>
          <a:p>
            <a:pPr marL="342900" indent="-342900">
              <a:spcBef>
                <a:spcPts val="600"/>
              </a:spcBef>
              <a:buClr>
                <a:schemeClr val="tx1"/>
              </a:buClr>
              <a:buFont typeface="+mj-lt"/>
              <a:buAutoNum type="arabicPeriod"/>
            </a:pPr>
            <a:r>
              <a:rPr lang="en-US" altLang="ru-RU" sz="1600" b="0" dirty="0">
                <a:solidFill>
                  <a:schemeClr val="tx1"/>
                </a:solidFill>
                <a:cs typeface="Times New Roman" panose="02020603050405020304" pitchFamily="18" charset="0"/>
              </a:rPr>
              <a:t>V. </a:t>
            </a:r>
            <a:r>
              <a:rPr lang="en-US" altLang="ru-RU" sz="1600" b="0" dirty="0" err="1">
                <a:solidFill>
                  <a:schemeClr val="tx1"/>
                </a:solidFill>
                <a:cs typeface="Times New Roman" panose="02020603050405020304" pitchFamily="18" charset="0"/>
              </a:rPr>
              <a:t>Zykunov</a:t>
            </a:r>
            <a:r>
              <a:rPr lang="en-US" altLang="ru-RU" sz="1600" b="0" dirty="0">
                <a:solidFill>
                  <a:schemeClr val="tx1"/>
                </a:solidFill>
                <a:cs typeface="Times New Roman" panose="02020603050405020304" pitchFamily="18" charset="0"/>
              </a:rPr>
              <a:t>, Phys. Atom. </a:t>
            </a:r>
            <a:r>
              <a:rPr lang="en-US" altLang="ru-RU" sz="1600" b="0" dirty="0" err="1">
                <a:solidFill>
                  <a:schemeClr val="tx1"/>
                </a:solidFill>
                <a:cs typeface="Times New Roman" panose="02020603050405020304" pitchFamily="18" charset="0"/>
              </a:rPr>
              <a:t>Nucl</a:t>
            </a:r>
            <a:r>
              <a:rPr lang="en-US" altLang="ru-RU" sz="1600" b="0" dirty="0">
                <a:solidFill>
                  <a:schemeClr val="tx1"/>
                </a:solidFill>
                <a:cs typeface="Times New Roman" panose="02020603050405020304" pitchFamily="18" charset="0"/>
              </a:rPr>
              <a:t>. 84 № 4 (2021)</a:t>
            </a:r>
          </a:p>
          <a:p>
            <a:pPr marL="342900" indent="-342900">
              <a:spcBef>
                <a:spcPts val="600"/>
              </a:spcBef>
              <a:buClr>
                <a:schemeClr val="tx1"/>
              </a:buClr>
              <a:buFont typeface="+mj-lt"/>
              <a:buAutoNum type="arabicPeriod"/>
            </a:pPr>
            <a:r>
              <a:rPr lang="en-US" altLang="ru-RU" sz="1600" b="0" dirty="0">
                <a:solidFill>
                  <a:schemeClr val="tx1"/>
                </a:solidFill>
                <a:cs typeface="Times New Roman" panose="02020603050405020304" pitchFamily="18" charset="0"/>
              </a:rPr>
              <a:t>S</a:t>
            </a:r>
            <a:r>
              <a:rPr lang="en-US" altLang="ru-RU" sz="1600" b="0" dirty="0" smtClean="0">
                <a:solidFill>
                  <a:schemeClr val="tx1"/>
                </a:solidFill>
                <a:cs typeface="Times New Roman" panose="02020603050405020304" pitchFamily="18" charset="0"/>
              </a:rPr>
              <a:t>. </a:t>
            </a:r>
            <a:r>
              <a:rPr lang="en-US" altLang="ru-RU" sz="1600" b="0" dirty="0" err="1" smtClean="0">
                <a:solidFill>
                  <a:schemeClr val="tx1"/>
                </a:solidFill>
                <a:cs typeface="Times New Roman" panose="02020603050405020304" pitchFamily="18" charset="0"/>
              </a:rPr>
              <a:t>Shulha</a:t>
            </a:r>
            <a:r>
              <a:rPr lang="en-US" altLang="ru-RU" sz="1600" b="0" dirty="0">
                <a:solidFill>
                  <a:schemeClr val="tx1"/>
                </a:solidFill>
                <a:cs typeface="Times New Roman" panose="02020603050405020304" pitchFamily="18" charset="0"/>
              </a:rPr>
              <a:t>, D</a:t>
            </a:r>
            <a:r>
              <a:rPr lang="en-US" altLang="ru-RU" sz="1600" b="0" dirty="0" smtClean="0">
                <a:solidFill>
                  <a:schemeClr val="tx1"/>
                </a:solidFill>
                <a:cs typeface="Times New Roman" panose="02020603050405020304" pitchFamily="18" charset="0"/>
              </a:rPr>
              <a:t>. </a:t>
            </a:r>
            <a:r>
              <a:rPr lang="en-US" altLang="ru-RU" sz="1600" b="0" dirty="0" err="1" smtClean="0">
                <a:solidFill>
                  <a:schemeClr val="tx1"/>
                </a:solidFill>
                <a:cs typeface="Times New Roman" panose="02020603050405020304" pitchFamily="18" charset="0"/>
              </a:rPr>
              <a:t>Budkouski</a:t>
            </a:r>
            <a:r>
              <a:rPr lang="en-US" altLang="ru-RU" sz="1600" b="0" dirty="0">
                <a:solidFill>
                  <a:schemeClr val="tx1"/>
                </a:solidFill>
                <a:cs typeface="Times New Roman" panose="02020603050405020304" pitchFamily="18" charset="0"/>
              </a:rPr>
              <a:t>. PEPAN Letters, 2021, Vol. 18, No. 2, pp. 239–243</a:t>
            </a:r>
          </a:p>
          <a:p>
            <a:pPr marL="0" indent="0">
              <a:spcBef>
                <a:spcPts val="600"/>
              </a:spcBef>
              <a:buClr>
                <a:schemeClr val="tx1"/>
              </a:buClr>
            </a:pPr>
            <a:endParaRPr lang="en-US" altLang="ru-RU" sz="1600" b="0" dirty="0">
              <a:solidFill>
                <a:schemeClr val="tx1"/>
              </a:solidFill>
              <a:cs typeface="Times New Roman" panose="02020603050405020304" pitchFamily="18" charset="0"/>
            </a:endParaRPr>
          </a:p>
          <a:p>
            <a:pPr marL="0" indent="0">
              <a:spcBef>
                <a:spcPts val="600"/>
              </a:spcBef>
              <a:buClr>
                <a:schemeClr val="tx1"/>
              </a:buClr>
            </a:pPr>
            <a:r>
              <a:rPr lang="en-US" altLang="ru-RU" sz="1600" b="0" dirty="0">
                <a:solidFill>
                  <a:srgbClr val="92D050"/>
                </a:solidFill>
                <a:cs typeface="Times New Roman" panose="02020603050405020304" pitchFamily="18" charset="0"/>
              </a:rPr>
              <a:t>CMS Notes</a:t>
            </a:r>
          </a:p>
          <a:p>
            <a:pPr marL="342900" indent="-342900">
              <a:spcBef>
                <a:spcPts val="600"/>
              </a:spcBef>
              <a:buClr>
                <a:schemeClr val="tx1"/>
              </a:buClr>
              <a:buFont typeface="+mj-lt"/>
              <a:buAutoNum type="arabicPeriod"/>
            </a:pPr>
            <a:r>
              <a:rPr lang="en-US" altLang="ru-RU" sz="1600" b="0" dirty="0">
                <a:solidFill>
                  <a:schemeClr val="tx1"/>
                </a:solidFill>
                <a:cs typeface="Times New Roman" panose="02020603050405020304" pitchFamily="18" charset="0"/>
              </a:rPr>
              <a:t>Daniele </a:t>
            </a:r>
            <a:r>
              <a:rPr lang="en-US" altLang="ru-RU" sz="1600" b="0" dirty="0" err="1">
                <a:solidFill>
                  <a:schemeClr val="tx1"/>
                </a:solidFill>
                <a:cs typeface="Times New Roman" panose="02020603050405020304" pitchFamily="18" charset="0"/>
              </a:rPr>
              <a:t>Barducci</a:t>
            </a:r>
            <a:r>
              <a:rPr lang="en-US" altLang="ru-RU" sz="1600" b="0" dirty="0">
                <a:solidFill>
                  <a:schemeClr val="tx1"/>
                </a:solidFill>
                <a:cs typeface="Times New Roman" panose="02020603050405020304" pitchFamily="18" charset="0"/>
              </a:rPr>
              <a:t> at al., “Search for mu+ mu- plus b-jet event excess at the dimuon mass of 28 GeV in pp collisions at 13 </a:t>
            </a:r>
            <a:r>
              <a:rPr lang="en-US" altLang="ru-RU" sz="1600" b="0" dirty="0" err="1">
                <a:solidFill>
                  <a:schemeClr val="tx1"/>
                </a:solidFill>
                <a:cs typeface="Times New Roman" panose="02020603050405020304" pitchFamily="18" charset="0"/>
              </a:rPr>
              <a:t>TeV</a:t>
            </a:r>
            <a:r>
              <a:rPr lang="en-US" altLang="ru-RU" sz="1600" b="0" dirty="0">
                <a:solidFill>
                  <a:schemeClr val="tx1"/>
                </a:solidFill>
                <a:cs typeface="Times New Roman" panose="02020603050405020304" pitchFamily="18" charset="0"/>
              </a:rPr>
              <a:t> using full Run II data”, CMS </a:t>
            </a:r>
            <a:r>
              <a:rPr lang="en-US" altLang="ru-RU" sz="1600" b="0" dirty="0" smtClean="0">
                <a:solidFill>
                  <a:schemeClr val="tx1"/>
                </a:solidFill>
                <a:cs typeface="Times New Roman" panose="02020603050405020304" pitchFamily="18" charset="0"/>
              </a:rPr>
              <a:t>AN-2021/089, CMS</a:t>
            </a:r>
            <a:r>
              <a:rPr lang="en-US" altLang="ru-RU" sz="1600" b="0" dirty="0">
                <a:solidFill>
                  <a:schemeClr val="tx1"/>
                </a:solidFill>
                <a:cs typeface="Times New Roman" panose="02020603050405020304" pitchFamily="18" charset="0"/>
              </a:rPr>
              <a:t> </a:t>
            </a:r>
            <a:r>
              <a:rPr lang="en-US" altLang="ru-RU" sz="1600" b="0" dirty="0" smtClean="0">
                <a:solidFill>
                  <a:schemeClr val="tx1"/>
                </a:solidFill>
                <a:cs typeface="Times New Roman" panose="02020603050405020304" pitchFamily="18" charset="0"/>
              </a:rPr>
              <a:t>preprint, </a:t>
            </a:r>
            <a:r>
              <a:rPr lang="en-US" altLang="ru-RU" sz="1600" b="0" dirty="0">
                <a:solidFill>
                  <a:schemeClr val="tx1"/>
                </a:solidFill>
                <a:cs typeface="Times New Roman" panose="02020603050405020304" pitchFamily="18" charset="0"/>
              </a:rPr>
              <a:t>2021.</a:t>
            </a:r>
          </a:p>
          <a:p>
            <a:pPr marL="342900" indent="-342900">
              <a:spcBef>
                <a:spcPts val="600"/>
              </a:spcBef>
              <a:buClr>
                <a:schemeClr val="tx1"/>
              </a:buClr>
              <a:buFont typeface="+mj-lt"/>
              <a:buAutoNum type="arabicPeriod"/>
            </a:pPr>
            <a:r>
              <a:rPr lang="en-US" altLang="ru-RU" sz="1600" b="0" dirty="0">
                <a:solidFill>
                  <a:schemeClr val="tx1"/>
                </a:solidFill>
                <a:cs typeface="Times New Roman" panose="02020603050405020304" pitchFamily="18" charset="0"/>
              </a:rPr>
              <a:t>S</a:t>
            </a:r>
            <a:r>
              <a:rPr lang="en-US" altLang="ru-RU" sz="1600" b="0" dirty="0" smtClean="0">
                <a:solidFill>
                  <a:schemeClr val="tx1"/>
                </a:solidFill>
                <a:cs typeface="Times New Roman" panose="02020603050405020304" pitchFamily="18" charset="0"/>
              </a:rPr>
              <a:t>. </a:t>
            </a:r>
            <a:r>
              <a:rPr lang="en-US" altLang="ru-RU" sz="1600" b="0" dirty="0" err="1" smtClean="0">
                <a:solidFill>
                  <a:schemeClr val="tx1"/>
                </a:solidFill>
                <a:cs typeface="Times New Roman" panose="02020603050405020304" pitchFamily="18" charset="0"/>
              </a:rPr>
              <a:t>Shulha</a:t>
            </a:r>
            <a:r>
              <a:rPr lang="en-US" altLang="ru-RU" sz="1600" b="0" dirty="0">
                <a:solidFill>
                  <a:schemeClr val="tx1"/>
                </a:solidFill>
                <a:cs typeface="Times New Roman" panose="02020603050405020304" pitchFamily="18" charset="0"/>
              </a:rPr>
              <a:t>, D</a:t>
            </a:r>
            <a:r>
              <a:rPr lang="en-US" altLang="ru-RU" sz="1600" b="0" dirty="0" smtClean="0">
                <a:solidFill>
                  <a:schemeClr val="tx1"/>
                </a:solidFill>
                <a:cs typeface="Times New Roman" panose="02020603050405020304" pitchFamily="18" charset="0"/>
              </a:rPr>
              <a:t>. </a:t>
            </a:r>
            <a:r>
              <a:rPr lang="en-US" altLang="ru-RU" sz="1600" b="0" dirty="0" err="1" smtClean="0">
                <a:solidFill>
                  <a:schemeClr val="tx1"/>
                </a:solidFill>
                <a:cs typeface="Times New Roman" panose="02020603050405020304" pitchFamily="18" charset="0"/>
              </a:rPr>
              <a:t>Budkouski</a:t>
            </a:r>
            <a:r>
              <a:rPr lang="en-US" altLang="ru-RU" sz="1600" b="0" dirty="0">
                <a:solidFill>
                  <a:schemeClr val="tx1"/>
                </a:solidFill>
                <a:cs typeface="Times New Roman" panose="02020603050405020304" pitchFamily="18" charset="0"/>
              </a:rPr>
              <a:t>, “Measurement of mean charged-particle multiplicities in gluon and quark jets produced in pp-collisions at 8 </a:t>
            </a:r>
            <a:r>
              <a:rPr lang="en-US" altLang="ru-RU" sz="1600" b="0" dirty="0" err="1">
                <a:solidFill>
                  <a:schemeClr val="tx1"/>
                </a:solidFill>
                <a:cs typeface="Times New Roman" panose="02020603050405020304" pitchFamily="18" charset="0"/>
              </a:rPr>
              <a:t>TeV</a:t>
            </a:r>
            <a:r>
              <a:rPr lang="en-US" altLang="ru-RU" sz="1600" b="0" dirty="0">
                <a:solidFill>
                  <a:schemeClr val="tx1"/>
                </a:solidFill>
                <a:cs typeface="Times New Roman" panose="02020603050405020304" pitchFamily="18" charset="0"/>
              </a:rPr>
              <a:t> and 13 </a:t>
            </a:r>
            <a:r>
              <a:rPr lang="en-US" altLang="ru-RU" sz="1600" b="0" dirty="0" err="1">
                <a:solidFill>
                  <a:schemeClr val="tx1"/>
                </a:solidFill>
                <a:cs typeface="Times New Roman" panose="02020603050405020304" pitchFamily="18" charset="0"/>
              </a:rPr>
              <a:t>TeV</a:t>
            </a:r>
            <a:r>
              <a:rPr lang="en-US" altLang="ru-RU" sz="1600" b="0" dirty="0">
                <a:solidFill>
                  <a:schemeClr val="tx1"/>
                </a:solidFill>
                <a:cs typeface="Times New Roman" panose="02020603050405020304" pitchFamily="18" charset="0"/>
              </a:rPr>
              <a:t> with the CMS detector”, CMS </a:t>
            </a:r>
            <a:r>
              <a:rPr lang="en-US" altLang="ru-RU" sz="1600" b="0" dirty="0" smtClean="0">
                <a:solidFill>
                  <a:schemeClr val="tx1"/>
                </a:solidFill>
                <a:cs typeface="Times New Roman" panose="02020603050405020304" pitchFamily="18" charset="0"/>
              </a:rPr>
              <a:t>AN-2021/024, CMS preprint, </a:t>
            </a:r>
            <a:r>
              <a:rPr lang="en-US" altLang="ru-RU" sz="1600" b="0" dirty="0">
                <a:solidFill>
                  <a:schemeClr val="tx1"/>
                </a:solidFill>
                <a:cs typeface="Times New Roman" panose="02020603050405020304" pitchFamily="18" charset="0"/>
              </a:rPr>
              <a:t>2021.</a:t>
            </a:r>
          </a:p>
        </p:txBody>
      </p:sp>
      <p:sp>
        <p:nvSpPr>
          <p:cNvPr id="6" name="Text Box 1"/>
          <p:cNvSpPr txBox="1">
            <a:spLocks noChangeArrowheads="1"/>
          </p:cNvSpPr>
          <p:nvPr/>
        </p:nvSpPr>
        <p:spPr bwMode="auto">
          <a:xfrm>
            <a:off x="1081882" y="0"/>
            <a:ext cx="9966325" cy="692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3200" b="1">
                <a:solidFill>
                  <a:srgbClr val="3333CC"/>
                </a:solidFill>
                <a:latin typeface="Arial" panose="020B0604020202020204" pitchFamily="34" charset="0"/>
                <a:cs typeface="PingFang SC"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800">
                <a:solidFill>
                  <a:srgbClr val="FF3300"/>
                </a:solidFill>
                <a:latin typeface="Arial" panose="020B0604020202020204" pitchFamily="34" charset="0"/>
                <a:cs typeface="PingFang SC"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400">
                <a:solidFill>
                  <a:srgbClr val="000000"/>
                </a:solidFill>
                <a:latin typeface="Arial" panose="020B0604020202020204" pitchFamily="34" charset="0"/>
                <a:cs typeface="PingFang SC"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000">
                <a:solidFill>
                  <a:srgbClr val="FF00FF"/>
                </a:solidFill>
                <a:latin typeface="Arial" panose="020B0604020202020204" pitchFamily="34" charset="0"/>
                <a:cs typeface="PingFang SC"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000">
                <a:solidFill>
                  <a:srgbClr val="009999"/>
                </a:solidFill>
                <a:latin typeface="Arial" panose="020B0604020202020204" pitchFamily="34" charset="0"/>
                <a:cs typeface="PingFang SC"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000">
                <a:solidFill>
                  <a:srgbClr val="009999"/>
                </a:solidFill>
                <a:latin typeface="Arial" panose="020B0604020202020204" pitchFamily="34" charset="0"/>
                <a:cs typeface="PingFang SC"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000">
                <a:solidFill>
                  <a:srgbClr val="009999"/>
                </a:solidFill>
                <a:latin typeface="Arial" panose="020B0604020202020204" pitchFamily="34" charset="0"/>
                <a:cs typeface="PingFang SC"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000">
                <a:solidFill>
                  <a:srgbClr val="009999"/>
                </a:solidFill>
                <a:latin typeface="Arial" panose="020B0604020202020204" pitchFamily="34" charset="0"/>
                <a:cs typeface="PingFang SC"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Lst>
              <a:defRPr sz="2000">
                <a:solidFill>
                  <a:srgbClr val="009999"/>
                </a:solidFill>
                <a:latin typeface="Arial" panose="020B0604020202020204" pitchFamily="34" charset="0"/>
                <a:cs typeface="PingFang SC" charset="0"/>
              </a:defRPr>
            </a:lvl9pPr>
          </a:lstStyle>
          <a:p>
            <a:pPr algn="ctr" eaLnBrk="1" hangingPunct="1">
              <a:spcBef>
                <a:spcPct val="0"/>
              </a:spcBef>
              <a:buClrTx/>
              <a:buFontTx/>
              <a:buNone/>
            </a:pPr>
            <a:r>
              <a:rPr lang="en-US" altLang="ru-RU" sz="2600" dirty="0" smtClean="0">
                <a:solidFill>
                  <a:schemeClr val="accent1"/>
                </a:solidFill>
                <a:latin typeface="Helvetica-Bold" charset="0"/>
                <a:cs typeface="Arial" panose="020B0604020202020204" pitchFamily="34" charset="0"/>
              </a:rPr>
              <a:t>JINR Publications in 2021</a:t>
            </a:r>
            <a:endParaRPr lang="en-US" altLang="ru-RU" sz="2600" dirty="0">
              <a:solidFill>
                <a:schemeClr val="accent1"/>
              </a:solidFill>
              <a:latin typeface="Helvetica-Bold" charset="0"/>
              <a:cs typeface="Arial" panose="020B0604020202020204" pitchFamily="34" charset="0"/>
            </a:endParaRPr>
          </a:p>
        </p:txBody>
      </p:sp>
    </p:spTree>
    <p:extLst>
      <p:ext uri="{BB962C8B-B14F-4D97-AF65-F5344CB8AC3E}">
        <p14:creationId xmlns:p14="http://schemas.microsoft.com/office/powerpoint/2010/main" val="63097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545"/>
            <a:ext cx="736124" cy="748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95221" y="-22564"/>
            <a:ext cx="906330" cy="69758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Rectangle 3"/>
          <p:cNvSpPr txBox="1">
            <a:spLocks noChangeArrowheads="1"/>
          </p:cNvSpPr>
          <p:nvPr/>
        </p:nvSpPr>
        <p:spPr bwMode="auto">
          <a:xfrm>
            <a:off x="1489234" y="0"/>
            <a:ext cx="9805987"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Clr>
                <a:srgbClr val="000000"/>
              </a:buClr>
              <a:buSzPct val="100000"/>
            </a:pPr>
            <a:r>
              <a:rPr lang="en-US" altLang="ru-RU" sz="2600" b="1" dirty="0">
                <a:solidFill>
                  <a:schemeClr val="accent1"/>
                </a:solidFill>
                <a:latin typeface="Helvetica-Bold" charset="0"/>
              </a:rPr>
              <a:t>Upgrades, Operation and Service Works</a:t>
            </a:r>
          </a:p>
        </p:txBody>
      </p:sp>
      <p:sp>
        <p:nvSpPr>
          <p:cNvPr id="9" name="Прямоугольник 8">
            <a:extLst>
              <a:ext uri="{FF2B5EF4-FFF2-40B4-BE49-F238E27FC236}">
                <a16:creationId xmlns:a16="http://schemas.microsoft.com/office/drawing/2014/main" id="{24C23F68-4066-4D86-939B-0EEAC87FD972}"/>
              </a:ext>
            </a:extLst>
          </p:cNvPr>
          <p:cNvSpPr/>
          <p:nvPr/>
        </p:nvSpPr>
        <p:spPr>
          <a:xfrm>
            <a:off x="25053" y="776671"/>
            <a:ext cx="12027273" cy="923330"/>
          </a:xfrm>
          <a:prstGeom prst="rect">
            <a:avLst/>
          </a:prstGeom>
        </p:spPr>
        <p:txBody>
          <a:bodyPr wrap="square">
            <a:spAutoFit/>
          </a:bodyPr>
          <a:lstStyle/>
          <a:p>
            <a:pPr>
              <a:buClr>
                <a:srgbClr val="FF3300"/>
              </a:buClr>
              <a:buSzPct val="100000"/>
              <a:defRPr/>
            </a:pPr>
            <a:r>
              <a:rPr lang="en-US" altLang="ru-RU" dirty="0">
                <a:latin typeface="Calibri" panose="020F0502020204030204" pitchFamily="34" charset="0"/>
              </a:rPr>
              <a:t>In accordance with Experimental Physics Responsibilities </a:t>
            </a:r>
            <a:r>
              <a:rPr lang="ru-RU" altLang="ru-RU" dirty="0">
                <a:latin typeface="Calibri" panose="020F0502020204030204" pitchFamily="34" charset="0"/>
              </a:rPr>
              <a:t>(</a:t>
            </a:r>
            <a:r>
              <a:rPr lang="en-US" altLang="ru-RU" dirty="0">
                <a:latin typeface="Calibri" panose="020F0502020204030204" pitchFamily="34" charset="0"/>
              </a:rPr>
              <a:t>EPR</a:t>
            </a:r>
            <a:r>
              <a:rPr lang="ru-RU" altLang="ru-RU" dirty="0">
                <a:latin typeface="Calibri" panose="020F0502020204030204" pitchFamily="34" charset="0"/>
              </a:rPr>
              <a:t>) </a:t>
            </a:r>
            <a:r>
              <a:rPr lang="en-US" altLang="ru-RU" dirty="0">
                <a:latin typeface="Calibri" panose="020F0502020204030204" pitchFamily="34" charset="0"/>
              </a:rPr>
              <a:t>each author (paid and free) is required to work on operational, maintenance, upgrade duties, including participation in shifts, at least 4 months (in the calculation of full time equivalent JINR obligations are 91.85 </a:t>
            </a:r>
            <a:r>
              <a:rPr lang="en-US" altLang="ru-RU" dirty="0" smtClean="0">
                <a:latin typeface="Calibri" panose="020F0502020204030204" pitchFamily="34" charset="0"/>
              </a:rPr>
              <a:t>FTE-months </a:t>
            </a:r>
            <a:r>
              <a:rPr lang="en-US" altLang="ru-RU" dirty="0">
                <a:latin typeface="Calibri" panose="020F0502020204030204" pitchFamily="34" charset="0"/>
              </a:rPr>
              <a:t>in 2021</a:t>
            </a:r>
            <a:r>
              <a:rPr lang="en-US" altLang="ru-RU" dirty="0" smtClean="0">
                <a:latin typeface="Calibri" panose="020F0502020204030204" pitchFamily="34" charset="0"/>
              </a:rPr>
              <a:t>)</a:t>
            </a:r>
            <a:endParaRPr lang="en-US" altLang="ru-RU" dirty="0">
              <a:latin typeface="Calibri" panose="020F0502020204030204" pitchFamily="34" charset="0"/>
            </a:endParaRPr>
          </a:p>
        </p:txBody>
      </p:sp>
      <p:pic>
        <p:nvPicPr>
          <p:cNvPr id="10" name="Рисунок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77051" y="2248173"/>
            <a:ext cx="4110567" cy="4094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5"/>
          <p:cNvSpPr txBox="1">
            <a:spLocks noChangeArrowheads="1"/>
          </p:cNvSpPr>
          <p:nvPr/>
        </p:nvSpPr>
        <p:spPr bwMode="auto">
          <a:xfrm>
            <a:off x="9174479" y="1824209"/>
            <a:ext cx="2623923" cy="338554"/>
          </a:xfrm>
          <a:prstGeom prst="rect">
            <a:avLst/>
          </a:prstGeom>
          <a:solidFill>
            <a:schemeClr val="bg1"/>
          </a:solidFill>
          <a:ln>
            <a:noFill/>
          </a:ln>
        </p:spPr>
        <p:txBody>
          <a:bodyPr wrap="none">
            <a:spAutoFit/>
          </a:bodyPr>
          <a:lstStyle>
            <a:lvl1pPr>
              <a:lnSpc>
                <a:spcPct val="93000"/>
              </a:lnSpc>
              <a:spcBef>
                <a:spcPts val="1425"/>
              </a:spcBef>
              <a:buClr>
                <a:srgbClr val="000000"/>
              </a:buClr>
              <a:buSzPct val="100000"/>
              <a:buFont typeface="Times New Roman" panose="02020603050405020304" pitchFamily="18" charset="0"/>
              <a:defRPr sz="2600">
                <a:solidFill>
                  <a:srgbClr val="000000"/>
                </a:solidFill>
                <a:latin typeface="Constantia" panose="02030602050306030303" pitchFamily="18" charset="0"/>
                <a:ea typeface="MS PGothic" panose="020B0600070205080204" pitchFamily="34" charset="-128"/>
              </a:defRPr>
            </a:lvl1pPr>
            <a:lvl2pPr marL="457200">
              <a:lnSpc>
                <a:spcPct val="93000"/>
              </a:lnSpc>
              <a:spcBef>
                <a:spcPts val="1138"/>
              </a:spcBef>
              <a:buClr>
                <a:srgbClr val="000000"/>
              </a:buClr>
              <a:buSzPct val="100000"/>
              <a:buFont typeface="Times New Roman" panose="02020603050405020304" pitchFamily="18" charset="0"/>
              <a:defRPr sz="2100">
                <a:solidFill>
                  <a:srgbClr val="000000"/>
                </a:solidFill>
                <a:latin typeface="Constantia" panose="02030602050306030303" pitchFamily="18" charset="0"/>
                <a:ea typeface="MS PGothic" panose="020B0600070205080204" pitchFamily="34" charset="-128"/>
              </a:defRPr>
            </a:lvl2pPr>
            <a:lvl3pPr marL="914400">
              <a:lnSpc>
                <a:spcPct val="93000"/>
              </a:lnSpc>
              <a:spcBef>
                <a:spcPts val="850"/>
              </a:spcBef>
              <a:buClr>
                <a:srgbClr val="000000"/>
              </a:buClr>
              <a:buSzPct val="100000"/>
              <a:buFont typeface="Times New Roman" panose="02020603050405020304" pitchFamily="18" charset="0"/>
              <a:defRPr sz="2000">
                <a:solidFill>
                  <a:srgbClr val="000000"/>
                </a:solidFill>
                <a:latin typeface="Constantia" panose="02030602050306030303" pitchFamily="18" charset="0"/>
                <a:ea typeface="MS PGothic" panose="020B0600070205080204" pitchFamily="34" charset="-128"/>
              </a:defRPr>
            </a:lvl3pPr>
            <a:lvl4pPr marL="1371600">
              <a:lnSpc>
                <a:spcPct val="93000"/>
              </a:lnSpc>
              <a:spcBef>
                <a:spcPts val="575"/>
              </a:spcBef>
              <a:buClr>
                <a:srgbClr val="000000"/>
              </a:buClr>
              <a:buSzPct val="100000"/>
              <a:buFont typeface="Times New Roman" panose="02020603050405020304" pitchFamily="18" charset="0"/>
              <a:defRPr sz="2000">
                <a:solidFill>
                  <a:srgbClr val="000000"/>
                </a:solidFill>
                <a:latin typeface="Constantia" panose="02030602050306030303" pitchFamily="18" charset="0"/>
                <a:ea typeface="MS PGothic" panose="020B0600070205080204" pitchFamily="34" charset="-128"/>
              </a:defRPr>
            </a:lvl4pPr>
            <a:lvl5pPr marL="1828800">
              <a:lnSpc>
                <a:spcPct val="93000"/>
              </a:lnSpc>
              <a:spcBef>
                <a:spcPts val="288"/>
              </a:spcBef>
              <a:buClr>
                <a:srgbClr val="000000"/>
              </a:buClr>
              <a:buSzPct val="100000"/>
              <a:buFont typeface="Times New Roman" panose="02020603050405020304" pitchFamily="18" charset="0"/>
              <a:defRPr sz="2000">
                <a:solidFill>
                  <a:srgbClr val="000000"/>
                </a:solidFill>
                <a:latin typeface="Constantia" panose="02030602050306030303" pitchFamily="18" charset="0"/>
                <a:ea typeface="MS PGothic" panose="020B0600070205080204" pitchFamily="34" charset="-128"/>
              </a:defRPr>
            </a:lvl5pPr>
            <a:lvl6pPr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Constantia" panose="02030602050306030303" pitchFamily="18" charset="0"/>
                <a:ea typeface="MS PGothic" panose="020B0600070205080204" pitchFamily="34" charset="-128"/>
              </a:defRPr>
            </a:lvl6pPr>
            <a:lvl7pPr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Constantia" panose="02030602050306030303" pitchFamily="18" charset="0"/>
                <a:ea typeface="MS PGothic" panose="020B0600070205080204" pitchFamily="34" charset="-128"/>
              </a:defRPr>
            </a:lvl7pPr>
            <a:lvl8pPr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Constantia" panose="02030602050306030303" pitchFamily="18" charset="0"/>
                <a:ea typeface="MS PGothic" panose="020B0600070205080204" pitchFamily="34" charset="-128"/>
              </a:defRPr>
            </a:lvl8pPr>
            <a:lvl9pPr indent="-228600" defTabSz="449263"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Constantia" panose="02030602050306030303" pitchFamily="18" charset="0"/>
                <a:ea typeface="MS PGothic" panose="020B0600070205080204" pitchFamily="34" charset="-128"/>
              </a:defRPr>
            </a:lvl9pPr>
          </a:lstStyle>
          <a:p>
            <a:pPr eaLnBrk="1" hangingPunct="1">
              <a:lnSpc>
                <a:spcPct val="100000"/>
              </a:lnSpc>
              <a:spcBef>
                <a:spcPct val="0"/>
              </a:spcBef>
              <a:buClrTx/>
              <a:buSzTx/>
              <a:buFontTx/>
              <a:buNone/>
            </a:pPr>
            <a:r>
              <a:rPr lang="en-US" altLang="ru-RU" sz="1600" b="1" dirty="0" err="1">
                <a:solidFill>
                  <a:srgbClr val="FFFF00"/>
                </a:solidFill>
                <a:latin typeface="Times New Roman" panose="02020603050405020304" pitchFamily="18" charset="0"/>
                <a:ea typeface="Arial" panose="020B0604020202020204" pitchFamily="34" charset="0"/>
                <a:cs typeface="Times New Roman" panose="02020603050405020304" pitchFamily="18" charset="0"/>
              </a:rPr>
              <a:t>ngCCM</a:t>
            </a:r>
            <a:r>
              <a:rPr lang="en-US" altLang="ru-RU" sz="1600" b="1" dirty="0">
                <a:solidFill>
                  <a:srgbClr val="FFFF00"/>
                </a:solidFill>
                <a:latin typeface="Times New Roman" panose="02020603050405020304" pitchFamily="18" charset="0"/>
                <a:ea typeface="Arial" panose="020B0604020202020204" pitchFamily="34" charset="0"/>
                <a:cs typeface="Times New Roman" panose="02020603050405020304" pitchFamily="18" charset="0"/>
              </a:rPr>
              <a:t> installation process</a:t>
            </a:r>
            <a:endParaRPr lang="ru-RU" altLang="ru-RU" sz="1600" b="1" dirty="0">
              <a:solidFill>
                <a:srgbClr val="FFFF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12" name="Rectangle 2">
            <a:extLst>
              <a:ext uri="{FF2B5EF4-FFF2-40B4-BE49-F238E27FC236}">
                <a16:creationId xmlns:a16="http://schemas.microsoft.com/office/drawing/2014/main" id="{0BEDD733-011B-4187-9333-734B7CDBA21F}"/>
              </a:ext>
            </a:extLst>
          </p:cNvPr>
          <p:cNvSpPr>
            <a:spLocks noChangeArrowheads="1"/>
          </p:cNvSpPr>
          <p:nvPr/>
        </p:nvSpPr>
        <p:spPr bwMode="auto">
          <a:xfrm>
            <a:off x="84644" y="1770451"/>
            <a:ext cx="8315207" cy="19103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1200">
                <a:solidFill>
                  <a:schemeClr val="bg1"/>
                </a:solidFill>
                <a:latin typeface="Arial Narrow" panose="020B0606020202030204" pitchFamily="34" charset="0"/>
                <a:cs typeface="Arial" panose="020B0604020202020204" pitchFamily="34" charset="0"/>
              </a:defRPr>
            </a:lvl1pPr>
            <a:lvl2pPr>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1200">
                <a:solidFill>
                  <a:schemeClr val="bg1"/>
                </a:solidFill>
                <a:latin typeface="Arial Narrow" panose="020B0606020202030204" pitchFamily="34" charset="0"/>
                <a:cs typeface="Arial" panose="020B0604020202020204" pitchFamily="34" charset="0"/>
              </a:defRPr>
            </a:lvl2pPr>
            <a:lvl3pPr>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1200">
                <a:solidFill>
                  <a:schemeClr val="bg1"/>
                </a:solidFill>
                <a:latin typeface="Arial Narrow" panose="020B0606020202030204" pitchFamily="34" charset="0"/>
                <a:cs typeface="Arial" panose="020B0604020202020204" pitchFamily="34" charset="0"/>
              </a:defRPr>
            </a:lvl3pPr>
            <a:lvl4pPr>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1200">
                <a:solidFill>
                  <a:schemeClr val="bg1"/>
                </a:solidFill>
                <a:latin typeface="Arial Narrow" panose="020B0606020202030204" pitchFamily="34" charset="0"/>
                <a:cs typeface="Arial" panose="020B0604020202020204" pitchFamily="34" charset="0"/>
              </a:defRPr>
            </a:lvl4pPr>
            <a:lvl5pPr>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1200">
                <a:solidFill>
                  <a:schemeClr val="bg1"/>
                </a:solidFill>
                <a:latin typeface="Arial Narrow" panose="020B060602020203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1200">
                <a:solidFill>
                  <a:schemeClr val="bg1"/>
                </a:solidFill>
                <a:latin typeface="Arial Narrow" panose="020B060602020203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1200">
                <a:solidFill>
                  <a:schemeClr val="bg1"/>
                </a:solidFill>
                <a:latin typeface="Arial Narrow" panose="020B060602020203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1200">
                <a:solidFill>
                  <a:schemeClr val="bg1"/>
                </a:solidFill>
                <a:latin typeface="Arial Narrow" panose="020B060602020203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1200">
                <a:solidFill>
                  <a:schemeClr val="bg1"/>
                </a:solidFill>
                <a:latin typeface="Arial Narrow" panose="020B0606020202030204" pitchFamily="34" charset="0"/>
                <a:cs typeface="Arial" panose="020B0604020202020204" pitchFamily="34" charset="0"/>
              </a:defRPr>
            </a:lvl9pPr>
          </a:lstStyle>
          <a:p>
            <a:pPr>
              <a:spcBef>
                <a:spcPts val="600"/>
              </a:spcBef>
              <a:buClr>
                <a:srgbClr val="002060"/>
              </a:buClr>
              <a:defRPr/>
            </a:pPr>
            <a:r>
              <a:rPr lang="en-US" altLang="ru-RU" sz="1800" dirty="0">
                <a:solidFill>
                  <a:srgbClr val="92D050"/>
                </a:solidFill>
                <a:latin typeface="Calibri" panose="020F0502020204030204" pitchFamily="34" charset="0"/>
                <a:cs typeface="Times New Roman" panose="02020603050405020304" pitchFamily="18" charset="0"/>
              </a:rPr>
              <a:t>In the fist half of 2021, during the long-term technical shutdown of the LHC (Long Stop, LS2), </a:t>
            </a:r>
            <a:r>
              <a:rPr lang="en-US" altLang="ru-RU" sz="1800" dirty="0">
                <a:solidFill>
                  <a:srgbClr val="92D050"/>
                </a:solidFill>
                <a:latin typeface="Calibri" panose="020F0502020204030204" pitchFamily="34" charset="0"/>
              </a:rPr>
              <a:t>JINR CMS group has contributed to</a:t>
            </a:r>
          </a:p>
          <a:p>
            <a:pPr marL="285750" indent="-285750">
              <a:spcBef>
                <a:spcPts val="600"/>
              </a:spcBef>
              <a:buClr>
                <a:srgbClr val="92D050"/>
              </a:buClr>
              <a:buFont typeface="Wingdings" panose="05000000000000000000" pitchFamily="2" charset="2"/>
              <a:buChar char="ü"/>
              <a:defRPr/>
            </a:pPr>
            <a:r>
              <a:rPr lang="en-US" altLang="ru-RU" sz="1800" dirty="0">
                <a:solidFill>
                  <a:srgbClr val="92D050"/>
                </a:solidFill>
                <a:latin typeface="Calibri" panose="020F0502020204030204" pitchFamily="34" charset="0"/>
              </a:rPr>
              <a:t>Hadron Endcap (HE) </a:t>
            </a:r>
            <a:r>
              <a:rPr lang="en-US" altLang="ru-RU" sz="1800" dirty="0" err="1">
                <a:solidFill>
                  <a:srgbClr val="92D050"/>
                </a:solidFill>
                <a:latin typeface="Calibri" panose="020F0502020204030204" pitchFamily="34" charset="0"/>
              </a:rPr>
              <a:t>ngCCMs</a:t>
            </a:r>
            <a:r>
              <a:rPr lang="en-US" altLang="ru-RU" sz="1800" dirty="0">
                <a:solidFill>
                  <a:srgbClr val="92D050"/>
                </a:solidFill>
                <a:latin typeface="Calibri" panose="020F0502020204030204" pitchFamily="34" charset="0"/>
              </a:rPr>
              <a:t> (new generation modules) modification and took a leadership on </a:t>
            </a:r>
            <a:r>
              <a:rPr lang="en-US" altLang="ru-RU" sz="1800" dirty="0" err="1">
                <a:solidFill>
                  <a:srgbClr val="92D050"/>
                </a:solidFill>
                <a:latin typeface="Calibri" panose="020F0502020204030204" pitchFamily="34" charset="0"/>
              </a:rPr>
              <a:t>ngCCMs</a:t>
            </a:r>
            <a:r>
              <a:rPr lang="en-US" altLang="ru-RU" sz="1800" dirty="0">
                <a:solidFill>
                  <a:srgbClr val="92D050"/>
                </a:solidFill>
                <a:latin typeface="Calibri" panose="020F0502020204030204" pitchFamily="34" charset="0"/>
              </a:rPr>
              <a:t> replacement</a:t>
            </a:r>
          </a:p>
          <a:p>
            <a:pPr marL="285750" indent="-285750">
              <a:spcBef>
                <a:spcPts val="600"/>
              </a:spcBef>
              <a:buClr>
                <a:srgbClr val="92D050"/>
              </a:buClr>
              <a:buFont typeface="Wingdings" panose="05000000000000000000" pitchFamily="2" charset="2"/>
              <a:buChar char="ü"/>
              <a:defRPr/>
            </a:pPr>
            <a:r>
              <a:rPr lang="en-US" altLang="ru-RU" sz="1800" dirty="0">
                <a:solidFill>
                  <a:srgbClr val="92D050"/>
                </a:solidFill>
                <a:latin typeface="Calibri" panose="020F0502020204030204" pitchFamily="34" charset="0"/>
                <a:cs typeface="Times New Roman" panose="02020603050405020304" pitchFamily="18" charset="0"/>
              </a:rPr>
              <a:t>180 </a:t>
            </a:r>
            <a:r>
              <a:rPr lang="en-US" altLang="ru-RU" sz="1800" dirty="0" err="1">
                <a:solidFill>
                  <a:srgbClr val="92D050"/>
                </a:solidFill>
                <a:latin typeface="Calibri" panose="020F0502020204030204" pitchFamily="34" charset="0"/>
                <a:cs typeface="Times New Roman" panose="02020603050405020304" pitchFamily="18" charset="0"/>
              </a:rPr>
              <a:t>MEx</a:t>
            </a:r>
            <a:r>
              <a:rPr lang="en-US" altLang="ru-RU" sz="1800" dirty="0">
                <a:solidFill>
                  <a:srgbClr val="92D050"/>
                </a:solidFill>
                <a:latin typeface="Calibri" panose="020F0502020204030204" pitchFamily="34" charset="0"/>
                <a:cs typeface="Times New Roman" panose="02020603050405020304" pitchFamily="18" charset="0"/>
              </a:rPr>
              <a:t>/1 CSCs upgraded with new electronics are installed and commissioned including tested with </a:t>
            </a:r>
            <a:r>
              <a:rPr lang="ru-RU" altLang="ru-RU" sz="1800" dirty="0">
                <a:solidFill>
                  <a:srgbClr val="92D050"/>
                </a:solidFill>
                <a:latin typeface="Calibri" panose="020F0502020204030204" pitchFamily="34" charset="0"/>
                <a:cs typeface="Times New Roman" panose="02020603050405020304" pitchFamily="18" charset="0"/>
              </a:rPr>
              <a:t>с</a:t>
            </a:r>
            <a:r>
              <a:rPr lang="en-US" altLang="ru-RU" sz="1800" dirty="0">
                <a:solidFill>
                  <a:srgbClr val="92D050"/>
                </a:solidFill>
                <a:latin typeface="Calibri" panose="020F0502020204030204" pitchFamily="34" charset="0"/>
                <a:cs typeface="Times New Roman" panose="02020603050405020304" pitchFamily="18" charset="0"/>
              </a:rPr>
              <a:t>osmic data</a:t>
            </a:r>
            <a:endParaRPr lang="en-US" altLang="ru-RU" sz="1800" dirty="0">
              <a:solidFill>
                <a:srgbClr val="92D050"/>
              </a:solidFill>
              <a:highlight>
                <a:srgbClr val="FFFF00"/>
              </a:highlight>
              <a:latin typeface="Calibri" panose="020F0502020204030204" pitchFamily="34" charset="0"/>
            </a:endParaRPr>
          </a:p>
        </p:txBody>
      </p:sp>
      <p:sp>
        <p:nvSpPr>
          <p:cNvPr id="13" name="Прямоугольник 12">
            <a:extLst>
              <a:ext uri="{FF2B5EF4-FFF2-40B4-BE49-F238E27FC236}">
                <a16:creationId xmlns:a16="http://schemas.microsoft.com/office/drawing/2014/main" id="{9F507000-1D8B-4298-99DB-92B7D0E1BE52}"/>
              </a:ext>
            </a:extLst>
          </p:cNvPr>
          <p:cNvSpPr/>
          <p:nvPr/>
        </p:nvSpPr>
        <p:spPr>
          <a:xfrm>
            <a:off x="84644" y="5286795"/>
            <a:ext cx="8093994" cy="1015663"/>
          </a:xfrm>
          <a:prstGeom prst="rect">
            <a:avLst/>
          </a:prstGeom>
        </p:spPr>
        <p:txBody>
          <a:bodyPr wrap="square">
            <a:spAutoFit/>
          </a:bodyPr>
          <a:lstStyle/>
          <a:p>
            <a:pPr>
              <a:defRPr/>
            </a:pPr>
            <a:r>
              <a:rPr lang="en-US" sz="2000" dirty="0">
                <a:solidFill>
                  <a:srgbClr val="FFFF00"/>
                </a:solidFill>
                <a:latin typeface="Calibri" panose="020F0502020204030204" pitchFamily="34" charset="0"/>
              </a:rPr>
              <a:t>The JINR project “UPGRADE OF THE CMS DETECTOR” aimed to large-scale modernization of the detector systems to ensure feasibility of the HL–LHC physics program was developed and submitted to PAC (talk by V. </a:t>
            </a:r>
            <a:r>
              <a:rPr lang="en-US" sz="2000" dirty="0" err="1">
                <a:solidFill>
                  <a:srgbClr val="FFFF00"/>
                </a:solidFill>
                <a:latin typeface="Calibri" panose="020F0502020204030204" pitchFamily="34" charset="0"/>
              </a:rPr>
              <a:t>Karjavin</a:t>
            </a:r>
            <a:r>
              <a:rPr lang="en-US" sz="2000" dirty="0">
                <a:solidFill>
                  <a:srgbClr val="FFFF00"/>
                </a:solidFill>
                <a:latin typeface="Calibri" panose="020F0502020204030204" pitchFamily="34" charset="0"/>
              </a:rPr>
              <a:t>)</a:t>
            </a:r>
          </a:p>
        </p:txBody>
      </p:sp>
      <p:sp>
        <p:nvSpPr>
          <p:cNvPr id="14" name="Нижний колонтитул 7"/>
          <p:cNvSpPr>
            <a:spLocks noGrp="1"/>
          </p:cNvSpPr>
          <p:nvPr>
            <p:ph type="ftr" sz="quarter" idx="11"/>
          </p:nvPr>
        </p:nvSpPr>
        <p:spPr>
          <a:xfrm>
            <a:off x="551770" y="6519965"/>
            <a:ext cx="8373036" cy="228600"/>
          </a:xfrm>
        </p:spPr>
        <p:txBody>
          <a:bodyPr/>
          <a:lstStyle/>
          <a:p>
            <a:r>
              <a:rPr lang="en-US" smtClean="0"/>
              <a:t>M. Savina                55th Meeting of the PAC for Particle Physics</a:t>
            </a:r>
            <a:endParaRPr lang="en-US" dirty="0"/>
          </a:p>
        </p:txBody>
      </p:sp>
      <p:sp>
        <p:nvSpPr>
          <p:cNvPr id="15" name="Дата 6"/>
          <p:cNvSpPr>
            <a:spLocks noGrp="1"/>
          </p:cNvSpPr>
          <p:nvPr>
            <p:ph type="dt" sz="half" idx="10"/>
          </p:nvPr>
        </p:nvSpPr>
        <p:spPr>
          <a:xfrm>
            <a:off x="9174479" y="6519965"/>
            <a:ext cx="1226821" cy="228600"/>
          </a:xfrm>
        </p:spPr>
        <p:txBody>
          <a:bodyPr/>
          <a:lstStyle/>
          <a:p>
            <a:fld id="{9655C7B1-EA3D-4EB6-B639-9B73B39D522F}" type="datetime1">
              <a:rPr lang="ru-RU" smtClean="0"/>
              <a:t>21.06.2021</a:t>
            </a:fld>
            <a:endParaRPr lang="en-US" dirty="0"/>
          </a:p>
        </p:txBody>
      </p:sp>
      <p:sp>
        <p:nvSpPr>
          <p:cNvPr id="16" name="Прямоугольник 15">
            <a:extLst>
              <a:ext uri="{FF2B5EF4-FFF2-40B4-BE49-F238E27FC236}">
                <a16:creationId xmlns:a16="http://schemas.microsoft.com/office/drawing/2014/main" id="{B3A3EF61-F4CC-4937-AFE6-56091F0019F8}"/>
              </a:ext>
            </a:extLst>
          </p:cNvPr>
          <p:cNvSpPr/>
          <p:nvPr/>
        </p:nvSpPr>
        <p:spPr>
          <a:xfrm>
            <a:off x="84644" y="3855634"/>
            <a:ext cx="8013911" cy="1431161"/>
          </a:xfrm>
          <a:prstGeom prst="rect">
            <a:avLst/>
          </a:prstGeom>
        </p:spPr>
        <p:txBody>
          <a:bodyPr wrap="square">
            <a:spAutoFit/>
          </a:bodyPr>
          <a:lstStyle/>
          <a:p>
            <a:pPr>
              <a:spcBef>
                <a:spcPts val="600"/>
              </a:spcBef>
              <a:buClr>
                <a:srgbClr val="002060"/>
              </a:buClr>
              <a:defRPr/>
            </a:pPr>
            <a:r>
              <a:rPr lang="en-US" altLang="ru-RU" dirty="0">
                <a:latin typeface="Calibri" panose="020F0502020204030204" pitchFamily="34" charset="0"/>
                <a:cs typeface="Times New Roman" panose="02020603050405020304" pitchFamily="18" charset="0"/>
              </a:rPr>
              <a:t>JINR physicists are responsible as conveners for the HCAL Technical Coordination, Muon DQM Coordination, CMS</a:t>
            </a:r>
            <a:r>
              <a:rPr lang="ru-RU" altLang="ru-RU" dirty="0">
                <a:latin typeface="Calibri" panose="020F0502020204030204" pitchFamily="34" charset="0"/>
                <a:cs typeface="Times New Roman" panose="02020603050405020304" pitchFamily="18" charset="0"/>
              </a:rPr>
              <a:t> </a:t>
            </a:r>
            <a:r>
              <a:rPr lang="en-US" altLang="ru-RU" dirty="0">
                <a:latin typeface="Calibri" panose="020F0502020204030204" pitchFamily="34" charset="0"/>
                <a:cs typeface="Times New Roman" panose="02020603050405020304" pitchFamily="18" charset="0"/>
              </a:rPr>
              <a:t>Tier-1/Tier-2 data management</a:t>
            </a:r>
          </a:p>
          <a:p>
            <a:pPr>
              <a:spcBef>
                <a:spcPts val="600"/>
              </a:spcBef>
              <a:buClr>
                <a:srgbClr val="002060"/>
              </a:buClr>
              <a:defRPr/>
            </a:pPr>
            <a:endParaRPr lang="en-US" altLang="ru-RU" sz="500" dirty="0">
              <a:latin typeface="Calibri" panose="020F0502020204030204" pitchFamily="34" charset="0"/>
              <a:cs typeface="Times New Roman" panose="02020603050405020304" pitchFamily="18" charset="0"/>
            </a:endParaRPr>
          </a:p>
          <a:p>
            <a:pPr>
              <a:spcBef>
                <a:spcPts val="600"/>
              </a:spcBef>
              <a:buClr>
                <a:srgbClr val="002060"/>
              </a:buClr>
              <a:defRPr/>
            </a:pPr>
            <a:r>
              <a:rPr lang="en-US" altLang="ru-RU" dirty="0">
                <a:latin typeface="Calibri" panose="020F0502020204030204" pitchFamily="34" charset="0"/>
                <a:cs typeface="Times New Roman" panose="02020603050405020304" pitchFamily="18" charset="0"/>
              </a:rPr>
              <a:t>Participation in CMS Author Committee, CMS Analysis  Review  Committee (ARC) and Institutional Review Procedure</a:t>
            </a:r>
            <a:r>
              <a:rPr lang="en-US" altLang="ru-RU" dirty="0">
                <a:solidFill>
                  <a:srgbClr val="002060"/>
                </a:solidFill>
                <a:latin typeface="Calibri" panose="020F0502020204030204" pitchFamily="34" charset="0"/>
                <a:cs typeface="Times New Roman" panose="02020603050405020304" pitchFamily="18" charset="0"/>
              </a:rPr>
              <a:t> </a:t>
            </a:r>
            <a:endParaRPr lang="en-US" kern="0" dirty="0">
              <a:solidFill>
                <a:srgbClr val="3333CC"/>
              </a:solidFill>
              <a:latin typeface="Calibri" panose="020F0502020204030204" pitchFamily="34" charset="0"/>
            </a:endParaRPr>
          </a:p>
        </p:txBody>
      </p:sp>
      <p:sp>
        <p:nvSpPr>
          <p:cNvPr id="2" name="Номер слайда 1">
            <a:extLst>
              <a:ext uri="{FF2B5EF4-FFF2-40B4-BE49-F238E27FC236}">
                <a16:creationId xmlns:a16="http://schemas.microsoft.com/office/drawing/2014/main" id="{45CDFC0D-53B2-4775-A3CA-38928B7747E8}"/>
              </a:ext>
            </a:extLst>
          </p:cNvPr>
          <p:cNvSpPr>
            <a:spLocks noGrp="1"/>
          </p:cNvSpPr>
          <p:nvPr>
            <p:ph type="sldNum" sz="quarter" idx="12"/>
          </p:nvPr>
        </p:nvSpPr>
        <p:spPr/>
        <p:txBody>
          <a:bodyPr/>
          <a:lstStyle/>
          <a:p>
            <a:fld id="{E31375A4-56A4-47D6-9801-1991572033F7}" type="slidenum">
              <a:rPr lang="en-US" smtClean="0"/>
              <a:pPr/>
              <a:t>2</a:t>
            </a:fld>
            <a:r>
              <a:rPr lang="en-US" dirty="0" smtClean="0"/>
              <a:t>/20</a:t>
            </a:r>
            <a:endParaRPr lang="en-US" dirty="0"/>
          </a:p>
        </p:txBody>
      </p:sp>
    </p:spTree>
    <p:extLst>
      <p:ext uri="{BB962C8B-B14F-4D97-AF65-F5344CB8AC3E}">
        <p14:creationId xmlns:p14="http://schemas.microsoft.com/office/powerpoint/2010/main" val="754898042"/>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1"/>
          <p:cNvSpPr txBox="1">
            <a:spLocks noChangeArrowheads="1"/>
          </p:cNvSpPr>
          <p:nvPr/>
        </p:nvSpPr>
        <p:spPr bwMode="auto">
          <a:xfrm>
            <a:off x="1142206" y="1"/>
            <a:ext cx="9805988" cy="582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3200" b="1">
                <a:solidFill>
                  <a:srgbClr val="3333CC"/>
                </a:solidFill>
                <a:latin typeface="Arial" panose="020B0604020202020204" pitchFamily="34" charset="0"/>
                <a:cs typeface="PingFang SC"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800">
                <a:solidFill>
                  <a:srgbClr val="FF3300"/>
                </a:solidFill>
                <a:latin typeface="Arial" panose="020B0604020202020204" pitchFamily="34" charset="0"/>
                <a:cs typeface="PingFang SC"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400">
                <a:solidFill>
                  <a:srgbClr val="000000"/>
                </a:solidFill>
                <a:latin typeface="Arial" panose="020B0604020202020204" pitchFamily="34" charset="0"/>
                <a:cs typeface="PingFang SC"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000">
                <a:solidFill>
                  <a:srgbClr val="FF00FF"/>
                </a:solidFill>
                <a:latin typeface="Arial" panose="020B0604020202020204" pitchFamily="34" charset="0"/>
                <a:cs typeface="PingFang SC"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000">
                <a:solidFill>
                  <a:srgbClr val="009999"/>
                </a:solidFill>
                <a:latin typeface="Arial" panose="020B0604020202020204" pitchFamily="34" charset="0"/>
                <a:cs typeface="PingFang SC"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000">
                <a:solidFill>
                  <a:srgbClr val="009999"/>
                </a:solidFill>
                <a:latin typeface="Arial" panose="020B0604020202020204" pitchFamily="34" charset="0"/>
                <a:cs typeface="PingFang SC"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000">
                <a:solidFill>
                  <a:srgbClr val="009999"/>
                </a:solidFill>
                <a:latin typeface="Arial" panose="020B0604020202020204" pitchFamily="34" charset="0"/>
                <a:cs typeface="PingFang SC"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000">
                <a:solidFill>
                  <a:srgbClr val="009999"/>
                </a:solidFill>
                <a:latin typeface="Arial" panose="020B0604020202020204" pitchFamily="34" charset="0"/>
                <a:cs typeface="PingFang SC"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000">
                <a:solidFill>
                  <a:srgbClr val="009999"/>
                </a:solidFill>
                <a:latin typeface="Arial" panose="020B0604020202020204" pitchFamily="34" charset="0"/>
                <a:cs typeface="PingFang SC" charset="0"/>
              </a:defRPr>
            </a:lvl9pPr>
          </a:lstStyle>
          <a:p>
            <a:pPr algn="ctr">
              <a:spcBef>
                <a:spcPct val="0"/>
              </a:spcBef>
              <a:buClrTx/>
            </a:pPr>
            <a:r>
              <a:rPr lang="en-US" altLang="ru-RU" sz="2600" dirty="0">
                <a:solidFill>
                  <a:schemeClr val="accent1"/>
                </a:solidFill>
                <a:latin typeface="Helvetica-Bold" charset="0"/>
                <a:cs typeface="Arial" panose="020B0604020202020204" pitchFamily="34" charset="0"/>
              </a:rPr>
              <a:t>Beyond </a:t>
            </a:r>
            <a:r>
              <a:rPr lang="en-US" altLang="ru-RU" sz="2600" dirty="0" err="1">
                <a:solidFill>
                  <a:schemeClr val="accent1"/>
                </a:solidFill>
                <a:latin typeface="Helvetica-Bold" charset="0"/>
                <a:cs typeface="Arial" panose="020B0604020202020204" pitchFamily="34" charset="0"/>
              </a:rPr>
              <a:t>dileptons</a:t>
            </a:r>
            <a:r>
              <a:rPr lang="en-US" altLang="ru-RU" sz="2600" dirty="0">
                <a:solidFill>
                  <a:schemeClr val="accent1"/>
                </a:solidFill>
                <a:latin typeface="Helvetica-Bold" charset="0"/>
                <a:cs typeface="Arial" panose="020B0604020202020204" pitchFamily="34" charset="0"/>
              </a:rPr>
              <a:t>: different </a:t>
            </a:r>
            <a:r>
              <a:rPr lang="en-US" altLang="ru-RU" sz="2600" dirty="0" err="1">
                <a:solidFill>
                  <a:schemeClr val="accent1"/>
                </a:solidFill>
                <a:latin typeface="Helvetica-Bold" charset="0"/>
                <a:cs typeface="Arial" panose="020B0604020202020204" pitchFamily="34" charset="0"/>
              </a:rPr>
              <a:t>flavour</a:t>
            </a:r>
            <a:r>
              <a:rPr lang="en-US" altLang="ru-RU" sz="2600" dirty="0">
                <a:solidFill>
                  <a:schemeClr val="accent1"/>
                </a:solidFill>
                <a:latin typeface="Helvetica-Bold" charset="0"/>
                <a:cs typeface="Arial" panose="020B0604020202020204" pitchFamily="34" charset="0"/>
              </a:rPr>
              <a:t> lepton pairs   </a:t>
            </a: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545"/>
            <a:ext cx="736124" cy="748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85670" y="-6545"/>
            <a:ext cx="906330" cy="69758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 name="Нижний колонтитул 7"/>
          <p:cNvSpPr>
            <a:spLocks noGrp="1"/>
          </p:cNvSpPr>
          <p:nvPr>
            <p:ph type="ftr" sz="quarter" idx="11"/>
          </p:nvPr>
        </p:nvSpPr>
        <p:spPr>
          <a:xfrm>
            <a:off x="609599" y="6519965"/>
            <a:ext cx="8373036" cy="228600"/>
          </a:xfrm>
        </p:spPr>
        <p:txBody>
          <a:bodyPr/>
          <a:lstStyle/>
          <a:p>
            <a:r>
              <a:rPr lang="en-US" smtClean="0"/>
              <a:t>M. Savina                55th Meeting of the PAC for Particle Physics</a:t>
            </a:r>
            <a:endParaRPr lang="en-US" dirty="0"/>
          </a:p>
        </p:txBody>
      </p:sp>
      <p:sp>
        <p:nvSpPr>
          <p:cNvPr id="14" name="Дата 6"/>
          <p:cNvSpPr>
            <a:spLocks noGrp="1"/>
          </p:cNvSpPr>
          <p:nvPr>
            <p:ph type="dt" sz="half" idx="10"/>
          </p:nvPr>
        </p:nvSpPr>
        <p:spPr>
          <a:xfrm>
            <a:off x="9174479" y="6519965"/>
            <a:ext cx="1226821" cy="228600"/>
          </a:xfrm>
        </p:spPr>
        <p:txBody>
          <a:bodyPr/>
          <a:lstStyle/>
          <a:p>
            <a:fld id="{6B5A320F-9743-4C74-BB51-FAE8F74BF995}" type="datetime1">
              <a:rPr lang="ru-RU" smtClean="0"/>
              <a:t>21.06.2021</a:t>
            </a:fld>
            <a:endParaRPr lang="en-US" dirty="0"/>
          </a:p>
        </p:txBody>
      </p:sp>
      <p:sp>
        <p:nvSpPr>
          <p:cNvPr id="2" name="Номер слайда 1">
            <a:extLst>
              <a:ext uri="{FF2B5EF4-FFF2-40B4-BE49-F238E27FC236}">
                <a16:creationId xmlns:a16="http://schemas.microsoft.com/office/drawing/2014/main" id="{F8B8CA0F-EDD5-498E-993F-06A09850DF06}"/>
              </a:ext>
            </a:extLst>
          </p:cNvPr>
          <p:cNvSpPr>
            <a:spLocks noGrp="1"/>
          </p:cNvSpPr>
          <p:nvPr>
            <p:ph type="sldNum" sz="quarter" idx="12"/>
          </p:nvPr>
        </p:nvSpPr>
        <p:spPr/>
        <p:txBody>
          <a:bodyPr/>
          <a:lstStyle/>
          <a:p>
            <a:fld id="{E31375A4-56A4-47D6-9801-1991572033F7}" type="slidenum">
              <a:rPr lang="en-US" smtClean="0"/>
              <a:pPr/>
              <a:t>20</a:t>
            </a:fld>
            <a:r>
              <a:rPr lang="en-US" dirty="0" smtClean="0"/>
              <a:t>/20</a:t>
            </a:r>
            <a:endParaRPr lang="en-US" dirty="0"/>
          </a:p>
        </p:txBody>
      </p:sp>
      <p:sp>
        <p:nvSpPr>
          <p:cNvPr id="15" name="Text Box 16"/>
          <p:cNvSpPr txBox="1">
            <a:spLocks noChangeArrowheads="1"/>
          </p:cNvSpPr>
          <p:nvPr/>
        </p:nvSpPr>
        <p:spPr bwMode="auto">
          <a:xfrm>
            <a:off x="843915" y="792754"/>
            <a:ext cx="10104279"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defTabSz="912813">
              <a:spcBef>
                <a:spcPts val="800"/>
              </a:spcBef>
              <a:buClr>
                <a:srgbClr val="000000"/>
              </a:buClr>
              <a:buSzPct val="100000"/>
              <a:buFont typeface="Times New Roman" panose="02020603050405020304" pitchFamily="18" charset="0"/>
              <a:defRPr sz="3200" b="1">
                <a:solidFill>
                  <a:srgbClr val="3333CC"/>
                </a:solidFill>
                <a:latin typeface="Arial" panose="020B0604020202020204" pitchFamily="34" charset="0"/>
                <a:cs typeface="PingFang SC" charset="0"/>
              </a:defRPr>
            </a:lvl1pPr>
            <a:lvl2pPr marL="455613" defTabSz="912813">
              <a:spcBef>
                <a:spcPts val="700"/>
              </a:spcBef>
              <a:buClr>
                <a:srgbClr val="000000"/>
              </a:buClr>
              <a:buSzPct val="100000"/>
              <a:buFont typeface="Times New Roman" panose="02020603050405020304" pitchFamily="18" charset="0"/>
              <a:defRPr sz="2800">
                <a:solidFill>
                  <a:srgbClr val="FF3300"/>
                </a:solidFill>
                <a:latin typeface="Arial" panose="020B0604020202020204" pitchFamily="34" charset="0"/>
                <a:cs typeface="PingFang SC" charset="0"/>
              </a:defRPr>
            </a:lvl2pPr>
            <a:lvl3pPr marL="912813" defTabSz="912813">
              <a:spcBef>
                <a:spcPts val="600"/>
              </a:spcBef>
              <a:buClr>
                <a:srgbClr val="000000"/>
              </a:buClr>
              <a:buSzPct val="100000"/>
              <a:buFont typeface="Times New Roman" panose="02020603050405020304" pitchFamily="18" charset="0"/>
              <a:defRPr sz="2400">
                <a:solidFill>
                  <a:srgbClr val="000000"/>
                </a:solidFill>
                <a:latin typeface="Arial" panose="020B0604020202020204" pitchFamily="34" charset="0"/>
                <a:cs typeface="PingFang SC" charset="0"/>
              </a:defRPr>
            </a:lvl3pPr>
            <a:lvl4pPr marL="1370013" defTabSz="912813">
              <a:spcBef>
                <a:spcPts val="500"/>
              </a:spcBef>
              <a:buClr>
                <a:srgbClr val="000000"/>
              </a:buClr>
              <a:buSzPct val="100000"/>
              <a:buFont typeface="Times New Roman" panose="02020603050405020304" pitchFamily="18" charset="0"/>
              <a:defRPr sz="2000">
                <a:solidFill>
                  <a:srgbClr val="FF00FF"/>
                </a:solidFill>
                <a:latin typeface="Arial" panose="020B0604020202020204" pitchFamily="34" charset="0"/>
                <a:cs typeface="PingFang SC" charset="0"/>
              </a:defRPr>
            </a:lvl4pPr>
            <a:lvl5pPr marL="1827213" defTabSz="912813">
              <a:spcBef>
                <a:spcPts val="500"/>
              </a:spcBef>
              <a:buClr>
                <a:srgbClr val="000000"/>
              </a:buClr>
              <a:buSzPct val="100000"/>
              <a:buFont typeface="Times New Roman" panose="02020603050405020304" pitchFamily="18" charset="0"/>
              <a:defRPr sz="2000">
                <a:solidFill>
                  <a:srgbClr val="009999"/>
                </a:solidFill>
                <a:latin typeface="Arial" panose="020B0604020202020204" pitchFamily="34" charset="0"/>
                <a:cs typeface="PingFang SC" charset="0"/>
              </a:defRPr>
            </a:lvl5pPr>
            <a:lvl6pPr marL="2284413" indent="-228600" defTabSz="912813" eaLnBrk="0" fontAlgn="base" hangingPunct="0">
              <a:spcBef>
                <a:spcPts val="500"/>
              </a:spcBef>
              <a:spcAft>
                <a:spcPct val="0"/>
              </a:spcAft>
              <a:buClr>
                <a:srgbClr val="000000"/>
              </a:buClr>
              <a:buSzPct val="100000"/>
              <a:buFont typeface="Times New Roman" panose="02020603050405020304" pitchFamily="18" charset="0"/>
              <a:defRPr sz="2000">
                <a:solidFill>
                  <a:srgbClr val="009999"/>
                </a:solidFill>
                <a:latin typeface="Arial" panose="020B0604020202020204" pitchFamily="34" charset="0"/>
                <a:cs typeface="PingFang SC" charset="0"/>
              </a:defRPr>
            </a:lvl6pPr>
            <a:lvl7pPr marL="2741613" indent="-228600" defTabSz="912813" eaLnBrk="0" fontAlgn="base" hangingPunct="0">
              <a:spcBef>
                <a:spcPts val="500"/>
              </a:spcBef>
              <a:spcAft>
                <a:spcPct val="0"/>
              </a:spcAft>
              <a:buClr>
                <a:srgbClr val="000000"/>
              </a:buClr>
              <a:buSzPct val="100000"/>
              <a:buFont typeface="Times New Roman" panose="02020603050405020304" pitchFamily="18" charset="0"/>
              <a:defRPr sz="2000">
                <a:solidFill>
                  <a:srgbClr val="009999"/>
                </a:solidFill>
                <a:latin typeface="Arial" panose="020B0604020202020204" pitchFamily="34" charset="0"/>
                <a:cs typeface="PingFang SC" charset="0"/>
              </a:defRPr>
            </a:lvl7pPr>
            <a:lvl8pPr marL="3198813" indent="-228600" defTabSz="912813" eaLnBrk="0" fontAlgn="base" hangingPunct="0">
              <a:spcBef>
                <a:spcPts val="500"/>
              </a:spcBef>
              <a:spcAft>
                <a:spcPct val="0"/>
              </a:spcAft>
              <a:buClr>
                <a:srgbClr val="000000"/>
              </a:buClr>
              <a:buSzPct val="100000"/>
              <a:buFont typeface="Times New Roman" panose="02020603050405020304" pitchFamily="18" charset="0"/>
              <a:defRPr sz="2000">
                <a:solidFill>
                  <a:srgbClr val="009999"/>
                </a:solidFill>
                <a:latin typeface="Arial" panose="020B0604020202020204" pitchFamily="34" charset="0"/>
                <a:cs typeface="PingFang SC" charset="0"/>
              </a:defRPr>
            </a:lvl8pPr>
            <a:lvl9pPr marL="3656013" indent="-228600" defTabSz="912813" eaLnBrk="0" fontAlgn="base" hangingPunct="0">
              <a:spcBef>
                <a:spcPts val="500"/>
              </a:spcBef>
              <a:spcAft>
                <a:spcPct val="0"/>
              </a:spcAft>
              <a:buClr>
                <a:srgbClr val="000000"/>
              </a:buClr>
              <a:buSzPct val="100000"/>
              <a:buFont typeface="Times New Roman" panose="02020603050405020304" pitchFamily="18" charset="0"/>
              <a:defRPr sz="2000">
                <a:solidFill>
                  <a:srgbClr val="009999"/>
                </a:solidFill>
                <a:latin typeface="Arial" panose="020B0604020202020204" pitchFamily="34" charset="0"/>
                <a:cs typeface="PingFang SC" charset="0"/>
              </a:defRPr>
            </a:lvl9pPr>
          </a:lstStyle>
          <a:p>
            <a:pPr marL="0" indent="0">
              <a:spcBef>
                <a:spcPts val="600"/>
              </a:spcBef>
              <a:buClrTx/>
              <a:buSzTx/>
            </a:pPr>
            <a:r>
              <a:rPr lang="en-US" altLang="ru-RU" sz="2000" b="0" dirty="0" smtClean="0">
                <a:solidFill>
                  <a:srgbClr val="FFFF00"/>
                </a:solidFill>
              </a:rPr>
              <a:t>The h</a:t>
            </a:r>
            <a:r>
              <a:rPr lang="en-US" altLang="ru-RU" sz="2000" b="0" baseline="-25000" dirty="0" smtClean="0">
                <a:solidFill>
                  <a:srgbClr val="FFFF00"/>
                </a:solidFill>
              </a:rPr>
              <a:t>125</a:t>
            </a:r>
            <a:r>
              <a:rPr lang="en-US" altLang="ru-RU" sz="2000" b="0" dirty="0" smtClean="0">
                <a:solidFill>
                  <a:srgbClr val="FFFF00"/>
                </a:solidFill>
              </a:rPr>
              <a:t> decay</a:t>
            </a:r>
            <a:r>
              <a:rPr lang="ru-RU" altLang="ru-RU" sz="2000" b="0" dirty="0" smtClean="0">
                <a:solidFill>
                  <a:srgbClr val="FFFF00"/>
                </a:solidFill>
              </a:rPr>
              <a:t> </a:t>
            </a:r>
            <a:r>
              <a:rPr lang="en-US" altLang="ru-RU" sz="2000" b="0" dirty="0" smtClean="0">
                <a:solidFill>
                  <a:srgbClr val="FFFF00"/>
                </a:solidFill>
              </a:rPr>
              <a:t>what allows for FV; the full RUN2 statistics</a:t>
            </a:r>
            <a:r>
              <a:rPr lang="en-US" altLang="ru-RU" sz="1600" b="0" dirty="0" smtClean="0">
                <a:solidFill>
                  <a:schemeClr val="tx1"/>
                </a:solidFill>
              </a:rPr>
              <a:t> </a:t>
            </a:r>
          </a:p>
          <a:p>
            <a:pPr>
              <a:spcBef>
                <a:spcPts val="600"/>
              </a:spcBef>
              <a:buClrTx/>
              <a:buSzTx/>
              <a:buFont typeface="Wingdings" panose="05000000000000000000" pitchFamily="2" charset="2"/>
              <a:buChar char="ü"/>
            </a:pPr>
            <a:r>
              <a:rPr lang="en-US" altLang="ru-RU" sz="1800" b="0" dirty="0" smtClean="0">
                <a:solidFill>
                  <a:schemeClr val="tx1"/>
                </a:solidFill>
              </a:rPr>
              <a:t>A test of a</a:t>
            </a:r>
            <a:r>
              <a:rPr lang="ru-RU" altLang="ru-RU" sz="1800" b="0" dirty="0" smtClean="0">
                <a:solidFill>
                  <a:schemeClr val="tx1"/>
                </a:solidFill>
              </a:rPr>
              <a:t> </a:t>
            </a:r>
            <a:r>
              <a:rPr lang="en-US" altLang="ru-RU" sz="1800" b="0" dirty="0" smtClean="0">
                <a:solidFill>
                  <a:schemeClr val="tx1"/>
                </a:solidFill>
              </a:rPr>
              <a:t>Higgs boson</a:t>
            </a:r>
            <a:r>
              <a:rPr lang="ru-RU" altLang="ru-RU" sz="1800" b="0" dirty="0" smtClean="0">
                <a:solidFill>
                  <a:schemeClr val="tx1"/>
                </a:solidFill>
              </a:rPr>
              <a:t> </a:t>
            </a:r>
            <a:r>
              <a:rPr lang="en-US" altLang="ru-RU" sz="1800" b="0" dirty="0" smtClean="0">
                <a:solidFill>
                  <a:schemeClr val="tx1"/>
                </a:solidFill>
              </a:rPr>
              <a:t>“</a:t>
            </a:r>
            <a:r>
              <a:rPr lang="en-US" altLang="ru-RU" sz="1800" b="0" dirty="0" err="1" smtClean="0">
                <a:solidFill>
                  <a:schemeClr val="tx1"/>
                </a:solidFill>
              </a:rPr>
              <a:t>standardness</a:t>
            </a:r>
            <a:r>
              <a:rPr lang="en-US" altLang="ru-RU" sz="1800" b="0" dirty="0">
                <a:solidFill>
                  <a:schemeClr val="tx1"/>
                </a:solidFill>
              </a:rPr>
              <a:t>”</a:t>
            </a:r>
            <a:r>
              <a:rPr lang="ru-RU" altLang="ru-RU" sz="1800" b="0" dirty="0">
                <a:solidFill>
                  <a:schemeClr val="tx1"/>
                </a:solidFill>
              </a:rPr>
              <a:t> – </a:t>
            </a:r>
            <a:r>
              <a:rPr lang="en-US" altLang="ru-RU" sz="1800" b="0" dirty="0" smtClean="0">
                <a:solidFill>
                  <a:schemeClr val="tx1"/>
                </a:solidFill>
              </a:rPr>
              <a:t>invariant dilepton mass must be a mass of the </a:t>
            </a:r>
            <a:r>
              <a:rPr lang="en-US" altLang="ru-RU" sz="1800" b="0" dirty="0">
                <a:solidFill>
                  <a:schemeClr val="tx1"/>
                </a:solidFill>
              </a:rPr>
              <a:t>h</a:t>
            </a:r>
            <a:r>
              <a:rPr lang="ru-RU" altLang="ru-RU" sz="1800" b="0" baseline="-25000" dirty="0" smtClean="0">
                <a:solidFill>
                  <a:schemeClr val="tx1"/>
                </a:solidFill>
              </a:rPr>
              <a:t>125</a:t>
            </a:r>
            <a:endParaRPr lang="en-US" altLang="ru-RU" sz="1800" b="0" baseline="-25000" dirty="0" smtClean="0">
              <a:solidFill>
                <a:schemeClr val="tx1"/>
              </a:solidFill>
            </a:endParaRPr>
          </a:p>
          <a:p>
            <a:pPr>
              <a:spcBef>
                <a:spcPts val="600"/>
              </a:spcBef>
              <a:buClrTx/>
              <a:buSzTx/>
              <a:buFont typeface="Wingdings" panose="05000000000000000000" pitchFamily="2" charset="2"/>
              <a:buChar char="ü"/>
            </a:pPr>
            <a:r>
              <a:rPr lang="en-US" altLang="ru-RU" sz="1800" b="0" dirty="0" smtClean="0">
                <a:solidFill>
                  <a:schemeClr val="tx1"/>
                </a:solidFill>
              </a:rPr>
              <a:t>Upper limits on non-diagonal Yukawa matrix elements</a:t>
            </a:r>
            <a:r>
              <a:rPr lang="en-US" altLang="ru-RU" sz="1600" b="0" dirty="0" smtClean="0">
                <a:solidFill>
                  <a:schemeClr val="tx1"/>
                </a:solidFill>
              </a:rPr>
              <a:t> </a:t>
            </a:r>
            <a:r>
              <a:rPr lang="en-US" altLang="ru-RU" sz="2000" b="0" dirty="0" smtClean="0">
                <a:solidFill>
                  <a:srgbClr val="FFFF00"/>
                </a:solidFill>
              </a:rPr>
              <a:t>(V</a:t>
            </a:r>
            <a:r>
              <a:rPr lang="el-GR" altLang="ru-RU" sz="2000" b="0" baseline="-25000" dirty="0" smtClean="0">
                <a:solidFill>
                  <a:srgbClr val="FFFF00"/>
                </a:solidFill>
              </a:rPr>
              <a:t>μτ</a:t>
            </a:r>
            <a:r>
              <a:rPr lang="en-US" altLang="ru-RU" sz="2000" b="0" dirty="0">
                <a:solidFill>
                  <a:srgbClr val="FFFF00"/>
                </a:solidFill>
              </a:rPr>
              <a:t>/</a:t>
            </a:r>
            <a:r>
              <a:rPr lang="en-US" altLang="ru-RU" sz="2000" b="0" dirty="0" smtClean="0">
                <a:solidFill>
                  <a:srgbClr val="FFFF00"/>
                </a:solidFill>
              </a:rPr>
              <a:t>V</a:t>
            </a:r>
            <a:r>
              <a:rPr lang="el-GR" altLang="ru-RU" sz="2000" b="0" baseline="-25000" dirty="0" smtClean="0">
                <a:solidFill>
                  <a:srgbClr val="FFFF00"/>
                </a:solidFill>
              </a:rPr>
              <a:t>τμ</a:t>
            </a:r>
            <a:r>
              <a:rPr lang="en-US" altLang="ru-RU" sz="2000" b="0" dirty="0" smtClean="0">
                <a:solidFill>
                  <a:srgbClr val="FFFF00"/>
                </a:solidFill>
              </a:rPr>
              <a:t>, </a:t>
            </a:r>
            <a:r>
              <a:rPr lang="en-US" altLang="ru-RU" sz="2000" b="0" dirty="0" err="1" smtClean="0">
                <a:solidFill>
                  <a:srgbClr val="FFFF00"/>
                </a:solidFill>
              </a:rPr>
              <a:t>V</a:t>
            </a:r>
            <a:r>
              <a:rPr lang="en-US" altLang="ru-RU" sz="2000" b="0" baseline="-25000" dirty="0" err="1" smtClean="0">
                <a:solidFill>
                  <a:srgbClr val="FFFF00"/>
                </a:solidFill>
              </a:rPr>
              <a:t>e</a:t>
            </a:r>
            <a:r>
              <a:rPr lang="el-GR" altLang="ru-RU" sz="2000" b="0" baseline="-25000" dirty="0" smtClean="0">
                <a:solidFill>
                  <a:srgbClr val="FFFF00"/>
                </a:solidFill>
              </a:rPr>
              <a:t>τ</a:t>
            </a:r>
            <a:r>
              <a:rPr lang="en-US" altLang="ru-RU" sz="2000" b="0" dirty="0">
                <a:solidFill>
                  <a:srgbClr val="FFFF00"/>
                </a:solidFill>
              </a:rPr>
              <a:t>/</a:t>
            </a:r>
            <a:r>
              <a:rPr lang="en-US" altLang="ru-RU" sz="2000" b="0" dirty="0" smtClean="0">
                <a:solidFill>
                  <a:srgbClr val="FFFF00"/>
                </a:solidFill>
              </a:rPr>
              <a:t>V</a:t>
            </a:r>
            <a:r>
              <a:rPr lang="el-GR" altLang="ru-RU" sz="2000" b="0" baseline="-25000" dirty="0" smtClean="0">
                <a:solidFill>
                  <a:srgbClr val="FFFF00"/>
                </a:solidFill>
              </a:rPr>
              <a:t>τ</a:t>
            </a:r>
            <a:r>
              <a:rPr lang="en-US" altLang="ru-RU" sz="2000" b="0" baseline="-25000" dirty="0" smtClean="0">
                <a:solidFill>
                  <a:srgbClr val="FFFF00"/>
                </a:solidFill>
              </a:rPr>
              <a:t>e</a:t>
            </a:r>
            <a:r>
              <a:rPr lang="en-US" altLang="ru-RU" sz="2000" b="0" dirty="0" smtClean="0">
                <a:solidFill>
                  <a:srgbClr val="FFFF00"/>
                </a:solidFill>
              </a:rPr>
              <a:t>)</a:t>
            </a:r>
            <a:endParaRPr lang="en-US" altLang="ru-RU" sz="2000" b="0" dirty="0">
              <a:solidFill>
                <a:srgbClr val="FFFF00"/>
              </a:solidFill>
            </a:endParaRPr>
          </a:p>
        </p:txBody>
      </p:sp>
      <p:pic>
        <p:nvPicPr>
          <p:cNvPr id="16" name="Рисунок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1187" y="2368009"/>
            <a:ext cx="4016375"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Рисунок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45724" y="2260794"/>
            <a:ext cx="3925888" cy="376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Прямоугольник 17">
            <a:extLst>
              <a:ext uri="{FF2B5EF4-FFF2-40B4-BE49-F238E27FC236}">
                <a16:creationId xmlns:a16="http://schemas.microsoft.com/office/drawing/2014/main" id="{D0A7A219-BAA9-4532-B83D-21DB494192CF}"/>
              </a:ext>
            </a:extLst>
          </p:cNvPr>
          <p:cNvSpPr/>
          <p:nvPr/>
        </p:nvSpPr>
        <p:spPr>
          <a:xfrm>
            <a:off x="633995" y="5183853"/>
            <a:ext cx="4953000" cy="830262"/>
          </a:xfrm>
          <a:prstGeom prst="rect">
            <a:avLst/>
          </a:prstGeom>
          <a:solidFill>
            <a:srgbClr val="002060"/>
          </a:solidFill>
        </p:spPr>
        <p:txBody>
          <a:bodyPr>
            <a:spAutoFit/>
          </a:bodyPr>
          <a:lstStyle/>
          <a:p>
            <a:pPr>
              <a:defRPr/>
            </a:pPr>
            <a:r>
              <a:rPr lang="ru-RU" sz="1600" dirty="0">
                <a:solidFill>
                  <a:srgbClr val="002060"/>
                </a:solidFill>
                <a:hlinkClick r:id="rId7"/>
              </a:rPr>
              <a:t>http://cms-results.web.cern.ch/cms-results/public-results/superseded/HIG-20-009/CMS-PAS-HIG-20-009_Figure_007-a.png</a:t>
            </a:r>
            <a:r>
              <a:rPr lang="en-US" sz="1600" dirty="0">
                <a:solidFill>
                  <a:srgbClr val="002060"/>
                </a:solidFill>
              </a:rPr>
              <a:t> </a:t>
            </a:r>
            <a:endParaRPr lang="ru-RU" sz="1600" dirty="0">
              <a:solidFill>
                <a:srgbClr val="002060"/>
              </a:solidFill>
            </a:endParaRPr>
          </a:p>
        </p:txBody>
      </p:sp>
      <p:sp>
        <p:nvSpPr>
          <p:cNvPr id="19" name="Rectangle 7"/>
          <p:cNvSpPr>
            <a:spLocks noChangeArrowheads="1"/>
          </p:cNvSpPr>
          <p:nvPr/>
        </p:nvSpPr>
        <p:spPr bwMode="auto">
          <a:xfrm>
            <a:off x="4888785" y="1997341"/>
            <a:ext cx="2014538" cy="556179"/>
          </a:xfrm>
          <a:prstGeom prst="rect">
            <a:avLst/>
          </a:prstGeom>
          <a:solidFill>
            <a:schemeClr val="accent6">
              <a:lumMod val="60000"/>
              <a:lumOff val="40000"/>
            </a:schemeClr>
          </a:solidFill>
          <a:ln>
            <a:noFill/>
          </a:ln>
          <a:effec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b="1">
                <a:solidFill>
                  <a:srgbClr val="3333CC"/>
                </a:solidFill>
                <a:latin typeface="Arial" panose="020B0604020202020204" pitchFamily="34" charset="0"/>
                <a:cs typeface="PingFang SC"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FF3300"/>
                </a:solidFill>
                <a:latin typeface="Arial" panose="020B0604020202020204" pitchFamily="34" charset="0"/>
                <a:cs typeface="PingFang SC"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PingFang SC"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00FF"/>
                </a:solidFill>
                <a:latin typeface="Arial" panose="020B0604020202020204" pitchFamily="34" charset="0"/>
                <a:cs typeface="PingFang SC"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9999"/>
                </a:solidFill>
                <a:latin typeface="Arial" panose="020B0604020202020204" pitchFamily="34" charset="0"/>
                <a:cs typeface="PingFang SC"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9999"/>
                </a:solidFill>
                <a:latin typeface="Arial" panose="020B0604020202020204" pitchFamily="34" charset="0"/>
                <a:cs typeface="PingFang SC"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9999"/>
                </a:solidFill>
                <a:latin typeface="Arial" panose="020B0604020202020204" pitchFamily="34" charset="0"/>
                <a:cs typeface="PingFang SC"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9999"/>
                </a:solidFill>
                <a:latin typeface="Arial" panose="020B0604020202020204" pitchFamily="34" charset="0"/>
                <a:cs typeface="PingFang SC"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9999"/>
                </a:solidFill>
                <a:latin typeface="Arial" panose="020B0604020202020204" pitchFamily="34" charset="0"/>
                <a:cs typeface="PingFang SC" charset="0"/>
              </a:defRPr>
            </a:lvl9pPr>
          </a:lstStyle>
          <a:p>
            <a:pPr>
              <a:spcBef>
                <a:spcPct val="0"/>
              </a:spcBef>
              <a:buClrTx/>
              <a:buFontTx/>
              <a:buNone/>
            </a:pPr>
            <a:r>
              <a:rPr lang="en-US" altLang="ru-RU" sz="1600" b="0" dirty="0">
                <a:solidFill>
                  <a:srgbClr val="FF0000"/>
                </a:solidFill>
                <a:cs typeface="Times New Roman" panose="02020603050405020304" pitchFamily="18" charset="0"/>
              </a:rPr>
              <a:t>	</a:t>
            </a:r>
            <a:r>
              <a:rPr lang="en-US" altLang="ru-RU" sz="1400" b="0" i="1" dirty="0">
                <a:solidFill>
                  <a:schemeClr val="accent6">
                    <a:lumMod val="50000"/>
                  </a:schemeClr>
                </a:solidFill>
                <a:cs typeface="Times New Roman" panose="02020603050405020304" pitchFamily="18" charset="0"/>
              </a:rPr>
              <a:t>arXiv:2105.03007, </a:t>
            </a:r>
          </a:p>
          <a:p>
            <a:pPr>
              <a:spcBef>
                <a:spcPct val="0"/>
              </a:spcBef>
              <a:buClrTx/>
              <a:buFontTx/>
              <a:buNone/>
            </a:pPr>
            <a:r>
              <a:rPr lang="en-US" altLang="ru-RU" sz="1400" b="0" i="1" dirty="0">
                <a:solidFill>
                  <a:schemeClr val="accent6">
                    <a:lumMod val="50000"/>
                  </a:schemeClr>
                </a:solidFill>
                <a:cs typeface="Times New Roman" panose="02020603050405020304" pitchFamily="18" charset="0"/>
              </a:rPr>
              <a:t>submitted to JHEP</a:t>
            </a:r>
          </a:p>
        </p:txBody>
      </p:sp>
      <p:sp>
        <p:nvSpPr>
          <p:cNvPr id="20" name="Rectangle 7"/>
          <p:cNvSpPr>
            <a:spLocks noChangeArrowheads="1"/>
          </p:cNvSpPr>
          <p:nvPr/>
        </p:nvSpPr>
        <p:spPr bwMode="auto">
          <a:xfrm>
            <a:off x="5820675" y="6066600"/>
            <a:ext cx="3960813"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b="1">
                <a:solidFill>
                  <a:srgbClr val="3333CC"/>
                </a:solidFill>
                <a:latin typeface="Arial" panose="020B0604020202020204" pitchFamily="34" charset="0"/>
                <a:cs typeface="PingFang SC"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FF3300"/>
                </a:solidFill>
                <a:latin typeface="Arial" panose="020B0604020202020204" pitchFamily="34" charset="0"/>
                <a:cs typeface="PingFang SC"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PingFang SC"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00FF"/>
                </a:solidFill>
                <a:latin typeface="Arial" panose="020B0604020202020204" pitchFamily="34" charset="0"/>
                <a:cs typeface="PingFang SC"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9999"/>
                </a:solidFill>
                <a:latin typeface="Arial" panose="020B0604020202020204" pitchFamily="34" charset="0"/>
                <a:cs typeface="PingFang SC"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9999"/>
                </a:solidFill>
                <a:latin typeface="Arial" panose="020B0604020202020204" pitchFamily="34" charset="0"/>
                <a:cs typeface="PingFang SC"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9999"/>
                </a:solidFill>
                <a:latin typeface="Arial" panose="020B0604020202020204" pitchFamily="34" charset="0"/>
                <a:cs typeface="PingFang SC"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9999"/>
                </a:solidFill>
                <a:latin typeface="Arial" panose="020B0604020202020204" pitchFamily="34" charset="0"/>
                <a:cs typeface="PingFang SC"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9999"/>
                </a:solidFill>
                <a:latin typeface="Arial" panose="020B0604020202020204" pitchFamily="34" charset="0"/>
                <a:cs typeface="PingFang SC" charset="0"/>
              </a:defRPr>
            </a:lvl9pPr>
          </a:lstStyle>
          <a:p>
            <a:pPr>
              <a:spcBef>
                <a:spcPct val="0"/>
              </a:spcBef>
              <a:buClrTx/>
              <a:buFontTx/>
              <a:buNone/>
            </a:pPr>
            <a:r>
              <a:rPr lang="en-US" altLang="ru-RU" sz="2000" b="0" dirty="0">
                <a:solidFill>
                  <a:srgbClr val="FFFF00"/>
                </a:solidFill>
                <a:cs typeface="Times New Roman" panose="02020603050405020304" pitchFamily="18" charset="0"/>
              </a:rPr>
              <a:t>Preparation for RUN3 is going on</a:t>
            </a:r>
          </a:p>
        </p:txBody>
      </p:sp>
    </p:spTree>
    <p:extLst>
      <p:ext uri="{BB962C8B-B14F-4D97-AF65-F5344CB8AC3E}">
        <p14:creationId xmlns:p14="http://schemas.microsoft.com/office/powerpoint/2010/main" val="925604311"/>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1"/>
          <p:cNvSpPr txBox="1">
            <a:spLocks noChangeArrowheads="1"/>
          </p:cNvSpPr>
          <p:nvPr/>
        </p:nvSpPr>
        <p:spPr bwMode="auto">
          <a:xfrm>
            <a:off x="1142206" y="-42863"/>
            <a:ext cx="9805988" cy="652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3200" b="1">
                <a:solidFill>
                  <a:srgbClr val="3333CC"/>
                </a:solidFill>
                <a:latin typeface="Arial" panose="020B0604020202020204" pitchFamily="34" charset="0"/>
                <a:cs typeface="PingFang SC"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800">
                <a:solidFill>
                  <a:srgbClr val="FF3300"/>
                </a:solidFill>
                <a:latin typeface="Arial" panose="020B0604020202020204" pitchFamily="34" charset="0"/>
                <a:cs typeface="PingFang SC"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400">
                <a:solidFill>
                  <a:srgbClr val="000000"/>
                </a:solidFill>
                <a:latin typeface="Arial" panose="020B0604020202020204" pitchFamily="34" charset="0"/>
                <a:cs typeface="PingFang SC"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000">
                <a:solidFill>
                  <a:srgbClr val="FF00FF"/>
                </a:solidFill>
                <a:latin typeface="Arial" panose="020B0604020202020204" pitchFamily="34" charset="0"/>
                <a:cs typeface="PingFang SC"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000">
                <a:solidFill>
                  <a:srgbClr val="009999"/>
                </a:solidFill>
                <a:latin typeface="Arial" panose="020B0604020202020204" pitchFamily="34" charset="0"/>
                <a:cs typeface="PingFang SC"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000">
                <a:solidFill>
                  <a:srgbClr val="009999"/>
                </a:solidFill>
                <a:latin typeface="Arial" panose="020B0604020202020204" pitchFamily="34" charset="0"/>
                <a:cs typeface="PingFang SC"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000">
                <a:solidFill>
                  <a:srgbClr val="009999"/>
                </a:solidFill>
                <a:latin typeface="Arial" panose="020B0604020202020204" pitchFamily="34" charset="0"/>
                <a:cs typeface="PingFang SC"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000">
                <a:solidFill>
                  <a:srgbClr val="009999"/>
                </a:solidFill>
                <a:latin typeface="Arial" panose="020B0604020202020204" pitchFamily="34" charset="0"/>
                <a:cs typeface="PingFang SC"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000">
                <a:solidFill>
                  <a:srgbClr val="009999"/>
                </a:solidFill>
                <a:latin typeface="Arial" panose="020B0604020202020204" pitchFamily="34" charset="0"/>
                <a:cs typeface="PingFang SC" charset="0"/>
              </a:defRPr>
            </a:lvl9pPr>
          </a:lstStyle>
          <a:p>
            <a:pPr algn="ctr" eaLnBrk="1" hangingPunct="1">
              <a:spcBef>
                <a:spcPct val="0"/>
              </a:spcBef>
              <a:buClrTx/>
              <a:buFontTx/>
              <a:buNone/>
            </a:pPr>
            <a:r>
              <a:rPr lang="en-US" altLang="ru-RU" sz="2600" dirty="0">
                <a:solidFill>
                  <a:schemeClr val="accent1"/>
                </a:solidFill>
                <a:latin typeface="Helvetica-Bold" charset="0"/>
                <a:cs typeface="Arial" panose="020B0604020202020204" pitchFamily="34" charset="0"/>
              </a:rPr>
              <a:t>Update of JINR Activity in the CMS Physics Analysis</a:t>
            </a:r>
            <a:r>
              <a:rPr lang="ru-RU" altLang="ru-RU" sz="2600" dirty="0">
                <a:solidFill>
                  <a:schemeClr val="accent1"/>
                </a:solidFill>
                <a:latin typeface="Helvetica-Bold" charset="0"/>
                <a:cs typeface="Arial" panose="020B0604020202020204" pitchFamily="34" charset="0"/>
              </a:rPr>
              <a:t> </a:t>
            </a:r>
            <a:r>
              <a:rPr lang="en-US" altLang="ru-RU" sz="2600" dirty="0">
                <a:solidFill>
                  <a:schemeClr val="accent1"/>
                </a:solidFill>
                <a:latin typeface="Helvetica-Bold" charset="0"/>
                <a:cs typeface="Arial" panose="020B0604020202020204" pitchFamily="34" charset="0"/>
              </a:rPr>
              <a:t>and SW</a:t>
            </a:r>
          </a:p>
        </p:txBody>
      </p:sp>
      <p:sp>
        <p:nvSpPr>
          <p:cNvPr id="64515" name="Text Box 2"/>
          <p:cNvSpPr txBox="1">
            <a:spLocks noChangeArrowheads="1"/>
          </p:cNvSpPr>
          <p:nvPr/>
        </p:nvSpPr>
        <p:spPr bwMode="auto">
          <a:xfrm>
            <a:off x="91209" y="825691"/>
            <a:ext cx="6344535" cy="49871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b="1">
                <a:solidFill>
                  <a:srgbClr val="3333CC"/>
                </a:solidFill>
                <a:latin typeface="Arial" panose="020B0604020202020204" pitchFamily="34" charset="0"/>
                <a:cs typeface="PingFang SC"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FF3300"/>
                </a:solidFill>
                <a:latin typeface="Arial" panose="020B0604020202020204" pitchFamily="34" charset="0"/>
                <a:cs typeface="PingFang SC"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PingFang SC"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00FF"/>
                </a:solidFill>
                <a:latin typeface="Arial" panose="020B0604020202020204" pitchFamily="34" charset="0"/>
                <a:cs typeface="PingFang SC"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9999"/>
                </a:solidFill>
                <a:latin typeface="Arial" panose="020B0604020202020204" pitchFamily="34" charset="0"/>
                <a:cs typeface="PingFang SC"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9999"/>
                </a:solidFill>
                <a:latin typeface="Arial" panose="020B0604020202020204" pitchFamily="34" charset="0"/>
                <a:cs typeface="PingFang SC"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9999"/>
                </a:solidFill>
                <a:latin typeface="Arial" panose="020B0604020202020204" pitchFamily="34" charset="0"/>
                <a:cs typeface="PingFang SC"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9999"/>
                </a:solidFill>
                <a:latin typeface="Arial" panose="020B0604020202020204" pitchFamily="34" charset="0"/>
                <a:cs typeface="PingFang SC"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9999"/>
                </a:solidFill>
                <a:latin typeface="Arial" panose="020B0604020202020204" pitchFamily="34" charset="0"/>
                <a:cs typeface="PingFang SC" charset="0"/>
              </a:defRPr>
            </a:lvl9pPr>
          </a:lstStyle>
          <a:p>
            <a:pPr>
              <a:spcBef>
                <a:spcPts val="450"/>
              </a:spcBef>
              <a:buClrTx/>
            </a:pPr>
            <a:r>
              <a:rPr lang="en-US" altLang="ru-RU" sz="1700" b="0" dirty="0">
                <a:solidFill>
                  <a:srgbClr val="FFFF00"/>
                </a:solidFill>
                <a:latin typeface="Calibri" panose="020F0502020204030204" pitchFamily="34" charset="0"/>
                <a:cs typeface="Arial" panose="020B0604020202020204" pitchFamily="34" charset="0"/>
              </a:rPr>
              <a:t>The </a:t>
            </a:r>
            <a:r>
              <a:rPr lang="en-US" altLang="ru-RU" sz="1700" b="0" dirty="0" smtClean="0">
                <a:solidFill>
                  <a:srgbClr val="FFFF00"/>
                </a:solidFill>
                <a:latin typeface="Calibri" panose="020F0502020204030204" pitchFamily="34" charset="0"/>
                <a:cs typeface="Arial" panose="020B0604020202020204" pitchFamily="34" charset="0"/>
              </a:rPr>
              <a:t>“traditional” JINR studies </a:t>
            </a:r>
            <a:r>
              <a:rPr lang="en-US" altLang="ru-RU" sz="1700" b="0" dirty="0">
                <a:solidFill>
                  <a:srgbClr val="FFFF00"/>
                </a:solidFill>
                <a:latin typeface="Calibri" panose="020F0502020204030204" pitchFamily="34" charset="0"/>
                <a:cs typeface="Arial" panose="020B0604020202020204" pitchFamily="34" charset="0"/>
              </a:rPr>
              <a:t>are</a:t>
            </a:r>
            <a:r>
              <a:rPr lang="ru-RU" altLang="ru-RU" sz="1700" b="0" dirty="0">
                <a:solidFill>
                  <a:srgbClr val="FFFF00"/>
                </a:solidFill>
                <a:latin typeface="Calibri" panose="020F0502020204030204" pitchFamily="34" charset="0"/>
                <a:cs typeface="Arial" panose="020B0604020202020204" pitchFamily="34" charset="0"/>
              </a:rPr>
              <a:t>:</a:t>
            </a:r>
          </a:p>
          <a:p>
            <a:pPr marL="285750" indent="-285750">
              <a:spcBef>
                <a:spcPts val="400"/>
              </a:spcBef>
              <a:buClr>
                <a:schemeClr val="tx1"/>
              </a:buClr>
              <a:buFont typeface="Wingdings" panose="05000000000000000000" pitchFamily="2" charset="2"/>
              <a:buChar char="Ø"/>
            </a:pPr>
            <a:r>
              <a:rPr lang="en-US" altLang="ru-RU" sz="1700" b="0" dirty="0">
                <a:solidFill>
                  <a:srgbClr val="92D050"/>
                </a:solidFill>
                <a:latin typeface="Calibri" panose="020F0502020204030204" pitchFamily="34" charset="0"/>
                <a:cs typeface="Arial" panose="020B0604020202020204" pitchFamily="34" charset="0"/>
              </a:rPr>
              <a:t> </a:t>
            </a:r>
            <a:r>
              <a:rPr lang="en-US" altLang="ru-RU" sz="1600" b="0" dirty="0" smtClean="0">
                <a:solidFill>
                  <a:srgbClr val="92D050"/>
                </a:solidFill>
                <a:latin typeface="Calibri" panose="020F0502020204030204" pitchFamily="34" charset="0"/>
                <a:cs typeface="Arial" panose="020B0604020202020204" pitchFamily="34" charset="0"/>
              </a:rPr>
              <a:t>Beyond the Standard model (SM):</a:t>
            </a:r>
            <a:r>
              <a:rPr lang="en-US" altLang="ru-RU" sz="1600" b="0" dirty="0" smtClean="0">
                <a:solidFill>
                  <a:schemeClr val="tx1"/>
                </a:solidFill>
                <a:latin typeface="Calibri" panose="020F0502020204030204" pitchFamily="34" charset="0"/>
                <a:cs typeface="Arial" panose="020B0604020202020204" pitchFamily="34" charset="0"/>
              </a:rPr>
              <a:t> searches </a:t>
            </a:r>
            <a:r>
              <a:rPr lang="en-US" altLang="ru-RU" sz="1600" b="0" dirty="0">
                <a:solidFill>
                  <a:schemeClr val="tx1"/>
                </a:solidFill>
                <a:latin typeface="Calibri" panose="020F0502020204030204" pitchFamily="34" charset="0"/>
                <a:cs typeface="Arial" panose="020B0604020202020204" pitchFamily="34" charset="0"/>
              </a:rPr>
              <a:t>for signals of extended gauge sector, signals of low-energy gravity at </a:t>
            </a:r>
            <a:r>
              <a:rPr lang="en-US" altLang="ru-RU" sz="1600" b="0" dirty="0" err="1">
                <a:solidFill>
                  <a:schemeClr val="tx1"/>
                </a:solidFill>
                <a:latin typeface="Calibri" panose="020F0502020204030204" pitchFamily="34" charset="0"/>
                <a:cs typeface="Arial" panose="020B0604020202020204" pitchFamily="34" charset="0"/>
              </a:rPr>
              <a:t>TeV</a:t>
            </a:r>
            <a:r>
              <a:rPr lang="en-US" altLang="ru-RU" sz="1600" b="0" dirty="0">
                <a:solidFill>
                  <a:schemeClr val="tx1"/>
                </a:solidFill>
                <a:latin typeface="Calibri" panose="020F0502020204030204" pitchFamily="34" charset="0"/>
                <a:cs typeface="Arial" panose="020B0604020202020204" pitchFamily="34" charset="0"/>
              </a:rPr>
              <a:t> scale (extra dimension models), and dark matter particles in the dilepton final states </a:t>
            </a:r>
          </a:p>
          <a:p>
            <a:pPr marL="285750" indent="-285750">
              <a:spcBef>
                <a:spcPts val="400"/>
              </a:spcBef>
              <a:buClr>
                <a:schemeClr val="tx1"/>
              </a:buClr>
              <a:buFont typeface="Wingdings" panose="05000000000000000000" pitchFamily="2" charset="2"/>
              <a:buChar char="Ø"/>
            </a:pPr>
            <a:r>
              <a:rPr lang="en-US" altLang="ru-RU" sz="1600" b="0" dirty="0">
                <a:solidFill>
                  <a:schemeClr val="tx1"/>
                </a:solidFill>
                <a:latin typeface="Calibri" panose="020F0502020204030204" pitchFamily="34" charset="0"/>
                <a:cs typeface="Arial" panose="020B0604020202020204" pitchFamily="34" charset="0"/>
              </a:rPr>
              <a:t> </a:t>
            </a:r>
            <a:r>
              <a:rPr lang="en-US" altLang="ru-RU" sz="1600" b="0" dirty="0" smtClean="0">
                <a:solidFill>
                  <a:srgbClr val="92D050"/>
                </a:solidFill>
                <a:latin typeface="Calibri" panose="020F0502020204030204" pitchFamily="34" charset="0"/>
                <a:cs typeface="Arial" panose="020B0604020202020204" pitchFamily="34" charset="0"/>
              </a:rPr>
              <a:t>SM studies:</a:t>
            </a:r>
            <a:r>
              <a:rPr lang="en-US" altLang="ru-RU" sz="1600" b="0" dirty="0" smtClean="0">
                <a:solidFill>
                  <a:schemeClr val="tx1"/>
                </a:solidFill>
                <a:latin typeface="Calibri" panose="020F0502020204030204" pitchFamily="34" charset="0"/>
                <a:cs typeface="Arial" panose="020B0604020202020204" pitchFamily="34" charset="0"/>
              </a:rPr>
              <a:t> lepton </a:t>
            </a:r>
            <a:r>
              <a:rPr lang="en-US" altLang="ru-RU" sz="1600" b="0" dirty="0">
                <a:solidFill>
                  <a:schemeClr val="tx1"/>
                </a:solidFill>
                <a:latin typeface="Calibri" panose="020F0502020204030204" pitchFamily="34" charset="0"/>
                <a:cs typeface="Arial" panose="020B0604020202020204" pitchFamily="34" charset="0"/>
              </a:rPr>
              <a:t>pair production in </a:t>
            </a:r>
            <a:r>
              <a:rPr lang="en-US" altLang="ru-RU" sz="1600" b="0" dirty="0" err="1">
                <a:solidFill>
                  <a:schemeClr val="tx1"/>
                </a:solidFill>
                <a:latin typeface="Calibri" panose="020F0502020204030204" pitchFamily="34" charset="0"/>
                <a:cs typeface="Arial" panose="020B0604020202020204" pitchFamily="34" charset="0"/>
              </a:rPr>
              <a:t>Drell</a:t>
            </a:r>
            <a:r>
              <a:rPr lang="en-US" altLang="ru-RU" sz="1600" b="0" dirty="0">
                <a:solidFill>
                  <a:schemeClr val="tx1"/>
                </a:solidFill>
                <a:latin typeface="Calibri" panose="020F0502020204030204" pitchFamily="34" charset="0"/>
                <a:cs typeface="Arial" panose="020B0604020202020204" pitchFamily="34" charset="0"/>
              </a:rPr>
              <a:t>–Yan process (cross section, asymmetry, angular coefficients) to test SM at </a:t>
            </a:r>
            <a:r>
              <a:rPr lang="en-US" altLang="ru-RU" sz="1600" b="0" dirty="0" smtClean="0">
                <a:solidFill>
                  <a:schemeClr val="tx1"/>
                </a:solidFill>
                <a:latin typeface="Calibri" panose="020F0502020204030204" pitchFamily="34" charset="0"/>
                <a:cs typeface="Arial" panose="020B0604020202020204" pitchFamily="34" charset="0"/>
              </a:rPr>
              <a:t>a new </a:t>
            </a:r>
            <a:r>
              <a:rPr lang="en-US" altLang="ru-RU" sz="1600" b="0" dirty="0">
                <a:solidFill>
                  <a:schemeClr val="tx1"/>
                </a:solidFill>
                <a:latin typeface="Calibri" panose="020F0502020204030204" pitchFamily="34" charset="0"/>
                <a:cs typeface="Arial" panose="020B0604020202020204" pitchFamily="34" charset="0"/>
              </a:rPr>
              <a:t>energy scale</a:t>
            </a:r>
          </a:p>
          <a:p>
            <a:pPr marL="285750" indent="-285750">
              <a:spcBef>
                <a:spcPts val="400"/>
              </a:spcBef>
              <a:buClr>
                <a:schemeClr val="tx1"/>
              </a:buClr>
              <a:buFont typeface="Wingdings" panose="05000000000000000000" pitchFamily="2" charset="2"/>
              <a:buChar char="Ø"/>
            </a:pPr>
            <a:r>
              <a:rPr lang="en-US" altLang="ru-RU" sz="1600" b="0" dirty="0" smtClean="0">
                <a:solidFill>
                  <a:srgbClr val="92D050"/>
                </a:solidFill>
                <a:latin typeface="Calibri" panose="020F0502020204030204" pitchFamily="34" charset="0"/>
                <a:cs typeface="Arial" panose="020B0604020202020204" pitchFamily="34" charset="0"/>
              </a:rPr>
              <a:t>Jet reconstruction algorithms:</a:t>
            </a:r>
            <a:r>
              <a:rPr lang="en-US" altLang="ru-RU" sz="1600" b="0" dirty="0" smtClean="0">
                <a:solidFill>
                  <a:schemeClr val="tx1"/>
                </a:solidFill>
                <a:latin typeface="Calibri" panose="020F0502020204030204" pitchFamily="34" charset="0"/>
                <a:cs typeface="Arial" panose="020B0604020202020204" pitchFamily="34" charset="0"/>
              </a:rPr>
              <a:t> measurements </a:t>
            </a:r>
            <a:r>
              <a:rPr lang="en-US" altLang="ru-RU" sz="1600" b="0" dirty="0">
                <a:solidFill>
                  <a:schemeClr val="tx1"/>
                </a:solidFill>
                <a:latin typeface="Calibri" panose="020F0502020204030204" pitchFamily="34" charset="0"/>
                <a:cs typeface="Arial" panose="020B0604020202020204" pitchFamily="34" charset="0"/>
              </a:rPr>
              <a:t>of multiplicity in jets for studies of </a:t>
            </a:r>
            <a:r>
              <a:rPr lang="en-US" altLang="ru-RU" sz="1600" b="0" dirty="0" err="1">
                <a:solidFill>
                  <a:schemeClr val="tx1"/>
                </a:solidFill>
                <a:latin typeface="Calibri" panose="020F0502020204030204" pitchFamily="34" charset="0"/>
                <a:cs typeface="Arial" panose="020B0604020202020204" pitchFamily="34" charset="0"/>
              </a:rPr>
              <a:t>hadronization</a:t>
            </a:r>
            <a:r>
              <a:rPr lang="en-US" altLang="ru-RU" sz="1600" b="0" dirty="0">
                <a:solidFill>
                  <a:schemeClr val="tx1"/>
                </a:solidFill>
                <a:latin typeface="Calibri" panose="020F0502020204030204" pitchFamily="34" charset="0"/>
                <a:cs typeface="Arial" panose="020B0604020202020204" pitchFamily="34" charset="0"/>
              </a:rPr>
              <a:t> process, improvement of PDF and QCD coupling </a:t>
            </a:r>
            <a:r>
              <a:rPr lang="en-US" altLang="ru-RU" sz="1600" b="0" dirty="0" smtClean="0">
                <a:solidFill>
                  <a:schemeClr val="tx1"/>
                </a:solidFill>
                <a:latin typeface="Calibri" panose="020F0502020204030204" pitchFamily="34" charset="0"/>
                <a:cs typeface="Arial" panose="020B0604020202020204" pitchFamily="34" charset="0"/>
              </a:rPr>
              <a:t>precision</a:t>
            </a:r>
            <a:endParaRPr lang="en-US" altLang="ru-RU" sz="1700" b="0" dirty="0" smtClean="0">
              <a:solidFill>
                <a:srgbClr val="FFFF00"/>
              </a:solidFill>
              <a:latin typeface="Calibri" panose="020F0502020204030204" pitchFamily="34" charset="0"/>
              <a:cs typeface="Arial" panose="020B0604020202020204" pitchFamily="34" charset="0"/>
            </a:endParaRPr>
          </a:p>
          <a:p>
            <a:pPr>
              <a:spcBef>
                <a:spcPts val="400"/>
              </a:spcBef>
              <a:buClr>
                <a:srgbClr val="002060"/>
              </a:buClr>
            </a:pPr>
            <a:r>
              <a:rPr lang="en-US" altLang="ru-RU" sz="1700" b="0" dirty="0" smtClean="0">
                <a:solidFill>
                  <a:srgbClr val="FFFF00"/>
                </a:solidFill>
                <a:latin typeface="Calibri" panose="020F0502020204030204" pitchFamily="34" charset="0"/>
                <a:cs typeface="Arial" panose="020B0604020202020204" pitchFamily="34" charset="0"/>
              </a:rPr>
              <a:t>New </a:t>
            </a:r>
            <a:r>
              <a:rPr lang="en-US" altLang="ru-RU" sz="1700" b="0" dirty="0">
                <a:solidFill>
                  <a:srgbClr val="FFFF00"/>
                </a:solidFill>
                <a:latin typeface="Calibri" panose="020F0502020204030204" pitchFamily="34" charset="0"/>
                <a:cs typeface="Arial" panose="020B0604020202020204" pitchFamily="34" charset="0"/>
              </a:rPr>
              <a:t>perspectives (RUN3 and HL-LHC) </a:t>
            </a:r>
            <a:r>
              <a:rPr lang="en-US" altLang="ru-RU" sz="1700" b="0" dirty="0" smtClean="0">
                <a:solidFill>
                  <a:srgbClr val="FFFF00"/>
                </a:solidFill>
                <a:latin typeface="Calibri" panose="020F0502020204030204" pitchFamily="34" charset="0"/>
                <a:cs typeface="Arial" panose="020B0604020202020204" pitchFamily="34" charset="0"/>
              </a:rPr>
              <a:t> for new physics are</a:t>
            </a:r>
            <a:r>
              <a:rPr lang="ru-RU" altLang="ru-RU" sz="1700" b="0" dirty="0">
                <a:solidFill>
                  <a:srgbClr val="FFFF00"/>
                </a:solidFill>
                <a:latin typeface="Calibri" panose="020F0502020204030204" pitchFamily="34" charset="0"/>
                <a:cs typeface="Arial" panose="020B0604020202020204" pitchFamily="34" charset="0"/>
              </a:rPr>
              <a:t>:</a:t>
            </a:r>
          </a:p>
          <a:p>
            <a:pPr marL="285750" indent="-285750">
              <a:spcBef>
                <a:spcPts val="400"/>
              </a:spcBef>
              <a:buClr>
                <a:schemeClr val="tx1"/>
              </a:buClr>
              <a:buFont typeface="Wingdings" panose="05000000000000000000" pitchFamily="2" charset="2"/>
              <a:buChar char="Ø"/>
            </a:pPr>
            <a:r>
              <a:rPr lang="en-US" altLang="ru-RU" sz="1700" b="0" dirty="0">
                <a:solidFill>
                  <a:schemeClr val="tx1"/>
                </a:solidFill>
                <a:latin typeface="Calibri" panose="020F0502020204030204" pitchFamily="34" charset="0"/>
                <a:cs typeface="Arial" panose="020B0604020202020204" pitchFamily="34" charset="0"/>
              </a:rPr>
              <a:t> </a:t>
            </a:r>
            <a:r>
              <a:rPr lang="en-US" altLang="ru-RU" sz="1600" b="0" dirty="0">
                <a:solidFill>
                  <a:schemeClr val="tx1"/>
                </a:solidFill>
                <a:latin typeface="Calibri" panose="020F0502020204030204" pitchFamily="34" charset="0"/>
                <a:cs typeface="Arial" panose="020B0604020202020204" pitchFamily="34" charset="0"/>
              </a:rPr>
              <a:t>searches for signals of dark matter and new scalar bosons beyond SM (extra Higgs bosons) produced leptons/b-quarks and missing ET; studies of Higgs boson properties. </a:t>
            </a:r>
          </a:p>
          <a:p>
            <a:pPr marL="285750" indent="-285750">
              <a:spcBef>
                <a:spcPts val="400"/>
              </a:spcBef>
              <a:buClr>
                <a:schemeClr val="tx1"/>
              </a:buClr>
              <a:buFont typeface="Wingdings" panose="05000000000000000000" pitchFamily="2" charset="2"/>
              <a:buChar char="Ø"/>
            </a:pPr>
            <a:r>
              <a:rPr lang="en-US" altLang="ru-RU" sz="1600" b="0" dirty="0">
                <a:solidFill>
                  <a:schemeClr val="tx1"/>
                </a:solidFill>
                <a:latin typeface="Calibri" panose="020F0502020204030204" pitchFamily="34" charset="0"/>
                <a:cs typeface="Arial" panose="020B0604020202020204" pitchFamily="34" charset="0"/>
              </a:rPr>
              <a:t> studies of lepton-</a:t>
            </a:r>
            <a:r>
              <a:rPr lang="en-US" altLang="ru-RU" sz="1600" b="0" dirty="0" err="1">
                <a:solidFill>
                  <a:schemeClr val="tx1"/>
                </a:solidFill>
                <a:latin typeface="Calibri" panose="020F0502020204030204" pitchFamily="34" charset="0"/>
                <a:cs typeface="Arial" panose="020B0604020202020204" pitchFamily="34" charset="0"/>
              </a:rPr>
              <a:t>flavour</a:t>
            </a:r>
            <a:r>
              <a:rPr lang="en-US" altLang="ru-RU" sz="1600" b="0" dirty="0">
                <a:solidFill>
                  <a:schemeClr val="tx1"/>
                </a:solidFill>
                <a:latin typeface="Calibri" panose="020F0502020204030204" pitchFamily="34" charset="0"/>
                <a:cs typeface="Arial" panose="020B0604020202020204" pitchFamily="34" charset="0"/>
              </a:rPr>
              <a:t> violation processes to search for microscopic black holes, extended gauge sector, RPV SUSY, </a:t>
            </a:r>
            <a:r>
              <a:rPr lang="en-US" altLang="ru-RU" sz="1600" b="0" dirty="0" smtClean="0">
                <a:solidFill>
                  <a:schemeClr val="tx1"/>
                </a:solidFill>
                <a:latin typeface="Calibri" panose="020F0502020204030204" pitchFamily="34" charset="0"/>
                <a:cs typeface="Arial" panose="020B0604020202020204" pitchFamily="34" charset="0"/>
              </a:rPr>
              <a:t>etc.</a:t>
            </a:r>
            <a:endParaRPr lang="en-US" altLang="ru-RU" sz="1600" b="0" dirty="0">
              <a:solidFill>
                <a:schemeClr val="tx1"/>
              </a:solidFill>
              <a:latin typeface="Calibri" panose="020F0502020204030204" pitchFamily="34" charset="0"/>
              <a:cs typeface="Arial" panose="020B0604020202020204" pitchFamily="34" charset="0"/>
            </a:endParaRPr>
          </a:p>
        </p:txBody>
      </p:sp>
      <p:sp>
        <p:nvSpPr>
          <p:cNvPr id="64516" name="Rectangle 3"/>
          <p:cNvSpPr>
            <a:spLocks noChangeArrowheads="1"/>
          </p:cNvSpPr>
          <p:nvPr/>
        </p:nvSpPr>
        <p:spPr bwMode="auto">
          <a:xfrm>
            <a:off x="6435744" y="687066"/>
            <a:ext cx="5756256" cy="58345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b="1">
                <a:solidFill>
                  <a:srgbClr val="3333CC"/>
                </a:solidFill>
                <a:latin typeface="Arial" panose="020B0604020202020204" pitchFamily="34" charset="0"/>
                <a:cs typeface="PingFang SC"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FF3300"/>
                </a:solidFill>
                <a:latin typeface="Arial" panose="020B0604020202020204" pitchFamily="34" charset="0"/>
                <a:cs typeface="PingFang SC"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PingFang SC"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00FF"/>
                </a:solidFill>
                <a:latin typeface="Arial" panose="020B0604020202020204" pitchFamily="34" charset="0"/>
                <a:cs typeface="PingFang SC"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9999"/>
                </a:solidFill>
                <a:latin typeface="Arial" panose="020B0604020202020204" pitchFamily="34" charset="0"/>
                <a:cs typeface="PingFang SC"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9999"/>
                </a:solidFill>
                <a:latin typeface="Arial" panose="020B0604020202020204" pitchFamily="34" charset="0"/>
                <a:cs typeface="PingFang SC"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9999"/>
                </a:solidFill>
                <a:latin typeface="Arial" panose="020B0604020202020204" pitchFamily="34" charset="0"/>
                <a:cs typeface="PingFang SC"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9999"/>
                </a:solidFill>
                <a:latin typeface="Arial" panose="020B0604020202020204" pitchFamily="34" charset="0"/>
                <a:cs typeface="PingFang SC"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9999"/>
                </a:solidFill>
                <a:latin typeface="Arial" panose="020B0604020202020204" pitchFamily="34" charset="0"/>
                <a:cs typeface="PingFang SC" charset="0"/>
              </a:defRPr>
            </a:lvl9pPr>
          </a:lstStyle>
          <a:p>
            <a:pPr eaLnBrk="1" hangingPunct="1">
              <a:spcBef>
                <a:spcPct val="0"/>
              </a:spcBef>
              <a:buClrTx/>
              <a:buFontTx/>
              <a:buNone/>
            </a:pPr>
            <a:r>
              <a:rPr lang="en-US" altLang="ru-RU" sz="1700" b="0" dirty="0">
                <a:solidFill>
                  <a:srgbClr val="92D050"/>
                </a:solidFill>
                <a:latin typeface="Calibri" panose="020F0502020204030204" pitchFamily="34" charset="0"/>
                <a:cs typeface="Arial" panose="020B0604020202020204" pitchFamily="34" charset="0"/>
              </a:rPr>
              <a:t>Activity in CMS Physics Working Group</a:t>
            </a:r>
          </a:p>
          <a:p>
            <a:pPr>
              <a:spcBef>
                <a:spcPct val="0"/>
              </a:spcBef>
              <a:spcAft>
                <a:spcPts val="600"/>
              </a:spcAft>
              <a:buClr>
                <a:srgbClr val="006600"/>
              </a:buClr>
            </a:pPr>
            <a:r>
              <a:rPr lang="en-US" altLang="ru-RU" sz="1700" b="0" dirty="0">
                <a:solidFill>
                  <a:schemeClr val="tx1"/>
                </a:solidFill>
                <a:latin typeface="Calibri" panose="020F0502020204030204" pitchFamily="34" charset="0"/>
                <a:cs typeface="Arial" panose="020B0604020202020204" pitchFamily="34" charset="0"/>
              </a:rPr>
              <a:t>- Exotica, Higgs, and Standard Model Analysis</a:t>
            </a:r>
          </a:p>
          <a:p>
            <a:pPr>
              <a:spcBef>
                <a:spcPct val="0"/>
              </a:spcBef>
              <a:spcAft>
                <a:spcPts val="600"/>
              </a:spcAft>
              <a:buClr>
                <a:srgbClr val="006600"/>
              </a:buClr>
            </a:pPr>
            <a:r>
              <a:rPr lang="en-US" altLang="ru-RU" sz="1700" b="0" dirty="0">
                <a:solidFill>
                  <a:schemeClr val="tx1"/>
                </a:solidFill>
                <a:latin typeface="Calibri" panose="020F0502020204030204" pitchFamily="34" charset="0"/>
                <a:cs typeface="Arial" panose="020B0604020202020204" pitchFamily="34" charset="0"/>
              </a:rPr>
              <a:t>- Muon and Jet/MET Physics Object Groups</a:t>
            </a:r>
          </a:p>
          <a:p>
            <a:pPr>
              <a:spcBef>
                <a:spcPct val="0"/>
              </a:spcBef>
              <a:spcAft>
                <a:spcPts val="600"/>
              </a:spcAft>
              <a:buClr>
                <a:srgbClr val="006600"/>
              </a:buClr>
            </a:pPr>
            <a:r>
              <a:rPr lang="en-US" altLang="ru-RU" sz="1700" b="0" dirty="0">
                <a:solidFill>
                  <a:schemeClr val="tx1"/>
                </a:solidFill>
                <a:latin typeface="Calibri" panose="020F0502020204030204" pitchFamily="34" charset="0"/>
                <a:cs typeface="Arial" panose="020B0604020202020204" pitchFamily="34" charset="0"/>
              </a:rPr>
              <a:t>- Muon and HCAL Detector Performance Group </a:t>
            </a:r>
            <a:endParaRPr lang="en-US" altLang="ru-RU" sz="1700" b="0" dirty="0">
              <a:solidFill>
                <a:srgbClr val="002060"/>
              </a:solidFill>
              <a:latin typeface="Calibri" panose="020F0502020204030204" pitchFamily="34" charset="0"/>
              <a:cs typeface="Arial" panose="020B0604020202020204" pitchFamily="34" charset="0"/>
            </a:endParaRPr>
          </a:p>
          <a:p>
            <a:pPr eaLnBrk="1" hangingPunct="1">
              <a:spcBef>
                <a:spcPct val="0"/>
              </a:spcBef>
              <a:buClrTx/>
              <a:buFontTx/>
              <a:buNone/>
            </a:pPr>
            <a:r>
              <a:rPr lang="en-US" altLang="ru-RU" sz="1700" b="0" dirty="0">
                <a:solidFill>
                  <a:srgbClr val="92D050"/>
                </a:solidFill>
                <a:latin typeface="Calibri" panose="020F0502020204030204" pitchFamily="34" charset="0"/>
                <a:cs typeface="Arial" panose="020B0604020202020204" pitchFamily="34" charset="0"/>
              </a:rPr>
              <a:t>Human resources</a:t>
            </a:r>
          </a:p>
          <a:p>
            <a:pPr>
              <a:spcBef>
                <a:spcPct val="0"/>
              </a:spcBef>
              <a:spcAft>
                <a:spcPts val="600"/>
              </a:spcAft>
              <a:buClr>
                <a:srgbClr val="006600"/>
              </a:buClr>
            </a:pPr>
            <a:r>
              <a:rPr lang="en-US" altLang="ru-RU" sz="1700" b="0" dirty="0">
                <a:solidFill>
                  <a:schemeClr val="tx1"/>
                </a:solidFill>
                <a:latin typeface="Calibri" panose="020F0502020204030204" pitchFamily="34" charset="0"/>
                <a:cs typeface="Arial" panose="020B0604020202020204" pitchFamily="34" charset="0"/>
              </a:rPr>
              <a:t>- 18 scientists from JINR (14 from LHEP, 2 from LIT, </a:t>
            </a:r>
            <a:r>
              <a:rPr lang="ru-RU" altLang="ru-RU" sz="1700" b="0" dirty="0">
                <a:solidFill>
                  <a:schemeClr val="tx1"/>
                </a:solidFill>
                <a:latin typeface="Calibri" panose="020F0502020204030204" pitchFamily="34" charset="0"/>
                <a:cs typeface="Arial" panose="020B0604020202020204" pitchFamily="34" charset="0"/>
              </a:rPr>
              <a:t>2</a:t>
            </a:r>
            <a:r>
              <a:rPr lang="en-US" altLang="ru-RU" sz="1700" b="0" dirty="0">
                <a:solidFill>
                  <a:schemeClr val="tx1"/>
                </a:solidFill>
                <a:latin typeface="Calibri" panose="020F0502020204030204" pitchFamily="34" charset="0"/>
                <a:cs typeface="Arial" panose="020B0604020202020204" pitchFamily="34" charset="0"/>
              </a:rPr>
              <a:t> from   </a:t>
            </a:r>
          </a:p>
          <a:p>
            <a:pPr>
              <a:spcBef>
                <a:spcPct val="0"/>
              </a:spcBef>
              <a:spcAft>
                <a:spcPts val="600"/>
              </a:spcAft>
              <a:buClr>
                <a:srgbClr val="006600"/>
              </a:buClr>
            </a:pPr>
            <a:r>
              <a:rPr lang="en-US" altLang="ru-RU" sz="1700" b="0" dirty="0">
                <a:solidFill>
                  <a:schemeClr val="tx1"/>
                </a:solidFill>
                <a:latin typeface="Calibri" panose="020F0502020204030204" pitchFamily="34" charset="0"/>
                <a:cs typeface="Arial" panose="020B0604020202020204" pitchFamily="34" charset="0"/>
              </a:rPr>
              <a:t>BLTP) and 7 from </a:t>
            </a:r>
            <a:r>
              <a:rPr lang="en-US" altLang="ru-RU" sz="1700" b="0" dirty="0" err="1">
                <a:solidFill>
                  <a:schemeClr val="tx1"/>
                </a:solidFill>
                <a:latin typeface="Calibri" panose="020F0502020204030204" pitchFamily="34" charset="0"/>
                <a:cs typeface="Arial" panose="020B0604020202020204" pitchFamily="34" charset="0"/>
              </a:rPr>
              <a:t>Dubna</a:t>
            </a:r>
            <a:r>
              <a:rPr lang="en-US" altLang="ru-RU" sz="1700" b="0" dirty="0">
                <a:solidFill>
                  <a:schemeClr val="tx1"/>
                </a:solidFill>
                <a:latin typeface="Calibri" panose="020F0502020204030204" pitchFamily="34" charset="0"/>
                <a:cs typeface="Arial" panose="020B0604020202020204" pitchFamily="34" charset="0"/>
              </a:rPr>
              <a:t> Member  States (Minsk and Erevan)</a:t>
            </a:r>
          </a:p>
          <a:p>
            <a:pPr eaLnBrk="1" hangingPunct="1">
              <a:spcBef>
                <a:spcPct val="0"/>
              </a:spcBef>
              <a:buClr>
                <a:srgbClr val="006600"/>
              </a:buClr>
            </a:pPr>
            <a:r>
              <a:rPr lang="en-US" altLang="ru-RU" sz="1700" b="0" dirty="0">
                <a:solidFill>
                  <a:schemeClr val="tx1"/>
                </a:solidFill>
                <a:latin typeface="Calibri" panose="020F0502020204030204" pitchFamily="34" charset="0"/>
                <a:cs typeface="Arial" panose="020B0604020202020204" pitchFamily="34" charset="0"/>
              </a:rPr>
              <a:t>- 15.5 FTE from JINR and </a:t>
            </a:r>
            <a:r>
              <a:rPr lang="ru-RU" altLang="ru-RU" sz="1700" b="0" dirty="0">
                <a:solidFill>
                  <a:schemeClr val="tx1"/>
                </a:solidFill>
                <a:latin typeface="Calibri" panose="020F0502020204030204" pitchFamily="34" charset="0"/>
                <a:cs typeface="Arial" panose="020B0604020202020204" pitchFamily="34" charset="0"/>
              </a:rPr>
              <a:t>5</a:t>
            </a:r>
            <a:r>
              <a:rPr lang="en-US" altLang="ru-RU" sz="1700" b="0" dirty="0">
                <a:solidFill>
                  <a:schemeClr val="tx1"/>
                </a:solidFill>
                <a:latin typeface="Calibri" panose="020F0502020204030204" pitchFamily="34" charset="0"/>
                <a:cs typeface="Arial" panose="020B0604020202020204" pitchFamily="34" charset="0"/>
              </a:rPr>
              <a:t>.5 from DMS</a:t>
            </a:r>
          </a:p>
          <a:p>
            <a:pPr eaLnBrk="1" hangingPunct="1">
              <a:spcBef>
                <a:spcPct val="0"/>
              </a:spcBef>
              <a:buClr>
                <a:srgbClr val="006600"/>
              </a:buClr>
            </a:pPr>
            <a:r>
              <a:rPr lang="en-US" altLang="ru-RU" sz="1700" b="0" dirty="0">
                <a:solidFill>
                  <a:schemeClr val="tx1"/>
                </a:solidFill>
                <a:latin typeface="Calibri" panose="020F0502020204030204" pitchFamily="34" charset="0"/>
                <a:cs typeface="Arial" panose="020B0604020202020204" pitchFamily="34" charset="0"/>
              </a:rPr>
              <a:t>- </a:t>
            </a:r>
            <a:r>
              <a:rPr lang="ru-RU" altLang="ru-RU" sz="1700" b="0" dirty="0">
                <a:solidFill>
                  <a:schemeClr val="tx1"/>
                </a:solidFill>
                <a:latin typeface="Calibri" panose="020F0502020204030204" pitchFamily="34" charset="0"/>
                <a:cs typeface="Arial" panose="020B0604020202020204" pitchFamily="34" charset="0"/>
              </a:rPr>
              <a:t>1</a:t>
            </a:r>
            <a:r>
              <a:rPr lang="en-US" altLang="ru-RU" sz="1700" b="0" dirty="0">
                <a:solidFill>
                  <a:schemeClr val="tx1"/>
                </a:solidFill>
                <a:latin typeface="Calibri" panose="020F0502020204030204" pitchFamily="34" charset="0"/>
                <a:cs typeface="Arial" panose="020B0604020202020204" pitchFamily="34" charset="0"/>
              </a:rPr>
              <a:t>4 young researchers: 1 PhD from JINR, 4 PhD Students from JINR, 2 PhD Students from DMS, 7 </a:t>
            </a:r>
            <a:r>
              <a:rPr lang="en-US" altLang="ru-RU" sz="1700" b="0" dirty="0" smtClean="0">
                <a:solidFill>
                  <a:schemeClr val="tx1"/>
                </a:solidFill>
                <a:latin typeface="Calibri" panose="020F0502020204030204" pitchFamily="34" charset="0"/>
                <a:cs typeface="Arial" panose="020B0604020202020204" pitchFamily="34" charset="0"/>
              </a:rPr>
              <a:t>MS Students</a:t>
            </a:r>
            <a:endParaRPr lang="en-US" altLang="ru-RU" sz="1700" b="0" dirty="0">
              <a:solidFill>
                <a:srgbClr val="006600"/>
              </a:solidFill>
              <a:latin typeface="Calibri" panose="020F0502020204030204" pitchFamily="34" charset="0"/>
              <a:cs typeface="Arial" panose="020B0604020202020204" pitchFamily="34" charset="0"/>
            </a:endParaRPr>
          </a:p>
          <a:p>
            <a:pPr>
              <a:spcBef>
                <a:spcPct val="0"/>
              </a:spcBef>
              <a:spcAft>
                <a:spcPts val="600"/>
              </a:spcAft>
              <a:buClrTx/>
            </a:pPr>
            <a:r>
              <a:rPr lang="en-US" altLang="ru-RU" sz="1700" b="0" dirty="0">
                <a:solidFill>
                  <a:srgbClr val="92D050"/>
                </a:solidFill>
                <a:latin typeface="Calibri" panose="020F0502020204030204" pitchFamily="34" charset="0"/>
                <a:cs typeface="Arial" panose="020B0604020202020204" pitchFamily="34" charset="0"/>
              </a:rPr>
              <a:t>Publications and talks in 2021</a:t>
            </a:r>
          </a:p>
          <a:p>
            <a:pPr>
              <a:spcBef>
                <a:spcPct val="0"/>
              </a:spcBef>
              <a:spcAft>
                <a:spcPts val="600"/>
              </a:spcAft>
              <a:buClr>
                <a:srgbClr val="006600"/>
              </a:buClr>
            </a:pPr>
            <a:r>
              <a:rPr lang="en-US" altLang="ru-RU" sz="1700" b="0" dirty="0">
                <a:solidFill>
                  <a:schemeClr val="tx1"/>
                </a:solidFill>
                <a:latin typeface="Calibri" panose="020F0502020204030204" pitchFamily="34" charset="0"/>
                <a:cs typeface="Arial" panose="020B0604020202020204" pitchFamily="34" charset="0"/>
              </a:rPr>
              <a:t>- </a:t>
            </a:r>
            <a:r>
              <a:rPr lang="ru-RU" altLang="ru-RU" sz="1700" b="0" dirty="0">
                <a:solidFill>
                  <a:schemeClr val="tx1"/>
                </a:solidFill>
                <a:latin typeface="Calibri" panose="020F0502020204030204" pitchFamily="34" charset="0"/>
                <a:cs typeface="Arial" panose="020B0604020202020204" pitchFamily="34" charset="0"/>
              </a:rPr>
              <a:t>1</a:t>
            </a:r>
            <a:r>
              <a:rPr lang="en-US" altLang="ru-RU" sz="1700" b="0" dirty="0">
                <a:solidFill>
                  <a:schemeClr val="tx1"/>
                </a:solidFill>
                <a:latin typeface="Calibri" panose="020F0502020204030204" pitchFamily="34" charset="0"/>
                <a:cs typeface="Arial" panose="020B0604020202020204" pitchFamily="34" charset="0"/>
              </a:rPr>
              <a:t> CMS Analysis in refereed journal </a:t>
            </a:r>
          </a:p>
          <a:p>
            <a:pPr>
              <a:spcBef>
                <a:spcPct val="0"/>
              </a:spcBef>
              <a:spcAft>
                <a:spcPts val="600"/>
              </a:spcAft>
              <a:buClr>
                <a:srgbClr val="006600"/>
              </a:buClr>
            </a:pPr>
            <a:r>
              <a:rPr lang="en-US" altLang="ru-RU" sz="1700" b="0" dirty="0">
                <a:solidFill>
                  <a:schemeClr val="tx1"/>
                </a:solidFill>
                <a:latin typeface="Calibri" panose="020F0502020204030204" pitchFamily="34" charset="0"/>
                <a:cs typeface="Arial" panose="020B0604020202020204" pitchFamily="34" charset="0"/>
              </a:rPr>
              <a:t>- 1 CMS Analysis was approved for submission</a:t>
            </a:r>
          </a:p>
          <a:p>
            <a:pPr>
              <a:spcBef>
                <a:spcPct val="0"/>
              </a:spcBef>
              <a:spcAft>
                <a:spcPts val="600"/>
              </a:spcAft>
              <a:buClr>
                <a:srgbClr val="006600"/>
              </a:buClr>
            </a:pPr>
            <a:r>
              <a:rPr lang="en-US" altLang="ru-RU" sz="1700" b="0" dirty="0">
                <a:solidFill>
                  <a:schemeClr val="tx1"/>
                </a:solidFill>
                <a:latin typeface="Calibri" panose="020F0502020204030204" pitchFamily="34" charset="0"/>
                <a:cs typeface="Arial" panose="020B0604020202020204" pitchFamily="34" charset="0"/>
              </a:rPr>
              <a:t>- 2 CMS Analysis in the CMS Analysis Notes</a:t>
            </a:r>
          </a:p>
          <a:p>
            <a:pPr>
              <a:spcBef>
                <a:spcPct val="0"/>
              </a:spcBef>
              <a:spcAft>
                <a:spcPts val="600"/>
              </a:spcAft>
              <a:buClr>
                <a:srgbClr val="006600"/>
              </a:buClr>
            </a:pPr>
            <a:r>
              <a:rPr lang="en-US" altLang="ru-RU" sz="1700" b="0" dirty="0">
                <a:solidFill>
                  <a:schemeClr val="tx1"/>
                </a:solidFill>
                <a:latin typeface="Calibri" panose="020F0502020204030204" pitchFamily="34" charset="0"/>
                <a:cs typeface="Arial" panose="020B0604020202020204" pitchFamily="34" charset="0"/>
              </a:rPr>
              <a:t>- 5 papers in refereed journals 	</a:t>
            </a:r>
          </a:p>
          <a:p>
            <a:pPr>
              <a:spcBef>
                <a:spcPct val="0"/>
              </a:spcBef>
              <a:spcAft>
                <a:spcPts val="600"/>
              </a:spcAft>
              <a:buClr>
                <a:srgbClr val="006600"/>
              </a:buClr>
            </a:pPr>
            <a:r>
              <a:rPr lang="en-US" altLang="ru-RU" sz="1700" b="0" dirty="0">
                <a:solidFill>
                  <a:schemeClr val="tx1"/>
                </a:solidFill>
                <a:latin typeface="Calibri" panose="020F0502020204030204" pitchFamily="34" charset="0"/>
                <a:cs typeface="Arial" panose="020B0604020202020204" pitchFamily="34" charset="0"/>
              </a:rPr>
              <a:t>- 2 talks were given by JINR physicists at the international conferences by young scientists (Summer Conferences are just started, about 10 talks already selected by Collaboration to be presented there )</a:t>
            </a:r>
          </a:p>
        </p:txBody>
      </p:sp>
      <p:sp>
        <p:nvSpPr>
          <p:cNvPr id="64517" name="Rectangle 4"/>
          <p:cNvSpPr>
            <a:spLocks noChangeArrowheads="1"/>
          </p:cNvSpPr>
          <p:nvPr/>
        </p:nvSpPr>
        <p:spPr bwMode="auto">
          <a:xfrm>
            <a:off x="609599" y="5350078"/>
            <a:ext cx="4954587" cy="925511"/>
          </a:xfrm>
          <a:prstGeom prst="rect">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b="1">
                <a:solidFill>
                  <a:srgbClr val="3333CC"/>
                </a:solidFill>
                <a:latin typeface="Arial" panose="020B0604020202020204" pitchFamily="34" charset="0"/>
                <a:cs typeface="PingFang SC"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FF3300"/>
                </a:solidFill>
                <a:latin typeface="Arial" panose="020B0604020202020204" pitchFamily="34" charset="0"/>
                <a:cs typeface="PingFang SC"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PingFang SC"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00FF"/>
                </a:solidFill>
                <a:latin typeface="Arial" panose="020B0604020202020204" pitchFamily="34" charset="0"/>
                <a:cs typeface="PingFang SC"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9999"/>
                </a:solidFill>
                <a:latin typeface="Arial" panose="020B0604020202020204" pitchFamily="34" charset="0"/>
                <a:cs typeface="PingFang SC"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9999"/>
                </a:solidFill>
                <a:latin typeface="Arial" panose="020B0604020202020204" pitchFamily="34" charset="0"/>
                <a:cs typeface="PingFang SC"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9999"/>
                </a:solidFill>
                <a:latin typeface="Arial" panose="020B0604020202020204" pitchFamily="34" charset="0"/>
                <a:cs typeface="PingFang SC"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9999"/>
                </a:solidFill>
                <a:latin typeface="Arial" panose="020B0604020202020204" pitchFamily="34" charset="0"/>
                <a:cs typeface="PingFang SC"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9999"/>
                </a:solidFill>
                <a:latin typeface="Arial" panose="020B0604020202020204" pitchFamily="34" charset="0"/>
                <a:cs typeface="PingFang SC" charset="0"/>
              </a:defRPr>
            </a:lvl9pPr>
          </a:lstStyle>
          <a:p>
            <a:pPr algn="ctr" eaLnBrk="1" hangingPunct="1">
              <a:spcBef>
                <a:spcPct val="0"/>
              </a:spcBef>
              <a:buClrTx/>
              <a:buFontTx/>
              <a:buNone/>
            </a:pPr>
            <a:r>
              <a:rPr lang="en-US" altLang="ru-RU" sz="1800" b="0" dirty="0">
                <a:solidFill>
                  <a:srgbClr val="C00000"/>
                </a:solidFill>
                <a:latin typeface="Calibri" panose="020F0502020204030204" pitchFamily="34" charset="0"/>
                <a:cs typeface="Arial" panose="020B0604020202020204" pitchFamily="34" charset="0"/>
              </a:rPr>
              <a:t>JINR physicists contribute to the seven CMS physics analyses; three of them are subject of full JINR responsibility</a:t>
            </a:r>
          </a:p>
        </p:txBody>
      </p:sp>
      <p:pic>
        <p:nvPicPr>
          <p:cNvPr id="6451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85670" y="-42863"/>
            <a:ext cx="906330" cy="69758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736124" cy="748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Нижний колонтитул 7"/>
          <p:cNvSpPr>
            <a:spLocks noGrp="1"/>
          </p:cNvSpPr>
          <p:nvPr>
            <p:ph type="ftr" sz="quarter" idx="11"/>
          </p:nvPr>
        </p:nvSpPr>
        <p:spPr>
          <a:xfrm>
            <a:off x="609599" y="6519965"/>
            <a:ext cx="8373036" cy="228600"/>
          </a:xfrm>
        </p:spPr>
        <p:txBody>
          <a:bodyPr/>
          <a:lstStyle/>
          <a:p>
            <a:r>
              <a:rPr lang="en-US"/>
              <a:t>M. Savina                55th Meeting of the PAC for Particle Physics</a:t>
            </a:r>
            <a:endParaRPr lang="en-US" dirty="0"/>
          </a:p>
        </p:txBody>
      </p:sp>
      <p:sp>
        <p:nvSpPr>
          <p:cNvPr id="10" name="Дата 6"/>
          <p:cNvSpPr>
            <a:spLocks noGrp="1"/>
          </p:cNvSpPr>
          <p:nvPr>
            <p:ph type="dt" sz="half" idx="10"/>
          </p:nvPr>
        </p:nvSpPr>
        <p:spPr>
          <a:xfrm>
            <a:off x="9174479" y="6519965"/>
            <a:ext cx="1226821" cy="228600"/>
          </a:xfrm>
        </p:spPr>
        <p:txBody>
          <a:bodyPr/>
          <a:lstStyle/>
          <a:p>
            <a:fld id="{35C8C689-D88F-4A0A-B3DA-54E0D3667E0C}" type="datetime1">
              <a:rPr lang="ru-RU" smtClean="0"/>
              <a:t>21.06.2021</a:t>
            </a:fld>
            <a:endParaRPr lang="en-US" dirty="0"/>
          </a:p>
        </p:txBody>
      </p:sp>
      <p:sp>
        <p:nvSpPr>
          <p:cNvPr id="2" name="Номер слайда 1">
            <a:extLst>
              <a:ext uri="{FF2B5EF4-FFF2-40B4-BE49-F238E27FC236}">
                <a16:creationId xmlns:a16="http://schemas.microsoft.com/office/drawing/2014/main" id="{4E4A4796-580A-476E-93F2-B9FAA5066820}"/>
              </a:ext>
            </a:extLst>
          </p:cNvPr>
          <p:cNvSpPr>
            <a:spLocks noGrp="1"/>
          </p:cNvSpPr>
          <p:nvPr>
            <p:ph type="sldNum" sz="quarter" idx="12"/>
          </p:nvPr>
        </p:nvSpPr>
        <p:spPr/>
        <p:txBody>
          <a:bodyPr/>
          <a:lstStyle/>
          <a:p>
            <a:fld id="{E31375A4-56A4-47D6-9801-1991572033F7}" type="slidenum">
              <a:rPr lang="en-US" smtClean="0"/>
              <a:pPr/>
              <a:t>3</a:t>
            </a:fld>
            <a:r>
              <a:rPr lang="en-US" dirty="0"/>
              <a:t>/20</a:t>
            </a:r>
          </a:p>
        </p:txBody>
      </p:sp>
    </p:spTree>
    <p:extLst>
      <p:ext uri="{BB962C8B-B14F-4D97-AF65-F5344CB8AC3E}">
        <p14:creationId xmlns:p14="http://schemas.microsoft.com/office/powerpoint/2010/main" val="32609788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1"/>
          <p:cNvSpPr txBox="1">
            <a:spLocks noChangeArrowheads="1"/>
          </p:cNvSpPr>
          <p:nvPr/>
        </p:nvSpPr>
        <p:spPr bwMode="auto">
          <a:xfrm>
            <a:off x="1179857" y="0"/>
            <a:ext cx="9805988" cy="592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3200" b="1">
                <a:solidFill>
                  <a:srgbClr val="3333CC"/>
                </a:solidFill>
                <a:latin typeface="Arial" panose="020B0604020202020204" pitchFamily="34" charset="0"/>
                <a:cs typeface="PingFang SC"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800">
                <a:solidFill>
                  <a:srgbClr val="FF3300"/>
                </a:solidFill>
                <a:latin typeface="Arial" panose="020B0604020202020204" pitchFamily="34" charset="0"/>
                <a:cs typeface="PingFang SC"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400">
                <a:solidFill>
                  <a:srgbClr val="000000"/>
                </a:solidFill>
                <a:latin typeface="Arial" panose="020B0604020202020204" pitchFamily="34" charset="0"/>
                <a:cs typeface="PingFang SC"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000">
                <a:solidFill>
                  <a:srgbClr val="FF00FF"/>
                </a:solidFill>
                <a:latin typeface="Arial" panose="020B0604020202020204" pitchFamily="34" charset="0"/>
                <a:cs typeface="PingFang SC"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000">
                <a:solidFill>
                  <a:srgbClr val="009999"/>
                </a:solidFill>
                <a:latin typeface="Arial" panose="020B0604020202020204" pitchFamily="34" charset="0"/>
                <a:cs typeface="PingFang SC"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000">
                <a:solidFill>
                  <a:srgbClr val="009999"/>
                </a:solidFill>
                <a:latin typeface="Arial" panose="020B0604020202020204" pitchFamily="34" charset="0"/>
                <a:cs typeface="PingFang SC"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000">
                <a:solidFill>
                  <a:srgbClr val="009999"/>
                </a:solidFill>
                <a:latin typeface="Arial" panose="020B0604020202020204" pitchFamily="34" charset="0"/>
                <a:cs typeface="PingFang SC"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000">
                <a:solidFill>
                  <a:srgbClr val="009999"/>
                </a:solidFill>
                <a:latin typeface="Arial" panose="020B0604020202020204" pitchFamily="34" charset="0"/>
                <a:cs typeface="PingFang SC"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000">
                <a:solidFill>
                  <a:srgbClr val="009999"/>
                </a:solidFill>
                <a:latin typeface="Arial" panose="020B0604020202020204" pitchFamily="34" charset="0"/>
                <a:cs typeface="PingFang SC" charset="0"/>
              </a:defRPr>
            </a:lvl9pPr>
          </a:lstStyle>
          <a:p>
            <a:pPr algn="ctr" eaLnBrk="1" hangingPunct="1">
              <a:spcBef>
                <a:spcPct val="0"/>
              </a:spcBef>
              <a:buClrTx/>
              <a:buFontTx/>
              <a:buNone/>
            </a:pPr>
            <a:r>
              <a:rPr lang="en-US" altLang="ru-RU" sz="2600" dirty="0">
                <a:solidFill>
                  <a:schemeClr val="accent1"/>
                </a:solidFill>
                <a:latin typeface="Helvetica-Bold" charset="0"/>
                <a:cs typeface="Arial" panose="020B0604020202020204" pitchFamily="34" charset="0"/>
              </a:rPr>
              <a:t>The list of JINR Physics and SW Tasks (six-month update)</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87" y="-6545"/>
            <a:ext cx="736124" cy="748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23519" y="44091"/>
            <a:ext cx="906330" cy="69758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Нижний колонтитул 7"/>
          <p:cNvSpPr>
            <a:spLocks noGrp="1"/>
          </p:cNvSpPr>
          <p:nvPr>
            <p:ph type="ftr" sz="quarter" idx="11"/>
          </p:nvPr>
        </p:nvSpPr>
        <p:spPr>
          <a:xfrm>
            <a:off x="609599" y="6519965"/>
            <a:ext cx="8373036" cy="228600"/>
          </a:xfrm>
        </p:spPr>
        <p:txBody>
          <a:bodyPr/>
          <a:lstStyle/>
          <a:p>
            <a:r>
              <a:rPr lang="en-US"/>
              <a:t>M. Savina                55th Meeting of the PAC for Particle Physics</a:t>
            </a:r>
            <a:endParaRPr lang="en-US" dirty="0"/>
          </a:p>
        </p:txBody>
      </p:sp>
      <p:sp>
        <p:nvSpPr>
          <p:cNvPr id="9" name="Дата 6"/>
          <p:cNvSpPr>
            <a:spLocks noGrp="1"/>
          </p:cNvSpPr>
          <p:nvPr>
            <p:ph type="dt" sz="half" idx="10"/>
          </p:nvPr>
        </p:nvSpPr>
        <p:spPr>
          <a:xfrm>
            <a:off x="9174479" y="6519965"/>
            <a:ext cx="1226821" cy="228600"/>
          </a:xfrm>
        </p:spPr>
        <p:txBody>
          <a:bodyPr/>
          <a:lstStyle/>
          <a:p>
            <a:fld id="{A7C7B699-2807-490B-BE3E-A2C36C468CB0}" type="datetime1">
              <a:rPr lang="ru-RU" smtClean="0"/>
              <a:t>21.06.2021</a:t>
            </a:fld>
            <a:endParaRPr lang="en-US" dirty="0"/>
          </a:p>
        </p:txBody>
      </p:sp>
      <p:sp>
        <p:nvSpPr>
          <p:cNvPr id="11" name="Rectangle 4">
            <a:extLst>
              <a:ext uri="{FF2B5EF4-FFF2-40B4-BE49-F238E27FC236}">
                <a16:creationId xmlns:a16="http://schemas.microsoft.com/office/drawing/2014/main" id="{A68AD4F5-00D6-442A-8A13-957343E5CFCE}"/>
              </a:ext>
            </a:extLst>
          </p:cNvPr>
          <p:cNvSpPr>
            <a:spLocks noChangeArrowheads="1"/>
          </p:cNvSpPr>
          <p:nvPr/>
        </p:nvSpPr>
        <p:spPr bwMode="auto">
          <a:xfrm>
            <a:off x="9459653" y="2762696"/>
            <a:ext cx="2374592" cy="648512"/>
          </a:xfrm>
          <a:prstGeom prst="rect">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b="1">
                <a:solidFill>
                  <a:srgbClr val="3333CC"/>
                </a:solidFill>
                <a:latin typeface="Arial" panose="020B0604020202020204" pitchFamily="34" charset="0"/>
                <a:cs typeface="PingFang SC"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FF3300"/>
                </a:solidFill>
                <a:latin typeface="Arial" panose="020B0604020202020204" pitchFamily="34" charset="0"/>
                <a:cs typeface="PingFang SC"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PingFang SC"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00FF"/>
                </a:solidFill>
                <a:latin typeface="Arial" panose="020B0604020202020204" pitchFamily="34" charset="0"/>
                <a:cs typeface="PingFang SC"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9999"/>
                </a:solidFill>
                <a:latin typeface="Arial" panose="020B0604020202020204" pitchFamily="34" charset="0"/>
                <a:cs typeface="PingFang SC"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9999"/>
                </a:solidFill>
                <a:latin typeface="Arial" panose="020B0604020202020204" pitchFamily="34" charset="0"/>
                <a:cs typeface="PingFang SC"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9999"/>
                </a:solidFill>
                <a:latin typeface="Arial" panose="020B0604020202020204" pitchFamily="34" charset="0"/>
                <a:cs typeface="PingFang SC"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9999"/>
                </a:solidFill>
                <a:latin typeface="Arial" panose="020B0604020202020204" pitchFamily="34" charset="0"/>
                <a:cs typeface="PingFang SC"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9999"/>
                </a:solidFill>
                <a:latin typeface="Arial" panose="020B0604020202020204" pitchFamily="34" charset="0"/>
                <a:cs typeface="PingFang SC" charset="0"/>
              </a:defRPr>
            </a:lvl9pPr>
          </a:lstStyle>
          <a:p>
            <a:pPr algn="ctr">
              <a:spcBef>
                <a:spcPct val="0"/>
              </a:spcBef>
              <a:buClrTx/>
            </a:pPr>
            <a:r>
              <a:rPr lang="en-US" altLang="ru-RU" sz="1800" b="0" dirty="0">
                <a:solidFill>
                  <a:srgbClr val="C00000"/>
                </a:solidFill>
                <a:latin typeface="Calibri" panose="020F0502020204030204" pitchFamily="34" charset="0"/>
                <a:cs typeface="Arial" panose="020B0604020202020204" pitchFamily="34" charset="0"/>
              </a:rPr>
              <a:t>Small changes from the beginning of 2021</a:t>
            </a:r>
          </a:p>
        </p:txBody>
      </p:sp>
      <p:sp>
        <p:nvSpPr>
          <p:cNvPr id="12" name="Rectangle 4">
            <a:extLst>
              <a:ext uri="{FF2B5EF4-FFF2-40B4-BE49-F238E27FC236}">
                <a16:creationId xmlns:a16="http://schemas.microsoft.com/office/drawing/2014/main" id="{9DC780C8-89B9-445D-8500-C8ABE1B37630}"/>
              </a:ext>
            </a:extLst>
          </p:cNvPr>
          <p:cNvSpPr>
            <a:spLocks noChangeArrowheads="1"/>
          </p:cNvSpPr>
          <p:nvPr/>
        </p:nvSpPr>
        <p:spPr bwMode="auto">
          <a:xfrm>
            <a:off x="9459653" y="4287037"/>
            <a:ext cx="2374592" cy="1202510"/>
          </a:xfrm>
          <a:prstGeom prst="rect">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b="1">
                <a:solidFill>
                  <a:srgbClr val="3333CC"/>
                </a:solidFill>
                <a:latin typeface="Arial" panose="020B0604020202020204" pitchFamily="34" charset="0"/>
                <a:cs typeface="PingFang SC"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FF3300"/>
                </a:solidFill>
                <a:latin typeface="Arial" panose="020B0604020202020204" pitchFamily="34" charset="0"/>
                <a:cs typeface="PingFang SC"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PingFang SC"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00FF"/>
                </a:solidFill>
                <a:latin typeface="Arial" panose="020B0604020202020204" pitchFamily="34" charset="0"/>
                <a:cs typeface="PingFang SC"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9999"/>
                </a:solidFill>
                <a:latin typeface="Arial" panose="020B0604020202020204" pitchFamily="34" charset="0"/>
                <a:cs typeface="PingFang SC"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9999"/>
                </a:solidFill>
                <a:latin typeface="Arial" panose="020B0604020202020204" pitchFamily="34" charset="0"/>
                <a:cs typeface="PingFang SC"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9999"/>
                </a:solidFill>
                <a:latin typeface="Arial" panose="020B0604020202020204" pitchFamily="34" charset="0"/>
                <a:cs typeface="PingFang SC"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9999"/>
                </a:solidFill>
                <a:latin typeface="Arial" panose="020B0604020202020204" pitchFamily="34" charset="0"/>
                <a:cs typeface="PingFang SC"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9999"/>
                </a:solidFill>
                <a:latin typeface="Arial" panose="020B0604020202020204" pitchFamily="34" charset="0"/>
                <a:cs typeface="PingFang SC" charset="0"/>
              </a:defRPr>
            </a:lvl9pPr>
          </a:lstStyle>
          <a:p>
            <a:pPr algn="ctr">
              <a:spcBef>
                <a:spcPct val="0"/>
              </a:spcBef>
              <a:buClrTx/>
            </a:pPr>
            <a:r>
              <a:rPr lang="en-US" altLang="ru-RU" sz="1800" b="0" dirty="0">
                <a:solidFill>
                  <a:srgbClr val="C00000"/>
                </a:solidFill>
                <a:latin typeface="Calibri" panose="020F0502020204030204" pitchFamily="34" charset="0"/>
                <a:cs typeface="Arial" panose="020B0604020202020204" pitchFamily="34" charset="0"/>
              </a:rPr>
              <a:t>Several </a:t>
            </a:r>
            <a:r>
              <a:rPr lang="en-US" altLang="ru-RU" sz="1800" b="0" dirty="0" err="1">
                <a:solidFill>
                  <a:srgbClr val="C00000"/>
                </a:solidFill>
                <a:latin typeface="Calibri" panose="020F0502020204030204" pitchFamily="34" charset="0"/>
                <a:cs typeface="Arial" panose="020B0604020202020204" pitchFamily="34" charset="0"/>
              </a:rPr>
              <a:t>Mr</a:t>
            </a:r>
            <a:r>
              <a:rPr lang="en-US" altLang="ru-RU" sz="1800" b="0" dirty="0">
                <a:solidFill>
                  <a:srgbClr val="C00000"/>
                </a:solidFill>
                <a:latin typeface="Calibri" panose="020F0502020204030204" pitchFamily="34" charset="0"/>
                <a:cs typeface="Arial" panose="020B0604020202020204" pitchFamily="34" charset="0"/>
              </a:rPr>
              <a:t> and PhD students have joined us</a:t>
            </a:r>
          </a:p>
          <a:p>
            <a:pPr algn="ctr">
              <a:spcBef>
                <a:spcPct val="0"/>
              </a:spcBef>
              <a:buClrTx/>
            </a:pPr>
            <a:r>
              <a:rPr lang="en-US" altLang="ru-RU" sz="1800" b="0" dirty="0">
                <a:solidFill>
                  <a:srgbClr val="C00000"/>
                </a:solidFill>
                <a:latin typeface="Calibri" panose="020F0502020204030204" pitchFamily="34" charset="0"/>
                <a:cs typeface="Arial" panose="020B0604020202020204" pitchFamily="34" charset="0"/>
              </a:rPr>
              <a:t>for Dark Matter and LFV searches</a:t>
            </a:r>
          </a:p>
        </p:txBody>
      </p:sp>
      <p:sp>
        <p:nvSpPr>
          <p:cNvPr id="2" name="Стрелка: вниз 1">
            <a:extLst>
              <a:ext uri="{FF2B5EF4-FFF2-40B4-BE49-F238E27FC236}">
                <a16:creationId xmlns:a16="http://schemas.microsoft.com/office/drawing/2014/main" id="{7DED0836-2ECB-45B6-B062-75B66B5C7F9B}"/>
              </a:ext>
            </a:extLst>
          </p:cNvPr>
          <p:cNvSpPr/>
          <p:nvPr/>
        </p:nvSpPr>
        <p:spPr>
          <a:xfrm>
            <a:off x="10505909" y="3683742"/>
            <a:ext cx="479935" cy="3611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Номер слайда 2">
            <a:extLst>
              <a:ext uri="{FF2B5EF4-FFF2-40B4-BE49-F238E27FC236}">
                <a16:creationId xmlns:a16="http://schemas.microsoft.com/office/drawing/2014/main" id="{2DB9295C-2297-4320-99A7-30C78FD43310}"/>
              </a:ext>
            </a:extLst>
          </p:cNvPr>
          <p:cNvSpPr>
            <a:spLocks noGrp="1"/>
          </p:cNvSpPr>
          <p:nvPr>
            <p:ph type="sldNum" sz="quarter" idx="12"/>
          </p:nvPr>
        </p:nvSpPr>
        <p:spPr/>
        <p:txBody>
          <a:bodyPr/>
          <a:lstStyle/>
          <a:p>
            <a:fld id="{E31375A4-56A4-47D6-9801-1991572033F7}" type="slidenum">
              <a:rPr lang="en-US" smtClean="0"/>
              <a:pPr/>
              <a:t>4</a:t>
            </a:fld>
            <a:r>
              <a:rPr lang="en-US" dirty="0"/>
              <a:t>/20</a:t>
            </a:r>
          </a:p>
        </p:txBody>
      </p:sp>
      <p:sp>
        <p:nvSpPr>
          <p:cNvPr id="13" name="Rectangle 2">
            <a:extLst>
              <a:ext uri="{FF2B5EF4-FFF2-40B4-BE49-F238E27FC236}">
                <a16:creationId xmlns:a16="http://schemas.microsoft.com/office/drawing/2014/main" id="{7EFD7211-7A52-4BCF-88EF-78A1FBE6082E}"/>
              </a:ext>
            </a:extLst>
          </p:cNvPr>
          <p:cNvSpPr>
            <a:spLocks noChangeArrowheads="1"/>
          </p:cNvSpPr>
          <p:nvPr/>
        </p:nvSpPr>
        <p:spPr bwMode="auto">
          <a:xfrm>
            <a:off x="720137" y="592138"/>
            <a:ext cx="11982578" cy="2679837"/>
          </a:xfrm>
          <a:prstGeom prst="rect">
            <a:avLst/>
          </a:prstGeom>
          <a:noFill/>
          <a:ln>
            <a:noFill/>
          </a:ln>
          <a:effectLst/>
          <a:extLst/>
        </p:spPr>
        <p:txBody>
          <a:bodyPr wrap="square" lIns="90000" tIns="46800" rIns="90000" bIns="46800">
            <a:spAutoFit/>
          </a:bodyPr>
          <a:lstStyle>
            <a:lvl1pPr marL="282575" indent="-282575">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 pos="9434513" algn="l"/>
                <a:tab pos="9883775" algn="l"/>
              </a:tabLst>
              <a:defRPr sz="1200">
                <a:solidFill>
                  <a:srgbClr val="000000"/>
                </a:solidFill>
                <a:latin typeface="Arial Narrow" panose="020B0606020202030204" pitchFamily="34" charset="0"/>
                <a:cs typeface="Arial" panose="020B0604020202020204" pitchFamily="34" charset="0"/>
              </a:defRPr>
            </a:lvl1pPr>
            <a:lvl2pPr marL="739775" indent="-282575">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 pos="9434513" algn="l"/>
                <a:tab pos="9883775" algn="l"/>
              </a:tabLst>
              <a:defRPr sz="1200">
                <a:solidFill>
                  <a:srgbClr val="000000"/>
                </a:solidFill>
                <a:latin typeface="Arial Narrow" panose="020B0606020202030204" pitchFamily="34" charset="0"/>
                <a:cs typeface="Arial" panose="020B0604020202020204" pitchFamily="34" charset="0"/>
              </a:defRPr>
            </a:lvl2pPr>
            <a:lvl3pPr>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 pos="9434513" algn="l"/>
                <a:tab pos="9883775" algn="l"/>
              </a:tabLst>
              <a:defRPr sz="1200">
                <a:solidFill>
                  <a:srgbClr val="000000"/>
                </a:solidFill>
                <a:latin typeface="Arial Narrow" panose="020B0606020202030204" pitchFamily="34" charset="0"/>
                <a:cs typeface="Arial" panose="020B0604020202020204" pitchFamily="34" charset="0"/>
              </a:defRPr>
            </a:lvl3pPr>
            <a:lvl4pPr>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 pos="9434513" algn="l"/>
                <a:tab pos="9883775" algn="l"/>
              </a:tabLst>
              <a:defRPr sz="1200">
                <a:solidFill>
                  <a:srgbClr val="000000"/>
                </a:solidFill>
                <a:latin typeface="Arial Narrow" panose="020B0606020202030204" pitchFamily="34" charset="0"/>
                <a:cs typeface="Arial" panose="020B0604020202020204" pitchFamily="34" charset="0"/>
              </a:defRPr>
            </a:lvl4pPr>
            <a:lvl5pPr>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 pos="9434513" algn="l"/>
                <a:tab pos="9883775" algn="l"/>
              </a:tabLst>
              <a:defRPr sz="1200">
                <a:solidFill>
                  <a:srgbClr val="000000"/>
                </a:solidFill>
                <a:latin typeface="Arial Narrow" panose="020B060602020203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 pos="9434513" algn="l"/>
                <a:tab pos="9883775" algn="l"/>
              </a:tabLst>
              <a:defRPr sz="1200">
                <a:solidFill>
                  <a:srgbClr val="000000"/>
                </a:solidFill>
                <a:latin typeface="Arial Narrow" panose="020B060602020203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 pos="9434513" algn="l"/>
                <a:tab pos="9883775" algn="l"/>
              </a:tabLst>
              <a:defRPr sz="1200">
                <a:solidFill>
                  <a:srgbClr val="000000"/>
                </a:solidFill>
                <a:latin typeface="Arial Narrow" panose="020B060602020203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 pos="9434513" algn="l"/>
                <a:tab pos="9883775" algn="l"/>
              </a:tabLst>
              <a:defRPr sz="1200">
                <a:solidFill>
                  <a:srgbClr val="000000"/>
                </a:solidFill>
                <a:latin typeface="Arial Narrow" panose="020B060602020203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 pos="9434513" algn="l"/>
                <a:tab pos="9883775" algn="l"/>
              </a:tabLst>
              <a:defRPr sz="1200">
                <a:solidFill>
                  <a:srgbClr val="000000"/>
                </a:solidFill>
                <a:latin typeface="Arial Narrow" panose="020B0606020202030204" pitchFamily="34" charset="0"/>
                <a:cs typeface="Arial" panose="020B0604020202020204" pitchFamily="34" charset="0"/>
              </a:defRPr>
            </a:lvl9pPr>
          </a:lstStyle>
          <a:p>
            <a:pPr marL="0" indent="0">
              <a:buClr>
                <a:schemeClr val="tx1"/>
              </a:buClr>
              <a:buSzPct val="100000"/>
              <a:defRPr/>
            </a:pPr>
            <a:r>
              <a:rPr lang="en-US" altLang="ru-RU" sz="1800" dirty="0">
                <a:solidFill>
                  <a:schemeClr val="tx2">
                    <a:lumMod val="90000"/>
                  </a:schemeClr>
                </a:solidFill>
                <a:latin typeface="Calibri" panose="020F0502020204030204" pitchFamily="34" charset="0"/>
              </a:rPr>
              <a:t>Searches for physics beyond the Standard Model and exploring properties of Higgs boson </a:t>
            </a:r>
            <a:r>
              <a:rPr lang="en-US" altLang="ru-RU" sz="1600" dirty="0">
                <a:solidFill>
                  <a:schemeClr val="accent1"/>
                </a:solidFill>
                <a:latin typeface="Calibri" panose="020F0502020204030204" pitchFamily="34" charset="0"/>
              </a:rPr>
              <a:t>(12.4 FTE)</a:t>
            </a:r>
          </a:p>
          <a:p>
            <a:pPr marL="742950" lvl="1" indent="-285750">
              <a:buClr>
                <a:schemeClr val="tx1"/>
              </a:buClr>
              <a:buSzPct val="100000"/>
              <a:buFont typeface="Wingdings" panose="05000000000000000000" pitchFamily="2" charset="2"/>
              <a:buChar char="Ø"/>
              <a:defRPr/>
            </a:pPr>
            <a:r>
              <a:rPr lang="en-US" altLang="ru-RU" sz="1600" dirty="0">
                <a:solidFill>
                  <a:schemeClr val="tx1"/>
                </a:solidFill>
                <a:latin typeface="Calibri" panose="020F0502020204030204" pitchFamily="34" charset="0"/>
                <a:cs typeface="Times New Roman" panose="02020603050405020304" pitchFamily="18" charset="0"/>
              </a:rPr>
              <a:t>New gauge bosons, extra dimensions, dark matter </a:t>
            </a:r>
            <a:r>
              <a:rPr lang="en-US" altLang="ru-RU" sz="1600" dirty="0" smtClean="0">
                <a:solidFill>
                  <a:schemeClr val="tx1"/>
                </a:solidFill>
                <a:latin typeface="Calibri" panose="020F0502020204030204" pitchFamily="34" charset="0"/>
                <a:cs typeface="Times New Roman" panose="02020603050405020304" pitchFamily="18" charset="0"/>
              </a:rPr>
              <a:t>candidates </a:t>
            </a:r>
            <a:r>
              <a:rPr lang="en-US" altLang="ru-RU" sz="1600" dirty="0" smtClean="0">
                <a:solidFill>
                  <a:schemeClr val="tx1"/>
                </a:solidFill>
                <a:latin typeface="Calibri" panose="020F0502020204030204" pitchFamily="34" charset="0"/>
                <a:cs typeface="MS Mincho" pitchFamily="49" charset="0"/>
              </a:rPr>
              <a:t>in </a:t>
            </a:r>
            <a:r>
              <a:rPr lang="en-US" altLang="ru-RU" sz="1600" dirty="0">
                <a:solidFill>
                  <a:schemeClr val="tx1"/>
                </a:solidFill>
                <a:latin typeface="Calibri" panose="020F0502020204030204" pitchFamily="34" charset="0"/>
                <a:cs typeface="MS Mincho" pitchFamily="49" charset="0"/>
              </a:rPr>
              <a:t>dilepton mass spectra in proton-proton </a:t>
            </a:r>
            <a:r>
              <a:rPr lang="en-US" altLang="ru-RU" sz="1600" dirty="0" smtClean="0">
                <a:solidFill>
                  <a:schemeClr val="tx1"/>
                </a:solidFill>
                <a:latin typeface="Calibri" panose="020F0502020204030204" pitchFamily="34" charset="0"/>
                <a:cs typeface="MS Mincho" pitchFamily="49" charset="0"/>
              </a:rPr>
              <a:t>collision</a:t>
            </a:r>
          </a:p>
          <a:p>
            <a:pPr marL="457200" lvl="1" indent="0">
              <a:buClr>
                <a:schemeClr val="tx1"/>
              </a:buClr>
              <a:buSzPct val="100000"/>
              <a:defRPr/>
            </a:pPr>
            <a:r>
              <a:rPr lang="en-US" altLang="ru-RU" sz="1600" dirty="0">
                <a:solidFill>
                  <a:schemeClr val="tx1"/>
                </a:solidFill>
                <a:latin typeface="Calibri" panose="020F0502020204030204" pitchFamily="34" charset="0"/>
                <a:cs typeface="Times New Roman" panose="02020603050405020304" pitchFamily="18" charset="0"/>
              </a:rPr>
              <a:t> </a:t>
            </a:r>
            <a:r>
              <a:rPr lang="en-US" altLang="ru-RU" sz="1600" dirty="0" smtClean="0">
                <a:solidFill>
                  <a:schemeClr val="tx1"/>
                </a:solidFill>
                <a:latin typeface="Calibri" panose="020F0502020204030204" pitchFamily="34" charset="0"/>
                <a:cs typeface="Times New Roman" panose="02020603050405020304" pitchFamily="18" charset="0"/>
              </a:rPr>
              <a:t>     </a:t>
            </a:r>
            <a:r>
              <a:rPr lang="en-US" altLang="ru-RU" sz="1500" dirty="0" smtClean="0">
                <a:solidFill>
                  <a:srgbClr val="92D050"/>
                </a:solidFill>
                <a:latin typeface="Calibri" panose="020F0502020204030204" pitchFamily="34" charset="0"/>
                <a:cs typeface="Times New Roman" panose="02020603050405020304" pitchFamily="18" charset="0"/>
              </a:rPr>
              <a:t>1 </a:t>
            </a:r>
            <a:r>
              <a:rPr lang="en-US" altLang="ru-RU" sz="1500" dirty="0">
                <a:solidFill>
                  <a:srgbClr val="92D050"/>
                </a:solidFill>
                <a:latin typeface="Calibri" panose="020F0502020204030204" pitchFamily="34" charset="0"/>
                <a:cs typeface="Times New Roman" panose="02020603050405020304" pitchFamily="18" charset="0"/>
              </a:rPr>
              <a:t>Doctor of Sc. and 1 PhD (0.8 FTE), 1 PhD Student (1 FTE)</a:t>
            </a:r>
            <a:r>
              <a:rPr lang="en-US" altLang="ru-RU" sz="1500" dirty="0">
                <a:solidFill>
                  <a:schemeClr val="tx1"/>
                </a:solidFill>
                <a:latin typeface="Calibri" panose="020F0502020204030204" pitchFamily="34" charset="0"/>
                <a:cs typeface="Times New Roman" panose="02020603050405020304" pitchFamily="18" charset="0"/>
              </a:rPr>
              <a:t>, </a:t>
            </a:r>
            <a:r>
              <a:rPr lang="en-US" altLang="ru-RU" sz="1500" dirty="0">
                <a:solidFill>
                  <a:srgbClr val="FFC000"/>
                </a:solidFill>
                <a:latin typeface="Calibri" panose="020F0502020204030204" pitchFamily="34" charset="0"/>
                <a:cs typeface="Times New Roman" panose="02020603050405020304" pitchFamily="18" charset="0"/>
              </a:rPr>
              <a:t>1 CMS Analysis in journal papers in 2021,  1 journal papers</a:t>
            </a:r>
          </a:p>
          <a:p>
            <a:pPr marL="915988" lvl="2">
              <a:buSzPct val="100000"/>
              <a:defRPr/>
            </a:pPr>
            <a:endParaRPr lang="en-US" altLang="ru-RU" sz="500" dirty="0">
              <a:solidFill>
                <a:schemeClr val="tx1"/>
              </a:solidFill>
              <a:latin typeface="Calibri" panose="020F0502020204030204" pitchFamily="34" charset="0"/>
              <a:cs typeface="Times New Roman" panose="02020603050405020304" pitchFamily="18" charset="0"/>
            </a:endParaRPr>
          </a:p>
          <a:p>
            <a:pPr marL="742950" lvl="1" indent="-285750">
              <a:buClr>
                <a:schemeClr val="tx1"/>
              </a:buClr>
              <a:buSzPct val="100000"/>
              <a:buFont typeface="Wingdings" panose="05000000000000000000" pitchFamily="2" charset="2"/>
              <a:buChar char="Ø"/>
              <a:defRPr/>
            </a:pPr>
            <a:r>
              <a:rPr lang="en-US" altLang="ru-RU" sz="1600" dirty="0">
                <a:solidFill>
                  <a:schemeClr val="tx1"/>
                </a:solidFill>
                <a:latin typeface="Calibri" panose="020F0502020204030204" pitchFamily="34" charset="0"/>
                <a:cs typeface="MS Mincho" pitchFamily="49" charset="0"/>
              </a:rPr>
              <a:t>Microscopic black holes, dark matter candidates, new </a:t>
            </a:r>
            <a:r>
              <a:rPr lang="en-US" altLang="ru-RU" sz="1600" dirty="0" err="1">
                <a:solidFill>
                  <a:schemeClr val="tx1"/>
                </a:solidFill>
                <a:latin typeface="Calibri" panose="020F0502020204030204" pitchFamily="34" charset="0"/>
                <a:cs typeface="MS Mincho" pitchFamily="49" charset="0"/>
              </a:rPr>
              <a:t>higgs</a:t>
            </a:r>
            <a:r>
              <a:rPr lang="en-US" altLang="ru-RU" sz="1600" dirty="0">
                <a:solidFill>
                  <a:schemeClr val="tx1"/>
                </a:solidFill>
                <a:latin typeface="Calibri" panose="020F0502020204030204" pitchFamily="34" charset="0"/>
                <a:cs typeface="MS Mincho" pitchFamily="49" charset="0"/>
              </a:rPr>
              <a:t> states in </a:t>
            </a:r>
            <a:r>
              <a:rPr lang="en-US" altLang="ru-RU" sz="1600" dirty="0" smtClean="0">
                <a:solidFill>
                  <a:schemeClr val="tx1"/>
                </a:solidFill>
                <a:latin typeface="Calibri" panose="020F0502020204030204" pitchFamily="34" charset="0"/>
                <a:cs typeface="MS Mincho" pitchFamily="49" charset="0"/>
              </a:rPr>
              <a:t>h</a:t>
            </a:r>
            <a:r>
              <a:rPr lang="en-US" altLang="ru-RU" sz="1600" baseline="-25000" dirty="0" smtClean="0">
                <a:solidFill>
                  <a:schemeClr val="tx1"/>
                </a:solidFill>
                <a:latin typeface="Calibri" panose="020F0502020204030204" pitchFamily="34" charset="0"/>
                <a:cs typeface="MS Mincho" pitchFamily="49" charset="0"/>
              </a:rPr>
              <a:t>125</a:t>
            </a:r>
            <a:r>
              <a:rPr lang="en-US" altLang="ru-RU" sz="1600" dirty="0" smtClean="0">
                <a:solidFill>
                  <a:schemeClr val="tx1"/>
                </a:solidFill>
                <a:latin typeface="Calibri" panose="020F0502020204030204" pitchFamily="34" charset="0"/>
                <a:cs typeface="MS Mincho" pitchFamily="49" charset="0"/>
              </a:rPr>
              <a:t> </a:t>
            </a:r>
            <a:r>
              <a:rPr lang="en-US" altLang="ru-RU" sz="1600" dirty="0">
                <a:solidFill>
                  <a:schemeClr val="tx1"/>
                </a:solidFill>
                <a:latin typeface="Calibri" panose="020F0502020204030204" pitchFamily="34" charset="0"/>
                <a:cs typeface="MS Mincho" pitchFamily="49" charset="0"/>
                <a:sym typeface="Symbol" panose="05050102010706020507" pitchFamily="18" charset="2"/>
              </a:rPr>
              <a:t> </a:t>
            </a:r>
            <a:r>
              <a:rPr lang="en-US" altLang="ru-RU" sz="1600" dirty="0" err="1">
                <a:solidFill>
                  <a:schemeClr val="tx1"/>
                </a:solidFill>
                <a:latin typeface="Calibri" panose="020F0502020204030204" pitchFamily="34" charset="0"/>
                <a:cs typeface="MS Mincho" pitchFamily="49" charset="0"/>
                <a:sym typeface="Symbol" panose="05050102010706020507" pitchFamily="18" charset="2"/>
              </a:rPr>
              <a:t>bbar</a:t>
            </a:r>
            <a:r>
              <a:rPr lang="en-US" altLang="ru-RU" sz="1600" dirty="0">
                <a:solidFill>
                  <a:schemeClr val="tx1"/>
                </a:solidFill>
                <a:latin typeface="Calibri" panose="020F0502020204030204" pitchFamily="34" charset="0"/>
                <a:cs typeface="MS Mincho" pitchFamily="49" charset="0"/>
                <a:sym typeface="Symbol" panose="05050102010706020507" pitchFamily="18" charset="2"/>
              </a:rPr>
              <a:t>/Z </a:t>
            </a:r>
            <a:r>
              <a:rPr lang="en-US" altLang="ru-RU" sz="1600" dirty="0">
                <a:solidFill>
                  <a:schemeClr val="tx1"/>
                </a:solidFill>
                <a:latin typeface="Calibri" panose="020F0502020204030204" pitchFamily="34" charset="0"/>
                <a:cs typeface="MS Mincho" pitchFamily="49" charset="0"/>
                <a:sym typeface="Symbol" panose="05050102010706020507" pitchFamily="18" charset="2"/>
              </a:rPr>
              <a:t>(</a:t>
            </a:r>
            <a:r>
              <a:rPr lang="el-GR" altLang="ru-RU" sz="1600" dirty="0" smtClean="0">
                <a:solidFill>
                  <a:schemeClr val="tx1"/>
                </a:solidFill>
                <a:latin typeface="Calibri" panose="020F0502020204030204" pitchFamily="34" charset="0"/>
                <a:cs typeface="MS Mincho" pitchFamily="49" charset="0"/>
                <a:sym typeface="Symbol" panose="05050102010706020507" pitchFamily="18" charset="2"/>
              </a:rPr>
              <a:t>μμ</a:t>
            </a:r>
            <a:r>
              <a:rPr lang="en-US" altLang="ru-RU" sz="1600" dirty="0" smtClean="0">
                <a:solidFill>
                  <a:schemeClr val="tx1"/>
                </a:solidFill>
                <a:latin typeface="Calibri" panose="020F0502020204030204" pitchFamily="34" charset="0"/>
                <a:cs typeface="MS Mincho" pitchFamily="49" charset="0"/>
                <a:sym typeface="Symbol" panose="05050102010706020507" pitchFamily="18" charset="2"/>
              </a:rPr>
              <a:t> </a:t>
            </a:r>
            <a:r>
              <a:rPr lang="en-US" altLang="ru-RU" sz="1600" dirty="0">
                <a:solidFill>
                  <a:schemeClr val="tx1"/>
                </a:solidFill>
                <a:latin typeface="Calibri" panose="020F0502020204030204" pitchFamily="34" charset="0"/>
                <a:cs typeface="MS Mincho" pitchFamily="49" charset="0"/>
                <a:sym typeface="Symbol" panose="05050102010706020507" pitchFamily="18" charset="2"/>
              </a:rPr>
              <a:t>+ </a:t>
            </a:r>
            <a:r>
              <a:rPr lang="en-US" altLang="ru-RU" sz="1600" dirty="0" smtClean="0">
                <a:solidFill>
                  <a:schemeClr val="tx1"/>
                </a:solidFill>
                <a:latin typeface="Calibri" panose="020F0502020204030204" pitchFamily="34" charset="0"/>
                <a:cs typeface="MS Mincho" pitchFamily="49" charset="0"/>
                <a:sym typeface="Symbol" panose="05050102010706020507" pitchFamily="18" charset="2"/>
              </a:rPr>
              <a:t>MET); also new states in </a:t>
            </a:r>
            <a:r>
              <a:rPr lang="el-GR" altLang="ru-RU" sz="1600" dirty="0" smtClean="0">
                <a:solidFill>
                  <a:schemeClr val="tx1"/>
                </a:solidFill>
                <a:latin typeface="Calibri" panose="020F0502020204030204" pitchFamily="34" charset="0"/>
                <a:cs typeface="MS Mincho" pitchFamily="49" charset="0"/>
                <a:sym typeface="Symbol" panose="05050102010706020507" pitchFamily="18" charset="2"/>
              </a:rPr>
              <a:t>μμ</a:t>
            </a:r>
            <a:r>
              <a:rPr lang="en-US" altLang="ru-RU" sz="1600" dirty="0" smtClean="0">
                <a:solidFill>
                  <a:schemeClr val="tx1"/>
                </a:solidFill>
                <a:latin typeface="Calibri" panose="020F0502020204030204" pitchFamily="34" charset="0"/>
                <a:cs typeface="MS Mincho" pitchFamily="49" charset="0"/>
                <a:sym typeface="Symbol" panose="05050102010706020507" pitchFamily="18" charset="2"/>
              </a:rPr>
              <a:t> </a:t>
            </a:r>
            <a:r>
              <a:rPr lang="en-US" altLang="ru-RU" sz="1600" dirty="0">
                <a:solidFill>
                  <a:schemeClr val="tx1"/>
                </a:solidFill>
                <a:latin typeface="Calibri" panose="020F0502020204030204" pitchFamily="34" charset="0"/>
                <a:cs typeface="MS Mincho" pitchFamily="49" charset="0"/>
                <a:sym typeface="Symbol" panose="05050102010706020507" pitchFamily="18" charset="2"/>
              </a:rPr>
              <a:t>+ b-jets</a:t>
            </a:r>
          </a:p>
          <a:p>
            <a:pPr marL="457200" lvl="1" indent="0">
              <a:buClr>
                <a:schemeClr val="tx1"/>
              </a:buClr>
              <a:buSzPct val="100000"/>
              <a:defRPr/>
            </a:pPr>
            <a:r>
              <a:rPr lang="en-US" altLang="ru-RU" sz="1600" dirty="0">
                <a:solidFill>
                  <a:schemeClr val="tx1"/>
                </a:solidFill>
                <a:latin typeface="Calibri" panose="020F0502020204030204" pitchFamily="34" charset="0"/>
                <a:cs typeface="Times New Roman" panose="02020603050405020304" pitchFamily="18" charset="0"/>
                <a:sym typeface="Symbol" panose="05050102010706020507" pitchFamily="18" charset="2"/>
              </a:rPr>
              <a:t>	</a:t>
            </a:r>
            <a:r>
              <a:rPr lang="en-US" altLang="ru-RU" sz="1500" dirty="0" smtClean="0">
                <a:solidFill>
                  <a:srgbClr val="92D050"/>
                </a:solidFill>
                <a:latin typeface="Calibri" panose="020F0502020204030204" pitchFamily="34" charset="0"/>
                <a:cs typeface="Times New Roman" panose="02020603050405020304" pitchFamily="18" charset="0"/>
              </a:rPr>
              <a:t>1 </a:t>
            </a:r>
            <a:r>
              <a:rPr lang="en-US" altLang="ru-RU" sz="1500" dirty="0">
                <a:solidFill>
                  <a:srgbClr val="92D050"/>
                </a:solidFill>
                <a:latin typeface="Calibri" panose="020F0502020204030204" pitchFamily="34" charset="0"/>
                <a:cs typeface="Times New Roman" panose="02020603050405020304" pitchFamily="18" charset="0"/>
              </a:rPr>
              <a:t>Doctor of Sc. + 4</a:t>
            </a:r>
            <a:r>
              <a:rPr lang="en-US" altLang="ru-RU" sz="1500" dirty="0">
                <a:solidFill>
                  <a:srgbClr val="92D050"/>
                </a:solidFill>
                <a:latin typeface="Calibri" panose="020F0502020204030204" pitchFamily="34" charset="0"/>
                <a:cs typeface="MS Mincho" pitchFamily="49" charset="0"/>
              </a:rPr>
              <a:t> PhD (2.4 FTE), 5 </a:t>
            </a:r>
            <a:r>
              <a:rPr lang="en-US" altLang="ru-RU" sz="1500" dirty="0" smtClean="0">
                <a:solidFill>
                  <a:srgbClr val="92D050"/>
                </a:solidFill>
                <a:latin typeface="Calibri" panose="020F0502020204030204" pitchFamily="34" charset="0"/>
                <a:cs typeface="MS Mincho" pitchFamily="49" charset="0"/>
              </a:rPr>
              <a:t>PhD/MS </a:t>
            </a:r>
            <a:r>
              <a:rPr lang="en-US" altLang="ru-RU" sz="1500" dirty="0">
                <a:solidFill>
                  <a:srgbClr val="92D050"/>
                </a:solidFill>
                <a:latin typeface="Calibri" panose="020F0502020204030204" pitchFamily="34" charset="0"/>
                <a:cs typeface="MS Mincho" pitchFamily="49" charset="0"/>
              </a:rPr>
              <a:t>Students (4.1 FTE)</a:t>
            </a:r>
            <a:r>
              <a:rPr lang="en-US" altLang="ru-RU" sz="1500" dirty="0">
                <a:solidFill>
                  <a:schemeClr val="tx1"/>
                </a:solidFill>
                <a:latin typeface="Calibri" panose="020F0502020204030204" pitchFamily="34" charset="0"/>
                <a:cs typeface="MS Mincho" pitchFamily="49" charset="0"/>
              </a:rPr>
              <a:t>, </a:t>
            </a:r>
            <a:r>
              <a:rPr lang="en-US" altLang="ru-RU" sz="1500" dirty="0">
                <a:solidFill>
                  <a:srgbClr val="FFC000"/>
                </a:solidFill>
                <a:latin typeface="Calibri" panose="020F0502020204030204" pitchFamily="34" charset="0"/>
                <a:cs typeface="MS Mincho" pitchFamily="49" charset="0"/>
              </a:rPr>
              <a:t>1 journal paper and 1 CMS Analysis Note in 2021</a:t>
            </a:r>
          </a:p>
          <a:p>
            <a:pPr marL="742950" lvl="1" indent="-285750">
              <a:buClr>
                <a:schemeClr val="tx1"/>
              </a:buClr>
              <a:buSzPct val="100000"/>
              <a:buFont typeface="Wingdings" panose="05000000000000000000" pitchFamily="2" charset="2"/>
              <a:buChar char="Ø"/>
              <a:defRPr/>
            </a:pPr>
            <a:endParaRPr lang="en-US" altLang="ru-RU" sz="500" dirty="0">
              <a:solidFill>
                <a:schemeClr val="tx1"/>
              </a:solidFill>
              <a:latin typeface="Calibri" panose="020F0502020204030204" pitchFamily="34" charset="0"/>
              <a:cs typeface="MS Mincho" pitchFamily="49" charset="0"/>
            </a:endParaRPr>
          </a:p>
          <a:p>
            <a:pPr marL="742950" lvl="1" indent="-285750">
              <a:buClr>
                <a:schemeClr val="tx1"/>
              </a:buClr>
              <a:buSzPct val="100000"/>
              <a:buFont typeface="Wingdings" panose="05000000000000000000" pitchFamily="2" charset="2"/>
              <a:buChar char="Ø"/>
              <a:defRPr/>
            </a:pPr>
            <a:r>
              <a:rPr lang="en-US" altLang="ru-RU" sz="1600" dirty="0">
                <a:solidFill>
                  <a:schemeClr val="tx1"/>
                </a:solidFill>
                <a:latin typeface="Calibri" panose="020F0502020204030204" pitchFamily="34" charset="0"/>
                <a:cs typeface="MS Mincho" pitchFamily="49" charset="0"/>
              </a:rPr>
              <a:t>Processes with fermion </a:t>
            </a:r>
            <a:r>
              <a:rPr lang="en-US" altLang="ru-RU" sz="1600" dirty="0" err="1" smtClean="0">
                <a:solidFill>
                  <a:schemeClr val="tx1"/>
                </a:solidFill>
                <a:latin typeface="Calibri" panose="020F0502020204030204" pitchFamily="34" charset="0"/>
                <a:cs typeface="MS Mincho" pitchFamily="49" charset="0"/>
              </a:rPr>
              <a:t>flavour</a:t>
            </a:r>
            <a:r>
              <a:rPr lang="en-US" altLang="ru-RU" sz="1600" dirty="0" smtClean="0">
                <a:solidFill>
                  <a:schemeClr val="tx1"/>
                </a:solidFill>
                <a:latin typeface="Calibri" panose="020F0502020204030204" pitchFamily="34" charset="0"/>
                <a:cs typeface="MS Mincho" pitchFamily="49" charset="0"/>
              </a:rPr>
              <a:t> </a:t>
            </a:r>
            <a:r>
              <a:rPr lang="en-US" altLang="ru-RU" sz="1600" dirty="0">
                <a:solidFill>
                  <a:schemeClr val="tx1"/>
                </a:solidFill>
                <a:latin typeface="Calibri" panose="020F0502020204030204" pitchFamily="34" charset="0"/>
                <a:cs typeface="MS Mincho" pitchFamily="49" charset="0"/>
              </a:rPr>
              <a:t>violation (</a:t>
            </a:r>
            <a:r>
              <a:rPr lang="en-US" altLang="ru-RU" sz="1600" dirty="0">
                <a:solidFill>
                  <a:schemeClr val="tx1"/>
                </a:solidFill>
                <a:latin typeface="Calibri" panose="020F0502020204030204" pitchFamily="34" charset="0"/>
                <a:cs typeface="Times New Roman" panose="02020603050405020304" pitchFamily="18" charset="0"/>
              </a:rPr>
              <a:t>e</a:t>
            </a:r>
            <a:r>
              <a:rPr lang="el-GR" altLang="ru-RU" sz="1600" dirty="0">
                <a:solidFill>
                  <a:schemeClr val="tx1"/>
                </a:solidFill>
                <a:latin typeface="Calibri" panose="020F0502020204030204" pitchFamily="34" charset="0"/>
                <a:cs typeface="Times New Roman" panose="02020603050405020304" pitchFamily="18" charset="0"/>
                <a:sym typeface="Symbol" panose="05050102010706020507" pitchFamily="18" charset="2"/>
              </a:rPr>
              <a:t>μ</a:t>
            </a:r>
            <a:r>
              <a:rPr lang="en-US" altLang="ru-RU" sz="1600" dirty="0">
                <a:solidFill>
                  <a:schemeClr val="tx1"/>
                </a:solidFill>
                <a:latin typeface="Calibri" panose="020F0502020204030204" pitchFamily="34" charset="0"/>
                <a:cs typeface="Times New Roman" panose="02020603050405020304" pitchFamily="18" charset="0"/>
                <a:sym typeface="Symbol" panose="05050102010706020507" pitchFamily="18" charset="2"/>
              </a:rPr>
              <a:t>/</a:t>
            </a:r>
            <a:r>
              <a:rPr lang="el-GR" altLang="ru-RU" sz="1600" dirty="0">
                <a:solidFill>
                  <a:schemeClr val="tx1"/>
                </a:solidFill>
                <a:latin typeface="Calibri" panose="020F0502020204030204" pitchFamily="34" charset="0"/>
                <a:cs typeface="Times New Roman" panose="02020603050405020304" pitchFamily="18" charset="0"/>
                <a:sym typeface="Symbol" panose="05050102010706020507" pitchFamily="18" charset="2"/>
              </a:rPr>
              <a:t>μτ</a:t>
            </a:r>
            <a:r>
              <a:rPr lang="en-US" altLang="ru-RU" sz="1600" dirty="0">
                <a:solidFill>
                  <a:schemeClr val="tx1"/>
                </a:solidFill>
                <a:latin typeface="Calibri" panose="020F0502020204030204" pitchFamily="34" charset="0"/>
                <a:cs typeface="Times New Roman" panose="02020603050405020304" pitchFamily="18" charset="0"/>
                <a:sym typeface="Symbol" panose="05050102010706020507" pitchFamily="18" charset="2"/>
              </a:rPr>
              <a:t>/e</a:t>
            </a:r>
            <a:r>
              <a:rPr lang="el-GR" altLang="ru-RU" sz="1600" dirty="0">
                <a:solidFill>
                  <a:schemeClr val="tx1"/>
                </a:solidFill>
                <a:latin typeface="Calibri" panose="020F0502020204030204" pitchFamily="34" charset="0"/>
                <a:cs typeface="Times New Roman" panose="02020603050405020304" pitchFamily="18" charset="0"/>
                <a:sym typeface="Symbol" panose="05050102010706020507" pitchFamily="18" charset="2"/>
              </a:rPr>
              <a:t>τ</a:t>
            </a:r>
            <a:r>
              <a:rPr lang="en-US" altLang="ru-RU" sz="1600" dirty="0">
                <a:solidFill>
                  <a:schemeClr val="tx1"/>
                </a:solidFill>
                <a:latin typeface="Calibri" panose="020F0502020204030204" pitchFamily="34" charset="0"/>
                <a:cs typeface="MS Mincho" pitchFamily="49" charset="0"/>
              </a:rPr>
              <a:t>)</a:t>
            </a:r>
          </a:p>
          <a:p>
            <a:pPr marL="457200" lvl="1" indent="0">
              <a:buClr>
                <a:schemeClr val="tx1"/>
              </a:buClr>
              <a:buSzPct val="100000"/>
              <a:defRPr/>
            </a:pPr>
            <a:r>
              <a:rPr lang="en-US" altLang="ru-RU" sz="1600" dirty="0">
                <a:solidFill>
                  <a:schemeClr val="tx1"/>
                </a:solidFill>
                <a:latin typeface="Calibri" panose="020F0502020204030204" pitchFamily="34" charset="0"/>
                <a:cs typeface="Times New Roman" panose="02020603050405020304" pitchFamily="18" charset="0"/>
              </a:rPr>
              <a:t>	</a:t>
            </a:r>
            <a:r>
              <a:rPr lang="en-US" altLang="ru-RU" sz="1500" dirty="0" smtClean="0">
                <a:solidFill>
                  <a:srgbClr val="92D050"/>
                </a:solidFill>
                <a:latin typeface="Calibri" panose="020F0502020204030204" pitchFamily="34" charset="0"/>
                <a:cs typeface="Times New Roman" panose="02020603050405020304" pitchFamily="18" charset="0"/>
              </a:rPr>
              <a:t>1 </a:t>
            </a:r>
            <a:r>
              <a:rPr lang="en-US" altLang="ru-RU" sz="1500" dirty="0">
                <a:solidFill>
                  <a:srgbClr val="92D050"/>
                </a:solidFill>
                <a:latin typeface="Calibri" panose="020F0502020204030204" pitchFamily="34" charset="0"/>
                <a:cs typeface="Times New Roman" panose="02020603050405020304" pitchFamily="18" charset="0"/>
              </a:rPr>
              <a:t>Doctor of Sc. + 2</a:t>
            </a:r>
            <a:r>
              <a:rPr lang="en-US" altLang="ru-RU" sz="1500" dirty="0">
                <a:solidFill>
                  <a:srgbClr val="92D050"/>
                </a:solidFill>
                <a:latin typeface="Calibri" panose="020F0502020204030204" pitchFamily="34" charset="0"/>
                <a:cs typeface="MS Mincho" pitchFamily="49" charset="0"/>
              </a:rPr>
              <a:t> PhD (1.2 FTE), 3 </a:t>
            </a:r>
            <a:r>
              <a:rPr lang="en-US" altLang="ru-RU" sz="1500" dirty="0" smtClean="0">
                <a:solidFill>
                  <a:srgbClr val="92D050"/>
                </a:solidFill>
                <a:latin typeface="Calibri" panose="020F0502020204030204" pitchFamily="34" charset="0"/>
                <a:cs typeface="MS Mincho" pitchFamily="49" charset="0"/>
              </a:rPr>
              <a:t>PhD/MS </a:t>
            </a:r>
            <a:r>
              <a:rPr lang="en-US" altLang="ru-RU" sz="1500" dirty="0">
                <a:solidFill>
                  <a:srgbClr val="92D050"/>
                </a:solidFill>
                <a:latin typeface="Calibri" panose="020F0502020204030204" pitchFamily="34" charset="0"/>
                <a:cs typeface="MS Mincho" pitchFamily="49" charset="0"/>
              </a:rPr>
              <a:t>Students (1,4 FTE),</a:t>
            </a:r>
            <a:r>
              <a:rPr lang="en-US" altLang="ru-RU" sz="1500" dirty="0">
                <a:solidFill>
                  <a:schemeClr val="tx1"/>
                </a:solidFill>
                <a:latin typeface="Calibri" panose="020F0502020204030204" pitchFamily="34" charset="0"/>
                <a:cs typeface="MS Mincho" pitchFamily="49" charset="0"/>
              </a:rPr>
              <a:t> </a:t>
            </a:r>
            <a:r>
              <a:rPr lang="en-US" altLang="ru-RU" sz="1500" dirty="0">
                <a:solidFill>
                  <a:srgbClr val="FFC000"/>
                </a:solidFill>
                <a:latin typeface="Calibri" panose="020F0502020204030204" pitchFamily="34" charset="0"/>
                <a:cs typeface="MS Mincho" pitchFamily="49" charset="0"/>
              </a:rPr>
              <a:t>analysis is ongoing</a:t>
            </a:r>
          </a:p>
          <a:p>
            <a:pPr marL="741363" lvl="1">
              <a:buSzPct val="100000"/>
              <a:defRPr/>
            </a:pPr>
            <a:endParaRPr lang="en-US" altLang="ru-RU" sz="800" dirty="0">
              <a:solidFill>
                <a:schemeClr val="tx1"/>
              </a:solidFill>
              <a:latin typeface="Calibri" panose="020F0502020204030204" pitchFamily="34" charset="0"/>
              <a:cs typeface="MS Mincho" pitchFamily="49" charset="0"/>
            </a:endParaRPr>
          </a:p>
          <a:p>
            <a:pPr marL="742950" lvl="1" indent="-285750">
              <a:buClr>
                <a:schemeClr val="tx1"/>
              </a:buClr>
              <a:buSzPct val="100000"/>
              <a:buFont typeface="Wingdings" panose="05000000000000000000" pitchFamily="2" charset="2"/>
              <a:buChar char="Ø"/>
              <a:defRPr/>
            </a:pPr>
            <a:r>
              <a:rPr lang="en-US" altLang="ru-RU" sz="1600" dirty="0">
                <a:solidFill>
                  <a:schemeClr val="tx1"/>
                </a:solidFill>
                <a:latin typeface="Calibri" panose="020F0502020204030204" pitchFamily="34" charset="0"/>
                <a:cs typeface="MS Mincho" pitchFamily="49" charset="0"/>
              </a:rPr>
              <a:t>Search for Higgs to </a:t>
            </a:r>
            <a:r>
              <a:rPr lang="en-US" altLang="ru-RU" sz="1600" dirty="0" err="1">
                <a:solidFill>
                  <a:schemeClr val="tx1"/>
                </a:solidFill>
                <a:latin typeface="Calibri" panose="020F0502020204030204" pitchFamily="34" charset="0"/>
                <a:cs typeface="MS Mincho" pitchFamily="49" charset="0"/>
              </a:rPr>
              <a:t>bbbar</a:t>
            </a:r>
            <a:r>
              <a:rPr lang="en-US" altLang="ru-RU" sz="1600" dirty="0">
                <a:solidFill>
                  <a:schemeClr val="tx1"/>
                </a:solidFill>
                <a:latin typeface="Calibri" panose="020F0502020204030204" pitchFamily="34" charset="0"/>
                <a:cs typeface="MS Mincho" pitchFamily="49" charset="0"/>
              </a:rPr>
              <a:t> decay in Vector-Boson-Fusion Higgs production process</a:t>
            </a:r>
          </a:p>
          <a:p>
            <a:pPr lvl="2" indent="-279400">
              <a:buSzPct val="100000"/>
              <a:defRPr/>
            </a:pPr>
            <a:r>
              <a:rPr lang="en-US" altLang="ru-RU" sz="1500" dirty="0">
                <a:solidFill>
                  <a:schemeClr val="tx1"/>
                </a:solidFill>
                <a:latin typeface="Calibri" panose="020F0502020204030204" pitchFamily="34" charset="0"/>
                <a:cs typeface="MS Mincho" pitchFamily="49" charset="0"/>
              </a:rPr>
              <a:t>   </a:t>
            </a:r>
            <a:r>
              <a:rPr lang="en-US" altLang="ru-RU" sz="1500" dirty="0" smtClean="0">
                <a:solidFill>
                  <a:srgbClr val="92D050"/>
                </a:solidFill>
                <a:latin typeface="Calibri" panose="020F0502020204030204" pitchFamily="34" charset="0"/>
                <a:cs typeface="MS Mincho" pitchFamily="49" charset="0"/>
              </a:rPr>
              <a:t>1 </a:t>
            </a:r>
            <a:r>
              <a:rPr lang="en-US" altLang="ru-RU" sz="1500" dirty="0">
                <a:solidFill>
                  <a:srgbClr val="92D050"/>
                </a:solidFill>
                <a:latin typeface="Calibri" panose="020F0502020204030204" pitchFamily="34" charset="0"/>
                <a:cs typeface="MS Mincho" pitchFamily="49" charset="0"/>
              </a:rPr>
              <a:t>PhD (0.5 FTE), 1 PhD Student (1 FTE)</a:t>
            </a:r>
            <a:r>
              <a:rPr lang="en-US" altLang="ru-RU" sz="1500" dirty="0">
                <a:solidFill>
                  <a:schemeClr val="tx1"/>
                </a:solidFill>
                <a:latin typeface="Calibri" panose="020F0502020204030204" pitchFamily="34" charset="0"/>
                <a:cs typeface="MS Mincho" pitchFamily="49" charset="0"/>
              </a:rPr>
              <a:t>, </a:t>
            </a:r>
            <a:r>
              <a:rPr lang="en-US" altLang="ru-RU" sz="1500" dirty="0">
                <a:solidFill>
                  <a:srgbClr val="FFC000"/>
                </a:solidFill>
                <a:latin typeface="Calibri" panose="020F0502020204030204" pitchFamily="34" charset="0"/>
                <a:cs typeface="MS Mincho" pitchFamily="49" charset="0"/>
              </a:rPr>
              <a:t>analysis is </a:t>
            </a:r>
            <a:r>
              <a:rPr lang="en-US" altLang="ru-RU" sz="1500" dirty="0" smtClean="0">
                <a:solidFill>
                  <a:srgbClr val="FFC000"/>
                </a:solidFill>
                <a:latin typeface="Calibri" panose="020F0502020204030204" pitchFamily="34" charset="0"/>
                <a:cs typeface="MS Mincho" pitchFamily="49" charset="0"/>
              </a:rPr>
              <a:t>ongoing</a:t>
            </a:r>
            <a:endParaRPr lang="en-US" altLang="ru-RU" sz="1500" dirty="0">
              <a:solidFill>
                <a:srgbClr val="FFC000"/>
              </a:solidFill>
              <a:latin typeface="Calibri" panose="020F0502020204030204" pitchFamily="34" charset="0"/>
              <a:cs typeface="MS Mincho" pitchFamily="49" charset="0"/>
            </a:endParaRPr>
          </a:p>
        </p:txBody>
      </p:sp>
      <p:sp>
        <p:nvSpPr>
          <p:cNvPr id="4" name="Прямоугольник 3"/>
          <p:cNvSpPr/>
          <p:nvPr/>
        </p:nvSpPr>
        <p:spPr>
          <a:xfrm>
            <a:off x="720137" y="3172047"/>
            <a:ext cx="9324937" cy="2539157"/>
          </a:xfrm>
          <a:prstGeom prst="rect">
            <a:avLst/>
          </a:prstGeom>
        </p:spPr>
        <p:txBody>
          <a:bodyPr wrap="square">
            <a:spAutoFit/>
          </a:bodyPr>
          <a:lstStyle/>
          <a:p>
            <a:pPr>
              <a:buClr>
                <a:schemeClr val="tx1"/>
              </a:buClr>
              <a:buSzPct val="100000"/>
              <a:defRPr/>
            </a:pPr>
            <a:r>
              <a:rPr lang="en-US" altLang="ru-RU" dirty="0">
                <a:solidFill>
                  <a:schemeClr val="tx2">
                    <a:lumMod val="90000"/>
                  </a:schemeClr>
                </a:solidFill>
                <a:latin typeface="Calibri" panose="020F0502020204030204" pitchFamily="34" charset="0"/>
              </a:rPr>
              <a:t>Tests of the Standard Model </a:t>
            </a:r>
            <a:r>
              <a:rPr lang="en-US" altLang="ru-RU" sz="1600" dirty="0">
                <a:solidFill>
                  <a:schemeClr val="accent1"/>
                </a:solidFill>
                <a:latin typeface="Calibri" panose="020F0502020204030204" pitchFamily="34" charset="0"/>
              </a:rPr>
              <a:t>(6.2 FTE)</a:t>
            </a:r>
          </a:p>
          <a:p>
            <a:pPr marL="742950" lvl="1" indent="-285750">
              <a:buClr>
                <a:schemeClr val="tx1"/>
              </a:buClr>
              <a:buSzPct val="100000"/>
              <a:buFont typeface="Wingdings" panose="05000000000000000000" pitchFamily="2" charset="2"/>
              <a:buChar char="Ø"/>
              <a:defRPr/>
            </a:pPr>
            <a:r>
              <a:rPr lang="en-US" altLang="ru-RU" sz="1600" dirty="0">
                <a:latin typeface="Calibri" panose="020F0502020204030204" pitchFamily="34" charset="0"/>
                <a:cs typeface="MS Mincho" pitchFamily="49" charset="0"/>
              </a:rPr>
              <a:t>Measurement of the differential </a:t>
            </a:r>
            <a:r>
              <a:rPr lang="en-US" altLang="ru-RU" sz="1600" dirty="0" err="1">
                <a:latin typeface="Calibri" panose="020F0502020204030204" pitchFamily="34" charset="0"/>
                <a:cs typeface="MS Mincho" pitchFamily="49" charset="0"/>
              </a:rPr>
              <a:t>Drell</a:t>
            </a:r>
            <a:r>
              <a:rPr lang="en-US" altLang="ru-RU" sz="1600" dirty="0">
                <a:latin typeface="Calibri" panose="020F0502020204030204" pitchFamily="34" charset="0"/>
                <a:cs typeface="MS Mincho" pitchFamily="49" charset="0"/>
              </a:rPr>
              <a:t>-Yan cross section and </a:t>
            </a:r>
            <a:r>
              <a:rPr lang="en-US" altLang="ru-RU" sz="1600" dirty="0" err="1">
                <a:latin typeface="Calibri" panose="020F0502020204030204" pitchFamily="34" charset="0"/>
                <a:cs typeface="Times New Roman" panose="02020603050405020304" pitchFamily="18" charset="0"/>
              </a:rPr>
              <a:t>Drell</a:t>
            </a:r>
            <a:r>
              <a:rPr lang="en-US" altLang="ru-RU" sz="1600" dirty="0">
                <a:latin typeface="Calibri" panose="020F0502020204030204" pitchFamily="34" charset="0"/>
                <a:cs typeface="Times New Roman" panose="02020603050405020304" pitchFamily="18" charset="0"/>
              </a:rPr>
              <a:t>-Yan radiative corrections</a:t>
            </a:r>
          </a:p>
          <a:p>
            <a:pPr marL="742950" lvl="1">
              <a:buSzPct val="100000"/>
              <a:defRPr/>
            </a:pPr>
            <a:r>
              <a:rPr lang="en-US" altLang="ru-RU" sz="1600" dirty="0" smtClean="0">
                <a:solidFill>
                  <a:srgbClr val="92D050"/>
                </a:solidFill>
                <a:latin typeface="Calibri" panose="020F0502020204030204" pitchFamily="34" charset="0"/>
                <a:cs typeface="Times New Roman" panose="02020603050405020304" pitchFamily="18" charset="0"/>
              </a:rPr>
              <a:t>2 </a:t>
            </a:r>
            <a:r>
              <a:rPr lang="en-US" altLang="ru-RU" sz="1600" dirty="0">
                <a:solidFill>
                  <a:srgbClr val="92D050"/>
                </a:solidFill>
                <a:latin typeface="Calibri" panose="020F0502020204030204" pitchFamily="34" charset="0"/>
                <a:cs typeface="Times New Roman" panose="02020603050405020304" pitchFamily="18" charset="0"/>
              </a:rPr>
              <a:t>Doctor of Sc. + 3</a:t>
            </a:r>
            <a:r>
              <a:rPr lang="en-US" altLang="ru-RU" sz="1600" dirty="0">
                <a:solidFill>
                  <a:srgbClr val="92D050"/>
                </a:solidFill>
                <a:latin typeface="Calibri" panose="020F0502020204030204" pitchFamily="34" charset="0"/>
                <a:cs typeface="MS Mincho" pitchFamily="49" charset="0"/>
              </a:rPr>
              <a:t> PhD </a:t>
            </a:r>
            <a:r>
              <a:rPr lang="en-US" altLang="ru-RU" sz="1500" dirty="0">
                <a:solidFill>
                  <a:srgbClr val="92D050"/>
                </a:solidFill>
                <a:latin typeface="Calibri" panose="020F0502020204030204" pitchFamily="34" charset="0"/>
                <a:cs typeface="MS Mincho" pitchFamily="49" charset="0"/>
              </a:rPr>
              <a:t>(1.3 FTE), 1 </a:t>
            </a:r>
            <a:r>
              <a:rPr lang="en-US" altLang="ru-RU" sz="1500" dirty="0" smtClean="0">
                <a:solidFill>
                  <a:srgbClr val="92D050"/>
                </a:solidFill>
                <a:latin typeface="Calibri" panose="020F0502020204030204" pitchFamily="34" charset="0"/>
                <a:cs typeface="MS Mincho" pitchFamily="49" charset="0"/>
              </a:rPr>
              <a:t>MS </a:t>
            </a:r>
            <a:r>
              <a:rPr lang="en-US" altLang="ru-RU" sz="1500" dirty="0">
                <a:solidFill>
                  <a:srgbClr val="92D050"/>
                </a:solidFill>
                <a:latin typeface="Calibri" panose="020F0502020204030204" pitchFamily="34" charset="0"/>
                <a:cs typeface="MS Mincho" pitchFamily="49" charset="0"/>
              </a:rPr>
              <a:t>Student (1 FTE)</a:t>
            </a:r>
            <a:r>
              <a:rPr lang="en-US" altLang="ru-RU" sz="1500" dirty="0">
                <a:latin typeface="Calibri" panose="020F0502020204030204" pitchFamily="34" charset="0"/>
                <a:cs typeface="MS Mincho" pitchFamily="49" charset="0"/>
              </a:rPr>
              <a:t>, </a:t>
            </a:r>
            <a:r>
              <a:rPr lang="en-US" altLang="ru-RU" sz="1500" dirty="0">
                <a:solidFill>
                  <a:srgbClr val="FFC000"/>
                </a:solidFill>
                <a:latin typeface="Calibri" panose="020F0502020204030204" pitchFamily="34" charset="0"/>
                <a:cs typeface="MS Mincho" pitchFamily="49" charset="0"/>
              </a:rPr>
              <a:t>1 journal paper in 2021</a:t>
            </a:r>
          </a:p>
          <a:p>
            <a:pPr marL="742950" lvl="1">
              <a:buSzPct val="100000"/>
              <a:defRPr/>
            </a:pPr>
            <a:endParaRPr lang="en-US" altLang="ru-RU" sz="500" dirty="0">
              <a:latin typeface="Calibri" panose="020F0502020204030204" pitchFamily="34" charset="0"/>
              <a:cs typeface="MS Mincho" pitchFamily="49" charset="0"/>
            </a:endParaRPr>
          </a:p>
          <a:p>
            <a:pPr marL="742950" lvl="1" indent="-285750">
              <a:buClr>
                <a:schemeClr val="tx1"/>
              </a:buClr>
              <a:buSzPct val="100000"/>
              <a:buFont typeface="Wingdings" panose="05000000000000000000" pitchFamily="2" charset="2"/>
              <a:buChar char="Ø"/>
              <a:defRPr/>
            </a:pPr>
            <a:r>
              <a:rPr lang="en-US" altLang="ru-RU" sz="1600" dirty="0">
                <a:latin typeface="Calibri" panose="020F0502020204030204" pitchFamily="34" charset="0"/>
                <a:cs typeface="MS Mincho" pitchFamily="49" charset="0"/>
              </a:rPr>
              <a:t>Forward-backward asymmetry of </a:t>
            </a:r>
            <a:r>
              <a:rPr lang="en-US" altLang="ru-RU" sz="1600" dirty="0" err="1">
                <a:latin typeface="Calibri" panose="020F0502020204030204" pitchFamily="34" charset="0"/>
                <a:cs typeface="MS Mincho" pitchFamily="49" charset="0"/>
              </a:rPr>
              <a:t>Drell</a:t>
            </a:r>
            <a:r>
              <a:rPr lang="en-US" altLang="ru-RU" sz="1600" dirty="0">
                <a:latin typeface="Calibri" panose="020F0502020204030204" pitchFamily="34" charset="0"/>
                <a:cs typeface="MS Mincho" pitchFamily="49" charset="0"/>
              </a:rPr>
              <a:t>-Yan lepton pairs in pp collisions</a:t>
            </a:r>
          </a:p>
          <a:p>
            <a:pPr marL="742950" lvl="1">
              <a:buSzPct val="100000"/>
              <a:defRPr/>
            </a:pPr>
            <a:r>
              <a:rPr lang="nl-NL" altLang="ru-RU" sz="1500" dirty="0" smtClean="0">
                <a:solidFill>
                  <a:srgbClr val="92D050"/>
                </a:solidFill>
                <a:latin typeface="Calibri" panose="020F0502020204030204" pitchFamily="34" charset="0"/>
                <a:cs typeface="MS Mincho" pitchFamily="49" charset="0"/>
              </a:rPr>
              <a:t>1 </a:t>
            </a:r>
            <a:r>
              <a:rPr lang="nl-NL" altLang="ru-RU" sz="1500" dirty="0">
                <a:solidFill>
                  <a:srgbClr val="92D050"/>
                </a:solidFill>
                <a:latin typeface="Calibri" panose="020F0502020204030204" pitchFamily="34" charset="0"/>
                <a:cs typeface="MS Mincho" pitchFamily="49" charset="0"/>
              </a:rPr>
              <a:t>PhD</a:t>
            </a:r>
            <a:r>
              <a:rPr lang="ru-RU" altLang="ru-RU" sz="1500" dirty="0">
                <a:solidFill>
                  <a:srgbClr val="92D050"/>
                </a:solidFill>
                <a:latin typeface="Calibri" panose="020F0502020204030204" pitchFamily="34" charset="0"/>
                <a:cs typeface="MS Mincho" pitchFamily="49" charset="0"/>
              </a:rPr>
              <a:t> (0.</a:t>
            </a:r>
            <a:r>
              <a:rPr lang="en-US" altLang="ru-RU" sz="1500" dirty="0">
                <a:solidFill>
                  <a:srgbClr val="92D050"/>
                </a:solidFill>
                <a:latin typeface="Calibri" panose="020F0502020204030204" pitchFamily="34" charset="0"/>
                <a:cs typeface="MS Mincho" pitchFamily="49" charset="0"/>
              </a:rPr>
              <a:t>4</a:t>
            </a:r>
            <a:r>
              <a:rPr lang="ru-RU" altLang="ru-RU" sz="1500" dirty="0">
                <a:solidFill>
                  <a:srgbClr val="92D050"/>
                </a:solidFill>
                <a:latin typeface="Calibri" panose="020F0502020204030204" pitchFamily="34" charset="0"/>
                <a:cs typeface="MS Mincho" pitchFamily="49" charset="0"/>
              </a:rPr>
              <a:t> </a:t>
            </a:r>
            <a:r>
              <a:rPr lang="en-US" altLang="ru-RU" sz="1500" dirty="0">
                <a:solidFill>
                  <a:srgbClr val="92D050"/>
                </a:solidFill>
                <a:latin typeface="Calibri" panose="020F0502020204030204" pitchFamily="34" charset="0"/>
                <a:cs typeface="MS Mincho" pitchFamily="49" charset="0"/>
              </a:rPr>
              <a:t>FTE</a:t>
            </a:r>
            <a:r>
              <a:rPr lang="ru-RU" altLang="ru-RU" sz="1500" dirty="0">
                <a:solidFill>
                  <a:srgbClr val="92D050"/>
                </a:solidFill>
                <a:latin typeface="Calibri" panose="020F0502020204030204" pitchFamily="34" charset="0"/>
                <a:cs typeface="MS Mincho" pitchFamily="49" charset="0"/>
              </a:rPr>
              <a:t>)</a:t>
            </a:r>
            <a:r>
              <a:rPr lang="nl-NL" altLang="ru-RU" sz="1500" dirty="0">
                <a:latin typeface="Calibri" panose="020F0502020204030204" pitchFamily="34" charset="0"/>
                <a:cs typeface="MS Mincho" pitchFamily="49" charset="0"/>
              </a:rPr>
              <a:t>, </a:t>
            </a:r>
            <a:r>
              <a:rPr lang="en-US" altLang="ru-RU" sz="1500" dirty="0">
                <a:solidFill>
                  <a:srgbClr val="FFC000"/>
                </a:solidFill>
                <a:latin typeface="Calibri" panose="020F0502020204030204" pitchFamily="34" charset="0"/>
                <a:cs typeface="MS Mincho" pitchFamily="49" charset="0"/>
              </a:rPr>
              <a:t>analysis is approval</a:t>
            </a:r>
            <a:endParaRPr lang="nl-NL" altLang="ru-RU" sz="1500" dirty="0">
              <a:solidFill>
                <a:srgbClr val="FFC000"/>
              </a:solidFill>
              <a:latin typeface="Calibri" panose="020F0502020204030204" pitchFamily="34" charset="0"/>
              <a:cs typeface="MS Mincho" pitchFamily="49" charset="0"/>
            </a:endParaRPr>
          </a:p>
          <a:p>
            <a:pPr marL="741363" lvl="1">
              <a:buSzPct val="100000"/>
              <a:defRPr/>
            </a:pPr>
            <a:endParaRPr lang="en-US" altLang="ru-RU" sz="500" dirty="0">
              <a:latin typeface="Calibri" panose="020F0502020204030204" pitchFamily="34" charset="0"/>
              <a:cs typeface="MS Mincho" pitchFamily="49" charset="0"/>
            </a:endParaRPr>
          </a:p>
          <a:p>
            <a:pPr marL="742950" lvl="1" indent="-285750">
              <a:buClr>
                <a:schemeClr val="tx1"/>
              </a:buClr>
              <a:buSzPct val="100000"/>
              <a:buFont typeface="Wingdings" panose="05000000000000000000" pitchFamily="2" charset="2"/>
              <a:buChar char="Ø"/>
              <a:defRPr/>
            </a:pPr>
            <a:r>
              <a:rPr lang="en-US" altLang="ru-RU" sz="1600" dirty="0">
                <a:latin typeface="Calibri" panose="020F0502020204030204" pitchFamily="34" charset="0"/>
                <a:cs typeface="MS Mincho" pitchFamily="49" charset="0"/>
              </a:rPr>
              <a:t>Angular coefficients of Z bosons as a function of transverse momentum and rapidity</a:t>
            </a:r>
          </a:p>
          <a:p>
            <a:pPr marL="742950" lvl="1">
              <a:buSzPct val="100000"/>
              <a:defRPr/>
            </a:pPr>
            <a:r>
              <a:rPr lang="en-US" altLang="ru-RU" sz="1500" dirty="0" smtClean="0">
                <a:solidFill>
                  <a:srgbClr val="92D050"/>
                </a:solidFill>
                <a:latin typeface="Calibri" panose="020F0502020204030204" pitchFamily="34" charset="0"/>
                <a:cs typeface="MS Mincho" pitchFamily="49" charset="0"/>
              </a:rPr>
              <a:t>1 </a:t>
            </a:r>
            <a:r>
              <a:rPr lang="en-US" altLang="ru-RU" sz="1500" dirty="0">
                <a:solidFill>
                  <a:srgbClr val="92D050"/>
                </a:solidFill>
                <a:latin typeface="Calibri" panose="020F0502020204030204" pitchFamily="34" charset="0"/>
                <a:cs typeface="MS Mincho" pitchFamily="49" charset="0"/>
              </a:rPr>
              <a:t>Doctor of Sc. + 1 PhD (0.5 FTE), 1 PhD Student (1 FTE)</a:t>
            </a:r>
            <a:r>
              <a:rPr lang="en-US" altLang="ru-RU" sz="1500" dirty="0">
                <a:latin typeface="Calibri" panose="020F0502020204030204" pitchFamily="34" charset="0"/>
                <a:cs typeface="MS Mincho" pitchFamily="49" charset="0"/>
              </a:rPr>
              <a:t>, </a:t>
            </a:r>
            <a:r>
              <a:rPr lang="en-US" altLang="ru-RU" sz="1500" dirty="0">
                <a:solidFill>
                  <a:srgbClr val="FFC000"/>
                </a:solidFill>
                <a:latin typeface="Calibri" panose="020F0502020204030204" pitchFamily="34" charset="0"/>
                <a:cs typeface="MS Mincho" pitchFamily="49" charset="0"/>
              </a:rPr>
              <a:t>analysis is ongoing</a:t>
            </a:r>
            <a:endParaRPr lang="en-US" altLang="ru-RU" sz="1500" dirty="0">
              <a:latin typeface="Calibri" panose="020F0502020204030204" pitchFamily="34" charset="0"/>
              <a:cs typeface="MS Mincho" pitchFamily="49" charset="0"/>
            </a:endParaRPr>
          </a:p>
          <a:p>
            <a:pPr marL="742950" lvl="1">
              <a:buSzPct val="100000"/>
              <a:defRPr/>
            </a:pPr>
            <a:endParaRPr lang="en-US" altLang="ru-RU" sz="500" dirty="0">
              <a:solidFill>
                <a:srgbClr val="FFC000"/>
              </a:solidFill>
              <a:latin typeface="Calibri" panose="020F0502020204030204" pitchFamily="34" charset="0"/>
              <a:cs typeface="MS Mincho" pitchFamily="49" charset="0"/>
            </a:endParaRPr>
          </a:p>
          <a:p>
            <a:pPr marL="742950" lvl="1" indent="-285750">
              <a:buClr>
                <a:schemeClr val="tx1"/>
              </a:buClr>
              <a:buSzPct val="100000"/>
              <a:buFont typeface="Wingdings" panose="05000000000000000000" pitchFamily="2" charset="2"/>
              <a:buChar char="Ø"/>
              <a:defRPr/>
            </a:pPr>
            <a:r>
              <a:rPr lang="en-US" altLang="ru-RU" sz="1600" dirty="0">
                <a:latin typeface="Calibri" panose="020F0502020204030204" pitchFamily="34" charset="0"/>
                <a:cs typeface="MS Mincho" pitchFamily="49" charset="0"/>
              </a:rPr>
              <a:t>Measurements of the multiplicity in quark and gluon jets and fractions of gluon jets </a:t>
            </a:r>
          </a:p>
          <a:p>
            <a:pPr lvl="2" indent="-279400">
              <a:buSzPct val="100000"/>
              <a:defRPr/>
            </a:pPr>
            <a:r>
              <a:rPr lang="en-US" altLang="ru-RU" sz="1500" dirty="0">
                <a:latin typeface="Calibri" panose="020F0502020204030204" pitchFamily="34" charset="0"/>
                <a:cs typeface="MS Mincho" pitchFamily="49" charset="0"/>
              </a:rPr>
              <a:t>   </a:t>
            </a:r>
            <a:r>
              <a:rPr lang="en-US" altLang="ru-RU" sz="1500" dirty="0">
                <a:solidFill>
                  <a:srgbClr val="92D050"/>
                </a:solidFill>
                <a:latin typeface="Calibri" panose="020F0502020204030204" pitchFamily="34" charset="0"/>
                <a:cs typeface="MS Mincho" pitchFamily="49" charset="0"/>
              </a:rPr>
              <a:t>1 PhD (1 FTE), 1 PhD Student (1 FTE)</a:t>
            </a:r>
            <a:r>
              <a:rPr lang="en-US" altLang="ru-RU" sz="1500" dirty="0">
                <a:latin typeface="Calibri" panose="020F0502020204030204" pitchFamily="34" charset="0"/>
                <a:cs typeface="MS Mincho" pitchFamily="49" charset="0"/>
              </a:rPr>
              <a:t>, </a:t>
            </a:r>
            <a:r>
              <a:rPr lang="en-US" altLang="ru-RU" sz="1500" dirty="0">
                <a:solidFill>
                  <a:srgbClr val="FFC000"/>
                </a:solidFill>
                <a:latin typeface="Calibri" panose="020F0502020204030204" pitchFamily="34" charset="0"/>
                <a:cs typeface="MS Mincho" pitchFamily="49" charset="0"/>
              </a:rPr>
              <a:t>1 CMS Analysis Note and 1 journal paper in 2021</a:t>
            </a:r>
            <a:endParaRPr lang="en-US" altLang="ru-RU" sz="1500" dirty="0">
              <a:solidFill>
                <a:srgbClr val="FFC000"/>
              </a:solidFill>
              <a:latin typeface="Calibri" panose="020F0502020204030204" pitchFamily="34" charset="0"/>
              <a:cs typeface="MS Mincho" pitchFamily="49" charset="0"/>
            </a:endParaRPr>
          </a:p>
        </p:txBody>
      </p:sp>
      <p:sp>
        <p:nvSpPr>
          <p:cNvPr id="5" name="Прямоугольник 4"/>
          <p:cNvSpPr/>
          <p:nvPr/>
        </p:nvSpPr>
        <p:spPr>
          <a:xfrm>
            <a:off x="720137" y="5650088"/>
            <a:ext cx="10566172" cy="846386"/>
          </a:xfrm>
          <a:prstGeom prst="rect">
            <a:avLst/>
          </a:prstGeom>
        </p:spPr>
        <p:txBody>
          <a:bodyPr wrap="square">
            <a:spAutoFit/>
          </a:bodyPr>
          <a:lstStyle/>
          <a:p>
            <a:pPr>
              <a:buClr>
                <a:schemeClr val="tx1"/>
              </a:buClr>
              <a:buSzPct val="100000"/>
              <a:defRPr/>
            </a:pPr>
            <a:r>
              <a:rPr lang="en-US" altLang="ru-RU" dirty="0">
                <a:solidFill>
                  <a:schemeClr val="tx2">
                    <a:lumMod val="90000"/>
                  </a:schemeClr>
                </a:solidFill>
                <a:latin typeface="Calibri" panose="020F0502020204030204" pitchFamily="34" charset="0"/>
              </a:rPr>
              <a:t>Reconstruction and Data Quality </a:t>
            </a:r>
            <a:r>
              <a:rPr lang="en-US" altLang="ru-RU" sz="1600" dirty="0">
                <a:solidFill>
                  <a:schemeClr val="accent1"/>
                </a:solidFill>
                <a:latin typeface="Calibri" panose="020F0502020204030204" pitchFamily="34" charset="0"/>
              </a:rPr>
              <a:t>(2.3 FTE)</a:t>
            </a:r>
          </a:p>
          <a:p>
            <a:pPr marL="742950" lvl="1" indent="-285750">
              <a:buClr>
                <a:schemeClr val="tx1"/>
              </a:buClr>
              <a:buSzPct val="100000"/>
              <a:buFont typeface="Wingdings" panose="05000000000000000000" pitchFamily="2" charset="2"/>
              <a:buChar char="Ø"/>
              <a:defRPr/>
            </a:pPr>
            <a:r>
              <a:rPr lang="en-US" altLang="ru-RU" sz="1600" dirty="0">
                <a:latin typeface="Calibri" panose="020F0502020204030204" pitchFamily="34" charset="0"/>
                <a:cs typeface="Times New Roman" panose="02020603050405020304" pitchFamily="18" charset="0"/>
              </a:rPr>
              <a:t>Development of algorithms for high-</a:t>
            </a:r>
            <a:r>
              <a:rPr lang="en-US" altLang="ru-RU" sz="1600" dirty="0" err="1">
                <a:latin typeface="Calibri" panose="020F0502020204030204" pitchFamily="34" charset="0"/>
                <a:cs typeface="Times New Roman" panose="02020603050405020304" pitchFamily="18" charset="0"/>
              </a:rPr>
              <a:t>p</a:t>
            </a:r>
            <a:r>
              <a:rPr lang="en-US" altLang="ru-RU" sz="1600" baseline="-25000" dirty="0" err="1">
                <a:latin typeface="Calibri" panose="020F0502020204030204" pitchFamily="34" charset="0"/>
                <a:cs typeface="Times New Roman" panose="02020603050405020304" pitchFamily="18" charset="0"/>
              </a:rPr>
              <a:t>T</a:t>
            </a:r>
            <a:r>
              <a:rPr lang="en-US" altLang="ru-RU" sz="1600" dirty="0">
                <a:latin typeface="Calibri" panose="020F0502020204030204" pitchFamily="34" charset="0"/>
                <a:cs typeface="Times New Roman" panose="02020603050405020304" pitchFamily="18" charset="0"/>
              </a:rPr>
              <a:t> muons reconstruction; hit reconstruction and segment builder, Muon DQM</a:t>
            </a:r>
          </a:p>
          <a:p>
            <a:pPr marL="742950" lvl="1">
              <a:buSzPct val="100000"/>
              <a:defRPr/>
            </a:pPr>
            <a:r>
              <a:rPr lang="en-US" altLang="ru-RU" sz="1500" dirty="0">
                <a:latin typeface="Calibri" panose="020F0502020204030204" pitchFamily="34" charset="0"/>
                <a:cs typeface="Times New Roman" panose="02020603050405020304" pitchFamily="18" charset="0"/>
              </a:rPr>
              <a:t>            </a:t>
            </a:r>
            <a:r>
              <a:rPr lang="en-US" altLang="ru-RU" sz="1500" dirty="0">
                <a:solidFill>
                  <a:srgbClr val="92D050"/>
                </a:solidFill>
                <a:latin typeface="Calibri" panose="020F0502020204030204" pitchFamily="34" charset="0"/>
                <a:cs typeface="Times New Roman" panose="02020603050405020304" pitchFamily="18" charset="0"/>
              </a:rPr>
              <a:t>4 PhD (1.8 FTE), 1 PhD Student (0.5 FTE), </a:t>
            </a:r>
            <a:r>
              <a:rPr lang="en-US" altLang="ru-RU" sz="1500" dirty="0">
                <a:solidFill>
                  <a:srgbClr val="FFC000"/>
                </a:solidFill>
                <a:latin typeface="Calibri" panose="020F0502020204030204" pitchFamily="34" charset="0"/>
                <a:cs typeface="MS Mincho" pitchFamily="49" charset="0"/>
              </a:rPr>
              <a:t>works are ongoing</a:t>
            </a:r>
            <a:endParaRPr lang="en-US" altLang="ru-RU" sz="1500" dirty="0">
              <a:solidFill>
                <a:srgbClr val="FFC000"/>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75566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2" grpId="0" animBg="1"/>
      <p:bldP spid="13"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1"/>
          <p:cNvSpPr txBox="1">
            <a:spLocks noChangeArrowheads="1"/>
          </p:cNvSpPr>
          <p:nvPr/>
        </p:nvSpPr>
        <p:spPr bwMode="auto">
          <a:xfrm>
            <a:off x="1142206" y="0"/>
            <a:ext cx="9805988" cy="573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3200" b="1">
                <a:solidFill>
                  <a:srgbClr val="3333CC"/>
                </a:solidFill>
                <a:latin typeface="Arial" panose="020B0604020202020204" pitchFamily="34" charset="0"/>
                <a:cs typeface="PingFang SC"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800">
                <a:solidFill>
                  <a:srgbClr val="FF3300"/>
                </a:solidFill>
                <a:latin typeface="Arial" panose="020B0604020202020204" pitchFamily="34" charset="0"/>
                <a:cs typeface="PingFang SC"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400">
                <a:solidFill>
                  <a:srgbClr val="000000"/>
                </a:solidFill>
                <a:latin typeface="Arial" panose="020B0604020202020204" pitchFamily="34" charset="0"/>
                <a:cs typeface="PingFang SC"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000">
                <a:solidFill>
                  <a:srgbClr val="FF00FF"/>
                </a:solidFill>
                <a:latin typeface="Arial" panose="020B0604020202020204" pitchFamily="34" charset="0"/>
                <a:cs typeface="PingFang SC"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000">
                <a:solidFill>
                  <a:srgbClr val="009999"/>
                </a:solidFill>
                <a:latin typeface="Arial" panose="020B0604020202020204" pitchFamily="34" charset="0"/>
                <a:cs typeface="PingFang SC"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000">
                <a:solidFill>
                  <a:srgbClr val="009999"/>
                </a:solidFill>
                <a:latin typeface="Arial" panose="020B0604020202020204" pitchFamily="34" charset="0"/>
                <a:cs typeface="PingFang SC"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000">
                <a:solidFill>
                  <a:srgbClr val="009999"/>
                </a:solidFill>
                <a:latin typeface="Arial" panose="020B0604020202020204" pitchFamily="34" charset="0"/>
                <a:cs typeface="PingFang SC"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000">
                <a:solidFill>
                  <a:srgbClr val="009999"/>
                </a:solidFill>
                <a:latin typeface="Arial" panose="020B0604020202020204" pitchFamily="34" charset="0"/>
                <a:cs typeface="PingFang SC"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000">
                <a:solidFill>
                  <a:srgbClr val="009999"/>
                </a:solidFill>
                <a:latin typeface="Arial" panose="020B0604020202020204" pitchFamily="34" charset="0"/>
                <a:cs typeface="PingFang SC" charset="0"/>
              </a:defRPr>
            </a:lvl9pPr>
          </a:lstStyle>
          <a:p>
            <a:pPr algn="ctr" eaLnBrk="1" hangingPunct="1">
              <a:spcBef>
                <a:spcPct val="0"/>
              </a:spcBef>
              <a:buClrTx/>
              <a:buFontTx/>
              <a:buNone/>
            </a:pPr>
            <a:r>
              <a:rPr lang="en-US" altLang="ru-RU" sz="2600" dirty="0">
                <a:solidFill>
                  <a:schemeClr val="accent1"/>
                </a:solidFill>
                <a:latin typeface="Helvetica-Bold" charset="0"/>
                <a:cs typeface="Arial" panose="020B0604020202020204" pitchFamily="34" charset="0"/>
              </a:rPr>
              <a:t>High-mass </a:t>
            </a:r>
            <a:r>
              <a:rPr lang="en-US" altLang="ru-RU" sz="2600" dirty="0" err="1">
                <a:solidFill>
                  <a:schemeClr val="accent1"/>
                </a:solidFill>
                <a:latin typeface="Helvetica-Bold" charset="0"/>
                <a:cs typeface="Arial" panose="020B0604020202020204" pitchFamily="34" charset="0"/>
              </a:rPr>
              <a:t>d</a:t>
            </a:r>
            <a:r>
              <a:rPr lang="en-US" altLang="ru-RU" sz="2600" dirty="0" err="1" smtClean="0">
                <a:solidFill>
                  <a:schemeClr val="accent1"/>
                </a:solidFill>
                <a:latin typeface="Helvetica-Bold" charset="0"/>
                <a:cs typeface="Arial" panose="020B0604020202020204" pitchFamily="34" charset="0"/>
              </a:rPr>
              <a:t>ileptons</a:t>
            </a:r>
            <a:r>
              <a:rPr lang="en-US" altLang="ru-RU" sz="2600" dirty="0" smtClean="0">
                <a:solidFill>
                  <a:schemeClr val="accent1"/>
                </a:solidFill>
                <a:latin typeface="Helvetica-Bold" charset="0"/>
                <a:cs typeface="Arial" panose="020B0604020202020204" pitchFamily="34" charset="0"/>
              </a:rPr>
              <a:t> </a:t>
            </a:r>
            <a:r>
              <a:rPr lang="en-US" altLang="ru-RU" sz="2600" dirty="0">
                <a:solidFill>
                  <a:schemeClr val="accent1"/>
                </a:solidFill>
                <a:latin typeface="Helvetica-Bold" charset="0"/>
                <a:cs typeface="Arial" panose="020B0604020202020204" pitchFamily="34" charset="0"/>
              </a:rPr>
              <a:t>@ RUN2</a:t>
            </a: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44" y="0"/>
            <a:ext cx="736124" cy="748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91856" y="0"/>
            <a:ext cx="906330" cy="69758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 name="Нижний колонтитул 7"/>
          <p:cNvSpPr>
            <a:spLocks noGrp="1"/>
          </p:cNvSpPr>
          <p:nvPr>
            <p:ph type="ftr" sz="quarter" idx="11"/>
          </p:nvPr>
        </p:nvSpPr>
        <p:spPr>
          <a:xfrm>
            <a:off x="609599" y="6519965"/>
            <a:ext cx="8373036" cy="228600"/>
          </a:xfrm>
        </p:spPr>
        <p:txBody>
          <a:bodyPr/>
          <a:lstStyle/>
          <a:p>
            <a:r>
              <a:rPr lang="en-US" smtClean="0"/>
              <a:t>M. Savina                55th Meeting of the PAC for Particle Physics</a:t>
            </a:r>
            <a:endParaRPr lang="en-US" dirty="0"/>
          </a:p>
        </p:txBody>
      </p:sp>
      <p:sp>
        <p:nvSpPr>
          <p:cNvPr id="14" name="Дата 6"/>
          <p:cNvSpPr>
            <a:spLocks noGrp="1"/>
          </p:cNvSpPr>
          <p:nvPr>
            <p:ph type="dt" sz="half" idx="10"/>
          </p:nvPr>
        </p:nvSpPr>
        <p:spPr>
          <a:xfrm>
            <a:off x="9174479" y="6519965"/>
            <a:ext cx="1226821" cy="228600"/>
          </a:xfrm>
        </p:spPr>
        <p:txBody>
          <a:bodyPr/>
          <a:lstStyle/>
          <a:p>
            <a:fld id="{0DA71E20-E4B8-4920-B158-C562D4E4D269}" type="datetime1">
              <a:rPr lang="ru-RU" smtClean="0"/>
              <a:t>21.06.2021</a:t>
            </a:fld>
            <a:endParaRPr lang="en-US" dirty="0"/>
          </a:p>
        </p:txBody>
      </p:sp>
      <p:sp>
        <p:nvSpPr>
          <p:cNvPr id="2" name="Номер слайда 1">
            <a:extLst>
              <a:ext uri="{FF2B5EF4-FFF2-40B4-BE49-F238E27FC236}">
                <a16:creationId xmlns:a16="http://schemas.microsoft.com/office/drawing/2014/main" id="{32D0A685-BEA4-4830-8811-04CEA23C859A}"/>
              </a:ext>
            </a:extLst>
          </p:cNvPr>
          <p:cNvSpPr>
            <a:spLocks noGrp="1"/>
          </p:cNvSpPr>
          <p:nvPr>
            <p:ph type="sldNum" sz="quarter" idx="12"/>
          </p:nvPr>
        </p:nvSpPr>
        <p:spPr/>
        <p:txBody>
          <a:bodyPr/>
          <a:lstStyle/>
          <a:p>
            <a:fld id="{E31375A4-56A4-47D6-9801-1991572033F7}" type="slidenum">
              <a:rPr lang="en-US" smtClean="0"/>
              <a:pPr/>
              <a:t>5</a:t>
            </a:fld>
            <a:r>
              <a:rPr lang="en-US" dirty="0" smtClean="0"/>
              <a:t>/20</a:t>
            </a:r>
            <a:endParaRPr lang="en-US" dirty="0"/>
          </a:p>
        </p:txBody>
      </p:sp>
      <p:sp>
        <p:nvSpPr>
          <p:cNvPr id="15" name="Rectangle 2">
            <a:extLst>
              <a:ext uri="{FF2B5EF4-FFF2-40B4-BE49-F238E27FC236}">
                <a16:creationId xmlns:a16="http://schemas.microsoft.com/office/drawing/2014/main" id="{11645CAE-EB4C-4338-881B-B98AE4D6C642}"/>
              </a:ext>
            </a:extLst>
          </p:cNvPr>
          <p:cNvSpPr>
            <a:spLocks noChangeArrowheads="1"/>
          </p:cNvSpPr>
          <p:nvPr/>
        </p:nvSpPr>
        <p:spPr bwMode="auto">
          <a:xfrm>
            <a:off x="724180" y="1234159"/>
            <a:ext cx="10628826" cy="11101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282575" indent="-282575">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1200">
                <a:solidFill>
                  <a:schemeClr val="bg1"/>
                </a:solidFill>
                <a:latin typeface="Arial Narrow" panose="020B0606020202030204" pitchFamily="34" charset="0"/>
                <a:cs typeface="Arial" panose="020B0604020202020204" pitchFamily="34" charset="0"/>
              </a:defRPr>
            </a:lvl1pPr>
            <a:lvl2pPr>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1200">
                <a:solidFill>
                  <a:schemeClr val="bg1"/>
                </a:solidFill>
                <a:latin typeface="Arial Narrow" panose="020B0606020202030204" pitchFamily="34" charset="0"/>
                <a:cs typeface="Arial" panose="020B0604020202020204" pitchFamily="34" charset="0"/>
              </a:defRPr>
            </a:lvl2pPr>
            <a:lvl3pPr>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1200">
                <a:solidFill>
                  <a:schemeClr val="bg1"/>
                </a:solidFill>
                <a:latin typeface="Arial Narrow" panose="020B0606020202030204" pitchFamily="34" charset="0"/>
                <a:cs typeface="Arial" panose="020B0604020202020204" pitchFamily="34" charset="0"/>
              </a:defRPr>
            </a:lvl3pPr>
            <a:lvl4pPr>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1200">
                <a:solidFill>
                  <a:schemeClr val="bg1"/>
                </a:solidFill>
                <a:latin typeface="Arial Narrow" panose="020B0606020202030204" pitchFamily="34" charset="0"/>
                <a:cs typeface="Arial" panose="020B0604020202020204" pitchFamily="34" charset="0"/>
              </a:defRPr>
            </a:lvl4pPr>
            <a:lvl5pPr>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1200">
                <a:solidFill>
                  <a:schemeClr val="bg1"/>
                </a:solidFill>
                <a:latin typeface="Arial Narrow" panose="020B060602020203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1200">
                <a:solidFill>
                  <a:schemeClr val="bg1"/>
                </a:solidFill>
                <a:latin typeface="Arial Narrow" panose="020B060602020203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1200">
                <a:solidFill>
                  <a:schemeClr val="bg1"/>
                </a:solidFill>
                <a:latin typeface="Arial Narrow" panose="020B060602020203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1200">
                <a:solidFill>
                  <a:schemeClr val="bg1"/>
                </a:solidFill>
                <a:latin typeface="Arial Narrow" panose="020B060602020203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1200">
                <a:solidFill>
                  <a:schemeClr val="bg1"/>
                </a:solidFill>
                <a:latin typeface="Arial Narrow" panose="020B0606020202030204" pitchFamily="34" charset="0"/>
                <a:cs typeface="Arial" panose="020B0604020202020204" pitchFamily="34" charset="0"/>
              </a:defRPr>
            </a:lvl9pPr>
          </a:lstStyle>
          <a:p>
            <a:pPr marL="0" indent="0">
              <a:spcBef>
                <a:spcPts val="600"/>
              </a:spcBef>
              <a:buClr>
                <a:srgbClr val="002060"/>
              </a:buClr>
              <a:defRPr/>
            </a:pPr>
            <a:r>
              <a:rPr lang="en-US" altLang="ru-RU" sz="2000" dirty="0">
                <a:solidFill>
                  <a:srgbClr val="92D050"/>
                </a:solidFill>
                <a:latin typeface="Calibri" panose="020F0502020204030204" pitchFamily="34" charset="0"/>
                <a:cs typeface="Times New Roman" panose="02020603050405020304" pitchFamily="18" charset="0"/>
              </a:rPr>
              <a:t>The new physics theories could alter the </a:t>
            </a:r>
            <a:r>
              <a:rPr lang="en-US" altLang="ru-RU" sz="2000" dirty="0" err="1" smtClean="0">
                <a:solidFill>
                  <a:srgbClr val="92D050"/>
                </a:solidFill>
                <a:latin typeface="Calibri" panose="020F0502020204030204" pitchFamily="34" charset="0"/>
                <a:cs typeface="Times New Roman" panose="02020603050405020304" pitchFamily="18" charset="0"/>
              </a:rPr>
              <a:t>Drell</a:t>
            </a:r>
            <a:r>
              <a:rPr lang="en-US" altLang="ru-RU" sz="2000" dirty="0" smtClean="0">
                <a:solidFill>
                  <a:srgbClr val="92D050"/>
                </a:solidFill>
                <a:latin typeface="Calibri" panose="020F0502020204030204" pitchFamily="34" charset="0"/>
                <a:cs typeface="Times New Roman" panose="02020603050405020304" pitchFamily="18" charset="0"/>
              </a:rPr>
              <a:t>-Yan mass </a:t>
            </a:r>
            <a:r>
              <a:rPr lang="en-US" altLang="ru-RU" sz="2000" dirty="0">
                <a:solidFill>
                  <a:srgbClr val="92D050"/>
                </a:solidFill>
                <a:latin typeface="Calibri" panose="020F0502020204030204" pitchFamily="34" charset="0"/>
                <a:cs typeface="Times New Roman" panose="02020603050405020304" pitchFamily="18" charset="0"/>
              </a:rPr>
              <a:t>distribution in two ways: </a:t>
            </a:r>
          </a:p>
          <a:p>
            <a:pPr marL="285750" indent="-285750">
              <a:spcBef>
                <a:spcPts val="600"/>
              </a:spcBef>
              <a:buClr>
                <a:schemeClr val="tx1"/>
              </a:buClr>
              <a:buFont typeface="Wingdings" panose="05000000000000000000" pitchFamily="2" charset="2"/>
              <a:buChar char="ü"/>
              <a:defRPr/>
            </a:pPr>
            <a:r>
              <a:rPr lang="en-US" altLang="ru-RU" sz="1800" dirty="0" smtClean="0">
                <a:solidFill>
                  <a:schemeClr val="tx1"/>
                </a:solidFill>
                <a:latin typeface="Calibri" panose="020F0502020204030204" pitchFamily="34" charset="0"/>
                <a:cs typeface="Times New Roman" panose="02020603050405020304" pitchFamily="18" charset="0"/>
              </a:rPr>
              <a:t>as a new resonance that </a:t>
            </a:r>
            <a:r>
              <a:rPr lang="en-US" altLang="ru-RU" sz="1800" dirty="0">
                <a:solidFill>
                  <a:schemeClr val="tx1"/>
                </a:solidFill>
                <a:latin typeface="Calibri" panose="020F0502020204030204" pitchFamily="34" charset="0"/>
                <a:cs typeface="Times New Roman" panose="02020603050405020304" pitchFamily="18" charset="0"/>
              </a:rPr>
              <a:t>decays directly into two </a:t>
            </a:r>
            <a:r>
              <a:rPr lang="en-US" altLang="ru-RU" sz="1800" dirty="0" smtClean="0">
                <a:solidFill>
                  <a:schemeClr val="tx1"/>
                </a:solidFill>
                <a:latin typeface="Calibri" panose="020F0502020204030204" pitchFamily="34" charset="0"/>
                <a:cs typeface="Times New Roman" panose="02020603050405020304" pitchFamily="18" charset="0"/>
              </a:rPr>
              <a:t>leptons </a:t>
            </a:r>
            <a:r>
              <a:rPr lang="en-US" altLang="ru-RU" sz="1800" dirty="0" smtClean="0">
                <a:solidFill>
                  <a:schemeClr val="tx1"/>
                </a:solidFill>
                <a:latin typeface="Arial" panose="020B0604020202020204" pitchFamily="34" charset="0"/>
              </a:rPr>
              <a:t>→ </a:t>
            </a:r>
            <a:r>
              <a:rPr lang="en-US" altLang="ru-RU" sz="1800" dirty="0" smtClean="0">
                <a:solidFill>
                  <a:schemeClr val="tx1"/>
                </a:solidFill>
                <a:latin typeface="Calibri" panose="020F0502020204030204" pitchFamily="34" charset="0"/>
                <a:cs typeface="Times New Roman" panose="02020603050405020304" pitchFamily="18" charset="0"/>
              </a:rPr>
              <a:t>a </a:t>
            </a:r>
            <a:r>
              <a:rPr lang="en-US" altLang="ru-RU" sz="1800" dirty="0">
                <a:solidFill>
                  <a:schemeClr val="tx1"/>
                </a:solidFill>
                <a:latin typeface="Calibri" panose="020F0502020204030204" pitchFamily="34" charset="0"/>
                <a:cs typeface="Times New Roman" panose="02020603050405020304" pitchFamily="18" charset="0"/>
              </a:rPr>
              <a:t>narrow peak in the </a:t>
            </a:r>
            <a:r>
              <a:rPr lang="en-US" altLang="ru-RU" sz="1800" dirty="0" smtClean="0">
                <a:solidFill>
                  <a:schemeClr val="tx1"/>
                </a:solidFill>
                <a:latin typeface="Calibri" panose="020F0502020204030204" pitchFamily="34" charset="0"/>
                <a:cs typeface="Times New Roman" panose="02020603050405020304" pitchFamily="18" charset="0"/>
              </a:rPr>
              <a:t>distribution</a:t>
            </a:r>
          </a:p>
          <a:p>
            <a:pPr marL="285750" indent="-285750">
              <a:spcBef>
                <a:spcPts val="600"/>
              </a:spcBef>
              <a:buClr>
                <a:schemeClr val="tx1"/>
              </a:buClr>
              <a:buFont typeface="Wingdings" panose="05000000000000000000" pitchFamily="2" charset="2"/>
              <a:buChar char="ü"/>
              <a:defRPr/>
            </a:pPr>
            <a:r>
              <a:rPr lang="en-US" altLang="ru-RU" sz="1800" dirty="0">
                <a:solidFill>
                  <a:schemeClr val="tx1"/>
                </a:solidFill>
                <a:latin typeface="Calibri" panose="020F0502020204030204" pitchFamily="34" charset="0"/>
                <a:cs typeface="Times New Roman" panose="02020603050405020304" pitchFamily="18" charset="0"/>
              </a:rPr>
              <a:t>a</a:t>
            </a:r>
            <a:r>
              <a:rPr lang="en-US" altLang="ru-RU" sz="1800" dirty="0" smtClean="0">
                <a:solidFill>
                  <a:schemeClr val="tx1"/>
                </a:solidFill>
                <a:latin typeface="Calibri" panose="020F0502020204030204" pitchFamily="34" charset="0"/>
                <a:cs typeface="Times New Roman" panose="02020603050405020304" pitchFamily="18" charset="0"/>
              </a:rPr>
              <a:t>s </a:t>
            </a:r>
            <a:r>
              <a:rPr lang="en-US" altLang="ru-RU" sz="1800" dirty="0" smtClean="0">
                <a:solidFill>
                  <a:schemeClr val="tx1"/>
                </a:solidFill>
                <a:latin typeface="Calibri" panose="020F0502020204030204" pitchFamily="34" charset="0"/>
                <a:cs typeface="Times New Roman" panose="02020603050405020304" pitchFamily="18" charset="0"/>
              </a:rPr>
              <a:t>a broad non-resonant </a:t>
            </a:r>
            <a:r>
              <a:rPr lang="en-US" altLang="ru-RU" sz="1800" dirty="0">
                <a:solidFill>
                  <a:schemeClr val="tx1"/>
                </a:solidFill>
                <a:latin typeface="Calibri" panose="020F0502020204030204" pitchFamily="34" charset="0"/>
                <a:cs typeface="Times New Roman" panose="02020603050405020304" pitchFamily="18" charset="0"/>
              </a:rPr>
              <a:t>excess or even a deficit of events with respect to the background </a:t>
            </a:r>
            <a:r>
              <a:rPr lang="en-US" altLang="ru-RU" sz="1800" dirty="0" smtClean="0">
                <a:solidFill>
                  <a:schemeClr val="tx1"/>
                </a:solidFill>
                <a:latin typeface="Calibri" panose="020F0502020204030204" pitchFamily="34" charset="0"/>
                <a:cs typeface="Times New Roman" panose="02020603050405020304" pitchFamily="18" charset="0"/>
              </a:rPr>
              <a:t>SM prediction</a:t>
            </a:r>
            <a:endParaRPr lang="en-US" altLang="ru-RU" sz="1800" dirty="0">
              <a:solidFill>
                <a:schemeClr val="tx1"/>
              </a:solidFill>
              <a:latin typeface="Arial" panose="020B0604020202020204" pitchFamily="34" charset="0"/>
            </a:endParaRPr>
          </a:p>
        </p:txBody>
      </p:sp>
      <p:pic>
        <p:nvPicPr>
          <p:cNvPr id="16" name="Рисунок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4333" y="2449554"/>
            <a:ext cx="4710112"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Рисунок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83977" y="2383280"/>
            <a:ext cx="3857897" cy="2893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Группа 17"/>
          <p:cNvGrpSpPr/>
          <p:nvPr/>
        </p:nvGrpSpPr>
        <p:grpSpPr>
          <a:xfrm>
            <a:off x="5985185" y="5308197"/>
            <a:ext cx="6064813" cy="517290"/>
            <a:chOff x="6065035" y="4774231"/>
            <a:chExt cx="6064813" cy="517290"/>
          </a:xfrm>
        </p:grpSpPr>
        <p:sp>
          <p:nvSpPr>
            <p:cNvPr id="19" name="Скругленный прямоугольник 18"/>
            <p:cNvSpPr/>
            <p:nvPr/>
          </p:nvSpPr>
          <p:spPr>
            <a:xfrm>
              <a:off x="6065035" y="4774231"/>
              <a:ext cx="5900147" cy="51729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19"/>
            <p:cNvSpPr/>
            <p:nvPr/>
          </p:nvSpPr>
          <p:spPr>
            <a:xfrm>
              <a:off x="6099992" y="4841998"/>
              <a:ext cx="6029856" cy="400110"/>
            </a:xfrm>
            <a:prstGeom prst="rect">
              <a:avLst/>
            </a:prstGeom>
          </p:spPr>
          <p:txBody>
            <a:bodyPr wrap="none">
              <a:spAutoFit/>
            </a:bodyPr>
            <a:lstStyle/>
            <a:p>
              <a:r>
                <a:rPr lang="en-US" altLang="ru-RU" sz="2000" dirty="0">
                  <a:latin typeface="Calibri" panose="020F0502020204030204" pitchFamily="34" charset="0"/>
                  <a:cs typeface="Times New Roman" panose="02020603050405020304" pitchFamily="18" charset="0"/>
                </a:rPr>
                <a:t>RUN2 data analysis aimed to New Physics is completed! </a:t>
              </a:r>
              <a:endParaRPr lang="ru-RU" sz="2000" dirty="0"/>
            </a:p>
          </p:txBody>
        </p:sp>
      </p:grpSp>
      <p:grpSp>
        <p:nvGrpSpPr>
          <p:cNvPr id="21" name="Группа 20"/>
          <p:cNvGrpSpPr/>
          <p:nvPr/>
        </p:nvGrpSpPr>
        <p:grpSpPr>
          <a:xfrm>
            <a:off x="5985185" y="5948528"/>
            <a:ext cx="5900147" cy="439055"/>
            <a:chOff x="6229701" y="5642015"/>
            <a:chExt cx="5900147" cy="439055"/>
          </a:xfrm>
        </p:grpSpPr>
        <p:sp>
          <p:nvSpPr>
            <p:cNvPr id="22" name="Скругленный прямоугольник 21"/>
            <p:cNvSpPr/>
            <p:nvPr/>
          </p:nvSpPr>
          <p:spPr>
            <a:xfrm>
              <a:off x="6229701" y="5642015"/>
              <a:ext cx="5900147" cy="439055"/>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рямоугольник 22"/>
            <p:cNvSpPr/>
            <p:nvPr/>
          </p:nvSpPr>
          <p:spPr>
            <a:xfrm>
              <a:off x="6524077" y="5680960"/>
              <a:ext cx="5441105" cy="400110"/>
            </a:xfrm>
            <a:prstGeom prst="rect">
              <a:avLst/>
            </a:prstGeom>
          </p:spPr>
          <p:txBody>
            <a:bodyPr wrap="none">
              <a:spAutoFit/>
            </a:bodyPr>
            <a:lstStyle/>
            <a:p>
              <a:pPr>
                <a:spcBef>
                  <a:spcPts val="600"/>
                </a:spcBef>
                <a:buClr>
                  <a:srgbClr val="002060"/>
                </a:buClr>
              </a:pPr>
              <a:r>
                <a:rPr lang="en-US" altLang="ru-RU" sz="2000" dirty="0">
                  <a:latin typeface="Calibri" panose="020F0502020204030204" pitchFamily="34" charset="0"/>
                  <a:cs typeface="Times New Roman" panose="02020603050405020304" pitchFamily="18" charset="0"/>
                </a:rPr>
                <a:t>Precision tests of the Standard Model is going on…</a:t>
              </a:r>
              <a:endParaRPr lang="en-US" altLang="ru-RU" sz="2000" dirty="0">
                <a:latin typeface="Calibri" panose="020F0502020204030204" pitchFamily="34" charset="0"/>
                <a:cs typeface="Arial" panose="020B0604020202020204" pitchFamily="34" charset="0"/>
              </a:endParaRPr>
            </a:p>
          </p:txBody>
        </p:sp>
      </p:grpSp>
      <p:grpSp>
        <p:nvGrpSpPr>
          <p:cNvPr id="24" name="Группа 23"/>
          <p:cNvGrpSpPr/>
          <p:nvPr/>
        </p:nvGrpSpPr>
        <p:grpSpPr>
          <a:xfrm>
            <a:off x="826878" y="694402"/>
            <a:ext cx="11302971" cy="519723"/>
            <a:chOff x="801636" y="1086924"/>
            <a:chExt cx="10452490" cy="519723"/>
          </a:xfrm>
        </p:grpSpPr>
        <p:sp>
          <p:nvSpPr>
            <p:cNvPr id="25" name="Скругленный прямоугольник 24"/>
            <p:cNvSpPr/>
            <p:nvPr/>
          </p:nvSpPr>
          <p:spPr>
            <a:xfrm>
              <a:off x="801636" y="1086924"/>
              <a:ext cx="9509991" cy="516685"/>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Rectangle 2"/>
            <p:cNvSpPr>
              <a:spLocks noChangeArrowheads="1"/>
            </p:cNvSpPr>
            <p:nvPr/>
          </p:nvSpPr>
          <p:spPr bwMode="auto">
            <a:xfrm>
              <a:off x="836273" y="1173579"/>
              <a:ext cx="10417853" cy="433068"/>
            </a:xfrm>
            <a:prstGeom prst="rect">
              <a:avLst/>
            </a:prstGeom>
            <a:noFill/>
            <a:ln>
              <a:noFill/>
            </a:ln>
          </p:spPr>
          <p:txBody>
            <a:bodyPr wrap="square" lIns="90000" tIns="46800" rIns="90000" bIns="46800">
              <a:spAutoFit/>
            </a:bodyPr>
            <a:lstStyle>
              <a:lvl1pPr>
                <a:spcBef>
                  <a:spcPts val="800"/>
                </a:spcBef>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3200" b="1">
                  <a:solidFill>
                    <a:srgbClr val="3333CC"/>
                  </a:solidFill>
                  <a:latin typeface="Arial" panose="020B0604020202020204" pitchFamily="34" charset="0"/>
                  <a:cs typeface="PingFang SC" charset="0"/>
                </a:defRPr>
              </a:lvl1pPr>
              <a:lvl2pPr>
                <a:spcBef>
                  <a:spcPts val="700"/>
                </a:spcBef>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2800">
                  <a:solidFill>
                    <a:srgbClr val="FF3300"/>
                  </a:solidFill>
                  <a:latin typeface="Arial" panose="020B0604020202020204" pitchFamily="34" charset="0"/>
                  <a:cs typeface="PingFang SC" charset="0"/>
                </a:defRPr>
              </a:lvl2pPr>
              <a:lvl3pPr>
                <a:spcBef>
                  <a:spcPts val="600"/>
                </a:spcBef>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2400">
                  <a:solidFill>
                    <a:srgbClr val="000000"/>
                  </a:solidFill>
                  <a:latin typeface="Arial" panose="020B0604020202020204" pitchFamily="34" charset="0"/>
                  <a:cs typeface="PingFang SC" charset="0"/>
                </a:defRPr>
              </a:lvl3pPr>
              <a:lvl4pPr>
                <a:spcBef>
                  <a:spcPts val="500"/>
                </a:spcBef>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2000">
                  <a:solidFill>
                    <a:srgbClr val="FF00FF"/>
                  </a:solidFill>
                  <a:latin typeface="Arial" panose="020B0604020202020204" pitchFamily="34" charset="0"/>
                  <a:cs typeface="PingFang SC" charset="0"/>
                </a:defRPr>
              </a:lvl4pPr>
              <a:lvl5pPr>
                <a:spcBef>
                  <a:spcPts val="500"/>
                </a:spcBef>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2000">
                  <a:solidFill>
                    <a:srgbClr val="009999"/>
                  </a:solidFill>
                  <a:latin typeface="Arial" panose="020B0604020202020204" pitchFamily="34" charset="0"/>
                  <a:cs typeface="PingFang SC"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2000">
                  <a:solidFill>
                    <a:srgbClr val="009999"/>
                  </a:solidFill>
                  <a:latin typeface="Arial" panose="020B0604020202020204" pitchFamily="34" charset="0"/>
                  <a:cs typeface="PingFang SC"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2000">
                  <a:solidFill>
                    <a:srgbClr val="009999"/>
                  </a:solidFill>
                  <a:latin typeface="Arial" panose="020B0604020202020204" pitchFamily="34" charset="0"/>
                  <a:cs typeface="PingFang SC"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2000">
                  <a:solidFill>
                    <a:srgbClr val="009999"/>
                  </a:solidFill>
                  <a:latin typeface="Arial" panose="020B0604020202020204" pitchFamily="34" charset="0"/>
                  <a:cs typeface="PingFang SC"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2000">
                  <a:solidFill>
                    <a:srgbClr val="009999"/>
                  </a:solidFill>
                  <a:latin typeface="Arial" panose="020B0604020202020204" pitchFamily="34" charset="0"/>
                  <a:cs typeface="PingFang SC" charset="0"/>
                </a:defRPr>
              </a:lvl9pPr>
            </a:lstStyle>
            <a:p>
              <a:pPr>
                <a:spcBef>
                  <a:spcPts val="600"/>
                </a:spcBef>
                <a:buClr>
                  <a:srgbClr val="002060"/>
                </a:buClr>
              </a:pPr>
              <a:r>
                <a:rPr lang="en-US" altLang="ru-RU" sz="2200" b="0" dirty="0" smtClean="0">
                  <a:solidFill>
                    <a:schemeClr val="tx1"/>
                  </a:solidFill>
                  <a:latin typeface="Calibri" panose="020F0502020204030204" pitchFamily="34" charset="0"/>
                  <a:cs typeface="Times New Roman" panose="02020603050405020304" pitchFamily="18" charset="0"/>
                </a:rPr>
                <a:t>The CMS data at 13 </a:t>
              </a:r>
              <a:r>
                <a:rPr lang="en-US" altLang="ru-RU" sz="2200" b="0" dirty="0" err="1" smtClean="0">
                  <a:solidFill>
                    <a:schemeClr val="tx1"/>
                  </a:solidFill>
                  <a:latin typeface="Calibri" panose="020F0502020204030204" pitchFamily="34" charset="0"/>
                  <a:cs typeface="Times New Roman" panose="02020603050405020304" pitchFamily="18" charset="0"/>
                </a:rPr>
                <a:t>TeV</a:t>
              </a:r>
              <a:r>
                <a:rPr lang="en-US" altLang="ru-RU" sz="2200" b="0" dirty="0" smtClean="0">
                  <a:solidFill>
                    <a:schemeClr val="tx1"/>
                  </a:solidFill>
                  <a:latin typeface="Calibri" panose="020F0502020204030204" pitchFamily="34" charset="0"/>
                  <a:cs typeface="Times New Roman" panose="02020603050405020304" pitchFamily="18" charset="0"/>
                </a:rPr>
                <a:t> from 2016 to 2018, a total integrated luminosity of up to 140 fb</a:t>
              </a:r>
              <a:r>
                <a:rPr lang="en-US" altLang="ru-RU" sz="2200" b="0" baseline="30000" dirty="0" smtClean="0">
                  <a:solidFill>
                    <a:schemeClr val="tx1"/>
                  </a:solidFill>
                  <a:latin typeface="Calibri" panose="020F0502020204030204" pitchFamily="34" charset="0"/>
                  <a:cs typeface="Times New Roman" panose="02020603050405020304" pitchFamily="18" charset="0"/>
                </a:rPr>
                <a:t>−1</a:t>
              </a:r>
              <a:endParaRPr lang="en-US" altLang="ru-RU" sz="2200" b="0" dirty="0" smtClean="0">
                <a:solidFill>
                  <a:schemeClr val="tx1"/>
                </a:solidFill>
                <a:latin typeface="Calibri" panose="020F0502020204030204" pitchFamily="34" charset="0"/>
                <a:cs typeface="Times New Roman" panose="02020603050405020304" pitchFamily="18" charset="0"/>
              </a:endParaRPr>
            </a:p>
          </p:txBody>
        </p:sp>
      </p:grpSp>
      <p:sp>
        <p:nvSpPr>
          <p:cNvPr id="27" name="Прямоугольник 26">
            <a:extLst>
              <a:ext uri="{FF2B5EF4-FFF2-40B4-BE49-F238E27FC236}">
                <a16:creationId xmlns:a16="http://schemas.microsoft.com/office/drawing/2014/main" id="{0538E532-6CA2-4332-9738-DA0DFA533F4B}"/>
              </a:ext>
            </a:extLst>
          </p:cNvPr>
          <p:cNvSpPr/>
          <p:nvPr/>
        </p:nvSpPr>
        <p:spPr>
          <a:xfrm>
            <a:off x="724180" y="5584484"/>
            <a:ext cx="4679950" cy="830263"/>
          </a:xfrm>
          <a:prstGeom prst="rect">
            <a:avLst/>
          </a:prstGeom>
          <a:solidFill>
            <a:schemeClr val="bg1"/>
          </a:solidFill>
        </p:spPr>
        <p:txBody>
          <a:bodyPr>
            <a:spAutoFit/>
          </a:bodyPr>
          <a:lstStyle/>
          <a:p>
            <a:pPr>
              <a:defRPr/>
            </a:pPr>
            <a:r>
              <a:rPr lang="en-US" sz="1600" dirty="0">
                <a:solidFill>
                  <a:srgbClr val="92D050"/>
                </a:solidFill>
                <a:latin typeface="+mj-lt"/>
              </a:rPr>
              <a:t>World science @ JINR page, 30 April 2021</a:t>
            </a:r>
          </a:p>
          <a:p>
            <a:pPr>
              <a:defRPr/>
            </a:pPr>
            <a:r>
              <a:rPr lang="en-US" sz="1600" dirty="0">
                <a:solidFill>
                  <a:srgbClr val="92D050"/>
                </a:solidFill>
                <a:hlinkClick r:id="rId7"/>
              </a:rPr>
              <a:t>http://www.jinr.ru/posts/searching-for-new-physics-with-very-high-energy-lepton-pairs/</a:t>
            </a:r>
            <a:r>
              <a:rPr lang="en-US" sz="1600" dirty="0">
                <a:solidFill>
                  <a:srgbClr val="92D050"/>
                </a:solidFill>
              </a:rPr>
              <a:t> </a:t>
            </a:r>
            <a:endParaRPr lang="ru-RU" sz="1600" dirty="0">
              <a:solidFill>
                <a:srgbClr val="92D050"/>
              </a:solidFill>
            </a:endParaRPr>
          </a:p>
        </p:txBody>
      </p:sp>
    </p:spTree>
    <p:extLst>
      <p:ext uri="{BB962C8B-B14F-4D97-AF65-F5344CB8AC3E}">
        <p14:creationId xmlns:p14="http://schemas.microsoft.com/office/powerpoint/2010/main" val="5518767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1"/>
          <p:cNvSpPr txBox="1">
            <a:spLocks noChangeArrowheads="1"/>
          </p:cNvSpPr>
          <p:nvPr/>
        </p:nvSpPr>
        <p:spPr bwMode="auto">
          <a:xfrm>
            <a:off x="1142206" y="0"/>
            <a:ext cx="9805988" cy="573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3200" b="1">
                <a:solidFill>
                  <a:srgbClr val="3333CC"/>
                </a:solidFill>
                <a:latin typeface="Arial" panose="020B0604020202020204" pitchFamily="34" charset="0"/>
                <a:cs typeface="PingFang SC"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800">
                <a:solidFill>
                  <a:srgbClr val="FF3300"/>
                </a:solidFill>
                <a:latin typeface="Arial" panose="020B0604020202020204" pitchFamily="34" charset="0"/>
                <a:cs typeface="PingFang SC"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400">
                <a:solidFill>
                  <a:srgbClr val="000000"/>
                </a:solidFill>
                <a:latin typeface="Arial" panose="020B0604020202020204" pitchFamily="34" charset="0"/>
                <a:cs typeface="PingFang SC"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000">
                <a:solidFill>
                  <a:srgbClr val="FF00FF"/>
                </a:solidFill>
                <a:latin typeface="Arial" panose="020B0604020202020204" pitchFamily="34" charset="0"/>
                <a:cs typeface="PingFang SC"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000">
                <a:solidFill>
                  <a:srgbClr val="009999"/>
                </a:solidFill>
                <a:latin typeface="Arial" panose="020B0604020202020204" pitchFamily="34" charset="0"/>
                <a:cs typeface="PingFang SC"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000">
                <a:solidFill>
                  <a:srgbClr val="009999"/>
                </a:solidFill>
                <a:latin typeface="Arial" panose="020B0604020202020204" pitchFamily="34" charset="0"/>
                <a:cs typeface="PingFang SC"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000">
                <a:solidFill>
                  <a:srgbClr val="009999"/>
                </a:solidFill>
                <a:latin typeface="Arial" panose="020B0604020202020204" pitchFamily="34" charset="0"/>
                <a:cs typeface="PingFang SC"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000">
                <a:solidFill>
                  <a:srgbClr val="009999"/>
                </a:solidFill>
                <a:latin typeface="Arial" panose="020B0604020202020204" pitchFamily="34" charset="0"/>
                <a:cs typeface="PingFang SC"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000">
                <a:solidFill>
                  <a:srgbClr val="009999"/>
                </a:solidFill>
                <a:latin typeface="Arial" panose="020B0604020202020204" pitchFamily="34" charset="0"/>
                <a:cs typeface="PingFang SC" charset="0"/>
              </a:defRPr>
            </a:lvl9pPr>
          </a:lstStyle>
          <a:p>
            <a:pPr algn="ctr">
              <a:spcBef>
                <a:spcPct val="0"/>
              </a:spcBef>
              <a:buClrTx/>
            </a:pPr>
            <a:r>
              <a:rPr lang="en-US" altLang="ru-RU" sz="2600" dirty="0">
                <a:solidFill>
                  <a:schemeClr val="accent1"/>
                </a:solidFill>
                <a:latin typeface="Helvetica-Bold" charset="0"/>
                <a:cs typeface="Arial" panose="020B0604020202020204" pitchFamily="34" charset="0"/>
              </a:rPr>
              <a:t>Exploring </a:t>
            </a:r>
            <a:r>
              <a:rPr lang="en-US" altLang="ru-RU" sz="2600" dirty="0" err="1">
                <a:solidFill>
                  <a:schemeClr val="accent1"/>
                </a:solidFill>
                <a:latin typeface="Helvetica-Bold" charset="0"/>
                <a:cs typeface="Arial" panose="020B0604020202020204" pitchFamily="34" charset="0"/>
              </a:rPr>
              <a:t>dileptons</a:t>
            </a:r>
            <a:r>
              <a:rPr lang="en-US" altLang="ru-RU" sz="2600" dirty="0">
                <a:solidFill>
                  <a:schemeClr val="accent1"/>
                </a:solidFill>
                <a:latin typeface="Helvetica-Bold" charset="0"/>
                <a:cs typeface="Arial" panose="020B0604020202020204" pitchFamily="34" charset="0"/>
              </a:rPr>
              <a:t>: </a:t>
            </a:r>
            <a:r>
              <a:rPr lang="en-US" altLang="ru-RU" sz="2600" dirty="0" smtClean="0">
                <a:solidFill>
                  <a:schemeClr val="accent1"/>
                </a:solidFill>
                <a:latin typeface="Helvetica-Bold" charset="0"/>
                <a:cs typeface="Arial" panose="020B0604020202020204" pitchFamily="34" charset="0"/>
              </a:rPr>
              <a:t>resonances</a:t>
            </a:r>
            <a:endParaRPr lang="en-US" altLang="ru-RU" sz="2600" dirty="0">
              <a:solidFill>
                <a:schemeClr val="accent1"/>
              </a:solidFill>
              <a:latin typeface="Helvetica-Bold" charset="0"/>
              <a:cs typeface="Arial" panose="020B0604020202020204" pitchFamily="34" charset="0"/>
            </a:endParaRPr>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545"/>
            <a:ext cx="736124" cy="748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85670" y="-6545"/>
            <a:ext cx="906330" cy="69758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 name="Нижний колонтитул 7"/>
          <p:cNvSpPr>
            <a:spLocks noGrp="1"/>
          </p:cNvSpPr>
          <p:nvPr>
            <p:ph type="ftr" sz="quarter" idx="11"/>
          </p:nvPr>
        </p:nvSpPr>
        <p:spPr>
          <a:xfrm>
            <a:off x="609599" y="6519965"/>
            <a:ext cx="8373036" cy="228600"/>
          </a:xfrm>
        </p:spPr>
        <p:txBody>
          <a:bodyPr/>
          <a:lstStyle/>
          <a:p>
            <a:r>
              <a:rPr lang="en-US" smtClean="0"/>
              <a:t>M. Savina                55th Meeting of the PAC for Particle Physics</a:t>
            </a:r>
            <a:endParaRPr lang="en-US" dirty="0"/>
          </a:p>
        </p:txBody>
      </p:sp>
      <p:sp>
        <p:nvSpPr>
          <p:cNvPr id="17" name="Дата 6"/>
          <p:cNvSpPr>
            <a:spLocks noGrp="1"/>
          </p:cNvSpPr>
          <p:nvPr>
            <p:ph type="dt" sz="half" idx="10"/>
          </p:nvPr>
        </p:nvSpPr>
        <p:spPr>
          <a:xfrm>
            <a:off x="9174479" y="6519965"/>
            <a:ext cx="1226821" cy="228600"/>
          </a:xfrm>
        </p:spPr>
        <p:txBody>
          <a:bodyPr/>
          <a:lstStyle/>
          <a:p>
            <a:fld id="{268256F5-4097-43C3-98B2-E4606228B50B}" type="datetime1">
              <a:rPr lang="ru-RU" smtClean="0"/>
              <a:t>21.06.2021</a:t>
            </a:fld>
            <a:endParaRPr lang="en-US" dirty="0"/>
          </a:p>
        </p:txBody>
      </p:sp>
      <p:sp>
        <p:nvSpPr>
          <p:cNvPr id="3" name="Номер слайда 2">
            <a:extLst>
              <a:ext uri="{FF2B5EF4-FFF2-40B4-BE49-F238E27FC236}">
                <a16:creationId xmlns:a16="http://schemas.microsoft.com/office/drawing/2014/main" id="{8CEED40E-6A94-4B9F-A046-C660A6516537}"/>
              </a:ext>
            </a:extLst>
          </p:cNvPr>
          <p:cNvSpPr>
            <a:spLocks noGrp="1"/>
          </p:cNvSpPr>
          <p:nvPr>
            <p:ph type="sldNum" sz="quarter" idx="12"/>
          </p:nvPr>
        </p:nvSpPr>
        <p:spPr/>
        <p:txBody>
          <a:bodyPr/>
          <a:lstStyle/>
          <a:p>
            <a:fld id="{E31375A4-56A4-47D6-9801-1991572033F7}" type="slidenum">
              <a:rPr lang="en-US" smtClean="0"/>
              <a:pPr/>
              <a:t>6</a:t>
            </a:fld>
            <a:r>
              <a:rPr lang="en-US" dirty="0" smtClean="0"/>
              <a:t>/20</a:t>
            </a:r>
            <a:endParaRPr lang="en-US" dirty="0"/>
          </a:p>
        </p:txBody>
      </p:sp>
      <p:sp>
        <p:nvSpPr>
          <p:cNvPr id="18" name="Rectangle 2"/>
          <p:cNvSpPr>
            <a:spLocks noChangeArrowheads="1"/>
          </p:cNvSpPr>
          <p:nvPr/>
        </p:nvSpPr>
        <p:spPr bwMode="auto">
          <a:xfrm>
            <a:off x="4669300" y="1191254"/>
            <a:ext cx="7177260" cy="2818337"/>
          </a:xfrm>
          <a:prstGeom prst="rect">
            <a:avLst/>
          </a:prstGeom>
          <a:noFill/>
          <a:ln>
            <a:noFill/>
          </a:ln>
        </p:spPr>
        <p:txBody>
          <a:bodyPr wrap="square" lIns="90000" tIns="46800" rIns="90000" bIns="46800">
            <a:spAutoFit/>
          </a:bodyPr>
          <a:lstStyle>
            <a:lvl1pPr marL="282575" indent="-282575">
              <a:spcBef>
                <a:spcPts val="800"/>
              </a:spcBef>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3200" b="1">
                <a:solidFill>
                  <a:srgbClr val="3333CC"/>
                </a:solidFill>
                <a:latin typeface="Arial" panose="020B0604020202020204" pitchFamily="34" charset="0"/>
                <a:cs typeface="PingFang SC" charset="0"/>
              </a:defRPr>
            </a:lvl1pPr>
            <a:lvl2pPr>
              <a:spcBef>
                <a:spcPts val="700"/>
              </a:spcBef>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2800">
                <a:solidFill>
                  <a:srgbClr val="FF3300"/>
                </a:solidFill>
                <a:latin typeface="Arial" panose="020B0604020202020204" pitchFamily="34" charset="0"/>
                <a:cs typeface="PingFang SC" charset="0"/>
              </a:defRPr>
            </a:lvl2pPr>
            <a:lvl3pPr>
              <a:spcBef>
                <a:spcPts val="600"/>
              </a:spcBef>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2400">
                <a:solidFill>
                  <a:srgbClr val="000000"/>
                </a:solidFill>
                <a:latin typeface="Arial" panose="020B0604020202020204" pitchFamily="34" charset="0"/>
                <a:cs typeface="PingFang SC" charset="0"/>
              </a:defRPr>
            </a:lvl3pPr>
            <a:lvl4pPr>
              <a:spcBef>
                <a:spcPts val="500"/>
              </a:spcBef>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2000">
                <a:solidFill>
                  <a:srgbClr val="FF00FF"/>
                </a:solidFill>
                <a:latin typeface="Arial" panose="020B0604020202020204" pitchFamily="34" charset="0"/>
                <a:cs typeface="PingFang SC" charset="0"/>
              </a:defRPr>
            </a:lvl4pPr>
            <a:lvl5pPr>
              <a:spcBef>
                <a:spcPts val="500"/>
              </a:spcBef>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2000">
                <a:solidFill>
                  <a:srgbClr val="009999"/>
                </a:solidFill>
                <a:latin typeface="Arial" panose="020B0604020202020204" pitchFamily="34" charset="0"/>
                <a:cs typeface="PingFang SC"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2000">
                <a:solidFill>
                  <a:srgbClr val="009999"/>
                </a:solidFill>
                <a:latin typeface="Arial" panose="020B0604020202020204" pitchFamily="34" charset="0"/>
                <a:cs typeface="PingFang SC"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2000">
                <a:solidFill>
                  <a:srgbClr val="009999"/>
                </a:solidFill>
                <a:latin typeface="Arial" panose="020B0604020202020204" pitchFamily="34" charset="0"/>
                <a:cs typeface="PingFang SC"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2000">
                <a:solidFill>
                  <a:srgbClr val="009999"/>
                </a:solidFill>
                <a:latin typeface="Arial" panose="020B0604020202020204" pitchFamily="34" charset="0"/>
                <a:cs typeface="PingFang SC"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2000">
                <a:solidFill>
                  <a:srgbClr val="009999"/>
                </a:solidFill>
                <a:latin typeface="Arial" panose="020B0604020202020204" pitchFamily="34" charset="0"/>
                <a:cs typeface="PingFang SC" charset="0"/>
              </a:defRPr>
            </a:lvl9pPr>
          </a:lstStyle>
          <a:p>
            <a:pPr marL="285750" indent="-285750">
              <a:spcBef>
                <a:spcPts val="600"/>
              </a:spcBef>
              <a:buClr>
                <a:srgbClr val="FFFF00"/>
              </a:buClr>
              <a:buFont typeface="Wingdings" panose="05000000000000000000" pitchFamily="2" charset="2"/>
              <a:buChar char="Ø"/>
            </a:pPr>
            <a:r>
              <a:rPr lang="en-US" altLang="ru-RU" sz="1800" b="0" dirty="0">
                <a:solidFill>
                  <a:schemeClr val="tx1"/>
                </a:solidFill>
                <a:latin typeface="Calibri" panose="020F0502020204030204" pitchFamily="34" charset="0"/>
                <a:cs typeface="Arial" panose="020B0604020202020204" pitchFamily="34" charset="0"/>
              </a:rPr>
              <a:t>Lower limits on the mass of spin-2 gravitons in </a:t>
            </a:r>
            <a:r>
              <a:rPr lang="en-US" altLang="ru-RU" sz="1800" b="0" dirty="0" smtClean="0">
                <a:solidFill>
                  <a:schemeClr val="tx1"/>
                </a:solidFill>
                <a:latin typeface="Calibri" panose="020F0502020204030204" pitchFamily="34" charset="0"/>
                <a:cs typeface="Arial" panose="020B0604020202020204" pitchFamily="34" charset="0"/>
              </a:rPr>
              <a:t>RS1 model of 2.47  - 4.81 </a:t>
            </a:r>
            <a:r>
              <a:rPr lang="en-US" altLang="ru-RU" sz="1800" b="0" dirty="0" err="1">
                <a:solidFill>
                  <a:schemeClr val="tx1"/>
                </a:solidFill>
                <a:latin typeface="Calibri" panose="020F0502020204030204" pitchFamily="34" charset="0"/>
                <a:cs typeface="Arial" panose="020B0604020202020204" pitchFamily="34" charset="0"/>
              </a:rPr>
              <a:t>TeV</a:t>
            </a:r>
            <a:r>
              <a:rPr lang="en-US" altLang="ru-RU" sz="1800" b="0" dirty="0">
                <a:solidFill>
                  <a:schemeClr val="tx1"/>
                </a:solidFill>
                <a:latin typeface="Calibri" panose="020F0502020204030204" pitchFamily="34" charset="0"/>
                <a:cs typeface="Arial" panose="020B0604020202020204" pitchFamily="34" charset="0"/>
              </a:rPr>
              <a:t> are set for values of the coupling parameter k/</a:t>
            </a:r>
            <a:r>
              <a:rPr lang="en-US" altLang="ru-RU" sz="1800" b="0" dirty="0" err="1">
                <a:solidFill>
                  <a:schemeClr val="tx1"/>
                </a:solidFill>
                <a:latin typeface="Calibri" panose="020F0502020204030204" pitchFamily="34" charset="0"/>
                <a:cs typeface="Arial" panose="020B0604020202020204" pitchFamily="34" charset="0"/>
              </a:rPr>
              <a:t>M</a:t>
            </a:r>
            <a:r>
              <a:rPr lang="en-US" altLang="ru-RU" sz="1800" b="0" baseline="-25000" dirty="0" err="1">
                <a:solidFill>
                  <a:schemeClr val="tx1"/>
                </a:solidFill>
                <a:latin typeface="Calibri" panose="020F0502020204030204" pitchFamily="34" charset="0"/>
                <a:cs typeface="Arial" panose="020B0604020202020204" pitchFamily="34" charset="0"/>
              </a:rPr>
              <a:t>Pl</a:t>
            </a:r>
            <a:r>
              <a:rPr lang="en-US" altLang="ru-RU" sz="1800" b="0" dirty="0">
                <a:solidFill>
                  <a:schemeClr val="tx1"/>
                </a:solidFill>
                <a:latin typeface="Calibri" panose="020F0502020204030204" pitchFamily="34" charset="0"/>
                <a:cs typeface="Arial" panose="020B0604020202020204" pitchFamily="34" charset="0"/>
              </a:rPr>
              <a:t> between 0.01 and 0.1</a:t>
            </a:r>
          </a:p>
          <a:p>
            <a:pPr marL="285750" indent="-285750">
              <a:spcBef>
                <a:spcPts val="600"/>
              </a:spcBef>
              <a:buClr>
                <a:srgbClr val="FFFF00"/>
              </a:buClr>
              <a:buFont typeface="Wingdings" panose="05000000000000000000" pitchFamily="2" charset="2"/>
              <a:buChar char="Ø"/>
            </a:pPr>
            <a:r>
              <a:rPr lang="en-US" altLang="ru-RU" sz="1800" b="0" dirty="0" smtClean="0">
                <a:solidFill>
                  <a:schemeClr val="tx1"/>
                </a:solidFill>
                <a:latin typeface="Calibri" panose="020F0502020204030204" pitchFamily="34" charset="0"/>
                <a:cs typeface="Arial" panose="020B0604020202020204" pitchFamily="34" charset="0"/>
              </a:rPr>
              <a:t>Lower </a:t>
            </a:r>
            <a:r>
              <a:rPr lang="en-US" altLang="ru-RU" sz="1800" b="0" dirty="0">
                <a:solidFill>
                  <a:schemeClr val="tx1"/>
                </a:solidFill>
                <a:latin typeface="Calibri" panose="020F0502020204030204" pitchFamily="34" charset="0"/>
                <a:cs typeface="Arial" panose="020B0604020202020204" pitchFamily="34" charset="0"/>
              </a:rPr>
              <a:t>limits obtained by recasting the combined limit at </a:t>
            </a:r>
            <a:r>
              <a:rPr lang="en-US" altLang="ru-RU" sz="1800" b="0" dirty="0" smtClean="0">
                <a:solidFill>
                  <a:schemeClr val="tx1"/>
                </a:solidFill>
                <a:latin typeface="Calibri" panose="020F0502020204030204" pitchFamily="34" charset="0"/>
                <a:cs typeface="Arial" panose="020B0604020202020204" pitchFamily="34" charset="0"/>
              </a:rPr>
              <a:t> </a:t>
            </a:r>
            <a:r>
              <a:rPr lang="en-US" altLang="ru-RU" sz="1800" b="0" dirty="0">
                <a:solidFill>
                  <a:schemeClr val="tx1"/>
                </a:solidFill>
                <a:latin typeface="Calibri" panose="020F0502020204030204" pitchFamily="34" charset="0"/>
                <a:cs typeface="Arial" panose="020B0604020202020204" pitchFamily="34" charset="0"/>
              </a:rPr>
              <a:t>95% CL on the Z</a:t>
            </a:r>
            <a:r>
              <a:rPr lang="en-US" altLang="ru-RU" sz="1800" b="0" baseline="30000" dirty="0">
                <a:solidFill>
                  <a:schemeClr val="tx1"/>
                </a:solidFill>
                <a:latin typeface="Calibri" panose="020F0502020204030204" pitchFamily="34" charset="0"/>
                <a:cs typeface="Arial" panose="020B0604020202020204" pitchFamily="34" charset="0"/>
              </a:rPr>
              <a:t>0</a:t>
            </a:r>
            <a:r>
              <a:rPr lang="en-US" altLang="ru-RU" sz="1800" b="0" dirty="0">
                <a:solidFill>
                  <a:schemeClr val="tx1"/>
                </a:solidFill>
                <a:latin typeface="Calibri" panose="020F0502020204030204" pitchFamily="34" charset="0"/>
                <a:cs typeface="Arial" panose="020B0604020202020204" pitchFamily="34" charset="0"/>
              </a:rPr>
              <a:t> boson cross section for narrow resonances from GSM, LRS, and E6 models. The observed </a:t>
            </a:r>
            <a:r>
              <a:rPr lang="en-US" altLang="ru-RU" sz="1800" b="0" dirty="0" smtClean="0">
                <a:solidFill>
                  <a:schemeClr val="tx1"/>
                </a:solidFill>
                <a:latin typeface="Calibri" panose="020F0502020204030204" pitchFamily="34" charset="0"/>
                <a:cs typeface="Arial" panose="020B0604020202020204" pitchFamily="34" charset="0"/>
              </a:rPr>
              <a:t>mass limits of 4.5 – 7 </a:t>
            </a:r>
            <a:r>
              <a:rPr lang="en-US" altLang="ru-RU" sz="1800" b="0" dirty="0" err="1" smtClean="0">
                <a:solidFill>
                  <a:schemeClr val="tx1"/>
                </a:solidFill>
                <a:latin typeface="Calibri" panose="020F0502020204030204" pitchFamily="34" charset="0"/>
                <a:cs typeface="Arial" panose="020B0604020202020204" pitchFamily="34" charset="0"/>
              </a:rPr>
              <a:t>TeV</a:t>
            </a:r>
            <a:r>
              <a:rPr lang="en-US" altLang="ru-RU" sz="1800" b="0" dirty="0" smtClean="0">
                <a:solidFill>
                  <a:schemeClr val="tx1"/>
                </a:solidFill>
                <a:latin typeface="Calibri" panose="020F0502020204030204" pitchFamily="34" charset="0"/>
                <a:cs typeface="Arial" panose="020B0604020202020204" pitchFamily="34" charset="0"/>
              </a:rPr>
              <a:t> are set.</a:t>
            </a:r>
            <a:endParaRPr lang="en-US" altLang="ru-RU" sz="1800" b="0" dirty="0">
              <a:solidFill>
                <a:schemeClr val="tx1"/>
              </a:solidFill>
              <a:latin typeface="Calibri" panose="020F0502020204030204" pitchFamily="34" charset="0"/>
              <a:cs typeface="Arial" panose="020B0604020202020204" pitchFamily="34" charset="0"/>
            </a:endParaRPr>
          </a:p>
          <a:p>
            <a:pPr marL="285750" indent="-285750">
              <a:spcBef>
                <a:spcPts val="600"/>
              </a:spcBef>
              <a:buClr>
                <a:srgbClr val="FFFF00"/>
              </a:buClr>
              <a:buFont typeface="Wingdings" panose="05000000000000000000" pitchFamily="2" charset="2"/>
              <a:buChar char="Ø"/>
            </a:pPr>
            <a:r>
              <a:rPr lang="en-US" altLang="ru-RU" sz="1800" b="0" dirty="0">
                <a:solidFill>
                  <a:schemeClr val="tx1"/>
                </a:solidFill>
                <a:latin typeface="Calibri" panose="020F0502020204030204" pitchFamily="34" charset="0"/>
                <a:cs typeface="Arial" panose="020B0604020202020204" pitchFamily="34" charset="0"/>
              </a:rPr>
              <a:t>limit exceeds 4.5 </a:t>
            </a:r>
            <a:r>
              <a:rPr lang="en-US" altLang="ru-RU" sz="1800" b="0" dirty="0" err="1">
                <a:solidFill>
                  <a:schemeClr val="tx1"/>
                </a:solidFill>
                <a:latin typeface="Calibri" panose="020F0502020204030204" pitchFamily="34" charset="0"/>
                <a:cs typeface="Arial" panose="020B0604020202020204" pitchFamily="34" charset="0"/>
              </a:rPr>
              <a:t>TeV</a:t>
            </a:r>
            <a:r>
              <a:rPr lang="en-US" altLang="ru-RU" sz="1800" b="0" dirty="0">
                <a:solidFill>
                  <a:schemeClr val="tx1"/>
                </a:solidFill>
                <a:latin typeface="Calibri" panose="020F0502020204030204" pitchFamily="34" charset="0"/>
                <a:cs typeface="Arial" panose="020B0604020202020204" pitchFamily="34" charset="0"/>
              </a:rPr>
              <a:t> for all models considered and reaches close to 7 </a:t>
            </a:r>
            <a:r>
              <a:rPr lang="en-US" altLang="ru-RU" sz="1800" b="0" dirty="0" err="1">
                <a:solidFill>
                  <a:schemeClr val="tx1"/>
                </a:solidFill>
                <a:latin typeface="Calibri" panose="020F0502020204030204" pitchFamily="34" charset="0"/>
                <a:cs typeface="Arial" panose="020B0604020202020204" pitchFamily="34" charset="0"/>
              </a:rPr>
              <a:t>TeV</a:t>
            </a:r>
            <a:r>
              <a:rPr lang="en-US" altLang="ru-RU" sz="1800" b="0" dirty="0">
                <a:solidFill>
                  <a:schemeClr val="tx1"/>
                </a:solidFill>
                <a:latin typeface="Calibri" panose="020F0502020204030204" pitchFamily="34" charset="0"/>
                <a:cs typeface="Arial" panose="020B0604020202020204" pitchFamily="34" charset="0"/>
              </a:rPr>
              <a:t> in the GSM class of</a:t>
            </a:r>
          </a:p>
          <a:p>
            <a:pPr marL="285750" indent="-285750">
              <a:spcBef>
                <a:spcPts val="600"/>
              </a:spcBef>
              <a:buClr>
                <a:srgbClr val="FFFF00"/>
              </a:buClr>
              <a:buFont typeface="Wingdings" panose="05000000000000000000" pitchFamily="2" charset="2"/>
              <a:buChar char="Ø"/>
            </a:pPr>
            <a:r>
              <a:rPr lang="en-US" altLang="ru-RU" sz="1800" b="0" dirty="0">
                <a:solidFill>
                  <a:schemeClr val="tx1"/>
                </a:solidFill>
                <a:latin typeface="Calibri" panose="020F0502020204030204" pitchFamily="34" charset="0"/>
                <a:cs typeface="Arial" panose="020B0604020202020204" pitchFamily="34" charset="0"/>
              </a:rPr>
              <a:t>models.</a:t>
            </a:r>
          </a:p>
        </p:txBody>
      </p:sp>
      <p:pic>
        <p:nvPicPr>
          <p:cNvPr id="1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1" y="1087017"/>
            <a:ext cx="3592512" cy="2901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 name="Rectangle 2"/>
          <p:cNvSpPr>
            <a:spLocks noChangeArrowheads="1"/>
          </p:cNvSpPr>
          <p:nvPr/>
        </p:nvSpPr>
        <p:spPr bwMode="auto">
          <a:xfrm>
            <a:off x="1362869" y="594093"/>
            <a:ext cx="7078427"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ts val="800"/>
              </a:spcBef>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3200" b="1">
                <a:solidFill>
                  <a:srgbClr val="3333CC"/>
                </a:solidFill>
                <a:latin typeface="Arial" panose="020B0604020202020204" pitchFamily="34" charset="0"/>
                <a:cs typeface="PingFang SC" charset="0"/>
              </a:defRPr>
            </a:lvl1pPr>
            <a:lvl2pPr>
              <a:spcBef>
                <a:spcPts val="700"/>
              </a:spcBef>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2800">
                <a:solidFill>
                  <a:srgbClr val="FF3300"/>
                </a:solidFill>
                <a:latin typeface="Arial" panose="020B0604020202020204" pitchFamily="34" charset="0"/>
                <a:cs typeface="PingFang SC" charset="0"/>
              </a:defRPr>
            </a:lvl2pPr>
            <a:lvl3pPr>
              <a:spcBef>
                <a:spcPts val="600"/>
              </a:spcBef>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2400">
                <a:solidFill>
                  <a:srgbClr val="000000"/>
                </a:solidFill>
                <a:latin typeface="Arial" panose="020B0604020202020204" pitchFamily="34" charset="0"/>
                <a:cs typeface="PingFang SC" charset="0"/>
              </a:defRPr>
            </a:lvl3pPr>
            <a:lvl4pPr>
              <a:spcBef>
                <a:spcPts val="500"/>
              </a:spcBef>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2000">
                <a:solidFill>
                  <a:srgbClr val="FF00FF"/>
                </a:solidFill>
                <a:latin typeface="Arial" panose="020B0604020202020204" pitchFamily="34" charset="0"/>
                <a:cs typeface="PingFang SC" charset="0"/>
              </a:defRPr>
            </a:lvl4pPr>
            <a:lvl5pPr>
              <a:spcBef>
                <a:spcPts val="500"/>
              </a:spcBef>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2000">
                <a:solidFill>
                  <a:srgbClr val="009999"/>
                </a:solidFill>
                <a:latin typeface="Arial" panose="020B0604020202020204" pitchFamily="34" charset="0"/>
                <a:cs typeface="PingFang SC"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2000">
                <a:solidFill>
                  <a:srgbClr val="009999"/>
                </a:solidFill>
                <a:latin typeface="Arial" panose="020B0604020202020204" pitchFamily="34" charset="0"/>
                <a:cs typeface="PingFang SC"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2000">
                <a:solidFill>
                  <a:srgbClr val="009999"/>
                </a:solidFill>
                <a:latin typeface="Arial" panose="020B0604020202020204" pitchFamily="34" charset="0"/>
                <a:cs typeface="PingFang SC"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2000">
                <a:solidFill>
                  <a:srgbClr val="009999"/>
                </a:solidFill>
                <a:latin typeface="Arial" panose="020B0604020202020204" pitchFamily="34" charset="0"/>
                <a:cs typeface="PingFang SC"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2000">
                <a:solidFill>
                  <a:srgbClr val="009999"/>
                </a:solidFill>
                <a:latin typeface="Arial" panose="020B0604020202020204" pitchFamily="34" charset="0"/>
                <a:cs typeface="PingFang SC" charset="0"/>
              </a:defRPr>
            </a:lvl9pPr>
          </a:lstStyle>
          <a:p>
            <a:pPr>
              <a:spcBef>
                <a:spcPts val="600"/>
              </a:spcBef>
              <a:buClr>
                <a:srgbClr val="002060"/>
              </a:buClr>
            </a:pPr>
            <a:r>
              <a:rPr lang="en-US" altLang="ru-RU" sz="2000" b="0" dirty="0" smtClean="0">
                <a:solidFill>
                  <a:srgbClr val="FFFF00"/>
                </a:solidFill>
                <a:latin typeface="Calibri" panose="020F0502020204030204" pitchFamily="34" charset="0"/>
                <a:cs typeface="Times New Roman" panose="02020603050405020304" pitchFamily="18" charset="0"/>
              </a:rPr>
              <a:t>A new narrow </a:t>
            </a:r>
            <a:r>
              <a:rPr lang="en-US" altLang="ru-RU" sz="2000" b="0" dirty="0">
                <a:solidFill>
                  <a:srgbClr val="FFFF00"/>
                </a:solidFill>
                <a:latin typeface="Calibri" panose="020F0502020204030204" pitchFamily="34" charset="0"/>
                <a:cs typeface="Times New Roman" panose="02020603050405020304" pitchFamily="18" charset="0"/>
              </a:rPr>
              <a:t>resonance decaying to a pair of </a:t>
            </a:r>
            <a:r>
              <a:rPr lang="en-US" altLang="ru-RU" sz="2000" b="0" dirty="0" smtClean="0">
                <a:solidFill>
                  <a:srgbClr val="FFFF00"/>
                </a:solidFill>
                <a:latin typeface="Calibri" panose="020F0502020204030204" pitchFamily="34" charset="0"/>
                <a:cs typeface="Times New Roman" panose="02020603050405020304" pitchFamily="18" charset="0"/>
              </a:rPr>
              <a:t>electrons/muons</a:t>
            </a:r>
            <a:endParaRPr lang="en-US" altLang="ru-RU" sz="1600" b="0" dirty="0">
              <a:solidFill>
                <a:srgbClr val="92D050"/>
              </a:solidFill>
              <a:cs typeface="Arial" panose="020B0604020202020204" pitchFamily="34" charset="0"/>
            </a:endParaRPr>
          </a:p>
        </p:txBody>
      </p:sp>
      <p:sp>
        <p:nvSpPr>
          <p:cNvPr id="21" name="Прямоугольник 20">
            <a:extLst>
              <a:ext uri="{FF2B5EF4-FFF2-40B4-BE49-F238E27FC236}">
                <a16:creationId xmlns:a16="http://schemas.microsoft.com/office/drawing/2014/main" id="{C1DDA14C-1E9C-4271-9D6E-3E59055B0609}"/>
              </a:ext>
            </a:extLst>
          </p:cNvPr>
          <p:cNvSpPr/>
          <p:nvPr/>
        </p:nvSpPr>
        <p:spPr>
          <a:xfrm>
            <a:off x="240928" y="2313643"/>
            <a:ext cx="2504212" cy="523220"/>
          </a:xfrm>
          <a:prstGeom prst="rect">
            <a:avLst/>
          </a:prstGeom>
          <a:solidFill>
            <a:schemeClr val="accent6">
              <a:lumMod val="75000"/>
            </a:schemeClr>
          </a:solidFill>
        </p:spPr>
        <p:txBody>
          <a:bodyPr wrap="none">
            <a:spAutoFit/>
          </a:bodyPr>
          <a:lstStyle/>
          <a:p>
            <a:pPr>
              <a:defRPr/>
            </a:pPr>
            <a:r>
              <a:rPr lang="en-US" altLang="ru-RU" sz="1400" dirty="0">
                <a:cs typeface="Times New Roman" panose="02020603050405020304" pitchFamily="18" charset="0"/>
              </a:rPr>
              <a:t>No significant deviation from</a:t>
            </a:r>
          </a:p>
          <a:p>
            <a:pPr>
              <a:defRPr/>
            </a:pPr>
            <a:r>
              <a:rPr lang="en-US" altLang="ru-RU" sz="1400" dirty="0">
                <a:cs typeface="Times New Roman" panose="02020603050405020304" pitchFamily="18" charset="0"/>
              </a:rPr>
              <a:t> the Standard Model </a:t>
            </a:r>
            <a:r>
              <a:rPr lang="en-US" altLang="ru-RU" sz="1400" dirty="0" smtClean="0">
                <a:cs typeface="Times New Roman" panose="02020603050405020304" pitchFamily="18" charset="0"/>
              </a:rPr>
              <a:t> </a:t>
            </a:r>
            <a:endParaRPr lang="ru-RU" sz="1400" dirty="0"/>
          </a:p>
        </p:txBody>
      </p:sp>
      <p:sp>
        <p:nvSpPr>
          <p:cNvPr id="22" name="Rectangle 2"/>
          <p:cNvSpPr>
            <a:spLocks noChangeArrowheads="1"/>
          </p:cNvSpPr>
          <p:nvPr/>
        </p:nvSpPr>
        <p:spPr bwMode="auto">
          <a:xfrm>
            <a:off x="104975" y="4235249"/>
            <a:ext cx="3634026" cy="14795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ts val="800"/>
              </a:spcBef>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3200" b="1">
                <a:solidFill>
                  <a:srgbClr val="3333CC"/>
                </a:solidFill>
                <a:latin typeface="Arial" panose="020B0604020202020204" pitchFamily="34" charset="0"/>
                <a:cs typeface="PingFang SC" charset="0"/>
              </a:defRPr>
            </a:lvl1pPr>
            <a:lvl2pPr>
              <a:spcBef>
                <a:spcPts val="700"/>
              </a:spcBef>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2800">
                <a:solidFill>
                  <a:srgbClr val="FF3300"/>
                </a:solidFill>
                <a:latin typeface="Arial" panose="020B0604020202020204" pitchFamily="34" charset="0"/>
                <a:cs typeface="PingFang SC" charset="0"/>
              </a:defRPr>
            </a:lvl2pPr>
            <a:lvl3pPr>
              <a:spcBef>
                <a:spcPts val="600"/>
              </a:spcBef>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2400">
                <a:solidFill>
                  <a:srgbClr val="000000"/>
                </a:solidFill>
                <a:latin typeface="Arial" panose="020B0604020202020204" pitchFamily="34" charset="0"/>
                <a:cs typeface="PingFang SC" charset="0"/>
              </a:defRPr>
            </a:lvl3pPr>
            <a:lvl4pPr>
              <a:spcBef>
                <a:spcPts val="500"/>
              </a:spcBef>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2000">
                <a:solidFill>
                  <a:srgbClr val="FF00FF"/>
                </a:solidFill>
                <a:latin typeface="Arial" panose="020B0604020202020204" pitchFamily="34" charset="0"/>
                <a:cs typeface="PingFang SC" charset="0"/>
              </a:defRPr>
            </a:lvl4pPr>
            <a:lvl5pPr>
              <a:spcBef>
                <a:spcPts val="500"/>
              </a:spcBef>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2000">
                <a:solidFill>
                  <a:srgbClr val="009999"/>
                </a:solidFill>
                <a:latin typeface="Arial" panose="020B0604020202020204" pitchFamily="34" charset="0"/>
                <a:cs typeface="PingFang SC"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2000">
                <a:solidFill>
                  <a:srgbClr val="009999"/>
                </a:solidFill>
                <a:latin typeface="Arial" panose="020B0604020202020204" pitchFamily="34" charset="0"/>
                <a:cs typeface="PingFang SC"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2000">
                <a:solidFill>
                  <a:srgbClr val="009999"/>
                </a:solidFill>
                <a:latin typeface="Arial" panose="020B0604020202020204" pitchFamily="34" charset="0"/>
                <a:cs typeface="PingFang SC"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2000">
                <a:solidFill>
                  <a:srgbClr val="009999"/>
                </a:solidFill>
                <a:latin typeface="Arial" panose="020B0604020202020204" pitchFamily="34" charset="0"/>
                <a:cs typeface="PingFang SC"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2000">
                <a:solidFill>
                  <a:srgbClr val="009999"/>
                </a:solidFill>
                <a:latin typeface="Arial" panose="020B0604020202020204" pitchFamily="34" charset="0"/>
                <a:cs typeface="PingFang SC" charset="0"/>
              </a:defRPr>
            </a:lvl9pPr>
          </a:lstStyle>
          <a:p>
            <a:pPr>
              <a:spcBef>
                <a:spcPts val="600"/>
              </a:spcBef>
              <a:buClr>
                <a:srgbClr val="002060"/>
              </a:buClr>
            </a:pPr>
            <a:r>
              <a:rPr lang="en-US" altLang="ru-RU" sz="1800" b="0" dirty="0">
                <a:solidFill>
                  <a:schemeClr val="tx1"/>
                </a:solidFill>
                <a:latin typeface="Calibri" panose="020F0502020204030204" pitchFamily="34" charset="0"/>
                <a:cs typeface="Times New Roman" panose="02020603050405020304" pitchFamily="18" charset="0"/>
              </a:rPr>
              <a:t>Upper limits (95% CL) </a:t>
            </a:r>
            <a:r>
              <a:rPr lang="en-US" altLang="ru-RU" sz="1800" b="0" dirty="0" smtClean="0">
                <a:solidFill>
                  <a:schemeClr val="tx1"/>
                </a:solidFill>
                <a:latin typeface="Calibri" panose="020F0502020204030204" pitchFamily="34" charset="0"/>
                <a:cs typeface="Times New Roman" panose="02020603050405020304" pitchFamily="18" charset="0"/>
              </a:rPr>
              <a:t>on </a:t>
            </a:r>
            <a:r>
              <a:rPr lang="en-US" altLang="ru-RU" sz="1800" b="0" dirty="0">
                <a:solidFill>
                  <a:schemeClr val="tx1"/>
                </a:solidFill>
                <a:latin typeface="Calibri" panose="020F0502020204030204" pitchFamily="34" charset="0"/>
                <a:cs typeface="Times New Roman" panose="02020603050405020304" pitchFamily="18" charset="0"/>
              </a:rPr>
              <a:t>the </a:t>
            </a:r>
            <a:r>
              <a:rPr lang="en-US" altLang="ru-RU" sz="1800" b="0" dirty="0" smtClean="0">
                <a:solidFill>
                  <a:schemeClr val="tx1"/>
                </a:solidFill>
                <a:latin typeface="Calibri" panose="020F0502020204030204" pitchFamily="34" charset="0"/>
                <a:cs typeface="Times New Roman" panose="02020603050405020304" pitchFamily="18" charset="0"/>
              </a:rPr>
              <a:t>ratio of </a:t>
            </a:r>
            <a:r>
              <a:rPr lang="en-US" altLang="ru-RU" sz="1800" b="0" dirty="0" smtClean="0">
                <a:solidFill>
                  <a:schemeClr val="tx1"/>
                </a:solidFill>
                <a:latin typeface="Calibri" panose="020F0502020204030204" pitchFamily="34" charset="0"/>
                <a:cs typeface="Times New Roman" panose="02020603050405020304" pitchFamily="18" charset="0"/>
              </a:rPr>
              <a:t>the product </a:t>
            </a:r>
            <a:r>
              <a:rPr lang="en-US" altLang="ru-RU" sz="1800" b="0" dirty="0">
                <a:solidFill>
                  <a:schemeClr val="tx1"/>
                </a:solidFill>
                <a:latin typeface="Calibri" panose="020F0502020204030204" pitchFamily="34" charset="0"/>
                <a:cs typeface="Times New Roman" panose="02020603050405020304" pitchFamily="18" charset="0"/>
              </a:rPr>
              <a:t>of production cross </a:t>
            </a:r>
            <a:r>
              <a:rPr lang="en-US" altLang="ru-RU" sz="1800" b="0" dirty="0" smtClean="0">
                <a:solidFill>
                  <a:schemeClr val="tx1"/>
                </a:solidFill>
                <a:latin typeface="Calibri" panose="020F0502020204030204" pitchFamily="34" charset="0"/>
                <a:cs typeface="Times New Roman" panose="02020603050405020304" pitchFamily="18" charset="0"/>
              </a:rPr>
              <a:t>section </a:t>
            </a:r>
            <a:r>
              <a:rPr lang="en-US" altLang="ru-RU" sz="1800" b="0" dirty="0" smtClean="0">
                <a:solidFill>
                  <a:schemeClr val="tx1"/>
                </a:solidFill>
                <a:latin typeface="Calibri" panose="020F0502020204030204" pitchFamily="34" charset="0"/>
                <a:cs typeface="Times New Roman" panose="02020603050405020304" pitchFamily="18" charset="0"/>
              </a:rPr>
              <a:t>and branching </a:t>
            </a:r>
            <a:r>
              <a:rPr lang="en-US" altLang="ru-RU" sz="1800" b="0" dirty="0">
                <a:solidFill>
                  <a:schemeClr val="tx1"/>
                </a:solidFill>
                <a:latin typeface="Calibri" panose="020F0502020204030204" pitchFamily="34" charset="0"/>
                <a:cs typeface="Times New Roman" panose="02020603050405020304" pitchFamily="18" charset="0"/>
              </a:rPr>
              <a:t>ratio of a </a:t>
            </a:r>
            <a:r>
              <a:rPr lang="en-US" altLang="ru-RU" sz="1800" b="0" dirty="0" smtClean="0">
                <a:solidFill>
                  <a:schemeClr val="tx1"/>
                </a:solidFill>
                <a:latin typeface="Calibri" panose="020F0502020204030204" pitchFamily="34" charset="0"/>
                <a:cs typeface="Times New Roman" panose="02020603050405020304" pitchFamily="18" charset="0"/>
              </a:rPr>
              <a:t>new narrow </a:t>
            </a:r>
            <a:r>
              <a:rPr lang="en-US" altLang="ru-RU" sz="1800" b="0" dirty="0" smtClean="0">
                <a:solidFill>
                  <a:schemeClr val="tx1"/>
                </a:solidFill>
                <a:latin typeface="Calibri" panose="020F0502020204030204" pitchFamily="34" charset="0"/>
                <a:cs typeface="Times New Roman" panose="02020603050405020304" pitchFamily="18" charset="0"/>
              </a:rPr>
              <a:t>dilepton resonance </a:t>
            </a:r>
            <a:r>
              <a:rPr lang="en-US" altLang="ru-RU" sz="1800" b="0" dirty="0">
                <a:solidFill>
                  <a:schemeClr val="tx1"/>
                </a:solidFill>
                <a:latin typeface="Calibri" panose="020F0502020204030204" pitchFamily="34" charset="0"/>
                <a:cs typeface="Times New Roman" panose="02020603050405020304" pitchFamily="18" charset="0"/>
              </a:rPr>
              <a:t>to that of </a:t>
            </a:r>
            <a:r>
              <a:rPr lang="en-US" altLang="ru-RU" sz="1800" b="0" dirty="0" smtClean="0">
                <a:solidFill>
                  <a:schemeClr val="tx1"/>
                </a:solidFill>
                <a:latin typeface="Calibri" panose="020F0502020204030204" pitchFamily="34" charset="0"/>
                <a:cs typeface="Times New Roman" panose="02020603050405020304" pitchFamily="18" charset="0"/>
              </a:rPr>
              <a:t>the </a:t>
            </a:r>
            <a:r>
              <a:rPr lang="en-US" altLang="ru-RU" sz="1800" b="0" dirty="0" smtClean="0">
                <a:solidFill>
                  <a:schemeClr val="tx1"/>
                </a:solidFill>
                <a:latin typeface="Calibri" panose="020F0502020204030204" pitchFamily="34" charset="0"/>
                <a:cs typeface="Times New Roman" panose="02020603050405020304" pitchFamily="18" charset="0"/>
              </a:rPr>
              <a:t>Z </a:t>
            </a:r>
            <a:r>
              <a:rPr lang="en-US" altLang="ru-RU" sz="1800" b="0" dirty="0">
                <a:solidFill>
                  <a:schemeClr val="tx1"/>
                </a:solidFill>
                <a:latin typeface="Calibri" panose="020F0502020204030204" pitchFamily="34" charset="0"/>
                <a:cs typeface="Times New Roman" panose="02020603050405020304" pitchFamily="18" charset="0"/>
              </a:rPr>
              <a:t>boson</a:t>
            </a:r>
            <a:endParaRPr lang="en-US" altLang="ru-RU" sz="1800" b="0" dirty="0">
              <a:solidFill>
                <a:schemeClr val="tx1"/>
              </a:solidFill>
              <a:latin typeface="Calibri" panose="020F0502020204030204" pitchFamily="34" charset="0"/>
              <a:cs typeface="Arial" panose="020B0604020202020204" pitchFamily="34" charset="0"/>
            </a:endParaRPr>
          </a:p>
        </p:txBody>
      </p:sp>
      <p:pic>
        <p:nvPicPr>
          <p:cNvPr id="23" name="Рисунок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13099" y="3082581"/>
            <a:ext cx="4424997" cy="313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Рисунок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09150" y="3082581"/>
            <a:ext cx="4018082" cy="31301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5" name="Rectangle 7"/>
          <p:cNvSpPr>
            <a:spLocks noChangeArrowheads="1"/>
          </p:cNvSpPr>
          <p:nvPr/>
        </p:nvSpPr>
        <p:spPr bwMode="auto">
          <a:xfrm>
            <a:off x="8441296" y="567352"/>
            <a:ext cx="1951037" cy="525401"/>
          </a:xfrm>
          <a:prstGeom prst="rect">
            <a:avLst/>
          </a:prstGeom>
          <a:solidFill>
            <a:srgbClr val="FFFF00"/>
          </a:solidFill>
          <a:ln>
            <a:noFill/>
          </a:ln>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b="1">
                <a:solidFill>
                  <a:srgbClr val="3333CC"/>
                </a:solidFill>
                <a:latin typeface="Arial" panose="020B0604020202020204" pitchFamily="34" charset="0"/>
                <a:cs typeface="PingFang SC"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FF3300"/>
                </a:solidFill>
                <a:latin typeface="Arial" panose="020B0604020202020204" pitchFamily="34" charset="0"/>
                <a:cs typeface="PingFang SC"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PingFang SC"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00FF"/>
                </a:solidFill>
                <a:latin typeface="Arial" panose="020B0604020202020204" pitchFamily="34" charset="0"/>
                <a:cs typeface="PingFang SC"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9999"/>
                </a:solidFill>
                <a:latin typeface="Arial" panose="020B0604020202020204" pitchFamily="34" charset="0"/>
                <a:cs typeface="PingFang SC"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9999"/>
                </a:solidFill>
                <a:latin typeface="Arial" panose="020B0604020202020204" pitchFamily="34" charset="0"/>
                <a:cs typeface="PingFang SC"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9999"/>
                </a:solidFill>
                <a:latin typeface="Arial" panose="020B0604020202020204" pitchFamily="34" charset="0"/>
                <a:cs typeface="PingFang SC"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9999"/>
                </a:solidFill>
                <a:latin typeface="Arial" panose="020B0604020202020204" pitchFamily="34" charset="0"/>
                <a:cs typeface="PingFang SC"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9999"/>
                </a:solidFill>
                <a:latin typeface="Arial" panose="020B0604020202020204" pitchFamily="34" charset="0"/>
                <a:cs typeface="PingFang SC" charset="0"/>
              </a:defRPr>
            </a:lvl9pPr>
          </a:lstStyle>
          <a:p>
            <a:pPr>
              <a:spcBef>
                <a:spcPct val="0"/>
              </a:spcBef>
              <a:buClrTx/>
              <a:buFontTx/>
              <a:buNone/>
            </a:pPr>
            <a:r>
              <a:rPr lang="en-US" altLang="ru-RU" sz="1400" b="0" i="1" dirty="0">
                <a:solidFill>
                  <a:srgbClr val="7030A0"/>
                </a:solidFill>
                <a:latin typeface="Calibri" panose="020F0502020204030204" pitchFamily="34" charset="0"/>
                <a:cs typeface="Times New Roman" panose="02020603050405020304" pitchFamily="18" charset="0"/>
              </a:rPr>
              <a:t>arXiv:2103.02708, </a:t>
            </a:r>
          </a:p>
          <a:p>
            <a:pPr>
              <a:spcBef>
                <a:spcPct val="0"/>
              </a:spcBef>
              <a:buClrTx/>
              <a:buFontTx/>
              <a:buNone/>
            </a:pPr>
            <a:r>
              <a:rPr lang="en-US" altLang="ru-RU" sz="1400" b="0" i="1" dirty="0">
                <a:solidFill>
                  <a:srgbClr val="7030A0"/>
                </a:solidFill>
                <a:latin typeface="Calibri" panose="020F0502020204030204" pitchFamily="34" charset="0"/>
                <a:cs typeface="Times New Roman" panose="02020603050405020304" pitchFamily="18" charset="0"/>
              </a:rPr>
              <a:t>submitted to JHEP</a:t>
            </a:r>
          </a:p>
        </p:txBody>
      </p:sp>
      <p:cxnSp>
        <p:nvCxnSpPr>
          <p:cNvPr id="26" name="Прямая со стрелкой 25"/>
          <p:cNvCxnSpPr/>
          <p:nvPr/>
        </p:nvCxnSpPr>
        <p:spPr>
          <a:xfrm flipH="1" flipV="1">
            <a:off x="1868647" y="2836863"/>
            <a:ext cx="305593" cy="1398386"/>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0715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1"/>
          <p:cNvSpPr txBox="1">
            <a:spLocks noChangeArrowheads="1"/>
          </p:cNvSpPr>
          <p:nvPr/>
        </p:nvSpPr>
        <p:spPr bwMode="auto">
          <a:xfrm>
            <a:off x="1142206" y="0"/>
            <a:ext cx="9805988" cy="573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3200" b="1">
                <a:solidFill>
                  <a:srgbClr val="3333CC"/>
                </a:solidFill>
                <a:latin typeface="Arial" panose="020B0604020202020204" pitchFamily="34" charset="0"/>
                <a:cs typeface="PingFang SC"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800">
                <a:solidFill>
                  <a:srgbClr val="FF3300"/>
                </a:solidFill>
                <a:latin typeface="Arial" panose="020B0604020202020204" pitchFamily="34" charset="0"/>
                <a:cs typeface="PingFang SC"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400">
                <a:solidFill>
                  <a:srgbClr val="000000"/>
                </a:solidFill>
                <a:latin typeface="Arial" panose="020B0604020202020204" pitchFamily="34" charset="0"/>
                <a:cs typeface="PingFang SC"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000">
                <a:solidFill>
                  <a:srgbClr val="FF00FF"/>
                </a:solidFill>
                <a:latin typeface="Arial" panose="020B0604020202020204" pitchFamily="34" charset="0"/>
                <a:cs typeface="PingFang SC"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000">
                <a:solidFill>
                  <a:srgbClr val="009999"/>
                </a:solidFill>
                <a:latin typeface="Arial" panose="020B0604020202020204" pitchFamily="34" charset="0"/>
                <a:cs typeface="PingFang SC"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000">
                <a:solidFill>
                  <a:srgbClr val="009999"/>
                </a:solidFill>
                <a:latin typeface="Arial" panose="020B0604020202020204" pitchFamily="34" charset="0"/>
                <a:cs typeface="PingFang SC"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000">
                <a:solidFill>
                  <a:srgbClr val="009999"/>
                </a:solidFill>
                <a:latin typeface="Arial" panose="020B0604020202020204" pitchFamily="34" charset="0"/>
                <a:cs typeface="PingFang SC"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000">
                <a:solidFill>
                  <a:srgbClr val="009999"/>
                </a:solidFill>
                <a:latin typeface="Arial" panose="020B0604020202020204" pitchFamily="34" charset="0"/>
                <a:cs typeface="PingFang SC"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000">
                <a:solidFill>
                  <a:srgbClr val="009999"/>
                </a:solidFill>
                <a:latin typeface="Arial" panose="020B0604020202020204" pitchFamily="34" charset="0"/>
                <a:cs typeface="PingFang SC" charset="0"/>
              </a:defRPr>
            </a:lvl9pPr>
          </a:lstStyle>
          <a:p>
            <a:pPr algn="ctr">
              <a:spcBef>
                <a:spcPct val="0"/>
              </a:spcBef>
              <a:buClrTx/>
            </a:pPr>
            <a:r>
              <a:rPr lang="en-US" altLang="ru-RU" sz="2600" dirty="0">
                <a:solidFill>
                  <a:schemeClr val="accent1"/>
                </a:solidFill>
                <a:latin typeface="Helvetica-Bold" charset="0"/>
                <a:cs typeface="Arial" panose="020B0604020202020204" pitchFamily="34" charset="0"/>
              </a:rPr>
              <a:t>Exploring </a:t>
            </a:r>
            <a:r>
              <a:rPr lang="en-US" altLang="ru-RU" sz="2600" dirty="0" err="1">
                <a:solidFill>
                  <a:schemeClr val="accent1"/>
                </a:solidFill>
                <a:latin typeface="Helvetica-Bold" charset="0"/>
                <a:cs typeface="Arial" panose="020B0604020202020204" pitchFamily="34" charset="0"/>
              </a:rPr>
              <a:t>dileptons</a:t>
            </a:r>
            <a:r>
              <a:rPr lang="en-US" altLang="ru-RU" sz="2600" dirty="0">
                <a:solidFill>
                  <a:schemeClr val="accent1"/>
                </a:solidFill>
                <a:latin typeface="Helvetica-Bold" charset="0"/>
                <a:cs typeface="Arial" panose="020B0604020202020204" pitchFamily="34" charset="0"/>
              </a:rPr>
              <a:t>: non-resonant </a:t>
            </a:r>
            <a:r>
              <a:rPr lang="en-US" altLang="ru-RU" sz="2600" dirty="0" smtClean="0">
                <a:solidFill>
                  <a:schemeClr val="accent1"/>
                </a:solidFill>
                <a:latin typeface="Helvetica-Bold" charset="0"/>
                <a:cs typeface="Arial" panose="020B0604020202020204" pitchFamily="34" charset="0"/>
              </a:rPr>
              <a:t>signals</a:t>
            </a:r>
            <a:endParaRPr lang="en-US" altLang="ru-RU" sz="2600" dirty="0">
              <a:solidFill>
                <a:schemeClr val="accent1"/>
              </a:solidFill>
              <a:latin typeface="Helvetica-Bold" charset="0"/>
              <a:cs typeface="Arial" panose="020B0604020202020204" pitchFamily="34" charset="0"/>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736124" cy="748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85670" y="0"/>
            <a:ext cx="906330" cy="69758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Нижний колонтитул 7"/>
          <p:cNvSpPr>
            <a:spLocks noGrp="1"/>
          </p:cNvSpPr>
          <p:nvPr>
            <p:ph type="ftr" sz="quarter" idx="11"/>
          </p:nvPr>
        </p:nvSpPr>
        <p:spPr>
          <a:xfrm>
            <a:off x="609599" y="6519965"/>
            <a:ext cx="8373036" cy="228600"/>
          </a:xfrm>
        </p:spPr>
        <p:txBody>
          <a:bodyPr/>
          <a:lstStyle/>
          <a:p>
            <a:r>
              <a:rPr lang="en-US" smtClean="0"/>
              <a:t>M. Savina                55th Meeting of the PAC for Particle Physics</a:t>
            </a:r>
            <a:endParaRPr lang="en-US" dirty="0"/>
          </a:p>
        </p:txBody>
      </p:sp>
      <p:sp>
        <p:nvSpPr>
          <p:cNvPr id="13" name="Дата 6"/>
          <p:cNvSpPr>
            <a:spLocks noGrp="1"/>
          </p:cNvSpPr>
          <p:nvPr>
            <p:ph type="dt" sz="half" idx="10"/>
          </p:nvPr>
        </p:nvSpPr>
        <p:spPr>
          <a:xfrm>
            <a:off x="9174479" y="6519965"/>
            <a:ext cx="1226821" cy="228600"/>
          </a:xfrm>
        </p:spPr>
        <p:txBody>
          <a:bodyPr/>
          <a:lstStyle/>
          <a:p>
            <a:fld id="{EC7DF8A1-47C0-4CF7-A55A-91490CCBCC3C}" type="datetime1">
              <a:rPr lang="ru-RU" smtClean="0"/>
              <a:t>21.06.2021</a:t>
            </a:fld>
            <a:endParaRPr lang="en-US" dirty="0"/>
          </a:p>
        </p:txBody>
      </p:sp>
      <p:sp>
        <p:nvSpPr>
          <p:cNvPr id="2" name="Номер слайда 1">
            <a:extLst>
              <a:ext uri="{FF2B5EF4-FFF2-40B4-BE49-F238E27FC236}">
                <a16:creationId xmlns:a16="http://schemas.microsoft.com/office/drawing/2014/main" id="{EE8CDF1E-6EC4-44BE-A73E-30349678339A}"/>
              </a:ext>
            </a:extLst>
          </p:cNvPr>
          <p:cNvSpPr>
            <a:spLocks noGrp="1"/>
          </p:cNvSpPr>
          <p:nvPr>
            <p:ph type="sldNum" sz="quarter" idx="12"/>
          </p:nvPr>
        </p:nvSpPr>
        <p:spPr/>
        <p:txBody>
          <a:bodyPr/>
          <a:lstStyle/>
          <a:p>
            <a:fld id="{E31375A4-56A4-47D6-9801-1991572033F7}" type="slidenum">
              <a:rPr lang="en-US" smtClean="0"/>
              <a:pPr/>
              <a:t>7</a:t>
            </a:fld>
            <a:r>
              <a:rPr lang="en-US" dirty="0" smtClean="0"/>
              <a:t>/20</a:t>
            </a:r>
            <a:endParaRPr lang="en-US" dirty="0"/>
          </a:p>
        </p:txBody>
      </p:sp>
      <p:sp>
        <p:nvSpPr>
          <p:cNvPr id="14" name="Rectangle 2"/>
          <p:cNvSpPr>
            <a:spLocks noChangeArrowheads="1"/>
          </p:cNvSpPr>
          <p:nvPr/>
        </p:nvSpPr>
        <p:spPr bwMode="auto">
          <a:xfrm>
            <a:off x="0" y="887464"/>
            <a:ext cx="6044486" cy="12025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282575" indent="-282575">
              <a:spcBef>
                <a:spcPts val="800"/>
              </a:spcBef>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3200" b="1">
                <a:solidFill>
                  <a:srgbClr val="3333CC"/>
                </a:solidFill>
                <a:latin typeface="Arial" panose="020B0604020202020204" pitchFamily="34" charset="0"/>
                <a:cs typeface="PingFang SC" charset="0"/>
              </a:defRPr>
            </a:lvl1pPr>
            <a:lvl2pPr>
              <a:spcBef>
                <a:spcPts val="700"/>
              </a:spcBef>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2800">
                <a:solidFill>
                  <a:srgbClr val="FF3300"/>
                </a:solidFill>
                <a:latin typeface="Arial" panose="020B0604020202020204" pitchFamily="34" charset="0"/>
                <a:cs typeface="PingFang SC" charset="0"/>
              </a:defRPr>
            </a:lvl2pPr>
            <a:lvl3pPr>
              <a:spcBef>
                <a:spcPts val="600"/>
              </a:spcBef>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2400">
                <a:solidFill>
                  <a:srgbClr val="000000"/>
                </a:solidFill>
                <a:latin typeface="Arial" panose="020B0604020202020204" pitchFamily="34" charset="0"/>
                <a:cs typeface="PingFang SC" charset="0"/>
              </a:defRPr>
            </a:lvl3pPr>
            <a:lvl4pPr>
              <a:spcBef>
                <a:spcPts val="500"/>
              </a:spcBef>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2000">
                <a:solidFill>
                  <a:srgbClr val="FF00FF"/>
                </a:solidFill>
                <a:latin typeface="Arial" panose="020B0604020202020204" pitchFamily="34" charset="0"/>
                <a:cs typeface="PingFang SC" charset="0"/>
              </a:defRPr>
            </a:lvl4pPr>
            <a:lvl5pPr>
              <a:spcBef>
                <a:spcPts val="500"/>
              </a:spcBef>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2000">
                <a:solidFill>
                  <a:srgbClr val="009999"/>
                </a:solidFill>
                <a:latin typeface="Arial" panose="020B0604020202020204" pitchFamily="34" charset="0"/>
                <a:cs typeface="PingFang SC"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2000">
                <a:solidFill>
                  <a:srgbClr val="009999"/>
                </a:solidFill>
                <a:latin typeface="Arial" panose="020B0604020202020204" pitchFamily="34" charset="0"/>
                <a:cs typeface="PingFang SC"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2000">
                <a:solidFill>
                  <a:srgbClr val="009999"/>
                </a:solidFill>
                <a:latin typeface="Arial" panose="020B0604020202020204" pitchFamily="34" charset="0"/>
                <a:cs typeface="PingFang SC"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2000">
                <a:solidFill>
                  <a:srgbClr val="009999"/>
                </a:solidFill>
                <a:latin typeface="Arial" panose="020B0604020202020204" pitchFamily="34" charset="0"/>
                <a:cs typeface="PingFang SC"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2000">
                <a:solidFill>
                  <a:srgbClr val="009999"/>
                </a:solidFill>
                <a:latin typeface="Arial" panose="020B0604020202020204" pitchFamily="34" charset="0"/>
                <a:cs typeface="PingFang SC" charset="0"/>
              </a:defRPr>
            </a:lvl9pPr>
          </a:lstStyle>
          <a:p>
            <a:pPr marL="285750" indent="-285750">
              <a:spcBef>
                <a:spcPts val="600"/>
              </a:spcBef>
              <a:buClr>
                <a:schemeClr val="tx1"/>
              </a:buClr>
              <a:buFont typeface="Wingdings" panose="05000000000000000000" pitchFamily="2" charset="2"/>
              <a:buChar char="Ø"/>
            </a:pPr>
            <a:r>
              <a:rPr lang="en-US" altLang="ru-RU" sz="1800" b="0" dirty="0">
                <a:solidFill>
                  <a:schemeClr val="tx1"/>
                </a:solidFill>
                <a:latin typeface="Calibri" panose="020F0502020204030204" pitchFamily="34" charset="0"/>
                <a:cs typeface="Arial" panose="020B0604020202020204" pitchFamily="34" charset="0"/>
              </a:rPr>
              <a:t>In the </a:t>
            </a:r>
            <a:r>
              <a:rPr lang="en-US" altLang="ru-RU" sz="1800" b="0" dirty="0" err="1">
                <a:solidFill>
                  <a:schemeClr val="tx1"/>
                </a:solidFill>
                <a:latin typeface="Calibri" panose="020F0502020204030204" pitchFamily="34" charset="0"/>
                <a:cs typeface="Arial" panose="020B0604020202020204" pitchFamily="34" charset="0"/>
              </a:rPr>
              <a:t>Arkani-Hamed</a:t>
            </a:r>
            <a:r>
              <a:rPr lang="en-US" altLang="ru-RU" sz="1800" b="0" dirty="0">
                <a:solidFill>
                  <a:schemeClr val="tx1"/>
                </a:solidFill>
                <a:latin typeface="Calibri" panose="020F0502020204030204" pitchFamily="34" charset="0"/>
                <a:cs typeface="Arial" panose="020B0604020202020204" pitchFamily="34" charset="0"/>
              </a:rPr>
              <a:t>, </a:t>
            </a:r>
            <a:r>
              <a:rPr lang="en-US" altLang="ru-RU" sz="1800" b="0" dirty="0" err="1">
                <a:solidFill>
                  <a:schemeClr val="tx1"/>
                </a:solidFill>
                <a:latin typeface="Calibri" panose="020F0502020204030204" pitchFamily="34" charset="0"/>
                <a:cs typeface="Arial" panose="020B0604020202020204" pitchFamily="34" charset="0"/>
              </a:rPr>
              <a:t>Dimopoulos</a:t>
            </a:r>
            <a:r>
              <a:rPr lang="en-US" altLang="ru-RU" sz="1800" b="0" dirty="0">
                <a:solidFill>
                  <a:schemeClr val="tx1"/>
                </a:solidFill>
                <a:latin typeface="Calibri" panose="020F0502020204030204" pitchFamily="34" charset="0"/>
                <a:cs typeface="Arial" panose="020B0604020202020204" pitchFamily="34" charset="0"/>
              </a:rPr>
              <a:t>, and </a:t>
            </a:r>
            <a:r>
              <a:rPr lang="en-US" altLang="ru-RU" sz="1800" b="0" dirty="0" err="1">
                <a:solidFill>
                  <a:schemeClr val="tx1"/>
                </a:solidFill>
                <a:latin typeface="Calibri" panose="020F0502020204030204" pitchFamily="34" charset="0"/>
                <a:cs typeface="Arial" panose="020B0604020202020204" pitchFamily="34" charset="0"/>
              </a:rPr>
              <a:t>Dvali</a:t>
            </a:r>
            <a:r>
              <a:rPr lang="en-US" altLang="ru-RU" sz="1800" b="0" dirty="0">
                <a:solidFill>
                  <a:schemeClr val="tx1"/>
                </a:solidFill>
                <a:latin typeface="Calibri" panose="020F0502020204030204" pitchFamily="34" charset="0"/>
                <a:cs typeface="Arial" panose="020B0604020202020204" pitchFamily="34" charset="0"/>
              </a:rPr>
              <a:t> model of large extra</a:t>
            </a:r>
            <a:r>
              <a:rPr lang="ru-RU" altLang="ru-RU" sz="1800" b="0" dirty="0">
                <a:solidFill>
                  <a:schemeClr val="tx1"/>
                </a:solidFill>
                <a:latin typeface="Calibri" panose="020F0502020204030204" pitchFamily="34" charset="0"/>
                <a:cs typeface="Arial" panose="020B0604020202020204" pitchFamily="34" charset="0"/>
              </a:rPr>
              <a:t> </a:t>
            </a:r>
            <a:r>
              <a:rPr lang="en-US" altLang="ru-RU" sz="1800" b="0" dirty="0">
                <a:solidFill>
                  <a:schemeClr val="tx1"/>
                </a:solidFill>
                <a:latin typeface="Calibri" panose="020F0502020204030204" pitchFamily="34" charset="0"/>
                <a:cs typeface="Arial" panose="020B0604020202020204" pitchFamily="34" charset="0"/>
              </a:rPr>
              <a:t>dimensions, lower limits on the </a:t>
            </a:r>
            <a:r>
              <a:rPr lang="en-US" altLang="ru-RU" sz="1800" b="0" dirty="0" smtClean="0">
                <a:solidFill>
                  <a:schemeClr val="tx1"/>
                </a:solidFill>
                <a:latin typeface="Calibri" panose="020F0502020204030204" pitchFamily="34" charset="0"/>
                <a:cs typeface="Arial" panose="020B0604020202020204" pitchFamily="34" charset="0"/>
              </a:rPr>
              <a:t>fundamental multidimensional gravity scale </a:t>
            </a:r>
            <a:r>
              <a:rPr lang="en-US" altLang="ru-RU" sz="1800" b="0" dirty="0" err="1" smtClean="0">
                <a:solidFill>
                  <a:schemeClr val="tx1"/>
                </a:solidFill>
                <a:latin typeface="Calibri" panose="020F0502020204030204" pitchFamily="34" charset="0"/>
                <a:cs typeface="Arial" panose="020B0604020202020204" pitchFamily="34" charset="0"/>
              </a:rPr>
              <a:t>M</a:t>
            </a:r>
            <a:r>
              <a:rPr lang="en-US" altLang="ru-RU" sz="1800" b="0" baseline="-25000" dirty="0" err="1" smtClean="0">
                <a:solidFill>
                  <a:schemeClr val="tx1"/>
                </a:solidFill>
                <a:latin typeface="Calibri" panose="020F0502020204030204" pitchFamily="34" charset="0"/>
                <a:cs typeface="Arial" panose="020B0604020202020204" pitchFamily="34" charset="0"/>
              </a:rPr>
              <a:t>s</a:t>
            </a:r>
            <a:r>
              <a:rPr lang="en-US" altLang="ru-RU" sz="1800" b="0" dirty="0" smtClean="0">
                <a:solidFill>
                  <a:schemeClr val="tx1"/>
                </a:solidFill>
                <a:latin typeface="Calibri" panose="020F0502020204030204" pitchFamily="34" charset="0"/>
                <a:cs typeface="Arial" panose="020B0604020202020204" pitchFamily="34" charset="0"/>
              </a:rPr>
              <a:t> </a:t>
            </a:r>
            <a:r>
              <a:rPr lang="en-US" altLang="ru-RU" sz="1800" b="0" dirty="0">
                <a:solidFill>
                  <a:schemeClr val="tx1"/>
                </a:solidFill>
                <a:latin typeface="Calibri" panose="020F0502020204030204" pitchFamily="34" charset="0"/>
                <a:cs typeface="Arial" panose="020B0604020202020204" pitchFamily="34" charset="0"/>
              </a:rPr>
              <a:t>ranging from 5.9 to 8.9 </a:t>
            </a:r>
            <a:r>
              <a:rPr lang="en-US" altLang="ru-RU" sz="1800" b="0" dirty="0" err="1">
                <a:solidFill>
                  <a:schemeClr val="tx1"/>
                </a:solidFill>
                <a:latin typeface="Calibri" panose="020F0502020204030204" pitchFamily="34" charset="0"/>
                <a:cs typeface="Arial" panose="020B0604020202020204" pitchFamily="34" charset="0"/>
              </a:rPr>
              <a:t>TeV</a:t>
            </a:r>
            <a:r>
              <a:rPr lang="en-US" altLang="ru-RU" sz="1800" b="0" dirty="0">
                <a:solidFill>
                  <a:schemeClr val="tx1"/>
                </a:solidFill>
                <a:latin typeface="Calibri" panose="020F0502020204030204" pitchFamily="34" charset="0"/>
                <a:cs typeface="Arial" panose="020B0604020202020204" pitchFamily="34" charset="0"/>
              </a:rPr>
              <a:t> are set, depending</a:t>
            </a:r>
            <a:r>
              <a:rPr lang="ru-RU" altLang="ru-RU" sz="1800" b="0" dirty="0">
                <a:solidFill>
                  <a:schemeClr val="tx1"/>
                </a:solidFill>
                <a:latin typeface="Calibri" panose="020F0502020204030204" pitchFamily="34" charset="0"/>
                <a:cs typeface="Arial" panose="020B0604020202020204" pitchFamily="34" charset="0"/>
              </a:rPr>
              <a:t> </a:t>
            </a:r>
            <a:r>
              <a:rPr lang="en-US" altLang="ru-RU" sz="1800" b="0" dirty="0">
                <a:solidFill>
                  <a:schemeClr val="tx1"/>
                </a:solidFill>
                <a:latin typeface="Calibri" panose="020F0502020204030204" pitchFamily="34" charset="0"/>
                <a:cs typeface="Arial" panose="020B0604020202020204" pitchFamily="34" charset="0"/>
              </a:rPr>
              <a:t>on the parameter </a:t>
            </a:r>
            <a:r>
              <a:rPr lang="en-US" altLang="ru-RU" sz="1800" b="0" dirty="0" smtClean="0">
                <a:solidFill>
                  <a:schemeClr val="tx1"/>
                </a:solidFill>
                <a:latin typeface="Calibri" panose="020F0502020204030204" pitchFamily="34" charset="0"/>
                <a:cs typeface="Arial" panose="020B0604020202020204" pitchFamily="34" charset="0"/>
              </a:rPr>
              <a:t>definition</a:t>
            </a:r>
            <a:endParaRPr lang="en-US" altLang="ru-RU" sz="1800" b="0" dirty="0">
              <a:solidFill>
                <a:schemeClr val="tx1"/>
              </a:solidFill>
              <a:latin typeface="Calibri" panose="020F0502020204030204" pitchFamily="34" charset="0"/>
              <a:cs typeface="Arial" panose="020B0604020202020204" pitchFamily="34" charset="0"/>
            </a:endParaRPr>
          </a:p>
        </p:txBody>
      </p:sp>
      <p:pic>
        <p:nvPicPr>
          <p:cNvPr id="15" name="Рисунок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97012" y="2281239"/>
            <a:ext cx="4595019" cy="3523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2"/>
          <p:cNvSpPr>
            <a:spLocks noChangeArrowheads="1"/>
          </p:cNvSpPr>
          <p:nvPr/>
        </p:nvSpPr>
        <p:spPr bwMode="auto">
          <a:xfrm>
            <a:off x="6092031" y="885503"/>
            <a:ext cx="6037818" cy="12025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282575" indent="-282575">
              <a:spcBef>
                <a:spcPts val="800"/>
              </a:spcBef>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3200" b="1">
                <a:solidFill>
                  <a:srgbClr val="3333CC"/>
                </a:solidFill>
                <a:latin typeface="Arial" panose="020B0604020202020204" pitchFamily="34" charset="0"/>
                <a:cs typeface="PingFang SC" charset="0"/>
              </a:defRPr>
            </a:lvl1pPr>
            <a:lvl2pPr>
              <a:spcBef>
                <a:spcPts val="700"/>
              </a:spcBef>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2800">
                <a:solidFill>
                  <a:srgbClr val="FF3300"/>
                </a:solidFill>
                <a:latin typeface="Arial" panose="020B0604020202020204" pitchFamily="34" charset="0"/>
                <a:cs typeface="PingFang SC" charset="0"/>
              </a:defRPr>
            </a:lvl2pPr>
            <a:lvl3pPr>
              <a:spcBef>
                <a:spcPts val="600"/>
              </a:spcBef>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2400">
                <a:solidFill>
                  <a:srgbClr val="000000"/>
                </a:solidFill>
                <a:latin typeface="Arial" panose="020B0604020202020204" pitchFamily="34" charset="0"/>
                <a:cs typeface="PingFang SC" charset="0"/>
              </a:defRPr>
            </a:lvl3pPr>
            <a:lvl4pPr>
              <a:spcBef>
                <a:spcPts val="500"/>
              </a:spcBef>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2000">
                <a:solidFill>
                  <a:srgbClr val="FF00FF"/>
                </a:solidFill>
                <a:latin typeface="Arial" panose="020B0604020202020204" pitchFamily="34" charset="0"/>
                <a:cs typeface="PingFang SC" charset="0"/>
              </a:defRPr>
            </a:lvl4pPr>
            <a:lvl5pPr>
              <a:spcBef>
                <a:spcPts val="500"/>
              </a:spcBef>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2000">
                <a:solidFill>
                  <a:srgbClr val="009999"/>
                </a:solidFill>
                <a:latin typeface="Arial" panose="020B0604020202020204" pitchFamily="34" charset="0"/>
                <a:cs typeface="PingFang SC"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2000">
                <a:solidFill>
                  <a:srgbClr val="009999"/>
                </a:solidFill>
                <a:latin typeface="Arial" panose="020B0604020202020204" pitchFamily="34" charset="0"/>
                <a:cs typeface="PingFang SC"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2000">
                <a:solidFill>
                  <a:srgbClr val="009999"/>
                </a:solidFill>
                <a:latin typeface="Arial" panose="020B0604020202020204" pitchFamily="34" charset="0"/>
                <a:cs typeface="PingFang SC"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2000">
                <a:solidFill>
                  <a:srgbClr val="009999"/>
                </a:solidFill>
                <a:latin typeface="Arial" panose="020B0604020202020204" pitchFamily="34" charset="0"/>
                <a:cs typeface="PingFang SC"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2000">
                <a:solidFill>
                  <a:srgbClr val="009999"/>
                </a:solidFill>
                <a:latin typeface="Arial" panose="020B0604020202020204" pitchFamily="34" charset="0"/>
                <a:cs typeface="PingFang SC" charset="0"/>
              </a:defRPr>
            </a:lvl9pPr>
          </a:lstStyle>
          <a:p>
            <a:pPr marL="285750" indent="-285750">
              <a:spcBef>
                <a:spcPts val="600"/>
              </a:spcBef>
              <a:buClr>
                <a:schemeClr val="tx1"/>
              </a:buClr>
              <a:buFont typeface="Wingdings" panose="05000000000000000000" pitchFamily="2" charset="2"/>
              <a:buChar char="Ø"/>
            </a:pPr>
            <a:r>
              <a:rPr lang="en-US" altLang="ru-RU" sz="1800" b="0" dirty="0">
                <a:solidFill>
                  <a:schemeClr val="tx1"/>
                </a:solidFill>
                <a:latin typeface="Calibri" panose="020F0502020204030204" pitchFamily="34" charset="0"/>
                <a:cs typeface="Arial" panose="020B0604020202020204" pitchFamily="34" charset="0"/>
              </a:rPr>
              <a:t>In </a:t>
            </a:r>
            <a:r>
              <a:rPr lang="en-US" altLang="ru-RU" sz="1800" b="0" dirty="0" smtClean="0">
                <a:solidFill>
                  <a:schemeClr val="tx1"/>
                </a:solidFill>
                <a:latin typeface="Calibri" panose="020F0502020204030204" pitchFamily="34" charset="0"/>
                <a:cs typeface="Arial" panose="020B0604020202020204" pitchFamily="34" charset="0"/>
              </a:rPr>
              <a:t>the case </a:t>
            </a:r>
            <a:r>
              <a:rPr lang="en-US" altLang="ru-RU" sz="1800" b="0" dirty="0">
                <a:solidFill>
                  <a:schemeClr val="tx1"/>
                </a:solidFill>
                <a:latin typeface="Calibri" panose="020F0502020204030204" pitchFamily="34" charset="0"/>
                <a:cs typeface="Arial" panose="020B0604020202020204" pitchFamily="34" charset="0"/>
              </a:rPr>
              <a:t>of a four-fermion contact interaction, lower limits on the UV cutoff parameter Λ range from 23.6 to 36.6 </a:t>
            </a:r>
            <a:r>
              <a:rPr lang="en-US" altLang="ru-RU" sz="1800" b="0" dirty="0" err="1">
                <a:solidFill>
                  <a:schemeClr val="tx1"/>
                </a:solidFill>
                <a:latin typeface="Calibri" panose="020F0502020204030204" pitchFamily="34" charset="0"/>
                <a:cs typeface="Arial" panose="020B0604020202020204" pitchFamily="34" charset="0"/>
              </a:rPr>
              <a:t>TeV</a:t>
            </a:r>
            <a:r>
              <a:rPr lang="en-US" altLang="ru-RU" sz="1800" b="0" dirty="0">
                <a:solidFill>
                  <a:schemeClr val="tx1"/>
                </a:solidFill>
                <a:latin typeface="Calibri" panose="020F0502020204030204" pitchFamily="34" charset="0"/>
                <a:cs typeface="Arial" panose="020B0604020202020204" pitchFamily="34" charset="0"/>
              </a:rPr>
              <a:t> depending on the helicity structure of the interaction and the sign of its interference with the SM DY </a:t>
            </a:r>
            <a:r>
              <a:rPr lang="en-US" altLang="ru-RU" sz="1800" b="0" dirty="0" smtClean="0">
                <a:solidFill>
                  <a:schemeClr val="tx1"/>
                </a:solidFill>
                <a:latin typeface="Calibri" panose="020F0502020204030204" pitchFamily="34" charset="0"/>
                <a:cs typeface="Arial" panose="020B0604020202020204" pitchFamily="34" charset="0"/>
              </a:rPr>
              <a:t>background</a:t>
            </a:r>
            <a:endParaRPr lang="en-US" altLang="ru-RU" sz="1800" b="0" dirty="0">
              <a:solidFill>
                <a:schemeClr val="tx1"/>
              </a:solidFill>
              <a:latin typeface="Calibri" panose="020F0502020204030204" pitchFamily="34" charset="0"/>
              <a:cs typeface="Arial" panose="020B0604020202020204" pitchFamily="34" charset="0"/>
            </a:endParaRPr>
          </a:p>
        </p:txBody>
      </p:sp>
      <p:pic>
        <p:nvPicPr>
          <p:cNvPr id="17" name="Рисунок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80944" y="2281239"/>
            <a:ext cx="4748213" cy="349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7"/>
          <p:cNvSpPr>
            <a:spLocks noChangeArrowheads="1"/>
          </p:cNvSpPr>
          <p:nvPr/>
        </p:nvSpPr>
        <p:spPr bwMode="auto">
          <a:xfrm>
            <a:off x="4456906" y="5862316"/>
            <a:ext cx="3746500" cy="341312"/>
          </a:xfrm>
          <a:prstGeom prst="rect">
            <a:avLst/>
          </a:prstGeom>
          <a:solidFill>
            <a:srgbClr val="FFFF00"/>
          </a:solidFill>
          <a:ln>
            <a:noFill/>
          </a:ln>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b="1">
                <a:solidFill>
                  <a:srgbClr val="3333CC"/>
                </a:solidFill>
                <a:latin typeface="Arial" panose="020B0604020202020204" pitchFamily="34" charset="0"/>
                <a:cs typeface="PingFang SC"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FF3300"/>
                </a:solidFill>
                <a:latin typeface="Arial" panose="020B0604020202020204" pitchFamily="34" charset="0"/>
                <a:cs typeface="PingFang SC"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PingFang SC"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00FF"/>
                </a:solidFill>
                <a:latin typeface="Arial" panose="020B0604020202020204" pitchFamily="34" charset="0"/>
                <a:cs typeface="PingFang SC"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9999"/>
                </a:solidFill>
                <a:latin typeface="Arial" panose="020B0604020202020204" pitchFamily="34" charset="0"/>
                <a:cs typeface="PingFang SC"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9999"/>
                </a:solidFill>
                <a:latin typeface="Arial" panose="020B0604020202020204" pitchFamily="34" charset="0"/>
                <a:cs typeface="PingFang SC"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9999"/>
                </a:solidFill>
                <a:latin typeface="Arial" panose="020B0604020202020204" pitchFamily="34" charset="0"/>
                <a:cs typeface="PingFang SC"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9999"/>
                </a:solidFill>
                <a:latin typeface="Arial" panose="020B0604020202020204" pitchFamily="34" charset="0"/>
                <a:cs typeface="PingFang SC"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9999"/>
                </a:solidFill>
                <a:latin typeface="Arial" panose="020B0604020202020204" pitchFamily="34" charset="0"/>
                <a:cs typeface="PingFang SC" charset="0"/>
              </a:defRPr>
            </a:lvl9pPr>
          </a:lstStyle>
          <a:p>
            <a:pPr>
              <a:spcBef>
                <a:spcPct val="0"/>
              </a:spcBef>
              <a:buClrTx/>
              <a:buFontTx/>
              <a:buNone/>
            </a:pPr>
            <a:r>
              <a:rPr lang="en-US" altLang="ru-RU" sz="1600" b="0" i="1" dirty="0">
                <a:solidFill>
                  <a:srgbClr val="7030A0"/>
                </a:solidFill>
                <a:latin typeface="Calibri" panose="020F0502020204030204" pitchFamily="34" charset="0"/>
                <a:cs typeface="Times New Roman" panose="02020603050405020304" pitchFamily="18" charset="0"/>
              </a:rPr>
              <a:t>arXiv:2103.02708,</a:t>
            </a:r>
            <a:r>
              <a:rPr lang="ru-RU" altLang="ru-RU" sz="1600" b="0" i="1" dirty="0">
                <a:solidFill>
                  <a:srgbClr val="7030A0"/>
                </a:solidFill>
                <a:latin typeface="Calibri" panose="020F0502020204030204" pitchFamily="34" charset="0"/>
                <a:cs typeface="Times New Roman" panose="02020603050405020304" pitchFamily="18" charset="0"/>
              </a:rPr>
              <a:t> </a:t>
            </a:r>
            <a:r>
              <a:rPr lang="en-US" altLang="ru-RU" sz="1600" b="0" i="1" dirty="0">
                <a:solidFill>
                  <a:srgbClr val="7030A0"/>
                </a:solidFill>
                <a:latin typeface="Calibri" panose="020F0502020204030204" pitchFamily="34" charset="0"/>
                <a:cs typeface="Times New Roman" panose="02020603050405020304" pitchFamily="18" charset="0"/>
              </a:rPr>
              <a:t>submitted to JHEP</a:t>
            </a:r>
          </a:p>
        </p:txBody>
      </p:sp>
    </p:spTree>
    <p:extLst>
      <p:ext uri="{BB962C8B-B14F-4D97-AF65-F5344CB8AC3E}">
        <p14:creationId xmlns:p14="http://schemas.microsoft.com/office/powerpoint/2010/main" val="1134377820"/>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1"/>
          <p:cNvSpPr txBox="1">
            <a:spLocks noChangeArrowheads="1"/>
          </p:cNvSpPr>
          <p:nvPr/>
        </p:nvSpPr>
        <p:spPr bwMode="auto">
          <a:xfrm>
            <a:off x="1142206" y="0"/>
            <a:ext cx="9805988" cy="573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3200" b="1">
                <a:solidFill>
                  <a:srgbClr val="3333CC"/>
                </a:solidFill>
                <a:latin typeface="Arial" panose="020B0604020202020204" pitchFamily="34" charset="0"/>
                <a:cs typeface="PingFang SC"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800">
                <a:solidFill>
                  <a:srgbClr val="FF3300"/>
                </a:solidFill>
                <a:latin typeface="Arial" panose="020B0604020202020204" pitchFamily="34" charset="0"/>
                <a:cs typeface="PingFang SC"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400">
                <a:solidFill>
                  <a:srgbClr val="000000"/>
                </a:solidFill>
                <a:latin typeface="Arial" panose="020B0604020202020204" pitchFamily="34" charset="0"/>
                <a:cs typeface="PingFang SC"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000">
                <a:solidFill>
                  <a:srgbClr val="FF00FF"/>
                </a:solidFill>
                <a:latin typeface="Arial" panose="020B0604020202020204" pitchFamily="34" charset="0"/>
                <a:cs typeface="PingFang SC"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000">
                <a:solidFill>
                  <a:srgbClr val="009999"/>
                </a:solidFill>
                <a:latin typeface="Arial" panose="020B0604020202020204" pitchFamily="34" charset="0"/>
                <a:cs typeface="PingFang SC"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000">
                <a:solidFill>
                  <a:srgbClr val="009999"/>
                </a:solidFill>
                <a:latin typeface="Arial" panose="020B0604020202020204" pitchFamily="34" charset="0"/>
                <a:cs typeface="PingFang SC"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000">
                <a:solidFill>
                  <a:srgbClr val="009999"/>
                </a:solidFill>
                <a:latin typeface="Arial" panose="020B0604020202020204" pitchFamily="34" charset="0"/>
                <a:cs typeface="PingFang SC"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000">
                <a:solidFill>
                  <a:srgbClr val="009999"/>
                </a:solidFill>
                <a:latin typeface="Arial" panose="020B0604020202020204" pitchFamily="34" charset="0"/>
                <a:cs typeface="PingFang SC"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000">
                <a:solidFill>
                  <a:srgbClr val="009999"/>
                </a:solidFill>
                <a:latin typeface="Arial" panose="020B0604020202020204" pitchFamily="34" charset="0"/>
                <a:cs typeface="PingFang SC" charset="0"/>
              </a:defRPr>
            </a:lvl9pPr>
          </a:lstStyle>
          <a:p>
            <a:pPr algn="ctr">
              <a:spcBef>
                <a:spcPct val="0"/>
              </a:spcBef>
              <a:buClrTx/>
            </a:pPr>
            <a:r>
              <a:rPr lang="en-US" altLang="ru-RU" sz="2600" dirty="0">
                <a:solidFill>
                  <a:schemeClr val="accent1"/>
                </a:solidFill>
                <a:latin typeface="Helvetica-Bold" charset="0"/>
                <a:cs typeface="Arial" panose="020B0604020202020204" pitchFamily="34" charset="0"/>
              </a:rPr>
              <a:t>Exploring </a:t>
            </a:r>
            <a:r>
              <a:rPr lang="en-US" altLang="ru-RU" sz="2600" dirty="0" err="1">
                <a:solidFill>
                  <a:schemeClr val="accent1"/>
                </a:solidFill>
                <a:latin typeface="Helvetica-Bold" charset="0"/>
                <a:cs typeface="Arial" panose="020B0604020202020204" pitchFamily="34" charset="0"/>
              </a:rPr>
              <a:t>dileptons</a:t>
            </a:r>
            <a:r>
              <a:rPr lang="en-US" altLang="ru-RU" sz="2600" dirty="0" smtClean="0">
                <a:solidFill>
                  <a:schemeClr val="accent1"/>
                </a:solidFill>
                <a:latin typeface="Helvetica-Bold" charset="0"/>
                <a:cs typeface="Arial" panose="020B0604020202020204" pitchFamily="34" charset="0"/>
              </a:rPr>
              <a:t>: dark matter interpretation </a:t>
            </a:r>
            <a:endParaRPr lang="en-US" altLang="ru-RU" sz="2600" dirty="0">
              <a:solidFill>
                <a:schemeClr val="accent1"/>
              </a:solidFill>
              <a:latin typeface="Helvetica-Bold" charset="0"/>
              <a:cs typeface="Arial" panose="020B0604020202020204" pitchFamily="34" charset="0"/>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545"/>
            <a:ext cx="736124" cy="748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79769" y="0"/>
            <a:ext cx="906330" cy="69758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Нижний колонтитул 7"/>
          <p:cNvSpPr>
            <a:spLocks noGrp="1"/>
          </p:cNvSpPr>
          <p:nvPr>
            <p:ph type="ftr" sz="quarter" idx="11"/>
          </p:nvPr>
        </p:nvSpPr>
        <p:spPr>
          <a:xfrm>
            <a:off x="609599" y="6519965"/>
            <a:ext cx="8373036" cy="228600"/>
          </a:xfrm>
        </p:spPr>
        <p:txBody>
          <a:bodyPr/>
          <a:lstStyle/>
          <a:p>
            <a:r>
              <a:rPr lang="en-US" smtClean="0"/>
              <a:t>M. Savina                55th Meeting of the PAC for Particle Physics</a:t>
            </a:r>
            <a:endParaRPr lang="en-US" dirty="0"/>
          </a:p>
        </p:txBody>
      </p:sp>
      <p:sp>
        <p:nvSpPr>
          <p:cNvPr id="13" name="Дата 6"/>
          <p:cNvSpPr>
            <a:spLocks noGrp="1"/>
          </p:cNvSpPr>
          <p:nvPr>
            <p:ph type="dt" sz="half" idx="10"/>
          </p:nvPr>
        </p:nvSpPr>
        <p:spPr>
          <a:xfrm>
            <a:off x="9174479" y="6519965"/>
            <a:ext cx="1226821" cy="228600"/>
          </a:xfrm>
        </p:spPr>
        <p:txBody>
          <a:bodyPr/>
          <a:lstStyle/>
          <a:p>
            <a:fld id="{EA54071F-F01C-4D0A-82DC-5994C5138621}" type="datetime1">
              <a:rPr lang="ru-RU" smtClean="0"/>
              <a:t>21.06.2021</a:t>
            </a:fld>
            <a:endParaRPr lang="en-US" dirty="0"/>
          </a:p>
        </p:txBody>
      </p:sp>
      <p:sp>
        <p:nvSpPr>
          <p:cNvPr id="2" name="Номер слайда 1">
            <a:extLst>
              <a:ext uri="{FF2B5EF4-FFF2-40B4-BE49-F238E27FC236}">
                <a16:creationId xmlns:a16="http://schemas.microsoft.com/office/drawing/2014/main" id="{EE8CDF1E-6EC4-44BE-A73E-30349678339A}"/>
              </a:ext>
            </a:extLst>
          </p:cNvPr>
          <p:cNvSpPr>
            <a:spLocks noGrp="1"/>
          </p:cNvSpPr>
          <p:nvPr>
            <p:ph type="sldNum" sz="quarter" idx="12"/>
          </p:nvPr>
        </p:nvSpPr>
        <p:spPr/>
        <p:txBody>
          <a:bodyPr/>
          <a:lstStyle/>
          <a:p>
            <a:fld id="{E31375A4-56A4-47D6-9801-1991572033F7}" type="slidenum">
              <a:rPr lang="en-US" smtClean="0"/>
              <a:pPr/>
              <a:t>8</a:t>
            </a:fld>
            <a:r>
              <a:rPr lang="en-US" dirty="0" smtClean="0"/>
              <a:t>/20</a:t>
            </a:r>
            <a:endParaRPr lang="en-US" dirty="0"/>
          </a:p>
        </p:txBody>
      </p:sp>
      <p:sp>
        <p:nvSpPr>
          <p:cNvPr id="19" name="TextBox 18"/>
          <p:cNvSpPr txBox="1"/>
          <p:nvPr/>
        </p:nvSpPr>
        <p:spPr>
          <a:xfrm>
            <a:off x="767001" y="3392851"/>
            <a:ext cx="11170999" cy="2831544"/>
          </a:xfrm>
          <a:prstGeom prst="rect">
            <a:avLst/>
          </a:prstGeom>
          <a:noFill/>
        </p:spPr>
        <p:txBody>
          <a:bodyPr wrap="square" rtlCol="0">
            <a:spAutoFit/>
          </a:bodyPr>
          <a:lstStyle/>
          <a:p>
            <a:pPr marL="285750" indent="-285750">
              <a:buFont typeface="Wingdings" panose="05000000000000000000" pitchFamily="2" charset="2"/>
              <a:buChar char="ü"/>
            </a:pPr>
            <a:r>
              <a:rPr lang="en-US" dirty="0" smtClean="0">
                <a:latin typeface="Calibri" panose="020F0502020204030204" pitchFamily="34" charset="0"/>
              </a:rPr>
              <a:t>A cross section as a function of model parameters (5 only for the SDM): </a:t>
            </a:r>
            <a:r>
              <a:rPr lang="en-US" dirty="0" err="1" smtClean="0">
                <a:solidFill>
                  <a:srgbClr val="FFC000"/>
                </a:solidFill>
                <a:latin typeface="Calibri" panose="020F0502020204030204" pitchFamily="34" charset="0"/>
              </a:rPr>
              <a:t>M</a:t>
            </a:r>
            <a:r>
              <a:rPr lang="en-US" baseline="-25000" dirty="0" err="1" smtClean="0">
                <a:solidFill>
                  <a:srgbClr val="FFC000"/>
                </a:solidFill>
                <a:latin typeface="Calibri" panose="020F0502020204030204" pitchFamily="34" charset="0"/>
              </a:rPr>
              <a:t>med</a:t>
            </a:r>
            <a:r>
              <a:rPr lang="en-US" dirty="0" smtClean="0">
                <a:solidFill>
                  <a:srgbClr val="FFC000"/>
                </a:solidFill>
                <a:latin typeface="Calibri" panose="020F0502020204030204" pitchFamily="34" charset="0"/>
              </a:rPr>
              <a:t>, </a:t>
            </a:r>
            <a:r>
              <a:rPr lang="en-US" dirty="0" err="1" smtClean="0">
                <a:solidFill>
                  <a:srgbClr val="FFC000"/>
                </a:solidFill>
                <a:latin typeface="Calibri" panose="020F0502020204030204" pitchFamily="34" charset="0"/>
              </a:rPr>
              <a:t>g</a:t>
            </a:r>
            <a:r>
              <a:rPr lang="en-US" baseline="-25000" dirty="0" err="1" smtClean="0">
                <a:solidFill>
                  <a:srgbClr val="FFC000"/>
                </a:solidFill>
                <a:latin typeface="Calibri" panose="020F0502020204030204" pitchFamily="34" charset="0"/>
              </a:rPr>
              <a:t>q</a:t>
            </a:r>
            <a:r>
              <a:rPr lang="en-US" dirty="0" smtClean="0">
                <a:solidFill>
                  <a:srgbClr val="FFC000"/>
                </a:solidFill>
                <a:latin typeface="Calibri" panose="020F0502020204030204" pitchFamily="34" charset="0"/>
              </a:rPr>
              <a:t>, </a:t>
            </a:r>
            <a:r>
              <a:rPr lang="en-US" dirty="0" err="1" smtClean="0">
                <a:solidFill>
                  <a:srgbClr val="FFC000"/>
                </a:solidFill>
                <a:latin typeface="Calibri" panose="020F0502020204030204" pitchFamily="34" charset="0"/>
              </a:rPr>
              <a:t>g</a:t>
            </a:r>
            <a:r>
              <a:rPr lang="en-US" baseline="-25000" dirty="0" err="1" smtClean="0">
                <a:solidFill>
                  <a:srgbClr val="FFC000"/>
                </a:solidFill>
                <a:latin typeface="Calibri" panose="020F0502020204030204" pitchFamily="34" charset="0"/>
              </a:rPr>
              <a:t>l</a:t>
            </a:r>
            <a:r>
              <a:rPr lang="en-US" dirty="0" smtClean="0">
                <a:solidFill>
                  <a:srgbClr val="FFC000"/>
                </a:solidFill>
                <a:latin typeface="Calibri" panose="020F0502020204030204" pitchFamily="34" charset="0"/>
              </a:rPr>
              <a:t>, </a:t>
            </a:r>
            <a:r>
              <a:rPr lang="en-US" dirty="0" err="1" smtClean="0">
                <a:latin typeface="Calibri" panose="020F0502020204030204" pitchFamily="34" charset="0"/>
              </a:rPr>
              <a:t>m</a:t>
            </a:r>
            <a:r>
              <a:rPr lang="en-US" baseline="-25000" dirty="0" err="1" smtClean="0">
                <a:latin typeface="Calibri" panose="020F0502020204030204" pitchFamily="34" charset="0"/>
              </a:rPr>
              <a:t>DM</a:t>
            </a:r>
            <a:r>
              <a:rPr lang="en-US" dirty="0" smtClean="0">
                <a:latin typeface="Calibri" panose="020F0502020204030204" pitchFamily="34" charset="0"/>
              </a:rPr>
              <a:t>,</a:t>
            </a:r>
            <a:r>
              <a:rPr lang="en-US" dirty="0" smtClean="0">
                <a:solidFill>
                  <a:srgbClr val="FFC000"/>
                </a:solidFill>
                <a:latin typeface="Calibri" panose="020F0502020204030204" pitchFamily="34" charset="0"/>
              </a:rPr>
              <a:t> </a:t>
            </a:r>
            <a:r>
              <a:rPr lang="en-US" dirty="0" err="1" smtClean="0">
                <a:latin typeface="Calibri" panose="020F0502020204030204" pitchFamily="34" charset="0"/>
              </a:rPr>
              <a:t>g</a:t>
            </a:r>
            <a:r>
              <a:rPr lang="en-US" baseline="-25000" dirty="0" err="1" smtClean="0">
                <a:latin typeface="Calibri" panose="020F0502020204030204" pitchFamily="34" charset="0"/>
              </a:rPr>
              <a:t>DM</a:t>
            </a:r>
            <a:r>
              <a:rPr lang="en-US" dirty="0" smtClean="0">
                <a:latin typeface="Calibri" panose="020F0502020204030204" pitchFamily="34" charset="0"/>
              </a:rPr>
              <a:t> –   the first 3 ones are the case for mediator production in a visible mode.  </a:t>
            </a:r>
          </a:p>
          <a:p>
            <a:pPr marL="285750" indent="-285750">
              <a:buFont typeface="Wingdings" panose="05000000000000000000" pitchFamily="2" charset="2"/>
              <a:buChar char="ü"/>
            </a:pPr>
            <a:endParaRPr lang="en-US" dirty="0" smtClean="0">
              <a:latin typeface="Calibri" panose="020F0502020204030204" pitchFamily="34" charset="0"/>
            </a:endParaRPr>
          </a:p>
          <a:p>
            <a:pPr marL="285750" indent="-285750">
              <a:buFont typeface="Wingdings" panose="05000000000000000000" pitchFamily="2" charset="2"/>
              <a:buChar char="ü"/>
            </a:pPr>
            <a:r>
              <a:rPr lang="en-US" dirty="0" err="1" smtClean="0">
                <a:latin typeface="Calibri" panose="020F0502020204030204" pitchFamily="34" charset="0"/>
              </a:rPr>
              <a:t>m</a:t>
            </a:r>
            <a:r>
              <a:rPr lang="en-US" baseline="-25000" dirty="0" err="1" smtClean="0">
                <a:latin typeface="Calibri" panose="020F0502020204030204" pitchFamily="34" charset="0"/>
              </a:rPr>
              <a:t>DM</a:t>
            </a:r>
            <a:r>
              <a:rPr lang="en-US" dirty="0" smtClean="0">
                <a:latin typeface="Calibri" panose="020F0502020204030204" pitchFamily="34" charset="0"/>
              </a:rPr>
              <a:t>=1 GeV</a:t>
            </a:r>
          </a:p>
          <a:p>
            <a:pPr marL="285750" indent="-285750">
              <a:buFont typeface="Wingdings" panose="05000000000000000000" pitchFamily="2" charset="2"/>
              <a:buChar char="ü"/>
            </a:pPr>
            <a:endParaRPr lang="en-US" dirty="0">
              <a:latin typeface="Calibri" panose="020F0502020204030204" pitchFamily="34" charset="0"/>
            </a:endParaRPr>
          </a:p>
          <a:p>
            <a:pPr marL="285750" indent="-285750">
              <a:buFont typeface="Wingdings" panose="05000000000000000000" pitchFamily="2" charset="2"/>
              <a:buChar char="ü"/>
            </a:pPr>
            <a:r>
              <a:rPr lang="en-US" dirty="0">
                <a:solidFill>
                  <a:srgbClr val="92D050"/>
                </a:solidFill>
                <a:latin typeface="Calibri" panose="020F0502020204030204" pitchFamily="34" charset="0"/>
              </a:rPr>
              <a:t>l</a:t>
            </a:r>
            <a:r>
              <a:rPr lang="en-US" dirty="0" smtClean="0">
                <a:solidFill>
                  <a:srgbClr val="92D050"/>
                </a:solidFill>
                <a:latin typeface="Calibri" panose="020F0502020204030204" pitchFamily="34" charset="0"/>
              </a:rPr>
              <a:t>imits on </a:t>
            </a:r>
            <a:r>
              <a:rPr lang="en-US" dirty="0" err="1" smtClean="0">
                <a:solidFill>
                  <a:srgbClr val="92D050"/>
                </a:solidFill>
                <a:latin typeface="Calibri" panose="020F0502020204030204" pitchFamily="34" charset="0"/>
              </a:rPr>
              <a:t>g</a:t>
            </a:r>
            <a:r>
              <a:rPr lang="en-US" baseline="-25000" dirty="0" err="1" smtClean="0">
                <a:solidFill>
                  <a:srgbClr val="92D050"/>
                </a:solidFill>
                <a:latin typeface="Calibri" panose="020F0502020204030204" pitchFamily="34" charset="0"/>
              </a:rPr>
              <a:t>l</a:t>
            </a:r>
            <a:r>
              <a:rPr lang="en-US" dirty="0" smtClean="0">
                <a:solidFill>
                  <a:srgbClr val="92D050"/>
                </a:solidFill>
                <a:latin typeface="Calibri" panose="020F0502020204030204" pitchFamily="34" charset="0"/>
              </a:rPr>
              <a:t> from DY: </a:t>
            </a:r>
            <a:r>
              <a:rPr lang="en-US" dirty="0" err="1" smtClean="0">
                <a:solidFill>
                  <a:srgbClr val="92D050"/>
                </a:solidFill>
                <a:latin typeface="Calibri" panose="020F0502020204030204" pitchFamily="34" charset="0"/>
              </a:rPr>
              <a:t>g</a:t>
            </a:r>
            <a:r>
              <a:rPr lang="en-US" baseline="-25000" dirty="0" err="1" smtClean="0">
                <a:solidFill>
                  <a:srgbClr val="92D050"/>
                </a:solidFill>
                <a:latin typeface="Calibri" panose="020F0502020204030204" pitchFamily="34" charset="0"/>
              </a:rPr>
              <a:t>l</a:t>
            </a:r>
            <a:r>
              <a:rPr lang="en-US" dirty="0" smtClean="0">
                <a:solidFill>
                  <a:srgbClr val="92D050"/>
                </a:solidFill>
                <a:latin typeface="Calibri" panose="020F0502020204030204" pitchFamily="34" charset="0"/>
              </a:rPr>
              <a:t> ≤ 0.1 </a:t>
            </a:r>
          </a:p>
          <a:p>
            <a:pPr marL="285750" indent="-285750">
              <a:buFont typeface="Wingdings" panose="05000000000000000000" pitchFamily="2" charset="2"/>
              <a:buChar char="ü"/>
            </a:pPr>
            <a:endParaRPr lang="en-US" dirty="0">
              <a:latin typeface="Calibri" panose="020F0502020204030204" pitchFamily="34" charset="0"/>
            </a:endParaRPr>
          </a:p>
          <a:p>
            <a:pPr marL="285750" indent="-285750">
              <a:buFont typeface="Wingdings" panose="05000000000000000000" pitchFamily="2" charset="2"/>
              <a:buChar char="ü"/>
            </a:pPr>
            <a:r>
              <a:rPr lang="en-US" dirty="0" smtClean="0">
                <a:latin typeface="Calibri" panose="020F0502020204030204" pitchFamily="34" charset="0"/>
              </a:rPr>
              <a:t>Universal quark coupling:</a:t>
            </a:r>
          </a:p>
          <a:p>
            <a:pPr marL="285750" indent="-285750">
              <a:buFont typeface="Wingdings" panose="05000000000000000000" pitchFamily="2" charset="2"/>
              <a:buChar char="ü"/>
            </a:pPr>
            <a:endParaRPr lang="en-US" dirty="0" smtClean="0">
              <a:latin typeface="Calibri" panose="020F0502020204030204" pitchFamily="34" charset="0"/>
            </a:endParaRPr>
          </a:p>
          <a:p>
            <a:pPr marL="285750" indent="-285750">
              <a:buFont typeface="Wingdings" panose="05000000000000000000" pitchFamily="2" charset="2"/>
              <a:buChar char="ü"/>
            </a:pPr>
            <a:endParaRPr lang="ru-RU" sz="1600" dirty="0"/>
          </a:p>
        </p:txBody>
      </p:sp>
      <mc:AlternateContent xmlns:mc="http://schemas.openxmlformats.org/markup-compatibility/2006" xmlns:a14="http://schemas.microsoft.com/office/drawing/2010/main">
        <mc:Choice Requires="a14">
          <p:sp>
            <p:nvSpPr>
              <p:cNvPr id="20" name="TextBox 19"/>
              <p:cNvSpPr txBox="1"/>
              <p:nvPr/>
            </p:nvSpPr>
            <p:spPr>
              <a:xfrm>
                <a:off x="3638780" y="5246690"/>
                <a:ext cx="867289" cy="4725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ru-RU" i="1" smtClean="0">
                              <a:solidFill>
                                <a:srgbClr val="FFC000"/>
                              </a:solidFill>
                              <a:latin typeface="Cambria Math" panose="02040503050406030204" pitchFamily="18" charset="0"/>
                            </a:rPr>
                          </m:ctrlPr>
                        </m:sSubSupPr>
                        <m:e>
                          <m:r>
                            <a:rPr lang="en-US" b="0" i="1" smtClean="0">
                              <a:solidFill>
                                <a:srgbClr val="FFC000"/>
                              </a:solidFill>
                              <a:latin typeface="Cambria Math" panose="02040503050406030204" pitchFamily="18" charset="0"/>
                            </a:rPr>
                            <m:t>𝑔</m:t>
                          </m:r>
                        </m:e>
                        <m:sub>
                          <m:r>
                            <a:rPr lang="en-US" b="0" i="1" smtClean="0">
                              <a:solidFill>
                                <a:srgbClr val="FFC000"/>
                              </a:solidFill>
                              <a:latin typeface="Cambria Math" panose="02040503050406030204" pitchFamily="18" charset="0"/>
                            </a:rPr>
                            <m:t>𝑞</m:t>
                          </m:r>
                        </m:sub>
                        <m:sup>
                          <m:r>
                            <a:rPr lang="en-US" b="0" i="1" smtClean="0">
                              <a:solidFill>
                                <a:srgbClr val="FFC000"/>
                              </a:solidFill>
                              <a:latin typeface="Cambria Math" panose="02040503050406030204" pitchFamily="18" charset="0"/>
                            </a:rPr>
                            <m:t>′</m:t>
                          </m:r>
                        </m:sup>
                      </m:sSubSup>
                      <m:r>
                        <a:rPr lang="en-US" b="0" i="1" smtClean="0">
                          <a:solidFill>
                            <a:srgbClr val="FFC000"/>
                          </a:solidFill>
                          <a:latin typeface="Cambria Math" panose="02040503050406030204" pitchFamily="18" charset="0"/>
                        </a:rPr>
                        <m:t>=</m:t>
                      </m:r>
                      <m:f>
                        <m:fPr>
                          <m:ctrlPr>
                            <a:rPr lang="en-US" b="0" i="1" smtClean="0">
                              <a:solidFill>
                                <a:srgbClr val="FFC000"/>
                              </a:solidFill>
                              <a:latin typeface="Cambria Math" panose="02040503050406030204" pitchFamily="18" charset="0"/>
                            </a:rPr>
                          </m:ctrlPr>
                        </m:fPr>
                        <m:num>
                          <m:sSub>
                            <m:sSubPr>
                              <m:ctrlPr>
                                <a:rPr lang="en-US" b="0" i="1" smtClean="0">
                                  <a:solidFill>
                                    <a:srgbClr val="FFC000"/>
                                  </a:solidFill>
                                  <a:latin typeface="Cambria Math" panose="02040503050406030204" pitchFamily="18" charset="0"/>
                                </a:rPr>
                              </m:ctrlPr>
                            </m:sSubPr>
                            <m:e>
                              <m:r>
                                <a:rPr lang="en-US" b="0" i="1" smtClean="0">
                                  <a:solidFill>
                                    <a:srgbClr val="FFC000"/>
                                  </a:solidFill>
                                  <a:latin typeface="Cambria Math" panose="02040503050406030204" pitchFamily="18" charset="0"/>
                                </a:rPr>
                                <m:t>𝑔</m:t>
                              </m:r>
                            </m:e>
                            <m:sub>
                              <m:r>
                                <a:rPr lang="en-US" b="0" i="1" smtClean="0">
                                  <a:solidFill>
                                    <a:srgbClr val="FFC000"/>
                                  </a:solidFill>
                                  <a:latin typeface="Cambria Math" panose="02040503050406030204" pitchFamily="18" charset="0"/>
                                </a:rPr>
                                <m:t>𝐵</m:t>
                              </m:r>
                            </m:sub>
                          </m:sSub>
                        </m:num>
                        <m:den>
                          <m:r>
                            <a:rPr lang="en-US" b="0" i="1" smtClean="0">
                              <a:solidFill>
                                <a:srgbClr val="FFC000"/>
                              </a:solidFill>
                              <a:latin typeface="Cambria Math" panose="02040503050406030204" pitchFamily="18" charset="0"/>
                            </a:rPr>
                            <m:t>6</m:t>
                          </m:r>
                        </m:den>
                      </m:f>
                    </m:oMath>
                  </m:oMathPara>
                </a14:m>
                <a:endParaRPr lang="ru-RU" dirty="0">
                  <a:latin typeface="Calibri" panose="020F0502020204030204"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3638780" y="5246690"/>
                <a:ext cx="867289" cy="472565"/>
              </a:xfrm>
              <a:prstGeom prst="rect">
                <a:avLst/>
              </a:prstGeom>
              <a:blipFill>
                <a:blip r:embed="rId5"/>
                <a:stretch>
                  <a:fillRect/>
                </a:stretch>
              </a:blipFill>
            </p:spPr>
            <p:txBody>
              <a:bodyPr/>
              <a:lstStyle/>
              <a:p>
                <a:r>
                  <a:rPr lang="ru-RU">
                    <a:noFill/>
                  </a:rPr>
                  <a:t> </a:t>
                </a:r>
              </a:p>
            </p:txBody>
          </p:sp>
        </mc:Fallback>
      </mc:AlternateContent>
      <p:grpSp>
        <p:nvGrpSpPr>
          <p:cNvPr id="21" name="Группа 20"/>
          <p:cNvGrpSpPr/>
          <p:nvPr/>
        </p:nvGrpSpPr>
        <p:grpSpPr>
          <a:xfrm>
            <a:off x="6169679" y="4060607"/>
            <a:ext cx="2213140" cy="1982386"/>
            <a:chOff x="9646962" y="416424"/>
            <a:chExt cx="2213140" cy="1982386"/>
          </a:xfrm>
        </p:grpSpPr>
        <p:pic>
          <p:nvPicPr>
            <p:cNvPr id="22" name="Рисунок 21"/>
            <p:cNvPicPr>
              <a:picLocks noChangeAspect="1"/>
            </p:cNvPicPr>
            <p:nvPr/>
          </p:nvPicPr>
          <p:blipFill>
            <a:blip r:embed="rId6"/>
            <a:stretch>
              <a:fillRect/>
            </a:stretch>
          </p:blipFill>
          <p:spPr>
            <a:xfrm>
              <a:off x="9646962" y="416424"/>
              <a:ext cx="2213140" cy="1982386"/>
            </a:xfrm>
            <a:prstGeom prst="rect">
              <a:avLst/>
            </a:prstGeom>
          </p:spPr>
        </p:pic>
        <p:sp>
          <p:nvSpPr>
            <p:cNvPr id="23" name="TextBox 22"/>
            <p:cNvSpPr txBox="1"/>
            <p:nvPr/>
          </p:nvSpPr>
          <p:spPr>
            <a:xfrm>
              <a:off x="10329583" y="954025"/>
              <a:ext cx="697627" cy="369332"/>
            </a:xfrm>
            <a:prstGeom prst="rect">
              <a:avLst/>
            </a:prstGeom>
            <a:noFill/>
          </p:spPr>
          <p:txBody>
            <a:bodyPr wrap="none" rtlCol="0">
              <a:spAutoFit/>
            </a:bodyPr>
            <a:lstStyle/>
            <a:p>
              <a:r>
                <a:rPr lang="en-US" dirty="0" err="1" smtClean="0">
                  <a:solidFill>
                    <a:srgbClr val="FF0000"/>
                  </a:solidFill>
                </a:rPr>
                <a:t>M</a:t>
              </a:r>
              <a:r>
                <a:rPr lang="en-US" baseline="-25000" dirty="0" err="1" smtClean="0">
                  <a:solidFill>
                    <a:srgbClr val="FF0000"/>
                  </a:solidFill>
                </a:rPr>
                <a:t>med</a:t>
              </a:r>
              <a:endParaRPr lang="ru-RU" baseline="-25000" dirty="0">
                <a:solidFill>
                  <a:srgbClr val="FF0000"/>
                </a:solidFill>
              </a:endParaRPr>
            </a:p>
          </p:txBody>
        </p:sp>
        <p:sp>
          <p:nvSpPr>
            <p:cNvPr id="24" name="Овал 23"/>
            <p:cNvSpPr/>
            <p:nvPr/>
          </p:nvSpPr>
          <p:spPr>
            <a:xfrm>
              <a:off x="11009280" y="1269566"/>
              <a:ext cx="271989" cy="3265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Овал 24"/>
            <p:cNvSpPr/>
            <p:nvPr/>
          </p:nvSpPr>
          <p:spPr>
            <a:xfrm>
              <a:off x="10176388" y="1278531"/>
              <a:ext cx="303352" cy="3175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TextBox 25"/>
            <p:cNvSpPr txBox="1"/>
            <p:nvPr/>
          </p:nvSpPr>
          <p:spPr>
            <a:xfrm>
              <a:off x="11249532" y="1222951"/>
              <a:ext cx="473206" cy="369332"/>
            </a:xfrm>
            <a:prstGeom prst="rect">
              <a:avLst/>
            </a:prstGeom>
            <a:noFill/>
          </p:spPr>
          <p:txBody>
            <a:bodyPr wrap="none" rtlCol="0">
              <a:spAutoFit/>
            </a:bodyPr>
            <a:lstStyle/>
            <a:p>
              <a:r>
                <a:rPr lang="en-US" dirty="0" err="1">
                  <a:solidFill>
                    <a:srgbClr val="FF0000"/>
                  </a:solidFill>
                </a:rPr>
                <a:t>g</a:t>
              </a:r>
              <a:r>
                <a:rPr lang="en-US" baseline="-25000" dirty="0" err="1" smtClean="0">
                  <a:solidFill>
                    <a:srgbClr val="FF0000"/>
                  </a:solidFill>
                </a:rPr>
                <a:t>q,l</a:t>
              </a:r>
              <a:endParaRPr lang="ru-RU" baseline="-25000" dirty="0">
                <a:solidFill>
                  <a:srgbClr val="FF0000"/>
                </a:solidFill>
              </a:endParaRPr>
            </a:p>
          </p:txBody>
        </p:sp>
        <p:sp>
          <p:nvSpPr>
            <p:cNvPr id="27" name="TextBox 26"/>
            <p:cNvSpPr txBox="1"/>
            <p:nvPr/>
          </p:nvSpPr>
          <p:spPr>
            <a:xfrm>
              <a:off x="9815185" y="1231911"/>
              <a:ext cx="388248" cy="369332"/>
            </a:xfrm>
            <a:prstGeom prst="rect">
              <a:avLst/>
            </a:prstGeom>
            <a:noFill/>
          </p:spPr>
          <p:txBody>
            <a:bodyPr wrap="none" rtlCol="0">
              <a:spAutoFit/>
            </a:bodyPr>
            <a:lstStyle/>
            <a:p>
              <a:r>
                <a:rPr lang="en-US" dirty="0" err="1" smtClean="0">
                  <a:solidFill>
                    <a:srgbClr val="FF0000"/>
                  </a:solidFill>
                </a:rPr>
                <a:t>g</a:t>
              </a:r>
              <a:r>
                <a:rPr lang="en-US" baseline="-25000" dirty="0" err="1" smtClean="0">
                  <a:solidFill>
                    <a:srgbClr val="FF0000"/>
                  </a:solidFill>
                </a:rPr>
                <a:t>q</a:t>
              </a:r>
              <a:endParaRPr lang="ru-RU" baseline="-25000" dirty="0">
                <a:solidFill>
                  <a:srgbClr val="FF0000"/>
                </a:solidFill>
              </a:endParaRPr>
            </a:p>
          </p:txBody>
        </p:sp>
      </p:grpSp>
      <mc:AlternateContent xmlns:mc="http://schemas.openxmlformats.org/markup-compatibility/2006" xmlns:a14="http://schemas.microsoft.com/office/drawing/2010/main">
        <mc:Choice Requires="a14">
          <p:sp>
            <p:nvSpPr>
              <p:cNvPr id="28" name="TextBox 27"/>
              <p:cNvSpPr txBox="1"/>
              <p:nvPr/>
            </p:nvSpPr>
            <p:spPr>
              <a:xfrm>
                <a:off x="8359923" y="4454424"/>
                <a:ext cx="3373011" cy="119475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i="1" smtClean="0">
                              <a:solidFill>
                                <a:srgbClr val="FFC000"/>
                              </a:solidFill>
                              <a:latin typeface="Cambria Math" panose="02040503050406030204" pitchFamily="18" charset="0"/>
                            </a:rPr>
                          </m:ctrlPr>
                        </m:sSubPr>
                        <m:e>
                          <m:r>
                            <m:rPr>
                              <m:sty m:val="p"/>
                            </m:rPr>
                            <a:rPr lang="el-GR" i="1" smtClean="0">
                              <a:solidFill>
                                <a:srgbClr val="FFC000"/>
                              </a:solidFill>
                              <a:latin typeface="Cambria Math" panose="02040503050406030204" pitchFamily="18" charset="0"/>
                              <a:ea typeface="Cambria Math" panose="02040503050406030204" pitchFamily="18" charset="0"/>
                            </a:rPr>
                            <m:t>Γ</m:t>
                          </m:r>
                        </m:e>
                        <m:sub>
                          <m:r>
                            <a:rPr lang="en-US" b="0" i="1" smtClean="0">
                              <a:solidFill>
                                <a:srgbClr val="FFC000"/>
                              </a:solidFill>
                              <a:latin typeface="Cambria Math" panose="02040503050406030204" pitchFamily="18" charset="0"/>
                            </a:rPr>
                            <m:t>𝑚𝑒𝑑</m:t>
                          </m:r>
                        </m:sub>
                      </m:sSub>
                      <m:r>
                        <a:rPr lang="en-US" b="0" i="1" smtClean="0">
                          <a:solidFill>
                            <a:srgbClr val="FFC000"/>
                          </a:solidFill>
                          <a:latin typeface="Cambria Math" panose="02040503050406030204" pitchFamily="18" charset="0"/>
                        </a:rPr>
                        <m:t>=</m:t>
                      </m:r>
                      <m:f>
                        <m:fPr>
                          <m:ctrlPr>
                            <a:rPr lang="en-US" b="0" i="1" smtClean="0">
                              <a:solidFill>
                                <a:srgbClr val="FFC000"/>
                              </a:solidFill>
                              <a:latin typeface="Cambria Math" panose="02040503050406030204" pitchFamily="18" charset="0"/>
                            </a:rPr>
                          </m:ctrlPr>
                        </m:fPr>
                        <m:num>
                          <m:r>
                            <a:rPr lang="en-US" b="0" i="1" smtClean="0">
                              <a:solidFill>
                                <a:srgbClr val="FFC000"/>
                              </a:solidFill>
                              <a:latin typeface="Cambria Math" panose="02040503050406030204" pitchFamily="18" charset="0"/>
                            </a:rPr>
                            <m:t>3</m:t>
                          </m:r>
                          <m:sSup>
                            <m:sSupPr>
                              <m:ctrlPr>
                                <a:rPr lang="en-US" b="0" i="1" smtClean="0">
                                  <a:solidFill>
                                    <a:srgbClr val="FFC000"/>
                                  </a:solidFill>
                                  <a:latin typeface="Cambria Math" panose="02040503050406030204" pitchFamily="18" charset="0"/>
                                </a:rPr>
                              </m:ctrlPr>
                            </m:sSupPr>
                            <m:e>
                              <m:d>
                                <m:dPr>
                                  <m:ctrlPr>
                                    <a:rPr lang="en-US" b="0" i="1" smtClean="0">
                                      <a:solidFill>
                                        <a:srgbClr val="FFC000"/>
                                      </a:solidFill>
                                      <a:latin typeface="Cambria Math" panose="02040503050406030204" pitchFamily="18" charset="0"/>
                                    </a:rPr>
                                  </m:ctrlPr>
                                </m:dPr>
                                <m:e>
                                  <m:sSubSup>
                                    <m:sSubSupPr>
                                      <m:ctrlPr>
                                        <a:rPr lang="en-US" b="0" i="1" smtClean="0">
                                          <a:solidFill>
                                            <a:srgbClr val="FFC000"/>
                                          </a:solidFill>
                                          <a:latin typeface="Cambria Math" panose="02040503050406030204" pitchFamily="18" charset="0"/>
                                        </a:rPr>
                                      </m:ctrlPr>
                                    </m:sSubSupPr>
                                    <m:e>
                                      <m:r>
                                        <a:rPr lang="en-US" b="0" i="1" smtClean="0">
                                          <a:solidFill>
                                            <a:srgbClr val="FFC000"/>
                                          </a:solidFill>
                                          <a:latin typeface="Cambria Math" panose="02040503050406030204" pitchFamily="18" charset="0"/>
                                        </a:rPr>
                                        <m:t>𝑔</m:t>
                                      </m:r>
                                    </m:e>
                                    <m:sub>
                                      <m:r>
                                        <a:rPr lang="en-US" b="0" i="1" smtClean="0">
                                          <a:solidFill>
                                            <a:srgbClr val="FFC000"/>
                                          </a:solidFill>
                                          <a:latin typeface="Cambria Math" panose="02040503050406030204" pitchFamily="18" charset="0"/>
                                        </a:rPr>
                                        <m:t>𝑞</m:t>
                                      </m:r>
                                    </m:sub>
                                    <m:sup>
                                      <m:r>
                                        <a:rPr lang="en-US" b="0" i="1" smtClean="0">
                                          <a:solidFill>
                                            <a:srgbClr val="FFC000"/>
                                          </a:solidFill>
                                          <a:latin typeface="Cambria Math" panose="02040503050406030204" pitchFamily="18" charset="0"/>
                                        </a:rPr>
                                        <m:t>′</m:t>
                                      </m:r>
                                    </m:sup>
                                  </m:sSubSup>
                                </m:e>
                              </m:d>
                            </m:e>
                            <m:sup>
                              <m:r>
                                <a:rPr lang="en-US" b="0" i="1" smtClean="0">
                                  <a:solidFill>
                                    <a:srgbClr val="FFC000"/>
                                  </a:solidFill>
                                  <a:latin typeface="Cambria Math" panose="02040503050406030204" pitchFamily="18" charset="0"/>
                                </a:rPr>
                                <m:t>2</m:t>
                              </m:r>
                            </m:sup>
                          </m:sSup>
                          <m:sSub>
                            <m:sSubPr>
                              <m:ctrlPr>
                                <a:rPr lang="en-US" b="0" i="1" smtClean="0">
                                  <a:solidFill>
                                    <a:srgbClr val="FFC000"/>
                                  </a:solidFill>
                                  <a:latin typeface="Cambria Math" panose="02040503050406030204" pitchFamily="18" charset="0"/>
                                </a:rPr>
                              </m:ctrlPr>
                            </m:sSubPr>
                            <m:e>
                              <m:r>
                                <a:rPr lang="en-US" b="0" i="1" smtClean="0">
                                  <a:solidFill>
                                    <a:srgbClr val="FFC000"/>
                                  </a:solidFill>
                                  <a:latin typeface="Cambria Math" panose="02040503050406030204" pitchFamily="18" charset="0"/>
                                </a:rPr>
                                <m:t>𝑀</m:t>
                              </m:r>
                            </m:e>
                            <m:sub>
                              <m:r>
                                <a:rPr lang="en-US" b="0" i="1" smtClean="0">
                                  <a:solidFill>
                                    <a:srgbClr val="FFC000"/>
                                  </a:solidFill>
                                  <a:latin typeface="Cambria Math" panose="02040503050406030204" pitchFamily="18" charset="0"/>
                                </a:rPr>
                                <m:t>𝑚𝑒𝑑</m:t>
                              </m:r>
                            </m:sub>
                          </m:sSub>
                        </m:num>
                        <m:den>
                          <m:r>
                            <a:rPr lang="en-US" b="0" i="1" smtClean="0">
                              <a:solidFill>
                                <a:srgbClr val="FFC000"/>
                              </a:solidFill>
                              <a:latin typeface="Cambria Math" panose="02040503050406030204" pitchFamily="18" charset="0"/>
                            </a:rPr>
                            <m:t>2</m:t>
                          </m:r>
                          <m:r>
                            <a:rPr lang="en-US" b="0" i="1" smtClean="0">
                              <a:solidFill>
                                <a:srgbClr val="FFC000"/>
                              </a:solidFill>
                              <a:latin typeface="Cambria Math" panose="02040503050406030204" pitchFamily="18" charset="0"/>
                              <a:ea typeface="Cambria Math" panose="02040503050406030204" pitchFamily="18" charset="0"/>
                            </a:rPr>
                            <m:t>𝜋</m:t>
                          </m:r>
                        </m:den>
                      </m:f>
                      <m:r>
                        <a:rPr lang="en-US" b="0" i="1" smtClean="0">
                          <a:solidFill>
                            <a:srgbClr val="FFC000"/>
                          </a:solidFill>
                          <a:latin typeface="Cambria Math" panose="02040503050406030204" pitchFamily="18" charset="0"/>
                          <a:ea typeface="Cambria Math" panose="02040503050406030204" pitchFamily="18" charset="0"/>
                        </a:rPr>
                        <m:t>≃</m:t>
                      </m:r>
                    </m:oMath>
                  </m:oMathPara>
                </a14:m>
                <a:endParaRPr lang="en-US" b="0" i="1" dirty="0" smtClean="0">
                  <a:solidFill>
                    <a:srgbClr val="FFC000"/>
                  </a:solidFill>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f>
                        <m:fPr>
                          <m:ctrlPr>
                            <a:rPr lang="en-US" b="0" i="1" smtClean="0">
                              <a:solidFill>
                                <a:srgbClr val="FFC000"/>
                              </a:solidFill>
                              <a:latin typeface="Cambria Math" panose="02040503050406030204" pitchFamily="18" charset="0"/>
                              <a:ea typeface="Cambria Math" panose="02040503050406030204" pitchFamily="18" charset="0"/>
                            </a:rPr>
                          </m:ctrlPr>
                        </m:fPr>
                        <m:num>
                          <m:r>
                            <a:rPr lang="en-US" b="0" i="1" smtClean="0">
                              <a:solidFill>
                                <a:srgbClr val="FFC000"/>
                              </a:solidFill>
                              <a:latin typeface="Cambria Math" panose="02040503050406030204" pitchFamily="18" charset="0"/>
                              <a:ea typeface="Cambria Math" panose="02040503050406030204" pitchFamily="18" charset="0"/>
                            </a:rPr>
                            <m:t>(18</m:t>
                          </m:r>
                          <m:sSubSup>
                            <m:sSubSupPr>
                              <m:ctrlPr>
                                <a:rPr lang="en-US" b="0" i="1" smtClean="0">
                                  <a:solidFill>
                                    <a:srgbClr val="FFC000"/>
                                  </a:solidFill>
                                  <a:latin typeface="Cambria Math" panose="02040503050406030204" pitchFamily="18" charset="0"/>
                                  <a:ea typeface="Cambria Math" panose="02040503050406030204" pitchFamily="18" charset="0"/>
                                </a:rPr>
                              </m:ctrlPr>
                            </m:sSubSupPr>
                            <m:e>
                              <m:r>
                                <a:rPr lang="en-US" b="0" i="1" smtClean="0">
                                  <a:solidFill>
                                    <a:srgbClr val="FFC000"/>
                                  </a:solidFill>
                                  <a:latin typeface="Cambria Math" panose="02040503050406030204" pitchFamily="18" charset="0"/>
                                  <a:ea typeface="Cambria Math" panose="02040503050406030204" pitchFamily="18" charset="0"/>
                                </a:rPr>
                                <m:t>𝑔</m:t>
                              </m:r>
                            </m:e>
                            <m:sub>
                              <m:r>
                                <a:rPr lang="en-US" b="0" i="1" smtClean="0">
                                  <a:solidFill>
                                    <a:srgbClr val="FFC000"/>
                                  </a:solidFill>
                                  <a:latin typeface="Cambria Math" panose="02040503050406030204" pitchFamily="18" charset="0"/>
                                  <a:ea typeface="Cambria Math" panose="02040503050406030204" pitchFamily="18" charset="0"/>
                                </a:rPr>
                                <m:t>𝑞</m:t>
                              </m:r>
                            </m:sub>
                            <m:sup>
                              <m:r>
                                <a:rPr lang="en-US" b="0" i="1" smtClean="0">
                                  <a:solidFill>
                                    <a:srgbClr val="FFC000"/>
                                  </a:solidFill>
                                  <a:latin typeface="Cambria Math" panose="02040503050406030204" pitchFamily="18" charset="0"/>
                                  <a:ea typeface="Cambria Math" panose="02040503050406030204" pitchFamily="18" charset="0"/>
                                </a:rPr>
                                <m:t>2</m:t>
                              </m:r>
                            </m:sup>
                          </m:sSubSup>
                          <m:r>
                            <a:rPr lang="en-US" b="0" i="1" smtClean="0">
                              <a:solidFill>
                                <a:srgbClr val="FFC000"/>
                              </a:solidFill>
                              <a:latin typeface="Cambria Math" panose="02040503050406030204" pitchFamily="18" charset="0"/>
                              <a:ea typeface="Cambria Math" panose="02040503050406030204" pitchFamily="18" charset="0"/>
                            </a:rPr>
                            <m:t>+1)</m:t>
                          </m:r>
                          <m:sSub>
                            <m:sSubPr>
                              <m:ctrlPr>
                                <a:rPr lang="en-US" b="0" i="1" smtClean="0">
                                  <a:solidFill>
                                    <a:srgbClr val="FFC000"/>
                                  </a:solidFill>
                                  <a:latin typeface="Cambria Math" panose="02040503050406030204" pitchFamily="18" charset="0"/>
                                  <a:ea typeface="Cambria Math" panose="02040503050406030204" pitchFamily="18" charset="0"/>
                                </a:rPr>
                              </m:ctrlPr>
                            </m:sSubPr>
                            <m:e>
                              <m:r>
                                <a:rPr lang="en-US" b="0" i="1" smtClean="0">
                                  <a:solidFill>
                                    <a:srgbClr val="FFC000"/>
                                  </a:solidFill>
                                  <a:latin typeface="Cambria Math" panose="02040503050406030204" pitchFamily="18" charset="0"/>
                                  <a:ea typeface="Cambria Math" panose="02040503050406030204" pitchFamily="18" charset="0"/>
                                </a:rPr>
                                <m:t>𝑀</m:t>
                              </m:r>
                            </m:e>
                            <m:sub>
                              <m:r>
                                <a:rPr lang="en-US" b="0" i="1" smtClean="0">
                                  <a:solidFill>
                                    <a:srgbClr val="FFC000"/>
                                  </a:solidFill>
                                  <a:latin typeface="Cambria Math" panose="02040503050406030204" pitchFamily="18" charset="0"/>
                                  <a:ea typeface="Cambria Math" panose="02040503050406030204" pitchFamily="18" charset="0"/>
                                </a:rPr>
                                <m:t>𝑚𝑒𝑑</m:t>
                              </m:r>
                            </m:sub>
                          </m:sSub>
                        </m:num>
                        <m:den>
                          <m:r>
                            <a:rPr lang="en-US" b="0" i="1" smtClean="0">
                              <a:solidFill>
                                <a:srgbClr val="FFC000"/>
                              </a:solidFill>
                              <a:latin typeface="Cambria Math" panose="02040503050406030204" pitchFamily="18" charset="0"/>
                              <a:ea typeface="Cambria Math" panose="02040503050406030204" pitchFamily="18" charset="0"/>
                            </a:rPr>
                            <m:t>12</m:t>
                          </m:r>
                          <m:r>
                            <a:rPr lang="en-US" b="0" i="1" smtClean="0">
                              <a:solidFill>
                                <a:srgbClr val="FFC000"/>
                              </a:solidFill>
                              <a:latin typeface="Cambria Math" panose="02040503050406030204" pitchFamily="18" charset="0"/>
                              <a:ea typeface="Cambria Math" panose="02040503050406030204" pitchFamily="18" charset="0"/>
                            </a:rPr>
                            <m:t>𝜋</m:t>
                          </m:r>
                        </m:den>
                      </m:f>
                    </m:oMath>
                  </m:oMathPara>
                </a14:m>
                <a:endParaRPr lang="ru-RU" dirty="0"/>
              </a:p>
            </p:txBody>
          </p:sp>
        </mc:Choice>
        <mc:Fallback xmlns="">
          <p:sp>
            <p:nvSpPr>
              <p:cNvPr id="28" name="TextBox 27"/>
              <p:cNvSpPr txBox="1">
                <a:spLocks noRot="1" noChangeAspect="1" noMove="1" noResize="1" noEditPoints="1" noAdjustHandles="1" noChangeArrowheads="1" noChangeShapeType="1" noTextEdit="1"/>
              </p:cNvSpPr>
              <p:nvPr/>
            </p:nvSpPr>
            <p:spPr>
              <a:xfrm>
                <a:off x="8359923" y="4454424"/>
                <a:ext cx="3373011" cy="1194751"/>
              </a:xfrm>
              <a:prstGeom prst="rect">
                <a:avLst/>
              </a:prstGeom>
              <a:blipFill>
                <a:blip r:embed="rId7"/>
                <a:stretch>
                  <a:fillRect/>
                </a:stretch>
              </a:blipFill>
            </p:spPr>
            <p:txBody>
              <a:bodyPr/>
              <a:lstStyle/>
              <a:p>
                <a:r>
                  <a:rPr lang="ru-RU">
                    <a:noFill/>
                  </a:rPr>
                  <a:t> </a:t>
                </a:r>
              </a:p>
            </p:txBody>
          </p:sp>
        </mc:Fallback>
      </mc:AlternateContent>
      <p:sp>
        <p:nvSpPr>
          <p:cNvPr id="29" name="TextBox 28"/>
          <p:cNvSpPr txBox="1"/>
          <p:nvPr/>
        </p:nvSpPr>
        <p:spPr>
          <a:xfrm>
            <a:off x="1080773" y="776874"/>
            <a:ext cx="9913163" cy="430887"/>
          </a:xfrm>
          <a:prstGeom prst="rect">
            <a:avLst/>
          </a:prstGeom>
          <a:noFill/>
        </p:spPr>
        <p:txBody>
          <a:bodyPr wrap="none" rtlCol="0">
            <a:spAutoFit/>
          </a:bodyPr>
          <a:lstStyle/>
          <a:p>
            <a:r>
              <a:rPr lang="en-US" sz="2200" dirty="0" smtClean="0">
                <a:solidFill>
                  <a:srgbClr val="FFFF00"/>
                </a:solidFill>
                <a:latin typeface="Calibri" panose="020F0502020204030204" pitchFamily="34" charset="0"/>
              </a:rPr>
              <a:t>The simplest dark matter model: one DM particle, one mediator, plus the SM content</a:t>
            </a:r>
            <a:endParaRPr lang="ru-RU" sz="2200" dirty="0">
              <a:solidFill>
                <a:srgbClr val="FFFF00"/>
              </a:solidFill>
              <a:latin typeface="Calibri" panose="020F0502020204030204" pitchFamily="34" charset="0"/>
            </a:endParaRPr>
          </a:p>
        </p:txBody>
      </p:sp>
      <p:pic>
        <p:nvPicPr>
          <p:cNvPr id="30" name="Рисунок 29"/>
          <p:cNvPicPr>
            <a:picLocks noChangeAspect="1"/>
          </p:cNvPicPr>
          <p:nvPr/>
        </p:nvPicPr>
        <p:blipFill>
          <a:blip r:embed="rId8"/>
          <a:stretch>
            <a:fillRect/>
          </a:stretch>
        </p:blipFill>
        <p:spPr>
          <a:xfrm>
            <a:off x="1230863" y="1627566"/>
            <a:ext cx="1679898" cy="1504929"/>
          </a:xfrm>
          <a:prstGeom prst="rect">
            <a:avLst/>
          </a:prstGeom>
        </p:spPr>
      </p:pic>
      <p:pic>
        <p:nvPicPr>
          <p:cNvPr id="31" name="Рисунок 30"/>
          <p:cNvPicPr>
            <a:picLocks noChangeAspect="1"/>
          </p:cNvPicPr>
          <p:nvPr/>
        </p:nvPicPr>
        <p:blipFill>
          <a:blip r:embed="rId9"/>
          <a:stretch>
            <a:fillRect/>
          </a:stretch>
        </p:blipFill>
        <p:spPr>
          <a:xfrm>
            <a:off x="3157911" y="1625019"/>
            <a:ext cx="1582838" cy="1500185"/>
          </a:xfrm>
          <a:prstGeom prst="rect">
            <a:avLst/>
          </a:prstGeom>
        </p:spPr>
      </p:pic>
      <p:sp>
        <p:nvSpPr>
          <p:cNvPr id="32" name="TextBox 31"/>
          <p:cNvSpPr txBox="1"/>
          <p:nvPr/>
        </p:nvSpPr>
        <p:spPr>
          <a:xfrm>
            <a:off x="1080773" y="1258234"/>
            <a:ext cx="3358868" cy="369332"/>
          </a:xfrm>
          <a:prstGeom prst="rect">
            <a:avLst/>
          </a:prstGeom>
          <a:noFill/>
        </p:spPr>
        <p:txBody>
          <a:bodyPr wrap="none" rtlCol="0">
            <a:spAutoFit/>
          </a:bodyPr>
          <a:lstStyle/>
          <a:p>
            <a:r>
              <a:rPr lang="en-US" dirty="0" smtClean="0">
                <a:latin typeface="Calibri" panose="020F0502020204030204" pitchFamily="34" charset="0"/>
              </a:rPr>
              <a:t>The (axial) vector mediator model</a:t>
            </a:r>
            <a:endParaRPr lang="ru-RU" dirty="0">
              <a:latin typeface="Calibri" panose="020F0502020204030204" pitchFamily="34" charset="0"/>
            </a:endParaRPr>
          </a:p>
        </p:txBody>
      </p:sp>
      <p:pic>
        <p:nvPicPr>
          <p:cNvPr id="33" name="Рисунок 32"/>
          <p:cNvPicPr>
            <a:picLocks noChangeAspect="1"/>
          </p:cNvPicPr>
          <p:nvPr/>
        </p:nvPicPr>
        <p:blipFill>
          <a:blip r:embed="rId10"/>
          <a:stretch>
            <a:fillRect/>
          </a:stretch>
        </p:blipFill>
        <p:spPr>
          <a:xfrm>
            <a:off x="5286988" y="1722263"/>
            <a:ext cx="5443727" cy="1336311"/>
          </a:xfrm>
          <a:prstGeom prst="rect">
            <a:avLst/>
          </a:prstGeom>
          <a:ln w="57150">
            <a:solidFill>
              <a:srgbClr val="FFFF00"/>
            </a:solidFill>
          </a:ln>
        </p:spPr>
      </p:pic>
    </p:spTree>
    <p:extLst>
      <p:ext uri="{BB962C8B-B14F-4D97-AF65-F5344CB8AC3E}">
        <p14:creationId xmlns:p14="http://schemas.microsoft.com/office/powerpoint/2010/main" val="3371096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1"/>
          <p:cNvSpPr txBox="1">
            <a:spLocks noChangeArrowheads="1"/>
          </p:cNvSpPr>
          <p:nvPr/>
        </p:nvSpPr>
        <p:spPr bwMode="auto">
          <a:xfrm>
            <a:off x="1142206" y="0"/>
            <a:ext cx="9805988" cy="573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3200" b="1">
                <a:solidFill>
                  <a:srgbClr val="3333CC"/>
                </a:solidFill>
                <a:latin typeface="Arial" panose="020B0604020202020204" pitchFamily="34" charset="0"/>
                <a:cs typeface="PingFang SC"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800">
                <a:solidFill>
                  <a:srgbClr val="FF3300"/>
                </a:solidFill>
                <a:latin typeface="Arial" panose="020B0604020202020204" pitchFamily="34" charset="0"/>
                <a:cs typeface="PingFang SC"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400">
                <a:solidFill>
                  <a:srgbClr val="000000"/>
                </a:solidFill>
                <a:latin typeface="Arial" panose="020B0604020202020204" pitchFamily="34" charset="0"/>
                <a:cs typeface="PingFang SC"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000">
                <a:solidFill>
                  <a:srgbClr val="FF00FF"/>
                </a:solidFill>
                <a:latin typeface="Arial" panose="020B0604020202020204" pitchFamily="34" charset="0"/>
                <a:cs typeface="PingFang SC"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000">
                <a:solidFill>
                  <a:srgbClr val="009999"/>
                </a:solidFill>
                <a:latin typeface="Arial" panose="020B0604020202020204" pitchFamily="34" charset="0"/>
                <a:cs typeface="PingFang SC"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000">
                <a:solidFill>
                  <a:srgbClr val="009999"/>
                </a:solidFill>
                <a:latin typeface="Arial" panose="020B0604020202020204" pitchFamily="34" charset="0"/>
                <a:cs typeface="PingFang SC"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000">
                <a:solidFill>
                  <a:srgbClr val="009999"/>
                </a:solidFill>
                <a:latin typeface="Arial" panose="020B0604020202020204" pitchFamily="34" charset="0"/>
                <a:cs typeface="PingFang SC"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000">
                <a:solidFill>
                  <a:srgbClr val="009999"/>
                </a:solidFill>
                <a:latin typeface="Arial" panose="020B0604020202020204" pitchFamily="34" charset="0"/>
                <a:cs typeface="PingFang SC"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defRPr sz="2000">
                <a:solidFill>
                  <a:srgbClr val="009999"/>
                </a:solidFill>
                <a:latin typeface="Arial" panose="020B0604020202020204" pitchFamily="34" charset="0"/>
                <a:cs typeface="PingFang SC" charset="0"/>
              </a:defRPr>
            </a:lvl9pPr>
          </a:lstStyle>
          <a:p>
            <a:pPr algn="ctr">
              <a:spcBef>
                <a:spcPct val="0"/>
              </a:spcBef>
              <a:buClrTx/>
            </a:pPr>
            <a:r>
              <a:rPr lang="en-US" altLang="ru-RU" sz="2600" dirty="0">
                <a:solidFill>
                  <a:schemeClr val="accent1"/>
                </a:solidFill>
                <a:latin typeface="Helvetica-Bold" charset="0"/>
                <a:cs typeface="Arial" panose="020B0604020202020204" pitchFamily="34" charset="0"/>
              </a:rPr>
              <a:t>DM mediator search with </a:t>
            </a:r>
            <a:r>
              <a:rPr lang="en-US" altLang="ru-RU" sz="2600" dirty="0" err="1">
                <a:solidFill>
                  <a:schemeClr val="accent1"/>
                </a:solidFill>
                <a:latin typeface="Helvetica-Bold" charset="0"/>
                <a:cs typeface="Arial" panose="020B0604020202020204" pitchFamily="34" charset="0"/>
              </a:rPr>
              <a:t>dileptons</a:t>
            </a:r>
            <a:r>
              <a:rPr lang="en-US" altLang="ru-RU" sz="2600" dirty="0">
                <a:solidFill>
                  <a:schemeClr val="accent1"/>
                </a:solidFill>
                <a:latin typeface="Helvetica-Bold" charset="0"/>
                <a:cs typeface="Arial" panose="020B0604020202020204" pitchFamily="34" charset="0"/>
              </a:rPr>
              <a:t> and </a:t>
            </a:r>
            <a:r>
              <a:rPr lang="en-US" altLang="ru-RU" sz="2600" dirty="0" err="1">
                <a:solidFill>
                  <a:schemeClr val="accent1"/>
                </a:solidFill>
                <a:latin typeface="Helvetica-Bold" charset="0"/>
                <a:cs typeface="Arial" panose="020B0604020202020204" pitchFamily="34" charset="0"/>
              </a:rPr>
              <a:t>dijets</a:t>
            </a:r>
            <a:r>
              <a:rPr lang="en-US" altLang="ru-RU" sz="2600" dirty="0">
                <a:solidFill>
                  <a:schemeClr val="accent1"/>
                </a:solidFill>
                <a:latin typeface="Helvetica-Bold" charset="0"/>
                <a:cs typeface="Arial" panose="020B0604020202020204" pitchFamily="34" charset="0"/>
              </a:rPr>
              <a:t> (combined</a:t>
            </a:r>
            <a:r>
              <a:rPr lang="en-US" altLang="ru-RU" sz="2600" dirty="0" smtClean="0">
                <a:solidFill>
                  <a:schemeClr val="accent1"/>
                </a:solidFill>
                <a:latin typeface="Helvetica-Bold" charset="0"/>
                <a:cs typeface="Arial" panose="020B0604020202020204" pitchFamily="34" charset="0"/>
              </a:rPr>
              <a:t>)</a:t>
            </a:r>
            <a:endParaRPr lang="en-US" altLang="ru-RU" sz="2600" dirty="0">
              <a:solidFill>
                <a:schemeClr val="accent1"/>
              </a:solidFill>
              <a:latin typeface="Helvetica-Bold" charset="0"/>
              <a:cs typeface="Arial" panose="020B0604020202020204" pitchFamily="34" charset="0"/>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545"/>
            <a:ext cx="736124" cy="748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85670" y="0"/>
            <a:ext cx="906330" cy="69758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Нижний колонтитул 7"/>
          <p:cNvSpPr>
            <a:spLocks noGrp="1"/>
          </p:cNvSpPr>
          <p:nvPr>
            <p:ph type="ftr" sz="quarter" idx="11"/>
          </p:nvPr>
        </p:nvSpPr>
        <p:spPr>
          <a:xfrm>
            <a:off x="609599" y="6519965"/>
            <a:ext cx="8373036" cy="228600"/>
          </a:xfrm>
        </p:spPr>
        <p:txBody>
          <a:bodyPr/>
          <a:lstStyle/>
          <a:p>
            <a:r>
              <a:rPr lang="en-US" smtClean="0"/>
              <a:t>M. Savina                55th Meeting of the PAC for Particle Physics</a:t>
            </a:r>
            <a:endParaRPr lang="en-US" dirty="0"/>
          </a:p>
        </p:txBody>
      </p:sp>
      <p:sp>
        <p:nvSpPr>
          <p:cNvPr id="13" name="Дата 6"/>
          <p:cNvSpPr>
            <a:spLocks noGrp="1"/>
          </p:cNvSpPr>
          <p:nvPr>
            <p:ph type="dt" sz="half" idx="10"/>
          </p:nvPr>
        </p:nvSpPr>
        <p:spPr>
          <a:xfrm>
            <a:off x="9174479" y="6519965"/>
            <a:ext cx="1226821" cy="228600"/>
          </a:xfrm>
        </p:spPr>
        <p:txBody>
          <a:bodyPr/>
          <a:lstStyle/>
          <a:p>
            <a:fld id="{349B2BBB-3B84-455F-9588-4A0989AD9DF8}" type="datetime1">
              <a:rPr lang="ru-RU" smtClean="0"/>
              <a:t>21.06.2021</a:t>
            </a:fld>
            <a:endParaRPr lang="en-US" dirty="0"/>
          </a:p>
        </p:txBody>
      </p:sp>
      <p:sp>
        <p:nvSpPr>
          <p:cNvPr id="2" name="Номер слайда 1">
            <a:extLst>
              <a:ext uri="{FF2B5EF4-FFF2-40B4-BE49-F238E27FC236}">
                <a16:creationId xmlns:a16="http://schemas.microsoft.com/office/drawing/2014/main" id="{EE8CDF1E-6EC4-44BE-A73E-30349678339A}"/>
              </a:ext>
            </a:extLst>
          </p:cNvPr>
          <p:cNvSpPr>
            <a:spLocks noGrp="1"/>
          </p:cNvSpPr>
          <p:nvPr>
            <p:ph type="sldNum" sz="quarter" idx="12"/>
          </p:nvPr>
        </p:nvSpPr>
        <p:spPr/>
        <p:txBody>
          <a:bodyPr/>
          <a:lstStyle/>
          <a:p>
            <a:fld id="{E31375A4-56A4-47D6-9801-1991572033F7}" type="slidenum">
              <a:rPr lang="en-US" smtClean="0"/>
              <a:pPr/>
              <a:t>9</a:t>
            </a:fld>
            <a:r>
              <a:rPr lang="en-US" dirty="0" smtClean="0"/>
              <a:t>/20</a:t>
            </a:r>
            <a:endParaRPr lang="en-US" dirty="0"/>
          </a:p>
        </p:txBody>
      </p:sp>
      <p:pic>
        <p:nvPicPr>
          <p:cNvPr id="34" name="Рисунок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58172" y="1301434"/>
            <a:ext cx="4759325"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Рисунок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22584" y="3246438"/>
            <a:ext cx="5319712"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Rectangle 2"/>
          <p:cNvSpPr>
            <a:spLocks noChangeArrowheads="1"/>
          </p:cNvSpPr>
          <p:nvPr/>
        </p:nvSpPr>
        <p:spPr bwMode="auto">
          <a:xfrm>
            <a:off x="2102624" y="798616"/>
            <a:ext cx="4681537" cy="2402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3200" b="1">
                <a:solidFill>
                  <a:srgbClr val="3333CC"/>
                </a:solidFill>
                <a:latin typeface="Arial" panose="020B0604020202020204" pitchFamily="34" charset="0"/>
                <a:cs typeface="PingFang SC" charset="0"/>
              </a:defRPr>
            </a:lvl1pPr>
            <a:lvl2pPr>
              <a:spcBef>
                <a:spcPts val="700"/>
              </a:spcBef>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2800">
                <a:solidFill>
                  <a:srgbClr val="FF3300"/>
                </a:solidFill>
                <a:latin typeface="Arial" panose="020B0604020202020204" pitchFamily="34" charset="0"/>
                <a:cs typeface="PingFang SC" charset="0"/>
              </a:defRPr>
            </a:lvl2pPr>
            <a:lvl3pPr>
              <a:spcBef>
                <a:spcPts val="600"/>
              </a:spcBef>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2400">
                <a:solidFill>
                  <a:srgbClr val="000000"/>
                </a:solidFill>
                <a:latin typeface="Arial" panose="020B0604020202020204" pitchFamily="34" charset="0"/>
                <a:cs typeface="PingFang SC" charset="0"/>
              </a:defRPr>
            </a:lvl3pPr>
            <a:lvl4pPr>
              <a:spcBef>
                <a:spcPts val="500"/>
              </a:spcBef>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2000">
                <a:solidFill>
                  <a:srgbClr val="FF00FF"/>
                </a:solidFill>
                <a:latin typeface="Arial" panose="020B0604020202020204" pitchFamily="34" charset="0"/>
                <a:cs typeface="PingFang SC" charset="0"/>
              </a:defRPr>
            </a:lvl4pPr>
            <a:lvl5pPr>
              <a:spcBef>
                <a:spcPts val="500"/>
              </a:spcBef>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2000">
                <a:solidFill>
                  <a:srgbClr val="009999"/>
                </a:solidFill>
                <a:latin typeface="Arial" panose="020B0604020202020204" pitchFamily="34" charset="0"/>
                <a:cs typeface="PingFang SC"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2000">
                <a:solidFill>
                  <a:srgbClr val="009999"/>
                </a:solidFill>
                <a:latin typeface="Arial" panose="020B0604020202020204" pitchFamily="34" charset="0"/>
                <a:cs typeface="PingFang SC"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2000">
                <a:solidFill>
                  <a:srgbClr val="009999"/>
                </a:solidFill>
                <a:latin typeface="Arial" panose="020B0604020202020204" pitchFamily="34" charset="0"/>
                <a:cs typeface="PingFang SC"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2000">
                <a:solidFill>
                  <a:srgbClr val="009999"/>
                </a:solidFill>
                <a:latin typeface="Arial" panose="020B0604020202020204" pitchFamily="34" charset="0"/>
                <a:cs typeface="PingFang SC"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2000">
                <a:solidFill>
                  <a:srgbClr val="009999"/>
                </a:solidFill>
                <a:latin typeface="Arial" panose="020B0604020202020204" pitchFamily="34" charset="0"/>
                <a:cs typeface="PingFang SC" charset="0"/>
              </a:defRPr>
            </a:lvl9pPr>
          </a:lstStyle>
          <a:p>
            <a:pPr>
              <a:spcBef>
                <a:spcPts val="600"/>
              </a:spcBef>
              <a:buClr>
                <a:srgbClr val="002060"/>
              </a:buClr>
            </a:pPr>
            <a:r>
              <a:rPr lang="en-US" altLang="ru-RU" sz="2000" b="0" dirty="0" smtClean="0">
                <a:solidFill>
                  <a:schemeClr val="tx1"/>
                </a:solidFill>
                <a:latin typeface="Calibri" panose="020F0502020204030204" pitchFamily="34" charset="0"/>
                <a:cs typeface="Arial" panose="020B0604020202020204" pitchFamily="34" charset="0"/>
              </a:rPr>
              <a:t>Channels </a:t>
            </a:r>
            <a:r>
              <a:rPr lang="en-US" altLang="ru-RU" sz="2000" b="0" dirty="0">
                <a:solidFill>
                  <a:schemeClr val="tx1"/>
                </a:solidFill>
                <a:latin typeface="Calibri" panose="020F0502020204030204" pitchFamily="34" charset="0"/>
                <a:cs typeface="Arial" panose="020B0604020202020204" pitchFamily="34" charset="0"/>
              </a:rPr>
              <a:t>with </a:t>
            </a:r>
            <a:r>
              <a:rPr lang="en-US" altLang="ru-RU" sz="2000" b="0" dirty="0" err="1" smtClean="0">
                <a:solidFill>
                  <a:schemeClr val="tx1"/>
                </a:solidFill>
                <a:latin typeface="Calibri" panose="020F0502020204030204" pitchFamily="34" charset="0"/>
                <a:cs typeface="Arial" panose="020B0604020202020204" pitchFamily="34" charset="0"/>
              </a:rPr>
              <a:t>dileptons</a:t>
            </a:r>
            <a:r>
              <a:rPr lang="en-US" altLang="ru-RU" sz="2000" b="0" dirty="0" smtClean="0">
                <a:solidFill>
                  <a:schemeClr val="tx1"/>
                </a:solidFill>
                <a:latin typeface="Calibri" panose="020F0502020204030204" pitchFamily="34" charset="0"/>
                <a:cs typeface="Arial" panose="020B0604020202020204" pitchFamily="34" charset="0"/>
              </a:rPr>
              <a:t> </a:t>
            </a:r>
            <a:r>
              <a:rPr lang="en-US" altLang="ru-RU" sz="2000" b="0" dirty="0">
                <a:solidFill>
                  <a:schemeClr val="tx1"/>
                </a:solidFill>
                <a:latin typeface="Calibri" panose="020F0502020204030204" pitchFamily="34" charset="0"/>
                <a:cs typeface="Arial" panose="020B0604020202020204" pitchFamily="34" charset="0"/>
              </a:rPr>
              <a:t>and </a:t>
            </a:r>
            <a:r>
              <a:rPr lang="en-US" altLang="ru-RU" sz="2000" b="0" dirty="0" err="1" smtClean="0">
                <a:solidFill>
                  <a:schemeClr val="tx1"/>
                </a:solidFill>
                <a:latin typeface="Calibri" panose="020F0502020204030204" pitchFamily="34" charset="0"/>
                <a:cs typeface="Arial" panose="020B0604020202020204" pitchFamily="34" charset="0"/>
              </a:rPr>
              <a:t>dijets</a:t>
            </a:r>
            <a:r>
              <a:rPr lang="en-US" altLang="ru-RU" sz="2000" b="0" dirty="0" smtClean="0">
                <a:solidFill>
                  <a:schemeClr val="tx1"/>
                </a:solidFill>
                <a:latin typeface="Calibri" panose="020F0502020204030204" pitchFamily="34" charset="0"/>
                <a:cs typeface="Arial" panose="020B0604020202020204" pitchFamily="34" charset="0"/>
              </a:rPr>
              <a:t> </a:t>
            </a:r>
            <a:r>
              <a:rPr lang="en-US" altLang="ru-RU" sz="2000" b="0" dirty="0">
                <a:solidFill>
                  <a:schemeClr val="tx1"/>
                </a:solidFill>
                <a:latin typeface="Calibri" panose="020F0502020204030204" pitchFamily="34" charset="0"/>
                <a:cs typeface="Arial" panose="020B0604020202020204" pitchFamily="34" charset="0"/>
              </a:rPr>
              <a:t>were </a:t>
            </a:r>
            <a:r>
              <a:rPr lang="en-US" altLang="ru-RU" sz="2000" b="0" dirty="0" err="1" smtClean="0">
                <a:solidFill>
                  <a:schemeClr val="tx1"/>
                </a:solidFill>
                <a:latin typeface="Calibri" panose="020F0502020204030204" pitchFamily="34" charset="0"/>
                <a:cs typeface="Arial" panose="020B0604020202020204" pitchFamily="34" charset="0"/>
              </a:rPr>
              <a:t>were</a:t>
            </a:r>
            <a:r>
              <a:rPr lang="en-US" altLang="ru-RU" sz="2000" b="0" dirty="0" smtClean="0">
                <a:solidFill>
                  <a:schemeClr val="tx1"/>
                </a:solidFill>
                <a:latin typeface="Calibri" panose="020F0502020204030204" pitchFamily="34" charset="0"/>
                <a:cs typeface="Arial" panose="020B0604020202020204" pitchFamily="34" charset="0"/>
              </a:rPr>
              <a:t> combined </a:t>
            </a:r>
            <a:r>
              <a:rPr lang="en-US" altLang="ru-RU" sz="2000" b="0" dirty="0">
                <a:solidFill>
                  <a:schemeClr val="tx1"/>
                </a:solidFill>
                <a:latin typeface="Calibri" panose="020F0502020204030204" pitchFamily="34" charset="0"/>
                <a:cs typeface="Arial" panose="020B0604020202020204" pitchFamily="34" charset="0"/>
              </a:rPr>
              <a:t>to increase statistics</a:t>
            </a:r>
          </a:p>
          <a:p>
            <a:pPr>
              <a:spcBef>
                <a:spcPts val="600"/>
              </a:spcBef>
              <a:buClr>
                <a:srgbClr val="002060"/>
              </a:buClr>
            </a:pPr>
            <a:endParaRPr lang="en-US" altLang="ru-RU" sz="2000" b="0" dirty="0">
              <a:solidFill>
                <a:schemeClr val="tx1"/>
              </a:solidFill>
              <a:latin typeface="Calibri" panose="020F0502020204030204" pitchFamily="34" charset="0"/>
              <a:cs typeface="Arial" panose="020B0604020202020204" pitchFamily="34" charset="0"/>
            </a:endParaRPr>
          </a:p>
          <a:p>
            <a:pPr>
              <a:spcBef>
                <a:spcPts val="600"/>
              </a:spcBef>
              <a:buClr>
                <a:srgbClr val="002060"/>
              </a:buClr>
            </a:pPr>
            <a:r>
              <a:rPr lang="en-US" altLang="ru-RU" sz="2000" b="0" dirty="0">
                <a:solidFill>
                  <a:schemeClr val="tx1"/>
                </a:solidFill>
                <a:latin typeface="Calibri" panose="020F0502020204030204" pitchFamily="34" charset="0"/>
                <a:cs typeface="Arial" panose="020B0604020202020204" pitchFamily="34" charset="0"/>
              </a:rPr>
              <a:t>95% CL observed and expected exclusion regions in </a:t>
            </a:r>
            <a:r>
              <a:rPr lang="en-US" altLang="ru-RU" sz="2000" b="0" dirty="0" err="1">
                <a:solidFill>
                  <a:schemeClr val="tx1"/>
                </a:solidFill>
                <a:latin typeface="Calibri" panose="020F0502020204030204" pitchFamily="34" charset="0"/>
                <a:cs typeface="Arial" panose="020B0604020202020204" pitchFamily="34" charset="0"/>
              </a:rPr>
              <a:t>m</a:t>
            </a:r>
            <a:r>
              <a:rPr lang="en-US" altLang="ru-RU" sz="2000" b="0" baseline="-25000" dirty="0" err="1">
                <a:solidFill>
                  <a:schemeClr val="tx1"/>
                </a:solidFill>
                <a:latin typeface="Calibri" panose="020F0502020204030204" pitchFamily="34" charset="0"/>
                <a:cs typeface="Arial" panose="020B0604020202020204" pitchFamily="34" charset="0"/>
              </a:rPr>
              <a:t>Med</a:t>
            </a:r>
            <a:r>
              <a:rPr lang="en-US" altLang="ru-RU" sz="2000" b="0" dirty="0" err="1">
                <a:solidFill>
                  <a:schemeClr val="tx1"/>
                </a:solidFill>
                <a:latin typeface="Calibri" panose="020F0502020204030204" pitchFamily="34" charset="0"/>
                <a:cs typeface="Arial" panose="020B0604020202020204" pitchFamily="34" charset="0"/>
              </a:rPr>
              <a:t>-m</a:t>
            </a:r>
            <a:r>
              <a:rPr lang="en-US" altLang="ru-RU" sz="2000" b="0" baseline="-25000" dirty="0" err="1">
                <a:solidFill>
                  <a:schemeClr val="tx1"/>
                </a:solidFill>
                <a:latin typeface="Calibri" panose="020F0502020204030204" pitchFamily="34" charset="0"/>
                <a:cs typeface="Arial" panose="020B0604020202020204" pitchFamily="34" charset="0"/>
              </a:rPr>
              <a:t>DM</a:t>
            </a:r>
            <a:r>
              <a:rPr lang="en-US" altLang="ru-RU" sz="2000" b="0" dirty="0">
                <a:solidFill>
                  <a:schemeClr val="tx1"/>
                </a:solidFill>
                <a:latin typeface="Calibri" panose="020F0502020204030204" pitchFamily="34" charset="0"/>
                <a:cs typeface="Arial" panose="020B0604020202020204" pitchFamily="34" charset="0"/>
              </a:rPr>
              <a:t> plane for </a:t>
            </a:r>
            <a:r>
              <a:rPr lang="en-US" altLang="ru-RU" sz="2000" b="0" dirty="0" err="1" smtClean="0">
                <a:solidFill>
                  <a:schemeClr val="tx1"/>
                </a:solidFill>
                <a:latin typeface="Calibri" panose="020F0502020204030204" pitchFamily="34" charset="0"/>
                <a:cs typeface="Arial" panose="020B0604020202020204" pitchFamily="34" charset="0"/>
              </a:rPr>
              <a:t>dijet</a:t>
            </a:r>
            <a:r>
              <a:rPr lang="en-US" altLang="ru-RU" sz="2000" b="0" dirty="0" smtClean="0">
                <a:solidFill>
                  <a:schemeClr val="tx1"/>
                </a:solidFill>
                <a:latin typeface="Calibri" panose="020F0502020204030204" pitchFamily="34" charset="0"/>
                <a:cs typeface="Arial" panose="020B0604020202020204" pitchFamily="34" charset="0"/>
              </a:rPr>
              <a:t> </a:t>
            </a:r>
            <a:r>
              <a:rPr lang="en-US" altLang="ru-RU" sz="2000" b="0" dirty="0">
                <a:solidFill>
                  <a:schemeClr val="tx1"/>
                </a:solidFill>
                <a:latin typeface="Calibri" panose="020F0502020204030204" pitchFamily="34" charset="0"/>
                <a:cs typeface="Arial" panose="020B0604020202020204" pitchFamily="34" charset="0"/>
              </a:rPr>
              <a:t>and di-lepton searches from CMS in the Axial-vector and </a:t>
            </a:r>
            <a:r>
              <a:rPr lang="en-US" altLang="ru-RU" sz="2000" b="0" dirty="0" smtClean="0">
                <a:solidFill>
                  <a:schemeClr val="tx1"/>
                </a:solidFill>
                <a:latin typeface="Calibri" panose="020F0502020204030204" pitchFamily="34" charset="0"/>
                <a:cs typeface="Arial" panose="020B0604020202020204" pitchFamily="34" charset="0"/>
              </a:rPr>
              <a:t>the Vector SDM</a:t>
            </a:r>
            <a:endParaRPr lang="en-US" altLang="ru-RU" sz="2000" b="0" dirty="0">
              <a:solidFill>
                <a:schemeClr val="tx1"/>
              </a:solidFill>
              <a:latin typeface="Calibri" panose="020F0502020204030204" pitchFamily="34" charset="0"/>
              <a:cs typeface="Arial" panose="020B0604020202020204" pitchFamily="34" charset="0"/>
            </a:endParaRPr>
          </a:p>
        </p:txBody>
      </p:sp>
      <p:sp>
        <p:nvSpPr>
          <p:cNvPr id="37" name="Rectangle 2"/>
          <p:cNvSpPr>
            <a:spLocks noChangeArrowheads="1"/>
          </p:cNvSpPr>
          <p:nvPr/>
        </p:nvSpPr>
        <p:spPr bwMode="auto">
          <a:xfrm>
            <a:off x="7153435" y="4261589"/>
            <a:ext cx="4368800" cy="13256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3200" b="1">
                <a:solidFill>
                  <a:srgbClr val="3333CC"/>
                </a:solidFill>
                <a:latin typeface="Arial" panose="020B0604020202020204" pitchFamily="34" charset="0"/>
                <a:cs typeface="PingFang SC" charset="0"/>
              </a:defRPr>
            </a:lvl1pPr>
            <a:lvl2pPr>
              <a:spcBef>
                <a:spcPts val="700"/>
              </a:spcBef>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2800">
                <a:solidFill>
                  <a:srgbClr val="FF3300"/>
                </a:solidFill>
                <a:latin typeface="Arial" panose="020B0604020202020204" pitchFamily="34" charset="0"/>
                <a:cs typeface="PingFang SC" charset="0"/>
              </a:defRPr>
            </a:lvl2pPr>
            <a:lvl3pPr>
              <a:spcBef>
                <a:spcPts val="600"/>
              </a:spcBef>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2400">
                <a:solidFill>
                  <a:srgbClr val="000000"/>
                </a:solidFill>
                <a:latin typeface="Arial" panose="020B0604020202020204" pitchFamily="34" charset="0"/>
                <a:cs typeface="PingFang SC" charset="0"/>
              </a:defRPr>
            </a:lvl3pPr>
            <a:lvl4pPr>
              <a:spcBef>
                <a:spcPts val="500"/>
              </a:spcBef>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2000">
                <a:solidFill>
                  <a:srgbClr val="FF00FF"/>
                </a:solidFill>
                <a:latin typeface="Arial" panose="020B0604020202020204" pitchFamily="34" charset="0"/>
                <a:cs typeface="PingFang SC" charset="0"/>
              </a:defRPr>
            </a:lvl4pPr>
            <a:lvl5pPr>
              <a:spcBef>
                <a:spcPts val="500"/>
              </a:spcBef>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2000">
                <a:solidFill>
                  <a:srgbClr val="009999"/>
                </a:solidFill>
                <a:latin typeface="Arial" panose="020B0604020202020204" pitchFamily="34" charset="0"/>
                <a:cs typeface="PingFang SC"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2000">
                <a:solidFill>
                  <a:srgbClr val="009999"/>
                </a:solidFill>
                <a:latin typeface="Arial" panose="020B0604020202020204" pitchFamily="34" charset="0"/>
                <a:cs typeface="PingFang SC"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2000">
                <a:solidFill>
                  <a:srgbClr val="009999"/>
                </a:solidFill>
                <a:latin typeface="Arial" panose="020B0604020202020204" pitchFamily="34" charset="0"/>
                <a:cs typeface="PingFang SC"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2000">
                <a:solidFill>
                  <a:srgbClr val="009999"/>
                </a:solidFill>
                <a:latin typeface="Arial" panose="020B0604020202020204" pitchFamily="34" charset="0"/>
                <a:cs typeface="PingFang SC"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2000">
                <a:solidFill>
                  <a:srgbClr val="009999"/>
                </a:solidFill>
                <a:latin typeface="Arial" panose="020B0604020202020204" pitchFamily="34" charset="0"/>
                <a:cs typeface="PingFang SC" charset="0"/>
              </a:defRPr>
            </a:lvl9pPr>
          </a:lstStyle>
          <a:p>
            <a:pPr>
              <a:spcBef>
                <a:spcPts val="600"/>
              </a:spcBef>
              <a:buClr>
                <a:srgbClr val="002060"/>
              </a:buClr>
            </a:pPr>
            <a:r>
              <a:rPr lang="en-US" altLang="ru-RU" sz="2000" b="0" dirty="0">
                <a:solidFill>
                  <a:schemeClr val="tx1"/>
                </a:solidFill>
                <a:latin typeface="Calibri" panose="020F0502020204030204" pitchFamily="34" charset="0"/>
                <a:cs typeface="Arial" panose="020B0604020202020204" pitchFamily="34" charset="0"/>
              </a:rPr>
              <a:t>The exclusions are computed for a universal quark coupling of </a:t>
            </a:r>
            <a:r>
              <a:rPr lang="en-US" altLang="ru-RU" sz="2000" b="0" dirty="0" err="1" smtClean="0">
                <a:solidFill>
                  <a:srgbClr val="FFC000"/>
                </a:solidFill>
                <a:latin typeface="Calibri" panose="020F0502020204030204" pitchFamily="34" charset="0"/>
                <a:cs typeface="Arial" panose="020B0604020202020204" pitchFamily="34" charset="0"/>
              </a:rPr>
              <a:t>g</a:t>
            </a:r>
            <a:r>
              <a:rPr lang="en-US" altLang="ru-RU" sz="2000" b="0" baseline="-25000" dirty="0" err="1" smtClean="0">
                <a:solidFill>
                  <a:srgbClr val="FFC000"/>
                </a:solidFill>
                <a:latin typeface="Calibri" panose="020F0502020204030204" pitchFamily="34" charset="0"/>
                <a:cs typeface="Arial" panose="020B0604020202020204" pitchFamily="34" charset="0"/>
              </a:rPr>
              <a:t>q</a:t>
            </a:r>
            <a:r>
              <a:rPr lang="en-US" altLang="ru-RU" sz="2000" b="0" baseline="-25000" dirty="0" smtClean="0">
                <a:solidFill>
                  <a:srgbClr val="FFC000"/>
                </a:solidFill>
                <a:latin typeface="Calibri" panose="020F0502020204030204" pitchFamily="34" charset="0"/>
                <a:cs typeface="Arial" panose="020B0604020202020204" pitchFamily="34" charset="0"/>
              </a:rPr>
              <a:t> </a:t>
            </a:r>
            <a:r>
              <a:rPr lang="en-US" altLang="ru-RU" sz="2000" b="0" dirty="0">
                <a:solidFill>
                  <a:srgbClr val="FFC000"/>
                </a:solidFill>
                <a:latin typeface="Calibri" panose="020F0502020204030204" pitchFamily="34" charset="0"/>
                <a:cs typeface="Arial" panose="020B0604020202020204" pitchFamily="34" charset="0"/>
              </a:rPr>
              <a:t>= 0.1</a:t>
            </a:r>
            <a:r>
              <a:rPr lang="en-US" altLang="ru-RU" sz="2000" b="0" dirty="0">
                <a:solidFill>
                  <a:schemeClr val="tx1"/>
                </a:solidFill>
                <a:latin typeface="Calibri" panose="020F0502020204030204" pitchFamily="34" charset="0"/>
                <a:cs typeface="Arial" panose="020B0604020202020204" pitchFamily="34" charset="0"/>
              </a:rPr>
              <a:t>, lepton coupling </a:t>
            </a:r>
            <a:r>
              <a:rPr lang="en-US" altLang="ru-RU" sz="2000" b="0" dirty="0" err="1">
                <a:solidFill>
                  <a:srgbClr val="FFC000"/>
                </a:solidFill>
                <a:latin typeface="Calibri" panose="020F0502020204030204" pitchFamily="34" charset="0"/>
                <a:cs typeface="Arial" panose="020B0604020202020204" pitchFamily="34" charset="0"/>
              </a:rPr>
              <a:t>g</a:t>
            </a:r>
            <a:r>
              <a:rPr lang="en-US" altLang="ru-RU" sz="2000" b="0" baseline="-25000" dirty="0" err="1">
                <a:solidFill>
                  <a:srgbClr val="FFC000"/>
                </a:solidFill>
                <a:latin typeface="Calibri" panose="020F0502020204030204" pitchFamily="34" charset="0"/>
                <a:cs typeface="Arial" panose="020B0604020202020204" pitchFamily="34" charset="0"/>
              </a:rPr>
              <a:t>l</a:t>
            </a:r>
            <a:r>
              <a:rPr lang="en-US" altLang="ru-RU" sz="2000" b="0" dirty="0">
                <a:solidFill>
                  <a:srgbClr val="FFC000"/>
                </a:solidFill>
                <a:latin typeface="Calibri" panose="020F0502020204030204" pitchFamily="34" charset="0"/>
                <a:cs typeface="Arial" panose="020B0604020202020204" pitchFamily="34" charset="0"/>
              </a:rPr>
              <a:t> = </a:t>
            </a:r>
            <a:r>
              <a:rPr lang="en-US" altLang="ru-RU" sz="2000" b="0" dirty="0" smtClean="0">
                <a:solidFill>
                  <a:srgbClr val="FFC000"/>
                </a:solidFill>
                <a:latin typeface="Calibri" panose="020F0502020204030204" pitchFamily="34" charset="0"/>
                <a:cs typeface="Arial" panose="020B0604020202020204" pitchFamily="34" charset="0"/>
              </a:rPr>
              <a:t>0.1 (0.01)</a:t>
            </a:r>
            <a:r>
              <a:rPr lang="en-US" altLang="ru-RU" sz="2000" b="0" dirty="0" smtClean="0">
                <a:solidFill>
                  <a:schemeClr val="tx1"/>
                </a:solidFill>
                <a:latin typeface="Calibri" panose="020F0502020204030204" pitchFamily="34" charset="0"/>
                <a:cs typeface="Arial" panose="020B0604020202020204" pitchFamily="34" charset="0"/>
              </a:rPr>
              <a:t>, </a:t>
            </a:r>
            <a:r>
              <a:rPr lang="en-US" altLang="ru-RU" sz="2000" b="0" dirty="0">
                <a:solidFill>
                  <a:schemeClr val="tx1"/>
                </a:solidFill>
                <a:latin typeface="Calibri" panose="020F0502020204030204" pitchFamily="34" charset="0"/>
                <a:cs typeface="Arial" panose="020B0604020202020204" pitchFamily="34" charset="0"/>
              </a:rPr>
              <a:t>and for a DM coupling of </a:t>
            </a:r>
            <a:r>
              <a:rPr lang="en-US" altLang="ru-RU" sz="2000" b="0" dirty="0" err="1">
                <a:solidFill>
                  <a:srgbClr val="FFC000"/>
                </a:solidFill>
                <a:latin typeface="Calibri" panose="020F0502020204030204" pitchFamily="34" charset="0"/>
                <a:cs typeface="Arial" panose="020B0604020202020204" pitchFamily="34" charset="0"/>
              </a:rPr>
              <a:t>g</a:t>
            </a:r>
            <a:r>
              <a:rPr lang="en-US" altLang="ru-RU" sz="2000" b="0" baseline="-25000" dirty="0" err="1">
                <a:solidFill>
                  <a:srgbClr val="FFC000"/>
                </a:solidFill>
                <a:latin typeface="Calibri" panose="020F0502020204030204" pitchFamily="34" charset="0"/>
                <a:cs typeface="Arial" panose="020B0604020202020204" pitchFamily="34" charset="0"/>
              </a:rPr>
              <a:t>DM</a:t>
            </a:r>
            <a:r>
              <a:rPr lang="en-US" altLang="ru-RU" sz="2000" b="0" dirty="0">
                <a:solidFill>
                  <a:srgbClr val="FFC000"/>
                </a:solidFill>
                <a:latin typeface="Calibri" panose="020F0502020204030204" pitchFamily="34" charset="0"/>
                <a:cs typeface="Arial" panose="020B0604020202020204" pitchFamily="34" charset="0"/>
              </a:rPr>
              <a:t> = </a:t>
            </a:r>
            <a:r>
              <a:rPr lang="en-US" altLang="ru-RU" sz="2000" b="0" dirty="0" smtClean="0">
                <a:solidFill>
                  <a:srgbClr val="FFC000"/>
                </a:solidFill>
                <a:latin typeface="Calibri" panose="020F0502020204030204" pitchFamily="34" charset="0"/>
                <a:cs typeface="Arial" panose="020B0604020202020204" pitchFamily="34" charset="0"/>
              </a:rPr>
              <a:t>1.0</a:t>
            </a:r>
            <a:r>
              <a:rPr lang="en-US" altLang="ru-RU" sz="2000" b="0" dirty="0" smtClean="0">
                <a:solidFill>
                  <a:schemeClr val="tx1"/>
                </a:solidFill>
                <a:latin typeface="Calibri" panose="020F0502020204030204" pitchFamily="34" charset="0"/>
                <a:cs typeface="Arial" panose="020B0604020202020204" pitchFamily="34" charset="0"/>
              </a:rPr>
              <a:t> </a:t>
            </a:r>
            <a:endParaRPr lang="en-US" altLang="ru-RU" sz="2000" b="0" dirty="0">
              <a:solidFill>
                <a:schemeClr val="tx1"/>
              </a:solidFill>
              <a:latin typeface="Calibri" panose="020F0502020204030204" pitchFamily="34" charset="0"/>
              <a:cs typeface="Arial" panose="020B0604020202020204" pitchFamily="34" charset="0"/>
            </a:endParaRPr>
          </a:p>
        </p:txBody>
      </p:sp>
      <p:sp>
        <p:nvSpPr>
          <p:cNvPr id="38" name="Rectangle 7"/>
          <p:cNvSpPr>
            <a:spLocks noChangeArrowheads="1"/>
          </p:cNvSpPr>
          <p:nvPr/>
        </p:nvSpPr>
        <p:spPr bwMode="auto">
          <a:xfrm>
            <a:off x="6958172" y="779147"/>
            <a:ext cx="3746500" cy="3714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b="1">
                <a:solidFill>
                  <a:srgbClr val="3333CC"/>
                </a:solidFill>
                <a:latin typeface="Arial" panose="020B0604020202020204" pitchFamily="34" charset="0"/>
                <a:cs typeface="PingFang SC" charset="0"/>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FF3300"/>
                </a:solidFill>
                <a:latin typeface="Arial" panose="020B0604020202020204" pitchFamily="34" charset="0"/>
                <a:cs typeface="PingFang SC" charset="0"/>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PingFang SC" charset="0"/>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00FF"/>
                </a:solidFill>
                <a:latin typeface="Arial" panose="020B0604020202020204" pitchFamily="34" charset="0"/>
                <a:cs typeface="PingFang SC" charset="0"/>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9999"/>
                </a:solidFill>
                <a:latin typeface="Arial" panose="020B0604020202020204" pitchFamily="34" charset="0"/>
                <a:cs typeface="PingFang SC"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9999"/>
                </a:solidFill>
                <a:latin typeface="Arial" panose="020B0604020202020204" pitchFamily="34" charset="0"/>
                <a:cs typeface="PingFang SC"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9999"/>
                </a:solidFill>
                <a:latin typeface="Arial" panose="020B0604020202020204" pitchFamily="34" charset="0"/>
                <a:cs typeface="PingFang SC"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9999"/>
                </a:solidFill>
                <a:latin typeface="Arial" panose="020B0604020202020204" pitchFamily="34" charset="0"/>
                <a:cs typeface="PingFang SC"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9999"/>
                </a:solidFill>
                <a:latin typeface="Arial" panose="020B0604020202020204" pitchFamily="34" charset="0"/>
                <a:cs typeface="PingFang SC" charset="0"/>
              </a:defRPr>
            </a:lvl9pPr>
          </a:lstStyle>
          <a:p>
            <a:pPr>
              <a:spcBef>
                <a:spcPct val="0"/>
              </a:spcBef>
              <a:buClrTx/>
              <a:buFontTx/>
              <a:buNone/>
            </a:pPr>
            <a:r>
              <a:rPr lang="en-US" altLang="ru-RU" sz="1800" b="0">
                <a:solidFill>
                  <a:srgbClr val="FF0000"/>
                </a:solidFill>
                <a:cs typeface="Times New Roman" panose="02020603050405020304" pitchFamily="18" charset="0"/>
              </a:rPr>
              <a:t>Moriond 2021 plots</a:t>
            </a:r>
          </a:p>
        </p:txBody>
      </p:sp>
      <p:sp>
        <p:nvSpPr>
          <p:cNvPr id="39" name="Прямоугольник 38">
            <a:extLst>
              <a:ext uri="{FF2B5EF4-FFF2-40B4-BE49-F238E27FC236}">
                <a16:creationId xmlns:a16="http://schemas.microsoft.com/office/drawing/2014/main" id="{A5A06AF7-FEBC-40BD-84D9-F3231770F5A2}"/>
              </a:ext>
            </a:extLst>
          </p:cNvPr>
          <p:cNvSpPr/>
          <p:nvPr/>
        </p:nvSpPr>
        <p:spPr>
          <a:xfrm>
            <a:off x="6292616" y="5637634"/>
            <a:ext cx="5380037" cy="646112"/>
          </a:xfrm>
          <a:prstGeom prst="rect">
            <a:avLst/>
          </a:prstGeom>
          <a:solidFill>
            <a:srgbClr val="7030A0"/>
          </a:solidFill>
        </p:spPr>
        <p:txBody>
          <a:bodyPr>
            <a:spAutoFit/>
          </a:bodyPr>
          <a:lstStyle/>
          <a:p>
            <a:pPr>
              <a:defRPr/>
            </a:pPr>
            <a:r>
              <a:rPr lang="ru-RU" dirty="0">
                <a:solidFill>
                  <a:srgbClr val="002060"/>
                </a:solidFill>
                <a:latin typeface="Calibri" panose="020F0502020204030204" pitchFamily="34" charset="0"/>
                <a:hlinkClick r:id="rId7"/>
              </a:rPr>
              <a:t>https://twiki.cern.ch/twiki/bin/view/CMSPublic/SummaryPlotsEXO13TeV#Moriond_LHCP_20</a:t>
            </a:r>
            <a:r>
              <a:rPr lang="en-US" dirty="0">
                <a:solidFill>
                  <a:srgbClr val="002060"/>
                </a:solidFill>
                <a:latin typeface="Calibri" panose="020F0502020204030204" pitchFamily="34" charset="0"/>
                <a:hlinkClick r:id="rId7"/>
              </a:rPr>
              <a:t> </a:t>
            </a:r>
            <a:r>
              <a:rPr lang="ru-RU" dirty="0">
                <a:solidFill>
                  <a:srgbClr val="002060"/>
                </a:solidFill>
                <a:latin typeface="Calibri" panose="020F0502020204030204" pitchFamily="34" charset="0"/>
                <a:hlinkClick r:id="rId7"/>
              </a:rPr>
              <a:t>21</a:t>
            </a:r>
            <a:r>
              <a:rPr lang="en-US" dirty="0">
                <a:solidFill>
                  <a:srgbClr val="002060"/>
                </a:solidFill>
                <a:latin typeface="Calibri" panose="020F0502020204030204" pitchFamily="34" charset="0"/>
                <a:hlinkClick r:id="rId7"/>
              </a:rPr>
              <a:t> </a:t>
            </a:r>
            <a:endParaRPr lang="ru-RU" dirty="0">
              <a:solidFill>
                <a:srgbClr val="002060"/>
              </a:solidFill>
              <a:latin typeface="Calibri" panose="020F0502020204030204" pitchFamily="34" charset="0"/>
            </a:endParaRPr>
          </a:p>
        </p:txBody>
      </p:sp>
      <p:pic>
        <p:nvPicPr>
          <p:cNvPr id="40" name="Рисунок 39"/>
          <p:cNvPicPr>
            <a:picLocks noChangeAspect="1"/>
          </p:cNvPicPr>
          <p:nvPr/>
        </p:nvPicPr>
        <p:blipFill>
          <a:blip r:embed="rId8"/>
          <a:stretch>
            <a:fillRect/>
          </a:stretch>
        </p:blipFill>
        <p:spPr>
          <a:xfrm>
            <a:off x="178011" y="1301434"/>
            <a:ext cx="1837608" cy="1558013"/>
          </a:xfrm>
          <a:prstGeom prst="rect">
            <a:avLst/>
          </a:prstGeom>
        </p:spPr>
      </p:pic>
    </p:spTree>
    <p:extLst>
      <p:ext uri="{BB962C8B-B14F-4D97-AF65-F5344CB8AC3E}">
        <p14:creationId xmlns:p14="http://schemas.microsoft.com/office/powerpoint/2010/main" val="1472884319"/>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Шлифованный металл 16 х 9">
  <a:themeElements>
    <a:clrScheme name="Другая 5">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92D050"/>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3892161_TF03030981.potx" id="{A9F9FE2A-D2B8-4BB9-A3DB-5B4410328550}" vid="{4F97FC31-6800-4C43-B147-47BB4AC3F0B5}"/>
    </a:ext>
  </a:extLst>
</a:theme>
</file>

<file path=ppt/theme/theme2.xml><?xml version="1.0" encoding="utf-8"?>
<a:theme xmlns:a="http://schemas.openxmlformats.org/drawingml/2006/main" name="Тема Office">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2961EA76-1630-4788-A629-8FDAFC9205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1C05A15-2C36-4B2C-9ED7-7313D59409A3}">
  <ds:schemaRefs>
    <ds:schemaRef ds:uri="http://schemas.microsoft.com/sharepoint/v3/contenttype/forms"/>
  </ds:schemaRefs>
</ds:datastoreItem>
</file>

<file path=customXml/itemProps3.xml><?xml version="1.0" encoding="utf-8"?>
<ds:datastoreItem xmlns:ds="http://schemas.openxmlformats.org/officeDocument/2006/customXml" ds:itemID="{85A16170-AED4-43FB-90C7-1F1653EBFACC}">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40262f94-9f35-4ac3-9a90-690165a166b7"/>
    <ds:schemaRef ds:uri="a4f35948-e619-41b3-aa29-22878b09cfd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24506</TotalTime>
  <Words>3363</Words>
  <Application>Microsoft Office PowerPoint</Application>
  <PresentationFormat>Широкоэкранный</PresentationFormat>
  <Paragraphs>365</Paragraphs>
  <Slides>20</Slides>
  <Notes>19</Notes>
  <HiddenSlides>0</HiddenSlides>
  <MMClips>0</MMClips>
  <ScaleCrop>false</ScaleCrop>
  <HeadingPairs>
    <vt:vector size="6" baseType="variant">
      <vt:variant>
        <vt:lpstr>Использованные шрифты</vt:lpstr>
      </vt:variant>
      <vt:variant>
        <vt:i4>11</vt:i4>
      </vt:variant>
      <vt:variant>
        <vt:lpstr>Тема</vt:lpstr>
      </vt:variant>
      <vt:variant>
        <vt:i4>1</vt:i4>
      </vt:variant>
      <vt:variant>
        <vt:lpstr>Заголовки слайдов</vt:lpstr>
      </vt:variant>
      <vt:variant>
        <vt:i4>20</vt:i4>
      </vt:variant>
    </vt:vector>
  </HeadingPairs>
  <TitlesOfParts>
    <vt:vector size="32" baseType="lpstr">
      <vt:lpstr>MS Mincho</vt:lpstr>
      <vt:lpstr>Arial</vt:lpstr>
      <vt:lpstr>Arial Narrow</vt:lpstr>
      <vt:lpstr>Calibri</vt:lpstr>
      <vt:lpstr>Cambria Math</vt:lpstr>
      <vt:lpstr>Georgia</vt:lpstr>
      <vt:lpstr>Helvetica-Bold</vt:lpstr>
      <vt:lpstr>PingFang SC</vt:lpstr>
      <vt:lpstr>Symbol</vt:lpstr>
      <vt:lpstr>Times New Roman</vt:lpstr>
      <vt:lpstr>Wingdings</vt:lpstr>
      <vt:lpstr>Шлифованный металл 16 х 9</vt:lpstr>
      <vt:lpstr>Report on the Scientific Results JINR Participation in Compact Muon Solenoid at the LHC Topic 02-0-1083-2009/2022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Макет заголовка</dc:title>
  <dc:creator>Сергей Шматов</dc:creator>
  <cp:lastModifiedBy>Сергей Шматов</cp:lastModifiedBy>
  <cp:revision>1109</cp:revision>
  <dcterms:created xsi:type="dcterms:W3CDTF">2020-05-10T23:13:59Z</dcterms:created>
  <dcterms:modified xsi:type="dcterms:W3CDTF">2021-06-21T19:16:52Z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