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5" r:id="rId3"/>
    <p:sldId id="257" r:id="rId4"/>
    <p:sldId id="279" r:id="rId5"/>
    <p:sldId id="262" r:id="rId6"/>
    <p:sldId id="276" r:id="rId7"/>
    <p:sldId id="277" r:id="rId8"/>
    <p:sldId id="278" r:id="rId9"/>
    <p:sldId id="290" r:id="rId10"/>
    <p:sldId id="280" r:id="rId11"/>
    <p:sldId id="273" r:id="rId12"/>
    <p:sldId id="291" r:id="rId13"/>
    <p:sldId id="258" r:id="rId14"/>
    <p:sldId id="261" r:id="rId15"/>
    <p:sldId id="284" r:id="rId16"/>
    <p:sldId id="263" r:id="rId17"/>
    <p:sldId id="264" r:id="rId18"/>
    <p:sldId id="269" r:id="rId19"/>
    <p:sldId id="265" r:id="rId20"/>
    <p:sldId id="266" r:id="rId21"/>
    <p:sldId id="270" r:id="rId22"/>
    <p:sldId id="294" r:id="rId23"/>
    <p:sldId id="285" r:id="rId24"/>
    <p:sldId id="283" r:id="rId25"/>
    <p:sldId id="287" r:id="rId26"/>
    <p:sldId id="271" r:id="rId27"/>
    <p:sldId id="29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68" autoAdjust="0"/>
    <p:restoredTop sz="94660"/>
  </p:normalViewPr>
  <p:slideViewPr>
    <p:cSldViewPr>
      <p:cViewPr varScale="1">
        <p:scale>
          <a:sx n="71" d="100"/>
          <a:sy n="71" d="100"/>
        </p:scale>
        <p:origin x="159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5716F-0A3A-43D6-941F-16AC264C88EB}" type="datetimeFigureOut">
              <a:rPr lang="ru-RU" smtClean="0"/>
              <a:t>19.06.2017</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C5C9B-ECC9-40BB-93DD-DC921C10CD68}" type="slidenum">
              <a:rPr lang="ru-RU" smtClean="0"/>
              <a:t>‹#›</a:t>
            </a:fld>
            <a:endParaRPr lang="ru-RU"/>
          </a:p>
        </p:txBody>
      </p:sp>
    </p:spTree>
    <p:extLst>
      <p:ext uri="{BB962C8B-B14F-4D97-AF65-F5344CB8AC3E}">
        <p14:creationId xmlns:p14="http://schemas.microsoft.com/office/powerpoint/2010/main" val="3510621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59C5C9B-ECC9-40BB-93DD-DC921C10CD68}" type="slidenum">
              <a:rPr lang="ru-RU" smtClean="0"/>
              <a:t>3</a:t>
            </a:fld>
            <a:endParaRPr lang="ru-RU"/>
          </a:p>
        </p:txBody>
      </p:sp>
    </p:spTree>
    <p:extLst>
      <p:ext uri="{BB962C8B-B14F-4D97-AF65-F5344CB8AC3E}">
        <p14:creationId xmlns:p14="http://schemas.microsoft.com/office/powerpoint/2010/main" val="3403638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59C5C9B-ECC9-40BB-93DD-DC921C10CD68}" type="slidenum">
              <a:rPr lang="ru-RU" smtClean="0"/>
              <a:t>26</a:t>
            </a:fld>
            <a:endParaRPr lang="ru-RU"/>
          </a:p>
        </p:txBody>
      </p:sp>
    </p:spTree>
    <p:extLst>
      <p:ext uri="{BB962C8B-B14F-4D97-AF65-F5344CB8AC3E}">
        <p14:creationId xmlns:p14="http://schemas.microsoft.com/office/powerpoint/2010/main" val="1288217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74C3601-28C8-4A6A-9631-482B95FB0D71}" type="datetime1">
              <a:rPr lang="ru-RU" smtClean="0"/>
              <a:t>19.06.2017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17EEA9-ED24-4656-AB98-5733D5EBD225}" type="slidenum">
              <a:rPr lang="ru-RU" smtClean="0"/>
              <a:t>‹#›</a:t>
            </a:fld>
            <a:endParaRPr lang="ru-RU"/>
          </a:p>
        </p:txBody>
      </p:sp>
    </p:spTree>
    <p:extLst>
      <p:ext uri="{BB962C8B-B14F-4D97-AF65-F5344CB8AC3E}">
        <p14:creationId xmlns:p14="http://schemas.microsoft.com/office/powerpoint/2010/main" val="337926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BBB27E-8A44-4E10-AE07-05ACF5543039}" type="datetime1">
              <a:rPr lang="ru-RU" smtClean="0"/>
              <a:t>19.06.2017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17EEA9-ED24-4656-AB98-5733D5EBD225}" type="slidenum">
              <a:rPr lang="ru-RU" smtClean="0"/>
              <a:t>‹#›</a:t>
            </a:fld>
            <a:endParaRPr lang="ru-RU"/>
          </a:p>
        </p:txBody>
      </p:sp>
    </p:spTree>
    <p:extLst>
      <p:ext uri="{BB962C8B-B14F-4D97-AF65-F5344CB8AC3E}">
        <p14:creationId xmlns:p14="http://schemas.microsoft.com/office/powerpoint/2010/main" val="64939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164125-3F49-4422-998E-443110960EC2}" type="datetime1">
              <a:rPr lang="ru-RU" smtClean="0"/>
              <a:t>19.06.2017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17EEA9-ED24-4656-AB98-5733D5EBD225}" type="slidenum">
              <a:rPr lang="ru-RU" smtClean="0"/>
              <a:t>‹#›</a:t>
            </a:fld>
            <a:endParaRPr lang="ru-RU"/>
          </a:p>
        </p:txBody>
      </p:sp>
    </p:spTree>
    <p:extLst>
      <p:ext uri="{BB962C8B-B14F-4D97-AF65-F5344CB8AC3E}">
        <p14:creationId xmlns:p14="http://schemas.microsoft.com/office/powerpoint/2010/main" val="103257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C6277E-9DC6-4437-A26D-C310A4E3A3F6}" type="datetime1">
              <a:rPr lang="ru-RU" smtClean="0"/>
              <a:t>19.06.2017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17EEA9-ED24-4656-AB98-5733D5EBD225}" type="slidenum">
              <a:rPr lang="ru-RU" smtClean="0"/>
              <a:t>‹#›</a:t>
            </a:fld>
            <a:endParaRPr lang="ru-RU"/>
          </a:p>
        </p:txBody>
      </p:sp>
    </p:spTree>
    <p:extLst>
      <p:ext uri="{BB962C8B-B14F-4D97-AF65-F5344CB8AC3E}">
        <p14:creationId xmlns:p14="http://schemas.microsoft.com/office/powerpoint/2010/main" val="1301353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DEE25A9-DE18-41FD-8DF3-B5999751C2D0}" type="datetime1">
              <a:rPr lang="ru-RU" smtClean="0"/>
              <a:t>19.06.2017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17EEA9-ED24-4656-AB98-5733D5EBD225}" type="slidenum">
              <a:rPr lang="ru-RU" smtClean="0"/>
              <a:t>‹#›</a:t>
            </a:fld>
            <a:endParaRPr lang="ru-RU"/>
          </a:p>
        </p:txBody>
      </p:sp>
    </p:spTree>
    <p:extLst>
      <p:ext uri="{BB962C8B-B14F-4D97-AF65-F5344CB8AC3E}">
        <p14:creationId xmlns:p14="http://schemas.microsoft.com/office/powerpoint/2010/main" val="393166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E2B4AEE-5C3C-456A-A923-04C22BBBB89F}" type="datetime1">
              <a:rPr lang="ru-RU" smtClean="0"/>
              <a:t>19.06.2017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17EEA9-ED24-4656-AB98-5733D5EBD225}" type="slidenum">
              <a:rPr lang="ru-RU" smtClean="0"/>
              <a:t>‹#›</a:t>
            </a:fld>
            <a:endParaRPr lang="ru-RU"/>
          </a:p>
        </p:txBody>
      </p:sp>
    </p:spTree>
    <p:extLst>
      <p:ext uri="{BB962C8B-B14F-4D97-AF65-F5344CB8AC3E}">
        <p14:creationId xmlns:p14="http://schemas.microsoft.com/office/powerpoint/2010/main" val="365370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1DA3808-C324-40A7-9EBB-74BC8AAAD8FD}" type="datetime1">
              <a:rPr lang="ru-RU" smtClean="0"/>
              <a:t>19.06.2017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17EEA9-ED24-4656-AB98-5733D5EBD225}" type="slidenum">
              <a:rPr lang="ru-RU" smtClean="0"/>
              <a:t>‹#›</a:t>
            </a:fld>
            <a:endParaRPr lang="ru-RU"/>
          </a:p>
        </p:txBody>
      </p:sp>
    </p:spTree>
    <p:extLst>
      <p:ext uri="{BB962C8B-B14F-4D97-AF65-F5344CB8AC3E}">
        <p14:creationId xmlns:p14="http://schemas.microsoft.com/office/powerpoint/2010/main" val="177237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A06020-897C-431F-8836-DC9145A1DEC4}" type="datetime1">
              <a:rPr lang="ru-RU" smtClean="0"/>
              <a:t>19.06.2017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17EEA9-ED24-4656-AB98-5733D5EBD225}" type="slidenum">
              <a:rPr lang="ru-RU" smtClean="0"/>
              <a:t>‹#›</a:t>
            </a:fld>
            <a:endParaRPr lang="ru-RU"/>
          </a:p>
        </p:txBody>
      </p:sp>
    </p:spTree>
    <p:extLst>
      <p:ext uri="{BB962C8B-B14F-4D97-AF65-F5344CB8AC3E}">
        <p14:creationId xmlns:p14="http://schemas.microsoft.com/office/powerpoint/2010/main" val="334259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FCF4AA-9F88-4062-B511-C4E0062B797D}" type="datetime1">
              <a:rPr lang="ru-RU" smtClean="0"/>
              <a:t>19.06.2017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17EEA9-ED24-4656-AB98-5733D5EBD225}" type="slidenum">
              <a:rPr lang="ru-RU" smtClean="0"/>
              <a:t>‹#›</a:t>
            </a:fld>
            <a:endParaRPr lang="ru-RU"/>
          </a:p>
        </p:txBody>
      </p:sp>
    </p:spTree>
    <p:extLst>
      <p:ext uri="{BB962C8B-B14F-4D97-AF65-F5344CB8AC3E}">
        <p14:creationId xmlns:p14="http://schemas.microsoft.com/office/powerpoint/2010/main" val="1609650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827BBF-B02F-472C-A822-FEAEAA67935B}" type="datetime1">
              <a:rPr lang="ru-RU" smtClean="0"/>
              <a:t>19.06.2017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17EEA9-ED24-4656-AB98-5733D5EBD225}" type="slidenum">
              <a:rPr lang="ru-RU" smtClean="0"/>
              <a:t>‹#›</a:t>
            </a:fld>
            <a:endParaRPr lang="ru-RU"/>
          </a:p>
        </p:txBody>
      </p:sp>
    </p:spTree>
    <p:extLst>
      <p:ext uri="{BB962C8B-B14F-4D97-AF65-F5344CB8AC3E}">
        <p14:creationId xmlns:p14="http://schemas.microsoft.com/office/powerpoint/2010/main" val="2967801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5D26CF-840E-4B1C-BD95-91FC1D29B0BC}" type="datetime1">
              <a:rPr lang="ru-RU" smtClean="0"/>
              <a:t>19.06.2017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17EEA9-ED24-4656-AB98-5733D5EBD225}" type="slidenum">
              <a:rPr lang="ru-RU" smtClean="0"/>
              <a:t>‹#›</a:t>
            </a:fld>
            <a:endParaRPr lang="ru-RU"/>
          </a:p>
        </p:txBody>
      </p:sp>
    </p:spTree>
    <p:extLst>
      <p:ext uri="{BB962C8B-B14F-4D97-AF65-F5344CB8AC3E}">
        <p14:creationId xmlns:p14="http://schemas.microsoft.com/office/powerpoint/2010/main" val="187401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21CBD-E8C0-4CAF-90D7-8EE65D1C5D74}" type="datetime1">
              <a:rPr lang="ru-RU" smtClean="0"/>
              <a:t>19.06.2017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17EEA9-ED24-4656-AB98-5733D5EBD225}" type="slidenum">
              <a:rPr lang="ru-RU" smtClean="0"/>
              <a:t>‹#›</a:t>
            </a:fld>
            <a:endParaRPr lang="ru-RU"/>
          </a:p>
        </p:txBody>
      </p:sp>
    </p:spTree>
    <p:extLst>
      <p:ext uri="{BB962C8B-B14F-4D97-AF65-F5344CB8AC3E}">
        <p14:creationId xmlns:p14="http://schemas.microsoft.com/office/powerpoint/2010/main" val="3932103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3928" y="2543561"/>
            <a:ext cx="1350434" cy="369332"/>
          </a:xfrm>
          <a:prstGeom prst="rect">
            <a:avLst/>
          </a:prstGeom>
          <a:noFill/>
        </p:spPr>
        <p:txBody>
          <a:bodyPr wrap="none" rtlCol="0">
            <a:spAutoFit/>
          </a:bodyPr>
          <a:lstStyle/>
          <a:p>
            <a:r>
              <a:rPr lang="en-US" b="1" dirty="0" smtClean="0"/>
              <a:t>ELCHEM</a:t>
            </a:r>
            <a:r>
              <a:rPr lang="ru-RU" b="1" dirty="0" smtClean="0"/>
              <a:t>_</a:t>
            </a:r>
            <a:r>
              <a:rPr lang="en-US" b="1" dirty="0" smtClean="0"/>
              <a:t>NS</a:t>
            </a:r>
            <a:endParaRPr lang="ru-RU" dirty="0"/>
          </a:p>
        </p:txBody>
      </p:sp>
      <p:sp>
        <p:nvSpPr>
          <p:cNvPr id="6" name="TextBox 5"/>
          <p:cNvSpPr txBox="1"/>
          <p:nvPr/>
        </p:nvSpPr>
        <p:spPr>
          <a:xfrm>
            <a:off x="179512" y="3109024"/>
            <a:ext cx="8804474" cy="3083921"/>
          </a:xfrm>
          <a:prstGeom prst="rect">
            <a:avLst/>
          </a:prstGeom>
          <a:noFill/>
        </p:spPr>
        <p:txBody>
          <a:bodyPr wrap="square" rtlCol="0">
            <a:spAutoFit/>
          </a:bodyPr>
          <a:lstStyle/>
          <a:p>
            <a:pPr algn="ctr"/>
            <a:r>
              <a:rPr lang="ru-RU" dirty="0"/>
              <a:t> </a:t>
            </a:r>
          </a:p>
          <a:p>
            <a:pPr algn="ctr">
              <a:lnSpc>
                <a:spcPct val="120000"/>
              </a:lnSpc>
            </a:pPr>
            <a:r>
              <a:rPr lang="en-US" dirty="0"/>
              <a:t>M.V. </a:t>
            </a:r>
            <a:r>
              <a:rPr lang="en-US" dirty="0" err="1" smtClean="0"/>
              <a:t>Avdeev</a:t>
            </a:r>
            <a:r>
              <a:rPr lang="en-US" dirty="0" smtClean="0"/>
              <a:t>, </a:t>
            </a:r>
            <a:r>
              <a:rPr lang="en-US" dirty="0"/>
              <a:t>I.A. </a:t>
            </a:r>
            <a:r>
              <a:rPr lang="en-US" dirty="0" err="1" smtClean="0"/>
              <a:t>Bobrikov</a:t>
            </a:r>
            <a:r>
              <a:rPr lang="en-US" dirty="0" smtClean="0"/>
              <a:t>, </a:t>
            </a:r>
            <a:r>
              <a:rPr lang="en-US" dirty="0"/>
              <a:t>I.V. </a:t>
            </a:r>
            <a:r>
              <a:rPr lang="en-US" dirty="0" err="1" smtClean="0"/>
              <a:t>Gapon</a:t>
            </a:r>
            <a:r>
              <a:rPr lang="en-US" dirty="0" smtClean="0"/>
              <a:t>, </a:t>
            </a:r>
            <a:r>
              <a:rPr lang="en-US" dirty="0"/>
              <a:t>A.I. </a:t>
            </a:r>
            <a:r>
              <a:rPr lang="en-US" dirty="0" err="1" smtClean="0"/>
              <a:t>Ivankov</a:t>
            </a:r>
            <a:r>
              <a:rPr lang="en-US" dirty="0" smtClean="0"/>
              <a:t>, </a:t>
            </a:r>
            <a:r>
              <a:rPr lang="en-US" dirty="0"/>
              <a:t>V.I. </a:t>
            </a:r>
            <a:r>
              <a:rPr lang="en-US" dirty="0" err="1" smtClean="0"/>
              <a:t>Petrenko</a:t>
            </a:r>
            <a:r>
              <a:rPr lang="en-US" dirty="0" smtClean="0"/>
              <a:t>, </a:t>
            </a:r>
            <a:br>
              <a:rPr lang="en-US" dirty="0" smtClean="0"/>
            </a:br>
            <a:r>
              <a:rPr lang="en-US" dirty="0" smtClean="0"/>
              <a:t>D.V</a:t>
            </a:r>
            <a:r>
              <a:rPr lang="en-US" dirty="0"/>
              <a:t>. </a:t>
            </a:r>
            <a:r>
              <a:rPr lang="en-US" dirty="0" err="1" smtClean="0"/>
              <a:t>Soloviev</a:t>
            </a:r>
            <a:r>
              <a:rPr lang="en-US" dirty="0" smtClean="0"/>
              <a:t>, </a:t>
            </a:r>
            <a:r>
              <a:rPr lang="en-US" dirty="0"/>
              <a:t>S.V. </a:t>
            </a:r>
            <a:r>
              <a:rPr lang="en-US" dirty="0" err="1" smtClean="0"/>
              <a:t>Sumnikov</a:t>
            </a:r>
            <a:r>
              <a:rPr lang="en-US" dirty="0" smtClean="0"/>
              <a:t>, </a:t>
            </a:r>
            <a:r>
              <a:rPr lang="en-US" dirty="0"/>
              <a:t>A.V. </a:t>
            </a:r>
            <a:r>
              <a:rPr lang="en-US" dirty="0" err="1" smtClean="0"/>
              <a:t>Tomchuk</a:t>
            </a:r>
            <a:r>
              <a:rPr lang="en-US" dirty="0" smtClean="0"/>
              <a:t> (FLNP JINR) </a:t>
            </a:r>
          </a:p>
          <a:p>
            <a:pPr algn="ctr">
              <a:lnSpc>
                <a:spcPct val="120000"/>
              </a:lnSpc>
            </a:pPr>
            <a:r>
              <a:rPr lang="en-US" dirty="0" smtClean="0"/>
              <a:t>D.M</a:t>
            </a:r>
            <a:r>
              <a:rPr lang="en-US" dirty="0"/>
              <a:t>. </a:t>
            </a:r>
            <a:r>
              <a:rPr lang="en-US" dirty="0" err="1" smtClean="0"/>
              <a:t>Itkis</a:t>
            </a:r>
            <a:r>
              <a:rPr lang="en-US" dirty="0" smtClean="0"/>
              <a:t> (MSU)</a:t>
            </a:r>
          </a:p>
          <a:p>
            <a:pPr algn="ctr">
              <a:lnSpc>
                <a:spcPct val="120000"/>
              </a:lnSpc>
            </a:pPr>
            <a:r>
              <a:rPr lang="en-US" dirty="0" smtClean="0"/>
              <a:t>F.S</a:t>
            </a:r>
            <a:r>
              <a:rPr lang="en-US" dirty="0"/>
              <a:t>. </a:t>
            </a:r>
            <a:r>
              <a:rPr lang="en-US" dirty="0" err="1" smtClean="0"/>
              <a:t>Napolsky</a:t>
            </a:r>
            <a:r>
              <a:rPr lang="en-US" dirty="0"/>
              <a:t> </a:t>
            </a:r>
            <a:r>
              <a:rPr lang="en-US" dirty="0" smtClean="0"/>
              <a:t>(</a:t>
            </a:r>
            <a:r>
              <a:rPr lang="en-US" dirty="0" err="1" smtClean="0"/>
              <a:t>Dubna</a:t>
            </a:r>
            <a:r>
              <a:rPr lang="en-US" dirty="0" smtClean="0"/>
              <a:t> University)</a:t>
            </a:r>
            <a:r>
              <a:rPr lang="ru-RU" dirty="0"/>
              <a:t> </a:t>
            </a:r>
          </a:p>
          <a:p>
            <a:pPr algn="ctr"/>
            <a:r>
              <a:rPr lang="ru-RU" dirty="0"/>
              <a:t> </a:t>
            </a:r>
          </a:p>
          <a:p>
            <a:pPr algn="ctr"/>
            <a:r>
              <a:rPr lang="en-US" u="sng" dirty="0" smtClean="0"/>
              <a:t>Leader</a:t>
            </a:r>
            <a:r>
              <a:rPr lang="en-US" dirty="0" smtClean="0"/>
              <a:t>:</a:t>
            </a:r>
            <a:r>
              <a:rPr lang="ru-RU" dirty="0" smtClean="0"/>
              <a:t> </a:t>
            </a:r>
            <a:r>
              <a:rPr lang="en-US" dirty="0" smtClean="0"/>
              <a:t>Mikhail V</a:t>
            </a:r>
            <a:r>
              <a:rPr lang="en-US" dirty="0"/>
              <a:t>. </a:t>
            </a:r>
            <a:r>
              <a:rPr lang="en-US" dirty="0" err="1"/>
              <a:t>Avdeev</a:t>
            </a:r>
            <a:endParaRPr lang="ru-RU" dirty="0"/>
          </a:p>
          <a:p>
            <a:pPr algn="ctr"/>
            <a:r>
              <a:rPr lang="ru-RU" dirty="0"/>
              <a:t> </a:t>
            </a:r>
            <a:r>
              <a:rPr lang="en-US" u="sng" dirty="0" smtClean="0"/>
              <a:t>Leader’s assistants</a:t>
            </a:r>
            <a:r>
              <a:rPr lang="ru-RU" dirty="0" smtClean="0"/>
              <a:t>: </a:t>
            </a:r>
            <a:r>
              <a:rPr lang="en-US" dirty="0" smtClean="0"/>
              <a:t>Ivan A</a:t>
            </a:r>
            <a:r>
              <a:rPr lang="en-US" dirty="0"/>
              <a:t>. </a:t>
            </a:r>
            <a:r>
              <a:rPr lang="en-US" dirty="0" err="1"/>
              <a:t>Bobrikov</a:t>
            </a:r>
            <a:r>
              <a:rPr lang="ru-RU" dirty="0" smtClean="0"/>
              <a:t>, </a:t>
            </a:r>
            <a:r>
              <a:rPr lang="en-US" dirty="0" smtClean="0"/>
              <a:t>Viktor I</a:t>
            </a:r>
            <a:r>
              <a:rPr lang="en-US" dirty="0"/>
              <a:t>. </a:t>
            </a:r>
            <a:r>
              <a:rPr lang="en-US" dirty="0" err="1"/>
              <a:t>Petrenko</a:t>
            </a:r>
            <a:endParaRPr lang="ru-RU" dirty="0"/>
          </a:p>
          <a:p>
            <a:pPr algn="ctr"/>
            <a:r>
              <a:rPr lang="ru-RU" dirty="0"/>
              <a:t> </a:t>
            </a:r>
          </a:p>
          <a:p>
            <a:pPr algn="ctr"/>
            <a:endParaRPr lang="ru-RU" dirty="0"/>
          </a:p>
        </p:txBody>
      </p:sp>
      <p:sp>
        <p:nvSpPr>
          <p:cNvPr id="8" name="Rectangle 3"/>
          <p:cNvSpPr>
            <a:spLocks noChangeArrowheads="1"/>
          </p:cNvSpPr>
          <p:nvPr/>
        </p:nvSpPr>
        <p:spPr bwMode="auto">
          <a:xfrm>
            <a:off x="107504" y="978693"/>
            <a:ext cx="8983986"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sz="2400" b="1" dirty="0"/>
              <a:t>A system for neutron </a:t>
            </a:r>
            <a:r>
              <a:rPr lang="en-US" sz="2400" b="1" i="1" dirty="0"/>
              <a:t>operando </a:t>
            </a:r>
            <a:r>
              <a:rPr lang="en-US" sz="2400" b="1" dirty="0"/>
              <a:t>monitoring and diagnostics of materials and interfaces for electrochemical energy storage devices at the IBR-2 reactor</a:t>
            </a:r>
            <a:endParaRPr kumimoji="0" lang="ru-RU" altLang="ru-RU" sz="2200" b="1" i="0" u="none" strike="noStrike" cap="none" normalizeH="0" baseline="0" dirty="0" smtClean="0">
              <a:ln>
                <a:noFill/>
              </a:ln>
              <a:solidFill>
                <a:schemeClr val="tx1"/>
              </a:solidFill>
              <a:effectLst/>
            </a:endParaRPr>
          </a:p>
        </p:txBody>
      </p:sp>
      <p:sp>
        <p:nvSpPr>
          <p:cNvPr id="3" name="TextBox 2"/>
          <p:cNvSpPr txBox="1"/>
          <p:nvPr/>
        </p:nvSpPr>
        <p:spPr>
          <a:xfrm>
            <a:off x="2987824" y="450176"/>
            <a:ext cx="3471784" cy="369332"/>
          </a:xfrm>
          <a:prstGeom prst="rect">
            <a:avLst/>
          </a:prstGeom>
          <a:noFill/>
        </p:spPr>
        <p:txBody>
          <a:bodyPr wrap="none" rtlCol="0">
            <a:spAutoFit/>
          </a:bodyPr>
          <a:lstStyle/>
          <a:p>
            <a:r>
              <a:rPr lang="en-US" dirty="0"/>
              <a:t>Proposal for opening a new project</a:t>
            </a:r>
            <a:endParaRPr lang="ru-RU" dirty="0"/>
          </a:p>
        </p:txBody>
      </p:sp>
      <p:sp>
        <p:nvSpPr>
          <p:cNvPr id="2" name="Номер слайда 1"/>
          <p:cNvSpPr>
            <a:spLocks noGrp="1"/>
          </p:cNvSpPr>
          <p:nvPr>
            <p:ph type="sldNum" sz="quarter" idx="12"/>
          </p:nvPr>
        </p:nvSpPr>
        <p:spPr/>
        <p:txBody>
          <a:bodyPr/>
          <a:lstStyle/>
          <a:p>
            <a:fld id="{AF17EEA9-ED24-4656-AB98-5733D5EBD225}" type="slidenum">
              <a:rPr lang="ru-RU" smtClean="0"/>
              <a:t>1</a:t>
            </a:fld>
            <a:endParaRPr lang="ru-RU"/>
          </a:p>
        </p:txBody>
      </p:sp>
    </p:spTree>
    <p:extLst>
      <p:ext uri="{BB962C8B-B14F-4D97-AF65-F5344CB8AC3E}">
        <p14:creationId xmlns:p14="http://schemas.microsoft.com/office/powerpoint/2010/main" val="743127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2515" y="4941168"/>
            <a:ext cx="8504265" cy="584775"/>
          </a:xfrm>
          <a:prstGeom prst="rect">
            <a:avLst/>
          </a:prstGeom>
        </p:spPr>
        <p:txBody>
          <a:bodyPr wrap="square">
            <a:spAutoFit/>
          </a:bodyPr>
          <a:lstStyle/>
          <a:p>
            <a:r>
              <a:rPr lang="en-US" sz="1600" dirty="0" err="1"/>
              <a:t>A.M.Balagurov</a:t>
            </a:r>
            <a:r>
              <a:rPr lang="en-US" sz="1600" dirty="0"/>
              <a:t>, </a:t>
            </a:r>
            <a:r>
              <a:rPr lang="en-US" sz="1600" dirty="0" err="1"/>
              <a:t>I.A.Bobrikov</a:t>
            </a:r>
            <a:r>
              <a:rPr lang="en-US" sz="1600" dirty="0"/>
              <a:t>, </a:t>
            </a:r>
            <a:r>
              <a:rPr lang="en-US" sz="1600" dirty="0" err="1"/>
              <a:t>N.Y.Samoylova</a:t>
            </a:r>
            <a:r>
              <a:rPr lang="en-US" sz="1600" dirty="0"/>
              <a:t>, </a:t>
            </a:r>
            <a:r>
              <a:rPr lang="en-US" sz="1600" dirty="0" err="1"/>
              <a:t>O.A.Drozhzhin</a:t>
            </a:r>
            <a:r>
              <a:rPr lang="en-US" sz="1600" dirty="0"/>
              <a:t>, </a:t>
            </a:r>
            <a:r>
              <a:rPr lang="en-US" sz="1600" dirty="0" err="1"/>
              <a:t>E.V.Antipov</a:t>
            </a:r>
            <a:r>
              <a:rPr lang="en-US" sz="1600" dirty="0"/>
              <a:t>, Neutron scattering for analysis of processes in lithium-ion </a:t>
            </a:r>
            <a:r>
              <a:rPr lang="en-US" sz="1600" dirty="0" smtClean="0"/>
              <a:t>batteries</a:t>
            </a:r>
            <a:r>
              <a:rPr lang="ru-RU" sz="1600" dirty="0" smtClean="0"/>
              <a:t>, </a:t>
            </a:r>
            <a:r>
              <a:rPr lang="en-US" sz="1600" i="1" dirty="0" smtClean="0"/>
              <a:t>Russ</a:t>
            </a:r>
            <a:r>
              <a:rPr lang="en-US" sz="1600" i="1" dirty="0"/>
              <a:t>. Chem. Rev.</a:t>
            </a:r>
            <a:r>
              <a:rPr lang="en-US" sz="1600" dirty="0"/>
              <a:t> </a:t>
            </a:r>
            <a:r>
              <a:rPr lang="en-US" sz="1600" b="1" dirty="0"/>
              <a:t>2014</a:t>
            </a:r>
            <a:r>
              <a:rPr lang="en-US" sz="1600" dirty="0"/>
              <a:t>, </a:t>
            </a:r>
            <a:r>
              <a:rPr lang="en-US" sz="1600" i="1" dirty="0"/>
              <a:t>83</a:t>
            </a:r>
            <a:r>
              <a:rPr lang="en-US" sz="1600" dirty="0"/>
              <a:t>, 1120</a:t>
            </a:r>
            <a:endParaRPr lang="ru-RU" sz="1600" dirty="0"/>
          </a:p>
        </p:txBody>
      </p:sp>
      <p:sp>
        <p:nvSpPr>
          <p:cNvPr id="5" name="TextBox 4"/>
          <p:cNvSpPr txBox="1"/>
          <p:nvPr/>
        </p:nvSpPr>
        <p:spPr>
          <a:xfrm>
            <a:off x="323528" y="5640090"/>
            <a:ext cx="8136904" cy="830997"/>
          </a:xfrm>
          <a:prstGeom prst="rect">
            <a:avLst/>
          </a:prstGeom>
          <a:noFill/>
        </p:spPr>
        <p:txBody>
          <a:bodyPr wrap="square" rtlCol="0">
            <a:spAutoFit/>
          </a:bodyPr>
          <a:lstStyle/>
          <a:p>
            <a:r>
              <a:rPr lang="de-DE" sz="1600" dirty="0" smtClean="0"/>
              <a:t>D.M</a:t>
            </a:r>
            <a:r>
              <a:rPr lang="de-DE" sz="1600" dirty="0"/>
              <a:t>. </a:t>
            </a:r>
            <a:r>
              <a:rPr lang="de-DE" sz="1600" dirty="0" err="1" smtClean="0"/>
              <a:t>Itkis</a:t>
            </a:r>
            <a:r>
              <a:rPr lang="de-DE" sz="1600" dirty="0" smtClean="0"/>
              <a:t>, J.J. Velasco-Velez</a:t>
            </a:r>
            <a:r>
              <a:rPr lang="en-US" sz="1600" dirty="0"/>
              <a:t>, </a:t>
            </a:r>
            <a:r>
              <a:rPr lang="de-DE" sz="1600" dirty="0" smtClean="0"/>
              <a:t>A. Knop-Gericke</a:t>
            </a:r>
            <a:r>
              <a:rPr lang="de-DE" sz="1600" dirty="0"/>
              <a:t>, </a:t>
            </a:r>
            <a:r>
              <a:rPr lang="de-DE" sz="1600" dirty="0" smtClean="0"/>
              <a:t>A. </a:t>
            </a:r>
            <a:r>
              <a:rPr lang="de-DE" sz="1600" dirty="0" err="1"/>
              <a:t>Vyalikh</a:t>
            </a:r>
            <a:r>
              <a:rPr lang="de-DE" sz="1600" dirty="0"/>
              <a:t>, </a:t>
            </a:r>
            <a:r>
              <a:rPr lang="de-DE" sz="1600" dirty="0" smtClean="0"/>
              <a:t>M.V</a:t>
            </a:r>
            <a:r>
              <a:rPr lang="de-DE" sz="1600" dirty="0"/>
              <a:t>. </a:t>
            </a:r>
            <a:r>
              <a:rPr lang="de-DE" sz="1600" dirty="0" err="1"/>
              <a:t>Avdeev</a:t>
            </a:r>
            <a:r>
              <a:rPr lang="de-DE" sz="1600" dirty="0"/>
              <a:t>, </a:t>
            </a:r>
            <a:r>
              <a:rPr lang="de-DE" sz="1600" dirty="0" smtClean="0"/>
              <a:t>L.V. </a:t>
            </a:r>
            <a:r>
              <a:rPr lang="de-DE" sz="1600" dirty="0" err="1" smtClean="0"/>
              <a:t>Yashina</a:t>
            </a:r>
            <a:r>
              <a:rPr lang="de-DE" sz="1600" dirty="0" smtClean="0"/>
              <a:t>, </a:t>
            </a:r>
            <a:r>
              <a:rPr lang="en-US" sz="1600" dirty="0" smtClean="0"/>
              <a:t>Probing </a:t>
            </a:r>
            <a:r>
              <a:rPr lang="en-US" sz="1600" dirty="0"/>
              <a:t>of electrochemical interfaces by photons and neutrons in operando. </a:t>
            </a:r>
            <a:r>
              <a:rPr lang="en-US" sz="1600" dirty="0" smtClean="0"/>
              <a:t>Review</a:t>
            </a:r>
            <a:r>
              <a:rPr lang="ru-RU" sz="1600" dirty="0" smtClean="0"/>
              <a:t> </a:t>
            </a:r>
            <a:br>
              <a:rPr lang="ru-RU" sz="1600" dirty="0" smtClean="0"/>
            </a:br>
            <a:r>
              <a:rPr lang="en-US" sz="1600" i="1" dirty="0" err="1" smtClean="0"/>
              <a:t>ChemElectroChem</a:t>
            </a:r>
            <a:r>
              <a:rPr lang="en-US" sz="1600" dirty="0" smtClean="0"/>
              <a:t> 2 (</a:t>
            </a:r>
            <a:r>
              <a:rPr lang="en-US" sz="1600" b="1" dirty="0" smtClean="0"/>
              <a:t>2015</a:t>
            </a:r>
            <a:r>
              <a:rPr lang="en-US" sz="1600" dirty="0" smtClean="0"/>
              <a:t>) 1427</a:t>
            </a:r>
            <a:endParaRPr lang="ru-RU" sz="1600" dirty="0"/>
          </a:p>
        </p:txBody>
      </p:sp>
      <p:sp>
        <p:nvSpPr>
          <p:cNvPr id="7" name="TextBox 6"/>
          <p:cNvSpPr txBox="1"/>
          <p:nvPr/>
        </p:nvSpPr>
        <p:spPr>
          <a:xfrm>
            <a:off x="206897" y="1124744"/>
            <a:ext cx="8343900" cy="332398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t>Scattering of thermal neutrons allows one to investigate the "hidden" structures of electrode materials and interfaces for electrochemical energy storage devices</a:t>
            </a:r>
            <a:endParaRPr lang="ru-RU" sz="2000" dirty="0" smtClean="0"/>
          </a:p>
          <a:p>
            <a:pPr marL="342900" indent="-342900">
              <a:spcAft>
                <a:spcPts val="600"/>
              </a:spcAft>
              <a:buFont typeface="Arial" panose="020B0604020202020204" pitchFamily="34" charset="0"/>
              <a:buChar char="•"/>
            </a:pPr>
            <a:r>
              <a:rPr lang="en-US" sz="2000" dirty="0"/>
              <a:t>Important, from a practical point of view, feature of neutron scattering is that "averaged" information on the volume or surface of electrodes is obtained, which avoids artifacts often related with the locality of information and influenced by numerous factors</a:t>
            </a:r>
            <a:r>
              <a:rPr lang="ru-RU" sz="2000" dirty="0" smtClean="0"/>
              <a:t>  </a:t>
            </a:r>
          </a:p>
          <a:p>
            <a:pPr marL="342900" indent="-342900">
              <a:buFont typeface="Arial" panose="020B0604020202020204" pitchFamily="34" charset="0"/>
              <a:buChar char="•"/>
            </a:pPr>
            <a:r>
              <a:rPr lang="en-US" sz="2000" dirty="0"/>
              <a:t>The organization and conduct of high-quality operando experiments with electrode materials and interfaces for electrochemical energy storage devices </a:t>
            </a:r>
            <a:r>
              <a:rPr lang="en-US" sz="2000" dirty="0" smtClean="0"/>
              <a:t>require </a:t>
            </a:r>
            <a:r>
              <a:rPr lang="en-US" sz="2000" dirty="0"/>
              <a:t>an appropriate "electrochemical infrastructure</a:t>
            </a:r>
            <a:r>
              <a:rPr lang="en-US" sz="2000" dirty="0" smtClean="0"/>
              <a:t>“</a:t>
            </a:r>
            <a:endParaRPr lang="ru-RU" sz="2000" dirty="0" smtClean="0"/>
          </a:p>
        </p:txBody>
      </p:sp>
      <p:sp>
        <p:nvSpPr>
          <p:cNvPr id="9" name="TextBox 8"/>
          <p:cNvSpPr txBox="1"/>
          <p:nvPr/>
        </p:nvSpPr>
        <p:spPr>
          <a:xfrm>
            <a:off x="0" y="116632"/>
            <a:ext cx="7602915" cy="769441"/>
          </a:xfrm>
          <a:prstGeom prst="rect">
            <a:avLst/>
          </a:prstGeom>
          <a:noFill/>
        </p:spPr>
        <p:txBody>
          <a:bodyPr wrap="none" rtlCol="0">
            <a:spAutoFit/>
          </a:bodyPr>
          <a:lstStyle/>
          <a:p>
            <a:r>
              <a:rPr lang="en-US" sz="2200" b="1" dirty="0" smtClean="0"/>
              <a:t>Electrochemical </a:t>
            </a:r>
            <a:r>
              <a:rPr lang="en-US" sz="2200" b="1" dirty="0"/>
              <a:t>energy storage </a:t>
            </a:r>
            <a:r>
              <a:rPr lang="en-US" sz="2200" b="1" dirty="0" smtClean="0"/>
              <a:t>devices</a:t>
            </a:r>
            <a:r>
              <a:rPr lang="ru-RU" sz="2200" b="1" dirty="0" smtClean="0"/>
              <a:t>: </a:t>
            </a:r>
            <a:endParaRPr lang="en-US" sz="2200" b="1" dirty="0" smtClean="0"/>
          </a:p>
          <a:p>
            <a:r>
              <a:rPr lang="en-US" sz="2200" b="1" dirty="0"/>
              <a:t> </a:t>
            </a:r>
            <a:r>
              <a:rPr lang="en-US" sz="2200" b="1" dirty="0" smtClean="0"/>
              <a:t>                                            neutron scattering and other methods </a:t>
            </a:r>
            <a:endParaRPr lang="ru-RU" sz="2200" b="1" dirty="0"/>
          </a:p>
        </p:txBody>
      </p:sp>
      <p:sp>
        <p:nvSpPr>
          <p:cNvPr id="2" name="Номер слайда 1"/>
          <p:cNvSpPr>
            <a:spLocks noGrp="1"/>
          </p:cNvSpPr>
          <p:nvPr>
            <p:ph type="sldNum" sz="quarter" idx="12"/>
          </p:nvPr>
        </p:nvSpPr>
        <p:spPr/>
        <p:txBody>
          <a:bodyPr/>
          <a:lstStyle/>
          <a:p>
            <a:fld id="{AF17EEA9-ED24-4656-AB98-5733D5EBD225}" type="slidenum">
              <a:rPr lang="ru-RU" smtClean="0"/>
              <a:t>10</a:t>
            </a:fld>
            <a:endParaRPr lang="ru-RU"/>
          </a:p>
        </p:txBody>
      </p:sp>
    </p:spTree>
    <p:extLst>
      <p:ext uri="{BB962C8B-B14F-4D97-AF65-F5344CB8AC3E}">
        <p14:creationId xmlns:p14="http://schemas.microsoft.com/office/powerpoint/2010/main" val="505001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20688"/>
            <a:ext cx="2454262" cy="461665"/>
          </a:xfrm>
          <a:prstGeom prst="rect">
            <a:avLst/>
          </a:prstGeom>
          <a:noFill/>
        </p:spPr>
        <p:txBody>
          <a:bodyPr wrap="none" rtlCol="0">
            <a:spAutoFit/>
          </a:bodyPr>
          <a:lstStyle/>
          <a:p>
            <a:r>
              <a:rPr lang="en-US" sz="2400" b="1" dirty="0" smtClean="0"/>
              <a:t>Project objectives</a:t>
            </a:r>
            <a:endParaRPr lang="ru-RU" sz="2400" b="1" dirty="0"/>
          </a:p>
        </p:txBody>
      </p:sp>
      <p:sp>
        <p:nvSpPr>
          <p:cNvPr id="2" name="TextBox 1"/>
          <p:cNvSpPr txBox="1"/>
          <p:nvPr/>
        </p:nvSpPr>
        <p:spPr>
          <a:xfrm>
            <a:off x="611560" y="1268760"/>
            <a:ext cx="7704855"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Development </a:t>
            </a:r>
            <a:r>
              <a:rPr lang="en-US" sz="2000" dirty="0"/>
              <a:t>of common approaches to the effective use of neutron scattering methods (diffraction, reflectometry, small-angle scattering) in the analysis of the </a:t>
            </a:r>
            <a:r>
              <a:rPr lang="en-US" sz="2000" dirty="0" smtClean="0"/>
              <a:t>structural evolution </a:t>
            </a:r>
            <a:r>
              <a:rPr lang="en-US" sz="2000" dirty="0"/>
              <a:t>of </a:t>
            </a:r>
            <a:r>
              <a:rPr lang="en-US" sz="2000" dirty="0" smtClean="0"/>
              <a:t>various </a:t>
            </a:r>
            <a:r>
              <a:rPr lang="en-US" sz="2000" dirty="0"/>
              <a:t>types of electrodes and interfaces for electrochemical energy storage devices </a:t>
            </a:r>
            <a:r>
              <a:rPr lang="en-US" sz="2000" dirty="0" smtClean="0"/>
              <a:t>during operation </a:t>
            </a:r>
            <a:r>
              <a:rPr lang="en-US" sz="2000" dirty="0"/>
              <a:t>(operando mode).</a:t>
            </a:r>
            <a:endParaRPr lang="ru-RU" sz="2000" dirty="0" smtClean="0"/>
          </a:p>
          <a:p>
            <a:pPr marL="342900" indent="-342900">
              <a:buFont typeface="Arial" panose="020B0604020202020204" pitchFamily="34" charset="0"/>
              <a:buChar char="•"/>
            </a:pPr>
            <a:endParaRPr lang="ru-RU" sz="2000" dirty="0" smtClean="0"/>
          </a:p>
          <a:p>
            <a:pPr marL="342900" indent="-342900">
              <a:buFont typeface="Arial" panose="020B0604020202020204" pitchFamily="34" charset="0"/>
              <a:buChar char="•"/>
            </a:pPr>
            <a:r>
              <a:rPr lang="en-US" sz="2000" dirty="0" smtClean="0"/>
              <a:t>Design and development </a:t>
            </a:r>
            <a:r>
              <a:rPr lang="en-US" sz="2000" dirty="0"/>
              <a:t>of specialized electrochemical cells and sample environment systems for operando research in neutron scattering experiments.</a:t>
            </a:r>
            <a:endParaRPr lang="ru-RU" sz="2000" dirty="0"/>
          </a:p>
        </p:txBody>
      </p:sp>
      <p:sp>
        <p:nvSpPr>
          <p:cNvPr id="3" name="Номер слайда 2"/>
          <p:cNvSpPr>
            <a:spLocks noGrp="1"/>
          </p:cNvSpPr>
          <p:nvPr>
            <p:ph type="sldNum" sz="quarter" idx="12"/>
          </p:nvPr>
        </p:nvSpPr>
        <p:spPr/>
        <p:txBody>
          <a:bodyPr/>
          <a:lstStyle/>
          <a:p>
            <a:fld id="{AF17EEA9-ED24-4656-AB98-5733D5EBD225}" type="slidenum">
              <a:rPr lang="ru-RU" smtClean="0"/>
              <a:t>11</a:t>
            </a:fld>
            <a:endParaRPr lang="ru-RU"/>
          </a:p>
        </p:txBody>
      </p:sp>
    </p:spTree>
    <p:extLst>
      <p:ext uri="{BB962C8B-B14F-4D97-AF65-F5344CB8AC3E}">
        <p14:creationId xmlns:p14="http://schemas.microsoft.com/office/powerpoint/2010/main" val="2340818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5793100" y="2195364"/>
            <a:ext cx="313213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US" b="1" u="sng" kern="0" dirty="0" smtClean="0">
                <a:solidFill>
                  <a:schemeClr val="accent5">
                    <a:lumMod val="75000"/>
                  </a:schemeClr>
                </a:solidFill>
                <a:effectLst>
                  <a:outerShdw blurRad="38100" dist="38100" dir="2700000" algn="tl">
                    <a:srgbClr val="000000">
                      <a:alpha val="43137"/>
                    </a:srgbClr>
                  </a:outerShdw>
                </a:effectLst>
                <a:cs typeface="+mn-cs"/>
              </a:rPr>
              <a:t>Neutron </a:t>
            </a:r>
            <a:r>
              <a:rPr lang="en-US" b="1" u="sng" kern="0" dirty="0" err="1" smtClean="0">
                <a:solidFill>
                  <a:schemeClr val="accent5">
                    <a:lumMod val="75000"/>
                  </a:schemeClr>
                </a:solidFill>
                <a:effectLst>
                  <a:outerShdw blurRad="38100" dist="38100" dir="2700000" algn="tl">
                    <a:srgbClr val="000000">
                      <a:alpha val="43137"/>
                    </a:srgbClr>
                  </a:outerShdw>
                </a:effectLst>
                <a:cs typeface="+mn-cs"/>
              </a:rPr>
              <a:t>Difftraction</a:t>
            </a:r>
            <a:r>
              <a:rPr lang="en-US" b="1" u="sng" kern="0" dirty="0" smtClean="0">
                <a:solidFill>
                  <a:schemeClr val="accent5">
                    <a:lumMod val="75000"/>
                  </a:schemeClr>
                </a:solidFill>
                <a:effectLst>
                  <a:outerShdw blurRad="38100" dist="38100" dir="2700000" algn="tl">
                    <a:srgbClr val="000000">
                      <a:alpha val="43137"/>
                    </a:srgbClr>
                  </a:outerShdw>
                </a:effectLst>
                <a:cs typeface="+mn-cs"/>
              </a:rPr>
              <a:t> (N</a:t>
            </a:r>
            <a:r>
              <a:rPr lang="en-US" b="1" u="sng" kern="0" dirty="0">
                <a:solidFill>
                  <a:schemeClr val="accent5">
                    <a:lumMod val="75000"/>
                  </a:schemeClr>
                </a:solidFill>
                <a:effectLst>
                  <a:outerShdw blurRad="38100" dist="38100" dir="2700000" algn="tl">
                    <a:srgbClr val="000000">
                      <a:alpha val="43137"/>
                    </a:srgbClr>
                  </a:outerShdw>
                </a:effectLst>
              </a:rPr>
              <a:t>D</a:t>
            </a:r>
            <a:r>
              <a:rPr lang="en-US" b="1" u="sng" kern="0" dirty="0" smtClean="0">
                <a:solidFill>
                  <a:schemeClr val="accent5">
                    <a:lumMod val="75000"/>
                  </a:schemeClr>
                </a:solidFill>
                <a:effectLst>
                  <a:outerShdw blurRad="38100" dist="38100" dir="2700000" algn="tl">
                    <a:srgbClr val="000000">
                      <a:alpha val="43137"/>
                    </a:srgbClr>
                  </a:outerShdw>
                </a:effectLst>
                <a:cs typeface="+mn-cs"/>
              </a:rPr>
              <a:t>):</a:t>
            </a:r>
          </a:p>
          <a:p>
            <a:pPr eaLnBrk="1" fontAlgn="auto" hangingPunct="1">
              <a:spcBef>
                <a:spcPct val="50000"/>
              </a:spcBef>
              <a:spcAft>
                <a:spcPts val="0"/>
              </a:spcAft>
              <a:defRPr/>
            </a:pPr>
            <a:r>
              <a:rPr lang="en-US" sz="1600" b="1" kern="0" dirty="0" smtClean="0">
                <a:solidFill>
                  <a:schemeClr val="accent5">
                    <a:lumMod val="75000"/>
                  </a:schemeClr>
                </a:solidFill>
                <a:cs typeface="+mn-cs"/>
              </a:rPr>
              <a:t>HRFD, RTD</a:t>
            </a:r>
            <a:endParaRPr lang="ru-RU" sz="1600" b="1" kern="0" dirty="0" smtClean="0">
              <a:solidFill>
                <a:schemeClr val="accent5">
                  <a:lumMod val="75000"/>
                </a:schemeClr>
              </a:solidFill>
              <a:cs typeface="+mn-cs"/>
            </a:endParaRPr>
          </a:p>
        </p:txBody>
      </p:sp>
      <p:sp>
        <p:nvSpPr>
          <p:cNvPr id="4" name="Text Box 7"/>
          <p:cNvSpPr txBox="1">
            <a:spLocks noChangeArrowheads="1"/>
          </p:cNvSpPr>
          <p:nvPr/>
        </p:nvSpPr>
        <p:spPr bwMode="auto">
          <a:xfrm>
            <a:off x="5813420" y="3857813"/>
            <a:ext cx="29162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US" b="1" u="sng" kern="0" dirty="0" smtClean="0">
                <a:solidFill>
                  <a:srgbClr val="FFFF00"/>
                </a:solidFill>
                <a:effectLst>
                  <a:outerShdw blurRad="38100" dist="38100" dir="2700000" algn="tl">
                    <a:srgbClr val="000000">
                      <a:alpha val="43137"/>
                    </a:srgbClr>
                  </a:outerShdw>
                </a:effectLst>
                <a:cs typeface="+mn-cs"/>
              </a:rPr>
              <a:t>Small-Angle Neutron Scattering (SANS):</a:t>
            </a:r>
            <a:r>
              <a:rPr lang="en-US" sz="1600" b="1" kern="0" dirty="0" smtClean="0">
                <a:solidFill>
                  <a:srgbClr val="FFFF00"/>
                </a:solidFill>
                <a:cs typeface="+mn-cs"/>
              </a:rPr>
              <a:t> </a:t>
            </a:r>
          </a:p>
          <a:p>
            <a:pPr eaLnBrk="1" fontAlgn="auto" hangingPunct="1">
              <a:spcBef>
                <a:spcPct val="50000"/>
              </a:spcBef>
              <a:spcAft>
                <a:spcPts val="0"/>
              </a:spcAft>
              <a:defRPr/>
            </a:pPr>
            <a:r>
              <a:rPr lang="en-US" sz="1600" b="1" kern="0" dirty="0" err="1" smtClean="0">
                <a:solidFill>
                  <a:srgbClr val="FFFF00"/>
                </a:solidFill>
                <a:cs typeface="+mn-cs"/>
              </a:rPr>
              <a:t>YuMO</a:t>
            </a:r>
            <a:endParaRPr lang="ru-RU" sz="1600" b="1" kern="0" dirty="0" smtClean="0">
              <a:solidFill>
                <a:srgbClr val="FFFF00"/>
              </a:solidFill>
              <a:cs typeface="+mn-cs"/>
            </a:endParaRPr>
          </a:p>
        </p:txBody>
      </p:sp>
      <p:sp>
        <p:nvSpPr>
          <p:cNvPr id="5" name="Text Box 8"/>
          <p:cNvSpPr txBox="1">
            <a:spLocks noChangeArrowheads="1"/>
          </p:cNvSpPr>
          <p:nvPr/>
        </p:nvSpPr>
        <p:spPr bwMode="auto">
          <a:xfrm>
            <a:off x="5820900" y="2974874"/>
            <a:ext cx="334080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US" b="1" u="sng" kern="0" dirty="0" smtClean="0">
                <a:solidFill>
                  <a:srgbClr val="FFC000"/>
                </a:solidFill>
                <a:effectLst>
                  <a:outerShdw blurRad="38100" dist="38100" dir="2700000" algn="tl">
                    <a:srgbClr val="000000">
                      <a:alpha val="43137"/>
                    </a:srgbClr>
                  </a:outerShdw>
                </a:effectLst>
                <a:cs typeface="+mn-cs"/>
              </a:rPr>
              <a:t>Neutron Reflectometry (NR):</a:t>
            </a:r>
          </a:p>
          <a:p>
            <a:pPr eaLnBrk="1" fontAlgn="auto" hangingPunct="1">
              <a:spcBef>
                <a:spcPct val="50000"/>
              </a:spcBef>
              <a:spcAft>
                <a:spcPts val="0"/>
              </a:spcAft>
              <a:defRPr/>
            </a:pPr>
            <a:r>
              <a:rPr lang="en-US" sz="1600" b="1" kern="0" dirty="0" smtClean="0">
                <a:solidFill>
                  <a:srgbClr val="FFC000"/>
                </a:solidFill>
                <a:cs typeface="+mn-cs"/>
              </a:rPr>
              <a:t>GRAINS</a:t>
            </a:r>
            <a:endParaRPr lang="ru-RU" sz="1600" b="1" kern="0" dirty="0" smtClean="0">
              <a:solidFill>
                <a:srgbClr val="FFC000"/>
              </a:solidFill>
              <a:cs typeface="+mn-cs"/>
            </a:endParaRPr>
          </a:p>
        </p:txBody>
      </p:sp>
      <p:pic>
        <p:nvPicPr>
          <p:cNvPr id="8199" name="Picture 4" descr="D:\work\tomo_piter\results\experimental_facilities_big.png"/>
          <p:cNvPicPr>
            <a:picLocks noChangeAspect="1" noChangeArrowheads="1"/>
          </p:cNvPicPr>
          <p:nvPr/>
        </p:nvPicPr>
        <p:blipFill>
          <a:blip r:embed="rId2">
            <a:clrChange>
              <a:clrFrom>
                <a:srgbClr val="FFFCFD"/>
              </a:clrFrom>
              <a:clrTo>
                <a:srgbClr val="FFFCFD">
                  <a:alpha val="0"/>
                </a:srgbClr>
              </a:clrTo>
            </a:clrChange>
            <a:extLst>
              <a:ext uri="{28A0092B-C50C-407E-A947-70E740481C1C}">
                <a14:useLocalDpi xmlns:a14="http://schemas.microsoft.com/office/drawing/2010/main" val="0"/>
              </a:ext>
            </a:extLst>
          </a:blip>
          <a:srcRect/>
          <a:stretch>
            <a:fillRect/>
          </a:stretch>
        </p:blipFill>
        <p:spPr bwMode="auto">
          <a:xfrm>
            <a:off x="107504" y="1769959"/>
            <a:ext cx="58674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6488" y="404813"/>
            <a:ext cx="1003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Овал 6"/>
          <p:cNvSpPr/>
          <p:nvPr/>
        </p:nvSpPr>
        <p:spPr>
          <a:xfrm>
            <a:off x="2392334" y="2088963"/>
            <a:ext cx="986590" cy="854242"/>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2657124" y="1560129"/>
            <a:ext cx="1443600" cy="369332"/>
          </a:xfrm>
          <a:prstGeom prst="rect">
            <a:avLst/>
          </a:prstGeom>
          <a:noFill/>
        </p:spPr>
        <p:txBody>
          <a:bodyPr wrap="none" rtlCol="0">
            <a:spAutoFit/>
          </a:bodyPr>
          <a:lstStyle/>
          <a:p>
            <a:r>
              <a:rPr lang="en-US" dirty="0" err="1" smtClean="0">
                <a:solidFill>
                  <a:srgbClr val="FF0000"/>
                </a:solidFill>
              </a:rPr>
              <a:t>YuMO</a:t>
            </a:r>
            <a:r>
              <a:rPr lang="en-US" dirty="0" smtClean="0">
                <a:solidFill>
                  <a:srgbClr val="FF0000"/>
                </a:solidFill>
              </a:rPr>
              <a:t> (SANS)</a:t>
            </a:r>
            <a:endParaRPr lang="ru-RU" dirty="0">
              <a:solidFill>
                <a:srgbClr val="FF0000"/>
              </a:solidFill>
            </a:endParaRPr>
          </a:p>
        </p:txBody>
      </p:sp>
      <p:sp>
        <p:nvSpPr>
          <p:cNvPr id="13" name="TextBox 12"/>
          <p:cNvSpPr txBox="1"/>
          <p:nvPr/>
        </p:nvSpPr>
        <p:spPr>
          <a:xfrm>
            <a:off x="541127" y="1675611"/>
            <a:ext cx="1670201" cy="369332"/>
          </a:xfrm>
          <a:prstGeom prst="rect">
            <a:avLst/>
          </a:prstGeom>
          <a:noFill/>
        </p:spPr>
        <p:txBody>
          <a:bodyPr wrap="none" rtlCol="0">
            <a:spAutoFit/>
          </a:bodyPr>
          <a:lstStyle/>
          <a:p>
            <a:r>
              <a:rPr lang="en-US" dirty="0" smtClean="0">
                <a:solidFill>
                  <a:srgbClr val="FF0000"/>
                </a:solidFill>
              </a:rPr>
              <a:t>HRFD, RTD (ND)</a:t>
            </a:r>
            <a:endParaRPr lang="ru-RU" dirty="0">
              <a:solidFill>
                <a:srgbClr val="FF0000"/>
              </a:solidFill>
            </a:endParaRPr>
          </a:p>
        </p:txBody>
      </p:sp>
      <p:sp>
        <p:nvSpPr>
          <p:cNvPr id="14" name="Овал 13"/>
          <p:cNvSpPr/>
          <p:nvPr/>
        </p:nvSpPr>
        <p:spPr>
          <a:xfrm>
            <a:off x="1819664" y="2393763"/>
            <a:ext cx="986590" cy="854242"/>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1999713" y="5279922"/>
            <a:ext cx="1386918" cy="369332"/>
          </a:xfrm>
          <a:prstGeom prst="rect">
            <a:avLst/>
          </a:prstGeom>
          <a:noFill/>
        </p:spPr>
        <p:txBody>
          <a:bodyPr wrap="none" rtlCol="0">
            <a:spAutoFit/>
          </a:bodyPr>
          <a:lstStyle/>
          <a:p>
            <a:r>
              <a:rPr lang="en-US" dirty="0" smtClean="0">
                <a:solidFill>
                  <a:srgbClr val="FF0000"/>
                </a:solidFill>
              </a:rPr>
              <a:t>GRAINS (NR)</a:t>
            </a:r>
            <a:endParaRPr lang="ru-RU" dirty="0">
              <a:solidFill>
                <a:srgbClr val="FF0000"/>
              </a:solidFill>
            </a:endParaRPr>
          </a:p>
        </p:txBody>
      </p:sp>
      <p:sp>
        <p:nvSpPr>
          <p:cNvPr id="16" name="Овал 15"/>
          <p:cNvSpPr/>
          <p:nvPr/>
        </p:nvSpPr>
        <p:spPr>
          <a:xfrm>
            <a:off x="2124464" y="4350984"/>
            <a:ext cx="986590" cy="854242"/>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611560" y="620688"/>
            <a:ext cx="4633641" cy="461665"/>
          </a:xfrm>
          <a:prstGeom prst="rect">
            <a:avLst/>
          </a:prstGeom>
          <a:noFill/>
        </p:spPr>
        <p:txBody>
          <a:bodyPr wrap="none" rtlCol="0">
            <a:spAutoFit/>
          </a:bodyPr>
          <a:lstStyle/>
          <a:p>
            <a:r>
              <a:rPr lang="en-US" sz="2400" b="1" dirty="0" smtClean="0"/>
              <a:t>Involved methods and instruments</a:t>
            </a:r>
            <a:endParaRPr lang="ru-RU" sz="2400" b="1" dirty="0"/>
          </a:p>
        </p:txBody>
      </p:sp>
      <p:sp>
        <p:nvSpPr>
          <p:cNvPr id="2" name="TextBox 1"/>
          <p:cNvSpPr txBox="1"/>
          <p:nvPr/>
        </p:nvSpPr>
        <p:spPr>
          <a:xfrm>
            <a:off x="4614324" y="1666895"/>
            <a:ext cx="3166957" cy="369332"/>
          </a:xfrm>
          <a:prstGeom prst="rect">
            <a:avLst/>
          </a:prstGeom>
          <a:noFill/>
        </p:spPr>
        <p:txBody>
          <a:bodyPr wrap="none" rtlCol="0">
            <a:spAutoFit/>
          </a:bodyPr>
          <a:lstStyle/>
          <a:p>
            <a:r>
              <a:rPr lang="en-US" b="1" dirty="0" smtClean="0"/>
              <a:t>IBR-2 pulsed reactor, FLNP JINR</a:t>
            </a:r>
            <a:endParaRPr lang="ru-RU" b="1" dirty="0"/>
          </a:p>
        </p:txBody>
      </p:sp>
      <p:sp>
        <p:nvSpPr>
          <p:cNvPr id="6" name="Номер слайда 5"/>
          <p:cNvSpPr>
            <a:spLocks noGrp="1"/>
          </p:cNvSpPr>
          <p:nvPr>
            <p:ph type="sldNum" sz="quarter" idx="12"/>
          </p:nvPr>
        </p:nvSpPr>
        <p:spPr/>
        <p:txBody>
          <a:bodyPr/>
          <a:lstStyle/>
          <a:p>
            <a:fld id="{AF17EEA9-ED24-4656-AB98-5733D5EBD225}" type="slidenum">
              <a:rPr lang="ru-RU" smtClean="0"/>
              <a:t>12</a:t>
            </a:fld>
            <a:endParaRPr lang="ru-RU"/>
          </a:p>
        </p:txBody>
      </p:sp>
    </p:spTree>
    <p:extLst>
      <p:ext uri="{BB962C8B-B14F-4D97-AF65-F5344CB8AC3E}">
        <p14:creationId xmlns:p14="http://schemas.microsoft.com/office/powerpoint/2010/main" val="3466470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837" y="136484"/>
            <a:ext cx="5058564" cy="430887"/>
          </a:xfrm>
          <a:prstGeom prst="rect">
            <a:avLst/>
          </a:prstGeom>
          <a:noFill/>
        </p:spPr>
        <p:txBody>
          <a:bodyPr wrap="none" rtlCol="0">
            <a:spAutoFit/>
          </a:bodyPr>
          <a:lstStyle/>
          <a:p>
            <a:r>
              <a:rPr lang="en-US" sz="2200" b="1" dirty="0" smtClean="0"/>
              <a:t>Physical background: Neutron Diffraction </a:t>
            </a:r>
            <a:endParaRPr lang="ru-RU" sz="2200" dirty="0"/>
          </a:p>
        </p:txBody>
      </p:sp>
      <p:sp>
        <p:nvSpPr>
          <p:cNvPr id="6" name="TextBox 5"/>
          <p:cNvSpPr txBox="1"/>
          <p:nvPr/>
        </p:nvSpPr>
        <p:spPr>
          <a:xfrm>
            <a:off x="147348" y="6136376"/>
            <a:ext cx="8942865" cy="353943"/>
          </a:xfrm>
          <a:prstGeom prst="rect">
            <a:avLst/>
          </a:prstGeom>
          <a:noFill/>
        </p:spPr>
        <p:txBody>
          <a:bodyPr wrap="square" rtlCol="0">
            <a:spAutoFit/>
          </a:bodyPr>
          <a:lstStyle/>
          <a:p>
            <a:r>
              <a:rPr lang="en-US" sz="1700" dirty="0" smtClean="0"/>
              <a:t>Research projects</a:t>
            </a:r>
            <a:r>
              <a:rPr lang="ru-RU" sz="1700" dirty="0" smtClean="0"/>
              <a:t>: </a:t>
            </a:r>
            <a:r>
              <a:rPr lang="en-US" sz="1700" dirty="0" smtClean="0"/>
              <a:t>RFBR</a:t>
            </a:r>
            <a:r>
              <a:rPr lang="ru-RU" sz="1700" dirty="0" smtClean="0"/>
              <a:t> 14-02-31506 </a:t>
            </a:r>
            <a:r>
              <a:rPr lang="en-US" sz="1700" dirty="0" err="1" smtClean="0"/>
              <a:t>mol</a:t>
            </a:r>
            <a:r>
              <a:rPr lang="ru-RU" sz="1700" dirty="0" smtClean="0"/>
              <a:t>_а, </a:t>
            </a:r>
            <a:r>
              <a:rPr lang="en-US" sz="1700" dirty="0" smtClean="0"/>
              <a:t>RFBR</a:t>
            </a:r>
            <a:r>
              <a:rPr lang="ru-RU" sz="1700" dirty="0" smtClean="0"/>
              <a:t> </a:t>
            </a:r>
            <a:r>
              <a:rPr lang="ru-RU" sz="1700" dirty="0"/>
              <a:t>14-29-04091 </a:t>
            </a:r>
            <a:r>
              <a:rPr lang="en-US" sz="1700" dirty="0" err="1" smtClean="0"/>
              <a:t>ofi</a:t>
            </a:r>
            <a:r>
              <a:rPr lang="ru-RU" sz="1700" dirty="0" smtClean="0"/>
              <a:t>-</a:t>
            </a:r>
            <a:r>
              <a:rPr lang="en-US" sz="1700" dirty="0" smtClean="0"/>
              <a:t>m</a:t>
            </a:r>
            <a:r>
              <a:rPr lang="ru-RU" sz="1700" dirty="0" smtClean="0"/>
              <a:t>, </a:t>
            </a:r>
            <a:r>
              <a:rPr lang="en-US" sz="1700" dirty="0" smtClean="0"/>
              <a:t>RSF</a:t>
            </a:r>
            <a:r>
              <a:rPr lang="ru-RU" sz="1700" dirty="0" smtClean="0"/>
              <a:t>, </a:t>
            </a:r>
            <a:r>
              <a:rPr lang="en-US" sz="1700" dirty="0" err="1" smtClean="0"/>
              <a:t>Rosnauka</a:t>
            </a:r>
            <a:r>
              <a:rPr lang="en-US" sz="1700" dirty="0" smtClean="0"/>
              <a:t> ‘</a:t>
            </a:r>
            <a:r>
              <a:rPr lang="en-US" sz="1700" dirty="0" err="1" smtClean="0"/>
              <a:t>SYNESTESia</a:t>
            </a:r>
            <a:r>
              <a:rPr lang="en-US" sz="1700" dirty="0" smtClean="0"/>
              <a:t>’</a:t>
            </a:r>
            <a:endParaRPr lang="ru-RU" sz="1700" dirty="0"/>
          </a:p>
        </p:txBody>
      </p:sp>
      <p:sp>
        <p:nvSpPr>
          <p:cNvPr id="7" name="TextBox 6"/>
          <p:cNvSpPr txBox="1"/>
          <p:nvPr/>
        </p:nvSpPr>
        <p:spPr>
          <a:xfrm>
            <a:off x="435021" y="692696"/>
            <a:ext cx="5257799" cy="584775"/>
          </a:xfrm>
          <a:prstGeom prst="rect">
            <a:avLst/>
          </a:prstGeom>
          <a:noFill/>
        </p:spPr>
        <p:txBody>
          <a:bodyPr wrap="square" rtlCol="0">
            <a:spAutoFit/>
          </a:bodyPr>
          <a:lstStyle/>
          <a:p>
            <a:r>
              <a:rPr lang="en-US" sz="1600" dirty="0"/>
              <a:t>Evolution of neutron diffraction </a:t>
            </a:r>
            <a:r>
              <a:rPr lang="en-US" sz="1600" dirty="0" smtClean="0"/>
              <a:t>patterns from lithium-based </a:t>
            </a:r>
            <a:r>
              <a:rPr lang="en-US" sz="1600" dirty="0"/>
              <a:t>electrical current source </a:t>
            </a:r>
            <a:r>
              <a:rPr lang="en-US" sz="1600" dirty="0" smtClean="0"/>
              <a:t>during charge/discharge cycles</a:t>
            </a:r>
          </a:p>
        </p:txBody>
      </p:sp>
      <p:sp>
        <p:nvSpPr>
          <p:cNvPr id="8" name="TextBox 7"/>
          <p:cNvSpPr txBox="1"/>
          <p:nvPr/>
        </p:nvSpPr>
        <p:spPr>
          <a:xfrm>
            <a:off x="3485783" y="5163990"/>
            <a:ext cx="966098" cy="369332"/>
          </a:xfrm>
          <a:prstGeom prst="rect">
            <a:avLst/>
          </a:prstGeom>
          <a:noFill/>
        </p:spPr>
        <p:txBody>
          <a:bodyPr wrap="none" rtlCol="0">
            <a:spAutoFit/>
          </a:bodyPr>
          <a:lstStyle/>
          <a:p>
            <a:r>
              <a:rPr lang="en-US" dirty="0"/>
              <a:t>graphite</a:t>
            </a:r>
            <a:endParaRPr lang="ru-RU" dirty="0"/>
          </a:p>
        </p:txBody>
      </p:sp>
      <p:sp>
        <p:nvSpPr>
          <p:cNvPr id="9" name="TextBox 8"/>
          <p:cNvSpPr txBox="1">
            <a:spLocks noChangeArrowheads="1"/>
          </p:cNvSpPr>
          <p:nvPr/>
        </p:nvSpPr>
        <p:spPr bwMode="auto">
          <a:xfrm>
            <a:off x="5701873" y="672951"/>
            <a:ext cx="3434800" cy="307777"/>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ru-RU" sz="1400" b="1" dirty="0" smtClean="0">
                <a:latin typeface="Arial" panose="020B0604020202020204" pitchFamily="34" charset="0"/>
              </a:rPr>
              <a:t>HRFD diffractometer, IBR-2 (</a:t>
            </a:r>
            <a:r>
              <a:rPr lang="en-US" altLang="ru-RU" sz="1400" b="1" dirty="0" err="1" smtClean="0">
                <a:latin typeface="Arial" panose="020B0604020202020204" pitchFamily="34" charset="0"/>
              </a:rPr>
              <a:t>Dubna</a:t>
            </a:r>
            <a:r>
              <a:rPr lang="en-US" altLang="ru-RU" sz="1400" b="1" dirty="0" smtClean="0">
                <a:latin typeface="Arial" panose="020B0604020202020204" pitchFamily="34" charset="0"/>
              </a:rPr>
              <a:t>)</a:t>
            </a:r>
          </a:p>
        </p:txBody>
      </p:sp>
      <p:sp>
        <p:nvSpPr>
          <p:cNvPr id="10" name="TextBox 9"/>
          <p:cNvSpPr txBox="1"/>
          <p:nvPr/>
        </p:nvSpPr>
        <p:spPr>
          <a:xfrm>
            <a:off x="2426976" y="5208499"/>
            <a:ext cx="806631" cy="369332"/>
          </a:xfrm>
          <a:prstGeom prst="rect">
            <a:avLst/>
          </a:prstGeom>
          <a:noFill/>
        </p:spPr>
        <p:txBody>
          <a:bodyPr wrap="none" rtlCol="0">
            <a:spAutoFit/>
          </a:bodyPr>
          <a:lstStyle/>
          <a:p>
            <a:r>
              <a:rPr lang="en-US" dirty="0" smtClean="0"/>
              <a:t>olivine</a:t>
            </a:r>
            <a:endParaRPr lang="ru-RU" dirty="0"/>
          </a:p>
        </p:txBody>
      </p:sp>
      <p:sp>
        <p:nvSpPr>
          <p:cNvPr id="11" name="TextBox 10"/>
          <p:cNvSpPr txBox="1"/>
          <p:nvPr/>
        </p:nvSpPr>
        <p:spPr>
          <a:xfrm>
            <a:off x="6085206" y="4892266"/>
            <a:ext cx="2778646" cy="369332"/>
          </a:xfrm>
          <a:prstGeom prst="rect">
            <a:avLst/>
          </a:prstGeom>
          <a:noFill/>
          <a:ln w="19050">
            <a:solidFill>
              <a:srgbClr val="FF0000"/>
            </a:solidFill>
          </a:ln>
        </p:spPr>
        <p:txBody>
          <a:bodyPr wrap="none" rtlCol="0">
            <a:spAutoFit/>
          </a:bodyPr>
          <a:lstStyle/>
          <a:p>
            <a:r>
              <a:rPr lang="en-US" dirty="0" smtClean="0"/>
              <a:t>Bulk structure of electrodes</a:t>
            </a:r>
            <a:endParaRPr lang="ru-RU" dirty="0"/>
          </a:p>
        </p:txBody>
      </p:sp>
      <p:sp>
        <p:nvSpPr>
          <p:cNvPr id="12" name="TextBox 11"/>
          <p:cNvSpPr txBox="1"/>
          <p:nvPr/>
        </p:nvSpPr>
        <p:spPr>
          <a:xfrm>
            <a:off x="147348" y="5713511"/>
            <a:ext cx="8808595" cy="307777"/>
          </a:xfrm>
          <a:prstGeom prst="rect">
            <a:avLst/>
          </a:prstGeom>
          <a:noFill/>
        </p:spPr>
        <p:txBody>
          <a:bodyPr wrap="square" rtlCol="0">
            <a:spAutoFit/>
          </a:bodyPr>
          <a:lstStyle/>
          <a:p>
            <a:r>
              <a:rPr lang="en-US" sz="1400" dirty="0" err="1" smtClean="0"/>
              <a:t>I.A.Bobrikov</a:t>
            </a:r>
            <a:r>
              <a:rPr lang="en-US" sz="1400" dirty="0"/>
              <a:t>, </a:t>
            </a:r>
            <a:r>
              <a:rPr lang="en-US" sz="1400" dirty="0" err="1" smtClean="0"/>
              <a:t>A.M.Balagurov</a:t>
            </a:r>
            <a:r>
              <a:rPr lang="en-US" sz="1400" dirty="0"/>
              <a:t>, </a:t>
            </a:r>
            <a:r>
              <a:rPr lang="en-US" sz="1400" dirty="0" err="1" smtClean="0"/>
              <a:t>Chih</a:t>
            </a:r>
            <a:r>
              <a:rPr lang="en-US" sz="1400" dirty="0" smtClean="0"/>
              <a:t>-Wei Hu</a:t>
            </a:r>
            <a:r>
              <a:rPr lang="en-US" sz="1400" dirty="0"/>
              <a:t>, </a:t>
            </a:r>
            <a:r>
              <a:rPr lang="en-US" sz="1400" dirty="0" err="1" smtClean="0"/>
              <a:t>Chih-Hao</a:t>
            </a:r>
            <a:r>
              <a:rPr lang="en-US" sz="1400" dirty="0" smtClean="0"/>
              <a:t> </a:t>
            </a:r>
            <a:r>
              <a:rPr lang="en-US" sz="1400" dirty="0"/>
              <a:t>Lee, </a:t>
            </a:r>
            <a:r>
              <a:rPr lang="en-US" sz="1400" dirty="0" err="1" smtClean="0"/>
              <a:t>Sangaa</a:t>
            </a:r>
            <a:r>
              <a:rPr lang="en-US" sz="1400" dirty="0" smtClean="0"/>
              <a:t> </a:t>
            </a:r>
            <a:r>
              <a:rPr lang="en-US" sz="1400" dirty="0" err="1"/>
              <a:t>Deleg</a:t>
            </a:r>
            <a:r>
              <a:rPr lang="en-US" sz="1400" dirty="0"/>
              <a:t>, </a:t>
            </a:r>
            <a:r>
              <a:rPr lang="en-US" sz="1400" dirty="0" err="1" smtClean="0"/>
              <a:t>D.A.Balagurov</a:t>
            </a:r>
            <a:r>
              <a:rPr lang="en-US" sz="1400" dirty="0" smtClean="0"/>
              <a:t> </a:t>
            </a:r>
            <a:r>
              <a:rPr lang="en-US" sz="1400" i="1" dirty="0" smtClean="0"/>
              <a:t>J. Power </a:t>
            </a:r>
            <a:r>
              <a:rPr lang="en-US" sz="1400" i="1" dirty="0"/>
              <a:t>Sources</a:t>
            </a:r>
            <a:r>
              <a:rPr lang="en-US" sz="1400" dirty="0"/>
              <a:t> </a:t>
            </a:r>
            <a:r>
              <a:rPr lang="en-US" sz="1400" dirty="0" smtClean="0"/>
              <a:t>258 (2014) 356</a:t>
            </a:r>
          </a:p>
        </p:txBody>
      </p:sp>
      <p:grpSp>
        <p:nvGrpSpPr>
          <p:cNvPr id="13" name="Группа 12"/>
          <p:cNvGrpSpPr/>
          <p:nvPr/>
        </p:nvGrpSpPr>
        <p:grpSpPr>
          <a:xfrm>
            <a:off x="0" y="1490563"/>
            <a:ext cx="5889812" cy="3158621"/>
            <a:chOff x="0" y="1918810"/>
            <a:chExt cx="6388846" cy="3220347"/>
          </a:xfrm>
        </p:grpSpPr>
        <p:pic>
          <p:nvPicPr>
            <p:cNvPr id="14" name="Picture 3" descr="Описание: C:\Denis\Otchety\2012\10mAh_cell_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8810"/>
              <a:ext cx="5431023" cy="322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14"/>
            <p:cNvPicPr>
              <a:picLocks noChangeAspect="1"/>
            </p:cNvPicPr>
            <p:nvPr/>
          </p:nvPicPr>
          <p:blipFill>
            <a:blip r:embed="rId3"/>
            <a:stretch>
              <a:fillRect/>
            </a:stretch>
          </p:blipFill>
          <p:spPr>
            <a:xfrm>
              <a:off x="4768698" y="1926140"/>
              <a:ext cx="1620148" cy="3105368"/>
            </a:xfrm>
            <a:prstGeom prst="rect">
              <a:avLst/>
            </a:prstGeom>
          </p:spPr>
        </p:pic>
      </p:grpSp>
      <p:grpSp>
        <p:nvGrpSpPr>
          <p:cNvPr id="16" name="Группа 15"/>
          <p:cNvGrpSpPr/>
          <p:nvPr/>
        </p:nvGrpSpPr>
        <p:grpSpPr>
          <a:xfrm>
            <a:off x="5701873" y="1633816"/>
            <a:ext cx="3388340" cy="2909783"/>
            <a:chOff x="5701873" y="1820415"/>
            <a:chExt cx="3388340" cy="3257016"/>
          </a:xfrm>
        </p:grpSpPr>
        <p:pic>
          <p:nvPicPr>
            <p:cNvPr id="17" name="Рисунок 16"/>
            <p:cNvPicPr>
              <a:picLocks noChangeAspect="1"/>
            </p:cNvPicPr>
            <p:nvPr/>
          </p:nvPicPr>
          <p:blipFill rotWithShape="1">
            <a:blip r:embed="rId4"/>
            <a:srcRect r="4165"/>
            <a:stretch/>
          </p:blipFill>
          <p:spPr>
            <a:xfrm>
              <a:off x="5701873" y="1820415"/>
              <a:ext cx="3388340" cy="3257016"/>
            </a:xfrm>
            <a:prstGeom prst="rect">
              <a:avLst/>
            </a:prstGeom>
          </p:spPr>
        </p:pic>
        <p:sp>
          <p:nvSpPr>
            <p:cNvPr id="18" name="Прямоугольник 17"/>
            <p:cNvSpPr/>
            <p:nvPr/>
          </p:nvSpPr>
          <p:spPr>
            <a:xfrm>
              <a:off x="5889812" y="1918810"/>
              <a:ext cx="295835" cy="286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19" name="Прямая со стрелкой 18"/>
          <p:cNvCxnSpPr/>
          <p:nvPr/>
        </p:nvCxnSpPr>
        <p:spPr>
          <a:xfrm flipV="1">
            <a:off x="4323517" y="4322740"/>
            <a:ext cx="1669339" cy="8412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Стрелка вправо 19"/>
          <p:cNvSpPr/>
          <p:nvPr/>
        </p:nvSpPr>
        <p:spPr>
          <a:xfrm rot="16200000">
            <a:off x="3703051" y="4885636"/>
            <a:ext cx="403412" cy="238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право 20"/>
          <p:cNvSpPr/>
          <p:nvPr/>
        </p:nvSpPr>
        <p:spPr>
          <a:xfrm rot="16200000">
            <a:off x="2594410" y="4891427"/>
            <a:ext cx="403412" cy="238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p:txBody>
          <a:bodyPr/>
          <a:lstStyle/>
          <a:p>
            <a:fld id="{AF17EEA9-ED24-4656-AB98-5733D5EBD225}" type="slidenum">
              <a:rPr lang="ru-RU" smtClean="0"/>
              <a:t>13</a:t>
            </a:fld>
            <a:endParaRPr lang="ru-RU"/>
          </a:p>
        </p:txBody>
      </p:sp>
    </p:spTree>
    <p:extLst>
      <p:ext uri="{BB962C8B-B14F-4D97-AF65-F5344CB8AC3E}">
        <p14:creationId xmlns:p14="http://schemas.microsoft.com/office/powerpoint/2010/main" val="1505045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6859" y="1107917"/>
            <a:ext cx="2430281" cy="369332"/>
          </a:xfrm>
          <a:prstGeom prst="rect">
            <a:avLst/>
          </a:prstGeom>
          <a:noFill/>
        </p:spPr>
        <p:txBody>
          <a:bodyPr wrap="none" rtlCol="0">
            <a:spAutoFit/>
          </a:bodyPr>
          <a:lstStyle/>
          <a:p>
            <a:r>
              <a:rPr lang="en-US" u="sng" dirty="0" smtClean="0"/>
              <a:t>Tasks of current interest</a:t>
            </a:r>
            <a:endParaRPr lang="ru-RU" u="sng" dirty="0"/>
          </a:p>
        </p:txBody>
      </p:sp>
      <p:sp>
        <p:nvSpPr>
          <p:cNvPr id="2" name="TextBox 1"/>
          <p:cNvSpPr txBox="1"/>
          <p:nvPr/>
        </p:nvSpPr>
        <p:spPr>
          <a:xfrm>
            <a:off x="292123" y="1700808"/>
            <a:ext cx="8208912" cy="2585323"/>
          </a:xfrm>
          <a:prstGeom prst="rect">
            <a:avLst/>
          </a:prstGeom>
          <a:noFill/>
        </p:spPr>
        <p:txBody>
          <a:bodyPr wrap="square" rtlCol="0">
            <a:spAutoFit/>
          </a:bodyPr>
          <a:lstStyle/>
          <a:p>
            <a:r>
              <a:rPr lang="en-GB" dirty="0" smtClean="0"/>
              <a:t>Intercalation/</a:t>
            </a:r>
            <a:r>
              <a:rPr lang="en-GB" dirty="0" err="1" smtClean="0"/>
              <a:t>deintercalation</a:t>
            </a:r>
            <a:r>
              <a:rPr lang="en-GB" dirty="0" smtClean="0"/>
              <a:t> of </a:t>
            </a:r>
            <a:r>
              <a:rPr lang="en-GB" dirty="0"/>
              <a:t>lithium into electrodes based on new </a:t>
            </a:r>
            <a:r>
              <a:rPr lang="en-GB" dirty="0" smtClean="0"/>
              <a:t>advanced materials </a:t>
            </a:r>
            <a:r>
              <a:rPr lang="en-GB" dirty="0"/>
              <a:t>for increasing </a:t>
            </a:r>
            <a:r>
              <a:rPr lang="en-GB" dirty="0" smtClean="0"/>
              <a:t>discharge </a:t>
            </a:r>
            <a:r>
              <a:rPr lang="en-GB" dirty="0"/>
              <a:t>capacity, including nanostructured silicon and silicon-based metal alloys, vanadium </a:t>
            </a:r>
            <a:r>
              <a:rPr lang="en-GB" dirty="0" smtClean="0"/>
              <a:t>oxide, </a:t>
            </a:r>
            <a:r>
              <a:rPr lang="en-GB" dirty="0"/>
              <a:t>etc.</a:t>
            </a:r>
            <a:endParaRPr lang="ru-RU" dirty="0" smtClean="0"/>
          </a:p>
          <a:p>
            <a:endParaRPr lang="ru-RU" dirty="0"/>
          </a:p>
          <a:p>
            <a:r>
              <a:rPr lang="en-US" dirty="0" smtClean="0"/>
              <a:t>Evolution and degradation of the electrode crystalline structure after short- and </a:t>
            </a:r>
            <a:br>
              <a:rPr lang="en-US" dirty="0" smtClean="0"/>
            </a:br>
            <a:r>
              <a:rPr lang="en-US" dirty="0" smtClean="0"/>
              <a:t>long-period operation.</a:t>
            </a:r>
            <a:endParaRPr lang="ru-RU" dirty="0" smtClean="0"/>
          </a:p>
          <a:p>
            <a:endParaRPr lang="ru-RU" dirty="0"/>
          </a:p>
          <a:p>
            <a:r>
              <a:rPr lang="en-US" dirty="0" smtClean="0"/>
              <a:t>Fundamental problems like </a:t>
            </a:r>
            <a:r>
              <a:rPr lang="en-US" dirty="0"/>
              <a:t>phase transitions in materials during electrochemical cycling</a:t>
            </a:r>
            <a:r>
              <a:rPr lang="en-US" dirty="0" smtClean="0"/>
              <a:t>.</a:t>
            </a:r>
            <a:endParaRPr lang="ru-RU" dirty="0"/>
          </a:p>
        </p:txBody>
      </p:sp>
      <p:sp>
        <p:nvSpPr>
          <p:cNvPr id="3" name="Номер слайда 2"/>
          <p:cNvSpPr>
            <a:spLocks noGrp="1"/>
          </p:cNvSpPr>
          <p:nvPr>
            <p:ph type="sldNum" sz="quarter" idx="12"/>
          </p:nvPr>
        </p:nvSpPr>
        <p:spPr/>
        <p:txBody>
          <a:bodyPr/>
          <a:lstStyle/>
          <a:p>
            <a:fld id="{AF17EEA9-ED24-4656-AB98-5733D5EBD225}" type="slidenum">
              <a:rPr lang="ru-RU" smtClean="0"/>
              <a:t>14</a:t>
            </a:fld>
            <a:endParaRPr lang="ru-RU"/>
          </a:p>
        </p:txBody>
      </p:sp>
      <p:sp>
        <p:nvSpPr>
          <p:cNvPr id="7" name="TextBox 6"/>
          <p:cNvSpPr txBox="1"/>
          <p:nvPr/>
        </p:nvSpPr>
        <p:spPr>
          <a:xfrm>
            <a:off x="260837" y="136484"/>
            <a:ext cx="5058564" cy="430887"/>
          </a:xfrm>
          <a:prstGeom prst="rect">
            <a:avLst/>
          </a:prstGeom>
          <a:noFill/>
        </p:spPr>
        <p:txBody>
          <a:bodyPr wrap="none" rtlCol="0">
            <a:spAutoFit/>
          </a:bodyPr>
          <a:lstStyle/>
          <a:p>
            <a:r>
              <a:rPr lang="en-US" sz="2200" b="1" dirty="0" smtClean="0"/>
              <a:t>Physical background: Neutron Diffraction </a:t>
            </a:r>
            <a:endParaRPr lang="ru-RU" sz="2200" dirty="0"/>
          </a:p>
        </p:txBody>
      </p:sp>
    </p:spTree>
    <p:extLst>
      <p:ext uri="{BB962C8B-B14F-4D97-AF65-F5344CB8AC3E}">
        <p14:creationId xmlns:p14="http://schemas.microsoft.com/office/powerpoint/2010/main" val="2086258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Группа 25"/>
          <p:cNvGrpSpPr/>
          <p:nvPr/>
        </p:nvGrpSpPr>
        <p:grpSpPr>
          <a:xfrm>
            <a:off x="3495223" y="3379516"/>
            <a:ext cx="5349209" cy="3470815"/>
            <a:chOff x="1201210" y="3356818"/>
            <a:chExt cx="5950856" cy="3332956"/>
          </a:xfrm>
        </p:grpSpPr>
        <p:pic>
          <p:nvPicPr>
            <p:cNvPr id="27" name="Рисунок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1210" y="3356818"/>
              <a:ext cx="5950856" cy="3332956"/>
            </a:xfrm>
            <a:prstGeom prst="rect">
              <a:avLst/>
            </a:prstGeom>
          </p:spPr>
        </p:pic>
        <p:sp>
          <p:nvSpPr>
            <p:cNvPr id="28" name="TextBox 27"/>
            <p:cNvSpPr txBox="1"/>
            <p:nvPr/>
          </p:nvSpPr>
          <p:spPr>
            <a:xfrm rot="20509271">
              <a:off x="1359590" y="3520118"/>
              <a:ext cx="811441" cy="246221"/>
            </a:xfrm>
            <a:prstGeom prst="rect">
              <a:avLst/>
            </a:prstGeom>
            <a:solidFill>
              <a:schemeClr val="bg1"/>
            </a:solidFill>
          </p:spPr>
          <p:txBody>
            <a:bodyPr wrap="none" rtlCol="0">
              <a:spAutoFit/>
            </a:bodyPr>
            <a:lstStyle/>
            <a:p>
              <a:r>
                <a:rPr lang="en-US" sz="1000" dirty="0" smtClean="0"/>
                <a:t>Intensity      </a:t>
              </a:r>
              <a:endParaRPr lang="ru-RU" sz="1000" dirty="0"/>
            </a:p>
          </p:txBody>
        </p:sp>
        <p:sp>
          <p:nvSpPr>
            <p:cNvPr id="29" name="TextBox 28"/>
            <p:cNvSpPr txBox="1"/>
            <p:nvPr/>
          </p:nvSpPr>
          <p:spPr>
            <a:xfrm>
              <a:off x="2606468" y="4288358"/>
              <a:ext cx="709040" cy="276999"/>
            </a:xfrm>
            <a:prstGeom prst="rect">
              <a:avLst/>
            </a:prstGeom>
            <a:solidFill>
              <a:schemeClr val="bg1"/>
            </a:solidFill>
            <a:ln>
              <a:solidFill>
                <a:schemeClr val="tx1"/>
              </a:solidFill>
            </a:ln>
          </p:spPr>
          <p:txBody>
            <a:bodyPr wrap="none" rtlCol="0">
              <a:spAutoFit/>
            </a:bodyPr>
            <a:lstStyle/>
            <a:p>
              <a:r>
                <a:rPr lang="en-US" sz="1200" dirty="0" smtClean="0"/>
                <a:t>Cathode</a:t>
              </a:r>
              <a:endParaRPr lang="ru-RU" sz="1200" dirty="0"/>
            </a:p>
          </p:txBody>
        </p:sp>
        <p:sp>
          <p:nvSpPr>
            <p:cNvPr id="30" name="TextBox 29"/>
            <p:cNvSpPr txBox="1"/>
            <p:nvPr/>
          </p:nvSpPr>
          <p:spPr>
            <a:xfrm>
              <a:off x="3970584" y="5113455"/>
              <a:ext cx="593432" cy="276999"/>
            </a:xfrm>
            <a:prstGeom prst="rect">
              <a:avLst/>
            </a:prstGeom>
            <a:solidFill>
              <a:schemeClr val="bg1"/>
            </a:solidFill>
            <a:ln>
              <a:solidFill>
                <a:schemeClr val="tx1"/>
              </a:solidFill>
            </a:ln>
          </p:spPr>
          <p:txBody>
            <a:bodyPr wrap="none" rtlCol="0">
              <a:spAutoFit/>
            </a:bodyPr>
            <a:lstStyle/>
            <a:p>
              <a:r>
                <a:rPr lang="en-US" sz="1200" dirty="0" smtClean="0"/>
                <a:t>Anode</a:t>
              </a:r>
              <a:endParaRPr lang="ru-RU" sz="1200" dirty="0"/>
            </a:p>
          </p:txBody>
        </p:sp>
        <p:sp>
          <p:nvSpPr>
            <p:cNvPr id="31" name="TextBox 30"/>
            <p:cNvSpPr txBox="1"/>
            <p:nvPr/>
          </p:nvSpPr>
          <p:spPr>
            <a:xfrm rot="1424084">
              <a:off x="1838473" y="5150214"/>
              <a:ext cx="1914307" cy="246221"/>
            </a:xfrm>
            <a:prstGeom prst="rect">
              <a:avLst/>
            </a:prstGeom>
            <a:solidFill>
              <a:schemeClr val="bg1"/>
            </a:solidFill>
          </p:spPr>
          <p:txBody>
            <a:bodyPr wrap="none" rtlCol="0">
              <a:spAutoFit/>
            </a:bodyPr>
            <a:lstStyle/>
            <a:p>
              <a:r>
                <a:rPr lang="en-US" sz="1000" dirty="0" err="1" smtClean="0"/>
                <a:t>Interplanar</a:t>
              </a:r>
              <a:r>
                <a:rPr lang="en-US" sz="1000" dirty="0" smtClean="0"/>
                <a:t> distance, Å                  </a:t>
              </a:r>
              <a:endParaRPr lang="ru-RU" sz="1000" dirty="0"/>
            </a:p>
          </p:txBody>
        </p:sp>
        <p:sp>
          <p:nvSpPr>
            <p:cNvPr id="32" name="TextBox 31"/>
            <p:cNvSpPr txBox="1"/>
            <p:nvPr/>
          </p:nvSpPr>
          <p:spPr>
            <a:xfrm rot="1424084">
              <a:off x="4357867" y="6161856"/>
              <a:ext cx="1321196" cy="246221"/>
            </a:xfrm>
            <a:prstGeom prst="rect">
              <a:avLst/>
            </a:prstGeom>
            <a:solidFill>
              <a:schemeClr val="bg1"/>
            </a:solidFill>
          </p:spPr>
          <p:txBody>
            <a:bodyPr wrap="none" rtlCol="0">
              <a:spAutoFit/>
            </a:bodyPr>
            <a:lstStyle/>
            <a:p>
              <a:r>
                <a:rPr lang="en-US" sz="1000" dirty="0" smtClean="0"/>
                <a:t>        Voltage, V             </a:t>
              </a:r>
              <a:endParaRPr lang="ru-RU" sz="1000" dirty="0"/>
            </a:p>
          </p:txBody>
        </p:sp>
        <p:sp>
          <p:nvSpPr>
            <p:cNvPr id="33" name="TextBox 32"/>
            <p:cNvSpPr txBox="1"/>
            <p:nvPr/>
          </p:nvSpPr>
          <p:spPr>
            <a:xfrm rot="889730">
              <a:off x="5595905" y="4357297"/>
              <a:ext cx="1297150" cy="246221"/>
            </a:xfrm>
            <a:prstGeom prst="rect">
              <a:avLst/>
            </a:prstGeom>
            <a:solidFill>
              <a:schemeClr val="bg1"/>
            </a:solidFill>
          </p:spPr>
          <p:txBody>
            <a:bodyPr wrap="none" rtlCol="0">
              <a:spAutoFit/>
            </a:bodyPr>
            <a:lstStyle/>
            <a:p>
              <a:r>
                <a:rPr lang="en-US" sz="1000" dirty="0" smtClean="0"/>
                <a:t>        Current, A            </a:t>
              </a:r>
              <a:endParaRPr lang="ru-RU" sz="1000" dirty="0"/>
            </a:p>
          </p:txBody>
        </p:sp>
        <p:sp>
          <p:nvSpPr>
            <p:cNvPr id="34" name="TextBox 33"/>
            <p:cNvSpPr txBox="1"/>
            <p:nvPr/>
          </p:nvSpPr>
          <p:spPr>
            <a:xfrm rot="17320074">
              <a:off x="6484936" y="5582375"/>
              <a:ext cx="888385" cy="246221"/>
            </a:xfrm>
            <a:prstGeom prst="rect">
              <a:avLst/>
            </a:prstGeom>
            <a:solidFill>
              <a:schemeClr val="bg1"/>
            </a:solidFill>
          </p:spPr>
          <p:txBody>
            <a:bodyPr wrap="none" rtlCol="0">
              <a:spAutoFit/>
            </a:bodyPr>
            <a:lstStyle/>
            <a:p>
              <a:r>
                <a:rPr lang="en-US" sz="1000" dirty="0" smtClean="0"/>
                <a:t>      Time, h     </a:t>
              </a:r>
              <a:endParaRPr lang="ru-RU" sz="1000" dirty="0"/>
            </a:p>
          </p:txBody>
        </p:sp>
      </p:gr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5223" y="517859"/>
            <a:ext cx="5193397" cy="2921286"/>
          </a:xfrm>
          <a:prstGeom prst="rect">
            <a:avLst/>
          </a:prstGeom>
        </p:spPr>
      </p:pic>
      <p:sp>
        <p:nvSpPr>
          <p:cNvPr id="6" name="TextBox 5"/>
          <p:cNvSpPr txBox="1"/>
          <p:nvPr/>
        </p:nvSpPr>
        <p:spPr>
          <a:xfrm>
            <a:off x="114877" y="4261381"/>
            <a:ext cx="4092108" cy="2523768"/>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sz="1700" dirty="0"/>
              <a:t>Optimization of </a:t>
            </a:r>
            <a:r>
              <a:rPr lang="en-US" sz="1700" dirty="0" smtClean="0"/>
              <a:t>electrochemical </a:t>
            </a:r>
            <a:br>
              <a:rPr lang="en-US" sz="1700" dirty="0" smtClean="0"/>
            </a:br>
            <a:r>
              <a:rPr lang="en-US" sz="1700" dirty="0" smtClean="0"/>
              <a:t>cells </a:t>
            </a:r>
            <a:r>
              <a:rPr lang="en-US" sz="1700" dirty="0"/>
              <a:t>for </a:t>
            </a:r>
            <a:r>
              <a:rPr lang="en-US" sz="1700" dirty="0" smtClean="0"/>
              <a:t>diffraction experiments</a:t>
            </a:r>
            <a:endParaRPr lang="en-US" sz="1700" dirty="0"/>
          </a:p>
          <a:p>
            <a:pPr marL="285750" indent="-285750">
              <a:spcAft>
                <a:spcPts val="300"/>
              </a:spcAft>
              <a:buFont typeface="Arial" panose="020B0604020202020204" pitchFamily="34" charset="0"/>
              <a:buChar char="•"/>
            </a:pPr>
            <a:r>
              <a:rPr lang="en-US" sz="1700" dirty="0"/>
              <a:t>Installation of a specialized collimation system for </a:t>
            </a:r>
            <a:r>
              <a:rPr lang="en-US" sz="1700" dirty="0" smtClean="0"/>
              <a:t>incoming </a:t>
            </a:r>
            <a:r>
              <a:rPr lang="en-US" sz="1700" dirty="0"/>
              <a:t>and scattered neutron </a:t>
            </a:r>
            <a:r>
              <a:rPr lang="en-US" sz="1700" dirty="0" smtClean="0"/>
              <a:t>beams</a:t>
            </a:r>
            <a:endParaRPr lang="en-US" sz="1700" dirty="0"/>
          </a:p>
          <a:p>
            <a:pPr marL="285750" indent="-285750">
              <a:spcAft>
                <a:spcPts val="300"/>
              </a:spcAft>
              <a:buFont typeface="Arial" panose="020B0604020202020204" pitchFamily="34" charset="0"/>
              <a:buChar char="•"/>
            </a:pPr>
            <a:r>
              <a:rPr lang="en-US" sz="1700" dirty="0"/>
              <a:t>Development of a sample environment system, including the electrode preparation line, for electrochemical </a:t>
            </a:r>
            <a:r>
              <a:rPr lang="en-US" sz="1700" dirty="0" smtClean="0"/>
              <a:t>studies</a:t>
            </a:r>
            <a:endParaRPr lang="en-US" sz="1700" dirty="0"/>
          </a:p>
        </p:txBody>
      </p:sp>
      <p:sp>
        <p:nvSpPr>
          <p:cNvPr id="2" name="Номер слайда 1"/>
          <p:cNvSpPr>
            <a:spLocks noGrp="1"/>
          </p:cNvSpPr>
          <p:nvPr>
            <p:ph type="sldNum" sz="quarter" idx="12"/>
          </p:nvPr>
        </p:nvSpPr>
        <p:spPr>
          <a:xfrm>
            <a:off x="6886246" y="6492875"/>
            <a:ext cx="2133600" cy="365125"/>
          </a:xfrm>
        </p:spPr>
        <p:txBody>
          <a:bodyPr/>
          <a:lstStyle/>
          <a:p>
            <a:fld id="{AF17EEA9-ED24-4656-AB98-5733D5EBD225}" type="slidenum">
              <a:rPr lang="ru-RU" smtClean="0"/>
              <a:t>15</a:t>
            </a:fld>
            <a:endParaRPr lang="ru-RU" dirty="0"/>
          </a:p>
        </p:txBody>
      </p:sp>
      <p:cxnSp>
        <p:nvCxnSpPr>
          <p:cNvPr id="15" name="Прямая соединительная линия 14"/>
          <p:cNvCxnSpPr/>
          <p:nvPr/>
        </p:nvCxnSpPr>
        <p:spPr>
          <a:xfrm flipH="1" flipV="1">
            <a:off x="5247071" y="1344389"/>
            <a:ext cx="937232" cy="4035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6405568" y="2832162"/>
            <a:ext cx="380885" cy="247382"/>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84303" y="1021222"/>
            <a:ext cx="802490" cy="246221"/>
          </a:xfrm>
          <a:prstGeom prst="rect">
            <a:avLst/>
          </a:prstGeom>
          <a:noFill/>
        </p:spPr>
        <p:txBody>
          <a:bodyPr wrap="square" rtlCol="0">
            <a:spAutoFit/>
          </a:bodyPr>
          <a:lstStyle/>
          <a:p>
            <a:r>
              <a:rPr lang="en-US" sz="1000" dirty="0" smtClean="0"/>
              <a:t>PTFE case</a:t>
            </a:r>
            <a:endParaRPr lang="ru-RU" sz="1000" dirty="0"/>
          </a:p>
        </p:txBody>
      </p:sp>
      <p:sp>
        <p:nvSpPr>
          <p:cNvPr id="21" name="TextBox 20"/>
          <p:cNvSpPr txBox="1"/>
          <p:nvPr/>
        </p:nvSpPr>
        <p:spPr>
          <a:xfrm>
            <a:off x="6730248" y="3080331"/>
            <a:ext cx="1944216" cy="246221"/>
          </a:xfrm>
          <a:prstGeom prst="rect">
            <a:avLst/>
          </a:prstGeom>
          <a:noFill/>
        </p:spPr>
        <p:txBody>
          <a:bodyPr wrap="square" rtlCol="0">
            <a:spAutoFit/>
          </a:bodyPr>
          <a:lstStyle/>
          <a:p>
            <a:r>
              <a:rPr lang="en-US" sz="1000" dirty="0" smtClean="0"/>
              <a:t>V or Si window</a:t>
            </a:r>
            <a:endParaRPr lang="ru-RU" sz="1000" dirty="0"/>
          </a:p>
        </p:txBody>
      </p:sp>
      <p:sp>
        <p:nvSpPr>
          <p:cNvPr id="24" name="TextBox 23"/>
          <p:cNvSpPr txBox="1"/>
          <p:nvPr/>
        </p:nvSpPr>
        <p:spPr>
          <a:xfrm>
            <a:off x="3730870" y="944278"/>
            <a:ext cx="2674698" cy="400110"/>
          </a:xfrm>
          <a:prstGeom prst="rect">
            <a:avLst/>
          </a:prstGeom>
          <a:noFill/>
        </p:spPr>
        <p:txBody>
          <a:bodyPr wrap="square" rtlCol="0">
            <a:spAutoFit/>
          </a:bodyPr>
          <a:lstStyle/>
          <a:p>
            <a:r>
              <a:rPr lang="en-US" sz="1000" dirty="0" smtClean="0"/>
              <a:t>Stack of electrodes : (cathodes, separators, anodes, current collectors)</a:t>
            </a:r>
            <a:endParaRPr lang="ru-RU" sz="10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396" y="923997"/>
            <a:ext cx="3075136" cy="216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9" name="Прямая со стрелкой 38"/>
          <p:cNvCxnSpPr/>
          <p:nvPr/>
        </p:nvCxnSpPr>
        <p:spPr>
          <a:xfrm flipV="1">
            <a:off x="4621731" y="2690478"/>
            <a:ext cx="892975" cy="452771"/>
          </a:xfrm>
          <a:prstGeom prst="straightConnector1">
            <a:avLst/>
          </a:prstGeom>
          <a:ln w="50800">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40" name="TextBox 25"/>
          <p:cNvSpPr txBox="1"/>
          <p:nvPr/>
        </p:nvSpPr>
        <p:spPr>
          <a:xfrm>
            <a:off x="4289341" y="2570552"/>
            <a:ext cx="351237" cy="52322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0070C0"/>
                </a:solidFill>
              </a:rPr>
              <a:t>n</a:t>
            </a:r>
            <a:endParaRPr lang="ru-RU" sz="2800" b="1" dirty="0">
              <a:solidFill>
                <a:srgbClr val="0070C0"/>
              </a:solidFill>
            </a:endParaRPr>
          </a:p>
        </p:txBody>
      </p:sp>
      <p:cxnSp>
        <p:nvCxnSpPr>
          <p:cNvPr id="43" name="Прямая со стрелкой 42"/>
          <p:cNvCxnSpPr/>
          <p:nvPr/>
        </p:nvCxnSpPr>
        <p:spPr>
          <a:xfrm>
            <a:off x="5869004" y="2566035"/>
            <a:ext cx="294087" cy="637406"/>
          </a:xfrm>
          <a:prstGeom prst="straightConnector1">
            <a:avLst/>
          </a:prstGeom>
          <a:ln w="50800">
            <a:solidFill>
              <a:srgbClr val="0033CC"/>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flipH="1" flipV="1">
            <a:off x="4887416" y="2526293"/>
            <a:ext cx="719310" cy="1"/>
          </a:xfrm>
          <a:prstGeom prst="straightConnector1">
            <a:avLst/>
          </a:prstGeom>
          <a:ln w="50800">
            <a:solidFill>
              <a:srgbClr val="0033CC"/>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9" name="Picture 2" descr="http://hummingbirdscientific.com/wp-content/uploads/SP-200-Potentiosta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4028" y="3516089"/>
            <a:ext cx="768277" cy="86471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125190" y="3544536"/>
            <a:ext cx="795153" cy="523220"/>
          </a:xfrm>
          <a:prstGeom prst="rect">
            <a:avLst/>
          </a:prstGeom>
          <a:noFill/>
        </p:spPr>
        <p:txBody>
          <a:bodyPr wrap="none" rtlCol="0">
            <a:spAutoFit/>
          </a:bodyPr>
          <a:lstStyle/>
          <a:p>
            <a:pPr algn="ctr"/>
            <a:r>
              <a:rPr lang="en-US" sz="1400" dirty="0" smtClean="0"/>
              <a:t>Remote </a:t>
            </a:r>
            <a:br>
              <a:rPr lang="en-US" sz="1400" dirty="0" smtClean="0"/>
            </a:br>
            <a:r>
              <a:rPr lang="en-US" sz="1400" dirty="0" smtClean="0"/>
              <a:t>control</a:t>
            </a:r>
            <a:endParaRPr lang="ru-RU" sz="1400" dirty="0"/>
          </a:p>
        </p:txBody>
      </p:sp>
      <p:sp>
        <p:nvSpPr>
          <p:cNvPr id="25" name="TextBox 24"/>
          <p:cNvSpPr txBox="1"/>
          <p:nvPr/>
        </p:nvSpPr>
        <p:spPr>
          <a:xfrm>
            <a:off x="260837" y="136484"/>
            <a:ext cx="4670702" cy="430887"/>
          </a:xfrm>
          <a:prstGeom prst="rect">
            <a:avLst/>
          </a:prstGeom>
          <a:noFill/>
        </p:spPr>
        <p:txBody>
          <a:bodyPr wrap="none" rtlCol="0">
            <a:spAutoFit/>
          </a:bodyPr>
          <a:lstStyle/>
          <a:p>
            <a:r>
              <a:rPr lang="en-US" sz="2200" b="1" dirty="0" smtClean="0"/>
              <a:t>Methodical tasks: Neutron Diffraction </a:t>
            </a:r>
            <a:endParaRPr lang="ru-RU" sz="2200" dirty="0"/>
          </a:p>
        </p:txBody>
      </p:sp>
      <p:sp>
        <p:nvSpPr>
          <p:cNvPr id="35" name="TextBox 34"/>
          <p:cNvSpPr txBox="1"/>
          <p:nvPr/>
        </p:nvSpPr>
        <p:spPr>
          <a:xfrm>
            <a:off x="5058813" y="3101325"/>
            <a:ext cx="1593513" cy="369332"/>
          </a:xfrm>
          <a:prstGeom prst="rect">
            <a:avLst/>
          </a:prstGeom>
          <a:noFill/>
        </p:spPr>
        <p:txBody>
          <a:bodyPr wrap="none" rtlCol="0">
            <a:spAutoFit/>
          </a:bodyPr>
          <a:lstStyle/>
          <a:p>
            <a:r>
              <a:rPr lang="en-US" dirty="0" smtClean="0">
                <a:solidFill>
                  <a:schemeClr val="accent5"/>
                </a:solidFill>
              </a:rPr>
              <a:t>back scattering</a:t>
            </a:r>
            <a:endParaRPr lang="ru-RU" dirty="0">
              <a:solidFill>
                <a:schemeClr val="accent5"/>
              </a:solidFill>
            </a:endParaRPr>
          </a:p>
        </p:txBody>
      </p:sp>
    </p:spTree>
    <p:extLst>
      <p:ext uri="{BB962C8B-B14F-4D97-AF65-F5344CB8AC3E}">
        <p14:creationId xmlns:p14="http://schemas.microsoft.com/office/powerpoint/2010/main" val="1086048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3" t="-2521" r="4492" b="2521"/>
          <a:stretch/>
        </p:blipFill>
        <p:spPr bwMode="auto">
          <a:xfrm>
            <a:off x="4860032" y="836712"/>
            <a:ext cx="3960440" cy="2468363"/>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p:nvPr/>
        </p:nvPicPr>
        <p:blipFill rotWithShape="1">
          <a:blip r:embed="rId3" cstate="print">
            <a:extLst>
              <a:ext uri="{28A0092B-C50C-407E-A947-70E740481C1C}">
                <a14:useLocalDpi xmlns:a14="http://schemas.microsoft.com/office/drawing/2010/main" val="0"/>
              </a:ext>
            </a:extLst>
          </a:blip>
          <a:srcRect l="9118" t="9350" r="31569" b="3568"/>
          <a:stretch/>
        </p:blipFill>
        <p:spPr bwMode="auto">
          <a:xfrm>
            <a:off x="147348" y="1182153"/>
            <a:ext cx="4784692" cy="5112664"/>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4783909" y="5902064"/>
            <a:ext cx="4111853" cy="954107"/>
          </a:xfrm>
          <a:prstGeom prst="rect">
            <a:avLst/>
          </a:prstGeom>
          <a:noFill/>
        </p:spPr>
        <p:txBody>
          <a:bodyPr wrap="square" rtlCol="0">
            <a:spAutoFit/>
          </a:bodyPr>
          <a:lstStyle/>
          <a:p>
            <a:r>
              <a:rPr lang="en-GB" sz="1400" dirty="0" err="1" smtClean="0"/>
              <a:t>M.V.Avdeev</a:t>
            </a:r>
            <a:r>
              <a:rPr lang="en-GB" sz="1400" dirty="0" smtClean="0"/>
              <a:t>, </a:t>
            </a:r>
            <a:r>
              <a:rPr lang="en-GB" sz="1400" dirty="0" err="1" smtClean="0"/>
              <a:t>A.A.Rulev</a:t>
            </a:r>
            <a:r>
              <a:rPr lang="en-GB" sz="1400" dirty="0" smtClean="0"/>
              <a:t>, </a:t>
            </a:r>
            <a:r>
              <a:rPr lang="en-GB" sz="1400" dirty="0" err="1" smtClean="0"/>
              <a:t>V.I.Bodnarchuk</a:t>
            </a:r>
            <a:r>
              <a:rPr lang="en-GB" sz="1400" dirty="0" smtClean="0"/>
              <a:t>, </a:t>
            </a:r>
            <a:r>
              <a:rPr lang="en-US" sz="1400" dirty="0" err="1" smtClean="0"/>
              <a:t>E.E.Ushakova</a:t>
            </a:r>
            <a:r>
              <a:rPr lang="en-US" sz="1400" dirty="0" smtClean="0"/>
              <a:t>, </a:t>
            </a:r>
            <a:r>
              <a:rPr lang="en-GB" sz="1400" dirty="0" err="1" smtClean="0"/>
              <a:t>V.I.Petrenko</a:t>
            </a:r>
            <a:r>
              <a:rPr lang="en-GB" sz="1400" dirty="0" smtClean="0"/>
              <a:t>, </a:t>
            </a:r>
            <a:r>
              <a:rPr lang="en-GB" sz="1400" dirty="0" err="1" smtClean="0"/>
              <a:t>I.V.Gapon</a:t>
            </a:r>
            <a:r>
              <a:rPr lang="en-GB" sz="1400" dirty="0" smtClean="0"/>
              <a:t>, </a:t>
            </a:r>
            <a:r>
              <a:rPr lang="en-GB" sz="1400" dirty="0" err="1" smtClean="0"/>
              <a:t>O.V.Tomchuk</a:t>
            </a:r>
            <a:r>
              <a:rPr lang="en-GB" sz="1400" dirty="0" smtClean="0"/>
              <a:t>, </a:t>
            </a:r>
            <a:r>
              <a:rPr lang="en-GB" sz="1400" dirty="0" err="1" smtClean="0"/>
              <a:t>V.A.Matveev</a:t>
            </a:r>
            <a:r>
              <a:rPr lang="en-GB" sz="1400" dirty="0" smtClean="0"/>
              <a:t>, </a:t>
            </a:r>
            <a:r>
              <a:rPr lang="en-GB" sz="1400" dirty="0"/>
              <a:t>N</a:t>
            </a:r>
            <a:r>
              <a:rPr lang="en-US" sz="1400" dirty="0"/>
              <a:t>.K</a:t>
            </a:r>
            <a:r>
              <a:rPr lang="en-GB" sz="1400" dirty="0" smtClean="0"/>
              <a:t>.</a:t>
            </a:r>
            <a:r>
              <a:rPr lang="en-GB" sz="1400" dirty="0" err="1" smtClean="0"/>
              <a:t>Pleshanov</a:t>
            </a:r>
            <a:r>
              <a:rPr lang="en-GB" sz="1400" dirty="0" smtClean="0"/>
              <a:t>, </a:t>
            </a:r>
            <a:r>
              <a:rPr lang="en-GB" sz="1400" dirty="0" err="1" smtClean="0"/>
              <a:t>E.Yu.Kataev</a:t>
            </a:r>
            <a:r>
              <a:rPr lang="en-GB" sz="1400" dirty="0" smtClean="0"/>
              <a:t>, </a:t>
            </a:r>
            <a:r>
              <a:rPr lang="en-GB" sz="1400" dirty="0" err="1" smtClean="0"/>
              <a:t>L.V.Yashina</a:t>
            </a:r>
            <a:r>
              <a:rPr lang="en-GB" sz="1400" dirty="0" smtClean="0"/>
              <a:t>, </a:t>
            </a:r>
            <a:r>
              <a:rPr lang="en-GB" sz="1400" dirty="0" err="1" smtClean="0"/>
              <a:t>D.M.Itkis</a:t>
            </a:r>
            <a:r>
              <a:rPr lang="en-GB" sz="1400" dirty="0" smtClean="0"/>
              <a:t>,</a:t>
            </a:r>
            <a:r>
              <a:rPr lang="en-US" sz="1400" dirty="0" smtClean="0"/>
              <a:t> </a:t>
            </a:r>
            <a:br>
              <a:rPr lang="en-US" sz="1400" dirty="0" smtClean="0"/>
            </a:br>
            <a:r>
              <a:rPr lang="en-US" sz="1400" dirty="0" smtClean="0"/>
              <a:t>Applied Surface Science (2017) in press</a:t>
            </a:r>
            <a:endParaRPr lang="ru-RU" sz="1400" dirty="0"/>
          </a:p>
        </p:txBody>
      </p:sp>
      <p:sp>
        <p:nvSpPr>
          <p:cNvPr id="13" name="TextBox 12"/>
          <p:cNvSpPr txBox="1"/>
          <p:nvPr/>
        </p:nvSpPr>
        <p:spPr>
          <a:xfrm>
            <a:off x="565006" y="642174"/>
            <a:ext cx="3889985" cy="338554"/>
          </a:xfrm>
          <a:prstGeom prst="rect">
            <a:avLst/>
          </a:prstGeom>
          <a:noFill/>
        </p:spPr>
        <p:txBody>
          <a:bodyPr wrap="square" rtlCol="0">
            <a:spAutoFit/>
          </a:bodyPr>
          <a:lstStyle/>
          <a:p>
            <a:r>
              <a:rPr lang="en-US" sz="1600" dirty="0" smtClean="0"/>
              <a:t>Monitoring of Li plating on metal electrode</a:t>
            </a:r>
          </a:p>
        </p:txBody>
      </p:sp>
      <p:sp>
        <p:nvSpPr>
          <p:cNvPr id="14" name="TextBox 13"/>
          <p:cNvSpPr txBox="1">
            <a:spLocks noChangeArrowheads="1"/>
          </p:cNvSpPr>
          <p:nvPr/>
        </p:nvSpPr>
        <p:spPr bwMode="auto">
          <a:xfrm>
            <a:off x="5122436" y="659527"/>
            <a:ext cx="3434800" cy="307777"/>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ru-RU" sz="1400" b="1" dirty="0" smtClean="0">
                <a:latin typeface="Arial" panose="020B0604020202020204" pitchFamily="34" charset="0"/>
              </a:rPr>
              <a:t>GRAINS reflectometer, IBR-2 (</a:t>
            </a:r>
            <a:r>
              <a:rPr lang="en-US" altLang="ru-RU" sz="1400" b="1" dirty="0" err="1" smtClean="0">
                <a:latin typeface="Arial" panose="020B0604020202020204" pitchFamily="34" charset="0"/>
              </a:rPr>
              <a:t>Dubna</a:t>
            </a:r>
            <a:r>
              <a:rPr lang="en-US" altLang="ru-RU" sz="1400" b="1" dirty="0" smtClean="0">
                <a:latin typeface="Arial" panose="020B0604020202020204" pitchFamily="34" charset="0"/>
              </a:rPr>
              <a:t>)</a:t>
            </a:r>
          </a:p>
        </p:txBody>
      </p:sp>
      <p:sp>
        <p:nvSpPr>
          <p:cNvPr id="2" name="Номер слайда 1"/>
          <p:cNvSpPr>
            <a:spLocks noGrp="1"/>
          </p:cNvSpPr>
          <p:nvPr>
            <p:ph type="sldNum" sz="quarter" idx="12"/>
          </p:nvPr>
        </p:nvSpPr>
        <p:spPr>
          <a:xfrm>
            <a:off x="6799783" y="6396917"/>
            <a:ext cx="2133600" cy="365125"/>
          </a:xfrm>
        </p:spPr>
        <p:txBody>
          <a:bodyPr/>
          <a:lstStyle/>
          <a:p>
            <a:fld id="{AF17EEA9-ED24-4656-AB98-5733D5EBD225}" type="slidenum">
              <a:rPr lang="ru-RU" smtClean="0"/>
              <a:t>16</a:t>
            </a:fld>
            <a:endParaRPr lang="ru-RU" dirty="0"/>
          </a:p>
        </p:txBody>
      </p:sp>
      <p:sp>
        <p:nvSpPr>
          <p:cNvPr id="15" name="TextBox 14"/>
          <p:cNvSpPr txBox="1"/>
          <p:nvPr/>
        </p:nvSpPr>
        <p:spPr>
          <a:xfrm>
            <a:off x="260837" y="136484"/>
            <a:ext cx="5411033" cy="430887"/>
          </a:xfrm>
          <a:prstGeom prst="rect">
            <a:avLst/>
          </a:prstGeom>
          <a:noFill/>
        </p:spPr>
        <p:txBody>
          <a:bodyPr wrap="none" rtlCol="0">
            <a:spAutoFit/>
          </a:bodyPr>
          <a:lstStyle/>
          <a:p>
            <a:r>
              <a:rPr lang="en-US" sz="2200" b="1" dirty="0" smtClean="0"/>
              <a:t>Physical background: Neutron Reflectometry</a:t>
            </a:r>
            <a:endParaRPr lang="ru-RU" sz="2200" dirty="0"/>
          </a:p>
        </p:txBody>
      </p:sp>
      <p:sp>
        <p:nvSpPr>
          <p:cNvPr id="16" name="TextBox 15"/>
          <p:cNvSpPr txBox="1"/>
          <p:nvPr/>
        </p:nvSpPr>
        <p:spPr>
          <a:xfrm>
            <a:off x="147348" y="6345867"/>
            <a:ext cx="4921311" cy="369332"/>
          </a:xfrm>
          <a:prstGeom prst="rect">
            <a:avLst/>
          </a:prstGeom>
          <a:noFill/>
        </p:spPr>
        <p:txBody>
          <a:bodyPr wrap="square" rtlCol="0">
            <a:spAutoFit/>
          </a:bodyPr>
          <a:lstStyle/>
          <a:p>
            <a:r>
              <a:rPr lang="en-US" dirty="0" smtClean="0"/>
              <a:t>Research projects</a:t>
            </a:r>
            <a:r>
              <a:rPr lang="ru-RU" dirty="0" smtClean="0"/>
              <a:t>: </a:t>
            </a:r>
            <a:r>
              <a:rPr lang="en-US" dirty="0" err="1"/>
              <a:t>Rosnauka</a:t>
            </a:r>
            <a:r>
              <a:rPr lang="en-US" dirty="0"/>
              <a:t> ‘</a:t>
            </a:r>
            <a:r>
              <a:rPr lang="en-US" dirty="0" err="1"/>
              <a:t>SYNESTESia</a:t>
            </a:r>
            <a:r>
              <a:rPr lang="en-US" dirty="0"/>
              <a:t>’ </a:t>
            </a:r>
            <a:r>
              <a:rPr lang="ru-RU" dirty="0" smtClean="0"/>
              <a:t>, </a:t>
            </a:r>
            <a:r>
              <a:rPr lang="en-US" dirty="0" smtClean="0"/>
              <a:t>RSF</a:t>
            </a:r>
            <a:r>
              <a:rPr lang="ru-RU" dirty="0" smtClean="0"/>
              <a:t> </a:t>
            </a:r>
            <a:endParaRPr lang="ru-RU" dirty="0"/>
          </a:p>
        </p:txBody>
      </p:sp>
      <p:grpSp>
        <p:nvGrpSpPr>
          <p:cNvPr id="4" name="Группа 3"/>
          <p:cNvGrpSpPr/>
          <p:nvPr/>
        </p:nvGrpSpPr>
        <p:grpSpPr>
          <a:xfrm>
            <a:off x="5156752" y="3429000"/>
            <a:ext cx="3400484" cy="2473064"/>
            <a:chOff x="5156752" y="3429000"/>
            <a:chExt cx="3400484" cy="2473064"/>
          </a:xfrm>
        </p:grpSpPr>
        <p:pic>
          <p:nvPicPr>
            <p:cNvPr id="17" name="Picture 2" descr="Rq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379" t="8037" r="11082"/>
            <a:stretch/>
          </p:blipFill>
          <p:spPr bwMode="auto">
            <a:xfrm>
              <a:off x="5156752" y="3429000"/>
              <a:ext cx="3400484" cy="247306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68344" y="4947957"/>
              <a:ext cx="720080" cy="230832"/>
            </a:xfrm>
            <a:prstGeom prst="rect">
              <a:avLst/>
            </a:prstGeom>
            <a:solidFill>
              <a:schemeClr val="bg1"/>
            </a:solidFill>
          </p:spPr>
          <p:txBody>
            <a:bodyPr wrap="square" rtlCol="0">
              <a:spAutoFit/>
            </a:bodyPr>
            <a:lstStyle/>
            <a:p>
              <a:r>
                <a:rPr lang="en-US" sz="900" dirty="0" smtClean="0"/>
                <a:t>with TBAP</a:t>
              </a:r>
              <a:endParaRPr lang="ru-RU" sz="900" dirty="0"/>
            </a:p>
          </p:txBody>
        </p:sp>
      </p:grpSp>
    </p:spTree>
    <p:extLst>
      <p:ext uri="{BB962C8B-B14F-4D97-AF65-F5344CB8AC3E}">
        <p14:creationId xmlns:p14="http://schemas.microsoft.com/office/powerpoint/2010/main" val="3567036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736" y="1688019"/>
            <a:ext cx="8424936"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Design and </a:t>
            </a:r>
            <a:r>
              <a:rPr lang="en-US" dirty="0"/>
              <a:t>approbation of complex heterogeneous thin-film interfaces based on metals and silicon for increasing the discharge capacity. Analysis of the formation and development of a </a:t>
            </a:r>
            <a:r>
              <a:rPr lang="en-US" dirty="0" smtClean="0"/>
              <a:t>transitional </a:t>
            </a:r>
            <a:r>
              <a:rPr lang="en-US" dirty="0"/>
              <a:t>layer of </a:t>
            </a:r>
            <a:r>
              <a:rPr lang="en-US" dirty="0" smtClean="0"/>
              <a:t>solid-electrolyte interphase (SEI) in such </a:t>
            </a:r>
            <a:r>
              <a:rPr lang="en-US" dirty="0"/>
              <a:t>interfaces</a:t>
            </a:r>
            <a:r>
              <a:rPr lang="en-US" dirty="0" smtClean="0"/>
              <a:t>.</a:t>
            </a:r>
            <a:endParaRPr lang="ru-RU" dirty="0"/>
          </a:p>
        </p:txBody>
      </p:sp>
      <p:sp>
        <p:nvSpPr>
          <p:cNvPr id="3" name="TextBox 2"/>
          <p:cNvSpPr txBox="1"/>
          <p:nvPr/>
        </p:nvSpPr>
        <p:spPr>
          <a:xfrm>
            <a:off x="342165" y="3740839"/>
            <a:ext cx="7488831"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Analysis </a:t>
            </a:r>
            <a:r>
              <a:rPr lang="en-US" dirty="0"/>
              <a:t>of the appearance and growth of heterogeneities, </a:t>
            </a:r>
            <a:r>
              <a:rPr lang="en-US" dirty="0" smtClean="0"/>
              <a:t>including needle-like ‘moss’ formations </a:t>
            </a:r>
            <a:r>
              <a:rPr lang="en-US" dirty="0"/>
              <a:t>(dendrites), on interfaces with various electrolytes. D</a:t>
            </a:r>
            <a:r>
              <a:rPr lang="en-US" dirty="0" smtClean="0"/>
              <a:t>evelopment </a:t>
            </a:r>
            <a:r>
              <a:rPr lang="en-US" dirty="0"/>
              <a:t>for this purpose of </a:t>
            </a:r>
            <a:r>
              <a:rPr lang="en-US" dirty="0" smtClean="0"/>
              <a:t>the techniques </a:t>
            </a:r>
            <a:r>
              <a:rPr lang="en-US" dirty="0"/>
              <a:t>of specular reflection, diffuse scattering and </a:t>
            </a:r>
            <a:r>
              <a:rPr lang="en-US" dirty="0" smtClean="0"/>
              <a:t>grazing incidence small-angle scattering.</a:t>
            </a:r>
            <a:endParaRPr lang="ru-RU" dirty="0"/>
          </a:p>
        </p:txBody>
      </p:sp>
      <p:sp>
        <p:nvSpPr>
          <p:cNvPr id="7" name="TextBox 6"/>
          <p:cNvSpPr txBox="1"/>
          <p:nvPr/>
        </p:nvSpPr>
        <p:spPr>
          <a:xfrm>
            <a:off x="323528" y="2948751"/>
            <a:ext cx="8064896"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Development </a:t>
            </a:r>
            <a:r>
              <a:rPr lang="en-US" dirty="0"/>
              <a:t>of </a:t>
            </a:r>
            <a:r>
              <a:rPr lang="en-US" dirty="0" smtClean="0"/>
              <a:t>contrast </a:t>
            </a:r>
            <a:r>
              <a:rPr lang="en-US" dirty="0"/>
              <a:t>variation </a:t>
            </a:r>
            <a:r>
              <a:rPr lang="en-US" dirty="0" smtClean="0"/>
              <a:t>technique based </a:t>
            </a:r>
            <a:r>
              <a:rPr lang="en-US" dirty="0"/>
              <a:t>on the use of electrolytes with deuterated solvents.</a:t>
            </a:r>
            <a:endParaRPr lang="ru-RU" dirty="0"/>
          </a:p>
        </p:txBody>
      </p:sp>
      <p:sp>
        <p:nvSpPr>
          <p:cNvPr id="4" name="Номер слайда 3"/>
          <p:cNvSpPr>
            <a:spLocks noGrp="1"/>
          </p:cNvSpPr>
          <p:nvPr>
            <p:ph type="sldNum" sz="quarter" idx="12"/>
          </p:nvPr>
        </p:nvSpPr>
        <p:spPr/>
        <p:txBody>
          <a:bodyPr/>
          <a:lstStyle/>
          <a:p>
            <a:fld id="{AF17EEA9-ED24-4656-AB98-5733D5EBD225}" type="slidenum">
              <a:rPr lang="ru-RU" smtClean="0"/>
              <a:t>17</a:t>
            </a:fld>
            <a:endParaRPr lang="ru-RU"/>
          </a:p>
        </p:txBody>
      </p:sp>
      <p:sp>
        <p:nvSpPr>
          <p:cNvPr id="8" name="TextBox 7"/>
          <p:cNvSpPr txBox="1"/>
          <p:nvPr/>
        </p:nvSpPr>
        <p:spPr>
          <a:xfrm>
            <a:off x="296859" y="1107917"/>
            <a:ext cx="2430281" cy="369332"/>
          </a:xfrm>
          <a:prstGeom prst="rect">
            <a:avLst/>
          </a:prstGeom>
          <a:noFill/>
        </p:spPr>
        <p:txBody>
          <a:bodyPr wrap="none" rtlCol="0">
            <a:spAutoFit/>
          </a:bodyPr>
          <a:lstStyle/>
          <a:p>
            <a:r>
              <a:rPr lang="en-US" u="sng" dirty="0" smtClean="0"/>
              <a:t>Tasks of current interest</a:t>
            </a:r>
            <a:endParaRPr lang="ru-RU" u="sng" dirty="0"/>
          </a:p>
        </p:txBody>
      </p:sp>
      <p:sp>
        <p:nvSpPr>
          <p:cNvPr id="9" name="TextBox 8"/>
          <p:cNvSpPr txBox="1"/>
          <p:nvPr/>
        </p:nvSpPr>
        <p:spPr>
          <a:xfrm>
            <a:off x="260837" y="136484"/>
            <a:ext cx="5411033" cy="430887"/>
          </a:xfrm>
          <a:prstGeom prst="rect">
            <a:avLst/>
          </a:prstGeom>
          <a:noFill/>
        </p:spPr>
        <p:txBody>
          <a:bodyPr wrap="none" rtlCol="0">
            <a:spAutoFit/>
          </a:bodyPr>
          <a:lstStyle/>
          <a:p>
            <a:r>
              <a:rPr lang="en-US" sz="2200" b="1" dirty="0" smtClean="0"/>
              <a:t>Physical background: Neutron Reflectometry</a:t>
            </a:r>
            <a:endParaRPr lang="ru-RU" sz="2200" dirty="0"/>
          </a:p>
        </p:txBody>
      </p:sp>
    </p:spTree>
    <p:extLst>
      <p:ext uri="{BB962C8B-B14F-4D97-AF65-F5344CB8AC3E}">
        <p14:creationId xmlns:p14="http://schemas.microsoft.com/office/powerpoint/2010/main" val="1247331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5364995"/>
            <a:ext cx="8640960" cy="1138773"/>
          </a:xfrm>
          <a:prstGeom prst="rect">
            <a:avLst/>
          </a:prstGeom>
          <a:noFill/>
        </p:spPr>
        <p:txBody>
          <a:bodyPr wrap="square" rtlCol="0">
            <a:spAutoFit/>
          </a:bodyPr>
          <a:lstStyle/>
          <a:p>
            <a:pPr marL="285750" indent="-285750">
              <a:buFont typeface="Arial" panose="020B0604020202020204" pitchFamily="34" charset="0"/>
              <a:buChar char="•"/>
            </a:pPr>
            <a:r>
              <a:rPr lang="en-US" sz="1700" dirty="0" smtClean="0"/>
              <a:t>Optimization </a:t>
            </a:r>
            <a:r>
              <a:rPr lang="en-US" sz="1700" dirty="0"/>
              <a:t>of </a:t>
            </a:r>
            <a:r>
              <a:rPr lang="en-US" sz="1700" dirty="0" smtClean="0"/>
              <a:t>reflectometry cells and sample environment system</a:t>
            </a:r>
          </a:p>
          <a:p>
            <a:pPr marL="285750" indent="-285750">
              <a:buFont typeface="Arial" panose="020B0604020202020204" pitchFamily="34" charset="0"/>
              <a:buChar char="•"/>
            </a:pPr>
            <a:r>
              <a:rPr lang="en-US" sz="1700" dirty="0"/>
              <a:t>S</a:t>
            </a:r>
            <a:r>
              <a:rPr lang="en-US" sz="1700" dirty="0" smtClean="0"/>
              <a:t>ynthesis </a:t>
            </a:r>
            <a:r>
              <a:rPr lang="en-US" sz="1700" dirty="0"/>
              <a:t>of complex heterogeneous film electrodes</a:t>
            </a:r>
            <a:endParaRPr lang="ru-RU" sz="1700" dirty="0" smtClean="0"/>
          </a:p>
          <a:p>
            <a:pPr marL="285750" indent="-285750">
              <a:buFont typeface="Arial" panose="020B0604020202020204" pitchFamily="34" charset="0"/>
              <a:buChar char="•"/>
            </a:pPr>
            <a:r>
              <a:rPr lang="en-US" sz="1700" dirty="0" smtClean="0"/>
              <a:t>Complimentary diagnostics </a:t>
            </a:r>
            <a:r>
              <a:rPr lang="en-US" sz="1700" dirty="0"/>
              <a:t>of </a:t>
            </a:r>
            <a:r>
              <a:rPr lang="en-US" sz="1700" dirty="0" smtClean="0"/>
              <a:t>electrode surfaces after </a:t>
            </a:r>
            <a:r>
              <a:rPr lang="en-US" sz="1700" dirty="0"/>
              <a:t>neutron scattering experiments</a:t>
            </a:r>
          </a:p>
          <a:p>
            <a:pPr marL="285750" indent="-285750">
              <a:buFont typeface="Arial" panose="020B0604020202020204" pitchFamily="34" charset="0"/>
              <a:buChar char="•"/>
            </a:pPr>
            <a:r>
              <a:rPr lang="en-US" sz="1700" dirty="0" smtClean="0"/>
              <a:t>Processing </a:t>
            </a:r>
            <a:r>
              <a:rPr lang="en-US" sz="1700" dirty="0"/>
              <a:t>of </a:t>
            </a:r>
            <a:r>
              <a:rPr lang="en-US" sz="1700" dirty="0" smtClean="0"/>
              <a:t>crystalline </a:t>
            </a:r>
            <a:r>
              <a:rPr lang="en-US" sz="1700" dirty="0"/>
              <a:t>substrates after neutron scattering </a:t>
            </a:r>
            <a:r>
              <a:rPr lang="en-US" sz="1700" dirty="0" smtClean="0"/>
              <a:t>experiments</a:t>
            </a:r>
            <a:endParaRPr lang="en-US" sz="1700" dirty="0"/>
          </a:p>
        </p:txBody>
      </p:sp>
      <p:pic>
        <p:nvPicPr>
          <p:cNvPr id="8" name="Picture 2" descr="Figure2"/>
          <p:cNvPicPr>
            <a:picLocks noChangeAspect="1" noChangeArrowheads="1"/>
          </p:cNvPicPr>
          <p:nvPr/>
        </p:nvPicPr>
        <p:blipFill rotWithShape="1">
          <a:blip r:embed="rId2">
            <a:extLst>
              <a:ext uri="{28A0092B-C50C-407E-A947-70E740481C1C}">
                <a14:useLocalDpi xmlns:a14="http://schemas.microsoft.com/office/drawing/2010/main" val="0"/>
              </a:ext>
            </a:extLst>
          </a:blip>
          <a:srcRect l="7390" r="4753"/>
          <a:stretch/>
        </p:blipFill>
        <p:spPr bwMode="auto">
          <a:xfrm>
            <a:off x="5555265" y="1072499"/>
            <a:ext cx="3588735" cy="40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p:cNvPicPr/>
          <p:nvPr/>
        </p:nvPicPr>
        <p:blipFill>
          <a:blip r:embed="rId3" cstate="print">
            <a:extLst>
              <a:ext uri="{28A0092B-C50C-407E-A947-70E740481C1C}">
                <a14:useLocalDpi xmlns:a14="http://schemas.microsoft.com/office/drawing/2010/main" val="0"/>
              </a:ext>
            </a:extLst>
          </a:blip>
          <a:stretch>
            <a:fillRect/>
          </a:stretch>
        </p:blipFill>
        <p:spPr>
          <a:xfrm>
            <a:off x="94735" y="1171094"/>
            <a:ext cx="5701401" cy="3762488"/>
          </a:xfrm>
          <a:prstGeom prst="rect">
            <a:avLst/>
          </a:prstGeom>
        </p:spPr>
      </p:pic>
      <p:sp>
        <p:nvSpPr>
          <p:cNvPr id="3" name="Номер слайда 2"/>
          <p:cNvSpPr>
            <a:spLocks noGrp="1"/>
          </p:cNvSpPr>
          <p:nvPr>
            <p:ph type="sldNum" sz="quarter" idx="12"/>
          </p:nvPr>
        </p:nvSpPr>
        <p:spPr>
          <a:xfrm>
            <a:off x="6902897" y="6407476"/>
            <a:ext cx="2133600" cy="365125"/>
          </a:xfrm>
        </p:spPr>
        <p:txBody>
          <a:bodyPr/>
          <a:lstStyle/>
          <a:p>
            <a:fld id="{AF17EEA9-ED24-4656-AB98-5733D5EBD225}" type="slidenum">
              <a:rPr lang="ru-RU" smtClean="0"/>
              <a:t>18</a:t>
            </a:fld>
            <a:endParaRPr lang="ru-RU" dirty="0"/>
          </a:p>
        </p:txBody>
      </p:sp>
      <p:pic>
        <p:nvPicPr>
          <p:cNvPr id="9" name="Picture 2" descr="http://hummingbirdscientific.com/wp-content/uploads/SP-200-Potentiosta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9277" y="752421"/>
            <a:ext cx="768277" cy="864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447915" y="771510"/>
            <a:ext cx="795153" cy="523220"/>
          </a:xfrm>
          <a:prstGeom prst="rect">
            <a:avLst/>
          </a:prstGeom>
          <a:noFill/>
        </p:spPr>
        <p:txBody>
          <a:bodyPr wrap="none" rtlCol="0">
            <a:spAutoFit/>
          </a:bodyPr>
          <a:lstStyle/>
          <a:p>
            <a:pPr algn="ctr"/>
            <a:r>
              <a:rPr lang="en-US" sz="1400" dirty="0" smtClean="0"/>
              <a:t>Remote </a:t>
            </a:r>
            <a:br>
              <a:rPr lang="en-US" sz="1400" dirty="0" smtClean="0"/>
            </a:br>
            <a:r>
              <a:rPr lang="en-US" sz="1400" dirty="0" smtClean="0"/>
              <a:t>control</a:t>
            </a:r>
            <a:endParaRPr lang="ru-RU" sz="1400" dirty="0"/>
          </a:p>
        </p:txBody>
      </p:sp>
      <p:sp>
        <p:nvSpPr>
          <p:cNvPr id="5" name="TextBox 4"/>
          <p:cNvSpPr txBox="1"/>
          <p:nvPr/>
        </p:nvSpPr>
        <p:spPr>
          <a:xfrm>
            <a:off x="3614168" y="1184777"/>
            <a:ext cx="1459054" cy="523220"/>
          </a:xfrm>
          <a:prstGeom prst="rect">
            <a:avLst/>
          </a:prstGeom>
          <a:noFill/>
        </p:spPr>
        <p:txBody>
          <a:bodyPr wrap="none" rtlCol="0">
            <a:spAutoFit/>
          </a:bodyPr>
          <a:lstStyle/>
          <a:p>
            <a:r>
              <a:rPr lang="en-US" sz="1400" dirty="0" smtClean="0"/>
              <a:t>Principal scheme </a:t>
            </a:r>
            <a:br>
              <a:rPr lang="en-US" sz="1400" dirty="0" smtClean="0"/>
            </a:br>
            <a:r>
              <a:rPr lang="en-US" sz="1400" dirty="0" smtClean="0"/>
              <a:t>of experiment</a:t>
            </a:r>
            <a:endParaRPr lang="ru-RU" sz="1400" dirty="0"/>
          </a:p>
        </p:txBody>
      </p:sp>
      <p:sp>
        <p:nvSpPr>
          <p:cNvPr id="12" name="TextBox 11"/>
          <p:cNvSpPr txBox="1"/>
          <p:nvPr/>
        </p:nvSpPr>
        <p:spPr>
          <a:xfrm>
            <a:off x="260837" y="136484"/>
            <a:ext cx="5087290" cy="430887"/>
          </a:xfrm>
          <a:prstGeom prst="rect">
            <a:avLst/>
          </a:prstGeom>
          <a:noFill/>
        </p:spPr>
        <p:txBody>
          <a:bodyPr wrap="none" rtlCol="0">
            <a:spAutoFit/>
          </a:bodyPr>
          <a:lstStyle/>
          <a:p>
            <a:r>
              <a:rPr lang="en-US" sz="2200" b="1" dirty="0" smtClean="0"/>
              <a:t>Methodical tasks: Neutron Reflectometry </a:t>
            </a:r>
            <a:endParaRPr lang="ru-RU" sz="2200" dirty="0"/>
          </a:p>
        </p:txBody>
      </p:sp>
    </p:spTree>
    <p:extLst>
      <p:ext uri="{BB962C8B-B14F-4D97-AF65-F5344CB8AC3E}">
        <p14:creationId xmlns:p14="http://schemas.microsoft.com/office/powerpoint/2010/main" val="3418358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409815" y="1340768"/>
            <a:ext cx="3030197" cy="3240361"/>
          </a:xfrm>
          <a:prstGeom prst="rect">
            <a:avLst/>
          </a:prstGeom>
        </p:spPr>
      </p:pic>
      <p:sp>
        <p:nvSpPr>
          <p:cNvPr id="2" name="TextBox 1"/>
          <p:cNvSpPr txBox="1"/>
          <p:nvPr/>
        </p:nvSpPr>
        <p:spPr>
          <a:xfrm>
            <a:off x="245648" y="809927"/>
            <a:ext cx="3951123" cy="584775"/>
          </a:xfrm>
          <a:prstGeom prst="rect">
            <a:avLst/>
          </a:prstGeom>
          <a:noFill/>
        </p:spPr>
        <p:txBody>
          <a:bodyPr wrap="square" rtlCol="0">
            <a:spAutoFit/>
          </a:bodyPr>
          <a:lstStyle/>
          <a:p>
            <a:r>
              <a:rPr lang="en-US" sz="1600" dirty="0" smtClean="0"/>
              <a:t>Study of Li</a:t>
            </a:r>
            <a:r>
              <a:rPr lang="en-US" sz="1600" baseline="-25000" dirty="0" smtClean="0"/>
              <a:t>2</a:t>
            </a:r>
            <a:r>
              <a:rPr lang="en-US" sz="1600" dirty="0" smtClean="0"/>
              <a:t>O</a:t>
            </a:r>
            <a:r>
              <a:rPr lang="en-US" sz="1600" baseline="-25000" dirty="0"/>
              <a:t>2</a:t>
            </a:r>
            <a:r>
              <a:rPr lang="en-US" sz="1600" dirty="0" smtClean="0"/>
              <a:t> particle </a:t>
            </a:r>
            <a:r>
              <a:rPr lang="en-US" sz="1600" dirty="0"/>
              <a:t>formation in </a:t>
            </a:r>
            <a:r>
              <a:rPr lang="en-US" sz="1600" dirty="0" smtClean="0"/>
              <a:t>porous carbon cathodes for Li-air batteries</a:t>
            </a:r>
            <a:endParaRPr lang="ru-RU" sz="1600" dirty="0"/>
          </a:p>
        </p:txBody>
      </p:sp>
      <p:sp>
        <p:nvSpPr>
          <p:cNvPr id="10" name="TextBox 9"/>
          <p:cNvSpPr txBox="1"/>
          <p:nvPr/>
        </p:nvSpPr>
        <p:spPr>
          <a:xfrm>
            <a:off x="188829" y="4653136"/>
            <a:ext cx="3951123" cy="2123658"/>
          </a:xfrm>
          <a:prstGeom prst="rect">
            <a:avLst/>
          </a:prstGeom>
          <a:noFill/>
        </p:spPr>
        <p:txBody>
          <a:bodyPr wrap="square" rtlCol="0">
            <a:spAutoFit/>
          </a:bodyPr>
          <a:lstStyle/>
          <a:p>
            <a:r>
              <a:rPr lang="en-US" sz="1200" dirty="0"/>
              <a:t>D.M. </a:t>
            </a:r>
            <a:r>
              <a:rPr lang="en-US" sz="1200" dirty="0" err="1"/>
              <a:t>Itkis</a:t>
            </a:r>
            <a:r>
              <a:rPr lang="en-US" sz="1200" dirty="0"/>
              <a:t>, V.A. </a:t>
            </a:r>
            <a:r>
              <a:rPr lang="en-US" sz="1200" dirty="0" err="1"/>
              <a:t>Vizgalov</a:t>
            </a:r>
            <a:r>
              <a:rPr lang="en-US" sz="1200" dirty="0"/>
              <a:t>, T.K. Zakharchenko, </a:t>
            </a:r>
            <a:r>
              <a:rPr lang="en-US" sz="1200" dirty="0" err="1"/>
              <a:t>E.Yu</a:t>
            </a:r>
            <a:r>
              <a:rPr lang="en-US" sz="1200" dirty="0"/>
              <a:t>. </a:t>
            </a:r>
            <a:r>
              <a:rPr lang="en-US" sz="1200" dirty="0" err="1"/>
              <a:t>Kataev</a:t>
            </a:r>
            <a:r>
              <a:rPr lang="en-US" sz="1200" dirty="0"/>
              <a:t>, </a:t>
            </a:r>
            <a:r>
              <a:rPr lang="en-US" sz="1200" dirty="0" err="1"/>
              <a:t>M.V.Avdeev</a:t>
            </a:r>
            <a:r>
              <a:rPr lang="en-US" sz="1200" dirty="0"/>
              <a:t> </a:t>
            </a:r>
            <a:r>
              <a:rPr lang="en-US" sz="1200" dirty="0" smtClean="0"/>
              <a:t>, SANS </a:t>
            </a:r>
            <a:r>
              <a:rPr lang="en-US" sz="1200" dirty="0"/>
              <a:t>investigation of Li2O2 particles formation in Li-air battery </a:t>
            </a:r>
            <a:r>
              <a:rPr lang="en-US" sz="1200" dirty="0" smtClean="0"/>
              <a:t>cathodes, </a:t>
            </a:r>
            <a:r>
              <a:rPr lang="en-US" sz="1200" dirty="0"/>
              <a:t>Proposal </a:t>
            </a:r>
            <a:r>
              <a:rPr lang="ru-RU" sz="1200" dirty="0" smtClean="0"/>
              <a:t>2015-10-15-22-43-07</a:t>
            </a:r>
            <a:r>
              <a:rPr lang="en-US" sz="1200" dirty="0" smtClean="0"/>
              <a:t>.</a:t>
            </a:r>
          </a:p>
          <a:p>
            <a:r>
              <a:rPr lang="en-US" sz="1200" dirty="0" err="1"/>
              <a:t>D.M.Itkis</a:t>
            </a:r>
            <a:r>
              <a:rPr lang="en-US" sz="1200" dirty="0"/>
              <a:t>, V.A. </a:t>
            </a:r>
            <a:r>
              <a:rPr lang="en-US" sz="1200" dirty="0" err="1"/>
              <a:t>Vizgalov</a:t>
            </a:r>
            <a:r>
              <a:rPr lang="en-US" sz="1200" dirty="0"/>
              <a:t>, A.V. </a:t>
            </a:r>
            <a:r>
              <a:rPr lang="en-US" sz="1200" dirty="0" err="1"/>
              <a:t>Sergeev</a:t>
            </a:r>
            <a:r>
              <a:rPr lang="en-US" sz="1200" dirty="0"/>
              <a:t>, </a:t>
            </a:r>
            <a:r>
              <a:rPr lang="en-US" sz="1200" dirty="0" err="1" smtClean="0"/>
              <a:t>M.V.Avdeev</a:t>
            </a:r>
            <a:r>
              <a:rPr lang="en-US" sz="1200" dirty="0" smtClean="0"/>
              <a:t>, Study </a:t>
            </a:r>
            <a:r>
              <a:rPr lang="en-US" sz="1200" dirty="0"/>
              <a:t>of Li-air battery carbon electrode porosity by </a:t>
            </a:r>
            <a:r>
              <a:rPr lang="en-US" sz="1200" dirty="0" smtClean="0"/>
              <a:t>SANS, </a:t>
            </a:r>
            <a:r>
              <a:rPr lang="en-US" sz="1200" dirty="0"/>
              <a:t>P</a:t>
            </a:r>
            <a:r>
              <a:rPr lang="en-US" sz="1200" dirty="0" smtClean="0"/>
              <a:t>roposal </a:t>
            </a:r>
            <a:r>
              <a:rPr lang="ru-RU" sz="1200" dirty="0" smtClean="0"/>
              <a:t>2015-10-15-19-38-34</a:t>
            </a:r>
            <a:endParaRPr lang="en-US" sz="1200" dirty="0" smtClean="0"/>
          </a:p>
          <a:p>
            <a:r>
              <a:rPr lang="en-US" sz="1200" dirty="0" err="1"/>
              <a:t>D.M.Itkis</a:t>
            </a:r>
            <a:r>
              <a:rPr lang="en-US" sz="1200" dirty="0"/>
              <a:t>, V.A. </a:t>
            </a:r>
            <a:r>
              <a:rPr lang="en-US" sz="1200" dirty="0" err="1"/>
              <a:t>Vizgalov</a:t>
            </a:r>
            <a:r>
              <a:rPr lang="en-US" sz="1200" dirty="0"/>
              <a:t>, </a:t>
            </a:r>
            <a:r>
              <a:rPr lang="en-US" sz="1200" dirty="0" err="1" smtClean="0"/>
              <a:t>M.V.Avdeev</a:t>
            </a:r>
            <a:r>
              <a:rPr lang="en-US" sz="1200" dirty="0"/>
              <a:t>, </a:t>
            </a:r>
            <a:r>
              <a:rPr lang="en-US" sz="1200" dirty="0" smtClean="0"/>
              <a:t>SANS </a:t>
            </a:r>
            <a:r>
              <a:rPr lang="en-US" sz="1200" dirty="0"/>
              <a:t>investigation of the influence of solvent on Li2O2 growth in lithium-oxygen </a:t>
            </a:r>
            <a:r>
              <a:rPr lang="en-US" sz="1200" dirty="0" smtClean="0"/>
              <a:t>batteries</a:t>
            </a:r>
            <a:r>
              <a:rPr lang="ru-RU" sz="1200" dirty="0" smtClean="0"/>
              <a:t>, </a:t>
            </a:r>
            <a:r>
              <a:rPr lang="en-US" sz="1200" dirty="0" smtClean="0"/>
              <a:t>Proposal </a:t>
            </a:r>
            <a:r>
              <a:rPr lang="ru-RU" sz="1200" dirty="0" smtClean="0"/>
              <a:t>2016-04-15-21-13-55</a:t>
            </a:r>
            <a:endParaRPr lang="en-US" sz="1200" dirty="0" smtClean="0"/>
          </a:p>
          <a:p>
            <a:r>
              <a:rPr lang="en-US" sz="1200" dirty="0" err="1"/>
              <a:t>D.M.Itkis</a:t>
            </a:r>
            <a:r>
              <a:rPr lang="en-US" sz="1200" dirty="0"/>
              <a:t>, V.A. </a:t>
            </a:r>
            <a:r>
              <a:rPr lang="en-US" sz="1200" dirty="0" err="1"/>
              <a:t>Vizgalov</a:t>
            </a:r>
            <a:r>
              <a:rPr lang="en-US" sz="1200" dirty="0"/>
              <a:t>, </a:t>
            </a:r>
            <a:r>
              <a:rPr lang="en-US" sz="1200" dirty="0" err="1"/>
              <a:t>M.V.Avdeev</a:t>
            </a:r>
            <a:r>
              <a:rPr lang="en-US" sz="1200" dirty="0"/>
              <a:t>, </a:t>
            </a:r>
            <a:r>
              <a:rPr lang="en-US" sz="1200" dirty="0" smtClean="0"/>
              <a:t>Study </a:t>
            </a:r>
            <a:r>
              <a:rPr lang="en-US" sz="1200" dirty="0"/>
              <a:t>of Li-air battery recharge process by </a:t>
            </a:r>
            <a:r>
              <a:rPr lang="en-US" sz="1200" dirty="0" smtClean="0"/>
              <a:t>SANS, Proposal </a:t>
            </a:r>
            <a:r>
              <a:rPr lang="ru-RU" sz="1200" dirty="0"/>
              <a:t>2016-04-15-21-17-55</a:t>
            </a:r>
          </a:p>
        </p:txBody>
      </p:sp>
      <p:sp>
        <p:nvSpPr>
          <p:cNvPr id="14" name="TextBox 13"/>
          <p:cNvSpPr txBox="1">
            <a:spLocks noChangeArrowheads="1"/>
          </p:cNvSpPr>
          <p:nvPr/>
        </p:nvSpPr>
        <p:spPr bwMode="auto">
          <a:xfrm>
            <a:off x="5122436" y="659527"/>
            <a:ext cx="3434800" cy="307777"/>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ru-RU" sz="1400" b="1" dirty="0" err="1" smtClean="0">
                <a:latin typeface="Arial" panose="020B0604020202020204" pitchFamily="34" charset="0"/>
              </a:rPr>
              <a:t>YuMO</a:t>
            </a:r>
            <a:r>
              <a:rPr lang="en-US" altLang="ru-RU" sz="1400" b="1" dirty="0" smtClean="0">
                <a:latin typeface="Arial" panose="020B0604020202020204" pitchFamily="34" charset="0"/>
              </a:rPr>
              <a:t> spectrometer, IBR-2 (</a:t>
            </a:r>
            <a:r>
              <a:rPr lang="en-US" altLang="ru-RU" sz="1400" b="1" dirty="0" err="1" smtClean="0">
                <a:latin typeface="Arial" panose="020B0604020202020204" pitchFamily="34" charset="0"/>
              </a:rPr>
              <a:t>Dubna</a:t>
            </a:r>
            <a:r>
              <a:rPr lang="en-US" altLang="ru-RU" sz="1400" b="1" dirty="0" smtClean="0">
                <a:latin typeface="Arial" panose="020B0604020202020204" pitchFamily="34" charset="0"/>
              </a:rPr>
              <a:t>)</a:t>
            </a:r>
          </a:p>
        </p:txBody>
      </p:sp>
      <p:grpSp>
        <p:nvGrpSpPr>
          <p:cNvPr id="6" name="Группа 5"/>
          <p:cNvGrpSpPr/>
          <p:nvPr/>
        </p:nvGrpSpPr>
        <p:grpSpPr>
          <a:xfrm>
            <a:off x="4199419" y="809926"/>
            <a:ext cx="4695710" cy="3221635"/>
            <a:chOff x="4199419" y="809926"/>
            <a:chExt cx="4695710" cy="3221635"/>
          </a:xfrm>
        </p:grpSpPr>
        <p:pic>
          <p:nvPicPr>
            <p:cNvPr id="12" name="Рисунок 11"/>
            <p:cNvPicPr/>
            <p:nvPr/>
          </p:nvPicPr>
          <p:blipFill rotWithShape="1">
            <a:blip r:embed="rId3" cstate="print">
              <a:extLst>
                <a:ext uri="{28A0092B-C50C-407E-A947-70E740481C1C}">
                  <a14:useLocalDpi xmlns:a14="http://schemas.microsoft.com/office/drawing/2010/main" val="0"/>
                </a:ext>
              </a:extLst>
            </a:blip>
            <a:srcRect l="4278"/>
            <a:stretch/>
          </p:blipFill>
          <p:spPr bwMode="auto">
            <a:xfrm>
              <a:off x="4199419" y="809926"/>
              <a:ext cx="4695710" cy="3221635"/>
            </a:xfrm>
            <a:prstGeom prst="rect">
              <a:avLst/>
            </a:prstGeom>
            <a:noFill/>
            <a:ln>
              <a:noFill/>
            </a:ln>
          </p:spPr>
        </p:pic>
        <p:sp>
          <p:nvSpPr>
            <p:cNvPr id="3" name="Прямоугольник 2"/>
            <p:cNvSpPr/>
            <p:nvPr/>
          </p:nvSpPr>
          <p:spPr>
            <a:xfrm>
              <a:off x="5292080" y="967304"/>
              <a:ext cx="360040" cy="301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 name="Группа 7"/>
          <p:cNvGrpSpPr/>
          <p:nvPr/>
        </p:nvGrpSpPr>
        <p:grpSpPr>
          <a:xfrm>
            <a:off x="3902522" y="3645024"/>
            <a:ext cx="4845942" cy="3364503"/>
            <a:chOff x="3902522" y="3645024"/>
            <a:chExt cx="4845942" cy="3364503"/>
          </a:xfrm>
        </p:grpSpPr>
        <p:pic>
          <p:nvPicPr>
            <p:cNvPr id="13" name="Рисунок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2522" y="3645024"/>
              <a:ext cx="4845942" cy="3364503"/>
            </a:xfrm>
            <a:prstGeom prst="rect">
              <a:avLst/>
            </a:prstGeom>
            <a:noFill/>
            <a:ln>
              <a:noFill/>
            </a:ln>
          </p:spPr>
        </p:pic>
        <p:sp>
          <p:nvSpPr>
            <p:cNvPr id="15" name="Прямоугольник 14"/>
            <p:cNvSpPr/>
            <p:nvPr/>
          </p:nvSpPr>
          <p:spPr>
            <a:xfrm>
              <a:off x="5428270" y="3880504"/>
              <a:ext cx="360040" cy="301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 name="TextBox 10"/>
          <p:cNvSpPr txBox="1"/>
          <p:nvPr/>
        </p:nvSpPr>
        <p:spPr>
          <a:xfrm>
            <a:off x="8012728" y="5256162"/>
            <a:ext cx="1089016" cy="276999"/>
          </a:xfrm>
          <a:prstGeom prst="rect">
            <a:avLst/>
          </a:prstGeom>
          <a:noFill/>
        </p:spPr>
        <p:txBody>
          <a:bodyPr wrap="none" rtlCol="0">
            <a:spAutoFit/>
          </a:bodyPr>
          <a:lstStyle/>
          <a:p>
            <a:r>
              <a:rPr lang="en-US" sz="1200" b="1" dirty="0" smtClean="0"/>
              <a:t>No electrolyte</a:t>
            </a:r>
            <a:endParaRPr lang="ru-RU" sz="1200" b="1" dirty="0"/>
          </a:p>
        </p:txBody>
      </p:sp>
      <p:sp>
        <p:nvSpPr>
          <p:cNvPr id="16" name="TextBox 15"/>
          <p:cNvSpPr txBox="1"/>
          <p:nvPr/>
        </p:nvSpPr>
        <p:spPr>
          <a:xfrm>
            <a:off x="8244408" y="5533161"/>
            <a:ext cx="924997" cy="461665"/>
          </a:xfrm>
          <a:prstGeom prst="rect">
            <a:avLst/>
          </a:prstGeom>
          <a:noFill/>
        </p:spPr>
        <p:txBody>
          <a:bodyPr wrap="none" rtlCol="0">
            <a:spAutoFit/>
          </a:bodyPr>
          <a:lstStyle/>
          <a:p>
            <a:r>
              <a:rPr lang="en-US" sz="1200" b="1" dirty="0" smtClean="0"/>
              <a:t>Discharged </a:t>
            </a:r>
            <a:br>
              <a:rPr lang="en-US" sz="1200" b="1" dirty="0" smtClean="0"/>
            </a:br>
            <a:r>
              <a:rPr lang="en-US" sz="1200" b="1" dirty="0" smtClean="0"/>
              <a:t>in </a:t>
            </a:r>
            <a:r>
              <a:rPr lang="en-US" sz="1200" b="1" dirty="0" err="1" smtClean="0"/>
              <a:t>MeCN</a:t>
            </a:r>
            <a:endParaRPr lang="ru-RU" sz="1200" b="1" dirty="0"/>
          </a:p>
        </p:txBody>
      </p:sp>
      <p:sp>
        <p:nvSpPr>
          <p:cNvPr id="17" name="TextBox 16"/>
          <p:cNvSpPr txBox="1"/>
          <p:nvPr/>
        </p:nvSpPr>
        <p:spPr>
          <a:xfrm>
            <a:off x="8244408" y="5946160"/>
            <a:ext cx="924997" cy="461665"/>
          </a:xfrm>
          <a:prstGeom prst="rect">
            <a:avLst/>
          </a:prstGeom>
          <a:noFill/>
        </p:spPr>
        <p:txBody>
          <a:bodyPr wrap="none" rtlCol="0">
            <a:spAutoFit/>
          </a:bodyPr>
          <a:lstStyle/>
          <a:p>
            <a:r>
              <a:rPr lang="en-US" sz="1200" b="1" dirty="0" smtClean="0"/>
              <a:t>Discharged </a:t>
            </a:r>
            <a:br>
              <a:rPr lang="en-US" sz="1200" b="1" dirty="0" smtClean="0"/>
            </a:br>
            <a:r>
              <a:rPr lang="en-US" sz="1200" b="1" dirty="0" smtClean="0"/>
              <a:t>in DMSO</a:t>
            </a:r>
            <a:endParaRPr lang="ru-RU" sz="1200" b="1" dirty="0"/>
          </a:p>
        </p:txBody>
      </p:sp>
      <p:sp>
        <p:nvSpPr>
          <p:cNvPr id="18" name="Номер слайда 17"/>
          <p:cNvSpPr>
            <a:spLocks noGrp="1"/>
          </p:cNvSpPr>
          <p:nvPr>
            <p:ph type="sldNum" sz="quarter" idx="12"/>
          </p:nvPr>
        </p:nvSpPr>
        <p:spPr>
          <a:xfrm>
            <a:off x="6786845" y="6454558"/>
            <a:ext cx="2133600" cy="365125"/>
          </a:xfrm>
        </p:spPr>
        <p:txBody>
          <a:bodyPr/>
          <a:lstStyle/>
          <a:p>
            <a:fld id="{AF17EEA9-ED24-4656-AB98-5733D5EBD225}" type="slidenum">
              <a:rPr lang="ru-RU" smtClean="0"/>
              <a:t>19</a:t>
            </a:fld>
            <a:endParaRPr lang="ru-RU" dirty="0"/>
          </a:p>
        </p:txBody>
      </p:sp>
      <p:sp>
        <p:nvSpPr>
          <p:cNvPr id="19" name="TextBox 18"/>
          <p:cNvSpPr txBox="1"/>
          <p:nvPr/>
        </p:nvSpPr>
        <p:spPr>
          <a:xfrm>
            <a:off x="260837" y="136484"/>
            <a:ext cx="6374566" cy="430887"/>
          </a:xfrm>
          <a:prstGeom prst="rect">
            <a:avLst/>
          </a:prstGeom>
          <a:noFill/>
        </p:spPr>
        <p:txBody>
          <a:bodyPr wrap="none" rtlCol="0">
            <a:spAutoFit/>
          </a:bodyPr>
          <a:lstStyle/>
          <a:p>
            <a:r>
              <a:rPr lang="en-US" sz="2200" b="1" dirty="0" smtClean="0"/>
              <a:t>Physical background: Small-Angle Neutron Scattering</a:t>
            </a:r>
            <a:endParaRPr lang="ru-RU" sz="2200" dirty="0"/>
          </a:p>
        </p:txBody>
      </p:sp>
    </p:spTree>
    <p:extLst>
      <p:ext uri="{BB962C8B-B14F-4D97-AF65-F5344CB8AC3E}">
        <p14:creationId xmlns:p14="http://schemas.microsoft.com/office/powerpoint/2010/main" val="17600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340768"/>
            <a:ext cx="3003194" cy="3046988"/>
          </a:xfrm>
          <a:prstGeom prst="rect">
            <a:avLst/>
          </a:prstGeom>
          <a:noFill/>
        </p:spPr>
        <p:txBody>
          <a:bodyPr wrap="none" rtlCol="0">
            <a:spAutoFit/>
          </a:bodyPr>
          <a:lstStyle/>
          <a:p>
            <a:pPr marL="342900" indent="-342900">
              <a:lnSpc>
                <a:spcPct val="120000"/>
              </a:lnSpc>
              <a:buFont typeface="Arial" panose="020B0604020202020204" pitchFamily="34" charset="0"/>
              <a:buChar char="•"/>
            </a:pPr>
            <a:r>
              <a:rPr lang="en-US" sz="2000" dirty="0" smtClean="0"/>
              <a:t>Motivation</a:t>
            </a:r>
            <a:endParaRPr lang="ru-RU" sz="2000" dirty="0" smtClean="0"/>
          </a:p>
          <a:p>
            <a:pPr marL="342900" indent="-342900">
              <a:lnSpc>
                <a:spcPct val="120000"/>
              </a:lnSpc>
              <a:buFont typeface="Arial" panose="020B0604020202020204" pitchFamily="34" charset="0"/>
              <a:buChar char="•"/>
            </a:pPr>
            <a:r>
              <a:rPr lang="en-US" sz="2000" dirty="0" smtClean="0"/>
              <a:t>Objectives</a:t>
            </a:r>
            <a:endParaRPr lang="ru-RU" sz="2000" dirty="0" smtClean="0"/>
          </a:p>
          <a:p>
            <a:pPr marL="342900" indent="-342900">
              <a:lnSpc>
                <a:spcPct val="120000"/>
              </a:lnSpc>
              <a:buFont typeface="Arial" panose="020B0604020202020204" pitchFamily="34" charset="0"/>
              <a:buChar char="•"/>
            </a:pPr>
            <a:r>
              <a:rPr lang="en-US" sz="2000" dirty="0" smtClean="0"/>
              <a:t>Physical background</a:t>
            </a:r>
            <a:endParaRPr lang="ru-RU" sz="2000" dirty="0" smtClean="0"/>
          </a:p>
          <a:p>
            <a:pPr marL="342900" indent="-342900">
              <a:lnSpc>
                <a:spcPct val="120000"/>
              </a:lnSpc>
              <a:buFont typeface="Arial" panose="020B0604020202020204" pitchFamily="34" charset="0"/>
              <a:buChar char="•"/>
            </a:pPr>
            <a:r>
              <a:rPr lang="en-US" sz="2000" dirty="0" smtClean="0"/>
              <a:t>Methodical background</a:t>
            </a:r>
            <a:endParaRPr lang="ru-RU" sz="2000" dirty="0" smtClean="0"/>
          </a:p>
          <a:p>
            <a:pPr marL="342900" indent="-342900">
              <a:lnSpc>
                <a:spcPct val="120000"/>
              </a:lnSpc>
              <a:buFont typeface="Arial" panose="020B0604020202020204" pitchFamily="34" charset="0"/>
              <a:buChar char="•"/>
            </a:pPr>
            <a:r>
              <a:rPr lang="en-US" sz="2000" dirty="0" smtClean="0"/>
              <a:t>Expected results</a:t>
            </a:r>
            <a:endParaRPr lang="ru-RU" sz="2000" dirty="0" smtClean="0"/>
          </a:p>
          <a:p>
            <a:pPr marL="342900" indent="-342900">
              <a:lnSpc>
                <a:spcPct val="120000"/>
              </a:lnSpc>
              <a:buFont typeface="Arial" panose="020B0604020202020204" pitchFamily="34" charset="0"/>
              <a:buChar char="•"/>
            </a:pPr>
            <a:r>
              <a:rPr lang="en-US" sz="2000" dirty="0" smtClean="0"/>
              <a:t>General scheme</a:t>
            </a:r>
            <a:endParaRPr lang="ru-RU" sz="2000" dirty="0"/>
          </a:p>
          <a:p>
            <a:pPr marL="342900" indent="-342900">
              <a:lnSpc>
                <a:spcPct val="120000"/>
              </a:lnSpc>
              <a:buFont typeface="Arial" panose="020B0604020202020204" pitchFamily="34" charset="0"/>
              <a:buChar char="•"/>
            </a:pPr>
            <a:r>
              <a:rPr lang="en-US" sz="2000" dirty="0" smtClean="0"/>
              <a:t>Costs</a:t>
            </a:r>
          </a:p>
          <a:p>
            <a:pPr marL="342900" indent="-342900">
              <a:lnSpc>
                <a:spcPct val="120000"/>
              </a:lnSpc>
              <a:buFont typeface="Arial" panose="020B0604020202020204" pitchFamily="34" charset="0"/>
              <a:buChar char="•"/>
            </a:pPr>
            <a:r>
              <a:rPr lang="en-US" sz="2000" dirty="0" smtClean="0"/>
              <a:t>Conclusions</a:t>
            </a:r>
            <a:endParaRPr lang="ru-RU" sz="2000" dirty="0"/>
          </a:p>
        </p:txBody>
      </p:sp>
      <p:sp>
        <p:nvSpPr>
          <p:cNvPr id="5" name="TextBox 4"/>
          <p:cNvSpPr txBox="1"/>
          <p:nvPr/>
        </p:nvSpPr>
        <p:spPr>
          <a:xfrm>
            <a:off x="611560" y="620688"/>
            <a:ext cx="1055097" cy="430887"/>
          </a:xfrm>
          <a:prstGeom prst="rect">
            <a:avLst/>
          </a:prstGeom>
          <a:noFill/>
        </p:spPr>
        <p:txBody>
          <a:bodyPr wrap="none" rtlCol="0">
            <a:spAutoFit/>
          </a:bodyPr>
          <a:lstStyle/>
          <a:p>
            <a:r>
              <a:rPr lang="en-US" sz="2200" b="1" dirty="0" smtClean="0"/>
              <a:t>Outline</a:t>
            </a:r>
            <a:endParaRPr lang="ru-RU" sz="2200" b="1" dirty="0"/>
          </a:p>
        </p:txBody>
      </p:sp>
      <p:sp>
        <p:nvSpPr>
          <p:cNvPr id="2" name="Номер слайда 1"/>
          <p:cNvSpPr>
            <a:spLocks noGrp="1"/>
          </p:cNvSpPr>
          <p:nvPr>
            <p:ph type="sldNum" sz="quarter" idx="12"/>
          </p:nvPr>
        </p:nvSpPr>
        <p:spPr/>
        <p:txBody>
          <a:bodyPr/>
          <a:lstStyle/>
          <a:p>
            <a:fld id="{AF17EEA9-ED24-4656-AB98-5733D5EBD225}" type="slidenum">
              <a:rPr lang="ru-RU" smtClean="0"/>
              <a:t>2</a:t>
            </a:fld>
            <a:endParaRPr lang="ru-RU"/>
          </a:p>
        </p:txBody>
      </p:sp>
    </p:spTree>
    <p:extLst>
      <p:ext uri="{BB962C8B-B14F-4D97-AF65-F5344CB8AC3E}">
        <p14:creationId xmlns:p14="http://schemas.microsoft.com/office/powerpoint/2010/main" val="2844136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9819" y="1758044"/>
            <a:ext cx="7992888"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Study </a:t>
            </a:r>
            <a:r>
              <a:rPr lang="en-US" dirty="0"/>
              <a:t>of deposition of discharge products in porous positive electrodes for lithium-air and lithium-sulfur batteries in operando mode</a:t>
            </a:r>
            <a:endParaRPr lang="ru-RU" dirty="0" smtClean="0"/>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en-US" dirty="0" smtClean="0"/>
              <a:t>Development </a:t>
            </a:r>
            <a:r>
              <a:rPr lang="en-US" dirty="0"/>
              <a:t>of methods for analysis of pore filling in an electrode by products of electrochemical processes</a:t>
            </a:r>
            <a:endParaRPr lang="ru-RU" dirty="0" smtClean="0"/>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en-US" dirty="0" smtClean="0"/>
              <a:t>Development </a:t>
            </a:r>
            <a:r>
              <a:rPr lang="en-US" dirty="0"/>
              <a:t>of </a:t>
            </a:r>
            <a:r>
              <a:rPr lang="en-US" dirty="0" smtClean="0"/>
              <a:t>the contrast </a:t>
            </a:r>
            <a:r>
              <a:rPr lang="en-US" dirty="0"/>
              <a:t>variation </a:t>
            </a:r>
            <a:r>
              <a:rPr lang="en-US" dirty="0" smtClean="0"/>
              <a:t>technique based </a:t>
            </a:r>
            <a:r>
              <a:rPr lang="en-US" dirty="0"/>
              <a:t>on the use of electrolytes with deuterated solvents</a:t>
            </a:r>
            <a:endParaRPr lang="ru-RU" dirty="0"/>
          </a:p>
        </p:txBody>
      </p:sp>
      <p:sp>
        <p:nvSpPr>
          <p:cNvPr id="3" name="Номер слайда 2"/>
          <p:cNvSpPr>
            <a:spLocks noGrp="1"/>
          </p:cNvSpPr>
          <p:nvPr>
            <p:ph type="sldNum" sz="quarter" idx="12"/>
          </p:nvPr>
        </p:nvSpPr>
        <p:spPr/>
        <p:txBody>
          <a:bodyPr/>
          <a:lstStyle/>
          <a:p>
            <a:fld id="{AF17EEA9-ED24-4656-AB98-5733D5EBD225}" type="slidenum">
              <a:rPr lang="ru-RU" smtClean="0"/>
              <a:t>20</a:t>
            </a:fld>
            <a:endParaRPr lang="ru-RU"/>
          </a:p>
        </p:txBody>
      </p:sp>
      <p:sp>
        <p:nvSpPr>
          <p:cNvPr id="6" name="TextBox 5"/>
          <p:cNvSpPr txBox="1"/>
          <p:nvPr/>
        </p:nvSpPr>
        <p:spPr>
          <a:xfrm>
            <a:off x="260837" y="136484"/>
            <a:ext cx="6374566" cy="430887"/>
          </a:xfrm>
          <a:prstGeom prst="rect">
            <a:avLst/>
          </a:prstGeom>
          <a:noFill/>
        </p:spPr>
        <p:txBody>
          <a:bodyPr wrap="none" rtlCol="0">
            <a:spAutoFit/>
          </a:bodyPr>
          <a:lstStyle/>
          <a:p>
            <a:r>
              <a:rPr lang="en-US" sz="2200" b="1" dirty="0" smtClean="0"/>
              <a:t>Physical background: Small-Angle Neutron Scattering</a:t>
            </a:r>
            <a:endParaRPr lang="ru-RU" sz="2200" dirty="0"/>
          </a:p>
        </p:txBody>
      </p:sp>
      <p:sp>
        <p:nvSpPr>
          <p:cNvPr id="7" name="TextBox 6"/>
          <p:cNvSpPr txBox="1"/>
          <p:nvPr/>
        </p:nvSpPr>
        <p:spPr>
          <a:xfrm>
            <a:off x="296859" y="1107917"/>
            <a:ext cx="2430281" cy="369332"/>
          </a:xfrm>
          <a:prstGeom prst="rect">
            <a:avLst/>
          </a:prstGeom>
          <a:noFill/>
        </p:spPr>
        <p:txBody>
          <a:bodyPr wrap="none" rtlCol="0">
            <a:spAutoFit/>
          </a:bodyPr>
          <a:lstStyle/>
          <a:p>
            <a:r>
              <a:rPr lang="en-US" u="sng" dirty="0" smtClean="0"/>
              <a:t>Tasks of current interest</a:t>
            </a:r>
            <a:endParaRPr lang="ru-RU" u="sng" dirty="0"/>
          </a:p>
        </p:txBody>
      </p:sp>
    </p:spTree>
    <p:extLst>
      <p:ext uri="{BB962C8B-B14F-4D97-AF65-F5344CB8AC3E}">
        <p14:creationId xmlns:p14="http://schemas.microsoft.com/office/powerpoint/2010/main" val="412654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Прямоугольник 39"/>
          <p:cNvSpPr/>
          <p:nvPr/>
        </p:nvSpPr>
        <p:spPr>
          <a:xfrm>
            <a:off x="7627438" y="1359429"/>
            <a:ext cx="207797" cy="21535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95536" y="4509003"/>
            <a:ext cx="4063333" cy="1138773"/>
          </a:xfrm>
          <a:prstGeom prst="rect">
            <a:avLst/>
          </a:prstGeom>
          <a:noFill/>
        </p:spPr>
        <p:txBody>
          <a:bodyPr wrap="square" rtlCol="0">
            <a:spAutoFit/>
          </a:bodyPr>
          <a:lstStyle/>
          <a:p>
            <a:pPr marL="285750" indent="-285750">
              <a:buFont typeface="Arial" panose="020B0604020202020204" pitchFamily="34" charset="0"/>
              <a:buChar char="•"/>
            </a:pPr>
            <a:r>
              <a:rPr lang="en-US" sz="1700" dirty="0"/>
              <a:t>Development of an electrochemical cell for </a:t>
            </a:r>
            <a:r>
              <a:rPr lang="en-US" sz="1700" dirty="0" smtClean="0"/>
              <a:t>neutron experiments</a:t>
            </a:r>
          </a:p>
          <a:p>
            <a:pPr marL="285750" indent="-285750">
              <a:buFont typeface="Arial" panose="020B0604020202020204" pitchFamily="34" charset="0"/>
              <a:buChar char="•"/>
            </a:pPr>
            <a:r>
              <a:rPr lang="en-US" sz="1700" dirty="0"/>
              <a:t>Development of </a:t>
            </a:r>
            <a:r>
              <a:rPr lang="en-US" sz="1700" dirty="0" smtClean="0"/>
              <a:t>a sample </a:t>
            </a:r>
            <a:r>
              <a:rPr lang="en-US" sz="1700" dirty="0"/>
              <a:t>environment system for in situ neutron </a:t>
            </a:r>
            <a:r>
              <a:rPr lang="en-US" sz="1700" dirty="0" smtClean="0"/>
              <a:t>experiments</a:t>
            </a:r>
            <a:endParaRPr lang="en-US" sz="1700" dirty="0"/>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b="22754"/>
          <a:stretch/>
        </p:blipFill>
        <p:spPr>
          <a:xfrm>
            <a:off x="2770916" y="1193282"/>
            <a:ext cx="2520280" cy="2595758"/>
          </a:xfrm>
          <a:prstGeom prst="rect">
            <a:avLst/>
          </a:prstGeom>
        </p:spPr>
      </p:pic>
      <p:sp>
        <p:nvSpPr>
          <p:cNvPr id="18" name="TextBox 17"/>
          <p:cNvSpPr txBox="1"/>
          <p:nvPr/>
        </p:nvSpPr>
        <p:spPr>
          <a:xfrm>
            <a:off x="249873" y="1098504"/>
            <a:ext cx="2405631" cy="1077218"/>
          </a:xfrm>
          <a:prstGeom prst="rect">
            <a:avLst/>
          </a:prstGeom>
          <a:noFill/>
        </p:spPr>
        <p:txBody>
          <a:bodyPr wrap="square" rtlCol="0">
            <a:spAutoFit/>
          </a:bodyPr>
          <a:lstStyle/>
          <a:p>
            <a:pPr algn="r"/>
            <a:r>
              <a:rPr lang="en-US" sz="1600" dirty="0"/>
              <a:t>Specialized electrochemical Li-Air </a:t>
            </a:r>
            <a:r>
              <a:rPr lang="en-US" sz="1600" dirty="0" smtClean="0"/>
              <a:t>cell, </a:t>
            </a:r>
          </a:p>
          <a:p>
            <a:pPr algn="r"/>
            <a:r>
              <a:rPr lang="en-US" sz="1600" dirty="0" smtClean="0"/>
              <a:t>Department </a:t>
            </a:r>
            <a:r>
              <a:rPr lang="en-US" sz="1600" dirty="0"/>
              <a:t>of Chemistry, Moscow State </a:t>
            </a:r>
            <a:r>
              <a:rPr lang="en-US" sz="1600" dirty="0" smtClean="0"/>
              <a:t>University</a:t>
            </a:r>
          </a:p>
        </p:txBody>
      </p:sp>
      <p:sp>
        <p:nvSpPr>
          <p:cNvPr id="5" name="Номер слайда 4"/>
          <p:cNvSpPr>
            <a:spLocks noGrp="1"/>
          </p:cNvSpPr>
          <p:nvPr>
            <p:ph type="sldNum" sz="quarter" idx="12"/>
          </p:nvPr>
        </p:nvSpPr>
        <p:spPr/>
        <p:txBody>
          <a:bodyPr/>
          <a:lstStyle/>
          <a:p>
            <a:fld id="{AF17EEA9-ED24-4656-AB98-5733D5EBD225}" type="slidenum">
              <a:rPr lang="ru-RU" smtClean="0"/>
              <a:t>21</a:t>
            </a:fld>
            <a:endParaRPr lang="ru-RU" dirty="0"/>
          </a:p>
        </p:txBody>
      </p:sp>
      <p:sp>
        <p:nvSpPr>
          <p:cNvPr id="13" name="Стрелка вправо 12"/>
          <p:cNvSpPr/>
          <p:nvPr/>
        </p:nvSpPr>
        <p:spPr>
          <a:xfrm>
            <a:off x="5639720" y="2146966"/>
            <a:ext cx="36004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260837" y="136484"/>
            <a:ext cx="5954643" cy="430887"/>
          </a:xfrm>
          <a:prstGeom prst="rect">
            <a:avLst/>
          </a:prstGeom>
          <a:noFill/>
        </p:spPr>
        <p:txBody>
          <a:bodyPr wrap="none" rtlCol="0">
            <a:spAutoFit/>
          </a:bodyPr>
          <a:lstStyle/>
          <a:p>
            <a:r>
              <a:rPr lang="en-US" sz="2200" b="1" dirty="0" smtClean="0"/>
              <a:t>Methodical tasks: Small-angle Neutron Scattering</a:t>
            </a:r>
            <a:endParaRPr lang="ru-RU" sz="2200" dirty="0"/>
          </a:p>
        </p:txBody>
      </p:sp>
      <p:sp>
        <p:nvSpPr>
          <p:cNvPr id="15" name="Прямоугольник 14"/>
          <p:cNvSpPr/>
          <p:nvPr/>
        </p:nvSpPr>
        <p:spPr>
          <a:xfrm>
            <a:off x="7423917" y="1349363"/>
            <a:ext cx="207797" cy="21535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олилиния 7"/>
          <p:cNvSpPr/>
          <p:nvPr/>
        </p:nvSpPr>
        <p:spPr>
          <a:xfrm>
            <a:off x="6861240" y="1045720"/>
            <a:ext cx="149618" cy="2728052"/>
          </a:xfrm>
          <a:custGeom>
            <a:avLst/>
            <a:gdLst>
              <a:gd name="connsiteX0" fmla="*/ 268942 w 510989"/>
              <a:gd name="connsiteY0" fmla="*/ 0 h 2783542"/>
              <a:gd name="connsiteX1" fmla="*/ 282389 w 510989"/>
              <a:gd name="connsiteY1" fmla="*/ 349624 h 2783542"/>
              <a:gd name="connsiteX2" fmla="*/ 0 w 510989"/>
              <a:gd name="connsiteY2" fmla="*/ 349624 h 2783542"/>
              <a:gd name="connsiteX3" fmla="*/ 13447 w 510989"/>
              <a:gd name="connsiteY3" fmla="*/ 2487706 h 2783542"/>
              <a:gd name="connsiteX4" fmla="*/ 295836 w 510989"/>
              <a:gd name="connsiteY4" fmla="*/ 2487706 h 2783542"/>
              <a:gd name="connsiteX5" fmla="*/ 295836 w 510989"/>
              <a:gd name="connsiteY5" fmla="*/ 2770094 h 2783542"/>
              <a:gd name="connsiteX6" fmla="*/ 457200 w 510989"/>
              <a:gd name="connsiteY6" fmla="*/ 2783542 h 2783542"/>
              <a:gd name="connsiteX7" fmla="*/ 510989 w 510989"/>
              <a:gd name="connsiteY7" fmla="*/ 2756647 h 2783542"/>
              <a:gd name="connsiteX0" fmla="*/ 268942 w 457200"/>
              <a:gd name="connsiteY0" fmla="*/ 0 h 2783542"/>
              <a:gd name="connsiteX1" fmla="*/ 282389 w 457200"/>
              <a:gd name="connsiteY1" fmla="*/ 349624 h 2783542"/>
              <a:gd name="connsiteX2" fmla="*/ 0 w 457200"/>
              <a:gd name="connsiteY2" fmla="*/ 349624 h 2783542"/>
              <a:gd name="connsiteX3" fmla="*/ 13447 w 457200"/>
              <a:gd name="connsiteY3" fmla="*/ 2487706 h 2783542"/>
              <a:gd name="connsiteX4" fmla="*/ 295836 w 457200"/>
              <a:gd name="connsiteY4" fmla="*/ 2487706 h 2783542"/>
              <a:gd name="connsiteX5" fmla="*/ 295836 w 457200"/>
              <a:gd name="connsiteY5" fmla="*/ 2770094 h 2783542"/>
              <a:gd name="connsiteX6" fmla="*/ 457200 w 457200"/>
              <a:gd name="connsiteY6" fmla="*/ 2783542 h 2783542"/>
              <a:gd name="connsiteX0" fmla="*/ 268942 w 295836"/>
              <a:gd name="connsiteY0" fmla="*/ 0 h 2770094"/>
              <a:gd name="connsiteX1" fmla="*/ 282389 w 295836"/>
              <a:gd name="connsiteY1" fmla="*/ 349624 h 2770094"/>
              <a:gd name="connsiteX2" fmla="*/ 0 w 295836"/>
              <a:gd name="connsiteY2" fmla="*/ 349624 h 2770094"/>
              <a:gd name="connsiteX3" fmla="*/ 13447 w 295836"/>
              <a:gd name="connsiteY3" fmla="*/ 2487706 h 2770094"/>
              <a:gd name="connsiteX4" fmla="*/ 295836 w 295836"/>
              <a:gd name="connsiteY4" fmla="*/ 2487706 h 2770094"/>
              <a:gd name="connsiteX5" fmla="*/ 295836 w 295836"/>
              <a:gd name="connsiteY5" fmla="*/ 2770094 h 2770094"/>
              <a:gd name="connsiteX0" fmla="*/ 268942 w 295836"/>
              <a:gd name="connsiteY0" fmla="*/ 0 h 2770094"/>
              <a:gd name="connsiteX1" fmla="*/ 268942 w 295836"/>
              <a:gd name="connsiteY1" fmla="*/ 363071 h 2770094"/>
              <a:gd name="connsiteX2" fmla="*/ 0 w 295836"/>
              <a:gd name="connsiteY2" fmla="*/ 349624 h 2770094"/>
              <a:gd name="connsiteX3" fmla="*/ 13447 w 295836"/>
              <a:gd name="connsiteY3" fmla="*/ 2487706 h 2770094"/>
              <a:gd name="connsiteX4" fmla="*/ 295836 w 295836"/>
              <a:gd name="connsiteY4" fmla="*/ 2487706 h 2770094"/>
              <a:gd name="connsiteX5" fmla="*/ 295836 w 295836"/>
              <a:gd name="connsiteY5" fmla="*/ 2770094 h 2770094"/>
              <a:gd name="connsiteX0" fmla="*/ 268942 w 295836"/>
              <a:gd name="connsiteY0" fmla="*/ 0 h 2770094"/>
              <a:gd name="connsiteX1" fmla="*/ 279452 w 295836"/>
              <a:gd name="connsiteY1" fmla="*/ 352560 h 2770094"/>
              <a:gd name="connsiteX2" fmla="*/ 0 w 295836"/>
              <a:gd name="connsiteY2" fmla="*/ 349624 h 2770094"/>
              <a:gd name="connsiteX3" fmla="*/ 13447 w 295836"/>
              <a:gd name="connsiteY3" fmla="*/ 2487706 h 2770094"/>
              <a:gd name="connsiteX4" fmla="*/ 295836 w 295836"/>
              <a:gd name="connsiteY4" fmla="*/ 2487706 h 2770094"/>
              <a:gd name="connsiteX5" fmla="*/ 295836 w 295836"/>
              <a:gd name="connsiteY5" fmla="*/ 2770094 h 2770094"/>
              <a:gd name="connsiteX0" fmla="*/ 268942 w 310983"/>
              <a:gd name="connsiteY0" fmla="*/ 0 h 2770094"/>
              <a:gd name="connsiteX1" fmla="*/ 310983 w 310983"/>
              <a:gd name="connsiteY1" fmla="*/ 352560 h 2770094"/>
              <a:gd name="connsiteX2" fmla="*/ 0 w 310983"/>
              <a:gd name="connsiteY2" fmla="*/ 349624 h 2770094"/>
              <a:gd name="connsiteX3" fmla="*/ 13447 w 310983"/>
              <a:gd name="connsiteY3" fmla="*/ 2487706 h 2770094"/>
              <a:gd name="connsiteX4" fmla="*/ 295836 w 310983"/>
              <a:gd name="connsiteY4" fmla="*/ 2487706 h 2770094"/>
              <a:gd name="connsiteX5" fmla="*/ 295836 w 310983"/>
              <a:gd name="connsiteY5" fmla="*/ 2770094 h 2770094"/>
              <a:gd name="connsiteX0" fmla="*/ 268942 w 300472"/>
              <a:gd name="connsiteY0" fmla="*/ 0 h 2770094"/>
              <a:gd name="connsiteX1" fmla="*/ 300472 w 300472"/>
              <a:gd name="connsiteY1" fmla="*/ 363070 h 2770094"/>
              <a:gd name="connsiteX2" fmla="*/ 0 w 300472"/>
              <a:gd name="connsiteY2" fmla="*/ 349624 h 2770094"/>
              <a:gd name="connsiteX3" fmla="*/ 13447 w 300472"/>
              <a:gd name="connsiteY3" fmla="*/ 2487706 h 2770094"/>
              <a:gd name="connsiteX4" fmla="*/ 295836 w 300472"/>
              <a:gd name="connsiteY4" fmla="*/ 2487706 h 2770094"/>
              <a:gd name="connsiteX5" fmla="*/ 295836 w 300472"/>
              <a:gd name="connsiteY5" fmla="*/ 2770094 h 2770094"/>
              <a:gd name="connsiteX0" fmla="*/ 310983 w 310983"/>
              <a:gd name="connsiteY0" fmla="*/ 0 h 2770094"/>
              <a:gd name="connsiteX1" fmla="*/ 300472 w 310983"/>
              <a:gd name="connsiteY1" fmla="*/ 363070 h 2770094"/>
              <a:gd name="connsiteX2" fmla="*/ 0 w 310983"/>
              <a:gd name="connsiteY2" fmla="*/ 349624 h 2770094"/>
              <a:gd name="connsiteX3" fmla="*/ 13447 w 310983"/>
              <a:gd name="connsiteY3" fmla="*/ 2487706 h 2770094"/>
              <a:gd name="connsiteX4" fmla="*/ 295836 w 310983"/>
              <a:gd name="connsiteY4" fmla="*/ 2487706 h 2770094"/>
              <a:gd name="connsiteX5" fmla="*/ 295836 w 310983"/>
              <a:gd name="connsiteY5" fmla="*/ 2770094 h 2770094"/>
              <a:gd name="connsiteX0" fmla="*/ 310983 w 310983"/>
              <a:gd name="connsiteY0" fmla="*/ 0 h 2770094"/>
              <a:gd name="connsiteX1" fmla="*/ 310982 w 310983"/>
              <a:gd name="connsiteY1" fmla="*/ 342049 h 2770094"/>
              <a:gd name="connsiteX2" fmla="*/ 0 w 310983"/>
              <a:gd name="connsiteY2" fmla="*/ 349624 h 2770094"/>
              <a:gd name="connsiteX3" fmla="*/ 13447 w 310983"/>
              <a:gd name="connsiteY3" fmla="*/ 2487706 h 2770094"/>
              <a:gd name="connsiteX4" fmla="*/ 295836 w 310983"/>
              <a:gd name="connsiteY4" fmla="*/ 2487706 h 2770094"/>
              <a:gd name="connsiteX5" fmla="*/ 295836 w 310983"/>
              <a:gd name="connsiteY5" fmla="*/ 2770094 h 2770094"/>
              <a:gd name="connsiteX0" fmla="*/ 310983 w 310983"/>
              <a:gd name="connsiteY0" fmla="*/ 0 h 2770094"/>
              <a:gd name="connsiteX1" fmla="*/ 310982 w 310983"/>
              <a:gd name="connsiteY1" fmla="*/ 352559 h 2770094"/>
              <a:gd name="connsiteX2" fmla="*/ 0 w 310983"/>
              <a:gd name="connsiteY2" fmla="*/ 349624 h 2770094"/>
              <a:gd name="connsiteX3" fmla="*/ 13447 w 310983"/>
              <a:gd name="connsiteY3" fmla="*/ 2487706 h 2770094"/>
              <a:gd name="connsiteX4" fmla="*/ 295836 w 310983"/>
              <a:gd name="connsiteY4" fmla="*/ 2487706 h 2770094"/>
              <a:gd name="connsiteX5" fmla="*/ 295836 w 310983"/>
              <a:gd name="connsiteY5" fmla="*/ 2770094 h 2770094"/>
              <a:gd name="connsiteX0" fmla="*/ 310983 w 310983"/>
              <a:gd name="connsiteY0" fmla="*/ 0 h 2728052"/>
              <a:gd name="connsiteX1" fmla="*/ 310982 w 310983"/>
              <a:gd name="connsiteY1" fmla="*/ 310517 h 2728052"/>
              <a:gd name="connsiteX2" fmla="*/ 0 w 310983"/>
              <a:gd name="connsiteY2" fmla="*/ 307582 h 2728052"/>
              <a:gd name="connsiteX3" fmla="*/ 13447 w 310983"/>
              <a:gd name="connsiteY3" fmla="*/ 2445664 h 2728052"/>
              <a:gd name="connsiteX4" fmla="*/ 295836 w 310983"/>
              <a:gd name="connsiteY4" fmla="*/ 2445664 h 2728052"/>
              <a:gd name="connsiteX5" fmla="*/ 295836 w 310983"/>
              <a:gd name="connsiteY5" fmla="*/ 2728052 h 272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983" h="2728052">
                <a:moveTo>
                  <a:pt x="310983" y="0"/>
                </a:moveTo>
                <a:cubicBezTo>
                  <a:pt x="310983" y="114016"/>
                  <a:pt x="310982" y="196501"/>
                  <a:pt x="310982" y="310517"/>
                </a:cubicBezTo>
                <a:lnTo>
                  <a:pt x="0" y="307582"/>
                </a:lnTo>
                <a:cubicBezTo>
                  <a:pt x="4482" y="1020276"/>
                  <a:pt x="8965" y="1732970"/>
                  <a:pt x="13447" y="2445664"/>
                </a:cubicBezTo>
                <a:lnTo>
                  <a:pt x="295836" y="2445664"/>
                </a:lnTo>
                <a:lnTo>
                  <a:pt x="295836" y="272805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7152840" y="1365123"/>
            <a:ext cx="271077" cy="21444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7811206" y="1349363"/>
            <a:ext cx="226873" cy="216024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олилиния 15"/>
          <p:cNvSpPr/>
          <p:nvPr/>
        </p:nvSpPr>
        <p:spPr>
          <a:xfrm>
            <a:off x="7107129" y="1045941"/>
            <a:ext cx="922084" cy="2720147"/>
          </a:xfrm>
          <a:custGeom>
            <a:avLst/>
            <a:gdLst>
              <a:gd name="connsiteX0" fmla="*/ 0 w 922084"/>
              <a:gd name="connsiteY0" fmla="*/ 0 h 2720147"/>
              <a:gd name="connsiteX1" fmla="*/ 0 w 922084"/>
              <a:gd name="connsiteY1" fmla="*/ 315045 h 2720147"/>
              <a:gd name="connsiteX2" fmla="*/ 922084 w 922084"/>
              <a:gd name="connsiteY2" fmla="*/ 315045 h 2720147"/>
              <a:gd name="connsiteX3" fmla="*/ 914400 w 922084"/>
              <a:gd name="connsiteY3" fmla="*/ 2458890 h 2720147"/>
              <a:gd name="connsiteX4" fmla="*/ 7684 w 922084"/>
              <a:gd name="connsiteY4" fmla="*/ 2458890 h 2720147"/>
              <a:gd name="connsiteX5" fmla="*/ 0 w 922084"/>
              <a:gd name="connsiteY5" fmla="*/ 2720147 h 2720147"/>
              <a:gd name="connsiteX6" fmla="*/ 0 w 922084"/>
              <a:gd name="connsiteY6" fmla="*/ 2720147 h 272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084" h="2720147">
                <a:moveTo>
                  <a:pt x="0" y="0"/>
                </a:moveTo>
                <a:lnTo>
                  <a:pt x="0" y="315045"/>
                </a:lnTo>
                <a:lnTo>
                  <a:pt x="922084" y="315045"/>
                </a:lnTo>
                <a:cubicBezTo>
                  <a:pt x="919523" y="1029660"/>
                  <a:pt x="916961" y="1744275"/>
                  <a:pt x="914400" y="2458890"/>
                </a:cubicBezTo>
                <a:lnTo>
                  <a:pt x="7684" y="2458890"/>
                </a:lnTo>
                <a:lnTo>
                  <a:pt x="0" y="2720147"/>
                </a:lnTo>
                <a:lnTo>
                  <a:pt x="0" y="272014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4" name="Прямая со стрелкой 23"/>
          <p:cNvCxnSpPr/>
          <p:nvPr/>
        </p:nvCxnSpPr>
        <p:spPr>
          <a:xfrm flipV="1">
            <a:off x="7056962" y="3808884"/>
            <a:ext cx="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V="1">
            <a:off x="7056962" y="701292"/>
            <a:ext cx="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60714" y="3789518"/>
            <a:ext cx="415498" cy="369332"/>
          </a:xfrm>
          <a:prstGeom prst="rect">
            <a:avLst/>
          </a:prstGeom>
          <a:noFill/>
        </p:spPr>
        <p:txBody>
          <a:bodyPr wrap="none" rtlCol="0">
            <a:spAutoFit/>
          </a:bodyPr>
          <a:lstStyle/>
          <a:p>
            <a:r>
              <a:rPr lang="en-US" dirty="0" smtClean="0"/>
              <a:t>O</a:t>
            </a:r>
            <a:r>
              <a:rPr lang="en-US" baseline="-25000" dirty="0" smtClean="0"/>
              <a:t>2</a:t>
            </a:r>
            <a:endParaRPr lang="ru-RU" baseline="-25000" dirty="0"/>
          </a:p>
        </p:txBody>
      </p:sp>
      <p:sp>
        <p:nvSpPr>
          <p:cNvPr id="28" name="TextBox 27"/>
          <p:cNvSpPr txBox="1"/>
          <p:nvPr/>
        </p:nvSpPr>
        <p:spPr>
          <a:xfrm>
            <a:off x="6605384" y="660642"/>
            <a:ext cx="415498" cy="369332"/>
          </a:xfrm>
          <a:prstGeom prst="rect">
            <a:avLst/>
          </a:prstGeom>
          <a:noFill/>
        </p:spPr>
        <p:txBody>
          <a:bodyPr wrap="none" rtlCol="0">
            <a:spAutoFit/>
          </a:bodyPr>
          <a:lstStyle/>
          <a:p>
            <a:r>
              <a:rPr lang="en-US" dirty="0" smtClean="0"/>
              <a:t>O</a:t>
            </a:r>
            <a:r>
              <a:rPr lang="en-US" baseline="-25000" dirty="0" smtClean="0"/>
              <a:t>2</a:t>
            </a:r>
            <a:endParaRPr lang="ru-RU" baseline="-25000" dirty="0"/>
          </a:p>
        </p:txBody>
      </p:sp>
      <p:sp>
        <p:nvSpPr>
          <p:cNvPr id="29" name="TextBox 28"/>
          <p:cNvSpPr txBox="1"/>
          <p:nvPr/>
        </p:nvSpPr>
        <p:spPr>
          <a:xfrm rot="16200000">
            <a:off x="7536311" y="2275594"/>
            <a:ext cx="736099" cy="307777"/>
          </a:xfrm>
          <a:prstGeom prst="rect">
            <a:avLst/>
          </a:prstGeom>
          <a:noFill/>
        </p:spPr>
        <p:txBody>
          <a:bodyPr wrap="none" rtlCol="0">
            <a:spAutoFit/>
          </a:bodyPr>
          <a:lstStyle/>
          <a:p>
            <a:r>
              <a:rPr lang="en-US" sz="1400" dirty="0" smtClean="0"/>
              <a:t>Lithium</a:t>
            </a:r>
            <a:endParaRPr lang="ru-RU" sz="1400" dirty="0"/>
          </a:p>
        </p:txBody>
      </p:sp>
      <p:sp>
        <p:nvSpPr>
          <p:cNvPr id="31" name="TextBox 30"/>
          <p:cNvSpPr txBox="1"/>
          <p:nvPr/>
        </p:nvSpPr>
        <p:spPr>
          <a:xfrm rot="16200000">
            <a:off x="7257316" y="2252125"/>
            <a:ext cx="897362" cy="307777"/>
          </a:xfrm>
          <a:prstGeom prst="rect">
            <a:avLst/>
          </a:prstGeom>
          <a:noFill/>
        </p:spPr>
        <p:txBody>
          <a:bodyPr wrap="none" rtlCol="0">
            <a:spAutoFit/>
          </a:bodyPr>
          <a:lstStyle/>
          <a:p>
            <a:r>
              <a:rPr lang="en-US" sz="1400" dirty="0" smtClean="0"/>
              <a:t>Separator</a:t>
            </a:r>
            <a:endParaRPr lang="ru-RU" sz="1400" dirty="0"/>
          </a:p>
        </p:txBody>
      </p:sp>
      <p:cxnSp>
        <p:nvCxnSpPr>
          <p:cNvPr id="32" name="Прямая со стрелкой 31"/>
          <p:cNvCxnSpPr/>
          <p:nvPr/>
        </p:nvCxnSpPr>
        <p:spPr>
          <a:xfrm flipV="1">
            <a:off x="7020882" y="2240060"/>
            <a:ext cx="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H="1">
            <a:off x="7281766" y="3500008"/>
            <a:ext cx="6863" cy="469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7962416" y="3509601"/>
            <a:ext cx="7856" cy="468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7281055" y="3969187"/>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Овал 35"/>
          <p:cNvSpPr>
            <a:spLocks/>
          </p:cNvSpPr>
          <p:nvPr/>
        </p:nvSpPr>
        <p:spPr>
          <a:xfrm>
            <a:off x="7477816" y="3931560"/>
            <a:ext cx="80576" cy="736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7" name="Прямая соединительная линия 36"/>
          <p:cNvCxnSpPr/>
          <p:nvPr/>
        </p:nvCxnSpPr>
        <p:spPr>
          <a:xfrm>
            <a:off x="7782086" y="3969136"/>
            <a:ext cx="1803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Овал 37"/>
          <p:cNvSpPr>
            <a:spLocks/>
          </p:cNvSpPr>
          <p:nvPr/>
        </p:nvSpPr>
        <p:spPr>
          <a:xfrm>
            <a:off x="7706054" y="3932323"/>
            <a:ext cx="80576" cy="736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p:cNvSpPr txBox="1"/>
          <p:nvPr/>
        </p:nvSpPr>
        <p:spPr>
          <a:xfrm>
            <a:off x="7596301" y="3943409"/>
            <a:ext cx="300082" cy="369332"/>
          </a:xfrm>
          <a:prstGeom prst="rect">
            <a:avLst/>
          </a:prstGeom>
          <a:noFill/>
        </p:spPr>
        <p:txBody>
          <a:bodyPr wrap="none" rtlCol="0">
            <a:spAutoFit/>
          </a:bodyPr>
          <a:lstStyle/>
          <a:p>
            <a:r>
              <a:rPr lang="en-US" dirty="0" smtClean="0"/>
              <a:t>+</a:t>
            </a:r>
            <a:endParaRPr lang="ru-RU" dirty="0"/>
          </a:p>
        </p:txBody>
      </p:sp>
      <p:sp>
        <p:nvSpPr>
          <p:cNvPr id="42" name="TextBox 41"/>
          <p:cNvSpPr txBox="1"/>
          <p:nvPr/>
        </p:nvSpPr>
        <p:spPr>
          <a:xfrm>
            <a:off x="7398382" y="3952347"/>
            <a:ext cx="255198" cy="369332"/>
          </a:xfrm>
          <a:prstGeom prst="rect">
            <a:avLst/>
          </a:prstGeom>
          <a:noFill/>
        </p:spPr>
        <p:txBody>
          <a:bodyPr wrap="none" rtlCol="0">
            <a:spAutoFit/>
          </a:bodyPr>
          <a:lstStyle/>
          <a:p>
            <a:r>
              <a:rPr lang="en-US" dirty="0" smtClean="0"/>
              <a:t>-</a:t>
            </a:r>
            <a:endParaRPr lang="ru-RU" dirty="0"/>
          </a:p>
        </p:txBody>
      </p:sp>
      <p:sp>
        <p:nvSpPr>
          <p:cNvPr id="43" name="Прямоугольник 42"/>
          <p:cNvSpPr/>
          <p:nvPr/>
        </p:nvSpPr>
        <p:spPr>
          <a:xfrm>
            <a:off x="6248124" y="2105841"/>
            <a:ext cx="1040505" cy="576064"/>
          </a:xfrm>
          <a:prstGeom prst="rect">
            <a:avLst/>
          </a:prstGeom>
          <a:solidFill>
            <a:srgbClr val="92D05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Трапеция 43"/>
          <p:cNvSpPr/>
          <p:nvPr/>
        </p:nvSpPr>
        <p:spPr>
          <a:xfrm rot="16200000">
            <a:off x="7288742" y="1810122"/>
            <a:ext cx="1152128" cy="1167501"/>
          </a:xfrm>
          <a:prstGeom prst="trapezoid">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rot="16200000">
            <a:off x="6563503" y="2270797"/>
            <a:ext cx="1449756" cy="307777"/>
          </a:xfrm>
          <a:prstGeom prst="rect">
            <a:avLst/>
          </a:prstGeom>
          <a:noFill/>
        </p:spPr>
        <p:txBody>
          <a:bodyPr wrap="none" rtlCol="0">
            <a:spAutoFit/>
          </a:bodyPr>
          <a:lstStyle/>
          <a:p>
            <a:r>
              <a:rPr lang="en-US" sz="1400" dirty="0" smtClean="0"/>
              <a:t>Carbon electrode</a:t>
            </a:r>
            <a:endParaRPr lang="ru-RU" sz="1400" dirty="0"/>
          </a:p>
        </p:txBody>
      </p:sp>
      <p:sp>
        <p:nvSpPr>
          <p:cNvPr id="45" name="TextBox 44"/>
          <p:cNvSpPr txBox="1"/>
          <p:nvPr/>
        </p:nvSpPr>
        <p:spPr>
          <a:xfrm>
            <a:off x="6364908" y="2642666"/>
            <a:ext cx="306494" cy="369332"/>
          </a:xfrm>
          <a:prstGeom prst="rect">
            <a:avLst/>
          </a:prstGeom>
          <a:noFill/>
        </p:spPr>
        <p:txBody>
          <a:bodyPr wrap="none" rtlCol="0">
            <a:spAutoFit/>
          </a:bodyPr>
          <a:lstStyle/>
          <a:p>
            <a:r>
              <a:rPr lang="en-US" dirty="0" smtClean="0"/>
              <a:t>n</a:t>
            </a:r>
            <a:endParaRPr lang="ru-RU" dirty="0"/>
          </a:p>
        </p:txBody>
      </p:sp>
      <p:sp>
        <p:nvSpPr>
          <p:cNvPr id="2" name="TextBox 1"/>
          <p:cNvSpPr txBox="1"/>
          <p:nvPr/>
        </p:nvSpPr>
        <p:spPr>
          <a:xfrm>
            <a:off x="5031509" y="4445007"/>
            <a:ext cx="2433230" cy="338554"/>
          </a:xfrm>
          <a:prstGeom prst="rect">
            <a:avLst/>
          </a:prstGeom>
          <a:noFill/>
        </p:spPr>
        <p:txBody>
          <a:bodyPr wrap="none" rtlCol="0">
            <a:spAutoFit/>
          </a:bodyPr>
          <a:lstStyle/>
          <a:p>
            <a:r>
              <a:rPr lang="en-US" sz="1600" u="sng" dirty="0" smtClean="0"/>
              <a:t>Requirements to SANS cell </a:t>
            </a:r>
          </a:p>
        </p:txBody>
      </p:sp>
      <p:sp>
        <p:nvSpPr>
          <p:cNvPr id="4" name="TextBox 3"/>
          <p:cNvSpPr txBox="1"/>
          <p:nvPr/>
        </p:nvSpPr>
        <p:spPr>
          <a:xfrm>
            <a:off x="4867672" y="4803129"/>
            <a:ext cx="3974828"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low coherent scattering from separators;</a:t>
            </a:r>
          </a:p>
          <a:p>
            <a:pPr marL="285750" indent="-285750">
              <a:buFont typeface="Arial" panose="020B0604020202020204" pitchFamily="34" charset="0"/>
              <a:buChar char="•"/>
            </a:pPr>
            <a:r>
              <a:rPr lang="en-US" sz="1600" dirty="0" smtClean="0"/>
              <a:t>sufficiently thick carbon electrode;</a:t>
            </a:r>
          </a:p>
          <a:p>
            <a:pPr marL="285750" indent="-285750">
              <a:buFont typeface="Arial" panose="020B0604020202020204" pitchFamily="34" charset="0"/>
              <a:buChar char="•"/>
            </a:pPr>
            <a:r>
              <a:rPr lang="en-US" sz="1600" dirty="0"/>
              <a:t>sufficiently </a:t>
            </a:r>
            <a:r>
              <a:rPr lang="en-US" sz="1600" dirty="0" smtClean="0"/>
              <a:t>thin separator, electrolyte region and lithium electrode;</a:t>
            </a:r>
          </a:p>
          <a:p>
            <a:pPr marL="285750" indent="-285750">
              <a:buFont typeface="Arial" panose="020B0604020202020204" pitchFamily="34" charset="0"/>
              <a:buChar char="•"/>
            </a:pPr>
            <a:r>
              <a:rPr lang="en-US" sz="1600" dirty="0" smtClean="0"/>
              <a:t>low incoherent background from all components;</a:t>
            </a:r>
          </a:p>
          <a:p>
            <a:pPr marL="285750" indent="-285750">
              <a:buFont typeface="Arial" panose="020B0604020202020204" pitchFamily="34" charset="0"/>
              <a:buChar char="•"/>
            </a:pPr>
            <a:r>
              <a:rPr lang="en-US" sz="1600" dirty="0" smtClean="0"/>
              <a:t>air-tight construction;</a:t>
            </a:r>
          </a:p>
        </p:txBody>
      </p:sp>
      <p:sp>
        <p:nvSpPr>
          <p:cNvPr id="39" name="TextBox 38"/>
          <p:cNvSpPr txBox="1"/>
          <p:nvPr/>
        </p:nvSpPr>
        <p:spPr>
          <a:xfrm rot="16200000">
            <a:off x="7036992" y="2230187"/>
            <a:ext cx="967829" cy="307777"/>
          </a:xfrm>
          <a:prstGeom prst="rect">
            <a:avLst/>
          </a:prstGeom>
          <a:noFill/>
        </p:spPr>
        <p:txBody>
          <a:bodyPr wrap="none" rtlCol="0">
            <a:spAutoFit/>
          </a:bodyPr>
          <a:lstStyle/>
          <a:p>
            <a:r>
              <a:rPr lang="en-US" sz="1400" dirty="0" smtClean="0"/>
              <a:t>Electrolyte</a:t>
            </a:r>
            <a:endParaRPr lang="ru-RU" sz="1400" dirty="0"/>
          </a:p>
        </p:txBody>
      </p:sp>
      <p:cxnSp>
        <p:nvCxnSpPr>
          <p:cNvPr id="11" name="Прямая соединительная линия 10"/>
          <p:cNvCxnSpPr/>
          <p:nvPr/>
        </p:nvCxnSpPr>
        <p:spPr>
          <a:xfrm>
            <a:off x="2770916" y="4170783"/>
            <a:ext cx="72096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64337" y="3858586"/>
            <a:ext cx="534121" cy="307777"/>
          </a:xfrm>
          <a:prstGeom prst="rect">
            <a:avLst/>
          </a:prstGeom>
          <a:noFill/>
        </p:spPr>
        <p:txBody>
          <a:bodyPr wrap="none" rtlCol="0">
            <a:spAutoFit/>
          </a:bodyPr>
          <a:lstStyle/>
          <a:p>
            <a:r>
              <a:rPr lang="en-US" sz="1400" dirty="0" smtClean="0"/>
              <a:t>1 cm</a:t>
            </a:r>
            <a:endParaRPr lang="ru-RU" sz="1400" dirty="0"/>
          </a:p>
        </p:txBody>
      </p:sp>
    </p:spTree>
    <p:extLst>
      <p:ext uri="{BB962C8B-B14F-4D97-AF65-F5344CB8AC3E}">
        <p14:creationId xmlns:p14="http://schemas.microsoft.com/office/powerpoint/2010/main" val="2305097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859843226"/>
              </p:ext>
            </p:extLst>
          </p:nvPr>
        </p:nvGraphicFramePr>
        <p:xfrm>
          <a:off x="395536" y="787271"/>
          <a:ext cx="8208912" cy="5810081"/>
        </p:xfrm>
        <a:graphic>
          <a:graphicData uri="http://schemas.openxmlformats.org/drawingml/2006/table">
            <a:tbl>
              <a:tblPr firstRow="1" firstCol="1" bandRow="1">
                <a:tableStyleId>{5C22544A-7EE6-4342-B048-85BDC9FD1C3A}</a:tableStyleId>
              </a:tblPr>
              <a:tblGrid>
                <a:gridCol w="733172"/>
                <a:gridCol w="3911193"/>
                <a:gridCol w="1221014"/>
                <a:gridCol w="1139238"/>
                <a:gridCol w="1204295"/>
              </a:tblGrid>
              <a:tr h="373949">
                <a:tc>
                  <a:txBody>
                    <a:bodyPr/>
                    <a:lstStyle/>
                    <a:p>
                      <a:pPr marL="0" marR="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0" marR="0" algn="l">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800" dirty="0">
                          <a:effectLst/>
                        </a:rPr>
                        <a:t>Year </a:t>
                      </a:r>
                      <a:r>
                        <a:rPr lang="en-US" sz="1800" dirty="0" smtClean="0">
                          <a:effectLst/>
                        </a:rPr>
                        <a:t>1</a:t>
                      </a:r>
                      <a:r>
                        <a:rPr lang="ru-RU" sz="1800" dirty="0" smtClean="0">
                          <a:effectLst/>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800" dirty="0">
                          <a:effectLst/>
                        </a:rPr>
                        <a:t>Year </a:t>
                      </a:r>
                      <a:r>
                        <a:rPr lang="en-US" sz="1800" dirty="0" smtClean="0">
                          <a:effectLst/>
                        </a:rPr>
                        <a:t>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r>
                        <a:rPr lang="en-US" sz="1800" dirty="0">
                          <a:effectLst/>
                        </a:rPr>
                        <a:t>Year </a:t>
                      </a:r>
                      <a:r>
                        <a:rPr lang="en-US" sz="1800" dirty="0" smtClean="0">
                          <a:effectLst/>
                        </a:rPr>
                        <a:t>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619132">
                <a:tc rowSpan="3">
                  <a:txBody>
                    <a:bodyPr/>
                    <a:lstStyle/>
                    <a:p>
                      <a:pPr marL="0" marR="0" algn="just">
                        <a:lnSpc>
                          <a:spcPct val="107000"/>
                        </a:lnSpc>
                        <a:spcBef>
                          <a:spcPts val="0"/>
                        </a:spcBef>
                        <a:spcAft>
                          <a:spcPts val="300"/>
                        </a:spcAft>
                      </a:pP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ND</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lang="en-US" sz="1800" b="1" dirty="0" smtClean="0">
                          <a:effectLst/>
                          <a:latin typeface="+mn-lt"/>
                          <a:ea typeface="+mn-ea"/>
                          <a:cs typeface="+mn-cs"/>
                        </a:rPr>
                        <a:t>Specialized</a:t>
                      </a:r>
                      <a:r>
                        <a:rPr lang="en-US" sz="1800" b="1" baseline="0" dirty="0" smtClean="0">
                          <a:effectLst/>
                          <a:latin typeface="+mn-lt"/>
                          <a:ea typeface="+mn-ea"/>
                          <a:cs typeface="+mn-cs"/>
                        </a:rPr>
                        <a:t> Li-ion cells for multiple charge/discharge (~ 10 pcs.)</a:t>
                      </a:r>
                      <a:endParaRPr lang="ru-RU" sz="18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583247">
                <a:tc vMerge="1">
                  <a:txBody>
                    <a:bodyPr/>
                    <a:lstStyle/>
                    <a:p>
                      <a:pPr marL="114300" marR="0" indent="0">
                        <a:lnSpc>
                          <a:spcPct val="107000"/>
                        </a:lnSpc>
                        <a:spcBef>
                          <a:spcPts val="0"/>
                        </a:spcBef>
                        <a:spcAft>
                          <a:spcPts val="300"/>
                        </a:spcAft>
                      </a:pPr>
                      <a:endParaRPr lang="ru-RU"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lang="en-US" sz="1800" b="1" baseline="0" dirty="0" smtClean="0">
                          <a:effectLst/>
                          <a:latin typeface="+mn-lt"/>
                          <a:ea typeface="+mn-ea"/>
                          <a:cs typeface="+mn-cs"/>
                        </a:rPr>
                        <a:t>Sample environment system for operando experiments</a:t>
                      </a:r>
                      <a:endParaRPr lang="ru-RU" sz="18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644730">
                <a:tc vMerge="1">
                  <a:txBody>
                    <a:bodyPr/>
                    <a:lstStyle/>
                    <a:p>
                      <a:pPr marL="114300" marR="0" indent="0">
                        <a:lnSpc>
                          <a:spcPct val="107000"/>
                        </a:lnSpc>
                        <a:spcBef>
                          <a:spcPts val="0"/>
                        </a:spcBef>
                        <a:spcAft>
                          <a:spcPts val="300"/>
                        </a:spcAft>
                      </a:pPr>
                      <a:endParaRPr lang="ru-RU"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lang="en-US" sz="1800" b="1" baseline="0" dirty="0" smtClean="0">
                          <a:effectLst/>
                          <a:latin typeface="+mn-lt"/>
                          <a:ea typeface="+mn-ea"/>
                          <a:cs typeface="+mn-cs"/>
                        </a:rPr>
                        <a:t>Multichannel cell charge/discharge</a:t>
                      </a:r>
                      <a:br>
                        <a:rPr lang="en-US" sz="1800" b="1" baseline="0" dirty="0" smtClean="0">
                          <a:effectLst/>
                          <a:latin typeface="+mn-lt"/>
                          <a:ea typeface="+mn-ea"/>
                          <a:cs typeface="+mn-cs"/>
                        </a:rPr>
                      </a:br>
                      <a:r>
                        <a:rPr lang="en-US" sz="1800" b="1" baseline="0" dirty="0" smtClean="0">
                          <a:effectLst/>
                          <a:latin typeface="+mn-lt"/>
                          <a:ea typeface="+mn-ea"/>
                          <a:cs typeface="+mn-cs"/>
                        </a:rPr>
                        <a:t>line</a:t>
                      </a:r>
                      <a:endParaRPr lang="ru-RU" sz="18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596305">
                <a:tc rowSpan="3">
                  <a:txBody>
                    <a:bodyPr/>
                    <a:lstStyle/>
                    <a:p>
                      <a:pPr marL="114300" marR="0" indent="0">
                        <a:lnSpc>
                          <a:spcPct val="107000"/>
                        </a:lnSpc>
                        <a:spcBef>
                          <a:spcPts val="0"/>
                        </a:spcBef>
                        <a:spcAft>
                          <a:spcPts val="300"/>
                        </a:spcAft>
                      </a:pPr>
                      <a:endParaRPr lang="en-US"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300"/>
                        </a:spcAft>
                      </a:pPr>
                      <a:endParaRPr lang="en-US"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300"/>
                        </a:spcAft>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NR</a:t>
                      </a:r>
                      <a:endParaRPr lang="ru-RU"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lang="en-US" sz="1800" b="1" dirty="0" smtClean="0">
                          <a:effectLst/>
                          <a:latin typeface="+mn-lt"/>
                          <a:ea typeface="+mn-ea"/>
                          <a:cs typeface="+mn-cs"/>
                        </a:rPr>
                        <a:t>Specialized</a:t>
                      </a:r>
                      <a:r>
                        <a:rPr lang="en-US" sz="1800" b="1" baseline="0" dirty="0" smtClean="0">
                          <a:effectLst/>
                          <a:latin typeface="+mn-lt"/>
                          <a:ea typeface="+mn-ea"/>
                          <a:cs typeface="+mn-cs"/>
                        </a:rPr>
                        <a:t> Li-ion cells with heterogeneous electrodes (~ 10 pcs.)</a:t>
                      </a:r>
                      <a:endParaRPr lang="ru-RU" sz="18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596305">
                <a:tc vMerge="1">
                  <a:txBody>
                    <a:bodyPr/>
                    <a:lstStyle/>
                    <a:p>
                      <a:pPr marL="0" marR="0" algn="just">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lang="en-US" sz="1800" b="1" baseline="0" dirty="0" smtClean="0">
                          <a:effectLst/>
                          <a:latin typeface="+mn-lt"/>
                          <a:ea typeface="+mn-ea"/>
                          <a:cs typeface="+mn-cs"/>
                        </a:rPr>
                        <a:t>Sample environment system for operando experiments</a:t>
                      </a:r>
                      <a:endParaRPr lang="ru-RU" sz="18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596305">
                <a:tc vMerge="1">
                  <a:txBody>
                    <a:bodyPr/>
                    <a:lstStyle/>
                    <a:p>
                      <a:pPr marL="114300" marR="0" indent="0">
                        <a:lnSpc>
                          <a:spcPct val="107000"/>
                        </a:lnSpc>
                        <a:spcBef>
                          <a:spcPts val="0"/>
                        </a:spcBef>
                        <a:spcAft>
                          <a:spcPts val="300"/>
                        </a:spcAft>
                      </a:pPr>
                      <a:endParaRPr lang="ru-RU"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lang="en-US" sz="1800" b="1" baseline="0" dirty="0" smtClean="0">
                          <a:effectLst/>
                          <a:latin typeface="+mn-lt"/>
                          <a:ea typeface="+mn-ea"/>
                          <a:cs typeface="+mn-cs"/>
                        </a:rPr>
                        <a:t>System for post experiment sample diagnostics, storage and treatment</a:t>
                      </a:r>
                      <a:endParaRPr lang="ru-RU" sz="18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596305">
                <a:tc rowSpan="3">
                  <a:txBody>
                    <a:bodyPr/>
                    <a:lstStyle/>
                    <a:p>
                      <a:pPr marL="0" marR="0" algn="just">
                        <a:lnSpc>
                          <a:spcPct val="107000"/>
                        </a:lnSpc>
                        <a:spcBef>
                          <a:spcPts val="0"/>
                        </a:spcBef>
                        <a:spcAft>
                          <a:spcPts val="3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300"/>
                        </a:spcAft>
                      </a:pP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SANS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lang="en-US" sz="1800" b="1" dirty="0" smtClean="0">
                          <a:effectLst/>
                          <a:latin typeface="+mn-lt"/>
                          <a:ea typeface="+mn-ea"/>
                          <a:cs typeface="+mn-cs"/>
                        </a:rPr>
                        <a:t>Specialized</a:t>
                      </a:r>
                      <a:r>
                        <a:rPr lang="en-US" sz="1800" b="1" baseline="0" dirty="0" smtClean="0">
                          <a:effectLst/>
                          <a:latin typeface="+mn-lt"/>
                          <a:ea typeface="+mn-ea"/>
                          <a:cs typeface="+mn-cs"/>
                        </a:rPr>
                        <a:t> Li-air cells for multiple charge/discharge (~ 10 pcs.)</a:t>
                      </a:r>
                      <a:endParaRPr lang="ru-RU" sz="18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596305">
                <a:tc vMerge="1">
                  <a:txBody>
                    <a:bodyPr/>
                    <a:lstStyle/>
                    <a:p>
                      <a:pPr marL="120650" marR="0" indent="0" algn="just">
                        <a:lnSpc>
                          <a:spcPct val="107000"/>
                        </a:lnSpc>
                        <a:spcBef>
                          <a:spcPts val="0"/>
                        </a:spcBef>
                        <a:spcAft>
                          <a:spcPts val="300"/>
                        </a:spcAft>
                      </a:pPr>
                      <a:endParaRPr lang="ru-RU"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lang="en-US" sz="1800" b="1" baseline="0" dirty="0" smtClean="0">
                          <a:effectLst/>
                          <a:latin typeface="+mn-lt"/>
                          <a:ea typeface="+mn-ea"/>
                          <a:cs typeface="+mn-cs"/>
                        </a:rPr>
                        <a:t>Sample environment system for ex-situ experiments</a:t>
                      </a:r>
                      <a:endParaRPr lang="ru-RU" sz="18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596305">
                <a:tc vMerge="1">
                  <a:txBody>
                    <a:bodyPr/>
                    <a:lstStyle/>
                    <a:p>
                      <a:pPr marL="120650" marR="0" indent="0" algn="just">
                        <a:lnSpc>
                          <a:spcPct val="107000"/>
                        </a:lnSpc>
                        <a:spcBef>
                          <a:spcPts val="0"/>
                        </a:spcBef>
                        <a:spcAft>
                          <a:spcPts val="300"/>
                        </a:spcAft>
                      </a:pPr>
                      <a:endParaRPr lang="ru-RU"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lang="en-US" sz="1800" b="1" baseline="0" dirty="0" smtClean="0">
                          <a:effectLst/>
                          <a:latin typeface="+mn-lt"/>
                          <a:ea typeface="+mn-ea"/>
                          <a:cs typeface="+mn-cs"/>
                        </a:rPr>
                        <a:t>Sample environment system for operando experiments</a:t>
                      </a:r>
                      <a:endParaRPr lang="ru-RU" sz="18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bl>
          </a:graphicData>
        </a:graphic>
      </p:graphicFrame>
      <p:sp>
        <p:nvSpPr>
          <p:cNvPr id="6" name="Прямоугольник 5"/>
          <p:cNvSpPr/>
          <p:nvPr/>
        </p:nvSpPr>
        <p:spPr>
          <a:xfrm>
            <a:off x="5137916" y="1374528"/>
            <a:ext cx="2088232"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5148064" y="1986596"/>
            <a:ext cx="2088232"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372200" y="2598664"/>
            <a:ext cx="2088232"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148064" y="3206968"/>
            <a:ext cx="2088232"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6388431" y="3815272"/>
            <a:ext cx="2088232"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6388431" y="4349620"/>
            <a:ext cx="2088232"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137916" y="5031880"/>
            <a:ext cx="2088232"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5148064" y="5606128"/>
            <a:ext cx="2088232"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388431" y="6234969"/>
            <a:ext cx="2088232"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323528" y="189220"/>
            <a:ext cx="2098460" cy="430887"/>
          </a:xfrm>
          <a:prstGeom prst="rect">
            <a:avLst/>
          </a:prstGeom>
          <a:noFill/>
        </p:spPr>
        <p:txBody>
          <a:bodyPr wrap="none" rtlCol="0">
            <a:spAutoFit/>
          </a:bodyPr>
          <a:lstStyle/>
          <a:p>
            <a:r>
              <a:rPr lang="en-US" sz="2200" b="1" dirty="0" smtClean="0"/>
              <a:t>Expected results</a:t>
            </a:r>
            <a:endParaRPr lang="ru-RU" sz="2200" dirty="0"/>
          </a:p>
        </p:txBody>
      </p:sp>
    </p:spTree>
    <p:extLst>
      <p:ext uri="{BB962C8B-B14F-4D97-AF65-F5344CB8AC3E}">
        <p14:creationId xmlns:p14="http://schemas.microsoft.com/office/powerpoint/2010/main" val="1170576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Прямоугольник 50"/>
          <p:cNvSpPr/>
          <p:nvPr/>
        </p:nvSpPr>
        <p:spPr>
          <a:xfrm>
            <a:off x="8139510" y="3906569"/>
            <a:ext cx="390765" cy="218366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рямоугольник 46"/>
          <p:cNvSpPr/>
          <p:nvPr/>
        </p:nvSpPr>
        <p:spPr>
          <a:xfrm>
            <a:off x="2252072" y="3890827"/>
            <a:ext cx="380437" cy="22307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874206" y="1962314"/>
            <a:ext cx="1176348" cy="369332"/>
          </a:xfrm>
          <a:prstGeom prst="rect">
            <a:avLst/>
          </a:prstGeom>
          <a:noFill/>
          <a:ln>
            <a:noFill/>
          </a:ln>
        </p:spPr>
        <p:txBody>
          <a:bodyPr wrap="none" rtlCol="0">
            <a:spAutoFit/>
          </a:bodyPr>
          <a:lstStyle/>
          <a:p>
            <a:r>
              <a:rPr lang="en-US" dirty="0" smtClean="0"/>
              <a:t>Diffraction</a:t>
            </a:r>
            <a:endParaRPr lang="ru-RU" dirty="0"/>
          </a:p>
        </p:txBody>
      </p:sp>
      <p:sp>
        <p:nvSpPr>
          <p:cNvPr id="8" name="TextBox 7"/>
          <p:cNvSpPr txBox="1"/>
          <p:nvPr/>
        </p:nvSpPr>
        <p:spPr>
          <a:xfrm>
            <a:off x="3923928" y="1989816"/>
            <a:ext cx="1513171" cy="369332"/>
          </a:xfrm>
          <a:prstGeom prst="rect">
            <a:avLst/>
          </a:prstGeom>
          <a:noFill/>
          <a:ln>
            <a:noFill/>
          </a:ln>
        </p:spPr>
        <p:txBody>
          <a:bodyPr wrap="none" rtlCol="0">
            <a:spAutoFit/>
          </a:bodyPr>
          <a:lstStyle/>
          <a:p>
            <a:r>
              <a:rPr lang="en-US" dirty="0" smtClean="0"/>
              <a:t>Reflectometry</a:t>
            </a:r>
            <a:endParaRPr lang="ru-RU" dirty="0"/>
          </a:p>
        </p:txBody>
      </p:sp>
      <p:sp>
        <p:nvSpPr>
          <p:cNvPr id="9" name="TextBox 8"/>
          <p:cNvSpPr txBox="1"/>
          <p:nvPr/>
        </p:nvSpPr>
        <p:spPr>
          <a:xfrm>
            <a:off x="7225815" y="1786519"/>
            <a:ext cx="1271502" cy="646331"/>
          </a:xfrm>
          <a:prstGeom prst="rect">
            <a:avLst/>
          </a:prstGeom>
          <a:noFill/>
          <a:ln>
            <a:noFill/>
          </a:ln>
        </p:spPr>
        <p:txBody>
          <a:bodyPr wrap="none" rtlCol="0">
            <a:spAutoFit/>
          </a:bodyPr>
          <a:lstStyle/>
          <a:p>
            <a:pPr algn="ctr"/>
            <a:r>
              <a:rPr lang="en-US" dirty="0" smtClean="0"/>
              <a:t>Small-angle</a:t>
            </a:r>
          </a:p>
          <a:p>
            <a:pPr algn="ctr"/>
            <a:r>
              <a:rPr lang="en-US" dirty="0" smtClean="0"/>
              <a:t>scattering</a:t>
            </a:r>
            <a:endParaRPr lang="ru-RU" dirty="0"/>
          </a:p>
        </p:txBody>
      </p:sp>
      <p:sp>
        <p:nvSpPr>
          <p:cNvPr id="10" name="TextBox 9"/>
          <p:cNvSpPr txBox="1"/>
          <p:nvPr/>
        </p:nvSpPr>
        <p:spPr>
          <a:xfrm>
            <a:off x="1784231" y="692696"/>
            <a:ext cx="5747214" cy="646331"/>
          </a:xfrm>
          <a:prstGeom prst="rect">
            <a:avLst/>
          </a:prstGeom>
          <a:noFill/>
        </p:spPr>
        <p:txBody>
          <a:bodyPr wrap="none" rtlCol="0">
            <a:spAutoFit/>
          </a:bodyPr>
          <a:lstStyle/>
          <a:p>
            <a:pPr algn="ctr"/>
            <a:r>
              <a:rPr lang="en-US" dirty="0" smtClean="0"/>
              <a:t>Creation at IBR-2 of Extended Sample Environment System</a:t>
            </a:r>
          </a:p>
          <a:p>
            <a:pPr algn="ctr"/>
            <a:r>
              <a:rPr lang="en-US" dirty="0" smtClean="0"/>
              <a:t>for complex operando studies of electrochemical processes</a:t>
            </a:r>
            <a:endParaRPr lang="ru-RU" dirty="0"/>
          </a:p>
        </p:txBody>
      </p:sp>
      <p:sp>
        <p:nvSpPr>
          <p:cNvPr id="2" name="Прямоугольник 1"/>
          <p:cNvSpPr/>
          <p:nvPr/>
        </p:nvSpPr>
        <p:spPr>
          <a:xfrm>
            <a:off x="3722957" y="3877551"/>
            <a:ext cx="1154195" cy="22322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877152" y="3876550"/>
            <a:ext cx="144016" cy="222875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005398" y="3876550"/>
            <a:ext cx="252850" cy="22287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rot="16200000">
            <a:off x="4722821" y="3229501"/>
            <a:ext cx="803425" cy="369332"/>
          </a:xfrm>
          <a:prstGeom prst="rect">
            <a:avLst/>
          </a:prstGeom>
          <a:noFill/>
        </p:spPr>
        <p:txBody>
          <a:bodyPr wrap="none" rtlCol="0">
            <a:spAutoFit/>
          </a:bodyPr>
          <a:lstStyle/>
          <a:p>
            <a:r>
              <a:rPr lang="en-US" dirty="0"/>
              <a:t>Si</a:t>
            </a:r>
            <a:r>
              <a:rPr lang="ru-RU" baseline="-25000" dirty="0"/>
              <a:t>1-</a:t>
            </a:r>
            <a:r>
              <a:rPr lang="en-US" baseline="-25000" dirty="0" err="1"/>
              <a:t>y</a:t>
            </a:r>
            <a:r>
              <a:rPr lang="en-US" dirty="0" err="1"/>
              <a:t>M</a:t>
            </a:r>
            <a:r>
              <a:rPr lang="en-US" baseline="-25000" dirty="0" err="1"/>
              <a:t>y</a:t>
            </a:r>
            <a:endParaRPr lang="ru-RU" dirty="0"/>
          </a:p>
        </p:txBody>
      </p:sp>
      <p:sp>
        <p:nvSpPr>
          <p:cNvPr id="12" name="Скругленный прямоугольник 11"/>
          <p:cNvSpPr/>
          <p:nvPr/>
        </p:nvSpPr>
        <p:spPr>
          <a:xfrm>
            <a:off x="531139" y="1616132"/>
            <a:ext cx="1988095" cy="1062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3699492" y="1596060"/>
            <a:ext cx="1951974" cy="1062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6839481" y="1548661"/>
            <a:ext cx="1951974" cy="1062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rot="16200000">
            <a:off x="4388879" y="3172047"/>
            <a:ext cx="976549" cy="369332"/>
          </a:xfrm>
          <a:prstGeom prst="rect">
            <a:avLst/>
          </a:prstGeom>
          <a:noFill/>
        </p:spPr>
        <p:txBody>
          <a:bodyPr wrap="none" rtlCol="0">
            <a:spAutoFit/>
          </a:bodyPr>
          <a:lstStyle/>
          <a:p>
            <a:r>
              <a:rPr lang="ru-RU" dirty="0" smtClean="0"/>
              <a:t>С</a:t>
            </a:r>
            <a:r>
              <a:rPr lang="en-US" dirty="0" smtClean="0"/>
              <a:t>u/Ni/</a:t>
            </a:r>
            <a:r>
              <a:rPr lang="en-US" dirty="0" err="1" smtClean="0"/>
              <a:t>Ti</a:t>
            </a:r>
            <a:endParaRPr lang="ru-RU" dirty="0"/>
          </a:p>
        </p:txBody>
      </p:sp>
      <p:sp>
        <p:nvSpPr>
          <p:cNvPr id="16" name="TextBox 15"/>
          <p:cNvSpPr txBox="1"/>
          <p:nvPr/>
        </p:nvSpPr>
        <p:spPr>
          <a:xfrm rot="16200000">
            <a:off x="4144799" y="3229501"/>
            <a:ext cx="343364" cy="369332"/>
          </a:xfrm>
          <a:prstGeom prst="rect">
            <a:avLst/>
          </a:prstGeom>
          <a:noFill/>
        </p:spPr>
        <p:txBody>
          <a:bodyPr wrap="none" rtlCol="0">
            <a:spAutoFit/>
          </a:bodyPr>
          <a:lstStyle/>
          <a:p>
            <a:r>
              <a:rPr lang="en-US" dirty="0" smtClean="0"/>
              <a:t>Si</a:t>
            </a:r>
            <a:endParaRPr lang="ru-RU" dirty="0"/>
          </a:p>
        </p:txBody>
      </p:sp>
      <p:sp>
        <p:nvSpPr>
          <p:cNvPr id="17" name="Двойная стрелка влево/вправо 16"/>
          <p:cNvSpPr/>
          <p:nvPr/>
        </p:nvSpPr>
        <p:spPr>
          <a:xfrm>
            <a:off x="5674684" y="1946976"/>
            <a:ext cx="1157039" cy="369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Двойная стрелка влево/вправо 17"/>
          <p:cNvSpPr/>
          <p:nvPr/>
        </p:nvSpPr>
        <p:spPr>
          <a:xfrm>
            <a:off x="2542453" y="1962827"/>
            <a:ext cx="1157039" cy="369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олилиния 19"/>
          <p:cNvSpPr/>
          <p:nvPr/>
        </p:nvSpPr>
        <p:spPr>
          <a:xfrm>
            <a:off x="4543509" y="4713117"/>
            <a:ext cx="316523" cy="1817077"/>
          </a:xfrm>
          <a:custGeom>
            <a:avLst/>
            <a:gdLst>
              <a:gd name="connsiteX0" fmla="*/ 316523 w 316523"/>
              <a:gd name="connsiteY0" fmla="*/ 0 h 1817077"/>
              <a:gd name="connsiteX1" fmla="*/ 316523 w 316523"/>
              <a:gd name="connsiteY1" fmla="*/ 457200 h 1817077"/>
              <a:gd name="connsiteX2" fmla="*/ 11723 w 316523"/>
              <a:gd name="connsiteY2" fmla="*/ 1817077 h 1817077"/>
              <a:gd name="connsiteX3" fmla="*/ 0 w 316523"/>
              <a:gd name="connsiteY3" fmla="*/ 1488831 h 1817077"/>
              <a:gd name="connsiteX4" fmla="*/ 316523 w 316523"/>
              <a:gd name="connsiteY4" fmla="*/ 0 h 181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523" h="1817077">
                <a:moveTo>
                  <a:pt x="316523" y="0"/>
                </a:moveTo>
                <a:lnTo>
                  <a:pt x="316523" y="457200"/>
                </a:lnTo>
                <a:lnTo>
                  <a:pt x="11723" y="1817077"/>
                </a:lnTo>
                <a:lnTo>
                  <a:pt x="0" y="1488831"/>
                </a:lnTo>
                <a:lnTo>
                  <a:pt x="316523" y="0"/>
                </a:lnTo>
                <a:close/>
              </a:path>
            </a:pathLst>
          </a:cu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олилиния 21"/>
          <p:cNvSpPr/>
          <p:nvPr/>
        </p:nvSpPr>
        <p:spPr>
          <a:xfrm flipH="1">
            <a:off x="4510909" y="3414167"/>
            <a:ext cx="364254" cy="1817077"/>
          </a:xfrm>
          <a:custGeom>
            <a:avLst/>
            <a:gdLst>
              <a:gd name="connsiteX0" fmla="*/ 316523 w 316523"/>
              <a:gd name="connsiteY0" fmla="*/ 0 h 1817077"/>
              <a:gd name="connsiteX1" fmla="*/ 316523 w 316523"/>
              <a:gd name="connsiteY1" fmla="*/ 457200 h 1817077"/>
              <a:gd name="connsiteX2" fmla="*/ 11723 w 316523"/>
              <a:gd name="connsiteY2" fmla="*/ 1817077 h 1817077"/>
              <a:gd name="connsiteX3" fmla="*/ 0 w 316523"/>
              <a:gd name="connsiteY3" fmla="*/ 1488831 h 1817077"/>
              <a:gd name="connsiteX4" fmla="*/ 316523 w 316523"/>
              <a:gd name="connsiteY4" fmla="*/ 0 h 181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523" h="1817077">
                <a:moveTo>
                  <a:pt x="316523" y="0"/>
                </a:moveTo>
                <a:lnTo>
                  <a:pt x="316523" y="457200"/>
                </a:lnTo>
                <a:lnTo>
                  <a:pt x="11723" y="1817077"/>
                </a:lnTo>
                <a:lnTo>
                  <a:pt x="0" y="1488831"/>
                </a:lnTo>
                <a:lnTo>
                  <a:pt x="316523" y="0"/>
                </a:lnTo>
                <a:close/>
              </a:path>
            </a:pathLst>
          </a:cu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4265506" y="6105308"/>
            <a:ext cx="306494" cy="369332"/>
          </a:xfrm>
          <a:prstGeom prst="rect">
            <a:avLst/>
          </a:prstGeom>
          <a:noFill/>
        </p:spPr>
        <p:txBody>
          <a:bodyPr wrap="none" rtlCol="0">
            <a:spAutoFit/>
          </a:bodyPr>
          <a:lstStyle/>
          <a:p>
            <a:r>
              <a:rPr lang="en-US" dirty="0" smtClean="0"/>
              <a:t>n</a:t>
            </a:r>
            <a:endParaRPr lang="ru-RU" dirty="0"/>
          </a:p>
        </p:txBody>
      </p:sp>
      <p:sp>
        <p:nvSpPr>
          <p:cNvPr id="24" name="Прямоугольник 23"/>
          <p:cNvSpPr/>
          <p:nvPr/>
        </p:nvSpPr>
        <p:spPr>
          <a:xfrm>
            <a:off x="740160" y="3892965"/>
            <a:ext cx="1154195" cy="22322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1894355" y="3891964"/>
            <a:ext cx="144016" cy="222875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2036048" y="3891964"/>
            <a:ext cx="216024" cy="22287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p:cNvSpPr txBox="1"/>
          <p:nvPr/>
        </p:nvSpPr>
        <p:spPr>
          <a:xfrm rot="16200000">
            <a:off x="1740024" y="3244915"/>
            <a:ext cx="803425" cy="369332"/>
          </a:xfrm>
          <a:prstGeom prst="rect">
            <a:avLst/>
          </a:prstGeom>
          <a:noFill/>
        </p:spPr>
        <p:txBody>
          <a:bodyPr wrap="none" rtlCol="0">
            <a:spAutoFit/>
          </a:bodyPr>
          <a:lstStyle/>
          <a:p>
            <a:r>
              <a:rPr lang="en-US" dirty="0"/>
              <a:t>Si</a:t>
            </a:r>
            <a:r>
              <a:rPr lang="ru-RU" baseline="-25000" dirty="0"/>
              <a:t>1-</a:t>
            </a:r>
            <a:r>
              <a:rPr lang="en-US" baseline="-25000" dirty="0" err="1"/>
              <a:t>y</a:t>
            </a:r>
            <a:r>
              <a:rPr lang="en-US" dirty="0" err="1"/>
              <a:t>M</a:t>
            </a:r>
            <a:r>
              <a:rPr lang="en-US" baseline="-25000" dirty="0" err="1"/>
              <a:t>y</a:t>
            </a:r>
            <a:endParaRPr lang="ru-RU" dirty="0"/>
          </a:p>
        </p:txBody>
      </p:sp>
      <p:sp>
        <p:nvSpPr>
          <p:cNvPr id="28" name="TextBox 27"/>
          <p:cNvSpPr txBox="1"/>
          <p:nvPr/>
        </p:nvSpPr>
        <p:spPr>
          <a:xfrm rot="16200000">
            <a:off x="1406082" y="3187461"/>
            <a:ext cx="976549" cy="369332"/>
          </a:xfrm>
          <a:prstGeom prst="rect">
            <a:avLst/>
          </a:prstGeom>
          <a:noFill/>
        </p:spPr>
        <p:txBody>
          <a:bodyPr wrap="none" rtlCol="0">
            <a:spAutoFit/>
          </a:bodyPr>
          <a:lstStyle/>
          <a:p>
            <a:r>
              <a:rPr lang="ru-RU" dirty="0" smtClean="0"/>
              <a:t>С</a:t>
            </a:r>
            <a:r>
              <a:rPr lang="en-US" dirty="0" smtClean="0"/>
              <a:t>u/Ni/</a:t>
            </a:r>
            <a:r>
              <a:rPr lang="en-US" dirty="0" err="1" smtClean="0"/>
              <a:t>Ti</a:t>
            </a:r>
            <a:endParaRPr lang="ru-RU" dirty="0"/>
          </a:p>
        </p:txBody>
      </p:sp>
      <p:sp>
        <p:nvSpPr>
          <p:cNvPr id="29" name="TextBox 28"/>
          <p:cNvSpPr txBox="1"/>
          <p:nvPr/>
        </p:nvSpPr>
        <p:spPr>
          <a:xfrm rot="16200000">
            <a:off x="1162002" y="3244915"/>
            <a:ext cx="343364" cy="369332"/>
          </a:xfrm>
          <a:prstGeom prst="rect">
            <a:avLst/>
          </a:prstGeom>
          <a:noFill/>
        </p:spPr>
        <p:txBody>
          <a:bodyPr wrap="none" rtlCol="0">
            <a:spAutoFit/>
          </a:bodyPr>
          <a:lstStyle/>
          <a:p>
            <a:r>
              <a:rPr lang="en-US" dirty="0" smtClean="0"/>
              <a:t>Si</a:t>
            </a:r>
            <a:endParaRPr lang="ru-RU" dirty="0"/>
          </a:p>
        </p:txBody>
      </p:sp>
      <p:sp>
        <p:nvSpPr>
          <p:cNvPr id="30" name="Прямоугольник 29"/>
          <p:cNvSpPr/>
          <p:nvPr/>
        </p:nvSpPr>
        <p:spPr>
          <a:xfrm>
            <a:off x="391894" y="4718311"/>
            <a:ext cx="2436224" cy="576064"/>
          </a:xfrm>
          <a:prstGeom prst="rect">
            <a:avLst/>
          </a:prstGeom>
          <a:solidFill>
            <a:srgbClr val="92D05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p:cNvSpPr txBox="1"/>
          <p:nvPr/>
        </p:nvSpPr>
        <p:spPr>
          <a:xfrm>
            <a:off x="337118" y="5294375"/>
            <a:ext cx="306494" cy="369332"/>
          </a:xfrm>
          <a:prstGeom prst="rect">
            <a:avLst/>
          </a:prstGeom>
          <a:noFill/>
        </p:spPr>
        <p:txBody>
          <a:bodyPr wrap="none" rtlCol="0">
            <a:spAutoFit/>
          </a:bodyPr>
          <a:lstStyle/>
          <a:p>
            <a:r>
              <a:rPr lang="en-US" dirty="0" smtClean="0"/>
              <a:t>n</a:t>
            </a:r>
            <a:endParaRPr lang="ru-RU" dirty="0"/>
          </a:p>
        </p:txBody>
      </p:sp>
      <p:sp>
        <p:nvSpPr>
          <p:cNvPr id="33" name="Стрелка вниз 32"/>
          <p:cNvSpPr/>
          <p:nvPr/>
        </p:nvSpPr>
        <p:spPr>
          <a:xfrm rot="7540564">
            <a:off x="1114736" y="3297873"/>
            <a:ext cx="304560" cy="2175048"/>
          </a:xfrm>
          <a:prstGeom prst="downArrow">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низ 34"/>
          <p:cNvSpPr/>
          <p:nvPr/>
        </p:nvSpPr>
        <p:spPr>
          <a:xfrm rot="3377123">
            <a:off x="1088381" y="4419046"/>
            <a:ext cx="304560" cy="2175048"/>
          </a:xfrm>
          <a:prstGeom prst="downArrow">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6638963" y="3908070"/>
            <a:ext cx="1154195" cy="218658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7793158" y="3907069"/>
            <a:ext cx="144016" cy="218316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7916034" y="3907069"/>
            <a:ext cx="223473" cy="21831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p:cNvSpPr txBox="1"/>
          <p:nvPr/>
        </p:nvSpPr>
        <p:spPr>
          <a:xfrm rot="16200000">
            <a:off x="7638827" y="3260020"/>
            <a:ext cx="803425" cy="369332"/>
          </a:xfrm>
          <a:prstGeom prst="rect">
            <a:avLst/>
          </a:prstGeom>
          <a:noFill/>
        </p:spPr>
        <p:txBody>
          <a:bodyPr wrap="none" rtlCol="0">
            <a:spAutoFit/>
          </a:bodyPr>
          <a:lstStyle/>
          <a:p>
            <a:r>
              <a:rPr lang="en-US" dirty="0"/>
              <a:t>Si</a:t>
            </a:r>
            <a:r>
              <a:rPr lang="ru-RU" baseline="-25000" dirty="0"/>
              <a:t>1-</a:t>
            </a:r>
            <a:r>
              <a:rPr lang="en-US" baseline="-25000" dirty="0" err="1"/>
              <a:t>y</a:t>
            </a:r>
            <a:r>
              <a:rPr lang="en-US" dirty="0" err="1"/>
              <a:t>M</a:t>
            </a:r>
            <a:r>
              <a:rPr lang="en-US" baseline="-25000" dirty="0" err="1"/>
              <a:t>y</a:t>
            </a:r>
            <a:endParaRPr lang="ru-RU" dirty="0"/>
          </a:p>
        </p:txBody>
      </p:sp>
      <p:sp>
        <p:nvSpPr>
          <p:cNvPr id="40" name="TextBox 39"/>
          <p:cNvSpPr txBox="1"/>
          <p:nvPr/>
        </p:nvSpPr>
        <p:spPr>
          <a:xfrm rot="16200000">
            <a:off x="7060805" y="3260020"/>
            <a:ext cx="343364" cy="369332"/>
          </a:xfrm>
          <a:prstGeom prst="rect">
            <a:avLst/>
          </a:prstGeom>
          <a:noFill/>
        </p:spPr>
        <p:txBody>
          <a:bodyPr wrap="none" rtlCol="0">
            <a:spAutoFit/>
          </a:bodyPr>
          <a:lstStyle/>
          <a:p>
            <a:r>
              <a:rPr lang="en-US" dirty="0" smtClean="0"/>
              <a:t>Si</a:t>
            </a:r>
            <a:endParaRPr lang="ru-RU" dirty="0"/>
          </a:p>
        </p:txBody>
      </p:sp>
      <p:sp>
        <p:nvSpPr>
          <p:cNvPr id="41" name="Прямоугольник 40"/>
          <p:cNvSpPr/>
          <p:nvPr/>
        </p:nvSpPr>
        <p:spPr>
          <a:xfrm>
            <a:off x="6315245" y="4733416"/>
            <a:ext cx="1718485" cy="576064"/>
          </a:xfrm>
          <a:prstGeom prst="rect">
            <a:avLst/>
          </a:prstGeom>
          <a:solidFill>
            <a:srgbClr val="92D05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p:cNvSpPr txBox="1"/>
          <p:nvPr/>
        </p:nvSpPr>
        <p:spPr>
          <a:xfrm>
            <a:off x="6235921" y="5309480"/>
            <a:ext cx="306494" cy="369332"/>
          </a:xfrm>
          <a:prstGeom prst="rect">
            <a:avLst/>
          </a:prstGeom>
          <a:noFill/>
        </p:spPr>
        <p:txBody>
          <a:bodyPr wrap="none" rtlCol="0">
            <a:spAutoFit/>
          </a:bodyPr>
          <a:lstStyle/>
          <a:p>
            <a:r>
              <a:rPr lang="en-US" dirty="0" smtClean="0"/>
              <a:t>n</a:t>
            </a:r>
            <a:endParaRPr lang="ru-RU" dirty="0"/>
          </a:p>
        </p:txBody>
      </p:sp>
      <p:sp>
        <p:nvSpPr>
          <p:cNvPr id="45" name="TextBox 44"/>
          <p:cNvSpPr txBox="1"/>
          <p:nvPr/>
        </p:nvSpPr>
        <p:spPr>
          <a:xfrm rot="16200000">
            <a:off x="7315600" y="3233628"/>
            <a:ext cx="976549" cy="369332"/>
          </a:xfrm>
          <a:prstGeom prst="rect">
            <a:avLst/>
          </a:prstGeom>
          <a:noFill/>
        </p:spPr>
        <p:txBody>
          <a:bodyPr wrap="none" rtlCol="0">
            <a:spAutoFit/>
          </a:bodyPr>
          <a:lstStyle/>
          <a:p>
            <a:r>
              <a:rPr lang="ru-RU" dirty="0" smtClean="0"/>
              <a:t>С</a:t>
            </a:r>
            <a:r>
              <a:rPr lang="en-US" dirty="0" smtClean="0"/>
              <a:t>u/Ni/</a:t>
            </a:r>
            <a:r>
              <a:rPr lang="en-US" dirty="0" err="1" smtClean="0"/>
              <a:t>Ti</a:t>
            </a:r>
            <a:endParaRPr lang="ru-RU" dirty="0"/>
          </a:p>
        </p:txBody>
      </p:sp>
      <p:sp>
        <p:nvSpPr>
          <p:cNvPr id="46" name="Трапеция 45"/>
          <p:cNvSpPr/>
          <p:nvPr/>
        </p:nvSpPr>
        <p:spPr>
          <a:xfrm rot="16200000">
            <a:off x="7928145" y="4648700"/>
            <a:ext cx="955755" cy="744581"/>
          </a:xfrm>
          <a:prstGeom prst="trapezoid">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p:cNvSpPr txBox="1"/>
          <p:nvPr/>
        </p:nvSpPr>
        <p:spPr>
          <a:xfrm rot="16200000">
            <a:off x="1901997" y="3085275"/>
            <a:ext cx="1186287" cy="369332"/>
          </a:xfrm>
          <a:prstGeom prst="rect">
            <a:avLst/>
          </a:prstGeom>
          <a:noFill/>
        </p:spPr>
        <p:txBody>
          <a:bodyPr wrap="none" rtlCol="0">
            <a:spAutoFit/>
          </a:bodyPr>
          <a:lstStyle/>
          <a:p>
            <a:r>
              <a:rPr lang="en-US" dirty="0" smtClean="0"/>
              <a:t>Electrolyte</a:t>
            </a:r>
            <a:endParaRPr lang="ru-RU" dirty="0"/>
          </a:p>
        </p:txBody>
      </p:sp>
      <p:sp>
        <p:nvSpPr>
          <p:cNvPr id="49" name="Прямоугольник 48"/>
          <p:cNvSpPr/>
          <p:nvPr/>
        </p:nvSpPr>
        <p:spPr>
          <a:xfrm>
            <a:off x="5228469" y="3873737"/>
            <a:ext cx="390765" cy="22307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p:cNvSpPr txBox="1"/>
          <p:nvPr/>
        </p:nvSpPr>
        <p:spPr>
          <a:xfrm rot="16200000">
            <a:off x="4878394" y="3078837"/>
            <a:ext cx="1186287" cy="369332"/>
          </a:xfrm>
          <a:prstGeom prst="rect">
            <a:avLst/>
          </a:prstGeom>
          <a:noFill/>
        </p:spPr>
        <p:txBody>
          <a:bodyPr wrap="none" rtlCol="0">
            <a:spAutoFit/>
          </a:bodyPr>
          <a:lstStyle/>
          <a:p>
            <a:r>
              <a:rPr lang="en-US" dirty="0" smtClean="0"/>
              <a:t>Electrolyte</a:t>
            </a:r>
            <a:endParaRPr lang="ru-RU" dirty="0"/>
          </a:p>
        </p:txBody>
      </p:sp>
      <p:sp>
        <p:nvSpPr>
          <p:cNvPr id="52" name="TextBox 51"/>
          <p:cNvSpPr txBox="1"/>
          <p:nvPr/>
        </p:nvSpPr>
        <p:spPr>
          <a:xfrm rot="16200000">
            <a:off x="7789435" y="3111669"/>
            <a:ext cx="1186287" cy="369332"/>
          </a:xfrm>
          <a:prstGeom prst="rect">
            <a:avLst/>
          </a:prstGeom>
          <a:noFill/>
        </p:spPr>
        <p:txBody>
          <a:bodyPr wrap="none" rtlCol="0">
            <a:spAutoFit/>
          </a:bodyPr>
          <a:lstStyle/>
          <a:p>
            <a:r>
              <a:rPr lang="en-US" dirty="0" smtClean="0"/>
              <a:t>Electrolyte</a:t>
            </a:r>
            <a:endParaRPr lang="ru-RU" dirty="0"/>
          </a:p>
        </p:txBody>
      </p:sp>
      <p:cxnSp>
        <p:nvCxnSpPr>
          <p:cNvPr id="61" name="Прямая соединительная линия 60"/>
          <p:cNvCxnSpPr/>
          <p:nvPr/>
        </p:nvCxnSpPr>
        <p:spPr>
          <a:xfrm>
            <a:off x="1946423" y="6093296"/>
            <a:ext cx="711" cy="4316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a:off x="2627784" y="6065396"/>
            <a:ext cx="7856" cy="468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1946423" y="6524982"/>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Овал 70"/>
          <p:cNvSpPr>
            <a:spLocks/>
          </p:cNvSpPr>
          <p:nvPr/>
        </p:nvSpPr>
        <p:spPr>
          <a:xfrm>
            <a:off x="2143184" y="6487355"/>
            <a:ext cx="80576" cy="736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2" name="Прямая соединительная линия 71"/>
          <p:cNvCxnSpPr/>
          <p:nvPr/>
        </p:nvCxnSpPr>
        <p:spPr>
          <a:xfrm>
            <a:off x="2447454" y="6524931"/>
            <a:ext cx="1803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Овал 72"/>
          <p:cNvSpPr>
            <a:spLocks/>
          </p:cNvSpPr>
          <p:nvPr/>
        </p:nvSpPr>
        <p:spPr>
          <a:xfrm>
            <a:off x="2371422" y="6488118"/>
            <a:ext cx="80576" cy="736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6" name="Прямая соединительная линия 75"/>
          <p:cNvCxnSpPr/>
          <p:nvPr/>
        </p:nvCxnSpPr>
        <p:spPr>
          <a:xfrm>
            <a:off x="4933945" y="6030526"/>
            <a:ext cx="711" cy="4316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a:off x="5615306" y="6002626"/>
            <a:ext cx="7856" cy="468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a:off x="4933945" y="6462212"/>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Овал 78"/>
          <p:cNvSpPr>
            <a:spLocks/>
          </p:cNvSpPr>
          <p:nvPr/>
        </p:nvSpPr>
        <p:spPr>
          <a:xfrm>
            <a:off x="5130706" y="6424585"/>
            <a:ext cx="80576" cy="736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0" name="Прямая соединительная линия 79"/>
          <p:cNvCxnSpPr/>
          <p:nvPr/>
        </p:nvCxnSpPr>
        <p:spPr>
          <a:xfrm>
            <a:off x="5434976" y="6462161"/>
            <a:ext cx="1803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Овал 80"/>
          <p:cNvSpPr>
            <a:spLocks/>
          </p:cNvSpPr>
          <p:nvPr/>
        </p:nvSpPr>
        <p:spPr>
          <a:xfrm>
            <a:off x="5358944" y="6425348"/>
            <a:ext cx="80576" cy="736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2" name="Прямая соединительная линия 81"/>
          <p:cNvCxnSpPr/>
          <p:nvPr/>
        </p:nvCxnSpPr>
        <p:spPr>
          <a:xfrm>
            <a:off x="7848914" y="6002142"/>
            <a:ext cx="711" cy="4316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8530275" y="5974242"/>
            <a:ext cx="7856" cy="468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a:off x="7848914" y="6433828"/>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Овал 84"/>
          <p:cNvSpPr>
            <a:spLocks/>
          </p:cNvSpPr>
          <p:nvPr/>
        </p:nvSpPr>
        <p:spPr>
          <a:xfrm>
            <a:off x="8045675" y="6396201"/>
            <a:ext cx="80576" cy="736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6" name="Прямая соединительная линия 85"/>
          <p:cNvCxnSpPr/>
          <p:nvPr/>
        </p:nvCxnSpPr>
        <p:spPr>
          <a:xfrm>
            <a:off x="8349945" y="6433777"/>
            <a:ext cx="1803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Овал 86"/>
          <p:cNvSpPr>
            <a:spLocks/>
          </p:cNvSpPr>
          <p:nvPr/>
        </p:nvSpPr>
        <p:spPr>
          <a:xfrm>
            <a:off x="8273913" y="6396964"/>
            <a:ext cx="80576" cy="736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p:cNvSpPr txBox="1"/>
          <p:nvPr/>
        </p:nvSpPr>
        <p:spPr>
          <a:xfrm>
            <a:off x="387778" y="189220"/>
            <a:ext cx="2098460" cy="430887"/>
          </a:xfrm>
          <a:prstGeom prst="rect">
            <a:avLst/>
          </a:prstGeom>
          <a:noFill/>
        </p:spPr>
        <p:txBody>
          <a:bodyPr wrap="none" rtlCol="0">
            <a:spAutoFit/>
          </a:bodyPr>
          <a:lstStyle/>
          <a:p>
            <a:r>
              <a:rPr lang="en-US" sz="2200" b="1" dirty="0" smtClean="0"/>
              <a:t>Expected results</a:t>
            </a:r>
            <a:endParaRPr lang="ru-RU" sz="2200" dirty="0"/>
          </a:p>
        </p:txBody>
      </p:sp>
      <p:sp>
        <p:nvSpPr>
          <p:cNvPr id="6" name="Номер слайда 5"/>
          <p:cNvSpPr>
            <a:spLocks noGrp="1"/>
          </p:cNvSpPr>
          <p:nvPr>
            <p:ph type="sldNum" sz="quarter" idx="12"/>
          </p:nvPr>
        </p:nvSpPr>
        <p:spPr/>
        <p:txBody>
          <a:bodyPr/>
          <a:lstStyle/>
          <a:p>
            <a:fld id="{AF17EEA9-ED24-4656-AB98-5733D5EBD225}" type="slidenum">
              <a:rPr lang="ru-RU" smtClean="0"/>
              <a:t>23</a:t>
            </a:fld>
            <a:endParaRPr lang="ru-RU"/>
          </a:p>
        </p:txBody>
      </p:sp>
    </p:spTree>
    <p:extLst>
      <p:ext uri="{BB962C8B-B14F-4D97-AF65-F5344CB8AC3E}">
        <p14:creationId xmlns:p14="http://schemas.microsoft.com/office/powerpoint/2010/main" val="1330729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18248"/>
            <a:ext cx="2063578" cy="430887"/>
          </a:xfrm>
          <a:prstGeom prst="rect">
            <a:avLst/>
          </a:prstGeom>
          <a:noFill/>
        </p:spPr>
        <p:txBody>
          <a:bodyPr wrap="none" rtlCol="0">
            <a:spAutoFit/>
          </a:bodyPr>
          <a:lstStyle/>
          <a:p>
            <a:r>
              <a:rPr lang="en-US" sz="2200" b="1" dirty="0" smtClean="0"/>
              <a:t>General scheme</a:t>
            </a:r>
            <a:endParaRPr lang="ru-RU" sz="2200" dirty="0"/>
          </a:p>
        </p:txBody>
      </p:sp>
      <p:sp>
        <p:nvSpPr>
          <p:cNvPr id="7" name="TextBox 6"/>
          <p:cNvSpPr txBox="1"/>
          <p:nvPr/>
        </p:nvSpPr>
        <p:spPr>
          <a:xfrm>
            <a:off x="6423247" y="1597190"/>
            <a:ext cx="2615026" cy="3177793"/>
          </a:xfrm>
          <a:prstGeom prst="rect">
            <a:avLst/>
          </a:prstGeom>
          <a:noFill/>
          <a:ln>
            <a:solidFill>
              <a:srgbClr val="C00000"/>
            </a:solidFill>
          </a:ln>
        </p:spPr>
        <p:txBody>
          <a:bodyPr wrap="square" rtlCol="0">
            <a:spAutoFit/>
          </a:bodyPr>
          <a:lstStyle/>
          <a:p>
            <a:pPr algn="ctr"/>
            <a:r>
              <a:rPr lang="en-US" b="1" dirty="0" err="1" smtClean="0"/>
              <a:t>Dubna</a:t>
            </a:r>
            <a:r>
              <a:rPr lang="en-US" b="1" dirty="0" smtClean="0"/>
              <a:t> University/</a:t>
            </a:r>
            <a:r>
              <a:rPr lang="ru-RU" b="1" dirty="0" smtClean="0"/>
              <a:t/>
            </a:r>
            <a:br>
              <a:rPr lang="ru-RU" b="1" dirty="0" smtClean="0"/>
            </a:br>
            <a:r>
              <a:rPr lang="en-US" b="1" dirty="0" smtClean="0"/>
              <a:t>Engineering Center</a:t>
            </a:r>
            <a:endParaRPr lang="ru-RU" b="1" dirty="0" smtClean="0"/>
          </a:p>
          <a:p>
            <a:pPr algn="ctr"/>
            <a:endParaRPr lang="ru-RU" dirty="0"/>
          </a:p>
          <a:p>
            <a:pPr>
              <a:spcAft>
                <a:spcPts val="300"/>
              </a:spcAft>
            </a:pPr>
            <a:r>
              <a:rPr lang="en-US" sz="1600" dirty="0"/>
              <a:t>Test assembly and electrochemical measurements of the cells and </a:t>
            </a:r>
            <a:r>
              <a:rPr lang="en-US" sz="1600" dirty="0" smtClean="0"/>
              <a:t>sample environment systems for neutron scattering </a:t>
            </a:r>
            <a:r>
              <a:rPr lang="en-US" sz="1600" dirty="0"/>
              <a:t>experiments</a:t>
            </a:r>
            <a:r>
              <a:rPr lang="ru-RU" sz="1600" dirty="0" smtClean="0"/>
              <a:t>;</a:t>
            </a:r>
          </a:p>
          <a:p>
            <a:r>
              <a:rPr lang="en-US" sz="1600" dirty="0"/>
              <a:t>Electrochemical support </a:t>
            </a:r>
            <a:r>
              <a:rPr lang="en-US" sz="1600" dirty="0" smtClean="0"/>
              <a:t>of neutron scattering experiments</a:t>
            </a:r>
            <a:r>
              <a:rPr lang="ru-RU" sz="1600" dirty="0" smtClean="0"/>
              <a:t>.</a:t>
            </a:r>
          </a:p>
        </p:txBody>
      </p:sp>
      <p:sp>
        <p:nvSpPr>
          <p:cNvPr id="8" name="TextBox 7"/>
          <p:cNvSpPr txBox="1"/>
          <p:nvPr/>
        </p:nvSpPr>
        <p:spPr>
          <a:xfrm>
            <a:off x="107411" y="1700808"/>
            <a:ext cx="2492399" cy="2870016"/>
          </a:xfrm>
          <a:prstGeom prst="rect">
            <a:avLst/>
          </a:prstGeom>
          <a:noFill/>
          <a:ln>
            <a:solidFill>
              <a:srgbClr val="C00000"/>
            </a:solidFill>
          </a:ln>
        </p:spPr>
        <p:txBody>
          <a:bodyPr wrap="square" rtlCol="0">
            <a:spAutoFit/>
          </a:bodyPr>
          <a:lstStyle/>
          <a:p>
            <a:pPr algn="ctr"/>
            <a:r>
              <a:rPr lang="en-US" b="1" dirty="0" smtClean="0"/>
              <a:t>MSU</a:t>
            </a:r>
            <a:endParaRPr lang="ru-RU" b="1" dirty="0" smtClean="0"/>
          </a:p>
          <a:p>
            <a:pPr algn="ctr"/>
            <a:endParaRPr lang="ru-RU" sz="1600" dirty="0" smtClean="0"/>
          </a:p>
          <a:p>
            <a:r>
              <a:rPr lang="en-US" sz="1600" dirty="0" smtClean="0"/>
              <a:t>Design and draft projects</a:t>
            </a:r>
            <a:r>
              <a:rPr lang="ru-RU" sz="1600" dirty="0" smtClean="0"/>
              <a:t>:</a:t>
            </a:r>
          </a:p>
          <a:p>
            <a:pPr marL="285750" indent="-285750">
              <a:buFont typeface="Arial" panose="020B0604020202020204" pitchFamily="34" charset="0"/>
              <a:buChar char="•"/>
            </a:pPr>
            <a:r>
              <a:rPr lang="en-US" sz="1600" dirty="0"/>
              <a:t>Electrochemical cells for neutron </a:t>
            </a:r>
            <a:r>
              <a:rPr lang="en-US" sz="1600" dirty="0" smtClean="0"/>
              <a:t>scattering experiments</a:t>
            </a:r>
            <a:r>
              <a:rPr lang="ru-RU" sz="1600" dirty="0" smtClean="0"/>
              <a:t>;</a:t>
            </a:r>
          </a:p>
          <a:p>
            <a:pPr marL="285750" indent="-285750">
              <a:spcAft>
                <a:spcPts val="300"/>
              </a:spcAft>
              <a:buFont typeface="Arial" panose="020B0604020202020204" pitchFamily="34" charset="0"/>
              <a:buChar char="•"/>
            </a:pPr>
            <a:r>
              <a:rPr lang="en-GB" sz="1600" dirty="0"/>
              <a:t>S</a:t>
            </a:r>
            <a:r>
              <a:rPr lang="en-GB" sz="1600" dirty="0" smtClean="0"/>
              <a:t>ample </a:t>
            </a:r>
            <a:r>
              <a:rPr lang="en-GB" sz="1600" dirty="0"/>
              <a:t>environment </a:t>
            </a:r>
            <a:r>
              <a:rPr lang="en-GB" sz="1600" dirty="0" smtClean="0"/>
              <a:t>systems </a:t>
            </a:r>
            <a:r>
              <a:rPr lang="en-GB" sz="1600" dirty="0"/>
              <a:t>for in situ neutron scattering experiments</a:t>
            </a:r>
            <a:r>
              <a:rPr lang="ru-RU" sz="1600" dirty="0" smtClean="0"/>
              <a:t>.</a:t>
            </a:r>
          </a:p>
          <a:p>
            <a:r>
              <a:rPr lang="en-US" sz="1600" dirty="0" smtClean="0"/>
              <a:t>Scientific support.</a:t>
            </a:r>
            <a:endParaRPr lang="ru-RU" sz="1600" dirty="0"/>
          </a:p>
        </p:txBody>
      </p:sp>
      <p:sp>
        <p:nvSpPr>
          <p:cNvPr id="9" name="TextBox 8"/>
          <p:cNvSpPr txBox="1"/>
          <p:nvPr/>
        </p:nvSpPr>
        <p:spPr>
          <a:xfrm>
            <a:off x="3097146" y="796972"/>
            <a:ext cx="2807470" cy="5162952"/>
          </a:xfrm>
          <a:prstGeom prst="rect">
            <a:avLst/>
          </a:prstGeom>
          <a:noFill/>
          <a:ln>
            <a:solidFill>
              <a:srgbClr val="C00000"/>
            </a:solidFill>
          </a:ln>
        </p:spPr>
        <p:txBody>
          <a:bodyPr wrap="square" rtlCol="0">
            <a:spAutoFit/>
          </a:bodyPr>
          <a:lstStyle/>
          <a:p>
            <a:pPr algn="ctr"/>
            <a:r>
              <a:rPr lang="en-US" b="1" dirty="0" smtClean="0"/>
              <a:t>FLNP JINR</a:t>
            </a:r>
            <a:endParaRPr lang="ru-RU" b="1" dirty="0" smtClean="0"/>
          </a:p>
          <a:p>
            <a:pPr algn="ctr"/>
            <a:endParaRPr lang="ru-RU" sz="1600" dirty="0" smtClean="0"/>
          </a:p>
          <a:p>
            <a:r>
              <a:rPr lang="en-US" sz="1600" dirty="0" smtClean="0"/>
              <a:t>Manufacturing</a:t>
            </a:r>
            <a:r>
              <a:rPr lang="ru-RU" sz="1600" dirty="0" smtClean="0"/>
              <a:t>:</a:t>
            </a:r>
          </a:p>
          <a:p>
            <a:pPr marL="285750" indent="-285750">
              <a:buFont typeface="Arial" panose="020B0604020202020204" pitchFamily="34" charset="0"/>
              <a:buChar char="•"/>
            </a:pPr>
            <a:r>
              <a:rPr lang="en-US" sz="1600" dirty="0" smtClean="0"/>
              <a:t>Electrochemical cells for neutron scattering experiments</a:t>
            </a:r>
            <a:r>
              <a:rPr lang="ru-RU" sz="1600" dirty="0" smtClean="0"/>
              <a:t>;</a:t>
            </a:r>
          </a:p>
          <a:p>
            <a:pPr marL="285750" indent="-285750">
              <a:spcAft>
                <a:spcPts val="300"/>
              </a:spcAft>
              <a:buFont typeface="Arial" panose="020B0604020202020204" pitchFamily="34" charset="0"/>
              <a:buChar char="•"/>
            </a:pPr>
            <a:r>
              <a:rPr lang="en-US" sz="1600" dirty="0" smtClean="0"/>
              <a:t>Sample environment systems for</a:t>
            </a:r>
            <a:r>
              <a:rPr lang="ru-RU" sz="1600" dirty="0" smtClean="0"/>
              <a:t> </a:t>
            </a:r>
            <a:r>
              <a:rPr lang="en-US" sz="1600" dirty="0" smtClean="0"/>
              <a:t>in situ neutron scattering experiments</a:t>
            </a:r>
            <a:r>
              <a:rPr lang="ru-RU" sz="1600" dirty="0" smtClean="0"/>
              <a:t>.</a:t>
            </a:r>
          </a:p>
          <a:p>
            <a:pPr>
              <a:spcAft>
                <a:spcPts val="300"/>
              </a:spcAft>
            </a:pPr>
            <a:r>
              <a:rPr lang="en-US" sz="1600" dirty="0" smtClean="0"/>
              <a:t>Organization and support of R</a:t>
            </a:r>
            <a:r>
              <a:rPr lang="ru-RU" sz="1600" dirty="0"/>
              <a:t>&amp;</a:t>
            </a:r>
            <a:r>
              <a:rPr lang="en-US" sz="1600" dirty="0"/>
              <a:t>D</a:t>
            </a:r>
            <a:r>
              <a:rPr lang="ru-RU" sz="1600" dirty="0"/>
              <a:t> </a:t>
            </a:r>
            <a:r>
              <a:rPr lang="en-US" sz="1600" dirty="0" smtClean="0"/>
              <a:t>line</a:t>
            </a:r>
            <a:r>
              <a:rPr lang="ru-RU" sz="1600" dirty="0" smtClean="0"/>
              <a:t> </a:t>
            </a:r>
            <a:r>
              <a:rPr lang="en-US" sz="1600" dirty="0" smtClean="0"/>
              <a:t>for deposition and polishing of crystalline substrates;</a:t>
            </a:r>
          </a:p>
          <a:p>
            <a:pPr>
              <a:spcAft>
                <a:spcPts val="300"/>
              </a:spcAft>
            </a:pPr>
            <a:r>
              <a:rPr lang="en-US" sz="1600" dirty="0" smtClean="0"/>
              <a:t>Preparation and conduct of neutron scattering experiments at IBR-2;</a:t>
            </a:r>
            <a:endParaRPr lang="ru-RU" sz="1600" dirty="0" smtClean="0"/>
          </a:p>
          <a:p>
            <a:r>
              <a:rPr lang="en-US" sz="1600" dirty="0" smtClean="0"/>
              <a:t>Diagnostics </a:t>
            </a:r>
            <a:r>
              <a:rPr lang="en-US" sz="1600" dirty="0"/>
              <a:t>and special treatment </a:t>
            </a:r>
            <a:r>
              <a:rPr lang="en-US" sz="1600" dirty="0" smtClean="0"/>
              <a:t>of samples after neutron scattering experiments. </a:t>
            </a:r>
            <a:endParaRPr lang="en-US" sz="1600" dirty="0"/>
          </a:p>
        </p:txBody>
      </p:sp>
      <p:sp>
        <p:nvSpPr>
          <p:cNvPr id="11" name="Двойная стрелка влево/вправо 10"/>
          <p:cNvSpPr/>
          <p:nvPr/>
        </p:nvSpPr>
        <p:spPr>
          <a:xfrm>
            <a:off x="5796136" y="2924944"/>
            <a:ext cx="682299" cy="556059"/>
          </a:xfrm>
          <a:prstGeom prst="leftRightArrow">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Двойная стрелка влево/вправо 11"/>
          <p:cNvSpPr/>
          <p:nvPr/>
        </p:nvSpPr>
        <p:spPr>
          <a:xfrm>
            <a:off x="2483768" y="2872941"/>
            <a:ext cx="682299" cy="556059"/>
          </a:xfrm>
          <a:prstGeom prst="leftRightArrow">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p:txBody>
          <a:bodyPr/>
          <a:lstStyle/>
          <a:p>
            <a:fld id="{AF17EEA9-ED24-4656-AB98-5733D5EBD225}" type="slidenum">
              <a:rPr lang="ru-RU" smtClean="0"/>
              <a:t>24</a:t>
            </a:fld>
            <a:endParaRPr lang="ru-RU" dirty="0"/>
          </a:p>
        </p:txBody>
      </p:sp>
    </p:spTree>
    <p:extLst>
      <p:ext uri="{BB962C8B-B14F-4D97-AF65-F5344CB8AC3E}">
        <p14:creationId xmlns:p14="http://schemas.microsoft.com/office/powerpoint/2010/main" val="1104356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89152"/>
            <a:ext cx="1475532" cy="430887"/>
          </a:xfrm>
          <a:prstGeom prst="rect">
            <a:avLst/>
          </a:prstGeom>
          <a:noFill/>
        </p:spPr>
        <p:txBody>
          <a:bodyPr wrap="none" rtlCol="0">
            <a:spAutoFit/>
          </a:bodyPr>
          <a:lstStyle/>
          <a:p>
            <a:r>
              <a:rPr lang="en-US" sz="2200" b="1" dirty="0" smtClean="0"/>
              <a:t>Manpower</a:t>
            </a:r>
            <a:endParaRPr lang="ru-RU" sz="2200" dirty="0"/>
          </a:p>
        </p:txBody>
      </p:sp>
      <p:sp>
        <p:nvSpPr>
          <p:cNvPr id="3" name="Номер слайда 2"/>
          <p:cNvSpPr>
            <a:spLocks noGrp="1"/>
          </p:cNvSpPr>
          <p:nvPr>
            <p:ph type="sldNum" sz="quarter" idx="12"/>
          </p:nvPr>
        </p:nvSpPr>
        <p:spPr/>
        <p:txBody>
          <a:bodyPr/>
          <a:lstStyle/>
          <a:p>
            <a:fld id="{AF17EEA9-ED24-4656-AB98-5733D5EBD225}" type="slidenum">
              <a:rPr lang="ru-RU" smtClean="0"/>
              <a:t>25</a:t>
            </a:fld>
            <a:endParaRPr lang="ru-RU"/>
          </a:p>
        </p:txBody>
      </p:sp>
      <p:sp>
        <p:nvSpPr>
          <p:cNvPr id="6" name="Rectangle 2"/>
          <p:cNvSpPr>
            <a:spLocks noChangeArrowheads="1"/>
          </p:cNvSpPr>
          <p:nvPr/>
        </p:nvSpPr>
        <p:spPr bwMode="auto">
          <a:xfrm>
            <a:off x="323528" y="1068125"/>
            <a:ext cx="8625817" cy="12618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1200"/>
              </a:spcAft>
              <a:buClrTx/>
              <a:buSzTx/>
              <a:buFontTx/>
              <a:buNone/>
              <a:tabLst/>
            </a:pPr>
            <a:r>
              <a:rPr kumimoji="0" lang="en-US" altLang="ru-RU" b="0"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FLNP JINR</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M.V. </a:t>
            </a:r>
            <a:r>
              <a:rPr kumimoji="0" lang="en-US" altLang="ru-RU"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Avdeev</a:t>
            </a: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V.I. </a:t>
            </a:r>
            <a:r>
              <a:rPr kumimoji="0" lang="en-US" altLang="ru-RU"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Petrenko</a:t>
            </a: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A.V. </a:t>
            </a:r>
            <a:r>
              <a:rPr kumimoji="0" lang="en-US" altLang="ru-RU"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Tomchuk</a:t>
            </a: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I.V. </a:t>
            </a:r>
            <a:r>
              <a:rPr kumimoji="0" lang="en-US" altLang="ru-RU"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Gapon</a:t>
            </a: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b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I.A. </a:t>
            </a:r>
            <a:r>
              <a:rPr kumimoji="0" lang="en-US" altLang="ru-RU"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Bobrykov</a:t>
            </a: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S.V. </a:t>
            </a:r>
            <a:r>
              <a:rPr kumimoji="0" lang="en-US" altLang="ru-RU"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Sumnikov</a:t>
            </a: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A.M. </a:t>
            </a:r>
            <a:r>
              <a:rPr kumimoji="0" lang="en-US" altLang="ru-RU"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Balagurov</a:t>
            </a: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ru-RU"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O.Yu</a:t>
            </a: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ru-RU"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Ivanshina</a:t>
            </a: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ru-RU"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N.Yu</a:t>
            </a: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ru-RU"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Samoylova</a:t>
            </a: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b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D.V. </a:t>
            </a:r>
            <a:r>
              <a:rPr kumimoji="0" lang="en-US" altLang="ru-RU"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Soloviev</a:t>
            </a: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A.I. </a:t>
            </a:r>
            <a:r>
              <a:rPr kumimoji="0" lang="en-US" altLang="ru-RU"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Ivankov</a:t>
            </a:r>
            <a:r>
              <a:rPr kumimoji="0" lang="ru-RU" altLang="ru-RU" b="0" i="0" u="none" strike="noStrike" cap="none" normalizeH="0" baseline="0" dirty="0" smtClean="0">
                <a:ln>
                  <a:noFill/>
                </a:ln>
                <a:solidFill>
                  <a:schemeClr val="tx1"/>
                </a:solidFill>
                <a:effectLst/>
              </a:rPr>
              <a:t> </a:t>
            </a:r>
            <a:endParaRPr kumimoji="0" lang="en-US" altLang="ru-RU" b="0" i="0" u="none" strike="noStrike" cap="none" normalizeH="0" baseline="0" dirty="0" smtClean="0">
              <a:ln>
                <a:noFill/>
              </a:ln>
              <a:solidFill>
                <a:schemeClr val="tx1"/>
              </a:solidFill>
              <a:effectLst/>
            </a:endParaRPr>
          </a:p>
        </p:txBody>
      </p:sp>
      <p:sp>
        <p:nvSpPr>
          <p:cNvPr id="8" name="Rectangle 4"/>
          <p:cNvSpPr>
            <a:spLocks noChangeArrowheads="1"/>
          </p:cNvSpPr>
          <p:nvPr/>
        </p:nvSpPr>
        <p:spPr bwMode="auto">
          <a:xfrm>
            <a:off x="293440" y="2729793"/>
            <a:ext cx="8564268"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1200"/>
              </a:spcAft>
              <a:buClrTx/>
              <a:buSzTx/>
              <a:buFontTx/>
              <a:buNone/>
              <a:tabLst/>
            </a:pPr>
            <a:r>
              <a:rPr kumimoji="0" lang="en-US" altLang="ru-RU" b="0"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MSU, Moscow</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D.M. </a:t>
            </a:r>
            <a:r>
              <a:rPr kumimoji="0" lang="en-US" altLang="ru-RU"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Itkis</a:t>
            </a: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E.B. </a:t>
            </a:r>
            <a:r>
              <a:rPr kumimoji="0" lang="en-US" altLang="ru-RU"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Kataev</a:t>
            </a: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A.A. </a:t>
            </a:r>
            <a:r>
              <a:rPr kumimoji="0" lang="en-US" altLang="ru-RU"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Rulev</a:t>
            </a: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T.K. Zakharchenko, O. </a:t>
            </a:r>
            <a:r>
              <a:rPr kumimoji="0" lang="en-US" altLang="ru-RU"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Kapitanova</a:t>
            </a: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L.V. </a:t>
            </a:r>
            <a:r>
              <a:rPr kumimoji="0" lang="en-US" altLang="ru-RU"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Yashina</a:t>
            </a:r>
            <a:r>
              <a:rPr kumimoji="0" lang="ru-RU" altLang="ru-RU" b="0" i="0" u="none" strike="noStrike" cap="none" normalizeH="0" baseline="0" dirty="0" smtClean="0">
                <a:ln>
                  <a:noFill/>
                </a:ln>
                <a:solidFill>
                  <a:schemeClr val="tx1"/>
                </a:solidFill>
                <a:effectLst/>
              </a:rPr>
              <a:t> </a:t>
            </a:r>
            <a:endParaRPr kumimoji="0" lang="ru-RU" altLang="ru-RU" b="0" i="0" u="none" strike="noStrike" cap="none" normalizeH="0" baseline="0" dirty="0" smtClean="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293440" y="3933056"/>
            <a:ext cx="6512167"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ts val="1200"/>
              </a:spcAft>
              <a:buClrTx/>
              <a:buSzTx/>
              <a:buFontTx/>
              <a:buNone/>
              <a:tabLst/>
            </a:pPr>
            <a:r>
              <a:rPr kumimoji="0" lang="en-US" altLang="ru-RU" b="0" i="0" u="sng"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Dubna</a:t>
            </a:r>
            <a:r>
              <a:rPr kumimoji="0" lang="en-US" altLang="ru-RU" b="0"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University, </a:t>
            </a:r>
            <a:r>
              <a:rPr kumimoji="0" lang="en-US" altLang="ru-RU" b="0" i="0" u="sng"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Dubna</a:t>
            </a:r>
            <a:endParaRPr kumimoji="0" lang="en-US" altLang="ru-RU" b="0"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F.S. </a:t>
            </a:r>
            <a:r>
              <a:rPr kumimoji="0" lang="en-US" altLang="ru-RU"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Napolsky</a:t>
            </a:r>
            <a:r>
              <a:rPr kumimoji="0" lang="en-US" altLang="ru-RU"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E.E. </a:t>
            </a:r>
            <a:r>
              <a:rPr kumimoji="0" lang="en-US" altLang="ru-RU"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Ushakova</a:t>
            </a:r>
            <a:r>
              <a:rPr kumimoji="0" lang="en-US" altLang="ru-RU"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M. </a:t>
            </a:r>
            <a:r>
              <a:rPr kumimoji="0" lang="en-US" altLang="ru-RU"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Erdaulethov</a:t>
            </a:r>
            <a:r>
              <a:rPr kumimoji="0" lang="en-US" altLang="ru-RU"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V.A. </a:t>
            </a:r>
            <a:r>
              <a:rPr kumimoji="0" lang="en-US" altLang="ru-RU"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Krivchenko</a:t>
            </a:r>
            <a:r>
              <a:rPr kumimoji="0" lang="ru-RU" altLang="ru-RU" b="0" i="0" u="none" strike="noStrike" cap="none" normalizeH="0" baseline="0" dirty="0" smtClean="0">
                <a:ln>
                  <a:noFill/>
                </a:ln>
                <a:solidFill>
                  <a:schemeClr val="tx1"/>
                </a:solidFill>
                <a:effectLst/>
              </a:rPr>
              <a:t> </a:t>
            </a:r>
            <a:endParaRPr kumimoji="0" lang="ru-RU" altLang="ru-RU"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6897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9705" y="164159"/>
            <a:ext cx="805092" cy="430887"/>
          </a:xfrm>
          <a:prstGeom prst="rect">
            <a:avLst/>
          </a:prstGeom>
          <a:noFill/>
        </p:spPr>
        <p:txBody>
          <a:bodyPr wrap="none" rtlCol="0">
            <a:spAutoFit/>
          </a:bodyPr>
          <a:lstStyle/>
          <a:p>
            <a:r>
              <a:rPr lang="en-US" sz="2200" b="1" dirty="0" smtClean="0"/>
              <a:t>Costs</a:t>
            </a:r>
            <a:endParaRPr lang="ru-RU" sz="2200" dirty="0"/>
          </a:p>
        </p:txBody>
      </p:sp>
      <p:sp>
        <p:nvSpPr>
          <p:cNvPr id="3" name="Номер слайда 2"/>
          <p:cNvSpPr>
            <a:spLocks noGrp="1"/>
          </p:cNvSpPr>
          <p:nvPr>
            <p:ph type="sldNum" sz="quarter" idx="12"/>
          </p:nvPr>
        </p:nvSpPr>
        <p:spPr>
          <a:xfrm>
            <a:off x="6974904" y="6453336"/>
            <a:ext cx="2133600" cy="365125"/>
          </a:xfrm>
        </p:spPr>
        <p:txBody>
          <a:bodyPr/>
          <a:lstStyle/>
          <a:p>
            <a:fld id="{AF17EEA9-ED24-4656-AB98-5733D5EBD225}" type="slidenum">
              <a:rPr lang="ru-RU" smtClean="0"/>
              <a:t>26</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4155500436"/>
              </p:ext>
            </p:extLst>
          </p:nvPr>
        </p:nvGraphicFramePr>
        <p:xfrm>
          <a:off x="683568" y="710834"/>
          <a:ext cx="7488832" cy="5442211"/>
        </p:xfrm>
        <a:graphic>
          <a:graphicData uri="http://schemas.openxmlformats.org/drawingml/2006/table">
            <a:tbl>
              <a:tblPr firstRow="1" firstCol="1" bandRow="1">
                <a:tableStyleId>{5C22544A-7EE6-4342-B048-85BDC9FD1C3A}</a:tableStyleId>
              </a:tblPr>
              <a:tblGrid>
                <a:gridCol w="3528392"/>
                <a:gridCol w="1080120"/>
                <a:gridCol w="1008112"/>
                <a:gridCol w="1008112"/>
                <a:gridCol w="864096"/>
              </a:tblGrid>
              <a:tr h="372779">
                <a:tc>
                  <a:txBody>
                    <a:bodyPr/>
                    <a:lstStyle/>
                    <a:p>
                      <a:pPr marL="0" marR="0" algn="ctr">
                        <a:lnSpc>
                          <a:spcPct val="107000"/>
                        </a:lnSpc>
                        <a:spcBef>
                          <a:spcPts val="0"/>
                        </a:spcBef>
                        <a:spcAft>
                          <a:spcPts val="300"/>
                        </a:spcAft>
                      </a:pPr>
                      <a:r>
                        <a:rPr lang="en-US" sz="1400" dirty="0">
                          <a:effectLst/>
                        </a:rPr>
                        <a:t>Description</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dirty="0">
                          <a:effectLst/>
                        </a:rPr>
                        <a:t>Cost</a:t>
                      </a:r>
                      <a:r>
                        <a:rPr lang="ru-RU" sz="1400" dirty="0">
                          <a:effectLst/>
                        </a:rPr>
                        <a:t>, </a:t>
                      </a:r>
                      <a:br>
                        <a:rPr lang="ru-RU" sz="1400" dirty="0">
                          <a:effectLst/>
                        </a:rPr>
                      </a:br>
                      <a:r>
                        <a:rPr lang="en-US" sz="1400" dirty="0">
                          <a:effectLst/>
                        </a:rPr>
                        <a:t>k</a:t>
                      </a: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dirty="0">
                          <a:effectLst/>
                        </a:rPr>
                        <a:t>Year 1</a:t>
                      </a:r>
                      <a:r>
                        <a:rPr lang="ru-RU" sz="1400" dirty="0">
                          <a:effectLst/>
                        </a:rPr>
                        <a:t>, </a:t>
                      </a:r>
                      <a:br>
                        <a:rPr lang="ru-RU" sz="1400" dirty="0">
                          <a:effectLst/>
                        </a:rPr>
                      </a:br>
                      <a:r>
                        <a:rPr lang="en-US" sz="1400" dirty="0">
                          <a:effectLst/>
                        </a:rPr>
                        <a:t>k</a:t>
                      </a: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dirty="0">
                          <a:effectLst/>
                        </a:rPr>
                        <a:t>Year 2,</a:t>
                      </a:r>
                      <a:r>
                        <a:rPr lang="ru-RU" sz="1400" dirty="0">
                          <a:effectLst/>
                        </a:rPr>
                        <a:t> </a:t>
                      </a:r>
                      <a:br>
                        <a:rPr lang="ru-RU" sz="1400" dirty="0">
                          <a:effectLst/>
                        </a:rPr>
                      </a:br>
                      <a:r>
                        <a:rPr lang="en-US" sz="1400" dirty="0">
                          <a:effectLst/>
                        </a:rPr>
                        <a:t>k</a:t>
                      </a: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r>
                        <a:rPr lang="en-US" sz="1400">
                          <a:effectLst/>
                        </a:rPr>
                        <a:t>Year 3,</a:t>
                      </a:r>
                      <a:r>
                        <a:rPr lang="ru-RU" sz="1400">
                          <a:effectLst/>
                        </a:rPr>
                        <a:t/>
                      </a:r>
                      <a:br>
                        <a:rPr lang="ru-RU" sz="1400">
                          <a:effectLst/>
                        </a:rPr>
                      </a:br>
                      <a:r>
                        <a:rPr lang="en-US" sz="1400">
                          <a:effectLst/>
                        </a:rPr>
                        <a:t>k</a:t>
                      </a:r>
                      <a:r>
                        <a:rPr lang="ru-RU"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186638">
                <a:tc>
                  <a:txBody>
                    <a:bodyPr/>
                    <a:lstStyle/>
                    <a:p>
                      <a:pPr marL="0" marR="0" algn="just">
                        <a:lnSpc>
                          <a:spcPct val="107000"/>
                        </a:lnSpc>
                        <a:spcBef>
                          <a:spcPts val="0"/>
                        </a:spcBef>
                        <a:spcAft>
                          <a:spcPts val="300"/>
                        </a:spcAft>
                      </a:pPr>
                      <a:r>
                        <a:rPr lang="en-US" sz="1400" dirty="0">
                          <a:effectLst/>
                        </a:rPr>
                        <a:t>Equipment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240 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80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dirty="0">
                          <a:effectLst/>
                        </a:rPr>
                        <a:t>80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r>
                        <a:rPr lang="ru-RU" sz="1400">
                          <a:effectLst/>
                        </a:rPr>
                        <a:t>80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818029">
                <a:tc>
                  <a:txBody>
                    <a:bodyPr/>
                    <a:lstStyle/>
                    <a:p>
                      <a:pPr marL="114300" marR="0" indent="0">
                        <a:lnSpc>
                          <a:spcPct val="107000"/>
                        </a:lnSpc>
                        <a:spcBef>
                          <a:spcPts val="0"/>
                        </a:spcBef>
                        <a:spcAft>
                          <a:spcPts val="300"/>
                        </a:spcAft>
                      </a:pPr>
                      <a:r>
                        <a:rPr lang="en-US" sz="1400" b="0" dirty="0">
                          <a:effectLst/>
                        </a:rPr>
                        <a:t>Development and manufacturing of electrochemical cells for neutron diffraction, neutron reflectometry and small-angle neutron </a:t>
                      </a:r>
                      <a:r>
                        <a:rPr lang="en-US" sz="1400" b="0" dirty="0" smtClean="0">
                          <a:effectLst/>
                        </a:rPr>
                        <a:t>scattering (~ </a:t>
                      </a:r>
                      <a:r>
                        <a:rPr lang="en-US" sz="1400" b="0" dirty="0">
                          <a:effectLst/>
                        </a:rPr>
                        <a:t>30 pcs.)</a:t>
                      </a:r>
                      <a:endParaRPr lang="ru-RU"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dirty="0">
                          <a:effectLst/>
                        </a:rPr>
                        <a:t>100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a:effectLst/>
                        </a:rPr>
                        <a:t>30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dirty="0">
                          <a:effectLst/>
                        </a:rPr>
                        <a:t>30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r>
                        <a:rPr lang="en-US" sz="1400">
                          <a:effectLst/>
                        </a:rPr>
                        <a:t>40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372779">
                <a:tc>
                  <a:txBody>
                    <a:bodyPr/>
                    <a:lstStyle/>
                    <a:p>
                      <a:pPr marL="114300" marR="0" indent="0">
                        <a:lnSpc>
                          <a:spcPct val="107000"/>
                        </a:lnSpc>
                        <a:spcBef>
                          <a:spcPts val="0"/>
                        </a:spcBef>
                        <a:spcAft>
                          <a:spcPts val="300"/>
                        </a:spcAft>
                      </a:pPr>
                      <a:r>
                        <a:rPr lang="en-US" sz="1400" b="0" dirty="0">
                          <a:effectLst/>
                        </a:rPr>
                        <a:t>Sample environment systems </a:t>
                      </a:r>
                      <a:br>
                        <a:rPr lang="en-US" sz="1400" b="0" dirty="0">
                          <a:effectLst/>
                        </a:rPr>
                      </a:br>
                      <a:r>
                        <a:rPr lang="en-US" sz="1400" b="0" dirty="0">
                          <a:effectLst/>
                        </a:rPr>
                        <a:t>including in situ experiments</a:t>
                      </a:r>
                      <a:endParaRPr lang="ru-RU"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dirty="0">
                          <a:effectLst/>
                        </a:rPr>
                        <a:t>100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a:effectLst/>
                        </a:rPr>
                        <a:t>30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dirty="0">
                          <a:effectLst/>
                        </a:rPr>
                        <a:t>30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r>
                        <a:rPr lang="en-US" sz="1400">
                          <a:effectLst/>
                        </a:rPr>
                        <a:t>40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536583">
                <a:tc>
                  <a:txBody>
                    <a:bodyPr/>
                    <a:lstStyle/>
                    <a:p>
                      <a:pPr marL="114300" marR="0" indent="0">
                        <a:lnSpc>
                          <a:spcPct val="107000"/>
                        </a:lnSpc>
                        <a:spcBef>
                          <a:spcPts val="0"/>
                        </a:spcBef>
                        <a:spcAft>
                          <a:spcPts val="300"/>
                        </a:spcAft>
                      </a:pPr>
                      <a:r>
                        <a:rPr lang="en-US" sz="1400" b="0" dirty="0">
                          <a:effectLst/>
                        </a:rPr>
                        <a:t>Portable programmable </a:t>
                      </a:r>
                      <a:r>
                        <a:rPr lang="en-US" sz="1400" b="0" dirty="0" err="1">
                          <a:effectLst/>
                        </a:rPr>
                        <a:t>potentiostat</a:t>
                      </a:r>
                      <a:r>
                        <a:rPr lang="en-US" sz="1400" b="0" dirty="0">
                          <a:effectLst/>
                        </a:rPr>
                        <a:t> </a:t>
                      </a:r>
                      <a:br>
                        <a:rPr lang="en-US" sz="1400" b="0" dirty="0">
                          <a:effectLst/>
                        </a:rPr>
                      </a:br>
                      <a:r>
                        <a:rPr lang="en-US" sz="1400" b="0" dirty="0">
                          <a:effectLst/>
                        </a:rPr>
                        <a:t>with safety control (2 pcs.)</a:t>
                      </a:r>
                      <a:endParaRPr lang="ru-RU"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dirty="0">
                          <a:effectLst/>
                        </a:rPr>
                        <a:t>40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dirty="0">
                          <a:effectLst/>
                        </a:rPr>
                        <a:t>20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dirty="0">
                          <a:effectLst/>
                        </a:rPr>
                        <a:t>20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r>
                        <a:rPr lang="en-US"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186638">
                <a:tc>
                  <a:txBody>
                    <a:bodyPr/>
                    <a:lstStyle/>
                    <a:p>
                      <a:pPr marL="0" marR="0" algn="just">
                        <a:lnSpc>
                          <a:spcPct val="107000"/>
                        </a:lnSpc>
                        <a:spcBef>
                          <a:spcPts val="0"/>
                        </a:spcBef>
                        <a:spcAft>
                          <a:spcPts val="300"/>
                        </a:spcAft>
                      </a:pPr>
                      <a:r>
                        <a:rPr lang="en-US" sz="1400">
                          <a:effectLst/>
                        </a:rPr>
                        <a:t>Outside contracts</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a:effectLst/>
                        </a:rPr>
                        <a:t> 100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dirty="0">
                          <a:effectLst/>
                        </a:rPr>
                        <a:t>30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dirty="0">
                          <a:effectLst/>
                        </a:rPr>
                        <a:t>30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r>
                        <a:rPr lang="en-US" sz="1400" dirty="0">
                          <a:effectLst/>
                        </a:rPr>
                        <a:t>40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372779">
                <a:tc>
                  <a:txBody>
                    <a:bodyPr/>
                    <a:lstStyle/>
                    <a:p>
                      <a:pPr marL="114300" marR="0" indent="0">
                        <a:lnSpc>
                          <a:spcPct val="107000"/>
                        </a:lnSpc>
                        <a:spcBef>
                          <a:spcPts val="0"/>
                        </a:spcBef>
                        <a:spcAft>
                          <a:spcPts val="300"/>
                        </a:spcAft>
                      </a:pPr>
                      <a:r>
                        <a:rPr lang="en-US" sz="1400" b="0" dirty="0">
                          <a:effectLst/>
                        </a:rPr>
                        <a:t>Sputtering and processing of </a:t>
                      </a:r>
                      <a:br>
                        <a:rPr lang="en-US" sz="1400" b="0" dirty="0">
                          <a:effectLst/>
                        </a:rPr>
                      </a:br>
                      <a:r>
                        <a:rPr lang="en-US" sz="1400" b="0" dirty="0">
                          <a:effectLst/>
                        </a:rPr>
                        <a:t>crystalline substrates</a:t>
                      </a:r>
                      <a:endParaRPr lang="ru-RU"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a:effectLst/>
                        </a:rPr>
                        <a:t>100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dirty="0">
                          <a:effectLst/>
                        </a:rPr>
                        <a:t>30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a:effectLst/>
                        </a:rPr>
                        <a:t>30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r>
                        <a:rPr lang="en-US" sz="1400" dirty="0">
                          <a:effectLst/>
                        </a:rPr>
                        <a:t>40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186638">
                <a:tc>
                  <a:txBody>
                    <a:bodyPr/>
                    <a:lstStyle/>
                    <a:p>
                      <a:pPr marL="0" marR="0" algn="just">
                        <a:lnSpc>
                          <a:spcPct val="107000"/>
                        </a:lnSpc>
                        <a:spcBef>
                          <a:spcPts val="0"/>
                        </a:spcBef>
                        <a:spcAft>
                          <a:spcPts val="300"/>
                        </a:spcAft>
                      </a:pPr>
                      <a:r>
                        <a:rPr lang="en-US" sz="1400">
                          <a:effectLst/>
                        </a:rPr>
                        <a:t>Materials</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a:effectLst/>
                        </a:rPr>
                        <a:t> 80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dirty="0">
                          <a:effectLst/>
                        </a:rPr>
                        <a:t>30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en-US" sz="1400" dirty="0">
                          <a:effectLst/>
                        </a:rPr>
                        <a:t>30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r>
                        <a:rPr lang="ru-RU" sz="1400" dirty="0">
                          <a:effectLst/>
                        </a:rPr>
                        <a:t>20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186638">
                <a:tc>
                  <a:txBody>
                    <a:bodyPr/>
                    <a:lstStyle/>
                    <a:p>
                      <a:pPr marL="120650" marR="0" indent="0" algn="just">
                        <a:lnSpc>
                          <a:spcPct val="107000"/>
                        </a:lnSpc>
                        <a:spcBef>
                          <a:spcPts val="0"/>
                        </a:spcBef>
                        <a:spcAft>
                          <a:spcPts val="300"/>
                        </a:spcAft>
                      </a:pPr>
                      <a:r>
                        <a:rPr lang="en-US" sz="1400" b="0" dirty="0">
                          <a:effectLst/>
                        </a:rPr>
                        <a:t>Crystalline substrates</a:t>
                      </a:r>
                      <a:endParaRPr lang="ru-RU"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dirty="0">
                          <a:effectLst/>
                        </a:rPr>
                        <a:t>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186638">
                <a:tc>
                  <a:txBody>
                    <a:bodyPr/>
                    <a:lstStyle/>
                    <a:p>
                      <a:pPr marL="120650" marR="0" indent="0" algn="just">
                        <a:lnSpc>
                          <a:spcPct val="107000"/>
                        </a:lnSpc>
                        <a:spcBef>
                          <a:spcPts val="0"/>
                        </a:spcBef>
                        <a:spcAft>
                          <a:spcPts val="300"/>
                        </a:spcAft>
                      </a:pPr>
                      <a:r>
                        <a:rPr lang="en-US" sz="1400" b="0" dirty="0">
                          <a:effectLst/>
                        </a:rPr>
                        <a:t>Targets for sputtering electrodes</a:t>
                      </a:r>
                      <a:endParaRPr lang="ru-RU"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dirty="0">
                          <a:effectLst/>
                        </a:rPr>
                        <a:t>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186638">
                <a:tc>
                  <a:txBody>
                    <a:bodyPr/>
                    <a:lstStyle/>
                    <a:p>
                      <a:pPr marL="120650" marR="0" indent="0" algn="just">
                        <a:lnSpc>
                          <a:spcPct val="107000"/>
                        </a:lnSpc>
                        <a:spcBef>
                          <a:spcPts val="0"/>
                        </a:spcBef>
                        <a:spcAft>
                          <a:spcPts val="300"/>
                        </a:spcAft>
                      </a:pPr>
                      <a:r>
                        <a:rPr lang="en-US" sz="1400" b="0" dirty="0">
                          <a:effectLst/>
                        </a:rPr>
                        <a:t>Consumables</a:t>
                      </a:r>
                      <a:endParaRPr lang="ru-RU"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dirty="0">
                          <a:effectLst/>
                        </a:rPr>
                        <a:t>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186638">
                <a:tc>
                  <a:txBody>
                    <a:bodyPr/>
                    <a:lstStyle/>
                    <a:p>
                      <a:pPr marL="120650" marR="0" indent="0" algn="just">
                        <a:lnSpc>
                          <a:spcPct val="107000"/>
                        </a:lnSpc>
                        <a:spcBef>
                          <a:spcPts val="0"/>
                        </a:spcBef>
                        <a:spcAft>
                          <a:spcPts val="300"/>
                        </a:spcAft>
                      </a:pPr>
                      <a:r>
                        <a:rPr lang="en-US" sz="1400" b="0" dirty="0">
                          <a:effectLst/>
                        </a:rPr>
                        <a:t>Deuterated electrolytes</a:t>
                      </a:r>
                      <a:endParaRPr lang="ru-RU"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25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dirty="0">
                          <a:effectLst/>
                        </a:rPr>
                        <a:t>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r>
                        <a:rPr lang="ru-RU" sz="1400" dirty="0">
                          <a:effectLst/>
                        </a:rPr>
                        <a:t>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186638">
                <a:tc>
                  <a:txBody>
                    <a:bodyPr/>
                    <a:lstStyle/>
                    <a:p>
                      <a:pPr marL="120650" marR="0" indent="0" algn="just">
                        <a:lnSpc>
                          <a:spcPct val="107000"/>
                        </a:lnSpc>
                        <a:spcBef>
                          <a:spcPts val="0"/>
                        </a:spcBef>
                        <a:spcAft>
                          <a:spcPts val="300"/>
                        </a:spcAft>
                      </a:pPr>
                      <a:r>
                        <a:rPr lang="ru-RU" sz="1400" b="0" baseline="30000" dirty="0">
                          <a:effectLst/>
                        </a:rPr>
                        <a:t>7</a:t>
                      </a:r>
                      <a:r>
                        <a:rPr lang="en-US" sz="1400" b="0" dirty="0">
                          <a:effectLst/>
                        </a:rPr>
                        <a:t>Li salts</a:t>
                      </a:r>
                      <a:r>
                        <a:rPr lang="ru-RU" sz="1400" b="0" dirty="0">
                          <a:effectLst/>
                        </a:rPr>
                        <a:t> </a:t>
                      </a:r>
                      <a:endParaRPr lang="ru-RU"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25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dirty="0">
                          <a:effectLst/>
                        </a:rPr>
                        <a:t>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r>
                        <a:rPr lang="ru-RU" sz="1400" dirty="0">
                          <a:effectLst/>
                        </a:rPr>
                        <a:t>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186638">
                <a:tc>
                  <a:txBody>
                    <a:bodyPr/>
                    <a:lstStyle/>
                    <a:p>
                      <a:pPr marL="0" marR="0" algn="just">
                        <a:lnSpc>
                          <a:spcPct val="107000"/>
                        </a:lnSpc>
                        <a:spcBef>
                          <a:spcPts val="0"/>
                        </a:spcBef>
                        <a:spcAft>
                          <a:spcPts val="300"/>
                        </a:spcAft>
                      </a:pPr>
                      <a:r>
                        <a:rPr lang="en-US" sz="1400">
                          <a:effectLst/>
                        </a:rPr>
                        <a:t>Software</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15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dirty="0">
                          <a:effectLst/>
                        </a:rPr>
                        <a:t>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r>
                        <a:rPr lang="ru-RU" sz="1400" dirty="0">
                          <a:effectLst/>
                        </a:rPr>
                        <a:t>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186638">
                <a:tc>
                  <a:txBody>
                    <a:bodyPr/>
                    <a:lstStyle/>
                    <a:p>
                      <a:pPr marL="0" marR="0" algn="just">
                        <a:lnSpc>
                          <a:spcPct val="107000"/>
                        </a:lnSpc>
                        <a:spcBef>
                          <a:spcPts val="0"/>
                        </a:spcBef>
                        <a:spcAft>
                          <a:spcPts val="300"/>
                        </a:spcAft>
                      </a:pPr>
                      <a:r>
                        <a:rPr lang="en-US" sz="1400">
                          <a:effectLst/>
                        </a:rPr>
                        <a:t>Travel expenses</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1</a:t>
                      </a:r>
                      <a:r>
                        <a:rPr lang="en-US" sz="1400">
                          <a:effectLst/>
                        </a:rPr>
                        <a:t>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r>
                        <a:rPr lang="ru-RU" sz="1400" dirty="0">
                          <a:effectLst/>
                        </a:rPr>
                        <a:t>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r h="186638">
                <a:tc>
                  <a:txBody>
                    <a:bodyPr/>
                    <a:lstStyle/>
                    <a:p>
                      <a:pPr marL="0" marR="116840" algn="r">
                        <a:lnSpc>
                          <a:spcPct val="107000"/>
                        </a:lnSpc>
                        <a:spcBef>
                          <a:spcPts val="0"/>
                        </a:spcBef>
                        <a:spcAft>
                          <a:spcPts val="300"/>
                        </a:spcAft>
                      </a:pPr>
                      <a:r>
                        <a:rPr lang="en-US" sz="1400">
                          <a:effectLst/>
                        </a:rPr>
                        <a:t>Total</a:t>
                      </a:r>
                      <a:r>
                        <a:rPr lang="ru-RU"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45</a:t>
                      </a:r>
                      <a:r>
                        <a:rPr lang="en-US"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150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c>
                  <a:txBody>
                    <a:bodyPr/>
                    <a:lstStyle/>
                    <a:p>
                      <a:pPr marL="114300" marR="0" indent="-114300" algn="ctr">
                        <a:lnSpc>
                          <a:spcPct val="107000"/>
                        </a:lnSpc>
                        <a:spcBef>
                          <a:spcPts val="0"/>
                        </a:spcBef>
                        <a:spcAft>
                          <a:spcPts val="300"/>
                        </a:spcAft>
                      </a:pPr>
                      <a:r>
                        <a:rPr lang="ru-RU" sz="1400">
                          <a:effectLst/>
                        </a:rPr>
                        <a:t>150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0" marR="0" indent="-114300" algn="ctr">
                        <a:lnSpc>
                          <a:spcPct val="107000"/>
                        </a:lnSpc>
                        <a:spcBef>
                          <a:spcPts val="0"/>
                        </a:spcBef>
                        <a:spcAft>
                          <a:spcPts val="300"/>
                        </a:spcAft>
                      </a:pPr>
                      <a:r>
                        <a:rPr lang="ru-RU" sz="1400" dirty="0">
                          <a:effectLst/>
                        </a:rPr>
                        <a:t>150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688" marR="42688" marT="7446" marB="0"/>
                </a:tc>
              </a:tr>
            </a:tbl>
          </a:graphicData>
        </a:graphic>
      </p:graphicFrame>
    </p:spTree>
    <p:extLst>
      <p:ext uri="{BB962C8B-B14F-4D97-AF65-F5344CB8AC3E}">
        <p14:creationId xmlns:p14="http://schemas.microsoft.com/office/powerpoint/2010/main" val="2860240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6068" y="182735"/>
            <a:ext cx="1571264" cy="430887"/>
          </a:xfrm>
          <a:prstGeom prst="rect">
            <a:avLst/>
          </a:prstGeom>
          <a:noFill/>
        </p:spPr>
        <p:txBody>
          <a:bodyPr wrap="none" rtlCol="0">
            <a:spAutoFit/>
          </a:bodyPr>
          <a:lstStyle/>
          <a:p>
            <a:r>
              <a:rPr lang="en-US" sz="2200" b="1" dirty="0" smtClean="0"/>
              <a:t>Conclusions</a:t>
            </a:r>
            <a:endParaRPr lang="ru-RU" sz="2200" dirty="0"/>
          </a:p>
        </p:txBody>
      </p:sp>
      <p:sp>
        <p:nvSpPr>
          <p:cNvPr id="9" name="Rectangle 2"/>
          <p:cNvSpPr>
            <a:spLocks noChangeArrowheads="1"/>
          </p:cNvSpPr>
          <p:nvPr/>
        </p:nvSpPr>
        <p:spPr bwMode="auto">
          <a:xfrm>
            <a:off x="567773" y="4077072"/>
            <a:ext cx="7704856" cy="20928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1200"/>
              </a:spcAft>
              <a:buClrTx/>
              <a:buSzTx/>
              <a:buFontTx/>
              <a:buNone/>
              <a:tabLst/>
            </a:pPr>
            <a:r>
              <a:rPr kumimoji="0" lang="en-US" altLang="ru-RU" b="0"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Suggestion to PAC solutions</a:t>
            </a:r>
          </a:p>
          <a:p>
            <a:pPr lvl="0" algn="just" eaLnBrk="0" fontAlgn="base" hangingPunct="0">
              <a:spcBef>
                <a:spcPct val="0"/>
              </a:spcBef>
              <a:spcAft>
                <a:spcPts val="1200"/>
              </a:spcAft>
            </a:pPr>
            <a:r>
              <a:rPr lang="en-US" dirty="0"/>
              <a:t>The PAC supports the opening of the project "A system for neutron </a:t>
            </a:r>
            <a:r>
              <a:rPr lang="en-US" i="1" dirty="0"/>
              <a:t>operando </a:t>
            </a:r>
            <a:r>
              <a:rPr lang="en-US" dirty="0"/>
              <a:t>monitoring and diagnostics of materials and interfaces for electrochemical energy storage devices at the IBR-2 reactor” (headed by </a:t>
            </a:r>
            <a:r>
              <a:rPr lang="en-US" dirty="0" err="1"/>
              <a:t>M.V.Avdeev</a:t>
            </a:r>
            <a:r>
              <a:rPr lang="en-US" dirty="0"/>
              <a:t>) for the period of 2018-2020. The PAC notes the high importance of the implementation of this project for the development of the broad experimental support of the User Policy at the IBR-2 reactor.</a:t>
            </a:r>
            <a:endParaRPr kumimoji="0" lang="en-US" altLang="ru-RU" b="0" i="0"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p:cNvSpPr txBox="1"/>
          <p:nvPr/>
        </p:nvSpPr>
        <p:spPr>
          <a:xfrm>
            <a:off x="474440" y="1371672"/>
            <a:ext cx="8173673"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Natural extension from crystalline structures to large-scale structures in electrochemical research at IBR-2 </a:t>
            </a:r>
            <a:endParaRPr lang="ru-RU" dirty="0"/>
          </a:p>
        </p:txBody>
      </p:sp>
      <p:sp>
        <p:nvSpPr>
          <p:cNvPr id="11" name="TextBox 10"/>
          <p:cNvSpPr txBox="1"/>
          <p:nvPr/>
        </p:nvSpPr>
        <p:spPr>
          <a:xfrm>
            <a:off x="474440" y="2926685"/>
            <a:ext cx="8173673" cy="646331"/>
          </a:xfrm>
          <a:prstGeom prst="rect">
            <a:avLst/>
          </a:prstGeom>
          <a:noFill/>
        </p:spPr>
        <p:txBody>
          <a:bodyPr wrap="square" rtlCol="0">
            <a:spAutoFit/>
          </a:bodyPr>
          <a:lstStyle/>
          <a:p>
            <a:pPr marL="285750" indent="-285750">
              <a:buFont typeface="Arial" panose="020B0604020202020204" pitchFamily="34" charset="0"/>
              <a:buChar char="•"/>
            </a:pPr>
            <a:r>
              <a:rPr lang="en-US" dirty="0"/>
              <a:t>I</a:t>
            </a:r>
            <a:r>
              <a:rPr lang="en-US" dirty="0" smtClean="0"/>
              <a:t>ncrease in number of interested research centers and proposals on electrochemical studies under the User Policy at IBR-2 </a:t>
            </a:r>
            <a:endParaRPr lang="ru-RU" dirty="0"/>
          </a:p>
        </p:txBody>
      </p:sp>
      <p:sp>
        <p:nvSpPr>
          <p:cNvPr id="12" name="TextBox 11"/>
          <p:cNvSpPr txBox="1"/>
          <p:nvPr/>
        </p:nvSpPr>
        <p:spPr>
          <a:xfrm>
            <a:off x="501620" y="798693"/>
            <a:ext cx="3708708" cy="369332"/>
          </a:xfrm>
          <a:prstGeom prst="rect">
            <a:avLst/>
          </a:prstGeom>
          <a:noFill/>
        </p:spPr>
        <p:txBody>
          <a:bodyPr wrap="none" rtlCol="0">
            <a:spAutoFit/>
          </a:bodyPr>
          <a:lstStyle/>
          <a:p>
            <a:r>
              <a:rPr lang="en-US" dirty="0" smtClean="0"/>
              <a:t>Project implementation will result in: </a:t>
            </a:r>
            <a:endParaRPr lang="ru-RU" dirty="0"/>
          </a:p>
        </p:txBody>
      </p:sp>
      <p:sp>
        <p:nvSpPr>
          <p:cNvPr id="13" name="TextBox 12"/>
          <p:cNvSpPr txBox="1"/>
          <p:nvPr/>
        </p:nvSpPr>
        <p:spPr>
          <a:xfrm>
            <a:off x="467544" y="2132856"/>
            <a:ext cx="8173673"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Widening of the possibilities for enhanced operando experiments in the field of electrochemistry at IBR-2 </a:t>
            </a:r>
          </a:p>
        </p:txBody>
      </p:sp>
    </p:spTree>
    <p:extLst>
      <p:ext uri="{BB962C8B-B14F-4D97-AF65-F5344CB8AC3E}">
        <p14:creationId xmlns:p14="http://schemas.microsoft.com/office/powerpoint/2010/main" val="3941398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021" y="187056"/>
            <a:ext cx="7047057" cy="430887"/>
          </a:xfrm>
          <a:prstGeom prst="rect">
            <a:avLst/>
          </a:prstGeom>
          <a:noFill/>
        </p:spPr>
        <p:txBody>
          <a:bodyPr wrap="none" rtlCol="0">
            <a:spAutoFit/>
          </a:bodyPr>
          <a:lstStyle/>
          <a:p>
            <a:r>
              <a:rPr lang="en-US" sz="2200" b="1" dirty="0" smtClean="0"/>
              <a:t>Electrochemical </a:t>
            </a:r>
            <a:r>
              <a:rPr lang="en-US" sz="2200" b="1" dirty="0"/>
              <a:t>energy storage </a:t>
            </a:r>
            <a:r>
              <a:rPr lang="en-US" sz="2200" b="1" dirty="0" smtClean="0"/>
              <a:t>devices</a:t>
            </a:r>
            <a:r>
              <a:rPr lang="ru-RU" sz="2200" b="1" dirty="0" smtClean="0"/>
              <a:t>: </a:t>
            </a:r>
            <a:r>
              <a:rPr lang="en-US" sz="2200" b="1" dirty="0" smtClean="0"/>
              <a:t>current challenges</a:t>
            </a:r>
            <a:endParaRPr lang="ru-RU" sz="2200" b="1" dirty="0"/>
          </a:p>
        </p:txBody>
      </p:sp>
      <p:pic>
        <p:nvPicPr>
          <p:cNvPr id="7" name="Picture 6" descr="http://i1-news.softpedia-static.com/images/news2/samsung-galaxy-s7-catches-fire-in-a-busy-coffee-shop-50825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638" y="3654081"/>
            <a:ext cx="3169675" cy="31696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877264">
            <a:off x="198953" y="5074341"/>
            <a:ext cx="3837402" cy="646331"/>
          </a:xfrm>
          <a:prstGeom prst="rect">
            <a:avLst/>
          </a:prstGeom>
          <a:solidFill>
            <a:schemeClr val="bg1"/>
          </a:solidFill>
          <a:ln w="38100">
            <a:solidFill>
              <a:srgbClr val="FF0000"/>
            </a:solidFill>
          </a:ln>
        </p:spPr>
        <p:txBody>
          <a:bodyPr wrap="square" rtlCol="0">
            <a:spAutoFit/>
          </a:bodyPr>
          <a:lstStyle/>
          <a:p>
            <a:pPr algn="ctr"/>
            <a:r>
              <a:rPr lang="en-US" b="1" dirty="0"/>
              <a:t>Samsung Galaxy Note 7 banned on all U.S. flights due to fire </a:t>
            </a:r>
            <a:r>
              <a:rPr lang="en-US" b="1" dirty="0" smtClean="0"/>
              <a:t>hazard</a:t>
            </a:r>
            <a:r>
              <a:rPr lang="en-US" dirty="0" smtClean="0"/>
              <a:t>!</a:t>
            </a:r>
            <a:endParaRPr lang="en-US" b="1" dirty="0"/>
          </a:p>
        </p:txBody>
      </p:sp>
      <p:sp>
        <p:nvSpPr>
          <p:cNvPr id="9" name="Прямоугольник 8"/>
          <p:cNvSpPr/>
          <p:nvPr/>
        </p:nvSpPr>
        <p:spPr>
          <a:xfrm>
            <a:off x="539552" y="3682717"/>
            <a:ext cx="982961" cy="246221"/>
          </a:xfrm>
          <a:prstGeom prst="rect">
            <a:avLst/>
          </a:prstGeom>
          <a:solidFill>
            <a:schemeClr val="bg1">
              <a:lumMod val="85000"/>
            </a:schemeClr>
          </a:solidFill>
        </p:spPr>
        <p:txBody>
          <a:bodyPr wrap="none">
            <a:spAutoFit/>
          </a:bodyPr>
          <a:lstStyle/>
          <a:p>
            <a:r>
              <a:rPr lang="en-GB" sz="1000" dirty="0">
                <a:solidFill>
                  <a:srgbClr val="999999"/>
                </a:solidFill>
                <a:latin typeface="Arial" panose="020B0604020202020204" pitchFamily="34" charset="0"/>
              </a:rPr>
              <a:t> </a:t>
            </a:r>
            <a:r>
              <a:rPr lang="en-GB" sz="1000" dirty="0">
                <a:latin typeface="Arial" panose="020B0604020202020204" pitchFamily="34" charset="0"/>
              </a:rPr>
              <a:t>Oct. 14, 2016</a:t>
            </a:r>
            <a:endParaRPr lang="ru-RU" sz="1000" dirty="0"/>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7161" y="899478"/>
            <a:ext cx="5729938" cy="3462568"/>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pic>
      <p:pic>
        <p:nvPicPr>
          <p:cNvPr id="1026" name="Picture 2" descr="https://trashbox.ru/files/220896_8cb753/pile_de_volt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1087486"/>
            <a:ext cx="2116786" cy="21042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32859" y="5013176"/>
            <a:ext cx="4392189" cy="1446550"/>
          </a:xfrm>
          <a:prstGeom prst="rect">
            <a:avLst/>
          </a:prstGeom>
          <a:noFill/>
        </p:spPr>
        <p:txBody>
          <a:bodyPr wrap="square" rtlCol="0">
            <a:spAutoFit/>
          </a:bodyPr>
          <a:lstStyle/>
          <a:p>
            <a:pPr algn="ctr"/>
            <a:r>
              <a:rPr lang="en-US" sz="2000" b="1" dirty="0" smtClean="0"/>
              <a:t>High </a:t>
            </a:r>
            <a:r>
              <a:rPr lang="en-US" sz="2000" b="1" dirty="0" smtClean="0"/>
              <a:t>Specific </a:t>
            </a:r>
            <a:r>
              <a:rPr lang="en-US" sz="2000" b="1" dirty="0"/>
              <a:t>E</a:t>
            </a:r>
            <a:r>
              <a:rPr lang="en-US" sz="2000" b="1" dirty="0" smtClean="0"/>
              <a:t>nergy </a:t>
            </a:r>
            <a:r>
              <a:rPr lang="en-US" sz="2000" b="1" dirty="0"/>
              <a:t>A</a:t>
            </a:r>
            <a:r>
              <a:rPr lang="en-US" sz="2000" b="1" dirty="0" smtClean="0"/>
              <a:t>ccumulated </a:t>
            </a:r>
          </a:p>
          <a:p>
            <a:pPr algn="ctr"/>
            <a:r>
              <a:rPr lang="en-US" sz="1200" b="1" dirty="0" smtClean="0"/>
              <a:t> </a:t>
            </a:r>
          </a:p>
          <a:p>
            <a:pPr algn="ctr"/>
            <a:r>
              <a:rPr lang="en-US" sz="2000" b="1" dirty="0" smtClean="0"/>
              <a:t>and </a:t>
            </a:r>
          </a:p>
          <a:p>
            <a:pPr algn="ctr"/>
            <a:r>
              <a:rPr lang="en-US" sz="1600" b="1" dirty="0"/>
              <a:t> </a:t>
            </a:r>
          </a:p>
          <a:p>
            <a:pPr algn="ctr"/>
            <a:r>
              <a:rPr lang="en-US" sz="2000" b="1" dirty="0" smtClean="0"/>
              <a:t>Safety</a:t>
            </a:r>
            <a:endParaRPr lang="ru-RU" sz="2000" b="1" dirty="0"/>
          </a:p>
        </p:txBody>
      </p:sp>
      <p:sp>
        <p:nvSpPr>
          <p:cNvPr id="3" name="TextBox 2"/>
          <p:cNvSpPr txBox="1"/>
          <p:nvPr/>
        </p:nvSpPr>
        <p:spPr>
          <a:xfrm>
            <a:off x="784079" y="769373"/>
            <a:ext cx="1595758" cy="338554"/>
          </a:xfrm>
          <a:prstGeom prst="rect">
            <a:avLst/>
          </a:prstGeom>
          <a:noFill/>
        </p:spPr>
        <p:txBody>
          <a:bodyPr wrap="none" rtlCol="0">
            <a:spAutoFit/>
          </a:bodyPr>
          <a:lstStyle/>
          <a:p>
            <a:r>
              <a:rPr lang="en-US" sz="1600" dirty="0" smtClean="0"/>
              <a:t>Volta’s pile, 1</a:t>
            </a:r>
            <a:r>
              <a:rPr lang="ru-RU" sz="1600" dirty="0" smtClean="0"/>
              <a:t>800</a:t>
            </a:r>
            <a:endParaRPr lang="ru-RU" sz="1600" dirty="0"/>
          </a:p>
        </p:txBody>
      </p:sp>
      <p:sp>
        <p:nvSpPr>
          <p:cNvPr id="11" name="TextBox 10"/>
          <p:cNvSpPr txBox="1"/>
          <p:nvPr/>
        </p:nvSpPr>
        <p:spPr>
          <a:xfrm>
            <a:off x="3831412" y="4028691"/>
            <a:ext cx="601447" cy="338554"/>
          </a:xfrm>
          <a:prstGeom prst="rect">
            <a:avLst/>
          </a:prstGeom>
          <a:noFill/>
        </p:spPr>
        <p:txBody>
          <a:bodyPr wrap="none" rtlCol="0">
            <a:spAutoFit/>
          </a:bodyPr>
          <a:lstStyle/>
          <a:p>
            <a:r>
              <a:rPr lang="ru-RU" sz="1600" dirty="0" smtClean="0"/>
              <a:t>1900</a:t>
            </a:r>
            <a:endParaRPr lang="ru-RU" sz="1600" dirty="0"/>
          </a:p>
        </p:txBody>
      </p:sp>
      <p:sp>
        <p:nvSpPr>
          <p:cNvPr id="13" name="TextBox 12"/>
          <p:cNvSpPr txBox="1"/>
          <p:nvPr/>
        </p:nvSpPr>
        <p:spPr>
          <a:xfrm>
            <a:off x="8515251" y="4058407"/>
            <a:ext cx="468398" cy="338554"/>
          </a:xfrm>
          <a:prstGeom prst="rect">
            <a:avLst/>
          </a:prstGeom>
          <a:noFill/>
        </p:spPr>
        <p:txBody>
          <a:bodyPr wrap="none" rtlCol="0">
            <a:spAutoFit/>
          </a:bodyPr>
          <a:lstStyle/>
          <a:p>
            <a:r>
              <a:rPr lang="ru-RU" sz="1600" dirty="0" smtClean="0"/>
              <a:t>???</a:t>
            </a:r>
            <a:endParaRPr lang="ru-RU" sz="1600" dirty="0"/>
          </a:p>
        </p:txBody>
      </p:sp>
      <p:sp>
        <p:nvSpPr>
          <p:cNvPr id="14" name="TextBox 13"/>
          <p:cNvSpPr txBox="1"/>
          <p:nvPr/>
        </p:nvSpPr>
        <p:spPr>
          <a:xfrm>
            <a:off x="5652120" y="4040950"/>
            <a:ext cx="601447" cy="338554"/>
          </a:xfrm>
          <a:prstGeom prst="rect">
            <a:avLst/>
          </a:prstGeom>
          <a:noFill/>
        </p:spPr>
        <p:txBody>
          <a:bodyPr wrap="none" rtlCol="0">
            <a:spAutoFit/>
          </a:bodyPr>
          <a:lstStyle/>
          <a:p>
            <a:r>
              <a:rPr lang="ru-RU" sz="1600" dirty="0" smtClean="0"/>
              <a:t>2000</a:t>
            </a:r>
            <a:endParaRPr lang="ru-RU" sz="1600" dirty="0"/>
          </a:p>
        </p:txBody>
      </p:sp>
      <p:sp>
        <p:nvSpPr>
          <p:cNvPr id="2" name="Номер слайда 1"/>
          <p:cNvSpPr>
            <a:spLocks noGrp="1"/>
          </p:cNvSpPr>
          <p:nvPr>
            <p:ph type="sldNum" sz="quarter" idx="12"/>
          </p:nvPr>
        </p:nvSpPr>
        <p:spPr/>
        <p:txBody>
          <a:bodyPr/>
          <a:lstStyle/>
          <a:p>
            <a:fld id="{AF17EEA9-ED24-4656-AB98-5733D5EBD225}" type="slidenum">
              <a:rPr lang="ru-RU" smtClean="0"/>
              <a:t>3</a:t>
            </a:fld>
            <a:endParaRPr lang="ru-RU" dirty="0"/>
          </a:p>
        </p:txBody>
      </p:sp>
    </p:spTree>
    <p:extLst>
      <p:ext uri="{BB962C8B-B14F-4D97-AF65-F5344CB8AC3E}">
        <p14:creationId xmlns:p14="http://schemas.microsoft.com/office/powerpoint/2010/main" val="3268717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9021" y="139279"/>
            <a:ext cx="4959043" cy="769441"/>
          </a:xfrm>
          <a:prstGeom prst="rect">
            <a:avLst/>
          </a:prstGeom>
          <a:noFill/>
        </p:spPr>
        <p:txBody>
          <a:bodyPr wrap="square" rtlCol="0">
            <a:spAutoFit/>
          </a:bodyPr>
          <a:lstStyle/>
          <a:p>
            <a:r>
              <a:rPr lang="en-US" sz="2200" b="1" dirty="0" smtClean="0"/>
              <a:t>Electrochemical </a:t>
            </a:r>
            <a:r>
              <a:rPr lang="en-US" sz="2200" b="1" dirty="0"/>
              <a:t>energy storage </a:t>
            </a:r>
            <a:r>
              <a:rPr lang="en-US" sz="2200" b="1" dirty="0" smtClean="0"/>
              <a:t>devices</a:t>
            </a:r>
            <a:r>
              <a:rPr lang="ru-RU" sz="2200" b="1" dirty="0" smtClean="0"/>
              <a:t>: </a:t>
            </a:r>
            <a:r>
              <a:rPr lang="en-US" sz="2200" b="1" dirty="0" smtClean="0"/>
              <a:t>current research interests</a:t>
            </a:r>
            <a:endParaRPr lang="ru-RU" sz="2200" b="1" dirty="0"/>
          </a:p>
        </p:txBody>
      </p:sp>
      <p:sp>
        <p:nvSpPr>
          <p:cNvPr id="2" name="TextBox 1"/>
          <p:cNvSpPr txBox="1"/>
          <p:nvPr/>
        </p:nvSpPr>
        <p:spPr>
          <a:xfrm>
            <a:off x="536388" y="1198493"/>
            <a:ext cx="3058851" cy="369332"/>
          </a:xfrm>
          <a:prstGeom prst="rect">
            <a:avLst/>
          </a:prstGeom>
          <a:noFill/>
        </p:spPr>
        <p:txBody>
          <a:bodyPr wrap="none" rtlCol="0">
            <a:spAutoFit/>
          </a:bodyPr>
          <a:lstStyle/>
          <a:p>
            <a:pPr algn="ctr"/>
            <a:r>
              <a:rPr lang="en-US" b="1" dirty="0" smtClean="0"/>
              <a:t>Electrode structure evolution</a:t>
            </a:r>
            <a:endParaRPr lang="ru-RU" b="1" dirty="0"/>
          </a:p>
        </p:txBody>
      </p:sp>
      <p:sp>
        <p:nvSpPr>
          <p:cNvPr id="11" name="TextBox 10"/>
          <p:cNvSpPr txBox="1"/>
          <p:nvPr/>
        </p:nvSpPr>
        <p:spPr>
          <a:xfrm>
            <a:off x="5553344" y="277314"/>
            <a:ext cx="1996957" cy="369332"/>
          </a:xfrm>
          <a:prstGeom prst="rect">
            <a:avLst/>
          </a:prstGeom>
          <a:noFill/>
        </p:spPr>
        <p:txBody>
          <a:bodyPr wrap="none" rtlCol="0">
            <a:spAutoFit/>
          </a:bodyPr>
          <a:lstStyle/>
          <a:p>
            <a:pPr algn="ctr"/>
            <a:r>
              <a:rPr lang="en-US" b="1" dirty="0" smtClean="0"/>
              <a:t>Interface evolution</a:t>
            </a:r>
            <a:endParaRPr lang="ru-RU" b="1" dirty="0"/>
          </a:p>
        </p:txBody>
      </p:sp>
      <p:sp>
        <p:nvSpPr>
          <p:cNvPr id="3" name="Стрелка вниз 2"/>
          <p:cNvSpPr/>
          <p:nvPr/>
        </p:nvSpPr>
        <p:spPr>
          <a:xfrm>
            <a:off x="1835696" y="980728"/>
            <a:ext cx="303223" cy="170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трелка вправо 3"/>
          <p:cNvSpPr/>
          <p:nvPr/>
        </p:nvSpPr>
        <p:spPr>
          <a:xfrm>
            <a:off x="5292079" y="332656"/>
            <a:ext cx="144017" cy="313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омер слайда 4"/>
          <p:cNvSpPr>
            <a:spLocks noGrp="1"/>
          </p:cNvSpPr>
          <p:nvPr>
            <p:ph type="sldNum" sz="quarter" idx="12"/>
          </p:nvPr>
        </p:nvSpPr>
        <p:spPr/>
        <p:txBody>
          <a:bodyPr/>
          <a:lstStyle/>
          <a:p>
            <a:fld id="{AF17EEA9-ED24-4656-AB98-5733D5EBD225}" type="slidenum">
              <a:rPr lang="ru-RU" smtClean="0"/>
              <a:t>4</a:t>
            </a:fld>
            <a:endParaRPr lang="ru-RU"/>
          </a:p>
        </p:txBody>
      </p:sp>
    </p:spTree>
    <p:extLst>
      <p:ext uri="{BB962C8B-B14F-4D97-AF65-F5344CB8AC3E}">
        <p14:creationId xmlns:p14="http://schemas.microsoft.com/office/powerpoint/2010/main" val="1701844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107504" y="1844824"/>
            <a:ext cx="4474799" cy="2885440"/>
            <a:chOff x="25193" y="1089422"/>
            <a:chExt cx="4950220" cy="3428594"/>
          </a:xfrm>
        </p:grpSpPr>
        <p:pic>
          <p:nvPicPr>
            <p:cNvPr id="8" name="Picture 2" descr="http://www.gaston-lithium.com/images/tech-liion.gif"/>
            <p:cNvPicPr>
              <a:picLocks noChangeAspect="1" noChangeArrowheads="1"/>
            </p:cNvPicPr>
            <p:nvPr/>
          </p:nvPicPr>
          <p:blipFill rotWithShape="1">
            <a:blip r:embed="rId2">
              <a:extLst>
                <a:ext uri="{28A0092B-C50C-407E-A947-70E740481C1C}">
                  <a14:useLocalDpi xmlns:a14="http://schemas.microsoft.com/office/drawing/2010/main" val="0"/>
                </a:ext>
              </a:extLst>
            </a:blip>
            <a:srcRect r="22845" b="36845"/>
            <a:stretch/>
          </p:blipFill>
          <p:spPr bwMode="auto">
            <a:xfrm>
              <a:off x="25193" y="1089422"/>
              <a:ext cx="4950220" cy="34285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4066" y="1560796"/>
              <a:ext cx="839845" cy="492443"/>
            </a:xfrm>
            <a:prstGeom prst="rect">
              <a:avLst/>
            </a:prstGeom>
            <a:solidFill>
              <a:schemeClr val="bg1"/>
            </a:solidFill>
          </p:spPr>
          <p:txBody>
            <a:bodyPr wrap="none" rtlCol="0">
              <a:spAutoFit/>
            </a:bodyPr>
            <a:lstStyle/>
            <a:p>
              <a:pPr algn="r"/>
              <a:r>
                <a:rPr lang="en-US" sz="1300" b="1" dirty="0" smtClean="0"/>
                <a:t>Negative</a:t>
              </a:r>
            </a:p>
            <a:p>
              <a:pPr algn="r"/>
              <a:r>
                <a:rPr lang="en-US" sz="1300" b="1" dirty="0" smtClean="0"/>
                <a:t>Electrode</a:t>
              </a:r>
              <a:endParaRPr lang="ru-RU" sz="1300" b="1" dirty="0"/>
            </a:p>
          </p:txBody>
        </p:sp>
      </p:grpSp>
      <p:sp>
        <p:nvSpPr>
          <p:cNvPr id="28" name="TextBox 27"/>
          <p:cNvSpPr txBox="1"/>
          <p:nvPr/>
        </p:nvSpPr>
        <p:spPr>
          <a:xfrm>
            <a:off x="189021" y="139279"/>
            <a:ext cx="4959043" cy="769441"/>
          </a:xfrm>
          <a:prstGeom prst="rect">
            <a:avLst/>
          </a:prstGeom>
          <a:noFill/>
        </p:spPr>
        <p:txBody>
          <a:bodyPr wrap="square" rtlCol="0">
            <a:spAutoFit/>
          </a:bodyPr>
          <a:lstStyle/>
          <a:p>
            <a:r>
              <a:rPr lang="en-US" sz="2200" b="1" dirty="0" smtClean="0"/>
              <a:t>Electrochemical </a:t>
            </a:r>
            <a:r>
              <a:rPr lang="en-US" sz="2200" b="1" dirty="0"/>
              <a:t>energy storage </a:t>
            </a:r>
            <a:r>
              <a:rPr lang="en-US" sz="2200" b="1" dirty="0" smtClean="0"/>
              <a:t>devices</a:t>
            </a:r>
            <a:r>
              <a:rPr lang="ru-RU" sz="2200" b="1" dirty="0" smtClean="0"/>
              <a:t>: </a:t>
            </a:r>
            <a:r>
              <a:rPr lang="en-US" sz="2200" b="1" dirty="0" smtClean="0"/>
              <a:t>current research interests</a:t>
            </a:r>
            <a:endParaRPr lang="ru-RU" sz="2200" b="1" dirty="0"/>
          </a:p>
        </p:txBody>
      </p:sp>
      <p:sp>
        <p:nvSpPr>
          <p:cNvPr id="29" name="TextBox 28"/>
          <p:cNvSpPr txBox="1"/>
          <p:nvPr/>
        </p:nvSpPr>
        <p:spPr>
          <a:xfrm>
            <a:off x="536388" y="1198493"/>
            <a:ext cx="3058851" cy="369332"/>
          </a:xfrm>
          <a:prstGeom prst="rect">
            <a:avLst/>
          </a:prstGeom>
          <a:noFill/>
        </p:spPr>
        <p:txBody>
          <a:bodyPr wrap="none" rtlCol="0">
            <a:spAutoFit/>
          </a:bodyPr>
          <a:lstStyle/>
          <a:p>
            <a:pPr algn="ctr"/>
            <a:r>
              <a:rPr lang="en-US" b="1" dirty="0" smtClean="0"/>
              <a:t>Electrode structure evolution</a:t>
            </a:r>
            <a:endParaRPr lang="ru-RU" b="1" dirty="0"/>
          </a:p>
        </p:txBody>
      </p:sp>
      <p:sp>
        <p:nvSpPr>
          <p:cNvPr id="30" name="TextBox 29"/>
          <p:cNvSpPr txBox="1"/>
          <p:nvPr/>
        </p:nvSpPr>
        <p:spPr>
          <a:xfrm>
            <a:off x="5553344" y="277314"/>
            <a:ext cx="1996957" cy="369332"/>
          </a:xfrm>
          <a:prstGeom prst="rect">
            <a:avLst/>
          </a:prstGeom>
          <a:noFill/>
        </p:spPr>
        <p:txBody>
          <a:bodyPr wrap="none" rtlCol="0">
            <a:spAutoFit/>
          </a:bodyPr>
          <a:lstStyle/>
          <a:p>
            <a:pPr algn="ctr"/>
            <a:r>
              <a:rPr lang="en-US" b="1" dirty="0" smtClean="0"/>
              <a:t>Interface evolution</a:t>
            </a:r>
            <a:endParaRPr lang="ru-RU" b="1" dirty="0"/>
          </a:p>
        </p:txBody>
      </p:sp>
      <p:sp>
        <p:nvSpPr>
          <p:cNvPr id="31" name="Стрелка вниз 30"/>
          <p:cNvSpPr/>
          <p:nvPr/>
        </p:nvSpPr>
        <p:spPr>
          <a:xfrm>
            <a:off x="1835696" y="980728"/>
            <a:ext cx="303223" cy="170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трелка вправо 31"/>
          <p:cNvSpPr/>
          <p:nvPr/>
        </p:nvSpPr>
        <p:spPr>
          <a:xfrm>
            <a:off x="5292079" y="332656"/>
            <a:ext cx="144017" cy="313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882255" y="4791494"/>
            <a:ext cx="1905137" cy="338554"/>
          </a:xfrm>
          <a:prstGeom prst="rect">
            <a:avLst/>
          </a:prstGeom>
          <a:noFill/>
        </p:spPr>
        <p:txBody>
          <a:bodyPr wrap="none" rtlCol="0">
            <a:spAutoFit/>
          </a:bodyPr>
          <a:lstStyle/>
          <a:p>
            <a:r>
              <a:rPr lang="en-US" sz="1600" dirty="0" smtClean="0"/>
              <a:t>Lithium intercalation</a:t>
            </a:r>
            <a:endParaRPr lang="ru-RU" sz="1600" dirty="0"/>
          </a:p>
        </p:txBody>
      </p:sp>
      <p:sp>
        <p:nvSpPr>
          <p:cNvPr id="2" name="Номер слайда 1"/>
          <p:cNvSpPr>
            <a:spLocks noGrp="1"/>
          </p:cNvSpPr>
          <p:nvPr>
            <p:ph type="sldNum" sz="quarter" idx="12"/>
          </p:nvPr>
        </p:nvSpPr>
        <p:spPr/>
        <p:txBody>
          <a:bodyPr/>
          <a:lstStyle/>
          <a:p>
            <a:fld id="{AF17EEA9-ED24-4656-AB98-5733D5EBD225}" type="slidenum">
              <a:rPr lang="ru-RU" smtClean="0"/>
              <a:t>5</a:t>
            </a:fld>
            <a:endParaRPr lang="ru-RU"/>
          </a:p>
        </p:txBody>
      </p:sp>
    </p:spTree>
    <p:extLst>
      <p:ext uri="{BB962C8B-B14F-4D97-AF65-F5344CB8AC3E}">
        <p14:creationId xmlns:p14="http://schemas.microsoft.com/office/powerpoint/2010/main" val="2252540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Группа 18"/>
          <p:cNvGrpSpPr/>
          <p:nvPr/>
        </p:nvGrpSpPr>
        <p:grpSpPr>
          <a:xfrm>
            <a:off x="107504" y="1844824"/>
            <a:ext cx="4474799" cy="2885440"/>
            <a:chOff x="25193" y="1089422"/>
            <a:chExt cx="4950220" cy="3428594"/>
          </a:xfrm>
        </p:grpSpPr>
        <p:pic>
          <p:nvPicPr>
            <p:cNvPr id="20" name="Picture 2" descr="http://www.gaston-lithium.com/images/tech-liion.gif"/>
            <p:cNvPicPr>
              <a:picLocks noChangeAspect="1" noChangeArrowheads="1"/>
            </p:cNvPicPr>
            <p:nvPr/>
          </p:nvPicPr>
          <p:blipFill rotWithShape="1">
            <a:blip r:embed="rId2">
              <a:extLst>
                <a:ext uri="{28A0092B-C50C-407E-A947-70E740481C1C}">
                  <a14:useLocalDpi xmlns:a14="http://schemas.microsoft.com/office/drawing/2010/main" val="0"/>
                </a:ext>
              </a:extLst>
            </a:blip>
            <a:srcRect r="22845" b="36845"/>
            <a:stretch/>
          </p:blipFill>
          <p:spPr bwMode="auto">
            <a:xfrm>
              <a:off x="25193" y="1089422"/>
              <a:ext cx="4950220" cy="342859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24066" y="1560796"/>
              <a:ext cx="839845" cy="492443"/>
            </a:xfrm>
            <a:prstGeom prst="rect">
              <a:avLst/>
            </a:prstGeom>
            <a:solidFill>
              <a:schemeClr val="bg1"/>
            </a:solidFill>
          </p:spPr>
          <p:txBody>
            <a:bodyPr wrap="none" rtlCol="0">
              <a:spAutoFit/>
            </a:bodyPr>
            <a:lstStyle/>
            <a:p>
              <a:pPr algn="r"/>
              <a:r>
                <a:rPr lang="en-US" sz="1300" b="1" dirty="0" smtClean="0"/>
                <a:t>Negative</a:t>
              </a:r>
            </a:p>
            <a:p>
              <a:pPr algn="r"/>
              <a:r>
                <a:rPr lang="en-US" sz="1300" b="1" dirty="0" smtClean="0"/>
                <a:t>Electrode</a:t>
              </a:r>
              <a:endParaRPr lang="ru-RU" sz="1300" b="1" dirty="0"/>
            </a:p>
          </p:txBody>
        </p:sp>
      </p:grpSp>
      <p:sp>
        <p:nvSpPr>
          <p:cNvPr id="10" name="Прямоугольник 9"/>
          <p:cNvSpPr/>
          <p:nvPr/>
        </p:nvSpPr>
        <p:spPr>
          <a:xfrm>
            <a:off x="2075186" y="3229084"/>
            <a:ext cx="107652" cy="262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единительная линия 24"/>
          <p:cNvCxnSpPr/>
          <p:nvPr/>
        </p:nvCxnSpPr>
        <p:spPr>
          <a:xfrm flipV="1">
            <a:off x="2182838" y="1202929"/>
            <a:ext cx="3070489" cy="20059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2182838" y="3491309"/>
            <a:ext cx="3077331" cy="7475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Группа 26"/>
          <p:cNvGrpSpPr/>
          <p:nvPr/>
        </p:nvGrpSpPr>
        <p:grpSpPr>
          <a:xfrm>
            <a:off x="5260169" y="1222598"/>
            <a:ext cx="2552191" cy="3029723"/>
            <a:chOff x="5434970" y="422062"/>
            <a:chExt cx="3309904" cy="4149938"/>
          </a:xfrm>
        </p:grpSpPr>
        <p:pic>
          <p:nvPicPr>
            <p:cNvPr id="28" name="Picture 2" descr="Solid-electrolyte interface"/>
            <p:cNvPicPr>
              <a:picLocks noChangeAspect="1" noChangeArrowheads="1"/>
            </p:cNvPicPr>
            <p:nvPr/>
          </p:nvPicPr>
          <p:blipFill rotWithShape="1">
            <a:blip r:embed="rId3">
              <a:extLst>
                <a:ext uri="{28A0092B-C50C-407E-A947-70E740481C1C}">
                  <a14:useLocalDpi xmlns:a14="http://schemas.microsoft.com/office/drawing/2010/main" val="0"/>
                </a:ext>
              </a:extLst>
            </a:blip>
            <a:srcRect b="5730"/>
            <a:stretch/>
          </p:blipFill>
          <p:spPr bwMode="auto">
            <a:xfrm>
              <a:off x="5434970" y="422062"/>
              <a:ext cx="3309904" cy="4149938"/>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29" name="Прямоугольник 28"/>
            <p:cNvSpPr/>
            <p:nvPr/>
          </p:nvSpPr>
          <p:spPr>
            <a:xfrm>
              <a:off x="7570692" y="4276169"/>
              <a:ext cx="174812" cy="268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0" name="TextBox 29"/>
          <p:cNvSpPr txBox="1"/>
          <p:nvPr/>
        </p:nvSpPr>
        <p:spPr>
          <a:xfrm>
            <a:off x="4788024" y="749323"/>
            <a:ext cx="3507179" cy="338554"/>
          </a:xfrm>
          <a:prstGeom prst="rect">
            <a:avLst/>
          </a:prstGeom>
          <a:noFill/>
        </p:spPr>
        <p:txBody>
          <a:bodyPr wrap="none" rtlCol="0">
            <a:spAutoFit/>
          </a:bodyPr>
          <a:lstStyle/>
          <a:p>
            <a:r>
              <a:rPr lang="en-US" sz="1600" dirty="0" smtClean="0"/>
              <a:t>Formation of solid electrolyte </a:t>
            </a:r>
            <a:r>
              <a:rPr lang="en-US" sz="1600" dirty="0" err="1" smtClean="0"/>
              <a:t>intephase</a:t>
            </a:r>
            <a:endParaRPr lang="ru-RU" sz="1600" dirty="0"/>
          </a:p>
        </p:txBody>
      </p:sp>
      <p:sp>
        <p:nvSpPr>
          <p:cNvPr id="22" name="TextBox 21"/>
          <p:cNvSpPr txBox="1"/>
          <p:nvPr/>
        </p:nvSpPr>
        <p:spPr>
          <a:xfrm>
            <a:off x="1882255" y="4791494"/>
            <a:ext cx="1905137" cy="338554"/>
          </a:xfrm>
          <a:prstGeom prst="rect">
            <a:avLst/>
          </a:prstGeom>
          <a:noFill/>
        </p:spPr>
        <p:txBody>
          <a:bodyPr wrap="none" rtlCol="0">
            <a:spAutoFit/>
          </a:bodyPr>
          <a:lstStyle/>
          <a:p>
            <a:r>
              <a:rPr lang="en-US" sz="1600" dirty="0" smtClean="0"/>
              <a:t>Lithium intercalation</a:t>
            </a:r>
            <a:endParaRPr lang="ru-RU" sz="1600" dirty="0"/>
          </a:p>
        </p:txBody>
      </p:sp>
      <p:sp>
        <p:nvSpPr>
          <p:cNvPr id="36" name="TextBox 35"/>
          <p:cNvSpPr txBox="1"/>
          <p:nvPr/>
        </p:nvSpPr>
        <p:spPr>
          <a:xfrm>
            <a:off x="189021" y="139279"/>
            <a:ext cx="4959043" cy="769441"/>
          </a:xfrm>
          <a:prstGeom prst="rect">
            <a:avLst/>
          </a:prstGeom>
          <a:noFill/>
        </p:spPr>
        <p:txBody>
          <a:bodyPr wrap="square" rtlCol="0">
            <a:spAutoFit/>
          </a:bodyPr>
          <a:lstStyle/>
          <a:p>
            <a:r>
              <a:rPr lang="en-US" sz="2200" b="1" dirty="0" smtClean="0"/>
              <a:t>Electrochemical </a:t>
            </a:r>
            <a:r>
              <a:rPr lang="en-US" sz="2200" b="1" dirty="0"/>
              <a:t>energy storage </a:t>
            </a:r>
            <a:r>
              <a:rPr lang="en-US" sz="2200" b="1" dirty="0" smtClean="0"/>
              <a:t>devices</a:t>
            </a:r>
            <a:r>
              <a:rPr lang="ru-RU" sz="2200" b="1" dirty="0" smtClean="0"/>
              <a:t>: </a:t>
            </a:r>
            <a:r>
              <a:rPr lang="en-US" sz="2200" b="1" dirty="0" smtClean="0"/>
              <a:t>current research interests</a:t>
            </a:r>
            <a:endParaRPr lang="ru-RU" sz="2200" b="1" dirty="0"/>
          </a:p>
        </p:txBody>
      </p:sp>
      <p:sp>
        <p:nvSpPr>
          <p:cNvPr id="37" name="TextBox 36"/>
          <p:cNvSpPr txBox="1"/>
          <p:nvPr/>
        </p:nvSpPr>
        <p:spPr>
          <a:xfrm>
            <a:off x="536388" y="1198493"/>
            <a:ext cx="3058851" cy="369332"/>
          </a:xfrm>
          <a:prstGeom prst="rect">
            <a:avLst/>
          </a:prstGeom>
          <a:noFill/>
        </p:spPr>
        <p:txBody>
          <a:bodyPr wrap="none" rtlCol="0">
            <a:spAutoFit/>
          </a:bodyPr>
          <a:lstStyle/>
          <a:p>
            <a:pPr algn="ctr"/>
            <a:r>
              <a:rPr lang="en-US" b="1" dirty="0" smtClean="0"/>
              <a:t>Electrode structure evolution</a:t>
            </a:r>
            <a:endParaRPr lang="ru-RU" b="1" dirty="0"/>
          </a:p>
        </p:txBody>
      </p:sp>
      <p:sp>
        <p:nvSpPr>
          <p:cNvPr id="38" name="TextBox 37"/>
          <p:cNvSpPr txBox="1"/>
          <p:nvPr/>
        </p:nvSpPr>
        <p:spPr>
          <a:xfrm>
            <a:off x="5553344" y="277314"/>
            <a:ext cx="1996957" cy="369332"/>
          </a:xfrm>
          <a:prstGeom prst="rect">
            <a:avLst/>
          </a:prstGeom>
          <a:noFill/>
        </p:spPr>
        <p:txBody>
          <a:bodyPr wrap="none" rtlCol="0">
            <a:spAutoFit/>
          </a:bodyPr>
          <a:lstStyle/>
          <a:p>
            <a:pPr algn="ctr"/>
            <a:r>
              <a:rPr lang="en-US" b="1" dirty="0" smtClean="0"/>
              <a:t>Interface evolution</a:t>
            </a:r>
            <a:endParaRPr lang="ru-RU" b="1" dirty="0"/>
          </a:p>
        </p:txBody>
      </p:sp>
      <p:sp>
        <p:nvSpPr>
          <p:cNvPr id="39" name="Стрелка вниз 38"/>
          <p:cNvSpPr/>
          <p:nvPr/>
        </p:nvSpPr>
        <p:spPr>
          <a:xfrm>
            <a:off x="1835696" y="980728"/>
            <a:ext cx="303223" cy="170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Стрелка вправо 39"/>
          <p:cNvSpPr/>
          <p:nvPr/>
        </p:nvSpPr>
        <p:spPr>
          <a:xfrm>
            <a:off x="5292079" y="332656"/>
            <a:ext cx="144017" cy="313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p:txBody>
          <a:bodyPr/>
          <a:lstStyle/>
          <a:p>
            <a:fld id="{AF17EEA9-ED24-4656-AB98-5733D5EBD225}" type="slidenum">
              <a:rPr lang="ru-RU" smtClean="0"/>
              <a:t>6</a:t>
            </a:fld>
            <a:endParaRPr lang="ru-RU"/>
          </a:p>
        </p:txBody>
      </p:sp>
    </p:spTree>
    <p:extLst>
      <p:ext uri="{BB962C8B-B14F-4D97-AF65-F5344CB8AC3E}">
        <p14:creationId xmlns:p14="http://schemas.microsoft.com/office/powerpoint/2010/main" val="778555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4027"/>
          <a:stretch/>
        </p:blipFill>
        <p:spPr bwMode="auto">
          <a:xfrm>
            <a:off x="4558058" y="4762667"/>
            <a:ext cx="4464496" cy="200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5221995" y="4561347"/>
            <a:ext cx="1873077" cy="338554"/>
          </a:xfrm>
          <a:prstGeom prst="rect">
            <a:avLst/>
          </a:prstGeom>
          <a:noFill/>
        </p:spPr>
        <p:txBody>
          <a:bodyPr wrap="none" rtlCol="0">
            <a:spAutoFit/>
          </a:bodyPr>
          <a:lstStyle/>
          <a:p>
            <a:r>
              <a:rPr lang="en-US" sz="1600" dirty="0" smtClean="0"/>
              <a:t>Growth of dendrites</a:t>
            </a:r>
            <a:endParaRPr lang="ru-RU" sz="1600" dirty="0"/>
          </a:p>
        </p:txBody>
      </p:sp>
      <p:grpSp>
        <p:nvGrpSpPr>
          <p:cNvPr id="21" name="Группа 20"/>
          <p:cNvGrpSpPr/>
          <p:nvPr/>
        </p:nvGrpSpPr>
        <p:grpSpPr>
          <a:xfrm>
            <a:off x="107504" y="1844824"/>
            <a:ext cx="4474799" cy="2885440"/>
            <a:chOff x="25193" y="1089422"/>
            <a:chExt cx="4950220" cy="3428594"/>
          </a:xfrm>
        </p:grpSpPr>
        <p:pic>
          <p:nvPicPr>
            <p:cNvPr id="24" name="Picture 2" descr="http://www.gaston-lithium.com/images/tech-liion.gif"/>
            <p:cNvPicPr>
              <a:picLocks noChangeAspect="1" noChangeArrowheads="1"/>
            </p:cNvPicPr>
            <p:nvPr/>
          </p:nvPicPr>
          <p:blipFill rotWithShape="1">
            <a:blip r:embed="rId3">
              <a:extLst>
                <a:ext uri="{28A0092B-C50C-407E-A947-70E740481C1C}">
                  <a14:useLocalDpi xmlns:a14="http://schemas.microsoft.com/office/drawing/2010/main" val="0"/>
                </a:ext>
              </a:extLst>
            </a:blip>
            <a:srcRect r="22845" b="36845"/>
            <a:stretch/>
          </p:blipFill>
          <p:spPr bwMode="auto">
            <a:xfrm>
              <a:off x="25193" y="1089422"/>
              <a:ext cx="4950220" cy="342859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24066" y="1560796"/>
              <a:ext cx="839845" cy="492443"/>
            </a:xfrm>
            <a:prstGeom prst="rect">
              <a:avLst/>
            </a:prstGeom>
            <a:solidFill>
              <a:schemeClr val="bg1"/>
            </a:solidFill>
          </p:spPr>
          <p:txBody>
            <a:bodyPr wrap="none" rtlCol="0">
              <a:spAutoFit/>
            </a:bodyPr>
            <a:lstStyle/>
            <a:p>
              <a:pPr algn="r"/>
              <a:r>
                <a:rPr lang="en-US" sz="1300" b="1" dirty="0" smtClean="0"/>
                <a:t>Negative</a:t>
              </a:r>
            </a:p>
            <a:p>
              <a:pPr algn="r"/>
              <a:r>
                <a:rPr lang="en-US" sz="1300" b="1" dirty="0" smtClean="0"/>
                <a:t>Electrode</a:t>
              </a:r>
              <a:endParaRPr lang="ru-RU" sz="1300" b="1" dirty="0"/>
            </a:p>
          </p:txBody>
        </p:sp>
      </p:grpSp>
      <p:sp>
        <p:nvSpPr>
          <p:cNvPr id="26" name="Прямоугольник 25"/>
          <p:cNvSpPr/>
          <p:nvPr/>
        </p:nvSpPr>
        <p:spPr>
          <a:xfrm>
            <a:off x="2075186" y="3229084"/>
            <a:ext cx="107652" cy="262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7" name="Прямая соединительная линия 26"/>
          <p:cNvCxnSpPr/>
          <p:nvPr/>
        </p:nvCxnSpPr>
        <p:spPr>
          <a:xfrm flipV="1">
            <a:off x="2182838" y="1202929"/>
            <a:ext cx="3070489" cy="20059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2182838" y="3491309"/>
            <a:ext cx="3077331" cy="7475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Группа 28"/>
          <p:cNvGrpSpPr/>
          <p:nvPr/>
        </p:nvGrpSpPr>
        <p:grpSpPr>
          <a:xfrm>
            <a:off x="5260169" y="1209151"/>
            <a:ext cx="2552191" cy="3029723"/>
            <a:chOff x="5434970" y="422062"/>
            <a:chExt cx="3309904" cy="4149938"/>
          </a:xfrm>
        </p:grpSpPr>
        <p:pic>
          <p:nvPicPr>
            <p:cNvPr id="30" name="Picture 2" descr="Solid-electrolyte interface"/>
            <p:cNvPicPr>
              <a:picLocks noChangeAspect="1" noChangeArrowheads="1"/>
            </p:cNvPicPr>
            <p:nvPr/>
          </p:nvPicPr>
          <p:blipFill rotWithShape="1">
            <a:blip r:embed="rId4">
              <a:extLst>
                <a:ext uri="{28A0092B-C50C-407E-A947-70E740481C1C}">
                  <a14:useLocalDpi xmlns:a14="http://schemas.microsoft.com/office/drawing/2010/main" val="0"/>
                </a:ext>
              </a:extLst>
            </a:blip>
            <a:srcRect b="5730"/>
            <a:stretch/>
          </p:blipFill>
          <p:spPr bwMode="auto">
            <a:xfrm>
              <a:off x="5434970" y="422062"/>
              <a:ext cx="3309904" cy="4149938"/>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31" name="Прямоугольник 30"/>
            <p:cNvSpPr/>
            <p:nvPr/>
          </p:nvSpPr>
          <p:spPr>
            <a:xfrm>
              <a:off x="7570692" y="4276169"/>
              <a:ext cx="174812" cy="268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2" name="TextBox 31"/>
          <p:cNvSpPr txBox="1"/>
          <p:nvPr/>
        </p:nvSpPr>
        <p:spPr>
          <a:xfrm>
            <a:off x="4788024" y="749323"/>
            <a:ext cx="3507179" cy="338554"/>
          </a:xfrm>
          <a:prstGeom prst="rect">
            <a:avLst/>
          </a:prstGeom>
          <a:noFill/>
        </p:spPr>
        <p:txBody>
          <a:bodyPr wrap="none" rtlCol="0">
            <a:spAutoFit/>
          </a:bodyPr>
          <a:lstStyle/>
          <a:p>
            <a:r>
              <a:rPr lang="en-US" sz="1600" dirty="0" smtClean="0"/>
              <a:t>Formation of solid electrolyte </a:t>
            </a:r>
            <a:r>
              <a:rPr lang="en-US" sz="1600" dirty="0" err="1" smtClean="0"/>
              <a:t>intephase</a:t>
            </a:r>
            <a:endParaRPr lang="ru-RU" sz="1600" dirty="0"/>
          </a:p>
        </p:txBody>
      </p:sp>
      <p:sp>
        <p:nvSpPr>
          <p:cNvPr id="33" name="TextBox 32"/>
          <p:cNvSpPr txBox="1"/>
          <p:nvPr/>
        </p:nvSpPr>
        <p:spPr>
          <a:xfrm>
            <a:off x="1882255" y="4791494"/>
            <a:ext cx="1905137" cy="338554"/>
          </a:xfrm>
          <a:prstGeom prst="rect">
            <a:avLst/>
          </a:prstGeom>
          <a:noFill/>
        </p:spPr>
        <p:txBody>
          <a:bodyPr wrap="none" rtlCol="0">
            <a:spAutoFit/>
          </a:bodyPr>
          <a:lstStyle/>
          <a:p>
            <a:r>
              <a:rPr lang="en-US" sz="1600" dirty="0" smtClean="0"/>
              <a:t>Lithium intercalation</a:t>
            </a:r>
            <a:endParaRPr lang="ru-RU" sz="1600" dirty="0"/>
          </a:p>
        </p:txBody>
      </p:sp>
      <p:sp>
        <p:nvSpPr>
          <p:cNvPr id="39" name="TextBox 38"/>
          <p:cNvSpPr txBox="1"/>
          <p:nvPr/>
        </p:nvSpPr>
        <p:spPr>
          <a:xfrm>
            <a:off x="189021" y="139279"/>
            <a:ext cx="4959043" cy="769441"/>
          </a:xfrm>
          <a:prstGeom prst="rect">
            <a:avLst/>
          </a:prstGeom>
          <a:noFill/>
        </p:spPr>
        <p:txBody>
          <a:bodyPr wrap="square" rtlCol="0">
            <a:spAutoFit/>
          </a:bodyPr>
          <a:lstStyle/>
          <a:p>
            <a:r>
              <a:rPr lang="en-US" sz="2200" b="1" dirty="0" smtClean="0"/>
              <a:t>Electrochemical </a:t>
            </a:r>
            <a:r>
              <a:rPr lang="en-US" sz="2200" b="1" dirty="0"/>
              <a:t>energy storage </a:t>
            </a:r>
            <a:r>
              <a:rPr lang="en-US" sz="2200" b="1" dirty="0" smtClean="0"/>
              <a:t>devices</a:t>
            </a:r>
            <a:r>
              <a:rPr lang="ru-RU" sz="2200" b="1" dirty="0" smtClean="0"/>
              <a:t>: </a:t>
            </a:r>
            <a:r>
              <a:rPr lang="en-US" sz="2200" b="1" dirty="0" smtClean="0"/>
              <a:t>current research interests</a:t>
            </a:r>
            <a:endParaRPr lang="ru-RU" sz="2200" b="1" dirty="0"/>
          </a:p>
        </p:txBody>
      </p:sp>
      <p:sp>
        <p:nvSpPr>
          <p:cNvPr id="40" name="TextBox 39"/>
          <p:cNvSpPr txBox="1"/>
          <p:nvPr/>
        </p:nvSpPr>
        <p:spPr>
          <a:xfrm>
            <a:off x="536388" y="1198493"/>
            <a:ext cx="3058851" cy="369332"/>
          </a:xfrm>
          <a:prstGeom prst="rect">
            <a:avLst/>
          </a:prstGeom>
          <a:noFill/>
        </p:spPr>
        <p:txBody>
          <a:bodyPr wrap="none" rtlCol="0">
            <a:spAutoFit/>
          </a:bodyPr>
          <a:lstStyle/>
          <a:p>
            <a:pPr algn="ctr"/>
            <a:r>
              <a:rPr lang="en-US" b="1" dirty="0" smtClean="0"/>
              <a:t>Electrode structure evolution</a:t>
            </a:r>
            <a:endParaRPr lang="ru-RU" b="1" dirty="0"/>
          </a:p>
        </p:txBody>
      </p:sp>
      <p:sp>
        <p:nvSpPr>
          <p:cNvPr id="41" name="TextBox 40"/>
          <p:cNvSpPr txBox="1"/>
          <p:nvPr/>
        </p:nvSpPr>
        <p:spPr>
          <a:xfrm>
            <a:off x="5553344" y="277314"/>
            <a:ext cx="1996957" cy="369332"/>
          </a:xfrm>
          <a:prstGeom prst="rect">
            <a:avLst/>
          </a:prstGeom>
          <a:noFill/>
        </p:spPr>
        <p:txBody>
          <a:bodyPr wrap="none" rtlCol="0">
            <a:spAutoFit/>
          </a:bodyPr>
          <a:lstStyle/>
          <a:p>
            <a:pPr algn="ctr"/>
            <a:r>
              <a:rPr lang="en-US" b="1" dirty="0" smtClean="0"/>
              <a:t>Interface evolution</a:t>
            </a:r>
            <a:endParaRPr lang="ru-RU" b="1" dirty="0"/>
          </a:p>
        </p:txBody>
      </p:sp>
      <p:sp>
        <p:nvSpPr>
          <p:cNvPr id="42" name="Стрелка вниз 41"/>
          <p:cNvSpPr/>
          <p:nvPr/>
        </p:nvSpPr>
        <p:spPr>
          <a:xfrm>
            <a:off x="1835696" y="980728"/>
            <a:ext cx="303223" cy="170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трелка вправо 42"/>
          <p:cNvSpPr/>
          <p:nvPr/>
        </p:nvSpPr>
        <p:spPr>
          <a:xfrm>
            <a:off x="5292079" y="332656"/>
            <a:ext cx="144017" cy="313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p:txBody>
          <a:bodyPr/>
          <a:lstStyle/>
          <a:p>
            <a:fld id="{AF17EEA9-ED24-4656-AB98-5733D5EBD225}" type="slidenum">
              <a:rPr lang="ru-RU" smtClean="0"/>
              <a:t>7</a:t>
            </a:fld>
            <a:endParaRPr lang="ru-RU"/>
          </a:p>
        </p:txBody>
      </p:sp>
    </p:spTree>
    <p:extLst>
      <p:ext uri="{BB962C8B-B14F-4D97-AF65-F5344CB8AC3E}">
        <p14:creationId xmlns:p14="http://schemas.microsoft.com/office/powerpoint/2010/main" val="1860803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11823" y="5652859"/>
            <a:ext cx="4629982" cy="646331"/>
          </a:xfrm>
          <a:prstGeom prst="rect">
            <a:avLst/>
          </a:prstGeom>
          <a:noFill/>
        </p:spPr>
        <p:txBody>
          <a:bodyPr wrap="square" rtlCol="0">
            <a:spAutoFit/>
          </a:bodyPr>
          <a:lstStyle/>
          <a:p>
            <a:pPr algn="ctr"/>
            <a:r>
              <a:rPr lang="en-US" b="1" dirty="0" smtClean="0"/>
              <a:t>Study of operating electrodes and interfaces </a:t>
            </a:r>
            <a:r>
              <a:rPr lang="ru-RU" b="1" dirty="0" smtClean="0"/>
              <a:t>(</a:t>
            </a:r>
            <a:r>
              <a:rPr lang="en-US" b="1" i="1" dirty="0" smtClean="0"/>
              <a:t>operando</a:t>
            </a:r>
            <a:r>
              <a:rPr lang="en-US" b="1" dirty="0" smtClean="0"/>
              <a:t> mode)</a:t>
            </a:r>
            <a:endParaRPr lang="ru-RU" b="1" dirty="0"/>
          </a:p>
        </p:txBody>
      </p:sp>
      <p:sp>
        <p:nvSpPr>
          <p:cNvPr id="21" name="TextBox 20"/>
          <p:cNvSpPr txBox="1"/>
          <p:nvPr/>
        </p:nvSpPr>
        <p:spPr>
          <a:xfrm>
            <a:off x="1417563" y="5278933"/>
            <a:ext cx="1563505" cy="369332"/>
          </a:xfrm>
          <a:prstGeom prst="rect">
            <a:avLst/>
          </a:prstGeom>
          <a:noFill/>
        </p:spPr>
        <p:txBody>
          <a:bodyPr wrap="none" rtlCol="0">
            <a:spAutoFit/>
          </a:bodyPr>
          <a:lstStyle/>
          <a:p>
            <a:r>
              <a:rPr lang="en-US" dirty="0" smtClean="0"/>
              <a:t>Important task</a:t>
            </a:r>
            <a:endParaRPr lang="ru-RU" dirty="0"/>
          </a:p>
        </p:txBody>
      </p:sp>
      <p:pic>
        <p:nvPicPr>
          <p:cNvPr id="2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4027"/>
          <a:stretch/>
        </p:blipFill>
        <p:spPr bwMode="auto">
          <a:xfrm>
            <a:off x="4558058" y="4762667"/>
            <a:ext cx="4464496" cy="200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5221995" y="4561347"/>
            <a:ext cx="1873077" cy="338554"/>
          </a:xfrm>
          <a:prstGeom prst="rect">
            <a:avLst/>
          </a:prstGeom>
          <a:noFill/>
        </p:spPr>
        <p:txBody>
          <a:bodyPr wrap="none" rtlCol="0">
            <a:spAutoFit/>
          </a:bodyPr>
          <a:lstStyle/>
          <a:p>
            <a:r>
              <a:rPr lang="en-US" sz="1600" dirty="0" smtClean="0"/>
              <a:t>Growth of dendrites</a:t>
            </a:r>
            <a:endParaRPr lang="ru-RU" sz="1600" dirty="0"/>
          </a:p>
        </p:txBody>
      </p:sp>
      <p:grpSp>
        <p:nvGrpSpPr>
          <p:cNvPr id="28" name="Группа 27"/>
          <p:cNvGrpSpPr/>
          <p:nvPr/>
        </p:nvGrpSpPr>
        <p:grpSpPr>
          <a:xfrm>
            <a:off x="107504" y="1844824"/>
            <a:ext cx="4474799" cy="2885440"/>
            <a:chOff x="25193" y="1089422"/>
            <a:chExt cx="4950220" cy="3428594"/>
          </a:xfrm>
        </p:grpSpPr>
        <p:pic>
          <p:nvPicPr>
            <p:cNvPr id="29" name="Picture 2" descr="http://www.gaston-lithium.com/images/tech-liion.gif"/>
            <p:cNvPicPr>
              <a:picLocks noChangeAspect="1" noChangeArrowheads="1"/>
            </p:cNvPicPr>
            <p:nvPr/>
          </p:nvPicPr>
          <p:blipFill rotWithShape="1">
            <a:blip r:embed="rId3">
              <a:extLst>
                <a:ext uri="{28A0092B-C50C-407E-A947-70E740481C1C}">
                  <a14:useLocalDpi xmlns:a14="http://schemas.microsoft.com/office/drawing/2010/main" val="0"/>
                </a:ext>
              </a:extLst>
            </a:blip>
            <a:srcRect r="22845" b="36845"/>
            <a:stretch/>
          </p:blipFill>
          <p:spPr bwMode="auto">
            <a:xfrm>
              <a:off x="25193" y="1089422"/>
              <a:ext cx="4950220" cy="342859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24066" y="1560796"/>
              <a:ext cx="839845" cy="492443"/>
            </a:xfrm>
            <a:prstGeom prst="rect">
              <a:avLst/>
            </a:prstGeom>
            <a:solidFill>
              <a:schemeClr val="bg1"/>
            </a:solidFill>
          </p:spPr>
          <p:txBody>
            <a:bodyPr wrap="none" rtlCol="0">
              <a:spAutoFit/>
            </a:bodyPr>
            <a:lstStyle/>
            <a:p>
              <a:pPr algn="r"/>
              <a:r>
                <a:rPr lang="en-US" sz="1300" b="1" dirty="0" smtClean="0"/>
                <a:t>Negative</a:t>
              </a:r>
            </a:p>
            <a:p>
              <a:pPr algn="r"/>
              <a:r>
                <a:rPr lang="en-US" sz="1300" b="1" dirty="0" smtClean="0"/>
                <a:t>Electrode</a:t>
              </a:r>
              <a:endParaRPr lang="ru-RU" sz="1300" b="1" dirty="0"/>
            </a:p>
          </p:txBody>
        </p:sp>
      </p:grpSp>
      <p:sp>
        <p:nvSpPr>
          <p:cNvPr id="31" name="Прямоугольник 30"/>
          <p:cNvSpPr/>
          <p:nvPr/>
        </p:nvSpPr>
        <p:spPr>
          <a:xfrm>
            <a:off x="2075186" y="3229084"/>
            <a:ext cx="107652" cy="262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2" name="Прямая соединительная линия 31"/>
          <p:cNvCxnSpPr/>
          <p:nvPr/>
        </p:nvCxnSpPr>
        <p:spPr>
          <a:xfrm flipV="1">
            <a:off x="2182838" y="1202929"/>
            <a:ext cx="3070489" cy="20059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2182838" y="3491309"/>
            <a:ext cx="3077331" cy="7475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4" name="Группа 33"/>
          <p:cNvGrpSpPr/>
          <p:nvPr/>
        </p:nvGrpSpPr>
        <p:grpSpPr>
          <a:xfrm>
            <a:off x="5260169" y="1209151"/>
            <a:ext cx="2552191" cy="3029723"/>
            <a:chOff x="5434970" y="422062"/>
            <a:chExt cx="3309904" cy="4149938"/>
          </a:xfrm>
        </p:grpSpPr>
        <p:pic>
          <p:nvPicPr>
            <p:cNvPr id="35" name="Picture 2" descr="Solid-electrolyte interface"/>
            <p:cNvPicPr>
              <a:picLocks noChangeAspect="1" noChangeArrowheads="1"/>
            </p:cNvPicPr>
            <p:nvPr/>
          </p:nvPicPr>
          <p:blipFill rotWithShape="1">
            <a:blip r:embed="rId4">
              <a:extLst>
                <a:ext uri="{28A0092B-C50C-407E-A947-70E740481C1C}">
                  <a14:useLocalDpi xmlns:a14="http://schemas.microsoft.com/office/drawing/2010/main" val="0"/>
                </a:ext>
              </a:extLst>
            </a:blip>
            <a:srcRect b="5730"/>
            <a:stretch/>
          </p:blipFill>
          <p:spPr bwMode="auto">
            <a:xfrm>
              <a:off x="5434970" y="422062"/>
              <a:ext cx="3309904" cy="4149938"/>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36" name="Прямоугольник 35"/>
            <p:cNvSpPr/>
            <p:nvPr/>
          </p:nvSpPr>
          <p:spPr>
            <a:xfrm>
              <a:off x="7570692" y="4276169"/>
              <a:ext cx="174812" cy="268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7" name="TextBox 36"/>
          <p:cNvSpPr txBox="1"/>
          <p:nvPr/>
        </p:nvSpPr>
        <p:spPr>
          <a:xfrm>
            <a:off x="4788024" y="749323"/>
            <a:ext cx="3507179" cy="338554"/>
          </a:xfrm>
          <a:prstGeom prst="rect">
            <a:avLst/>
          </a:prstGeom>
          <a:noFill/>
        </p:spPr>
        <p:txBody>
          <a:bodyPr wrap="none" rtlCol="0">
            <a:spAutoFit/>
          </a:bodyPr>
          <a:lstStyle/>
          <a:p>
            <a:r>
              <a:rPr lang="en-US" sz="1600" dirty="0" smtClean="0"/>
              <a:t>Formation of solid electrolyte </a:t>
            </a:r>
            <a:r>
              <a:rPr lang="en-US" sz="1600" dirty="0" err="1" smtClean="0"/>
              <a:t>intephase</a:t>
            </a:r>
            <a:endParaRPr lang="ru-RU" sz="1600" dirty="0"/>
          </a:p>
        </p:txBody>
      </p:sp>
      <p:sp>
        <p:nvSpPr>
          <p:cNvPr id="38" name="TextBox 37"/>
          <p:cNvSpPr txBox="1"/>
          <p:nvPr/>
        </p:nvSpPr>
        <p:spPr>
          <a:xfrm>
            <a:off x="1882255" y="4791494"/>
            <a:ext cx="2126672" cy="369332"/>
          </a:xfrm>
          <a:prstGeom prst="rect">
            <a:avLst/>
          </a:prstGeom>
          <a:noFill/>
        </p:spPr>
        <p:txBody>
          <a:bodyPr wrap="none" rtlCol="0">
            <a:spAutoFit/>
          </a:bodyPr>
          <a:lstStyle/>
          <a:p>
            <a:r>
              <a:rPr lang="en-US" dirty="0" smtClean="0"/>
              <a:t>Lithium intercalation</a:t>
            </a:r>
            <a:endParaRPr lang="ru-RU" dirty="0"/>
          </a:p>
        </p:txBody>
      </p:sp>
      <p:sp>
        <p:nvSpPr>
          <p:cNvPr id="44" name="TextBox 43"/>
          <p:cNvSpPr txBox="1"/>
          <p:nvPr/>
        </p:nvSpPr>
        <p:spPr>
          <a:xfrm>
            <a:off x="189021" y="139279"/>
            <a:ext cx="4959043" cy="769441"/>
          </a:xfrm>
          <a:prstGeom prst="rect">
            <a:avLst/>
          </a:prstGeom>
          <a:noFill/>
        </p:spPr>
        <p:txBody>
          <a:bodyPr wrap="square" rtlCol="0">
            <a:spAutoFit/>
          </a:bodyPr>
          <a:lstStyle/>
          <a:p>
            <a:r>
              <a:rPr lang="en-US" sz="2200" b="1" dirty="0" smtClean="0"/>
              <a:t>Electrochemical </a:t>
            </a:r>
            <a:r>
              <a:rPr lang="en-US" sz="2200" b="1" dirty="0"/>
              <a:t>energy storage </a:t>
            </a:r>
            <a:r>
              <a:rPr lang="en-US" sz="2200" b="1" dirty="0" smtClean="0"/>
              <a:t>devices</a:t>
            </a:r>
            <a:r>
              <a:rPr lang="ru-RU" sz="2200" b="1" dirty="0" smtClean="0"/>
              <a:t>: </a:t>
            </a:r>
            <a:r>
              <a:rPr lang="en-US" sz="2200" b="1" dirty="0" smtClean="0"/>
              <a:t>current research interests</a:t>
            </a:r>
            <a:endParaRPr lang="ru-RU" sz="2200" b="1" dirty="0"/>
          </a:p>
        </p:txBody>
      </p:sp>
      <p:sp>
        <p:nvSpPr>
          <p:cNvPr id="45" name="TextBox 44"/>
          <p:cNvSpPr txBox="1"/>
          <p:nvPr/>
        </p:nvSpPr>
        <p:spPr>
          <a:xfrm>
            <a:off x="536388" y="1198493"/>
            <a:ext cx="3058851" cy="369332"/>
          </a:xfrm>
          <a:prstGeom prst="rect">
            <a:avLst/>
          </a:prstGeom>
          <a:noFill/>
        </p:spPr>
        <p:txBody>
          <a:bodyPr wrap="none" rtlCol="0">
            <a:spAutoFit/>
          </a:bodyPr>
          <a:lstStyle/>
          <a:p>
            <a:pPr algn="ctr"/>
            <a:r>
              <a:rPr lang="en-US" b="1" dirty="0" smtClean="0"/>
              <a:t>Electrode structure evolution</a:t>
            </a:r>
            <a:endParaRPr lang="ru-RU" b="1" dirty="0"/>
          </a:p>
        </p:txBody>
      </p:sp>
      <p:sp>
        <p:nvSpPr>
          <p:cNvPr id="46" name="TextBox 45"/>
          <p:cNvSpPr txBox="1"/>
          <p:nvPr/>
        </p:nvSpPr>
        <p:spPr>
          <a:xfrm>
            <a:off x="5553344" y="277314"/>
            <a:ext cx="1996957" cy="369332"/>
          </a:xfrm>
          <a:prstGeom prst="rect">
            <a:avLst/>
          </a:prstGeom>
          <a:noFill/>
        </p:spPr>
        <p:txBody>
          <a:bodyPr wrap="none" rtlCol="0">
            <a:spAutoFit/>
          </a:bodyPr>
          <a:lstStyle/>
          <a:p>
            <a:pPr algn="ctr"/>
            <a:r>
              <a:rPr lang="en-US" b="1" dirty="0" smtClean="0"/>
              <a:t>Interface evolution</a:t>
            </a:r>
            <a:endParaRPr lang="ru-RU" b="1" dirty="0"/>
          </a:p>
        </p:txBody>
      </p:sp>
      <p:sp>
        <p:nvSpPr>
          <p:cNvPr id="47" name="Стрелка вниз 46"/>
          <p:cNvSpPr/>
          <p:nvPr/>
        </p:nvSpPr>
        <p:spPr>
          <a:xfrm>
            <a:off x="1835696" y="980728"/>
            <a:ext cx="303223" cy="170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Стрелка вправо 47"/>
          <p:cNvSpPr/>
          <p:nvPr/>
        </p:nvSpPr>
        <p:spPr>
          <a:xfrm>
            <a:off x="5292079" y="332656"/>
            <a:ext cx="144017" cy="313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p:txBody>
          <a:bodyPr/>
          <a:lstStyle/>
          <a:p>
            <a:fld id="{AF17EEA9-ED24-4656-AB98-5733D5EBD225}" type="slidenum">
              <a:rPr lang="ru-RU" smtClean="0"/>
              <a:t>8</a:t>
            </a:fld>
            <a:endParaRPr lang="ru-RU"/>
          </a:p>
        </p:txBody>
      </p:sp>
    </p:spTree>
    <p:extLst>
      <p:ext uri="{BB962C8B-B14F-4D97-AF65-F5344CB8AC3E}">
        <p14:creationId xmlns:p14="http://schemas.microsoft.com/office/powerpoint/2010/main" val="3648702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103185"/>
            <a:ext cx="7482176" cy="769441"/>
          </a:xfrm>
          <a:prstGeom prst="rect">
            <a:avLst/>
          </a:prstGeom>
          <a:noFill/>
        </p:spPr>
        <p:txBody>
          <a:bodyPr wrap="none" rtlCol="0">
            <a:spAutoFit/>
          </a:bodyPr>
          <a:lstStyle/>
          <a:p>
            <a:r>
              <a:rPr lang="en-US" sz="2200" b="1" dirty="0" smtClean="0"/>
              <a:t>Electrochemical </a:t>
            </a:r>
            <a:r>
              <a:rPr lang="en-US" sz="2200" b="1" dirty="0"/>
              <a:t>energy storage </a:t>
            </a:r>
            <a:r>
              <a:rPr lang="en-US" sz="2200" b="1" dirty="0" smtClean="0"/>
              <a:t>devices</a:t>
            </a:r>
            <a:r>
              <a:rPr lang="ru-RU" sz="2200" b="1" dirty="0" smtClean="0"/>
              <a:t>: </a:t>
            </a:r>
            <a:endParaRPr lang="en-US" sz="2200" b="1" dirty="0" smtClean="0"/>
          </a:p>
          <a:p>
            <a:r>
              <a:rPr lang="en-US" sz="2200" b="1" dirty="0"/>
              <a:t> </a:t>
            </a:r>
            <a:r>
              <a:rPr lang="en-US" sz="2200" b="1" dirty="0" smtClean="0"/>
              <a:t>                                            useful properties of thermal neutrons</a:t>
            </a:r>
            <a:endParaRPr lang="ru-RU" sz="2200" b="1" dirty="0"/>
          </a:p>
        </p:txBody>
      </p:sp>
      <p:sp>
        <p:nvSpPr>
          <p:cNvPr id="7" name="TextBox 6"/>
          <p:cNvSpPr txBox="1"/>
          <p:nvPr/>
        </p:nvSpPr>
        <p:spPr>
          <a:xfrm>
            <a:off x="539552" y="1124744"/>
            <a:ext cx="8072403" cy="1175706"/>
          </a:xfrm>
          <a:prstGeom prst="rect">
            <a:avLst/>
          </a:prstGeom>
          <a:noFill/>
        </p:spPr>
        <p:txBody>
          <a:bodyPr wrap="none" rtlCol="0">
            <a:spAutoFit/>
          </a:bodyPr>
          <a:lstStyle/>
          <a:p>
            <a:pPr marL="285750" indent="-285750">
              <a:lnSpc>
                <a:spcPct val="120000"/>
              </a:lnSpc>
              <a:buFont typeface="Arial" panose="020B0604020202020204" pitchFamily="34" charset="0"/>
              <a:buChar char="•"/>
            </a:pPr>
            <a:r>
              <a:rPr lang="en-US" sz="2000" dirty="0" smtClean="0"/>
              <a:t>High penetrating power (weak interaction with atoms)</a:t>
            </a:r>
          </a:p>
          <a:p>
            <a:pPr marL="285750" indent="-285750">
              <a:lnSpc>
                <a:spcPct val="120000"/>
              </a:lnSpc>
              <a:buFont typeface="Arial" panose="020B0604020202020204" pitchFamily="34" charset="0"/>
              <a:buChar char="•"/>
            </a:pPr>
            <a:r>
              <a:rPr lang="en-US" sz="2000" dirty="0" smtClean="0"/>
              <a:t>Scattering sensitivity to light elements (lithium) </a:t>
            </a:r>
          </a:p>
          <a:p>
            <a:pPr marL="285750" indent="-285750">
              <a:lnSpc>
                <a:spcPct val="120000"/>
              </a:lnSpc>
              <a:buFont typeface="Arial" panose="020B0604020202020204" pitchFamily="34" charset="0"/>
              <a:buChar char="•"/>
            </a:pPr>
            <a:r>
              <a:rPr lang="en-US" sz="2000" dirty="0" smtClean="0"/>
              <a:t>Possibilities for contrasting wide range of materials (isotope substitution)</a:t>
            </a:r>
            <a:endParaRPr lang="ru-RU" sz="2000" dirty="0"/>
          </a:p>
        </p:txBody>
      </p:sp>
      <p:pic>
        <p:nvPicPr>
          <p:cNvPr id="8" name="Picture 2" descr="Resize of dliny_rasseiania1"/>
          <p:cNvPicPr>
            <a:picLocks noChangeAspect="1" noChangeArrowheads="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b="7531"/>
          <a:stretch/>
        </p:blipFill>
        <p:spPr bwMode="auto">
          <a:xfrm>
            <a:off x="1043608" y="2636912"/>
            <a:ext cx="6780587" cy="41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364088" y="2452246"/>
            <a:ext cx="2968698" cy="369332"/>
          </a:xfrm>
          <a:prstGeom prst="rect">
            <a:avLst/>
          </a:prstGeom>
          <a:noFill/>
        </p:spPr>
        <p:txBody>
          <a:bodyPr wrap="none" rtlCol="0">
            <a:spAutoFit/>
          </a:bodyPr>
          <a:lstStyle/>
          <a:p>
            <a:r>
              <a:rPr lang="en-US" b="1" dirty="0" smtClean="0"/>
              <a:t>Scattering length distribution</a:t>
            </a:r>
            <a:endParaRPr lang="ru-RU" b="1" dirty="0"/>
          </a:p>
        </p:txBody>
      </p:sp>
      <p:sp>
        <p:nvSpPr>
          <p:cNvPr id="2" name="Номер слайда 1"/>
          <p:cNvSpPr>
            <a:spLocks noGrp="1"/>
          </p:cNvSpPr>
          <p:nvPr>
            <p:ph type="sldNum" sz="quarter" idx="12"/>
          </p:nvPr>
        </p:nvSpPr>
        <p:spPr/>
        <p:txBody>
          <a:bodyPr/>
          <a:lstStyle/>
          <a:p>
            <a:fld id="{AF17EEA9-ED24-4656-AB98-5733D5EBD225}" type="slidenum">
              <a:rPr lang="ru-RU" smtClean="0"/>
              <a:t>9</a:t>
            </a:fld>
            <a:endParaRPr lang="ru-RU"/>
          </a:p>
        </p:txBody>
      </p:sp>
    </p:spTree>
    <p:extLst>
      <p:ext uri="{BB962C8B-B14F-4D97-AF65-F5344CB8AC3E}">
        <p14:creationId xmlns:p14="http://schemas.microsoft.com/office/powerpoint/2010/main" val="3396726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2455</TotalTime>
  <Words>1721</Words>
  <Application>Microsoft Office PowerPoint</Application>
  <PresentationFormat>Экран (4:3)</PresentationFormat>
  <Paragraphs>367</Paragraphs>
  <Slides>27</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irina</dc:creator>
  <cp:lastModifiedBy>Asus-pc</cp:lastModifiedBy>
  <cp:revision>221</cp:revision>
  <dcterms:created xsi:type="dcterms:W3CDTF">2017-03-06T15:20:39Z</dcterms:created>
  <dcterms:modified xsi:type="dcterms:W3CDTF">2017-06-19T06:49:47Z</dcterms:modified>
</cp:coreProperties>
</file>