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256" r:id="rId3"/>
    <p:sldId id="353" r:id="rId4"/>
    <p:sldId id="354" r:id="rId5"/>
    <p:sldId id="368" r:id="rId6"/>
    <p:sldId id="337" r:id="rId7"/>
    <p:sldId id="369" r:id="rId8"/>
    <p:sldId id="334" r:id="rId9"/>
    <p:sldId id="333" r:id="rId10"/>
    <p:sldId id="335" r:id="rId11"/>
    <p:sldId id="336" r:id="rId12"/>
    <p:sldId id="338" r:id="rId13"/>
    <p:sldId id="339" r:id="rId14"/>
    <p:sldId id="340" r:id="rId15"/>
    <p:sldId id="330" r:id="rId16"/>
    <p:sldId id="356" r:id="rId17"/>
    <p:sldId id="341" r:id="rId18"/>
    <p:sldId id="342" r:id="rId19"/>
    <p:sldId id="319" r:id="rId20"/>
    <p:sldId id="320" r:id="rId21"/>
    <p:sldId id="321" r:id="rId22"/>
    <p:sldId id="343" r:id="rId23"/>
    <p:sldId id="357" r:id="rId24"/>
    <p:sldId id="302" r:id="rId25"/>
    <p:sldId id="358" r:id="rId26"/>
    <p:sldId id="345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52" r:id="rId36"/>
    <p:sldId id="367" r:id="rId37"/>
    <p:sldId id="265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00"/>
    <a:srgbClr val="FF0066"/>
    <a:srgbClr val="FFCCFF"/>
    <a:srgbClr val="66FFFF"/>
    <a:srgbClr val="99FFCC"/>
    <a:srgbClr val="FFFF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2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MR2015\UP_statistic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Inga\PAC\PAC-2015\Condensed%20Matter\user%20policy%20for%20pp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43144974525248"/>
          <c:y val="0.40333472943541632"/>
          <c:w val="0.2979046369203851"/>
          <c:h val="0.5885433070866138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608F-46D5-8868-E91F95A73FC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08F-46D5-8868-E91F95A73FC7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2-608F-46D5-8868-E91F95A73FC7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608F-46D5-8868-E91F95A73F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Sheet3!$A$1:$A$6</c:f>
              <c:strCache>
                <c:ptCount val="6"/>
                <c:pt idx="0">
                  <c:v>physics </c:v>
                </c:pt>
                <c:pt idx="1">
                  <c:v>chemistry</c:v>
                </c:pt>
                <c:pt idx="2">
                  <c:v>geosciences </c:v>
                </c:pt>
                <c:pt idx="3">
                  <c:v>materials science </c:v>
                </c:pt>
                <c:pt idx="4">
                  <c:v>applied science </c:v>
                </c:pt>
                <c:pt idx="5">
                  <c:v>biology, biophysics, biochemistry</c:v>
                </c:pt>
              </c:strCache>
            </c:strRef>
          </c:cat>
          <c:val>
            <c:numRef>
              <c:f>Sheet3!$B$1:$B$6</c:f>
              <c:numCache>
                <c:formatCode>General</c:formatCode>
                <c:ptCount val="6"/>
                <c:pt idx="0">
                  <c:v>80</c:v>
                </c:pt>
                <c:pt idx="1">
                  <c:v>23</c:v>
                </c:pt>
                <c:pt idx="2">
                  <c:v>20</c:v>
                </c:pt>
                <c:pt idx="3">
                  <c:v>51</c:v>
                </c:pt>
                <c:pt idx="4">
                  <c:v>8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8F-46D5-8868-E91F95A73F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9.2497491122433231E-2"/>
          <c:y val="2.3774501591556373E-2"/>
          <c:w val="0.88421819515207667"/>
          <c:h val="0.1682509633104372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lang="pl-PL" sz="1800" b="1" kern="1200" dirty="0" smtClean="0">
          <a:solidFill>
            <a:srgbClr val="3333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14621962577259"/>
          <c:y val="0.40148193014334754"/>
          <c:w val="0.46345687392524243"/>
          <c:h val="0.6337590378146377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1269-46E0-807A-AE64A509364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1269-46E0-807A-AE64A509364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1269-46E0-807A-AE64A509364F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269-46E0-807A-AE64A509364F}"/>
              </c:ext>
            </c:extLst>
          </c:dPt>
          <c:dPt>
            <c:idx val="4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4-1269-46E0-807A-AE64A509364F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269-46E0-807A-AE64A509364F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1269-46E0-807A-AE64A509364F}"/>
              </c:ext>
            </c:extLst>
          </c:dPt>
          <c:cat>
            <c:strRef>
              <c:f>science!$A$2:$A$8</c:f>
              <c:strCache>
                <c:ptCount val="7"/>
                <c:pt idx="0">
                  <c:v>physics </c:v>
                </c:pt>
                <c:pt idx="1">
                  <c:v>chemistry </c:v>
                </c:pt>
                <c:pt idx="2">
                  <c:v>biology, biophysics</c:v>
                </c:pt>
                <c:pt idx="3">
                  <c:v>geosciences </c:v>
                </c:pt>
                <c:pt idx="4">
                  <c:v>materials science </c:v>
                </c:pt>
                <c:pt idx="5">
                  <c:v>applied science </c:v>
                </c:pt>
                <c:pt idx="6">
                  <c:v>Other</c:v>
                </c:pt>
              </c:strCache>
            </c:strRef>
          </c:cat>
          <c:val>
            <c:numRef>
              <c:f>science!$B$2:$B$8</c:f>
              <c:numCache>
                <c:formatCode>\О\с\н\о\в\н\о\й</c:formatCode>
                <c:ptCount val="7"/>
                <c:pt idx="0">
                  <c:v>76</c:v>
                </c:pt>
                <c:pt idx="1">
                  <c:v>16</c:v>
                </c:pt>
                <c:pt idx="2">
                  <c:v>11</c:v>
                </c:pt>
                <c:pt idx="3">
                  <c:v>9</c:v>
                </c:pt>
                <c:pt idx="4">
                  <c:v>43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69-46E0-807A-AE64A509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txPr>
          <a:bodyPr/>
          <a:lstStyle/>
          <a:p>
            <a:pPr>
              <a:defRPr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2440246380492757"/>
          <c:y val="0.19322254189380175"/>
          <c:w val="0.14280353844658306"/>
          <c:h val="6.9208744124337571E-2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51160912578238"/>
          <c:y val="0.34578874069312765"/>
          <c:w val="0.46183254593175865"/>
          <c:h val="0.563210421867997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87C2-4C64-BBA7-0E77B5F6455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7C2-4C64-BBA7-0E77B5F6455B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87C2-4C64-BBA7-0E77B5F6455B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3-87C2-4C64-BBA7-0E77B5F6455B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87C2-4C64-BBA7-0E77B5F6455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87C2-4C64-BBA7-0E77B5F6455B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87C2-4C64-BBA7-0E77B5F6455B}"/>
              </c:ext>
            </c:extLst>
          </c:dPt>
          <c:dLbls>
            <c:dLbl>
              <c:idx val="6"/>
              <c:layout>
                <c:manualLayout>
                  <c:x val="1.0000000000000004E-2"/>
                  <c:y val="-3.65853658536585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C2-4C64-BBA7-0E77B5F645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Лист1!$A$1:$A$7</c:f>
              <c:strCache>
                <c:ptCount val="7"/>
                <c:pt idx="0">
                  <c:v>physics </c:v>
                </c:pt>
                <c:pt idx="1">
                  <c:v>chemistry</c:v>
                </c:pt>
                <c:pt idx="2">
                  <c:v>geosciences </c:v>
                </c:pt>
                <c:pt idx="3">
                  <c:v>materials science </c:v>
                </c:pt>
                <c:pt idx="4">
                  <c:v>applied science </c:v>
                </c:pt>
                <c:pt idx="5">
                  <c:v>biosciences</c:v>
                </c:pt>
                <c:pt idx="6">
                  <c:v>other</c:v>
                </c:pt>
              </c:strCache>
            </c:strRef>
          </c:cat>
          <c:val>
            <c:numRef>
              <c:f>Лист1!$B$1:$B$7</c:f>
              <c:numCache>
                <c:formatCode>General</c:formatCode>
                <c:ptCount val="7"/>
                <c:pt idx="0">
                  <c:v>110</c:v>
                </c:pt>
                <c:pt idx="1">
                  <c:v>36</c:v>
                </c:pt>
                <c:pt idx="2">
                  <c:v>37</c:v>
                </c:pt>
                <c:pt idx="3">
                  <c:v>121</c:v>
                </c:pt>
                <c:pt idx="4">
                  <c:v>14</c:v>
                </c:pt>
                <c:pt idx="5">
                  <c:v>20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C2-4C64-BBA7-0E77B5F645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32E42-D8CA-4194-8C76-BE1774FC8ECB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DAE75-F8D1-409E-98FE-11EA2A9AC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3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89EC7E-DA2B-4532-9DFF-76E1A1C79F01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09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EB54-914C-4995-B2E5-F860A2B82F54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50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A660C-35FE-4A07-8B85-BFF55F580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1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A19F-E27A-42A2-BB88-23A83E18C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7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413F5-6050-4810-A154-4868D8A5D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8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460C-DEDA-4BD5-860E-4FBCFA91F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07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7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6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1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0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2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D8C0C-BEE4-4804-99BA-834A16BC0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91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75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78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64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9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3348-5FB7-4183-A88A-D72E9B943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3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C6E3-CF3F-46E9-9444-454A083C1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6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E7E37-C5C5-4709-AC3F-C95C901A0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2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848D-D957-441C-B89F-0C617F9BF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4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D4E51-3D2F-4D7E-BE3E-5924B6644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7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06DB-02A2-48FB-9121-10F8AD8CB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4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47AD7-22A1-4D7E-90C9-43D2DA165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778E00E-A310-4620-B034-5923C7602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2CE75-F1B7-4427-B594-B1250DA768D1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7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7.w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16.wm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4293096"/>
            <a:ext cx="8931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Theme Leaders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  <a:r>
              <a:rPr lang="en-US" sz="2400" b="1" dirty="0">
                <a:solidFill>
                  <a:srgbClr val="C00000"/>
                </a:solidFill>
              </a:rPr>
              <a:t>D.P. </a:t>
            </a:r>
            <a:r>
              <a:rPr lang="en-US" sz="2400" b="1" dirty="0" err="1">
                <a:solidFill>
                  <a:srgbClr val="C00000"/>
                </a:solidFill>
              </a:rPr>
              <a:t>Kozlenko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V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  <a:r>
              <a:rPr lang="en-US" sz="2400" b="1" dirty="0">
                <a:solidFill>
                  <a:srgbClr val="C00000"/>
                </a:solidFill>
              </a:rPr>
              <a:t>L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  <a:r>
              <a:rPr lang="en-US" sz="2400" b="1" dirty="0" err="1">
                <a:solidFill>
                  <a:srgbClr val="C00000"/>
                </a:solidFill>
              </a:rPr>
              <a:t>Aksenov</a:t>
            </a:r>
            <a:r>
              <a:rPr lang="ru-RU" sz="2400" b="1" dirty="0">
                <a:solidFill>
                  <a:srgbClr val="C00000"/>
                </a:solidFill>
              </a:rPr>
              <a:t>, А.М.</a:t>
            </a:r>
            <a:r>
              <a:rPr lang="en-US" sz="2400" b="1" dirty="0" err="1">
                <a:solidFill>
                  <a:srgbClr val="C00000"/>
                </a:solidFill>
              </a:rPr>
              <a:t>Balagurov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935429"/>
            <a:ext cx="74168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Report on the concluding theme </a:t>
            </a:r>
          </a:p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“Investigations of Condensed Matter by Modern Neutron Scattering Methods” 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for the period 2015-2017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74256" y="857250"/>
            <a:ext cx="6562725" cy="4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defRPr/>
            </a:pPr>
            <a:br>
              <a:rPr lang="en-US" altLang="ru-RU" sz="1800" dirty="0">
                <a:solidFill>
                  <a:srgbClr val="FF3300"/>
                </a:solidFill>
                <a:latin typeface="Arial"/>
              </a:rPr>
            </a:br>
            <a:r>
              <a:rPr lang="en-US" altLang="ru-RU" sz="1350" b="1" dirty="0">
                <a:solidFill>
                  <a:srgbClr val="FF3300"/>
                </a:solidFill>
                <a:latin typeface="Arial"/>
              </a:rPr>
              <a:t>Observation of </a:t>
            </a:r>
            <a:r>
              <a:rPr lang="en-US" altLang="ru-RU" sz="1350" b="1" dirty="0" err="1">
                <a:solidFill>
                  <a:srgbClr val="FF3300"/>
                </a:solidFill>
                <a:latin typeface="Arial"/>
              </a:rPr>
              <a:t>cryptoferromagnetic</a:t>
            </a:r>
            <a:r>
              <a:rPr lang="en-US" altLang="ru-RU" sz="1350" b="1" dirty="0">
                <a:solidFill>
                  <a:srgbClr val="FF3300"/>
                </a:solidFill>
                <a:latin typeface="Arial"/>
              </a:rPr>
              <a:t> domain state in layered structure</a:t>
            </a:r>
            <a:br>
              <a:rPr lang="en-US" altLang="ru-RU" sz="1350" b="1" dirty="0">
                <a:solidFill>
                  <a:srgbClr val="FF3300"/>
                </a:solidFill>
                <a:latin typeface="Arial"/>
              </a:rPr>
            </a:br>
            <a:r>
              <a:rPr lang="en-US" altLang="ru-RU" sz="1350" b="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V(150nm)/Fe(7%)+</a:t>
            </a:r>
            <a:r>
              <a:rPr lang="en-US" altLang="ru-RU" sz="1050" b="1" dirty="0" err="1">
                <a:solidFill>
                  <a:srgbClr val="00B050"/>
                </a:solidFill>
                <a:latin typeface="Arial"/>
              </a:rPr>
              <a:t>V+Nb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)(20nm)/</a:t>
            </a:r>
            <a:r>
              <a:rPr lang="en-US" altLang="ru-RU" sz="1050" b="1" dirty="0" err="1">
                <a:solidFill>
                  <a:srgbClr val="00B050"/>
                </a:solidFill>
                <a:latin typeface="Arial"/>
              </a:rPr>
              <a:t>Nb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(150nm)</a:t>
            </a:r>
            <a:br>
              <a:rPr lang="en-US" altLang="ru-RU" sz="1050" b="1" dirty="0">
                <a:solidFill>
                  <a:srgbClr val="00B050"/>
                </a:solidFill>
                <a:latin typeface="Arial"/>
              </a:rPr>
            </a:br>
            <a:endParaRPr lang="ru-RU" altLang="ru-RU" sz="1050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1374256" y="1593057"/>
            <a:ext cx="6669881" cy="440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Scattering at 10K,  2. Scattering at 1.5K, 3. Decreasing of scattering in range 1.5K-150K, </a:t>
            </a:r>
          </a:p>
          <a:p>
            <a:pPr marL="257175" indent="-257175" algn="ctr" defTabSz="685800"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altLang="ru-RU" sz="1050" b="1" dirty="0">
              <a:solidFill>
                <a:srgbClr val="333399"/>
              </a:solidFill>
              <a:latin typeface="Arial"/>
            </a:endParaRP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4. Transformation of cluster structure from 8K to 1.5 K at H</a:t>
            </a:r>
            <a:r>
              <a:rPr lang="ru-RU" altLang="ru-RU" sz="1050" b="1" dirty="0">
                <a:solidFill>
                  <a:srgbClr val="333399"/>
                </a:solidFill>
                <a:latin typeface="Arial"/>
              </a:rPr>
              <a:t>=0 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</a:t>
            </a:r>
            <a:endParaRPr lang="ru-RU" altLang="ru-RU" sz="1050" b="1" dirty="0">
              <a:solidFill>
                <a:srgbClr val="333399"/>
              </a:solidFill>
              <a:latin typeface="Arial"/>
            </a:endParaRP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</a:t>
            </a: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5. Structure at T=1.5K and H=1 </a:t>
            </a:r>
            <a:r>
              <a:rPr lang="en-US" altLang="ru-RU" sz="1050" b="1" dirty="0" err="1">
                <a:solidFill>
                  <a:srgbClr val="333399"/>
                </a:solidFill>
                <a:latin typeface="Arial"/>
              </a:rPr>
              <a:t>kOe</a:t>
            </a:r>
            <a:r>
              <a:rPr lang="ru-RU" altLang="ru-RU" sz="1050" b="1" dirty="0">
                <a:solidFill>
                  <a:srgbClr val="333399"/>
                </a:solidFill>
                <a:latin typeface="Arial"/>
              </a:rPr>
              <a:t> –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Clusters and Domains (</a:t>
            </a:r>
            <a:r>
              <a:rPr lang="en-US" altLang="ru-RU" sz="1050" b="1" dirty="0" err="1">
                <a:solidFill>
                  <a:srgbClr val="333399"/>
                </a:solidFill>
                <a:latin typeface="Arial"/>
              </a:rPr>
              <a:t>cryptoferromagnetism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)</a:t>
            </a:r>
            <a:endParaRPr lang="ru-RU" altLang="ru-RU" sz="1050" b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4" name="Picture 4" descr="Безымянны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85" y="2672953"/>
            <a:ext cx="2430065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untitle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25" y="2672954"/>
            <a:ext cx="2591991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Graph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56" y="4400550"/>
            <a:ext cx="2350294" cy="151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2"/>
          <p:cNvGraphicFramePr>
            <a:graphicFrameLocks noChangeAspect="1"/>
          </p:cNvGraphicFramePr>
          <p:nvPr>
            <p:extLst/>
          </p:nvPr>
        </p:nvGraphicFramePr>
        <p:xfrm>
          <a:off x="3724550" y="4606529"/>
          <a:ext cx="2051447" cy="130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Точечный рисунок" r:id="rId6" imgW="5772956" imgH="3704762" progId="Paint.Picture">
                  <p:embed/>
                </p:oleObj>
              </mc:Choice>
              <mc:Fallback>
                <p:oleObj name="Точечный рисунок" r:id="rId6" imgW="5772956" imgH="3704762" progId="Paint.Picture">
                  <p:embed/>
                  <p:pic>
                    <p:nvPicPr>
                      <p:cNvPr id="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550" y="4606529"/>
                        <a:ext cx="2051447" cy="130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44" y="4563666"/>
            <a:ext cx="2159794" cy="14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89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5903" y="919538"/>
            <a:ext cx="6172200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study of structure and dynamics of </a:t>
            </a:r>
            <a:r>
              <a:rPr lang="en-US" sz="165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lovastatine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>
            <a:fillRect/>
          </a:stretch>
        </p:blipFill>
        <p:spPr bwMode="auto">
          <a:xfrm>
            <a:off x="309358" y="1570810"/>
            <a:ext cx="3967163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680" y="3197308"/>
            <a:ext cx="42872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Molecular (left) and crystal (right) structures of </a:t>
            </a:r>
            <a:r>
              <a:rPr lang="en-US" sz="1400" dirty="0" err="1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lovastatine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(LOV; (1S,3R,7S,8S,8aR)-8-{2-[(2R,4R)-4-Hydroxy-6-oxooxan-2-yl]ethyl}-3,7-dimethyl-1,2,3,7,8,8a-hexahydronaphthalen-1-yl (2S)-2-methylbutanoate) (b).</a:t>
            </a:r>
            <a:endParaRPr lang="ru-RU" sz="140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4" y="1571205"/>
            <a:ext cx="5448563" cy="2990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57" y="1495250"/>
            <a:ext cx="1921429" cy="31428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75856" y="4640959"/>
            <a:ext cx="5868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Theoretical (harmonic DFPT PBE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TS approach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experimental vibrational spectra of </a:t>
            </a:r>
            <a:r>
              <a:rPr lang="en-US" sz="14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lovastatine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according to inelastic incoherent and terahertz spectroscopy (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The most important vibrational modes are visualized (d).</a:t>
            </a:r>
            <a:endParaRPr lang="ru-RU" sz="14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4474" y="1307918"/>
            <a:ext cx="306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6405" y="1298123"/>
            <a:ext cx="306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23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2550215" cy="197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88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FSD-2016: TRIP steels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 (in collaboration with IMF of TU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Bergakademie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 Freiberg) </a:t>
            </a:r>
            <a:endParaRPr lang="ru-RU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420888"/>
            <a:ext cx="2709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3" t="2430" r="2170" b="4371"/>
          <a:stretch/>
        </p:blipFill>
        <p:spPr>
          <a:xfrm>
            <a:off x="6183837" y="393408"/>
            <a:ext cx="2680981" cy="2132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1" t="7356" r="6207" b="5679"/>
          <a:stretch/>
        </p:blipFill>
        <p:spPr>
          <a:xfrm>
            <a:off x="2935116" y="394486"/>
            <a:ext cx="2808312" cy="2130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6" t="8738" r="10775" b="3757"/>
          <a:stretch/>
        </p:blipFill>
        <p:spPr>
          <a:xfrm>
            <a:off x="6136349" y="2507983"/>
            <a:ext cx="3007651" cy="2460806"/>
          </a:xfrm>
          <a:prstGeom prst="rect">
            <a:avLst/>
          </a:prstGeom>
        </p:spPr>
      </p:pic>
      <p:sp>
        <p:nvSpPr>
          <p:cNvPr id="8" name="Стрелка вниз 11"/>
          <p:cNvSpPr/>
          <p:nvPr/>
        </p:nvSpPr>
        <p:spPr>
          <a:xfrm>
            <a:off x="7942597" y="2092882"/>
            <a:ext cx="355056" cy="86409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трелка вправо 17"/>
          <p:cNvSpPr/>
          <p:nvPr/>
        </p:nvSpPr>
        <p:spPr>
          <a:xfrm>
            <a:off x="5140048" y="1628800"/>
            <a:ext cx="864096" cy="36004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365" y="5002836"/>
            <a:ext cx="1882037" cy="15247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9" t="3091" r="6941" b="9208"/>
          <a:stretch/>
        </p:blipFill>
        <p:spPr>
          <a:xfrm>
            <a:off x="3064409" y="3474000"/>
            <a:ext cx="3037844" cy="2475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0" t="9855" r="9035" b="3607"/>
          <a:stretch/>
        </p:blipFill>
        <p:spPr>
          <a:xfrm>
            <a:off x="62821" y="3501008"/>
            <a:ext cx="2997011" cy="2452100"/>
          </a:xfrm>
          <a:prstGeom prst="rect">
            <a:avLst/>
          </a:prstGeom>
        </p:spPr>
      </p:pic>
      <p:sp>
        <p:nvSpPr>
          <p:cNvPr id="13" name="Стрелка вправо 10"/>
          <p:cNvSpPr/>
          <p:nvPr/>
        </p:nvSpPr>
        <p:spPr>
          <a:xfrm>
            <a:off x="2249580" y="1674472"/>
            <a:ext cx="864096" cy="36004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5949280"/>
            <a:ext cx="264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diffraction pattern vs. plastic deformation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7216" y="5936866"/>
            <a:ext cx="264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contents vs. plastic deformation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3140968"/>
            <a:ext cx="5072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phases: austenite, </a:t>
            </a:r>
            <a:r>
              <a:rPr lang="el-G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-martensite, ZrO</a:t>
            </a:r>
            <a:r>
              <a:rPr lang="en-US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(amorphous)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64793" y="6469845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 samples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492896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profile analysis: changes in sample dimensions</a:t>
            </a:r>
            <a:endParaRPr lang="ru-RU" sz="16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/>
        </p:nvSpPr>
        <p:spPr>
          <a:xfrm>
            <a:off x="464457" y="1797281"/>
            <a:ext cx="4038600" cy="452596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>
            <a:lvl1pPr marL="292359" indent="-292359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46" indent="-243634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53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346" indent="-194907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159" indent="-194907" algn="l" defTabSz="389813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97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3786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598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411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359" marR="0" lvl="0" indent="-292359" algn="l" defTabSz="389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nhaltsplatzhalter 3"/>
          <p:cNvSpPr>
            <a:spLocks noGrp="1"/>
          </p:cNvSpPr>
          <p:nvPr/>
        </p:nvSpPr>
        <p:spPr>
          <a:xfrm>
            <a:off x="4655457" y="1797281"/>
            <a:ext cx="4038600" cy="452596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>
            <a:lvl1pPr marL="292359" indent="-292359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46" indent="-243634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53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346" indent="-194907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159" indent="-194907" algn="l" defTabSz="389813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97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3786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598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411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359" marR="0" lvl="0" indent="-292359" algn="l" defTabSz="389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40265" y="545510"/>
            <a:ext cx="8673042" cy="1320489"/>
          </a:xfrm>
          <a:prstGeom prst="rect">
            <a:avLst/>
          </a:prstGeom>
        </p:spPr>
        <p:txBody>
          <a:bodyPr vert="horz" lIns="104214" tIns="52107" rIns="104214" bIns="52107" rtlCol="0" anchor="ctr">
            <a:noAutofit/>
          </a:bodyPr>
          <a:lstStyle>
            <a:defPPr>
              <a:defRPr lang="de-DE"/>
            </a:defPPr>
            <a:lvl1pPr marL="0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071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142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21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28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354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425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496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567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Deformation inside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paleosubduction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channel – Insights from microstructures and crystallographic preferred orientations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eclogites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metasediments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the Tauern Window, Austria.</a:t>
            </a: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5" y="1772816"/>
            <a:ext cx="3691891" cy="2118229"/>
          </a:xfrm>
          <a:prstGeom prst="rect">
            <a:avLst/>
          </a:prstGeom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06" y="1951674"/>
            <a:ext cx="4761901" cy="157082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3" y="4126482"/>
            <a:ext cx="5562548" cy="2640276"/>
          </a:xfrm>
          <a:prstGeom prst="rect">
            <a:avLst/>
          </a:prstGeom>
        </p:spPr>
      </p:pic>
      <p:sp>
        <p:nvSpPr>
          <p:cNvPr id="8" name="Rechteck 9"/>
          <p:cNvSpPr/>
          <p:nvPr/>
        </p:nvSpPr>
        <p:spPr>
          <a:xfrm>
            <a:off x="6012490" y="6177706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071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142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21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28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354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425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496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567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Keppler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(2016) 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Geol.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60-79. </a:t>
            </a:r>
          </a:p>
          <a:p>
            <a:pPr marL="0" marR="0" lvl="0" indent="0" algn="l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10.1016/j.jsg.2015.11.006]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10" descr="Bildergebnis für logo uni bonn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4" descr="Bildergebnis für logo uni bonn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4" descr="https://upload.wikimedia.org/wikipedia/de/thumb/7/72/Universit%C3%A4t_Bonn.svg/320px-Universit%C3%A4t_Bon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64" y="45270"/>
            <a:ext cx="1677011" cy="5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105" y="76587"/>
            <a:ext cx="953339" cy="358521"/>
          </a:xfrm>
          <a:prstGeom prst="rect">
            <a:avLst/>
          </a:prstGeom>
        </p:spPr>
      </p:pic>
      <p:sp>
        <p:nvSpPr>
          <p:cNvPr id="13" name="Rechteck 1"/>
          <p:cNvSpPr/>
          <p:nvPr/>
        </p:nvSpPr>
        <p:spPr>
          <a:xfrm>
            <a:off x="1098868" y="3795139"/>
            <a:ext cx="19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FF"/>
                </a:solidFill>
                <a:latin typeface="Calibri"/>
              </a:rPr>
              <a:t>Geological location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hteck 2"/>
          <p:cNvSpPr/>
          <p:nvPr/>
        </p:nvSpPr>
        <p:spPr>
          <a:xfrm>
            <a:off x="4183276" y="3469908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FF"/>
                </a:solidFill>
                <a:latin typeface="Calibri"/>
              </a:rPr>
              <a:t>Microstructural observations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hteck 10"/>
          <p:cNvSpPr/>
          <p:nvPr/>
        </p:nvSpPr>
        <p:spPr>
          <a:xfrm>
            <a:off x="5528949" y="4258562"/>
            <a:ext cx="2745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i="1" dirty="0" err="1">
                <a:solidFill>
                  <a:srgbClr val="0000FF"/>
                </a:solidFill>
                <a:latin typeface="Calibri"/>
              </a:rPr>
              <a:t>Crystallographic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de-DE" i="1" dirty="0" err="1">
                <a:solidFill>
                  <a:srgbClr val="0000FF"/>
                </a:solidFill>
                <a:latin typeface="Calibri"/>
              </a:rPr>
              <a:t>preferred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i="1" dirty="0">
                <a:solidFill>
                  <a:srgbClr val="0000FF"/>
                </a:solidFill>
                <a:latin typeface="Calibri"/>
              </a:rPr>
              <a:t>Orientation (</a:t>
            </a:r>
            <a:r>
              <a:rPr lang="de-DE" i="1" dirty="0" err="1">
                <a:solidFill>
                  <a:srgbClr val="0000FF"/>
                </a:solidFill>
                <a:latin typeface="Calibri"/>
              </a:rPr>
              <a:t>texture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60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icy;&amp;ncy;&amp;scy;&amp;tcy;&amp;icy;&amp;tcy;&amp;ucy;&amp;tcy; &amp;acy;&amp;rcy;&amp;khcy;&amp;iecy;&amp;ocy;&amp;lcy;&amp;ocy;&amp;gcy;&amp;icy;&amp;icy; &amp;Rcy;&amp;A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" y="451714"/>
            <a:ext cx="1757282" cy="15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5132" y="829360"/>
            <a:ext cx="2494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Archaeology of</a:t>
            </a:r>
            <a:r>
              <a:rPr lang="ru-RU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Russian Academy of Science</a:t>
            </a:r>
            <a:endParaRPr lang="ru-RU" b="1" i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&amp;Kcy;&amp;acy;&amp;rcy;&amp;tcy;&amp;icy;&amp;ncy;&amp;kcy;&amp;icy; &amp;pcy;&amp;ocy; &amp;zcy;&amp;acy;&amp;pcy;&amp;rcy;&amp;ocy;&amp;scy;&amp;ucy; &amp;kcy;&amp;lcy;&amp;acy;&amp;dcy; &amp;Tcy;&amp;vcy;&amp;iecy;&amp;r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6517"/>
            <a:ext cx="2750294" cy="16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589881" y="4183021"/>
            <a:ext cx="3051636" cy="2763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393" r="799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21833"/>
          <a:stretch/>
        </p:blipFill>
        <p:spPr>
          <a:xfrm>
            <a:off x="2544903" y="4241724"/>
            <a:ext cx="1641379" cy="1730334"/>
          </a:xfrm>
          <a:prstGeom prst="rect">
            <a:avLst/>
          </a:prstGeom>
        </p:spPr>
      </p:pic>
      <p:sp>
        <p:nvSpPr>
          <p:cNvPr id="7" name="Прямоугольник 7"/>
          <p:cNvSpPr/>
          <p:nvPr/>
        </p:nvSpPr>
        <p:spPr>
          <a:xfrm>
            <a:off x="0" y="152258"/>
            <a:ext cx="8874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Neutron radiography and tomography facility: cultural heritage studies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00" y="3737501"/>
            <a:ext cx="4230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Tver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treasure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found in 2014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20669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part of Old-Russian ancient bracelet dated to XIV century (left) and neutron tomography reconstruction (right).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r="15556" b="33407"/>
          <a:stretch/>
        </p:blipFill>
        <p:spPr>
          <a:xfrm rot="5400000">
            <a:off x="4425408" y="2020106"/>
            <a:ext cx="2347574" cy="21984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t="9881" r="14090" b="7046"/>
          <a:stretch/>
        </p:blipFill>
        <p:spPr>
          <a:xfrm>
            <a:off x="6810044" y="1911168"/>
            <a:ext cx="2147988" cy="2381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3810" y="4581128"/>
            <a:ext cx="462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Gold Scythian jar (left) and neutron tomography reconstruction (right)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er_naglow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57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4800" y="520047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014"/>
            </a:pPr>
            <a:endParaRPr lang="pl-PL" altLang="ru-RU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0" name="Chart 5"/>
          <p:cNvGraphicFramePr>
            <a:graphicFrameLocks/>
          </p:cNvGraphicFramePr>
          <p:nvPr>
            <p:extLst/>
          </p:nvPr>
        </p:nvGraphicFramePr>
        <p:xfrm>
          <a:off x="-990600" y="2381071"/>
          <a:ext cx="10363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419600" y="33716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2015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6858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pl-PL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proposals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150  accepted;   </a:t>
            </a: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countries</a:t>
            </a:r>
            <a:r>
              <a:rPr lang="pl-PL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visiting users from 12 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proposals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174  accepted;   19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visiting users from 14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238 proposals;   208  accepted;   19 countries; 102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visiting users from 1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1"/>
          <p:cNvGraphicFramePr>
            <a:graphicFrameLocks noGrp="1"/>
          </p:cNvGraphicFramePr>
          <p:nvPr>
            <p:extLst/>
          </p:nvPr>
        </p:nvGraphicFramePr>
        <p:xfrm>
          <a:off x="-685800" y="2152471"/>
          <a:ext cx="4724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4"/>
          <p:cNvSpPr/>
          <p:nvPr/>
        </p:nvSpPr>
        <p:spPr>
          <a:xfrm>
            <a:off x="2175520" y="4514671"/>
            <a:ext cx="7200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47%</a:t>
            </a:r>
          </a:p>
        </p:txBody>
      </p:sp>
      <p:sp>
        <p:nvSpPr>
          <p:cNvPr id="16" name="Прямоугольник 13"/>
          <p:cNvSpPr/>
          <p:nvPr/>
        </p:nvSpPr>
        <p:spPr>
          <a:xfrm>
            <a:off x="651520" y="4286071"/>
            <a:ext cx="7200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26%</a:t>
            </a:r>
          </a:p>
        </p:txBody>
      </p:sp>
      <p:sp>
        <p:nvSpPr>
          <p:cNvPr id="17" name="Прямоугольник 14"/>
          <p:cNvSpPr/>
          <p:nvPr/>
        </p:nvSpPr>
        <p:spPr>
          <a:xfrm>
            <a:off x="1337320" y="5390599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9.8%</a:t>
            </a:r>
          </a:p>
        </p:txBody>
      </p:sp>
      <p:sp>
        <p:nvSpPr>
          <p:cNvPr id="18" name="Прямоугольник 15"/>
          <p:cNvSpPr/>
          <p:nvPr/>
        </p:nvSpPr>
        <p:spPr>
          <a:xfrm>
            <a:off x="880120" y="52766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6.7%</a:t>
            </a:r>
          </a:p>
        </p:txBody>
      </p:sp>
      <p:sp>
        <p:nvSpPr>
          <p:cNvPr id="24" name="Прямоугольник 16"/>
          <p:cNvSpPr/>
          <p:nvPr/>
        </p:nvSpPr>
        <p:spPr>
          <a:xfrm>
            <a:off x="727720" y="49718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5.5%</a:t>
            </a:r>
          </a:p>
        </p:txBody>
      </p:sp>
      <p:sp>
        <p:nvSpPr>
          <p:cNvPr id="26" name="Прямоугольник 18"/>
          <p:cNvSpPr/>
          <p:nvPr/>
        </p:nvSpPr>
        <p:spPr>
          <a:xfrm>
            <a:off x="1261120" y="36764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71600" y="32954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5715000" y="2514600"/>
          <a:ext cx="4953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315200" y="33716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2016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914400" y="2609671"/>
            <a:ext cx="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800600" y="2533471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3159659" y="2516119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98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19" y="393260"/>
            <a:ext cx="889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Two detector system was put into operation at DN-6 </a:t>
            </a:r>
            <a:r>
              <a:rPr lang="en-US" b="1" dirty="0" err="1">
                <a:solidFill>
                  <a:srgbClr val="7030A0"/>
                </a:solidFill>
              </a:rPr>
              <a:t>diffractometer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73127"/>
            <a:ext cx="7693430" cy="283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594928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Neutron diffraction patterns of </a:t>
            </a:r>
            <a:r>
              <a:rPr lang="en-US" b="1" dirty="0" err="1">
                <a:solidFill>
                  <a:srgbClr val="C00000"/>
                </a:solidFill>
              </a:rPr>
              <a:t>LiMn</a:t>
            </a:r>
            <a:r>
              <a:rPr lang="ru-RU" b="1" baseline="-25000" dirty="0">
                <a:solidFill>
                  <a:srgbClr val="C00000"/>
                </a:solidFill>
              </a:rPr>
              <a:t>2</a:t>
            </a:r>
            <a:r>
              <a:rPr lang="en-US" b="1" dirty="0" err="1">
                <a:solidFill>
                  <a:srgbClr val="C00000"/>
                </a:solidFill>
              </a:rPr>
              <a:t>TeO</a:t>
            </a:r>
            <a:r>
              <a:rPr lang="ru-RU" b="1" baseline="-25000" dirty="0">
                <a:solidFill>
                  <a:srgbClr val="C00000"/>
                </a:solidFill>
              </a:rPr>
              <a:t>6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en-US" b="1" dirty="0">
                <a:solidFill>
                  <a:srgbClr val="C00000"/>
                </a:solidFill>
              </a:rPr>
              <a:t>measured at scattering angles </a:t>
            </a:r>
            <a:r>
              <a:rPr lang="ru-RU" b="1" dirty="0">
                <a:solidFill>
                  <a:srgbClr val="C00000"/>
                </a:solidFill>
              </a:rPr>
              <a:t> 2</a:t>
            </a:r>
            <a:r>
              <a:rPr lang="ru-RU" b="1" dirty="0">
                <a:solidFill>
                  <a:srgbClr val="C00000"/>
                </a:solidFill>
                <a:sym typeface="Symbol"/>
              </a:rPr>
              <a:t></a:t>
            </a:r>
            <a:r>
              <a:rPr lang="ru-RU" b="1" dirty="0">
                <a:solidFill>
                  <a:srgbClr val="C00000"/>
                </a:solidFill>
              </a:rPr>
              <a:t> = 45</a:t>
            </a:r>
            <a:r>
              <a:rPr lang="ru-RU" b="1" dirty="0">
                <a:solidFill>
                  <a:srgbClr val="C00000"/>
                </a:solidFill>
                <a:sym typeface="Symbol"/>
              </a:rPr>
              <a:t></a:t>
            </a:r>
            <a:r>
              <a:rPr lang="ru-RU" b="1" dirty="0">
                <a:solidFill>
                  <a:srgbClr val="C00000"/>
                </a:solidFill>
              </a:rPr>
              <a:t> (</a:t>
            </a:r>
            <a:r>
              <a:rPr lang="en-US" b="1" dirty="0">
                <a:solidFill>
                  <a:srgbClr val="C00000"/>
                </a:solidFill>
              </a:rPr>
              <a:t>left</a:t>
            </a:r>
            <a:r>
              <a:rPr lang="ru-RU" b="1" dirty="0">
                <a:solidFill>
                  <a:srgbClr val="C00000"/>
                </a:solidFill>
              </a:rPr>
              <a:t>) и 90</a:t>
            </a:r>
            <a:r>
              <a:rPr lang="ru-RU" b="1" dirty="0">
                <a:solidFill>
                  <a:srgbClr val="C00000"/>
                </a:solidFill>
                <a:sym typeface="Symbol"/>
              </a:rPr>
              <a:t></a:t>
            </a:r>
            <a:r>
              <a:rPr lang="ru-RU" b="1" dirty="0">
                <a:solidFill>
                  <a:srgbClr val="C00000"/>
                </a:solidFill>
              </a:rPr>
              <a:t> (</a:t>
            </a:r>
            <a:r>
              <a:rPr lang="en-US" b="1" dirty="0">
                <a:solidFill>
                  <a:srgbClr val="C00000"/>
                </a:solidFill>
              </a:rPr>
              <a:t>right</a:t>
            </a:r>
            <a:r>
              <a:rPr lang="ru-RU" b="1" dirty="0">
                <a:solidFill>
                  <a:srgbClr val="C00000"/>
                </a:solidFill>
              </a:rPr>
              <a:t>) </a:t>
            </a:r>
            <a:r>
              <a:rPr lang="en-US" b="1" dirty="0">
                <a:solidFill>
                  <a:srgbClr val="C00000"/>
                </a:solidFill>
              </a:rPr>
              <a:t>for</a:t>
            </a:r>
            <a:r>
              <a:rPr lang="ru-RU" b="1" dirty="0">
                <a:solidFill>
                  <a:srgbClr val="C00000"/>
                </a:solidFill>
              </a:rPr>
              <a:t> 10 </a:t>
            </a:r>
            <a:r>
              <a:rPr lang="en-US" b="1" dirty="0">
                <a:solidFill>
                  <a:srgbClr val="C00000"/>
                </a:solidFill>
              </a:rPr>
              <a:t>min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1995445" cy="2660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14255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Second circular detector of DN-6</a:t>
            </a:r>
            <a:r>
              <a:rPr lang="ru-RU" b="1" dirty="0">
                <a:solidFill>
                  <a:srgbClr val="006600"/>
                </a:solidFill>
              </a:rPr>
              <a:t>, </a:t>
            </a:r>
            <a:r>
              <a:rPr lang="en-US" b="1" dirty="0">
                <a:solidFill>
                  <a:srgbClr val="006600"/>
                </a:solidFill>
              </a:rPr>
              <a:t>consisting of </a:t>
            </a:r>
            <a:r>
              <a:rPr lang="ru-RU" b="1" dirty="0">
                <a:solidFill>
                  <a:srgbClr val="006600"/>
                </a:solidFill>
              </a:rPr>
              <a:t>96 </a:t>
            </a:r>
            <a:r>
              <a:rPr lang="en-US" b="1" dirty="0">
                <a:solidFill>
                  <a:srgbClr val="006600"/>
                </a:solidFill>
              </a:rPr>
              <a:t>separate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en-US" b="1" baseline="30000" dirty="0">
                <a:solidFill>
                  <a:srgbClr val="006600"/>
                </a:solidFill>
              </a:rPr>
              <a:t>3</a:t>
            </a:r>
            <a:r>
              <a:rPr lang="ru-RU" b="1" dirty="0">
                <a:solidFill>
                  <a:srgbClr val="006600"/>
                </a:solidFill>
              </a:rPr>
              <a:t>Не </a:t>
            </a:r>
            <a:r>
              <a:rPr lang="en-US" b="1" dirty="0">
                <a:solidFill>
                  <a:srgbClr val="006600"/>
                </a:solidFill>
              </a:rPr>
              <a:t>counters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033" y="4554"/>
            <a:ext cx="889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0000FF"/>
                </a:solidFill>
              </a:rPr>
              <a:t> Development of IBR-2 Spectrometer Complex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" y="865270"/>
            <a:ext cx="4006332" cy="24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07" y="2494510"/>
            <a:ext cx="1659137" cy="9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035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Reconstruction of the DN-2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into Real Time </a:t>
            </a:r>
            <a:r>
              <a:rPr lang="en-US" b="1" dirty="0" err="1">
                <a:solidFill>
                  <a:srgbClr val="0000FF"/>
                </a:solidFill>
              </a:rPr>
              <a:t>Diffractometer</a:t>
            </a:r>
            <a:r>
              <a:rPr lang="en-US" b="1" dirty="0">
                <a:solidFill>
                  <a:srgbClr val="0000FF"/>
                </a:solidFill>
              </a:rPr>
              <a:t> (RTD)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2290" name="Рисунок 1" descr="RTD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45306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G_06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4" y="3027214"/>
            <a:ext cx="36353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iafrag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87" y="3059868"/>
            <a:ext cx="2159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899592" y="5873750"/>
            <a:ext cx="3384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Ring-shaped helium backscattering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detector on the RTD </a:t>
            </a:r>
            <a:r>
              <a:rPr lang="en-US" sz="1400" b="1" dirty="0" err="1">
                <a:solidFill>
                  <a:srgbClr val="C00000"/>
                </a:solidFill>
              </a:rPr>
              <a:t>diffractometer</a:t>
            </a:r>
            <a:r>
              <a:rPr lang="en-US" sz="1400" b="1" dirty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5148064" y="5750995"/>
            <a:ext cx="2592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Adjustable  neutron  beam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diaphragm for the RTD </a:t>
            </a:r>
            <a:r>
              <a:rPr lang="en-US" sz="1400" b="1" dirty="0" err="1">
                <a:solidFill>
                  <a:srgbClr val="C00000"/>
                </a:solidFill>
              </a:rPr>
              <a:t>diffractometer</a:t>
            </a:r>
            <a:r>
              <a:rPr lang="en-US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20</a:t>
            </a:r>
            <a:r>
              <a:rPr lang="en-US" sz="1400" b="1" dirty="0">
                <a:solidFill>
                  <a:srgbClr val="C00000"/>
                </a:solidFill>
              </a:rPr>
              <a:t>x</a:t>
            </a:r>
            <a:r>
              <a:rPr lang="ru-RU" sz="1400" b="1" dirty="0">
                <a:solidFill>
                  <a:srgbClr val="C00000"/>
                </a:solidFill>
              </a:rPr>
              <a:t>105</a:t>
            </a:r>
            <a:r>
              <a:rPr lang="en-US" sz="1400" b="1" dirty="0">
                <a:solidFill>
                  <a:srgbClr val="C00000"/>
                </a:solidFill>
              </a:rPr>
              <a:t>mm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4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5903" y="260648"/>
            <a:ext cx="6172200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Global modernization of the HRFD diffractometer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3" y="835755"/>
            <a:ext cx="2072879" cy="24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287" y="3375960"/>
            <a:ext cx="2411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 Fourier chopper in work position.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69237"/>
            <a:ext cx="6146690" cy="29558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8458" y="430587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Comparison of the old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-14-10) и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-16-10)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incident neutron spectra measured using vanadium sample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gain factor of neutron intensity as function of neutron wavelength measured using the standard Al2O3 sample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4" y="4007728"/>
            <a:ext cx="3612928" cy="240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768" y="6390037"/>
            <a:ext cx="40233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</a:rPr>
              <a:t>Neutron guide with vertical parabolic focusing. New mirrors were mounted in old vacuum casing.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096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928" y="588029"/>
            <a:ext cx="477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t>FSD-2016: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/>
                <a:cs typeface="Arial" pitchFamily="34" charset="0"/>
              </a:rPr>
              <a:t>NEW radial collimators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(G.V.=1.8</a:t>
            </a:r>
            <a:r>
              <a:rPr lang="ru-RU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mm</a:t>
            </a:r>
            <a:r>
              <a:rPr lang="ru-RU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)</a:t>
            </a:r>
            <a:endParaRPr lang="ru-RU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901" y="896942"/>
            <a:ext cx="1566174" cy="1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62309" y="877598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677976" y="7411665"/>
            <a:ext cx="1930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hangingPunct="0"/>
            <a:r>
              <a:rPr lang="en-US" altLang="ru-RU" sz="75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n-US" altLang="ru-RU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345477" y="934431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6696" y="2856281"/>
            <a:ext cx="149678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Beam profiles: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analytical calculations and Monte Carlo simulation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6495" y="4260437"/>
            <a:ext cx="16201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Two radial collimators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by JJ X-Ray (Denmark)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0351" y="5344844"/>
            <a:ext cx="1988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Webcam for sample control: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top view of sample position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with radial collimators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9483" y="3837099"/>
            <a:ext cx="364502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Radial collimators on FSD for gauge volume definition in bulk sample during stress measurements 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4357" y="4692485"/>
            <a:ext cx="25181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itchFamily="34" charset="0"/>
              </a:rPr>
              <a:t>Two strain components can be measured simultaneously using both collimators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099" y="1074083"/>
            <a:ext cx="35790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477" y="4246448"/>
            <a:ext cx="2257425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4507" y="1074083"/>
            <a:ext cx="1535906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4507" y="2586251"/>
            <a:ext cx="1521619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0377" y="3617798"/>
            <a:ext cx="1943100" cy="23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32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00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Department of Neutron Investigations of Condensed Matter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827420"/>
            <a:ext cx="3024336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Sector</a:t>
            </a:r>
            <a:r>
              <a:rPr lang="ru-RU" b="1" dirty="0">
                <a:solidFill>
                  <a:srgbClr val="7030A0"/>
                </a:solidFill>
              </a:rPr>
              <a:t> 1 - </a:t>
            </a:r>
            <a:r>
              <a:rPr lang="en-US" b="1" dirty="0">
                <a:solidFill>
                  <a:srgbClr val="7030A0"/>
                </a:solidFill>
              </a:rPr>
              <a:t>Diffraction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827420"/>
            <a:ext cx="3384376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Sector</a:t>
            </a:r>
            <a:r>
              <a:rPr lang="ru-RU" b="1" dirty="0">
                <a:solidFill>
                  <a:srgbClr val="7030A0"/>
                </a:solidFill>
              </a:rPr>
              <a:t> 2 – </a:t>
            </a:r>
            <a:r>
              <a:rPr lang="en-US" b="1" dirty="0">
                <a:solidFill>
                  <a:srgbClr val="7030A0"/>
                </a:solidFill>
              </a:rPr>
              <a:t>Neutron Optics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292567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1 – </a:t>
            </a:r>
            <a:r>
              <a:rPr lang="en-US" b="1" dirty="0">
                <a:solidFill>
                  <a:srgbClr val="C00000"/>
                </a:solidFill>
              </a:rPr>
              <a:t>HRFD/FSD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2 – </a:t>
            </a:r>
            <a:r>
              <a:rPr lang="en-US" b="1" dirty="0">
                <a:solidFill>
                  <a:srgbClr val="C00000"/>
                </a:solidFill>
              </a:rPr>
              <a:t>DN</a:t>
            </a:r>
            <a:r>
              <a:rPr lang="ru-RU" b="1" dirty="0">
                <a:solidFill>
                  <a:srgbClr val="C00000"/>
                </a:solidFill>
              </a:rPr>
              <a:t>-2</a:t>
            </a:r>
          </a:p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3 – </a:t>
            </a:r>
            <a:r>
              <a:rPr lang="en-US" b="1" dirty="0">
                <a:solidFill>
                  <a:srgbClr val="C00000"/>
                </a:solidFill>
              </a:rPr>
              <a:t>DN</a:t>
            </a:r>
            <a:r>
              <a:rPr lang="ru-RU" b="1" dirty="0">
                <a:solidFill>
                  <a:srgbClr val="C00000"/>
                </a:solidFill>
              </a:rPr>
              <a:t>-12</a:t>
            </a:r>
          </a:p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4 - </a:t>
            </a:r>
            <a:r>
              <a:rPr lang="en-US" b="1" dirty="0">
                <a:solidFill>
                  <a:srgbClr val="C00000"/>
                </a:solidFill>
              </a:rPr>
              <a:t>SKAT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41277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1 – </a:t>
            </a:r>
            <a:r>
              <a:rPr lang="en-US" b="1" dirty="0">
                <a:solidFill>
                  <a:srgbClr val="C00000"/>
                </a:solidFill>
              </a:rPr>
              <a:t>REMUR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2 – </a:t>
            </a:r>
            <a:r>
              <a:rPr lang="en-US" b="1" dirty="0">
                <a:solidFill>
                  <a:srgbClr val="C00000"/>
                </a:solidFill>
              </a:rPr>
              <a:t>REFLEX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Group</a:t>
            </a:r>
            <a:r>
              <a:rPr lang="ru-RU" b="1" dirty="0">
                <a:solidFill>
                  <a:srgbClr val="C00000"/>
                </a:solidFill>
              </a:rPr>
              <a:t> 3 – </a:t>
            </a:r>
            <a:r>
              <a:rPr lang="en-US" b="1" dirty="0">
                <a:solidFill>
                  <a:srgbClr val="C00000"/>
                </a:solidFill>
              </a:rPr>
              <a:t>GRAINS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2771636"/>
            <a:ext cx="1728192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Group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YuMO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1488" y="3275692"/>
            <a:ext cx="1728192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Group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NERA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365104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</a:rPr>
              <a:t>Staff number:    105</a:t>
            </a: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Main Staff:    47   </a:t>
            </a: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Staff from Member states:    39 </a:t>
            </a: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Part occupancy staff:       19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8772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40 </a:t>
            </a:r>
            <a:r>
              <a:rPr lang="ru-RU" b="1" dirty="0">
                <a:solidFill>
                  <a:srgbClr val="0000FF"/>
                </a:solidFill>
              </a:rPr>
              <a:t>% </a:t>
            </a:r>
            <a:r>
              <a:rPr lang="en-US" b="1" dirty="0">
                <a:solidFill>
                  <a:srgbClr val="0000FF"/>
                </a:solidFill>
              </a:rPr>
              <a:t>of staff</a:t>
            </a:r>
            <a:r>
              <a:rPr lang="ru-RU" b="1" dirty="0">
                <a:solidFill>
                  <a:srgbClr val="0000FF"/>
                </a:solidFill>
              </a:rPr>
              <a:t> – </a:t>
            </a:r>
            <a:r>
              <a:rPr lang="en-US" b="1" dirty="0">
                <a:solidFill>
                  <a:srgbClr val="0000FF"/>
                </a:solidFill>
              </a:rPr>
              <a:t>younger than</a:t>
            </a:r>
            <a:r>
              <a:rPr lang="ru-RU" b="1" dirty="0">
                <a:solidFill>
                  <a:srgbClr val="0000FF"/>
                </a:solidFill>
              </a:rPr>
              <a:t> 35 </a:t>
            </a:r>
            <a:r>
              <a:rPr lang="en-US" b="1" dirty="0">
                <a:solidFill>
                  <a:srgbClr val="0000FF"/>
                </a:solidFill>
              </a:rPr>
              <a:t>years old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68960"/>
            <a:ext cx="3888432" cy="288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399" y="965312"/>
            <a:ext cx="800090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Reconstruction of the Reflex reflectometer into the SESANS spectrometer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1" y="1628366"/>
            <a:ext cx="1871357" cy="24227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766" y="4148633"/>
            <a:ext cx="26517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End part of a new neutron guide assembled at the 9</a:t>
            </a:r>
            <a:r>
              <a:rPr lang="en-US" sz="1350" baseline="3000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 beamline.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61" y="1544488"/>
            <a:ext cx="3213450" cy="27563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6525" y="4453039"/>
            <a:ext cx="49900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Incident neutron wavelength distribution spectra on 9th beamline at the previous instrument configuration (black) and with a new neutron guide (red). Long wavelength limit is shifted by 11 </a:t>
            </a:r>
            <a:r>
              <a:rPr lang="en-US" sz="135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Å</a:t>
            </a: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, due to the move of the background chopper to </a:t>
            </a:r>
            <a:r>
              <a:rPr lang="en-US" sz="135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new position closer to the source.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805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5922963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837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Installation of the Fourier Stress Spectrometer Components at 13 </a:t>
            </a:r>
            <a:r>
              <a:rPr lang="en-US" b="1" dirty="0" err="1">
                <a:solidFill>
                  <a:srgbClr val="0000FF"/>
                </a:solidFill>
              </a:rPr>
              <a:t>beamline</a:t>
            </a:r>
            <a:r>
              <a:rPr lang="en-US" b="1" dirty="0">
                <a:solidFill>
                  <a:srgbClr val="0000FF"/>
                </a:solidFill>
              </a:rPr>
              <a:t> of IBR-2 and first test experiments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8052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The main elements of the FSS spectrometer and the infrastructure of the 13 </a:t>
            </a:r>
            <a:r>
              <a:rPr lang="en-US" sz="1600" b="1" dirty="0" err="1">
                <a:solidFill>
                  <a:srgbClr val="C00000"/>
                </a:solidFill>
              </a:rPr>
              <a:t>beamline</a:t>
            </a:r>
            <a:r>
              <a:rPr lang="en-US" sz="1600" b="1" dirty="0">
                <a:solidFill>
                  <a:srgbClr val="C00000"/>
                </a:solidFill>
              </a:rPr>
              <a:t> (left). The measured spectrum of the iron sample by different detector elements (right).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/>
          <a:srcRect l="14355"/>
          <a:stretch/>
        </p:blipFill>
        <p:spPr bwMode="auto">
          <a:xfrm>
            <a:off x="6372200" y="3473415"/>
            <a:ext cx="2672715" cy="2374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491" y="1071309"/>
            <a:ext cx="279273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35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oriba.com/typo3temp/pics/a4423aa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9614"/>
            <a:ext cx="4741857" cy="24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mpyrean, X-ray diffractometer, XRD, PANalyt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24453"/>
            <a:ext cx="2843808" cy="348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16632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Complementary laboratory equipment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8" y="40050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Raman spectrometer Horiba HR Evolution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464384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X-ray </a:t>
            </a:r>
            <a:r>
              <a:rPr lang="en-US" b="1" dirty="0" err="1">
                <a:solidFill>
                  <a:srgbClr val="C00000"/>
                </a:solidFill>
              </a:rPr>
              <a:t>diffractometer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PANalytical</a:t>
            </a:r>
            <a:r>
              <a:rPr lang="en-US" b="1" dirty="0">
                <a:solidFill>
                  <a:srgbClr val="C00000"/>
                </a:solidFill>
              </a:rPr>
              <a:t> Empyrean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7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403648" y="44624"/>
            <a:ext cx="66976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Publications</a:t>
            </a:r>
            <a:r>
              <a:rPr lang="ru-RU" sz="2000" b="1" dirty="0">
                <a:solidFill>
                  <a:srgbClr val="0000FF"/>
                </a:solidFill>
              </a:rPr>
              <a:t> – </a:t>
            </a:r>
            <a:r>
              <a:rPr lang="en-US" sz="2000" b="1" dirty="0">
                <a:solidFill>
                  <a:srgbClr val="0000FF"/>
                </a:solidFill>
              </a:rPr>
              <a:t>287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Conference reports</a:t>
            </a:r>
            <a:r>
              <a:rPr lang="ru-RU" sz="2000" b="1" dirty="0">
                <a:solidFill>
                  <a:srgbClr val="0000FF"/>
                </a:solidFill>
              </a:rPr>
              <a:t> – </a:t>
            </a:r>
            <a:r>
              <a:rPr lang="en-US" sz="2000" b="1" dirty="0">
                <a:solidFill>
                  <a:srgbClr val="0000FF"/>
                </a:solidFill>
              </a:rPr>
              <a:t>324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Patents</a:t>
            </a:r>
            <a:r>
              <a:rPr lang="ru-RU" sz="2000" b="1" dirty="0">
                <a:solidFill>
                  <a:srgbClr val="0000FF"/>
                </a:solidFill>
              </a:rPr>
              <a:t> - 1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268760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prizes</a:t>
            </a:r>
            <a:endParaRPr lang="ru-RU" sz="2000" b="1" dirty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Prize of the Romanian Academy of Sciences</a:t>
            </a:r>
            <a:r>
              <a:rPr lang="ru-RU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Stefan </a:t>
            </a:r>
            <a:r>
              <a:rPr lang="en-US" dirty="0" err="1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Procopiu</a:t>
            </a:r>
            <a:r>
              <a:rPr lang="ru-RU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”, 2015, </a:t>
            </a:r>
            <a:r>
              <a:rPr lang="en-US" dirty="0" err="1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D.P.Kozlenko</a:t>
            </a:r>
            <a:r>
              <a:rPr lang="ru-RU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JINR Prizes</a:t>
            </a:r>
            <a:endParaRPr lang="ru-RU" sz="2000" b="1" dirty="0">
              <a:solidFill>
                <a:srgbClr val="C00000"/>
              </a:solidFill>
              <a:latin typeface="NTTimes/Cyrilli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r>
              <a:rPr lang="en-US" b="1" dirty="0">
                <a:solidFill>
                  <a:srgbClr val="006600"/>
                </a:solidFill>
              </a:rPr>
              <a:t>Scientific and technical applied research: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u="sng" dirty="0">
                <a:solidFill>
                  <a:srgbClr val="006600"/>
                </a:solidFill>
              </a:rPr>
              <a:t>I prize</a:t>
            </a:r>
            <a:br>
              <a:rPr lang="en-US" b="1" u="sng" dirty="0">
                <a:solidFill>
                  <a:srgbClr val="006600"/>
                </a:solidFill>
              </a:rPr>
            </a:br>
            <a:r>
              <a:rPr lang="en-US" dirty="0">
                <a:solidFill>
                  <a:srgbClr val="006600"/>
                </a:solidFill>
              </a:rPr>
              <a:t>M.V. </a:t>
            </a:r>
            <a:r>
              <a:rPr lang="en-US" dirty="0" err="1">
                <a:solidFill>
                  <a:srgbClr val="006600"/>
                </a:solidFill>
              </a:rPr>
              <a:t>Avdeev</a:t>
            </a:r>
            <a:r>
              <a:rPr lang="en-US" dirty="0">
                <a:solidFill>
                  <a:srgbClr val="006600"/>
                </a:solidFill>
              </a:rPr>
              <a:t>, </a:t>
            </a:r>
            <a:r>
              <a:rPr lang="en-US" dirty="0" err="1">
                <a:solidFill>
                  <a:srgbClr val="006600"/>
                </a:solidFill>
              </a:rPr>
              <a:t>V.L.Aks</a:t>
            </a:r>
            <a:r>
              <a:rPr lang="ru-RU" dirty="0">
                <a:solidFill>
                  <a:srgbClr val="006600"/>
                </a:solidFill>
              </a:rPr>
              <a:t>е</a:t>
            </a:r>
            <a:r>
              <a:rPr lang="en-US" dirty="0" err="1">
                <a:solidFill>
                  <a:srgbClr val="006600"/>
                </a:solidFill>
              </a:rPr>
              <a:t>nov</a:t>
            </a:r>
            <a:r>
              <a:rPr lang="en-US" dirty="0">
                <a:solidFill>
                  <a:srgbClr val="006600"/>
                </a:solidFill>
              </a:rPr>
              <a:t>, O.I. </a:t>
            </a:r>
            <a:r>
              <a:rPr lang="en-US" dirty="0" err="1">
                <a:solidFill>
                  <a:srgbClr val="006600"/>
                </a:solidFill>
              </a:rPr>
              <a:t>Ivankov</a:t>
            </a:r>
            <a:r>
              <a:rPr lang="en-US" dirty="0">
                <a:solidFill>
                  <a:srgbClr val="006600"/>
                </a:solidFill>
              </a:rPr>
              <a:t>, A.V. </a:t>
            </a:r>
            <a:r>
              <a:rPr lang="en-US" dirty="0" err="1">
                <a:solidFill>
                  <a:srgbClr val="006600"/>
                </a:solidFill>
              </a:rPr>
              <a:t>Rogachev</a:t>
            </a:r>
            <a:r>
              <a:rPr lang="en-US" dirty="0">
                <a:solidFill>
                  <a:srgbClr val="006600"/>
                </a:solidFill>
              </a:rPr>
              <a:t>, O.V. </a:t>
            </a:r>
            <a:r>
              <a:rPr lang="en-US" dirty="0" err="1">
                <a:solidFill>
                  <a:srgbClr val="006600"/>
                </a:solidFill>
              </a:rPr>
              <a:t>Tomchuk</a:t>
            </a:r>
            <a:r>
              <a:rPr lang="en-US" dirty="0">
                <a:solidFill>
                  <a:srgbClr val="006600"/>
                </a:solidFill>
              </a:rPr>
              <a:t>, L.A. </a:t>
            </a:r>
            <a:r>
              <a:rPr lang="en-US" dirty="0" err="1">
                <a:solidFill>
                  <a:srgbClr val="006600"/>
                </a:solidFill>
              </a:rPr>
              <a:t>Bulavin</a:t>
            </a:r>
            <a:r>
              <a:rPr lang="en-US" dirty="0">
                <a:solidFill>
                  <a:srgbClr val="006600"/>
                </a:solidFill>
              </a:rPr>
              <a:t>, L. </a:t>
            </a:r>
            <a:r>
              <a:rPr lang="en-US" dirty="0" err="1">
                <a:solidFill>
                  <a:srgbClr val="006600"/>
                </a:solidFill>
              </a:rPr>
              <a:t>Rosta</a:t>
            </a:r>
            <a:r>
              <a:rPr lang="en-US" dirty="0">
                <a:solidFill>
                  <a:srgbClr val="006600"/>
                </a:solidFill>
              </a:rPr>
              <a:t>, V.M. </a:t>
            </a:r>
            <a:r>
              <a:rPr lang="en-US" dirty="0" err="1">
                <a:solidFill>
                  <a:srgbClr val="006600"/>
                </a:solidFill>
              </a:rPr>
              <a:t>Garamus</a:t>
            </a:r>
            <a:r>
              <a:rPr lang="en-US" dirty="0">
                <a:solidFill>
                  <a:srgbClr val="006600"/>
                </a:solidFill>
              </a:rPr>
              <a:t>, N.N. </a:t>
            </a:r>
            <a:r>
              <a:rPr lang="en-US" dirty="0" err="1">
                <a:solidFill>
                  <a:srgbClr val="006600"/>
                </a:solidFill>
              </a:rPr>
              <a:t>Rozhkova</a:t>
            </a:r>
            <a:r>
              <a:rPr lang="en-US" dirty="0">
                <a:solidFill>
                  <a:srgbClr val="006600"/>
                </a:solidFill>
              </a:rPr>
              <a:t>, E. </a:t>
            </a:r>
            <a:r>
              <a:rPr lang="en-US" dirty="0" err="1">
                <a:solidFill>
                  <a:srgbClr val="006600"/>
                </a:solidFill>
              </a:rPr>
              <a:t>Osawa</a:t>
            </a:r>
            <a:r>
              <a:rPr lang="en-US" dirty="0">
                <a:solidFill>
                  <a:srgbClr val="006600"/>
                </a:solidFill>
              </a:rPr>
              <a:t>. “Structure diagnostics and investigations of powders and liquid suspensions of detonation </a:t>
            </a:r>
            <a:r>
              <a:rPr lang="en-US" dirty="0" err="1">
                <a:solidFill>
                  <a:srgbClr val="006600"/>
                </a:solidFill>
              </a:rPr>
              <a:t>nanodiamonds</a:t>
            </a:r>
            <a:r>
              <a:rPr lang="en-US" dirty="0">
                <a:solidFill>
                  <a:srgbClr val="006600"/>
                </a:solidFill>
              </a:rPr>
              <a:t> by small angle scattering of thermal neutrons”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r>
              <a:rPr lang="en-US" b="1" dirty="0">
                <a:solidFill>
                  <a:srgbClr val="006600"/>
                </a:solidFill>
              </a:rPr>
              <a:t>Experimental Physics Research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u="sng" dirty="0">
                <a:solidFill>
                  <a:srgbClr val="006600"/>
                </a:solidFill>
              </a:rPr>
              <a:t>I prize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dirty="0">
                <a:solidFill>
                  <a:srgbClr val="006600"/>
                </a:solidFill>
              </a:rPr>
              <a:t>D. </a:t>
            </a:r>
            <a:r>
              <a:rPr lang="en-US" dirty="0" err="1">
                <a:solidFill>
                  <a:srgbClr val="006600"/>
                </a:solidFill>
              </a:rPr>
              <a:t>Kozlenko</a:t>
            </a:r>
            <a:r>
              <a:rPr lang="en-US" dirty="0">
                <a:solidFill>
                  <a:srgbClr val="006600"/>
                </a:solidFill>
              </a:rPr>
              <a:t>, E. </a:t>
            </a:r>
            <a:r>
              <a:rPr lang="en-US" dirty="0" err="1">
                <a:solidFill>
                  <a:srgbClr val="006600"/>
                </a:solidFill>
              </a:rPr>
              <a:t>Lukin</a:t>
            </a:r>
            <a:r>
              <a:rPr lang="en-US" dirty="0">
                <a:solidFill>
                  <a:srgbClr val="006600"/>
                </a:solidFill>
              </a:rPr>
              <a:t>, S. </a:t>
            </a:r>
            <a:r>
              <a:rPr lang="en-US" dirty="0" err="1">
                <a:solidFill>
                  <a:srgbClr val="006600"/>
                </a:solidFill>
              </a:rPr>
              <a:t>Kichanov</a:t>
            </a:r>
            <a:r>
              <a:rPr lang="en-US" dirty="0">
                <a:solidFill>
                  <a:srgbClr val="006600"/>
                </a:solidFill>
              </a:rPr>
              <a:t>, A. </a:t>
            </a:r>
            <a:r>
              <a:rPr lang="en-US" dirty="0" err="1">
                <a:solidFill>
                  <a:srgbClr val="006600"/>
                </a:solidFill>
              </a:rPr>
              <a:t>Rutkauskas</a:t>
            </a:r>
            <a:r>
              <a:rPr lang="en-US" dirty="0">
                <a:solidFill>
                  <a:srgbClr val="006600"/>
                </a:solidFill>
              </a:rPr>
              <a:t>, B. </a:t>
            </a:r>
            <a:r>
              <a:rPr lang="en-US" dirty="0" err="1">
                <a:solidFill>
                  <a:srgbClr val="006600"/>
                </a:solidFill>
              </a:rPr>
              <a:t>Savenko</a:t>
            </a:r>
            <a:r>
              <a:rPr lang="en-US" dirty="0">
                <a:solidFill>
                  <a:srgbClr val="006600"/>
                </a:solidFill>
              </a:rPr>
              <a:t>, E. </a:t>
            </a:r>
            <a:r>
              <a:rPr lang="en-US" dirty="0" err="1">
                <a:solidFill>
                  <a:srgbClr val="006600"/>
                </a:solidFill>
              </a:rPr>
              <a:t>Burzo</a:t>
            </a:r>
            <a:r>
              <a:rPr lang="en-US" dirty="0">
                <a:solidFill>
                  <a:srgbClr val="006600"/>
                </a:solidFill>
              </a:rPr>
              <a:t>, P. </a:t>
            </a:r>
            <a:r>
              <a:rPr lang="en-US" dirty="0" err="1">
                <a:solidFill>
                  <a:srgbClr val="006600"/>
                </a:solidFill>
              </a:rPr>
              <a:t>Vlaic</a:t>
            </a:r>
            <a:r>
              <a:rPr lang="en-US" dirty="0">
                <a:solidFill>
                  <a:srgbClr val="006600"/>
                </a:solidFill>
              </a:rPr>
              <a:t>, Dang </a:t>
            </a:r>
            <a:r>
              <a:rPr lang="en-US" dirty="0" err="1">
                <a:solidFill>
                  <a:srgbClr val="006600"/>
                </a:solidFill>
              </a:rPr>
              <a:t>Ngoac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dirty="0" err="1">
                <a:solidFill>
                  <a:srgbClr val="006600"/>
                </a:solidFill>
              </a:rPr>
              <a:t>Toan</a:t>
            </a:r>
            <a:r>
              <a:rPr lang="en-US" dirty="0">
                <a:solidFill>
                  <a:srgbClr val="006600"/>
                </a:solidFill>
              </a:rPr>
              <a:t>. “Magnetic phenomena in intermetallic compounds RCo2: studies of the limits of the itinerant electron </a:t>
            </a:r>
            <a:r>
              <a:rPr lang="en-US" dirty="0" err="1">
                <a:solidFill>
                  <a:srgbClr val="006600"/>
                </a:solidFill>
              </a:rPr>
              <a:t>metamagnetism</a:t>
            </a:r>
            <a:r>
              <a:rPr lang="en-US" dirty="0">
                <a:solidFill>
                  <a:srgbClr val="006600"/>
                </a:solidFill>
              </a:rPr>
              <a:t> concept”.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55313"/>
              </p:ext>
            </p:extLst>
          </p:nvPr>
        </p:nvGraphicFramePr>
        <p:xfrm>
          <a:off x="1547664" y="646643"/>
          <a:ext cx="6194438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Planned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kUSD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6,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kUSD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7,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kUSD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Materials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421.6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531.2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Equipment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632.4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796.8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Research contracts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International cooperation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158.7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158.7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1232.7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1303.7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1506.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Fact: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75 %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65 %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5813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4462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Financial report (theme budget)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7521" y="4225760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Additional financial sources – 900 </a:t>
            </a:r>
            <a:r>
              <a:rPr lang="en-US" b="1" dirty="0" err="1">
                <a:solidFill>
                  <a:srgbClr val="008000"/>
                </a:solidFill>
              </a:rPr>
              <a:t>kUSD</a:t>
            </a:r>
            <a:r>
              <a:rPr lang="en-US" b="1" dirty="0">
                <a:solidFill>
                  <a:srgbClr val="008000"/>
                </a:solidFill>
              </a:rPr>
              <a:t> per year, including: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Grants of PP of Poland, Slovak Republic, Czech Republic, Romania, Bulgaria, Belarus,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BMBF-JINR Agreement,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RSA-JINR Agreement,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ARE-JINR Agreement,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State contracts of RF Ministry of Science and Education,</a:t>
            </a:r>
            <a:endParaRPr lang="ru-RU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RFBR grants</a:t>
            </a:r>
            <a:r>
              <a:rPr lang="ru-RU" b="1" dirty="0">
                <a:solidFill>
                  <a:srgbClr val="008000"/>
                </a:solidFill>
              </a:rPr>
              <a:t>,</a:t>
            </a:r>
          </a:p>
          <a:p>
            <a:r>
              <a:rPr lang="en-US" b="1" dirty="0">
                <a:solidFill>
                  <a:srgbClr val="008000"/>
                </a:solidFill>
              </a:rPr>
              <a:t>IAEA grants</a:t>
            </a:r>
            <a:r>
              <a:rPr lang="ru-RU" b="1" dirty="0">
                <a:solidFill>
                  <a:srgbClr val="008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57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6414" y="476672"/>
            <a:ext cx="74168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</a:rPr>
              <a:t>Proposal for the extension of the theme </a:t>
            </a:r>
          </a:p>
          <a:p>
            <a:pPr algn="ctr"/>
            <a:endParaRPr lang="en-US" sz="2800" b="1" dirty="0">
              <a:solidFill>
                <a:srgbClr val="006600"/>
              </a:solidFill>
            </a:endParaRPr>
          </a:p>
          <a:p>
            <a:pPr algn="ctr"/>
            <a:r>
              <a:rPr lang="en-US" sz="2800" b="1" dirty="0">
                <a:solidFill>
                  <a:srgbClr val="006600"/>
                </a:solidFill>
              </a:rPr>
              <a:t>“Investigations of Condensed Matter by Modern Neutron Scattering Methods” </a:t>
            </a:r>
          </a:p>
          <a:p>
            <a:pPr algn="ctr"/>
            <a:endParaRPr lang="en-US" b="1" dirty="0">
              <a:solidFill>
                <a:srgbClr val="006600"/>
              </a:solidFill>
            </a:endParaRPr>
          </a:p>
          <a:p>
            <a:pPr algn="ctr"/>
            <a:r>
              <a:rPr lang="en-US" sz="2800" b="1" dirty="0">
                <a:solidFill>
                  <a:srgbClr val="006600"/>
                </a:solidFill>
              </a:rPr>
              <a:t>for the period 2018-2020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2772" y="4005064"/>
            <a:ext cx="8931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Theme Leaders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  <a:r>
              <a:rPr lang="en-US" sz="2400" b="1" dirty="0">
                <a:solidFill>
                  <a:srgbClr val="C00000"/>
                </a:solidFill>
              </a:rPr>
              <a:t>D.P. </a:t>
            </a:r>
            <a:r>
              <a:rPr lang="en-US" sz="2400" b="1" dirty="0" err="1">
                <a:solidFill>
                  <a:srgbClr val="C00000"/>
                </a:solidFill>
              </a:rPr>
              <a:t>Kozlenko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V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  <a:r>
              <a:rPr lang="en-US" sz="2400" b="1" dirty="0">
                <a:solidFill>
                  <a:srgbClr val="C00000"/>
                </a:solidFill>
              </a:rPr>
              <a:t>L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  <a:r>
              <a:rPr lang="en-US" sz="2400" b="1" dirty="0" err="1">
                <a:solidFill>
                  <a:srgbClr val="C00000"/>
                </a:solidFill>
              </a:rPr>
              <a:t>Aksenov</a:t>
            </a:r>
            <a:r>
              <a:rPr lang="ru-RU" sz="2400" b="1" dirty="0">
                <a:solidFill>
                  <a:srgbClr val="C00000"/>
                </a:solidFill>
              </a:rPr>
              <a:t>, А.М.</a:t>
            </a:r>
            <a:r>
              <a:rPr lang="en-US" sz="2400" b="1" dirty="0" err="1">
                <a:solidFill>
                  <a:srgbClr val="C00000"/>
                </a:solidFill>
              </a:rPr>
              <a:t>Balagurov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76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5496" y="188640"/>
            <a:ext cx="10009112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625475" algn="l"/>
              </a:tabLst>
            </a:pPr>
            <a:r>
              <a:rPr lang="en-US" sz="2000" b="1" dirty="0">
                <a:solidFill>
                  <a:srgbClr val="0000FF"/>
                </a:solidFill>
              </a:rPr>
              <a:t>The priority fundamental and applied research directions of the theme</a:t>
            </a:r>
            <a:r>
              <a:rPr lang="ru-RU" sz="2000" b="1" dirty="0">
                <a:solidFill>
                  <a:srgbClr val="0000FF"/>
                </a:solidFill>
              </a:rPr>
              <a:t>: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625475" algn="l"/>
              </a:tabLst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625475" algn="l"/>
              </a:tabLst>
            </a:pPr>
            <a:endParaRPr lang="ru-RU" sz="2000" b="1" dirty="0">
              <a:solidFill>
                <a:srgbClr val="FF0066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Physics and Chemistry of Novel Functional Materials;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Physics of </a:t>
            </a:r>
            <a:r>
              <a:rPr lang="en-US" sz="2000" b="1" dirty="0" err="1">
                <a:solidFill>
                  <a:srgbClr val="C00000"/>
                </a:solidFill>
              </a:rPr>
              <a:t>Nanosystems</a:t>
            </a:r>
            <a:r>
              <a:rPr lang="en-US" sz="2000" b="1" dirty="0">
                <a:solidFill>
                  <a:srgbClr val="C00000"/>
                </a:solidFill>
              </a:rPr>
              <a:t> and </a:t>
            </a:r>
            <a:r>
              <a:rPr lang="en-US" sz="2000" b="1" dirty="0" err="1">
                <a:solidFill>
                  <a:srgbClr val="C00000"/>
                </a:solidFill>
              </a:rPr>
              <a:t>Nanoscale</a:t>
            </a:r>
            <a:r>
              <a:rPr lang="en-US" sz="2000" b="1" dirty="0">
                <a:solidFill>
                  <a:srgbClr val="C00000"/>
                </a:solidFill>
              </a:rPr>
              <a:t> Phenomena;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Physics and Chemistry of Complex Liquids and Polymers;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Molecular Biology and Pharmacology;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Materials and Engineering Sciences.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30"/>
          <p:cNvGrpSpPr>
            <a:grpSpLocks/>
          </p:cNvGrpSpPr>
          <p:nvPr/>
        </p:nvGrpSpPr>
        <p:grpSpPr bwMode="auto">
          <a:xfrm>
            <a:off x="7385842" y="2628109"/>
            <a:ext cx="1661319" cy="1686719"/>
            <a:chOff x="4139952" y="3308224"/>
            <a:chExt cx="2016224" cy="2012416"/>
          </a:xfrm>
        </p:grpSpPr>
        <p:pic>
          <p:nvPicPr>
            <p:cNvPr id="5" name="Picture 5" descr="fig29_s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428317"/>
              <a:ext cx="2016224" cy="16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" name="Прямоугольник 5"/>
            <p:cNvSpPr/>
            <p:nvPr/>
          </p:nvSpPr>
          <p:spPr>
            <a:xfrm>
              <a:off x="5270308" y="3308224"/>
              <a:ext cx="642970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7" name="Прямоугольник 6"/>
            <p:cNvSpPr/>
            <p:nvPr/>
          </p:nvSpPr>
          <p:spPr>
            <a:xfrm>
              <a:off x="4173292" y="3466932"/>
              <a:ext cx="642969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8" name="Прямоугольник 7"/>
            <p:cNvSpPr/>
            <p:nvPr/>
          </p:nvSpPr>
          <p:spPr>
            <a:xfrm>
              <a:off x="4654327" y="4960374"/>
              <a:ext cx="709648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9" name="Прямоугольник 8"/>
            <p:cNvSpPr/>
            <p:nvPr/>
          </p:nvSpPr>
          <p:spPr>
            <a:xfrm>
              <a:off x="4913103" y="4814362"/>
              <a:ext cx="215911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600475" y="1592253"/>
            <a:ext cx="3087050" cy="1656184"/>
            <a:chOff x="7380312" y="1412776"/>
            <a:chExt cx="3405188" cy="1872208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536812"/>
              <a:ext cx="3405188" cy="139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8980497" y="1412776"/>
              <a:ext cx="1800200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748464" y="2636912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Содержимое 10" descr="597566107712982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1285369" cy="9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/>
          <a:srcRect l="1676" t="25887" r="18437"/>
          <a:stretch>
            <a:fillRect/>
          </a:stretch>
        </p:blipFill>
        <p:spPr bwMode="auto">
          <a:xfrm>
            <a:off x="7259170" y="4422789"/>
            <a:ext cx="13684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4" y="5356995"/>
            <a:ext cx="1468968" cy="9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503" y="562387"/>
            <a:ext cx="79931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95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Main scientific topics within priority research directions</a:t>
            </a:r>
            <a:r>
              <a:rPr lang="ru-RU" b="1" dirty="0">
                <a:solidFill>
                  <a:srgbClr val="0000FF"/>
                </a:solidFill>
              </a:rPr>
              <a:t>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2696"/>
            <a:ext cx="88204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008000"/>
                </a:solidFill>
              </a:rPr>
              <a:t>1.1 A study of structure and properties of novel functional materials,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1.2 A study of structure and properties of materials under extreme conditions,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1.3 A study of fundamental regularities of real time processes in condensed matter,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1.4 Computer modeling of physical and chemical properties of novel crystalline and nanostructured materials;</a:t>
            </a:r>
          </a:p>
          <a:p>
            <a:pPr lvl="0"/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2.1 A study of magnetic properties of layered nanostructures;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2.2 A study of structural characteristics of carbon and silicon based </a:t>
            </a:r>
            <a:r>
              <a:rPr lang="en-US" sz="1600" b="1" dirty="0" err="1">
                <a:solidFill>
                  <a:srgbClr val="008000"/>
                </a:solidFill>
              </a:rPr>
              <a:t>nanomaterials</a:t>
            </a:r>
            <a:r>
              <a:rPr lang="en-US" sz="1600" b="1" dirty="0">
                <a:solidFill>
                  <a:srgbClr val="008000"/>
                </a:solidFill>
              </a:rPr>
              <a:t>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2.3  A study of molecular dynamics of </a:t>
            </a:r>
            <a:r>
              <a:rPr lang="en-US" sz="1600" b="1" dirty="0" err="1">
                <a:solidFill>
                  <a:srgbClr val="008000"/>
                </a:solidFill>
              </a:rPr>
              <a:t>nanomaterials</a:t>
            </a:r>
            <a:r>
              <a:rPr lang="en-US" sz="1600" b="1" dirty="0">
                <a:solidFill>
                  <a:srgbClr val="008000"/>
                </a:solidFill>
              </a:rPr>
              <a:t>;</a:t>
            </a:r>
          </a:p>
          <a:p>
            <a:pPr lvl="0"/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3.1 A study of magnetic colloid systems at bulk and interface state,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3.2 Structural characterization of polymer </a:t>
            </a:r>
            <a:r>
              <a:rPr lang="en-US" sz="1600" b="1" dirty="0" err="1">
                <a:solidFill>
                  <a:srgbClr val="008000"/>
                </a:solidFill>
              </a:rPr>
              <a:t>nanodispersed</a:t>
            </a:r>
            <a:r>
              <a:rPr lang="en-US" sz="1600" b="1" dirty="0">
                <a:solidFill>
                  <a:srgbClr val="008000"/>
                </a:solidFill>
              </a:rPr>
              <a:t> materials;</a:t>
            </a:r>
          </a:p>
          <a:p>
            <a:pPr lvl="0"/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4.1 A study of structural characteristics and functional properties of biological materials,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4.2 A study of structure and properties of lipid membranes and lipid complexes,</a:t>
            </a:r>
          </a:p>
          <a:p>
            <a:pPr lvl="0"/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5.1 A study of texture and physical properties of Earth’s rocks, minerals, and constructional materials,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5.2 Non-destructive control of residual stresses in industrial products and constructional materials,</a:t>
            </a:r>
            <a:endParaRPr lang="ru-RU" sz="1600" b="1" dirty="0">
              <a:solidFill>
                <a:srgbClr val="008000"/>
              </a:solidFill>
            </a:endParaRPr>
          </a:p>
          <a:p>
            <a:pPr lvl="0"/>
            <a:r>
              <a:rPr lang="en-US" sz="1600" b="1" dirty="0">
                <a:solidFill>
                  <a:srgbClr val="008000"/>
                </a:solidFill>
              </a:rPr>
              <a:t>5.3 Neutron imaging of internal structure of industrial products, constructional materials, cultural and natural heritage objects,</a:t>
            </a:r>
            <a:endParaRPr lang="ru-RU" sz="1600" b="1" dirty="0">
              <a:solidFill>
                <a:srgbClr val="008000"/>
              </a:solidFill>
            </a:endParaRPr>
          </a:p>
          <a:p>
            <a:r>
              <a:rPr lang="en-US" sz="1600" b="1" dirty="0">
                <a:solidFill>
                  <a:srgbClr val="008000"/>
                </a:solidFill>
              </a:rPr>
              <a:t>5.4 A study of radiation damage effects in condensed matted by X-ray spectroscopy.</a:t>
            </a:r>
            <a:endParaRPr lang="ru-RU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9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3773" y="-27384"/>
            <a:ext cx="276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Expected Scientific Results: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19291"/>
            <a:ext cx="9001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the parameters of </a:t>
            </a:r>
            <a:r>
              <a:rPr lang="ru-RU" sz="1600" dirty="0">
                <a:solidFill>
                  <a:srgbClr val="990000"/>
                </a:solidFill>
              </a:rPr>
              <a:t> </a:t>
            </a:r>
            <a:r>
              <a:rPr lang="en-US" sz="1600" dirty="0">
                <a:solidFill>
                  <a:srgbClr val="990000"/>
                </a:solidFill>
              </a:rPr>
              <a:t>atomic and magnetic structure of bulk and nanostructured functional materials,</a:t>
            </a:r>
            <a:r>
              <a:rPr lang="ru-RU" sz="1600" dirty="0">
                <a:solidFill>
                  <a:srgbClr val="990000"/>
                </a:solidFill>
              </a:rPr>
              <a:t> </a:t>
            </a:r>
            <a:r>
              <a:rPr lang="en-US" sz="1600" dirty="0">
                <a:solidFill>
                  <a:srgbClr val="990000"/>
                </a:solidFill>
              </a:rPr>
              <a:t>including oxides and </a:t>
            </a:r>
            <a:r>
              <a:rPr lang="en-US" sz="1600" dirty="0" err="1">
                <a:solidFill>
                  <a:srgbClr val="990000"/>
                </a:solidFill>
              </a:rPr>
              <a:t>intermetallics</a:t>
            </a:r>
            <a:r>
              <a:rPr lang="en-US" sz="1600" dirty="0">
                <a:solidFill>
                  <a:srgbClr val="990000"/>
                </a:solidFill>
              </a:rPr>
              <a:t>, demonstrating interesting physical phenomena or prospective for technological applications.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  <a:ea typeface="Times New Roman" panose="02020603050405020304" pitchFamily="18" charset="0"/>
              </a:rPr>
              <a:t>Determination of the parameters of the atomic and magnetic structure of novel forms of materials, appeared under extreme conditions</a:t>
            </a:r>
            <a:r>
              <a:rPr lang="ru-RU" sz="1600" dirty="0">
                <a:solidFill>
                  <a:srgbClr val="990000"/>
                </a:solidFill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microscopic mechanisms of magnetoelectric effect formation in complex multiferroic oxides</a:t>
            </a:r>
            <a:r>
              <a:rPr lang="ru-RU" sz="1600" dirty="0">
                <a:solidFill>
                  <a:srgbClr val="990000"/>
                </a:solidFill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the electrode microstructure effects on charging/discharging processes in  compact power sources</a:t>
            </a:r>
            <a:r>
              <a:rPr lang="ru-RU" sz="1600" dirty="0">
                <a:solidFill>
                  <a:srgbClr val="990000"/>
                </a:solidFill>
              </a:rPr>
              <a:t>.</a:t>
            </a:r>
            <a:endParaRPr lang="en-US" sz="1600" dirty="0">
              <a:solidFill>
                <a:srgbClr val="99000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Operando analysis of the processes of deposition of electrically active ions from liquid electrolytes on electrochemical interfaces.</a:t>
            </a:r>
            <a:endParaRPr lang="ru-RU" sz="1600" dirty="0">
              <a:solidFill>
                <a:srgbClr val="99000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Revealing of proximity effects in magnetic layered nanostructures and analysis of magnetic properties in time independent and dependent magnetic fields.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the structural stability of colloid systems, including medical and biological solvents, in bulk and at interfaces.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the structural characteristics of </a:t>
            </a:r>
            <a:r>
              <a:rPr lang="en-US" sz="1600" dirty="0" err="1">
                <a:solidFill>
                  <a:srgbClr val="990000"/>
                </a:solidFill>
              </a:rPr>
              <a:t>nanosystems</a:t>
            </a:r>
            <a:r>
              <a:rPr lang="en-US" sz="1600" dirty="0">
                <a:solidFill>
                  <a:srgbClr val="990000"/>
                </a:solidFill>
              </a:rPr>
              <a:t> based on compositional C- and Si-containing materials, including </a:t>
            </a:r>
            <a:r>
              <a:rPr lang="en-US" sz="1600" dirty="0" err="1">
                <a:solidFill>
                  <a:srgbClr val="990000"/>
                </a:solidFill>
              </a:rPr>
              <a:t>fullerens</a:t>
            </a:r>
            <a:r>
              <a:rPr lang="en-US" sz="1600" dirty="0">
                <a:solidFill>
                  <a:srgbClr val="990000"/>
                </a:solidFill>
              </a:rPr>
              <a:t>, </a:t>
            </a:r>
            <a:r>
              <a:rPr lang="en-US" sz="1600" dirty="0" err="1">
                <a:solidFill>
                  <a:srgbClr val="990000"/>
                </a:solidFill>
              </a:rPr>
              <a:t>nanodiamonds</a:t>
            </a:r>
            <a:r>
              <a:rPr lang="en-US" sz="1600" dirty="0">
                <a:solidFill>
                  <a:srgbClr val="990000"/>
                </a:solidFill>
              </a:rPr>
              <a:t> and their bioactive derivatives.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structural characteristics of magnetic elastomers and </a:t>
            </a:r>
            <a:r>
              <a:rPr lang="en-US" sz="1600" dirty="0" err="1">
                <a:solidFill>
                  <a:srgbClr val="990000"/>
                </a:solidFill>
              </a:rPr>
              <a:t>carbosilane</a:t>
            </a:r>
            <a:r>
              <a:rPr lang="en-US" sz="1600" dirty="0">
                <a:solidFill>
                  <a:srgbClr val="990000"/>
                </a:solidFill>
              </a:rPr>
              <a:t> </a:t>
            </a:r>
            <a:r>
              <a:rPr lang="en-US" sz="1600" dirty="0" err="1">
                <a:solidFill>
                  <a:srgbClr val="990000"/>
                </a:solidFill>
              </a:rPr>
              <a:t>dendrimers</a:t>
            </a:r>
            <a:r>
              <a:rPr lang="en-US" sz="1600" dirty="0">
                <a:solidFill>
                  <a:srgbClr val="990000"/>
                </a:solidFill>
              </a:rPr>
              <a:t>, prospective for technological applications. </a:t>
            </a:r>
            <a:endParaRPr lang="ru-RU" sz="1600" dirty="0">
              <a:solidFill>
                <a:srgbClr val="99000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atomic structure and vibrational spectra of molecular complexes: ionic-molecular inclusive materials and complexes with electric charge transfer, structural and dynamical parameters of hydrogen bonding in bioactive materials</a:t>
            </a:r>
            <a:r>
              <a:rPr lang="ru-RU" sz="1600" dirty="0">
                <a:solidFill>
                  <a:srgbClr val="990000"/>
                </a:solidFill>
              </a:rPr>
              <a:t>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Clarification of the molecular mechanisms of protein interactions, dimerization and functional characteristics of supramolecular structures and complexes.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Determination of structural characteristics of lipid </a:t>
            </a:r>
            <a:r>
              <a:rPr lang="en-US" sz="1600" dirty="0" err="1">
                <a:solidFill>
                  <a:srgbClr val="990000"/>
                </a:solidFill>
              </a:rPr>
              <a:t>nanosystems</a:t>
            </a:r>
            <a:r>
              <a:rPr lang="en-US" sz="1600" dirty="0">
                <a:solidFill>
                  <a:srgbClr val="990000"/>
                </a:solidFill>
              </a:rPr>
              <a:t> for understanding of the transport mechanisms of pharmacological drugs through the skin. </a:t>
            </a:r>
            <a:endParaRPr lang="ru-RU" sz="1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6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4357" y="332656"/>
            <a:ext cx="392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Expected Scientific Results (continued):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990000"/>
                </a:solidFill>
              </a:rPr>
              <a:t>13. Analysis of metamorphic, geodynamic and evolution processes in the lithosphere 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using the data about the texture of deep and near-surface earth rocks.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14. Determination of residual stresses and </a:t>
            </a:r>
            <a:r>
              <a:rPr lang="en-US" sz="1600" dirty="0" err="1">
                <a:solidFill>
                  <a:srgbClr val="990000"/>
                </a:solidFill>
              </a:rPr>
              <a:t>microdeformations</a:t>
            </a:r>
            <a:r>
              <a:rPr lang="en-US" sz="1600" dirty="0">
                <a:solidFill>
                  <a:srgbClr val="990000"/>
                </a:solidFill>
              </a:rPr>
              <a:t> in industrial products and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modern constructional materials, induced by various technological processes (metallic and 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thermic treatment, welding, etc.).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15. Determination of the relationship between the microstructure and thermomechanical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properties of the prospective functional and constructional </a:t>
            </a:r>
            <a:r>
              <a:rPr lang="en-US" sz="1600" dirty="0" err="1">
                <a:solidFill>
                  <a:srgbClr val="990000"/>
                </a:solidFill>
              </a:rPr>
              <a:t>matrials</a:t>
            </a:r>
            <a:r>
              <a:rPr lang="en-US" sz="1600" dirty="0">
                <a:solidFill>
                  <a:srgbClr val="990000"/>
                </a:solidFill>
              </a:rPr>
              <a:t> (steels, alloys,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composites, </a:t>
            </a:r>
            <a:r>
              <a:rPr lang="en-US" sz="1600" dirty="0" err="1">
                <a:solidFill>
                  <a:srgbClr val="990000"/>
                </a:solidFill>
              </a:rPr>
              <a:t>metalloceramics</a:t>
            </a:r>
            <a:r>
              <a:rPr lang="en-US" sz="1600" dirty="0">
                <a:solidFill>
                  <a:srgbClr val="990000"/>
                </a:solidFill>
              </a:rPr>
              <a:t>, etc.).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16. Elaboration of the 3D models of internal arrangement of the cultural and natural heritage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objects, industrial materials and products using neutron tomography method.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17. Clarification of radiation damage mechanisms of solid-state materials, obtaining of long-life </a:t>
            </a:r>
          </a:p>
          <a:p>
            <a:pPr lvl="0"/>
            <a:r>
              <a:rPr lang="en-US" sz="1600" dirty="0">
                <a:solidFill>
                  <a:srgbClr val="990000"/>
                </a:solidFill>
              </a:rPr>
              <a:t>      operating data on radiation resistance of materials.</a:t>
            </a:r>
            <a:endParaRPr lang="ru-RU" sz="1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9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97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</a:rPr>
              <a:t>The priority directions of scientific research </a:t>
            </a:r>
            <a:r>
              <a:rPr lang="ru-RU" sz="2400" b="1" kern="0" dirty="0">
                <a:solidFill>
                  <a:srgbClr val="C00000"/>
                </a:solidFill>
              </a:rPr>
              <a:t>:</a:t>
            </a:r>
            <a:endParaRPr lang="en-US" sz="2400" b="1" kern="0" dirty="0">
              <a:solidFill>
                <a:srgbClr val="C00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548680"/>
            <a:ext cx="882015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        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625475" algn="l"/>
              </a:tabLst>
            </a:pPr>
            <a:endParaRPr lang="ru-RU" sz="2000" b="1" dirty="0">
              <a:solidFill>
                <a:srgbClr val="FF0066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and Chemistry of Novel Functional Materials;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of </a:t>
            </a:r>
            <a:r>
              <a:rPr lang="en-US" sz="2000" b="1" dirty="0" err="1">
                <a:solidFill>
                  <a:srgbClr val="006600"/>
                </a:solidFill>
              </a:rPr>
              <a:t>Nanosystems</a:t>
            </a:r>
            <a:r>
              <a:rPr lang="en-US" sz="2000" b="1" dirty="0">
                <a:solidFill>
                  <a:srgbClr val="006600"/>
                </a:solidFill>
              </a:rPr>
              <a:t> and Nanoscale Phenomena;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and Chemistry of Complex Liquids and Polymers;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Molecular Biology and Pharmacology;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Materials and Engineering Sciences.</a:t>
            </a:r>
            <a:endParaRPr lang="ru-RU" sz="2000" b="1" dirty="0">
              <a:solidFill>
                <a:srgbClr val="006600"/>
              </a:solidFill>
            </a:endParaRPr>
          </a:p>
        </p:txBody>
      </p:sp>
      <p:grpSp>
        <p:nvGrpSpPr>
          <p:cNvPr id="5" name="Группа 30"/>
          <p:cNvGrpSpPr>
            <a:grpSpLocks/>
          </p:cNvGrpSpPr>
          <p:nvPr/>
        </p:nvGrpSpPr>
        <p:grpSpPr bwMode="auto">
          <a:xfrm>
            <a:off x="7538093" y="2988615"/>
            <a:ext cx="1661319" cy="1686719"/>
            <a:chOff x="4139952" y="3308224"/>
            <a:chExt cx="2016224" cy="2012416"/>
          </a:xfrm>
        </p:grpSpPr>
        <p:pic>
          <p:nvPicPr>
            <p:cNvPr id="6" name="Picture 5" descr="fig29_s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428317"/>
              <a:ext cx="2016224" cy="16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" name="Прямоугольник 6"/>
            <p:cNvSpPr/>
            <p:nvPr/>
          </p:nvSpPr>
          <p:spPr>
            <a:xfrm>
              <a:off x="5270308" y="3308224"/>
              <a:ext cx="642970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8" name="Прямоугольник 7"/>
            <p:cNvSpPr/>
            <p:nvPr/>
          </p:nvSpPr>
          <p:spPr>
            <a:xfrm>
              <a:off x="4173292" y="3466932"/>
              <a:ext cx="642969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9" name="Прямоугольник 8"/>
            <p:cNvSpPr/>
            <p:nvPr/>
          </p:nvSpPr>
          <p:spPr>
            <a:xfrm>
              <a:off x="4654327" y="4960374"/>
              <a:ext cx="709648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10" name="Прямоугольник 9"/>
            <p:cNvSpPr/>
            <p:nvPr/>
          </p:nvSpPr>
          <p:spPr>
            <a:xfrm>
              <a:off x="4913103" y="4814362"/>
              <a:ext cx="215911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87590" y="1851357"/>
            <a:ext cx="3087050" cy="1656184"/>
            <a:chOff x="7380312" y="1412776"/>
            <a:chExt cx="3405188" cy="1872208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536812"/>
              <a:ext cx="3405188" cy="139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8980497" y="1412776"/>
              <a:ext cx="1800200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48464" y="2636912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Содержимое 10" descr="597566107712982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79750"/>
            <a:ext cx="1285369" cy="9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/>
          <a:srcRect l="1676" t="25887" r="18437"/>
          <a:stretch>
            <a:fillRect/>
          </a:stretch>
        </p:blipFill>
        <p:spPr bwMode="auto">
          <a:xfrm>
            <a:off x="6619050" y="4940740"/>
            <a:ext cx="13684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4" y="5874946"/>
            <a:ext cx="1468968" cy="9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42" y="715753"/>
            <a:ext cx="799311" cy="14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064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Methodical activities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20688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Development of the instrumentation of the IBR-2 spectrometer complex.</a:t>
            </a:r>
          </a:p>
          <a:p>
            <a:pPr marL="342900" indent="-342900">
              <a:buAutoNum type="arabicPeriod"/>
            </a:pP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Development of neutron scattering methods for interdisciplinary studies of </a:t>
            </a:r>
            <a:r>
              <a:rPr lang="en-US" b="1" dirty="0" err="1">
                <a:solidFill>
                  <a:srgbClr val="C00000"/>
                </a:solidFill>
              </a:rPr>
              <a:t>nanosystems</a:t>
            </a:r>
            <a:r>
              <a:rPr lang="en-US" b="1" dirty="0">
                <a:solidFill>
                  <a:srgbClr val="C00000"/>
                </a:solidFill>
              </a:rPr>
              <a:t> and materials.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120" y="2996952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7030A0"/>
                </a:solidFill>
              </a:rPr>
              <a:t>Isotope-identifying neutron reflectometry at the IBR-2 facility</a:t>
            </a:r>
            <a:r>
              <a:rPr lang="ru-RU" sz="1600" b="1" dirty="0">
                <a:solidFill>
                  <a:srgbClr val="7030A0"/>
                </a:solidFill>
              </a:rPr>
              <a:t> (2015-201</a:t>
            </a:r>
            <a:r>
              <a:rPr lang="en-US" sz="1600" b="1" dirty="0">
                <a:solidFill>
                  <a:srgbClr val="7030A0"/>
                </a:solidFill>
              </a:rPr>
              <a:t>8</a:t>
            </a:r>
            <a:r>
              <a:rPr lang="ru-RU" sz="1600" b="1" dirty="0">
                <a:solidFill>
                  <a:srgbClr val="7030A0"/>
                </a:solidFill>
              </a:rPr>
              <a:t>).</a:t>
            </a:r>
            <a:endParaRPr lang="en-US" sz="1600" b="1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endParaRPr lang="ru-RU" sz="1600" b="1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7030A0"/>
                </a:solidFill>
              </a:rPr>
              <a:t>A system for neutron </a:t>
            </a:r>
            <a:r>
              <a:rPr lang="en-US" sz="1600" b="1" i="1" dirty="0">
                <a:solidFill>
                  <a:srgbClr val="7030A0"/>
                </a:solidFill>
              </a:rPr>
              <a:t>operando</a:t>
            </a:r>
            <a:r>
              <a:rPr lang="en-US" sz="1600" b="1" dirty="0">
                <a:solidFill>
                  <a:srgbClr val="7030A0"/>
                </a:solidFill>
              </a:rPr>
              <a:t> monitoring and diagnostics of materials and interfaces for electrochemical energy storage devices at the IBR-2 reactor</a:t>
            </a:r>
            <a:r>
              <a:rPr lang="ru-RU" sz="1600" b="1" dirty="0">
                <a:solidFill>
                  <a:srgbClr val="7030A0"/>
                </a:solidFill>
              </a:rPr>
              <a:t> (201</a:t>
            </a:r>
            <a:r>
              <a:rPr lang="en-US" sz="1600" b="1" dirty="0">
                <a:solidFill>
                  <a:srgbClr val="7030A0"/>
                </a:solidFill>
              </a:rPr>
              <a:t>8</a:t>
            </a:r>
            <a:r>
              <a:rPr lang="ru-RU" sz="1600" b="1" dirty="0">
                <a:solidFill>
                  <a:srgbClr val="7030A0"/>
                </a:solidFill>
              </a:rPr>
              <a:t>-20</a:t>
            </a:r>
            <a:r>
              <a:rPr lang="en-US" sz="1600" b="1" dirty="0">
                <a:solidFill>
                  <a:srgbClr val="7030A0"/>
                </a:solidFill>
              </a:rPr>
              <a:t>20</a:t>
            </a:r>
            <a:r>
              <a:rPr lang="ru-RU" sz="1600" b="1" dirty="0">
                <a:solidFill>
                  <a:srgbClr val="7030A0"/>
                </a:solidFill>
              </a:rPr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6" y="24208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Projects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43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6660"/>
            <a:ext cx="892899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	</a:t>
            </a:r>
            <a:r>
              <a:rPr lang="en-US" sz="1600" b="1" dirty="0">
                <a:solidFill>
                  <a:srgbClr val="0000FF"/>
                </a:solidFill>
              </a:rPr>
              <a:t>Expected methodical results</a:t>
            </a:r>
            <a:r>
              <a:rPr lang="ru-RU" sz="1600" b="1" dirty="0">
                <a:solidFill>
                  <a:srgbClr val="0000FF"/>
                </a:solidFill>
              </a:rPr>
              <a:t>:</a:t>
            </a:r>
          </a:p>
          <a:p>
            <a:endParaRPr lang="ru-RU" sz="1600" dirty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Extension of the experimental capabilities and improvement of the technical parameters  of the new DN-6 diffractometer for studies of microsamples (development and fabrication of the neutron focusing device, detector system elements, high pressure cells and infrastructure).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Improvement of the technical parameters and extension of the experimental capabilities of the multifunctional reflectometer GRAINS (installation of the polarizing system, development and fabrication of electrochemical and liquid-containing cells for experiments).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Modernization of the operational IBR-2 spectrometers (HRFD, RTD, DN-12, </a:t>
            </a:r>
            <a:r>
              <a:rPr lang="en-US" sz="1600" dirty="0" err="1">
                <a:solidFill>
                  <a:srgbClr val="990000"/>
                </a:solidFill>
              </a:rPr>
              <a:t>YuMO</a:t>
            </a:r>
            <a:r>
              <a:rPr lang="en-US" sz="1600" dirty="0">
                <a:solidFill>
                  <a:srgbClr val="990000"/>
                </a:solidFill>
              </a:rPr>
              <a:t>, FSD, REFLEX, REMUR, NERA, SKAT, EPSILON, DIN-2PI) aimed at improving their instrumental parameters (neutron counting rate, background conditions, and  extension of experimental opportunities).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Creation of the test configuration of the small-angle spin-echo spectrometer on IBR-2 beamline 9.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Development of the concept of the modernization of the inelastic neutron scattering spectrometer NERA and start of its realization.</a:t>
            </a:r>
            <a:endParaRPr lang="ru-RU" sz="1600" dirty="0">
              <a:solidFill>
                <a:srgbClr val="99000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Improvement of the technical parameters of the neutron radiography and tomography spectrometer on IBR-2 beamline 14 (spatial resolution, radiation stability of the detector system).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Adaptation of the correlation spectrometer FSS on IBR-2 beamline 13 and improvement of the technical parameters. Further development of the correlation RTOF-method.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Development and fabrication of the elements of basic configuration of the small angle scattering and imaging spectrometer (bender, biological </a:t>
            </a:r>
            <a:r>
              <a:rPr lang="en-US" sz="1600" dirty="0" err="1">
                <a:solidFill>
                  <a:srgbClr val="990000"/>
                </a:solidFill>
              </a:rPr>
              <a:t>schielding</a:t>
            </a:r>
            <a:r>
              <a:rPr lang="en-US" sz="1600" dirty="0">
                <a:solidFill>
                  <a:srgbClr val="990000"/>
                </a:solidFill>
              </a:rPr>
              <a:t>, collimation system).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Development and testing of neutron scattering methods for condensed matter research including spin-echo, radiography, tomography, etc.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990000"/>
                </a:solidFill>
              </a:rPr>
              <a:t>Development of the neutron scattering methods for in-operando monitoring and studies of electrochemical materials and interfaces.</a:t>
            </a:r>
            <a:endParaRPr lang="ru-RU" sz="1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60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925" y="219518"/>
            <a:ext cx="83534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400" b="1" kern="0" dirty="0">
                <a:solidFill>
                  <a:srgbClr val="008000"/>
                </a:solidFill>
                <a:latin typeface="+mn-lt"/>
              </a:rPr>
              <a:t>User </a:t>
            </a:r>
            <a:r>
              <a:rPr lang="en-US" sz="2400" b="1" kern="0" dirty="0" err="1">
                <a:solidFill>
                  <a:srgbClr val="008000"/>
                </a:solidFill>
                <a:latin typeface="+mn-lt"/>
              </a:rPr>
              <a:t>Programme</a:t>
            </a:r>
            <a:r>
              <a:rPr lang="en-US" sz="2400" b="1" kern="0" dirty="0">
                <a:solidFill>
                  <a:srgbClr val="008000"/>
                </a:solidFill>
                <a:latin typeface="+mn-lt"/>
              </a:rPr>
              <a:t> at IBR-2M Spectrometer Complex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31" y="1556792"/>
            <a:ext cx="44799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15816" y="836712"/>
            <a:ext cx="2879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33CC"/>
                </a:solidFill>
              </a:rPr>
              <a:t>Web-submission system: http://ibr-2.jinr.ru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36510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Next proposal call: 1 September – 15 October 2017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51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-59624"/>
            <a:ext cx="9144000" cy="697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Azerbaijan –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 ANAS (Baku)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Belarus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– 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INP BSU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JISSSP NASB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NC PHEP BSU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PMI NASB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RIPChP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BSU 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Minsk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Bulgaria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 - IMS BAS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INRNE BAS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ISSP BAS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 IE BAS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Sofia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Czech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Republic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–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CTU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GPI ASCR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IG ASCR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IMMC ASCR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IP ASCR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Prague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NPI ASCR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Rez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Arab Republic of Egypt – 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AEA, CU (Cairo)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Finland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TRC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Espoo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France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IBS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ILL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Grenoble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LAL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Orsay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LLB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Saclay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German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y -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ZB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Berlin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), Univ. (Bayreuth),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RUB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Bochum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TU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Darmstadt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), TU (Dortmund),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IZFP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(Dresden), T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BAF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(Freiburg), Univ.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Goettingen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), MLU (Halle),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DESY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(Hamburg),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FZJ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Julich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), KIT (Karlsruhe),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CAU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, IFM-GEOMAR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(Kiel),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Univ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.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(Leipzig), Univ. (Rostock), MPI-FKF (Stuttgart)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Hungary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– </a:t>
            </a:r>
            <a:r>
              <a:rPr lang="en-US" sz="1300" kern="0" dirty="0">
                <a:solidFill>
                  <a:srgbClr val="006600"/>
                </a:solidFill>
              </a:rPr>
              <a:t>Wigner RCP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(Budapest), US (Szeged)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Kazakhstan 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– INP (Almaty), </a:t>
            </a:r>
            <a:r>
              <a:rPr lang="en-US" sz="1300" kern="0" dirty="0">
                <a:solidFill>
                  <a:srgbClr val="FF0066"/>
                </a:solidFill>
              </a:rPr>
              <a:t>RII (</a:t>
            </a:r>
            <a:r>
              <a:rPr lang="en-US" sz="1300" kern="0" dirty="0" err="1">
                <a:solidFill>
                  <a:srgbClr val="FF0066"/>
                </a:solidFill>
              </a:rPr>
              <a:t>Rudny</a:t>
            </a:r>
            <a:r>
              <a:rPr lang="en-US" sz="1300" kern="0" dirty="0">
                <a:solidFill>
                  <a:srgbClr val="FF0066"/>
                </a:solidFill>
              </a:rPr>
              <a:t>)</a:t>
            </a:r>
            <a:endParaRPr kumimoji="0" lang="en-US" sz="130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Japan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</a:t>
            </a:r>
            <a:r>
              <a:rPr lang="en-US" sz="1300" kern="0" noProof="0" dirty="0">
                <a:solidFill>
                  <a:sysClr val="windowText" lastClr="000000"/>
                </a:solidFill>
              </a:rPr>
              <a:t>Shinshu Univ.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(Nagano), Keio Univ. (Minato)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India - </a:t>
            </a:r>
            <a:r>
              <a:rPr lang="en-US" sz="1300" dirty="0"/>
              <a:t>Amity U</a:t>
            </a:r>
            <a:r>
              <a:rPr lang="ru-RU" sz="1300" dirty="0"/>
              <a:t>.</a:t>
            </a:r>
            <a:r>
              <a:rPr lang="en-US" sz="1300" dirty="0"/>
              <a:t> (</a:t>
            </a:r>
            <a:r>
              <a:rPr lang="en-US" sz="1300" dirty="0" err="1"/>
              <a:t>Pancheyon</a:t>
            </a:r>
            <a:r>
              <a:rPr lang="en-US" sz="1300" dirty="0"/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Latvia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ISSP UL,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(Riga)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Moldova –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IC ASM (Chisinau)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Mongolia –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IPT MAS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UlaanBaator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Poland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INCT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Warsaw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FC JU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NINP PAS, AGH (C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ra</a:t>
            </a:r>
            <a:r>
              <a:rPr lang="en-US" sz="1300" kern="0" dirty="0">
                <a:solidFill>
                  <a:srgbClr val="FF0066"/>
                </a:solidFill>
              </a:rPr>
              <a:t>c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ow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 MCSU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Lublin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UWM (Olsztyn),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 AMU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(Poznan),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ICh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SUT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IP SUT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Szczecin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IPTCH WUT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UW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Wroclaw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UNCH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Siedlce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WPUT (Szczecin)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Romania 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IFIN-HH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 INCDIE ICPE-CA,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INFM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ISS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UB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Bucharest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I.N.C.D.T.I.M.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 RA BC-N, UBB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Cluj-Napoca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UOC (Constanta), NIRDTP,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UAIC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SCN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Pitesti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LMF CFATR, UPT, UVT 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Timisoara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Russia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GС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IC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IGIC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IMET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IPCE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ITEP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MEPhI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MITHT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MSU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NIKIET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PFUR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NR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 KI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SINP MSU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VNIINM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(Moscow),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VNIISIMS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Alexandrov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ISSP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Chernogolovka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RIAR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Dimitrovgrad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PNPI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Gatchina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 SB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Krasnoyarsk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NNSU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Nizhny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Novgorod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IPPE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Obninsk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GIDROPRESS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Podolsk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RIP RSU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Rostov-on-Don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IPTI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St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. 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Petersburg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SSPI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Sterlitamak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NPI TPU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Tomsk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HPPI RAS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INR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Troitsk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(Tula),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IMP UB RAS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Yekaterinburg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Serbia – 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INS “</a:t>
            </a:r>
            <a:r>
              <a:rPr kumimoji="0" lang="en-US" sz="130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Vinca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” (Belgrade),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UNS (Novi Sad)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rgbClr val="006600"/>
                </a:solidFill>
              </a:rPr>
              <a:t>Republic of South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Africa – NECSA (Pretoria)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Slovak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Republic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–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Bratislava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IEP (Kosice)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Switzerland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PSI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Villigen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ETH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Zurich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Taiwan – NSRRC (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Hsinchu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Ukraine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IPMS NASU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,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NTSU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Kiev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),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IAP NASU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Sumy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United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Kingdom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RAL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Didcot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Uzbekistan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-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INP UAS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(</a:t>
            </a:r>
            <a:r>
              <a:rPr kumimoji="0" lang="ru-R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Tashkent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)</a:t>
            </a: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6812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99671"/>
              </p:ext>
            </p:extLst>
          </p:nvPr>
        </p:nvGraphicFramePr>
        <p:xfrm>
          <a:off x="467544" y="1703224"/>
          <a:ext cx="8064895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val="43087685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8988076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78117669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3063302296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+mn-ea"/>
                        </a:rPr>
                        <a:t>Activities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Expenses</a:t>
                      </a:r>
                      <a:r>
                        <a:rPr lang="ru-RU" sz="1600" b="1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rgbClr val="990000"/>
                          </a:solidFill>
                          <a:effectLst/>
                        </a:rPr>
                        <a:t>kUSD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715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99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2018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2019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2020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554533"/>
                  </a:ext>
                </a:extLst>
              </a:tr>
              <a:tr h="851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1.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Development of the new spectrometers and improvement of their parameters 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(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DN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-6,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GRAINS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tomography and radiography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FSS, SESANS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).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450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400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400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474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2.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Modernization and reconstruction of the operational spectrometers 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(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HRFD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990000"/>
                          </a:solidFill>
                          <a:effectLst/>
                        </a:rPr>
                        <a:t>YuMO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RTD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DN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-12,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FSD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NERA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REMUR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SKAT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EPSILON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,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DIN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-2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PI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).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750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850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850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201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3.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Development and fabrication of the basic configuration of the new small angle scattering and imaging spectrometer</a:t>
                      </a: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.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300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350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450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646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990000"/>
                          </a:solidFill>
                          <a:effectLst/>
                        </a:rPr>
                        <a:t>4. </a:t>
                      </a: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Development of neutron scattering methods for studies of condensed matter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70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80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100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353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Total:</a:t>
                      </a:r>
                      <a:endParaRPr lang="ru-RU" sz="1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1570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0000"/>
                          </a:solidFill>
                          <a:effectLst/>
                        </a:rPr>
                        <a:t>1680</a:t>
                      </a:r>
                      <a:endParaRPr lang="ru-RU" sz="1600" b="1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00"/>
                          </a:solidFill>
                          <a:effectLst/>
                        </a:rPr>
                        <a:t>1800</a:t>
                      </a:r>
                      <a:endParaRPr lang="ru-RU" sz="1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73035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1675" y="2490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00" y="612450"/>
            <a:ext cx="8905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Planned budget of the theme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(as included in the 7-year plan of the JINR strategic development for 2017-2023)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68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4225"/>
            <a:ext cx="83534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b="1" kern="0" dirty="0">
                <a:solidFill>
                  <a:srgbClr val="0000FF"/>
                </a:solidFill>
                <a:latin typeface="+mn-lt"/>
              </a:rPr>
              <a:t>Referee reports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18" y="1196752"/>
            <a:ext cx="2466181" cy="3723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51" y="1057203"/>
            <a:ext cx="2692358" cy="37059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861" y="403557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b="1" kern="0" dirty="0">
                <a:solidFill>
                  <a:srgbClr val="006600"/>
                </a:solidFill>
                <a:latin typeface="+mn-lt"/>
              </a:rPr>
              <a:t>Prof. </a:t>
            </a:r>
            <a:r>
              <a:rPr lang="en-US" b="1" kern="0" dirty="0" err="1">
                <a:solidFill>
                  <a:srgbClr val="006600"/>
                </a:solidFill>
                <a:latin typeface="+mn-lt"/>
              </a:rPr>
              <a:t>P.A.Alekseev</a:t>
            </a:r>
            <a:r>
              <a:rPr lang="en-US" b="1" kern="0" dirty="0">
                <a:solidFill>
                  <a:srgbClr val="006600"/>
                </a:solidFill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b="1" kern="0" dirty="0">
                <a:solidFill>
                  <a:srgbClr val="006600"/>
                </a:solidFill>
                <a:latin typeface="+mn-lt"/>
              </a:rPr>
              <a:t>(RNC KI, Moscow)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70906" y="406520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b="1" kern="0" dirty="0">
                <a:solidFill>
                  <a:srgbClr val="006600"/>
                </a:solidFill>
                <a:latin typeface="+mn-lt"/>
              </a:rPr>
              <a:t>Prof. </a:t>
            </a:r>
            <a:r>
              <a:rPr lang="en-US" b="1" kern="0" dirty="0" err="1">
                <a:solidFill>
                  <a:srgbClr val="006600"/>
                </a:solidFill>
                <a:latin typeface="+mn-lt"/>
              </a:rPr>
              <a:t>V.A.Osipov</a:t>
            </a:r>
            <a:r>
              <a:rPr lang="en-US" b="1" kern="0" dirty="0">
                <a:solidFill>
                  <a:srgbClr val="006600"/>
                </a:solidFill>
                <a:latin typeface="+mn-lt"/>
              </a:rPr>
              <a:t> (BLTP JINR)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29958" y="41087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b="1" kern="0" dirty="0">
                <a:solidFill>
                  <a:srgbClr val="006600"/>
                </a:solidFill>
                <a:latin typeface="+mn-lt"/>
              </a:rPr>
              <a:t>Prof. </a:t>
            </a:r>
            <a:r>
              <a:rPr lang="en-US" b="1" kern="0" dirty="0" err="1">
                <a:solidFill>
                  <a:srgbClr val="006600"/>
                </a:solidFill>
                <a:latin typeface="+mn-lt"/>
              </a:rPr>
              <a:t>V.A.Skuratov</a:t>
            </a:r>
            <a:r>
              <a:rPr lang="en-US" b="1" kern="0" dirty="0">
                <a:solidFill>
                  <a:srgbClr val="006600"/>
                </a:solidFill>
                <a:latin typeface="+mn-lt"/>
              </a:rPr>
              <a:t> (FLNR JINR)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023208"/>
            <a:ext cx="3131840" cy="44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1187450" y="2565400"/>
            <a:ext cx="6913563" cy="138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1" y="260648"/>
            <a:ext cx="8451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Novel type of the charge ordering state in iron oxide Fe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4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5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 involving competing dimer and trimer formation</a:t>
            </a:r>
            <a:endParaRPr lang="ru-RU" sz="21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00" y="3201026"/>
            <a:ext cx="2756264" cy="253684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2" y="1790234"/>
            <a:ext cx="4299571" cy="43626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188" y="5841296"/>
            <a:ext cx="5545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Crystal structure of Fe</a:t>
            </a:r>
            <a:r>
              <a:rPr lang="ru-RU" sz="1200" baseline="-250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ru-RU" sz="1200" baseline="-250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neutron diffraction patterns, measured at different temperatures and processed by the Rietveld method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 structures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150 К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10 К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3806" y="5733564"/>
            <a:ext cx="30044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Calibri" panose="020F0502020204030204"/>
              </a:rPr>
              <a:t>Formation mechanism of the dimeric and trimeric states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0202" y="6221635"/>
            <a:ext cx="332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FF0000"/>
                </a:solidFill>
                <a:latin typeface="Calibri" panose="020F0502020204030204"/>
              </a:rPr>
              <a:t>S.V.Ovsyannikov</a:t>
            </a:r>
            <a:r>
              <a:rPr lang="en-US" b="1" i="1" dirty="0">
                <a:solidFill>
                  <a:srgbClr val="FF0000"/>
                </a:solidFill>
                <a:latin typeface="Calibri" panose="020F0502020204030204"/>
              </a:rPr>
              <a:t>,..,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/>
              </a:rPr>
              <a:t>D.P.Kozlenko</a:t>
            </a:r>
            <a:r>
              <a:rPr lang="en-US" b="1" i="1" dirty="0">
                <a:solidFill>
                  <a:srgbClr val="FF0000"/>
                </a:solidFill>
                <a:latin typeface="Calibri" panose="020F0502020204030204"/>
              </a:rPr>
              <a:t>, et al., Nature Chemistry (2016)</a:t>
            </a:r>
            <a:endParaRPr lang="ru-RU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57886"/>
            <a:ext cx="1790164" cy="20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65760" y="1157886"/>
            <a:ext cx="507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Previously known: Fe</a:t>
            </a:r>
            <a:r>
              <a:rPr lang="en-US" b="1" baseline="-25000" dirty="0">
                <a:solidFill>
                  <a:srgbClr val="006600"/>
                </a:solidFill>
              </a:rPr>
              <a:t>3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4</a:t>
            </a:r>
            <a:r>
              <a:rPr lang="en-US" b="1" dirty="0">
                <a:solidFill>
                  <a:srgbClr val="006600"/>
                </a:solidFill>
              </a:rPr>
              <a:t>, Fe</a:t>
            </a:r>
            <a:r>
              <a:rPr lang="en-US" b="1" baseline="-25000" dirty="0">
                <a:solidFill>
                  <a:srgbClr val="006600"/>
                </a:solidFill>
              </a:rPr>
              <a:t>2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3</a:t>
            </a:r>
            <a:r>
              <a:rPr lang="en-US" b="1" dirty="0">
                <a:solidFill>
                  <a:srgbClr val="006600"/>
                </a:solidFill>
              </a:rPr>
              <a:t>, </a:t>
            </a:r>
            <a:r>
              <a:rPr lang="en-US" b="1" dirty="0" err="1">
                <a:solidFill>
                  <a:srgbClr val="006600"/>
                </a:solidFill>
              </a:rPr>
              <a:t>FeO</a:t>
            </a:r>
            <a:endParaRPr lang="en-US" b="1" dirty="0">
              <a:solidFill>
                <a:srgbClr val="006600"/>
              </a:solidFill>
            </a:endParaRPr>
          </a:p>
          <a:p>
            <a:r>
              <a:rPr lang="en-US" b="1" dirty="0">
                <a:solidFill>
                  <a:srgbClr val="006600"/>
                </a:solidFill>
              </a:rPr>
              <a:t>A new one: Fe</a:t>
            </a:r>
            <a:r>
              <a:rPr lang="en-US" b="1" baseline="-25000" dirty="0">
                <a:solidFill>
                  <a:srgbClr val="006600"/>
                </a:solidFill>
              </a:rPr>
              <a:t>4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5</a:t>
            </a:r>
            <a:endParaRPr lang="ru-RU" b="1" baseline="-25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7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1494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663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Evolution of the crystal structure of the cathode material </a:t>
            </a:r>
            <a:r>
              <a:rPr lang="ru-RU" b="1" dirty="0">
                <a:solidFill>
                  <a:srgbClr val="0000FF"/>
                </a:solidFill>
              </a:rPr>
              <a:t>LiNi</a:t>
            </a:r>
            <a:r>
              <a:rPr lang="ru-RU" b="1" baseline="-25000" dirty="0">
                <a:solidFill>
                  <a:srgbClr val="0000FF"/>
                </a:solidFill>
              </a:rPr>
              <a:t>0.8</a:t>
            </a:r>
            <a:r>
              <a:rPr lang="ru-RU" b="1" dirty="0">
                <a:solidFill>
                  <a:srgbClr val="0000FF"/>
                </a:solidFill>
              </a:rPr>
              <a:t>Co</a:t>
            </a:r>
            <a:r>
              <a:rPr lang="ru-RU" b="1" baseline="-25000" dirty="0">
                <a:solidFill>
                  <a:srgbClr val="0000FF"/>
                </a:solidFill>
              </a:rPr>
              <a:t>0.1</a:t>
            </a:r>
            <a:r>
              <a:rPr lang="ru-RU" b="1" dirty="0">
                <a:solidFill>
                  <a:srgbClr val="0000FF"/>
                </a:solidFill>
              </a:rPr>
              <a:t>Al</a:t>
            </a:r>
            <a:r>
              <a:rPr lang="ru-RU" b="1" baseline="-25000" dirty="0">
                <a:solidFill>
                  <a:srgbClr val="0000FF"/>
                </a:solidFill>
              </a:rPr>
              <a:t>0.1</a:t>
            </a:r>
            <a:r>
              <a:rPr lang="ru-RU" b="1" dirty="0">
                <a:solidFill>
                  <a:srgbClr val="0000FF"/>
                </a:solidFill>
              </a:rPr>
              <a:t>O</a:t>
            </a:r>
            <a:r>
              <a:rPr lang="ru-RU" b="1" baseline="-25000" dirty="0">
                <a:solidFill>
                  <a:srgbClr val="0000FF"/>
                </a:solidFill>
              </a:rPr>
              <a:t>2 </a:t>
            </a:r>
            <a:r>
              <a:rPr lang="en-US" b="1" dirty="0">
                <a:solidFill>
                  <a:srgbClr val="0000FF"/>
                </a:solidFill>
              </a:rPr>
              <a:t>in the process of electrochemical cycling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80394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Neutron diffraction patterns of </a:t>
            </a:r>
            <a:r>
              <a:rPr lang="en-US" b="1" dirty="0" err="1">
                <a:solidFill>
                  <a:srgbClr val="C00000"/>
                </a:solidFill>
              </a:rPr>
              <a:t>LiNi</a:t>
            </a:r>
            <a:r>
              <a:rPr lang="ru-RU" b="1" baseline="-25000" dirty="0">
                <a:solidFill>
                  <a:srgbClr val="C00000"/>
                </a:solidFill>
              </a:rPr>
              <a:t>0.8</a:t>
            </a:r>
            <a:r>
              <a:rPr lang="ru-RU" b="1" dirty="0">
                <a:solidFill>
                  <a:srgbClr val="C00000"/>
                </a:solidFill>
              </a:rPr>
              <a:t>Co</a:t>
            </a:r>
            <a:r>
              <a:rPr lang="ru-RU" b="1" baseline="-25000" dirty="0">
                <a:solidFill>
                  <a:srgbClr val="C00000"/>
                </a:solidFill>
              </a:rPr>
              <a:t>0.1</a:t>
            </a:r>
            <a:r>
              <a:rPr lang="ru-RU" b="1" dirty="0">
                <a:solidFill>
                  <a:srgbClr val="C00000"/>
                </a:solidFill>
              </a:rPr>
              <a:t>Al</a:t>
            </a:r>
            <a:r>
              <a:rPr lang="ru-RU" b="1" baseline="-25000" dirty="0">
                <a:solidFill>
                  <a:srgbClr val="C00000"/>
                </a:solidFill>
              </a:rPr>
              <a:t>0.1</a:t>
            </a: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 obtained in operando regime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r>
              <a:rPr lang="en-US" b="1" dirty="0">
                <a:solidFill>
                  <a:srgbClr val="C00000"/>
                </a:solidFill>
              </a:rPr>
              <a:t> The charging-discharging curve of the reloaded electrical current source during the experiment is shown on the right.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2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Crystal and Magnetic Structure of Cr</a:t>
            </a:r>
            <a:r>
              <a:rPr lang="en-US" b="1" baseline="-25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O</a:t>
            </a:r>
            <a:r>
              <a:rPr lang="en-US" b="1" baseline="-25000" dirty="0">
                <a:solidFill>
                  <a:srgbClr val="0000FF"/>
                </a:solidFill>
              </a:rPr>
              <a:t>3</a:t>
            </a:r>
            <a:r>
              <a:rPr lang="en-US" b="1" dirty="0">
                <a:solidFill>
                  <a:srgbClr val="0000FF"/>
                </a:solidFill>
              </a:rPr>
              <a:t> at Ultrahigh Pressures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Fig 1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88" y="1157878"/>
            <a:ext cx="2592288" cy="237626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09190"/>
            <a:ext cx="2520280" cy="328390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024237"/>
            <a:ext cx="3168352" cy="24238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3842" y="404664"/>
            <a:ext cx="7668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en-US" b="1" baseline="-250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="1" baseline="-250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eskolaite</a:t>
            </a: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– one of the first discovered magnetoelectric materials with ferroelectric polarization induced by external magnetic field, 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b="1" baseline="-250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307 K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29" y="6346492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Normalized magnetic moments and Neel temperature at high pressure</a:t>
            </a:r>
            <a:endParaRPr lang="ru-RU" sz="15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7964" y="4462671"/>
            <a:ext cx="45725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Neutron diffraction patterns of Cr</a:t>
            </a:r>
            <a:r>
              <a:rPr lang="en-US" sz="1500" b="1" baseline="-25000" dirty="0">
                <a:solidFill>
                  <a:srgbClr val="C00000"/>
                </a:solidFill>
              </a:rPr>
              <a:t>2</a:t>
            </a:r>
            <a:r>
              <a:rPr lang="en-US" sz="1500" b="1" dirty="0">
                <a:solidFill>
                  <a:srgbClr val="C00000"/>
                </a:solidFill>
              </a:rPr>
              <a:t>O</a:t>
            </a:r>
            <a:r>
              <a:rPr lang="en-US" sz="1500" b="1" baseline="-25000" dirty="0">
                <a:solidFill>
                  <a:srgbClr val="C00000"/>
                </a:solidFill>
              </a:rPr>
              <a:t>3</a:t>
            </a:r>
            <a:r>
              <a:rPr lang="en-US" sz="1500" b="1" dirty="0">
                <a:solidFill>
                  <a:srgbClr val="C00000"/>
                </a:solidFill>
              </a:rPr>
              <a:t> measured at ultrahigh pressures up to 35 </a:t>
            </a:r>
            <a:r>
              <a:rPr lang="en-US" sz="1500" b="1" dirty="0" err="1">
                <a:solidFill>
                  <a:srgbClr val="C00000"/>
                </a:solidFill>
              </a:rPr>
              <a:t>GPa</a:t>
            </a:r>
            <a:r>
              <a:rPr lang="en-US" sz="1500" b="1" dirty="0">
                <a:solidFill>
                  <a:srgbClr val="C00000"/>
                </a:solidFill>
              </a:rPr>
              <a:t> at with DN-6 diffractometer</a:t>
            </a:r>
            <a:endParaRPr lang="ru-RU" sz="15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9952" y="6163403"/>
            <a:ext cx="508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6600"/>
                </a:solidFill>
              </a:rPr>
              <a:t>D.P.Kozlenko</a:t>
            </a:r>
            <a:r>
              <a:rPr lang="en-US" b="1" i="1" dirty="0">
                <a:solidFill>
                  <a:srgbClr val="006600"/>
                </a:solidFill>
              </a:rPr>
              <a:t> et al., Journal of Alloys and Compounds, accepted for publication (2017)</a:t>
            </a:r>
            <a:endParaRPr lang="ru-RU" b="1" i="1" dirty="0">
              <a:solidFill>
                <a:srgbClr val="0066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950055" y="1134035"/>
            <a:ext cx="2583579" cy="3130598"/>
            <a:chOff x="3950055" y="1134035"/>
            <a:chExt cx="2583579" cy="3130598"/>
          </a:xfrm>
        </p:grpSpPr>
        <p:pic>
          <p:nvPicPr>
            <p:cNvPr id="4" name="Рисунок 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055" y="1134035"/>
              <a:ext cx="2583579" cy="3130598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427984" y="1249033"/>
              <a:ext cx="360040" cy="9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500" y="3641025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Crystal and magnetic structures of Cr</a:t>
            </a:r>
            <a:r>
              <a:rPr lang="en-US" sz="1600" b="1" baseline="-25000" dirty="0">
                <a:solidFill>
                  <a:srgbClr val="C00000"/>
                </a:solidFill>
              </a:rPr>
              <a:t>2</a:t>
            </a:r>
            <a:r>
              <a:rPr lang="en-US" sz="1600" b="1" dirty="0">
                <a:solidFill>
                  <a:srgbClr val="C00000"/>
                </a:solidFill>
              </a:rPr>
              <a:t>O</a:t>
            </a:r>
            <a:r>
              <a:rPr lang="en-US" sz="1600" b="1" baseline="-25000" dirty="0">
                <a:solidFill>
                  <a:srgbClr val="C00000"/>
                </a:solidFill>
              </a:rPr>
              <a:t>3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1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442" y="2344168"/>
            <a:ext cx="1926191" cy="14088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68" y="2079373"/>
            <a:ext cx="1298245" cy="917579"/>
          </a:xfrm>
          <a:prstGeom prst="rect">
            <a:avLst/>
          </a:prstGeom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47991" y="1648108"/>
            <a:ext cx="138274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-2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2 mV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endParaRPr lang="en-US" altLang="ru-RU" sz="900" b="1" i="1" dirty="0">
              <a:solidFill>
                <a:srgbClr val="800080"/>
              </a:solidFill>
              <a:latin typeface="Century Schoolbook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+45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mV 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+Dox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.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 mV </a:t>
            </a:r>
            <a:r>
              <a:rPr lang="en-US" altLang="ru-RU" sz="900" b="1" i="1" dirty="0" err="1">
                <a:solidFill>
                  <a:srgbClr val="800080"/>
                </a:solidFill>
                <a:latin typeface="Century Schoolbook"/>
              </a:rPr>
              <a:t>Dox</a:t>
            </a:r>
            <a:endParaRPr lang="ru-RU" altLang="ru-RU" sz="900" b="1" i="1" dirty="0">
              <a:solidFill>
                <a:srgbClr val="800080"/>
              </a:solidFill>
              <a:latin typeface="Century Schoolbook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748838" y="1894619"/>
            <a:ext cx="1403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ζ =  -22 mV C</a:t>
            </a:r>
            <a:r>
              <a:rPr lang="fr-FR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;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ζ =  -17,6 mV C</a:t>
            </a:r>
            <a:r>
              <a:rPr lang="fr-FR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+Cis</a:t>
            </a:r>
          </a:p>
        </p:txBody>
      </p:sp>
      <p:sp>
        <p:nvSpPr>
          <p:cNvPr id="6" name="Прямоугольник 26"/>
          <p:cNvSpPr>
            <a:spLocks noChangeArrowheads="1"/>
          </p:cNvSpPr>
          <p:nvPr/>
        </p:nvSpPr>
        <p:spPr bwMode="auto">
          <a:xfrm>
            <a:off x="4815055" y="5498725"/>
            <a:ext cx="4228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S.Prylutska</a:t>
            </a:r>
            <a:r>
              <a:rPr lang="en-US" altLang="ru-RU" sz="13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et al. Nano Res. (2017) accepted.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a-DK" altLang="ru-RU" sz="13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Yu.I.Prylutskyy, et al. RSC Adv.   (2016).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74731" y="548680"/>
            <a:ext cx="5236425" cy="4962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1414463" algn="l"/>
              </a:tabLst>
              <a:defRPr/>
            </a:pPr>
            <a:r>
              <a:rPr lang="en-US" altLang="ru-RU" sz="15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Fullerenes </a:t>
            </a:r>
            <a:r>
              <a:rPr lang="en-US" altLang="ru-RU" sz="15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complexation</a:t>
            </a:r>
            <a:r>
              <a:rPr lang="en-US" altLang="ru-RU" sz="15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with antitumor drugs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tabLst>
                <a:tab pos="1414463" algn="l"/>
              </a:tabLst>
              <a:defRPr/>
            </a:pPr>
            <a:r>
              <a:rPr lang="en-US" sz="1125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(FLNP JINR – Biological and Physics Department KNU)</a:t>
            </a:r>
            <a:endParaRPr lang="ru-RU" altLang="ru-RU" sz="1125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5006" y="1444802"/>
            <a:ext cx="102624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125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Doxorubicin</a:t>
            </a:r>
            <a:endParaRPr lang="ru-RU" altLang="ru-RU" sz="1125" b="1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15055" y="1689274"/>
            <a:ext cx="7938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 err="1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Cisplatin</a:t>
            </a:r>
            <a:endParaRPr lang="en-US" sz="1125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lum bright="-22000" contrast="34000"/>
            <a:extLst/>
          </a:blip>
          <a:srcRect l="67347" t="14571" r="5182" b="12517"/>
          <a:stretch/>
        </p:blipFill>
        <p:spPr bwMode="auto">
          <a:xfrm>
            <a:off x="1184442" y="1067845"/>
            <a:ext cx="1108899" cy="1119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768">
            <a:off x="6013797" y="1737658"/>
            <a:ext cx="1867389" cy="81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6" t="26390" r="16156" b="21240"/>
          <a:stretch/>
        </p:blipFill>
        <p:spPr bwMode="auto">
          <a:xfrm>
            <a:off x="3901322" y="1342457"/>
            <a:ext cx="634500" cy="8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526535" y="2727603"/>
          <a:ext cx="2263729" cy="1590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4" name="Graph" r:id="rId8" imgW="4131360" imgH="2901600" progId="Origin50.Graph">
                  <p:embed/>
                </p:oleObj>
              </mc:Choice>
              <mc:Fallback>
                <p:oleObj name="Graph" r:id="rId8" imgW="4131360" imgH="2901600" progId="Origin50.Graph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26535" y="2727603"/>
                        <a:ext cx="2263729" cy="1590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 descr="fig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824" r="5314" b="71675"/>
          <a:stretch/>
        </p:blipFill>
        <p:spPr bwMode="auto">
          <a:xfrm>
            <a:off x="4486246" y="2538161"/>
            <a:ext cx="1391806" cy="838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2" b="2943"/>
          <a:stretch/>
        </p:blipFill>
        <p:spPr bwMode="auto">
          <a:xfrm>
            <a:off x="6681479" y="3320989"/>
            <a:ext cx="1169466" cy="132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5550079" y="3807043"/>
          <a:ext cx="2389894" cy="16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5" name="Graph" r:id="rId12" imgW="4131360" imgH="2901600" progId="Origin50.Graph">
                  <p:embed/>
                </p:oleObj>
              </mc:Choice>
              <mc:Fallback>
                <p:oleObj name="Graph" r:id="rId12" imgW="4131360" imgH="2901600" progId="Origin50.Graph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079" y="3807043"/>
                        <a:ext cx="2389894" cy="16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29499" y="2725361"/>
            <a:ext cx="103425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 err="1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Landomycin</a:t>
            </a:r>
            <a:endParaRPr lang="en-US" sz="1125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64" y="4225888"/>
            <a:ext cx="1853181" cy="168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76347" y="2485467"/>
            <a:ext cx="59343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 err="1">
                <a:solidFill>
                  <a:prstClr val="black"/>
                </a:solidFill>
                <a:latin typeface="Calibri" panose="020F0502020204030204"/>
              </a:rPr>
              <a:t>NaCl</a:t>
            </a:r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 crystals</a:t>
            </a:r>
            <a:endParaRPr lang="ru-RU" sz="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4922" y="2672916"/>
            <a:ext cx="429926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C60+Cis</a:t>
            </a:r>
            <a:endParaRPr lang="ru-RU" sz="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390429" y="2920733"/>
            <a:ext cx="1382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-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22 mV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endParaRPr lang="en-US" altLang="ru-RU" sz="900" b="1" i="1" dirty="0">
              <a:solidFill>
                <a:srgbClr val="800080"/>
              </a:solidFill>
              <a:latin typeface="Century Schoolbook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-10 mV 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+LA </a:t>
            </a:r>
            <a:endParaRPr lang="ru-RU" altLang="ru-RU" sz="900" b="1" i="1" dirty="0">
              <a:solidFill>
                <a:srgbClr val="800080"/>
              </a:solidFill>
              <a:latin typeface="Century Schoolbook"/>
            </a:endParaRP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1541754" y="3266982"/>
            <a:ext cx="50678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SAXS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2908366" y="2173844"/>
            <a:ext cx="61427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200" b="1" dirty="0">
                <a:solidFill>
                  <a:srgbClr val="004F8A"/>
                </a:solidFill>
                <a:latin typeface="Calibri" panose="020F0502020204030204"/>
              </a:rPr>
              <a:t>UV-Vis</a:t>
            </a:r>
            <a:endParaRPr lang="ru-RU" altLang="ru-RU" sz="120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4" name="TextBox 43"/>
          <p:cNvSpPr txBox="1">
            <a:spLocks noChangeArrowheads="1"/>
          </p:cNvSpPr>
          <p:nvPr/>
        </p:nvSpPr>
        <p:spPr bwMode="auto">
          <a:xfrm>
            <a:off x="3955780" y="3720089"/>
            <a:ext cx="54316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SAXS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 useBgFill="1"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49980" y="5083449"/>
            <a:ext cx="564065" cy="30008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SANS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6" name="TextBox 43"/>
          <p:cNvSpPr txBox="1">
            <a:spLocks noChangeArrowheads="1"/>
          </p:cNvSpPr>
          <p:nvPr/>
        </p:nvSpPr>
        <p:spPr bwMode="auto">
          <a:xfrm>
            <a:off x="6219126" y="3266982"/>
            <a:ext cx="51969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AFM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4079928" y="2427759"/>
            <a:ext cx="50206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SEM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8" name="TextBox 43"/>
          <p:cNvSpPr txBox="1">
            <a:spLocks noChangeArrowheads="1"/>
          </p:cNvSpPr>
          <p:nvPr/>
        </p:nvSpPr>
        <p:spPr bwMode="auto">
          <a:xfrm>
            <a:off x="3501496" y="4662470"/>
            <a:ext cx="140634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825" b="1" dirty="0">
                <a:solidFill>
                  <a:srgbClr val="004F8A"/>
                </a:solidFill>
                <a:latin typeface="Arial" pitchFamily="34" charset="0"/>
                <a:cs typeface="Arial" pitchFamily="34" charset="0"/>
              </a:rPr>
              <a:t>Mutagenic activity in Salmonella </a:t>
            </a:r>
            <a:r>
              <a:rPr lang="en-US" altLang="ru-RU" sz="825" b="1" dirty="0" err="1">
                <a:solidFill>
                  <a:srgbClr val="004F8A"/>
                </a:solidFill>
                <a:latin typeface="Arial" pitchFamily="34" charset="0"/>
                <a:cs typeface="Arial" pitchFamily="34" charset="0"/>
              </a:rPr>
              <a:t>typhimurium</a:t>
            </a:r>
            <a:endParaRPr lang="ru-RU" altLang="ru-RU" sz="825" b="1" dirty="0">
              <a:solidFill>
                <a:srgbClr val="004F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783663" y="3915054"/>
            <a:ext cx="15883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Biological tests</a:t>
            </a:r>
          </a:p>
        </p:txBody>
      </p:sp>
    </p:spTree>
    <p:extLst>
      <p:ext uri="{BB962C8B-B14F-4D97-AF65-F5344CB8AC3E}">
        <p14:creationId xmlns:p14="http://schemas.microsoft.com/office/powerpoint/2010/main" val="87836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Work\IXS_projects\ID28\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357563"/>
            <a:ext cx="2466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450" y="981075"/>
            <a:ext cx="2119313" cy="336550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Low-Q phononic gap </a:t>
            </a:r>
            <a:endParaRPr lang="en-US" sz="1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6" name="Right Arrow 14"/>
          <p:cNvSpPr>
            <a:spLocks noChangeArrowheads="1"/>
          </p:cNvSpPr>
          <p:nvPr/>
        </p:nvSpPr>
        <p:spPr bwMode="auto">
          <a:xfrm rot="5400000">
            <a:off x="-61912" y="1776413"/>
            <a:ext cx="838200" cy="241300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1963" y="981075"/>
            <a:ext cx="1833562" cy="457200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No phonon propagation </a:t>
            </a:r>
            <a:endParaRPr lang="ru-RU" altLang="ru-RU" sz="12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defRPr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at Q &lt; </a:t>
            </a:r>
            <a:r>
              <a:rPr lang="en-US" altLang="ru-RU" sz="1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aseline="-250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endParaRPr lang="en-US" altLang="ru-RU" sz="1200" baseline="-25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8" name="Rectangle 21"/>
          <p:cNvSpPr>
            <a:spLocks noChangeArrowheads="1"/>
          </p:cNvSpPr>
          <p:nvPr/>
        </p:nvSpPr>
        <p:spPr bwMode="auto">
          <a:xfrm>
            <a:off x="44450" y="2401888"/>
            <a:ext cx="1782763" cy="41549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1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The cut-off value </a:t>
            </a:r>
            <a:r>
              <a:rPr lang="en-US" altLang="ru-RU" sz="1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aseline="-250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endParaRPr lang="ru-RU" altLang="ru-RU" sz="1200" baseline="-25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 i="1" dirty="0">
                <a:solidFill>
                  <a:srgbClr val="FFC000"/>
                </a:solidFill>
                <a:latin typeface="Comic Sans MS" panose="030F0702030302020204" pitchFamily="66" charset="0"/>
              </a:rPr>
              <a:t>(at which gap occurs)</a:t>
            </a:r>
          </a:p>
        </p:txBody>
      </p:sp>
      <p:sp>
        <p:nvSpPr>
          <p:cNvPr id="3079" name="Right Arrow 22"/>
          <p:cNvSpPr>
            <a:spLocks noChangeArrowheads="1"/>
          </p:cNvSpPr>
          <p:nvPr/>
        </p:nvSpPr>
        <p:spPr bwMode="auto">
          <a:xfrm rot="2616476">
            <a:off x="1536700" y="1493838"/>
            <a:ext cx="579438" cy="241300"/>
          </a:xfrm>
          <a:prstGeom prst="rightArrow">
            <a:avLst>
              <a:gd name="adj1" fmla="val 50000"/>
              <a:gd name="adj2" fmla="val 40033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080" name="Right Arrow 23"/>
          <p:cNvSpPr>
            <a:spLocks noChangeArrowheads="1"/>
          </p:cNvSpPr>
          <p:nvPr/>
        </p:nvSpPr>
        <p:spPr bwMode="auto">
          <a:xfrm>
            <a:off x="2163763" y="1076325"/>
            <a:ext cx="838200" cy="241300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0250" y="1897063"/>
            <a:ext cx="3252788" cy="655637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200">
                <a:solidFill>
                  <a:srgbClr val="FFC000"/>
                </a:solidFill>
                <a:latin typeface="Comic Sans MS" panose="030F0702030302020204" pitchFamily="66" charset="0"/>
              </a:rPr>
              <a:t>Characteristic length-scale</a:t>
            </a:r>
            <a:r>
              <a:rPr lang="en-US" altLang="ru-RU" sz="160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ru-RU" sz="1000" i="1">
                <a:solidFill>
                  <a:srgbClr val="FFC000"/>
                </a:solidFill>
                <a:latin typeface="Comic Sans MS" panose="030F0702030302020204" pitchFamily="66" charset="0"/>
              </a:rPr>
              <a:t>d</a:t>
            </a:r>
            <a:r>
              <a:rPr lang="en-US" altLang="ru-RU" sz="10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 = 2</a:t>
            </a:r>
            <a:r>
              <a:rPr lang="el-GR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π</a:t>
            </a:r>
            <a:r>
              <a:rPr lang="en-US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/</a:t>
            </a:r>
            <a:r>
              <a:rPr lang="en-US" altLang="ru-RU" sz="1000" i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0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2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1200">
                <a:solidFill>
                  <a:srgbClr val="FFC000"/>
                </a:solidFill>
                <a:latin typeface="Comic Sans MS" panose="030F0702030302020204" pitchFamily="66" charset="0"/>
              </a:rPr>
              <a:t>of a local “order”</a:t>
            </a:r>
          </a:p>
          <a:p>
            <a:pPr algn="ctr" eaLnBrk="1" hangingPunct="1">
              <a:defRPr/>
            </a:pP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</a:rPr>
              <a:t>(no phonons at smaller Q </a:t>
            </a: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more disorder on long scale! </a:t>
            </a: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</a:p>
        </p:txBody>
      </p:sp>
      <p:cxnSp>
        <p:nvCxnSpPr>
          <p:cNvPr id="3082" name="Straight Arrow Connector 26"/>
          <p:cNvCxnSpPr>
            <a:cxnSpLocks noChangeShapeType="1"/>
          </p:cNvCxnSpPr>
          <p:nvPr/>
        </p:nvCxnSpPr>
        <p:spPr bwMode="auto">
          <a:xfrm>
            <a:off x="477838" y="4052888"/>
            <a:ext cx="119062" cy="4556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Rectangle 27"/>
          <p:cNvSpPr>
            <a:spLocks noChangeArrowheads="1"/>
          </p:cNvSpPr>
          <p:nvPr/>
        </p:nvSpPr>
        <p:spPr bwMode="auto">
          <a:xfrm>
            <a:off x="317500" y="3771900"/>
            <a:ext cx="51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Comic Sans MS" panose="030F0702030302020204" pitchFamily="66" charset="0"/>
              </a:rPr>
              <a:t>Q</a:t>
            </a:r>
            <a:r>
              <a:rPr lang="en-US" altLang="ru-RU" sz="1400" baseline="-25000">
                <a:latin typeface="Comic Sans MS" panose="030F0702030302020204" pitchFamily="66" charset="0"/>
              </a:rPr>
              <a:t>gap</a:t>
            </a:r>
            <a:endParaRPr lang="ru-RU" altLang="ru-RU" sz="1400" baseline="-25000">
              <a:latin typeface="Comic Sans MS" panose="030F0702030302020204" pitchFamily="66" charset="0"/>
            </a:endParaRPr>
          </a:p>
        </p:txBody>
      </p:sp>
      <p:pic>
        <p:nvPicPr>
          <p:cNvPr id="3086" name="Picture 4" descr="D:\Work\IXS_projects\ID28\DPPC_TOC_ano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3363913"/>
            <a:ext cx="21224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7" name="Straight Arrow Connector 8"/>
          <p:cNvCxnSpPr>
            <a:cxnSpLocks noChangeShapeType="1"/>
          </p:cNvCxnSpPr>
          <p:nvPr/>
        </p:nvCxnSpPr>
        <p:spPr bwMode="auto">
          <a:xfrm>
            <a:off x="2511425" y="4514850"/>
            <a:ext cx="887413" cy="0"/>
          </a:xfrm>
          <a:prstGeom prst="straightConnector1">
            <a:avLst/>
          </a:prstGeom>
          <a:noFill/>
          <a:ln w="63500" algn="ctr">
            <a:solidFill>
              <a:srgbClr val="4A7EBB">
                <a:alpha val="56078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683568" y="-27384"/>
            <a:ext cx="8064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7030A0"/>
                </a:solidFill>
                <a:latin typeface="+mj-lt"/>
              </a:rPr>
              <a:t>The Mechanism of Passive Transport in Lipid Bilayers</a:t>
            </a:r>
            <a:endParaRPr lang="ru-RU" altLang="ru-RU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89" name="Picture 3" descr="D:\Work\IXS_projects\ID28\ACS_nano\Figur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589213"/>
            <a:ext cx="3073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D:\Work\IXS_projects\ID28\DPPC__solu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4164013"/>
            <a:ext cx="293528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Box 6"/>
          <p:cNvSpPr txBox="1">
            <a:spLocks noChangeArrowheads="1"/>
          </p:cNvSpPr>
          <p:nvPr/>
        </p:nvSpPr>
        <p:spPr bwMode="auto">
          <a:xfrm>
            <a:off x="44450" y="5373216"/>
            <a:ext cx="520858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observe: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nm-scaled short-lived molecular clusters </a:t>
            </a: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local chain ordering, or density fluctuations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Increased disorder beyond the cluster size   indication of the transient voids formation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Size and the life time of the clusters agrees well with the theory prediction</a:t>
            </a:r>
            <a:endParaRPr lang="en-US" altLang="ru-RU" sz="1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9675" y="2297113"/>
            <a:ext cx="1476375" cy="244475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>
                <a:latin typeface="Comic Sans MS" panose="030F0702030302020204" pitchFamily="66" charset="0"/>
                <a:sym typeface="Wingdings" panose="05000000000000000000" pitchFamily="2" charset="2"/>
              </a:rPr>
              <a:t>Low-Q phononic gap </a:t>
            </a:r>
            <a:endParaRPr lang="en-US" altLang="ru-RU" sz="1000" b="1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2013" y="2276475"/>
            <a:ext cx="1268412" cy="244475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>
                <a:latin typeface="Comic Sans MS" panose="030F0702030302020204" pitchFamily="66" charset="0"/>
                <a:sym typeface="Wingdings" panose="05000000000000000000" pitchFamily="2" charset="2"/>
              </a:rPr>
              <a:t>NO phononic gap </a:t>
            </a:r>
            <a:endParaRPr lang="en-US" altLang="ru-RU" sz="1000" b="1">
              <a:latin typeface="Comic Sans MS" panose="030F0702030302020204" pitchFamily="66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261350" y="3614738"/>
            <a:ext cx="295275" cy="54927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095" name="Rectangle 5"/>
          <p:cNvSpPr>
            <a:spLocks noChangeArrowheads="1"/>
          </p:cNvSpPr>
          <p:nvPr/>
        </p:nvSpPr>
        <p:spPr bwMode="auto">
          <a:xfrm>
            <a:off x="5821363" y="1552575"/>
            <a:ext cx="3214687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Phonon-mediated nm-scale clustering</a:t>
            </a:r>
          </a:p>
        </p:txBody>
      </p:sp>
      <p:sp>
        <p:nvSpPr>
          <p:cNvPr id="3096" name="Rectangle 3"/>
          <p:cNvSpPr>
            <a:spLocks noChangeArrowheads="1"/>
          </p:cNvSpPr>
          <p:nvPr/>
        </p:nvSpPr>
        <p:spPr bwMode="auto">
          <a:xfrm>
            <a:off x="5113338" y="5559425"/>
            <a:ext cx="4067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the cluster size 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d</a:t>
            </a:r>
            <a:r>
              <a:rPr lang="en-US" altLang="ru-RU" sz="1200" b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 = 2</a:t>
            </a:r>
            <a:r>
              <a:rPr lang="el-GR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π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/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gap 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is ~ 1.1-1.6 nm</a:t>
            </a:r>
          </a:p>
          <a:p>
            <a:pPr eaLnBrk="1" hangingPunct="1">
              <a:spcBef>
                <a:spcPct val="0"/>
              </a:spcBef>
            </a:pPr>
            <a:endParaRPr lang="en-US" altLang="ru-RU" sz="1200" b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Lifetime: ~1 ps (agrees well with common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	             assumptions – 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a few ps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097" name="TextBox 8"/>
          <p:cNvSpPr txBox="1">
            <a:spLocks noChangeArrowheads="1"/>
          </p:cNvSpPr>
          <p:nvPr/>
        </p:nvSpPr>
        <p:spPr bwMode="auto">
          <a:xfrm>
            <a:off x="3707904" y="6539219"/>
            <a:ext cx="55586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M.Zhernenkov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.., </a:t>
            </a:r>
            <a:r>
              <a:rPr lang="en-US" altLang="ru-RU" sz="18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D.Soloviov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et al.  </a:t>
            </a:r>
            <a:r>
              <a:rPr lang="en-US" altLang="ru-RU" sz="1800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Nat. </a:t>
            </a:r>
            <a:r>
              <a:rPr lang="en-US" altLang="ru-RU" sz="1800" b="1" i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lang="en-US" altLang="ru-RU" sz="1800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(2016)</a:t>
            </a:r>
          </a:p>
        </p:txBody>
      </p:sp>
      <p:pic>
        <p:nvPicPr>
          <p:cNvPr id="3098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703263"/>
            <a:ext cx="240665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9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76" y="1885707"/>
            <a:ext cx="2618184" cy="18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44" y="3874222"/>
            <a:ext cx="2053454" cy="19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14544" y="514995"/>
            <a:ext cx="71796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33CC"/>
                </a:solidFill>
              </a:rPr>
              <a:t>Monitoring of electrochemical processes at the interface metal electrode/liquid electrolyte by neutron </a:t>
            </a:r>
            <a:r>
              <a:rPr lang="en-US" sz="1500" b="1" dirty="0" err="1">
                <a:solidFill>
                  <a:srgbClr val="0033CC"/>
                </a:solidFill>
              </a:rPr>
              <a:t>reflectometry</a:t>
            </a:r>
            <a:r>
              <a:rPr lang="en-US" sz="1500" b="1" dirty="0">
                <a:solidFill>
                  <a:srgbClr val="0033CC"/>
                </a:solidFill>
              </a:rPr>
              <a:t> 		           							    </a:t>
            </a:r>
            <a:r>
              <a:rPr lang="en-US" sz="1200" b="1" dirty="0">
                <a:solidFill>
                  <a:srgbClr val="0033CC"/>
                </a:solidFill>
              </a:rPr>
              <a:t>(FLNP JINR – Dep. Chem. MSU)</a:t>
            </a:r>
            <a:endParaRPr lang="en-US" sz="1200" b="1" baseline="-25000" dirty="0">
              <a:solidFill>
                <a:srgbClr val="0033CC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992780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73" y="3753036"/>
            <a:ext cx="2236755" cy="22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91810" y="5767938"/>
            <a:ext cx="43574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M.V.Avdeev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Appl. Surf. Sci. (2016) submitted.</a:t>
            </a:r>
            <a:endParaRPr lang="ru-RU"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1463" y="3645024"/>
            <a:ext cx="3024336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Electrochemical cell for NR experiments</a:t>
            </a:r>
            <a:endParaRPr lang="ru-R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2248" y="4480465"/>
            <a:ext cx="1935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Working electrode (WE)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Counter electrode (CE)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Reference electrode (RE)</a:t>
            </a:r>
            <a:endParaRPr lang="ru-RU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9131" y="1500768"/>
            <a:ext cx="3429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Electrochemical interface with a metal electrode and lithium-containing liquid electrolyte</a:t>
            </a:r>
            <a:endParaRPr lang="ru-RU" sz="105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27" y="1795645"/>
            <a:ext cx="2407582" cy="233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12" name="Прямоугольник 11"/>
          <p:cNvSpPr/>
          <p:nvPr/>
        </p:nvSpPr>
        <p:spPr>
          <a:xfrm>
            <a:off x="4798971" y="3915054"/>
            <a:ext cx="107433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SLD profiles </a:t>
            </a:r>
            <a:endParaRPr lang="ru-RU" sz="1125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8" y="2193570"/>
            <a:ext cx="1323701" cy="1134126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2099522" y="2078850"/>
            <a:ext cx="517551" cy="1620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153528" y="3266982"/>
            <a:ext cx="584109" cy="1620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691810" y="1660171"/>
            <a:ext cx="313234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Experimental NR curves and fitting results</a:t>
            </a:r>
          </a:p>
        </p:txBody>
      </p:sp>
    </p:spTree>
    <p:extLst>
      <p:ext uri="{BB962C8B-B14F-4D97-AF65-F5344CB8AC3E}">
        <p14:creationId xmlns:p14="http://schemas.microsoft.com/office/powerpoint/2010/main" val="3033962416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3131</Words>
  <Application>Microsoft Office PowerPoint</Application>
  <PresentationFormat>Экран (4:3)</PresentationFormat>
  <Paragraphs>399</Paragraphs>
  <Slides>36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51" baseType="lpstr">
      <vt:lpstr>Arial</vt:lpstr>
      <vt:lpstr>Calibri</vt:lpstr>
      <vt:lpstr>Calibri Light</vt:lpstr>
      <vt:lpstr>Century Schoolbook</vt:lpstr>
      <vt:lpstr>Comic Sans MS</vt:lpstr>
      <vt:lpstr>EPFKN A+ Adv P 4 C 4 E 46</vt:lpstr>
      <vt:lpstr>NTTimes/Cyrillic</vt:lpstr>
      <vt:lpstr>Symbol</vt:lpstr>
      <vt:lpstr>Tahoma</vt:lpstr>
      <vt:lpstr>Times New Roman</vt:lpstr>
      <vt:lpstr>Wingdings</vt:lpstr>
      <vt:lpstr>Оформление по умолчанию</vt:lpstr>
      <vt:lpstr>Тема Office</vt:lpstr>
      <vt:lpstr>Graph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JINR, FLNP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D.P.Kozlenko</dc:creator>
  <cp:lastModifiedBy>Work</cp:lastModifiedBy>
  <cp:revision>244</cp:revision>
  <dcterms:created xsi:type="dcterms:W3CDTF">2012-01-11T07:32:10Z</dcterms:created>
  <dcterms:modified xsi:type="dcterms:W3CDTF">2017-06-16T06:51:26Z</dcterms:modified>
</cp:coreProperties>
</file>