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6"/>
  </p:notesMasterIdLst>
  <p:handoutMasterIdLst>
    <p:handoutMasterId r:id="rId37"/>
  </p:handoutMasterIdLst>
  <p:sldIdLst>
    <p:sldId id="277" r:id="rId3"/>
    <p:sldId id="267" r:id="rId4"/>
    <p:sldId id="268" r:id="rId5"/>
    <p:sldId id="315" r:id="rId6"/>
    <p:sldId id="316" r:id="rId7"/>
    <p:sldId id="317" r:id="rId8"/>
    <p:sldId id="318" r:id="rId9"/>
    <p:sldId id="319" r:id="rId10"/>
    <p:sldId id="328" r:id="rId11"/>
    <p:sldId id="320" r:id="rId12"/>
    <p:sldId id="321" r:id="rId13"/>
    <p:sldId id="322" r:id="rId14"/>
    <p:sldId id="334" r:id="rId15"/>
    <p:sldId id="323" r:id="rId16"/>
    <p:sldId id="324" r:id="rId17"/>
    <p:sldId id="335" r:id="rId18"/>
    <p:sldId id="336" r:id="rId19"/>
    <p:sldId id="338" r:id="rId20"/>
    <p:sldId id="337" r:id="rId21"/>
    <p:sldId id="339" r:id="rId22"/>
    <p:sldId id="329" r:id="rId23"/>
    <p:sldId id="340" r:id="rId24"/>
    <p:sldId id="341" r:id="rId25"/>
    <p:sldId id="304" r:id="rId26"/>
    <p:sldId id="330" r:id="rId27"/>
    <p:sldId id="331" r:id="rId28"/>
    <p:sldId id="332" r:id="rId29"/>
    <p:sldId id="333" r:id="rId30"/>
    <p:sldId id="342" r:id="rId31"/>
    <p:sldId id="343" r:id="rId32"/>
    <p:sldId id="344" r:id="rId33"/>
    <p:sldId id="345" r:id="rId34"/>
    <p:sldId id="34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585" autoAdjust="0"/>
  </p:normalViewPr>
  <p:slideViewPr>
    <p:cSldViewPr snapToGrid="0">
      <p:cViewPr varScale="1">
        <p:scale>
          <a:sx n="58" d="100"/>
          <a:sy n="58" d="100"/>
        </p:scale>
        <p:origin x="1140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092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pl-PL" smtClean="0"/>
              <a:t>2017-06-19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pl-PL" smtClean="0"/>
              <a:t>2017-06-19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39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225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968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5DDD-E252-4F90-9C08-58E65CC89D9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695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5DDD-E252-4F90-9C08-58E65CC89D9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30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804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Prostokąt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2151026"/>
            <a:ext cx="10058400" cy="1247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EXPERIMENT </a:t>
            </a:r>
            <a:r>
              <a:rPr lang="en-US" sz="4000" dirty="0"/>
              <a:t>TECHNOLOGY DEVELOPMENT AND</a:t>
            </a:r>
            <a:r>
              <a:rPr lang="pl-PL" sz="4000" dirty="0"/>
              <a:t> </a:t>
            </a:r>
            <a:r>
              <a:rPr lang="en-US" sz="4000" dirty="0"/>
              <a:t>APPLIED RESEARCH WITH SLOW MONOCHROMATIC POSITRON </a:t>
            </a:r>
            <a:r>
              <a:rPr lang="en-US" sz="4000" dirty="0" smtClean="0"/>
              <a:t>BEAMS</a:t>
            </a:r>
            <a:r>
              <a:rPr lang="pl-PL" sz="4000" dirty="0" smtClean="0"/>
              <a:t> [</a:t>
            </a:r>
            <a:r>
              <a:rPr lang="pl-PL" sz="4000" dirty="0" err="1" smtClean="0"/>
              <a:t>project</a:t>
            </a:r>
            <a:r>
              <a:rPr lang="pl-PL" sz="4000" dirty="0" smtClean="0"/>
              <a:t> pas]</a:t>
            </a:r>
            <a:r>
              <a:rPr lang="en-US" sz="4000" dirty="0" smtClean="0"/>
              <a:t> </a:t>
            </a:r>
            <a:endParaRPr lang="pl-PL" sz="39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444194" y="3728400"/>
            <a:ext cx="3200400" cy="112730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rgbClr val="A85229"/>
                </a:solidFill>
              </a:rPr>
              <a:t>Project leaders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 smtClean="0">
                <a:solidFill>
                  <a:srgbClr val="A85229"/>
                </a:solidFill>
              </a:rPr>
              <a:t>A.g.</a:t>
            </a:r>
            <a:r>
              <a:rPr lang="en-US" dirty="0" smtClean="0">
                <a:solidFill>
                  <a:srgbClr val="A85229"/>
                </a:solidFill>
              </a:rPr>
              <a:t> </a:t>
            </a:r>
            <a:r>
              <a:rPr lang="en-US" dirty="0" err="1" smtClean="0">
                <a:solidFill>
                  <a:srgbClr val="A85229"/>
                </a:solidFill>
              </a:rPr>
              <a:t>kobets</a:t>
            </a:r>
            <a:r>
              <a:rPr lang="en-US" dirty="0" smtClean="0">
                <a:solidFill>
                  <a:srgbClr val="A85229"/>
                </a:solidFill>
              </a:rPr>
              <a:t>, </a:t>
            </a:r>
            <a:r>
              <a:rPr lang="pl-PL" u="sng" dirty="0" smtClean="0">
                <a:solidFill>
                  <a:srgbClr val="A85229"/>
                </a:solidFill>
              </a:rPr>
              <a:t>P</a:t>
            </a:r>
            <a:r>
              <a:rPr lang="en-US" u="sng" dirty="0" smtClean="0">
                <a:solidFill>
                  <a:srgbClr val="A85229"/>
                </a:solidFill>
              </a:rPr>
              <a:t>.</a:t>
            </a:r>
            <a:r>
              <a:rPr lang="pl-PL" sz="2000" b="1" i="0" u="sng" baseline="0" dirty="0" smtClean="0">
                <a:solidFill>
                  <a:srgbClr val="A85229"/>
                </a:solidFill>
                <a:effectLst/>
              </a:rPr>
              <a:t> </a:t>
            </a:r>
            <a:r>
              <a:rPr lang="pl-PL" sz="2000" b="1" i="0" u="sng" baseline="0" dirty="0" err="1" smtClean="0">
                <a:solidFill>
                  <a:srgbClr val="A85229"/>
                </a:solidFill>
                <a:effectLst/>
              </a:rPr>
              <a:t>horodek</a:t>
            </a:r>
            <a:endParaRPr lang="pl-PL" u="sng" dirty="0"/>
          </a:p>
        </p:txBody>
      </p:sp>
      <p:pic>
        <p:nvPicPr>
          <p:cNvPr id="1026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136" y="148819"/>
            <a:ext cx="1300030" cy="12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" y="181679"/>
            <a:ext cx="188118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dtytuł 2"/>
          <p:cNvSpPr txBox="1">
            <a:spLocks/>
          </p:cNvSpPr>
          <p:nvPr/>
        </p:nvSpPr>
        <p:spPr>
          <a:xfrm>
            <a:off x="667238" y="3746788"/>
            <a:ext cx="2600397" cy="1511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 err="1" smtClean="0">
                <a:solidFill>
                  <a:srgbClr val="A85229"/>
                </a:solidFill>
              </a:rPr>
              <a:t>Scientific</a:t>
            </a:r>
            <a:r>
              <a:rPr lang="pl-PL" dirty="0" smtClean="0">
                <a:solidFill>
                  <a:srgbClr val="A85229"/>
                </a:solidFill>
              </a:rPr>
              <a:t> </a:t>
            </a:r>
            <a:r>
              <a:rPr lang="pl-PL" dirty="0" err="1" smtClean="0">
                <a:solidFill>
                  <a:srgbClr val="A85229"/>
                </a:solidFill>
              </a:rPr>
              <a:t>leade</a:t>
            </a:r>
            <a:r>
              <a:rPr lang="en-US" dirty="0" smtClean="0">
                <a:solidFill>
                  <a:srgbClr val="A85229"/>
                </a:solidFill>
              </a:rPr>
              <a:t>r</a:t>
            </a:r>
          </a:p>
          <a:p>
            <a:pPr algn="ctr"/>
            <a:r>
              <a:rPr lang="en-US" dirty="0" err="1" smtClean="0">
                <a:solidFill>
                  <a:srgbClr val="A85229"/>
                </a:solidFill>
              </a:rPr>
              <a:t>i.n</a:t>
            </a:r>
            <a:r>
              <a:rPr lang="en-US" dirty="0" smtClean="0">
                <a:solidFill>
                  <a:srgbClr val="A85229"/>
                </a:solidFill>
              </a:rPr>
              <a:t>. </a:t>
            </a:r>
            <a:r>
              <a:rPr lang="en-US" dirty="0" err="1" smtClean="0">
                <a:solidFill>
                  <a:srgbClr val="A85229"/>
                </a:solidFill>
              </a:rPr>
              <a:t>meshkov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33467" y="4855703"/>
            <a:ext cx="11259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err="1" smtClean="0"/>
              <a:t>Main</a:t>
            </a:r>
            <a:r>
              <a:rPr lang="pl-PL" b="1" dirty="0" smtClean="0"/>
              <a:t> </a:t>
            </a:r>
            <a:r>
              <a:rPr lang="pl-PL" b="1" dirty="0" err="1" smtClean="0"/>
              <a:t>researchers</a:t>
            </a:r>
            <a:endParaRPr lang="en-US" b="1" dirty="0" smtClean="0"/>
          </a:p>
          <a:p>
            <a:pPr algn="ctr"/>
            <a:r>
              <a:rPr lang="pl-PL" dirty="0" smtClean="0"/>
              <a:t>E.V</a:t>
            </a:r>
            <a:r>
              <a:rPr lang="pl-PL" dirty="0"/>
              <a:t>. </a:t>
            </a:r>
            <a:r>
              <a:rPr lang="pl-PL" dirty="0" err="1"/>
              <a:t>Ahmanova</a:t>
            </a:r>
            <a:r>
              <a:rPr lang="pl-PL" dirty="0"/>
              <a:t>, </a:t>
            </a:r>
            <a:r>
              <a:rPr lang="pl-PL" dirty="0" smtClean="0"/>
              <a:t>M.K</a:t>
            </a:r>
            <a:r>
              <a:rPr lang="pl-PL" dirty="0"/>
              <a:t>. </a:t>
            </a:r>
            <a:r>
              <a:rPr lang="pl-PL" dirty="0" err="1"/>
              <a:t>Eseev</a:t>
            </a:r>
            <a:r>
              <a:rPr lang="pl-PL" dirty="0"/>
              <a:t>, </a:t>
            </a:r>
            <a:r>
              <a:rPr lang="pl-PL" dirty="0" smtClean="0"/>
              <a:t>O.S</a:t>
            </a:r>
            <a:r>
              <a:rPr lang="pl-PL" dirty="0"/>
              <a:t>. </a:t>
            </a:r>
            <a:r>
              <a:rPr lang="pl-PL" dirty="0" err="1"/>
              <a:t>Orlov</a:t>
            </a:r>
            <a:r>
              <a:rPr lang="pl-PL" dirty="0" smtClean="0"/>
              <a:t>, </a:t>
            </a:r>
            <a:r>
              <a:rPr lang="pl-PL" dirty="0" err="1" smtClean="0"/>
              <a:t>A.Yu</a:t>
            </a:r>
            <a:r>
              <a:rPr lang="pl-PL" dirty="0"/>
              <a:t>. </a:t>
            </a:r>
            <a:r>
              <a:rPr lang="pl-PL" dirty="0" err="1"/>
              <a:t>Rudakov</a:t>
            </a:r>
            <a:r>
              <a:rPr lang="pl-PL" dirty="0"/>
              <a:t>, </a:t>
            </a:r>
            <a:r>
              <a:rPr lang="pl-PL" dirty="0" smtClean="0"/>
              <a:t>A.A</a:t>
            </a:r>
            <a:r>
              <a:rPr lang="pl-PL" dirty="0"/>
              <a:t>. </a:t>
            </a:r>
            <a:r>
              <a:rPr lang="pl-PL" dirty="0" err="1"/>
              <a:t>Sidorin</a:t>
            </a:r>
            <a:r>
              <a:rPr lang="pl-PL" dirty="0"/>
              <a:t>, </a:t>
            </a:r>
            <a:r>
              <a:rPr lang="en-US" dirty="0" smtClean="0"/>
              <a:t>K. </a:t>
            </a:r>
            <a:r>
              <a:rPr lang="en-US" dirty="0" err="1" smtClean="0"/>
              <a:t>Siemek</a:t>
            </a:r>
            <a:r>
              <a:rPr lang="en-US" dirty="0" smtClean="0"/>
              <a:t>, </a:t>
            </a:r>
            <a:r>
              <a:rPr lang="pl-PL" dirty="0" smtClean="0"/>
              <a:t>L.V</a:t>
            </a:r>
            <a:r>
              <a:rPr lang="pl-PL" dirty="0"/>
              <a:t>. </a:t>
            </a:r>
            <a:r>
              <a:rPr lang="pl-PL" dirty="0" err="1"/>
              <a:t>Soboleva</a:t>
            </a:r>
            <a:r>
              <a:rPr lang="pl-PL" dirty="0"/>
              <a:t>, </a:t>
            </a:r>
          </a:p>
          <a:p>
            <a:pPr algn="ctr"/>
            <a:r>
              <a:rPr lang="pl-PL" dirty="0"/>
              <a:t>                    </a:t>
            </a:r>
            <a:r>
              <a:rPr lang="pl-PL" dirty="0" smtClean="0"/>
              <a:t>T.A</a:t>
            </a:r>
            <a:r>
              <a:rPr lang="pl-PL" dirty="0"/>
              <a:t>. </a:t>
            </a:r>
            <a:r>
              <a:rPr lang="pl-PL" dirty="0" err="1"/>
              <a:t>Stepanova</a:t>
            </a:r>
            <a:r>
              <a:rPr lang="pl-PL" dirty="0"/>
              <a:t>, </a:t>
            </a:r>
            <a:r>
              <a:rPr lang="pl-PL" dirty="0" smtClean="0"/>
              <a:t>V.I</a:t>
            </a:r>
            <a:r>
              <a:rPr lang="pl-PL" dirty="0"/>
              <a:t>. </a:t>
            </a:r>
            <a:r>
              <a:rPr lang="pl-PL" dirty="0" err="1"/>
              <a:t>Hilinov</a:t>
            </a:r>
            <a:r>
              <a:rPr lang="pl-PL" dirty="0"/>
              <a:t>, </a:t>
            </a:r>
            <a:r>
              <a:rPr lang="pl-PL" dirty="0" smtClean="0"/>
              <a:t>S.L</a:t>
            </a:r>
            <a:r>
              <a:rPr lang="pl-PL" dirty="0"/>
              <a:t>. </a:t>
            </a:r>
            <a:r>
              <a:rPr lang="pl-PL" dirty="0" err="1"/>
              <a:t>Yakovenko</a:t>
            </a:r>
            <a:r>
              <a:rPr lang="pl-PL" dirty="0"/>
              <a:t>, M. Drobin, </a:t>
            </a:r>
            <a:r>
              <a:rPr lang="pl-PL" dirty="0" smtClean="0"/>
              <a:t>V.V</a:t>
            </a:r>
            <a:r>
              <a:rPr lang="pl-PL" dirty="0"/>
              <a:t>. </a:t>
            </a:r>
            <a:r>
              <a:rPr lang="pl-PL" dirty="0" err="1"/>
              <a:t>Seleznev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661282" y="379478"/>
            <a:ext cx="9267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46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meeting of the PAC for Condensed Matter Physics</a:t>
            </a:r>
            <a:endParaRPr lang="pl-PL" sz="2800" b="1" dirty="0" smtClean="0"/>
          </a:p>
          <a:p>
            <a:pPr algn="ctr"/>
            <a:r>
              <a:rPr lang="pl-PL" sz="2800" dirty="0" smtClean="0"/>
              <a:t>2</a:t>
            </a:r>
            <a:r>
              <a:rPr lang="en-US" sz="2800" dirty="0" smtClean="0"/>
              <a:t>9</a:t>
            </a:r>
            <a:r>
              <a:rPr lang="pl-PL" sz="2800" dirty="0" smtClean="0"/>
              <a:t>-</a:t>
            </a:r>
            <a:r>
              <a:rPr lang="en-US" sz="2800" dirty="0" smtClean="0"/>
              <a:t>30</a:t>
            </a:r>
            <a:r>
              <a:rPr lang="pl-PL" sz="2800" dirty="0" smtClean="0"/>
              <a:t> J</a:t>
            </a:r>
            <a:r>
              <a:rPr lang="en-US" sz="2800" dirty="0" err="1" smtClean="0"/>
              <a:t>une</a:t>
            </a:r>
            <a:r>
              <a:rPr lang="pl-PL" sz="2800" dirty="0" smtClean="0"/>
              <a:t> 201</a:t>
            </a:r>
            <a:r>
              <a:rPr lang="en-US" sz="2800" dirty="0" smtClean="0"/>
              <a:t>7</a:t>
            </a:r>
            <a:r>
              <a:rPr lang="pl-PL" sz="2800" dirty="0" smtClean="0"/>
              <a:t>, Dubna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3" y="771209"/>
            <a:ext cx="396875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5"/>
          <p:cNvSpPr txBox="1">
            <a:spLocks noChangeArrowheads="1"/>
          </p:cNvSpPr>
          <p:nvPr/>
        </p:nvSpPr>
        <p:spPr bwMode="auto">
          <a:xfrm>
            <a:off x="100037" y="4546342"/>
            <a:ext cx="4892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 err="1"/>
              <a:t>There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are</a:t>
            </a:r>
            <a:r>
              <a:rPr lang="pl-PL" altLang="pl-PL" sz="2000" dirty="0"/>
              <a:t> </a:t>
            </a:r>
            <a:r>
              <a:rPr lang="pl-PL" altLang="pl-PL" sz="2000" dirty="0" err="1"/>
              <a:t>some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areas</a:t>
            </a:r>
            <a:r>
              <a:rPr lang="pl-PL" altLang="pl-PL" sz="2000" dirty="0"/>
              <a:t> i.e. </a:t>
            </a:r>
            <a:r>
              <a:rPr lang="pl-PL" altLang="pl-PL" sz="2000" dirty="0" err="1"/>
              <a:t>thin</a:t>
            </a:r>
            <a:r>
              <a:rPr lang="pl-PL" altLang="pl-PL" sz="2000" dirty="0"/>
              <a:t> </a:t>
            </a:r>
            <a:r>
              <a:rPr lang="pl-PL" altLang="pl-PL" sz="2000" dirty="0" err="1"/>
              <a:t>layers</a:t>
            </a:r>
            <a:r>
              <a:rPr lang="pl-PL" altLang="pl-PL" sz="2000" dirty="0"/>
              <a:t>, </a:t>
            </a:r>
            <a:r>
              <a:rPr lang="pl-PL" altLang="pl-PL" sz="2000" dirty="0" err="1"/>
              <a:t>ion</a:t>
            </a:r>
            <a:r>
              <a:rPr lang="pl-PL" altLang="pl-PL" sz="2000" dirty="0"/>
              <a:t> </a:t>
            </a:r>
            <a:r>
              <a:rPr lang="pl-PL" altLang="pl-PL" sz="2000" dirty="0" err="1"/>
              <a:t>implantation</a:t>
            </a:r>
            <a:r>
              <a:rPr lang="pl-PL" altLang="pl-PL" sz="2000" dirty="0"/>
              <a:t>, </a:t>
            </a:r>
            <a:r>
              <a:rPr lang="pl-PL" altLang="pl-PL" sz="2000" dirty="0" err="1" smtClean="0"/>
              <a:t>semiconductors</a:t>
            </a:r>
            <a:r>
              <a:rPr lang="pl-PL" altLang="pl-PL" sz="2000" dirty="0" smtClean="0"/>
              <a:t> </a:t>
            </a:r>
            <a:r>
              <a:rPr lang="pl-PL" altLang="pl-PL" sz="2000" dirty="0" err="1"/>
              <a:t>where</a:t>
            </a:r>
            <a:r>
              <a:rPr lang="pl-PL" altLang="pl-PL" sz="2000" dirty="0"/>
              <a:t> the </a:t>
            </a:r>
            <a:r>
              <a:rPr lang="pl-PL" altLang="pl-PL" sz="2000" dirty="0" err="1"/>
              <a:t>application</a:t>
            </a:r>
            <a:r>
              <a:rPr lang="pl-PL" altLang="pl-PL" sz="2000" dirty="0"/>
              <a:t> of </a:t>
            </a:r>
            <a:r>
              <a:rPr lang="pl-PL" altLang="pl-PL" sz="2000" dirty="0" err="1"/>
              <a:t>conventional</a:t>
            </a:r>
            <a:r>
              <a:rPr lang="pl-PL" altLang="pl-PL" sz="2000" dirty="0"/>
              <a:t> PAS </a:t>
            </a:r>
            <a:r>
              <a:rPr lang="pl-PL" altLang="pl-PL" sz="2000" dirty="0" err="1" smtClean="0"/>
              <a:t>experiments</a:t>
            </a:r>
            <a:r>
              <a:rPr lang="pl-PL" altLang="pl-PL" sz="2000" dirty="0" smtClean="0"/>
              <a:t> </a:t>
            </a:r>
            <a:r>
              <a:rPr lang="pl-PL" altLang="pl-PL" sz="2000" dirty="0" err="1"/>
              <a:t>is</a:t>
            </a:r>
            <a:r>
              <a:rPr lang="pl-PL" altLang="pl-PL" sz="2000" dirty="0"/>
              <a:t> </a:t>
            </a:r>
            <a:r>
              <a:rPr lang="pl-PL" altLang="pl-PL" sz="2000" dirty="0" err="1"/>
              <a:t>strongly</a:t>
            </a:r>
            <a:r>
              <a:rPr lang="pl-PL" altLang="pl-PL" sz="2000" dirty="0"/>
              <a:t> </a:t>
            </a:r>
            <a:r>
              <a:rPr lang="pl-PL" altLang="pl-PL" sz="2000" dirty="0" err="1"/>
              <a:t>limited</a:t>
            </a:r>
            <a:r>
              <a:rPr lang="pl-PL" altLang="pl-PL" sz="2000" dirty="0"/>
              <a:t> </a:t>
            </a:r>
          </a:p>
        </p:txBody>
      </p:sp>
      <p:sp>
        <p:nvSpPr>
          <p:cNvPr id="25" name="pole tekstowe 7"/>
          <p:cNvSpPr txBox="1">
            <a:spLocks noChangeArrowheads="1"/>
          </p:cNvSpPr>
          <p:nvPr/>
        </p:nvSpPr>
        <p:spPr bwMode="auto">
          <a:xfrm>
            <a:off x="5322637" y="5050314"/>
            <a:ext cx="625459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 dirty="0"/>
              <a:t>HERE EXPERIMENTS WITH SLOW POSITRONS ARE REQUIRED !!</a:t>
            </a:r>
          </a:p>
        </p:txBody>
      </p:sp>
      <p:pic>
        <p:nvPicPr>
          <p:cNvPr id="27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4" y="771209"/>
            <a:ext cx="6126163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3" y="873693"/>
            <a:ext cx="3968750" cy="361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602783" y="771209"/>
            <a:ext cx="3968750" cy="372110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192741" y="4594793"/>
            <a:ext cx="4799449" cy="121779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5386854" y="729141"/>
            <a:ext cx="6126163" cy="427910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5386854" y="5050315"/>
            <a:ext cx="6126163" cy="76227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A85229"/>
                </a:solidFill>
              </a:rPr>
              <a:t>What</a:t>
            </a:r>
            <a:r>
              <a:rPr lang="pl-PL" sz="3200" dirty="0" smtClean="0">
                <a:solidFill>
                  <a:srgbClr val="A85229"/>
                </a:solidFill>
              </a:rPr>
              <a:t> do</a:t>
            </a:r>
            <a:r>
              <a:rPr lang="en-US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smtClean="0">
                <a:solidFill>
                  <a:srgbClr val="A85229"/>
                </a:solidFill>
              </a:rPr>
              <a:t>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  <p:sp>
        <p:nvSpPr>
          <p:cNvPr id="19" name="Prostokąt 18"/>
          <p:cNvSpPr/>
          <p:nvPr/>
        </p:nvSpPr>
        <p:spPr>
          <a:xfrm>
            <a:off x="100037" y="6488668"/>
            <a:ext cx="4086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https://www.hzdr.de/db/Cms?pNid=3581</a:t>
            </a:r>
          </a:p>
        </p:txBody>
      </p:sp>
    </p:spTree>
    <p:extLst>
      <p:ext uri="{BB962C8B-B14F-4D97-AF65-F5344CB8AC3E}">
        <p14:creationId xmlns:p14="http://schemas.microsoft.com/office/powerpoint/2010/main" val="7302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2" descr="Positron_Source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35" y="3229531"/>
            <a:ext cx="3703780" cy="2454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850360"/>
            <a:ext cx="3777685" cy="283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1" y="811908"/>
            <a:ext cx="10472005" cy="246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6"/>
          <p:cNvSpPr>
            <a:spLocks noChangeArrowheads="1"/>
          </p:cNvSpPr>
          <p:nvPr/>
        </p:nvSpPr>
        <p:spPr bwMode="auto">
          <a:xfrm>
            <a:off x="1094810" y="5307880"/>
            <a:ext cx="3797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from </a:t>
            </a:r>
            <a:r>
              <a:rPr lang="en-US" altLang="pl-PL" sz="1600" b="1" dirty="0" err="1" smtClean="0">
                <a:solidFill>
                  <a:srgbClr val="000066"/>
                </a:solidFill>
                <a:latin typeface="+mn-lt"/>
              </a:rPr>
              <a:t>iThemba</a:t>
            </a:r>
            <a:r>
              <a:rPr lang="en-US" altLang="pl-PL" sz="16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pl-PL" sz="1600" b="1" dirty="0">
                <a:solidFill>
                  <a:srgbClr val="000066"/>
                </a:solidFill>
                <a:latin typeface="Arial" panose="020B0604020202020204" pitchFamily="34" charset="0"/>
              </a:rPr>
              <a:t>LABS (RSA</a:t>
            </a:r>
            <a:r>
              <a:rPr lang="en-US" altLang="pl-PL" sz="16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  <a:endParaRPr lang="ru-RU" altLang="pl-PL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657041" y="822068"/>
            <a:ext cx="10472005" cy="245752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1114426" y="3285311"/>
            <a:ext cx="3797300" cy="239831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749935" y="3289748"/>
            <a:ext cx="3703780" cy="239831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5335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70" y="850176"/>
            <a:ext cx="11460259" cy="4955153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65870" y="870231"/>
            <a:ext cx="11460259" cy="4935097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509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07" y="854215"/>
            <a:ext cx="3873843" cy="5165124"/>
          </a:xfrm>
          <a:prstGeom prst="rect">
            <a:avLst/>
          </a:prstGeom>
        </p:spPr>
      </p:pic>
      <p:pic>
        <p:nvPicPr>
          <p:cNvPr id="6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-378" r="25588" b="-1"/>
          <a:stretch/>
        </p:blipFill>
        <p:spPr>
          <a:xfrm>
            <a:off x="688753" y="854215"/>
            <a:ext cx="6552728" cy="516512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88753" y="854215"/>
            <a:ext cx="6552728" cy="5165124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7581206" y="854215"/>
            <a:ext cx="3873843" cy="5165124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9347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43717"/>
              </p:ext>
            </p:extLst>
          </p:nvPr>
        </p:nvGraphicFramePr>
        <p:xfrm>
          <a:off x="6096001" y="1198586"/>
          <a:ext cx="5757948" cy="4450353"/>
        </p:xfrm>
        <a:graphic>
          <a:graphicData uri="http://schemas.openxmlformats.org/drawingml/2006/table">
            <a:tbl>
              <a:tblPr firstRow="1" firstCol="1" bandRow="1"/>
              <a:tblGrid>
                <a:gridCol w="3211255"/>
                <a:gridCol w="2546693"/>
              </a:tblGrid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Feature</a:t>
                      </a:r>
                      <a:endParaRPr lang="pl-PL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pl-PL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activity of </a:t>
                      </a:r>
                      <a:r>
                        <a:rPr lang="pl-PL" sz="1800" b="1" baseline="300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pl-PL" sz="1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 isotope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pl-PL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mCi</a:t>
                      </a:r>
                      <a:endParaRPr lang="pl-PL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moderator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frozen Ne (7K)</a:t>
                      </a:r>
                      <a:endParaRPr lang="pl-PL" sz="18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magnetic</a:t>
                      </a:r>
                      <a:r>
                        <a:rPr lang="pl-PL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field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 Gs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vacuum conditions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pl-PL" sz="1800" baseline="300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-9 </a:t>
                      </a:r>
                      <a:r>
                        <a:rPr lang="pl-PL" sz="18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Torr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intensity</a:t>
                      </a:r>
                      <a:endParaRPr lang="pl-PL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~10</a:t>
                      </a:r>
                      <a:r>
                        <a:rPr lang="ru-RU" sz="1800" b="1" baseline="30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pl-PL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pl-PL" sz="1800" b="1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energy range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</a:t>
                      </a: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÷ 35 </a:t>
                      </a: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keV</a:t>
                      </a:r>
                      <a:endParaRPr lang="pl-PL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diameter</a:t>
                      </a: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of the </a:t>
                      </a:r>
                      <a:r>
                        <a:rPr lang="pl-PL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flux</a:t>
                      </a:r>
                      <a:endParaRPr lang="pl-PL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mm</a:t>
                      </a:r>
                    </a:p>
                  </a:txBody>
                  <a:tcPr marL="68579" marR="685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14</a:t>
            </a:fld>
            <a:endParaRPr lang="pl-PL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  <p:graphicFrame>
        <p:nvGraphicFramePr>
          <p:cNvPr id="17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07118"/>
              </p:ext>
            </p:extLst>
          </p:nvPr>
        </p:nvGraphicFramePr>
        <p:xfrm>
          <a:off x="270924" y="1374454"/>
          <a:ext cx="5502026" cy="4415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SPW 12.0 Graph" r:id="rId3" imgW="5495768" imgH="4219621" progId="SigmaPlotGraphicObject.11">
                  <p:embed/>
                </p:oleObj>
              </mc:Choice>
              <mc:Fallback>
                <p:oleObj name="SPW 12.0 Graph" r:id="rId3" imgW="5495768" imgH="4219621" progId="SigmaPlotGraphicObjec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24" y="1374454"/>
                        <a:ext cx="5502026" cy="4415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rostokąt 17"/>
          <p:cNvSpPr/>
          <p:nvPr/>
        </p:nvSpPr>
        <p:spPr>
          <a:xfrm>
            <a:off x="270925" y="1374454"/>
            <a:ext cx="5502026" cy="4415161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7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04" y="942109"/>
            <a:ext cx="5863096" cy="4634753"/>
          </a:xfrm>
          <a:prstGeom prst="rect">
            <a:avLst/>
          </a:prstGeom>
        </p:spPr>
      </p:pic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567409"/>
              </p:ext>
            </p:extLst>
          </p:nvPr>
        </p:nvGraphicFramePr>
        <p:xfrm>
          <a:off x="6251119" y="958246"/>
          <a:ext cx="5731794" cy="463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SPW 12.0 Graph" r:id="rId4" imgW="5424090" imgH="4385895" progId="SigmaPlotGraphicObject.11">
                  <p:embed/>
                </p:oleObj>
              </mc:Choice>
              <mc:Fallback>
                <p:oleObj name="SPW 12.0 Graph" r:id="rId4" imgW="5424090" imgH="4385895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1119" y="958246"/>
                        <a:ext cx="5731794" cy="4634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/>
          <p:cNvSpPr/>
          <p:nvPr/>
        </p:nvSpPr>
        <p:spPr>
          <a:xfrm>
            <a:off x="192740" y="942109"/>
            <a:ext cx="5903259" cy="463475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6251118" y="958246"/>
            <a:ext cx="5731795" cy="463475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15</a:t>
            </a:fld>
            <a:endParaRPr lang="pl-PL" dirty="0"/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504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16</a:t>
            </a:fld>
            <a:endParaRPr lang="pl-PL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6696968" y="0"/>
            <a:ext cx="586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408905"/>
              </p:ext>
            </p:extLst>
          </p:nvPr>
        </p:nvGraphicFramePr>
        <p:xfrm>
          <a:off x="1446416" y="760323"/>
          <a:ext cx="3274174" cy="533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9" r:id="rId3" imgW="5565038" imgH="9070848" progId="SigmaPlotGraphicObject.9">
                  <p:embed/>
                </p:oleObj>
              </mc:Choice>
              <mc:Fallback>
                <p:oleObj r:id="rId3" imgW="5565038" imgH="9070848" progId="SigmaPlotGraphicObject.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416" y="760323"/>
                        <a:ext cx="3274174" cy="5337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do?</a:t>
            </a:r>
            <a:endParaRPr lang="pl-PL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" name="Obi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951511"/>
              </p:ext>
            </p:extLst>
          </p:nvPr>
        </p:nvGraphicFramePr>
        <p:xfrm>
          <a:off x="6804806" y="717176"/>
          <a:ext cx="3742672" cy="538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r:id="rId5" imgW="5872277" imgH="8363102" progId="SigmaPlotGraphicObject.9">
                  <p:embed/>
                </p:oleObj>
              </mc:Choice>
              <mc:Fallback>
                <p:oleObj r:id="rId5" imgW="5872277" imgH="8363102" progId="SigmaPlotGraphicObject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806" y="717176"/>
                        <a:ext cx="3742672" cy="5386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3200" dirty="0" smtClean="0">
                <a:solidFill>
                  <a:srgbClr val="A85229"/>
                </a:solidFill>
              </a:rPr>
              <a:t>corrosion</a:t>
            </a:r>
            <a:endParaRPr lang="pl-PL" sz="3200" dirty="0"/>
          </a:p>
        </p:txBody>
      </p:sp>
      <p:sp>
        <p:nvSpPr>
          <p:cNvPr id="12" name="Prostokąt 11"/>
          <p:cNvSpPr/>
          <p:nvPr/>
        </p:nvSpPr>
        <p:spPr>
          <a:xfrm>
            <a:off x="1446417" y="760323"/>
            <a:ext cx="3274174" cy="533735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6804804" y="717176"/>
            <a:ext cx="3742673" cy="5386994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497542" y="63772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P. </a:t>
            </a:r>
            <a:r>
              <a:rPr lang="pl-PL" dirty="0" err="1"/>
              <a:t>Horodek</a:t>
            </a:r>
            <a:r>
              <a:rPr lang="pl-PL" dirty="0"/>
              <a:t>, </a:t>
            </a:r>
            <a:r>
              <a:rPr lang="pl-PL" dirty="0" smtClean="0"/>
              <a:t>et al. </a:t>
            </a:r>
            <a:r>
              <a:rPr lang="pl-PL" dirty="0" err="1"/>
              <a:t>Appl</a:t>
            </a:r>
            <a:r>
              <a:rPr lang="pl-PL" dirty="0"/>
              <a:t>. Surf. </a:t>
            </a:r>
            <a:r>
              <a:rPr lang="pl-PL" dirty="0" err="1"/>
              <a:t>Sci</a:t>
            </a:r>
            <a:r>
              <a:rPr lang="pl-PL" dirty="0"/>
              <a:t>. 333 (2015) </a:t>
            </a:r>
            <a:r>
              <a:rPr lang="pl-PL" dirty="0" smtClean="0"/>
              <a:t>96–103.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88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17</a:t>
            </a:fld>
            <a:endParaRPr lang="pl-PL" dirty="0"/>
          </a:p>
        </p:txBody>
      </p:sp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427024"/>
              </p:ext>
            </p:extLst>
          </p:nvPr>
        </p:nvGraphicFramePr>
        <p:xfrm>
          <a:off x="1762957" y="807719"/>
          <a:ext cx="8965972" cy="524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r:id="rId3" imgW="9262340" imgH="5369089" progId="SigmaPlotGraphicObject.9">
                  <p:embed/>
                </p:oleObj>
              </mc:Choice>
              <mc:Fallback>
                <p:oleObj r:id="rId3" imgW="9262340" imgH="5369089" progId="SigmaPlotGraphicObject.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957" y="807719"/>
                        <a:ext cx="8965972" cy="5242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do?</a:t>
            </a:r>
            <a:endParaRPr lang="pl-PL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3200" dirty="0" smtClean="0">
                <a:solidFill>
                  <a:srgbClr val="A85229"/>
                </a:solidFill>
              </a:rPr>
              <a:t>tribology</a:t>
            </a:r>
            <a:endParaRPr lang="pl-PL" sz="3200" dirty="0"/>
          </a:p>
        </p:txBody>
      </p:sp>
      <p:sp>
        <p:nvSpPr>
          <p:cNvPr id="10" name="Prostokąt 9"/>
          <p:cNvSpPr/>
          <p:nvPr/>
        </p:nvSpPr>
        <p:spPr>
          <a:xfrm>
            <a:off x="1762957" y="807719"/>
            <a:ext cx="8965972" cy="524256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21221" y="6419462"/>
            <a:ext cx="95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ea typeface="Times New Roman" panose="02020603050405020304" pitchFamily="18" charset="0"/>
              </a:rPr>
              <a:t>P. </a:t>
            </a:r>
            <a:r>
              <a:rPr lang="pl-PL" dirty="0" err="1" smtClean="0">
                <a:ea typeface="Times New Roman" panose="02020603050405020304" pitchFamily="18" charset="0"/>
              </a:rPr>
              <a:t>Horodek</a:t>
            </a:r>
            <a:r>
              <a:rPr lang="pl-PL" dirty="0" smtClean="0">
                <a:ea typeface="Times New Roman" panose="02020603050405020304" pitchFamily="18" charset="0"/>
              </a:rPr>
              <a:t> et al.</a:t>
            </a:r>
            <a:r>
              <a:rPr lang="pl-PL" dirty="0" smtClean="0"/>
              <a:t>, </a:t>
            </a:r>
            <a:r>
              <a:rPr lang="pl-PL" dirty="0" err="1"/>
              <a:t>Tribol</a:t>
            </a:r>
            <a:r>
              <a:rPr lang="pl-PL" dirty="0"/>
              <a:t> </a:t>
            </a:r>
            <a:r>
              <a:rPr lang="pl-PL" dirty="0" err="1"/>
              <a:t>Lett</a:t>
            </a:r>
            <a:r>
              <a:rPr lang="pl-PL" dirty="0"/>
              <a:t> (2017) </a:t>
            </a:r>
            <a:r>
              <a:rPr lang="pl-PL" dirty="0" smtClean="0"/>
              <a:t>65:30.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543667" y="2598822"/>
            <a:ext cx="99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blasting</a:t>
            </a:r>
            <a:r>
              <a:rPr lang="pl-PL" dirty="0" smtClean="0"/>
              <a:t> </a:t>
            </a:r>
          </a:p>
          <a:p>
            <a:pPr algn="ctr"/>
            <a:r>
              <a:rPr lang="pl-PL" dirty="0" err="1" smtClean="0"/>
              <a:t>angle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15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18</a:t>
            </a:fld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do?</a:t>
            </a:r>
            <a:endParaRPr lang="pl-PL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883532" y="17929"/>
            <a:ext cx="5721032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3200" dirty="0" smtClean="0">
                <a:solidFill>
                  <a:srgbClr val="A85229"/>
                </a:solidFill>
              </a:rPr>
              <a:t>Heavy ion implantation</a:t>
            </a:r>
            <a:endParaRPr lang="pl-PL" sz="3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3198484" y="-546360"/>
            <a:ext cx="89935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63612"/>
              </p:ext>
            </p:extLst>
          </p:nvPr>
        </p:nvGraphicFramePr>
        <p:xfrm>
          <a:off x="756138" y="717176"/>
          <a:ext cx="3996837" cy="539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r:id="rId4" imgW="6911896" imgH="9317067" progId="SigmaPlotGraphicObject.9">
                  <p:embed/>
                </p:oleObj>
              </mc:Choice>
              <mc:Fallback>
                <p:oleObj r:id="rId4" imgW="6911896" imgH="9317067" progId="SigmaPlotGraphicObject.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38" y="717176"/>
                        <a:ext cx="3996837" cy="5390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83532" y="658219"/>
            <a:ext cx="141649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13704"/>
              </p:ext>
            </p:extLst>
          </p:nvPr>
        </p:nvGraphicFramePr>
        <p:xfrm>
          <a:off x="5883532" y="732339"/>
          <a:ext cx="5090500" cy="536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6" r:id="rId6" imgW="7351522" imgH="7733594" progId="SigmaPlotGraphicObject.9">
                  <p:embed/>
                </p:oleObj>
              </mc:Choice>
              <mc:Fallback>
                <p:oleObj r:id="rId6" imgW="7351522" imgH="7733594" progId="SigmaPlotGraphicObject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532" y="732339"/>
                        <a:ext cx="5090500" cy="5360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756137" y="717176"/>
            <a:ext cx="3996838" cy="539052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5883532" y="703938"/>
            <a:ext cx="5090500" cy="5403761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621221" y="6419462"/>
            <a:ext cx="95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pl-PL" dirty="0">
                <a:ea typeface="Times New Roman" panose="02020603050405020304" pitchFamily="18" charset="0"/>
              </a:rPr>
              <a:t>P. </a:t>
            </a:r>
            <a:r>
              <a:rPr lang="pl-PL" dirty="0" err="1" smtClean="0">
                <a:ea typeface="Times New Roman" panose="02020603050405020304" pitchFamily="18" charset="0"/>
              </a:rPr>
              <a:t>Horodek</a:t>
            </a:r>
            <a:r>
              <a:rPr lang="pl-PL" dirty="0" smtClean="0">
                <a:ea typeface="Times New Roman" panose="02020603050405020304" pitchFamily="18" charset="0"/>
              </a:rPr>
              <a:t> et al.</a:t>
            </a:r>
            <a:r>
              <a:rPr lang="pl-PL" dirty="0" smtClean="0"/>
              <a:t>, Surf. </a:t>
            </a:r>
            <a:r>
              <a:rPr lang="pl-PL" dirty="0" err="1" smtClean="0"/>
              <a:t>Coat</a:t>
            </a:r>
            <a:r>
              <a:rPr lang="pl-PL" dirty="0"/>
              <a:t>. </a:t>
            </a:r>
            <a:r>
              <a:rPr lang="pl-PL" dirty="0" err="1"/>
              <a:t>Technol</a:t>
            </a:r>
            <a:r>
              <a:rPr lang="pl-PL" dirty="0" smtClean="0"/>
              <a:t>. </a:t>
            </a:r>
            <a:r>
              <a:rPr lang="pl-PL" dirty="0"/>
              <a:t>296 (2016) </a:t>
            </a:r>
            <a:r>
              <a:rPr lang="pl-PL" dirty="0" smtClean="0"/>
              <a:t>65–68.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68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19</a:t>
            </a:fld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do?</a:t>
            </a:r>
            <a:endParaRPr lang="pl-PL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5253644" y="17929"/>
            <a:ext cx="6350919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Heavy ion implantation</a:t>
            </a:r>
            <a:endParaRPr lang="pl-PL" sz="3200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70197"/>
              </p:ext>
            </p:extLst>
          </p:nvPr>
        </p:nvGraphicFramePr>
        <p:xfrm>
          <a:off x="1540840" y="852054"/>
          <a:ext cx="8946856" cy="5249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SPW 12.0 Graph" r:id="rId3" imgW="8048706" imgH="4686188" progId="SigmaPlotGraphicObject.11">
                  <p:embed/>
                </p:oleObj>
              </mc:Choice>
              <mc:Fallback>
                <p:oleObj name="SPW 12.0 Graph" r:id="rId3" imgW="8048706" imgH="4686188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840" y="852054"/>
                        <a:ext cx="8946856" cy="52498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621221" y="6419462"/>
            <a:ext cx="95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pl-PL" dirty="0">
                <a:ea typeface="Times New Roman" panose="02020603050405020304" pitchFamily="18" charset="0"/>
              </a:rPr>
              <a:t>P. </a:t>
            </a:r>
            <a:r>
              <a:rPr lang="pl-PL" dirty="0" err="1" smtClean="0">
                <a:ea typeface="Times New Roman" panose="02020603050405020304" pitchFamily="18" charset="0"/>
              </a:rPr>
              <a:t>Horodek</a:t>
            </a:r>
            <a:r>
              <a:rPr lang="pl-PL" dirty="0" smtClean="0">
                <a:ea typeface="Times New Roman" panose="02020603050405020304" pitchFamily="18" charset="0"/>
              </a:rPr>
              <a:t> et al.</a:t>
            </a:r>
            <a:r>
              <a:rPr lang="pl-PL" dirty="0" smtClean="0"/>
              <a:t>, </a:t>
            </a:r>
            <a:r>
              <a:rPr lang="pl-PL" dirty="0" err="1" smtClean="0"/>
              <a:t>Vacuum</a:t>
            </a:r>
            <a:r>
              <a:rPr lang="pl-PL" dirty="0" smtClean="0"/>
              <a:t> 138 </a:t>
            </a:r>
            <a:r>
              <a:rPr lang="pl-PL" dirty="0"/>
              <a:t>(</a:t>
            </a:r>
            <a:r>
              <a:rPr lang="pl-PL" dirty="0" smtClean="0"/>
              <a:t>2017) 15–21.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23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sz="3200" b="1" i="0" baseline="0" dirty="0" smtClean="0">
                <a:solidFill>
                  <a:srgbClr val="A85229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Cambria"/>
              </a:rPr>
              <a:t>List of </a:t>
            </a:r>
            <a:r>
              <a:rPr lang="pl-PL" sz="3200" b="1" i="0" baseline="0" dirty="0" err="1" smtClean="0">
                <a:solidFill>
                  <a:srgbClr val="A85229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Cambria"/>
              </a:rPr>
              <a:t>contents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Introduction</a:t>
            </a:r>
            <a:endParaRPr lang="pl-PL" sz="2000" b="0" i="0" dirty="0" smtClean="0">
              <a:solidFill>
                <a:srgbClr val="514A40"/>
              </a:solidFill>
              <a:latin typeface="Cambr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000" b="0" i="0" dirty="0" err="1" smtClean="0">
                <a:solidFill>
                  <a:srgbClr val="514A40"/>
                </a:solidFill>
                <a:latin typeface="Cambria"/>
              </a:rPr>
              <a:t>What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000" b="0" i="0" dirty="0" err="1" smtClean="0">
                <a:solidFill>
                  <a:srgbClr val="514A40"/>
                </a:solidFill>
                <a:latin typeface="Cambria"/>
              </a:rPr>
              <a:t>does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000" b="0" i="0" dirty="0" err="1" smtClean="0">
                <a:solidFill>
                  <a:srgbClr val="514A40"/>
                </a:solidFill>
                <a:latin typeface="Cambria"/>
              </a:rPr>
              <a:t>Positron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000" b="0" i="0" dirty="0" err="1" smtClean="0">
                <a:solidFill>
                  <a:srgbClr val="514A40"/>
                </a:solidFill>
                <a:latin typeface="Cambria"/>
              </a:rPr>
              <a:t>Annihilation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000" b="0" i="0" dirty="0" err="1" smtClean="0">
                <a:solidFill>
                  <a:srgbClr val="514A40"/>
                </a:solidFill>
                <a:latin typeface="Cambria"/>
              </a:rPr>
              <a:t>Spectroscopy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 </a:t>
            </a: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mean</a:t>
            </a:r>
            <a:r>
              <a:rPr lang="pl-PL" sz="2000" b="0" i="0" dirty="0" smtClean="0">
                <a:solidFill>
                  <a:srgbClr val="514A40"/>
                </a:solidFill>
                <a:latin typeface="Cambria"/>
              </a:rPr>
              <a:t>?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What</a:t>
            </a:r>
            <a:r>
              <a:rPr lang="pl-PL" dirty="0" smtClean="0">
                <a:solidFill>
                  <a:srgbClr val="514A40"/>
                </a:solidFill>
                <a:latin typeface="Cambria"/>
              </a:rPr>
              <a:t> do we </a:t>
            </a: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have</a:t>
            </a:r>
            <a:r>
              <a:rPr lang="pl-PL" dirty="0" smtClean="0">
                <a:solidFill>
                  <a:srgbClr val="514A40"/>
                </a:solidFill>
                <a:latin typeface="Cambria"/>
              </a:rPr>
              <a:t>?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What</a:t>
            </a:r>
            <a:r>
              <a:rPr lang="pl-PL" dirty="0" smtClean="0">
                <a:solidFill>
                  <a:srgbClr val="514A40"/>
                </a:solidFill>
                <a:latin typeface="Cambria"/>
              </a:rPr>
              <a:t> do we do?</a:t>
            </a:r>
            <a:endParaRPr lang="en-US" dirty="0" smtClean="0">
              <a:solidFill>
                <a:srgbClr val="514A40"/>
              </a:solidFill>
              <a:latin typeface="Cambr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dirty="0" err="1" smtClean="0">
                <a:solidFill>
                  <a:srgbClr val="514A40"/>
                </a:solidFill>
                <a:latin typeface="Cambria"/>
              </a:rPr>
              <a:t>What</a:t>
            </a:r>
            <a:r>
              <a:rPr lang="pl-PL" dirty="0" smtClean="0">
                <a:solidFill>
                  <a:srgbClr val="514A40"/>
                </a:solidFill>
                <a:latin typeface="Cambria"/>
              </a:rPr>
              <a:t> do we want to do?</a:t>
            </a:r>
            <a:endParaRPr lang="en-US" dirty="0" smtClean="0">
              <a:solidFill>
                <a:srgbClr val="514A40"/>
              </a:solidFill>
              <a:latin typeface="Cambr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en-US" dirty="0" smtClean="0">
                <a:solidFill>
                  <a:srgbClr val="514A40"/>
                </a:solidFill>
                <a:latin typeface="Cambria"/>
              </a:rPr>
              <a:t>Summary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20</a:t>
            </a:fld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do?</a:t>
            </a:r>
            <a:endParaRPr lang="pl-PL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3200" dirty="0" smtClean="0">
                <a:solidFill>
                  <a:srgbClr val="A85229"/>
                </a:solidFill>
              </a:rPr>
              <a:t>THE Long range effect</a:t>
            </a:r>
            <a:endParaRPr lang="pl-PL" sz="3200" dirty="0"/>
          </a:p>
        </p:txBody>
      </p:sp>
      <p:graphicFrame>
        <p:nvGraphicFramePr>
          <p:cNvPr id="6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242240"/>
              </p:ext>
            </p:extLst>
          </p:nvPr>
        </p:nvGraphicFramePr>
        <p:xfrm>
          <a:off x="3861805" y="717176"/>
          <a:ext cx="3882396" cy="545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SPW 10.0 Graph" r:id="rId3" imgW="5505602" imgH="7725766" progId="SigmaPlotGraphicObject.9">
                  <p:embed/>
                </p:oleObj>
              </mc:Choice>
              <mc:Fallback>
                <p:oleObj name="SPW 10.0 Graph" r:id="rId3" imgW="5505602" imgH="7725766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1805" y="717176"/>
                        <a:ext cx="3882396" cy="5450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3894943" y="717176"/>
            <a:ext cx="3849258" cy="545086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621221" y="6419462"/>
            <a:ext cx="957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pl-PL" dirty="0">
                <a:ea typeface="Times New Roman" panose="02020603050405020304" pitchFamily="18" charset="0"/>
              </a:rPr>
              <a:t>P. </a:t>
            </a:r>
            <a:r>
              <a:rPr lang="pl-PL" dirty="0" err="1" smtClean="0">
                <a:ea typeface="Times New Roman" panose="02020603050405020304" pitchFamily="18" charset="0"/>
              </a:rPr>
              <a:t>Horodek</a:t>
            </a:r>
            <a:r>
              <a:rPr lang="pl-PL" dirty="0" smtClean="0">
                <a:ea typeface="Times New Roman" panose="02020603050405020304" pitchFamily="18" charset="0"/>
              </a:rPr>
              <a:t> et al.</a:t>
            </a:r>
            <a:r>
              <a:rPr lang="pl-PL" dirty="0" smtClean="0"/>
              <a:t>, Rad. </a:t>
            </a:r>
            <a:r>
              <a:rPr lang="pl-PL" dirty="0" err="1" smtClean="0"/>
              <a:t>Phys</a:t>
            </a:r>
            <a:r>
              <a:rPr lang="pl-PL" dirty="0" smtClean="0"/>
              <a:t>. Chem</a:t>
            </a:r>
            <a:r>
              <a:rPr lang="pl-PL" dirty="0"/>
              <a:t>. </a:t>
            </a:r>
            <a:r>
              <a:rPr lang="pl-PL" smtClean="0"/>
              <a:t>122 (2016)60–65.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66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21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92741" y="6488668"/>
            <a:ext cx="543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https://askabiologist.asu.edu/activities/experiments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" y="1109750"/>
            <a:ext cx="11977348" cy="4638500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want to do?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7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22</a:t>
            </a:fld>
            <a:endParaRPr lang="pl-PL" dirty="0"/>
          </a:p>
        </p:txBody>
      </p:sp>
      <p:pic>
        <p:nvPicPr>
          <p:cNvPr id="6" name="Рисунок 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2" y="1220340"/>
            <a:ext cx="15432558" cy="4417319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want to do?</a:t>
            </a:r>
            <a:endParaRPr lang="pl-PL" dirty="0"/>
          </a:p>
        </p:txBody>
      </p:sp>
      <p:sp>
        <p:nvSpPr>
          <p:cNvPr id="100" name="Tytuł 1"/>
          <p:cNvSpPr txBox="1">
            <a:spLocks/>
          </p:cNvSpPr>
          <p:nvPr/>
        </p:nvSpPr>
        <p:spPr>
          <a:xfrm>
            <a:off x="5818910" y="17929"/>
            <a:ext cx="5785654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smtClean="0">
                <a:solidFill>
                  <a:srgbClr val="A85229"/>
                </a:solidFill>
              </a:rPr>
              <a:t>The order </a:t>
            </a: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161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23</a:t>
            </a:fld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want to do?</a:t>
            </a:r>
            <a:endParaRPr lang="pl-PL" dirty="0"/>
          </a:p>
        </p:txBody>
      </p:sp>
      <p:sp>
        <p:nvSpPr>
          <p:cNvPr id="100" name="Tytuł 1"/>
          <p:cNvSpPr txBox="1">
            <a:spLocks/>
          </p:cNvSpPr>
          <p:nvPr/>
        </p:nvSpPr>
        <p:spPr>
          <a:xfrm>
            <a:off x="5818910" y="17929"/>
            <a:ext cx="5785654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smtClean="0">
                <a:solidFill>
                  <a:srgbClr val="A85229"/>
                </a:solidFill>
              </a:rPr>
              <a:t>The order </a:t>
            </a: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beam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25752"/>
            <a:ext cx="10058400" cy="2603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3135255" y="3537576"/>
                <a:ext cx="5576482" cy="2462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4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l-PL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l-PL" sz="4000" b="0" dirty="0" smtClean="0">
                  <a:ea typeface="Cambria Math" panose="02040503050406030204" pitchFamily="18" charset="0"/>
                </a:endParaRPr>
              </a:p>
              <a:p>
                <a:r>
                  <a:rPr lang="pl-PL" sz="4000" dirty="0" smtClean="0"/>
                  <a:t>     …………………….............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4000" b="0" i="1" smtClean="0">
                          <a:latin typeface="Cambria Math" panose="02040503050406030204" pitchFamily="18" charset="0"/>
                        </a:rPr>
                        <m:t>𝑛𝑇</m:t>
                      </m:r>
                      <m:r>
                        <a:rPr lang="pl-PL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pl-PL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l-PL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l-PL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pl-PL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pl-PL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pl-PL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+1)</m:t>
                      </m:r>
                      <m:r>
                        <a:rPr lang="pl-PL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l-PL" sz="4000" dirty="0" smtClean="0"/>
              </a:p>
              <a:p>
                <a:endParaRPr lang="pl-PL" sz="40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255" y="3537576"/>
                <a:ext cx="5576482" cy="24622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01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24</a:t>
            </a:fld>
            <a:endParaRPr lang="pl-PL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33714" y="1832265"/>
            <a:ext cx="9654624" cy="37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altLang="pl-PL" sz="2400" dirty="0">
                <a:latin typeface="+mn-lt"/>
              </a:rPr>
              <a:t>PAS </a:t>
            </a:r>
            <a:r>
              <a:rPr lang="pl-PL" altLang="pl-PL" sz="2400" dirty="0" err="1">
                <a:latin typeface="+mn-lt"/>
              </a:rPr>
              <a:t>is</a:t>
            </a:r>
            <a:r>
              <a:rPr lang="pl-PL" altLang="pl-PL" sz="2400" dirty="0">
                <a:latin typeface="+mn-lt"/>
              </a:rPr>
              <a:t> a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>
                <a:latin typeface="+mn-lt"/>
              </a:rPr>
              <a:t>sensitive</a:t>
            </a:r>
            <a:r>
              <a:rPr lang="pl-PL" altLang="pl-PL" sz="2400" dirty="0">
                <a:latin typeface="+mn-lt"/>
              </a:rPr>
              <a:t> </a:t>
            </a:r>
            <a:r>
              <a:rPr lang="pl-PL" altLang="pl-PL" sz="2400" dirty="0" err="1">
                <a:latin typeface="+mn-lt"/>
              </a:rPr>
              <a:t>method</a:t>
            </a:r>
            <a:r>
              <a:rPr lang="pl-PL" altLang="pl-PL" sz="2400" dirty="0">
                <a:latin typeface="+mn-lt"/>
              </a:rPr>
              <a:t> for </a:t>
            </a:r>
            <a:r>
              <a:rPr lang="pl-PL" altLang="pl-PL" sz="2400" dirty="0" err="1" smtClean="0">
                <a:latin typeface="+mn-lt"/>
              </a:rPr>
              <a:t>detecting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structural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defects</a:t>
            </a:r>
            <a:r>
              <a:rPr lang="pl-PL" altLang="pl-PL" sz="2400" dirty="0" smtClean="0">
                <a:latin typeface="+mn-lt"/>
              </a:rPr>
              <a:t> in </a:t>
            </a:r>
            <a:r>
              <a:rPr lang="pl-PL" altLang="pl-PL" sz="2400" dirty="0" err="1" smtClean="0">
                <a:latin typeface="+mn-lt"/>
              </a:rPr>
              <a:t>solids</a:t>
            </a:r>
            <a:endParaRPr lang="pl-PL" altLang="pl-PL" sz="2400" dirty="0" smtClean="0">
              <a:latin typeface="+mn-lt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altLang="pl-PL" sz="2400" dirty="0" err="1" smtClean="0">
                <a:latin typeface="+mn-lt"/>
              </a:rPr>
              <a:t>this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method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is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implemented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at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our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facility</a:t>
            </a:r>
            <a:endParaRPr lang="pl-PL" altLang="pl-PL" sz="2400" dirty="0" smtClean="0">
              <a:latin typeface="+mn-lt"/>
            </a:endParaRP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altLang="pl-PL" sz="2400" dirty="0" smtClean="0">
                <a:latin typeface="+mn-lt"/>
              </a:rPr>
              <a:t>in the </a:t>
            </a:r>
            <a:r>
              <a:rPr lang="pl-PL" altLang="pl-PL" sz="2400" dirty="0" err="1" smtClean="0">
                <a:latin typeface="+mn-lt"/>
              </a:rPr>
              <a:t>frame</a:t>
            </a:r>
            <a:r>
              <a:rPr lang="pl-PL" altLang="pl-PL" sz="2400" dirty="0">
                <a:latin typeface="+mn-lt"/>
              </a:rPr>
              <a:t> </a:t>
            </a:r>
            <a:r>
              <a:rPr lang="pl-PL" altLang="pl-PL" sz="2400" dirty="0" smtClean="0">
                <a:latin typeface="+mn-lt"/>
              </a:rPr>
              <a:t>of </a:t>
            </a:r>
            <a:r>
              <a:rPr lang="pl-PL" altLang="pl-PL" sz="2400" dirty="0" err="1" smtClean="0">
                <a:latin typeface="+mn-lt"/>
              </a:rPr>
              <a:t>project</a:t>
            </a:r>
            <a:r>
              <a:rPr lang="pl-PL" altLang="pl-PL" sz="2400" dirty="0" smtClean="0">
                <a:latin typeface="+mn-lt"/>
              </a:rPr>
              <a:t> the PAS </a:t>
            </a:r>
            <a:r>
              <a:rPr lang="pl-PL" altLang="pl-PL" sz="2400" dirty="0" err="1" smtClean="0">
                <a:latin typeface="+mn-lt"/>
              </a:rPr>
              <a:t>studies</a:t>
            </a:r>
            <a:r>
              <a:rPr lang="pl-PL" altLang="pl-PL" sz="2400" dirty="0" smtClean="0">
                <a:latin typeface="+mn-lt"/>
              </a:rPr>
              <a:t> of materials </a:t>
            </a:r>
            <a:r>
              <a:rPr lang="pl-PL" altLang="pl-PL" sz="2400" dirty="0" err="1" smtClean="0">
                <a:latin typeface="+mn-lt"/>
              </a:rPr>
              <a:t>will</a:t>
            </a:r>
            <a:r>
              <a:rPr lang="pl-PL" altLang="pl-PL" sz="2400" dirty="0" smtClean="0">
                <a:latin typeface="+mn-lt"/>
              </a:rPr>
              <a:t> be </a:t>
            </a:r>
            <a:r>
              <a:rPr lang="pl-PL" altLang="pl-PL" sz="2400" dirty="0" err="1" smtClean="0">
                <a:latin typeface="+mn-lt"/>
              </a:rPr>
              <a:t>provided</a:t>
            </a:r>
            <a:r>
              <a:rPr lang="pl-PL" altLang="pl-PL" sz="2400" dirty="0" smtClean="0">
                <a:latin typeface="+mn-lt"/>
              </a:rPr>
              <a:t> </a:t>
            </a:r>
            <a:r>
              <a:rPr lang="pl-PL" altLang="pl-PL" sz="2400" dirty="0" err="1" smtClean="0">
                <a:latin typeface="+mn-lt"/>
              </a:rPr>
              <a:t>along</a:t>
            </a:r>
            <a:r>
              <a:rPr lang="pl-PL" altLang="pl-PL" sz="2400" dirty="0" smtClean="0">
                <a:latin typeface="+mn-lt"/>
              </a:rPr>
              <a:t> with </a:t>
            </a:r>
            <a:r>
              <a:rPr lang="pl-PL" altLang="pl-PL" sz="2400" dirty="0" err="1" smtClean="0">
                <a:latin typeface="+mn-lt"/>
              </a:rPr>
              <a:t>apparatus</a:t>
            </a:r>
            <a:r>
              <a:rPr lang="pl-PL" altLang="pl-PL" sz="2400" dirty="0" smtClean="0">
                <a:latin typeface="+mn-lt"/>
              </a:rPr>
              <a:t> development</a:t>
            </a:r>
          </a:p>
          <a:p>
            <a:pPr eaLnBrk="1" hangingPunct="1"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ü"/>
            </a:pP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PAC’s</a:t>
            </a:r>
            <a:r>
              <a:rPr lang="pl-PL" altLang="pl-PL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agreement</a:t>
            </a:r>
            <a:r>
              <a:rPr lang="pl-PL" altLang="pl-PL" sz="2400" b="1" dirty="0" smtClean="0">
                <a:solidFill>
                  <a:srgbClr val="FF0000"/>
                </a:solidFill>
                <a:latin typeface="+mn-lt"/>
              </a:rPr>
              <a:t> on the </a:t>
            </a: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project</a:t>
            </a:r>
            <a:r>
              <a:rPr lang="pl-PL" altLang="pl-PL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will</a:t>
            </a:r>
            <a:r>
              <a:rPr lang="pl-PL" altLang="pl-PL" sz="2400" b="1" dirty="0" smtClean="0">
                <a:solidFill>
                  <a:srgbClr val="FF0000"/>
                </a:solidFill>
                <a:latin typeface="+mn-lt"/>
              </a:rPr>
              <a:t> be </a:t>
            </a: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highly</a:t>
            </a:r>
            <a:r>
              <a:rPr lang="pl-PL" altLang="pl-PL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l-PL" altLang="pl-PL" sz="2400" b="1" dirty="0" err="1" smtClean="0">
                <a:solidFill>
                  <a:srgbClr val="FF0000"/>
                </a:solidFill>
                <a:latin typeface="+mn-lt"/>
              </a:rPr>
              <a:t>appreciated</a:t>
            </a:r>
            <a:endParaRPr lang="pl-PL" altLang="pl-PL" sz="24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pl-PL" sz="3200" dirty="0" smtClean="0">
                <a:solidFill>
                  <a:srgbClr val="A85229"/>
                </a:solidFill>
              </a:rPr>
              <a:t>SUMMARY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7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82138" y="1825625"/>
            <a:ext cx="5537662" cy="4117975"/>
          </a:xfrm>
        </p:spPr>
        <p:txBody>
          <a:bodyPr/>
          <a:lstStyle/>
          <a:p>
            <a:pPr marL="45720" indent="0" algn="just">
              <a:buNone/>
            </a:pPr>
            <a:r>
              <a:rPr lang="en-US" dirty="0"/>
              <a:t>A copper indium gallium selenide solar cell (or CIGS cell, sometimes CI(G)S or CIS cell) is a thin-film solar cell used to convert sunlight into electric power. It is manufactured by depositing a thin layer of copper, indium, gallium and selenide on glass or plastic backing, along with electrodes on the front and back to collect current. Because the material has a high absorption coefficient and strongly absorbs sunlight, a much thinner film is required than of other semiconductor materials.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07" y="1825625"/>
            <a:ext cx="5545736" cy="3917142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31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60" y="1825625"/>
            <a:ext cx="3921880" cy="4117975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179" y="1825625"/>
            <a:ext cx="4729807" cy="42071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81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91" y="803307"/>
            <a:ext cx="7424017" cy="5251385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29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8" y="1767526"/>
            <a:ext cx="5407538" cy="42564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03" y="1767526"/>
            <a:ext cx="5814644" cy="4256472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15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SWScan0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3263" y="0"/>
            <a:ext cx="488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741" y="17929"/>
            <a:ext cx="9601200" cy="699247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3200" b="1" i="0" baseline="0" dirty="0" smtClean="0">
                <a:solidFill>
                  <a:srgbClr val="A85229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Cambria"/>
              </a:rPr>
              <a:t>INTRODUCTION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96489" y="1257093"/>
            <a:ext cx="6732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M</a:t>
            </a:r>
            <a:r>
              <a:rPr lang="en-US" sz="2000" b="1" dirty="0" err="1" smtClean="0"/>
              <a:t>aterial</a:t>
            </a:r>
            <a:r>
              <a:rPr lang="en-US" sz="2000" b="1" dirty="0" smtClean="0"/>
              <a:t> properties</a:t>
            </a:r>
            <a:r>
              <a:rPr lang="pl-PL" sz="2000" b="1" dirty="0" smtClean="0"/>
              <a:t> vs d</a:t>
            </a:r>
            <a:r>
              <a:rPr lang="en-US" sz="2000" b="1" dirty="0" err="1" smtClean="0"/>
              <a:t>efects</a:t>
            </a:r>
            <a:endParaRPr lang="pl-PL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residual </a:t>
            </a:r>
            <a:r>
              <a:rPr lang="en-US" sz="2000" dirty="0"/>
              <a:t>resistivity, conductivity in semiconductors, diffusion of impurity atoms, </a:t>
            </a:r>
            <a:r>
              <a:rPr lang="en-US" sz="2000" dirty="0" smtClean="0"/>
              <a:t>most mechanical </a:t>
            </a:r>
            <a:r>
              <a:rPr lang="en-US" sz="2000" dirty="0"/>
              <a:t>properties around plastic deformation, optical and optoelectronic </a:t>
            </a:r>
            <a:r>
              <a:rPr lang="en-US" sz="2000" dirty="0" err="1" smtClean="0"/>
              <a:t>propertie</a:t>
            </a:r>
            <a:r>
              <a:rPr lang="pl-PL" sz="2000" dirty="0" smtClean="0"/>
              <a:t>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reliability </a:t>
            </a:r>
            <a:r>
              <a:rPr lang="en-US" sz="2000" dirty="0"/>
              <a:t>of products, lifetimes of minority carriers in semiconductors, and lifetime of </a:t>
            </a:r>
            <a:r>
              <a:rPr lang="en-US" sz="2000" dirty="0" smtClean="0"/>
              <a:t>products, </a:t>
            </a:r>
            <a:r>
              <a:rPr lang="en-US" sz="2000" dirty="0" err="1" smtClean="0"/>
              <a:t>electromigration</a:t>
            </a:r>
            <a:r>
              <a:rPr lang="en-US" sz="2000" dirty="0"/>
              <a:t>, cracks in steel, hydrogen </a:t>
            </a:r>
            <a:r>
              <a:rPr lang="en-US" sz="2000" dirty="0" smtClean="0"/>
              <a:t>embrittlement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59" y="1049254"/>
            <a:ext cx="5263275" cy="450910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817659" y="1023687"/>
            <a:ext cx="5263275" cy="453467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96489" y="1023687"/>
            <a:ext cx="6640960" cy="4534674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99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ig_1_resolved_B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5176" y="1876647"/>
            <a:ext cx="4041648" cy="3973068"/>
          </a:xfrm>
        </p:spPr>
      </p:pic>
    </p:spTree>
    <p:extLst>
      <p:ext uri="{BB962C8B-B14F-4D97-AF65-F5344CB8AC3E}">
        <p14:creationId xmlns:p14="http://schemas.microsoft.com/office/powerpoint/2010/main" val="24385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Fig_2_concentration_B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2880" y="1787493"/>
            <a:ext cx="4206240" cy="4151376"/>
          </a:xfrm>
        </p:spPr>
      </p:pic>
    </p:spTree>
    <p:extLst>
      <p:ext uri="{BB962C8B-B14F-4D97-AF65-F5344CB8AC3E}">
        <p14:creationId xmlns:p14="http://schemas.microsoft.com/office/powerpoint/2010/main" val="32979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/42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C4D3C-B8ED-43F5-AABA-E5D644B933EE}" type="slidenum">
              <a:rPr lang="en-US"/>
              <a:pPr/>
              <a:t>32</a:t>
            </a:fld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0356" name="Picture 4" descr="COST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5914" y="-30163"/>
            <a:ext cx="7272337" cy="68881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05981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/42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3A402-860D-4A5F-AE9F-0AD66FDD9961}" type="slidenum">
              <a:rPr lang="en-US"/>
              <a:pPr/>
              <a:t>33</a:t>
            </a:fld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04" name="Picture 4" descr="Beam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5550" y="1076326"/>
            <a:ext cx="8172450" cy="57816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32132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57577" y="1125330"/>
            <a:ext cx="6196885" cy="1323439"/>
          </a:xfrm>
          <a:prstGeom prst="rect">
            <a:avLst/>
          </a:prstGeom>
          <a:noFill/>
          <a:ln w="9525" cap="rnd" algn="ctr">
            <a:noFill/>
            <a:round/>
            <a:headEnd/>
            <a:tailEnd/>
          </a:ln>
          <a:effectLst>
            <a:softEdge rad="0"/>
          </a:effec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l-PL" sz="2000" b="1" dirty="0" smtClean="0">
                <a:latin typeface="+mn-lt"/>
                <a:cs typeface="Arial" panose="020B0604020202020204" pitchFamily="34" charset="0"/>
              </a:rPr>
              <a:t>PAS techniques:</a:t>
            </a:r>
            <a:endParaRPr lang="pl-PL" altLang="pl-PL" sz="2000" b="1" dirty="0" smtClean="0">
              <a:latin typeface="+mn-lt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pl-PL" sz="2000" dirty="0" smtClean="0">
                <a:latin typeface="+mn-lt"/>
                <a:cs typeface="Arial" panose="020B0604020202020204" pitchFamily="34" charset="0"/>
              </a:rPr>
              <a:t>angular correlations of gamma quanta</a:t>
            </a:r>
            <a:endParaRPr lang="en-US" altLang="pl-PL" sz="2000" b="1" dirty="0">
              <a:latin typeface="+mn-lt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pl-PL" sz="2000" dirty="0" smtClean="0">
                <a:latin typeface="+mn-lt"/>
                <a:cs typeface="Arial" panose="020B0604020202020204" pitchFamily="34" charset="0"/>
              </a:rPr>
              <a:t>Doppler spectroscopy 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(DB)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pl-PL" sz="2000" dirty="0" smtClean="0">
                <a:latin typeface="+mn-lt"/>
                <a:cs typeface="Arial" panose="020B0604020202020204" pitchFamily="34" charset="0"/>
              </a:rPr>
              <a:t>positron lifetime spectroscopy 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(LT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)</a:t>
            </a:r>
            <a:endParaRPr lang="en-US" altLang="pl-PL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257577" y="2813881"/>
            <a:ext cx="580231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dirty="0" err="1" smtClean="0">
                <a:latin typeface="+mn-lt"/>
                <a:cs typeface="Arial" panose="020B0604020202020204" pitchFamily="34" charset="0"/>
              </a:rPr>
              <a:t>Possibilities</a:t>
            </a:r>
            <a:r>
              <a:rPr lang="pl-PL" altLang="pl-PL" sz="2000" b="1" dirty="0" smtClean="0">
                <a:latin typeface="+mn-lt"/>
                <a:cs typeface="Arial" panose="020B0604020202020204" pitchFamily="34" charset="0"/>
              </a:rPr>
              <a:t>:</a:t>
            </a:r>
            <a:endParaRPr lang="en-US" altLang="pl-PL" sz="2000" b="1" dirty="0">
              <a:latin typeface="+mn-lt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evaluation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of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defect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concentration</a:t>
            </a:r>
            <a:endParaRPr lang="pl-PL" altLang="pl-PL" sz="2000" dirty="0" smtClean="0">
              <a:latin typeface="+mn-lt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determination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of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defect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concentration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profile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detection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of the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kind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 and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size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 of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defects</a:t>
            </a:r>
            <a:endParaRPr lang="en-US" altLang="pl-PL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62059" y="4422222"/>
            <a:ext cx="5874958" cy="1323439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>
            <a:softEdge rad="76200"/>
          </a:effectLst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b="1" dirty="0" smtClean="0">
                <a:latin typeface="+mn-lt"/>
                <a:cs typeface="Arial" panose="020B0604020202020204" pitchFamily="34" charset="0"/>
              </a:rPr>
              <a:t>Applications:</a:t>
            </a:r>
            <a:endParaRPr lang="en-US" altLang="pl-PL" sz="2000" b="1" dirty="0">
              <a:latin typeface="+mn-lt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solid 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body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physics</a:t>
            </a:r>
            <a:endParaRPr lang="pl-PL" altLang="pl-PL" sz="2000" dirty="0" smtClean="0">
              <a:latin typeface="+mn-lt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material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and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surface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engineering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metals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pl-PL" altLang="pl-PL" sz="2000" dirty="0" err="1">
                <a:latin typeface="+mn-lt"/>
                <a:cs typeface="Arial" panose="020B0604020202020204" pitchFamily="34" charset="0"/>
              </a:rPr>
              <a:t>semiconductors</a:t>
            </a:r>
            <a:r>
              <a:rPr lang="pl-PL" altLang="pl-PL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thin</a:t>
            </a:r>
            <a:r>
              <a:rPr lang="pl-PL" altLang="pl-PL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latin typeface="+mn-lt"/>
                <a:cs typeface="Arial" panose="020B0604020202020204" pitchFamily="34" charset="0"/>
              </a:rPr>
              <a:t>layers</a:t>
            </a:r>
            <a:endParaRPr lang="pl-PL" altLang="pl-PL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0" y="6017466"/>
            <a:ext cx="4725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latin typeface="+mn-lt"/>
              </a:rPr>
              <a:t>* http://www.ifj.edu.pl/~mdryzek/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333439" y="5506597"/>
            <a:ext cx="609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Positron</a:t>
            </a:r>
            <a:r>
              <a:rPr lang="pl-PL" dirty="0" smtClean="0"/>
              <a:t> </a:t>
            </a:r>
            <a:r>
              <a:rPr lang="pl-PL" dirty="0" err="1" smtClean="0"/>
              <a:t>lifetimes</a:t>
            </a:r>
            <a:r>
              <a:rPr lang="pl-PL" dirty="0" smtClean="0"/>
              <a:t> in </a:t>
            </a:r>
            <a:r>
              <a:rPr lang="pl-PL" dirty="0" err="1" smtClean="0"/>
              <a:t>different</a:t>
            </a:r>
            <a:r>
              <a:rPr lang="pl-PL" dirty="0" smtClean="0"/>
              <a:t> </a:t>
            </a:r>
            <a:r>
              <a:rPr lang="pl-PL" dirty="0" err="1" smtClean="0"/>
              <a:t>defects</a:t>
            </a:r>
            <a:r>
              <a:rPr lang="pl-PL" dirty="0" smtClean="0"/>
              <a:t> of Ni </a:t>
            </a:r>
            <a:r>
              <a:rPr lang="pl-PL" dirty="0" err="1" smtClean="0"/>
              <a:t>structure</a:t>
            </a:r>
            <a:endParaRPr lang="pl-PL" dirty="0"/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err="1" smtClean="0">
                <a:solidFill>
                  <a:srgbClr val="A85229"/>
                </a:solidFill>
              </a:rPr>
              <a:t>is</a:t>
            </a:r>
            <a:r>
              <a:rPr lang="en-US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smtClean="0">
                <a:solidFill>
                  <a:srgbClr val="A85229"/>
                </a:solidFill>
              </a:rPr>
              <a:t>PAS?</a:t>
            </a:r>
            <a:endParaRPr lang="pl-PL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28" y="33022"/>
            <a:ext cx="6261847" cy="553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57577" y="1125330"/>
            <a:ext cx="5430529" cy="148339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266705" y="2754348"/>
            <a:ext cx="5430529" cy="148339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266704" y="4353664"/>
            <a:ext cx="5430529" cy="148339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5875400" y="44034"/>
            <a:ext cx="6270849" cy="554298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7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359721"/>
              </p:ext>
            </p:extLst>
          </p:nvPr>
        </p:nvGraphicFramePr>
        <p:xfrm>
          <a:off x="1283368" y="3250582"/>
          <a:ext cx="3778883" cy="2551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8" name="SPW 7.0 Graph" r:id="rId3" imgW="5751360" imgH="3866040" progId="SigmaPlotGraphicObject.5">
                  <p:embed/>
                </p:oleObj>
              </mc:Choice>
              <mc:Fallback>
                <p:oleObj name="SPW 7.0 Graph" r:id="rId3" imgW="5751360" imgH="3866040" progId="SigmaPlotGraphicObject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368" y="3250582"/>
                        <a:ext cx="3778883" cy="2551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121029" y="3734859"/>
            <a:ext cx="56414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 smtClean="0">
                <a:cs typeface="Arial" panose="020B0604020202020204" pitchFamily="34" charset="0"/>
              </a:rPr>
              <a:t>W </a:t>
            </a:r>
            <a:r>
              <a:rPr lang="pl-PL" altLang="pl-PL" sz="2000" b="1" dirty="0" err="1" smtClean="0">
                <a:cs typeface="Arial" panose="020B0604020202020204" pitchFamily="34" charset="0"/>
              </a:rPr>
              <a:t>parameter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altLang="pl-PL" sz="2000" dirty="0" err="1" smtClean="0">
                <a:cs typeface="Arial" panose="020B0604020202020204" pitchFamily="34" charset="0"/>
              </a:rPr>
              <a:t>defines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>
                <a:cs typeface="Arial" panose="020B0604020202020204" pitchFamily="34" charset="0"/>
              </a:rPr>
              <a:t>the </a:t>
            </a:r>
            <a:r>
              <a:rPr lang="pl-PL" altLang="pl-PL" sz="2000" dirty="0" err="1">
                <a:cs typeface="Arial" panose="020B0604020202020204" pitchFamily="34" charset="0"/>
              </a:rPr>
              <a:t>participation</a:t>
            </a:r>
            <a:r>
              <a:rPr lang="pl-PL" altLang="pl-PL" sz="2000" dirty="0">
                <a:cs typeface="Arial" panose="020B0604020202020204" pitchFamily="34" charset="0"/>
              </a:rPr>
              <a:t> of </a:t>
            </a:r>
            <a:r>
              <a:rPr lang="pl-PL" altLang="pl-PL" sz="2000" dirty="0" err="1">
                <a:cs typeface="Arial" panose="020B0604020202020204" pitchFamily="34" charset="0"/>
              </a:rPr>
              <a:t>pairs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e</a:t>
            </a:r>
            <a:r>
              <a:rPr lang="pl-PL" altLang="pl-PL" sz="2000" baseline="30000" dirty="0" err="1" smtClean="0">
                <a:cs typeface="Arial" panose="020B0604020202020204" pitchFamily="34" charset="0"/>
              </a:rPr>
              <a:t>+</a:t>
            </a:r>
            <a:r>
              <a:rPr lang="pl-PL" altLang="pl-PL" sz="2000" dirty="0" err="1" smtClean="0">
                <a:cs typeface="Arial" panose="020B0604020202020204" pitchFamily="34" charset="0"/>
              </a:rPr>
              <a:t>e</a:t>
            </a:r>
            <a:r>
              <a:rPr lang="pl-PL" altLang="pl-PL" sz="2000" baseline="30000" dirty="0" smtClean="0">
                <a:cs typeface="Arial" panose="020B0604020202020204" pitchFamily="34" charset="0"/>
              </a:rPr>
              <a:t>-</a:t>
            </a:r>
            <a:r>
              <a:rPr lang="pl-PL" altLang="pl-PL" sz="2000" dirty="0" smtClean="0">
                <a:cs typeface="Arial" panose="020B0604020202020204" pitchFamily="34" charset="0"/>
              </a:rPr>
              <a:t> with </a:t>
            </a:r>
            <a:r>
              <a:rPr lang="pl-PL" altLang="pl-PL" sz="2000" dirty="0">
                <a:cs typeface="Arial" panose="020B0604020202020204" pitchFamily="34" charset="0"/>
              </a:rPr>
              <a:t>high </a:t>
            </a:r>
            <a:r>
              <a:rPr lang="pl-PL" altLang="pl-PL" sz="2000" dirty="0" err="1">
                <a:cs typeface="Arial" panose="020B0604020202020204" pitchFamily="34" charset="0"/>
              </a:rPr>
              <a:t>momentum</a:t>
            </a:r>
            <a:endParaRPr lang="pl-PL" altLang="pl-PL" sz="2000" dirty="0"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None/>
            </a:pPr>
            <a:endParaRPr lang="pl-PL" altLang="pl-PL" sz="2000" dirty="0"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altLang="pl-PL" sz="2000" dirty="0" err="1" smtClean="0">
                <a:cs typeface="Arial" panose="020B0604020202020204" pitchFamily="34" charset="0"/>
              </a:rPr>
              <a:t>together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>
                <a:cs typeface="Arial" panose="020B0604020202020204" pitchFamily="34" charset="0"/>
              </a:rPr>
              <a:t>with </a:t>
            </a:r>
            <a:r>
              <a:rPr lang="pl-PL" altLang="pl-PL" sz="2000" dirty="0" smtClean="0">
                <a:cs typeface="Arial" panose="020B0604020202020204" pitchFamily="34" charset="0"/>
              </a:rPr>
              <a:t>S </a:t>
            </a:r>
            <a:r>
              <a:rPr lang="pl-PL" altLang="pl-PL" sz="2000" dirty="0" err="1">
                <a:cs typeface="Arial" panose="020B0604020202020204" pitchFamily="34" charset="0"/>
              </a:rPr>
              <a:t>parameter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gives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information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about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kind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>
                <a:cs typeface="Arial" panose="020B0604020202020204" pitchFamily="34" charset="0"/>
              </a:rPr>
              <a:t>of </a:t>
            </a:r>
            <a:r>
              <a:rPr lang="pl-PL" altLang="pl-PL" sz="2000" dirty="0" err="1">
                <a:cs typeface="Arial" panose="020B0604020202020204" pitchFamily="34" charset="0"/>
              </a:rPr>
              <a:t>defects</a:t>
            </a:r>
            <a:endParaRPr lang="pl-PL" altLang="pl-PL" sz="2000" dirty="0">
              <a:cs typeface="Arial" panose="020B0604020202020204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76463" y="943357"/>
            <a:ext cx="5774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cs typeface="Arial" panose="020B0604020202020204" pitchFamily="34" charset="0"/>
              </a:rPr>
              <a:t>T</a:t>
            </a:r>
            <a:r>
              <a:rPr lang="en-US" sz="2000" dirty="0" smtClean="0">
                <a:cs typeface="Arial" panose="020B0604020202020204" pitchFamily="34" charset="0"/>
              </a:rPr>
              <a:t>he change of photon</a:t>
            </a:r>
            <a:r>
              <a:rPr lang="pl-PL" sz="2000" dirty="0" smtClean="0">
                <a:cs typeface="Arial" panose="020B0604020202020204" pitchFamily="34" charset="0"/>
              </a:rPr>
              <a:t> e</a:t>
            </a:r>
            <a:r>
              <a:rPr lang="en-US" sz="2000" dirty="0" err="1" smtClean="0">
                <a:cs typeface="Arial" panose="020B0604020202020204" pitchFamily="34" charset="0"/>
              </a:rPr>
              <a:t>nergy</a:t>
            </a:r>
            <a:r>
              <a:rPr lang="pl-PL" sz="2000" dirty="0" smtClean="0">
                <a:cs typeface="Arial" panose="020B0604020202020204" pitchFamily="34" charset="0"/>
              </a:rPr>
              <a:t> by </a:t>
            </a:r>
            <a:r>
              <a:rPr lang="pl-PL" sz="2000" dirty="0" err="1" smtClean="0">
                <a:cs typeface="Arial" panose="020B0604020202020204" pitchFamily="34" charset="0"/>
              </a:rPr>
              <a:t>relativistic</a:t>
            </a:r>
            <a:r>
              <a:rPr lang="pl-PL" sz="2000" dirty="0" smtClean="0">
                <a:cs typeface="Arial" panose="020B0604020202020204" pitchFamily="34" charset="0"/>
              </a:rPr>
              <a:t> Doppler </a:t>
            </a:r>
            <a:r>
              <a:rPr lang="pl-PL" sz="2000" dirty="0" err="1" smtClean="0">
                <a:cs typeface="Arial" panose="020B0604020202020204" pitchFamily="34" charset="0"/>
              </a:rPr>
              <a:t>effect</a:t>
            </a:r>
            <a:r>
              <a:rPr lang="en-US" sz="2000" dirty="0" smtClean="0">
                <a:cs typeface="Arial" panose="020B0604020202020204" pitchFamily="34" charset="0"/>
              </a:rPr>
              <a:t> in the laboratory system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76463" y="2329349"/>
            <a:ext cx="5774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cs typeface="Arial" panose="020B0604020202020204" pitchFamily="34" charset="0"/>
              </a:rPr>
              <a:t>where </a:t>
            </a:r>
            <a:r>
              <a:rPr lang="en-US" i="1" dirty="0" smtClean="0">
                <a:cs typeface="Arial" panose="020B0604020202020204" pitchFamily="34" charset="0"/>
              </a:rPr>
              <a:t>E</a:t>
            </a:r>
            <a:r>
              <a:rPr lang="en-US" i="1" baseline="-25000" dirty="0" smtClean="0">
                <a:cs typeface="Arial" panose="020B0604020202020204" pitchFamily="34" charset="0"/>
              </a:rPr>
              <a:t>B</a:t>
            </a:r>
            <a:r>
              <a:rPr lang="en-US" dirty="0" smtClean="0">
                <a:cs typeface="Arial" panose="020B0604020202020204" pitchFamily="34" charset="0"/>
              </a:rPr>
              <a:t> is binding energy </a:t>
            </a:r>
            <a:r>
              <a:rPr lang="en-US" dirty="0" err="1" smtClean="0">
                <a:cs typeface="Arial" panose="020B0604020202020204" pitchFamily="34" charset="0"/>
              </a:rPr>
              <a:t>e</a:t>
            </a:r>
            <a:r>
              <a:rPr lang="en-US" baseline="30000" dirty="0" err="1" smtClean="0">
                <a:cs typeface="Arial" panose="020B0604020202020204" pitchFamily="34" charset="0"/>
              </a:rPr>
              <a:t>+</a:t>
            </a:r>
            <a:r>
              <a:rPr lang="en-US" dirty="0" err="1" smtClean="0">
                <a:cs typeface="Arial" panose="020B0604020202020204" pitchFamily="34" charset="0"/>
              </a:rPr>
              <a:t>e</a:t>
            </a:r>
            <a:r>
              <a:rPr lang="en-US" baseline="30000" dirty="0" smtClean="0">
                <a:cs typeface="Arial" panose="020B0604020202020204" pitchFamily="34" charset="0"/>
              </a:rPr>
              <a:t>-</a:t>
            </a:r>
            <a:r>
              <a:rPr lang="en-US" dirty="0" smtClean="0">
                <a:cs typeface="Arial" panose="020B0604020202020204" pitchFamily="34" charset="0"/>
              </a:rPr>
              <a:t> in </a:t>
            </a:r>
            <a:r>
              <a:rPr lang="en-US" dirty="0">
                <a:cs typeface="Arial" panose="020B0604020202020204" pitchFamily="34" charset="0"/>
              </a:rPr>
              <a:t>the pair </a:t>
            </a:r>
            <a:r>
              <a:rPr lang="en-US" dirty="0" smtClean="0">
                <a:cs typeface="Arial" panose="020B0604020202020204" pitchFamily="34" charset="0"/>
              </a:rPr>
              <a:t>surrounding, </a:t>
            </a:r>
            <a:r>
              <a:rPr lang="en-US" i="1" dirty="0" smtClean="0">
                <a:cs typeface="Arial" panose="020B0604020202020204" pitchFamily="34" charset="0"/>
              </a:rPr>
              <a:t>p</a:t>
            </a:r>
            <a:r>
              <a:rPr lang="pl-PL" i="1" baseline="-25000" dirty="0" smtClean="0">
                <a:cs typeface="Arial" panose="020B0604020202020204" pitchFamily="34" charset="0"/>
              </a:rPr>
              <a:t>||</a:t>
            </a:r>
            <a:r>
              <a:rPr lang="en-US" i="1" dirty="0" smtClean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– momentum of  annihilating pair, </a:t>
            </a:r>
            <a:r>
              <a:rPr lang="en-US" i="1" dirty="0" smtClean="0">
                <a:cs typeface="Arial" panose="020B0604020202020204" pitchFamily="34" charset="0"/>
              </a:rPr>
              <a:t>m</a:t>
            </a:r>
            <a:r>
              <a:rPr lang="en-US" dirty="0" smtClean="0">
                <a:cs typeface="Arial" panose="020B0604020202020204" pitchFamily="34" charset="0"/>
              </a:rPr>
              <a:t> – electron mass, </a:t>
            </a:r>
            <a:r>
              <a:rPr lang="en-US" i="1" dirty="0" smtClean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 -  speed of light in the vacuum. </a:t>
            </a:r>
            <a:endParaRPr lang="en-US" dirty="0">
              <a:cs typeface="Arial" panose="020B0604020202020204" pitchFamily="34" charset="0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6519"/>
              </p:ext>
            </p:extLst>
          </p:nvPr>
        </p:nvGraphicFramePr>
        <p:xfrm>
          <a:off x="8565679" y="1870601"/>
          <a:ext cx="948994" cy="712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9" name="Equation" r:id="rId5" imgW="457200" imgH="342720" progId="Equation.DSMT4">
                  <p:embed/>
                </p:oleObj>
              </mc:Choice>
              <mc:Fallback>
                <p:oleObj name="Equation" r:id="rId5" imgW="4572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679" y="1870601"/>
                        <a:ext cx="948994" cy="712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158309"/>
              </p:ext>
            </p:extLst>
          </p:nvPr>
        </p:nvGraphicFramePr>
        <p:xfrm>
          <a:off x="8420153" y="4467267"/>
          <a:ext cx="982659" cy="647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0" name="Equation" r:id="rId7" imgW="520560" imgH="342720" progId="Equation.DSMT4">
                  <p:embed/>
                </p:oleObj>
              </mc:Choice>
              <mc:Fallback>
                <p:oleObj name="Equation" r:id="rId7" imgW="5205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53" y="4467267"/>
                        <a:ext cx="982659" cy="647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az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40" y="1627475"/>
            <a:ext cx="2366495" cy="701874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121029" y="897059"/>
            <a:ext cx="579585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 smtClean="0">
                <a:cs typeface="Arial" panose="020B0604020202020204" pitchFamily="34" charset="0"/>
              </a:rPr>
              <a:t>S </a:t>
            </a:r>
            <a:r>
              <a:rPr lang="pl-PL" altLang="pl-PL" sz="2000" b="1" dirty="0" err="1" smtClean="0">
                <a:cs typeface="Arial" panose="020B0604020202020204" pitchFamily="34" charset="0"/>
              </a:rPr>
              <a:t>parameter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altLang="pl-PL" sz="2000" dirty="0" smtClean="0">
                <a:cs typeface="Arial" panose="020B0604020202020204" pitchFamily="34" charset="0"/>
              </a:rPr>
              <a:t>ratio </a:t>
            </a:r>
            <a:r>
              <a:rPr lang="pl-PL" altLang="pl-PL" sz="2000" dirty="0">
                <a:cs typeface="Arial" panose="020B0604020202020204" pitchFamily="34" charset="0"/>
              </a:rPr>
              <a:t>of </a:t>
            </a:r>
            <a:r>
              <a:rPr lang="pl-PL" altLang="pl-PL" sz="2000" dirty="0" err="1">
                <a:cs typeface="Arial" panose="020B0604020202020204" pitchFamily="34" charset="0"/>
              </a:rPr>
              <a:t>area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under</a:t>
            </a:r>
            <a:r>
              <a:rPr lang="pl-PL" altLang="pl-PL" sz="2000" dirty="0">
                <a:cs typeface="Arial" panose="020B0604020202020204" pitchFamily="34" charset="0"/>
              </a:rPr>
              <a:t> the central part of </a:t>
            </a:r>
            <a:r>
              <a:rPr lang="pl-PL" altLang="pl-PL" sz="2000" dirty="0" smtClean="0">
                <a:cs typeface="Arial" panose="020B0604020202020204" pitchFamily="34" charset="0"/>
              </a:rPr>
              <a:t>511 </a:t>
            </a:r>
            <a:r>
              <a:rPr lang="pl-PL" altLang="pl-PL" sz="2000" dirty="0" err="1" smtClean="0">
                <a:cs typeface="Arial" panose="020B0604020202020204" pitchFamily="34" charset="0"/>
              </a:rPr>
              <a:t>keV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line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>
                <a:cs typeface="Arial" panose="020B0604020202020204" pitchFamily="34" charset="0"/>
              </a:rPr>
              <a:t>to </a:t>
            </a:r>
            <a:r>
              <a:rPr lang="pl-PL" altLang="pl-PL" sz="2000" dirty="0" err="1">
                <a:cs typeface="Arial" panose="020B0604020202020204" pitchFamily="34" charset="0"/>
              </a:rPr>
              <a:t>whole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area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below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this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line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algn="l"/>
            <a:endParaRPr lang="pl-PL" altLang="pl-PL" sz="2000" dirty="0"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None/>
            </a:pPr>
            <a:endParaRPr lang="pl-PL" altLang="pl-PL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altLang="pl-PL" sz="2000" dirty="0" err="1" smtClean="0">
                <a:cs typeface="Arial" panose="020B0604020202020204" pitchFamily="34" charset="0"/>
              </a:rPr>
              <a:t>defines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>
                <a:cs typeface="Arial" panose="020B0604020202020204" pitchFamily="34" charset="0"/>
              </a:rPr>
              <a:t>the </a:t>
            </a:r>
            <a:r>
              <a:rPr lang="pl-PL" altLang="pl-PL" sz="2000" dirty="0" err="1">
                <a:cs typeface="Arial" panose="020B0604020202020204" pitchFamily="34" charset="0"/>
              </a:rPr>
              <a:t>participation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smtClean="0">
                <a:cs typeface="Arial" panose="020B0604020202020204" pitchFamily="34" charset="0"/>
              </a:rPr>
              <a:t>of </a:t>
            </a:r>
            <a:r>
              <a:rPr lang="pl-PL" altLang="pl-PL" sz="2000" dirty="0" err="1" smtClean="0">
                <a:cs typeface="Arial" panose="020B0604020202020204" pitchFamily="34" charset="0"/>
              </a:rPr>
              <a:t>e</a:t>
            </a:r>
            <a:r>
              <a:rPr lang="pl-PL" altLang="pl-PL" sz="2000" baseline="30000" dirty="0" err="1" smtClean="0">
                <a:cs typeface="Arial" panose="020B0604020202020204" pitchFamily="34" charset="0"/>
              </a:rPr>
              <a:t>+</a:t>
            </a:r>
            <a:r>
              <a:rPr lang="pl-PL" altLang="pl-PL" sz="2000" dirty="0" err="1" smtClean="0">
                <a:cs typeface="Arial" panose="020B0604020202020204" pitchFamily="34" charset="0"/>
              </a:rPr>
              <a:t>e</a:t>
            </a:r>
            <a:r>
              <a:rPr lang="pl-PL" altLang="pl-PL" sz="2000" baseline="30000" dirty="0" smtClean="0">
                <a:cs typeface="Arial" panose="020B0604020202020204" pitchFamily="34" charset="0"/>
              </a:rPr>
              <a:t>-</a:t>
            </a:r>
            <a:r>
              <a:rPr lang="pl-PL" altLang="pl-PL" sz="2000" dirty="0" smtClean="0">
                <a:cs typeface="Arial" panose="020B0604020202020204" pitchFamily="34" charset="0"/>
              </a:rPr>
              <a:t>  </a:t>
            </a:r>
            <a:r>
              <a:rPr lang="pl-PL" altLang="pl-PL" sz="2000" dirty="0" err="1" smtClean="0">
                <a:cs typeface="Arial" panose="020B0604020202020204" pitchFamily="34" charset="0"/>
              </a:rPr>
              <a:t>pairs</a:t>
            </a:r>
            <a:r>
              <a:rPr lang="pl-PL" altLang="pl-PL" sz="2000" dirty="0" smtClean="0">
                <a:cs typeface="Arial" panose="020B0604020202020204" pitchFamily="34" charset="0"/>
              </a:rPr>
              <a:t> with </a:t>
            </a:r>
            <a:r>
              <a:rPr lang="pl-PL" altLang="pl-PL" sz="2000" dirty="0" err="1">
                <a:cs typeface="Arial" panose="020B0604020202020204" pitchFamily="34" charset="0"/>
              </a:rPr>
              <a:t>low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momentum</a:t>
            </a:r>
            <a:endParaRPr lang="pl-PL" altLang="pl-PL" sz="2000" dirty="0"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altLang="pl-PL" sz="2000" dirty="0" smtClean="0">
                <a:cs typeface="Arial" panose="020B0604020202020204" pitchFamily="34" charset="0"/>
              </a:rPr>
              <a:t>the </a:t>
            </a:r>
            <a:r>
              <a:rPr lang="pl-PL" altLang="pl-PL" sz="2000" dirty="0" err="1">
                <a:cs typeface="Arial" panose="020B0604020202020204" pitchFamily="34" charset="0"/>
              </a:rPr>
              <a:t>bigger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value</a:t>
            </a:r>
            <a:r>
              <a:rPr lang="pl-PL" altLang="pl-PL" sz="2000" dirty="0">
                <a:cs typeface="Arial" panose="020B0604020202020204" pitchFamily="34" charset="0"/>
              </a:rPr>
              <a:t> the </a:t>
            </a:r>
            <a:r>
              <a:rPr lang="pl-PL" altLang="pl-PL" sz="2000" dirty="0" err="1">
                <a:cs typeface="Arial" panose="020B0604020202020204" pitchFamily="34" charset="0"/>
              </a:rPr>
              <a:t>bigger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concentration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</a:p>
          <a:p>
            <a:pPr algn="l">
              <a:buFont typeface="Wingdings" panose="05000000000000000000" pitchFamily="2" charset="2"/>
              <a:buNone/>
            </a:pPr>
            <a:r>
              <a:rPr lang="pl-PL" altLang="pl-PL" sz="2000" dirty="0">
                <a:cs typeface="Arial" panose="020B0604020202020204" pitchFamily="34" charset="0"/>
              </a:rPr>
              <a:t>   </a:t>
            </a:r>
            <a:r>
              <a:rPr lang="pl-PL" altLang="pl-PL" sz="2000" dirty="0" smtClean="0">
                <a:cs typeface="Arial" panose="020B0604020202020204" pitchFamily="34" charset="0"/>
              </a:rPr>
              <a:t>  </a:t>
            </a:r>
            <a:r>
              <a:rPr lang="pl-PL" altLang="pl-PL" sz="2000" dirty="0">
                <a:cs typeface="Arial" panose="020B0604020202020204" pitchFamily="34" charset="0"/>
              </a:rPr>
              <a:t>of </a:t>
            </a:r>
            <a:r>
              <a:rPr lang="pl-PL" altLang="pl-PL" sz="2000" dirty="0" err="1">
                <a:cs typeface="Arial" panose="020B0604020202020204" pitchFamily="34" charset="0"/>
              </a:rPr>
              <a:t>such</a:t>
            </a:r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err="1">
                <a:cs typeface="Arial" panose="020B0604020202020204" pitchFamily="34" charset="0"/>
              </a:rPr>
              <a:t>defects</a:t>
            </a:r>
            <a:r>
              <a:rPr lang="pl-PL" altLang="pl-PL" sz="2000" dirty="0">
                <a:cs typeface="Arial" panose="020B0604020202020204" pitchFamily="34" charset="0"/>
              </a:rPr>
              <a:t> as </a:t>
            </a:r>
            <a:r>
              <a:rPr lang="pl-PL" altLang="pl-PL" sz="2000" dirty="0" err="1">
                <a:cs typeface="Arial" panose="020B0604020202020204" pitchFamily="34" charset="0"/>
              </a:rPr>
              <a:t>vacancies</a:t>
            </a:r>
            <a:endParaRPr lang="pl-PL" altLang="pl-PL" sz="2000" dirty="0">
              <a:cs typeface="Arial" panose="020B0604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3654" y="943357"/>
            <a:ext cx="5904363" cy="4890957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087994" y="943357"/>
            <a:ext cx="5904363" cy="2816024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6096000" y="3805679"/>
            <a:ext cx="5904363" cy="202863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GB" sz="3200" dirty="0">
                <a:solidFill>
                  <a:srgbClr val="A85229"/>
                </a:solidFill>
              </a:rPr>
              <a:t>Doppler spectroscopy</a:t>
            </a:r>
            <a:endParaRPr lang="pl-PL" sz="3200" dirty="0"/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55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5" descr="DSCN0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0" y="903548"/>
            <a:ext cx="3461764" cy="46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4411824" y="903549"/>
            <a:ext cx="3368351" cy="461568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626136" y="1596381"/>
            <a:ext cx="3024188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/>
              <a:t>HpGe detector</a:t>
            </a:r>
            <a:endParaRPr lang="ru-RU" altLang="pl-PL" sz="240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626136" y="2388543"/>
            <a:ext cx="3024188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/>
              <a:t>preamplifier</a:t>
            </a:r>
            <a:endParaRPr lang="ru-RU" altLang="pl-PL" sz="240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4626136" y="3180706"/>
            <a:ext cx="3024188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/>
              <a:t>amplifier</a:t>
            </a:r>
            <a:endParaRPr lang="ru-RU" altLang="pl-PL" sz="240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26136" y="3972868"/>
            <a:ext cx="3024188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/>
              <a:t>MC analyzer</a:t>
            </a:r>
            <a:endParaRPr lang="ru-RU" altLang="pl-PL" sz="240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4626136" y="4765031"/>
            <a:ext cx="3024188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/>
              <a:t>PC computer</a:t>
            </a:r>
            <a:endParaRPr lang="ru-RU" altLang="pl-PL" sz="2400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6065999" y="1164581"/>
            <a:ext cx="0" cy="4318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913474" y="877243"/>
            <a:ext cx="2736850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altLang="pl-PL" sz="2400" dirty="0">
                <a:solidFill>
                  <a:srgbClr val="FF0000"/>
                </a:solidFill>
                <a:latin typeface="+mn-lt"/>
              </a:rPr>
              <a:t>gamma </a:t>
            </a:r>
            <a:r>
              <a:rPr lang="pl-PL" altLang="pl-PL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≈ </a:t>
            </a:r>
            <a:r>
              <a:rPr lang="pl-PL" altLang="pl-PL" sz="2400" dirty="0">
                <a:solidFill>
                  <a:srgbClr val="FF0000"/>
                </a:solidFill>
                <a:latin typeface="+mn-lt"/>
              </a:rPr>
              <a:t>511 </a:t>
            </a:r>
            <a:r>
              <a:rPr lang="pl-PL" altLang="pl-PL" sz="2400" dirty="0" err="1">
                <a:solidFill>
                  <a:srgbClr val="FF0000"/>
                </a:solidFill>
                <a:latin typeface="+mn-lt"/>
              </a:rPr>
              <a:t>keV</a:t>
            </a:r>
            <a:endParaRPr lang="ru-RU" altLang="pl-PL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6065999" y="2101206"/>
            <a:ext cx="0" cy="2873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5" name="Line 13"/>
          <p:cNvSpPr>
            <a:spLocks noChangeShapeType="1"/>
          </p:cNvSpPr>
          <p:nvPr/>
        </p:nvSpPr>
        <p:spPr bwMode="auto">
          <a:xfrm>
            <a:off x="6065999" y="2893368"/>
            <a:ext cx="0" cy="287338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6065999" y="3685531"/>
            <a:ext cx="0" cy="2873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6065999" y="4477693"/>
            <a:ext cx="0" cy="287338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4697574" y="1740843"/>
            <a:ext cx="215900" cy="215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4702959" y="2443399"/>
            <a:ext cx="215900" cy="215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4697574" y="3333280"/>
            <a:ext cx="215900" cy="215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41" name="Rectangle 22"/>
          <p:cNvSpPr>
            <a:spLocks noChangeArrowheads="1"/>
          </p:cNvSpPr>
          <p:nvPr/>
        </p:nvSpPr>
        <p:spPr bwMode="auto">
          <a:xfrm>
            <a:off x="4697574" y="4117331"/>
            <a:ext cx="215900" cy="215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009723" y="6212066"/>
            <a:ext cx="10988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The </a:t>
            </a:r>
            <a:r>
              <a:rPr lang="pl-PL" altLang="pl-PL" sz="2000" b="1" dirty="0" err="1">
                <a:latin typeface="+mn-lt"/>
                <a:cs typeface="Arial" panose="020B0604020202020204" pitchFamily="34" charset="0"/>
              </a:rPr>
              <a:t>energy</a:t>
            </a: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 resolution of </a:t>
            </a:r>
            <a:r>
              <a:rPr lang="pl-PL" altLang="pl-PL" sz="2000" b="1" dirty="0" smtClean="0">
                <a:latin typeface="+mn-lt"/>
                <a:cs typeface="Arial" panose="020B0604020202020204" pitchFamily="34" charset="0"/>
              </a:rPr>
              <a:t>DB </a:t>
            </a:r>
            <a:r>
              <a:rPr lang="pl-PL" altLang="pl-PL" sz="2000" b="1" dirty="0" err="1">
                <a:latin typeface="+mn-lt"/>
                <a:cs typeface="Arial" panose="020B0604020202020204" pitchFamily="34" charset="0"/>
              </a:rPr>
              <a:t>spectrometer</a:t>
            </a: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b="1" dirty="0" err="1">
                <a:latin typeface="+mn-lt"/>
                <a:cs typeface="Arial" panose="020B0604020202020204" pitchFamily="34" charset="0"/>
              </a:rPr>
              <a:t>at</a:t>
            </a: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 LEPTA </a:t>
            </a:r>
            <a:r>
              <a:rPr lang="pl-PL" altLang="pl-PL" sz="2000" b="1" dirty="0" err="1">
                <a:latin typeface="+mn-lt"/>
                <a:cs typeface="Arial" panose="020B0604020202020204" pitchFamily="34" charset="0"/>
              </a:rPr>
              <a:t>project</a:t>
            </a: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b="1" dirty="0" err="1">
                <a:latin typeface="+mn-lt"/>
                <a:cs typeface="Arial" panose="020B0604020202020204" pitchFamily="34" charset="0"/>
              </a:rPr>
              <a:t>is</a:t>
            </a:r>
            <a:r>
              <a:rPr lang="pl-PL" altLang="pl-PL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1.2 </a:t>
            </a:r>
            <a:r>
              <a:rPr lang="pl-PL" altLang="pl-PL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pl-PL" altLang="pl-PL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at</a:t>
            </a:r>
            <a:r>
              <a:rPr lang="pl-PL" altLang="pl-PL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511 </a:t>
            </a:r>
            <a:r>
              <a:rPr lang="pl-PL" altLang="pl-PL" sz="20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keV</a:t>
            </a:r>
            <a:r>
              <a:rPr lang="pl-PL" altLang="pl-PL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ru-RU" altLang="pl-PL" sz="20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26" descr="DSCN05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00" y="903548"/>
            <a:ext cx="3289582" cy="459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697574" y="4909493"/>
            <a:ext cx="215900" cy="215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  <p:sp>
        <p:nvSpPr>
          <p:cNvPr id="26" name="Prostokąt 25"/>
          <p:cNvSpPr/>
          <p:nvPr/>
        </p:nvSpPr>
        <p:spPr>
          <a:xfrm>
            <a:off x="465111" y="887801"/>
            <a:ext cx="3461764" cy="463143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8331701" y="887801"/>
            <a:ext cx="3289582" cy="463143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/>
          <p:cNvSpPr/>
          <p:nvPr/>
        </p:nvSpPr>
        <p:spPr>
          <a:xfrm>
            <a:off x="4411823" y="887801"/>
            <a:ext cx="3368353" cy="463143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/>
          <p:cNvSpPr/>
          <p:nvPr/>
        </p:nvSpPr>
        <p:spPr>
          <a:xfrm>
            <a:off x="781867" y="6101461"/>
            <a:ext cx="10568264" cy="62131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GB" sz="3200" dirty="0">
                <a:solidFill>
                  <a:srgbClr val="A85229"/>
                </a:solidFill>
              </a:rPr>
              <a:t>Doppler spectroscopy</a:t>
            </a:r>
            <a:endParaRPr lang="pl-PL" sz="3200" dirty="0"/>
          </a:p>
        </p:txBody>
      </p:sp>
      <p:sp>
        <p:nvSpPr>
          <p:cNvPr id="50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96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245" y="816926"/>
            <a:ext cx="4525504" cy="23375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02" y="3912158"/>
            <a:ext cx="3268792" cy="175096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3250" y="811739"/>
            <a:ext cx="73642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 smtClean="0">
                <a:cs typeface="Arial" panose="020B0604020202020204" pitchFamily="34" charset="0"/>
              </a:rPr>
              <a:t>The </a:t>
            </a:r>
            <a:r>
              <a:rPr lang="pl-PL" altLang="pl-PL" sz="2000" b="1" dirty="0" err="1" smtClean="0">
                <a:cs typeface="Arial" panose="020B0604020202020204" pitchFamily="34" charset="0"/>
              </a:rPr>
              <a:t>annihilation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  <a:r>
              <a:rPr lang="pl-PL" altLang="pl-PL" sz="2000" b="1" dirty="0" err="1" smtClean="0">
                <a:cs typeface="Arial" panose="020B0604020202020204" pitchFamily="34" charset="0"/>
              </a:rPr>
              <a:t>rate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  <a:r>
              <a:rPr lang="en-US" altLang="pl-PL" sz="2000" b="1" dirty="0" smtClean="0">
                <a:cs typeface="Arial" panose="020B0604020202020204" pitchFamily="34" charset="0"/>
              </a:rPr>
              <a:t>λ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altLang="pl-PL" sz="2000" dirty="0" smtClean="0">
                <a:cs typeface="Arial" panose="020B0604020202020204" pitchFamily="34" charset="0"/>
              </a:rPr>
              <a:t>the </a:t>
            </a:r>
            <a:r>
              <a:rPr lang="pl-PL" altLang="pl-PL" sz="2000" dirty="0" err="1" smtClean="0">
                <a:cs typeface="Arial" panose="020B0604020202020204" pitchFamily="34" charset="0"/>
              </a:rPr>
              <a:t>reciprocal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value</a:t>
            </a:r>
            <a:r>
              <a:rPr lang="pl-PL" altLang="pl-PL" sz="2000" dirty="0" smtClean="0">
                <a:cs typeface="Arial" panose="020B0604020202020204" pitchFamily="34" charset="0"/>
              </a:rPr>
              <a:t> of </a:t>
            </a:r>
            <a:r>
              <a:rPr lang="pl-PL" altLang="pl-PL" sz="2000" dirty="0" err="1" smtClean="0">
                <a:cs typeface="Arial" panose="020B0604020202020204" pitchFamily="34" charset="0"/>
              </a:rPr>
              <a:t>mean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positron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lifetime</a:t>
            </a:r>
            <a:endParaRPr lang="ru-RU" altLang="pl-PL" sz="2000" dirty="0" smtClean="0">
              <a:cs typeface="Arial" panose="020B0604020202020204" pitchFamily="34" charset="0"/>
            </a:endParaRPr>
          </a:p>
          <a:p>
            <a:pPr algn="just"/>
            <a:endParaRPr lang="pl-PL" altLang="pl-PL" sz="2000" b="1" i="1" dirty="0" smtClean="0">
              <a:cs typeface="Arial" panose="020B0604020202020204" pitchFamily="34" charset="0"/>
            </a:endParaRPr>
          </a:p>
          <a:p>
            <a:pPr algn="just"/>
            <a:endParaRPr lang="pl-PL" altLang="pl-PL" sz="2000" b="1" i="1" dirty="0" smtClean="0">
              <a:cs typeface="Arial" panose="020B0604020202020204" pitchFamily="34" charset="0"/>
            </a:endParaRPr>
          </a:p>
          <a:p>
            <a:pPr algn="ctr"/>
            <a:r>
              <a:rPr lang="en-US" altLang="pl-PL" sz="2000" b="1" i="1" dirty="0" smtClean="0">
                <a:cs typeface="Arial" panose="020B0604020202020204" pitchFamily="34" charset="0"/>
              </a:rPr>
              <a:t>r</a:t>
            </a:r>
            <a:r>
              <a:rPr lang="en-US" altLang="pl-PL" sz="2000" b="1" i="1" baseline="-25000" dirty="0" smtClean="0">
                <a:cs typeface="Arial" panose="020B0604020202020204" pitchFamily="34" charset="0"/>
              </a:rPr>
              <a:t>0</a:t>
            </a:r>
            <a:r>
              <a:rPr lang="en-US" altLang="pl-PL" sz="2000" b="1" dirty="0" smtClean="0">
                <a:cs typeface="Arial" panose="020B0604020202020204" pitchFamily="34" charset="0"/>
              </a:rPr>
              <a:t> – </a:t>
            </a:r>
            <a:r>
              <a:rPr lang="pl-PL" altLang="pl-PL" sz="2000" dirty="0" err="1" smtClean="0">
                <a:cs typeface="Arial" panose="020B0604020202020204" pitchFamily="34" charset="0"/>
              </a:rPr>
              <a:t>electron</a:t>
            </a:r>
            <a:r>
              <a:rPr lang="pl-PL" altLang="pl-PL" sz="2000" dirty="0" smtClean="0">
                <a:cs typeface="Arial" panose="020B0604020202020204" pitchFamily="34" charset="0"/>
              </a:rPr>
              <a:t> radius</a:t>
            </a:r>
            <a:r>
              <a:rPr lang="en-US" altLang="pl-PL" sz="2000" dirty="0" smtClean="0">
                <a:cs typeface="Arial" panose="020B0604020202020204" pitchFamily="34" charset="0"/>
              </a:rPr>
              <a:t>, </a:t>
            </a:r>
            <a:r>
              <a:rPr lang="en-US" altLang="pl-PL" sz="2000" b="1" i="1" dirty="0" smtClean="0">
                <a:cs typeface="Arial" panose="020B0604020202020204" pitchFamily="34" charset="0"/>
              </a:rPr>
              <a:t>c </a:t>
            </a:r>
            <a:r>
              <a:rPr lang="en-US" altLang="pl-PL" sz="2000" b="1" dirty="0" smtClean="0">
                <a:cs typeface="Arial" panose="020B0604020202020204" pitchFamily="34" charset="0"/>
              </a:rPr>
              <a:t>– </a:t>
            </a:r>
            <a:r>
              <a:rPr lang="pl-PL" altLang="pl-PL" sz="2000" dirty="0" err="1" smtClean="0">
                <a:cs typeface="Arial" panose="020B0604020202020204" pitchFamily="34" charset="0"/>
              </a:rPr>
              <a:t>speed</a:t>
            </a:r>
            <a:r>
              <a:rPr lang="pl-PL" altLang="pl-PL" sz="2000" dirty="0" smtClean="0">
                <a:cs typeface="Arial" panose="020B0604020202020204" pitchFamily="34" charset="0"/>
              </a:rPr>
              <a:t> of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light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altLang="pl-PL" sz="2000" dirty="0" err="1" smtClean="0">
                <a:cs typeface="Arial" panose="020B0604020202020204" pitchFamily="34" charset="0"/>
              </a:rPr>
              <a:t>electron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density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inside</a:t>
            </a:r>
            <a:r>
              <a:rPr lang="pl-PL" altLang="pl-PL" sz="2000" dirty="0" smtClean="0">
                <a:cs typeface="Arial" panose="020B0604020202020204" pitchFamily="34" charset="0"/>
              </a:rPr>
              <a:t> the </a:t>
            </a:r>
            <a:r>
              <a:rPr lang="pl-PL" altLang="pl-PL" sz="2000" dirty="0" err="1" smtClean="0">
                <a:cs typeface="Arial" panose="020B0604020202020204" pitchFamily="34" charset="0"/>
              </a:rPr>
              <a:t>defect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is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lower</a:t>
            </a:r>
            <a:r>
              <a:rPr lang="pl-PL" altLang="pl-PL" sz="2000" dirty="0" smtClean="0">
                <a:cs typeface="Arial" panose="020B0604020202020204" pitchFamily="34" charset="0"/>
              </a:rPr>
              <a:t> in </a:t>
            </a:r>
            <a:r>
              <a:rPr lang="pl-PL" altLang="pl-PL" sz="2000" dirty="0" err="1" smtClean="0">
                <a:cs typeface="Arial" panose="020B0604020202020204" pitchFamily="34" charset="0"/>
              </a:rPr>
              <a:t>comparison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algn="just"/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smtClean="0">
                <a:cs typeface="Arial" panose="020B0604020202020204" pitchFamily="34" charset="0"/>
              </a:rPr>
              <a:t>     to </a:t>
            </a:r>
            <a:r>
              <a:rPr lang="pl-PL" altLang="pl-PL" sz="2000" dirty="0" err="1" smtClean="0">
                <a:cs typeface="Arial" panose="020B0604020202020204" pitchFamily="34" charset="0"/>
              </a:rPr>
              <a:t>bulk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area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what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finds</a:t>
            </a:r>
            <a:r>
              <a:rPr lang="pl-PL" altLang="pl-PL" sz="2000" dirty="0" smtClean="0">
                <a:cs typeface="Arial" panose="020B0604020202020204" pitchFamily="34" charset="0"/>
              </a:rPr>
              <a:t> a </a:t>
            </a:r>
            <a:r>
              <a:rPr lang="pl-PL" altLang="pl-PL" sz="2000" dirty="0" err="1" smtClean="0">
                <a:cs typeface="Arial" panose="020B0604020202020204" pitchFamily="34" charset="0"/>
              </a:rPr>
              <a:t>reflect</a:t>
            </a:r>
            <a:r>
              <a:rPr lang="pl-PL" altLang="pl-PL" sz="2000" dirty="0" smtClean="0">
                <a:cs typeface="Arial" panose="020B0604020202020204" pitchFamily="34" charset="0"/>
              </a:rPr>
              <a:t> in the </a:t>
            </a:r>
            <a:r>
              <a:rPr lang="pl-PL" altLang="pl-PL" sz="2000" dirty="0" err="1" smtClean="0">
                <a:cs typeface="Arial" panose="020B0604020202020204" pitchFamily="34" charset="0"/>
              </a:rPr>
              <a:t>mean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positron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lifetime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l-PL" altLang="pl-PL" sz="2000" dirty="0" err="1" smtClean="0">
                <a:cs typeface="Arial" panose="020B0604020202020204" pitchFamily="34" charset="0"/>
              </a:rPr>
              <a:t>e.g</a:t>
            </a:r>
            <a:r>
              <a:rPr lang="pl-PL" altLang="pl-PL" sz="2000" dirty="0" smtClean="0">
                <a:cs typeface="Arial" panose="020B0604020202020204" pitchFamily="34" charset="0"/>
              </a:rPr>
              <a:t>. for </a:t>
            </a:r>
            <a:r>
              <a:rPr lang="pl-PL" altLang="pl-PL" sz="2000" dirty="0" err="1" smtClean="0">
                <a:cs typeface="Arial" panose="020B0604020202020204" pitchFamily="34" charset="0"/>
              </a:rPr>
              <a:t>pure</a:t>
            </a:r>
            <a:r>
              <a:rPr lang="pl-PL" altLang="pl-PL" sz="2000" dirty="0" smtClean="0">
                <a:cs typeface="Arial" panose="020B0604020202020204" pitchFamily="34" charset="0"/>
              </a:rPr>
              <a:t> Fe </a:t>
            </a:r>
            <a:r>
              <a:rPr lang="en-US" altLang="pl-PL" sz="2000" b="1" dirty="0" smtClean="0">
                <a:cs typeface="Arial" panose="020B0604020202020204" pitchFamily="34" charset="0"/>
              </a:rPr>
              <a:t>τ = 110</a:t>
            </a:r>
            <a:r>
              <a:rPr lang="pl-PL" altLang="pl-PL" sz="2000" b="1" dirty="0" smtClean="0">
                <a:cs typeface="Arial" panose="020B0604020202020204" pitchFamily="34" charset="0"/>
              </a:rPr>
              <a:t> </a:t>
            </a:r>
            <a:r>
              <a:rPr lang="en-US" altLang="pl-PL" sz="2000" b="1" dirty="0" err="1" smtClean="0">
                <a:cs typeface="Arial" panose="020B0604020202020204" pitchFamily="34" charset="0"/>
              </a:rPr>
              <a:t>ps</a:t>
            </a:r>
            <a:r>
              <a:rPr lang="pl-PL" altLang="pl-PL" sz="2000" dirty="0" smtClean="0">
                <a:cs typeface="Arial" panose="020B0604020202020204" pitchFamily="34" charset="0"/>
              </a:rPr>
              <a:t> in </a:t>
            </a:r>
            <a:r>
              <a:rPr lang="pl-PL" altLang="pl-PL" sz="2000" dirty="0" err="1" smtClean="0">
                <a:cs typeface="Arial" panose="020B0604020202020204" pitchFamily="34" charset="0"/>
              </a:rPr>
              <a:t>nondefected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structure</a:t>
            </a:r>
            <a:endParaRPr lang="pl-PL" altLang="pl-PL" sz="2000" dirty="0" smtClean="0">
              <a:cs typeface="Arial" panose="020B0604020202020204" pitchFamily="34" charset="0"/>
            </a:endParaRPr>
          </a:p>
          <a:p>
            <a:pPr algn="just"/>
            <a:r>
              <a:rPr lang="pl-PL" altLang="pl-PL" sz="2000" dirty="0">
                <a:cs typeface="Arial" panose="020B0604020202020204" pitchFamily="34" charset="0"/>
              </a:rPr>
              <a:t> </a:t>
            </a:r>
            <a:r>
              <a:rPr lang="pl-PL" altLang="pl-PL" sz="2000" dirty="0" smtClean="0">
                <a:cs typeface="Arial" panose="020B0604020202020204" pitchFamily="34" charset="0"/>
              </a:rPr>
              <a:t>     </a:t>
            </a:r>
            <a:r>
              <a:rPr lang="pl-PL" altLang="pl-PL" sz="2000" dirty="0" err="1" smtClean="0">
                <a:cs typeface="Arial" panose="020B0604020202020204" pitchFamily="34" charset="0"/>
              </a:rPr>
              <a:t>while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positron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trapped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inside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vacancy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pl-PL" altLang="pl-PL" sz="2000" dirty="0" err="1" smtClean="0">
                <a:cs typeface="Arial" panose="020B0604020202020204" pitchFamily="34" charset="0"/>
              </a:rPr>
              <a:t>lives</a:t>
            </a:r>
            <a:r>
              <a:rPr lang="pl-PL" altLang="pl-PL" sz="2000" dirty="0" smtClean="0">
                <a:cs typeface="Arial" panose="020B0604020202020204" pitchFamily="34" charset="0"/>
              </a:rPr>
              <a:t> </a:t>
            </a:r>
            <a:r>
              <a:rPr lang="en-US" altLang="pl-PL" sz="2000" b="1" dirty="0" smtClean="0">
                <a:cs typeface="Arial" panose="020B0604020202020204" pitchFamily="34" charset="0"/>
              </a:rPr>
              <a:t>τ = 174 </a:t>
            </a:r>
            <a:r>
              <a:rPr lang="en-US" altLang="pl-PL" sz="2000" b="1" dirty="0" err="1" smtClean="0">
                <a:cs typeface="Arial" panose="020B0604020202020204" pitchFamily="34" charset="0"/>
              </a:rPr>
              <a:t>ps</a:t>
            </a:r>
            <a:endParaRPr lang="ru-RU" altLang="pl-PL" sz="2000" dirty="0">
              <a:cs typeface="Arial" panose="020B0604020202020204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651811"/>
              </p:ext>
            </p:extLst>
          </p:nvPr>
        </p:nvGraphicFramePr>
        <p:xfrm>
          <a:off x="2933838" y="1457408"/>
          <a:ext cx="1689310" cy="70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6" imgW="939600" imgH="393480" progId="Equation.DSMT4">
                  <p:embed/>
                </p:oleObj>
              </mc:Choice>
              <mc:Fallback>
                <p:oleObj name="Equation" r:id="rId6" imgW="9396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838" y="1457408"/>
                        <a:ext cx="1689310" cy="707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69" y="3912158"/>
            <a:ext cx="1942860" cy="17567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45" y="3358338"/>
            <a:ext cx="4557713" cy="2070419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33249" y="811740"/>
            <a:ext cx="7198824" cy="286232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7364244" y="811739"/>
            <a:ext cx="4557713" cy="234271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7332036" y="3358338"/>
            <a:ext cx="4557713" cy="207041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818602" y="3913987"/>
            <a:ext cx="5195027" cy="174913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smtClean="0">
                <a:solidFill>
                  <a:srgbClr val="A85229"/>
                </a:solidFill>
              </a:rPr>
              <a:t>LT</a:t>
            </a:r>
            <a:r>
              <a:rPr lang="en-GB" sz="3200" dirty="0" smtClean="0">
                <a:solidFill>
                  <a:srgbClr val="A85229"/>
                </a:solidFill>
              </a:rPr>
              <a:t> </a:t>
            </a:r>
            <a:r>
              <a:rPr lang="en-GB" sz="3200" dirty="0">
                <a:solidFill>
                  <a:srgbClr val="A85229"/>
                </a:solidFill>
              </a:rPr>
              <a:t>spectroscopy</a:t>
            </a:r>
            <a:endParaRPr lang="pl-PL" sz="3200" dirty="0"/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59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92" y="2525858"/>
            <a:ext cx="2964580" cy="366034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03" y="780762"/>
            <a:ext cx="5882665" cy="331039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25" y="2468571"/>
            <a:ext cx="6408397" cy="360624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" y="749786"/>
            <a:ext cx="3416917" cy="3924837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t>8</a:t>
            </a:fld>
            <a:endParaRPr lang="pl-PL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smtClean="0">
                <a:solidFill>
                  <a:srgbClr val="A85229"/>
                </a:solidFill>
              </a:rPr>
              <a:t>LT</a:t>
            </a:r>
            <a:r>
              <a:rPr lang="en-GB" sz="3200" dirty="0" smtClean="0">
                <a:solidFill>
                  <a:srgbClr val="A85229"/>
                </a:solidFill>
              </a:rPr>
              <a:t> </a:t>
            </a:r>
            <a:r>
              <a:rPr lang="en-GB" sz="3200" dirty="0">
                <a:solidFill>
                  <a:srgbClr val="A85229"/>
                </a:solidFill>
              </a:rPr>
              <a:t>spectroscopy</a:t>
            </a:r>
            <a:endParaRPr lang="pl-PL" sz="3200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47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widm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1" y="1086632"/>
            <a:ext cx="5055026" cy="36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309563" y="1085968"/>
            <a:ext cx="2291076" cy="4514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pl-PL" sz="800" baseline="30000" dirty="0" smtClean="0"/>
          </a:p>
          <a:p>
            <a:r>
              <a:rPr lang="pl-PL" baseline="30000" dirty="0" smtClean="0"/>
              <a:t>22</a:t>
            </a:r>
            <a:r>
              <a:rPr lang="pl-PL" dirty="0" smtClean="0"/>
              <a:t>Na </a:t>
            </a:r>
            <a:r>
              <a:rPr lang="pl-PL" dirty="0" err="1" smtClean="0"/>
              <a:t>energy</a:t>
            </a:r>
            <a:r>
              <a:rPr lang="pl-PL" dirty="0" smtClean="0"/>
              <a:t> spectrum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934" y="1086632"/>
            <a:ext cx="4689799" cy="362493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97521" y="4963104"/>
            <a:ext cx="10025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cs typeface="Arial" panose="020B0604020202020204" pitchFamily="34" charset="0"/>
              </a:rPr>
              <a:t>Disadvantages</a:t>
            </a:r>
            <a:r>
              <a:rPr lang="pl-PL" sz="2400" dirty="0" smtClean="0">
                <a:cs typeface="Arial" panose="020B0604020202020204" pitchFamily="34" charset="0"/>
              </a:rPr>
              <a:t> of </a:t>
            </a:r>
            <a:r>
              <a:rPr lang="pl-PL" sz="2400" dirty="0" err="1" smtClean="0">
                <a:cs typeface="Arial" panose="020B0604020202020204" pitchFamily="34" charset="0"/>
              </a:rPr>
              <a:t>experiment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are</a:t>
            </a:r>
            <a:r>
              <a:rPr lang="pl-PL" sz="2400" dirty="0" smtClean="0">
                <a:cs typeface="Arial" panose="020B0604020202020204" pitchFamily="34" charset="0"/>
              </a:rPr>
              <a:t> a </a:t>
            </a:r>
            <a:r>
              <a:rPr lang="pl-PL" sz="2400" dirty="0" err="1" smtClean="0">
                <a:cs typeface="Arial" panose="020B0604020202020204" pitchFamily="34" charset="0"/>
              </a:rPr>
              <a:t>long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range</a:t>
            </a:r>
            <a:r>
              <a:rPr lang="pl-PL" sz="2400" dirty="0" smtClean="0">
                <a:cs typeface="Arial" panose="020B0604020202020204" pitchFamily="34" charset="0"/>
              </a:rPr>
              <a:t> of </a:t>
            </a:r>
            <a:r>
              <a:rPr lang="pl-PL" sz="2400" dirty="0" err="1" smtClean="0">
                <a:cs typeface="Arial" panose="020B0604020202020204" pitchFamily="34" charset="0"/>
              </a:rPr>
              <a:t>positron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implantation</a:t>
            </a:r>
            <a:r>
              <a:rPr lang="pl-PL" sz="2400" dirty="0" smtClean="0">
                <a:cs typeface="Arial" panose="020B0604020202020204" pitchFamily="34" charset="0"/>
              </a:rPr>
              <a:t> and a </a:t>
            </a:r>
            <a:r>
              <a:rPr lang="pl-PL" sz="2400" dirty="0" err="1" smtClean="0">
                <a:cs typeface="Arial" panose="020B0604020202020204" pitchFamily="34" charset="0"/>
              </a:rPr>
              <a:t>lack</a:t>
            </a:r>
            <a:r>
              <a:rPr lang="pl-PL" sz="2400" dirty="0" smtClean="0">
                <a:cs typeface="Arial" panose="020B0604020202020204" pitchFamily="34" charset="0"/>
              </a:rPr>
              <a:t> of </a:t>
            </a:r>
            <a:r>
              <a:rPr lang="pl-PL" sz="2400" dirty="0" err="1" smtClean="0">
                <a:cs typeface="Arial" panose="020B0604020202020204" pitchFamily="34" charset="0"/>
              </a:rPr>
              <a:t>possibility</a:t>
            </a:r>
            <a:r>
              <a:rPr lang="pl-PL" sz="2400" dirty="0" smtClean="0">
                <a:cs typeface="Arial" panose="020B0604020202020204" pitchFamily="34" charset="0"/>
              </a:rPr>
              <a:t> to </a:t>
            </a:r>
            <a:r>
              <a:rPr lang="pl-PL" sz="2400" dirty="0" err="1" smtClean="0">
                <a:cs typeface="Arial" panose="020B0604020202020204" pitchFamily="34" charset="0"/>
              </a:rPr>
              <a:t>locate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positrons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precisely</a:t>
            </a:r>
            <a:r>
              <a:rPr lang="pl-PL" sz="2400" dirty="0" smtClean="0">
                <a:cs typeface="Arial" panose="020B0604020202020204" pitchFamily="34" charset="0"/>
              </a:rPr>
              <a:t> on the </a:t>
            </a:r>
            <a:r>
              <a:rPr lang="pl-PL" sz="2400" dirty="0" err="1" smtClean="0">
                <a:cs typeface="Arial" panose="020B0604020202020204" pitchFamily="34" charset="0"/>
              </a:rPr>
              <a:t>given</a:t>
            </a:r>
            <a:r>
              <a:rPr lang="pl-PL" sz="2400" dirty="0" smtClean="0">
                <a:cs typeface="Arial" panose="020B0604020202020204" pitchFamily="34" charset="0"/>
              </a:rPr>
              <a:t> </a:t>
            </a:r>
            <a:r>
              <a:rPr lang="pl-PL" sz="2400" dirty="0" err="1" smtClean="0">
                <a:cs typeface="Arial" panose="020B0604020202020204" pitchFamily="34" charset="0"/>
              </a:rPr>
              <a:t>depth</a:t>
            </a:r>
            <a:endParaRPr lang="pl-PL" sz="2400" dirty="0"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23981" y="1085967"/>
            <a:ext cx="5088276" cy="362560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890560" y="1085966"/>
            <a:ext cx="4673173" cy="3625603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57231" y="4963106"/>
            <a:ext cx="10906502" cy="85080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2741" y="17929"/>
            <a:ext cx="9601200" cy="699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A85229"/>
                </a:solidFill>
              </a:rPr>
              <a:t>What </a:t>
            </a:r>
            <a:r>
              <a:rPr lang="pl-PL" sz="3200" dirty="0" smtClean="0">
                <a:solidFill>
                  <a:srgbClr val="A85229"/>
                </a:solidFill>
              </a:rPr>
              <a:t>do we </a:t>
            </a:r>
            <a:r>
              <a:rPr lang="pl-PL" sz="3200" dirty="0" err="1" smtClean="0">
                <a:solidFill>
                  <a:srgbClr val="A85229"/>
                </a:solidFill>
              </a:rPr>
              <a:t>have</a:t>
            </a:r>
            <a:r>
              <a:rPr lang="pl-PL" sz="3200" dirty="0" smtClean="0">
                <a:solidFill>
                  <a:srgbClr val="A85229"/>
                </a:solidFill>
              </a:rPr>
              <a:t>?</a:t>
            </a:r>
            <a:endParaRPr lang="pl-PL" dirty="0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6593542" y="17929"/>
            <a:ext cx="5011021" cy="69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l-PL" sz="3200" dirty="0" err="1" smtClean="0">
                <a:solidFill>
                  <a:srgbClr val="A85229"/>
                </a:solidFill>
              </a:rPr>
              <a:t>Positron</a:t>
            </a:r>
            <a:r>
              <a:rPr lang="pl-PL" sz="3200" dirty="0" smtClean="0">
                <a:solidFill>
                  <a:srgbClr val="A85229"/>
                </a:solidFill>
              </a:rPr>
              <a:t> </a:t>
            </a:r>
            <a:r>
              <a:rPr lang="pl-PL" sz="3200" dirty="0" err="1" smtClean="0">
                <a:solidFill>
                  <a:srgbClr val="A85229"/>
                </a:solidFill>
              </a:rPr>
              <a:t>sources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899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biznesowa z czerwoną linią (panoramiczna)</Template>
  <TotalTime>0</TotalTime>
  <Words>961</Words>
  <Application>Microsoft Office PowerPoint</Application>
  <PresentationFormat>Panoramiczny</PresentationFormat>
  <Paragraphs>171</Paragraphs>
  <Slides>33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33</vt:i4>
      </vt:variant>
    </vt:vector>
  </HeadingPairs>
  <TitlesOfParts>
    <vt:vector size="45" baseType="lpstr">
      <vt:lpstr>Arial</vt:lpstr>
      <vt:lpstr>Calibri</vt:lpstr>
      <vt:lpstr>Cambria</vt:lpstr>
      <vt:lpstr>Cambria Math</vt:lpstr>
      <vt:lpstr>Times New Roman</vt:lpstr>
      <vt:lpstr>Wingdings</vt:lpstr>
      <vt:lpstr>Red Line Business 16x9</vt:lpstr>
      <vt:lpstr>SPW 7.0 Graph</vt:lpstr>
      <vt:lpstr>Equation</vt:lpstr>
      <vt:lpstr>SPW 12.0 Graph</vt:lpstr>
      <vt:lpstr>SigmaPlotGraphicObject.9</vt:lpstr>
      <vt:lpstr>SPW 10.0 Graph</vt:lpstr>
      <vt:lpstr>EXPERIMENT TECHNOLOGY DEVELOPMENT AND APPLIED RESEARCH WITH SLOW MONOCHROMATIC POSITRON BEAMS [project pas] </vt:lpstr>
      <vt:lpstr>List of contents</vt:lpstr>
      <vt:lpstr>INTRODUCTION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2017-05-13T08:00:11Z</dcterms:created>
  <dcterms:modified xsi:type="dcterms:W3CDTF">2017-06-19T10:57:43Z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