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7">
  <p:sldMasterIdLst>
    <p:sldMasterId id="2147483804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0" r:id="rId3"/>
    <p:sldId id="280" r:id="rId4"/>
    <p:sldId id="281" r:id="rId5"/>
    <p:sldId id="318" r:id="rId6"/>
    <p:sldId id="319" r:id="rId7"/>
    <p:sldId id="271" r:id="rId8"/>
    <p:sldId id="296" r:id="rId9"/>
    <p:sldId id="297" r:id="rId10"/>
    <p:sldId id="277" r:id="rId11"/>
    <p:sldId id="291" r:id="rId12"/>
    <p:sldId id="263" r:id="rId13"/>
    <p:sldId id="293" r:id="rId14"/>
    <p:sldId id="292" r:id="rId15"/>
    <p:sldId id="316" r:id="rId16"/>
    <p:sldId id="294" r:id="rId17"/>
    <p:sldId id="270" r:id="rId18"/>
    <p:sldId id="272" r:id="rId19"/>
    <p:sldId id="274" r:id="rId20"/>
    <p:sldId id="320" r:id="rId21"/>
    <p:sldId id="321" r:id="rId22"/>
    <p:sldId id="265" r:id="rId23"/>
    <p:sldId id="266" r:id="rId24"/>
    <p:sldId id="298" r:id="rId25"/>
    <p:sldId id="314" r:id="rId26"/>
    <p:sldId id="322" r:id="rId27"/>
  </p:sldIdLst>
  <p:sldSz cx="9144000" cy="6858000" type="screen4x3"/>
  <p:notesSz cx="7772400" cy="100584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DejaVu Sans"/>
        <a:cs typeface="DejaVu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256EFF"/>
    <a:srgbClr val="0036A2"/>
    <a:srgbClr val="00823B"/>
    <a:srgbClr val="00502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>
        <p:scale>
          <a:sx n="75" d="100"/>
          <a:sy n="75" d="100"/>
        </p:scale>
        <p:origin x="-972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E77FB-72FF-4481-AEFC-55B5AE94094C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5144B-4293-45FC-8830-D0D6B2D1E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A68D2F-E072-48CD-B83B-F4EC54283164}" type="datetimeFigureOut">
              <a:rPr lang="ru-RU"/>
              <a:pPr>
                <a:defRPr/>
              </a:pPr>
              <a:t>19.06.2017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08783E-A7B4-4A69-BE85-F9DFE0329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8783E-A7B4-4A69-BE85-F9DFE032920C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8783E-A7B4-4A69-BE85-F9DFE032920C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8783E-A7B4-4A69-BE85-F9DFE032920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12.10.2016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34FA6-9972-474D-AB23-79E30EAFBF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2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7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3"/>
          <p:cNvSpPr/>
          <p:nvPr/>
        </p:nvSpPr>
        <p:spPr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4"/>
          <p:cNvSpPr/>
          <p:nvPr/>
        </p:nvSpPr>
        <p:spPr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5"/>
          <p:cNvSpPr/>
          <p:nvPr/>
        </p:nvSpPr>
        <p:spPr>
          <a:xfrm>
            <a:off x="155575" y="-144463"/>
            <a:ext cx="303213" cy="3032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Прямоугольник 11"/>
          <p:cNvSpPr/>
          <p:nvPr/>
        </p:nvSpPr>
        <p:spPr>
          <a:xfrm>
            <a:off x="0" y="1752600"/>
            <a:ext cx="90011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/>
              <a:t>Simulation of damage threshold and structure in swift heavy ion tracks in Al</a:t>
            </a:r>
            <a:r>
              <a:rPr lang="en-US" sz="3200" b="1" baseline="-25000" dirty="0" smtClean="0"/>
              <a:t>2</a:t>
            </a:r>
            <a:r>
              <a:rPr lang="en-US" sz="3200" b="1" dirty="0" smtClean="0"/>
              <a:t>O</a:t>
            </a:r>
            <a:r>
              <a:rPr lang="en-US" sz="3200" b="1" baseline="-25000" dirty="0" smtClean="0"/>
              <a:t>3</a:t>
            </a:r>
            <a:endParaRPr lang="ru-RU" sz="3200" b="1" baseline="-25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CustomShape 2"/>
          <p:cNvSpPr/>
          <p:nvPr/>
        </p:nvSpPr>
        <p:spPr>
          <a:xfrm>
            <a:off x="152400" y="3352800"/>
            <a:ext cx="8812800" cy="27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300" b="1" i="1" u="sng" strike="noStrike" dirty="0" smtClean="0">
                <a:solidFill>
                  <a:srgbClr val="0070C0"/>
                </a:solidFill>
                <a:latin typeface="Times New Roman"/>
                <a:ea typeface="Calibri"/>
              </a:rPr>
              <a:t>R. A. Rymzhanov</a:t>
            </a:r>
            <a:r>
              <a:rPr lang="en-US" sz="2300" b="1" i="1" u="sng" strike="noStrike" baseline="30000" dirty="0" smtClean="0">
                <a:solidFill>
                  <a:srgbClr val="0070C0"/>
                </a:solidFill>
                <a:latin typeface="Times New Roman"/>
                <a:ea typeface="Calibri"/>
              </a:rPr>
              <a:t>1</a:t>
            </a:r>
            <a:r>
              <a:rPr lang="en-US" sz="2300" b="1" i="1" strike="noStrike" dirty="0" smtClean="0">
                <a:solidFill>
                  <a:srgbClr val="0070C0"/>
                </a:solidFill>
                <a:latin typeface="Times New Roman"/>
                <a:ea typeface="Calibri"/>
              </a:rPr>
              <a:t>, N.A. Medvedev</a:t>
            </a:r>
            <a:r>
              <a:rPr lang="en-US" sz="2300" b="1" i="1" strike="noStrike" baseline="30000" dirty="0" smtClean="0">
                <a:solidFill>
                  <a:srgbClr val="0070C0"/>
                </a:solidFill>
                <a:latin typeface="Times New Roman"/>
                <a:ea typeface="Calibri"/>
              </a:rPr>
              <a:t>2</a:t>
            </a:r>
            <a:r>
              <a:rPr lang="en-US" sz="2300" b="1" i="1" strike="noStrike" dirty="0" smtClean="0">
                <a:solidFill>
                  <a:srgbClr val="0070C0"/>
                </a:solidFill>
                <a:latin typeface="Times New Roman"/>
                <a:ea typeface="Calibri"/>
              </a:rPr>
              <a:t>, J.H. O’Connel</a:t>
            </a:r>
            <a:r>
              <a:rPr lang="en-US" sz="2300" b="1" i="1" strike="noStrike" baseline="30000" dirty="0" smtClean="0">
                <a:solidFill>
                  <a:srgbClr val="0070C0"/>
                </a:solidFill>
                <a:latin typeface="Times New Roman"/>
                <a:ea typeface="Calibri"/>
              </a:rPr>
              <a:t>3</a:t>
            </a:r>
            <a:r>
              <a:rPr lang="en-US" sz="2300" b="1" i="1" strike="noStrike" dirty="0" smtClean="0">
                <a:solidFill>
                  <a:srgbClr val="0070C0"/>
                </a:solidFill>
                <a:latin typeface="Times New Roman"/>
                <a:ea typeface="Calibri"/>
              </a:rPr>
              <a:t>, </a:t>
            </a:r>
          </a:p>
          <a:p>
            <a:pPr algn="ctr">
              <a:lnSpc>
                <a:spcPct val="100000"/>
              </a:lnSpc>
            </a:pPr>
            <a:r>
              <a:rPr lang="en-US" sz="2300" b="1" i="1" strike="noStrike" dirty="0" smtClean="0">
                <a:solidFill>
                  <a:srgbClr val="0070C0"/>
                </a:solidFill>
                <a:latin typeface="Times New Roman"/>
                <a:ea typeface="Calibri"/>
              </a:rPr>
              <a:t>V.A. Skuratov</a:t>
            </a:r>
            <a:r>
              <a:rPr lang="en-US" sz="2300" b="1" i="1" strike="noStrike" baseline="30000" dirty="0" smtClean="0">
                <a:solidFill>
                  <a:srgbClr val="0070C0"/>
                </a:solidFill>
                <a:latin typeface="Times New Roman"/>
                <a:ea typeface="Calibri"/>
              </a:rPr>
              <a:t>1</a:t>
            </a:r>
            <a:r>
              <a:rPr lang="en-US" sz="2300" b="1" i="1" dirty="0" smtClean="0">
                <a:solidFill>
                  <a:srgbClr val="0070C0"/>
                </a:solidFill>
                <a:latin typeface="Times New Roman"/>
                <a:ea typeface="Calibri"/>
              </a:rPr>
              <a:t>, </a:t>
            </a:r>
            <a:r>
              <a:rPr lang="en-US" sz="2300" b="1" i="1" strike="noStrike" dirty="0" smtClean="0">
                <a:solidFill>
                  <a:srgbClr val="0070C0"/>
                </a:solidFill>
                <a:latin typeface="Times New Roman"/>
                <a:ea typeface="Calibri"/>
              </a:rPr>
              <a:t>A.E.Volkov</a:t>
            </a:r>
            <a:r>
              <a:rPr lang="en-US" sz="2300" b="1" i="1" strike="noStrike" baseline="30000" dirty="0" smtClean="0">
                <a:solidFill>
                  <a:srgbClr val="0070C0"/>
                </a:solidFill>
                <a:latin typeface="Times New Roman"/>
                <a:ea typeface="Calibri"/>
              </a:rPr>
              <a:t>1,4,5</a:t>
            </a:r>
          </a:p>
          <a:p>
            <a:pPr algn="ctr">
              <a:lnSpc>
                <a:spcPct val="100000"/>
              </a:lnSpc>
            </a:pPr>
            <a:endParaRPr dirty="0" smtClean="0"/>
          </a:p>
          <a:p>
            <a:pPr algn="ctr">
              <a:lnSpc>
                <a:spcPct val="120000"/>
              </a:lnSpc>
            </a:pPr>
            <a:r>
              <a:rPr lang="en-GB" sz="2000" i="1" strike="noStrike" baseline="30000" dirty="0" smtClean="0">
                <a:solidFill>
                  <a:srgbClr val="000000"/>
                </a:solidFill>
                <a:latin typeface="Times New Roman"/>
                <a:ea typeface="Calibri"/>
              </a:rPr>
              <a:t>1 </a:t>
            </a:r>
            <a:r>
              <a:rPr lang="en-GB" sz="2000" i="1" strike="noStrike" dirty="0" smtClean="0">
                <a:solidFill>
                  <a:srgbClr val="000000"/>
                </a:solidFill>
                <a:latin typeface="Times New Roman"/>
                <a:ea typeface="Calibri"/>
              </a:rPr>
              <a:t>FLNR, JINR, </a:t>
            </a:r>
            <a:r>
              <a:rPr lang="en-GB" sz="2000" i="1" strike="noStrike" dirty="0" err="1" smtClean="0">
                <a:solidFill>
                  <a:srgbClr val="000000"/>
                </a:solidFill>
                <a:latin typeface="Times New Roman"/>
                <a:ea typeface="Calibri"/>
              </a:rPr>
              <a:t>Dubna</a:t>
            </a:r>
            <a:r>
              <a:rPr lang="en-GB" sz="2000" i="1" strike="noStrike" dirty="0" smtClean="0">
                <a:solidFill>
                  <a:srgbClr val="000000"/>
                </a:solidFill>
                <a:latin typeface="Times New Roman"/>
                <a:ea typeface="Calibri"/>
              </a:rPr>
              <a:t>, Russia</a:t>
            </a:r>
            <a:endParaRPr lang="ru-RU" sz="2000" i="1" strike="noStrike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lnSpc>
                <a:spcPct val="120000"/>
              </a:lnSpc>
            </a:pPr>
            <a:r>
              <a:rPr lang="ru-RU" sz="2000" i="1" baseline="30000" dirty="0" smtClean="0">
                <a:solidFill>
                  <a:srgbClr val="000000"/>
                </a:solidFill>
                <a:latin typeface="Times New Roman"/>
                <a:ea typeface="Calibri"/>
              </a:rPr>
              <a:t>2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ea typeface="Calibri"/>
              </a:rPr>
              <a:t>Institute of Physics, Czech Academy of Sciences, Prague 8, Czech Republic</a:t>
            </a:r>
          </a:p>
          <a:p>
            <a:pPr algn="ctr">
              <a:lnSpc>
                <a:spcPct val="120000"/>
              </a:lnSpc>
            </a:pPr>
            <a:r>
              <a:rPr lang="en-GB" sz="2000" i="1" baseline="30000" dirty="0" smtClean="0">
                <a:solidFill>
                  <a:srgbClr val="000000"/>
                </a:solidFill>
                <a:latin typeface="Times New Roman"/>
                <a:ea typeface="Calibri"/>
              </a:rPr>
              <a:t>3</a:t>
            </a:r>
            <a:r>
              <a:rPr lang="en-GB" sz="2000" i="1" dirty="0" smtClean="0">
                <a:solidFill>
                  <a:srgbClr val="000000"/>
                </a:solidFill>
                <a:latin typeface="Times New Roman"/>
                <a:ea typeface="Calibri"/>
              </a:rPr>
              <a:t>CHRTEM, NMMU, Port Elizabeth, South Africa</a:t>
            </a:r>
            <a:endParaRPr lang="ru-RU" sz="2000" i="1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lnSpc>
                <a:spcPct val="120000"/>
              </a:lnSpc>
            </a:pPr>
            <a:r>
              <a:rPr lang="en-US" sz="2000" i="1" baseline="30000" dirty="0" smtClean="0">
                <a:solidFill>
                  <a:srgbClr val="000000"/>
                </a:solidFill>
                <a:latin typeface="Times New Roman"/>
                <a:ea typeface="Calibri"/>
              </a:rPr>
              <a:t>4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ea typeface="Calibri"/>
              </a:rPr>
              <a:t>NRC</a:t>
            </a:r>
            <a:r>
              <a:rPr lang="en-GB" sz="2000" i="1" dirty="0" smtClean="0">
                <a:solidFill>
                  <a:srgbClr val="000000"/>
                </a:solidFill>
                <a:latin typeface="Times New Roman"/>
                <a:ea typeface="Calibri"/>
              </a:rPr>
              <a:t>”</a:t>
            </a:r>
            <a:r>
              <a:rPr lang="en-GB" sz="2000" i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Kurchatov</a:t>
            </a:r>
            <a:r>
              <a:rPr lang="en-GB" sz="2000" i="1" dirty="0" smtClean="0">
                <a:solidFill>
                  <a:srgbClr val="000000"/>
                </a:solidFill>
                <a:latin typeface="Times New Roman"/>
                <a:ea typeface="Calibri"/>
              </a:rPr>
              <a:t> Institute”, Moscow, Russia </a:t>
            </a:r>
          </a:p>
          <a:p>
            <a:pPr algn="ctr">
              <a:lnSpc>
                <a:spcPct val="120000"/>
              </a:lnSpc>
            </a:pPr>
            <a:r>
              <a:rPr lang="en-GB" sz="2000" i="1" baseline="30000" dirty="0" smtClean="0">
                <a:solidFill>
                  <a:srgbClr val="000000"/>
                </a:solidFill>
                <a:latin typeface="Times New Roman"/>
                <a:ea typeface="Calibri"/>
              </a:rPr>
              <a:t>5</a:t>
            </a:r>
            <a:r>
              <a:rPr lang="en-GB" sz="2000" i="1" dirty="0" smtClean="0">
                <a:solidFill>
                  <a:srgbClr val="000000"/>
                </a:solidFill>
                <a:latin typeface="Times New Roman"/>
                <a:ea typeface="Calibri"/>
              </a:rPr>
              <a:t>LPI of the Russian Academy of Sciences, Moscow, Russia</a:t>
            </a:r>
            <a:endParaRPr lang="en-GB" sz="2000" i="1" strike="noStrike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lnSpc>
                <a:spcPct val="120000"/>
              </a:lnSpc>
            </a:pPr>
            <a:endParaRPr sz="2400" dirty="0"/>
          </a:p>
          <a:p>
            <a:pPr>
              <a:lnSpc>
                <a:spcPct val="12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8" name="CustomShape 6"/>
          <p:cNvSpPr/>
          <p:nvPr/>
        </p:nvSpPr>
        <p:spPr>
          <a:xfrm>
            <a:off x="228600" y="67655"/>
            <a:ext cx="71618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0000"/>
              </a:lnSpc>
            </a:pPr>
            <a:r>
              <a:rPr lang="en-GB" sz="3200" b="1" dirty="0" smtClean="0">
                <a:solidFill>
                  <a:srgbClr val="FFFFFF"/>
                </a:solidFill>
                <a:latin typeface="Calibri"/>
              </a:rPr>
              <a:t>46</a:t>
            </a:r>
            <a:r>
              <a:rPr lang="en-GB" sz="3200" b="1" baseline="30000" dirty="0" smtClean="0">
                <a:solidFill>
                  <a:srgbClr val="FFFFFF"/>
                </a:solidFill>
                <a:latin typeface="Calibri"/>
              </a:rPr>
              <a:t>th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</a:rPr>
              <a:t> PAC on </a:t>
            </a:r>
          </a:p>
          <a:p>
            <a:pPr>
              <a:lnSpc>
                <a:spcPct val="80000"/>
              </a:lnSpc>
            </a:pPr>
            <a:r>
              <a:rPr lang="en-GB" sz="3200" b="1" dirty="0" smtClean="0">
                <a:solidFill>
                  <a:srgbClr val="FFFFFF"/>
                </a:solidFill>
                <a:latin typeface="Calibri"/>
              </a:rPr>
              <a:t>Condensed Matter Physics</a:t>
            </a:r>
            <a:endParaRPr sz="12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-76200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MD simulation</a:t>
            </a:r>
            <a:endParaRPr dirty="0">
              <a:latin typeface="Calibri" pitchFamily="34" charset="0"/>
            </a:endParaRPr>
          </a:p>
        </p:txBody>
      </p:sp>
      <p:sp>
        <p:nvSpPr>
          <p:cNvPr id="3584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5844" name="TextBox 18"/>
          <p:cNvSpPr txBox="1">
            <a:spLocks noChangeArrowheads="1"/>
          </p:cNvSpPr>
          <p:nvPr/>
        </p:nvSpPr>
        <p:spPr bwMode="auto">
          <a:xfrm>
            <a:off x="6781800" y="1143000"/>
            <a:ext cx="2514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MD code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LAMMPS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pSp>
        <p:nvGrpSpPr>
          <p:cNvPr id="35845" name="Группа 22"/>
          <p:cNvGrpSpPr>
            <a:grpSpLocks/>
          </p:cNvGrpSpPr>
          <p:nvPr/>
        </p:nvGrpSpPr>
        <p:grpSpPr bwMode="auto">
          <a:xfrm>
            <a:off x="1066800" y="762000"/>
            <a:ext cx="6781800" cy="6019800"/>
            <a:chOff x="1066800" y="762000"/>
            <a:chExt cx="6781800" cy="6019800"/>
          </a:xfrm>
        </p:grpSpPr>
        <p:pic>
          <p:nvPicPr>
            <p:cNvPr id="35846" name="Picture 2" descr="H:\Conferences\2015\Семинар ЛЯР 11.2015\3d_box.jpg"/>
            <p:cNvPicPr>
              <a:picLocks noChangeAspect="1" noChangeArrowheads="1"/>
            </p:cNvPicPr>
            <p:nvPr/>
          </p:nvPicPr>
          <p:blipFill>
            <a:blip r:embed="rId2" cstate="print"/>
            <a:srcRect b="9091"/>
            <a:stretch>
              <a:fillRect/>
            </a:stretch>
          </p:blipFill>
          <p:spPr bwMode="auto">
            <a:xfrm>
              <a:off x="1143000" y="2209800"/>
              <a:ext cx="67056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847" name="Группа 20"/>
            <p:cNvGrpSpPr>
              <a:grpSpLocks/>
            </p:cNvGrpSpPr>
            <p:nvPr/>
          </p:nvGrpSpPr>
          <p:grpSpPr bwMode="auto">
            <a:xfrm>
              <a:off x="1143000" y="4419600"/>
              <a:ext cx="914400" cy="1209675"/>
              <a:chOff x="990600" y="3276600"/>
              <a:chExt cx="914400" cy="1210321"/>
            </a:xfrm>
          </p:grpSpPr>
          <p:cxnSp>
            <p:nvCxnSpPr>
              <p:cNvPr id="35855" name="AutoShape 11"/>
              <p:cNvCxnSpPr>
                <a:cxnSpLocks noChangeShapeType="1"/>
              </p:cNvCxnSpPr>
              <p:nvPr/>
            </p:nvCxnSpPr>
            <p:spPr bwMode="auto">
              <a:xfrm flipH="1" flipV="1">
                <a:off x="1250712" y="3318248"/>
                <a:ext cx="114712" cy="557500"/>
              </a:xfrm>
              <a:prstGeom prst="straightConnector1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5856" name="AutoShape 10"/>
              <p:cNvCxnSpPr>
                <a:cxnSpLocks noChangeShapeType="1"/>
              </p:cNvCxnSpPr>
              <p:nvPr/>
            </p:nvCxnSpPr>
            <p:spPr bwMode="auto">
              <a:xfrm>
                <a:off x="1365425" y="3875747"/>
                <a:ext cx="310975" cy="467652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5857" name="AutoShape 9"/>
              <p:cNvCxnSpPr>
                <a:cxnSpLocks noChangeShapeType="1"/>
              </p:cNvCxnSpPr>
              <p:nvPr/>
            </p:nvCxnSpPr>
            <p:spPr bwMode="auto">
              <a:xfrm flipV="1">
                <a:off x="1371600" y="3657600"/>
                <a:ext cx="533400" cy="228600"/>
              </a:xfrm>
              <a:prstGeom prst="straightConnector1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35858" name="Text Box 8"/>
              <p:cNvSpPr txBox="1">
                <a:spLocks noChangeArrowheads="1"/>
              </p:cNvSpPr>
              <p:nvPr/>
            </p:nvSpPr>
            <p:spPr bwMode="auto">
              <a:xfrm>
                <a:off x="990600" y="3276600"/>
                <a:ext cx="306874" cy="295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000" b="1">
                    <a:solidFill>
                      <a:srgbClr val="0000FF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Z</a:t>
                </a:r>
                <a:endParaRPr lang="en-US"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35859" name="Text Box 7"/>
              <p:cNvSpPr txBox="1">
                <a:spLocks noChangeArrowheads="1"/>
              </p:cNvSpPr>
              <p:nvPr/>
            </p:nvSpPr>
            <p:spPr bwMode="auto">
              <a:xfrm>
                <a:off x="1524000" y="3429000"/>
                <a:ext cx="306874" cy="295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000" b="1">
                    <a:solidFill>
                      <a:srgbClr val="00B05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X</a:t>
                </a:r>
                <a:endParaRPr lang="en-US"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35860" name="Text Box 6"/>
              <p:cNvSpPr txBox="1">
                <a:spLocks noChangeArrowheads="1"/>
              </p:cNvSpPr>
              <p:nvPr/>
            </p:nvSpPr>
            <p:spPr bwMode="auto">
              <a:xfrm>
                <a:off x="1219200" y="4191000"/>
                <a:ext cx="306874" cy="295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000" b="1">
                    <a:solidFill>
                      <a:srgbClr val="FF0000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Y</a:t>
                </a:r>
                <a:endParaRPr lang="en-US">
                  <a:ea typeface="Calibri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35848" name="Text Box 4"/>
            <p:cNvSpPr txBox="1">
              <a:spLocks noChangeArrowheads="1"/>
            </p:cNvSpPr>
            <p:nvPr/>
          </p:nvSpPr>
          <p:spPr bwMode="auto">
            <a:xfrm>
              <a:off x="5410200" y="5486400"/>
              <a:ext cx="12954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1">
                  <a:solidFill>
                    <a:srgbClr val="00B05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18.8 nm</a:t>
              </a:r>
              <a:endParaRPr lang="en-US" sz="2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5849" name="Text Box 3"/>
            <p:cNvSpPr txBox="1">
              <a:spLocks noChangeArrowheads="1"/>
            </p:cNvSpPr>
            <p:nvPr/>
          </p:nvSpPr>
          <p:spPr bwMode="auto">
            <a:xfrm>
              <a:off x="1905000" y="5715000"/>
              <a:ext cx="11430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1">
                  <a:solidFill>
                    <a:srgbClr val="FF000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12.2 nm</a:t>
              </a:r>
              <a:endParaRPr lang="en-US" sz="2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5850" name="Text Box 2"/>
            <p:cNvSpPr txBox="1">
              <a:spLocks noChangeArrowheads="1"/>
            </p:cNvSpPr>
            <p:nvPr/>
          </p:nvSpPr>
          <p:spPr bwMode="auto">
            <a:xfrm>
              <a:off x="1066800" y="3937000"/>
              <a:ext cx="1020763" cy="4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b="1">
                  <a:solidFill>
                    <a:srgbClr val="0000FF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5.25 nm</a:t>
              </a:r>
              <a:endParaRPr lang="en-US" sz="2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5851" name="TextBox 2"/>
            <p:cNvSpPr txBox="1">
              <a:spLocks noChangeArrowheads="1"/>
            </p:cNvSpPr>
            <p:nvPr/>
          </p:nvSpPr>
          <p:spPr bwMode="auto">
            <a:xfrm>
              <a:off x="1752600" y="2662237"/>
              <a:ext cx="187904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</a:rPr>
                <a:t>Xe</a:t>
              </a:r>
              <a:r>
                <a:rPr lang="en-US" sz="2400" b="1" dirty="0">
                  <a:solidFill>
                    <a:schemeClr val="bg1"/>
                  </a:solidFill>
                </a:rPr>
                <a:t> 167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MeV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3585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0" y="762000"/>
              <a:ext cx="2514600" cy="17821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" name="Стрелка вниз 1"/>
            <p:cNvSpPr/>
            <p:nvPr/>
          </p:nvSpPr>
          <p:spPr>
            <a:xfrm rot="21413900">
              <a:off x="3759200" y="2441575"/>
              <a:ext cx="180975" cy="1427163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C:\Users\Rus\Desktop\154184.jpg"/>
          <p:cNvPicPr>
            <a:picLocks noChangeAspect="1" noChangeArrowheads="1"/>
          </p:cNvPicPr>
          <p:nvPr/>
        </p:nvPicPr>
        <p:blipFill>
          <a:blip r:embed="rId2" cstate="print"/>
          <a:srcRect l="6667" t="4443" r="6667" b="4443"/>
          <a:stretch>
            <a:fillRect/>
          </a:stretch>
        </p:blipFill>
        <p:spPr bwMode="auto">
          <a:xfrm>
            <a:off x="1895475" y="1095375"/>
            <a:ext cx="25908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 smtClean="0">
                <a:latin typeface="Calibri" pitchFamily="34" charset="0"/>
              </a:rPr>
              <a:t>Xe</a:t>
            </a:r>
            <a:r>
              <a:rPr lang="en-US" sz="4400" dirty="0" smtClean="0">
                <a:latin typeface="Calibri" pitchFamily="34" charset="0"/>
              </a:rPr>
              <a:t> </a:t>
            </a:r>
            <a:r>
              <a:rPr lang="en-US" sz="4400" dirty="0">
                <a:latin typeface="Calibri" pitchFamily="34" charset="0"/>
              </a:rPr>
              <a:t>167 </a:t>
            </a:r>
            <a:r>
              <a:rPr lang="en-US" sz="4400" dirty="0" err="1" smtClean="0">
                <a:latin typeface="Calibri" pitchFamily="34" charset="0"/>
              </a:rPr>
              <a:t>MeV</a:t>
            </a:r>
            <a:endParaRPr dirty="0">
              <a:latin typeface="Calibri" pitchFamily="34" charset="0"/>
            </a:endParaRPr>
          </a:p>
        </p:txBody>
      </p:sp>
      <p:sp>
        <p:nvSpPr>
          <p:cNvPr id="3789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789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37894" name="Group 2"/>
          <p:cNvGrpSpPr>
            <a:grpSpLocks/>
          </p:cNvGrpSpPr>
          <p:nvPr/>
        </p:nvGrpSpPr>
        <p:grpSpPr bwMode="auto">
          <a:xfrm>
            <a:off x="1524000" y="1111250"/>
            <a:ext cx="5959475" cy="5672138"/>
            <a:chOff x="1134" y="1612"/>
            <a:chExt cx="10134" cy="9649"/>
          </a:xfrm>
        </p:grpSpPr>
        <p:grpSp>
          <p:nvGrpSpPr>
            <p:cNvPr id="37898" name="Group 5"/>
            <p:cNvGrpSpPr>
              <a:grpSpLocks/>
            </p:cNvGrpSpPr>
            <p:nvPr/>
          </p:nvGrpSpPr>
          <p:grpSpPr bwMode="auto">
            <a:xfrm>
              <a:off x="1134" y="1612"/>
              <a:ext cx="10134" cy="9649"/>
              <a:chOff x="1276" y="1750"/>
              <a:chExt cx="10134" cy="9649"/>
            </a:xfrm>
          </p:grpSpPr>
          <p:grpSp>
            <p:nvGrpSpPr>
              <p:cNvPr id="37900" name="Group 31"/>
              <p:cNvGrpSpPr>
                <a:grpSpLocks/>
              </p:cNvGrpSpPr>
              <p:nvPr/>
            </p:nvGrpSpPr>
            <p:grpSpPr bwMode="auto">
              <a:xfrm>
                <a:off x="2831" y="10602"/>
                <a:ext cx="3240" cy="797"/>
                <a:chOff x="2831" y="11100"/>
                <a:chExt cx="3240" cy="797"/>
              </a:xfrm>
            </p:grpSpPr>
            <p:grpSp>
              <p:nvGrpSpPr>
                <p:cNvPr id="37925" name="Group 35"/>
                <p:cNvGrpSpPr>
                  <a:grpSpLocks/>
                </p:cNvGrpSpPr>
                <p:nvPr/>
              </p:nvGrpSpPr>
              <p:grpSpPr bwMode="auto">
                <a:xfrm>
                  <a:off x="2831" y="11100"/>
                  <a:ext cx="1549" cy="574"/>
                  <a:chOff x="2831" y="11100"/>
                  <a:chExt cx="1549" cy="574"/>
                </a:xfrm>
              </p:grpSpPr>
              <p:sp>
                <p:nvSpPr>
                  <p:cNvPr id="37929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83" y="11100"/>
                    <a:ext cx="997" cy="57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ru-RU" sz="1400" b="1"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- </a:t>
                    </a:r>
                    <a:r>
                      <a:rPr lang="en-US" sz="1600" b="1"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Al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930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11246"/>
                    <a:ext cx="309" cy="32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7926" name="Group 32"/>
                <p:cNvGrpSpPr>
                  <a:grpSpLocks/>
                </p:cNvGrpSpPr>
                <p:nvPr/>
              </p:nvGrpSpPr>
              <p:grpSpPr bwMode="auto">
                <a:xfrm>
                  <a:off x="4230" y="11116"/>
                  <a:ext cx="1841" cy="781"/>
                  <a:chOff x="4230" y="11116"/>
                  <a:chExt cx="1841" cy="781"/>
                </a:xfrm>
              </p:grpSpPr>
              <p:sp>
                <p:nvSpPr>
                  <p:cNvPr id="37927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11248"/>
                    <a:ext cx="517" cy="517"/>
                  </a:xfrm>
                  <a:prstGeom prst="ellipse">
                    <a:avLst/>
                  </a:prstGeom>
                  <a:solidFill>
                    <a:srgbClr val="A5A5A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37928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05" y="11116"/>
                    <a:ext cx="1166" cy="78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ru-RU" b="1">
                        <a:solidFill>
                          <a:srgbClr val="A6A6A6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- </a:t>
                    </a:r>
                    <a:r>
                      <a:rPr lang="en-US" sz="2000" b="1">
                        <a:solidFill>
                          <a:srgbClr val="A6A6A6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O</a:t>
                    </a:r>
                    <a:endParaRPr lang="en-US" sz="2400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37901" name="Group 27"/>
              <p:cNvGrpSpPr>
                <a:grpSpLocks/>
              </p:cNvGrpSpPr>
              <p:nvPr/>
            </p:nvGrpSpPr>
            <p:grpSpPr bwMode="auto">
              <a:xfrm>
                <a:off x="6618" y="1750"/>
                <a:ext cx="4792" cy="4877"/>
                <a:chOff x="6509" y="1617"/>
                <a:chExt cx="4792" cy="4877"/>
              </a:xfrm>
            </p:grpSpPr>
            <p:pic>
              <p:nvPicPr>
                <p:cNvPr id="37922" name="Рисунок 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509" y="1617"/>
                  <a:ext cx="4572" cy="45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923" name="Рисунок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8020" t="28154" r="26895" b="27231"/>
                <a:stretch>
                  <a:fillRect/>
                </a:stretch>
              </p:blipFill>
              <p:spPr bwMode="auto">
                <a:xfrm>
                  <a:off x="9971" y="5180"/>
                  <a:ext cx="1330" cy="1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92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612" y="1705"/>
                  <a:ext cx="691" cy="70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en-US" b="1" dirty="0" smtClean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c</a:t>
                  </a:r>
                  <a:r>
                    <a:rPr lang="ru-RU" b="1" dirty="0" smtClean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)</a:t>
                  </a:r>
                  <a:endParaRPr lang="ru-RU" dirty="0">
                    <a:ea typeface="Calibri" pitchFamily="34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7902" name="Group 24"/>
              <p:cNvGrpSpPr>
                <a:grpSpLocks/>
              </p:cNvGrpSpPr>
              <p:nvPr/>
            </p:nvGrpSpPr>
            <p:grpSpPr bwMode="auto">
              <a:xfrm>
                <a:off x="6618" y="6861"/>
                <a:ext cx="4564" cy="4330"/>
                <a:chOff x="6509" y="6728"/>
                <a:chExt cx="4564" cy="4330"/>
              </a:xfrm>
            </p:grpSpPr>
            <p:pic>
              <p:nvPicPr>
                <p:cNvPr id="37920" name="Picture 26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t="11070"/>
                <a:stretch>
                  <a:fillRect/>
                </a:stretch>
              </p:blipFill>
              <p:spPr bwMode="auto">
                <a:xfrm>
                  <a:off x="6509" y="6728"/>
                  <a:ext cx="4564" cy="4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9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6547" y="6754"/>
                  <a:ext cx="691" cy="70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en-US" b="1" dirty="0" smtClean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d</a:t>
                  </a:r>
                  <a:r>
                    <a:rPr lang="ru-RU" b="1" dirty="0" smtClean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)</a:t>
                  </a:r>
                  <a:endParaRPr lang="ru-RU" dirty="0">
                    <a:ea typeface="Calibri" pitchFamily="34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37903" name="Group 15"/>
              <p:cNvGrpSpPr>
                <a:grpSpLocks/>
              </p:cNvGrpSpPr>
              <p:nvPr/>
            </p:nvGrpSpPr>
            <p:grpSpPr bwMode="auto">
              <a:xfrm>
                <a:off x="1276" y="6887"/>
                <a:ext cx="5096" cy="4504"/>
                <a:chOff x="1276" y="7385"/>
                <a:chExt cx="5096" cy="4504"/>
              </a:xfrm>
            </p:grpSpPr>
            <p:pic>
              <p:nvPicPr>
                <p:cNvPr id="37912" name="Picture 23" descr="Xe_1x_86_Y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11690" t="7454" r="11824" b="7838"/>
                <a:stretch>
                  <a:fillRect/>
                </a:stretch>
              </p:blipFill>
              <p:spPr bwMode="auto">
                <a:xfrm>
                  <a:off x="1857" y="7385"/>
                  <a:ext cx="4515" cy="3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791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008" y="7616"/>
                  <a:ext cx="715" cy="69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en-US" sz="1900" b="1" dirty="0" smtClean="0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b)</a:t>
                  </a:r>
                  <a:endParaRPr lang="en-US" dirty="0"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37914" name="Group 16"/>
                <p:cNvGrpSpPr>
                  <a:grpSpLocks noChangeAspect="1"/>
                </p:cNvGrpSpPr>
                <p:nvPr/>
              </p:nvGrpSpPr>
              <p:grpSpPr bwMode="auto">
                <a:xfrm>
                  <a:off x="1276" y="10559"/>
                  <a:ext cx="1302" cy="1330"/>
                  <a:chOff x="1423" y="10731"/>
                  <a:chExt cx="1404" cy="1434"/>
                </a:xfrm>
              </p:grpSpPr>
              <p:cxnSp>
                <p:nvCxnSpPr>
                  <p:cNvPr id="37915" name="AutoShape 21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888" y="10982"/>
                    <a:ext cx="0" cy="693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37916" name="AutoShape 20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88" y="11675"/>
                    <a:ext cx="795" cy="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</p:cxnSp>
              <p:sp>
                <p:nvSpPr>
                  <p:cNvPr id="37917" name="Text Box 19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423" y="11546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00FF0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Y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918" name="Text Box 18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423" y="10731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0000FF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Z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919" name="Text Box 17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311" y="11648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X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37904" name="Group 6"/>
              <p:cNvGrpSpPr>
                <a:grpSpLocks/>
              </p:cNvGrpSpPr>
              <p:nvPr/>
            </p:nvGrpSpPr>
            <p:grpSpPr bwMode="auto">
              <a:xfrm>
                <a:off x="1276" y="1850"/>
                <a:ext cx="1431" cy="5218"/>
                <a:chOff x="1276" y="2348"/>
                <a:chExt cx="1431" cy="5218"/>
              </a:xfrm>
            </p:grpSpPr>
            <p:sp>
              <p:nvSpPr>
                <p:cNvPr id="3790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992" y="2348"/>
                  <a:ext cx="715" cy="69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/>
                  <a:r>
                    <a:rPr lang="ru-RU" sz="1900" b="1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а</a:t>
                  </a:r>
                  <a:r>
                    <a:rPr lang="en-US" sz="1900" b="1"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)</a:t>
                  </a:r>
                  <a:endParaRPr lang="en-US"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37906" name="Group 7"/>
                <p:cNvGrpSpPr>
                  <a:grpSpLocks noChangeAspect="1"/>
                </p:cNvGrpSpPr>
                <p:nvPr/>
              </p:nvGrpSpPr>
              <p:grpSpPr bwMode="auto">
                <a:xfrm>
                  <a:off x="1276" y="6274"/>
                  <a:ext cx="1283" cy="1292"/>
                  <a:chOff x="1440" y="11017"/>
                  <a:chExt cx="1363" cy="1373"/>
                </a:xfrm>
              </p:grpSpPr>
              <p:cxnSp>
                <p:nvCxnSpPr>
                  <p:cNvPr id="37907" name="AutoShape 12"/>
                  <p:cNvCxnSpPr>
                    <a:cxnSpLocks noChangeAspect="1" noChangeShapeType="1"/>
                  </p:cNvCxnSpPr>
                  <p:nvPr/>
                </p:nvCxnSpPr>
                <p:spPr bwMode="auto">
                  <a:xfrm flipV="1">
                    <a:off x="1864" y="11249"/>
                    <a:ext cx="0" cy="693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00FF00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37908" name="AutoShape 11"/>
                  <p:cNvCxnSpPr>
                    <a:cxnSpLocks noChangeAspect="1" noChangeShapeType="1"/>
                  </p:cNvCxnSpPr>
                  <p:nvPr/>
                </p:nvCxnSpPr>
                <p:spPr bwMode="auto">
                  <a:xfrm>
                    <a:off x="1864" y="11942"/>
                    <a:ext cx="652" cy="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</p:cxnSp>
              <p:sp>
                <p:nvSpPr>
                  <p:cNvPr id="37909" name="Text Box 1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440" y="11017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00FF0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Y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910" name="Text Box 9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531" y="11873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0000FF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Z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911" name="Text Box 8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287" y="11873"/>
                    <a:ext cx="516" cy="5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/>
                    <a:r>
                      <a: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X</a:t>
                    </a:r>
                    <a:endParaRPr lang="en-US">
                      <a:ea typeface="Calibri" pitchFamily="34" charset="0"/>
                      <a:cs typeface="Times New Roman" pitchFamily="18" charset="0"/>
                    </a:endParaRPr>
                  </a:p>
                </p:txBody>
              </p:sp>
            </p:grpSp>
          </p:grpSp>
        </p:grpSp>
        <p:sp>
          <p:nvSpPr>
            <p:cNvPr id="37899" name="Text Box 3"/>
            <p:cNvSpPr txBox="1">
              <a:spLocks noChangeArrowheads="1"/>
            </p:cNvSpPr>
            <p:nvPr/>
          </p:nvSpPr>
          <p:spPr bwMode="auto">
            <a:xfrm>
              <a:off x="3985" y="4518"/>
              <a:ext cx="1950" cy="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/>
              <a:r>
                <a:rPr lang="en-US" sz="1900" b="1" dirty="0">
                  <a:solidFill>
                    <a:srgbClr val="00000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~1.8 </a:t>
              </a:r>
              <a:r>
                <a:rPr lang="en-US" sz="1900" b="1" dirty="0" smtClean="0">
                  <a:solidFill>
                    <a:srgbClr val="00000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nm</a:t>
              </a:r>
              <a:endParaRPr lang="en-US" dirty="0">
                <a:ea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37895" name="TextBox 40"/>
          <p:cNvSpPr txBox="1">
            <a:spLocks noChangeArrowheads="1"/>
          </p:cNvSpPr>
          <p:nvPr/>
        </p:nvSpPr>
        <p:spPr bwMode="auto">
          <a:xfrm>
            <a:off x="0" y="2209800"/>
            <a:ext cx="13227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/>
              <a:t>9.8 </a:t>
            </a:r>
            <a:r>
              <a:rPr lang="en-US" sz="2800" b="1" dirty="0" smtClean="0"/>
              <a:t>nm</a:t>
            </a:r>
            <a:endParaRPr lang="ru-RU" sz="2800" b="1" dirty="0"/>
          </a:p>
        </p:txBody>
      </p:sp>
      <p:sp>
        <p:nvSpPr>
          <p:cNvPr id="42" name="Левая фигурная скобка 41"/>
          <p:cNvSpPr/>
          <p:nvPr/>
        </p:nvSpPr>
        <p:spPr>
          <a:xfrm>
            <a:off x="1219200" y="1143000"/>
            <a:ext cx="457200" cy="2667000"/>
          </a:xfrm>
          <a:prstGeom prst="leftBrace">
            <a:avLst/>
          </a:prstGeom>
          <a:ln>
            <a:solidFill>
              <a:srgbClr val="003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CustomShape 7"/>
          <p:cNvSpPr/>
          <p:nvPr/>
        </p:nvSpPr>
        <p:spPr>
          <a:xfrm>
            <a:off x="3962400" y="6611938"/>
            <a:ext cx="5030788" cy="30321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i="1" dirty="0">
                <a:solidFill>
                  <a:srgbClr val="002060"/>
                </a:solidFill>
              </a:rPr>
              <a:t>V.A. </a:t>
            </a:r>
            <a:r>
              <a:rPr lang="en-GB" sz="1400" i="1" dirty="0" err="1">
                <a:solidFill>
                  <a:srgbClr val="002060"/>
                </a:solidFill>
              </a:rPr>
              <a:t>Skuratov</a:t>
            </a:r>
            <a:r>
              <a:rPr lang="en-GB" sz="1400" i="1" dirty="0">
                <a:solidFill>
                  <a:srgbClr val="002060"/>
                </a:solidFill>
              </a:rPr>
              <a:t>, J. O’Connell et al. NIMB 326 (2014) 223–227</a:t>
            </a:r>
            <a:endParaRPr dirty="0"/>
          </a:p>
        </p:txBody>
      </p:sp>
      <p:sp>
        <p:nvSpPr>
          <p:cNvPr id="44" name="Номер слайда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22860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 smtClean="0">
                <a:solidFill>
                  <a:srgbClr val="000000"/>
                </a:solidFill>
                <a:latin typeface="Calibri"/>
              </a:rPr>
              <a:t>Xe</a:t>
            </a:r>
            <a:r>
              <a:rPr lang="en-US" sz="4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Calibri"/>
              </a:rPr>
              <a:t>167 </a:t>
            </a:r>
            <a:r>
              <a:rPr lang="en-US" sz="4400" dirty="0" err="1" smtClean="0">
                <a:solidFill>
                  <a:srgbClr val="000000"/>
                </a:solidFill>
              </a:rPr>
              <a:t>MeV</a:t>
            </a:r>
            <a:endParaRPr lang="en-US" sz="4400" dirty="0"/>
          </a:p>
        </p:txBody>
      </p:sp>
      <p:sp>
        <p:nvSpPr>
          <p:cNvPr id="168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152400" y="15240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2295" name="Группа 2"/>
          <p:cNvGrpSpPr>
            <a:grpSpLocks/>
          </p:cNvGrpSpPr>
          <p:nvPr/>
        </p:nvGrpSpPr>
        <p:grpSpPr bwMode="auto">
          <a:xfrm>
            <a:off x="762000" y="4538663"/>
            <a:ext cx="3124200" cy="2395537"/>
            <a:chOff x="563040" y="1143000"/>
            <a:chExt cx="3767760" cy="2888640"/>
          </a:xfrm>
        </p:grpSpPr>
        <p:pic>
          <p:nvPicPr>
            <p:cNvPr id="12307" name="Picture 5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040" y="1166400"/>
              <a:ext cx="2676240" cy="2676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8" name="Picture 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3505200" y="1143000"/>
              <a:ext cx="254160" cy="2684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2" name="CustomShape 4"/>
            <p:cNvSpPr/>
            <p:nvPr/>
          </p:nvSpPr>
          <p:spPr>
            <a:xfrm>
              <a:off x="3699011" y="1188943"/>
              <a:ext cx="631789" cy="57811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solidFill>
                    <a:srgbClr val="000000"/>
                  </a:solidFill>
                  <a:ea typeface="Times New Roman"/>
                </a:rPr>
                <a:t>5%</a:t>
              </a:r>
              <a:endParaRPr/>
            </a:p>
          </p:txBody>
        </p:sp>
        <p:sp>
          <p:nvSpPr>
            <p:cNvPr id="173" name="CustomShape 5"/>
            <p:cNvSpPr/>
            <p:nvPr/>
          </p:nvSpPr>
          <p:spPr>
            <a:xfrm>
              <a:off x="3699011" y="3514786"/>
              <a:ext cx="631789" cy="51685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solidFill>
                    <a:srgbClr val="000000"/>
                  </a:solidFill>
                  <a:ea typeface="Times New Roman"/>
                </a:rPr>
                <a:t>-5%</a:t>
              </a:r>
              <a:endParaRPr/>
            </a:p>
          </p:txBody>
        </p:sp>
        <p:sp>
          <p:nvSpPr>
            <p:cNvPr id="174" name="CustomShape 6"/>
            <p:cNvSpPr/>
            <p:nvPr/>
          </p:nvSpPr>
          <p:spPr>
            <a:xfrm>
              <a:off x="3699011" y="2345165"/>
              <a:ext cx="631789" cy="4479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>
                  <a:solidFill>
                    <a:srgbClr val="000000"/>
                  </a:solidFill>
                  <a:ea typeface="Times New Roman"/>
                </a:rPr>
                <a:t>0</a:t>
              </a:r>
              <a:endParaRPr/>
            </a:p>
          </p:txBody>
        </p:sp>
        <p:sp>
          <p:nvSpPr>
            <p:cNvPr id="175" name="CustomShape 7"/>
            <p:cNvSpPr/>
            <p:nvPr/>
          </p:nvSpPr>
          <p:spPr>
            <a:xfrm>
              <a:off x="1656227" y="2088652"/>
              <a:ext cx="911308" cy="913108"/>
            </a:xfrm>
            <a:prstGeom prst="ellipse">
              <a:avLst/>
            </a:prstGeom>
            <a:noFill/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6" name="CustomShape 8"/>
            <p:cNvSpPr/>
            <p:nvPr/>
          </p:nvSpPr>
          <p:spPr>
            <a:xfrm>
              <a:off x="1164197" y="1596683"/>
              <a:ext cx="1895367" cy="1895132"/>
            </a:xfrm>
            <a:prstGeom prst="ellipse">
              <a:avLst/>
            </a:prstGeom>
            <a:noFill/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78" name="CustomShape 10"/>
          <p:cNvSpPr/>
          <p:nvPr/>
        </p:nvSpPr>
        <p:spPr>
          <a:xfrm rot="21143400">
            <a:off x="4103688" y="1798638"/>
            <a:ext cx="1457325" cy="1081087"/>
          </a:xfrm>
          <a:prstGeom prst="ellipse">
            <a:avLst/>
          </a:prstGeom>
          <a:noFill/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1"/>
          <p:cNvSpPr/>
          <p:nvPr/>
        </p:nvSpPr>
        <p:spPr>
          <a:xfrm>
            <a:off x="152400" y="15240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2298" name="Группа 1"/>
          <p:cNvGrpSpPr>
            <a:grpSpLocks/>
          </p:cNvGrpSpPr>
          <p:nvPr/>
        </p:nvGrpSpPr>
        <p:grpSpPr bwMode="auto">
          <a:xfrm>
            <a:off x="381000" y="1600200"/>
            <a:ext cx="3733800" cy="2678113"/>
            <a:chOff x="-99540" y="3772980"/>
            <a:chExt cx="4823280" cy="3459600"/>
          </a:xfrm>
        </p:grpSpPr>
        <p:pic>
          <p:nvPicPr>
            <p:cNvPr id="12304" name="Picture 10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99540" y="3772980"/>
              <a:ext cx="4823280" cy="345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1" name="CustomShape 12"/>
            <p:cNvSpPr/>
            <p:nvPr/>
          </p:nvSpPr>
          <p:spPr>
            <a:xfrm>
              <a:off x="1108331" y="4617885"/>
              <a:ext cx="1474463" cy="1486788"/>
            </a:xfrm>
            <a:prstGeom prst="ellipse">
              <a:avLst/>
            </a:prstGeom>
            <a:noFill/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" name="CustomShape 13"/>
            <p:cNvSpPr/>
            <p:nvPr/>
          </p:nvSpPr>
          <p:spPr>
            <a:xfrm>
              <a:off x="1487713" y="5003424"/>
              <a:ext cx="715700" cy="715709"/>
            </a:xfrm>
            <a:prstGeom prst="ellipse">
              <a:avLst/>
            </a:prstGeom>
            <a:noFill/>
            <a:ln w="255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299" name="TextShape 14"/>
          <p:cNvSpPr txBox="1">
            <a:spLocks noChangeArrowheads="1"/>
          </p:cNvSpPr>
          <p:nvPr/>
        </p:nvSpPr>
        <p:spPr bwMode="auto">
          <a:xfrm>
            <a:off x="5029200" y="1066800"/>
            <a:ext cx="403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Radial density of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en-GB" sz="2000" b="1" dirty="0">
                <a:solidFill>
                  <a:srgbClr val="C00000"/>
                </a:solidFill>
              </a:rPr>
              <a:t>Al</a:t>
            </a:r>
            <a:r>
              <a:rPr lang="en-GB" sz="2000" b="1" baseline="-25000" dirty="0">
                <a:solidFill>
                  <a:srgbClr val="C00000"/>
                </a:solidFill>
              </a:rPr>
              <a:t>2</a:t>
            </a:r>
            <a:r>
              <a:rPr lang="en-GB" sz="2000" b="1" dirty="0">
                <a:solidFill>
                  <a:srgbClr val="C00000"/>
                </a:solidFill>
              </a:rPr>
              <a:t>O</a:t>
            </a:r>
            <a:r>
              <a:rPr lang="en-GB" sz="2000" b="1" baseline="-25000" dirty="0">
                <a:solidFill>
                  <a:srgbClr val="C00000"/>
                </a:solidFill>
              </a:rPr>
              <a:t>3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290" name="Object 1"/>
          <p:cNvGraphicFramePr>
            <a:graphicFrameLocks noChangeAspect="1"/>
          </p:cNvGraphicFramePr>
          <p:nvPr/>
        </p:nvGraphicFramePr>
        <p:xfrm>
          <a:off x="4800600" y="1550988"/>
          <a:ext cx="4125912" cy="5356225"/>
        </p:xfrm>
        <a:graphic>
          <a:graphicData uri="http://schemas.openxmlformats.org/presentationml/2006/ole">
            <p:oleObj spid="_x0000_s12290" name="Graph" r:id="rId6" imgW="2926080" imgH="3796560" progId="Origin50.Graph">
              <p:embed/>
            </p:oleObj>
          </a:graphicData>
        </a:graphic>
      </p:graphicFrame>
      <p:sp>
        <p:nvSpPr>
          <p:cNvPr id="12301" name="TextShape 14"/>
          <p:cNvSpPr txBox="1">
            <a:spLocks noChangeArrowheads="1"/>
          </p:cNvSpPr>
          <p:nvPr/>
        </p:nvSpPr>
        <p:spPr bwMode="auto">
          <a:xfrm>
            <a:off x="609600" y="10668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Lattice deformation: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2302" name="TextShape 14"/>
          <p:cNvSpPr txBox="1">
            <a:spLocks noChangeArrowheads="1"/>
          </p:cNvSpPr>
          <p:nvPr/>
        </p:nvSpPr>
        <p:spPr bwMode="auto">
          <a:xfrm>
            <a:off x="0" y="1447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r>
              <a:rPr lang="en-US" sz="2000" b="1" dirty="0" smtClean="0">
                <a:solidFill>
                  <a:srgbClr val="0036A2"/>
                </a:solidFill>
              </a:rPr>
              <a:t>Simulation</a:t>
            </a:r>
            <a:endParaRPr lang="ru-RU" sz="2000" b="1" dirty="0">
              <a:solidFill>
                <a:srgbClr val="0036A2"/>
              </a:solidFill>
            </a:endParaRPr>
          </a:p>
        </p:txBody>
      </p:sp>
      <p:sp>
        <p:nvSpPr>
          <p:cNvPr id="12303" name="TextShape 14"/>
          <p:cNvSpPr txBox="1">
            <a:spLocks noChangeArrowheads="1"/>
          </p:cNvSpPr>
          <p:nvPr/>
        </p:nvSpPr>
        <p:spPr bwMode="auto">
          <a:xfrm>
            <a:off x="0" y="41148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r>
              <a:rPr lang="en-US" sz="2000" b="1" dirty="0" smtClean="0">
                <a:solidFill>
                  <a:srgbClr val="0036A2"/>
                </a:solidFill>
              </a:rPr>
              <a:t>Experiment</a:t>
            </a:r>
            <a:endParaRPr lang="ru-RU" sz="2000" b="1" dirty="0">
              <a:solidFill>
                <a:srgbClr val="0036A2"/>
              </a:solidFill>
            </a:endParaRP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22860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 smtClean="0">
                <a:solidFill>
                  <a:srgbClr val="000000"/>
                </a:solidFill>
                <a:latin typeface="Calibri"/>
              </a:rPr>
              <a:t>Xe</a:t>
            </a:r>
            <a:r>
              <a:rPr lang="en-US" sz="4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Calibri"/>
              </a:rPr>
              <a:t>167 </a:t>
            </a:r>
            <a:r>
              <a:rPr lang="en-US" sz="4400" dirty="0" err="1" smtClean="0">
                <a:solidFill>
                  <a:srgbClr val="000000"/>
                </a:solidFill>
                <a:latin typeface="Calibri"/>
              </a:rPr>
              <a:t>MeV</a:t>
            </a:r>
            <a:endParaRPr dirty="0"/>
          </a:p>
        </p:txBody>
      </p:sp>
      <p:sp>
        <p:nvSpPr>
          <p:cNvPr id="168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152400" y="15240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1"/>
          <p:cNvSpPr/>
          <p:nvPr/>
        </p:nvSpPr>
        <p:spPr>
          <a:xfrm>
            <a:off x="152400" y="15240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3314" name="Object 1"/>
          <p:cNvGraphicFramePr>
            <a:graphicFrameLocks noChangeAspect="1"/>
          </p:cNvGraphicFramePr>
          <p:nvPr/>
        </p:nvGraphicFramePr>
        <p:xfrm>
          <a:off x="914400" y="1295400"/>
          <a:ext cx="6944768" cy="4879975"/>
        </p:xfrm>
        <a:graphic>
          <a:graphicData uri="http://schemas.openxmlformats.org/presentationml/2006/ole">
            <p:oleObj spid="_x0000_s13314" name="Graph" r:id="rId3" imgW="4161600" imgH="2926080" progId="Origin50.Graph">
              <p:embed/>
            </p:oleObj>
          </a:graphicData>
        </a:graphic>
      </p:graphicFrame>
      <p:sp>
        <p:nvSpPr>
          <p:cNvPr id="13321" name="TextBox 23"/>
          <p:cNvSpPr txBox="1">
            <a:spLocks noChangeArrowheads="1"/>
          </p:cNvSpPr>
          <p:nvPr/>
        </p:nvSpPr>
        <p:spPr bwMode="auto">
          <a:xfrm>
            <a:off x="228600" y="1143000"/>
            <a:ext cx="845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6A2"/>
                </a:solidFill>
              </a:rPr>
              <a:t>Simulation of X-ray powder diffraction</a:t>
            </a:r>
            <a:endParaRPr lang="ru-RU" sz="2400" b="1" dirty="0">
              <a:solidFill>
                <a:srgbClr val="0036A2"/>
              </a:solidFill>
            </a:endParaRPr>
          </a:p>
        </p:txBody>
      </p:sp>
      <p:sp>
        <p:nvSpPr>
          <p:cNvPr id="13322" name="TextBox 24"/>
          <p:cNvSpPr txBox="1">
            <a:spLocks noChangeArrowheads="1"/>
          </p:cNvSpPr>
          <p:nvPr/>
        </p:nvSpPr>
        <p:spPr bwMode="auto">
          <a:xfrm>
            <a:off x="304800" y="5943600"/>
            <a:ext cx="845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Aluminum </a:t>
            </a:r>
            <a:r>
              <a:rPr lang="en-US" sz="2400" b="1" dirty="0" err="1" smtClean="0">
                <a:solidFill>
                  <a:srgbClr val="C00000"/>
                </a:solidFill>
              </a:rPr>
              <a:t>sublattice</a:t>
            </a:r>
            <a:r>
              <a:rPr lang="en-US" sz="2400" b="1" dirty="0" smtClean="0">
                <a:solidFill>
                  <a:srgbClr val="C00000"/>
                </a:solidFill>
              </a:rPr>
              <a:t> is damaged stronger than oxygen </a:t>
            </a:r>
            <a:r>
              <a:rPr lang="en-US" sz="2400" b="1" dirty="0" err="1" smtClean="0">
                <a:solidFill>
                  <a:srgbClr val="C00000"/>
                </a:solidFill>
              </a:rPr>
              <a:t>sublattice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Bi 700 </a:t>
            </a:r>
            <a:r>
              <a:rPr lang="en-US" sz="4400" dirty="0" err="1" smtClean="0">
                <a:latin typeface="Calibri" pitchFamily="34" charset="0"/>
              </a:rPr>
              <a:t>MeV</a:t>
            </a:r>
            <a:r>
              <a:rPr lang="en-US" sz="4400" dirty="0" smtClean="0">
                <a:latin typeface="Calibri" pitchFamily="34" charset="0"/>
              </a:rPr>
              <a:t> (44 </a:t>
            </a:r>
            <a:r>
              <a:rPr lang="en-US" sz="4400" dirty="0" err="1" smtClean="0">
                <a:latin typeface="Calibri" pitchFamily="34" charset="0"/>
              </a:rPr>
              <a:t>keV</a:t>
            </a:r>
            <a:r>
              <a:rPr lang="en-US" sz="4400" dirty="0" smtClean="0">
                <a:latin typeface="Calibri" pitchFamily="34" charset="0"/>
              </a:rPr>
              <a:t>/nm)</a:t>
            </a:r>
            <a:endParaRPr dirty="0">
              <a:latin typeface="Calibri" pitchFamily="34" charset="0"/>
            </a:endParaRPr>
          </a:p>
        </p:txBody>
      </p:sp>
      <p:sp>
        <p:nvSpPr>
          <p:cNvPr id="3891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6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8919" name="Picture 26" descr="Graph4"/>
          <p:cNvPicPr>
            <a:picLocks noChangeAspect="1" noChangeArrowheads="1"/>
          </p:cNvPicPr>
          <p:nvPr/>
        </p:nvPicPr>
        <p:blipFill>
          <a:blip r:embed="rId2" cstate="print"/>
          <a:srcRect l="3183" t="8711" r="8095" b="2559"/>
          <a:stretch>
            <a:fillRect/>
          </a:stretch>
        </p:blipFill>
        <p:spPr bwMode="auto">
          <a:xfrm>
            <a:off x="4398963" y="3810000"/>
            <a:ext cx="4267200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Box 59"/>
          <p:cNvSpPr txBox="1">
            <a:spLocks noChangeArrowheads="1"/>
          </p:cNvSpPr>
          <p:nvPr/>
        </p:nvSpPr>
        <p:spPr bwMode="auto">
          <a:xfrm>
            <a:off x="0" y="4318843"/>
            <a:ext cx="4267200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 smtClean="0">
                <a:solidFill>
                  <a:srgbClr val="0036A2"/>
                </a:solidFill>
              </a:rPr>
              <a:t>Residual stress around ion trajectory</a:t>
            </a:r>
            <a:endParaRPr lang="ru-RU" sz="2400" b="1" dirty="0">
              <a:solidFill>
                <a:srgbClr val="0036A2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Track structure: </a:t>
            </a:r>
            <a:r>
              <a:rPr lang="en-US" sz="2000" b="1" dirty="0" err="1" smtClean="0">
                <a:solidFill>
                  <a:srgbClr val="C00000"/>
                </a:solidFill>
              </a:rPr>
              <a:t>underdense</a:t>
            </a:r>
            <a:r>
              <a:rPr lang="en-US" sz="2000" b="1" dirty="0" smtClean="0">
                <a:solidFill>
                  <a:srgbClr val="C00000"/>
                </a:solidFill>
              </a:rPr>
              <a:t> core is surrounded by </a:t>
            </a:r>
            <a:r>
              <a:rPr lang="en-US" sz="2000" b="1" dirty="0" err="1" smtClean="0">
                <a:solidFill>
                  <a:srgbClr val="C00000"/>
                </a:solidFill>
              </a:rPr>
              <a:t>overdense</a:t>
            </a:r>
            <a:r>
              <a:rPr lang="en-US" sz="2000" b="1" dirty="0" smtClean="0">
                <a:solidFill>
                  <a:srgbClr val="C00000"/>
                </a:solidFill>
              </a:rPr>
              <a:t> shell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15735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15713" name="Group 1"/>
          <p:cNvGrpSpPr>
            <a:grpSpLocks noChangeAspect="1"/>
          </p:cNvGrpSpPr>
          <p:nvPr/>
        </p:nvGrpSpPr>
        <p:grpSpPr bwMode="auto">
          <a:xfrm>
            <a:off x="990600" y="1066800"/>
            <a:ext cx="6705754" cy="3108960"/>
            <a:chOff x="1701" y="1121"/>
            <a:chExt cx="9258" cy="4293"/>
          </a:xfrm>
        </p:grpSpPr>
        <p:grpSp>
          <p:nvGrpSpPr>
            <p:cNvPr id="115719" name="Group 7"/>
            <p:cNvGrpSpPr>
              <a:grpSpLocks/>
            </p:cNvGrpSpPr>
            <p:nvPr/>
          </p:nvGrpSpPr>
          <p:grpSpPr bwMode="auto">
            <a:xfrm>
              <a:off x="1701" y="1121"/>
              <a:ext cx="9258" cy="4263"/>
              <a:chOff x="1701" y="1121"/>
              <a:chExt cx="9258" cy="4263"/>
            </a:xfrm>
          </p:grpSpPr>
          <p:pic>
            <p:nvPicPr>
              <p:cNvPr id="115734" name="Рисунок 31" descr="al2o3_234k_Bi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093" t="3943" r="4498" b="3943"/>
              <a:stretch>
                <a:fillRect/>
              </a:stretch>
            </p:blipFill>
            <p:spPr bwMode="auto">
              <a:xfrm>
                <a:off x="2116" y="1121"/>
                <a:ext cx="3757" cy="3854"/>
              </a:xfrm>
              <a:prstGeom prst="rect">
                <a:avLst/>
              </a:prstGeom>
              <a:noFill/>
            </p:spPr>
          </p:pic>
          <p:grpSp>
            <p:nvGrpSpPr>
              <p:cNvPr id="115720" name="Group 8"/>
              <p:cNvGrpSpPr>
                <a:grpSpLocks/>
              </p:cNvGrpSpPr>
              <p:nvPr/>
            </p:nvGrpSpPr>
            <p:grpSpPr bwMode="auto">
              <a:xfrm>
                <a:off x="1701" y="1121"/>
                <a:ext cx="9258" cy="4263"/>
                <a:chOff x="1466" y="5071"/>
                <a:chExt cx="9258" cy="4263"/>
              </a:xfrm>
            </p:grpSpPr>
            <p:pic>
              <p:nvPicPr>
                <p:cNvPr id="115733" name="Picture 2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675" y="5071"/>
                  <a:ext cx="4049" cy="3818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115721" name="Group 9"/>
                <p:cNvGrpSpPr>
                  <a:grpSpLocks/>
                </p:cNvGrpSpPr>
                <p:nvPr/>
              </p:nvGrpSpPr>
              <p:grpSpPr bwMode="auto">
                <a:xfrm>
                  <a:off x="1466" y="6581"/>
                  <a:ext cx="3634" cy="2753"/>
                  <a:chOff x="1466" y="6581"/>
                  <a:chExt cx="3634" cy="2753"/>
                </a:xfrm>
              </p:grpSpPr>
              <p:sp>
                <p:nvSpPr>
                  <p:cNvPr id="115730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54" y="7713"/>
                    <a:ext cx="1546" cy="46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~3.4 nm</a:t>
                    </a:r>
                    <a:endPara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15729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3325" y="6581"/>
                    <a:ext cx="884" cy="872"/>
                  </a:xfrm>
                  <a:prstGeom prst="ellipse">
                    <a:avLst/>
                  </a:prstGeom>
                  <a:noFill/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grpSp>
                <p:nvGrpSpPr>
                  <p:cNvPr id="115722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466" y="8178"/>
                    <a:ext cx="1166" cy="1156"/>
                    <a:chOff x="1440" y="11017"/>
                    <a:chExt cx="1363" cy="1373"/>
                  </a:xfrm>
                </p:grpSpPr>
                <p:sp>
                  <p:nvSpPr>
                    <p:cNvPr id="115727" name="AutoShap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64" y="11249"/>
                      <a:ext cx="0" cy="693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15726" name="AutoShap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64" y="11942"/>
                      <a:ext cx="652" cy="0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15725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40" y="11017"/>
                      <a:ext cx="516" cy="5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72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31" y="11873"/>
                      <a:ext cx="516" cy="5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Z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723" name="Text Box 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87" y="11873"/>
                      <a:ext cx="516" cy="5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X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115714" name="Group 2"/>
            <p:cNvGrpSpPr>
              <a:grpSpLocks/>
            </p:cNvGrpSpPr>
            <p:nvPr/>
          </p:nvGrpSpPr>
          <p:grpSpPr bwMode="auto">
            <a:xfrm>
              <a:off x="4343" y="4909"/>
              <a:ext cx="2183" cy="505"/>
              <a:chOff x="4343" y="4909"/>
              <a:chExt cx="2183" cy="505"/>
            </a:xfrm>
          </p:grpSpPr>
          <p:sp>
            <p:nvSpPr>
              <p:cNvPr id="115718" name="Oval 6"/>
              <p:cNvSpPr>
                <a:spLocks noChangeArrowheads="1"/>
              </p:cNvSpPr>
              <p:nvPr/>
            </p:nvSpPr>
            <p:spPr bwMode="auto">
              <a:xfrm>
                <a:off x="4343" y="5099"/>
                <a:ext cx="143" cy="143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717" name="Oval 5"/>
              <p:cNvSpPr>
                <a:spLocks noChangeArrowheads="1"/>
              </p:cNvSpPr>
              <p:nvPr/>
            </p:nvSpPr>
            <p:spPr bwMode="auto">
              <a:xfrm>
                <a:off x="5416" y="5007"/>
                <a:ext cx="287" cy="287"/>
              </a:xfrm>
              <a:prstGeom prst="ellipse">
                <a:avLst/>
              </a:prstGeom>
              <a:solidFill>
                <a:srgbClr val="7F7F7F"/>
              </a:solidFill>
              <a:ln w="9525">
                <a:solidFill>
                  <a:srgbClr val="7F7F7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716" name="Text Box 4"/>
              <p:cNvSpPr txBox="1">
                <a:spLocks noChangeArrowheads="1"/>
              </p:cNvSpPr>
              <p:nvPr/>
            </p:nvSpPr>
            <p:spPr bwMode="auto">
              <a:xfrm>
                <a:off x="4440" y="4911"/>
                <a:ext cx="831" cy="5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- Al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715" name="Text Box 3"/>
              <p:cNvSpPr txBox="1">
                <a:spLocks noChangeArrowheads="1"/>
              </p:cNvSpPr>
              <p:nvPr/>
            </p:nvSpPr>
            <p:spPr bwMode="auto">
              <a:xfrm>
                <a:off x="5695" y="4909"/>
                <a:ext cx="831" cy="5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rgbClr val="808080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- O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Kr and</a:t>
            </a:r>
            <a:r>
              <a:rPr lang="ru-RU" sz="4400" dirty="0" smtClean="0">
                <a:latin typeface="Calibri" pitchFamily="34" charset="0"/>
              </a:rPr>
              <a:t> </a:t>
            </a:r>
            <a:r>
              <a:rPr lang="en-US" sz="4400" dirty="0" smtClean="0">
                <a:latin typeface="Calibri" pitchFamily="34" charset="0"/>
              </a:rPr>
              <a:t>Fe ions</a:t>
            </a:r>
            <a:endParaRPr dirty="0">
              <a:latin typeface="Calibri" pitchFamily="34" charset="0"/>
            </a:endParaRPr>
          </a:p>
        </p:txBody>
      </p:sp>
      <p:sp>
        <p:nvSpPr>
          <p:cNvPr id="3891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6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20" name="TextBox 59"/>
          <p:cNvSpPr txBox="1">
            <a:spLocks noChangeArrowheads="1"/>
          </p:cNvSpPr>
          <p:nvPr/>
        </p:nvSpPr>
        <p:spPr bwMode="auto">
          <a:xfrm>
            <a:off x="0" y="1295400"/>
            <a:ext cx="876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400" b="1" dirty="0" err="1" smtClean="0">
                <a:solidFill>
                  <a:srgbClr val="C00000"/>
                </a:solidFill>
              </a:rPr>
              <a:t>Kr</a:t>
            </a:r>
            <a:r>
              <a:rPr lang="ru-RU" sz="2400" b="1" dirty="0" smtClean="0">
                <a:solidFill>
                  <a:srgbClr val="C00000"/>
                </a:solidFill>
              </a:rPr>
              <a:t> 107 </a:t>
            </a:r>
            <a:r>
              <a:rPr lang="en-US" sz="2400" b="1" dirty="0" err="1" smtClean="0">
                <a:solidFill>
                  <a:srgbClr val="C00000"/>
                </a:solidFill>
              </a:rPr>
              <a:t>MeV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			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Fe</a:t>
            </a:r>
            <a:r>
              <a:rPr lang="ru-RU" sz="2400" b="1" dirty="0" smtClean="0">
                <a:solidFill>
                  <a:srgbClr val="C00000"/>
                </a:solidFill>
              </a:rPr>
              <a:t> 22.5 </a:t>
            </a:r>
            <a:r>
              <a:rPr lang="en-US" sz="2400" b="1" dirty="0" err="1" smtClean="0">
                <a:solidFill>
                  <a:srgbClr val="C00000"/>
                </a:solidFill>
              </a:rPr>
              <a:t>MeV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140303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40289" name="Group 1"/>
          <p:cNvGrpSpPr>
            <a:grpSpLocks/>
          </p:cNvGrpSpPr>
          <p:nvPr/>
        </p:nvGrpSpPr>
        <p:grpSpPr bwMode="auto">
          <a:xfrm>
            <a:off x="1676400" y="2819400"/>
            <a:ext cx="5754370" cy="2951735"/>
            <a:chOff x="1658" y="4435"/>
            <a:chExt cx="9062" cy="4648"/>
          </a:xfrm>
        </p:grpSpPr>
        <p:grpSp>
          <p:nvGrpSpPr>
            <p:cNvPr id="140295" name="Group 7"/>
            <p:cNvGrpSpPr>
              <a:grpSpLocks/>
            </p:cNvGrpSpPr>
            <p:nvPr/>
          </p:nvGrpSpPr>
          <p:grpSpPr bwMode="auto">
            <a:xfrm>
              <a:off x="1658" y="4435"/>
              <a:ext cx="4480" cy="4648"/>
              <a:chOff x="1658" y="3055"/>
              <a:chExt cx="4480" cy="4648"/>
            </a:xfrm>
          </p:grpSpPr>
          <p:grpSp>
            <p:nvGrpSpPr>
              <p:cNvPr id="140297" name="Group 9"/>
              <p:cNvGrpSpPr>
                <a:grpSpLocks/>
              </p:cNvGrpSpPr>
              <p:nvPr/>
            </p:nvGrpSpPr>
            <p:grpSpPr bwMode="auto">
              <a:xfrm>
                <a:off x="1658" y="3055"/>
                <a:ext cx="4480" cy="4648"/>
                <a:chOff x="3878" y="2986"/>
                <a:chExt cx="4480" cy="4648"/>
              </a:xfrm>
            </p:grpSpPr>
            <p:grpSp>
              <p:nvGrpSpPr>
                <p:cNvPr id="140299" name="Group 11"/>
                <p:cNvGrpSpPr>
                  <a:grpSpLocks/>
                </p:cNvGrpSpPr>
                <p:nvPr/>
              </p:nvGrpSpPr>
              <p:grpSpPr bwMode="auto">
                <a:xfrm>
                  <a:off x="3878" y="2986"/>
                  <a:ext cx="4480" cy="4648"/>
                  <a:chOff x="4950" y="1612"/>
                  <a:chExt cx="4480" cy="4648"/>
                </a:xfrm>
              </p:grpSpPr>
              <p:pic>
                <p:nvPicPr>
                  <p:cNvPr id="140301" name="Picture 13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17712" t="4457" r="16592" b="4796"/>
                  <a:stretch>
                    <a:fillRect/>
                  </a:stretch>
                </p:blipFill>
                <p:spPr bwMode="auto">
                  <a:xfrm>
                    <a:off x="4950" y="1612"/>
                    <a:ext cx="4480" cy="4648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4030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6744" y="3680"/>
                    <a:ext cx="681" cy="635"/>
                  </a:xfrm>
                  <a:prstGeom prst="ellipse">
                    <a:avLst/>
                  </a:prstGeom>
                  <a:noFill/>
                  <a:ln w="1905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sp>
              <p:nvSpPr>
                <p:cNvPr id="14029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179" y="5935"/>
                  <a:ext cx="1624" cy="56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~1.25 nm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40296" name="Text Box 8"/>
              <p:cNvSpPr txBox="1">
                <a:spLocks noChangeArrowheads="1"/>
              </p:cNvSpPr>
              <p:nvPr/>
            </p:nvSpPr>
            <p:spPr bwMode="auto">
              <a:xfrm>
                <a:off x="1750" y="3148"/>
                <a:ext cx="592" cy="5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8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а)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0290" name="Group 2"/>
            <p:cNvGrpSpPr>
              <a:grpSpLocks/>
            </p:cNvGrpSpPr>
            <p:nvPr/>
          </p:nvGrpSpPr>
          <p:grpSpPr bwMode="auto">
            <a:xfrm>
              <a:off x="6305" y="4452"/>
              <a:ext cx="4415" cy="4589"/>
              <a:chOff x="6305" y="4452"/>
              <a:chExt cx="4415" cy="4589"/>
            </a:xfrm>
          </p:grpSpPr>
          <p:pic>
            <p:nvPicPr>
              <p:cNvPr id="140294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7297" t="4617" r="17661" b="5183"/>
              <a:stretch>
                <a:fillRect/>
              </a:stretch>
            </p:blipFill>
            <p:spPr bwMode="auto">
              <a:xfrm>
                <a:off x="6305" y="4452"/>
                <a:ext cx="4415" cy="4589"/>
              </a:xfrm>
              <a:prstGeom prst="rect">
                <a:avLst/>
              </a:prstGeom>
              <a:noFill/>
            </p:spPr>
          </p:pic>
          <p:sp>
            <p:nvSpPr>
              <p:cNvPr id="140293" name="Text Box 5"/>
              <p:cNvSpPr txBox="1">
                <a:spLocks noChangeArrowheads="1"/>
              </p:cNvSpPr>
              <p:nvPr/>
            </p:nvSpPr>
            <p:spPr bwMode="auto">
              <a:xfrm>
                <a:off x="6408" y="4542"/>
                <a:ext cx="770" cy="5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b</a:t>
                </a:r>
                <a:r>
                  <a:rPr kumimoji="0" lang="ru-RU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)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292" name="Oval 4"/>
              <p:cNvSpPr>
                <a:spLocks noChangeArrowheads="1"/>
              </p:cNvSpPr>
              <p:nvPr/>
            </p:nvSpPr>
            <p:spPr bwMode="auto">
              <a:xfrm>
                <a:off x="8415" y="6503"/>
                <a:ext cx="311" cy="311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291" name="Text Box 3"/>
              <p:cNvSpPr txBox="1">
                <a:spLocks noChangeArrowheads="1"/>
              </p:cNvSpPr>
              <p:nvPr/>
            </p:nvSpPr>
            <p:spPr bwMode="auto">
              <a:xfrm>
                <a:off x="8506" y="6994"/>
                <a:ext cx="1461" cy="5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7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~0.5 nm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1" name="TextBox 59"/>
          <p:cNvSpPr txBox="1">
            <a:spLocks noChangeArrowheads="1"/>
          </p:cNvSpPr>
          <p:nvPr/>
        </p:nvSpPr>
        <p:spPr bwMode="auto">
          <a:xfrm>
            <a:off x="0" y="1828800"/>
            <a:ext cx="876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 err="1" smtClean="0">
                <a:solidFill>
                  <a:srgbClr val="0036A2"/>
                </a:solidFill>
              </a:rPr>
              <a:t>dE</a:t>
            </a:r>
            <a:r>
              <a:rPr lang="en-US" sz="2400" b="1" dirty="0" smtClean="0">
                <a:solidFill>
                  <a:srgbClr val="0036A2"/>
                </a:solidFill>
              </a:rPr>
              <a:t>/</a:t>
            </a:r>
            <a:r>
              <a:rPr lang="en-US" sz="2400" b="1" dirty="0" err="1" smtClean="0">
                <a:solidFill>
                  <a:srgbClr val="0036A2"/>
                </a:solidFill>
              </a:rPr>
              <a:t>dx</a:t>
            </a:r>
            <a:r>
              <a:rPr lang="en-US" sz="2400" b="1" dirty="0" smtClean="0">
                <a:solidFill>
                  <a:srgbClr val="0036A2"/>
                </a:solidFill>
              </a:rPr>
              <a:t> = 16 </a:t>
            </a:r>
            <a:r>
              <a:rPr lang="en-US" sz="2400" b="1" dirty="0" err="1" smtClean="0">
                <a:solidFill>
                  <a:srgbClr val="0036A2"/>
                </a:solidFill>
              </a:rPr>
              <a:t>keV</a:t>
            </a:r>
            <a:r>
              <a:rPr lang="en-US" sz="2400" b="1" dirty="0" smtClean="0">
                <a:solidFill>
                  <a:srgbClr val="0036A2"/>
                </a:solidFill>
              </a:rPr>
              <a:t>/nm</a:t>
            </a:r>
            <a:r>
              <a:rPr lang="ru-RU" sz="2400" b="1" dirty="0" smtClean="0">
                <a:solidFill>
                  <a:srgbClr val="0036A2"/>
                </a:solidFill>
              </a:rPr>
              <a:t> </a:t>
            </a:r>
            <a:r>
              <a:rPr lang="en-US" sz="2400" b="1" dirty="0" smtClean="0">
                <a:solidFill>
                  <a:srgbClr val="0036A2"/>
                </a:solidFill>
              </a:rPr>
              <a:t>	</a:t>
            </a:r>
            <a:r>
              <a:rPr lang="ru-RU" sz="2400" b="1" dirty="0" smtClean="0">
                <a:solidFill>
                  <a:srgbClr val="0036A2"/>
                </a:solidFill>
              </a:rPr>
              <a:t> </a:t>
            </a:r>
            <a:r>
              <a:rPr lang="en-US" sz="2400" b="1" dirty="0" err="1" smtClean="0">
                <a:solidFill>
                  <a:srgbClr val="0036A2"/>
                </a:solidFill>
              </a:rPr>
              <a:t>dE</a:t>
            </a:r>
            <a:r>
              <a:rPr lang="en-US" sz="2400" b="1" dirty="0" smtClean="0">
                <a:solidFill>
                  <a:srgbClr val="0036A2"/>
                </a:solidFill>
              </a:rPr>
              <a:t>/</a:t>
            </a:r>
            <a:r>
              <a:rPr lang="en-US" sz="2400" b="1" dirty="0" err="1" smtClean="0">
                <a:solidFill>
                  <a:srgbClr val="0036A2"/>
                </a:solidFill>
              </a:rPr>
              <a:t>dx</a:t>
            </a:r>
            <a:r>
              <a:rPr lang="en-US" sz="2400" b="1" dirty="0" smtClean="0">
                <a:solidFill>
                  <a:srgbClr val="0036A2"/>
                </a:solidFill>
              </a:rPr>
              <a:t> = 10 </a:t>
            </a:r>
            <a:r>
              <a:rPr lang="en-US" sz="2400" b="1" dirty="0" err="1" smtClean="0">
                <a:solidFill>
                  <a:srgbClr val="0036A2"/>
                </a:solidFill>
              </a:rPr>
              <a:t>keV</a:t>
            </a:r>
            <a:r>
              <a:rPr lang="en-US" sz="2400" b="1" dirty="0" smtClean="0">
                <a:solidFill>
                  <a:srgbClr val="0036A2"/>
                </a:solidFill>
              </a:rPr>
              <a:t>/nm </a:t>
            </a: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Track formation threshold</a:t>
            </a:r>
            <a:endParaRPr dirty="0">
              <a:latin typeface="Calibri" pitchFamily="34" charset="0"/>
            </a:endParaRPr>
          </a:p>
        </p:txBody>
      </p:sp>
      <p:sp>
        <p:nvSpPr>
          <p:cNvPr id="14342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5" name="TextBox 59"/>
          <p:cNvSpPr txBox="1">
            <a:spLocks noChangeArrowheads="1"/>
          </p:cNvSpPr>
          <p:nvPr/>
        </p:nvSpPr>
        <p:spPr bwMode="auto">
          <a:xfrm>
            <a:off x="2438400" y="5867400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6A2"/>
                </a:solidFill>
              </a:rPr>
              <a:t>Calculated threshold value is</a:t>
            </a:r>
            <a:r>
              <a:rPr lang="ru-RU" sz="2400" b="1" dirty="0" smtClean="0">
                <a:solidFill>
                  <a:srgbClr val="0036A2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dE</a:t>
            </a:r>
            <a:r>
              <a:rPr lang="en-US" sz="2400" b="1" dirty="0" smtClean="0">
                <a:solidFill>
                  <a:srgbClr val="C00000"/>
                </a:solidFill>
              </a:rPr>
              <a:t>/</a:t>
            </a:r>
            <a:r>
              <a:rPr lang="en-US" sz="2400" b="1" dirty="0" err="1" smtClean="0">
                <a:solidFill>
                  <a:srgbClr val="C00000"/>
                </a:solidFill>
              </a:rPr>
              <a:t>dx</a:t>
            </a:r>
            <a:r>
              <a:rPr lang="en-US" sz="2400" b="1" baseline="30000" dirty="0" err="1" smtClean="0">
                <a:solidFill>
                  <a:srgbClr val="C00000"/>
                </a:solidFill>
              </a:rPr>
              <a:t>th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~ </a:t>
            </a:r>
            <a:r>
              <a:rPr lang="en-US" sz="2400" b="1" dirty="0" smtClean="0">
                <a:solidFill>
                  <a:srgbClr val="C00000"/>
                </a:solidFill>
              </a:rPr>
              <a:t>6.1 </a:t>
            </a:r>
            <a:r>
              <a:rPr lang="en-US" sz="2400" b="1" dirty="0" err="1" smtClean="0">
                <a:solidFill>
                  <a:srgbClr val="C00000"/>
                </a:solidFill>
              </a:rPr>
              <a:t>keV</a:t>
            </a:r>
            <a:r>
              <a:rPr lang="en-US" sz="2400" b="1" dirty="0" smtClean="0">
                <a:solidFill>
                  <a:srgbClr val="C00000"/>
                </a:solidFill>
              </a:rPr>
              <a:t>/nm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4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6" name="Рисунок 35" descr="C:\Users\Ruslan Rymzhanov\Desktop\Grap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71600"/>
            <a:ext cx="6278570" cy="44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Track density</a:t>
            </a:r>
            <a:endParaRPr dirty="0">
              <a:latin typeface="Calibri" pitchFamily="34" charset="0"/>
            </a:endParaRPr>
          </a:p>
        </p:txBody>
      </p:sp>
      <p:pic>
        <p:nvPicPr>
          <p:cNvPr id="39939" name="Рисунок 4" descr="F:\Conferences\2015\VITT-2015\Graph1.jpg"/>
          <p:cNvPicPr>
            <a:picLocks noChangeAspect="1" noChangeArrowheads="1"/>
          </p:cNvPicPr>
          <p:nvPr/>
        </p:nvPicPr>
        <p:blipFill>
          <a:blip r:embed="rId2" cstate="print"/>
          <a:srcRect l="3021" t="3954" r="1878" b="3014"/>
          <a:stretch>
            <a:fillRect/>
          </a:stretch>
        </p:blipFill>
        <p:spPr bwMode="auto">
          <a:xfrm>
            <a:off x="228600" y="1905000"/>
            <a:ext cx="54102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143000"/>
            <a:ext cx="8686800" cy="457200"/>
          </a:xfrm>
          <a:prstGeom prst="rect">
            <a:avLst/>
          </a:prstGeom>
        </p:spPr>
        <p:txBody>
          <a:bodyPr/>
          <a:lstStyle/>
          <a:p>
            <a:pPr marL="0" lvl="1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The number of ion tracks saturates at </a:t>
            </a:r>
            <a:r>
              <a:rPr lang="en-US" sz="2000" b="1" kern="0" dirty="0" err="1" smtClean="0">
                <a:solidFill>
                  <a:srgbClr val="0036A2"/>
                </a:solidFill>
                <a:ea typeface="+mn-ea"/>
                <a:cs typeface="Arial" pitchFamily="34" charset="0"/>
              </a:rPr>
              <a:t>fluence</a:t>
            </a:r>
            <a:r>
              <a:rPr lang="en-US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 of</a:t>
            </a:r>
            <a:r>
              <a:rPr lang="ru-RU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 </a:t>
            </a:r>
            <a:endParaRPr lang="ru-RU" sz="2000" b="1" kern="0" dirty="0">
              <a:solidFill>
                <a:srgbClr val="0036A2"/>
              </a:solidFill>
              <a:ea typeface="+mn-ea"/>
              <a:cs typeface="Arial" pitchFamily="34" charset="0"/>
            </a:endParaRPr>
          </a:p>
          <a:p>
            <a:pPr marL="0" lvl="1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~</a:t>
            </a:r>
            <a:r>
              <a:rPr lang="en-ZA" sz="20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 </a:t>
            </a:r>
            <a:r>
              <a:rPr lang="en-ZA" sz="20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1.1 </a:t>
            </a:r>
            <a:r>
              <a:rPr lang="en-ZA" sz="20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x 10</a:t>
            </a:r>
            <a:r>
              <a:rPr lang="en-ZA" sz="2000" b="1" kern="0" baseline="30000" dirty="0">
                <a:solidFill>
                  <a:srgbClr val="0036A2"/>
                </a:solidFill>
                <a:ea typeface="+mn-ea"/>
                <a:cs typeface="Arial" pitchFamily="34" charset="0"/>
              </a:rPr>
              <a:t>12</a:t>
            </a:r>
            <a:r>
              <a:rPr lang="en-ZA" sz="20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 cm</a:t>
            </a:r>
            <a:r>
              <a:rPr lang="en-ZA" sz="2000" b="1" kern="0" baseline="30000" dirty="0">
                <a:solidFill>
                  <a:srgbClr val="0036A2"/>
                </a:solidFill>
                <a:ea typeface="+mn-ea"/>
                <a:cs typeface="Arial" pitchFamily="34" charset="0"/>
              </a:rPr>
              <a:t>-2</a:t>
            </a:r>
          </a:p>
          <a:p>
            <a:pPr marL="0" lvl="1" algn="ctr" fontAlgn="auto">
              <a:spcBef>
                <a:spcPts val="0"/>
              </a:spcBef>
              <a:spcAft>
                <a:spcPts val="600"/>
              </a:spcAft>
              <a:defRPr/>
            </a:pPr>
            <a:endParaRPr lang="en-ZA" sz="2000" dirty="0">
              <a:latin typeface="+mn-lt"/>
              <a:ea typeface="+mn-ea"/>
              <a:cs typeface="+mn-cs"/>
            </a:endParaRPr>
          </a:p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ZA" sz="2000" b="1" kern="0" dirty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8024" y="5867400"/>
            <a:ext cx="4862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Effective radius of SHI track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~ 5.4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nm</a:t>
            </a:r>
            <a:endParaRPr lang="en-ZA" sz="2400" b="1" kern="0" dirty="0">
              <a:solidFill>
                <a:srgbClr val="0036A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9942" name="Picture 2" descr="C:\Users\Ducktor\Desktop\Untitled.tif"/>
          <p:cNvPicPr>
            <a:picLocks noChangeAspect="1" noChangeArrowheads="1"/>
          </p:cNvPicPr>
          <p:nvPr/>
        </p:nvPicPr>
        <p:blipFill>
          <a:blip r:embed="rId3" cstate="print"/>
          <a:srcRect t="11081" r="11081"/>
          <a:stretch>
            <a:fillRect/>
          </a:stretch>
        </p:blipFill>
        <p:spPr bwMode="auto">
          <a:xfrm>
            <a:off x="5715000" y="19812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stomShape 7"/>
          <p:cNvSpPr/>
          <p:nvPr/>
        </p:nvSpPr>
        <p:spPr>
          <a:xfrm>
            <a:off x="0" y="6554788"/>
            <a:ext cx="2744788" cy="30321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i="1" dirty="0">
                <a:solidFill>
                  <a:srgbClr val="002060"/>
                </a:solidFill>
              </a:rPr>
              <a:t>J. O’Connell et al. </a:t>
            </a:r>
            <a:r>
              <a:rPr lang="en-US" sz="1400" i="1" dirty="0" smtClean="0">
                <a:solidFill>
                  <a:srgbClr val="002060"/>
                </a:solidFill>
              </a:rPr>
              <a:t>VITT</a:t>
            </a:r>
            <a:r>
              <a:rPr lang="ru-RU" sz="1400" i="1" dirty="0" smtClean="0">
                <a:solidFill>
                  <a:srgbClr val="002060"/>
                </a:solidFill>
              </a:rPr>
              <a:t> </a:t>
            </a:r>
            <a:r>
              <a:rPr lang="ru-RU" sz="1400" i="1" dirty="0">
                <a:solidFill>
                  <a:srgbClr val="002060"/>
                </a:solidFill>
              </a:rPr>
              <a:t>2015</a:t>
            </a:r>
            <a:endParaRPr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 descr="D:\Sektor_8\2015_Molecular_Dynamics\Al2O3\Al2o3_Xe_144\Al2O3_1x_Xe_Z.jpg"/>
          <p:cNvPicPr>
            <a:picLocks noChangeAspect="1" noChangeArrowheads="1"/>
          </p:cNvPicPr>
          <p:nvPr/>
        </p:nvPicPr>
        <p:blipFill>
          <a:blip r:embed="rId2" cstate="print"/>
          <a:srcRect l="10716" t="15472" r="11230" b="16158"/>
          <a:stretch>
            <a:fillRect/>
          </a:stretch>
        </p:blipFill>
        <p:spPr bwMode="auto">
          <a:xfrm>
            <a:off x="5362575" y="457200"/>
            <a:ext cx="332422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965" name="Рисунок 2" descr="D:\Sektor_8\2015_Molecular_Dynamics\Al2O3\Al2o3_Xe_144\Al2O3_1x_Xe_Y.jpg"/>
          <p:cNvPicPr>
            <a:picLocks noChangeAspect="1" noChangeArrowheads="1"/>
          </p:cNvPicPr>
          <p:nvPr/>
        </p:nvPicPr>
        <p:blipFill>
          <a:blip r:embed="rId3" cstate="print"/>
          <a:srcRect l="11250" t="34271" r="11446" b="34743"/>
          <a:stretch>
            <a:fillRect/>
          </a:stretch>
        </p:blipFill>
        <p:spPr bwMode="auto">
          <a:xfrm>
            <a:off x="5384800" y="2608263"/>
            <a:ext cx="330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Рисунок 4" descr="D:\Sektor_8\2015_Molecular_Dynamics\Al2O3\Al2o3_Xe_144\Al2O3_2x_2.8nm_Xe_Y.jpg"/>
          <p:cNvPicPr>
            <a:picLocks noChangeAspect="1" noChangeArrowheads="1"/>
          </p:cNvPicPr>
          <p:nvPr/>
        </p:nvPicPr>
        <p:blipFill>
          <a:blip r:embed="rId4" cstate="print"/>
          <a:srcRect l="11510" t="34988" r="11508" b="35222"/>
          <a:stretch>
            <a:fillRect/>
          </a:stretch>
        </p:blipFill>
        <p:spPr bwMode="auto">
          <a:xfrm>
            <a:off x="5391150" y="5722938"/>
            <a:ext cx="329565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Рисунок 3" descr="D:\Sektor_8\2015_Molecular_Dynamics\Al2O3\Al2o3_Xe_144\Al2O3_2x_Xe_Z.jpg"/>
          <p:cNvPicPr>
            <a:picLocks noChangeAspect="1" noChangeArrowheads="1"/>
          </p:cNvPicPr>
          <p:nvPr/>
        </p:nvPicPr>
        <p:blipFill>
          <a:blip r:embed="rId5" cstate="print"/>
          <a:srcRect l="11572" t="16545" r="11821" b="16727"/>
          <a:stretch>
            <a:fillRect/>
          </a:stretch>
        </p:blipFill>
        <p:spPr bwMode="auto">
          <a:xfrm>
            <a:off x="5399088" y="3602038"/>
            <a:ext cx="3255962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Box 11"/>
          <p:cNvSpPr txBox="1">
            <a:spLocks noChangeArrowheads="1"/>
          </p:cNvSpPr>
          <p:nvPr/>
        </p:nvSpPr>
        <p:spPr bwMode="auto">
          <a:xfrm rot="16200000">
            <a:off x="4415632" y="1362869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Z-projection</a:t>
            </a:r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>
            <a:off x="3609975" y="3581400"/>
            <a:ext cx="56388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4067175" y="3581400"/>
            <a:ext cx="5638800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143625" y="981075"/>
            <a:ext cx="3048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>
            <a:off x="6886575" y="990600"/>
            <a:ext cx="8382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429375" y="990600"/>
            <a:ext cx="457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4" name="TextBox 27"/>
          <p:cNvSpPr txBox="1">
            <a:spLocks noChangeArrowheads="1"/>
          </p:cNvSpPr>
          <p:nvPr/>
        </p:nvSpPr>
        <p:spPr bwMode="auto">
          <a:xfrm>
            <a:off x="7267575" y="1066800"/>
            <a:ext cx="115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2.8 nm</a:t>
            </a:r>
            <a:endParaRPr lang="ru-RU" sz="2400" b="1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0" y="1905000"/>
            <a:ext cx="4897438" cy="3581400"/>
          </a:xfrm>
          <a:prstGeom prst="rect">
            <a:avLst/>
          </a:prstGeom>
        </p:spPr>
        <p:txBody>
          <a:bodyPr/>
          <a:lstStyle/>
          <a:p>
            <a:pPr marL="285750" indent="-285750" fontAlgn="auto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Box size 12.2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x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18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.8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x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5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.2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нм</a:t>
            </a:r>
            <a:r>
              <a:rPr lang="ru-RU" sz="2400" b="1" kern="0" baseline="3000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3</a:t>
            </a:r>
            <a:endParaRPr lang="en-US" sz="2400" b="1" kern="0" baseline="30000" dirty="0" smtClean="0">
              <a:solidFill>
                <a:srgbClr val="0036A2"/>
              </a:solidFill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Xe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167 </a:t>
            </a:r>
            <a:r>
              <a:rPr lang="en-US" sz="2400" b="1" kern="0" dirty="0" err="1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 ion</a:t>
            </a:r>
          </a:p>
          <a:p>
            <a:pPr marL="285750" indent="-285750" fontAlgn="auto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Passage of the second ion causes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annealing </a:t>
            </a:r>
            <a:r>
              <a:rPr lang="en-US" sz="2400" b="1" kern="0" dirty="0" smtClean="0">
                <a:solidFill>
                  <a:srgbClr val="0036A2"/>
                </a:solidFill>
                <a:latin typeface="+mn-lt"/>
                <a:ea typeface="+mn-ea"/>
                <a:cs typeface="+mn-cs"/>
              </a:rPr>
              <a:t>of the defects created by the first one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Is the healing of tracks the probable mechanism of observed saturation?</a:t>
            </a:r>
            <a:endParaRPr lang="ru-RU" sz="2400" b="1" kern="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ZA" sz="2000" kern="0" dirty="0">
              <a:solidFill>
                <a:sysClr val="windowText" lastClr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976" name="TextBox 15"/>
          <p:cNvSpPr txBox="1">
            <a:spLocks noChangeArrowheads="1"/>
          </p:cNvSpPr>
          <p:nvPr/>
        </p:nvSpPr>
        <p:spPr bwMode="auto">
          <a:xfrm rot="16200000">
            <a:off x="4373563" y="4449763"/>
            <a:ext cx="152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Z-projection</a:t>
            </a:r>
            <a:endParaRPr lang="ru-RU"/>
          </a:p>
        </p:txBody>
      </p:sp>
      <p:sp>
        <p:nvSpPr>
          <p:cNvPr id="40977" name="TextBox 12"/>
          <p:cNvSpPr txBox="1">
            <a:spLocks noChangeArrowheads="1"/>
          </p:cNvSpPr>
          <p:nvPr/>
        </p:nvSpPr>
        <p:spPr bwMode="auto">
          <a:xfrm rot="16200000">
            <a:off x="4685507" y="2828131"/>
            <a:ext cx="984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Y-proj</a:t>
            </a:r>
            <a:r>
              <a:rPr lang="ru-RU"/>
              <a:t>.</a:t>
            </a:r>
          </a:p>
        </p:txBody>
      </p:sp>
      <p:sp>
        <p:nvSpPr>
          <p:cNvPr id="40978" name="TextBox 16"/>
          <p:cNvSpPr txBox="1">
            <a:spLocks noChangeArrowheads="1"/>
          </p:cNvSpPr>
          <p:nvPr/>
        </p:nvSpPr>
        <p:spPr bwMode="auto">
          <a:xfrm rot="16200000">
            <a:off x="4610894" y="5971381"/>
            <a:ext cx="101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Y-proj</a:t>
            </a:r>
            <a:r>
              <a:rPr lang="ru-RU"/>
              <a:t>.</a:t>
            </a:r>
          </a:p>
        </p:txBody>
      </p:sp>
      <p:sp>
        <p:nvSpPr>
          <p:cNvPr id="4097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A3234FA6-9972-474D-AB23-79E30EAFBF1B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21" name="CustomShape 1"/>
          <p:cNvSpPr/>
          <p:nvPr/>
        </p:nvSpPr>
        <p:spPr>
          <a:xfrm>
            <a:off x="228600" y="0"/>
            <a:ext cx="5562600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/>
              <a:t>Overlapping of SHI tracks. </a:t>
            </a:r>
            <a:r>
              <a:rPr lang="en-US" sz="3200" dirty="0" err="1" smtClean="0"/>
              <a:t>Xe</a:t>
            </a:r>
            <a:r>
              <a:rPr lang="en-US" sz="3200" dirty="0" smtClean="0"/>
              <a:t> 167 </a:t>
            </a:r>
            <a:r>
              <a:rPr lang="en-US" sz="3200" dirty="0" err="1" smtClean="0"/>
              <a:t>MeV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228600" y="0"/>
            <a:ext cx="5562600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/>
              <a:t>Overlapping of SHI tracks. </a:t>
            </a:r>
            <a:r>
              <a:rPr lang="en-US" sz="3200" dirty="0" err="1" smtClean="0"/>
              <a:t>Xe</a:t>
            </a:r>
            <a:r>
              <a:rPr lang="en-US" sz="3200" dirty="0" smtClean="0"/>
              <a:t> 167 </a:t>
            </a:r>
            <a:r>
              <a:rPr lang="en-US" sz="3200" dirty="0" err="1" smtClean="0"/>
              <a:t>MeV</a:t>
            </a:r>
            <a:endParaRPr lang="ru-RU" sz="3200" dirty="0"/>
          </a:p>
        </p:txBody>
      </p:sp>
      <p:sp>
        <p:nvSpPr>
          <p:cNvPr id="155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" name="Группа 22"/>
          <p:cNvGrpSpPr/>
          <p:nvPr/>
        </p:nvGrpSpPr>
        <p:grpSpPr>
          <a:xfrm>
            <a:off x="5010150" y="457200"/>
            <a:ext cx="3752850" cy="6262688"/>
            <a:chOff x="5210175" y="457200"/>
            <a:chExt cx="3752850" cy="6262688"/>
          </a:xfrm>
        </p:grpSpPr>
        <p:pic>
          <p:nvPicPr>
            <p:cNvPr id="41986" name="Рисунок 6" descr="D:\Sektor_8\2015_Molecular_Dynamics\Al2O3\Al2o3_Xe_144\Al2O3_2x_6nm_Xe_Y.jpg"/>
            <p:cNvPicPr>
              <a:picLocks noChangeAspect="1" noChangeArrowheads="1"/>
            </p:cNvPicPr>
            <p:nvPr/>
          </p:nvPicPr>
          <p:blipFill>
            <a:blip r:embed="rId2" cstate="print"/>
            <a:srcRect l="11546" t="35120" r="11693" b="35417"/>
            <a:stretch>
              <a:fillRect/>
            </a:stretch>
          </p:blipFill>
          <p:spPr bwMode="auto">
            <a:xfrm>
              <a:off x="5667375" y="5784850"/>
              <a:ext cx="3279775" cy="93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87" name="Рисунок 5" descr="D:\Sektor_8\2015_Molecular_Dynamics\Al2O3\Al2o3_Xe_144\Al2O3_2x_6nm_Xe_Z.jpg"/>
            <p:cNvPicPr>
              <a:picLocks noChangeAspect="1" noChangeArrowheads="1"/>
            </p:cNvPicPr>
            <p:nvPr/>
          </p:nvPicPr>
          <p:blipFill>
            <a:blip r:embed="rId3" cstate="print"/>
            <a:srcRect l="11710" t="16545" r="11821" b="16908"/>
            <a:stretch>
              <a:fillRect/>
            </a:stretch>
          </p:blipFill>
          <p:spPr bwMode="auto">
            <a:xfrm>
              <a:off x="5681663" y="3648075"/>
              <a:ext cx="3265487" cy="213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0" name="Рисунок 2" descr="D:\Sektor_8\2015_Molecular_Dynamics\Al2O3\Al2o3_Xe_144\Al2O3_1x_Xe_Y.jpg"/>
            <p:cNvPicPr>
              <a:picLocks noChangeAspect="1" noChangeArrowheads="1"/>
            </p:cNvPicPr>
            <p:nvPr/>
          </p:nvPicPr>
          <p:blipFill>
            <a:blip r:embed="rId4" cstate="print"/>
            <a:srcRect l="11250" t="34271" r="11446" b="34743"/>
            <a:stretch>
              <a:fillRect/>
            </a:stretch>
          </p:blipFill>
          <p:spPr bwMode="auto">
            <a:xfrm>
              <a:off x="5661025" y="2608263"/>
              <a:ext cx="33020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1" name="Рисунок 1" descr="D:\Sektor_8\2015_Molecular_Dynamics\Al2O3\Al2o3_Xe_144\Al2O3_1x_Xe_Z.jpg"/>
            <p:cNvPicPr>
              <a:picLocks noChangeAspect="1" noChangeArrowheads="1"/>
            </p:cNvPicPr>
            <p:nvPr/>
          </p:nvPicPr>
          <p:blipFill>
            <a:blip r:embed="rId5" cstate="print"/>
            <a:srcRect l="10716" t="15472" r="11230" b="16158"/>
            <a:stretch>
              <a:fillRect/>
            </a:stretch>
          </p:blipFill>
          <p:spPr bwMode="auto">
            <a:xfrm>
              <a:off x="5638800" y="457200"/>
              <a:ext cx="3324225" cy="2179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3886200" y="3581400"/>
              <a:ext cx="56388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>
              <a:off x="4876800" y="3581400"/>
              <a:ext cx="56388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6419850" y="985838"/>
              <a:ext cx="304800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rot="10800000">
              <a:off x="7696200" y="990600"/>
              <a:ext cx="8382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6705600" y="990600"/>
              <a:ext cx="990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97" name="TextBox 27"/>
            <p:cNvSpPr txBox="1">
              <a:spLocks noChangeArrowheads="1"/>
            </p:cNvSpPr>
            <p:nvPr/>
          </p:nvSpPr>
          <p:spPr bwMode="auto">
            <a:xfrm>
              <a:off x="7772400" y="1219200"/>
              <a:ext cx="11592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 smtClean="0"/>
                <a:t>6.5 </a:t>
              </a:r>
              <a:r>
                <a:rPr lang="en-US" sz="2400" b="1" dirty="0"/>
                <a:t>nm</a:t>
              </a:r>
              <a:endParaRPr lang="ru-RU" sz="2400" b="1" dirty="0"/>
            </a:p>
          </p:txBody>
        </p:sp>
        <p:sp>
          <p:nvSpPr>
            <p:cNvPr id="41998" name="TextBox 31"/>
            <p:cNvSpPr txBox="1">
              <a:spLocks noChangeArrowheads="1"/>
            </p:cNvSpPr>
            <p:nvPr/>
          </p:nvSpPr>
          <p:spPr bwMode="auto">
            <a:xfrm rot="16200000">
              <a:off x="4691857" y="1362869"/>
              <a:ext cx="15240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Z-projection</a:t>
              </a:r>
              <a:endParaRPr lang="ru-RU"/>
            </a:p>
          </p:txBody>
        </p:sp>
        <p:sp>
          <p:nvSpPr>
            <p:cNvPr id="41999" name="TextBox 32"/>
            <p:cNvSpPr txBox="1">
              <a:spLocks noChangeArrowheads="1"/>
            </p:cNvSpPr>
            <p:nvPr/>
          </p:nvSpPr>
          <p:spPr bwMode="auto">
            <a:xfrm rot="16200000">
              <a:off x="4961732" y="2828131"/>
              <a:ext cx="9842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Y-proj</a:t>
              </a:r>
              <a:r>
                <a:rPr lang="ru-RU"/>
                <a:t>.</a:t>
              </a:r>
            </a:p>
          </p:txBody>
        </p:sp>
        <p:sp>
          <p:nvSpPr>
            <p:cNvPr id="42000" name="TextBox 33"/>
            <p:cNvSpPr txBox="1">
              <a:spLocks noChangeArrowheads="1"/>
            </p:cNvSpPr>
            <p:nvPr/>
          </p:nvSpPr>
          <p:spPr bwMode="auto">
            <a:xfrm rot="16200000">
              <a:off x="4649788" y="4449763"/>
              <a:ext cx="15240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Z-projection</a:t>
              </a:r>
              <a:endParaRPr lang="ru-RU"/>
            </a:p>
          </p:txBody>
        </p:sp>
        <p:sp>
          <p:nvSpPr>
            <p:cNvPr id="42001" name="TextBox 34"/>
            <p:cNvSpPr txBox="1">
              <a:spLocks noChangeArrowheads="1"/>
            </p:cNvSpPr>
            <p:nvPr/>
          </p:nvSpPr>
          <p:spPr bwMode="auto">
            <a:xfrm rot="16200000">
              <a:off x="4887119" y="5971381"/>
              <a:ext cx="1016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Y-proj</a:t>
              </a:r>
              <a:r>
                <a:rPr lang="ru-RU"/>
                <a:t>.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6200" y="1246188"/>
            <a:ext cx="5019675" cy="30315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Passage of the ion at longer distances from older tracks causes partial annealing of the defects</a:t>
            </a:r>
          </a:p>
          <a:p>
            <a:pPr marL="285750" indent="-285750" fontAlgn="auto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kern="0" dirty="0" smtClean="0">
                <a:solidFill>
                  <a:srgbClr val="0036A2"/>
                </a:solidFill>
              </a:rPr>
              <a:t>Effective radius of recovery is     ~6.5 nm (experimental ~5.4 nm) and corresponding track density is </a:t>
            </a:r>
            <a:r>
              <a:rPr lang="en-US" sz="22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~2.7×10</a:t>
            </a:r>
            <a:r>
              <a:rPr lang="en-US" sz="2200" b="1" kern="0" baseline="3000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12</a:t>
            </a:r>
            <a:r>
              <a:rPr lang="en-US" sz="22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 </a:t>
            </a:r>
            <a:r>
              <a:rPr lang="ru-RU" sz="2200" b="1" kern="0" dirty="0">
                <a:solidFill>
                  <a:srgbClr val="0036A2"/>
                </a:solidFill>
                <a:ea typeface="+mn-ea"/>
                <a:cs typeface="Arial" pitchFamily="34" charset="0"/>
              </a:rPr>
              <a:t>см</a:t>
            </a:r>
            <a:r>
              <a:rPr lang="ru-RU" sz="2200" b="1" kern="0" baseline="30000" dirty="0">
                <a:solidFill>
                  <a:srgbClr val="0036A2"/>
                </a:solidFill>
                <a:ea typeface="+mn-ea"/>
                <a:cs typeface="Arial" pitchFamily="34" charset="0"/>
              </a:rPr>
              <a:t>-2</a:t>
            </a:r>
            <a:endParaRPr lang="en-US" sz="2200" b="1" kern="0" dirty="0">
              <a:solidFill>
                <a:srgbClr val="0036A2"/>
              </a:solidFill>
              <a:ea typeface="+mn-ea"/>
              <a:cs typeface="Arial" pitchFamily="34" charset="0"/>
            </a:endParaRPr>
          </a:p>
        </p:txBody>
      </p:sp>
      <p:pic>
        <p:nvPicPr>
          <p:cNvPr id="42003" name="Picture 2" descr="C:\Users\Ducktor\Desktop\Untitled.tif"/>
          <p:cNvPicPr>
            <a:picLocks noChangeAspect="1" noChangeArrowheads="1"/>
          </p:cNvPicPr>
          <p:nvPr/>
        </p:nvPicPr>
        <p:blipFill>
          <a:blip r:embed="rId6" cstate="print"/>
          <a:srcRect t="11081" r="11081"/>
          <a:stretch>
            <a:fillRect/>
          </a:stretch>
        </p:blipFill>
        <p:spPr bwMode="auto">
          <a:xfrm>
            <a:off x="1600200" y="42672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A3234FA6-9972-474D-AB23-79E30EAFBF1B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Swift heavy ions</a:t>
            </a:r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 (</a:t>
            </a: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SHI</a:t>
            </a:r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)</a:t>
            </a:r>
            <a:endParaRPr sz="3600" dirty="0"/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4725988" y="1184275"/>
          <a:ext cx="5024437" cy="3389313"/>
        </p:xfrm>
        <a:graphic>
          <a:graphicData uri="http://schemas.openxmlformats.org/presentationml/2006/ole">
            <p:oleObj spid="_x0000_s1026" name="Graph" r:id="rId3" imgW="4276800" imgH="3022200" progId="Origin50.Graph">
              <p:embed/>
            </p:oleObj>
          </a:graphicData>
        </a:graphic>
      </p:graphicFrame>
      <p:sp>
        <p:nvSpPr>
          <p:cNvPr id="1029" name="TextBox 2"/>
          <p:cNvSpPr txBox="1">
            <a:spLocks noChangeArrowheads="1"/>
          </p:cNvSpPr>
          <p:nvPr/>
        </p:nvSpPr>
        <p:spPr bwMode="auto">
          <a:xfrm>
            <a:off x="0" y="2133600"/>
            <a:ext cx="49530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solidFill>
                  <a:srgbClr val="0036A2"/>
                </a:solidFill>
              </a:rPr>
              <a:t>Е &gt; 0.5 MeV/</a:t>
            </a:r>
            <a:r>
              <a:rPr lang="en-US" altLang="en-US" sz="2400" b="1" dirty="0" err="1" smtClean="0">
                <a:solidFill>
                  <a:srgbClr val="0036A2"/>
                </a:solidFill>
              </a:rPr>
              <a:t>nucl</a:t>
            </a:r>
            <a:r>
              <a:rPr lang="en-US" altLang="en-US" sz="2400" b="1" dirty="0" smtClean="0">
                <a:solidFill>
                  <a:srgbClr val="0036A2"/>
                </a:solidFill>
              </a:rPr>
              <a:t>, M &gt; 4m</a:t>
            </a:r>
            <a:r>
              <a:rPr lang="en-US" altLang="en-US" sz="2400" b="1" baseline="-25000" dirty="0" smtClean="0">
                <a:solidFill>
                  <a:srgbClr val="0036A2"/>
                </a:solidFill>
              </a:rPr>
              <a:t>p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en-US" altLang="en-US" sz="2400" b="1" dirty="0" err="1" smtClean="0">
                <a:solidFill>
                  <a:srgbClr val="C00000"/>
                </a:solidFill>
              </a:rPr>
              <a:t>S</a:t>
            </a:r>
            <a:r>
              <a:rPr lang="en-US" altLang="en-US" sz="2400" b="1" baseline="-25000" dirty="0" err="1" smtClean="0">
                <a:solidFill>
                  <a:srgbClr val="C00000"/>
                </a:solidFill>
              </a:rPr>
              <a:t>nucl</a:t>
            </a:r>
            <a:r>
              <a:rPr lang="en-US" altLang="en-US" sz="2400" b="1" dirty="0" smtClean="0">
                <a:solidFill>
                  <a:srgbClr val="C00000"/>
                </a:solidFill>
              </a:rPr>
              <a:t>/</a:t>
            </a:r>
            <a:r>
              <a:rPr lang="en-US" altLang="en-US" sz="2400" b="1" dirty="0" err="1" smtClean="0">
                <a:solidFill>
                  <a:srgbClr val="C00000"/>
                </a:solidFill>
              </a:rPr>
              <a:t>S</a:t>
            </a:r>
            <a:r>
              <a:rPr lang="en-US" altLang="en-US" sz="2400" b="1" baseline="-25000" dirty="0" err="1" smtClean="0">
                <a:solidFill>
                  <a:srgbClr val="C00000"/>
                </a:solidFill>
              </a:rPr>
              <a:t>el</a:t>
            </a:r>
            <a:r>
              <a:rPr lang="en-US" altLang="en-US" sz="2400" b="1" dirty="0" smtClean="0">
                <a:solidFill>
                  <a:srgbClr val="C00000"/>
                </a:solidFill>
              </a:rPr>
              <a:t> &lt; 0.01 </a:t>
            </a:r>
            <a:r>
              <a:rPr lang="en-US" altLang="en-US" sz="2400" b="1" dirty="0" smtClean="0">
                <a:solidFill>
                  <a:srgbClr val="0036A2"/>
                </a:solidFill>
              </a:rPr>
              <a:t>- Lose energy to electronic stopping</a:t>
            </a:r>
          </a:p>
          <a:p>
            <a:pPr marL="285750" indent="-285750">
              <a:spcAft>
                <a:spcPts val="2400"/>
              </a:spcAft>
              <a:buFont typeface="Arial" pitchFamily="34" charset="0"/>
              <a:buChar char="•"/>
            </a:pPr>
            <a:r>
              <a:rPr lang="en-US" altLang="en-US" sz="2400" b="1" dirty="0" smtClean="0">
                <a:solidFill>
                  <a:srgbClr val="0036A2"/>
                </a:solidFill>
              </a:rPr>
              <a:t>Simulate the influence of fission fragments and cosmic rays on material properties</a:t>
            </a:r>
          </a:p>
        </p:txBody>
      </p:sp>
      <p:grpSp>
        <p:nvGrpSpPr>
          <p:cNvPr id="1030" name="Группа 10"/>
          <p:cNvGrpSpPr>
            <a:grpSpLocks/>
          </p:cNvGrpSpPr>
          <p:nvPr/>
        </p:nvGrpSpPr>
        <p:grpSpPr bwMode="auto">
          <a:xfrm>
            <a:off x="5257800" y="4953000"/>
            <a:ext cx="3505200" cy="1371600"/>
            <a:chOff x="1182202" y="4760473"/>
            <a:chExt cx="3757025" cy="1512767"/>
          </a:xfrm>
        </p:grpSpPr>
        <p:pic>
          <p:nvPicPr>
            <p:cNvPr id="1036" name="Picture 274" descr="Energy Loss from Toulemonde 2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2202" y="4777815"/>
              <a:ext cx="1879144" cy="149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27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94731" y="4760473"/>
              <a:ext cx="1744496" cy="148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781800" y="6416675"/>
            <a:ext cx="2133600" cy="365125"/>
          </a:xfrm>
        </p:spPr>
        <p:txBody>
          <a:bodyPr/>
          <a:lstStyle/>
          <a:p>
            <a:fld id="{A3234FA6-9972-474D-AB23-79E30EAFBF1B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 descr="C:\Users\Rus\Dropbox\Work\Conferences\2017\PKK-2017_june\Images\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600"/>
            <a:ext cx="4419600" cy="4419600"/>
          </a:xfrm>
          <a:prstGeom prst="rect">
            <a:avLst/>
          </a:prstGeom>
          <a:noFill/>
        </p:spPr>
      </p:pic>
      <p:sp>
        <p:nvSpPr>
          <p:cNvPr id="154" name="CustomShape 1"/>
          <p:cNvSpPr/>
          <p:nvPr/>
        </p:nvSpPr>
        <p:spPr>
          <a:xfrm>
            <a:off x="228600" y="0"/>
            <a:ext cx="6781800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/>
              <a:t>Overlapping of SHI tracks. Bi 700 </a:t>
            </a:r>
            <a:r>
              <a:rPr lang="en-US" sz="3200" dirty="0" err="1" smtClean="0"/>
              <a:t>MeV</a:t>
            </a:r>
            <a:endParaRPr lang="ru-RU" sz="3200" dirty="0"/>
          </a:p>
        </p:txBody>
      </p:sp>
      <p:sp>
        <p:nvSpPr>
          <p:cNvPr id="155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Прямоугольник 1"/>
          <p:cNvSpPr/>
          <p:nvPr/>
        </p:nvSpPr>
        <p:spPr>
          <a:xfrm>
            <a:off x="76200" y="1246188"/>
            <a:ext cx="501967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kern="0" dirty="0" smtClean="0">
                <a:solidFill>
                  <a:srgbClr val="0036A2"/>
                </a:solidFill>
                <a:ea typeface="+mn-ea"/>
                <a:cs typeface="Arial" pitchFamily="34" charset="0"/>
              </a:rPr>
              <a:t>Bi 700 MeV ion tracks causes partial recovery of older tracks</a:t>
            </a:r>
          </a:p>
        </p:txBody>
      </p:sp>
      <p:grpSp>
        <p:nvGrpSpPr>
          <p:cNvPr id="47" name="Группа 281"/>
          <p:cNvGrpSpPr>
            <a:grpSpLocks noChangeAspect="1"/>
          </p:cNvGrpSpPr>
          <p:nvPr/>
        </p:nvGrpSpPr>
        <p:grpSpPr bwMode="auto">
          <a:xfrm>
            <a:off x="5410200" y="1066800"/>
            <a:ext cx="2895600" cy="5691049"/>
            <a:chOff x="14050160" y="22494090"/>
            <a:chExt cx="6286545" cy="12358773"/>
          </a:xfrm>
        </p:grpSpPr>
        <p:pic>
          <p:nvPicPr>
            <p:cNvPr id="48" name="Picture 201" descr="C:\Users\Rus\Desktop\al2o3_Bi_Bi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53710" y="26637493"/>
              <a:ext cx="6267755" cy="402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02" descr="C:\Users\Rus\Desktop\al2o3_Bi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050161" y="22494090"/>
              <a:ext cx="6286544" cy="4025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203" descr="C:\Users\Rus\Desktop\al2o3_Bi_Bi_8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050160" y="30780897"/>
              <a:ext cx="6267754" cy="402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10069761" y="28852072"/>
              <a:ext cx="12001583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16206611" y="28637757"/>
              <a:ext cx="342902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16609737" y="32781161"/>
              <a:ext cx="342902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>
              <a:off x="16070552" y="27137560"/>
              <a:ext cx="1858506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236"/>
            <p:cNvSpPr txBox="1">
              <a:spLocks noChangeArrowheads="1"/>
            </p:cNvSpPr>
            <p:nvPr/>
          </p:nvSpPr>
          <p:spPr bwMode="auto">
            <a:xfrm>
              <a:off x="16193022" y="26549149"/>
              <a:ext cx="2032600" cy="831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6.5 nm</a:t>
              </a:r>
              <a:endParaRPr lang="ru-RU" sz="1400" b="1" dirty="0"/>
            </a:p>
          </p:txBody>
        </p:sp>
        <p:cxnSp>
          <p:nvCxnSpPr>
            <p:cNvPr id="56" name="Прямая со стрелкой 55"/>
            <p:cNvCxnSpPr/>
            <p:nvPr/>
          </p:nvCxnSpPr>
          <p:spPr>
            <a:xfrm>
              <a:off x="16049919" y="31352401"/>
              <a:ext cx="2287027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250"/>
            <p:cNvSpPr txBox="1">
              <a:spLocks noChangeArrowheads="1"/>
            </p:cNvSpPr>
            <p:nvPr/>
          </p:nvSpPr>
          <p:spPr bwMode="auto">
            <a:xfrm>
              <a:off x="16315363" y="30563977"/>
              <a:ext cx="1794337" cy="915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8 nm</a:t>
              </a:r>
              <a:endParaRPr lang="ru-RU" sz="1600" b="1" dirty="0"/>
            </a:p>
          </p:txBody>
        </p:sp>
      </p:grpSp>
      <p:cxnSp>
        <p:nvCxnSpPr>
          <p:cNvPr id="60" name="Прямая со стрелкой 59"/>
          <p:cNvCxnSpPr>
            <a:stCxn id="65" idx="6"/>
          </p:cNvCxnSpPr>
          <p:nvPr/>
        </p:nvCxnSpPr>
        <p:spPr>
          <a:xfrm>
            <a:off x="3657600" y="4191000"/>
            <a:ext cx="3124200" cy="1524000"/>
          </a:xfrm>
          <a:prstGeom prst="straightConnector1">
            <a:avLst/>
          </a:prstGeom>
          <a:ln w="28575">
            <a:solidFill>
              <a:srgbClr val="256E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67" idx="6"/>
          </p:cNvCxnSpPr>
          <p:nvPr/>
        </p:nvCxnSpPr>
        <p:spPr>
          <a:xfrm>
            <a:off x="1676400" y="3505200"/>
            <a:ext cx="5105400" cy="304800"/>
          </a:xfrm>
          <a:prstGeom prst="straightConnector1">
            <a:avLst/>
          </a:prstGeom>
          <a:ln w="28575">
            <a:solidFill>
              <a:srgbClr val="256E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Овал 64"/>
          <p:cNvSpPr/>
          <p:nvPr/>
        </p:nvSpPr>
        <p:spPr>
          <a:xfrm>
            <a:off x="2743200" y="3886200"/>
            <a:ext cx="914400" cy="609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762000" y="3200400"/>
            <a:ext cx="914400" cy="6096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Номер слайда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" name="Picture 201" descr="C:\Users\Rus\Desktop\al2o3_Bi_B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3810000" cy="24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Группа 288"/>
          <p:cNvGrpSpPr>
            <a:grpSpLocks noChangeAspect="1"/>
          </p:cNvGrpSpPr>
          <p:nvPr/>
        </p:nvGrpSpPr>
        <p:grpSpPr bwMode="auto">
          <a:xfrm>
            <a:off x="4724400" y="1143000"/>
            <a:ext cx="4005981" cy="2298046"/>
            <a:chOff x="21336837" y="28979237"/>
            <a:chExt cx="7429552" cy="4417826"/>
          </a:xfrm>
        </p:grpSpPr>
        <p:pic>
          <p:nvPicPr>
            <p:cNvPr id="19" name="Picture 205" descr="C:\Users\Rus\Desktop\Al2O3_Bi_Bi_stress.jpg"/>
            <p:cNvPicPr>
              <a:picLocks noChangeAspect="1" noChangeArrowheads="1"/>
            </p:cNvPicPr>
            <p:nvPr/>
          </p:nvPicPr>
          <p:blipFill>
            <a:blip r:embed="rId3" cstate="print"/>
            <a:srcRect l="4076" t="9830" r="7887"/>
            <a:stretch>
              <a:fillRect/>
            </a:stretch>
          </p:blipFill>
          <p:spPr bwMode="auto">
            <a:xfrm>
              <a:off x="21336837" y="28979237"/>
              <a:ext cx="7429552" cy="4417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Прямая соединительная линия 19"/>
            <p:cNvCxnSpPr/>
            <p:nvPr/>
          </p:nvCxnSpPr>
          <p:spPr>
            <a:xfrm rot="5400000">
              <a:off x="24232619" y="30781478"/>
              <a:ext cx="242945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>
              <a:off x="22603734" y="30728549"/>
              <a:ext cx="242945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23784419" y="29709660"/>
              <a:ext cx="1683351" cy="176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87"/>
            <p:cNvSpPr txBox="1">
              <a:spLocks noChangeArrowheads="1"/>
            </p:cNvSpPr>
            <p:nvPr/>
          </p:nvSpPr>
          <p:spPr bwMode="auto">
            <a:xfrm>
              <a:off x="23980043" y="29186106"/>
              <a:ext cx="1256184" cy="52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6.5 nm</a:t>
              </a:r>
              <a:endParaRPr lang="ru-RU" sz="1600" b="1" dirty="0"/>
            </a:p>
          </p:txBody>
        </p:sp>
      </p:grpSp>
      <p:pic>
        <p:nvPicPr>
          <p:cNvPr id="123906" name="Picture 2" descr="C:\Users\Rus\Dropbox\Work\Conferences\2017\REI-2017\articles\Al2O3_structure\710 MeV Bi overlap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733800"/>
            <a:ext cx="2743200" cy="274320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4876800" y="3352800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b="1" kern="0" dirty="0" smtClean="0">
                <a:solidFill>
                  <a:srgbClr val="C00000"/>
                </a:solidFill>
                <a:ea typeface="+mn-ea"/>
                <a:cs typeface="Arial" pitchFamily="34" charset="0"/>
              </a:rPr>
              <a:t>TEM image of double Bi 700 MeV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181600" y="914400"/>
            <a:ext cx="297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b="1" kern="0" dirty="0" smtClean="0">
                <a:ea typeface="+mn-ea"/>
                <a:cs typeface="Arial" pitchFamily="34" charset="0"/>
              </a:rPr>
              <a:t>Stress field of overlapped tracks</a:t>
            </a: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16" name="CustomShape 1"/>
          <p:cNvSpPr/>
          <p:nvPr/>
        </p:nvSpPr>
        <p:spPr>
          <a:xfrm>
            <a:off x="228600" y="0"/>
            <a:ext cx="6781800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/>
              <a:t>Overlapping of SHI tracks. Bi 700 </a:t>
            </a:r>
            <a:r>
              <a:rPr lang="en-US" sz="3200" dirty="0" err="1" smtClean="0"/>
              <a:t>MeV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519446"/>
            <a:ext cx="9067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ctr" eaLnBrk="0" hangingPunct="0">
              <a:tabLst>
                <a:tab pos="180975" algn="l"/>
              </a:tabLst>
            </a:pPr>
            <a:r>
              <a:rPr lang="en-US" altLang="en-US" sz="1600" b="1" dirty="0" smtClean="0">
                <a:solidFill>
                  <a:srgbClr val="0F0175"/>
                </a:solidFill>
                <a:cs typeface="Times New Roman" pitchFamily="18" charset="0"/>
              </a:rPr>
              <a:t>Closely spaced tracks are “connected” with defect structure aligned along atomic planes</a:t>
            </a:r>
            <a:endParaRPr lang="en-US" altLang="en-US" sz="1600" b="1" dirty="0">
              <a:solidFill>
                <a:srgbClr val="0F0175"/>
              </a:solidFill>
              <a:cs typeface="Times New Roman" pitchFamily="18" charset="0"/>
            </a:endParaRPr>
          </a:p>
        </p:txBody>
      </p:sp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967162"/>
            <a:ext cx="3810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268502" y="3581400"/>
            <a:ext cx="407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coding of displacements: 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CC00"/>
                </a:solidFill>
              </a:rPr>
              <a:t>Y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0000CC"/>
                </a:solidFill>
              </a:rPr>
              <a:t>Z</a:t>
            </a:r>
            <a:endParaRPr lang="ru-RU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22860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000000"/>
                </a:solidFill>
                <a:latin typeface="Calibri"/>
              </a:rPr>
              <a:t>Conclusions</a:t>
            </a:r>
            <a:endParaRPr dirty="0"/>
          </a:p>
        </p:txBody>
      </p:sp>
      <p:sp>
        <p:nvSpPr>
          <p:cNvPr id="200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3"/>
          <p:cNvSpPr/>
          <p:nvPr/>
        </p:nvSpPr>
        <p:spPr>
          <a:xfrm>
            <a:off x="1981200" y="1143000"/>
            <a:ext cx="6934200" cy="518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 algn="just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36A2"/>
                </a:solidFill>
              </a:rPr>
              <a:t>The relaxation of excess lattice energy in Al</a:t>
            </a:r>
            <a:r>
              <a:rPr lang="en-US" sz="2000" b="1" baseline="-25000" dirty="0" smtClean="0">
                <a:solidFill>
                  <a:srgbClr val="0036A2"/>
                </a:solidFill>
              </a:rPr>
              <a:t>2</a:t>
            </a:r>
            <a:r>
              <a:rPr lang="en-US" sz="2000" b="1" dirty="0" smtClean="0">
                <a:solidFill>
                  <a:srgbClr val="0036A2"/>
                </a:solidFill>
              </a:rPr>
              <a:t>O</a:t>
            </a:r>
            <a:r>
              <a:rPr lang="en-US" sz="2000" b="1" baseline="-25000" dirty="0" smtClean="0">
                <a:solidFill>
                  <a:srgbClr val="0036A2"/>
                </a:solidFill>
              </a:rPr>
              <a:t>3</a:t>
            </a:r>
            <a:r>
              <a:rPr lang="en-US" sz="2000" b="1" dirty="0" smtClean="0">
                <a:solidFill>
                  <a:srgbClr val="0036A2"/>
                </a:solidFill>
              </a:rPr>
              <a:t> irradiated by SHI is studied using original MC model and classical MD</a:t>
            </a:r>
            <a:endParaRPr lang="ru-RU" sz="2000" b="1" dirty="0">
              <a:solidFill>
                <a:srgbClr val="0036A2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36A2"/>
                </a:solidFill>
              </a:rPr>
              <a:t>The estimation of track size is in a good agreement with recent TEM data. The energy loss threshold of track formation in Al</a:t>
            </a:r>
            <a:r>
              <a:rPr lang="en-US" sz="2000" b="1" baseline="-25000" dirty="0" smtClean="0">
                <a:solidFill>
                  <a:srgbClr val="0036A2"/>
                </a:solidFill>
              </a:rPr>
              <a:t>2</a:t>
            </a:r>
            <a:r>
              <a:rPr lang="en-US" sz="2000" b="1" dirty="0" smtClean="0">
                <a:solidFill>
                  <a:srgbClr val="0036A2"/>
                </a:solidFill>
              </a:rPr>
              <a:t>O</a:t>
            </a:r>
            <a:r>
              <a:rPr lang="en-US" sz="2000" b="1" baseline="-25000" dirty="0" smtClean="0">
                <a:solidFill>
                  <a:srgbClr val="0036A2"/>
                </a:solidFill>
              </a:rPr>
              <a:t>3</a:t>
            </a:r>
            <a:r>
              <a:rPr lang="en-US" sz="2000" b="1" dirty="0" smtClean="0">
                <a:solidFill>
                  <a:srgbClr val="0036A2"/>
                </a:solidFill>
              </a:rPr>
              <a:t>  is determined (</a:t>
            </a:r>
            <a:r>
              <a:rPr lang="en-US" sz="2000" b="1" dirty="0" err="1" smtClean="0">
                <a:solidFill>
                  <a:srgbClr val="0036A2"/>
                </a:solidFill>
              </a:rPr>
              <a:t>dE</a:t>
            </a:r>
            <a:r>
              <a:rPr lang="en-US" sz="2000" b="1" dirty="0" smtClean="0">
                <a:solidFill>
                  <a:srgbClr val="0036A2"/>
                </a:solidFill>
              </a:rPr>
              <a:t>/</a:t>
            </a:r>
            <a:r>
              <a:rPr lang="en-US" sz="2000" b="1" dirty="0" err="1" smtClean="0">
                <a:solidFill>
                  <a:srgbClr val="0036A2"/>
                </a:solidFill>
              </a:rPr>
              <a:t>dx</a:t>
            </a:r>
            <a:r>
              <a:rPr lang="en-US" sz="2000" b="1" dirty="0" smtClean="0">
                <a:solidFill>
                  <a:srgbClr val="0036A2"/>
                </a:solidFill>
              </a:rPr>
              <a:t>~ </a:t>
            </a:r>
            <a:r>
              <a:rPr lang="en-US" sz="2000" b="1" dirty="0">
                <a:solidFill>
                  <a:srgbClr val="0036A2"/>
                </a:solidFill>
              </a:rPr>
              <a:t>7 </a:t>
            </a:r>
            <a:r>
              <a:rPr lang="en-US" sz="2000" b="1" dirty="0" err="1" smtClean="0">
                <a:solidFill>
                  <a:srgbClr val="0036A2"/>
                </a:solidFill>
              </a:rPr>
              <a:t>keV</a:t>
            </a:r>
            <a:r>
              <a:rPr lang="en-US" sz="2000" b="1" dirty="0" smtClean="0">
                <a:solidFill>
                  <a:srgbClr val="0036A2"/>
                </a:solidFill>
              </a:rPr>
              <a:t>/nm)</a:t>
            </a:r>
            <a:r>
              <a:rPr lang="ru-RU" sz="2000" b="1" dirty="0" smtClean="0">
                <a:solidFill>
                  <a:srgbClr val="0036A2"/>
                </a:solidFill>
              </a:rPr>
              <a:t>.</a:t>
            </a:r>
            <a:endParaRPr lang="en-US" sz="2000" b="1" dirty="0" smtClean="0">
              <a:solidFill>
                <a:srgbClr val="0036A2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36A2"/>
                </a:solidFill>
              </a:rPr>
              <a:t>Simulation of X-ray powder diffraction patterns of irradiated crystal revealed that the Al </a:t>
            </a:r>
            <a:r>
              <a:rPr lang="en-US" sz="2000" b="1" dirty="0" err="1" smtClean="0">
                <a:solidFill>
                  <a:srgbClr val="0036A2"/>
                </a:solidFill>
              </a:rPr>
              <a:t>sublattice</a:t>
            </a:r>
            <a:r>
              <a:rPr lang="en-US" sz="2000" b="1" dirty="0" smtClean="0">
                <a:solidFill>
                  <a:srgbClr val="0036A2"/>
                </a:solidFill>
              </a:rPr>
              <a:t> is damaged stronger than O </a:t>
            </a:r>
            <a:r>
              <a:rPr lang="en-US" sz="2000" b="1" dirty="0" err="1" smtClean="0">
                <a:solidFill>
                  <a:srgbClr val="0036A2"/>
                </a:solidFill>
              </a:rPr>
              <a:t>sublattice</a:t>
            </a:r>
            <a:endParaRPr lang="en-ZA" sz="2000" b="1" dirty="0">
              <a:solidFill>
                <a:srgbClr val="0036A2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36A2"/>
                </a:solidFill>
              </a:rPr>
              <a:t>The effect of recovery of overlapping tracks in Al</a:t>
            </a:r>
            <a:r>
              <a:rPr lang="en-US" sz="2000" b="1" baseline="-25000" dirty="0" smtClean="0">
                <a:solidFill>
                  <a:srgbClr val="0036A2"/>
                </a:solidFill>
              </a:rPr>
              <a:t>2</a:t>
            </a:r>
            <a:r>
              <a:rPr lang="en-US" sz="2000" b="1" dirty="0" smtClean="0">
                <a:solidFill>
                  <a:srgbClr val="0036A2"/>
                </a:solidFill>
              </a:rPr>
              <a:t>O</a:t>
            </a:r>
            <a:r>
              <a:rPr lang="en-US" sz="2000" b="1" baseline="-25000" dirty="0" smtClean="0">
                <a:solidFill>
                  <a:srgbClr val="0036A2"/>
                </a:solidFill>
              </a:rPr>
              <a:t>3</a:t>
            </a:r>
            <a:r>
              <a:rPr lang="en-US" sz="2000" b="1" dirty="0" smtClean="0">
                <a:solidFill>
                  <a:srgbClr val="0036A2"/>
                </a:solidFill>
              </a:rPr>
              <a:t> is investigated. The effective distance of recovery is ~</a:t>
            </a:r>
            <a:r>
              <a:rPr lang="en-ZA" sz="2000" b="1" dirty="0">
                <a:solidFill>
                  <a:srgbClr val="0036A2"/>
                </a:solidFill>
              </a:rPr>
              <a:t>5.4 </a:t>
            </a:r>
            <a:r>
              <a:rPr lang="en-US" sz="2000" b="1" dirty="0" smtClean="0">
                <a:solidFill>
                  <a:srgbClr val="0036A2"/>
                </a:solidFill>
              </a:rPr>
              <a:t>nm</a:t>
            </a:r>
            <a:r>
              <a:rPr lang="en-ZA" sz="2000" b="1" dirty="0" smtClean="0">
                <a:solidFill>
                  <a:srgbClr val="0036A2"/>
                </a:solidFill>
              </a:rPr>
              <a:t> (</a:t>
            </a:r>
            <a:r>
              <a:rPr lang="en-US" sz="2000" b="1" dirty="0" smtClean="0">
                <a:solidFill>
                  <a:srgbClr val="0036A2"/>
                </a:solidFill>
              </a:rPr>
              <a:t>TEM</a:t>
            </a:r>
            <a:r>
              <a:rPr lang="en-ZA" sz="2000" b="1" dirty="0" smtClean="0">
                <a:solidFill>
                  <a:srgbClr val="0036A2"/>
                </a:solidFill>
              </a:rPr>
              <a:t>) </a:t>
            </a:r>
            <a:r>
              <a:rPr lang="en-ZA" sz="2000" b="1" dirty="0">
                <a:solidFill>
                  <a:srgbClr val="0036A2"/>
                </a:solidFill>
              </a:rPr>
              <a:t>- 6.</a:t>
            </a:r>
            <a:r>
              <a:rPr lang="ru-RU" sz="2000" b="1" dirty="0">
                <a:solidFill>
                  <a:srgbClr val="0036A2"/>
                </a:solidFill>
              </a:rPr>
              <a:t>5</a:t>
            </a:r>
            <a:r>
              <a:rPr lang="en-ZA" sz="2000" b="1" dirty="0">
                <a:solidFill>
                  <a:srgbClr val="0036A2"/>
                </a:solidFill>
              </a:rPr>
              <a:t> </a:t>
            </a:r>
            <a:r>
              <a:rPr lang="en-US" sz="2000" b="1" dirty="0" smtClean="0">
                <a:solidFill>
                  <a:srgbClr val="0036A2"/>
                </a:solidFill>
              </a:rPr>
              <a:t>nm</a:t>
            </a:r>
            <a:r>
              <a:rPr lang="en-ZA" sz="2000" b="1" dirty="0" smtClean="0">
                <a:solidFill>
                  <a:srgbClr val="0036A2"/>
                </a:solidFill>
              </a:rPr>
              <a:t> (</a:t>
            </a:r>
            <a:r>
              <a:rPr lang="en-US" sz="2000" b="1" dirty="0" smtClean="0">
                <a:solidFill>
                  <a:srgbClr val="0036A2"/>
                </a:solidFill>
              </a:rPr>
              <a:t>MD</a:t>
            </a:r>
            <a:r>
              <a:rPr lang="en-ZA" sz="2000" b="1" dirty="0" smtClean="0">
                <a:solidFill>
                  <a:srgbClr val="0036A2"/>
                </a:solidFill>
              </a:rPr>
              <a:t>) </a:t>
            </a:r>
            <a:r>
              <a:rPr lang="en-US" sz="2000" b="1" dirty="0" smtClean="0">
                <a:solidFill>
                  <a:srgbClr val="0036A2"/>
                </a:solidFill>
              </a:rPr>
              <a:t>for </a:t>
            </a:r>
            <a:r>
              <a:rPr lang="en-US" sz="2000" b="1" dirty="0" err="1" smtClean="0">
                <a:solidFill>
                  <a:srgbClr val="0036A2"/>
                </a:solidFill>
              </a:rPr>
              <a:t>Xe</a:t>
            </a:r>
            <a:r>
              <a:rPr lang="en-US" sz="2000" b="1" dirty="0" smtClean="0">
                <a:solidFill>
                  <a:srgbClr val="0036A2"/>
                </a:solidFill>
              </a:rPr>
              <a:t> 167 </a:t>
            </a:r>
            <a:r>
              <a:rPr lang="en-US" sz="2000" b="1" dirty="0" err="1" smtClean="0">
                <a:solidFill>
                  <a:srgbClr val="0036A2"/>
                </a:solidFill>
              </a:rPr>
              <a:t>MeV</a:t>
            </a:r>
            <a:r>
              <a:rPr lang="en-US" sz="2000" b="1" dirty="0" smtClean="0">
                <a:solidFill>
                  <a:srgbClr val="0036A2"/>
                </a:solidFill>
              </a:rPr>
              <a:t> ion</a:t>
            </a:r>
            <a:r>
              <a:rPr lang="ru-RU" sz="2000" b="1" dirty="0" smtClean="0">
                <a:solidFill>
                  <a:srgbClr val="0036A2"/>
                </a:solidFill>
              </a:rPr>
              <a:t>.</a:t>
            </a:r>
            <a:endParaRPr lang="en-ZA" sz="2000" b="1" dirty="0" smtClean="0">
              <a:solidFill>
                <a:srgbClr val="0036A2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36A2"/>
                </a:solidFill>
              </a:rPr>
              <a:t>Overlapping of Bi tracks causes only partial recovery of existing track forming defect connections between tracks.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endParaRPr sz="2000" b="1" dirty="0">
              <a:solidFill>
                <a:srgbClr val="0036A2"/>
              </a:solidFill>
            </a:endParaRPr>
          </a:p>
        </p:txBody>
      </p:sp>
      <p:pic>
        <p:nvPicPr>
          <p:cNvPr id="17417" name="Рисунок 5" descr="D:\Sektor_8\2015_Molecular_Dynamics\Al2O3\Al2o3_Xe_144\Al2O3_2x_6nm_Xe_Z.jpg"/>
          <p:cNvPicPr>
            <a:picLocks noChangeAspect="1" noChangeArrowheads="1"/>
          </p:cNvPicPr>
          <p:nvPr/>
        </p:nvPicPr>
        <p:blipFill>
          <a:blip r:embed="rId3" cstate="print"/>
          <a:srcRect l="11710" t="16545" r="11821" b="16908"/>
          <a:stretch>
            <a:fillRect/>
          </a:stretch>
        </p:blipFill>
        <p:spPr bwMode="auto">
          <a:xfrm>
            <a:off x="228600" y="4267200"/>
            <a:ext cx="16002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152400" y="990600"/>
          <a:ext cx="1600200" cy="1131945"/>
        </p:xfrm>
        <a:graphic>
          <a:graphicData uri="http://schemas.openxmlformats.org/presentationml/2006/ole">
            <p:oleObj spid="_x0000_s17411" name="Graph" r:id="rId4" imgW="4276440" imgH="3022560" progId="Origin50.Graph">
              <p:embed/>
            </p:oleObj>
          </a:graphicData>
        </a:graphic>
      </p:graphicFrame>
      <p:pic>
        <p:nvPicPr>
          <p:cNvPr id="17418" name="Рисунок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136" y="2133600"/>
            <a:ext cx="960438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4" descr="C:\Users\Rus\Desktop\154184.jpg"/>
          <p:cNvPicPr>
            <a:picLocks noChangeAspect="1" noChangeArrowheads="1"/>
          </p:cNvPicPr>
          <p:nvPr/>
        </p:nvPicPr>
        <p:blipFill>
          <a:blip r:embed="rId6" cstate="print"/>
          <a:srcRect l="6667" t="4443" r="6667" b="4443"/>
          <a:stretch>
            <a:fillRect/>
          </a:stretch>
        </p:blipFill>
        <p:spPr bwMode="auto">
          <a:xfrm>
            <a:off x="0" y="2133600"/>
            <a:ext cx="912812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12" name="Object 1"/>
          <p:cNvGraphicFramePr>
            <a:graphicFrameLocks noChangeAspect="1"/>
          </p:cNvGraphicFramePr>
          <p:nvPr/>
        </p:nvGraphicFramePr>
        <p:xfrm>
          <a:off x="0" y="3048000"/>
          <a:ext cx="1905000" cy="1338507"/>
        </p:xfrm>
        <a:graphic>
          <a:graphicData uri="http://schemas.openxmlformats.org/presentationml/2006/ole">
            <p:oleObj spid="_x0000_s17412" name="Graph" r:id="rId7" imgW="4161600" imgH="2926080" progId="Origin50.Graph">
              <p:embed/>
            </p:oleObj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5491543"/>
            <a:ext cx="1564135" cy="10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2"/>
          <p:cNvSpPr/>
          <p:nvPr/>
        </p:nvSpPr>
        <p:spPr>
          <a:xfrm>
            <a:off x="0" y="0"/>
            <a:ext cx="9142413" cy="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1143000" y="2895600"/>
            <a:ext cx="7010400" cy="83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800000"/>
                </a:solidFill>
              </a:rPr>
              <a:t>Thank you for your attention</a:t>
            </a:r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6" name="CustomShape 6"/>
          <p:cNvSpPr/>
          <p:nvPr/>
        </p:nvSpPr>
        <p:spPr>
          <a:xfrm>
            <a:off x="228600" y="67655"/>
            <a:ext cx="71618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0000"/>
              </a:lnSpc>
            </a:pPr>
            <a:r>
              <a:rPr lang="en-GB" sz="3200" b="1" dirty="0" smtClean="0">
                <a:solidFill>
                  <a:srgbClr val="FFFFFF"/>
                </a:solidFill>
                <a:latin typeface="Calibri"/>
              </a:rPr>
              <a:t>46</a:t>
            </a:r>
            <a:r>
              <a:rPr lang="en-GB" sz="3200" b="1" baseline="30000" dirty="0" smtClean="0">
                <a:solidFill>
                  <a:srgbClr val="FFFFFF"/>
                </a:solidFill>
                <a:latin typeface="Calibri"/>
              </a:rPr>
              <a:t>th</a:t>
            </a:r>
            <a:r>
              <a:rPr lang="en-GB" sz="3200" b="1" dirty="0" smtClean="0">
                <a:solidFill>
                  <a:srgbClr val="FFFFFF"/>
                </a:solidFill>
                <a:latin typeface="Calibri"/>
              </a:rPr>
              <a:t> PAC on </a:t>
            </a:r>
          </a:p>
          <a:p>
            <a:pPr>
              <a:lnSpc>
                <a:spcPct val="80000"/>
              </a:lnSpc>
            </a:pPr>
            <a:r>
              <a:rPr lang="en-GB" sz="3200" b="1" dirty="0" smtClean="0">
                <a:solidFill>
                  <a:srgbClr val="FFFFFF"/>
                </a:solidFill>
                <a:latin typeface="Calibri"/>
              </a:rPr>
              <a:t>Condensed Matter Physics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err="1" smtClean="0">
                <a:latin typeface="Calibri" pitchFamily="34" charset="0"/>
              </a:rPr>
              <a:t>Interatomic</a:t>
            </a:r>
            <a:r>
              <a:rPr lang="en-US" sz="4400" dirty="0" smtClean="0">
                <a:latin typeface="Calibri" pitchFamily="34" charset="0"/>
              </a:rPr>
              <a:t> forces</a:t>
            </a:r>
            <a:endParaRPr dirty="0">
              <a:latin typeface="Calibri" pitchFamily="34" charset="0"/>
            </a:endParaRPr>
          </a:p>
        </p:txBody>
      </p:sp>
      <p:sp>
        <p:nvSpPr>
          <p:cNvPr id="11270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1266" name="Object 1"/>
          <p:cNvGraphicFramePr>
            <a:graphicFrameLocks noChangeAspect="1"/>
          </p:cNvGraphicFramePr>
          <p:nvPr/>
        </p:nvGraphicFramePr>
        <p:xfrm>
          <a:off x="228600" y="1676400"/>
          <a:ext cx="4648200" cy="1414463"/>
        </p:xfrm>
        <a:graphic>
          <a:graphicData uri="http://schemas.openxmlformats.org/presentationml/2006/ole">
            <p:oleObj spid="_x0000_s11266" name="Equation" r:id="rId3" imgW="1727200" imgH="520700" progId="Equation.DSMT4">
              <p:embed/>
            </p:oleObj>
          </a:graphicData>
        </a:graphic>
      </p:graphicFrame>
      <p:sp>
        <p:nvSpPr>
          <p:cNvPr id="11272" name="TextBox 22"/>
          <p:cNvSpPr txBox="1">
            <a:spLocks noChangeArrowheads="1"/>
          </p:cNvSpPr>
          <p:nvPr/>
        </p:nvSpPr>
        <p:spPr bwMode="auto">
          <a:xfrm>
            <a:off x="1066800" y="1143000"/>
            <a:ext cx="662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6A2"/>
                </a:solidFill>
              </a:rPr>
              <a:t>Buckingham-type potential</a:t>
            </a:r>
            <a:endParaRPr lang="ru-RU" sz="2400" b="1" dirty="0">
              <a:solidFill>
                <a:srgbClr val="0036A2"/>
              </a:solidFill>
            </a:endParaRPr>
          </a:p>
        </p:txBody>
      </p:sp>
      <p:sp>
        <p:nvSpPr>
          <p:cNvPr id="1127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-188913" y="3605213"/>
          <a:ext cx="4797426" cy="3359150"/>
        </p:xfrm>
        <a:graphic>
          <a:graphicData uri="http://schemas.openxmlformats.org/presentationml/2006/ole">
            <p:oleObj spid="_x0000_s11267" name="Graph" r:id="rId4" imgW="4153680" imgH="2901600" progId="Origin50.Graph">
              <p:embed/>
            </p:oleObj>
          </a:graphicData>
        </a:graphic>
      </p:graphicFrame>
      <p:sp>
        <p:nvSpPr>
          <p:cNvPr id="11274" name="TextBox 24"/>
          <p:cNvSpPr txBox="1">
            <a:spLocks noChangeArrowheads="1"/>
          </p:cNvSpPr>
          <p:nvPr/>
        </p:nvSpPr>
        <p:spPr bwMode="auto">
          <a:xfrm>
            <a:off x="1066800" y="3200400"/>
            <a:ext cx="662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6A2"/>
                </a:solidFill>
              </a:rPr>
              <a:t>Verification of potential</a:t>
            </a:r>
            <a:endParaRPr lang="ru-RU" sz="2400" b="1" dirty="0">
              <a:solidFill>
                <a:srgbClr val="0036A2"/>
              </a:solidFill>
            </a:endParaRPr>
          </a:p>
        </p:txBody>
      </p:sp>
      <p:sp>
        <p:nvSpPr>
          <p:cNvPr id="11275" name="Прямоугольник 25"/>
          <p:cNvSpPr>
            <a:spLocks noChangeArrowheads="1"/>
          </p:cNvSpPr>
          <p:nvPr/>
        </p:nvSpPr>
        <p:spPr bwMode="auto">
          <a:xfrm>
            <a:off x="5410200" y="2057400"/>
            <a:ext cx="3600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/>
              <a:t>C</a:t>
            </a:r>
            <a:r>
              <a:rPr lang="en-US" sz="1600" i="1" baseline="-25000" dirty="0" err="1"/>
              <a:t>ij</a:t>
            </a:r>
            <a:r>
              <a:rPr lang="ru-RU" sz="1600" i="1" dirty="0"/>
              <a:t>, </a:t>
            </a:r>
            <a:r>
              <a:rPr lang="en-US" sz="1600" i="1" dirty="0" err="1"/>
              <a:t>A</a:t>
            </a:r>
            <a:r>
              <a:rPr lang="en-US" sz="1600" i="1" baseline="-25000" dirty="0" err="1"/>
              <a:t>ij</a:t>
            </a:r>
            <a:r>
              <a:rPr lang="ru-RU" sz="1600" i="1" dirty="0"/>
              <a:t>, </a:t>
            </a:r>
            <a:r>
              <a:rPr lang="en-US" sz="1600" i="1" dirty="0" err="1"/>
              <a:t>ρ</a:t>
            </a:r>
            <a:r>
              <a:rPr lang="en-US" sz="1600" i="1" baseline="-25000" dirty="0" err="1"/>
              <a:t>ij</a:t>
            </a:r>
            <a:r>
              <a:rPr lang="ru-RU" sz="1600" i="1" dirty="0"/>
              <a:t>  </a:t>
            </a:r>
            <a:r>
              <a:rPr lang="en-US" sz="1600" i="1" dirty="0" smtClean="0"/>
              <a:t>from</a:t>
            </a:r>
            <a:endParaRPr lang="ru-RU" sz="1600" i="1" dirty="0"/>
          </a:p>
          <a:p>
            <a:r>
              <a:rPr lang="en-US" sz="1600" i="1" dirty="0">
                <a:solidFill>
                  <a:srgbClr val="C00000"/>
                </a:solidFill>
              </a:rPr>
              <a:t>M. Matsui</a:t>
            </a:r>
            <a:r>
              <a:rPr lang="ru-RU" sz="1600" i="1" dirty="0">
                <a:solidFill>
                  <a:srgbClr val="C00000"/>
                </a:solidFill>
              </a:rPr>
              <a:t>,</a:t>
            </a:r>
            <a:r>
              <a:rPr lang="en-US" sz="1600" i="1" dirty="0">
                <a:solidFill>
                  <a:srgbClr val="C00000"/>
                </a:solidFill>
              </a:rPr>
              <a:t> </a:t>
            </a:r>
            <a:r>
              <a:rPr lang="en-US" sz="1600" i="1" dirty="0" err="1">
                <a:solidFill>
                  <a:srgbClr val="C00000"/>
                </a:solidFill>
              </a:rPr>
              <a:t>Geophys</a:t>
            </a:r>
            <a:r>
              <a:rPr lang="en-US" sz="1600" i="1" dirty="0">
                <a:solidFill>
                  <a:srgbClr val="C00000"/>
                </a:solidFill>
              </a:rPr>
              <a:t>. Res. </a:t>
            </a:r>
            <a:r>
              <a:rPr lang="en-US" sz="1600" i="1" dirty="0" err="1">
                <a:solidFill>
                  <a:srgbClr val="C00000"/>
                </a:solidFill>
              </a:rPr>
              <a:t>Lett</a:t>
            </a:r>
            <a:r>
              <a:rPr lang="en-US" sz="1600" i="1" dirty="0">
                <a:solidFill>
                  <a:srgbClr val="C00000"/>
                </a:solidFill>
              </a:rPr>
              <a:t> (1996)</a:t>
            </a:r>
            <a:endParaRPr lang="ru-RU" sz="1600" i="1" dirty="0">
              <a:solidFill>
                <a:srgbClr val="C00000"/>
              </a:solidFill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4419600" y="3962400"/>
          <a:ext cx="4542155" cy="2194560"/>
        </p:xfrm>
        <a:graphic>
          <a:graphicData uri="http://schemas.openxmlformats.org/drawingml/2006/table">
            <a:tbl>
              <a:tblPr/>
              <a:tblGrid>
                <a:gridCol w="1494155"/>
                <a:gridCol w="1752600"/>
                <a:gridCol w="12954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Elastic constants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Experimental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6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GPa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Calculated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6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GPa</a:t>
                      </a:r>
                      <a:endParaRPr lang="ru-RU" sz="16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498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473.6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181.7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150.8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-23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-19.2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502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520.5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147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115.7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600" b="1" baseline="-25000"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6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146.3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314" name="TextBox 27"/>
          <p:cNvSpPr txBox="1">
            <a:spLocks noChangeArrowheads="1"/>
          </p:cNvSpPr>
          <p:nvPr/>
        </p:nvSpPr>
        <p:spPr bwMode="auto">
          <a:xfrm>
            <a:off x="762000" y="5029200"/>
            <a:ext cx="18181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T</a:t>
            </a:r>
            <a:r>
              <a:rPr lang="en-US" sz="1600" b="1" baseline="-25000" dirty="0" smtClean="0"/>
              <a:t>m</a:t>
            </a:r>
            <a:r>
              <a:rPr lang="en-US" sz="1600" b="1" dirty="0" smtClean="0"/>
              <a:t>(exp)</a:t>
            </a:r>
            <a:r>
              <a:rPr lang="ru-RU" sz="1600" b="1" dirty="0" smtClean="0"/>
              <a:t> </a:t>
            </a:r>
            <a:r>
              <a:rPr lang="ru-RU" sz="1600" b="1" dirty="0"/>
              <a:t>= 2345 </a:t>
            </a:r>
            <a:r>
              <a:rPr lang="en-US" sz="1600" b="1" dirty="0"/>
              <a:t>K</a:t>
            </a:r>
            <a:endParaRPr lang="ru-RU" sz="1600" b="1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161213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 smtClean="0">
                <a:latin typeface="Calibri" pitchFamily="34" charset="0"/>
              </a:rPr>
              <a:t>Track relaxation kinetics</a:t>
            </a:r>
            <a:endParaRPr lang="en-US" sz="4400" dirty="0">
              <a:latin typeface="Calibri" pitchFamily="34" charset="0"/>
            </a:endParaRPr>
          </a:p>
        </p:txBody>
      </p:sp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66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67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68" name="TextBox 59"/>
          <p:cNvSpPr txBox="1">
            <a:spLocks noChangeArrowheads="1"/>
          </p:cNvSpPr>
          <p:nvPr/>
        </p:nvSpPr>
        <p:spPr bwMode="auto">
          <a:xfrm>
            <a:off x="152400" y="1143000"/>
            <a:ext cx="876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/>
              <a:t>Radial and temporal dependence of the Al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density near </a:t>
            </a:r>
            <a:r>
              <a:rPr lang="en-US" sz="2400" b="1" dirty="0" err="1" smtClean="0"/>
              <a:t>Xe</a:t>
            </a:r>
            <a:r>
              <a:rPr lang="en-US" sz="2400" b="1" dirty="0" smtClean="0"/>
              <a:t> 167 MeV ion trajectory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7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371" name="TextBox 26"/>
          <p:cNvSpPr txBox="1">
            <a:spLocks noChangeArrowheads="1"/>
          </p:cNvSpPr>
          <p:nvPr/>
        </p:nvSpPr>
        <p:spPr bwMode="auto">
          <a:xfrm>
            <a:off x="304800" y="6015335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36A2"/>
                </a:solidFill>
              </a:rPr>
              <a:t>Propagation of elastic waves with frequency of </a:t>
            </a:r>
            <a:r>
              <a:rPr lang="el-GR" sz="2200" b="1" i="1" dirty="0" smtClean="0"/>
              <a:t>ν</a:t>
            </a:r>
            <a:r>
              <a:rPr lang="ru-RU" sz="2200" b="1" i="1" dirty="0" smtClean="0"/>
              <a:t> </a:t>
            </a:r>
            <a:r>
              <a:rPr lang="ru-RU" sz="2400" dirty="0" smtClean="0"/>
              <a:t>~</a:t>
            </a:r>
            <a:r>
              <a:rPr lang="en-US" sz="2400" dirty="0" smtClean="0"/>
              <a:t> </a:t>
            </a:r>
            <a:r>
              <a:rPr lang="ru-RU" sz="2400" dirty="0" smtClean="0"/>
              <a:t>0.5 </a:t>
            </a:r>
            <a:r>
              <a:rPr lang="en-US" sz="2400" dirty="0" smtClean="0"/>
              <a:t>THz</a:t>
            </a:r>
            <a:endParaRPr lang="ru-RU" sz="2200" b="1" i="1" dirty="0"/>
          </a:p>
        </p:txBody>
      </p:sp>
      <p:sp>
        <p:nvSpPr>
          <p:cNvPr id="1537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76803" name="Рисунок 22" descr="C:\Users\Ruslan Rymzhanov\Desktop\Graph5.jpg"/>
          <p:cNvPicPr>
            <a:picLocks noChangeAspect="1" noChangeArrowheads="1"/>
          </p:cNvPicPr>
          <p:nvPr/>
        </p:nvPicPr>
        <p:blipFill>
          <a:blip r:embed="rId2" cstate="print"/>
          <a:srcRect l="4124" t="10001" r="14633"/>
          <a:stretch>
            <a:fillRect/>
          </a:stretch>
        </p:blipFill>
        <p:spPr bwMode="auto">
          <a:xfrm>
            <a:off x="1905000" y="2044753"/>
            <a:ext cx="5105400" cy="397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8001" name="Object 1"/>
          <p:cNvGraphicFramePr>
            <a:graphicFrameLocks noChangeAspect="1"/>
          </p:cNvGraphicFramePr>
          <p:nvPr/>
        </p:nvGraphicFramePr>
        <p:xfrm>
          <a:off x="1371600" y="1447800"/>
          <a:ext cx="7315200" cy="5166360"/>
        </p:xfrm>
        <a:graphic>
          <a:graphicData uri="http://schemas.openxmlformats.org/presentationml/2006/ole">
            <p:oleObj spid="_x0000_s128001" name="Graph" r:id="rId3" imgW="3118131" imgH="2196046" progId="Origin50.Graph">
              <p:embed/>
            </p:oleObj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 flipV="1">
            <a:off x="2323700" y="4000900"/>
            <a:ext cx="3886200" cy="1028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57200" y="121920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000" b="1" kern="0" dirty="0" smtClean="0">
                <a:solidFill>
                  <a:srgbClr val="C00000"/>
                </a:solidFill>
                <a:ea typeface="+mn-ea"/>
                <a:cs typeface="Arial" pitchFamily="34" charset="0"/>
              </a:rPr>
              <a:t>Dose of fast fission fragment irradiation is ~10</a:t>
            </a:r>
            <a:r>
              <a:rPr lang="en-US" sz="2000" b="1" kern="0" baseline="30000" dirty="0" smtClean="0">
                <a:solidFill>
                  <a:srgbClr val="C00000"/>
                </a:solidFill>
                <a:ea typeface="+mn-ea"/>
                <a:cs typeface="Arial" pitchFamily="34" charset="0"/>
              </a:rPr>
              <a:t>16</a:t>
            </a:r>
            <a:r>
              <a:rPr lang="en-US" sz="2000" b="1" kern="0" dirty="0" smtClean="0">
                <a:solidFill>
                  <a:srgbClr val="C00000"/>
                </a:solidFill>
                <a:ea typeface="+mn-ea"/>
                <a:cs typeface="Arial" pitchFamily="34" charset="0"/>
              </a:rPr>
              <a:t> cm</a:t>
            </a:r>
            <a:r>
              <a:rPr lang="en-US" sz="2000" b="1" kern="0" baseline="30000" dirty="0" smtClean="0">
                <a:solidFill>
                  <a:srgbClr val="C00000"/>
                </a:solidFill>
                <a:ea typeface="+mn-ea"/>
                <a:cs typeface="Arial" pitchFamily="34" charset="0"/>
              </a:rPr>
              <a:t>-2</a:t>
            </a:r>
            <a:r>
              <a:rPr lang="en-US" sz="2000" b="1" kern="0" dirty="0" smtClean="0">
                <a:solidFill>
                  <a:srgbClr val="C00000"/>
                </a:solidFill>
                <a:ea typeface="+mn-ea"/>
                <a:cs typeface="Arial" pitchFamily="34" charset="0"/>
              </a:rPr>
              <a:t> per year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76200" y="0"/>
            <a:ext cx="8001000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Calibri"/>
              </a:rPr>
              <a:t>Practical application of SHI</a:t>
            </a:r>
            <a:endParaRPr sz="1400" dirty="0"/>
          </a:p>
        </p:txBody>
      </p:sp>
      <p:grpSp>
        <p:nvGrpSpPr>
          <p:cNvPr id="2053" name="Group 4"/>
          <p:cNvGrpSpPr>
            <a:grpSpLocks/>
          </p:cNvGrpSpPr>
          <p:nvPr/>
        </p:nvGrpSpPr>
        <p:grpSpPr bwMode="auto">
          <a:xfrm>
            <a:off x="296863" y="2981325"/>
            <a:ext cx="4195762" cy="1766888"/>
            <a:chOff x="113" y="1480"/>
            <a:chExt cx="2812" cy="1269"/>
          </a:xfrm>
        </p:grpSpPr>
        <p:sp>
          <p:nvSpPr>
            <p:cNvPr id="2077" name="Text Box 5"/>
            <p:cNvSpPr txBox="1">
              <a:spLocks noChangeArrowheads="1"/>
            </p:cNvSpPr>
            <p:nvPr/>
          </p:nvSpPr>
          <p:spPr bwMode="auto">
            <a:xfrm>
              <a:off x="113" y="1480"/>
              <a:ext cx="2744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b="1" dirty="0" smtClean="0">
                  <a:solidFill>
                    <a:srgbClr val="000099"/>
                  </a:solidFill>
                </a:rPr>
                <a:t>Membranes and </a:t>
              </a:r>
              <a:r>
                <a:rPr lang="en-US" altLang="ru-RU" b="1" dirty="0" err="1" smtClean="0">
                  <a:solidFill>
                    <a:srgbClr val="000099"/>
                  </a:solidFill>
                </a:rPr>
                <a:t>nanowires</a:t>
              </a:r>
              <a:endParaRPr lang="ru-RU" altLang="ru-RU" b="1" dirty="0">
                <a:solidFill>
                  <a:srgbClr val="000099"/>
                </a:solidFill>
              </a:endParaRPr>
            </a:p>
          </p:txBody>
        </p:sp>
        <p:grpSp>
          <p:nvGrpSpPr>
            <p:cNvPr id="2078" name="Group 6"/>
            <p:cNvGrpSpPr>
              <a:grpSpLocks/>
            </p:cNvGrpSpPr>
            <p:nvPr/>
          </p:nvGrpSpPr>
          <p:grpSpPr bwMode="auto">
            <a:xfrm>
              <a:off x="158" y="1798"/>
              <a:ext cx="1405" cy="951"/>
              <a:chOff x="113" y="1162"/>
              <a:chExt cx="1503" cy="985"/>
            </a:xfrm>
          </p:grpSpPr>
          <p:pic>
            <p:nvPicPr>
              <p:cNvPr id="2082" name="Picture 7" descr="Filters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3" y="1162"/>
                <a:ext cx="1503" cy="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83" name="Text Box 8"/>
              <p:cNvSpPr txBox="1">
                <a:spLocks noChangeArrowheads="1"/>
              </p:cNvSpPr>
              <p:nvPr/>
            </p:nvSpPr>
            <p:spPr bwMode="auto">
              <a:xfrm>
                <a:off x="234" y="1903"/>
                <a:ext cx="1338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385" tIns="45690" rIns="91385" bIns="4569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ru-RU" sz="1400" b="1"/>
                  <a:t>GSI, Darmstadt</a:t>
                </a:r>
                <a:endParaRPr lang="ru-RU" altLang="ru-RU" sz="1400" b="1"/>
              </a:p>
            </p:txBody>
          </p:sp>
        </p:grpSp>
        <p:grpSp>
          <p:nvGrpSpPr>
            <p:cNvPr id="2079" name="Group 9"/>
            <p:cNvGrpSpPr>
              <a:grpSpLocks/>
            </p:cNvGrpSpPr>
            <p:nvPr/>
          </p:nvGrpSpPr>
          <p:grpSpPr bwMode="auto">
            <a:xfrm>
              <a:off x="1701" y="1798"/>
              <a:ext cx="1224" cy="937"/>
              <a:chOff x="3243" y="1732"/>
              <a:chExt cx="1270" cy="937"/>
            </a:xfrm>
          </p:grpSpPr>
          <p:pic>
            <p:nvPicPr>
              <p:cNvPr id="2080" name="Picture 10" descr="Filters_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69" y="1732"/>
                <a:ext cx="1244" cy="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81" name="Text Box 11"/>
              <p:cNvSpPr txBox="1">
                <a:spLocks noChangeArrowheads="1"/>
              </p:cNvSpPr>
              <p:nvPr/>
            </p:nvSpPr>
            <p:spPr bwMode="auto">
              <a:xfrm>
                <a:off x="3243" y="2432"/>
                <a:ext cx="1270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385" tIns="45690" rIns="91385" bIns="4569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ru-RU" sz="1400" b="1"/>
                  <a:t>GSI, Darmstadt</a:t>
                </a:r>
                <a:endParaRPr lang="ru-RU" altLang="ru-RU" sz="1400" b="1"/>
              </a:p>
            </p:txBody>
          </p:sp>
        </p:grpSp>
      </p:grpSp>
      <p:grpSp>
        <p:nvGrpSpPr>
          <p:cNvPr id="2054" name="Group 12"/>
          <p:cNvGrpSpPr>
            <a:grpSpLocks/>
          </p:cNvGrpSpPr>
          <p:nvPr/>
        </p:nvGrpSpPr>
        <p:grpSpPr bwMode="auto">
          <a:xfrm>
            <a:off x="4757738" y="2884488"/>
            <a:ext cx="4060825" cy="1916112"/>
            <a:chOff x="3038" y="799"/>
            <a:chExt cx="2722" cy="1376"/>
          </a:xfrm>
        </p:grpSpPr>
        <p:sp>
          <p:nvSpPr>
            <p:cNvPr id="2073" name="Text Box 13"/>
            <p:cNvSpPr txBox="1">
              <a:spLocks noChangeArrowheads="1"/>
            </p:cNvSpPr>
            <p:nvPr/>
          </p:nvSpPr>
          <p:spPr bwMode="auto">
            <a:xfrm>
              <a:off x="3038" y="799"/>
              <a:ext cx="2722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b="1" dirty="0" smtClean="0">
                  <a:solidFill>
                    <a:srgbClr val="000099"/>
                  </a:solidFill>
                </a:rPr>
                <a:t>Modification of </a:t>
              </a:r>
              <a:r>
                <a:rPr lang="en-US" altLang="ru-RU" b="1" dirty="0" err="1" smtClean="0">
                  <a:solidFill>
                    <a:srgbClr val="000099"/>
                  </a:solidFill>
                </a:rPr>
                <a:t>nanoclusters</a:t>
              </a:r>
              <a:endParaRPr lang="ru-RU" altLang="ru-RU" b="1" dirty="0">
                <a:solidFill>
                  <a:srgbClr val="000099"/>
                </a:solidFill>
              </a:endParaRPr>
            </a:p>
          </p:txBody>
        </p:sp>
        <p:grpSp>
          <p:nvGrpSpPr>
            <p:cNvPr id="2074" name="Group 14"/>
            <p:cNvGrpSpPr>
              <a:grpSpLocks/>
            </p:cNvGrpSpPr>
            <p:nvPr/>
          </p:nvGrpSpPr>
          <p:grpSpPr bwMode="auto">
            <a:xfrm>
              <a:off x="3288" y="1117"/>
              <a:ext cx="2223" cy="1058"/>
              <a:chOff x="3334" y="1071"/>
              <a:chExt cx="2223" cy="1058"/>
            </a:xfrm>
          </p:grpSpPr>
          <p:pic>
            <p:nvPicPr>
              <p:cNvPr id="2075" name="Picture 15" descr="Cluster elong C-4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334" y="1071"/>
                <a:ext cx="2223" cy="1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76" name="Text Box 16"/>
              <p:cNvSpPr txBox="1">
                <a:spLocks noChangeArrowheads="1"/>
              </p:cNvSpPr>
              <p:nvPr/>
            </p:nvSpPr>
            <p:spPr bwMode="auto">
              <a:xfrm>
                <a:off x="3648" y="1758"/>
                <a:ext cx="1543" cy="3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385" tIns="45690" rIns="91385" bIns="4569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ru-RU" sz="1400" b="1"/>
                  <a:t>Kluth et al, REI-2007, Au in SiO</a:t>
                </a:r>
                <a:r>
                  <a:rPr lang="en-US" altLang="ru-RU" sz="1400" b="1" baseline="-25000"/>
                  <a:t>2</a:t>
                </a:r>
                <a:endParaRPr lang="ru-RU" altLang="ru-RU" sz="1400" b="1"/>
              </a:p>
            </p:txBody>
          </p:sp>
        </p:grpSp>
      </p:grpSp>
      <p:grpSp>
        <p:nvGrpSpPr>
          <p:cNvPr id="2065" name="Group 23"/>
          <p:cNvGrpSpPr>
            <a:grpSpLocks/>
          </p:cNvGrpSpPr>
          <p:nvPr/>
        </p:nvGrpSpPr>
        <p:grpSpPr bwMode="auto">
          <a:xfrm>
            <a:off x="3048000" y="4800600"/>
            <a:ext cx="2952750" cy="1951038"/>
            <a:chOff x="3379" y="2971"/>
            <a:chExt cx="1860" cy="1229"/>
          </a:xfrm>
        </p:grpSpPr>
        <p:sp>
          <p:nvSpPr>
            <p:cNvPr id="2066" name="Text Box 24"/>
            <p:cNvSpPr txBox="1">
              <a:spLocks noChangeArrowheads="1"/>
            </p:cNvSpPr>
            <p:nvPr/>
          </p:nvSpPr>
          <p:spPr bwMode="auto">
            <a:xfrm>
              <a:off x="3379" y="2971"/>
              <a:ext cx="1860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ru-RU" b="1" dirty="0" err="1" smtClean="0">
                  <a:solidFill>
                    <a:srgbClr val="000099"/>
                  </a:solidFill>
                </a:rPr>
                <a:t>Nanostructuring</a:t>
              </a:r>
              <a:endParaRPr lang="ru-RU" altLang="ru-RU" b="1" dirty="0">
                <a:solidFill>
                  <a:srgbClr val="000099"/>
                </a:solidFill>
              </a:endParaRPr>
            </a:p>
          </p:txBody>
        </p:sp>
        <p:pic>
          <p:nvPicPr>
            <p:cNvPr id="2067" name="Picture 25" descr="Bolse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1" y="3218"/>
              <a:ext cx="1361" cy="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8" name="Text Box 26"/>
            <p:cNvSpPr txBox="1">
              <a:spLocks noChangeArrowheads="1"/>
            </p:cNvSpPr>
            <p:nvPr/>
          </p:nvSpPr>
          <p:spPr bwMode="auto">
            <a:xfrm>
              <a:off x="3535" y="3832"/>
              <a:ext cx="7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sz="1400" b="1"/>
                <a:t>W.Bolse</a:t>
              </a:r>
              <a:endParaRPr lang="ru-RU" altLang="ru-RU" sz="1400" b="1"/>
            </a:p>
          </p:txBody>
        </p:sp>
      </p:grpSp>
      <p:grpSp>
        <p:nvGrpSpPr>
          <p:cNvPr id="2056" name="Group 28"/>
          <p:cNvGrpSpPr>
            <a:grpSpLocks/>
          </p:cNvGrpSpPr>
          <p:nvPr/>
        </p:nvGrpSpPr>
        <p:grpSpPr bwMode="auto">
          <a:xfrm>
            <a:off x="663575" y="990600"/>
            <a:ext cx="3451225" cy="2063750"/>
            <a:chOff x="460" y="436"/>
            <a:chExt cx="2174" cy="1300"/>
          </a:xfrm>
        </p:grpSpPr>
        <p:graphicFrame>
          <p:nvGraphicFramePr>
            <p:cNvPr id="2050" name="Object 29"/>
            <p:cNvGraphicFramePr>
              <a:graphicFrameLocks noChangeAspect="1"/>
            </p:cNvGraphicFramePr>
            <p:nvPr/>
          </p:nvGraphicFramePr>
          <p:xfrm>
            <a:off x="630" y="739"/>
            <a:ext cx="1791" cy="825"/>
          </p:xfrm>
          <a:graphic>
            <a:graphicData uri="http://schemas.openxmlformats.org/presentationml/2006/ole">
              <p:oleObj spid="_x0000_s2050" name="Photo Editor Photo" r:id="rId8" imgW="6003810" imgH="3726503" progId="">
                <p:embed/>
              </p:oleObj>
            </a:graphicData>
          </a:graphic>
        </p:graphicFrame>
        <p:sp>
          <p:nvSpPr>
            <p:cNvPr id="2062" name="Text Box 30"/>
            <p:cNvSpPr txBox="1">
              <a:spLocks noChangeArrowheads="1"/>
            </p:cNvSpPr>
            <p:nvPr/>
          </p:nvSpPr>
          <p:spPr bwMode="auto">
            <a:xfrm>
              <a:off x="930" y="1351"/>
              <a:ext cx="1024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b="1"/>
                <a:t>200 MeV Au</a:t>
              </a:r>
              <a:r>
                <a:rPr lang="en-US" altLang="ru-RU" sz="1200"/>
                <a:t> </a:t>
              </a:r>
            </a:p>
            <a:p>
              <a:pPr algn="ctr"/>
              <a:r>
                <a:rPr lang="en-US" altLang="ru-RU" sz="800"/>
                <a:t>B. Canut et al., NIMB 245 (2006) 327</a:t>
              </a:r>
              <a:r>
                <a:rPr lang="ru-RU" altLang="ru-RU" sz="800"/>
                <a:t>)</a:t>
              </a:r>
            </a:p>
          </p:txBody>
        </p:sp>
        <p:sp>
          <p:nvSpPr>
            <p:cNvPr id="2063" name="Text Box 31"/>
            <p:cNvSpPr txBox="1">
              <a:spLocks noChangeArrowheads="1"/>
            </p:cNvSpPr>
            <p:nvPr/>
          </p:nvSpPr>
          <p:spPr bwMode="auto">
            <a:xfrm>
              <a:off x="460" y="436"/>
              <a:ext cx="2174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b="1" dirty="0" smtClean="0">
                  <a:solidFill>
                    <a:srgbClr val="000099"/>
                  </a:solidFill>
                </a:rPr>
                <a:t>Interlayer transitions</a:t>
              </a:r>
              <a:endParaRPr lang="ru-RU" altLang="ru-RU" b="1" dirty="0">
                <a:solidFill>
                  <a:srgbClr val="000099"/>
                </a:solidFill>
              </a:endParaRPr>
            </a:p>
            <a:p>
              <a:pPr algn="ctr">
                <a:spcBef>
                  <a:spcPct val="50000"/>
                </a:spcBef>
              </a:pPr>
              <a:endParaRPr lang="ru-RU" altLang="ru-RU" sz="800" b="1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2057" name="Group 39"/>
          <p:cNvGrpSpPr>
            <a:grpSpLocks/>
          </p:cNvGrpSpPr>
          <p:nvPr/>
        </p:nvGrpSpPr>
        <p:grpSpPr bwMode="auto">
          <a:xfrm>
            <a:off x="5029200" y="1019175"/>
            <a:ext cx="3360738" cy="1952625"/>
            <a:chOff x="3134" y="436"/>
            <a:chExt cx="2117" cy="1230"/>
          </a:xfrm>
        </p:grpSpPr>
        <p:sp>
          <p:nvSpPr>
            <p:cNvPr id="2058" name="Text Box 33"/>
            <p:cNvSpPr txBox="1">
              <a:spLocks noChangeArrowheads="1"/>
            </p:cNvSpPr>
            <p:nvPr/>
          </p:nvSpPr>
          <p:spPr bwMode="auto">
            <a:xfrm>
              <a:off x="3334" y="436"/>
              <a:ext cx="185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/>
              <a:r>
                <a:rPr lang="en-US" altLang="ru-RU" b="1" dirty="0" smtClean="0">
                  <a:solidFill>
                    <a:srgbClr val="000099"/>
                  </a:solidFill>
                </a:rPr>
                <a:t>Quantum dots</a:t>
              </a:r>
              <a:endParaRPr lang="en-US" altLang="ru-RU" b="1" dirty="0">
                <a:solidFill>
                  <a:srgbClr val="000099"/>
                </a:solidFill>
              </a:endParaRPr>
            </a:p>
            <a:p>
              <a:pPr algn="ctr"/>
              <a:r>
                <a:rPr lang="en-US" altLang="ru-RU" sz="800" dirty="0"/>
                <a:t>P. </a:t>
              </a:r>
              <a:r>
                <a:rPr lang="en-US" altLang="ru-RU" sz="800" dirty="0" err="1"/>
                <a:t>Gaiduk</a:t>
              </a:r>
              <a:r>
                <a:rPr lang="en-US" altLang="ru-RU" sz="800" dirty="0"/>
                <a:t> et al., Phys. Rev. B66 045316  (2002)</a:t>
              </a:r>
              <a:endParaRPr lang="ru-RU" altLang="ru-RU" sz="800" dirty="0"/>
            </a:p>
          </p:txBody>
        </p:sp>
        <p:pic>
          <p:nvPicPr>
            <p:cNvPr id="2059" name="Picture 3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379" y="720"/>
              <a:ext cx="1735" cy="946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</p:spPr>
        </p:pic>
        <p:sp>
          <p:nvSpPr>
            <p:cNvPr id="2060" name="Text Box 36"/>
            <p:cNvSpPr txBox="1">
              <a:spLocks noChangeArrowheads="1"/>
            </p:cNvSpPr>
            <p:nvPr/>
          </p:nvSpPr>
          <p:spPr bwMode="auto">
            <a:xfrm>
              <a:off x="4668" y="1391"/>
              <a:ext cx="5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600" b="1"/>
                <a:t>Si</a:t>
              </a:r>
              <a:r>
                <a:rPr lang="en-US" altLang="ru-RU" sz="1600" b="1" baseline="-25000"/>
                <a:t>x</a:t>
              </a:r>
              <a:r>
                <a:rPr lang="en-US" altLang="ru-RU" sz="1600" b="1"/>
                <a:t>Ge</a:t>
              </a:r>
              <a:r>
                <a:rPr lang="en-US" altLang="ru-RU" sz="1600" b="1" baseline="-25000"/>
                <a:t>1-x</a:t>
              </a:r>
              <a:endParaRPr lang="ru-RU" altLang="ru-RU" sz="1600" b="1" baseline="-25000"/>
            </a:p>
          </p:txBody>
        </p:sp>
        <p:sp>
          <p:nvSpPr>
            <p:cNvPr id="2061" name="Text Box 37"/>
            <p:cNvSpPr txBox="1">
              <a:spLocks noChangeArrowheads="1"/>
            </p:cNvSpPr>
            <p:nvPr/>
          </p:nvSpPr>
          <p:spPr bwMode="auto">
            <a:xfrm>
              <a:off x="3134" y="1389"/>
              <a:ext cx="7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sz="1600" b="1"/>
                <a:t>1.3 GeV U</a:t>
              </a:r>
              <a:endParaRPr lang="ru-RU" altLang="ru-RU" sz="1600" b="1" baseline="-25000"/>
            </a:p>
          </p:txBody>
        </p:sp>
      </p:grp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0" y="0"/>
            <a:ext cx="7161213" cy="1141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ru-RU" sz="3600" dirty="0" smtClean="0"/>
              <a:t>Fundamental interest</a:t>
            </a:r>
            <a:endParaRPr lang="ru-RU" altLang="ru-RU" sz="3600" dirty="0"/>
          </a:p>
        </p:txBody>
      </p:sp>
      <p:grpSp>
        <p:nvGrpSpPr>
          <p:cNvPr id="3077" name="Group 2"/>
          <p:cNvGrpSpPr>
            <a:grpSpLocks/>
          </p:cNvGrpSpPr>
          <p:nvPr/>
        </p:nvGrpSpPr>
        <p:grpSpPr bwMode="auto">
          <a:xfrm>
            <a:off x="455613" y="1035050"/>
            <a:ext cx="2990850" cy="3308350"/>
            <a:chOff x="-18" y="-114"/>
            <a:chExt cx="1739" cy="2012"/>
          </a:xfrm>
        </p:grpSpPr>
        <p:graphicFrame>
          <p:nvGraphicFramePr>
            <p:cNvPr id="3074" name="Object 3"/>
            <p:cNvGraphicFramePr>
              <a:graphicFrameLocks noChangeAspect="1"/>
            </p:cNvGraphicFramePr>
            <p:nvPr/>
          </p:nvGraphicFramePr>
          <p:xfrm>
            <a:off x="-18" y="-81"/>
            <a:ext cx="1739" cy="1979"/>
          </p:xfrm>
          <a:graphic>
            <a:graphicData uri="http://schemas.openxmlformats.org/presentationml/2006/ole">
              <p:oleObj spid="_x0000_s3074" name="Photo Editor Photo" r:id="rId3" imgW="4603987" imgH="5473981" progId="">
                <p:embed/>
              </p:oleObj>
            </a:graphicData>
          </a:graphic>
        </p:graphicFrame>
        <p:sp>
          <p:nvSpPr>
            <p:cNvPr id="3099" name="Text Box 4"/>
            <p:cNvSpPr txBox="1">
              <a:spLocks noChangeArrowheads="1"/>
            </p:cNvSpPr>
            <p:nvPr/>
          </p:nvSpPr>
          <p:spPr bwMode="auto">
            <a:xfrm>
              <a:off x="399" y="1334"/>
              <a:ext cx="974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385" tIns="45690" rIns="91385" bIns="4569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ru-RU" sz="800">
                  <a:solidFill>
                    <a:srgbClr val="333399"/>
                  </a:solidFill>
                </a:rPr>
                <a:t>Marek Skupinski (Uppsala)</a:t>
              </a:r>
              <a:endParaRPr lang="ru-RU" altLang="ru-RU" sz="800">
                <a:solidFill>
                  <a:srgbClr val="333399"/>
                </a:solidFill>
              </a:endParaRPr>
            </a:p>
          </p:txBody>
        </p:sp>
        <p:sp>
          <p:nvSpPr>
            <p:cNvPr id="3100" name="Line 5"/>
            <p:cNvSpPr>
              <a:spLocks noChangeShapeType="1"/>
            </p:cNvSpPr>
            <p:nvPr/>
          </p:nvSpPr>
          <p:spPr bwMode="auto">
            <a:xfrm flipV="1">
              <a:off x="897" y="-114"/>
              <a:ext cx="0" cy="199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-76200" y="582771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2400" b="1" dirty="0" smtClean="0">
                <a:solidFill>
                  <a:srgbClr val="A50021"/>
                </a:solidFill>
              </a:rPr>
              <a:t>The relaxation of excitation induced by SHI cannot be described within macroscopic approaches</a:t>
            </a:r>
            <a:endParaRPr lang="ru-RU" altLang="ru-RU" sz="2400" b="1" dirty="0">
              <a:solidFill>
                <a:srgbClr val="A50021"/>
              </a:solidFill>
            </a:endParaRPr>
          </a:p>
        </p:txBody>
      </p:sp>
      <p:grpSp>
        <p:nvGrpSpPr>
          <p:cNvPr id="3079" name="Group 100"/>
          <p:cNvGrpSpPr>
            <a:grpSpLocks/>
          </p:cNvGrpSpPr>
          <p:nvPr/>
        </p:nvGrpSpPr>
        <p:grpSpPr bwMode="auto">
          <a:xfrm>
            <a:off x="0" y="4114800"/>
            <a:ext cx="9144000" cy="1577975"/>
            <a:chOff x="0" y="2478"/>
            <a:chExt cx="5760" cy="994"/>
          </a:xfrm>
        </p:grpSpPr>
        <p:sp>
          <p:nvSpPr>
            <p:cNvPr id="3083" name="Line 17"/>
            <p:cNvSpPr>
              <a:spLocks noChangeShapeType="1"/>
            </p:cNvSpPr>
            <p:nvPr/>
          </p:nvSpPr>
          <p:spPr bwMode="auto">
            <a:xfrm>
              <a:off x="287" y="3146"/>
              <a:ext cx="5188" cy="22"/>
            </a:xfrm>
            <a:prstGeom prst="line">
              <a:avLst/>
            </a:prstGeom>
            <a:noFill/>
            <a:ln w="5715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" name="Rectangle 20"/>
            <p:cNvSpPr>
              <a:spLocks noChangeArrowheads="1"/>
            </p:cNvSpPr>
            <p:nvPr/>
          </p:nvSpPr>
          <p:spPr bwMode="auto">
            <a:xfrm>
              <a:off x="635" y="3093"/>
              <a:ext cx="116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85" name="Rectangle 21"/>
            <p:cNvSpPr>
              <a:spLocks noChangeArrowheads="1"/>
            </p:cNvSpPr>
            <p:nvPr/>
          </p:nvSpPr>
          <p:spPr bwMode="auto">
            <a:xfrm>
              <a:off x="1184" y="3093"/>
              <a:ext cx="100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86" name="Rectangle 22"/>
            <p:cNvSpPr>
              <a:spLocks noChangeArrowheads="1"/>
            </p:cNvSpPr>
            <p:nvPr/>
          </p:nvSpPr>
          <p:spPr bwMode="auto">
            <a:xfrm>
              <a:off x="1767" y="3093"/>
              <a:ext cx="99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87" name="Rectangle 23"/>
            <p:cNvSpPr>
              <a:spLocks noChangeArrowheads="1"/>
            </p:cNvSpPr>
            <p:nvPr/>
          </p:nvSpPr>
          <p:spPr bwMode="auto">
            <a:xfrm>
              <a:off x="2378" y="3093"/>
              <a:ext cx="101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88" name="Rectangle 24"/>
            <p:cNvSpPr>
              <a:spLocks noChangeArrowheads="1"/>
            </p:cNvSpPr>
            <p:nvPr/>
          </p:nvSpPr>
          <p:spPr bwMode="auto">
            <a:xfrm>
              <a:off x="3013" y="3093"/>
              <a:ext cx="100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89" name="Rectangle 25"/>
            <p:cNvSpPr>
              <a:spLocks noChangeArrowheads="1"/>
            </p:cNvSpPr>
            <p:nvPr/>
          </p:nvSpPr>
          <p:spPr bwMode="auto">
            <a:xfrm>
              <a:off x="3605" y="3093"/>
              <a:ext cx="99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90" name="Rectangle 26"/>
            <p:cNvSpPr>
              <a:spLocks noChangeArrowheads="1"/>
            </p:cNvSpPr>
            <p:nvPr/>
          </p:nvSpPr>
          <p:spPr bwMode="auto">
            <a:xfrm>
              <a:off x="4196" y="3093"/>
              <a:ext cx="99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91" name="Rectangle 27"/>
            <p:cNvSpPr>
              <a:spLocks noChangeArrowheads="1"/>
            </p:cNvSpPr>
            <p:nvPr/>
          </p:nvSpPr>
          <p:spPr bwMode="auto">
            <a:xfrm>
              <a:off x="4769" y="3093"/>
              <a:ext cx="99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 sz="1600"/>
            </a:p>
          </p:txBody>
        </p:sp>
        <p:sp>
          <p:nvSpPr>
            <p:cNvPr id="3092" name="Text Box 32"/>
            <p:cNvSpPr txBox="1">
              <a:spLocks noChangeArrowheads="1"/>
            </p:cNvSpPr>
            <p:nvPr/>
          </p:nvSpPr>
          <p:spPr bwMode="auto">
            <a:xfrm>
              <a:off x="0" y="3203"/>
              <a:ext cx="5760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altLang="ru-RU" sz="2200" b="1">
                  <a:solidFill>
                    <a:srgbClr val="000000"/>
                  </a:solidFill>
                </a:rPr>
                <a:t>     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-16</a:t>
              </a:r>
              <a:r>
                <a:rPr lang="de-DE" altLang="ru-RU" sz="2200" b="1">
                  <a:solidFill>
                    <a:srgbClr val="000000"/>
                  </a:solidFill>
                </a:rPr>
                <a:t> 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-15 </a:t>
              </a:r>
              <a:r>
                <a:rPr lang="de-DE" altLang="ru-RU" sz="2200" b="1">
                  <a:solidFill>
                    <a:srgbClr val="000000"/>
                  </a:solidFill>
                </a:rPr>
                <a:t>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-14</a:t>
              </a:r>
              <a:r>
                <a:rPr lang="de-DE" altLang="ru-RU" sz="2200" b="1">
                  <a:solidFill>
                    <a:srgbClr val="000000"/>
                  </a:solidFill>
                </a:rPr>
                <a:t> 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-13</a:t>
              </a:r>
              <a:r>
                <a:rPr lang="de-DE" altLang="ru-RU" sz="2200" b="1">
                  <a:solidFill>
                    <a:srgbClr val="000000"/>
                  </a:solidFill>
                </a:rPr>
                <a:t> 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-12  </a:t>
              </a:r>
              <a:r>
                <a:rPr lang="de-DE" altLang="ru-RU" sz="2200" b="1">
                  <a:solidFill>
                    <a:srgbClr val="000000"/>
                  </a:solidFill>
                </a:rPr>
                <a:t>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-11      </a:t>
              </a:r>
              <a:r>
                <a:rPr lang="de-DE" altLang="ru-RU" sz="2200" b="1">
                  <a:solidFill>
                    <a:srgbClr val="000000"/>
                  </a:solidFill>
                </a:rPr>
                <a:t>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-10 </a:t>
              </a:r>
              <a:r>
                <a:rPr lang="de-DE" altLang="ru-RU" sz="2200" b="1">
                  <a:solidFill>
                    <a:srgbClr val="000000"/>
                  </a:solidFill>
                </a:rPr>
                <a:t>    10</a:t>
              </a:r>
              <a:r>
                <a:rPr lang="de-DE" altLang="ru-RU" sz="2200" b="1" baseline="30000">
                  <a:solidFill>
                    <a:srgbClr val="000000"/>
                  </a:solidFill>
                </a:rPr>
                <a:t>-9 </a:t>
              </a:r>
              <a:r>
                <a:rPr lang="de-DE" altLang="ru-RU" sz="2200" b="1">
                  <a:solidFill>
                    <a:srgbClr val="000000"/>
                  </a:solidFill>
                </a:rPr>
                <a:t>  </a:t>
              </a:r>
              <a:r>
                <a:rPr lang="de-DE" altLang="ru-RU" sz="2200" b="1" i="1">
                  <a:solidFill>
                    <a:srgbClr val="000000"/>
                  </a:solidFill>
                </a:rPr>
                <a:t>t</a:t>
              </a:r>
              <a:r>
                <a:rPr lang="de-DE" altLang="ru-RU" sz="2200" b="1">
                  <a:solidFill>
                    <a:srgbClr val="000000"/>
                  </a:solidFill>
                </a:rPr>
                <a:t> (sec)</a:t>
              </a:r>
            </a:p>
          </p:txBody>
        </p:sp>
        <p:sp>
          <p:nvSpPr>
            <p:cNvPr id="3093" name="Text Box 47"/>
            <p:cNvSpPr txBox="1">
              <a:spLocks noChangeArrowheads="1"/>
            </p:cNvSpPr>
            <p:nvPr/>
          </p:nvSpPr>
          <p:spPr bwMode="auto">
            <a:xfrm>
              <a:off x="2878" y="2558"/>
              <a:ext cx="65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de-DE" altLang="ru-RU" sz="2000" b="1">
                  <a:solidFill>
                    <a:srgbClr val="008000"/>
                  </a:solidFill>
                  <a:latin typeface="Comic Sans MS" pitchFamily="66" charset="0"/>
                </a:rPr>
                <a:t>lattice</a:t>
              </a:r>
            </a:p>
          </p:txBody>
        </p:sp>
        <p:sp>
          <p:nvSpPr>
            <p:cNvPr id="3094" name="AutoShape 49"/>
            <p:cNvSpPr>
              <a:spLocks/>
            </p:cNvSpPr>
            <p:nvPr/>
          </p:nvSpPr>
          <p:spPr bwMode="auto">
            <a:xfrm rot="5400000" flipH="1">
              <a:off x="1278" y="2048"/>
              <a:ext cx="222" cy="1747"/>
            </a:xfrm>
            <a:prstGeom prst="rightBrace">
              <a:avLst>
                <a:gd name="adj1" fmla="val 105362"/>
                <a:gd name="adj2" fmla="val 50000"/>
              </a:avLst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ru-RU" altLang="ru-RU" sz="1600"/>
            </a:p>
          </p:txBody>
        </p:sp>
        <p:sp>
          <p:nvSpPr>
            <p:cNvPr id="3095" name="Text Box 52"/>
            <p:cNvSpPr txBox="1">
              <a:spLocks noChangeArrowheads="1"/>
            </p:cNvSpPr>
            <p:nvPr/>
          </p:nvSpPr>
          <p:spPr bwMode="auto">
            <a:xfrm>
              <a:off x="970" y="2553"/>
              <a:ext cx="96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de-DE" altLang="ru-RU" sz="2000" b="1">
                  <a:solidFill>
                    <a:srgbClr val="FF0000"/>
                  </a:solidFill>
                  <a:latin typeface="Comic Sans MS" pitchFamily="66" charset="0"/>
                </a:rPr>
                <a:t>electrons</a:t>
              </a:r>
            </a:p>
          </p:txBody>
        </p:sp>
        <p:sp>
          <p:nvSpPr>
            <p:cNvPr id="3096" name="AutoShape 40"/>
            <p:cNvSpPr>
              <a:spLocks/>
            </p:cNvSpPr>
            <p:nvPr/>
          </p:nvSpPr>
          <p:spPr bwMode="auto">
            <a:xfrm rot="5400000" flipH="1">
              <a:off x="3039" y="1303"/>
              <a:ext cx="199" cy="3373"/>
            </a:xfrm>
            <a:prstGeom prst="rightBrace">
              <a:avLst>
                <a:gd name="adj1" fmla="val 115117"/>
                <a:gd name="adj2" fmla="val 50000"/>
              </a:avLst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ru-RU" altLang="ru-RU" sz="1600">
                <a:solidFill>
                  <a:srgbClr val="008000"/>
                </a:solidFill>
              </a:endParaRPr>
            </a:p>
          </p:txBody>
        </p:sp>
        <p:sp>
          <p:nvSpPr>
            <p:cNvPr id="3097" name="AutoShape 49"/>
            <p:cNvSpPr>
              <a:spLocks/>
            </p:cNvSpPr>
            <p:nvPr/>
          </p:nvSpPr>
          <p:spPr bwMode="auto">
            <a:xfrm rot="5400000" flipH="1">
              <a:off x="452" y="2608"/>
              <a:ext cx="305" cy="577"/>
            </a:xfrm>
            <a:prstGeom prst="rightBrace">
              <a:avLst>
                <a:gd name="adj1" fmla="val 105389"/>
                <a:gd name="adj2" fmla="val 50000"/>
              </a:avLst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ru-RU" altLang="ru-RU" sz="1600"/>
            </a:p>
          </p:txBody>
        </p:sp>
        <p:sp>
          <p:nvSpPr>
            <p:cNvPr id="3098" name="Text Box 52"/>
            <p:cNvSpPr txBox="1">
              <a:spLocks noChangeArrowheads="1"/>
            </p:cNvSpPr>
            <p:nvPr/>
          </p:nvSpPr>
          <p:spPr bwMode="auto">
            <a:xfrm>
              <a:off x="18" y="2478"/>
              <a:ext cx="116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de-DE" altLang="ru-RU" sz="2000" b="1">
                  <a:solidFill>
                    <a:srgbClr val="0000FF"/>
                  </a:solidFill>
                  <a:latin typeface="Comic Sans MS" pitchFamily="66" charset="0"/>
                </a:rPr>
                <a:t>SHI</a:t>
              </a:r>
            </a:p>
          </p:txBody>
        </p:sp>
      </p:grpSp>
      <p:grpSp>
        <p:nvGrpSpPr>
          <p:cNvPr id="3080" name="Group 34"/>
          <p:cNvGrpSpPr>
            <a:grpSpLocks/>
          </p:cNvGrpSpPr>
          <p:nvPr/>
        </p:nvGrpSpPr>
        <p:grpSpPr bwMode="auto">
          <a:xfrm>
            <a:off x="3581400" y="1322388"/>
            <a:ext cx="5307013" cy="3021012"/>
            <a:chOff x="57" y="436"/>
            <a:chExt cx="2517" cy="1497"/>
          </a:xfrm>
        </p:grpSpPr>
        <p:sp>
          <p:nvSpPr>
            <p:cNvPr id="3081" name="Text Box 20"/>
            <p:cNvSpPr txBox="1">
              <a:spLocks noChangeArrowheads="1"/>
            </p:cNvSpPr>
            <p:nvPr/>
          </p:nvSpPr>
          <p:spPr bwMode="auto">
            <a:xfrm>
              <a:off x="165" y="536"/>
              <a:ext cx="2343" cy="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>
                <a:spcBef>
                  <a:spcPts val="1800"/>
                </a:spcBef>
                <a:spcAft>
                  <a:spcPts val="1800"/>
                </a:spcAft>
                <a:buFontTx/>
                <a:buAutoNum type="arabicPeriod"/>
              </a:pPr>
              <a:r>
                <a:rPr lang="en-US" altLang="ru-RU" sz="2400" b="1" dirty="0" err="1" smtClean="0">
                  <a:solidFill>
                    <a:srgbClr val="0036A2"/>
                  </a:solidFill>
                </a:rPr>
                <a:t>Nanometric</a:t>
              </a:r>
              <a:r>
                <a:rPr lang="en-US" altLang="ru-RU" sz="2400" b="1" dirty="0" smtClean="0">
                  <a:solidFill>
                    <a:srgbClr val="0036A2"/>
                  </a:solidFill>
                </a:rPr>
                <a:t> spatial and </a:t>
              </a:r>
              <a:r>
                <a:rPr lang="en-US" altLang="ru-RU" sz="2400" b="1" dirty="0" err="1" smtClean="0">
                  <a:solidFill>
                    <a:srgbClr val="0036A2"/>
                  </a:solidFill>
                </a:rPr>
                <a:t>femto-picosecond</a:t>
              </a:r>
              <a:r>
                <a:rPr lang="en-US" altLang="ru-RU" sz="2400" b="1" dirty="0" smtClean="0">
                  <a:solidFill>
                    <a:srgbClr val="0036A2"/>
                  </a:solidFill>
                </a:rPr>
                <a:t> temporal scales</a:t>
              </a:r>
            </a:p>
            <a:p>
              <a:pPr marL="457200" indent="-457200">
                <a:spcBef>
                  <a:spcPts val="1800"/>
                </a:spcBef>
                <a:buFont typeface="Arial" pitchFamily="34" charset="0"/>
                <a:buAutoNum type="arabicPeriod"/>
              </a:pPr>
              <a:r>
                <a:rPr lang="en-US" altLang="ru-RU" sz="2400" b="1" dirty="0" smtClean="0">
                  <a:solidFill>
                    <a:srgbClr val="0036A2"/>
                  </a:solidFill>
                </a:rPr>
                <a:t>Extremely high level of material excitation</a:t>
              </a:r>
              <a:endParaRPr lang="ru-RU" altLang="ru-RU" b="1" dirty="0">
                <a:solidFill>
                  <a:srgbClr val="0036A2"/>
                </a:solidFill>
              </a:endParaRPr>
            </a:p>
          </p:txBody>
        </p:sp>
        <p:sp>
          <p:nvSpPr>
            <p:cNvPr id="3082" name="AutoShape 21"/>
            <p:cNvSpPr>
              <a:spLocks noChangeArrowheads="1"/>
            </p:cNvSpPr>
            <p:nvPr/>
          </p:nvSpPr>
          <p:spPr bwMode="auto">
            <a:xfrm>
              <a:off x="57" y="436"/>
              <a:ext cx="2517" cy="1497"/>
            </a:xfrm>
            <a:prstGeom prst="roundRect">
              <a:avLst>
                <a:gd name="adj" fmla="val 16667"/>
              </a:avLst>
            </a:prstGeom>
            <a:no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</p:grp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228600" y="0"/>
            <a:ext cx="71618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4400" b="1" strike="noStrike" dirty="0" smtClean="0">
                <a:solidFill>
                  <a:srgbClr val="000000"/>
                </a:solidFill>
                <a:latin typeface="Calibri"/>
                <a:ea typeface="DejaVu Sans"/>
              </a:rPr>
              <a:t>Why </a:t>
            </a:r>
            <a:r>
              <a:rPr lang="en-GB" sz="4400" b="1" strike="noStrike" dirty="0">
                <a:solidFill>
                  <a:srgbClr val="000000"/>
                </a:solidFill>
                <a:latin typeface="Calibri"/>
                <a:ea typeface="DejaVu Sans"/>
              </a:rPr>
              <a:t>Al</a:t>
            </a:r>
            <a:r>
              <a:rPr lang="en-GB" sz="4400" b="1" strike="noStrike" baseline="-25000" dirty="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lang="en-GB" sz="4400" b="1" strike="noStrike" dirty="0">
                <a:solidFill>
                  <a:srgbClr val="000000"/>
                </a:solidFill>
                <a:latin typeface="Calibri"/>
                <a:ea typeface="DejaVu Sans"/>
              </a:rPr>
              <a:t>O</a:t>
            </a:r>
            <a:r>
              <a:rPr lang="en-GB" sz="4400" b="1" strike="noStrike" baseline="-25000" dirty="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r>
              <a:rPr lang="en-GB" sz="4400" b="1" strike="noStrike" dirty="0">
                <a:solidFill>
                  <a:srgbClr val="000000"/>
                </a:solidFill>
                <a:latin typeface="Calibri"/>
                <a:ea typeface="DejaVu Sans"/>
              </a:rPr>
              <a:t>?</a:t>
            </a:r>
            <a:endParaRPr b="1" dirty="0"/>
          </a:p>
        </p:txBody>
      </p:sp>
      <p:pic>
        <p:nvPicPr>
          <p:cNvPr id="128" name="Picture 2"/>
          <p:cNvPicPr/>
          <p:nvPr/>
        </p:nvPicPr>
        <p:blipFill>
          <a:blip r:embed="rId2" cstate="print"/>
          <a:stretch/>
        </p:blipFill>
        <p:spPr>
          <a:xfrm>
            <a:off x="5846659" y="1447800"/>
            <a:ext cx="3124661" cy="5105400"/>
          </a:xfrm>
          <a:prstGeom prst="rect">
            <a:avLst/>
          </a:prstGeom>
          <a:ln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371600"/>
            <a:ext cx="5844480" cy="3505200"/>
          </a:xfrm>
          <a:prstGeom prst="rect">
            <a:avLst/>
          </a:prstGeom>
        </p:spPr>
        <p:txBody>
          <a:bodyPr/>
          <a:lstStyle/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Good material</a:t>
            </a:r>
            <a:r>
              <a:rPr kumimoji="0" lang="en-ZA" sz="2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for modelling</a:t>
            </a:r>
            <a:endParaRPr kumimoji="0" lang="en-ZA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68275" marR="0" lvl="0" indent="-1682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ZA" sz="2800" kern="0" dirty="0">
              <a:solidFill>
                <a:sysClr val="windowText" lastClr="000000"/>
              </a:solidFill>
            </a:endParaRPr>
          </a:p>
          <a:p>
            <a:pPr marL="168275" indent="-168275">
              <a:buFont typeface="Arial" pitchFamily="34" charset="0"/>
              <a:buChar char="•"/>
              <a:defRPr/>
            </a:pPr>
            <a:r>
              <a:rPr lang="en-ZA" sz="2800" kern="0" dirty="0" smtClean="0">
                <a:solidFill>
                  <a:sysClr val="windowText" lastClr="000000"/>
                </a:solidFill>
              </a:rPr>
              <a:t>Radiation resistant material (Perspective for applications in nuclear energetic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s</a:t>
            </a:r>
            <a:r>
              <a:rPr lang="en-ZA" sz="2800" kern="0" dirty="0" smtClean="0">
                <a:solidFill>
                  <a:sysClr val="windowText" lastClr="000000"/>
                </a:solidFill>
              </a:rPr>
              <a:t>)</a:t>
            </a:r>
            <a:endParaRPr kumimoji="0" lang="en-ZA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ZA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484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04451" name="Group 3"/>
          <p:cNvGrpSpPr>
            <a:grpSpLocks/>
          </p:cNvGrpSpPr>
          <p:nvPr/>
        </p:nvGrpSpPr>
        <p:grpSpPr bwMode="auto">
          <a:xfrm>
            <a:off x="1447800" y="3886200"/>
            <a:ext cx="2879575" cy="2809356"/>
            <a:chOff x="3913" y="7695"/>
            <a:chExt cx="4535" cy="4424"/>
          </a:xfrm>
        </p:grpSpPr>
        <p:pic>
          <p:nvPicPr>
            <p:cNvPr id="104467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13" y="7695"/>
              <a:ext cx="4535" cy="4424"/>
            </a:xfrm>
            <a:prstGeom prst="rect">
              <a:avLst/>
            </a:prstGeom>
            <a:noFill/>
          </p:spPr>
        </p:pic>
        <p:grpSp>
          <p:nvGrpSpPr>
            <p:cNvPr id="104452" name="Group 4"/>
            <p:cNvGrpSpPr>
              <a:grpSpLocks/>
            </p:cNvGrpSpPr>
            <p:nvPr/>
          </p:nvGrpSpPr>
          <p:grpSpPr bwMode="auto">
            <a:xfrm>
              <a:off x="4962" y="8062"/>
              <a:ext cx="3247" cy="2532"/>
              <a:chOff x="4962" y="8062"/>
              <a:chExt cx="3247" cy="2532"/>
            </a:xfrm>
          </p:grpSpPr>
          <p:grpSp>
            <p:nvGrpSpPr>
              <p:cNvPr id="104462" name="Group 14"/>
              <p:cNvGrpSpPr>
                <a:grpSpLocks/>
              </p:cNvGrpSpPr>
              <p:nvPr/>
            </p:nvGrpSpPr>
            <p:grpSpPr bwMode="auto">
              <a:xfrm>
                <a:off x="5663" y="9046"/>
                <a:ext cx="1502" cy="853"/>
                <a:chOff x="5654" y="9046"/>
                <a:chExt cx="1502" cy="853"/>
              </a:xfrm>
            </p:grpSpPr>
            <p:sp>
              <p:nvSpPr>
                <p:cNvPr id="104466" name="AutoShap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5654" y="9046"/>
                  <a:ext cx="501" cy="853"/>
                </a:xfrm>
                <a:prstGeom prst="straightConnector1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4465" name="AutoShape 17"/>
                <p:cNvSpPr>
                  <a:spLocks noChangeShapeType="1"/>
                </p:cNvSpPr>
                <p:nvPr/>
              </p:nvSpPr>
              <p:spPr bwMode="auto">
                <a:xfrm>
                  <a:off x="6160" y="9899"/>
                  <a:ext cx="996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4464" name="AutoShap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6635" y="9046"/>
                  <a:ext cx="501" cy="853"/>
                </a:xfrm>
                <a:prstGeom prst="straightConnector1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04463" name="AutoShape 15"/>
                <p:cNvSpPr>
                  <a:spLocks noChangeShapeType="1"/>
                </p:cNvSpPr>
                <p:nvPr/>
              </p:nvSpPr>
              <p:spPr bwMode="auto">
                <a:xfrm>
                  <a:off x="5654" y="9046"/>
                  <a:ext cx="996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04453" name="Group 5"/>
              <p:cNvGrpSpPr>
                <a:grpSpLocks/>
              </p:cNvGrpSpPr>
              <p:nvPr/>
            </p:nvGrpSpPr>
            <p:grpSpPr bwMode="auto">
              <a:xfrm>
                <a:off x="4962" y="8062"/>
                <a:ext cx="3247" cy="2532"/>
                <a:chOff x="4962" y="8062"/>
                <a:chExt cx="3247" cy="2532"/>
              </a:xfrm>
            </p:grpSpPr>
            <p:sp>
              <p:nvSpPr>
                <p:cNvPr id="104461" name="Text Box 1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514" y="9899"/>
                  <a:ext cx="1695" cy="6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1" i="0" u="none" strike="noStrike" cap="none" normalizeH="0" baseline="0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X-[100]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460" name="Text Box 1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962" y="9281"/>
                  <a:ext cx="1338" cy="6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[010]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4459" name="Text Box 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114" y="8062"/>
                  <a:ext cx="1369" cy="6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1" i="0" u="none" strike="noStrike" cap="none" normalizeH="0" baseline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Y-[120]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04454" name="Group 6"/>
                <p:cNvGrpSpPr>
                  <a:grpSpLocks/>
                </p:cNvGrpSpPr>
                <p:nvPr/>
              </p:nvGrpSpPr>
              <p:grpSpPr bwMode="auto">
                <a:xfrm>
                  <a:off x="6155" y="8237"/>
                  <a:ext cx="1605" cy="1665"/>
                  <a:chOff x="6155" y="8237"/>
                  <a:chExt cx="1605" cy="1665"/>
                </a:xfrm>
              </p:grpSpPr>
              <p:sp>
                <p:nvSpPr>
                  <p:cNvPr id="104458" name="AutoShape 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6155" y="8246"/>
                    <a:ext cx="0" cy="1650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4457" name="AutoShap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6160" y="9896"/>
                    <a:ext cx="1600" cy="6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B050"/>
                    </a:solidFill>
                    <a:round/>
                    <a:headEnd/>
                    <a:tailEnd type="triangle" w="med" len="med"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4456" name="AutoShape 8"/>
                  <p:cNvSpPr>
                    <a:spLocks noChangeShapeType="1"/>
                  </p:cNvSpPr>
                  <p:nvPr/>
                </p:nvSpPr>
                <p:spPr bwMode="auto">
                  <a:xfrm>
                    <a:off x="6160" y="8246"/>
                    <a:ext cx="976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FFFF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104455" name="AutoShape 7"/>
                  <p:cNvSpPr>
                    <a:spLocks noChangeShapeType="1"/>
                  </p:cNvSpPr>
                  <p:nvPr/>
                </p:nvSpPr>
                <p:spPr bwMode="auto">
                  <a:xfrm>
                    <a:off x="7129" y="8237"/>
                    <a:ext cx="0" cy="1656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FFFFFF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</p:grp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56706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880"/>
            <a:ext cx="55626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GB" sz="3200" b="1" dirty="0" smtClean="0">
                <a:solidFill>
                  <a:srgbClr val="000000"/>
                </a:solidFill>
                <a:latin typeface="Calibri"/>
              </a:rPr>
              <a:t>Combined experimental and numerical investigation</a:t>
            </a:r>
            <a:endParaRPr b="1" dirty="0"/>
          </a:p>
        </p:txBody>
      </p:sp>
      <p:sp>
        <p:nvSpPr>
          <p:cNvPr id="135" name="CustomShape 3"/>
          <p:cNvSpPr/>
          <p:nvPr/>
        </p:nvSpPr>
        <p:spPr>
          <a:xfrm>
            <a:off x="990600" y="1937400"/>
            <a:ext cx="2667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Irradiation by </a:t>
            </a:r>
            <a:r>
              <a:rPr lang="en-GB" sz="2200" b="1" strike="noStrike" dirty="0" err="1" smtClean="0">
                <a:solidFill>
                  <a:srgbClr val="002060"/>
                </a:solidFill>
                <a:latin typeface="Calibri"/>
                <a:ea typeface="DejaVu Sans"/>
              </a:rPr>
              <a:t>Xe</a:t>
            </a: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, Bi ions</a:t>
            </a:r>
          </a:p>
          <a:p>
            <a:pPr algn="ctr"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(FLNR, </a:t>
            </a:r>
            <a:r>
              <a:rPr lang="en-GB" sz="2200" b="1" strike="noStrike" dirty="0" err="1" smtClean="0">
                <a:solidFill>
                  <a:srgbClr val="002060"/>
                </a:solidFill>
                <a:latin typeface="Calibri"/>
                <a:ea typeface="DejaVu Sans"/>
              </a:rPr>
              <a:t>Dubna</a:t>
            </a: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: IC-100, U-400M)</a:t>
            </a:r>
            <a:endParaRPr dirty="0"/>
          </a:p>
        </p:txBody>
      </p:sp>
      <p:sp>
        <p:nvSpPr>
          <p:cNvPr id="136" name="CustomShape 4"/>
          <p:cNvSpPr/>
          <p:nvPr/>
        </p:nvSpPr>
        <p:spPr>
          <a:xfrm>
            <a:off x="609600" y="1447800"/>
            <a:ext cx="3429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dirty="0" smtClean="0">
                <a:solidFill>
                  <a:srgbClr val="C00000"/>
                </a:solidFill>
                <a:latin typeface="Calibri"/>
                <a:ea typeface="DejaVu Sans"/>
              </a:rPr>
              <a:t>Experimental</a:t>
            </a:r>
            <a:endParaRPr dirty="0"/>
          </a:p>
        </p:txBody>
      </p:sp>
      <p:sp>
        <p:nvSpPr>
          <p:cNvPr id="11" name="CustomShape 4"/>
          <p:cNvSpPr/>
          <p:nvPr/>
        </p:nvSpPr>
        <p:spPr>
          <a:xfrm>
            <a:off x="4876800" y="1131600"/>
            <a:ext cx="3429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dirty="0" smtClean="0">
                <a:solidFill>
                  <a:srgbClr val="C00000"/>
                </a:solidFill>
                <a:latin typeface="Calibri"/>
                <a:ea typeface="DejaVu Sans"/>
              </a:rPr>
              <a:t>Theoretical</a:t>
            </a:r>
            <a:endParaRPr dirty="0"/>
          </a:p>
        </p:txBody>
      </p:sp>
      <p:sp>
        <p:nvSpPr>
          <p:cNvPr id="12" name="CustomShape 3"/>
          <p:cNvSpPr/>
          <p:nvPr/>
        </p:nvSpPr>
        <p:spPr>
          <a:xfrm>
            <a:off x="228600" y="3461400"/>
            <a:ext cx="4191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200" b="1" dirty="0" smtClean="0">
                <a:solidFill>
                  <a:srgbClr val="002060"/>
                </a:solidFill>
                <a:latin typeface="Calibri"/>
              </a:rPr>
              <a:t>TEM microscopy and analysis</a:t>
            </a:r>
          </a:p>
          <a:p>
            <a:pPr algn="ctr"/>
            <a:r>
              <a:rPr lang="en-GB" sz="2200" b="1" dirty="0" smtClean="0">
                <a:solidFill>
                  <a:srgbClr val="002060"/>
                </a:solidFill>
                <a:latin typeface="Calibri"/>
              </a:rPr>
              <a:t>(CHRTEM, SA)</a:t>
            </a:r>
          </a:p>
          <a:p>
            <a:pPr algn="ctr">
              <a:lnSpc>
                <a:spcPct val="100000"/>
              </a:lnSpc>
            </a:pPr>
            <a:endParaRPr lang="en-GB" sz="2200" b="1" dirty="0" smtClean="0">
              <a:solidFill>
                <a:srgbClr val="00206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1828800" y="2895600"/>
            <a:ext cx="914400" cy="4572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CustomShape 3"/>
          <p:cNvSpPr/>
          <p:nvPr/>
        </p:nvSpPr>
        <p:spPr>
          <a:xfrm>
            <a:off x="5257800" y="1512600"/>
            <a:ext cx="2667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Monte-Carlo model of </a:t>
            </a:r>
          </a:p>
          <a:p>
            <a:pPr algn="ctr"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Calibri"/>
                <a:ea typeface="DejaVu Sans"/>
              </a:rPr>
              <a:t>electron subsystem excitation</a:t>
            </a:r>
            <a:endParaRPr dirty="0"/>
          </a:p>
        </p:txBody>
      </p:sp>
      <p:sp>
        <p:nvSpPr>
          <p:cNvPr id="18" name="CustomShape 3"/>
          <p:cNvSpPr/>
          <p:nvPr/>
        </p:nvSpPr>
        <p:spPr>
          <a:xfrm>
            <a:off x="5257800" y="2775600"/>
            <a:ext cx="2667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200" b="1" dirty="0" smtClean="0">
                <a:solidFill>
                  <a:srgbClr val="002060"/>
                </a:solidFill>
                <a:latin typeface="Calibri"/>
              </a:rPr>
              <a:t>Energy transfer to the lattice</a:t>
            </a:r>
            <a:endParaRPr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6172200" y="2394600"/>
            <a:ext cx="914400" cy="4572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рест 19"/>
          <p:cNvSpPr/>
          <p:nvPr/>
        </p:nvSpPr>
        <p:spPr>
          <a:xfrm>
            <a:off x="6324600" y="3733800"/>
            <a:ext cx="609600" cy="609600"/>
          </a:xfrm>
          <a:prstGeom prst="plus">
            <a:avLst>
              <a:gd name="adj" fmla="val 348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CustomShape 3"/>
          <p:cNvSpPr/>
          <p:nvPr/>
        </p:nvSpPr>
        <p:spPr>
          <a:xfrm>
            <a:off x="5410200" y="4299600"/>
            <a:ext cx="2667000" cy="4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200" b="1" dirty="0" smtClean="0">
                <a:solidFill>
                  <a:srgbClr val="002060"/>
                </a:solidFill>
                <a:latin typeface="Calibri"/>
              </a:rPr>
              <a:t>Molecular Dynamics simulation</a:t>
            </a:r>
          </a:p>
          <a:p>
            <a:pPr algn="ctr">
              <a:lnSpc>
                <a:spcPct val="100000"/>
              </a:lnSpc>
            </a:pPr>
            <a:r>
              <a:rPr lang="en-GB" sz="2200" b="1" dirty="0" smtClean="0">
                <a:solidFill>
                  <a:srgbClr val="002060"/>
                </a:solidFill>
                <a:latin typeface="Calibri"/>
              </a:rPr>
              <a:t>(LAMMPS code)</a:t>
            </a:r>
            <a:endParaRPr dirty="0"/>
          </a:p>
        </p:txBody>
      </p:sp>
      <p:sp>
        <p:nvSpPr>
          <p:cNvPr id="22" name="Стрелка вниз 21"/>
          <p:cNvSpPr/>
          <p:nvPr/>
        </p:nvSpPr>
        <p:spPr>
          <a:xfrm rot="20253692">
            <a:off x="2358534" y="4509586"/>
            <a:ext cx="668493" cy="1041043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2500307">
            <a:off x="4504305" y="4853202"/>
            <a:ext cx="668493" cy="738440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7"/>
          <p:cNvPicPr/>
          <p:nvPr/>
        </p:nvPicPr>
        <p:blipFill>
          <a:blip r:embed="rId2" cstate="print"/>
          <a:srcRect l="14883" t="3698" r="16187" b="2979"/>
          <a:stretch/>
        </p:blipFill>
        <p:spPr>
          <a:xfrm>
            <a:off x="6934200" y="5562600"/>
            <a:ext cx="1143000" cy="1140302"/>
          </a:xfrm>
          <a:prstGeom prst="rect">
            <a:avLst/>
          </a:prstGeom>
          <a:ln>
            <a:noFill/>
          </a:ln>
        </p:spPr>
      </p:pic>
      <p:pic>
        <p:nvPicPr>
          <p:cNvPr id="25" name="Picture 2" descr="C:\Users\Ducktor\Desktop\Untitled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081" r="11081"/>
          <a:stretch/>
        </p:blipFill>
        <p:spPr bwMode="auto">
          <a:xfrm>
            <a:off x="381000" y="55626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stomShape 4"/>
          <p:cNvSpPr/>
          <p:nvPr/>
        </p:nvSpPr>
        <p:spPr>
          <a:xfrm>
            <a:off x="2362200" y="5638800"/>
            <a:ext cx="3429000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dirty="0" smtClean="0">
                <a:latin typeface="Calibri"/>
                <a:ea typeface="DejaVu Sans"/>
              </a:rPr>
              <a:t>Verification of the model</a:t>
            </a:r>
          </a:p>
          <a:p>
            <a:pPr algn="ctr">
              <a:lnSpc>
                <a:spcPct val="100000"/>
              </a:lnSpc>
            </a:pPr>
            <a:r>
              <a:rPr lang="en-GB" sz="2800" b="1" dirty="0" smtClean="0">
                <a:solidFill>
                  <a:srgbClr val="C00000"/>
                </a:solidFill>
                <a:latin typeface="Calibri"/>
              </a:rPr>
              <a:t>Explanation of observed results</a:t>
            </a:r>
            <a:endParaRPr dirty="0"/>
          </a:p>
        </p:txBody>
      </p:sp>
      <p:sp>
        <p:nvSpPr>
          <p:cNvPr id="27" name="CustomShape 7"/>
          <p:cNvSpPr/>
          <p:nvPr/>
        </p:nvSpPr>
        <p:spPr>
          <a:xfrm>
            <a:off x="5103600" y="3124200"/>
            <a:ext cx="335460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dirty="0"/>
              <a:t>P.N. </a:t>
            </a:r>
            <a:r>
              <a:rPr lang="ru-RU" sz="1400" dirty="0" err="1"/>
              <a:t>Terekhin</a:t>
            </a:r>
            <a:r>
              <a:rPr lang="ru-RU" sz="1400" dirty="0"/>
              <a:t>, R.A. </a:t>
            </a:r>
            <a:r>
              <a:rPr lang="ru-RU" sz="1400" dirty="0" err="1" smtClean="0"/>
              <a:t>Rymzhanov</a:t>
            </a:r>
            <a:r>
              <a:rPr lang="ru-RU" sz="1400" dirty="0" smtClean="0"/>
              <a:t> </a:t>
            </a:r>
            <a:r>
              <a:rPr lang="en-US" sz="1400" dirty="0" smtClean="0"/>
              <a:t>et al. </a:t>
            </a:r>
          </a:p>
          <a:p>
            <a:pPr>
              <a:lnSpc>
                <a:spcPct val="100000"/>
              </a:lnSpc>
            </a:pPr>
            <a:r>
              <a:rPr lang="en-US" sz="1400" dirty="0" smtClean="0"/>
              <a:t>NIMB </a:t>
            </a:r>
            <a:r>
              <a:rPr lang="ru-RU" sz="1400" dirty="0"/>
              <a:t>254 (2015) 200–204</a:t>
            </a:r>
            <a:endParaRPr sz="1400" dirty="0"/>
          </a:p>
        </p:txBody>
      </p:sp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467600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Calibri" pitchFamily="34" charset="0"/>
              </a:rPr>
              <a:t>TREKIS: </a:t>
            </a:r>
            <a:r>
              <a:rPr lang="en-US" sz="4400" dirty="0" smtClean="0">
                <a:latin typeface="Calibri" pitchFamily="34" charset="0"/>
              </a:rPr>
              <a:t>Monte-Carlo model</a:t>
            </a:r>
            <a:endParaRPr dirty="0">
              <a:latin typeface="Calibri" pitchFamily="34" charset="0"/>
            </a:endParaRPr>
          </a:p>
        </p:txBody>
      </p:sp>
      <p:sp>
        <p:nvSpPr>
          <p:cNvPr id="2969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00" name="Прямоугольник 18"/>
          <p:cNvSpPr>
            <a:spLocks noChangeArrowheads="1"/>
          </p:cNvSpPr>
          <p:nvPr/>
        </p:nvSpPr>
        <p:spPr bwMode="auto">
          <a:xfrm>
            <a:off x="228600" y="914400"/>
            <a:ext cx="86868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GB" altLang="en-US" sz="2400" b="1" u="sng" dirty="0">
                <a:solidFill>
                  <a:srgbClr val="C00000"/>
                </a:solidFill>
              </a:rPr>
              <a:t>T</a:t>
            </a:r>
            <a:r>
              <a:rPr lang="en-GB" altLang="en-US" sz="2400" b="1" dirty="0">
                <a:solidFill>
                  <a:srgbClr val="C00000"/>
                </a:solidFill>
              </a:rPr>
              <a:t>ime-</a:t>
            </a:r>
            <a:r>
              <a:rPr lang="en-GB" altLang="en-US" sz="2400" b="1" u="sng" dirty="0">
                <a:solidFill>
                  <a:srgbClr val="C00000"/>
                </a:solidFill>
              </a:rPr>
              <a:t>R</a:t>
            </a:r>
            <a:r>
              <a:rPr lang="en-GB" altLang="en-US" sz="2400" b="1" dirty="0">
                <a:solidFill>
                  <a:srgbClr val="C00000"/>
                </a:solidFill>
              </a:rPr>
              <a:t>esolved </a:t>
            </a:r>
            <a:r>
              <a:rPr lang="en-GB" altLang="en-US" sz="2400" b="1" u="sng" dirty="0">
                <a:solidFill>
                  <a:srgbClr val="C00000"/>
                </a:solidFill>
              </a:rPr>
              <a:t>E</a:t>
            </a:r>
            <a:r>
              <a:rPr lang="en-GB" altLang="en-US" sz="2400" b="1" dirty="0">
                <a:solidFill>
                  <a:srgbClr val="C00000"/>
                </a:solidFill>
              </a:rPr>
              <a:t>lectron </a:t>
            </a:r>
            <a:r>
              <a:rPr lang="en-GB" altLang="en-US" sz="2400" b="1" u="sng" dirty="0">
                <a:solidFill>
                  <a:srgbClr val="C00000"/>
                </a:solidFill>
              </a:rPr>
              <a:t>K</a:t>
            </a:r>
            <a:r>
              <a:rPr lang="en-GB" altLang="en-US" sz="2400" b="1" dirty="0">
                <a:solidFill>
                  <a:srgbClr val="C00000"/>
                </a:solidFill>
              </a:rPr>
              <a:t>inetics in SHI </a:t>
            </a:r>
            <a:r>
              <a:rPr lang="en-GB" altLang="en-US" sz="2400" b="1" u="sng" dirty="0">
                <a:solidFill>
                  <a:srgbClr val="C00000"/>
                </a:solidFill>
              </a:rPr>
              <a:t>I</a:t>
            </a:r>
            <a:r>
              <a:rPr lang="en-GB" altLang="en-US" sz="2400" b="1" dirty="0">
                <a:solidFill>
                  <a:srgbClr val="C00000"/>
                </a:solidFill>
              </a:rPr>
              <a:t>rradiated </a:t>
            </a:r>
            <a:r>
              <a:rPr lang="en-GB" altLang="en-US" sz="2400" b="1" u="sng" dirty="0">
                <a:solidFill>
                  <a:srgbClr val="C00000"/>
                </a:solidFill>
              </a:rPr>
              <a:t>S</a:t>
            </a:r>
            <a:r>
              <a:rPr lang="en-GB" altLang="en-US" sz="2400" b="1" dirty="0">
                <a:solidFill>
                  <a:srgbClr val="C00000"/>
                </a:solidFill>
              </a:rPr>
              <a:t>olids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41288" y="3975100"/>
            <a:ext cx="8850312" cy="2730500"/>
            <a:chOff x="339186" y="4034408"/>
            <a:chExt cx="8850312" cy="2730500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39186" y="4034408"/>
              <a:ext cx="8441922" cy="46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54013" indent="-354013">
                <a:lnSpc>
                  <a:spcPct val="110000"/>
                </a:lnSpc>
              </a:pPr>
              <a:r>
                <a:rPr lang="en-CA" sz="2200" b="1" dirty="0"/>
                <a:t>1. </a:t>
              </a:r>
              <a:r>
                <a:rPr lang="en-US" sz="2200" b="1" dirty="0">
                  <a:solidFill>
                    <a:srgbClr val="000066"/>
                  </a:solidFill>
                </a:rPr>
                <a:t>SHI passage and generation of </a:t>
              </a:r>
              <a:r>
                <a:rPr lang="en-US" sz="2200" b="1" dirty="0" smtClean="0">
                  <a:solidFill>
                    <a:srgbClr val="000066"/>
                  </a:solidFill>
                </a:rPr>
                <a:t>primary </a:t>
              </a:r>
              <a:r>
                <a:rPr lang="el-GR" sz="2200" b="1" i="1" dirty="0">
                  <a:solidFill>
                    <a:srgbClr val="000066"/>
                  </a:solidFill>
                </a:rPr>
                <a:t>δ</a:t>
              </a:r>
              <a:r>
                <a:rPr lang="en-US" sz="2200" b="1" dirty="0" smtClean="0">
                  <a:solidFill>
                    <a:srgbClr val="000066"/>
                  </a:solidFill>
                </a:rPr>
                <a:t>-electrons and holes</a:t>
              </a:r>
              <a:r>
                <a:rPr lang="en-US" sz="2200" dirty="0" smtClean="0"/>
                <a:t> </a:t>
              </a:r>
              <a:r>
                <a:rPr lang="en-US" sz="2200" b="1" dirty="0">
                  <a:solidFill>
                    <a:srgbClr val="A50021"/>
                  </a:solidFill>
                </a:rPr>
                <a:t>~10</a:t>
              </a:r>
              <a:r>
                <a:rPr lang="en-US" sz="2200" b="1" baseline="30000" dirty="0">
                  <a:solidFill>
                    <a:srgbClr val="A50021"/>
                  </a:solidFill>
                </a:rPr>
                <a:t>-17</a:t>
              </a:r>
              <a:r>
                <a:rPr lang="en-US" sz="2200" b="1" dirty="0">
                  <a:solidFill>
                    <a:srgbClr val="A50021"/>
                  </a:solidFill>
                </a:rPr>
                <a:t> s</a:t>
              </a:r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39186" y="4948808"/>
              <a:ext cx="8742808" cy="464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65113" indent="-265113">
                <a:lnSpc>
                  <a:spcPct val="110000"/>
                </a:lnSpc>
              </a:pPr>
              <a:r>
                <a:rPr lang="en-CA" sz="2200" b="1" dirty="0"/>
                <a:t>2. </a:t>
              </a:r>
              <a:r>
                <a:rPr lang="en-US" sz="2200" b="1" dirty="0">
                  <a:solidFill>
                    <a:srgbClr val="000066"/>
                  </a:solidFill>
                </a:rPr>
                <a:t>Spreading of </a:t>
              </a:r>
              <a:r>
                <a:rPr lang="en-US" sz="2200" b="1" dirty="0" smtClean="0">
                  <a:solidFill>
                    <a:srgbClr val="000066"/>
                  </a:solidFill>
                </a:rPr>
                <a:t>electrons </a:t>
              </a:r>
              <a:r>
                <a:rPr lang="en-US" sz="2200" b="1" dirty="0">
                  <a:solidFill>
                    <a:srgbClr val="000066"/>
                  </a:solidFill>
                </a:rPr>
                <a:t>and secondary electron </a:t>
              </a:r>
              <a:r>
                <a:rPr lang="en-US" sz="2200" b="1" dirty="0" smtClean="0">
                  <a:solidFill>
                    <a:srgbClr val="000066"/>
                  </a:solidFill>
                </a:rPr>
                <a:t>cascading </a:t>
              </a:r>
              <a:r>
                <a:rPr lang="en-US" sz="2200" b="1" dirty="0">
                  <a:solidFill>
                    <a:srgbClr val="A50021"/>
                  </a:solidFill>
                </a:rPr>
                <a:t>~</a:t>
              </a:r>
              <a:r>
                <a:rPr lang="en-US" sz="2200" b="1" dirty="0" smtClean="0">
                  <a:solidFill>
                    <a:srgbClr val="A50021"/>
                  </a:solidFill>
                </a:rPr>
                <a:t>10</a:t>
              </a:r>
              <a:r>
                <a:rPr lang="en-US" sz="2200" b="1" baseline="30000" dirty="0" smtClean="0">
                  <a:solidFill>
                    <a:srgbClr val="A50021"/>
                  </a:solidFill>
                </a:rPr>
                <a:t>-16 </a:t>
              </a:r>
              <a:r>
                <a:rPr lang="en-US" sz="2200" b="1" dirty="0" smtClean="0">
                  <a:solidFill>
                    <a:srgbClr val="A50021"/>
                  </a:solidFill>
                </a:rPr>
                <a:t>- 10</a:t>
              </a:r>
              <a:r>
                <a:rPr lang="en-US" sz="2200" b="1" baseline="30000" dirty="0" smtClean="0">
                  <a:solidFill>
                    <a:srgbClr val="A50021"/>
                  </a:solidFill>
                </a:rPr>
                <a:t>-14</a:t>
              </a:r>
              <a:r>
                <a:rPr lang="en-US" sz="2200" b="1" dirty="0" smtClean="0">
                  <a:solidFill>
                    <a:srgbClr val="A50021"/>
                  </a:solidFill>
                </a:rPr>
                <a:t> </a:t>
              </a:r>
              <a:r>
                <a:rPr lang="en-US" sz="2200" b="1" dirty="0">
                  <a:solidFill>
                    <a:srgbClr val="A50021"/>
                  </a:solidFill>
                </a:rPr>
                <a:t>s</a:t>
              </a:r>
            </a:p>
          </p:txBody>
        </p:sp>
        <p:sp>
          <p:nvSpPr>
            <p:cNvPr id="10" name="TextBox 61"/>
            <p:cNvSpPr txBox="1">
              <a:spLocks noChangeArrowheads="1"/>
            </p:cNvSpPr>
            <p:nvPr/>
          </p:nvSpPr>
          <p:spPr bwMode="auto">
            <a:xfrm>
              <a:off x="350298" y="5774308"/>
              <a:ext cx="7620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200" b="1" dirty="0" smtClean="0">
                  <a:latin typeface="Arial" pitchFamily="34" charset="0"/>
                  <a:cs typeface="Arial" pitchFamily="34" charset="0"/>
                </a:rPr>
                <a:t>3. </a:t>
              </a:r>
              <a:r>
                <a:rPr lang="en-US" sz="22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Auger and </a:t>
              </a:r>
              <a:r>
                <a:rPr lang="en-US" sz="2200" b="1" dirty="0" err="1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radiative</a:t>
              </a:r>
              <a:r>
                <a:rPr lang="en-US" sz="22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decays of </a:t>
              </a:r>
              <a:r>
                <a:rPr lang="en-US" sz="2200" b="1" dirty="0" smtClean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core holes </a:t>
              </a:r>
              <a:r>
                <a:rPr lang="en-US" sz="2200" b="1" dirty="0">
                  <a:solidFill>
                    <a:srgbClr val="A50021"/>
                  </a:solidFill>
                  <a:latin typeface="Arial" pitchFamily="34" charset="0"/>
                  <a:cs typeface="Arial" pitchFamily="34" charset="0"/>
                </a:rPr>
                <a:t>~10</a:t>
              </a:r>
              <a:r>
                <a:rPr lang="en-US" sz="2200" b="1" baseline="30000" dirty="0">
                  <a:solidFill>
                    <a:srgbClr val="A50021"/>
                  </a:solidFill>
                  <a:latin typeface="Arial" pitchFamily="34" charset="0"/>
                  <a:cs typeface="Arial" pitchFamily="34" charset="0"/>
                </a:rPr>
                <a:t>-15</a:t>
              </a:r>
              <a:r>
                <a:rPr lang="en-US" sz="2200" b="1" dirty="0">
                  <a:solidFill>
                    <a:srgbClr val="A50021"/>
                  </a:solidFill>
                  <a:latin typeface="Arial" pitchFamily="34" charset="0"/>
                  <a:cs typeface="Arial" pitchFamily="34" charset="0"/>
                </a:rPr>
                <a:t> s</a:t>
              </a:r>
              <a:endParaRPr lang="ru-RU" sz="2200" b="1" dirty="0">
                <a:solidFill>
                  <a:srgbClr val="A5002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64"/>
            <p:cNvSpPr txBox="1">
              <a:spLocks noChangeArrowheads="1"/>
            </p:cNvSpPr>
            <p:nvPr/>
          </p:nvSpPr>
          <p:spPr bwMode="auto">
            <a:xfrm>
              <a:off x="339186" y="6320408"/>
              <a:ext cx="8850312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05000"/>
                </a:lnSpc>
                <a:spcBef>
                  <a:spcPts val="1500"/>
                </a:spcBef>
                <a:buFont typeface="Arial" charset="0"/>
                <a:buNone/>
              </a:pPr>
              <a:r>
                <a:rPr lang="en-US" sz="2200" b="1" dirty="0" smtClean="0"/>
                <a:t>4.</a:t>
              </a:r>
              <a:r>
                <a:rPr lang="en-US" sz="2200" b="1" dirty="0" smtClean="0">
                  <a:solidFill>
                    <a:schemeClr val="accent2"/>
                  </a:solidFill>
                </a:rPr>
                <a:t> </a:t>
              </a:r>
              <a:r>
                <a:rPr lang="en-US" sz="2200" b="1" dirty="0" smtClean="0">
                  <a:solidFill>
                    <a:srgbClr val="000066"/>
                  </a:solidFill>
                </a:rPr>
                <a:t>Mobility of valence </a:t>
              </a:r>
              <a:r>
                <a:rPr lang="en-US" sz="2200" b="1" dirty="0">
                  <a:solidFill>
                    <a:srgbClr val="000066"/>
                  </a:solidFill>
                </a:rPr>
                <a:t>holes  </a:t>
              </a:r>
              <a:r>
                <a:rPr lang="en-US" sz="2200" b="1" dirty="0">
                  <a:solidFill>
                    <a:srgbClr val="A50021"/>
                  </a:solidFill>
                </a:rPr>
                <a:t>~</a:t>
              </a:r>
              <a:r>
                <a:rPr lang="en-US" sz="2200" b="1" dirty="0" smtClean="0">
                  <a:solidFill>
                    <a:srgbClr val="A50021"/>
                  </a:solidFill>
                </a:rPr>
                <a:t>10</a:t>
              </a:r>
              <a:r>
                <a:rPr lang="en-US" sz="2200" b="1" baseline="30000" dirty="0" smtClean="0">
                  <a:solidFill>
                    <a:srgbClr val="A50021"/>
                  </a:solidFill>
                </a:rPr>
                <a:t>-13</a:t>
              </a:r>
              <a:r>
                <a:rPr lang="en-US" sz="2200" b="1" dirty="0" smtClean="0">
                  <a:solidFill>
                    <a:srgbClr val="A50021"/>
                  </a:solidFill>
                </a:rPr>
                <a:t>s</a:t>
              </a:r>
              <a:endParaRPr lang="ru-RU" sz="2200" dirty="0">
                <a:solidFill>
                  <a:srgbClr val="A50021"/>
                </a:solidFill>
              </a:endParaRPr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55435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04800" y="2921913"/>
            <a:ext cx="8478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C00000"/>
                </a:solidFill>
              </a:rPr>
              <a:t>Collective response</a:t>
            </a:r>
            <a:r>
              <a:rPr lang="en-US" sz="2200" b="1" dirty="0" smtClean="0">
                <a:solidFill>
                  <a:srgbClr val="000066"/>
                </a:solidFill>
              </a:rPr>
              <a:t> of a material is taken into account</a:t>
            </a:r>
            <a:endParaRPr lang="ru-RU" sz="2200" b="1" dirty="0">
              <a:solidFill>
                <a:srgbClr val="000066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467600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Calibri" pitchFamily="34" charset="0"/>
              </a:rPr>
              <a:t>TREKIS: </a:t>
            </a:r>
            <a:r>
              <a:rPr lang="en-US" sz="4400" dirty="0" smtClean="0">
                <a:latin typeface="Calibri" pitchFamily="34" charset="0"/>
              </a:rPr>
              <a:t>Verification of model</a:t>
            </a:r>
            <a:endParaRPr dirty="0">
              <a:latin typeface="Calibri" pitchFamily="34" charset="0"/>
            </a:endParaRPr>
          </a:p>
        </p:txBody>
      </p:sp>
      <p:sp>
        <p:nvSpPr>
          <p:cNvPr id="819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01" name="Rectangle 3"/>
          <p:cNvSpPr>
            <a:spLocks noChangeArrowheads="1"/>
          </p:cNvSpPr>
          <p:nvPr/>
        </p:nvSpPr>
        <p:spPr bwMode="auto">
          <a:xfrm>
            <a:off x="0" y="571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8203" name="Rectangle 6"/>
          <p:cNvSpPr>
            <a:spLocks noChangeArrowheads="1"/>
          </p:cNvSpPr>
          <p:nvPr/>
        </p:nvSpPr>
        <p:spPr bwMode="auto">
          <a:xfrm>
            <a:off x="0" y="542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0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194" name="Object 7"/>
          <p:cNvGraphicFramePr>
            <a:graphicFrameLocks noChangeAspect="1"/>
          </p:cNvGraphicFramePr>
          <p:nvPr/>
        </p:nvGraphicFramePr>
        <p:xfrm>
          <a:off x="0" y="762000"/>
          <a:ext cx="4657725" cy="3275012"/>
        </p:xfrm>
        <a:graphic>
          <a:graphicData uri="http://schemas.openxmlformats.org/presentationml/2006/ole">
            <p:oleObj spid="_x0000_s8194" name="Graph" r:id="rId3" imgW="4161600" imgH="2926080" progId="Origin50.Graph">
              <p:embed/>
            </p:oleObj>
          </a:graphicData>
        </a:graphic>
      </p:graphicFrame>
      <p:graphicFrame>
        <p:nvGraphicFramePr>
          <p:cNvPr id="8195" name="Object 6"/>
          <p:cNvGraphicFramePr>
            <a:graphicFrameLocks noChangeAspect="1"/>
          </p:cNvGraphicFramePr>
          <p:nvPr/>
        </p:nvGraphicFramePr>
        <p:xfrm>
          <a:off x="-19050" y="3657600"/>
          <a:ext cx="4733925" cy="3328987"/>
        </p:xfrm>
        <a:graphic>
          <a:graphicData uri="http://schemas.openxmlformats.org/presentationml/2006/ole">
            <p:oleObj spid="_x0000_s8195" name="Graph" r:id="rId4" imgW="4161600" imgH="2926080" progId="Origin50.Graph">
              <p:embed/>
            </p:oleObj>
          </a:graphicData>
        </a:graphic>
      </p:graphicFrame>
      <p:sp>
        <p:nvSpPr>
          <p:cNvPr id="820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196" name="Object 10"/>
          <p:cNvGraphicFramePr>
            <a:graphicFrameLocks noChangeAspect="1"/>
          </p:cNvGraphicFramePr>
          <p:nvPr/>
        </p:nvGraphicFramePr>
        <p:xfrm>
          <a:off x="4267200" y="1981200"/>
          <a:ext cx="5348288" cy="3783013"/>
        </p:xfrm>
        <a:graphic>
          <a:graphicData uri="http://schemas.openxmlformats.org/presentationml/2006/ole">
            <p:oleObj spid="_x0000_s8196" name="Graph" r:id="rId5" imgW="4161600" imgH="2926080" progId="Origin50.Graph">
              <p:embed/>
            </p:oleObj>
          </a:graphicData>
        </a:graphic>
      </p:graphicFrame>
      <p:sp>
        <p:nvSpPr>
          <p:cNvPr id="8207" name="TextBox 21"/>
          <p:cNvSpPr txBox="1">
            <a:spLocks noChangeArrowheads="1"/>
          </p:cNvSpPr>
          <p:nvPr/>
        </p:nvSpPr>
        <p:spPr bwMode="auto">
          <a:xfrm>
            <a:off x="4419600" y="5715000"/>
            <a:ext cx="480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Good coincidence with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SRIM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CasP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and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NIST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database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208" name="Прямоугольник 14"/>
          <p:cNvSpPr>
            <a:spLocks noChangeArrowheads="1"/>
          </p:cNvSpPr>
          <p:nvPr/>
        </p:nvSpPr>
        <p:spPr bwMode="auto">
          <a:xfrm>
            <a:off x="4267200" y="1066800"/>
            <a:ext cx="4876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 dirty="0" smtClean="0">
                <a:solidFill>
                  <a:srgbClr val="0036A2"/>
                </a:solidFill>
              </a:rPr>
              <a:t>Electronic energy loss of ions and inelastic mean free paths of electrons</a:t>
            </a:r>
            <a:endParaRPr lang="ru-RU" sz="2200" b="1" dirty="0">
              <a:solidFill>
                <a:srgbClr val="0036A2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228600" y="20638"/>
            <a:ext cx="7467600" cy="114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Calibri" pitchFamily="34" charset="0"/>
              </a:rPr>
              <a:t>TREKIS: </a:t>
            </a:r>
            <a:r>
              <a:rPr lang="en-US" sz="4400" dirty="0" smtClean="0">
                <a:latin typeface="Calibri" pitchFamily="34" charset="0"/>
              </a:rPr>
              <a:t>Results</a:t>
            </a:r>
            <a:endParaRPr dirty="0">
              <a:latin typeface="Calibri" pitchFamily="34" charset="0"/>
            </a:endParaRPr>
          </a:p>
        </p:txBody>
      </p:sp>
      <p:sp>
        <p:nvSpPr>
          <p:cNvPr id="3379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0" y="571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>
            <a:off x="0" y="542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80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3802" name="Прямоугольник 21"/>
          <p:cNvSpPr>
            <a:spLocks noChangeArrowheads="1"/>
          </p:cNvSpPr>
          <p:nvPr/>
        </p:nvSpPr>
        <p:spPr bwMode="auto">
          <a:xfrm>
            <a:off x="228600" y="1143000"/>
            <a:ext cx="861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2400" b="1" dirty="0" smtClean="0">
                <a:solidFill>
                  <a:srgbClr val="0036A2"/>
                </a:solidFill>
              </a:rPr>
              <a:t>Excitation of target lattice</a:t>
            </a:r>
            <a:endParaRPr lang="ru-RU" altLang="en-US" sz="2400" b="1" dirty="0">
              <a:solidFill>
                <a:srgbClr val="0036A2"/>
              </a:solidFill>
            </a:endParaRPr>
          </a:p>
        </p:txBody>
      </p:sp>
      <p:sp>
        <p:nvSpPr>
          <p:cNvPr id="3380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8545" name="Object 1"/>
          <p:cNvGraphicFramePr>
            <a:graphicFrameLocks noChangeAspect="1"/>
          </p:cNvGraphicFramePr>
          <p:nvPr/>
        </p:nvGraphicFramePr>
        <p:xfrm>
          <a:off x="-190500" y="1558921"/>
          <a:ext cx="5295900" cy="3719517"/>
        </p:xfrm>
        <a:graphic>
          <a:graphicData uri="http://schemas.openxmlformats.org/presentationml/2006/ole">
            <p:oleObj spid="_x0000_s108545" name="Graph" r:id="rId3" imgW="4276440" imgH="3022560" progId="Origin50.Graph">
              <p:embed/>
            </p:oleObj>
          </a:graphicData>
        </a:graphic>
      </p:graphicFrame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1219200" y="5638800"/>
            <a:ext cx="647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Mobility of valence holes play an important role for energy transfer to the lattice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32766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fs</a:t>
            </a:r>
            <a:endParaRPr lang="ru-RU" dirty="0"/>
          </a:p>
        </p:txBody>
      </p:sp>
      <p:graphicFrame>
        <p:nvGraphicFramePr>
          <p:cNvPr id="108547" name="Object 1"/>
          <p:cNvGraphicFramePr>
            <a:graphicFrameLocks noChangeAspect="1"/>
          </p:cNvGraphicFramePr>
          <p:nvPr/>
        </p:nvGraphicFramePr>
        <p:xfrm>
          <a:off x="4495800" y="1600200"/>
          <a:ext cx="5257800" cy="3719748"/>
        </p:xfrm>
        <a:graphic>
          <a:graphicData uri="http://schemas.openxmlformats.org/presentationml/2006/ole">
            <p:oleObj spid="_x0000_s108547" name="Graph" r:id="rId4" imgW="4276440" imgH="3022560" progId="Origin50.Graph">
              <p:embed/>
            </p:oleObj>
          </a:graphicData>
        </a:graphic>
      </p:graphicFrame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34FA6-9972-474D-AB23-79E30EAFBF1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IN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JINR</Template>
  <TotalTime>6106</TotalTime>
  <Words>1103</Words>
  <Application>Microsoft Office PowerPoint</Application>
  <PresentationFormat>Экран (4:3)</PresentationFormat>
  <Paragraphs>237</Paragraphs>
  <Slides>26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JINR</vt:lpstr>
      <vt:lpstr>Graph</vt:lpstr>
      <vt:lpstr>Photo Editor Photo</vt:lpstr>
      <vt:lpstr>Equation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Ruslan Rymzhanov</dc:creator>
  <cp:lastModifiedBy>Руслан</cp:lastModifiedBy>
  <cp:revision>512</cp:revision>
  <dcterms:modified xsi:type="dcterms:W3CDTF">2017-06-19T20:52:01Z</dcterms:modified>
</cp:coreProperties>
</file>