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390" r:id="rId2"/>
    <p:sldId id="389" r:id="rId3"/>
    <p:sldId id="418" r:id="rId4"/>
    <p:sldId id="398" r:id="rId5"/>
    <p:sldId id="433" r:id="rId6"/>
    <p:sldId id="427" r:id="rId7"/>
    <p:sldId id="429" r:id="rId8"/>
    <p:sldId id="422" r:id="rId9"/>
    <p:sldId id="428" r:id="rId10"/>
    <p:sldId id="420" r:id="rId11"/>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E6461A"/>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1" autoAdjust="0"/>
    <p:restoredTop sz="89400" autoAdjust="0"/>
  </p:normalViewPr>
  <p:slideViewPr>
    <p:cSldViewPr>
      <p:cViewPr>
        <p:scale>
          <a:sx n="100" d="100"/>
          <a:sy n="100" d="100"/>
        </p:scale>
        <p:origin x="-1648" y="-112"/>
      </p:cViewPr>
      <p:guideLst>
        <p:guide orient="horz" pos="2160"/>
        <p:guide pos="2880"/>
      </p:guideLst>
    </p:cSldViewPr>
  </p:slideViewPr>
  <p:outlineViewPr>
    <p:cViewPr>
      <p:scale>
        <a:sx n="33" d="100"/>
        <a:sy n="33" d="100"/>
      </p:scale>
      <p:origin x="0" y="20136"/>
    </p:cViewPr>
  </p:outlineViewPr>
  <p:notesTextViewPr>
    <p:cViewPr>
      <p:scale>
        <a:sx n="100" d="100"/>
        <a:sy n="100" d="100"/>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D57B11F-1872-FF4E-8417-E8326F7E5C7D}" type="datetimeFigureOut">
              <a:rPr lang="en-US" smtClean="0"/>
              <a:t>6/25/17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2F40A13-A293-E34A-9031-D4F6BB95F3F5}" type="slidenum">
              <a:rPr lang="en-US" smtClean="0"/>
              <a:t>‹#›</a:t>
            </a:fld>
            <a:endParaRPr lang="en-US"/>
          </a:p>
        </p:txBody>
      </p:sp>
    </p:spTree>
    <p:extLst>
      <p:ext uri="{BB962C8B-B14F-4D97-AF65-F5344CB8AC3E}">
        <p14:creationId xmlns:p14="http://schemas.microsoft.com/office/powerpoint/2010/main" val="20162236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E1E4A4F9-A070-414F-BF03-02A213254846}" type="datetimeFigureOut">
              <a:rPr lang="fr-FR"/>
              <a:pPr>
                <a:defRPr/>
              </a:pPr>
              <a:t>6/25/17</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E3898CE-70A6-4B1D-B309-B108AE0FB14F}" type="slidenum">
              <a:rPr lang="fr-FR"/>
              <a:pPr>
                <a:defRPr/>
              </a:pPr>
              <a:t>‹#›</a:t>
            </a:fld>
            <a:endParaRPr lang="fr-FR"/>
          </a:p>
        </p:txBody>
      </p:sp>
    </p:spTree>
    <p:extLst>
      <p:ext uri="{BB962C8B-B14F-4D97-AF65-F5344CB8AC3E}">
        <p14:creationId xmlns:p14="http://schemas.microsoft.com/office/powerpoint/2010/main" val="26781992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pPr>
              <a:defRPr/>
            </a:pPr>
            <a:fld id="{0E3898CE-70A6-4B1D-B309-B108AE0FB14F}" type="slidenum">
              <a:rPr lang="fr-FR" smtClean="0"/>
              <a:pPr>
                <a:defRPr/>
              </a:pPr>
              <a:t>1</a:t>
            </a:fld>
            <a:endParaRPr lang="fr-FR"/>
          </a:p>
        </p:txBody>
      </p:sp>
    </p:spTree>
    <p:extLst>
      <p:ext uri="{BB962C8B-B14F-4D97-AF65-F5344CB8AC3E}">
        <p14:creationId xmlns:p14="http://schemas.microsoft.com/office/powerpoint/2010/main" val="2771245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p>
          <a:p>
            <a:r>
              <a:rPr lang="en-US" dirty="0" smtClean="0"/>
              <a:t> </a:t>
            </a:r>
            <a:endParaRPr lang="en-US" dirty="0"/>
          </a:p>
        </p:txBody>
      </p:sp>
      <p:sp>
        <p:nvSpPr>
          <p:cNvPr id="4" name="Slide Number Placeholder 3"/>
          <p:cNvSpPr>
            <a:spLocks noGrp="1"/>
          </p:cNvSpPr>
          <p:nvPr>
            <p:ph type="sldNum" sz="quarter" idx="10"/>
          </p:nvPr>
        </p:nvSpPr>
        <p:spPr/>
        <p:txBody>
          <a:bodyPr/>
          <a:lstStyle/>
          <a:p>
            <a:pPr>
              <a:defRPr/>
            </a:pPr>
            <a:fld id="{0E3898CE-70A6-4B1D-B309-B108AE0FB14F}" type="slidenum">
              <a:rPr lang="fr-FR" smtClean="0"/>
              <a:pPr>
                <a:defRPr/>
              </a:pPr>
              <a:t>2</a:t>
            </a:fld>
            <a:endParaRPr lang="fr-FR"/>
          </a:p>
        </p:txBody>
      </p:sp>
    </p:spTree>
    <p:extLst>
      <p:ext uri="{BB962C8B-B14F-4D97-AF65-F5344CB8AC3E}">
        <p14:creationId xmlns:p14="http://schemas.microsoft.com/office/powerpoint/2010/main" val="2470900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E3898CE-70A6-4B1D-B309-B108AE0FB14F}" type="slidenum">
              <a:rPr lang="fr-FR" smtClean="0"/>
              <a:pPr>
                <a:defRPr/>
              </a:pPr>
              <a:t>4</a:t>
            </a:fld>
            <a:endParaRPr lang="fr-FR"/>
          </a:p>
        </p:txBody>
      </p:sp>
    </p:spTree>
    <p:extLst>
      <p:ext uri="{BB962C8B-B14F-4D97-AF65-F5344CB8AC3E}">
        <p14:creationId xmlns:p14="http://schemas.microsoft.com/office/powerpoint/2010/main" val="38165131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E3898CE-70A6-4B1D-B309-B108AE0FB14F}" type="slidenum">
              <a:rPr lang="fr-FR" smtClean="0"/>
              <a:pPr>
                <a:defRPr/>
              </a:pPr>
              <a:t>5</a:t>
            </a:fld>
            <a:endParaRPr lang="fr-FR"/>
          </a:p>
        </p:txBody>
      </p:sp>
    </p:spTree>
    <p:extLst>
      <p:ext uri="{BB962C8B-B14F-4D97-AF65-F5344CB8AC3E}">
        <p14:creationId xmlns:p14="http://schemas.microsoft.com/office/powerpoint/2010/main" val="38165131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E3898CE-70A6-4B1D-B309-B108AE0FB14F}" type="slidenum">
              <a:rPr lang="fr-FR" smtClean="0"/>
              <a:pPr>
                <a:defRPr/>
              </a:pPr>
              <a:t>6</a:t>
            </a:fld>
            <a:endParaRPr lang="fr-FR"/>
          </a:p>
        </p:txBody>
      </p:sp>
    </p:spTree>
    <p:extLst>
      <p:ext uri="{BB962C8B-B14F-4D97-AF65-F5344CB8AC3E}">
        <p14:creationId xmlns:p14="http://schemas.microsoft.com/office/powerpoint/2010/main" val="30482042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E3898CE-70A6-4B1D-B309-B108AE0FB14F}" type="slidenum">
              <a:rPr lang="fr-FR" smtClean="0"/>
              <a:pPr>
                <a:defRPr/>
              </a:pPr>
              <a:t>7</a:t>
            </a:fld>
            <a:endParaRPr lang="fr-FR"/>
          </a:p>
        </p:txBody>
      </p:sp>
    </p:spTree>
    <p:extLst>
      <p:ext uri="{BB962C8B-B14F-4D97-AF65-F5344CB8AC3E}">
        <p14:creationId xmlns:p14="http://schemas.microsoft.com/office/powerpoint/2010/main" val="38165131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E3898CE-70A6-4B1D-B309-B108AE0FB14F}" type="slidenum">
              <a:rPr lang="fr-FR" smtClean="0"/>
              <a:pPr>
                <a:defRPr/>
              </a:pPr>
              <a:t>8</a:t>
            </a:fld>
            <a:endParaRPr lang="fr-FR"/>
          </a:p>
        </p:txBody>
      </p:sp>
    </p:spTree>
    <p:extLst>
      <p:ext uri="{BB962C8B-B14F-4D97-AF65-F5344CB8AC3E}">
        <p14:creationId xmlns:p14="http://schemas.microsoft.com/office/powerpoint/2010/main" val="38165131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pPr>
              <a:defRPr/>
            </a:pPr>
            <a:fld id="{0E3898CE-70A6-4B1D-B309-B108AE0FB14F}" type="slidenum">
              <a:rPr lang="fr-FR" smtClean="0"/>
              <a:pPr>
                <a:defRPr/>
              </a:pPr>
              <a:t>9</a:t>
            </a:fld>
            <a:endParaRPr lang="fr-FR"/>
          </a:p>
        </p:txBody>
      </p:sp>
    </p:spTree>
    <p:extLst>
      <p:ext uri="{BB962C8B-B14F-4D97-AF65-F5344CB8AC3E}">
        <p14:creationId xmlns:p14="http://schemas.microsoft.com/office/powerpoint/2010/main" val="2728977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r>
              <a:rPr lang="en-US" smtClean="0"/>
              <a:t>Itzhak Tserruya</a:t>
            </a:r>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en-US" smtClean="0"/>
              <a:t>47th PAC-PP, June 26-27, 2017</a:t>
            </a: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52AA5F94-DAA2-4BB4-9AAA-475D9D2882F0}" type="slidenum">
              <a:rPr lang="fr-FR"/>
              <a:pPr>
                <a:defRPr/>
              </a:pPr>
              <a:t>‹#›</a:t>
            </a:fld>
            <a:endParaRPr lang="fr-FR"/>
          </a:p>
        </p:txBody>
      </p:sp>
    </p:spTree>
    <p:extLst>
      <p:ext uri="{BB962C8B-B14F-4D97-AF65-F5344CB8AC3E}">
        <p14:creationId xmlns:p14="http://schemas.microsoft.com/office/powerpoint/2010/main" val="1857184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r>
              <a:rPr lang="en-US" smtClean="0"/>
              <a:t>Itzhak Tserruya</a:t>
            </a:r>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en-US" smtClean="0"/>
              <a:t>47th PAC-PP, June 26-27, 2017</a:t>
            </a: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198D737-4228-4C38-B33A-4B49E5614A7B}" type="slidenum">
              <a:rPr lang="fr-FR"/>
              <a:pPr>
                <a:defRPr/>
              </a:pPr>
              <a:t>‹#›</a:t>
            </a:fld>
            <a:endParaRPr lang="fr-FR"/>
          </a:p>
        </p:txBody>
      </p:sp>
    </p:spTree>
    <p:extLst>
      <p:ext uri="{BB962C8B-B14F-4D97-AF65-F5344CB8AC3E}">
        <p14:creationId xmlns:p14="http://schemas.microsoft.com/office/powerpoint/2010/main" val="1355559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r>
              <a:rPr lang="en-US" smtClean="0"/>
              <a:t>Itzhak Tserruya</a:t>
            </a:r>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en-US" smtClean="0"/>
              <a:t>47th PAC-PP, June 26-27, 2017</a:t>
            </a: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6DF4E4E-0493-4C8B-A2F2-AEEF986F6E52}" type="slidenum">
              <a:rPr lang="fr-FR"/>
              <a:pPr>
                <a:defRPr/>
              </a:pPr>
              <a:t>‹#›</a:t>
            </a:fld>
            <a:endParaRPr lang="fr-FR"/>
          </a:p>
        </p:txBody>
      </p:sp>
    </p:spTree>
    <p:extLst>
      <p:ext uri="{BB962C8B-B14F-4D97-AF65-F5344CB8AC3E}">
        <p14:creationId xmlns:p14="http://schemas.microsoft.com/office/powerpoint/2010/main" val="479163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r>
              <a:rPr lang="en-US" smtClean="0"/>
              <a:t>Itzhak Tserruya</a:t>
            </a:r>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en-US" smtClean="0"/>
              <a:t>47th PAC-PP, June 26-27, 2017</a:t>
            </a: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6AAA047-8AEF-4C69-86C3-C9A280890182}" type="slidenum">
              <a:rPr lang="fr-FR"/>
              <a:pPr>
                <a:defRPr/>
              </a:pPr>
              <a:t>‹#›</a:t>
            </a:fld>
            <a:endParaRPr lang="fr-FR"/>
          </a:p>
        </p:txBody>
      </p:sp>
    </p:spTree>
    <p:extLst>
      <p:ext uri="{BB962C8B-B14F-4D97-AF65-F5344CB8AC3E}">
        <p14:creationId xmlns:p14="http://schemas.microsoft.com/office/powerpoint/2010/main" val="4145808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r>
              <a:rPr lang="en-US" smtClean="0"/>
              <a:t>Itzhak Tserruya</a:t>
            </a:r>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en-US" smtClean="0"/>
              <a:t>47th PAC-PP, June 26-27, 2017</a:t>
            </a: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EF620F82-76D5-4D77-BC21-5A4268D496F6}" type="slidenum">
              <a:rPr lang="fr-FR"/>
              <a:pPr>
                <a:defRPr/>
              </a:pPr>
              <a:t>‹#›</a:t>
            </a:fld>
            <a:endParaRPr lang="fr-FR"/>
          </a:p>
        </p:txBody>
      </p:sp>
    </p:spTree>
    <p:extLst>
      <p:ext uri="{BB962C8B-B14F-4D97-AF65-F5344CB8AC3E}">
        <p14:creationId xmlns:p14="http://schemas.microsoft.com/office/powerpoint/2010/main" val="4241598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r>
              <a:rPr lang="en-US" smtClean="0"/>
              <a:t>Itzhak Tserruya</a:t>
            </a:r>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en-US" smtClean="0"/>
              <a:t>47th PAC-PP, June 26-27, 2017</a:t>
            </a: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B9240E01-1DDF-4704-8DDC-978A7A0AD2EC}" type="slidenum">
              <a:rPr lang="fr-FR"/>
              <a:pPr>
                <a:defRPr/>
              </a:pPr>
              <a:t>‹#›</a:t>
            </a:fld>
            <a:endParaRPr lang="fr-FR"/>
          </a:p>
        </p:txBody>
      </p:sp>
    </p:spTree>
    <p:extLst>
      <p:ext uri="{BB962C8B-B14F-4D97-AF65-F5344CB8AC3E}">
        <p14:creationId xmlns:p14="http://schemas.microsoft.com/office/powerpoint/2010/main" val="2850701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r>
              <a:rPr lang="en-US" smtClean="0"/>
              <a:t>Itzhak Tserruya</a:t>
            </a:r>
            <a:endParaRPr lang="fr-FR"/>
          </a:p>
        </p:txBody>
      </p:sp>
      <p:sp>
        <p:nvSpPr>
          <p:cNvPr id="8" name="Espace réservé du pied de page 4"/>
          <p:cNvSpPr>
            <a:spLocks noGrp="1"/>
          </p:cNvSpPr>
          <p:nvPr>
            <p:ph type="ftr" sz="quarter" idx="11"/>
          </p:nvPr>
        </p:nvSpPr>
        <p:spPr/>
        <p:txBody>
          <a:bodyPr/>
          <a:lstStyle>
            <a:lvl1pPr>
              <a:defRPr/>
            </a:lvl1pPr>
          </a:lstStyle>
          <a:p>
            <a:pPr>
              <a:defRPr/>
            </a:pPr>
            <a:r>
              <a:rPr lang="en-US" smtClean="0"/>
              <a:t>47th PAC-PP, June 26-27, 2017</a:t>
            </a: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9718A4F5-7B53-4BFD-86F4-1EDCF116CB5F}" type="slidenum">
              <a:rPr lang="fr-FR"/>
              <a:pPr>
                <a:defRPr/>
              </a:pPr>
              <a:t>‹#›</a:t>
            </a:fld>
            <a:endParaRPr lang="fr-FR"/>
          </a:p>
        </p:txBody>
      </p:sp>
    </p:spTree>
    <p:extLst>
      <p:ext uri="{BB962C8B-B14F-4D97-AF65-F5344CB8AC3E}">
        <p14:creationId xmlns:p14="http://schemas.microsoft.com/office/powerpoint/2010/main" val="3861743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r>
              <a:rPr lang="en-US" smtClean="0"/>
              <a:t>Itzhak Tserruya</a:t>
            </a:r>
            <a:endParaRPr lang="fr-FR"/>
          </a:p>
        </p:txBody>
      </p:sp>
      <p:sp>
        <p:nvSpPr>
          <p:cNvPr id="4" name="Espace réservé du pied de page 4"/>
          <p:cNvSpPr>
            <a:spLocks noGrp="1"/>
          </p:cNvSpPr>
          <p:nvPr>
            <p:ph type="ftr" sz="quarter" idx="11"/>
          </p:nvPr>
        </p:nvSpPr>
        <p:spPr/>
        <p:txBody>
          <a:bodyPr/>
          <a:lstStyle>
            <a:lvl1pPr>
              <a:defRPr/>
            </a:lvl1pPr>
          </a:lstStyle>
          <a:p>
            <a:pPr>
              <a:defRPr/>
            </a:pPr>
            <a:r>
              <a:rPr lang="en-US" smtClean="0"/>
              <a:t>47th PAC-PP, June 26-27, 2017</a:t>
            </a: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E51AD37E-EE59-41F9-9DC3-0CD03DC07E77}" type="slidenum">
              <a:rPr lang="fr-FR"/>
              <a:pPr>
                <a:defRPr/>
              </a:pPr>
              <a:t>‹#›</a:t>
            </a:fld>
            <a:endParaRPr lang="fr-FR"/>
          </a:p>
        </p:txBody>
      </p:sp>
    </p:spTree>
    <p:extLst>
      <p:ext uri="{BB962C8B-B14F-4D97-AF65-F5344CB8AC3E}">
        <p14:creationId xmlns:p14="http://schemas.microsoft.com/office/powerpoint/2010/main" val="1964795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r>
              <a:rPr lang="en-US" smtClean="0"/>
              <a:t>Itzhak Tserruya</a:t>
            </a:r>
            <a:endParaRPr lang="fr-FR"/>
          </a:p>
        </p:txBody>
      </p:sp>
      <p:sp>
        <p:nvSpPr>
          <p:cNvPr id="3" name="Espace réservé du pied de page 4"/>
          <p:cNvSpPr>
            <a:spLocks noGrp="1"/>
          </p:cNvSpPr>
          <p:nvPr>
            <p:ph type="ftr" sz="quarter" idx="11"/>
          </p:nvPr>
        </p:nvSpPr>
        <p:spPr/>
        <p:txBody>
          <a:bodyPr/>
          <a:lstStyle>
            <a:lvl1pPr>
              <a:defRPr/>
            </a:lvl1pPr>
          </a:lstStyle>
          <a:p>
            <a:pPr>
              <a:defRPr/>
            </a:pPr>
            <a:r>
              <a:rPr lang="en-US" smtClean="0"/>
              <a:t>47th PAC-PP, June 26-27, 2017</a:t>
            </a: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2F10942A-3396-4E26-B660-1DA9C9F599E0}" type="slidenum">
              <a:rPr lang="fr-FR"/>
              <a:pPr>
                <a:defRPr/>
              </a:pPr>
              <a:t>‹#›</a:t>
            </a:fld>
            <a:endParaRPr lang="fr-FR"/>
          </a:p>
        </p:txBody>
      </p:sp>
    </p:spTree>
    <p:extLst>
      <p:ext uri="{BB962C8B-B14F-4D97-AF65-F5344CB8AC3E}">
        <p14:creationId xmlns:p14="http://schemas.microsoft.com/office/powerpoint/2010/main" val="1594335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r>
              <a:rPr lang="en-US" smtClean="0"/>
              <a:t>Itzhak Tserruya</a:t>
            </a:r>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en-US" smtClean="0"/>
              <a:t>47th PAC-PP, June 26-27, 2017</a:t>
            </a: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9B9DE9A2-7386-464B-8932-B8D904D0A66D}" type="slidenum">
              <a:rPr lang="fr-FR"/>
              <a:pPr>
                <a:defRPr/>
              </a:pPr>
              <a:t>‹#›</a:t>
            </a:fld>
            <a:endParaRPr lang="fr-FR"/>
          </a:p>
        </p:txBody>
      </p:sp>
    </p:spTree>
    <p:extLst>
      <p:ext uri="{BB962C8B-B14F-4D97-AF65-F5344CB8AC3E}">
        <p14:creationId xmlns:p14="http://schemas.microsoft.com/office/powerpoint/2010/main" val="2962299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r>
              <a:rPr lang="en-US" smtClean="0"/>
              <a:t>Itzhak Tserruya</a:t>
            </a:r>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en-US" smtClean="0"/>
              <a:t>47th PAC-PP, June 26-27, 2017</a:t>
            </a: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DFE13C74-01FF-4C14-995A-2652EA7BD551}" type="slidenum">
              <a:rPr lang="fr-FR"/>
              <a:pPr>
                <a:defRPr/>
              </a:pPr>
              <a:t>‹#›</a:t>
            </a:fld>
            <a:endParaRPr lang="fr-FR"/>
          </a:p>
        </p:txBody>
      </p:sp>
    </p:spTree>
    <p:extLst>
      <p:ext uri="{BB962C8B-B14F-4D97-AF65-F5344CB8AC3E}">
        <p14:creationId xmlns:p14="http://schemas.microsoft.com/office/powerpoint/2010/main" val="16731915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r>
              <a:rPr lang="en-US" smtClean="0"/>
              <a:t>Itzhak Tserruya</a:t>
            </a:r>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r>
              <a:rPr lang="en-US" smtClean="0"/>
              <a:t>47th PAC-PP, June 26-27, 2017</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354CB46-E9BE-4A8A-A36A-EAF21D934587}" type="slidenum">
              <a:rPr lang="fr-FR"/>
              <a:pPr>
                <a:defRPr/>
              </a:pPr>
              <a:t>‹#›</a:t>
            </a:fld>
            <a:endParaRPr lang="fr-FR"/>
          </a:p>
        </p:txBody>
      </p:sp>
    </p:spTree>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4" Type="http://schemas.openxmlformats.org/officeDocument/2006/relationships/image" Target="../media/image5.emf"/><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JINR.jpg"/>
          <p:cNvPicPr>
            <a:picLocks noChangeAspect="1"/>
          </p:cNvPicPr>
          <p:nvPr/>
        </p:nvPicPr>
        <p:blipFill rotWithShape="1">
          <a:blip r:embed="rId3">
            <a:alphaModFix amt="34000"/>
            <a:extLst>
              <a:ext uri="{28A0092B-C50C-407E-A947-70E740481C1C}">
                <a14:useLocalDpi xmlns:a14="http://schemas.microsoft.com/office/drawing/2010/main" val="0"/>
              </a:ext>
            </a:extLst>
          </a:blip>
          <a:srcRect t="50230" r="71199"/>
          <a:stretch/>
        </p:blipFill>
        <p:spPr>
          <a:xfrm>
            <a:off x="35339" y="342800"/>
            <a:ext cx="9143999" cy="7190656"/>
          </a:xfrm>
          <a:prstGeom prst="rect">
            <a:avLst/>
          </a:prstGeom>
        </p:spPr>
      </p:pic>
      <p:sp>
        <p:nvSpPr>
          <p:cNvPr id="8" name="TextBox 7"/>
          <p:cNvSpPr txBox="1"/>
          <p:nvPr/>
        </p:nvSpPr>
        <p:spPr>
          <a:xfrm>
            <a:off x="2987824" y="2060848"/>
            <a:ext cx="2686853" cy="369332"/>
          </a:xfrm>
          <a:prstGeom prst="rect">
            <a:avLst/>
          </a:prstGeom>
          <a:noFill/>
        </p:spPr>
        <p:txBody>
          <a:bodyPr wrap="none" rtlCol="0">
            <a:spAutoFit/>
          </a:bodyPr>
          <a:lstStyle/>
          <a:p>
            <a:r>
              <a:rPr lang="en-US" dirty="0" smtClean="0"/>
              <a:t>JINR,  June 26-27, 2017</a:t>
            </a:r>
            <a:endParaRPr lang="en-US" dirty="0"/>
          </a:p>
        </p:txBody>
      </p:sp>
      <p:sp>
        <p:nvSpPr>
          <p:cNvPr id="9" name="AutoShape 18"/>
          <p:cNvSpPr>
            <a:spLocks noChangeArrowheads="1"/>
          </p:cNvSpPr>
          <p:nvPr/>
        </p:nvSpPr>
        <p:spPr bwMode="auto">
          <a:xfrm>
            <a:off x="611560" y="764704"/>
            <a:ext cx="7920880" cy="794544"/>
          </a:xfrm>
          <a:prstGeom prst="roundRect">
            <a:avLst>
              <a:gd name="adj" fmla="val 16667"/>
            </a:avLst>
          </a:prstGeom>
          <a:solidFill>
            <a:srgbClr val="000090"/>
          </a:solidFill>
          <a:ln w="38100">
            <a:solidFill>
              <a:srgbClr val="FF0000"/>
            </a:solidFill>
            <a:round/>
            <a:headEnd/>
            <a:tailEnd/>
          </a:ln>
          <a:effectLst/>
          <a:extLst/>
        </p:spPr>
        <p:txBody>
          <a:bodyPr wrap="square" lIns="0" tIns="0" rIns="0" bIns="0" anchor="ctr">
            <a:spAutoFit/>
          </a:bodyPr>
          <a:lstStyle/>
          <a:p>
            <a:pPr algn="ctr">
              <a:lnSpc>
                <a:spcPct val="120000"/>
              </a:lnSpc>
              <a:spcAft>
                <a:spcPts val="1200"/>
              </a:spcAft>
            </a:pPr>
            <a:r>
              <a:rPr lang="en-US" sz="4000" dirty="0" smtClean="0">
                <a:solidFill>
                  <a:srgbClr val="FFFF00"/>
                </a:solidFill>
              </a:rPr>
              <a:t>47</a:t>
            </a:r>
            <a:r>
              <a:rPr lang="en-US" sz="4000" baseline="30000" dirty="0" smtClean="0">
                <a:solidFill>
                  <a:srgbClr val="FFFF00"/>
                </a:solidFill>
              </a:rPr>
              <a:t>th</a:t>
            </a:r>
            <a:r>
              <a:rPr lang="en-US" sz="4000" dirty="0" smtClean="0">
                <a:solidFill>
                  <a:srgbClr val="FFFF00"/>
                </a:solidFill>
              </a:rPr>
              <a:t> PAC on Particle Physics</a:t>
            </a:r>
          </a:p>
        </p:txBody>
      </p:sp>
      <p:sp>
        <p:nvSpPr>
          <p:cNvPr id="12" name="Subtitle 2"/>
          <p:cNvSpPr txBox="1">
            <a:spLocks/>
          </p:cNvSpPr>
          <p:nvPr/>
        </p:nvSpPr>
        <p:spPr bwMode="auto">
          <a:xfrm>
            <a:off x="899592" y="3068960"/>
            <a:ext cx="7560840" cy="1728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 typeface="Arial"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fr-FR" b="1" dirty="0" err="1" smtClean="0">
                <a:solidFill>
                  <a:srgbClr val="000090"/>
                </a:solidFill>
              </a:rPr>
              <a:t>Implementation</a:t>
            </a:r>
            <a:r>
              <a:rPr lang="fr-FR" b="1" dirty="0" smtClean="0">
                <a:solidFill>
                  <a:srgbClr val="000090"/>
                </a:solidFill>
              </a:rPr>
              <a:t> of </a:t>
            </a:r>
            <a:r>
              <a:rPr lang="fr-FR" b="1" dirty="0" err="1" smtClean="0">
                <a:solidFill>
                  <a:srgbClr val="000090"/>
                </a:solidFill>
              </a:rPr>
              <a:t>recommendations</a:t>
            </a:r>
            <a:r>
              <a:rPr lang="fr-FR" b="1" dirty="0" smtClean="0">
                <a:solidFill>
                  <a:srgbClr val="000090"/>
                </a:solidFill>
              </a:rPr>
              <a:t> and </a:t>
            </a:r>
            <a:r>
              <a:rPr lang="fr-FR" b="1" dirty="0" err="1" smtClean="0">
                <a:solidFill>
                  <a:srgbClr val="000090"/>
                </a:solidFill>
              </a:rPr>
              <a:t>work</a:t>
            </a:r>
            <a:r>
              <a:rPr lang="fr-FR" b="1" dirty="0" smtClean="0">
                <a:solidFill>
                  <a:srgbClr val="000090"/>
                </a:solidFill>
              </a:rPr>
              <a:t> </a:t>
            </a:r>
            <a:r>
              <a:rPr lang="fr-FR" b="1" dirty="0" err="1" smtClean="0">
                <a:solidFill>
                  <a:srgbClr val="000090"/>
                </a:solidFill>
              </a:rPr>
              <a:t>towards</a:t>
            </a:r>
            <a:r>
              <a:rPr lang="fr-FR" b="1" dirty="0" smtClean="0">
                <a:solidFill>
                  <a:srgbClr val="000090"/>
                </a:solidFill>
              </a:rPr>
              <a:t> optimisation </a:t>
            </a:r>
            <a:br>
              <a:rPr lang="fr-FR" b="1" dirty="0" smtClean="0">
                <a:solidFill>
                  <a:srgbClr val="000090"/>
                </a:solidFill>
              </a:rPr>
            </a:br>
            <a:r>
              <a:rPr lang="fr-FR" b="1" dirty="0" smtClean="0">
                <a:solidFill>
                  <a:srgbClr val="000090"/>
                </a:solidFill>
              </a:rPr>
              <a:t>of the </a:t>
            </a:r>
            <a:r>
              <a:rPr lang="fr-FR" b="1" dirty="0" err="1" smtClean="0">
                <a:solidFill>
                  <a:srgbClr val="000090"/>
                </a:solidFill>
              </a:rPr>
              <a:t>research</a:t>
            </a:r>
            <a:r>
              <a:rPr lang="fr-FR" b="1" dirty="0" smtClean="0">
                <a:solidFill>
                  <a:srgbClr val="000090"/>
                </a:solidFill>
              </a:rPr>
              <a:t> programme</a:t>
            </a:r>
          </a:p>
        </p:txBody>
      </p:sp>
      <p:sp>
        <p:nvSpPr>
          <p:cNvPr id="6" name="Subtitle 2"/>
          <p:cNvSpPr>
            <a:spLocks noGrp="1"/>
          </p:cNvSpPr>
          <p:nvPr>
            <p:ph type="subTitle" idx="1"/>
          </p:nvPr>
        </p:nvSpPr>
        <p:spPr>
          <a:xfrm>
            <a:off x="899592" y="5013176"/>
            <a:ext cx="7560840" cy="1224136"/>
          </a:xfrm>
        </p:spPr>
        <p:txBody>
          <a:bodyPr/>
          <a:lstStyle/>
          <a:p>
            <a:r>
              <a:rPr lang="fr-FR" b="1" dirty="0" smtClean="0">
                <a:solidFill>
                  <a:srgbClr val="000090"/>
                </a:solidFill>
              </a:rPr>
              <a:t>Itzhak </a:t>
            </a:r>
            <a:r>
              <a:rPr lang="fr-FR" b="1" dirty="0" err="1" smtClean="0">
                <a:solidFill>
                  <a:srgbClr val="000090"/>
                </a:solidFill>
              </a:rPr>
              <a:t>Tserruya</a:t>
            </a:r>
            <a:endParaRPr lang="fr-FR" b="1" dirty="0" smtClean="0">
              <a:solidFill>
                <a:srgbClr val="000090"/>
              </a:solidFill>
            </a:endParaRPr>
          </a:p>
          <a:p>
            <a:r>
              <a:rPr lang="fr-FR" sz="2400" b="1" dirty="0" smtClean="0">
                <a:solidFill>
                  <a:srgbClr val="000090"/>
                </a:solidFill>
              </a:rPr>
              <a:t>Weizmann Institute of Science</a:t>
            </a:r>
            <a:endParaRPr lang="en-US" sz="2400" b="1" dirty="0">
              <a:solidFill>
                <a:srgbClr val="000090"/>
              </a:solidFill>
            </a:endParaRPr>
          </a:p>
        </p:txBody>
      </p:sp>
    </p:spTree>
    <p:extLst>
      <p:ext uri="{BB962C8B-B14F-4D97-AF65-F5344CB8AC3E}">
        <p14:creationId xmlns:p14="http://schemas.microsoft.com/office/powerpoint/2010/main" val="25966027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7" name="AutoShape 18"/>
          <p:cNvSpPr>
            <a:spLocks noGrp="1" noChangeArrowheads="1"/>
          </p:cNvSpPr>
          <p:nvPr>
            <p:ph idx="1"/>
          </p:nvPr>
        </p:nvSpPr>
        <p:spPr bwMode="auto">
          <a:xfrm>
            <a:off x="1907704" y="3068960"/>
            <a:ext cx="4968552" cy="988356"/>
          </a:xfrm>
          <a:prstGeom prst="roundRect">
            <a:avLst>
              <a:gd name="adj" fmla="val 16667"/>
            </a:avLst>
          </a:prstGeom>
          <a:solidFill>
            <a:srgbClr val="FFFF00"/>
          </a:solidFill>
          <a:ln w="38100">
            <a:solidFill>
              <a:srgbClr val="FF0000"/>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spAutoFit/>
          </a:bodyPr>
          <a:lstStyle/>
          <a:p>
            <a:pPr marL="0" indent="0" algn="ctr">
              <a:lnSpc>
                <a:spcPct val="130000"/>
              </a:lnSpc>
              <a:spcBef>
                <a:spcPts val="0"/>
              </a:spcBef>
              <a:spcAft>
                <a:spcPts val="1200"/>
              </a:spcAft>
              <a:buNone/>
            </a:pPr>
            <a:r>
              <a:rPr lang="en-US" sz="3600" b="1" i="1" dirty="0" smtClean="0">
                <a:solidFill>
                  <a:srgbClr val="000090"/>
                </a:solidFill>
              </a:rPr>
              <a:t>Thank you !</a:t>
            </a:r>
          </a:p>
          <a:p>
            <a:pPr marL="0" indent="0" algn="ctr">
              <a:lnSpc>
                <a:spcPct val="130000"/>
              </a:lnSpc>
              <a:spcBef>
                <a:spcPts val="0"/>
              </a:spcBef>
              <a:spcAft>
                <a:spcPts val="1200"/>
              </a:spcAft>
              <a:buNone/>
            </a:pPr>
            <a:endParaRPr lang="en-US" sz="100" b="1" i="1" dirty="0">
              <a:solidFill>
                <a:srgbClr val="000090"/>
              </a:solidFill>
            </a:endParaRPr>
          </a:p>
        </p:txBody>
      </p:sp>
      <p:sp>
        <p:nvSpPr>
          <p:cNvPr id="4" name="Slide Number Placeholder 3"/>
          <p:cNvSpPr>
            <a:spLocks noGrp="1"/>
          </p:cNvSpPr>
          <p:nvPr>
            <p:ph type="sldNum" sz="quarter" idx="12"/>
          </p:nvPr>
        </p:nvSpPr>
        <p:spPr/>
        <p:txBody>
          <a:bodyPr/>
          <a:lstStyle/>
          <a:p>
            <a:pPr>
              <a:defRPr/>
            </a:pPr>
            <a:fld id="{16AAA047-8AEF-4C69-86C3-C9A280890182}" type="slidenum">
              <a:rPr lang="fr-FR" smtClean="0"/>
              <a:pPr>
                <a:defRPr/>
              </a:pPr>
              <a:t>10</a:t>
            </a:fld>
            <a:endParaRPr lang="fr-FR"/>
          </a:p>
        </p:txBody>
      </p:sp>
      <p:sp>
        <p:nvSpPr>
          <p:cNvPr id="6" name="Date Placeholder 5"/>
          <p:cNvSpPr>
            <a:spLocks noGrp="1"/>
          </p:cNvSpPr>
          <p:nvPr>
            <p:ph type="dt" sz="half" idx="10"/>
          </p:nvPr>
        </p:nvSpPr>
        <p:spPr/>
        <p:txBody>
          <a:bodyPr/>
          <a:lstStyle/>
          <a:p>
            <a:pPr>
              <a:defRPr/>
            </a:pPr>
            <a:r>
              <a:rPr lang="en-US" smtClean="0"/>
              <a:t>Itzhak Tserruya</a:t>
            </a:r>
            <a:endParaRPr lang="fr-FR"/>
          </a:p>
        </p:txBody>
      </p:sp>
      <p:sp>
        <p:nvSpPr>
          <p:cNvPr id="8" name="Footer Placeholder 7"/>
          <p:cNvSpPr>
            <a:spLocks noGrp="1"/>
          </p:cNvSpPr>
          <p:nvPr>
            <p:ph type="ftr" sz="quarter" idx="11"/>
          </p:nvPr>
        </p:nvSpPr>
        <p:spPr/>
        <p:txBody>
          <a:bodyPr/>
          <a:lstStyle/>
          <a:p>
            <a:pPr>
              <a:defRPr/>
            </a:pPr>
            <a:r>
              <a:rPr lang="en-US" smtClean="0"/>
              <a:t>47th PAC-PP, June 26-27, 2017</a:t>
            </a:r>
            <a:endParaRPr lang="fr-FR"/>
          </a:p>
        </p:txBody>
      </p:sp>
    </p:spTree>
    <p:extLst>
      <p:ext uri="{BB962C8B-B14F-4D97-AF65-F5344CB8AC3E}">
        <p14:creationId xmlns:p14="http://schemas.microsoft.com/office/powerpoint/2010/main" val="117269355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251520" y="2276872"/>
            <a:ext cx="8784976" cy="1508105"/>
          </a:xfrm>
          <a:prstGeom prst="rect">
            <a:avLst/>
          </a:prstGeom>
        </p:spPr>
        <p:txBody>
          <a:bodyPr wrap="square">
            <a:spAutoFit/>
          </a:bodyPr>
          <a:lstStyle/>
          <a:p>
            <a:pPr marL="457200" indent="-457200">
              <a:spcAft>
                <a:spcPts val="1200"/>
              </a:spcAft>
              <a:buFont typeface="Arial" pitchFamily="34" charset="0"/>
              <a:buChar char="•"/>
            </a:pPr>
            <a:r>
              <a:rPr lang="en-US" sz="2400" dirty="0" smtClean="0">
                <a:solidFill>
                  <a:srgbClr val="000000"/>
                </a:solidFill>
              </a:rPr>
              <a:t>Highlights of the Recommendations from the 46</a:t>
            </a:r>
            <a:r>
              <a:rPr lang="en-US" sz="2400" baseline="30000" dirty="0" smtClean="0">
                <a:solidFill>
                  <a:srgbClr val="000000"/>
                </a:solidFill>
              </a:rPr>
              <a:t>th</a:t>
            </a:r>
            <a:r>
              <a:rPr lang="en-US" sz="2400" dirty="0" smtClean="0">
                <a:solidFill>
                  <a:srgbClr val="000000"/>
                </a:solidFill>
              </a:rPr>
              <a:t> PAC – PP</a:t>
            </a:r>
          </a:p>
          <a:p>
            <a:pPr marL="457200" indent="-457200">
              <a:spcAft>
                <a:spcPts val="1200"/>
              </a:spcAft>
              <a:buFont typeface="Arial" pitchFamily="34" charset="0"/>
              <a:buChar char="•"/>
            </a:pPr>
            <a:r>
              <a:rPr lang="en-US" sz="2400" dirty="0" smtClean="0">
                <a:solidFill>
                  <a:srgbClr val="000000"/>
                </a:solidFill>
              </a:rPr>
              <a:t>121</a:t>
            </a:r>
            <a:r>
              <a:rPr lang="en-US" sz="2400" baseline="30000" dirty="0" smtClean="0">
                <a:solidFill>
                  <a:srgbClr val="000000"/>
                </a:solidFill>
              </a:rPr>
              <a:t>th</a:t>
            </a:r>
            <a:r>
              <a:rPr lang="en-US" sz="2400" dirty="0" smtClean="0">
                <a:solidFill>
                  <a:srgbClr val="000000"/>
                </a:solidFill>
              </a:rPr>
              <a:t> Scientific Council meeting (February 23-24, 2017)</a:t>
            </a:r>
          </a:p>
          <a:p>
            <a:pPr marL="457200" indent="-457200">
              <a:spcAft>
                <a:spcPts val="1200"/>
              </a:spcAft>
              <a:buFont typeface="Arial" pitchFamily="34" charset="0"/>
              <a:buChar char="•"/>
            </a:pPr>
            <a:r>
              <a:rPr lang="fr-FR" sz="2400" dirty="0" smtClean="0">
                <a:solidFill>
                  <a:srgbClr val="000000"/>
                </a:solidFill>
              </a:rPr>
              <a:t>Agenda</a:t>
            </a:r>
            <a:endParaRPr lang="en-US" sz="2400" dirty="0">
              <a:solidFill>
                <a:srgbClr val="000000"/>
              </a:solidFill>
            </a:endParaRPr>
          </a:p>
        </p:txBody>
      </p:sp>
      <p:sp>
        <p:nvSpPr>
          <p:cNvPr id="11" name="AutoShape 18"/>
          <p:cNvSpPr>
            <a:spLocks noGrp="1" noChangeArrowheads="1"/>
          </p:cNvSpPr>
          <p:nvPr>
            <p:ph type="title"/>
          </p:nvPr>
        </p:nvSpPr>
        <p:spPr bwMode="auto">
          <a:xfrm>
            <a:off x="467544" y="362868"/>
            <a:ext cx="8229600" cy="794544"/>
          </a:xfrm>
          <a:prstGeom prst="roundRect">
            <a:avLst>
              <a:gd name="adj" fmla="val 16667"/>
            </a:avLst>
          </a:prstGeom>
          <a:solidFill>
            <a:srgbClr val="000090"/>
          </a:solidFill>
          <a:ln w="38100">
            <a:solidFill>
              <a:srgbClr val="FF0000"/>
            </a:solidFill>
            <a:round/>
            <a:headEnd/>
            <a:tailEnd/>
          </a:ln>
          <a:effectLst/>
          <a:extLst/>
        </p:spPr>
        <p:txBody>
          <a:bodyPr wrap="square" lIns="0" tIns="0" rIns="0" bIns="0" anchor="ctr">
            <a:spAutoFit/>
          </a:bodyPr>
          <a:lstStyle/>
          <a:p>
            <a:pPr algn="ctr">
              <a:lnSpc>
                <a:spcPct val="120000"/>
              </a:lnSpc>
              <a:spcAft>
                <a:spcPts val="1200"/>
              </a:spcAft>
            </a:pPr>
            <a:r>
              <a:rPr lang="en-US" sz="4000" u="sng" dirty="0" smtClean="0">
                <a:solidFill>
                  <a:srgbClr val="FFFF00"/>
                </a:solidFill>
              </a:rPr>
              <a:t>Outline</a:t>
            </a:r>
          </a:p>
        </p:txBody>
      </p:sp>
      <p:sp>
        <p:nvSpPr>
          <p:cNvPr id="3" name="Slide Number Placeholder 2"/>
          <p:cNvSpPr>
            <a:spLocks noGrp="1"/>
          </p:cNvSpPr>
          <p:nvPr>
            <p:ph type="sldNum" sz="quarter" idx="12"/>
          </p:nvPr>
        </p:nvSpPr>
        <p:spPr/>
        <p:txBody>
          <a:bodyPr/>
          <a:lstStyle/>
          <a:p>
            <a:pPr>
              <a:defRPr/>
            </a:pPr>
            <a:fld id="{16AAA047-8AEF-4C69-86C3-C9A280890182}" type="slidenum">
              <a:rPr lang="fr-FR" smtClean="0"/>
              <a:pPr>
                <a:defRPr/>
              </a:pPr>
              <a:t>2</a:t>
            </a:fld>
            <a:endParaRPr lang="fr-FR"/>
          </a:p>
        </p:txBody>
      </p:sp>
      <p:sp>
        <p:nvSpPr>
          <p:cNvPr id="4" name="Date Placeholder 3"/>
          <p:cNvSpPr>
            <a:spLocks noGrp="1"/>
          </p:cNvSpPr>
          <p:nvPr>
            <p:ph type="dt" sz="half" idx="10"/>
          </p:nvPr>
        </p:nvSpPr>
        <p:spPr/>
        <p:txBody>
          <a:bodyPr/>
          <a:lstStyle/>
          <a:p>
            <a:pPr>
              <a:defRPr/>
            </a:pPr>
            <a:r>
              <a:rPr lang="en-US" smtClean="0"/>
              <a:t>Itzhak Tserruya</a:t>
            </a:r>
            <a:endParaRPr lang="fr-FR"/>
          </a:p>
        </p:txBody>
      </p:sp>
      <p:sp>
        <p:nvSpPr>
          <p:cNvPr id="6" name="Footer Placeholder 5"/>
          <p:cNvSpPr>
            <a:spLocks noGrp="1"/>
          </p:cNvSpPr>
          <p:nvPr>
            <p:ph type="ftr" sz="quarter" idx="11"/>
          </p:nvPr>
        </p:nvSpPr>
        <p:spPr/>
        <p:txBody>
          <a:bodyPr/>
          <a:lstStyle/>
          <a:p>
            <a:pPr>
              <a:defRPr/>
            </a:pPr>
            <a:r>
              <a:rPr lang="en-US" smtClean="0"/>
              <a:t>47th PAC-PP, June 26-27, 2017</a:t>
            </a:r>
            <a:endParaRPr lang="fr-FR"/>
          </a:p>
        </p:txBody>
      </p:sp>
    </p:spTree>
    <p:extLst>
      <p:ext uri="{BB962C8B-B14F-4D97-AF65-F5344CB8AC3E}">
        <p14:creationId xmlns:p14="http://schemas.microsoft.com/office/powerpoint/2010/main" val="147277730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space réservé du contenu 2"/>
          <p:cNvSpPr>
            <a:spLocks noGrp="1"/>
          </p:cNvSpPr>
          <p:nvPr>
            <p:ph idx="1"/>
          </p:nvPr>
        </p:nvSpPr>
        <p:spPr>
          <a:xfrm>
            <a:off x="251520" y="1268760"/>
            <a:ext cx="8640960" cy="2736304"/>
          </a:xfrm>
        </p:spPr>
        <p:txBody>
          <a:bodyPr/>
          <a:lstStyle/>
          <a:p>
            <a:pPr marL="0" indent="0">
              <a:spcBef>
                <a:spcPts val="0"/>
              </a:spcBef>
              <a:spcAft>
                <a:spcPts val="600"/>
              </a:spcAft>
              <a:buNone/>
            </a:pPr>
            <a:r>
              <a:rPr lang="en-US" sz="1800" b="1" dirty="0" smtClean="0">
                <a:latin typeface="Arial"/>
                <a:cs typeface="Arial"/>
              </a:rPr>
              <a:t>NICA:</a:t>
            </a:r>
            <a:endParaRPr lang="en-US" sz="1800" dirty="0" smtClean="0">
              <a:latin typeface="Arial"/>
              <a:cs typeface="Arial"/>
            </a:endParaRPr>
          </a:p>
          <a:p>
            <a:pPr>
              <a:spcBef>
                <a:spcPts val="0"/>
              </a:spcBef>
              <a:spcAft>
                <a:spcPts val="600"/>
              </a:spcAft>
              <a:buFont typeface="Wingdings" charset="2"/>
              <a:buChar char="Ø"/>
            </a:pPr>
            <a:r>
              <a:rPr lang="en-US" sz="1800" dirty="0" smtClean="0">
                <a:latin typeface="Arial"/>
                <a:cs typeface="Arial"/>
              </a:rPr>
              <a:t>Successful commissioning of the linear accelerator for heavy ions HILAC.</a:t>
            </a:r>
          </a:p>
          <a:p>
            <a:pPr>
              <a:spcBef>
                <a:spcPts val="0"/>
              </a:spcBef>
              <a:spcAft>
                <a:spcPts val="600"/>
              </a:spcAft>
              <a:buFont typeface="Wingdings" charset="2"/>
              <a:buChar char="Ø"/>
            </a:pPr>
            <a:r>
              <a:rPr lang="en-US" sz="1800" dirty="0" smtClean="0">
                <a:latin typeface="Arial"/>
                <a:cs typeface="Arial"/>
              </a:rPr>
              <a:t>Preparations for the Booster construction.</a:t>
            </a:r>
          </a:p>
          <a:p>
            <a:pPr>
              <a:spcBef>
                <a:spcPts val="0"/>
              </a:spcBef>
              <a:spcAft>
                <a:spcPts val="600"/>
              </a:spcAft>
              <a:buFont typeface="Wingdings" charset="2"/>
              <a:buChar char="Ø"/>
            </a:pPr>
            <a:r>
              <a:rPr lang="en-US" sz="1800" dirty="0" smtClean="0">
                <a:latin typeface="Arial"/>
                <a:cs typeface="Arial"/>
              </a:rPr>
              <a:t>Record duration of the 53</a:t>
            </a:r>
            <a:r>
              <a:rPr lang="en-US" sz="1800" baseline="30000" dirty="0" smtClean="0">
                <a:latin typeface="Arial"/>
                <a:cs typeface="Arial"/>
              </a:rPr>
              <a:t>rd</a:t>
            </a:r>
            <a:r>
              <a:rPr lang="en-US" sz="1800" dirty="0" smtClean="0">
                <a:latin typeface="Arial"/>
                <a:cs typeface="Arial"/>
              </a:rPr>
              <a:t> </a:t>
            </a:r>
            <a:r>
              <a:rPr lang="en-US" sz="1800" dirty="0" err="1" smtClean="0">
                <a:latin typeface="Arial"/>
                <a:cs typeface="Arial"/>
              </a:rPr>
              <a:t>Nuclotron</a:t>
            </a:r>
            <a:r>
              <a:rPr lang="en-US" sz="1800" dirty="0" smtClean="0">
                <a:latin typeface="Arial"/>
                <a:cs typeface="Arial"/>
              </a:rPr>
              <a:t> run.</a:t>
            </a:r>
          </a:p>
          <a:p>
            <a:pPr>
              <a:spcBef>
                <a:spcPts val="0"/>
              </a:spcBef>
              <a:spcAft>
                <a:spcPts val="600"/>
              </a:spcAft>
              <a:buFont typeface="Wingdings" charset="2"/>
              <a:buChar char="Ø"/>
            </a:pPr>
            <a:r>
              <a:rPr lang="en-US" sz="1800" dirty="0" smtClean="0">
                <a:latin typeface="Arial"/>
                <a:cs typeface="Arial"/>
              </a:rPr>
              <a:t>Successful acceleration of a polarized deuteron beam </a:t>
            </a:r>
            <a:r>
              <a:rPr lang="en-US" sz="1800" dirty="0" smtClean="0"/>
              <a:t>with </a:t>
            </a:r>
            <a:r>
              <a:rPr lang="en-US" sz="1800" dirty="0"/>
              <a:t>a polarization up to 60% and an intensity up to 7·10</a:t>
            </a:r>
            <a:r>
              <a:rPr lang="en-US" sz="1800" baseline="30000" dirty="0"/>
              <a:t>8</a:t>
            </a:r>
            <a:r>
              <a:rPr lang="en-US" sz="1800" dirty="0"/>
              <a:t> ions. </a:t>
            </a:r>
            <a:r>
              <a:rPr lang="en-US" sz="1800" dirty="0" smtClean="0">
                <a:latin typeface="Arial"/>
                <a:cs typeface="Arial"/>
              </a:rPr>
              <a:t> </a:t>
            </a:r>
          </a:p>
          <a:p>
            <a:pPr>
              <a:spcBef>
                <a:spcPts val="0"/>
              </a:spcBef>
              <a:spcAft>
                <a:spcPts val="600"/>
              </a:spcAft>
              <a:buFont typeface="Wingdings" charset="2"/>
              <a:buChar char="Ø"/>
            </a:pPr>
            <a:r>
              <a:rPr lang="en-US" sz="1800" dirty="0"/>
              <a:t>O</a:t>
            </a:r>
            <a:r>
              <a:rPr lang="en-US" sz="1800" dirty="0" smtClean="0"/>
              <a:t>fficial </a:t>
            </a:r>
            <a:r>
              <a:rPr lang="en-US" sz="1800" dirty="0"/>
              <a:t>start of the assembly and testing line for superconducting </a:t>
            </a:r>
            <a:r>
              <a:rPr lang="en-US" sz="1800" dirty="0" smtClean="0"/>
              <a:t>magnets. </a:t>
            </a:r>
            <a:r>
              <a:rPr lang="en-US" sz="1800" dirty="0" smtClean="0">
                <a:latin typeface="Arial"/>
                <a:cs typeface="Arial"/>
              </a:rPr>
              <a:t> </a:t>
            </a:r>
          </a:p>
          <a:p>
            <a:pPr marL="0" indent="0">
              <a:spcBef>
                <a:spcPts val="0"/>
              </a:spcBef>
              <a:spcAft>
                <a:spcPts val="600"/>
              </a:spcAft>
              <a:buNone/>
            </a:pPr>
            <a:r>
              <a:rPr lang="en-US" sz="1800" b="1" dirty="0" smtClean="0">
                <a:latin typeface="Arial"/>
                <a:cs typeface="Arial"/>
              </a:rPr>
              <a:t> </a:t>
            </a:r>
            <a:r>
              <a:rPr lang="en-US" sz="1800" dirty="0" smtClean="0">
                <a:latin typeface="Arial"/>
                <a:cs typeface="Arial"/>
              </a:rPr>
              <a:t> </a:t>
            </a:r>
          </a:p>
          <a:p>
            <a:pPr>
              <a:spcBef>
                <a:spcPts val="0"/>
              </a:spcBef>
              <a:spcAft>
                <a:spcPts val="600"/>
              </a:spcAft>
            </a:pPr>
            <a:endParaRPr lang="en-US" sz="1800" dirty="0">
              <a:latin typeface="Arial"/>
              <a:cs typeface="Arial"/>
            </a:endParaRPr>
          </a:p>
        </p:txBody>
      </p:sp>
      <p:sp>
        <p:nvSpPr>
          <p:cNvPr id="10" name="AutoShape 18"/>
          <p:cNvSpPr>
            <a:spLocks noGrp="1" noChangeArrowheads="1"/>
          </p:cNvSpPr>
          <p:nvPr>
            <p:ph type="title"/>
          </p:nvPr>
        </p:nvSpPr>
        <p:spPr bwMode="auto">
          <a:xfrm>
            <a:off x="611560" y="260648"/>
            <a:ext cx="7992888" cy="794544"/>
          </a:xfrm>
          <a:prstGeom prst="roundRect">
            <a:avLst>
              <a:gd name="adj" fmla="val 16667"/>
            </a:avLst>
          </a:prstGeom>
          <a:solidFill>
            <a:srgbClr val="000090"/>
          </a:solidFill>
          <a:ln w="38100">
            <a:solidFill>
              <a:srgbClr val="FF0000"/>
            </a:solidFill>
            <a:round/>
            <a:headEnd/>
            <a:tailEnd/>
          </a:ln>
          <a:effectLst/>
          <a:extLst/>
        </p:spPr>
        <p:txBody>
          <a:bodyPr wrap="square" lIns="0" tIns="0" rIns="0" bIns="0" anchor="ctr">
            <a:spAutoFit/>
          </a:bodyPr>
          <a:lstStyle/>
          <a:p>
            <a:pPr>
              <a:lnSpc>
                <a:spcPct val="120000"/>
              </a:lnSpc>
              <a:spcAft>
                <a:spcPts val="1200"/>
              </a:spcAft>
            </a:pPr>
            <a:r>
              <a:rPr lang="en-US" sz="4000" u="sng" dirty="0" smtClean="0">
                <a:solidFill>
                  <a:srgbClr val="FFFF00"/>
                </a:solidFill>
              </a:rPr>
              <a:t>Highlights from the 46</a:t>
            </a:r>
            <a:r>
              <a:rPr lang="en-US" sz="4000" u="sng" baseline="30000" dirty="0" smtClean="0">
                <a:solidFill>
                  <a:srgbClr val="FFFF00"/>
                </a:solidFill>
              </a:rPr>
              <a:t>th</a:t>
            </a:r>
            <a:r>
              <a:rPr lang="en-US" sz="4000" u="sng" dirty="0" smtClean="0">
                <a:solidFill>
                  <a:srgbClr val="FFFF00"/>
                </a:solidFill>
              </a:rPr>
              <a:t> PAC-PP</a:t>
            </a:r>
          </a:p>
        </p:txBody>
      </p:sp>
      <p:sp>
        <p:nvSpPr>
          <p:cNvPr id="6" name="Espace réservé du contenu 2"/>
          <p:cNvSpPr txBox="1">
            <a:spLocks/>
          </p:cNvSpPr>
          <p:nvPr/>
        </p:nvSpPr>
        <p:spPr bwMode="auto">
          <a:xfrm>
            <a:off x="251520" y="3789040"/>
            <a:ext cx="8640960" cy="1224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spcAft>
                <a:spcPts val="600"/>
              </a:spcAft>
              <a:buFont typeface="Arial" pitchFamily="34" charset="0"/>
              <a:buNone/>
            </a:pPr>
            <a:r>
              <a:rPr lang="en-US" sz="1800" b="1" dirty="0" smtClean="0">
                <a:latin typeface="Arial"/>
                <a:cs typeface="Arial"/>
              </a:rPr>
              <a:t>MPD:</a:t>
            </a:r>
            <a:endParaRPr lang="en-US" sz="1800" dirty="0" smtClean="0">
              <a:latin typeface="Arial"/>
              <a:cs typeface="Arial"/>
            </a:endParaRPr>
          </a:p>
          <a:p>
            <a:pPr>
              <a:spcBef>
                <a:spcPts val="0"/>
              </a:spcBef>
              <a:spcAft>
                <a:spcPts val="600"/>
              </a:spcAft>
              <a:buFont typeface="Wingdings" charset="2"/>
              <a:buChar char="Ø"/>
            </a:pPr>
            <a:r>
              <a:rPr lang="en-US" sz="1800" dirty="0" smtClean="0">
                <a:latin typeface="Arial"/>
                <a:cs typeface="Arial"/>
              </a:rPr>
              <a:t>Progress on the preparation of TDR for the different sub-systems of day 1.</a:t>
            </a:r>
          </a:p>
          <a:p>
            <a:pPr>
              <a:spcBef>
                <a:spcPts val="0"/>
              </a:spcBef>
              <a:spcAft>
                <a:spcPts val="600"/>
              </a:spcAft>
              <a:buFont typeface="Wingdings" charset="2"/>
              <a:buChar char="Ø"/>
            </a:pPr>
            <a:r>
              <a:rPr lang="en-US" sz="1800" dirty="0" smtClean="0">
                <a:latin typeface="Arial"/>
                <a:cs typeface="Arial"/>
              </a:rPr>
              <a:t>Progress in attracting outside collaborators.</a:t>
            </a:r>
          </a:p>
          <a:p>
            <a:pPr>
              <a:spcBef>
                <a:spcPts val="0"/>
              </a:spcBef>
              <a:spcAft>
                <a:spcPts val="600"/>
              </a:spcAft>
            </a:pPr>
            <a:endParaRPr lang="en-US" sz="1800" dirty="0">
              <a:latin typeface="Arial"/>
              <a:cs typeface="Arial"/>
            </a:endParaRPr>
          </a:p>
        </p:txBody>
      </p:sp>
      <p:sp>
        <p:nvSpPr>
          <p:cNvPr id="7" name="Espace réservé du contenu 2"/>
          <p:cNvSpPr txBox="1">
            <a:spLocks/>
          </p:cNvSpPr>
          <p:nvPr/>
        </p:nvSpPr>
        <p:spPr bwMode="auto">
          <a:xfrm>
            <a:off x="251520" y="4941168"/>
            <a:ext cx="8640960" cy="1584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spcAft>
                <a:spcPts val="600"/>
              </a:spcAft>
              <a:buFont typeface="Arial" pitchFamily="34" charset="0"/>
              <a:buNone/>
            </a:pPr>
            <a:r>
              <a:rPr lang="en-US" sz="1800" b="1" dirty="0" smtClean="0">
                <a:latin typeface="Arial"/>
                <a:cs typeface="Arial"/>
              </a:rPr>
              <a:t>BM@N:</a:t>
            </a:r>
            <a:endParaRPr lang="en-US" sz="1800" dirty="0" smtClean="0">
              <a:latin typeface="Arial"/>
              <a:cs typeface="Arial"/>
            </a:endParaRPr>
          </a:p>
          <a:p>
            <a:pPr>
              <a:spcBef>
                <a:spcPts val="0"/>
              </a:spcBef>
              <a:spcAft>
                <a:spcPts val="600"/>
              </a:spcAft>
              <a:buFont typeface="Wingdings" charset="2"/>
              <a:buChar char="Ø"/>
            </a:pPr>
            <a:r>
              <a:rPr lang="en-US" sz="1800" dirty="0" smtClean="0">
                <a:latin typeface="Arial"/>
                <a:cs typeface="Arial"/>
              </a:rPr>
              <a:t> </a:t>
            </a:r>
            <a:r>
              <a:rPr lang="en-US" sz="1800" dirty="0"/>
              <a:t>F</a:t>
            </a:r>
            <a:r>
              <a:rPr lang="en-US" sz="1800" dirty="0" smtClean="0"/>
              <a:t>irst </a:t>
            </a:r>
            <a:r>
              <a:rPr lang="en-US" sz="1800" dirty="0"/>
              <a:t>successful run with a set-up that included all </a:t>
            </a:r>
            <a:r>
              <a:rPr lang="en-US" sz="1800" dirty="0" smtClean="0"/>
              <a:t>subsystems. </a:t>
            </a:r>
            <a:r>
              <a:rPr lang="en-US" sz="1800" dirty="0" smtClean="0">
                <a:latin typeface="Arial"/>
                <a:cs typeface="Arial"/>
              </a:rPr>
              <a:t> </a:t>
            </a:r>
          </a:p>
          <a:p>
            <a:pPr>
              <a:spcBef>
                <a:spcPts val="0"/>
              </a:spcBef>
              <a:spcAft>
                <a:spcPts val="600"/>
              </a:spcAft>
              <a:buFont typeface="Wingdings" charset="2"/>
              <a:buChar char="Ø"/>
            </a:pPr>
            <a:r>
              <a:rPr lang="en-US" sz="1800" dirty="0"/>
              <a:t>The PAC is concerned by the half-a-year delay in the project realization that resulted from the low availability of beam test and the lengthy internal tendering procedures</a:t>
            </a:r>
            <a:r>
              <a:rPr lang="en-US" sz="1800" dirty="0" smtClean="0"/>
              <a:t>.</a:t>
            </a:r>
            <a:endParaRPr lang="en-US" sz="1800" dirty="0" smtClean="0">
              <a:latin typeface="Arial"/>
              <a:cs typeface="Arial"/>
            </a:endParaRPr>
          </a:p>
          <a:p>
            <a:pPr marL="0" indent="0">
              <a:spcBef>
                <a:spcPts val="0"/>
              </a:spcBef>
              <a:spcAft>
                <a:spcPts val="600"/>
              </a:spcAft>
              <a:buNone/>
            </a:pPr>
            <a:r>
              <a:rPr lang="en-US" sz="1800" b="1" dirty="0" smtClean="0">
                <a:latin typeface="Arial"/>
                <a:cs typeface="Arial"/>
              </a:rPr>
              <a:t> </a:t>
            </a:r>
            <a:r>
              <a:rPr lang="en-US" sz="1800" dirty="0" smtClean="0">
                <a:latin typeface="Arial"/>
                <a:cs typeface="Arial"/>
              </a:rPr>
              <a:t> </a:t>
            </a:r>
            <a:r>
              <a:rPr lang="en-US" sz="1800" b="1" i="1" dirty="0">
                <a:solidFill>
                  <a:srgbClr val="000090"/>
                </a:solidFill>
                <a:latin typeface="Arial"/>
                <a:cs typeface="Arial"/>
              </a:rPr>
              <a:t>The DACs for MPD and  for BM@N </a:t>
            </a:r>
            <a:r>
              <a:rPr lang="en-US" sz="1800" b="1" i="1" dirty="0" smtClean="0">
                <a:solidFill>
                  <a:srgbClr val="000090"/>
                </a:solidFill>
                <a:latin typeface="Arial"/>
                <a:cs typeface="Arial"/>
              </a:rPr>
              <a:t>had </a:t>
            </a:r>
            <a:r>
              <a:rPr lang="en-US" sz="1800" b="1" i="1" dirty="0">
                <a:solidFill>
                  <a:srgbClr val="000090"/>
                </a:solidFill>
                <a:latin typeface="Arial"/>
                <a:cs typeface="Arial"/>
              </a:rPr>
              <a:t>working meetings on January 17-18.</a:t>
            </a:r>
          </a:p>
          <a:p>
            <a:pPr marL="0" indent="0">
              <a:spcBef>
                <a:spcPts val="0"/>
              </a:spcBef>
              <a:spcAft>
                <a:spcPts val="600"/>
              </a:spcAft>
              <a:buFont typeface="Arial" pitchFamily="34" charset="0"/>
              <a:buNone/>
            </a:pPr>
            <a:endParaRPr lang="en-US" sz="1800" dirty="0" smtClean="0">
              <a:latin typeface="Arial"/>
              <a:cs typeface="Arial"/>
            </a:endParaRPr>
          </a:p>
          <a:p>
            <a:pPr>
              <a:spcBef>
                <a:spcPts val="0"/>
              </a:spcBef>
              <a:spcAft>
                <a:spcPts val="600"/>
              </a:spcAft>
            </a:pPr>
            <a:endParaRPr lang="en-US" sz="1800" dirty="0">
              <a:latin typeface="Arial"/>
              <a:cs typeface="Arial"/>
            </a:endParaRPr>
          </a:p>
        </p:txBody>
      </p:sp>
      <p:sp>
        <p:nvSpPr>
          <p:cNvPr id="8" name="AutoShape 18"/>
          <p:cNvSpPr>
            <a:spLocks noChangeArrowheads="1"/>
          </p:cNvSpPr>
          <p:nvPr/>
        </p:nvSpPr>
        <p:spPr bwMode="auto">
          <a:xfrm>
            <a:off x="611560" y="3212976"/>
            <a:ext cx="7560840" cy="868323"/>
          </a:xfrm>
          <a:prstGeom prst="roundRect">
            <a:avLst>
              <a:gd name="adj" fmla="val 16667"/>
            </a:avLst>
          </a:prstGeom>
          <a:solidFill>
            <a:srgbClr val="FFFF00"/>
          </a:solidFill>
          <a:ln w="38100">
            <a:solidFill>
              <a:srgbClr val="FF0000"/>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ctr">
            <a:spAutoFit/>
          </a:bodyPr>
          <a:lstStyle/>
          <a:p>
            <a:pPr marL="342900" indent="-342900" algn="ctr">
              <a:lnSpc>
                <a:spcPct val="130000"/>
              </a:lnSpc>
              <a:spcBef>
                <a:spcPts val="0"/>
              </a:spcBef>
              <a:spcAft>
                <a:spcPts val="1200"/>
              </a:spcAft>
              <a:buFont typeface="Wingdings" charset="2"/>
              <a:buChar char="v"/>
            </a:pPr>
            <a:r>
              <a:rPr lang="en-US" sz="2000" b="1" i="1" dirty="0" smtClean="0">
                <a:solidFill>
                  <a:srgbClr val="000090"/>
                </a:solidFill>
                <a:latin typeface="Arial"/>
                <a:cs typeface="Arial"/>
              </a:rPr>
              <a:t>We </a:t>
            </a:r>
            <a:r>
              <a:rPr lang="en-US" sz="2000" b="1" i="1" dirty="0">
                <a:solidFill>
                  <a:srgbClr val="000090"/>
                </a:solidFill>
                <a:latin typeface="Arial"/>
                <a:cs typeface="Arial"/>
              </a:rPr>
              <a:t>are looking forward to the progress reports </a:t>
            </a:r>
            <a:r>
              <a:rPr lang="en-US" sz="2000" b="1" i="1" dirty="0" smtClean="0">
                <a:solidFill>
                  <a:srgbClr val="000090"/>
                </a:solidFill>
                <a:latin typeface="Arial"/>
                <a:cs typeface="Arial"/>
              </a:rPr>
              <a:t>on </a:t>
            </a:r>
            <a:r>
              <a:rPr lang="en-US" sz="2000" b="1" i="1" dirty="0" err="1" smtClean="0">
                <a:solidFill>
                  <a:srgbClr val="000090"/>
                </a:solidFill>
                <a:latin typeface="Arial"/>
                <a:cs typeface="Arial"/>
              </a:rPr>
              <a:t>Nuclotron</a:t>
            </a:r>
            <a:r>
              <a:rPr lang="en-US" sz="2000" b="1" i="1" dirty="0" smtClean="0">
                <a:solidFill>
                  <a:srgbClr val="000090"/>
                </a:solidFill>
                <a:latin typeface="Arial"/>
                <a:cs typeface="Arial"/>
              </a:rPr>
              <a:t>-NICA</a:t>
            </a:r>
            <a:r>
              <a:rPr lang="en-US" sz="2000" b="1" i="1" dirty="0">
                <a:solidFill>
                  <a:srgbClr val="000090"/>
                </a:solidFill>
                <a:latin typeface="Arial"/>
                <a:cs typeface="Arial"/>
              </a:rPr>
              <a:t>, </a:t>
            </a:r>
            <a:r>
              <a:rPr lang="en-US" sz="2000" b="1" i="1" dirty="0" smtClean="0">
                <a:solidFill>
                  <a:srgbClr val="000090"/>
                </a:solidFill>
                <a:latin typeface="Arial"/>
                <a:cs typeface="Arial"/>
              </a:rPr>
              <a:t>BM@N and MPD projects.</a:t>
            </a:r>
          </a:p>
        </p:txBody>
      </p:sp>
    </p:spTree>
    <p:extLst>
      <p:ext uri="{BB962C8B-B14F-4D97-AF65-F5344CB8AC3E}">
        <p14:creationId xmlns:p14="http://schemas.microsoft.com/office/powerpoint/2010/main" val="18100350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heckerboard(across)">
                                      <p:cBhvr>
                                        <p:cTn id="17" dur="3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18"/>
          <p:cNvSpPr>
            <a:spLocks noGrp="1" noChangeArrowheads="1"/>
          </p:cNvSpPr>
          <p:nvPr>
            <p:ph type="title"/>
          </p:nvPr>
        </p:nvSpPr>
        <p:spPr bwMode="auto">
          <a:xfrm>
            <a:off x="467544" y="116632"/>
            <a:ext cx="8229600" cy="794544"/>
          </a:xfrm>
          <a:prstGeom prst="roundRect">
            <a:avLst>
              <a:gd name="adj" fmla="val 16667"/>
            </a:avLst>
          </a:prstGeom>
          <a:solidFill>
            <a:srgbClr val="000090"/>
          </a:solidFill>
          <a:ln w="38100">
            <a:solidFill>
              <a:srgbClr val="FF0000"/>
            </a:solidFill>
            <a:round/>
            <a:headEnd/>
            <a:tailEnd/>
          </a:ln>
          <a:effectLst/>
          <a:extLst/>
        </p:spPr>
        <p:txBody>
          <a:bodyPr wrap="square" lIns="0" tIns="0" rIns="0" bIns="0" anchor="ctr">
            <a:spAutoFit/>
          </a:bodyPr>
          <a:lstStyle/>
          <a:p>
            <a:pPr>
              <a:lnSpc>
                <a:spcPct val="120000"/>
              </a:lnSpc>
              <a:spcAft>
                <a:spcPts val="1200"/>
              </a:spcAft>
            </a:pPr>
            <a:r>
              <a:rPr lang="en-US" sz="4000" u="sng" dirty="0">
                <a:solidFill>
                  <a:srgbClr val="FFFF00"/>
                </a:solidFill>
              </a:rPr>
              <a:t>Scientific </a:t>
            </a:r>
            <a:r>
              <a:rPr lang="en-US" sz="4000" u="sng" dirty="0" smtClean="0">
                <a:solidFill>
                  <a:srgbClr val="FFFF00"/>
                </a:solidFill>
              </a:rPr>
              <a:t>Council (I)</a:t>
            </a:r>
          </a:p>
        </p:txBody>
      </p:sp>
      <p:sp>
        <p:nvSpPr>
          <p:cNvPr id="2" name="TextBox 1"/>
          <p:cNvSpPr txBox="1"/>
          <p:nvPr/>
        </p:nvSpPr>
        <p:spPr>
          <a:xfrm>
            <a:off x="179512" y="1268760"/>
            <a:ext cx="8820472" cy="5632312"/>
          </a:xfrm>
          <a:prstGeom prst="rect">
            <a:avLst/>
          </a:prstGeom>
          <a:noFill/>
        </p:spPr>
        <p:txBody>
          <a:bodyPr wrap="square" rtlCol="0">
            <a:spAutoFit/>
          </a:bodyPr>
          <a:lstStyle/>
          <a:p>
            <a:pPr>
              <a:buSzPct val="80000"/>
            </a:pPr>
            <a:r>
              <a:rPr lang="en-US" dirty="0"/>
              <a:t>Excerpts from the Resolutions of the </a:t>
            </a:r>
            <a:r>
              <a:rPr lang="en-US" dirty="0" smtClean="0"/>
              <a:t>121</a:t>
            </a:r>
            <a:r>
              <a:rPr lang="en-US" baseline="30000" dirty="0" smtClean="0"/>
              <a:t>th</a:t>
            </a:r>
            <a:r>
              <a:rPr lang="en-US" dirty="0" smtClean="0"/>
              <a:t> </a:t>
            </a:r>
            <a:r>
              <a:rPr lang="en-US" dirty="0"/>
              <a:t>session of the Scientific Council held on </a:t>
            </a:r>
            <a:r>
              <a:rPr lang="en-US" dirty="0" smtClean="0"/>
              <a:t>February 23-24, 2017 :</a:t>
            </a:r>
          </a:p>
          <a:p>
            <a:pPr>
              <a:buSzPct val="80000"/>
            </a:pPr>
            <a:endParaRPr lang="en-US" dirty="0"/>
          </a:p>
          <a:p>
            <a:pPr>
              <a:buSzPct val="80000"/>
            </a:pPr>
            <a:r>
              <a:rPr lang="en-US" b="1" dirty="0" smtClean="0"/>
              <a:t>General considerations:</a:t>
            </a:r>
          </a:p>
          <a:p>
            <a:pPr marL="285750" indent="-285750">
              <a:buSzPct val="80000"/>
              <a:buFont typeface="Wingdings" charset="2"/>
              <a:buChar char="u"/>
            </a:pPr>
            <a:r>
              <a:rPr lang="ru-RU" dirty="0" err="1"/>
              <a:t>The</a:t>
            </a:r>
            <a:r>
              <a:rPr lang="ru-RU" dirty="0"/>
              <a:t> </a:t>
            </a:r>
            <a:r>
              <a:rPr lang="ru-RU" dirty="0" err="1"/>
              <a:t>Scientific</a:t>
            </a:r>
            <a:r>
              <a:rPr lang="ru-RU" dirty="0"/>
              <a:t> </a:t>
            </a:r>
            <a:r>
              <a:rPr lang="ru-RU" dirty="0" err="1"/>
              <a:t>Council</a:t>
            </a:r>
            <a:r>
              <a:rPr lang="ru-RU" dirty="0"/>
              <a:t> </a:t>
            </a:r>
            <a:r>
              <a:rPr lang="ru-RU" dirty="0" err="1"/>
              <a:t>appreciates</a:t>
            </a:r>
            <a:r>
              <a:rPr lang="ru-RU" dirty="0"/>
              <a:t> </a:t>
            </a:r>
            <a:r>
              <a:rPr lang="ru-RU" dirty="0" err="1"/>
              <a:t>the</a:t>
            </a:r>
            <a:r>
              <a:rPr lang="ru-RU" dirty="0"/>
              <a:t> </a:t>
            </a:r>
            <a:r>
              <a:rPr lang="ru-RU" dirty="0" err="1"/>
              <a:t>approval</a:t>
            </a:r>
            <a:r>
              <a:rPr lang="ru-RU" dirty="0"/>
              <a:t> </a:t>
            </a:r>
            <a:r>
              <a:rPr lang="ru-RU" dirty="0" err="1"/>
              <a:t>by</a:t>
            </a:r>
            <a:r>
              <a:rPr lang="ru-RU" dirty="0"/>
              <a:t> </a:t>
            </a:r>
            <a:r>
              <a:rPr lang="ru-RU" dirty="0" err="1"/>
              <a:t>the</a:t>
            </a:r>
            <a:r>
              <a:rPr lang="ru-RU" dirty="0"/>
              <a:t> </a:t>
            </a:r>
            <a:r>
              <a:rPr lang="ru-RU" dirty="0" err="1"/>
              <a:t>Committee</a:t>
            </a:r>
            <a:r>
              <a:rPr lang="ru-RU" dirty="0"/>
              <a:t> </a:t>
            </a:r>
            <a:r>
              <a:rPr lang="ru-RU" dirty="0" err="1"/>
              <a:t>of</a:t>
            </a:r>
            <a:r>
              <a:rPr lang="ru-RU" dirty="0"/>
              <a:t> </a:t>
            </a:r>
            <a:r>
              <a:rPr lang="ru-RU" dirty="0" err="1"/>
              <a:t>Plenipotentiaries</a:t>
            </a:r>
            <a:r>
              <a:rPr lang="ru-RU" dirty="0"/>
              <a:t> </a:t>
            </a:r>
            <a:r>
              <a:rPr lang="ru-RU" dirty="0" err="1"/>
              <a:t>of</a:t>
            </a:r>
            <a:r>
              <a:rPr lang="ru-RU" dirty="0"/>
              <a:t> </a:t>
            </a:r>
            <a:r>
              <a:rPr lang="ru-RU" dirty="0" err="1"/>
              <a:t>the</a:t>
            </a:r>
            <a:r>
              <a:rPr lang="ru-RU" dirty="0"/>
              <a:t> </a:t>
            </a:r>
            <a:r>
              <a:rPr lang="ru-RU" dirty="0" err="1"/>
              <a:t>Seven-year</a:t>
            </a:r>
            <a:r>
              <a:rPr lang="ru-RU" dirty="0"/>
              <a:t> </a:t>
            </a:r>
            <a:r>
              <a:rPr lang="ru-RU" dirty="0" err="1"/>
              <a:t>plan</a:t>
            </a:r>
            <a:r>
              <a:rPr lang="ru-RU" dirty="0"/>
              <a:t> </a:t>
            </a:r>
            <a:r>
              <a:rPr lang="ru-RU" dirty="0" err="1"/>
              <a:t>for</a:t>
            </a:r>
            <a:r>
              <a:rPr lang="ru-RU" dirty="0"/>
              <a:t> </a:t>
            </a:r>
            <a:r>
              <a:rPr lang="ru-RU" dirty="0" err="1"/>
              <a:t>the</a:t>
            </a:r>
            <a:r>
              <a:rPr lang="ru-RU" dirty="0"/>
              <a:t> </a:t>
            </a:r>
            <a:r>
              <a:rPr lang="ru-RU" dirty="0" err="1"/>
              <a:t>development</a:t>
            </a:r>
            <a:r>
              <a:rPr lang="ru-RU" dirty="0"/>
              <a:t> </a:t>
            </a:r>
            <a:r>
              <a:rPr lang="ru-RU" dirty="0" err="1"/>
              <a:t>of</a:t>
            </a:r>
            <a:r>
              <a:rPr lang="ru-RU" dirty="0"/>
              <a:t> JINR </a:t>
            </a:r>
            <a:r>
              <a:rPr lang="ru-RU" dirty="0" err="1"/>
              <a:t>for</a:t>
            </a:r>
            <a:r>
              <a:rPr lang="ru-RU" dirty="0"/>
              <a:t> 2017–</a:t>
            </a:r>
            <a:r>
              <a:rPr lang="ru-RU" dirty="0" smtClean="0"/>
              <a:t>2023</a:t>
            </a:r>
            <a:r>
              <a:rPr lang="en-US" dirty="0" smtClean="0"/>
              <a:t>.</a:t>
            </a:r>
            <a:r>
              <a:rPr lang="en-US" dirty="0"/>
              <a:t> </a:t>
            </a:r>
            <a:endParaRPr lang="en-US" dirty="0" smtClean="0"/>
          </a:p>
          <a:p>
            <a:pPr>
              <a:buSzPct val="80000"/>
            </a:pPr>
            <a:r>
              <a:rPr lang="en-US" dirty="0"/>
              <a:t> </a:t>
            </a:r>
            <a:r>
              <a:rPr lang="en-US" dirty="0" smtClean="0"/>
              <a:t>   The </a:t>
            </a:r>
            <a:r>
              <a:rPr lang="en-US" dirty="0"/>
              <a:t>Scientific Council wishes the Directorate and staff of JINR success in realizing </a:t>
            </a:r>
            <a:endParaRPr lang="en-US" dirty="0" smtClean="0"/>
          </a:p>
          <a:p>
            <a:pPr>
              <a:buSzPct val="80000"/>
            </a:pPr>
            <a:r>
              <a:rPr lang="en-US" dirty="0"/>
              <a:t> </a:t>
            </a:r>
            <a:r>
              <a:rPr lang="en-US" dirty="0" smtClean="0"/>
              <a:t>   the </a:t>
            </a:r>
            <a:r>
              <a:rPr lang="en-US" dirty="0"/>
              <a:t>ambitious plans aimed at constructing unique basic facilities (NICA, SHE </a:t>
            </a:r>
            <a:r>
              <a:rPr lang="en-US" dirty="0" smtClean="0"/>
              <a:t> </a:t>
            </a:r>
          </a:p>
          <a:p>
            <a:pPr>
              <a:buSzPct val="80000"/>
            </a:pPr>
            <a:r>
              <a:rPr lang="en-US" dirty="0"/>
              <a:t> </a:t>
            </a:r>
            <a:r>
              <a:rPr lang="en-US" dirty="0" smtClean="0"/>
              <a:t>   Factory</a:t>
            </a:r>
            <a:r>
              <a:rPr lang="en-US" dirty="0"/>
              <a:t>, Baikal-GVD</a:t>
            </a:r>
            <a:r>
              <a:rPr lang="en-US" dirty="0" smtClean="0"/>
              <a:t>)…</a:t>
            </a:r>
          </a:p>
          <a:p>
            <a:pPr marL="285750" indent="-285750">
              <a:buSzPct val="80000"/>
              <a:buFont typeface="Wingdings" charset="2"/>
              <a:buChar char="u"/>
            </a:pPr>
            <a:endParaRPr lang="en-US" dirty="0" smtClean="0"/>
          </a:p>
          <a:p>
            <a:pPr marL="285750" indent="-285750">
              <a:buSzPct val="80000"/>
              <a:buFont typeface="Wingdings" charset="2"/>
              <a:buChar char="u"/>
            </a:pPr>
            <a:r>
              <a:rPr lang="en-US" dirty="0"/>
              <a:t>The Scientific Council is pleased to note the establishment of a Supervisory Board of the NICA </a:t>
            </a:r>
            <a:r>
              <a:rPr lang="en-US" dirty="0" smtClean="0"/>
              <a:t>project.  </a:t>
            </a:r>
          </a:p>
          <a:p>
            <a:pPr>
              <a:buSzPct val="80000"/>
            </a:pPr>
            <a:endParaRPr lang="en-US" b="1" dirty="0" smtClean="0"/>
          </a:p>
          <a:p>
            <a:pPr marL="285750" indent="-285750">
              <a:buSzPct val="80000"/>
              <a:buFont typeface="Wingdings" charset="2"/>
              <a:buChar char="u"/>
            </a:pPr>
            <a:r>
              <a:rPr lang="en-US" dirty="0"/>
              <a:t>The Scientific Council congratulates the JINR Directorate for the successful realization of the idea of an All-Russia Open Lesson on the NICA Project on 8 February 2017 and suggests its wider distribution.</a:t>
            </a:r>
          </a:p>
          <a:p>
            <a:pPr>
              <a:buSzPct val="80000"/>
            </a:pPr>
            <a:r>
              <a:rPr lang="en-US" dirty="0" smtClean="0"/>
              <a:t> </a:t>
            </a:r>
            <a:endParaRPr lang="en-US" dirty="0"/>
          </a:p>
          <a:p>
            <a:pPr marL="285750" indent="-285750">
              <a:buSzPct val="80000"/>
              <a:buFont typeface="Wingdings" charset="2"/>
              <a:buChar char="u"/>
            </a:pPr>
            <a:endParaRPr lang="en-US" dirty="0" smtClean="0"/>
          </a:p>
          <a:p>
            <a:pPr>
              <a:buSzPct val="80000"/>
            </a:pPr>
            <a:r>
              <a:rPr lang="en-US" b="1" dirty="0" smtClean="0"/>
              <a:t> </a:t>
            </a:r>
            <a:endParaRPr lang="en-US" dirty="0"/>
          </a:p>
        </p:txBody>
      </p:sp>
      <p:sp>
        <p:nvSpPr>
          <p:cNvPr id="3" name="Slide Number Placeholder 2"/>
          <p:cNvSpPr>
            <a:spLocks noGrp="1"/>
          </p:cNvSpPr>
          <p:nvPr>
            <p:ph type="sldNum" sz="quarter" idx="12"/>
          </p:nvPr>
        </p:nvSpPr>
        <p:spPr/>
        <p:txBody>
          <a:bodyPr/>
          <a:lstStyle/>
          <a:p>
            <a:pPr>
              <a:defRPr/>
            </a:pPr>
            <a:fld id="{16AAA047-8AEF-4C69-86C3-C9A280890182}" type="slidenum">
              <a:rPr lang="fr-FR" smtClean="0"/>
              <a:pPr>
                <a:defRPr/>
              </a:pPr>
              <a:t>4</a:t>
            </a:fld>
            <a:endParaRPr lang="fr-FR"/>
          </a:p>
        </p:txBody>
      </p:sp>
      <p:sp>
        <p:nvSpPr>
          <p:cNvPr id="4" name="Date Placeholder 3"/>
          <p:cNvSpPr>
            <a:spLocks noGrp="1"/>
          </p:cNvSpPr>
          <p:nvPr>
            <p:ph type="dt" sz="half" idx="10"/>
          </p:nvPr>
        </p:nvSpPr>
        <p:spPr/>
        <p:txBody>
          <a:bodyPr/>
          <a:lstStyle/>
          <a:p>
            <a:pPr>
              <a:defRPr/>
            </a:pPr>
            <a:r>
              <a:rPr lang="en-US" smtClean="0"/>
              <a:t>Itzhak Tserruya</a:t>
            </a:r>
            <a:endParaRPr lang="fr-FR"/>
          </a:p>
        </p:txBody>
      </p:sp>
      <p:sp>
        <p:nvSpPr>
          <p:cNvPr id="5" name="Footer Placeholder 4"/>
          <p:cNvSpPr>
            <a:spLocks noGrp="1"/>
          </p:cNvSpPr>
          <p:nvPr>
            <p:ph type="ftr" sz="quarter" idx="11"/>
          </p:nvPr>
        </p:nvSpPr>
        <p:spPr/>
        <p:txBody>
          <a:bodyPr/>
          <a:lstStyle/>
          <a:p>
            <a:pPr>
              <a:defRPr/>
            </a:pPr>
            <a:r>
              <a:rPr lang="en-US" smtClean="0"/>
              <a:t>47th PAC-PP, June 26-27, 2017</a:t>
            </a:r>
            <a:endParaRPr lang="fr-FR"/>
          </a:p>
        </p:txBody>
      </p:sp>
    </p:spTree>
    <p:extLst>
      <p:ext uri="{BB962C8B-B14F-4D97-AF65-F5344CB8AC3E}">
        <p14:creationId xmlns:p14="http://schemas.microsoft.com/office/powerpoint/2010/main" val="28090265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18"/>
          <p:cNvSpPr>
            <a:spLocks noGrp="1" noChangeArrowheads="1"/>
          </p:cNvSpPr>
          <p:nvPr>
            <p:ph type="title"/>
          </p:nvPr>
        </p:nvSpPr>
        <p:spPr bwMode="auto">
          <a:xfrm>
            <a:off x="467544" y="68104"/>
            <a:ext cx="8229600" cy="953452"/>
          </a:xfrm>
          <a:prstGeom prst="roundRect">
            <a:avLst>
              <a:gd name="adj" fmla="val 16667"/>
            </a:avLst>
          </a:prstGeom>
          <a:solidFill>
            <a:srgbClr val="000090"/>
          </a:solidFill>
          <a:ln w="38100">
            <a:solidFill>
              <a:srgbClr val="FF0000"/>
            </a:solidFill>
            <a:round/>
            <a:headEnd/>
            <a:tailEnd/>
          </a:ln>
          <a:effectLst/>
          <a:extLst/>
        </p:spPr>
        <p:txBody>
          <a:bodyPr wrap="square" lIns="0" tIns="0" rIns="0" bIns="0" anchor="ctr">
            <a:spAutoFit/>
          </a:bodyPr>
          <a:lstStyle/>
          <a:p>
            <a:pPr>
              <a:spcAft>
                <a:spcPts val="600"/>
              </a:spcAft>
            </a:pPr>
            <a:r>
              <a:rPr lang="en-US" sz="2800" dirty="0">
                <a:solidFill>
                  <a:srgbClr val="FFFF00"/>
                </a:solidFill>
                <a:cs typeface="Droid Sans Fallback" charset="0"/>
              </a:rPr>
              <a:t>Open Lessons:  </a:t>
            </a:r>
            <a:r>
              <a:rPr lang="en-US" sz="2800" dirty="0" smtClean="0">
                <a:solidFill>
                  <a:srgbClr val="FFFF00"/>
                </a:solidFill>
                <a:cs typeface="Droid Sans Fallback" charset="0"/>
              </a:rPr>
              <a:t/>
            </a:r>
            <a:br>
              <a:rPr lang="en-US" sz="2800" dirty="0" smtClean="0">
                <a:solidFill>
                  <a:srgbClr val="FFFF00"/>
                </a:solidFill>
                <a:cs typeface="Droid Sans Fallback" charset="0"/>
              </a:rPr>
            </a:br>
            <a:r>
              <a:rPr lang="en-US" sz="2800" dirty="0" smtClean="0">
                <a:solidFill>
                  <a:srgbClr val="FFFF00"/>
                </a:solidFill>
                <a:cs typeface="Droid Sans Fallback" charset="0"/>
              </a:rPr>
              <a:t>“</a:t>
            </a:r>
            <a:r>
              <a:rPr lang="en-US" sz="2800" dirty="0">
                <a:solidFill>
                  <a:srgbClr val="FFFF00"/>
                </a:solidFill>
                <a:cs typeface="Droid Sans Fallback" charset="0"/>
              </a:rPr>
              <a:t>NICA </a:t>
            </a:r>
            <a:r>
              <a:rPr lang="ru-RU" sz="2800" dirty="0">
                <a:solidFill>
                  <a:srgbClr val="FFFF00"/>
                </a:solidFill>
                <a:cs typeface="Droid Sans Fallback" charset="0"/>
              </a:rPr>
              <a:t> – </a:t>
            </a:r>
            <a:r>
              <a:rPr lang="en-US" sz="2800" dirty="0">
                <a:solidFill>
                  <a:srgbClr val="FFFF00"/>
                </a:solidFill>
                <a:cs typeface="Droid Sans Fallback" charset="0"/>
              </a:rPr>
              <a:t>Universe in the </a:t>
            </a:r>
            <a:r>
              <a:rPr lang="en-US" sz="2800" dirty="0" smtClean="0">
                <a:solidFill>
                  <a:srgbClr val="FFFF00"/>
                </a:solidFill>
                <a:cs typeface="Droid Sans Fallback" charset="0"/>
              </a:rPr>
              <a:t>Laboratory”</a:t>
            </a:r>
            <a:endParaRPr lang="en-US" sz="2800" u="sng" dirty="0" smtClean="0">
              <a:solidFill>
                <a:srgbClr val="FFFF00"/>
              </a:solidFill>
            </a:endParaRPr>
          </a:p>
        </p:txBody>
      </p:sp>
      <p:sp>
        <p:nvSpPr>
          <p:cNvPr id="4" name="TextBox 4"/>
          <p:cNvSpPr txBox="1">
            <a:spLocks noChangeArrowheads="1"/>
          </p:cNvSpPr>
          <p:nvPr/>
        </p:nvSpPr>
        <p:spPr bwMode="auto">
          <a:xfrm>
            <a:off x="179512" y="1052736"/>
            <a:ext cx="864076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chemeClr val="tx1"/>
                </a:solidFill>
                <a:latin typeface="Arial" charset="0"/>
                <a:ea typeface="SimSun" charset="0"/>
                <a:cs typeface="SimSun" charset="0"/>
              </a:defRPr>
            </a:lvl1pPr>
            <a:lvl2pPr marL="742950" indent="-285750">
              <a:defRPr sz="1600">
                <a:solidFill>
                  <a:schemeClr val="tx1"/>
                </a:solidFill>
                <a:latin typeface="Arial" charset="0"/>
                <a:ea typeface="SimSun" charset="0"/>
                <a:cs typeface="SimSun" charset="0"/>
              </a:defRPr>
            </a:lvl2pPr>
            <a:lvl3pPr marL="1143000" indent="-228600">
              <a:defRPr sz="1600">
                <a:solidFill>
                  <a:schemeClr val="tx1"/>
                </a:solidFill>
                <a:latin typeface="Arial" charset="0"/>
                <a:ea typeface="SimSun" charset="0"/>
                <a:cs typeface="SimSun" charset="0"/>
              </a:defRPr>
            </a:lvl3pPr>
            <a:lvl4pPr marL="1600200" indent="-228600">
              <a:defRPr sz="1600">
                <a:solidFill>
                  <a:schemeClr val="tx1"/>
                </a:solidFill>
                <a:latin typeface="Arial" charset="0"/>
                <a:ea typeface="SimSun" charset="0"/>
                <a:cs typeface="SimSun" charset="0"/>
              </a:defRPr>
            </a:lvl4pPr>
            <a:lvl5pPr marL="2057400" indent="-228600">
              <a:defRPr sz="1600">
                <a:solidFill>
                  <a:schemeClr val="tx1"/>
                </a:solidFill>
                <a:latin typeface="Arial" charset="0"/>
                <a:ea typeface="SimSun" charset="0"/>
                <a:cs typeface="SimSun" charset="0"/>
              </a:defRPr>
            </a:lvl5pPr>
            <a:lvl6pPr marL="2514600" indent="-228600" eaLnBrk="0" fontAlgn="base" hangingPunct="0">
              <a:spcBef>
                <a:spcPct val="0"/>
              </a:spcBef>
              <a:spcAft>
                <a:spcPct val="0"/>
              </a:spcAft>
              <a:defRPr sz="1600">
                <a:solidFill>
                  <a:schemeClr val="tx1"/>
                </a:solidFill>
                <a:latin typeface="Arial" charset="0"/>
                <a:ea typeface="SimSun" charset="0"/>
                <a:cs typeface="SimSun" charset="0"/>
              </a:defRPr>
            </a:lvl6pPr>
            <a:lvl7pPr marL="2971800" indent="-228600" eaLnBrk="0" fontAlgn="base" hangingPunct="0">
              <a:spcBef>
                <a:spcPct val="0"/>
              </a:spcBef>
              <a:spcAft>
                <a:spcPct val="0"/>
              </a:spcAft>
              <a:defRPr sz="1600">
                <a:solidFill>
                  <a:schemeClr val="tx1"/>
                </a:solidFill>
                <a:latin typeface="Arial" charset="0"/>
                <a:ea typeface="SimSun" charset="0"/>
                <a:cs typeface="SimSun" charset="0"/>
              </a:defRPr>
            </a:lvl7pPr>
            <a:lvl8pPr marL="3429000" indent="-228600" eaLnBrk="0" fontAlgn="base" hangingPunct="0">
              <a:spcBef>
                <a:spcPct val="0"/>
              </a:spcBef>
              <a:spcAft>
                <a:spcPct val="0"/>
              </a:spcAft>
              <a:defRPr sz="1600">
                <a:solidFill>
                  <a:schemeClr val="tx1"/>
                </a:solidFill>
                <a:latin typeface="Arial" charset="0"/>
                <a:ea typeface="SimSun" charset="0"/>
                <a:cs typeface="SimSun" charset="0"/>
              </a:defRPr>
            </a:lvl8pPr>
            <a:lvl9pPr marL="3886200" indent="-228600" eaLnBrk="0" fontAlgn="base" hangingPunct="0">
              <a:spcBef>
                <a:spcPct val="0"/>
              </a:spcBef>
              <a:spcAft>
                <a:spcPct val="0"/>
              </a:spcAft>
              <a:defRPr sz="1600">
                <a:solidFill>
                  <a:schemeClr val="tx1"/>
                </a:solidFill>
                <a:latin typeface="Arial" charset="0"/>
                <a:ea typeface="SimSun" charset="0"/>
                <a:cs typeface="SimSun" charset="0"/>
              </a:defRPr>
            </a:lvl9pPr>
          </a:lstStyle>
          <a:p>
            <a:pPr algn="ctr"/>
            <a:r>
              <a:rPr lang="en-US" sz="1800" b="1" dirty="0" smtClean="0">
                <a:solidFill>
                  <a:srgbClr val="000090"/>
                </a:solidFill>
                <a:cs typeface="Droid Sans Fallback" charset="0"/>
              </a:rPr>
              <a:t> </a:t>
            </a:r>
            <a:r>
              <a:rPr lang="en-US" sz="1800" b="1" dirty="0">
                <a:solidFill>
                  <a:srgbClr val="000090"/>
                </a:solidFill>
                <a:cs typeface="Droid Sans Fallback" charset="0"/>
              </a:rPr>
              <a:t>In all schools of </a:t>
            </a:r>
            <a:r>
              <a:rPr lang="en-US" sz="1800" b="1" dirty="0" smtClean="0">
                <a:solidFill>
                  <a:srgbClr val="000090"/>
                </a:solidFill>
                <a:cs typeface="Droid Sans Fallback" charset="0"/>
              </a:rPr>
              <a:t>Russia at </a:t>
            </a:r>
            <a:r>
              <a:rPr lang="en-US" sz="1800" b="1" dirty="0">
                <a:solidFill>
                  <a:srgbClr val="000090"/>
                </a:solidFill>
                <a:cs typeface="Droid Sans Fallback" charset="0"/>
              </a:rPr>
              <a:t>the Day of Russian </a:t>
            </a:r>
            <a:r>
              <a:rPr lang="en-US" sz="1800" b="1" dirty="0" smtClean="0">
                <a:solidFill>
                  <a:srgbClr val="000090"/>
                </a:solidFill>
                <a:cs typeface="Droid Sans Fallback" charset="0"/>
              </a:rPr>
              <a:t>Science on </a:t>
            </a:r>
            <a:r>
              <a:rPr lang="en-US" sz="1800" b="1" dirty="0">
                <a:solidFill>
                  <a:srgbClr val="000090"/>
                </a:solidFill>
                <a:cs typeface="Droid Sans Fallback" charset="0"/>
              </a:rPr>
              <a:t>8 </a:t>
            </a:r>
            <a:r>
              <a:rPr lang="en-US" sz="1800" b="1" dirty="0" smtClean="0">
                <a:solidFill>
                  <a:srgbClr val="000090"/>
                </a:solidFill>
                <a:cs typeface="Droid Sans Fallback" charset="0"/>
              </a:rPr>
              <a:t>February, 2017  </a:t>
            </a:r>
            <a:endParaRPr lang="ru-RU" sz="1800" b="1" dirty="0">
              <a:solidFill>
                <a:srgbClr val="000090"/>
              </a:solidFill>
              <a:cs typeface="Droid Sans Fallback" charset="0"/>
            </a:endParaRPr>
          </a:p>
        </p:txBody>
      </p:sp>
      <p:pic>
        <p:nvPicPr>
          <p:cNvPr id="5" name="Picture 2" descr="http://www.jinr.ru/wp-content/uploads/2017/02/NICA.jpg"/>
          <p:cNvPicPr>
            <a:picLocks noChangeAspect="1" noChangeArrowheads="1"/>
          </p:cNvPicPr>
          <p:nvPr/>
        </p:nvPicPr>
        <p:blipFill rotWithShape="1">
          <a:blip r:embed="rId3">
            <a:extLst>
              <a:ext uri="{28A0092B-C50C-407E-A947-70E740481C1C}">
                <a14:useLocalDpi xmlns:a14="http://schemas.microsoft.com/office/drawing/2010/main" val="0"/>
              </a:ext>
            </a:extLst>
          </a:blip>
          <a:srcRect l="-1023" t="8014" r="56577" b="6356"/>
          <a:stretch/>
        </p:blipFill>
        <p:spPr bwMode="auto">
          <a:xfrm>
            <a:off x="395536" y="2060848"/>
            <a:ext cx="3636419" cy="4670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 descr="C:\Users\C2BB~1\AppData\Local\Temp\зал_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60032" y="4221088"/>
            <a:ext cx="3745681" cy="2497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p:nvSpPr>
        <p:spPr bwMode="auto">
          <a:xfrm>
            <a:off x="4644008" y="3717032"/>
            <a:ext cx="4176464" cy="5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a:solidFill>
                  <a:schemeClr val="tx1"/>
                </a:solidFill>
                <a:latin typeface="Arial" charset="0"/>
                <a:ea typeface="SimSun" charset="0"/>
                <a:cs typeface="SimSun" charset="0"/>
              </a:defRPr>
            </a:lvl1pPr>
            <a:lvl2pPr marL="742950" indent="-285750">
              <a:defRPr sz="1600">
                <a:solidFill>
                  <a:schemeClr val="tx1"/>
                </a:solidFill>
                <a:latin typeface="Arial" charset="0"/>
                <a:ea typeface="SimSun" charset="0"/>
                <a:cs typeface="SimSun" charset="0"/>
              </a:defRPr>
            </a:lvl2pPr>
            <a:lvl3pPr marL="1143000" indent="-228600">
              <a:defRPr sz="1600">
                <a:solidFill>
                  <a:schemeClr val="tx1"/>
                </a:solidFill>
                <a:latin typeface="Arial" charset="0"/>
                <a:ea typeface="SimSun" charset="0"/>
                <a:cs typeface="SimSun" charset="0"/>
              </a:defRPr>
            </a:lvl3pPr>
            <a:lvl4pPr marL="1600200" indent="-228600">
              <a:defRPr sz="1600">
                <a:solidFill>
                  <a:schemeClr val="tx1"/>
                </a:solidFill>
                <a:latin typeface="Arial" charset="0"/>
                <a:ea typeface="SimSun" charset="0"/>
                <a:cs typeface="SimSun" charset="0"/>
              </a:defRPr>
            </a:lvl4pPr>
            <a:lvl5pPr marL="2057400" indent="-228600">
              <a:defRPr sz="1600">
                <a:solidFill>
                  <a:schemeClr val="tx1"/>
                </a:solidFill>
                <a:latin typeface="Arial" charset="0"/>
                <a:ea typeface="SimSun" charset="0"/>
                <a:cs typeface="SimSun" charset="0"/>
              </a:defRPr>
            </a:lvl5pPr>
            <a:lvl6pPr marL="2514600" indent="-228600" eaLnBrk="0" fontAlgn="base" hangingPunct="0">
              <a:spcBef>
                <a:spcPct val="0"/>
              </a:spcBef>
              <a:spcAft>
                <a:spcPct val="0"/>
              </a:spcAft>
              <a:defRPr sz="1600">
                <a:solidFill>
                  <a:schemeClr val="tx1"/>
                </a:solidFill>
                <a:latin typeface="Arial" charset="0"/>
                <a:ea typeface="SimSun" charset="0"/>
                <a:cs typeface="SimSun" charset="0"/>
              </a:defRPr>
            </a:lvl6pPr>
            <a:lvl7pPr marL="2971800" indent="-228600" eaLnBrk="0" fontAlgn="base" hangingPunct="0">
              <a:spcBef>
                <a:spcPct val="0"/>
              </a:spcBef>
              <a:spcAft>
                <a:spcPct val="0"/>
              </a:spcAft>
              <a:defRPr sz="1600">
                <a:solidFill>
                  <a:schemeClr val="tx1"/>
                </a:solidFill>
                <a:latin typeface="Arial" charset="0"/>
                <a:ea typeface="SimSun" charset="0"/>
                <a:cs typeface="SimSun" charset="0"/>
              </a:defRPr>
            </a:lvl7pPr>
            <a:lvl8pPr marL="3429000" indent="-228600" eaLnBrk="0" fontAlgn="base" hangingPunct="0">
              <a:spcBef>
                <a:spcPct val="0"/>
              </a:spcBef>
              <a:spcAft>
                <a:spcPct val="0"/>
              </a:spcAft>
              <a:defRPr sz="1600">
                <a:solidFill>
                  <a:schemeClr val="tx1"/>
                </a:solidFill>
                <a:latin typeface="Arial" charset="0"/>
                <a:ea typeface="SimSun" charset="0"/>
                <a:cs typeface="SimSun" charset="0"/>
              </a:defRPr>
            </a:lvl8pPr>
            <a:lvl9pPr marL="3886200" indent="-228600" eaLnBrk="0" fontAlgn="base" hangingPunct="0">
              <a:spcBef>
                <a:spcPct val="0"/>
              </a:spcBef>
              <a:spcAft>
                <a:spcPct val="0"/>
              </a:spcAft>
              <a:defRPr sz="1600">
                <a:solidFill>
                  <a:schemeClr val="tx1"/>
                </a:solidFill>
                <a:latin typeface="Arial" charset="0"/>
                <a:ea typeface="SimSun" charset="0"/>
                <a:cs typeface="SimSun" charset="0"/>
              </a:defRPr>
            </a:lvl9pPr>
          </a:lstStyle>
          <a:p>
            <a:pPr algn="ctr"/>
            <a:r>
              <a:rPr lang="en-US" dirty="0" smtClean="0">
                <a:cs typeface="Droid Sans Fallback" charset="0"/>
              </a:rPr>
              <a:t>First testing at the </a:t>
            </a:r>
            <a:r>
              <a:rPr lang="en-US" dirty="0">
                <a:cs typeface="Droid Sans Fallback" charset="0"/>
              </a:rPr>
              <a:t>Petrozavodsk </a:t>
            </a:r>
            <a:r>
              <a:rPr lang="en-US" dirty="0" smtClean="0">
                <a:cs typeface="Droid Sans Fallback" charset="0"/>
              </a:rPr>
              <a:t>State Univ.   (120 </a:t>
            </a:r>
            <a:r>
              <a:rPr lang="en-US" dirty="0">
                <a:cs typeface="Droid Sans Fallback" charset="0"/>
              </a:rPr>
              <a:t>school children)</a:t>
            </a:r>
            <a:endParaRPr lang="ru-RU" dirty="0">
              <a:cs typeface="Droid Sans Fallback" charset="0"/>
            </a:endParaRPr>
          </a:p>
        </p:txBody>
      </p:sp>
      <p:sp>
        <p:nvSpPr>
          <p:cNvPr id="9" name="TextBox 5"/>
          <p:cNvSpPr txBox="1">
            <a:spLocks noChangeArrowheads="1"/>
          </p:cNvSpPr>
          <p:nvPr/>
        </p:nvSpPr>
        <p:spPr bwMode="auto">
          <a:xfrm>
            <a:off x="4427984" y="1484784"/>
            <a:ext cx="4573016"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a:solidFill>
                  <a:schemeClr val="tx1"/>
                </a:solidFill>
                <a:latin typeface="Arial" charset="0"/>
                <a:ea typeface="SimSun" charset="0"/>
                <a:cs typeface="SimSun" charset="0"/>
              </a:defRPr>
            </a:lvl1pPr>
            <a:lvl2pPr marL="742950" indent="-285750">
              <a:defRPr sz="1600">
                <a:solidFill>
                  <a:schemeClr val="tx1"/>
                </a:solidFill>
                <a:latin typeface="Arial" charset="0"/>
                <a:ea typeface="SimSun" charset="0"/>
                <a:cs typeface="SimSun" charset="0"/>
              </a:defRPr>
            </a:lvl2pPr>
            <a:lvl3pPr marL="1143000" indent="-228600">
              <a:defRPr sz="1600">
                <a:solidFill>
                  <a:schemeClr val="tx1"/>
                </a:solidFill>
                <a:latin typeface="Arial" charset="0"/>
                <a:ea typeface="SimSun" charset="0"/>
                <a:cs typeface="SimSun" charset="0"/>
              </a:defRPr>
            </a:lvl3pPr>
            <a:lvl4pPr marL="1600200" indent="-228600">
              <a:defRPr sz="1600">
                <a:solidFill>
                  <a:schemeClr val="tx1"/>
                </a:solidFill>
                <a:latin typeface="Arial" charset="0"/>
                <a:ea typeface="SimSun" charset="0"/>
                <a:cs typeface="SimSun" charset="0"/>
              </a:defRPr>
            </a:lvl4pPr>
            <a:lvl5pPr marL="2057400" indent="-228600">
              <a:defRPr sz="1600">
                <a:solidFill>
                  <a:schemeClr val="tx1"/>
                </a:solidFill>
                <a:latin typeface="Arial" charset="0"/>
                <a:ea typeface="SimSun" charset="0"/>
                <a:cs typeface="SimSun" charset="0"/>
              </a:defRPr>
            </a:lvl5pPr>
            <a:lvl6pPr marL="2514600" indent="-228600" eaLnBrk="0" fontAlgn="base" hangingPunct="0">
              <a:spcBef>
                <a:spcPct val="0"/>
              </a:spcBef>
              <a:spcAft>
                <a:spcPct val="0"/>
              </a:spcAft>
              <a:defRPr sz="1600">
                <a:solidFill>
                  <a:schemeClr val="tx1"/>
                </a:solidFill>
                <a:latin typeface="Arial" charset="0"/>
                <a:ea typeface="SimSun" charset="0"/>
                <a:cs typeface="SimSun" charset="0"/>
              </a:defRPr>
            </a:lvl6pPr>
            <a:lvl7pPr marL="2971800" indent="-228600" eaLnBrk="0" fontAlgn="base" hangingPunct="0">
              <a:spcBef>
                <a:spcPct val="0"/>
              </a:spcBef>
              <a:spcAft>
                <a:spcPct val="0"/>
              </a:spcAft>
              <a:defRPr sz="1600">
                <a:solidFill>
                  <a:schemeClr val="tx1"/>
                </a:solidFill>
                <a:latin typeface="Arial" charset="0"/>
                <a:ea typeface="SimSun" charset="0"/>
                <a:cs typeface="SimSun" charset="0"/>
              </a:defRPr>
            </a:lvl7pPr>
            <a:lvl8pPr marL="3429000" indent="-228600" eaLnBrk="0" fontAlgn="base" hangingPunct="0">
              <a:spcBef>
                <a:spcPct val="0"/>
              </a:spcBef>
              <a:spcAft>
                <a:spcPct val="0"/>
              </a:spcAft>
              <a:defRPr sz="1600">
                <a:solidFill>
                  <a:schemeClr val="tx1"/>
                </a:solidFill>
                <a:latin typeface="Arial" charset="0"/>
                <a:ea typeface="SimSun" charset="0"/>
                <a:cs typeface="SimSun" charset="0"/>
              </a:defRPr>
            </a:lvl8pPr>
            <a:lvl9pPr marL="3886200" indent="-228600" eaLnBrk="0" fontAlgn="base" hangingPunct="0">
              <a:spcBef>
                <a:spcPct val="0"/>
              </a:spcBef>
              <a:spcAft>
                <a:spcPct val="0"/>
              </a:spcAft>
              <a:defRPr sz="1600">
                <a:solidFill>
                  <a:schemeClr val="tx1"/>
                </a:solidFill>
                <a:latin typeface="Arial" charset="0"/>
                <a:ea typeface="SimSun" charset="0"/>
                <a:cs typeface="SimSun" charset="0"/>
              </a:defRPr>
            </a:lvl9pPr>
          </a:lstStyle>
          <a:p>
            <a:r>
              <a:rPr lang="en-US" dirty="0" smtClean="0">
                <a:cs typeface="Droid Sans Fallback" charset="0"/>
              </a:rPr>
              <a:t>Video </a:t>
            </a:r>
            <a:r>
              <a:rPr lang="en-US" dirty="0">
                <a:cs typeface="Droid Sans Fallback" charset="0"/>
              </a:rPr>
              <a:t>in 7 parts (35 min)</a:t>
            </a:r>
            <a:r>
              <a:rPr lang="en-US" dirty="0" smtClean="0">
                <a:cs typeface="Droid Sans Fallback" charset="0"/>
              </a:rPr>
              <a:t>:      </a:t>
            </a:r>
            <a:r>
              <a:rPr lang="en-US" sz="1200" i="1" dirty="0" smtClean="0">
                <a:cs typeface="Droid Sans Fallback" charset="0"/>
              </a:rPr>
              <a:t>http</a:t>
            </a:r>
            <a:r>
              <a:rPr lang="en-US" sz="1200" i="1" dirty="0">
                <a:cs typeface="Droid Sans Fallback" charset="0"/>
              </a:rPr>
              <a:t>://</a:t>
            </a:r>
            <a:r>
              <a:rPr lang="en-US" sz="1200" i="1" dirty="0" err="1">
                <a:cs typeface="Droid Sans Fallback" charset="0"/>
              </a:rPr>
              <a:t>nica.jinr.ru</a:t>
            </a:r>
            <a:r>
              <a:rPr lang="en-US" sz="1200" i="1" dirty="0">
                <a:cs typeface="Droid Sans Fallback" charset="0"/>
              </a:rPr>
              <a:t>/lesson</a:t>
            </a:r>
          </a:p>
          <a:p>
            <a:endParaRPr lang="en-US" i="1" dirty="0">
              <a:cs typeface="Droid Sans Fallback" charset="0"/>
            </a:endParaRPr>
          </a:p>
          <a:p>
            <a:r>
              <a:rPr lang="en-US" dirty="0">
                <a:cs typeface="Droid Sans Fallback" charset="0"/>
              </a:rPr>
              <a:t>  1. Introduction</a:t>
            </a:r>
          </a:p>
          <a:p>
            <a:r>
              <a:rPr lang="en-US" dirty="0">
                <a:cs typeface="Droid Sans Fallback" charset="0"/>
              </a:rPr>
              <a:t>  2. Our Universe had a beginning</a:t>
            </a:r>
          </a:p>
          <a:p>
            <a:r>
              <a:rPr lang="en-US" dirty="0">
                <a:cs typeface="Droid Sans Fallback" charset="0"/>
              </a:rPr>
              <a:t>  3. What is Quark Gluon Plasma </a:t>
            </a:r>
          </a:p>
          <a:p>
            <a:r>
              <a:rPr lang="en-US" dirty="0">
                <a:cs typeface="Droid Sans Fallback" charset="0"/>
              </a:rPr>
              <a:t>  4. Instruments </a:t>
            </a:r>
            <a:r>
              <a:rPr lang="en-US" dirty="0" smtClean="0">
                <a:cs typeface="Droid Sans Fallback" charset="0"/>
              </a:rPr>
              <a:t> to </a:t>
            </a:r>
            <a:r>
              <a:rPr lang="en-US" dirty="0">
                <a:cs typeface="Droid Sans Fallback" charset="0"/>
              </a:rPr>
              <a:t>look in depth of matter</a:t>
            </a:r>
          </a:p>
          <a:p>
            <a:r>
              <a:rPr lang="en-US" dirty="0">
                <a:cs typeface="Droid Sans Fallback" charset="0"/>
              </a:rPr>
              <a:t>  5. Accelerator complex NICA</a:t>
            </a:r>
          </a:p>
          <a:p>
            <a:r>
              <a:rPr lang="en-US" dirty="0">
                <a:cs typeface="Droid Sans Fallback" charset="0"/>
              </a:rPr>
              <a:t>  6. NICA and technical progress</a:t>
            </a:r>
          </a:p>
          <a:p>
            <a:r>
              <a:rPr lang="en-US" dirty="0">
                <a:cs typeface="Droid Sans Fallback" charset="0"/>
              </a:rPr>
              <a:t>  7. Discoveries at collider NICA are waiting  you!</a:t>
            </a:r>
            <a:endParaRPr lang="ru-RU" dirty="0">
              <a:cs typeface="Droid Sans Fallback" charset="0"/>
            </a:endParaRPr>
          </a:p>
        </p:txBody>
      </p:sp>
      <p:sp>
        <p:nvSpPr>
          <p:cNvPr id="10" name="TextBox 4"/>
          <p:cNvSpPr txBox="1">
            <a:spLocks noChangeArrowheads="1"/>
          </p:cNvSpPr>
          <p:nvPr/>
        </p:nvSpPr>
        <p:spPr bwMode="auto">
          <a:xfrm>
            <a:off x="107504" y="1628800"/>
            <a:ext cx="403244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a:solidFill>
                  <a:schemeClr val="tx1"/>
                </a:solidFill>
                <a:latin typeface="Arial" charset="0"/>
                <a:ea typeface="SimSun" charset="0"/>
                <a:cs typeface="SimSun" charset="0"/>
              </a:defRPr>
            </a:lvl1pPr>
            <a:lvl2pPr marL="742950" indent="-285750">
              <a:defRPr sz="1600">
                <a:solidFill>
                  <a:schemeClr val="tx1"/>
                </a:solidFill>
                <a:latin typeface="Arial" charset="0"/>
                <a:ea typeface="SimSun" charset="0"/>
                <a:cs typeface="SimSun" charset="0"/>
              </a:defRPr>
            </a:lvl2pPr>
            <a:lvl3pPr marL="1143000" indent="-228600">
              <a:defRPr sz="1600">
                <a:solidFill>
                  <a:schemeClr val="tx1"/>
                </a:solidFill>
                <a:latin typeface="Arial" charset="0"/>
                <a:ea typeface="SimSun" charset="0"/>
                <a:cs typeface="SimSun" charset="0"/>
              </a:defRPr>
            </a:lvl3pPr>
            <a:lvl4pPr marL="1600200" indent="-228600">
              <a:defRPr sz="1600">
                <a:solidFill>
                  <a:schemeClr val="tx1"/>
                </a:solidFill>
                <a:latin typeface="Arial" charset="0"/>
                <a:ea typeface="SimSun" charset="0"/>
                <a:cs typeface="SimSun" charset="0"/>
              </a:defRPr>
            </a:lvl4pPr>
            <a:lvl5pPr marL="2057400" indent="-228600">
              <a:defRPr sz="1600">
                <a:solidFill>
                  <a:schemeClr val="tx1"/>
                </a:solidFill>
                <a:latin typeface="Arial" charset="0"/>
                <a:ea typeface="SimSun" charset="0"/>
                <a:cs typeface="SimSun" charset="0"/>
              </a:defRPr>
            </a:lvl5pPr>
            <a:lvl6pPr marL="2514600" indent="-228600" eaLnBrk="0" fontAlgn="base" hangingPunct="0">
              <a:spcBef>
                <a:spcPct val="0"/>
              </a:spcBef>
              <a:spcAft>
                <a:spcPct val="0"/>
              </a:spcAft>
              <a:defRPr sz="1600">
                <a:solidFill>
                  <a:schemeClr val="tx1"/>
                </a:solidFill>
                <a:latin typeface="Arial" charset="0"/>
                <a:ea typeface="SimSun" charset="0"/>
                <a:cs typeface="SimSun" charset="0"/>
              </a:defRPr>
            </a:lvl6pPr>
            <a:lvl7pPr marL="2971800" indent="-228600" eaLnBrk="0" fontAlgn="base" hangingPunct="0">
              <a:spcBef>
                <a:spcPct val="0"/>
              </a:spcBef>
              <a:spcAft>
                <a:spcPct val="0"/>
              </a:spcAft>
              <a:defRPr sz="1600">
                <a:solidFill>
                  <a:schemeClr val="tx1"/>
                </a:solidFill>
                <a:latin typeface="Arial" charset="0"/>
                <a:ea typeface="SimSun" charset="0"/>
                <a:cs typeface="SimSun" charset="0"/>
              </a:defRPr>
            </a:lvl7pPr>
            <a:lvl8pPr marL="3429000" indent="-228600" eaLnBrk="0" fontAlgn="base" hangingPunct="0">
              <a:spcBef>
                <a:spcPct val="0"/>
              </a:spcBef>
              <a:spcAft>
                <a:spcPct val="0"/>
              </a:spcAft>
              <a:defRPr sz="1600">
                <a:solidFill>
                  <a:schemeClr val="tx1"/>
                </a:solidFill>
                <a:latin typeface="Arial" charset="0"/>
                <a:ea typeface="SimSun" charset="0"/>
                <a:cs typeface="SimSun" charset="0"/>
              </a:defRPr>
            </a:lvl8pPr>
            <a:lvl9pPr marL="3886200" indent="-228600" eaLnBrk="0" fontAlgn="base" hangingPunct="0">
              <a:spcBef>
                <a:spcPct val="0"/>
              </a:spcBef>
              <a:spcAft>
                <a:spcPct val="0"/>
              </a:spcAft>
              <a:defRPr sz="1600">
                <a:solidFill>
                  <a:schemeClr val="tx1"/>
                </a:solidFill>
                <a:latin typeface="Arial" charset="0"/>
                <a:ea typeface="SimSun" charset="0"/>
                <a:cs typeface="SimSun" charset="0"/>
              </a:defRPr>
            </a:lvl9pPr>
          </a:lstStyle>
          <a:p>
            <a:pPr algn="ctr"/>
            <a:r>
              <a:rPr lang="en-US" sz="1800" b="1" dirty="0" smtClean="0">
                <a:solidFill>
                  <a:srgbClr val="000090"/>
                </a:solidFill>
                <a:cs typeface="Droid Sans Fallback" charset="0"/>
              </a:rPr>
              <a:t> Presented by Gregory </a:t>
            </a:r>
            <a:r>
              <a:rPr lang="en-US" sz="1800" b="1" dirty="0" err="1" smtClean="0">
                <a:solidFill>
                  <a:srgbClr val="000090"/>
                </a:solidFill>
                <a:cs typeface="Droid Sans Fallback" charset="0"/>
              </a:rPr>
              <a:t>Trubnikov</a:t>
            </a:r>
            <a:r>
              <a:rPr lang="en-US" sz="1800" b="1" dirty="0" smtClean="0">
                <a:solidFill>
                  <a:srgbClr val="000090"/>
                </a:solidFill>
                <a:cs typeface="Droid Sans Fallback" charset="0"/>
              </a:rPr>
              <a:t>  </a:t>
            </a:r>
            <a:endParaRPr lang="ru-RU" sz="1800" b="1" dirty="0">
              <a:solidFill>
                <a:srgbClr val="000090"/>
              </a:solidFill>
              <a:cs typeface="Droid Sans Fallback" charset="0"/>
            </a:endParaRPr>
          </a:p>
        </p:txBody>
      </p:sp>
    </p:spTree>
    <p:extLst>
      <p:ext uri="{BB962C8B-B14F-4D97-AF65-F5344CB8AC3E}">
        <p14:creationId xmlns:p14="http://schemas.microsoft.com/office/powerpoint/2010/main" val="21802819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6"/>
          <p:cNvSpPr>
            <a:spLocks noGrp="1"/>
          </p:cNvSpPr>
          <p:nvPr>
            <p:ph idx="1"/>
          </p:nvPr>
        </p:nvSpPr>
        <p:spPr>
          <a:xfrm>
            <a:off x="107504" y="1340768"/>
            <a:ext cx="8928992" cy="5904656"/>
          </a:xfrm>
        </p:spPr>
        <p:txBody>
          <a:bodyPr/>
          <a:lstStyle/>
          <a:p>
            <a:pPr>
              <a:spcBef>
                <a:spcPts val="0"/>
              </a:spcBef>
              <a:spcAft>
                <a:spcPts val="600"/>
              </a:spcAft>
              <a:buFont typeface="Wingdings" charset="2"/>
              <a:buChar char="u"/>
            </a:pPr>
            <a:r>
              <a:rPr lang="en-US" sz="1600" dirty="0">
                <a:cs typeface="Arial"/>
              </a:rPr>
              <a:t>The Scientific Council joins the PAC for </a:t>
            </a:r>
            <a:r>
              <a:rPr lang="en-US" sz="1600" dirty="0" smtClean="0">
                <a:cs typeface="Arial"/>
              </a:rPr>
              <a:t>Particle </a:t>
            </a:r>
            <a:r>
              <a:rPr lang="en-US" sz="1600" dirty="0">
                <a:cs typeface="Arial"/>
              </a:rPr>
              <a:t>Physics in </a:t>
            </a:r>
            <a:r>
              <a:rPr lang="en-US" sz="1600" dirty="0" smtClean="0">
                <a:cs typeface="Arial"/>
              </a:rPr>
              <a:t>appreciating:</a:t>
            </a:r>
          </a:p>
          <a:p>
            <a:pPr marL="0" indent="0">
              <a:spcBef>
                <a:spcPts val="0"/>
              </a:spcBef>
              <a:spcAft>
                <a:spcPts val="600"/>
              </a:spcAft>
              <a:buNone/>
            </a:pPr>
            <a:r>
              <a:rPr lang="en-US" sz="1600" dirty="0">
                <a:cs typeface="Arial"/>
              </a:rPr>
              <a:t>-</a:t>
            </a:r>
            <a:r>
              <a:rPr lang="en-US" sz="1600" dirty="0" smtClean="0">
                <a:cs typeface="Arial"/>
              </a:rPr>
              <a:t> the </a:t>
            </a:r>
            <a:r>
              <a:rPr lang="en-US" sz="1600" dirty="0">
                <a:cs typeface="Arial"/>
              </a:rPr>
              <a:t>progress towards realization of the </a:t>
            </a:r>
            <a:r>
              <a:rPr lang="en-US" sz="1600" dirty="0" err="1">
                <a:cs typeface="Arial"/>
              </a:rPr>
              <a:t>Nuclotron</a:t>
            </a:r>
            <a:r>
              <a:rPr lang="en-US" sz="1600" dirty="0">
                <a:cs typeface="Arial"/>
              </a:rPr>
              <a:t>-NICA project, including the successful commissioning of the linear accelerator of heavy ions </a:t>
            </a:r>
            <a:r>
              <a:rPr lang="en-US" sz="1600" dirty="0" err="1">
                <a:cs typeface="Arial"/>
              </a:rPr>
              <a:t>HILac</a:t>
            </a:r>
            <a:r>
              <a:rPr lang="en-US" sz="1600" dirty="0">
                <a:cs typeface="Arial"/>
              </a:rPr>
              <a:t>, the preparations for the Booster construction, the official start of the assembly and testing line for superconducting magnets, the progress in the civil construction work of the collider </a:t>
            </a:r>
            <a:r>
              <a:rPr lang="en-US" sz="1600" dirty="0" smtClean="0">
                <a:cs typeface="Arial"/>
              </a:rPr>
              <a:t>building.</a:t>
            </a:r>
          </a:p>
          <a:p>
            <a:pPr marL="0" indent="0">
              <a:spcBef>
                <a:spcPts val="0"/>
              </a:spcBef>
              <a:spcAft>
                <a:spcPts val="600"/>
              </a:spcAft>
              <a:buNone/>
            </a:pPr>
            <a:r>
              <a:rPr lang="en-US" sz="1600" dirty="0" smtClean="0">
                <a:cs typeface="Arial"/>
              </a:rPr>
              <a:t>- and </a:t>
            </a:r>
            <a:r>
              <a:rPr lang="en-US" sz="1600" dirty="0">
                <a:cs typeface="Arial"/>
              </a:rPr>
              <a:t>the significant achievements in the </a:t>
            </a:r>
            <a:r>
              <a:rPr lang="en-US" sz="1600" dirty="0" err="1">
                <a:cs typeface="Arial"/>
              </a:rPr>
              <a:t>Nuclotron</a:t>
            </a:r>
            <a:r>
              <a:rPr lang="en-US" sz="1600" dirty="0">
                <a:cs typeface="Arial"/>
              </a:rPr>
              <a:t> operation during the 53rd run, with a record duration of stable operation. A beam of polarized deuterium nuclei was accelerated for the first time after a hiatus of 15 years and was delivered to the experiments with a polarization up to 60% and an intensity up to 7·10</a:t>
            </a:r>
            <a:r>
              <a:rPr lang="en-US" sz="1600" baseline="30000" dirty="0">
                <a:cs typeface="Arial"/>
              </a:rPr>
              <a:t>8</a:t>
            </a:r>
            <a:r>
              <a:rPr lang="en-US" sz="1600" dirty="0">
                <a:cs typeface="Arial"/>
              </a:rPr>
              <a:t> ions. </a:t>
            </a:r>
            <a:endParaRPr lang="en-US" sz="1600" dirty="0" smtClean="0">
              <a:cs typeface="Arial"/>
            </a:endParaRPr>
          </a:p>
          <a:p>
            <a:pPr marL="0" indent="0">
              <a:spcBef>
                <a:spcPts val="0"/>
              </a:spcBef>
              <a:spcAft>
                <a:spcPts val="600"/>
              </a:spcAft>
              <a:buNone/>
            </a:pPr>
            <a:r>
              <a:rPr lang="en-US" sz="1600" dirty="0" smtClean="0">
                <a:cs typeface="Arial"/>
              </a:rPr>
              <a:t>- Based on the reported FAIR schedule by Deputy Director Boris </a:t>
            </a:r>
            <a:r>
              <a:rPr lang="en-US" sz="1600" dirty="0" err="1" smtClean="0">
                <a:cs typeface="Arial"/>
              </a:rPr>
              <a:t>Sherkov</a:t>
            </a:r>
            <a:r>
              <a:rPr lang="en-US" sz="1600" dirty="0" smtClean="0">
                <a:cs typeface="Arial"/>
              </a:rPr>
              <a:t>, </a:t>
            </a:r>
            <a:r>
              <a:rPr lang="en-US" sz="1600" dirty="0">
                <a:cs typeface="Arial"/>
              </a:rPr>
              <a:t>t</a:t>
            </a:r>
            <a:r>
              <a:rPr lang="en-US" sz="1600" dirty="0" smtClean="0">
                <a:cs typeface="Arial"/>
              </a:rPr>
              <a:t>he </a:t>
            </a:r>
            <a:r>
              <a:rPr lang="en-US" sz="1600" dirty="0">
                <a:cs typeface="Arial"/>
              </a:rPr>
              <a:t>Scientific Council emphasizes the need for a timely and successful completion of the NICA project with broad international cooperation. </a:t>
            </a:r>
          </a:p>
          <a:p>
            <a:pPr>
              <a:spcBef>
                <a:spcPts val="600"/>
              </a:spcBef>
              <a:spcAft>
                <a:spcPts val="600"/>
              </a:spcAft>
              <a:buFont typeface="Wingdings" charset="2"/>
              <a:buChar char="u"/>
            </a:pPr>
            <a:r>
              <a:rPr lang="en-US" sz="1600" dirty="0">
                <a:cs typeface="Arial"/>
              </a:rPr>
              <a:t>The Scientific Council notes the ongoing efforts of the MPD team on the preparation of the technical design reports and mass production of detector elements. It congratulates the MPD management for the progress in attracting new outside collaborators. </a:t>
            </a:r>
            <a:endParaRPr lang="en-US" sz="1600" dirty="0" smtClean="0">
              <a:cs typeface="Arial"/>
            </a:endParaRPr>
          </a:p>
          <a:p>
            <a:pPr>
              <a:spcBef>
                <a:spcPts val="600"/>
              </a:spcBef>
              <a:spcAft>
                <a:spcPts val="600"/>
              </a:spcAft>
              <a:buFont typeface="Wingdings" charset="2"/>
              <a:buChar char="u"/>
            </a:pPr>
            <a:r>
              <a:rPr lang="en-US" sz="1600" dirty="0" smtClean="0">
                <a:cs typeface="Arial"/>
              </a:rPr>
              <a:t>The </a:t>
            </a:r>
            <a:r>
              <a:rPr lang="en-US" sz="1600" dirty="0">
                <a:cs typeface="Arial"/>
              </a:rPr>
              <a:t>Scientific Council congratulates the BM@N team for the first successful run with a set-up that included all subsystems. The Scientific Council takes note of the PAC’s concern by the six-month delay in the project realization that resulted also from the low availability of beam test. </a:t>
            </a:r>
            <a:endParaRPr lang="en-US" sz="1600" dirty="0" smtClean="0">
              <a:cs typeface="Arial"/>
            </a:endParaRPr>
          </a:p>
          <a:p>
            <a:pPr>
              <a:spcBef>
                <a:spcPts val="600"/>
              </a:spcBef>
              <a:spcAft>
                <a:spcPts val="600"/>
              </a:spcAft>
              <a:buFont typeface="Wingdings" charset="2"/>
              <a:buChar char="u"/>
            </a:pPr>
            <a:r>
              <a:rPr lang="en-US" sz="1600" dirty="0" smtClean="0">
                <a:cs typeface="Arial"/>
              </a:rPr>
              <a:t>The </a:t>
            </a:r>
            <a:r>
              <a:rPr lang="en-US" sz="1600" dirty="0">
                <a:cs typeface="Arial"/>
              </a:rPr>
              <a:t>Scientific Council appreciates the work accomplished by the Detector Advisory Committees of the MPD and BM@N experiments in assisting the realization of the detectors</a:t>
            </a:r>
            <a:r>
              <a:rPr lang="en-US" sz="1600" dirty="0" smtClean="0">
                <a:cs typeface="Arial"/>
              </a:rPr>
              <a:t>. </a:t>
            </a:r>
          </a:p>
        </p:txBody>
      </p:sp>
      <p:sp>
        <p:nvSpPr>
          <p:cNvPr id="8" name="AutoShape 18"/>
          <p:cNvSpPr>
            <a:spLocks noGrp="1" noChangeArrowheads="1"/>
          </p:cNvSpPr>
          <p:nvPr>
            <p:ph type="title"/>
          </p:nvPr>
        </p:nvSpPr>
        <p:spPr bwMode="auto">
          <a:xfrm>
            <a:off x="417739" y="91728"/>
            <a:ext cx="8229600" cy="794544"/>
          </a:xfrm>
          <a:prstGeom prst="roundRect">
            <a:avLst>
              <a:gd name="adj" fmla="val 16667"/>
            </a:avLst>
          </a:prstGeom>
          <a:solidFill>
            <a:srgbClr val="000090"/>
          </a:solidFill>
          <a:ln w="38100">
            <a:solidFill>
              <a:srgbClr val="FF0000"/>
            </a:solidFill>
            <a:round/>
            <a:headEnd/>
            <a:tailEnd/>
          </a:ln>
          <a:effectLst/>
          <a:extLst/>
        </p:spPr>
        <p:txBody>
          <a:bodyPr wrap="square" lIns="0" tIns="0" rIns="0" bIns="0" anchor="ctr">
            <a:spAutoFit/>
          </a:bodyPr>
          <a:lstStyle/>
          <a:p>
            <a:pPr>
              <a:lnSpc>
                <a:spcPct val="120000"/>
              </a:lnSpc>
              <a:spcAft>
                <a:spcPts val="1200"/>
              </a:spcAft>
            </a:pPr>
            <a:r>
              <a:rPr lang="en-US" sz="4000" u="sng" dirty="0">
                <a:solidFill>
                  <a:srgbClr val="FFFF00"/>
                </a:solidFill>
              </a:rPr>
              <a:t>Scientific </a:t>
            </a:r>
            <a:r>
              <a:rPr lang="en-US" sz="4000" u="sng" dirty="0" smtClean="0">
                <a:solidFill>
                  <a:srgbClr val="FFFF00"/>
                </a:solidFill>
              </a:rPr>
              <a:t>Council (II)</a:t>
            </a:r>
          </a:p>
        </p:txBody>
      </p:sp>
      <p:sp>
        <p:nvSpPr>
          <p:cNvPr id="2" name="TextBox 1"/>
          <p:cNvSpPr txBox="1"/>
          <p:nvPr/>
        </p:nvSpPr>
        <p:spPr>
          <a:xfrm>
            <a:off x="323528" y="980728"/>
            <a:ext cx="8820472" cy="369332"/>
          </a:xfrm>
          <a:prstGeom prst="rect">
            <a:avLst/>
          </a:prstGeom>
          <a:noFill/>
        </p:spPr>
        <p:txBody>
          <a:bodyPr wrap="square" rtlCol="0">
            <a:spAutoFit/>
          </a:bodyPr>
          <a:lstStyle/>
          <a:p>
            <a:pPr marL="0" indent="0">
              <a:buNone/>
            </a:pPr>
            <a:r>
              <a:rPr lang="en-US" dirty="0" smtClean="0"/>
              <a:t> </a:t>
            </a:r>
            <a:r>
              <a:rPr lang="en-US" b="1" dirty="0" smtClean="0"/>
              <a:t>Recommendations on the NICA project: </a:t>
            </a:r>
            <a:endParaRPr lang="en-US" b="1" dirty="0"/>
          </a:p>
        </p:txBody>
      </p:sp>
    </p:spTree>
    <p:extLst>
      <p:ext uri="{BB962C8B-B14F-4D97-AF65-F5344CB8AC3E}">
        <p14:creationId xmlns:p14="http://schemas.microsoft.com/office/powerpoint/2010/main" val="13668514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18"/>
          <p:cNvSpPr>
            <a:spLocks noGrp="1" noChangeArrowheads="1"/>
          </p:cNvSpPr>
          <p:nvPr>
            <p:ph type="title"/>
          </p:nvPr>
        </p:nvSpPr>
        <p:spPr bwMode="auto">
          <a:xfrm>
            <a:off x="467544" y="116632"/>
            <a:ext cx="8229600" cy="794544"/>
          </a:xfrm>
          <a:prstGeom prst="roundRect">
            <a:avLst>
              <a:gd name="adj" fmla="val 16667"/>
            </a:avLst>
          </a:prstGeom>
          <a:solidFill>
            <a:srgbClr val="000090"/>
          </a:solidFill>
          <a:ln w="38100">
            <a:solidFill>
              <a:srgbClr val="FF0000"/>
            </a:solidFill>
            <a:round/>
            <a:headEnd/>
            <a:tailEnd/>
          </a:ln>
          <a:effectLst/>
          <a:extLst/>
        </p:spPr>
        <p:txBody>
          <a:bodyPr wrap="square" lIns="0" tIns="0" rIns="0" bIns="0" anchor="ctr">
            <a:spAutoFit/>
          </a:bodyPr>
          <a:lstStyle/>
          <a:p>
            <a:pPr>
              <a:lnSpc>
                <a:spcPct val="120000"/>
              </a:lnSpc>
              <a:spcAft>
                <a:spcPts val="1200"/>
              </a:spcAft>
            </a:pPr>
            <a:r>
              <a:rPr lang="en-US" sz="4000" u="sng" dirty="0">
                <a:solidFill>
                  <a:srgbClr val="FFFF00"/>
                </a:solidFill>
              </a:rPr>
              <a:t>Scientific </a:t>
            </a:r>
            <a:r>
              <a:rPr lang="en-US" sz="4000" u="sng" dirty="0" smtClean="0">
                <a:solidFill>
                  <a:srgbClr val="FFFF00"/>
                </a:solidFill>
              </a:rPr>
              <a:t>Council (III)</a:t>
            </a:r>
          </a:p>
        </p:txBody>
      </p:sp>
      <p:sp>
        <p:nvSpPr>
          <p:cNvPr id="2" name="TextBox 1"/>
          <p:cNvSpPr txBox="1"/>
          <p:nvPr/>
        </p:nvSpPr>
        <p:spPr>
          <a:xfrm>
            <a:off x="179512" y="1124744"/>
            <a:ext cx="8820472" cy="5139869"/>
          </a:xfrm>
          <a:prstGeom prst="rect">
            <a:avLst/>
          </a:prstGeom>
          <a:noFill/>
        </p:spPr>
        <p:txBody>
          <a:bodyPr wrap="square" rtlCol="0">
            <a:spAutoFit/>
          </a:bodyPr>
          <a:lstStyle/>
          <a:p>
            <a:pPr>
              <a:spcAft>
                <a:spcPts val="1200"/>
              </a:spcAft>
              <a:buSzPct val="80000"/>
            </a:pPr>
            <a:r>
              <a:rPr lang="en-US" b="1" dirty="0" smtClean="0"/>
              <a:t>Recommendations in connection with the PAC-PP: </a:t>
            </a:r>
          </a:p>
          <a:p>
            <a:pPr marL="285750" indent="-285750">
              <a:spcAft>
                <a:spcPts val="1200"/>
              </a:spcAft>
              <a:buFont typeface="Wingdings" charset="2"/>
              <a:buChar char="u"/>
            </a:pPr>
            <a:r>
              <a:rPr lang="en-US" dirty="0" smtClean="0"/>
              <a:t> </a:t>
            </a:r>
            <a:r>
              <a:rPr lang="en-US" dirty="0"/>
              <a:t>The Scientific Council appreciates the progress towards the development of the </a:t>
            </a:r>
            <a:r>
              <a:rPr lang="en-US" b="1" dirty="0">
                <a:solidFill>
                  <a:srgbClr val="FF0000"/>
                </a:solidFill>
              </a:rPr>
              <a:t>COMET experiment</a:t>
            </a:r>
            <a:r>
              <a:rPr lang="en-US" dirty="0"/>
              <a:t>, which is under preparation at the J-PARC accelerator and is aimed at searching for </a:t>
            </a:r>
            <a:r>
              <a:rPr lang="en-US" dirty="0" err="1"/>
              <a:t>muon</a:t>
            </a:r>
            <a:r>
              <a:rPr lang="en-US" dirty="0"/>
              <a:t>-to-electron conversion. The participants from JINR have made important technical contributions by constructing a straw-tube detector and by supplying and testing scintillating crystals for the COMET calorimeter. The Scientific Council recommends continuation of this project until the end of 2019 and encourages the team to take active roles in physics analysis</a:t>
            </a:r>
            <a:r>
              <a:rPr lang="en-US" dirty="0" smtClean="0"/>
              <a:t>.</a:t>
            </a:r>
          </a:p>
          <a:p>
            <a:pPr>
              <a:spcAft>
                <a:spcPts val="1200"/>
              </a:spcAft>
            </a:pPr>
            <a:endParaRPr lang="en-US" dirty="0"/>
          </a:p>
          <a:p>
            <a:pPr marL="285750" indent="-285750">
              <a:spcAft>
                <a:spcPts val="1200"/>
              </a:spcAft>
              <a:buFont typeface="Wingdings" charset="2"/>
              <a:buChar char="u"/>
            </a:pPr>
            <a:r>
              <a:rPr lang="en-US" dirty="0" smtClean="0"/>
              <a:t> </a:t>
            </a:r>
            <a:r>
              <a:rPr lang="en-US" dirty="0"/>
              <a:t>The Scientific Council takes note of the new project on JINR’s participation in the fixed target </a:t>
            </a:r>
            <a:r>
              <a:rPr lang="en-US" b="1" dirty="0">
                <a:solidFill>
                  <a:srgbClr val="FF0000"/>
                </a:solidFill>
              </a:rPr>
              <a:t>NA64 experiment </a:t>
            </a:r>
            <a:r>
              <a:rPr lang="en-US" dirty="0"/>
              <a:t>at the CERN SPS. The proposed contribution of JINR to NA64, an interesting project with high scientific potential, is the delivery and operation of a straw-tube tracking detector, with modest resources requested for the next three years. The Scientific Council recommends approval of this project until the end of 2019</a:t>
            </a:r>
            <a:r>
              <a:rPr lang="en-US" dirty="0" smtClean="0"/>
              <a:t>.</a:t>
            </a:r>
          </a:p>
          <a:p>
            <a:pPr>
              <a:spcAft>
                <a:spcPts val="1200"/>
              </a:spcAft>
            </a:pPr>
            <a:r>
              <a:rPr lang="en-US" dirty="0" smtClean="0"/>
              <a:t> </a:t>
            </a:r>
            <a:endParaRPr lang="en-US" dirty="0"/>
          </a:p>
        </p:txBody>
      </p:sp>
      <p:sp>
        <p:nvSpPr>
          <p:cNvPr id="6" name="AutoShape 18"/>
          <p:cNvSpPr>
            <a:spLocks noChangeArrowheads="1"/>
          </p:cNvSpPr>
          <p:nvPr/>
        </p:nvSpPr>
        <p:spPr bwMode="auto">
          <a:xfrm>
            <a:off x="323528" y="3212976"/>
            <a:ext cx="8750424" cy="1041987"/>
          </a:xfrm>
          <a:prstGeom prst="roundRect">
            <a:avLst>
              <a:gd name="adj" fmla="val 16667"/>
            </a:avLst>
          </a:prstGeom>
          <a:solidFill>
            <a:srgbClr val="FFFF00"/>
          </a:solidFill>
          <a:ln w="38100">
            <a:solidFill>
              <a:srgbClr val="FF0000"/>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ctr">
            <a:spAutoFit/>
          </a:bodyPr>
          <a:lstStyle/>
          <a:p>
            <a:pPr marL="342900" indent="-342900" algn="ctr">
              <a:lnSpc>
                <a:spcPct val="130000"/>
              </a:lnSpc>
              <a:buFont typeface="Arial"/>
              <a:buChar char="•"/>
            </a:pPr>
            <a:r>
              <a:rPr lang="en-US" sz="2400" b="1" i="1" u="sng" dirty="0">
                <a:solidFill>
                  <a:srgbClr val="000090"/>
                </a:solidFill>
              </a:rPr>
              <a:t>In brief, </a:t>
            </a:r>
            <a:r>
              <a:rPr lang="en-US" sz="2400" b="1" i="1" u="sng" dirty="0" smtClean="0">
                <a:solidFill>
                  <a:srgbClr val="000090"/>
                </a:solidFill>
              </a:rPr>
              <a:t>I am very pleased to report that the </a:t>
            </a:r>
            <a:r>
              <a:rPr lang="en-US" sz="2400" b="1" i="1" u="sng" dirty="0">
                <a:solidFill>
                  <a:srgbClr val="000090"/>
                </a:solidFill>
              </a:rPr>
              <a:t>SC endorsed all the </a:t>
            </a:r>
            <a:r>
              <a:rPr lang="en-US" sz="2400" b="1" i="1" u="sng" dirty="0" smtClean="0">
                <a:solidFill>
                  <a:srgbClr val="000090"/>
                </a:solidFill>
              </a:rPr>
              <a:t>recommendations </a:t>
            </a:r>
            <a:r>
              <a:rPr lang="en-US" sz="2400" b="1" i="1" u="sng" dirty="0">
                <a:solidFill>
                  <a:srgbClr val="000090"/>
                </a:solidFill>
              </a:rPr>
              <a:t>of the PAC-</a:t>
            </a:r>
            <a:r>
              <a:rPr lang="en-US" sz="2400" b="1" i="1" u="sng" dirty="0" smtClean="0">
                <a:solidFill>
                  <a:srgbClr val="000090"/>
                </a:solidFill>
              </a:rPr>
              <a:t>PP.</a:t>
            </a:r>
          </a:p>
        </p:txBody>
      </p:sp>
      <p:sp>
        <p:nvSpPr>
          <p:cNvPr id="5" name="Slide Number Placeholder 4"/>
          <p:cNvSpPr>
            <a:spLocks noGrp="1"/>
          </p:cNvSpPr>
          <p:nvPr>
            <p:ph type="sldNum" sz="quarter" idx="12"/>
          </p:nvPr>
        </p:nvSpPr>
        <p:spPr/>
        <p:txBody>
          <a:bodyPr/>
          <a:lstStyle/>
          <a:p>
            <a:pPr>
              <a:defRPr/>
            </a:pPr>
            <a:fld id="{16AAA047-8AEF-4C69-86C3-C9A280890182}" type="slidenum">
              <a:rPr lang="fr-FR" smtClean="0"/>
              <a:pPr>
                <a:defRPr/>
              </a:pPr>
              <a:t>7</a:t>
            </a:fld>
            <a:endParaRPr lang="fr-FR"/>
          </a:p>
        </p:txBody>
      </p:sp>
      <p:sp>
        <p:nvSpPr>
          <p:cNvPr id="7" name="Date Placeholder 6"/>
          <p:cNvSpPr>
            <a:spLocks noGrp="1"/>
          </p:cNvSpPr>
          <p:nvPr>
            <p:ph type="dt" sz="half" idx="10"/>
          </p:nvPr>
        </p:nvSpPr>
        <p:spPr/>
        <p:txBody>
          <a:bodyPr/>
          <a:lstStyle/>
          <a:p>
            <a:pPr>
              <a:defRPr/>
            </a:pPr>
            <a:r>
              <a:rPr lang="en-US" smtClean="0"/>
              <a:t>Itzhak Tserruya</a:t>
            </a:r>
            <a:endParaRPr lang="fr-FR"/>
          </a:p>
        </p:txBody>
      </p:sp>
      <p:sp>
        <p:nvSpPr>
          <p:cNvPr id="9" name="Footer Placeholder 8"/>
          <p:cNvSpPr>
            <a:spLocks noGrp="1"/>
          </p:cNvSpPr>
          <p:nvPr>
            <p:ph type="ftr" sz="quarter" idx="11"/>
          </p:nvPr>
        </p:nvSpPr>
        <p:spPr/>
        <p:txBody>
          <a:bodyPr/>
          <a:lstStyle/>
          <a:p>
            <a:pPr>
              <a:defRPr/>
            </a:pPr>
            <a:r>
              <a:rPr lang="en-US" smtClean="0"/>
              <a:t>47th PAC-PP, June 26-27, 2017</a:t>
            </a:r>
            <a:endParaRPr lang="fr-FR"/>
          </a:p>
        </p:txBody>
      </p:sp>
    </p:spTree>
    <p:extLst>
      <p:ext uri="{BB962C8B-B14F-4D97-AF65-F5344CB8AC3E}">
        <p14:creationId xmlns:p14="http://schemas.microsoft.com/office/powerpoint/2010/main" val="42322183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3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18"/>
          <p:cNvSpPr>
            <a:spLocks noGrp="1" noChangeArrowheads="1"/>
          </p:cNvSpPr>
          <p:nvPr>
            <p:ph type="title"/>
          </p:nvPr>
        </p:nvSpPr>
        <p:spPr bwMode="auto">
          <a:xfrm>
            <a:off x="467544" y="116632"/>
            <a:ext cx="8229600" cy="794544"/>
          </a:xfrm>
          <a:prstGeom prst="roundRect">
            <a:avLst>
              <a:gd name="adj" fmla="val 16667"/>
            </a:avLst>
          </a:prstGeom>
          <a:solidFill>
            <a:srgbClr val="000090"/>
          </a:solidFill>
          <a:ln w="38100">
            <a:solidFill>
              <a:srgbClr val="FF0000"/>
            </a:solidFill>
            <a:round/>
            <a:headEnd/>
            <a:tailEnd/>
          </a:ln>
          <a:effectLst/>
          <a:extLst/>
        </p:spPr>
        <p:txBody>
          <a:bodyPr wrap="square" lIns="0" tIns="0" rIns="0" bIns="0" anchor="ctr">
            <a:spAutoFit/>
          </a:bodyPr>
          <a:lstStyle/>
          <a:p>
            <a:pPr>
              <a:lnSpc>
                <a:spcPct val="120000"/>
              </a:lnSpc>
              <a:spcAft>
                <a:spcPts val="1200"/>
              </a:spcAft>
            </a:pPr>
            <a:r>
              <a:rPr lang="en-US" sz="4000" u="sng" dirty="0">
                <a:solidFill>
                  <a:srgbClr val="FFFF00"/>
                </a:solidFill>
              </a:rPr>
              <a:t>Scientific </a:t>
            </a:r>
            <a:r>
              <a:rPr lang="en-US" sz="4000" u="sng" dirty="0" smtClean="0">
                <a:solidFill>
                  <a:srgbClr val="FFFF00"/>
                </a:solidFill>
              </a:rPr>
              <a:t>Council (IV)</a:t>
            </a:r>
          </a:p>
        </p:txBody>
      </p:sp>
      <p:sp>
        <p:nvSpPr>
          <p:cNvPr id="2" name="TextBox 1"/>
          <p:cNvSpPr txBox="1"/>
          <p:nvPr/>
        </p:nvSpPr>
        <p:spPr>
          <a:xfrm>
            <a:off x="179512" y="1124744"/>
            <a:ext cx="8820472" cy="6832640"/>
          </a:xfrm>
          <a:prstGeom prst="rect">
            <a:avLst/>
          </a:prstGeom>
          <a:noFill/>
        </p:spPr>
        <p:txBody>
          <a:bodyPr wrap="square" rtlCol="0">
            <a:spAutoFit/>
          </a:bodyPr>
          <a:lstStyle/>
          <a:p>
            <a:pPr>
              <a:spcAft>
                <a:spcPts val="1200"/>
              </a:spcAft>
              <a:buSzPct val="80000"/>
            </a:pPr>
            <a:r>
              <a:rPr lang="en-US" b="1" dirty="0" smtClean="0"/>
              <a:t>Regulations for the JINR PACs</a:t>
            </a:r>
          </a:p>
          <a:p>
            <a:pPr marL="285750" indent="-285750">
              <a:spcAft>
                <a:spcPts val="1200"/>
              </a:spcAft>
              <a:buFont typeface="Wingdings" charset="2"/>
              <a:buChar char="u"/>
            </a:pPr>
            <a:r>
              <a:rPr lang="en-US" dirty="0" smtClean="0"/>
              <a:t> </a:t>
            </a:r>
            <a:r>
              <a:rPr lang="en-US" dirty="0"/>
              <a:t>The Scientific Council appreciates the participation of the PACs in updating the governing regulations of the PACs and the evaluation procedures of projects submitted to the PACs. As a general comment, the Scientific Council is pleased with the increased interaction and coordination between the three PACs and the Directorate.</a:t>
            </a:r>
          </a:p>
          <a:p>
            <a:pPr marL="285750" indent="-285750">
              <a:spcAft>
                <a:spcPts val="1200"/>
              </a:spcAft>
              <a:buFont typeface="Wingdings" charset="2"/>
              <a:buChar char="u"/>
            </a:pPr>
            <a:r>
              <a:rPr lang="en-US" dirty="0"/>
              <a:t>The Scientific Council takes note of the amendments to the “Regulation for the JINR </a:t>
            </a:r>
            <a:r>
              <a:rPr lang="en-US" dirty="0" err="1"/>
              <a:t>Programme</a:t>
            </a:r>
            <a:r>
              <a:rPr lang="en-US" dirty="0"/>
              <a:t> Advisory Committees” presented in detail by Chief Scientific Secretary N. </a:t>
            </a:r>
            <a:r>
              <a:rPr lang="en-US" dirty="0" err="1"/>
              <a:t>Russakovich</a:t>
            </a:r>
            <a:r>
              <a:rPr lang="en-US" dirty="0"/>
              <a:t>. An updated version of the Regulation provides an extended description of the PAC functions, enabling the PACs to establish their operating procedures and develop specific methods of the evaluation of projects. The revised Regulation also encourages the PACs to appoint one or two of its members to perform continuous monitoring of a specific project, allows the PAC members to carry out the evaluation of projects by means of electronic communications and includes a number of minor corrections suggested by the JINR Directorate and PACs. The Scientific Council approves the amended text of this document (Appendix 1).</a:t>
            </a:r>
          </a:p>
          <a:p>
            <a:pPr marL="285750" indent="-285750">
              <a:spcAft>
                <a:spcPts val="1200"/>
              </a:spcAft>
              <a:buFont typeface="Wingdings" charset="2"/>
              <a:buChar char="u"/>
            </a:pPr>
            <a:endParaRPr lang="en-US" dirty="0" smtClean="0"/>
          </a:p>
          <a:p>
            <a:pPr>
              <a:spcAft>
                <a:spcPts val="1200"/>
              </a:spcAft>
            </a:pPr>
            <a:endParaRPr lang="en-US" dirty="0"/>
          </a:p>
          <a:p>
            <a:pPr marL="285750" indent="-285750">
              <a:spcAft>
                <a:spcPts val="1200"/>
              </a:spcAft>
              <a:buFont typeface="Wingdings" charset="2"/>
              <a:buChar char="u"/>
            </a:pPr>
            <a:r>
              <a:rPr lang="en-US" dirty="0" smtClean="0"/>
              <a:t>  </a:t>
            </a:r>
          </a:p>
          <a:p>
            <a:pPr>
              <a:spcAft>
                <a:spcPts val="1200"/>
              </a:spcAft>
            </a:pPr>
            <a:r>
              <a:rPr lang="en-US" dirty="0" smtClean="0"/>
              <a:t> </a:t>
            </a:r>
            <a:endParaRPr lang="en-US" dirty="0"/>
          </a:p>
        </p:txBody>
      </p:sp>
      <p:sp>
        <p:nvSpPr>
          <p:cNvPr id="5" name="Slide Number Placeholder 4"/>
          <p:cNvSpPr>
            <a:spLocks noGrp="1"/>
          </p:cNvSpPr>
          <p:nvPr>
            <p:ph type="sldNum" sz="quarter" idx="12"/>
          </p:nvPr>
        </p:nvSpPr>
        <p:spPr/>
        <p:txBody>
          <a:bodyPr/>
          <a:lstStyle/>
          <a:p>
            <a:pPr>
              <a:defRPr/>
            </a:pPr>
            <a:fld id="{16AAA047-8AEF-4C69-86C3-C9A280890182}" type="slidenum">
              <a:rPr lang="fr-FR" smtClean="0"/>
              <a:pPr>
                <a:defRPr/>
              </a:pPr>
              <a:t>8</a:t>
            </a:fld>
            <a:endParaRPr lang="fr-FR"/>
          </a:p>
        </p:txBody>
      </p:sp>
      <p:sp>
        <p:nvSpPr>
          <p:cNvPr id="6" name="Date Placeholder 5"/>
          <p:cNvSpPr>
            <a:spLocks noGrp="1"/>
          </p:cNvSpPr>
          <p:nvPr>
            <p:ph type="dt" sz="half" idx="10"/>
          </p:nvPr>
        </p:nvSpPr>
        <p:spPr/>
        <p:txBody>
          <a:bodyPr/>
          <a:lstStyle/>
          <a:p>
            <a:pPr>
              <a:defRPr/>
            </a:pPr>
            <a:r>
              <a:rPr lang="en-US" smtClean="0"/>
              <a:t>Itzhak Tserruya</a:t>
            </a:r>
            <a:endParaRPr lang="fr-FR"/>
          </a:p>
        </p:txBody>
      </p:sp>
      <p:sp>
        <p:nvSpPr>
          <p:cNvPr id="7" name="Footer Placeholder 6"/>
          <p:cNvSpPr>
            <a:spLocks noGrp="1"/>
          </p:cNvSpPr>
          <p:nvPr>
            <p:ph type="ftr" sz="quarter" idx="11"/>
          </p:nvPr>
        </p:nvSpPr>
        <p:spPr/>
        <p:txBody>
          <a:bodyPr/>
          <a:lstStyle/>
          <a:p>
            <a:pPr>
              <a:defRPr/>
            </a:pPr>
            <a:r>
              <a:rPr lang="en-US" smtClean="0"/>
              <a:t>47th PAC-PP, June 26-27, 2017</a:t>
            </a:r>
            <a:endParaRPr lang="fr-FR"/>
          </a:p>
        </p:txBody>
      </p:sp>
    </p:spTree>
    <p:extLst>
      <p:ext uri="{BB962C8B-B14F-4D97-AF65-F5344CB8AC3E}">
        <p14:creationId xmlns:p14="http://schemas.microsoft.com/office/powerpoint/2010/main" val="33483158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18"/>
          <p:cNvSpPr>
            <a:spLocks noGrp="1" noChangeArrowheads="1"/>
          </p:cNvSpPr>
          <p:nvPr>
            <p:ph type="title"/>
          </p:nvPr>
        </p:nvSpPr>
        <p:spPr bwMode="auto">
          <a:xfrm>
            <a:off x="179512" y="116632"/>
            <a:ext cx="8784976" cy="794544"/>
          </a:xfrm>
          <a:prstGeom prst="roundRect">
            <a:avLst>
              <a:gd name="adj" fmla="val 16667"/>
            </a:avLst>
          </a:prstGeom>
          <a:solidFill>
            <a:srgbClr val="000090"/>
          </a:solidFill>
          <a:ln w="38100">
            <a:solidFill>
              <a:srgbClr val="FF0000"/>
            </a:solidFill>
            <a:round/>
            <a:headEnd/>
            <a:tailEnd/>
          </a:ln>
          <a:effectLst/>
          <a:extLst/>
        </p:spPr>
        <p:txBody>
          <a:bodyPr wrap="square" lIns="0" tIns="0" rIns="0" bIns="0" anchor="ctr">
            <a:spAutoFit/>
          </a:bodyPr>
          <a:lstStyle/>
          <a:p>
            <a:pPr>
              <a:lnSpc>
                <a:spcPct val="120000"/>
              </a:lnSpc>
              <a:spcAft>
                <a:spcPts val="1200"/>
              </a:spcAft>
            </a:pPr>
            <a:r>
              <a:rPr lang="en-US" sz="4000" u="sng" dirty="0" smtClean="0">
                <a:solidFill>
                  <a:srgbClr val="FFFF00"/>
                </a:solidFill>
              </a:rPr>
              <a:t>4</a:t>
            </a:r>
            <a:r>
              <a:rPr lang="en-US" sz="4000" u="sng" dirty="0">
                <a:solidFill>
                  <a:srgbClr val="FFFF00"/>
                </a:solidFill>
              </a:rPr>
              <a:t>7</a:t>
            </a:r>
            <a:r>
              <a:rPr lang="en-US" sz="4000" u="sng" baseline="30000" dirty="0" smtClean="0">
                <a:solidFill>
                  <a:srgbClr val="FFFF00"/>
                </a:solidFill>
              </a:rPr>
              <a:t>th</a:t>
            </a:r>
            <a:r>
              <a:rPr lang="en-US" sz="4000" u="sng" dirty="0" smtClean="0">
                <a:solidFill>
                  <a:srgbClr val="FFFF00"/>
                </a:solidFill>
              </a:rPr>
              <a:t> PAC-PP </a:t>
            </a:r>
            <a:r>
              <a:rPr lang="en-US" sz="4000" u="sng" dirty="0">
                <a:solidFill>
                  <a:srgbClr val="FFFF00"/>
                </a:solidFill>
              </a:rPr>
              <a:t>agenda </a:t>
            </a:r>
            <a:r>
              <a:rPr lang="en-US" sz="4000" u="sng" dirty="0" smtClean="0">
                <a:solidFill>
                  <a:srgbClr val="FFFF00"/>
                </a:solidFill>
              </a:rPr>
              <a:t>June 26-27, 2017</a:t>
            </a:r>
          </a:p>
        </p:txBody>
      </p:sp>
      <p:pic>
        <p:nvPicPr>
          <p:cNvPr id="6" name="Picture 5" descr="47_PAC_PP_Agenda.pdf"/>
          <p:cNvPicPr>
            <a:picLocks noChangeAspect="1"/>
          </p:cNvPicPr>
          <p:nvPr/>
        </p:nvPicPr>
        <p:blipFill rotWithShape="1">
          <a:blip r:embed="rId3">
            <a:extLst>
              <a:ext uri="{28A0092B-C50C-407E-A947-70E740481C1C}">
                <a14:useLocalDpi xmlns:a14="http://schemas.microsoft.com/office/drawing/2010/main" val="0"/>
              </a:ext>
            </a:extLst>
          </a:blip>
          <a:srcRect l="5102" t="4733" r="3340" b="6991"/>
          <a:stretch/>
        </p:blipFill>
        <p:spPr>
          <a:xfrm>
            <a:off x="251520" y="1052736"/>
            <a:ext cx="4169309" cy="5688632"/>
          </a:xfrm>
          <a:prstGeom prst="rect">
            <a:avLst/>
          </a:prstGeom>
          <a:ln>
            <a:solidFill>
              <a:schemeClr val="tx1"/>
            </a:solidFill>
          </a:ln>
        </p:spPr>
      </p:pic>
      <p:pic>
        <p:nvPicPr>
          <p:cNvPr id="7" name="Picture 6" descr="47_PAC_PP_Agenda.pdf"/>
          <p:cNvPicPr>
            <a:picLocks noChangeAspect="1"/>
          </p:cNvPicPr>
          <p:nvPr/>
        </p:nvPicPr>
        <p:blipFill rotWithShape="1">
          <a:blip r:embed="rId4">
            <a:extLst>
              <a:ext uri="{28A0092B-C50C-407E-A947-70E740481C1C}">
                <a14:useLocalDpi xmlns:a14="http://schemas.microsoft.com/office/drawing/2010/main" val="0"/>
              </a:ext>
            </a:extLst>
          </a:blip>
          <a:srcRect l="4630" t="3936" r="3938" b="6833"/>
          <a:stretch/>
        </p:blipFill>
        <p:spPr>
          <a:xfrm>
            <a:off x="4716016" y="1052736"/>
            <a:ext cx="4104456" cy="5668491"/>
          </a:xfrm>
          <a:prstGeom prst="rect">
            <a:avLst/>
          </a:prstGeom>
          <a:ln>
            <a:solidFill>
              <a:schemeClr val="tx1"/>
            </a:solidFill>
          </a:ln>
        </p:spPr>
      </p:pic>
      <p:sp>
        <p:nvSpPr>
          <p:cNvPr id="10" name="AutoShape 18"/>
          <p:cNvSpPr>
            <a:spLocks noChangeArrowheads="1"/>
          </p:cNvSpPr>
          <p:nvPr/>
        </p:nvSpPr>
        <p:spPr bwMode="auto">
          <a:xfrm>
            <a:off x="179512" y="2276872"/>
            <a:ext cx="8750424" cy="2635615"/>
          </a:xfrm>
          <a:prstGeom prst="roundRect">
            <a:avLst>
              <a:gd name="adj" fmla="val 16667"/>
            </a:avLst>
          </a:prstGeom>
          <a:solidFill>
            <a:srgbClr val="FFFF00"/>
          </a:solidFill>
          <a:ln w="38100">
            <a:solidFill>
              <a:srgbClr val="FF0000"/>
            </a:solidFill>
            <a:round/>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ctr">
            <a:spAutoFit/>
          </a:bodyPr>
          <a:lstStyle/>
          <a:p>
            <a:pPr algn="ctr">
              <a:lnSpc>
                <a:spcPct val="130000"/>
              </a:lnSpc>
            </a:pPr>
            <a:r>
              <a:rPr lang="en-US" sz="2400" b="1" i="1" dirty="0" smtClean="0">
                <a:solidFill>
                  <a:srgbClr val="000090"/>
                </a:solidFill>
              </a:rPr>
              <a:t>Highlights of today's meeting: </a:t>
            </a:r>
          </a:p>
          <a:p>
            <a:pPr marL="342900" indent="-342900">
              <a:lnSpc>
                <a:spcPct val="130000"/>
              </a:lnSpc>
              <a:buFont typeface="Wingdings" charset="2"/>
              <a:buChar char="v"/>
            </a:pPr>
            <a:r>
              <a:rPr lang="en-US" sz="2400" b="1" i="1" dirty="0" smtClean="0">
                <a:solidFill>
                  <a:srgbClr val="000090"/>
                </a:solidFill>
              </a:rPr>
              <a:t>Update </a:t>
            </a:r>
            <a:r>
              <a:rPr lang="en-US" sz="2400" b="1" i="1" dirty="0" smtClean="0">
                <a:solidFill>
                  <a:srgbClr val="000090"/>
                </a:solidFill>
              </a:rPr>
              <a:t>reports on NICA, MPD and BM@N</a:t>
            </a:r>
          </a:p>
          <a:p>
            <a:pPr marL="342900" indent="-342900">
              <a:lnSpc>
                <a:spcPct val="130000"/>
              </a:lnSpc>
              <a:buFont typeface="Wingdings" charset="2"/>
              <a:buChar char="v"/>
            </a:pPr>
            <a:r>
              <a:rPr lang="en-US" sz="2400" b="1" i="1" dirty="0" smtClean="0">
                <a:solidFill>
                  <a:srgbClr val="000090"/>
                </a:solidFill>
              </a:rPr>
              <a:t>Addition </a:t>
            </a:r>
            <a:r>
              <a:rPr lang="en-US" sz="2400" b="1" i="1" dirty="0">
                <a:solidFill>
                  <a:srgbClr val="000090"/>
                </a:solidFill>
              </a:rPr>
              <a:t>to BM@N program: short range correlations</a:t>
            </a:r>
          </a:p>
          <a:p>
            <a:pPr marL="342900" indent="-342900">
              <a:lnSpc>
                <a:spcPct val="130000"/>
              </a:lnSpc>
              <a:buFont typeface="Wingdings" charset="2"/>
              <a:buChar char="v"/>
            </a:pPr>
            <a:r>
              <a:rPr lang="en-US" sz="2400" b="1" i="1" smtClean="0">
                <a:solidFill>
                  <a:srgbClr val="000090"/>
                </a:solidFill>
              </a:rPr>
              <a:t>Report </a:t>
            </a:r>
            <a:r>
              <a:rPr lang="en-US" sz="2400" b="1" i="1" dirty="0" smtClean="0">
                <a:solidFill>
                  <a:srgbClr val="000090"/>
                </a:solidFill>
              </a:rPr>
              <a:t>on the </a:t>
            </a:r>
            <a:r>
              <a:rPr lang="en-US" sz="2400" b="1" i="1" dirty="0" smtClean="0">
                <a:solidFill>
                  <a:srgbClr val="000090"/>
                </a:solidFill>
              </a:rPr>
              <a:t>2017 </a:t>
            </a:r>
            <a:r>
              <a:rPr lang="en-US" sz="2400" b="1" i="1" dirty="0" err="1" smtClean="0">
                <a:solidFill>
                  <a:srgbClr val="000090"/>
                </a:solidFill>
              </a:rPr>
              <a:t>Nuclotron</a:t>
            </a:r>
            <a:r>
              <a:rPr lang="en-US" sz="2400" b="1" i="1" dirty="0" smtClean="0">
                <a:solidFill>
                  <a:srgbClr val="000090"/>
                </a:solidFill>
              </a:rPr>
              <a:t> runs </a:t>
            </a:r>
          </a:p>
          <a:p>
            <a:pPr marL="342900" indent="-342900">
              <a:lnSpc>
                <a:spcPct val="130000"/>
              </a:lnSpc>
              <a:buFont typeface="Wingdings" charset="2"/>
              <a:buChar char="v"/>
            </a:pPr>
            <a:r>
              <a:rPr lang="en-US" sz="2400" b="1" i="1" dirty="0" smtClean="0">
                <a:solidFill>
                  <a:srgbClr val="000090"/>
                </a:solidFill>
              </a:rPr>
              <a:t>Projects </a:t>
            </a:r>
            <a:r>
              <a:rPr lang="en-US" sz="2400" b="1" i="1" dirty="0" smtClean="0">
                <a:solidFill>
                  <a:srgbClr val="000090"/>
                </a:solidFill>
              </a:rPr>
              <a:t>seeking continuation</a:t>
            </a:r>
          </a:p>
        </p:txBody>
      </p:sp>
    </p:spTree>
    <p:extLst>
      <p:ext uri="{BB962C8B-B14F-4D97-AF65-F5344CB8AC3E}">
        <p14:creationId xmlns:p14="http://schemas.microsoft.com/office/powerpoint/2010/main" val="21077792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3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22750</TotalTime>
  <Words>1215</Words>
  <Application>Microsoft Macintosh PowerPoint</Application>
  <PresentationFormat>On-screen Show (4:3)</PresentationFormat>
  <Paragraphs>111</Paragraphs>
  <Slides>10</Slides>
  <Notes>8</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Thème Office</vt:lpstr>
      <vt:lpstr>PowerPoint Presentation</vt:lpstr>
      <vt:lpstr>Outline</vt:lpstr>
      <vt:lpstr>Highlights from the 46th PAC-PP</vt:lpstr>
      <vt:lpstr>Scientific Council (I)</vt:lpstr>
      <vt:lpstr>Open Lessons:   “NICA  – Universe in the Laboratory”</vt:lpstr>
      <vt:lpstr>Scientific Council (II)</vt:lpstr>
      <vt:lpstr>Scientific Council (III)</vt:lpstr>
      <vt:lpstr>Scientific Council (IV)</vt:lpstr>
      <vt:lpstr>47th PAC-PP agenda June 26-27, 2017</vt:lpstr>
      <vt:lpstr>PowerPoint Presentation</vt:lpstr>
    </vt:vector>
  </TitlesOfParts>
  <Company>cea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Informations on the implementation of the PAC 31st meeting and on the work towards optimization of the research programme</dc:title>
  <dc:creator>egle</dc:creator>
  <cp:lastModifiedBy>Itzhak</cp:lastModifiedBy>
  <cp:revision>873</cp:revision>
  <cp:lastPrinted>2013-01-21T16:58:15Z</cp:lastPrinted>
  <dcterms:created xsi:type="dcterms:W3CDTF">2010-01-13T11:24:08Z</dcterms:created>
  <dcterms:modified xsi:type="dcterms:W3CDTF">2017-06-25T08:31:45Z</dcterms:modified>
</cp:coreProperties>
</file>