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5"/>
  </p:notesMasterIdLst>
  <p:handoutMasterIdLst>
    <p:handoutMasterId r:id="rId26"/>
  </p:handoutMasterIdLst>
  <p:sldIdLst>
    <p:sldId id="658" r:id="rId2"/>
    <p:sldId id="625" r:id="rId3"/>
    <p:sldId id="649" r:id="rId4"/>
    <p:sldId id="650" r:id="rId5"/>
    <p:sldId id="651" r:id="rId6"/>
    <p:sldId id="624" r:id="rId7"/>
    <p:sldId id="652" r:id="rId8"/>
    <p:sldId id="656" r:id="rId9"/>
    <p:sldId id="653" r:id="rId10"/>
    <p:sldId id="633" r:id="rId11"/>
    <p:sldId id="654" r:id="rId12"/>
    <p:sldId id="655" r:id="rId13"/>
    <p:sldId id="626" r:id="rId14"/>
    <p:sldId id="657" r:id="rId15"/>
    <p:sldId id="661" r:id="rId16"/>
    <p:sldId id="663" r:id="rId17"/>
    <p:sldId id="659" r:id="rId18"/>
    <p:sldId id="632" r:id="rId19"/>
    <p:sldId id="638" r:id="rId20"/>
    <p:sldId id="639" r:id="rId21"/>
    <p:sldId id="646" r:id="rId22"/>
    <p:sldId id="640" r:id="rId23"/>
    <p:sldId id="660" r:id="rId24"/>
  </p:sldIdLst>
  <p:sldSz cx="9144000" cy="6858000" type="screen4x3"/>
  <p:notesSz cx="6858000" cy="96615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663300"/>
    <a:srgbClr val="FF0066"/>
    <a:srgbClr val="FFFFCC"/>
    <a:srgbClr val="000000"/>
    <a:srgbClr val="CC3300"/>
    <a:srgbClr val="FFFF66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2" autoAdjust="0"/>
    <p:restoredTop sz="94715" autoAdjust="0"/>
  </p:normalViewPr>
  <p:slideViewPr>
    <p:cSldViewPr>
      <p:cViewPr varScale="1">
        <p:scale>
          <a:sx n="156" d="100"/>
          <a:sy n="156" d="100"/>
        </p:scale>
        <p:origin x="19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733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7733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E50625-DF02-4E04-B185-6D9537F3C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79BA-18CF-48F9-8247-1518F89B548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50180-6DB5-4181-85CE-288C9063B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180-6DB5-4181-85CE-288C9063B8C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14C3B-04D8-4B3A-B8DE-F66AEC73E7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766D8-5667-46EE-AB43-2109329B4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D7C3-B243-41EB-A013-68002D539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154F5-B115-4680-9E2B-0BB0DE47D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67FC6-845F-41BB-892F-C83AE27B7C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13FB-36CD-469F-B6B7-ABA151CED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5D0D1-1D77-41C8-8562-7C89981D0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B1718-AAAB-4E4B-BF68-A76C17A3E7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28DEC-06F7-49CE-B47C-CF7715CE48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18234-1F14-4FCC-93A4-3C7784A039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B00C-E686-4100-A636-5DDBE84A17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224CD-81FB-4C5A-98DF-79B9AB01A9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63B9BC-658C-46BE-B388-948FC9E7B6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2"/>
            <a:ext cx="681891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data on experiments at the SHE Factory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b="1" dirty="0"/>
              <a:t> </a:t>
            </a:r>
            <a:endParaRPr lang="ru-RU" dirty="0"/>
          </a:p>
          <a:p>
            <a:pPr algn="ctr"/>
            <a:r>
              <a:rPr lang="en-US" sz="2000" b="1" dirty="0">
                <a:latin typeface="+mn-lt"/>
              </a:rPr>
              <a:t>N. </a:t>
            </a:r>
            <a:r>
              <a:rPr lang="en-US" sz="2000" b="1" dirty="0" err="1">
                <a:latin typeface="+mn-lt"/>
              </a:rPr>
              <a:t>Kovrizhnykh</a:t>
            </a:r>
            <a:endParaRPr lang="en-US" sz="2000" b="1" dirty="0">
              <a:latin typeface="+mn-lt"/>
            </a:endParaRPr>
          </a:p>
          <a:p>
            <a:pPr algn="ctr"/>
            <a:endParaRPr lang="en-US" dirty="0"/>
          </a:p>
          <a:p>
            <a:pPr algn="ctr"/>
            <a:r>
              <a:rPr lang="en-US" b="1" dirty="0" err="1">
                <a:latin typeface="+mn-lt"/>
                <a:cs typeface="Times New Roman" pitchFamily="18" charset="0"/>
              </a:rPr>
              <a:t>Flerov</a:t>
            </a:r>
            <a:r>
              <a:rPr lang="en-US" b="1" dirty="0">
                <a:latin typeface="+mn-lt"/>
                <a:cs typeface="Times New Roman" pitchFamily="18" charset="0"/>
              </a:rPr>
              <a:t>  Laboratory  of  Nuclear  Reactions  </a:t>
            </a:r>
            <a:r>
              <a:rPr lang="en-US" b="1" dirty="0" err="1">
                <a:latin typeface="+mn-lt"/>
                <a:cs typeface="Times New Roman" pitchFamily="18" charset="0"/>
              </a:rPr>
              <a:t>JINR</a:t>
            </a:r>
            <a:endParaRPr lang="ru-RU" b="1" dirty="0">
              <a:latin typeface="+mn-lt"/>
            </a:endParaRPr>
          </a:p>
        </p:txBody>
      </p:sp>
      <p:pic>
        <p:nvPicPr>
          <p:cNvPr id="5" name="Picture 2" descr="http://fls2.jinr.ru/flnr/dimg/flerovlab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7"/>
            <a:ext cx="3026229" cy="2016224"/>
          </a:xfrm>
          <a:prstGeom prst="rect">
            <a:avLst/>
          </a:prstGeom>
          <a:noFill/>
          <a:effectLst/>
        </p:spPr>
      </p:pic>
      <p:pic>
        <p:nvPicPr>
          <p:cNvPr id="6" name="Рисунок 5" descr="IMG_20180830_105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348880"/>
            <a:ext cx="2688299" cy="2016224"/>
          </a:xfrm>
          <a:prstGeom prst="rect">
            <a:avLst/>
          </a:prstGeom>
        </p:spPr>
      </p:pic>
      <p:pic>
        <p:nvPicPr>
          <p:cNvPr id="7" name="Рисунок 6" descr="IMG_1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7004" y="2348880"/>
            <a:ext cx="3297444" cy="1944216"/>
          </a:xfrm>
          <a:prstGeom prst="rect">
            <a:avLst/>
          </a:prstGeom>
        </p:spPr>
      </p:pic>
      <p:pic>
        <p:nvPicPr>
          <p:cNvPr id="8" name="Рисунок 7" descr="IMG_5250g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0344" y="4077072"/>
            <a:ext cx="3914952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3126" y="2514382"/>
            <a:ext cx="981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DC280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5436513"/>
            <a:ext cx="981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n-lt"/>
              </a:rPr>
              <a:t>DGFRS-2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021288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55th meeting of the PAC for Nuclear Physics</a:t>
            </a:r>
          </a:p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27 January 2021</a:t>
            </a:r>
            <a:endParaRPr lang="ru-RU" sz="16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73448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Results  of the  first  experiment  </a:t>
            </a:r>
            <a:r>
              <a:rPr kumimoji="0" lang="en-US" altLang="ja-JP" sz="2800" b="1" i="0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242</a:t>
            </a: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Pu+</a:t>
            </a:r>
            <a:r>
              <a:rPr kumimoji="0" lang="en-US" altLang="ja-JP" sz="2800" b="1" i="0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48</a:t>
            </a: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Ca</a:t>
            </a:r>
            <a:endParaRPr kumimoji="0" lang="ru-RU" sz="2000" b="1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4" name="Рисунок 3" descr="z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36912"/>
            <a:ext cx="8028383" cy="396296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44080" y="4221088"/>
            <a:ext cx="639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25</a:t>
            </a:r>
            <a:endParaRPr kumimoji="0" lang="ru-RU" sz="2000" b="1" i="0" strike="noStrike" kern="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88224" y="5517232"/>
            <a:ext cx="5676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>
                <a:latin typeface="Calibri" pitchFamily="34" charset="0"/>
                <a:ea typeface="+mj-ea"/>
                <a:cs typeface="Calibri" pitchFamily="34" charset="0"/>
              </a:rPr>
              <a:t>60</a:t>
            </a:r>
            <a:endParaRPr kumimoji="0" lang="ru-RU" sz="2000" b="1" i="0" strike="noStrike" kern="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673" y="764704"/>
          <a:ext cx="7056784" cy="1463040"/>
        </p:xfrm>
        <a:graphic>
          <a:graphicData uri="http://schemas.openxmlformats.org/drawingml/2006/table">
            <a:tbl>
              <a:tblPr/>
              <a:tblGrid>
                <a:gridCol w="104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바탕"/>
                          <a:cs typeface="Times New Roman"/>
                        </a:rPr>
                        <a:t>Target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바탕"/>
                          <a:cs typeface="Times New Roman"/>
                        </a:rPr>
                        <a:t>thickness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바탕"/>
                          <a:cs typeface="Times New Roman"/>
                        </a:rPr>
                        <a:t>(mg/cm</a:t>
                      </a:r>
                      <a:r>
                        <a:rPr lang="en-US" sz="1600" b="1" baseline="30000" dirty="0">
                          <a:latin typeface="+mn-lt"/>
                          <a:ea typeface="바탕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+mn-lt"/>
                          <a:ea typeface="바탕"/>
                          <a:cs typeface="Times New Roman"/>
                        </a:rPr>
                        <a:t>)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+mn-lt"/>
                          <a:ea typeface="바탕"/>
                          <a:cs typeface="Times New Roman"/>
                        </a:rPr>
                        <a:t>E</a:t>
                      </a:r>
                      <a:r>
                        <a:rPr lang="en-US" sz="1600" b="1" baseline="-25000">
                          <a:latin typeface="+mn-lt"/>
                          <a:ea typeface="바탕"/>
                          <a:cs typeface="Times New Roman"/>
                        </a:rPr>
                        <a:t>lab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(MeV)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+mn-lt"/>
                          <a:ea typeface="바탕"/>
                          <a:cs typeface="Times New Roman"/>
                        </a:rPr>
                        <a:t>E</a:t>
                      </a:r>
                      <a:r>
                        <a:rPr lang="en-US" sz="1600" b="1" baseline="30000" dirty="0">
                          <a:latin typeface="+mn-lt"/>
                          <a:ea typeface="바탕"/>
                          <a:cs typeface="Times New Roman"/>
                        </a:rPr>
                        <a:t>*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바탕"/>
                          <a:cs typeface="Times New Roman"/>
                        </a:rPr>
                        <a:t>(</a:t>
                      </a:r>
                      <a:r>
                        <a:rPr lang="en-US" sz="1600" b="1" dirty="0" err="1">
                          <a:latin typeface="+mn-lt"/>
                          <a:ea typeface="바탕"/>
                          <a:cs typeface="Times New Roman"/>
                        </a:rPr>
                        <a:t>MeV</a:t>
                      </a:r>
                      <a:r>
                        <a:rPr lang="en-US" sz="1600" b="1" dirty="0">
                          <a:latin typeface="+mn-lt"/>
                          <a:ea typeface="바탕"/>
                          <a:cs typeface="Times New Roman"/>
                        </a:rPr>
                        <a:t>)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Beam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dose ×10</a:t>
                      </a:r>
                      <a:r>
                        <a:rPr lang="en-US" sz="1600" b="1" baseline="30000">
                          <a:latin typeface="+mn-lt"/>
                          <a:ea typeface="바탕"/>
                          <a:cs typeface="Times New Roman"/>
                        </a:rPr>
                        <a:t>18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No.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of chains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3</a:t>
                      </a:r>
                      <a:r>
                        <a:rPr lang="en-US" sz="1600" b="1" i="1">
                          <a:latin typeface="+mn-lt"/>
                          <a:ea typeface="바탕"/>
                          <a:cs typeface="Times New Roman"/>
                        </a:rPr>
                        <a:t>n</a:t>
                      </a: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 / 4</a:t>
                      </a:r>
                      <a:r>
                        <a:rPr lang="en-US" sz="1600" b="1" i="1">
                          <a:latin typeface="+mn-lt"/>
                          <a:ea typeface="바탕"/>
                          <a:cs typeface="Times New Roman"/>
                        </a:rPr>
                        <a:t>n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s</a:t>
                      </a:r>
                      <a:r>
                        <a:rPr lang="en-US" sz="1600" b="1" baseline="-25000">
                          <a:latin typeface="+mn-lt"/>
                          <a:ea typeface="바탕"/>
                          <a:cs typeface="Times New Roman"/>
                        </a:rPr>
                        <a:t>3</a:t>
                      </a:r>
                      <a:r>
                        <a:rPr lang="en-US" sz="1600" b="1" i="1" baseline="-25000">
                          <a:latin typeface="+mn-lt"/>
                          <a:ea typeface="바탕"/>
                          <a:cs typeface="Times New Roman"/>
                        </a:rPr>
                        <a:t>n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(pb)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s</a:t>
                      </a:r>
                      <a:r>
                        <a:rPr lang="en-US" sz="1600" b="1" baseline="-25000">
                          <a:latin typeface="+mn-lt"/>
                          <a:ea typeface="바탕"/>
                          <a:cs typeface="Times New Roman"/>
                        </a:rPr>
                        <a:t>4</a:t>
                      </a:r>
                      <a:r>
                        <a:rPr lang="en-US" sz="1600" b="1" i="1" baseline="-25000">
                          <a:latin typeface="+mn-lt"/>
                          <a:ea typeface="바탕"/>
                          <a:cs typeface="Times New Roman"/>
                        </a:rPr>
                        <a:t>n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(pb)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latin typeface="+mn-lt"/>
                          <a:ea typeface="바탕"/>
                          <a:cs typeface="Times New Roman"/>
                        </a:rPr>
                        <a:t>242</a:t>
                      </a: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Pu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10</a:t>
                      </a: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0.76,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0.56, 0.35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242.5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37.1-40.7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11.2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65 / 11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10.4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1.8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247.5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41.3-44.8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바탕"/>
                          <a:cs typeface="Times New Roman"/>
                        </a:rPr>
                        <a:t>5.0</a:t>
                      </a:r>
                      <a:endParaRPr lang="ru-RU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바탕"/>
                          <a:cs typeface="Times New Roman"/>
                        </a:rPr>
                        <a:t>  4 / 14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바탕"/>
                          <a:cs typeface="Times New Roman"/>
                        </a:rPr>
                        <a:t>  </a:t>
                      </a:r>
                      <a:r>
                        <a:rPr lang="en-US" sz="1600" b="1" baseline="0" dirty="0">
                          <a:latin typeface="+mn-lt"/>
                          <a:ea typeface="바탕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+mn-lt"/>
                          <a:ea typeface="바탕"/>
                          <a:cs typeface="Times New Roman"/>
                        </a:rPr>
                        <a:t>1.2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바탕"/>
                          <a:cs typeface="Times New Roman"/>
                        </a:rPr>
                        <a:t>4.8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217380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=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0.05, 0.1 … 1, 1.5, 2.0, 2.5,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3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(1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week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)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p</a:t>
            </a:r>
            <a:r>
              <a:rPr lang="en-US" sz="2000" b="1" dirty="0" err="1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A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  </a:t>
            </a:r>
            <a:r>
              <a:rPr lang="en-US" sz="2000" b="1" dirty="0">
                <a:latin typeface="+mn-lt"/>
              </a:rPr>
              <a:t>24-cm </a:t>
            </a:r>
            <a:r>
              <a:rPr lang="en-US" sz="2000" b="1" dirty="0"/>
              <a:t>target</a:t>
            </a:r>
            <a:endParaRPr lang="ru-RU" sz="20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5212357"/>
            <a:ext cx="403244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Important  technical  questions:</a:t>
            </a:r>
          </a:p>
          <a:p>
            <a:r>
              <a:rPr lang="en-US" sz="1400" b="1" dirty="0">
                <a:solidFill>
                  <a:srgbClr val="0000FF"/>
                </a:solidFill>
                <a:latin typeface="+mn-lt"/>
              </a:rPr>
              <a:t>Transmission</a:t>
            </a:r>
          </a:p>
          <a:p>
            <a:r>
              <a:rPr lang="en-US" sz="1400" b="1" dirty="0">
                <a:solidFill>
                  <a:srgbClr val="0000FF"/>
                </a:solidFill>
                <a:latin typeface="+mn-lt"/>
              </a:rPr>
              <a:t>Image size on detector</a:t>
            </a:r>
          </a:p>
          <a:p>
            <a:r>
              <a:rPr lang="en-US" sz="1400" b="1" dirty="0">
                <a:solidFill>
                  <a:srgbClr val="0000FF"/>
                </a:solidFill>
                <a:latin typeface="+mn-lt"/>
              </a:rPr>
              <a:t>Background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+mn-lt"/>
              </a:rPr>
              <a:t>Systematics</a:t>
            </a:r>
            <a:r>
              <a:rPr lang="en-US" sz="1400" b="1" dirty="0">
                <a:solidFill>
                  <a:srgbClr val="0000FF"/>
                </a:solidFill>
                <a:latin typeface="+mn-lt"/>
              </a:rPr>
              <a:t> of charge states</a:t>
            </a:r>
          </a:p>
          <a:p>
            <a:r>
              <a:rPr lang="en-US" sz="1400" b="1" dirty="0">
                <a:solidFill>
                  <a:srgbClr val="0000FF"/>
                </a:solidFill>
                <a:latin typeface="+mn-lt"/>
              </a:rPr>
              <a:t>Test of digital and analog data acquisition systems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6125234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(DGFRS-1)+1</a:t>
            </a: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(SHIP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1.bmp"/>
          <p:cNvPicPr>
            <a:picLocks noChangeAspect="1"/>
          </p:cNvPicPr>
          <p:nvPr/>
        </p:nvPicPr>
        <p:blipFill>
          <a:blip r:embed="rId2" cstate="print"/>
          <a:srcRect l="3197" t="2500" r="5246" b="11875"/>
          <a:stretch>
            <a:fillRect/>
          </a:stretch>
        </p:blipFill>
        <p:spPr>
          <a:xfrm>
            <a:off x="241654" y="2520905"/>
            <a:ext cx="4219840" cy="4148455"/>
          </a:xfrm>
          <a:prstGeom prst="rect">
            <a:avLst/>
          </a:prstGeom>
          <a:effectLst/>
        </p:spPr>
      </p:pic>
      <p:pic>
        <p:nvPicPr>
          <p:cNvPr id="3" name="Рисунок 2" descr="z2"/>
          <p:cNvPicPr>
            <a:picLocks noChangeAspect="1"/>
          </p:cNvPicPr>
          <p:nvPr/>
        </p:nvPicPr>
        <p:blipFill>
          <a:blip r:embed="rId3" cstate="print"/>
          <a:srcRect l="3024" t="5283" r="6146" b="22642"/>
          <a:stretch>
            <a:fillRect/>
          </a:stretch>
        </p:blipFill>
        <p:spPr bwMode="auto">
          <a:xfrm>
            <a:off x="4634139" y="2516396"/>
            <a:ext cx="4186333" cy="171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Reaction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</a:t>
            </a:r>
            <a:r>
              <a:rPr 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Ca,3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4n)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286,287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</a:t>
            </a:r>
          </a:p>
          <a:p>
            <a:endParaRPr lang="en-US" sz="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Decay properties of 8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isotopes</a:t>
            </a:r>
          </a:p>
          <a:p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Dependence of decay properties of  </a:t>
            </a:r>
            <a:r>
              <a:rPr lang="en-US" sz="22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287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Fl, </a:t>
            </a:r>
            <a:r>
              <a:rPr lang="en-US" sz="22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283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Cn, and </a:t>
            </a:r>
            <a:r>
              <a:rPr lang="en-US" sz="22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279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Ds on level structure (?)</a:t>
            </a:r>
          </a:p>
          <a:p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Non-observation of </a:t>
            </a:r>
            <a:r>
              <a: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9.6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0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MeV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line for </a:t>
            </a:r>
            <a:r>
              <a:rPr lang="en-US" sz="24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286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</a:t>
            </a:r>
          </a:p>
          <a:p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Decays through isomeric states for</a:t>
            </a:r>
            <a:r>
              <a: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286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</a:t>
            </a:r>
            <a:r>
              <a: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r>
              <a:rPr lang="en-US" sz="20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282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Cn (?)</a:t>
            </a:r>
            <a:endParaRPr lang="ru-RU" sz="2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52802" y="2924944"/>
            <a:ext cx="64807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59632" y="3573016"/>
            <a:ext cx="64807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2080" y="2924944"/>
            <a:ext cx="64807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52120" y="2924944"/>
            <a:ext cx="64807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z"/>
          <p:cNvPicPr>
            <a:picLocks noChangeAspect="1"/>
          </p:cNvPicPr>
          <p:nvPr/>
        </p:nvPicPr>
        <p:blipFill>
          <a:blip r:embed="rId2" cstate="print"/>
          <a:srcRect l="5731" t="6969" r="10384" b="2091"/>
          <a:stretch>
            <a:fillRect/>
          </a:stretch>
        </p:blipFill>
        <p:spPr bwMode="auto">
          <a:xfrm>
            <a:off x="2294291" y="2399300"/>
            <a:ext cx="5446061" cy="412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Ca,3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4n)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286,287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decay chains</a:t>
            </a:r>
          </a:p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times larger cross section of the 3n channel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zzz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978" y="2671287"/>
            <a:ext cx="5561430" cy="34220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64088" y="5517232"/>
            <a:ext cx="999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7" y="1844824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I = 0.5, 1,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… </a:t>
            </a:r>
            <a:r>
              <a:rPr lang="en-US" sz="2400" b="1" u="sng" dirty="0">
                <a:solidFill>
                  <a:srgbClr val="C00000"/>
                </a:solidFill>
                <a:latin typeface="+mn-lt"/>
              </a:rPr>
              <a:t>6.5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p</a:t>
            </a:r>
            <a:r>
              <a:rPr lang="en-US" sz="2400" b="1" dirty="0" err="1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A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2000" b="1" dirty="0">
                <a:latin typeface="+mn-lt"/>
              </a:rPr>
              <a:t>24-cm target </a:t>
            </a:r>
            <a:endParaRPr lang="ru-RU" sz="2000" b="1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60649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Ca,3n)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 decay chains</a:t>
            </a:r>
          </a:p>
          <a:p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Dependence of decay properties of  </a:t>
            </a:r>
            <a:r>
              <a:rPr lang="en-US" sz="22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283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Cn and </a:t>
            </a:r>
            <a:r>
              <a:rPr lang="en-US" sz="22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279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Ds on level structure (?)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 descr="zz2.bmp"/>
          <p:cNvPicPr>
            <a:picLocks noChangeAspect="1"/>
          </p:cNvPicPr>
          <p:nvPr/>
        </p:nvPicPr>
        <p:blipFill>
          <a:blip r:embed="rId3" cstate="print"/>
          <a:srcRect l="6702" t="7561" r="10761" b="2256"/>
          <a:stretch>
            <a:fillRect/>
          </a:stretch>
        </p:blipFill>
        <p:spPr>
          <a:xfrm>
            <a:off x="395536" y="2348880"/>
            <a:ext cx="3617343" cy="302433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840FB6-B1D2-4D4F-86D3-766661EA4EEA}"/>
              </a:ext>
            </a:extLst>
          </p:cNvPr>
          <p:cNvSpPr/>
          <p:nvPr/>
        </p:nvSpPr>
        <p:spPr>
          <a:xfrm>
            <a:off x="107504" y="3212976"/>
            <a:ext cx="38164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Small holes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appeared in the target but</a:t>
            </a:r>
          </a:p>
          <a:p>
            <a:pPr>
              <a:spcAft>
                <a:spcPts val="0"/>
              </a:spcAft>
            </a:pP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~97% of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238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 was preserved </a:t>
            </a:r>
          </a:p>
          <a:p>
            <a:pPr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 Ti backing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2523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(DGFRS-1)+1(SHIP)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 (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242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Pu) + 2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zzz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558" y="980728"/>
            <a:ext cx="7164882" cy="4896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087" y="5949280"/>
            <a:ext cx="8371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 of nuclei. The isotopes produced in the shown reactions in 2021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highlighted in bright yellow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decay) and green (spontaneous fission) colors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5415" y="404664"/>
            <a:ext cx="586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n-lt"/>
              </a:rPr>
              <a:t>New data on experiments at the SHE Factory</a:t>
            </a:r>
            <a:endParaRPr lang="ru-RU" sz="24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9882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CONCLUSIONS</a:t>
            </a:r>
          </a:p>
          <a:p>
            <a:pPr algn="ctr"/>
            <a:endParaRPr lang="en-US" sz="1000" b="1" dirty="0">
              <a:latin typeface="+mn-lt"/>
            </a:endParaRPr>
          </a:p>
          <a:p>
            <a:pPr algn="ctr"/>
            <a:r>
              <a:rPr lang="en-US" sz="2400" b="1" baseline="30000" dirty="0">
                <a:solidFill>
                  <a:srgbClr val="0000FF"/>
                </a:solidFill>
                <a:latin typeface="+mn-lt"/>
              </a:rPr>
              <a:t>243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Am+</a:t>
            </a:r>
            <a:r>
              <a:rPr lang="en-US" sz="2400" b="1" baseline="30000" dirty="0">
                <a:solidFill>
                  <a:srgbClr val="0000FF"/>
                </a:solidFill>
                <a:latin typeface="+mn-lt"/>
              </a:rPr>
              <a:t>48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Ca</a:t>
            </a:r>
          </a:p>
          <a:p>
            <a:endParaRPr lang="en-US" sz="1000" dirty="0"/>
          </a:p>
          <a:p>
            <a:r>
              <a:rPr lang="en-US" sz="2200" b="1" dirty="0">
                <a:solidFill>
                  <a:srgbClr val="C00000"/>
                </a:solidFill>
                <a:latin typeface="+mn-lt"/>
              </a:rPr>
              <a:t>New decay chains of </a:t>
            </a:r>
            <a:r>
              <a:rPr lang="en-US" sz="2200" b="1" baseline="30000" dirty="0">
                <a:solidFill>
                  <a:srgbClr val="C00000"/>
                </a:solidFill>
                <a:latin typeface="+mn-lt"/>
              </a:rPr>
              <a:t>289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Mc (6), </a:t>
            </a:r>
            <a:r>
              <a:rPr lang="en-US" sz="2200" b="1" baseline="30000" dirty="0">
                <a:solidFill>
                  <a:srgbClr val="C00000"/>
                </a:solidFill>
                <a:latin typeface="+mn-lt"/>
              </a:rPr>
              <a:t>288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Mc (58), and </a:t>
            </a:r>
            <a:r>
              <a:rPr lang="en-US" sz="2200" b="1" baseline="30000" dirty="0">
                <a:solidFill>
                  <a:srgbClr val="C00000"/>
                </a:solidFill>
                <a:latin typeface="+mn-lt"/>
              </a:rPr>
              <a:t>287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Mc (2)</a:t>
            </a:r>
          </a:p>
          <a:p>
            <a:endParaRPr lang="en-US" sz="800" dirty="0">
              <a:latin typeface="+mn-lt"/>
            </a:endParaRPr>
          </a:p>
          <a:p>
            <a:r>
              <a:rPr lang="en-US" sz="2000" b="1" dirty="0">
                <a:solidFill>
                  <a:srgbClr val="006600"/>
                </a:solidFill>
                <a:latin typeface="+mn-lt"/>
              </a:rPr>
              <a:t>                                     </a:t>
            </a:r>
            <a:r>
              <a:rPr lang="en-US" sz="2400" b="1" dirty="0">
                <a:solidFill>
                  <a:srgbClr val="006600"/>
                </a:solidFill>
                <a:latin typeface="+mn-lt"/>
              </a:rPr>
              <a:t>For the first time:</a:t>
            </a:r>
          </a:p>
          <a:p>
            <a:endParaRPr lang="en-US" sz="800" b="1" dirty="0">
              <a:latin typeface="+mn-lt"/>
            </a:endParaRPr>
          </a:p>
          <a:p>
            <a:r>
              <a:rPr lang="en-US" sz="2200" b="1" dirty="0">
                <a:latin typeface="Symbol" pitchFamily="18" charset="2"/>
              </a:rPr>
              <a:t>           </a:t>
            </a:r>
            <a:r>
              <a:rPr lang="en-US" sz="22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 decay of </a:t>
            </a:r>
            <a:r>
              <a:rPr lang="en-US" sz="2200" b="1" baseline="30000" dirty="0">
                <a:solidFill>
                  <a:srgbClr val="0000FF"/>
                </a:solidFill>
                <a:latin typeface="+mn-lt"/>
              </a:rPr>
              <a:t>268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Db</a:t>
            </a:r>
          </a:p>
          <a:p>
            <a:endParaRPr lang="en-US" sz="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+mn-lt"/>
              </a:rPr>
              <a:t>            New spontaneously fissioning isotope </a:t>
            </a:r>
            <a:r>
              <a:rPr lang="en-US" sz="2200" b="1" baseline="30000" dirty="0">
                <a:solidFill>
                  <a:srgbClr val="0000FF"/>
                </a:solidFill>
                <a:latin typeface="+mn-lt"/>
              </a:rPr>
              <a:t>264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Lr</a:t>
            </a:r>
          </a:p>
          <a:p>
            <a:endParaRPr lang="en-US" sz="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+mn-lt"/>
              </a:rPr>
              <a:t>            New isotope </a:t>
            </a:r>
            <a:r>
              <a:rPr lang="en-US" sz="2200" b="1" baseline="30000" dirty="0">
                <a:solidFill>
                  <a:srgbClr val="0000FF"/>
                </a:solidFill>
                <a:latin typeface="+mn-lt"/>
              </a:rPr>
              <a:t>286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Mc</a:t>
            </a:r>
          </a:p>
          <a:p>
            <a:endParaRPr lang="en-US" sz="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+mn-lt"/>
              </a:rPr>
              <a:t>            Spontaneous fission of </a:t>
            </a:r>
            <a:r>
              <a:rPr lang="en-US" sz="2200" b="1" baseline="30000" dirty="0">
                <a:solidFill>
                  <a:srgbClr val="0000FF"/>
                </a:solidFill>
                <a:latin typeface="+mn-lt"/>
              </a:rPr>
              <a:t>279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Rg</a:t>
            </a:r>
          </a:p>
          <a:p>
            <a:endParaRPr lang="en-US" sz="800" b="1" dirty="0">
              <a:solidFill>
                <a:srgbClr val="0000FF"/>
              </a:solidFill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+mn-lt"/>
              </a:rPr>
              <a:t>            Cross section of the 5n-evaporation channel</a:t>
            </a:r>
          </a:p>
          <a:p>
            <a:endParaRPr lang="en-US" sz="800" b="1" dirty="0">
              <a:latin typeface="+mn-lt"/>
            </a:endParaRPr>
          </a:p>
          <a:p>
            <a:endParaRPr lang="en-US" sz="2200" b="1" dirty="0">
              <a:latin typeface="+mn-lt"/>
            </a:endParaRPr>
          </a:p>
          <a:p>
            <a:r>
              <a:rPr lang="en-US" sz="2200" b="1" dirty="0">
                <a:solidFill>
                  <a:srgbClr val="663300"/>
                </a:solidFill>
                <a:latin typeface="+mn-lt"/>
              </a:rPr>
              <a:t>Decay properties of 22 isotopes</a:t>
            </a:r>
          </a:p>
          <a:p>
            <a:endParaRPr lang="en-US" sz="800" b="1" dirty="0">
              <a:solidFill>
                <a:srgbClr val="663300"/>
              </a:solidFill>
              <a:latin typeface="+mn-lt"/>
            </a:endParaRPr>
          </a:p>
          <a:p>
            <a:r>
              <a:rPr lang="en-US" sz="2200" b="1" dirty="0">
                <a:solidFill>
                  <a:srgbClr val="663300"/>
                </a:solidFill>
                <a:latin typeface="+mn-lt"/>
              </a:rPr>
              <a:t>Two times larger cross section of the </a:t>
            </a:r>
            <a:r>
              <a:rPr lang="en-US" sz="2200" b="1" baseline="30000" dirty="0">
                <a:solidFill>
                  <a:srgbClr val="663300"/>
                </a:solidFill>
                <a:latin typeface="+mn-lt"/>
              </a:rPr>
              <a:t>243</a:t>
            </a:r>
            <a:r>
              <a:rPr lang="en-US" sz="2200" b="1" dirty="0">
                <a:solidFill>
                  <a:srgbClr val="663300"/>
                </a:solidFill>
                <a:latin typeface="+mn-lt"/>
              </a:rPr>
              <a:t>Am(</a:t>
            </a:r>
            <a:r>
              <a:rPr lang="en-US" sz="2200" b="1" baseline="30000" dirty="0">
                <a:solidFill>
                  <a:srgbClr val="663300"/>
                </a:solidFill>
                <a:latin typeface="+mn-lt"/>
              </a:rPr>
              <a:t>48</a:t>
            </a:r>
            <a:r>
              <a:rPr lang="en-US" sz="2200" b="1" dirty="0">
                <a:solidFill>
                  <a:srgbClr val="663300"/>
                </a:solidFill>
                <a:latin typeface="+mn-lt"/>
              </a:rPr>
              <a:t>Ca,3</a:t>
            </a:r>
            <a:r>
              <a:rPr lang="en-US" sz="2200" b="1" i="1" dirty="0">
                <a:solidFill>
                  <a:srgbClr val="663300"/>
                </a:solidFill>
                <a:latin typeface="+mn-lt"/>
              </a:rPr>
              <a:t>n</a:t>
            </a:r>
            <a:r>
              <a:rPr lang="en-US" sz="2200" b="1" dirty="0">
                <a:solidFill>
                  <a:srgbClr val="663300"/>
                </a:solidFill>
                <a:latin typeface="+mn-lt"/>
              </a:rPr>
              <a:t>)</a:t>
            </a:r>
            <a:r>
              <a:rPr lang="en-US" sz="2200" b="1" baseline="30000" dirty="0">
                <a:solidFill>
                  <a:srgbClr val="663300"/>
                </a:solidFill>
                <a:latin typeface="+mn-lt"/>
              </a:rPr>
              <a:t>288</a:t>
            </a:r>
            <a:r>
              <a:rPr lang="en-US" sz="2200" b="1" dirty="0">
                <a:solidFill>
                  <a:srgbClr val="663300"/>
                </a:solidFill>
                <a:latin typeface="+mn-lt"/>
              </a:rPr>
              <a:t>Mc reaction</a:t>
            </a:r>
          </a:p>
          <a:p>
            <a:endParaRPr lang="en-US" sz="800" b="1" dirty="0">
              <a:solidFill>
                <a:srgbClr val="663300"/>
              </a:solidFill>
              <a:latin typeface="+mn-lt"/>
            </a:endParaRPr>
          </a:p>
          <a:p>
            <a:r>
              <a:rPr lang="en-US" sz="2200" b="1" dirty="0">
                <a:solidFill>
                  <a:srgbClr val="663300"/>
                </a:solidFill>
                <a:latin typeface="+mn-lt"/>
              </a:rPr>
              <a:t>Transmission of DGFRS-2 was found to be about twice that of DGFRS-1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9882"/>
            <a:ext cx="88569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CONCLUSIONS</a:t>
            </a:r>
          </a:p>
          <a:p>
            <a:pPr algn="ctr"/>
            <a:endParaRPr lang="en-US" sz="1000" b="1" dirty="0">
              <a:latin typeface="+mn-lt"/>
            </a:endParaRPr>
          </a:p>
          <a:p>
            <a:pPr algn="ctr"/>
            <a:r>
              <a:rPr lang="en-US" sz="2400" b="1" baseline="30000" dirty="0">
                <a:solidFill>
                  <a:srgbClr val="0000FF"/>
                </a:solidFill>
                <a:latin typeface="+mn-lt"/>
              </a:rPr>
              <a:t>242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Pu+</a:t>
            </a:r>
            <a:r>
              <a:rPr lang="en-US" sz="2400" b="1" baseline="30000" dirty="0">
                <a:solidFill>
                  <a:srgbClr val="0000FF"/>
                </a:solidFill>
                <a:latin typeface="+mn-lt"/>
              </a:rPr>
              <a:t>48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Ca   and   </a:t>
            </a:r>
            <a:r>
              <a:rPr lang="en-US" sz="2400" b="1" baseline="30000" dirty="0">
                <a:solidFill>
                  <a:srgbClr val="0000FF"/>
                </a:solidFill>
                <a:latin typeface="+mn-lt"/>
              </a:rPr>
              <a:t>238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U+</a:t>
            </a:r>
            <a:r>
              <a:rPr lang="en-US" sz="2400" b="1" baseline="30000" dirty="0">
                <a:solidFill>
                  <a:srgbClr val="0000FF"/>
                </a:solidFill>
                <a:latin typeface="+mn-lt"/>
              </a:rPr>
              <a:t>48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Ca</a:t>
            </a:r>
          </a:p>
          <a:p>
            <a:endParaRPr lang="en-US" sz="1000" dirty="0"/>
          </a:p>
          <a:p>
            <a:r>
              <a:rPr lang="en-US" sz="2200" b="1" dirty="0">
                <a:solidFill>
                  <a:srgbClr val="C00000"/>
                </a:solidFill>
                <a:latin typeface="+mn-lt"/>
              </a:rPr>
              <a:t>New decay chains of </a:t>
            </a:r>
            <a:r>
              <a:rPr lang="en-US" sz="2200" b="1" baseline="30000" dirty="0">
                <a:solidFill>
                  <a:srgbClr val="C00000"/>
                </a:solidFill>
                <a:latin typeface="+mn-lt"/>
              </a:rPr>
              <a:t>286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Fl (25), </a:t>
            </a:r>
            <a:r>
              <a:rPr lang="en-US" sz="2200" b="1" baseline="30000" dirty="0">
                <a:solidFill>
                  <a:srgbClr val="C00000"/>
                </a:solidFill>
                <a:latin typeface="+mn-lt"/>
              </a:rPr>
              <a:t>287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Fl (69), and </a:t>
            </a:r>
            <a:r>
              <a:rPr lang="en-US" sz="2200" b="1" baseline="30000" dirty="0">
                <a:solidFill>
                  <a:srgbClr val="C00000"/>
                </a:solidFill>
                <a:latin typeface="+mn-lt"/>
              </a:rPr>
              <a:t>283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Cn (16)</a:t>
            </a:r>
          </a:p>
          <a:p>
            <a:endParaRPr lang="en-US" sz="800" dirty="0">
              <a:latin typeface="+mn-lt"/>
            </a:endParaRPr>
          </a:p>
          <a:p>
            <a:r>
              <a:rPr lang="en-US" sz="2200" b="1" dirty="0">
                <a:latin typeface="Symbol" pitchFamily="18" charset="2"/>
              </a:rPr>
              <a:t>           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Decay properties of 8 isotopes</a:t>
            </a:r>
          </a:p>
          <a:p>
            <a:endParaRPr lang="en-US" sz="800" b="1" dirty="0">
              <a:solidFill>
                <a:srgbClr val="663300"/>
              </a:solidFill>
              <a:latin typeface="+mn-lt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+mn-lt"/>
              </a:rPr>
              <a:t>            2-3 times larger cross section of the </a:t>
            </a:r>
            <a:r>
              <a:rPr lang="en-US" sz="2200" b="1" baseline="30000" dirty="0">
                <a:solidFill>
                  <a:srgbClr val="0000FF"/>
                </a:solidFill>
                <a:latin typeface="+mn-lt"/>
              </a:rPr>
              <a:t>242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Pu(</a:t>
            </a:r>
            <a:r>
              <a:rPr lang="en-US" sz="2200" b="1" baseline="30000" dirty="0">
                <a:solidFill>
                  <a:srgbClr val="0000FF"/>
                </a:solidFill>
                <a:latin typeface="+mn-lt"/>
              </a:rPr>
              <a:t>48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Ca,3</a:t>
            </a:r>
            <a:r>
              <a:rPr lang="en-US" sz="2200" b="1" i="1" dirty="0">
                <a:solidFill>
                  <a:srgbClr val="0000FF"/>
                </a:solidFill>
                <a:latin typeface="+mn-lt"/>
              </a:rPr>
              <a:t>n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2200" b="1" baseline="30000" dirty="0">
                <a:solidFill>
                  <a:srgbClr val="0000FF"/>
                </a:solidFill>
                <a:latin typeface="+mn-lt"/>
              </a:rPr>
              <a:t>287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Fl reaction</a:t>
            </a:r>
          </a:p>
          <a:p>
            <a:endParaRPr lang="en-US" sz="800" b="1" dirty="0">
              <a:solidFill>
                <a:srgbClr val="663300"/>
              </a:solidFill>
              <a:latin typeface="+mn-lt"/>
            </a:endParaRPr>
          </a:p>
          <a:p>
            <a:r>
              <a:rPr lang="en-US" sz="2200" b="1" dirty="0">
                <a:latin typeface="+mn-lt"/>
              </a:rPr>
              <a:t>Stability of </a:t>
            </a:r>
            <a:r>
              <a:rPr lang="en-US" sz="2200" b="1" baseline="30000" dirty="0">
                <a:latin typeface="+mn-lt"/>
              </a:rPr>
              <a:t>238</a:t>
            </a:r>
            <a:r>
              <a:rPr lang="en-US" sz="2200" b="1" dirty="0">
                <a:latin typeface="+mn-lt"/>
              </a:rPr>
              <a:t>U target at 6.5 p</a:t>
            </a:r>
            <a:r>
              <a:rPr lang="ru-RU" sz="2200" b="1" dirty="0" err="1">
                <a:latin typeface="+mn-lt"/>
              </a:rPr>
              <a:t>m</a:t>
            </a:r>
            <a:r>
              <a:rPr lang="en-US" sz="2200" b="1" dirty="0">
                <a:latin typeface="+mn-lt"/>
              </a:rPr>
              <a:t>A and a beam dose of 2.6</a:t>
            </a:r>
            <a:r>
              <a:rPr lang="en-US" sz="2200" b="1" dirty="0">
                <a:latin typeface="+mn-lt"/>
                <a:sym typeface="Symbol"/>
              </a:rPr>
              <a:t></a:t>
            </a:r>
            <a:r>
              <a:rPr lang="en-US" sz="2200" b="1" dirty="0">
                <a:latin typeface="+mn-lt"/>
              </a:rPr>
              <a:t>10</a:t>
            </a:r>
            <a:r>
              <a:rPr lang="en-US" sz="2200" b="1" baseline="30000" dirty="0">
                <a:latin typeface="+mn-lt"/>
              </a:rPr>
              <a:t>19</a:t>
            </a:r>
            <a:endParaRPr lang="en-US" sz="2200" b="1" dirty="0">
              <a:latin typeface="+mn-lt"/>
            </a:endParaRPr>
          </a:p>
          <a:p>
            <a:r>
              <a:rPr lang="en-US" sz="2200" b="1" dirty="0">
                <a:latin typeface="+mn-lt"/>
              </a:rPr>
              <a:t>97% of the substance was preserved on Ti backing</a:t>
            </a:r>
          </a:p>
          <a:p>
            <a:r>
              <a:rPr lang="en-US" sz="800" b="1" dirty="0">
                <a:latin typeface="+mn-lt"/>
              </a:rPr>
              <a:t> </a:t>
            </a:r>
          </a:p>
          <a:p>
            <a:endParaRPr lang="en-US" sz="800" b="1" dirty="0">
              <a:latin typeface="+mn-lt"/>
            </a:endParaRPr>
          </a:p>
          <a:p>
            <a:r>
              <a:rPr lang="en-US" sz="2200" b="1" i="1" dirty="0">
                <a:solidFill>
                  <a:srgbClr val="00B050"/>
                </a:solidFill>
                <a:latin typeface="+mn-lt"/>
              </a:rPr>
              <a:t>Decays though different  energy levels of </a:t>
            </a:r>
            <a:r>
              <a:rPr lang="en-US" sz="2200" b="1" i="1" baseline="30000" dirty="0">
                <a:solidFill>
                  <a:srgbClr val="00B050"/>
                </a:solidFill>
                <a:latin typeface="+mn-lt"/>
              </a:rPr>
              <a:t>287</a:t>
            </a:r>
            <a:r>
              <a:rPr lang="en-US" sz="2200" b="1" i="1" dirty="0">
                <a:solidFill>
                  <a:srgbClr val="00B050"/>
                </a:solidFill>
                <a:latin typeface="+mn-lt"/>
              </a:rPr>
              <a:t>Fl and </a:t>
            </a:r>
            <a:r>
              <a:rPr lang="en-US" sz="2200" b="1" i="1" baseline="30000" dirty="0">
                <a:solidFill>
                  <a:srgbClr val="00B050"/>
                </a:solidFill>
                <a:latin typeface="+mn-lt"/>
              </a:rPr>
              <a:t>283</a:t>
            </a:r>
            <a:r>
              <a:rPr lang="en-US" sz="2200" b="1" i="1" dirty="0">
                <a:solidFill>
                  <a:srgbClr val="00B050"/>
                </a:solidFill>
                <a:latin typeface="+mn-lt"/>
              </a:rPr>
              <a:t>Cn lead to</a:t>
            </a:r>
          </a:p>
          <a:p>
            <a:r>
              <a:rPr lang="en-US" sz="2200" b="1" i="1" dirty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en-US" sz="2200" b="1" i="1" dirty="0">
                <a:solidFill>
                  <a:srgbClr val="00B050"/>
                </a:solidFill>
                <a:latin typeface="+mn-lt"/>
              </a:rPr>
              <a:t> decay or SF of </a:t>
            </a:r>
            <a:r>
              <a:rPr lang="en-US" sz="2200" b="1" i="1" baseline="30000" dirty="0">
                <a:solidFill>
                  <a:srgbClr val="00B050"/>
                </a:solidFill>
                <a:latin typeface="+mn-lt"/>
              </a:rPr>
              <a:t>279</a:t>
            </a:r>
            <a:r>
              <a:rPr lang="en-US" sz="2200" b="1" i="1" dirty="0">
                <a:solidFill>
                  <a:srgbClr val="00B050"/>
                </a:solidFill>
                <a:latin typeface="+mn-lt"/>
              </a:rPr>
              <a:t>Ds </a:t>
            </a:r>
            <a:endParaRPr lang="ru-RU" sz="2200" b="1" i="1" dirty="0">
              <a:solidFill>
                <a:srgbClr val="00B050"/>
              </a:solidFill>
              <a:latin typeface="+mn-lt"/>
            </a:endParaRPr>
          </a:p>
          <a:p>
            <a:endParaRPr lang="en-US" sz="800" b="1" dirty="0">
              <a:solidFill>
                <a:srgbClr val="00B050"/>
              </a:solidFill>
              <a:latin typeface="+mn-lt"/>
            </a:endParaRPr>
          </a:p>
          <a:p>
            <a:r>
              <a:rPr lang="en-US" sz="2200" b="1" i="1" dirty="0">
                <a:solidFill>
                  <a:srgbClr val="00B050"/>
                </a:solidFill>
                <a:latin typeface="+mn-lt"/>
              </a:rPr>
              <a:t>Existence of isomeric states in the </a:t>
            </a:r>
            <a:r>
              <a:rPr lang="en-US" sz="2200" b="1" i="1" baseline="30000" dirty="0">
                <a:solidFill>
                  <a:srgbClr val="00B050"/>
                </a:solidFill>
                <a:latin typeface="+mn-lt"/>
              </a:rPr>
              <a:t>286</a:t>
            </a:r>
            <a:r>
              <a:rPr lang="en-US" sz="2200" b="1" i="1" dirty="0">
                <a:solidFill>
                  <a:srgbClr val="00B050"/>
                </a:solidFill>
                <a:latin typeface="+mn-lt"/>
              </a:rPr>
              <a:t>Fl consecutive </a:t>
            </a:r>
            <a:r>
              <a:rPr lang="en-US" sz="2200" b="1" i="1" dirty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en-US" sz="2200" b="1" i="1" dirty="0">
                <a:solidFill>
                  <a:srgbClr val="00B050"/>
                </a:solidFill>
                <a:latin typeface="+mn-lt"/>
              </a:rPr>
              <a:t> decays</a:t>
            </a:r>
            <a:endParaRPr lang="ru-RU" sz="2200" b="1" i="1" dirty="0">
              <a:solidFill>
                <a:srgbClr val="00B050"/>
              </a:solidFill>
              <a:latin typeface="+mn-lt"/>
            </a:endParaRPr>
          </a:p>
          <a:p>
            <a:endParaRPr lang="en-US" sz="2200" b="1" dirty="0">
              <a:solidFill>
                <a:srgbClr val="6633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7531A8-3EC4-4F72-A3EF-A884BE36918D}"/>
              </a:ext>
            </a:extLst>
          </p:cNvPr>
          <p:cNvSpPr txBox="1"/>
          <p:nvPr/>
        </p:nvSpPr>
        <p:spPr>
          <a:xfrm>
            <a:off x="821454" y="2967335"/>
            <a:ext cx="7501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attention!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404664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+mn-lt"/>
              </a:rPr>
              <a:t>                          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DC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280</a:t>
            </a:r>
          </a:p>
          <a:p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Smooth variation of the beam energy in a wide range</a:t>
            </a:r>
          </a:p>
          <a:p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Stability of the beam energy</a:t>
            </a:r>
          </a:p>
          <a:p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Beam intensity of up to 6.5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pµA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was obtained </a:t>
            </a:r>
          </a:p>
          <a:p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Stability of the beam intensity</a:t>
            </a:r>
            <a:endParaRPr lang="ru-RU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44" y="1700808"/>
            <a:ext cx="30224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zz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9971" y="1268760"/>
            <a:ext cx="3848493" cy="3965455"/>
          </a:xfrm>
          <a:prstGeom prst="rect">
            <a:avLst/>
          </a:prstGeom>
        </p:spPr>
      </p:pic>
      <p:grpSp>
        <p:nvGrpSpPr>
          <p:cNvPr id="2" name="Группа 13"/>
          <p:cNvGrpSpPr/>
          <p:nvPr/>
        </p:nvGrpSpPr>
        <p:grpSpPr>
          <a:xfrm>
            <a:off x="722140" y="818709"/>
            <a:ext cx="6831550" cy="954107"/>
            <a:chOff x="1395708" y="-900605"/>
            <a:chExt cx="6082145" cy="1080506"/>
          </a:xfrm>
        </p:grpSpPr>
        <p:sp>
          <p:nvSpPr>
            <p:cNvPr id="8" name="TextBox 7"/>
            <p:cNvSpPr txBox="1"/>
            <p:nvPr/>
          </p:nvSpPr>
          <p:spPr>
            <a:xfrm>
              <a:off x="1395708" y="-900605"/>
              <a:ext cx="6082145" cy="1080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                                                  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From </a:t>
              </a: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baseline="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48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Ca  to  </a:t>
              </a:r>
              <a:r>
                <a:rPr lang="en-US" sz="2400" b="1" baseline="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Ti</a:t>
              </a:r>
              <a:endParaRPr lang="ru-RU" sz="800" b="1" dirty="0">
                <a:solidFill>
                  <a:srgbClr val="70000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n-US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Test reactions</a:t>
              </a:r>
              <a:r>
                <a:rPr lang="ru-RU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:</a:t>
              </a:r>
              <a:endParaRPr lang="en-US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n-US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        </a:t>
              </a:r>
              <a:r>
                <a:rPr lang="en-US" sz="2000" b="1" baseline="25000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238</a:t>
              </a: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U+</a:t>
              </a:r>
              <a:r>
                <a:rPr lang="en-US" sz="2000" b="1" baseline="25000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50</a:t>
              </a: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Ti</a:t>
              </a:r>
              <a:r>
                <a:rPr lang="ru-RU" b="1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        </a:t>
              </a:r>
              <a:r>
                <a:rPr lang="en-US" sz="2000" b="1" baseline="25000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288</a:t>
              </a: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Fl*                                             </a:t>
              </a:r>
              <a:r>
                <a:rPr lang="en-US" sz="2000" b="1" baseline="25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244</a:t>
              </a:r>
              <a:r>
                <a:rPr lang="en-US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Pu+</a:t>
              </a:r>
              <a:r>
                <a:rPr lang="en-US" sz="2000" b="1" baseline="25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50</a:t>
              </a:r>
              <a:r>
                <a:rPr lang="en-US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Ti</a:t>
              </a:r>
              <a:r>
                <a:rPr lang="ru-RU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       </a:t>
              </a:r>
              <a:r>
                <a:rPr lang="en-US" sz="2000" b="1" baseline="25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294</a:t>
              </a:r>
              <a:r>
                <a:rPr lang="en-US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Lv*</a:t>
              </a:r>
              <a:endParaRPr lang="ru-RU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6522509" y="-62061"/>
              <a:ext cx="214314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992656" y="3933056"/>
            <a:ext cx="170726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6600"/>
                </a:solidFill>
              </a:rPr>
              <a:t>G. </a:t>
            </a:r>
            <a:r>
              <a:rPr lang="en-US" sz="1400" b="1" dirty="0" err="1">
                <a:solidFill>
                  <a:srgbClr val="006600"/>
                </a:solidFill>
              </a:rPr>
              <a:t>Adamian</a:t>
            </a:r>
            <a:r>
              <a:rPr lang="en-US" sz="1400" b="1" dirty="0">
                <a:solidFill>
                  <a:srgbClr val="006600"/>
                </a:solidFill>
              </a:rPr>
              <a:t> et al.</a:t>
            </a:r>
            <a:r>
              <a:rPr lang="en-US" sz="1100" b="1" dirty="0">
                <a:solidFill>
                  <a:srgbClr val="006600"/>
                </a:solidFill>
              </a:rPr>
              <a:t>  </a:t>
            </a:r>
          </a:p>
          <a:p>
            <a:endParaRPr lang="en-US" sz="1100" dirty="0">
              <a:solidFill>
                <a:srgbClr val="006600"/>
              </a:solidFill>
            </a:endParaRPr>
          </a:p>
          <a:p>
            <a:r>
              <a:rPr lang="en-US" b="1" dirty="0">
                <a:solidFill>
                  <a:srgbClr val="006600"/>
                </a:solidFill>
              </a:rPr>
              <a:t>0.3 </a:t>
            </a:r>
            <a:r>
              <a:rPr lang="en-US" b="1" dirty="0" err="1">
                <a:solidFill>
                  <a:srgbClr val="006600"/>
                </a:solidFill>
              </a:rPr>
              <a:t>pb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6519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=0.2 </a:t>
            </a:r>
            <a:r>
              <a:rPr lang="en-US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pb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h</a:t>
            </a:r>
            <a:r>
              <a:rPr lang="en-US" sz="2000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=0.4 mg/cm</a:t>
            </a:r>
            <a:r>
              <a:rPr lang="en-US" sz="2000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</a:t>
            </a:r>
            <a:r>
              <a:rPr lang="en-US" sz="2000" baseline="-250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=0.6, </a:t>
            </a:r>
            <a:r>
              <a:rPr lang="en-US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2000" baseline="-250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beam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=3 </a:t>
            </a:r>
            <a:r>
              <a:rPr lang="en-US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 3 events per 25 days</a:t>
            </a:r>
            <a:endParaRPr lang="en-US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788024" y="624678"/>
            <a:ext cx="43924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i="1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Unknown cross sections for production of elements 119 and 120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236796" y="1548087"/>
            <a:ext cx="214314" cy="1588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429009" y="3692932"/>
            <a:ext cx="25964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V. </a:t>
            </a:r>
            <a:r>
              <a:rPr lang="en-US" sz="1400" b="1" dirty="0" err="1">
                <a:solidFill>
                  <a:srgbClr val="0000FF"/>
                </a:solidFill>
              </a:rPr>
              <a:t>Zagrebaev</a:t>
            </a:r>
            <a:r>
              <a:rPr lang="en-US" sz="1400" b="1" dirty="0">
                <a:solidFill>
                  <a:srgbClr val="0000FF"/>
                </a:solidFill>
              </a:rPr>
              <a:t> and W. Greiner</a:t>
            </a:r>
          </a:p>
          <a:p>
            <a:r>
              <a:rPr lang="en-US" b="1" dirty="0">
                <a:solidFill>
                  <a:srgbClr val="0000FF"/>
                </a:solidFill>
              </a:rPr>
              <a:t>0.2-0.3 </a:t>
            </a:r>
            <a:r>
              <a:rPr lang="en-US" b="1" dirty="0" err="1">
                <a:solidFill>
                  <a:srgbClr val="0000FF"/>
                </a:solidFill>
              </a:rPr>
              <a:t>pb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800" b="1" dirty="0">
              <a:solidFill>
                <a:srgbClr val="0000FF"/>
              </a:solidFill>
            </a:endParaRPr>
          </a:p>
          <a:p>
            <a:r>
              <a:rPr lang="en-US" sz="1400" b="1" dirty="0">
                <a:solidFill>
                  <a:srgbClr val="006600"/>
                </a:solidFill>
              </a:rPr>
              <a:t>G. </a:t>
            </a:r>
            <a:r>
              <a:rPr lang="en-US" sz="1400" b="1" dirty="0" err="1">
                <a:solidFill>
                  <a:srgbClr val="006600"/>
                </a:solidFill>
              </a:rPr>
              <a:t>Adamian</a:t>
            </a:r>
            <a:r>
              <a:rPr lang="en-US" sz="1400" b="1" dirty="0">
                <a:solidFill>
                  <a:srgbClr val="006600"/>
                </a:solidFill>
              </a:rPr>
              <a:t> et al.</a:t>
            </a:r>
          </a:p>
          <a:p>
            <a:r>
              <a:rPr lang="en-US" b="1" dirty="0">
                <a:solidFill>
                  <a:srgbClr val="006600"/>
                </a:solidFill>
              </a:rPr>
              <a:t>0.1 </a:t>
            </a:r>
            <a:r>
              <a:rPr lang="en-US" b="1" dirty="0" err="1">
                <a:solidFill>
                  <a:srgbClr val="006600"/>
                </a:solidFill>
              </a:rPr>
              <a:t>pb</a:t>
            </a:r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16" name="Рисунок 15" descr="zz2.bmp"/>
          <p:cNvPicPr>
            <a:picLocks noChangeAspect="1"/>
          </p:cNvPicPr>
          <p:nvPr/>
        </p:nvPicPr>
        <p:blipFill>
          <a:blip r:embed="rId4" cstate="print"/>
          <a:srcRect t="9303"/>
          <a:stretch>
            <a:fillRect/>
          </a:stretch>
        </p:blipFill>
        <p:spPr>
          <a:xfrm>
            <a:off x="3491880" y="1700808"/>
            <a:ext cx="1020442" cy="33843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20" y="60119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=0.2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pb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h</a:t>
            </a:r>
            <a:r>
              <a:rPr lang="en-US" sz="20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0.2 mg/cm</a:t>
            </a:r>
            <a:r>
              <a:rPr lang="en-US" sz="2000" u="sng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</a:t>
            </a:r>
            <a:r>
              <a:rPr lang="en-US" sz="200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=0.6,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200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beam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=3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 3 events per 50 days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47470" y="44624"/>
            <a:ext cx="29884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Plans for </a:t>
            </a:r>
            <a:r>
              <a:rPr kumimoji="0" lang="ru-RU" sz="2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2022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707904" y="44624"/>
            <a:ext cx="53285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b="1" i="1" kern="0" dirty="0">
                <a:latin typeface="Arial Narrow" pitchFamily="34" charset="0"/>
                <a:ea typeface="+mj-ea"/>
                <a:cs typeface="Calibri" pitchFamily="34" charset="0"/>
              </a:rPr>
              <a:t>Availability  of the target material and possibility of use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99792" y="14973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 end  of 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2020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Рисунок 13" descr="Graphic Pap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929423"/>
            <a:ext cx="3929200" cy="1739937"/>
          </a:xfrm>
          <a:prstGeom prst="rect">
            <a:avLst/>
          </a:prstGeom>
        </p:spPr>
      </p:pic>
      <p:pic>
        <p:nvPicPr>
          <p:cNvPr id="15" name="Рисунок 14" descr="z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9229" y="1844824"/>
            <a:ext cx="4411243" cy="2448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4128" y="4653136"/>
            <a:ext cx="3047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48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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220 mm  DSSD </a:t>
            </a:r>
            <a:r>
              <a:rPr lang="en-US" sz="1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60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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120  mm </a:t>
            </a:r>
            <a:r>
              <a:rPr lang="en-US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SSSD</a:t>
            </a:r>
            <a:endParaRPr lang="ru-RU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4289"/>
            <a:ext cx="5880777" cy="478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Testing of the DGFRS-2 separator has been completed</a:t>
            </a:r>
          </a:p>
          <a:p>
            <a:endParaRPr lang="en-US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Optimal parameters of Q1, D1, Q2, Q3, D2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widths of X and Y distributions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Optimal gas pressure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Dispersions of D1 and D2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Transmission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Background particle suppression factors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Systematics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charges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Programs for calculation of the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DGFRS-2 transmission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Beginning of experiments on the synthesis of 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 (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=115) isotopes in the</a:t>
            </a:r>
          </a:p>
          <a:p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243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Am+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48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 reaction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0152" y="3789040"/>
            <a:ext cx="82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DGFRS-2</a:t>
            </a:r>
            <a:endParaRPr lang="ru-RU" sz="14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44" y="2132856"/>
            <a:ext cx="36074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5390" y="1311732"/>
            <a:ext cx="46047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                                              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baseline="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48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  to  </a:t>
            </a:r>
            <a:r>
              <a:rPr lang="en-US" sz="2400" b="1" baseline="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54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</a:t>
            </a:r>
            <a:endParaRPr lang="ru-RU" sz="800" b="1" dirty="0">
              <a:solidFill>
                <a:srgbClr val="7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Test reaction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2000" b="1" baseline="250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238</a:t>
            </a:r>
            <a:r>
              <a:rPr lang="en-US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U+</a:t>
            </a:r>
            <a:r>
              <a:rPr lang="en-US" sz="2000" b="1" baseline="250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54</a:t>
            </a:r>
            <a:r>
              <a:rPr lang="en-US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Cr</a:t>
            </a:r>
            <a:r>
              <a:rPr lang="ru-RU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2000" b="1" baseline="250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292</a:t>
            </a:r>
            <a:r>
              <a:rPr lang="en-US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Lv*</a:t>
            </a:r>
            <a:endParaRPr lang="ru-RU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2656" y="5195227"/>
            <a:ext cx="170726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6600"/>
                </a:solidFill>
              </a:rPr>
              <a:t>G. </a:t>
            </a:r>
            <a:r>
              <a:rPr lang="en-US" sz="1400" b="1" dirty="0" err="1">
                <a:solidFill>
                  <a:srgbClr val="006600"/>
                </a:solidFill>
              </a:rPr>
              <a:t>Adamian</a:t>
            </a:r>
            <a:r>
              <a:rPr lang="en-US" sz="1400" b="1" dirty="0">
                <a:solidFill>
                  <a:srgbClr val="006600"/>
                </a:solidFill>
              </a:rPr>
              <a:t> et al.</a:t>
            </a:r>
            <a:r>
              <a:rPr lang="en-US" sz="1100" b="1" dirty="0">
                <a:solidFill>
                  <a:srgbClr val="006600"/>
                </a:solidFill>
              </a:rPr>
              <a:t>  </a:t>
            </a:r>
          </a:p>
          <a:p>
            <a:endParaRPr lang="en-US" sz="1100" dirty="0">
              <a:solidFill>
                <a:srgbClr val="006600"/>
              </a:solidFill>
            </a:endParaRPr>
          </a:p>
          <a:p>
            <a:r>
              <a:rPr lang="en-US" b="1" dirty="0">
                <a:solidFill>
                  <a:srgbClr val="006600"/>
                </a:solidFill>
              </a:rPr>
              <a:t>0.015 </a:t>
            </a:r>
            <a:r>
              <a:rPr lang="en-US" b="1" dirty="0" err="1">
                <a:solidFill>
                  <a:srgbClr val="006600"/>
                </a:solidFill>
              </a:rPr>
              <a:t>pb</a:t>
            </a:r>
            <a:r>
              <a:rPr lang="en-US" b="1" dirty="0">
                <a:solidFill>
                  <a:srgbClr val="006600"/>
                </a:solidFill>
              </a:rPr>
              <a:t> !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09329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6600"/>
                </a:solidFill>
                <a:latin typeface="Symbol" pitchFamily="18" charset="2"/>
              </a:rPr>
              <a:t>s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=0.015 </a:t>
            </a:r>
            <a:r>
              <a:rPr lang="en-US" b="1" dirty="0" err="1">
                <a:solidFill>
                  <a:srgbClr val="006600"/>
                </a:solidFill>
                <a:latin typeface="+mn-lt"/>
              </a:rPr>
              <a:t>pb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, h</a:t>
            </a:r>
            <a:r>
              <a:rPr lang="en-US" sz="2000" b="1" baseline="-25000" dirty="0">
                <a:solidFill>
                  <a:srgbClr val="006600"/>
                </a:solidFill>
                <a:latin typeface="+mn-lt"/>
              </a:rPr>
              <a:t>t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=0.6 mg/cm</a:t>
            </a:r>
            <a:r>
              <a:rPr lang="en-US" sz="2000" b="1" baseline="30000" dirty="0">
                <a:solidFill>
                  <a:srgbClr val="006600"/>
                </a:solidFill>
                <a:latin typeface="+mn-lt"/>
              </a:rPr>
              <a:t>2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, </a:t>
            </a:r>
            <a:r>
              <a:rPr lang="en-US" b="1" dirty="0">
                <a:solidFill>
                  <a:srgbClr val="006600"/>
                </a:solidFill>
                <a:latin typeface="+mn-lt"/>
                <a:sym typeface="Symbol"/>
              </a:rPr>
              <a:t></a:t>
            </a:r>
            <a:r>
              <a:rPr lang="en-US" sz="2000" b="1" baseline="-25000" dirty="0" err="1">
                <a:solidFill>
                  <a:srgbClr val="006600"/>
                </a:solidFill>
                <a:latin typeface="+mn-lt"/>
              </a:rPr>
              <a:t>coll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=0.5, </a:t>
            </a:r>
            <a:r>
              <a:rPr lang="en-US" b="1" dirty="0" err="1">
                <a:solidFill>
                  <a:srgbClr val="006600"/>
                </a:solidFill>
                <a:latin typeface="+mn-lt"/>
              </a:rPr>
              <a:t>I</a:t>
            </a:r>
            <a:r>
              <a:rPr lang="en-US" sz="2000" b="1" baseline="-25000" dirty="0" err="1">
                <a:solidFill>
                  <a:srgbClr val="006600"/>
                </a:solidFill>
                <a:latin typeface="+mn-lt"/>
              </a:rPr>
              <a:t>beam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=5 </a:t>
            </a:r>
            <a:r>
              <a:rPr lang="en-US" b="1" dirty="0" err="1">
                <a:solidFill>
                  <a:srgbClr val="006600"/>
                </a:solidFill>
                <a:latin typeface="+mn-lt"/>
              </a:rPr>
              <a:t>p</a:t>
            </a:r>
            <a:r>
              <a:rPr lang="en-US" b="1" dirty="0" err="1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n-US" b="1" dirty="0" err="1">
                <a:solidFill>
                  <a:srgbClr val="006600"/>
                </a:solidFill>
                <a:latin typeface="+mn-lt"/>
              </a:rPr>
              <a:t>A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+mn-lt"/>
                <a:sym typeface="Symbol"/>
              </a:rPr>
              <a:t> </a:t>
            </a:r>
            <a:r>
              <a:rPr lang="en-US" b="1" u="sng" dirty="0">
                <a:solidFill>
                  <a:srgbClr val="006600"/>
                </a:solidFill>
                <a:latin typeface="+mn-lt"/>
                <a:sym typeface="Symbol"/>
              </a:rPr>
              <a:t>3</a:t>
            </a:r>
            <a:r>
              <a:rPr lang="en-US" b="1" dirty="0">
                <a:solidFill>
                  <a:srgbClr val="006600"/>
                </a:solidFill>
                <a:latin typeface="+mn-lt"/>
                <a:sym typeface="Symbol"/>
              </a:rPr>
              <a:t> events per 5 months</a:t>
            </a:r>
            <a:endParaRPr lang="en-US" b="1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88738" y="1802654"/>
            <a:ext cx="214314" cy="1588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zz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3725" y="1985801"/>
            <a:ext cx="4808755" cy="403548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788024" y="624678"/>
            <a:ext cx="43924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i="1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Unknown cross sections for production of elements 119 and 120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47470" y="44624"/>
            <a:ext cx="29884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Plans for </a:t>
            </a:r>
            <a:r>
              <a:rPr kumimoji="0" lang="ru-RU" sz="2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2022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707904" y="44624"/>
            <a:ext cx="53285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b="1" i="1" kern="0" dirty="0">
                <a:latin typeface="Arial Narrow" pitchFamily="34" charset="0"/>
                <a:ea typeface="+mj-ea"/>
                <a:cs typeface="Calibri" pitchFamily="34" charset="0"/>
              </a:rPr>
              <a:t>Availability  of the target material and possibility of use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427984" y="1791104"/>
          <a:ext cx="3816424" cy="292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Graph" r:id="rId3" imgW="2664543" imgH="2041725" progId="Origin95.Graph">
                  <p:embed/>
                </p:oleObj>
              </mc:Choice>
              <mc:Fallback>
                <p:oleObj name="Graph" r:id="rId3" imgW="2664543" imgH="2041725" progId="Origin95.Grap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791104"/>
                        <a:ext cx="3816424" cy="2921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5776" y="404664"/>
            <a:ext cx="4464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DC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280</a:t>
            </a:r>
          </a:p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Beam intensity of up to 6.5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pµA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Stability of the beam intensity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168" y="4365104"/>
            <a:ext cx="9416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Time (h)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689392" y="3036950"/>
            <a:ext cx="21467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Beam intensity (</a:t>
            </a:r>
            <a:r>
              <a:rPr lang="en-US" sz="1600" dirty="0" err="1"/>
              <a:t>p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dirty="0" err="1"/>
              <a:t>A</a:t>
            </a:r>
            <a:r>
              <a:rPr lang="en-US" sz="1600" dirty="0"/>
              <a:t>)</a:t>
            </a:r>
            <a:endParaRPr lang="ru-RU" sz="16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646112" y="1866310"/>
            <a:ext cx="3925888" cy="3002850"/>
            <a:chOff x="646112" y="1866310"/>
            <a:chExt cx="3925888" cy="3002850"/>
          </a:xfrm>
        </p:grpSpPr>
        <p:graphicFrame>
          <p:nvGraphicFramePr>
            <p:cNvPr id="3073" name="Object 1"/>
            <p:cNvGraphicFramePr>
              <a:graphicFrameLocks noChangeAspect="1"/>
            </p:cNvGraphicFramePr>
            <p:nvPr/>
          </p:nvGraphicFramePr>
          <p:xfrm>
            <a:off x="646112" y="1866310"/>
            <a:ext cx="3925888" cy="300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Graph" r:id="rId5" imgW="3333750" imgH="2552700" progId="Origin95.Graph">
                    <p:embed/>
                  </p:oleObj>
                </mc:Choice>
                <mc:Fallback>
                  <p:oleObj name="Graph" r:id="rId5" imgW="3333750" imgH="2552700" progId="Origin95.Graph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112" y="1866310"/>
                          <a:ext cx="3925888" cy="3000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2123728" y="4530606"/>
              <a:ext cx="9416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Time (h)</a:t>
              </a:r>
              <a:endParaRPr lang="ru-RU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308961" y="3091553"/>
              <a:ext cx="25010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Beam intensity (rel. units)</a:t>
              </a:r>
              <a:endParaRPr lang="ru-RU" sz="1600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366192" y="2946430"/>
              <a:ext cx="2664296" cy="0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21059" y="2564904"/>
              <a:ext cx="925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1.25 </a:t>
              </a:r>
              <a:r>
                <a:rPr lang="en-US" sz="1400" b="1" dirty="0" err="1"/>
                <a:t>p</a:t>
              </a:r>
              <a:r>
                <a:rPr lang="en-US" sz="1400" b="1" dirty="0" err="1">
                  <a:latin typeface="Symbol" pitchFamily="18" charset="2"/>
                </a:rPr>
                <a:t>m</a:t>
              </a:r>
              <a:r>
                <a:rPr lang="en-US" sz="1400" b="1" dirty="0" err="1"/>
                <a:t>A</a:t>
              </a:r>
              <a:endParaRPr lang="ru-RU" sz="1400" b="1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zz.bmp"/>
          <p:cNvPicPr>
            <a:picLocks noChangeAspect="1"/>
          </p:cNvPicPr>
          <p:nvPr/>
        </p:nvPicPr>
        <p:blipFill>
          <a:blip r:embed="rId2" cstate="print"/>
          <a:srcRect l="2751" t="4207" r="51181" b="47275"/>
          <a:stretch>
            <a:fillRect/>
          </a:stretch>
        </p:blipFill>
        <p:spPr>
          <a:xfrm>
            <a:off x="622205" y="1251243"/>
            <a:ext cx="4186273" cy="3260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Stability of target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4653136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baseline="30000" dirty="0">
                <a:solidFill>
                  <a:srgbClr val="FF0000"/>
                </a:solidFill>
                <a:latin typeface="+mn-lt"/>
              </a:rPr>
              <a:t>238</a:t>
            </a:r>
            <a:r>
              <a:rPr lang="en-US" b="1" i="1" dirty="0">
                <a:solidFill>
                  <a:srgbClr val="FF0000"/>
                </a:solidFill>
                <a:latin typeface="+mn-lt"/>
              </a:rPr>
              <a:t>U</a:t>
            </a:r>
            <a:r>
              <a:rPr lang="en-US" b="1" i="1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r>
              <a:rPr lang="en-US" sz="1600" b="1" i="1" dirty="0">
                <a:solidFill>
                  <a:srgbClr val="0000FF"/>
                </a:solidFill>
                <a:latin typeface="+mj-lt"/>
              </a:rPr>
              <a:t>Beam intensity of up to</a:t>
            </a:r>
            <a:r>
              <a:rPr lang="ru-RU" sz="16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600" b="1" i="1" dirty="0">
                <a:solidFill>
                  <a:srgbClr val="0000FF"/>
                </a:solidFill>
                <a:latin typeface="+mj-lt"/>
              </a:rPr>
              <a:t>6.5</a:t>
            </a:r>
            <a:r>
              <a:rPr lang="ru-RU" sz="16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+mn-lt"/>
              </a:rPr>
              <a:t>p</a:t>
            </a:r>
            <a:r>
              <a:rPr lang="en-US" sz="1600" b="1" i="1" dirty="0" err="1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1600" b="1" i="1" dirty="0" err="1">
                <a:solidFill>
                  <a:srgbClr val="0000FF"/>
                </a:solidFill>
                <a:latin typeface="+mn-lt"/>
              </a:rPr>
              <a:t>A</a:t>
            </a:r>
            <a:endParaRPr lang="ru-RU" sz="1600" b="1" i="1" dirty="0">
              <a:solidFill>
                <a:srgbClr val="0000FF"/>
              </a:solidFill>
              <a:latin typeface="+mj-lt"/>
            </a:endParaRPr>
          </a:p>
          <a:p>
            <a:r>
              <a:rPr lang="en-US" sz="1600" b="1" i="1" dirty="0">
                <a:latin typeface="+mn-lt"/>
              </a:rPr>
              <a:t>Possible loss of 3% at a beam dose of 2.6x10</a:t>
            </a:r>
            <a:r>
              <a:rPr lang="en-US" sz="2000" b="1" i="1" baseline="30000" dirty="0">
                <a:latin typeface="+mn-lt"/>
              </a:rPr>
              <a:t>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4653136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baseline="30000" dirty="0">
                <a:solidFill>
                  <a:srgbClr val="FF0000"/>
                </a:solidFill>
                <a:latin typeface="+mn-lt"/>
              </a:rPr>
              <a:t>242</a:t>
            </a:r>
            <a:r>
              <a:rPr lang="en-US" b="1" i="1" dirty="0" err="1">
                <a:solidFill>
                  <a:srgbClr val="FF0000"/>
                </a:solidFill>
                <a:latin typeface="+mn-lt"/>
              </a:rPr>
              <a:t>Pu</a:t>
            </a:r>
            <a:r>
              <a:rPr lang="en-US" b="1" i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en-US" sz="1600" b="1" i="1" dirty="0">
                <a:solidFill>
                  <a:srgbClr val="0000FF"/>
                </a:solidFill>
                <a:latin typeface="+mn-lt"/>
              </a:rPr>
              <a:t>Beam intensity of up to </a:t>
            </a:r>
            <a:r>
              <a:rPr lang="ru-RU" sz="1600" b="1" i="1" dirty="0">
                <a:solidFill>
                  <a:srgbClr val="0000FF"/>
                </a:solidFill>
                <a:latin typeface="+mn-lt"/>
              </a:rPr>
              <a:t>3 </a:t>
            </a:r>
            <a:r>
              <a:rPr lang="en-US" sz="1600" b="1" i="1" dirty="0" err="1">
                <a:solidFill>
                  <a:srgbClr val="0000FF"/>
                </a:solidFill>
                <a:latin typeface="+mn-lt"/>
              </a:rPr>
              <a:t>p</a:t>
            </a:r>
            <a:r>
              <a:rPr lang="en-US" sz="1600" b="1" i="1" dirty="0" err="1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1600" b="1" i="1" dirty="0" err="1">
                <a:solidFill>
                  <a:srgbClr val="0000FF"/>
                </a:solidFill>
                <a:latin typeface="+mn-lt"/>
              </a:rPr>
              <a:t>A</a:t>
            </a:r>
            <a:endParaRPr lang="ru-RU" sz="1600" b="1" i="1" dirty="0">
              <a:solidFill>
                <a:srgbClr val="0000FF"/>
              </a:solidFill>
              <a:latin typeface="+mn-lt"/>
            </a:endParaRPr>
          </a:p>
          <a:p>
            <a:r>
              <a:rPr lang="en-US" sz="1600" b="1" i="1" dirty="0">
                <a:latin typeface="+mn-lt"/>
              </a:rPr>
              <a:t>Loss of material was not observed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 descr="zzz.bmp"/>
          <p:cNvPicPr>
            <a:picLocks noChangeAspect="1"/>
          </p:cNvPicPr>
          <p:nvPr/>
        </p:nvPicPr>
        <p:blipFill>
          <a:blip r:embed="rId3" cstate="print"/>
          <a:srcRect l="5349" t="7561" r="12114" b="5792"/>
          <a:stretch>
            <a:fillRect/>
          </a:stretch>
        </p:blipFill>
        <p:spPr>
          <a:xfrm>
            <a:off x="4896771" y="1271082"/>
            <a:ext cx="3779685" cy="30361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zz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688632" cy="4957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Reaction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</a:t>
            </a:r>
            <a:r>
              <a:rPr 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Ca,3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4n)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286,287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</a:t>
            </a:r>
          </a:p>
          <a:p>
            <a:endParaRPr lang="en-US" sz="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Dependence of decay properties of  </a:t>
            </a:r>
            <a:r>
              <a:rPr lang="en-US" sz="22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287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Fl, </a:t>
            </a:r>
            <a:r>
              <a:rPr lang="en-US" sz="22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283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Cn, and </a:t>
            </a:r>
            <a:r>
              <a:rPr lang="en-US" sz="22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279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Ds on level structure (?)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6167045"/>
            <a:ext cx="456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A.N. Kuzmina, G.G. Adamian, N.V. Antonenko</a:t>
            </a:r>
          </a:p>
          <a:p>
            <a:r>
              <a:rPr lang="en-US" sz="1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</a:t>
            </a:r>
            <a:r>
              <a:rPr lang="en-US" sz="1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quasiparticle</a:t>
            </a:r>
            <a:r>
              <a:rPr lang="en-US" sz="1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in α decays of the heaviest nuclei,</a:t>
            </a:r>
          </a:p>
          <a:p>
            <a:r>
              <a:rPr lang="en-US" sz="1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Phys. Rev. C 85, 027308 (2012)</a:t>
            </a:r>
            <a:endParaRPr lang="ru-RU" sz="1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450912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latin typeface="+mn-lt"/>
              </a:rPr>
              <a:t>279</a:t>
            </a:r>
            <a:r>
              <a:rPr lang="en-US" sz="1600" b="1" dirty="0">
                <a:latin typeface="+mn-lt"/>
              </a:rPr>
              <a:t>Ds:  </a:t>
            </a:r>
            <a:r>
              <a:rPr lang="en-US" sz="1600" b="1" dirty="0">
                <a:solidFill>
                  <a:srgbClr val="FF0000"/>
                </a:solidFill>
              </a:rPr>
              <a:t>SF</a:t>
            </a:r>
            <a:r>
              <a:rPr lang="en-US" sz="1600" b="1" dirty="0">
                <a:latin typeface="+mn-lt"/>
              </a:rPr>
              <a:t> / </a:t>
            </a:r>
            <a:r>
              <a:rPr lang="en-US" sz="1600" b="1" dirty="0">
                <a:solidFill>
                  <a:srgbClr val="006600"/>
                </a:solidFill>
                <a:latin typeface="Symbol" pitchFamily="18" charset="2"/>
              </a:rPr>
              <a:t>a</a:t>
            </a:r>
            <a:endParaRPr lang="ru-RU" sz="1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z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7240"/>
            <a:ext cx="4078011" cy="309384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51125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Results  of the  first  experiment</a:t>
            </a:r>
            <a:endParaRPr kumimoji="0" lang="ru-RU" sz="2000" b="1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Рисунок 5" descr="z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672917"/>
            <a:ext cx="2088232" cy="2988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5610" y="5661248"/>
            <a:ext cx="1950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20000" dirty="0">
                <a:solidFill>
                  <a:srgbClr val="006600"/>
                </a:solidFill>
              </a:rPr>
              <a:t>289</a:t>
            </a:r>
            <a:r>
              <a:rPr lang="en-US" sz="1400" b="1" dirty="0">
                <a:solidFill>
                  <a:srgbClr val="006600"/>
                </a:solidFill>
              </a:rPr>
              <a:t>Mc :</a:t>
            </a:r>
            <a:r>
              <a:rPr lang="en-US" sz="1600" b="1" dirty="0">
                <a:solidFill>
                  <a:srgbClr val="006600"/>
                </a:solidFill>
                <a:latin typeface="+mj-lt"/>
              </a:rPr>
              <a:t>14</a:t>
            </a:r>
          </a:p>
          <a:p>
            <a:r>
              <a:rPr lang="en-US" sz="1600" b="1" dirty="0" err="1">
                <a:solidFill>
                  <a:srgbClr val="006600"/>
                </a:solidFill>
                <a:latin typeface="+mj-lt"/>
              </a:rPr>
              <a:t>DGFRS</a:t>
            </a:r>
            <a:r>
              <a:rPr lang="en-US" sz="1600" b="1" dirty="0">
                <a:solidFill>
                  <a:srgbClr val="006600"/>
                </a:solidFill>
                <a:latin typeface="+mj-lt"/>
              </a:rPr>
              <a:t>, </a:t>
            </a:r>
            <a:r>
              <a:rPr lang="en-US" sz="1600" b="1" dirty="0" err="1">
                <a:solidFill>
                  <a:srgbClr val="006600"/>
                </a:solidFill>
                <a:latin typeface="+mj-lt"/>
              </a:rPr>
              <a:t>TASCA</a:t>
            </a:r>
            <a:r>
              <a:rPr lang="en-US" sz="1600" b="1" dirty="0">
                <a:solidFill>
                  <a:srgbClr val="006600"/>
                </a:solidFill>
                <a:latin typeface="+mj-lt"/>
              </a:rPr>
              <a:t>, BGS</a:t>
            </a:r>
          </a:p>
          <a:p>
            <a:r>
              <a:rPr lang="en-US" sz="1600" b="1" dirty="0">
                <a:solidFill>
                  <a:srgbClr val="006600"/>
                </a:solidFill>
                <a:latin typeface="+mj-lt"/>
              </a:rPr>
              <a:t>no </a:t>
            </a:r>
            <a:r>
              <a:rPr lang="en-US" sz="1600" b="1" dirty="0">
                <a:solidFill>
                  <a:srgbClr val="006600"/>
                </a:solidFill>
                <a:latin typeface="Symbol" pitchFamily="18" charset="2"/>
              </a:rPr>
              <a:t>a</a:t>
            </a:r>
            <a:r>
              <a:rPr lang="en-US" sz="1600" b="1" dirty="0">
                <a:solidFill>
                  <a:srgbClr val="006600"/>
                </a:solidFill>
                <a:latin typeface="+mj-lt"/>
              </a:rPr>
              <a:t> of </a:t>
            </a:r>
            <a:r>
              <a:rPr lang="en-US" b="1" baseline="20000" dirty="0">
                <a:solidFill>
                  <a:srgbClr val="006600"/>
                </a:solidFill>
                <a:latin typeface="+mj-lt"/>
              </a:rPr>
              <a:t>281</a:t>
            </a:r>
            <a:r>
              <a:rPr lang="en-US" sz="1600" b="1" dirty="0">
                <a:solidFill>
                  <a:srgbClr val="006600"/>
                </a:solidFill>
                <a:latin typeface="+mj-lt"/>
              </a:rPr>
              <a:t>Rg</a:t>
            </a:r>
            <a:endParaRPr lang="ru-RU" sz="16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6971" y="2016134"/>
            <a:ext cx="268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20000" dirty="0">
                <a:solidFill>
                  <a:srgbClr val="006600"/>
                </a:solidFill>
                <a:latin typeface="+mj-lt"/>
              </a:rPr>
              <a:t>29</a:t>
            </a:r>
            <a:r>
              <a:rPr lang="ru-RU" b="1" baseline="20000" dirty="0">
                <a:solidFill>
                  <a:srgbClr val="006600"/>
                </a:solidFill>
                <a:latin typeface="+mj-lt"/>
              </a:rPr>
              <a:t>3</a:t>
            </a:r>
            <a:r>
              <a:rPr lang="en-US" sz="1600" b="1" dirty="0">
                <a:solidFill>
                  <a:srgbClr val="006600"/>
                </a:solidFill>
                <a:latin typeface="+mj-lt"/>
              </a:rPr>
              <a:t>Ts: 16 (DGFRS)+2 (TASCA)</a:t>
            </a:r>
          </a:p>
          <a:p>
            <a:r>
              <a:rPr lang="en-US" sz="1600" b="1" dirty="0">
                <a:solidFill>
                  <a:srgbClr val="006600"/>
                </a:solidFill>
                <a:latin typeface="+mj-lt"/>
              </a:rPr>
              <a:t>2+2 </a:t>
            </a:r>
            <a:r>
              <a:rPr lang="en-US" sz="1600" b="1" dirty="0">
                <a:solidFill>
                  <a:srgbClr val="006600"/>
                </a:solidFill>
                <a:latin typeface="Symbol" pitchFamily="18" charset="2"/>
              </a:rPr>
              <a:t>a</a:t>
            </a:r>
            <a:r>
              <a:rPr lang="en-US" sz="1600" b="1" dirty="0">
                <a:solidFill>
                  <a:srgbClr val="006600"/>
                </a:solidFill>
                <a:latin typeface="+mj-lt"/>
              </a:rPr>
              <a:t> of </a:t>
            </a:r>
            <a:r>
              <a:rPr lang="en-US" b="1" baseline="20000" dirty="0">
                <a:solidFill>
                  <a:srgbClr val="006600"/>
                </a:solidFill>
                <a:latin typeface="+mj-lt"/>
              </a:rPr>
              <a:t>281</a:t>
            </a:r>
            <a:r>
              <a:rPr lang="en-US" sz="1600" b="1" dirty="0">
                <a:solidFill>
                  <a:srgbClr val="006600"/>
                </a:solidFill>
                <a:latin typeface="+mj-lt"/>
              </a:rPr>
              <a:t>Rg</a:t>
            </a:r>
            <a:endParaRPr lang="ru-RU" sz="16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654877"/>
            <a:ext cx="447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0000FF"/>
                </a:solidFill>
                <a:latin typeface="+mn-lt"/>
              </a:rPr>
              <a:t>Excitation function for the 2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n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-evaporation channel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00FF"/>
                </a:solidFill>
                <a:latin typeface="+mn-lt"/>
              </a:rPr>
              <a:t>  - Observation of </a:t>
            </a:r>
            <a:r>
              <a:rPr lang="en-US" sz="16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 decay of </a:t>
            </a:r>
            <a:r>
              <a:rPr lang="en-US" b="1" baseline="30000" dirty="0">
                <a:solidFill>
                  <a:srgbClr val="0000FF"/>
                </a:solidFill>
                <a:latin typeface="+mn-lt"/>
              </a:rPr>
              <a:t>281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Rg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381361"/>
            <a:ext cx="4824536" cy="2215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Important  technical  questions:</a:t>
            </a:r>
          </a:p>
          <a:p>
            <a:endParaRPr lang="en-US" sz="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+mn-lt"/>
              </a:rPr>
              <a:t>Transmission</a:t>
            </a:r>
          </a:p>
          <a:p>
            <a:endParaRPr lang="en-US" sz="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+mn-lt"/>
              </a:rPr>
              <a:t>Image size on detector</a:t>
            </a:r>
          </a:p>
          <a:p>
            <a:endParaRPr lang="en-US" sz="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+mn-lt"/>
              </a:rPr>
              <a:t>Background</a:t>
            </a:r>
          </a:p>
          <a:p>
            <a:endParaRPr lang="en-US" sz="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1600" b="1" dirty="0" err="1">
                <a:solidFill>
                  <a:srgbClr val="0000FF"/>
                </a:solidFill>
                <a:latin typeface="+mn-lt"/>
              </a:rPr>
              <a:t>Systematics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 of charge states</a:t>
            </a:r>
          </a:p>
          <a:p>
            <a:endParaRPr lang="en-US" sz="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+mn-lt"/>
              </a:rPr>
              <a:t>Test of digital and analog data acquisition systems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48336" y="332656"/>
          <a:ext cx="448816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 (</a:t>
                      </a:r>
                      <a:r>
                        <a:rPr lang="en-US" b="1" dirty="0" err="1"/>
                        <a:t>MeV</a:t>
                      </a:r>
                      <a:r>
                        <a:rPr lang="en-US" b="1" dirty="0"/>
                        <a:t>)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243,9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240,9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239,1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Dose *10</a:t>
                      </a:r>
                      <a:r>
                        <a:rPr lang="en-US" sz="2200" b="1" baseline="30000" dirty="0"/>
                        <a:t>18</a:t>
                      </a:r>
                      <a:endParaRPr lang="ru-RU" sz="2200" b="1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8,1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2,3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2,4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  </a:t>
                      </a:r>
                      <a:r>
                        <a:rPr lang="en-US" sz="2200" b="1" baseline="30000" dirty="0"/>
                        <a:t>288</a:t>
                      </a:r>
                      <a:r>
                        <a:rPr lang="en-US" b="1" dirty="0"/>
                        <a:t>Mc/</a:t>
                      </a:r>
                      <a:r>
                        <a:rPr lang="en-US" sz="2200" b="1" baseline="30000" dirty="0"/>
                        <a:t>289</a:t>
                      </a:r>
                      <a:r>
                        <a:rPr lang="en-US" b="1" dirty="0"/>
                        <a:t>Mc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30 / 5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16 /1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9 / 0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32040" y="1475492"/>
            <a:ext cx="3960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+mn-lt"/>
              </a:rPr>
              <a:t>I = 1.2-1.3 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p</a:t>
            </a:r>
            <a:r>
              <a:rPr lang="en-US" sz="2000" b="1" dirty="0" err="1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A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   </a:t>
            </a:r>
            <a:r>
              <a:rPr lang="ru-RU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15-cm </a:t>
            </a:r>
            <a:r>
              <a:rPr lang="ru-RU" sz="2000" b="1" dirty="0"/>
              <a:t> </a:t>
            </a:r>
            <a:r>
              <a:rPr lang="en-US" sz="2000" b="1" dirty="0"/>
              <a:t>target</a:t>
            </a:r>
            <a:endParaRPr lang="ru-RU" sz="20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232" y="4325034"/>
            <a:ext cx="5540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+mn-lt"/>
              </a:rPr>
              <a:t>Comparison  of  results  at  the  same  </a:t>
            </a:r>
            <a:r>
              <a:rPr lang="en-US" sz="2400" b="1" baseline="30000" dirty="0">
                <a:solidFill>
                  <a:srgbClr val="002060"/>
                </a:solidFill>
                <a:latin typeface="+mn-lt"/>
              </a:rPr>
              <a:t>48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Ca  energy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9512" y="4735408"/>
          <a:ext cx="6264696" cy="1645920"/>
        </p:xfrm>
        <a:graphic>
          <a:graphicData uri="http://schemas.openxmlformats.org/drawingml/2006/table">
            <a:tbl>
              <a:tblPr/>
              <a:tblGrid>
                <a:gridCol w="2896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</a:rPr>
                        <a:t>DGFRS-1</a:t>
                      </a:r>
                      <a:endParaRPr lang="ru-RU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</a:rPr>
                        <a:t>DGFRS-2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</a:rPr>
                        <a:t>Target  thickness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 (</a:t>
                      </a:r>
                      <a:r>
                        <a:rPr lang="en-US" sz="1800" b="1" dirty="0">
                          <a:latin typeface="+mn-lt"/>
                          <a:ea typeface="Times New Roman"/>
                        </a:rPr>
                        <a:t>mg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/</a:t>
                      </a:r>
                      <a:r>
                        <a:rPr lang="en-US" sz="1800" b="1" dirty="0">
                          <a:latin typeface="+mn-lt"/>
                          <a:ea typeface="Times New Roman"/>
                        </a:rPr>
                        <a:t>cm</a:t>
                      </a:r>
                      <a:r>
                        <a:rPr lang="ru-RU" sz="1800" b="1" baseline="30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0.37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0.36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</a:rPr>
                        <a:t>Beam dose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 10</a:t>
                      </a:r>
                      <a:r>
                        <a:rPr lang="ru-RU" sz="1800" b="1" baseline="30000" dirty="0">
                          <a:latin typeface="+mn-lt"/>
                          <a:ea typeface="Times New Roman"/>
                        </a:rPr>
                        <a:t>18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</a:rPr>
                        <a:t>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</a:rPr>
                        <a:t>No of decay chains of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b="1" baseline="30000" dirty="0">
                          <a:latin typeface="+mn-lt"/>
                          <a:ea typeface="Times New Roman"/>
                        </a:rPr>
                        <a:t>288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Мс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</a:rPr>
                        <a:t>No of decay chains of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b="1" baseline="30000" dirty="0">
                          <a:latin typeface="+mn-lt"/>
                          <a:ea typeface="Times New Roman"/>
                        </a:rPr>
                        <a:t>289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Мс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</a:rPr>
                        <a:t>Yield of nuclei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2.3</a:t>
                      </a:r>
                      <a:r>
                        <a:rPr lang="ru-RU" sz="1800" b="1" dirty="0">
                          <a:latin typeface="+mn-lt"/>
                          <a:ea typeface="Times New Roman"/>
                          <a:sym typeface="Symbol"/>
                        </a:rPr>
                        <a:t>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0.2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" name="Рисунок 18" descr="zz1.bmp"/>
          <p:cNvPicPr>
            <a:picLocks noChangeAspect="1"/>
          </p:cNvPicPr>
          <p:nvPr/>
        </p:nvPicPr>
        <p:blipFill>
          <a:blip r:embed="rId4" cstate="print"/>
          <a:srcRect l="3995" t="7561" r="10761" b="2256"/>
          <a:stretch>
            <a:fillRect/>
          </a:stretch>
        </p:blipFill>
        <p:spPr>
          <a:xfrm>
            <a:off x="2411760" y="3717032"/>
            <a:ext cx="3600400" cy="291461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A68092-C6AD-421C-A5C9-781E4F4D3AA8}"/>
              </a:ext>
            </a:extLst>
          </p:cNvPr>
          <p:cNvSpPr/>
          <p:nvPr/>
        </p:nvSpPr>
        <p:spPr>
          <a:xfrm>
            <a:off x="323528" y="3717032"/>
            <a:ext cx="2088232" cy="291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3" grpId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z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038" y="764704"/>
            <a:ext cx="6312386" cy="582660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51125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Results  of the  first  experiment</a:t>
            </a:r>
            <a:endParaRPr kumimoji="0" lang="ru-RU" sz="2000" b="1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697849"/>
            <a:ext cx="4294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- Excitation function for the 3</a:t>
            </a:r>
            <a:r>
              <a:rPr lang="en-US" sz="1600" b="1" i="1" dirty="0">
                <a:solidFill>
                  <a:srgbClr val="006600"/>
                </a:solidFill>
                <a:latin typeface="Arial Narrow" pitchFamily="34" charset="0"/>
              </a:rPr>
              <a:t>n</a:t>
            </a: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-evaporation channel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- Level of cross section for the </a:t>
            </a:r>
            <a:r>
              <a:rPr lang="en-US" sz="1600" b="1" dirty="0" err="1">
                <a:solidFill>
                  <a:srgbClr val="006600"/>
                </a:solidFill>
                <a:latin typeface="Arial Narrow" pitchFamily="34" charset="0"/>
              </a:rPr>
              <a:t>p</a:t>
            </a:r>
            <a:r>
              <a:rPr lang="en-US" sz="1600" b="1" i="1" dirty="0" err="1">
                <a:solidFill>
                  <a:srgbClr val="006600"/>
                </a:solidFill>
                <a:latin typeface="Arial Narrow" pitchFamily="34" charset="0"/>
              </a:rPr>
              <a:t>xn</a:t>
            </a: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 channel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- Level of EC branch for </a:t>
            </a:r>
            <a:r>
              <a:rPr lang="en-US" sz="1600" b="1" baseline="30000" dirty="0">
                <a:solidFill>
                  <a:srgbClr val="006600"/>
                </a:solidFill>
                <a:latin typeface="Arial Narrow" pitchFamily="34" charset="0"/>
              </a:rPr>
              <a:t>288</a:t>
            </a: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Mc and </a:t>
            </a:r>
            <a:r>
              <a:rPr lang="en-US" sz="1600" b="1" baseline="30000" dirty="0">
                <a:solidFill>
                  <a:srgbClr val="006600"/>
                </a:solidFill>
                <a:latin typeface="Arial Narrow" pitchFamily="34" charset="0"/>
              </a:rPr>
              <a:t>284</a:t>
            </a: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Nh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- Two decay times of </a:t>
            </a:r>
            <a:r>
              <a:rPr lang="en-US" b="1" baseline="30000" dirty="0">
                <a:solidFill>
                  <a:srgbClr val="006600"/>
                </a:solidFill>
                <a:latin typeface="Arial Narrow" pitchFamily="34" charset="0"/>
              </a:rPr>
              <a:t>276</a:t>
            </a: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Mt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- </a:t>
            </a:r>
            <a:r>
              <a:rPr lang="en-US" sz="1600" b="1" dirty="0">
                <a:solidFill>
                  <a:srgbClr val="006600"/>
                </a:solidFill>
                <a:latin typeface="Symbol" pitchFamily="18" charset="2"/>
              </a:rPr>
              <a:t>a</a:t>
            </a: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 decay of </a:t>
            </a:r>
            <a:r>
              <a:rPr lang="en-US" b="1" baseline="30000" dirty="0">
                <a:solidFill>
                  <a:srgbClr val="006600"/>
                </a:solidFill>
                <a:latin typeface="Arial Narrow" pitchFamily="34" charset="0"/>
              </a:rPr>
              <a:t>268</a:t>
            </a:r>
            <a:r>
              <a:rPr lang="en-US" sz="1600" b="1" dirty="0">
                <a:solidFill>
                  <a:srgbClr val="006600"/>
                </a:solidFill>
                <a:latin typeface="Arial Narrow" pitchFamily="34" charset="0"/>
              </a:rPr>
              <a:t>Db !</a:t>
            </a:r>
            <a:endParaRPr lang="en-US" sz="1600" dirty="0">
              <a:latin typeface="Arial Narrow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5848" y="764704"/>
          <a:ext cx="448816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 (</a:t>
                      </a:r>
                      <a:r>
                        <a:rPr lang="en-US" b="1" dirty="0" err="1"/>
                        <a:t>MeV</a:t>
                      </a:r>
                      <a:r>
                        <a:rPr lang="en-US" b="1" dirty="0"/>
                        <a:t>)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243,9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240,9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239,1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Dose *10</a:t>
                      </a:r>
                      <a:r>
                        <a:rPr lang="en-US" sz="2200" b="1" baseline="30000" dirty="0"/>
                        <a:t>18</a:t>
                      </a:r>
                      <a:endParaRPr lang="ru-RU" sz="2200" b="1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8,1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2,3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2,4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  </a:t>
                      </a:r>
                      <a:r>
                        <a:rPr lang="en-US" sz="2200" b="1" baseline="30000" dirty="0"/>
                        <a:t>288</a:t>
                      </a:r>
                      <a:r>
                        <a:rPr lang="en-US" b="1" dirty="0"/>
                        <a:t>Mc/</a:t>
                      </a:r>
                      <a:r>
                        <a:rPr lang="en-US" sz="2200" b="1" baseline="30000" dirty="0"/>
                        <a:t>289</a:t>
                      </a:r>
                      <a:r>
                        <a:rPr lang="en-US" b="1" dirty="0"/>
                        <a:t>Mc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30 / 5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16 /1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9 / 0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1988840"/>
            <a:ext cx="3960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+mn-lt"/>
              </a:rPr>
              <a:t>I = 1.2-1.3 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p</a:t>
            </a:r>
            <a:r>
              <a:rPr lang="en-US" sz="2000" b="1" dirty="0" err="1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A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000" b="1" dirty="0">
                <a:latin typeface="+mn-lt"/>
              </a:rPr>
              <a:t>15-cm </a:t>
            </a:r>
            <a:r>
              <a:rPr lang="ru-RU" sz="2000" b="1" dirty="0"/>
              <a:t> </a:t>
            </a:r>
            <a:r>
              <a:rPr lang="en-US" sz="2000" b="1" dirty="0"/>
              <a:t>target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z3.bmp"/>
          <p:cNvPicPr>
            <a:picLocks noChangeAspect="1"/>
          </p:cNvPicPr>
          <p:nvPr/>
        </p:nvPicPr>
        <p:blipFill>
          <a:blip r:embed="rId2" cstate="print"/>
          <a:srcRect l="1188" t="2751" r="8161"/>
          <a:stretch>
            <a:fillRect/>
          </a:stretch>
        </p:blipFill>
        <p:spPr>
          <a:xfrm>
            <a:off x="1123040" y="188640"/>
            <a:ext cx="2728880" cy="648072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51920" y="980728"/>
            <a:ext cx="5292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j-ea"/>
                <a:cs typeface="Calibri" pitchFamily="34" charset="0"/>
              </a:rPr>
              <a:t>First observation of</a:t>
            </a:r>
          </a:p>
          <a:p>
            <a:pPr lvl="0">
              <a:defRPr/>
            </a:pP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ymbol" pitchFamily="18" charset="2"/>
                <a:ea typeface="+mj-ea"/>
                <a:cs typeface="Calibri" pitchFamily="34" charset="0"/>
              </a:rPr>
              <a:t>a</a:t>
            </a: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decay of </a:t>
            </a:r>
            <a:r>
              <a:rPr kumimoji="0" lang="en-US" altLang="ja-JP" sz="2800" b="1" i="0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268</a:t>
            </a: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Db and new isotope </a:t>
            </a:r>
            <a:r>
              <a:rPr kumimoji="0" lang="en-US" altLang="ja-JP" sz="2800" b="1" i="0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264</a:t>
            </a: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Lr</a:t>
            </a:r>
            <a:endParaRPr kumimoji="0" lang="ru-RU" sz="2000" b="1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27984" y="3645024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altLang="ja-JP" sz="2400" b="1" i="1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</a:t>
            </a:r>
            <a:r>
              <a:rPr kumimoji="0" lang="en-US" altLang="ja-JP" sz="2800" b="1" i="0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1/2</a:t>
            </a: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(</a:t>
            </a:r>
            <a:r>
              <a:rPr kumimoji="0" lang="en-US" altLang="ja-JP" sz="2800" b="1" i="0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264</a:t>
            </a: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Lr, SF) = </a:t>
            </a:r>
            <a:r>
              <a:rPr lang="en-US" altLang="ja-JP" sz="2400" b="1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4.9</a:t>
            </a: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US" altLang="ja-JP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        </a:t>
            </a: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h</a:t>
            </a:r>
          </a:p>
          <a:p>
            <a:pPr lvl="0">
              <a:defRPr/>
            </a:pPr>
            <a:endParaRPr kumimoji="0" lang="en-US" altLang="ja-JP" sz="800" b="1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  <a:p>
            <a:pPr>
              <a:defRPr/>
            </a:pPr>
            <a:r>
              <a:rPr lang="en-US" altLang="ja-JP" sz="2400" b="1" i="1" kern="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altLang="ja-JP" sz="2800" b="1" kern="0" baseline="-25000" dirty="0" err="1">
                <a:solidFill>
                  <a:srgbClr val="0000FF"/>
                </a:solidFill>
                <a:latin typeface="Symbol" pitchFamily="18" charset="2"/>
                <a:cs typeface="Calibri" pitchFamily="34" charset="0"/>
              </a:rPr>
              <a:t>a</a:t>
            </a:r>
            <a:r>
              <a:rPr lang="en-US" altLang="ja-JP" sz="2400" b="1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ja-JP" sz="2800" b="1" kern="0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268</a:t>
            </a:r>
            <a:r>
              <a:rPr lang="en-US" altLang="ja-JP" sz="2400" b="1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Db) = 55       %</a:t>
            </a:r>
          </a:p>
          <a:p>
            <a:pPr lvl="0">
              <a:defRPr/>
            </a:pPr>
            <a:endParaRPr lang="en-US" altLang="ja-JP" sz="800" b="1" kern="0" dirty="0">
              <a:solidFill>
                <a:srgbClr val="0000FF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>
              <a:defRPr/>
            </a:pPr>
            <a:r>
              <a:rPr lang="en-US" altLang="ja-JP" sz="2400" b="1" i="1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altLang="ja-JP" sz="2800" b="1" kern="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1/2</a:t>
            </a:r>
            <a:r>
              <a:rPr lang="en-US" altLang="ja-JP" sz="2400" b="1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ja-JP" sz="2800" b="1" kern="0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268</a:t>
            </a:r>
            <a:r>
              <a:rPr lang="en-US" altLang="ja-JP" sz="2400" b="1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Db) = 16     h</a:t>
            </a:r>
            <a:endParaRPr kumimoji="0" lang="ru-RU" sz="2400" b="1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2499" y="386104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+2.1</a:t>
            </a:r>
            <a:endParaRPr lang="ru-RU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720" y="406778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  <a:sym typeface="Symbol"/>
              </a:rPr>
              <a:t>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1.3</a:t>
            </a:r>
            <a:endParaRPr lang="ru-RU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6417" y="484738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+6</a:t>
            </a:r>
            <a:endParaRPr lang="ru-RU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8638" y="505412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  <a:sym typeface="Symbol"/>
              </a:rPr>
              <a:t>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4</a:t>
            </a:r>
            <a:endParaRPr lang="ru-RU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6435" y="435421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+20</a:t>
            </a:r>
            <a:endParaRPr lang="ru-RU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8656" y="456095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  <a:sym typeface="Symbol"/>
              </a:rPr>
              <a:t>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15</a:t>
            </a:r>
            <a:endParaRPr lang="ru-RU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004320" y="188640"/>
            <a:ext cx="15757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altLang="ja-JP" sz="1600" b="1" i="0" strike="noStrike" kern="0" cap="none" spc="0" normalizeH="0" baseline="0" noProof="0" dirty="0">
                <a:ln>
                  <a:noFill/>
                </a:ln>
                <a:uLnTx/>
                <a:uFillTx/>
                <a:latin typeface="Symbol" pitchFamily="18" charset="2"/>
                <a:ea typeface="+mj-ea"/>
                <a:cs typeface="Calibri" pitchFamily="34" charset="0"/>
              </a:rPr>
              <a:t>a</a:t>
            </a:r>
            <a:r>
              <a:rPr kumimoji="0" lang="en-US" altLang="ja-JP" sz="1600" b="1" i="0" strike="noStrike" kern="0" cap="none" spc="0" normalizeH="0" baseline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-like events:</a:t>
            </a:r>
          </a:p>
          <a:p>
            <a:pPr lvl="0">
              <a:defRPr/>
            </a:pPr>
            <a:r>
              <a:rPr kumimoji="0" lang="en-US" altLang="ja-JP" sz="1600" b="1" i="1" strike="noStrike" kern="0" cap="none" spc="0" normalizeH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</a:t>
            </a:r>
            <a:r>
              <a:rPr lang="en-US" altLang="ja-JP" sz="1600" b="1" kern="0" baseline="-25000" dirty="0">
                <a:latin typeface="Symbol" pitchFamily="18" charset="2"/>
                <a:cs typeface="Calibri" pitchFamily="34" charset="0"/>
              </a:rPr>
              <a:t>a</a:t>
            </a:r>
            <a:r>
              <a:rPr kumimoji="0" lang="en-US" altLang="ja-JP" sz="1600" b="1" i="0" strike="noStrike" kern="0" cap="none" spc="0" normalizeH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US" altLang="ja-JP" sz="1600" b="1" i="0" strike="noStrike" kern="0" cap="none" spc="0" normalizeH="0" noProof="0" dirty="0" err="1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vs</a:t>
            </a:r>
            <a:r>
              <a:rPr kumimoji="0" lang="en-US" altLang="ja-JP" sz="1600" b="1" i="0" strike="noStrike" kern="0" cap="none" spc="0" normalizeH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US" altLang="ja-JP" sz="1600" b="1" i="1" strike="noStrike" kern="0" cap="none" spc="0" normalizeH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</a:t>
            </a:r>
            <a:r>
              <a:rPr kumimoji="0" lang="en-US" altLang="ja-JP" sz="1600" b="1" i="0" strike="noStrike" kern="0" cap="none" spc="0" normalizeH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of SF</a:t>
            </a:r>
            <a:endParaRPr kumimoji="0" lang="ru-RU" sz="1600" b="1" i="0" strike="noStrike" kern="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95936" y="2492896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1600" b="1" kern="0" dirty="0">
                <a:latin typeface="Calibri" pitchFamily="34" charset="0"/>
                <a:cs typeface="Calibri" pitchFamily="34" charset="0"/>
              </a:rPr>
              <a:t>Time distribution </a:t>
            </a:r>
          </a:p>
          <a:p>
            <a:pPr lvl="0">
              <a:defRPr/>
            </a:pPr>
            <a:r>
              <a:rPr kumimoji="0" lang="en-US" altLang="ja-JP" sz="1600" b="1" i="0" strike="noStrike" kern="0" cap="none" spc="0" normalizeH="0" baseline="0" noProof="0" dirty="0">
                <a:ln>
                  <a:noFill/>
                </a:ln>
                <a:uLnTx/>
                <a:uFillTx/>
                <a:latin typeface="Symbol" pitchFamily="18" charset="2"/>
                <a:ea typeface="+mj-ea"/>
                <a:cs typeface="Calibri" pitchFamily="34" charset="0"/>
              </a:rPr>
              <a:t>a</a:t>
            </a:r>
            <a:r>
              <a:rPr kumimoji="0" lang="en-US" altLang="ja-JP" sz="1600" b="1" i="0" strike="noStrike" kern="0" cap="none" spc="0" normalizeH="0" baseline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-like events</a:t>
            </a:r>
          </a:p>
          <a:p>
            <a:pPr lvl="0">
              <a:defRPr/>
            </a:pPr>
            <a:r>
              <a:rPr kumimoji="0" lang="en-US" altLang="ja-JP" sz="1600" b="1" i="1" strike="noStrike" kern="0" cap="none" spc="0" normalizeH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</a:t>
            </a:r>
            <a:r>
              <a:rPr lang="en-US" altLang="ja-JP" sz="1600" b="1" kern="0" baseline="-25000" dirty="0">
                <a:latin typeface="Symbol" pitchFamily="18" charset="2"/>
                <a:cs typeface="Calibri" pitchFamily="34" charset="0"/>
              </a:rPr>
              <a:t>a</a:t>
            </a:r>
            <a:r>
              <a:rPr kumimoji="0" lang="en-US" altLang="ja-JP" sz="1600" b="1" i="0" strike="noStrike" kern="0" cap="none" spc="0" normalizeH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= 7.6-8.0 MeV</a:t>
            </a:r>
            <a:endParaRPr kumimoji="0" lang="ru-RU" sz="1600" b="1" i="0" strike="noStrike" kern="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995936" y="5589240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1600" b="1" kern="0" dirty="0">
                <a:latin typeface="Calibri" pitchFamily="34" charset="0"/>
                <a:cs typeface="Calibri" pitchFamily="34" charset="0"/>
              </a:rPr>
              <a:t>Energy distribution </a:t>
            </a:r>
          </a:p>
          <a:p>
            <a:pPr lvl="0">
              <a:defRPr/>
            </a:pPr>
            <a:r>
              <a:rPr kumimoji="0" lang="en-US" altLang="ja-JP" sz="1600" b="1" i="0" strike="noStrike" kern="0" cap="none" spc="0" normalizeH="0" baseline="0" noProof="0" dirty="0">
                <a:ln>
                  <a:noFill/>
                </a:ln>
                <a:uLnTx/>
                <a:uFillTx/>
                <a:latin typeface="Symbol" pitchFamily="18" charset="2"/>
                <a:ea typeface="+mj-ea"/>
                <a:cs typeface="Calibri" pitchFamily="34" charset="0"/>
              </a:rPr>
              <a:t>a</a:t>
            </a:r>
            <a:r>
              <a:rPr kumimoji="0" lang="en-US" altLang="ja-JP" sz="1600" b="1" i="0" strike="noStrike" kern="0" cap="none" spc="0" normalizeH="0" baseline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-like events</a:t>
            </a:r>
          </a:p>
          <a:p>
            <a:pPr lvl="0">
              <a:defRPr/>
            </a:pPr>
            <a:r>
              <a:rPr kumimoji="0" lang="en-US" altLang="ja-JP" sz="1600" b="1" i="1" strike="noStrike" kern="0" cap="none" spc="0" normalizeH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</a:t>
            </a:r>
            <a:r>
              <a:rPr kumimoji="0" lang="en-US" altLang="ja-JP" sz="1600" b="1" i="0" strike="noStrike" kern="0" cap="none" spc="0" normalizeH="0" noProof="0" dirty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= 5 h</a:t>
            </a:r>
            <a:endParaRPr kumimoji="0" lang="ru-RU" sz="1600" b="1" i="0" strike="noStrike" kern="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/>
      <p:bldP spid="1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z1.bmp"/>
          <p:cNvPicPr/>
          <p:nvPr/>
        </p:nvPicPr>
        <p:blipFill>
          <a:blip r:embed="rId2" cstate="print"/>
          <a:srcRect l="3298" t="3121" r="6161" b="14383"/>
          <a:stretch>
            <a:fillRect/>
          </a:stretch>
        </p:blipFill>
        <p:spPr>
          <a:xfrm>
            <a:off x="186204" y="2132856"/>
            <a:ext cx="4285310" cy="35814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z2.bmp"/>
          <p:cNvPicPr/>
          <p:nvPr/>
        </p:nvPicPr>
        <p:blipFill>
          <a:blip r:embed="rId3" cstate="print"/>
          <a:srcRect l="3423" t="3816" r="6351" b="16534"/>
          <a:stretch>
            <a:fillRect/>
          </a:stretch>
        </p:blipFill>
        <p:spPr>
          <a:xfrm>
            <a:off x="4652656" y="2132856"/>
            <a:ext cx="4290060" cy="296457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115616" y="548680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Reaction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Ca,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2-3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n)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288,289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Decay properties of 9 isotopes</a:t>
            </a: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zz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0079" y="908720"/>
            <a:ext cx="6252402" cy="5760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55419"/>
            <a:ext cx="51125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Reaction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Ca,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4-5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n)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</a:t>
            </a:r>
            <a:r>
              <a:rPr 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,28</a:t>
            </a:r>
            <a:r>
              <a:rPr 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</a:t>
            </a:r>
          </a:p>
          <a:p>
            <a:endParaRPr 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isotope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286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Мс</a:t>
            </a:r>
          </a:p>
          <a:p>
            <a:r>
              <a:rPr lang="en-US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First observation of</a:t>
            </a:r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SF  of  </a:t>
            </a:r>
            <a:r>
              <a:rPr lang="en-US" sz="2400" b="1" i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279</a:t>
            </a:r>
            <a:r>
              <a:rPr lang="en-US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Rg</a:t>
            </a:r>
          </a:p>
          <a:p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Decay properties of nuclei</a:t>
            </a:r>
            <a:endParaRPr lang="ru-RU" sz="2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Excitation functions</a:t>
            </a:r>
            <a:endParaRPr lang="ru-RU" sz="2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797152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(DGFRS-1, </a:t>
            </a:r>
            <a:r>
              <a:rPr lang="en-US" sz="1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282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Nh)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+ 1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2708920"/>
          <a:ext cx="2592288" cy="16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 (</a:t>
                      </a:r>
                      <a:r>
                        <a:rPr lang="en-US" b="1" dirty="0" err="1"/>
                        <a:t>MeV</a:t>
                      </a:r>
                      <a:r>
                        <a:rPr lang="en-US" b="1" dirty="0"/>
                        <a:t>)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251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259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Dose *10</a:t>
                      </a:r>
                      <a:r>
                        <a:rPr lang="en-US" sz="2200" b="1" baseline="30000" dirty="0"/>
                        <a:t>18</a:t>
                      </a:r>
                      <a:endParaRPr lang="ru-RU" sz="2200" b="1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2,0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5,0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baseline="30000" dirty="0"/>
                        <a:t>286</a:t>
                      </a:r>
                      <a:r>
                        <a:rPr lang="en-US" b="1" dirty="0"/>
                        <a:t>Mc</a:t>
                      </a:r>
                    </a:p>
                    <a:p>
                      <a:r>
                        <a:rPr lang="en-US" sz="2200" b="1" baseline="30000" dirty="0"/>
                        <a:t>287</a:t>
                      </a:r>
                      <a:r>
                        <a:rPr lang="en-US" b="1" dirty="0"/>
                        <a:t>Mc</a:t>
                      </a:r>
                    </a:p>
                    <a:p>
                      <a:r>
                        <a:rPr lang="en-US" sz="2200" b="1" baseline="30000" dirty="0"/>
                        <a:t>288</a:t>
                      </a:r>
                      <a:r>
                        <a:rPr lang="en-US" b="1" dirty="0"/>
                        <a:t>Mc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0</a:t>
                      </a:r>
                    </a:p>
                    <a:p>
                      <a:r>
                        <a:rPr lang="en-US" b="1" dirty="0">
                          <a:latin typeface="Arial Narrow" pitchFamily="34" charset="0"/>
                        </a:rPr>
                        <a:t>1</a:t>
                      </a:r>
                    </a:p>
                    <a:p>
                      <a:r>
                        <a:rPr lang="en-US" b="1" dirty="0">
                          <a:latin typeface="Arial Narrow" pitchFamily="34" charset="0"/>
                        </a:rPr>
                        <a:t>0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itchFamily="34" charset="0"/>
                        </a:rPr>
                        <a:t>1</a:t>
                      </a:r>
                    </a:p>
                    <a:p>
                      <a:r>
                        <a:rPr lang="en-US" b="1" dirty="0">
                          <a:latin typeface="Arial Narrow" pitchFamily="34" charset="0"/>
                        </a:rPr>
                        <a:t>1</a:t>
                      </a:r>
                    </a:p>
                    <a:p>
                      <a:r>
                        <a:rPr lang="en-US" b="1" dirty="0">
                          <a:latin typeface="Arial Narrow" pitchFamily="34" charset="0"/>
                        </a:rPr>
                        <a:t>3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88224" y="4797152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(DGFRS-1) + 1 (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TASCA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7724" y="116632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Reaction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Ca,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2-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5n)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286-289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67 decay chains</a:t>
            </a:r>
          </a:p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Decay properties of 22 isotopes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F9B808-6BFF-4C44-822B-4CCE9501A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6292"/>
            <a:ext cx="8943148" cy="4928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548680"/>
            <a:ext cx="67687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Reaction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Ca,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2-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5n)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286-289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</a:t>
            </a:r>
          </a:p>
          <a:p>
            <a:endParaRPr 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Excitation functions</a:t>
            </a:r>
          </a:p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 times larger cross section of the 3n channel</a:t>
            </a:r>
          </a:p>
          <a:p>
            <a:r>
              <a:rPr lang="en-US" sz="24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Observation of the 5n channel</a:t>
            </a:r>
            <a:endParaRPr lang="ru-RU" sz="24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 descr="zzz2.bmp"/>
          <p:cNvPicPr>
            <a:picLocks noChangeAspect="1"/>
          </p:cNvPicPr>
          <p:nvPr/>
        </p:nvPicPr>
        <p:blipFill>
          <a:blip r:embed="rId2" cstate="print"/>
          <a:srcRect l="5103" t="8856" r="11982" b="1823"/>
          <a:stretch>
            <a:fillRect/>
          </a:stretch>
        </p:blipFill>
        <p:spPr>
          <a:xfrm>
            <a:off x="1619672" y="2348880"/>
            <a:ext cx="5635728" cy="4248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33630</TotalTime>
  <Words>1403</Words>
  <Application>Microsoft Office PowerPoint</Application>
  <PresentationFormat>Экран (4:3)</PresentationFormat>
  <Paragraphs>320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Symbol</vt:lpstr>
      <vt:lpstr>Times New Roman</vt:lpstr>
      <vt:lpstr>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FLNR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Utenkov</dc:creator>
  <cp:lastModifiedBy>Паладин Паладин</cp:lastModifiedBy>
  <cp:revision>1810</cp:revision>
  <dcterms:created xsi:type="dcterms:W3CDTF">2004-06-29T08:14:21Z</dcterms:created>
  <dcterms:modified xsi:type="dcterms:W3CDTF">2022-01-25T08:02:55Z</dcterms:modified>
</cp:coreProperties>
</file>