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5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6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7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8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9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0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1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2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3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  <p:sldMasterId id="2147483756" r:id="rId11"/>
    <p:sldMasterId id="2147483768" r:id="rId12"/>
    <p:sldMasterId id="2147483792" r:id="rId13"/>
    <p:sldMasterId id="2147483804" r:id="rId14"/>
    <p:sldMasterId id="2147483822" r:id="rId15"/>
    <p:sldMasterId id="2147483840" r:id="rId16"/>
    <p:sldMasterId id="2147483858" r:id="rId17"/>
    <p:sldMasterId id="2147483876" r:id="rId18"/>
    <p:sldMasterId id="2147483894" r:id="rId19"/>
    <p:sldMasterId id="2147483906" r:id="rId20"/>
    <p:sldMasterId id="2147483918" r:id="rId21"/>
    <p:sldMasterId id="2147483930" r:id="rId22"/>
    <p:sldMasterId id="2147483942" r:id="rId23"/>
    <p:sldMasterId id="2147483954" r:id="rId24"/>
    <p:sldMasterId id="2147483966" r:id="rId25"/>
  </p:sldMasterIdLst>
  <p:notesMasterIdLst>
    <p:notesMasterId r:id="rId85"/>
  </p:notesMasterIdLst>
  <p:sldIdLst>
    <p:sldId id="715" r:id="rId26"/>
    <p:sldId id="867" r:id="rId27"/>
    <p:sldId id="846" r:id="rId28"/>
    <p:sldId id="759" r:id="rId29"/>
    <p:sldId id="847" r:id="rId30"/>
    <p:sldId id="852" r:id="rId31"/>
    <p:sldId id="853" r:id="rId32"/>
    <p:sldId id="855" r:id="rId33"/>
    <p:sldId id="854" r:id="rId34"/>
    <p:sldId id="857" r:id="rId35"/>
    <p:sldId id="858" r:id="rId36"/>
    <p:sldId id="860" r:id="rId37"/>
    <p:sldId id="859" r:id="rId38"/>
    <p:sldId id="882" r:id="rId39"/>
    <p:sldId id="861" r:id="rId40"/>
    <p:sldId id="862" r:id="rId41"/>
    <p:sldId id="863" r:id="rId42"/>
    <p:sldId id="885" r:id="rId43"/>
    <p:sldId id="886" r:id="rId44"/>
    <p:sldId id="864" r:id="rId45"/>
    <p:sldId id="865" r:id="rId46"/>
    <p:sldId id="761" r:id="rId47"/>
    <p:sldId id="825" r:id="rId48"/>
    <p:sldId id="868" r:id="rId49"/>
    <p:sldId id="874" r:id="rId50"/>
    <p:sldId id="875" r:id="rId51"/>
    <p:sldId id="801" r:id="rId52"/>
    <p:sldId id="878" r:id="rId53"/>
    <p:sldId id="879" r:id="rId54"/>
    <p:sldId id="880" r:id="rId55"/>
    <p:sldId id="826" r:id="rId56"/>
    <p:sldId id="827" r:id="rId57"/>
    <p:sldId id="833" r:id="rId58"/>
    <p:sldId id="834" r:id="rId59"/>
    <p:sldId id="835" r:id="rId60"/>
    <p:sldId id="836" r:id="rId61"/>
    <p:sldId id="840" r:id="rId62"/>
    <p:sldId id="842" r:id="rId63"/>
    <p:sldId id="843" r:id="rId64"/>
    <p:sldId id="828" r:id="rId65"/>
    <p:sldId id="841" r:id="rId66"/>
    <p:sldId id="887" r:id="rId67"/>
    <p:sldId id="881" r:id="rId68"/>
    <p:sldId id="844" r:id="rId69"/>
    <p:sldId id="845" r:id="rId70"/>
    <p:sldId id="785" r:id="rId71"/>
    <p:sldId id="832" r:id="rId72"/>
    <p:sldId id="830" r:id="rId73"/>
    <p:sldId id="831" r:id="rId74"/>
    <p:sldId id="876" r:id="rId75"/>
    <p:sldId id="877" r:id="rId76"/>
    <p:sldId id="851" r:id="rId77"/>
    <p:sldId id="856" r:id="rId78"/>
    <p:sldId id="871" r:id="rId79"/>
    <p:sldId id="869" r:id="rId80"/>
    <p:sldId id="870" r:id="rId81"/>
    <p:sldId id="872" r:id="rId82"/>
    <p:sldId id="873" r:id="rId83"/>
    <p:sldId id="829" r:id="rId8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CFF"/>
    <a:srgbClr val="FF99FF"/>
    <a:srgbClr val="CCCC00"/>
    <a:srgbClr val="3333FF"/>
    <a:srgbClr val="003300"/>
    <a:srgbClr val="66FF66"/>
    <a:srgbClr val="FF00FF"/>
    <a:srgbClr val="6600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10" autoAdjust="0"/>
    <p:restoredTop sz="96488" autoAdjust="0"/>
  </p:normalViewPr>
  <p:slideViewPr>
    <p:cSldViewPr>
      <p:cViewPr varScale="1">
        <p:scale>
          <a:sx n="93" d="100"/>
          <a:sy n="93" d="100"/>
        </p:scale>
        <p:origin x="859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21" Type="http://schemas.openxmlformats.org/officeDocument/2006/relationships/slideMaster" Target="slideMasters/slideMaster20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84" Type="http://schemas.openxmlformats.org/officeDocument/2006/relationships/slide" Target="slides/slide59.xml"/><Relationship Id="rId89" Type="http://schemas.openxmlformats.org/officeDocument/2006/relationships/tableStyles" Target="tableStyles.xml"/><Relationship Id="rId16" Type="http://schemas.openxmlformats.org/officeDocument/2006/relationships/slideMaster" Target="slideMasters/slideMaster15.xml"/><Relationship Id="rId11" Type="http://schemas.openxmlformats.org/officeDocument/2006/relationships/slideMaster" Target="slideMasters/slideMaster10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5" Type="http://schemas.openxmlformats.org/officeDocument/2006/relationships/slideMaster" Target="slideMasters/slideMaster4.xml"/><Relationship Id="rId14" Type="http://schemas.openxmlformats.org/officeDocument/2006/relationships/slideMaster" Target="slideMasters/slideMaster13.xml"/><Relationship Id="rId22" Type="http://schemas.openxmlformats.org/officeDocument/2006/relationships/slideMaster" Target="slideMasters/slideMaster21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77" Type="http://schemas.openxmlformats.org/officeDocument/2006/relationships/slide" Target="slides/slide52.xml"/><Relationship Id="rId8" Type="http://schemas.openxmlformats.org/officeDocument/2006/relationships/slideMaster" Target="slideMasters/slideMaster7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80" Type="http://schemas.openxmlformats.org/officeDocument/2006/relationships/slide" Target="slides/slide55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12" Type="http://schemas.openxmlformats.org/officeDocument/2006/relationships/slideMaster" Target="slideMasters/slideMaster11.xml"/><Relationship Id="rId17" Type="http://schemas.openxmlformats.org/officeDocument/2006/relationships/slideMaster" Target="slideMasters/slideMaster16.xml"/><Relationship Id="rId25" Type="http://schemas.openxmlformats.org/officeDocument/2006/relationships/slideMaster" Target="slideMasters/slideMaster24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20" Type="http://schemas.openxmlformats.org/officeDocument/2006/relationships/slideMaster" Target="slideMasters/slideMaster19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83" Type="http://schemas.openxmlformats.org/officeDocument/2006/relationships/slide" Target="slides/slide58.xml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5" Type="http://schemas.openxmlformats.org/officeDocument/2006/relationships/slideMaster" Target="slideMasters/slideMaster14.xml"/><Relationship Id="rId23" Type="http://schemas.openxmlformats.org/officeDocument/2006/relationships/slideMaster" Target="slideMasters/slideMaster22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" Type="http://schemas.openxmlformats.org/officeDocument/2006/relationships/slideMaster" Target="slideMasters/slideMaster9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3" Type="http://schemas.openxmlformats.org/officeDocument/2006/relationships/slideMaster" Target="slideMasters/slideMaster12.xml"/><Relationship Id="rId18" Type="http://schemas.openxmlformats.org/officeDocument/2006/relationships/slideMaster" Target="slideMasters/slideMaster17.xml"/><Relationship Id="rId39" Type="http://schemas.openxmlformats.org/officeDocument/2006/relationships/slide" Target="slides/slide1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7" Type="http://schemas.openxmlformats.org/officeDocument/2006/relationships/slideMaster" Target="slideMasters/slideMaster6.xml"/><Relationship Id="rId71" Type="http://schemas.openxmlformats.org/officeDocument/2006/relationships/slide" Target="slides/slide46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23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viewProps" Target="viewProps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9" Type="http://schemas.openxmlformats.org/officeDocument/2006/relationships/slideMaster" Target="slideMasters/slideMaster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C838E-31EC-40C1-8940-369804504364}" type="datetimeFigureOut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30489-EC92-4AD8-80DC-FB4734E5B9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98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0489-EC92-4AD8-80DC-FB4734E5B95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0881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554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213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74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1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284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446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384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0489-EC92-4AD8-80DC-FB4734E5B95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008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224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0489-EC92-4AD8-80DC-FB4734E5B955}" type="slidenum">
              <a:rPr lang="ja-JP" altLang="en-US" smtClean="0">
                <a:solidFill>
                  <a:prstClr val="black"/>
                </a:solidFill>
              </a:rPr>
              <a:pPr/>
              <a:t>27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24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739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938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0489-EC92-4AD8-80DC-FB4734E5B955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7494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968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02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4CDE-3846-4ACA-8D45-4E260254956C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2DE5F-D441-44DD-AAC7-956B4B684FE4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7416B-96FD-46E5-A9B7-0CB54D1AF7E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90280-4ED6-4A04-B5D0-A616E49FF54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87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931F9-804F-4FD8-B426-D32FDAF9219F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46E02-460C-457B-BF52-3B3A36E970B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146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4833-14B9-4994-BE65-9DF40F694967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C9C9E-9DAA-4F43-809E-5A04F15C1BA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01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036E5-5AF0-4386-AB65-E5EA7EFDAA21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B5BC9-2E1D-4D8D-865C-C7C34CF3A2E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026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3C592-BFBC-4879-AB47-C641EE0D9A79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CAFC4-BF84-49A6-B5A8-8F7781E6CE9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435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45D-C50E-4FFE-AA31-E07C5C710BF5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8A7B8-C719-4913-9A61-9EE5201C356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278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C9CC0-8183-45C8-8D16-910315A440F4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F7A17-1EA7-4B90-8BE0-62CC5CB1C7B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622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B5390-7BBC-4F91-9F21-8CB45882DAE3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D06C0-BDE6-4B5C-A869-5D0D59AB36C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76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C126C-153A-43F0-81DC-1C0F4ABD159B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6310-EF35-47F1-98B6-F802197864C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671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5209E-ECBD-4748-BA5D-00195491534F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B955D-5B63-4586-90FB-AF3FC58B51D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66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6900-169D-4960-94AF-3C5CD234D4F4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EE49E-0CB5-4B19-B4AA-B7828876943A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B8AF3-FD12-43C9-8FB8-C9859BC34E3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63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10B8E-25DA-4062-B696-AED8E808F55B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0784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A6643-3B75-41B3-9340-42DBBD0E8059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7062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71AEF-FFA0-463D-A25C-1D4783AFD62B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8567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07CB2-7C5E-4232-A9DA-880BF5E6C8BE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657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99F7D-4DEF-42F8-B910-E56B2FC427EF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8706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F2BAE-FA1B-4CAB-98CF-6C62690ED48A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smtClean="0"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62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2449A-BA96-4A03-9A32-AC6B00DE7E23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8713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1A973-23E3-4325-8C8D-3195EC8D9108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7774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FC432-C016-423B-AB63-21759318E411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01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E2792-234D-449C-ADB6-209F5F905DE8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9BA512-35E8-4945-BB66-7C75C7A9A5D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7368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82EBC-BC35-47D0-A7F2-97BFC42470DF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3218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48C40-A332-4803-A62C-8B13B562F8BE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2571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57F24B-242F-438B-A8B9-01CD4B03C161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3758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B9AC1-5767-4AAD-A486-06E441EA8997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8753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E4CEC-751E-4413-8EC4-8F3072F599D6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9981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3FC9-9DB6-4E93-95CB-FF01FE612A70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5116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12A041-F997-4FD8-BB25-4C278E8B9AC5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0710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D3348-9D6D-427C-A3D3-9A9D8C4F66DD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8894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90D04A-5437-49B1-9462-EF8D8B13CEB9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7958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BA5A5-3926-4B20-9B8E-A2F456FF99DF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367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8E589-C177-4643-A396-135197EABC7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64B2FA-F574-46F2-AF1C-A2680DFEBA3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049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843BC-FB26-4230-B073-7DE86A9C325B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155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2EE66-1084-46A1-8338-3F3E245A769B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80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3340D-B4CE-485F-8B21-923FB2E34788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9148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362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8554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0997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141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2161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0867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583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DB963-C960-48DC-A1AE-B28FC5F28E0C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0F91CF-C1EE-40EB-B802-8F459F546B2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393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71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4908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16705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2735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78930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2459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0244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93340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14455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879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39A36-EFF9-4011-A07A-C13A58A8CE3B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81F9BD-0A74-446D-B320-346F566E18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1932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4165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97680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6699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88390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87385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77635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8123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54580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40155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184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C4C20-1EE1-4AE6-A757-02362DDBC686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B56DDD-71C9-46F5-BC45-019488E3936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3049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9783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59730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77209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3487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9698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878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6639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77239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84200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64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AFD4B-92F2-403A-A5F1-222472C77B5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smtClean="0"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8757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4718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5783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79176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77187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31522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09803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39902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04541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810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4A3AA-D18B-4550-B18A-708B11DEE364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8EF6A9-588B-4AEC-9349-908E5F15EC8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2856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6414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2184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58278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62307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55498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3363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83295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50763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30856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70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4192E-5EB2-4E5A-BD42-933888B8BA96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F78D39-C9EA-4E9A-AA9B-9D7C874FC60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1638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9574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9304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40644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67530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098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89478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86935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48923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29933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04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BBD4-C516-4128-8953-16E40F11DE88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2425F-BC23-47F3-9D01-658ED77EE065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A2CFDE-7AE8-495B-A323-72A40F5E4E8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8008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49375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35480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64669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15460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204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7088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03035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38847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42396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541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2EAF8-1148-4230-B8AC-7525966683F5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1147FB-E1B1-46AE-8150-718A0694FBE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6460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72075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03526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958138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24746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23017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43205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74764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68559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8582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746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FA06A-C3FD-46DA-BB34-5230A85E4F10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39412D-31DA-458A-9D7F-A98F41294AF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25120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95015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6728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92725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11082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5063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53443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89347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03053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91091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234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30BBD-F33C-4CDB-81B5-ECC54BE53816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9BA512-35E8-4945-BB66-7C75C7A9A5D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9830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90924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70597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86287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50900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50622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06416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82129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0793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53021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812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FB66D-D2CB-459D-A66D-82AECE7EECFC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64B2FA-F574-46F2-AF1C-A2680DFEBA3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8045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01725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66935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72387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2010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27054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03111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80828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99852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44680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760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1EA94-0F08-4561-8663-631CD2FC4249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0F91CF-C1EE-40EB-B802-8F459F546B2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5876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70483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23087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79142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6244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28679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75081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96142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0688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82798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765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6DE40-3F90-4814-9469-3C01113C7427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81F9BD-0A74-446D-B320-346F566E18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3824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2692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68845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94108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28530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18671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29459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55439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13624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14505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55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07506-A005-4EE0-8B3A-52058922D823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B56DDD-71C9-46F5-BC45-019488E3936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6287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95214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35119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36687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6784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11617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68784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6380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88209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08552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536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0F3A2-7AE0-4A62-A0BC-FF6C19B79E6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BA56AD-AD03-42A2-9106-7954672CD08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9368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8092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15442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68462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52728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63312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4108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92877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4296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08990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431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DCA1E-DA7A-422A-AF6A-82C9D9A320E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8EF6A9-588B-4AEC-9349-908E5F15EC8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7389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12470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32873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21236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1525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1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1428-2432-490D-974E-EF4F562534F4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41397-28A8-48FC-A0F3-41D523ED0859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F78D39-C9EA-4E9A-AA9B-9D7C874FC60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2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699B7-5D26-4FDC-B34B-1D1DAA1D426F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A2CFDE-7AE8-495B-A323-72A40F5E4E8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45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6E5F4-9581-4A47-AE2A-0413C1E85C1F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1147FB-E1B1-46AE-8150-718A0694FBE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62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C6335-8EC8-4C90-8D1F-358AAFCAD6F0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39412D-31DA-458A-9D7F-A98F41294AF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9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FBDF8-7A55-43A2-B84C-374677874286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ADCA2C-FC34-442B-B817-9B6FE2EB153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93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6A91B-A011-4825-859A-47D26FF1675D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8AB4D4-16F2-491E-990B-27C0A1CE1CA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250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DDE3C-7E30-416F-8B62-ADA73AE6B71C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2FA289-6C46-4373-B8AA-6EAC03ED183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72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B8A0B-67EB-4BAF-B8C0-BFD63876C87A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2B9FD4-6F8D-4D9B-8E5F-B4A8F3D5D02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140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92CB-9FE2-4702-854B-45DDC1FE80F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946317-69C4-4A20-944B-C56A2BD219F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28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960A5-B6FC-495F-B29E-D5645661371E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44CE9B-4878-400E-AE25-55AC03D8B4C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32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FF4EF-E72E-4004-B852-E15C7B898779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C7B57-4EE3-4F3A-B69E-F5127A45BA6D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D1D449-36DE-46C3-B501-F9E0E01AAC8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970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612B1-06DB-4285-8523-257464286C5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832D78-0839-4130-9AB6-AFC9B8BD68A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92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280B3-AC75-4A0B-9A68-60224824519C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2CABDA-C7BF-4804-B125-BABFB407CD7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17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A4A03-7BCF-48B5-A5FA-EFE4C9D90FD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B3EE71-6EE6-43BE-A199-25F91A8E1A4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211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D5B8E-016B-452E-9846-71A6E823E017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F72A77-EF65-4648-BDBF-1EED054B1FB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01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CE6F2-E2B9-49EF-9659-75654966C4F6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4F7714-AB2F-45B8-9CA4-688FE9C6085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22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D72F-1266-42CA-8BAE-2AA1D0F0F319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62058C-FD52-4BD6-B4E4-7F0BAA07DE1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888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646CA-B936-416B-910F-111A6CFCEB9F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6AB9F8-023F-46E3-A1C7-6F4E7D55B94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216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CC84B-6CBB-4B30-912F-AC93D70D669E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A23457-13E4-4286-A113-83315A7AE03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626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5ACD4-9C32-4584-BE2C-CA99B4A131B4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1E550-548F-4705-B63A-EBC23A483E5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08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A1E9-D858-40CC-80CD-D30913778CDC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6772D-5A49-4424-8D07-C8BD10F9DB11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EF2AAC-CBD1-427A-B44F-0EA698E21E0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86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F6CB7-EBD9-4FC4-9AEF-5B15C6ACD258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FA7358-DF85-4CBC-BDD5-6C7BEF9F139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830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B8B0C-FE5C-4E46-A014-B78B1CBAC1BB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9F3AE5-E20A-4828-AEDE-C3481EF360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313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4B296-43A9-4270-A617-A47ACF882153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5ED11B-958E-4B67-A403-29DFAF2C091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268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4E483-5C1B-46A4-9466-C992A74885D7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8D4C73-B2AE-49E1-A064-E7989C4F297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79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567F1-6D43-45C2-8C70-EE3F7CCD915F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ECB298-1FC3-4E41-9CBB-4AC910D9B2F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226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A60D-778C-4444-832A-C55C526830A0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9A622D-2CE1-4D87-8508-A8A69C3E5F1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403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3CB16-D273-44EA-8C33-A0D30610F1FE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0457C1-F581-4961-8BE0-7042402C745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0774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F8267-5A21-4449-BAD8-56CCE8D68576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01C4FC-FEA6-4C91-8000-81A3B9D9F9B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6841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A9CBB-CBB6-4E09-9942-101346115E10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15A1C5-A1C8-4AD2-A060-FAA00ADFB96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8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9898-EC04-44A0-8973-8E628EC33723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3EFA2-698A-4EB9-A6CB-B3A29AB1B685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AA8160-40F9-4B0C-8011-AD49D2476F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4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24E2A-0DE0-40C7-97A7-9DDEB5CC7C38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EFD5D7-9E76-472C-B0DA-5B7441AE275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379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00758-DCFB-46EF-897B-FE032DE31CDA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250D03-85F9-4C09-8365-0F95B6A041E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0003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8438A-292C-4437-9E1E-0B48F7C4A49A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897561-09FE-4275-BAEF-FAB925655BF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3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B095E-31F0-4753-91D9-BA23110C36D5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66BCE-5CFA-4227-8D31-7519DA42942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187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D3D62-FD64-445C-BA72-8621006A4D31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E44D00-DEC2-4B23-80D8-431BB20353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329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99F85-C655-4C93-B017-0E90DCA79AD4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9DC333-1DE8-4E33-8311-1ED23ADC2F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435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580FA-B6E1-4633-95E4-2658142C3A2B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9A622D-2CE1-4D87-8508-A8A69C3E5F1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89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B361A-4622-44FD-81CC-97F77BA78C50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0457C1-F581-4961-8BE0-7042402C745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892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7C3A5-9A6E-4A0F-8EDF-8B81C350B9CC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01C4FC-FEA6-4C91-8000-81A3B9D9F9B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8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0A533-4D60-4F6B-A134-305B433715B5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D3CB5-8088-4A01-B4C8-58FBC14E062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15A1C5-A1C8-4AD2-A060-FAA00ADFB96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879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8A67E-7376-40B9-B25D-C680DD9C64C9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AA8160-40F9-4B0C-8011-AD49D2476F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531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24E92-D6DF-41C0-9DE0-BA40D420B16B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EFD5D7-9E76-472C-B0DA-5B7441AE275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435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A9595-18FF-4D3B-AEB5-277104C61DD4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250D03-85F9-4C09-8365-0F95B6A041E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130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C7589-CD97-41A5-9813-3E5B74394B4C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897561-09FE-4275-BAEF-FAB925655BF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794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8F635-50D5-4B74-A1E7-E7D060B89147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66BCE-5CFA-4227-8D31-7519DA42942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144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C6632-5256-4797-B199-0CADC49E63B3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E44D00-DEC2-4B23-80D8-431BB20353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03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97DD3-0325-4B9A-878C-E42E1A60981E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9DC333-1DE8-4E33-8311-1ED23ADC2F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922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AF0D0-E199-4B5F-8EDF-B10799C8A7D8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9A622D-2CE1-4D87-8508-A8A69C3E5F1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84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54296-AAEB-499D-964B-A790E237E0B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0457C1-F581-4961-8BE0-7042402C745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56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B9E2-4C46-4D15-B1DB-E96955252F8D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DD3A0-97DE-4D92-AAD5-BA45DE969127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01C4FC-FEA6-4C91-8000-81A3B9D9F9B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098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BC449-FE9D-4D9B-9CFB-D902B26A6E5E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15A1C5-A1C8-4AD2-A060-FAA00ADFB96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7138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69F48-A6AB-4999-9496-2B49E68D2569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AA8160-40F9-4B0C-8011-AD49D2476F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079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9399A-0185-47FC-9AE6-99B59C090CDA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EFD5D7-9E76-472C-B0DA-5B7441AE275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481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EB7AD-A376-4090-AE98-5F23908C7288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250D03-85F9-4C09-8365-0F95B6A041E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364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463B1-7082-422D-86DF-D0AA6DDEEABA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897561-09FE-4275-BAEF-FAB925655BF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588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34FEE-5A72-4F0B-AFDD-B9E3611F8E83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66BCE-5CFA-4227-8D31-7519DA42942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3078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C9CCA-7E92-4561-AA98-DE2975FE2A74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E44D00-DEC2-4B23-80D8-431BB20353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849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F0C4F-081E-4453-BDC5-A8AF0F0720A6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9DC333-1DE8-4E33-8311-1ED23ADC2F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779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9525B-C565-4446-893A-A1F2D2E720FF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55DF1C-4B4B-462B-BF7F-7BA85D6187D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95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E400-EF9F-4F7C-8A1A-D27FE57CFA31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03F00-F12D-4C32-A947-2BAF4729C72A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F429D18-ED90-401B-A5B7-CC9BB2E8D9E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160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7EBF6-2CC7-4FB2-A49C-09D61C70F80B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F1BAEB-8563-4B0C-95CC-98AEC03CDE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672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57AE6-9D91-4E13-A3A9-98C29141FD6D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2B84C4-FDED-4800-A3AA-46B8EC9B48A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448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5C966-4FFB-49E8-B2BE-0378F5F9B46F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4902C0-B453-4519-A6B5-29ED20C2203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572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D250C-DC5D-4DD8-AB5F-A6C008489D69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D813A9-F6D3-44FC-97E1-7E13869CAFA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982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8C0C9-BA00-4183-B916-7A15D10DC8D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40DB02-23C8-41E7-8265-A70707B45DE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876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7BDD8-8FCC-41F5-B65C-02A665EB08F4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446665-68C8-434E-ACE0-726E59EA56D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019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EDFC1-61CE-45F0-9EF6-126E0E1E0AA1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460ADD-3A42-48AE-BF29-6A69F0EA43B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408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E0ED-EE41-404C-AA63-8533A271141B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1AB1DB3-DC79-4189-A92D-A270FD527A7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578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152A0-3503-4A9F-AE36-F11A9E187169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655B52-CDD2-40A9-A24D-99A41C0B87F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8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7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9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3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17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C26C1-B8B1-41FC-A533-A7AE0324A343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D4054F-897B-44D1-965A-890A63DFD9A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820314-A0AF-4EFD-8BD2-9452FAF952E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0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71EE3-6466-4CB4-8F58-9F6853CEEB0F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36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7EFBE-2EFE-4077-AFBC-67EBA78AFFF4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8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1737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9124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734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5355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353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3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05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3B2A54-07F6-40ED-8E47-7B4510F7AA59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E6713E-A067-4D1A-9ABF-A9979DBDEA2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9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55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16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80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92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99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453D48-D74A-4A71-AA34-79014DFF5883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E6713E-A067-4D1A-9ABF-A9979DBDEA2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5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9EBD14-1B31-4D4D-A55E-D20D852B8B1C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61B43D-4D5D-42D8-97AD-1495229DA0E8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4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C81B9B-ACE4-4707-A2E8-8BBC803977BE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58EED0-6F72-4327-AEE0-8F59B10A11D2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1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FEB0CA-11A8-4308-991B-2C94732720C7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49FAFC-F86A-4A21-B3CB-930A1F183CAC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26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E21678-1521-4A14-80FE-604BEACCBBC4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49FAFC-F86A-4A21-B3CB-930A1F183CAC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3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BFFBDC-C939-49A8-A32D-A874C098CF98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49FAFC-F86A-4A21-B3CB-930A1F183CAC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3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E601B7-D1A3-4813-A7B3-C8D3110CBF7D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BC8EF1-B808-4DA1-96F6-7C2CCF4E364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8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8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8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85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8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4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6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emf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8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1.png"/><Relationship Id="rId7" Type="http://schemas.openxmlformats.org/officeDocument/2006/relationships/image" Target="../media/image7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emf"/><Relationship Id="rId7" Type="http://schemas.openxmlformats.org/officeDocument/2006/relationships/image" Target="../media/image84.emf"/><Relationship Id="rId12" Type="http://schemas.openxmlformats.org/officeDocument/2006/relationships/image" Target="../media/image89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83.emf"/><Relationship Id="rId11" Type="http://schemas.openxmlformats.org/officeDocument/2006/relationships/image" Target="../media/image88.png"/><Relationship Id="rId5" Type="http://schemas.openxmlformats.org/officeDocument/2006/relationships/image" Target="../media/image82.emf"/><Relationship Id="rId10" Type="http://schemas.openxmlformats.org/officeDocument/2006/relationships/image" Target="../media/image87.emf"/><Relationship Id="rId4" Type="http://schemas.openxmlformats.org/officeDocument/2006/relationships/image" Target="../media/image81.emf"/><Relationship Id="rId9" Type="http://schemas.openxmlformats.org/officeDocument/2006/relationships/image" Target="../media/image86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92.emf"/><Relationship Id="rId7" Type="http://schemas.openxmlformats.org/officeDocument/2006/relationships/image" Target="../media/image96.emf"/><Relationship Id="rId12" Type="http://schemas.openxmlformats.org/officeDocument/2006/relationships/image" Target="../media/image89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95.emf"/><Relationship Id="rId11" Type="http://schemas.openxmlformats.org/officeDocument/2006/relationships/image" Target="../media/image88.png"/><Relationship Id="rId5" Type="http://schemas.openxmlformats.org/officeDocument/2006/relationships/image" Target="../media/image94.emf"/><Relationship Id="rId10" Type="http://schemas.openxmlformats.org/officeDocument/2006/relationships/image" Target="../media/image98.emf"/><Relationship Id="rId4" Type="http://schemas.openxmlformats.org/officeDocument/2006/relationships/image" Target="../media/image93.emf"/><Relationship Id="rId9" Type="http://schemas.openxmlformats.org/officeDocument/2006/relationships/image" Target="../media/image97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image" Target="../media/image100.emf"/><Relationship Id="rId7" Type="http://schemas.openxmlformats.org/officeDocument/2006/relationships/image" Target="../media/image97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03.png"/><Relationship Id="rId5" Type="http://schemas.openxmlformats.org/officeDocument/2006/relationships/image" Target="../media/image102.emf"/><Relationship Id="rId10" Type="http://schemas.openxmlformats.org/officeDocument/2006/relationships/image" Target="../media/image104.png"/><Relationship Id="rId4" Type="http://schemas.openxmlformats.org/officeDocument/2006/relationships/image" Target="../media/image101.emf"/><Relationship Id="rId9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09.emf"/><Relationship Id="rId7" Type="http://schemas.openxmlformats.org/officeDocument/2006/relationships/image" Target="../media/image87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86.emf"/><Relationship Id="rId5" Type="http://schemas.openxmlformats.org/officeDocument/2006/relationships/image" Target="../media/image111.emf"/><Relationship Id="rId10" Type="http://schemas.openxmlformats.org/officeDocument/2006/relationships/image" Target="../media/image112.png"/><Relationship Id="rId4" Type="http://schemas.openxmlformats.org/officeDocument/2006/relationships/image" Target="../media/image110.emf"/><Relationship Id="rId9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image" Target="../media/image100.emf"/><Relationship Id="rId7" Type="http://schemas.openxmlformats.org/officeDocument/2006/relationships/image" Target="../media/image97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03.png"/><Relationship Id="rId5" Type="http://schemas.openxmlformats.org/officeDocument/2006/relationships/image" Target="../media/image102.emf"/><Relationship Id="rId10" Type="http://schemas.openxmlformats.org/officeDocument/2006/relationships/image" Target="../media/image104.png"/><Relationship Id="rId4" Type="http://schemas.openxmlformats.org/officeDocument/2006/relationships/image" Target="../media/image101.emf"/><Relationship Id="rId9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7" Type="http://schemas.openxmlformats.org/officeDocument/2006/relationships/image" Target="../media/image115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88.png"/><Relationship Id="rId5" Type="http://schemas.openxmlformats.org/officeDocument/2006/relationships/image" Target="../media/image85.png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85.pn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1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5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36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emf"/><Relationship Id="rId3" Type="http://schemas.openxmlformats.org/officeDocument/2006/relationships/image" Target="../media/image131.emf"/><Relationship Id="rId7" Type="http://schemas.openxmlformats.org/officeDocument/2006/relationships/image" Target="../media/image13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7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7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5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5.xml"/><Relationship Id="rId4" Type="http://schemas.openxmlformats.org/officeDocument/2006/relationships/image" Target="../media/image1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5.xml"/><Relationship Id="rId4" Type="http://schemas.openxmlformats.org/officeDocument/2006/relationships/image" Target="../media/image1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5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5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709856" y="2924944"/>
            <a:ext cx="3724288" cy="1237262"/>
          </a:xfrm>
        </p:spPr>
        <p:txBody>
          <a:bodyPr wrap="none">
            <a:spAutoFit/>
          </a:bodyPr>
          <a:lstStyle/>
          <a:p>
            <a:r>
              <a:rPr lang="en-US" altLang="ja-JP" sz="3600" dirty="0" err="1" smtClean="0">
                <a:solidFill>
                  <a:schemeClr val="tx1"/>
                </a:solidFill>
              </a:rPr>
              <a:t>Masakiyo</a:t>
            </a:r>
            <a:r>
              <a:rPr lang="en-US" altLang="ja-JP" sz="3600" dirty="0" smtClean="0">
                <a:solidFill>
                  <a:schemeClr val="tx1"/>
                </a:solidFill>
              </a:rPr>
              <a:t> Kitazawa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(Osaka U.)</a:t>
            </a:r>
          </a:p>
        </p:txBody>
      </p:sp>
      <p:sp>
        <p:nvSpPr>
          <p:cNvPr id="11" name="タイトル 10"/>
          <p:cNvSpPr>
            <a:spLocks noGrp="1"/>
          </p:cNvSpPr>
          <p:nvPr>
            <p:ph type="ctrTitle"/>
          </p:nvPr>
        </p:nvSpPr>
        <p:spPr>
          <a:xfrm>
            <a:off x="0" y="1238895"/>
            <a:ext cx="9144000" cy="1470025"/>
          </a:xfrm>
        </p:spPr>
        <p:txBody>
          <a:bodyPr>
            <a:noAutofit/>
          </a:bodyPr>
          <a:lstStyle/>
          <a:p>
            <a:r>
              <a:rPr lang="en-US" altLang="ja-JP" sz="4800" dirty="0" smtClean="0"/>
              <a:t>J-PARC Heavy-Ion Program and Search of the QCD Critical Point</a:t>
            </a:r>
            <a:endParaRPr kumimoji="1" lang="ja-JP" altLang="en-US" sz="4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32083" y="6385101"/>
            <a:ext cx="4879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CSQCD-VI, JINR, </a:t>
            </a:r>
            <a:r>
              <a:rPr lang="en-US" altLang="ja-JP" sz="2000" dirty="0" err="1" smtClean="0"/>
              <a:t>Dubna</a:t>
            </a:r>
            <a:r>
              <a:rPr lang="en-US" altLang="ja-JP" sz="2000" dirty="0" smtClean="0"/>
              <a:t>, Russia, Sep. 27,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332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Beam-Energy Scan</a:t>
            </a:r>
            <a:endParaRPr kumimoji="1" lang="ja-JP" altLang="en-US" dirty="0"/>
          </a:p>
        </p:txBody>
      </p:sp>
      <p:pic>
        <p:nvPicPr>
          <p:cNvPr id="9" name="Picture 19" descr="tch_mub_strange_gce_w_sabita_la_pim_linear.gif"/>
          <p:cNvPicPr>
            <a:picLocks noChangeAspect="1"/>
          </p:cNvPicPr>
          <p:nvPr/>
        </p:nvPicPr>
        <p:blipFill>
          <a:blip r:embed="rId2"/>
          <a:srcRect l="1420" t="8372" r="8521" b="1674"/>
          <a:stretch>
            <a:fillRect/>
          </a:stretch>
        </p:blipFill>
        <p:spPr>
          <a:xfrm>
            <a:off x="273109" y="2005087"/>
            <a:ext cx="3855831" cy="326641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91869" y="1366027"/>
            <a:ext cx="4018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T,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HGｺﾞｼｯｸM" panose="020B0609000000000000" pitchFamily="49" charset="-128"/>
                <a:cs typeface="+mn-cs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from particle yield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67786" y="4374934"/>
            <a:ext cx="134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STAR,2012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546735" y="1366027"/>
            <a:ext cx="4320273" cy="3905474"/>
            <a:chOff x="4546735" y="1883605"/>
            <a:chExt cx="4320273" cy="3905474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6735" y="2522665"/>
              <a:ext cx="4320273" cy="3266414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4765634" y="1883605"/>
              <a:ext cx="38824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Translation to baryon density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" name="楕円 12"/>
            <p:cNvSpPr/>
            <p:nvPr/>
          </p:nvSpPr>
          <p:spPr>
            <a:xfrm rot="3802181">
              <a:off x="7146194" y="3470791"/>
              <a:ext cx="495154" cy="810075"/>
            </a:xfrm>
            <a:prstGeom prst="ellipse">
              <a:avLst/>
            </a:prstGeom>
            <a:noFill/>
            <a:ln w="38100"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rot="20251296">
              <a:off x="7203716" y="3922718"/>
              <a:ext cx="1166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J-PARC-HI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1536970" y="5942938"/>
            <a:ext cx="6070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 energy = highest baryon density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右矢印 5"/>
          <p:cNvSpPr/>
          <p:nvPr/>
        </p:nvSpPr>
        <p:spPr>
          <a:xfrm>
            <a:off x="4010269" y="2691590"/>
            <a:ext cx="630742" cy="183691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3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Maximum Density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97" y="1773933"/>
            <a:ext cx="5005633" cy="371838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255242" y="1293631"/>
            <a:ext cx="4633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Time evolution in 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-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HGｺﾞｼｯｸM" panose="020B0609000000000000" pitchFamily="49" charset="-128"/>
                <a:cs typeface="+mn-cs"/>
              </a:rPr>
              <a:t>r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plane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by JAM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1999" y="4290104"/>
            <a:ext cx="2255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A. Ohnishi, 2002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27891" y="5733256"/>
            <a:ext cx="6629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Maximum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density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5~10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HGｺﾞｼｯｸM" panose="020B0609000000000000" pitchFamily="49" charset="-128"/>
                <a:cs typeface="+mn-cs"/>
              </a:rPr>
              <a:t>r</a:t>
            </a:r>
            <a:r>
              <a:rPr kumimoji="1" lang="en-US" altLang="ja-JP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0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@ J-PARC energy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Large event-by-event fluctuations?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E/A = 20{\rm GeV}&#10;\\&#10;\sqrt{s_{_{NN}}}\simeq6{\rm GeV}&#10;\end{align*}&lt;/body&gt;&#10;  &lt;fcolor&gt;FFFFFFFF&lt;/fcolor&gt;&#10;  &lt;bcolor&gt;FFFFFFFF&lt;/bcolor&gt;&#10;  &lt;transparent&gt;True&lt;/transparent&gt;&#10;  &lt;resolution&gt;1800&lt;/resolution&gt;&#10;  &lt;imageh&gt;714&lt;/imageh&gt;&#10;  &lt;imagew&gt;1572&lt;/imagew&gt;&#10;  &lt;scale&gt;50&lt;/scale&gt;&#10;  &lt;cursor&gt;6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01" y="1906581"/>
            <a:ext cx="1945427" cy="883610"/>
          </a:xfrm>
          <a:prstGeom prst="rect">
            <a:avLst/>
          </a:prstGeom>
        </p:spPr>
      </p:pic>
      <p:grpSp>
        <p:nvGrpSpPr>
          <p:cNvPr id="22" name="グループ化 21"/>
          <p:cNvGrpSpPr/>
          <p:nvPr/>
        </p:nvGrpSpPr>
        <p:grpSpPr>
          <a:xfrm>
            <a:off x="421414" y="4383265"/>
            <a:ext cx="3378389" cy="936261"/>
            <a:chOff x="421414" y="4383265"/>
            <a:chExt cx="3378389" cy="936261"/>
          </a:xfrm>
        </p:grpSpPr>
        <p:sp>
          <p:nvSpPr>
            <p:cNvPr id="3" name="角丸四角形 2"/>
            <p:cNvSpPr/>
            <p:nvPr/>
          </p:nvSpPr>
          <p:spPr>
            <a:xfrm>
              <a:off x="3017378" y="4383265"/>
              <a:ext cx="782425" cy="423604"/>
            </a:xfrm>
            <a:prstGeom prst="roundRect">
              <a:avLst/>
            </a:prstGeom>
            <a:solidFill>
              <a:srgbClr val="008000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421414" y="4691037"/>
              <a:ext cx="2116022" cy="628489"/>
            </a:xfrm>
            <a:prstGeom prst="roundRect">
              <a:avLst/>
            </a:prstGeom>
            <a:solidFill>
              <a:srgbClr val="008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pic>
          <p:nvPicPr>
  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&amp;amp;E/A&amp;lt;1{\rm ~GeV}&#10;\end{align*}&lt;/body&gt;&#10;  &lt;fcolor&gt;FFFFFFFF&lt;/fcolor&gt;&#10;  &lt;bcolor&gt;FFFFFFFF&lt;/bcolor&gt;&#10;  &lt;transparent&gt;True&lt;/transparent&gt;&#10;  &lt;resolution&gt;1800&lt;/resolution&gt;&#10;  &lt;imageh&gt;249&lt;/imageh&gt;&#10;  &lt;imagew&gt;1514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7" y="4857451"/>
              <a:ext cx="1797709" cy="295660"/>
            </a:xfrm>
            <a:prstGeom prst="rect">
              <a:avLst/>
            </a:prstGeom>
          </p:spPr>
        </p:pic>
        <p:sp>
          <p:nvSpPr>
            <p:cNvPr id="20" name="右矢印 19"/>
            <p:cNvSpPr/>
            <p:nvPr/>
          </p:nvSpPr>
          <p:spPr>
            <a:xfrm rot="19918194">
              <a:off x="2475925" y="4634598"/>
              <a:ext cx="646746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rgbClr val="008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131824" y="1813545"/>
            <a:ext cx="2939036" cy="2079723"/>
            <a:chOff x="131824" y="1813545"/>
            <a:chExt cx="2939036" cy="2079723"/>
          </a:xfrm>
        </p:grpSpPr>
        <p:sp>
          <p:nvSpPr>
            <p:cNvPr id="10" name="角丸四角形 9"/>
            <p:cNvSpPr/>
            <p:nvPr/>
          </p:nvSpPr>
          <p:spPr>
            <a:xfrm>
              <a:off x="2867320" y="1813545"/>
              <a:ext cx="203540" cy="2079723"/>
            </a:xfrm>
            <a:prstGeom prst="roundRect">
              <a:avLst/>
            </a:prstGeom>
            <a:solidFill>
              <a:srgbClr val="F89708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131824" y="2005605"/>
              <a:ext cx="2275682" cy="628489"/>
            </a:xfrm>
            <a:prstGeom prst="round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pic>
          <p:nvPicPr>
  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sqrt{s_{_{\rm NN}}} &amp;gt;100{\rm~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852&lt;/imagew&gt;&#10;  &lt;scale&gt;50&lt;/scale&gt;&#10;  &lt;cursor&gt;50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57" y="2203117"/>
              <a:ext cx="2135216" cy="290537"/>
            </a:xfrm>
            <a:prstGeom prst="rect">
              <a:avLst/>
            </a:prstGeom>
          </p:spPr>
        </p:pic>
        <p:sp>
          <p:nvSpPr>
            <p:cNvPr id="21" name="右矢印 20"/>
            <p:cNvSpPr/>
            <p:nvPr/>
          </p:nvSpPr>
          <p:spPr>
            <a:xfrm rot="1534861">
              <a:off x="2340835" y="2402863"/>
              <a:ext cx="639320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753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角丸四角形 82"/>
          <p:cNvSpPr/>
          <p:nvPr/>
        </p:nvSpPr>
        <p:spPr>
          <a:xfrm>
            <a:off x="5822078" y="1374721"/>
            <a:ext cx="3176728" cy="4942414"/>
          </a:xfrm>
          <a:prstGeom prst="roundRect">
            <a:avLst>
              <a:gd name="adj" fmla="val 8693"/>
            </a:avLst>
          </a:prstGeom>
          <a:solidFill>
            <a:srgbClr val="26849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0" name="楕円 79"/>
          <p:cNvSpPr/>
          <p:nvPr/>
        </p:nvSpPr>
        <p:spPr>
          <a:xfrm>
            <a:off x="-4237428" y="2193209"/>
            <a:ext cx="7920000" cy="7920000"/>
          </a:xfrm>
          <a:prstGeom prst="ellipse">
            <a:avLst/>
          </a:prstGeom>
          <a:gradFill flip="none" rotWithShape="1">
            <a:gsLst>
              <a:gs pos="43000">
                <a:srgbClr val="FFC000"/>
              </a:gs>
              <a:gs pos="4000">
                <a:srgbClr val="FF0000"/>
              </a:gs>
              <a:gs pos="89000">
                <a:schemeClr val="accent6">
                  <a:lumMod val="4000"/>
                  <a:lumOff val="96000"/>
                  <a:alpha val="11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Search of Rare Events</a:t>
            </a:r>
            <a:endParaRPr kumimoji="1" lang="ja-JP" altLang="en-US" dirty="0"/>
          </a:p>
        </p:txBody>
      </p:sp>
      <p:sp>
        <p:nvSpPr>
          <p:cNvPr id="5" name="円/楕円 415"/>
          <p:cNvSpPr/>
          <p:nvPr/>
        </p:nvSpPr>
        <p:spPr>
          <a:xfrm>
            <a:off x="444369" y="582772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円/楕円 426"/>
          <p:cNvSpPr/>
          <p:nvPr/>
        </p:nvSpPr>
        <p:spPr>
          <a:xfrm>
            <a:off x="108359" y="5175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円/楕円 427"/>
          <p:cNvSpPr/>
          <p:nvPr/>
        </p:nvSpPr>
        <p:spPr>
          <a:xfrm>
            <a:off x="136530" y="558183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円/楕円 428"/>
          <p:cNvSpPr/>
          <p:nvPr/>
        </p:nvSpPr>
        <p:spPr>
          <a:xfrm>
            <a:off x="360749" y="456377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円/楕円 429"/>
          <p:cNvSpPr/>
          <p:nvPr/>
        </p:nvSpPr>
        <p:spPr>
          <a:xfrm>
            <a:off x="829730" y="580884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円/楕円 430"/>
          <p:cNvSpPr/>
          <p:nvPr/>
        </p:nvSpPr>
        <p:spPr>
          <a:xfrm>
            <a:off x="1011698" y="617000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431"/>
          <p:cNvSpPr/>
          <p:nvPr/>
        </p:nvSpPr>
        <p:spPr>
          <a:xfrm>
            <a:off x="432208" y="596793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円/楕円 432"/>
          <p:cNvSpPr/>
          <p:nvPr/>
        </p:nvSpPr>
        <p:spPr>
          <a:xfrm>
            <a:off x="493637" y="5121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円/楕円 433"/>
          <p:cNvSpPr/>
          <p:nvPr/>
        </p:nvSpPr>
        <p:spPr>
          <a:xfrm>
            <a:off x="378208" y="535982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円/楕円 434"/>
          <p:cNvSpPr/>
          <p:nvPr/>
        </p:nvSpPr>
        <p:spPr>
          <a:xfrm>
            <a:off x="336868" y="553441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円/楕円 435"/>
          <p:cNvSpPr/>
          <p:nvPr/>
        </p:nvSpPr>
        <p:spPr>
          <a:xfrm>
            <a:off x="141193" y="657344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円/楕円 436"/>
          <p:cNvSpPr/>
          <p:nvPr/>
        </p:nvSpPr>
        <p:spPr>
          <a:xfrm>
            <a:off x="575334" y="462807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437"/>
          <p:cNvSpPr/>
          <p:nvPr/>
        </p:nvSpPr>
        <p:spPr>
          <a:xfrm>
            <a:off x="1007895" y="552650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438"/>
          <p:cNvSpPr/>
          <p:nvPr/>
        </p:nvSpPr>
        <p:spPr>
          <a:xfrm>
            <a:off x="1125091" y="58599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440"/>
          <p:cNvSpPr/>
          <p:nvPr/>
        </p:nvSpPr>
        <p:spPr>
          <a:xfrm>
            <a:off x="173001" y="475719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441"/>
          <p:cNvSpPr/>
          <p:nvPr/>
        </p:nvSpPr>
        <p:spPr>
          <a:xfrm>
            <a:off x="71335" y="615380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444"/>
          <p:cNvSpPr/>
          <p:nvPr/>
        </p:nvSpPr>
        <p:spPr>
          <a:xfrm>
            <a:off x="252351" y="542391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円/楕円 445"/>
          <p:cNvSpPr/>
          <p:nvPr/>
        </p:nvSpPr>
        <p:spPr>
          <a:xfrm>
            <a:off x="721559" y="549307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円/楕円 446"/>
          <p:cNvSpPr/>
          <p:nvPr/>
        </p:nvSpPr>
        <p:spPr>
          <a:xfrm>
            <a:off x="568302" y="563714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円/楕円 448"/>
          <p:cNvSpPr/>
          <p:nvPr/>
        </p:nvSpPr>
        <p:spPr>
          <a:xfrm>
            <a:off x="552459" y="655551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449"/>
          <p:cNvSpPr/>
          <p:nvPr/>
        </p:nvSpPr>
        <p:spPr>
          <a:xfrm>
            <a:off x="828274" y="653086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円/楕円 235"/>
          <p:cNvSpPr/>
          <p:nvPr/>
        </p:nvSpPr>
        <p:spPr>
          <a:xfrm>
            <a:off x="378208" y="63516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37"/>
          <p:cNvSpPr/>
          <p:nvPr/>
        </p:nvSpPr>
        <p:spPr>
          <a:xfrm>
            <a:off x="613730" y="526588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38"/>
          <p:cNvSpPr/>
          <p:nvPr/>
        </p:nvSpPr>
        <p:spPr>
          <a:xfrm>
            <a:off x="208556" y="574211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39"/>
          <p:cNvSpPr/>
          <p:nvPr/>
        </p:nvSpPr>
        <p:spPr>
          <a:xfrm>
            <a:off x="216359" y="59907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41"/>
          <p:cNvSpPr/>
          <p:nvPr/>
        </p:nvSpPr>
        <p:spPr>
          <a:xfrm>
            <a:off x="721730" y="61160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243"/>
          <p:cNvSpPr/>
          <p:nvPr/>
        </p:nvSpPr>
        <p:spPr>
          <a:xfrm>
            <a:off x="286755" y="490567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円/楕円 418"/>
          <p:cNvSpPr/>
          <p:nvPr/>
        </p:nvSpPr>
        <p:spPr>
          <a:xfrm>
            <a:off x="328628" y="371600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421"/>
          <p:cNvSpPr/>
          <p:nvPr/>
        </p:nvSpPr>
        <p:spPr>
          <a:xfrm>
            <a:off x="1499853" y="634364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421"/>
          <p:cNvSpPr/>
          <p:nvPr/>
        </p:nvSpPr>
        <p:spPr>
          <a:xfrm>
            <a:off x="961568" y="462366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円/楕円 435"/>
          <p:cNvSpPr/>
          <p:nvPr/>
        </p:nvSpPr>
        <p:spPr>
          <a:xfrm>
            <a:off x="650859" y="492403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448"/>
          <p:cNvSpPr/>
          <p:nvPr/>
        </p:nvSpPr>
        <p:spPr>
          <a:xfrm>
            <a:off x="225495" y="528889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449"/>
          <p:cNvSpPr/>
          <p:nvPr/>
        </p:nvSpPr>
        <p:spPr>
          <a:xfrm>
            <a:off x="317924" y="512488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435"/>
          <p:cNvSpPr/>
          <p:nvPr/>
        </p:nvSpPr>
        <p:spPr>
          <a:xfrm>
            <a:off x="295203" y="616315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448"/>
          <p:cNvSpPr/>
          <p:nvPr/>
        </p:nvSpPr>
        <p:spPr>
          <a:xfrm>
            <a:off x="675920" y="591210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449"/>
          <p:cNvSpPr/>
          <p:nvPr/>
        </p:nvSpPr>
        <p:spPr>
          <a:xfrm>
            <a:off x="79782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18"/>
          <p:cNvSpPr/>
          <p:nvPr/>
        </p:nvSpPr>
        <p:spPr>
          <a:xfrm>
            <a:off x="1612907" y="596793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21"/>
          <p:cNvSpPr/>
          <p:nvPr/>
        </p:nvSpPr>
        <p:spPr>
          <a:xfrm>
            <a:off x="1313066" y="489480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円/楕円 418"/>
          <p:cNvSpPr/>
          <p:nvPr/>
        </p:nvSpPr>
        <p:spPr>
          <a:xfrm>
            <a:off x="638730" y="402179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421"/>
          <p:cNvSpPr/>
          <p:nvPr/>
        </p:nvSpPr>
        <p:spPr>
          <a:xfrm>
            <a:off x="173001" y="405352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418"/>
          <p:cNvSpPr/>
          <p:nvPr/>
        </p:nvSpPr>
        <p:spPr>
          <a:xfrm>
            <a:off x="1237608" y="543907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421"/>
          <p:cNvSpPr/>
          <p:nvPr/>
        </p:nvSpPr>
        <p:spPr>
          <a:xfrm>
            <a:off x="1155868" y="602665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円/楕円 418"/>
          <p:cNvSpPr/>
          <p:nvPr/>
        </p:nvSpPr>
        <p:spPr>
          <a:xfrm>
            <a:off x="154556" y="4471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円/楕円 421"/>
          <p:cNvSpPr/>
          <p:nvPr/>
        </p:nvSpPr>
        <p:spPr>
          <a:xfrm>
            <a:off x="645606" y="44533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18"/>
          <p:cNvSpPr/>
          <p:nvPr/>
        </p:nvSpPr>
        <p:spPr>
          <a:xfrm>
            <a:off x="1011698" y="641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円/楕円 421"/>
          <p:cNvSpPr/>
          <p:nvPr/>
        </p:nvSpPr>
        <p:spPr>
          <a:xfrm>
            <a:off x="862806" y="511961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1" name="円/楕円 418"/>
          <p:cNvSpPr/>
          <p:nvPr/>
        </p:nvSpPr>
        <p:spPr>
          <a:xfrm>
            <a:off x="1163276" y="44120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" name="円/楕円 421"/>
          <p:cNvSpPr/>
          <p:nvPr/>
        </p:nvSpPr>
        <p:spPr>
          <a:xfrm>
            <a:off x="270208" y="428846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円/楕円 418"/>
          <p:cNvSpPr/>
          <p:nvPr/>
        </p:nvSpPr>
        <p:spPr>
          <a:xfrm>
            <a:off x="1309356" y="57498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円/楕円 421"/>
          <p:cNvSpPr/>
          <p:nvPr/>
        </p:nvSpPr>
        <p:spPr>
          <a:xfrm>
            <a:off x="2518039" y="470319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円/楕円 418"/>
          <p:cNvSpPr/>
          <p:nvPr/>
        </p:nvSpPr>
        <p:spPr>
          <a:xfrm>
            <a:off x="-64371" y="379169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円/楕円 421"/>
          <p:cNvSpPr/>
          <p:nvPr/>
        </p:nvSpPr>
        <p:spPr>
          <a:xfrm>
            <a:off x="729920" y="370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円/楕円 418"/>
          <p:cNvSpPr/>
          <p:nvPr/>
        </p:nvSpPr>
        <p:spPr>
          <a:xfrm>
            <a:off x="1281332" y="38434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円/楕円 421"/>
          <p:cNvSpPr/>
          <p:nvPr/>
        </p:nvSpPr>
        <p:spPr>
          <a:xfrm>
            <a:off x="970464" y="481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円/楕円 418"/>
          <p:cNvSpPr/>
          <p:nvPr/>
        </p:nvSpPr>
        <p:spPr>
          <a:xfrm>
            <a:off x="2286024" y="51901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円/楕円 421"/>
          <p:cNvSpPr/>
          <p:nvPr/>
        </p:nvSpPr>
        <p:spPr>
          <a:xfrm>
            <a:off x="1582480" y="545407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円/楕円 418"/>
          <p:cNvSpPr/>
          <p:nvPr/>
        </p:nvSpPr>
        <p:spPr>
          <a:xfrm>
            <a:off x="729920" y="62733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円/楕円 418"/>
          <p:cNvSpPr/>
          <p:nvPr/>
        </p:nvSpPr>
        <p:spPr>
          <a:xfrm>
            <a:off x="402753" y="475197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円/楕円 418"/>
          <p:cNvSpPr/>
          <p:nvPr/>
        </p:nvSpPr>
        <p:spPr>
          <a:xfrm>
            <a:off x="844019" y="427663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円/楕円 418"/>
          <p:cNvSpPr/>
          <p:nvPr/>
        </p:nvSpPr>
        <p:spPr>
          <a:xfrm>
            <a:off x="1421066" y="608296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円/楕円 421"/>
          <p:cNvSpPr/>
          <p:nvPr/>
        </p:nvSpPr>
        <p:spPr>
          <a:xfrm>
            <a:off x="1889277" y="641240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円/楕円 421"/>
          <p:cNvSpPr/>
          <p:nvPr/>
        </p:nvSpPr>
        <p:spPr>
          <a:xfrm>
            <a:off x="1574233" y="515788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円/楕円 421"/>
          <p:cNvSpPr/>
          <p:nvPr/>
        </p:nvSpPr>
        <p:spPr>
          <a:xfrm>
            <a:off x="1196117" y="517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円/楕円 421"/>
          <p:cNvSpPr/>
          <p:nvPr/>
        </p:nvSpPr>
        <p:spPr>
          <a:xfrm>
            <a:off x="1921174" y="512689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円/楕円 418"/>
          <p:cNvSpPr/>
          <p:nvPr/>
        </p:nvSpPr>
        <p:spPr>
          <a:xfrm>
            <a:off x="2016783" y="57280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円/楕円 421"/>
          <p:cNvSpPr/>
          <p:nvPr/>
        </p:nvSpPr>
        <p:spPr>
          <a:xfrm>
            <a:off x="1759031" y="47147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円/楕円 421"/>
          <p:cNvSpPr/>
          <p:nvPr/>
        </p:nvSpPr>
        <p:spPr>
          <a:xfrm>
            <a:off x="1653015" y="4363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円/楕円 418"/>
          <p:cNvSpPr/>
          <p:nvPr/>
        </p:nvSpPr>
        <p:spPr>
          <a:xfrm>
            <a:off x="2436542" y="63688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円/楕円 421"/>
          <p:cNvSpPr/>
          <p:nvPr/>
        </p:nvSpPr>
        <p:spPr>
          <a:xfrm>
            <a:off x="413334" y="406451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円/楕円 421"/>
          <p:cNvSpPr/>
          <p:nvPr/>
        </p:nvSpPr>
        <p:spPr>
          <a:xfrm>
            <a:off x="336792" y="30694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円/楕円 418"/>
          <p:cNvSpPr/>
          <p:nvPr/>
        </p:nvSpPr>
        <p:spPr>
          <a:xfrm>
            <a:off x="1489376" y="33970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903458" y="1556418"/>
            <a:ext cx="2948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 density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igh luminosity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 strange yield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4" name="円/楕円 421"/>
          <p:cNvSpPr/>
          <p:nvPr/>
        </p:nvSpPr>
        <p:spPr>
          <a:xfrm>
            <a:off x="1672009" y="570043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5" name="円/楕円 421"/>
          <p:cNvSpPr/>
          <p:nvPr/>
        </p:nvSpPr>
        <p:spPr>
          <a:xfrm>
            <a:off x="1025064" y="6642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3" name="グループ化 122"/>
          <p:cNvGrpSpPr/>
          <p:nvPr/>
        </p:nvGrpSpPr>
        <p:grpSpPr>
          <a:xfrm>
            <a:off x="882274" y="1375185"/>
            <a:ext cx="2624340" cy="1852636"/>
            <a:chOff x="882274" y="1375185"/>
            <a:chExt cx="2624340" cy="1852636"/>
          </a:xfrm>
        </p:grpSpPr>
        <p:sp>
          <p:nvSpPr>
            <p:cNvPr id="79" name="円/楕円 418"/>
            <p:cNvSpPr/>
            <p:nvPr/>
          </p:nvSpPr>
          <p:spPr>
            <a:xfrm>
              <a:off x="1848121" y="1752014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96" name="直線矢印コネクタ 95"/>
            <p:cNvCxnSpPr/>
            <p:nvPr/>
          </p:nvCxnSpPr>
          <p:spPr>
            <a:xfrm flipV="1">
              <a:off x="1078806" y="2081265"/>
              <a:ext cx="711427" cy="1146556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円/楕円 421"/>
            <p:cNvSpPr/>
            <p:nvPr/>
          </p:nvSpPr>
          <p:spPr>
            <a:xfrm>
              <a:off x="1520609" y="1488459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98" name="直線矢印コネクタ 97"/>
            <p:cNvCxnSpPr/>
            <p:nvPr/>
          </p:nvCxnSpPr>
          <p:spPr>
            <a:xfrm flipV="1">
              <a:off x="882274" y="1802570"/>
              <a:ext cx="623061" cy="123332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テキスト ボックス 98"/>
            <p:cNvSpPr txBox="1"/>
            <p:nvPr/>
          </p:nvSpPr>
          <p:spPr>
            <a:xfrm>
              <a:off x="2122902" y="1375185"/>
              <a:ext cx="13837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Exotic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Hadrons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03" name="円/楕円 421"/>
          <p:cNvSpPr/>
          <p:nvPr/>
        </p:nvSpPr>
        <p:spPr>
          <a:xfrm>
            <a:off x="764669" y="6750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418"/>
          <p:cNvSpPr/>
          <p:nvPr/>
        </p:nvSpPr>
        <p:spPr>
          <a:xfrm>
            <a:off x="1745753" y="6573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円/楕円 421"/>
          <p:cNvSpPr/>
          <p:nvPr/>
        </p:nvSpPr>
        <p:spPr>
          <a:xfrm>
            <a:off x="1037608" y="563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418"/>
          <p:cNvSpPr/>
          <p:nvPr/>
        </p:nvSpPr>
        <p:spPr>
          <a:xfrm>
            <a:off x="735319" y="478549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7" name="円/楕円 421"/>
          <p:cNvSpPr/>
          <p:nvPr/>
        </p:nvSpPr>
        <p:spPr>
          <a:xfrm>
            <a:off x="1358233" y="668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418"/>
          <p:cNvSpPr/>
          <p:nvPr/>
        </p:nvSpPr>
        <p:spPr>
          <a:xfrm>
            <a:off x="1233674" y="629577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4" name="グループ化 123"/>
          <p:cNvGrpSpPr/>
          <p:nvPr/>
        </p:nvGrpSpPr>
        <p:grpSpPr>
          <a:xfrm>
            <a:off x="1869015" y="2436061"/>
            <a:ext cx="3360376" cy="1534547"/>
            <a:chOff x="1869015" y="2436061"/>
            <a:chExt cx="3360376" cy="1534547"/>
          </a:xfrm>
        </p:grpSpPr>
        <p:sp>
          <p:nvSpPr>
            <p:cNvPr id="87" name="円/楕円 421"/>
            <p:cNvSpPr/>
            <p:nvPr/>
          </p:nvSpPr>
          <p:spPr>
            <a:xfrm>
              <a:off x="3122053" y="26875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8" name="円/楕円 418"/>
            <p:cNvSpPr/>
            <p:nvPr/>
          </p:nvSpPr>
          <p:spPr>
            <a:xfrm>
              <a:off x="3167899" y="284917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9" name="円/楕円 421"/>
            <p:cNvSpPr/>
            <p:nvPr/>
          </p:nvSpPr>
          <p:spPr>
            <a:xfrm>
              <a:off x="2985695" y="28136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1" name="円/楕円 418"/>
            <p:cNvSpPr/>
            <p:nvPr/>
          </p:nvSpPr>
          <p:spPr>
            <a:xfrm>
              <a:off x="2946642" y="2648747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3353556" y="2436061"/>
              <a:ext cx="18758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Hypernuclei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12" name="直線矢印コネクタ 111"/>
            <p:cNvCxnSpPr/>
            <p:nvPr/>
          </p:nvCxnSpPr>
          <p:spPr>
            <a:xfrm flipV="1">
              <a:off x="1869015" y="3061089"/>
              <a:ext cx="968021" cy="90951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219393" y="3454296"/>
            <a:ext cx="3543986" cy="1163475"/>
            <a:chOff x="2219393" y="3454296"/>
            <a:chExt cx="3543986" cy="1163475"/>
          </a:xfrm>
        </p:grpSpPr>
        <p:sp>
          <p:nvSpPr>
            <p:cNvPr id="86" name="円/楕円 421"/>
            <p:cNvSpPr/>
            <p:nvPr/>
          </p:nvSpPr>
          <p:spPr>
            <a:xfrm>
              <a:off x="3664035" y="375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0" name="円/楕円 421"/>
            <p:cNvSpPr/>
            <p:nvPr/>
          </p:nvSpPr>
          <p:spPr>
            <a:xfrm>
              <a:off x="3542321" y="402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2" name="円/楕円 421"/>
            <p:cNvSpPr/>
            <p:nvPr/>
          </p:nvSpPr>
          <p:spPr>
            <a:xfrm>
              <a:off x="3481464" y="3837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3" name="円/楕円 418"/>
            <p:cNvSpPr/>
            <p:nvPr/>
          </p:nvSpPr>
          <p:spPr>
            <a:xfrm>
              <a:off x="3669224" y="390698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4" name="円/楕円 421"/>
            <p:cNvSpPr/>
            <p:nvPr/>
          </p:nvSpPr>
          <p:spPr>
            <a:xfrm>
              <a:off x="3664035" y="4053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5" name="円/楕円 421"/>
            <p:cNvSpPr/>
            <p:nvPr/>
          </p:nvSpPr>
          <p:spPr>
            <a:xfrm>
              <a:off x="3760915" y="3945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3956474" y="3454296"/>
              <a:ext cx="18069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Strangelets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15" name="直線矢印コネクタ 114"/>
            <p:cNvCxnSpPr/>
            <p:nvPr/>
          </p:nvCxnSpPr>
          <p:spPr>
            <a:xfrm flipV="1">
              <a:off x="2219393" y="4167269"/>
              <a:ext cx="1169090" cy="450502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円/楕円 427"/>
          <p:cNvSpPr/>
          <p:nvPr/>
        </p:nvSpPr>
        <p:spPr>
          <a:xfrm>
            <a:off x="378208" y="570681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8" name="円/楕円 238"/>
          <p:cNvSpPr/>
          <p:nvPr/>
        </p:nvSpPr>
        <p:spPr>
          <a:xfrm>
            <a:off x="478851" y="546915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9" name="円/楕円 449"/>
          <p:cNvSpPr/>
          <p:nvPr/>
        </p:nvSpPr>
        <p:spPr>
          <a:xfrm>
            <a:off x="338717" y="65463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0" name="円/楕円 427"/>
          <p:cNvSpPr/>
          <p:nvPr/>
        </p:nvSpPr>
        <p:spPr>
          <a:xfrm>
            <a:off x="201551" y="634003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1" name="円/楕円 238"/>
          <p:cNvSpPr/>
          <p:nvPr/>
        </p:nvSpPr>
        <p:spPr>
          <a:xfrm>
            <a:off x="513356" y="60567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2" name="円/楕円 449"/>
          <p:cNvSpPr/>
          <p:nvPr/>
        </p:nvSpPr>
        <p:spPr>
          <a:xfrm>
            <a:off x="490628" y="623499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3" name="円/楕円 415"/>
          <p:cNvSpPr/>
          <p:nvPr/>
        </p:nvSpPr>
        <p:spPr>
          <a:xfrm>
            <a:off x="54888" y="540307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4" name="円/楕円 415"/>
          <p:cNvSpPr/>
          <p:nvPr/>
        </p:nvSpPr>
        <p:spPr>
          <a:xfrm>
            <a:off x="837920" y="5990406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5" name="円/楕円 415"/>
          <p:cNvSpPr/>
          <p:nvPr/>
        </p:nvSpPr>
        <p:spPr>
          <a:xfrm>
            <a:off x="226556" y="641967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6" name="円/楕円 238"/>
          <p:cNvSpPr/>
          <p:nvPr/>
        </p:nvSpPr>
        <p:spPr>
          <a:xfrm>
            <a:off x="-10371" y="578020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449"/>
          <p:cNvSpPr/>
          <p:nvPr/>
        </p:nvSpPr>
        <p:spPr>
          <a:xfrm>
            <a:off x="54112" y="637668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427"/>
          <p:cNvSpPr/>
          <p:nvPr/>
        </p:nvSpPr>
        <p:spPr>
          <a:xfrm>
            <a:off x="-28270" y="563789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238"/>
          <p:cNvSpPr/>
          <p:nvPr/>
        </p:nvSpPr>
        <p:spPr>
          <a:xfrm>
            <a:off x="726379" y="562216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449"/>
          <p:cNvSpPr/>
          <p:nvPr/>
        </p:nvSpPr>
        <p:spPr>
          <a:xfrm>
            <a:off x="561352" y="676754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427"/>
          <p:cNvSpPr/>
          <p:nvPr/>
        </p:nvSpPr>
        <p:spPr>
          <a:xfrm>
            <a:off x="-10371" y="502684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238"/>
          <p:cNvSpPr/>
          <p:nvPr/>
        </p:nvSpPr>
        <p:spPr>
          <a:xfrm>
            <a:off x="665756" y="62091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449"/>
          <p:cNvSpPr/>
          <p:nvPr/>
        </p:nvSpPr>
        <p:spPr>
          <a:xfrm>
            <a:off x="31080" y="489349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427"/>
          <p:cNvSpPr/>
          <p:nvPr/>
        </p:nvSpPr>
        <p:spPr>
          <a:xfrm>
            <a:off x="-26309" y="472802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238"/>
          <p:cNvSpPr/>
          <p:nvPr/>
        </p:nvSpPr>
        <p:spPr>
          <a:xfrm>
            <a:off x="678928" y="537302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449"/>
          <p:cNvSpPr/>
          <p:nvPr/>
        </p:nvSpPr>
        <p:spPr>
          <a:xfrm>
            <a:off x="17636" y="672007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427"/>
          <p:cNvSpPr/>
          <p:nvPr/>
        </p:nvSpPr>
        <p:spPr>
          <a:xfrm>
            <a:off x="262556" y="675782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8" name="円/楕円 238"/>
          <p:cNvSpPr/>
          <p:nvPr/>
        </p:nvSpPr>
        <p:spPr>
          <a:xfrm>
            <a:off x="546033" y="642804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9" name="円/楕円 449"/>
          <p:cNvSpPr/>
          <p:nvPr/>
        </p:nvSpPr>
        <p:spPr>
          <a:xfrm>
            <a:off x="310598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0" name="円/楕円 427"/>
          <p:cNvSpPr/>
          <p:nvPr/>
        </p:nvSpPr>
        <p:spPr>
          <a:xfrm>
            <a:off x="-21350" y="60880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238"/>
          <p:cNvSpPr/>
          <p:nvPr/>
        </p:nvSpPr>
        <p:spPr>
          <a:xfrm>
            <a:off x="-65941" y="529894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449"/>
          <p:cNvSpPr/>
          <p:nvPr/>
        </p:nvSpPr>
        <p:spPr>
          <a:xfrm>
            <a:off x="88662" y="59667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427"/>
          <p:cNvSpPr/>
          <p:nvPr/>
        </p:nvSpPr>
        <p:spPr>
          <a:xfrm>
            <a:off x="874656" y="542320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418"/>
          <p:cNvSpPr/>
          <p:nvPr/>
        </p:nvSpPr>
        <p:spPr>
          <a:xfrm>
            <a:off x="2436542" y="63688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78" name="グループ化 77"/>
          <p:cNvGrpSpPr/>
          <p:nvPr/>
        </p:nvGrpSpPr>
        <p:grpSpPr>
          <a:xfrm>
            <a:off x="2332224" y="4788511"/>
            <a:ext cx="2820121" cy="1439238"/>
            <a:chOff x="2332224" y="4788511"/>
            <a:chExt cx="2820121" cy="1439238"/>
          </a:xfrm>
        </p:grpSpPr>
        <p:sp>
          <p:nvSpPr>
            <p:cNvPr id="155" name="円/楕円 418"/>
            <p:cNvSpPr/>
            <p:nvPr/>
          </p:nvSpPr>
          <p:spPr>
            <a:xfrm>
              <a:off x="4351737" y="6011749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56" name="直線矢印コネクタ 155"/>
            <p:cNvCxnSpPr/>
            <p:nvPr/>
          </p:nvCxnSpPr>
          <p:spPr>
            <a:xfrm flipV="1">
              <a:off x="2349749" y="6134406"/>
              <a:ext cx="1884223" cy="4703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矢印コネクタ 156"/>
            <p:cNvCxnSpPr/>
            <p:nvPr/>
          </p:nvCxnSpPr>
          <p:spPr>
            <a:xfrm flipV="1">
              <a:off x="2332224" y="5749857"/>
              <a:ext cx="1901748" cy="106195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円/楕円 418"/>
            <p:cNvSpPr/>
            <p:nvPr/>
          </p:nvSpPr>
          <p:spPr>
            <a:xfrm>
              <a:off x="4326540" y="5651817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59" name="直線コネクタ 158"/>
            <p:cNvCxnSpPr/>
            <p:nvPr/>
          </p:nvCxnSpPr>
          <p:spPr>
            <a:xfrm>
              <a:off x="3162642" y="5802954"/>
              <a:ext cx="39053" cy="360197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テキスト ボックス 2"/>
            <p:cNvSpPr txBox="1"/>
            <p:nvPr/>
          </p:nvSpPr>
          <p:spPr>
            <a:xfrm>
              <a:off x="3436811" y="4788511"/>
              <a:ext cx="17155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hadron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Interaction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4" name="下矢印 3"/>
          <p:cNvSpPr/>
          <p:nvPr/>
        </p:nvSpPr>
        <p:spPr>
          <a:xfrm>
            <a:off x="6633915" y="2801560"/>
            <a:ext cx="1541418" cy="43573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6454790" y="3195749"/>
            <a:ext cx="19013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Rare-event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Factory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60" name="下矢印 159"/>
          <p:cNvSpPr/>
          <p:nvPr/>
        </p:nvSpPr>
        <p:spPr>
          <a:xfrm>
            <a:off x="6686121" y="4233414"/>
            <a:ext cx="1541418" cy="43573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5903458" y="4742388"/>
            <a:ext cx="19191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creation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properties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interaction</a:t>
            </a:r>
          </a:p>
        </p:txBody>
      </p:sp>
    </p:spTree>
    <p:extLst>
      <p:ext uri="{BB962C8B-B14F-4D97-AF65-F5344CB8AC3E}">
        <p14:creationId xmlns:p14="http://schemas.microsoft.com/office/powerpoint/2010/main" val="350241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Future Plan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2263" y="1870866"/>
            <a:ext cx="14546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June 2016</a:t>
            </a:r>
          </a:p>
          <a:p>
            <a:r>
              <a:rPr lang="en-US" altLang="ja-JP" sz="2400" dirty="0" smtClean="0"/>
              <a:t>July 2016</a:t>
            </a:r>
          </a:p>
          <a:p>
            <a:r>
              <a:rPr lang="en-US" altLang="ja-JP" sz="2400" dirty="0" smtClean="0"/>
              <a:t>Aug. 2016</a:t>
            </a:r>
          </a:p>
          <a:p>
            <a:r>
              <a:rPr kumimoji="1" lang="en-US" altLang="ja-JP" sz="2400" dirty="0" smtClean="0"/>
              <a:t>Sep. </a:t>
            </a:r>
            <a:r>
              <a:rPr lang="en-US" altLang="ja-JP" sz="2400" dirty="0" smtClean="0"/>
              <a:t>2016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92124" y="1870866"/>
            <a:ext cx="37116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B0F0"/>
                </a:solidFill>
              </a:rPr>
              <a:t>White </a:t>
            </a:r>
            <a:r>
              <a:rPr lang="en-US" altLang="ja-JP" sz="2400" b="1" dirty="0">
                <a:solidFill>
                  <a:srgbClr val="00B0F0"/>
                </a:solidFill>
              </a:rPr>
              <a:t>P</a:t>
            </a:r>
            <a:r>
              <a:rPr kumimoji="1" lang="en-US" altLang="ja-JP" sz="2400" b="1" dirty="0" smtClean="0">
                <a:solidFill>
                  <a:srgbClr val="00B0F0"/>
                </a:solidFill>
              </a:rPr>
              <a:t>aper </a:t>
            </a:r>
            <a:r>
              <a:rPr kumimoji="1" lang="en-US" altLang="ja-JP" sz="2400" dirty="0" smtClean="0"/>
              <a:t>uploaded</a:t>
            </a:r>
          </a:p>
          <a:p>
            <a:r>
              <a:rPr kumimoji="1" lang="en-US" altLang="ja-JP" sz="2400" dirty="0" smtClean="0"/>
              <a:t>Submission of LOI</a:t>
            </a:r>
          </a:p>
          <a:p>
            <a:r>
              <a:rPr lang="en-US" altLang="ja-JP" sz="2400" dirty="0" smtClean="0"/>
              <a:t>International Workshop</a:t>
            </a:r>
          </a:p>
          <a:p>
            <a:r>
              <a:rPr kumimoji="1" lang="en-US" altLang="ja-JP" sz="2400" dirty="0" smtClean="0"/>
              <a:t>Symposium @ JPS meeting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992124" y="4304313"/>
            <a:ext cx="56134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</a:rPr>
              <a:t>Funding </a:t>
            </a:r>
            <a:r>
              <a:rPr lang="en-US" altLang="ja-JP" sz="2400" b="1" dirty="0">
                <a:solidFill>
                  <a:srgbClr val="FFFF00"/>
                </a:solidFill>
              </a:rPr>
              <a:t>request to MEXT</a:t>
            </a:r>
          </a:p>
          <a:p>
            <a:r>
              <a:rPr lang="en-US" altLang="ja-JP" sz="2400" b="1" dirty="0" smtClean="0">
                <a:solidFill>
                  <a:srgbClr val="FFFF00"/>
                </a:solidFill>
              </a:rPr>
              <a:t>Earliest approval </a:t>
            </a:r>
            <a:r>
              <a:rPr lang="en-US" altLang="ja-JP" sz="2400" b="1" dirty="0">
                <a:solidFill>
                  <a:srgbClr val="FFFF00"/>
                </a:solidFill>
              </a:rPr>
              <a:t>of funding </a:t>
            </a:r>
          </a:p>
          <a:p>
            <a:r>
              <a:rPr lang="en-US" altLang="ja-JP" sz="2400" dirty="0" smtClean="0"/>
              <a:t>Construction </a:t>
            </a:r>
            <a:r>
              <a:rPr lang="en-US" altLang="ja-JP" sz="2400" dirty="0"/>
              <a:t>of HI Injector</a:t>
            </a:r>
          </a:p>
          <a:p>
            <a:r>
              <a:rPr lang="en-US" altLang="ja-JP" sz="2400" dirty="0" smtClean="0"/>
              <a:t>Construction </a:t>
            </a:r>
            <a:r>
              <a:rPr lang="en-US" altLang="ja-JP" sz="2400" dirty="0"/>
              <a:t>of HI injection system in </a:t>
            </a:r>
            <a:r>
              <a:rPr lang="en-US" altLang="ja-JP" sz="2400" dirty="0" smtClean="0"/>
              <a:t>RCS</a:t>
            </a:r>
          </a:p>
          <a:p>
            <a:r>
              <a:rPr lang="en-US" altLang="ja-JP" sz="2400" dirty="0" smtClean="0"/>
              <a:t>Construction </a:t>
            </a:r>
            <a:r>
              <a:rPr lang="en-US" altLang="ja-JP" sz="2400" dirty="0"/>
              <a:t>of HI spectrometer</a:t>
            </a:r>
          </a:p>
          <a:p>
            <a:r>
              <a:rPr lang="en-US" altLang="ja-JP" sz="2400" dirty="0" smtClean="0"/>
              <a:t>First </a:t>
            </a:r>
            <a:r>
              <a:rPr lang="en-US" altLang="ja-JP" sz="2400" dirty="0"/>
              <a:t>collision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2263" y="4304313"/>
            <a:ext cx="14980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2020</a:t>
            </a:r>
          </a:p>
          <a:p>
            <a:r>
              <a:rPr lang="en-US" altLang="ja-JP" sz="2400" dirty="0" smtClean="0"/>
              <a:t>2021</a:t>
            </a:r>
          </a:p>
          <a:p>
            <a:r>
              <a:rPr kumimoji="1" lang="en-US" altLang="ja-JP" sz="2400" dirty="0" smtClean="0"/>
              <a:t>2021-2022</a:t>
            </a:r>
          </a:p>
          <a:p>
            <a:r>
              <a:rPr lang="en-US" altLang="ja-JP" sz="2400" dirty="0" smtClean="0"/>
              <a:t>2021-2023</a:t>
            </a:r>
          </a:p>
          <a:p>
            <a:r>
              <a:rPr kumimoji="1" lang="en-US" altLang="ja-JP" sz="2400" dirty="0" smtClean="0"/>
              <a:t>2023-2024</a:t>
            </a:r>
          </a:p>
          <a:p>
            <a:r>
              <a:rPr lang="en-US" altLang="ja-JP" sz="2400" dirty="0" smtClean="0"/>
              <a:t>2025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4997" y="1371395"/>
            <a:ext cx="3305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Recent activities:</a:t>
            </a:r>
            <a:endParaRPr kumimoji="1" lang="ja-JP" altLang="en-US" sz="28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4997" y="3781093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Future plan:</a:t>
            </a:r>
            <a:endParaRPr kumimoji="1" lang="ja-JP" altLang="en-US" sz="2800" b="1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02" y="1458219"/>
            <a:ext cx="2812256" cy="2069131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5829331" y="3466968"/>
            <a:ext cx="3244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/>
                <a:ea typeface="ＭＳ Ｐゴシック"/>
              </a:rPr>
              <a:t>Visit J-PARC-HI Web Page</a:t>
            </a:r>
          </a:p>
          <a:p>
            <a:pPr algn="ctr"/>
            <a:r>
              <a:rPr lang="en-US" altLang="ja-JP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ea typeface="ＭＳ Ｐゴシック"/>
              </a:rPr>
              <a:t>http://asrc.jaea.go.jp/soshiki/gr/hadron/jparc-hi/</a:t>
            </a:r>
            <a:endParaRPr lang="ja-JP" altLang="en-US" sz="1400" dirty="0">
              <a:solidFill>
                <a:schemeClr val="accent3">
                  <a:lumMod val="20000"/>
                  <a:lumOff val="80000"/>
                </a:schemeClr>
              </a:solidFill>
              <a:latin typeface="Arial Narrow" panose="020B0606020202030204" pitchFamily="34" charset="0"/>
              <a:ea typeface="ＭＳ Ｐゴシック"/>
            </a:endParaRPr>
          </a:p>
        </p:txBody>
      </p:sp>
      <p:sp>
        <p:nvSpPr>
          <p:cNvPr id="17" name="右矢印 16"/>
          <p:cNvSpPr/>
          <p:nvPr/>
        </p:nvSpPr>
        <p:spPr>
          <a:xfrm>
            <a:off x="5044224" y="1952591"/>
            <a:ext cx="1001378" cy="303425"/>
          </a:xfrm>
          <a:prstGeom prst="rightArrow">
            <a:avLst>
              <a:gd name="adj1" fmla="val 50000"/>
              <a:gd name="adj2" fmla="val 7843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7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To Summarize this part…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57101"/>
            <a:ext cx="6372781" cy="4980211"/>
          </a:xfrm>
        </p:spPr>
      </p:pic>
      <p:sp>
        <p:nvSpPr>
          <p:cNvPr id="5" name="楕円 4"/>
          <p:cNvSpPr/>
          <p:nvPr/>
        </p:nvSpPr>
        <p:spPr>
          <a:xfrm rot="2366814">
            <a:off x="4336497" y="3136026"/>
            <a:ext cx="1512168" cy="914400"/>
          </a:xfrm>
          <a:prstGeom prst="ellipse">
            <a:avLst/>
          </a:prstGeom>
          <a:solidFill>
            <a:schemeClr val="accent5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4885148" y="3082468"/>
            <a:ext cx="1778496" cy="510758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 smtClean="0"/>
              <a:t>J-PARC-HI</a:t>
            </a:r>
            <a:endParaRPr kumimoji="1" lang="ja-JP" altLang="en-US" sz="24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55829" y="6237312"/>
            <a:ext cx="5612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One more</a:t>
            </a:r>
            <a:r>
              <a:rPr kumimoji="1" lang="en-US" altLang="ja-JP" sz="3200" dirty="0" smtClean="0"/>
              <a:t> </a:t>
            </a:r>
            <a:r>
              <a:rPr lang="en-US" altLang="ja-JP" sz="3200" dirty="0"/>
              <a:t>e</a:t>
            </a:r>
            <a:r>
              <a:rPr kumimoji="1" lang="en-US" altLang="ja-JP" sz="3200" dirty="0" smtClean="0"/>
              <a:t>xperimental </a:t>
            </a:r>
            <a:r>
              <a:rPr lang="en-US" altLang="ja-JP" sz="3200" dirty="0"/>
              <a:t>f</a:t>
            </a:r>
            <a:r>
              <a:rPr kumimoji="1" lang="en-US" altLang="ja-JP" sz="3200" dirty="0" smtClean="0"/>
              <a:t>acility!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2823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96842" y="614298"/>
            <a:ext cx="75248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Search for QCD Critical Point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dirty="0" smtClean="0">
                <a:solidFill>
                  <a:prstClr val="black"/>
                </a:solidFill>
                <a:latin typeface="Arial"/>
                <a:ea typeface="ＭＳ Ｐゴシック"/>
              </a:rPr>
              <a:t>with Fluctuations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Picture 2" descr="http://asrc.jaea.go.jp/soshiki/gr/hadron/jparc-hi/images/qcd-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218" y="2044085"/>
            <a:ext cx="4330061" cy="31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439971" y="5301208"/>
            <a:ext cx="64385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/>
              <a:t>Sakaida</a:t>
            </a:r>
            <a:r>
              <a:rPr lang="en-US" altLang="ja-JP" dirty="0"/>
              <a:t>, </a:t>
            </a:r>
            <a:r>
              <a:rPr lang="en-US" altLang="ja-JP" dirty="0" err="1"/>
              <a:t>Asakawa</a:t>
            </a:r>
            <a:r>
              <a:rPr lang="en-US" altLang="ja-JP" dirty="0"/>
              <a:t>, </a:t>
            </a:r>
            <a:r>
              <a:rPr lang="en-US" altLang="ja-JP" dirty="0" err="1"/>
              <a:t>Fujii</a:t>
            </a:r>
            <a:r>
              <a:rPr lang="en-US" altLang="ja-JP" dirty="0"/>
              <a:t>,</a:t>
            </a:r>
            <a:r>
              <a:rPr lang="ja-JP" altLang="en-US" dirty="0"/>
              <a:t> </a:t>
            </a:r>
            <a:r>
              <a:rPr lang="en-US" altLang="ja-JP" dirty="0"/>
              <a:t>MK, </a:t>
            </a:r>
            <a:r>
              <a:rPr lang="en-US" altLang="ja-JP" dirty="0" smtClean="0"/>
              <a:t>Phys. Rev. C95, 064509 (2017)</a:t>
            </a:r>
          </a:p>
          <a:p>
            <a:pPr algn="ctr"/>
            <a:r>
              <a:rPr kumimoji="1" lang="en-US" altLang="ja-JP" b="1" dirty="0" err="1" smtClean="0"/>
              <a:t>Asakawa</a:t>
            </a:r>
            <a:r>
              <a:rPr kumimoji="1" lang="en-US" altLang="ja-JP" b="1" dirty="0" smtClean="0"/>
              <a:t>, MK, </a:t>
            </a:r>
            <a:r>
              <a:rPr kumimoji="1" lang="en-US" altLang="ja-JP" b="1" dirty="0" err="1" smtClean="0"/>
              <a:t>Prog</a:t>
            </a:r>
            <a:r>
              <a:rPr kumimoji="1" lang="en-US" altLang="ja-JP" b="1" dirty="0" smtClean="0"/>
              <a:t>. Part. </a:t>
            </a:r>
            <a:r>
              <a:rPr kumimoji="1" lang="en-US" altLang="ja-JP" b="1" dirty="0" err="1" smtClean="0"/>
              <a:t>Nucl</a:t>
            </a:r>
            <a:r>
              <a:rPr kumimoji="1" lang="en-US" altLang="ja-JP" b="1" dirty="0" smtClean="0"/>
              <a:t>. Phys. 90, 299 (2016)</a:t>
            </a:r>
          </a:p>
          <a:p>
            <a:pPr algn="ctr"/>
            <a:r>
              <a:rPr lang="en-US" altLang="ja-JP" dirty="0"/>
              <a:t>Ohnishi, MK, </a:t>
            </a:r>
            <a:r>
              <a:rPr lang="en-US" altLang="ja-JP" dirty="0" err="1"/>
              <a:t>Asakawa</a:t>
            </a:r>
            <a:r>
              <a:rPr lang="en-US" altLang="ja-JP" dirty="0"/>
              <a:t>, </a:t>
            </a:r>
            <a:r>
              <a:rPr lang="en-US" altLang="ja-JP" dirty="0" smtClean="0"/>
              <a:t>Phys. Rev. C94</a:t>
            </a:r>
            <a:r>
              <a:rPr lang="en-US" altLang="ja-JP" dirty="0"/>
              <a:t>, 044905 (2016)</a:t>
            </a:r>
          </a:p>
          <a:p>
            <a:pPr algn="ctr"/>
            <a:r>
              <a:rPr lang="en-US" altLang="ja-JP" dirty="0"/>
              <a:t>MK, </a:t>
            </a:r>
            <a:r>
              <a:rPr lang="en-US" altLang="ja-JP" dirty="0" err="1"/>
              <a:t>Nucl</a:t>
            </a:r>
            <a:r>
              <a:rPr lang="en-US" altLang="ja-JP" dirty="0"/>
              <a:t>. Phys. A942, 65 (2015</a:t>
            </a:r>
            <a:r>
              <a:rPr lang="en-US" altLang="ja-JP" dirty="0" smtClean="0"/>
              <a:t>)</a:t>
            </a:r>
          </a:p>
          <a:p>
            <a:pPr algn="ctr"/>
            <a:r>
              <a:rPr kumimoji="1" lang="en-US" altLang="ja-JP" dirty="0" smtClean="0"/>
              <a:t>MK, </a:t>
            </a:r>
            <a:r>
              <a:rPr kumimoji="1" lang="en-US" altLang="ja-JP" dirty="0" err="1" smtClean="0"/>
              <a:t>Asakawa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Ohno</a:t>
            </a:r>
            <a:r>
              <a:rPr kumimoji="1" lang="en-US" altLang="ja-JP" dirty="0" smtClean="0"/>
              <a:t>, Phys. Lett. B728, 386 (2014)</a:t>
            </a:r>
          </a:p>
        </p:txBody>
      </p:sp>
    </p:spTree>
    <p:extLst>
      <p:ext uri="{BB962C8B-B14F-4D97-AF65-F5344CB8AC3E}">
        <p14:creationId xmlns:p14="http://schemas.microsoft.com/office/powerpoint/2010/main" val="275616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237057" cy="58477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Thermal Fluctuations 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フリーフォーム 3"/>
          <p:cNvSpPr/>
          <p:nvPr/>
        </p:nvSpPr>
        <p:spPr>
          <a:xfrm>
            <a:off x="4897443" y="2312401"/>
            <a:ext cx="1764405" cy="880255"/>
          </a:xfrm>
          <a:custGeom>
            <a:avLst/>
            <a:gdLst>
              <a:gd name="connsiteX0" fmla="*/ 0 w 1764405"/>
              <a:gd name="connsiteY0" fmla="*/ 862889 h 891731"/>
              <a:gd name="connsiteX1" fmla="*/ 669701 w 1764405"/>
              <a:gd name="connsiteY1" fmla="*/ 785616 h 891731"/>
              <a:gd name="connsiteX2" fmla="*/ 850005 w 1764405"/>
              <a:gd name="connsiteY2" fmla="*/ 5 h 891731"/>
              <a:gd name="connsiteX3" fmla="*/ 1159098 w 1764405"/>
              <a:gd name="connsiteY3" fmla="*/ 772737 h 891731"/>
              <a:gd name="connsiteX4" fmla="*/ 1764405 w 1764405"/>
              <a:gd name="connsiteY4" fmla="*/ 875768 h 891731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9 h 880255"/>
              <a:gd name="connsiteX1" fmla="*/ 643943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64405"/>
              <a:gd name="connsiteY0" fmla="*/ 862939 h 880255"/>
              <a:gd name="connsiteX1" fmla="*/ 553791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405" h="880255">
                <a:moveTo>
                  <a:pt x="0" y="862939"/>
                </a:moveTo>
                <a:cubicBezTo>
                  <a:pt x="264017" y="896209"/>
                  <a:pt x="360608" y="877964"/>
                  <a:pt x="553791" y="734150"/>
                </a:cubicBezTo>
                <a:cubicBezTo>
                  <a:pt x="746974" y="590336"/>
                  <a:pt x="740535" y="6494"/>
                  <a:pt x="850005" y="55"/>
                </a:cubicBezTo>
                <a:cubicBezTo>
                  <a:pt x="959476" y="-6384"/>
                  <a:pt x="1058214" y="549554"/>
                  <a:pt x="1210614" y="695514"/>
                </a:cubicBezTo>
                <a:cubicBezTo>
                  <a:pt x="1363014" y="841474"/>
                  <a:pt x="1537951" y="897282"/>
                  <a:pt x="1764405" y="875818"/>
                </a:cubicBezTo>
              </a:path>
            </a:pathLst>
          </a:custGeom>
          <a:solidFill>
            <a:srgbClr val="F09494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763688" y="1656893"/>
            <a:ext cx="2138046" cy="1696833"/>
          </a:xfrm>
          <a:prstGeom prst="rect">
            <a:avLst/>
          </a:prstGeom>
          <a:solidFill>
            <a:srgbClr val="9FB8CD"/>
          </a:solidFill>
          <a:ln w="1905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4764339" y="1841559"/>
            <a:ext cx="0" cy="151216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7" name="テキスト ボックス 6"/>
          <p:cNvSpPr txBox="1"/>
          <p:nvPr/>
        </p:nvSpPr>
        <p:spPr>
          <a:xfrm>
            <a:off x="4836408" y="1656893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P(N)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4643376" y="3183183"/>
            <a:ext cx="2209006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9" name="直線コネクタ 8"/>
          <p:cNvCxnSpPr/>
          <p:nvPr/>
        </p:nvCxnSpPr>
        <p:spPr>
          <a:xfrm flipV="1">
            <a:off x="5747879" y="2026225"/>
            <a:ext cx="0" cy="115695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10" name="正方形/長方形 9"/>
          <p:cNvSpPr/>
          <p:nvPr/>
        </p:nvSpPr>
        <p:spPr>
          <a:xfrm>
            <a:off x="2460452" y="2182145"/>
            <a:ext cx="798472" cy="713006"/>
          </a:xfrm>
          <a:prstGeom prst="rect">
            <a:avLst/>
          </a:prstGeom>
          <a:solidFill>
            <a:srgbClr val="9FB8CD"/>
          </a:solidFill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52540" y="256786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V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BBE0E3">
                  <a:lumMod val="25000"/>
                </a:srgbClr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76476" y="228947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90594" y="270926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5457217" y="2746332"/>
            <a:ext cx="61912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000000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64" y="2391095"/>
            <a:ext cx="221955" cy="184679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707673" y="1124744"/>
            <a:ext cx="7728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Observables are fluctuating even in an equilibrated medium.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9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237057" cy="58477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Thermal Fluctuations 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フリーフォーム 3"/>
          <p:cNvSpPr/>
          <p:nvPr/>
        </p:nvSpPr>
        <p:spPr>
          <a:xfrm>
            <a:off x="4897443" y="2312401"/>
            <a:ext cx="1764405" cy="880255"/>
          </a:xfrm>
          <a:custGeom>
            <a:avLst/>
            <a:gdLst>
              <a:gd name="connsiteX0" fmla="*/ 0 w 1764405"/>
              <a:gd name="connsiteY0" fmla="*/ 862889 h 891731"/>
              <a:gd name="connsiteX1" fmla="*/ 669701 w 1764405"/>
              <a:gd name="connsiteY1" fmla="*/ 785616 h 891731"/>
              <a:gd name="connsiteX2" fmla="*/ 850005 w 1764405"/>
              <a:gd name="connsiteY2" fmla="*/ 5 h 891731"/>
              <a:gd name="connsiteX3" fmla="*/ 1159098 w 1764405"/>
              <a:gd name="connsiteY3" fmla="*/ 772737 h 891731"/>
              <a:gd name="connsiteX4" fmla="*/ 1764405 w 1764405"/>
              <a:gd name="connsiteY4" fmla="*/ 875768 h 891731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9 h 880255"/>
              <a:gd name="connsiteX1" fmla="*/ 643943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64405"/>
              <a:gd name="connsiteY0" fmla="*/ 862939 h 880255"/>
              <a:gd name="connsiteX1" fmla="*/ 553791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405" h="880255">
                <a:moveTo>
                  <a:pt x="0" y="862939"/>
                </a:moveTo>
                <a:cubicBezTo>
                  <a:pt x="264017" y="896209"/>
                  <a:pt x="360608" y="877964"/>
                  <a:pt x="553791" y="734150"/>
                </a:cubicBezTo>
                <a:cubicBezTo>
                  <a:pt x="746974" y="590336"/>
                  <a:pt x="740535" y="6494"/>
                  <a:pt x="850005" y="55"/>
                </a:cubicBezTo>
                <a:cubicBezTo>
                  <a:pt x="959476" y="-6384"/>
                  <a:pt x="1058214" y="549554"/>
                  <a:pt x="1210614" y="695514"/>
                </a:cubicBezTo>
                <a:cubicBezTo>
                  <a:pt x="1363014" y="841474"/>
                  <a:pt x="1537951" y="897282"/>
                  <a:pt x="1764405" y="875818"/>
                </a:cubicBezTo>
              </a:path>
            </a:pathLst>
          </a:custGeom>
          <a:solidFill>
            <a:srgbClr val="F09494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763688" y="1656893"/>
            <a:ext cx="2138046" cy="1696833"/>
          </a:xfrm>
          <a:prstGeom prst="rect">
            <a:avLst/>
          </a:prstGeom>
          <a:solidFill>
            <a:srgbClr val="9FB8CD"/>
          </a:solidFill>
          <a:ln w="1905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4764339" y="1841559"/>
            <a:ext cx="0" cy="151216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7" name="テキスト ボックス 6"/>
          <p:cNvSpPr txBox="1"/>
          <p:nvPr/>
        </p:nvSpPr>
        <p:spPr>
          <a:xfrm>
            <a:off x="4836408" y="1656893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P(N)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4643376" y="3183183"/>
            <a:ext cx="2209006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9" name="直線コネクタ 8"/>
          <p:cNvCxnSpPr/>
          <p:nvPr/>
        </p:nvCxnSpPr>
        <p:spPr>
          <a:xfrm flipV="1">
            <a:off x="5747879" y="2026225"/>
            <a:ext cx="0" cy="115695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10" name="正方形/長方形 9"/>
          <p:cNvSpPr/>
          <p:nvPr/>
        </p:nvSpPr>
        <p:spPr>
          <a:xfrm>
            <a:off x="2460452" y="2182145"/>
            <a:ext cx="798472" cy="713006"/>
          </a:xfrm>
          <a:prstGeom prst="rect">
            <a:avLst/>
          </a:prstGeom>
          <a:solidFill>
            <a:srgbClr val="9FB8CD"/>
          </a:solidFill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52540" y="256786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V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BBE0E3">
                  <a:lumMod val="25000"/>
                </a:srgbClr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76476" y="228947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90594" y="270926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5457217" y="2746332"/>
            <a:ext cx="61912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000000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64" y="2391095"/>
            <a:ext cx="221955" cy="184679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707673" y="1124744"/>
            <a:ext cx="7728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Observables are fluctuating even in an equilibrated medium.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0" name="下矢印 19"/>
          <p:cNvSpPr/>
          <p:nvPr/>
        </p:nvSpPr>
        <p:spPr>
          <a:xfrm>
            <a:off x="4788023" y="3356992"/>
            <a:ext cx="941807" cy="57728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S=\frac{ \langle \delta N^3 \rangle }{ \sigma^3 }&#10;\end{align*}&lt;/body&gt;&#10;  &lt;fcolor&gt;FF000000&lt;/fcolor&gt;&#10;  &lt;bcolor&gt;FFFFFFFF&lt;/bcolor&gt;&#10;  &lt;transparent&gt;True&lt;/transparent&gt;&#10;  &lt;resolution&gt;1800&lt;/resolution&gt;&#10;  &lt;imageh&gt;548&lt;/imageh&gt;&#10;  &lt;imagew&gt;1169&lt;/imagew&gt;&#10;  &lt;scale&gt;50&lt;/scale&gt;&#10;  &lt;cursor&gt;65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21" y="4817914"/>
            <a:ext cx="1653839" cy="775282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907752" y="4979098"/>
            <a:ext cx="202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Skewness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: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99592" y="4068144"/>
            <a:ext cx="1809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Variance: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2 \rangle&#10;=V\chi_2&#10;= \sigma^2&#10;\end{align*}&lt;/body&gt;&#10;  &lt;fcolor&gt;FF000000&lt;/fcolor&gt;&#10;  &lt;bcolor&gt;FFFFFFFF&lt;/bcolor&gt;&#10;  &lt;transparent&gt;True&lt;/transparent&gt;&#10;  &lt;resolution&gt;1800&lt;/resolution&gt;&#10;  &lt;imageh&gt;281&lt;/imageh&gt;&#10;  &lt;imagew&gt;1995&lt;/imagew&gt;&#10;  &lt;scale&gt;50&lt;/scale&gt;&#10;  &lt;cursor&gt;43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952" y="4134709"/>
            <a:ext cx="2822421" cy="397544"/>
          </a:xfrm>
          <a:prstGeom prst="rect">
            <a:avLst/>
          </a:prstGeom>
        </p:spPr>
      </p:pic>
      <p:pic>
        <p:nvPicPr>
          <p:cNvPr id="25" name="TexTeXPicture" descr="&lt;?xml version=&quot;1.0&quot; encoding=&quot;utf-16&quot;?&gt;&#10;&lt;TeXTeX&gt;&#10;  &lt;preamble&gt;\documentclass{jarticle}&#10;\usepackage{amsmath}&#10;\pagestyle{empty}&lt;/preamble&gt;&#10;  &lt;body&gt;\begin{align*} &#10;\delta N = N - \langle N \rangle&#10;\end{align*}&lt;/body&gt;&#10;  &lt;fcolor&gt;FF000000&lt;/fcolor&gt;&#10;  &lt;bcolor&gt;FFFFFFFF&lt;/bcolor&gt;&#10;  &lt;transparent&gt;True&lt;/transparent&gt;&#10;  &lt;resolution&gt;1800&lt;/resolution&gt;&#10;  &lt;imageh&gt;249&lt;/imageh&gt;&#10;  &lt;imagew&gt;1593&lt;/imagew&gt;&#10;  &lt;scale&gt;50&lt;/scale&gt;&#10;  &lt;cursor&gt;48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166" y="4066327"/>
            <a:ext cx="1914516" cy="299256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921861" y="5851611"/>
            <a:ext cx="1728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Kurtosis: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\kappa &amp;amp;= \frac{ \langle \delta N^4 \rangle - 3\langle \delta N^2\rangle^2}{\chi_2\sigma^2} \end{align*}&lt;/body&gt;&#10;  &lt;fcolor&gt;FF000000&lt;/fcolor&gt;&#10;  &lt;bcolor&gt;FFFFFFFF&lt;/bcolor&gt;&#10;  &lt;transparent&gt;True&lt;/transparent&gt;&#10;  &lt;resolution&gt;1800&lt;/resolution&gt;&#10;  &lt;imageh&gt;598&lt;/imageh&gt;&#10;  &lt;imagew&gt;2339&lt;/imagew&gt;&#10;  &lt;scale&gt;50&lt;/scale&gt;&#10;  &lt;cursor&gt;33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112" y="5679324"/>
            <a:ext cx="3309095" cy="846020"/>
          </a:xfrm>
          <a:prstGeom prst="rect">
            <a:avLst/>
          </a:prstGeom>
        </p:spPr>
      </p:pic>
      <p:sp>
        <p:nvSpPr>
          <p:cNvPr id="28" name="左中かっこ 27"/>
          <p:cNvSpPr/>
          <p:nvPr/>
        </p:nvSpPr>
        <p:spPr>
          <a:xfrm>
            <a:off x="403696" y="4005064"/>
            <a:ext cx="423888" cy="259228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5940152" y="4733132"/>
            <a:ext cx="3421710" cy="1101749"/>
            <a:chOff x="5940152" y="4733132"/>
            <a:chExt cx="3421710" cy="1101749"/>
          </a:xfrm>
        </p:grpSpPr>
        <p:sp>
          <p:nvSpPr>
            <p:cNvPr id="30" name="下矢印 29"/>
            <p:cNvSpPr/>
            <p:nvPr/>
          </p:nvSpPr>
          <p:spPr>
            <a:xfrm>
              <a:off x="6300192" y="4754761"/>
              <a:ext cx="839532" cy="108012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6899328" y="4733132"/>
              <a:ext cx="2462534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Non-</a:t>
              </a: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Gaussianity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 flipV="1">
              <a:off x="5940152" y="4733132"/>
              <a:ext cx="1736272" cy="216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正方形/長方形 32"/>
          <p:cNvSpPr/>
          <p:nvPr/>
        </p:nvSpPr>
        <p:spPr>
          <a:xfrm>
            <a:off x="6187100" y="6137615"/>
            <a:ext cx="3112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Review: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, MK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,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PPNP</a:t>
            </a: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90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 (’16)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88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 Coin Game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87245" y="1604092"/>
            <a:ext cx="42407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et 25 Euro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You get head coins of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11760" y="5598006"/>
            <a:ext cx="3729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Same expectation value.</a:t>
            </a:r>
          </a:p>
        </p:txBody>
      </p:sp>
      <p:grpSp>
        <p:nvGrpSpPr>
          <p:cNvPr id="17" name="グループ化 16"/>
          <p:cNvGrpSpPr/>
          <p:nvPr/>
        </p:nvGrpSpPr>
        <p:grpSpPr>
          <a:xfrm>
            <a:off x="4582326" y="2896770"/>
            <a:ext cx="2869034" cy="2272559"/>
            <a:chOff x="4582326" y="2896770"/>
            <a:chExt cx="2869034" cy="2272559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4582326" y="2896770"/>
              <a:ext cx="2869034" cy="2272559"/>
              <a:chOff x="4582326" y="2896770"/>
              <a:chExt cx="2869034" cy="2272559"/>
            </a:xfrm>
          </p:grpSpPr>
          <p:sp>
            <p:nvSpPr>
              <p:cNvPr id="7" name="角丸四角形 6"/>
              <p:cNvSpPr/>
              <p:nvPr/>
            </p:nvSpPr>
            <p:spPr>
              <a:xfrm>
                <a:off x="4582326" y="2896770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4929525" y="3154158"/>
                <a:ext cx="2174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B. 25 x 2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522" y="3587039"/>
              <a:ext cx="1206623" cy="1206623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3602396"/>
              <a:ext cx="1157050" cy="1177960"/>
            </a:xfrm>
            <a:prstGeom prst="rect">
              <a:avLst/>
            </a:prstGeom>
          </p:spPr>
        </p:pic>
      </p:grpSp>
      <p:grpSp>
        <p:nvGrpSpPr>
          <p:cNvPr id="16" name="グループ化 15"/>
          <p:cNvGrpSpPr/>
          <p:nvPr/>
        </p:nvGrpSpPr>
        <p:grpSpPr>
          <a:xfrm>
            <a:off x="1187624" y="2896769"/>
            <a:ext cx="2869034" cy="2272559"/>
            <a:chOff x="1187624" y="2896769"/>
            <a:chExt cx="2869034" cy="2272559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1187624" y="2896769"/>
              <a:ext cx="2869034" cy="2272559"/>
              <a:chOff x="1187624" y="2896769"/>
              <a:chExt cx="2869034" cy="2272559"/>
            </a:xfrm>
          </p:grpSpPr>
          <p:sp>
            <p:nvSpPr>
              <p:cNvPr id="8" name="角丸四角形 7"/>
              <p:cNvSpPr/>
              <p:nvPr/>
            </p:nvSpPr>
            <p:spPr>
              <a:xfrm>
                <a:off x="1187624" y="2896769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1527353" y="3154158"/>
                <a:ext cx="21895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A. </a:t>
                </a:r>
                <a:r>
                  <a:rPr lang="en-US" altLang="ja-JP" sz="2800" dirty="0" smtClean="0">
                    <a:solidFill>
                      <a:srgbClr val="FF0000"/>
                    </a:solidFill>
                    <a:latin typeface="Calibri"/>
                    <a:ea typeface="ＭＳ Ｐゴシック"/>
                  </a:rPr>
                  <a:t>50</a:t>
                </a:r>
                <a:r>
                  <a:rPr kumimoji="1" lang="ja-JP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x 1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601" y="3602396"/>
              <a:ext cx="1227539" cy="119685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8077" y="3623029"/>
              <a:ext cx="1170633" cy="1170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460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 Coin Game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87245" y="1604092"/>
            <a:ext cx="42407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et 25 Euro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You get head coins of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11760" y="5598006"/>
            <a:ext cx="38829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Same expectation value.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But, different fluctuation.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4582326" y="2896770"/>
            <a:ext cx="2869034" cy="2272559"/>
            <a:chOff x="4582326" y="2896770"/>
            <a:chExt cx="2869034" cy="2272559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4582326" y="2896770"/>
              <a:ext cx="2869034" cy="2272559"/>
              <a:chOff x="4582326" y="2896770"/>
              <a:chExt cx="2869034" cy="2272559"/>
            </a:xfrm>
          </p:grpSpPr>
          <p:sp>
            <p:nvSpPr>
              <p:cNvPr id="7" name="角丸四角形 6"/>
              <p:cNvSpPr/>
              <p:nvPr/>
            </p:nvSpPr>
            <p:spPr>
              <a:xfrm>
                <a:off x="4582326" y="2896770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4929525" y="3154158"/>
                <a:ext cx="2174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B. 25 x 2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522" y="3587039"/>
              <a:ext cx="1206623" cy="1206623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3602396"/>
              <a:ext cx="1157050" cy="1177960"/>
            </a:xfrm>
            <a:prstGeom prst="rect">
              <a:avLst/>
            </a:prstGeom>
          </p:spPr>
        </p:pic>
      </p:grpSp>
      <p:grpSp>
        <p:nvGrpSpPr>
          <p:cNvPr id="16" name="グループ化 15"/>
          <p:cNvGrpSpPr/>
          <p:nvPr/>
        </p:nvGrpSpPr>
        <p:grpSpPr>
          <a:xfrm>
            <a:off x="1187624" y="2896769"/>
            <a:ext cx="2869034" cy="2272559"/>
            <a:chOff x="1187624" y="2896769"/>
            <a:chExt cx="2869034" cy="2272559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1187624" y="2896769"/>
              <a:ext cx="2869034" cy="2272559"/>
              <a:chOff x="1187624" y="2896769"/>
              <a:chExt cx="2869034" cy="2272559"/>
            </a:xfrm>
          </p:grpSpPr>
          <p:sp>
            <p:nvSpPr>
              <p:cNvPr id="8" name="角丸四角形 7"/>
              <p:cNvSpPr/>
              <p:nvPr/>
            </p:nvSpPr>
            <p:spPr>
              <a:xfrm>
                <a:off x="1187624" y="2896769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1527353" y="3154158"/>
                <a:ext cx="21895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A. </a:t>
                </a:r>
                <a:r>
                  <a:rPr lang="en-US" altLang="ja-JP" sz="2800" dirty="0" smtClean="0">
                    <a:solidFill>
                      <a:srgbClr val="FF0000"/>
                    </a:solidFill>
                    <a:latin typeface="Calibri"/>
                    <a:ea typeface="ＭＳ Ｐゴシック"/>
                  </a:rPr>
                  <a:t>50</a:t>
                </a:r>
                <a:r>
                  <a:rPr kumimoji="1" lang="ja-JP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x 1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601" y="3602396"/>
              <a:ext cx="1227539" cy="119685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8077" y="3623029"/>
              <a:ext cx="1170633" cy="1170633"/>
            </a:xfrm>
            <a:prstGeom prst="rect">
              <a:avLst/>
            </a:prstGeom>
          </p:spPr>
        </p:pic>
      </p:grpSp>
      <p:grpSp>
        <p:nvGrpSpPr>
          <p:cNvPr id="22" name="グループ化 21"/>
          <p:cNvGrpSpPr/>
          <p:nvPr/>
        </p:nvGrpSpPr>
        <p:grpSpPr>
          <a:xfrm>
            <a:off x="6156176" y="4036761"/>
            <a:ext cx="2869034" cy="2272559"/>
            <a:chOff x="6156176" y="4036761"/>
            <a:chExt cx="2869034" cy="2272559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6156176" y="4036761"/>
              <a:ext cx="2869034" cy="2272559"/>
              <a:chOff x="6156176" y="4036761"/>
              <a:chExt cx="2869034" cy="2272559"/>
            </a:xfrm>
          </p:grpSpPr>
          <p:sp>
            <p:nvSpPr>
              <p:cNvPr id="19" name="角丸四角形 18"/>
              <p:cNvSpPr/>
              <p:nvPr/>
            </p:nvSpPr>
            <p:spPr>
              <a:xfrm>
                <a:off x="6156176" y="4036761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6505781" y="4178763"/>
                <a:ext cx="21698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04878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C</a:t>
                </a: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4878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. 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04878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1</a:t>
                </a: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4878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 x 50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04878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690" y="4685927"/>
              <a:ext cx="2484842" cy="1397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715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709856" y="2924944"/>
            <a:ext cx="3724288" cy="1237262"/>
          </a:xfrm>
        </p:spPr>
        <p:txBody>
          <a:bodyPr wrap="none">
            <a:spAutoFit/>
          </a:bodyPr>
          <a:lstStyle/>
          <a:p>
            <a:r>
              <a:rPr lang="en-US" altLang="ja-JP" sz="3600" dirty="0" err="1" smtClean="0">
                <a:solidFill>
                  <a:schemeClr val="tx1"/>
                </a:solidFill>
              </a:rPr>
              <a:t>Masakiyo</a:t>
            </a:r>
            <a:r>
              <a:rPr lang="en-US" altLang="ja-JP" sz="3600" dirty="0" smtClean="0">
                <a:solidFill>
                  <a:schemeClr val="tx1"/>
                </a:solidFill>
              </a:rPr>
              <a:t> Kitazawa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(Osaka U.)</a:t>
            </a:r>
          </a:p>
        </p:txBody>
      </p:sp>
      <p:sp>
        <p:nvSpPr>
          <p:cNvPr id="11" name="タイトル 10"/>
          <p:cNvSpPr>
            <a:spLocks noGrp="1"/>
          </p:cNvSpPr>
          <p:nvPr>
            <p:ph type="ctrTitle"/>
          </p:nvPr>
        </p:nvSpPr>
        <p:spPr>
          <a:xfrm>
            <a:off x="0" y="1238895"/>
            <a:ext cx="9144000" cy="1470025"/>
          </a:xfrm>
        </p:spPr>
        <p:txBody>
          <a:bodyPr>
            <a:noAutofit/>
          </a:bodyPr>
          <a:lstStyle/>
          <a:p>
            <a:r>
              <a:rPr lang="en-US" altLang="ja-JP" sz="4800" dirty="0" smtClean="0"/>
              <a:t>J-PARC Heavy-Ion Program and Search of the QCD Critical Point</a:t>
            </a:r>
            <a:endParaRPr kumimoji="1" lang="ja-JP" altLang="en-US" sz="4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32083" y="6385101"/>
            <a:ext cx="4879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CSQCD-VI, JINR, </a:t>
            </a:r>
            <a:r>
              <a:rPr lang="en-US" altLang="ja-JP" sz="2000" dirty="0" err="1" smtClean="0"/>
              <a:t>Dubna</a:t>
            </a:r>
            <a:r>
              <a:rPr lang="en-US" altLang="ja-JP" sz="2000" dirty="0" smtClean="0"/>
              <a:t>, Russia, Sep. 27, 2017</a:t>
            </a:r>
            <a:endParaRPr kumimoji="1" lang="ja-JP" altLang="en-US" sz="2000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863588" y="4437112"/>
            <a:ext cx="7416824" cy="1656184"/>
            <a:chOff x="863588" y="4437112"/>
            <a:chExt cx="7416824" cy="1656184"/>
          </a:xfrm>
        </p:grpSpPr>
        <p:sp>
          <p:nvSpPr>
            <p:cNvPr id="6" name="角丸四角形 5"/>
            <p:cNvSpPr/>
            <p:nvPr/>
          </p:nvSpPr>
          <p:spPr>
            <a:xfrm>
              <a:off x="863588" y="4437112"/>
              <a:ext cx="7416824" cy="1656184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1283343" y="5055742"/>
              <a:ext cx="657731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+mj-ea"/>
                <a:buAutoNum type="circleNumDbPlain"/>
              </a:pPr>
              <a:r>
                <a:rPr kumimoji="1" lang="en-US" altLang="ja-JP" sz="2800" dirty="0" smtClean="0"/>
                <a:t>J-PARC Heavy-Ion Program</a:t>
              </a:r>
            </a:p>
            <a:p>
              <a:pPr marL="457200" indent="-457200">
                <a:buFont typeface="+mj-ea"/>
                <a:buAutoNum type="circleNumDbPlain"/>
              </a:pPr>
              <a:r>
                <a:rPr lang="en-US" altLang="ja-JP" sz="2800" dirty="0" smtClean="0"/>
                <a:t>Exp. Search for QCD-CP with fluctuations</a:t>
              </a:r>
              <a:endParaRPr kumimoji="1" lang="ja-JP" altLang="en-US" sz="2800" dirty="0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1911591" y="4532522"/>
              <a:ext cx="53208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b="1" dirty="0" smtClean="0">
                  <a:solidFill>
                    <a:schemeClr val="tx2">
                      <a:lumMod val="50000"/>
                    </a:schemeClr>
                  </a:solidFill>
                </a:rPr>
                <a:t>Two topics covered in this talk</a:t>
              </a:r>
              <a:endParaRPr kumimoji="1" lang="ja-JP" altLang="en-US" sz="32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15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09438"/>
            <a:ext cx="4060236" cy="32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角丸四角形 5"/>
          <p:cNvSpPr/>
          <p:nvPr/>
        </p:nvSpPr>
        <p:spPr>
          <a:xfrm>
            <a:off x="3375254" y="5648305"/>
            <a:ext cx="3284978" cy="114316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320961" cy="58477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 Event-by-Event Fluctuations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026" y="1239143"/>
            <a:ext cx="820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Fluctuations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can be measured by e-by-e analysis in experiments.</a:t>
            </a:r>
          </a:p>
        </p:txBody>
      </p:sp>
      <p:pic>
        <p:nvPicPr>
          <p:cNvPr id="42" name="Picture 3" descr="H:\tex\paris01\carto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5"/>
          <a:stretch/>
        </p:blipFill>
        <p:spPr bwMode="auto">
          <a:xfrm>
            <a:off x="1070997" y="2066945"/>
            <a:ext cx="2304256" cy="165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正方形/長方形 18"/>
          <p:cNvSpPr/>
          <p:nvPr/>
        </p:nvSpPr>
        <p:spPr>
          <a:xfrm>
            <a:off x="1115616" y="4803249"/>
            <a:ext cx="230425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Detector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683568" y="2896905"/>
            <a:ext cx="1539557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H="1" flipV="1">
            <a:off x="2267744" y="2896905"/>
            <a:ext cx="1584176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>
            <a:off x="1907704" y="3573303"/>
            <a:ext cx="14401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 flipH="1">
            <a:off x="1453346" y="3472418"/>
            <a:ext cx="310342" cy="4138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2107822" y="3679343"/>
            <a:ext cx="31812" cy="3683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/>
          <p:cNvCxnSpPr/>
          <p:nvPr/>
        </p:nvCxnSpPr>
        <p:spPr>
          <a:xfrm>
            <a:off x="2267744" y="3655751"/>
            <a:ext cx="0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 flipH="1">
            <a:off x="1763688" y="3598924"/>
            <a:ext cx="144016" cy="3402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>
            <a:off x="2938125" y="3546040"/>
            <a:ext cx="243413" cy="2666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2552015" y="3579113"/>
            <a:ext cx="151538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>
            <a:off x="2411760" y="3632160"/>
            <a:ext cx="6448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5645366" y="1988766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STAR, PRL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105</a:t>
            </a: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2010)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曲折矢印 2"/>
          <p:cNvSpPr/>
          <p:nvPr/>
        </p:nvSpPr>
        <p:spPr>
          <a:xfrm rot="10800000">
            <a:off x="6786812" y="5670565"/>
            <a:ext cx="864096" cy="782770"/>
          </a:xfrm>
          <a:prstGeom prst="bentArrow">
            <a:avLst>
              <a:gd name="adj1" fmla="val 31314"/>
              <a:gd name="adj2" fmla="val 32893"/>
              <a:gd name="adj3" fmla="val 34472"/>
              <a:gd name="adj4" fmla="val 353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p^2 \rangle, &#10;\langle \delta N_p^3 \rangle,&#10;\langle \delta N_p^4 \rangle_c&#10;\end{align*}&lt;/body&gt;&#10;  &lt;fcolor&gt;FF000000&lt;/fcolor&gt;&#10;  &lt;bcolor&gt;FFFFFFFF&lt;/bcolor&gt;&#10;  &lt;transparent&gt;True&lt;/transparent&gt;&#10;  &lt;resolution&gt;1800&lt;/resolution&gt;&#10;  &lt;imageh&gt;317&lt;/imageh&gt;&#10;  &lt;imagew&gt;2237&lt;/imagew&gt;&#10;  &lt;scale&gt;50&lt;/scale&gt;&#10;  &lt;cursor&gt;10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90" y="6254510"/>
            <a:ext cx="2927506" cy="41485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259202" y="5670211"/>
            <a:ext cx="151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Cumulants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824884" y="792871"/>
            <a:ext cx="4180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Review: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, MK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,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PPNP </a:t>
            </a: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90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 (2016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485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320961" cy="58477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 Event-by-Event Analysis @ HIC  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026" y="1052736"/>
            <a:ext cx="820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Fluctuations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can be measured by e-by-e analysis in experiments.</a:t>
            </a:r>
          </a:p>
        </p:txBody>
      </p:sp>
      <p:pic>
        <p:nvPicPr>
          <p:cNvPr id="42" name="Picture 3" descr="H:\tex\paris01\carto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5"/>
          <a:stretch/>
        </p:blipFill>
        <p:spPr bwMode="auto">
          <a:xfrm>
            <a:off x="1070997" y="1994937"/>
            <a:ext cx="2304256" cy="165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正方形/長方形 18"/>
          <p:cNvSpPr/>
          <p:nvPr/>
        </p:nvSpPr>
        <p:spPr>
          <a:xfrm>
            <a:off x="1115616" y="4731241"/>
            <a:ext cx="230425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Detector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683568" y="2824897"/>
            <a:ext cx="1539557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H="1" flipV="1">
            <a:off x="2267744" y="2824897"/>
            <a:ext cx="1584176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>
            <a:off x="1907704" y="3501295"/>
            <a:ext cx="14401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 flipH="1">
            <a:off x="1453346" y="3400410"/>
            <a:ext cx="310342" cy="4138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2107822" y="3607335"/>
            <a:ext cx="31812" cy="3683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/>
          <p:cNvCxnSpPr/>
          <p:nvPr/>
        </p:nvCxnSpPr>
        <p:spPr>
          <a:xfrm>
            <a:off x="2267744" y="3583743"/>
            <a:ext cx="0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 flipH="1">
            <a:off x="1763688" y="3526916"/>
            <a:ext cx="144016" cy="3402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>
            <a:off x="2938125" y="3474032"/>
            <a:ext cx="243413" cy="2666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2552015" y="3507105"/>
            <a:ext cx="151538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>
            <a:off x="2411760" y="3560152"/>
            <a:ext cx="6448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正方形/長方形 81"/>
          <p:cNvSpPr/>
          <p:nvPr/>
        </p:nvSpPr>
        <p:spPr>
          <a:xfrm>
            <a:off x="5292080" y="2132856"/>
            <a:ext cx="2952328" cy="2958425"/>
          </a:xfrm>
          <a:prstGeom prst="rect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>
            <a:softEdge rad="1270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6156176" y="2996953"/>
            <a:ext cx="1152128" cy="1152128"/>
          </a:xfrm>
          <a:prstGeom prst="rect">
            <a:avLst/>
          </a:prstGeom>
          <a:noFill/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6175119" y="369674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</a:t>
            </a:r>
            <a:endParaRPr kumimoji="1" lang="ja-JP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5" name="円/楕円 26"/>
          <p:cNvSpPr/>
          <p:nvPr/>
        </p:nvSpPr>
        <p:spPr>
          <a:xfrm>
            <a:off x="7524328" y="3680062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6" name="円/楕円 27"/>
          <p:cNvSpPr/>
          <p:nvPr/>
        </p:nvSpPr>
        <p:spPr>
          <a:xfrm>
            <a:off x="6678240" y="2764906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7" name="円/楕円 28"/>
          <p:cNvSpPr/>
          <p:nvPr/>
        </p:nvSpPr>
        <p:spPr>
          <a:xfrm>
            <a:off x="7092256" y="3619347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8" name="円/楕円 29"/>
          <p:cNvSpPr/>
          <p:nvPr/>
        </p:nvSpPr>
        <p:spPr>
          <a:xfrm>
            <a:off x="6995549" y="3252749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9" name="円/楕円 30"/>
          <p:cNvSpPr/>
          <p:nvPr/>
        </p:nvSpPr>
        <p:spPr>
          <a:xfrm>
            <a:off x="5652120" y="2492896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0" name="円/楕円 31"/>
          <p:cNvSpPr/>
          <p:nvPr/>
        </p:nvSpPr>
        <p:spPr>
          <a:xfrm>
            <a:off x="5940152" y="4473128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1" name="円/楕円 32"/>
          <p:cNvSpPr/>
          <p:nvPr/>
        </p:nvSpPr>
        <p:spPr>
          <a:xfrm>
            <a:off x="5652120" y="3335777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2" name="円/楕円 33"/>
          <p:cNvSpPr/>
          <p:nvPr/>
        </p:nvSpPr>
        <p:spPr>
          <a:xfrm>
            <a:off x="7784205" y="2673528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3" name="円/楕円 34"/>
          <p:cNvSpPr/>
          <p:nvPr/>
        </p:nvSpPr>
        <p:spPr>
          <a:xfrm>
            <a:off x="6402969" y="3626062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4" name="円/楕円 35"/>
          <p:cNvSpPr/>
          <p:nvPr/>
        </p:nvSpPr>
        <p:spPr>
          <a:xfrm>
            <a:off x="6505413" y="3221394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5" name="円/楕円 36"/>
          <p:cNvSpPr/>
          <p:nvPr/>
        </p:nvSpPr>
        <p:spPr>
          <a:xfrm>
            <a:off x="6786240" y="3849642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6" name="円/楕円 37"/>
          <p:cNvSpPr/>
          <p:nvPr/>
        </p:nvSpPr>
        <p:spPr>
          <a:xfrm>
            <a:off x="7740352" y="3188914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7" name="円/楕円 38"/>
          <p:cNvSpPr/>
          <p:nvPr/>
        </p:nvSpPr>
        <p:spPr>
          <a:xfrm>
            <a:off x="6048176" y="2708920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8" name="円/楕円 39"/>
          <p:cNvSpPr/>
          <p:nvPr/>
        </p:nvSpPr>
        <p:spPr>
          <a:xfrm>
            <a:off x="7378303" y="2564904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9" name="円/楕円 40"/>
          <p:cNvSpPr/>
          <p:nvPr/>
        </p:nvSpPr>
        <p:spPr>
          <a:xfrm>
            <a:off x="6984256" y="4689152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0" name="円/楕円 42"/>
          <p:cNvSpPr/>
          <p:nvPr/>
        </p:nvSpPr>
        <p:spPr>
          <a:xfrm>
            <a:off x="6505413" y="4383111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1" name="円/楕円 44"/>
          <p:cNvSpPr/>
          <p:nvPr/>
        </p:nvSpPr>
        <p:spPr>
          <a:xfrm>
            <a:off x="7794352" y="4041560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2" name="円/楕円 46"/>
          <p:cNvSpPr/>
          <p:nvPr/>
        </p:nvSpPr>
        <p:spPr>
          <a:xfrm>
            <a:off x="7417147" y="4329111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3" name="円/楕円 47"/>
          <p:cNvSpPr/>
          <p:nvPr/>
        </p:nvSpPr>
        <p:spPr>
          <a:xfrm>
            <a:off x="5529039" y="4067870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48"/>
          <p:cNvSpPr/>
          <p:nvPr/>
        </p:nvSpPr>
        <p:spPr>
          <a:xfrm>
            <a:off x="5890121" y="3651463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左右矢印 104"/>
          <p:cNvSpPr/>
          <p:nvPr/>
        </p:nvSpPr>
        <p:spPr>
          <a:xfrm>
            <a:off x="3779912" y="2996953"/>
            <a:ext cx="1296144" cy="1009039"/>
          </a:xfrm>
          <a:prstGeom prst="leftRightArrow">
            <a:avLst>
              <a:gd name="adj1" fmla="val 50000"/>
              <a:gd name="adj2" fmla="val 38076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05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294" y="791437"/>
            <a:ext cx="4392488" cy="414973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988866" cy="584775"/>
          </a:xfrm>
        </p:spPr>
        <p:txBody>
          <a:bodyPr/>
          <a:lstStyle/>
          <a:p>
            <a:r>
              <a:rPr kumimoji="1" lang="en-US" altLang="ja-JP" dirty="0" smtClean="0"/>
              <a:t> Higher-Order </a:t>
            </a:r>
            <a:r>
              <a:rPr kumimoji="1" lang="en-US" altLang="ja-JP" dirty="0" err="1" smtClean="0"/>
              <a:t>Cumulants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453648" y="48488"/>
            <a:ext cx="1722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STAR Collab.</a:t>
            </a:r>
          </a:p>
          <a:p>
            <a:r>
              <a:rPr lang="en-US" altLang="ja-JP" sz="2000" dirty="0" smtClean="0"/>
              <a:t>2010~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9574" y="4941168"/>
            <a:ext cx="5110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Non</a:t>
            </a:r>
            <a:r>
              <a:rPr kumimoji="1" lang="en-US" altLang="ja-JP" sz="2400" dirty="0" smtClean="0"/>
              <a:t>-zero 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non</a:t>
            </a:r>
            <a:r>
              <a:rPr kumimoji="1" lang="en-US" altLang="ja-JP" sz="2400" dirty="0" smtClean="0"/>
              <a:t>-Gaussian </a:t>
            </a:r>
            <a:r>
              <a:rPr kumimoji="1" lang="en-US" altLang="ja-JP" sz="2400" dirty="0" err="1" smtClean="0"/>
              <a:t>cumulants</a:t>
            </a:r>
            <a:r>
              <a:rPr kumimoji="1" lang="en-US" altLang="ja-JP" sz="2400" dirty="0" smtClean="0"/>
              <a:t> </a:t>
            </a:r>
          </a:p>
          <a:p>
            <a:r>
              <a:rPr kumimoji="1" lang="en-US" altLang="ja-JP" sz="2400" dirty="0" smtClean="0"/>
              <a:t>have been established!</a:t>
            </a:r>
            <a:endParaRPr kumimoji="1" lang="ja-JP" altLang="en-US" sz="2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8" y="1152211"/>
            <a:ext cx="3232616" cy="372888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9" y="4779101"/>
            <a:ext cx="3960440" cy="2525498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article}&#10;\usepackage{amsmath}&#10;\pagestyle{empty}&lt;/preamble&gt;&#10;  &lt;body&gt;\begin{align*} &#10;\langle N_p^3 \rangle_c&#10;\end{align*}&lt;/body&gt;&#10;  &lt;fcolor&gt;FF000000&lt;/fcolor&gt;&#10;  &lt;bcolor&gt;FFFFFFFF&lt;/bcolor&gt;&#10;  &lt;transparent&gt;True&lt;/transparent&gt;&#10;  &lt;resolution&gt;1800&lt;/resolution&gt;&#10;  &lt;imageh&gt;313&lt;/imageh&gt;&#10;  &lt;imagew&gt;591&lt;/imagew&gt;&#10;  &lt;scale&gt;50&lt;/scale&gt;&#10;  &lt;cursor&gt;3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75" y="2231597"/>
            <a:ext cx="792088" cy="419498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article}&#10;\usepackage{amsmath}&#10;\pagestyle{empty}&lt;/preamble&gt;&#10;  &lt;body&gt;\begin{align*} &#10;\langle N_p^4 \rangle_c&#10;\end{align*}&lt;/body&gt;&#10;  &lt;fcolor&gt;FF000000&lt;/fcolor&gt;&#10;  &lt;bcolor&gt;FFFFFFFF&lt;/bcolor&gt;&#10;  &lt;transparent&gt;True&lt;/transparent&gt;&#10;  &lt;resolution&gt;1800&lt;/resolution&gt;&#10;  &lt;imageh&gt;314&lt;/imageh&gt;&#10;  &lt;imagew&gt;591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87" y="3369786"/>
            <a:ext cx="792088" cy="420838"/>
          </a:xfrm>
          <a:prstGeom prst="rect">
            <a:avLst/>
          </a:prstGeom>
        </p:spPr>
      </p:pic>
      <p:pic>
        <p:nvPicPr>
          <p:cNvPr id="11" name="TexTeXPicture" descr="&lt;?xml version=&quot;1.0&quot; encoding=&quot;utf-16&quot;?&gt;&#10;&lt;TeXTeX&gt;&#10;  &lt;preamble&gt;\documentclass{article}&#10;\usepackage{amsmath}&#10;\pagestyle{empty}&lt;/preamble&gt;&#10;  &lt;body&gt;\begin{align*} &#10;\langle N_p^3 \rangle_c&#10;\end{align*}&lt;/body&gt;&#10;  &lt;fcolor&gt;FF000000&lt;/fcolor&gt;&#10;  &lt;bcolor&gt;FFFFFFFF&lt;/bcolor&gt;&#10;  &lt;transparent&gt;True&lt;/transparent&gt;&#10;  &lt;resolution&gt;1800&lt;/resolution&gt;&#10;  &lt;imageh&gt;313&lt;/imageh&gt;&#10;  &lt;imagew&gt;591&lt;/imagew&gt;&#10;  &lt;scale&gt;50&lt;/scale&gt;&#10;  &lt;cursor&gt;3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82" y="3736779"/>
            <a:ext cx="792088" cy="419498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article}&#10;\usepackage{amsmath}&#10;\pagestyle{empty}&lt;/preamble&gt;&#10;  &lt;body&gt;\begin{align*} &#10;\langle N_p^4 \rangle_c&#10;\end{align*}&lt;/body&gt;&#10;  &lt;fcolor&gt;FF000000&lt;/fcolor&gt;&#10;  &lt;bcolor&gt;FFFFFFFF&lt;/bcolor&gt;&#10;  &lt;transparent&gt;True&lt;/transparent&gt;&#10;  &lt;resolution&gt;1800&lt;/resolution&gt;&#10;  &lt;imageh&gt;314&lt;/imageh&gt;&#10;  &lt;imagew&gt;591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49853"/>
            <a:ext cx="792088" cy="420838"/>
          </a:xfrm>
          <a:prstGeom prst="rect">
            <a:avLst/>
          </a:prstGeom>
        </p:spPr>
      </p:pic>
      <p:sp>
        <p:nvSpPr>
          <p:cNvPr id="9" name="楕円 8"/>
          <p:cNvSpPr/>
          <p:nvPr/>
        </p:nvSpPr>
        <p:spPr>
          <a:xfrm>
            <a:off x="5855389" y="986712"/>
            <a:ext cx="677997" cy="108568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 rot="2429828">
            <a:off x="5490472" y="685173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Enhancement</a:t>
            </a:r>
            <a:endParaRPr kumimoji="1" lang="ja-JP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32946" y="6083816"/>
            <a:ext cx="561243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Have we measured critical fluctuations?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6673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391" y="2564904"/>
            <a:ext cx="7297544" cy="4115157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>
          <a:xfrm>
            <a:off x="2627784" y="2225378"/>
            <a:ext cx="6290870" cy="3651894"/>
          </a:xfrm>
          <a:prstGeom prst="roundRect">
            <a:avLst>
              <a:gd name="adj" fmla="val 12042"/>
            </a:avLst>
          </a:prstGeom>
          <a:solidFill>
            <a:schemeClr val="lt1">
              <a:alpha val="82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333785" cy="584775"/>
          </a:xfrm>
        </p:spPr>
        <p:txBody>
          <a:bodyPr/>
          <a:lstStyle/>
          <a:p>
            <a:r>
              <a:rPr kumimoji="1" lang="en-US" altLang="ja-JP" dirty="0" smtClean="0"/>
              <a:t> Remarks on Critical Fluctuation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59632" y="955146"/>
            <a:ext cx="6717481" cy="95410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/>
              <a:t>Experiments cannot observe</a:t>
            </a:r>
          </a:p>
          <a:p>
            <a:pPr algn="ctr"/>
            <a:r>
              <a:rPr lang="en-US" altLang="ja-JP" sz="2800" dirty="0" smtClean="0"/>
              <a:t>critical fluctuation in equilibrium directly.</a:t>
            </a: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32802" y="2392403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solidFill>
                  <a:schemeClr val="tx2">
                    <a:lumMod val="50000"/>
                  </a:schemeClr>
                </a:solidFill>
              </a:rPr>
              <a:t>Growth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13999" y="2873450"/>
            <a:ext cx="612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C</a:t>
            </a:r>
            <a:r>
              <a:rPr kumimoji="1" lang="en-US" altLang="ja-JP" sz="2000" dirty="0" smtClean="0"/>
              <a:t>ritical fluctuation has to be well developed.</a:t>
            </a:r>
          </a:p>
          <a:p>
            <a:r>
              <a:rPr lang="en-US" altLang="ja-JP" sz="2000" dirty="0" smtClean="0"/>
              <a:t>But, relaxation toward equilibration </a:t>
            </a:r>
            <a:r>
              <a:rPr lang="en-US" altLang="ja-JP" sz="2000" dirty="0"/>
              <a:t>i</a:t>
            </a:r>
            <a:r>
              <a:rPr lang="en-US" altLang="ja-JP" sz="2000" dirty="0" smtClean="0"/>
              <a:t>s slow </a:t>
            </a:r>
            <a:r>
              <a:rPr lang="en-US" altLang="ja-JP" sz="2000" dirty="0"/>
              <a:t>around </a:t>
            </a:r>
            <a:r>
              <a:rPr lang="en-US" altLang="ja-JP" sz="2000" dirty="0" smtClean="0"/>
              <a:t>CP because of the critical slowing down.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07408" y="4119463"/>
            <a:ext cx="3042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solidFill>
                  <a:schemeClr val="tx2">
                    <a:lumMod val="50000"/>
                  </a:schemeClr>
                </a:solidFill>
              </a:rPr>
              <a:t>Decay by diffusion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13998" y="4593322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Fluctuations developed at CP </a:t>
            </a:r>
            <a:r>
              <a:rPr lang="en-US" altLang="ja-JP" sz="2000" dirty="0" smtClean="0"/>
              <a:t>are modified by the time evolution in later stage.</a:t>
            </a:r>
            <a:endParaRPr kumimoji="1" lang="ja-JP" altLang="en-US" sz="2000" dirty="0"/>
          </a:p>
        </p:txBody>
      </p:sp>
      <p:sp>
        <p:nvSpPr>
          <p:cNvPr id="24" name="右矢印 23"/>
          <p:cNvSpPr/>
          <p:nvPr/>
        </p:nvSpPr>
        <p:spPr>
          <a:xfrm rot="21311635" flipH="1">
            <a:off x="1924790" y="3266202"/>
            <a:ext cx="889272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右矢印 24"/>
          <p:cNvSpPr/>
          <p:nvPr/>
        </p:nvSpPr>
        <p:spPr>
          <a:xfrm rot="508374" flipH="1">
            <a:off x="1797006" y="4380165"/>
            <a:ext cx="970559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899592" y="3889113"/>
            <a:ext cx="8136904" cy="215518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54539" y="5460609"/>
            <a:ext cx="6049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Study this effect on higher-order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cumulants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8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014788" cy="584775"/>
          </a:xfrm>
        </p:spPr>
        <p:txBody>
          <a:bodyPr/>
          <a:lstStyle/>
          <a:p>
            <a:r>
              <a:rPr kumimoji="1" lang="en-US" altLang="ja-JP" dirty="0" smtClean="0"/>
              <a:t> Time Evolution of Fluctuations  </a:t>
            </a:r>
            <a:endParaRPr kumimoji="1" lang="ja-JP" altLang="en-US" dirty="0"/>
          </a:p>
        </p:txBody>
      </p:sp>
      <p:pic>
        <p:nvPicPr>
          <p:cNvPr id="48" name="図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1484784"/>
            <a:ext cx="6713459" cy="5184576"/>
          </a:xfrm>
          <a:prstGeom prst="rect">
            <a:avLst/>
          </a:prstGeom>
        </p:spPr>
      </p:pic>
      <p:sp>
        <p:nvSpPr>
          <p:cNvPr id="49" name="二等辺三角形 48"/>
          <p:cNvSpPr/>
          <p:nvPr/>
        </p:nvSpPr>
        <p:spPr>
          <a:xfrm flipV="1">
            <a:off x="2344301" y="2348879"/>
            <a:ext cx="1351218" cy="3286241"/>
          </a:xfrm>
          <a:prstGeom prst="triangle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2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58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86770"/>
            <a:ext cx="251520" cy="522900"/>
          </a:xfrm>
          <a:prstGeom prst="rect">
            <a:avLst/>
          </a:prstGeom>
        </p:spPr>
      </p:pic>
      <p:pic>
        <p:nvPicPr>
          <p:cNvPr id="54" name="TexTeXPicture" descr="&lt;?xml version=&quot;1.0&quot; encoding=&quot;utf-16&quot;?&gt;&#10;&lt;TeXTeX&gt;&#10;  &lt;preamble&gt;\documentclass{jarticle}&#10;\usepackage{amsmath}&#10;\pagestyle{empty}&lt;/preamble&gt;&#10;  &lt;body&gt;\begin{align*} &#10;x&#10;\end{align*}&lt;/body&gt;&#10;  &lt;fcolor&gt;FF000000&lt;/fcolor&gt;&#10;  &lt;bcolor&gt;FFFFFFFF&lt;/bcolor&gt;&#10;  &lt;transparent&gt;True&lt;/transparent&gt;&#10;  &lt;resolution&gt;1800&lt;/resolution&gt;&#10;  &lt;imageh&gt;112&lt;/imageh&gt;&#10;  &lt;imagew&gt;12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83" y="5548796"/>
            <a:ext cx="410375" cy="370663"/>
          </a:xfrm>
          <a:prstGeom prst="rect">
            <a:avLst/>
          </a:prstGeom>
        </p:spPr>
      </p:pic>
      <p:sp>
        <p:nvSpPr>
          <p:cNvPr id="55" name="フリーフォーム 54"/>
          <p:cNvSpPr>
            <a:spLocks noChangeAspect="1"/>
          </p:cNvSpPr>
          <p:nvPr/>
        </p:nvSpPr>
        <p:spPr>
          <a:xfrm>
            <a:off x="2677396" y="4006737"/>
            <a:ext cx="685516" cy="62935"/>
          </a:xfrm>
          <a:custGeom>
            <a:avLst/>
            <a:gdLst>
              <a:gd name="connsiteX0" fmla="*/ 0 w 679268"/>
              <a:gd name="connsiteY0" fmla="*/ 0 h 122184"/>
              <a:gd name="connsiteX1" fmla="*/ 391885 w 679268"/>
              <a:gd name="connsiteY1" fmla="*/ 121920 h 122184"/>
              <a:gd name="connsiteX2" fmla="*/ 679268 w 679268"/>
              <a:gd name="connsiteY2" fmla="*/ 26126 h 122184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82"/>
              <a:gd name="connsiteX1" fmla="*/ 355489 w 679268"/>
              <a:gd name="connsiteY1" fmla="*/ 111853 h 111982"/>
              <a:gd name="connsiteX2" fmla="*/ 679268 w 679268"/>
              <a:gd name="connsiteY2" fmla="*/ 26126 h 111982"/>
              <a:gd name="connsiteX0" fmla="*/ 0 w 679268"/>
              <a:gd name="connsiteY0" fmla="*/ 0 h 111859"/>
              <a:gd name="connsiteX1" fmla="*/ 355489 w 679268"/>
              <a:gd name="connsiteY1" fmla="*/ 111853 h 111859"/>
              <a:gd name="connsiteX2" fmla="*/ 679268 w 679268"/>
              <a:gd name="connsiteY2" fmla="*/ 26126 h 111859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88367"/>
              <a:gd name="connsiteY0" fmla="*/ 0 h 111999"/>
              <a:gd name="connsiteX1" fmla="*/ 355489 w 688367"/>
              <a:gd name="connsiteY1" fmla="*/ 111853 h 111999"/>
              <a:gd name="connsiteX2" fmla="*/ 688367 w 688367"/>
              <a:gd name="connsiteY2" fmla="*/ 18575 h 111999"/>
              <a:gd name="connsiteX0" fmla="*/ 0 w 719905"/>
              <a:gd name="connsiteY0" fmla="*/ 0 h 188523"/>
              <a:gd name="connsiteX1" fmla="*/ 387027 w 719905"/>
              <a:gd name="connsiteY1" fmla="*/ 186004 h 188523"/>
              <a:gd name="connsiteX2" fmla="*/ 719905 w 719905"/>
              <a:gd name="connsiteY2" fmla="*/ 92726 h 188523"/>
              <a:gd name="connsiteX0" fmla="*/ 0 w 728665"/>
              <a:gd name="connsiteY0" fmla="*/ 6141 h 192152"/>
              <a:gd name="connsiteX1" fmla="*/ 387027 w 728665"/>
              <a:gd name="connsiteY1" fmla="*/ 192145 h 192152"/>
              <a:gd name="connsiteX2" fmla="*/ 728665 w 728665"/>
              <a:gd name="connsiteY2" fmla="*/ 0 h 192152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55512"/>
              <a:gd name="connsiteX1" fmla="*/ 376514 w 728665"/>
              <a:gd name="connsiteY1" fmla="*/ 55474 h 55512"/>
              <a:gd name="connsiteX2" fmla="*/ 728665 w 728665"/>
              <a:gd name="connsiteY2" fmla="*/ 0 h 5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665" h="55512">
                <a:moveTo>
                  <a:pt x="0" y="6141"/>
                </a:moveTo>
                <a:cubicBezTo>
                  <a:pt x="100791" y="37300"/>
                  <a:pt x="248061" y="56497"/>
                  <a:pt x="376514" y="55474"/>
                </a:cubicBezTo>
                <a:cubicBezTo>
                  <a:pt x="504967" y="54451"/>
                  <a:pt x="608288" y="38443"/>
                  <a:pt x="728665" y="0"/>
                </a:cubicBezTo>
              </a:path>
            </a:pathLst>
          </a:custGeom>
          <a:noFill/>
          <a:ln w="57150">
            <a:solidFill>
              <a:srgbClr val="00330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フリーフォーム 55"/>
          <p:cNvSpPr>
            <a:spLocks noChangeAspect="1"/>
          </p:cNvSpPr>
          <p:nvPr/>
        </p:nvSpPr>
        <p:spPr>
          <a:xfrm>
            <a:off x="2468720" y="2958845"/>
            <a:ext cx="1100195" cy="101005"/>
          </a:xfrm>
          <a:custGeom>
            <a:avLst/>
            <a:gdLst>
              <a:gd name="connsiteX0" fmla="*/ 0 w 679268"/>
              <a:gd name="connsiteY0" fmla="*/ 0 h 122184"/>
              <a:gd name="connsiteX1" fmla="*/ 391885 w 679268"/>
              <a:gd name="connsiteY1" fmla="*/ 121920 h 122184"/>
              <a:gd name="connsiteX2" fmla="*/ 679268 w 679268"/>
              <a:gd name="connsiteY2" fmla="*/ 26126 h 122184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82"/>
              <a:gd name="connsiteX1" fmla="*/ 355489 w 679268"/>
              <a:gd name="connsiteY1" fmla="*/ 111853 h 111982"/>
              <a:gd name="connsiteX2" fmla="*/ 679268 w 679268"/>
              <a:gd name="connsiteY2" fmla="*/ 26126 h 111982"/>
              <a:gd name="connsiteX0" fmla="*/ 0 w 679268"/>
              <a:gd name="connsiteY0" fmla="*/ 0 h 111859"/>
              <a:gd name="connsiteX1" fmla="*/ 355489 w 679268"/>
              <a:gd name="connsiteY1" fmla="*/ 111853 h 111859"/>
              <a:gd name="connsiteX2" fmla="*/ 679268 w 679268"/>
              <a:gd name="connsiteY2" fmla="*/ 26126 h 111859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88367"/>
              <a:gd name="connsiteY0" fmla="*/ 0 h 111999"/>
              <a:gd name="connsiteX1" fmla="*/ 355489 w 688367"/>
              <a:gd name="connsiteY1" fmla="*/ 111853 h 111999"/>
              <a:gd name="connsiteX2" fmla="*/ 688367 w 688367"/>
              <a:gd name="connsiteY2" fmla="*/ 18575 h 111999"/>
              <a:gd name="connsiteX0" fmla="*/ 0 w 719905"/>
              <a:gd name="connsiteY0" fmla="*/ 0 h 188523"/>
              <a:gd name="connsiteX1" fmla="*/ 387027 w 719905"/>
              <a:gd name="connsiteY1" fmla="*/ 186004 h 188523"/>
              <a:gd name="connsiteX2" fmla="*/ 719905 w 719905"/>
              <a:gd name="connsiteY2" fmla="*/ 92726 h 188523"/>
              <a:gd name="connsiteX0" fmla="*/ 0 w 728665"/>
              <a:gd name="connsiteY0" fmla="*/ 6141 h 192152"/>
              <a:gd name="connsiteX1" fmla="*/ 387027 w 728665"/>
              <a:gd name="connsiteY1" fmla="*/ 192145 h 192152"/>
              <a:gd name="connsiteX2" fmla="*/ 728665 w 728665"/>
              <a:gd name="connsiteY2" fmla="*/ 0 h 192152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55512"/>
              <a:gd name="connsiteX1" fmla="*/ 376514 w 728665"/>
              <a:gd name="connsiteY1" fmla="*/ 55474 h 55512"/>
              <a:gd name="connsiteX2" fmla="*/ 728665 w 728665"/>
              <a:gd name="connsiteY2" fmla="*/ 0 h 5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665" h="55512">
                <a:moveTo>
                  <a:pt x="0" y="6141"/>
                </a:moveTo>
                <a:cubicBezTo>
                  <a:pt x="100791" y="37300"/>
                  <a:pt x="248061" y="56497"/>
                  <a:pt x="376514" y="55474"/>
                </a:cubicBezTo>
                <a:cubicBezTo>
                  <a:pt x="504967" y="54451"/>
                  <a:pt x="608288" y="38443"/>
                  <a:pt x="728665" y="0"/>
                </a:cubicBezTo>
              </a:path>
            </a:pathLst>
          </a:custGeom>
          <a:noFill/>
          <a:ln w="57150">
            <a:solidFill>
              <a:srgbClr val="00330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4283969" y="3284984"/>
            <a:ext cx="2952328" cy="2160240"/>
            <a:chOff x="4283969" y="3284984"/>
            <a:chExt cx="2952328" cy="2160240"/>
          </a:xfrm>
        </p:grpSpPr>
        <p:sp>
          <p:nvSpPr>
            <p:cNvPr id="50" name="四角形吹き出し 49"/>
            <p:cNvSpPr/>
            <p:nvPr/>
          </p:nvSpPr>
          <p:spPr>
            <a:xfrm>
              <a:off x="4283969" y="3284984"/>
              <a:ext cx="2952328" cy="2160240"/>
            </a:xfrm>
            <a:prstGeom prst="wedgeRectCallout">
              <a:avLst>
                <a:gd name="adj1" fmla="val -79808"/>
                <a:gd name="adj2" fmla="val -15406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967065" y="4869160"/>
              <a:ext cx="144016" cy="720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5111081" y="4653136"/>
              <a:ext cx="144016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5255096" y="4509120"/>
              <a:ext cx="144017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5399113" y="4545124"/>
              <a:ext cx="144016" cy="3960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543129" y="4005064"/>
              <a:ext cx="144016" cy="936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687145" y="3789040"/>
              <a:ext cx="144016" cy="1152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831161" y="4005064"/>
              <a:ext cx="144016" cy="936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5975177" y="4293096"/>
              <a:ext cx="144016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119193" y="4750142"/>
              <a:ext cx="144016" cy="1910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6263209" y="4797152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6407225" y="4797152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 flipV="1">
              <a:off x="4679033" y="3573016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/>
            <p:cNvCxnSpPr/>
            <p:nvPr/>
          </p:nvCxnSpPr>
          <p:spPr>
            <a:xfrm>
              <a:off x="4463009" y="4941168"/>
              <a:ext cx="244827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685" y="5103718"/>
              <a:ext cx="254612" cy="207101"/>
            </a:xfrm>
            <a:prstGeom prst="rect">
              <a:avLst/>
            </a:prstGeom>
          </p:spPr>
        </p:pic>
        <p:pic>
          <p:nvPicPr>
            <p:cNvPr id="22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00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535" y="3480604"/>
              <a:ext cx="684586" cy="293393"/>
            </a:xfrm>
            <a:prstGeom prst="rect">
              <a:avLst/>
            </a:prstGeom>
          </p:spPr>
        </p:pic>
      </p:grpSp>
      <p:grpSp>
        <p:nvGrpSpPr>
          <p:cNvPr id="6" name="グループ化 5"/>
          <p:cNvGrpSpPr/>
          <p:nvPr/>
        </p:nvGrpSpPr>
        <p:grpSpPr>
          <a:xfrm>
            <a:off x="4785434" y="1016312"/>
            <a:ext cx="2952328" cy="2160240"/>
            <a:chOff x="4785434" y="1016312"/>
            <a:chExt cx="2952328" cy="2160240"/>
          </a:xfrm>
        </p:grpSpPr>
        <p:sp>
          <p:nvSpPr>
            <p:cNvPr id="51" name="四角形吹き出し 50"/>
            <p:cNvSpPr/>
            <p:nvPr/>
          </p:nvSpPr>
          <p:spPr>
            <a:xfrm>
              <a:off x="4785434" y="1016312"/>
              <a:ext cx="2952328" cy="2160240"/>
            </a:xfrm>
            <a:prstGeom prst="wedgeRectCallout">
              <a:avLst>
                <a:gd name="adj1" fmla="val -87091"/>
                <a:gd name="adj2" fmla="val 35801"/>
              </a:avLst>
            </a:prstGeom>
            <a:ln>
              <a:solidFill>
                <a:srgbClr val="00206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255097" y="2514140"/>
              <a:ext cx="144016" cy="1431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399113" y="2586148"/>
              <a:ext cx="144016" cy="711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5543129" y="2442132"/>
              <a:ext cx="144016" cy="215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5687144" y="2276872"/>
              <a:ext cx="144017" cy="3804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5831161" y="2210225"/>
              <a:ext cx="144016" cy="4470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5975177" y="2109669"/>
              <a:ext cx="144016" cy="5476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6119193" y="2109670"/>
              <a:ext cx="144016" cy="5476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6263209" y="2154100"/>
              <a:ext cx="144016" cy="5032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6407225" y="2369284"/>
              <a:ext cx="144016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6551241" y="2348880"/>
              <a:ext cx="144016" cy="3084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6695257" y="2514140"/>
              <a:ext cx="144016" cy="1431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6839273" y="2514139"/>
              <a:ext cx="144016" cy="1431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6983289" y="2586148"/>
              <a:ext cx="144016" cy="711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36" name="直線矢印コネクタ 35"/>
            <p:cNvCxnSpPr/>
            <p:nvPr/>
          </p:nvCxnSpPr>
          <p:spPr>
            <a:xfrm flipV="1">
              <a:off x="5111081" y="1289164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/>
            <p:cNvCxnSpPr/>
            <p:nvPr/>
          </p:nvCxnSpPr>
          <p:spPr>
            <a:xfrm>
              <a:off x="4895057" y="2657316"/>
              <a:ext cx="244827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733" y="2819866"/>
              <a:ext cx="254612" cy="207101"/>
            </a:xfrm>
            <a:prstGeom prst="rect">
              <a:avLst/>
            </a:prstGeom>
          </p:spPr>
        </p:pic>
        <p:pic>
          <p:nvPicPr>
            <p:cNvPr id="39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00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583" y="1196752"/>
              <a:ext cx="684586" cy="293393"/>
            </a:xfrm>
            <a:prstGeom prst="rect">
              <a:avLst/>
            </a:prstGeom>
          </p:spPr>
        </p:pic>
      </p:grpSp>
      <p:sp>
        <p:nvSpPr>
          <p:cNvPr id="4" name="テキスト ボックス 3"/>
          <p:cNvSpPr txBox="1"/>
          <p:nvPr/>
        </p:nvSpPr>
        <p:spPr>
          <a:xfrm>
            <a:off x="4079754" y="6236682"/>
            <a:ext cx="4956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Diffusion modifies distribution 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79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8111516" cy="584775"/>
          </a:xfrm>
        </p:spPr>
        <p:txBody>
          <a:bodyPr/>
          <a:lstStyle/>
          <a:p>
            <a:r>
              <a:rPr kumimoji="1" lang="en-US" altLang="ja-JP" dirty="0" smtClean="0"/>
              <a:t> Non-Interacting Brownian Particle System  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611560" y="1124744"/>
            <a:ext cx="0" cy="518457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938485"/>
            <a:ext cx="179512" cy="37083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921684" y="1091715"/>
            <a:ext cx="392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Initial condition (uniform)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07096" y="1642255"/>
            <a:ext cx="6984776" cy="483272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0000"/>
                </a:srgbClr>
              </a:gs>
              <a:gs pos="100000">
                <a:srgbClr val="00B0F0">
                  <a:alpha val="30000"/>
                </a:srgbClr>
              </a:gs>
            </a:gsLst>
            <a:lin ang="13500000" scaled="1"/>
            <a:tileRect/>
          </a:gra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4"/>
          <p:cNvSpPr/>
          <p:nvPr/>
        </p:nvSpPr>
        <p:spPr>
          <a:xfrm>
            <a:off x="5658272" y="191405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10"/>
          <p:cNvSpPr/>
          <p:nvPr/>
        </p:nvSpPr>
        <p:spPr>
          <a:xfrm>
            <a:off x="2013687" y="179216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11"/>
          <p:cNvSpPr/>
          <p:nvPr/>
        </p:nvSpPr>
        <p:spPr>
          <a:xfrm>
            <a:off x="5539440" y="186005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12"/>
          <p:cNvSpPr/>
          <p:nvPr/>
        </p:nvSpPr>
        <p:spPr>
          <a:xfrm>
            <a:off x="1301857" y="190023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13"/>
          <p:cNvSpPr/>
          <p:nvPr/>
        </p:nvSpPr>
        <p:spPr>
          <a:xfrm>
            <a:off x="4434533" y="178491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14"/>
          <p:cNvSpPr/>
          <p:nvPr/>
        </p:nvSpPr>
        <p:spPr>
          <a:xfrm>
            <a:off x="1254483" y="179223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18"/>
          <p:cNvSpPr/>
          <p:nvPr/>
        </p:nvSpPr>
        <p:spPr>
          <a:xfrm>
            <a:off x="2015305" y="193186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0"/>
          <p:cNvSpPr/>
          <p:nvPr/>
        </p:nvSpPr>
        <p:spPr>
          <a:xfrm>
            <a:off x="2818445" y="184433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1"/>
          <p:cNvSpPr/>
          <p:nvPr/>
        </p:nvSpPr>
        <p:spPr>
          <a:xfrm>
            <a:off x="3804322" y="182779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2"/>
          <p:cNvSpPr/>
          <p:nvPr/>
        </p:nvSpPr>
        <p:spPr>
          <a:xfrm>
            <a:off x="3729096" y="193579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3"/>
          <p:cNvSpPr/>
          <p:nvPr/>
        </p:nvSpPr>
        <p:spPr>
          <a:xfrm>
            <a:off x="4488533" y="191814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24"/>
          <p:cNvSpPr/>
          <p:nvPr/>
        </p:nvSpPr>
        <p:spPr>
          <a:xfrm>
            <a:off x="5646024" y="180605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26"/>
          <p:cNvSpPr/>
          <p:nvPr/>
        </p:nvSpPr>
        <p:spPr>
          <a:xfrm>
            <a:off x="3696467" y="181688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27"/>
          <p:cNvSpPr/>
          <p:nvPr/>
        </p:nvSpPr>
        <p:spPr>
          <a:xfrm>
            <a:off x="1192294" y="189621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29"/>
          <p:cNvSpPr/>
          <p:nvPr/>
        </p:nvSpPr>
        <p:spPr>
          <a:xfrm>
            <a:off x="2747574" y="179033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30"/>
          <p:cNvSpPr/>
          <p:nvPr/>
        </p:nvSpPr>
        <p:spPr>
          <a:xfrm>
            <a:off x="2761300" y="192114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31"/>
          <p:cNvSpPr/>
          <p:nvPr/>
        </p:nvSpPr>
        <p:spPr>
          <a:xfrm>
            <a:off x="2123305" y="188241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32"/>
          <p:cNvSpPr/>
          <p:nvPr/>
        </p:nvSpPr>
        <p:spPr>
          <a:xfrm>
            <a:off x="4363839" y="189291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33"/>
          <p:cNvSpPr/>
          <p:nvPr/>
        </p:nvSpPr>
        <p:spPr>
          <a:xfrm>
            <a:off x="4333200" y="1750167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34"/>
          <p:cNvSpPr/>
          <p:nvPr/>
        </p:nvSpPr>
        <p:spPr>
          <a:xfrm>
            <a:off x="2662172" y="1742785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37"/>
          <p:cNvSpPr/>
          <p:nvPr/>
        </p:nvSpPr>
        <p:spPr>
          <a:xfrm>
            <a:off x="3632550" y="1745046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38"/>
          <p:cNvSpPr/>
          <p:nvPr/>
        </p:nvSpPr>
        <p:spPr>
          <a:xfrm>
            <a:off x="5496272" y="1733680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39"/>
          <p:cNvSpPr/>
          <p:nvPr/>
        </p:nvSpPr>
        <p:spPr>
          <a:xfrm>
            <a:off x="1146483" y="1744915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2"/>
          <p:cNvSpPr/>
          <p:nvPr/>
        </p:nvSpPr>
        <p:spPr>
          <a:xfrm>
            <a:off x="1943744" y="175016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3" name="円/楕円 88"/>
          <p:cNvSpPr/>
          <p:nvPr/>
        </p:nvSpPr>
        <p:spPr>
          <a:xfrm>
            <a:off x="7330473" y="18261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4" name="円/楕円 89"/>
          <p:cNvSpPr/>
          <p:nvPr/>
        </p:nvSpPr>
        <p:spPr>
          <a:xfrm>
            <a:off x="7384473" y="192802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5" name="円/楕円 90"/>
          <p:cNvSpPr/>
          <p:nvPr/>
        </p:nvSpPr>
        <p:spPr>
          <a:xfrm>
            <a:off x="6704313" y="183599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6" name="円/楕円 91"/>
          <p:cNvSpPr/>
          <p:nvPr/>
        </p:nvSpPr>
        <p:spPr>
          <a:xfrm>
            <a:off x="7438473" y="180188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7" name="円/楕円 92"/>
          <p:cNvSpPr/>
          <p:nvPr/>
        </p:nvSpPr>
        <p:spPr>
          <a:xfrm>
            <a:off x="6567539" y="182693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8" name="円/楕円 93"/>
          <p:cNvSpPr/>
          <p:nvPr/>
        </p:nvSpPr>
        <p:spPr>
          <a:xfrm>
            <a:off x="6638509" y="189112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101"/>
          <p:cNvSpPr/>
          <p:nvPr/>
        </p:nvSpPr>
        <p:spPr>
          <a:xfrm>
            <a:off x="6524683" y="1738073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103"/>
          <p:cNvSpPr/>
          <p:nvPr/>
        </p:nvSpPr>
        <p:spPr>
          <a:xfrm>
            <a:off x="7269561" y="1737806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60" name="直線コネクタ 159"/>
          <p:cNvCxnSpPr/>
          <p:nvPr/>
        </p:nvCxnSpPr>
        <p:spPr>
          <a:xfrm>
            <a:off x="425599" y="1931869"/>
            <a:ext cx="36004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グループ化 12"/>
          <p:cNvGrpSpPr/>
          <p:nvPr/>
        </p:nvGrpSpPr>
        <p:grpSpPr>
          <a:xfrm>
            <a:off x="1402155" y="2329541"/>
            <a:ext cx="6887587" cy="1857417"/>
            <a:chOff x="1402155" y="2329541"/>
            <a:chExt cx="6887587" cy="1857417"/>
          </a:xfrm>
        </p:grpSpPr>
        <p:grpSp>
          <p:nvGrpSpPr>
            <p:cNvPr id="125" name="グループ化 124"/>
            <p:cNvGrpSpPr/>
            <p:nvPr/>
          </p:nvGrpSpPr>
          <p:grpSpPr>
            <a:xfrm>
              <a:off x="1402155" y="2329541"/>
              <a:ext cx="5798636" cy="1857417"/>
              <a:chOff x="1933537" y="2422405"/>
              <a:chExt cx="4841734" cy="1835596"/>
            </a:xfrm>
          </p:grpSpPr>
          <p:cxnSp>
            <p:nvCxnSpPr>
              <p:cNvPr id="126" name="直線コネクタ 125"/>
              <p:cNvCxnSpPr/>
              <p:nvPr/>
            </p:nvCxnSpPr>
            <p:spPr>
              <a:xfrm>
                <a:off x="4272896" y="2422405"/>
                <a:ext cx="336873" cy="3600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7" name="直線コネクタ 126"/>
              <p:cNvCxnSpPr/>
              <p:nvPr/>
            </p:nvCxnSpPr>
            <p:spPr>
              <a:xfrm flipH="1">
                <a:off x="4096871" y="2782445"/>
                <a:ext cx="512898" cy="54257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8" name="直線コネクタ 127"/>
              <p:cNvCxnSpPr/>
              <p:nvPr/>
            </p:nvCxnSpPr>
            <p:spPr>
              <a:xfrm flipH="1">
                <a:off x="3643923" y="3314101"/>
                <a:ext cx="460061" cy="213566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9" name="直線コネクタ 128"/>
              <p:cNvCxnSpPr/>
              <p:nvPr/>
            </p:nvCxnSpPr>
            <p:spPr>
              <a:xfrm flipH="1">
                <a:off x="3055863" y="3523091"/>
                <a:ext cx="589192" cy="68383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0" name="直線コネクタ 129"/>
              <p:cNvCxnSpPr/>
              <p:nvPr/>
            </p:nvCxnSpPr>
            <p:spPr>
              <a:xfrm>
                <a:off x="5561570" y="2441099"/>
                <a:ext cx="60270" cy="77346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1" name="直線コネクタ 130"/>
              <p:cNvCxnSpPr/>
              <p:nvPr/>
            </p:nvCxnSpPr>
            <p:spPr>
              <a:xfrm>
                <a:off x="5629401" y="3206030"/>
                <a:ext cx="285152" cy="349752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2" name="直線コネクタ 131"/>
              <p:cNvCxnSpPr/>
              <p:nvPr/>
            </p:nvCxnSpPr>
            <p:spPr>
              <a:xfrm flipH="1">
                <a:off x="5484002" y="3536387"/>
                <a:ext cx="423905" cy="230609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3" name="直線コネクタ 132"/>
              <p:cNvCxnSpPr/>
              <p:nvPr/>
            </p:nvCxnSpPr>
            <p:spPr>
              <a:xfrm>
                <a:off x="5513840" y="3766996"/>
                <a:ext cx="396361" cy="49100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4" name="直線コネクタ 133"/>
              <p:cNvCxnSpPr/>
              <p:nvPr/>
            </p:nvCxnSpPr>
            <p:spPr>
              <a:xfrm flipH="1">
                <a:off x="3147345" y="2427835"/>
                <a:ext cx="84457" cy="411649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5" name="直線コネクタ 134"/>
              <p:cNvCxnSpPr/>
              <p:nvPr/>
            </p:nvCxnSpPr>
            <p:spPr>
              <a:xfrm>
                <a:off x="3147345" y="2821735"/>
                <a:ext cx="164160" cy="283568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6" name="直線コネクタ 135"/>
              <p:cNvCxnSpPr/>
              <p:nvPr/>
            </p:nvCxnSpPr>
            <p:spPr>
              <a:xfrm>
                <a:off x="3311506" y="3089947"/>
                <a:ext cx="192702" cy="60739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7" name="直線コネクタ 136"/>
              <p:cNvCxnSpPr/>
              <p:nvPr/>
            </p:nvCxnSpPr>
            <p:spPr>
              <a:xfrm flipH="1">
                <a:off x="3452854" y="3677766"/>
                <a:ext cx="48682" cy="552684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8" name="直線コネクタ 137"/>
              <p:cNvCxnSpPr/>
              <p:nvPr/>
            </p:nvCxnSpPr>
            <p:spPr>
              <a:xfrm>
                <a:off x="6060070" y="2458614"/>
                <a:ext cx="336873" cy="3600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9" name="直線コネクタ 138"/>
              <p:cNvCxnSpPr/>
              <p:nvPr/>
            </p:nvCxnSpPr>
            <p:spPr>
              <a:xfrm flipH="1">
                <a:off x="6084216" y="2818654"/>
                <a:ext cx="310449" cy="2602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0" name="直線コネクタ 139"/>
              <p:cNvCxnSpPr/>
              <p:nvPr/>
            </p:nvCxnSpPr>
            <p:spPr>
              <a:xfrm>
                <a:off x="6078872" y="3070776"/>
                <a:ext cx="532080" cy="52874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1" name="直線コネクタ 140"/>
              <p:cNvCxnSpPr/>
              <p:nvPr/>
            </p:nvCxnSpPr>
            <p:spPr>
              <a:xfrm>
                <a:off x="6616872" y="3597745"/>
                <a:ext cx="158399" cy="60917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2" name="直線コネクタ 141"/>
              <p:cNvCxnSpPr/>
              <p:nvPr/>
            </p:nvCxnSpPr>
            <p:spPr>
              <a:xfrm>
                <a:off x="1933537" y="2450443"/>
                <a:ext cx="47675" cy="25643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3" name="直線コネクタ 142"/>
              <p:cNvCxnSpPr/>
              <p:nvPr/>
            </p:nvCxnSpPr>
            <p:spPr>
              <a:xfrm>
                <a:off x="1979712" y="2689167"/>
                <a:ext cx="547373" cy="69531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4" name="直線コネクタ 143"/>
              <p:cNvCxnSpPr/>
              <p:nvPr/>
            </p:nvCxnSpPr>
            <p:spPr>
              <a:xfrm>
                <a:off x="2519749" y="3366353"/>
                <a:ext cx="168912" cy="32233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5" name="直線コネクタ 144"/>
              <p:cNvCxnSpPr/>
              <p:nvPr/>
            </p:nvCxnSpPr>
            <p:spPr>
              <a:xfrm>
                <a:off x="2688662" y="3687046"/>
                <a:ext cx="30181" cy="543404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6" name="直線コネクタ 145"/>
              <p:cNvCxnSpPr/>
              <p:nvPr/>
            </p:nvCxnSpPr>
            <p:spPr>
              <a:xfrm flipH="1">
                <a:off x="5157084" y="2437094"/>
                <a:ext cx="55734" cy="34122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7" name="直線コネクタ 146"/>
              <p:cNvCxnSpPr/>
              <p:nvPr/>
            </p:nvCxnSpPr>
            <p:spPr>
              <a:xfrm flipH="1">
                <a:off x="4644186" y="2778317"/>
                <a:ext cx="512898" cy="54257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8" name="直線コネクタ 147"/>
              <p:cNvCxnSpPr/>
              <p:nvPr/>
            </p:nvCxnSpPr>
            <p:spPr>
              <a:xfrm>
                <a:off x="4651299" y="3309973"/>
                <a:ext cx="168912" cy="32233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9" name="直線コネクタ 148"/>
              <p:cNvCxnSpPr/>
              <p:nvPr/>
            </p:nvCxnSpPr>
            <p:spPr>
              <a:xfrm flipH="1">
                <a:off x="4529412" y="3630681"/>
                <a:ext cx="290799" cy="60913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69" name="テキスト ボックス 168"/>
            <p:cNvSpPr txBox="1"/>
            <p:nvPr/>
          </p:nvSpPr>
          <p:spPr>
            <a:xfrm>
              <a:off x="7125513" y="3141218"/>
              <a:ext cx="1164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random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walk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51" name="グループ化 150"/>
          <p:cNvGrpSpPr/>
          <p:nvPr/>
        </p:nvGrpSpPr>
        <p:grpSpPr>
          <a:xfrm>
            <a:off x="4932039" y="2308967"/>
            <a:ext cx="4032449" cy="587084"/>
            <a:chOff x="4932039" y="2308967"/>
            <a:chExt cx="4032449" cy="587084"/>
          </a:xfrm>
        </p:grpSpPr>
        <p:sp>
          <p:nvSpPr>
            <p:cNvPr id="153" name="四角形吹き出し 152"/>
            <p:cNvSpPr/>
            <p:nvPr/>
          </p:nvSpPr>
          <p:spPr>
            <a:xfrm>
              <a:off x="4932039" y="2308967"/>
              <a:ext cx="4032449" cy="587084"/>
            </a:xfrm>
            <a:prstGeom prst="wedgeRectCallout">
              <a:avLst>
                <a:gd name="adj1" fmla="val -28824"/>
                <a:gd name="adj2" fmla="val -96033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54" name="TexTeXPicture" descr="&lt;?xml version=&quot;1.0&quot; encoding=&quot;utf-16&quot;?&gt;&#10;&lt;TeXTeX&gt;&#10;  &lt;preamble&gt;\documentclass{jarticle}&#10;\usepackage{amsmath}&#10;\pagestyle{empty}&lt;/preamble&gt;&#10;  &lt;body&gt;\begin{align*} &#10;\langle \bar{Q}^2\rangle_c,~&#10;\langle \bar{Q}^3\rangle_c,~&#10;\langle \bar{Q}^4\rangle_c\end{align*}&lt;/body&gt;&#10;  &lt;fcolor&gt;FF000000&lt;/fcolor&gt;&#10;  &lt;bcolor&gt;FFFFFFFF&lt;/bcolor&gt;&#10;  &lt;transparent&gt;True&lt;/transparent&gt;&#10;  &lt;resolution&gt;1800&lt;/resolution&gt;&#10;  &lt;imageh&gt;283&lt;/imageh&gt;&#10;  &lt;imagew&gt;2155&lt;/imagew&gt;&#10;  &lt;scale&gt;50&lt;/scale&gt;&#10;  &lt;cursor&gt;91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659" y="2456246"/>
              <a:ext cx="2209093" cy="290104"/>
            </a:xfrm>
            <a:prstGeom prst="rect">
              <a:avLst/>
            </a:prstGeom>
          </p:spPr>
        </p:pic>
        <p:sp>
          <p:nvSpPr>
            <p:cNvPr id="156" name="テキスト ボックス 155"/>
            <p:cNvSpPr txBox="1"/>
            <p:nvPr/>
          </p:nvSpPr>
          <p:spPr>
            <a:xfrm>
              <a:off x="5009487" y="2370465"/>
              <a:ext cx="1565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cumulants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: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159" name="テキスト ボックス 158"/>
          <p:cNvSpPr txBox="1"/>
          <p:nvPr/>
        </p:nvSpPr>
        <p:spPr>
          <a:xfrm>
            <a:off x="4829564" y="6201581"/>
            <a:ext cx="4329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iffusion master equation: MK+, PLB(2014)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probabilistic argument: Ohnishi+, PRC(2016)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54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角丸四角形 154"/>
          <p:cNvSpPr/>
          <p:nvPr/>
        </p:nvSpPr>
        <p:spPr>
          <a:xfrm>
            <a:off x="1284346" y="5877272"/>
            <a:ext cx="2951494" cy="84153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5191980" y="5373216"/>
            <a:ext cx="3844516" cy="67867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8111516" cy="584775"/>
          </a:xfrm>
        </p:spPr>
        <p:txBody>
          <a:bodyPr/>
          <a:lstStyle/>
          <a:p>
            <a:r>
              <a:rPr kumimoji="1" lang="en-US" altLang="ja-JP" dirty="0" smtClean="0"/>
              <a:t> Non-Interacting Brownian Particle System  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611560" y="1124744"/>
            <a:ext cx="0" cy="518457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938485"/>
            <a:ext cx="179512" cy="37083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921684" y="1091715"/>
            <a:ext cx="392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Initial condition (uniform)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07096" y="1642255"/>
            <a:ext cx="6984776" cy="483272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0000"/>
                </a:srgbClr>
              </a:gs>
              <a:gs pos="100000">
                <a:srgbClr val="00B0F0">
                  <a:alpha val="30000"/>
                </a:srgbClr>
              </a:gs>
            </a:gsLst>
            <a:lin ang="13500000" scaled="1"/>
            <a:tileRect/>
          </a:gra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4"/>
          <p:cNvSpPr/>
          <p:nvPr/>
        </p:nvSpPr>
        <p:spPr>
          <a:xfrm>
            <a:off x="5658272" y="191405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10"/>
          <p:cNvSpPr/>
          <p:nvPr/>
        </p:nvSpPr>
        <p:spPr>
          <a:xfrm>
            <a:off x="1833631" y="179216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11"/>
          <p:cNvSpPr/>
          <p:nvPr/>
        </p:nvSpPr>
        <p:spPr>
          <a:xfrm>
            <a:off x="5539440" y="186005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12"/>
          <p:cNvSpPr/>
          <p:nvPr/>
        </p:nvSpPr>
        <p:spPr>
          <a:xfrm>
            <a:off x="1301857" y="190023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13"/>
          <p:cNvSpPr/>
          <p:nvPr/>
        </p:nvSpPr>
        <p:spPr>
          <a:xfrm>
            <a:off x="4434533" y="178491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14"/>
          <p:cNvSpPr/>
          <p:nvPr/>
        </p:nvSpPr>
        <p:spPr>
          <a:xfrm>
            <a:off x="1254483" y="179223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18"/>
          <p:cNvSpPr/>
          <p:nvPr/>
        </p:nvSpPr>
        <p:spPr>
          <a:xfrm>
            <a:off x="1835249" y="193186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0"/>
          <p:cNvSpPr/>
          <p:nvPr/>
        </p:nvSpPr>
        <p:spPr>
          <a:xfrm>
            <a:off x="2818445" y="184433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1"/>
          <p:cNvSpPr/>
          <p:nvPr/>
        </p:nvSpPr>
        <p:spPr>
          <a:xfrm>
            <a:off x="3804322" y="182779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2"/>
          <p:cNvSpPr/>
          <p:nvPr/>
        </p:nvSpPr>
        <p:spPr>
          <a:xfrm>
            <a:off x="3729096" y="193579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3"/>
          <p:cNvSpPr/>
          <p:nvPr/>
        </p:nvSpPr>
        <p:spPr>
          <a:xfrm>
            <a:off x="4488533" y="191814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24"/>
          <p:cNvSpPr/>
          <p:nvPr/>
        </p:nvSpPr>
        <p:spPr>
          <a:xfrm>
            <a:off x="5646024" y="180605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26"/>
          <p:cNvSpPr/>
          <p:nvPr/>
        </p:nvSpPr>
        <p:spPr>
          <a:xfrm>
            <a:off x="3696467" y="181688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27"/>
          <p:cNvSpPr/>
          <p:nvPr/>
        </p:nvSpPr>
        <p:spPr>
          <a:xfrm>
            <a:off x="1192294" y="189621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29"/>
          <p:cNvSpPr/>
          <p:nvPr/>
        </p:nvSpPr>
        <p:spPr>
          <a:xfrm>
            <a:off x="2747574" y="179033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30"/>
          <p:cNvSpPr/>
          <p:nvPr/>
        </p:nvSpPr>
        <p:spPr>
          <a:xfrm>
            <a:off x="2761300" y="192114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31"/>
          <p:cNvSpPr/>
          <p:nvPr/>
        </p:nvSpPr>
        <p:spPr>
          <a:xfrm>
            <a:off x="1943249" y="188241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32"/>
          <p:cNvSpPr/>
          <p:nvPr/>
        </p:nvSpPr>
        <p:spPr>
          <a:xfrm>
            <a:off x="4363839" y="189291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33"/>
          <p:cNvSpPr/>
          <p:nvPr/>
        </p:nvSpPr>
        <p:spPr>
          <a:xfrm>
            <a:off x="4333200" y="1750167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34"/>
          <p:cNvSpPr/>
          <p:nvPr/>
        </p:nvSpPr>
        <p:spPr>
          <a:xfrm>
            <a:off x="2662172" y="1742785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37"/>
          <p:cNvSpPr/>
          <p:nvPr/>
        </p:nvSpPr>
        <p:spPr>
          <a:xfrm>
            <a:off x="3632550" y="1745046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38"/>
          <p:cNvSpPr/>
          <p:nvPr/>
        </p:nvSpPr>
        <p:spPr>
          <a:xfrm>
            <a:off x="5496272" y="1733680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39"/>
          <p:cNvSpPr/>
          <p:nvPr/>
        </p:nvSpPr>
        <p:spPr>
          <a:xfrm>
            <a:off x="1146483" y="1744915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2"/>
          <p:cNvSpPr/>
          <p:nvPr/>
        </p:nvSpPr>
        <p:spPr>
          <a:xfrm>
            <a:off x="1763688" y="175016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1007132" y="4221088"/>
            <a:ext cx="6984776" cy="9000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20000"/>
                </a:srgbClr>
              </a:gs>
              <a:gs pos="100000">
                <a:srgbClr val="00B0F0">
                  <a:alpha val="20000"/>
                </a:srgbClr>
              </a:gs>
            </a:gsLst>
            <a:lin ang="13500000" scaled="1"/>
            <a:tileRect/>
          </a:gra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円/楕円 46"/>
          <p:cNvSpPr/>
          <p:nvPr/>
        </p:nvSpPr>
        <p:spPr>
          <a:xfrm>
            <a:off x="4900631" y="489425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円/楕円 47"/>
          <p:cNvSpPr/>
          <p:nvPr/>
        </p:nvSpPr>
        <p:spPr>
          <a:xfrm>
            <a:off x="5481424" y="451541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円/楕円 48"/>
          <p:cNvSpPr/>
          <p:nvPr/>
        </p:nvSpPr>
        <p:spPr>
          <a:xfrm>
            <a:off x="3837585" y="471137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円/楕円 49"/>
          <p:cNvSpPr/>
          <p:nvPr/>
        </p:nvSpPr>
        <p:spPr>
          <a:xfrm>
            <a:off x="2291829" y="449614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円/楕円 50"/>
          <p:cNvSpPr/>
          <p:nvPr/>
        </p:nvSpPr>
        <p:spPr>
          <a:xfrm>
            <a:off x="3891585" y="481330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円/楕円 51"/>
          <p:cNvSpPr/>
          <p:nvPr/>
        </p:nvSpPr>
        <p:spPr>
          <a:xfrm>
            <a:off x="2226685" y="439429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円/楕円 52"/>
          <p:cNvSpPr/>
          <p:nvPr/>
        </p:nvSpPr>
        <p:spPr>
          <a:xfrm>
            <a:off x="3211370" y="441496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円/楕円 53"/>
          <p:cNvSpPr/>
          <p:nvPr/>
        </p:nvSpPr>
        <p:spPr>
          <a:xfrm>
            <a:off x="1545163" y="44490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円/楕円 54"/>
          <p:cNvSpPr/>
          <p:nvPr/>
        </p:nvSpPr>
        <p:spPr>
          <a:xfrm>
            <a:off x="5362592" y="446141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円/楕円 55"/>
          <p:cNvSpPr/>
          <p:nvPr/>
        </p:nvSpPr>
        <p:spPr>
          <a:xfrm>
            <a:off x="1306522" y="488700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円/楕円 56"/>
          <p:cNvSpPr/>
          <p:nvPr/>
        </p:nvSpPr>
        <p:spPr>
          <a:xfrm>
            <a:off x="4465257" y="449580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円/楕円 57"/>
          <p:cNvSpPr/>
          <p:nvPr/>
        </p:nvSpPr>
        <p:spPr>
          <a:xfrm>
            <a:off x="1259148" y="477900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円/楕円 58"/>
          <p:cNvSpPr/>
          <p:nvPr/>
        </p:nvSpPr>
        <p:spPr>
          <a:xfrm>
            <a:off x="3945585" y="468715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円/楕円 59"/>
          <p:cNvSpPr/>
          <p:nvPr/>
        </p:nvSpPr>
        <p:spPr>
          <a:xfrm>
            <a:off x="5011921" y="495493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円/楕円 60"/>
          <p:cNvSpPr/>
          <p:nvPr/>
        </p:nvSpPr>
        <p:spPr>
          <a:xfrm>
            <a:off x="3074596" y="440590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円/楕円 61"/>
          <p:cNvSpPr/>
          <p:nvPr/>
        </p:nvSpPr>
        <p:spPr>
          <a:xfrm>
            <a:off x="1546781" y="458875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円/楕円 62"/>
          <p:cNvSpPr/>
          <p:nvPr/>
        </p:nvSpPr>
        <p:spPr>
          <a:xfrm>
            <a:off x="3145566" y="447009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円/楕円 63"/>
          <p:cNvSpPr/>
          <p:nvPr/>
        </p:nvSpPr>
        <p:spPr>
          <a:xfrm>
            <a:off x="2864013" y="486864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円/楕円 64"/>
          <p:cNvSpPr/>
          <p:nvPr/>
        </p:nvSpPr>
        <p:spPr>
          <a:xfrm>
            <a:off x="3383568" y="484984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円/楕円 65"/>
          <p:cNvSpPr/>
          <p:nvPr/>
        </p:nvSpPr>
        <p:spPr>
          <a:xfrm>
            <a:off x="3308342" y="495784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円/楕円 66"/>
          <p:cNvSpPr/>
          <p:nvPr/>
        </p:nvSpPr>
        <p:spPr>
          <a:xfrm>
            <a:off x="4519257" y="462903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円/楕円 67"/>
          <p:cNvSpPr/>
          <p:nvPr/>
        </p:nvSpPr>
        <p:spPr>
          <a:xfrm>
            <a:off x="5469176" y="440741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円/楕円 68"/>
          <p:cNvSpPr/>
          <p:nvPr/>
        </p:nvSpPr>
        <p:spPr>
          <a:xfrm>
            <a:off x="2183829" y="448847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6" name="円/楕円 69"/>
          <p:cNvSpPr/>
          <p:nvPr/>
        </p:nvSpPr>
        <p:spPr>
          <a:xfrm>
            <a:off x="3275713" y="483893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7" name="円/楕円 70"/>
          <p:cNvSpPr/>
          <p:nvPr/>
        </p:nvSpPr>
        <p:spPr>
          <a:xfrm>
            <a:off x="1196959" y="488298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8" name="円/楕円 71"/>
          <p:cNvSpPr/>
          <p:nvPr/>
        </p:nvSpPr>
        <p:spPr>
          <a:xfrm>
            <a:off x="5007780" y="484025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9" name="円/楕円 72"/>
          <p:cNvSpPr/>
          <p:nvPr/>
        </p:nvSpPr>
        <p:spPr>
          <a:xfrm>
            <a:off x="2793142" y="481464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0" name="円/楕円 73"/>
          <p:cNvSpPr/>
          <p:nvPr/>
        </p:nvSpPr>
        <p:spPr>
          <a:xfrm>
            <a:off x="2806868" y="494546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" name="円/楕円 74"/>
          <p:cNvSpPr/>
          <p:nvPr/>
        </p:nvSpPr>
        <p:spPr>
          <a:xfrm>
            <a:off x="1654781" y="45393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2" name="円/楕円 75"/>
          <p:cNvSpPr/>
          <p:nvPr/>
        </p:nvSpPr>
        <p:spPr>
          <a:xfrm>
            <a:off x="4394563" y="460380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3" name="円/楕円 76"/>
          <p:cNvSpPr/>
          <p:nvPr/>
        </p:nvSpPr>
        <p:spPr>
          <a:xfrm>
            <a:off x="4363924" y="4461057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4" name="円/楕円 77"/>
          <p:cNvSpPr/>
          <p:nvPr/>
        </p:nvSpPr>
        <p:spPr>
          <a:xfrm>
            <a:off x="2707740" y="476709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5" name="円/楕円 78"/>
          <p:cNvSpPr/>
          <p:nvPr/>
        </p:nvSpPr>
        <p:spPr>
          <a:xfrm>
            <a:off x="3031740" y="4317041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6" name="円/楕円 79"/>
          <p:cNvSpPr/>
          <p:nvPr/>
        </p:nvSpPr>
        <p:spPr>
          <a:xfrm>
            <a:off x="4867980" y="478625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7" name="円/楕円 80"/>
          <p:cNvSpPr/>
          <p:nvPr/>
        </p:nvSpPr>
        <p:spPr>
          <a:xfrm>
            <a:off x="3211796" y="4767097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8" name="円/楕円 81"/>
          <p:cNvSpPr/>
          <p:nvPr/>
        </p:nvSpPr>
        <p:spPr>
          <a:xfrm>
            <a:off x="5319424" y="4335049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9" name="円/楕円 82"/>
          <p:cNvSpPr/>
          <p:nvPr/>
        </p:nvSpPr>
        <p:spPr>
          <a:xfrm>
            <a:off x="1151148" y="4731680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0" name="円/楕円 83"/>
          <p:cNvSpPr/>
          <p:nvPr/>
        </p:nvSpPr>
        <p:spPr>
          <a:xfrm>
            <a:off x="3776673" y="4623081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1" name="円/楕円 84"/>
          <p:cNvSpPr/>
          <p:nvPr/>
        </p:nvSpPr>
        <p:spPr>
          <a:xfrm>
            <a:off x="2131676" y="4335049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2" name="円/楕円 85"/>
          <p:cNvSpPr/>
          <p:nvPr/>
        </p:nvSpPr>
        <p:spPr>
          <a:xfrm>
            <a:off x="1475220" y="440705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3" name="円/楕円 88"/>
          <p:cNvSpPr/>
          <p:nvPr/>
        </p:nvSpPr>
        <p:spPr>
          <a:xfrm>
            <a:off x="7330473" y="18261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4" name="円/楕円 89"/>
          <p:cNvSpPr/>
          <p:nvPr/>
        </p:nvSpPr>
        <p:spPr>
          <a:xfrm>
            <a:off x="7384473" y="192802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5" name="円/楕円 90"/>
          <p:cNvSpPr/>
          <p:nvPr/>
        </p:nvSpPr>
        <p:spPr>
          <a:xfrm>
            <a:off x="6704313" y="183599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6" name="円/楕円 91"/>
          <p:cNvSpPr/>
          <p:nvPr/>
        </p:nvSpPr>
        <p:spPr>
          <a:xfrm>
            <a:off x="7438473" y="180188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7" name="円/楕円 92"/>
          <p:cNvSpPr/>
          <p:nvPr/>
        </p:nvSpPr>
        <p:spPr>
          <a:xfrm>
            <a:off x="6567539" y="182693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8" name="円/楕円 93"/>
          <p:cNvSpPr/>
          <p:nvPr/>
        </p:nvSpPr>
        <p:spPr>
          <a:xfrm>
            <a:off x="6638509" y="189112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101"/>
          <p:cNvSpPr/>
          <p:nvPr/>
        </p:nvSpPr>
        <p:spPr>
          <a:xfrm>
            <a:off x="6524683" y="1738073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103"/>
          <p:cNvSpPr/>
          <p:nvPr/>
        </p:nvSpPr>
        <p:spPr>
          <a:xfrm>
            <a:off x="7269561" y="1737806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9" name="円/楕円 104"/>
          <p:cNvSpPr/>
          <p:nvPr/>
        </p:nvSpPr>
        <p:spPr>
          <a:xfrm>
            <a:off x="7532434" y="476523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0" name="円/楕円 105"/>
          <p:cNvSpPr/>
          <p:nvPr/>
        </p:nvSpPr>
        <p:spPr>
          <a:xfrm>
            <a:off x="7586434" y="48671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1" name="円/楕円 106"/>
          <p:cNvSpPr/>
          <p:nvPr/>
        </p:nvSpPr>
        <p:spPr>
          <a:xfrm>
            <a:off x="6158130" y="445888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2" name="円/楕円 107"/>
          <p:cNvSpPr/>
          <p:nvPr/>
        </p:nvSpPr>
        <p:spPr>
          <a:xfrm>
            <a:off x="7640434" y="474101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3" name="円/楕円 108"/>
          <p:cNvSpPr/>
          <p:nvPr/>
        </p:nvSpPr>
        <p:spPr>
          <a:xfrm>
            <a:off x="6021356" y="444982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4" name="円/楕円 109"/>
          <p:cNvSpPr/>
          <p:nvPr/>
        </p:nvSpPr>
        <p:spPr>
          <a:xfrm>
            <a:off x="6092326" y="451401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5" name="円/楕円 110"/>
          <p:cNvSpPr/>
          <p:nvPr/>
        </p:nvSpPr>
        <p:spPr>
          <a:xfrm>
            <a:off x="6360431" y="484446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6" name="円/楕円 111"/>
          <p:cNvSpPr/>
          <p:nvPr/>
        </p:nvSpPr>
        <p:spPr>
          <a:xfrm>
            <a:off x="7122908" y="457205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7" name="円/楕円 112"/>
          <p:cNvSpPr/>
          <p:nvPr/>
        </p:nvSpPr>
        <p:spPr>
          <a:xfrm>
            <a:off x="7047682" y="46800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8" name="円/楕円 113"/>
          <p:cNvSpPr/>
          <p:nvPr/>
        </p:nvSpPr>
        <p:spPr>
          <a:xfrm>
            <a:off x="7015053" y="456113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9" name="円/楕円 114"/>
          <p:cNvSpPr/>
          <p:nvPr/>
        </p:nvSpPr>
        <p:spPr>
          <a:xfrm>
            <a:off x="6289560" y="479046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0" name="円/楕円 115"/>
          <p:cNvSpPr/>
          <p:nvPr/>
        </p:nvSpPr>
        <p:spPr>
          <a:xfrm>
            <a:off x="6303286" y="492128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1" name="円/楕円 116"/>
          <p:cNvSpPr/>
          <p:nvPr/>
        </p:nvSpPr>
        <p:spPr>
          <a:xfrm>
            <a:off x="6204158" y="4742924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2" name="円/楕円 117"/>
          <p:cNvSpPr/>
          <p:nvPr/>
        </p:nvSpPr>
        <p:spPr>
          <a:xfrm>
            <a:off x="5978500" y="4360965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3" name="円/楕円 118"/>
          <p:cNvSpPr/>
          <p:nvPr/>
        </p:nvSpPr>
        <p:spPr>
          <a:xfrm>
            <a:off x="6951136" y="4489302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4" name="円/楕円 119"/>
          <p:cNvSpPr/>
          <p:nvPr/>
        </p:nvSpPr>
        <p:spPr>
          <a:xfrm>
            <a:off x="7471522" y="4676933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0" name="正方形/長方形 149"/>
          <p:cNvSpPr/>
          <p:nvPr/>
        </p:nvSpPr>
        <p:spPr>
          <a:xfrm>
            <a:off x="3465024" y="4221088"/>
            <a:ext cx="2226956" cy="900000"/>
          </a:xfrm>
          <a:prstGeom prst="rect">
            <a:avLst/>
          </a:prstGeom>
          <a:solidFill>
            <a:srgbClr val="4F81BD">
              <a:alpha val="37000"/>
            </a:srgbClr>
          </a:solidFill>
          <a:ln w="25400" cap="flat" cmpd="sng" algn="ctr">
            <a:solidFill>
              <a:srgbClr val="4F81BD">
                <a:shade val="50000"/>
                <a:alpha val="53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左中かっこ 151"/>
          <p:cNvSpPr/>
          <p:nvPr/>
        </p:nvSpPr>
        <p:spPr>
          <a:xfrm rot="16200000">
            <a:off x="4385730" y="4206001"/>
            <a:ext cx="385543" cy="2226956"/>
          </a:xfrm>
          <a:prstGeom prst="leftBrace">
            <a:avLst>
              <a:gd name="adj1" fmla="val 27563"/>
              <a:gd name="adj2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60" name="直線コネクタ 159"/>
          <p:cNvCxnSpPr/>
          <p:nvPr/>
        </p:nvCxnSpPr>
        <p:spPr>
          <a:xfrm>
            <a:off x="425599" y="1931869"/>
            <a:ext cx="36004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6" name="TexTeXPicture" descr="&lt;?xml version=&quot;1.0&quot; encoding=&quot;utf-16&quot;?&gt;&#10;&lt;TeXTeX&gt;&#10;  &lt;preamble&gt;\documentclass{jarticle}&#10;\usepackage{amsmath}&#10;\pagestyle{empty}&lt;/preamble&gt;&#10;  &lt;body&gt;\begin{align*} &#10;\Delta Y&#10;\end{align*}&lt;/body&gt;&#10;  &lt;fcolor&gt;FF000000&lt;/fcolor&gt;&#10;  &lt;bcolor&gt;FFFFFFFF&lt;/bcolor&gt;&#10;  &lt;transparent&gt;True&lt;/transparent&gt;&#10;  &lt;resolution&gt;1800&lt;/resolution&gt;&#10;  &lt;imageh&gt;175&lt;/imageh&gt;&#10;  &lt;imagew&gt;385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200" y="5512251"/>
            <a:ext cx="577636" cy="262561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961378" y="1939288"/>
            <a:ext cx="2720930" cy="2247670"/>
            <a:chOff x="961378" y="1939288"/>
            <a:chExt cx="2720930" cy="2247670"/>
          </a:xfrm>
        </p:grpSpPr>
        <p:sp>
          <p:nvSpPr>
            <p:cNvPr id="164" name="二等辺三角形 163"/>
            <p:cNvSpPr/>
            <p:nvPr/>
          </p:nvSpPr>
          <p:spPr>
            <a:xfrm>
              <a:off x="1965808" y="1939288"/>
              <a:ext cx="1716500" cy="2247670"/>
            </a:xfrm>
            <a:prstGeom prst="triangle">
              <a:avLst/>
            </a:prstGeom>
            <a:gradFill flip="none" rotWithShape="1">
              <a:gsLst>
                <a:gs pos="0">
                  <a:srgbClr val="C00000">
                    <a:alpha val="80000"/>
                  </a:srgbClr>
                </a:gs>
                <a:gs pos="100000">
                  <a:srgbClr val="C00000">
                    <a:alpha val="22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65" name="テキスト ボックス 164"/>
            <p:cNvSpPr txBox="1"/>
            <p:nvPr/>
          </p:nvSpPr>
          <p:spPr>
            <a:xfrm>
              <a:off x="961378" y="3140968"/>
              <a:ext cx="10974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diffusion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distance</a:t>
              </a:r>
            </a:p>
          </p:txBody>
        </p:sp>
        <p:pic>
          <p:nvPicPr>
            <p:cNvPr id="168" name="TexTeXPicture" descr="&lt;?xml version=&quot;1.0&quot; encoding=&quot;utf-16&quot;?&gt;&#10;&lt;TeXTeX&gt;&#10;  &lt;preamble&gt;\documentclass{jarticle}&#10;\usepackage{amsmath}&#10;\pagestyle{empty}&lt;/preamble&gt;&#10;  &lt;body&gt;\begin{align*} &#10;\Delta Y_{\rm drift}&#10;\end{align*}&lt;/body&gt;&#10;  &lt;fcolor&gt;FF000000&lt;/fcolor&gt;&#10;  &lt;bcolor&gt;FFFFFFFF&lt;/bcolor&gt;&#10;  &lt;transparent&gt;True&lt;/transparent&gt;&#10;  &lt;resolution&gt;1800&lt;/resolution&gt;&#10;  &lt;imageh&gt;214&lt;/imageh&gt;&#10;  &lt;imagew&gt;711&lt;/imagew&gt;&#10;  &lt;scale&gt;50&lt;/scale&gt;&#10;  &lt;cursor&gt;36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410" y="3856706"/>
              <a:ext cx="845887" cy="254598"/>
            </a:xfrm>
            <a:prstGeom prst="rect">
              <a:avLst/>
            </a:prstGeom>
          </p:spPr>
        </p:pic>
      </p:grpSp>
      <p:grpSp>
        <p:nvGrpSpPr>
          <p:cNvPr id="13" name="グループ化 12"/>
          <p:cNvGrpSpPr/>
          <p:nvPr/>
        </p:nvGrpSpPr>
        <p:grpSpPr>
          <a:xfrm>
            <a:off x="1402155" y="2329541"/>
            <a:ext cx="6887587" cy="1857417"/>
            <a:chOff x="1402155" y="2329541"/>
            <a:chExt cx="6887587" cy="1857417"/>
          </a:xfrm>
        </p:grpSpPr>
        <p:grpSp>
          <p:nvGrpSpPr>
            <p:cNvPr id="125" name="グループ化 124"/>
            <p:cNvGrpSpPr/>
            <p:nvPr/>
          </p:nvGrpSpPr>
          <p:grpSpPr>
            <a:xfrm>
              <a:off x="1402155" y="2329541"/>
              <a:ext cx="5798636" cy="1857417"/>
              <a:chOff x="1933537" y="2422405"/>
              <a:chExt cx="4841734" cy="1835596"/>
            </a:xfrm>
          </p:grpSpPr>
          <p:cxnSp>
            <p:nvCxnSpPr>
              <p:cNvPr id="126" name="直線コネクタ 125"/>
              <p:cNvCxnSpPr/>
              <p:nvPr/>
            </p:nvCxnSpPr>
            <p:spPr>
              <a:xfrm>
                <a:off x="4272896" y="2422405"/>
                <a:ext cx="336873" cy="3600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7" name="直線コネクタ 126"/>
              <p:cNvCxnSpPr/>
              <p:nvPr/>
            </p:nvCxnSpPr>
            <p:spPr>
              <a:xfrm flipH="1">
                <a:off x="4096871" y="2782445"/>
                <a:ext cx="512898" cy="54257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8" name="直線コネクタ 127"/>
              <p:cNvCxnSpPr/>
              <p:nvPr/>
            </p:nvCxnSpPr>
            <p:spPr>
              <a:xfrm flipH="1">
                <a:off x="3643923" y="3314101"/>
                <a:ext cx="460061" cy="213566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9" name="直線コネクタ 128"/>
              <p:cNvCxnSpPr/>
              <p:nvPr/>
            </p:nvCxnSpPr>
            <p:spPr>
              <a:xfrm flipH="1">
                <a:off x="3055863" y="3523091"/>
                <a:ext cx="589192" cy="68383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0" name="直線コネクタ 129"/>
              <p:cNvCxnSpPr/>
              <p:nvPr/>
            </p:nvCxnSpPr>
            <p:spPr>
              <a:xfrm>
                <a:off x="5561570" y="2441099"/>
                <a:ext cx="60270" cy="77346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1" name="直線コネクタ 130"/>
              <p:cNvCxnSpPr/>
              <p:nvPr/>
            </p:nvCxnSpPr>
            <p:spPr>
              <a:xfrm>
                <a:off x="5629401" y="3206030"/>
                <a:ext cx="285152" cy="349752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2" name="直線コネクタ 131"/>
              <p:cNvCxnSpPr/>
              <p:nvPr/>
            </p:nvCxnSpPr>
            <p:spPr>
              <a:xfrm flipH="1">
                <a:off x="5484002" y="3536387"/>
                <a:ext cx="423905" cy="230609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3" name="直線コネクタ 132"/>
              <p:cNvCxnSpPr/>
              <p:nvPr/>
            </p:nvCxnSpPr>
            <p:spPr>
              <a:xfrm>
                <a:off x="5513840" y="3766996"/>
                <a:ext cx="396361" cy="49100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4" name="直線コネクタ 133"/>
              <p:cNvCxnSpPr/>
              <p:nvPr/>
            </p:nvCxnSpPr>
            <p:spPr>
              <a:xfrm flipH="1">
                <a:off x="3147345" y="2427835"/>
                <a:ext cx="84457" cy="411649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5" name="直線コネクタ 134"/>
              <p:cNvCxnSpPr/>
              <p:nvPr/>
            </p:nvCxnSpPr>
            <p:spPr>
              <a:xfrm>
                <a:off x="3147345" y="2821735"/>
                <a:ext cx="164160" cy="283568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6" name="直線コネクタ 135"/>
              <p:cNvCxnSpPr/>
              <p:nvPr/>
            </p:nvCxnSpPr>
            <p:spPr>
              <a:xfrm>
                <a:off x="3311506" y="3089947"/>
                <a:ext cx="192702" cy="60739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7" name="直線コネクタ 136"/>
              <p:cNvCxnSpPr/>
              <p:nvPr/>
            </p:nvCxnSpPr>
            <p:spPr>
              <a:xfrm flipH="1">
                <a:off x="3452854" y="3677766"/>
                <a:ext cx="48682" cy="552684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8" name="直線コネクタ 137"/>
              <p:cNvCxnSpPr/>
              <p:nvPr/>
            </p:nvCxnSpPr>
            <p:spPr>
              <a:xfrm>
                <a:off x="6060070" y="2458614"/>
                <a:ext cx="336873" cy="3600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9" name="直線コネクタ 138"/>
              <p:cNvCxnSpPr/>
              <p:nvPr/>
            </p:nvCxnSpPr>
            <p:spPr>
              <a:xfrm flipH="1">
                <a:off x="6084216" y="2818654"/>
                <a:ext cx="310449" cy="2602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0" name="直線コネクタ 139"/>
              <p:cNvCxnSpPr/>
              <p:nvPr/>
            </p:nvCxnSpPr>
            <p:spPr>
              <a:xfrm>
                <a:off x="6078872" y="3070776"/>
                <a:ext cx="532080" cy="52874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1" name="直線コネクタ 140"/>
              <p:cNvCxnSpPr/>
              <p:nvPr/>
            </p:nvCxnSpPr>
            <p:spPr>
              <a:xfrm>
                <a:off x="6616872" y="3597745"/>
                <a:ext cx="158399" cy="60917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2" name="直線コネクタ 141"/>
              <p:cNvCxnSpPr/>
              <p:nvPr/>
            </p:nvCxnSpPr>
            <p:spPr>
              <a:xfrm>
                <a:off x="1933537" y="2450443"/>
                <a:ext cx="47675" cy="25643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3" name="直線コネクタ 142"/>
              <p:cNvCxnSpPr/>
              <p:nvPr/>
            </p:nvCxnSpPr>
            <p:spPr>
              <a:xfrm>
                <a:off x="1979712" y="2689167"/>
                <a:ext cx="547373" cy="69531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4" name="直線コネクタ 143"/>
              <p:cNvCxnSpPr/>
              <p:nvPr/>
            </p:nvCxnSpPr>
            <p:spPr>
              <a:xfrm>
                <a:off x="2519749" y="3366353"/>
                <a:ext cx="168912" cy="32233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5" name="直線コネクタ 144"/>
              <p:cNvCxnSpPr/>
              <p:nvPr/>
            </p:nvCxnSpPr>
            <p:spPr>
              <a:xfrm>
                <a:off x="2688662" y="3687046"/>
                <a:ext cx="30181" cy="543404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6" name="直線コネクタ 145"/>
              <p:cNvCxnSpPr/>
              <p:nvPr/>
            </p:nvCxnSpPr>
            <p:spPr>
              <a:xfrm flipH="1">
                <a:off x="5157084" y="2437094"/>
                <a:ext cx="55734" cy="34122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7" name="直線コネクタ 146"/>
              <p:cNvCxnSpPr/>
              <p:nvPr/>
            </p:nvCxnSpPr>
            <p:spPr>
              <a:xfrm flipH="1">
                <a:off x="4644186" y="2778317"/>
                <a:ext cx="512898" cy="54257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8" name="直線コネクタ 147"/>
              <p:cNvCxnSpPr/>
              <p:nvPr/>
            </p:nvCxnSpPr>
            <p:spPr>
              <a:xfrm>
                <a:off x="4651299" y="3309973"/>
                <a:ext cx="168912" cy="32233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9" name="直線コネクタ 148"/>
              <p:cNvCxnSpPr/>
              <p:nvPr/>
            </p:nvCxnSpPr>
            <p:spPr>
              <a:xfrm flipH="1">
                <a:off x="4529412" y="3630681"/>
                <a:ext cx="290799" cy="60913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69" name="テキスト ボックス 168"/>
            <p:cNvSpPr txBox="1"/>
            <p:nvPr/>
          </p:nvSpPr>
          <p:spPr>
            <a:xfrm>
              <a:off x="7125513" y="3141218"/>
              <a:ext cx="1164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random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walk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4829564" y="6201581"/>
            <a:ext cx="4329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iffusion master equation: MK+, PLB(2014)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probabilistic argument: Ohnishi+, PRC(2016)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51" name="グループ化 150"/>
          <p:cNvGrpSpPr/>
          <p:nvPr/>
        </p:nvGrpSpPr>
        <p:grpSpPr>
          <a:xfrm>
            <a:off x="4932039" y="2308967"/>
            <a:ext cx="4032449" cy="587084"/>
            <a:chOff x="4932039" y="2308967"/>
            <a:chExt cx="4032449" cy="587084"/>
          </a:xfrm>
        </p:grpSpPr>
        <p:sp>
          <p:nvSpPr>
            <p:cNvPr id="153" name="四角形吹き出し 152"/>
            <p:cNvSpPr/>
            <p:nvPr/>
          </p:nvSpPr>
          <p:spPr>
            <a:xfrm>
              <a:off x="4932039" y="2308967"/>
              <a:ext cx="4032449" cy="587084"/>
            </a:xfrm>
            <a:prstGeom prst="wedgeRectCallout">
              <a:avLst>
                <a:gd name="adj1" fmla="val -28824"/>
                <a:gd name="adj2" fmla="val -96033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54" name="TexTeXPicture" descr="&lt;?xml version=&quot;1.0&quot; encoding=&quot;utf-16&quot;?&gt;&#10;&lt;TeXTeX&gt;&#10;  &lt;preamble&gt;\documentclass{jarticle}&#10;\usepackage{amsmath}&#10;\pagestyle{empty}&lt;/preamble&gt;&#10;  &lt;body&gt;\begin{align*} &#10;\langle \bar{Q}^2\rangle_c,~&#10;\langle \bar{Q}^3\rangle_c,~&#10;\langle \bar{Q}^4\rangle_c\end{align*}&lt;/body&gt;&#10;  &lt;fcolor&gt;FF000000&lt;/fcolor&gt;&#10;  &lt;bcolor&gt;FFFFFFFF&lt;/bcolor&gt;&#10;  &lt;transparent&gt;True&lt;/transparent&gt;&#10;  &lt;resolution&gt;1800&lt;/resolution&gt;&#10;  &lt;imageh&gt;283&lt;/imageh&gt;&#10;  &lt;imagew&gt;2155&lt;/imagew&gt;&#10;  &lt;scale&gt;50&lt;/scale&gt;&#10;  &lt;cursor&gt;91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659" y="2456246"/>
              <a:ext cx="2209093" cy="290104"/>
            </a:xfrm>
            <a:prstGeom prst="rect">
              <a:avLst/>
            </a:prstGeom>
          </p:spPr>
        </p:pic>
        <p:sp>
          <p:nvSpPr>
            <p:cNvPr id="156" name="テキスト ボックス 155"/>
            <p:cNvSpPr txBox="1"/>
            <p:nvPr/>
          </p:nvSpPr>
          <p:spPr>
            <a:xfrm>
              <a:off x="5009487" y="2370465"/>
              <a:ext cx="1565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cumulants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: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5" name="右矢印 4"/>
          <p:cNvSpPr/>
          <p:nvPr/>
        </p:nvSpPr>
        <p:spPr>
          <a:xfrm>
            <a:off x="5292080" y="5445224"/>
            <a:ext cx="419060" cy="52601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90056" y="5484851"/>
            <a:ext cx="3226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Study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D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Y dependence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t\to\infty&#10;\end{align*}&lt;/body&gt;&#10;  &lt;fcolor&gt;FF000000&lt;/fcolor&gt;&#10;  &lt;bcolor&gt;FFFFFFFF&lt;/bcolor&gt;&#10;  &lt;transparent&gt;True&lt;/transparent&gt;&#10;  &lt;resolution&gt;1800&lt;/resolution&gt;&#10;  &lt;imageh&gt;158&lt;/imageh&gt;&#10;  &lt;imagew&gt;706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20" y="6000013"/>
            <a:ext cx="1075316" cy="24065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476822" y="6240665"/>
            <a:ext cx="265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Poisson distribution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73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46862" y="897270"/>
            <a:ext cx="8889634" cy="3107794"/>
          </a:xfrm>
          <a:prstGeom prst="rect">
            <a:avLst/>
          </a:prstGeom>
          <a:gradFill flip="none" rotWithShape="1">
            <a:gsLst>
              <a:gs pos="35000">
                <a:srgbClr val="FFC000"/>
              </a:gs>
              <a:gs pos="0">
                <a:srgbClr val="FF0000"/>
              </a:gs>
              <a:gs pos="84000">
                <a:schemeClr val="accent6">
                  <a:lumMod val="4000"/>
                  <a:lumOff val="96000"/>
                </a:schemeClr>
              </a:gs>
              <a:gs pos="100000">
                <a:schemeClr val="accent6">
                  <a:lumMod val="4000"/>
                  <a:lumOff val="96000"/>
                </a:schemeClr>
              </a:gs>
            </a:gsLst>
            <a:lin ang="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492209" cy="58477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 </a:t>
            </a:r>
            <a:r>
              <a:rPr lang="en-US" altLang="ja-JP" dirty="0" smtClean="0"/>
              <a:t>Baryon</a:t>
            </a:r>
            <a:r>
              <a:rPr kumimoji="1" lang="en-US" altLang="ja-JP" dirty="0" smtClean="0"/>
              <a:t>s in </a:t>
            </a:r>
            <a:r>
              <a:rPr kumimoji="1" lang="en-US" altLang="ja-JP" dirty="0" err="1" smtClean="0"/>
              <a:t>Hadronic</a:t>
            </a:r>
            <a:r>
              <a:rPr kumimoji="1" lang="en-US" altLang="ja-JP" dirty="0" smtClean="0"/>
              <a:t> Phase  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 rot="16200000">
            <a:off x="43748" y="4388790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solidFill>
                  <a:prstClr val="black"/>
                </a:solidFill>
              </a:rPr>
              <a:t>hadronize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435810" y="4386385"/>
            <a:ext cx="130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chem. 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f.o</a:t>
            </a:r>
            <a:r>
              <a:rPr lang="en-US" altLang="ja-JP" sz="2000" dirty="0" smtClean="0">
                <a:solidFill>
                  <a:prstClr val="black"/>
                </a:solidFill>
              </a:rPr>
              <a:t>.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4247458" y="4401615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kinetic 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f.o</a:t>
            </a:r>
            <a:r>
              <a:rPr lang="en-US" altLang="ja-JP" sz="2000" dirty="0" smtClean="0">
                <a:solidFill>
                  <a:prstClr val="black"/>
                </a:solidFill>
              </a:rPr>
              <a:t>.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cxnSp>
        <p:nvCxnSpPr>
          <p:cNvPr id="303" name="直線矢印コネクタ 302"/>
          <p:cNvCxnSpPr/>
          <p:nvPr/>
        </p:nvCxnSpPr>
        <p:spPr>
          <a:xfrm>
            <a:off x="1633785" y="4783679"/>
            <a:ext cx="273135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テキスト ボックス 305"/>
          <p:cNvSpPr txBox="1"/>
          <p:nvPr/>
        </p:nvSpPr>
        <p:spPr>
          <a:xfrm>
            <a:off x="2483768" y="4437112"/>
            <a:ext cx="1188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10~20fm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318" name="円/楕円 317"/>
          <p:cNvSpPr/>
          <p:nvPr/>
        </p:nvSpPr>
        <p:spPr>
          <a:xfrm>
            <a:off x="4524849" y="134981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0" name="円/楕円 319"/>
          <p:cNvSpPr/>
          <p:nvPr/>
        </p:nvSpPr>
        <p:spPr>
          <a:xfrm>
            <a:off x="2800150" y="290579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1" name="円/楕円 320"/>
          <p:cNvSpPr/>
          <p:nvPr/>
        </p:nvSpPr>
        <p:spPr>
          <a:xfrm>
            <a:off x="878432" y="240103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2" name="円/楕円 321"/>
          <p:cNvSpPr/>
          <p:nvPr/>
        </p:nvSpPr>
        <p:spPr>
          <a:xfrm>
            <a:off x="1029003" y="292496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3" name="円/楕円 322"/>
          <p:cNvSpPr/>
          <p:nvPr/>
        </p:nvSpPr>
        <p:spPr>
          <a:xfrm>
            <a:off x="853162" y="173298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4" name="円/楕円 323"/>
          <p:cNvSpPr/>
          <p:nvPr/>
        </p:nvSpPr>
        <p:spPr>
          <a:xfrm>
            <a:off x="2335514" y="223577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5" name="円/楕円 324"/>
          <p:cNvSpPr/>
          <p:nvPr/>
        </p:nvSpPr>
        <p:spPr>
          <a:xfrm>
            <a:off x="1486426" y="346544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6" name="円/楕円 325"/>
          <p:cNvSpPr/>
          <p:nvPr/>
        </p:nvSpPr>
        <p:spPr>
          <a:xfrm>
            <a:off x="2335514" y="328500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7" name="円/楕円 326"/>
          <p:cNvSpPr/>
          <p:nvPr/>
        </p:nvSpPr>
        <p:spPr>
          <a:xfrm>
            <a:off x="1861268" y="262774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8" name="円/楕円 327"/>
          <p:cNvSpPr/>
          <p:nvPr/>
        </p:nvSpPr>
        <p:spPr>
          <a:xfrm>
            <a:off x="3646666" y="31409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9" name="円/楕円 328"/>
          <p:cNvSpPr/>
          <p:nvPr/>
        </p:nvSpPr>
        <p:spPr>
          <a:xfrm>
            <a:off x="1431888" y="248374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0" name="円/楕円 329"/>
          <p:cNvSpPr/>
          <p:nvPr/>
        </p:nvSpPr>
        <p:spPr>
          <a:xfrm>
            <a:off x="3173130" y="34704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1" name="円/楕円 330"/>
          <p:cNvSpPr/>
          <p:nvPr/>
        </p:nvSpPr>
        <p:spPr>
          <a:xfrm>
            <a:off x="6386649" y="104127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2" name="円/楕円 331"/>
          <p:cNvSpPr/>
          <p:nvPr/>
        </p:nvSpPr>
        <p:spPr>
          <a:xfrm>
            <a:off x="1521301" y="176306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3" name="円/楕円 332"/>
          <p:cNvSpPr/>
          <p:nvPr/>
        </p:nvSpPr>
        <p:spPr>
          <a:xfrm>
            <a:off x="4365139" y="104318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4" name="円/楕円 333"/>
          <p:cNvSpPr/>
          <p:nvPr/>
        </p:nvSpPr>
        <p:spPr>
          <a:xfrm>
            <a:off x="1011395" y="365659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5" name="円/楕円 334"/>
          <p:cNvSpPr/>
          <p:nvPr/>
        </p:nvSpPr>
        <p:spPr>
          <a:xfrm>
            <a:off x="5004048" y="256490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6" name="円/楕円 335"/>
          <p:cNvSpPr/>
          <p:nvPr/>
        </p:nvSpPr>
        <p:spPr>
          <a:xfrm>
            <a:off x="4788024" y="14847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7" name="円/楕円 336"/>
          <p:cNvSpPr/>
          <p:nvPr/>
        </p:nvSpPr>
        <p:spPr>
          <a:xfrm>
            <a:off x="4856001" y="111518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8" name="円/楕円 337"/>
          <p:cNvSpPr/>
          <p:nvPr/>
        </p:nvSpPr>
        <p:spPr>
          <a:xfrm>
            <a:off x="5529356" y="197846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9" name="円/楕円 338"/>
          <p:cNvSpPr/>
          <p:nvPr/>
        </p:nvSpPr>
        <p:spPr>
          <a:xfrm>
            <a:off x="5457071" y="113394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0" name="円/楕円 339"/>
          <p:cNvSpPr/>
          <p:nvPr/>
        </p:nvSpPr>
        <p:spPr>
          <a:xfrm>
            <a:off x="5385071" y="368186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1" name="円/楕円 340"/>
          <p:cNvSpPr/>
          <p:nvPr/>
        </p:nvSpPr>
        <p:spPr>
          <a:xfrm>
            <a:off x="6454962" y="373765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2" name="円/楕円 341"/>
          <p:cNvSpPr/>
          <p:nvPr/>
        </p:nvSpPr>
        <p:spPr>
          <a:xfrm>
            <a:off x="4928001" y="205632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3" name="円/楕円 342"/>
          <p:cNvSpPr/>
          <p:nvPr/>
        </p:nvSpPr>
        <p:spPr>
          <a:xfrm>
            <a:off x="6094922" y="207917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4" name="円/楕円 343"/>
          <p:cNvSpPr/>
          <p:nvPr/>
        </p:nvSpPr>
        <p:spPr>
          <a:xfrm>
            <a:off x="2422514" y="112476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5" name="円/楕円 344"/>
          <p:cNvSpPr/>
          <p:nvPr/>
        </p:nvSpPr>
        <p:spPr>
          <a:xfrm>
            <a:off x="5746356" y="27381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6" name="円/楕円 345"/>
          <p:cNvSpPr/>
          <p:nvPr/>
        </p:nvSpPr>
        <p:spPr>
          <a:xfrm>
            <a:off x="3284332" y="183349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7" name="円/楕円 346"/>
          <p:cNvSpPr/>
          <p:nvPr/>
        </p:nvSpPr>
        <p:spPr>
          <a:xfrm>
            <a:off x="1633785" y="105354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8" name="円/楕円 347"/>
          <p:cNvSpPr/>
          <p:nvPr/>
        </p:nvSpPr>
        <p:spPr>
          <a:xfrm>
            <a:off x="3459289" y="105513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9" name="円/楕円 348"/>
          <p:cNvSpPr/>
          <p:nvPr/>
        </p:nvSpPr>
        <p:spPr>
          <a:xfrm>
            <a:off x="2166827" y="105275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0" name="円/楕円 349"/>
          <p:cNvSpPr/>
          <p:nvPr/>
        </p:nvSpPr>
        <p:spPr>
          <a:xfrm>
            <a:off x="2154440" y="201598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1" name="円/楕円 350"/>
          <p:cNvSpPr/>
          <p:nvPr/>
        </p:nvSpPr>
        <p:spPr>
          <a:xfrm>
            <a:off x="1794890" y="148480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2" name="円/楕円 351"/>
          <p:cNvSpPr/>
          <p:nvPr/>
        </p:nvSpPr>
        <p:spPr>
          <a:xfrm>
            <a:off x="2237451" y="139279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3" name="円/楕円 352"/>
          <p:cNvSpPr/>
          <p:nvPr/>
        </p:nvSpPr>
        <p:spPr>
          <a:xfrm>
            <a:off x="3155913" y="227687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4" name="円/楕円 353"/>
          <p:cNvSpPr/>
          <p:nvPr/>
        </p:nvSpPr>
        <p:spPr>
          <a:xfrm>
            <a:off x="2565085" y="274779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5" name="円/楕円 354"/>
          <p:cNvSpPr/>
          <p:nvPr/>
        </p:nvSpPr>
        <p:spPr>
          <a:xfrm>
            <a:off x="4078714" y="220486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6" name="円/楕円 355"/>
          <p:cNvSpPr/>
          <p:nvPr/>
        </p:nvSpPr>
        <p:spPr>
          <a:xfrm>
            <a:off x="4300160" y="298765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7" name="円/楕円 356"/>
          <p:cNvSpPr/>
          <p:nvPr/>
        </p:nvSpPr>
        <p:spPr>
          <a:xfrm>
            <a:off x="4453936" y="267579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8" name="円/楕円 357"/>
          <p:cNvSpPr/>
          <p:nvPr/>
        </p:nvSpPr>
        <p:spPr>
          <a:xfrm>
            <a:off x="4854459" y="294382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9" name="円/楕円 358"/>
          <p:cNvSpPr/>
          <p:nvPr/>
        </p:nvSpPr>
        <p:spPr>
          <a:xfrm>
            <a:off x="3958883" y="12669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0" name="円/楕円 359"/>
          <p:cNvSpPr/>
          <p:nvPr/>
        </p:nvSpPr>
        <p:spPr>
          <a:xfrm>
            <a:off x="3146117" y="12585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1" name="円/楕円 360"/>
          <p:cNvSpPr/>
          <p:nvPr/>
        </p:nvSpPr>
        <p:spPr>
          <a:xfrm>
            <a:off x="3896304" y="9807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2" name="円/楕円 361"/>
          <p:cNvSpPr/>
          <p:nvPr/>
        </p:nvSpPr>
        <p:spPr>
          <a:xfrm>
            <a:off x="4079682" y="152575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3" name="円/楕円 362"/>
          <p:cNvSpPr/>
          <p:nvPr/>
        </p:nvSpPr>
        <p:spPr>
          <a:xfrm>
            <a:off x="3408639" y="145375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4" name="円/楕円 363"/>
          <p:cNvSpPr/>
          <p:nvPr/>
        </p:nvSpPr>
        <p:spPr>
          <a:xfrm>
            <a:off x="3749783" y="159775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5" name="円/楕円 364"/>
          <p:cNvSpPr/>
          <p:nvPr/>
        </p:nvSpPr>
        <p:spPr>
          <a:xfrm>
            <a:off x="3548890" y="242088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6" name="円/楕円 365"/>
          <p:cNvSpPr/>
          <p:nvPr/>
        </p:nvSpPr>
        <p:spPr>
          <a:xfrm>
            <a:off x="3534372" y="34704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7" name="円/楕円 366"/>
          <p:cNvSpPr/>
          <p:nvPr/>
        </p:nvSpPr>
        <p:spPr>
          <a:xfrm>
            <a:off x="4544542" y="323605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8" name="円/楕円 367"/>
          <p:cNvSpPr/>
          <p:nvPr/>
        </p:nvSpPr>
        <p:spPr>
          <a:xfrm>
            <a:off x="4654778" y="36596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9" name="円/楕円 368"/>
          <p:cNvSpPr/>
          <p:nvPr/>
        </p:nvSpPr>
        <p:spPr>
          <a:xfrm>
            <a:off x="3796894" y="366565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0" name="円/楕円 369"/>
          <p:cNvSpPr/>
          <p:nvPr/>
        </p:nvSpPr>
        <p:spPr>
          <a:xfrm>
            <a:off x="4138038" y="380965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1" name="円/楕円 370"/>
          <p:cNvSpPr/>
          <p:nvPr/>
        </p:nvSpPr>
        <p:spPr>
          <a:xfrm>
            <a:off x="5000001" y="375135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2" name="円/楕円 371"/>
          <p:cNvSpPr/>
          <p:nvPr/>
        </p:nvSpPr>
        <p:spPr>
          <a:xfrm>
            <a:off x="1861268" y="205577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3" name="円/楕円 372"/>
          <p:cNvSpPr/>
          <p:nvPr/>
        </p:nvSpPr>
        <p:spPr>
          <a:xfrm>
            <a:off x="2459350" y="368329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4" name="円/楕円 373"/>
          <p:cNvSpPr/>
          <p:nvPr/>
        </p:nvSpPr>
        <p:spPr>
          <a:xfrm>
            <a:off x="3218117" y="296756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5" name="円/楕円 374"/>
          <p:cNvSpPr/>
          <p:nvPr/>
        </p:nvSpPr>
        <p:spPr>
          <a:xfrm>
            <a:off x="1853994" y="30767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6" name="円/楕円 375"/>
          <p:cNvSpPr/>
          <p:nvPr/>
        </p:nvSpPr>
        <p:spPr>
          <a:xfrm>
            <a:off x="2813161" y="13407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7" name="円/楕円 376"/>
          <p:cNvSpPr/>
          <p:nvPr/>
        </p:nvSpPr>
        <p:spPr>
          <a:xfrm>
            <a:off x="1918474" y="350484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8" name="円/楕円 377"/>
          <p:cNvSpPr/>
          <p:nvPr/>
        </p:nvSpPr>
        <p:spPr>
          <a:xfrm>
            <a:off x="1012839" y="336293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9" name="円/楕円 378"/>
          <p:cNvSpPr/>
          <p:nvPr/>
        </p:nvSpPr>
        <p:spPr>
          <a:xfrm>
            <a:off x="1691696" y="36236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0" name="円/楕円 379"/>
          <p:cNvSpPr/>
          <p:nvPr/>
        </p:nvSpPr>
        <p:spPr>
          <a:xfrm>
            <a:off x="1948043" y="376368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1" name="円/楕円 380"/>
          <p:cNvSpPr/>
          <p:nvPr/>
        </p:nvSpPr>
        <p:spPr>
          <a:xfrm>
            <a:off x="3579736" y="198884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2" name="円/楕円 381"/>
          <p:cNvSpPr/>
          <p:nvPr/>
        </p:nvSpPr>
        <p:spPr>
          <a:xfrm>
            <a:off x="1547664" y="378904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3" name="円/楕円 382"/>
          <p:cNvSpPr/>
          <p:nvPr/>
        </p:nvSpPr>
        <p:spPr>
          <a:xfrm>
            <a:off x="2200791" y="374194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4" name="円/楕円 383"/>
          <p:cNvSpPr/>
          <p:nvPr/>
        </p:nvSpPr>
        <p:spPr>
          <a:xfrm>
            <a:off x="3961558" y="291565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5" name="円/楕円 384"/>
          <p:cNvSpPr/>
          <p:nvPr/>
        </p:nvSpPr>
        <p:spPr>
          <a:xfrm>
            <a:off x="2566546" y="198884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6" name="円/楕円 385"/>
          <p:cNvSpPr/>
          <p:nvPr/>
        </p:nvSpPr>
        <p:spPr>
          <a:xfrm>
            <a:off x="2885161" y="263692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7" name="円/楕円 386"/>
          <p:cNvSpPr/>
          <p:nvPr/>
        </p:nvSpPr>
        <p:spPr>
          <a:xfrm>
            <a:off x="2009946" y="241589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8" name="円/楕円 387"/>
          <p:cNvSpPr/>
          <p:nvPr/>
        </p:nvSpPr>
        <p:spPr>
          <a:xfrm>
            <a:off x="2351090" y="255989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9" name="円/楕円 388"/>
          <p:cNvSpPr/>
          <p:nvPr/>
        </p:nvSpPr>
        <p:spPr>
          <a:xfrm>
            <a:off x="1029976" y="154281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0" name="円/楕円 389"/>
          <p:cNvSpPr/>
          <p:nvPr/>
        </p:nvSpPr>
        <p:spPr>
          <a:xfrm>
            <a:off x="2207118" y="301637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1" name="円/楕円 390"/>
          <p:cNvSpPr/>
          <p:nvPr/>
        </p:nvSpPr>
        <p:spPr>
          <a:xfrm>
            <a:off x="3029161" y="374112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2" name="円/楕円 391"/>
          <p:cNvSpPr/>
          <p:nvPr/>
        </p:nvSpPr>
        <p:spPr>
          <a:xfrm>
            <a:off x="1138037" y="216962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3" name="円/楕円 392"/>
          <p:cNvSpPr/>
          <p:nvPr/>
        </p:nvSpPr>
        <p:spPr>
          <a:xfrm>
            <a:off x="1431888" y="157080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4" name="円/楕円 393"/>
          <p:cNvSpPr/>
          <p:nvPr/>
        </p:nvSpPr>
        <p:spPr>
          <a:xfrm>
            <a:off x="2697202" y="376113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5" name="円/楕円 394"/>
          <p:cNvSpPr/>
          <p:nvPr/>
        </p:nvSpPr>
        <p:spPr>
          <a:xfrm>
            <a:off x="1170172" y="96937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6" name="円/楕円 395"/>
          <p:cNvSpPr/>
          <p:nvPr/>
        </p:nvSpPr>
        <p:spPr>
          <a:xfrm>
            <a:off x="3210392" y="270703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7" name="円/楕円 396"/>
          <p:cNvSpPr/>
          <p:nvPr/>
        </p:nvSpPr>
        <p:spPr>
          <a:xfrm>
            <a:off x="827584" y="9807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8" name="円/楕円 397"/>
          <p:cNvSpPr/>
          <p:nvPr/>
        </p:nvSpPr>
        <p:spPr>
          <a:xfrm>
            <a:off x="1290971" y="119676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9" name="円/楕円 398"/>
          <p:cNvSpPr/>
          <p:nvPr/>
        </p:nvSpPr>
        <p:spPr>
          <a:xfrm>
            <a:off x="1739117" y="235011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0" name="円/楕円 399"/>
          <p:cNvSpPr/>
          <p:nvPr/>
        </p:nvSpPr>
        <p:spPr>
          <a:xfrm>
            <a:off x="961072" y="120812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1" name="円/楕円 400"/>
          <p:cNvSpPr/>
          <p:nvPr/>
        </p:nvSpPr>
        <p:spPr>
          <a:xfrm>
            <a:off x="1558434" y="27809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2" name="円/楕円 401"/>
          <p:cNvSpPr/>
          <p:nvPr/>
        </p:nvSpPr>
        <p:spPr>
          <a:xfrm>
            <a:off x="2828651" y="318270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3" name="円/楕円 402"/>
          <p:cNvSpPr/>
          <p:nvPr/>
        </p:nvSpPr>
        <p:spPr>
          <a:xfrm>
            <a:off x="639284" y="29249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4" name="円/楕円 403"/>
          <p:cNvSpPr/>
          <p:nvPr/>
        </p:nvSpPr>
        <p:spPr>
          <a:xfrm>
            <a:off x="2782570" y="212832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5" name="円/楕円 404"/>
          <p:cNvSpPr/>
          <p:nvPr/>
        </p:nvSpPr>
        <p:spPr>
          <a:xfrm>
            <a:off x="2479514" y="162880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6" name="円/楕円 405"/>
          <p:cNvSpPr/>
          <p:nvPr/>
        </p:nvSpPr>
        <p:spPr>
          <a:xfrm>
            <a:off x="709908" y="334811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7" name="円/楕円 406"/>
          <p:cNvSpPr/>
          <p:nvPr/>
        </p:nvSpPr>
        <p:spPr>
          <a:xfrm>
            <a:off x="1494932" y="313240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8" name="円/楕円 407"/>
          <p:cNvSpPr/>
          <p:nvPr/>
        </p:nvSpPr>
        <p:spPr>
          <a:xfrm>
            <a:off x="885976" y="202562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9" name="円/楕円 408"/>
          <p:cNvSpPr/>
          <p:nvPr/>
        </p:nvSpPr>
        <p:spPr>
          <a:xfrm>
            <a:off x="1146971" y="187353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0" name="円/楕円 409"/>
          <p:cNvSpPr/>
          <p:nvPr/>
        </p:nvSpPr>
        <p:spPr>
          <a:xfrm>
            <a:off x="840460" y="266986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1" name="円/楕円 410"/>
          <p:cNvSpPr/>
          <p:nvPr/>
        </p:nvSpPr>
        <p:spPr>
          <a:xfrm>
            <a:off x="1187159" y="248205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2" name="円/楕円 411"/>
          <p:cNvSpPr/>
          <p:nvPr/>
        </p:nvSpPr>
        <p:spPr>
          <a:xfrm>
            <a:off x="1269561" y="274858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3" name="円/楕円 412"/>
          <p:cNvSpPr/>
          <p:nvPr/>
        </p:nvSpPr>
        <p:spPr>
          <a:xfrm>
            <a:off x="1250487" y="37676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4" name="円/楕円 413"/>
          <p:cNvSpPr/>
          <p:nvPr/>
        </p:nvSpPr>
        <p:spPr>
          <a:xfrm>
            <a:off x="2160238" y="161906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5" name="円/楕円 414"/>
          <p:cNvSpPr/>
          <p:nvPr/>
        </p:nvSpPr>
        <p:spPr>
          <a:xfrm>
            <a:off x="3029130" y="158452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6" name="円/楕円 415"/>
          <p:cNvSpPr/>
          <p:nvPr/>
        </p:nvSpPr>
        <p:spPr>
          <a:xfrm>
            <a:off x="454292" y="172259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7" name="円/楕円 416"/>
          <p:cNvSpPr/>
          <p:nvPr/>
        </p:nvSpPr>
        <p:spPr>
          <a:xfrm>
            <a:off x="1883199" y="118718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8" name="円/楕円 417"/>
          <p:cNvSpPr/>
          <p:nvPr/>
        </p:nvSpPr>
        <p:spPr>
          <a:xfrm>
            <a:off x="1566932" y="130431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9" name="円/楕円 418"/>
          <p:cNvSpPr/>
          <p:nvPr/>
        </p:nvSpPr>
        <p:spPr>
          <a:xfrm>
            <a:off x="3664864" y="268421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0" name="円/楕円 419"/>
          <p:cNvSpPr/>
          <p:nvPr/>
        </p:nvSpPr>
        <p:spPr>
          <a:xfrm>
            <a:off x="5878922" y="110890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2" name="円/楕円 421"/>
          <p:cNvSpPr/>
          <p:nvPr/>
        </p:nvSpPr>
        <p:spPr>
          <a:xfrm>
            <a:off x="3408639" y="373161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4" name="円/楕円 423"/>
          <p:cNvSpPr/>
          <p:nvPr/>
        </p:nvSpPr>
        <p:spPr>
          <a:xfrm>
            <a:off x="2699816" y="98075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5" name="円/楕円 424"/>
          <p:cNvSpPr/>
          <p:nvPr/>
        </p:nvSpPr>
        <p:spPr>
          <a:xfrm>
            <a:off x="1539413" y="204063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7" name="円/楕円 426"/>
          <p:cNvSpPr/>
          <p:nvPr/>
        </p:nvSpPr>
        <p:spPr>
          <a:xfrm>
            <a:off x="262274" y="2852936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8" name="円/楕円 427"/>
          <p:cNvSpPr/>
          <p:nvPr/>
        </p:nvSpPr>
        <p:spPr>
          <a:xfrm>
            <a:off x="531994" y="275611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9" name="円/楕円 428"/>
          <p:cNvSpPr/>
          <p:nvPr/>
        </p:nvSpPr>
        <p:spPr>
          <a:xfrm>
            <a:off x="370672" y="204774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0" name="円/楕円 429"/>
          <p:cNvSpPr/>
          <p:nvPr/>
        </p:nvSpPr>
        <p:spPr>
          <a:xfrm>
            <a:off x="441912" y="356745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1" name="円/楕円 430"/>
          <p:cNvSpPr/>
          <p:nvPr/>
        </p:nvSpPr>
        <p:spPr>
          <a:xfrm>
            <a:off x="169365" y="378434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2" name="円/楕円 431"/>
          <p:cNvSpPr/>
          <p:nvPr/>
        </p:nvSpPr>
        <p:spPr>
          <a:xfrm>
            <a:off x="423994" y="303657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3" name="円/楕円 432"/>
          <p:cNvSpPr/>
          <p:nvPr/>
        </p:nvSpPr>
        <p:spPr>
          <a:xfrm>
            <a:off x="503560" y="101674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4" name="円/楕円 433"/>
          <p:cNvSpPr/>
          <p:nvPr/>
        </p:nvSpPr>
        <p:spPr>
          <a:xfrm>
            <a:off x="388131" y="125469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5" name="円/楕円 434"/>
          <p:cNvSpPr/>
          <p:nvPr/>
        </p:nvSpPr>
        <p:spPr>
          <a:xfrm>
            <a:off x="346791" y="142928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6" name="円/楕円 435"/>
          <p:cNvSpPr/>
          <p:nvPr/>
        </p:nvSpPr>
        <p:spPr>
          <a:xfrm>
            <a:off x="389903" y="228146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7" name="円/楕円 436"/>
          <p:cNvSpPr/>
          <p:nvPr/>
        </p:nvSpPr>
        <p:spPr>
          <a:xfrm>
            <a:off x="585257" y="211205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8" name="円/楕円 437"/>
          <p:cNvSpPr/>
          <p:nvPr/>
        </p:nvSpPr>
        <p:spPr>
          <a:xfrm>
            <a:off x="223365" y="347318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9" name="円/楕円 438"/>
          <p:cNvSpPr/>
          <p:nvPr/>
        </p:nvSpPr>
        <p:spPr>
          <a:xfrm>
            <a:off x="590020" y="2566909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0" name="円/楕円 439"/>
          <p:cNvSpPr/>
          <p:nvPr/>
        </p:nvSpPr>
        <p:spPr>
          <a:xfrm>
            <a:off x="804460" y="3182703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1" name="円/楕円 440"/>
          <p:cNvSpPr/>
          <p:nvPr/>
        </p:nvSpPr>
        <p:spPr>
          <a:xfrm>
            <a:off x="182924" y="224117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2" name="円/楕円 441"/>
          <p:cNvSpPr/>
          <p:nvPr/>
        </p:nvSpPr>
        <p:spPr>
          <a:xfrm>
            <a:off x="517621" y="378854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3" name="円/楕円 442"/>
          <p:cNvSpPr/>
          <p:nvPr/>
        </p:nvSpPr>
        <p:spPr>
          <a:xfrm>
            <a:off x="694322" y="2312888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4" name="円/楕円 443"/>
          <p:cNvSpPr/>
          <p:nvPr/>
        </p:nvSpPr>
        <p:spPr>
          <a:xfrm>
            <a:off x="655908" y="190549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5" name="円/楕円 444"/>
          <p:cNvSpPr/>
          <p:nvPr/>
        </p:nvSpPr>
        <p:spPr>
          <a:xfrm>
            <a:off x="262274" y="131879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6" name="円/楕円 445"/>
          <p:cNvSpPr/>
          <p:nvPr/>
        </p:nvSpPr>
        <p:spPr>
          <a:xfrm>
            <a:off x="218479" y="2591742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7" name="円/楕円 446"/>
          <p:cNvSpPr/>
          <p:nvPr/>
        </p:nvSpPr>
        <p:spPr>
          <a:xfrm>
            <a:off x="578225" y="153201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8" name="円/楕円 447"/>
          <p:cNvSpPr/>
          <p:nvPr/>
        </p:nvSpPr>
        <p:spPr>
          <a:xfrm>
            <a:off x="744247" y="364729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9" name="円/楕円 448"/>
          <p:cNvSpPr/>
          <p:nvPr/>
        </p:nvSpPr>
        <p:spPr>
          <a:xfrm>
            <a:off x="226282" y="306896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0" name="円/楕円 449"/>
          <p:cNvSpPr/>
          <p:nvPr/>
        </p:nvSpPr>
        <p:spPr>
          <a:xfrm>
            <a:off x="358994" y="250930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73" name="直線コネクタ 172"/>
          <p:cNvCxnSpPr/>
          <p:nvPr/>
        </p:nvCxnSpPr>
        <p:spPr>
          <a:xfrm>
            <a:off x="410560" y="5695068"/>
            <a:ext cx="428597" cy="0"/>
          </a:xfrm>
          <a:prstGeom prst="line">
            <a:avLst/>
          </a:prstGeom>
          <a:ln w="57150">
            <a:solidFill>
              <a:srgbClr val="CC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コネクタ 174"/>
          <p:cNvCxnSpPr/>
          <p:nvPr/>
        </p:nvCxnSpPr>
        <p:spPr>
          <a:xfrm>
            <a:off x="410560" y="6021288"/>
            <a:ext cx="428597" cy="0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コネクタ 179"/>
          <p:cNvCxnSpPr/>
          <p:nvPr/>
        </p:nvCxnSpPr>
        <p:spPr>
          <a:xfrm>
            <a:off x="410560" y="6381328"/>
            <a:ext cx="428597" cy="0"/>
          </a:xfrm>
          <a:prstGeom prst="line">
            <a:avLst/>
          </a:prstGeom>
          <a:ln w="101600" cmpd="tri">
            <a:solidFill>
              <a:srgbClr val="0066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p,\bar p&#10;\end{align*}&lt;/body&gt;&#10;  &lt;fcolor&gt;FF000000&lt;/fcolor&gt;&#10;  &lt;bcolor&gt;FFFFFFFF&lt;/bcolor&gt;&#10;  &lt;transparent&gt;True&lt;/transparent&gt;&#10;  &lt;resolution&gt;1800&lt;/resolution&gt;&#10;  &lt;imageh&gt;195&lt;/imageh&gt;&#10;  &lt;imagew&gt;373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7" y="5563844"/>
            <a:ext cx="521415" cy="272590"/>
          </a:xfrm>
          <a:prstGeom prst="rect">
            <a:avLst/>
          </a:prstGeom>
        </p:spPr>
      </p:pic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n,\bar n&#10;\end{align*}&lt;/body&gt;&#10;  &lt;fcolor&gt;FF000000&lt;/fcolor&gt;&#10;  &lt;bcolor&gt;FFFFFFFF&lt;/bcolor&gt;&#10;  &lt;transparent&gt;True&lt;/transparent&gt;&#10;  &lt;resolution&gt;1800&lt;/resolution&gt;&#10;  &lt;imageh&gt;195&lt;/imageh&gt;&#10;  &lt;imagew&gt;395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34" y="5935036"/>
            <a:ext cx="517238" cy="255345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\Delta(1232)&#10;\end{align*}&lt;/body&gt;&#10;  &lt;fcolor&gt;FF000000&lt;/fcolor&gt;&#10;  &lt;bcolor&gt;FFFFFFFF&lt;/bcolor&gt;&#10;  &lt;transparent&gt;True&lt;/transparent&gt;&#10;  &lt;resolution&gt;1800&lt;/resolution&gt;&#10;  &lt;imageh&gt;249&lt;/imageh&gt;&#10;  &lt;imagew&gt;864&lt;/imagew&gt;&#10;  &lt;scale&gt;50&lt;/scale&gt;&#10;  &lt;cursor&gt;28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7" y="6276059"/>
            <a:ext cx="1025472" cy="295535"/>
          </a:xfrm>
          <a:prstGeom prst="rect">
            <a:avLst/>
          </a:prstGeom>
        </p:spPr>
      </p:pic>
      <p:sp>
        <p:nvSpPr>
          <p:cNvPr id="188" name="円/楕円 187"/>
          <p:cNvSpPr/>
          <p:nvPr/>
        </p:nvSpPr>
        <p:spPr>
          <a:xfrm>
            <a:off x="2228049" y="55881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411760" y="5445224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mesons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190" name="円/楕円 189"/>
          <p:cNvSpPr/>
          <p:nvPr/>
        </p:nvSpPr>
        <p:spPr>
          <a:xfrm>
            <a:off x="2195736" y="594928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11760" y="5837202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baryons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grpSp>
        <p:nvGrpSpPr>
          <p:cNvPr id="195" name="グループ化 194"/>
          <p:cNvGrpSpPr/>
          <p:nvPr/>
        </p:nvGrpSpPr>
        <p:grpSpPr>
          <a:xfrm>
            <a:off x="1055775" y="3220715"/>
            <a:ext cx="7415411" cy="461153"/>
            <a:chOff x="973013" y="3436739"/>
            <a:chExt cx="7415411" cy="461153"/>
          </a:xfrm>
        </p:grpSpPr>
        <p:cxnSp>
          <p:nvCxnSpPr>
            <p:cNvPr id="196" name="直線コネクタ 195"/>
            <p:cNvCxnSpPr/>
            <p:nvPr/>
          </p:nvCxnSpPr>
          <p:spPr>
            <a:xfrm flipV="1">
              <a:off x="2482323" y="3717032"/>
              <a:ext cx="161203" cy="16034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線コネクタ 197"/>
            <p:cNvCxnSpPr/>
            <p:nvPr/>
          </p:nvCxnSpPr>
          <p:spPr>
            <a:xfrm flipV="1">
              <a:off x="4626260" y="3709492"/>
              <a:ext cx="375992" cy="147972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コネクタ 198"/>
            <p:cNvCxnSpPr/>
            <p:nvPr/>
          </p:nvCxnSpPr>
          <p:spPr>
            <a:xfrm>
              <a:off x="3620998" y="3458605"/>
              <a:ext cx="218974" cy="130956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線コネクタ 200"/>
            <p:cNvCxnSpPr/>
            <p:nvPr/>
          </p:nvCxnSpPr>
          <p:spPr>
            <a:xfrm flipV="1">
              <a:off x="1438612" y="3521092"/>
              <a:ext cx="298591" cy="136939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線コネクタ 201"/>
            <p:cNvCxnSpPr/>
            <p:nvPr/>
          </p:nvCxnSpPr>
          <p:spPr>
            <a:xfrm>
              <a:off x="973013" y="3436739"/>
              <a:ext cx="483638" cy="211977"/>
            </a:xfrm>
            <a:prstGeom prst="line">
              <a:avLst/>
            </a:prstGeom>
            <a:ln w="57150">
              <a:gradFill>
                <a:gsLst>
                  <a:gs pos="0">
                    <a:srgbClr val="C00000">
                      <a:lumMod val="90000"/>
                      <a:lumOff val="10000"/>
                    </a:srgbClr>
                  </a:gs>
                  <a:gs pos="100000">
                    <a:srgbClr val="C0000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線コネクタ 202"/>
            <p:cNvCxnSpPr/>
            <p:nvPr/>
          </p:nvCxnSpPr>
          <p:spPr>
            <a:xfrm>
              <a:off x="1716840" y="3521092"/>
              <a:ext cx="766928" cy="376800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線コネクタ 203"/>
            <p:cNvCxnSpPr/>
            <p:nvPr/>
          </p:nvCxnSpPr>
          <p:spPr>
            <a:xfrm flipV="1">
              <a:off x="4968596" y="3521092"/>
              <a:ext cx="3419828" cy="201868"/>
            </a:xfrm>
            <a:prstGeom prst="line">
              <a:avLst/>
            </a:prstGeom>
            <a:ln w="57150">
              <a:solidFill>
                <a:srgbClr val="C00000"/>
              </a:soli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線コネクタ 204"/>
            <p:cNvCxnSpPr/>
            <p:nvPr/>
          </p:nvCxnSpPr>
          <p:spPr>
            <a:xfrm flipV="1">
              <a:off x="2643526" y="3458605"/>
              <a:ext cx="977472" cy="250887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線コネクタ 205"/>
            <p:cNvCxnSpPr/>
            <p:nvPr/>
          </p:nvCxnSpPr>
          <p:spPr>
            <a:xfrm flipH="1" flipV="1">
              <a:off x="3839972" y="3589561"/>
              <a:ext cx="804036" cy="266796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" name="グループ化 206"/>
          <p:cNvGrpSpPr/>
          <p:nvPr/>
        </p:nvGrpSpPr>
        <p:grpSpPr>
          <a:xfrm>
            <a:off x="1064175" y="2319204"/>
            <a:ext cx="7407011" cy="887800"/>
            <a:chOff x="981413" y="2535228"/>
            <a:chExt cx="7407011" cy="887800"/>
          </a:xfrm>
        </p:grpSpPr>
        <p:cxnSp>
          <p:nvCxnSpPr>
            <p:cNvPr id="208" name="直線コネクタ 207"/>
            <p:cNvCxnSpPr/>
            <p:nvPr/>
          </p:nvCxnSpPr>
          <p:spPr>
            <a:xfrm flipV="1">
              <a:off x="2482323" y="2733864"/>
              <a:ext cx="161203" cy="230748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線コネクタ 209"/>
            <p:cNvCxnSpPr/>
            <p:nvPr/>
          </p:nvCxnSpPr>
          <p:spPr>
            <a:xfrm flipV="1">
              <a:off x="4045549" y="2535228"/>
              <a:ext cx="297779" cy="75817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コネクタ 210"/>
            <p:cNvCxnSpPr/>
            <p:nvPr/>
          </p:nvCxnSpPr>
          <p:spPr>
            <a:xfrm flipV="1">
              <a:off x="4932056" y="2564888"/>
              <a:ext cx="230072" cy="21444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コネクタ 211"/>
            <p:cNvCxnSpPr/>
            <p:nvPr/>
          </p:nvCxnSpPr>
          <p:spPr>
            <a:xfrm flipV="1">
              <a:off x="981413" y="2964611"/>
              <a:ext cx="1545579" cy="458417"/>
            </a:xfrm>
            <a:prstGeom prst="line">
              <a:avLst/>
            </a:prstGeom>
            <a:ln w="57150">
              <a:gradFill>
                <a:gsLst>
                  <a:gs pos="0">
                    <a:srgbClr val="C00000">
                      <a:lumMod val="90000"/>
                      <a:lumOff val="10000"/>
                    </a:srgbClr>
                  </a:gs>
                  <a:gs pos="100000">
                    <a:srgbClr val="C0000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コネクタ 212"/>
            <p:cNvCxnSpPr/>
            <p:nvPr/>
          </p:nvCxnSpPr>
          <p:spPr>
            <a:xfrm flipV="1">
              <a:off x="3640974" y="2600909"/>
              <a:ext cx="404575" cy="298269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線コネクタ 213"/>
            <p:cNvCxnSpPr/>
            <p:nvPr/>
          </p:nvCxnSpPr>
          <p:spPr>
            <a:xfrm>
              <a:off x="5162128" y="2564888"/>
              <a:ext cx="3226296" cy="268445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線コネクタ 214"/>
            <p:cNvCxnSpPr/>
            <p:nvPr/>
          </p:nvCxnSpPr>
          <p:spPr>
            <a:xfrm>
              <a:off x="2643526" y="2733864"/>
              <a:ext cx="977472" cy="186059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線コネクタ 215"/>
            <p:cNvCxnSpPr/>
            <p:nvPr/>
          </p:nvCxnSpPr>
          <p:spPr>
            <a:xfrm>
              <a:off x="4332024" y="2535228"/>
              <a:ext cx="583673" cy="244105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グループ化 218"/>
          <p:cNvGrpSpPr/>
          <p:nvPr/>
        </p:nvGrpSpPr>
        <p:grpSpPr>
          <a:xfrm>
            <a:off x="466994" y="1241818"/>
            <a:ext cx="8004192" cy="819030"/>
            <a:chOff x="384232" y="1457842"/>
            <a:chExt cx="8004192" cy="819030"/>
          </a:xfrm>
        </p:grpSpPr>
        <p:cxnSp>
          <p:nvCxnSpPr>
            <p:cNvPr id="220" name="直線コネクタ 219"/>
            <p:cNvCxnSpPr/>
            <p:nvPr/>
          </p:nvCxnSpPr>
          <p:spPr>
            <a:xfrm flipV="1">
              <a:off x="928633" y="1588814"/>
              <a:ext cx="216600" cy="184003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コネクタ 221"/>
            <p:cNvCxnSpPr/>
            <p:nvPr/>
          </p:nvCxnSpPr>
          <p:spPr>
            <a:xfrm>
              <a:off x="1695023" y="1825485"/>
              <a:ext cx="298591" cy="26051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コネクタ 222"/>
            <p:cNvCxnSpPr/>
            <p:nvPr/>
          </p:nvCxnSpPr>
          <p:spPr>
            <a:xfrm flipV="1">
              <a:off x="2526992" y="2116825"/>
              <a:ext cx="307276" cy="10611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コネクタ 223"/>
            <p:cNvCxnSpPr/>
            <p:nvPr/>
          </p:nvCxnSpPr>
          <p:spPr>
            <a:xfrm flipV="1">
              <a:off x="3501690" y="2044817"/>
              <a:ext cx="225986" cy="221668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線コネクタ 225"/>
            <p:cNvCxnSpPr/>
            <p:nvPr/>
          </p:nvCxnSpPr>
          <p:spPr>
            <a:xfrm>
              <a:off x="4773239" y="1862832"/>
              <a:ext cx="308032" cy="92910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線コネクタ 226"/>
            <p:cNvCxnSpPr/>
            <p:nvPr/>
          </p:nvCxnSpPr>
          <p:spPr>
            <a:xfrm>
              <a:off x="384232" y="1628800"/>
              <a:ext cx="597181" cy="144016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線コネクタ 227"/>
            <p:cNvCxnSpPr/>
            <p:nvPr/>
          </p:nvCxnSpPr>
          <p:spPr>
            <a:xfrm>
              <a:off x="1959407" y="2086000"/>
              <a:ext cx="597181" cy="144016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線コネクタ 228"/>
            <p:cNvCxnSpPr/>
            <p:nvPr/>
          </p:nvCxnSpPr>
          <p:spPr>
            <a:xfrm>
              <a:off x="1140022" y="1588814"/>
              <a:ext cx="597181" cy="264394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線コネクタ 229"/>
            <p:cNvCxnSpPr/>
            <p:nvPr/>
          </p:nvCxnSpPr>
          <p:spPr>
            <a:xfrm>
              <a:off x="2834268" y="2116833"/>
              <a:ext cx="662706" cy="160039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コネクタ 231"/>
            <p:cNvCxnSpPr/>
            <p:nvPr/>
          </p:nvCxnSpPr>
          <p:spPr>
            <a:xfrm flipV="1">
              <a:off x="3680561" y="1853208"/>
              <a:ext cx="1091136" cy="191611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線コネクタ 234"/>
            <p:cNvCxnSpPr/>
            <p:nvPr/>
          </p:nvCxnSpPr>
          <p:spPr>
            <a:xfrm flipV="1">
              <a:off x="5076056" y="1457842"/>
              <a:ext cx="3312368" cy="512990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6" name="円/楕円 235"/>
          <p:cNvSpPr/>
          <p:nvPr/>
        </p:nvSpPr>
        <p:spPr>
          <a:xfrm>
            <a:off x="531994" y="3321741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8" name="円/楕円 237"/>
          <p:cNvSpPr/>
          <p:nvPr/>
        </p:nvSpPr>
        <p:spPr>
          <a:xfrm>
            <a:off x="623653" y="116076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9" name="円/楕円 238"/>
          <p:cNvSpPr/>
          <p:nvPr/>
        </p:nvSpPr>
        <p:spPr>
          <a:xfrm>
            <a:off x="218479" y="164680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858362" y="836712"/>
            <a:ext cx="98" cy="42087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1218402" y="836712"/>
            <a:ext cx="4382" cy="42087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5074896" y="836712"/>
            <a:ext cx="0" cy="42087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7740352" y="692696"/>
            <a:ext cx="10801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7668344" y="303039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</a:rPr>
              <a:t>time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240" name="円/楕円 239"/>
          <p:cNvSpPr/>
          <p:nvPr/>
        </p:nvSpPr>
        <p:spPr>
          <a:xfrm>
            <a:off x="226282" y="188562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2" name="円/楕円 241"/>
          <p:cNvSpPr/>
          <p:nvPr/>
        </p:nvSpPr>
        <p:spPr>
          <a:xfrm>
            <a:off x="226282" y="101658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4" name="円/楕円 243"/>
          <p:cNvSpPr/>
          <p:nvPr/>
        </p:nvSpPr>
        <p:spPr>
          <a:xfrm>
            <a:off x="316672" y="325106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218479" y="5445224"/>
            <a:ext cx="3312810" cy="12241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 rot="21304964">
            <a:off x="3892121" y="5299793"/>
            <a:ext cx="5020222" cy="1153543"/>
            <a:chOff x="4223682" y="5299793"/>
            <a:chExt cx="5020222" cy="1153543"/>
          </a:xfrm>
        </p:grpSpPr>
        <p:sp>
          <p:nvSpPr>
            <p:cNvPr id="11" name="角丸四角形 10"/>
            <p:cNvSpPr/>
            <p:nvPr/>
          </p:nvSpPr>
          <p:spPr>
            <a:xfrm>
              <a:off x="4223682" y="5299793"/>
              <a:ext cx="5020222" cy="11535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4283968" y="5301208"/>
              <a:ext cx="485421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dirty="0" smtClean="0"/>
                <a:t>Baryons behave like</a:t>
              </a:r>
            </a:p>
            <a:p>
              <a:pPr algn="ctr"/>
              <a:r>
                <a:rPr lang="en-US" altLang="ja-JP" sz="3200" dirty="0" smtClean="0"/>
                <a:t>Brownian pollens in water</a:t>
              </a:r>
              <a:endParaRPr kumimoji="1" lang="ja-JP" altLang="en-US" sz="3200" dirty="0"/>
            </a:p>
          </p:txBody>
        </p:sp>
      </p:grp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A56AD-AD03-42A2-9106-7954672CD08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2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\Delta\eta / \Delta\eta_{\rm drift}&#10;\end{align*}&lt;/body&gt;&#10;  &lt;fcolor&gt;FF000000&lt;/fcolor&gt;&#10;  &lt;bcolor&gt;FFFFFFFF&lt;/bcolor&gt;&#10;  &lt;transparent&gt;True&lt;/transparent&gt;&#10;  &lt;resolution&gt;1800&lt;/resolution&gt;&#10;  &lt;imageh&gt;250&lt;/imageh&gt;&#10;  &lt;imagew&gt;1156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990132"/>
            <a:ext cx="1467818" cy="31743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l="9026" b="6057"/>
          <a:stretch/>
        </p:blipFill>
        <p:spPr>
          <a:xfrm>
            <a:off x="539552" y="970483"/>
            <a:ext cx="5219935" cy="394976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287299" cy="584775"/>
          </a:xfrm>
        </p:spPr>
        <p:txBody>
          <a:bodyPr>
            <a:spAutoFit/>
          </a:bodyPr>
          <a:lstStyle/>
          <a:p>
            <a:r>
              <a:rPr kumimoji="1" lang="en-US" altLang="ja-JP" dirty="0" smtClean="0"/>
              <a:t> </a:t>
            </a:r>
            <a:r>
              <a:rPr lang="en-US" altLang="ja-JP" dirty="0" smtClean="0"/>
              <a:t>4</a:t>
            </a:r>
            <a:r>
              <a:rPr lang="en-US" altLang="ja-JP" baseline="30000" dirty="0" smtClean="0"/>
              <a:t>th</a:t>
            </a:r>
            <a:r>
              <a:rPr kumimoji="1" lang="en-US" altLang="ja-JP" dirty="0" smtClean="0"/>
              <a:t> order : w/ </a:t>
            </a:r>
            <a:r>
              <a:rPr lang="en-US" altLang="ja-JP" dirty="0" smtClean="0"/>
              <a:t>Critical Fluctuation  </a:t>
            </a:r>
            <a:endParaRPr kumimoji="1" lang="ja-JP" altLang="en-US" dirty="0"/>
          </a:p>
        </p:txBody>
      </p:sp>
      <p:cxnSp>
        <p:nvCxnSpPr>
          <p:cNvPr id="34" name="直線コネクタ 33"/>
          <p:cNvCxnSpPr/>
          <p:nvPr/>
        </p:nvCxnSpPr>
        <p:spPr>
          <a:xfrm>
            <a:off x="3851920" y="1340768"/>
            <a:ext cx="0" cy="3255846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2" name="四角形吹き出し 41"/>
          <p:cNvSpPr/>
          <p:nvPr/>
        </p:nvSpPr>
        <p:spPr>
          <a:xfrm>
            <a:off x="4104296" y="4445860"/>
            <a:ext cx="1751189" cy="902158"/>
          </a:xfrm>
          <a:prstGeom prst="wedgeRectCallout">
            <a:avLst>
              <a:gd name="adj1" fmla="val -63034"/>
              <a:gd name="adj2" fmla="val -103613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047583" y="4938235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(rough estimate)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4" name="TexTeXPicture" descr="&lt;?xml version=&quot;1.0&quot; encoding=&quot;utf-16&quot;?&gt;&#10;&lt;TeXTeX&gt;&#10;  &lt;preamble&gt;\documentclass{jarticle}&#10;\usepackage{amsmath}&#10;\pagestyle{empty}&lt;/preamble&gt;&#10;  &lt;body&gt;\begin{align*} &#10;\Delta\eta=1.0&#10;\end{align*}&lt;/body&gt;&#10;  &lt;fcolor&gt;FF000000&lt;/fcolor&gt;&#10;  &lt;bcolor&gt;FFFFFFFF&lt;/bcolor&gt;&#10;  &lt;transparent&gt;True&lt;/transparent&gt;&#10;  &lt;resolution&gt;1800&lt;/resolution&gt;&#10;  &lt;imageh&gt;232&lt;/imageh&gt;&#10;  &lt;imagew&gt;969&lt;/imagew&gt;&#10;  &lt;scale&gt;50&lt;/scale&gt;&#10;  &lt;cursor&gt;30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52" y="4605592"/>
            <a:ext cx="1216879" cy="291347"/>
          </a:xfrm>
          <a:prstGeom prst="rect">
            <a:avLst/>
          </a:prstGeom>
        </p:spPr>
      </p:pic>
      <p:sp>
        <p:nvSpPr>
          <p:cNvPr id="31" name="角丸四角形 30"/>
          <p:cNvSpPr/>
          <p:nvPr/>
        </p:nvSpPr>
        <p:spPr>
          <a:xfrm>
            <a:off x="6228184" y="1216280"/>
            <a:ext cx="2808312" cy="4444968"/>
          </a:xfrm>
          <a:prstGeom prst="roundRect">
            <a:avLst>
              <a:gd name="adj" fmla="val 1365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438858" y="966266"/>
            <a:ext cx="229261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Initial Condition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8" name="TexTeXPicture" descr="&lt;?xml version=&quot;1.0&quot; encoding=&quot;utf-16&quot;?&gt;&#10;&lt;TeXTeX&gt;&#10;  &lt;preamble&gt;\documentclass{jarticle}&#10;\usepackage{amsmath}&#10;\pagestyle{empty}&lt;/preamble&gt;&#10;  &lt;body&gt;\begin{align*} &#10;b= \frac{ \langle Q_{\rm(net)}^2 Q_{\rm(tot)} \rangle_c }{&#10;\langle Q_{\rm(net)}\rangle}&#10;\end{align*}&lt;/body&gt;&#10;  &lt;fcolor&gt;FF000000&lt;/fcolor&gt;&#10;  &lt;bcolor&gt;FFFFFFFF&lt;/bcolor&gt;&#10;  &lt;transparent&gt;True&lt;/transparent&gt;&#10;  &lt;resolution&gt;1800&lt;/resolution&gt;&#10;  &lt;imageh&gt;687&lt;/imageh&gt;&#10;  &lt;imagew&gt;2014&lt;/imagew&gt;&#10;  &lt;scale&gt;50&lt;/scale&gt;&#10;  &lt;cursor&gt;48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9" y="2656440"/>
            <a:ext cx="2344829" cy="799850"/>
          </a:xfrm>
          <a:prstGeom prst="rect">
            <a:avLst/>
          </a:prstGeom>
        </p:spPr>
      </p:pic>
      <p:pic>
        <p:nvPicPr>
          <p:cNvPr id="49" name="TexTeXPicture" descr="&lt;?xml version=&quot;1.0&quot; encoding=&quot;utf-16&quot;?&gt;&#10;&lt;TeXTeX&gt;&#10;  &lt;preamble&gt;\documentclass{jarticle}&#10;\usepackage{amsmath}&#10;\pagestyle{empty}&lt;/preamble&gt;&#10;  &lt;body&gt;\begin{align*} &#10;c= \frac{ \langle Q_{\rm(tot)}^2 \rangle_c }{&#10;\langle Q_{\rm(tot)}\rangle}&#10;\end{align*}&lt;/body&gt;&#10;  &lt;fcolor&gt;FF000000&lt;/fcolor&gt;&#10;  &lt;bcolor&gt;FFFFFFFF&lt;/bcolor&gt;&#10;  &lt;transparent&gt;True&lt;/transparent&gt;&#10;  &lt;resolution&gt;1800&lt;/resolution&gt;&#10;  &lt;imageh&gt;687&lt;/imageh&gt;&#10;  &lt;imagew&gt;1375&lt;/imagew&gt;&#10;  &lt;scale&gt;50&lt;/scale&gt;&#10;  &lt;cursor&gt;80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615625"/>
            <a:ext cx="1600864" cy="799850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D_4 = \frac{ \langle Q_{\rm(net)}^4 \rangle_c }{&#10;\langle Q_{\rm(tot)}\rangle}=4&#10;\end{align*}&lt;/body&gt;&#10;  &lt;fcolor&gt;FF000000&lt;/fcolor&gt;&#10;  &lt;bcolor&gt;FFFFFFFF&lt;/bcolor&gt;&#10;  &lt;transparent&gt;True&lt;/transparent&gt;&#10;  &lt;resolution&gt;1800&lt;/resolution&gt;&#10;  &lt;imageh&gt;689&lt;/imageh&gt;&#10;  &lt;imagew&gt;2086&lt;/imagew&gt;&#10;  &lt;scale&gt;50&lt;/scale&gt;&#10;  &lt;cursor&gt;95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53" y="1576321"/>
            <a:ext cx="2378527" cy="785620"/>
          </a:xfrm>
          <a:prstGeom prst="rect">
            <a:avLst/>
          </a:prstGeom>
        </p:spPr>
      </p:pic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D_2 = \frac{ \langle Q_{\rm(net)}^2 \rangle_c }{&#10;\langle Q_{\rm(tot)}\rangle}&#10;=1&#10;\end{align*}&lt;/body&gt;&#10;  &lt;fcolor&gt;FF000000&lt;/fcolor&gt;&#10;  &lt;bcolor&gt;FFFFFFFF&lt;/bcolor&gt;&#10;  &lt;transparent&gt;True&lt;/transparent&gt;&#10;  &lt;resolution&gt;1800&lt;/resolution&gt;&#10;  &lt;imageh&gt;687&lt;/imageh&gt;&#10;  &lt;imagew&gt;2073&lt;/imagew&gt;&#10;  &lt;scale&gt;50&lt;/scale&gt;&#10;  &lt;cursor&gt;96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52" y="4672435"/>
            <a:ext cx="2363704" cy="783340"/>
          </a:xfrm>
          <a:prstGeom prst="rect">
            <a:avLst/>
          </a:prstGeom>
        </p:spPr>
      </p:pic>
      <p:pic>
        <p:nvPicPr>
          <p:cNvPr id="28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4\rangle(\eta)/&#10;{\rm Skellam}&#10;\end{align*}&lt;/body&gt;&#10;  &lt;fcolor&gt;FF000000&lt;/fcolor&gt;&#10;  &lt;bcolor&gt;FFFFFFFF&lt;/bcolor&gt;&#10;  &lt;transparent&gt;True&lt;/transparent&gt;&#10;  &lt;resolution&gt;1800&lt;/resolution&gt;&#10;  &lt;imageh&gt;284&lt;/imageh&gt;&#10;  &lt;imagew&gt;1915&lt;/imagew&gt;&#10;  &lt;scale&gt;50&lt;/scale&gt;&#10;  &lt;cursor&gt;62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42726" y="2714103"/>
            <a:ext cx="2315709" cy="34342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39552" y="5912147"/>
            <a:ext cx="8061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Higher order </a:t>
            </a:r>
            <a:r>
              <a:rPr kumimoji="1" lang="en-US" altLang="ja-JP" sz="2400" dirty="0" err="1" smtClean="0"/>
              <a:t>cumulants</a:t>
            </a:r>
            <a:r>
              <a:rPr kumimoji="1" lang="en-US" altLang="ja-JP" sz="2400" dirty="0" smtClean="0"/>
              <a:t> can behave non-monotonically.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426011" y="119731"/>
            <a:ext cx="1638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MK+ (2014)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 (2015)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41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226111" cy="584775"/>
          </a:xfrm>
        </p:spPr>
        <p:txBody>
          <a:bodyPr>
            <a:normAutofit/>
          </a:bodyPr>
          <a:lstStyle/>
          <a:p>
            <a:r>
              <a:rPr lang="en-US" altLang="ja-JP" dirty="0"/>
              <a:t> </a:t>
            </a:r>
            <a:r>
              <a:rPr lang="en-US" altLang="ja-JP" dirty="0" smtClean="0">
                <a:latin typeface="Symbol" panose="05050102010706020507" pitchFamily="18" charset="2"/>
              </a:rPr>
              <a:t>Dh</a:t>
            </a:r>
            <a:r>
              <a:rPr lang="en-US" altLang="ja-JP" dirty="0" smtClean="0"/>
              <a:t> Dependence @ STAR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1560" y="5098760"/>
            <a:ext cx="5902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Non monotonic behavior of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cumulants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Approach initial value as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D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y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anose="05000000000000000000" pitchFamily="2" charset="2"/>
              </a:rPr>
              <a:t>large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99592" y="1053887"/>
            <a:ext cx="2820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X. Luo, CPOD2014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l="9026" b="6057"/>
          <a:stretch/>
        </p:blipFill>
        <p:spPr>
          <a:xfrm>
            <a:off x="4827009" y="1340768"/>
            <a:ext cx="4261983" cy="313234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557943"/>
            <a:ext cx="3960440" cy="3095193"/>
          </a:xfrm>
          <a:prstGeom prst="rect">
            <a:avLst/>
          </a:prstGeom>
        </p:spPr>
      </p:pic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Delta\eta / \Delta\eta_{\rm drift}&#10;\end{align*}&lt;/body&gt;&#10;  &lt;fcolor&gt;FF000000&lt;/fcolor&gt;&#10;  &lt;bcolor&gt;FFFFFFFF&lt;/bcolor&gt;&#10;  &lt;transparent&gt;True&lt;/transparent&gt;&#10;  &lt;resolution&gt;1800&lt;/resolution&gt;&#10;  &lt;imageh&gt;250&lt;/imageh&gt;&#10;  &lt;imagew&gt;1156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091" y="4578281"/>
            <a:ext cx="1467818" cy="317435"/>
          </a:xfrm>
          <a:prstGeom prst="rect">
            <a:avLst/>
          </a:prstGeom>
        </p:spPr>
      </p:pic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4\rangle(\eta)/&#10;{\rm Skellam}&#10;\end{align*}&lt;/body&gt;&#10;  &lt;fcolor&gt;FF000000&lt;/fcolor&gt;&#10;  &lt;bcolor&gt;FFFFFFFF&lt;/bcolor&gt;&#10;  &lt;transparent&gt;True&lt;/transparent&gt;&#10;  &lt;resolution&gt;1800&lt;/resolution&gt;&#10;  &lt;imageh&gt;284&lt;/imageh&gt;&#10;  &lt;imagew&gt;1915&lt;/imagew&gt;&#10;  &lt;scale&gt;50&lt;/scale&gt;&#10;  &lt;cursor&gt;62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41843" y="2643715"/>
            <a:ext cx="2315709" cy="34342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899592" y="6165304"/>
            <a:ext cx="8186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finite volume effect: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Sakaida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+, PRC064911(2014)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More sophisticated analysis with </a:t>
            </a: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factorial </a:t>
            </a:r>
            <a:r>
              <a:rPr kumimoji="1" lang="en-US" altLang="ja-JP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cumulants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MK, Luo (2017)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426011" y="119731"/>
            <a:ext cx="1638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MK+ (2014)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 (2015)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34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193777" cy="58477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 Beam-Energy Scan</a:t>
            </a:r>
            <a:r>
              <a:rPr kumimoji="1" lang="ja-JP" altLang="en-US" dirty="0" smtClean="0"/>
              <a:t>  </a:t>
            </a:r>
            <a:endParaRPr kumimoji="1" lang="ja-JP" altLang="en-US" dirty="0"/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>
            <a:off x="4355455" y="4257346"/>
            <a:ext cx="2879725" cy="1312862"/>
          </a:xfrm>
          <a:custGeom>
            <a:avLst/>
            <a:gdLst>
              <a:gd name="T0" fmla="*/ 94 w 2009"/>
              <a:gd name="T1" fmla="*/ 827 h 827"/>
              <a:gd name="T2" fmla="*/ 50 w 2009"/>
              <a:gd name="T3" fmla="*/ 525 h 827"/>
              <a:gd name="T4" fmla="*/ 0 w 2009"/>
              <a:gd name="T5" fmla="*/ 325 h 827"/>
              <a:gd name="T6" fmla="*/ 345 w 2009"/>
              <a:gd name="T7" fmla="*/ 199 h 827"/>
              <a:gd name="T8" fmla="*/ 679 w 2009"/>
              <a:gd name="T9" fmla="*/ 117 h 827"/>
              <a:gd name="T10" fmla="*/ 964 w 2009"/>
              <a:gd name="T11" fmla="*/ 63 h 827"/>
              <a:gd name="T12" fmla="*/ 1400 w 2009"/>
              <a:gd name="T13" fmla="*/ 31 h 827"/>
              <a:gd name="T14" fmla="*/ 1748 w 2009"/>
              <a:gd name="T15" fmla="*/ 15 h 827"/>
              <a:gd name="T16" fmla="*/ 2009 w 2009"/>
              <a:gd name="T17" fmla="*/ 81 h 827"/>
              <a:gd name="T18" fmla="*/ 1996 w 2009"/>
              <a:gd name="T19" fmla="*/ 812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9" h="827">
                <a:moveTo>
                  <a:pt x="94" y="827"/>
                </a:moveTo>
                <a:cubicBezTo>
                  <a:pt x="87" y="777"/>
                  <a:pt x="66" y="609"/>
                  <a:pt x="50" y="525"/>
                </a:cubicBezTo>
                <a:cubicBezTo>
                  <a:pt x="34" y="441"/>
                  <a:pt x="32" y="425"/>
                  <a:pt x="0" y="325"/>
                </a:cubicBezTo>
                <a:cubicBezTo>
                  <a:pt x="93" y="280"/>
                  <a:pt x="232" y="234"/>
                  <a:pt x="345" y="199"/>
                </a:cubicBezTo>
                <a:cubicBezTo>
                  <a:pt x="458" y="164"/>
                  <a:pt x="576" y="140"/>
                  <a:pt x="679" y="117"/>
                </a:cubicBezTo>
                <a:cubicBezTo>
                  <a:pt x="782" y="94"/>
                  <a:pt x="844" y="78"/>
                  <a:pt x="964" y="63"/>
                </a:cubicBezTo>
                <a:cubicBezTo>
                  <a:pt x="1084" y="49"/>
                  <a:pt x="1269" y="39"/>
                  <a:pt x="1400" y="31"/>
                </a:cubicBezTo>
                <a:cubicBezTo>
                  <a:pt x="1531" y="23"/>
                  <a:pt x="1647" y="7"/>
                  <a:pt x="1748" y="15"/>
                </a:cubicBezTo>
                <a:cubicBezTo>
                  <a:pt x="1849" y="23"/>
                  <a:pt x="1842" y="0"/>
                  <a:pt x="2009" y="81"/>
                </a:cubicBezTo>
                <a:cubicBezTo>
                  <a:pt x="2002" y="446"/>
                  <a:pt x="1996" y="812"/>
                  <a:pt x="1996" y="812"/>
                </a:cubicBezTo>
              </a:path>
            </a:pathLst>
          </a:custGeom>
          <a:gradFill rotWithShape="1">
            <a:gsLst>
              <a:gs pos="0">
                <a:srgbClr val="3366FF">
                  <a:alpha val="20000"/>
                </a:srgbClr>
              </a:gs>
              <a:gs pos="100000">
                <a:srgbClr val="3366FF">
                  <a:gamma/>
                  <a:invGamma/>
                  <a:alpha val="5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1186805" y="3176258"/>
            <a:ext cx="3333750" cy="2379663"/>
          </a:xfrm>
          <a:custGeom>
            <a:avLst/>
            <a:gdLst>
              <a:gd name="T0" fmla="*/ 4 w 2100"/>
              <a:gd name="T1" fmla="*/ 1491 h 1499"/>
              <a:gd name="T2" fmla="*/ 0 w 2100"/>
              <a:gd name="T3" fmla="*/ 9 h 1499"/>
              <a:gd name="T4" fmla="*/ 434 w 2100"/>
              <a:gd name="T5" fmla="*/ 13 h 1499"/>
              <a:gd name="T6" fmla="*/ 710 w 2100"/>
              <a:gd name="T7" fmla="*/ 67 h 1499"/>
              <a:gd name="T8" fmla="*/ 1164 w 2100"/>
              <a:gd name="T9" fmla="*/ 217 h 1499"/>
              <a:gd name="T10" fmla="*/ 1719 w 2100"/>
              <a:gd name="T11" fmla="*/ 630 h 1499"/>
              <a:gd name="T12" fmla="*/ 2027 w 2100"/>
              <a:gd name="T13" fmla="*/ 1078 h 1499"/>
              <a:gd name="T14" fmla="*/ 2100 w 2100"/>
              <a:gd name="T15" fmla="*/ 1499 h 1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00" h="1499">
                <a:moveTo>
                  <a:pt x="4" y="1491"/>
                </a:moveTo>
                <a:cubicBezTo>
                  <a:pt x="3" y="1244"/>
                  <a:pt x="0" y="359"/>
                  <a:pt x="0" y="9"/>
                </a:cubicBezTo>
                <a:cubicBezTo>
                  <a:pt x="115" y="17"/>
                  <a:pt x="316" y="0"/>
                  <a:pt x="434" y="13"/>
                </a:cubicBezTo>
                <a:cubicBezTo>
                  <a:pt x="552" y="23"/>
                  <a:pt x="589" y="33"/>
                  <a:pt x="710" y="67"/>
                </a:cubicBezTo>
                <a:cubicBezTo>
                  <a:pt x="832" y="101"/>
                  <a:pt x="996" y="123"/>
                  <a:pt x="1164" y="217"/>
                </a:cubicBezTo>
                <a:cubicBezTo>
                  <a:pt x="1332" y="311"/>
                  <a:pt x="1575" y="487"/>
                  <a:pt x="1719" y="630"/>
                </a:cubicBezTo>
                <a:cubicBezTo>
                  <a:pt x="1863" y="773"/>
                  <a:pt x="1964" y="933"/>
                  <a:pt x="2027" y="1078"/>
                </a:cubicBezTo>
                <a:cubicBezTo>
                  <a:pt x="2100" y="1386"/>
                  <a:pt x="2085" y="1411"/>
                  <a:pt x="2100" y="1499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043930" y="5554333"/>
            <a:ext cx="64087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 flipV="1">
            <a:off x="1186805" y="2384096"/>
            <a:ext cx="0" cy="34559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802630" y="5517821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>
            <a:off x="4355455" y="4257346"/>
            <a:ext cx="2663825" cy="503237"/>
          </a:xfrm>
          <a:custGeom>
            <a:avLst/>
            <a:gdLst>
              <a:gd name="T0" fmla="*/ 0 w 1709"/>
              <a:gd name="T1" fmla="*/ 404 h 404"/>
              <a:gd name="T2" fmla="*/ 363 w 1709"/>
              <a:gd name="T3" fmla="*/ 255 h 404"/>
              <a:gd name="T4" fmla="*/ 800 w 1709"/>
              <a:gd name="T5" fmla="*/ 123 h 404"/>
              <a:gd name="T6" fmla="*/ 1213 w 1709"/>
              <a:gd name="T7" fmla="*/ 54 h 404"/>
              <a:gd name="T8" fmla="*/ 1709 w 1709"/>
              <a:gd name="T9" fmla="*/ 0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09" h="404">
                <a:moveTo>
                  <a:pt x="0" y="404"/>
                </a:moveTo>
                <a:cubicBezTo>
                  <a:pt x="60" y="379"/>
                  <a:pt x="230" y="302"/>
                  <a:pt x="363" y="255"/>
                </a:cubicBezTo>
                <a:cubicBezTo>
                  <a:pt x="496" y="208"/>
                  <a:pt x="658" y="157"/>
                  <a:pt x="800" y="123"/>
                </a:cubicBezTo>
                <a:cubicBezTo>
                  <a:pt x="942" y="89"/>
                  <a:pt x="1062" y="74"/>
                  <a:pt x="1213" y="54"/>
                </a:cubicBezTo>
                <a:cubicBezTo>
                  <a:pt x="1364" y="34"/>
                  <a:pt x="1606" y="11"/>
                  <a:pt x="1709" y="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5300018" y="4765346"/>
            <a:ext cx="142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FF"/>
                </a:solidFill>
              </a:rPr>
              <a:t>Color SC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7433618" y="5401933"/>
            <a:ext cx="360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2626668" y="3392158"/>
            <a:ext cx="1885950" cy="2122488"/>
          </a:xfrm>
          <a:custGeom>
            <a:avLst/>
            <a:gdLst>
              <a:gd name="T0" fmla="*/ 2049 w 2049"/>
              <a:gd name="T1" fmla="*/ 2115 h 2115"/>
              <a:gd name="T2" fmla="*/ 1976 w 2049"/>
              <a:gd name="T3" fmla="*/ 1691 h 2115"/>
              <a:gd name="T4" fmla="*/ 1777 w 2049"/>
              <a:gd name="T5" fmla="*/ 1201 h 2115"/>
              <a:gd name="T6" fmla="*/ 1360 w 2049"/>
              <a:gd name="T7" fmla="*/ 731 h 2115"/>
              <a:gd name="T8" fmla="*/ 817 w 2049"/>
              <a:gd name="T9" fmla="*/ 321 h 2115"/>
              <a:gd name="T10" fmla="*/ 426 w 2049"/>
              <a:gd name="T11" fmla="*/ 119 h 2115"/>
              <a:gd name="T12" fmla="*/ 0 w 2049"/>
              <a:gd name="T13" fmla="*/ 0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9" h="2115">
                <a:moveTo>
                  <a:pt x="2049" y="2115"/>
                </a:moveTo>
                <a:cubicBezTo>
                  <a:pt x="2036" y="2044"/>
                  <a:pt x="2021" y="1843"/>
                  <a:pt x="1976" y="1691"/>
                </a:cubicBezTo>
                <a:cubicBezTo>
                  <a:pt x="1931" y="1539"/>
                  <a:pt x="1880" y="1361"/>
                  <a:pt x="1777" y="1201"/>
                </a:cubicBezTo>
                <a:cubicBezTo>
                  <a:pt x="1674" y="1041"/>
                  <a:pt x="1520" y="878"/>
                  <a:pt x="1360" y="731"/>
                </a:cubicBezTo>
                <a:cubicBezTo>
                  <a:pt x="1200" y="584"/>
                  <a:pt x="973" y="423"/>
                  <a:pt x="817" y="321"/>
                </a:cubicBezTo>
                <a:cubicBezTo>
                  <a:pt x="661" y="219"/>
                  <a:pt x="562" y="172"/>
                  <a:pt x="426" y="119"/>
                </a:cubicBezTo>
                <a:cubicBezTo>
                  <a:pt x="290" y="66"/>
                  <a:pt x="89" y="25"/>
                  <a:pt x="0" y="0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83568" y="2339646"/>
            <a:ext cx="3722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555230" y="3320721"/>
            <a:ext cx="144463" cy="1444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1694033" y="4224802"/>
            <a:ext cx="1338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00B050"/>
                </a:solidFill>
              </a:rPr>
              <a:t>Hadrons</a:t>
            </a:r>
          </a:p>
        </p:txBody>
      </p:sp>
    </p:spTree>
    <p:extLst>
      <p:ext uri="{BB962C8B-B14F-4D97-AF65-F5344CB8AC3E}">
        <p14:creationId xmlns:p14="http://schemas.microsoft.com/office/powerpoint/2010/main" val="324560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391" y="2564904"/>
            <a:ext cx="7297544" cy="4115157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>
          <a:xfrm>
            <a:off x="2627784" y="2225378"/>
            <a:ext cx="6290870" cy="3651894"/>
          </a:xfrm>
          <a:prstGeom prst="roundRect">
            <a:avLst>
              <a:gd name="adj" fmla="val 12042"/>
            </a:avLst>
          </a:prstGeom>
          <a:solidFill>
            <a:schemeClr val="lt1">
              <a:alpha val="82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766596" cy="584775"/>
          </a:xfrm>
        </p:spPr>
        <p:txBody>
          <a:bodyPr/>
          <a:lstStyle/>
          <a:p>
            <a:r>
              <a:rPr kumimoji="1" lang="en-US" altLang="ja-JP" dirty="0" smtClean="0"/>
              <a:t> Remarks on Critical Fluctuation 1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59632" y="955146"/>
            <a:ext cx="6717481" cy="95410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Experiments cannot observe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critical fluctuation in equilibrium directly.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32802" y="2392403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Growth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13999" y="2873450"/>
            <a:ext cx="612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ritical fluctuation has to be well developed.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But, relaxation toward equilibration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 slow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around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CP because of the critical slowing down.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07408" y="4119463"/>
            <a:ext cx="3042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Decay by diffusion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13998" y="4593322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Fluctuations developed at CP are modified by the time evolution in later stage.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右矢印 23"/>
          <p:cNvSpPr/>
          <p:nvPr/>
        </p:nvSpPr>
        <p:spPr>
          <a:xfrm rot="21311635" flipH="1">
            <a:off x="1924790" y="3266202"/>
            <a:ext cx="889272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右矢印 24"/>
          <p:cNvSpPr/>
          <p:nvPr/>
        </p:nvSpPr>
        <p:spPr>
          <a:xfrm rot="508374" flipH="1">
            <a:off x="1797006" y="4380165"/>
            <a:ext cx="970559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00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角丸四角形 48"/>
          <p:cNvSpPr/>
          <p:nvPr/>
        </p:nvSpPr>
        <p:spPr>
          <a:xfrm>
            <a:off x="237128" y="2204864"/>
            <a:ext cx="5424198" cy="16641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561412" cy="584775"/>
          </a:xfrm>
        </p:spPr>
        <p:txBody>
          <a:bodyPr/>
          <a:lstStyle/>
          <a:p>
            <a:r>
              <a:rPr kumimoji="1" lang="en-US" altLang="ja-JP" dirty="0" smtClean="0"/>
              <a:t> Remarks on Critical Fluctuation </a:t>
            </a:r>
            <a:r>
              <a:rPr lang="en-US" altLang="ja-JP" dirty="0"/>
              <a:t>2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89882" y="1021549"/>
            <a:ext cx="6542176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/>
              <a:t>Critical fluctuation is a conserved mode!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79564" y="1643216"/>
            <a:ext cx="557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2060"/>
                </a:solidFill>
              </a:rPr>
              <a:t>Fujii</a:t>
            </a:r>
            <a:r>
              <a:rPr lang="en-US" altLang="ja-JP" dirty="0">
                <a:solidFill>
                  <a:srgbClr val="002060"/>
                </a:solidFill>
              </a:rPr>
              <a:t> </a:t>
            </a:r>
            <a:r>
              <a:rPr lang="en-US" altLang="ja-JP" dirty="0" smtClean="0">
                <a:solidFill>
                  <a:srgbClr val="002060"/>
                </a:solidFill>
              </a:rPr>
              <a:t>2003; </a:t>
            </a:r>
            <a:r>
              <a:rPr lang="en-US" altLang="ja-JP" dirty="0" err="1" smtClean="0">
                <a:solidFill>
                  <a:srgbClr val="002060"/>
                </a:solidFill>
              </a:rPr>
              <a:t>Fujii</a:t>
            </a:r>
            <a:r>
              <a:rPr lang="en-US" altLang="ja-JP" dirty="0" smtClean="0">
                <a:solidFill>
                  <a:srgbClr val="002060"/>
                </a:solidFill>
              </a:rPr>
              <a:t>, </a:t>
            </a:r>
            <a:r>
              <a:rPr lang="en-US" altLang="ja-JP" dirty="0" err="1" smtClean="0">
                <a:solidFill>
                  <a:srgbClr val="002060"/>
                </a:solidFill>
              </a:rPr>
              <a:t>Ohtani</a:t>
            </a:r>
            <a:r>
              <a:rPr lang="en-US" altLang="ja-JP" dirty="0" smtClean="0">
                <a:solidFill>
                  <a:srgbClr val="002060"/>
                </a:solidFill>
              </a:rPr>
              <a:t>, 2004; Son, </a:t>
            </a:r>
            <a:r>
              <a:rPr lang="en-US" altLang="ja-JP" dirty="0" err="1" smtClean="0">
                <a:solidFill>
                  <a:srgbClr val="002060"/>
                </a:solidFill>
              </a:rPr>
              <a:t>Stephanov</a:t>
            </a:r>
            <a:r>
              <a:rPr lang="en-US" altLang="ja-JP" dirty="0" smtClean="0">
                <a:solidFill>
                  <a:srgbClr val="002060"/>
                </a:solidFill>
              </a:rPr>
              <a:t>, 2004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289727" y="5851934"/>
            <a:ext cx="479234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TexTeXPicture" descr="&lt;?xml version=&quot;1.0&quot; encoding=&quot;utf-16&quot;?&gt;&#10;&lt;TeXTeX&gt;&#10;  &lt;preamble&gt;\documentclass{article}&#10;\usepackage{amsmath}&#10;\pagestyle{empty}&lt;/preamble&gt;&#10;  &lt;body&gt;\begin{align*} &#10;x&#10;\end{align*}&lt;/body&gt;&#10;  &lt;fcolor&gt;FF000000&lt;/fcolor&gt;&#10;  &lt;bcolor&gt;FFFFFFFF&lt;/bcolor&gt;&#10;  &lt;transparent&gt;True&lt;/transparent&gt;&#10;  &lt;resolution&gt;1800&lt;/resolution&gt;&#10;  &lt;imageh&gt;111&lt;/imageh&gt;&#10;  &lt;imagew&gt;12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83" y="5713233"/>
            <a:ext cx="263691" cy="236047"/>
          </a:xfrm>
          <a:prstGeom prst="rect">
            <a:avLst/>
          </a:prstGeom>
        </p:spPr>
      </p:pic>
      <p:sp>
        <p:nvSpPr>
          <p:cNvPr id="24" name="フリーフォーム 23"/>
          <p:cNvSpPr/>
          <p:nvPr/>
        </p:nvSpPr>
        <p:spPr>
          <a:xfrm>
            <a:off x="333230" y="4669007"/>
            <a:ext cx="4616995" cy="916392"/>
          </a:xfrm>
          <a:custGeom>
            <a:avLst/>
            <a:gdLst>
              <a:gd name="connsiteX0" fmla="*/ 0 w 4278385"/>
              <a:gd name="connsiteY0" fmla="*/ 916392 h 916392"/>
              <a:gd name="connsiteX1" fmla="*/ 838899 w 4278385"/>
              <a:gd name="connsiteY1" fmla="*/ 329163 h 916392"/>
              <a:gd name="connsiteX2" fmla="*/ 2063691 w 4278385"/>
              <a:gd name="connsiteY2" fmla="*/ 622777 h 916392"/>
              <a:gd name="connsiteX3" fmla="*/ 3212983 w 4278385"/>
              <a:gd name="connsiteY3" fmla="*/ 10381 h 916392"/>
              <a:gd name="connsiteX4" fmla="*/ 4278385 w 4278385"/>
              <a:gd name="connsiteY4" fmla="*/ 295607 h 91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8385" h="916392">
                <a:moveTo>
                  <a:pt x="0" y="916392"/>
                </a:moveTo>
                <a:cubicBezTo>
                  <a:pt x="247475" y="647245"/>
                  <a:pt x="494951" y="378099"/>
                  <a:pt x="838899" y="329163"/>
                </a:cubicBezTo>
                <a:cubicBezTo>
                  <a:pt x="1182847" y="280227"/>
                  <a:pt x="1668010" y="675907"/>
                  <a:pt x="2063691" y="622777"/>
                </a:cubicBezTo>
                <a:cubicBezTo>
                  <a:pt x="2459372" y="569647"/>
                  <a:pt x="2843867" y="64909"/>
                  <a:pt x="3212983" y="10381"/>
                </a:cubicBezTo>
                <a:cubicBezTo>
                  <a:pt x="3582099" y="-44147"/>
                  <a:pt x="3930242" y="125730"/>
                  <a:pt x="4278385" y="295607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2060"/>
              </a:solidFill>
            </a:endParaRPr>
          </a:p>
        </p:txBody>
      </p:sp>
      <p:sp>
        <p:nvSpPr>
          <p:cNvPr id="25" name="フリーフォーム 24"/>
          <p:cNvSpPr/>
          <p:nvPr/>
        </p:nvSpPr>
        <p:spPr>
          <a:xfrm flipV="1">
            <a:off x="323528" y="4775217"/>
            <a:ext cx="4616995" cy="916392"/>
          </a:xfrm>
          <a:custGeom>
            <a:avLst/>
            <a:gdLst>
              <a:gd name="connsiteX0" fmla="*/ 0 w 4278385"/>
              <a:gd name="connsiteY0" fmla="*/ 916392 h 916392"/>
              <a:gd name="connsiteX1" fmla="*/ 838899 w 4278385"/>
              <a:gd name="connsiteY1" fmla="*/ 329163 h 916392"/>
              <a:gd name="connsiteX2" fmla="*/ 2063691 w 4278385"/>
              <a:gd name="connsiteY2" fmla="*/ 622777 h 916392"/>
              <a:gd name="connsiteX3" fmla="*/ 3212983 w 4278385"/>
              <a:gd name="connsiteY3" fmla="*/ 10381 h 916392"/>
              <a:gd name="connsiteX4" fmla="*/ 4278385 w 4278385"/>
              <a:gd name="connsiteY4" fmla="*/ 295607 h 91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8385" h="916392">
                <a:moveTo>
                  <a:pt x="0" y="916392"/>
                </a:moveTo>
                <a:cubicBezTo>
                  <a:pt x="247475" y="647245"/>
                  <a:pt x="494951" y="378099"/>
                  <a:pt x="838899" y="329163"/>
                </a:cubicBezTo>
                <a:cubicBezTo>
                  <a:pt x="1182847" y="280227"/>
                  <a:pt x="1668010" y="675907"/>
                  <a:pt x="2063691" y="622777"/>
                </a:cubicBezTo>
                <a:cubicBezTo>
                  <a:pt x="2459372" y="569647"/>
                  <a:pt x="2843867" y="64909"/>
                  <a:pt x="3212983" y="10381"/>
                </a:cubicBezTo>
                <a:cubicBezTo>
                  <a:pt x="3582099" y="-44147"/>
                  <a:pt x="3930242" y="125730"/>
                  <a:pt x="4278385" y="29560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2060"/>
              </a:solidFill>
            </a:endParaRPr>
          </a:p>
        </p:txBody>
      </p:sp>
      <p:pic>
        <p:nvPicPr>
          <p:cNvPr id="27" name="TexTeXPicture" descr="&lt;?xml version=&quot;1.0&quot; encoding=&quot;utf-16&quot;?&gt;&#10;&lt;TeXTeX&gt;&#10;  &lt;preamble&gt;\documentclass{article}&#10;\usepackage{amsmath}&#10;\pagestyle{empty}&lt;/preamble&gt;&#10;  &lt;body&gt;\begin{align*} &#10;\sigma \sim M_q&#10;\end{align*}&lt;/body&gt;&#10;  &lt;fcolor&gt;FF0014FF&lt;/fcolor&gt;&#10;  &lt;bcolor&gt;FFFFFFFF&lt;/bcolor&gt;&#10;  &lt;transparent&gt;True&lt;/transparent&gt;&#10;  &lt;resolution&gt;1800&lt;/resolution&gt;&#10;  &lt;imageh&gt;242&lt;/imageh&gt;&#10;  &lt;imagew&gt;802&lt;/imagew&gt;&#10;  &lt;scale&gt;50&lt;/scale&gt;&#10;  &lt;cursor&gt;31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9" y="4308491"/>
            <a:ext cx="1087832" cy="328249"/>
          </a:xfrm>
          <a:prstGeom prst="rect">
            <a:avLst/>
          </a:prstGeom>
        </p:spPr>
      </p:pic>
      <p:pic>
        <p:nvPicPr>
          <p:cNvPr id="29" name="TexTeXPicture" descr="&lt;?xml version=&quot;1.0&quot; encoding=&quot;utf-16&quot;?&gt;&#10;&lt;TeXTeX&gt;&#10;  &lt;preamble&gt;\documentclass{article}&#10;\usepackage{amsmath}&#10;\pagestyle{empty}&lt;/preamble&gt;&#10;  &lt;body&gt;\begin{align*} &#10;n_{\rm B}&#10;\end{align*}&lt;/body&gt;&#10;  &lt;fcolor&gt;FFFF0000&lt;/fcolor&gt;&#10;  &lt;bcolor&gt;FFFFFFFF&lt;/bcolor&gt;&#10;  &lt;transparent&gt;True&lt;/transparent&gt;&#10;  &lt;resolution&gt;1800&lt;/resolution&gt;&#10;  &lt;imageh&gt;147&lt;/imageh&gt;&#10;  &lt;imagew&gt;268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19" y="5348871"/>
            <a:ext cx="452050" cy="247953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375013" y="2376809"/>
            <a:ext cx="5145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Fluctuations of </a:t>
            </a:r>
            <a:r>
              <a:rPr kumimoji="1" lang="en-US" altLang="ja-JP" sz="2400" dirty="0" smtClean="0">
                <a:latin typeface="Symbol" panose="05050102010706020507" pitchFamily="18" charset="2"/>
              </a:rPr>
              <a:t>s</a:t>
            </a:r>
            <a:r>
              <a:rPr kumimoji="1" lang="en-US" altLang="ja-JP" sz="2400" dirty="0" smtClean="0"/>
              <a:t> and </a:t>
            </a:r>
            <a:r>
              <a:rPr kumimoji="1" lang="en-US" altLang="ja-JP" sz="2400" i="1" dirty="0" err="1" smtClean="0"/>
              <a:t>n</a:t>
            </a:r>
            <a:r>
              <a:rPr kumimoji="1" lang="en-US" altLang="ja-JP" sz="2400" baseline="-25000" dirty="0" err="1" smtClean="0"/>
              <a:t>B</a:t>
            </a:r>
            <a:r>
              <a:rPr kumimoji="1" lang="en-US" altLang="ja-JP" sz="2400" dirty="0" smtClean="0"/>
              <a:t> are coupled</a:t>
            </a:r>
          </a:p>
          <a:p>
            <a:pPr algn="ctr"/>
            <a:r>
              <a:rPr lang="en-US" altLang="ja-JP" sz="2400" dirty="0" smtClean="0"/>
              <a:t>around the CP</a:t>
            </a:r>
            <a:r>
              <a:rPr kumimoji="1" lang="en-US" altLang="ja-JP" sz="2400" dirty="0" smtClean="0"/>
              <a:t>!</a:t>
            </a:r>
            <a:endParaRPr kumimoji="1" lang="ja-JP" altLang="en-US" sz="2400" dirty="0"/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6257740" y="4263479"/>
            <a:ext cx="25922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V="1">
            <a:off x="7457072" y="3039343"/>
            <a:ext cx="0" cy="2376264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楕円 32"/>
          <p:cNvSpPr/>
          <p:nvPr/>
        </p:nvSpPr>
        <p:spPr>
          <a:xfrm rot="19776353">
            <a:off x="6917012" y="4130315"/>
            <a:ext cx="1080120" cy="266328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33"/>
          <p:cNvSpPr>
            <a:spLocks noChangeAspect="1"/>
          </p:cNvSpPr>
          <p:nvPr/>
        </p:nvSpPr>
        <p:spPr>
          <a:xfrm rot="19776353">
            <a:off x="6654061" y="4065479"/>
            <a:ext cx="1606019" cy="396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/>
          <p:cNvSpPr>
            <a:spLocks noChangeAspect="1"/>
          </p:cNvSpPr>
          <p:nvPr/>
        </p:nvSpPr>
        <p:spPr>
          <a:xfrm rot="19776353">
            <a:off x="6363064" y="3993479"/>
            <a:ext cx="2190027" cy="540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/>
          <p:cNvSpPr>
            <a:spLocks noChangeAspect="1"/>
          </p:cNvSpPr>
          <p:nvPr/>
        </p:nvSpPr>
        <p:spPr>
          <a:xfrm rot="19776353">
            <a:off x="7165067" y="4191478"/>
            <a:ext cx="584006" cy="144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000000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91" y="2926596"/>
            <a:ext cx="251520" cy="209279"/>
          </a:xfrm>
          <a:prstGeom prst="rect">
            <a:avLst/>
          </a:prstGeom>
        </p:spPr>
      </p:pic>
      <p:sp>
        <p:nvSpPr>
          <p:cNvPr id="38" name="左右矢印 37"/>
          <p:cNvSpPr/>
          <p:nvPr/>
        </p:nvSpPr>
        <p:spPr>
          <a:xfrm>
            <a:off x="5922112" y="3600472"/>
            <a:ext cx="2602643" cy="728066"/>
          </a:xfrm>
          <a:prstGeom prst="leftRightArrow">
            <a:avLst>
              <a:gd name="adj1" fmla="val 44598"/>
              <a:gd name="adj2" fmla="val 75349"/>
            </a:avLst>
          </a:prstGeom>
          <a:gradFill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  <a:alpha val="64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scene3d>
            <a:camera prst="isometricTopUp"/>
            <a:lightRig rig="threePt" dir="t"/>
          </a:scene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 rot="19888411">
            <a:off x="5844897" y="3026749"/>
            <a:ext cx="1763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accent3">
                    <a:lumMod val="50000"/>
                  </a:schemeClr>
                </a:solidFill>
              </a:rPr>
              <a:t>critical</a:t>
            </a:r>
          </a:p>
          <a:p>
            <a:r>
              <a:rPr lang="en-US" altLang="ja-JP" sz="2800" dirty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kumimoji="1" lang="en-US" altLang="ja-JP" sz="2800" dirty="0" smtClean="0">
                <a:solidFill>
                  <a:schemeClr val="accent3">
                    <a:lumMod val="50000"/>
                  </a:schemeClr>
                </a:solidFill>
              </a:rPr>
              <a:t>oft mode</a:t>
            </a:r>
            <a:endParaRPr kumimoji="1" lang="ja-JP" alt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0" name="下矢印 39"/>
          <p:cNvSpPr/>
          <p:nvPr/>
        </p:nvSpPr>
        <p:spPr>
          <a:xfrm flipV="1">
            <a:off x="6789556" y="4616218"/>
            <a:ext cx="268607" cy="799389"/>
          </a:xfrm>
          <a:prstGeom prst="downArrow">
            <a:avLst>
              <a:gd name="adj1" fmla="val 50000"/>
              <a:gd name="adj2" fmla="val 14015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988735" y="5415607"/>
            <a:ext cx="213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altLang="ja-JP" sz="2400" dirty="0" smtClean="0">
                <a:solidFill>
                  <a:schemeClr val="accent2">
                    <a:lumMod val="75000"/>
                  </a:schemeClr>
                </a:solidFill>
              </a:rPr>
              <a:t>: fast damping</a:t>
            </a:r>
            <a:endParaRPr kumimoji="1" lang="ja-JP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2" name="TexTeXPicture" descr="&lt;?xml version=&quot;1.0&quot; encoding=&quot;utf-16&quot;?&gt;&#10;&lt;TeXTeX&gt;&#10;  &lt;preamble&gt;\documentclass{jarticle}&#10;\usepackage{amsmath}&#10;\pagestyle{empty}&lt;/preamble&gt;&#10;  &lt;body&gt;\begin{align*} &#10;T_{0\mu}&#10;\end{align*}&lt;/body&gt;&#10;  &lt;fcolor&gt;FF000000&lt;/fcolor&gt;&#10;  &lt;bcolor&gt;FFFFFFFF&lt;/bcolor&gt;&#10;  &lt;transparent&gt;True&lt;/transparent&gt;&#10;  &lt;resolution&gt;1800&lt;/resolution&gt;&#10;  &lt;imageh&gt;243&lt;/imageh&gt;&#10;  &lt;imagew&gt;350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601" y="4743810"/>
            <a:ext cx="444456" cy="308580"/>
          </a:xfrm>
          <a:prstGeom prst="rect">
            <a:avLst/>
          </a:prstGeom>
        </p:spPr>
      </p:pic>
      <p:pic>
        <p:nvPicPr>
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n_{\rm B}&#10;\end{align*}&lt;/body&gt;&#10;  &lt;fcolor&gt;FF000000&lt;/fcolor&gt;&#10;  &lt;bcolor&gt;FFFFFFFF&lt;/bcolor&gt;&#10;  &lt;transparent&gt;True&lt;/transparent&gt;&#10;  &lt;resolution&gt;1800&lt;/resolution&gt;&#10;  &lt;imageh&gt;147&lt;/imageh&gt;&#10;  &lt;imagew&gt;268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653" y="4467974"/>
            <a:ext cx="340327" cy="186672"/>
          </a:xfrm>
          <a:prstGeom prst="rect">
            <a:avLst/>
          </a:prstGeom>
        </p:spPr>
      </p:pic>
      <p:pic>
        <p:nvPicPr>
          <p:cNvPr id="45" name="TexTeXPicture" descr="&lt;?xml version=&quot;1.0&quot; encoding=&quot;utf-16&quot;?&gt;&#10;&lt;TeXTeX&gt;&#10;  &lt;preamble&gt;\documentclass{article}&#10;\usepackage{amsmath}&#10;\pagestyle{empty}&lt;/preamble&gt;&#10;  &lt;body&gt;\begin{align*} &#10;F(\sigma,n) = &#10;&amp;amp;A \sigma^2 + B \sigma n + C n^2 &#10;\\&#10;&amp;amp;+ \cdots&#10;\end{align*}&lt;/body&gt;&#10;  &lt;fcolor&gt;FF000000&lt;/fcolor&gt;&#10;  &lt;bcolor&gt;FFFFFFFF&lt;/bcolor&gt;&#10;  &lt;transparent&gt;True&lt;/transparent&gt;&#10;  &lt;resolution&gt;1800&lt;/resolution&gt;&#10;  &lt;imageh&gt;612&lt;/imageh&gt;&#10;  &lt;imagew&gt;3034&lt;/imagew&gt;&#10;  &lt;scale&gt;50&lt;/scale&gt;&#10;  &lt;cursor&gt;32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81" y="5960743"/>
            <a:ext cx="3210983" cy="647699"/>
          </a:xfrm>
          <a:prstGeom prst="rect">
            <a:avLst/>
          </a:prstGeom>
        </p:spPr>
      </p:pic>
      <p:pic>
        <p:nvPicPr>
          <p:cNvPr id="46" name="TexTeXPicture" descr="&lt;?xml version=&quot;1.0&quot; encoding=&quot;utf-16&quot;?&gt;&#10;&lt;TeXTeX&gt;&#10;  &lt;preamble&gt;\documentclass{article}&#10;\usepackage{amsmath}&#10;\pagestyle{empty}&lt;/preamble&gt;&#10;  &lt;body&gt;\begin{align*} &#10;\delta \sigma \simeq \delta n_B&#10;\end{align*}&lt;/body&gt;&#10;  &lt;fcolor&gt;FF000000&lt;/fcolor&gt;&#10;  &lt;bcolor&gt;FFFFFFFF&lt;/bcolor&gt;&#10;  &lt;transparent&gt;True&lt;/transparent&gt;&#10;  &lt;resolution&gt;1800&lt;/resolution&gt;&#10;  &lt;imageh&gt;216&lt;/imageh&gt;&#10;  &lt;imagew&gt;1008&lt;/imagew&gt;&#10;  &lt;scale&gt;50&lt;/scale&gt;&#10;  &lt;cursor&gt;47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72" y="3315279"/>
            <a:ext cx="1845041" cy="395366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>
          <a:xfrm flipV="1">
            <a:off x="1043608" y="4344063"/>
            <a:ext cx="0" cy="176232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76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8385629" cy="584775"/>
          </a:xfrm>
        </p:spPr>
        <p:txBody>
          <a:bodyPr/>
          <a:lstStyle/>
          <a:p>
            <a:r>
              <a:rPr kumimoji="1" lang="en-US" altLang="ja-JP" dirty="0" smtClean="0"/>
              <a:t> </a:t>
            </a:r>
            <a:r>
              <a:rPr lang="en-US" altLang="ja-JP" dirty="0" smtClean="0"/>
              <a:t>Dynamical Evolution of Critical Fluctuations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196752"/>
            <a:ext cx="4952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Evolution of correlation length</a:t>
            </a: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59832" y="1719972"/>
            <a:ext cx="3078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dirty="0" err="1" smtClean="0"/>
              <a:t>Berdnikov</a:t>
            </a:r>
            <a:r>
              <a:rPr kumimoji="1" lang="en-US" altLang="ja-JP" sz="2000" dirty="0" smtClean="0"/>
              <a:t>, </a:t>
            </a:r>
            <a:r>
              <a:rPr kumimoji="1" lang="en-US" altLang="ja-JP" sz="2000" dirty="0" err="1" smtClean="0"/>
              <a:t>Rajagopal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(2000)</a:t>
            </a:r>
            <a:endParaRPr kumimoji="1" lang="en-US" altLang="ja-JP" sz="2000" dirty="0" smtClean="0"/>
          </a:p>
          <a:p>
            <a:pPr algn="r"/>
            <a:r>
              <a:rPr lang="en-US" altLang="ja-JP" sz="2000" dirty="0" err="1" smtClean="0"/>
              <a:t>Asakawa</a:t>
            </a:r>
            <a:r>
              <a:rPr lang="en-US" altLang="ja-JP" sz="2000" dirty="0" smtClean="0"/>
              <a:t>, </a:t>
            </a:r>
            <a:r>
              <a:rPr lang="en-US" altLang="ja-JP" sz="2000" dirty="0" err="1" smtClean="0"/>
              <a:t>Nonaka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(2002)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1520" y="2852936"/>
            <a:ext cx="6781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Higher orders (spatially uniform “</a:t>
            </a:r>
            <a:r>
              <a:rPr lang="en-US" altLang="ja-JP" sz="2800" dirty="0" smtClean="0">
                <a:latin typeface="Symbol" panose="05050102010706020507" pitchFamily="18" charset="2"/>
              </a:rPr>
              <a:t>s</a:t>
            </a:r>
            <a:r>
              <a:rPr lang="en-US" altLang="ja-JP" sz="2800" dirty="0" smtClean="0"/>
              <a:t>” mode)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81110" y="3369923"/>
            <a:ext cx="403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Mukherjee, </a:t>
            </a:r>
            <a:r>
              <a:rPr kumimoji="1" lang="en-US" altLang="ja-JP" sz="2000" dirty="0" err="1" smtClean="0"/>
              <a:t>Venugopalan</a:t>
            </a:r>
            <a:r>
              <a:rPr kumimoji="1" lang="en-US" altLang="ja-JP" sz="2000" dirty="0" smtClean="0"/>
              <a:t>, Yin (2015)</a:t>
            </a:r>
            <a:endParaRPr kumimoji="1" lang="ja-JP" altLang="en-US" sz="20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265" y="3260077"/>
            <a:ext cx="2530906" cy="175309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51520" y="5468621"/>
            <a:ext cx="3607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Correlation functions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81110" y="5922596"/>
            <a:ext cx="3297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Kapusta</a:t>
            </a:r>
            <a:r>
              <a:rPr kumimoji="1" lang="en-US" altLang="ja-JP" sz="2000" dirty="0" smtClean="0"/>
              <a:t>, Torres-Rincon (2012)</a:t>
            </a:r>
            <a:endParaRPr kumimoji="1" lang="ja-JP" altLang="en-US" sz="20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177" y="993255"/>
            <a:ext cx="2811649" cy="1881518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51519" y="4247510"/>
            <a:ext cx="6509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Dynamical evolution in chiral fluid model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81110" y="4719565"/>
            <a:ext cx="317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Nahrgang</a:t>
            </a:r>
            <a:r>
              <a:rPr kumimoji="1" lang="en-US" altLang="ja-JP" sz="2000" dirty="0" smtClean="0"/>
              <a:t>, Herold, … (2014~)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1529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>
          <a:xfrm>
            <a:off x="755576" y="4997971"/>
            <a:ext cx="7272808" cy="1723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3738524" cy="584775"/>
          </a:xfrm>
        </p:spPr>
        <p:txBody>
          <a:bodyPr/>
          <a:lstStyle/>
          <a:p>
            <a:r>
              <a:rPr kumimoji="1" lang="en-US" altLang="ja-JP" dirty="0" smtClean="0"/>
              <a:t> Aim of This Study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980728"/>
            <a:ext cx="7662675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Describe 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conserved nature </a:t>
            </a:r>
            <a:r>
              <a:rPr kumimoji="1" lang="en-US" altLang="ja-JP" sz="2400" dirty="0" smtClean="0"/>
              <a:t>of critical fluctuation.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16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We want to study 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experimental observables</a:t>
            </a:r>
            <a:r>
              <a:rPr kumimoji="1" lang="en-US" altLang="ja-JP" sz="2400" dirty="0" smtClean="0"/>
              <a:t>.</a:t>
            </a: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focus on a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conserved charge </a:t>
            </a:r>
            <a:r>
              <a:rPr lang="en-US" altLang="ja-JP" sz="2400" b="1" dirty="0" smtClean="0"/>
              <a:t>(baryon number)</a:t>
            </a:r>
            <a:endParaRPr lang="en-US" altLang="ja-JP" sz="2400" dirty="0" smtClean="0"/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study evolution of </a:t>
            </a:r>
            <a:r>
              <a:rPr kumimoji="1" lang="en-US" altLang="ja-JP" sz="2400" b="1" dirty="0" smtClean="0"/>
              <a:t>conserved-charge</a:t>
            </a:r>
            <a:r>
              <a:rPr kumimoji="1" lang="en-US" altLang="ja-JP" sz="2400" dirty="0" smtClean="0"/>
              <a:t> fluctuation</a:t>
            </a: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endParaRPr kumimoji="1" lang="en-US" altLang="ja-JP" sz="16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Concentrate on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2</a:t>
            </a:r>
            <a:r>
              <a:rPr lang="en-US" altLang="ja-JP" sz="2400" b="1" baseline="30000" dirty="0" smtClean="0">
                <a:solidFill>
                  <a:srgbClr val="FF0000"/>
                </a:solidFill>
              </a:rPr>
              <a:t>nd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 order</a:t>
            </a:r>
            <a:r>
              <a:rPr lang="en-US" altLang="ja-JP" sz="2400" dirty="0" smtClean="0"/>
              <a:t> fluctuation. (not higher)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16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We study</a:t>
            </a: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ja-JP" sz="2400" b="1" dirty="0" smtClean="0"/>
              <a:t>rapidity window </a:t>
            </a:r>
            <a:r>
              <a:rPr lang="en-US" altLang="ja-JP" sz="2400" b="1" dirty="0" err="1" smtClean="0"/>
              <a:t>denepdence</a:t>
            </a:r>
            <a:r>
              <a:rPr lang="en-US" altLang="ja-JP" sz="2400" b="1" dirty="0" smtClean="0"/>
              <a:t> </a:t>
            </a:r>
            <a:r>
              <a:rPr lang="en-US" altLang="ja-JP" sz="2400" dirty="0" smtClean="0"/>
              <a:t>of the </a:t>
            </a:r>
            <a:r>
              <a:rPr lang="en-US" altLang="ja-JP" sz="2400" dirty="0" err="1" smtClean="0"/>
              <a:t>cumulant</a:t>
            </a:r>
            <a:endParaRPr lang="en-US" altLang="ja-JP" sz="2400" dirty="0" smtClean="0"/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2-particle </a:t>
            </a:r>
            <a:r>
              <a:rPr kumimoji="1" lang="en-US" altLang="ja-JP" sz="2400" b="1" dirty="0" smtClean="0"/>
              <a:t>correlation function</a:t>
            </a:r>
            <a:endParaRPr kumimoji="1" lang="ja-JP" altLang="en-US" sz="24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93065" y="5037706"/>
            <a:ext cx="3797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chemeClr val="tx2">
                    <a:lumMod val="50000"/>
                  </a:schemeClr>
                </a:solidFill>
              </a:rPr>
              <a:t>Our Main C</a:t>
            </a:r>
            <a:r>
              <a:rPr kumimoji="1" lang="en-US" altLang="ja-JP" sz="2800" b="1" dirty="0" smtClean="0">
                <a:solidFill>
                  <a:schemeClr val="tx2">
                    <a:lumMod val="50000"/>
                  </a:schemeClr>
                </a:solidFill>
              </a:rPr>
              <a:t>onclusion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35591" y="5719734"/>
            <a:ext cx="4224234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N</a:t>
            </a:r>
            <a:r>
              <a:rPr kumimoji="1" lang="en-US" altLang="ja-JP" sz="2400" dirty="0" smtClean="0"/>
              <a:t>on-monotonicity in 2</a:t>
            </a:r>
            <a:r>
              <a:rPr kumimoji="1" lang="en-US" altLang="ja-JP" sz="2400" baseline="30000" dirty="0" smtClean="0"/>
              <a:t>nd</a:t>
            </a:r>
            <a:r>
              <a:rPr kumimoji="1" lang="en-US" altLang="ja-JP" sz="2400" dirty="0" smtClean="0"/>
              <a:t>-order</a:t>
            </a:r>
          </a:p>
          <a:p>
            <a:pPr algn="ctr"/>
            <a:r>
              <a:rPr lang="en-US" altLang="ja-JP" sz="2400" dirty="0" err="1" smtClean="0"/>
              <a:t>cumulants</a:t>
            </a:r>
            <a:r>
              <a:rPr lang="en-US" altLang="ja-JP" sz="2400" dirty="0" smtClean="0"/>
              <a:t> or correlation </a:t>
            </a:r>
            <a:r>
              <a:rPr lang="en-US" altLang="ja-JP" sz="2400" dirty="0" err="1" smtClean="0"/>
              <a:t>func</a:t>
            </a:r>
            <a:r>
              <a:rPr lang="en-US" altLang="ja-JP" sz="2400" dirty="0" smtClean="0"/>
              <a:t>.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62946" y="5781290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=</a:t>
            </a:r>
            <a:endParaRPr kumimoji="1" lang="ja-JP" altLang="en-US" sz="4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70852" y="5726951"/>
            <a:ext cx="1399742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S</a:t>
            </a:r>
            <a:r>
              <a:rPr kumimoji="1" lang="en-US" altLang="ja-JP" sz="2400" dirty="0" smtClean="0"/>
              <a:t>ignal of</a:t>
            </a:r>
          </a:p>
          <a:p>
            <a:pPr algn="ctr"/>
            <a:r>
              <a:rPr kumimoji="1" lang="en-US" altLang="ja-JP" sz="2400" dirty="0" smtClean="0"/>
              <a:t>QCD-CP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53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 animBg="1"/>
      <p:bldP spid="7" grpId="0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7088800" cy="584775"/>
          </a:xfrm>
        </p:spPr>
        <p:txBody>
          <a:bodyPr/>
          <a:lstStyle/>
          <a:p>
            <a:r>
              <a:rPr kumimoji="1" lang="en-US" altLang="ja-JP" dirty="0" smtClean="0"/>
              <a:t> Stochastic Diffusion Equation (SDE)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3284984"/>
            <a:ext cx="5379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Stochastic</a:t>
            </a:r>
            <a:r>
              <a:rPr kumimoji="1" lang="en-US" altLang="ja-JP" sz="2800" dirty="0" smtClean="0"/>
              <a:t> diffusion equation</a:t>
            </a:r>
            <a:endParaRPr kumimoji="1" lang="ja-JP" altLang="en-US" sz="2800" dirty="0"/>
          </a:p>
        </p:txBody>
      </p:sp>
      <p:sp>
        <p:nvSpPr>
          <p:cNvPr id="5" name="角丸四角形 4"/>
          <p:cNvSpPr/>
          <p:nvPr/>
        </p:nvSpPr>
        <p:spPr>
          <a:xfrm>
            <a:off x="1043608" y="1602540"/>
            <a:ext cx="3384376" cy="1008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角丸四角形 9"/>
          <p:cNvSpPr/>
          <p:nvPr/>
        </p:nvSpPr>
        <p:spPr>
          <a:xfrm>
            <a:off x="1043608" y="3944736"/>
            <a:ext cx="5256584" cy="14277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\partial_\tau n = D \partial_\eta^2 n + \partial_\eta \xi(\eta,\tau)&#10;\end{align*}&lt;/body&gt;&#10;  &lt;fcolor&gt;FF000000&lt;/fcolor&gt;&#10;  &lt;bcolor&gt;FFFFFFFF&lt;/bcolor&gt;&#10;  &lt;transparent&gt;True&lt;/transparent&gt;&#10;  &lt;resolution&gt;1800&lt;/resolution&gt;&#10;  &lt;imageh&gt;318&lt;/imageh&gt;&#10;  &lt;imagew&gt;2577&lt;/imagew&gt;&#10;  &lt;scale&gt;50&lt;/scale&gt;&#10;  &lt;cursor&gt;36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160760"/>
            <a:ext cx="4859437" cy="599651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partial_\tau n = D \partial_\eta^2 n &#10;\end{align*}&lt;/body&gt;&#10;  &lt;fcolor&gt;FF000000&lt;/fcolor&gt;&#10;  &lt;bcolor&gt;FFFFFFFF&lt;/bcolor&gt;&#10;  &lt;transparent&gt;True&lt;/transparent&gt;&#10;  &lt;resolution&gt;1800&lt;/resolution&gt;&#10;  &lt;imageh&gt;315&lt;/imageh&gt;&#10;  &lt;imagew&gt;1340&lt;/imagew&gt;&#10;  &lt;scale&gt;50&lt;/scale&gt;&#10;  &lt;cursor&gt;5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09599"/>
            <a:ext cx="2526832" cy="593994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67544" y="980728"/>
            <a:ext cx="3520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Diffusion equation</a:t>
            </a:r>
            <a:endParaRPr kumimoji="1"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99992" y="1620399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Describe a relaxation of a conserved density </a:t>
            </a:r>
            <a:r>
              <a:rPr lang="en-US" altLang="ja-JP" sz="2000" i="1" dirty="0" smtClean="0"/>
              <a:t>n</a:t>
            </a:r>
            <a:r>
              <a:rPr lang="en-US" altLang="ja-JP" sz="2000" dirty="0" smtClean="0"/>
              <a:t> toward </a:t>
            </a:r>
            <a:r>
              <a:rPr kumimoji="1" lang="en-US" altLang="ja-JP" sz="2000" dirty="0" smtClean="0"/>
              <a:t>uniform state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without fluctuation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856185" y="4160759"/>
            <a:ext cx="2267149" cy="599651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75656" y="5600921"/>
            <a:ext cx="6782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smtClean="0"/>
              <a:t>Describe a relaxation toward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fluctuating</a:t>
            </a:r>
            <a:r>
              <a:rPr kumimoji="1" lang="en-US" altLang="ja-JP" sz="2000" dirty="0" smtClean="0"/>
              <a:t> uniform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latin typeface="Symbol" panose="05050102010706020507" pitchFamily="18" charset="2"/>
              </a:rPr>
              <a:t>c</a:t>
            </a:r>
            <a:r>
              <a:rPr lang="en-US" altLang="ja-JP" sz="2000" dirty="0" smtClean="0"/>
              <a:t>: susceptibility (fluctuation in </a:t>
            </a:r>
            <a:r>
              <a:rPr lang="en-US" altLang="ja-JP" sz="2000" dirty="0" err="1" smtClean="0"/>
              <a:t>equil</a:t>
            </a:r>
            <a:r>
              <a:rPr lang="en-US" altLang="ja-JP" sz="2000" dirty="0" smtClean="0"/>
              <a:t>.)</a:t>
            </a:r>
            <a:endParaRPr kumimoji="1" lang="ja-JP" altLang="en-US" sz="2000" dirty="0"/>
          </a:p>
        </p:txBody>
      </p:sp>
      <p:pic>
        <p:nvPicPr>
          <p:cNvPr id="17" name="TexTeXPicture" descr="&lt;?xml version=&quot;1.0&quot; encoding=&quot;utf-16&quot;?&gt;&#10;&lt;TeXTeX&gt;&#10;  &lt;preamble&gt;\documentclass{article}&#10;\usepackage{amsmath}&#10;\pagestyle{empty}&lt;/preamble&gt;&#10;  &lt;body&gt;\begin{align*} &#10;\langle \xi(\eta_1)\xi(\eta_2) \rangle \sim \chi \delta(\eta_1-\eta_2)&#10;\end{align*}&lt;/body&gt;&#10;  &lt;fcolor&gt;FF000000&lt;/fcolor&gt;&#10;  &lt;bcolor&gt;FFFFFFFF&lt;/bcolor&gt;&#10;  &lt;transparent&gt;True&lt;/transparent&gt;&#10;  &lt;resolution&gt;1800&lt;/resolution&gt;&#10;  &lt;imageh&gt;250&lt;/imageh&gt;&#10;  &lt;imagew&gt;2819&lt;/imagew&gt;&#10;  &lt;scale&gt;50&lt;/scale&gt;&#10;  &lt;cursor&gt;28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84" y="4920535"/>
            <a:ext cx="3399831" cy="301510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3902259" y="6483350"/>
            <a:ext cx="4271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2060"/>
                </a:solidFill>
              </a:rPr>
              <a:t>Review: </a:t>
            </a:r>
            <a:r>
              <a:rPr lang="en-US" altLang="ja-JP" dirty="0" err="1" smtClean="0">
                <a:solidFill>
                  <a:srgbClr val="002060"/>
                </a:solidFill>
              </a:rPr>
              <a:t>Asakawa</a:t>
            </a:r>
            <a:r>
              <a:rPr lang="en-US" altLang="ja-JP" dirty="0" smtClean="0">
                <a:solidFill>
                  <a:srgbClr val="002060"/>
                </a:solidFill>
              </a:rPr>
              <a:t>, MK</a:t>
            </a:r>
            <a:r>
              <a:rPr lang="en-US" altLang="ja-JP" dirty="0">
                <a:solidFill>
                  <a:srgbClr val="002060"/>
                </a:solidFill>
              </a:rPr>
              <a:t>, </a:t>
            </a:r>
            <a:r>
              <a:rPr lang="en-US" altLang="ja-JP" dirty="0" smtClean="0">
                <a:solidFill>
                  <a:srgbClr val="002060"/>
                </a:solidFill>
              </a:rPr>
              <a:t>PPNP </a:t>
            </a:r>
            <a:r>
              <a:rPr lang="en-US" altLang="ja-JP" b="1" dirty="0" smtClean="0">
                <a:solidFill>
                  <a:srgbClr val="002060"/>
                </a:solidFill>
              </a:rPr>
              <a:t>90</a:t>
            </a:r>
            <a:r>
              <a:rPr lang="en-US" altLang="ja-JP" dirty="0" smtClean="0">
                <a:solidFill>
                  <a:srgbClr val="002060"/>
                </a:solidFill>
              </a:rPr>
              <a:t> (2016</a:t>
            </a:r>
            <a:r>
              <a:rPr lang="en-US" altLang="ja-JP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009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290505" cy="584775"/>
          </a:xfrm>
        </p:spPr>
        <p:txBody>
          <a:bodyPr/>
          <a:lstStyle/>
          <a:p>
            <a:r>
              <a:rPr kumimoji="1" lang="en-US" altLang="ja-JP" dirty="0" smtClean="0"/>
              <a:t> Soft Mode of QCD Critical Point  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6269414" y="2893297"/>
            <a:ext cx="25922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 flipV="1">
            <a:off x="7468746" y="1669161"/>
            <a:ext cx="0" cy="2376264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楕円 5"/>
          <p:cNvSpPr/>
          <p:nvPr/>
        </p:nvSpPr>
        <p:spPr>
          <a:xfrm rot="19776353">
            <a:off x="6928686" y="2760133"/>
            <a:ext cx="1080120" cy="266328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 rot="19776353">
            <a:off x="6665735" y="2695297"/>
            <a:ext cx="1606019" cy="396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/>
          <p:cNvSpPr>
            <a:spLocks noChangeAspect="1"/>
          </p:cNvSpPr>
          <p:nvPr/>
        </p:nvSpPr>
        <p:spPr>
          <a:xfrm rot="19776353">
            <a:off x="6374738" y="2623297"/>
            <a:ext cx="2190027" cy="540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/>
          <p:cNvSpPr>
            <a:spLocks noChangeAspect="1"/>
          </p:cNvSpPr>
          <p:nvPr/>
        </p:nvSpPr>
        <p:spPr>
          <a:xfrm rot="19776353">
            <a:off x="7176741" y="2821296"/>
            <a:ext cx="584006" cy="144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000000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165" y="1556414"/>
            <a:ext cx="251520" cy="209279"/>
          </a:xfrm>
          <a:prstGeom prst="rect">
            <a:avLst/>
          </a:prstGeom>
        </p:spPr>
      </p:pic>
      <p:sp>
        <p:nvSpPr>
          <p:cNvPr id="11" name="左右矢印 10"/>
          <p:cNvSpPr/>
          <p:nvPr/>
        </p:nvSpPr>
        <p:spPr>
          <a:xfrm>
            <a:off x="5933786" y="2230290"/>
            <a:ext cx="2602643" cy="728066"/>
          </a:xfrm>
          <a:prstGeom prst="leftRightArrow">
            <a:avLst>
              <a:gd name="adj1" fmla="val 44598"/>
              <a:gd name="adj2" fmla="val 75349"/>
            </a:avLst>
          </a:prstGeom>
          <a:gradFill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  <a:alpha val="64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scene3d>
            <a:camera prst="isometricTopUp"/>
            <a:lightRig rig="threePt" dir="t"/>
          </a:scene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 rot="19888411">
            <a:off x="5856571" y="1656567"/>
            <a:ext cx="1763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accent3">
                    <a:lumMod val="50000"/>
                  </a:schemeClr>
                </a:solidFill>
              </a:rPr>
              <a:t>critical</a:t>
            </a:r>
          </a:p>
          <a:p>
            <a:r>
              <a:rPr lang="en-US" altLang="ja-JP" sz="2800" dirty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kumimoji="1" lang="en-US" altLang="ja-JP" sz="2800" dirty="0" smtClean="0">
                <a:solidFill>
                  <a:schemeClr val="accent3">
                    <a:lumMod val="50000"/>
                  </a:schemeClr>
                </a:solidFill>
              </a:rPr>
              <a:t>oft mode</a:t>
            </a:r>
            <a:endParaRPr kumimoji="1" lang="ja-JP" alt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下矢印 12"/>
          <p:cNvSpPr/>
          <p:nvPr/>
        </p:nvSpPr>
        <p:spPr>
          <a:xfrm flipV="1">
            <a:off x="6801230" y="3246036"/>
            <a:ext cx="268607" cy="799389"/>
          </a:xfrm>
          <a:prstGeom prst="downArrow">
            <a:avLst>
              <a:gd name="adj1" fmla="val 50000"/>
              <a:gd name="adj2" fmla="val 14015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000409" y="4045425"/>
            <a:ext cx="213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altLang="ja-JP" sz="2400" dirty="0" smtClean="0">
                <a:solidFill>
                  <a:schemeClr val="accent2">
                    <a:lumMod val="75000"/>
                  </a:schemeClr>
                </a:solidFill>
              </a:rPr>
              <a:t>: fast damping</a:t>
            </a:r>
            <a:endParaRPr kumimoji="1" lang="ja-JP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T_{0\mu}&#10;\end{align*}&lt;/body&gt;&#10;  &lt;fcolor&gt;FF000000&lt;/fcolor&gt;&#10;  &lt;bcolor&gt;FFFFFFFF&lt;/bcolor&gt;&#10;  &lt;transparent&gt;True&lt;/transparent&gt;&#10;  &lt;resolution&gt;1800&lt;/resolution&gt;&#10;  &lt;imageh&gt;243&lt;/imageh&gt;&#10;  &lt;imagew&gt;350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275" y="3373628"/>
            <a:ext cx="444456" cy="308580"/>
          </a:xfrm>
          <a:prstGeom prst="rect">
            <a:avLst/>
          </a:prstGeom>
        </p:spPr>
      </p:pic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n_{\rm B}&#10;\end{align*}&lt;/body&gt;&#10;  &lt;fcolor&gt;FF000000&lt;/fcolor&gt;&#10;  &lt;bcolor&gt;FFFFFFFF&lt;/bcolor&gt;&#10;  &lt;transparent&gt;True&lt;/transparent&gt;&#10;  &lt;resolution&gt;1800&lt;/resolution&gt;&#10;  &lt;imageh&gt;147&lt;/imageh&gt;&#10;  &lt;imagew&gt;268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27" y="3097792"/>
            <a:ext cx="340327" cy="186672"/>
          </a:xfrm>
          <a:prstGeom prst="rect">
            <a:avLst/>
          </a:prstGeom>
        </p:spPr>
      </p:pic>
      <p:pic>
        <p:nvPicPr>
          <p:cNvPr id="17" name="TexTeXPicture" descr="&lt;?xml version=&quot;1.0&quot; encoding=&quot;utf-16&quot;?&gt;&#10;&lt;TeXTeX&gt;&#10;  &lt;preamble&gt;\documentclass{article}&#10;\usepackage{amsmath}&#10;\pagestyle{empty}&lt;/preamble&gt;&#10;  &lt;body&gt;\begin{align*} &#10;F(\sigma,n) = &#10;&amp;amp;A \sigma^2 + B \sigma n + C n^2 &#10;\\&#10;&amp;amp;+ \cdots&#10;\end{align*}&lt;/body&gt;&#10;  &lt;fcolor&gt;FF000000&lt;/fcolor&gt;&#10;  &lt;bcolor&gt;FFFFFFFF&lt;/bcolor&gt;&#10;  &lt;transparent&gt;True&lt;/transparent&gt;&#10;  &lt;resolution&gt;1800&lt;/resolution&gt;&#10;  &lt;imageh&gt;612&lt;/imageh&gt;&#10;  &lt;imagew&gt;3034&lt;/imagew&gt;&#10;  &lt;scale&gt;50&lt;/scale&gt;&#10;  &lt;cursor&gt;32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07" y="1650642"/>
            <a:ext cx="3210983" cy="647699"/>
          </a:xfrm>
          <a:prstGeom prst="rect">
            <a:avLst/>
          </a:prstGeom>
        </p:spPr>
      </p:pic>
      <p:sp>
        <p:nvSpPr>
          <p:cNvPr id="18" name="角丸四角形 17"/>
          <p:cNvSpPr/>
          <p:nvPr/>
        </p:nvSpPr>
        <p:spPr>
          <a:xfrm>
            <a:off x="2410642" y="5443621"/>
            <a:ext cx="5516315" cy="7216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\partial_\tau n = D(\tau) \partial_\eta^2 n + \partial_\eta \xi&#10;\end{align*}&lt;/body&gt;&#10;  &lt;fcolor&gt;FF000000&lt;/fcolor&gt;&#10;  &lt;bcolor&gt;FFFFFFFF&lt;/bcolor&gt;&#10;  &lt;transparent&gt;True&lt;/transparent&gt;&#10;  &lt;resolution&gt;1800&lt;/resolution&gt;&#10;  &lt;imageh&gt;315&lt;/imageh&gt;&#10;  &lt;imagew&gt;2349&lt;/imagew&gt;&#10;  &lt;scale&gt;50&lt;/scale&gt;&#10;  &lt;cursor&gt;75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626" y="5586651"/>
            <a:ext cx="3773702" cy="506052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251181" y="2283203"/>
            <a:ext cx="5213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Time dependent </a:t>
            </a:r>
            <a:r>
              <a:rPr kumimoji="1" lang="en-US" altLang="ja-JP" sz="2400" dirty="0" err="1" smtClean="0"/>
              <a:t>Ginzburg</a:t>
            </a:r>
            <a:r>
              <a:rPr kumimoji="1" lang="en-US" altLang="ja-JP" sz="2400" dirty="0" smtClean="0"/>
              <a:t>-Landau</a:t>
            </a:r>
            <a:endParaRPr kumimoji="1" lang="ja-JP" altLang="en-US" sz="2400" dirty="0"/>
          </a:p>
        </p:txBody>
      </p:sp>
      <p:pic>
        <p:nvPicPr>
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\left( \begin{array}{c}&#10;\dot \sigma&#10;\\&#10;\dot n&#10;\end{array}\right)&#10;=&#10;\left( \begin{array}{cc}&#10;\Gamma_{\sigma\sigma} &amp;amp;&#10;\Gamma_{\sigma n} \\&#10;\Gamma_{n \sigma} &amp;amp;&#10;\Gamma_{n n}&#10;\end{array}\right)&#10;\left( \begin{array}{c}&#10;\sigma \\ n \end{array}\right)&#10;\end{align*}&lt;/body&gt;&#10;  &lt;fcolor&gt;FF000000&lt;/fcolor&gt;&#10;  &lt;bcolor&gt;FFFFFFFF&lt;/bcolor&gt;&#10;  &lt;transparent&gt;True&lt;/transparent&gt;&#10;  &lt;resolution&gt;1800&lt;/resolution&gt;&#10;  &lt;imageh&gt;746&lt;/imageh&gt;&#10;  &lt;imagew&gt;3564&lt;/imagew&gt;&#10;  &lt;scale&gt;50&lt;/scale&gt;&#10;  &lt;cursor&gt;185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72" y="2974288"/>
            <a:ext cx="3771900" cy="789517"/>
          </a:xfrm>
          <a:prstGeom prst="rect">
            <a:avLst/>
          </a:prstGeom>
        </p:spPr>
      </p:pic>
      <p:sp>
        <p:nvSpPr>
          <p:cNvPr id="30" name="正方形/長方形 29"/>
          <p:cNvSpPr/>
          <p:nvPr/>
        </p:nvSpPr>
        <p:spPr>
          <a:xfrm>
            <a:off x="2248293" y="3369047"/>
            <a:ext cx="1224907" cy="39475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2824357" y="2974288"/>
            <a:ext cx="652734" cy="39475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TexTeXPicture" descr="&lt;?xml version=&quot;1.0&quot; encoding=&quot;utf-16&quot;?&gt;&#10;&lt;TeXTeX&gt;&#10;  &lt;preamble&gt;\documentclass{jarticle}&#10;\usepackage{amsmath}&#10;\pagestyle{empty}&lt;/preamble&gt;&#10;  &lt;body&gt;\begin{align*} &#10;\sim k^2&#10;\end{align*}&lt;/body&gt;&#10;  &lt;fcolor&gt;FF000000&lt;/fcolor&gt;&#10;  &lt;bcolor&gt;FFFFFFFF&lt;/bcolor&gt;&#10;  &lt;transparent&gt;True&lt;/transparent&gt;&#10;  &lt;resolution&gt;1800&lt;/resolution&gt;&#10;  &lt;imageh&gt;219&lt;/imageh&gt;&#10;  &lt;imagew&gt;473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31" y="3845297"/>
            <a:ext cx="500592" cy="231775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251181" y="1056725"/>
            <a:ext cx="29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Effective potential</a:t>
            </a:r>
            <a:endParaRPr kumimoji="1" lang="ja-JP" altLang="en-US" sz="2400" dirty="0"/>
          </a:p>
        </p:txBody>
      </p:sp>
      <p:sp>
        <p:nvSpPr>
          <p:cNvPr id="34" name="曲折矢印 33"/>
          <p:cNvSpPr/>
          <p:nvPr/>
        </p:nvSpPr>
        <p:spPr>
          <a:xfrm flipV="1">
            <a:off x="860448" y="4101509"/>
            <a:ext cx="1479304" cy="2143715"/>
          </a:xfrm>
          <a:prstGeom prst="bentArrow">
            <a:avLst>
              <a:gd name="adj1" fmla="val 25000"/>
              <a:gd name="adj2" fmla="val 32091"/>
              <a:gd name="adj3" fmla="val 37054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339298" y="4414776"/>
            <a:ext cx="2497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2">
                    <a:lumMod val="50000"/>
                  </a:schemeClr>
                </a:solidFill>
              </a:rPr>
              <a:t>For slow and </a:t>
            </a:r>
          </a:p>
          <a:p>
            <a:r>
              <a:rPr kumimoji="1" lang="en-US" altLang="ja-JP" sz="2400" dirty="0" smtClean="0">
                <a:solidFill>
                  <a:schemeClr val="tx2">
                    <a:lumMod val="50000"/>
                  </a:schemeClr>
                </a:solidFill>
              </a:rPr>
              <a:t>long wavelength,</a:t>
            </a:r>
            <a:endParaRPr kumimoji="1" lang="ja-JP" alt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580207" y="5544579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SDE</a:t>
            </a:r>
            <a:endParaRPr kumimoji="1" lang="ja-JP" altLang="en-US" sz="28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559780" y="801174"/>
            <a:ext cx="557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2060"/>
                </a:solidFill>
              </a:rPr>
              <a:t>Fujii</a:t>
            </a:r>
            <a:r>
              <a:rPr lang="en-US" altLang="ja-JP" dirty="0">
                <a:solidFill>
                  <a:srgbClr val="002060"/>
                </a:solidFill>
              </a:rPr>
              <a:t> </a:t>
            </a:r>
            <a:r>
              <a:rPr lang="en-US" altLang="ja-JP" dirty="0" smtClean="0">
                <a:solidFill>
                  <a:srgbClr val="002060"/>
                </a:solidFill>
              </a:rPr>
              <a:t>2003; </a:t>
            </a:r>
            <a:r>
              <a:rPr lang="en-US" altLang="ja-JP" dirty="0" err="1" smtClean="0">
                <a:solidFill>
                  <a:srgbClr val="002060"/>
                </a:solidFill>
              </a:rPr>
              <a:t>Fujii</a:t>
            </a:r>
            <a:r>
              <a:rPr lang="en-US" altLang="ja-JP" dirty="0" smtClean="0">
                <a:solidFill>
                  <a:srgbClr val="002060"/>
                </a:solidFill>
              </a:rPr>
              <a:t>, </a:t>
            </a:r>
            <a:r>
              <a:rPr lang="en-US" altLang="ja-JP" dirty="0" err="1" smtClean="0">
                <a:solidFill>
                  <a:srgbClr val="002060"/>
                </a:solidFill>
              </a:rPr>
              <a:t>Ohtani</a:t>
            </a:r>
            <a:r>
              <a:rPr lang="en-US" altLang="ja-JP" dirty="0" smtClean="0">
                <a:solidFill>
                  <a:srgbClr val="002060"/>
                </a:solidFill>
              </a:rPr>
              <a:t>, 2004; Son, </a:t>
            </a:r>
            <a:r>
              <a:rPr lang="en-US" altLang="ja-JP" dirty="0" err="1" smtClean="0">
                <a:solidFill>
                  <a:srgbClr val="002060"/>
                </a:solidFill>
              </a:rPr>
              <a:t>Stephanov</a:t>
            </a:r>
            <a:r>
              <a:rPr lang="en-US" altLang="ja-JP" dirty="0" smtClean="0">
                <a:solidFill>
                  <a:srgbClr val="002060"/>
                </a:solidFill>
              </a:rPr>
              <a:t>, 2004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857728" y="6218661"/>
            <a:ext cx="222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singularities in </a:t>
            </a:r>
            <a:endParaRPr kumimoji="1" lang="ja-JP" altLang="en-US" sz="2400" dirty="0"/>
          </a:p>
        </p:txBody>
      </p:sp>
      <p:pic>
        <p:nvPicPr>
          <p:cNvPr id="39" name="TexTeXPicture" descr="&lt;?xml version=&quot;1.0&quot; encoding=&quot;utf-16&quot;?&gt;&#10;&lt;TeXTeX&gt;&#10;  &lt;preamble&gt;\documentclass{article}&#10;\usepackage{amsmath}&#10;\pagestyle{empty}&lt;/preamble&gt;&#10;  &lt;body&gt;\begin{align*} &#10;D(\tau) {\rm ~and~} 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1564&lt;/imagew&gt;&#10;  &lt;scale&gt;50&lt;/scale&gt;&#10;  &lt;cursor&gt;46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993" y="6333127"/>
            <a:ext cx="1879586" cy="3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9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505033" cy="584775"/>
          </a:xfrm>
        </p:spPr>
        <p:txBody>
          <a:bodyPr/>
          <a:lstStyle/>
          <a:p>
            <a:r>
              <a:rPr kumimoji="1" lang="en-US" altLang="ja-JP" dirty="0" smtClean="0"/>
              <a:t> Parametrizing D(</a:t>
            </a:r>
            <a:r>
              <a:rPr kumimoji="1" lang="en-US" altLang="ja-JP" dirty="0" smtClean="0">
                <a:latin typeface="Symbol" panose="05050102010706020507" pitchFamily="18" charset="2"/>
              </a:rPr>
              <a:t>t</a:t>
            </a:r>
            <a:r>
              <a:rPr kumimoji="1" lang="en-US" altLang="ja-JP" dirty="0" smtClean="0"/>
              <a:t>) and </a:t>
            </a:r>
            <a:r>
              <a:rPr kumimoji="1" lang="en-US" altLang="ja-JP" dirty="0" smtClean="0">
                <a:latin typeface="Symbol" panose="05050102010706020507" pitchFamily="18" charset="2"/>
              </a:rPr>
              <a:t>c</a:t>
            </a:r>
            <a:r>
              <a:rPr kumimoji="1" lang="en-US" altLang="ja-JP" dirty="0" smtClean="0"/>
              <a:t>(</a:t>
            </a:r>
            <a:r>
              <a:rPr kumimoji="1" lang="en-US" altLang="ja-JP" dirty="0" smtClean="0">
                <a:latin typeface="Symbol" panose="05050102010706020507" pitchFamily="18" charset="2"/>
              </a:rPr>
              <a:t>t</a:t>
            </a:r>
            <a:r>
              <a:rPr kumimoji="1" lang="en-US" altLang="ja-JP" dirty="0" smtClean="0"/>
              <a:t>)  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b="90"/>
          <a:stretch/>
        </p:blipFill>
        <p:spPr>
          <a:xfrm>
            <a:off x="4237152" y="815103"/>
            <a:ext cx="3791232" cy="304046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51520" y="977143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Critical behavior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55576" y="1556792"/>
            <a:ext cx="2344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3D </a:t>
            </a:r>
            <a:r>
              <a:rPr kumimoji="1" lang="en-US" altLang="ja-JP" sz="2400" dirty="0" err="1" smtClean="0"/>
              <a:t>Ising</a:t>
            </a:r>
            <a:r>
              <a:rPr kumimoji="1" lang="en-US" altLang="ja-JP" sz="2400" dirty="0" smtClean="0"/>
              <a:t> (</a:t>
            </a:r>
            <a:r>
              <a:rPr kumimoji="1" lang="en-US" altLang="ja-JP" sz="2400" dirty="0" err="1" smtClean="0"/>
              <a:t>r,H</a:t>
            </a:r>
            <a:r>
              <a:rPr kumimoji="1" lang="en-US" altLang="ja-JP" sz="24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model H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39700" y="885126"/>
            <a:ext cx="170912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(critical point)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44062" y="3646241"/>
            <a:ext cx="2862787" cy="352779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24783" y="3626177"/>
            <a:ext cx="2862785" cy="3567925"/>
          </a:xfrm>
          <a:prstGeom prst="rect">
            <a:avLst/>
          </a:prstGeom>
        </p:spPr>
      </p:pic>
      <p:pic>
        <p:nvPicPr>
          <p:cNvPr id="14" name="TexTeXPicture" descr="&lt;?xml version=&quot;1.0&quot; encoding=&quot;utf-16&quot;?&gt;&#10;&lt;TeXTeX&gt;&#10;  &lt;preamble&gt;\documentclass{article}&#10;\usepackage{amsmath}&#10;\pagestyle{empty}&lt;/preamble&gt;&#10;  &lt;body&gt;\begin{align*} &#10;D(T)&#10;\end{align*}&lt;/body&gt;&#10;  &lt;fcolor&gt;FF000000&lt;/fcolor&gt;&#10;  &lt;bcolor&gt;FFFFFFFF&lt;/bcolor&gt;&#10;  &lt;transparent&gt;True&lt;/transparent&gt;&#10;  &lt;resolution&gt;1800&lt;/resolution&gt;&#10;  &lt;imageh&gt;250&lt;/imageh&gt;&#10;  &lt;imagew&gt;553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1" y="4533514"/>
            <a:ext cx="735836" cy="332656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article}&#10;\usepackage{amsmath}&#10;\pagestyle{empty}&lt;/preamble&gt;&#10;  &lt;body&gt;\begin{align*} &#10;\chi(T)&#10;\end{align*}&lt;/body&gt;&#10;  &lt;fcolor&gt;FF000000&lt;/fcolor&gt;&#10;  &lt;bcolor&gt;FFFFFFFF&lt;/bcolor&gt;&#10;  &lt;transparent&gt;True&lt;/transparent&gt;&#10;  &lt;resolution&gt;1800&lt;/resolution&gt;&#10;  &lt;imageh&gt;250&lt;/imageh&gt;&#10;  &lt;imagew&gt;498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70" y="4162772"/>
            <a:ext cx="806092" cy="404664"/>
          </a:xfrm>
          <a:prstGeom prst="rect">
            <a:avLst/>
          </a:prstGeom>
        </p:spPr>
      </p:pic>
      <p:sp>
        <p:nvSpPr>
          <p:cNvPr id="4" name="下矢印 3"/>
          <p:cNvSpPr/>
          <p:nvPr/>
        </p:nvSpPr>
        <p:spPr>
          <a:xfrm flipV="1">
            <a:off x="5626492" y="4365104"/>
            <a:ext cx="484632" cy="80443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573691" y="4874644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critical</a:t>
            </a:r>
          </a:p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enhancement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下矢印 10"/>
          <p:cNvSpPr/>
          <p:nvPr/>
        </p:nvSpPr>
        <p:spPr>
          <a:xfrm>
            <a:off x="2534010" y="5169540"/>
            <a:ext cx="484632" cy="8517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97813" y="4736144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2060"/>
                </a:solidFill>
              </a:rPr>
              <a:t>critical</a:t>
            </a:r>
          </a:p>
          <a:p>
            <a:r>
              <a:rPr lang="en-US" altLang="ja-JP" dirty="0" smtClean="0">
                <a:solidFill>
                  <a:srgbClr val="002060"/>
                </a:solidFill>
              </a:rPr>
              <a:t>slowing</a:t>
            </a:r>
          </a:p>
          <a:p>
            <a:r>
              <a:rPr kumimoji="1" lang="en-US" altLang="ja-JP" dirty="0" smtClean="0">
                <a:solidFill>
                  <a:srgbClr val="002060"/>
                </a:solidFill>
              </a:rPr>
              <a:t>down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51520" y="3362167"/>
            <a:ext cx="3326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Temperature dep.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3145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角丸四角形 25"/>
          <p:cNvSpPr/>
          <p:nvPr/>
        </p:nvSpPr>
        <p:spPr>
          <a:xfrm>
            <a:off x="1763688" y="5474841"/>
            <a:ext cx="5688632" cy="133853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5511216" y="5661248"/>
            <a:ext cx="1725080" cy="1042396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 21"/>
          <p:cNvSpPr/>
          <p:nvPr/>
        </p:nvSpPr>
        <p:spPr>
          <a:xfrm>
            <a:off x="3318027" y="5661248"/>
            <a:ext cx="1725080" cy="1042396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488729" cy="584775"/>
          </a:xfrm>
        </p:spPr>
        <p:txBody>
          <a:bodyPr/>
          <a:lstStyle/>
          <a:p>
            <a:r>
              <a:rPr kumimoji="1" lang="en-US" altLang="ja-JP" dirty="0" smtClean="0"/>
              <a:t> Crossover / </a:t>
            </a:r>
            <a:r>
              <a:rPr kumimoji="1" lang="en-US" altLang="ja-JP" dirty="0" err="1" smtClean="0"/>
              <a:t>Cumulant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9" y="1196752"/>
            <a:ext cx="5710951" cy="385673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9" y="1196752"/>
            <a:ext cx="5710951" cy="385673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8" y="1196752"/>
            <a:ext cx="5710951" cy="385673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7" y="1196752"/>
            <a:ext cx="5710951" cy="385673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1196752"/>
            <a:ext cx="5710951" cy="385673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1196752"/>
            <a:ext cx="5710951" cy="3856734"/>
          </a:xfrm>
          <a:prstGeom prst="rect">
            <a:avLst/>
          </a:prstGeom>
        </p:spPr>
      </p:pic>
      <p:pic>
        <p:nvPicPr>
          <p:cNvPr id="13" name="TexTeXPicture" descr="&lt;?xml version=&quot;1.0&quot; encoding=&quot;utf-16&quot;?&gt;&#10;&lt;TeXTeX&gt;&#10;  &lt;preamble&gt;\documentclass{article}&#10;\usepackage{amsmath}&#10;\pagestyle{empty}&lt;/preamble&gt;&#10;  &lt;body&gt;\begin{align*} &#10;K(\Delta y) = \langle \delta Q^2 \rangle / \langle \delta Q^2 \rangle_{\rm eq.}&#10;\end{align*}&lt;/body&gt;&#10;  &lt;fcolor&gt;FF000000&lt;/fcolor&gt;&#10;  &lt;bcolor&gt;FFFFFFFF&lt;/bcolor&gt;&#10;  &lt;transparent&gt;True&lt;/transparent&gt;&#10;  &lt;resolution&gt;1800&lt;/resolution&gt;&#10;  &lt;imageh&gt;289&lt;/imageh&gt;&#10;  &lt;imagew&gt;2688&lt;/imagew&gt;&#10;  &lt;scale&gt;50&lt;/scale&gt;&#10;  &lt;cursor&gt;75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4018499" cy="43204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217468" y="-73594"/>
            <a:ext cx="2376265" cy="347679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6263017" y="2344537"/>
            <a:ext cx="2288846" cy="348048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905866" y="5013176"/>
            <a:ext cx="3522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monotonically </a:t>
            </a:r>
            <a:r>
              <a:rPr kumimoji="1" lang="en-US" altLang="ja-JP" sz="2400" dirty="0" err="1" smtClean="0"/>
              <a:t>decresing</a:t>
            </a:r>
            <a:endParaRPr kumimoji="1" lang="en-US" altLang="ja-JP" sz="2400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50976" y="5995758"/>
            <a:ext cx="167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monotonically</a:t>
            </a:r>
          </a:p>
          <a:p>
            <a:pPr algn="ctr"/>
            <a:r>
              <a:rPr lang="en-US" altLang="ja-JP" sz="2000" dirty="0" smtClean="0"/>
              <a:t>increasing</a:t>
            </a:r>
            <a:endParaRPr kumimoji="1" lang="ja-JP" altLang="en-US" sz="2000" dirty="0"/>
          </a:p>
        </p:txBody>
      </p:sp>
      <p:pic>
        <p:nvPicPr>
          <p:cNvPr id="18" name="TexTeXPicture" descr="&lt;?xml version=&quot;1.0&quot; encoding=&quot;utf-16&quot;?&gt;&#10;&lt;TeXTeX&gt;&#10;  &lt;preamble&gt;\documentclass{article}&#10;\usepackage{amsmath}&#10;\pagestyle{empty}&lt;/preamble&gt;&#10;  &lt;body&gt;\begin{align*} &#10;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26" y="5731175"/>
            <a:ext cx="481542" cy="264583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535860" y="5995758"/>
            <a:ext cx="167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monotonically</a:t>
            </a:r>
          </a:p>
          <a:p>
            <a:pPr algn="ctr"/>
            <a:r>
              <a:rPr kumimoji="1" lang="en-US" altLang="ja-JP" sz="2000" dirty="0" smtClean="0"/>
              <a:t>decreasing</a:t>
            </a:r>
            <a:endParaRPr kumimoji="1" lang="ja-JP" altLang="en-US" sz="2000" dirty="0"/>
          </a:p>
        </p:txBody>
      </p:sp>
      <p:pic>
        <p:nvPicPr>
          <p:cNvPr id="21" name="TexTeXPicture" descr="&lt;?xml version=&quot;1.0&quot; encoding=&quot;utf-16&quot;?&gt;&#10;&lt;TeXTeX&gt;&#10;  &lt;preamble&gt;\documentclass{article}&#10;\usepackage{amsmath}&#10;\pagestyle{empty}&lt;/preamble&gt;&#10;  &lt;body&gt;\begin{align*} &#10;K(\Delta y)&#10;\end{align*}&lt;/body&gt;&#10;  &lt;fcolor&gt;FF000000&lt;/fcolor&gt;&#10;  &lt;bcolor&gt;FFFFFFFF&lt;/bcolor&gt;&#10;  &lt;transparent&gt;True&lt;/transparent&gt;&#10;  &lt;resolution&gt;1800&lt;/resolution&gt;&#10;  &lt;imageh&gt;250&lt;/imageh&gt;&#10;  &lt;imagew&gt;728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47" y="5731175"/>
            <a:ext cx="770467" cy="264583"/>
          </a:xfrm>
          <a:prstGeom prst="rect">
            <a:avLst/>
          </a:prstGeom>
        </p:spPr>
      </p:pic>
      <p:sp>
        <p:nvSpPr>
          <p:cNvPr id="24" name="右矢印 23"/>
          <p:cNvSpPr/>
          <p:nvPr/>
        </p:nvSpPr>
        <p:spPr>
          <a:xfrm>
            <a:off x="5076056" y="5894414"/>
            <a:ext cx="392595" cy="576064"/>
          </a:xfrm>
          <a:prstGeom prst="right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39467" y="5766947"/>
            <a:ext cx="1186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Analytic</a:t>
            </a:r>
          </a:p>
          <a:p>
            <a:r>
              <a:rPr lang="en-US" altLang="ja-JP" sz="2400" dirty="0" smtClean="0"/>
              <a:t>result</a:t>
            </a:r>
            <a:endParaRPr kumimoji="1" lang="ja-JP" altLang="en-US" sz="24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5630376" y="1087020"/>
            <a:ext cx="3513624" cy="2735859"/>
            <a:chOff x="5630376" y="1087020"/>
            <a:chExt cx="3513624" cy="2735859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30376" y="1087020"/>
              <a:ext cx="3513624" cy="2735859"/>
            </a:xfrm>
            <a:prstGeom prst="rect">
              <a:avLst/>
            </a:prstGeom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7452320" y="2263536"/>
              <a:ext cx="12859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ALICE2013</a:t>
              </a:r>
              <a:endParaRPr kumimoji="1" lang="ja-JP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9367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1418879" y="5561740"/>
            <a:ext cx="5832648" cy="116465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角丸四角形 27"/>
          <p:cNvSpPr/>
          <p:nvPr/>
        </p:nvSpPr>
        <p:spPr>
          <a:xfrm>
            <a:off x="5235302" y="5732380"/>
            <a:ext cx="1789688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923143" cy="584775"/>
          </a:xfrm>
        </p:spPr>
        <p:txBody>
          <a:bodyPr/>
          <a:lstStyle/>
          <a:p>
            <a:r>
              <a:rPr kumimoji="1" lang="en-US" altLang="ja-JP" dirty="0" smtClean="0"/>
              <a:t> Critical Point / </a:t>
            </a:r>
            <a:r>
              <a:rPr kumimoji="1" lang="en-US" altLang="ja-JP" dirty="0" err="1" smtClean="0"/>
              <a:t>Cumulant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5710951" cy="385673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68760"/>
            <a:ext cx="5710951" cy="385673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1268760"/>
            <a:ext cx="5710951" cy="385673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68760"/>
            <a:ext cx="5710951" cy="385673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68760"/>
            <a:ext cx="5710951" cy="385673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68760"/>
            <a:ext cx="5710951" cy="3856734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article}&#10;\usepackage{amsmath}&#10;\pagestyle{empty}&lt;/preamble&gt;&#10;  &lt;body&gt;\begin{align*} &#10;K(\Delta y) = \langle \delta Q^2 \rangle / \langle \delta Q^2 \rangle_{\rm eq.}&#10;\end{align*}&lt;/body&gt;&#10;  &lt;fcolor&gt;FF000000&lt;/fcolor&gt;&#10;  &lt;bcolor&gt;FFFFFFFF&lt;/bcolor&gt;&#10;  &lt;transparent&gt;True&lt;/transparent&gt;&#10;  &lt;resolution&gt;1800&lt;/resolution&gt;&#10;  &lt;imageh&gt;289&lt;/imageh&gt;&#10;  &lt;imagew&gt;2688&lt;/imagew&gt;&#10;  &lt;scale&gt;50&lt;/scale&gt;&#10;  &lt;cursor&gt;75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4018499" cy="43204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188856" y="11943"/>
            <a:ext cx="2346397" cy="356388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6070057" y="2322405"/>
            <a:ext cx="2429261" cy="3718625"/>
          </a:xfrm>
          <a:prstGeom prst="rect">
            <a:avLst/>
          </a:prstGeom>
        </p:spPr>
      </p:pic>
      <p:sp>
        <p:nvSpPr>
          <p:cNvPr id="20" name="角丸四角形 19"/>
          <p:cNvSpPr/>
          <p:nvPr/>
        </p:nvSpPr>
        <p:spPr>
          <a:xfrm>
            <a:off x="2950897" y="5736030"/>
            <a:ext cx="1789688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05866" y="5013176"/>
            <a:ext cx="3429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non-monotonic </a:t>
            </a:r>
            <a:r>
              <a:rPr kumimoji="1" lang="en-US" altLang="ja-JP" sz="2400" dirty="0" err="1" smtClean="0">
                <a:latin typeface="Symbol" panose="05050102010706020507" pitchFamily="18" charset="2"/>
              </a:rPr>
              <a:t>D</a:t>
            </a:r>
            <a:r>
              <a:rPr kumimoji="1" lang="en-US" altLang="ja-JP" sz="2400" dirty="0" err="1" smtClean="0"/>
              <a:t>y</a:t>
            </a:r>
            <a:r>
              <a:rPr kumimoji="1" lang="en-US" altLang="ja-JP" sz="2400" dirty="0" smtClean="0"/>
              <a:t> dep.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942592" y="6082656"/>
            <a:ext cx="1797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non-monotonic</a:t>
            </a:r>
          </a:p>
        </p:txBody>
      </p:sp>
      <p:pic>
        <p:nvPicPr>
          <p:cNvPr id="23" name="TexTeXPicture" descr="&lt;?xml version=&quot;1.0&quot; encoding=&quot;utf-16&quot;?&gt;&#10;&lt;TeXTeX&gt;&#10;  &lt;preamble&gt;\documentclass{article}&#10;\usepackage{amsmath}&#10;\pagestyle{empty}&lt;/preamble&gt;&#10;  &lt;body&gt;\begin{align*} &#10;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75" y="5851740"/>
            <a:ext cx="481542" cy="264583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5240664" y="6092822"/>
            <a:ext cx="1797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non-monotonic</a:t>
            </a:r>
          </a:p>
        </p:txBody>
      </p:sp>
      <p:pic>
        <p:nvPicPr>
          <p:cNvPr id="25" name="TexTeXPicture" descr="&lt;?xml version=&quot;1.0&quot; encoding=&quot;utf-16&quot;?&gt;&#10;&lt;TeXTeX&gt;&#10;  &lt;preamble&gt;\documentclass{article}&#10;\usepackage{amsmath}&#10;\pagestyle{empty}&lt;/preamble&gt;&#10;  &lt;body&gt;\begin{align*} &#10;K(\Delta y)&#10;\end{align*}&lt;/body&gt;&#10;  &lt;fcolor&gt;FF000000&lt;/fcolor&gt;&#10;  &lt;bcolor&gt;FFFFFFFF&lt;/bcolor&gt;&#10;  &lt;transparent&gt;True&lt;/transparent&gt;&#10;  &lt;resolution&gt;1800&lt;/resolution&gt;&#10;  &lt;imageh&gt;250&lt;/imageh&gt;&#10;  &lt;imagew&gt;728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24" y="5860464"/>
            <a:ext cx="770467" cy="264583"/>
          </a:xfrm>
          <a:prstGeom prst="rect">
            <a:avLst/>
          </a:prstGeom>
        </p:spPr>
      </p:pic>
      <p:sp>
        <p:nvSpPr>
          <p:cNvPr id="26" name="右矢印 25"/>
          <p:cNvSpPr/>
          <p:nvPr/>
        </p:nvSpPr>
        <p:spPr>
          <a:xfrm>
            <a:off x="4788829" y="5852613"/>
            <a:ext cx="392595" cy="576064"/>
          </a:xfrm>
          <a:prstGeom prst="right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591681" y="5710613"/>
            <a:ext cx="1186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Analytic</a:t>
            </a:r>
          </a:p>
          <a:p>
            <a:r>
              <a:rPr lang="en-US" altLang="ja-JP" sz="2400" dirty="0" smtClean="0"/>
              <a:t>result</a:t>
            </a:r>
            <a:endParaRPr kumimoji="1" lang="ja-JP" altLang="en-US" sz="2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0433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447599" cy="584775"/>
          </a:xfrm>
        </p:spPr>
        <p:txBody>
          <a:bodyPr/>
          <a:lstStyle/>
          <a:p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Criticap</a:t>
            </a:r>
            <a:r>
              <a:rPr kumimoji="1" lang="en-US" altLang="ja-JP" dirty="0" smtClean="0"/>
              <a:t> Point / Correlation </a:t>
            </a:r>
            <a:r>
              <a:rPr kumimoji="1" lang="en-US" altLang="ja-JP" dirty="0" err="1" smtClean="0"/>
              <a:t>Func</a:t>
            </a:r>
            <a:r>
              <a:rPr kumimoji="1" lang="en-US" altLang="ja-JP" dirty="0" smtClean="0"/>
              <a:t>. 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5799151" cy="370733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2776"/>
            <a:ext cx="5799151" cy="370733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412776"/>
            <a:ext cx="5799151" cy="370733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1412776"/>
            <a:ext cx="5799151" cy="3707334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article}&#10;\usepackage{amsmath}&#10;\pagestyle{empty}&lt;/preamble&gt;&#10;  &lt;body&gt;\begin{align*} &#10;C(\bar y) = \langle \delta n(\bar y) \delta n(0) \rangle / \chi_{\rm hadron}&#10;\end{align*}&lt;/body&gt;&#10;  &lt;fcolor&gt;FF000000&lt;/fcolor&gt;&#10;  &lt;bcolor&gt;FFFFFFFF&lt;/bcolor&gt;&#10;  &lt;transparent&gt;True&lt;/transparent&gt;&#10;  &lt;resolution&gt;1800&lt;/resolution&gt;&#10;  &lt;imageh&gt;250&lt;/imageh&gt;&#10;  &lt;imagew&gt;3095&lt;/imagew&gt;&#10;  &lt;scale&gt;50&lt;/scale&gt;&#10;  &lt;cursor&gt;92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2" y="895132"/>
            <a:ext cx="4626955" cy="37374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188856" y="11943"/>
            <a:ext cx="2346397" cy="356388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070057" y="2322405"/>
            <a:ext cx="2429261" cy="3718625"/>
          </a:xfrm>
          <a:prstGeom prst="rect">
            <a:avLst/>
          </a:prstGeom>
        </p:spPr>
      </p:pic>
      <p:sp>
        <p:nvSpPr>
          <p:cNvPr id="12" name="角丸四角形 11"/>
          <p:cNvSpPr/>
          <p:nvPr/>
        </p:nvSpPr>
        <p:spPr>
          <a:xfrm>
            <a:off x="1418879" y="5561740"/>
            <a:ext cx="5832648" cy="116465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5235302" y="5732380"/>
            <a:ext cx="1789688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 13"/>
          <p:cNvSpPr/>
          <p:nvPr/>
        </p:nvSpPr>
        <p:spPr>
          <a:xfrm>
            <a:off x="2950897" y="5736030"/>
            <a:ext cx="1789688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05866" y="5013176"/>
            <a:ext cx="3429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non-monotonic </a:t>
            </a:r>
            <a:r>
              <a:rPr kumimoji="1" lang="en-US" altLang="ja-JP" sz="2400" dirty="0" err="1" smtClean="0">
                <a:latin typeface="Symbol" panose="05050102010706020507" pitchFamily="18" charset="2"/>
              </a:rPr>
              <a:t>D</a:t>
            </a:r>
            <a:r>
              <a:rPr kumimoji="1" lang="en-US" altLang="ja-JP" sz="2400" dirty="0" err="1" smtClean="0"/>
              <a:t>y</a:t>
            </a:r>
            <a:r>
              <a:rPr kumimoji="1" lang="en-US" altLang="ja-JP" sz="2400" dirty="0" smtClean="0"/>
              <a:t> dep.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942592" y="6082656"/>
            <a:ext cx="1797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non-monotonic</a:t>
            </a:r>
          </a:p>
        </p:txBody>
      </p:sp>
      <p:pic>
        <p:nvPicPr>
          <p:cNvPr id="17" name="TexTeXPicture" descr="&lt;?xml version=&quot;1.0&quot; encoding=&quot;utf-16&quot;?&gt;&#10;&lt;TeXTeX&gt;&#10;  &lt;preamble&gt;\documentclass{article}&#10;\usepackage{amsmath}&#10;\pagestyle{empty}&lt;/preamble&gt;&#10;  &lt;body&gt;\begin{align*} &#10;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75" y="5851740"/>
            <a:ext cx="481542" cy="264583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240664" y="6092822"/>
            <a:ext cx="1797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non-monotonic</a:t>
            </a:r>
          </a:p>
        </p:txBody>
      </p:sp>
      <p:sp>
        <p:nvSpPr>
          <p:cNvPr id="20" name="右矢印 19"/>
          <p:cNvSpPr/>
          <p:nvPr/>
        </p:nvSpPr>
        <p:spPr>
          <a:xfrm>
            <a:off x="4788829" y="5852613"/>
            <a:ext cx="392595" cy="576064"/>
          </a:xfrm>
          <a:prstGeom prst="right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591681" y="5710613"/>
            <a:ext cx="1186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Analytic</a:t>
            </a:r>
          </a:p>
          <a:p>
            <a:r>
              <a:rPr lang="en-US" altLang="ja-JP" sz="2400" dirty="0" smtClean="0"/>
              <a:t>result</a:t>
            </a:r>
            <a:endParaRPr kumimoji="1" lang="ja-JP" altLang="en-US" sz="2400" dirty="0"/>
          </a:p>
        </p:txBody>
      </p:sp>
      <p:pic>
        <p:nvPicPr>
          <p:cNvPr id="22" name="TexTeXPicture" descr="&lt;?xml version=&quot;1.0&quot; encoding=&quot;utf-16&quot;?&gt;&#10;&lt;TeXTeX&gt;&#10;  &lt;preamble&gt;\documentclass{article}&#10;\usepackage{amsmath}&#10;\pagestyle{empty}&lt;/preamble&gt;&#10;  &lt;body&gt;\begin{align*} &#10;C(\Delta y)&#10;\end{align*}&lt;/body&gt;&#10;  &lt;fcolor&gt;FF000000&lt;/fcolor&gt;&#10;  &lt;bcolor&gt;FFFFFFFF&lt;/bcolor&gt;&#10;  &lt;transparent&gt;True&lt;/transparent&gt;&#10;  &lt;resolution&gt;1800&lt;/resolution&gt;&#10;  &lt;imageh&gt;250&lt;/imageh&gt;&#10;  &lt;imagew&gt;690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63" y="5851740"/>
            <a:ext cx="730250" cy="264583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907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193777" cy="584775"/>
          </a:xfrm>
        </p:spPr>
        <p:txBody>
          <a:bodyPr/>
          <a:lstStyle/>
          <a:p>
            <a:r>
              <a:rPr kumimoji="1" lang="en-US" altLang="ja-JP" dirty="0" smtClean="0"/>
              <a:t> Beam-Energy Scan</a:t>
            </a:r>
            <a:r>
              <a:rPr kumimoji="1" lang="ja-JP" altLang="en-US" dirty="0" smtClean="0"/>
              <a:t>  </a:t>
            </a:r>
            <a:endParaRPr kumimoji="1" lang="ja-JP" altLang="en-US" dirty="0"/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>
            <a:off x="4355455" y="4257346"/>
            <a:ext cx="2879725" cy="1312862"/>
          </a:xfrm>
          <a:custGeom>
            <a:avLst/>
            <a:gdLst>
              <a:gd name="T0" fmla="*/ 94 w 2009"/>
              <a:gd name="T1" fmla="*/ 827 h 827"/>
              <a:gd name="T2" fmla="*/ 50 w 2009"/>
              <a:gd name="T3" fmla="*/ 525 h 827"/>
              <a:gd name="T4" fmla="*/ 0 w 2009"/>
              <a:gd name="T5" fmla="*/ 325 h 827"/>
              <a:gd name="T6" fmla="*/ 345 w 2009"/>
              <a:gd name="T7" fmla="*/ 199 h 827"/>
              <a:gd name="T8" fmla="*/ 679 w 2009"/>
              <a:gd name="T9" fmla="*/ 117 h 827"/>
              <a:gd name="T10" fmla="*/ 964 w 2009"/>
              <a:gd name="T11" fmla="*/ 63 h 827"/>
              <a:gd name="T12" fmla="*/ 1400 w 2009"/>
              <a:gd name="T13" fmla="*/ 31 h 827"/>
              <a:gd name="T14" fmla="*/ 1748 w 2009"/>
              <a:gd name="T15" fmla="*/ 15 h 827"/>
              <a:gd name="T16" fmla="*/ 2009 w 2009"/>
              <a:gd name="T17" fmla="*/ 81 h 827"/>
              <a:gd name="T18" fmla="*/ 1996 w 2009"/>
              <a:gd name="T19" fmla="*/ 812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9" h="827">
                <a:moveTo>
                  <a:pt x="94" y="827"/>
                </a:moveTo>
                <a:cubicBezTo>
                  <a:pt x="87" y="777"/>
                  <a:pt x="66" y="609"/>
                  <a:pt x="50" y="525"/>
                </a:cubicBezTo>
                <a:cubicBezTo>
                  <a:pt x="34" y="441"/>
                  <a:pt x="32" y="425"/>
                  <a:pt x="0" y="325"/>
                </a:cubicBezTo>
                <a:cubicBezTo>
                  <a:pt x="93" y="280"/>
                  <a:pt x="232" y="234"/>
                  <a:pt x="345" y="199"/>
                </a:cubicBezTo>
                <a:cubicBezTo>
                  <a:pt x="458" y="164"/>
                  <a:pt x="576" y="140"/>
                  <a:pt x="679" y="117"/>
                </a:cubicBezTo>
                <a:cubicBezTo>
                  <a:pt x="782" y="94"/>
                  <a:pt x="844" y="78"/>
                  <a:pt x="964" y="63"/>
                </a:cubicBezTo>
                <a:cubicBezTo>
                  <a:pt x="1084" y="49"/>
                  <a:pt x="1269" y="39"/>
                  <a:pt x="1400" y="31"/>
                </a:cubicBezTo>
                <a:cubicBezTo>
                  <a:pt x="1531" y="23"/>
                  <a:pt x="1647" y="7"/>
                  <a:pt x="1748" y="15"/>
                </a:cubicBezTo>
                <a:cubicBezTo>
                  <a:pt x="1849" y="23"/>
                  <a:pt x="1842" y="0"/>
                  <a:pt x="2009" y="81"/>
                </a:cubicBezTo>
                <a:cubicBezTo>
                  <a:pt x="2002" y="446"/>
                  <a:pt x="1996" y="812"/>
                  <a:pt x="1996" y="812"/>
                </a:cubicBezTo>
              </a:path>
            </a:pathLst>
          </a:custGeom>
          <a:gradFill rotWithShape="1">
            <a:gsLst>
              <a:gs pos="0">
                <a:srgbClr val="3366FF">
                  <a:alpha val="20000"/>
                </a:srgbClr>
              </a:gs>
              <a:gs pos="100000">
                <a:srgbClr val="3366FF">
                  <a:gamma/>
                  <a:invGamma/>
                  <a:alpha val="5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1186805" y="3176258"/>
            <a:ext cx="3333750" cy="2379663"/>
          </a:xfrm>
          <a:custGeom>
            <a:avLst/>
            <a:gdLst>
              <a:gd name="T0" fmla="*/ 4 w 2100"/>
              <a:gd name="T1" fmla="*/ 1491 h 1499"/>
              <a:gd name="T2" fmla="*/ 0 w 2100"/>
              <a:gd name="T3" fmla="*/ 9 h 1499"/>
              <a:gd name="T4" fmla="*/ 434 w 2100"/>
              <a:gd name="T5" fmla="*/ 13 h 1499"/>
              <a:gd name="T6" fmla="*/ 710 w 2100"/>
              <a:gd name="T7" fmla="*/ 67 h 1499"/>
              <a:gd name="T8" fmla="*/ 1164 w 2100"/>
              <a:gd name="T9" fmla="*/ 217 h 1499"/>
              <a:gd name="T10" fmla="*/ 1719 w 2100"/>
              <a:gd name="T11" fmla="*/ 630 h 1499"/>
              <a:gd name="T12" fmla="*/ 2027 w 2100"/>
              <a:gd name="T13" fmla="*/ 1078 h 1499"/>
              <a:gd name="T14" fmla="*/ 2100 w 2100"/>
              <a:gd name="T15" fmla="*/ 1499 h 1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00" h="1499">
                <a:moveTo>
                  <a:pt x="4" y="1491"/>
                </a:moveTo>
                <a:cubicBezTo>
                  <a:pt x="3" y="1244"/>
                  <a:pt x="0" y="359"/>
                  <a:pt x="0" y="9"/>
                </a:cubicBezTo>
                <a:cubicBezTo>
                  <a:pt x="115" y="17"/>
                  <a:pt x="316" y="0"/>
                  <a:pt x="434" y="13"/>
                </a:cubicBezTo>
                <a:cubicBezTo>
                  <a:pt x="552" y="23"/>
                  <a:pt x="589" y="33"/>
                  <a:pt x="710" y="67"/>
                </a:cubicBezTo>
                <a:cubicBezTo>
                  <a:pt x="832" y="101"/>
                  <a:pt x="996" y="123"/>
                  <a:pt x="1164" y="217"/>
                </a:cubicBezTo>
                <a:cubicBezTo>
                  <a:pt x="1332" y="311"/>
                  <a:pt x="1575" y="487"/>
                  <a:pt x="1719" y="630"/>
                </a:cubicBezTo>
                <a:cubicBezTo>
                  <a:pt x="1863" y="773"/>
                  <a:pt x="1964" y="933"/>
                  <a:pt x="2027" y="1078"/>
                </a:cubicBezTo>
                <a:cubicBezTo>
                  <a:pt x="2100" y="1386"/>
                  <a:pt x="2085" y="1411"/>
                  <a:pt x="2100" y="1499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043930" y="5554333"/>
            <a:ext cx="64087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 flipV="1">
            <a:off x="1186805" y="2384096"/>
            <a:ext cx="0" cy="34559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802630" y="5517821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>
            <a:off x="4355455" y="4257346"/>
            <a:ext cx="2663825" cy="503237"/>
          </a:xfrm>
          <a:custGeom>
            <a:avLst/>
            <a:gdLst>
              <a:gd name="T0" fmla="*/ 0 w 1709"/>
              <a:gd name="T1" fmla="*/ 404 h 404"/>
              <a:gd name="T2" fmla="*/ 363 w 1709"/>
              <a:gd name="T3" fmla="*/ 255 h 404"/>
              <a:gd name="T4" fmla="*/ 800 w 1709"/>
              <a:gd name="T5" fmla="*/ 123 h 404"/>
              <a:gd name="T6" fmla="*/ 1213 w 1709"/>
              <a:gd name="T7" fmla="*/ 54 h 404"/>
              <a:gd name="T8" fmla="*/ 1709 w 1709"/>
              <a:gd name="T9" fmla="*/ 0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09" h="404">
                <a:moveTo>
                  <a:pt x="0" y="404"/>
                </a:moveTo>
                <a:cubicBezTo>
                  <a:pt x="60" y="379"/>
                  <a:pt x="230" y="302"/>
                  <a:pt x="363" y="255"/>
                </a:cubicBezTo>
                <a:cubicBezTo>
                  <a:pt x="496" y="208"/>
                  <a:pt x="658" y="157"/>
                  <a:pt x="800" y="123"/>
                </a:cubicBezTo>
                <a:cubicBezTo>
                  <a:pt x="942" y="89"/>
                  <a:pt x="1062" y="74"/>
                  <a:pt x="1213" y="54"/>
                </a:cubicBezTo>
                <a:cubicBezTo>
                  <a:pt x="1364" y="34"/>
                  <a:pt x="1606" y="11"/>
                  <a:pt x="1709" y="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5300018" y="4765346"/>
            <a:ext cx="142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FF"/>
                </a:solidFill>
              </a:rPr>
              <a:t>Color SC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7433618" y="5401933"/>
            <a:ext cx="360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2626668" y="3392158"/>
            <a:ext cx="1885950" cy="2122488"/>
          </a:xfrm>
          <a:custGeom>
            <a:avLst/>
            <a:gdLst>
              <a:gd name="T0" fmla="*/ 2049 w 2049"/>
              <a:gd name="T1" fmla="*/ 2115 h 2115"/>
              <a:gd name="T2" fmla="*/ 1976 w 2049"/>
              <a:gd name="T3" fmla="*/ 1691 h 2115"/>
              <a:gd name="T4" fmla="*/ 1777 w 2049"/>
              <a:gd name="T5" fmla="*/ 1201 h 2115"/>
              <a:gd name="T6" fmla="*/ 1360 w 2049"/>
              <a:gd name="T7" fmla="*/ 731 h 2115"/>
              <a:gd name="T8" fmla="*/ 817 w 2049"/>
              <a:gd name="T9" fmla="*/ 321 h 2115"/>
              <a:gd name="T10" fmla="*/ 426 w 2049"/>
              <a:gd name="T11" fmla="*/ 119 h 2115"/>
              <a:gd name="T12" fmla="*/ 0 w 2049"/>
              <a:gd name="T13" fmla="*/ 0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9" h="2115">
                <a:moveTo>
                  <a:pt x="2049" y="2115"/>
                </a:moveTo>
                <a:cubicBezTo>
                  <a:pt x="2036" y="2044"/>
                  <a:pt x="2021" y="1843"/>
                  <a:pt x="1976" y="1691"/>
                </a:cubicBezTo>
                <a:cubicBezTo>
                  <a:pt x="1931" y="1539"/>
                  <a:pt x="1880" y="1361"/>
                  <a:pt x="1777" y="1201"/>
                </a:cubicBezTo>
                <a:cubicBezTo>
                  <a:pt x="1674" y="1041"/>
                  <a:pt x="1520" y="878"/>
                  <a:pt x="1360" y="731"/>
                </a:cubicBezTo>
                <a:cubicBezTo>
                  <a:pt x="1200" y="584"/>
                  <a:pt x="973" y="423"/>
                  <a:pt x="817" y="321"/>
                </a:cubicBezTo>
                <a:cubicBezTo>
                  <a:pt x="661" y="219"/>
                  <a:pt x="562" y="172"/>
                  <a:pt x="426" y="119"/>
                </a:cubicBezTo>
                <a:cubicBezTo>
                  <a:pt x="290" y="66"/>
                  <a:pt x="89" y="25"/>
                  <a:pt x="0" y="0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83568" y="2339646"/>
            <a:ext cx="3722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555230" y="3320721"/>
            <a:ext cx="144463" cy="1444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1694033" y="4224802"/>
            <a:ext cx="1338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00B050"/>
                </a:solidFill>
              </a:rPr>
              <a:t>Hadrons</a:t>
            </a:r>
          </a:p>
        </p:txBody>
      </p:sp>
      <p:sp>
        <p:nvSpPr>
          <p:cNvPr id="17" name="下矢印 16"/>
          <p:cNvSpPr/>
          <p:nvPr/>
        </p:nvSpPr>
        <p:spPr>
          <a:xfrm rot="255889">
            <a:off x="1514218" y="2614268"/>
            <a:ext cx="454100" cy="1040631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9" name="下矢印 18"/>
          <p:cNvSpPr/>
          <p:nvPr/>
        </p:nvSpPr>
        <p:spPr>
          <a:xfrm rot="687617">
            <a:off x="2078566" y="2777578"/>
            <a:ext cx="454100" cy="1040631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0" name="下矢印 19"/>
          <p:cNvSpPr/>
          <p:nvPr/>
        </p:nvSpPr>
        <p:spPr>
          <a:xfrm rot="1153134">
            <a:off x="2879157" y="3024618"/>
            <a:ext cx="454100" cy="1040631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1" name="下矢印 20"/>
          <p:cNvSpPr/>
          <p:nvPr/>
        </p:nvSpPr>
        <p:spPr>
          <a:xfrm rot="1907133">
            <a:off x="3589847" y="3570942"/>
            <a:ext cx="454100" cy="1040631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2" name="フリーフォーム 21"/>
          <p:cNvSpPr/>
          <p:nvPr/>
        </p:nvSpPr>
        <p:spPr>
          <a:xfrm>
            <a:off x="1895590" y="1834023"/>
            <a:ext cx="2444443" cy="1267381"/>
          </a:xfrm>
          <a:custGeom>
            <a:avLst/>
            <a:gdLst>
              <a:gd name="connsiteX0" fmla="*/ 0 w 2292439"/>
              <a:gd name="connsiteY0" fmla="*/ 12540 h 682241"/>
              <a:gd name="connsiteX1" fmla="*/ 1133341 w 2292439"/>
              <a:gd name="connsiteY1" fmla="*/ 89813 h 682241"/>
              <a:gd name="connsiteX2" fmla="*/ 2292439 w 2292439"/>
              <a:gd name="connsiteY2" fmla="*/ 682241 h 682241"/>
              <a:gd name="connsiteX0" fmla="*/ 0 w 2292439"/>
              <a:gd name="connsiteY0" fmla="*/ 1253 h 670954"/>
              <a:gd name="connsiteX1" fmla="*/ 592428 w 2292439"/>
              <a:gd name="connsiteY1" fmla="*/ 258830 h 670954"/>
              <a:gd name="connsiteX2" fmla="*/ 2292439 w 2292439"/>
              <a:gd name="connsiteY2" fmla="*/ 670954 h 670954"/>
              <a:gd name="connsiteX0" fmla="*/ 0 w 2369712"/>
              <a:gd name="connsiteY0" fmla="*/ 873 h 747847"/>
              <a:gd name="connsiteX1" fmla="*/ 669701 w 2369712"/>
              <a:gd name="connsiteY1" fmla="*/ 335723 h 747847"/>
              <a:gd name="connsiteX2" fmla="*/ 2369712 w 2369712"/>
              <a:gd name="connsiteY2" fmla="*/ 747847 h 747847"/>
              <a:gd name="connsiteX0" fmla="*/ 0 w 2369712"/>
              <a:gd name="connsiteY0" fmla="*/ 0 h 746974"/>
              <a:gd name="connsiteX1" fmla="*/ 669701 w 2369712"/>
              <a:gd name="connsiteY1" fmla="*/ 334850 h 746974"/>
              <a:gd name="connsiteX2" fmla="*/ 2369712 w 2369712"/>
              <a:gd name="connsiteY2" fmla="*/ 746974 h 746974"/>
              <a:gd name="connsiteX0" fmla="*/ 0 w 2472743"/>
              <a:gd name="connsiteY0" fmla="*/ 0 h 991672"/>
              <a:gd name="connsiteX1" fmla="*/ 772732 w 2472743"/>
              <a:gd name="connsiteY1" fmla="*/ 579548 h 991672"/>
              <a:gd name="connsiteX2" fmla="*/ 2472743 w 2472743"/>
              <a:gd name="connsiteY2" fmla="*/ 991672 h 991672"/>
              <a:gd name="connsiteX0" fmla="*/ 0 w 2472743"/>
              <a:gd name="connsiteY0" fmla="*/ 0 h 991672"/>
              <a:gd name="connsiteX1" fmla="*/ 772732 w 2472743"/>
              <a:gd name="connsiteY1" fmla="*/ 579548 h 991672"/>
              <a:gd name="connsiteX2" fmla="*/ 2472743 w 2472743"/>
              <a:gd name="connsiteY2" fmla="*/ 991672 h 991672"/>
              <a:gd name="connsiteX0" fmla="*/ 0 w 2472743"/>
              <a:gd name="connsiteY0" fmla="*/ 0 h 991672"/>
              <a:gd name="connsiteX1" fmla="*/ 772732 w 2472743"/>
              <a:gd name="connsiteY1" fmla="*/ 579548 h 991672"/>
              <a:gd name="connsiteX2" fmla="*/ 2472743 w 2472743"/>
              <a:gd name="connsiteY2" fmla="*/ 991672 h 991672"/>
              <a:gd name="connsiteX0" fmla="*/ 0 w 2395470"/>
              <a:gd name="connsiteY0" fmla="*/ 0 h 1171976"/>
              <a:gd name="connsiteX1" fmla="*/ 772732 w 2395470"/>
              <a:gd name="connsiteY1" fmla="*/ 579548 h 1171976"/>
              <a:gd name="connsiteX2" fmla="*/ 2395470 w 2395470"/>
              <a:gd name="connsiteY2" fmla="*/ 1171976 h 1171976"/>
              <a:gd name="connsiteX0" fmla="*/ 0 w 2421228"/>
              <a:gd name="connsiteY0" fmla="*/ 0 h 1094703"/>
              <a:gd name="connsiteX1" fmla="*/ 772732 w 2421228"/>
              <a:gd name="connsiteY1" fmla="*/ 579548 h 1094703"/>
              <a:gd name="connsiteX2" fmla="*/ 2421228 w 2421228"/>
              <a:gd name="connsiteY2" fmla="*/ 1094703 h 1094703"/>
              <a:gd name="connsiteX0" fmla="*/ 0 w 2421228"/>
              <a:gd name="connsiteY0" fmla="*/ 0 h 1094703"/>
              <a:gd name="connsiteX1" fmla="*/ 746974 w 2421228"/>
              <a:gd name="connsiteY1" fmla="*/ 476517 h 1094703"/>
              <a:gd name="connsiteX2" fmla="*/ 2421228 w 2421228"/>
              <a:gd name="connsiteY2" fmla="*/ 1094703 h 1094703"/>
              <a:gd name="connsiteX0" fmla="*/ 0 w 2408349"/>
              <a:gd name="connsiteY0" fmla="*/ 0 h 1159097"/>
              <a:gd name="connsiteX1" fmla="*/ 734095 w 2408349"/>
              <a:gd name="connsiteY1" fmla="*/ 540911 h 1159097"/>
              <a:gd name="connsiteX2" fmla="*/ 2408349 w 2408349"/>
              <a:gd name="connsiteY2" fmla="*/ 1159097 h 1159097"/>
              <a:gd name="connsiteX0" fmla="*/ 0 w 2408349"/>
              <a:gd name="connsiteY0" fmla="*/ 0 h 1159097"/>
              <a:gd name="connsiteX1" fmla="*/ 721216 w 2408349"/>
              <a:gd name="connsiteY1" fmla="*/ 489395 h 1159097"/>
              <a:gd name="connsiteX2" fmla="*/ 2408349 w 2408349"/>
              <a:gd name="connsiteY2" fmla="*/ 1159097 h 1159097"/>
              <a:gd name="connsiteX0" fmla="*/ 0 w 2408349"/>
              <a:gd name="connsiteY0" fmla="*/ 0 h 1159097"/>
              <a:gd name="connsiteX1" fmla="*/ 721216 w 2408349"/>
              <a:gd name="connsiteY1" fmla="*/ 489395 h 1159097"/>
              <a:gd name="connsiteX2" fmla="*/ 2408349 w 2408349"/>
              <a:gd name="connsiteY2" fmla="*/ 1159097 h 1159097"/>
              <a:gd name="connsiteX0" fmla="*/ 0 w 2408349"/>
              <a:gd name="connsiteY0" fmla="*/ 0 h 1159097"/>
              <a:gd name="connsiteX1" fmla="*/ 721216 w 2408349"/>
              <a:gd name="connsiteY1" fmla="*/ 489395 h 1159097"/>
              <a:gd name="connsiteX2" fmla="*/ 2408349 w 2408349"/>
              <a:gd name="connsiteY2" fmla="*/ 1159097 h 1159097"/>
              <a:gd name="connsiteX0" fmla="*/ 0 w 2444443"/>
              <a:gd name="connsiteY0" fmla="*/ 0 h 1267381"/>
              <a:gd name="connsiteX1" fmla="*/ 721216 w 2444443"/>
              <a:gd name="connsiteY1" fmla="*/ 489395 h 1267381"/>
              <a:gd name="connsiteX2" fmla="*/ 2444443 w 2444443"/>
              <a:gd name="connsiteY2" fmla="*/ 1267381 h 1267381"/>
              <a:gd name="connsiteX0" fmla="*/ 0 w 2444443"/>
              <a:gd name="connsiteY0" fmla="*/ 0 h 1267381"/>
              <a:gd name="connsiteX1" fmla="*/ 721216 w 2444443"/>
              <a:gd name="connsiteY1" fmla="*/ 489395 h 1267381"/>
              <a:gd name="connsiteX2" fmla="*/ 2444443 w 2444443"/>
              <a:gd name="connsiteY2" fmla="*/ 1267381 h 126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4443" h="1267381">
                <a:moveTo>
                  <a:pt x="0" y="0"/>
                </a:moveTo>
                <a:cubicBezTo>
                  <a:pt x="195330" y="227527"/>
                  <a:pt x="339143" y="377778"/>
                  <a:pt x="721216" y="489395"/>
                </a:cubicBezTo>
                <a:cubicBezTo>
                  <a:pt x="1103289" y="601012"/>
                  <a:pt x="1964083" y="978849"/>
                  <a:pt x="2444443" y="1267381"/>
                </a:cubicBezTo>
              </a:path>
            </a:pathLst>
          </a:custGeom>
          <a:ln w="34925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589698" y="1372358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CC3300"/>
                </a:solidFill>
              </a:rPr>
              <a:t>high</a:t>
            </a:r>
            <a:endParaRPr lang="ja-JP" altLang="en-US" sz="2400" dirty="0">
              <a:solidFill>
                <a:srgbClr val="CC33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924332" y="3067060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CC3300"/>
                </a:solidFill>
              </a:rPr>
              <a:t>low</a:t>
            </a:r>
            <a:endParaRPr lang="ja-JP" altLang="en-US" sz="2400" dirty="0">
              <a:solidFill>
                <a:srgbClr val="CC33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 rot="1279305">
            <a:off x="2425476" y="2161042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C00000"/>
                </a:solidFill>
              </a:rPr>
              <a:t>beam energy</a:t>
            </a:r>
            <a:endParaRPr lang="ja-JP" altLang="en-US" sz="2000" dirty="0">
              <a:solidFill>
                <a:srgbClr val="C00000"/>
              </a:solidFill>
            </a:endParaRPr>
          </a:p>
        </p:txBody>
      </p:sp>
      <p:sp>
        <p:nvSpPr>
          <p:cNvPr id="27" name="下矢印 26"/>
          <p:cNvSpPr/>
          <p:nvPr/>
        </p:nvSpPr>
        <p:spPr>
          <a:xfrm rot="209270">
            <a:off x="1378803" y="2298190"/>
            <a:ext cx="454100" cy="1292415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8" name="下矢印 27"/>
          <p:cNvSpPr/>
          <p:nvPr/>
        </p:nvSpPr>
        <p:spPr>
          <a:xfrm rot="156018">
            <a:off x="1253328" y="1869066"/>
            <a:ext cx="454100" cy="1685735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4662984" y="260648"/>
            <a:ext cx="4277086" cy="3960440"/>
            <a:chOff x="4662984" y="260648"/>
            <a:chExt cx="4277086" cy="3960440"/>
          </a:xfrm>
        </p:grpSpPr>
        <p:pic>
          <p:nvPicPr>
            <p:cNvPr id="29" name="Picture 19" descr="tch_mub_strange_gce_w_sabita_la_pim_linear.gif"/>
            <p:cNvPicPr>
              <a:picLocks noChangeAspect="1"/>
            </p:cNvPicPr>
            <p:nvPr/>
          </p:nvPicPr>
          <p:blipFill>
            <a:blip r:embed="rId2"/>
            <a:srcRect l="1420" t="8372" r="8521" b="1674"/>
            <a:stretch>
              <a:fillRect/>
            </a:stretch>
          </p:blipFill>
          <p:spPr>
            <a:xfrm>
              <a:off x="4662984" y="597813"/>
              <a:ext cx="4277086" cy="3623275"/>
            </a:xfrm>
            <a:prstGeom prst="rect">
              <a:avLst/>
            </a:prstGeom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7380312" y="260648"/>
              <a:ext cx="14929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070C0"/>
                  </a:solidFill>
                </a:rPr>
                <a:t>STAR 2012</a:t>
              </a:r>
              <a:endParaRPr kumimoji="1" lang="ja-JP" altLang="en-US" sz="2000" dirty="0">
                <a:solidFill>
                  <a:srgbClr val="0070C0"/>
                </a:solidFill>
              </a:endParaRPr>
            </a:p>
          </p:txBody>
        </p:sp>
      </p:grpSp>
      <p:sp>
        <p:nvSpPr>
          <p:cNvPr id="31" name="右矢印 30"/>
          <p:cNvSpPr/>
          <p:nvPr/>
        </p:nvSpPr>
        <p:spPr>
          <a:xfrm>
            <a:off x="3650033" y="5893685"/>
            <a:ext cx="576064" cy="80356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211960" y="5866252"/>
            <a:ext cx="458170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Search for QCD phase structure</a:t>
            </a:r>
          </a:p>
          <a:p>
            <a:pPr algn="r"/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/ </a:t>
            </a:r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critical point</a:t>
            </a:r>
            <a:endParaRPr kumimoji="1" lang="ja-JP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4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>
          <a:xfrm>
            <a:off x="1910400" y="5517214"/>
            <a:ext cx="5037864" cy="1214384"/>
          </a:xfrm>
          <a:prstGeom prst="roundRect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 18"/>
          <p:cNvSpPr/>
          <p:nvPr/>
        </p:nvSpPr>
        <p:spPr>
          <a:xfrm>
            <a:off x="2533758" y="2757117"/>
            <a:ext cx="4317994" cy="9361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3275856" y="971436"/>
            <a:ext cx="2448272" cy="9361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7083991" cy="584775"/>
          </a:xfrm>
        </p:spPr>
        <p:txBody>
          <a:bodyPr/>
          <a:lstStyle/>
          <a:p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Cumulants</a:t>
            </a:r>
            <a:r>
              <a:rPr kumimoji="1" lang="en-US" altLang="ja-JP" dirty="0" smtClean="0"/>
              <a:t> and Correlation Function  </a:t>
            </a:r>
            <a:endParaRPr kumimoji="1" lang="ja-JP" altLang="en-US" dirty="0"/>
          </a:p>
        </p:txBody>
      </p:sp>
      <p:pic>
        <p:nvPicPr>
          <p:cNvPr id="5" name="TexTeXPicture" descr="&lt;?xml version=&quot;1.0&quot; encoding=&quot;utf-16&quot;?&gt;&#10;&lt;TeXTeX&gt;&#10;  &lt;preamble&gt;\documentclass{article}&#10;\usepackage{amsmath}&#10;\pagestyle{empty}&lt;/preamble&gt;&#10;  &lt;body&gt;\begin{align*} &#10;Q = \int_V dx n(x)&#10;\end{align*}&lt;/body&gt;&#10;  &lt;fcolor&gt;FF000000&lt;/fcolor&gt;&#10;  &lt;bcolor&gt;FFFFFFFF&lt;/bcolor&gt;&#10;  &lt;transparent&gt;True&lt;/transparent&gt;&#10;  &lt;resolution&gt;1800&lt;/resolution&gt;&#10;  &lt;imageh&gt;568&lt;/imageh&gt;&#10;  &lt;imagew&gt;1603&lt;/imagew&gt;&#10;  &lt;scale&gt;50&lt;/scale&gt;&#10;  &lt;cursor&gt;34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47" y="1132726"/>
            <a:ext cx="1872208" cy="66339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058063" y="3630351"/>
            <a:ext cx="2559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kumimoji="1" lang="en-US" altLang="ja-JP" sz="2400" baseline="30000" dirty="0" smtClean="0">
                <a:solidFill>
                  <a:schemeClr val="accent2">
                    <a:lumMod val="50000"/>
                  </a:schemeClr>
                </a:solidFill>
              </a:rPr>
              <a:t>nd</a:t>
            </a:r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 order </a:t>
            </a:r>
            <a:r>
              <a:rPr lang="en-US" altLang="ja-JP" sz="2400" dirty="0" err="1" smtClean="0">
                <a:solidFill>
                  <a:schemeClr val="accent2">
                    <a:lumMod val="50000"/>
                  </a:schemeClr>
                </a:solidFill>
              </a:rPr>
              <a:t>cumulant</a:t>
            </a:r>
            <a:endParaRPr lang="en-US" altLang="ja-JP" sz="2400" dirty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(fluctuation)</a:t>
            </a:r>
            <a:endParaRPr kumimoji="1" lang="ja-JP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07327" y="3711525"/>
            <a:ext cx="2664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correlation func</a:t>
            </a:r>
            <a:r>
              <a:rPr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tion</a:t>
            </a:r>
            <a:endParaRPr kumimoji="1" lang="ja-JP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54047" y="1934615"/>
            <a:ext cx="1669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2">
                    <a:lumMod val="75000"/>
                  </a:schemeClr>
                </a:solidFill>
              </a:rPr>
              <a:t>total charge</a:t>
            </a:r>
            <a:endParaRPr kumimoji="1" lang="ja-JP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94246" y="1964735"/>
            <a:ext cx="2002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charge density</a:t>
            </a:r>
            <a:endParaRPr kumimoji="1" lang="ja-JP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TexTeXPicture" descr="&lt;?xml version=&quot;1.0&quot; encoding=&quot;utf-16&quot;?&gt;&#10;&lt;TeXTeX&gt;&#10;  &lt;preamble&gt;\documentclass{article}&#10;\usepackage{amsmath}&#10;\pagestyle{empty}&lt;/preamble&gt;&#10;  &lt;body&gt;\begin{align*} &#10;\langle \delta Q^2 \rangle_{\Delta y}&#10;= \int_{\Delta y} dy (\Delta y-|y|) \langle \delta n(y) \delta n(0) \rangle&#10;\end{align*}&lt;/body&gt;&#10;  &lt;fcolor&gt;FF000000&lt;/fcolor&gt;&#10;  &lt;bcolor&gt;FFFFFFFF&lt;/bcolor&gt;&#10;  &lt;transparent&gt;True&lt;/transparent&gt;&#10;  &lt;resolution&gt;1800&lt;/resolution&gt;&#10;  &lt;imageh&gt;601&lt;/imageh&gt;&#10;  &lt;imagew&gt;4393&lt;/imagew&gt;&#10;  &lt;scale&gt;50&lt;/scale&gt;&#10;  &lt;cursor&gt;90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20" y="6034821"/>
            <a:ext cx="4032448" cy="551673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3887924" y="5527692"/>
            <a:ext cx="1530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1-dim case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981787" y="4694367"/>
            <a:ext cx="303640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1-to-1 correspondence</a:t>
            </a:r>
            <a:endParaRPr kumimoji="1" lang="ja-JP" altLang="en-US" sz="2400" dirty="0"/>
          </a:p>
        </p:txBody>
      </p:sp>
      <p:sp>
        <p:nvSpPr>
          <p:cNvPr id="6" name="正方形/長方形 5"/>
          <p:cNvSpPr/>
          <p:nvPr/>
        </p:nvSpPr>
        <p:spPr>
          <a:xfrm>
            <a:off x="2267744" y="1212130"/>
            <a:ext cx="1656184" cy="1164809"/>
          </a:xfrm>
          <a:prstGeom prst="rect">
            <a:avLst/>
          </a:prstGeom>
          <a:solidFill>
            <a:schemeClr val="accent2">
              <a:alpha val="5000"/>
            </a:schemeClr>
          </a:solidFill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4948721" y="1217133"/>
            <a:ext cx="1903234" cy="1164809"/>
          </a:xfrm>
          <a:prstGeom prst="rect">
            <a:avLst/>
          </a:prstGeom>
          <a:solidFill>
            <a:schemeClr val="accent1">
              <a:alpha val="5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1028076" y="2990955"/>
            <a:ext cx="2577852" cy="1444507"/>
          </a:xfrm>
          <a:prstGeom prst="rect">
            <a:avLst/>
          </a:prstGeom>
          <a:solidFill>
            <a:schemeClr val="accent2">
              <a:alpha val="5000"/>
            </a:schemeClr>
          </a:solidFill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TexTeXPicture" descr="&lt;?xml version=&quot;1.0&quot; encoding=&quot;utf-16&quot;?&gt;&#10;&lt;TeXTeX&gt;&#10;  &lt;preamble&gt;\documentclass{article}&#10;\usepackage{amsmath}&#10;\pagestyle{empty}&lt;/preamble&gt;&#10;  &lt;body&gt;\begin{align*} &#10;\langle \delta Q^2 \rangle&#10;= \int_V dxdy \langle \delta n(x) \delta n(y) \rangle&#10;\end{align*}&lt;/body&gt;&#10;  &lt;fcolor&gt;FF000000&lt;/fcolor&gt;&#10;  &lt;bcolor&gt;FFFFFFFF&lt;/bcolor&gt;&#10;  &lt;transparent&gt;True&lt;/transparent&gt;&#10;  &lt;resolution&gt;1800&lt;/resolution&gt;&#10;  &lt;imageh&gt;568&lt;/imageh&gt;&#10;  &lt;imagew&gt;3182&lt;/imagew&gt;&#10;  &lt;scale&gt;50&lt;/scale&gt;&#10;  &lt;cursor&gt;4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68" y="2914623"/>
            <a:ext cx="3581973" cy="639396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>
          <a:xfrm>
            <a:off x="4952635" y="2990955"/>
            <a:ext cx="2643701" cy="1164809"/>
          </a:xfrm>
          <a:prstGeom prst="rect">
            <a:avLst/>
          </a:prstGeom>
          <a:solidFill>
            <a:schemeClr val="accent1">
              <a:alpha val="5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下矢印 9"/>
          <p:cNvSpPr/>
          <p:nvPr/>
        </p:nvSpPr>
        <p:spPr>
          <a:xfrm>
            <a:off x="3887924" y="2236685"/>
            <a:ext cx="1224136" cy="432048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曲折矢印 13"/>
          <p:cNvSpPr/>
          <p:nvPr/>
        </p:nvSpPr>
        <p:spPr>
          <a:xfrm rot="5400000" flipH="1" flipV="1">
            <a:off x="2397932" y="4416357"/>
            <a:ext cx="567406" cy="600305"/>
          </a:xfrm>
          <a:prstGeom prst="ben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曲折矢印 21"/>
          <p:cNvSpPr/>
          <p:nvPr/>
        </p:nvSpPr>
        <p:spPr>
          <a:xfrm rot="5400000" flipH="1">
            <a:off x="5947011" y="4285582"/>
            <a:ext cx="784405" cy="642036"/>
          </a:xfrm>
          <a:prstGeom prst="ben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7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2" y="1259081"/>
            <a:ext cx="5799151" cy="3856734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4158"/>
            <a:ext cx="5799151" cy="3856734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44" y="1254158"/>
            <a:ext cx="5799151" cy="3856734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88" y="1254158"/>
            <a:ext cx="5799151" cy="3856734"/>
          </a:xfrm>
          <a:prstGeom prst="rect">
            <a:avLst/>
          </a:prstGeom>
        </p:spPr>
      </p:pic>
      <p:sp>
        <p:nvSpPr>
          <p:cNvPr id="26" name="角丸四角形 25"/>
          <p:cNvSpPr/>
          <p:nvPr/>
        </p:nvSpPr>
        <p:spPr>
          <a:xfrm>
            <a:off x="1763688" y="5474841"/>
            <a:ext cx="5688632" cy="133853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5511216" y="5661248"/>
            <a:ext cx="1725080" cy="1042396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 21"/>
          <p:cNvSpPr/>
          <p:nvPr/>
        </p:nvSpPr>
        <p:spPr>
          <a:xfrm>
            <a:off x="3318027" y="5661248"/>
            <a:ext cx="1725080" cy="1042396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876930" cy="584775"/>
          </a:xfrm>
        </p:spPr>
        <p:txBody>
          <a:bodyPr/>
          <a:lstStyle/>
          <a:p>
            <a:r>
              <a:rPr kumimoji="1" lang="en-US" altLang="ja-JP" dirty="0" smtClean="0"/>
              <a:t> Crossover / Correlation </a:t>
            </a:r>
            <a:r>
              <a:rPr kumimoji="1" lang="en-US" altLang="ja-JP" dirty="0" err="1" smtClean="0"/>
              <a:t>Func</a:t>
            </a:r>
            <a:r>
              <a:rPr kumimoji="1" lang="en-US" altLang="ja-JP" dirty="0" smtClean="0"/>
              <a:t>.  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217468" y="-73594"/>
            <a:ext cx="2376265" cy="347679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263017" y="2344537"/>
            <a:ext cx="2288846" cy="348048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905866" y="5013176"/>
            <a:ext cx="3522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monotonically </a:t>
            </a:r>
            <a:r>
              <a:rPr kumimoji="1" lang="en-US" altLang="ja-JP" sz="2400" dirty="0" err="1" smtClean="0"/>
              <a:t>decresing</a:t>
            </a:r>
            <a:endParaRPr kumimoji="1" lang="en-US" altLang="ja-JP" sz="2400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50976" y="5995758"/>
            <a:ext cx="167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monotonically</a:t>
            </a:r>
          </a:p>
          <a:p>
            <a:pPr algn="ctr"/>
            <a:r>
              <a:rPr lang="en-US" altLang="ja-JP" sz="2000" dirty="0" smtClean="0"/>
              <a:t>increasing</a:t>
            </a:r>
            <a:endParaRPr kumimoji="1" lang="ja-JP" altLang="en-US" sz="2000" dirty="0"/>
          </a:p>
        </p:txBody>
      </p:sp>
      <p:pic>
        <p:nvPicPr>
          <p:cNvPr id="18" name="TexTeXPicture" descr="&lt;?xml version=&quot;1.0&quot; encoding=&quot;utf-16&quot;?&gt;&#10;&lt;TeXTeX&gt;&#10;  &lt;preamble&gt;\documentclass{article}&#10;\usepackage{amsmath}&#10;\pagestyle{empty}&lt;/preamble&gt;&#10;  &lt;body&gt;\begin{align*} &#10;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26" y="5731175"/>
            <a:ext cx="481542" cy="264583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535860" y="5995758"/>
            <a:ext cx="167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monotonically</a:t>
            </a:r>
          </a:p>
          <a:p>
            <a:pPr algn="ctr"/>
            <a:r>
              <a:rPr kumimoji="1" lang="en-US" altLang="ja-JP" sz="2000" dirty="0" smtClean="0"/>
              <a:t>decreasing</a:t>
            </a:r>
            <a:endParaRPr kumimoji="1" lang="ja-JP" altLang="en-US" sz="2000" dirty="0"/>
          </a:p>
        </p:txBody>
      </p:sp>
      <p:sp>
        <p:nvSpPr>
          <p:cNvPr id="24" name="右矢印 23"/>
          <p:cNvSpPr/>
          <p:nvPr/>
        </p:nvSpPr>
        <p:spPr>
          <a:xfrm>
            <a:off x="5076056" y="5894414"/>
            <a:ext cx="392595" cy="576064"/>
          </a:xfrm>
          <a:prstGeom prst="right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39467" y="5766947"/>
            <a:ext cx="1186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Analytic</a:t>
            </a:r>
          </a:p>
          <a:p>
            <a:r>
              <a:rPr lang="en-US" altLang="ja-JP" sz="2400" dirty="0" smtClean="0"/>
              <a:t>result</a:t>
            </a:r>
            <a:endParaRPr kumimoji="1" lang="ja-JP" altLang="en-US" sz="2400" dirty="0"/>
          </a:p>
        </p:txBody>
      </p:sp>
      <p:pic>
        <p:nvPicPr>
          <p:cNvPr id="5" name="TexTeXPicture" descr="&lt;?xml version=&quot;1.0&quot; encoding=&quot;utf-16&quot;?&gt;&#10;&lt;TeXTeX&gt;&#10;  &lt;preamble&gt;\documentclass{article}&#10;\usepackage{amsmath}&#10;\pagestyle{empty}&lt;/preamble&gt;&#10;  &lt;body&gt;\begin{align*} &#10;C(\bar y) = \langle \delta n(\bar y) \delta n(0) \rangle / \chi_{\rm hadron}&#10;\end{align*}&lt;/body&gt;&#10;  &lt;fcolor&gt;FF000000&lt;/fcolor&gt;&#10;  &lt;bcolor&gt;FFFFFFFF&lt;/bcolor&gt;&#10;  &lt;transparent&gt;True&lt;/transparent&gt;&#10;  &lt;resolution&gt;1800&lt;/resolution&gt;&#10;  &lt;imageh&gt;250&lt;/imageh&gt;&#10;  &lt;imagew&gt;3095&lt;/imagew&gt;&#10;  &lt;scale&gt;50&lt;/scale&gt;&#10;  &lt;cursor&gt;92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2" y="895132"/>
            <a:ext cx="4626955" cy="373744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article}&#10;\usepackage{amsmath}&#10;\pagestyle{empty}&lt;/preamble&gt;&#10;  &lt;body&gt;\begin{align*} &#10;C(\bar y)&#10;\end{align*}&lt;/body&gt;&#10;  &lt;fcolor&gt;FF000000&lt;/fcolor&gt;&#10;  &lt;bcolor&gt;FFFFFFFF&lt;/bcolor&gt;&#10;  &lt;transparent&gt;True&lt;/transparent&gt;&#10;  &lt;resolution&gt;1800&lt;/resolution&gt;&#10;  &lt;imageh&gt;250&lt;/imageh&gt;&#10;  &lt;imagew&gt;483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93" y="5731175"/>
            <a:ext cx="511175" cy="264583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51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447599" cy="584775"/>
          </a:xfrm>
        </p:spPr>
        <p:txBody>
          <a:bodyPr/>
          <a:lstStyle/>
          <a:p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Criticap</a:t>
            </a:r>
            <a:r>
              <a:rPr kumimoji="1" lang="en-US" altLang="ja-JP" dirty="0" smtClean="0"/>
              <a:t> Point / Correlation </a:t>
            </a:r>
            <a:r>
              <a:rPr kumimoji="1" lang="en-US" altLang="ja-JP" dirty="0" err="1" smtClean="0"/>
              <a:t>Func</a:t>
            </a:r>
            <a:r>
              <a:rPr kumimoji="1" lang="en-US" altLang="ja-JP" dirty="0" smtClean="0"/>
              <a:t>.  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A56AD-AD03-42A2-9106-7954672CD08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5799151" cy="370733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2776"/>
            <a:ext cx="5799151" cy="370733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412776"/>
            <a:ext cx="5799151" cy="370733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1412776"/>
            <a:ext cx="5799151" cy="3707334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article}&#10;\usepackage{amsmath}&#10;\pagestyle{empty}&lt;/preamble&gt;&#10;  &lt;body&gt;\begin{align*} &#10;C(\bar y) = \langle \delta n(\bar y) \delta n(0) \rangle / \chi_{\rm hadron}&#10;\end{align*}&lt;/body&gt;&#10;  &lt;fcolor&gt;FF000000&lt;/fcolor&gt;&#10;  &lt;bcolor&gt;FFFFFFFF&lt;/bcolor&gt;&#10;  &lt;transparent&gt;True&lt;/transparent&gt;&#10;  &lt;resolution&gt;1800&lt;/resolution&gt;&#10;  &lt;imageh&gt;250&lt;/imageh&gt;&#10;  &lt;imagew&gt;3095&lt;/imagew&gt;&#10;  &lt;scale&gt;50&lt;/scale&gt;&#10;  &lt;cursor&gt;92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2" y="895132"/>
            <a:ext cx="4626955" cy="37374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188856" y="11943"/>
            <a:ext cx="2346397" cy="356388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070057" y="2322405"/>
            <a:ext cx="2429261" cy="3718625"/>
          </a:xfrm>
          <a:prstGeom prst="rect">
            <a:avLst/>
          </a:prstGeom>
        </p:spPr>
      </p:pic>
      <p:sp>
        <p:nvSpPr>
          <p:cNvPr id="12" name="角丸四角形 11"/>
          <p:cNvSpPr/>
          <p:nvPr/>
        </p:nvSpPr>
        <p:spPr>
          <a:xfrm>
            <a:off x="1418879" y="5561740"/>
            <a:ext cx="5832648" cy="116465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5235302" y="5732380"/>
            <a:ext cx="1789688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 13"/>
          <p:cNvSpPr/>
          <p:nvPr/>
        </p:nvSpPr>
        <p:spPr>
          <a:xfrm>
            <a:off x="2950897" y="5736030"/>
            <a:ext cx="1789688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05866" y="5013176"/>
            <a:ext cx="3429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non-monotonic </a:t>
            </a:r>
            <a:r>
              <a:rPr kumimoji="1" lang="en-US" altLang="ja-JP" sz="2400" dirty="0" err="1" smtClean="0">
                <a:latin typeface="Symbol" panose="05050102010706020507" pitchFamily="18" charset="2"/>
              </a:rPr>
              <a:t>D</a:t>
            </a:r>
            <a:r>
              <a:rPr kumimoji="1" lang="en-US" altLang="ja-JP" sz="2400" dirty="0" err="1" smtClean="0"/>
              <a:t>y</a:t>
            </a:r>
            <a:r>
              <a:rPr kumimoji="1" lang="en-US" altLang="ja-JP" sz="2400" dirty="0" smtClean="0"/>
              <a:t> dep.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942592" y="6082656"/>
            <a:ext cx="1797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non-monotonic</a:t>
            </a:r>
          </a:p>
        </p:txBody>
      </p:sp>
      <p:pic>
        <p:nvPicPr>
          <p:cNvPr id="17" name="TexTeXPicture" descr="&lt;?xml version=&quot;1.0&quot; encoding=&quot;utf-16&quot;?&gt;&#10;&lt;TeXTeX&gt;&#10;  &lt;preamble&gt;\documentclass{article}&#10;\usepackage{amsmath}&#10;\pagestyle{empty}&lt;/preamble&gt;&#10;  &lt;body&gt;\begin{align*} &#10;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75" y="5851740"/>
            <a:ext cx="481542" cy="264583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240664" y="6092822"/>
            <a:ext cx="1797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non-monotonic</a:t>
            </a:r>
          </a:p>
        </p:txBody>
      </p:sp>
      <p:sp>
        <p:nvSpPr>
          <p:cNvPr id="20" name="右矢印 19"/>
          <p:cNvSpPr/>
          <p:nvPr/>
        </p:nvSpPr>
        <p:spPr>
          <a:xfrm>
            <a:off x="4788829" y="5852613"/>
            <a:ext cx="392595" cy="576064"/>
          </a:xfrm>
          <a:prstGeom prst="right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591681" y="5710613"/>
            <a:ext cx="1186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Analytic</a:t>
            </a:r>
          </a:p>
          <a:p>
            <a:r>
              <a:rPr lang="en-US" altLang="ja-JP" sz="2400" dirty="0" smtClean="0"/>
              <a:t>result</a:t>
            </a:r>
            <a:endParaRPr kumimoji="1" lang="ja-JP" altLang="en-US" sz="2400" dirty="0"/>
          </a:p>
        </p:txBody>
      </p:sp>
      <p:pic>
        <p:nvPicPr>
          <p:cNvPr id="22" name="TexTeXPicture" descr="&lt;?xml version=&quot;1.0&quot; encoding=&quot;utf-16&quot;?&gt;&#10;&lt;TeXTeX&gt;&#10;  &lt;preamble&gt;\documentclass{article}&#10;\usepackage{amsmath}&#10;\pagestyle{empty}&lt;/preamble&gt;&#10;  &lt;body&gt;\begin{align*} &#10;C(\Delta y)&#10;\end{align*}&lt;/body&gt;&#10;  &lt;fcolor&gt;FF000000&lt;/fcolor&gt;&#10;  &lt;bcolor&gt;FFFFFFFF&lt;/bcolor&gt;&#10;  &lt;transparent&gt;True&lt;/transparent&gt;&#10;  &lt;resolution&gt;1800&lt;/resolution&gt;&#10;  &lt;imageh&gt;250&lt;/imageh&gt;&#10;  &lt;imagew&gt;690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63" y="5851740"/>
            <a:ext cx="730250" cy="264583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8048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2279791" cy="584775"/>
          </a:xfrm>
        </p:spPr>
        <p:txBody>
          <a:bodyPr/>
          <a:lstStyle/>
          <a:p>
            <a:r>
              <a:rPr lang="en-US" altLang="ja-JP" dirty="0"/>
              <a:t> </a:t>
            </a:r>
            <a:r>
              <a:rPr lang="en-US" altLang="ja-JP" dirty="0" smtClean="0"/>
              <a:t>Summary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9552" y="1124744"/>
            <a:ext cx="82089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Fluctuations observed in HIC are not in equilibrium.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Non-</a:t>
            </a:r>
            <a:r>
              <a:rPr lang="en-US" altLang="ja-JP" sz="2800" dirty="0" err="1" smtClean="0"/>
              <a:t>equil</a:t>
            </a:r>
            <a:r>
              <a:rPr lang="en-US" altLang="ja-JP" sz="2800" dirty="0" smtClean="0"/>
              <a:t>. property can be understood from </a:t>
            </a:r>
            <a:r>
              <a:rPr lang="en-US" altLang="ja-JP" sz="2800" dirty="0" err="1" smtClean="0">
                <a:latin typeface="Symbol" panose="05050102010706020507" pitchFamily="18" charset="2"/>
              </a:rPr>
              <a:t>D</a:t>
            </a:r>
            <a:r>
              <a:rPr lang="en-US" altLang="ja-JP" sz="2800" dirty="0" err="1" smtClean="0"/>
              <a:t>y</a:t>
            </a:r>
            <a:r>
              <a:rPr lang="en-US" altLang="ja-JP" sz="2800" dirty="0" smtClean="0"/>
              <a:t> dependence of </a:t>
            </a:r>
            <a:r>
              <a:rPr lang="en-US" altLang="ja-JP" sz="2800" dirty="0" err="1" smtClean="0"/>
              <a:t>cumulants</a:t>
            </a:r>
            <a:r>
              <a:rPr lang="en-US" altLang="ja-JP" sz="28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kumimoji="1" lang="en-US" altLang="ja-JP" sz="28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A simple diffusion model leads to non-monotonic </a:t>
            </a:r>
            <a:r>
              <a:rPr lang="en-US" altLang="ja-JP" sz="2800" dirty="0" err="1" smtClean="0">
                <a:latin typeface="Symbol" panose="05050102010706020507" pitchFamily="18" charset="2"/>
              </a:rPr>
              <a:t>D</a:t>
            </a:r>
            <a:r>
              <a:rPr lang="en-US" altLang="ja-JP" sz="2800" dirty="0" err="1" smtClean="0"/>
              <a:t>y</a:t>
            </a:r>
            <a:r>
              <a:rPr lang="en-US" altLang="ja-JP" sz="2800" dirty="0" smtClean="0"/>
              <a:t> dependence of </a:t>
            </a:r>
            <a:r>
              <a:rPr lang="en-US" altLang="ja-JP" sz="2800" b="1" dirty="0" smtClean="0"/>
              <a:t>higher order </a:t>
            </a:r>
            <a:r>
              <a:rPr lang="en-US" altLang="ja-JP" sz="2800" dirty="0" err="1" smtClean="0"/>
              <a:t>cumulant</a:t>
            </a:r>
            <a:r>
              <a:rPr lang="en-US" altLang="ja-JP" sz="28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Non-</a:t>
            </a:r>
            <a:r>
              <a:rPr kumimoji="1" lang="en-US" altLang="ja-JP" sz="2800" dirty="0" err="1" smtClean="0"/>
              <a:t>monotnic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>
                <a:latin typeface="Symbol" panose="05050102010706020507" pitchFamily="18" charset="2"/>
              </a:rPr>
              <a:t>D</a:t>
            </a:r>
            <a:r>
              <a:rPr kumimoji="1" lang="en-US" altLang="ja-JP" sz="2800" dirty="0" err="1" smtClean="0"/>
              <a:t>y</a:t>
            </a:r>
            <a:r>
              <a:rPr kumimoji="1" lang="en-US" altLang="ja-JP" sz="2800" dirty="0" smtClean="0"/>
              <a:t> dependence of </a:t>
            </a:r>
            <a:r>
              <a:rPr kumimoji="1" lang="en-US" altLang="ja-JP" sz="2800" b="1" dirty="0" smtClean="0"/>
              <a:t>2</a:t>
            </a:r>
            <a:r>
              <a:rPr kumimoji="1" lang="en-US" altLang="ja-JP" sz="2800" b="1" baseline="30000" dirty="0" smtClean="0"/>
              <a:t>nd</a:t>
            </a:r>
            <a:r>
              <a:rPr kumimoji="1" lang="en-US" altLang="ja-JP" sz="2800" b="1" dirty="0" smtClean="0"/>
              <a:t> order </a:t>
            </a:r>
            <a:r>
              <a:rPr kumimoji="1" lang="en-US" altLang="ja-JP" sz="2800" dirty="0" err="1" smtClean="0"/>
              <a:t>cumulant</a:t>
            </a:r>
            <a:r>
              <a:rPr kumimoji="1" lang="en-US" altLang="ja-JP" sz="2800" dirty="0" smtClean="0"/>
              <a:t> is a signal of QCD critical point.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b="1" dirty="0" smtClean="0"/>
              <a:t>Detailed understanding on fluctuations can be established from the study of </a:t>
            </a:r>
            <a:r>
              <a:rPr lang="en-US" altLang="ja-JP" sz="2800" b="1" dirty="0" err="1" smtClean="0">
                <a:latin typeface="Symbol" panose="05050102010706020507" pitchFamily="18" charset="2"/>
              </a:rPr>
              <a:t>D</a:t>
            </a:r>
            <a:r>
              <a:rPr lang="en-US" altLang="ja-JP" sz="2800" b="1" dirty="0" err="1" smtClean="0"/>
              <a:t>y</a:t>
            </a:r>
            <a:r>
              <a:rPr lang="en-US" altLang="ja-JP" sz="2800" b="1" dirty="0" smtClean="0"/>
              <a:t> dependences of various </a:t>
            </a:r>
            <a:r>
              <a:rPr lang="en-US" altLang="ja-JP" sz="2800" b="1" dirty="0" err="1" smtClean="0"/>
              <a:t>cumulants</a:t>
            </a:r>
            <a:r>
              <a:rPr lang="en-US" altLang="ja-JP" sz="2800" b="1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047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947462" cy="584775"/>
          </a:xfrm>
        </p:spPr>
        <p:txBody>
          <a:bodyPr/>
          <a:lstStyle/>
          <a:p>
            <a:r>
              <a:rPr kumimoji="1" lang="en-US" altLang="ja-JP" dirty="0" smtClean="0"/>
              <a:t> Weaker Critical Enhancement  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3" y="1412776"/>
            <a:ext cx="4490647" cy="316714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497" y="1484784"/>
            <a:ext cx="4888503" cy="3167147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article}&#10;\usepackage{amsmath}&#10;\pagestyle{empty}&lt;/preamble&gt;&#10;  &lt;body&gt;\begin{align*} &#10;C(\bar y) = \langle \delta n(\bar y) \delta n(0) \rangle / \chi_{\rm hadron}&#10;\end{align*}&lt;/body&gt;&#10;  &lt;fcolor&gt;FF000000&lt;/fcolor&gt;&#10;  &lt;bcolor&gt;FFFFFFFF&lt;/bcolor&gt;&#10;  &lt;transparent&gt;True&lt;/transparent&gt;&#10;  &lt;resolution&gt;1800&lt;/resolution&gt;&#10;  &lt;imageh&gt;250&lt;/imageh&gt;&#10;  &lt;imagew&gt;3095&lt;/imagew&gt;&#10;  &lt;scale&gt;50&lt;/scale&gt;&#10;  &lt;cursor&gt;9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09" y="1025476"/>
            <a:ext cx="4369217" cy="352925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article}&#10;\usepackage{amsmath}&#10;\pagestyle{empty}&lt;/preamble&gt;&#10;  &lt;body&gt;\begin{align*} &#10;K(\Delta y) = \langle \delta Q^2 \rangle / \langle \delta Q^2 \rangle_{\rm eq.}&#10;\end{align*}&lt;/body&gt;&#10;  &lt;fcolor&gt;FF000000&lt;/fcolor&gt;&#10;  &lt;bcolor&gt;FFFFFFFF&lt;/bcolor&gt;&#10;  &lt;transparent&gt;True&lt;/transparent&gt;&#10;  &lt;resolution&gt;1800&lt;/resolution&gt;&#10;  &lt;imageh&gt;289&lt;/imageh&gt;&#10;  &lt;imagew&gt;2688&lt;/imagew&gt;&#10;  &lt;scale&gt;50&lt;/scale&gt;&#10;  &lt;cursor&gt;75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24" y="1003028"/>
            <a:ext cx="3700173" cy="39782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55324" y="4523708"/>
            <a:ext cx="5354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N</a:t>
            </a:r>
            <a:r>
              <a:rPr kumimoji="1" lang="en-US" altLang="ja-JP" sz="2400" dirty="0" smtClean="0"/>
              <a:t>on-monotonicity in K(</a:t>
            </a:r>
            <a:r>
              <a:rPr kumimoji="1" lang="en-US" altLang="ja-JP" sz="2400" dirty="0" err="1" smtClean="0">
                <a:latin typeface="Symbol" panose="05050102010706020507" pitchFamily="18" charset="2"/>
              </a:rPr>
              <a:t>D</a:t>
            </a:r>
            <a:r>
              <a:rPr kumimoji="1" lang="en-US" altLang="ja-JP" sz="2400" dirty="0" err="1" smtClean="0"/>
              <a:t>y</a:t>
            </a:r>
            <a:r>
              <a:rPr kumimoji="1" lang="en-US" altLang="ja-JP" sz="2400" dirty="0" smtClean="0"/>
              <a:t>) disappears.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But C(y) is still non-monotonic.</a:t>
            </a:r>
            <a:endParaRPr kumimoji="1" lang="ja-JP" altLang="en-US" sz="2400" dirty="0"/>
          </a:p>
        </p:txBody>
      </p:sp>
      <p:sp>
        <p:nvSpPr>
          <p:cNvPr id="9" name="角丸四角形 8"/>
          <p:cNvSpPr/>
          <p:nvPr/>
        </p:nvSpPr>
        <p:spPr>
          <a:xfrm>
            <a:off x="1043608" y="5360692"/>
            <a:ext cx="6984776" cy="145268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4907068" y="5537175"/>
            <a:ext cx="2016225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/>
          <p:cNvSpPr/>
          <p:nvPr/>
        </p:nvSpPr>
        <p:spPr>
          <a:xfrm>
            <a:off x="2575626" y="5534982"/>
            <a:ext cx="1789688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08573" y="5881608"/>
            <a:ext cx="1315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monotonic</a:t>
            </a:r>
          </a:p>
        </p:txBody>
      </p:sp>
      <p:pic>
        <p:nvPicPr>
          <p:cNvPr id="13" name="TexTeXPicture" descr="&lt;?xml version=&quot;1.0&quot; encoding=&quot;utf-16&quot;?&gt;&#10;&lt;TeXTeX&gt;&#10;  &lt;preamble&gt;\documentclass{article}&#10;\usepackage{amsmath}&#10;\pagestyle{empty}&lt;/preamble&gt;&#10;  &lt;body&gt;\begin{align*} &#10;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811" y="5949371"/>
            <a:ext cx="481542" cy="264583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878081" y="5587700"/>
            <a:ext cx="2070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no information on</a:t>
            </a:r>
          </a:p>
        </p:txBody>
      </p:sp>
      <p:sp>
        <p:nvSpPr>
          <p:cNvPr id="15" name="右矢印 14"/>
          <p:cNvSpPr/>
          <p:nvPr/>
        </p:nvSpPr>
        <p:spPr>
          <a:xfrm>
            <a:off x="4413558" y="5651565"/>
            <a:ext cx="392595" cy="576064"/>
          </a:xfrm>
          <a:prstGeom prst="right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53337" y="5650720"/>
            <a:ext cx="1186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Analytic</a:t>
            </a:r>
          </a:p>
          <a:p>
            <a:r>
              <a:rPr lang="en-US" altLang="ja-JP" sz="2400" dirty="0" smtClean="0"/>
              <a:t>result</a:t>
            </a:r>
            <a:endParaRPr kumimoji="1" lang="ja-JP" altLang="en-US" sz="2400" dirty="0"/>
          </a:p>
        </p:txBody>
      </p:sp>
      <p:pic>
        <p:nvPicPr>
          <p:cNvPr id="18" name="TexTeXPicture" descr="&lt;?xml version=&quot;1.0&quot; encoding=&quot;utf-16&quot;?&gt;&#10;&lt;TeXTeX&gt;&#10;  &lt;preamble&gt;\documentclass{article}&#10;\usepackage{amsmath}&#10;\pagestyle{empty}&lt;/preamble&gt;&#10;  &lt;body&gt;\begin{align*} &#10;K(\Delta y),~C(\bar y)&#10;\end{align*}&lt;/body&gt;&#10;  &lt;fcolor&gt;FF000000&lt;/fcolor&gt;&#10;  &lt;bcolor&gt;FFFFFFFF&lt;/bcolor&gt;&#10;  &lt;transparent&gt;True&lt;/transparent&gt;&#10;  &lt;resolution&gt;1800&lt;/resolution&gt;&#10;  &lt;imageh&gt;250&lt;/imageh&gt;&#10;  &lt;imagew&gt;1442&lt;/imagew&gt;&#10;  &lt;scale&gt;50&lt;/scale&gt;&#10;  &lt;cursor&gt;35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58" y="5684395"/>
            <a:ext cx="1526117" cy="264583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483768" y="6371846"/>
            <a:ext cx="5321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C(y) is better to see non-monotonicity.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5529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3829895" cy="584775"/>
          </a:xfrm>
        </p:spPr>
        <p:txBody>
          <a:bodyPr/>
          <a:lstStyle/>
          <a:p>
            <a:r>
              <a:rPr kumimoji="1" lang="en-US" altLang="ja-JP" dirty="0" smtClean="0"/>
              <a:t> Away from the CP 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40768"/>
            <a:ext cx="4499992" cy="303894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340768"/>
            <a:ext cx="4711441" cy="3038946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article}&#10;\usepackage{amsmath}&#10;\pagestyle{empty}&lt;/preamble&gt;&#10;  &lt;body&gt;\begin{align*} &#10;C(\bar y) = \langle \delta n(\bar y) \delta n(0) \rangle / \chi_{\rm hadron}&#10;\end{align*}&lt;/body&gt;&#10;  &lt;fcolor&gt;FF000000&lt;/fcolor&gt;&#10;  &lt;bcolor&gt;FFFFFFFF&lt;/bcolor&gt;&#10;  &lt;transparent&gt;True&lt;/transparent&gt;&#10;  &lt;resolution&gt;1800&lt;/resolution&gt;&#10;  &lt;imageh&gt;250&lt;/imageh&gt;&#10;  &lt;imagew&gt;3095&lt;/imagew&gt;&#10;  &lt;scale&gt;50&lt;/scale&gt;&#10;  &lt;cursor&gt;9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09" y="1025476"/>
            <a:ext cx="4369217" cy="352925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article}&#10;\usepackage{amsmath}&#10;\pagestyle{empty}&lt;/preamble&gt;&#10;  &lt;body&gt;\begin{align*} &#10;K(\Delta y) = \langle \delta Q^2 \rangle / \langle \delta Q^2 \rangle_{\rm eq.}&#10;\end{align*}&lt;/body&gt;&#10;  &lt;fcolor&gt;FF000000&lt;/fcolor&gt;&#10;  &lt;bcolor&gt;FFFFFFFF&lt;/bcolor&gt;&#10;  &lt;transparent&gt;True&lt;/transparent&gt;&#10;  &lt;resolution&gt;1800&lt;/resolution&gt;&#10;  &lt;imageh&gt;289&lt;/imageh&gt;&#10;  &lt;imagew&gt;2688&lt;/imagew&gt;&#10;  &lt;scale&gt;50&lt;/scale&gt;&#10;  &lt;cursor&gt;75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24" y="1003028"/>
            <a:ext cx="3700173" cy="39782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86493" y="4610164"/>
            <a:ext cx="8003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Signal of the critical enhancement can be clearer on a path away from the CP.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54681" y="5783560"/>
            <a:ext cx="6490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Away from the CP </a:t>
            </a:r>
            <a:r>
              <a:rPr kumimoji="1" lang="en-US" altLang="ja-JP" sz="2400" dirty="0" smtClean="0">
                <a:sym typeface="Wingdings" panose="05000000000000000000" pitchFamily="2" charset="2"/>
              </a:rPr>
              <a:t> Weaker critical slowing down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7838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4685479" y="5548055"/>
            <a:ext cx="4214248" cy="10801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4" name="正方形/長方形 273"/>
          <p:cNvSpPr/>
          <p:nvPr/>
        </p:nvSpPr>
        <p:spPr>
          <a:xfrm>
            <a:off x="755576" y="4383112"/>
            <a:ext cx="3478220" cy="18542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0000"/>
                </a:srgbClr>
              </a:gs>
              <a:gs pos="100000">
                <a:srgbClr val="00B0F0">
                  <a:alpha val="30000"/>
                </a:srgbClr>
              </a:gs>
            </a:gsLst>
            <a:lin ang="135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760477" y="1714241"/>
            <a:ext cx="3478220" cy="18542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30000"/>
                </a:srgbClr>
              </a:gs>
              <a:gs pos="100000">
                <a:srgbClr val="FA5D06">
                  <a:alpha val="30000"/>
                </a:srgbClr>
              </a:gs>
            </a:gsLst>
            <a:lin ang="27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925294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Fluctuations and Elemental Charge </a:t>
            </a:r>
            <a:r>
              <a:rPr kumimoji="1" lang="en-US" altLang="ja-JP" dirty="0" smtClean="0">
                <a:solidFill>
                  <a:schemeClr val="tx1"/>
                </a:solidFill>
              </a:rPr>
              <a:t>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27" name="円/楕円 426"/>
          <p:cNvSpPr/>
          <p:nvPr/>
        </p:nvSpPr>
        <p:spPr>
          <a:xfrm>
            <a:off x="2475725" y="329468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8" name="円/楕円 427"/>
          <p:cNvSpPr/>
          <p:nvPr/>
        </p:nvSpPr>
        <p:spPr>
          <a:xfrm>
            <a:off x="3347864" y="338263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9" name="円/楕円 428"/>
          <p:cNvSpPr/>
          <p:nvPr/>
        </p:nvSpPr>
        <p:spPr>
          <a:xfrm>
            <a:off x="3607833" y="317321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0" name="円/楕円 429"/>
          <p:cNvSpPr/>
          <p:nvPr/>
        </p:nvSpPr>
        <p:spPr>
          <a:xfrm>
            <a:off x="1223616" y="3166637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1" name="円/楕円 430"/>
          <p:cNvSpPr/>
          <p:nvPr/>
        </p:nvSpPr>
        <p:spPr>
          <a:xfrm>
            <a:off x="3491880" y="2347428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2" name="円/楕円 431"/>
          <p:cNvSpPr/>
          <p:nvPr/>
        </p:nvSpPr>
        <p:spPr>
          <a:xfrm>
            <a:off x="1640419" y="2635066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3" name="円/楕円 432"/>
          <p:cNvSpPr/>
          <p:nvPr/>
        </p:nvSpPr>
        <p:spPr>
          <a:xfrm>
            <a:off x="1994403" y="244244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4" name="円/楕円 433"/>
          <p:cNvSpPr/>
          <p:nvPr/>
        </p:nvSpPr>
        <p:spPr>
          <a:xfrm>
            <a:off x="1115616" y="210703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5" name="円/楕円 434"/>
          <p:cNvSpPr/>
          <p:nvPr/>
        </p:nvSpPr>
        <p:spPr>
          <a:xfrm>
            <a:off x="3203824" y="295721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6" name="円/楕円 435"/>
          <p:cNvSpPr/>
          <p:nvPr/>
        </p:nvSpPr>
        <p:spPr>
          <a:xfrm>
            <a:off x="2027035" y="3065219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7" name="円/楕円 436"/>
          <p:cNvSpPr/>
          <p:nvPr/>
        </p:nvSpPr>
        <p:spPr>
          <a:xfrm>
            <a:off x="3955873" y="195829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8" name="円/楕円 437"/>
          <p:cNvSpPr/>
          <p:nvPr/>
        </p:nvSpPr>
        <p:spPr>
          <a:xfrm>
            <a:off x="1701045" y="322063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9" name="円/楕円 438"/>
          <p:cNvSpPr/>
          <p:nvPr/>
        </p:nvSpPr>
        <p:spPr>
          <a:xfrm>
            <a:off x="3715833" y="261577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0" name="円/楕円 439"/>
          <p:cNvSpPr/>
          <p:nvPr/>
        </p:nvSpPr>
        <p:spPr>
          <a:xfrm>
            <a:off x="2608457" y="281922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1" name="円/楕円 440"/>
          <p:cNvSpPr/>
          <p:nvPr/>
        </p:nvSpPr>
        <p:spPr>
          <a:xfrm>
            <a:off x="2427957" y="229950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2" name="円/楕円 441"/>
          <p:cNvSpPr/>
          <p:nvPr/>
        </p:nvSpPr>
        <p:spPr>
          <a:xfrm>
            <a:off x="899592" y="2427207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3" name="円/楕円 442"/>
          <p:cNvSpPr/>
          <p:nvPr/>
        </p:nvSpPr>
        <p:spPr>
          <a:xfrm>
            <a:off x="2718116" y="244492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4" name="円/楕円 443"/>
          <p:cNvSpPr/>
          <p:nvPr/>
        </p:nvSpPr>
        <p:spPr>
          <a:xfrm>
            <a:off x="2679702" y="203753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5" name="円/楕円 444"/>
          <p:cNvSpPr/>
          <p:nvPr/>
        </p:nvSpPr>
        <p:spPr>
          <a:xfrm>
            <a:off x="1588266" y="1924333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6" name="円/楕円 445"/>
          <p:cNvSpPr/>
          <p:nvPr/>
        </p:nvSpPr>
        <p:spPr>
          <a:xfrm>
            <a:off x="3160578" y="256177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7" name="円/楕円 446"/>
          <p:cNvSpPr/>
          <p:nvPr/>
        </p:nvSpPr>
        <p:spPr>
          <a:xfrm>
            <a:off x="4067944" y="239092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8" name="円/楕円 447"/>
          <p:cNvSpPr/>
          <p:nvPr/>
        </p:nvSpPr>
        <p:spPr>
          <a:xfrm>
            <a:off x="3955873" y="3287152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9" name="円/楕円 448"/>
          <p:cNvSpPr/>
          <p:nvPr/>
        </p:nvSpPr>
        <p:spPr>
          <a:xfrm>
            <a:off x="946728" y="1870333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0" name="円/楕円 449"/>
          <p:cNvSpPr/>
          <p:nvPr/>
        </p:nvSpPr>
        <p:spPr>
          <a:xfrm>
            <a:off x="2209154" y="271891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6" name="円/楕円 235"/>
          <p:cNvSpPr/>
          <p:nvPr/>
        </p:nvSpPr>
        <p:spPr>
          <a:xfrm>
            <a:off x="892728" y="328581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8" name="円/楕円 237"/>
          <p:cNvSpPr/>
          <p:nvPr/>
        </p:nvSpPr>
        <p:spPr>
          <a:xfrm>
            <a:off x="2879824" y="3338296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9" name="円/楕円 238"/>
          <p:cNvSpPr/>
          <p:nvPr/>
        </p:nvSpPr>
        <p:spPr>
          <a:xfrm>
            <a:off x="2242273" y="177884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0" name="円/楕円 239"/>
          <p:cNvSpPr/>
          <p:nvPr/>
        </p:nvSpPr>
        <p:spPr>
          <a:xfrm>
            <a:off x="2250076" y="2017659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2" name="円/楕円 241"/>
          <p:cNvSpPr/>
          <p:nvPr/>
        </p:nvSpPr>
        <p:spPr>
          <a:xfrm>
            <a:off x="1475656" y="237775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4" name="円/楕円 243"/>
          <p:cNvSpPr/>
          <p:nvPr/>
        </p:nvSpPr>
        <p:spPr>
          <a:xfrm>
            <a:off x="3347864" y="2013999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0" name="円/楕円 199"/>
          <p:cNvSpPr/>
          <p:nvPr/>
        </p:nvSpPr>
        <p:spPr>
          <a:xfrm>
            <a:off x="2048403" y="5931272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9" name="円/楕円 208"/>
          <p:cNvSpPr/>
          <p:nvPr/>
        </p:nvSpPr>
        <p:spPr>
          <a:xfrm>
            <a:off x="3810575" y="5861651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7" name="円/楕円 216"/>
          <p:cNvSpPr/>
          <p:nvPr/>
        </p:nvSpPr>
        <p:spPr>
          <a:xfrm>
            <a:off x="3217605" y="515941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円/楕円 217"/>
          <p:cNvSpPr/>
          <p:nvPr/>
        </p:nvSpPr>
        <p:spPr>
          <a:xfrm>
            <a:off x="1563801" y="557035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1" name="円/楕円 220"/>
          <p:cNvSpPr/>
          <p:nvPr/>
        </p:nvSpPr>
        <p:spPr>
          <a:xfrm>
            <a:off x="3271605" y="526133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5" name="円/楕円 224"/>
          <p:cNvSpPr/>
          <p:nvPr/>
        </p:nvSpPr>
        <p:spPr>
          <a:xfrm>
            <a:off x="1498657" y="5468504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円/楕円 230"/>
          <p:cNvSpPr/>
          <p:nvPr/>
        </p:nvSpPr>
        <p:spPr>
          <a:xfrm>
            <a:off x="2663398" y="4535036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3" name="円/楕円 232"/>
          <p:cNvSpPr/>
          <p:nvPr/>
        </p:nvSpPr>
        <p:spPr>
          <a:xfrm>
            <a:off x="1221599" y="467655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4" name="円/楕円 233"/>
          <p:cNvSpPr/>
          <p:nvPr/>
        </p:nvSpPr>
        <p:spPr>
          <a:xfrm>
            <a:off x="3691743" y="580765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7" name="円/楕円 236"/>
          <p:cNvSpPr/>
          <p:nvPr/>
        </p:nvSpPr>
        <p:spPr>
          <a:xfrm>
            <a:off x="982958" y="5780602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1" name="円/楕円 240"/>
          <p:cNvSpPr/>
          <p:nvPr/>
        </p:nvSpPr>
        <p:spPr>
          <a:xfrm>
            <a:off x="3845277" y="461587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円/楕円 242"/>
          <p:cNvSpPr/>
          <p:nvPr/>
        </p:nvSpPr>
        <p:spPr>
          <a:xfrm>
            <a:off x="935584" y="567260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5" name="円/楕円 244"/>
          <p:cNvSpPr/>
          <p:nvPr/>
        </p:nvSpPr>
        <p:spPr>
          <a:xfrm>
            <a:off x="3325605" y="513519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6" name="円/楕円 245"/>
          <p:cNvSpPr/>
          <p:nvPr/>
        </p:nvSpPr>
        <p:spPr>
          <a:xfrm>
            <a:off x="2159693" y="599195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7" name="円/楕円 246"/>
          <p:cNvSpPr/>
          <p:nvPr/>
        </p:nvSpPr>
        <p:spPr>
          <a:xfrm>
            <a:off x="2526624" y="4525976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8" name="円/楕円 247"/>
          <p:cNvSpPr/>
          <p:nvPr/>
        </p:nvSpPr>
        <p:spPr>
          <a:xfrm>
            <a:off x="1223217" y="481625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9" name="円/楕円 248"/>
          <p:cNvSpPr/>
          <p:nvPr/>
        </p:nvSpPr>
        <p:spPr>
          <a:xfrm>
            <a:off x="2597594" y="4590161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0" name="円/楕円 249"/>
          <p:cNvSpPr/>
          <p:nvPr/>
        </p:nvSpPr>
        <p:spPr>
          <a:xfrm>
            <a:off x="2172025" y="515076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1" name="円/楕円 250"/>
          <p:cNvSpPr/>
          <p:nvPr/>
        </p:nvSpPr>
        <p:spPr>
          <a:xfrm>
            <a:off x="2691580" y="533521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2" name="円/楕円 251"/>
          <p:cNvSpPr/>
          <p:nvPr/>
        </p:nvSpPr>
        <p:spPr>
          <a:xfrm>
            <a:off x="2616354" y="544321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3" name="円/楕円 252"/>
          <p:cNvSpPr/>
          <p:nvPr/>
        </p:nvSpPr>
        <p:spPr>
          <a:xfrm>
            <a:off x="3899277" y="474911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4" name="円/楕円 253"/>
          <p:cNvSpPr/>
          <p:nvPr/>
        </p:nvSpPr>
        <p:spPr>
          <a:xfrm>
            <a:off x="3798327" y="575365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5" name="円/楕円 254"/>
          <p:cNvSpPr/>
          <p:nvPr/>
        </p:nvSpPr>
        <p:spPr>
          <a:xfrm>
            <a:off x="1455801" y="556268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6" name="円/楕円 255"/>
          <p:cNvSpPr/>
          <p:nvPr/>
        </p:nvSpPr>
        <p:spPr>
          <a:xfrm>
            <a:off x="2583725" y="532429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7" name="円/楕円 256"/>
          <p:cNvSpPr/>
          <p:nvPr/>
        </p:nvSpPr>
        <p:spPr>
          <a:xfrm>
            <a:off x="873395" y="577658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8" name="円/楕円 257"/>
          <p:cNvSpPr/>
          <p:nvPr/>
        </p:nvSpPr>
        <p:spPr>
          <a:xfrm>
            <a:off x="2155552" y="587727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9" name="円/楕円 258"/>
          <p:cNvSpPr/>
          <p:nvPr/>
        </p:nvSpPr>
        <p:spPr>
          <a:xfrm>
            <a:off x="2101154" y="509676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0" name="円/楕円 259"/>
          <p:cNvSpPr/>
          <p:nvPr/>
        </p:nvSpPr>
        <p:spPr>
          <a:xfrm>
            <a:off x="2114880" y="522758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1" name="円/楕円 260"/>
          <p:cNvSpPr/>
          <p:nvPr/>
        </p:nvSpPr>
        <p:spPr>
          <a:xfrm>
            <a:off x="1331217" y="476680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2" name="円/楕円 261"/>
          <p:cNvSpPr/>
          <p:nvPr/>
        </p:nvSpPr>
        <p:spPr>
          <a:xfrm>
            <a:off x="3774583" y="4723877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4" name="円/楕円 263"/>
          <p:cNvSpPr/>
          <p:nvPr/>
        </p:nvSpPr>
        <p:spPr>
          <a:xfrm>
            <a:off x="3743944" y="4581128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5" name="円/楕円 264"/>
          <p:cNvSpPr/>
          <p:nvPr/>
        </p:nvSpPr>
        <p:spPr>
          <a:xfrm>
            <a:off x="2015752" y="5049216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6" name="円/楕円 265"/>
          <p:cNvSpPr/>
          <p:nvPr/>
        </p:nvSpPr>
        <p:spPr>
          <a:xfrm>
            <a:off x="2483768" y="4437112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7" name="円/楕円 266"/>
          <p:cNvSpPr/>
          <p:nvPr/>
        </p:nvSpPr>
        <p:spPr>
          <a:xfrm>
            <a:off x="2015752" y="5823272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8" name="円/楕円 267"/>
          <p:cNvSpPr/>
          <p:nvPr/>
        </p:nvSpPr>
        <p:spPr>
          <a:xfrm>
            <a:off x="2519808" y="5252463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9" name="円/楕円 268"/>
          <p:cNvSpPr/>
          <p:nvPr/>
        </p:nvSpPr>
        <p:spPr>
          <a:xfrm>
            <a:off x="3648575" y="5681281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0" name="円/楕円 269"/>
          <p:cNvSpPr/>
          <p:nvPr/>
        </p:nvSpPr>
        <p:spPr>
          <a:xfrm>
            <a:off x="827584" y="5625280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1" name="円/楕円 270"/>
          <p:cNvSpPr/>
          <p:nvPr/>
        </p:nvSpPr>
        <p:spPr>
          <a:xfrm>
            <a:off x="3156693" y="5071113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2" name="円/楕円 271"/>
          <p:cNvSpPr/>
          <p:nvPr/>
        </p:nvSpPr>
        <p:spPr>
          <a:xfrm>
            <a:off x="1403648" y="5409256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3" name="円/楕円 272"/>
          <p:cNvSpPr/>
          <p:nvPr/>
        </p:nvSpPr>
        <p:spPr>
          <a:xfrm>
            <a:off x="1151656" y="4634553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81868" y="5620063"/>
            <a:ext cx="3926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F</a:t>
            </a:r>
            <a:r>
              <a:rPr lang="en-US" altLang="ja-JP" sz="2400" dirty="0" smtClean="0"/>
              <a:t>ree Boltzmann </a:t>
            </a:r>
            <a:r>
              <a:rPr lang="en-US" altLang="ja-JP" sz="2400" dirty="0" smtClean="0">
                <a:sym typeface="Wingdings" pitchFamily="2" charset="2"/>
              </a:rPr>
              <a:t> Poisson</a:t>
            </a:r>
            <a:endParaRPr kumimoji="1" lang="ja-JP" altLang="en-US" sz="2400" dirty="0"/>
          </a:p>
        </p:txBody>
      </p: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q^n \rangle_c = \langle N_q \rangle&#10;\end{align*}&lt;/body&gt;&#10;  &lt;fcolor&gt;FF000000&lt;/fcolor&gt;&#10;  &lt;bcolor&gt;FFFFFFFF&lt;/bcolor&gt;&#10;  &lt;transparent&gt;True&lt;/transparent&gt;&#10;  &lt;resolution&gt;1800&lt;/resolution&gt;&#10;  &lt;imageh&gt;283&lt;/imageh&gt;&#10;  &lt;imagew&gt;1557&lt;/imagew&gt;&#10;  &lt;scale&gt;50&lt;/scale&gt;&#10;  &lt;cursor&gt;68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41083"/>
            <a:ext cx="2176523" cy="395605"/>
          </a:xfrm>
          <a:prstGeom prst="rect">
            <a:avLst/>
          </a:prstGeom>
        </p:spPr>
      </p:pic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B^n \rangle_c = \langle N_B\rangle&#10;\end{align*}&lt;/body&gt;&#10;  &lt;fcolor&gt;FF000000&lt;/fcolor&gt;&#10;  &lt;bcolor&gt;FFFFFFFF&lt;/bcolor&gt;&#10;  &lt;transparent&gt;True&lt;/transparent&gt;&#10;  &lt;resolution&gt;1800&lt;/resolution&gt;&#10;  &lt;imageh&gt;249&lt;/imageh&gt;&#10;  &lt;imagew&gt;1627&lt;/imagew&gt;&#10;  &lt;scale&gt;50&lt;/scale&gt;&#10;  &lt;cursor&gt;60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482878"/>
            <a:ext cx="2274376" cy="348076"/>
          </a:xfrm>
          <a:prstGeom prst="rect">
            <a:avLst/>
          </a:prstGeom>
        </p:spPr>
      </p:pic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3 N_B = N_q&#10;\end{align*}&lt;/body&gt;&#10;  &lt;fcolor&gt;FF000000&lt;/fcolor&gt;&#10;  &lt;bcolor&gt;FFFFFFFF&lt;/bcolor&gt;&#10;  &lt;transparent&gt;True&lt;/transparent&gt;&#10;  &lt;resolution&gt;1800&lt;/resolution&gt;&#10;  &lt;imageh&gt;242&lt;/imageh&gt;&#10;  &lt;imagew&gt;1107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87" y="3857307"/>
            <a:ext cx="1547470" cy="338291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644008" y="2417147"/>
            <a:ext cx="3692184" cy="711529"/>
            <a:chOff x="4644008" y="2417147"/>
            <a:chExt cx="3692184" cy="711529"/>
          </a:xfrm>
        </p:grpSpPr>
        <p:sp>
          <p:nvSpPr>
            <p:cNvPr id="24" name="右矢印 23"/>
            <p:cNvSpPr/>
            <p:nvPr/>
          </p:nvSpPr>
          <p:spPr>
            <a:xfrm>
              <a:off x="4644008" y="2633171"/>
              <a:ext cx="504056" cy="3414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5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B^n \rangle_c = \frac1{3^{n-1}}\langle N_B\rangle&#10;\end{align*}&lt;/body&gt;&#10;  &lt;fcolor&gt;FF000000&lt;/fcolor&gt;&#10;  &lt;bcolor&gt;FFFFFFFF&lt;/bcolor&gt;&#10;  &lt;transparent&gt;True&lt;/transparent&gt;&#10;  &lt;resolution&gt;1800&lt;/resolution&gt;&#10;  &lt;imageh&gt;509&lt;/imageh&gt;&#10;  &lt;imagew&gt;2203&lt;/imagew&gt;&#10;  &lt;scale&gt;50&lt;/scale&gt;&#10;  &lt;cursor&gt;64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628" y="2417147"/>
              <a:ext cx="3079564" cy="711529"/>
            </a:xfrm>
            <a:prstGeom prst="rect">
              <a:avLst/>
            </a:prstGeom>
          </p:spPr>
        </p:pic>
      </p:grpSp>
      <p:pic>
        <p:nvPicPr>
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n \rangle_c = \langle N \rangle&#10;\end{align*}&lt;/body&gt;&#10;  &lt;fcolor&gt;FF000000&lt;/fcolor&gt;&#10;  &lt;bcolor&gt;FFFFFFFF&lt;/bcolor&gt;&#10;  &lt;transparent&gt;True&lt;/transparent&gt;&#10;  &lt;resolution&gt;1800&lt;/resolution&gt;&#10;  &lt;imageh&gt;249&lt;/imageh&gt;&#10;  &lt;imagew&gt;1475&lt;/imagew&gt;&#10;  &lt;scale&gt;50&lt;/scale&gt;&#10;  &lt;cursor&gt;56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643" y="6124119"/>
            <a:ext cx="2061896" cy="348076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907704" y="2221702"/>
            <a:ext cx="1150392" cy="78663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正方形/長方形 83"/>
          <p:cNvSpPr/>
          <p:nvPr/>
        </p:nvSpPr>
        <p:spPr>
          <a:xfrm>
            <a:off x="1907704" y="4869160"/>
            <a:ext cx="1150392" cy="78663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19976" y="790911"/>
            <a:ext cx="3224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tx2"/>
                </a:solidFill>
              </a:rPr>
              <a:t>Asakawa</a:t>
            </a:r>
            <a:r>
              <a:rPr kumimoji="1" lang="en-US" altLang="ja-JP" dirty="0" smtClean="0">
                <a:solidFill>
                  <a:schemeClr val="tx2"/>
                </a:solidFill>
              </a:rPr>
              <a:t>, Heinz</a:t>
            </a:r>
            <a:r>
              <a:rPr lang="en-US" altLang="ja-JP" dirty="0" smtClean="0">
                <a:solidFill>
                  <a:schemeClr val="tx2"/>
                </a:solidFill>
              </a:rPr>
              <a:t>, Muller, 2000</a:t>
            </a:r>
          </a:p>
          <a:p>
            <a:r>
              <a:rPr kumimoji="1" lang="en-US" altLang="ja-JP" dirty="0" err="1" smtClean="0">
                <a:solidFill>
                  <a:schemeClr val="tx2"/>
                </a:solidFill>
              </a:rPr>
              <a:t>Jeon</a:t>
            </a:r>
            <a:r>
              <a:rPr kumimoji="1" lang="en-US" altLang="ja-JP" dirty="0" smtClean="0">
                <a:solidFill>
                  <a:schemeClr val="tx2"/>
                </a:solidFill>
              </a:rPr>
              <a:t>, Koch, 2000</a:t>
            </a:r>
          </a:p>
          <a:p>
            <a:r>
              <a:rPr lang="en-US" altLang="ja-JP" dirty="0" err="1" smtClean="0">
                <a:solidFill>
                  <a:schemeClr val="tx2"/>
                </a:solidFill>
              </a:rPr>
              <a:t>Ejiri</a:t>
            </a:r>
            <a:r>
              <a:rPr lang="en-US" altLang="ja-JP" dirty="0" smtClean="0">
                <a:solidFill>
                  <a:schemeClr val="tx2"/>
                </a:solidFill>
              </a:rPr>
              <a:t>, </a:t>
            </a:r>
            <a:r>
              <a:rPr lang="en-US" altLang="ja-JP" dirty="0" err="1" smtClean="0">
                <a:solidFill>
                  <a:schemeClr val="tx2"/>
                </a:solidFill>
              </a:rPr>
              <a:t>Karsch</a:t>
            </a:r>
            <a:r>
              <a:rPr lang="en-US" altLang="ja-JP" dirty="0" smtClean="0">
                <a:solidFill>
                  <a:schemeClr val="tx2"/>
                </a:solidFill>
              </a:rPr>
              <a:t>, </a:t>
            </a:r>
            <a:r>
              <a:rPr lang="en-US" altLang="ja-JP" dirty="0" err="1" smtClean="0">
                <a:solidFill>
                  <a:schemeClr val="tx2"/>
                </a:solidFill>
              </a:rPr>
              <a:t>Redlich</a:t>
            </a:r>
            <a:r>
              <a:rPr lang="en-US" altLang="ja-JP" dirty="0" smtClean="0">
                <a:solidFill>
                  <a:schemeClr val="tx2"/>
                </a:solidFill>
              </a:rPr>
              <a:t>, 2005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pic>
        <p:nvPicPr>
          <p:cNvPr id="8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167" y="3411016"/>
            <a:ext cx="4593112" cy="333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6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5095817" y="1202780"/>
            <a:ext cx="3148592" cy="3399600"/>
          </a:xfrm>
          <a:prstGeom prst="roundRect">
            <a:avLst>
              <a:gd name="adj" fmla="val 1109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67544" y="1196752"/>
            <a:ext cx="4104455" cy="3399600"/>
          </a:xfrm>
          <a:prstGeom prst="roundRect">
            <a:avLst>
              <a:gd name="adj" fmla="val 11094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947736" cy="584775"/>
          </a:xfrm>
        </p:spPr>
        <p:txBody>
          <a:bodyPr/>
          <a:lstStyle/>
          <a:p>
            <a:r>
              <a:rPr kumimoji="1" lang="en-US" altLang="ja-JP" dirty="0" smtClean="0"/>
              <a:t> Fluctuations: Theory vs Experiment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7885" y="1212933"/>
            <a:ext cx="36615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Theoretical analyses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based on statistical mechanics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B587C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37875" y="3717032"/>
            <a:ext cx="2505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lattice, c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ritical point,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effective models, …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13055" y="4880190"/>
            <a:ext cx="241123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Fluctuation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 spatial volume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34388" y="1221803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Experiments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F2936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86496" y="4902259"/>
            <a:ext cx="288893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Fluctuations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 momentum space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982374"/>
            <a:ext cx="1846790" cy="1850598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622" y="1729764"/>
            <a:ext cx="2244677" cy="2485025"/>
          </a:xfrm>
          <a:prstGeom prst="rect">
            <a:avLst/>
          </a:prstGeom>
        </p:spPr>
      </p:pic>
      <p:sp>
        <p:nvSpPr>
          <p:cNvPr id="56" name="テキスト ボックス 55"/>
          <p:cNvSpPr txBox="1"/>
          <p:nvPr/>
        </p:nvSpPr>
        <p:spPr>
          <a:xfrm>
            <a:off x="2562912" y="5949280"/>
            <a:ext cx="414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discrepancy in phase spaces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36317" y="6356229"/>
            <a:ext cx="6232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Asakawa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Heinz, Muller, 2000;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Jeon, Koch, 2000; </a:t>
            </a:r>
            <a:r>
              <a:rPr kumimoji="1" lang="en-US" altLang="ja-JP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Shuryak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</a:t>
            </a:r>
            <a:r>
              <a:rPr kumimoji="1" lang="en-US" altLang="ja-JP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Stephanov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2001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0" name="下矢印 9"/>
          <p:cNvSpPr/>
          <p:nvPr/>
        </p:nvSpPr>
        <p:spPr>
          <a:xfrm>
            <a:off x="1619672" y="4478880"/>
            <a:ext cx="1800200" cy="462288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6" name="下矢印 15"/>
          <p:cNvSpPr/>
          <p:nvPr/>
        </p:nvSpPr>
        <p:spPr>
          <a:xfrm>
            <a:off x="5782625" y="4478880"/>
            <a:ext cx="1800200" cy="46228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74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>
          <a:xfrm>
            <a:off x="5800202" y="5876088"/>
            <a:ext cx="2360488" cy="8382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4932040" y="1628800"/>
            <a:ext cx="4104456" cy="3744416"/>
          </a:xfrm>
          <a:prstGeom prst="roundRect">
            <a:avLst>
              <a:gd name="adj" fmla="val 869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3554178" cy="584775"/>
          </a:xfrm>
        </p:spPr>
        <p:txBody>
          <a:bodyPr>
            <a:spAutoFit/>
          </a:bodyPr>
          <a:lstStyle/>
          <a:p>
            <a:r>
              <a:rPr kumimoji="1" lang="en-US" altLang="ja-JP" dirty="0" smtClean="0"/>
              <a:t> Thermal Blurring  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35929"/>
          <a:stretch/>
        </p:blipFill>
        <p:spPr>
          <a:xfrm>
            <a:off x="-36512" y="1484784"/>
            <a:ext cx="5008066" cy="603632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173600" y="1992813"/>
            <a:ext cx="358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coordinate-space rapidity 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</a:t>
            </a:r>
          </a:p>
        </p:txBody>
      </p:sp>
      <p:cxnSp>
        <p:nvCxnSpPr>
          <p:cNvPr id="6" name="直線コネクタ 5"/>
          <p:cNvCxnSpPr/>
          <p:nvPr/>
        </p:nvCxnSpPr>
        <p:spPr>
          <a:xfrm flipV="1">
            <a:off x="971600" y="1988840"/>
            <a:ext cx="1296144" cy="4248472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5119815" y="3030051"/>
            <a:ext cx="3700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momentum-space rapidity 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of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medium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ymbol" panose="05050102010706020507" pitchFamily="18" charset="2"/>
              <a:ea typeface="ＭＳ Ｐゴシック"/>
              <a:cs typeface="+mn-cs"/>
            </a:endParaRPr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=&#10;\end{align*}&lt;/body&gt;&#10;  &lt;fcolor&gt;FF000000&lt;/fcolor&gt;&#10;  &lt;bcolor&gt;FFFFFFFF&lt;/bcolor&gt;&#10;  &lt;transparent&gt;True&lt;/transparent&gt;&#10;  &lt;resolution&gt;1800&lt;/resolution&gt;&#10;  &lt;imageh&gt;58&lt;/imageh&gt;&#10;  &lt;imagew&gt;16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6203" y="2704705"/>
            <a:ext cx="429757" cy="15015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358859" y="1164600"/>
            <a:ext cx="3249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Under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Bjorken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picture,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z&#10;\end{align*}&lt;/body&gt;&#10;  &lt;fcolor&gt;FF000000&lt;/fcolor&gt;&#10;  &lt;bcolor&gt;FFFFFFFF&lt;/bcolor&gt;&#10;  &lt;transparent&gt;True&lt;/transparent&gt;&#10;  &lt;resolution&gt;1800&lt;/resolution&gt;&#10;  &lt;imageh&gt;112&lt;/imageh&gt;&#10;  &lt;imagew&gt;105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453336"/>
            <a:ext cx="244358" cy="260648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58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41" y="1824588"/>
            <a:ext cx="176869" cy="367700"/>
          </a:xfrm>
          <a:prstGeom prst="rect">
            <a:avLst/>
          </a:prstGeom>
        </p:spPr>
      </p:pic>
      <p:pic>
        <p:nvPicPr>
          <p:cNvPr id="5" name="TexTeXPicture" descr="&lt;?xml version=&quot;1.0&quot; encoding=&quot;utf-16&quot;?&gt;&#10;&lt;TeXTeX&gt;&#10;  &lt;preamble&gt;\documentclass{jarticle}&#10;\usepackage{amsmath}&#10;\pagestyle{empty}&lt;/preamble&gt;&#10;  &lt;body&gt;\begin{align*} &#10;\frac{p_z}E=v_z=\frac zt&#10;\end{align*}&lt;/body&gt;&#10;  &lt;fcolor&gt;FF000000&lt;/fcolor&gt;&#10;  &lt;bcolor&gt;FFFFFFFF&lt;/bcolor&gt;&#10;  &lt;transparent&gt;True&lt;/transparent&gt;&#10;  &lt;resolution&gt;1800&lt;/resolution&gt;&#10;  &lt;imageh&gt;451&lt;/imageh&gt;&#10;  &lt;imagew&gt;1334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01" y="1232234"/>
            <a:ext cx="1835917" cy="620688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5134018" y="3894159"/>
            <a:ext cx="3700500" cy="1185243"/>
            <a:chOff x="5134018" y="3894159"/>
            <a:chExt cx="3700500" cy="1185243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5134018" y="4248405"/>
              <a:ext cx="37005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momentum-space rapidity </a:t>
              </a:r>
              <a:r>
                <a:rPr kumimoji="1" lang="en-US" altLang="ja-JP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of 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individual particles</a:t>
              </a:r>
              <a:endPara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endParaRPr>
            </a:p>
          </p:txBody>
        </p:sp>
        <p:pic>
          <p:nvPicPr>
  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\simeq&#10;\end{align*}&lt;/body&gt;&#10;  &lt;fcolor&gt;FF000000&lt;/fcolor&gt;&#10;  &lt;bcolor&gt;FFFFFFFF&lt;/bcolor&gt;&#10;  &lt;transparent&gt;True&lt;/transparent&gt;&#10;  &lt;resolution&gt;1800&lt;/resolution&gt;&#10;  &lt;imageh&gt;109&lt;/imageh&gt;&#10;  &lt;imagew&gt;165&lt;/imagew&gt;&#10;  &lt;scale&gt;50&lt;/scale&gt;&#10;  &lt;cursor&gt;22&lt;/cursor&gt;&#10;&lt;/TeXTeX&gt;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796852" y="3957767"/>
              <a:ext cx="374832" cy="247616"/>
            </a:xfrm>
            <a:prstGeom prst="rect">
              <a:avLst/>
            </a:prstGeom>
          </p:spPr>
        </p:pic>
      </p:grpSp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\Delta y \simeq \Delta Y&#10;\end{align*}&lt;/body&gt;&#10;  &lt;fcolor&gt;FFFFFFFF&lt;/fcolor&gt;&#10;  &lt;bcolor&gt;FFFFFFFF&lt;/bcolor&gt;&#10;  &lt;transparent&gt;True&lt;/transparent&gt;&#10;  &lt;resolution&gt;1800&lt;/resolution&gt;&#10;  &lt;imageh&gt;225&lt;/imageh&gt;&#10;  &lt;imagew&gt;1056&lt;/imagew&gt;&#10;  &lt;scale&gt;50&lt;/scale&gt;&#10;  &lt;cursor&gt;40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84" y="6108588"/>
            <a:ext cx="2018926" cy="430169"/>
          </a:xfrm>
          <a:prstGeom prst="rect">
            <a:avLst/>
          </a:prstGeom>
        </p:spPr>
      </p:pic>
      <p:sp>
        <p:nvSpPr>
          <p:cNvPr id="25" name="下矢印 24"/>
          <p:cNvSpPr/>
          <p:nvPr/>
        </p:nvSpPr>
        <p:spPr>
          <a:xfrm>
            <a:off x="6156176" y="5406327"/>
            <a:ext cx="1728191" cy="54246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486759" y="30763"/>
            <a:ext cx="2549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Ohn</a:t>
            </a:r>
            <a:r>
              <a:rPr lang="en-US" altLang="ja-JP" sz="2000" dirty="0" err="1" smtClean="0">
                <a:solidFill>
                  <a:srgbClr val="002060"/>
                </a:solidFill>
                <a:latin typeface="Calibri"/>
                <a:ea typeface="ＭＳ Ｐゴシック"/>
              </a:rPr>
              <a:t>ishi</a:t>
            </a:r>
            <a:r>
              <a:rPr lang="en-US" altLang="ja-JP" sz="2000" dirty="0" smtClean="0">
                <a:solidFill>
                  <a:srgbClr val="002060"/>
                </a:solidFill>
                <a:latin typeface="Calibri"/>
                <a:ea typeface="ＭＳ Ｐゴシック"/>
              </a:rPr>
              <a:t>, MK, </a:t>
            </a:r>
            <a:r>
              <a:rPr lang="en-US" altLang="ja-JP" sz="2000" dirty="0" err="1" smtClean="0">
                <a:solidFill>
                  <a:srgbClr val="002060"/>
                </a:solidFill>
                <a:latin typeface="Calibri"/>
                <a:ea typeface="ＭＳ Ｐゴシック"/>
              </a:rPr>
              <a:t>Asakawa</a:t>
            </a:r>
            <a:r>
              <a:rPr lang="en-US" altLang="ja-JP" sz="2000" dirty="0" smtClean="0">
                <a:solidFill>
                  <a:srgbClr val="002060"/>
                </a:solidFill>
                <a:latin typeface="Calibri"/>
                <a:ea typeface="ＭＳ Ｐゴシック"/>
              </a:rPr>
              <a:t>,</a:t>
            </a:r>
          </a:p>
          <a:p>
            <a:pPr lvl="0">
              <a:defRPr/>
            </a:pPr>
            <a:r>
              <a:rPr lang="en-US" altLang="ja-JP" sz="2000" dirty="0" smtClean="0">
                <a:solidFill>
                  <a:srgbClr val="002060"/>
                </a:solidFill>
              </a:rPr>
              <a:t>PRC94</a:t>
            </a:r>
            <a:r>
              <a:rPr lang="en-US" altLang="ja-JP" sz="2000" dirty="0">
                <a:solidFill>
                  <a:srgbClr val="002060"/>
                </a:solidFill>
              </a:rPr>
              <a:t>, 044905 (2016</a:t>
            </a:r>
            <a:r>
              <a:rPr lang="en-US" altLang="ja-JP" sz="2000" dirty="0" smtClean="0">
                <a:solidFill>
                  <a:srgbClr val="002060"/>
                </a:solidFill>
              </a:rPr>
              <a:t>)</a:t>
            </a:r>
            <a:endParaRPr lang="en-US" altLang="ja-JP" sz="2000" dirty="0">
              <a:solidFill>
                <a:srgbClr val="002060"/>
              </a:solidFill>
            </a:endParaRPr>
          </a:p>
        </p:txBody>
      </p:sp>
      <p:sp>
        <p:nvSpPr>
          <p:cNvPr id="27" name="二等辺三角形 26"/>
          <p:cNvSpPr/>
          <p:nvPr/>
        </p:nvSpPr>
        <p:spPr>
          <a:xfrm flipV="1">
            <a:off x="-108520" y="2532092"/>
            <a:ext cx="2192506" cy="3726266"/>
          </a:xfrm>
          <a:prstGeom prst="triangle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下矢印 6"/>
          <p:cNvSpPr/>
          <p:nvPr/>
        </p:nvSpPr>
        <p:spPr>
          <a:xfrm rot="1022266" flipV="1">
            <a:off x="1631826" y="2228954"/>
            <a:ext cx="827218" cy="943514"/>
          </a:xfrm>
          <a:prstGeom prst="downArrow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1875514" y="2634314"/>
            <a:ext cx="386655" cy="439076"/>
            <a:chOff x="1875514" y="2634314"/>
            <a:chExt cx="386655" cy="439076"/>
          </a:xfrm>
        </p:grpSpPr>
        <p:cxnSp>
          <p:nvCxnSpPr>
            <p:cNvPr id="16" name="直線矢印コネクタ 15"/>
            <p:cNvCxnSpPr/>
            <p:nvPr/>
          </p:nvCxnSpPr>
          <p:spPr>
            <a:xfrm flipH="1" flipV="1">
              <a:off x="1875514" y="2634314"/>
              <a:ext cx="0" cy="439076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flipV="1">
              <a:off x="1969101" y="2634314"/>
              <a:ext cx="108506" cy="432048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 flipV="1">
              <a:off x="2083986" y="2634314"/>
              <a:ext cx="178183" cy="41116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152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5796630" y="908720"/>
            <a:ext cx="3239866" cy="1800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082114" cy="584775"/>
          </a:xfrm>
        </p:spPr>
        <p:txBody>
          <a:bodyPr/>
          <a:lstStyle/>
          <a:p>
            <a:r>
              <a:rPr kumimoji="1" lang="en-US" altLang="ja-JP" dirty="0" smtClean="0"/>
              <a:t> Thermal distribution in</a:t>
            </a:r>
            <a:r>
              <a:rPr lang="ja-JP" altLang="en-US" dirty="0"/>
              <a:t> </a:t>
            </a:r>
            <a:r>
              <a:rPr lang="en-US" altLang="ja-JP" dirty="0" smtClean="0"/>
              <a:t>y</a:t>
            </a:r>
            <a:r>
              <a:rPr kumimoji="1" lang="en-US" altLang="ja-JP" dirty="0" smtClean="0"/>
              <a:t> space  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3" y="766857"/>
            <a:ext cx="4271025" cy="2937866"/>
          </a:xfrm>
          <a:prstGeom prst="rect">
            <a:avLst/>
          </a:prstGeom>
        </p:spPr>
      </p:pic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w = \frac mT&#10;\end{align*}&lt;/body&gt;&#10;  &lt;fcolor&gt;FF000000&lt;/fcolor&gt;&#10;  &lt;bcolor&gt;FFFFFFFF&lt;/bcolor&gt;&#10;  &lt;transparent&gt;True&lt;/transparent&gt;&#10;  &lt;resolution&gt;1800&lt;/resolution&gt;&#10;  &lt;imageh&gt;449&lt;/imageh&gt;&#10;  &lt;imagew&gt;759&lt;/imagew&gt;&#10;  &lt;scale&gt;50&lt;/scale&gt;&#10;  &lt;cursor&gt;28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859" y="1064320"/>
            <a:ext cx="936104" cy="55376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691680" y="1970234"/>
            <a:ext cx="768159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4982" y="1467227"/>
            <a:ext cx="126509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nucleon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52195" y="1700808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pions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nucleons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w \simeq 1.5&#10;\end{align*}&lt;/body&gt;&#10;  &lt;fcolor&gt;FF000000&lt;/fcolor&gt;&#10;  &lt;bcolor&gt;FFFFFFFF&lt;/bcolor&gt;&#10;  &lt;transparent&gt;True&lt;/transparent&gt;&#10;  &lt;resolution&gt;1800&lt;/resolution&gt;&#10;  &lt;imageh&gt;170&lt;/imageh&gt;&#10;  &lt;imagew&gt;816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14" y="1856419"/>
            <a:ext cx="932766" cy="194327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w \simeq 9&#10;\end{align*}&lt;/body&gt;&#10;  &lt;fcolor&gt;FF000000&lt;/fcolor&gt;&#10;  &lt;bcolor&gt;FFFFFFFF&lt;/bcolor&gt;&#10;  &lt;transparent&gt;True&lt;/transparent&gt;&#10;  &lt;resolution&gt;1800&lt;/resolution&gt;&#10;  &lt;imageh&gt;170&lt;/imageh&gt;&#10;  &lt;imagew&gt;624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14" y="2201067"/>
            <a:ext cx="713292" cy="194327"/>
          </a:xfrm>
          <a:prstGeom prst="rect">
            <a:avLst/>
          </a:prstGeom>
        </p:spPr>
      </p:pic>
      <p:sp>
        <p:nvSpPr>
          <p:cNvPr id="13" name="左中かっこ 12"/>
          <p:cNvSpPr/>
          <p:nvPr/>
        </p:nvSpPr>
        <p:spPr>
          <a:xfrm>
            <a:off x="6084168" y="1809812"/>
            <a:ext cx="190822" cy="615746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9906" y="3199472"/>
            <a:ext cx="3762750" cy="266333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403404" y="5862806"/>
            <a:ext cx="340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blast wave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flat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freezeout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surface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8"/>
          <a:srcRect b="42266"/>
          <a:stretch/>
        </p:blipFill>
        <p:spPr>
          <a:xfrm>
            <a:off x="319060" y="3671049"/>
            <a:ext cx="4468964" cy="259708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テキスト ボックス 21"/>
          <p:cNvSpPr txBox="1"/>
          <p:nvPr/>
        </p:nvSpPr>
        <p:spPr>
          <a:xfrm rot="16200000">
            <a:off x="-517868" y="4880198"/>
            <a:ext cx="213552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half-width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(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D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3391935" y="3737780"/>
            <a:ext cx="313433" cy="2462082"/>
          </a:xfrm>
          <a:prstGeom prst="rect">
            <a:avLst/>
          </a:prstGeom>
          <a:solidFill>
            <a:srgbClr val="0066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8"/>
          <a:srcRect t="84761"/>
          <a:stretch/>
        </p:blipFill>
        <p:spPr>
          <a:xfrm>
            <a:off x="312369" y="6199861"/>
            <a:ext cx="4468964" cy="68552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テキスト ボックス 28"/>
          <p:cNvSpPr txBox="1"/>
          <p:nvPr/>
        </p:nvSpPr>
        <p:spPr>
          <a:xfrm>
            <a:off x="6486759" y="30763"/>
            <a:ext cx="2549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Ohn</a:t>
            </a:r>
            <a:r>
              <a:rPr lang="en-US" altLang="ja-JP" sz="2000" dirty="0" err="1" smtClean="0">
                <a:solidFill>
                  <a:srgbClr val="002060"/>
                </a:solidFill>
                <a:latin typeface="Calibri"/>
                <a:ea typeface="ＭＳ Ｐゴシック"/>
              </a:rPr>
              <a:t>ishi</a:t>
            </a:r>
            <a:r>
              <a:rPr lang="en-US" altLang="ja-JP" sz="2000" dirty="0" smtClean="0">
                <a:solidFill>
                  <a:srgbClr val="002060"/>
                </a:solidFill>
                <a:latin typeface="Calibri"/>
                <a:ea typeface="ＭＳ Ｐゴシック"/>
              </a:rPr>
              <a:t>, MK, </a:t>
            </a:r>
            <a:r>
              <a:rPr lang="en-US" altLang="ja-JP" sz="2000" dirty="0" err="1" smtClean="0">
                <a:solidFill>
                  <a:srgbClr val="002060"/>
                </a:solidFill>
                <a:latin typeface="Calibri"/>
                <a:ea typeface="ＭＳ Ｐゴシック"/>
              </a:rPr>
              <a:t>Asakawa</a:t>
            </a:r>
            <a:r>
              <a:rPr lang="en-US" altLang="ja-JP" sz="2000" dirty="0" smtClean="0">
                <a:solidFill>
                  <a:srgbClr val="002060"/>
                </a:solidFill>
                <a:latin typeface="Calibri"/>
                <a:ea typeface="ＭＳ Ｐゴシック"/>
              </a:rPr>
              <a:t>,</a:t>
            </a:r>
          </a:p>
          <a:p>
            <a:pPr lvl="0">
              <a:defRPr/>
            </a:pPr>
            <a:r>
              <a:rPr lang="en-US" altLang="ja-JP" sz="2000" dirty="0" smtClean="0">
                <a:solidFill>
                  <a:srgbClr val="002060"/>
                </a:solidFill>
              </a:rPr>
              <a:t>PRC94</a:t>
            </a:r>
            <a:r>
              <a:rPr lang="en-US" altLang="ja-JP" sz="2000" dirty="0">
                <a:solidFill>
                  <a:srgbClr val="002060"/>
                </a:solidFill>
              </a:rPr>
              <a:t>, 044905 (2016</a:t>
            </a:r>
            <a:r>
              <a:rPr lang="en-US" altLang="ja-JP" sz="2000" dirty="0" smtClean="0">
                <a:solidFill>
                  <a:srgbClr val="002060"/>
                </a:solidFill>
              </a:rPr>
              <a:t>)</a:t>
            </a:r>
            <a:endParaRPr lang="en-US" altLang="ja-JP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6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43606" y="1268760"/>
            <a:ext cx="72312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dirty="0" smtClean="0"/>
              <a:t>J-PARC Heavy-Ion Program</a:t>
            </a:r>
          </a:p>
          <a:p>
            <a:pPr algn="ctr"/>
            <a:r>
              <a:rPr lang="en-US" altLang="ja-JP" sz="4400" dirty="0" smtClean="0"/>
              <a:t>(J-PARC-HI)</a:t>
            </a:r>
            <a:endParaRPr kumimoji="1" lang="ja-JP" altLang="en-US" sz="4400" dirty="0"/>
          </a:p>
        </p:txBody>
      </p:sp>
      <p:pic>
        <p:nvPicPr>
          <p:cNvPr id="5" name="Picture 2" descr="http://asrc.jaea.go.jp/soshiki/gr/hadron/jparc-hi/images/qcd-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106" y="2954805"/>
            <a:ext cx="4738277" cy="347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06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角丸四角形 50"/>
          <p:cNvSpPr/>
          <p:nvPr/>
        </p:nvSpPr>
        <p:spPr>
          <a:xfrm>
            <a:off x="7236296" y="1442393"/>
            <a:ext cx="1800200" cy="11945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218095" cy="584775"/>
          </a:xfrm>
        </p:spPr>
        <p:txBody>
          <a:bodyPr/>
          <a:lstStyle/>
          <a:p>
            <a:r>
              <a:rPr kumimoji="1" lang="en-US" altLang="ja-JP" dirty="0" smtClean="0"/>
              <a:t> Diffusion Master Equation  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251520" y="2348880"/>
            <a:ext cx="65527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539552" y="1817064"/>
            <a:ext cx="0" cy="53181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1403648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2267744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3131840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3995936" y="1839009"/>
            <a:ext cx="947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860032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5724128" y="1817064"/>
            <a:ext cx="0" cy="53181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51520" y="980728"/>
            <a:ext cx="599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Divide spatial coordinate into discrete cells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n_{x+1}&#10;\end{align*}&lt;/body&gt;&#10;  &lt;fcolor&gt;FF000000&lt;/fcolor&gt;&#10;  &lt;bcolor&gt;FFFFFFFF&lt;/bcolor&gt;&#10;  &lt;transparent&gt;True&lt;/transparent&gt;&#10;  &lt;resolution&gt;1800&lt;/resolution&gt;&#10;  &lt;imageh&gt;169&lt;/imageh&gt;&#10;  &lt;imagew&gt;491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69" y="1564114"/>
            <a:ext cx="591651" cy="203643"/>
          </a:xfrm>
          <a:prstGeom prst="rect">
            <a:avLst/>
          </a:prstGeom>
        </p:spPr>
      </p:pic>
      <p:pic>
        <p:nvPicPr>
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n_x&#10;\end{align*}&lt;/body&gt;&#10;  &lt;fcolor&gt;FF000000&lt;/fcolor&gt;&#10;  &lt;bcolor&gt;FFFFFFFF&lt;/bcolor&gt;&#10;  &lt;transparent&gt;True&lt;/transparent&gt;&#10;  &lt;resolution&gt;1800&lt;/resolution&gt;&#10;  &lt;imageh&gt;149&lt;/imageh&gt;&#10;  &lt;imagew&gt;245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585" y="1556792"/>
            <a:ext cx="295223" cy="179543"/>
          </a:xfrm>
          <a:prstGeom prst="rect">
            <a:avLst/>
          </a:prstGeom>
        </p:spPr>
      </p:pic>
      <p:pic>
        <p:nvPicPr>
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n_{x-1}&#10;\end{align*}&lt;/body&gt;&#10;  &lt;fcolor&gt;FF000000&lt;/fcolor&gt;&#10;  &lt;bcolor&gt;FFFFFFFF&lt;/bcolor&gt;&#10;  &lt;transparent&gt;True&lt;/transparent&gt;&#10;  &lt;resolution&gt;1800&lt;/resolution&gt;&#10;  &lt;imageh&gt;149&lt;/imageh&gt;&#10;  &lt;imagew&gt;494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595266" cy="179543"/>
          </a:xfrm>
          <a:prstGeom prst="rect">
            <a:avLst/>
          </a:prstGeom>
        </p:spPr>
      </p:pic>
      <p:pic>
        <p:nvPicPr>
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n_{x+2}&#10;\end{align*}&lt;/body&gt;&#10;  &lt;fcolor&gt;FF000000&lt;/fcolor&gt;&#10;  &lt;bcolor&gt;FFFFFFFF&lt;/bcolor&gt;&#10;  &lt;transparent&gt;True&lt;/transparent&gt;&#10;  &lt;resolution&gt;1800&lt;/resolution&gt;&#10;  &lt;imageh&gt;169&lt;/imageh&gt;&#10;  &lt;imagew&gt;497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02642"/>
            <a:ext cx="598881" cy="203643"/>
          </a:xfrm>
          <a:prstGeom prst="rect">
            <a:avLst/>
          </a:prstGeom>
        </p:spPr>
      </p:pic>
      <p:sp>
        <p:nvSpPr>
          <p:cNvPr id="34" name="円/楕円 33"/>
          <p:cNvSpPr/>
          <p:nvPr/>
        </p:nvSpPr>
        <p:spPr>
          <a:xfrm>
            <a:off x="3554370" y="2060848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6" name="TexTeXPicture" descr="&lt;?xml version=&quot;1.0&quot; encoding=&quot;utf-16&quot;?&gt;&#10;&lt;TeXTeX&gt;&#10;  &lt;preamble&gt;\documentclass{jarticle}&#10;\usepackage{amsmath}&#10;\pagestyle{empty}&lt;/preamble&gt;&#10;  &lt;body&gt;\begin{align*} &#10;\cdots&#10;\end{align*}&lt;/body&gt;&#10;  &lt;fcolor&gt;FF000000&lt;/fcolor&gt;&#10;  &lt;bcolor&gt;FFFFFFFF&lt;/bcolor&gt;&#10;  &lt;transparent&gt;True&lt;/transparent&gt;&#10;  &lt;resolution&gt;1800&lt;/resolution&gt;&#10;  &lt;imageh&gt;26&lt;/imageh&gt;&#10;  &lt;imagew&gt;247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1" y="1705005"/>
            <a:ext cx="297633" cy="31330"/>
          </a:xfrm>
          <a:prstGeom prst="rect">
            <a:avLst/>
          </a:prstGeom>
        </p:spPr>
      </p:pic>
      <p:pic>
        <p:nvPicPr>
          <p:cNvPr id="37" name="TexTeXPicture" descr="&lt;?xml version=&quot;1.0&quot; encoding=&quot;utf-16&quot;?&gt;&#10;&lt;TeXTeX&gt;&#10;  &lt;preamble&gt;\documentclass{jarticle}&#10;\usepackage{amsmath}&#10;\pagestyle{empty}&lt;/preamble&gt;&#10;  &lt;body&gt;\begin{align*} &#10;\cdots&#10;\end{align*}&lt;/body&gt;&#10;  &lt;fcolor&gt;FF000000&lt;/fcolor&gt;&#10;  &lt;bcolor&gt;FFFFFFFF&lt;/bcolor&gt;&#10;  &lt;transparent&gt;True&lt;/transparent&gt;&#10;  &lt;resolution&gt;1800&lt;/resolution&gt;&#10;  &lt;imageh&gt;26&lt;/imageh&gt;&#10;  &lt;imagew&gt;247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58757"/>
            <a:ext cx="297633" cy="31330"/>
          </a:xfrm>
          <a:prstGeom prst="rect">
            <a:avLst/>
          </a:prstGeom>
        </p:spPr>
      </p:pic>
      <p:sp>
        <p:nvSpPr>
          <p:cNvPr id="38" name="円/楕円 37"/>
          <p:cNvSpPr/>
          <p:nvPr/>
        </p:nvSpPr>
        <p:spPr>
          <a:xfrm>
            <a:off x="3258551" y="1884810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4223392" y="2060848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2548585" y="1934376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899592" y="2001982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5940152" y="2033228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4973137" y="2044233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5381246" y="1988840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4522833" y="2001982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45"/>
          <p:cNvSpPr/>
          <p:nvPr/>
        </p:nvSpPr>
        <p:spPr>
          <a:xfrm>
            <a:off x="1629297" y="2001982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円/楕円 46"/>
          <p:cNvSpPr/>
          <p:nvPr/>
        </p:nvSpPr>
        <p:spPr>
          <a:xfrm>
            <a:off x="4145549" y="1817064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円/楕円 47"/>
          <p:cNvSpPr/>
          <p:nvPr/>
        </p:nvSpPr>
        <p:spPr>
          <a:xfrm>
            <a:off x="1926930" y="1826364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8"/>
          <p:cNvSpPr/>
          <p:nvPr/>
        </p:nvSpPr>
        <p:spPr>
          <a:xfrm>
            <a:off x="666735" y="1839009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3" name="TexTeXPicture" descr="&lt;?xml version=&quot;1.0&quot; encoding=&quot;utf-16&quot;?&gt;&#10;&lt;TeXTeX&gt;&#10;  &lt;preamble&gt;\documentclass{jarticle}&#10;\usepackage{amsmath}&#10;\pagestyle{empty}&lt;/preamble&gt;&#10;  &lt;body&gt;\begin{align*} &#10;x&#10;\end{align*}&lt;/body&gt;&#10;  &lt;fcolor&gt;FF000000&lt;/fcolor&gt;&#10;  &lt;bcolor&gt;FFFFFFFF&lt;/bcolor&gt;&#10;  &lt;transparent&gt;True&lt;/transparent&gt;&#10;  &lt;resolution&gt;1800&lt;/resolution&gt;&#10;  &lt;imageh&gt;112&lt;/imageh&gt;&#10;  &lt;imagew&gt;124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13" y="2569432"/>
            <a:ext cx="149419" cy="134959"/>
          </a:xfrm>
          <a:prstGeom prst="rect">
            <a:avLst/>
          </a:prstGeom>
        </p:spPr>
      </p:pic>
      <p:sp>
        <p:nvSpPr>
          <p:cNvPr id="54" name="右カーブ矢印 53"/>
          <p:cNvSpPr/>
          <p:nvPr/>
        </p:nvSpPr>
        <p:spPr>
          <a:xfrm rot="16200000">
            <a:off x="3830100" y="2181151"/>
            <a:ext cx="333566" cy="669023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右カーブ矢印 54"/>
          <p:cNvSpPr/>
          <p:nvPr/>
        </p:nvSpPr>
        <p:spPr>
          <a:xfrm rot="5400000" flipH="1">
            <a:off x="3156461" y="2180244"/>
            <a:ext cx="333566" cy="670840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63" name="TexTeXPicture" descr="&lt;?xml version=&quot;1.0&quot; encoding=&quot;utf-16&quot;?&gt;&#10;&lt;TeXTeX&gt;&#10;  &lt;preamble&gt;\documentclass{jarticle}&#10;\usepackage{amsmath}&#10;\pagestyle{empty}&lt;/preamble&gt;&#10;  &lt;body&gt;\begin{align*} &#10;P(\bf{n})&#10;\end{align*}&lt;/body&gt;&#10;  &lt;fcolor&gt;FF000000&lt;/fcolor&gt;&#10;  &lt;bcolor&gt;FFFFFFFF&lt;/bcolor&gt;&#10;  &lt;transparent&gt;True&lt;/transparent&gt;&#10;  &lt;resolution&gt;1800&lt;/resolution&gt;&#10;  &lt;imageh&gt;249&lt;/imageh&gt;&#10;  &lt;imagew&gt;513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332" y="2160799"/>
            <a:ext cx="747036" cy="36259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301980" y="1556792"/>
            <a:ext cx="1590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probability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6804248" y="1674421"/>
            <a:ext cx="432048" cy="602451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フリーフォーム 12"/>
          <p:cNvSpPr/>
          <p:nvPr/>
        </p:nvSpPr>
        <p:spPr>
          <a:xfrm>
            <a:off x="4847828" y="2362200"/>
            <a:ext cx="876300" cy="165191"/>
          </a:xfrm>
          <a:custGeom>
            <a:avLst/>
            <a:gdLst>
              <a:gd name="connsiteX0" fmla="*/ 0 w 876300"/>
              <a:gd name="connsiteY0" fmla="*/ 0 h 165191"/>
              <a:gd name="connsiteX1" fmla="*/ 431800 w 876300"/>
              <a:gd name="connsiteY1" fmla="*/ 165100 h 165191"/>
              <a:gd name="connsiteX2" fmla="*/ 876300 w 876300"/>
              <a:gd name="connsiteY2" fmla="*/ 25400 h 165191"/>
              <a:gd name="connsiteX3" fmla="*/ 876300 w 876300"/>
              <a:gd name="connsiteY3" fmla="*/ 25400 h 16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300" h="165191">
                <a:moveTo>
                  <a:pt x="0" y="0"/>
                </a:moveTo>
                <a:cubicBezTo>
                  <a:pt x="142875" y="80433"/>
                  <a:pt x="285750" y="160867"/>
                  <a:pt x="431800" y="165100"/>
                </a:cubicBezTo>
                <a:cubicBezTo>
                  <a:pt x="577850" y="169333"/>
                  <a:pt x="876300" y="25400"/>
                  <a:pt x="876300" y="25400"/>
                </a:cubicBezTo>
                <a:lnTo>
                  <a:pt x="876300" y="25400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a&#10;\end{align*}&lt;/body&gt;&#10;  &lt;fcolor&gt;FF000000&lt;/fcolor&gt;&#10;  &lt;bcolor&gt;FFFFFFFF&lt;/bcolor&gt;&#10;  &lt;transparent&gt;True&lt;/transparent&gt;&#10;  &lt;resolution&gt;1800&lt;/resolution&gt;&#10;  &lt;imageh&gt;112&lt;/imageh&gt;&#10;  &lt;imagew&gt;11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16" y="2564904"/>
            <a:ext cx="167551" cy="164612"/>
          </a:xfrm>
          <a:prstGeom prst="rect">
            <a:avLst/>
          </a:prstGeom>
        </p:spPr>
      </p:pic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\gamma&#10;\end{align*}&lt;/body&gt;&#10;  &lt;fcolor&gt;FF000000&lt;/fcolor&gt;&#10;  &lt;bcolor&gt;FFFFFFFF&lt;/bcolor&gt;&#10;  &lt;transparent&gt;True&lt;/transparent&gt;&#10;  &lt;resolution&gt;1800&lt;/resolution&gt;&#10;  &lt;imageh&gt;164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8" y="2780927"/>
            <a:ext cx="230076" cy="288033"/>
          </a:xfrm>
          <a:prstGeom prst="rect">
            <a:avLst/>
          </a:prstGeom>
        </p:spPr>
      </p:pic>
      <p:pic>
        <p:nvPicPr>
          <p:cNvPr id="50" name="TexTeXPicture" descr="&lt;?xml version=&quot;1.0&quot; encoding=&quot;utf-16&quot;?&gt;&#10;&lt;TeXTeX&gt;&#10;  &lt;preamble&gt;\documentclass{jarticle}&#10;\usepackage{amsmath}&#10;\pagestyle{empty}&lt;/preamble&gt;&#10;  &lt;body&gt;\begin{align*} &#10;\gamma&#10;\end{align*}&lt;/body&gt;&#10;  &lt;fcolor&gt;FF000000&lt;/fcolor&gt;&#10;  &lt;bcolor&gt;FFFFFFFF&lt;/bcolor&gt;&#10;  &lt;transparent&gt;True&lt;/transparent&gt;&#10;  &lt;resolution&gt;1800&lt;/resolution&gt;&#10;  &lt;imageh&gt;164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75" y="2780927"/>
            <a:ext cx="230076" cy="28803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033367" y="188640"/>
            <a:ext cx="3075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MK,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Ono,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MK, 2015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04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角丸四角形 50"/>
          <p:cNvSpPr/>
          <p:nvPr/>
        </p:nvSpPr>
        <p:spPr>
          <a:xfrm>
            <a:off x="7236296" y="1442393"/>
            <a:ext cx="1800200" cy="11945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395536" y="3284984"/>
            <a:ext cx="8136904" cy="20162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218095" cy="584775"/>
          </a:xfrm>
        </p:spPr>
        <p:txBody>
          <a:bodyPr/>
          <a:lstStyle/>
          <a:p>
            <a:r>
              <a:rPr kumimoji="1" lang="en-US" altLang="ja-JP" dirty="0" smtClean="0"/>
              <a:t> Diffusion Master Equation  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251520" y="2348880"/>
            <a:ext cx="65527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539552" y="1817064"/>
            <a:ext cx="0" cy="53181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1403648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2267744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3131840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3995936" y="1839009"/>
            <a:ext cx="947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860032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5724128" y="1817064"/>
            <a:ext cx="0" cy="53181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51520" y="980728"/>
            <a:ext cx="599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Divide spatial coordinate into discrete cells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n_{x+1}&#10;\end{align*}&lt;/body&gt;&#10;  &lt;fcolor&gt;FF000000&lt;/fcolor&gt;&#10;  &lt;bcolor&gt;FFFFFFFF&lt;/bcolor&gt;&#10;  &lt;transparent&gt;True&lt;/transparent&gt;&#10;  &lt;resolution&gt;1800&lt;/resolution&gt;&#10;  &lt;imageh&gt;169&lt;/imageh&gt;&#10;  &lt;imagew&gt;491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69" y="1564114"/>
            <a:ext cx="591651" cy="203643"/>
          </a:xfrm>
          <a:prstGeom prst="rect">
            <a:avLst/>
          </a:prstGeom>
        </p:spPr>
      </p:pic>
      <p:pic>
        <p:nvPicPr>
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n_x&#10;\end{align*}&lt;/body&gt;&#10;  &lt;fcolor&gt;FF000000&lt;/fcolor&gt;&#10;  &lt;bcolor&gt;FFFFFFFF&lt;/bcolor&gt;&#10;  &lt;transparent&gt;True&lt;/transparent&gt;&#10;  &lt;resolution&gt;1800&lt;/resolution&gt;&#10;  &lt;imageh&gt;149&lt;/imageh&gt;&#10;  &lt;imagew&gt;245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585" y="1556792"/>
            <a:ext cx="295223" cy="179543"/>
          </a:xfrm>
          <a:prstGeom prst="rect">
            <a:avLst/>
          </a:prstGeom>
        </p:spPr>
      </p:pic>
      <p:pic>
        <p:nvPicPr>
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n_{x-1}&#10;\end{align*}&lt;/body&gt;&#10;  &lt;fcolor&gt;FF000000&lt;/fcolor&gt;&#10;  &lt;bcolor&gt;FFFFFFFF&lt;/bcolor&gt;&#10;  &lt;transparent&gt;True&lt;/transparent&gt;&#10;  &lt;resolution&gt;1800&lt;/resolution&gt;&#10;  &lt;imageh&gt;149&lt;/imageh&gt;&#10;  &lt;imagew&gt;494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595266" cy="179543"/>
          </a:xfrm>
          <a:prstGeom prst="rect">
            <a:avLst/>
          </a:prstGeom>
        </p:spPr>
      </p:pic>
      <p:pic>
        <p:nvPicPr>
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n_{x+2}&#10;\end{align*}&lt;/body&gt;&#10;  &lt;fcolor&gt;FF000000&lt;/fcolor&gt;&#10;  &lt;bcolor&gt;FFFFFFFF&lt;/bcolor&gt;&#10;  &lt;transparent&gt;True&lt;/transparent&gt;&#10;  &lt;resolution&gt;1800&lt;/resolution&gt;&#10;  &lt;imageh&gt;169&lt;/imageh&gt;&#10;  &lt;imagew&gt;497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02642"/>
            <a:ext cx="598881" cy="203643"/>
          </a:xfrm>
          <a:prstGeom prst="rect">
            <a:avLst/>
          </a:prstGeom>
        </p:spPr>
      </p:pic>
      <p:sp>
        <p:nvSpPr>
          <p:cNvPr id="34" name="円/楕円 33"/>
          <p:cNvSpPr/>
          <p:nvPr/>
        </p:nvSpPr>
        <p:spPr>
          <a:xfrm>
            <a:off x="3554370" y="2060848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6" name="TexTeXPicture" descr="&lt;?xml version=&quot;1.0&quot; encoding=&quot;utf-16&quot;?&gt;&#10;&lt;TeXTeX&gt;&#10;  &lt;preamble&gt;\documentclass{jarticle}&#10;\usepackage{amsmath}&#10;\pagestyle{empty}&lt;/preamble&gt;&#10;  &lt;body&gt;\begin{align*} &#10;\cdots&#10;\end{align*}&lt;/body&gt;&#10;  &lt;fcolor&gt;FF000000&lt;/fcolor&gt;&#10;  &lt;bcolor&gt;FFFFFFFF&lt;/bcolor&gt;&#10;  &lt;transparent&gt;True&lt;/transparent&gt;&#10;  &lt;resolution&gt;1800&lt;/resolution&gt;&#10;  &lt;imageh&gt;26&lt;/imageh&gt;&#10;  &lt;imagew&gt;247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1" y="1705005"/>
            <a:ext cx="297633" cy="31330"/>
          </a:xfrm>
          <a:prstGeom prst="rect">
            <a:avLst/>
          </a:prstGeom>
        </p:spPr>
      </p:pic>
      <p:pic>
        <p:nvPicPr>
          <p:cNvPr id="37" name="TexTeXPicture" descr="&lt;?xml version=&quot;1.0&quot; encoding=&quot;utf-16&quot;?&gt;&#10;&lt;TeXTeX&gt;&#10;  &lt;preamble&gt;\documentclass{jarticle}&#10;\usepackage{amsmath}&#10;\pagestyle{empty}&lt;/preamble&gt;&#10;  &lt;body&gt;\begin{align*} &#10;\cdots&#10;\end{align*}&lt;/body&gt;&#10;  &lt;fcolor&gt;FF000000&lt;/fcolor&gt;&#10;  &lt;bcolor&gt;FFFFFFFF&lt;/bcolor&gt;&#10;  &lt;transparent&gt;True&lt;/transparent&gt;&#10;  &lt;resolution&gt;1800&lt;/resolution&gt;&#10;  &lt;imageh&gt;26&lt;/imageh&gt;&#10;  &lt;imagew&gt;247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58757"/>
            <a:ext cx="297633" cy="31330"/>
          </a:xfrm>
          <a:prstGeom prst="rect">
            <a:avLst/>
          </a:prstGeom>
        </p:spPr>
      </p:pic>
      <p:sp>
        <p:nvSpPr>
          <p:cNvPr id="38" name="円/楕円 37"/>
          <p:cNvSpPr/>
          <p:nvPr/>
        </p:nvSpPr>
        <p:spPr>
          <a:xfrm>
            <a:off x="3258551" y="1884810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4223392" y="2060848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2548585" y="1934376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899592" y="2001982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5940152" y="2033228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4973137" y="2044233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5381246" y="1988840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4522833" y="2001982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45"/>
          <p:cNvSpPr/>
          <p:nvPr/>
        </p:nvSpPr>
        <p:spPr>
          <a:xfrm>
            <a:off x="1629297" y="2001982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円/楕円 46"/>
          <p:cNvSpPr/>
          <p:nvPr/>
        </p:nvSpPr>
        <p:spPr>
          <a:xfrm>
            <a:off x="4145549" y="1817064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円/楕円 47"/>
          <p:cNvSpPr/>
          <p:nvPr/>
        </p:nvSpPr>
        <p:spPr>
          <a:xfrm>
            <a:off x="1926930" y="1826364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8"/>
          <p:cNvSpPr/>
          <p:nvPr/>
        </p:nvSpPr>
        <p:spPr>
          <a:xfrm>
            <a:off x="666735" y="1839009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3" name="TexTeXPicture" descr="&lt;?xml version=&quot;1.0&quot; encoding=&quot;utf-16&quot;?&gt;&#10;&lt;TeXTeX&gt;&#10;  &lt;preamble&gt;\documentclass{jarticle}&#10;\usepackage{amsmath}&#10;\pagestyle{empty}&lt;/preamble&gt;&#10;  &lt;body&gt;\begin{align*} &#10;x&#10;\end{align*}&lt;/body&gt;&#10;  &lt;fcolor&gt;FF000000&lt;/fcolor&gt;&#10;  &lt;bcolor&gt;FFFFFFFF&lt;/bcolor&gt;&#10;  &lt;transparent&gt;True&lt;/transparent&gt;&#10;  &lt;resolution&gt;1800&lt;/resolution&gt;&#10;  &lt;imageh&gt;112&lt;/imageh&gt;&#10;  &lt;imagew&gt;124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13" y="2569432"/>
            <a:ext cx="149419" cy="134959"/>
          </a:xfrm>
          <a:prstGeom prst="rect">
            <a:avLst/>
          </a:prstGeom>
        </p:spPr>
      </p:pic>
      <p:sp>
        <p:nvSpPr>
          <p:cNvPr id="54" name="右カーブ矢印 53"/>
          <p:cNvSpPr/>
          <p:nvPr/>
        </p:nvSpPr>
        <p:spPr>
          <a:xfrm rot="16200000">
            <a:off x="3830100" y="2181151"/>
            <a:ext cx="333566" cy="669023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右カーブ矢印 54"/>
          <p:cNvSpPr/>
          <p:nvPr/>
        </p:nvSpPr>
        <p:spPr>
          <a:xfrm rot="5400000" flipH="1">
            <a:off x="3156461" y="2180244"/>
            <a:ext cx="333566" cy="670840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83568" y="3356992"/>
            <a:ext cx="362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Master Equation for 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63" name="TexTeXPicture" descr="&lt;?xml version=&quot;1.0&quot; encoding=&quot;utf-16&quot;?&gt;&#10;&lt;TeXTeX&gt;&#10;  &lt;preamble&gt;\documentclass{jarticle}&#10;\usepackage{amsmath}&#10;\pagestyle{empty}&lt;/preamble&gt;&#10;  &lt;body&gt;\begin{align*} &#10;P(\bf{n})&#10;\end{align*}&lt;/body&gt;&#10;  &lt;fcolor&gt;FF000000&lt;/fcolor&gt;&#10;  &lt;bcolor&gt;FFFFFFFF&lt;/bcolor&gt;&#10;  &lt;transparent&gt;True&lt;/transparent&gt;&#10;  &lt;resolution&gt;1800&lt;/resolution&gt;&#10;  &lt;imageh&gt;249&lt;/imageh&gt;&#10;  &lt;imagew&gt;513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332" y="2160799"/>
            <a:ext cx="747036" cy="36259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301980" y="1556792"/>
            <a:ext cx="1590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probability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6804248" y="1674421"/>
            <a:ext cx="432048" cy="602451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88288" y="5519553"/>
            <a:ext cx="6202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Solve the DME 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exactly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and take 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itchFamily="2" charset="2"/>
              </a:rPr>
              <a:t>0 limit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フリーフォーム 12"/>
          <p:cNvSpPr/>
          <p:nvPr/>
        </p:nvSpPr>
        <p:spPr>
          <a:xfrm>
            <a:off x="4847828" y="2362200"/>
            <a:ext cx="876300" cy="165191"/>
          </a:xfrm>
          <a:custGeom>
            <a:avLst/>
            <a:gdLst>
              <a:gd name="connsiteX0" fmla="*/ 0 w 876300"/>
              <a:gd name="connsiteY0" fmla="*/ 0 h 165191"/>
              <a:gd name="connsiteX1" fmla="*/ 431800 w 876300"/>
              <a:gd name="connsiteY1" fmla="*/ 165100 h 165191"/>
              <a:gd name="connsiteX2" fmla="*/ 876300 w 876300"/>
              <a:gd name="connsiteY2" fmla="*/ 25400 h 165191"/>
              <a:gd name="connsiteX3" fmla="*/ 876300 w 876300"/>
              <a:gd name="connsiteY3" fmla="*/ 25400 h 16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300" h="165191">
                <a:moveTo>
                  <a:pt x="0" y="0"/>
                </a:moveTo>
                <a:cubicBezTo>
                  <a:pt x="142875" y="80433"/>
                  <a:pt x="285750" y="160867"/>
                  <a:pt x="431800" y="165100"/>
                </a:cubicBezTo>
                <a:cubicBezTo>
                  <a:pt x="577850" y="169333"/>
                  <a:pt x="876300" y="25400"/>
                  <a:pt x="876300" y="25400"/>
                </a:cubicBezTo>
                <a:lnTo>
                  <a:pt x="876300" y="25400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a&#10;\end{align*}&lt;/body&gt;&#10;  &lt;fcolor&gt;FF000000&lt;/fcolor&gt;&#10;  &lt;bcolor&gt;FFFFFFFF&lt;/bcolor&gt;&#10;  &lt;transparent&gt;True&lt;/transparent&gt;&#10;  &lt;resolution&gt;1800&lt;/resolution&gt;&#10;  &lt;imageh&gt;112&lt;/imageh&gt;&#10;  &lt;imagew&gt;11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16" y="2564904"/>
            <a:ext cx="167551" cy="164612"/>
          </a:xfrm>
          <a:prstGeom prst="rect">
            <a:avLst/>
          </a:prstGeom>
        </p:spPr>
      </p:pic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\gamma&#10;\end{align*}&lt;/body&gt;&#10;  &lt;fcolor&gt;FF000000&lt;/fcolor&gt;&#10;  &lt;bcolor&gt;FFFFFFFF&lt;/bcolor&gt;&#10;  &lt;transparent&gt;True&lt;/transparent&gt;&#10;  &lt;resolution&gt;1800&lt;/resolution&gt;&#10;  &lt;imageh&gt;164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8" y="2780927"/>
            <a:ext cx="230076" cy="288033"/>
          </a:xfrm>
          <a:prstGeom prst="rect">
            <a:avLst/>
          </a:prstGeom>
        </p:spPr>
      </p:pic>
      <p:pic>
        <p:nvPicPr>
          <p:cNvPr id="50" name="TexTeXPicture" descr="&lt;?xml version=&quot;1.0&quot; encoding=&quot;utf-16&quot;?&gt;&#10;&lt;TeXTeX&gt;&#10;  &lt;preamble&gt;\documentclass{jarticle}&#10;\usepackage{amsmath}&#10;\pagestyle{empty}&lt;/preamble&gt;&#10;  &lt;body&gt;\begin{align*} &#10;\gamma&#10;\end{align*}&lt;/body&gt;&#10;  &lt;fcolor&gt;FF000000&lt;/fcolor&gt;&#10;  &lt;bcolor&gt;FFFFFFFF&lt;/bcolor&gt;&#10;  &lt;transparent&gt;True&lt;/transparent&gt;&#10;  &lt;resolution&gt;1800&lt;/resolution&gt;&#10;  &lt;imageh&gt;164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75" y="2780927"/>
            <a:ext cx="230076" cy="288033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1331640" y="6125234"/>
            <a:ext cx="6319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No approx., ex. van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Kampen’s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system size expansion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\frac{\partial}{\partial t}&#10;P({\bf n})&#10;= \gamma \sum_x  &amp;amp; &#10;[ (n_x+1) &#10;\left\{ P({\bf n}+{\bf e}_x- {\bf e}_{x+1})&#10;+P({\bf n}+ {\bf e}_x - {\bf e}_{x-1})&#10;\right\} &#10;\\&#10;&amp;amp;-2 n_x P({\bf n})  ]&#10;\end{align*}&lt;/body&gt;&#10;  &lt;fcolor&gt;FF000000&lt;/fcolor&gt;&#10;  &lt;bcolor&gt;FFFFFFFF&lt;/bcolor&gt;&#10;  &lt;transparent&gt;True&lt;/transparent&gt;&#10;  &lt;resolution&gt;1800&lt;/resolution&gt;&#10;  &lt;imageh&gt;1081&lt;/imageh&gt;&#10;  &lt;imagew&gt;7080&lt;/imagew&gt;&#10;  &lt;scale&gt;50&lt;/scale&gt;&#10;  &lt;cursor&gt;162&lt;/cursor&gt;&#10;&lt;/TeXTeX&gt;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10" y="4013134"/>
            <a:ext cx="7492998" cy="1144058"/>
          </a:xfrm>
          <a:prstGeom prst="rect">
            <a:avLst/>
          </a:prstGeom>
        </p:spPr>
      </p:pic>
      <p:sp>
        <p:nvSpPr>
          <p:cNvPr id="56" name="テキスト ボックス 55"/>
          <p:cNvSpPr txBox="1"/>
          <p:nvPr/>
        </p:nvSpPr>
        <p:spPr>
          <a:xfrm>
            <a:off x="6033367" y="188640"/>
            <a:ext cx="3075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MK,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Ono,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MK, 2015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51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5008073" y="4169382"/>
            <a:ext cx="3920839" cy="2449487"/>
          </a:xfrm>
          <a:prstGeom prst="roundRect">
            <a:avLst/>
          </a:prstGeom>
          <a:solidFill>
            <a:srgbClr val="FFCCCC"/>
          </a:soli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36536" y="4412256"/>
            <a:ext cx="3186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Heavy-Ion Collisions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円/楕円 5"/>
          <p:cNvSpPr>
            <a:spLocks noChangeAspect="1"/>
          </p:cNvSpPr>
          <p:nvPr/>
        </p:nvSpPr>
        <p:spPr>
          <a:xfrm>
            <a:off x="7949093" y="570562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円/楕円 6"/>
          <p:cNvSpPr>
            <a:spLocks noChangeAspect="1"/>
          </p:cNvSpPr>
          <p:nvPr/>
        </p:nvSpPr>
        <p:spPr>
          <a:xfrm>
            <a:off x="8037993" y="584962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8190699" y="597805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8093093" y="570562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8258193" y="585802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8305042" y="59793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8320212" y="58197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円/楕円 12"/>
          <p:cNvSpPr>
            <a:spLocks noChangeAspect="1"/>
          </p:cNvSpPr>
          <p:nvPr/>
        </p:nvSpPr>
        <p:spPr>
          <a:xfrm>
            <a:off x="8145269" y="585657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円/楕円 13"/>
          <p:cNvSpPr>
            <a:spLocks noChangeAspect="1"/>
          </p:cNvSpPr>
          <p:nvPr/>
        </p:nvSpPr>
        <p:spPr>
          <a:xfrm>
            <a:off x="8164319" y="608380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7958172" y="55784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円/楕円 15"/>
          <p:cNvSpPr>
            <a:spLocks noChangeAspect="1"/>
          </p:cNvSpPr>
          <p:nvPr/>
        </p:nvSpPr>
        <p:spPr>
          <a:xfrm>
            <a:off x="8224101" y="58768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円/楕円 16"/>
          <p:cNvSpPr>
            <a:spLocks noChangeAspect="1"/>
          </p:cNvSpPr>
          <p:nvPr/>
        </p:nvSpPr>
        <p:spPr>
          <a:xfrm>
            <a:off x="8102694" y="553500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円/楕円 17"/>
          <p:cNvSpPr>
            <a:spLocks noChangeAspect="1"/>
          </p:cNvSpPr>
          <p:nvPr/>
        </p:nvSpPr>
        <p:spPr>
          <a:xfrm>
            <a:off x="8180202" y="56174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18"/>
          <p:cNvSpPr>
            <a:spLocks noChangeAspect="1"/>
          </p:cNvSpPr>
          <p:nvPr/>
        </p:nvSpPr>
        <p:spPr>
          <a:xfrm>
            <a:off x="8248451" y="57108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19"/>
          <p:cNvSpPr>
            <a:spLocks noChangeAspect="1"/>
          </p:cNvSpPr>
          <p:nvPr/>
        </p:nvSpPr>
        <p:spPr>
          <a:xfrm>
            <a:off x="8329427" y="591029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0"/>
          <p:cNvSpPr>
            <a:spLocks noChangeAspect="1"/>
          </p:cNvSpPr>
          <p:nvPr/>
        </p:nvSpPr>
        <p:spPr>
          <a:xfrm>
            <a:off x="7905048" y="57257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1"/>
          <p:cNvSpPr>
            <a:spLocks noChangeAspect="1"/>
          </p:cNvSpPr>
          <p:nvPr/>
        </p:nvSpPr>
        <p:spPr>
          <a:xfrm>
            <a:off x="7929943" y="596025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2"/>
          <p:cNvSpPr>
            <a:spLocks noChangeAspect="1"/>
          </p:cNvSpPr>
          <p:nvPr/>
        </p:nvSpPr>
        <p:spPr>
          <a:xfrm>
            <a:off x="8131900" y="62333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3"/>
          <p:cNvSpPr>
            <a:spLocks noChangeAspect="1"/>
          </p:cNvSpPr>
          <p:nvPr/>
        </p:nvSpPr>
        <p:spPr>
          <a:xfrm>
            <a:off x="8063044" y="560702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4"/>
          <p:cNvSpPr>
            <a:spLocks noChangeAspect="1"/>
          </p:cNvSpPr>
          <p:nvPr/>
        </p:nvSpPr>
        <p:spPr>
          <a:xfrm>
            <a:off x="7938977" y="606015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5"/>
          <p:cNvSpPr>
            <a:spLocks noChangeAspect="1"/>
          </p:cNvSpPr>
          <p:nvPr/>
        </p:nvSpPr>
        <p:spPr>
          <a:xfrm>
            <a:off x="8075744" y="593022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6"/>
          <p:cNvSpPr>
            <a:spLocks noChangeAspect="1"/>
          </p:cNvSpPr>
          <p:nvPr/>
        </p:nvSpPr>
        <p:spPr>
          <a:xfrm>
            <a:off x="7997535" y="598711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27"/>
          <p:cNvSpPr>
            <a:spLocks noChangeAspect="1"/>
          </p:cNvSpPr>
          <p:nvPr/>
        </p:nvSpPr>
        <p:spPr>
          <a:xfrm>
            <a:off x="8001397" y="569980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28"/>
          <p:cNvSpPr>
            <a:spLocks noChangeAspect="1"/>
          </p:cNvSpPr>
          <p:nvPr/>
        </p:nvSpPr>
        <p:spPr>
          <a:xfrm>
            <a:off x="7989243" y="550980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29"/>
          <p:cNvSpPr>
            <a:spLocks noChangeAspect="1"/>
          </p:cNvSpPr>
          <p:nvPr/>
        </p:nvSpPr>
        <p:spPr>
          <a:xfrm>
            <a:off x="7891274" y="593263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30"/>
          <p:cNvSpPr>
            <a:spLocks noChangeAspect="1"/>
          </p:cNvSpPr>
          <p:nvPr/>
        </p:nvSpPr>
        <p:spPr>
          <a:xfrm>
            <a:off x="8329922" y="57409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円/楕円 31"/>
          <p:cNvSpPr>
            <a:spLocks noChangeAspect="1"/>
          </p:cNvSpPr>
          <p:nvPr/>
        </p:nvSpPr>
        <p:spPr>
          <a:xfrm>
            <a:off x="8022509" y="618999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32"/>
          <p:cNvSpPr>
            <a:spLocks noChangeAspect="1"/>
          </p:cNvSpPr>
          <p:nvPr/>
        </p:nvSpPr>
        <p:spPr>
          <a:xfrm>
            <a:off x="7927562" y="56242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33"/>
          <p:cNvSpPr>
            <a:spLocks noChangeAspect="1"/>
          </p:cNvSpPr>
          <p:nvPr/>
        </p:nvSpPr>
        <p:spPr>
          <a:xfrm>
            <a:off x="8070681" y="54324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34"/>
          <p:cNvSpPr>
            <a:spLocks noChangeAspect="1"/>
          </p:cNvSpPr>
          <p:nvPr/>
        </p:nvSpPr>
        <p:spPr>
          <a:xfrm>
            <a:off x="8126583" y="61165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35"/>
          <p:cNvSpPr>
            <a:spLocks noChangeAspect="1"/>
          </p:cNvSpPr>
          <p:nvPr/>
        </p:nvSpPr>
        <p:spPr>
          <a:xfrm>
            <a:off x="8236319" y="61669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36"/>
          <p:cNvSpPr>
            <a:spLocks noChangeAspect="1"/>
          </p:cNvSpPr>
          <p:nvPr/>
        </p:nvSpPr>
        <p:spPr>
          <a:xfrm>
            <a:off x="8149982" y="55043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37"/>
          <p:cNvSpPr>
            <a:spLocks noChangeAspect="1"/>
          </p:cNvSpPr>
          <p:nvPr/>
        </p:nvSpPr>
        <p:spPr>
          <a:xfrm>
            <a:off x="8259943" y="55187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38"/>
          <p:cNvSpPr>
            <a:spLocks noChangeAspect="1"/>
          </p:cNvSpPr>
          <p:nvPr/>
        </p:nvSpPr>
        <p:spPr>
          <a:xfrm>
            <a:off x="8275014" y="60822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39"/>
          <p:cNvSpPr>
            <a:spLocks noChangeAspect="1"/>
          </p:cNvSpPr>
          <p:nvPr/>
        </p:nvSpPr>
        <p:spPr>
          <a:xfrm>
            <a:off x="7893116" y="58446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40"/>
          <p:cNvSpPr>
            <a:spLocks noChangeAspect="1"/>
          </p:cNvSpPr>
          <p:nvPr/>
        </p:nvSpPr>
        <p:spPr>
          <a:xfrm>
            <a:off x="8312320" y="56257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41"/>
          <p:cNvSpPr>
            <a:spLocks noChangeAspect="1"/>
          </p:cNvSpPr>
          <p:nvPr/>
        </p:nvSpPr>
        <p:spPr>
          <a:xfrm>
            <a:off x="7973521" y="61143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42"/>
          <p:cNvSpPr>
            <a:spLocks noChangeAspect="1"/>
          </p:cNvSpPr>
          <p:nvPr/>
        </p:nvSpPr>
        <p:spPr>
          <a:xfrm>
            <a:off x="8158568" y="573242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右矢印 43"/>
          <p:cNvSpPr/>
          <p:nvPr/>
        </p:nvSpPr>
        <p:spPr>
          <a:xfrm>
            <a:off x="6158168" y="5302187"/>
            <a:ext cx="677348" cy="678597"/>
          </a:xfrm>
          <a:prstGeom prst="rightArrow">
            <a:avLst/>
          </a:prstGeom>
          <a:solidFill>
            <a:srgbClr val="808DA9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右矢印 44"/>
          <p:cNvSpPr/>
          <p:nvPr/>
        </p:nvSpPr>
        <p:spPr>
          <a:xfrm flipH="1">
            <a:off x="7100388" y="5576974"/>
            <a:ext cx="692507" cy="678597"/>
          </a:xfrm>
          <a:prstGeom prst="rightArrow">
            <a:avLst/>
          </a:prstGeom>
          <a:solidFill>
            <a:srgbClr val="808DA9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45"/>
          <p:cNvSpPr>
            <a:spLocks noChangeAspect="1"/>
          </p:cNvSpPr>
          <p:nvPr/>
        </p:nvSpPr>
        <p:spPr>
          <a:xfrm>
            <a:off x="7967410" y="59082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46"/>
          <p:cNvSpPr>
            <a:spLocks noChangeAspect="1"/>
          </p:cNvSpPr>
          <p:nvPr/>
        </p:nvSpPr>
        <p:spPr>
          <a:xfrm>
            <a:off x="8080193" y="602982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47"/>
          <p:cNvSpPr>
            <a:spLocks noChangeAspect="1"/>
          </p:cNvSpPr>
          <p:nvPr/>
        </p:nvSpPr>
        <p:spPr>
          <a:xfrm>
            <a:off x="7968515" y="58178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48"/>
          <p:cNvSpPr>
            <a:spLocks noChangeAspect="1"/>
          </p:cNvSpPr>
          <p:nvPr/>
        </p:nvSpPr>
        <p:spPr>
          <a:xfrm>
            <a:off x="8089813" y="61396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49"/>
          <p:cNvSpPr>
            <a:spLocks noChangeAspect="1"/>
          </p:cNvSpPr>
          <p:nvPr/>
        </p:nvSpPr>
        <p:spPr>
          <a:xfrm>
            <a:off x="8227849" y="5780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50"/>
          <p:cNvSpPr>
            <a:spLocks noChangeAspect="1"/>
          </p:cNvSpPr>
          <p:nvPr/>
        </p:nvSpPr>
        <p:spPr>
          <a:xfrm>
            <a:off x="8081692" y="57701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51"/>
          <p:cNvSpPr>
            <a:spLocks noChangeAspect="1"/>
          </p:cNvSpPr>
          <p:nvPr/>
        </p:nvSpPr>
        <p:spPr>
          <a:xfrm>
            <a:off x="8264660" y="57583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52"/>
          <p:cNvSpPr>
            <a:spLocks noChangeAspect="1"/>
          </p:cNvSpPr>
          <p:nvPr/>
        </p:nvSpPr>
        <p:spPr>
          <a:xfrm>
            <a:off x="8067273" y="553426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3"/>
          <p:cNvSpPr>
            <a:spLocks noChangeAspect="1"/>
          </p:cNvSpPr>
          <p:nvPr/>
        </p:nvSpPr>
        <p:spPr>
          <a:xfrm>
            <a:off x="8180072" y="54429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4"/>
          <p:cNvSpPr>
            <a:spLocks noChangeAspect="1"/>
          </p:cNvSpPr>
          <p:nvPr/>
        </p:nvSpPr>
        <p:spPr>
          <a:xfrm>
            <a:off x="8102709" y="56795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55"/>
          <p:cNvSpPr>
            <a:spLocks noChangeAspect="1"/>
          </p:cNvSpPr>
          <p:nvPr/>
        </p:nvSpPr>
        <p:spPr>
          <a:xfrm>
            <a:off x="5545304" y="54575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56"/>
          <p:cNvSpPr>
            <a:spLocks noChangeAspect="1"/>
          </p:cNvSpPr>
          <p:nvPr/>
        </p:nvSpPr>
        <p:spPr>
          <a:xfrm>
            <a:off x="5634204" y="56015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57"/>
          <p:cNvSpPr>
            <a:spLocks noChangeAspect="1"/>
          </p:cNvSpPr>
          <p:nvPr/>
        </p:nvSpPr>
        <p:spPr>
          <a:xfrm>
            <a:off x="5786910" y="573002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58"/>
          <p:cNvSpPr>
            <a:spLocks noChangeAspect="1"/>
          </p:cNvSpPr>
          <p:nvPr/>
        </p:nvSpPr>
        <p:spPr>
          <a:xfrm>
            <a:off x="5689304" y="545759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59"/>
          <p:cNvSpPr>
            <a:spLocks noChangeAspect="1"/>
          </p:cNvSpPr>
          <p:nvPr/>
        </p:nvSpPr>
        <p:spPr>
          <a:xfrm>
            <a:off x="5854404" y="560999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60"/>
          <p:cNvSpPr>
            <a:spLocks noChangeAspect="1"/>
          </p:cNvSpPr>
          <p:nvPr/>
        </p:nvSpPr>
        <p:spPr>
          <a:xfrm>
            <a:off x="5901253" y="573127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61"/>
          <p:cNvSpPr>
            <a:spLocks noChangeAspect="1"/>
          </p:cNvSpPr>
          <p:nvPr/>
        </p:nvSpPr>
        <p:spPr>
          <a:xfrm>
            <a:off x="5916423" y="557169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62"/>
          <p:cNvSpPr>
            <a:spLocks noChangeAspect="1"/>
          </p:cNvSpPr>
          <p:nvPr/>
        </p:nvSpPr>
        <p:spPr>
          <a:xfrm>
            <a:off x="5741480" y="56085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63"/>
          <p:cNvSpPr>
            <a:spLocks noChangeAspect="1"/>
          </p:cNvSpPr>
          <p:nvPr/>
        </p:nvSpPr>
        <p:spPr>
          <a:xfrm>
            <a:off x="5760530" y="583577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64"/>
          <p:cNvSpPr>
            <a:spLocks noChangeAspect="1"/>
          </p:cNvSpPr>
          <p:nvPr/>
        </p:nvSpPr>
        <p:spPr>
          <a:xfrm>
            <a:off x="5554383" y="53303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65"/>
          <p:cNvSpPr>
            <a:spLocks noChangeAspect="1"/>
          </p:cNvSpPr>
          <p:nvPr/>
        </p:nvSpPr>
        <p:spPr>
          <a:xfrm>
            <a:off x="5820312" y="56288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66"/>
          <p:cNvSpPr>
            <a:spLocks noChangeAspect="1"/>
          </p:cNvSpPr>
          <p:nvPr/>
        </p:nvSpPr>
        <p:spPr>
          <a:xfrm>
            <a:off x="5698905" y="528697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67"/>
          <p:cNvSpPr>
            <a:spLocks noChangeAspect="1"/>
          </p:cNvSpPr>
          <p:nvPr/>
        </p:nvSpPr>
        <p:spPr>
          <a:xfrm>
            <a:off x="5776413" y="53694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68"/>
          <p:cNvSpPr>
            <a:spLocks noChangeAspect="1"/>
          </p:cNvSpPr>
          <p:nvPr/>
        </p:nvSpPr>
        <p:spPr>
          <a:xfrm>
            <a:off x="5844662" y="54627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69"/>
          <p:cNvSpPr>
            <a:spLocks noChangeAspect="1"/>
          </p:cNvSpPr>
          <p:nvPr/>
        </p:nvSpPr>
        <p:spPr>
          <a:xfrm>
            <a:off x="5925638" y="56622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0"/>
          <p:cNvSpPr>
            <a:spLocks noChangeAspect="1"/>
          </p:cNvSpPr>
          <p:nvPr/>
        </p:nvSpPr>
        <p:spPr>
          <a:xfrm>
            <a:off x="5501259" y="54777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1"/>
          <p:cNvSpPr>
            <a:spLocks noChangeAspect="1"/>
          </p:cNvSpPr>
          <p:nvPr/>
        </p:nvSpPr>
        <p:spPr>
          <a:xfrm>
            <a:off x="5526154" y="571222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2"/>
          <p:cNvSpPr>
            <a:spLocks noChangeAspect="1"/>
          </p:cNvSpPr>
          <p:nvPr/>
        </p:nvSpPr>
        <p:spPr>
          <a:xfrm>
            <a:off x="5728111" y="59853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3"/>
          <p:cNvSpPr>
            <a:spLocks noChangeAspect="1"/>
          </p:cNvSpPr>
          <p:nvPr/>
        </p:nvSpPr>
        <p:spPr>
          <a:xfrm>
            <a:off x="5659255" y="535899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4"/>
          <p:cNvSpPr>
            <a:spLocks noChangeAspect="1"/>
          </p:cNvSpPr>
          <p:nvPr/>
        </p:nvSpPr>
        <p:spPr>
          <a:xfrm>
            <a:off x="5535188" y="581212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75"/>
          <p:cNvSpPr>
            <a:spLocks noChangeAspect="1"/>
          </p:cNvSpPr>
          <p:nvPr/>
        </p:nvSpPr>
        <p:spPr>
          <a:xfrm>
            <a:off x="5671955" y="568219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76"/>
          <p:cNvSpPr>
            <a:spLocks noChangeAspect="1"/>
          </p:cNvSpPr>
          <p:nvPr/>
        </p:nvSpPr>
        <p:spPr>
          <a:xfrm>
            <a:off x="5593746" y="573908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77"/>
          <p:cNvSpPr>
            <a:spLocks noChangeAspect="1"/>
          </p:cNvSpPr>
          <p:nvPr/>
        </p:nvSpPr>
        <p:spPr>
          <a:xfrm>
            <a:off x="5597608" y="545177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78"/>
          <p:cNvSpPr>
            <a:spLocks noChangeAspect="1"/>
          </p:cNvSpPr>
          <p:nvPr/>
        </p:nvSpPr>
        <p:spPr>
          <a:xfrm>
            <a:off x="5585454" y="52617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79"/>
          <p:cNvSpPr>
            <a:spLocks noChangeAspect="1"/>
          </p:cNvSpPr>
          <p:nvPr/>
        </p:nvSpPr>
        <p:spPr>
          <a:xfrm>
            <a:off x="5487485" y="56846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80"/>
          <p:cNvSpPr>
            <a:spLocks noChangeAspect="1"/>
          </p:cNvSpPr>
          <p:nvPr/>
        </p:nvSpPr>
        <p:spPr>
          <a:xfrm>
            <a:off x="5926133" y="54929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81"/>
          <p:cNvSpPr>
            <a:spLocks noChangeAspect="1"/>
          </p:cNvSpPr>
          <p:nvPr/>
        </p:nvSpPr>
        <p:spPr>
          <a:xfrm>
            <a:off x="5618720" y="59419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82"/>
          <p:cNvSpPr>
            <a:spLocks noChangeAspect="1"/>
          </p:cNvSpPr>
          <p:nvPr/>
        </p:nvSpPr>
        <p:spPr>
          <a:xfrm>
            <a:off x="5523773" y="53762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83"/>
          <p:cNvSpPr>
            <a:spLocks noChangeAspect="1"/>
          </p:cNvSpPr>
          <p:nvPr/>
        </p:nvSpPr>
        <p:spPr>
          <a:xfrm>
            <a:off x="5666892" y="518444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84"/>
          <p:cNvSpPr>
            <a:spLocks noChangeAspect="1"/>
          </p:cNvSpPr>
          <p:nvPr/>
        </p:nvSpPr>
        <p:spPr>
          <a:xfrm>
            <a:off x="5722794" y="58685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85"/>
          <p:cNvSpPr>
            <a:spLocks noChangeAspect="1"/>
          </p:cNvSpPr>
          <p:nvPr/>
        </p:nvSpPr>
        <p:spPr>
          <a:xfrm>
            <a:off x="5832530" y="59189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86"/>
          <p:cNvSpPr>
            <a:spLocks noChangeAspect="1"/>
          </p:cNvSpPr>
          <p:nvPr/>
        </p:nvSpPr>
        <p:spPr>
          <a:xfrm>
            <a:off x="5746193" y="525629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87"/>
          <p:cNvSpPr>
            <a:spLocks noChangeAspect="1"/>
          </p:cNvSpPr>
          <p:nvPr/>
        </p:nvSpPr>
        <p:spPr>
          <a:xfrm>
            <a:off x="5856154" y="52707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88"/>
          <p:cNvSpPr>
            <a:spLocks noChangeAspect="1"/>
          </p:cNvSpPr>
          <p:nvPr/>
        </p:nvSpPr>
        <p:spPr>
          <a:xfrm>
            <a:off x="5871225" y="58342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89"/>
          <p:cNvSpPr>
            <a:spLocks noChangeAspect="1"/>
          </p:cNvSpPr>
          <p:nvPr/>
        </p:nvSpPr>
        <p:spPr>
          <a:xfrm>
            <a:off x="5489327" y="559657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90"/>
          <p:cNvSpPr>
            <a:spLocks noChangeAspect="1"/>
          </p:cNvSpPr>
          <p:nvPr/>
        </p:nvSpPr>
        <p:spPr>
          <a:xfrm>
            <a:off x="5908531" y="537772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91"/>
          <p:cNvSpPr>
            <a:spLocks noChangeAspect="1"/>
          </p:cNvSpPr>
          <p:nvPr/>
        </p:nvSpPr>
        <p:spPr>
          <a:xfrm>
            <a:off x="5569732" y="586635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92"/>
          <p:cNvSpPr>
            <a:spLocks noChangeAspect="1"/>
          </p:cNvSpPr>
          <p:nvPr/>
        </p:nvSpPr>
        <p:spPr>
          <a:xfrm>
            <a:off x="5754779" y="54843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93"/>
          <p:cNvSpPr>
            <a:spLocks noChangeAspect="1"/>
          </p:cNvSpPr>
          <p:nvPr/>
        </p:nvSpPr>
        <p:spPr>
          <a:xfrm>
            <a:off x="5563621" y="56602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94"/>
          <p:cNvSpPr>
            <a:spLocks noChangeAspect="1"/>
          </p:cNvSpPr>
          <p:nvPr/>
        </p:nvSpPr>
        <p:spPr>
          <a:xfrm>
            <a:off x="5676404" y="57817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95"/>
          <p:cNvSpPr>
            <a:spLocks noChangeAspect="1"/>
          </p:cNvSpPr>
          <p:nvPr/>
        </p:nvSpPr>
        <p:spPr>
          <a:xfrm>
            <a:off x="5564726" y="55697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96"/>
          <p:cNvSpPr>
            <a:spLocks noChangeAspect="1"/>
          </p:cNvSpPr>
          <p:nvPr/>
        </p:nvSpPr>
        <p:spPr>
          <a:xfrm>
            <a:off x="5686024" y="58916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97"/>
          <p:cNvSpPr>
            <a:spLocks noChangeAspect="1"/>
          </p:cNvSpPr>
          <p:nvPr/>
        </p:nvSpPr>
        <p:spPr>
          <a:xfrm>
            <a:off x="5824060" y="553290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98"/>
          <p:cNvSpPr>
            <a:spLocks noChangeAspect="1"/>
          </p:cNvSpPr>
          <p:nvPr/>
        </p:nvSpPr>
        <p:spPr>
          <a:xfrm>
            <a:off x="5677903" y="552210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99"/>
          <p:cNvSpPr>
            <a:spLocks noChangeAspect="1"/>
          </p:cNvSpPr>
          <p:nvPr/>
        </p:nvSpPr>
        <p:spPr>
          <a:xfrm>
            <a:off x="5860871" y="55102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100"/>
          <p:cNvSpPr>
            <a:spLocks noChangeAspect="1"/>
          </p:cNvSpPr>
          <p:nvPr/>
        </p:nvSpPr>
        <p:spPr>
          <a:xfrm>
            <a:off x="5663484" y="528623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円/楕円 101"/>
          <p:cNvSpPr>
            <a:spLocks noChangeAspect="1"/>
          </p:cNvSpPr>
          <p:nvPr/>
        </p:nvSpPr>
        <p:spPr>
          <a:xfrm>
            <a:off x="5776283" y="51948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3" name="円/楕円 102"/>
          <p:cNvSpPr>
            <a:spLocks noChangeAspect="1"/>
          </p:cNvSpPr>
          <p:nvPr/>
        </p:nvSpPr>
        <p:spPr>
          <a:xfrm>
            <a:off x="5698920" y="543147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06" name="直線コネクタ 105"/>
          <p:cNvCxnSpPr/>
          <p:nvPr/>
        </p:nvCxnSpPr>
        <p:spPr>
          <a:xfrm>
            <a:off x="4689347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/>
          <p:cNvCxnSpPr/>
          <p:nvPr/>
        </p:nvCxnSpPr>
        <p:spPr>
          <a:xfrm>
            <a:off x="7065250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64" y="138843"/>
            <a:ext cx="1126991" cy="447561"/>
          </a:xfrm>
          <a:prstGeom prst="rect">
            <a:avLst/>
          </a:prstGeom>
        </p:spPr>
      </p:pic>
      <p:cxnSp>
        <p:nvCxnSpPr>
          <p:cNvPr id="112" name="直線コネクタ 111"/>
          <p:cNvCxnSpPr/>
          <p:nvPr/>
        </p:nvCxnSpPr>
        <p:spPr>
          <a:xfrm>
            <a:off x="2313444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TexTeXPicture" descr="&lt;?xml version=&quot;1.0&quot; encoding=&quot;utf-16&quot;?&gt;&#10;&lt;TeXTeX&gt;&#10;  &lt;preamble&gt;\documentclass{jarticle}&#10;\usepackage{amsmath}&#10;\pagestyle{empty}&lt;/preamble&gt;&#10;  &lt;body&gt;\begin{align*} &#10;1{\rm TeV}&#10;\end{align*}&lt;/body&gt;&#10;  &lt;fcolor&gt;FFFFFFFF&lt;/fcolor&gt;&#10;  &lt;bcolor&gt;FFFFFFFF&lt;/bcolor&gt;&#10;  &lt;transparent&gt;True&lt;/transparent&gt;&#10;  &lt;resolution&gt;1800&lt;/resolution&gt;&#10;  &lt;imageh&gt;173&lt;/imageh&gt;&#10;  &lt;imagew&gt;552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16" y="207915"/>
            <a:ext cx="760868" cy="238461"/>
          </a:xfrm>
          <a:prstGeom prst="rect">
            <a:avLst/>
          </a:prstGeom>
        </p:spPr>
      </p:pic>
      <p:pic>
        <p:nvPicPr>
          <p:cNvPr id="119" name="TexTeXPicture" descr="&lt;?xml version=&quot;1.0&quot; encoding=&quot;utf-16&quot;?&gt;&#10;&lt;TeXTeX&gt;&#10;  &lt;preamble&gt;\documentclass{jarticle}&#10;\usepackage{amsmath}&#10;\pagestyle{empty}&lt;/preamble&gt;&#10;  &lt;body&gt;\begin{align*} &#10;10^2{\rm GeV}&#10;\end{align*}&lt;/body&gt;&#10;  &lt;fcolor&gt;FFFFFFFF&lt;/fcolor&gt;&#10;  &lt;bcolor&gt;FFFFFFFF&lt;/bcolor&gt;&#10;  &lt;transparent&gt;True&lt;/transparent&gt;&#10;  &lt;resolution&gt;1800&lt;/resolution&gt;&#10;  &lt;imageh&gt;220&lt;/imageh&gt;&#10;  &lt;imagew&gt;825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31" y="144164"/>
            <a:ext cx="1137166" cy="303245"/>
          </a:xfrm>
          <a:prstGeom prst="rect">
            <a:avLst/>
          </a:prstGeom>
        </p:spPr>
      </p:pic>
      <p:pic>
        <p:nvPicPr>
          <p:cNvPr id="120" name="TexTeXPicture" descr="&lt;?xml version=&quot;1.0&quot; encoding=&quot;utf-16&quot;?&gt;&#10;&lt;TeXTeX&gt;&#10;  &lt;preamble&gt;\documentclass{jarticle}&#10;\usepackage{amsmath}&#10;\pagestyle{empty}&lt;/preamble&gt;&#10;  &lt;body&gt;\begin{align*} &#10;10{\rm GeV}&#10;\end{align*}&lt;/body&gt;&#10;  &lt;fcolor&gt;FFFFFFFF&lt;/fcolor&gt;&#10;  &lt;bcolor&gt;FFFFFFFF&lt;/bcolor&gt;&#10;  &lt;transparent&gt;True&lt;/transparent&gt;&#10;  &lt;resolution&gt;1800&lt;/resolution&gt;&#10;  &lt;imageh&gt;176&lt;/imageh&gt;&#10;  &lt;imagew&gt;714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61" y="204814"/>
            <a:ext cx="984166" cy="242596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293044" y="741405"/>
            <a:ext cx="1305489" cy="851725"/>
            <a:chOff x="293044" y="741405"/>
            <a:chExt cx="1305489" cy="851725"/>
          </a:xfrm>
        </p:grpSpPr>
        <p:sp>
          <p:nvSpPr>
            <p:cNvPr id="122" name="正方形/長方形 121"/>
            <p:cNvSpPr/>
            <p:nvPr/>
          </p:nvSpPr>
          <p:spPr>
            <a:xfrm>
              <a:off x="293044" y="741405"/>
              <a:ext cx="1305489" cy="85172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50000"/>
                    <a:alpha val="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1" name="テキスト ボックス 120"/>
            <p:cNvSpPr txBox="1"/>
            <p:nvPr/>
          </p:nvSpPr>
          <p:spPr>
            <a:xfrm>
              <a:off x="793059" y="844603"/>
              <a:ext cx="7523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AGS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-1996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123" name="テキスト ボックス 122"/>
          <p:cNvSpPr txBox="1"/>
          <p:nvPr/>
        </p:nvSpPr>
        <p:spPr>
          <a:xfrm>
            <a:off x="4009831" y="3153610"/>
            <a:ext cx="4474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~2010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History of HIC = increasing energy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2229035" y="4371363"/>
            <a:ext cx="282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2010~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Beam-energy scan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Low-energy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exp.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104" name="グループ化 103"/>
          <p:cNvGrpSpPr/>
          <p:nvPr/>
        </p:nvGrpSpPr>
        <p:grpSpPr>
          <a:xfrm>
            <a:off x="1633906" y="732884"/>
            <a:ext cx="1500022" cy="851725"/>
            <a:chOff x="1633906" y="732884"/>
            <a:chExt cx="1500022" cy="851725"/>
          </a:xfrm>
        </p:grpSpPr>
        <p:sp>
          <p:nvSpPr>
            <p:cNvPr id="125" name="正方形/長方形 124"/>
            <p:cNvSpPr/>
            <p:nvPr/>
          </p:nvSpPr>
          <p:spPr>
            <a:xfrm>
              <a:off x="1633906" y="732884"/>
              <a:ext cx="1500022" cy="851725"/>
            </a:xfrm>
            <a:prstGeom prst="rect">
              <a:avLst/>
            </a:prstGeom>
            <a:gradFill flip="none" rotWithShape="1">
              <a:gsLst>
                <a:gs pos="0">
                  <a:srgbClr val="7DA62C">
                    <a:alpha val="0"/>
                  </a:srgbClr>
                </a:gs>
                <a:gs pos="100000">
                  <a:srgbClr val="7DA62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1878222" y="840858"/>
              <a:ext cx="119808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SPS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1994-2000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05" name="グループ化 104"/>
          <p:cNvGrpSpPr/>
          <p:nvPr/>
        </p:nvGrpSpPr>
        <p:grpSpPr>
          <a:xfrm>
            <a:off x="3426942" y="736665"/>
            <a:ext cx="2060544" cy="854978"/>
            <a:chOff x="3426942" y="736665"/>
            <a:chExt cx="2060544" cy="854978"/>
          </a:xfrm>
        </p:grpSpPr>
        <p:sp>
          <p:nvSpPr>
            <p:cNvPr id="126" name="正方形/長方形 125"/>
            <p:cNvSpPr/>
            <p:nvPr/>
          </p:nvSpPr>
          <p:spPr>
            <a:xfrm>
              <a:off x="3426942" y="736665"/>
              <a:ext cx="2060544" cy="851725"/>
            </a:xfrm>
            <a:prstGeom prst="rect">
              <a:avLst/>
            </a:prstGeom>
            <a:gradFill flip="none" rotWithShape="1">
              <a:gsLst>
                <a:gs pos="0">
                  <a:srgbClr val="FF66CC">
                    <a:alpha val="0"/>
                  </a:srgbClr>
                </a:gs>
                <a:gs pos="100000">
                  <a:srgbClr val="FF66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9" name="テキスト ボックス 128"/>
            <p:cNvSpPr txBox="1"/>
            <p:nvPr/>
          </p:nvSpPr>
          <p:spPr>
            <a:xfrm>
              <a:off x="4490781" y="852979"/>
              <a:ext cx="82907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RHIC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2000-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07" name="グループ化 106"/>
          <p:cNvGrpSpPr/>
          <p:nvPr/>
        </p:nvGrpSpPr>
        <p:grpSpPr>
          <a:xfrm>
            <a:off x="5618720" y="732884"/>
            <a:ext cx="2220028" cy="864226"/>
            <a:chOff x="5618720" y="732884"/>
            <a:chExt cx="2220028" cy="864226"/>
          </a:xfrm>
        </p:grpSpPr>
        <p:sp>
          <p:nvSpPr>
            <p:cNvPr id="128" name="正方形/長方形 127"/>
            <p:cNvSpPr/>
            <p:nvPr/>
          </p:nvSpPr>
          <p:spPr>
            <a:xfrm>
              <a:off x="5618720" y="732884"/>
              <a:ext cx="2220028" cy="85172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0" name="テキスト ボックス 129"/>
            <p:cNvSpPr txBox="1"/>
            <p:nvPr/>
          </p:nvSpPr>
          <p:spPr>
            <a:xfrm>
              <a:off x="6901961" y="858446"/>
              <a:ext cx="7316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LHC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2010-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14" name="グループ化 113"/>
          <p:cNvGrpSpPr/>
          <p:nvPr/>
        </p:nvGrpSpPr>
        <p:grpSpPr>
          <a:xfrm>
            <a:off x="4423722" y="1716625"/>
            <a:ext cx="4250079" cy="1260972"/>
            <a:chOff x="4423722" y="1716625"/>
            <a:chExt cx="4250079" cy="1260972"/>
          </a:xfrm>
        </p:grpSpPr>
        <p:sp>
          <p:nvSpPr>
            <p:cNvPr id="131" name="左中かっこ 130"/>
            <p:cNvSpPr/>
            <p:nvPr/>
          </p:nvSpPr>
          <p:spPr>
            <a:xfrm rot="16200000">
              <a:off x="5934138" y="206209"/>
              <a:ext cx="348342" cy="3369173"/>
            </a:xfrm>
            <a:prstGeom prst="leftBrace">
              <a:avLst>
                <a:gd name="adj1" fmla="val 36711"/>
                <a:gd name="adj2" fmla="val 50000"/>
              </a:avLst>
            </a:prstGeom>
            <a:ln w="19050">
              <a:solidFill>
                <a:srgbClr val="FFFF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3" name="テキスト ボックス 132"/>
            <p:cNvSpPr txBox="1"/>
            <p:nvPr/>
          </p:nvSpPr>
          <p:spPr>
            <a:xfrm>
              <a:off x="4454376" y="2146600"/>
              <a:ext cx="42194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creation of quark-gluon plasma,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strongly-interacting QGP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cxnSp>
        <p:nvCxnSpPr>
          <p:cNvPr id="3" name="直線矢印コネクタ 2"/>
          <p:cNvCxnSpPr/>
          <p:nvPr/>
        </p:nvCxnSpPr>
        <p:spPr>
          <a:xfrm flipV="1">
            <a:off x="293044" y="741405"/>
            <a:ext cx="8364924" cy="0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グループ化 107"/>
          <p:cNvGrpSpPr/>
          <p:nvPr/>
        </p:nvGrpSpPr>
        <p:grpSpPr>
          <a:xfrm>
            <a:off x="1420711" y="1600023"/>
            <a:ext cx="2584075" cy="851725"/>
            <a:chOff x="1420711" y="1600023"/>
            <a:chExt cx="2584075" cy="851725"/>
          </a:xfrm>
        </p:grpSpPr>
        <p:sp>
          <p:nvSpPr>
            <p:cNvPr id="134" name="正方形/長方形 133"/>
            <p:cNvSpPr/>
            <p:nvPr/>
          </p:nvSpPr>
          <p:spPr>
            <a:xfrm>
              <a:off x="1420711" y="1600023"/>
              <a:ext cx="2584075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6">
                    <a:lumMod val="75000"/>
                  </a:schemeClr>
                </a:gs>
                <a:gs pos="85000">
                  <a:srgbClr val="CF8B03"/>
                </a:gs>
                <a:gs pos="0">
                  <a:schemeClr val="accent6">
                    <a:lumMod val="75000"/>
                    <a:alpha val="0"/>
                  </a:schemeClr>
                </a:gs>
                <a:gs pos="100000">
                  <a:schemeClr val="accent6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5" name="テキスト ボックス 134"/>
            <p:cNvSpPr txBox="1"/>
            <p:nvPr/>
          </p:nvSpPr>
          <p:spPr>
            <a:xfrm>
              <a:off x="1933861" y="1644224"/>
              <a:ext cx="145424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RHIC-BES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2010-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11" name="グループ化 110"/>
          <p:cNvGrpSpPr/>
          <p:nvPr/>
        </p:nvGrpSpPr>
        <p:grpSpPr>
          <a:xfrm>
            <a:off x="301549" y="2284018"/>
            <a:ext cx="1849938" cy="866671"/>
            <a:chOff x="301549" y="2284018"/>
            <a:chExt cx="1849938" cy="866671"/>
          </a:xfrm>
        </p:grpSpPr>
        <p:sp>
          <p:nvSpPr>
            <p:cNvPr id="138" name="正方形/長方形 137"/>
            <p:cNvSpPr/>
            <p:nvPr/>
          </p:nvSpPr>
          <p:spPr>
            <a:xfrm>
              <a:off x="301549" y="2298964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rgbClr val="003399"/>
                </a:gs>
                <a:gs pos="85000">
                  <a:srgbClr val="003399"/>
                </a:gs>
                <a:gs pos="0">
                  <a:srgbClr val="003399">
                    <a:alpha val="0"/>
                  </a:srgbClr>
                </a:gs>
                <a:gs pos="100000">
                  <a:srgbClr val="003399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9" name="テキスト ボックス 138"/>
            <p:cNvSpPr txBox="1"/>
            <p:nvPr/>
          </p:nvSpPr>
          <p:spPr>
            <a:xfrm>
              <a:off x="819131" y="2284018"/>
              <a:ext cx="81477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FAIR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2022-?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13" name="グループ化 112"/>
          <p:cNvGrpSpPr/>
          <p:nvPr/>
        </p:nvGrpSpPr>
        <p:grpSpPr>
          <a:xfrm>
            <a:off x="955589" y="2962999"/>
            <a:ext cx="1849938" cy="851725"/>
            <a:chOff x="955589" y="2962999"/>
            <a:chExt cx="1849938" cy="851725"/>
          </a:xfrm>
        </p:grpSpPr>
        <p:sp>
          <p:nvSpPr>
            <p:cNvPr id="136" name="正方形/長方形 135"/>
            <p:cNvSpPr/>
            <p:nvPr/>
          </p:nvSpPr>
          <p:spPr>
            <a:xfrm>
              <a:off x="955589" y="2962999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5">
                    <a:lumMod val="75000"/>
                  </a:schemeClr>
                </a:gs>
                <a:gs pos="85000">
                  <a:schemeClr val="accent5">
                    <a:lumMod val="75000"/>
                  </a:schemeClr>
                </a:gs>
                <a:gs pos="0">
                  <a:schemeClr val="accent5">
                    <a:lumMod val="75000"/>
                    <a:alpha val="0"/>
                  </a:schemeClr>
                </a:gs>
                <a:gs pos="100000">
                  <a:schemeClr val="accent5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7" name="テキスト ボックス 136"/>
            <p:cNvSpPr txBox="1"/>
            <p:nvPr/>
          </p:nvSpPr>
          <p:spPr>
            <a:xfrm>
              <a:off x="1452464" y="3012968"/>
              <a:ext cx="85151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NICA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2017-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15" name="グループ化 114"/>
          <p:cNvGrpSpPr/>
          <p:nvPr/>
        </p:nvGrpSpPr>
        <p:grpSpPr>
          <a:xfrm>
            <a:off x="227519" y="-8238"/>
            <a:ext cx="1606144" cy="6866238"/>
            <a:chOff x="227519" y="-8238"/>
            <a:chExt cx="1606144" cy="6866238"/>
          </a:xfrm>
        </p:grpSpPr>
        <p:sp>
          <p:nvSpPr>
            <p:cNvPr id="140" name="正方形/長方形 139"/>
            <p:cNvSpPr/>
            <p:nvPr/>
          </p:nvSpPr>
          <p:spPr>
            <a:xfrm>
              <a:off x="293044" y="-8238"/>
              <a:ext cx="1475096" cy="6866238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41" name="テキスト ボックス 140"/>
            <p:cNvSpPr txBox="1"/>
            <p:nvPr/>
          </p:nvSpPr>
          <p:spPr>
            <a:xfrm>
              <a:off x="227519" y="5559972"/>
              <a:ext cx="160614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J-PARC-HI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2025~?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2-6.2 GeV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52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Baryon Stopping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82" y="1869039"/>
            <a:ext cx="3984919" cy="397163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849415" y="5443231"/>
            <a:ext cx="100219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rapidity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64881" y="4635930"/>
            <a:ext cx="15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transparency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00601" y="2108696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stopping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85685" y="1326123"/>
            <a:ext cx="3825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rapidity dep. of net-proton #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\simeq 4-6 {\rm 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2000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54" y="1624859"/>
            <a:ext cx="2621235" cy="33027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067289" y="1896127"/>
            <a:ext cx="398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Baryons stop at collision point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&amp;gt; 10 {\rm 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696&lt;/imagew&gt;&#10;  &lt;scale&gt;50&lt;/scale&gt;&#10;  &lt;cursor&gt;3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54" y="2480536"/>
            <a:ext cx="2237213" cy="33241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066014" y="2769822"/>
            <a:ext cx="2927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Baryons pass through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5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600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65" y="2096657"/>
            <a:ext cx="735167" cy="215649"/>
          </a:xfrm>
          <a:prstGeom prst="rect">
            <a:avLst/>
          </a:prstGeom>
        </p:spPr>
      </p:pic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20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725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05" y="2793136"/>
            <a:ext cx="888327" cy="215649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200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850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45" y="4097439"/>
            <a:ext cx="1041487" cy="21564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307" y="3102238"/>
            <a:ext cx="5108033" cy="37582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1776638" y="6211669"/>
            <a:ext cx="2149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phase diagram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 White Paper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8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014788" cy="584775"/>
          </a:xfrm>
        </p:spPr>
        <p:txBody>
          <a:bodyPr/>
          <a:lstStyle/>
          <a:p>
            <a:r>
              <a:rPr kumimoji="1" lang="en-US" altLang="ja-JP" dirty="0" smtClean="0"/>
              <a:t> Time Evolution of Fluctuations  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251520" y="1268760"/>
            <a:ext cx="4896544" cy="9000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30000"/>
                </a:srgbClr>
              </a:gs>
              <a:gs pos="100000">
                <a:srgbClr val="FA5D06">
                  <a:alpha val="30000"/>
                </a:srgbClr>
              </a:gs>
            </a:gsLst>
            <a:lin ang="27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2475725" y="199854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3347864" y="1916832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3607833" y="187707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1223616" y="1870493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4572000" y="166481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1640419" y="133892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1994403" y="1330069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960644" y="160707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3203824" y="166107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2027035" y="195284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4788024" y="194454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1701045" y="1924493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3715833" y="131963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2608457" y="173682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575544" y="131963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899592" y="137678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2718116" y="1362518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4337968" y="1974523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3903992" y="167720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3160578" y="134068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4283968" y="139292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3955873" y="199100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412188" y="199782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2209154" y="160654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892728" y="1989672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8"/>
          <p:cNvSpPr/>
          <p:nvPr/>
        </p:nvSpPr>
        <p:spPr>
          <a:xfrm>
            <a:off x="2879824" y="204215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467544" y="156920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1694419" y="171507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1259632" y="1304776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32"/>
          <p:cNvSpPr/>
          <p:nvPr/>
        </p:nvSpPr>
        <p:spPr>
          <a:xfrm>
            <a:off x="4734024" y="1446922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251520" y="2702633"/>
            <a:ext cx="4896544" cy="9000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0000"/>
                </a:srgbClr>
              </a:gs>
              <a:gs pos="100000">
                <a:srgbClr val="00B0F0">
                  <a:alpha val="30000"/>
                </a:srgbClr>
              </a:gs>
            </a:gsLst>
            <a:lin ang="135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35"/>
          <p:cNvSpPr/>
          <p:nvPr/>
        </p:nvSpPr>
        <p:spPr>
          <a:xfrm>
            <a:off x="4208643" y="327858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36"/>
          <p:cNvSpPr/>
          <p:nvPr/>
        </p:nvSpPr>
        <p:spPr>
          <a:xfrm>
            <a:off x="4734000" y="299091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37"/>
          <p:cNvSpPr/>
          <p:nvPr/>
        </p:nvSpPr>
        <p:spPr>
          <a:xfrm>
            <a:off x="3372808" y="327562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1383817" y="333168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3426808" y="337755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1318673" y="3229833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2555422" y="3268509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861559" y="2852542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4615168" y="293691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478902" y="332659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45"/>
          <p:cNvSpPr/>
          <p:nvPr/>
        </p:nvSpPr>
        <p:spPr>
          <a:xfrm>
            <a:off x="3845277" y="284529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円/楕円 46"/>
          <p:cNvSpPr/>
          <p:nvPr/>
        </p:nvSpPr>
        <p:spPr>
          <a:xfrm>
            <a:off x="431528" y="3218594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円/楕円 47"/>
          <p:cNvSpPr/>
          <p:nvPr/>
        </p:nvSpPr>
        <p:spPr>
          <a:xfrm>
            <a:off x="3480808" y="3251406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8"/>
          <p:cNvSpPr/>
          <p:nvPr/>
        </p:nvSpPr>
        <p:spPr>
          <a:xfrm>
            <a:off x="4319933" y="3339263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円/楕円 49"/>
          <p:cNvSpPr/>
          <p:nvPr/>
        </p:nvSpPr>
        <p:spPr>
          <a:xfrm>
            <a:off x="2418648" y="325944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1" name="円/楕円 50"/>
          <p:cNvSpPr/>
          <p:nvPr/>
        </p:nvSpPr>
        <p:spPr>
          <a:xfrm>
            <a:off x="863177" y="2992247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" name="円/楕円 51"/>
          <p:cNvSpPr/>
          <p:nvPr/>
        </p:nvSpPr>
        <p:spPr>
          <a:xfrm>
            <a:off x="2489618" y="332363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円/楕円 52"/>
          <p:cNvSpPr/>
          <p:nvPr/>
        </p:nvSpPr>
        <p:spPr>
          <a:xfrm>
            <a:off x="2028009" y="294813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円/楕円 53"/>
          <p:cNvSpPr/>
          <p:nvPr/>
        </p:nvSpPr>
        <p:spPr>
          <a:xfrm>
            <a:off x="2979612" y="2929337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円/楕円 54"/>
          <p:cNvSpPr/>
          <p:nvPr/>
        </p:nvSpPr>
        <p:spPr>
          <a:xfrm>
            <a:off x="2904386" y="303733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円/楕円 55"/>
          <p:cNvSpPr/>
          <p:nvPr/>
        </p:nvSpPr>
        <p:spPr>
          <a:xfrm>
            <a:off x="3899277" y="297852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円/楕円 56"/>
          <p:cNvSpPr/>
          <p:nvPr/>
        </p:nvSpPr>
        <p:spPr>
          <a:xfrm>
            <a:off x="4721752" y="288291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円/楕円 57"/>
          <p:cNvSpPr/>
          <p:nvPr/>
        </p:nvSpPr>
        <p:spPr>
          <a:xfrm>
            <a:off x="1275817" y="3324013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円/楕円 58"/>
          <p:cNvSpPr/>
          <p:nvPr/>
        </p:nvSpPr>
        <p:spPr>
          <a:xfrm>
            <a:off x="2871757" y="291842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円/楕円 59"/>
          <p:cNvSpPr/>
          <p:nvPr/>
        </p:nvSpPr>
        <p:spPr>
          <a:xfrm>
            <a:off x="369339" y="332257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円/楕円 60"/>
          <p:cNvSpPr/>
          <p:nvPr/>
        </p:nvSpPr>
        <p:spPr>
          <a:xfrm>
            <a:off x="4315792" y="322458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円/楕円 61"/>
          <p:cNvSpPr/>
          <p:nvPr/>
        </p:nvSpPr>
        <p:spPr>
          <a:xfrm>
            <a:off x="1957138" y="289413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円/楕円 62"/>
          <p:cNvSpPr/>
          <p:nvPr/>
        </p:nvSpPr>
        <p:spPr>
          <a:xfrm>
            <a:off x="1970864" y="3024949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円/楕円 63"/>
          <p:cNvSpPr/>
          <p:nvPr/>
        </p:nvSpPr>
        <p:spPr>
          <a:xfrm>
            <a:off x="971177" y="294279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円/楕円 64"/>
          <p:cNvSpPr/>
          <p:nvPr/>
        </p:nvSpPr>
        <p:spPr>
          <a:xfrm>
            <a:off x="3774583" y="295329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円/楕円 65"/>
          <p:cNvSpPr/>
          <p:nvPr/>
        </p:nvSpPr>
        <p:spPr>
          <a:xfrm>
            <a:off x="3743944" y="2810545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円/楕円 66"/>
          <p:cNvSpPr/>
          <p:nvPr/>
        </p:nvSpPr>
        <p:spPr>
          <a:xfrm>
            <a:off x="1871736" y="2846585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円/楕円 67"/>
          <p:cNvSpPr/>
          <p:nvPr/>
        </p:nvSpPr>
        <p:spPr>
          <a:xfrm>
            <a:off x="2375792" y="3170585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円/楕円 68"/>
          <p:cNvSpPr/>
          <p:nvPr/>
        </p:nvSpPr>
        <p:spPr>
          <a:xfrm>
            <a:off x="4175992" y="3170585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円/楕円 69"/>
          <p:cNvSpPr/>
          <p:nvPr/>
        </p:nvSpPr>
        <p:spPr>
          <a:xfrm>
            <a:off x="2807840" y="2846585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円/楕円 70"/>
          <p:cNvSpPr/>
          <p:nvPr/>
        </p:nvSpPr>
        <p:spPr>
          <a:xfrm>
            <a:off x="4572000" y="2810545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円/楕円 71"/>
          <p:cNvSpPr/>
          <p:nvPr/>
        </p:nvSpPr>
        <p:spPr>
          <a:xfrm>
            <a:off x="323528" y="3171272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円/楕円 72"/>
          <p:cNvSpPr/>
          <p:nvPr/>
        </p:nvSpPr>
        <p:spPr>
          <a:xfrm>
            <a:off x="3311896" y="3187329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円/楕円 73"/>
          <p:cNvSpPr/>
          <p:nvPr/>
        </p:nvSpPr>
        <p:spPr>
          <a:xfrm>
            <a:off x="1223664" y="3170585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円/楕円 74"/>
          <p:cNvSpPr/>
          <p:nvPr/>
        </p:nvSpPr>
        <p:spPr>
          <a:xfrm>
            <a:off x="791616" y="2810545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77" name="直線コネクタ 76"/>
          <p:cNvCxnSpPr/>
          <p:nvPr/>
        </p:nvCxnSpPr>
        <p:spPr>
          <a:xfrm>
            <a:off x="1740618" y="1196752"/>
            <a:ext cx="0" cy="4579044"/>
          </a:xfrm>
          <a:prstGeom prst="line">
            <a:avLst/>
          </a:prstGeom>
          <a:ln w="952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>
            <a:off x="3347864" y="1196752"/>
            <a:ext cx="0" cy="4579044"/>
          </a:xfrm>
          <a:prstGeom prst="line">
            <a:avLst/>
          </a:prstGeom>
          <a:ln w="952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正方形/長方形 80"/>
          <p:cNvSpPr/>
          <p:nvPr/>
        </p:nvSpPr>
        <p:spPr>
          <a:xfrm>
            <a:off x="251520" y="4442784"/>
            <a:ext cx="4896544" cy="9000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20000"/>
                </a:srgbClr>
              </a:gs>
              <a:gs pos="100000">
                <a:srgbClr val="00B0F0">
                  <a:alpha val="20000"/>
                </a:srgbClr>
              </a:gs>
            </a:gsLst>
            <a:lin ang="135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6" name="TexTeXPicture" descr="&lt;?xml version=&quot;1.0&quot; encoding=&quot;utf-16&quot;?&gt;&#10;&lt;TeXTeX&gt;&#10;  &lt;preamble&gt;\documentclass{jarticle}&#10;\usepackage{amsmath}&#10;\pagestyle{empty}&lt;/preamble&gt;&#10;  &lt;body&gt;\begin{align*} &#10;\frac{\langle \Delta N^2 \rangle}{\Delta \eta}&#10;\end{align*}&lt;/body&gt;&#10;  &lt;fcolor&gt;FF000000&lt;/fcolor&gt;&#10;  &lt;bcolor&gt;FFFFFFFF&lt;/bcolor&gt;&#10;  &lt;transparent&gt;True&lt;/transparent&gt;&#10;  &lt;resolution&gt;1800&lt;/resolution&gt;&#10;  &lt;imageh&gt;600&lt;/imageh&gt;&#10;  &lt;imagew&gt;741&lt;/imagew&gt;&#10;  &lt;scale&gt;50&lt;/scale&gt;&#10;  &lt;cursor&gt;61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26" y="254035"/>
            <a:ext cx="986395" cy="798701"/>
          </a:xfrm>
          <a:prstGeom prst="rect">
            <a:avLst/>
          </a:prstGeom>
        </p:spPr>
      </p:pic>
      <p:sp>
        <p:nvSpPr>
          <p:cNvPr id="76" name="テキスト ボックス 75"/>
          <p:cNvSpPr txBox="1"/>
          <p:nvPr/>
        </p:nvSpPr>
        <p:spPr>
          <a:xfrm>
            <a:off x="251371" y="836712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Quark-Gluon Plasma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251371" y="2276872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Hadronization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251520" y="4005064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Freezeout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91" name="TexTeXPicture" descr="&lt;?xml version=&quot;1.0&quot; encoding=&quot;utf-16&quot;?&gt;&#10;&lt;TeXTeX&gt;&#10;  &lt;preamble&gt;\documentclass{jarticle}&#10;\usepackage{amsmath}&#10;\pagestyle{empty}&lt;/preamble&gt;&#10;  &lt;body&gt;\begin{align*} &#10;\Delta \eta&#10;\end{align*}&lt;/body&gt;&#10;  &lt;fcolor&gt;FF000000&lt;/fcolor&gt;&#10;  &lt;bcolor&gt;FFFFFFFF&lt;/bcolor&gt;&#10;  &lt;transparent&gt;True&lt;/transparent&gt;&#10;  &lt;resolution&gt;1800&lt;/resolution&gt;&#10;  &lt;imageh&gt;232&lt;/imageh&gt;&#10;  &lt;imagew&gt;320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39" y="5402833"/>
            <a:ext cx="480113" cy="348081"/>
          </a:xfrm>
          <a:prstGeom prst="rect">
            <a:avLst/>
          </a:prstGeom>
        </p:spPr>
      </p:pic>
      <p:cxnSp>
        <p:nvCxnSpPr>
          <p:cNvPr id="98" name="直線矢印コネクタ 97"/>
          <p:cNvCxnSpPr/>
          <p:nvPr/>
        </p:nvCxnSpPr>
        <p:spPr>
          <a:xfrm>
            <a:off x="6193825" y="1938028"/>
            <a:ext cx="22322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直線矢印コネクタ 98"/>
          <p:cNvCxnSpPr/>
          <p:nvPr/>
        </p:nvCxnSpPr>
        <p:spPr>
          <a:xfrm flipV="1">
            <a:off x="6553865" y="1052736"/>
            <a:ext cx="0" cy="11013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直線コネクタ 99"/>
          <p:cNvCxnSpPr/>
          <p:nvPr/>
        </p:nvCxnSpPr>
        <p:spPr>
          <a:xfrm>
            <a:off x="6567830" y="1723923"/>
            <a:ext cx="165618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1" name="TexTeXPicture" descr="&lt;?xml version=&quot;1.0&quot; encoding=&quot;utf-16&quot;?&gt;&#10;&lt;TeXTeX&gt;&#10;  &lt;preamble&gt;\documentclass{jarticle}&#10;\usepackage{amsmath}&#10;\pagestyle{empty}&lt;/preamble&gt;&#10;  &lt;body&gt;\begin{align*} &#10;\Delta \eta&#10;\end{align*}&lt;/body&gt;&#10;  &lt;fcolor&gt;FF000000&lt;/fcolor&gt;&#10;  &lt;bcolor&gt;FFFFFFFF&lt;/bcolor&gt;&#10;  &lt;transparent&gt;True&lt;/transparent&gt;&#10;  &lt;resolution&gt;1800&lt;/resolution&gt;&#10;  &lt;imageh&gt;232&lt;/imageh&gt;&#10;  &lt;imagew&gt;320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489" y="1836513"/>
            <a:ext cx="338667" cy="245533"/>
          </a:xfrm>
          <a:prstGeom prst="rect">
            <a:avLst/>
          </a:prstGeom>
        </p:spPr>
      </p:pic>
      <p:sp>
        <p:nvSpPr>
          <p:cNvPr id="102" name="フリーフォーム 101"/>
          <p:cNvSpPr/>
          <p:nvPr/>
        </p:nvSpPr>
        <p:spPr>
          <a:xfrm>
            <a:off x="6558838" y="4607270"/>
            <a:ext cx="1704441" cy="413948"/>
          </a:xfrm>
          <a:custGeom>
            <a:avLst/>
            <a:gdLst>
              <a:gd name="connsiteX0" fmla="*/ 0 w 1704441"/>
              <a:gd name="connsiteY0" fmla="*/ 0 h 585216"/>
              <a:gd name="connsiteX1" fmla="*/ 402336 w 1704441"/>
              <a:gd name="connsiteY1" fmla="*/ 285293 h 585216"/>
              <a:gd name="connsiteX2" fmla="*/ 1009497 w 1704441"/>
              <a:gd name="connsiteY2" fmla="*/ 504749 h 585216"/>
              <a:gd name="connsiteX3" fmla="*/ 1704441 w 1704441"/>
              <a:gd name="connsiteY3" fmla="*/ 585216 h 58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4441" h="585216">
                <a:moveTo>
                  <a:pt x="0" y="0"/>
                </a:moveTo>
                <a:cubicBezTo>
                  <a:pt x="117043" y="100584"/>
                  <a:pt x="234087" y="201168"/>
                  <a:pt x="402336" y="285293"/>
                </a:cubicBezTo>
                <a:cubicBezTo>
                  <a:pt x="570585" y="369418"/>
                  <a:pt x="792480" y="454762"/>
                  <a:pt x="1009497" y="504749"/>
                </a:cubicBezTo>
                <a:cubicBezTo>
                  <a:pt x="1226515" y="554736"/>
                  <a:pt x="1465478" y="569976"/>
                  <a:pt x="1704441" y="585216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05" name="TexTeXPicture" descr="&lt;?xml version=&quot;1.0&quot; encoding=&quot;utf-16&quot;?&gt;&#10;&lt;TeXTeX&gt;&#10;  &lt;preamble&gt;\documentclass{jarticle}&#10;\usepackage{amsmath}&#10;\pagestyle{empty}&lt;/preamble&gt;&#10;  &lt;body&gt;\begin{align*} &#10;\chi_{\rm QGP}&#10;\end{align*}&lt;/body&gt;&#10;  &lt;fcolor&gt;FF000000&lt;/fcolor&gt;&#10;  &lt;bcolor&gt;FFFFFFFF&lt;/bcolor&gt;&#10;  &lt;transparent&gt;True&lt;/transparent&gt;&#10;  &lt;resolution&gt;1800&lt;/resolution&gt;&#10;  &lt;imageh&gt;182&lt;/imageh&gt;&#10;  &lt;imagew&gt;577&lt;/imagew&gt;&#10;  &lt;scale&gt;50&lt;/scale&gt;&#10;  &lt;cursor&gt;30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577990"/>
            <a:ext cx="829737" cy="261720"/>
          </a:xfrm>
          <a:prstGeom prst="rect">
            <a:avLst/>
          </a:prstGeom>
        </p:spPr>
      </p:pic>
      <p:pic>
        <p:nvPicPr>
          <p:cNvPr id="107" name="TexTeXPicture" descr="&lt;?xml version=&quot;1.0&quot; encoding=&quot;utf-16&quot;?&gt;&#10;&lt;TeXTeX&gt;&#10;  &lt;preamble&gt;\documentclass{jarticle}&#10;\usepackage{amsmath}&#10;\pagestyle{empty}&lt;/preamble&gt;&#10;  &lt;body&gt;\begin{align*} &#10;\chi_{\rm HAD}&#10;\end{align*}&lt;/body&gt;&#10;  &lt;fcolor&gt;FF000000&lt;/fcolor&gt;&#10;  &lt;bcolor&gt;FFFFFFFF&lt;/bcolor&gt;&#10;  &lt;transparent&gt;True&lt;/transparent&gt;&#10;  &lt;resolution&gt;1800&lt;/resolution&gt;&#10;  &lt;imageh&gt;160&lt;/imageh&gt;&#10;  &lt;imagew&gt;580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81944"/>
            <a:ext cx="834051" cy="230084"/>
          </a:xfrm>
          <a:prstGeom prst="rect">
            <a:avLst/>
          </a:prstGeom>
        </p:spPr>
      </p:pic>
      <p:cxnSp>
        <p:nvCxnSpPr>
          <p:cNvPr id="109" name="直線コネクタ 108"/>
          <p:cNvCxnSpPr/>
          <p:nvPr/>
        </p:nvCxnSpPr>
        <p:spPr>
          <a:xfrm flipV="1">
            <a:off x="6567830" y="1713702"/>
            <a:ext cx="1709414" cy="830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/>
          <p:cNvCxnSpPr/>
          <p:nvPr/>
        </p:nvCxnSpPr>
        <p:spPr>
          <a:xfrm flipV="1">
            <a:off x="6553865" y="1289958"/>
            <a:ext cx="1709414" cy="830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矢印コネクタ 117"/>
          <p:cNvCxnSpPr/>
          <p:nvPr/>
        </p:nvCxnSpPr>
        <p:spPr>
          <a:xfrm>
            <a:off x="6193825" y="3522204"/>
            <a:ext cx="22322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9" name="直線矢印コネクタ 118"/>
          <p:cNvCxnSpPr/>
          <p:nvPr/>
        </p:nvCxnSpPr>
        <p:spPr>
          <a:xfrm flipV="1">
            <a:off x="6553865" y="2636912"/>
            <a:ext cx="0" cy="11013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0" name="TexTeXPicture" descr="&lt;?xml version=&quot;1.0&quot; encoding=&quot;utf-16&quot;?&gt;&#10;&lt;TeXTeX&gt;&#10;  &lt;preamble&gt;\documentclass{jarticle}&#10;\usepackage{amsmath}&#10;\pagestyle{empty}&lt;/preamble&gt;&#10;  &lt;body&gt;\begin{align*} &#10;\Delta \eta&#10;\end{align*}&lt;/body&gt;&#10;  &lt;fcolor&gt;FF000000&lt;/fcolor&gt;&#10;  &lt;bcolor&gt;FFFFFFFF&lt;/bcolor&gt;&#10;  &lt;transparent&gt;True&lt;/transparent&gt;&#10;  &lt;resolution&gt;1800&lt;/resolution&gt;&#10;  &lt;imageh&gt;232&lt;/imageh&gt;&#10;  &lt;imagew&gt;320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489" y="3420689"/>
            <a:ext cx="338667" cy="245533"/>
          </a:xfrm>
          <a:prstGeom prst="rect">
            <a:avLst/>
          </a:prstGeom>
        </p:spPr>
      </p:pic>
      <p:pic>
        <p:nvPicPr>
          <p:cNvPr id="121" name="TexTeXPicture" descr="&lt;?xml version=&quot;1.0&quot; encoding=&quot;utf-16&quot;?&gt;&#10;&lt;TeXTeX&gt;&#10;  &lt;preamble&gt;\documentclass{jarticle}&#10;\usepackage{amsmath}&#10;\pagestyle{empty}&lt;/preamble&gt;&#10;  &lt;body&gt;\begin{align*} &#10;\chi_{\rm QGP}&#10;\end{align*}&lt;/body&gt;&#10;  &lt;fcolor&gt;FF000000&lt;/fcolor&gt;&#10;  &lt;bcolor&gt;FFFFFFFF&lt;/bcolor&gt;&#10;  &lt;transparent&gt;True&lt;/transparent&gt;&#10;  &lt;resolution&gt;1800&lt;/resolution&gt;&#10;  &lt;imageh&gt;182&lt;/imageh&gt;&#10;  &lt;imagew&gt;577&lt;/imagew&gt;&#10;  &lt;scale&gt;50&lt;/scale&gt;&#10;  &lt;cursor&gt;30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162166"/>
            <a:ext cx="829737" cy="261720"/>
          </a:xfrm>
          <a:prstGeom prst="rect">
            <a:avLst/>
          </a:prstGeom>
        </p:spPr>
      </p:pic>
      <p:pic>
        <p:nvPicPr>
          <p:cNvPr id="122" name="TexTeXPicture" descr="&lt;?xml version=&quot;1.0&quot; encoding=&quot;utf-16&quot;?&gt;&#10;&lt;TeXTeX&gt;&#10;  &lt;preamble&gt;\documentclass{jarticle}&#10;\usepackage{amsmath}&#10;\pagestyle{empty}&lt;/preamble&gt;&#10;  &lt;body&gt;\begin{align*} &#10;\chi_{\rm HAD}&#10;\end{align*}&lt;/body&gt;&#10;  &lt;fcolor&gt;FF000000&lt;/fcolor&gt;&#10;  &lt;bcolor&gt;FFFFFFFF&lt;/bcolor&gt;&#10;  &lt;transparent&gt;True&lt;/transparent&gt;&#10;  &lt;resolution&gt;1800&lt;/resolution&gt;&#10;  &lt;imageh&gt;160&lt;/imageh&gt;&#10;  &lt;imagew&gt;580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66120"/>
            <a:ext cx="834051" cy="230084"/>
          </a:xfrm>
          <a:prstGeom prst="rect">
            <a:avLst/>
          </a:prstGeom>
        </p:spPr>
      </p:pic>
      <p:cxnSp>
        <p:nvCxnSpPr>
          <p:cNvPr id="123" name="直線コネクタ 122"/>
          <p:cNvCxnSpPr/>
          <p:nvPr/>
        </p:nvCxnSpPr>
        <p:spPr>
          <a:xfrm flipV="1">
            <a:off x="6567830" y="3297878"/>
            <a:ext cx="1709414" cy="830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コネクタ 123"/>
          <p:cNvCxnSpPr/>
          <p:nvPr/>
        </p:nvCxnSpPr>
        <p:spPr>
          <a:xfrm flipV="1">
            <a:off x="6553865" y="2874134"/>
            <a:ext cx="1709414" cy="830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矢印コネクタ 124"/>
          <p:cNvCxnSpPr/>
          <p:nvPr/>
        </p:nvCxnSpPr>
        <p:spPr>
          <a:xfrm>
            <a:off x="6193825" y="5250396"/>
            <a:ext cx="22322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6" name="直線矢印コネクタ 125"/>
          <p:cNvCxnSpPr/>
          <p:nvPr/>
        </p:nvCxnSpPr>
        <p:spPr>
          <a:xfrm flipV="1">
            <a:off x="6553865" y="4365104"/>
            <a:ext cx="0" cy="11013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7" name="TexTeXPicture" descr="&lt;?xml version=&quot;1.0&quot; encoding=&quot;utf-16&quot;?&gt;&#10;&lt;TeXTeX&gt;&#10;  &lt;preamble&gt;\documentclass{jarticle}&#10;\usepackage{amsmath}&#10;\pagestyle{empty}&lt;/preamble&gt;&#10;  &lt;body&gt;\begin{align*} &#10;\Delta \eta&#10;\end{align*}&lt;/body&gt;&#10;  &lt;fcolor&gt;FF000000&lt;/fcolor&gt;&#10;  &lt;bcolor&gt;FFFFFFFF&lt;/bcolor&gt;&#10;  &lt;transparent&gt;True&lt;/transparent&gt;&#10;  &lt;resolution&gt;1800&lt;/resolution&gt;&#10;  &lt;imageh&gt;232&lt;/imageh&gt;&#10;  &lt;imagew&gt;320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489" y="5148881"/>
            <a:ext cx="338667" cy="245533"/>
          </a:xfrm>
          <a:prstGeom prst="rect">
            <a:avLst/>
          </a:prstGeom>
        </p:spPr>
      </p:pic>
      <p:pic>
        <p:nvPicPr>
          <p:cNvPr id="128" name="TexTeXPicture" descr="&lt;?xml version=&quot;1.0&quot; encoding=&quot;utf-16&quot;?&gt;&#10;&lt;TeXTeX&gt;&#10;  &lt;preamble&gt;\documentclass{jarticle}&#10;\usepackage{amsmath}&#10;\pagestyle{empty}&lt;/preamble&gt;&#10;  &lt;body&gt;\begin{align*} &#10;\chi_{\rm QGP}&#10;\end{align*}&lt;/body&gt;&#10;  &lt;fcolor&gt;FF000000&lt;/fcolor&gt;&#10;  &lt;bcolor&gt;FFFFFFFF&lt;/bcolor&gt;&#10;  &lt;transparent&gt;True&lt;/transparent&gt;&#10;  &lt;resolution&gt;1800&lt;/resolution&gt;&#10;  &lt;imageh&gt;182&lt;/imageh&gt;&#10;  &lt;imagew&gt;577&lt;/imagew&gt;&#10;  &lt;scale&gt;50&lt;/scale&gt;&#10;  &lt;cursor&gt;30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890358"/>
            <a:ext cx="829737" cy="261720"/>
          </a:xfrm>
          <a:prstGeom prst="rect">
            <a:avLst/>
          </a:prstGeom>
        </p:spPr>
      </p:pic>
      <p:pic>
        <p:nvPicPr>
          <p:cNvPr id="129" name="TexTeXPicture" descr="&lt;?xml version=&quot;1.0&quot; encoding=&quot;utf-16&quot;?&gt;&#10;&lt;TeXTeX&gt;&#10;  &lt;preamble&gt;\documentclass{jarticle}&#10;\usepackage{amsmath}&#10;\pagestyle{empty}&lt;/preamble&gt;&#10;  &lt;body&gt;\begin{align*} &#10;\chi_{\rm HAD}&#10;\end{align*}&lt;/body&gt;&#10;  &lt;fcolor&gt;FF000000&lt;/fcolor&gt;&#10;  &lt;bcolor&gt;FFFFFFFF&lt;/bcolor&gt;&#10;  &lt;transparent&gt;True&lt;/transparent&gt;&#10;  &lt;resolution&gt;1800&lt;/resolution&gt;&#10;  &lt;imageh&gt;160&lt;/imageh&gt;&#10;  &lt;imagew&gt;580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494312"/>
            <a:ext cx="834051" cy="230084"/>
          </a:xfrm>
          <a:prstGeom prst="rect">
            <a:avLst/>
          </a:prstGeom>
        </p:spPr>
      </p:pic>
      <p:cxnSp>
        <p:nvCxnSpPr>
          <p:cNvPr id="130" name="直線コネクタ 129"/>
          <p:cNvCxnSpPr/>
          <p:nvPr/>
        </p:nvCxnSpPr>
        <p:spPr>
          <a:xfrm flipV="1">
            <a:off x="6567830" y="5026070"/>
            <a:ext cx="1709414" cy="830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/>
          <p:cNvCxnSpPr/>
          <p:nvPr/>
        </p:nvCxnSpPr>
        <p:spPr>
          <a:xfrm flipV="1">
            <a:off x="6553865" y="4602326"/>
            <a:ext cx="1709414" cy="830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/>
          <p:cNvCxnSpPr/>
          <p:nvPr/>
        </p:nvCxnSpPr>
        <p:spPr>
          <a:xfrm>
            <a:off x="6588224" y="3306182"/>
            <a:ext cx="165618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6" name="下矢印 135"/>
          <p:cNvSpPr/>
          <p:nvPr/>
        </p:nvSpPr>
        <p:spPr>
          <a:xfrm>
            <a:off x="4445992" y="3501008"/>
            <a:ext cx="702072" cy="798479"/>
          </a:xfrm>
          <a:prstGeom prst="downArrow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alpha val="8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136"/>
          <p:cNvSpPr/>
          <p:nvPr/>
        </p:nvSpPr>
        <p:spPr>
          <a:xfrm>
            <a:off x="4145019" y="5115953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137"/>
          <p:cNvSpPr/>
          <p:nvPr/>
        </p:nvSpPr>
        <p:spPr>
          <a:xfrm>
            <a:off x="4725812" y="473711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138"/>
          <p:cNvSpPr/>
          <p:nvPr/>
        </p:nvSpPr>
        <p:spPr>
          <a:xfrm>
            <a:off x="3081973" y="493307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139"/>
          <p:cNvSpPr/>
          <p:nvPr/>
        </p:nvSpPr>
        <p:spPr>
          <a:xfrm>
            <a:off x="1536217" y="471784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140"/>
          <p:cNvSpPr/>
          <p:nvPr/>
        </p:nvSpPr>
        <p:spPr>
          <a:xfrm>
            <a:off x="3135973" y="5034998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141"/>
          <p:cNvSpPr/>
          <p:nvPr/>
        </p:nvSpPr>
        <p:spPr>
          <a:xfrm>
            <a:off x="1471073" y="4615993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142"/>
          <p:cNvSpPr/>
          <p:nvPr/>
        </p:nvSpPr>
        <p:spPr>
          <a:xfrm>
            <a:off x="2455758" y="463666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143"/>
          <p:cNvSpPr/>
          <p:nvPr/>
        </p:nvSpPr>
        <p:spPr>
          <a:xfrm>
            <a:off x="789551" y="467075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144"/>
          <p:cNvSpPr/>
          <p:nvPr/>
        </p:nvSpPr>
        <p:spPr>
          <a:xfrm>
            <a:off x="4606980" y="468311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145"/>
          <p:cNvSpPr/>
          <p:nvPr/>
        </p:nvSpPr>
        <p:spPr>
          <a:xfrm>
            <a:off x="550910" y="510869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146"/>
          <p:cNvSpPr/>
          <p:nvPr/>
        </p:nvSpPr>
        <p:spPr>
          <a:xfrm>
            <a:off x="3709645" y="4717502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8" name="円/楕円 147"/>
          <p:cNvSpPr/>
          <p:nvPr/>
        </p:nvSpPr>
        <p:spPr>
          <a:xfrm>
            <a:off x="503536" y="500069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9" name="円/楕円 148"/>
          <p:cNvSpPr/>
          <p:nvPr/>
        </p:nvSpPr>
        <p:spPr>
          <a:xfrm>
            <a:off x="3189973" y="490885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0" name="円/楕円 149"/>
          <p:cNvSpPr/>
          <p:nvPr/>
        </p:nvSpPr>
        <p:spPr>
          <a:xfrm>
            <a:off x="4256309" y="5176631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150"/>
          <p:cNvSpPr/>
          <p:nvPr/>
        </p:nvSpPr>
        <p:spPr>
          <a:xfrm>
            <a:off x="2318984" y="462760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151"/>
          <p:cNvSpPr/>
          <p:nvPr/>
        </p:nvSpPr>
        <p:spPr>
          <a:xfrm>
            <a:off x="791169" y="481045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152"/>
          <p:cNvSpPr/>
          <p:nvPr/>
        </p:nvSpPr>
        <p:spPr>
          <a:xfrm>
            <a:off x="2389954" y="469178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153"/>
          <p:cNvSpPr/>
          <p:nvPr/>
        </p:nvSpPr>
        <p:spPr>
          <a:xfrm>
            <a:off x="2108401" y="509033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5" name="円/楕円 154"/>
          <p:cNvSpPr/>
          <p:nvPr/>
        </p:nvSpPr>
        <p:spPr>
          <a:xfrm>
            <a:off x="2627956" y="507154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6" name="円/楕円 155"/>
          <p:cNvSpPr/>
          <p:nvPr/>
        </p:nvSpPr>
        <p:spPr>
          <a:xfrm>
            <a:off x="2552730" y="517954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7" name="円/楕円 156"/>
          <p:cNvSpPr/>
          <p:nvPr/>
        </p:nvSpPr>
        <p:spPr>
          <a:xfrm>
            <a:off x="3763645" y="485073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8" name="円/楕円 157"/>
          <p:cNvSpPr/>
          <p:nvPr/>
        </p:nvSpPr>
        <p:spPr>
          <a:xfrm>
            <a:off x="4713564" y="462911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9" name="円/楕円 158"/>
          <p:cNvSpPr/>
          <p:nvPr/>
        </p:nvSpPr>
        <p:spPr>
          <a:xfrm>
            <a:off x="1428217" y="4710173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0" name="円/楕円 159"/>
          <p:cNvSpPr/>
          <p:nvPr/>
        </p:nvSpPr>
        <p:spPr>
          <a:xfrm>
            <a:off x="2520101" y="506062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1" name="円/楕円 160"/>
          <p:cNvSpPr/>
          <p:nvPr/>
        </p:nvSpPr>
        <p:spPr>
          <a:xfrm>
            <a:off x="441347" y="510468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2" name="円/楕円 161"/>
          <p:cNvSpPr/>
          <p:nvPr/>
        </p:nvSpPr>
        <p:spPr>
          <a:xfrm>
            <a:off x="4252168" y="5061953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3" name="円/楕円 162"/>
          <p:cNvSpPr/>
          <p:nvPr/>
        </p:nvSpPr>
        <p:spPr>
          <a:xfrm>
            <a:off x="2037530" y="503633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4" name="円/楕円 163"/>
          <p:cNvSpPr/>
          <p:nvPr/>
        </p:nvSpPr>
        <p:spPr>
          <a:xfrm>
            <a:off x="2051256" y="516715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5" name="円/楕円 164"/>
          <p:cNvSpPr/>
          <p:nvPr/>
        </p:nvSpPr>
        <p:spPr>
          <a:xfrm>
            <a:off x="899169" y="476100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6" name="円/楕円 165"/>
          <p:cNvSpPr/>
          <p:nvPr/>
        </p:nvSpPr>
        <p:spPr>
          <a:xfrm>
            <a:off x="3638951" y="4825502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7" name="円/楕円 166"/>
          <p:cNvSpPr/>
          <p:nvPr/>
        </p:nvSpPr>
        <p:spPr>
          <a:xfrm>
            <a:off x="3608312" y="4682753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8" name="円/楕円 167"/>
          <p:cNvSpPr/>
          <p:nvPr/>
        </p:nvSpPr>
        <p:spPr>
          <a:xfrm>
            <a:off x="1952128" y="4988793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9" name="円/楕円 168"/>
          <p:cNvSpPr/>
          <p:nvPr/>
        </p:nvSpPr>
        <p:spPr>
          <a:xfrm>
            <a:off x="2276128" y="4538737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0" name="円/楕円 169"/>
          <p:cNvSpPr/>
          <p:nvPr/>
        </p:nvSpPr>
        <p:spPr>
          <a:xfrm>
            <a:off x="4112368" y="5007953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1" name="円/楕円 170"/>
          <p:cNvSpPr/>
          <p:nvPr/>
        </p:nvSpPr>
        <p:spPr>
          <a:xfrm>
            <a:off x="2456184" y="4988793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2" name="円/楕円 171"/>
          <p:cNvSpPr/>
          <p:nvPr/>
        </p:nvSpPr>
        <p:spPr>
          <a:xfrm>
            <a:off x="4563812" y="4556745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3" name="円/楕円 172"/>
          <p:cNvSpPr/>
          <p:nvPr/>
        </p:nvSpPr>
        <p:spPr>
          <a:xfrm>
            <a:off x="395536" y="4953376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4" name="円/楕円 173"/>
          <p:cNvSpPr/>
          <p:nvPr/>
        </p:nvSpPr>
        <p:spPr>
          <a:xfrm>
            <a:off x="3021061" y="4844777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5" name="円/楕円 174"/>
          <p:cNvSpPr/>
          <p:nvPr/>
        </p:nvSpPr>
        <p:spPr>
          <a:xfrm>
            <a:off x="1376064" y="4556745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6" name="円/楕円 175"/>
          <p:cNvSpPr/>
          <p:nvPr/>
        </p:nvSpPr>
        <p:spPr>
          <a:xfrm>
            <a:off x="719608" y="4628753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8" name="下矢印 177"/>
          <p:cNvSpPr/>
          <p:nvPr/>
        </p:nvSpPr>
        <p:spPr>
          <a:xfrm>
            <a:off x="4427984" y="2060848"/>
            <a:ext cx="702072" cy="540057"/>
          </a:xfrm>
          <a:prstGeom prst="downArrow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alpha val="8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34" name="グループ化 33"/>
          <p:cNvGrpSpPr/>
          <p:nvPr/>
        </p:nvGrpSpPr>
        <p:grpSpPr>
          <a:xfrm>
            <a:off x="194443" y="5913184"/>
            <a:ext cx="8770045" cy="864096"/>
            <a:chOff x="194443" y="5913184"/>
            <a:chExt cx="8770045" cy="864096"/>
          </a:xfrm>
        </p:grpSpPr>
        <p:sp>
          <p:nvSpPr>
            <p:cNvPr id="83" name="角丸四角形 82"/>
            <p:cNvSpPr/>
            <p:nvPr/>
          </p:nvSpPr>
          <p:spPr>
            <a:xfrm>
              <a:off x="194443" y="5913184"/>
              <a:ext cx="8770045" cy="86409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9" name="正方形/長方形 78"/>
            <p:cNvSpPr/>
            <p:nvPr/>
          </p:nvSpPr>
          <p:spPr>
            <a:xfrm>
              <a:off x="194443" y="5913184"/>
              <a:ext cx="492993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Variation of a conserved 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charge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is achieved only through diffusion.</a:t>
              </a:r>
            </a:p>
          </p:txBody>
        </p:sp>
        <p:sp>
          <p:nvSpPr>
            <p:cNvPr id="80" name="正方形/長方形 79"/>
            <p:cNvSpPr/>
            <p:nvPr/>
          </p:nvSpPr>
          <p:spPr>
            <a:xfrm>
              <a:off x="5980761" y="5946283"/>
              <a:ext cx="281602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The larger 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  <a:ea typeface="ＭＳ Ｐゴシック"/>
                  <a:cs typeface="+mn-cs"/>
                </a:rPr>
                <a:t>Dh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the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slower diffusion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2" name="右矢印 81"/>
            <p:cNvSpPr/>
            <p:nvPr/>
          </p:nvSpPr>
          <p:spPr>
            <a:xfrm>
              <a:off x="5124380" y="6129208"/>
              <a:ext cx="720080" cy="504056"/>
            </a:xfrm>
            <a:prstGeom prst="right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77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/>
          <a:stretch/>
        </p:blipFill>
        <p:spPr bwMode="auto">
          <a:xfrm>
            <a:off x="142251" y="967637"/>
            <a:ext cx="5481301" cy="427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405647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ja-JP" dirty="0"/>
              <a:t> </a:t>
            </a:r>
            <a:r>
              <a:rPr lang="en-US" altLang="ja-JP" dirty="0" smtClean="0">
                <a:latin typeface="Symbol" pitchFamily="18" charset="2"/>
              </a:rPr>
              <a:t>Dh</a:t>
            </a:r>
            <a:r>
              <a:rPr lang="en-US" altLang="ja-JP" dirty="0" smtClean="0"/>
              <a:t> Dependence @ ALICE  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743517" y="110044"/>
            <a:ext cx="1316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ALICE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PRL 2013</a:t>
            </a:r>
          </a:p>
        </p:txBody>
      </p:sp>
      <p:sp>
        <p:nvSpPr>
          <p:cNvPr id="6" name="二等辺三角形 5"/>
          <p:cNvSpPr/>
          <p:nvPr/>
        </p:nvSpPr>
        <p:spPr>
          <a:xfrm flipV="1">
            <a:off x="6898659" y="4495766"/>
            <a:ext cx="533400" cy="1761291"/>
          </a:xfrm>
          <a:prstGeom prst="triangl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5602585" y="6223958"/>
            <a:ext cx="330849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V="1">
            <a:off x="7173019" y="4279742"/>
            <a:ext cx="0" cy="24482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V="1">
            <a:off x="6799833" y="4639782"/>
            <a:ext cx="1682402" cy="20327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 flipV="1">
            <a:off x="5837511" y="4623233"/>
            <a:ext cx="1682402" cy="20327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フリーフォーム 10"/>
          <p:cNvSpPr/>
          <p:nvPr/>
        </p:nvSpPr>
        <p:spPr>
          <a:xfrm>
            <a:off x="5949901" y="4614858"/>
            <a:ext cx="2485624" cy="1079309"/>
          </a:xfrm>
          <a:custGeom>
            <a:avLst/>
            <a:gdLst>
              <a:gd name="connsiteX0" fmla="*/ 0 w 2472744"/>
              <a:gd name="connsiteY0" fmla="*/ 0 h 1030889"/>
              <a:gd name="connsiteX1" fmla="*/ 1262130 w 2472744"/>
              <a:gd name="connsiteY1" fmla="*/ 1030310 h 1030889"/>
              <a:gd name="connsiteX2" fmla="*/ 2472744 w 2472744"/>
              <a:gd name="connsiteY2" fmla="*/ 115910 h 1030889"/>
              <a:gd name="connsiteX0" fmla="*/ 0 w 2434108"/>
              <a:gd name="connsiteY0" fmla="*/ 0 h 937518"/>
              <a:gd name="connsiteX1" fmla="*/ 1223494 w 2434108"/>
              <a:gd name="connsiteY1" fmla="*/ 937494 h 937518"/>
              <a:gd name="connsiteX2" fmla="*/ 2434108 w 2434108"/>
              <a:gd name="connsiteY2" fmla="*/ 23094 h 937518"/>
              <a:gd name="connsiteX0" fmla="*/ 0 w 2485624"/>
              <a:gd name="connsiteY0" fmla="*/ 0 h 937499"/>
              <a:gd name="connsiteX1" fmla="*/ 1223494 w 2485624"/>
              <a:gd name="connsiteY1" fmla="*/ 937494 h 937499"/>
              <a:gd name="connsiteX2" fmla="*/ 2485624 w 2485624"/>
              <a:gd name="connsiteY2" fmla="*/ 11492 h 937499"/>
              <a:gd name="connsiteX0" fmla="*/ 0 w 2485624"/>
              <a:gd name="connsiteY0" fmla="*/ 0 h 972305"/>
              <a:gd name="connsiteX1" fmla="*/ 1236373 w 2485624"/>
              <a:gd name="connsiteY1" fmla="*/ 972300 h 972305"/>
              <a:gd name="connsiteX2" fmla="*/ 2485624 w 2485624"/>
              <a:gd name="connsiteY2" fmla="*/ 11492 h 972305"/>
              <a:gd name="connsiteX0" fmla="*/ 0 w 2485624"/>
              <a:gd name="connsiteY0" fmla="*/ 0 h 972305"/>
              <a:gd name="connsiteX1" fmla="*/ 1236373 w 2485624"/>
              <a:gd name="connsiteY1" fmla="*/ 972300 h 972305"/>
              <a:gd name="connsiteX2" fmla="*/ 2485624 w 2485624"/>
              <a:gd name="connsiteY2" fmla="*/ 11492 h 97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5624" h="972305">
                <a:moveTo>
                  <a:pt x="0" y="0"/>
                </a:moveTo>
                <a:cubicBezTo>
                  <a:pt x="425003" y="505496"/>
                  <a:pt x="822102" y="970385"/>
                  <a:pt x="1236373" y="972300"/>
                </a:cubicBezTo>
                <a:cubicBezTo>
                  <a:pt x="1650644" y="974215"/>
                  <a:pt x="2047742" y="478351"/>
                  <a:pt x="2485624" y="114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44990" y="4061439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</a:t>
            </a:r>
            <a:endParaRPr kumimoji="1" lang="ja-JP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651512" y="621482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z</a:t>
            </a:r>
            <a:endParaRPr kumimoji="1" lang="ja-JP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フリーフォーム 13"/>
          <p:cNvSpPr/>
          <p:nvPr/>
        </p:nvSpPr>
        <p:spPr>
          <a:xfrm>
            <a:off x="5935737" y="4495766"/>
            <a:ext cx="2485624" cy="839995"/>
          </a:xfrm>
          <a:custGeom>
            <a:avLst/>
            <a:gdLst>
              <a:gd name="connsiteX0" fmla="*/ 0 w 2472744"/>
              <a:gd name="connsiteY0" fmla="*/ 0 h 1030889"/>
              <a:gd name="connsiteX1" fmla="*/ 1262130 w 2472744"/>
              <a:gd name="connsiteY1" fmla="*/ 1030310 h 1030889"/>
              <a:gd name="connsiteX2" fmla="*/ 2472744 w 2472744"/>
              <a:gd name="connsiteY2" fmla="*/ 115910 h 1030889"/>
              <a:gd name="connsiteX0" fmla="*/ 0 w 2434108"/>
              <a:gd name="connsiteY0" fmla="*/ 0 h 937518"/>
              <a:gd name="connsiteX1" fmla="*/ 1223494 w 2434108"/>
              <a:gd name="connsiteY1" fmla="*/ 937494 h 937518"/>
              <a:gd name="connsiteX2" fmla="*/ 2434108 w 2434108"/>
              <a:gd name="connsiteY2" fmla="*/ 23094 h 937518"/>
              <a:gd name="connsiteX0" fmla="*/ 0 w 2485624"/>
              <a:gd name="connsiteY0" fmla="*/ 0 h 937499"/>
              <a:gd name="connsiteX1" fmla="*/ 1223494 w 2485624"/>
              <a:gd name="connsiteY1" fmla="*/ 937494 h 937499"/>
              <a:gd name="connsiteX2" fmla="*/ 2485624 w 2485624"/>
              <a:gd name="connsiteY2" fmla="*/ 11492 h 937499"/>
              <a:gd name="connsiteX0" fmla="*/ 0 w 2485624"/>
              <a:gd name="connsiteY0" fmla="*/ 0 h 972305"/>
              <a:gd name="connsiteX1" fmla="*/ 1236373 w 2485624"/>
              <a:gd name="connsiteY1" fmla="*/ 972300 h 972305"/>
              <a:gd name="connsiteX2" fmla="*/ 2485624 w 2485624"/>
              <a:gd name="connsiteY2" fmla="*/ 11492 h 972305"/>
              <a:gd name="connsiteX0" fmla="*/ 0 w 2485624"/>
              <a:gd name="connsiteY0" fmla="*/ 0 h 972305"/>
              <a:gd name="connsiteX1" fmla="*/ 1236373 w 2485624"/>
              <a:gd name="connsiteY1" fmla="*/ 972300 h 972305"/>
              <a:gd name="connsiteX2" fmla="*/ 2485624 w 2485624"/>
              <a:gd name="connsiteY2" fmla="*/ 11492 h 97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5624" h="972305">
                <a:moveTo>
                  <a:pt x="0" y="0"/>
                </a:moveTo>
                <a:cubicBezTo>
                  <a:pt x="425003" y="505496"/>
                  <a:pt x="822102" y="970385"/>
                  <a:pt x="1236373" y="972300"/>
                </a:cubicBezTo>
                <a:cubicBezTo>
                  <a:pt x="1650644" y="974215"/>
                  <a:pt x="2047742" y="478351"/>
                  <a:pt x="2485624" y="114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Text Box 66"/>
          <p:cNvSpPr txBox="1">
            <a:spLocks noChangeArrowheads="1"/>
          </p:cNvSpPr>
          <p:nvPr/>
        </p:nvSpPr>
        <p:spPr bwMode="auto">
          <a:xfrm>
            <a:off x="6901834" y="4423758"/>
            <a:ext cx="5581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/>
                <a:cs typeface="+mn-cs"/>
              </a:rPr>
              <a:t>Dh</a:t>
            </a:r>
            <a:endParaRPr kumimoji="1" lang="en-US" altLang="ja-JP" sz="24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+mn-cs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H="1" flipV="1">
            <a:off x="6469786" y="4915763"/>
            <a:ext cx="208926" cy="4606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 flipV="1">
            <a:off x="6799833" y="5040927"/>
            <a:ext cx="111214" cy="4407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7757808" y="4881117"/>
            <a:ext cx="208926" cy="4606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7459009" y="5063105"/>
            <a:ext cx="111214" cy="4407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415289" y="5703639"/>
            <a:ext cx="2292615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rapidity window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下矢印 19"/>
          <p:cNvSpPr/>
          <p:nvPr/>
        </p:nvSpPr>
        <p:spPr>
          <a:xfrm flipV="1">
            <a:off x="2411760" y="5280481"/>
            <a:ext cx="386494" cy="42315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角丸四角形吹き出し 27"/>
          <p:cNvSpPr/>
          <p:nvPr/>
        </p:nvSpPr>
        <p:spPr>
          <a:xfrm>
            <a:off x="5837512" y="1471386"/>
            <a:ext cx="3222520" cy="2526320"/>
          </a:xfrm>
          <a:prstGeom prst="wedgeRoundRectCallout">
            <a:avLst>
              <a:gd name="adj1" fmla="val -56852"/>
              <a:gd name="adj2" fmla="val -136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981528" y="1567458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D-measure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154103" y="3007323"/>
            <a:ext cx="2810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~ 3-4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Hadronic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~ 1-1.5 Quark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D = &#10;4\frac{ \langle \delta N_Q^2 \rangle }{ \langle N_Q^+ + N_Q^- \rangle }&#10;\end{align*}&lt;/body&gt;&#10;  &lt;fcolor&gt;FF000000&lt;/fcolor&gt;&#10;  &lt;bcolor&gt;FFFFFFFF&lt;/bcolor&gt;&#10;  &lt;transparent&gt;True&lt;/transparent&gt;&#10;  &lt;resolution&gt;1800&lt;/resolution&gt;&#10;  &lt;imageh&gt;700&lt;/imageh&gt;&#10;  &lt;imagew&gt;1977&lt;/imagew&gt;&#10;  &lt;scale&gt;50&lt;/scale&gt;&#10;  &lt;cursor&gt;9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86" y="2060848"/>
            <a:ext cx="2376264" cy="841368"/>
          </a:xfrm>
          <a:prstGeom prst="rect">
            <a:avLst/>
          </a:prstGeom>
        </p:spPr>
      </p:pic>
      <p:sp>
        <p:nvSpPr>
          <p:cNvPr id="32" name="左中かっこ 31"/>
          <p:cNvSpPr/>
          <p:nvPr/>
        </p:nvSpPr>
        <p:spPr>
          <a:xfrm>
            <a:off x="5940152" y="3079331"/>
            <a:ext cx="213951" cy="68698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33" name="グループ化 32"/>
          <p:cNvGrpSpPr/>
          <p:nvPr/>
        </p:nvGrpSpPr>
        <p:grpSpPr>
          <a:xfrm>
            <a:off x="179512" y="1090878"/>
            <a:ext cx="4824535" cy="1607499"/>
            <a:chOff x="1039903" y="1497621"/>
            <a:chExt cx="3478309" cy="1200756"/>
          </a:xfrm>
        </p:grpSpPr>
        <p:sp>
          <p:nvSpPr>
            <p:cNvPr id="34" name="正方形/長方形 33"/>
            <p:cNvSpPr/>
            <p:nvPr/>
          </p:nvSpPr>
          <p:spPr>
            <a:xfrm>
              <a:off x="1039903" y="1497621"/>
              <a:ext cx="3478309" cy="1200756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1479867" y="1608370"/>
              <a:ext cx="1475828" cy="344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hadronic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640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/>
          <a:stretch/>
        </p:blipFill>
        <p:spPr bwMode="auto">
          <a:xfrm>
            <a:off x="142251" y="967637"/>
            <a:ext cx="5481301" cy="427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405647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ja-JP" dirty="0"/>
              <a:t> </a:t>
            </a:r>
            <a:r>
              <a:rPr lang="en-US" altLang="ja-JP" dirty="0" smtClean="0">
                <a:latin typeface="Symbol" pitchFamily="18" charset="2"/>
              </a:rPr>
              <a:t>Dh</a:t>
            </a:r>
            <a:r>
              <a:rPr lang="en-US" altLang="ja-JP" dirty="0" smtClean="0"/>
              <a:t> Dependence @ ALICE  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936221" y="2543132"/>
            <a:ext cx="2956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has to be a constant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equil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. medium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D \sim \frac{\langle \delta N_{\rm Q} \rangle^2 }{ \Delta\eta }&#10;\end{align*}&lt;/body&gt;&#10;  &lt;fcolor&gt;FF000000&lt;/fcolor&gt;&#10;  &lt;bcolor&gt;FFFFFFFF&lt;/bcolor&gt;&#10;  &lt;transparent&gt;True&lt;/transparent&gt;&#10;  &lt;resolution&gt;1800&lt;/resolution&gt;&#10;  &lt;imageh&gt;600&lt;/imageh&gt;&#10;  &lt;imagew&gt;1357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253" y="1700808"/>
            <a:ext cx="1728192" cy="764123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6005630" y="4316903"/>
            <a:ext cx="2817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Fluctuation of 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r>
              <a:rPr kumimoji="1" lang="en-US" altLang="ja-JP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Q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at ALICE is not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equilibrated one.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下矢印 28"/>
          <p:cNvSpPr/>
          <p:nvPr/>
        </p:nvSpPr>
        <p:spPr>
          <a:xfrm>
            <a:off x="6838285" y="3689048"/>
            <a:ext cx="1152128" cy="5421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15289" y="5703639"/>
            <a:ext cx="2292615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rapidity window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下矢印 11"/>
          <p:cNvSpPr/>
          <p:nvPr/>
        </p:nvSpPr>
        <p:spPr>
          <a:xfrm flipV="1">
            <a:off x="2411760" y="5280481"/>
            <a:ext cx="386494" cy="42315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179512" y="1090878"/>
            <a:ext cx="4824535" cy="1607499"/>
            <a:chOff x="1039903" y="1497621"/>
            <a:chExt cx="3478309" cy="1200756"/>
          </a:xfrm>
        </p:grpSpPr>
        <p:sp>
          <p:nvSpPr>
            <p:cNvPr id="14" name="正方形/長方形 13"/>
            <p:cNvSpPr/>
            <p:nvPr/>
          </p:nvSpPr>
          <p:spPr>
            <a:xfrm>
              <a:off x="1039903" y="1497621"/>
              <a:ext cx="3478309" cy="1200756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479867" y="1608370"/>
              <a:ext cx="1475828" cy="344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hadronic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79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3793026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ja-JP" dirty="0"/>
              <a:t> </a:t>
            </a:r>
            <a:r>
              <a:rPr lang="en-US" altLang="ja-JP" dirty="0" smtClean="0"/>
              <a:t>&lt;</a:t>
            </a:r>
            <a:r>
              <a:rPr lang="en-US" altLang="ja-JP" i="1" dirty="0" smtClean="0">
                <a:latin typeface="Symbol" pitchFamily="18" charset="2"/>
              </a:rPr>
              <a:t>d</a:t>
            </a:r>
            <a:r>
              <a:rPr lang="en-US" altLang="ja-JP" i="1" dirty="0" smtClean="0"/>
              <a:t>N</a:t>
            </a:r>
            <a:r>
              <a:rPr lang="en-US" altLang="ja-JP" baseline="-25000" dirty="0" smtClean="0"/>
              <a:t>Q</a:t>
            </a:r>
            <a:r>
              <a:rPr lang="en-US" altLang="ja-JP" baseline="30000" dirty="0" smtClean="0"/>
              <a:t>4</a:t>
            </a:r>
            <a:r>
              <a:rPr lang="en-US" altLang="ja-JP" dirty="0" smtClean="0"/>
              <a:t>&gt; @ LHC ?  </a:t>
            </a:r>
            <a:endParaRPr kumimoji="1" lang="ja-JP" alt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1597"/>
            <a:ext cx="6120680" cy="418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 rot="222982">
            <a:off x="4209715" y="4938438"/>
            <a:ext cx="2450636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3923928" y="4775216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682008" y="4636585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3468576" y="4474631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3237756" y="4266502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869125" y="3703138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676488" y="3337047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正方形/長方形 33"/>
          <p:cNvSpPr/>
          <p:nvPr/>
        </p:nvSpPr>
        <p:spPr>
          <a:xfrm rot="20070266">
            <a:off x="2364430" y="2907219"/>
            <a:ext cx="198022" cy="3699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正方形/長方形 34"/>
          <p:cNvSpPr/>
          <p:nvPr/>
        </p:nvSpPr>
        <p:spPr>
          <a:xfrm rot="19106447">
            <a:off x="2785483" y="3734161"/>
            <a:ext cx="265061" cy="16687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095836" y="4027940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013735" y="3999749"/>
            <a:ext cx="297554" cy="2734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779115" y="3423685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 rot="20304034">
            <a:off x="2566966" y="3156231"/>
            <a:ext cx="396044" cy="51301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447764" y="3002584"/>
            <a:ext cx="396044" cy="3309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391980" y="3168036"/>
            <a:ext cx="2124236" cy="11051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899592" y="842027"/>
            <a:ext cx="7128792" cy="17948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角丸四角形 38"/>
          <p:cNvSpPr/>
          <p:nvPr/>
        </p:nvSpPr>
        <p:spPr>
          <a:xfrm>
            <a:off x="5072696" y="1743199"/>
            <a:ext cx="2052165" cy="60568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2051720" y="1743199"/>
            <a:ext cx="1998222" cy="6056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149507" y="1800398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suppression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187624" y="1052736"/>
            <a:ext cx="6664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How does               behave as a function of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ＭＳ Ｐゴシック"/>
                <a:cs typeface="+mn-cs"/>
              </a:rPr>
              <a:t>Dh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?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Q^4 \rangle_c&#10;\end{align*}&lt;/body&gt;&#10;  &lt;fcolor&gt;FF000000&lt;/fcolor&gt;&#10;  &lt;bcolor&gt;FFFFFFFF&lt;/bcolor&gt;&#10;  &lt;transparent&gt;True&lt;/transparent&gt;&#10;  &lt;resolution&gt;1800&lt;/resolution&gt;&#10;  &lt;imageh&gt;317&lt;/imageh&gt;&#10;  &lt;imagew&gt;740&lt;/imagew&gt;&#10;  &lt;scale&gt;50&lt;/scale&gt;&#10;  &lt;cursor&gt;46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931" y="1086260"/>
            <a:ext cx="1042193" cy="446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4" name="テキスト ボックス 43"/>
          <p:cNvSpPr txBox="1"/>
          <p:nvPr/>
        </p:nvSpPr>
        <p:spPr>
          <a:xfrm>
            <a:off x="5072696" y="1800397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enhancement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355976" y="18003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TexTeXPicture" descr="&lt;?xml version=&quot;1.0&quot; encoding=&quot;utf-16&quot;?&gt;&#10;&lt;TeXTeX&gt;&#10;  &lt;preamble&gt;\documentclass{jarticle}&#10;\usepackage{amsmath}&#10;\pagestyle{empty}&lt;/preamble&gt;&#10;  &lt;body&gt;\begin{align*} &#10;\frac{\langle \delta N^n\rangle(\eta)}{\langle \delta N^n \rangle (0)}&#10;\end{align*}&lt;/body&gt;&#10;  &lt;fcolor&gt;FF000000&lt;/fcolor&gt;&#10;  &lt;bcolor&gt;FFFFFFFF&lt;/bcolor&gt;&#10;  &lt;transparent&gt;True&lt;/transparent&gt;&#10;  &lt;resolution&gt;1800&lt;/resolution&gt;&#10;  &lt;imageh&gt;588&lt;/imageh&gt;&#10;  &lt;imagew&gt;1004&lt;/imagew&gt;&#10;  &lt;scale&gt;50&lt;/scale&gt;&#10;  &lt;cursor&gt;7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8812" y="3912316"/>
            <a:ext cx="1574124" cy="9218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6" name="正方形/長方形 35"/>
          <p:cNvSpPr/>
          <p:nvPr/>
        </p:nvSpPr>
        <p:spPr>
          <a:xfrm>
            <a:off x="1835697" y="2703605"/>
            <a:ext cx="360040" cy="4037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7" name="TexTeXPicture" descr="&lt;?xml version=&quot;1.0&quot; encoding=&quot;utf-16&quot;?&gt;&#10;&lt;TeXTeX&gt;&#10;  &lt;preamble&gt;\documentclass{jarticle}&#10;\usepackage{amsmath}&#10;\pagestyle{empty}&lt;/preamble&gt;&#10;  &lt;body&gt;\begin{align*} &#10;1&#10;\end{align*}&lt;/body&gt;&#10;  &lt;fcolor&gt;FF000000&lt;/fcolor&gt;&#10;  &lt;bcolor&gt;FFFFFFFF&lt;/bcolor&gt;&#10;  &lt;transparent&gt;True&lt;/transparent&gt;&#10;  &lt;resolution&gt;1800&lt;/resolution&gt;&#10;  &lt;imageh&gt;166&lt;/imageh&gt;&#10;  &lt;imagew&gt;82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74" y="2708920"/>
            <a:ext cx="128981" cy="261109"/>
          </a:xfrm>
          <a:prstGeom prst="rect">
            <a:avLst/>
          </a:prstGeom>
        </p:spPr>
      </p:pic>
      <p:pic>
        <p:nvPicPr>
          <p:cNvPr id="46" name="TexTeXPicture" descr="&lt;?xml version=&quot;1.0&quot; encoding=&quot;utf-16&quot;?&gt;&#10;&lt;TeXTeX&gt;&#10;  &lt;preamble&gt;\documentclass{jarticle}&#10;\usepackage{amsmath}&#10;\pagestyle{empty}&lt;/preamble&gt;&#10;  &lt;body&gt;\begin{align*} &#10;0.5&#10;\end{align*}&lt;/body&gt;&#10;  &lt;fcolor&gt;FF000000&lt;/fcolor&gt;&#10;  &lt;bcolor&gt;FFFFFFFF&lt;/bcolor&gt;&#10;  &lt;transparent&gt;True&lt;/transparent&gt;&#10;  &lt;resolution&gt;1800&lt;/resolution&gt;&#10;  &lt;imageh&gt;172&lt;/imageh&gt;&#10;  &lt;imagew&gt;29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08" y="5445224"/>
            <a:ext cx="465590" cy="2705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4028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3793026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ja-JP" dirty="0"/>
              <a:t> </a:t>
            </a:r>
            <a:r>
              <a:rPr lang="en-US" altLang="ja-JP" dirty="0" smtClean="0"/>
              <a:t>&lt;</a:t>
            </a:r>
            <a:r>
              <a:rPr lang="en-US" altLang="ja-JP" i="1" dirty="0" smtClean="0">
                <a:latin typeface="Symbol" pitchFamily="18" charset="2"/>
              </a:rPr>
              <a:t>d</a:t>
            </a:r>
            <a:r>
              <a:rPr lang="en-US" altLang="ja-JP" i="1" dirty="0" smtClean="0"/>
              <a:t>N</a:t>
            </a:r>
            <a:r>
              <a:rPr lang="en-US" altLang="ja-JP" baseline="-25000" dirty="0" smtClean="0"/>
              <a:t>Q</a:t>
            </a:r>
            <a:r>
              <a:rPr lang="en-US" altLang="ja-JP" baseline="30000" dirty="0" smtClean="0"/>
              <a:t>4</a:t>
            </a:r>
            <a:r>
              <a:rPr lang="en-US" altLang="ja-JP" dirty="0" smtClean="0"/>
              <a:t>&gt; @ LHC ?  </a:t>
            </a:r>
            <a:endParaRPr kumimoji="1" lang="ja-JP" alt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1597"/>
            <a:ext cx="6120680" cy="418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 rot="222982">
            <a:off x="4209715" y="4938438"/>
            <a:ext cx="2450636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3923928" y="4775216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682008" y="4636585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3468576" y="4474631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3237756" y="4266502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869125" y="3703138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676488" y="3337047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正方形/長方形 33"/>
          <p:cNvSpPr/>
          <p:nvPr/>
        </p:nvSpPr>
        <p:spPr>
          <a:xfrm rot="20070266">
            <a:off x="2364430" y="2907219"/>
            <a:ext cx="198022" cy="3699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正方形/長方形 34"/>
          <p:cNvSpPr/>
          <p:nvPr/>
        </p:nvSpPr>
        <p:spPr>
          <a:xfrm rot="19106447">
            <a:off x="2785483" y="3734161"/>
            <a:ext cx="265061" cy="16687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095836" y="4027940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013735" y="3999749"/>
            <a:ext cx="297554" cy="2734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779115" y="3423685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 rot="20304034">
            <a:off x="2566966" y="3156231"/>
            <a:ext cx="396044" cy="51301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フリーフォーム 19"/>
          <p:cNvSpPr/>
          <p:nvPr/>
        </p:nvSpPr>
        <p:spPr>
          <a:xfrm>
            <a:off x="2267744" y="2960140"/>
            <a:ext cx="1296144" cy="2983825"/>
          </a:xfrm>
          <a:custGeom>
            <a:avLst/>
            <a:gdLst>
              <a:gd name="connsiteX0" fmla="*/ 0 w 4038600"/>
              <a:gd name="connsiteY0" fmla="*/ 0 h 2057400"/>
              <a:gd name="connsiteX1" fmla="*/ 1257300 w 4038600"/>
              <a:gd name="connsiteY1" fmla="*/ 1003300 h 2057400"/>
              <a:gd name="connsiteX2" fmla="*/ 2717800 w 4038600"/>
              <a:gd name="connsiteY2" fmla="*/ 1727200 h 2057400"/>
              <a:gd name="connsiteX3" fmla="*/ 4038600 w 4038600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8600" h="2057400">
                <a:moveTo>
                  <a:pt x="0" y="0"/>
                </a:moveTo>
                <a:cubicBezTo>
                  <a:pt x="402166" y="357716"/>
                  <a:pt x="804333" y="715433"/>
                  <a:pt x="1257300" y="1003300"/>
                </a:cubicBezTo>
                <a:cubicBezTo>
                  <a:pt x="1710267" y="1291167"/>
                  <a:pt x="2254250" y="1551517"/>
                  <a:pt x="2717800" y="1727200"/>
                </a:cubicBezTo>
                <a:cubicBezTo>
                  <a:pt x="3181350" y="1902883"/>
                  <a:pt x="3609975" y="1980141"/>
                  <a:pt x="4038600" y="2057400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447764" y="3002584"/>
            <a:ext cx="396044" cy="3309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391980" y="3168036"/>
            <a:ext cx="2124236" cy="11051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フリーフォーム 25"/>
          <p:cNvSpPr/>
          <p:nvPr/>
        </p:nvSpPr>
        <p:spPr>
          <a:xfrm>
            <a:off x="2267744" y="2847621"/>
            <a:ext cx="2232248" cy="1620751"/>
          </a:xfrm>
          <a:custGeom>
            <a:avLst/>
            <a:gdLst>
              <a:gd name="connsiteX0" fmla="*/ 0 w 4038600"/>
              <a:gd name="connsiteY0" fmla="*/ 0 h 2057400"/>
              <a:gd name="connsiteX1" fmla="*/ 1257300 w 4038600"/>
              <a:gd name="connsiteY1" fmla="*/ 1003300 h 2057400"/>
              <a:gd name="connsiteX2" fmla="*/ 2717800 w 4038600"/>
              <a:gd name="connsiteY2" fmla="*/ 1727200 h 2057400"/>
              <a:gd name="connsiteX3" fmla="*/ 4038600 w 4038600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8600" h="2057400">
                <a:moveTo>
                  <a:pt x="0" y="0"/>
                </a:moveTo>
                <a:cubicBezTo>
                  <a:pt x="402166" y="357716"/>
                  <a:pt x="804333" y="715433"/>
                  <a:pt x="1257300" y="1003300"/>
                </a:cubicBezTo>
                <a:cubicBezTo>
                  <a:pt x="1710267" y="1291167"/>
                  <a:pt x="2254250" y="1551517"/>
                  <a:pt x="2717800" y="1727200"/>
                </a:cubicBezTo>
                <a:cubicBezTo>
                  <a:pt x="3181350" y="1902883"/>
                  <a:pt x="3609975" y="1980141"/>
                  <a:pt x="4038600" y="2057400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右矢印 9"/>
          <p:cNvSpPr/>
          <p:nvPr/>
        </p:nvSpPr>
        <p:spPr>
          <a:xfrm rot="16200000">
            <a:off x="3217961" y="3803153"/>
            <a:ext cx="668273" cy="455628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右矢印 28"/>
          <p:cNvSpPr/>
          <p:nvPr/>
        </p:nvSpPr>
        <p:spPr>
          <a:xfrm rot="16200000" flipH="1">
            <a:off x="2563695" y="4775216"/>
            <a:ext cx="640153" cy="455628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899592" y="842027"/>
            <a:ext cx="7128792" cy="17948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角丸四角形 38"/>
          <p:cNvSpPr/>
          <p:nvPr/>
        </p:nvSpPr>
        <p:spPr>
          <a:xfrm>
            <a:off x="5072696" y="1743199"/>
            <a:ext cx="2052165" cy="60568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2051720" y="1743199"/>
            <a:ext cx="1998222" cy="6056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149507" y="1800398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suppression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187624" y="1052736"/>
            <a:ext cx="6664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How does               behave as a function of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ＭＳ Ｐゴシック"/>
                <a:cs typeface="+mn-cs"/>
              </a:rPr>
              <a:t>Dh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?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Q^4 \rangle_c&#10;\end{align*}&lt;/body&gt;&#10;  &lt;fcolor&gt;FF000000&lt;/fcolor&gt;&#10;  &lt;bcolor&gt;FFFFFFFF&lt;/bcolor&gt;&#10;  &lt;transparent&gt;True&lt;/transparent&gt;&#10;  &lt;resolution&gt;1800&lt;/resolution&gt;&#10;  &lt;imageh&gt;317&lt;/imageh&gt;&#10;  &lt;imagew&gt;740&lt;/imagew&gt;&#10;  &lt;scale&gt;50&lt;/scale&gt;&#10;  &lt;cursor&gt;46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931" y="1086260"/>
            <a:ext cx="1042193" cy="446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4" name="テキスト ボックス 43"/>
          <p:cNvSpPr txBox="1"/>
          <p:nvPr/>
        </p:nvSpPr>
        <p:spPr>
          <a:xfrm>
            <a:off x="5072696" y="1800397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enhancement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355976" y="18003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TexTeXPicture" descr="&lt;?xml version=&quot;1.0&quot; encoding=&quot;utf-16&quot;?&gt;&#10;&lt;TeXTeX&gt;&#10;  &lt;preamble&gt;\documentclass{jarticle}&#10;\usepackage{amsmath}&#10;\pagestyle{empty}&lt;/preamble&gt;&#10;  &lt;body&gt;\begin{align*} &#10;\frac{\langle \delta N^n\rangle(\eta)}{\langle \delta N^n \rangle (0)}&#10;\end{align*}&lt;/body&gt;&#10;  &lt;fcolor&gt;FF000000&lt;/fcolor&gt;&#10;  &lt;bcolor&gt;FFFFFFFF&lt;/bcolor&gt;&#10;  &lt;transparent&gt;True&lt;/transparent&gt;&#10;  &lt;resolution&gt;1800&lt;/resolution&gt;&#10;  &lt;imageh&gt;588&lt;/imageh&gt;&#10;  &lt;imagew&gt;1004&lt;/imagew&gt;&#10;  &lt;scale&gt;50&lt;/scale&gt;&#10;  &lt;cursor&gt;7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8812" y="3912316"/>
            <a:ext cx="1574124" cy="9218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6" name="正方形/長方形 35"/>
          <p:cNvSpPr/>
          <p:nvPr/>
        </p:nvSpPr>
        <p:spPr>
          <a:xfrm>
            <a:off x="1835697" y="2703605"/>
            <a:ext cx="360040" cy="4037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7" name="TexTeXPicture" descr="&lt;?xml version=&quot;1.0&quot; encoding=&quot;utf-16&quot;?&gt;&#10;&lt;TeXTeX&gt;&#10;  &lt;preamble&gt;\documentclass{jarticle}&#10;\usepackage{amsmath}&#10;\pagestyle{empty}&lt;/preamble&gt;&#10;  &lt;body&gt;\begin{align*} &#10;1&#10;\end{align*}&lt;/body&gt;&#10;  &lt;fcolor&gt;FF000000&lt;/fcolor&gt;&#10;  &lt;bcolor&gt;FFFFFFFF&lt;/bcolor&gt;&#10;  &lt;transparent&gt;True&lt;/transparent&gt;&#10;  &lt;resolution&gt;1800&lt;/resolution&gt;&#10;  &lt;imageh&gt;166&lt;/imageh&gt;&#10;  &lt;imagew&gt;82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74" y="2708920"/>
            <a:ext cx="128981" cy="261109"/>
          </a:xfrm>
          <a:prstGeom prst="rect">
            <a:avLst/>
          </a:prstGeom>
        </p:spPr>
      </p:pic>
      <p:pic>
        <p:nvPicPr>
          <p:cNvPr id="46" name="TexTeXPicture" descr="&lt;?xml version=&quot;1.0&quot; encoding=&quot;utf-16&quot;?&gt;&#10;&lt;TeXTeX&gt;&#10;  &lt;preamble&gt;\documentclass{jarticle}&#10;\usepackage{amsmath}&#10;\pagestyle{empty}&lt;/preamble&gt;&#10;  &lt;body&gt;\begin{align*} &#10;0.5&#10;\end{align*}&lt;/body&gt;&#10;  &lt;fcolor&gt;FF000000&lt;/fcolor&gt;&#10;  &lt;bcolor&gt;FFFFFFFF&lt;/bcolor&gt;&#10;  &lt;transparent&gt;True&lt;/transparent&gt;&#10;  &lt;resolution&gt;1800&lt;/resolution&gt;&#10;  &lt;imageh&gt;172&lt;/imageh&gt;&#10;  &lt;imagew&gt;29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08" y="5445224"/>
            <a:ext cx="465590" cy="2705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3806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reeform 5"/>
          <p:cNvSpPr>
            <a:spLocks/>
          </p:cNvSpPr>
          <p:nvPr/>
        </p:nvSpPr>
        <p:spPr bwMode="auto">
          <a:xfrm>
            <a:off x="4355455" y="4257346"/>
            <a:ext cx="2879725" cy="1312862"/>
          </a:xfrm>
          <a:custGeom>
            <a:avLst/>
            <a:gdLst>
              <a:gd name="T0" fmla="*/ 94 w 2009"/>
              <a:gd name="T1" fmla="*/ 827 h 827"/>
              <a:gd name="T2" fmla="*/ 50 w 2009"/>
              <a:gd name="T3" fmla="*/ 525 h 827"/>
              <a:gd name="T4" fmla="*/ 0 w 2009"/>
              <a:gd name="T5" fmla="*/ 325 h 827"/>
              <a:gd name="T6" fmla="*/ 345 w 2009"/>
              <a:gd name="T7" fmla="*/ 199 h 827"/>
              <a:gd name="T8" fmla="*/ 679 w 2009"/>
              <a:gd name="T9" fmla="*/ 117 h 827"/>
              <a:gd name="T10" fmla="*/ 964 w 2009"/>
              <a:gd name="T11" fmla="*/ 63 h 827"/>
              <a:gd name="T12" fmla="*/ 1400 w 2009"/>
              <a:gd name="T13" fmla="*/ 31 h 827"/>
              <a:gd name="T14" fmla="*/ 1748 w 2009"/>
              <a:gd name="T15" fmla="*/ 15 h 827"/>
              <a:gd name="T16" fmla="*/ 2009 w 2009"/>
              <a:gd name="T17" fmla="*/ 81 h 827"/>
              <a:gd name="T18" fmla="*/ 1996 w 2009"/>
              <a:gd name="T19" fmla="*/ 812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9" h="827">
                <a:moveTo>
                  <a:pt x="94" y="827"/>
                </a:moveTo>
                <a:cubicBezTo>
                  <a:pt x="87" y="777"/>
                  <a:pt x="66" y="609"/>
                  <a:pt x="50" y="525"/>
                </a:cubicBezTo>
                <a:cubicBezTo>
                  <a:pt x="34" y="441"/>
                  <a:pt x="32" y="425"/>
                  <a:pt x="0" y="325"/>
                </a:cubicBezTo>
                <a:cubicBezTo>
                  <a:pt x="93" y="280"/>
                  <a:pt x="232" y="234"/>
                  <a:pt x="345" y="199"/>
                </a:cubicBezTo>
                <a:cubicBezTo>
                  <a:pt x="458" y="164"/>
                  <a:pt x="576" y="140"/>
                  <a:pt x="679" y="117"/>
                </a:cubicBezTo>
                <a:cubicBezTo>
                  <a:pt x="782" y="94"/>
                  <a:pt x="844" y="78"/>
                  <a:pt x="964" y="63"/>
                </a:cubicBezTo>
                <a:cubicBezTo>
                  <a:pt x="1084" y="49"/>
                  <a:pt x="1269" y="39"/>
                  <a:pt x="1400" y="31"/>
                </a:cubicBezTo>
                <a:cubicBezTo>
                  <a:pt x="1531" y="23"/>
                  <a:pt x="1647" y="7"/>
                  <a:pt x="1748" y="15"/>
                </a:cubicBezTo>
                <a:cubicBezTo>
                  <a:pt x="1849" y="23"/>
                  <a:pt x="1842" y="0"/>
                  <a:pt x="2009" y="81"/>
                </a:cubicBezTo>
                <a:cubicBezTo>
                  <a:pt x="2002" y="446"/>
                  <a:pt x="1996" y="812"/>
                  <a:pt x="1996" y="812"/>
                </a:cubicBezTo>
              </a:path>
            </a:pathLst>
          </a:custGeom>
          <a:gradFill rotWithShape="1">
            <a:gsLst>
              <a:gs pos="0">
                <a:srgbClr val="3366FF">
                  <a:alpha val="20000"/>
                </a:srgbClr>
              </a:gs>
              <a:gs pos="100000">
                <a:srgbClr val="3366FF">
                  <a:gamma/>
                  <a:invGamma/>
                  <a:alpha val="5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1186805" y="3176258"/>
            <a:ext cx="3333750" cy="2379663"/>
          </a:xfrm>
          <a:custGeom>
            <a:avLst/>
            <a:gdLst>
              <a:gd name="T0" fmla="*/ 4 w 2100"/>
              <a:gd name="T1" fmla="*/ 1491 h 1499"/>
              <a:gd name="T2" fmla="*/ 0 w 2100"/>
              <a:gd name="T3" fmla="*/ 9 h 1499"/>
              <a:gd name="T4" fmla="*/ 434 w 2100"/>
              <a:gd name="T5" fmla="*/ 13 h 1499"/>
              <a:gd name="T6" fmla="*/ 710 w 2100"/>
              <a:gd name="T7" fmla="*/ 67 h 1499"/>
              <a:gd name="T8" fmla="*/ 1164 w 2100"/>
              <a:gd name="T9" fmla="*/ 217 h 1499"/>
              <a:gd name="T10" fmla="*/ 1719 w 2100"/>
              <a:gd name="T11" fmla="*/ 630 h 1499"/>
              <a:gd name="T12" fmla="*/ 2027 w 2100"/>
              <a:gd name="T13" fmla="*/ 1078 h 1499"/>
              <a:gd name="T14" fmla="*/ 2100 w 2100"/>
              <a:gd name="T15" fmla="*/ 1499 h 1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00" h="1499">
                <a:moveTo>
                  <a:pt x="4" y="1491"/>
                </a:moveTo>
                <a:cubicBezTo>
                  <a:pt x="3" y="1244"/>
                  <a:pt x="0" y="359"/>
                  <a:pt x="0" y="9"/>
                </a:cubicBezTo>
                <a:cubicBezTo>
                  <a:pt x="115" y="17"/>
                  <a:pt x="316" y="0"/>
                  <a:pt x="434" y="13"/>
                </a:cubicBezTo>
                <a:cubicBezTo>
                  <a:pt x="552" y="23"/>
                  <a:pt x="589" y="33"/>
                  <a:pt x="710" y="67"/>
                </a:cubicBezTo>
                <a:cubicBezTo>
                  <a:pt x="832" y="101"/>
                  <a:pt x="996" y="123"/>
                  <a:pt x="1164" y="217"/>
                </a:cubicBezTo>
                <a:cubicBezTo>
                  <a:pt x="1332" y="311"/>
                  <a:pt x="1575" y="487"/>
                  <a:pt x="1719" y="630"/>
                </a:cubicBezTo>
                <a:cubicBezTo>
                  <a:pt x="1863" y="773"/>
                  <a:pt x="1964" y="933"/>
                  <a:pt x="2027" y="1078"/>
                </a:cubicBezTo>
                <a:cubicBezTo>
                  <a:pt x="2100" y="1386"/>
                  <a:pt x="2085" y="1411"/>
                  <a:pt x="2100" y="1499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043930" y="5554333"/>
            <a:ext cx="64087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H="1" flipV="1">
            <a:off x="1186805" y="2384096"/>
            <a:ext cx="0" cy="34559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802630" y="5517821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8" name="Freeform 14"/>
          <p:cNvSpPr>
            <a:spLocks/>
          </p:cNvSpPr>
          <p:nvPr/>
        </p:nvSpPr>
        <p:spPr bwMode="auto">
          <a:xfrm>
            <a:off x="4355455" y="4257346"/>
            <a:ext cx="2663825" cy="503237"/>
          </a:xfrm>
          <a:custGeom>
            <a:avLst/>
            <a:gdLst>
              <a:gd name="T0" fmla="*/ 0 w 1709"/>
              <a:gd name="T1" fmla="*/ 404 h 404"/>
              <a:gd name="T2" fmla="*/ 363 w 1709"/>
              <a:gd name="T3" fmla="*/ 255 h 404"/>
              <a:gd name="T4" fmla="*/ 800 w 1709"/>
              <a:gd name="T5" fmla="*/ 123 h 404"/>
              <a:gd name="T6" fmla="*/ 1213 w 1709"/>
              <a:gd name="T7" fmla="*/ 54 h 404"/>
              <a:gd name="T8" fmla="*/ 1709 w 1709"/>
              <a:gd name="T9" fmla="*/ 0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09" h="404">
                <a:moveTo>
                  <a:pt x="0" y="404"/>
                </a:moveTo>
                <a:cubicBezTo>
                  <a:pt x="60" y="379"/>
                  <a:pt x="230" y="302"/>
                  <a:pt x="363" y="255"/>
                </a:cubicBezTo>
                <a:cubicBezTo>
                  <a:pt x="496" y="208"/>
                  <a:pt x="658" y="157"/>
                  <a:pt x="800" y="123"/>
                </a:cubicBezTo>
                <a:cubicBezTo>
                  <a:pt x="942" y="89"/>
                  <a:pt x="1062" y="74"/>
                  <a:pt x="1213" y="54"/>
                </a:cubicBezTo>
                <a:cubicBezTo>
                  <a:pt x="1364" y="34"/>
                  <a:pt x="1606" y="11"/>
                  <a:pt x="1709" y="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7433618" y="5401933"/>
            <a:ext cx="360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11" name="Freeform 7"/>
          <p:cNvSpPr>
            <a:spLocks/>
          </p:cNvSpPr>
          <p:nvPr/>
        </p:nvSpPr>
        <p:spPr bwMode="auto">
          <a:xfrm>
            <a:off x="2626668" y="3392158"/>
            <a:ext cx="1885950" cy="2122488"/>
          </a:xfrm>
          <a:custGeom>
            <a:avLst/>
            <a:gdLst>
              <a:gd name="T0" fmla="*/ 2049 w 2049"/>
              <a:gd name="T1" fmla="*/ 2115 h 2115"/>
              <a:gd name="T2" fmla="*/ 1976 w 2049"/>
              <a:gd name="T3" fmla="*/ 1691 h 2115"/>
              <a:gd name="T4" fmla="*/ 1777 w 2049"/>
              <a:gd name="T5" fmla="*/ 1201 h 2115"/>
              <a:gd name="T6" fmla="*/ 1360 w 2049"/>
              <a:gd name="T7" fmla="*/ 731 h 2115"/>
              <a:gd name="T8" fmla="*/ 817 w 2049"/>
              <a:gd name="T9" fmla="*/ 321 h 2115"/>
              <a:gd name="T10" fmla="*/ 426 w 2049"/>
              <a:gd name="T11" fmla="*/ 119 h 2115"/>
              <a:gd name="T12" fmla="*/ 0 w 2049"/>
              <a:gd name="T13" fmla="*/ 0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9" h="2115">
                <a:moveTo>
                  <a:pt x="2049" y="2115"/>
                </a:moveTo>
                <a:cubicBezTo>
                  <a:pt x="2036" y="2044"/>
                  <a:pt x="2021" y="1843"/>
                  <a:pt x="1976" y="1691"/>
                </a:cubicBezTo>
                <a:cubicBezTo>
                  <a:pt x="1931" y="1539"/>
                  <a:pt x="1880" y="1361"/>
                  <a:pt x="1777" y="1201"/>
                </a:cubicBezTo>
                <a:cubicBezTo>
                  <a:pt x="1674" y="1041"/>
                  <a:pt x="1520" y="878"/>
                  <a:pt x="1360" y="731"/>
                </a:cubicBezTo>
                <a:cubicBezTo>
                  <a:pt x="1200" y="584"/>
                  <a:pt x="973" y="423"/>
                  <a:pt x="817" y="321"/>
                </a:cubicBezTo>
                <a:cubicBezTo>
                  <a:pt x="661" y="219"/>
                  <a:pt x="562" y="172"/>
                  <a:pt x="426" y="119"/>
                </a:cubicBezTo>
                <a:cubicBezTo>
                  <a:pt x="290" y="66"/>
                  <a:pt x="89" y="25"/>
                  <a:pt x="0" y="0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83568" y="2339646"/>
            <a:ext cx="3722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555230" y="3320721"/>
            <a:ext cx="144463" cy="1444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1694033" y="4224802"/>
            <a:ext cx="1338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00B050"/>
                </a:solidFill>
              </a:rPr>
              <a:t>Hadrons</a:t>
            </a:r>
          </a:p>
        </p:txBody>
      </p:sp>
      <p:sp>
        <p:nvSpPr>
          <p:cNvPr id="26" name="フリーフォーム 25"/>
          <p:cNvSpPr/>
          <p:nvPr/>
        </p:nvSpPr>
        <p:spPr>
          <a:xfrm>
            <a:off x="2378947" y="2204863"/>
            <a:ext cx="372492" cy="2555719"/>
          </a:xfrm>
          <a:custGeom>
            <a:avLst/>
            <a:gdLst>
              <a:gd name="connsiteX0" fmla="*/ 354227 w 354227"/>
              <a:gd name="connsiteY0" fmla="*/ 0 h 2010032"/>
              <a:gd name="connsiteX1" fmla="*/ 115330 w 354227"/>
              <a:gd name="connsiteY1" fmla="*/ 930875 h 2010032"/>
              <a:gd name="connsiteX2" fmla="*/ 0 w 354227"/>
              <a:gd name="connsiteY2" fmla="*/ 2010032 h 201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227" h="2010032">
                <a:moveTo>
                  <a:pt x="354227" y="0"/>
                </a:moveTo>
                <a:cubicBezTo>
                  <a:pt x="264297" y="297935"/>
                  <a:pt x="174368" y="595870"/>
                  <a:pt x="115330" y="930875"/>
                </a:cubicBezTo>
                <a:cubicBezTo>
                  <a:pt x="56292" y="1265880"/>
                  <a:pt x="28146" y="1637956"/>
                  <a:pt x="0" y="2010032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爆発 1 26"/>
          <p:cNvSpPr/>
          <p:nvPr/>
        </p:nvSpPr>
        <p:spPr>
          <a:xfrm>
            <a:off x="2548136" y="2017401"/>
            <a:ext cx="469726" cy="448773"/>
          </a:xfrm>
          <a:prstGeom prst="irregularSeal1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スライド番号プレースホルダー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A56AD-AD03-42A2-9106-7954672CD08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0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5710" t="33066" r="11706" b="6084"/>
          <a:stretch/>
        </p:blipFill>
        <p:spPr>
          <a:xfrm>
            <a:off x="0" y="1672046"/>
            <a:ext cx="9158263" cy="5306757"/>
          </a:xfrm>
          <a:prstGeom prst="rect">
            <a:avLst/>
          </a:prstGeom>
        </p:spPr>
      </p:pic>
      <p:sp>
        <p:nvSpPr>
          <p:cNvPr id="17" name="角丸四角形 16"/>
          <p:cNvSpPr/>
          <p:nvPr/>
        </p:nvSpPr>
        <p:spPr>
          <a:xfrm>
            <a:off x="415990" y="2040851"/>
            <a:ext cx="4769843" cy="2130725"/>
          </a:xfrm>
          <a:prstGeom prst="roundRect">
            <a:avLst/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16957" y="2171692"/>
            <a:ext cx="3974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High-power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Proton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Beam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4" name="タイトル 1"/>
          <p:cNvSpPr>
            <a:spLocks noGrp="1"/>
          </p:cNvSpPr>
          <p:nvPr>
            <p:ph type="title"/>
          </p:nvPr>
        </p:nvSpPr>
        <p:spPr>
          <a:xfrm>
            <a:off x="628650" y="164827"/>
            <a:ext cx="7886700" cy="1325563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J-PARC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sz="3200" dirty="0" smtClean="0"/>
              <a:t>Japan</a:t>
            </a:r>
            <a:r>
              <a:rPr kumimoji="1" lang="en-US" altLang="ja-JP" sz="3200" dirty="0" smtClean="0">
                <a:solidFill>
                  <a:srgbClr val="FFFF00"/>
                </a:solidFill>
              </a:rPr>
              <a:t> Proton </a:t>
            </a:r>
            <a:r>
              <a:rPr kumimoji="1" lang="en-US" altLang="ja-JP" sz="3200" dirty="0" smtClean="0"/>
              <a:t>Accelerator Research Complex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58122" y="2641845"/>
            <a:ext cx="43216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T2K(Tokai-to-</a:t>
            </a:r>
            <a:r>
              <a:rPr kumimoji="1" lang="en-US" altLang="ja-JP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Kaminoka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Hadron physics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etc…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35211" t="18044" r="21422" b="10311"/>
          <a:stretch/>
        </p:blipFill>
        <p:spPr>
          <a:xfrm>
            <a:off x="5308976" y="3395343"/>
            <a:ext cx="3726144" cy="3462657"/>
          </a:xfrm>
          <a:prstGeom prst="rect">
            <a:avLst/>
          </a:prstGeom>
        </p:spPr>
      </p:pic>
      <p:sp>
        <p:nvSpPr>
          <p:cNvPr id="11" name="角丸四角形吹き出し 10"/>
          <p:cNvSpPr/>
          <p:nvPr/>
        </p:nvSpPr>
        <p:spPr>
          <a:xfrm>
            <a:off x="5940152" y="6234950"/>
            <a:ext cx="864096" cy="304038"/>
          </a:xfrm>
          <a:prstGeom prst="wedgeRoundRectCallout">
            <a:avLst>
              <a:gd name="adj1" fmla="val 36310"/>
              <a:gd name="adj2" fmla="val -1192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Osaka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1" name="角丸四角形吹き出し 20"/>
          <p:cNvSpPr/>
          <p:nvPr/>
        </p:nvSpPr>
        <p:spPr>
          <a:xfrm>
            <a:off x="7286051" y="5952668"/>
            <a:ext cx="807720" cy="304038"/>
          </a:xfrm>
          <a:prstGeom prst="wedgeRoundRectCallout">
            <a:avLst>
              <a:gd name="adj1" fmla="val -23238"/>
              <a:gd name="adj2" fmla="val -1004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Tokyo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2" name="角丸四角形吹き出し 21"/>
          <p:cNvSpPr/>
          <p:nvPr/>
        </p:nvSpPr>
        <p:spPr>
          <a:xfrm>
            <a:off x="7788903" y="5484448"/>
            <a:ext cx="986790" cy="304038"/>
          </a:xfrm>
          <a:prstGeom prst="wedgeRoundRectCallout">
            <a:avLst>
              <a:gd name="adj1" fmla="val -63638"/>
              <a:gd name="adj2" fmla="val -6532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82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7" grpId="0"/>
      <p:bldP spid="11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5710" t="33066" r="11706" b="6084"/>
          <a:stretch/>
        </p:blipFill>
        <p:spPr>
          <a:xfrm>
            <a:off x="0" y="1672046"/>
            <a:ext cx="9158263" cy="5306757"/>
          </a:xfrm>
          <a:prstGeom prst="rect">
            <a:avLst/>
          </a:prstGeom>
        </p:spPr>
      </p:pic>
      <p:sp>
        <p:nvSpPr>
          <p:cNvPr id="14" name="タイトル 1"/>
          <p:cNvSpPr>
            <a:spLocks noGrp="1"/>
          </p:cNvSpPr>
          <p:nvPr>
            <p:ph type="title"/>
          </p:nvPr>
        </p:nvSpPr>
        <p:spPr>
          <a:xfrm>
            <a:off x="628650" y="164827"/>
            <a:ext cx="7886700" cy="1325563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J-PARC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sz="3200" dirty="0" smtClean="0"/>
              <a:t>Japan</a:t>
            </a:r>
            <a:r>
              <a:rPr kumimoji="1" lang="en-US" altLang="ja-JP" sz="3200" dirty="0" smtClean="0">
                <a:solidFill>
                  <a:srgbClr val="FFFF00"/>
                </a:solidFill>
              </a:rPr>
              <a:t> Proton </a:t>
            </a:r>
            <a:r>
              <a:rPr kumimoji="1" lang="en-US" altLang="ja-JP" sz="3200" dirty="0" smtClean="0"/>
              <a:t>Accelerator Research Complex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527685" y="2006589"/>
            <a:ext cx="8088630" cy="4489101"/>
            <a:chOff x="534816" y="5114981"/>
            <a:chExt cx="8088630" cy="1279112"/>
          </a:xfrm>
        </p:grpSpPr>
        <p:sp>
          <p:nvSpPr>
            <p:cNvPr id="18" name="角丸四角形 17"/>
            <p:cNvSpPr/>
            <p:nvPr/>
          </p:nvSpPr>
          <p:spPr>
            <a:xfrm>
              <a:off x="534816" y="5114981"/>
              <a:ext cx="8088630" cy="1279112"/>
            </a:xfrm>
            <a:prstGeom prst="roundRect">
              <a:avLst>
                <a:gd name="adj" fmla="val 1093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1066072" y="5176208"/>
              <a:ext cx="7011855" cy="166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J-PARC-HI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 = J-PARC </a:t>
              </a:r>
              <a:r>
                <a:rPr kumimoji="1" lang="en-US" altLang="ja-JP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H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eavy-</a:t>
              </a:r>
              <a:r>
                <a:rPr kumimoji="1" lang="en-US" altLang="ja-JP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I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on Program</a:t>
              </a:r>
              <a:endPara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1112806" y="3171653"/>
            <a:ext cx="718498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Beam energy: ~20GeV/A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(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√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s~6.2GeV)</a:t>
            </a:r>
          </a:p>
          <a:p>
            <a:pPr marL="457200" indent="-457200">
              <a:buFont typeface="Wingdings" panose="05000000000000000000" pitchFamily="2" charset="2"/>
              <a:buChar char="p"/>
              <a:defRPr/>
            </a:pPr>
            <a:r>
              <a:rPr lang="en-US" altLang="ja-JP" sz="2800" dirty="0">
                <a:solidFill>
                  <a:prstClr val="white"/>
                </a:solidFill>
              </a:rPr>
              <a:t>Fixed target experiment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 luminosity: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collision rate ~10</a:t>
            </a:r>
            <a:r>
              <a:rPr kumimoji="1" lang="en-US" altLang="ja-JP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8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Hz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Launch: (hopefully) 2025~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White paper / Letter of Intent (2016)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http://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asrc.jaea.go.jp/soshiki/gr/hadron/jparc-hi/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65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HI Acceleration </a:t>
            </a:r>
            <a:r>
              <a:rPr lang="en-US" altLang="ja-JP" dirty="0" smtClean="0"/>
              <a:t>@ </a:t>
            </a:r>
            <a:r>
              <a:rPr kumimoji="1" lang="en-US" altLang="ja-JP" dirty="0" smtClean="0"/>
              <a:t>J-PARC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78" y="1679706"/>
            <a:ext cx="7078981" cy="4001075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2483099" y="2599548"/>
            <a:ext cx="4880499" cy="2548469"/>
            <a:chOff x="2771800" y="1772816"/>
            <a:chExt cx="4880499" cy="2548469"/>
          </a:xfrm>
        </p:grpSpPr>
        <p:sp>
          <p:nvSpPr>
            <p:cNvPr id="7" name="1 つの角を切り取った四角形 6"/>
            <p:cNvSpPr/>
            <p:nvPr/>
          </p:nvSpPr>
          <p:spPr>
            <a:xfrm flipH="1">
              <a:off x="2771800" y="1772816"/>
              <a:ext cx="4880499" cy="2548469"/>
            </a:xfrm>
            <a:prstGeom prst="snip1Rect">
              <a:avLst>
                <a:gd name="adj" fmla="val 50000"/>
              </a:avLst>
            </a:prstGeom>
            <a:solidFill>
              <a:srgbClr val="FF0000">
                <a:alpha val="3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4578984" y="2944741"/>
              <a:ext cx="301896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RCS &amp; Main Ring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stable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well established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628650" y="1874373"/>
            <a:ext cx="3031250" cy="1450349"/>
            <a:chOff x="667185" y="1255594"/>
            <a:chExt cx="3031250" cy="1450349"/>
          </a:xfrm>
        </p:grpSpPr>
        <p:sp>
          <p:nvSpPr>
            <p:cNvPr id="10" name="1 つの角を切り取った四角形 9"/>
            <p:cNvSpPr/>
            <p:nvPr/>
          </p:nvSpPr>
          <p:spPr>
            <a:xfrm flipV="1">
              <a:off x="676426" y="1327737"/>
              <a:ext cx="3022009" cy="1378206"/>
            </a:xfrm>
            <a:prstGeom prst="snip1Rect">
              <a:avLst>
                <a:gd name="adj" fmla="val 50000"/>
              </a:avLst>
            </a:prstGeom>
            <a:solidFill>
              <a:srgbClr val="00B050">
                <a:alpha val="5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667185" y="1255594"/>
              <a:ext cx="283802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New HI Injector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high intensity</a:t>
              </a: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772147" y="1208053"/>
            <a:ext cx="3995936" cy="2236904"/>
            <a:chOff x="5209189" y="357880"/>
            <a:chExt cx="3995936" cy="2236904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3"/>
            <a:srcRect l="259" t="1112" r="661" b="1112"/>
            <a:stretch/>
          </p:blipFill>
          <p:spPr>
            <a:xfrm rot="17887798">
              <a:off x="7070333" y="648580"/>
              <a:ext cx="2236904" cy="1655504"/>
            </a:xfrm>
            <a:prstGeom prst="rect">
              <a:avLst/>
            </a:prstGeom>
            <a:effectLst>
              <a:glow rad="228600">
                <a:srgbClr val="1B587C">
                  <a:alpha val="40000"/>
                </a:srgbClr>
              </a:glow>
            </a:effectLst>
          </p:spPr>
        </p:pic>
        <p:sp>
          <p:nvSpPr>
            <p:cNvPr id="14" name="正方形/長方形 13"/>
            <p:cNvSpPr/>
            <p:nvPr/>
          </p:nvSpPr>
          <p:spPr>
            <a:xfrm>
              <a:off x="5209189" y="533858"/>
              <a:ext cx="399593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1B587C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J-PARC Heavy Ion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1B587C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Spectrometer</a:t>
              </a:r>
              <a:r>
                <a:rPr kumimoji="0" lang="en-US" altLang="ja-JP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1B587C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gency FB" panose="020B0503020202020204" pitchFamily="34" charset="0"/>
                  <a:ea typeface="ＭＳ Ｐゴシック"/>
                  <a:cs typeface="+mn-cs"/>
                </a:rPr>
                <a:t> </a:t>
              </a:r>
              <a:endParaRPr kumimoji="0" lang="ja-JP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1B587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ＭＳ Ｐゴシック"/>
                <a:cs typeface="+mn-cs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992038" y="5865962"/>
            <a:ext cx="6976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Use of reliable / high-performance RCS &amp;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ain 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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Reduce cost and time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88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>
          <a:xfrm>
            <a:off x="5142616" y="3782840"/>
            <a:ext cx="3687009" cy="1264299"/>
          </a:xfrm>
          <a:prstGeom prst="roundRect">
            <a:avLst/>
          </a:prstGeom>
          <a:solidFill>
            <a:srgbClr val="268496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22548" y="1405248"/>
            <a:ext cx="4683397" cy="41679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Collision Rate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t="8819"/>
          <a:stretch/>
        </p:blipFill>
        <p:spPr>
          <a:xfrm>
            <a:off x="233086" y="1772816"/>
            <a:ext cx="4572859" cy="3800402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1649691" y="3894842"/>
            <a:ext cx="763571" cy="3959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AGS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2413262" y="3696879"/>
            <a:ext cx="1244338" cy="39592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SPS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1498863" y="1556792"/>
            <a:ext cx="1216058" cy="39592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J-PARC-HI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16483" y="1362823"/>
            <a:ext cx="420018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J-PARC-HI: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High-luminosity X Fixed target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World highest rate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～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10</a:t>
            </a:r>
            <a:r>
              <a:rPr kumimoji="1" lang="en-US" altLang="ja-JP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8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Hz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64727" y="3234779"/>
            <a:ext cx="38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5-order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higher than AGS,SPS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17210" y="3980803"/>
            <a:ext cx="1403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AGS, SPS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1 year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62586" y="3980803"/>
            <a:ext cx="1497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J-PARC-HI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5 min.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18763" y="4134691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＝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6" name="下矢印 15"/>
          <p:cNvSpPr/>
          <p:nvPr/>
        </p:nvSpPr>
        <p:spPr>
          <a:xfrm>
            <a:off x="5926682" y="2758974"/>
            <a:ext cx="1886465" cy="46131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092107" y="5193918"/>
            <a:ext cx="36695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High-statistical exp.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various event selections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higher order correlations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search of rare events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8" name="下矢印 17"/>
          <p:cNvSpPr/>
          <p:nvPr/>
        </p:nvSpPr>
        <p:spPr>
          <a:xfrm rot="16200000">
            <a:off x="4023900" y="5512524"/>
            <a:ext cx="1153002" cy="93244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77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  <p:bldP spid="13" grpId="0"/>
      <p:bldP spid="14" grpId="0"/>
      <p:bldP spid="17" grpId="0"/>
      <p:bldP spid="18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標準デザイン">
  <a:themeElements>
    <a:clrScheme name="2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標準デザイン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標準デザイン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4.xml><?xml version="1.0" encoding="utf-8"?>
<a:theme xmlns:a="http://schemas.openxmlformats.org/drawingml/2006/main" name="1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5.xml><?xml version="1.0" encoding="utf-8"?>
<a:theme xmlns:a="http://schemas.openxmlformats.org/drawingml/2006/main" name="2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6.xml><?xml version="1.0" encoding="utf-8"?>
<a:theme xmlns:a="http://schemas.openxmlformats.org/drawingml/2006/main" name="3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7.xml><?xml version="1.0" encoding="utf-8"?>
<a:theme xmlns:a="http://schemas.openxmlformats.org/drawingml/2006/main" name="4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8.xml><?xml version="1.0" encoding="utf-8"?>
<a:theme xmlns:a="http://schemas.openxmlformats.org/drawingml/2006/main" name="12_標準デザイン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4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5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6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7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Office テーマ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5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 \ d o c u m e n t c l a s s { a r t i c l e }  
 \ u s e p a c k a g e { a m s m a t h }  
 \ p a g e s t y l e { e m p t y } < / p r e a m b l e >  
     < b o d y > \ b e g i n { a l i g n * }    
  
 \ e n d { a l i g n * } < / b o d y >  
     < f c o l o r > F F 0 0 0 0 0 0 < / f c o l o r >  
     < b c o l o r > F F F F F F F F 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42696075-8CB0-42B1-BF8D-44107CAE320A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16843</TotalTime>
  <Words>1932</Words>
  <Application>Microsoft Office PowerPoint</Application>
  <PresentationFormat>画面に合わせる (4:3)</PresentationFormat>
  <Paragraphs>524</Paragraphs>
  <Slides>59</Slides>
  <Notes>16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24</vt:i4>
      </vt:variant>
      <vt:variant>
        <vt:lpstr>スライド タイトル</vt:lpstr>
      </vt:variant>
      <vt:variant>
        <vt:i4>59</vt:i4>
      </vt:variant>
    </vt:vector>
  </HeadingPairs>
  <TitlesOfParts>
    <vt:vector size="96" baseType="lpstr">
      <vt:lpstr>HGｺﾞｼｯｸM</vt:lpstr>
      <vt:lpstr>ＭＳ Ｐゴシック</vt:lpstr>
      <vt:lpstr>游ゴシック</vt:lpstr>
      <vt:lpstr>Agency FB</vt:lpstr>
      <vt:lpstr>Arial</vt:lpstr>
      <vt:lpstr>Arial Narrow</vt:lpstr>
      <vt:lpstr>Calibri</vt:lpstr>
      <vt:lpstr>Calibri Light</vt:lpstr>
      <vt:lpstr>Corbel</vt:lpstr>
      <vt:lpstr>Gill Sans MT</vt:lpstr>
      <vt:lpstr>Symbol</vt:lpstr>
      <vt:lpstr>Times New Roman</vt:lpstr>
      <vt:lpstr>Wingdings</vt:lpstr>
      <vt:lpstr>Office テーマ</vt:lpstr>
      <vt:lpstr>1_標準デザイン</vt:lpstr>
      <vt:lpstr>2_標準デザイン</vt:lpstr>
      <vt:lpstr>3_標準デザイン</vt:lpstr>
      <vt:lpstr>4_標準デザイン</vt:lpstr>
      <vt:lpstr>5_標準デザイン</vt:lpstr>
      <vt:lpstr>6_標準デザイン</vt:lpstr>
      <vt:lpstr>7_標準デザイン</vt:lpstr>
      <vt:lpstr>8_標準デザイン</vt:lpstr>
      <vt:lpstr>9_標準デザイン</vt:lpstr>
      <vt:lpstr>10_標準デザイン</vt:lpstr>
      <vt:lpstr>11_標準デザイン</vt:lpstr>
      <vt:lpstr>奥行</vt:lpstr>
      <vt:lpstr>1_奥行</vt:lpstr>
      <vt:lpstr>2_奥行</vt:lpstr>
      <vt:lpstr>3_奥行</vt:lpstr>
      <vt:lpstr>4_奥行</vt:lpstr>
      <vt:lpstr>12_標準デザイン</vt:lpstr>
      <vt:lpstr>13_標準デザイン</vt:lpstr>
      <vt:lpstr>14_標準デザイン</vt:lpstr>
      <vt:lpstr>15_標準デザイン</vt:lpstr>
      <vt:lpstr>16_標準デザイン</vt:lpstr>
      <vt:lpstr>17_標準デザイン</vt:lpstr>
      <vt:lpstr>1_Office テーマ</vt:lpstr>
      <vt:lpstr>J-PARC Heavy-Ion Program and Search of the QCD Critical Point</vt:lpstr>
      <vt:lpstr>J-PARC Heavy-Ion Program and Search of the QCD Critical Point</vt:lpstr>
      <vt:lpstr> Beam-Energy Scan  </vt:lpstr>
      <vt:lpstr> Beam-Energy Scan  </vt:lpstr>
      <vt:lpstr>PowerPoint プレゼンテーション</vt:lpstr>
      <vt:lpstr>J-PARC Japan Proton Accelerator Research Complex</vt:lpstr>
      <vt:lpstr>J-PARC Japan Proton Accelerator Research Complex</vt:lpstr>
      <vt:lpstr>HI Acceleration @ J-PARC</vt:lpstr>
      <vt:lpstr>Collision Rate</vt:lpstr>
      <vt:lpstr>Beam-Energy Scan</vt:lpstr>
      <vt:lpstr>Maximum Density</vt:lpstr>
      <vt:lpstr>Search of Rare Events</vt:lpstr>
      <vt:lpstr>Future Plan</vt:lpstr>
      <vt:lpstr>To Summarize this part…</vt:lpstr>
      <vt:lpstr>PowerPoint プレゼンテーション</vt:lpstr>
      <vt:lpstr>Thermal Fluctuations  </vt:lpstr>
      <vt:lpstr>Thermal Fluctuations  </vt:lpstr>
      <vt:lpstr>A Coin Game</vt:lpstr>
      <vt:lpstr>A Coin Game</vt:lpstr>
      <vt:lpstr> Event-by-Event Fluctuations</vt:lpstr>
      <vt:lpstr> Event-by-Event Analysis @ HIC  </vt:lpstr>
      <vt:lpstr> Higher-Order Cumulants  </vt:lpstr>
      <vt:lpstr> Remarks on Critical Fluctuation  </vt:lpstr>
      <vt:lpstr> Time Evolution of Fluctuations  </vt:lpstr>
      <vt:lpstr> Non-Interacting Brownian Particle System  </vt:lpstr>
      <vt:lpstr> Non-Interacting Brownian Particle System  </vt:lpstr>
      <vt:lpstr> Baryons in Hadronic Phase  </vt:lpstr>
      <vt:lpstr> 4th order : w/ Critical Fluctuation  </vt:lpstr>
      <vt:lpstr> Dh Dependence @ STAR  </vt:lpstr>
      <vt:lpstr> Remarks on Critical Fluctuation 1  </vt:lpstr>
      <vt:lpstr> Remarks on Critical Fluctuation 2  </vt:lpstr>
      <vt:lpstr> Dynamical Evolution of Critical Fluctuations  </vt:lpstr>
      <vt:lpstr> Aim of This Study  </vt:lpstr>
      <vt:lpstr> Stochastic Diffusion Equation (SDE)  </vt:lpstr>
      <vt:lpstr> Soft Mode of QCD Critical Point  </vt:lpstr>
      <vt:lpstr> Parametrizing D(t) and c(t)  </vt:lpstr>
      <vt:lpstr> Crossover / Cumulant  </vt:lpstr>
      <vt:lpstr> Critical Point / Cumulant  </vt:lpstr>
      <vt:lpstr> Criticap Point / Correlation Func.  </vt:lpstr>
      <vt:lpstr> Cumulants and Correlation Function  </vt:lpstr>
      <vt:lpstr> Crossover / Correlation Func.  </vt:lpstr>
      <vt:lpstr> Criticap Point / Correlation Func.  </vt:lpstr>
      <vt:lpstr> Summary  </vt:lpstr>
      <vt:lpstr> Weaker Critical Enhancement  </vt:lpstr>
      <vt:lpstr> Away from the CP  </vt:lpstr>
      <vt:lpstr> Fluctuations and Elemental Charge  </vt:lpstr>
      <vt:lpstr> Fluctuations: Theory vs Experiment  </vt:lpstr>
      <vt:lpstr> Thermal Blurring  </vt:lpstr>
      <vt:lpstr> Thermal distribution in y space  </vt:lpstr>
      <vt:lpstr> Diffusion Master Equation  </vt:lpstr>
      <vt:lpstr> Diffusion Master Equation  </vt:lpstr>
      <vt:lpstr>PowerPoint プレゼンテーション</vt:lpstr>
      <vt:lpstr>Baryon Stopping</vt:lpstr>
      <vt:lpstr> Time Evolution of Fluctuations  </vt:lpstr>
      <vt:lpstr> Dh Dependence @ ALICE  </vt:lpstr>
      <vt:lpstr> Dh Dependence @ ALICE  </vt:lpstr>
      <vt:lpstr> &lt;dNQ4&gt; @ LHC ?  </vt:lpstr>
      <vt:lpstr> &lt;dNQ4&gt; @ LHC ?  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衝突エネルギー走査により QCD相構造に迫る試み</dc:title>
  <dc:creator>kitazawa</dc:creator>
  <cp:lastModifiedBy>Masakiyo Kitazawa</cp:lastModifiedBy>
  <cp:revision>1098</cp:revision>
  <dcterms:created xsi:type="dcterms:W3CDTF">2011-06-07T09:50:32Z</dcterms:created>
  <dcterms:modified xsi:type="dcterms:W3CDTF">2017-09-27T06:13:57Z</dcterms:modified>
</cp:coreProperties>
</file>