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3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4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558" r:id="rId2"/>
    <p:sldId id="268" r:id="rId3"/>
    <p:sldId id="578" r:id="rId4"/>
    <p:sldId id="557" r:id="rId5"/>
    <p:sldId id="576" r:id="rId6"/>
    <p:sldId id="555" r:id="rId7"/>
    <p:sldId id="560" r:id="rId8"/>
    <p:sldId id="572" r:id="rId9"/>
    <p:sldId id="556" r:id="rId10"/>
    <p:sldId id="613" r:id="rId11"/>
    <p:sldId id="615" r:id="rId12"/>
    <p:sldId id="609" r:id="rId13"/>
    <p:sldId id="602" r:id="rId14"/>
    <p:sldId id="584" r:id="rId15"/>
    <p:sldId id="616" r:id="rId16"/>
    <p:sldId id="617" r:id="rId17"/>
    <p:sldId id="585" r:id="rId18"/>
    <p:sldId id="610" r:id="rId19"/>
    <p:sldId id="640" r:id="rId20"/>
    <p:sldId id="641" r:id="rId21"/>
    <p:sldId id="607" r:id="rId22"/>
    <p:sldId id="599" r:id="rId23"/>
    <p:sldId id="633" r:id="rId24"/>
    <p:sldId id="619" r:id="rId25"/>
    <p:sldId id="618" r:id="rId26"/>
    <p:sldId id="638" r:id="rId27"/>
    <p:sldId id="606" r:id="rId28"/>
    <p:sldId id="631" r:id="rId29"/>
    <p:sldId id="592" r:id="rId30"/>
    <p:sldId id="594" r:id="rId31"/>
    <p:sldId id="630" r:id="rId32"/>
    <p:sldId id="624" r:id="rId33"/>
    <p:sldId id="643" r:id="rId34"/>
    <p:sldId id="625" r:id="rId35"/>
    <p:sldId id="642" r:id="rId36"/>
    <p:sldId id="639" r:id="rId37"/>
    <p:sldId id="627" r:id="rId38"/>
    <p:sldId id="628" r:id="rId39"/>
    <p:sldId id="598" r:id="rId40"/>
    <p:sldId id="597" r:id="rId41"/>
    <p:sldId id="636" r:id="rId42"/>
    <p:sldId id="637" r:id="rId43"/>
    <p:sldId id="577" r:id="rId44"/>
    <p:sldId id="573" r:id="rId45"/>
    <p:sldId id="574" r:id="rId46"/>
    <p:sldId id="575" r:id="rId4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rgbClr val="FF0000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rgbClr val="FF0000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rgbClr val="FF0000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rgbClr val="FF0000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rgbClr val="FF0000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rgbClr val="FF0000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rgbClr val="FF0000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rgbClr val="FF0000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rgbClr val="FF0000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66"/>
    <a:srgbClr val="CCFFCC"/>
    <a:srgbClr val="99FF66"/>
    <a:srgbClr val="CCFF99"/>
    <a:srgbClr val="CCFF33"/>
    <a:srgbClr val="99FF33"/>
    <a:srgbClr val="FF0000"/>
    <a:srgbClr val="D60093"/>
    <a:srgbClr val="FFFF00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35" autoAdjust="0"/>
    <p:restoredTop sz="94612" autoAdjust="0"/>
  </p:normalViewPr>
  <p:slideViewPr>
    <p:cSldViewPr>
      <p:cViewPr>
        <p:scale>
          <a:sx n="80" d="100"/>
          <a:sy n="80" d="100"/>
        </p:scale>
        <p:origin x="-50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615C7C-AF87-4B4B-B185-EA1D50CCDBA1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/>
      <dgm:spPr/>
    </dgm:pt>
    <dgm:pt modelId="{B7624AA9-97C6-413F-9EA6-7E69F65072C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ru-RU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7D948A9C-D757-498F-A45C-E5A13EDDA517}" type="parTrans" cxnId="{CA9B80BF-39D5-42C9-9BC7-0DC75FAAFCD1}">
      <dgm:prSet/>
      <dgm:spPr/>
    </dgm:pt>
    <dgm:pt modelId="{5CC6212A-3289-4CF6-B97A-A0B7E89F82C1}" type="sibTrans" cxnId="{CA9B80BF-39D5-42C9-9BC7-0DC75FAAFCD1}">
      <dgm:prSet/>
      <dgm:spPr/>
    </dgm:pt>
    <dgm:pt modelId="{7BF9F642-0F2A-4C51-9793-14D98B3602B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ru-RU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4612563B-3D49-4F6B-8246-0A9D3456F017}" type="parTrans" cxnId="{6B08F9DE-F4CA-453F-8E76-66163B2B1F02}">
      <dgm:prSet/>
      <dgm:spPr/>
    </dgm:pt>
    <dgm:pt modelId="{EF607AC1-2A2C-48B9-BAE8-E69B397489F6}" type="sibTrans" cxnId="{6B08F9DE-F4CA-453F-8E76-66163B2B1F02}">
      <dgm:prSet/>
      <dgm:spPr/>
    </dgm:pt>
    <dgm:pt modelId="{2263236D-5AD5-4D1E-8C71-094D5D247F9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ru-RU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2FBC86E0-D0C7-4208-8EBF-35F8E6BEB845}" type="parTrans" cxnId="{AC0472C3-CCAD-4B15-9FE2-87ABF20FC19E}">
      <dgm:prSet/>
      <dgm:spPr/>
    </dgm:pt>
    <dgm:pt modelId="{DB00965D-63EC-4816-A809-0CCEB9EB43ED}" type="sibTrans" cxnId="{AC0472C3-CCAD-4B15-9FE2-87ABF20FC19E}">
      <dgm:prSet/>
      <dgm:spPr/>
    </dgm:pt>
    <dgm:pt modelId="{5567BEF8-D8FE-427F-ACA9-4B4A65B8D8A2}" type="pres">
      <dgm:prSet presAssocID="{BE615C7C-AF87-4B4B-B185-EA1D50CCDBA1}" presName="compositeShape" presStyleCnt="0">
        <dgm:presLayoutVars>
          <dgm:chMax val="7"/>
          <dgm:dir/>
          <dgm:resizeHandles val="exact"/>
        </dgm:presLayoutVars>
      </dgm:prSet>
      <dgm:spPr/>
    </dgm:pt>
    <dgm:pt modelId="{855BA472-6BE2-4B28-9277-3B4E9646551E}" type="pres">
      <dgm:prSet presAssocID="{B7624AA9-97C6-413F-9EA6-7E69F65072CC}" presName="circ1" presStyleLbl="vennNode1" presStyleIdx="0" presStyleCnt="3"/>
      <dgm:spPr/>
      <dgm:t>
        <a:bodyPr/>
        <a:lstStyle/>
        <a:p>
          <a:endParaRPr lang="ru-RU"/>
        </a:p>
      </dgm:t>
    </dgm:pt>
    <dgm:pt modelId="{39CD2509-6A81-49D4-AB4C-F4B957B45752}" type="pres">
      <dgm:prSet presAssocID="{B7624AA9-97C6-413F-9EA6-7E69F65072C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88D245-8E5E-4E6E-9515-2BB97A7E0FAC}" type="pres">
      <dgm:prSet presAssocID="{7BF9F642-0F2A-4C51-9793-14D98B3602BD}" presName="circ2" presStyleLbl="vennNode1" presStyleIdx="1" presStyleCnt="3"/>
      <dgm:spPr/>
      <dgm:t>
        <a:bodyPr/>
        <a:lstStyle/>
        <a:p>
          <a:endParaRPr lang="ru-RU"/>
        </a:p>
      </dgm:t>
    </dgm:pt>
    <dgm:pt modelId="{09905474-C274-48D3-A45F-AA9ADCC8D4AE}" type="pres">
      <dgm:prSet presAssocID="{7BF9F642-0F2A-4C51-9793-14D98B3602B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9AB5B6-52DD-4E21-9D1C-1A024621A122}" type="pres">
      <dgm:prSet presAssocID="{2263236D-5AD5-4D1E-8C71-094D5D247F92}" presName="circ3" presStyleLbl="vennNode1" presStyleIdx="2" presStyleCnt="3"/>
      <dgm:spPr/>
      <dgm:t>
        <a:bodyPr/>
        <a:lstStyle/>
        <a:p>
          <a:endParaRPr lang="ru-RU"/>
        </a:p>
      </dgm:t>
    </dgm:pt>
    <dgm:pt modelId="{0988646F-23B5-499A-9A78-50345D7183BD}" type="pres">
      <dgm:prSet presAssocID="{2263236D-5AD5-4D1E-8C71-094D5D247F92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636BBEA-013B-4755-9C8E-96605A97551E}" type="presOf" srcId="{B7624AA9-97C6-413F-9EA6-7E69F65072CC}" destId="{855BA472-6BE2-4B28-9277-3B4E9646551E}" srcOrd="0" destOrd="0" presId="urn:microsoft.com/office/officeart/2005/8/layout/venn1"/>
    <dgm:cxn modelId="{AC0472C3-CCAD-4B15-9FE2-87ABF20FC19E}" srcId="{BE615C7C-AF87-4B4B-B185-EA1D50CCDBA1}" destId="{2263236D-5AD5-4D1E-8C71-094D5D247F92}" srcOrd="2" destOrd="0" parTransId="{2FBC86E0-D0C7-4208-8EBF-35F8E6BEB845}" sibTransId="{DB00965D-63EC-4816-A809-0CCEB9EB43ED}"/>
    <dgm:cxn modelId="{2C60EFF0-99F7-437F-B522-0264EE18031A}" type="presOf" srcId="{BE615C7C-AF87-4B4B-B185-EA1D50CCDBA1}" destId="{5567BEF8-D8FE-427F-ACA9-4B4A65B8D8A2}" srcOrd="0" destOrd="0" presId="urn:microsoft.com/office/officeart/2005/8/layout/venn1"/>
    <dgm:cxn modelId="{936E19F3-1720-45C2-8933-E824E573D5CE}" type="presOf" srcId="{7BF9F642-0F2A-4C51-9793-14D98B3602BD}" destId="{09905474-C274-48D3-A45F-AA9ADCC8D4AE}" srcOrd="1" destOrd="0" presId="urn:microsoft.com/office/officeart/2005/8/layout/venn1"/>
    <dgm:cxn modelId="{00596F6D-B547-4683-9B89-5EF9683F3825}" type="presOf" srcId="{B7624AA9-97C6-413F-9EA6-7E69F65072CC}" destId="{39CD2509-6A81-49D4-AB4C-F4B957B45752}" srcOrd="1" destOrd="0" presId="urn:microsoft.com/office/officeart/2005/8/layout/venn1"/>
    <dgm:cxn modelId="{2E793C6B-B3B3-45F4-9623-FC65A6D388D6}" type="presOf" srcId="{7BF9F642-0F2A-4C51-9793-14D98B3602BD}" destId="{6088D245-8E5E-4E6E-9515-2BB97A7E0FAC}" srcOrd="0" destOrd="0" presId="urn:microsoft.com/office/officeart/2005/8/layout/venn1"/>
    <dgm:cxn modelId="{6B08F9DE-F4CA-453F-8E76-66163B2B1F02}" srcId="{BE615C7C-AF87-4B4B-B185-EA1D50CCDBA1}" destId="{7BF9F642-0F2A-4C51-9793-14D98B3602BD}" srcOrd="1" destOrd="0" parTransId="{4612563B-3D49-4F6B-8246-0A9D3456F017}" sibTransId="{EF607AC1-2A2C-48B9-BAE8-E69B397489F6}"/>
    <dgm:cxn modelId="{CA9B80BF-39D5-42C9-9BC7-0DC75FAAFCD1}" srcId="{BE615C7C-AF87-4B4B-B185-EA1D50CCDBA1}" destId="{B7624AA9-97C6-413F-9EA6-7E69F65072CC}" srcOrd="0" destOrd="0" parTransId="{7D948A9C-D757-498F-A45C-E5A13EDDA517}" sibTransId="{5CC6212A-3289-4CF6-B97A-A0B7E89F82C1}"/>
    <dgm:cxn modelId="{5FEFD90F-454B-4C52-9147-E219B80D300F}" type="presOf" srcId="{2263236D-5AD5-4D1E-8C71-094D5D247F92}" destId="{F79AB5B6-52DD-4E21-9D1C-1A024621A122}" srcOrd="0" destOrd="0" presId="urn:microsoft.com/office/officeart/2005/8/layout/venn1"/>
    <dgm:cxn modelId="{BE99F623-08A3-44F7-B9C1-2AB2645FB8B3}" type="presOf" srcId="{2263236D-5AD5-4D1E-8C71-094D5D247F92}" destId="{0988646F-23B5-499A-9A78-50345D7183BD}" srcOrd="1" destOrd="0" presId="urn:microsoft.com/office/officeart/2005/8/layout/venn1"/>
    <dgm:cxn modelId="{2A86F229-FA7E-45F3-B775-20960716EB27}" type="presParOf" srcId="{5567BEF8-D8FE-427F-ACA9-4B4A65B8D8A2}" destId="{855BA472-6BE2-4B28-9277-3B4E9646551E}" srcOrd="0" destOrd="0" presId="urn:microsoft.com/office/officeart/2005/8/layout/venn1"/>
    <dgm:cxn modelId="{0F0D38E2-9E43-497B-8A75-2B0A374417A1}" type="presParOf" srcId="{5567BEF8-D8FE-427F-ACA9-4B4A65B8D8A2}" destId="{39CD2509-6A81-49D4-AB4C-F4B957B45752}" srcOrd="1" destOrd="0" presId="urn:microsoft.com/office/officeart/2005/8/layout/venn1"/>
    <dgm:cxn modelId="{D0F29431-5CA5-4FC6-8E5E-3E55778403CB}" type="presParOf" srcId="{5567BEF8-D8FE-427F-ACA9-4B4A65B8D8A2}" destId="{6088D245-8E5E-4E6E-9515-2BB97A7E0FAC}" srcOrd="2" destOrd="0" presId="urn:microsoft.com/office/officeart/2005/8/layout/venn1"/>
    <dgm:cxn modelId="{4E0E98D7-6CD1-4206-9C2B-8BF5C17DB46A}" type="presParOf" srcId="{5567BEF8-D8FE-427F-ACA9-4B4A65B8D8A2}" destId="{09905474-C274-48D3-A45F-AA9ADCC8D4AE}" srcOrd="3" destOrd="0" presId="urn:microsoft.com/office/officeart/2005/8/layout/venn1"/>
    <dgm:cxn modelId="{9DA1B0A9-6E75-4364-A9A2-AF1A80398BBA}" type="presParOf" srcId="{5567BEF8-D8FE-427F-ACA9-4B4A65B8D8A2}" destId="{F79AB5B6-52DD-4E21-9D1C-1A024621A122}" srcOrd="4" destOrd="0" presId="urn:microsoft.com/office/officeart/2005/8/layout/venn1"/>
    <dgm:cxn modelId="{84042BB7-42F3-41F2-B849-3D9838D2FAA8}" type="presParOf" srcId="{5567BEF8-D8FE-427F-ACA9-4B4A65B8D8A2}" destId="{0988646F-23B5-499A-9A78-50345D7183BD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EB418A-E94D-4B15-AD9D-4E90301C9D64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/>
      <dgm:spPr/>
    </dgm:pt>
    <dgm:pt modelId="{1DEE08D1-1202-4940-BD5A-77169FF3121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ru-RU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84CFB23B-E9C7-4D81-A402-CBDCBC509C31}" type="parTrans" cxnId="{B5F6DEE2-DC72-4463-813A-D39884B66F7C}">
      <dgm:prSet/>
      <dgm:spPr/>
    </dgm:pt>
    <dgm:pt modelId="{E2F69933-8684-4E84-B511-B115CCEA8657}" type="sibTrans" cxnId="{B5F6DEE2-DC72-4463-813A-D39884B66F7C}">
      <dgm:prSet/>
      <dgm:spPr/>
    </dgm:pt>
    <dgm:pt modelId="{D151C35F-062A-4B35-8385-1B706018AE4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ru-RU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20F3A9AF-F0DB-489E-BA4E-5452E6F02DBC}" type="parTrans" cxnId="{6BC29E0C-B5A4-4ACC-B0F1-B9E5B29A7D31}">
      <dgm:prSet/>
      <dgm:spPr/>
    </dgm:pt>
    <dgm:pt modelId="{DD246AAA-F8A5-4035-8C28-64A2A487E880}" type="sibTrans" cxnId="{6BC29E0C-B5A4-4ACC-B0F1-B9E5B29A7D31}">
      <dgm:prSet/>
      <dgm:spPr/>
    </dgm:pt>
    <dgm:pt modelId="{52ABC1C0-79AB-4762-8B7A-CD1A0B4A6393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ru-RU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F27AB04A-E35B-42C2-9E8C-73D52331D25C}" type="parTrans" cxnId="{A459DBDE-0DF5-46BE-B16F-A07D675A58B2}">
      <dgm:prSet/>
      <dgm:spPr/>
    </dgm:pt>
    <dgm:pt modelId="{89BE063D-4E94-4D1C-BAB9-732EECFA7911}" type="sibTrans" cxnId="{A459DBDE-0DF5-46BE-B16F-A07D675A58B2}">
      <dgm:prSet/>
      <dgm:spPr/>
    </dgm:pt>
    <dgm:pt modelId="{595A4DDE-3CCB-452A-B9E5-5A531689A514}" type="pres">
      <dgm:prSet presAssocID="{BAEB418A-E94D-4B15-AD9D-4E90301C9D64}" presName="compositeShape" presStyleCnt="0">
        <dgm:presLayoutVars>
          <dgm:chMax val="7"/>
          <dgm:dir/>
          <dgm:resizeHandles val="exact"/>
        </dgm:presLayoutVars>
      </dgm:prSet>
      <dgm:spPr/>
    </dgm:pt>
    <dgm:pt modelId="{8D51417C-200E-49EB-92DD-ED89C8143F1C}" type="pres">
      <dgm:prSet presAssocID="{1DEE08D1-1202-4940-BD5A-77169FF3121C}" presName="circ1" presStyleLbl="vennNode1" presStyleIdx="0" presStyleCnt="3"/>
      <dgm:spPr/>
      <dgm:t>
        <a:bodyPr/>
        <a:lstStyle/>
        <a:p>
          <a:endParaRPr lang="ru-RU"/>
        </a:p>
      </dgm:t>
    </dgm:pt>
    <dgm:pt modelId="{8912DE4D-EEC5-4BE1-BDCD-85CC485450CE}" type="pres">
      <dgm:prSet presAssocID="{1DEE08D1-1202-4940-BD5A-77169FF3121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8E0D8A-DA0F-41BD-9D0E-470B6B5A34B3}" type="pres">
      <dgm:prSet presAssocID="{D151C35F-062A-4B35-8385-1B706018AE4B}" presName="circ2" presStyleLbl="vennNode1" presStyleIdx="1" presStyleCnt="3"/>
      <dgm:spPr/>
      <dgm:t>
        <a:bodyPr/>
        <a:lstStyle/>
        <a:p>
          <a:endParaRPr lang="ru-RU"/>
        </a:p>
      </dgm:t>
    </dgm:pt>
    <dgm:pt modelId="{EAEED998-EC06-4DC0-8DC8-EEB03F7309F1}" type="pres">
      <dgm:prSet presAssocID="{D151C35F-062A-4B35-8385-1B706018AE4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969FF1-BB67-4362-8CD0-7AA2BD3D9E1E}" type="pres">
      <dgm:prSet presAssocID="{52ABC1C0-79AB-4762-8B7A-CD1A0B4A6393}" presName="circ3" presStyleLbl="vennNode1" presStyleIdx="2" presStyleCnt="3"/>
      <dgm:spPr/>
      <dgm:t>
        <a:bodyPr/>
        <a:lstStyle/>
        <a:p>
          <a:endParaRPr lang="ru-RU"/>
        </a:p>
      </dgm:t>
    </dgm:pt>
    <dgm:pt modelId="{1ABBD68B-6C8B-4A80-B3F9-A2DDEA0A498F}" type="pres">
      <dgm:prSet presAssocID="{52ABC1C0-79AB-4762-8B7A-CD1A0B4A6393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BC29E0C-B5A4-4ACC-B0F1-B9E5B29A7D31}" srcId="{BAEB418A-E94D-4B15-AD9D-4E90301C9D64}" destId="{D151C35F-062A-4B35-8385-1B706018AE4B}" srcOrd="1" destOrd="0" parTransId="{20F3A9AF-F0DB-489E-BA4E-5452E6F02DBC}" sibTransId="{DD246AAA-F8A5-4035-8C28-64A2A487E880}"/>
    <dgm:cxn modelId="{C01C2E65-4D50-4F54-931D-33526BC89D25}" type="presOf" srcId="{1DEE08D1-1202-4940-BD5A-77169FF3121C}" destId="{8D51417C-200E-49EB-92DD-ED89C8143F1C}" srcOrd="0" destOrd="0" presId="urn:microsoft.com/office/officeart/2005/8/layout/venn1"/>
    <dgm:cxn modelId="{B5F6DEE2-DC72-4463-813A-D39884B66F7C}" srcId="{BAEB418A-E94D-4B15-AD9D-4E90301C9D64}" destId="{1DEE08D1-1202-4940-BD5A-77169FF3121C}" srcOrd="0" destOrd="0" parTransId="{84CFB23B-E9C7-4D81-A402-CBDCBC509C31}" sibTransId="{E2F69933-8684-4E84-B511-B115CCEA8657}"/>
    <dgm:cxn modelId="{77F4A1E8-A0F5-4A2E-AD66-9B2F9BA4AB58}" type="presOf" srcId="{52ABC1C0-79AB-4762-8B7A-CD1A0B4A6393}" destId="{1ABBD68B-6C8B-4A80-B3F9-A2DDEA0A498F}" srcOrd="1" destOrd="0" presId="urn:microsoft.com/office/officeart/2005/8/layout/venn1"/>
    <dgm:cxn modelId="{7BAC2284-81B6-4EFF-AA5A-D424F878E1CD}" type="presOf" srcId="{BAEB418A-E94D-4B15-AD9D-4E90301C9D64}" destId="{595A4DDE-3CCB-452A-B9E5-5A531689A514}" srcOrd="0" destOrd="0" presId="urn:microsoft.com/office/officeart/2005/8/layout/venn1"/>
    <dgm:cxn modelId="{A459DBDE-0DF5-46BE-B16F-A07D675A58B2}" srcId="{BAEB418A-E94D-4B15-AD9D-4E90301C9D64}" destId="{52ABC1C0-79AB-4762-8B7A-CD1A0B4A6393}" srcOrd="2" destOrd="0" parTransId="{F27AB04A-E35B-42C2-9E8C-73D52331D25C}" sibTransId="{89BE063D-4E94-4D1C-BAB9-732EECFA7911}"/>
    <dgm:cxn modelId="{52CEB02E-466E-4E4B-B884-699D0A3A8438}" type="presOf" srcId="{1DEE08D1-1202-4940-BD5A-77169FF3121C}" destId="{8912DE4D-EEC5-4BE1-BDCD-85CC485450CE}" srcOrd="1" destOrd="0" presId="urn:microsoft.com/office/officeart/2005/8/layout/venn1"/>
    <dgm:cxn modelId="{22224636-BFEF-4F8A-BEFC-AE387745CD2A}" type="presOf" srcId="{D151C35F-062A-4B35-8385-1B706018AE4B}" destId="{BB8E0D8A-DA0F-41BD-9D0E-470B6B5A34B3}" srcOrd="0" destOrd="0" presId="urn:microsoft.com/office/officeart/2005/8/layout/venn1"/>
    <dgm:cxn modelId="{0825BB48-3CF7-4070-9702-422A694B9B38}" type="presOf" srcId="{D151C35F-062A-4B35-8385-1B706018AE4B}" destId="{EAEED998-EC06-4DC0-8DC8-EEB03F7309F1}" srcOrd="1" destOrd="0" presId="urn:microsoft.com/office/officeart/2005/8/layout/venn1"/>
    <dgm:cxn modelId="{EA736872-556F-464C-8000-1E629A9F0067}" type="presOf" srcId="{52ABC1C0-79AB-4762-8B7A-CD1A0B4A6393}" destId="{92969FF1-BB67-4362-8CD0-7AA2BD3D9E1E}" srcOrd="0" destOrd="0" presId="urn:microsoft.com/office/officeart/2005/8/layout/venn1"/>
    <dgm:cxn modelId="{2D49E386-B82C-4967-BAB5-D12233E5FF7B}" type="presParOf" srcId="{595A4DDE-3CCB-452A-B9E5-5A531689A514}" destId="{8D51417C-200E-49EB-92DD-ED89C8143F1C}" srcOrd="0" destOrd="0" presId="urn:microsoft.com/office/officeart/2005/8/layout/venn1"/>
    <dgm:cxn modelId="{9F0F1BC5-E31A-45E8-8A8F-8491812EFE40}" type="presParOf" srcId="{595A4DDE-3CCB-452A-B9E5-5A531689A514}" destId="{8912DE4D-EEC5-4BE1-BDCD-85CC485450CE}" srcOrd="1" destOrd="0" presId="urn:microsoft.com/office/officeart/2005/8/layout/venn1"/>
    <dgm:cxn modelId="{48ACA8A2-FD41-475B-B597-D052B461555B}" type="presParOf" srcId="{595A4DDE-3CCB-452A-B9E5-5A531689A514}" destId="{BB8E0D8A-DA0F-41BD-9D0E-470B6B5A34B3}" srcOrd="2" destOrd="0" presId="urn:microsoft.com/office/officeart/2005/8/layout/venn1"/>
    <dgm:cxn modelId="{374E9DA9-D904-41C9-AB29-E4ACDC4FF49A}" type="presParOf" srcId="{595A4DDE-3CCB-452A-B9E5-5A531689A514}" destId="{EAEED998-EC06-4DC0-8DC8-EEB03F7309F1}" srcOrd="3" destOrd="0" presId="urn:microsoft.com/office/officeart/2005/8/layout/venn1"/>
    <dgm:cxn modelId="{4782A8EA-8179-407A-819E-39CF5E8B5769}" type="presParOf" srcId="{595A4DDE-3CCB-452A-B9E5-5A531689A514}" destId="{92969FF1-BB67-4362-8CD0-7AA2BD3D9E1E}" srcOrd="4" destOrd="0" presId="urn:microsoft.com/office/officeart/2005/8/layout/venn1"/>
    <dgm:cxn modelId="{89B5A07A-0052-4526-AC26-F894ABB3DA7A}" type="presParOf" srcId="{595A4DDE-3CCB-452A-B9E5-5A531689A514}" destId="{1ABBD68B-6C8B-4A80-B3F9-A2DDEA0A498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B5A7CA7-8131-4CCE-84F4-84667D7A7F4F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/>
      <dgm:spPr/>
    </dgm:pt>
    <dgm:pt modelId="{54642960-F053-415B-A811-292191CA227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ru-RU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6CA1EE69-DE67-4F96-B539-DE2E5374467D}" type="parTrans" cxnId="{46012AED-1078-4549-80D3-5654D06C11AE}">
      <dgm:prSet/>
      <dgm:spPr/>
    </dgm:pt>
    <dgm:pt modelId="{297D6FDC-5C70-4935-BB4B-FA78B5BFE983}" type="sibTrans" cxnId="{46012AED-1078-4549-80D3-5654D06C11AE}">
      <dgm:prSet/>
      <dgm:spPr/>
    </dgm:pt>
    <dgm:pt modelId="{9328D567-A13E-4032-9121-C3979AE6A62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ru-RU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2D971EF2-FC14-4BF8-A9F3-1B6EA87A911E}" type="parTrans" cxnId="{E6F22A1C-B8F3-4BCC-B8DE-FDE067A144F1}">
      <dgm:prSet/>
      <dgm:spPr/>
      <dgm:t>
        <a:bodyPr/>
        <a:lstStyle/>
        <a:p>
          <a:endParaRPr lang="ru-RU"/>
        </a:p>
      </dgm:t>
    </dgm:pt>
    <dgm:pt modelId="{4A68A062-9964-48EB-BC17-A5A497C376FA}" type="sibTrans" cxnId="{E6F22A1C-B8F3-4BCC-B8DE-FDE067A144F1}">
      <dgm:prSet/>
      <dgm:spPr/>
    </dgm:pt>
    <dgm:pt modelId="{3DCA51D1-19BE-444B-9EBC-84F1B0BC0B7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ru-RU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A360BEE2-0677-408A-B862-CF4DCE7EF927}" type="parTrans" cxnId="{F95CC0CA-7EBD-4B60-A4B1-4C7758938E71}">
      <dgm:prSet/>
      <dgm:spPr/>
      <dgm:t>
        <a:bodyPr/>
        <a:lstStyle/>
        <a:p>
          <a:endParaRPr lang="ru-RU"/>
        </a:p>
      </dgm:t>
    </dgm:pt>
    <dgm:pt modelId="{20BDECFA-1EB4-4C06-9AE0-95244777B936}" type="sibTrans" cxnId="{F95CC0CA-7EBD-4B60-A4B1-4C7758938E71}">
      <dgm:prSet/>
      <dgm:spPr/>
    </dgm:pt>
    <dgm:pt modelId="{3729984A-8781-443C-9E01-2EB7A6BEC81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ru-RU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E9BB2588-EAE4-4CED-B4AB-A25AC3C7E94F}" type="parTrans" cxnId="{9AE010A8-BFE6-4BFC-9218-81B1AC25FAD3}">
      <dgm:prSet/>
      <dgm:spPr/>
      <dgm:t>
        <a:bodyPr/>
        <a:lstStyle/>
        <a:p>
          <a:endParaRPr lang="ru-RU"/>
        </a:p>
      </dgm:t>
    </dgm:pt>
    <dgm:pt modelId="{8C9514A4-177A-4A53-87DD-4CB726403D75}" type="sibTrans" cxnId="{9AE010A8-BFE6-4BFC-9218-81B1AC25FAD3}">
      <dgm:prSet/>
      <dgm:spPr/>
    </dgm:pt>
    <dgm:pt modelId="{F4A0A1C4-E654-4A35-A5CF-0BD94C3CBCBB}" type="pres">
      <dgm:prSet presAssocID="{EB5A7CA7-8131-4CCE-84F4-84667D7A7F4F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8313EE8-67ED-49FD-83E7-5DC2169B75A6}" type="pres">
      <dgm:prSet presAssocID="{54642960-F053-415B-A811-292191CA2272}" presName="centerShape" presStyleLbl="node0" presStyleIdx="0" presStyleCnt="1"/>
      <dgm:spPr/>
      <dgm:t>
        <a:bodyPr/>
        <a:lstStyle/>
        <a:p>
          <a:endParaRPr lang="ru-RU"/>
        </a:p>
      </dgm:t>
    </dgm:pt>
    <dgm:pt modelId="{BC43B8CE-818A-45DA-AB61-8ECB92F61067}" type="pres">
      <dgm:prSet presAssocID="{2D971EF2-FC14-4BF8-A9F3-1B6EA87A911E}" presName="Name9" presStyleLbl="parChTrans1D2" presStyleIdx="0" presStyleCnt="3"/>
      <dgm:spPr/>
      <dgm:t>
        <a:bodyPr/>
        <a:lstStyle/>
        <a:p>
          <a:endParaRPr lang="ru-RU"/>
        </a:p>
      </dgm:t>
    </dgm:pt>
    <dgm:pt modelId="{9E481885-BA57-4E37-BDA2-BE8B2AAF232A}" type="pres">
      <dgm:prSet presAssocID="{2D971EF2-FC14-4BF8-A9F3-1B6EA87A911E}" presName="connTx" presStyleLbl="parChTrans1D2" presStyleIdx="0" presStyleCnt="3"/>
      <dgm:spPr/>
      <dgm:t>
        <a:bodyPr/>
        <a:lstStyle/>
        <a:p>
          <a:endParaRPr lang="ru-RU"/>
        </a:p>
      </dgm:t>
    </dgm:pt>
    <dgm:pt modelId="{133A08AF-29AC-4BC6-AD84-BE4B8C3BB644}" type="pres">
      <dgm:prSet presAssocID="{9328D567-A13E-4032-9121-C3979AE6A62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159B3-8BD0-4A1E-B473-17D03862A8FB}" type="pres">
      <dgm:prSet presAssocID="{A360BEE2-0677-408A-B862-CF4DCE7EF927}" presName="Name9" presStyleLbl="parChTrans1D2" presStyleIdx="1" presStyleCnt="3"/>
      <dgm:spPr/>
      <dgm:t>
        <a:bodyPr/>
        <a:lstStyle/>
        <a:p>
          <a:endParaRPr lang="ru-RU"/>
        </a:p>
      </dgm:t>
    </dgm:pt>
    <dgm:pt modelId="{9C64DF42-D662-480E-8616-E9053EAF5EC9}" type="pres">
      <dgm:prSet presAssocID="{A360BEE2-0677-408A-B862-CF4DCE7EF927}" presName="connTx" presStyleLbl="parChTrans1D2" presStyleIdx="1" presStyleCnt="3"/>
      <dgm:spPr/>
      <dgm:t>
        <a:bodyPr/>
        <a:lstStyle/>
        <a:p>
          <a:endParaRPr lang="ru-RU"/>
        </a:p>
      </dgm:t>
    </dgm:pt>
    <dgm:pt modelId="{8D51AA65-6585-4967-8DA3-B914B27C7B12}" type="pres">
      <dgm:prSet presAssocID="{3DCA51D1-19BE-444B-9EBC-84F1B0BC0B7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763084-9219-4287-B43B-6F91121F2F18}" type="pres">
      <dgm:prSet presAssocID="{E9BB2588-EAE4-4CED-B4AB-A25AC3C7E94F}" presName="Name9" presStyleLbl="parChTrans1D2" presStyleIdx="2" presStyleCnt="3"/>
      <dgm:spPr/>
      <dgm:t>
        <a:bodyPr/>
        <a:lstStyle/>
        <a:p>
          <a:endParaRPr lang="ru-RU"/>
        </a:p>
      </dgm:t>
    </dgm:pt>
    <dgm:pt modelId="{4CBB74FE-134B-43B6-B3F4-EE5887DA5E79}" type="pres">
      <dgm:prSet presAssocID="{E9BB2588-EAE4-4CED-B4AB-A25AC3C7E94F}" presName="connTx" presStyleLbl="parChTrans1D2" presStyleIdx="2" presStyleCnt="3"/>
      <dgm:spPr/>
      <dgm:t>
        <a:bodyPr/>
        <a:lstStyle/>
        <a:p>
          <a:endParaRPr lang="ru-RU"/>
        </a:p>
      </dgm:t>
    </dgm:pt>
    <dgm:pt modelId="{85F0869E-5028-4D84-A92D-58352746B5FF}" type="pres">
      <dgm:prSet presAssocID="{3729984A-8781-443C-9E01-2EB7A6BEC81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6012AED-1078-4549-80D3-5654D06C11AE}" srcId="{EB5A7CA7-8131-4CCE-84F4-84667D7A7F4F}" destId="{54642960-F053-415B-A811-292191CA2272}" srcOrd="0" destOrd="0" parTransId="{6CA1EE69-DE67-4F96-B539-DE2E5374467D}" sibTransId="{297D6FDC-5C70-4935-BB4B-FA78B5BFE983}"/>
    <dgm:cxn modelId="{9810B0AA-C0FD-4723-BEB4-7159702409CB}" type="presOf" srcId="{9328D567-A13E-4032-9121-C3979AE6A628}" destId="{133A08AF-29AC-4BC6-AD84-BE4B8C3BB644}" srcOrd="0" destOrd="0" presId="urn:microsoft.com/office/officeart/2005/8/layout/radial1"/>
    <dgm:cxn modelId="{7F7E8263-9D40-47A1-A64B-06227166B703}" type="presOf" srcId="{2D971EF2-FC14-4BF8-A9F3-1B6EA87A911E}" destId="{9E481885-BA57-4E37-BDA2-BE8B2AAF232A}" srcOrd="1" destOrd="0" presId="urn:microsoft.com/office/officeart/2005/8/layout/radial1"/>
    <dgm:cxn modelId="{777067F3-86B0-4FCF-8477-44C197179412}" type="presOf" srcId="{E9BB2588-EAE4-4CED-B4AB-A25AC3C7E94F}" destId="{4CBB74FE-134B-43B6-B3F4-EE5887DA5E79}" srcOrd="1" destOrd="0" presId="urn:microsoft.com/office/officeart/2005/8/layout/radial1"/>
    <dgm:cxn modelId="{9AE010A8-BFE6-4BFC-9218-81B1AC25FAD3}" srcId="{54642960-F053-415B-A811-292191CA2272}" destId="{3729984A-8781-443C-9E01-2EB7A6BEC816}" srcOrd="2" destOrd="0" parTransId="{E9BB2588-EAE4-4CED-B4AB-A25AC3C7E94F}" sibTransId="{8C9514A4-177A-4A53-87DD-4CB726403D75}"/>
    <dgm:cxn modelId="{C8DB78D5-3CBA-4178-8DBF-32FF1EF4E1AA}" type="presOf" srcId="{E9BB2588-EAE4-4CED-B4AB-A25AC3C7E94F}" destId="{C6763084-9219-4287-B43B-6F91121F2F18}" srcOrd="0" destOrd="0" presId="urn:microsoft.com/office/officeart/2005/8/layout/radial1"/>
    <dgm:cxn modelId="{E0B7B28D-686F-41DD-936D-E9D235FB15AF}" type="presOf" srcId="{A360BEE2-0677-408A-B862-CF4DCE7EF927}" destId="{9C64DF42-D662-480E-8616-E9053EAF5EC9}" srcOrd="1" destOrd="0" presId="urn:microsoft.com/office/officeart/2005/8/layout/radial1"/>
    <dgm:cxn modelId="{827799A2-0C24-473C-8743-A7832CA05BF8}" type="presOf" srcId="{A360BEE2-0677-408A-B862-CF4DCE7EF927}" destId="{A2C159B3-8BD0-4A1E-B473-17D03862A8FB}" srcOrd="0" destOrd="0" presId="urn:microsoft.com/office/officeart/2005/8/layout/radial1"/>
    <dgm:cxn modelId="{3157581A-E680-4803-96B7-736E5534CDE1}" type="presOf" srcId="{2D971EF2-FC14-4BF8-A9F3-1B6EA87A911E}" destId="{BC43B8CE-818A-45DA-AB61-8ECB92F61067}" srcOrd="0" destOrd="0" presId="urn:microsoft.com/office/officeart/2005/8/layout/radial1"/>
    <dgm:cxn modelId="{7AA4EC6E-11A3-49CA-B4F7-02E7647B4504}" type="presOf" srcId="{54642960-F053-415B-A811-292191CA2272}" destId="{78313EE8-67ED-49FD-83E7-5DC2169B75A6}" srcOrd="0" destOrd="0" presId="urn:microsoft.com/office/officeart/2005/8/layout/radial1"/>
    <dgm:cxn modelId="{43656517-526F-42FB-9F15-7080794B3694}" type="presOf" srcId="{3DCA51D1-19BE-444B-9EBC-84F1B0BC0B7D}" destId="{8D51AA65-6585-4967-8DA3-B914B27C7B12}" srcOrd="0" destOrd="0" presId="urn:microsoft.com/office/officeart/2005/8/layout/radial1"/>
    <dgm:cxn modelId="{CD8BC425-8B3A-451F-A167-E124AB2A959B}" type="presOf" srcId="{3729984A-8781-443C-9E01-2EB7A6BEC816}" destId="{85F0869E-5028-4D84-A92D-58352746B5FF}" srcOrd="0" destOrd="0" presId="urn:microsoft.com/office/officeart/2005/8/layout/radial1"/>
    <dgm:cxn modelId="{2E6500C9-3E52-406F-97E0-73666ED3C119}" type="presOf" srcId="{EB5A7CA7-8131-4CCE-84F4-84667D7A7F4F}" destId="{F4A0A1C4-E654-4A35-A5CF-0BD94C3CBCBB}" srcOrd="0" destOrd="0" presId="urn:microsoft.com/office/officeart/2005/8/layout/radial1"/>
    <dgm:cxn modelId="{F95CC0CA-7EBD-4B60-A4B1-4C7758938E71}" srcId="{54642960-F053-415B-A811-292191CA2272}" destId="{3DCA51D1-19BE-444B-9EBC-84F1B0BC0B7D}" srcOrd="1" destOrd="0" parTransId="{A360BEE2-0677-408A-B862-CF4DCE7EF927}" sibTransId="{20BDECFA-1EB4-4C06-9AE0-95244777B936}"/>
    <dgm:cxn modelId="{E6F22A1C-B8F3-4BCC-B8DE-FDE067A144F1}" srcId="{54642960-F053-415B-A811-292191CA2272}" destId="{9328D567-A13E-4032-9121-C3979AE6A628}" srcOrd="0" destOrd="0" parTransId="{2D971EF2-FC14-4BF8-A9F3-1B6EA87A911E}" sibTransId="{4A68A062-9964-48EB-BC17-A5A497C376FA}"/>
    <dgm:cxn modelId="{D6AF3077-FA9D-451E-8EBB-20933BF38BE6}" type="presParOf" srcId="{F4A0A1C4-E654-4A35-A5CF-0BD94C3CBCBB}" destId="{78313EE8-67ED-49FD-83E7-5DC2169B75A6}" srcOrd="0" destOrd="0" presId="urn:microsoft.com/office/officeart/2005/8/layout/radial1"/>
    <dgm:cxn modelId="{BDEF7568-5EBD-4AA7-98EC-6098DAB2F81D}" type="presParOf" srcId="{F4A0A1C4-E654-4A35-A5CF-0BD94C3CBCBB}" destId="{BC43B8CE-818A-45DA-AB61-8ECB92F61067}" srcOrd="1" destOrd="0" presId="urn:microsoft.com/office/officeart/2005/8/layout/radial1"/>
    <dgm:cxn modelId="{99E2E294-9D70-47BB-93DF-B4E33DF0189F}" type="presParOf" srcId="{BC43B8CE-818A-45DA-AB61-8ECB92F61067}" destId="{9E481885-BA57-4E37-BDA2-BE8B2AAF232A}" srcOrd="0" destOrd="0" presId="urn:microsoft.com/office/officeart/2005/8/layout/radial1"/>
    <dgm:cxn modelId="{7B0417B1-D7DF-41DE-974C-C740D94CE3F3}" type="presParOf" srcId="{F4A0A1C4-E654-4A35-A5CF-0BD94C3CBCBB}" destId="{133A08AF-29AC-4BC6-AD84-BE4B8C3BB644}" srcOrd="2" destOrd="0" presId="urn:microsoft.com/office/officeart/2005/8/layout/radial1"/>
    <dgm:cxn modelId="{1CF81D57-10C9-4A81-9774-13207D6DE1E5}" type="presParOf" srcId="{F4A0A1C4-E654-4A35-A5CF-0BD94C3CBCBB}" destId="{A2C159B3-8BD0-4A1E-B473-17D03862A8FB}" srcOrd="3" destOrd="0" presId="urn:microsoft.com/office/officeart/2005/8/layout/radial1"/>
    <dgm:cxn modelId="{3987D80C-433B-4939-AD88-26F087D02DE4}" type="presParOf" srcId="{A2C159B3-8BD0-4A1E-B473-17D03862A8FB}" destId="{9C64DF42-D662-480E-8616-E9053EAF5EC9}" srcOrd="0" destOrd="0" presId="urn:microsoft.com/office/officeart/2005/8/layout/radial1"/>
    <dgm:cxn modelId="{E8E84B0E-9799-47DC-B539-D0B560B8191F}" type="presParOf" srcId="{F4A0A1C4-E654-4A35-A5CF-0BD94C3CBCBB}" destId="{8D51AA65-6585-4967-8DA3-B914B27C7B12}" srcOrd="4" destOrd="0" presId="urn:microsoft.com/office/officeart/2005/8/layout/radial1"/>
    <dgm:cxn modelId="{17E8F70A-9B7A-4370-BB3A-454C97CD91F8}" type="presParOf" srcId="{F4A0A1C4-E654-4A35-A5CF-0BD94C3CBCBB}" destId="{C6763084-9219-4287-B43B-6F91121F2F18}" srcOrd="5" destOrd="0" presId="urn:microsoft.com/office/officeart/2005/8/layout/radial1"/>
    <dgm:cxn modelId="{2E2A5DF0-20B5-4472-8707-DD2A563259FD}" type="presParOf" srcId="{C6763084-9219-4287-B43B-6F91121F2F18}" destId="{4CBB74FE-134B-43B6-B3F4-EE5887DA5E79}" srcOrd="0" destOrd="0" presId="urn:microsoft.com/office/officeart/2005/8/layout/radial1"/>
    <dgm:cxn modelId="{40F2FFE6-52DD-48E7-8443-90D349994A14}" type="presParOf" srcId="{F4A0A1C4-E654-4A35-A5CF-0BD94C3CBCBB}" destId="{85F0869E-5028-4D84-A92D-58352746B5FF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C36A4FB-F093-46DA-9CC2-35313492BA09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/>
      <dgm:spPr/>
    </dgm:pt>
    <dgm:pt modelId="{43B2ED1B-372D-49E5-BFAC-D9988B45022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ru-RU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C9EDEB09-12ED-4299-A4AC-E17A1ED5EFE1}" type="parTrans" cxnId="{39ED319A-691B-43E0-AD52-7782B55C6E6D}">
      <dgm:prSet/>
      <dgm:spPr/>
    </dgm:pt>
    <dgm:pt modelId="{D91B5B6E-7DCA-4C5F-836C-78A546BFD197}" type="sibTrans" cxnId="{39ED319A-691B-43E0-AD52-7782B55C6E6D}">
      <dgm:prSet/>
      <dgm:spPr/>
    </dgm:pt>
    <dgm:pt modelId="{CE44BAAF-3B21-4107-B2CB-1ED04D2E08A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ru-RU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A8330AAE-4B20-4223-B368-F659AC245424}" type="parTrans" cxnId="{E7B2D40B-4222-4CD5-BD10-17C6443A9270}">
      <dgm:prSet/>
      <dgm:spPr/>
      <dgm:t>
        <a:bodyPr/>
        <a:lstStyle/>
        <a:p>
          <a:endParaRPr lang="ru-RU"/>
        </a:p>
      </dgm:t>
    </dgm:pt>
    <dgm:pt modelId="{8F6103A1-9FD4-4A64-A4BC-653ED131256A}" type="sibTrans" cxnId="{E7B2D40B-4222-4CD5-BD10-17C6443A9270}">
      <dgm:prSet/>
      <dgm:spPr/>
    </dgm:pt>
    <dgm:pt modelId="{64AA7633-5519-4AA3-9F77-6AA7A526CDC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ru-RU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4DD1E9E8-DD99-49A5-901C-41699B2F1BB2}" type="parTrans" cxnId="{617312D6-135E-49A4-A660-35F0A3E85C0F}">
      <dgm:prSet/>
      <dgm:spPr/>
      <dgm:t>
        <a:bodyPr/>
        <a:lstStyle/>
        <a:p>
          <a:endParaRPr lang="ru-RU"/>
        </a:p>
      </dgm:t>
    </dgm:pt>
    <dgm:pt modelId="{F0E18D64-78D6-46A7-BE92-2FDD12F4A4F2}" type="sibTrans" cxnId="{617312D6-135E-49A4-A660-35F0A3E85C0F}">
      <dgm:prSet/>
      <dgm:spPr/>
    </dgm:pt>
    <dgm:pt modelId="{9122CD10-DED6-4AD8-8B35-94AAB4F49F3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ru-RU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56C20CE0-4AE5-45D4-81F7-C3AD48D4F908}" type="parTrans" cxnId="{5541E53D-A7D5-4FDF-89BE-766733236597}">
      <dgm:prSet/>
      <dgm:spPr/>
      <dgm:t>
        <a:bodyPr/>
        <a:lstStyle/>
        <a:p>
          <a:endParaRPr lang="ru-RU"/>
        </a:p>
      </dgm:t>
    </dgm:pt>
    <dgm:pt modelId="{9CD80C78-B25A-4D0B-8A39-D48E65E95D81}" type="sibTrans" cxnId="{5541E53D-A7D5-4FDF-89BE-766733236597}">
      <dgm:prSet/>
      <dgm:spPr/>
    </dgm:pt>
    <dgm:pt modelId="{CC908BFA-4CFE-43E8-82D6-10C476F7FA91}" type="pres">
      <dgm:prSet presAssocID="{1C36A4FB-F093-46DA-9CC2-35313492BA09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0BBBF1A-0B47-4A6D-A6D0-36496D4C6CFF}" type="pres">
      <dgm:prSet presAssocID="{43B2ED1B-372D-49E5-BFAC-D9988B45022D}" presName="centerShape" presStyleLbl="node0" presStyleIdx="0" presStyleCnt="1"/>
      <dgm:spPr/>
      <dgm:t>
        <a:bodyPr/>
        <a:lstStyle/>
        <a:p>
          <a:endParaRPr lang="ru-RU"/>
        </a:p>
      </dgm:t>
    </dgm:pt>
    <dgm:pt modelId="{D4BD78EB-50FE-4BE6-BFDA-CFE35FA357A4}" type="pres">
      <dgm:prSet presAssocID="{A8330AAE-4B20-4223-B368-F659AC245424}" presName="Name9" presStyleLbl="parChTrans1D2" presStyleIdx="0" presStyleCnt="3"/>
      <dgm:spPr/>
      <dgm:t>
        <a:bodyPr/>
        <a:lstStyle/>
        <a:p>
          <a:endParaRPr lang="ru-RU"/>
        </a:p>
      </dgm:t>
    </dgm:pt>
    <dgm:pt modelId="{1F3ADEC0-A41C-4B35-8439-7FECA3FFD04A}" type="pres">
      <dgm:prSet presAssocID="{A8330AAE-4B20-4223-B368-F659AC245424}" presName="connTx" presStyleLbl="parChTrans1D2" presStyleIdx="0" presStyleCnt="3"/>
      <dgm:spPr/>
      <dgm:t>
        <a:bodyPr/>
        <a:lstStyle/>
        <a:p>
          <a:endParaRPr lang="ru-RU"/>
        </a:p>
      </dgm:t>
    </dgm:pt>
    <dgm:pt modelId="{92DC77B9-7974-40FD-8E44-DFED8100E919}" type="pres">
      <dgm:prSet presAssocID="{CE44BAAF-3B21-4107-B2CB-1ED04D2E08A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22796A-B380-434B-A7D8-553B357FDEBF}" type="pres">
      <dgm:prSet presAssocID="{4DD1E9E8-DD99-49A5-901C-41699B2F1BB2}" presName="Name9" presStyleLbl="parChTrans1D2" presStyleIdx="1" presStyleCnt="3"/>
      <dgm:spPr/>
      <dgm:t>
        <a:bodyPr/>
        <a:lstStyle/>
        <a:p>
          <a:endParaRPr lang="ru-RU"/>
        </a:p>
      </dgm:t>
    </dgm:pt>
    <dgm:pt modelId="{2F2DE06A-D8E2-43F4-BF86-81CE44C8ACE5}" type="pres">
      <dgm:prSet presAssocID="{4DD1E9E8-DD99-49A5-901C-41699B2F1BB2}" presName="connTx" presStyleLbl="parChTrans1D2" presStyleIdx="1" presStyleCnt="3"/>
      <dgm:spPr/>
      <dgm:t>
        <a:bodyPr/>
        <a:lstStyle/>
        <a:p>
          <a:endParaRPr lang="ru-RU"/>
        </a:p>
      </dgm:t>
    </dgm:pt>
    <dgm:pt modelId="{A632ABCC-3BDB-46DE-8121-03B2D90B1B98}" type="pres">
      <dgm:prSet presAssocID="{64AA7633-5519-4AA3-9F77-6AA7A526CDC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213FFD-5897-4123-B45A-BFA14987565F}" type="pres">
      <dgm:prSet presAssocID="{56C20CE0-4AE5-45D4-81F7-C3AD48D4F908}" presName="Name9" presStyleLbl="parChTrans1D2" presStyleIdx="2" presStyleCnt="3"/>
      <dgm:spPr/>
      <dgm:t>
        <a:bodyPr/>
        <a:lstStyle/>
        <a:p>
          <a:endParaRPr lang="ru-RU"/>
        </a:p>
      </dgm:t>
    </dgm:pt>
    <dgm:pt modelId="{C2CFAE20-7BA5-42D8-B691-12DD9F055C9D}" type="pres">
      <dgm:prSet presAssocID="{56C20CE0-4AE5-45D4-81F7-C3AD48D4F908}" presName="connTx" presStyleLbl="parChTrans1D2" presStyleIdx="2" presStyleCnt="3"/>
      <dgm:spPr/>
      <dgm:t>
        <a:bodyPr/>
        <a:lstStyle/>
        <a:p>
          <a:endParaRPr lang="ru-RU"/>
        </a:p>
      </dgm:t>
    </dgm:pt>
    <dgm:pt modelId="{DEE4A6F1-7796-430E-81F6-30600127E6A5}" type="pres">
      <dgm:prSet presAssocID="{9122CD10-DED6-4AD8-8B35-94AAB4F49F3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41E53D-A7D5-4FDF-89BE-766733236597}" srcId="{43B2ED1B-372D-49E5-BFAC-D9988B45022D}" destId="{9122CD10-DED6-4AD8-8B35-94AAB4F49F37}" srcOrd="2" destOrd="0" parTransId="{56C20CE0-4AE5-45D4-81F7-C3AD48D4F908}" sibTransId="{9CD80C78-B25A-4D0B-8A39-D48E65E95D81}"/>
    <dgm:cxn modelId="{2652826C-CC8E-4E68-AA2D-9BD6B9824415}" type="presOf" srcId="{43B2ED1B-372D-49E5-BFAC-D9988B45022D}" destId="{C0BBBF1A-0B47-4A6D-A6D0-36496D4C6CFF}" srcOrd="0" destOrd="0" presId="urn:microsoft.com/office/officeart/2005/8/layout/radial1"/>
    <dgm:cxn modelId="{8484B347-8451-441F-8AF3-BBDA4CBE7965}" type="presOf" srcId="{56C20CE0-4AE5-45D4-81F7-C3AD48D4F908}" destId="{41213FFD-5897-4123-B45A-BFA14987565F}" srcOrd="0" destOrd="0" presId="urn:microsoft.com/office/officeart/2005/8/layout/radial1"/>
    <dgm:cxn modelId="{CA1067D4-E306-42DD-AD13-D11E5F06D5AD}" type="presOf" srcId="{4DD1E9E8-DD99-49A5-901C-41699B2F1BB2}" destId="{CD22796A-B380-434B-A7D8-553B357FDEBF}" srcOrd="0" destOrd="0" presId="urn:microsoft.com/office/officeart/2005/8/layout/radial1"/>
    <dgm:cxn modelId="{90FB9B82-AB97-49B2-9CAD-3C2E5EBAE0A5}" type="presOf" srcId="{4DD1E9E8-DD99-49A5-901C-41699B2F1BB2}" destId="{2F2DE06A-D8E2-43F4-BF86-81CE44C8ACE5}" srcOrd="1" destOrd="0" presId="urn:microsoft.com/office/officeart/2005/8/layout/radial1"/>
    <dgm:cxn modelId="{F91C46E7-3A29-43F9-961B-8EBC30B70361}" type="presOf" srcId="{A8330AAE-4B20-4223-B368-F659AC245424}" destId="{D4BD78EB-50FE-4BE6-BFDA-CFE35FA357A4}" srcOrd="0" destOrd="0" presId="urn:microsoft.com/office/officeart/2005/8/layout/radial1"/>
    <dgm:cxn modelId="{72B746D8-EDBC-402C-AC58-839891497FCF}" type="presOf" srcId="{56C20CE0-4AE5-45D4-81F7-C3AD48D4F908}" destId="{C2CFAE20-7BA5-42D8-B691-12DD9F055C9D}" srcOrd="1" destOrd="0" presId="urn:microsoft.com/office/officeart/2005/8/layout/radial1"/>
    <dgm:cxn modelId="{7A860ABD-226D-4D71-8FEE-7D9B00BE3C40}" type="presOf" srcId="{9122CD10-DED6-4AD8-8B35-94AAB4F49F37}" destId="{DEE4A6F1-7796-430E-81F6-30600127E6A5}" srcOrd="0" destOrd="0" presId="urn:microsoft.com/office/officeart/2005/8/layout/radial1"/>
    <dgm:cxn modelId="{99981C3A-CD99-41B3-946C-4862199E01D0}" type="presOf" srcId="{A8330AAE-4B20-4223-B368-F659AC245424}" destId="{1F3ADEC0-A41C-4B35-8439-7FECA3FFD04A}" srcOrd="1" destOrd="0" presId="urn:microsoft.com/office/officeart/2005/8/layout/radial1"/>
    <dgm:cxn modelId="{39ED319A-691B-43E0-AD52-7782B55C6E6D}" srcId="{1C36A4FB-F093-46DA-9CC2-35313492BA09}" destId="{43B2ED1B-372D-49E5-BFAC-D9988B45022D}" srcOrd="0" destOrd="0" parTransId="{C9EDEB09-12ED-4299-A4AC-E17A1ED5EFE1}" sibTransId="{D91B5B6E-7DCA-4C5F-836C-78A546BFD197}"/>
    <dgm:cxn modelId="{5B924692-5238-4D49-A8A1-37BF12DB5C3D}" type="presOf" srcId="{CE44BAAF-3B21-4107-B2CB-1ED04D2E08A6}" destId="{92DC77B9-7974-40FD-8E44-DFED8100E919}" srcOrd="0" destOrd="0" presId="urn:microsoft.com/office/officeart/2005/8/layout/radial1"/>
    <dgm:cxn modelId="{4902E01A-D591-41D5-8B09-091D2E21886D}" type="presOf" srcId="{64AA7633-5519-4AA3-9F77-6AA7A526CDCB}" destId="{A632ABCC-3BDB-46DE-8121-03B2D90B1B98}" srcOrd="0" destOrd="0" presId="urn:microsoft.com/office/officeart/2005/8/layout/radial1"/>
    <dgm:cxn modelId="{617312D6-135E-49A4-A660-35F0A3E85C0F}" srcId="{43B2ED1B-372D-49E5-BFAC-D9988B45022D}" destId="{64AA7633-5519-4AA3-9F77-6AA7A526CDCB}" srcOrd="1" destOrd="0" parTransId="{4DD1E9E8-DD99-49A5-901C-41699B2F1BB2}" sibTransId="{F0E18D64-78D6-46A7-BE92-2FDD12F4A4F2}"/>
    <dgm:cxn modelId="{73D0C8E2-8A26-4299-BDFE-24403027AED0}" type="presOf" srcId="{1C36A4FB-F093-46DA-9CC2-35313492BA09}" destId="{CC908BFA-4CFE-43E8-82D6-10C476F7FA91}" srcOrd="0" destOrd="0" presId="urn:microsoft.com/office/officeart/2005/8/layout/radial1"/>
    <dgm:cxn modelId="{E7B2D40B-4222-4CD5-BD10-17C6443A9270}" srcId="{43B2ED1B-372D-49E5-BFAC-D9988B45022D}" destId="{CE44BAAF-3B21-4107-B2CB-1ED04D2E08A6}" srcOrd="0" destOrd="0" parTransId="{A8330AAE-4B20-4223-B368-F659AC245424}" sibTransId="{8F6103A1-9FD4-4A64-A4BC-653ED131256A}"/>
    <dgm:cxn modelId="{8520A993-D252-420B-82DF-4D45A2B16C6E}" type="presParOf" srcId="{CC908BFA-4CFE-43E8-82D6-10C476F7FA91}" destId="{C0BBBF1A-0B47-4A6D-A6D0-36496D4C6CFF}" srcOrd="0" destOrd="0" presId="urn:microsoft.com/office/officeart/2005/8/layout/radial1"/>
    <dgm:cxn modelId="{A266295E-7FFB-4285-AA30-24AB48EC2F25}" type="presParOf" srcId="{CC908BFA-4CFE-43E8-82D6-10C476F7FA91}" destId="{D4BD78EB-50FE-4BE6-BFDA-CFE35FA357A4}" srcOrd="1" destOrd="0" presId="urn:microsoft.com/office/officeart/2005/8/layout/radial1"/>
    <dgm:cxn modelId="{365D2134-81ED-49A1-AD8E-0A5F91762341}" type="presParOf" srcId="{D4BD78EB-50FE-4BE6-BFDA-CFE35FA357A4}" destId="{1F3ADEC0-A41C-4B35-8439-7FECA3FFD04A}" srcOrd="0" destOrd="0" presId="urn:microsoft.com/office/officeart/2005/8/layout/radial1"/>
    <dgm:cxn modelId="{A19C3103-F53E-4F7B-8789-D005AA8C23A0}" type="presParOf" srcId="{CC908BFA-4CFE-43E8-82D6-10C476F7FA91}" destId="{92DC77B9-7974-40FD-8E44-DFED8100E919}" srcOrd="2" destOrd="0" presId="urn:microsoft.com/office/officeart/2005/8/layout/radial1"/>
    <dgm:cxn modelId="{2451256E-2A05-4E01-850E-CC989F15C4C6}" type="presParOf" srcId="{CC908BFA-4CFE-43E8-82D6-10C476F7FA91}" destId="{CD22796A-B380-434B-A7D8-553B357FDEBF}" srcOrd="3" destOrd="0" presId="urn:microsoft.com/office/officeart/2005/8/layout/radial1"/>
    <dgm:cxn modelId="{76CAE15A-E722-47E7-81B5-1D156C4E73F6}" type="presParOf" srcId="{CD22796A-B380-434B-A7D8-553B357FDEBF}" destId="{2F2DE06A-D8E2-43F4-BF86-81CE44C8ACE5}" srcOrd="0" destOrd="0" presId="urn:microsoft.com/office/officeart/2005/8/layout/radial1"/>
    <dgm:cxn modelId="{EDB76A24-5D86-4F0D-A55F-56F208BDC903}" type="presParOf" srcId="{CC908BFA-4CFE-43E8-82D6-10C476F7FA91}" destId="{A632ABCC-3BDB-46DE-8121-03B2D90B1B98}" srcOrd="4" destOrd="0" presId="urn:microsoft.com/office/officeart/2005/8/layout/radial1"/>
    <dgm:cxn modelId="{71AAEE65-89CD-4797-BA5A-C9684898805A}" type="presParOf" srcId="{CC908BFA-4CFE-43E8-82D6-10C476F7FA91}" destId="{41213FFD-5897-4123-B45A-BFA14987565F}" srcOrd="5" destOrd="0" presId="urn:microsoft.com/office/officeart/2005/8/layout/radial1"/>
    <dgm:cxn modelId="{FE11D8BB-5267-45BB-B79A-D45E458AB151}" type="presParOf" srcId="{41213FFD-5897-4123-B45A-BFA14987565F}" destId="{C2CFAE20-7BA5-42D8-B691-12DD9F055C9D}" srcOrd="0" destOrd="0" presId="urn:microsoft.com/office/officeart/2005/8/layout/radial1"/>
    <dgm:cxn modelId="{A6B7CC0E-33E4-400B-A804-928F023C7BE8}" type="presParOf" srcId="{CC908BFA-4CFE-43E8-82D6-10C476F7FA91}" destId="{DEE4A6F1-7796-430E-81F6-30600127E6A5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5BA472-6BE2-4B28-9277-3B4E9646551E}">
      <dsp:nvSpPr>
        <dsp:cNvPr id="0" name=""/>
        <dsp:cNvSpPr/>
      </dsp:nvSpPr>
      <dsp:spPr>
        <a:xfrm>
          <a:off x="108267" y="4484"/>
          <a:ext cx="215265" cy="21526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ru-RU" sz="6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sp:txBody>
      <dsp:txXfrm>
        <a:off x="136969" y="42156"/>
        <a:ext cx="157861" cy="96869"/>
      </dsp:txXfrm>
    </dsp:sp>
    <dsp:sp modelId="{6088D245-8E5E-4E6E-9515-2BB97A7E0FAC}">
      <dsp:nvSpPr>
        <dsp:cNvPr id="0" name=""/>
        <dsp:cNvSpPr/>
      </dsp:nvSpPr>
      <dsp:spPr>
        <a:xfrm>
          <a:off x="185942" y="139025"/>
          <a:ext cx="215265" cy="21526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ru-RU" sz="8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sp:txBody>
      <dsp:txXfrm>
        <a:off x="251777" y="194635"/>
        <a:ext cx="129159" cy="118395"/>
      </dsp:txXfrm>
    </dsp:sp>
    <dsp:sp modelId="{F79AB5B6-52DD-4E21-9D1C-1A024621A122}">
      <dsp:nvSpPr>
        <dsp:cNvPr id="0" name=""/>
        <dsp:cNvSpPr/>
      </dsp:nvSpPr>
      <dsp:spPr>
        <a:xfrm>
          <a:off x="30592" y="139025"/>
          <a:ext cx="215265" cy="21526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ru-RU" sz="8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sp:txBody>
      <dsp:txXfrm>
        <a:off x="50863" y="194635"/>
        <a:ext cx="129159" cy="1183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51417C-200E-49EB-92DD-ED89C8143F1C}">
      <dsp:nvSpPr>
        <dsp:cNvPr id="0" name=""/>
        <dsp:cNvSpPr/>
      </dsp:nvSpPr>
      <dsp:spPr>
        <a:xfrm>
          <a:off x="54450" y="2262"/>
          <a:ext cx="108585" cy="10858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ru-RU" sz="5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sp:txBody>
      <dsp:txXfrm>
        <a:off x="68929" y="21264"/>
        <a:ext cx="79629" cy="48863"/>
      </dsp:txXfrm>
    </dsp:sp>
    <dsp:sp modelId="{BB8E0D8A-DA0F-41BD-9D0E-470B6B5A34B3}">
      <dsp:nvSpPr>
        <dsp:cNvPr id="0" name=""/>
        <dsp:cNvSpPr/>
      </dsp:nvSpPr>
      <dsp:spPr>
        <a:xfrm>
          <a:off x="93632" y="70127"/>
          <a:ext cx="108585" cy="10858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ru-RU" sz="5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sp:txBody>
      <dsp:txXfrm>
        <a:off x="126841" y="98178"/>
        <a:ext cx="65151" cy="59721"/>
      </dsp:txXfrm>
    </dsp:sp>
    <dsp:sp modelId="{92969FF1-BB67-4362-8CD0-7AA2BD3D9E1E}">
      <dsp:nvSpPr>
        <dsp:cNvPr id="0" name=""/>
        <dsp:cNvSpPr/>
      </dsp:nvSpPr>
      <dsp:spPr>
        <a:xfrm>
          <a:off x="15269" y="70127"/>
          <a:ext cx="108585" cy="10858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ru-RU" sz="5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sp:txBody>
      <dsp:txXfrm>
        <a:off x="25495" y="98178"/>
        <a:ext cx="65151" cy="597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313EE8-67ED-49FD-83E7-5DC2169B75A6}">
      <dsp:nvSpPr>
        <dsp:cNvPr id="0" name=""/>
        <dsp:cNvSpPr/>
      </dsp:nvSpPr>
      <dsp:spPr>
        <a:xfrm>
          <a:off x="75054" y="96477"/>
          <a:ext cx="65791" cy="657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ru-RU" sz="5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sp:txBody>
      <dsp:txXfrm>
        <a:off x="84689" y="106112"/>
        <a:ext cx="46521" cy="46521"/>
      </dsp:txXfrm>
    </dsp:sp>
    <dsp:sp modelId="{BC43B8CE-818A-45DA-AB61-8ECB92F61067}">
      <dsp:nvSpPr>
        <dsp:cNvPr id="0" name=""/>
        <dsp:cNvSpPr/>
      </dsp:nvSpPr>
      <dsp:spPr>
        <a:xfrm rot="16200000">
          <a:off x="97999" y="59101"/>
          <a:ext cx="19901" cy="54851"/>
        </a:xfrm>
        <a:custGeom>
          <a:avLst/>
          <a:gdLst/>
          <a:ahLst/>
          <a:cxnLst/>
          <a:rect l="0" t="0" r="0" b="0"/>
          <a:pathLst>
            <a:path>
              <a:moveTo>
                <a:pt x="0" y="27425"/>
              </a:moveTo>
              <a:lnTo>
                <a:pt x="19901" y="2742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07452" y="86029"/>
        <a:ext cx="995" cy="995"/>
      </dsp:txXfrm>
    </dsp:sp>
    <dsp:sp modelId="{133A08AF-29AC-4BC6-AD84-BE4B8C3BB644}">
      <dsp:nvSpPr>
        <dsp:cNvPr id="0" name=""/>
        <dsp:cNvSpPr/>
      </dsp:nvSpPr>
      <dsp:spPr>
        <a:xfrm>
          <a:off x="75054" y="10785"/>
          <a:ext cx="65791" cy="657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ru-RU" sz="5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sp:txBody>
      <dsp:txXfrm>
        <a:off x="84689" y="20420"/>
        <a:ext cx="46521" cy="46521"/>
      </dsp:txXfrm>
    </dsp:sp>
    <dsp:sp modelId="{A2C159B3-8BD0-4A1E-B473-17D03862A8FB}">
      <dsp:nvSpPr>
        <dsp:cNvPr id="0" name=""/>
        <dsp:cNvSpPr/>
      </dsp:nvSpPr>
      <dsp:spPr>
        <a:xfrm rot="1800000">
          <a:off x="135105" y="123370"/>
          <a:ext cx="19901" cy="54851"/>
        </a:xfrm>
        <a:custGeom>
          <a:avLst/>
          <a:gdLst/>
          <a:ahLst/>
          <a:cxnLst/>
          <a:rect l="0" t="0" r="0" b="0"/>
          <a:pathLst>
            <a:path>
              <a:moveTo>
                <a:pt x="0" y="27425"/>
              </a:moveTo>
              <a:lnTo>
                <a:pt x="19901" y="2742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44558" y="150298"/>
        <a:ext cx="995" cy="995"/>
      </dsp:txXfrm>
    </dsp:sp>
    <dsp:sp modelId="{8D51AA65-6585-4967-8DA3-B914B27C7B12}">
      <dsp:nvSpPr>
        <dsp:cNvPr id="0" name=""/>
        <dsp:cNvSpPr/>
      </dsp:nvSpPr>
      <dsp:spPr>
        <a:xfrm>
          <a:off x="149266" y="139323"/>
          <a:ext cx="65791" cy="657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ru-RU" sz="5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sp:txBody>
      <dsp:txXfrm>
        <a:off x="158901" y="148958"/>
        <a:ext cx="46521" cy="46521"/>
      </dsp:txXfrm>
    </dsp:sp>
    <dsp:sp modelId="{C6763084-9219-4287-B43B-6F91121F2F18}">
      <dsp:nvSpPr>
        <dsp:cNvPr id="0" name=""/>
        <dsp:cNvSpPr/>
      </dsp:nvSpPr>
      <dsp:spPr>
        <a:xfrm rot="9000000">
          <a:off x="60893" y="123370"/>
          <a:ext cx="19901" cy="54851"/>
        </a:xfrm>
        <a:custGeom>
          <a:avLst/>
          <a:gdLst/>
          <a:ahLst/>
          <a:cxnLst/>
          <a:rect l="0" t="0" r="0" b="0"/>
          <a:pathLst>
            <a:path>
              <a:moveTo>
                <a:pt x="0" y="27425"/>
              </a:moveTo>
              <a:lnTo>
                <a:pt x="19901" y="2742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70346" y="150298"/>
        <a:ext cx="995" cy="995"/>
      </dsp:txXfrm>
    </dsp:sp>
    <dsp:sp modelId="{85F0869E-5028-4D84-A92D-58352746B5FF}">
      <dsp:nvSpPr>
        <dsp:cNvPr id="0" name=""/>
        <dsp:cNvSpPr/>
      </dsp:nvSpPr>
      <dsp:spPr>
        <a:xfrm>
          <a:off x="842" y="139323"/>
          <a:ext cx="65791" cy="657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ru-RU" sz="5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sp:txBody>
      <dsp:txXfrm>
        <a:off x="10477" y="148958"/>
        <a:ext cx="46521" cy="4652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BBBF1A-0B47-4A6D-A6D0-36496D4C6CFF}">
      <dsp:nvSpPr>
        <dsp:cNvPr id="0" name=""/>
        <dsp:cNvSpPr/>
      </dsp:nvSpPr>
      <dsp:spPr>
        <a:xfrm>
          <a:off x="99888" y="128400"/>
          <a:ext cx="87560" cy="875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ru-RU" sz="5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sp:txBody>
      <dsp:txXfrm>
        <a:off x="112711" y="141223"/>
        <a:ext cx="61914" cy="61914"/>
      </dsp:txXfrm>
    </dsp:sp>
    <dsp:sp modelId="{D4BD78EB-50FE-4BE6-BFDA-CFE35FA357A4}">
      <dsp:nvSpPr>
        <dsp:cNvPr id="0" name=""/>
        <dsp:cNvSpPr/>
      </dsp:nvSpPr>
      <dsp:spPr>
        <a:xfrm rot="16200000">
          <a:off x="130425" y="87731"/>
          <a:ext cx="26486" cy="54851"/>
        </a:xfrm>
        <a:custGeom>
          <a:avLst/>
          <a:gdLst/>
          <a:ahLst/>
          <a:cxnLst/>
          <a:rect l="0" t="0" r="0" b="0"/>
          <a:pathLst>
            <a:path>
              <a:moveTo>
                <a:pt x="0" y="27425"/>
              </a:moveTo>
              <a:lnTo>
                <a:pt x="26486" y="2742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43006" y="114495"/>
        <a:ext cx="1324" cy="1324"/>
      </dsp:txXfrm>
    </dsp:sp>
    <dsp:sp modelId="{92DC77B9-7974-40FD-8E44-DFED8100E919}">
      <dsp:nvSpPr>
        <dsp:cNvPr id="0" name=""/>
        <dsp:cNvSpPr/>
      </dsp:nvSpPr>
      <dsp:spPr>
        <a:xfrm>
          <a:off x="99888" y="14354"/>
          <a:ext cx="87560" cy="875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ru-RU" sz="5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sp:txBody>
      <dsp:txXfrm>
        <a:off x="112711" y="27177"/>
        <a:ext cx="61914" cy="61914"/>
      </dsp:txXfrm>
    </dsp:sp>
    <dsp:sp modelId="{CD22796A-B380-434B-A7D8-553B357FDEBF}">
      <dsp:nvSpPr>
        <dsp:cNvPr id="0" name=""/>
        <dsp:cNvSpPr/>
      </dsp:nvSpPr>
      <dsp:spPr>
        <a:xfrm rot="1800000">
          <a:off x="179808" y="173266"/>
          <a:ext cx="26486" cy="54851"/>
        </a:xfrm>
        <a:custGeom>
          <a:avLst/>
          <a:gdLst/>
          <a:ahLst/>
          <a:cxnLst/>
          <a:rect l="0" t="0" r="0" b="0"/>
          <a:pathLst>
            <a:path>
              <a:moveTo>
                <a:pt x="0" y="27425"/>
              </a:moveTo>
              <a:lnTo>
                <a:pt x="26486" y="2742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92389" y="200030"/>
        <a:ext cx="1324" cy="1324"/>
      </dsp:txXfrm>
    </dsp:sp>
    <dsp:sp modelId="{A632ABCC-3BDB-46DE-8121-03B2D90B1B98}">
      <dsp:nvSpPr>
        <dsp:cNvPr id="0" name=""/>
        <dsp:cNvSpPr/>
      </dsp:nvSpPr>
      <dsp:spPr>
        <a:xfrm>
          <a:off x="198655" y="185423"/>
          <a:ext cx="87560" cy="875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ru-RU" sz="5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sp:txBody>
      <dsp:txXfrm>
        <a:off x="211478" y="198246"/>
        <a:ext cx="61914" cy="61914"/>
      </dsp:txXfrm>
    </dsp:sp>
    <dsp:sp modelId="{41213FFD-5897-4123-B45A-BFA14987565F}">
      <dsp:nvSpPr>
        <dsp:cNvPr id="0" name=""/>
        <dsp:cNvSpPr/>
      </dsp:nvSpPr>
      <dsp:spPr>
        <a:xfrm rot="9000000">
          <a:off x="81041" y="173266"/>
          <a:ext cx="26486" cy="54851"/>
        </a:xfrm>
        <a:custGeom>
          <a:avLst/>
          <a:gdLst/>
          <a:ahLst/>
          <a:cxnLst/>
          <a:rect l="0" t="0" r="0" b="0"/>
          <a:pathLst>
            <a:path>
              <a:moveTo>
                <a:pt x="0" y="27425"/>
              </a:moveTo>
              <a:lnTo>
                <a:pt x="26486" y="2742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93622" y="200030"/>
        <a:ext cx="1324" cy="1324"/>
      </dsp:txXfrm>
    </dsp:sp>
    <dsp:sp modelId="{DEE4A6F1-7796-430E-81F6-30600127E6A5}">
      <dsp:nvSpPr>
        <dsp:cNvPr id="0" name=""/>
        <dsp:cNvSpPr/>
      </dsp:nvSpPr>
      <dsp:spPr>
        <a:xfrm>
          <a:off x="1121" y="185423"/>
          <a:ext cx="87560" cy="875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ru-RU" sz="5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sp:txBody>
      <dsp:txXfrm>
        <a:off x="13944" y="198246"/>
        <a:ext cx="61914" cy="619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47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smtClean="0"/>
              <a:t>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CE61366-D093-42B8-B319-C9B211DA553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950398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C3904A-D6F5-4D72-B4E7-AE75ECDD4E29}" type="slidenum">
              <a:rPr lang="en-US" altLang="ru-RU"/>
              <a:pPr/>
              <a:t>15</a:t>
            </a:fld>
            <a:endParaRPr lang="en-US" altLang="ru-RU"/>
          </a:p>
        </p:txBody>
      </p:sp>
      <p:sp>
        <p:nvSpPr>
          <p:cNvPr id="328706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ln/>
        </p:spPr>
      </p:sp>
      <p:sp>
        <p:nvSpPr>
          <p:cNvPr id="32870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494" y="4344358"/>
            <a:ext cx="5487013" cy="411600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80144" tIns="40073" rIns="80144" bIns="40073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4A819E-E173-4573-BAC8-D7C9964DD859}" type="slidenum">
              <a:rPr lang="en-US" altLang="ru-RU"/>
              <a:pPr/>
              <a:t>21</a:t>
            </a:fld>
            <a:endParaRPr lang="en-US" altLang="ru-RU"/>
          </a:p>
        </p:txBody>
      </p:sp>
      <p:sp>
        <p:nvSpPr>
          <p:cNvPr id="347138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5325"/>
            <a:ext cx="4570412" cy="3427413"/>
          </a:xfrm>
          <a:ln/>
        </p:spPr>
      </p:sp>
      <p:sp>
        <p:nvSpPr>
          <p:cNvPr id="34713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7424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80154" tIns="40077" rIns="80154" bIns="40077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FD5A93E-870F-499D-903E-77E58FF9264B}" type="slidenum">
              <a:rPr lang="ru-RU" altLang="ru-RU" smtClean="0"/>
              <a:pPr eaLnBrk="1" hangingPunct="1">
                <a:spcBef>
                  <a:spcPct val="0"/>
                </a:spcBef>
              </a:pPr>
              <a:t>29</a:t>
            </a:fld>
            <a:endParaRPr lang="ru-RU" altLang="ru-RU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3212"/>
          </a:xfrm>
          <a:noFill/>
        </p:spPr>
        <p:txBody>
          <a:bodyPr/>
          <a:lstStyle/>
          <a:p>
            <a:pPr eaLnBrk="1" hangingPunct="1"/>
            <a:endParaRPr lang="en-US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FBF80E-D2E9-41DC-AE28-EC37FC51DEC0}" type="slidenum">
              <a:rPr lang="en-US" altLang="ru-RU"/>
              <a:pPr/>
              <a:t>32</a:t>
            </a:fld>
            <a:endParaRPr lang="en-US" altLang="ru-RU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04400-10B0-45FD-BD46-C225FE42346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323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08611-0C60-40D0-AB5B-3901A0F0C1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33347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B4356-60B6-4495-A38B-2ACB2AB3964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5831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86BA4-E1F9-4E40-849D-AAC16B893B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15856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1CD6D-3316-4F2F-BC93-DBCF9C12A56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8250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DB168-DA76-4149-8F85-B1394DBCE10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6584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C82AF-861C-4AA8-8050-2350B6CBEC5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99384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3B848-2037-4F6C-861D-44AB2BA39CA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3306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D97A9-269F-47FA-87C9-F300E2F8F56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65769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43769-52EC-4D0A-948B-478E2675598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43255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71656-8DCC-4A84-8A2A-1BFBD37DDF8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3800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E5DDC63-FD1C-4F80-B7F4-52BE3ED824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Viscosity.gif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40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38.png"/><Relationship Id="rId5" Type="http://schemas.openxmlformats.org/officeDocument/2006/relationships/tags" Target="../tags/tag5.xml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tags" Target="../tags/tag4.xml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image" Target="../media/image71.wmf"/><Relationship Id="rId18" Type="http://schemas.openxmlformats.org/officeDocument/2006/relationships/image" Target="../media/image76.png"/><Relationship Id="rId26" Type="http://schemas.openxmlformats.org/officeDocument/2006/relationships/image" Target="../media/image84.png"/><Relationship Id="rId3" Type="http://schemas.openxmlformats.org/officeDocument/2006/relationships/tags" Target="../tags/tag11.xml"/><Relationship Id="rId21" Type="http://schemas.openxmlformats.org/officeDocument/2006/relationships/image" Target="../media/image79.png"/><Relationship Id="rId7" Type="http://schemas.openxmlformats.org/officeDocument/2006/relationships/tags" Target="../tags/tag15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75.png"/><Relationship Id="rId25" Type="http://schemas.openxmlformats.org/officeDocument/2006/relationships/image" Target="../media/image83.png"/><Relationship Id="rId2" Type="http://schemas.openxmlformats.org/officeDocument/2006/relationships/tags" Target="../tags/tag10.xml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tags" Target="../tags/tag19.xml"/><Relationship Id="rId24" Type="http://schemas.openxmlformats.org/officeDocument/2006/relationships/image" Target="../media/image82.png"/><Relationship Id="rId5" Type="http://schemas.openxmlformats.org/officeDocument/2006/relationships/tags" Target="../tags/tag13.xml"/><Relationship Id="rId15" Type="http://schemas.openxmlformats.org/officeDocument/2006/relationships/image" Target="../media/image73.png"/><Relationship Id="rId23" Type="http://schemas.openxmlformats.org/officeDocument/2006/relationships/image" Target="../media/image81.png"/><Relationship Id="rId10" Type="http://schemas.openxmlformats.org/officeDocument/2006/relationships/tags" Target="../tags/tag18.xml"/><Relationship Id="rId19" Type="http://schemas.openxmlformats.org/officeDocument/2006/relationships/image" Target="../media/image77.png"/><Relationship Id="rId4" Type="http://schemas.openxmlformats.org/officeDocument/2006/relationships/tags" Target="../tags/tag12.xml"/><Relationship Id="rId9" Type="http://schemas.openxmlformats.org/officeDocument/2006/relationships/tags" Target="../tags/tag17.xml"/><Relationship Id="rId14" Type="http://schemas.openxmlformats.org/officeDocument/2006/relationships/image" Target="../media/image72.wmf"/><Relationship Id="rId22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tags" Target="../tags/tag24.xml"/><Relationship Id="rId7" Type="http://schemas.openxmlformats.org/officeDocument/2006/relationships/image" Target="../media/image93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9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18" Type="http://schemas.openxmlformats.org/officeDocument/2006/relationships/diagramColors" Target="../diagrams/colors3.xml"/><Relationship Id="rId26" Type="http://schemas.openxmlformats.org/officeDocument/2006/relationships/image" Target="../media/image4.png"/><Relationship Id="rId3" Type="http://schemas.openxmlformats.org/officeDocument/2006/relationships/hyperlink" Target="http://solid13.tphys.physik.uni-tuebingen.de/faessler/Fuchs/VI/phasediagram_small.jpg" TargetMode="External"/><Relationship Id="rId21" Type="http://schemas.openxmlformats.org/officeDocument/2006/relationships/diagramLayout" Target="../diagrams/layout4.xml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17" Type="http://schemas.openxmlformats.org/officeDocument/2006/relationships/diagramQuickStyle" Target="../diagrams/quickStyle3.xml"/><Relationship Id="rId25" Type="http://schemas.openxmlformats.org/officeDocument/2006/relationships/image" Target="../media/image3.png"/><Relationship Id="rId2" Type="http://schemas.openxmlformats.org/officeDocument/2006/relationships/image" Target="../media/image1.png"/><Relationship Id="rId16" Type="http://schemas.openxmlformats.org/officeDocument/2006/relationships/diagramLayout" Target="../diagrams/layout3.xml"/><Relationship Id="rId20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24" Type="http://schemas.microsoft.com/office/2007/relationships/diagramDrawing" Target="../diagrams/drawing4.xml"/><Relationship Id="rId5" Type="http://schemas.openxmlformats.org/officeDocument/2006/relationships/diagramData" Target="../diagrams/data1.xml"/><Relationship Id="rId15" Type="http://schemas.openxmlformats.org/officeDocument/2006/relationships/diagramData" Target="../diagrams/data3.xml"/><Relationship Id="rId23" Type="http://schemas.openxmlformats.org/officeDocument/2006/relationships/diagramColors" Target="../diagrams/colors4.xml"/><Relationship Id="rId28" Type="http://schemas.openxmlformats.org/officeDocument/2006/relationships/image" Target="../media/image6.png"/><Relationship Id="rId10" Type="http://schemas.openxmlformats.org/officeDocument/2006/relationships/diagramData" Target="../diagrams/data2.xml"/><Relationship Id="rId19" Type="http://schemas.microsoft.com/office/2007/relationships/diagramDrawing" Target="../diagrams/drawing3.xml"/><Relationship Id="rId4" Type="http://schemas.openxmlformats.org/officeDocument/2006/relationships/image" Target="../media/image2.jpeg"/><Relationship Id="rId9" Type="http://schemas.microsoft.com/office/2007/relationships/diagramDrawing" Target="../diagrams/drawing1.xml"/><Relationship Id="rId14" Type="http://schemas.microsoft.com/office/2007/relationships/diagramDrawing" Target="../diagrams/drawing2.xml"/><Relationship Id="rId22" Type="http://schemas.openxmlformats.org/officeDocument/2006/relationships/diagramQuickStyle" Target="../diagrams/quickStyle4.xml"/><Relationship Id="rId27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tags" Target="../tags/tag27.xml"/><Relationship Id="rId7" Type="http://schemas.openxmlformats.org/officeDocument/2006/relationships/image" Target="../media/image97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9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0.png"/><Relationship Id="rId4" Type="http://schemas.openxmlformats.org/officeDocument/2006/relationships/tags" Target="../tags/tag28.xml"/><Relationship Id="rId9" Type="http://schemas.openxmlformats.org/officeDocument/2006/relationships/image" Target="../media/image99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My%20Physics\Slide\Yerevan2017\r-mode%20oscillation%20on%20a%20neutron%20star.wmv" TargetMode="External"/><Relationship Id="rId4" Type="http://schemas.openxmlformats.org/officeDocument/2006/relationships/image" Target="../media/image10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tags" Target="../tags/tag32.xml"/><Relationship Id="rId7" Type="http://schemas.openxmlformats.org/officeDocument/2006/relationships/image" Target="../media/image108.png"/><Relationship Id="rId2" Type="http://schemas.openxmlformats.org/officeDocument/2006/relationships/tags" Target="../tags/tag3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7.png"/><Relationship Id="rId11" Type="http://schemas.openxmlformats.org/officeDocument/2006/relationships/image" Target="../media/image11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6.emf"/><Relationship Id="rId4" Type="http://schemas.openxmlformats.org/officeDocument/2006/relationships/tags" Target="../tags/tag33.xml"/><Relationship Id="rId9" Type="http://schemas.openxmlformats.org/officeDocument/2006/relationships/oleObject" Target="../embeddings/oleObject1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4" Type="http://schemas.openxmlformats.org/officeDocument/2006/relationships/image" Target="../media/image11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tags" Target="../tags/tag37.xml"/><Relationship Id="rId7" Type="http://schemas.openxmlformats.org/officeDocument/2006/relationships/image" Target="../media/image114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113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8.xml"/><Relationship Id="rId9" Type="http://schemas.openxmlformats.org/officeDocument/2006/relationships/image" Target="../media/image11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tags" Target="../tags/tag41.xml"/><Relationship Id="rId7" Type="http://schemas.openxmlformats.org/officeDocument/2006/relationships/image" Target="../media/image117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21.png"/><Relationship Id="rId5" Type="http://schemas.openxmlformats.org/officeDocument/2006/relationships/tags" Target="../tags/tag43.xml"/><Relationship Id="rId10" Type="http://schemas.openxmlformats.org/officeDocument/2006/relationships/image" Target="../media/image120.png"/><Relationship Id="rId4" Type="http://schemas.openxmlformats.org/officeDocument/2006/relationships/tags" Target="../tags/tag42.xml"/><Relationship Id="rId9" Type="http://schemas.openxmlformats.org/officeDocument/2006/relationships/image" Target="../media/image11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4.png"/><Relationship Id="rId3" Type="http://schemas.openxmlformats.org/officeDocument/2006/relationships/image" Target="../media/image135.png"/><Relationship Id="rId7" Type="http://schemas.openxmlformats.org/officeDocument/2006/relationships/image" Target="../media/image131.png"/><Relationship Id="rId12" Type="http://schemas.openxmlformats.org/officeDocument/2006/relationships/image" Target="../media/image143.png"/><Relationship Id="rId2" Type="http://schemas.openxmlformats.org/officeDocument/2006/relationships/image" Target="../media/image134.png"/><Relationship Id="rId16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11" Type="http://schemas.openxmlformats.org/officeDocument/2006/relationships/image" Target="../media/image142.png"/><Relationship Id="rId5" Type="http://schemas.openxmlformats.org/officeDocument/2006/relationships/image" Target="../media/image137.png"/><Relationship Id="rId15" Type="http://schemas.openxmlformats.org/officeDocument/2006/relationships/image" Target="../media/image146.png"/><Relationship Id="rId10" Type="http://schemas.openxmlformats.org/officeDocument/2006/relationships/image" Target="../media/image141.png"/><Relationship Id="rId4" Type="http://schemas.openxmlformats.org/officeDocument/2006/relationships/image" Target="../media/image136.png"/><Relationship Id="rId9" Type="http://schemas.openxmlformats.org/officeDocument/2006/relationships/image" Target="../media/image140.png"/><Relationship Id="rId14" Type="http://schemas.openxmlformats.org/officeDocument/2006/relationships/image" Target="../media/image1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54.png"/><Relationship Id="rId7" Type="http://schemas.openxmlformats.org/officeDocument/2006/relationships/image" Target="../media/image14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FF66"/>
            </a:gs>
            <a:gs pos="50000">
              <a:schemeClr val="bg1"/>
            </a:gs>
            <a:gs pos="100000">
              <a:srgbClr val="CC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764704"/>
            <a:ext cx="92880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O</a:t>
            </a:r>
            <a:r>
              <a:rPr lang="en-US" sz="2800" b="1" dirty="0" smtClean="0">
                <a:solidFill>
                  <a:srgbClr val="0070C0"/>
                </a:solidFill>
              </a:rPr>
              <a:t>n </a:t>
            </a:r>
            <a:r>
              <a:rPr lang="en-US" sz="2800" b="1" dirty="0">
                <a:solidFill>
                  <a:srgbClr val="0070C0"/>
                </a:solidFill>
              </a:rPr>
              <a:t>manifestation of </a:t>
            </a:r>
            <a:r>
              <a:rPr lang="en-US" sz="2800" b="1" dirty="0" smtClean="0">
                <a:solidFill>
                  <a:srgbClr val="0070C0"/>
                </a:solidFill>
              </a:rPr>
              <a:t>in-medium effects in NS and HIC 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99792" y="1909861"/>
            <a:ext cx="6100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i="1" dirty="0">
                <a:solidFill>
                  <a:srgbClr val="0070C0"/>
                </a:solidFill>
              </a:rPr>
              <a:t>D.N. </a:t>
            </a:r>
            <a:r>
              <a:rPr lang="en-US" altLang="ru-RU" i="1" dirty="0" err="1">
                <a:solidFill>
                  <a:srgbClr val="0070C0"/>
                </a:solidFill>
              </a:rPr>
              <a:t>Voskresensky</a:t>
            </a:r>
            <a:r>
              <a:rPr lang="en-US" altLang="ru-RU" i="1" dirty="0">
                <a:solidFill>
                  <a:srgbClr val="0070C0"/>
                </a:solidFill>
              </a:rPr>
              <a:t> </a:t>
            </a:r>
            <a:r>
              <a:rPr lang="en-US" altLang="ru-RU" i="1" dirty="0" smtClean="0">
                <a:solidFill>
                  <a:srgbClr val="0070C0"/>
                </a:solidFill>
              </a:rPr>
              <a:t>  NRNU </a:t>
            </a:r>
            <a:r>
              <a:rPr lang="en-US" altLang="ru-RU" i="1" dirty="0" err="1">
                <a:solidFill>
                  <a:srgbClr val="0070C0"/>
                </a:solidFill>
              </a:rPr>
              <a:t>MEPhI</a:t>
            </a:r>
            <a:r>
              <a:rPr lang="en-US" altLang="ru-RU" i="1" dirty="0">
                <a:solidFill>
                  <a:srgbClr val="0070C0"/>
                </a:solidFill>
              </a:rPr>
              <a:t>, </a:t>
            </a:r>
            <a:r>
              <a:rPr lang="en-US" altLang="ru-RU" i="1" dirty="0" smtClean="0">
                <a:solidFill>
                  <a:srgbClr val="0070C0"/>
                </a:solidFill>
              </a:rPr>
              <a:t>Moscow, JINR </a:t>
            </a:r>
            <a:r>
              <a:rPr lang="en-US" altLang="ru-RU" i="1" dirty="0" err="1" smtClean="0">
                <a:solidFill>
                  <a:srgbClr val="0070C0"/>
                </a:solidFill>
              </a:rPr>
              <a:t>Dubna</a:t>
            </a:r>
            <a:endParaRPr lang="ru-RU" altLang="ru-RU" i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2008" y="3918475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Key message -- simultaneous </a:t>
            </a:r>
            <a:r>
              <a:rPr lang="en-US" sz="2000" dirty="0"/>
              <a:t>analysis of the relevant phenomena in </a:t>
            </a:r>
            <a:r>
              <a:rPr lang="en-US" sz="2000" dirty="0" smtClean="0"/>
              <a:t>different domains </a:t>
            </a:r>
            <a:r>
              <a:rPr lang="en-US" sz="2000" dirty="0"/>
              <a:t>of nuclear physics </a:t>
            </a:r>
            <a:r>
              <a:rPr lang="en-US" sz="2000" dirty="0" smtClean="0"/>
              <a:t>-- hadron </a:t>
            </a:r>
            <a:r>
              <a:rPr lang="en-US" sz="2000" dirty="0"/>
              <a:t>scattering, </a:t>
            </a:r>
            <a:r>
              <a:rPr lang="en-US" sz="2000" dirty="0" smtClean="0"/>
              <a:t>atomic nuclei</a:t>
            </a:r>
            <a:r>
              <a:rPr lang="en-US" sz="2000" dirty="0"/>
              <a:t>, neutron stars, </a:t>
            </a:r>
            <a:r>
              <a:rPr lang="en-US" sz="2000" dirty="0" smtClean="0"/>
              <a:t>           supernovas, heavy-ion collisions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21590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67" y="788581"/>
            <a:ext cx="3019425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755223"/>
            <a:ext cx="306705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229100"/>
            <a:ext cx="273367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TextBox 1"/>
          <p:cNvSpPr txBox="1">
            <a:spLocks noChangeArrowheads="1"/>
          </p:cNvSpPr>
          <p:nvPr/>
        </p:nvSpPr>
        <p:spPr bwMode="auto">
          <a:xfrm>
            <a:off x="0" y="4819650"/>
            <a:ext cx="56521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rgbClr val="002060"/>
                </a:solidFill>
              </a:rPr>
              <a:t>With included charged </a:t>
            </a:r>
            <a:r>
              <a:rPr lang="el-GR" altLang="ru-RU" sz="1800" dirty="0">
                <a:solidFill>
                  <a:srgbClr val="002060"/>
                </a:solidFill>
              </a:rPr>
              <a:t>ρ</a:t>
            </a:r>
            <a:r>
              <a:rPr lang="en-US" altLang="ru-RU" sz="1800" dirty="0">
                <a:solidFill>
                  <a:srgbClr val="002060"/>
                </a:solidFill>
              </a:rPr>
              <a:t> condensate  </a:t>
            </a:r>
            <a:r>
              <a:rPr lang="en-US" altLang="ru-RU" sz="1600" dirty="0" smtClean="0">
                <a:solidFill>
                  <a:srgbClr val="002060"/>
                </a:solidFill>
              </a:rPr>
              <a:t>[D.V.(1997)]</a:t>
            </a:r>
            <a:endParaRPr lang="ru-RU" altLang="ru-RU" sz="1600" dirty="0">
              <a:solidFill>
                <a:srgbClr val="002060"/>
              </a:solidFill>
            </a:endParaRPr>
          </a:p>
        </p:txBody>
      </p:sp>
      <p:pic>
        <p:nvPicPr>
          <p:cNvPr id="6247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3568700"/>
            <a:ext cx="6019800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TextBox 2"/>
          <p:cNvSpPr txBox="1">
            <a:spLocks noChangeArrowheads="1"/>
          </p:cNvSpPr>
          <p:nvPr/>
        </p:nvSpPr>
        <p:spPr bwMode="auto">
          <a:xfrm>
            <a:off x="1693863" y="35606"/>
            <a:ext cx="6197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FF0000"/>
                </a:solidFill>
              </a:rPr>
              <a:t>With included hyperons and Delta-isobars </a:t>
            </a:r>
            <a:r>
              <a:rPr lang="en-US" altLang="ru-RU" sz="1800" b="1" dirty="0" err="1">
                <a:solidFill>
                  <a:srgbClr val="FF0000"/>
                </a:solidFill>
              </a:rPr>
              <a:t>EoS</a:t>
            </a:r>
            <a:r>
              <a:rPr lang="en-US" altLang="ru-RU" sz="1800" b="1" dirty="0">
                <a:solidFill>
                  <a:srgbClr val="FF0000"/>
                </a:solidFill>
              </a:rPr>
              <a:t> softens</a:t>
            </a:r>
            <a:endParaRPr lang="ru-RU" altLang="ru-RU" sz="1800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29398" y="5877272"/>
            <a:ext cx="43227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Kolomeitsev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Maslov,D.V</a:t>
            </a:r>
            <a:r>
              <a:rPr lang="en-US" dirty="0" smtClean="0">
                <a:solidFill>
                  <a:schemeClr val="tx1"/>
                </a:solidFill>
              </a:rPr>
              <a:t>. in prep. </a:t>
            </a:r>
            <a:r>
              <a:rPr lang="en-US" dirty="0">
                <a:solidFill>
                  <a:schemeClr val="tx1"/>
                </a:solidFill>
              </a:rPr>
              <a:t>(2017)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405493"/>
            <a:ext cx="256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Cut in </a:t>
            </a:r>
            <a:r>
              <a:rPr lang="el-GR" dirty="0" smtClean="0"/>
              <a:t>ώ</a:t>
            </a:r>
            <a:r>
              <a:rPr lang="en-US" dirty="0" smtClean="0"/>
              <a:t> sector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796136" y="439392"/>
            <a:ext cx="167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Cut in </a:t>
            </a:r>
            <a:r>
              <a:rPr lang="el-GR" dirty="0" smtClean="0"/>
              <a:t>ρ</a:t>
            </a:r>
            <a:r>
              <a:rPr lang="en-US" dirty="0" smtClean="0"/>
              <a:t> sector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768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56" y="2276872"/>
            <a:ext cx="29337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306" y="2276872"/>
            <a:ext cx="2890061" cy="2607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548680"/>
            <a:ext cx="8456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Pressure – baryon density behavior at  first-order phase transitions </a:t>
            </a:r>
            <a:endParaRPr lang="ru-RU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19396" y="1314123"/>
            <a:ext cx="3377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For various values of  </a:t>
            </a:r>
            <a:r>
              <a:rPr lang="el-GR" dirty="0" smtClean="0">
                <a:solidFill>
                  <a:schemeClr val="tx1"/>
                </a:solidFill>
              </a:rPr>
              <a:t>Δ</a:t>
            </a:r>
            <a:r>
              <a:rPr lang="en-US" dirty="0" smtClean="0">
                <a:solidFill>
                  <a:schemeClr val="tx1"/>
                </a:solidFill>
              </a:rPr>
              <a:t> optical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potential in ISM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4048" y="1562763"/>
            <a:ext cx="2727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In BEM charged </a:t>
            </a:r>
            <a:r>
              <a:rPr lang="el-GR" dirty="0" smtClean="0">
                <a:solidFill>
                  <a:schemeClr val="tx1"/>
                </a:solidFill>
              </a:rPr>
              <a:t>ρ</a:t>
            </a:r>
            <a:r>
              <a:rPr lang="en-US" dirty="0" smtClean="0">
                <a:solidFill>
                  <a:schemeClr val="tx1"/>
                </a:solidFill>
              </a:rPr>
              <a:t> tr. in  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2010172"/>
            <a:ext cx="200977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65714" y="4884614"/>
            <a:ext cx="31232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solidFill>
                  <a:schemeClr val="tx1"/>
                </a:solidFill>
              </a:rPr>
              <a:t>Kolomeitsev</a:t>
            </a:r>
            <a:r>
              <a:rPr lang="en-US" sz="1600" dirty="0" smtClean="0">
                <a:solidFill>
                  <a:schemeClr val="tx1"/>
                </a:solidFill>
              </a:rPr>
              <a:t>, </a:t>
            </a:r>
            <a:r>
              <a:rPr lang="en-US" sz="1600" dirty="0" err="1" smtClean="0">
                <a:solidFill>
                  <a:schemeClr val="tx1"/>
                </a:solidFill>
              </a:rPr>
              <a:t>Maslov,D.V</a:t>
            </a:r>
            <a:r>
              <a:rPr lang="en-US" sz="1600" dirty="0" smtClean="0">
                <a:solidFill>
                  <a:schemeClr val="tx1"/>
                </a:solidFill>
              </a:rPr>
              <a:t>. (2017)</a:t>
            </a:r>
            <a:endParaRPr lang="ru-RU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513156" y="5445224"/>
            <a:ext cx="7244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 quark-hadron, pion, kaon condensate I order phase transitions, etc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07504" y="5979137"/>
            <a:ext cx="9079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Consequences for NS: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1"/>
                </a:solidFill>
              </a:rPr>
              <a:t>second neutrino burst, blowing off a matter,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 strong star quake in old NS, etc., </a:t>
            </a:r>
            <a:r>
              <a:rPr lang="en-US" sz="1600" dirty="0" smtClean="0">
                <a:solidFill>
                  <a:schemeClr val="tx1"/>
                </a:solidFill>
              </a:rPr>
              <a:t>see in </a:t>
            </a:r>
            <a:r>
              <a:rPr lang="en-US" sz="1600" dirty="0" err="1" smtClean="0">
                <a:solidFill>
                  <a:schemeClr val="tx1"/>
                </a:solidFill>
              </a:rPr>
              <a:t>Migdal</a:t>
            </a:r>
            <a:r>
              <a:rPr lang="en-US" sz="1600" dirty="0" smtClean="0">
                <a:solidFill>
                  <a:schemeClr val="tx1"/>
                </a:solidFill>
              </a:rPr>
              <a:t>, Saperstein, </a:t>
            </a:r>
            <a:r>
              <a:rPr lang="en-US" sz="1600" dirty="0" err="1" smtClean="0">
                <a:solidFill>
                  <a:schemeClr val="tx1"/>
                </a:solidFill>
              </a:rPr>
              <a:t>Troitsky,D.V</a:t>
            </a:r>
            <a:r>
              <a:rPr lang="en-US" sz="1600" dirty="0" smtClean="0">
                <a:solidFill>
                  <a:schemeClr val="tx1"/>
                </a:solidFill>
              </a:rPr>
              <a:t>. </a:t>
            </a:r>
            <a:r>
              <a:rPr lang="en-US" sz="1600" dirty="0" err="1" smtClean="0">
                <a:solidFill>
                  <a:schemeClr val="tx1"/>
                </a:solidFill>
              </a:rPr>
              <a:t>Phys.Rep</a:t>
            </a:r>
            <a:r>
              <a:rPr lang="en-US" sz="1600" dirty="0" smtClean="0">
                <a:solidFill>
                  <a:schemeClr val="tx1"/>
                </a:solidFill>
              </a:rPr>
              <a:t>. (1990)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36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FF66"/>
            </a:gs>
            <a:gs pos="50000">
              <a:schemeClr val="bg1"/>
            </a:gs>
            <a:gs pos="100000">
              <a:srgbClr val="CC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540" name="Picture 4" descr="vdw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820863"/>
            <a:ext cx="5076825" cy="414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1" name="Rectangle 5"/>
          <p:cNvSpPr>
            <a:spLocks noChangeArrowheads="1"/>
          </p:cNvSpPr>
          <p:nvPr/>
        </p:nvSpPr>
        <p:spPr bwMode="auto">
          <a:xfrm>
            <a:off x="107950" y="333375"/>
            <a:ext cx="90360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ru-RU" sz="3200" b="1" baseline="0" dirty="0" smtClean="0">
                <a:solidFill>
                  <a:schemeClr val="accent2"/>
                </a:solidFill>
              </a:rPr>
              <a:t>   CEP</a:t>
            </a:r>
            <a:r>
              <a:rPr lang="en-US" altLang="ru-RU" sz="3200" b="1" dirty="0" smtClean="0">
                <a:solidFill>
                  <a:schemeClr val="accent2"/>
                </a:solidFill>
              </a:rPr>
              <a:t> and effects of </a:t>
            </a:r>
            <a:r>
              <a:rPr lang="en-US" altLang="ru-RU" sz="3200" b="1" baseline="0" dirty="0" smtClean="0">
                <a:solidFill>
                  <a:schemeClr val="accent2"/>
                </a:solidFill>
              </a:rPr>
              <a:t> I-order </a:t>
            </a:r>
            <a:r>
              <a:rPr lang="en-US" altLang="ru-RU" sz="3200" b="1" baseline="0" dirty="0">
                <a:solidFill>
                  <a:schemeClr val="accent2"/>
                </a:solidFill>
              </a:rPr>
              <a:t>phase </a:t>
            </a:r>
            <a:r>
              <a:rPr lang="en-US" altLang="ru-RU" sz="3200" b="1" baseline="0" dirty="0" smtClean="0">
                <a:solidFill>
                  <a:schemeClr val="accent2"/>
                </a:solidFill>
              </a:rPr>
              <a:t>transition </a:t>
            </a:r>
          </a:p>
        </p:txBody>
      </p:sp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5148263" y="1484313"/>
            <a:ext cx="4427537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ru-RU" sz="2000" baseline="0"/>
              <a:t>OA – gas phase, dP/dn &gt;0;</a:t>
            </a:r>
          </a:p>
          <a:p>
            <a:r>
              <a:rPr lang="en-US" altLang="ru-RU" sz="2000" baseline="0"/>
              <a:t>&gt;D – liquid phase, dP/dn &gt;0;</a:t>
            </a:r>
          </a:p>
          <a:p>
            <a:r>
              <a:rPr lang="en-US" altLang="ru-RU" sz="2000" baseline="0"/>
              <a:t>BC – mechanically unstable,  </a:t>
            </a:r>
          </a:p>
          <a:p>
            <a:r>
              <a:rPr lang="en-US" altLang="ru-RU" sz="2000" baseline="0"/>
              <a:t>dP/dn &lt;0; </a:t>
            </a:r>
          </a:p>
          <a:p>
            <a:r>
              <a:rPr lang="en-US" altLang="ru-RU" sz="2000" baseline="0"/>
              <a:t>AB (supercooled wapor), </a:t>
            </a:r>
          </a:p>
          <a:p>
            <a:r>
              <a:rPr lang="en-US" altLang="ru-RU" sz="2000" baseline="0"/>
              <a:t>CD (overheated liquid) – </a:t>
            </a:r>
          </a:p>
          <a:p>
            <a:r>
              <a:rPr lang="en-US" altLang="ru-RU" sz="2000" baseline="0"/>
              <a:t>mechanically stable dP/dn &gt;0, </a:t>
            </a:r>
          </a:p>
          <a:p>
            <a:r>
              <a:rPr lang="en-US" altLang="ru-RU" sz="2000" baseline="0"/>
              <a:t>metastable, finite lifetime</a:t>
            </a:r>
            <a:endParaRPr lang="ru-RU" altLang="ru-RU" sz="2000" baseline="0"/>
          </a:p>
        </p:txBody>
      </p:sp>
      <p:pic>
        <p:nvPicPr>
          <p:cNvPr id="321543" name="Picture 7" descr="mu_li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6237288"/>
            <a:ext cx="1857375" cy="303212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321544" name="Rectangle 8"/>
          <p:cNvSpPr>
            <a:spLocks noChangeArrowheads="1"/>
          </p:cNvSpPr>
          <p:nvPr/>
        </p:nvSpPr>
        <p:spPr bwMode="auto">
          <a:xfrm>
            <a:off x="5795963" y="5734050"/>
            <a:ext cx="3168650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ru-RU" sz="2400" baseline="0">
                <a:solidFill>
                  <a:srgbClr val="FFFF00"/>
                </a:solidFill>
              </a:rPr>
              <a:t>Maxwell </a:t>
            </a:r>
            <a:r>
              <a:rPr lang="en-US" altLang="ru-RU">
                <a:solidFill>
                  <a:srgbClr val="FFFF00"/>
                </a:solidFill>
              </a:rPr>
              <a:t> </a:t>
            </a:r>
            <a:r>
              <a:rPr lang="en-US" altLang="ru-RU" sz="2400" baseline="0">
                <a:solidFill>
                  <a:srgbClr val="FFFF00"/>
                </a:solidFill>
              </a:rPr>
              <a:t>construction</a:t>
            </a:r>
            <a:endParaRPr lang="ru-RU" altLang="ru-RU" sz="2400" baseline="0">
              <a:solidFill>
                <a:srgbClr val="FFFF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37823" y="1299647"/>
            <a:ext cx="240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b="1" dirty="0">
                <a:solidFill>
                  <a:schemeClr val="accent2"/>
                </a:solidFill>
              </a:rPr>
              <a:t>Pressure isotherms</a:t>
            </a:r>
            <a:r>
              <a:rPr lang="en-US" altLang="ru-RU" dirty="0"/>
              <a:t> 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51709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778625" cy="1143000"/>
          </a:xfrm>
        </p:spPr>
        <p:txBody>
          <a:bodyPr/>
          <a:lstStyle/>
          <a:p>
            <a:r>
              <a:rPr lang="en-US" altLang="ru-RU" sz="3600">
                <a:solidFill>
                  <a:schemeClr val="hlink"/>
                </a:solidFill>
              </a:rPr>
              <a:t>Non-ideal non-relativistic hydrodynamics</a:t>
            </a:r>
            <a:endParaRPr lang="ru-RU" altLang="ru-RU" sz="3600">
              <a:solidFill>
                <a:schemeClr val="hlink"/>
              </a:solidFill>
            </a:endParaRPr>
          </a:p>
        </p:txBody>
      </p:sp>
      <p:pic>
        <p:nvPicPr>
          <p:cNvPr id="1945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021" y="1557338"/>
            <a:ext cx="4740275" cy="3101975"/>
          </a:xfrm>
          <a:prstGeom prst="rect">
            <a:avLst/>
          </a:prstGeom>
          <a:solidFill>
            <a:srgbClr val="99FF99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81" name="Line 21"/>
          <p:cNvSpPr>
            <a:spLocks noChangeShapeType="1"/>
          </p:cNvSpPr>
          <p:nvPr/>
        </p:nvSpPr>
        <p:spPr bwMode="auto">
          <a:xfrm>
            <a:off x="3059113" y="63087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4582" name="Text Box 22"/>
          <p:cNvSpPr txBox="1">
            <a:spLocks noChangeArrowheads="1"/>
          </p:cNvSpPr>
          <p:nvPr/>
        </p:nvSpPr>
        <p:spPr bwMode="auto">
          <a:xfrm>
            <a:off x="6516688" y="3448050"/>
            <a:ext cx="29829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ru-RU" baseline="0"/>
          </a:p>
          <a:p>
            <a:endParaRPr lang="ru-RU" altLang="ru-RU" baseline="0"/>
          </a:p>
        </p:txBody>
      </p:sp>
      <p:sp>
        <p:nvSpPr>
          <p:cNvPr id="194584" name="Text Box 24"/>
          <p:cNvSpPr txBox="1">
            <a:spLocks noChangeArrowheads="1"/>
          </p:cNvSpPr>
          <p:nvPr/>
        </p:nvSpPr>
        <p:spPr bwMode="auto">
          <a:xfrm>
            <a:off x="1116013" y="5436156"/>
            <a:ext cx="45063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dirty="0" smtClean="0"/>
              <a:t>i</a:t>
            </a:r>
            <a:r>
              <a:rPr lang="en-US" altLang="ru-RU" baseline="0" dirty="0" smtClean="0"/>
              <a:t>n </a:t>
            </a:r>
            <a:r>
              <a:rPr lang="en-US" altLang="ru-RU" baseline="0" dirty="0"/>
              <a:t>collective processes u is  usually </a:t>
            </a:r>
            <a:r>
              <a:rPr lang="en-US" altLang="ru-RU" baseline="0" dirty="0" smtClean="0"/>
              <a:t>small </a:t>
            </a:r>
            <a:endParaRPr lang="en-US" altLang="ru-RU" baseline="0" dirty="0"/>
          </a:p>
        </p:txBody>
      </p:sp>
      <p:pic>
        <p:nvPicPr>
          <p:cNvPr id="194590" name="Picture 30" descr="Viscosity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412875"/>
            <a:ext cx="2263775" cy="333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1" name="Text Box 31"/>
          <p:cNvSpPr txBox="1">
            <a:spLocks noChangeArrowheads="1"/>
          </p:cNvSpPr>
          <p:nvPr/>
        </p:nvSpPr>
        <p:spPr bwMode="auto">
          <a:xfrm>
            <a:off x="6084888" y="765175"/>
            <a:ext cx="305911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1600" baseline="0"/>
              <a:t>the less viscous the fluid is, the </a:t>
            </a:r>
            <a:endParaRPr lang="en-US" altLang="ru-RU" sz="1600" baseline="0"/>
          </a:p>
          <a:p>
            <a:r>
              <a:rPr lang="en-US" altLang="ru-RU" sz="1600" baseline="0"/>
              <a:t>  </a:t>
            </a:r>
            <a:r>
              <a:rPr lang="ru-RU" altLang="ru-RU" sz="1600" baseline="0"/>
              <a:t>greater its ease of movement</a:t>
            </a:r>
            <a:r>
              <a:rPr lang="ru-RU" altLang="ru-RU"/>
              <a:t>  </a:t>
            </a:r>
          </a:p>
        </p:txBody>
      </p:sp>
      <p:sp>
        <p:nvSpPr>
          <p:cNvPr id="194592" name="Text Box 32"/>
          <p:cNvSpPr txBox="1">
            <a:spLocks noChangeArrowheads="1"/>
          </p:cNvSpPr>
          <p:nvPr/>
        </p:nvSpPr>
        <p:spPr bwMode="auto">
          <a:xfrm>
            <a:off x="5867400" y="4724400"/>
            <a:ext cx="51038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ru-RU" sz="1600" baseline="0"/>
              <a:t>      </a:t>
            </a:r>
            <a:r>
              <a:rPr lang="ru-RU" altLang="ru-RU" sz="1600" baseline="0"/>
              <a:t>The reciprocal of thermal </a:t>
            </a:r>
            <a:endParaRPr lang="en-US" altLang="ru-RU" sz="1600" baseline="0"/>
          </a:p>
          <a:p>
            <a:r>
              <a:rPr lang="en-US" altLang="ru-RU" sz="1600" baseline="0"/>
              <a:t>   c</a:t>
            </a:r>
            <a:r>
              <a:rPr lang="ru-RU" altLang="ru-RU" sz="1600" baseline="0"/>
              <a:t>onductivity</a:t>
            </a:r>
            <a:r>
              <a:rPr lang="en-US" altLang="ru-RU" sz="1600" baseline="0"/>
              <a:t> </a:t>
            </a:r>
            <a:r>
              <a:rPr lang="ru-RU" altLang="ru-RU" sz="1600" baseline="0"/>
              <a:t>is </a:t>
            </a:r>
            <a:r>
              <a:rPr lang="ru-RU" altLang="ru-RU" sz="1600" i="1" baseline="0"/>
              <a:t>thermal resistivity</a:t>
            </a:r>
            <a:r>
              <a:rPr lang="ru-RU" altLang="ru-RU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245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FF66"/>
            </a:gs>
            <a:gs pos="50000">
              <a:schemeClr val="bg1"/>
            </a:gs>
            <a:gs pos="100000">
              <a:srgbClr val="CC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36" name="Rectangle 48"/>
          <p:cNvSpPr>
            <a:spLocks noChangeArrowheads="1"/>
          </p:cNvSpPr>
          <p:nvPr/>
        </p:nvSpPr>
        <p:spPr bwMode="auto">
          <a:xfrm>
            <a:off x="4860131" y="5389563"/>
            <a:ext cx="2160588" cy="576262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5935" name="Rectangle 47"/>
          <p:cNvSpPr>
            <a:spLocks noChangeArrowheads="1"/>
          </p:cNvSpPr>
          <p:nvPr/>
        </p:nvSpPr>
        <p:spPr bwMode="auto">
          <a:xfrm>
            <a:off x="1132434" y="5364957"/>
            <a:ext cx="2159000" cy="5762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5895" name="Text Box 7"/>
          <p:cNvSpPr txBox="1">
            <a:spLocks noChangeArrowheads="1"/>
          </p:cNvSpPr>
          <p:nvPr/>
        </p:nvSpPr>
        <p:spPr bwMode="auto">
          <a:xfrm>
            <a:off x="5272088" y="1144588"/>
            <a:ext cx="6683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ru-RU" baseline="0"/>
          </a:p>
        </p:txBody>
      </p:sp>
      <p:sp>
        <p:nvSpPr>
          <p:cNvPr id="165903" name="Text Box 15"/>
          <p:cNvSpPr txBox="1">
            <a:spLocks noChangeArrowheads="1"/>
          </p:cNvSpPr>
          <p:nvPr/>
        </p:nvSpPr>
        <p:spPr bwMode="auto">
          <a:xfrm>
            <a:off x="179388" y="3573463"/>
            <a:ext cx="286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baseline="0"/>
              <a:t>In dimensionless variables</a:t>
            </a:r>
          </a:p>
        </p:txBody>
      </p:sp>
      <p:sp>
        <p:nvSpPr>
          <p:cNvPr id="165908" name="Text Box 20"/>
          <p:cNvSpPr txBox="1">
            <a:spLocks noChangeArrowheads="1"/>
          </p:cNvSpPr>
          <p:nvPr/>
        </p:nvSpPr>
        <p:spPr bwMode="auto">
          <a:xfrm>
            <a:off x="0" y="5990359"/>
            <a:ext cx="9144000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ru-RU" baseline="0" dirty="0"/>
              <a:t>           </a:t>
            </a:r>
            <a:r>
              <a:rPr lang="en-US" altLang="ru-RU" b="1" baseline="0" dirty="0">
                <a:solidFill>
                  <a:srgbClr val="FF3300"/>
                </a:solidFill>
              </a:rPr>
              <a:t>processes  in the vicinity of the  critical point prove to be very slow</a:t>
            </a:r>
            <a:endParaRPr lang="en-US" altLang="ru-RU" baseline="0" dirty="0"/>
          </a:p>
          <a:p>
            <a:r>
              <a:rPr lang="en-US" altLang="ru-RU" sz="2000" b="1" dirty="0" smtClean="0">
                <a:solidFill>
                  <a:srgbClr val="0033CC"/>
                </a:solidFill>
              </a:rPr>
              <a:t>Viscosity </a:t>
            </a:r>
            <a:r>
              <a:rPr lang="en-US" altLang="ru-RU" sz="2000" b="1" dirty="0">
                <a:solidFill>
                  <a:srgbClr val="0033CC"/>
                </a:solidFill>
              </a:rPr>
              <a:t>and thermal </a:t>
            </a:r>
            <a:r>
              <a:rPr lang="en-US" altLang="ru-RU" sz="2000" b="1" dirty="0" smtClean="0">
                <a:solidFill>
                  <a:srgbClr val="0033CC"/>
                </a:solidFill>
              </a:rPr>
              <a:t>cond. are </a:t>
            </a:r>
            <a:r>
              <a:rPr lang="en-US" altLang="ru-RU" sz="2000" b="1" dirty="0">
                <a:solidFill>
                  <a:srgbClr val="0033CC"/>
                </a:solidFill>
              </a:rPr>
              <a:t>driving forces of I</a:t>
            </a:r>
            <a:r>
              <a:rPr lang="en-US" altLang="ru-RU" sz="2000" b="1" dirty="0" smtClean="0">
                <a:solidFill>
                  <a:srgbClr val="0033CC"/>
                </a:solidFill>
              </a:rPr>
              <a:t>-order phase transition</a:t>
            </a:r>
            <a:endParaRPr lang="en-US" altLang="ru-RU" sz="2000" b="1" dirty="0"/>
          </a:p>
        </p:txBody>
      </p:sp>
      <p:sp>
        <p:nvSpPr>
          <p:cNvPr id="165913" name="Text Box 25"/>
          <p:cNvSpPr txBox="1">
            <a:spLocks noChangeArrowheads="1"/>
          </p:cNvSpPr>
          <p:nvPr/>
        </p:nvSpPr>
        <p:spPr bwMode="auto">
          <a:xfrm>
            <a:off x="132556" y="665849"/>
            <a:ext cx="88788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ru-RU" baseline="0" dirty="0" smtClean="0"/>
              <a:t>neglecting </a:t>
            </a:r>
            <a:r>
              <a:rPr lang="en-US" altLang="ru-RU" baseline="0" dirty="0"/>
              <a:t>u</a:t>
            </a:r>
            <a:r>
              <a:rPr lang="en-US" altLang="ru-RU" sz="1400" baseline="30000" dirty="0"/>
              <a:t>2</a:t>
            </a:r>
            <a:r>
              <a:rPr lang="en-US" altLang="ru-RU" baseline="0" dirty="0"/>
              <a:t>     terms:</a:t>
            </a:r>
          </a:p>
        </p:txBody>
      </p:sp>
      <p:pic>
        <p:nvPicPr>
          <p:cNvPr id="165916" name="Picture 28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1" y="2164342"/>
            <a:ext cx="1150937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5917" name="Picture 29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1959245"/>
            <a:ext cx="69342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5920" name="Picture 32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76700"/>
            <a:ext cx="3365500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5926" name="Text Box 38"/>
          <p:cNvSpPr txBox="1">
            <a:spLocks noChangeArrowheads="1"/>
          </p:cNvSpPr>
          <p:nvPr/>
        </p:nvSpPr>
        <p:spPr bwMode="auto">
          <a:xfrm>
            <a:off x="7792026" y="1406557"/>
            <a:ext cx="1225550" cy="36671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baseline="0" dirty="0"/>
              <a:t>viscosities</a:t>
            </a:r>
          </a:p>
        </p:txBody>
      </p:sp>
      <p:sp>
        <p:nvSpPr>
          <p:cNvPr id="165927" name="Line 39"/>
          <p:cNvSpPr>
            <a:spLocks noChangeShapeType="1"/>
          </p:cNvSpPr>
          <p:nvPr/>
        </p:nvSpPr>
        <p:spPr bwMode="auto">
          <a:xfrm>
            <a:off x="6861175" y="1830833"/>
            <a:ext cx="935037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5928" name="Freeform 40"/>
          <p:cNvSpPr>
            <a:spLocks/>
          </p:cNvSpPr>
          <p:nvPr/>
        </p:nvSpPr>
        <p:spPr bwMode="auto">
          <a:xfrm>
            <a:off x="7164388" y="1589913"/>
            <a:ext cx="573617" cy="230489"/>
          </a:xfrm>
          <a:custGeom>
            <a:avLst/>
            <a:gdLst>
              <a:gd name="T0" fmla="*/ 544 w 544"/>
              <a:gd name="T1" fmla="*/ 0 h 136"/>
              <a:gd name="T2" fmla="*/ 0 w 544"/>
              <a:gd name="T3" fmla="*/ 0 h 136"/>
              <a:gd name="T4" fmla="*/ 0 w 544"/>
              <a:gd name="T5" fmla="*/ 136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44" h="136">
                <a:moveTo>
                  <a:pt x="544" y="0"/>
                </a:moveTo>
                <a:lnTo>
                  <a:pt x="0" y="0"/>
                </a:lnTo>
                <a:lnTo>
                  <a:pt x="0" y="136"/>
                </a:lnTo>
              </a:path>
            </a:pathLst>
          </a:custGeom>
          <a:noFill/>
          <a:ln w="28575" cmpd="sng">
            <a:solidFill>
              <a:srgbClr val="FF9933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65931" name="Picture 43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5500688"/>
            <a:ext cx="17002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5932" name="Picture 44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270" y="5554581"/>
            <a:ext cx="17129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5933" name="Picture 45" descr="TP_tmp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573463"/>
            <a:ext cx="4876800" cy="66198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5934" name="Picture 46" descr="TP_tmp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4508500"/>
            <a:ext cx="6742113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5937" name="Line 49"/>
          <p:cNvSpPr>
            <a:spLocks noChangeShapeType="1"/>
          </p:cNvSpPr>
          <p:nvPr/>
        </p:nvSpPr>
        <p:spPr bwMode="auto">
          <a:xfrm>
            <a:off x="3671094" y="5706981"/>
            <a:ext cx="792162" cy="0"/>
          </a:xfrm>
          <a:prstGeom prst="line">
            <a:avLst/>
          </a:prstGeom>
          <a:noFill/>
          <a:ln w="38100">
            <a:solidFill>
              <a:srgbClr val="99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5940" name="Text Box 52"/>
          <p:cNvSpPr txBox="1">
            <a:spLocks noChangeArrowheads="1"/>
          </p:cNvSpPr>
          <p:nvPr/>
        </p:nvSpPr>
        <p:spPr bwMode="auto">
          <a:xfrm>
            <a:off x="1547813" y="-304800"/>
            <a:ext cx="2365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 altLang="ru-RU" sz="1400" b="1" baseline="0"/>
          </a:p>
        </p:txBody>
      </p:sp>
      <p:sp>
        <p:nvSpPr>
          <p:cNvPr id="2" name="Прямоугольник 1"/>
          <p:cNvSpPr/>
          <p:nvPr/>
        </p:nvSpPr>
        <p:spPr>
          <a:xfrm>
            <a:off x="248452" y="1157228"/>
            <a:ext cx="33118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1600" dirty="0"/>
              <a:t>:</a:t>
            </a:r>
            <a:r>
              <a:rPr lang="en-US" altLang="ru-RU" dirty="0"/>
              <a:t>  </a:t>
            </a:r>
            <a:r>
              <a:rPr lang="en-US" altLang="ru-RU" sz="2000" dirty="0">
                <a:solidFill>
                  <a:schemeClr val="accent6"/>
                </a:solidFill>
              </a:rPr>
              <a:t>T </a:t>
            </a:r>
            <a:r>
              <a:rPr lang="en-US" altLang="ru-RU" sz="2000" b="1" dirty="0">
                <a:solidFill>
                  <a:schemeClr val="accent6"/>
                </a:solidFill>
              </a:rPr>
              <a:t>∂</a:t>
            </a:r>
            <a:r>
              <a:rPr lang="en-US" altLang="ru-RU" sz="2000" dirty="0">
                <a:solidFill>
                  <a:schemeClr val="accent6"/>
                </a:solidFill>
                <a:cs typeface="Arial" charset="0"/>
              </a:rPr>
              <a:t>s/ </a:t>
            </a:r>
            <a:r>
              <a:rPr lang="en-US" altLang="ru-RU" sz="2000" b="1" dirty="0">
                <a:solidFill>
                  <a:schemeClr val="accent6"/>
                </a:solidFill>
              </a:rPr>
              <a:t>∂</a:t>
            </a:r>
            <a:r>
              <a:rPr lang="en-US" altLang="ru-RU" sz="2000" dirty="0">
                <a:solidFill>
                  <a:schemeClr val="accent6"/>
                </a:solidFill>
                <a:cs typeface="Arial" charset="0"/>
              </a:rPr>
              <a:t> t = </a:t>
            </a:r>
            <a:r>
              <a:rPr lang="el-GR" altLang="ru-RU" sz="2000" dirty="0">
                <a:solidFill>
                  <a:schemeClr val="accent6"/>
                </a:solidFill>
                <a:cs typeface="Arial" charset="0"/>
              </a:rPr>
              <a:t>κ</a:t>
            </a:r>
            <a:r>
              <a:rPr lang="en-US" altLang="ru-RU" sz="2000" dirty="0">
                <a:solidFill>
                  <a:schemeClr val="accent6"/>
                </a:solidFill>
                <a:cs typeface="Arial" charset="0"/>
              </a:rPr>
              <a:t> </a:t>
            </a:r>
            <a:r>
              <a:rPr lang="el-GR" altLang="ru-RU" sz="2000" dirty="0">
                <a:solidFill>
                  <a:schemeClr val="accent6"/>
                </a:solidFill>
                <a:cs typeface="Arial" charset="0"/>
              </a:rPr>
              <a:t>Δ</a:t>
            </a:r>
            <a:r>
              <a:rPr lang="en-US" altLang="ru-RU" sz="2000" dirty="0">
                <a:solidFill>
                  <a:schemeClr val="accent6"/>
                </a:solidFill>
                <a:cs typeface="Arial" charset="0"/>
              </a:rPr>
              <a:t> T,</a:t>
            </a:r>
            <a:endParaRPr lang="el-GR" altLang="ru-RU" sz="2000" dirty="0">
              <a:solidFill>
                <a:schemeClr val="accent6"/>
              </a:solidFill>
              <a:cs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750" y="272842"/>
            <a:ext cx="90376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1600" dirty="0" err="1">
                <a:solidFill>
                  <a:schemeClr val="accent2"/>
                </a:solidFill>
              </a:rPr>
              <a:t>V.Skokov</a:t>
            </a:r>
            <a:r>
              <a:rPr lang="en-US" altLang="ru-RU" sz="1600" dirty="0">
                <a:solidFill>
                  <a:schemeClr val="accent2"/>
                </a:solidFill>
              </a:rPr>
              <a:t>, D.V. </a:t>
            </a:r>
            <a:r>
              <a:rPr lang="en-US" altLang="ru-RU" sz="1600" dirty="0" smtClean="0">
                <a:solidFill>
                  <a:schemeClr val="accent2"/>
                </a:solidFill>
              </a:rPr>
              <a:t>JETP </a:t>
            </a:r>
            <a:r>
              <a:rPr lang="en-US" altLang="ru-RU" sz="1600" dirty="0">
                <a:solidFill>
                  <a:schemeClr val="accent2"/>
                </a:solidFill>
              </a:rPr>
              <a:t>Lett. 90 (2009</a:t>
            </a:r>
            <a:r>
              <a:rPr lang="en-US" altLang="ru-RU" sz="1600" dirty="0" smtClean="0">
                <a:solidFill>
                  <a:schemeClr val="accent2"/>
                </a:solidFill>
              </a:rPr>
              <a:t>); </a:t>
            </a:r>
            <a:r>
              <a:rPr lang="en-US" altLang="ru-RU" sz="1600" dirty="0" err="1">
                <a:solidFill>
                  <a:schemeClr val="accent2"/>
                </a:solidFill>
              </a:rPr>
              <a:t>Nucl</a:t>
            </a:r>
            <a:r>
              <a:rPr lang="en-US" altLang="ru-RU" sz="1600" dirty="0">
                <a:solidFill>
                  <a:schemeClr val="accent2"/>
                </a:solidFill>
              </a:rPr>
              <a:t>. Phys. A828 (2009) 401; A846 (2010</a:t>
            </a:r>
            <a:r>
              <a:rPr lang="en-US" altLang="ru-RU" sz="1600" dirty="0" smtClean="0">
                <a:solidFill>
                  <a:schemeClr val="accent2"/>
                </a:solidFill>
              </a:rPr>
              <a:t>)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321309" y="1589913"/>
            <a:ext cx="4604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dirty="0"/>
              <a:t>t </a:t>
            </a:r>
            <a:r>
              <a:rPr lang="en-US" altLang="ru-RU" sz="2400" baseline="-25000" dirty="0" err="1"/>
              <a:t>T</a:t>
            </a:r>
            <a:r>
              <a:rPr lang="en-US" altLang="ru-RU" dirty="0"/>
              <a:t> ~ R</a:t>
            </a:r>
            <a:r>
              <a:rPr lang="en-US" altLang="ru-RU" sz="2400" baseline="30000" dirty="0"/>
              <a:t>2</a:t>
            </a:r>
            <a:r>
              <a:rPr lang="en-US" altLang="ru-RU" dirty="0"/>
              <a:t>  c</a:t>
            </a:r>
            <a:r>
              <a:rPr lang="en-US" altLang="ru-RU" sz="2400" baseline="-25000" dirty="0"/>
              <a:t>v</a:t>
            </a:r>
            <a:r>
              <a:rPr lang="en-US" altLang="ru-RU" dirty="0"/>
              <a:t> / </a:t>
            </a:r>
            <a:r>
              <a:rPr lang="el-GR" altLang="ru-RU" dirty="0">
                <a:cs typeface="Arial" charset="0"/>
              </a:rPr>
              <a:t>κ</a:t>
            </a:r>
            <a:r>
              <a:rPr lang="en-US" altLang="ru-RU" dirty="0">
                <a:cs typeface="Arial" charset="0"/>
              </a:rPr>
              <a:t> , c</a:t>
            </a:r>
            <a:r>
              <a:rPr lang="en-US" altLang="ru-RU" sz="2400" baseline="-25000" dirty="0">
                <a:cs typeface="Arial" charset="0"/>
              </a:rPr>
              <a:t>v </a:t>
            </a:r>
            <a:r>
              <a:rPr lang="en-US" altLang="ru-RU" dirty="0">
                <a:cs typeface="Arial" charset="0"/>
              </a:rPr>
              <a:t>   is specific heat density</a:t>
            </a:r>
            <a:endParaRPr lang="el-GR" altLang="ru-RU" dirty="0">
              <a:cs typeface="Arial" charset="0"/>
            </a:endParaRP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36317" y="1589913"/>
            <a:ext cx="32400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ru-RU" baseline="0" dirty="0" smtClean="0">
                <a:solidFill>
                  <a:schemeClr val="accent2"/>
                </a:solidFill>
              </a:rPr>
              <a:t>heat transport time</a:t>
            </a:r>
            <a:endParaRPr lang="ru-RU" altLang="ru-RU" baseline="0" dirty="0">
              <a:solidFill>
                <a:schemeClr val="accent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76404" y="1120588"/>
            <a:ext cx="3903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dirty="0" smtClean="0">
                <a:solidFill>
                  <a:schemeClr val="accent6"/>
                </a:solidFill>
              </a:rPr>
              <a:t>Lett R </a:t>
            </a:r>
            <a:r>
              <a:rPr lang="en-US" altLang="ru-RU" dirty="0">
                <a:solidFill>
                  <a:schemeClr val="accent6"/>
                </a:solidFill>
              </a:rPr>
              <a:t>(t) is the size of evolving seed</a:t>
            </a:r>
            <a:endParaRPr lang="ru-RU" altLang="ru-RU" dirty="0">
              <a:solidFill>
                <a:schemeClr val="accent6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5711" y="2706210"/>
            <a:ext cx="8808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srgbClr val="0033CC"/>
                </a:solidFill>
              </a:rPr>
              <a:t>typical time for  density  fluctuation:</a:t>
            </a:r>
            <a:r>
              <a:rPr lang="en-US" altLang="ru-RU" dirty="0"/>
              <a:t>  t </a:t>
            </a:r>
            <a:r>
              <a:rPr lang="el-GR" altLang="ru-RU" sz="2400" b="1" baseline="-25000" dirty="0">
                <a:cs typeface="Arial" charset="0"/>
              </a:rPr>
              <a:t>ρ</a:t>
            </a:r>
            <a:r>
              <a:rPr lang="en-US" altLang="ru-RU" baseline="-25000" dirty="0"/>
              <a:t> </a:t>
            </a:r>
            <a:r>
              <a:rPr lang="en-US" altLang="ru-RU" dirty="0"/>
              <a:t> ~ R </a:t>
            </a:r>
            <a:r>
              <a:rPr lang="en-US" altLang="ru-RU" dirty="0" smtClean="0"/>
              <a:t> </a:t>
            </a:r>
            <a:r>
              <a:rPr lang="en-US" altLang="ru-RU" dirty="0"/>
              <a:t>(constant velocity ~1/(</a:t>
            </a:r>
            <a:r>
              <a:rPr lang="el-GR" altLang="ru-RU" dirty="0">
                <a:cs typeface="Arial" charset="0"/>
              </a:rPr>
              <a:t>η</a:t>
            </a:r>
            <a:r>
              <a:rPr lang="en-US" altLang="ru-RU" dirty="0">
                <a:cs typeface="Arial" charset="0"/>
              </a:rPr>
              <a:t>+</a:t>
            </a:r>
            <a:r>
              <a:rPr lang="el-GR" altLang="ru-RU" dirty="0">
                <a:cs typeface="Arial" charset="0"/>
              </a:rPr>
              <a:t>ζ</a:t>
            </a:r>
            <a:r>
              <a:rPr lang="en-US" altLang="ru-RU" dirty="0">
                <a:cs typeface="Arial" charset="0"/>
              </a:rPr>
              <a:t>)</a:t>
            </a:r>
            <a:r>
              <a:rPr lang="en-US" altLang="ru-RU" dirty="0"/>
              <a:t>)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28992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AutoShape 2"/>
          <p:cNvSpPr>
            <a:spLocks noChangeArrowheads="1"/>
          </p:cNvSpPr>
          <p:nvPr/>
        </p:nvSpPr>
        <p:spPr bwMode="auto">
          <a:xfrm>
            <a:off x="195263" y="1077913"/>
            <a:ext cx="8816975" cy="5551487"/>
          </a:xfrm>
          <a:prstGeom prst="roundRect">
            <a:avLst>
              <a:gd name="adj" fmla="val 4139"/>
            </a:avLst>
          </a:prstGeom>
          <a:solidFill>
            <a:srgbClr val="C0C0C0">
              <a:alpha val="89999"/>
            </a:srgbClr>
          </a:solidFill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27683" name="AutoShape 3"/>
          <p:cNvSpPr>
            <a:spLocks noChangeArrowheads="1"/>
          </p:cNvSpPr>
          <p:nvPr/>
        </p:nvSpPr>
        <p:spPr bwMode="auto">
          <a:xfrm>
            <a:off x="163513" y="127000"/>
            <a:ext cx="8816975" cy="815975"/>
          </a:xfrm>
          <a:prstGeom prst="roundRect">
            <a:avLst>
              <a:gd name="adj" fmla="val 16667"/>
            </a:avLst>
          </a:prstGeom>
          <a:solidFill>
            <a:srgbClr val="333366">
              <a:alpha val="89999"/>
            </a:srgbClr>
          </a:solidFill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0820" rIns="81639" bIns="40820" anchor="ctr"/>
          <a:lstStyle>
            <a:lvl1pPr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392113" indent="-196850"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587375" indent="-195263"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782638" indent="-195263"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979488" indent="-196850"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4366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8938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3510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8082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hangingPunct="0">
              <a:lnSpc>
                <a:spcPct val="97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GB" altLang="ru-RU" sz="3600" baseline="0">
              <a:solidFill>
                <a:srgbClr val="000000"/>
              </a:solidFill>
              <a:latin typeface="Lucida Sans" pitchFamily="34" charset="0"/>
            </a:endParaRPr>
          </a:p>
          <a:p>
            <a:pPr algn="ctr" hangingPunct="0">
              <a:lnSpc>
                <a:spcPct val="97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GB" altLang="ru-RU" sz="3600" baseline="0">
              <a:solidFill>
                <a:srgbClr val="000000"/>
              </a:solidFill>
              <a:latin typeface="Lucida Sans" pitchFamily="34" charset="0"/>
            </a:endParaRPr>
          </a:p>
        </p:txBody>
      </p:sp>
      <p:sp>
        <p:nvSpPr>
          <p:cNvPr id="327684" name="Text Box 4"/>
          <p:cNvSpPr txBox="1">
            <a:spLocks noChangeArrowheads="1"/>
          </p:cNvSpPr>
          <p:nvPr/>
        </p:nvSpPr>
        <p:spPr bwMode="auto">
          <a:xfrm>
            <a:off x="131763" y="-33338"/>
            <a:ext cx="8804275" cy="112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392113" indent="-196850"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587375" indent="-195263"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782638" indent="-195263"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979488" indent="-196850"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4366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8938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3510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8082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hangingPunct="0">
              <a:lnSpc>
                <a:spcPct val="127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altLang="ru-RU" sz="5400" baseline="0">
                <a:solidFill>
                  <a:srgbClr val="FFFFFF"/>
                </a:solidFill>
                <a:latin typeface="Monotype Corsiva" pitchFamily="66" charset="0"/>
              </a:rPr>
              <a:t>Solution in the metastable region </a:t>
            </a:r>
          </a:p>
        </p:txBody>
      </p:sp>
      <p:sp>
        <p:nvSpPr>
          <p:cNvPr id="327685" name="Text Box 5"/>
          <p:cNvSpPr txBox="1">
            <a:spLocks noChangeArrowheads="1"/>
          </p:cNvSpPr>
          <p:nvPr/>
        </p:nvSpPr>
        <p:spPr bwMode="auto">
          <a:xfrm>
            <a:off x="815975" y="1468438"/>
            <a:ext cx="7839075" cy="41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27686" name="Rectangle 6"/>
          <p:cNvSpPr>
            <a:spLocks noChangeArrowheads="1"/>
          </p:cNvSpPr>
          <p:nvPr/>
        </p:nvSpPr>
        <p:spPr bwMode="auto">
          <a:xfrm>
            <a:off x="295275" y="1489075"/>
            <a:ext cx="8556625" cy="1698625"/>
          </a:xfrm>
          <a:prstGeom prst="rect">
            <a:avLst/>
          </a:prstGeom>
          <a:solidFill>
            <a:schemeClr val="hlink">
              <a:alpha val="8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 anchor="ctr"/>
          <a:lstStyle>
            <a:lvl1pPr marL="690563" indent="-690563" defTabSz="407988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692150" defTabSz="407988">
              <a:defRPr>
                <a:solidFill>
                  <a:schemeClr val="tx1"/>
                </a:solidFill>
                <a:latin typeface="Arial" charset="0"/>
              </a:defRPr>
            </a:lvl2pPr>
            <a:lvl3pPr marL="1082675" indent="-690563" defTabSz="407988">
              <a:defRPr>
                <a:solidFill>
                  <a:schemeClr val="tx1"/>
                </a:solidFill>
                <a:latin typeface="Arial" charset="0"/>
              </a:defRPr>
            </a:lvl3pPr>
            <a:lvl4pPr marL="1279525" indent="-692150" defTabSz="407988">
              <a:defRPr>
                <a:solidFill>
                  <a:schemeClr val="tx1"/>
                </a:solidFill>
                <a:latin typeface="Arial" charset="0"/>
              </a:defRPr>
            </a:lvl4pPr>
            <a:lvl5pPr marL="1474788" indent="-692150" defTabSz="407988">
              <a:defRPr>
                <a:solidFill>
                  <a:schemeClr val="tx1"/>
                </a:solidFill>
                <a:latin typeface="Arial" charset="0"/>
              </a:defRPr>
            </a:lvl5pPr>
            <a:lvl6pPr marL="1931988" indent="-692150" defTabSz="40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389188" indent="-692150" defTabSz="40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846388" indent="-692150" defTabSz="40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303588" indent="-692150" defTabSz="40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97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altLang="ru-RU" sz="2200" baseline="0">
                <a:latin typeface="Times" pitchFamily="18" charset="0"/>
              </a:rPr>
              <a:t>d&gt;1, </a:t>
            </a:r>
            <a:r>
              <a:rPr lang="el-GR" altLang="ru-RU" sz="2200" baseline="0">
                <a:latin typeface="Times" pitchFamily="18" charset="0"/>
                <a:cs typeface="Times New Roman" pitchFamily="18" charset="0"/>
              </a:rPr>
              <a:t>ε</a:t>
            </a:r>
            <a:r>
              <a:rPr lang="en-US" altLang="ru-RU" sz="2200" baseline="0">
                <a:latin typeface="Times" pitchFamily="18" charset="0"/>
              </a:rPr>
              <a:t>«1, </a:t>
            </a:r>
            <a:r>
              <a:rPr lang="el-GR" altLang="ru-RU" sz="2200" baseline="0">
                <a:latin typeface="Times" pitchFamily="18" charset="0"/>
                <a:cs typeface="Times New Roman" pitchFamily="18" charset="0"/>
              </a:rPr>
              <a:t>ε</a:t>
            </a:r>
            <a:r>
              <a:rPr lang="en-US" altLang="ru-RU" sz="2200" baseline="0">
                <a:latin typeface="Times" pitchFamily="18" charset="0"/>
              </a:rPr>
              <a:t>&gt;0:  </a:t>
            </a:r>
          </a:p>
          <a:p>
            <a:pPr hangingPunct="0">
              <a:lnSpc>
                <a:spcPct val="97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altLang="ru-RU" sz="2200" baseline="0">
              <a:latin typeface="Times" pitchFamily="18" charset="0"/>
            </a:endParaRPr>
          </a:p>
          <a:p>
            <a:pPr hangingPunct="0">
              <a:lnSpc>
                <a:spcPct val="97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altLang="ru-RU" sz="2200" baseline="0">
              <a:latin typeface="Times" pitchFamily="18" charset="0"/>
            </a:endParaRPr>
          </a:p>
          <a:p>
            <a:pPr hangingPunct="0">
              <a:lnSpc>
                <a:spcPct val="97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ru-RU" altLang="ru-RU" sz="2200" baseline="0">
              <a:latin typeface="Times" pitchFamily="18" charset="0"/>
            </a:endParaRPr>
          </a:p>
        </p:txBody>
      </p:sp>
      <p:pic>
        <p:nvPicPr>
          <p:cNvPr id="327687" name="Picture 7" descr="D_sol_e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2055813"/>
            <a:ext cx="79692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688" name="Rectangle 8"/>
          <p:cNvSpPr>
            <a:spLocks noChangeArrowheads="1"/>
          </p:cNvSpPr>
          <p:nvPr/>
        </p:nvSpPr>
        <p:spPr bwMode="auto">
          <a:xfrm>
            <a:off x="327025" y="3624263"/>
            <a:ext cx="3984625" cy="2092325"/>
          </a:xfrm>
          <a:prstGeom prst="rect">
            <a:avLst/>
          </a:prstGeom>
          <a:solidFill>
            <a:schemeClr val="hlink">
              <a:alpha val="8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 anchor="ctr"/>
          <a:lstStyle>
            <a:lvl1pPr marL="690563" indent="-690563" defTabSz="407988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692150" defTabSz="407988">
              <a:defRPr>
                <a:solidFill>
                  <a:schemeClr val="tx1"/>
                </a:solidFill>
                <a:latin typeface="Arial" charset="0"/>
              </a:defRPr>
            </a:lvl2pPr>
            <a:lvl3pPr marL="1082675" indent="-690563" defTabSz="407988">
              <a:defRPr>
                <a:solidFill>
                  <a:schemeClr val="tx1"/>
                </a:solidFill>
                <a:latin typeface="Arial" charset="0"/>
              </a:defRPr>
            </a:lvl3pPr>
            <a:lvl4pPr marL="1279525" indent="-692150" defTabSz="407988">
              <a:defRPr>
                <a:solidFill>
                  <a:schemeClr val="tx1"/>
                </a:solidFill>
                <a:latin typeface="Arial" charset="0"/>
              </a:defRPr>
            </a:lvl4pPr>
            <a:lvl5pPr marL="1474788" indent="-692150" defTabSz="407988">
              <a:defRPr>
                <a:solidFill>
                  <a:schemeClr val="tx1"/>
                </a:solidFill>
                <a:latin typeface="Arial" charset="0"/>
              </a:defRPr>
            </a:lvl5pPr>
            <a:lvl6pPr marL="1931988" indent="-692150" defTabSz="40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389188" indent="-692150" defTabSz="40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846388" indent="-692150" defTabSz="40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303588" indent="-692150" defTabSz="40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97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altLang="ru-RU" sz="2200" baseline="0">
                <a:latin typeface="Times" pitchFamily="18" charset="0"/>
              </a:rPr>
              <a:t>Critical radius:</a:t>
            </a:r>
          </a:p>
          <a:p>
            <a:pPr hangingPunct="0">
              <a:lnSpc>
                <a:spcPct val="97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altLang="ru-RU" sz="2200" baseline="0">
              <a:latin typeface="Times" pitchFamily="18" charset="0"/>
            </a:endParaRPr>
          </a:p>
          <a:p>
            <a:pPr hangingPunct="0">
              <a:lnSpc>
                <a:spcPct val="97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altLang="ru-RU" sz="2200" baseline="0">
              <a:latin typeface="Times" pitchFamily="18" charset="0"/>
            </a:endParaRPr>
          </a:p>
          <a:p>
            <a:pPr hangingPunct="0">
              <a:lnSpc>
                <a:spcPct val="97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altLang="ru-RU" sz="2200" baseline="0">
              <a:latin typeface="Times" pitchFamily="18" charset="0"/>
            </a:endParaRPr>
          </a:p>
          <a:p>
            <a:pPr hangingPunct="0">
              <a:lnSpc>
                <a:spcPct val="97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altLang="ru-RU" sz="2200" baseline="0">
                <a:latin typeface="Times" pitchFamily="18" charset="0"/>
              </a:rPr>
              <a:t> </a:t>
            </a:r>
            <a:endParaRPr lang="ru-RU" altLang="ru-RU" sz="2200" baseline="0">
              <a:latin typeface="Times" pitchFamily="18" charset="0"/>
            </a:endParaRPr>
          </a:p>
        </p:txBody>
      </p:sp>
      <p:pic>
        <p:nvPicPr>
          <p:cNvPr id="327689" name="Picture 9" descr="c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825" y="3689350"/>
            <a:ext cx="18510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690" name="Picture 10" descr="cr_di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88" y="4603750"/>
            <a:ext cx="2351087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691" name="Picture 11" descr="P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3252788"/>
            <a:ext cx="3914775" cy="319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692" name="Text Box 12"/>
          <p:cNvSpPr txBox="1">
            <a:spLocks noChangeArrowheads="1"/>
          </p:cNvSpPr>
          <p:nvPr/>
        </p:nvSpPr>
        <p:spPr bwMode="auto">
          <a:xfrm>
            <a:off x="400050" y="4424363"/>
            <a:ext cx="830263" cy="4048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Arial" charset="0"/>
              </a:defRPr>
            </a:lvl1pPr>
            <a:lvl2pPr marL="414338" defTabSz="828675">
              <a:defRPr>
                <a:solidFill>
                  <a:schemeClr val="tx1"/>
                </a:solidFill>
                <a:latin typeface="Arial" charset="0"/>
              </a:defRPr>
            </a:lvl2pPr>
            <a:lvl3pPr marL="828675" defTabSz="828675">
              <a:defRPr>
                <a:solidFill>
                  <a:schemeClr val="tx1"/>
                </a:solidFill>
                <a:latin typeface="Arial" charset="0"/>
              </a:defRPr>
            </a:lvl3pPr>
            <a:lvl4pPr marL="1244600" defTabSz="828675">
              <a:defRPr>
                <a:solidFill>
                  <a:schemeClr val="tx1"/>
                </a:solidFill>
                <a:latin typeface="Arial" charset="0"/>
              </a:defRPr>
            </a:lvl4pPr>
            <a:lvl5pPr marL="1658938" defTabSz="828675">
              <a:defRPr>
                <a:solidFill>
                  <a:schemeClr val="tx1"/>
                </a:solidFill>
                <a:latin typeface="Arial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l-GR" altLang="ru-RU" sz="2200" baseline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altLang="ru-RU" sz="2200" baseline="0">
                <a:latin typeface="Times New Roman" pitchFamily="18" charset="0"/>
                <a:cs typeface="Times New Roman" pitchFamily="18" charset="0"/>
              </a:rPr>
              <a:t>F/</a:t>
            </a:r>
            <a:r>
              <a:rPr lang="el-GR" altLang="ru-RU" sz="2200" baseline="0">
                <a:latin typeface="Times New Roman" pitchFamily="18" charset="0"/>
                <a:cs typeface="Times New Roman" pitchFamily="18" charset="0"/>
              </a:rPr>
              <a:t>δψ</a:t>
            </a:r>
          </a:p>
        </p:txBody>
      </p:sp>
      <p:grpSp>
        <p:nvGrpSpPr>
          <p:cNvPr id="327693" name="Group 13"/>
          <p:cNvGrpSpPr>
            <a:grpSpLocks/>
          </p:cNvGrpSpPr>
          <p:nvPr/>
        </p:nvGrpSpPr>
        <p:grpSpPr bwMode="auto">
          <a:xfrm>
            <a:off x="4889500" y="3262313"/>
            <a:ext cx="3911600" cy="3190875"/>
            <a:chOff x="3396" y="2265"/>
            <a:chExt cx="2716" cy="2216"/>
          </a:xfrm>
        </p:grpSpPr>
        <p:pic>
          <p:nvPicPr>
            <p:cNvPr id="327694" name="Picture 14" descr="F0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6" y="2265"/>
              <a:ext cx="2716" cy="2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7695" name="Text Box 15"/>
            <p:cNvSpPr txBox="1">
              <a:spLocks noChangeArrowheads="1"/>
            </p:cNvSpPr>
            <p:nvPr/>
          </p:nvSpPr>
          <p:spPr bwMode="auto">
            <a:xfrm>
              <a:off x="3430" y="3072"/>
              <a:ext cx="223" cy="2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>
              <a:spAutoFit/>
            </a:bodyPr>
            <a:lstStyle>
              <a:lvl1pPr defTabSz="828675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14338" defTabSz="828675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828675" defTabSz="828675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244600" defTabSz="828675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658938" defTabSz="828675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1161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5733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0305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4877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hangingPunct="0">
                <a:lnSpc>
                  <a:spcPct val="97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ru-RU" sz="2200" baseline="0">
                  <a:latin typeface="Times New Roman" pitchFamily="18" charset="0"/>
                  <a:cs typeface="Times New Roman" pitchFamily="18" charset="0"/>
                </a:rPr>
                <a:t>F</a:t>
              </a:r>
              <a:endParaRPr lang="ru-RU" altLang="ru-RU" sz="2200" baseline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7696" name="Oval 16"/>
            <p:cNvSpPr>
              <a:spLocks noChangeArrowheads="1"/>
            </p:cNvSpPr>
            <p:nvPr/>
          </p:nvSpPr>
          <p:spPr bwMode="auto">
            <a:xfrm>
              <a:off x="4224" y="3560"/>
              <a:ext cx="56" cy="56"/>
            </a:xfrm>
            <a:prstGeom prst="ellipse">
              <a:avLst/>
            </a:prstGeom>
            <a:solidFill>
              <a:srgbClr val="D6009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7697" name="Line 17"/>
            <p:cNvSpPr>
              <a:spLocks noChangeShapeType="1"/>
            </p:cNvSpPr>
            <p:nvPr/>
          </p:nvSpPr>
          <p:spPr bwMode="auto">
            <a:xfrm>
              <a:off x="4312" y="3688"/>
              <a:ext cx="1312" cy="26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27698" name="Group 18"/>
          <p:cNvGrpSpPr>
            <a:grpSpLocks/>
          </p:cNvGrpSpPr>
          <p:nvPr/>
        </p:nvGrpSpPr>
        <p:grpSpPr bwMode="auto">
          <a:xfrm>
            <a:off x="5805488" y="3479800"/>
            <a:ext cx="2570162" cy="2533650"/>
            <a:chOff x="1608" y="1592"/>
            <a:chExt cx="1784" cy="1760"/>
          </a:xfrm>
        </p:grpSpPr>
        <p:sp>
          <p:nvSpPr>
            <p:cNvPr id="327699" name="Oval 19"/>
            <p:cNvSpPr>
              <a:spLocks noChangeArrowheads="1"/>
            </p:cNvSpPr>
            <p:nvPr/>
          </p:nvSpPr>
          <p:spPr bwMode="auto">
            <a:xfrm>
              <a:off x="1816" y="1776"/>
              <a:ext cx="1376" cy="135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7700" name="Oval 20"/>
            <p:cNvSpPr>
              <a:spLocks noChangeArrowheads="1"/>
            </p:cNvSpPr>
            <p:nvPr/>
          </p:nvSpPr>
          <p:spPr bwMode="auto">
            <a:xfrm>
              <a:off x="2064" y="2000"/>
              <a:ext cx="872" cy="888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7701" name="Oval 21"/>
            <p:cNvSpPr>
              <a:spLocks noChangeArrowheads="1"/>
            </p:cNvSpPr>
            <p:nvPr/>
          </p:nvSpPr>
          <p:spPr bwMode="auto">
            <a:xfrm>
              <a:off x="1608" y="1592"/>
              <a:ext cx="1784" cy="1760"/>
            </a:xfrm>
            <a:prstGeom prst="ellips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/>
            <a:lstStyle>
              <a:lvl1pPr defTabSz="828675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14338" defTabSz="828675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828675" defTabSz="828675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244600" defTabSz="828675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658938" defTabSz="828675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1161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5733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0305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4877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hangingPunct="0">
                <a:lnSpc>
                  <a:spcPct val="97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ru-RU" altLang="ru-RU" sz="3600" baseline="0">
                <a:solidFill>
                  <a:srgbClr val="33CC33"/>
                </a:solidFill>
                <a:latin typeface="Lucida Sans" pitchFamily="34" charset="0"/>
              </a:endParaRPr>
            </a:p>
          </p:txBody>
        </p:sp>
        <p:sp>
          <p:nvSpPr>
            <p:cNvPr id="327702" name="Line 22"/>
            <p:cNvSpPr>
              <a:spLocks noChangeShapeType="1"/>
            </p:cNvSpPr>
            <p:nvPr/>
          </p:nvSpPr>
          <p:spPr bwMode="auto">
            <a:xfrm flipH="1">
              <a:off x="1912" y="2440"/>
              <a:ext cx="576" cy="26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7703" name="Text Box 23"/>
            <p:cNvSpPr txBox="1">
              <a:spLocks noChangeArrowheads="1"/>
            </p:cNvSpPr>
            <p:nvPr/>
          </p:nvSpPr>
          <p:spPr bwMode="auto">
            <a:xfrm>
              <a:off x="2216" y="2512"/>
              <a:ext cx="480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2945" tIns="41473" rIns="82945" bIns="41473">
              <a:spAutoFit/>
            </a:bodyPr>
            <a:lstStyle>
              <a:lvl1pPr defTabSz="828675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14338" defTabSz="828675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828675" defTabSz="828675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244600" defTabSz="828675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658938" defTabSz="828675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1161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5733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0305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4877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hangingPunct="0">
                <a:lnSpc>
                  <a:spcPct val="97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l-GR" altLang="ru-RU" sz="2200" b="1" baseline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ξ</a:t>
              </a:r>
              <a:r>
                <a:rPr lang="en-US" altLang="ru-RU" sz="2200" b="1" baseline="-25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cr</a:t>
              </a:r>
              <a:endParaRPr lang="el-GR" altLang="ru-RU" sz="2200" b="1" baseline="-25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7704" name="Line 24"/>
            <p:cNvSpPr>
              <a:spLocks noChangeShapeType="1"/>
            </p:cNvSpPr>
            <p:nvPr/>
          </p:nvSpPr>
          <p:spPr bwMode="auto">
            <a:xfrm flipH="1">
              <a:off x="2664" y="2056"/>
              <a:ext cx="168" cy="17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7705" name="Line 25"/>
            <p:cNvSpPr>
              <a:spLocks noChangeShapeType="1"/>
            </p:cNvSpPr>
            <p:nvPr/>
          </p:nvSpPr>
          <p:spPr bwMode="auto">
            <a:xfrm flipV="1">
              <a:off x="3040" y="1600"/>
              <a:ext cx="216" cy="240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327706" name="Picture 26" descr="kvarks000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113" y="1335088"/>
            <a:ext cx="1492250" cy="14843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7" name="Picture 27" descr="kvarks000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275" y="4740275"/>
            <a:ext cx="2117725" cy="2117725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8" name="Picture 28" descr="kvarks000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38" y="2505075"/>
            <a:ext cx="2571750" cy="2571750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8384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7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327706"/>
                                        </p:tgtEl>
                                      </p:cBhvr>
                                      <p:by x="5000" y="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327708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69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876719"/>
            <a:ext cx="90239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In NS an overcritical drop reaches size R~0.1 km for t~10</a:t>
            </a:r>
            <a:r>
              <a:rPr lang="en-US" sz="2000" baseline="30000" dirty="0" smtClean="0">
                <a:solidFill>
                  <a:schemeClr val="tx1"/>
                </a:solidFill>
              </a:rPr>
              <a:t>-3</a:t>
            </a:r>
            <a:r>
              <a:rPr lang="en-US" sz="2000" dirty="0" smtClean="0">
                <a:solidFill>
                  <a:schemeClr val="tx1"/>
                </a:solidFill>
              </a:rPr>
              <a:t> sec. by growing of density mode, then it reaches R~(1-10) km for t~10 sec. – h.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(rather than for 10</a:t>
            </a:r>
            <a:r>
              <a:rPr lang="en-US" sz="2000" baseline="30000" dirty="0" smtClean="0">
                <a:solidFill>
                  <a:schemeClr val="tx1"/>
                </a:solidFill>
              </a:rPr>
              <a:t>-3</a:t>
            </a:r>
            <a:r>
              <a:rPr lang="en-US" sz="2000" dirty="0" smtClean="0">
                <a:solidFill>
                  <a:schemeClr val="tx1"/>
                </a:solidFill>
              </a:rPr>
              <a:t> sec) owing to neutrino heat transport to the surface 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(effect of thermal conductivity)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87824" y="3429000"/>
            <a:ext cx="53231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D.V., </a:t>
            </a:r>
            <a:r>
              <a:rPr lang="en-US" sz="1600" dirty="0" err="1" smtClean="0">
                <a:solidFill>
                  <a:schemeClr val="tx1"/>
                </a:solidFill>
              </a:rPr>
              <a:t>Senatorov</a:t>
            </a:r>
            <a:r>
              <a:rPr lang="en-US" sz="1600" dirty="0" smtClean="0">
                <a:solidFill>
                  <a:schemeClr val="tx1"/>
                </a:solidFill>
              </a:rPr>
              <a:t>, </a:t>
            </a:r>
            <a:r>
              <a:rPr lang="en-US" sz="1600" dirty="0" err="1" smtClean="0">
                <a:solidFill>
                  <a:schemeClr val="tx1"/>
                </a:solidFill>
              </a:rPr>
              <a:t>Kaempfer</a:t>
            </a:r>
            <a:r>
              <a:rPr lang="en-US" sz="1600" dirty="0" smtClean="0">
                <a:solidFill>
                  <a:schemeClr val="tx1"/>
                </a:solidFill>
              </a:rPr>
              <a:t>,  </a:t>
            </a:r>
            <a:r>
              <a:rPr lang="en-US" sz="1600" dirty="0" err="1" smtClean="0">
                <a:solidFill>
                  <a:schemeClr val="tx1"/>
                </a:solidFill>
              </a:rPr>
              <a:t>Astroph</a:t>
            </a:r>
            <a:r>
              <a:rPr lang="en-US" sz="1600" dirty="0" smtClean="0">
                <a:solidFill>
                  <a:schemeClr val="tx1"/>
                </a:solidFill>
              </a:rPr>
              <a:t>. Space Sci. (1988), </a:t>
            </a:r>
          </a:p>
          <a:p>
            <a:r>
              <a:rPr lang="en-US" sz="1600" dirty="0" err="1" smtClean="0">
                <a:solidFill>
                  <a:schemeClr val="tx1"/>
                </a:solidFill>
              </a:rPr>
              <a:t>Migdal</a:t>
            </a:r>
            <a:r>
              <a:rPr lang="en-US" sz="1600" dirty="0" smtClean="0">
                <a:solidFill>
                  <a:schemeClr val="tx1"/>
                </a:solidFill>
              </a:rPr>
              <a:t>, Saperstein, </a:t>
            </a:r>
            <a:r>
              <a:rPr lang="en-US" sz="1600" dirty="0" err="1" smtClean="0">
                <a:solidFill>
                  <a:schemeClr val="tx1"/>
                </a:solidFill>
              </a:rPr>
              <a:t>Troitsky</a:t>
            </a:r>
            <a:r>
              <a:rPr lang="en-US" sz="1600" dirty="0" smtClean="0">
                <a:solidFill>
                  <a:schemeClr val="tx1"/>
                </a:solidFill>
              </a:rPr>
              <a:t>, D.V. Phys. Rep. (1990)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3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FF66"/>
            </a:gs>
            <a:gs pos="50000">
              <a:schemeClr val="bg1"/>
            </a:gs>
            <a:gs pos="100000">
              <a:srgbClr val="CC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8630" y="165894"/>
            <a:ext cx="7011295" cy="1143000"/>
          </a:xfrm>
        </p:spPr>
        <p:txBody>
          <a:bodyPr/>
          <a:lstStyle/>
          <a:p>
            <a:r>
              <a:rPr lang="en-US" altLang="ru-RU" sz="3200" dirty="0">
                <a:solidFill>
                  <a:schemeClr val="accent2"/>
                </a:solidFill>
              </a:rPr>
              <a:t>Instabilities</a:t>
            </a:r>
            <a:r>
              <a:rPr lang="en-US" altLang="ru-RU" dirty="0">
                <a:solidFill>
                  <a:schemeClr val="accent2"/>
                </a:solidFill>
              </a:rPr>
              <a:t> </a:t>
            </a:r>
            <a:r>
              <a:rPr lang="en-US" altLang="ru-RU" sz="3200" dirty="0">
                <a:solidFill>
                  <a:schemeClr val="accent2"/>
                </a:solidFill>
              </a:rPr>
              <a:t>in </a:t>
            </a:r>
            <a:r>
              <a:rPr lang="en-US" altLang="ru-RU" sz="3200" dirty="0" err="1">
                <a:solidFill>
                  <a:schemeClr val="accent2"/>
                </a:solidFill>
              </a:rPr>
              <a:t>spinodal</a:t>
            </a:r>
            <a:r>
              <a:rPr lang="en-US" altLang="ru-RU" sz="3200" dirty="0">
                <a:solidFill>
                  <a:schemeClr val="accent2"/>
                </a:solidFill>
              </a:rPr>
              <a:t> </a:t>
            </a:r>
            <a:r>
              <a:rPr lang="en-US" altLang="ru-RU" sz="3200" dirty="0" smtClean="0">
                <a:solidFill>
                  <a:schemeClr val="accent2"/>
                </a:solidFill>
              </a:rPr>
              <a:t>region in HIC</a:t>
            </a:r>
            <a:endParaRPr lang="ru-RU" altLang="ru-RU" sz="3200" dirty="0">
              <a:solidFill>
                <a:schemeClr val="accent2"/>
              </a:solidFill>
            </a:endParaRPr>
          </a:p>
        </p:txBody>
      </p:sp>
      <p:pic>
        <p:nvPicPr>
          <p:cNvPr id="21094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557338"/>
            <a:ext cx="4608513" cy="1624012"/>
          </a:xfrm>
        </p:spPr>
      </p:pic>
      <p:pic>
        <p:nvPicPr>
          <p:cNvPr id="2109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781300"/>
            <a:ext cx="324167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0949" name="Text Box 5"/>
          <p:cNvSpPr txBox="1">
            <a:spLocks noChangeArrowheads="1"/>
          </p:cNvSpPr>
          <p:nvPr/>
        </p:nvSpPr>
        <p:spPr bwMode="auto">
          <a:xfrm>
            <a:off x="395288" y="3193257"/>
            <a:ext cx="3727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baseline="0" dirty="0">
                <a:solidFill>
                  <a:srgbClr val="FF3300"/>
                </a:solidFill>
              </a:rPr>
              <a:t>From equations of non-ideal hydro:</a:t>
            </a:r>
            <a:endParaRPr lang="ru-RU" altLang="ru-RU" baseline="0" dirty="0">
              <a:solidFill>
                <a:srgbClr val="FF3300"/>
              </a:solidFill>
            </a:endParaRPr>
          </a:p>
        </p:txBody>
      </p:sp>
      <p:pic>
        <p:nvPicPr>
          <p:cNvPr id="2109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" y="3680889"/>
            <a:ext cx="5473700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09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38" y="4761977"/>
            <a:ext cx="3311525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0952" name="Text Box 8"/>
          <p:cNvSpPr txBox="1">
            <a:spLocks noChangeArrowheads="1"/>
          </p:cNvSpPr>
          <p:nvPr/>
        </p:nvSpPr>
        <p:spPr bwMode="auto">
          <a:xfrm>
            <a:off x="0" y="6019121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ru-RU" sz="1600" baseline="0" dirty="0" err="1" smtClean="0">
                <a:solidFill>
                  <a:schemeClr val="accent2"/>
                </a:solidFill>
              </a:rPr>
              <a:t>Skokov</a:t>
            </a:r>
            <a:r>
              <a:rPr lang="en-US" altLang="ru-RU" sz="1600" baseline="0" dirty="0">
                <a:solidFill>
                  <a:schemeClr val="accent2"/>
                </a:solidFill>
              </a:rPr>
              <a:t>, D.V. </a:t>
            </a:r>
            <a:r>
              <a:rPr lang="en-US" altLang="ru-RU" sz="1600" baseline="0" dirty="0" smtClean="0">
                <a:solidFill>
                  <a:schemeClr val="accent2"/>
                </a:solidFill>
              </a:rPr>
              <a:t>JETP </a:t>
            </a:r>
            <a:r>
              <a:rPr lang="en-US" altLang="ru-RU" sz="1600" baseline="0" dirty="0">
                <a:solidFill>
                  <a:schemeClr val="accent2"/>
                </a:solidFill>
              </a:rPr>
              <a:t>Lett. 90 (2009</a:t>
            </a:r>
            <a:r>
              <a:rPr lang="en-US" altLang="ru-RU" sz="1600" baseline="0" dirty="0" smtClean="0">
                <a:solidFill>
                  <a:schemeClr val="accent2"/>
                </a:solidFill>
              </a:rPr>
              <a:t>); </a:t>
            </a:r>
            <a:r>
              <a:rPr lang="en-US" altLang="ru-RU" sz="1600" baseline="0" dirty="0" err="1">
                <a:solidFill>
                  <a:schemeClr val="accent2"/>
                </a:solidFill>
              </a:rPr>
              <a:t>Nucl</a:t>
            </a:r>
            <a:r>
              <a:rPr lang="en-US" altLang="ru-RU" sz="1600" baseline="0" dirty="0">
                <a:solidFill>
                  <a:schemeClr val="accent2"/>
                </a:solidFill>
              </a:rPr>
              <a:t>. Phys. A828 (2009</a:t>
            </a:r>
            <a:r>
              <a:rPr lang="en-US" altLang="ru-RU" sz="1600" baseline="0" dirty="0" smtClean="0">
                <a:solidFill>
                  <a:schemeClr val="accent2"/>
                </a:solidFill>
              </a:rPr>
              <a:t>); </a:t>
            </a:r>
            <a:r>
              <a:rPr lang="en-US" altLang="ru-RU" sz="1600" baseline="0" dirty="0">
                <a:solidFill>
                  <a:schemeClr val="accent2"/>
                </a:solidFill>
              </a:rPr>
              <a:t>A846 (2010); </a:t>
            </a:r>
            <a:r>
              <a:rPr lang="en-US" altLang="ru-RU" sz="1600" baseline="0" dirty="0" err="1" smtClean="0">
                <a:solidFill>
                  <a:schemeClr val="accent2"/>
                </a:solidFill>
              </a:rPr>
              <a:t>Randrup</a:t>
            </a:r>
            <a:r>
              <a:rPr lang="en-US" altLang="ru-RU" sz="1600" baseline="0" dirty="0">
                <a:solidFill>
                  <a:schemeClr val="accent2"/>
                </a:solidFill>
              </a:rPr>
              <a:t>, PRC79 (2009)</a:t>
            </a:r>
            <a:r>
              <a:rPr lang="en-US" altLang="ru-RU" baseline="0" dirty="0">
                <a:solidFill>
                  <a:schemeClr val="accent2"/>
                </a:solidFill>
              </a:rPr>
              <a:t> </a:t>
            </a:r>
            <a:endParaRPr lang="ru-RU" altLang="ru-RU" baseline="0" dirty="0">
              <a:solidFill>
                <a:schemeClr val="accent2"/>
              </a:solidFill>
            </a:endParaRPr>
          </a:p>
        </p:txBody>
      </p:sp>
      <p:sp>
        <p:nvSpPr>
          <p:cNvPr id="210953" name="Rectangle 9"/>
          <p:cNvSpPr>
            <a:spLocks noChangeArrowheads="1"/>
          </p:cNvSpPr>
          <p:nvPr/>
        </p:nvSpPr>
        <p:spPr bwMode="auto">
          <a:xfrm>
            <a:off x="395288" y="1125538"/>
            <a:ext cx="64627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ru-RU" baseline="0"/>
              <a:t>aerosol-like mixture of bubbles and droplets  (</a:t>
            </a:r>
            <a:r>
              <a:rPr lang="en-US" altLang="ru-RU" b="1" baseline="0">
                <a:solidFill>
                  <a:srgbClr val="FF3300"/>
                </a:solidFill>
              </a:rPr>
              <a:t>mixed phase</a:t>
            </a:r>
            <a:r>
              <a:rPr lang="en-US" altLang="ru-RU" baseline="0"/>
              <a:t>)</a:t>
            </a:r>
            <a:endParaRPr lang="ru-RU" altLang="ru-RU" baseline="0"/>
          </a:p>
        </p:txBody>
      </p:sp>
      <p:pic>
        <p:nvPicPr>
          <p:cNvPr id="21095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0"/>
            <a:ext cx="1874837" cy="263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0956" name="Text Box 12"/>
          <p:cNvSpPr txBox="1">
            <a:spLocks noChangeArrowheads="1"/>
          </p:cNvSpPr>
          <p:nvPr/>
        </p:nvSpPr>
        <p:spPr bwMode="auto">
          <a:xfrm>
            <a:off x="755576" y="5282407"/>
            <a:ext cx="2254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baseline="0" dirty="0"/>
              <a:t>are speeds of sound</a:t>
            </a:r>
            <a:endParaRPr lang="ru-RU" altLang="ru-RU" baseline="0" dirty="0"/>
          </a:p>
        </p:txBody>
      </p:sp>
    </p:spTree>
    <p:extLst>
      <p:ext uri="{BB962C8B-B14F-4D97-AF65-F5344CB8AC3E}">
        <p14:creationId xmlns:p14="http://schemas.microsoft.com/office/powerpoint/2010/main" val="128513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2372" y="1412776"/>
            <a:ext cx="8219256" cy="220886"/>
          </a:xfrm>
        </p:spPr>
        <p:txBody>
          <a:bodyPr/>
          <a:lstStyle/>
          <a:p>
            <a:r>
              <a:rPr lang="en-US" altLang="ru-RU" sz="2400" dirty="0" smtClean="0"/>
              <a:t>Pressure isotherms and constant </a:t>
            </a:r>
            <a:r>
              <a:rPr lang="en-US" altLang="ru-RU" sz="2400" dirty="0"/>
              <a:t>entropy trajectories</a:t>
            </a:r>
            <a:endParaRPr lang="ru-RU" altLang="ru-RU" sz="2400" dirty="0"/>
          </a:p>
        </p:txBody>
      </p:sp>
      <p:pic>
        <p:nvPicPr>
          <p:cNvPr id="20685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4074" y="1890712"/>
            <a:ext cx="4967287" cy="3154363"/>
          </a:xfrm>
        </p:spPr>
      </p:pic>
      <p:sp>
        <p:nvSpPr>
          <p:cNvPr id="206852" name="Text Box 4"/>
          <p:cNvSpPr txBox="1">
            <a:spLocks noChangeArrowheads="1"/>
          </p:cNvSpPr>
          <p:nvPr/>
        </p:nvSpPr>
        <p:spPr bwMode="auto">
          <a:xfrm>
            <a:off x="0" y="5234298"/>
            <a:ext cx="9144000" cy="6794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ru-RU" b="1" baseline="0" dirty="0" smtClean="0">
                <a:solidFill>
                  <a:schemeClr val="accent2"/>
                </a:solidFill>
              </a:rPr>
              <a:t>- - </a:t>
            </a:r>
            <a:r>
              <a:rPr lang="en-US" altLang="ru-RU" b="1" baseline="0" dirty="0">
                <a:solidFill>
                  <a:schemeClr val="accent2"/>
                </a:solidFill>
              </a:rPr>
              <a:t>- isothermal </a:t>
            </a:r>
            <a:r>
              <a:rPr lang="en-US" altLang="ru-RU" b="1" baseline="0" dirty="0" err="1">
                <a:solidFill>
                  <a:schemeClr val="accent2"/>
                </a:solidFill>
              </a:rPr>
              <a:t>spinodal</a:t>
            </a:r>
            <a:r>
              <a:rPr lang="en-US" altLang="ru-RU" b="1" baseline="0" dirty="0">
                <a:solidFill>
                  <a:schemeClr val="accent2"/>
                </a:solidFill>
              </a:rPr>
              <a:t> (ITS), </a:t>
            </a:r>
            <a:r>
              <a:rPr lang="en-US" altLang="ru-RU" b="1" baseline="0" dirty="0">
                <a:solidFill>
                  <a:srgbClr val="FF3300"/>
                </a:solidFill>
              </a:rPr>
              <a:t>- . - . -</a:t>
            </a:r>
            <a:r>
              <a:rPr lang="en-US" altLang="ru-RU" b="1" baseline="0" dirty="0">
                <a:solidFill>
                  <a:schemeClr val="accent2"/>
                </a:solidFill>
              </a:rPr>
              <a:t> adiabatic </a:t>
            </a:r>
            <a:r>
              <a:rPr lang="en-US" altLang="ru-RU" b="1" baseline="0" dirty="0" err="1">
                <a:solidFill>
                  <a:schemeClr val="accent2"/>
                </a:solidFill>
              </a:rPr>
              <a:t>spinodal</a:t>
            </a:r>
            <a:r>
              <a:rPr lang="en-US" altLang="ru-RU" b="1" baseline="0" dirty="0">
                <a:solidFill>
                  <a:schemeClr val="accent2"/>
                </a:solidFill>
              </a:rPr>
              <a:t> (AS),   </a:t>
            </a:r>
            <a:endParaRPr lang="en-US" altLang="ru-RU" b="1" baseline="0" dirty="0" smtClean="0">
              <a:solidFill>
                <a:schemeClr val="accent2"/>
              </a:solidFill>
            </a:endParaRPr>
          </a:p>
          <a:p>
            <a:r>
              <a:rPr lang="en-US" altLang="ru-RU" b="1" baseline="0" dirty="0" smtClean="0">
                <a:solidFill>
                  <a:schemeClr val="accent2"/>
                </a:solidFill>
              </a:rPr>
              <a:t>           Maxwell construction</a:t>
            </a:r>
            <a:endParaRPr lang="ru-RU" altLang="ru-RU" b="1" baseline="0" dirty="0">
              <a:solidFill>
                <a:schemeClr val="accent2"/>
              </a:solidFill>
            </a:endParaRPr>
          </a:p>
        </p:txBody>
      </p:sp>
      <p:sp>
        <p:nvSpPr>
          <p:cNvPr id="206854" name="Line 6"/>
          <p:cNvSpPr>
            <a:spLocks noChangeShapeType="1"/>
          </p:cNvSpPr>
          <p:nvPr/>
        </p:nvSpPr>
        <p:spPr bwMode="auto">
          <a:xfrm>
            <a:off x="179388" y="5733256"/>
            <a:ext cx="36036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b="1" dirty="0"/>
          </a:p>
        </p:txBody>
      </p:sp>
      <p:sp>
        <p:nvSpPr>
          <p:cNvPr id="206856" name="Oval 8"/>
          <p:cNvSpPr>
            <a:spLocks noChangeArrowheads="1"/>
          </p:cNvSpPr>
          <p:nvPr/>
        </p:nvSpPr>
        <p:spPr bwMode="auto">
          <a:xfrm>
            <a:off x="5580112" y="2349500"/>
            <a:ext cx="1008063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ru-RU" baseline="0" dirty="0"/>
              <a:t>Gi~1</a:t>
            </a:r>
            <a:endParaRPr lang="ru-RU" altLang="ru-RU" baseline="0" dirty="0"/>
          </a:p>
        </p:txBody>
      </p:sp>
      <p:sp>
        <p:nvSpPr>
          <p:cNvPr id="206857" name="Text Box 9"/>
          <p:cNvSpPr txBox="1">
            <a:spLocks noChangeArrowheads="1"/>
          </p:cNvSpPr>
          <p:nvPr/>
        </p:nvSpPr>
        <p:spPr bwMode="auto">
          <a:xfrm>
            <a:off x="5040362" y="2852738"/>
            <a:ext cx="18002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ru-RU" b="1" baseline="0" dirty="0"/>
              <a:t>SV</a:t>
            </a:r>
            <a:endParaRPr lang="ru-RU" altLang="ru-RU" b="1" baseline="0" dirty="0"/>
          </a:p>
        </p:txBody>
      </p:sp>
      <p:sp>
        <p:nvSpPr>
          <p:cNvPr id="206858" name="Text Box 10"/>
          <p:cNvSpPr txBox="1">
            <a:spLocks noChangeArrowheads="1"/>
          </p:cNvSpPr>
          <p:nvPr/>
        </p:nvSpPr>
        <p:spPr bwMode="auto">
          <a:xfrm>
            <a:off x="7473022" y="3561135"/>
            <a:ext cx="5032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ru-RU" b="1" baseline="0" dirty="0"/>
              <a:t>OL</a:t>
            </a:r>
            <a:endParaRPr lang="ru-RU" altLang="ru-RU" b="1" baseline="0" dirty="0"/>
          </a:p>
        </p:txBody>
      </p:sp>
      <p:sp>
        <p:nvSpPr>
          <p:cNvPr id="206862" name="Rectangle 14"/>
          <p:cNvSpPr>
            <a:spLocks noChangeArrowheads="1"/>
          </p:cNvSpPr>
          <p:nvPr/>
        </p:nvSpPr>
        <p:spPr bwMode="auto">
          <a:xfrm>
            <a:off x="5686449" y="2787918"/>
            <a:ext cx="579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2000" b="1" baseline="0" dirty="0"/>
              <a:t>ITS</a:t>
            </a:r>
            <a:endParaRPr lang="ru-RU" altLang="ru-RU" sz="2000" b="1" baseline="0" dirty="0"/>
          </a:p>
        </p:txBody>
      </p:sp>
      <p:pic>
        <p:nvPicPr>
          <p:cNvPr id="206863" name="Picture 15" descr="vdw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1" y="2108572"/>
            <a:ext cx="3563937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20688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2800" b="1" dirty="0"/>
              <a:t>CEP and effects of first-order phase transition 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040362" y="3561135"/>
            <a:ext cx="2087562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ru-RU" baseline="0" dirty="0">
                <a:solidFill>
                  <a:srgbClr val="FF3300"/>
                </a:solidFill>
              </a:rPr>
              <a:t>           </a:t>
            </a:r>
            <a:r>
              <a:rPr lang="en-US" altLang="ru-RU" sz="2000" b="1" baseline="0" dirty="0"/>
              <a:t>AS</a:t>
            </a:r>
            <a:r>
              <a:rPr lang="en-US" altLang="ru-RU" baseline="0" dirty="0">
                <a:solidFill>
                  <a:srgbClr val="FF3300"/>
                </a:solidFill>
              </a:rPr>
              <a:t>,</a:t>
            </a:r>
          </a:p>
          <a:p>
            <a:r>
              <a:rPr lang="en-US" altLang="ru-RU" baseline="0" dirty="0">
                <a:solidFill>
                  <a:srgbClr val="FF3300"/>
                </a:solidFill>
              </a:rPr>
              <a:t>region of instability</a:t>
            </a:r>
          </a:p>
          <a:p>
            <a:r>
              <a:rPr lang="en-US" altLang="ru-RU" baseline="0" dirty="0">
                <a:solidFill>
                  <a:srgbClr val="FF3300"/>
                </a:solidFill>
              </a:rPr>
              <a:t>   in ideal hydro</a:t>
            </a:r>
            <a:endParaRPr lang="ru-RU" altLang="ru-RU" baseline="0" dirty="0">
              <a:solidFill>
                <a:srgbClr val="FF33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9882" y="6137296"/>
            <a:ext cx="802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Instability starts first at ITS, effect of viscosity and thermal conductivity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1404" y="6478888"/>
            <a:ext cx="90525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1600" dirty="0" err="1">
                <a:solidFill>
                  <a:schemeClr val="accent2"/>
                </a:solidFill>
              </a:rPr>
              <a:t>Skokov</a:t>
            </a:r>
            <a:r>
              <a:rPr lang="en-US" altLang="ru-RU" sz="1600" dirty="0">
                <a:solidFill>
                  <a:schemeClr val="accent2"/>
                </a:solidFill>
              </a:rPr>
              <a:t>, D.V. JETP Lett. 90 (2009); </a:t>
            </a:r>
            <a:r>
              <a:rPr lang="en-US" altLang="ru-RU" sz="1600" dirty="0" err="1">
                <a:solidFill>
                  <a:schemeClr val="accent2"/>
                </a:solidFill>
              </a:rPr>
              <a:t>Nucl</a:t>
            </a:r>
            <a:r>
              <a:rPr lang="en-US" altLang="ru-RU" sz="1600" dirty="0">
                <a:solidFill>
                  <a:schemeClr val="accent2"/>
                </a:solidFill>
              </a:rPr>
              <a:t>. Phys. A828 (2009); A846 (2010</a:t>
            </a:r>
            <a:r>
              <a:rPr lang="en-US" altLang="ru-RU" sz="1600" dirty="0" smtClean="0">
                <a:solidFill>
                  <a:schemeClr val="accent2"/>
                </a:solidFill>
              </a:rPr>
              <a:t>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03911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5"/>
          <p:cNvSpPr txBox="1">
            <a:spLocks noChangeArrowheads="1"/>
          </p:cNvSpPr>
          <p:nvPr/>
        </p:nvSpPr>
        <p:spPr bwMode="auto">
          <a:xfrm>
            <a:off x="323850" y="188913"/>
            <a:ext cx="7343775" cy="98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b="1" baseline="0">
                <a:solidFill>
                  <a:srgbClr val="0033CC"/>
                </a:solidFill>
              </a:rPr>
              <a:t>    Limit of large thermal conductivity</a:t>
            </a:r>
            <a:r>
              <a:rPr lang="en-US" altLang="ru-RU" sz="1800" baseline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aseline="0"/>
              <a:t> </a:t>
            </a:r>
            <a:r>
              <a:rPr lang="en-US" altLang="ru-RU" sz="1800" b="1" baseline="0">
                <a:solidFill>
                  <a:srgbClr val="FF3300"/>
                </a:solidFill>
              </a:rPr>
              <a:t>instability arises for the density mode </a:t>
            </a:r>
            <a:r>
              <a:rPr lang="en-US" altLang="ru-RU" sz="2000" b="1" baseline="0">
                <a:solidFill>
                  <a:schemeClr val="accent2"/>
                </a:solidFill>
              </a:rPr>
              <a:t>(at finite momentum!) </a:t>
            </a:r>
            <a:r>
              <a:rPr lang="en-US" altLang="ru-RU" sz="1800" b="1" baseline="0">
                <a:solidFill>
                  <a:srgbClr val="FF3300"/>
                </a:solidFill>
              </a:rPr>
              <a:t>, when trajectory crosses isothermal spinodal line</a:t>
            </a:r>
            <a:endParaRPr lang="ru-RU" altLang="ru-RU" sz="1800" b="1" baseline="0">
              <a:solidFill>
                <a:srgbClr val="FF3300"/>
              </a:solidFill>
            </a:endParaRPr>
          </a:p>
        </p:txBody>
      </p:sp>
      <p:sp>
        <p:nvSpPr>
          <p:cNvPr id="63491" name="Text Box 7"/>
          <p:cNvSpPr txBox="1">
            <a:spLocks noChangeArrowheads="1"/>
          </p:cNvSpPr>
          <p:nvPr/>
        </p:nvSpPr>
        <p:spPr bwMode="auto">
          <a:xfrm>
            <a:off x="250825" y="5805488"/>
            <a:ext cx="9585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 baseline="0">
                <a:solidFill>
                  <a:schemeClr val="accent2"/>
                </a:solidFill>
              </a:rPr>
              <a:t>Far from critical point  fluctuations grow more rapidly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 baseline="0">
                <a:solidFill>
                  <a:schemeClr val="accent2"/>
                </a:solidFill>
              </a:rPr>
              <a:t>                                                                       </a:t>
            </a:r>
            <a:r>
              <a:rPr lang="en-US" altLang="ru-RU" sz="1800" b="1" baseline="0">
                <a:solidFill>
                  <a:srgbClr val="FF3300"/>
                </a:solidFill>
              </a:rPr>
              <a:t>–effect of warm Champagne</a:t>
            </a:r>
            <a:endParaRPr lang="ru-RU" altLang="ru-RU" sz="1800" b="1" baseline="0">
              <a:solidFill>
                <a:srgbClr val="FF3300"/>
              </a:solidFill>
            </a:endParaRPr>
          </a:p>
        </p:txBody>
      </p:sp>
      <p:pic>
        <p:nvPicPr>
          <p:cNvPr id="63492" name="Picture 18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014" y="1730195"/>
            <a:ext cx="28829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3" name="Text Box 21"/>
          <p:cNvSpPr txBox="1">
            <a:spLocks noChangeArrowheads="1"/>
          </p:cNvSpPr>
          <p:nvPr/>
        </p:nvSpPr>
        <p:spPr bwMode="auto">
          <a:xfrm>
            <a:off x="1116013" y="1216025"/>
            <a:ext cx="3455987" cy="366713"/>
          </a:xfrm>
          <a:prstGeom prst="rect">
            <a:avLst/>
          </a:prstGeom>
          <a:solidFill>
            <a:srgbClr val="99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aseline="0"/>
              <a:t>amplitude of the growing modes</a:t>
            </a:r>
          </a:p>
        </p:txBody>
      </p:sp>
      <p:pic>
        <p:nvPicPr>
          <p:cNvPr id="63494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88913"/>
            <a:ext cx="1152525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5" name="Picture 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88913"/>
            <a:ext cx="1684337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6" name="Picture 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205038"/>
            <a:ext cx="2268538" cy="198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7" name="Text Box 31"/>
          <p:cNvSpPr txBox="1">
            <a:spLocks noChangeArrowheads="1"/>
          </p:cNvSpPr>
          <p:nvPr/>
        </p:nvSpPr>
        <p:spPr bwMode="auto">
          <a:xfrm>
            <a:off x="5724525" y="1431925"/>
            <a:ext cx="1800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aseline="0"/>
              <a:t>for most rapidly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aseline="0"/>
              <a:t>growing modes:</a:t>
            </a:r>
            <a:endParaRPr lang="ru-RU" altLang="ru-RU" sz="1800" baseline="0"/>
          </a:p>
        </p:txBody>
      </p:sp>
      <p:sp>
        <p:nvSpPr>
          <p:cNvPr id="63498" name="Text Box 32"/>
          <p:cNvSpPr txBox="1">
            <a:spLocks noChangeArrowheads="1"/>
          </p:cNvSpPr>
          <p:nvPr/>
        </p:nvSpPr>
        <p:spPr bwMode="auto">
          <a:xfrm>
            <a:off x="1692275" y="22050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aseline="0"/>
          </a:p>
        </p:txBody>
      </p:sp>
      <p:sp>
        <p:nvSpPr>
          <p:cNvPr id="63499" name="Text Box 36"/>
          <p:cNvSpPr txBox="1">
            <a:spLocks noChangeArrowheads="1"/>
          </p:cNvSpPr>
          <p:nvPr/>
        </p:nvSpPr>
        <p:spPr bwMode="auto">
          <a:xfrm>
            <a:off x="1101725" y="4511675"/>
            <a:ext cx="34702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aseline="0" dirty="0">
                <a:cs typeface="Arial" pitchFamily="34" charset="0"/>
              </a:rPr>
              <a:t> </a:t>
            </a:r>
            <a:r>
              <a:rPr lang="el-GR" altLang="ru-RU" sz="1800" baseline="0" dirty="0">
                <a:cs typeface="Arial" pitchFamily="34" charset="0"/>
              </a:rPr>
              <a:t>β</a:t>
            </a:r>
            <a:r>
              <a:rPr lang="en-US" altLang="ru-RU" sz="1800" baseline="0" dirty="0">
                <a:cs typeface="Arial" pitchFamily="34" charset="0"/>
              </a:rPr>
              <a:t>=0.1 dash line, </a:t>
            </a:r>
            <a:r>
              <a:rPr lang="el-GR" altLang="ru-RU" sz="1800" baseline="0" dirty="0">
                <a:cs typeface="Arial" pitchFamily="34" charset="0"/>
              </a:rPr>
              <a:t>β</a:t>
            </a:r>
            <a:r>
              <a:rPr lang="en-US" altLang="ru-RU" sz="1800" baseline="0" dirty="0">
                <a:cs typeface="Arial" pitchFamily="34" charset="0"/>
              </a:rPr>
              <a:t>=10 solid line </a:t>
            </a:r>
            <a:endParaRPr lang="el-GR" altLang="ru-RU" sz="1800" baseline="0" dirty="0">
              <a:cs typeface="Arial" pitchFamily="34" charset="0"/>
            </a:endParaRPr>
          </a:p>
        </p:txBody>
      </p:sp>
      <p:sp>
        <p:nvSpPr>
          <p:cNvPr id="63500" name="AutoShape 37"/>
          <p:cNvSpPr>
            <a:spLocks noChangeArrowheads="1"/>
          </p:cNvSpPr>
          <p:nvPr/>
        </p:nvSpPr>
        <p:spPr bwMode="auto">
          <a:xfrm>
            <a:off x="6732588" y="3573463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63501" name="Text Box 38"/>
          <p:cNvSpPr txBox="1">
            <a:spLocks noChangeArrowheads="1"/>
          </p:cNvSpPr>
          <p:nvPr/>
        </p:nvSpPr>
        <p:spPr bwMode="auto">
          <a:xfrm>
            <a:off x="7667625" y="3500438"/>
            <a:ext cx="14763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aseline="0"/>
              <a:t>R</a:t>
            </a:r>
            <a:r>
              <a:rPr lang="en-US" altLang="ru-RU" sz="1800" baseline="-25000"/>
              <a:t>m</a:t>
            </a:r>
            <a:r>
              <a:rPr lang="en-US" altLang="ru-RU" sz="1800" baseline="0"/>
              <a:t>~1/p</a:t>
            </a:r>
            <a:r>
              <a:rPr lang="en-US" altLang="ru-RU" sz="1800" baseline="-25000"/>
              <a:t>m</a:t>
            </a:r>
            <a:endParaRPr lang="ru-RU" altLang="ru-RU" sz="1800" baseline="-25000"/>
          </a:p>
        </p:txBody>
      </p:sp>
      <p:sp>
        <p:nvSpPr>
          <p:cNvPr id="63502" name="Text Box 39"/>
          <p:cNvSpPr txBox="1">
            <a:spLocks noChangeArrowheads="1"/>
          </p:cNvSpPr>
          <p:nvPr/>
        </p:nvSpPr>
        <p:spPr bwMode="auto">
          <a:xfrm>
            <a:off x="5724525" y="5300663"/>
            <a:ext cx="30591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baseline="0" dirty="0"/>
              <a:t>t=2L=10 </a:t>
            </a:r>
            <a:r>
              <a:rPr lang="en-US" altLang="ru-RU" sz="2000" baseline="0" dirty="0" err="1"/>
              <a:t>fm</a:t>
            </a:r>
            <a:r>
              <a:rPr lang="en-US" altLang="ru-RU" sz="2000" baseline="0" dirty="0"/>
              <a:t> (0.15 / </a:t>
            </a:r>
            <a:r>
              <a:rPr lang="el-GR" altLang="ru-RU" sz="2000" baseline="0" dirty="0">
                <a:cs typeface="Arial" pitchFamily="34" charset="0"/>
              </a:rPr>
              <a:t>δ</a:t>
            </a:r>
            <a:r>
              <a:rPr lang="en-US" altLang="ru-RU" sz="2000" baseline="0" dirty="0">
                <a:cs typeface="Arial" pitchFamily="34" charset="0"/>
              </a:rPr>
              <a:t> Ť)</a:t>
            </a:r>
          </a:p>
        </p:txBody>
      </p:sp>
      <p:sp>
        <p:nvSpPr>
          <p:cNvPr id="63503" name="Rectangle 40"/>
          <p:cNvSpPr>
            <a:spLocks noChangeArrowheads="1"/>
          </p:cNvSpPr>
          <p:nvPr/>
        </p:nvSpPr>
        <p:spPr bwMode="auto">
          <a:xfrm>
            <a:off x="827088" y="5300663"/>
            <a:ext cx="7956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baseline="0" dirty="0" smtClean="0"/>
              <a:t> </a:t>
            </a:r>
            <a:r>
              <a:rPr lang="el-GR" altLang="ru-RU" sz="2000" baseline="0" dirty="0">
                <a:cs typeface="Arial" pitchFamily="34" charset="0"/>
              </a:rPr>
              <a:t>δ</a:t>
            </a:r>
            <a:r>
              <a:rPr lang="en-US" altLang="ru-RU" sz="2000" baseline="0" dirty="0">
                <a:cs typeface="Arial" pitchFamily="34" charset="0"/>
              </a:rPr>
              <a:t> Ť=</a:t>
            </a:r>
            <a:r>
              <a:rPr lang="en-US" altLang="ru-RU" sz="2000" baseline="0" dirty="0"/>
              <a:t>(</a:t>
            </a:r>
            <a:r>
              <a:rPr lang="en-US" altLang="ru-RU" sz="2000" baseline="0" dirty="0" err="1"/>
              <a:t>T</a:t>
            </a:r>
            <a:r>
              <a:rPr lang="en-US" altLang="ru-RU" sz="2000" baseline="-25000" dirty="0" err="1"/>
              <a:t>cr</a:t>
            </a:r>
            <a:r>
              <a:rPr lang="en-US" altLang="ru-RU" sz="2000" baseline="0" dirty="0"/>
              <a:t> –T)/</a:t>
            </a:r>
            <a:r>
              <a:rPr lang="en-US" altLang="ru-RU" sz="2000" baseline="0" dirty="0" err="1"/>
              <a:t>T</a:t>
            </a:r>
            <a:r>
              <a:rPr lang="en-US" altLang="ru-RU" sz="2000" baseline="-25000" dirty="0" err="1"/>
              <a:t>cr</a:t>
            </a:r>
            <a:r>
              <a:rPr lang="en-US" altLang="ru-RU" sz="2000" baseline="0" dirty="0"/>
              <a:t> =0.15; </a:t>
            </a:r>
            <a:r>
              <a:rPr lang="en-US" altLang="ru-RU" sz="2000" baseline="0" dirty="0" err="1"/>
              <a:t>T</a:t>
            </a:r>
            <a:r>
              <a:rPr lang="en-US" altLang="ru-RU" sz="2000" baseline="-25000" dirty="0" err="1"/>
              <a:t>cr</a:t>
            </a:r>
            <a:r>
              <a:rPr lang="en-US" altLang="ru-RU" sz="2000" baseline="0" dirty="0"/>
              <a:t>=162 MeV,</a:t>
            </a:r>
            <a:endParaRPr lang="ru-RU" altLang="ru-RU" sz="2000" baseline="0" dirty="0"/>
          </a:p>
        </p:txBody>
      </p:sp>
      <p:sp>
        <p:nvSpPr>
          <p:cNvPr id="2" name="TextBox 1"/>
          <p:cNvSpPr txBox="1"/>
          <p:nvPr/>
        </p:nvSpPr>
        <p:spPr>
          <a:xfrm>
            <a:off x="3051870" y="4931331"/>
            <a:ext cx="260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hadron-quark ph. tr.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6441338"/>
            <a:ext cx="90364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1600" dirty="0" err="1">
                <a:solidFill>
                  <a:schemeClr val="accent2"/>
                </a:solidFill>
              </a:rPr>
              <a:t>Skokov</a:t>
            </a:r>
            <a:r>
              <a:rPr lang="en-US" altLang="ru-RU" sz="1600" dirty="0">
                <a:solidFill>
                  <a:schemeClr val="accent2"/>
                </a:solidFill>
              </a:rPr>
              <a:t>, D.V. JETP Lett. 90 (2009); </a:t>
            </a:r>
            <a:r>
              <a:rPr lang="en-US" altLang="ru-RU" sz="1600" dirty="0" err="1">
                <a:solidFill>
                  <a:schemeClr val="accent2"/>
                </a:solidFill>
              </a:rPr>
              <a:t>Nucl</a:t>
            </a:r>
            <a:r>
              <a:rPr lang="en-US" altLang="ru-RU" sz="1600" dirty="0">
                <a:solidFill>
                  <a:schemeClr val="accent2"/>
                </a:solidFill>
              </a:rPr>
              <a:t>. Phys. A828 (2009); A846 (2010)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32773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FF66"/>
            </a:gs>
            <a:gs pos="50000">
              <a:schemeClr val="bg1"/>
            </a:gs>
            <a:gs pos="100000">
              <a:srgbClr val="CC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941796"/>
            <a:ext cx="9143999" cy="558354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0000FF"/>
              </a:buClr>
              <a:buSzPct val="110000"/>
              <a:buFont typeface="Wingdings" pitchFamily="2" charset="2"/>
              <a:buChar char="§"/>
            </a:pPr>
            <a:r>
              <a:rPr lang="en-US" altLang="ru-RU" sz="2400" dirty="0" err="1" smtClean="0"/>
              <a:t>EoS</a:t>
            </a:r>
            <a:r>
              <a:rPr lang="en-US" altLang="ru-RU" sz="2400" dirty="0" smtClean="0"/>
              <a:t> of baryon-reach hadron matter (dense, not too hot)</a:t>
            </a:r>
          </a:p>
          <a:p>
            <a:pPr marL="0" indent="0" eaLnBrk="1" hangingPunct="1">
              <a:lnSpc>
                <a:spcPct val="80000"/>
              </a:lnSpc>
              <a:buClr>
                <a:srgbClr val="0000FF"/>
              </a:buClr>
              <a:buSzPct val="110000"/>
              <a:buNone/>
            </a:pPr>
            <a:r>
              <a:rPr lang="en-US" altLang="ru-RU" sz="2400" dirty="0" smtClean="0"/>
              <a:t>    </a:t>
            </a:r>
            <a:r>
              <a:rPr lang="en-US" altLang="ru-RU" sz="2400" dirty="0">
                <a:solidFill>
                  <a:srgbClr val="FF0000"/>
                </a:solidFill>
              </a:rPr>
              <a:t>q</a:t>
            </a:r>
            <a:r>
              <a:rPr lang="en-US" altLang="ru-RU" sz="2400" dirty="0" smtClean="0">
                <a:solidFill>
                  <a:srgbClr val="FF0000"/>
                </a:solidFill>
              </a:rPr>
              <a:t>uasiparticle</a:t>
            </a:r>
            <a:r>
              <a:rPr lang="en-US" altLang="ru-RU" sz="2400" dirty="0" smtClean="0"/>
              <a:t> </a:t>
            </a:r>
            <a:r>
              <a:rPr lang="en-US" altLang="ru-RU" sz="2400" dirty="0" smtClean="0">
                <a:solidFill>
                  <a:srgbClr val="FF0000"/>
                </a:solidFill>
              </a:rPr>
              <a:t>description, </a:t>
            </a:r>
            <a:r>
              <a:rPr lang="el-GR" altLang="ru-RU" sz="2400" dirty="0" smtClean="0">
                <a:solidFill>
                  <a:srgbClr val="FF0000"/>
                </a:solidFill>
              </a:rPr>
              <a:t>σ</a:t>
            </a:r>
            <a:r>
              <a:rPr lang="en-US" altLang="ru-RU" sz="2400" dirty="0" smtClean="0">
                <a:solidFill>
                  <a:srgbClr val="FF0000"/>
                </a:solidFill>
              </a:rPr>
              <a:t>,</a:t>
            </a:r>
            <a:r>
              <a:rPr lang="el-GR" altLang="ru-RU" sz="2400" dirty="0" smtClean="0">
                <a:solidFill>
                  <a:srgbClr val="FF0000"/>
                </a:solidFill>
              </a:rPr>
              <a:t>ώ</a:t>
            </a:r>
            <a:r>
              <a:rPr lang="en-US" altLang="ru-RU" sz="2400" dirty="0" smtClean="0">
                <a:solidFill>
                  <a:srgbClr val="FF0000"/>
                </a:solidFill>
              </a:rPr>
              <a:t>,</a:t>
            </a:r>
            <a:r>
              <a:rPr lang="el-GR" altLang="ru-RU" sz="2400" dirty="0" smtClean="0">
                <a:solidFill>
                  <a:srgbClr val="FF0000"/>
                </a:solidFill>
              </a:rPr>
              <a:t>ρ</a:t>
            </a:r>
            <a:r>
              <a:rPr lang="en-US" altLang="ru-RU" sz="2400" dirty="0" smtClean="0">
                <a:solidFill>
                  <a:srgbClr val="FF0000"/>
                </a:solidFill>
              </a:rPr>
              <a:t>-cut-mechanisms for RMF </a:t>
            </a:r>
            <a:r>
              <a:rPr lang="en-US" altLang="ru-RU" sz="2400" dirty="0" err="1" smtClean="0">
                <a:solidFill>
                  <a:srgbClr val="FF0000"/>
                </a:solidFill>
              </a:rPr>
              <a:t>EoSs</a:t>
            </a:r>
            <a:endParaRPr lang="en-US" altLang="ru-RU" sz="24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0000FF"/>
              </a:buClr>
              <a:buSzPct val="110000"/>
              <a:buFont typeface="Wingdings" pitchFamily="2" charset="2"/>
              <a:buChar char="§"/>
            </a:pPr>
            <a:r>
              <a:rPr lang="en-US" altLang="ru-RU" sz="2400" dirty="0" smtClean="0"/>
              <a:t>First-order phase tr. in NSs and HICs. </a:t>
            </a:r>
            <a:r>
              <a:rPr lang="en-US" altLang="ru-RU" sz="2400" dirty="0">
                <a:solidFill>
                  <a:srgbClr val="FF0000"/>
                </a:solidFill>
              </a:rPr>
              <a:t>Effects of viscosity and thermal </a:t>
            </a:r>
            <a:r>
              <a:rPr lang="en-US" altLang="ru-RU" sz="2400" dirty="0" smtClean="0">
                <a:solidFill>
                  <a:srgbClr val="FF0000"/>
                </a:solidFill>
              </a:rPr>
              <a:t>conductivity</a:t>
            </a:r>
          </a:p>
          <a:p>
            <a:pPr eaLnBrk="1" hangingPunct="1">
              <a:lnSpc>
                <a:spcPct val="80000"/>
              </a:lnSpc>
              <a:buClr>
                <a:srgbClr val="0000FF"/>
              </a:buClr>
              <a:buSzPct val="110000"/>
              <a:buFont typeface="Wingdings" pitchFamily="2" charset="2"/>
              <a:buChar char="§"/>
            </a:pPr>
            <a:r>
              <a:rPr lang="en-US" altLang="ru-RU" sz="2400" dirty="0" err="1"/>
              <a:t>Pions</a:t>
            </a:r>
            <a:r>
              <a:rPr lang="en-US" altLang="ru-RU" sz="2400" dirty="0"/>
              <a:t> and kaons in</a:t>
            </a:r>
            <a:r>
              <a:rPr lang="en-US" altLang="ru-RU" sz="2400" i="1" dirty="0"/>
              <a:t> </a:t>
            </a:r>
            <a:r>
              <a:rPr lang="en-US" altLang="ru-RU" sz="2400" dirty="0"/>
              <a:t>baryon-reach hadron matter</a:t>
            </a:r>
          </a:p>
          <a:p>
            <a:pPr marL="0" indent="0" eaLnBrk="1" hangingPunct="1">
              <a:lnSpc>
                <a:spcPct val="80000"/>
              </a:lnSpc>
              <a:buClr>
                <a:srgbClr val="0000FF"/>
              </a:buClr>
              <a:buSzPct val="110000"/>
              <a:buNone/>
            </a:pPr>
            <a:r>
              <a:rPr lang="en-US" altLang="ru-RU" sz="2400" dirty="0"/>
              <a:t>     </a:t>
            </a:r>
            <a:r>
              <a:rPr lang="en-US" altLang="ru-RU" sz="2400" dirty="0">
                <a:solidFill>
                  <a:srgbClr val="FF0000"/>
                </a:solidFill>
              </a:rPr>
              <a:t>p-wave polarization effects and pion/kaon condensation </a:t>
            </a:r>
            <a:r>
              <a:rPr lang="en-US" altLang="ru-RU" sz="2400" dirty="0"/>
              <a:t> </a:t>
            </a:r>
            <a:endParaRPr lang="en-US" altLang="ru-RU" sz="24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0000FF"/>
              </a:buClr>
              <a:buSzPct val="110000"/>
              <a:buFont typeface="Wingdings" pitchFamily="2" charset="2"/>
              <a:buChar char="§"/>
            </a:pPr>
            <a:r>
              <a:rPr lang="en-US" altLang="ru-RU" sz="2400" dirty="0" smtClean="0">
                <a:solidFill>
                  <a:srgbClr val="FF0000"/>
                </a:solidFill>
              </a:rPr>
              <a:t>In-medium effects </a:t>
            </a:r>
            <a:r>
              <a:rPr lang="en-US" altLang="ru-RU" sz="2400" dirty="0" smtClean="0"/>
              <a:t>on neutrino </a:t>
            </a:r>
            <a:r>
              <a:rPr lang="en-US" altLang="ru-RU" sz="2400" dirty="0"/>
              <a:t>radiation from </a:t>
            </a:r>
            <a:r>
              <a:rPr lang="en-US" altLang="ru-RU" sz="2400" dirty="0" smtClean="0"/>
              <a:t>NSs  </a:t>
            </a:r>
            <a:r>
              <a:rPr lang="en-US" altLang="ru-RU" sz="2400" dirty="0"/>
              <a:t>and </a:t>
            </a:r>
            <a:r>
              <a:rPr lang="en-US" altLang="ru-RU" sz="2400" dirty="0" smtClean="0">
                <a:solidFill>
                  <a:srgbClr val="FF0000"/>
                </a:solidFill>
              </a:rPr>
              <a:t>bulk and shear viscosities</a:t>
            </a:r>
            <a:r>
              <a:rPr lang="en-US" altLang="ru-RU" sz="2400" dirty="0" smtClean="0"/>
              <a:t> in problem of r-mode damping</a:t>
            </a:r>
            <a:endParaRPr lang="en-US" altLang="ru-RU" sz="24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0000FF"/>
              </a:buClr>
              <a:buSzPct val="110000"/>
              <a:buFont typeface="Wingdings" pitchFamily="2" charset="2"/>
              <a:buChar char="§"/>
            </a:pPr>
            <a:r>
              <a:rPr lang="en-US" altLang="ru-RU" sz="2400" dirty="0" smtClean="0"/>
              <a:t>Possible condensation of excitations in NS crusts and peripheral HIC</a:t>
            </a:r>
          </a:p>
          <a:p>
            <a:pPr eaLnBrk="1" hangingPunct="1">
              <a:lnSpc>
                <a:spcPct val="80000"/>
              </a:lnSpc>
              <a:buClr>
                <a:srgbClr val="0000FF"/>
              </a:buClr>
              <a:buSzPct val="110000"/>
              <a:buFont typeface="Wingdings" pitchFamily="2" charset="2"/>
              <a:buChar char="§"/>
            </a:pPr>
            <a:endParaRPr lang="en-US" altLang="ru-RU" sz="2400" dirty="0" smtClean="0"/>
          </a:p>
          <a:p>
            <a:pPr marL="0" indent="0" eaLnBrk="1" hangingPunct="1">
              <a:lnSpc>
                <a:spcPct val="80000"/>
              </a:lnSpc>
              <a:buClr>
                <a:srgbClr val="0000FF"/>
              </a:buClr>
              <a:buSzPct val="110000"/>
              <a:buNone/>
            </a:pPr>
            <a:r>
              <a:rPr lang="en-US" altLang="ru-RU" sz="2400" dirty="0">
                <a:solidFill>
                  <a:srgbClr val="FF0000"/>
                </a:solidFill>
              </a:rPr>
              <a:t> </a:t>
            </a:r>
            <a:r>
              <a:rPr lang="en-US" altLang="ru-RU" sz="2400" dirty="0" smtClean="0">
                <a:solidFill>
                  <a:srgbClr val="FF0000"/>
                </a:solidFill>
              </a:rPr>
              <a:t>    </a:t>
            </a:r>
          </a:p>
          <a:p>
            <a:pPr marL="0" indent="0" eaLnBrk="1" hangingPunct="1">
              <a:lnSpc>
                <a:spcPct val="80000"/>
              </a:lnSpc>
              <a:buClr>
                <a:srgbClr val="0000FF"/>
              </a:buClr>
              <a:buSzPct val="110000"/>
              <a:buNone/>
            </a:pPr>
            <a:endParaRPr lang="en-US" altLang="ru-RU" sz="2400" dirty="0">
              <a:solidFill>
                <a:srgbClr val="FF0000"/>
              </a:solidFill>
            </a:endParaRPr>
          </a:p>
          <a:p>
            <a:pPr marL="0" indent="0" eaLnBrk="1" hangingPunct="1">
              <a:lnSpc>
                <a:spcPct val="80000"/>
              </a:lnSpc>
              <a:buClr>
                <a:srgbClr val="0000FF"/>
              </a:buClr>
              <a:buSzPct val="110000"/>
              <a:buNone/>
            </a:pPr>
            <a:endParaRPr lang="en-US" altLang="ru-RU" sz="2400" dirty="0" smtClean="0">
              <a:solidFill>
                <a:srgbClr val="FF0000"/>
              </a:solidFill>
            </a:endParaRPr>
          </a:p>
          <a:p>
            <a:pPr marL="0" indent="0" eaLnBrk="1" hangingPunct="1">
              <a:lnSpc>
                <a:spcPct val="80000"/>
              </a:lnSpc>
              <a:buClr>
                <a:srgbClr val="0000FF"/>
              </a:buClr>
              <a:buSzPct val="110000"/>
              <a:buNone/>
            </a:pPr>
            <a:endParaRPr lang="en-US" altLang="ru-RU" sz="2400" dirty="0" smtClean="0">
              <a:solidFill>
                <a:srgbClr val="FF0000"/>
              </a:solidFill>
            </a:endParaRPr>
          </a:p>
          <a:p>
            <a:pPr marL="0" indent="0" eaLnBrk="1" hangingPunct="1">
              <a:lnSpc>
                <a:spcPct val="80000"/>
              </a:lnSpc>
              <a:buClr>
                <a:srgbClr val="0000FF"/>
              </a:buClr>
              <a:buSzPct val="110000"/>
              <a:buNone/>
            </a:pPr>
            <a:endParaRPr lang="en-US" altLang="ru-RU" sz="2400" dirty="0" smtClean="0"/>
          </a:p>
          <a:p>
            <a:pPr marL="0" indent="0" eaLnBrk="1" hangingPunct="1">
              <a:lnSpc>
                <a:spcPct val="80000"/>
              </a:lnSpc>
              <a:buClr>
                <a:srgbClr val="0000FF"/>
              </a:buClr>
              <a:buSzPct val="110000"/>
              <a:buNone/>
            </a:pPr>
            <a:r>
              <a:rPr lang="en-US" altLang="ru-RU" sz="2500" dirty="0" smtClean="0"/>
              <a:t> 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938055" y="95411"/>
            <a:ext cx="861133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500" b="1" dirty="0" smtClean="0"/>
              <a:t>Plan</a:t>
            </a:r>
            <a:endParaRPr lang="en-US" altLang="ru-RU" sz="25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38055" y="572465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Hadron description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7164388" cy="1143000"/>
          </a:xfrm>
        </p:spPr>
        <p:txBody>
          <a:bodyPr/>
          <a:lstStyle/>
          <a:p>
            <a:pPr eaLnBrk="1" hangingPunct="1"/>
            <a:r>
              <a:rPr lang="en-US" altLang="ru-RU" sz="2400" b="1" smtClean="0">
                <a:solidFill>
                  <a:srgbClr val="0033CC"/>
                </a:solidFill>
              </a:rPr>
              <a:t>Limit of small thermal conductivity</a:t>
            </a:r>
            <a:r>
              <a:rPr lang="en-US" altLang="ru-RU" sz="4000" smtClean="0">
                <a:solidFill>
                  <a:schemeClr val="tx1"/>
                </a:solidFill>
              </a:rPr>
              <a:t> </a:t>
            </a:r>
            <a:br>
              <a:rPr lang="en-US" altLang="ru-RU" sz="4000" smtClean="0">
                <a:solidFill>
                  <a:schemeClr val="tx1"/>
                </a:solidFill>
              </a:rPr>
            </a:br>
            <a:endParaRPr lang="ru-RU" altLang="ru-RU" sz="4000" smtClean="0">
              <a:solidFill>
                <a:schemeClr val="tx1"/>
              </a:solidFill>
            </a:endParaRPr>
          </a:p>
        </p:txBody>
      </p:sp>
      <p:pic>
        <p:nvPicPr>
          <p:cNvPr id="6451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04025" y="476250"/>
            <a:ext cx="1439863" cy="360363"/>
          </a:xfrm>
        </p:spPr>
      </p:pic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0" y="981075"/>
            <a:ext cx="89646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 baseline="0">
                <a:solidFill>
                  <a:srgbClr val="FF3300"/>
                </a:solidFill>
              </a:rPr>
              <a:t>Instability arises when trajectory crosses isothermal spinodal line, but now for the thermal mode</a:t>
            </a:r>
            <a:endParaRPr lang="ru-RU" altLang="ru-RU" sz="1800" b="1" baseline="0">
              <a:solidFill>
                <a:srgbClr val="FF3300"/>
              </a:solidFill>
            </a:endParaRPr>
          </a:p>
        </p:txBody>
      </p:sp>
      <p:pic>
        <p:nvPicPr>
          <p:cNvPr id="6451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484313"/>
            <a:ext cx="413702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8" name="Text Box 7"/>
          <p:cNvSpPr txBox="1">
            <a:spLocks noChangeArrowheads="1"/>
          </p:cNvSpPr>
          <p:nvPr/>
        </p:nvSpPr>
        <p:spPr bwMode="auto">
          <a:xfrm>
            <a:off x="250825" y="2349500"/>
            <a:ext cx="88931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 baseline="0">
                <a:solidFill>
                  <a:srgbClr val="0033CC"/>
                </a:solidFill>
              </a:rPr>
              <a:t>  Limit of</a:t>
            </a:r>
            <a:r>
              <a:rPr lang="en-US" altLang="ru-RU" sz="1800" baseline="0"/>
              <a:t>   </a:t>
            </a:r>
            <a:r>
              <a:rPr lang="el-GR" altLang="ru-RU" sz="2400" baseline="0">
                <a:solidFill>
                  <a:srgbClr val="0033CC"/>
                </a:solidFill>
                <a:cs typeface="Arial" pitchFamily="34" charset="0"/>
              </a:rPr>
              <a:t>κ</a:t>
            </a:r>
            <a:r>
              <a:rPr lang="en-US" altLang="ru-RU" sz="2400" baseline="0">
                <a:solidFill>
                  <a:srgbClr val="0033CC"/>
                </a:solidFill>
                <a:cs typeface="Arial" pitchFamily="34" charset="0"/>
              </a:rPr>
              <a:t> =0</a:t>
            </a:r>
            <a:r>
              <a:rPr lang="en-US" altLang="ru-RU" sz="2400" baseline="0">
                <a:cs typeface="Arial" pitchFamily="34" charset="0"/>
              </a:rPr>
              <a:t>  (like in ideal hydro. calculations) </a:t>
            </a:r>
            <a:r>
              <a:rPr lang="en-US" altLang="ru-RU" sz="2400" b="1" baseline="0">
                <a:solidFill>
                  <a:srgbClr val="0033CC"/>
                </a:solidFill>
                <a:cs typeface="Arial" pitchFamily="34" charset="0"/>
              </a:rPr>
              <a:t>is special: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 baseline="0">
                <a:solidFill>
                  <a:srgbClr val="FF3300"/>
                </a:solidFill>
                <a:cs typeface="Arial" pitchFamily="34" charset="0"/>
              </a:rPr>
              <a:t>no thermal mode</a:t>
            </a:r>
            <a:endParaRPr lang="el-GR" altLang="ru-RU" sz="2400" b="1" baseline="0">
              <a:solidFill>
                <a:srgbClr val="FF3300"/>
              </a:solidFill>
              <a:cs typeface="Arial" pitchFamily="34" charset="0"/>
            </a:endParaRPr>
          </a:p>
        </p:txBody>
      </p:sp>
      <p:sp>
        <p:nvSpPr>
          <p:cNvPr id="64519" name="Text Box 9"/>
          <p:cNvSpPr txBox="1">
            <a:spLocks noChangeArrowheads="1"/>
          </p:cNvSpPr>
          <p:nvPr/>
        </p:nvSpPr>
        <p:spPr bwMode="auto">
          <a:xfrm>
            <a:off x="539750" y="3213100"/>
            <a:ext cx="8604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 baseline="0">
                <a:solidFill>
                  <a:srgbClr val="FF3300"/>
                </a:solidFill>
              </a:rPr>
              <a:t>Instability arises for the density mode, but only when trajectory crosses</a:t>
            </a:r>
            <a:r>
              <a:rPr lang="en-US" altLang="ru-RU" sz="1800" baseline="0"/>
              <a:t> </a:t>
            </a:r>
            <a:r>
              <a:rPr lang="en-US" altLang="ru-RU" sz="1800" b="1" baseline="0">
                <a:solidFill>
                  <a:srgbClr val="FF3300"/>
                </a:solidFill>
              </a:rPr>
              <a:t>adiabatic spinodal line</a:t>
            </a:r>
            <a:endParaRPr lang="ru-RU" altLang="ru-RU" sz="1800" b="1" baseline="0">
              <a:solidFill>
                <a:srgbClr val="FF3300"/>
              </a:solidFill>
            </a:endParaRPr>
          </a:p>
        </p:txBody>
      </p:sp>
      <p:pic>
        <p:nvPicPr>
          <p:cNvPr id="64520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860800"/>
            <a:ext cx="352742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21" name="Text Box 12"/>
          <p:cNvSpPr txBox="1">
            <a:spLocks noChangeArrowheads="1"/>
          </p:cNvSpPr>
          <p:nvPr/>
        </p:nvSpPr>
        <p:spPr bwMode="auto">
          <a:xfrm>
            <a:off x="323850" y="4745038"/>
            <a:ext cx="90408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aseline="0"/>
              <a:t>Solution is similar to that for the density modes at large </a:t>
            </a:r>
            <a:r>
              <a:rPr lang="el-GR" altLang="ru-RU" sz="1800" baseline="0">
                <a:cs typeface="Arial" pitchFamily="34" charset="0"/>
              </a:rPr>
              <a:t>κ</a:t>
            </a:r>
            <a:r>
              <a:rPr lang="en-US" altLang="ru-RU" sz="1800" baseline="0">
                <a:cs typeface="Arial" pitchFamily="34" charset="0"/>
              </a:rPr>
              <a:t>, but now the entropy per baryon is fixed rather than the temperature.</a:t>
            </a:r>
            <a:r>
              <a:rPr lang="en-US" altLang="ru-RU" sz="1800" baseline="0"/>
              <a:t> </a:t>
            </a:r>
            <a:endParaRPr lang="ru-RU" altLang="ru-RU" sz="1800" baseline="0"/>
          </a:p>
        </p:txBody>
      </p:sp>
      <p:sp>
        <p:nvSpPr>
          <p:cNvPr id="64522" name="AutoShape 13"/>
          <p:cNvSpPr>
            <a:spLocks noChangeArrowheads="1"/>
          </p:cNvSpPr>
          <p:nvPr/>
        </p:nvSpPr>
        <p:spPr bwMode="auto">
          <a:xfrm>
            <a:off x="395288" y="5516563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64523" name="Text Box 14"/>
          <p:cNvSpPr txBox="1">
            <a:spLocks noChangeArrowheads="1"/>
          </p:cNvSpPr>
          <p:nvPr/>
        </p:nvSpPr>
        <p:spPr bwMode="auto">
          <a:xfrm>
            <a:off x="1547813" y="5516563"/>
            <a:ext cx="75961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 baseline="0">
                <a:solidFill>
                  <a:srgbClr val="0033CC"/>
                </a:solidFill>
              </a:rPr>
              <a:t>ideal hydro </a:t>
            </a:r>
            <a:r>
              <a:rPr lang="en-US" altLang="ru-RU" sz="1800" i="1" baseline="0">
                <a:solidFill>
                  <a:srgbClr val="FF3300"/>
                </a:solidFill>
              </a:rPr>
              <a:t>(at least without taking of special care)</a:t>
            </a:r>
            <a:r>
              <a:rPr lang="en-US" altLang="ru-RU" sz="1800" b="1" baseline="0">
                <a:solidFill>
                  <a:srgbClr val="0033CC"/>
                </a:solidFill>
              </a:rPr>
              <a:t> cannot correctly describe dynamics of the first-order phase transition. </a:t>
            </a:r>
            <a:endParaRPr lang="ru-RU" altLang="ru-RU" sz="1800" b="1" baseline="0">
              <a:solidFill>
                <a:srgbClr val="0033CC"/>
              </a:solidFill>
            </a:endParaRPr>
          </a:p>
        </p:txBody>
      </p:sp>
      <p:sp>
        <p:nvSpPr>
          <p:cNvPr id="64524" name="Line 15"/>
          <p:cNvSpPr>
            <a:spLocks noChangeShapeType="1"/>
          </p:cNvSpPr>
          <p:nvPr/>
        </p:nvSpPr>
        <p:spPr bwMode="auto">
          <a:xfrm flipV="1">
            <a:off x="2555875" y="4005263"/>
            <a:ext cx="1008063" cy="503237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4525" name="Line 16"/>
          <p:cNvSpPr>
            <a:spLocks noChangeShapeType="1"/>
          </p:cNvSpPr>
          <p:nvPr/>
        </p:nvSpPr>
        <p:spPr bwMode="auto">
          <a:xfrm>
            <a:off x="2555875" y="4005263"/>
            <a:ext cx="936625" cy="503237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88364" y="6396335"/>
            <a:ext cx="90185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1600" dirty="0" err="1">
                <a:solidFill>
                  <a:schemeClr val="accent2"/>
                </a:solidFill>
              </a:rPr>
              <a:t>Skokov</a:t>
            </a:r>
            <a:r>
              <a:rPr lang="en-US" altLang="ru-RU" sz="1600" dirty="0">
                <a:solidFill>
                  <a:schemeClr val="accent2"/>
                </a:solidFill>
              </a:rPr>
              <a:t>, D.V. JETP Lett. 90 (2009); </a:t>
            </a:r>
            <a:r>
              <a:rPr lang="en-US" altLang="ru-RU" sz="1600" dirty="0" err="1">
                <a:solidFill>
                  <a:schemeClr val="accent2"/>
                </a:solidFill>
              </a:rPr>
              <a:t>Nucl</a:t>
            </a:r>
            <a:r>
              <a:rPr lang="en-US" altLang="ru-RU" sz="1600" dirty="0">
                <a:solidFill>
                  <a:schemeClr val="accent2"/>
                </a:solidFill>
              </a:rPr>
              <a:t>. Phys. A828 (2009); A846 (2010)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52209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AutoShape 2"/>
          <p:cNvSpPr>
            <a:spLocks noChangeArrowheads="1"/>
          </p:cNvSpPr>
          <p:nvPr/>
        </p:nvSpPr>
        <p:spPr bwMode="auto">
          <a:xfrm>
            <a:off x="163513" y="1046163"/>
            <a:ext cx="8816975" cy="5715000"/>
          </a:xfrm>
          <a:prstGeom prst="roundRect">
            <a:avLst>
              <a:gd name="adj" fmla="val 4139"/>
            </a:avLst>
          </a:prstGeom>
          <a:solidFill>
            <a:srgbClr val="C0C0C0">
              <a:alpha val="8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defTabSz="828675">
              <a:defRPr>
                <a:solidFill>
                  <a:schemeClr val="tx1"/>
                </a:solidFill>
                <a:latin typeface="Arial" charset="0"/>
              </a:defRPr>
            </a:lvl1pPr>
            <a:lvl2pPr marL="414338" defTabSz="828675">
              <a:defRPr>
                <a:solidFill>
                  <a:schemeClr val="tx1"/>
                </a:solidFill>
                <a:latin typeface="Arial" charset="0"/>
              </a:defRPr>
            </a:lvl2pPr>
            <a:lvl3pPr marL="828675" defTabSz="828675">
              <a:defRPr>
                <a:solidFill>
                  <a:schemeClr val="tx1"/>
                </a:solidFill>
                <a:latin typeface="Arial" charset="0"/>
              </a:defRPr>
            </a:lvl3pPr>
            <a:lvl4pPr marL="1244600" defTabSz="828675">
              <a:defRPr>
                <a:solidFill>
                  <a:schemeClr val="tx1"/>
                </a:solidFill>
                <a:latin typeface="Arial" charset="0"/>
              </a:defRPr>
            </a:lvl4pPr>
            <a:lvl5pPr marL="1658938" defTabSz="828675">
              <a:defRPr>
                <a:solidFill>
                  <a:schemeClr val="tx1"/>
                </a:solidFill>
                <a:latin typeface="Arial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hangingPunct="0">
              <a:lnSpc>
                <a:spcPct val="97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altLang="ru-RU" sz="3600" baseline="0" dirty="0" smtClean="0">
                <a:latin typeface="Lucida Sans" pitchFamily="34" charset="0"/>
              </a:rPr>
              <a:t>s</a:t>
            </a:r>
            <a:endParaRPr lang="ru-RU" altLang="ru-RU" sz="3600" baseline="0" dirty="0">
              <a:latin typeface="Lucida Sans" pitchFamily="34" charset="0"/>
            </a:endParaRPr>
          </a:p>
        </p:txBody>
      </p:sp>
      <p:sp>
        <p:nvSpPr>
          <p:cNvPr id="346115" name="AutoShape 3"/>
          <p:cNvSpPr>
            <a:spLocks noChangeArrowheads="1"/>
          </p:cNvSpPr>
          <p:nvPr/>
        </p:nvSpPr>
        <p:spPr bwMode="auto">
          <a:xfrm>
            <a:off x="163513" y="127000"/>
            <a:ext cx="8816975" cy="815975"/>
          </a:xfrm>
          <a:prstGeom prst="roundRect">
            <a:avLst>
              <a:gd name="adj" fmla="val 16667"/>
            </a:avLst>
          </a:prstGeom>
          <a:solidFill>
            <a:srgbClr val="333366">
              <a:alpha val="8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 anchor="ctr"/>
          <a:lstStyle>
            <a:lvl1pPr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392113" indent="-196850"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587375" indent="-195263"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782638" indent="-195263"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979488" indent="-196850"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4366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8938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3510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8082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hangingPunct="0">
              <a:lnSpc>
                <a:spcPct val="97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GB" altLang="ru-RU" sz="3600" baseline="0">
              <a:solidFill>
                <a:srgbClr val="000000"/>
              </a:solidFill>
              <a:latin typeface="Lucida Sans" pitchFamily="34" charset="0"/>
            </a:endParaRPr>
          </a:p>
          <a:p>
            <a:pPr algn="ctr" hangingPunct="0">
              <a:lnSpc>
                <a:spcPct val="97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GB" altLang="ru-RU" sz="3600" baseline="0">
              <a:solidFill>
                <a:srgbClr val="000000"/>
              </a:solidFill>
              <a:latin typeface="Lucida Sans" pitchFamily="34" charset="0"/>
            </a:endParaRPr>
          </a:p>
        </p:txBody>
      </p:sp>
      <p:sp>
        <p:nvSpPr>
          <p:cNvPr id="346116" name="Text Box 4"/>
          <p:cNvSpPr txBox="1">
            <a:spLocks noChangeArrowheads="1"/>
          </p:cNvSpPr>
          <p:nvPr/>
        </p:nvSpPr>
        <p:spPr bwMode="auto">
          <a:xfrm>
            <a:off x="131763" y="-33338"/>
            <a:ext cx="8804275" cy="112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392113" indent="-196850"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587375" indent="-195263"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782638" indent="-195263"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979488" indent="-196850"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4366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8938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3510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8082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hangingPunct="0">
              <a:lnSpc>
                <a:spcPct val="127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altLang="ru-RU" sz="5400" baseline="0">
                <a:solidFill>
                  <a:srgbClr val="FFFFFF"/>
                </a:solidFill>
                <a:latin typeface="Monotype Corsiva" pitchFamily="66" charset="0"/>
              </a:rPr>
              <a:t>Spinodal instability</a:t>
            </a:r>
          </a:p>
        </p:txBody>
      </p:sp>
      <p:sp>
        <p:nvSpPr>
          <p:cNvPr id="346117" name="Text Box 5"/>
          <p:cNvSpPr txBox="1">
            <a:spLocks noChangeArrowheads="1"/>
          </p:cNvSpPr>
          <p:nvPr/>
        </p:nvSpPr>
        <p:spPr bwMode="auto">
          <a:xfrm>
            <a:off x="392112" y="1132012"/>
            <a:ext cx="7839075" cy="41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ru-RU" dirty="0" err="1" smtClean="0">
                <a:solidFill>
                  <a:schemeClr val="accent2"/>
                </a:solidFill>
              </a:rPr>
              <a:t>Skokov</a:t>
            </a:r>
            <a:r>
              <a:rPr lang="en-US" altLang="ru-RU" dirty="0">
                <a:solidFill>
                  <a:schemeClr val="accent2"/>
                </a:solidFill>
              </a:rPr>
              <a:t>, D.V. JETP Lett. 90 (2009); </a:t>
            </a:r>
            <a:r>
              <a:rPr lang="en-US" altLang="ru-RU" dirty="0" err="1">
                <a:solidFill>
                  <a:schemeClr val="accent2"/>
                </a:solidFill>
              </a:rPr>
              <a:t>Nucl</a:t>
            </a:r>
            <a:r>
              <a:rPr lang="en-US" altLang="ru-RU" dirty="0">
                <a:solidFill>
                  <a:schemeClr val="accent2"/>
                </a:solidFill>
              </a:rPr>
              <a:t>. Phys. A828 (2009) </a:t>
            </a:r>
            <a:r>
              <a:rPr lang="en-US" altLang="ru-RU" dirty="0" smtClean="0">
                <a:solidFill>
                  <a:schemeClr val="accent2"/>
                </a:solidFill>
              </a:rPr>
              <a:t>401</a:t>
            </a:r>
            <a:endParaRPr lang="ru-RU" dirty="0"/>
          </a:p>
        </p:txBody>
      </p:sp>
      <p:pic>
        <p:nvPicPr>
          <p:cNvPr id="346118" name="Picture 6" descr="playm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650" y="1730375"/>
            <a:ext cx="4246563" cy="414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6119" name="AutoShape 7"/>
          <p:cNvSpPr>
            <a:spLocks noChangeArrowheads="1"/>
          </p:cNvSpPr>
          <p:nvPr/>
        </p:nvSpPr>
        <p:spPr bwMode="auto">
          <a:xfrm>
            <a:off x="849313" y="3363913"/>
            <a:ext cx="2376487" cy="1100137"/>
          </a:xfrm>
          <a:prstGeom prst="roundRect">
            <a:avLst>
              <a:gd name="adj" fmla="val 8134"/>
            </a:avLst>
          </a:prstGeom>
          <a:solidFill>
            <a:schemeClr val="hlink">
              <a:alpha val="8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 anchor="ctr"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Arial" charset="0"/>
              </a:defRPr>
            </a:lvl1pPr>
            <a:lvl2pPr marL="414338" defTabSz="828675">
              <a:defRPr>
                <a:solidFill>
                  <a:schemeClr val="tx1"/>
                </a:solidFill>
                <a:latin typeface="Arial" charset="0"/>
              </a:defRPr>
            </a:lvl2pPr>
            <a:lvl3pPr marL="828675" defTabSz="828675">
              <a:defRPr>
                <a:solidFill>
                  <a:schemeClr val="tx1"/>
                </a:solidFill>
                <a:latin typeface="Arial" charset="0"/>
              </a:defRPr>
            </a:lvl3pPr>
            <a:lvl4pPr marL="1244600" defTabSz="828675">
              <a:defRPr>
                <a:solidFill>
                  <a:schemeClr val="tx1"/>
                </a:solidFill>
                <a:latin typeface="Arial" charset="0"/>
              </a:defRPr>
            </a:lvl4pPr>
            <a:lvl5pPr marL="1658938" defTabSz="828675">
              <a:defRPr>
                <a:solidFill>
                  <a:schemeClr val="tx1"/>
                </a:solidFill>
                <a:latin typeface="Arial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hangingPunct="0">
              <a:lnSpc>
                <a:spcPct val="97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altLang="ru-RU" sz="1600" baseline="0">
                <a:latin typeface="Times" pitchFamily="18" charset="0"/>
              </a:rPr>
              <a:t>Dynamics in spinodal region. </a:t>
            </a:r>
          </a:p>
          <a:p>
            <a:pPr algn="ctr" hangingPunct="0">
              <a:lnSpc>
                <a:spcPct val="97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altLang="ru-RU" sz="1600" baseline="0">
                <a:latin typeface="Times" pitchFamily="18" charset="0"/>
              </a:rPr>
              <a:t>Blue – hadrons, </a:t>
            </a:r>
          </a:p>
          <a:p>
            <a:pPr algn="ctr" hangingPunct="0">
              <a:lnSpc>
                <a:spcPct val="97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altLang="ru-RU" sz="1600" baseline="0">
                <a:latin typeface="Times" pitchFamily="18" charset="0"/>
              </a:rPr>
              <a:t>Red – quarks. </a:t>
            </a:r>
            <a:endParaRPr lang="el-GR" altLang="ru-RU" sz="1600" baseline="0">
              <a:latin typeface="Times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5975" y="6237312"/>
            <a:ext cx="6699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one may observe in </a:t>
            </a:r>
            <a:r>
              <a:rPr lang="en-US" dirty="0" err="1" smtClean="0"/>
              <a:t>spinodal</a:t>
            </a:r>
            <a:r>
              <a:rPr lang="en-US" dirty="0" smtClean="0"/>
              <a:t> region is a structured phase!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971600" y="1340768"/>
            <a:ext cx="7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82341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FF66"/>
            </a:gs>
            <a:gs pos="50000">
              <a:schemeClr val="bg1"/>
            </a:gs>
            <a:gs pos="100000">
              <a:srgbClr val="CC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721018"/>
            <a:ext cx="828784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Pions</a:t>
            </a:r>
            <a:r>
              <a:rPr lang="en-US" sz="3200" b="1" dirty="0"/>
              <a:t> </a:t>
            </a:r>
            <a:r>
              <a:rPr lang="en-US" sz="3200" b="1" dirty="0" smtClean="0"/>
              <a:t>and </a:t>
            </a:r>
            <a:r>
              <a:rPr lang="en-US" sz="3200" b="1" dirty="0"/>
              <a:t>k</a:t>
            </a:r>
            <a:r>
              <a:rPr lang="en-US" sz="3200" b="1" dirty="0" smtClean="0"/>
              <a:t>aons in  dense baryon matter 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 </a:t>
            </a:r>
          </a:p>
          <a:p>
            <a:r>
              <a:rPr lang="en-US" sz="2400" b="1" dirty="0" smtClean="0"/>
              <a:t>          </a:t>
            </a:r>
          </a:p>
          <a:p>
            <a:r>
              <a:rPr lang="en-US" sz="2400" b="1" dirty="0" smtClean="0"/>
              <a:t>Their description is beyond RMF approximation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                p-wave polarization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04514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858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25538"/>
            <a:ext cx="9144000" cy="5732462"/>
          </a:xfrm>
        </p:spPr>
      </p:pic>
      <p:sp>
        <p:nvSpPr>
          <p:cNvPr id="377859" name="Text Box 3"/>
          <p:cNvSpPr txBox="1">
            <a:spLocks noChangeArrowheads="1"/>
          </p:cNvSpPr>
          <p:nvPr/>
        </p:nvSpPr>
        <p:spPr bwMode="auto">
          <a:xfrm>
            <a:off x="0" y="5942013"/>
            <a:ext cx="8640763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ru-RU" dirty="0"/>
              <a:t>“</a:t>
            </a:r>
            <a:r>
              <a:rPr lang="en-US" altLang="ru-RU" dirty="0">
                <a:solidFill>
                  <a:schemeClr val="tx1"/>
                </a:solidFill>
              </a:rPr>
              <a:t>Pion degrees of freedom in nuclear matter”, </a:t>
            </a:r>
            <a:r>
              <a:rPr lang="en-US" altLang="ru-RU" dirty="0" err="1">
                <a:solidFill>
                  <a:schemeClr val="tx1"/>
                </a:solidFill>
              </a:rPr>
              <a:t>A.B.Migdal,E.Saperstein,M.Troitsky,D.V</a:t>
            </a:r>
            <a:r>
              <a:rPr lang="en-US" altLang="ru-RU" dirty="0">
                <a:solidFill>
                  <a:schemeClr val="tx1"/>
                </a:solidFill>
              </a:rPr>
              <a:t>. Phys.Rep.190 (1990).</a:t>
            </a:r>
          </a:p>
          <a:p>
            <a:pPr eaLnBrk="1" hangingPunct="1"/>
            <a:endParaRPr lang="ru-RU" altLang="ru-RU" dirty="0"/>
          </a:p>
        </p:txBody>
      </p:sp>
      <p:sp>
        <p:nvSpPr>
          <p:cNvPr id="37786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96963"/>
          </a:xfrm>
          <a:solidFill>
            <a:srgbClr val="FF99CC"/>
          </a:solidFill>
          <a:ln/>
        </p:spPr>
        <p:txBody>
          <a:bodyPr/>
          <a:lstStyle/>
          <a:p>
            <a:r>
              <a:rPr lang="en-US" altLang="ru-RU" sz="4000"/>
              <a:t>Low energy excitations in nuclear Fermi liquid (Landau-Migdal appr.)</a:t>
            </a:r>
            <a:endParaRPr lang="ru-RU" altLang="ru-RU" sz="4000"/>
          </a:p>
        </p:txBody>
      </p:sp>
      <p:sp>
        <p:nvSpPr>
          <p:cNvPr id="377861" name="Text Box 5"/>
          <p:cNvSpPr txBox="1">
            <a:spLocks noChangeArrowheads="1"/>
          </p:cNvSpPr>
          <p:nvPr/>
        </p:nvSpPr>
        <p:spPr bwMode="auto">
          <a:xfrm>
            <a:off x="2051050" y="2152650"/>
            <a:ext cx="5473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ru-RU"/>
              <a:t>based on a separation of long and short scales</a:t>
            </a:r>
            <a:endParaRPr lang="ru-RU" altLang="ru-RU"/>
          </a:p>
        </p:txBody>
      </p:sp>
      <p:sp>
        <p:nvSpPr>
          <p:cNvPr id="377862" name="Text Box 6"/>
          <p:cNvSpPr txBox="1">
            <a:spLocks noChangeArrowheads="1"/>
          </p:cNvSpPr>
          <p:nvPr/>
        </p:nvSpPr>
        <p:spPr bwMode="auto">
          <a:xfrm>
            <a:off x="231775" y="4456113"/>
            <a:ext cx="7854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ru-RU"/>
              <a:t>Info. on short-range interact. Is extracted from analysis of atomic nuclei exp.</a:t>
            </a:r>
            <a:endParaRPr lang="ru-RU" altLang="ru-RU"/>
          </a:p>
        </p:txBody>
      </p:sp>
      <p:pic>
        <p:nvPicPr>
          <p:cNvPr id="37786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825"/>
            <a:ext cx="320357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786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157788"/>
            <a:ext cx="7704138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55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9" y="-15459"/>
            <a:ext cx="9253538" cy="6842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376238" y="5589588"/>
            <a:ext cx="3295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 </a:t>
            </a:r>
            <a:r>
              <a:rPr lang="en-US" altLang="ru-RU" sz="1600"/>
              <a:t>A.B. Migdal  ZhETF (1971)</a:t>
            </a:r>
            <a:endParaRPr lang="ru-RU" altLang="ru-RU" sz="16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cxnSp>
        <p:nvCxnSpPr>
          <p:cNvPr id="41988" name="AutoShape 4"/>
          <p:cNvCxnSpPr>
            <a:cxnSpLocks noChangeShapeType="1"/>
            <a:stCxn id="41986" idx="0"/>
            <a:endCxn id="41986" idx="0"/>
          </p:cNvCxnSpPr>
          <p:nvPr/>
        </p:nvCxnSpPr>
        <p:spPr bwMode="auto">
          <a:xfrm>
            <a:off x="4713748" y="-15459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1023938" y="3064073"/>
            <a:ext cx="76014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b="1" dirty="0">
                <a:solidFill>
                  <a:srgbClr val="FF0000"/>
                </a:solidFill>
              </a:rPr>
              <a:t>free </a:t>
            </a:r>
            <a:r>
              <a:rPr lang="el-GR" altLang="ru-RU" sz="1400" b="1" dirty="0" smtClean="0">
                <a:solidFill>
                  <a:srgbClr val="FF0000"/>
                </a:solidFill>
                <a:cs typeface="Arial" charset="0"/>
              </a:rPr>
              <a:t>π</a:t>
            </a:r>
            <a:r>
              <a:rPr lang="en-US" altLang="ru-RU" sz="1400" b="1" dirty="0" smtClean="0">
                <a:solidFill>
                  <a:srgbClr val="FF0000"/>
                </a:solidFill>
                <a:cs typeface="Arial" charset="0"/>
              </a:rPr>
              <a:t>!</a:t>
            </a:r>
            <a:endParaRPr lang="el-GR" altLang="ru-RU" sz="1400" b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3014663" y="4994275"/>
            <a:ext cx="63595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/>
              <a:t>the smaller collision energy, the larger is in-medium effect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/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7143750" y="5307013"/>
            <a:ext cx="1443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/>
              <a:t>: </a:t>
            </a:r>
            <a:r>
              <a:rPr lang="el-GR" altLang="ru-RU" sz="1600">
                <a:cs typeface="Arial" charset="0"/>
              </a:rPr>
              <a:t>ω</a:t>
            </a:r>
            <a:r>
              <a:rPr lang="en-US" altLang="ru-RU" sz="1600">
                <a:cs typeface="Arial" charset="0"/>
              </a:rPr>
              <a:t> &lt;0 for n&gt;n</a:t>
            </a:r>
            <a:endParaRPr lang="el-GR" altLang="ru-RU" sz="1600">
              <a:cs typeface="Arial" charset="0"/>
            </a:endParaRPr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7380288" y="5160963"/>
            <a:ext cx="2762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/>
              <a:t>2</a:t>
            </a:r>
            <a:endParaRPr lang="ru-RU" altLang="ru-RU" sz="1600"/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8440738" y="5300663"/>
            <a:ext cx="3540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/>
              <a:t>cr</a:t>
            </a:r>
            <a:endParaRPr lang="ru-RU" altLang="ru-RU" sz="1600"/>
          </a:p>
        </p:txBody>
      </p:sp>
      <p:sp>
        <p:nvSpPr>
          <p:cNvPr id="41994" name="Text Box 11"/>
          <p:cNvSpPr txBox="1">
            <a:spLocks noChangeArrowheads="1"/>
          </p:cNvSpPr>
          <p:nvPr/>
        </p:nvSpPr>
        <p:spPr bwMode="auto">
          <a:xfrm>
            <a:off x="158750" y="1360488"/>
            <a:ext cx="39084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accent2"/>
                </a:solidFill>
                <a:cs typeface="Arial" charset="0"/>
              </a:rPr>
              <a:t>     similar for  </a:t>
            </a:r>
            <a:r>
              <a:rPr lang="el-GR" altLang="ru-RU" sz="1800">
                <a:solidFill>
                  <a:schemeClr val="accent2"/>
                </a:solidFill>
                <a:cs typeface="Arial" charset="0"/>
              </a:rPr>
              <a:t>π</a:t>
            </a:r>
            <a:r>
              <a:rPr lang="en-US" altLang="ru-RU" sz="2000" baseline="30000">
                <a:solidFill>
                  <a:schemeClr val="accent2"/>
                </a:solidFill>
                <a:cs typeface="Arial" charset="0"/>
              </a:rPr>
              <a:t>0</a:t>
            </a:r>
            <a:r>
              <a:rPr lang="en-US" altLang="ru-RU" sz="1800">
                <a:solidFill>
                  <a:schemeClr val="accent2"/>
                </a:solidFill>
                <a:cs typeface="Arial" charset="0"/>
              </a:rPr>
              <a:t> in neutron matter</a:t>
            </a:r>
            <a:r>
              <a:rPr lang="en-US" altLang="ru-RU" sz="1800">
                <a:solidFill>
                  <a:srgbClr val="FF0000"/>
                </a:solidFill>
                <a:cs typeface="Arial" charset="0"/>
              </a:rPr>
              <a:t> </a:t>
            </a:r>
            <a:endParaRPr lang="el-GR" altLang="ru-RU" sz="180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41995" name="Text Box 12"/>
          <p:cNvSpPr txBox="1">
            <a:spLocks noChangeArrowheads="1"/>
          </p:cNvSpPr>
          <p:nvPr/>
        </p:nvSpPr>
        <p:spPr bwMode="auto">
          <a:xfrm>
            <a:off x="3673207" y="4510357"/>
            <a:ext cx="237392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dirty="0" err="1"/>
              <a:t>Kolomeitsev,D.V</a:t>
            </a:r>
            <a:r>
              <a:rPr lang="en-US" altLang="ru-RU" sz="1600" dirty="0"/>
              <a:t>. (1996)</a:t>
            </a:r>
            <a:endParaRPr lang="ru-RU" altLang="ru-RU" sz="1600" dirty="0"/>
          </a:p>
        </p:txBody>
      </p:sp>
      <p:sp>
        <p:nvSpPr>
          <p:cNvPr id="41996" name="TextBox 1"/>
          <p:cNvSpPr txBox="1">
            <a:spLocks noChangeArrowheads="1"/>
          </p:cNvSpPr>
          <p:nvPr/>
        </p:nvSpPr>
        <p:spPr bwMode="auto">
          <a:xfrm>
            <a:off x="7667625" y="188913"/>
            <a:ext cx="774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>
                <a:solidFill>
                  <a:srgbClr val="FF0000"/>
                </a:solidFill>
              </a:rPr>
              <a:t>N=Z</a:t>
            </a:r>
            <a:endParaRPr lang="ru-RU" altLang="ru-RU" sz="2400">
              <a:solidFill>
                <a:srgbClr val="FF0000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5787537"/>
            <a:ext cx="1198793" cy="104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793657"/>
            <a:ext cx="458512" cy="934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89677" y="6046272"/>
            <a:ext cx="1223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b="1" smtClean="0"/>
              <a:t>bare</a:t>
            </a:r>
            <a:r>
              <a:rPr lang="en-US" altLang="ru-RU" b="1" smtClean="0"/>
              <a:t> </a:t>
            </a:r>
            <a:r>
              <a:rPr lang="en-US" altLang="ru-RU" b="1" dirty="0" smtClean="0">
                <a:cs typeface="Arial" charset="0"/>
              </a:rPr>
              <a:t>pion</a:t>
            </a:r>
          </a:p>
          <a:p>
            <a:r>
              <a:rPr lang="en-US" b="1" dirty="0" smtClean="0">
                <a:cs typeface="Arial" charset="0"/>
              </a:rPr>
              <a:t>   stick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733683" y="6046272"/>
            <a:ext cx="16209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d</a:t>
            </a:r>
            <a:r>
              <a:rPr lang="en-US" b="1" dirty="0" smtClean="0"/>
              <a:t>ressed pion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    flower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027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10" name="Group 3"/>
          <p:cNvGrpSpPr>
            <a:grpSpLocks/>
          </p:cNvGrpSpPr>
          <p:nvPr/>
        </p:nvGrpSpPr>
        <p:grpSpPr bwMode="auto">
          <a:xfrm>
            <a:off x="0" y="836613"/>
            <a:ext cx="9144000" cy="3529012"/>
            <a:chOff x="-23" y="527"/>
            <a:chExt cx="5806" cy="2224"/>
          </a:xfrm>
        </p:grpSpPr>
        <p:grpSp>
          <p:nvGrpSpPr>
            <p:cNvPr id="68619" name="Group 4"/>
            <p:cNvGrpSpPr>
              <a:grpSpLocks/>
            </p:cNvGrpSpPr>
            <p:nvPr/>
          </p:nvGrpSpPr>
          <p:grpSpPr bwMode="auto">
            <a:xfrm>
              <a:off x="-23" y="527"/>
              <a:ext cx="5806" cy="2224"/>
              <a:chOff x="-23" y="1071"/>
              <a:chExt cx="5806" cy="2224"/>
            </a:xfrm>
          </p:grpSpPr>
          <p:pic>
            <p:nvPicPr>
              <p:cNvPr id="68631" name="Picture 5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3" y="1344"/>
                <a:ext cx="2087" cy="19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8632" name="Picture 6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8" y="1344"/>
                <a:ext cx="2177" cy="19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8633" name="Picture 7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29" y="1344"/>
                <a:ext cx="1754" cy="19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8634" name="Picture 8" descr="TP_tmp"/>
              <p:cNvPicPr>
                <a:picLocks noChangeAspect="1" noChangeArrowheads="1"/>
              </p:cNvPicPr>
              <p:nvPr>
                <p:custDataLst>
                  <p:tags r:id="rId9"/>
                </p:custDataLst>
              </p:nvPr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7" y="1117"/>
                <a:ext cx="495" cy="1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8635" name="Picture 9" descr="TP_tmp"/>
              <p:cNvPicPr>
                <a:picLocks noChangeAspect="1" noChangeArrowheads="1"/>
              </p:cNvPicPr>
              <p:nvPr>
                <p:custDataLst>
                  <p:tags r:id="rId10"/>
                </p:custDataLst>
              </p:nvPr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62" y="1071"/>
                <a:ext cx="904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8636" name="Picture 10" descr="TP_tmp"/>
              <p:cNvPicPr>
                <a:picLocks noChangeAspect="1" noChangeArrowheads="1"/>
              </p:cNvPicPr>
              <p:nvPr>
                <p:custDataLst>
                  <p:tags r:id="rId11"/>
                </p:custDataLst>
              </p:nvPr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94" y="1071"/>
                <a:ext cx="495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68620" name="Picture 11" descr="TP_tmp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1071"/>
              <a:ext cx="232" cy="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621" name="Picture 12" descr="TP_tmp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" y="2432"/>
              <a:ext cx="240" cy="1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622" name="Line 13"/>
            <p:cNvSpPr>
              <a:spLocks noChangeShapeType="1"/>
            </p:cNvSpPr>
            <p:nvPr/>
          </p:nvSpPr>
          <p:spPr bwMode="auto">
            <a:xfrm flipH="1" flipV="1">
              <a:off x="385" y="1162"/>
              <a:ext cx="363" cy="91"/>
            </a:xfrm>
            <a:prstGeom prst="line">
              <a:avLst/>
            </a:prstGeom>
            <a:noFill/>
            <a:ln w="28575">
              <a:solidFill>
                <a:srgbClr val="99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8623" name="Line 14"/>
            <p:cNvSpPr>
              <a:spLocks noChangeShapeType="1"/>
            </p:cNvSpPr>
            <p:nvPr/>
          </p:nvSpPr>
          <p:spPr bwMode="auto">
            <a:xfrm flipH="1">
              <a:off x="657" y="1253"/>
              <a:ext cx="91" cy="272"/>
            </a:xfrm>
            <a:prstGeom prst="line">
              <a:avLst/>
            </a:prstGeom>
            <a:noFill/>
            <a:ln w="28575">
              <a:solidFill>
                <a:srgbClr val="99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8624" name="Line 15"/>
            <p:cNvSpPr>
              <a:spLocks noChangeShapeType="1"/>
            </p:cNvSpPr>
            <p:nvPr/>
          </p:nvSpPr>
          <p:spPr bwMode="auto">
            <a:xfrm flipH="1" flipV="1">
              <a:off x="657" y="2160"/>
              <a:ext cx="182" cy="272"/>
            </a:xfrm>
            <a:prstGeom prst="line">
              <a:avLst/>
            </a:prstGeom>
            <a:noFill/>
            <a:ln w="28575">
              <a:solidFill>
                <a:srgbClr val="99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8625" name="Line 16"/>
            <p:cNvSpPr>
              <a:spLocks noChangeShapeType="1"/>
            </p:cNvSpPr>
            <p:nvPr/>
          </p:nvSpPr>
          <p:spPr bwMode="auto">
            <a:xfrm flipH="1">
              <a:off x="476" y="2432"/>
              <a:ext cx="363" cy="91"/>
            </a:xfrm>
            <a:prstGeom prst="line">
              <a:avLst/>
            </a:prstGeom>
            <a:noFill/>
            <a:ln w="28575">
              <a:solidFill>
                <a:srgbClr val="99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pic>
          <p:nvPicPr>
            <p:cNvPr id="68626" name="Picture 17" descr="TP_tmp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2568"/>
              <a:ext cx="687" cy="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627" name="Picture 18" descr="TP_tmp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1" y="1905"/>
              <a:ext cx="824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628" name="Oval 19"/>
            <p:cNvSpPr>
              <a:spLocks noChangeArrowheads="1"/>
            </p:cNvSpPr>
            <p:nvPr/>
          </p:nvSpPr>
          <p:spPr bwMode="auto">
            <a:xfrm>
              <a:off x="5148" y="2011"/>
              <a:ext cx="91" cy="90"/>
            </a:xfrm>
            <a:prstGeom prst="ellipse">
              <a:avLst/>
            </a:prstGeom>
            <a:solidFill>
              <a:srgbClr val="990000"/>
            </a:solidFill>
            <a:ln w="9525">
              <a:solidFill>
                <a:srgbClr val="99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FF0000"/>
                </a:solidFill>
              </a:endParaRPr>
            </a:p>
          </p:txBody>
        </p:sp>
        <p:pic>
          <p:nvPicPr>
            <p:cNvPr id="68629" name="Picture 20" descr="TP_tmp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3" y="2356"/>
              <a:ext cx="1311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630" name="Freeform 21"/>
            <p:cNvSpPr>
              <a:spLocks/>
            </p:cNvSpPr>
            <p:nvPr/>
          </p:nvSpPr>
          <p:spPr bwMode="auto">
            <a:xfrm>
              <a:off x="5239" y="2070"/>
              <a:ext cx="370" cy="317"/>
            </a:xfrm>
            <a:custGeom>
              <a:avLst/>
              <a:gdLst>
                <a:gd name="T0" fmla="*/ 0 w 370"/>
                <a:gd name="T1" fmla="*/ 317 h 317"/>
                <a:gd name="T2" fmla="*/ 363 w 370"/>
                <a:gd name="T3" fmla="*/ 91 h 317"/>
                <a:gd name="T4" fmla="*/ 45 w 370"/>
                <a:gd name="T5" fmla="*/ 0 h 31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70" h="317">
                  <a:moveTo>
                    <a:pt x="0" y="317"/>
                  </a:moveTo>
                  <a:cubicBezTo>
                    <a:pt x="178" y="230"/>
                    <a:pt x="356" y="144"/>
                    <a:pt x="363" y="91"/>
                  </a:cubicBezTo>
                  <a:cubicBezTo>
                    <a:pt x="370" y="38"/>
                    <a:pt x="98" y="15"/>
                    <a:pt x="45" y="0"/>
                  </a:cubicBezTo>
                </a:path>
              </a:pathLst>
            </a:custGeom>
            <a:noFill/>
            <a:ln w="28575" cmpd="sng">
              <a:solidFill>
                <a:srgbClr val="9900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68611" name="Picture 22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24400"/>
            <a:ext cx="5065713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12" name="Text Box 23"/>
          <p:cNvSpPr txBox="1">
            <a:spLocks noChangeArrowheads="1"/>
          </p:cNvSpPr>
          <p:nvPr/>
        </p:nvSpPr>
        <p:spPr bwMode="auto">
          <a:xfrm>
            <a:off x="5076825" y="4292600"/>
            <a:ext cx="4238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/>
              <a:t>[Migdal,Markin,Mishustin,</a:t>
            </a:r>
            <a:r>
              <a:rPr lang="ru-RU" altLang="ru-RU" sz="1400"/>
              <a:t> </a:t>
            </a:r>
            <a:r>
              <a:rPr lang="en-US" altLang="ru-RU" sz="1400"/>
              <a:t>JETP (1974)]</a:t>
            </a:r>
          </a:p>
        </p:txBody>
      </p:sp>
      <p:sp>
        <p:nvSpPr>
          <p:cNvPr id="68613" name="Text Box 24"/>
          <p:cNvSpPr txBox="1">
            <a:spLocks noChangeArrowheads="1"/>
          </p:cNvSpPr>
          <p:nvPr/>
        </p:nvSpPr>
        <p:spPr bwMode="auto">
          <a:xfrm>
            <a:off x="303213" y="5345113"/>
            <a:ext cx="63420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/>
              <a:t>variational calculations </a:t>
            </a:r>
            <a:r>
              <a:rPr lang="en-US" altLang="ru-RU" sz="1400"/>
              <a:t>[Akmal, Pandharipande, Ravenhall, PRC58 (1998)]:</a:t>
            </a:r>
          </a:p>
        </p:txBody>
      </p:sp>
      <p:pic>
        <p:nvPicPr>
          <p:cNvPr id="68614" name="Picture 25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5805488"/>
            <a:ext cx="20447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5" name="Picture 26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6237288"/>
            <a:ext cx="508158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16" name="Text Box 27"/>
          <p:cNvSpPr txBox="1">
            <a:spLocks noChangeArrowheads="1"/>
          </p:cNvSpPr>
          <p:nvPr/>
        </p:nvSpPr>
        <p:spPr bwMode="auto">
          <a:xfrm>
            <a:off x="322263" y="5734050"/>
            <a:ext cx="17875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/>
              <a:t> pion condensate:</a:t>
            </a:r>
          </a:p>
        </p:txBody>
      </p:sp>
      <p:sp>
        <p:nvSpPr>
          <p:cNvPr id="68617" name="Text Box 28"/>
          <p:cNvSpPr txBox="1">
            <a:spLocks noChangeArrowheads="1"/>
          </p:cNvSpPr>
          <p:nvPr/>
        </p:nvSpPr>
        <p:spPr bwMode="auto">
          <a:xfrm>
            <a:off x="395288" y="6165850"/>
            <a:ext cx="24082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/>
              <a:t>neutral pion condensate:</a:t>
            </a:r>
          </a:p>
        </p:txBody>
      </p:sp>
      <p:sp>
        <p:nvSpPr>
          <p:cNvPr id="68618" name="Text Box 29"/>
          <p:cNvSpPr txBox="1">
            <a:spLocks noChangeArrowheads="1"/>
          </p:cNvSpPr>
          <p:nvPr/>
        </p:nvSpPr>
        <p:spPr bwMode="auto">
          <a:xfrm>
            <a:off x="0" y="63500"/>
            <a:ext cx="10415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>
                <a:solidFill>
                  <a:srgbClr val="FF0000"/>
                </a:solidFill>
              </a:rPr>
              <a:t>Charged pion spectra in neutron matter and pion condensation</a:t>
            </a:r>
            <a:endParaRPr lang="ru-RU" altLang="ru-RU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94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1395413"/>
            <a:ext cx="6913563" cy="491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7891" name="Group 4"/>
          <p:cNvGrpSpPr>
            <a:grpSpLocks/>
          </p:cNvGrpSpPr>
          <p:nvPr/>
        </p:nvGrpSpPr>
        <p:grpSpPr bwMode="auto">
          <a:xfrm>
            <a:off x="250825" y="2060575"/>
            <a:ext cx="3241675" cy="649288"/>
            <a:chOff x="158" y="1298"/>
            <a:chExt cx="2042" cy="409"/>
          </a:xfrm>
        </p:grpSpPr>
        <p:sp>
          <p:nvSpPr>
            <p:cNvPr id="37914" name="Rectangle 5"/>
            <p:cNvSpPr>
              <a:spLocks noChangeArrowheads="1"/>
            </p:cNvSpPr>
            <p:nvPr/>
          </p:nvSpPr>
          <p:spPr bwMode="auto">
            <a:xfrm>
              <a:off x="158" y="1298"/>
              <a:ext cx="1316" cy="40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600"/>
                <a:t>pion gap for </a:t>
              </a:r>
              <a:r>
                <a:rPr lang="en-US" altLang="ru-RU" sz="2000" i="1">
                  <a:latin typeface="Times New Roman" pitchFamily="18" charset="0"/>
                </a:rPr>
                <a:t>n&lt;n</a:t>
              </a:r>
              <a:r>
                <a:rPr lang="en-US" altLang="ru-RU" sz="2000" i="1" baseline="-25000">
                  <a:latin typeface="Times New Roman" pitchFamily="18" charset="0"/>
                </a:rPr>
                <a:t>c</a:t>
              </a:r>
              <a:r>
                <a:rPr lang="en-US" altLang="ru-RU" sz="2000" i="1" baseline="30000">
                  <a:latin typeface="Times New Roman" pitchFamily="18" charset="0"/>
                </a:rPr>
                <a:t>PU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600">
                  <a:solidFill>
                    <a:srgbClr val="FF3300"/>
                  </a:solidFill>
                </a:rPr>
                <a:t>no pion condensate</a:t>
              </a:r>
            </a:p>
          </p:txBody>
        </p:sp>
        <p:sp>
          <p:nvSpPr>
            <p:cNvPr id="37915" name="Line 6"/>
            <p:cNvSpPr>
              <a:spLocks noChangeShapeType="1"/>
            </p:cNvSpPr>
            <p:nvPr/>
          </p:nvSpPr>
          <p:spPr bwMode="auto">
            <a:xfrm>
              <a:off x="1429" y="1661"/>
              <a:ext cx="771" cy="0"/>
            </a:xfrm>
            <a:prstGeom prst="line">
              <a:avLst/>
            </a:prstGeom>
            <a:noFill/>
            <a:ln w="28575">
              <a:solidFill>
                <a:srgbClr val="99CC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7892" name="Group 7"/>
          <p:cNvGrpSpPr>
            <a:grpSpLocks/>
          </p:cNvGrpSpPr>
          <p:nvPr/>
        </p:nvGrpSpPr>
        <p:grpSpPr bwMode="auto">
          <a:xfrm>
            <a:off x="3872597" y="1392403"/>
            <a:ext cx="3078163" cy="1439863"/>
            <a:chOff x="2381" y="754"/>
            <a:chExt cx="1939" cy="907"/>
          </a:xfrm>
        </p:grpSpPr>
        <p:sp>
          <p:nvSpPr>
            <p:cNvPr id="37912" name="Text Box 8"/>
            <p:cNvSpPr txBox="1">
              <a:spLocks noChangeArrowheads="1"/>
            </p:cNvSpPr>
            <p:nvPr/>
          </p:nvSpPr>
          <p:spPr bwMode="auto">
            <a:xfrm>
              <a:off x="2381" y="754"/>
              <a:ext cx="1939" cy="366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600" dirty="0"/>
                <a:t>reconstruction of pion spectrum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600" dirty="0"/>
                <a:t>on top of the pion condensate</a:t>
              </a:r>
            </a:p>
          </p:txBody>
        </p:sp>
        <p:sp>
          <p:nvSpPr>
            <p:cNvPr id="37913" name="Freeform 9"/>
            <p:cNvSpPr>
              <a:spLocks/>
            </p:cNvSpPr>
            <p:nvPr/>
          </p:nvSpPr>
          <p:spPr bwMode="auto">
            <a:xfrm>
              <a:off x="2925" y="1071"/>
              <a:ext cx="681" cy="590"/>
            </a:xfrm>
            <a:custGeom>
              <a:avLst/>
              <a:gdLst>
                <a:gd name="T0" fmla="*/ 0 w 681"/>
                <a:gd name="T1" fmla="*/ 0 h 590"/>
                <a:gd name="T2" fmla="*/ 0 w 681"/>
                <a:gd name="T3" fmla="*/ 590 h 590"/>
                <a:gd name="T4" fmla="*/ 681 w 681"/>
                <a:gd name="T5" fmla="*/ 590 h 5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1" h="590">
                  <a:moveTo>
                    <a:pt x="0" y="0"/>
                  </a:moveTo>
                  <a:lnTo>
                    <a:pt x="0" y="590"/>
                  </a:lnTo>
                  <a:lnTo>
                    <a:pt x="681" y="590"/>
                  </a:lnTo>
                </a:path>
              </a:pathLst>
            </a:custGeom>
            <a:noFill/>
            <a:ln w="38100" cmpd="sng">
              <a:solidFill>
                <a:srgbClr val="FF66CC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7893" name="Group 10"/>
          <p:cNvGrpSpPr>
            <a:grpSpLocks/>
          </p:cNvGrpSpPr>
          <p:nvPr/>
        </p:nvGrpSpPr>
        <p:grpSpPr bwMode="auto">
          <a:xfrm>
            <a:off x="179388" y="4868863"/>
            <a:ext cx="5834062" cy="400050"/>
            <a:chOff x="339" y="1982"/>
            <a:chExt cx="3675" cy="3233"/>
          </a:xfrm>
        </p:grpSpPr>
        <p:sp>
          <p:nvSpPr>
            <p:cNvPr id="37910" name="Text Box 11"/>
            <p:cNvSpPr txBox="1">
              <a:spLocks noChangeArrowheads="1"/>
            </p:cNvSpPr>
            <p:nvPr/>
          </p:nvSpPr>
          <p:spPr bwMode="auto">
            <a:xfrm>
              <a:off x="339" y="1982"/>
              <a:ext cx="2903" cy="3233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000" i="1"/>
                <a:t>|</a:t>
              </a:r>
              <a:r>
                <a:rPr lang="en-US" altLang="ru-RU" sz="2000" i="1">
                  <a:latin typeface="Symbol" pitchFamily="18" charset="2"/>
                  <a:sym typeface="Symbol" pitchFamily="18" charset="2"/>
                </a:rPr>
                <a:t></a:t>
              </a:r>
              <a:r>
                <a:rPr lang="en-US" altLang="ru-RU" sz="2000" i="1"/>
                <a:t>*|~ </a:t>
              </a:r>
              <a:r>
                <a:rPr lang="en-US" altLang="ru-RU" sz="1600"/>
                <a:t>amplitude of the P-wave pion condensate</a:t>
              </a:r>
            </a:p>
          </p:txBody>
        </p:sp>
        <p:sp>
          <p:nvSpPr>
            <p:cNvPr id="37911" name="Line 12"/>
            <p:cNvSpPr>
              <a:spLocks noChangeShapeType="1"/>
            </p:cNvSpPr>
            <p:nvPr/>
          </p:nvSpPr>
          <p:spPr bwMode="auto">
            <a:xfrm>
              <a:off x="3242" y="3249"/>
              <a:ext cx="772" cy="0"/>
            </a:xfrm>
            <a:prstGeom prst="line">
              <a:avLst/>
            </a:prstGeom>
            <a:noFill/>
            <a:ln w="38100">
              <a:solidFill>
                <a:srgbClr val="FF66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7894" name="Group 13"/>
          <p:cNvGrpSpPr>
            <a:grpSpLocks/>
          </p:cNvGrpSpPr>
          <p:nvPr/>
        </p:nvGrpSpPr>
        <p:grpSpPr bwMode="auto">
          <a:xfrm>
            <a:off x="4802188" y="3868738"/>
            <a:ext cx="3168650" cy="922337"/>
            <a:chOff x="3016" y="2432"/>
            <a:chExt cx="1944" cy="499"/>
          </a:xfrm>
        </p:grpSpPr>
        <p:sp>
          <p:nvSpPr>
            <p:cNvPr id="37907" name="Line 14"/>
            <p:cNvSpPr>
              <a:spLocks noChangeShapeType="1"/>
            </p:cNvSpPr>
            <p:nvPr/>
          </p:nvSpPr>
          <p:spPr bwMode="auto">
            <a:xfrm>
              <a:off x="3016" y="2432"/>
              <a:ext cx="0" cy="499"/>
            </a:xfrm>
            <a:prstGeom prst="line">
              <a:avLst/>
            </a:prstGeom>
            <a:noFill/>
            <a:ln w="28575">
              <a:solidFill>
                <a:srgbClr val="99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908" name="Text Box 15"/>
            <p:cNvSpPr txBox="1">
              <a:spLocks noChangeArrowheads="1"/>
            </p:cNvSpPr>
            <p:nvPr/>
          </p:nvSpPr>
          <p:spPr bwMode="auto">
            <a:xfrm>
              <a:off x="3424" y="2614"/>
              <a:ext cx="1536" cy="212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600">
                  <a:solidFill>
                    <a:srgbClr val="990000"/>
                  </a:solidFill>
                </a:rPr>
                <a:t>1</a:t>
              </a:r>
              <a:r>
                <a:rPr lang="en-US" altLang="ru-RU" sz="1600" baseline="30000">
                  <a:solidFill>
                    <a:srgbClr val="990000"/>
                  </a:solidFill>
                </a:rPr>
                <a:t>st</a:t>
              </a:r>
              <a:r>
                <a:rPr lang="en-US" altLang="ru-RU" sz="1600">
                  <a:solidFill>
                    <a:srgbClr val="990000"/>
                  </a:solidFill>
                </a:rPr>
                <a:t>-order phase transition</a:t>
              </a:r>
            </a:p>
          </p:txBody>
        </p:sp>
        <p:sp>
          <p:nvSpPr>
            <p:cNvPr id="37909" name="Line 16"/>
            <p:cNvSpPr>
              <a:spLocks noChangeShapeType="1"/>
            </p:cNvSpPr>
            <p:nvPr/>
          </p:nvSpPr>
          <p:spPr bwMode="auto">
            <a:xfrm flipH="1">
              <a:off x="3016" y="2704"/>
              <a:ext cx="408" cy="0"/>
            </a:xfrm>
            <a:prstGeom prst="line">
              <a:avLst/>
            </a:prstGeom>
            <a:noFill/>
            <a:ln w="38100">
              <a:solidFill>
                <a:srgbClr val="FF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7895" name="Text Box 17"/>
          <p:cNvSpPr txBox="1">
            <a:spLocks noChangeArrowheads="1"/>
          </p:cNvSpPr>
          <p:nvPr/>
        </p:nvSpPr>
        <p:spPr bwMode="auto">
          <a:xfrm>
            <a:off x="539750" y="6308725"/>
            <a:ext cx="27352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/>
              <a:t>Г</a:t>
            </a:r>
            <a:r>
              <a:rPr lang="en-US" altLang="ru-RU" sz="1600"/>
              <a:t> –vertex suppression factor</a:t>
            </a:r>
            <a:endParaRPr lang="ru-RU" altLang="ru-RU" sz="1600"/>
          </a:p>
        </p:txBody>
      </p:sp>
      <p:sp>
        <p:nvSpPr>
          <p:cNvPr id="37896" name="Text Box 18"/>
          <p:cNvSpPr txBox="1">
            <a:spLocks noChangeArrowheads="1"/>
          </p:cNvSpPr>
          <p:nvPr/>
        </p:nvSpPr>
        <p:spPr bwMode="auto">
          <a:xfrm>
            <a:off x="-4536" y="12700"/>
            <a:ext cx="87487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solidFill>
                  <a:srgbClr val="FF3300"/>
                </a:solidFill>
              </a:rPr>
              <a:t>Pion softening </a:t>
            </a:r>
            <a:r>
              <a:rPr lang="en-US" altLang="ru-RU" sz="2400" b="1" dirty="0" smtClean="0">
                <a:solidFill>
                  <a:srgbClr val="FF3300"/>
                </a:solidFill>
              </a:rPr>
              <a:t>(for </a:t>
            </a:r>
            <a:r>
              <a:rPr lang="el-GR" altLang="ru-RU" sz="2400" b="1" dirty="0" smtClean="0">
                <a:solidFill>
                  <a:srgbClr val="FF3300"/>
                </a:solidFill>
              </a:rPr>
              <a:t>π</a:t>
            </a:r>
            <a:r>
              <a:rPr lang="en-US" altLang="ru-RU" sz="2400" b="1" baseline="30000" dirty="0" smtClean="0">
                <a:solidFill>
                  <a:srgbClr val="FF3300"/>
                </a:solidFill>
              </a:rPr>
              <a:t>0</a:t>
            </a:r>
            <a:r>
              <a:rPr lang="en-US" altLang="ru-RU" sz="2400" b="1" dirty="0" smtClean="0">
                <a:solidFill>
                  <a:srgbClr val="FF3300"/>
                </a:solidFill>
              </a:rPr>
              <a:t>) with </a:t>
            </a:r>
            <a:r>
              <a:rPr lang="en-US" altLang="ru-RU" sz="2400" b="1" dirty="0">
                <a:solidFill>
                  <a:srgbClr val="FF3300"/>
                </a:solidFill>
              </a:rPr>
              <a:t>increase of the density </a:t>
            </a:r>
            <a:endParaRPr lang="ru-RU" altLang="ru-RU" sz="2400" b="1" dirty="0">
              <a:solidFill>
                <a:srgbClr val="FF3300"/>
              </a:solidFill>
            </a:endParaRPr>
          </a:p>
        </p:txBody>
      </p:sp>
      <p:sp>
        <p:nvSpPr>
          <p:cNvPr id="37897" name="Text Box 19"/>
          <p:cNvSpPr txBox="1">
            <a:spLocks noChangeArrowheads="1"/>
          </p:cNvSpPr>
          <p:nvPr/>
        </p:nvSpPr>
        <p:spPr bwMode="auto">
          <a:xfrm>
            <a:off x="5487988" y="3328988"/>
            <a:ext cx="2333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/>
              <a:t>possibility of no </a:t>
            </a:r>
            <a:r>
              <a:rPr lang="el-GR" altLang="ru-RU" sz="1600">
                <a:cs typeface="Arial" charset="0"/>
              </a:rPr>
              <a:t>π</a:t>
            </a:r>
            <a:r>
              <a:rPr lang="en-US" altLang="ru-RU" sz="1600">
                <a:cs typeface="Arial" charset="0"/>
              </a:rPr>
              <a:t>-cond.</a:t>
            </a:r>
            <a:endParaRPr lang="el-GR" altLang="ru-RU" sz="1600">
              <a:cs typeface="Arial" charset="0"/>
            </a:endParaRPr>
          </a:p>
        </p:txBody>
      </p:sp>
      <p:sp>
        <p:nvSpPr>
          <p:cNvPr id="37898" name="Text Box 20"/>
          <p:cNvSpPr txBox="1">
            <a:spLocks noChangeArrowheads="1"/>
          </p:cNvSpPr>
          <p:nvPr/>
        </p:nvSpPr>
        <p:spPr bwMode="auto">
          <a:xfrm>
            <a:off x="3903663" y="6329363"/>
            <a:ext cx="524033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FF0000"/>
                </a:solidFill>
              </a:rPr>
              <a:t>From the cooling fit  n</a:t>
            </a:r>
            <a:r>
              <a:rPr lang="en-US" altLang="ru-RU" sz="2000" baseline="-25000">
                <a:solidFill>
                  <a:srgbClr val="FF0000"/>
                </a:solidFill>
              </a:rPr>
              <a:t>c</a:t>
            </a:r>
            <a:r>
              <a:rPr lang="en-US" altLang="ru-RU" sz="1800">
                <a:solidFill>
                  <a:srgbClr val="FF0000"/>
                </a:solidFill>
              </a:rPr>
              <a:t> &gt;1.5-2 n</a:t>
            </a:r>
            <a:r>
              <a:rPr lang="en-US" altLang="ru-RU" sz="2000" baseline="-25000">
                <a:solidFill>
                  <a:srgbClr val="FF0000"/>
                </a:solidFill>
              </a:rPr>
              <a:t>0 </a:t>
            </a:r>
            <a:r>
              <a:rPr lang="en-US" altLang="ru-RU" sz="2000">
                <a:solidFill>
                  <a:srgbClr val="FF0000"/>
                </a:solidFill>
              </a:rPr>
              <a:t>for stiff EoS </a:t>
            </a:r>
            <a:endParaRPr lang="ru-RU" altLang="ru-RU" sz="2000">
              <a:solidFill>
                <a:srgbClr val="FF0000"/>
              </a:solidFill>
            </a:endParaRPr>
          </a:p>
        </p:txBody>
      </p:sp>
      <p:sp>
        <p:nvSpPr>
          <p:cNvPr id="37899" name="Прямоугольник 1"/>
          <p:cNvSpPr>
            <a:spLocks noChangeArrowheads="1"/>
          </p:cNvSpPr>
          <p:nvPr/>
        </p:nvSpPr>
        <p:spPr bwMode="auto">
          <a:xfrm>
            <a:off x="5921643" y="562881"/>
            <a:ext cx="32223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/>
              <a:t>(at minimum over  k, k</a:t>
            </a:r>
            <a:r>
              <a:rPr lang="en-US" altLang="ru-RU" sz="1800" baseline="-25000" dirty="0"/>
              <a:t>m</a:t>
            </a:r>
            <a:r>
              <a:rPr lang="en-US" altLang="ru-RU" sz="1800" dirty="0"/>
              <a:t> ≈p </a:t>
            </a:r>
            <a:r>
              <a:rPr lang="en-US" altLang="ru-RU" sz="1800" baseline="-25000" dirty="0" err="1" smtClean="0"/>
              <a:t>Fn</a:t>
            </a:r>
            <a:r>
              <a:rPr lang="en-US" altLang="ru-RU" sz="1800" dirty="0" smtClean="0"/>
              <a:t>)</a:t>
            </a:r>
            <a:endParaRPr lang="ru-RU" altLang="ru-RU" sz="1800" dirty="0"/>
          </a:p>
        </p:txBody>
      </p:sp>
      <p:pic>
        <p:nvPicPr>
          <p:cNvPr id="37900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0" y="5929313"/>
            <a:ext cx="774700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288" y="652463"/>
            <a:ext cx="18478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2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642938"/>
            <a:ext cx="5524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3" name="TextBox 1"/>
          <p:cNvSpPr txBox="1">
            <a:spLocks noChangeArrowheads="1"/>
          </p:cNvSpPr>
          <p:nvPr/>
        </p:nvSpPr>
        <p:spPr bwMode="auto">
          <a:xfrm>
            <a:off x="1619250" y="579438"/>
            <a:ext cx="311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FF0000"/>
                </a:solidFill>
              </a:rPr>
              <a:t>≈</a:t>
            </a:r>
          </a:p>
        </p:txBody>
      </p:sp>
      <p:sp>
        <p:nvSpPr>
          <p:cNvPr id="37904" name="TextBox 2"/>
          <p:cNvSpPr txBox="1">
            <a:spLocks noChangeArrowheads="1"/>
          </p:cNvSpPr>
          <p:nvPr/>
        </p:nvSpPr>
        <p:spPr bwMode="auto">
          <a:xfrm>
            <a:off x="130175" y="962025"/>
            <a:ext cx="1825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FF0000"/>
                </a:solidFill>
              </a:rPr>
              <a:t>In FOPE model </a:t>
            </a:r>
            <a:endParaRPr lang="ru-RU" altLang="ru-RU" sz="1800">
              <a:solidFill>
                <a:srgbClr val="FF0000"/>
              </a:solidFill>
            </a:endParaRPr>
          </a:p>
        </p:txBody>
      </p:sp>
      <p:pic>
        <p:nvPicPr>
          <p:cNvPr id="37905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88" y="993775"/>
            <a:ext cx="5524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6" name="Picture 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688" y="993775"/>
            <a:ext cx="8858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43809" y="943777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≈7m</a:t>
            </a:r>
            <a:r>
              <a:rPr lang="el-GR" baseline="-25000" dirty="0" smtClean="0"/>
              <a:t>π</a:t>
            </a:r>
            <a:r>
              <a:rPr lang="en-US" baseline="30000" dirty="0" smtClean="0"/>
              <a:t>2 </a:t>
            </a:r>
            <a:endParaRPr lang="ru-RU" baseline="30000" dirty="0"/>
          </a:p>
        </p:txBody>
      </p:sp>
      <p:sp>
        <p:nvSpPr>
          <p:cNvPr id="3" name="TextBox 2"/>
          <p:cNvSpPr txBox="1"/>
          <p:nvPr/>
        </p:nvSpPr>
        <p:spPr>
          <a:xfrm>
            <a:off x="3812357" y="554614"/>
            <a:ext cx="76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</a:t>
            </a:r>
            <a:r>
              <a:rPr lang="en-US" dirty="0"/>
              <a:t> </a:t>
            </a:r>
            <a:r>
              <a:rPr lang="en-US" dirty="0" smtClean="0"/>
              <a:t>m</a:t>
            </a:r>
            <a:r>
              <a:rPr lang="el-GR" baseline="-25000" dirty="0"/>
              <a:t>π</a:t>
            </a:r>
            <a:r>
              <a:rPr lang="en-US" baseline="30000" dirty="0"/>
              <a:t>2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196243" y="910193"/>
            <a:ext cx="775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 n</a:t>
            </a:r>
            <a:r>
              <a:rPr lang="en-US" baseline="-25000" dirty="0"/>
              <a:t>0</a:t>
            </a:r>
            <a:endParaRPr lang="ru-RU" baseline="-25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557602" y="579438"/>
            <a:ext cx="1378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or n&gt;0.7 </a:t>
            </a:r>
            <a:r>
              <a:rPr lang="en-US" dirty="0"/>
              <a:t>n</a:t>
            </a:r>
            <a:r>
              <a:rPr lang="en-US" baseline="-25000" dirty="0"/>
              <a:t>0</a:t>
            </a:r>
            <a:endParaRPr lang="ru-RU" baseline="-25000" dirty="0"/>
          </a:p>
        </p:txBody>
      </p:sp>
    </p:spTree>
    <p:extLst>
      <p:ext uri="{BB962C8B-B14F-4D97-AF65-F5344CB8AC3E}">
        <p14:creationId xmlns:p14="http://schemas.microsoft.com/office/powerpoint/2010/main" val="319266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8" y="116632"/>
            <a:ext cx="8229600" cy="993775"/>
          </a:xfrm>
        </p:spPr>
        <p:txBody>
          <a:bodyPr/>
          <a:lstStyle/>
          <a:p>
            <a:r>
              <a:rPr lang="en-US" altLang="ru-RU" sz="4000" dirty="0" err="1">
                <a:solidFill>
                  <a:srgbClr val="008000"/>
                </a:solidFill>
              </a:rPr>
              <a:t>Antikaon</a:t>
            </a:r>
            <a:r>
              <a:rPr lang="en-US" altLang="ru-RU" sz="4000" dirty="0">
                <a:solidFill>
                  <a:srgbClr val="008000"/>
                </a:solidFill>
              </a:rPr>
              <a:t> spectra in nuclear matter</a:t>
            </a:r>
            <a:endParaRPr lang="ru-RU" altLang="ru-RU" sz="4000" dirty="0">
              <a:solidFill>
                <a:srgbClr val="008000"/>
              </a:solidFill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0" y="1275649"/>
            <a:ext cx="9144000" cy="476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87313" y="5876029"/>
            <a:ext cx="7791450" cy="3667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dirty="0"/>
              <a:t>Possibility of S and/or P wave </a:t>
            </a:r>
            <a:r>
              <a:rPr lang="en-US" altLang="ru-RU" dirty="0" err="1"/>
              <a:t>antikaon</a:t>
            </a:r>
            <a:r>
              <a:rPr lang="en-US" altLang="ru-RU" dirty="0"/>
              <a:t> condensation in dense NS interiors </a:t>
            </a:r>
            <a:endParaRPr lang="ru-RU" altLang="ru-RU" dirty="0"/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-1" y="6242741"/>
            <a:ext cx="91439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Kolomeitsev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Kampfer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smtClean="0">
                <a:solidFill>
                  <a:schemeClr val="tx1"/>
                </a:solidFill>
              </a:rPr>
              <a:t>D.V., </a:t>
            </a:r>
            <a:r>
              <a:rPr lang="en-US" dirty="0" err="1" smtClean="0">
                <a:solidFill>
                  <a:schemeClr val="tx1"/>
                </a:solidFill>
              </a:rPr>
              <a:t>Int.J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r>
              <a:rPr lang="da-DK" dirty="0" smtClean="0">
                <a:solidFill>
                  <a:schemeClr val="tx1"/>
                </a:solidFill>
              </a:rPr>
              <a:t>Mod.Phys</a:t>
            </a:r>
            <a:r>
              <a:rPr lang="da-DK" dirty="0">
                <a:solidFill>
                  <a:schemeClr val="tx1"/>
                </a:solidFill>
              </a:rPr>
              <a:t>. </a:t>
            </a:r>
            <a:r>
              <a:rPr lang="da-DK" dirty="0" smtClean="0">
                <a:solidFill>
                  <a:schemeClr val="tx1"/>
                </a:solidFill>
              </a:rPr>
              <a:t>E5 (1996),</a:t>
            </a:r>
            <a:r>
              <a:rPr lang="en-US" altLang="ru-RU" dirty="0">
                <a:solidFill>
                  <a:schemeClr val="tx1"/>
                </a:solidFill>
              </a:rPr>
              <a:t> </a:t>
            </a:r>
            <a:r>
              <a:rPr lang="en-US" altLang="ru-RU" dirty="0" err="1">
                <a:solidFill>
                  <a:schemeClr val="tx1"/>
                </a:solidFill>
              </a:rPr>
              <a:t>Kolomeitsev</a:t>
            </a:r>
            <a:r>
              <a:rPr lang="en-US" altLang="ru-RU" dirty="0">
                <a:solidFill>
                  <a:schemeClr val="tx1"/>
                </a:solidFill>
              </a:rPr>
              <a:t>, D.V. PRC68 (2003</a:t>
            </a:r>
            <a:r>
              <a:rPr lang="en-US" altLang="ru-RU" dirty="0" smtClean="0">
                <a:solidFill>
                  <a:schemeClr val="tx1"/>
                </a:solidFill>
              </a:rPr>
              <a:t>)</a:t>
            </a:r>
            <a:endParaRPr lang="ru-RU" altLang="ru-RU" dirty="0">
              <a:solidFill>
                <a:schemeClr val="tx1"/>
              </a:solidFill>
            </a:endParaRP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4211638" y="4007231"/>
            <a:ext cx="43926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ru-RU" b="1" dirty="0">
                <a:solidFill>
                  <a:schemeClr val="accent2"/>
                </a:solidFill>
              </a:rPr>
              <a:t>K</a:t>
            </a:r>
            <a:r>
              <a:rPr lang="en-US" altLang="ru-RU" b="1" baseline="30000" dirty="0">
                <a:solidFill>
                  <a:schemeClr val="accent2"/>
                </a:solidFill>
              </a:rPr>
              <a:t>- have short mean free path and radiate from freeze out</a:t>
            </a:r>
            <a:endParaRPr lang="ru-RU" altLang="ru-RU" b="1" baseline="30000" dirty="0">
              <a:solidFill>
                <a:schemeClr val="accent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5576" y="958808"/>
            <a:ext cx="793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Description is rather similar that for </a:t>
            </a:r>
            <a:r>
              <a:rPr lang="en-US" dirty="0" err="1" smtClean="0"/>
              <a:t>pions</a:t>
            </a:r>
            <a:r>
              <a:rPr lang="en-US" dirty="0" smtClean="0"/>
              <a:t> but with strange baryons included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590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93663" y="3111500"/>
            <a:ext cx="905033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/>
              <a:t>White-body radiation problem (at low </a:t>
            </a:r>
            <a:r>
              <a:rPr lang="en-US" altLang="ru-RU" sz="2000" i="1"/>
              <a:t>T&lt;T      </a:t>
            </a:r>
            <a:r>
              <a:rPr lang="en-US" altLang="ru-RU" sz="2000"/>
              <a:t>~1-few MeV) -- direct reactions</a:t>
            </a:r>
            <a:endParaRPr lang="ru-RU" altLang="ru-RU" sz="2000" b="1">
              <a:solidFill>
                <a:schemeClr val="hlink"/>
              </a:solidFill>
            </a:endParaRPr>
          </a:p>
        </p:txBody>
      </p:sp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2195513" y="333375"/>
            <a:ext cx="44910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>
                <a:solidFill>
                  <a:srgbClr val="008000"/>
                </a:solidFill>
              </a:rPr>
              <a:t>Cooling of neutron stars</a:t>
            </a:r>
          </a:p>
        </p:txBody>
      </p:sp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179388" y="1412875"/>
            <a:ext cx="8964612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900">
                <a:solidFill>
                  <a:srgbClr val="003399"/>
                </a:solidFill>
              </a:rPr>
              <a:t>After passing a minute after formation,  during 10</a:t>
            </a:r>
            <a:r>
              <a:rPr lang="en-US" altLang="ru-RU" sz="1900" baseline="30000">
                <a:solidFill>
                  <a:srgbClr val="003399"/>
                </a:solidFill>
              </a:rPr>
              <a:t>5</a:t>
            </a:r>
            <a:r>
              <a:rPr lang="en-US" altLang="ru-RU" sz="1900">
                <a:solidFill>
                  <a:srgbClr val="003399"/>
                </a:solidFill>
              </a:rPr>
              <a:t> years a neutron star cools down by neutrino emission, then by photon emission from the surface</a:t>
            </a:r>
          </a:p>
        </p:txBody>
      </p:sp>
      <p:sp>
        <p:nvSpPr>
          <p:cNvPr id="4101" name="Text Box 8"/>
          <p:cNvSpPr txBox="1">
            <a:spLocks noChangeArrowheads="1"/>
          </p:cNvSpPr>
          <p:nvPr/>
        </p:nvSpPr>
        <p:spPr bwMode="auto">
          <a:xfrm>
            <a:off x="3492500" y="3141663"/>
            <a:ext cx="26844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/>
          </a:p>
        </p:txBody>
      </p:sp>
      <p:sp>
        <p:nvSpPr>
          <p:cNvPr id="4102" name="Text Box 9"/>
          <p:cNvSpPr txBox="1">
            <a:spLocks noChangeArrowheads="1"/>
          </p:cNvSpPr>
          <p:nvPr/>
        </p:nvSpPr>
        <p:spPr bwMode="auto">
          <a:xfrm>
            <a:off x="4687888" y="3343275"/>
            <a:ext cx="6238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/>
              <a:t>opac</a:t>
            </a:r>
            <a:endParaRPr lang="ru-RU" altLang="ru-RU" sz="1600"/>
          </a:p>
        </p:txBody>
      </p:sp>
      <p:pic>
        <p:nvPicPr>
          <p:cNvPr id="4103" name="Picture 10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575" y="2420938"/>
            <a:ext cx="17653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4" name="Text Box 13"/>
          <p:cNvSpPr txBox="1">
            <a:spLocks noChangeArrowheads="1"/>
          </p:cNvSpPr>
          <p:nvPr/>
        </p:nvSpPr>
        <p:spPr bwMode="auto">
          <a:xfrm>
            <a:off x="0" y="4252397"/>
            <a:ext cx="825738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rgbClr val="FF0000"/>
                </a:solidFill>
              </a:rPr>
              <a:t>Neutrinos bring information straight  from the dense  </a:t>
            </a:r>
            <a:r>
              <a:rPr lang="en-US" altLang="ru-RU" sz="1800" dirty="0" smtClean="0">
                <a:solidFill>
                  <a:srgbClr val="FF0000"/>
                </a:solidFill>
              </a:rPr>
              <a:t>interior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800" dirty="0" smtClean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rgbClr val="FF0000"/>
                </a:solidFill>
              </a:rPr>
              <a:t> </a:t>
            </a:r>
            <a:r>
              <a:rPr lang="en-US" altLang="ru-RU" sz="1800" dirty="0" smtClean="0">
                <a:solidFill>
                  <a:srgbClr val="FF0000"/>
                </a:solidFill>
              </a:rPr>
              <a:t>                                                                     </a:t>
            </a:r>
            <a:r>
              <a:rPr lang="en-US" altLang="ru-RU" sz="2000" b="1" dirty="0" smtClean="0">
                <a:solidFill>
                  <a:srgbClr val="FF0000"/>
                </a:solidFill>
              </a:rPr>
              <a:t>similar to di-leptons from HIC</a:t>
            </a:r>
            <a:endParaRPr lang="ru-RU" alt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69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FF66"/>
            </a:gs>
            <a:gs pos="50000">
              <a:schemeClr val="bg1"/>
            </a:gs>
            <a:gs pos="100000">
              <a:srgbClr val="CC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0" y="1246188"/>
            <a:ext cx="4394200" cy="429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838200" y="3197225"/>
            <a:ext cx="2906713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ru-RU" sz="2600">
                <a:solidFill>
                  <a:srgbClr val="00FF00"/>
                </a:solidFill>
                <a:latin typeface="Times New Roman" pitchFamily="18" charset="0"/>
              </a:rPr>
              <a:t>intermediate cooling</a:t>
            </a:r>
            <a:endParaRPr lang="en-GB" altLang="ru-RU" sz="2600">
              <a:solidFill>
                <a:srgbClr val="00FF00"/>
              </a:solidFill>
              <a:latin typeface="Times New Roman" pitchFamily="18" charset="0"/>
            </a:endParaRPr>
          </a:p>
        </p:txBody>
      </p:sp>
      <p:sp>
        <p:nvSpPr>
          <p:cNvPr id="18436" name="Freeform 4"/>
          <p:cNvSpPr>
            <a:spLocks/>
          </p:cNvSpPr>
          <p:nvPr/>
        </p:nvSpPr>
        <p:spPr bwMode="auto">
          <a:xfrm>
            <a:off x="5600700" y="2670175"/>
            <a:ext cx="1511300" cy="1147763"/>
          </a:xfrm>
          <a:custGeom>
            <a:avLst/>
            <a:gdLst>
              <a:gd name="T0" fmla="*/ 2147483647 w 952"/>
              <a:gd name="T1" fmla="*/ 0 h 723"/>
              <a:gd name="T2" fmla="*/ 2147483647 w 952"/>
              <a:gd name="T3" fmla="*/ 2147483647 h 723"/>
              <a:gd name="T4" fmla="*/ 2147483647 w 952"/>
              <a:gd name="T5" fmla="*/ 2147483647 h 723"/>
              <a:gd name="T6" fmla="*/ 2147483647 w 952"/>
              <a:gd name="T7" fmla="*/ 2147483647 h 723"/>
              <a:gd name="T8" fmla="*/ 2147483647 w 952"/>
              <a:gd name="T9" fmla="*/ 2147483647 h 723"/>
              <a:gd name="T10" fmla="*/ 2147483647 w 952"/>
              <a:gd name="T11" fmla="*/ 2147483647 h 723"/>
              <a:gd name="T12" fmla="*/ 2147483647 w 952"/>
              <a:gd name="T13" fmla="*/ 2147483647 h 723"/>
              <a:gd name="T14" fmla="*/ 2147483647 w 952"/>
              <a:gd name="T15" fmla="*/ 2147483647 h 723"/>
              <a:gd name="T16" fmla="*/ 2147483647 w 952"/>
              <a:gd name="T17" fmla="*/ 2147483647 h 723"/>
              <a:gd name="T18" fmla="*/ 2147483647 w 952"/>
              <a:gd name="T19" fmla="*/ 2147483647 h 723"/>
              <a:gd name="T20" fmla="*/ 2147483647 w 952"/>
              <a:gd name="T21" fmla="*/ 2147483647 h 723"/>
              <a:gd name="T22" fmla="*/ 2147483647 w 952"/>
              <a:gd name="T23" fmla="*/ 2147483647 h 723"/>
              <a:gd name="T24" fmla="*/ 2147483647 w 952"/>
              <a:gd name="T25" fmla="*/ 2147483647 h 723"/>
              <a:gd name="T26" fmla="*/ 2147483647 w 952"/>
              <a:gd name="T27" fmla="*/ 2147483647 h 723"/>
              <a:gd name="T28" fmla="*/ 2147483647 w 952"/>
              <a:gd name="T29" fmla="*/ 2147483647 h 723"/>
              <a:gd name="T30" fmla="*/ 2147483647 w 952"/>
              <a:gd name="T31" fmla="*/ 2147483647 h 723"/>
              <a:gd name="T32" fmla="*/ 2147483647 w 952"/>
              <a:gd name="T33" fmla="*/ 2147483647 h 723"/>
              <a:gd name="T34" fmla="*/ 2147483647 w 952"/>
              <a:gd name="T35" fmla="*/ 2147483647 h 723"/>
              <a:gd name="T36" fmla="*/ 2147483647 w 952"/>
              <a:gd name="T37" fmla="*/ 2147483647 h 723"/>
              <a:gd name="T38" fmla="*/ 2147483647 w 952"/>
              <a:gd name="T39" fmla="*/ 2147483647 h 723"/>
              <a:gd name="T40" fmla="*/ 2147483647 w 952"/>
              <a:gd name="T41" fmla="*/ 2147483647 h 723"/>
              <a:gd name="T42" fmla="*/ 2147483647 w 952"/>
              <a:gd name="T43" fmla="*/ 0 h 72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52" h="723">
                <a:moveTo>
                  <a:pt x="147" y="0"/>
                </a:moveTo>
                <a:cubicBezTo>
                  <a:pt x="117" y="10"/>
                  <a:pt x="105" y="27"/>
                  <a:pt x="74" y="37"/>
                </a:cubicBezTo>
                <a:cubicBezTo>
                  <a:pt x="57" y="62"/>
                  <a:pt x="41" y="80"/>
                  <a:pt x="19" y="101"/>
                </a:cubicBezTo>
                <a:cubicBezTo>
                  <a:pt x="0" y="178"/>
                  <a:pt x="56" y="268"/>
                  <a:pt x="120" y="311"/>
                </a:cubicBezTo>
                <a:cubicBezTo>
                  <a:pt x="141" y="343"/>
                  <a:pt x="161" y="363"/>
                  <a:pt x="193" y="384"/>
                </a:cubicBezTo>
                <a:cubicBezTo>
                  <a:pt x="221" y="428"/>
                  <a:pt x="261" y="464"/>
                  <a:pt x="312" y="476"/>
                </a:cubicBezTo>
                <a:cubicBezTo>
                  <a:pt x="335" y="510"/>
                  <a:pt x="351" y="512"/>
                  <a:pt x="385" y="531"/>
                </a:cubicBezTo>
                <a:cubicBezTo>
                  <a:pt x="447" y="566"/>
                  <a:pt x="491" y="600"/>
                  <a:pt x="559" y="622"/>
                </a:cubicBezTo>
                <a:cubicBezTo>
                  <a:pt x="618" y="662"/>
                  <a:pt x="692" y="690"/>
                  <a:pt x="760" y="713"/>
                </a:cubicBezTo>
                <a:cubicBezTo>
                  <a:pt x="851" y="706"/>
                  <a:pt x="905" y="723"/>
                  <a:pt x="952" y="649"/>
                </a:cubicBezTo>
                <a:cubicBezTo>
                  <a:pt x="951" y="642"/>
                  <a:pt x="947" y="570"/>
                  <a:pt x="934" y="549"/>
                </a:cubicBezTo>
                <a:cubicBezTo>
                  <a:pt x="915" y="518"/>
                  <a:pt x="877" y="490"/>
                  <a:pt x="851" y="467"/>
                </a:cubicBezTo>
                <a:cubicBezTo>
                  <a:pt x="803" y="425"/>
                  <a:pt x="806" y="408"/>
                  <a:pt x="751" y="393"/>
                </a:cubicBezTo>
                <a:cubicBezTo>
                  <a:pt x="722" y="365"/>
                  <a:pt x="689" y="354"/>
                  <a:pt x="659" y="329"/>
                </a:cubicBezTo>
                <a:cubicBezTo>
                  <a:pt x="649" y="321"/>
                  <a:pt x="642" y="310"/>
                  <a:pt x="632" y="302"/>
                </a:cubicBezTo>
                <a:cubicBezTo>
                  <a:pt x="615" y="288"/>
                  <a:pt x="577" y="265"/>
                  <a:pt x="577" y="265"/>
                </a:cubicBezTo>
                <a:cubicBezTo>
                  <a:pt x="552" y="227"/>
                  <a:pt x="519" y="206"/>
                  <a:pt x="477" y="192"/>
                </a:cubicBezTo>
                <a:cubicBezTo>
                  <a:pt x="411" y="129"/>
                  <a:pt x="510" y="218"/>
                  <a:pt x="431" y="165"/>
                </a:cubicBezTo>
                <a:cubicBezTo>
                  <a:pt x="420" y="158"/>
                  <a:pt x="413" y="145"/>
                  <a:pt x="403" y="137"/>
                </a:cubicBezTo>
                <a:cubicBezTo>
                  <a:pt x="366" y="106"/>
                  <a:pt x="388" y="129"/>
                  <a:pt x="349" y="110"/>
                </a:cubicBezTo>
                <a:cubicBezTo>
                  <a:pt x="307" y="89"/>
                  <a:pt x="316" y="76"/>
                  <a:pt x="266" y="64"/>
                </a:cubicBezTo>
                <a:cubicBezTo>
                  <a:pt x="229" y="39"/>
                  <a:pt x="187" y="20"/>
                  <a:pt x="147" y="0"/>
                </a:cubicBezTo>
                <a:close/>
              </a:path>
            </a:pathLst>
          </a:cu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1600200" y="4264025"/>
            <a:ext cx="1935163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ru-RU" sz="2600">
                <a:solidFill>
                  <a:srgbClr val="FF0000"/>
                </a:solidFill>
                <a:latin typeface="Times New Roman" pitchFamily="18" charset="0"/>
              </a:rPr>
              <a:t>rapid cooling</a:t>
            </a:r>
            <a:endParaRPr lang="en-GB" altLang="ru-RU" sz="26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8438" name="Freeform 6"/>
          <p:cNvSpPr>
            <a:spLocks/>
          </p:cNvSpPr>
          <p:nvPr/>
        </p:nvSpPr>
        <p:spPr bwMode="auto">
          <a:xfrm>
            <a:off x="4476751" y="2387997"/>
            <a:ext cx="3016250" cy="2615803"/>
          </a:xfrm>
          <a:custGeom>
            <a:avLst/>
            <a:gdLst>
              <a:gd name="T0" fmla="*/ 2147483647 w 1826"/>
              <a:gd name="T1" fmla="*/ 2147483647 h 1296"/>
              <a:gd name="T2" fmla="*/ 2147483647 w 1826"/>
              <a:gd name="T3" fmla="*/ 2147483647 h 1296"/>
              <a:gd name="T4" fmla="*/ 2147483647 w 1826"/>
              <a:gd name="T5" fmla="*/ 2147483647 h 1296"/>
              <a:gd name="T6" fmla="*/ 2147483647 w 1826"/>
              <a:gd name="T7" fmla="*/ 2147483647 h 1296"/>
              <a:gd name="T8" fmla="*/ 2147483647 w 1826"/>
              <a:gd name="T9" fmla="*/ 2147483647 h 1296"/>
              <a:gd name="T10" fmla="*/ 2147483647 w 1826"/>
              <a:gd name="T11" fmla="*/ 0 h 1296"/>
              <a:gd name="T12" fmla="*/ 2147483647 w 1826"/>
              <a:gd name="T13" fmla="*/ 2147483647 h 1296"/>
              <a:gd name="T14" fmla="*/ 2147483647 w 1826"/>
              <a:gd name="T15" fmla="*/ 2147483647 h 1296"/>
              <a:gd name="T16" fmla="*/ 2147483647 w 1826"/>
              <a:gd name="T17" fmla="*/ 2147483647 h 1296"/>
              <a:gd name="T18" fmla="*/ 2147483647 w 1826"/>
              <a:gd name="T19" fmla="*/ 2147483647 h 1296"/>
              <a:gd name="T20" fmla="*/ 2147483647 w 1826"/>
              <a:gd name="T21" fmla="*/ 2147483647 h 1296"/>
              <a:gd name="T22" fmla="*/ 2147483647 w 1826"/>
              <a:gd name="T23" fmla="*/ 2147483647 h 1296"/>
              <a:gd name="T24" fmla="*/ 2147483647 w 1826"/>
              <a:gd name="T25" fmla="*/ 2147483647 h 1296"/>
              <a:gd name="T26" fmla="*/ 2147483647 w 1826"/>
              <a:gd name="T27" fmla="*/ 2147483647 h 1296"/>
              <a:gd name="T28" fmla="*/ 2147483647 w 1826"/>
              <a:gd name="T29" fmla="*/ 2147483647 h 1296"/>
              <a:gd name="T30" fmla="*/ 2147483647 w 1826"/>
              <a:gd name="T31" fmla="*/ 2147483647 h 1296"/>
              <a:gd name="T32" fmla="*/ 2147483647 w 1826"/>
              <a:gd name="T33" fmla="*/ 2147483647 h 1296"/>
              <a:gd name="T34" fmla="*/ 2147483647 w 1826"/>
              <a:gd name="T35" fmla="*/ 2147483647 h 1296"/>
              <a:gd name="T36" fmla="*/ 2147483647 w 1826"/>
              <a:gd name="T37" fmla="*/ 2147483647 h 1296"/>
              <a:gd name="T38" fmla="*/ 2147483647 w 1826"/>
              <a:gd name="T39" fmla="*/ 2147483647 h 1296"/>
              <a:gd name="T40" fmla="*/ 2147483647 w 1826"/>
              <a:gd name="T41" fmla="*/ 2147483647 h 1296"/>
              <a:gd name="T42" fmla="*/ 2147483647 w 1826"/>
              <a:gd name="T43" fmla="*/ 2147483647 h 1296"/>
              <a:gd name="T44" fmla="*/ 2147483647 w 1826"/>
              <a:gd name="T45" fmla="*/ 2147483647 h 1296"/>
              <a:gd name="T46" fmla="*/ 2147483647 w 1826"/>
              <a:gd name="T47" fmla="*/ 2147483647 h 1296"/>
              <a:gd name="T48" fmla="*/ 2147483647 w 1826"/>
              <a:gd name="T49" fmla="*/ 2147483647 h 1296"/>
              <a:gd name="T50" fmla="*/ 2147483647 w 1826"/>
              <a:gd name="T51" fmla="*/ 2147483647 h 1296"/>
              <a:gd name="T52" fmla="*/ 2147483647 w 1826"/>
              <a:gd name="T53" fmla="*/ 2147483647 h 1296"/>
              <a:gd name="T54" fmla="*/ 2147483647 w 1826"/>
              <a:gd name="T55" fmla="*/ 2147483647 h 1296"/>
              <a:gd name="T56" fmla="*/ 2147483647 w 1826"/>
              <a:gd name="T57" fmla="*/ 2147483647 h 1296"/>
              <a:gd name="T58" fmla="*/ 2147483647 w 1826"/>
              <a:gd name="T59" fmla="*/ 2147483647 h 1296"/>
              <a:gd name="T60" fmla="*/ 2147483647 w 1826"/>
              <a:gd name="T61" fmla="*/ 2147483647 h 1296"/>
              <a:gd name="T62" fmla="*/ 2147483647 w 1826"/>
              <a:gd name="T63" fmla="*/ 2147483647 h 1296"/>
              <a:gd name="T64" fmla="*/ 2147483647 w 1826"/>
              <a:gd name="T65" fmla="*/ 2147483647 h 1296"/>
              <a:gd name="T66" fmla="*/ 2147483647 w 1826"/>
              <a:gd name="T67" fmla="*/ 2147483647 h 1296"/>
              <a:gd name="T68" fmla="*/ 2147483647 w 1826"/>
              <a:gd name="T69" fmla="*/ 2147483647 h 1296"/>
              <a:gd name="T70" fmla="*/ 2147483647 w 1826"/>
              <a:gd name="T71" fmla="*/ 2147483647 h 1296"/>
              <a:gd name="T72" fmla="*/ 2147483647 w 1826"/>
              <a:gd name="T73" fmla="*/ 2147483647 h 1296"/>
              <a:gd name="T74" fmla="*/ 2147483647 w 1826"/>
              <a:gd name="T75" fmla="*/ 2147483647 h 1296"/>
              <a:gd name="T76" fmla="*/ 2147483647 w 1826"/>
              <a:gd name="T77" fmla="*/ 2147483647 h 1296"/>
              <a:gd name="T78" fmla="*/ 2147483647 w 1826"/>
              <a:gd name="T79" fmla="*/ 2147483647 h 1296"/>
              <a:gd name="T80" fmla="*/ 2147483647 w 1826"/>
              <a:gd name="T81" fmla="*/ 2147483647 h 1296"/>
              <a:gd name="T82" fmla="*/ 2147483647 w 1826"/>
              <a:gd name="T83" fmla="*/ 2147483647 h 1296"/>
              <a:gd name="T84" fmla="*/ 2147483647 w 1826"/>
              <a:gd name="T85" fmla="*/ 2147483647 h 1296"/>
              <a:gd name="T86" fmla="*/ 2147483647 w 1826"/>
              <a:gd name="T87" fmla="*/ 2147483647 h 1296"/>
              <a:gd name="T88" fmla="*/ 2147483647 w 1826"/>
              <a:gd name="T89" fmla="*/ 2147483647 h 1296"/>
              <a:gd name="T90" fmla="*/ 2147483647 w 1826"/>
              <a:gd name="T91" fmla="*/ 2147483647 h 1296"/>
              <a:gd name="T92" fmla="*/ 2147483647 w 1826"/>
              <a:gd name="T93" fmla="*/ 2147483647 h 129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826" h="1296">
                <a:moveTo>
                  <a:pt x="501" y="165"/>
                </a:moveTo>
                <a:cubicBezTo>
                  <a:pt x="495" y="159"/>
                  <a:pt x="490" y="151"/>
                  <a:pt x="482" y="146"/>
                </a:cubicBezTo>
                <a:cubicBezTo>
                  <a:pt x="474" y="141"/>
                  <a:pt x="462" y="143"/>
                  <a:pt x="455" y="137"/>
                </a:cubicBezTo>
                <a:cubicBezTo>
                  <a:pt x="447" y="130"/>
                  <a:pt x="444" y="118"/>
                  <a:pt x="437" y="110"/>
                </a:cubicBezTo>
                <a:cubicBezTo>
                  <a:pt x="425" y="95"/>
                  <a:pt x="363" y="38"/>
                  <a:pt x="345" y="27"/>
                </a:cubicBezTo>
                <a:cubicBezTo>
                  <a:pt x="325" y="15"/>
                  <a:pt x="302" y="10"/>
                  <a:pt x="281" y="0"/>
                </a:cubicBezTo>
                <a:cubicBezTo>
                  <a:pt x="217" y="3"/>
                  <a:pt x="153" y="4"/>
                  <a:pt x="89" y="9"/>
                </a:cubicBezTo>
                <a:cubicBezTo>
                  <a:pt x="59" y="11"/>
                  <a:pt x="25" y="73"/>
                  <a:pt x="25" y="73"/>
                </a:cubicBezTo>
                <a:cubicBezTo>
                  <a:pt x="0" y="150"/>
                  <a:pt x="59" y="266"/>
                  <a:pt x="135" y="293"/>
                </a:cubicBezTo>
                <a:cubicBezTo>
                  <a:pt x="176" y="355"/>
                  <a:pt x="126" y="292"/>
                  <a:pt x="181" y="329"/>
                </a:cubicBezTo>
                <a:cubicBezTo>
                  <a:pt x="227" y="360"/>
                  <a:pt x="271" y="421"/>
                  <a:pt x="327" y="439"/>
                </a:cubicBezTo>
                <a:cubicBezTo>
                  <a:pt x="352" y="447"/>
                  <a:pt x="395" y="458"/>
                  <a:pt x="418" y="475"/>
                </a:cubicBezTo>
                <a:cubicBezTo>
                  <a:pt x="478" y="518"/>
                  <a:pt x="540" y="587"/>
                  <a:pt x="610" y="613"/>
                </a:cubicBezTo>
                <a:cubicBezTo>
                  <a:pt x="640" y="642"/>
                  <a:pt x="672" y="673"/>
                  <a:pt x="711" y="686"/>
                </a:cubicBezTo>
                <a:cubicBezTo>
                  <a:pt x="744" y="708"/>
                  <a:pt x="765" y="738"/>
                  <a:pt x="802" y="750"/>
                </a:cubicBezTo>
                <a:cubicBezTo>
                  <a:pt x="852" y="798"/>
                  <a:pt x="918" y="834"/>
                  <a:pt x="976" y="869"/>
                </a:cubicBezTo>
                <a:cubicBezTo>
                  <a:pt x="1051" y="914"/>
                  <a:pt x="1121" y="988"/>
                  <a:pt x="1205" y="1015"/>
                </a:cubicBezTo>
                <a:cubicBezTo>
                  <a:pt x="1233" y="1057"/>
                  <a:pt x="1290" y="1078"/>
                  <a:pt x="1333" y="1106"/>
                </a:cubicBezTo>
                <a:cubicBezTo>
                  <a:pt x="1409" y="1155"/>
                  <a:pt x="1316" y="1119"/>
                  <a:pt x="1387" y="1143"/>
                </a:cubicBezTo>
                <a:cubicBezTo>
                  <a:pt x="1442" y="1195"/>
                  <a:pt x="1366" y="1129"/>
                  <a:pt x="1433" y="1170"/>
                </a:cubicBezTo>
                <a:cubicBezTo>
                  <a:pt x="1493" y="1207"/>
                  <a:pt x="1409" y="1171"/>
                  <a:pt x="1470" y="1207"/>
                </a:cubicBezTo>
                <a:cubicBezTo>
                  <a:pt x="1490" y="1219"/>
                  <a:pt x="1513" y="1224"/>
                  <a:pt x="1534" y="1234"/>
                </a:cubicBezTo>
                <a:cubicBezTo>
                  <a:pt x="1562" y="1264"/>
                  <a:pt x="1604" y="1267"/>
                  <a:pt x="1643" y="1280"/>
                </a:cubicBezTo>
                <a:cubicBezTo>
                  <a:pt x="1652" y="1283"/>
                  <a:pt x="1671" y="1289"/>
                  <a:pt x="1671" y="1289"/>
                </a:cubicBezTo>
                <a:cubicBezTo>
                  <a:pt x="1711" y="1285"/>
                  <a:pt x="1759" y="1296"/>
                  <a:pt x="1790" y="1271"/>
                </a:cubicBezTo>
                <a:cubicBezTo>
                  <a:pt x="1813" y="1252"/>
                  <a:pt x="1826" y="1189"/>
                  <a:pt x="1826" y="1189"/>
                </a:cubicBezTo>
                <a:cubicBezTo>
                  <a:pt x="1814" y="1138"/>
                  <a:pt x="1804" y="1097"/>
                  <a:pt x="1781" y="1051"/>
                </a:cubicBezTo>
                <a:cubicBezTo>
                  <a:pt x="1777" y="1042"/>
                  <a:pt x="1777" y="1031"/>
                  <a:pt x="1771" y="1024"/>
                </a:cubicBezTo>
                <a:cubicBezTo>
                  <a:pt x="1761" y="1013"/>
                  <a:pt x="1746" y="1007"/>
                  <a:pt x="1735" y="997"/>
                </a:cubicBezTo>
                <a:cubicBezTo>
                  <a:pt x="1690" y="959"/>
                  <a:pt x="1652" y="915"/>
                  <a:pt x="1607" y="878"/>
                </a:cubicBezTo>
                <a:cubicBezTo>
                  <a:pt x="1559" y="838"/>
                  <a:pt x="1521" y="779"/>
                  <a:pt x="1461" y="759"/>
                </a:cubicBezTo>
                <a:cubicBezTo>
                  <a:pt x="1431" y="730"/>
                  <a:pt x="1395" y="709"/>
                  <a:pt x="1360" y="686"/>
                </a:cubicBezTo>
                <a:cubicBezTo>
                  <a:pt x="1344" y="675"/>
                  <a:pt x="1321" y="678"/>
                  <a:pt x="1305" y="667"/>
                </a:cubicBezTo>
                <a:cubicBezTo>
                  <a:pt x="1255" y="634"/>
                  <a:pt x="1241" y="626"/>
                  <a:pt x="1186" y="613"/>
                </a:cubicBezTo>
                <a:cubicBezTo>
                  <a:pt x="1155" y="580"/>
                  <a:pt x="1176" y="597"/>
                  <a:pt x="1113" y="576"/>
                </a:cubicBezTo>
                <a:cubicBezTo>
                  <a:pt x="1104" y="573"/>
                  <a:pt x="1095" y="570"/>
                  <a:pt x="1086" y="567"/>
                </a:cubicBezTo>
                <a:cubicBezTo>
                  <a:pt x="1077" y="564"/>
                  <a:pt x="1058" y="558"/>
                  <a:pt x="1058" y="558"/>
                </a:cubicBezTo>
                <a:cubicBezTo>
                  <a:pt x="1029" y="527"/>
                  <a:pt x="991" y="533"/>
                  <a:pt x="958" y="512"/>
                </a:cubicBezTo>
                <a:cubicBezTo>
                  <a:pt x="930" y="494"/>
                  <a:pt x="916" y="476"/>
                  <a:pt x="885" y="466"/>
                </a:cubicBezTo>
                <a:cubicBezTo>
                  <a:pt x="858" y="440"/>
                  <a:pt x="828" y="413"/>
                  <a:pt x="793" y="402"/>
                </a:cubicBezTo>
                <a:cubicBezTo>
                  <a:pt x="764" y="380"/>
                  <a:pt x="739" y="368"/>
                  <a:pt x="711" y="347"/>
                </a:cubicBezTo>
                <a:cubicBezTo>
                  <a:pt x="693" y="334"/>
                  <a:pt x="674" y="323"/>
                  <a:pt x="656" y="311"/>
                </a:cubicBezTo>
                <a:cubicBezTo>
                  <a:pt x="647" y="305"/>
                  <a:pt x="629" y="293"/>
                  <a:pt x="629" y="293"/>
                </a:cubicBezTo>
                <a:cubicBezTo>
                  <a:pt x="623" y="284"/>
                  <a:pt x="619" y="272"/>
                  <a:pt x="610" y="265"/>
                </a:cubicBezTo>
                <a:cubicBezTo>
                  <a:pt x="587" y="245"/>
                  <a:pt x="561" y="229"/>
                  <a:pt x="537" y="210"/>
                </a:cubicBezTo>
                <a:cubicBezTo>
                  <a:pt x="532" y="206"/>
                  <a:pt x="495" y="185"/>
                  <a:pt x="491" y="174"/>
                </a:cubicBezTo>
                <a:cubicBezTo>
                  <a:pt x="490" y="170"/>
                  <a:pt x="498" y="168"/>
                  <a:pt x="501" y="165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-26301" y="6065734"/>
            <a:ext cx="869936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ru-RU" sz="2000" dirty="0" err="1" smtClean="0">
                <a:solidFill>
                  <a:srgbClr val="990000"/>
                </a:solidFill>
                <a:latin typeface="Times New Roman" pitchFamily="18" charset="0"/>
              </a:rPr>
              <a:t>With</a:t>
            </a:r>
            <a:r>
              <a:rPr lang="de-DE" altLang="ru-RU" sz="2000" dirty="0" smtClean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de-DE" altLang="ru-RU" sz="2000" dirty="0" err="1" smtClean="0">
                <a:solidFill>
                  <a:srgbClr val="990000"/>
                </a:solidFill>
                <a:latin typeface="Times New Roman" pitchFamily="18" charset="0"/>
              </a:rPr>
              <a:t>pion</a:t>
            </a:r>
            <a:r>
              <a:rPr lang="de-DE" altLang="ru-RU" sz="2000" dirty="0" smtClean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de-DE" altLang="ru-RU" sz="2000" dirty="0" err="1" smtClean="0">
                <a:solidFill>
                  <a:srgbClr val="990000"/>
                </a:solidFill>
                <a:latin typeface="Times New Roman" pitchFamily="18" charset="0"/>
              </a:rPr>
              <a:t>softening</a:t>
            </a:r>
            <a:r>
              <a:rPr lang="de-DE" altLang="ru-RU" sz="2000" dirty="0" smtClean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de-DE" altLang="ru-RU" sz="2000" dirty="0" err="1" smtClean="0">
                <a:solidFill>
                  <a:srgbClr val="990000"/>
                </a:solidFill>
                <a:latin typeface="Times New Roman" pitchFamily="18" charset="0"/>
              </a:rPr>
              <a:t>effect</a:t>
            </a:r>
            <a:r>
              <a:rPr lang="de-DE" altLang="ru-RU" sz="2000" dirty="0" smtClean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de-DE" altLang="ru-RU" sz="2000" dirty="0" err="1" smtClean="0">
                <a:solidFill>
                  <a:srgbClr val="990000"/>
                </a:solidFill>
                <a:latin typeface="Times New Roman" pitchFamily="18" charset="0"/>
              </a:rPr>
              <a:t>included</a:t>
            </a:r>
            <a:r>
              <a:rPr lang="de-DE" altLang="ru-RU" sz="2000" dirty="0" smtClean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de-DE" altLang="ru-RU" sz="2000" dirty="0" err="1" smtClean="0">
                <a:solidFill>
                  <a:srgbClr val="990000"/>
                </a:solidFill>
                <a:latin typeface="Times New Roman" pitchFamily="18" charset="0"/>
              </a:rPr>
              <a:t>data</a:t>
            </a:r>
            <a:r>
              <a:rPr lang="de-DE" altLang="ru-RU" sz="2000" dirty="0" smtClean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de-DE" altLang="ru-RU" sz="2000" dirty="0" err="1" smtClean="0">
                <a:solidFill>
                  <a:srgbClr val="990000"/>
                </a:solidFill>
                <a:latin typeface="Times New Roman" pitchFamily="18" charset="0"/>
              </a:rPr>
              <a:t>are</a:t>
            </a:r>
            <a:r>
              <a:rPr lang="de-DE" altLang="ru-RU" sz="2000" dirty="0" smtClean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de-DE" altLang="ru-RU" sz="2000" dirty="0" err="1" smtClean="0">
                <a:solidFill>
                  <a:srgbClr val="990000"/>
                </a:solidFill>
                <a:latin typeface="Times New Roman" pitchFamily="18" charset="0"/>
              </a:rPr>
              <a:t>described</a:t>
            </a:r>
            <a:r>
              <a:rPr lang="de-DE" altLang="ru-RU" sz="2000" dirty="0" smtClean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de-DE" altLang="ru-RU" sz="2000" dirty="0" err="1" smtClean="0">
                <a:solidFill>
                  <a:srgbClr val="990000"/>
                </a:solidFill>
                <a:latin typeface="Times New Roman" pitchFamily="18" charset="0"/>
              </a:rPr>
              <a:t>within</a:t>
            </a:r>
            <a:r>
              <a:rPr lang="de-DE" altLang="ru-RU" sz="2000" dirty="0" smtClean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de-DE" altLang="ru-RU" sz="2000" dirty="0" err="1">
                <a:solidFill>
                  <a:srgbClr val="990000"/>
                </a:solidFill>
                <a:latin typeface="Times New Roman" pitchFamily="18" charset="0"/>
              </a:rPr>
              <a:t>one</a:t>
            </a:r>
            <a:r>
              <a:rPr lang="de-DE" altLang="ru-RU" sz="2000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de-DE" altLang="ru-RU" sz="2000" dirty="0" err="1">
                <a:solidFill>
                  <a:srgbClr val="990000"/>
                </a:solidFill>
                <a:latin typeface="Times New Roman" pitchFamily="18" charset="0"/>
              </a:rPr>
              <a:t>cooling</a:t>
            </a:r>
            <a:r>
              <a:rPr lang="de-DE" altLang="ru-RU" sz="2000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de-DE" altLang="ru-RU" sz="2000" dirty="0" err="1" smtClean="0">
                <a:solidFill>
                  <a:srgbClr val="990000"/>
                </a:solidFill>
                <a:latin typeface="Times New Roman" pitchFamily="18" charset="0"/>
              </a:rPr>
              <a:t>scenario</a:t>
            </a:r>
            <a:r>
              <a:rPr lang="de-DE" altLang="ru-RU" sz="2400" dirty="0">
                <a:solidFill>
                  <a:srgbClr val="990000"/>
                </a:solidFill>
                <a:latin typeface="Times New Roman" pitchFamily="18" charset="0"/>
              </a:rPr>
              <a:t>.</a:t>
            </a:r>
            <a:endParaRPr lang="en-GB" altLang="ru-RU" sz="2400" dirty="0">
              <a:solidFill>
                <a:srgbClr val="990000"/>
              </a:solidFill>
              <a:latin typeface="Times New Roman" pitchFamily="18" charset="0"/>
            </a:endParaRPr>
          </a:p>
        </p:txBody>
      </p:sp>
      <p:grpSp>
        <p:nvGrpSpPr>
          <p:cNvPr id="18440" name="Group 8"/>
          <p:cNvGrpSpPr>
            <a:grpSpLocks/>
          </p:cNvGrpSpPr>
          <p:nvPr/>
        </p:nvGrpSpPr>
        <p:grpSpPr bwMode="auto">
          <a:xfrm>
            <a:off x="323850" y="1633538"/>
            <a:ext cx="7331075" cy="2614613"/>
            <a:chOff x="240" y="1029"/>
            <a:chExt cx="4618" cy="1647"/>
          </a:xfrm>
        </p:grpSpPr>
        <p:sp>
          <p:nvSpPr>
            <p:cNvPr id="18455" name="Text Box 9"/>
            <p:cNvSpPr txBox="1">
              <a:spLocks noChangeArrowheads="1"/>
            </p:cNvSpPr>
            <p:nvPr/>
          </p:nvSpPr>
          <p:spPr bwMode="auto">
            <a:xfrm>
              <a:off x="240" y="1390"/>
              <a:ext cx="1185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ru-RU" sz="2600">
                  <a:solidFill>
                    <a:srgbClr val="0000FF"/>
                  </a:solidFill>
                  <a:latin typeface="Times New Roman" pitchFamily="18" charset="0"/>
                </a:rPr>
                <a:t>slow cooling</a:t>
              </a:r>
              <a:endParaRPr lang="en-GB" altLang="ru-RU" sz="2600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  <p:grpSp>
          <p:nvGrpSpPr>
            <p:cNvPr id="18456" name="Group 10"/>
            <p:cNvGrpSpPr>
              <a:grpSpLocks/>
            </p:cNvGrpSpPr>
            <p:nvPr/>
          </p:nvGrpSpPr>
          <p:grpSpPr bwMode="auto">
            <a:xfrm>
              <a:off x="3120" y="1029"/>
              <a:ext cx="1738" cy="1647"/>
              <a:chOff x="3120" y="1029"/>
              <a:chExt cx="1738" cy="1647"/>
            </a:xfrm>
          </p:grpSpPr>
          <p:sp>
            <p:nvSpPr>
              <p:cNvPr id="18457" name="Freeform 11"/>
              <p:cNvSpPr>
                <a:spLocks/>
              </p:cNvSpPr>
              <p:nvPr/>
            </p:nvSpPr>
            <p:spPr bwMode="auto">
              <a:xfrm>
                <a:off x="4608" y="2400"/>
                <a:ext cx="250" cy="276"/>
              </a:xfrm>
              <a:custGeom>
                <a:avLst/>
                <a:gdLst>
                  <a:gd name="T0" fmla="*/ 130 w 250"/>
                  <a:gd name="T1" fmla="*/ 0 h 276"/>
                  <a:gd name="T2" fmla="*/ 76 w 250"/>
                  <a:gd name="T3" fmla="*/ 30 h 276"/>
                  <a:gd name="T4" fmla="*/ 22 w 250"/>
                  <a:gd name="T5" fmla="*/ 96 h 276"/>
                  <a:gd name="T6" fmla="*/ 118 w 250"/>
                  <a:gd name="T7" fmla="*/ 276 h 276"/>
                  <a:gd name="T8" fmla="*/ 202 w 250"/>
                  <a:gd name="T9" fmla="*/ 270 h 276"/>
                  <a:gd name="T10" fmla="*/ 220 w 250"/>
                  <a:gd name="T11" fmla="*/ 264 h 276"/>
                  <a:gd name="T12" fmla="*/ 250 w 250"/>
                  <a:gd name="T13" fmla="*/ 144 h 276"/>
                  <a:gd name="T14" fmla="*/ 202 w 250"/>
                  <a:gd name="T15" fmla="*/ 60 h 276"/>
                  <a:gd name="T16" fmla="*/ 148 w 250"/>
                  <a:gd name="T17" fmla="*/ 18 h 276"/>
                  <a:gd name="T18" fmla="*/ 130 w 250"/>
                  <a:gd name="T19" fmla="*/ 12 h 276"/>
                  <a:gd name="T20" fmla="*/ 130 w 250"/>
                  <a:gd name="T21" fmla="*/ 0 h 27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50" h="276">
                    <a:moveTo>
                      <a:pt x="130" y="0"/>
                    </a:moveTo>
                    <a:cubicBezTo>
                      <a:pt x="110" y="7"/>
                      <a:pt x="76" y="30"/>
                      <a:pt x="76" y="30"/>
                    </a:cubicBezTo>
                    <a:cubicBezTo>
                      <a:pt x="65" y="62"/>
                      <a:pt x="45" y="73"/>
                      <a:pt x="22" y="96"/>
                    </a:cubicBezTo>
                    <a:cubicBezTo>
                      <a:pt x="0" y="163"/>
                      <a:pt x="52" y="254"/>
                      <a:pt x="118" y="276"/>
                    </a:cubicBezTo>
                    <a:cubicBezTo>
                      <a:pt x="146" y="274"/>
                      <a:pt x="174" y="273"/>
                      <a:pt x="202" y="270"/>
                    </a:cubicBezTo>
                    <a:cubicBezTo>
                      <a:pt x="208" y="269"/>
                      <a:pt x="217" y="270"/>
                      <a:pt x="220" y="264"/>
                    </a:cubicBezTo>
                    <a:cubicBezTo>
                      <a:pt x="237" y="234"/>
                      <a:pt x="242" y="177"/>
                      <a:pt x="250" y="144"/>
                    </a:cubicBezTo>
                    <a:cubicBezTo>
                      <a:pt x="242" y="113"/>
                      <a:pt x="233" y="70"/>
                      <a:pt x="202" y="60"/>
                    </a:cubicBezTo>
                    <a:cubicBezTo>
                      <a:pt x="174" y="32"/>
                      <a:pt x="191" y="47"/>
                      <a:pt x="148" y="18"/>
                    </a:cubicBezTo>
                    <a:cubicBezTo>
                      <a:pt x="143" y="14"/>
                      <a:pt x="134" y="16"/>
                      <a:pt x="130" y="12"/>
                    </a:cubicBezTo>
                    <a:cubicBezTo>
                      <a:pt x="127" y="9"/>
                      <a:pt x="130" y="4"/>
                      <a:pt x="130" y="0"/>
                    </a:cubicBezTo>
                    <a:close/>
                  </a:path>
                </a:pathLst>
              </a:custGeom>
              <a:noFill/>
              <a:ln w="38100">
                <a:solidFill>
                  <a:srgbClr val="33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58" name="Freeform 12"/>
              <p:cNvSpPr>
                <a:spLocks/>
              </p:cNvSpPr>
              <p:nvPr/>
            </p:nvSpPr>
            <p:spPr bwMode="auto">
              <a:xfrm>
                <a:off x="3120" y="1029"/>
                <a:ext cx="1043" cy="747"/>
              </a:xfrm>
              <a:custGeom>
                <a:avLst/>
                <a:gdLst>
                  <a:gd name="T0" fmla="*/ 104 w 790"/>
                  <a:gd name="T1" fmla="*/ 0 h 649"/>
                  <a:gd name="T2" fmla="*/ 40 w 790"/>
                  <a:gd name="T3" fmla="*/ 55 h 649"/>
                  <a:gd name="T4" fmla="*/ 4 w 790"/>
                  <a:gd name="T5" fmla="*/ 119 h 649"/>
                  <a:gd name="T6" fmla="*/ 40 w 790"/>
                  <a:gd name="T7" fmla="*/ 265 h 649"/>
                  <a:gd name="T8" fmla="*/ 113 w 790"/>
                  <a:gd name="T9" fmla="*/ 348 h 649"/>
                  <a:gd name="T10" fmla="*/ 187 w 790"/>
                  <a:gd name="T11" fmla="*/ 393 h 649"/>
                  <a:gd name="T12" fmla="*/ 315 w 790"/>
                  <a:gd name="T13" fmla="*/ 476 h 649"/>
                  <a:gd name="T14" fmla="*/ 561 w 790"/>
                  <a:gd name="T15" fmla="*/ 613 h 649"/>
                  <a:gd name="T16" fmla="*/ 644 w 790"/>
                  <a:gd name="T17" fmla="*/ 640 h 649"/>
                  <a:gd name="T18" fmla="*/ 671 w 790"/>
                  <a:gd name="T19" fmla="*/ 649 h 649"/>
                  <a:gd name="T20" fmla="*/ 726 w 790"/>
                  <a:gd name="T21" fmla="*/ 640 h 649"/>
                  <a:gd name="T22" fmla="*/ 772 w 790"/>
                  <a:gd name="T23" fmla="*/ 530 h 649"/>
                  <a:gd name="T24" fmla="*/ 790 w 790"/>
                  <a:gd name="T25" fmla="*/ 457 h 649"/>
                  <a:gd name="T26" fmla="*/ 708 w 790"/>
                  <a:gd name="T27" fmla="*/ 293 h 649"/>
                  <a:gd name="T28" fmla="*/ 607 w 790"/>
                  <a:gd name="T29" fmla="*/ 229 h 649"/>
                  <a:gd name="T30" fmla="*/ 589 w 790"/>
                  <a:gd name="T31" fmla="*/ 210 h 649"/>
                  <a:gd name="T32" fmla="*/ 534 w 790"/>
                  <a:gd name="T33" fmla="*/ 192 h 649"/>
                  <a:gd name="T34" fmla="*/ 415 w 790"/>
                  <a:gd name="T35" fmla="*/ 119 h 649"/>
                  <a:gd name="T36" fmla="*/ 360 w 790"/>
                  <a:gd name="T37" fmla="*/ 101 h 649"/>
                  <a:gd name="T38" fmla="*/ 333 w 790"/>
                  <a:gd name="T39" fmla="*/ 92 h 649"/>
                  <a:gd name="T40" fmla="*/ 223 w 790"/>
                  <a:gd name="T41" fmla="*/ 37 h 649"/>
                  <a:gd name="T42" fmla="*/ 104 w 790"/>
                  <a:gd name="T43" fmla="*/ 0 h 64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790" h="649">
                    <a:moveTo>
                      <a:pt x="104" y="0"/>
                    </a:moveTo>
                    <a:cubicBezTo>
                      <a:pt x="79" y="17"/>
                      <a:pt x="62" y="35"/>
                      <a:pt x="40" y="55"/>
                    </a:cubicBezTo>
                    <a:cubicBezTo>
                      <a:pt x="29" y="77"/>
                      <a:pt x="6" y="95"/>
                      <a:pt x="4" y="119"/>
                    </a:cubicBezTo>
                    <a:cubicBezTo>
                      <a:pt x="0" y="178"/>
                      <a:pt x="10" y="220"/>
                      <a:pt x="40" y="265"/>
                    </a:cubicBezTo>
                    <a:cubicBezTo>
                      <a:pt x="52" y="302"/>
                      <a:pt x="76" y="334"/>
                      <a:pt x="113" y="348"/>
                    </a:cubicBezTo>
                    <a:cubicBezTo>
                      <a:pt x="137" y="370"/>
                      <a:pt x="156" y="383"/>
                      <a:pt x="187" y="393"/>
                    </a:cubicBezTo>
                    <a:cubicBezTo>
                      <a:pt x="222" y="430"/>
                      <a:pt x="267" y="459"/>
                      <a:pt x="315" y="476"/>
                    </a:cubicBezTo>
                    <a:cubicBezTo>
                      <a:pt x="385" y="546"/>
                      <a:pt x="467" y="585"/>
                      <a:pt x="561" y="613"/>
                    </a:cubicBezTo>
                    <a:cubicBezTo>
                      <a:pt x="589" y="621"/>
                      <a:pt x="616" y="631"/>
                      <a:pt x="644" y="640"/>
                    </a:cubicBezTo>
                    <a:cubicBezTo>
                      <a:pt x="653" y="643"/>
                      <a:pt x="671" y="649"/>
                      <a:pt x="671" y="649"/>
                    </a:cubicBezTo>
                    <a:cubicBezTo>
                      <a:pt x="689" y="646"/>
                      <a:pt x="709" y="648"/>
                      <a:pt x="726" y="640"/>
                    </a:cubicBezTo>
                    <a:cubicBezTo>
                      <a:pt x="743" y="632"/>
                      <a:pt x="767" y="549"/>
                      <a:pt x="772" y="530"/>
                    </a:cubicBezTo>
                    <a:cubicBezTo>
                      <a:pt x="778" y="506"/>
                      <a:pt x="790" y="457"/>
                      <a:pt x="790" y="457"/>
                    </a:cubicBezTo>
                    <a:cubicBezTo>
                      <a:pt x="779" y="400"/>
                      <a:pt x="771" y="314"/>
                      <a:pt x="708" y="293"/>
                    </a:cubicBezTo>
                    <a:cubicBezTo>
                      <a:pt x="678" y="263"/>
                      <a:pt x="647" y="242"/>
                      <a:pt x="607" y="229"/>
                    </a:cubicBezTo>
                    <a:cubicBezTo>
                      <a:pt x="601" y="223"/>
                      <a:pt x="597" y="214"/>
                      <a:pt x="589" y="210"/>
                    </a:cubicBezTo>
                    <a:cubicBezTo>
                      <a:pt x="572" y="201"/>
                      <a:pt x="534" y="192"/>
                      <a:pt x="534" y="192"/>
                    </a:cubicBezTo>
                    <a:cubicBezTo>
                      <a:pt x="493" y="163"/>
                      <a:pt x="460" y="138"/>
                      <a:pt x="415" y="119"/>
                    </a:cubicBezTo>
                    <a:cubicBezTo>
                      <a:pt x="397" y="111"/>
                      <a:pt x="378" y="107"/>
                      <a:pt x="360" y="101"/>
                    </a:cubicBezTo>
                    <a:cubicBezTo>
                      <a:pt x="351" y="98"/>
                      <a:pt x="333" y="92"/>
                      <a:pt x="333" y="92"/>
                    </a:cubicBezTo>
                    <a:cubicBezTo>
                      <a:pt x="300" y="70"/>
                      <a:pt x="261" y="49"/>
                      <a:pt x="223" y="37"/>
                    </a:cubicBezTo>
                    <a:cubicBezTo>
                      <a:pt x="184" y="9"/>
                      <a:pt x="150" y="0"/>
                      <a:pt x="104" y="0"/>
                    </a:cubicBezTo>
                    <a:close/>
                  </a:path>
                </a:pathLst>
              </a:custGeom>
              <a:noFill/>
              <a:ln w="38100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8441" name="Text Box 13"/>
          <p:cNvSpPr txBox="1">
            <a:spLocks noChangeArrowheads="1"/>
          </p:cNvSpPr>
          <p:nvPr/>
        </p:nvSpPr>
        <p:spPr bwMode="auto">
          <a:xfrm>
            <a:off x="517525" y="1565275"/>
            <a:ext cx="2252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ru-RU" sz="2400">
                <a:latin typeface="Times New Roman" pitchFamily="18" charset="0"/>
              </a:rPr>
              <a:t>3 groups+Cas A:</a:t>
            </a:r>
            <a:endParaRPr lang="en-GB" altLang="ru-RU" sz="2400">
              <a:latin typeface="Times New Roman" pitchFamily="18" charset="0"/>
            </a:endParaRPr>
          </a:p>
        </p:txBody>
      </p:sp>
      <p:pic>
        <p:nvPicPr>
          <p:cNvPr id="18442" name="Picture 1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844675"/>
            <a:ext cx="1560512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43" name="Text Box 15"/>
          <p:cNvSpPr txBox="1">
            <a:spLocks noChangeArrowheads="1"/>
          </p:cNvSpPr>
          <p:nvPr/>
        </p:nvSpPr>
        <p:spPr bwMode="auto">
          <a:xfrm>
            <a:off x="2411413" y="188913"/>
            <a:ext cx="39645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dirty="0">
                <a:solidFill>
                  <a:srgbClr val="008000"/>
                </a:solidFill>
              </a:rPr>
              <a:t>Neutron star cooling </a:t>
            </a:r>
          </a:p>
        </p:txBody>
      </p:sp>
      <p:pic>
        <p:nvPicPr>
          <p:cNvPr id="18444" name="Picture 1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5734050"/>
            <a:ext cx="1560512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45" name="Line 17"/>
          <p:cNvSpPr>
            <a:spLocks noChangeShapeType="1"/>
          </p:cNvSpPr>
          <p:nvPr/>
        </p:nvSpPr>
        <p:spPr bwMode="auto">
          <a:xfrm>
            <a:off x="6551613" y="4554538"/>
            <a:ext cx="172878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46" name="Line 18"/>
          <p:cNvSpPr>
            <a:spLocks noChangeShapeType="1"/>
          </p:cNvSpPr>
          <p:nvPr/>
        </p:nvSpPr>
        <p:spPr bwMode="auto">
          <a:xfrm>
            <a:off x="6732588" y="2276475"/>
            <a:ext cx="172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47" name="Line 19"/>
          <p:cNvSpPr>
            <a:spLocks noChangeShapeType="1"/>
          </p:cNvSpPr>
          <p:nvPr/>
        </p:nvSpPr>
        <p:spPr bwMode="auto">
          <a:xfrm>
            <a:off x="8027988" y="2276475"/>
            <a:ext cx="0" cy="22320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48" name="Rectangle 20"/>
          <p:cNvSpPr>
            <a:spLocks noChangeArrowheads="1"/>
          </p:cNvSpPr>
          <p:nvPr/>
        </p:nvSpPr>
        <p:spPr bwMode="auto">
          <a:xfrm>
            <a:off x="6772275" y="1633538"/>
            <a:ext cx="1584325" cy="59055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dirty="0">
                <a:solidFill>
                  <a:srgbClr val="FF3300"/>
                </a:solidFill>
              </a:rPr>
              <a:t>&gt;10</a:t>
            </a:r>
            <a:r>
              <a:rPr lang="en-US" altLang="ru-RU" sz="1800" baseline="30000" dirty="0">
                <a:solidFill>
                  <a:srgbClr val="FF3300"/>
                </a:solidFill>
              </a:rPr>
              <a:t>3</a:t>
            </a:r>
            <a:r>
              <a:rPr lang="en-US" altLang="ru-RU" sz="1600" dirty="0">
                <a:solidFill>
                  <a:srgbClr val="FF3300"/>
                </a:solidFill>
              </a:rPr>
              <a:t> in emissivity</a:t>
            </a:r>
            <a:endParaRPr lang="ru-RU" altLang="ru-RU" sz="1600" dirty="0">
              <a:solidFill>
                <a:srgbClr val="FF3300"/>
              </a:solidFill>
            </a:endParaRPr>
          </a:p>
        </p:txBody>
      </p:sp>
      <p:sp>
        <p:nvSpPr>
          <p:cNvPr id="18449" name="Rectangle 21"/>
          <p:cNvSpPr>
            <a:spLocks noChangeArrowheads="1"/>
          </p:cNvSpPr>
          <p:nvPr/>
        </p:nvSpPr>
        <p:spPr bwMode="auto">
          <a:xfrm>
            <a:off x="4749800" y="2276475"/>
            <a:ext cx="10271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8450" name="Rectangle 23"/>
          <p:cNvSpPr>
            <a:spLocks noChangeArrowheads="1"/>
          </p:cNvSpPr>
          <p:nvPr/>
        </p:nvSpPr>
        <p:spPr bwMode="auto">
          <a:xfrm>
            <a:off x="4895850" y="2636838"/>
            <a:ext cx="14732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200"/>
              <a:t>CaS A</a:t>
            </a:r>
            <a:endParaRPr lang="ru-RU" altLang="ru-RU" sz="1200"/>
          </a:p>
        </p:txBody>
      </p:sp>
      <p:pic>
        <p:nvPicPr>
          <p:cNvPr id="18451" name="Picture 2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38" y="2547938"/>
            <a:ext cx="212725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52" name="Oval 27"/>
          <p:cNvSpPr>
            <a:spLocks noChangeArrowheads="1"/>
          </p:cNvSpPr>
          <p:nvPr/>
        </p:nvSpPr>
        <p:spPr bwMode="auto">
          <a:xfrm>
            <a:off x="4749800" y="2370138"/>
            <a:ext cx="233363" cy="449262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0000"/>
              </a:solidFill>
            </a:endParaRPr>
          </a:p>
        </p:txBody>
      </p:sp>
      <p:sp>
        <p:nvSpPr>
          <p:cNvPr id="18453" name="TextBox 2"/>
          <p:cNvSpPr txBox="1">
            <a:spLocks noChangeArrowheads="1"/>
          </p:cNvSpPr>
          <p:nvPr/>
        </p:nvSpPr>
        <p:spPr bwMode="auto">
          <a:xfrm>
            <a:off x="6551613" y="2276475"/>
            <a:ext cx="12604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000" b="1" dirty="0">
                <a:solidFill>
                  <a:schemeClr val="tx2"/>
                </a:solidFill>
              </a:rPr>
              <a:t>XMMU-J17328</a:t>
            </a:r>
            <a:endParaRPr lang="ru-RU" altLang="ru-RU" sz="1000" b="1" dirty="0">
              <a:solidFill>
                <a:schemeClr val="tx2"/>
              </a:solidFill>
            </a:endParaRPr>
          </a:p>
        </p:txBody>
      </p:sp>
      <p:sp>
        <p:nvSpPr>
          <p:cNvPr id="8" name="5-конечная звезда 7"/>
          <p:cNvSpPr/>
          <p:nvPr/>
        </p:nvSpPr>
        <p:spPr bwMode="auto">
          <a:xfrm flipV="1">
            <a:off x="6226175" y="2316163"/>
            <a:ext cx="325438" cy="143668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" name="Oval 27"/>
          <p:cNvSpPr>
            <a:spLocks noChangeArrowheads="1"/>
          </p:cNvSpPr>
          <p:nvPr/>
        </p:nvSpPr>
        <p:spPr bwMode="auto">
          <a:xfrm>
            <a:off x="6149974" y="2206625"/>
            <a:ext cx="401639" cy="29845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 flipV="1">
            <a:off x="3535362" y="1633538"/>
            <a:ext cx="316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∞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07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FF66"/>
            </a:gs>
            <a:gs pos="50000">
              <a:schemeClr val="bg1"/>
            </a:gs>
            <a:gs pos="100000">
              <a:srgbClr val="CC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2" descr="Phase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1300"/>
            <a:ext cx="4105275" cy="272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595" name="Picture 3" descr="phasediagram_small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997200"/>
            <a:ext cx="4787900" cy="309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5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404813"/>
            <a:ext cx="6400800" cy="1512887"/>
          </a:xfrm>
          <a:solidFill>
            <a:srgbClr val="00FFFF"/>
          </a:solidFill>
          <a:ln/>
        </p:spPr>
        <p:txBody>
          <a:bodyPr/>
          <a:lstStyle/>
          <a:p>
            <a:r>
              <a:rPr lang="en-US" altLang="ru-RU"/>
              <a:t>Phase Diagrams</a:t>
            </a:r>
          </a:p>
          <a:p>
            <a:r>
              <a:rPr lang="en-US" altLang="ru-RU"/>
              <a:t>Water and Nuclear Matter</a:t>
            </a:r>
            <a:endParaRPr lang="ru-RU" altLang="ru-RU"/>
          </a:p>
        </p:txBody>
      </p:sp>
      <p:sp>
        <p:nvSpPr>
          <p:cNvPr id="238597" name="Text Box 5"/>
          <p:cNvSpPr txBox="1">
            <a:spLocks noChangeArrowheads="1"/>
          </p:cNvSpPr>
          <p:nvPr/>
        </p:nvSpPr>
        <p:spPr bwMode="auto">
          <a:xfrm>
            <a:off x="0" y="5805488"/>
            <a:ext cx="9144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ru-RU" baseline="0" dirty="0">
                <a:solidFill>
                  <a:srgbClr val="FF3300"/>
                </a:solidFill>
              </a:rPr>
              <a:t> </a:t>
            </a:r>
            <a:r>
              <a:rPr lang="en-US" altLang="ru-RU" baseline="0" dirty="0">
                <a:solidFill>
                  <a:schemeClr val="tx1"/>
                </a:solidFill>
              </a:rPr>
              <a:t>Low </a:t>
            </a:r>
            <a:r>
              <a:rPr lang="en-US" altLang="ru-RU" baseline="0" dirty="0" err="1">
                <a:solidFill>
                  <a:schemeClr val="tx1"/>
                </a:solidFill>
              </a:rPr>
              <a:t>density,low</a:t>
            </a:r>
            <a:r>
              <a:rPr lang="en-US" altLang="ru-RU" baseline="0" dirty="0">
                <a:solidFill>
                  <a:schemeClr val="tx1"/>
                </a:solidFill>
              </a:rPr>
              <a:t> T: </a:t>
            </a:r>
            <a:r>
              <a:rPr lang="en-US" altLang="ru-RU" i="1" baseline="0" dirty="0">
                <a:solidFill>
                  <a:schemeClr val="hlink"/>
                </a:solidFill>
              </a:rPr>
              <a:t>HIC</a:t>
            </a:r>
            <a:r>
              <a:rPr lang="en-US" altLang="ru-RU" baseline="0" dirty="0"/>
              <a:t>    (liquid-gas); </a:t>
            </a:r>
          </a:p>
          <a:p>
            <a:r>
              <a:rPr lang="en-US" altLang="ru-RU" i="1" baseline="0" dirty="0">
                <a:solidFill>
                  <a:schemeClr val="hlink"/>
                </a:solidFill>
              </a:rPr>
              <a:t>excited nuclei </a:t>
            </a:r>
            <a:r>
              <a:rPr lang="en-US" altLang="ru-RU" baseline="0" dirty="0"/>
              <a:t>(high spin, pairing); </a:t>
            </a:r>
            <a:r>
              <a:rPr lang="en-US" altLang="ru-RU" baseline="0" dirty="0">
                <a:solidFill>
                  <a:srgbClr val="FF3300"/>
                </a:solidFill>
              </a:rPr>
              <a:t>high density, low T:</a:t>
            </a:r>
            <a:r>
              <a:rPr lang="en-US" altLang="ru-RU" baseline="0" dirty="0"/>
              <a:t> </a:t>
            </a:r>
            <a:r>
              <a:rPr lang="en-US" altLang="ru-RU" i="1" baseline="0" dirty="0">
                <a:solidFill>
                  <a:schemeClr val="hlink"/>
                </a:solidFill>
              </a:rPr>
              <a:t>SN,NS</a:t>
            </a:r>
            <a:r>
              <a:rPr lang="en-US" altLang="ru-RU" baseline="0" dirty="0">
                <a:solidFill>
                  <a:schemeClr val="hlink"/>
                </a:solidFill>
              </a:rPr>
              <a:t>:</a:t>
            </a:r>
            <a:r>
              <a:rPr lang="en-US" altLang="ru-RU" baseline="0" dirty="0"/>
              <a:t> (NN-pairing, </a:t>
            </a:r>
            <a:r>
              <a:rPr lang="el-GR" altLang="ru-RU" baseline="0" dirty="0">
                <a:cs typeface="Arial" charset="0"/>
              </a:rPr>
              <a:t>π</a:t>
            </a:r>
            <a:r>
              <a:rPr lang="en-US" altLang="ru-RU" baseline="0" dirty="0"/>
              <a:t>,K,</a:t>
            </a:r>
            <a:r>
              <a:rPr lang="el-GR" altLang="ru-RU" baseline="0" dirty="0">
                <a:cs typeface="Arial" charset="0"/>
              </a:rPr>
              <a:t>ρ</a:t>
            </a:r>
            <a:r>
              <a:rPr lang="en-US" altLang="ru-RU" baseline="0" dirty="0">
                <a:cs typeface="Arial" charset="0"/>
              </a:rPr>
              <a:t>-</a:t>
            </a:r>
            <a:r>
              <a:rPr lang="en-US" altLang="ru-RU" baseline="0" dirty="0"/>
              <a:t> condensates; CSC, </a:t>
            </a:r>
            <a:r>
              <a:rPr lang="en-US" altLang="ru-RU" baseline="0" dirty="0" err="1"/>
              <a:t>quarkyonic</a:t>
            </a:r>
            <a:r>
              <a:rPr lang="en-US" altLang="ru-RU" baseline="0" dirty="0"/>
              <a:t>); </a:t>
            </a:r>
            <a:r>
              <a:rPr lang="en-US" altLang="ru-RU" baseline="0" dirty="0">
                <a:solidFill>
                  <a:srgbClr val="FF3300"/>
                </a:solidFill>
              </a:rPr>
              <a:t>high T </a:t>
            </a:r>
            <a:r>
              <a:rPr lang="en-US" altLang="ru-RU" i="1" baseline="0" dirty="0">
                <a:solidFill>
                  <a:schemeClr val="hlink"/>
                </a:solidFill>
              </a:rPr>
              <a:t>HIC</a:t>
            </a:r>
            <a:r>
              <a:rPr lang="en-US" altLang="ru-RU" baseline="0" dirty="0">
                <a:solidFill>
                  <a:schemeClr val="hlink"/>
                </a:solidFill>
              </a:rPr>
              <a:t>:</a:t>
            </a:r>
            <a:r>
              <a:rPr lang="en-US" altLang="ru-RU" baseline="0" dirty="0"/>
              <a:t> (chiral restoration, </a:t>
            </a:r>
            <a:r>
              <a:rPr lang="en-US" altLang="ru-RU" baseline="0" dirty="0" err="1"/>
              <a:t>deconfinement</a:t>
            </a:r>
            <a:r>
              <a:rPr lang="en-US" altLang="ru-RU" baseline="0" dirty="0"/>
              <a:t>)</a:t>
            </a:r>
          </a:p>
          <a:p>
            <a:endParaRPr lang="ru-RU" altLang="ru-RU" baseline="0" dirty="0"/>
          </a:p>
        </p:txBody>
      </p:sp>
      <p:graphicFrame>
        <p:nvGraphicFramePr>
          <p:cNvPr id="2" name="Схема 1"/>
          <p:cNvGraphicFramePr/>
          <p:nvPr/>
        </p:nvGraphicFramePr>
        <p:xfrm>
          <a:off x="5219700" y="5294313"/>
          <a:ext cx="431800" cy="358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3" name="Схема 2"/>
          <p:cNvGraphicFramePr/>
          <p:nvPr/>
        </p:nvGraphicFramePr>
        <p:xfrm>
          <a:off x="2484438" y="5949950"/>
          <a:ext cx="217487" cy="180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4" name="Схема 3"/>
          <p:cNvGraphicFramePr/>
          <p:nvPr/>
        </p:nvGraphicFramePr>
        <p:xfrm>
          <a:off x="5219700" y="3644900"/>
          <a:ext cx="215900" cy="215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aphicFrame>
        <p:nvGraphicFramePr>
          <p:cNvPr id="5" name="Схема 4"/>
          <p:cNvGraphicFramePr/>
          <p:nvPr/>
        </p:nvGraphicFramePr>
        <p:xfrm>
          <a:off x="4932363" y="2625725"/>
          <a:ext cx="287337" cy="287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p:sp>
        <p:nvSpPr>
          <p:cNvPr id="238632" name="Text Box 40"/>
          <p:cNvSpPr txBox="1">
            <a:spLocks noChangeArrowheads="1"/>
          </p:cNvSpPr>
          <p:nvPr/>
        </p:nvSpPr>
        <p:spPr bwMode="auto">
          <a:xfrm>
            <a:off x="5272088" y="2513013"/>
            <a:ext cx="1479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baseline="0"/>
              <a:t>Crossover;   </a:t>
            </a:r>
            <a:endParaRPr lang="ru-RU" altLang="ru-RU" baseline="0"/>
          </a:p>
        </p:txBody>
      </p:sp>
      <p:sp>
        <p:nvSpPr>
          <p:cNvPr id="238633" name="Text Box 41"/>
          <p:cNvSpPr txBox="1">
            <a:spLocks noChangeArrowheads="1"/>
          </p:cNvSpPr>
          <p:nvPr/>
        </p:nvSpPr>
        <p:spPr bwMode="auto">
          <a:xfrm>
            <a:off x="6011863" y="4365625"/>
            <a:ext cx="10080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ru-RU" sz="1200" baseline="0"/>
              <a:t>I order tr.</a:t>
            </a:r>
            <a:endParaRPr lang="ru-RU" altLang="ru-RU" sz="1200" baseline="0"/>
          </a:p>
        </p:txBody>
      </p:sp>
      <p:pic>
        <p:nvPicPr>
          <p:cNvPr id="238634" name="Picture 42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229225"/>
            <a:ext cx="182563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8635" name="Picture 43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229225"/>
            <a:ext cx="144463" cy="20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8636" name="Text Box 44"/>
          <p:cNvSpPr txBox="1">
            <a:spLocks noChangeArrowheads="1"/>
          </p:cNvSpPr>
          <p:nvPr/>
        </p:nvSpPr>
        <p:spPr bwMode="auto">
          <a:xfrm>
            <a:off x="7885113" y="5229225"/>
            <a:ext cx="184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ru-RU" sz="1000" baseline="0"/>
          </a:p>
        </p:txBody>
      </p:sp>
      <p:sp>
        <p:nvSpPr>
          <p:cNvPr id="238637" name="Text Box 45"/>
          <p:cNvSpPr txBox="1">
            <a:spLocks noChangeArrowheads="1"/>
          </p:cNvSpPr>
          <p:nvPr/>
        </p:nvSpPr>
        <p:spPr bwMode="auto">
          <a:xfrm>
            <a:off x="7812088" y="5229225"/>
            <a:ext cx="457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1000" baseline="0"/>
              <a:t>cond</a:t>
            </a:r>
            <a:endParaRPr lang="ru-RU" altLang="ru-RU" sz="1000" baseline="0"/>
          </a:p>
        </p:txBody>
      </p:sp>
      <p:sp>
        <p:nvSpPr>
          <p:cNvPr id="238638" name="Text Box 46"/>
          <p:cNvSpPr txBox="1">
            <a:spLocks noChangeArrowheads="1"/>
          </p:cNvSpPr>
          <p:nvPr/>
        </p:nvSpPr>
        <p:spPr bwMode="auto">
          <a:xfrm>
            <a:off x="7939088" y="5516563"/>
            <a:ext cx="12049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1200" baseline="0"/>
              <a:t>various phases</a:t>
            </a:r>
            <a:endParaRPr lang="ru-RU" altLang="ru-RU" sz="1200" baseline="0"/>
          </a:p>
        </p:txBody>
      </p:sp>
      <p:sp>
        <p:nvSpPr>
          <p:cNvPr id="238639" name="Text Box 47"/>
          <p:cNvSpPr txBox="1">
            <a:spLocks noChangeArrowheads="1"/>
          </p:cNvSpPr>
          <p:nvPr/>
        </p:nvSpPr>
        <p:spPr bwMode="auto">
          <a:xfrm>
            <a:off x="7504113" y="4816475"/>
            <a:ext cx="1289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baseline="0"/>
              <a:t>Supernova</a:t>
            </a:r>
            <a:endParaRPr lang="ru-RU" altLang="ru-RU" baseline="0"/>
          </a:p>
        </p:txBody>
      </p:sp>
      <p:sp>
        <p:nvSpPr>
          <p:cNvPr id="238640" name="Text Box 48"/>
          <p:cNvSpPr txBox="1">
            <a:spLocks noChangeArrowheads="1"/>
          </p:cNvSpPr>
          <p:nvPr/>
        </p:nvSpPr>
        <p:spPr bwMode="auto">
          <a:xfrm>
            <a:off x="7956550" y="4437063"/>
            <a:ext cx="13684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ru-RU" baseline="0"/>
              <a:t>CSC fluct.</a:t>
            </a:r>
            <a:endParaRPr lang="ru-RU" altLang="ru-RU" baseline="0"/>
          </a:p>
        </p:txBody>
      </p:sp>
      <p:sp>
        <p:nvSpPr>
          <p:cNvPr id="238641" name="Text Box 49"/>
          <p:cNvSpPr txBox="1">
            <a:spLocks noChangeArrowheads="1"/>
          </p:cNvSpPr>
          <p:nvPr/>
        </p:nvSpPr>
        <p:spPr bwMode="auto">
          <a:xfrm>
            <a:off x="6208713" y="5013325"/>
            <a:ext cx="8842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ru-RU" sz="1400" baseline="0"/>
              <a:t>NICA,</a:t>
            </a:r>
            <a:endParaRPr lang="ru-RU" altLang="ru-RU" sz="1400" baseline="0"/>
          </a:p>
        </p:txBody>
      </p:sp>
      <p:sp>
        <p:nvSpPr>
          <p:cNvPr id="238642" name="Text Box 50"/>
          <p:cNvSpPr txBox="1">
            <a:spLocks noChangeArrowheads="1"/>
          </p:cNvSpPr>
          <p:nvPr/>
        </p:nvSpPr>
        <p:spPr bwMode="auto">
          <a:xfrm>
            <a:off x="7143750" y="4456113"/>
            <a:ext cx="869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baseline="0"/>
              <a:t>RHIC?</a:t>
            </a:r>
            <a:endParaRPr lang="ru-RU" altLang="ru-RU" baseline="0"/>
          </a:p>
        </p:txBody>
      </p:sp>
      <p:sp>
        <p:nvSpPr>
          <p:cNvPr id="238643" name="Text Box 51"/>
          <p:cNvSpPr txBox="1">
            <a:spLocks noChangeArrowheads="1"/>
          </p:cNvSpPr>
          <p:nvPr/>
        </p:nvSpPr>
        <p:spPr bwMode="auto">
          <a:xfrm>
            <a:off x="684213" y="2133600"/>
            <a:ext cx="3473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baseline="0" dirty="0">
                <a:solidFill>
                  <a:schemeClr val="tx1"/>
                </a:solidFill>
              </a:rPr>
              <a:t>Variety of phases: 12 crystalline,</a:t>
            </a:r>
          </a:p>
          <a:p>
            <a:r>
              <a:rPr lang="en-US" altLang="ru-RU" baseline="0" dirty="0">
                <a:solidFill>
                  <a:schemeClr val="tx1"/>
                </a:solidFill>
              </a:rPr>
              <a:t>3 glass, liquid, vapor, CEP</a:t>
            </a:r>
            <a:endParaRPr lang="ru-RU" altLang="ru-RU" baseline="0" dirty="0">
              <a:solidFill>
                <a:schemeClr val="tx1"/>
              </a:solidFill>
            </a:endParaRPr>
          </a:p>
        </p:txBody>
      </p:sp>
      <p:sp>
        <p:nvSpPr>
          <p:cNvPr id="238644" name="Text Box 52"/>
          <p:cNvSpPr txBox="1">
            <a:spLocks noChangeArrowheads="1"/>
          </p:cNvSpPr>
          <p:nvPr/>
        </p:nvSpPr>
        <p:spPr bwMode="auto">
          <a:xfrm>
            <a:off x="107950" y="5445125"/>
            <a:ext cx="16351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ru-RU" sz="1200" baseline="0" dirty="0" err="1">
                <a:solidFill>
                  <a:schemeClr val="tx1"/>
                </a:solidFill>
              </a:rPr>
              <a:t>Chapline</a:t>
            </a:r>
            <a:r>
              <a:rPr lang="en-US" altLang="ru-RU" sz="1200" baseline="0" dirty="0">
                <a:solidFill>
                  <a:schemeClr val="tx1"/>
                </a:solidFill>
              </a:rPr>
              <a:t> et al. (2007)</a:t>
            </a:r>
            <a:endParaRPr lang="ru-RU" altLang="ru-RU" sz="1200" baseline="0" dirty="0">
              <a:solidFill>
                <a:schemeClr val="tx1"/>
              </a:solidFill>
            </a:endParaRPr>
          </a:p>
        </p:txBody>
      </p:sp>
      <p:sp>
        <p:nvSpPr>
          <p:cNvPr id="238645" name="Text Box 53"/>
          <p:cNvSpPr txBox="1">
            <a:spLocks noChangeArrowheads="1"/>
          </p:cNvSpPr>
          <p:nvPr/>
        </p:nvSpPr>
        <p:spPr bwMode="auto">
          <a:xfrm>
            <a:off x="7019925" y="2420938"/>
            <a:ext cx="1479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ru-RU" baseline="0"/>
          </a:p>
        </p:txBody>
      </p:sp>
      <p:pic>
        <p:nvPicPr>
          <p:cNvPr id="238646" name="Picture 54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2565400"/>
            <a:ext cx="288925" cy="23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8647" name="Text Box 55"/>
          <p:cNvSpPr txBox="1">
            <a:spLocks noChangeArrowheads="1"/>
          </p:cNvSpPr>
          <p:nvPr/>
        </p:nvSpPr>
        <p:spPr bwMode="auto">
          <a:xfrm>
            <a:off x="7164388" y="2492375"/>
            <a:ext cx="777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ru-RU" baseline="0"/>
              <a:t>-CEP</a:t>
            </a:r>
            <a:endParaRPr lang="ru-RU" altLang="ru-RU" baseline="0"/>
          </a:p>
        </p:txBody>
      </p:sp>
      <p:pic>
        <p:nvPicPr>
          <p:cNvPr id="238648" name="Picture 56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375" y="2170144"/>
            <a:ext cx="4932362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8649" name="Text Box 57"/>
          <p:cNvSpPr txBox="1">
            <a:spLocks noChangeArrowheads="1"/>
          </p:cNvSpPr>
          <p:nvPr/>
        </p:nvSpPr>
        <p:spPr bwMode="auto">
          <a:xfrm>
            <a:off x="6948488" y="4313238"/>
            <a:ext cx="64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ru-RU" sz="1200" baseline="0"/>
              <a:t>Mixed</a:t>
            </a:r>
          </a:p>
          <a:p>
            <a:r>
              <a:rPr lang="en-US" altLang="ru-RU" sz="1200" baseline="0"/>
              <a:t>phase</a:t>
            </a:r>
            <a:endParaRPr lang="ru-RU" altLang="ru-RU" sz="1200" baseline="0"/>
          </a:p>
        </p:txBody>
      </p:sp>
      <p:sp>
        <p:nvSpPr>
          <p:cNvPr id="238650" name="Text Box 58"/>
          <p:cNvSpPr txBox="1">
            <a:spLocks noChangeArrowheads="1"/>
          </p:cNvSpPr>
          <p:nvPr/>
        </p:nvSpPr>
        <p:spPr bwMode="auto">
          <a:xfrm>
            <a:off x="7616031" y="4625399"/>
            <a:ext cx="160735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ru-RU" sz="1600" b="1" dirty="0" err="1"/>
              <a:t>Quarkyonic</a:t>
            </a:r>
            <a:r>
              <a:rPr lang="en-US" altLang="ru-RU" sz="1600" b="1" dirty="0"/>
              <a:t>?</a:t>
            </a:r>
            <a:endParaRPr lang="ru-RU" altLang="ru-RU" sz="1600" b="1" dirty="0"/>
          </a:p>
        </p:txBody>
      </p:sp>
      <p:sp>
        <p:nvSpPr>
          <p:cNvPr id="238651" name="Text Box 59"/>
          <p:cNvSpPr txBox="1">
            <a:spLocks noChangeArrowheads="1"/>
          </p:cNvSpPr>
          <p:nvPr/>
        </p:nvSpPr>
        <p:spPr bwMode="auto">
          <a:xfrm>
            <a:off x="7002092" y="3522058"/>
            <a:ext cx="159430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ru-RU" sz="1600" dirty="0" smtClean="0"/>
              <a:t>NICA,FAIR</a:t>
            </a:r>
            <a:endParaRPr lang="ru-RU" altLang="ru-RU" sz="1600" dirty="0"/>
          </a:p>
        </p:txBody>
      </p:sp>
      <p:sp>
        <p:nvSpPr>
          <p:cNvPr id="32" name="Line 19"/>
          <p:cNvSpPr>
            <a:spLocks noChangeShapeType="1"/>
          </p:cNvSpPr>
          <p:nvPr/>
        </p:nvSpPr>
        <p:spPr bwMode="auto">
          <a:xfrm>
            <a:off x="6870701" y="2336011"/>
            <a:ext cx="57149" cy="318055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" name="Line 19"/>
          <p:cNvSpPr>
            <a:spLocks noChangeShapeType="1"/>
          </p:cNvSpPr>
          <p:nvPr/>
        </p:nvSpPr>
        <p:spPr bwMode="auto">
          <a:xfrm flipH="1">
            <a:off x="4953000" y="4051300"/>
            <a:ext cx="4191000" cy="828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4" name="Line 19"/>
          <p:cNvSpPr>
            <a:spLocks noChangeShapeType="1"/>
          </p:cNvSpPr>
          <p:nvPr/>
        </p:nvSpPr>
        <p:spPr bwMode="auto">
          <a:xfrm>
            <a:off x="2771801" y="2846787"/>
            <a:ext cx="0" cy="23824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5" name="Line 19"/>
          <p:cNvSpPr>
            <a:spLocks noChangeShapeType="1"/>
          </p:cNvSpPr>
          <p:nvPr/>
        </p:nvSpPr>
        <p:spPr bwMode="auto">
          <a:xfrm flipH="1">
            <a:off x="323528" y="3709915"/>
            <a:ext cx="377003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6" name="Line 19"/>
          <p:cNvSpPr>
            <a:spLocks noChangeShapeType="1"/>
          </p:cNvSpPr>
          <p:nvPr/>
        </p:nvSpPr>
        <p:spPr bwMode="auto">
          <a:xfrm flipH="1">
            <a:off x="3347864" y="2879726"/>
            <a:ext cx="2520280" cy="162321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34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FF66"/>
            </a:gs>
            <a:gs pos="50000">
              <a:schemeClr val="bg1"/>
            </a:gs>
            <a:gs pos="100000">
              <a:srgbClr val="CC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3"/>
          <p:cNvSpPr txBox="1">
            <a:spLocks noChangeArrowheads="1"/>
          </p:cNvSpPr>
          <p:nvPr/>
        </p:nvSpPr>
        <p:spPr bwMode="auto">
          <a:xfrm>
            <a:off x="6855618" y="5235575"/>
            <a:ext cx="2138363" cy="581025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990000"/>
                </a:solidFill>
              </a:rPr>
              <a:t>Very strong density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990000"/>
                </a:solidFill>
              </a:rPr>
              <a:t>dependence</a:t>
            </a:r>
          </a:p>
        </p:txBody>
      </p:sp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234950" y="4868863"/>
            <a:ext cx="1365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/>
              <a:t>emissivity:</a:t>
            </a:r>
          </a:p>
        </p:txBody>
      </p:sp>
      <p:sp>
        <p:nvSpPr>
          <p:cNvPr id="59396" name="Line 5"/>
          <p:cNvSpPr>
            <a:spLocks noChangeShapeType="1"/>
          </p:cNvSpPr>
          <p:nvPr/>
        </p:nvSpPr>
        <p:spPr bwMode="auto">
          <a:xfrm>
            <a:off x="3133725" y="4916488"/>
            <a:ext cx="3276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9397" name="Text Box 6"/>
          <p:cNvSpPr txBox="1">
            <a:spLocks noChangeArrowheads="1"/>
          </p:cNvSpPr>
          <p:nvPr/>
        </p:nvSpPr>
        <p:spPr bwMode="auto">
          <a:xfrm>
            <a:off x="1905000" y="4733080"/>
            <a:ext cx="76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rgbClr val="0000FF"/>
                </a:solidFill>
              </a:rPr>
              <a:t>larger</a:t>
            </a:r>
          </a:p>
        </p:txBody>
      </p:sp>
      <p:sp>
        <p:nvSpPr>
          <p:cNvPr id="59398" name="Text Box 7"/>
          <p:cNvSpPr txBox="1">
            <a:spLocks noChangeArrowheads="1"/>
          </p:cNvSpPr>
          <p:nvPr/>
        </p:nvSpPr>
        <p:spPr bwMode="auto">
          <a:xfrm>
            <a:off x="6623049" y="4733132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rgbClr val="0000FF"/>
                </a:solidFill>
              </a:rPr>
              <a:t>smaller</a:t>
            </a:r>
          </a:p>
        </p:txBody>
      </p:sp>
      <p:pic>
        <p:nvPicPr>
          <p:cNvPr id="59399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8" y="764948"/>
            <a:ext cx="2971800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400" name="Picture 9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3751"/>
            <a:ext cx="64246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401" name="Picture 10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921543"/>
            <a:ext cx="4816474" cy="103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402" name="Line 12"/>
          <p:cNvSpPr>
            <a:spLocks noChangeShapeType="1"/>
          </p:cNvSpPr>
          <p:nvPr/>
        </p:nvSpPr>
        <p:spPr bwMode="auto">
          <a:xfrm>
            <a:off x="304800" y="22098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59403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7" y="4954132"/>
            <a:ext cx="4054475" cy="112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404" name="Text Box 14"/>
          <p:cNvSpPr txBox="1">
            <a:spLocks noChangeArrowheads="1"/>
          </p:cNvSpPr>
          <p:nvPr/>
        </p:nvSpPr>
        <p:spPr bwMode="auto">
          <a:xfrm>
            <a:off x="234950" y="5341421"/>
            <a:ext cx="18005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rgbClr val="FF0000"/>
                </a:solidFill>
              </a:rPr>
              <a:t>Very important </a:t>
            </a:r>
            <a:r>
              <a:rPr lang="en-US" altLang="ru-RU" sz="1800" dirty="0" smtClean="0">
                <a:solidFill>
                  <a:srgbClr val="FF0000"/>
                </a:solidFill>
              </a:rPr>
              <a:t>!</a:t>
            </a:r>
            <a:endParaRPr lang="ru-RU" altLang="ru-RU" sz="1800" dirty="0">
              <a:solidFill>
                <a:srgbClr val="FF0000"/>
              </a:solidFill>
            </a:endParaRPr>
          </a:p>
        </p:txBody>
      </p:sp>
      <p:pic>
        <p:nvPicPr>
          <p:cNvPr id="59405" name="Picture 15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143" y="2708275"/>
            <a:ext cx="6477000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406" name="Text Box 16"/>
          <p:cNvSpPr txBox="1">
            <a:spLocks noChangeArrowheads="1"/>
          </p:cNvSpPr>
          <p:nvPr/>
        </p:nvSpPr>
        <p:spPr bwMode="auto">
          <a:xfrm>
            <a:off x="5724525" y="4384675"/>
            <a:ext cx="3830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>
                <a:solidFill>
                  <a:schemeClr val="accent2"/>
                </a:solidFill>
              </a:rPr>
              <a:t>Straight generalization of MU</a:t>
            </a:r>
            <a:endParaRPr lang="ru-RU" altLang="ru-RU" sz="1600">
              <a:solidFill>
                <a:schemeClr val="accent2"/>
              </a:solidFill>
            </a:endParaRPr>
          </a:p>
        </p:txBody>
      </p:sp>
      <p:sp>
        <p:nvSpPr>
          <p:cNvPr id="59407" name="Rectangle 17"/>
          <p:cNvSpPr>
            <a:spLocks noChangeArrowheads="1"/>
          </p:cNvSpPr>
          <p:nvPr/>
        </p:nvSpPr>
        <p:spPr bwMode="auto">
          <a:xfrm>
            <a:off x="5651500" y="2708275"/>
            <a:ext cx="1944688" cy="1606550"/>
          </a:xfrm>
          <a:prstGeom prst="rect">
            <a:avLst/>
          </a:prstGeom>
          <a:noFill/>
          <a:ln w="28575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77987" y="6029435"/>
            <a:ext cx="64230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srgbClr val="C00000"/>
                </a:solidFill>
              </a:rPr>
              <a:t>enhancement factor ~10</a:t>
            </a:r>
            <a:r>
              <a:rPr lang="en-US" altLang="ru-RU" baseline="30000" dirty="0">
                <a:solidFill>
                  <a:srgbClr val="C00000"/>
                </a:solidFill>
              </a:rPr>
              <a:t>3</a:t>
            </a:r>
            <a:r>
              <a:rPr lang="en-US" altLang="ru-RU" dirty="0">
                <a:solidFill>
                  <a:srgbClr val="C00000"/>
                </a:solidFill>
              </a:rPr>
              <a:t> -- 10</a:t>
            </a:r>
            <a:r>
              <a:rPr lang="en-US" altLang="ru-RU" baseline="30000" dirty="0">
                <a:solidFill>
                  <a:srgbClr val="C00000"/>
                </a:solidFill>
              </a:rPr>
              <a:t>5</a:t>
            </a:r>
            <a:r>
              <a:rPr lang="en-US" altLang="ru-RU" dirty="0">
                <a:solidFill>
                  <a:srgbClr val="C00000"/>
                </a:solidFill>
              </a:rPr>
              <a:t> for n~(1.5-4) n </a:t>
            </a:r>
            <a:r>
              <a:rPr lang="en-US" altLang="ru-RU" baseline="-25000" dirty="0">
                <a:solidFill>
                  <a:srgbClr val="C00000"/>
                </a:solidFill>
              </a:rPr>
              <a:t>0</a:t>
            </a:r>
            <a:r>
              <a:rPr lang="en-US" altLang="ru-RU" dirty="0">
                <a:solidFill>
                  <a:srgbClr val="C00000"/>
                </a:solidFill>
              </a:rPr>
              <a:t> </a:t>
            </a:r>
            <a:endParaRPr lang="ru-RU" altLang="ru-RU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351155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MMU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0166" y="2369721"/>
            <a:ext cx="88348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ru-RU" sz="1600" dirty="0" smtClean="0">
                <a:solidFill>
                  <a:schemeClr val="tx1"/>
                </a:solidFill>
              </a:rPr>
              <a:t>D.V., </a:t>
            </a:r>
            <a:r>
              <a:rPr lang="en-US" altLang="ru-RU" sz="1600" dirty="0" err="1" smtClean="0">
                <a:solidFill>
                  <a:schemeClr val="tx1"/>
                </a:solidFill>
              </a:rPr>
              <a:t>Senatorov</a:t>
            </a:r>
            <a:r>
              <a:rPr lang="en-US" altLang="ru-RU" sz="1600" dirty="0" smtClean="0">
                <a:solidFill>
                  <a:schemeClr val="tx1"/>
                </a:solidFill>
              </a:rPr>
              <a:t> JETP (1986), </a:t>
            </a:r>
            <a:r>
              <a:rPr lang="en-US" altLang="ru-RU" sz="1600" dirty="0" err="1" smtClean="0">
                <a:solidFill>
                  <a:schemeClr val="tx1"/>
                </a:solidFill>
              </a:rPr>
              <a:t>A.B.Migdal,E.Saperstein,M.Troitsky,D.V</a:t>
            </a:r>
            <a:r>
              <a:rPr lang="en-US" altLang="ru-RU" sz="1600" dirty="0">
                <a:solidFill>
                  <a:schemeClr val="tx1"/>
                </a:solidFill>
              </a:rPr>
              <a:t>. Phys.Rep.190 (1990</a:t>
            </a:r>
            <a:r>
              <a:rPr lang="en-US" altLang="ru-RU" sz="1600" dirty="0" smtClean="0">
                <a:solidFill>
                  <a:schemeClr val="tx1"/>
                </a:solidFill>
              </a:rPr>
              <a:t>)</a:t>
            </a:r>
            <a:endParaRPr lang="en-US" altLang="ru-RU" sz="16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923534"/>
            <a:ext cx="6179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Key proc. in “Minimal cooling scenario” </a:t>
            </a:r>
            <a:r>
              <a:rPr lang="en-US" sz="1600" dirty="0" err="1" smtClean="0">
                <a:solidFill>
                  <a:schemeClr val="tx1"/>
                </a:solidFill>
              </a:rPr>
              <a:t>Page,Yakovlev</a:t>
            </a:r>
            <a:r>
              <a:rPr lang="en-US" sz="1600" dirty="0" smtClean="0">
                <a:solidFill>
                  <a:schemeClr val="tx1"/>
                </a:solidFill>
              </a:rPr>
              <a:t> et al.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398767"/>
            <a:ext cx="9399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Key proc. in “Nuclear medium cooling </a:t>
            </a:r>
            <a:r>
              <a:rPr lang="en-US" dirty="0" err="1" smtClean="0"/>
              <a:t>scen</a:t>
            </a:r>
            <a:r>
              <a:rPr lang="en-US" dirty="0" smtClean="0"/>
              <a:t>.” </a:t>
            </a:r>
            <a:r>
              <a:rPr lang="en-US" sz="1600" dirty="0" err="1">
                <a:solidFill>
                  <a:schemeClr val="accent6"/>
                </a:solidFill>
              </a:rPr>
              <a:t>Blaschke</a:t>
            </a:r>
            <a:r>
              <a:rPr lang="en-US" sz="1600" dirty="0">
                <a:solidFill>
                  <a:schemeClr val="accent6"/>
                </a:solidFill>
              </a:rPr>
              <a:t>, </a:t>
            </a:r>
            <a:r>
              <a:rPr lang="en-US" sz="1600" dirty="0" err="1">
                <a:solidFill>
                  <a:schemeClr val="accent6"/>
                </a:solidFill>
              </a:rPr>
              <a:t>Grigorian</a:t>
            </a:r>
            <a:r>
              <a:rPr lang="en-US" sz="1600" dirty="0">
                <a:solidFill>
                  <a:schemeClr val="accent6"/>
                </a:solidFill>
              </a:rPr>
              <a:t>, D.V</a:t>
            </a:r>
            <a:r>
              <a:rPr lang="en-US" sz="1600" dirty="0" smtClean="0">
                <a:solidFill>
                  <a:schemeClr val="accent6"/>
                </a:solidFill>
              </a:rPr>
              <a:t>., last work EPJA(2016)</a:t>
            </a:r>
            <a:endParaRPr lang="ru-RU" sz="1600" dirty="0">
              <a:solidFill>
                <a:schemeClr val="accent6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844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sz="3200" b="1" smtClean="0">
                <a:solidFill>
                  <a:srgbClr val="FF0000"/>
                </a:solidFill>
              </a:rPr>
              <a:t>Nuclear medium cooling scenario</a:t>
            </a:r>
            <a:endParaRPr lang="ru-RU" altLang="ru-RU" sz="3200" b="1" smtClean="0">
              <a:solidFill>
                <a:srgbClr val="FF0000"/>
              </a:solidFill>
            </a:endParaRPr>
          </a:p>
        </p:txBody>
      </p:sp>
      <p:pic>
        <p:nvPicPr>
          <p:cNvPr id="522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773238"/>
            <a:ext cx="3522662" cy="4525962"/>
          </a:xfrm>
          <a:noFill/>
        </p:spPr>
      </p:pic>
      <p:pic>
        <p:nvPicPr>
          <p:cNvPr id="5222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557338"/>
            <a:ext cx="3924300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Box 1"/>
          <p:cNvSpPr txBox="1">
            <a:spLocks noChangeArrowheads="1"/>
          </p:cNvSpPr>
          <p:nvPr/>
        </p:nvSpPr>
        <p:spPr bwMode="auto">
          <a:xfrm>
            <a:off x="5180013" y="5487988"/>
            <a:ext cx="3913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An example for DD2 EoS of S. Typel</a:t>
            </a:r>
            <a:endParaRPr lang="ru-RU" altLang="ru-RU" sz="1800"/>
          </a:p>
        </p:txBody>
      </p:sp>
      <p:sp>
        <p:nvSpPr>
          <p:cNvPr id="52230" name="Прямоугольник 1"/>
          <p:cNvSpPr>
            <a:spLocks noChangeArrowheads="1"/>
          </p:cNvSpPr>
          <p:nvPr/>
        </p:nvSpPr>
        <p:spPr bwMode="auto">
          <a:xfrm>
            <a:off x="4067175" y="1201738"/>
            <a:ext cx="45418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dirty="0" err="1"/>
              <a:t>Blaschke</a:t>
            </a:r>
            <a:r>
              <a:rPr lang="en-US" altLang="ru-RU" sz="1600" dirty="0"/>
              <a:t>, </a:t>
            </a:r>
            <a:r>
              <a:rPr lang="en-US" altLang="ru-RU" sz="1600" dirty="0" err="1"/>
              <a:t>Grigorian</a:t>
            </a:r>
            <a:r>
              <a:rPr lang="en-US" altLang="ru-RU" sz="1600" dirty="0"/>
              <a:t>, D.V. </a:t>
            </a:r>
            <a:r>
              <a:rPr lang="en-US" altLang="ru-RU" sz="1600" dirty="0" smtClean="0"/>
              <a:t>PRC 2013,EPJA 2016</a:t>
            </a:r>
            <a:endParaRPr lang="ru-RU" altLang="ru-RU" sz="1600" dirty="0"/>
          </a:p>
        </p:txBody>
      </p:sp>
      <p:sp>
        <p:nvSpPr>
          <p:cNvPr id="52231" name="Oval 27"/>
          <p:cNvSpPr>
            <a:spLocks noChangeArrowheads="1"/>
          </p:cNvSpPr>
          <p:nvPr/>
        </p:nvSpPr>
        <p:spPr bwMode="auto">
          <a:xfrm>
            <a:off x="954088" y="5038725"/>
            <a:ext cx="771525" cy="433388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" y="6346469"/>
            <a:ext cx="909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MMU low mass objects-slow coolers, more massive objects –more rapid coolers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213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517525" y="1027113"/>
            <a:ext cx="741741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ru-RU" dirty="0">
                <a:solidFill>
                  <a:schemeClr val="tx1"/>
                </a:solidFill>
              </a:rPr>
              <a:t>In a </a:t>
            </a:r>
            <a:r>
              <a:rPr lang="en-GB" altLang="ru-RU" dirty="0" smtClean="0">
                <a:solidFill>
                  <a:schemeClr val="tx1"/>
                </a:solidFill>
              </a:rPr>
              <a:t>dense </a:t>
            </a:r>
            <a:r>
              <a:rPr lang="en-GB" altLang="ru-RU" dirty="0">
                <a:solidFill>
                  <a:schemeClr val="tx1"/>
                </a:solidFill>
              </a:rPr>
              <a:t>system like a neutron star the </a:t>
            </a:r>
            <a:r>
              <a:rPr lang="en-GB" altLang="ru-RU" dirty="0" err="1">
                <a:solidFill>
                  <a:schemeClr val="tx1"/>
                </a:solidFill>
              </a:rPr>
              <a:t>Rossby</a:t>
            </a:r>
            <a:r>
              <a:rPr lang="en-GB" altLang="ru-RU" dirty="0">
                <a:solidFill>
                  <a:schemeClr val="tx1"/>
                </a:solidFill>
              </a:rPr>
              <a:t> waves are sources of</a:t>
            </a:r>
          </a:p>
          <a:p>
            <a:r>
              <a:rPr lang="en-GB" altLang="ru-RU" dirty="0">
                <a:solidFill>
                  <a:schemeClr val="tx1"/>
                </a:solidFill>
              </a:rPr>
              <a:t>r</a:t>
            </a:r>
            <a:r>
              <a:rPr lang="en-GB" altLang="ru-RU" dirty="0" smtClean="0">
                <a:solidFill>
                  <a:schemeClr val="tx1"/>
                </a:solidFill>
              </a:rPr>
              <a:t>-mode instability</a:t>
            </a:r>
            <a:endParaRPr lang="en-GB" altLang="ru-RU" dirty="0">
              <a:solidFill>
                <a:schemeClr val="tx1"/>
              </a:solidFill>
            </a:endParaRPr>
          </a:p>
          <a:p>
            <a:endParaRPr lang="en-GB" altLang="ru-RU" dirty="0">
              <a:solidFill>
                <a:schemeClr val="tx1"/>
              </a:solidFill>
            </a:endParaRPr>
          </a:p>
          <a:p>
            <a:r>
              <a:rPr lang="en-GB" altLang="ru-RU" dirty="0">
                <a:solidFill>
                  <a:schemeClr val="tx1"/>
                </a:solidFill>
              </a:rPr>
              <a:t>1998 </a:t>
            </a:r>
            <a:r>
              <a:rPr lang="en-GB" altLang="ru-RU" dirty="0" err="1" smtClean="0">
                <a:solidFill>
                  <a:schemeClr val="tx1"/>
                </a:solidFill>
              </a:rPr>
              <a:t>Andersson</a:t>
            </a:r>
            <a:r>
              <a:rPr lang="en-GB" altLang="ru-RU" dirty="0">
                <a:solidFill>
                  <a:schemeClr val="tx1"/>
                </a:solidFill>
              </a:rPr>
              <a:t>, Friedman and </a:t>
            </a:r>
            <a:r>
              <a:rPr lang="en-GB" altLang="ru-RU" dirty="0" err="1" smtClean="0">
                <a:solidFill>
                  <a:schemeClr val="tx1"/>
                </a:solidFill>
              </a:rPr>
              <a:t>Morsnik</a:t>
            </a:r>
            <a:endParaRPr lang="en-US" altLang="ru-RU" b="1" dirty="0">
              <a:solidFill>
                <a:schemeClr val="tx1"/>
              </a:solidFill>
            </a:endParaRP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71447" y="228600"/>
            <a:ext cx="856035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ru-RU" sz="2200" b="1" dirty="0" smtClean="0"/>
              <a:t>Again viscosity: </a:t>
            </a:r>
          </a:p>
          <a:p>
            <a:r>
              <a:rPr lang="en-GB" altLang="ru-RU" sz="2200" b="1" dirty="0">
                <a:solidFill>
                  <a:srgbClr val="0000CC"/>
                </a:solidFill>
              </a:rPr>
              <a:t> </a:t>
            </a:r>
            <a:r>
              <a:rPr lang="en-GB" altLang="ru-RU" sz="2200" b="1" dirty="0" smtClean="0">
                <a:solidFill>
                  <a:srgbClr val="0000CC"/>
                </a:solidFill>
              </a:rPr>
              <a:t>           r-mode </a:t>
            </a:r>
            <a:r>
              <a:rPr lang="en-GB" altLang="ru-RU" sz="2200" b="1" dirty="0">
                <a:solidFill>
                  <a:srgbClr val="0000CC"/>
                </a:solidFill>
              </a:rPr>
              <a:t>instability of rotating neutron star and viscosity</a:t>
            </a:r>
            <a:endParaRPr lang="en-US" altLang="ru-RU" sz="2200" b="1" dirty="0">
              <a:solidFill>
                <a:srgbClr val="0000CC"/>
              </a:solidFill>
            </a:endParaRP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5004048" y="3738748"/>
            <a:ext cx="376256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ru-RU" dirty="0" smtClean="0">
                <a:solidFill>
                  <a:schemeClr val="tx1"/>
                </a:solidFill>
              </a:rPr>
              <a:t>r-modes </a:t>
            </a:r>
            <a:r>
              <a:rPr lang="en-GB" altLang="ru-RU" dirty="0">
                <a:solidFill>
                  <a:schemeClr val="tx1"/>
                </a:solidFill>
              </a:rPr>
              <a:t>can either destroy the star</a:t>
            </a:r>
          </a:p>
          <a:p>
            <a:r>
              <a:rPr lang="en-GB" altLang="ru-RU" dirty="0">
                <a:solidFill>
                  <a:schemeClr val="tx1"/>
                </a:solidFill>
              </a:rPr>
              <a:t>or the star </a:t>
            </a:r>
            <a:r>
              <a:rPr lang="en-GB" altLang="ru-RU" dirty="0" smtClean="0">
                <a:solidFill>
                  <a:schemeClr val="tx1"/>
                </a:solidFill>
              </a:rPr>
              <a:t>stops </a:t>
            </a:r>
            <a:r>
              <a:rPr lang="en-GB" altLang="ru-RU" dirty="0">
                <a:solidFill>
                  <a:schemeClr val="tx1"/>
                </a:solidFill>
              </a:rPr>
              <a:t>rotating</a:t>
            </a:r>
            <a:endParaRPr lang="en-US" altLang="ru-RU" dirty="0">
              <a:solidFill>
                <a:schemeClr val="tx1"/>
              </a:solidFill>
            </a:endParaRP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-3872" y="6137358"/>
            <a:ext cx="925990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ru-RU" b="1" dirty="0"/>
              <a:t>Viscosity of the dense nuclear matter can damp r-modes and save the rotating star</a:t>
            </a:r>
            <a:endParaRPr lang="en-US" altLang="ru-RU" b="1" dirty="0"/>
          </a:p>
        </p:txBody>
      </p:sp>
      <p:pic>
        <p:nvPicPr>
          <p:cNvPr id="7" name="r-mode oscillation on a neutron star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41148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41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8200"/>
            <a:ext cx="7016750" cy="513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84" name="AutoShape 16"/>
          <p:cNvSpPr>
            <a:spLocks noChangeArrowheads="1"/>
          </p:cNvSpPr>
          <p:nvPr/>
        </p:nvSpPr>
        <p:spPr bwMode="auto">
          <a:xfrm>
            <a:off x="7467600" y="3581400"/>
            <a:ext cx="1447800" cy="685800"/>
          </a:xfrm>
          <a:prstGeom prst="roundRect">
            <a:avLst>
              <a:gd name="adj" fmla="val 16667"/>
            </a:avLst>
          </a:prstGeom>
          <a:solidFill>
            <a:srgbClr val="FFCCCC"/>
          </a:solidFill>
          <a:ln w="19050">
            <a:solidFill>
              <a:srgbClr val="99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ru-RU" b="1">
                <a:solidFill>
                  <a:srgbClr val="990000"/>
                </a:solidFill>
              </a:rPr>
              <a:t>stability of </a:t>
            </a:r>
          </a:p>
          <a:p>
            <a:pPr algn="ctr"/>
            <a:r>
              <a:rPr lang="en-GB" altLang="ru-RU" b="1">
                <a:solidFill>
                  <a:srgbClr val="990000"/>
                </a:solidFill>
              </a:rPr>
              <a:t>old pulsars?</a:t>
            </a:r>
            <a:endParaRPr lang="en-US" altLang="ru-RU"/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2514600" y="228600"/>
            <a:ext cx="40338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ru-RU" sz="2000" b="1">
                <a:solidFill>
                  <a:srgbClr val="0000CC"/>
                </a:solidFill>
              </a:rPr>
              <a:t> Age-period diagram for pulsars</a:t>
            </a:r>
            <a:endParaRPr lang="en-US" altLang="ru-RU" sz="2000" b="1">
              <a:solidFill>
                <a:srgbClr val="0000CC"/>
              </a:solidFill>
            </a:endParaRP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5775325" y="798513"/>
            <a:ext cx="297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ru-RU" u="sng"/>
              <a:t>The ATNF pulsar catalogue</a:t>
            </a:r>
            <a:endParaRPr lang="en-US" altLang="ru-RU" u="sng"/>
          </a:p>
        </p:txBody>
      </p:sp>
      <p:sp>
        <p:nvSpPr>
          <p:cNvPr id="7180" name="AutoShape 12"/>
          <p:cNvSpPr>
            <a:spLocks noChangeArrowheads="1"/>
          </p:cNvSpPr>
          <p:nvPr/>
        </p:nvSpPr>
        <p:spPr bwMode="auto">
          <a:xfrm>
            <a:off x="7086600" y="2743200"/>
            <a:ext cx="1371600" cy="609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ru-RU" b="1"/>
              <a:t>recycled </a:t>
            </a:r>
          </a:p>
          <a:p>
            <a:pPr algn="ctr"/>
            <a:r>
              <a:rPr lang="en-GB" altLang="ru-RU" b="1"/>
              <a:t>pulsars</a:t>
            </a:r>
            <a:endParaRPr lang="en-US" altLang="ru-RU" b="1"/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 flipH="1">
            <a:off x="6705600" y="335280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86" name="AutoShape 18"/>
          <p:cNvSpPr>
            <a:spLocks noChangeArrowheads="1"/>
          </p:cNvSpPr>
          <p:nvPr/>
        </p:nvSpPr>
        <p:spPr bwMode="auto">
          <a:xfrm>
            <a:off x="228600" y="5791200"/>
            <a:ext cx="2895600" cy="838200"/>
          </a:xfrm>
          <a:prstGeom prst="roundRect">
            <a:avLst>
              <a:gd name="adj" fmla="val 16667"/>
            </a:avLst>
          </a:prstGeom>
          <a:solidFill>
            <a:srgbClr val="FFCCCC"/>
          </a:solidFill>
          <a:ln w="19050">
            <a:solidFill>
              <a:srgbClr val="99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ru-RU" b="1">
                <a:solidFill>
                  <a:srgbClr val="990000"/>
                </a:solidFill>
              </a:rPr>
              <a:t>Young pulsars periods </a:t>
            </a:r>
          </a:p>
          <a:p>
            <a:pPr algn="ctr"/>
            <a:r>
              <a:rPr lang="en-GB" altLang="ru-RU" b="1">
                <a:solidFill>
                  <a:srgbClr val="990000"/>
                </a:solidFill>
              </a:rPr>
              <a:t>are much larger </a:t>
            </a:r>
          </a:p>
          <a:p>
            <a:pPr algn="ctr"/>
            <a:r>
              <a:rPr lang="en-GB" altLang="ru-RU" b="1">
                <a:solidFill>
                  <a:srgbClr val="990000"/>
                </a:solidFill>
              </a:rPr>
              <a:t>than the Kepler limit.</a:t>
            </a:r>
            <a:endParaRPr lang="en-US" altLang="ru-RU" b="1">
              <a:solidFill>
                <a:srgbClr val="990000"/>
              </a:solidFill>
            </a:endParaRPr>
          </a:p>
        </p:txBody>
      </p:sp>
      <p:sp>
        <p:nvSpPr>
          <p:cNvPr id="7189" name="Freeform 21"/>
          <p:cNvSpPr>
            <a:spLocks/>
          </p:cNvSpPr>
          <p:nvPr/>
        </p:nvSpPr>
        <p:spPr bwMode="auto">
          <a:xfrm>
            <a:off x="685800" y="4191000"/>
            <a:ext cx="1371600" cy="1600200"/>
          </a:xfrm>
          <a:custGeom>
            <a:avLst/>
            <a:gdLst>
              <a:gd name="T0" fmla="*/ 0 w 864"/>
              <a:gd name="T1" fmla="*/ 1008 h 1008"/>
              <a:gd name="T2" fmla="*/ 0 w 864"/>
              <a:gd name="T3" fmla="*/ 0 h 1008"/>
              <a:gd name="T4" fmla="*/ 864 w 864"/>
              <a:gd name="T5" fmla="*/ 0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64" h="1008">
                <a:moveTo>
                  <a:pt x="0" y="1008"/>
                </a:moveTo>
                <a:lnTo>
                  <a:pt x="0" y="0"/>
                </a:lnTo>
                <a:lnTo>
                  <a:pt x="864" y="0"/>
                </a:lnTo>
              </a:path>
            </a:pathLst>
          </a:custGeom>
          <a:noFill/>
          <a:ln w="31750" cmpd="sng">
            <a:solidFill>
              <a:srgbClr val="FF0000"/>
            </a:solidFill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7193" name="Picture 25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638800"/>
            <a:ext cx="1824038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886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228600" y="4005064"/>
            <a:ext cx="446789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ru-RU" sz="2000" b="1" dirty="0" smtClean="0">
                <a:solidFill>
                  <a:srgbClr val="009900"/>
                </a:solidFill>
                <a:latin typeface="Times New Roman" pitchFamily="18" charset="0"/>
              </a:rPr>
              <a:t>NS Shear </a:t>
            </a:r>
            <a:r>
              <a:rPr lang="en-GB" altLang="ru-RU" sz="2000" b="1" dirty="0">
                <a:solidFill>
                  <a:srgbClr val="009900"/>
                </a:solidFill>
                <a:latin typeface="Times New Roman" pitchFamily="18" charset="0"/>
              </a:rPr>
              <a:t>viscosity</a:t>
            </a:r>
            <a:r>
              <a:rPr lang="en-GB" altLang="ru-RU" sz="2000" dirty="0">
                <a:latin typeface="Times New Roman" pitchFamily="18" charset="0"/>
              </a:rPr>
              <a:t>: </a:t>
            </a:r>
            <a:r>
              <a:rPr lang="en-GB" altLang="ru-RU" sz="2000" i="1" dirty="0">
                <a:solidFill>
                  <a:schemeClr val="tx1"/>
                </a:solidFill>
                <a:latin typeface="Times New Roman" pitchFamily="18" charset="0"/>
              </a:rPr>
              <a:t>lepton contributions</a:t>
            </a:r>
          </a:p>
          <a:p>
            <a:r>
              <a:rPr lang="en-GB" altLang="ru-RU" sz="2000" i="1" dirty="0">
                <a:solidFill>
                  <a:schemeClr val="tx1"/>
                </a:solidFill>
                <a:latin typeface="Times New Roman" pitchFamily="18" charset="0"/>
              </a:rPr>
              <a:t>                           </a:t>
            </a:r>
            <a:r>
              <a:rPr lang="en-GB" altLang="ru-RU" sz="2000" i="1" dirty="0" smtClean="0">
                <a:solidFill>
                  <a:schemeClr val="tx1"/>
                </a:solidFill>
                <a:latin typeface="Times New Roman" pitchFamily="18" charset="0"/>
              </a:rPr>
              <a:t>    nucleon </a:t>
            </a:r>
            <a:r>
              <a:rPr lang="en-GB" altLang="ru-RU" sz="2000" i="1" dirty="0">
                <a:solidFill>
                  <a:schemeClr val="tx1"/>
                </a:solidFill>
                <a:latin typeface="Times New Roman" pitchFamily="18" charset="0"/>
              </a:rPr>
              <a:t>contributions</a:t>
            </a:r>
          </a:p>
          <a:p>
            <a:r>
              <a:rPr lang="en-GB" altLang="ru-RU" sz="2000" i="1" dirty="0">
                <a:solidFill>
                  <a:schemeClr val="tx1"/>
                </a:solidFill>
                <a:latin typeface="Times New Roman" pitchFamily="18" charset="0"/>
              </a:rPr>
              <a:t>                           </a:t>
            </a:r>
            <a:r>
              <a:rPr lang="en-GB" altLang="ru-RU" sz="2000" i="1" dirty="0" smtClean="0">
                <a:solidFill>
                  <a:schemeClr val="tx1"/>
                </a:solidFill>
                <a:latin typeface="Times New Roman" pitchFamily="18" charset="0"/>
              </a:rPr>
              <a:t>     phonon </a:t>
            </a:r>
            <a:r>
              <a:rPr lang="en-GB" altLang="ru-RU" sz="2000" i="1" dirty="0">
                <a:solidFill>
                  <a:schemeClr val="tx1"/>
                </a:solidFill>
                <a:latin typeface="Times New Roman" pitchFamily="18" charset="0"/>
              </a:rPr>
              <a:t>contributions</a:t>
            </a:r>
          </a:p>
          <a:p>
            <a:r>
              <a:rPr lang="en-GB" altLang="ru-RU" sz="2000" i="1" dirty="0">
                <a:solidFill>
                  <a:schemeClr val="tx1"/>
                </a:solidFill>
                <a:latin typeface="Times New Roman" pitchFamily="18" charset="0"/>
              </a:rPr>
              <a:t>                          </a:t>
            </a:r>
            <a:r>
              <a:rPr lang="en-GB" altLang="ru-RU" sz="2000" i="1" dirty="0" smtClean="0">
                <a:solidFill>
                  <a:schemeClr val="tx1"/>
                </a:solidFill>
                <a:latin typeface="Times New Roman" pitchFamily="18" charset="0"/>
              </a:rPr>
              <a:t>     </a:t>
            </a:r>
            <a:r>
              <a:rPr lang="en-GB" altLang="ru-RU" sz="2000" i="1" dirty="0">
                <a:solidFill>
                  <a:schemeClr val="tx1"/>
                </a:solidFill>
                <a:latin typeface="Times New Roman" pitchFamily="18" charset="0"/>
              </a:rPr>
              <a:t>neutrino contributions</a:t>
            </a:r>
            <a:endParaRPr lang="en-US" altLang="ru-RU" sz="2000" i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4857750" y="3886200"/>
            <a:ext cx="434606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ru-RU" sz="2000" b="1" dirty="0" smtClean="0">
                <a:solidFill>
                  <a:srgbClr val="0000CC"/>
                </a:solidFill>
                <a:latin typeface="Times New Roman" pitchFamily="18" charset="0"/>
              </a:rPr>
              <a:t>NS Bulk </a:t>
            </a:r>
            <a:r>
              <a:rPr lang="en-GB" altLang="ru-RU" sz="2000" b="1" dirty="0">
                <a:solidFill>
                  <a:srgbClr val="0000CC"/>
                </a:solidFill>
                <a:latin typeface="Times New Roman" pitchFamily="18" charset="0"/>
              </a:rPr>
              <a:t>viscosity</a:t>
            </a:r>
            <a:r>
              <a:rPr lang="en-GB" altLang="ru-RU" sz="2000" dirty="0">
                <a:latin typeface="Times New Roman" pitchFamily="18" charset="0"/>
              </a:rPr>
              <a:t>: </a:t>
            </a:r>
            <a:r>
              <a:rPr lang="en-GB" altLang="ru-RU" sz="2000" i="1" dirty="0">
                <a:solidFill>
                  <a:schemeClr val="tx1"/>
                </a:solidFill>
                <a:latin typeface="Times New Roman" pitchFamily="18" charset="0"/>
              </a:rPr>
              <a:t>collisional viscosity</a:t>
            </a:r>
          </a:p>
          <a:p>
            <a:r>
              <a:rPr lang="en-GB" altLang="ru-RU" sz="2000" i="1" dirty="0">
                <a:solidFill>
                  <a:schemeClr val="tx1"/>
                </a:solidFill>
                <a:latin typeface="Times New Roman" pitchFamily="18" charset="0"/>
              </a:rPr>
              <a:t>                        </a:t>
            </a:r>
            <a:r>
              <a:rPr lang="en-GB" altLang="ru-RU" sz="2000" i="1" dirty="0" smtClean="0">
                <a:solidFill>
                  <a:schemeClr val="tx1"/>
                </a:solidFill>
                <a:latin typeface="Times New Roman" pitchFamily="18" charset="0"/>
              </a:rPr>
              <a:t>     </a:t>
            </a:r>
            <a:r>
              <a:rPr lang="en-GB" altLang="ru-RU" sz="2000" b="1" i="1" dirty="0" smtClean="0">
                <a:latin typeface="Times New Roman" pitchFamily="18" charset="0"/>
              </a:rPr>
              <a:t>“</a:t>
            </a:r>
            <a:r>
              <a:rPr lang="en-GB" altLang="ru-RU" sz="2000" b="1" i="1" dirty="0">
                <a:latin typeface="Times New Roman" pitchFamily="18" charset="0"/>
              </a:rPr>
              <a:t>soft-mode” viscosity</a:t>
            </a:r>
            <a:r>
              <a:rPr lang="en-GB" altLang="ru-RU" sz="2000" b="1" dirty="0">
                <a:latin typeface="Times New Roman" pitchFamily="18" charset="0"/>
              </a:rPr>
              <a:t> </a:t>
            </a:r>
          </a:p>
          <a:p>
            <a:r>
              <a:rPr lang="en-GB" altLang="ru-RU" sz="2000" dirty="0">
                <a:solidFill>
                  <a:schemeClr val="tx1"/>
                </a:solidFill>
                <a:latin typeface="Times New Roman" pitchFamily="18" charset="0"/>
              </a:rPr>
              <a:t>                         </a:t>
            </a:r>
            <a:r>
              <a:rPr lang="en-GB" altLang="ru-RU" sz="2000" dirty="0" smtClean="0">
                <a:solidFill>
                  <a:schemeClr val="tx1"/>
                </a:solidFill>
                <a:latin typeface="Times New Roman" pitchFamily="18" charset="0"/>
              </a:rPr>
              <a:t>         </a:t>
            </a:r>
            <a:r>
              <a:rPr lang="en-GB" altLang="ru-RU" sz="2000" i="1" dirty="0" smtClean="0">
                <a:solidFill>
                  <a:schemeClr val="tx1"/>
                </a:solidFill>
                <a:latin typeface="Times New Roman" pitchFamily="18" charset="0"/>
              </a:rPr>
              <a:t>radiative </a:t>
            </a:r>
            <a:r>
              <a:rPr lang="en-GB" altLang="ru-RU" sz="2000" i="1" dirty="0">
                <a:solidFill>
                  <a:schemeClr val="tx1"/>
                </a:solidFill>
                <a:latin typeface="Times New Roman" pitchFamily="18" charset="0"/>
              </a:rPr>
              <a:t>viscosity</a:t>
            </a:r>
            <a:endParaRPr lang="en-US" altLang="ru-RU" sz="2000" i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228600" y="5238670"/>
            <a:ext cx="33115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ru-RU" sz="2000" b="1" dirty="0">
                <a:solidFill>
                  <a:srgbClr val="990000"/>
                </a:solidFill>
                <a:latin typeface="Times New Roman" pitchFamily="18" charset="0"/>
              </a:rPr>
              <a:t>Inputs</a:t>
            </a:r>
            <a:r>
              <a:rPr lang="en-GB" altLang="ru-RU" sz="2000" dirty="0">
                <a:latin typeface="Times New Roman" pitchFamily="18" charset="0"/>
              </a:rPr>
              <a:t>: </a:t>
            </a:r>
            <a:r>
              <a:rPr lang="en-GB" altLang="ru-RU" sz="2000" i="1" dirty="0" err="1">
                <a:solidFill>
                  <a:schemeClr val="tx1"/>
                </a:solidFill>
                <a:latin typeface="Times New Roman" pitchFamily="18" charset="0"/>
              </a:rPr>
              <a:t>EoS</a:t>
            </a:r>
            <a:r>
              <a:rPr lang="en-GB" altLang="ru-RU" sz="2000" i="1" dirty="0">
                <a:solidFill>
                  <a:schemeClr val="tx1"/>
                </a:solidFill>
                <a:latin typeface="Times New Roman" pitchFamily="18" charset="0"/>
              </a:rPr>
              <a:t>, </a:t>
            </a:r>
          </a:p>
          <a:p>
            <a:r>
              <a:rPr lang="en-GB" altLang="ru-RU" sz="2000" i="1" dirty="0">
                <a:solidFill>
                  <a:schemeClr val="tx1"/>
                </a:solidFill>
                <a:latin typeface="Times New Roman" pitchFamily="18" charset="0"/>
              </a:rPr>
              <a:t>             density profiles in NS, </a:t>
            </a:r>
          </a:p>
          <a:p>
            <a:r>
              <a:rPr lang="en-GB" altLang="ru-RU" sz="2000" i="1" dirty="0">
                <a:solidFill>
                  <a:schemeClr val="tx1"/>
                </a:solidFill>
                <a:latin typeface="Times New Roman" pitchFamily="18" charset="0"/>
              </a:rPr>
              <a:t>             pairing gaps, </a:t>
            </a:r>
          </a:p>
          <a:p>
            <a:r>
              <a:rPr lang="en-GB" altLang="ru-RU" sz="2000" i="1" dirty="0">
                <a:solidFill>
                  <a:schemeClr val="tx1"/>
                </a:solidFill>
                <a:latin typeface="Times New Roman" pitchFamily="18" charset="0"/>
              </a:rPr>
              <a:t>             NN-interaction</a:t>
            </a:r>
            <a:endParaRPr lang="en-US" altLang="ru-RU" sz="2000" i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3810000" y="228600"/>
            <a:ext cx="1298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ru-RU" sz="2000" b="1" dirty="0">
                <a:solidFill>
                  <a:srgbClr val="0000CC"/>
                </a:solidFill>
              </a:rPr>
              <a:t>Viscosity</a:t>
            </a:r>
            <a:endParaRPr lang="en-US" altLang="ru-RU" sz="2000" b="1" dirty="0">
              <a:solidFill>
                <a:srgbClr val="0000CC"/>
              </a:solidFill>
            </a:endParaRP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152400" y="914400"/>
            <a:ext cx="27068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ru-RU" i="1" u="sng" dirty="0" err="1" smtClean="0"/>
              <a:t>Navier</a:t>
            </a:r>
            <a:r>
              <a:rPr lang="en-GB" altLang="ru-RU" i="1" u="sng" dirty="0" smtClean="0"/>
              <a:t>-Stokes  equation</a:t>
            </a:r>
            <a:r>
              <a:rPr lang="en-GB" altLang="ru-RU" i="1" dirty="0" smtClean="0"/>
              <a:t>:</a:t>
            </a:r>
            <a:endParaRPr lang="en-US" altLang="ru-RU" i="1" dirty="0"/>
          </a:p>
        </p:txBody>
      </p:sp>
      <p:pic>
        <p:nvPicPr>
          <p:cNvPr id="34829" name="Picture 13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7" y="953532"/>
            <a:ext cx="4043363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35" name="Picture 19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47800"/>
            <a:ext cx="588962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41" name="Picture 25" descr="e88_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2514600" cy="129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842" name="Group 37"/>
          <p:cNvGrpSpPr>
            <a:grpSpLocks/>
          </p:cNvGrpSpPr>
          <p:nvPr/>
        </p:nvGrpSpPr>
        <p:grpSpPr bwMode="auto">
          <a:xfrm>
            <a:off x="6019800" y="2133600"/>
            <a:ext cx="1828800" cy="1676400"/>
            <a:chOff x="762000" y="4800600"/>
            <a:chExt cx="1828800" cy="1752600"/>
          </a:xfrm>
        </p:grpSpPr>
        <p:grpSp>
          <p:nvGrpSpPr>
            <p:cNvPr id="34843" name="Group 72"/>
            <p:cNvGrpSpPr>
              <a:grpSpLocks/>
            </p:cNvGrpSpPr>
            <p:nvPr/>
          </p:nvGrpSpPr>
          <p:grpSpPr bwMode="auto">
            <a:xfrm>
              <a:off x="762000" y="4800600"/>
              <a:ext cx="1828800" cy="1752600"/>
              <a:chOff x="1371600" y="4420394"/>
              <a:chExt cx="2438400" cy="2286000"/>
            </a:xfrm>
          </p:grpSpPr>
          <p:sp>
            <p:nvSpPr>
              <p:cNvPr id="21" name="Oval 20"/>
              <p:cNvSpPr/>
              <p:nvPr/>
            </p:nvSpPr>
            <p:spPr bwMode="auto">
              <a:xfrm>
                <a:off x="1676400" y="4724400"/>
                <a:ext cx="1828800" cy="1676400"/>
              </a:xfrm>
              <a:prstGeom prst="ellipse">
                <a:avLst/>
              </a:prstGeom>
              <a:gradFill flip="none" rotWithShape="1">
                <a:gsLst>
                  <a:gs pos="0">
                    <a:srgbClr val="00CC99">
                      <a:shade val="30000"/>
                      <a:satMod val="115000"/>
                    </a:srgbClr>
                  </a:gs>
                  <a:gs pos="50000">
                    <a:srgbClr val="00CC99">
                      <a:shade val="67500"/>
                      <a:satMod val="115000"/>
                    </a:srgbClr>
                  </a:gs>
                  <a:gs pos="100000">
                    <a:srgbClr val="00CC99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r">
                  <a:defRPr/>
                </a:pPr>
                <a:endParaRPr kumimoji="1" lang="zh-CN" altLang="en-US" sz="2400">
                  <a:latin typeface="Times New Roman" pitchFamily="18" charset="0"/>
                  <a:ea typeface="宋体" pitchFamily="2" charset="-122"/>
                  <a:cs typeface="+mn-cs"/>
                </a:endParaRPr>
              </a:p>
            </p:txBody>
          </p:sp>
          <p:grpSp>
            <p:nvGrpSpPr>
              <p:cNvPr id="34847" name="Group 71"/>
              <p:cNvGrpSpPr>
                <a:grpSpLocks/>
              </p:cNvGrpSpPr>
              <p:nvPr/>
            </p:nvGrpSpPr>
            <p:grpSpPr bwMode="auto">
              <a:xfrm>
                <a:off x="1371600" y="4420394"/>
                <a:ext cx="2438400" cy="2286000"/>
                <a:chOff x="1371600" y="4420394"/>
                <a:chExt cx="2438400" cy="2286000"/>
              </a:xfrm>
            </p:grpSpPr>
            <p:cxnSp>
              <p:nvCxnSpPr>
                <p:cNvPr id="23" name="Straight Arrow Connector 22"/>
                <p:cNvCxnSpPr/>
                <p:nvPr/>
              </p:nvCxnSpPr>
              <p:spPr bwMode="auto">
                <a:xfrm>
                  <a:off x="3200400" y="5561230"/>
                  <a:ext cx="609600" cy="4330"/>
                </a:xfrm>
                <a:prstGeom prst="straightConnector1">
                  <a:avLst/>
                </a:prstGeom>
                <a:ln>
                  <a:headEnd type="none" w="med" len="med"/>
                  <a:tailEnd type="arrow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/>
                <p:nvPr/>
              </p:nvCxnSpPr>
              <p:spPr bwMode="auto">
                <a:xfrm rot="10800000">
                  <a:off x="1371600" y="5561230"/>
                  <a:ext cx="609600" cy="4330"/>
                </a:xfrm>
                <a:prstGeom prst="straightConnector1">
                  <a:avLst/>
                </a:prstGeom>
                <a:ln>
                  <a:headEnd type="none" w="med" len="med"/>
                  <a:tailEnd type="arrow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/>
                <p:cNvCxnSpPr/>
                <p:nvPr/>
              </p:nvCxnSpPr>
              <p:spPr bwMode="auto">
                <a:xfrm rot="5400000">
                  <a:off x="2210425" y="6400103"/>
                  <a:ext cx="610466" cy="2117"/>
                </a:xfrm>
                <a:prstGeom prst="straightConnector1">
                  <a:avLst/>
                </a:prstGeom>
                <a:ln>
                  <a:headEnd type="none" w="med" len="med"/>
                  <a:tailEnd type="arrow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/>
                <p:cNvCxnSpPr/>
                <p:nvPr/>
              </p:nvCxnSpPr>
              <p:spPr bwMode="auto">
                <a:xfrm rot="5400000" flipH="1" flipV="1">
                  <a:off x="2287708" y="4723486"/>
                  <a:ext cx="608302" cy="2117"/>
                </a:xfrm>
                <a:prstGeom prst="straightConnector1">
                  <a:avLst/>
                </a:prstGeom>
                <a:ln>
                  <a:headEnd type="none" w="med" len="med"/>
                  <a:tailEnd type="arrow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/>
                <p:cNvCxnSpPr/>
                <p:nvPr/>
              </p:nvCxnSpPr>
              <p:spPr bwMode="auto">
                <a:xfrm rot="5400000" flipH="1" flipV="1">
                  <a:off x="3036912" y="4764857"/>
                  <a:ext cx="426461" cy="404284"/>
                </a:xfrm>
                <a:prstGeom prst="straightConnector1">
                  <a:avLst/>
                </a:prstGeom>
                <a:ln>
                  <a:headEnd type="none" w="med" len="med"/>
                  <a:tailEnd type="arrow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7"/>
                <p:cNvCxnSpPr/>
                <p:nvPr/>
              </p:nvCxnSpPr>
              <p:spPr bwMode="auto">
                <a:xfrm rot="16200000" flipV="1">
                  <a:off x="1728763" y="4754324"/>
                  <a:ext cx="430790" cy="429683"/>
                </a:xfrm>
                <a:prstGeom prst="straightConnector1">
                  <a:avLst/>
                </a:prstGeom>
                <a:ln>
                  <a:headEnd type="none" w="med" len="med"/>
                  <a:tailEnd type="arrow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/>
                <p:cNvCxnSpPr/>
                <p:nvPr/>
              </p:nvCxnSpPr>
              <p:spPr bwMode="auto">
                <a:xfrm rot="5400000">
                  <a:off x="1728763" y="5940619"/>
                  <a:ext cx="430790" cy="429683"/>
                </a:xfrm>
                <a:prstGeom prst="straightConnector1">
                  <a:avLst/>
                </a:prstGeom>
                <a:ln>
                  <a:headEnd type="none" w="med" len="med"/>
                  <a:tailEnd type="arrow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/>
                <p:cNvCxnSpPr/>
                <p:nvPr/>
              </p:nvCxnSpPr>
              <p:spPr bwMode="auto">
                <a:xfrm rot="16200000" flipH="1">
                  <a:off x="3048217" y="5942013"/>
                  <a:ext cx="456766" cy="457200"/>
                </a:xfrm>
                <a:prstGeom prst="straightConnector1">
                  <a:avLst/>
                </a:prstGeom>
                <a:ln>
                  <a:headEnd type="none" w="med" len="med"/>
                  <a:tailEnd type="arrow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graphicFrame>
          <p:nvGraphicFramePr>
            <p:cNvPr id="34856" name="Object 40"/>
            <p:cNvGraphicFramePr>
              <a:graphicFrameLocks noChangeAspect="1"/>
            </p:cNvGraphicFramePr>
            <p:nvPr/>
          </p:nvGraphicFramePr>
          <p:xfrm>
            <a:off x="1447800" y="5257800"/>
            <a:ext cx="498475" cy="685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23" name="Equation" r:id="rId9" imgW="152280" imgH="203040" progId="Equation.3">
                    <p:embed/>
                  </p:oleObj>
                </mc:Choice>
                <mc:Fallback>
                  <p:oleObj name="Equation" r:id="rId9" imgW="15228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7800" y="5257800"/>
                          <a:ext cx="498475" cy="685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CC99">
                                  <a:alpha val="50000"/>
                                </a:srgb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TextBox 1"/>
          <p:cNvSpPr txBox="1"/>
          <p:nvPr/>
        </p:nvSpPr>
        <p:spPr>
          <a:xfrm>
            <a:off x="2971800" y="2840504"/>
            <a:ext cx="3082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 HIC one considers only </a:t>
            </a:r>
          </a:p>
          <a:p>
            <a:r>
              <a:rPr lang="en-US" b="1" dirty="0" smtClean="0"/>
              <a:t>collisional viscosity terms</a:t>
            </a:r>
            <a:endParaRPr lang="ru-RU" b="1" dirty="0"/>
          </a:p>
        </p:txBody>
      </p:sp>
      <p:pic>
        <p:nvPicPr>
          <p:cNvPr id="31" name="Picture 7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214" y="6115855"/>
            <a:ext cx="2246313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77309" y="6239021"/>
            <a:ext cx="2253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ru-RU" b="1" dirty="0" smtClean="0">
                <a:latin typeface="Times New Roman" pitchFamily="18" charset="0"/>
              </a:rPr>
              <a:t>r-mode </a:t>
            </a:r>
            <a:r>
              <a:rPr lang="en-GB" altLang="ru-RU" b="1" dirty="0">
                <a:latin typeface="Times New Roman" pitchFamily="18" charset="0"/>
              </a:rPr>
              <a:t>is unstable if </a:t>
            </a:r>
            <a:endParaRPr lang="en-US" altLang="ru-RU" b="1" dirty="0">
              <a:latin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8424" y="6239021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&gt;0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231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"/>
            <a:ext cx="574675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640388"/>
            <a:ext cx="3429000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4549775" y="5983783"/>
            <a:ext cx="272382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b="1" dirty="0" smtClean="0">
                <a:solidFill>
                  <a:schemeClr val="accent2"/>
                </a:solidFill>
              </a:rPr>
              <a:t>Main term is from MMU</a:t>
            </a:r>
          </a:p>
          <a:p>
            <a:r>
              <a:rPr lang="en-US" altLang="ru-RU" b="1" dirty="0">
                <a:solidFill>
                  <a:srgbClr val="C00000"/>
                </a:solidFill>
              </a:rPr>
              <a:t>a</a:t>
            </a:r>
            <a:r>
              <a:rPr lang="en-US" altLang="ru-RU" b="1" dirty="0" smtClean="0">
                <a:solidFill>
                  <a:srgbClr val="C00000"/>
                </a:solidFill>
              </a:rPr>
              <a:t>gain pion softening </a:t>
            </a:r>
            <a:endParaRPr lang="ru-RU" altLang="ru-RU" b="1" dirty="0">
              <a:solidFill>
                <a:srgbClr val="C00000"/>
              </a:solidFill>
            </a:endParaRPr>
          </a:p>
        </p:txBody>
      </p:sp>
      <p:sp>
        <p:nvSpPr>
          <p:cNvPr id="5" name="Line 19"/>
          <p:cNvSpPr>
            <a:spLocks noChangeShapeType="1"/>
          </p:cNvSpPr>
          <p:nvPr/>
        </p:nvSpPr>
        <p:spPr bwMode="auto">
          <a:xfrm>
            <a:off x="6084168" y="1052735"/>
            <a:ext cx="0" cy="153636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19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4"/>
          <p:cNvSpPr txBox="1">
            <a:spLocks noChangeArrowheads="1"/>
          </p:cNvSpPr>
          <p:nvPr/>
        </p:nvSpPr>
        <p:spPr bwMode="auto">
          <a:xfrm>
            <a:off x="3048000" y="0"/>
            <a:ext cx="31575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ru-RU" sz="2000" b="1">
                <a:solidFill>
                  <a:srgbClr val="0000CC"/>
                </a:solidFill>
              </a:rPr>
              <a:t>R-mode stability window</a:t>
            </a:r>
            <a:endParaRPr lang="en-US" altLang="ru-RU" sz="2000" b="1">
              <a:solidFill>
                <a:srgbClr val="0000CC"/>
              </a:solidFill>
            </a:endParaRPr>
          </a:p>
        </p:txBody>
      </p:sp>
      <p:pic>
        <p:nvPicPr>
          <p:cNvPr id="60419" name="Picture 6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685800"/>
            <a:ext cx="315277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0" name="Picture 9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5" y="685800"/>
            <a:ext cx="11715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0421" name="Picture 11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109220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22" name="Line 18"/>
          <p:cNvSpPr>
            <a:spLocks noChangeShapeType="1"/>
          </p:cNvSpPr>
          <p:nvPr/>
        </p:nvSpPr>
        <p:spPr bwMode="auto">
          <a:xfrm>
            <a:off x="5000625" y="838200"/>
            <a:ext cx="533400" cy="0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60423" name="Picture 35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71600"/>
            <a:ext cx="5791200" cy="545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0424" name="Line 36"/>
          <p:cNvSpPr>
            <a:spLocks noChangeShapeType="1"/>
          </p:cNvSpPr>
          <p:nvPr/>
        </p:nvSpPr>
        <p:spPr bwMode="auto">
          <a:xfrm>
            <a:off x="3048000" y="5562600"/>
            <a:ext cx="1981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0425" name="Text Box 37"/>
          <p:cNvSpPr txBox="1">
            <a:spLocks noChangeArrowheads="1"/>
          </p:cNvSpPr>
          <p:nvPr/>
        </p:nvSpPr>
        <p:spPr bwMode="auto">
          <a:xfrm>
            <a:off x="3413125" y="5522913"/>
            <a:ext cx="755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ru-RU"/>
              <a:t>shear</a:t>
            </a:r>
            <a:endParaRPr lang="en-US" altLang="ru-RU"/>
          </a:p>
        </p:txBody>
      </p:sp>
      <p:sp>
        <p:nvSpPr>
          <p:cNvPr id="60426" name="Line 38"/>
          <p:cNvSpPr>
            <a:spLocks noChangeShapeType="1"/>
          </p:cNvSpPr>
          <p:nvPr/>
        </p:nvSpPr>
        <p:spPr bwMode="auto">
          <a:xfrm>
            <a:off x="5410200" y="5638800"/>
            <a:ext cx="914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0427" name="Text Box 39"/>
          <p:cNvSpPr txBox="1">
            <a:spLocks noChangeArrowheads="1"/>
          </p:cNvSpPr>
          <p:nvPr/>
        </p:nvSpPr>
        <p:spPr bwMode="auto">
          <a:xfrm>
            <a:off x="5546725" y="5599113"/>
            <a:ext cx="603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FF0000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ru-RU" dirty="0"/>
              <a:t>bulk</a:t>
            </a:r>
            <a:endParaRPr lang="en-US" alt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28600" y="6453336"/>
            <a:ext cx="401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62 Hz threshold is reached with MMU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413125" y="3007985"/>
            <a:ext cx="1544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Region of </a:t>
            </a:r>
          </a:p>
          <a:p>
            <a:r>
              <a:rPr lang="en-US" dirty="0" smtClean="0"/>
              <a:t>  data on </a:t>
            </a:r>
          </a:p>
          <a:p>
            <a:r>
              <a:rPr lang="en-US" dirty="0"/>
              <a:t>r</a:t>
            </a:r>
            <a:r>
              <a:rPr lang="en-US" dirty="0" smtClean="0"/>
              <a:t>ecycled</a:t>
            </a:r>
          </a:p>
          <a:p>
            <a:r>
              <a:rPr lang="en-US" dirty="0" smtClean="0"/>
              <a:t>pulsars</a:t>
            </a:r>
            <a:endParaRPr lang="ru-RU" dirty="0"/>
          </a:p>
        </p:txBody>
      </p:sp>
      <p:sp>
        <p:nvSpPr>
          <p:cNvPr id="16" name="Rectangle 17"/>
          <p:cNvSpPr>
            <a:spLocks noChangeArrowheads="1"/>
          </p:cNvSpPr>
          <p:nvPr/>
        </p:nvSpPr>
        <p:spPr bwMode="auto">
          <a:xfrm>
            <a:off x="3413126" y="1484784"/>
            <a:ext cx="1518914" cy="2723530"/>
          </a:xfrm>
          <a:prstGeom prst="rect">
            <a:avLst/>
          </a:prstGeom>
          <a:noFill/>
          <a:ln w="28575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28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5" name="Picture 7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783" y="4958155"/>
            <a:ext cx="243840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4" name="Picture 26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191000"/>
            <a:ext cx="14763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309" name="Text Box 21"/>
          <p:cNvSpPr txBox="1">
            <a:spLocks noChangeArrowheads="1"/>
          </p:cNvSpPr>
          <p:nvPr/>
        </p:nvSpPr>
        <p:spPr bwMode="auto">
          <a:xfrm>
            <a:off x="1584325" y="87313"/>
            <a:ext cx="64668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ru-RU" sz="2400" b="1" dirty="0">
                <a:solidFill>
                  <a:srgbClr val="0000CC"/>
                </a:solidFill>
              </a:rPr>
              <a:t>Soft bosonic modes </a:t>
            </a:r>
            <a:r>
              <a:rPr lang="en-GB" altLang="ru-RU" sz="2000" b="1" dirty="0">
                <a:solidFill>
                  <a:srgbClr val="0000CC"/>
                </a:solidFill>
              </a:rPr>
              <a:t>in rapidly rotating systems</a:t>
            </a:r>
            <a:endParaRPr lang="en-US" altLang="ru-RU" sz="2000" b="1" dirty="0">
              <a:solidFill>
                <a:srgbClr val="0000CC"/>
              </a:solidFill>
            </a:endParaRPr>
          </a:p>
        </p:txBody>
      </p:sp>
      <p:pic>
        <p:nvPicPr>
          <p:cNvPr id="12312" name="Picture 24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792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313" name="Rectangle 25"/>
          <p:cNvSpPr>
            <a:spLocks noChangeArrowheads="1"/>
          </p:cNvSpPr>
          <p:nvPr/>
        </p:nvSpPr>
        <p:spPr bwMode="auto">
          <a:xfrm>
            <a:off x="76200" y="457200"/>
            <a:ext cx="6400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ru-RU" sz="2000" b="1" i="1" dirty="0">
                <a:latin typeface="Times New Roman" pitchFamily="18" charset="0"/>
              </a:rPr>
              <a:t>dispersion laws of the low-lying bosonic excitations</a:t>
            </a:r>
          </a:p>
        </p:txBody>
      </p:sp>
      <p:sp>
        <p:nvSpPr>
          <p:cNvPr id="12316" name="Text Box 28"/>
          <p:cNvSpPr txBox="1">
            <a:spLocks noChangeArrowheads="1"/>
          </p:cNvSpPr>
          <p:nvPr/>
        </p:nvSpPr>
        <p:spPr bwMode="auto">
          <a:xfrm>
            <a:off x="609600" y="3314700"/>
            <a:ext cx="2228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ru-RU" dirty="0">
                <a:solidFill>
                  <a:schemeClr val="tx1"/>
                </a:solidFill>
                <a:latin typeface="Times New Roman" pitchFamily="18" charset="0"/>
              </a:rPr>
              <a:t>zero-sounds in normal</a:t>
            </a:r>
            <a:br>
              <a:rPr lang="en-GB" altLang="ru-RU" dirty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en-GB" altLang="ru-RU" dirty="0">
                <a:solidFill>
                  <a:schemeClr val="tx1"/>
                </a:solidFill>
                <a:latin typeface="Times New Roman" pitchFamily="18" charset="0"/>
              </a:rPr>
              <a:t>fermionic system </a:t>
            </a:r>
            <a:endParaRPr lang="en-US" altLang="ru-RU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2317" name="Text Box 29"/>
          <p:cNvSpPr txBox="1">
            <a:spLocks noChangeArrowheads="1"/>
          </p:cNvSpPr>
          <p:nvPr/>
        </p:nvSpPr>
        <p:spPr bwMode="auto">
          <a:xfrm>
            <a:off x="1584325" y="1027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altLang="ru-RU"/>
          </a:p>
        </p:txBody>
      </p:sp>
      <p:sp>
        <p:nvSpPr>
          <p:cNvPr id="12318" name="Text Box 30"/>
          <p:cNvSpPr txBox="1">
            <a:spLocks noChangeArrowheads="1"/>
          </p:cNvSpPr>
          <p:nvPr/>
        </p:nvSpPr>
        <p:spPr bwMode="auto">
          <a:xfrm>
            <a:off x="3628906" y="3314700"/>
            <a:ext cx="2349746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ru-RU" dirty="0" smtClean="0">
                <a:solidFill>
                  <a:schemeClr val="tx1"/>
                </a:solidFill>
                <a:latin typeface="Times New Roman" pitchFamily="18" charset="0"/>
              </a:rPr>
              <a:t>Anderson-</a:t>
            </a:r>
            <a:r>
              <a:rPr lang="en-GB" altLang="ru-RU" dirty="0" err="1" smtClean="0">
                <a:solidFill>
                  <a:schemeClr val="tx1"/>
                </a:solidFill>
                <a:latin typeface="Times New Roman" pitchFamily="18" charset="0"/>
              </a:rPr>
              <a:t>Bogoliubov</a:t>
            </a:r>
            <a:r>
              <a:rPr lang="en-GB" altLang="ru-RU" dirty="0" smtClean="0">
                <a:solidFill>
                  <a:schemeClr val="tx1"/>
                </a:solidFill>
                <a:latin typeface="Times New Roman" pitchFamily="18" charset="0"/>
              </a:rPr>
              <a:t>, </a:t>
            </a:r>
          </a:p>
          <a:p>
            <a:pPr algn="ctr"/>
            <a:r>
              <a:rPr lang="en-GB" altLang="ru-RU" dirty="0" smtClean="0">
                <a:solidFill>
                  <a:schemeClr val="tx1"/>
                </a:solidFill>
                <a:latin typeface="Times New Roman" pitchFamily="18" charset="0"/>
              </a:rPr>
              <a:t>Carlson-Goldman</a:t>
            </a:r>
            <a:endParaRPr lang="en-GB" altLang="ru-RU" dirty="0">
              <a:solidFill>
                <a:schemeClr val="tx1"/>
              </a:solidFill>
              <a:latin typeface="Times New Roman" pitchFamily="18" charset="0"/>
            </a:endParaRPr>
          </a:p>
          <a:p>
            <a:pPr algn="ctr"/>
            <a:r>
              <a:rPr lang="en-GB" altLang="ru-RU" dirty="0">
                <a:solidFill>
                  <a:schemeClr val="tx1"/>
                </a:solidFill>
                <a:latin typeface="Times New Roman" pitchFamily="18" charset="0"/>
              </a:rPr>
              <a:t>in fermionic superfluid</a:t>
            </a:r>
            <a:endParaRPr lang="en-US" altLang="ru-RU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2319" name="Text Box 31"/>
          <p:cNvSpPr txBox="1">
            <a:spLocks noChangeArrowheads="1"/>
          </p:cNvSpPr>
          <p:nvPr/>
        </p:nvSpPr>
        <p:spPr bwMode="auto">
          <a:xfrm>
            <a:off x="6553200" y="3314700"/>
            <a:ext cx="2076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ru-RU" dirty="0">
                <a:solidFill>
                  <a:schemeClr val="tx1"/>
                </a:solidFill>
                <a:latin typeface="Times New Roman" pitchFamily="18" charset="0"/>
              </a:rPr>
              <a:t>pion and kaon</a:t>
            </a:r>
          </a:p>
          <a:p>
            <a:pPr algn="ctr"/>
            <a:r>
              <a:rPr lang="en-GB" altLang="ru-RU" dirty="0">
                <a:solidFill>
                  <a:schemeClr val="tx1"/>
                </a:solidFill>
                <a:latin typeface="Times New Roman" pitchFamily="18" charset="0"/>
              </a:rPr>
              <a:t>p-wave condensates </a:t>
            </a:r>
            <a:endParaRPr lang="en-US" altLang="ru-RU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2320" name="Text Box 32"/>
          <p:cNvSpPr txBox="1">
            <a:spLocks noChangeArrowheads="1"/>
          </p:cNvSpPr>
          <p:nvPr/>
        </p:nvSpPr>
        <p:spPr bwMode="auto">
          <a:xfrm>
            <a:off x="136525" y="4127500"/>
            <a:ext cx="63049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ru-RU" sz="2000" b="1" dirty="0">
                <a:solidFill>
                  <a:srgbClr val="FF0000"/>
                </a:solidFill>
                <a:latin typeface="Times New Roman" pitchFamily="18" charset="0"/>
              </a:rPr>
              <a:t>What happens if the medium flows with a velocity v&gt;</a:t>
            </a:r>
            <a:r>
              <a:rPr lang="en-GB" altLang="ru-RU" sz="2000" b="1" dirty="0" err="1">
                <a:solidFill>
                  <a:srgbClr val="FF0000"/>
                </a:solidFill>
                <a:latin typeface="Times New Roman" pitchFamily="18" charset="0"/>
              </a:rPr>
              <a:t>v</a:t>
            </a:r>
            <a:r>
              <a:rPr lang="en-GB" altLang="ru-RU" sz="2000" b="1" baseline="-25000" dirty="0" err="1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GB" altLang="ru-RU" sz="2000" b="1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  <a:endParaRPr lang="en-US" altLang="ru-RU" sz="2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2322" name="Text Box 34"/>
          <p:cNvSpPr txBox="1">
            <a:spLocks noChangeArrowheads="1"/>
          </p:cNvSpPr>
          <p:nvPr/>
        </p:nvSpPr>
        <p:spPr bwMode="auto">
          <a:xfrm>
            <a:off x="228600" y="4613457"/>
            <a:ext cx="461254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ru-RU" sz="1600" dirty="0" err="1" smtClean="0">
                <a:solidFill>
                  <a:schemeClr val="tx1"/>
                </a:solidFill>
              </a:rPr>
              <a:t>Pitaevskii</a:t>
            </a:r>
            <a:r>
              <a:rPr lang="en-GB" altLang="ru-RU" sz="1600" dirty="0" smtClean="0">
                <a:solidFill>
                  <a:schemeClr val="tx1"/>
                </a:solidFill>
              </a:rPr>
              <a:t> ’1984</a:t>
            </a:r>
            <a:r>
              <a:rPr lang="en-GB" altLang="ru-RU" sz="1600" dirty="0">
                <a:solidFill>
                  <a:schemeClr val="tx1"/>
                </a:solidFill>
              </a:rPr>
              <a:t>; </a:t>
            </a:r>
            <a:r>
              <a:rPr lang="en-GB" altLang="ru-RU" sz="1600" dirty="0" smtClean="0">
                <a:solidFill>
                  <a:schemeClr val="tx1"/>
                </a:solidFill>
              </a:rPr>
              <a:t>D.V. 1993; </a:t>
            </a:r>
            <a:r>
              <a:rPr lang="en-GB" altLang="ru-RU" sz="1600" dirty="0" err="1" smtClean="0">
                <a:solidFill>
                  <a:schemeClr val="tx1"/>
                </a:solidFill>
              </a:rPr>
              <a:t>Baym</a:t>
            </a:r>
            <a:r>
              <a:rPr lang="en-GB" altLang="ru-RU" sz="1600" dirty="0">
                <a:solidFill>
                  <a:schemeClr val="tx1"/>
                </a:solidFill>
              </a:rPr>
              <a:t>, </a:t>
            </a:r>
            <a:r>
              <a:rPr lang="en-GB" altLang="ru-RU" sz="1600" dirty="0" err="1">
                <a:solidFill>
                  <a:schemeClr val="tx1"/>
                </a:solidFill>
              </a:rPr>
              <a:t>Pethick</a:t>
            </a:r>
            <a:r>
              <a:rPr lang="en-GB" altLang="ru-RU" sz="1600" dirty="0">
                <a:solidFill>
                  <a:schemeClr val="tx1"/>
                </a:solidFill>
              </a:rPr>
              <a:t> </a:t>
            </a:r>
            <a:r>
              <a:rPr lang="en-GB" altLang="ru-RU" sz="1600" dirty="0" smtClean="0">
                <a:solidFill>
                  <a:schemeClr val="tx1"/>
                </a:solidFill>
              </a:rPr>
              <a:t>2012</a:t>
            </a:r>
            <a:endParaRPr lang="en-US" altLang="ru-RU" sz="1600" dirty="0"/>
          </a:p>
        </p:txBody>
      </p:sp>
      <p:sp>
        <p:nvSpPr>
          <p:cNvPr id="12323" name="Text Box 35"/>
          <p:cNvSpPr txBox="1">
            <a:spLocks noChangeArrowheads="1"/>
          </p:cNvSpPr>
          <p:nvPr/>
        </p:nvSpPr>
        <p:spPr bwMode="auto">
          <a:xfrm>
            <a:off x="76200" y="5004137"/>
            <a:ext cx="560441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ru-RU" sz="2000" dirty="0">
                <a:solidFill>
                  <a:srgbClr val="990000"/>
                </a:solidFill>
                <a:latin typeface="Times New Roman" pitchFamily="18" charset="0"/>
              </a:rPr>
              <a:t>There </a:t>
            </a:r>
            <a:r>
              <a:rPr lang="en-GB" altLang="ru-RU" sz="2000" dirty="0" smtClean="0">
                <a:solidFill>
                  <a:srgbClr val="990000"/>
                </a:solidFill>
                <a:latin typeface="Times New Roman" pitchFamily="18" charset="0"/>
              </a:rPr>
              <a:t>may appear </a:t>
            </a:r>
            <a:r>
              <a:rPr lang="en-GB" altLang="ru-RU" sz="2000" dirty="0">
                <a:solidFill>
                  <a:srgbClr val="990000"/>
                </a:solidFill>
                <a:latin typeface="Times New Roman" pitchFamily="18" charset="0"/>
              </a:rPr>
              <a:t>a Bose condensate of excitations,</a:t>
            </a:r>
          </a:p>
          <a:p>
            <a:r>
              <a:rPr lang="en-GB" altLang="ru-RU" sz="2000" dirty="0">
                <a:solidFill>
                  <a:srgbClr val="990000"/>
                </a:solidFill>
                <a:latin typeface="Times New Roman" pitchFamily="18" charset="0"/>
              </a:rPr>
              <a:t>which will carry a part of the momentum and</a:t>
            </a:r>
          </a:p>
          <a:p>
            <a:r>
              <a:rPr lang="en-GB" altLang="ru-RU" sz="2000" dirty="0">
                <a:solidFill>
                  <a:srgbClr val="990000"/>
                </a:solidFill>
                <a:latin typeface="Times New Roman" pitchFamily="18" charset="0"/>
              </a:rPr>
              <a:t>the fluid will move with </a:t>
            </a:r>
            <a:r>
              <a:rPr lang="en-GB" altLang="ru-RU" sz="2000" dirty="0" smtClean="0">
                <a:solidFill>
                  <a:srgbClr val="990000"/>
                </a:solidFill>
                <a:latin typeface="Times New Roman" pitchFamily="18" charset="0"/>
              </a:rPr>
              <a:t>a smaller </a:t>
            </a:r>
            <a:r>
              <a:rPr lang="en-GB" altLang="ru-RU" sz="2000" dirty="0">
                <a:solidFill>
                  <a:srgbClr val="990000"/>
                </a:solidFill>
                <a:latin typeface="Times New Roman" pitchFamily="18" charset="0"/>
              </a:rPr>
              <a:t>velocity.</a:t>
            </a:r>
            <a:endParaRPr lang="en-US" altLang="ru-RU" sz="2000" dirty="0">
              <a:solidFill>
                <a:srgbClr val="990000"/>
              </a:solidFill>
              <a:latin typeface="Times New Roman" pitchFamily="18" charset="0"/>
            </a:endParaRPr>
          </a:p>
        </p:txBody>
      </p:sp>
      <p:pic>
        <p:nvPicPr>
          <p:cNvPr id="12329" name="Picture 41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564" y="5523844"/>
            <a:ext cx="21288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331" name="Picture 43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019800"/>
            <a:ext cx="4191000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32" name="Text Box 44"/>
          <p:cNvSpPr txBox="1">
            <a:spLocks noChangeArrowheads="1"/>
          </p:cNvSpPr>
          <p:nvPr/>
        </p:nvSpPr>
        <p:spPr bwMode="auto">
          <a:xfrm>
            <a:off x="1295400" y="6324600"/>
            <a:ext cx="68105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ru-RU" dirty="0"/>
              <a:t>differential rotation of the </a:t>
            </a:r>
            <a:r>
              <a:rPr lang="en-GB" altLang="ru-RU" dirty="0" smtClean="0"/>
              <a:t>star and condensate of excitation mode</a:t>
            </a:r>
            <a:endParaRPr lang="en-US" altLang="ru-RU" dirty="0"/>
          </a:p>
        </p:txBody>
      </p:sp>
      <p:sp>
        <p:nvSpPr>
          <p:cNvPr id="12333" name="Line 45"/>
          <p:cNvSpPr>
            <a:spLocks noChangeShapeType="1"/>
          </p:cNvSpPr>
          <p:nvPr/>
        </p:nvSpPr>
        <p:spPr bwMode="auto">
          <a:xfrm>
            <a:off x="381000" y="6553200"/>
            <a:ext cx="762000" cy="0"/>
          </a:xfrm>
          <a:prstGeom prst="line">
            <a:avLst/>
          </a:prstGeom>
          <a:noFill/>
          <a:ln w="57150">
            <a:solidFill>
              <a:srgbClr val="99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81000" y="6004481"/>
            <a:ext cx="399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Take momentum, gain energy!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092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60" name="Picture 8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24038"/>
            <a:ext cx="89154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227862" y="188640"/>
            <a:ext cx="854669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ru-RU" sz="2000" b="1" dirty="0">
                <a:latin typeface="Times New Roman" pitchFamily="18" charset="0"/>
              </a:rPr>
              <a:t>Outer part of the core </a:t>
            </a:r>
            <a:r>
              <a:rPr lang="en-GB" altLang="ru-RU" sz="2000" b="1" dirty="0" smtClean="0">
                <a:latin typeface="Times New Roman" pitchFamily="18" charset="0"/>
              </a:rPr>
              <a:t>with cond. Of excitations does </a:t>
            </a:r>
            <a:r>
              <a:rPr lang="en-GB" altLang="ru-RU" sz="2000" b="1" dirty="0">
                <a:latin typeface="Times New Roman" pitchFamily="18" charset="0"/>
              </a:rPr>
              <a:t>not </a:t>
            </a:r>
            <a:r>
              <a:rPr lang="en-GB" altLang="ru-RU" sz="2000" b="1" dirty="0" smtClean="0">
                <a:latin typeface="Times New Roman" pitchFamily="18" charset="0"/>
              </a:rPr>
              <a:t>rotate. </a:t>
            </a:r>
            <a:r>
              <a:rPr lang="en-GB" altLang="ru-RU" sz="2000" b="1" dirty="0">
                <a:latin typeface="Times New Roman" pitchFamily="18" charset="0"/>
              </a:rPr>
              <a:t>Crust rotates</a:t>
            </a:r>
            <a:endParaRPr lang="en-US" altLang="ru-RU" sz="2000" b="1" dirty="0">
              <a:latin typeface="Times New Roman" pitchFamily="18" charset="0"/>
            </a:endParaRPr>
          </a:p>
        </p:txBody>
      </p:sp>
      <p:pic>
        <p:nvPicPr>
          <p:cNvPr id="49162" name="Picture 10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838200"/>
            <a:ext cx="220662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64" name="Line 12"/>
          <p:cNvSpPr>
            <a:spLocks noChangeShapeType="1"/>
          </p:cNvSpPr>
          <p:nvPr/>
        </p:nvSpPr>
        <p:spPr bwMode="auto">
          <a:xfrm>
            <a:off x="7696200" y="1219200"/>
            <a:ext cx="228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9165" name="Line 13"/>
          <p:cNvSpPr>
            <a:spLocks noChangeShapeType="1"/>
          </p:cNvSpPr>
          <p:nvPr/>
        </p:nvSpPr>
        <p:spPr bwMode="auto">
          <a:xfrm flipH="1">
            <a:off x="7315200" y="1219200"/>
            <a:ext cx="3810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9166" name="Text Box 14"/>
          <p:cNvSpPr txBox="1">
            <a:spLocks noChangeArrowheads="1"/>
          </p:cNvSpPr>
          <p:nvPr/>
        </p:nvSpPr>
        <p:spPr bwMode="auto">
          <a:xfrm>
            <a:off x="285677" y="5322682"/>
            <a:ext cx="80105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ru-RU" sz="2400" b="1" i="1" dirty="0">
                <a:latin typeface="Times New Roman" pitchFamily="18" charset="0"/>
              </a:rPr>
              <a:t>Minimal </a:t>
            </a:r>
            <a:r>
              <a:rPr lang="en-GB" altLang="ru-RU" sz="2400" b="1" i="1" dirty="0" err="1">
                <a:latin typeface="Times New Roman" pitchFamily="18" charset="0"/>
              </a:rPr>
              <a:t>r</a:t>
            </a:r>
            <a:r>
              <a:rPr lang="en-GB" altLang="ru-RU" sz="2400" b="1" i="1" baseline="-25000" dirty="0" err="1">
                <a:latin typeface="Times New Roman" pitchFamily="18" charset="0"/>
              </a:rPr>
              <a:t>c</a:t>
            </a:r>
            <a:r>
              <a:rPr lang="en-GB" altLang="ru-RU" sz="2400" b="1" i="1" dirty="0">
                <a:latin typeface="Times New Roman" pitchFamily="18" charset="0"/>
              </a:rPr>
              <a:t> is determined by the size of the proton paring zone</a:t>
            </a:r>
            <a:endParaRPr lang="en-US" altLang="ru-RU" sz="2400" b="1" i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66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FF66"/>
            </a:gs>
            <a:gs pos="50000">
              <a:schemeClr val="bg1"/>
            </a:gs>
            <a:gs pos="100000">
              <a:srgbClr val="CC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Similar to bosonic modes in peripheral </a:t>
            </a:r>
            <a:r>
              <a:rPr lang="en-US" sz="2800" dirty="0"/>
              <a:t>collisions</a:t>
            </a:r>
            <a:endParaRPr lang="ru-RU" sz="2800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88840"/>
            <a:ext cx="5160613" cy="31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769" y="2473633"/>
            <a:ext cx="3541563" cy="3205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56992"/>
            <a:ext cx="4076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820" y="4977826"/>
            <a:ext cx="12954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55262" y="4885089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v</a:t>
            </a:r>
            <a:r>
              <a:rPr lang="en-US" b="1" dirty="0" smtClean="0">
                <a:solidFill>
                  <a:schemeClr val="tx1"/>
                </a:solidFill>
              </a:rPr>
              <a:t>&gt;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345" y="1340768"/>
            <a:ext cx="4324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763" y="2537475"/>
            <a:ext cx="5557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of zero sound modes with subsequent condensation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74314" y="4921747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provided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023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FF66"/>
            </a:gs>
            <a:gs pos="50000">
              <a:schemeClr val="bg1"/>
            </a:gs>
            <a:gs pos="100000">
              <a:srgbClr val="CC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116632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          Existing constraints on </a:t>
            </a:r>
            <a:r>
              <a:rPr lang="en-US" sz="2400" b="1" dirty="0" err="1" smtClean="0"/>
              <a:t>EoS</a:t>
            </a:r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13444"/>
            <a:ext cx="903649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6"/>
                </a:solidFill>
              </a:rPr>
              <a:t>EoS</a:t>
            </a:r>
            <a:r>
              <a:rPr lang="en-US" dirty="0" smtClean="0">
                <a:solidFill>
                  <a:schemeClr val="accent6"/>
                </a:solidFill>
              </a:rPr>
              <a:t> of </a:t>
            </a:r>
            <a:r>
              <a:rPr lang="en-US" dirty="0">
                <a:solidFill>
                  <a:schemeClr val="accent6"/>
                </a:solidFill>
              </a:rPr>
              <a:t>the cold hadronic matter should: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satisfy experimental information on properties of dilute nuclear </a:t>
            </a:r>
            <a:r>
              <a:rPr lang="en-US" dirty="0" smtClean="0">
                <a:solidFill>
                  <a:schemeClr val="tx1"/>
                </a:solidFill>
              </a:rPr>
              <a:t>matter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empirical </a:t>
            </a:r>
            <a:r>
              <a:rPr lang="en-US" dirty="0">
                <a:solidFill>
                  <a:schemeClr val="tx1"/>
                </a:solidFill>
              </a:rPr>
              <a:t>constraints </a:t>
            </a:r>
            <a:r>
              <a:rPr lang="en-US" dirty="0" smtClean="0">
                <a:solidFill>
                  <a:schemeClr val="tx1"/>
                </a:solidFill>
              </a:rPr>
              <a:t>on global </a:t>
            </a:r>
            <a:r>
              <a:rPr lang="en-US" dirty="0">
                <a:solidFill>
                  <a:schemeClr val="tx1"/>
                </a:solidFill>
              </a:rPr>
              <a:t>characteristics of atomic </a:t>
            </a:r>
            <a:r>
              <a:rPr lang="en-US" dirty="0" smtClean="0">
                <a:solidFill>
                  <a:schemeClr val="tx1"/>
                </a:solidFill>
              </a:rPr>
              <a:t>nuclei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/>
              <a:t>constraints </a:t>
            </a:r>
            <a:r>
              <a:rPr lang="en-US" dirty="0"/>
              <a:t>on the pressure of the nuclear mater </a:t>
            </a:r>
            <a:r>
              <a:rPr lang="en-US" dirty="0" smtClean="0"/>
              <a:t> </a:t>
            </a:r>
            <a:r>
              <a:rPr lang="en-US" dirty="0"/>
              <a:t>from the description of particle transverse and elliptic </a:t>
            </a:r>
            <a:r>
              <a:rPr lang="en-US" dirty="0" smtClean="0"/>
              <a:t>flows </a:t>
            </a:r>
            <a:r>
              <a:rPr lang="en-US" dirty="0"/>
              <a:t>and the </a:t>
            </a:r>
            <a:r>
              <a:rPr lang="en-US" dirty="0" smtClean="0"/>
              <a:t>K</a:t>
            </a:r>
            <a:r>
              <a:rPr lang="en-US" baseline="30000" dirty="0" smtClean="0"/>
              <a:t>+</a:t>
            </a:r>
            <a:r>
              <a:rPr lang="en-US" dirty="0" smtClean="0"/>
              <a:t> production in HIC;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allow </a:t>
            </a:r>
            <a:r>
              <a:rPr lang="en-US" dirty="0"/>
              <a:t>for the heaviest known compact stars </a:t>
            </a:r>
            <a:r>
              <a:rPr lang="en-US" dirty="0" smtClean="0"/>
              <a:t>with </a:t>
            </a:r>
            <a:r>
              <a:rPr lang="en-US" dirty="0"/>
              <a:t>the </a:t>
            </a:r>
            <a:r>
              <a:rPr lang="en-US" dirty="0" smtClean="0"/>
              <a:t>mass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allow </a:t>
            </a:r>
            <a:r>
              <a:rPr lang="en-US" dirty="0">
                <a:solidFill>
                  <a:schemeClr val="tx1"/>
                </a:solidFill>
              </a:rPr>
              <a:t>for an adequate description of the compact star cooling, </a:t>
            </a:r>
            <a:r>
              <a:rPr lang="en-US" dirty="0" smtClean="0">
                <a:solidFill>
                  <a:schemeClr val="tx1"/>
                </a:solidFill>
              </a:rPr>
              <a:t>most probably without DU </a:t>
            </a:r>
            <a:r>
              <a:rPr lang="en-US" dirty="0">
                <a:solidFill>
                  <a:schemeClr val="tx1"/>
                </a:solidFill>
              </a:rPr>
              <a:t>neutrino processes </a:t>
            </a:r>
            <a:r>
              <a:rPr lang="en-US" dirty="0" smtClean="0">
                <a:solidFill>
                  <a:schemeClr val="tx1"/>
                </a:solidFill>
              </a:rPr>
              <a:t>                              in </a:t>
            </a:r>
            <a:r>
              <a:rPr lang="en-US" dirty="0">
                <a:solidFill>
                  <a:schemeClr val="tx1"/>
                </a:solidFill>
              </a:rPr>
              <a:t>the majority of the known </a:t>
            </a:r>
            <a:r>
              <a:rPr lang="en-US" dirty="0" smtClean="0">
                <a:solidFill>
                  <a:schemeClr val="tx1"/>
                </a:solidFill>
              </a:rPr>
              <a:t>pulsars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yield </a:t>
            </a:r>
            <a:r>
              <a:rPr lang="en-US" dirty="0">
                <a:solidFill>
                  <a:schemeClr val="tx1"/>
                </a:solidFill>
              </a:rPr>
              <a:t>a mass-radius relation comparable with the </a:t>
            </a:r>
            <a:r>
              <a:rPr lang="en-US" dirty="0" smtClean="0">
                <a:solidFill>
                  <a:schemeClr val="tx1"/>
                </a:solidFill>
              </a:rPr>
              <a:t>empirical constraints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rgbClr val="00B0F0"/>
                </a:solidFill>
              </a:rPr>
              <a:t> being </a:t>
            </a:r>
            <a:r>
              <a:rPr lang="en-US" dirty="0">
                <a:solidFill>
                  <a:srgbClr val="00B0F0"/>
                </a:solidFill>
              </a:rPr>
              <a:t>extended to </a:t>
            </a:r>
            <a:r>
              <a:rPr lang="en-US" dirty="0" smtClean="0">
                <a:solidFill>
                  <a:srgbClr val="00B0F0"/>
                </a:solidFill>
              </a:rPr>
              <a:t>T≠0,  </a:t>
            </a:r>
            <a:r>
              <a:rPr lang="en-US" dirty="0">
                <a:solidFill>
                  <a:srgbClr val="00B0F0"/>
                </a:solidFill>
              </a:rPr>
              <a:t>appropriately describe </a:t>
            </a:r>
            <a:r>
              <a:rPr lang="en-US" dirty="0" smtClean="0">
                <a:solidFill>
                  <a:srgbClr val="002060"/>
                </a:solidFill>
              </a:rPr>
              <a:t>supernova explosions and proto-neutron stars,</a:t>
            </a:r>
            <a:r>
              <a:rPr lang="en-US" dirty="0" smtClean="0">
                <a:solidFill>
                  <a:srgbClr val="00B0F0"/>
                </a:solidFill>
              </a:rPr>
              <a:t> and </a:t>
            </a:r>
            <a:r>
              <a:rPr lang="en-US" dirty="0" smtClean="0"/>
              <a:t>heavy-ion </a:t>
            </a:r>
            <a:r>
              <a:rPr lang="en-US" dirty="0"/>
              <a:t>collision </a:t>
            </a:r>
            <a:r>
              <a:rPr lang="en-US" dirty="0" smtClean="0"/>
              <a:t>data till </a:t>
            </a:r>
            <a:r>
              <a:rPr lang="en-US" smtClean="0"/>
              <a:t>T~T </a:t>
            </a:r>
            <a:r>
              <a:rPr lang="en-US" baseline="-25000" smtClean="0"/>
              <a:t>CEP</a:t>
            </a:r>
            <a:endParaRPr lang="en-US" dirty="0"/>
          </a:p>
          <a:p>
            <a:r>
              <a:rPr lang="en-US" dirty="0" err="1" smtClean="0">
                <a:solidFill>
                  <a:srgbClr val="00B0F0"/>
                </a:solidFill>
              </a:rPr>
              <a:t>etc</a:t>
            </a:r>
            <a:endParaRPr lang="en-US" dirty="0">
              <a:solidFill>
                <a:srgbClr val="00B0F0"/>
              </a:solidFill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130014"/>
            <a:ext cx="20097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946421"/>
            <a:ext cx="16478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132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FF66"/>
            </a:gs>
            <a:gs pos="50000">
              <a:schemeClr val="bg1"/>
            </a:gs>
            <a:gs pos="100000">
              <a:srgbClr val="CC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43999" cy="1143000"/>
          </a:xfrm>
        </p:spPr>
        <p:txBody>
          <a:bodyPr/>
          <a:lstStyle/>
          <a:p>
            <a:r>
              <a:rPr lang="en-US" sz="2800" dirty="0" smtClean="0"/>
              <a:t>Also </a:t>
            </a:r>
            <a:r>
              <a:rPr lang="en-US" sz="2800" dirty="0" err="1" smtClean="0"/>
              <a:t>m.b</a:t>
            </a:r>
            <a:r>
              <a:rPr lang="en-US" sz="2800" dirty="0" smtClean="0"/>
              <a:t>. pion condensation  in peripheral collisions</a:t>
            </a:r>
            <a:endParaRPr lang="ru-RU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790" y="1306129"/>
            <a:ext cx="4608512" cy="3707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667" y="1805327"/>
            <a:ext cx="2476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51" y="3429000"/>
            <a:ext cx="1190494" cy="423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83645" y="3429000"/>
            <a:ext cx="1604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~</a:t>
            </a:r>
            <a:r>
              <a:rPr lang="en-US" dirty="0" smtClean="0">
                <a:solidFill>
                  <a:schemeClr val="tx1"/>
                </a:solidFill>
              </a:rPr>
              <a:t> - </a:t>
            </a:r>
            <a:r>
              <a:rPr lang="en-US" b="1" dirty="0" smtClean="0">
                <a:solidFill>
                  <a:schemeClr val="tx1"/>
                </a:solidFill>
              </a:rPr>
              <a:t>2p </a:t>
            </a:r>
            <a:r>
              <a:rPr lang="en-US" b="1" baseline="-25000" dirty="0" smtClean="0">
                <a:solidFill>
                  <a:schemeClr val="tx1"/>
                </a:solidFill>
              </a:rPr>
              <a:t>F </a:t>
            </a:r>
            <a:r>
              <a:rPr lang="en-US" b="1" dirty="0" smtClean="0">
                <a:solidFill>
                  <a:schemeClr val="tx1"/>
                </a:solidFill>
              </a:rPr>
              <a:t>(n)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450912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2p </a:t>
            </a:r>
            <a:r>
              <a:rPr lang="en-US" b="1" baseline="-25000" dirty="0" smtClean="0">
                <a:solidFill>
                  <a:schemeClr val="tx1"/>
                </a:solidFill>
              </a:rPr>
              <a:t>F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~</a:t>
            </a:r>
            <a:r>
              <a:rPr lang="en-US" dirty="0" smtClean="0">
                <a:solidFill>
                  <a:schemeClr val="tx1"/>
                </a:solidFill>
              </a:rPr>
              <a:t> (8</a:t>
            </a:r>
            <a:r>
              <a:rPr lang="en-US" b="1" dirty="0" smtClean="0">
                <a:solidFill>
                  <a:schemeClr val="tx1"/>
                </a:solidFill>
              </a:rPr>
              <a:t>n) </a:t>
            </a:r>
            <a:r>
              <a:rPr lang="en-US" b="1" baseline="30000" dirty="0" smtClean="0">
                <a:solidFill>
                  <a:schemeClr val="tx1"/>
                </a:solidFill>
              </a:rPr>
              <a:t>1/3</a:t>
            </a:r>
            <a:endParaRPr lang="ru-RU" b="1" baseline="30000" dirty="0"/>
          </a:p>
        </p:txBody>
      </p:sp>
      <p:sp>
        <p:nvSpPr>
          <p:cNvPr id="5" name="TextBox 4"/>
          <p:cNvSpPr txBox="1"/>
          <p:nvPr/>
        </p:nvSpPr>
        <p:spPr>
          <a:xfrm>
            <a:off x="739017" y="5013176"/>
            <a:ext cx="3001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e</a:t>
            </a:r>
            <a:r>
              <a:rPr lang="en-US" dirty="0" smtClean="0">
                <a:solidFill>
                  <a:schemeClr val="tx1"/>
                </a:solidFill>
              </a:rPr>
              <a:t>ffective attraction as at 8 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(for n=n</a:t>
            </a:r>
            <a:r>
              <a:rPr lang="en-US" baseline="-25000" dirty="0" smtClean="0">
                <a:solidFill>
                  <a:schemeClr val="tx1"/>
                </a:solidFill>
              </a:rPr>
              <a:t>0</a:t>
            </a:r>
            <a:r>
              <a:rPr lang="en-US" dirty="0" smtClean="0">
                <a:solidFill>
                  <a:schemeClr val="tx1"/>
                </a:solidFill>
              </a:rPr>
              <a:t>/2 </a:t>
            </a:r>
            <a: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dirty="0" smtClean="0">
                <a:solidFill>
                  <a:schemeClr val="tx1"/>
                </a:solidFill>
              </a:rPr>
              <a:t>4n</a:t>
            </a:r>
            <a:r>
              <a:rPr lang="en-US" baseline="-25000" dirty="0" smtClean="0">
                <a:solidFill>
                  <a:schemeClr val="tx1"/>
                </a:solidFill>
              </a:rPr>
              <a:t>0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ru-RU" baseline="-250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5019" y="187618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condition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547664" y="2452246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s safely satisfied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60743" y="2996952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Pion self-energy</a:t>
            </a:r>
            <a:endParaRPr lang="ru-RU" dirty="0"/>
          </a:p>
        </p:txBody>
      </p:sp>
      <p:sp>
        <p:nvSpPr>
          <p:cNvPr id="12" name="AutoShape 15"/>
          <p:cNvSpPr>
            <a:spLocks noChangeArrowheads="1"/>
          </p:cNvSpPr>
          <p:nvPr/>
        </p:nvSpPr>
        <p:spPr bwMode="auto">
          <a:xfrm>
            <a:off x="185019" y="5126007"/>
            <a:ext cx="502424" cy="143669"/>
          </a:xfrm>
          <a:prstGeom prst="rightArrow">
            <a:avLst>
              <a:gd name="adj1" fmla="val 50000"/>
              <a:gd name="adj2" fmla="val 849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AutoShape 15"/>
          <p:cNvSpPr>
            <a:spLocks noChangeArrowheads="1"/>
          </p:cNvSpPr>
          <p:nvPr/>
        </p:nvSpPr>
        <p:spPr bwMode="auto">
          <a:xfrm>
            <a:off x="241939" y="5805264"/>
            <a:ext cx="502424" cy="143669"/>
          </a:xfrm>
          <a:prstGeom prst="rightArrow">
            <a:avLst>
              <a:gd name="adj1" fmla="val 50000"/>
              <a:gd name="adj2" fmla="val 849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951938" y="5703120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ion condensation might be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297725" y="5020918"/>
            <a:ext cx="20553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n </a:t>
            </a:r>
            <a:r>
              <a:rPr lang="en-US" dirty="0" smtClean="0">
                <a:solidFill>
                  <a:schemeClr val="accent2"/>
                </a:solidFill>
              </a:rPr>
              <a:t>(A</a:t>
            </a:r>
            <a:r>
              <a:rPr lang="en-US" baseline="-25000" dirty="0" smtClean="0">
                <a:solidFill>
                  <a:schemeClr val="accent2"/>
                </a:solidFill>
              </a:rPr>
              <a:t>1</a:t>
            </a:r>
            <a:r>
              <a:rPr lang="en-US" dirty="0" smtClean="0">
                <a:solidFill>
                  <a:schemeClr val="accent2"/>
                </a:solidFill>
              </a:rPr>
              <a:t>+A</a:t>
            </a:r>
            <a:r>
              <a:rPr lang="en-US" baseline="-25000" dirty="0" smtClean="0">
                <a:solidFill>
                  <a:schemeClr val="accent2"/>
                </a:solidFill>
              </a:rPr>
              <a:t>2</a:t>
            </a:r>
            <a:r>
              <a:rPr lang="en-US" dirty="0" smtClean="0">
                <a:solidFill>
                  <a:schemeClr val="accent2"/>
                </a:solidFill>
              </a:rPr>
              <a:t>) =2n (A</a:t>
            </a:r>
            <a:r>
              <a:rPr lang="en-US" baseline="-25000" dirty="0" smtClean="0">
                <a:solidFill>
                  <a:schemeClr val="accent2"/>
                </a:solidFill>
              </a:rPr>
              <a:t>1</a:t>
            </a:r>
            <a:r>
              <a:rPr lang="en-US" dirty="0" smtClean="0">
                <a:solidFill>
                  <a:schemeClr val="accent2"/>
                </a:solidFill>
              </a:rPr>
              <a:t>)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311" y="5805264"/>
            <a:ext cx="50292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19" y="1124744"/>
            <a:ext cx="5974584" cy="30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723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3648" y="1916832"/>
            <a:ext cx="66247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Key message -- simultaneous analysis of the relevant phenomena in different domains of nuclear physics -- hadron scattering, atomic nuclei, neutron stars,            supernovas, heavy-ion collisions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59832" y="5013176"/>
            <a:ext cx="6084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schemeClr val="accent2"/>
                </a:solidFill>
              </a:rPr>
              <a:t>Research was supported by RNF grant  No. 17-12-01427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964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89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FF66"/>
            </a:gs>
            <a:gs pos="50000">
              <a:schemeClr val="bg1"/>
            </a:gs>
            <a:gs pos="100000">
              <a:srgbClr val="CC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2276872"/>
            <a:ext cx="6011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Hadron </a:t>
            </a:r>
            <a:r>
              <a:rPr lang="en-US" sz="3200" b="1" dirty="0" err="1" smtClean="0"/>
              <a:t>unparticle</a:t>
            </a:r>
            <a:r>
              <a:rPr lang="en-US" sz="3200" b="1" dirty="0" smtClean="0"/>
              <a:t> description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58028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FF66"/>
            </a:gs>
            <a:gs pos="50000">
              <a:schemeClr val="bg1"/>
            </a:gs>
            <a:gs pos="100000">
              <a:srgbClr val="CC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12" y="922364"/>
            <a:ext cx="3888408" cy="974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478" y="2025392"/>
            <a:ext cx="22002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071" y="1841344"/>
            <a:ext cx="1594196" cy="54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318" y="911875"/>
            <a:ext cx="1597451" cy="69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996" y="2084449"/>
            <a:ext cx="20097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82" y="1986242"/>
            <a:ext cx="1190494" cy="53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" y="2950290"/>
            <a:ext cx="69056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1" y="3472028"/>
            <a:ext cx="66103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63" y="4606363"/>
            <a:ext cx="8117314" cy="80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31124" y="1115165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retain</a:t>
            </a:r>
            <a:endParaRPr lang="ru-RU" dirty="0"/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auto">
          <a:xfrm>
            <a:off x="195412" y="2025392"/>
            <a:ext cx="704180" cy="205880"/>
          </a:xfrm>
          <a:prstGeom prst="rightArrow">
            <a:avLst>
              <a:gd name="adj1" fmla="val 50000"/>
              <a:gd name="adj2" fmla="val 11305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0000"/>
              </a:solidFill>
            </a:endParaRPr>
          </a:p>
        </p:txBody>
      </p:sp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10670"/>
            <a:ext cx="6858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54" y="3788560"/>
            <a:ext cx="2756163" cy="822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70" y="6458123"/>
            <a:ext cx="40195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87" y="210511"/>
            <a:ext cx="7477125" cy="711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313" y="6477470"/>
            <a:ext cx="25431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1" y="2341624"/>
            <a:ext cx="46577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907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FF66"/>
            </a:gs>
            <a:gs pos="50000">
              <a:schemeClr val="bg1"/>
            </a:gs>
            <a:gs pos="100000">
              <a:srgbClr val="CC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0606"/>
            <a:ext cx="8892480" cy="4356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0" y="6209869"/>
            <a:ext cx="7410569" cy="386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620688"/>
            <a:ext cx="6571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Full blurring of baryon vacuum (baryon blurs-</a:t>
            </a:r>
            <a:r>
              <a:rPr lang="en-US" b="1" dirty="0" err="1" smtClean="0"/>
              <a:t>unparticles</a:t>
            </a:r>
            <a:r>
              <a:rPr lang="en-US" b="1" dirty="0" smtClean="0"/>
              <a:t>) </a:t>
            </a:r>
            <a:endParaRPr lang="ru-RU" b="1" dirty="0"/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079" y="6263577"/>
            <a:ext cx="1097277" cy="32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093" y="6276815"/>
            <a:ext cx="438400" cy="302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055" y="5517232"/>
            <a:ext cx="20859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748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FF66"/>
            </a:gs>
            <a:gs pos="50000">
              <a:schemeClr val="bg1"/>
            </a:gs>
            <a:gs pos="100000">
              <a:srgbClr val="CC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" y="1124744"/>
            <a:ext cx="8100392" cy="4112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27910"/>
            <a:ext cx="2638907" cy="833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302" y="1361088"/>
            <a:ext cx="22764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205" y="2772932"/>
            <a:ext cx="4600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" y="5373215"/>
            <a:ext cx="913719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506690"/>
            <a:ext cx="40195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546" y="2213523"/>
            <a:ext cx="1190494" cy="423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27"/>
          <p:cNvSpPr>
            <a:spLocks noChangeArrowheads="1"/>
          </p:cNvSpPr>
          <p:nvPr/>
        </p:nvSpPr>
        <p:spPr bwMode="auto">
          <a:xfrm>
            <a:off x="6897675" y="1860457"/>
            <a:ext cx="459776" cy="444227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66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FF66"/>
            </a:gs>
            <a:gs pos="50000">
              <a:schemeClr val="bg1"/>
            </a:gs>
            <a:gs pos="100000">
              <a:srgbClr val="CC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758154"/>
            <a:ext cx="85347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ru-RU" sz="2400" b="1" dirty="0" err="1">
                <a:solidFill>
                  <a:srgbClr val="002060"/>
                </a:solidFill>
              </a:rPr>
              <a:t>EoS</a:t>
            </a:r>
            <a:r>
              <a:rPr lang="en-US" altLang="ru-RU" sz="2400" b="1" dirty="0">
                <a:solidFill>
                  <a:srgbClr val="002060"/>
                </a:solidFill>
              </a:rPr>
              <a:t> of baryon-reach hadron matter (dense, not too hot</a:t>
            </a:r>
            <a:r>
              <a:rPr lang="en-US" altLang="ru-RU" sz="2400" b="1" dirty="0" smtClean="0">
                <a:solidFill>
                  <a:srgbClr val="002060"/>
                </a:solidFill>
              </a:rPr>
              <a:t>)</a:t>
            </a:r>
          </a:p>
          <a:p>
            <a:endParaRPr lang="en-US" altLang="ru-RU" sz="2400" b="1" dirty="0">
              <a:solidFill>
                <a:srgbClr val="002060"/>
              </a:solidFill>
            </a:endParaRPr>
          </a:p>
          <a:p>
            <a:r>
              <a:rPr lang="en-US" sz="2400" b="1" dirty="0" smtClean="0"/>
              <a:t>          assuming that baryons are good quasiparticles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7377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FF66"/>
            </a:gs>
            <a:gs pos="50000">
              <a:schemeClr val="bg1"/>
            </a:gs>
            <a:gs pos="100000">
              <a:srgbClr val="CC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114" y="511161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Ordinary non-linear </a:t>
            </a:r>
            <a:r>
              <a:rPr lang="en-US" b="1" dirty="0" err="1" smtClean="0"/>
              <a:t>Walecka</a:t>
            </a:r>
            <a:r>
              <a:rPr lang="en-US" b="1" dirty="0" smtClean="0"/>
              <a:t>-like RMF models (no hyperons!) can only marginally  satisfy simultaneously both constraints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810747" y="5730136"/>
            <a:ext cx="6404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i</a:t>
            </a:r>
            <a:r>
              <a:rPr lang="en-US" b="1" dirty="0" smtClean="0">
                <a:solidFill>
                  <a:srgbClr val="002060"/>
                </a:solidFill>
              </a:rPr>
              <a:t>dea of  a “cut”-mechanism (excluded volume-like effect)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30737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Most difficult </a:t>
            </a:r>
            <a:r>
              <a:rPr lang="en-US" dirty="0" smtClean="0"/>
              <a:t>is to </a:t>
            </a:r>
            <a:r>
              <a:rPr lang="en-US" dirty="0"/>
              <a:t>satisfy simultaneously the flow and the maximum NS </a:t>
            </a:r>
            <a:r>
              <a:rPr lang="en-US" dirty="0" smtClean="0"/>
              <a:t>mass constraints </a:t>
            </a:r>
            <a:r>
              <a:rPr lang="en-US" dirty="0"/>
              <a:t>constraints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5" y="870330"/>
            <a:ext cx="4603435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7946"/>
            <a:ext cx="4524375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184" y="4556970"/>
            <a:ext cx="46863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284134"/>
            <a:ext cx="6648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27"/>
          <p:cNvSpPr>
            <a:spLocks noChangeArrowheads="1"/>
          </p:cNvSpPr>
          <p:nvPr/>
        </p:nvSpPr>
        <p:spPr bwMode="auto">
          <a:xfrm>
            <a:off x="3131840" y="1140849"/>
            <a:ext cx="676117" cy="444227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0000"/>
              </a:solidFill>
            </a:endParaRPr>
          </a:p>
        </p:txBody>
      </p:sp>
      <p:sp>
        <p:nvSpPr>
          <p:cNvPr id="13" name="Oval 27"/>
          <p:cNvSpPr>
            <a:spLocks noChangeArrowheads="1"/>
          </p:cNvSpPr>
          <p:nvPr/>
        </p:nvSpPr>
        <p:spPr bwMode="auto">
          <a:xfrm>
            <a:off x="6978750" y="1140848"/>
            <a:ext cx="676117" cy="444227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89949" y="83543"/>
            <a:ext cx="5339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2060"/>
                </a:solidFill>
              </a:rPr>
              <a:t>EoSs</a:t>
            </a:r>
            <a:r>
              <a:rPr lang="en-US" b="1" dirty="0" smtClean="0">
                <a:solidFill>
                  <a:srgbClr val="002060"/>
                </a:solidFill>
              </a:rPr>
              <a:t> without inclusion of hyperons and Deltas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376703" y="5823436"/>
            <a:ext cx="976312" cy="182732"/>
          </a:xfrm>
          <a:prstGeom prst="rightArrow">
            <a:avLst>
              <a:gd name="adj1" fmla="val 50000"/>
              <a:gd name="adj2" fmla="val 11305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0000"/>
              </a:solidFill>
            </a:endParaRPr>
          </a:p>
        </p:txBody>
      </p:sp>
      <p:sp>
        <p:nvSpPr>
          <p:cNvPr id="15" name="Line 19"/>
          <p:cNvSpPr>
            <a:spLocks noChangeShapeType="1"/>
          </p:cNvSpPr>
          <p:nvPr/>
        </p:nvSpPr>
        <p:spPr bwMode="auto">
          <a:xfrm>
            <a:off x="5233030" y="1700809"/>
            <a:ext cx="365944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" name="Oval 27"/>
          <p:cNvSpPr>
            <a:spLocks noChangeArrowheads="1"/>
          </p:cNvSpPr>
          <p:nvPr/>
        </p:nvSpPr>
        <p:spPr bwMode="auto">
          <a:xfrm>
            <a:off x="3131839" y="1140849"/>
            <a:ext cx="676117" cy="444227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8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FF66"/>
            </a:gs>
            <a:gs pos="50000">
              <a:schemeClr val="bg1"/>
            </a:gs>
            <a:gs pos="100000">
              <a:srgbClr val="CC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8195"/>
            <a:ext cx="5904656" cy="2451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656" y="1318195"/>
            <a:ext cx="1420432" cy="395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62896" y="381832"/>
            <a:ext cx="3408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Cut in </a:t>
            </a:r>
            <a:r>
              <a:rPr lang="en-US" b="1" dirty="0"/>
              <a:t>σ</a:t>
            </a:r>
            <a:r>
              <a:rPr lang="en-US" b="1" dirty="0" smtClean="0"/>
              <a:t> sector of RMF model</a:t>
            </a:r>
            <a:endParaRPr lang="ru-RU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166" y="4197275"/>
            <a:ext cx="51625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8" y="4197276"/>
            <a:ext cx="2567168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931042"/>
            <a:ext cx="6648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10"/>
          <p:cNvSpPr>
            <a:spLocks noChangeArrowheads="1"/>
          </p:cNvSpPr>
          <p:nvPr/>
        </p:nvSpPr>
        <p:spPr bwMode="auto">
          <a:xfrm flipH="1">
            <a:off x="2157683" y="3195180"/>
            <a:ext cx="709365" cy="57429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14054"/>
            <a:ext cx="3635896" cy="23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678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FF66"/>
            </a:gs>
            <a:gs pos="50000">
              <a:schemeClr val="bg1"/>
            </a:gs>
            <a:gs pos="100000">
              <a:srgbClr val="CC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43" y="1124744"/>
            <a:ext cx="2257425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95735" y="487174"/>
            <a:ext cx="40991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Hyperon and Delta puzzles</a:t>
            </a:r>
            <a:endParaRPr lang="ru-RU" sz="24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761099"/>
            <a:ext cx="5095875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373216"/>
            <a:ext cx="42957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32673" y="1417730"/>
            <a:ext cx="3779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 non-linear </a:t>
            </a:r>
            <a:r>
              <a:rPr lang="en-US" dirty="0" err="1"/>
              <a:t>Walecka</a:t>
            </a:r>
            <a:r>
              <a:rPr lang="en-US" dirty="0"/>
              <a:t> RMF </a:t>
            </a:r>
            <a:r>
              <a:rPr lang="en-US" dirty="0" smtClean="0"/>
              <a:t>model </a:t>
            </a:r>
            <a:endParaRPr lang="ru-RU" dirty="0"/>
          </a:p>
        </p:txBody>
      </p:sp>
      <p:sp>
        <p:nvSpPr>
          <p:cNvPr id="7" name="Line 19"/>
          <p:cNvSpPr>
            <a:spLocks noChangeShapeType="1"/>
          </p:cNvSpPr>
          <p:nvPr/>
        </p:nvSpPr>
        <p:spPr bwMode="auto">
          <a:xfrm>
            <a:off x="5261605" y="2033913"/>
            <a:ext cx="28574" cy="254721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FF66"/>
            </a:gs>
            <a:gs pos="50000">
              <a:schemeClr val="bg1"/>
            </a:gs>
            <a:gs pos="100000">
              <a:srgbClr val="CC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08816"/>
            <a:ext cx="8100392" cy="426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" y="116632"/>
            <a:ext cx="9155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RMF model </a:t>
            </a:r>
            <a:r>
              <a:rPr lang="en-US" sz="2400" b="1" dirty="0" smtClean="0">
                <a:solidFill>
                  <a:srgbClr val="0070C0"/>
                </a:solidFill>
              </a:rPr>
              <a:t>with </a:t>
            </a:r>
            <a:r>
              <a:rPr lang="en-US" sz="2400" b="1" dirty="0" smtClean="0">
                <a:solidFill>
                  <a:srgbClr val="0070C0"/>
                </a:solidFill>
                <a:latin typeface="Calibri"/>
                <a:cs typeface="Calibri"/>
              </a:rPr>
              <a:t>Ϭ-field-</a:t>
            </a:r>
            <a:r>
              <a:rPr lang="en-US" sz="2400" b="1" dirty="0" smtClean="0">
                <a:solidFill>
                  <a:srgbClr val="0070C0"/>
                </a:solidFill>
              </a:rPr>
              <a:t>scaled hadron masses and couplings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75" y="578297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E. </a:t>
            </a:r>
            <a:r>
              <a:rPr lang="en-US" sz="1600" dirty="0" err="1" smtClean="0">
                <a:solidFill>
                  <a:schemeClr val="tx1"/>
                </a:solidFill>
              </a:rPr>
              <a:t>Kolomeitsev</a:t>
            </a:r>
            <a:r>
              <a:rPr lang="en-US" sz="1600" dirty="0" smtClean="0">
                <a:solidFill>
                  <a:schemeClr val="tx1"/>
                </a:solidFill>
              </a:rPr>
              <a:t>, D.V. NPA 2005, T. </a:t>
            </a:r>
            <a:r>
              <a:rPr lang="en-US" sz="1600" dirty="0" err="1" smtClean="0">
                <a:solidFill>
                  <a:schemeClr val="tx1"/>
                </a:solidFill>
              </a:rPr>
              <a:t>Klahn</a:t>
            </a:r>
            <a:r>
              <a:rPr lang="en-US" sz="1600" dirty="0" smtClean="0">
                <a:solidFill>
                  <a:schemeClr val="tx1"/>
                </a:solidFill>
              </a:rPr>
              <a:t> et al. PRC 2007 (N</a:t>
            </a:r>
            <a:r>
              <a:rPr lang="en-US" sz="1600" dirty="0">
                <a:solidFill>
                  <a:schemeClr val="tx1"/>
                </a:solidFill>
              </a:rPr>
              <a:t> ≠ Z</a:t>
            </a:r>
            <a:r>
              <a:rPr lang="en-US" sz="1600" dirty="0" smtClean="0">
                <a:solidFill>
                  <a:schemeClr val="tx1"/>
                </a:solidFill>
              </a:rPr>
              <a:t>, T=0), </a:t>
            </a:r>
          </a:p>
          <a:p>
            <a:pPr marL="342900" indent="-342900">
              <a:buFontTx/>
              <a:buAutoNum type="alphaUcPeriod"/>
            </a:pPr>
            <a:r>
              <a:rPr lang="en-US" sz="1600" dirty="0" err="1" smtClean="0">
                <a:solidFill>
                  <a:schemeClr val="tx1"/>
                </a:solidFill>
              </a:rPr>
              <a:t>Khvorostukhin</a:t>
            </a:r>
            <a:r>
              <a:rPr lang="en-US" sz="1600" dirty="0" smtClean="0">
                <a:solidFill>
                  <a:schemeClr val="tx1"/>
                </a:solidFill>
              </a:rPr>
              <a:t>, V. </a:t>
            </a:r>
            <a:r>
              <a:rPr lang="en-US" sz="1600" dirty="0" err="1" smtClean="0">
                <a:solidFill>
                  <a:schemeClr val="tx1"/>
                </a:solidFill>
              </a:rPr>
              <a:t>Toneev</a:t>
            </a:r>
            <a:r>
              <a:rPr lang="en-US" sz="1600" dirty="0" smtClean="0">
                <a:solidFill>
                  <a:schemeClr val="tx1"/>
                </a:solidFill>
              </a:rPr>
              <a:t>, D.V. NPA 2007,2008 (N=Z, T≠0, include </a:t>
            </a:r>
            <a:r>
              <a:rPr lang="en-US" sz="1600" dirty="0">
                <a:solidFill>
                  <a:schemeClr val="tx1"/>
                </a:solidFill>
              </a:rPr>
              <a:t>hyperons, </a:t>
            </a:r>
            <a:r>
              <a:rPr lang="en-US" sz="1600" dirty="0" smtClean="0">
                <a:solidFill>
                  <a:schemeClr val="tx1"/>
                </a:solidFill>
              </a:rPr>
              <a:t>Delta’s)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E</a:t>
            </a:r>
            <a:r>
              <a:rPr lang="en-US" sz="1600" dirty="0">
                <a:solidFill>
                  <a:schemeClr val="tx1"/>
                </a:solidFill>
              </a:rPr>
              <a:t>. </a:t>
            </a:r>
            <a:r>
              <a:rPr lang="en-US" sz="1600" dirty="0" err="1" smtClean="0">
                <a:solidFill>
                  <a:schemeClr val="tx1"/>
                </a:solidFill>
              </a:rPr>
              <a:t>Kolomeitsev,A</a:t>
            </a:r>
            <a:r>
              <a:rPr lang="en-US" sz="1600" dirty="0">
                <a:solidFill>
                  <a:schemeClr val="tx1"/>
                </a:solidFill>
              </a:rPr>
              <a:t>. </a:t>
            </a:r>
            <a:r>
              <a:rPr lang="en-US" sz="1600" dirty="0" err="1" smtClean="0">
                <a:solidFill>
                  <a:schemeClr val="tx1"/>
                </a:solidFill>
              </a:rPr>
              <a:t>Maslov,D.V</a:t>
            </a:r>
            <a:r>
              <a:rPr lang="en-US" sz="1600" dirty="0">
                <a:solidFill>
                  <a:schemeClr val="tx1"/>
                </a:solidFill>
              </a:rPr>
              <a:t>. NPA </a:t>
            </a:r>
            <a:r>
              <a:rPr lang="en-US" sz="1600" dirty="0" smtClean="0">
                <a:solidFill>
                  <a:schemeClr val="tx1"/>
                </a:solidFill>
              </a:rPr>
              <a:t>2017(N </a:t>
            </a:r>
            <a:r>
              <a:rPr lang="en-US" sz="1600" dirty="0">
                <a:solidFill>
                  <a:schemeClr val="tx1"/>
                </a:solidFill>
              </a:rPr>
              <a:t>≠ </a:t>
            </a:r>
            <a:r>
              <a:rPr lang="en-US" sz="1600" dirty="0" smtClean="0">
                <a:solidFill>
                  <a:schemeClr val="tx1"/>
                </a:solidFill>
              </a:rPr>
              <a:t>Z,T=0,includes hyperons, Delta’s, now </a:t>
            </a:r>
            <a:r>
              <a:rPr lang="el-GR" sz="1600" dirty="0" smtClean="0">
                <a:solidFill>
                  <a:schemeClr val="tx1"/>
                </a:solidFill>
              </a:rPr>
              <a:t>ρ</a:t>
            </a:r>
            <a:r>
              <a:rPr lang="en-US" sz="1600" baseline="30000" dirty="0" smtClean="0">
                <a:solidFill>
                  <a:schemeClr val="tx1"/>
                </a:solidFill>
              </a:rPr>
              <a:t>-</a:t>
            </a:r>
            <a:r>
              <a:rPr lang="en-US" sz="1600" dirty="0" smtClean="0">
                <a:solidFill>
                  <a:schemeClr val="tx1"/>
                </a:solidFill>
              </a:rPr>
              <a:t> condensate)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                          </a:t>
            </a:r>
            <a:r>
              <a:rPr lang="en-US" dirty="0" err="1" smtClean="0">
                <a:solidFill>
                  <a:schemeClr val="tx1"/>
                </a:solidFill>
              </a:rPr>
              <a:t>scalings</a:t>
            </a:r>
            <a:r>
              <a:rPr lang="en-US" dirty="0" smtClean="0">
                <a:solidFill>
                  <a:schemeClr val="tx1"/>
                </a:solidFill>
              </a:rPr>
              <a:t> with cuts in </a:t>
            </a:r>
            <a:r>
              <a:rPr lang="el-GR" dirty="0" smtClean="0">
                <a:solidFill>
                  <a:schemeClr val="tx1"/>
                </a:solidFill>
              </a:rPr>
              <a:t>ώ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l-GR" dirty="0" smtClean="0">
                <a:solidFill>
                  <a:schemeClr val="tx1"/>
                </a:solidFill>
              </a:rPr>
              <a:t>ρ</a:t>
            </a:r>
            <a:r>
              <a:rPr lang="en-US" dirty="0" smtClean="0">
                <a:solidFill>
                  <a:schemeClr val="tx1"/>
                </a:solidFill>
              </a:rPr>
              <a:t> sectors</a:t>
            </a:r>
          </a:p>
          <a:p>
            <a:pPr marL="342900" indent="-342900">
              <a:buAutoNum type="alphaUcPeriod"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05" y="5841435"/>
            <a:ext cx="3024336" cy="46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859783"/>
            <a:ext cx="4968748" cy="895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901795"/>
            <a:ext cx="2160240" cy="282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10"/>
          <p:cNvSpPr>
            <a:spLocks noChangeArrowheads="1"/>
          </p:cNvSpPr>
          <p:nvPr/>
        </p:nvSpPr>
        <p:spPr bwMode="auto">
          <a:xfrm flipH="1">
            <a:off x="2123725" y="2580631"/>
            <a:ext cx="1307875" cy="287908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0000"/>
              </a:solidFill>
            </a:endParaRPr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 flipH="1">
            <a:off x="3995933" y="1963292"/>
            <a:ext cx="1080122" cy="457596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0000"/>
              </a:solidFill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 flipH="1">
            <a:off x="424092" y="5841435"/>
            <a:ext cx="2635739" cy="64839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0000"/>
              </a:solidFill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 flipH="1">
            <a:off x="6643506" y="5841435"/>
            <a:ext cx="2320981" cy="38169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66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&#10;\include{Texpoint-inp}&#10;\begin{document}&#10;\LARGE&#10;$\delta\rho=\rho-\rho_{\rm r}$&#10;\end{document}&#10;"/>
  <p:tag name="EXTERNALNAME" val="TP_tmp"/>
  <p:tag name="BLEND" val="0"/>
  <p:tag name="TRANSPARENT" val="1"/>
  <p:tag name="RESOLUTION" val="300"/>
  <p:tag name="WORKAROUNDTRANSPARENCYBUG" val="0"/>
  <p:tag name="ALLOWFONTSUBSTITUTION" val="0"/>
  <p:tag name="BITMAPFORMAT" val="png256"/>
  <p:tag name="ORIGWIDTH" val="97"/>
  <p:tag name="PICTUREFILESIZE" val="172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&#10;\input{Texpoint-inp.tex}&#10;\begin{document}\LARGE&#10;$n_c\simeq 2\, n_0\,\quad N=Z$&#10;\end{document}&#10;"/>
  <p:tag name="EXTERNALNAME" val="TP_tmp"/>
  <p:tag name="BLEND" val="0"/>
  <p:tag name="TRANSPARENT" val="0"/>
  <p:tag name="RESOLUTION" val="300"/>
  <p:tag name="WORKAROUNDTRANSPARENCYBUG" val="0"/>
  <p:tag name="ALLOWFONTSUBSTITUTION" val="0"/>
  <p:tag name="BITMAPFORMAT" val="png256"/>
  <p:tag name="ORIGWIDTH" val="161"/>
  <p:tag name="PICTUREFILESIZE" val="236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&#10;\input{Texpoint-inp.tex}&#10;\begin{document}\LARGE&#10;$n_c\simeq 2\, n_0\,\quad N=Z\,,\qquad n_c=1.3\, n_0\quad N&gt;&gt;Z $&#10;\end{document}&#10;"/>
  <p:tag name="EXTERNALNAME" val="TP_tmp"/>
  <p:tag name="BLEND" val="0"/>
  <p:tag name="TRANSPARENT" val="0"/>
  <p:tag name="RESOLUTION" val="300"/>
  <p:tag name="WORKAROUNDTRANSPARENCYBUG" val="0"/>
  <p:tag name="ALLOWFONTSUBSTITUTION" val="0"/>
  <p:tag name="BITMAPFORMAT" val="png256"/>
  <p:tag name="ORIGWIDTH" val="400.125"/>
  <p:tag name="PICTUREFILESIZE" val="390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&#10;\input{Texpoint-inp.tex}&#10;\begin{document}\LARGE&#10;\huge&#10;$\BrickRed{\mathbf{\pi^+}}$&#10;\end{document}&#10;"/>
  <p:tag name="EXTERNALNAME" val="TP_tmp"/>
  <p:tag name="BLEND" val="0"/>
  <p:tag name="TRANSPARENT" val="0"/>
  <p:tag name="RESOLUTION" val="300"/>
  <p:tag name="WORKAROUNDTRANSPARENCYBUG" val="0"/>
  <p:tag name="ALLOWFONTSUBSTITUTION" val="0"/>
  <p:tag name="BITMAPFORMAT" val="png256"/>
  <p:tag name="ORIGWIDTH" val="29"/>
  <p:tag name="PICTUREFILESIZE" val="127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&#10;\input{Texpoint-inp.tex}&#10;\begin{document}\LARGE&#10;\huge&#10;$\BrickRed{\pi^-}$&#10;\end{document}&#10;"/>
  <p:tag name="EXTERNALNAME" val="TP_tmp"/>
  <p:tag name="BLEND" val="0"/>
  <p:tag name="TRANSPARENT" val="0"/>
  <p:tag name="RESOLUTION" val="300"/>
  <p:tag name="WORKAROUNDTRANSPARENCYBUG" val="0"/>
  <p:tag name="ALLOWFONTSUBSTITUTION" val="0"/>
  <p:tag name="BITMAPFORMAT" val="png256"/>
  <p:tag name="ORIGWIDTH" val="30"/>
  <p:tag name="PICTUREFILESIZE" val="122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&#10;\input{Texpoint-inp.tex}&#10;\begin{document}\LARGE&#10;$(\om\to -\om)$&#10;\end{document}&#10;"/>
  <p:tag name="EXTERNALNAME" val="TP_tmp"/>
  <p:tag name="BLEND" val="0"/>
  <p:tag name="TRANSPARENT" val="0"/>
  <p:tag name="RESOLUTION" val="300"/>
  <p:tag name="WORKAROUNDTRANSPARENCYBUG" val="0"/>
  <p:tag name="ALLOWFONTSUBSTITUTION" val="0"/>
  <p:tag name="BITMAPFORMAT" val="png256"/>
  <p:tag name="ORIGWIDTH" val="85.875"/>
  <p:tag name="PICTUREFILESIZE" val="166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&#10;\input{Texpoint-inp.tex}&#10;\begin{document}\LARGE&#10;$\BrickRed{p\to n+\pi_s^+}$&#10;\end{document}&#10;"/>
  <p:tag name="EXTERNALNAME" val="TP_tmp"/>
  <p:tag name="BLEND" val="0"/>
  <p:tag name="TRANSPARENT" val="0"/>
  <p:tag name="RESOLUTION" val="300"/>
  <p:tag name="WORKAROUNDTRANSPARENCYBUG" val="0"/>
  <p:tag name="ALLOWFONTSUBSTITUTION" val="0"/>
  <p:tag name="BITMAPFORMAT" val="png256"/>
  <p:tag name="ORIGWIDTH" val="103"/>
  <p:tag name="PICTUREFILESIZE" val="222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&#10;\input{Texpoint-inp.tex}&#10;\begin{document}\LARGE&#10;\BrickRed{$\pi^+\,\pi^-$ condensation}&#10;\end{document}&#10;"/>
  <p:tag name="EXTERNALNAME" val="TP_tmp"/>
  <p:tag name="BLEND" val="0"/>
  <p:tag name="TRANSPARENT" val="0"/>
  <p:tag name="RESOLUTION" val="300"/>
  <p:tag name="WORKAROUNDTRANSPARENCYBUG" val="0"/>
  <p:tag name="ALLOWFONTSUBSTITUTION" val="0"/>
  <p:tag name="BITMAPFORMAT" val="png256"/>
  <p:tag name="ORIGWIDTH" val="163.875"/>
  <p:tag name="PICTUREFILESIZE" val="343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&#10;\input{Texpoint-inp.tex}&#10;\begin{document}\LARGE&#10;$n&lt;n_c^+$&#10;\end{document}&#10;"/>
  <p:tag name="EXTERNALNAME" val="TP_tmp"/>
  <p:tag name="BLEND" val="0"/>
  <p:tag name="TRANSPARENT" val="0"/>
  <p:tag name="RESOLUTION" val="300"/>
  <p:tag name="WORKAROUNDTRANSPARENCYBUG" val="0"/>
  <p:tag name="ALLOWFONTSUBSTITUTION" val="0"/>
  <p:tag name="BITMAPFORMAT" val="png256"/>
  <p:tag name="ORIGWIDTH" val="61.875"/>
  <p:tag name="PICTUREFILESIZE" val="157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&#10;\input{Texpoint-inp.tex}&#10;\begin{document}\LARGE&#10;$n_c^+&lt;n&lt; n_c^{\pm}$&#10;\end{document}&#10;"/>
  <p:tag name="EXTERNALNAME" val="TP_tmp"/>
  <p:tag name="BLEND" val="0"/>
  <p:tag name="TRANSPARENT" val="0"/>
  <p:tag name="RESOLUTION" val="300"/>
  <p:tag name="WORKAROUNDTRANSPARENCYBUG" val="0"/>
  <p:tag name="ALLOWFONTSUBSTITUTION" val="0"/>
  <p:tag name="BITMAPFORMAT" val="png256"/>
  <p:tag name="ORIGWIDTH" val="113"/>
  <p:tag name="PICTUREFILESIZE" val="189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&#10;\input{Texpoint-inp.tex}&#10;\begin{document}\LARGE&#10;$n&gt;n_c^{\pm}$&#10;\end{document}&#10;"/>
  <p:tag name="EXTERNALNAME" val="TP_tmp"/>
  <p:tag name="BLEND" val="0"/>
  <p:tag name="TRANSPARENT" val="0"/>
  <p:tag name="RESOLUTION" val="300"/>
  <p:tag name="WORKAROUNDTRANSPARENCYBUG" val="0"/>
  <p:tag name="ALLOWFONTSUBSTITUTION" val="0"/>
  <p:tag name="BITMAPFORMAT" val="png256"/>
  <p:tag name="ORIGWIDTH" val="61.875"/>
  <p:tag name="PICTUREFILESIZE" val="158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&#10;\include{Texpoint-inp}&#10;\begin{document}\LARGE&#10;\be&#10;-\frac{\partial^2 \delta\rho}{\partial t^2}=\Delta\left[c\Delta&#10;\delta \rho +\lambda v^2 \delta \rho -\lambda (\delta \rho)^3&#10;+\epsilon -\rho_{\rm r}^{-1}\left(\frac43\,{\eta_{\rm r}}&#10;+{\zeta_{\rm r }} \right)\frac{\partial \delta\rho}{\partial&#10;t}\right]&#10;\nonumber&#10; \ee&#10;\end{document}&#10;"/>
  <p:tag name="EXTERNALNAME" val="TP_tmp"/>
  <p:tag name="BLEND" val="0"/>
  <p:tag name="TRANSPARENT" val="1"/>
  <p:tag name="RESOLUTION" val="300"/>
  <p:tag name="WORKAROUNDTRANSPARENCYBUG" val="0"/>
  <p:tag name="ALLOWFONTSUBSTITUTION" val="0"/>
  <p:tag name="BITMAPFORMAT" val="png256"/>
  <p:tag name="ORIGWIDTH" val="546"/>
  <p:tag name="PICTUREFILESIZE" val="975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&#10;\input{Texpoint-inp.tex}&#10;\begin{document}\LARGE&#10;\includegraphics[width=17cm,angle=-90]{omegatil.ps}&#10;\end{document}&#10;"/>
  <p:tag name="EXTERNALNAME" val="TP_tmp"/>
  <p:tag name="BLEND" val="0"/>
  <p:tag name="TRANSPARENT" val="0"/>
  <p:tag name="RESOLUTION" val="300"/>
  <p:tag name="WORKAROUNDTRANSPARENCYBUG" val="0"/>
  <p:tag name="ALLOWFONTSUBSTITUTION" val="0"/>
  <p:tag name="BITMAPFORMAT" val="png256"/>
  <p:tag name="ORIGWIDTH" val="535"/>
  <p:tag name="PICTUREFILESIZE" val="2709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&#10;\input{Texpoint-inp.tex}&#10;\begin{document}\LARGE&#10;$\lambda_{\nu}\gg R\simeq 10&#10;$km&#10;\end{document}&#10;"/>
  <p:tag name="EXTERNALNAME" val="TP_tmp"/>
  <p:tag name="BLEND" val="0"/>
  <p:tag name="TRANSPARENT" val="0"/>
  <p:tag name="RESOLUTION" val="300"/>
  <p:tag name="WORKAROUNDTRANSPARENCYBUG" val="0"/>
  <p:tag name="ALLOWFONTSUBSTITUTION" val="0"/>
  <p:tag name="BITMAPFORMAT" val="png256"/>
  <p:tag name="ORIGWIDTH" val="139"/>
  <p:tag name="PICTUREFILESIZE" val="231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[12pt]{article}&#10;\input{Texpoint-inp.tex}&#10;\begin{document}&#10;\includegraphics[width=6cm]{M0.eps}&#10;\end{document}&#10;"/>
  <p:tag name="EXTERNALNAME" val="txp_fig"/>
  <p:tag name="BLEND" val="0"/>
  <p:tag name="TRANSPARENT" val="1"/>
  <p:tag name="RESOLUTION" val="300"/>
  <p:tag name="WORKAROUNDTRANSPARENCYBUG" val="0"/>
  <p:tag name="ALLOWFONTSUBSTITUTION" val="0"/>
  <p:tag name="BITMAPFORMAT" val="png256"/>
  <p:tag name="ORIGWIDTH" val="173"/>
  <p:tag name="PICTUREFILESIZE" val="764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[12pt]{article}&#10;\input{Texpoint-inp.tex}&#10;\begin{document}&#10;\LARGE&#10;${\rm Log}(T_{\rm surface}/{\rm K})$&#10;\end{document}&#10;"/>
  <p:tag name="EXTERNALNAME" val="txp_fig"/>
  <p:tag name="BLEND" val="0"/>
  <p:tag name="TRANSPARENT" val="1"/>
  <p:tag name="RESOLUTION" val="300"/>
  <p:tag name="WORKAROUNDTRANSPARENCYBUG" val="0"/>
  <p:tag name="ALLOWFONTSUBSTITUTION" val="0"/>
  <p:tag name="BITMAPFORMAT" val="png256"/>
  <p:tag name="ORIGWIDTH" val="122.875"/>
  <p:tag name="PICTUREFILESIZE" val="269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[12pt]{article}&#10;\input{Texpoint-inp.tex}&#10;\begin{document}&#10;\LARGE &#10;${\rm Log(Age/Year)}$&#10;\end{document}&#10;"/>
  <p:tag name="EXTERNALNAME" val="txp_fig"/>
  <p:tag name="BLEND" val="0"/>
  <p:tag name="TRANSPARENT" val="1"/>
  <p:tag name="RESOLUTION" val="300"/>
  <p:tag name="WORKAROUNDTRANSPARENCYBUG" val="0"/>
  <p:tag name="ALLOWFONTSUBSTITUTION" val="0"/>
  <p:tag name="BITMAPFORMAT" val="png256"/>
  <p:tag name="ORIGWIDTH" val="122.875"/>
  <p:tag name="PICTUREFILESIZE" val="273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[12pt]{article}&#10;\input{Texpoint-inp.tex}&#10;\begin{document}&#10;\includegraphics[width=7cm]{MUrca.eps}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(none)"/>
  <p:tag name="BOXWIDTH" val="396"/>
  <p:tag name="BOXHEIGHT" val="327"/>
  <p:tag name="BOXFONT" val="10"/>
  <p:tag name="BOXWRAP" val="False"/>
  <p:tag name="WORKAROUNDTRANSPARENCYBUG" val="False"/>
  <p:tag name="ALLOWFONTSUBSTITUTION" val="False"/>
  <p:tag name="BITMAPFORMAT" val="png256"/>
  <p:tag name="ORIGWIDTH" val="199"/>
  <p:tag name="PICTUREFILESIZE" val="522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&#10;\include{Texpoint-inp}&#10;\begin{document}&#10;\sectit{Medium effects in two-nucleon processes}&#10;&#10;\end{document}&#10;"/>
  <p:tag name="EXTERNALNAME" val="TP_tmp"/>
  <p:tag name="BLEND" val="0"/>
  <p:tag name="TRANSPARENT" val="0"/>
  <p:tag name="RESOLUTION" val="300"/>
  <p:tag name="WORKAROUNDTRANSPARENCYBUG" val="0"/>
  <p:tag name="ALLOWFONTSUBSTITUTION" val="0"/>
  <p:tag name="BITMAPFORMAT" val="png256"/>
  <p:tag name="ORIGWIDTH" val="505.875"/>
  <p:tag name="PICTUREFILESIZE" val="2151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&#10;\include{Texpoint-inp}&#10;\begin{document}\LARGE&#10;$$\Red{\rm MU(FOPE):}&#10;\parbox{50mm}{\includegraphics[width=5cm]{murca.eps}}\qquad&#10;\phantom{x}\hspace{5mm}\parbox{1cm}{\includegraphics[clip=true,width=1cm]&#10;{dgreen-arrow.eps}}$$&#10;&#10;\end{document}&#10;"/>
  <p:tag name="EXTERNALNAME" val="TP_tmp"/>
  <p:tag name="BLEND" val="0"/>
  <p:tag name="TRANSPARENT" val="0"/>
  <p:tag name="RESOLUTION" val="300"/>
  <p:tag name="WORKAROUNDTRANSPARENCYBUG" val="0"/>
  <p:tag name="ALLOWFONTSUBSTITUTION" val="0"/>
  <p:tag name="BITMAPFORMAT" val="png256"/>
  <p:tag name="ORIGWIDTH" val="349"/>
  <p:tag name="PICTUREFILESIZE" val="766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&#10;\include{Texpoint-inp}&#10;\begin{document}&#10;$$\parbox{5cm}{\includegraphics[width=5cm]{murca-from-pion.eps}}&#10;\quad+\quad&#10;\parbox{5cm}{\includegraphics[width=5cm]{murca-from-pion-loop.eps}}&#10;\quad+\quad&#10;\parbox{5cm}{\includegraphics[width=5cm]{murca-dressed.eps}}&#10;\quad+\dots&#10; $$&#10;&#10;\end{document}&#10;"/>
  <p:tag name="EXTERNALNAME" val="TP_tmp"/>
  <p:tag name="BLEND" val="0"/>
  <p:tag name="TRANSPARENT" val="0"/>
  <p:tag name="RESOLUTION" val="300"/>
  <p:tag name="WORKAROUNDTRANSPARENCYBUG" val="0"/>
  <p:tag name="ALLOWFONTSUBSTITUTION" val="0"/>
  <p:tag name="BITMAPFORMAT" val="png256"/>
  <p:tag name="ORIGWIDTH" val="540"/>
  <p:tag name="PICTUREFILESIZE" val="1648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&#10;\include{Texpoint-inp}&#10;\include{ect-adds}&#10;\begin{document}&#10;\includegraphics[width=11cm]{Pulsar-Age-P0.eps}&#10;\end{document}&#10;&#10;"/>
  <p:tag name="FILENAME" val="TP_tmp"/>
  <p:tag name="FORMAT" val="bmp256"/>
  <p:tag name="RES" val="300"/>
  <p:tag name="BLEND" val="0"/>
  <p:tag name="TRANSPARENT" val="0"/>
  <p:tag name="TBUG" val="0"/>
  <p:tag name="ALLOWFS" val="0"/>
  <p:tag name="ORIGWIDTH" val="276"/>
  <p:tag name="PICTUREFILESIZE" val="9710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&#10;\include{Texpoint-inp}&#10;\begin{document}\LARGE&#10;$\delta \rho =v \,\psi$,\quad $\xi_i =x_i /l$,\quad ${\tau}=t/t_0$ \end{document}&#10;"/>
  <p:tag name="EXTERNALNAME" val="TP_tmp"/>
  <p:tag name="BLEND" val="0"/>
  <p:tag name="TRANSPARENT" val="1"/>
  <p:tag name="RESOLUTION" val="300"/>
  <p:tag name="WORKAROUNDTRANSPARENCYBUG" val="0"/>
  <p:tag name="ALLOWFONTSUBSTITUTION" val="0"/>
  <p:tag name="BITMAPFORMAT" val="png256"/>
  <p:tag name="ORIGWIDTH" val="265"/>
  <p:tag name="PICTUREFILESIZE" val="359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&#10;\include{Texpoint-inp}&#10;\include{ect-adds}&#10;\begin{document}&#10;$\tau_{\rm s.d.}=P/(2\dot P)$&#10;\end{document}&#10;&#10;"/>
  <p:tag name="FILENAME" val="TP_tmp"/>
  <p:tag name="FORMAT" val="bmp256"/>
  <p:tag name="RES" val="300"/>
  <p:tag name="BLEND" val="0"/>
  <p:tag name="TRANSPARENT" val="0"/>
  <p:tag name="TBUG" val="0"/>
  <p:tag name="ALLOWFS" val="0"/>
  <p:tag name="ORIGWIDTH" val="72"/>
  <p:tag name="PICTUREFILESIZE" val="1967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&#10;\include{Texpoint-inp}&#10;\begin{document}&#10;$$&#10;\rho\partial_t  \vec{v}_i + \vec{v}_i{\rm div}\vec{v} =-\nabla_i p + \partial_k \sigma_{ki}&#10;$$&#10;\end{document}&#10;&#10;"/>
  <p:tag name="FILENAME" val="TP_tmp"/>
  <p:tag name="FORMAT" val="bmp256"/>
  <p:tag name="RES" val="300"/>
  <p:tag name="BLEND" val="0"/>
  <p:tag name="TRANSPARENT" val="0"/>
  <p:tag name="TBUG" val="0"/>
  <p:tag name="ALLOWFS" val="0"/>
  <p:tag name="ORIGWIDTH" val="159"/>
  <p:tag name="PICTUREFILESIZE" val="3693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&#10;\include{Texpoint-inp}&#10;\begin{document}&#10;$$&#10;\sigma_{ik}=&#10;\PineGreen{\vec{\eta}}\Big(\nabla_k v_i+ \nabla_i v_k-\frac23 \delta_{ik}{\rm div}\vec{v}\Big)+&#10;\Blue{\vec{\zeta}}\delta_{ik}{\rm div}\vec{v}&#10;$$&#10;\end{document}&#10;&#10;"/>
  <p:tag name="FILENAME" val="TP_tmp"/>
  <p:tag name="FORMAT" val="bmp256"/>
  <p:tag name="RES" val="300"/>
  <p:tag name="BLEND" val="0"/>
  <p:tag name="TRANSPARENT" val="0"/>
  <p:tag name="TBUG" val="0"/>
  <p:tag name="ALLOWFS" val="0"/>
  <p:tag name="ORIGWIDTH" val="232"/>
  <p:tag name="PICTUREFILESIZE" val="10562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0pt]{article}&#10;\include{Texpoint-inp}&#10;\include{ect-adds}&#10;\begin{document}&#10;$$\frac{1}{\tau}=-\frac{1}{\tau_G}  + \frac{1}{\tau_\eta} + \frac{1}{\tau_\zeta} $$&#10;\end{document}&#10;&#10;"/>
  <p:tag name="FILENAME" val="TP_tmp"/>
  <p:tag name="FORMAT" val="bmp256"/>
  <p:tag name="RES" val="300"/>
  <p:tag name="BLEND" val="0"/>
  <p:tag name="TRANSPARENT" val="0"/>
  <p:tag name="TBUG" val="0"/>
  <p:tag name="ALLOWFS" val="0"/>
  <p:tag name="ORIGWIDTH" val="88"/>
  <p:tag name="PICTUREFILESIZE" val="3787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&#10;\include{Texpoint-inp}&#10;\include{ect-adds}&#10;\begin{document}&#10;\includegraphics[width=8cm]{AverViscos-2.eps}&#10;\end{document}&#10;&#10;"/>
  <p:tag name="FILENAME" val="TP_tmp"/>
  <p:tag name="FORMAT" val="bmp256"/>
  <p:tag name="RES" val="300"/>
  <p:tag name="BLEND" val="0"/>
  <p:tag name="TRANSPARENT" val="0"/>
  <p:tag name="TBUG" val="0"/>
  <p:tag name="ALLOWFS" val="0"/>
  <p:tag name="ORIGWIDTH" val="226"/>
  <p:tag name="PICTUREFILESIZE" val="86200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0pt]{article}&#10;\include{Texpoint-inp}&#10;\begin{document}&#10;$\tau^{-1}_G(\nu_c)=\tau_\eta^{-1}(\nu_c)+\tau_\zeta^{-1}(\nu_c)$&#10;\end{document}&#10;&#10;"/>
  <p:tag name="FILENAME" val="TP_tmp"/>
  <p:tag name="FORMAT" val="bmp256"/>
  <p:tag name="RES" val="300"/>
  <p:tag name="BLEND" val="0"/>
  <p:tag name="TRANSPARENT" val="0"/>
  <p:tag name="TBUG" val="0"/>
  <p:tag name="ALLOWFS" val="0"/>
  <p:tag name="ORIGWIDTH" val="124"/>
  <p:tag name="PICTUREFILESIZE" val="3123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0pt]{article}&#10;\include{Texpoint-inp}&#10;\begin{document}&#10;$\nu_c=\nu_c(T)$&#10;\end{document}&#10;&#10;"/>
  <p:tag name="FILENAME" val="TP_tmp"/>
  <p:tag name="FORMAT" val="bmp256"/>
  <p:tag name="RES" val="300"/>
  <p:tag name="BLEND" val="0"/>
  <p:tag name="TRANSPARENT" val="0"/>
  <p:tag name="TBUG" val="0"/>
  <p:tag name="ALLOWFS" val="0"/>
  <p:tag name="ORIGWIDTH" val="46"/>
  <p:tag name="PICTUREFILESIZE" val="991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0pt]{article}&#10;\include{Texpoint-inp}&#10;\begin{document}&#10;$\nu =\Omega/2\pi$&#10;\end{document}&#10;&#10;"/>
  <p:tag name="FILENAME" val="TP_tmp"/>
  <p:tag name="FORMAT" val="bmp256"/>
  <p:tag name="RES" val="300"/>
  <p:tag name="BLEND" val="0"/>
  <p:tag name="TRANSPARENT" val="0"/>
  <p:tag name="TBUG" val="0"/>
  <p:tag name="ALLOWFS" val="0"/>
  <p:tag name="ORIGWIDTH" val="43"/>
  <p:tag name="PICTUREFILESIZE" val="935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&#10;\include{Texpoint-inp}&#10;\begin{document}&#10;\includegraphics[width=8cm]{Fig-28.eps}&#10;\end{document}&#10;&#10;"/>
  <p:tag name="FILENAME" val="TP_tmp"/>
  <p:tag name="FORMAT" val="bmp256"/>
  <p:tag name="RES" val="300"/>
  <p:tag name="BLEND" val="0"/>
  <p:tag name="TRANSPARENT" val="0"/>
  <p:tag name="TBUG" val="0"/>
  <p:tag name="ALLOWFS" val="0"/>
  <p:tag name="ORIGWIDTH" val="226"/>
  <p:tag name="PICTUREFILESIZE" val="83935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&#10;\include{Texpoint-inp}&#10;\include{ect-adds}&#10;\begin{document}&#10;$$\varphi =\varphi_0&#10;e^{-i\epsilon (k_0) t+i\vec{k}_0\vec{r}}$$&#10;\end{document}&#10;&#10;"/>
  <p:tag name="FILENAME" val="TP_tmp"/>
  <p:tag name="FORMAT" val="bmp256"/>
  <p:tag name="RES" val="300"/>
  <p:tag name="BLEND" val="0"/>
  <p:tag name="TRANSPARENT" val="0"/>
  <p:tag name="TBUG" val="0"/>
  <p:tag name="ALLOWFS" val="0"/>
  <p:tag name="ORIGWIDTH" val="96"/>
  <p:tag name="PICTUREFILESIZE" val="2587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&#10;\include{Texpoint-inp}&#10;\begin{document}&#10;\LARGE&#10;$v\propto | T-T_{\rm cr}|^{1/2}$&#10;\end{document}&#10;"/>
  <p:tag name="EXTERNALNAME" val="TP_tmp"/>
  <p:tag name="BLEND" val="0"/>
  <p:tag name="TRANSPARENT" val="1"/>
  <p:tag name="RESOLUTION" val="300"/>
  <p:tag name="WORKAROUNDTRANSPARENCYBUG" val="0"/>
  <p:tag name="ALLOWFONTSUBSTITUTION" val="0"/>
  <p:tag name="BITMAPFORMAT" val="png256"/>
  <p:tag name="ORIGWIDTH" val="133.875"/>
  <p:tag name="PICTUREFILESIZE" val="240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0pt]{article}&#10;\include{Texpoint-inp}&#10;\begin{document}&#10;$$ v_c=\epsilon(k_0)/k_0$$&#10;\end{document}&#10;&#10;"/>
  <p:tag name="FILENAME" val="TP_tmp"/>
  <p:tag name="FORMAT" val="bmp256"/>
  <p:tag name="RES" val="300"/>
  <p:tag name="BLEND" val="0"/>
  <p:tag name="TRANSPARENT" val="0"/>
  <p:tag name="TBUG" val="0"/>
  <p:tag name="ALLOWFS" val="0"/>
  <p:tag name="ORIGWIDTH" val="58"/>
  <p:tag name="PICTUREFILESIZE" val="1230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&#10;\include{Texpoint-inp}&#10;\begin{document}&#10;\includegraphics[width=11cm]{Fig-29.eps}&#10;\end{document}&#10;&#10;"/>
  <p:tag name="FILENAME" val="TP_tmp"/>
  <p:tag name="FORMAT" val="bmp256"/>
  <p:tag name="RES" val="300"/>
  <p:tag name="BLEND" val="0"/>
  <p:tag name="TRANSPARENT" val="0"/>
  <p:tag name="TBUG" val="0"/>
  <p:tag name="ALLOWFS" val="0"/>
  <p:tag name="ORIGWIDTH" val="312"/>
  <p:tag name="PICTUREFILESIZE" val="52107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0pt]{article}&#10;\include{Texpoint-inp}&#10;\begin{document}&#10;$\rho \vec{v} =\rho \vec{v}_{\rm fin} +\vec{k}_0&#10;|\varphi_0^2|$&#10;\end{document}&#10;&#10;"/>
  <p:tag name="FILENAME" val="TP_tmp"/>
  <p:tag name="FORMAT" val="bmp256"/>
  <p:tag name="RES" val="300"/>
  <p:tag name="BLEND" val="0"/>
  <p:tag name="TRANSPARENT" val="0"/>
  <p:tag name="TBUG" val="0"/>
  <p:tag name="ALLOWFS" val="0"/>
  <p:tag name="ORIGWIDTH" val="84"/>
  <p:tag name="PICTUREFILESIZE" val="1867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&#10;\include{Texpoint-inp}&#10;\begin{document}&#10;$&#10;\delta E = -({\vec{v}\vec{k} -\epsilon (k)})&#10;|\varphi_0|^2 +\half \Lambda|\varphi_0|^4&#10;$&#10;\end{document}&#10;&#10;"/>
  <p:tag name="FILENAME" val="TP_tmp"/>
  <p:tag name="FORMAT" val="bmp256"/>
  <p:tag name="RES" val="300"/>
  <p:tag name="BLEND" val="0"/>
  <p:tag name="TRANSPARENT" val="0"/>
  <p:tag name="TBUG" val="0"/>
  <p:tag name="ALLOWFS" val="0"/>
  <p:tag name="ORIGWIDTH" val="176"/>
  <p:tag name="PICTUREFILESIZE" val="4671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&#10;\include{Texpoint-inp}&#10;\begin{document}&#10;\includegraphics[width=13cm]{Fig-30.eps}&#10;\end{document}&#10;&#10;"/>
  <p:tag name="FILENAME" val="TP_tmp"/>
  <p:tag name="FORMAT" val="bmp256"/>
  <p:tag name="RES" val="300"/>
  <p:tag name="BLEND" val="0"/>
  <p:tag name="TRANSPARENT" val="0"/>
  <p:tag name="TBUG" val="0"/>
  <p:tag name="ALLOWFS" val="0"/>
  <p:tag name="ORIGWIDTH" val="367"/>
  <p:tag name="PICTUREFILESIZE" val="86206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&#10;\include{Texpoint-inp}&#10;\begin{document}&#10;$\frac{\Omega_{\rm fin}(r)}{\Omega}\approx\theta(r_c-r)$&#10;\end{document}&#10;&#10;"/>
  <p:tag name="FILENAME" val="TP_tmp"/>
  <p:tag name="FORMAT" val="bmp256"/>
  <p:tag name="RES" val="300"/>
  <p:tag name="BLEND" val="0"/>
  <p:tag name="TRANSPARENT" val="0"/>
  <p:tag name="TBUG" val="0"/>
  <p:tag name="ALLOWFS" val="0"/>
  <p:tag name="ORIGWIDTH" val="87"/>
  <p:tag name="PICTUREFILESIZE" val="2692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&#10;\include{Texpoint-inp}&#10;\begin{document}&#10;\LARGE&#10;$t_0\propto&#10; | T-T_{\rm cr}|^{-1}$&#10;\end{document}&#10;"/>
  <p:tag name="EXTERNALNAME" val="TP_tmp"/>
  <p:tag name="BLEND" val="0"/>
  <p:tag name="TRANSPARENT" val="1"/>
  <p:tag name="RESOLUTION" val="300"/>
  <p:tag name="WORKAROUNDTRANSPARENCYBUG" val="0"/>
  <p:tag name="ALLOWFONTSUBSTITUTION" val="0"/>
  <p:tag name="BITMAPFORMAT" val="png256"/>
  <p:tag name="ORIGWIDTH" val="134.875"/>
  <p:tag name="PICTUREFILESIZE" val="225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&#10;\include{Texpoint-inp}&#10;\begin{document}&#10;\LARGE&#10;$$- \beta \frac{\partial^2 \psi }{\partial&#10;{\tau}^2} =\Delta_{\xi}\left(\Delta_{\xi}\psi +2\psi&#10; (1-\psi^2)+\widetilde{\epsilon}- \frac{\partial \psi}{\partial&#10; {\tau}}\right)$$&#10;\end{document}&#10;"/>
  <p:tag name="EXTERNALNAME" val="TP_tmp"/>
  <p:tag name="BLEND" val="0"/>
  <p:tag name="TRANSPARENT" val="1"/>
  <p:tag name="RESOLUTION" val="300"/>
  <p:tag name="WORKAROUNDTRANSPARENCYBUG" val="0"/>
  <p:tag name="ALLOWFONTSUBSTITUTION" val="0"/>
  <p:tag name="BITMAPFORMAT" val="png256"/>
  <p:tag name="ORIGWIDTH" val="384"/>
  <p:tag name="PICTUREFILESIZE" val="723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&#10;\include{Texpoint-inp}&#10;\begin{document}\LARGE&#10; $$&#10;l=\left(\frac{2c}{\lambda \Red{v^2}}\right)^{1/2} ,\quad &#10;t_0  =\frac{2( \frac43\,\eta_{\rm r} +\zeta_{\rm r} )}{\lambda \Red{v^2}&#10; \rho_{\rm r}}\,,\quad&#10; \widetilde{\epsilon}=\frac{2\epsilon}{\lambda \Red{v^3}}\,\quad&#10; \beta =\frac{c\rho_{\rm r}^2 }{ ( \frac43\eta_{\rm r} +\zeta_{\rm r} )^2} &#10;$$&#10;\end{document}&#10;"/>
  <p:tag name="EXTERNALNAME" val="TP_tmp"/>
  <p:tag name="BLEND" val="0"/>
  <p:tag name="TRANSPARENT" val="1"/>
  <p:tag name="RESOLUTION" val="300"/>
  <p:tag name="WORKAROUNDTRANSPARENCYBUG" val="0"/>
  <p:tag name="ALLOWFONTSUBSTITUTION" val="0"/>
  <p:tag name="BITMAPFORMAT" val="png256"/>
  <p:tag name="ORIGWIDTH" val="530.875"/>
  <p:tag name="PICTUREFILESIZE" val="1002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&#10;\include{Texpoint-inp}&#10;\begin{document}&#10;\includegraphics[width=8cm]{under_critical_let.eps}&#10;\end{document}&#10;"/>
  <p:tag name="EXTERNALNAME" val="TP_tmp"/>
  <p:tag name="BLEND" val="0"/>
  <p:tag name="TRANSPARENT" val="1"/>
  <p:tag name="RESOLUTION" val="300"/>
  <p:tag name="WORKAROUNDTRANSPARENCYBUG" val="0"/>
  <p:tag name="ALLOWFONTSUBSTITUTION" val="0"/>
  <p:tag name="BITMAPFORMAT" val="png256"/>
  <p:tag name="ORIGWIDTH" val="227"/>
  <p:tag name="PICTUREFILESIZE" val="843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&#10;\input{Texpoint-inp.tex}&#10;\begin{document}\LARGE&#10;$$ n_c^+\lsim n_0\,,\quad n_c^{\pm}\sim (1-3)\, n_0\,,\quad n_c^{\pi^0} \sim (1-3)\, n_0$$&#10;\end{document}&#10;"/>
  <p:tag name="EXTERNALNAME" val="TP_tmp"/>
  <p:tag name="BLEND" val="0"/>
  <p:tag name="TRANSPARENT" val="0"/>
  <p:tag name="RESOLUTION" val="300"/>
  <p:tag name="WORKAROUNDTRANSPARENCYBUG" val="0"/>
  <p:tag name="ALLOWFONTSUBSTITUTION" val="0"/>
  <p:tag name="BITMAPFORMAT" val="png256"/>
  <p:tag name="ORIGWIDTH" val="398.875"/>
  <p:tag name="PICTUREFILESIZE" val="4222"/>
</p:tagLst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8588</TotalTime>
  <Words>2320</Words>
  <Application>Microsoft Office PowerPoint</Application>
  <PresentationFormat>Экран (4:3)</PresentationFormat>
  <Paragraphs>341</Paragraphs>
  <Slides>46</Slides>
  <Notes>4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8" baseType="lpstr">
      <vt:lpstr>Оформление по умолчанию</vt:lpstr>
      <vt:lpstr>Equation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Non-ideal non-relativistic hydrodynamics</vt:lpstr>
      <vt:lpstr>Презентация PowerPoint</vt:lpstr>
      <vt:lpstr>Презентация PowerPoint</vt:lpstr>
      <vt:lpstr>Презентация PowerPoint</vt:lpstr>
      <vt:lpstr>Instabilities in spinodal region in HIC</vt:lpstr>
      <vt:lpstr>Pressure isotherms and constant entropy trajectories</vt:lpstr>
      <vt:lpstr>Презентация PowerPoint</vt:lpstr>
      <vt:lpstr>Limit of small thermal conductivity  </vt:lpstr>
      <vt:lpstr>Презентация PowerPoint</vt:lpstr>
      <vt:lpstr>Презентация PowerPoint</vt:lpstr>
      <vt:lpstr>Low energy excitations in nuclear Fermi liquid (Landau-Migdal appr.)</vt:lpstr>
      <vt:lpstr>Презентация PowerPoint</vt:lpstr>
      <vt:lpstr>Презентация PowerPoint</vt:lpstr>
      <vt:lpstr>Презентация PowerPoint</vt:lpstr>
      <vt:lpstr>Antikaon spectra in nuclear matter</vt:lpstr>
      <vt:lpstr>Презентация PowerPoint</vt:lpstr>
      <vt:lpstr>Презентация PowerPoint</vt:lpstr>
      <vt:lpstr>Презентация PowerPoint</vt:lpstr>
      <vt:lpstr>Nuclear medium cooling scenario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Similar to bosonic modes in peripheral collisions</vt:lpstr>
      <vt:lpstr>Also m.b. pion condensation  in peripheral collisions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 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 Chainik</dc:creator>
  <cp:lastModifiedBy>Dima</cp:lastModifiedBy>
  <cp:revision>657</cp:revision>
  <dcterms:created xsi:type="dcterms:W3CDTF">2013-10-16T07:54:16Z</dcterms:created>
  <dcterms:modified xsi:type="dcterms:W3CDTF">2017-09-28T13:37:49Z</dcterms:modified>
</cp:coreProperties>
</file>