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3" r:id="rId2"/>
  </p:sldMasterIdLst>
  <p:notesMasterIdLst>
    <p:notesMasterId r:id="rId59"/>
  </p:notesMasterIdLst>
  <p:sldIdLst>
    <p:sldId id="438" r:id="rId3"/>
    <p:sldId id="257" r:id="rId4"/>
    <p:sldId id="365" r:id="rId5"/>
    <p:sldId id="260" r:id="rId6"/>
    <p:sldId id="316" r:id="rId7"/>
    <p:sldId id="392" r:id="rId8"/>
    <p:sldId id="295" r:id="rId9"/>
    <p:sldId id="329" r:id="rId10"/>
    <p:sldId id="428" r:id="rId11"/>
    <p:sldId id="347" r:id="rId12"/>
    <p:sldId id="395" r:id="rId13"/>
    <p:sldId id="319" r:id="rId14"/>
    <p:sldId id="371" r:id="rId15"/>
    <p:sldId id="396" r:id="rId16"/>
    <p:sldId id="407" r:id="rId17"/>
    <p:sldId id="406" r:id="rId18"/>
    <p:sldId id="430" r:id="rId19"/>
    <p:sldId id="431" r:id="rId20"/>
    <p:sldId id="405" r:id="rId21"/>
    <p:sldId id="331" r:id="rId22"/>
    <p:sldId id="404" r:id="rId23"/>
    <p:sldId id="286" r:id="rId24"/>
    <p:sldId id="403" r:id="rId25"/>
    <p:sldId id="368" r:id="rId26"/>
    <p:sldId id="336" r:id="rId27"/>
    <p:sldId id="372" r:id="rId28"/>
    <p:sldId id="273" r:id="rId29"/>
    <p:sldId id="358" r:id="rId30"/>
    <p:sldId id="360" r:id="rId31"/>
    <p:sldId id="435" r:id="rId32"/>
    <p:sldId id="436" r:id="rId33"/>
    <p:sldId id="437" r:id="rId34"/>
    <p:sldId id="432" r:id="rId35"/>
    <p:sldId id="433" r:id="rId36"/>
    <p:sldId id="434" r:id="rId37"/>
    <p:sldId id="410" r:id="rId38"/>
    <p:sldId id="409" r:id="rId39"/>
    <p:sldId id="411" r:id="rId40"/>
    <p:sldId id="429" r:id="rId41"/>
    <p:sldId id="277" r:id="rId42"/>
    <p:sldId id="278" r:id="rId43"/>
    <p:sldId id="425" r:id="rId44"/>
    <p:sldId id="426" r:id="rId45"/>
    <p:sldId id="427" r:id="rId46"/>
    <p:sldId id="422" r:id="rId47"/>
    <p:sldId id="423" r:id="rId48"/>
    <p:sldId id="424" r:id="rId49"/>
    <p:sldId id="421" r:id="rId50"/>
    <p:sldId id="416" r:id="rId51"/>
    <p:sldId id="417" r:id="rId52"/>
    <p:sldId id="418" r:id="rId53"/>
    <p:sldId id="419" r:id="rId54"/>
    <p:sldId id="420" r:id="rId55"/>
    <p:sldId id="413" r:id="rId56"/>
    <p:sldId id="414" r:id="rId57"/>
    <p:sldId id="415" r:id="rId58"/>
  </p:sldIdLst>
  <p:sldSz cx="9144000" cy="6858000" type="screen4x3"/>
  <p:notesSz cx="7102475" cy="102330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95" autoAdjust="0"/>
  </p:normalViewPr>
  <p:slideViewPr>
    <p:cSldViewPr>
      <p:cViewPr>
        <p:scale>
          <a:sx n="66" d="100"/>
          <a:sy n="66" d="100"/>
        </p:scale>
        <p:origin x="-1264" y="-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429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51FA6-6E52-434A-87D5-30978EF350A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6737FD-0DE6-413F-9F1C-0AAA85BD9062}">
      <dgm:prSet phldrT="[Text]"/>
      <dgm:spPr>
        <a:solidFill>
          <a:srgbClr val="FFFF00">
            <a:alpha val="58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dirty="0" err="1" smtClean="0"/>
            <a:t>Z_i</a:t>
          </a:r>
          <a:r>
            <a:rPr lang="en-US" dirty="0" smtClean="0"/>
            <a:t> next step</a:t>
          </a:r>
          <a:endParaRPr lang="en-US" dirty="0"/>
        </a:p>
      </dgm:t>
    </dgm:pt>
    <dgm:pt modelId="{805569EA-0A36-4AB2-9DE9-05E7062B404D}" type="parTrans" cxnId="{BE165959-E207-4C17-9A73-3CB609CC9934}">
      <dgm:prSet/>
      <dgm:spPr/>
      <dgm:t>
        <a:bodyPr/>
        <a:lstStyle/>
        <a:p>
          <a:endParaRPr lang="en-US"/>
        </a:p>
      </dgm:t>
    </dgm:pt>
    <dgm:pt modelId="{75F160BF-A2F9-4E47-8A20-3E735B2A03F4}" type="sibTrans" cxnId="{BE165959-E207-4C17-9A73-3CB609CC9934}">
      <dgm:prSet/>
      <dgm:spPr/>
      <dgm:t>
        <a:bodyPr/>
        <a:lstStyle/>
        <a:p>
          <a:endParaRPr lang="en-US"/>
        </a:p>
      </dgm:t>
    </dgm:pt>
    <dgm:pt modelId="{6B9B5055-6359-4727-9F92-40ED46409061}">
      <dgm:prSet phldrT="[Text]"/>
      <dgm:spPr>
        <a:gradFill rotWithShape="0">
          <a:gsLst>
            <a:gs pos="8000">
              <a:srgbClr val="000082"/>
            </a:gs>
            <a:gs pos="54000">
              <a:schemeClr val="accent3">
                <a:alpha val="80000"/>
              </a:schemeClr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0" scaled="1"/>
        </a:gradFill>
      </dgm:spPr>
      <dgm:t>
        <a:bodyPr/>
        <a:lstStyle/>
        <a:p>
          <a:r>
            <a:rPr lang="en-US" dirty="0" smtClean="0"/>
            <a:t>Time direction</a:t>
          </a:r>
          <a:endParaRPr lang="en-US" dirty="0"/>
        </a:p>
      </dgm:t>
    </dgm:pt>
    <dgm:pt modelId="{35EB736F-5065-46A3-9DCC-F5552FE732E8}" type="parTrans" cxnId="{7A86359E-64F3-4445-B415-43247D759963}">
      <dgm:prSet/>
      <dgm:spPr/>
      <dgm:t>
        <a:bodyPr/>
        <a:lstStyle/>
        <a:p>
          <a:endParaRPr lang="en-US"/>
        </a:p>
      </dgm:t>
    </dgm:pt>
    <dgm:pt modelId="{043F6683-C009-4E55-8F92-4C7CC6B9D60B}" type="sibTrans" cxnId="{7A86359E-64F3-4445-B415-43247D759963}">
      <dgm:prSet/>
      <dgm:spPr/>
      <dgm:t>
        <a:bodyPr/>
        <a:lstStyle/>
        <a:p>
          <a:endParaRPr lang="en-US"/>
        </a:p>
      </dgm:t>
    </dgm:pt>
    <dgm:pt modelId="{940009CB-D465-4C74-97FD-DF9AE4981A19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Z_i+1</a:t>
          </a:r>
          <a:endParaRPr lang="en-US" dirty="0"/>
        </a:p>
      </dgm:t>
    </dgm:pt>
    <dgm:pt modelId="{15AADDE1-CDE2-42F4-B7AF-189C735957CB}" type="parTrans" cxnId="{8E6A81F1-725B-4E05-86BD-8878DD78873A}">
      <dgm:prSet/>
      <dgm:spPr>
        <a:ln>
          <a:headEnd type="triangle"/>
          <a:tailEnd type="arrow"/>
        </a:ln>
      </dgm:spPr>
      <dgm:t>
        <a:bodyPr/>
        <a:lstStyle/>
        <a:p>
          <a:endParaRPr lang="en-US"/>
        </a:p>
      </dgm:t>
    </dgm:pt>
    <dgm:pt modelId="{6086A18C-815A-446D-AEBE-5B699D2D2375}" type="sibTrans" cxnId="{8E6A81F1-725B-4E05-86BD-8878DD78873A}">
      <dgm:prSet/>
      <dgm:spPr/>
      <dgm:t>
        <a:bodyPr/>
        <a:lstStyle/>
        <a:p>
          <a:endParaRPr lang="en-US"/>
        </a:p>
      </dgm:t>
    </dgm:pt>
    <dgm:pt modelId="{E523399E-F30D-4FEC-9AC2-9DB78ED32D42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FFFF00"/>
          </a:solidFill>
        </a:ln>
      </dgm:spPr>
      <dgm:t>
        <a:bodyPr/>
        <a:lstStyle/>
        <a:p>
          <a:r>
            <a:rPr lang="en-US" dirty="0" err="1" smtClean="0"/>
            <a:t>Z_i</a:t>
          </a:r>
          <a:r>
            <a:rPr lang="en-US" dirty="0" smtClean="0"/>
            <a:t>  initial</a:t>
          </a:r>
          <a:endParaRPr lang="en-US" dirty="0"/>
        </a:p>
      </dgm:t>
    </dgm:pt>
    <dgm:pt modelId="{FDC36C92-5324-409D-8D0E-88B2D0EF5CE9}" type="parTrans" cxnId="{C5208F29-FAAC-4A3E-808E-653655FB0942}">
      <dgm:prSet/>
      <dgm:spPr/>
      <dgm:t>
        <a:bodyPr/>
        <a:lstStyle/>
        <a:p>
          <a:endParaRPr lang="en-US"/>
        </a:p>
      </dgm:t>
    </dgm:pt>
    <dgm:pt modelId="{EC0FEBE1-451D-489C-A521-A03E18E2BD27}" type="sibTrans" cxnId="{C5208F29-FAAC-4A3E-808E-653655FB0942}">
      <dgm:prSet/>
      <dgm:spPr/>
      <dgm:t>
        <a:bodyPr/>
        <a:lstStyle/>
        <a:p>
          <a:endParaRPr lang="en-US"/>
        </a:p>
      </dgm:t>
    </dgm:pt>
    <dgm:pt modelId="{25372137-AFDC-4BD8-837E-2214D2243DB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Z_i-1</a:t>
          </a:r>
          <a:endParaRPr lang="en-US" dirty="0"/>
        </a:p>
      </dgm:t>
    </dgm:pt>
    <dgm:pt modelId="{AEE6239D-F6EE-412C-BD01-67D81DDECB3A}" type="parTrans" cxnId="{F48A1B2C-88E5-4386-BDF8-BC39F329533D}">
      <dgm:prSet/>
      <dgm:spPr>
        <a:ln>
          <a:headEnd w="lg" len="lg"/>
          <a:tailEnd w="lg" len="lg"/>
        </a:ln>
      </dgm:spPr>
      <dgm:t>
        <a:bodyPr/>
        <a:lstStyle/>
        <a:p>
          <a:endParaRPr lang="en-US"/>
        </a:p>
      </dgm:t>
    </dgm:pt>
    <dgm:pt modelId="{764E51FE-4B9C-4E78-A308-0A55DDEC7289}" type="sibTrans" cxnId="{F48A1B2C-88E5-4386-BDF8-BC39F329533D}">
      <dgm:prSet/>
      <dgm:spPr/>
      <dgm:t>
        <a:bodyPr/>
        <a:lstStyle/>
        <a:p>
          <a:endParaRPr lang="en-US"/>
        </a:p>
      </dgm:t>
    </dgm:pt>
    <dgm:pt modelId="{BC1371C2-5264-4946-929B-AA97D25A1CB6}">
      <dgm:prSet phldrT="[Text]"/>
      <dgm:spPr/>
      <dgm:t>
        <a:bodyPr/>
        <a:lstStyle/>
        <a:p>
          <a:endParaRPr lang="en-US" dirty="0"/>
        </a:p>
      </dgm:t>
    </dgm:pt>
    <dgm:pt modelId="{B2A1666C-13CE-4B0B-B26F-69FB26958ED0}" type="parTrans" cxnId="{FDB4D155-3763-4A8A-AFE6-4F08E52C2202}">
      <dgm:prSet/>
      <dgm:spPr/>
      <dgm:t>
        <a:bodyPr/>
        <a:lstStyle/>
        <a:p>
          <a:endParaRPr lang="en-US"/>
        </a:p>
      </dgm:t>
    </dgm:pt>
    <dgm:pt modelId="{BA20224D-A54E-4458-A2C9-171F063EB8C5}" type="sibTrans" cxnId="{FDB4D155-3763-4A8A-AFE6-4F08E52C2202}">
      <dgm:prSet/>
      <dgm:spPr/>
      <dgm:t>
        <a:bodyPr/>
        <a:lstStyle/>
        <a:p>
          <a:endParaRPr lang="en-US"/>
        </a:p>
      </dgm:t>
    </dgm:pt>
    <dgm:pt modelId="{0444A438-09CC-4363-8685-DD84B7AAAACD}" type="pres">
      <dgm:prSet presAssocID="{84551FA6-6E52-434A-87D5-30978EF350A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CAC4D6-B817-462B-8BC8-E651EDD67616}" type="pres">
      <dgm:prSet presAssocID="{CA6737FD-0DE6-413F-9F1C-0AAA85BD9062}" presName="centerShape" presStyleLbl="node0" presStyleIdx="0" presStyleCnt="1"/>
      <dgm:spPr/>
      <dgm:t>
        <a:bodyPr/>
        <a:lstStyle/>
        <a:p>
          <a:endParaRPr lang="en-US"/>
        </a:p>
      </dgm:t>
    </dgm:pt>
    <dgm:pt modelId="{7B8CA121-E8DA-42BF-97D9-E6CE0C7B6D73}" type="pres">
      <dgm:prSet presAssocID="{35EB736F-5065-46A3-9DCC-F5552FE732E8}" presName="Name9" presStyleLbl="parChTrans1D2" presStyleIdx="0" presStyleCnt="4"/>
      <dgm:spPr/>
      <dgm:t>
        <a:bodyPr/>
        <a:lstStyle/>
        <a:p>
          <a:endParaRPr lang="en-US"/>
        </a:p>
      </dgm:t>
    </dgm:pt>
    <dgm:pt modelId="{F3E2A0D3-9D10-4B0E-85A2-C8AADAB81C28}" type="pres">
      <dgm:prSet presAssocID="{35EB736F-5065-46A3-9DCC-F5552FE732E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3FAC5C2B-DB76-4630-9D7D-18477BB59B19}" type="pres">
      <dgm:prSet presAssocID="{6B9B5055-6359-4727-9F92-40ED46409061}" presName="node" presStyleLbl="node1" presStyleIdx="0" presStyleCnt="4" custScaleX="192264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7584DCEF-AEC2-47E3-9097-661AAD279C70}" type="pres">
      <dgm:prSet presAssocID="{15AADDE1-CDE2-42F4-B7AF-189C735957CB}" presName="Name9" presStyleLbl="parChTrans1D2" presStyleIdx="1" presStyleCnt="4"/>
      <dgm:spPr/>
      <dgm:t>
        <a:bodyPr/>
        <a:lstStyle/>
        <a:p>
          <a:endParaRPr lang="en-US"/>
        </a:p>
      </dgm:t>
    </dgm:pt>
    <dgm:pt modelId="{5058EBC9-A4FD-4F63-91B6-239CA829BE61}" type="pres">
      <dgm:prSet presAssocID="{15AADDE1-CDE2-42F4-B7AF-189C735957C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B6C0B2D-EE58-4923-B1B3-ECF54B001E25}" type="pres">
      <dgm:prSet presAssocID="{940009CB-D465-4C74-97FD-DF9AE4981A19}" presName="node" presStyleLbl="node1" presStyleIdx="1" presStyleCnt="4" custRadScaleRad="207454" custRadScaleInc="-1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669E7-AA58-4EA2-B70B-A5252A7989CE}" type="pres">
      <dgm:prSet presAssocID="{FDC36C92-5324-409D-8D0E-88B2D0EF5CE9}" presName="Name9" presStyleLbl="parChTrans1D2" presStyleIdx="2" presStyleCnt="4"/>
      <dgm:spPr/>
      <dgm:t>
        <a:bodyPr/>
        <a:lstStyle/>
        <a:p>
          <a:endParaRPr lang="en-US"/>
        </a:p>
      </dgm:t>
    </dgm:pt>
    <dgm:pt modelId="{C552D68F-42FE-4F6A-A2EE-60E026E49540}" type="pres">
      <dgm:prSet presAssocID="{FDC36C92-5324-409D-8D0E-88B2D0EF5CE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2EB855B-C561-4EA8-AF35-9F2568FBC79D}" type="pres">
      <dgm:prSet presAssocID="{E523399E-F30D-4FEC-9AC2-9DB78ED32D4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02E51-EA97-4BCF-92B6-9AC8C0614A02}" type="pres">
      <dgm:prSet presAssocID="{AEE6239D-F6EE-412C-BD01-67D81DDECB3A}" presName="Name9" presStyleLbl="parChTrans1D2" presStyleIdx="3" presStyleCnt="4"/>
      <dgm:spPr/>
      <dgm:t>
        <a:bodyPr/>
        <a:lstStyle/>
        <a:p>
          <a:endParaRPr lang="en-US"/>
        </a:p>
      </dgm:t>
    </dgm:pt>
    <dgm:pt modelId="{B759EB97-FC20-4396-8AEF-DFE069F7B5A2}" type="pres">
      <dgm:prSet presAssocID="{AEE6239D-F6EE-412C-BD01-67D81DDECB3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87C95CD1-CCE6-4D98-AABC-A19EF0160F36}" type="pres">
      <dgm:prSet presAssocID="{25372137-AFDC-4BD8-837E-2214D2243DB2}" presName="node" presStyleLbl="node1" presStyleIdx="3" presStyleCnt="4" custRadScaleRad="206806" custRadScaleInc="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C8E5DA-31C4-446F-BC3B-EC01C3C32AD3}" type="presOf" srcId="{35EB736F-5065-46A3-9DCC-F5552FE732E8}" destId="{F3E2A0D3-9D10-4B0E-85A2-C8AADAB81C28}" srcOrd="1" destOrd="0" presId="urn:microsoft.com/office/officeart/2005/8/layout/radial1"/>
    <dgm:cxn modelId="{52B0DC80-2A06-46C5-8034-3CB086FAD086}" type="presOf" srcId="{84551FA6-6E52-434A-87D5-30978EF350AA}" destId="{0444A438-09CC-4363-8685-DD84B7AAAACD}" srcOrd="0" destOrd="0" presId="urn:microsoft.com/office/officeart/2005/8/layout/radial1"/>
    <dgm:cxn modelId="{E61C12BD-1BEF-4547-8A3B-CAFF84CD5806}" type="presOf" srcId="{15AADDE1-CDE2-42F4-B7AF-189C735957CB}" destId="{7584DCEF-AEC2-47E3-9097-661AAD279C70}" srcOrd="0" destOrd="0" presId="urn:microsoft.com/office/officeart/2005/8/layout/radial1"/>
    <dgm:cxn modelId="{0C1BB41A-0612-405F-81F6-8F729C9595E8}" type="presOf" srcId="{6B9B5055-6359-4727-9F92-40ED46409061}" destId="{3FAC5C2B-DB76-4630-9D7D-18477BB59B19}" srcOrd="0" destOrd="0" presId="urn:microsoft.com/office/officeart/2005/8/layout/radial1"/>
    <dgm:cxn modelId="{F85DC9B7-02C9-4B68-B9C4-921C961DB71D}" type="presOf" srcId="{FDC36C92-5324-409D-8D0E-88B2D0EF5CE9}" destId="{C552D68F-42FE-4F6A-A2EE-60E026E49540}" srcOrd="1" destOrd="0" presId="urn:microsoft.com/office/officeart/2005/8/layout/radial1"/>
    <dgm:cxn modelId="{B205484E-DB98-4D2D-BB0C-C0ABDABD27DC}" type="presOf" srcId="{25372137-AFDC-4BD8-837E-2214D2243DB2}" destId="{87C95CD1-CCE6-4D98-AABC-A19EF0160F36}" srcOrd="0" destOrd="0" presId="urn:microsoft.com/office/officeart/2005/8/layout/radial1"/>
    <dgm:cxn modelId="{7A86359E-64F3-4445-B415-43247D759963}" srcId="{CA6737FD-0DE6-413F-9F1C-0AAA85BD9062}" destId="{6B9B5055-6359-4727-9F92-40ED46409061}" srcOrd="0" destOrd="0" parTransId="{35EB736F-5065-46A3-9DCC-F5552FE732E8}" sibTransId="{043F6683-C009-4E55-8F92-4C7CC6B9D60B}"/>
    <dgm:cxn modelId="{41AAB92D-3913-48AF-80F6-3B924578E176}" type="presOf" srcId="{AEE6239D-F6EE-412C-BD01-67D81DDECB3A}" destId="{B759EB97-FC20-4396-8AEF-DFE069F7B5A2}" srcOrd="1" destOrd="0" presId="urn:microsoft.com/office/officeart/2005/8/layout/radial1"/>
    <dgm:cxn modelId="{8E6A81F1-725B-4E05-86BD-8878DD78873A}" srcId="{CA6737FD-0DE6-413F-9F1C-0AAA85BD9062}" destId="{940009CB-D465-4C74-97FD-DF9AE4981A19}" srcOrd="1" destOrd="0" parTransId="{15AADDE1-CDE2-42F4-B7AF-189C735957CB}" sibTransId="{6086A18C-815A-446D-AEBE-5B699D2D2375}"/>
    <dgm:cxn modelId="{5BE7372D-154A-4675-BD97-C1373D1D1663}" type="presOf" srcId="{15AADDE1-CDE2-42F4-B7AF-189C735957CB}" destId="{5058EBC9-A4FD-4F63-91B6-239CA829BE61}" srcOrd="1" destOrd="0" presId="urn:microsoft.com/office/officeart/2005/8/layout/radial1"/>
    <dgm:cxn modelId="{F48A1B2C-88E5-4386-BDF8-BC39F329533D}" srcId="{CA6737FD-0DE6-413F-9F1C-0AAA85BD9062}" destId="{25372137-AFDC-4BD8-837E-2214D2243DB2}" srcOrd="3" destOrd="0" parTransId="{AEE6239D-F6EE-412C-BD01-67D81DDECB3A}" sibTransId="{764E51FE-4B9C-4E78-A308-0A55DDEC7289}"/>
    <dgm:cxn modelId="{4F535B2B-FB24-4869-A563-EB7C341BF6CE}" type="presOf" srcId="{35EB736F-5065-46A3-9DCC-F5552FE732E8}" destId="{7B8CA121-E8DA-42BF-97D9-E6CE0C7B6D73}" srcOrd="0" destOrd="0" presId="urn:microsoft.com/office/officeart/2005/8/layout/radial1"/>
    <dgm:cxn modelId="{BF24D3C4-0FDA-4C5F-A47D-985542963755}" type="presOf" srcId="{CA6737FD-0DE6-413F-9F1C-0AAA85BD9062}" destId="{F1CAC4D6-B817-462B-8BC8-E651EDD67616}" srcOrd="0" destOrd="0" presId="urn:microsoft.com/office/officeart/2005/8/layout/radial1"/>
    <dgm:cxn modelId="{BE165959-E207-4C17-9A73-3CB609CC9934}" srcId="{84551FA6-6E52-434A-87D5-30978EF350AA}" destId="{CA6737FD-0DE6-413F-9F1C-0AAA85BD9062}" srcOrd="0" destOrd="0" parTransId="{805569EA-0A36-4AB2-9DE9-05E7062B404D}" sibTransId="{75F160BF-A2F9-4E47-8A20-3E735B2A03F4}"/>
    <dgm:cxn modelId="{C5208F29-FAAC-4A3E-808E-653655FB0942}" srcId="{CA6737FD-0DE6-413F-9F1C-0AAA85BD9062}" destId="{E523399E-F30D-4FEC-9AC2-9DB78ED32D42}" srcOrd="2" destOrd="0" parTransId="{FDC36C92-5324-409D-8D0E-88B2D0EF5CE9}" sibTransId="{EC0FEBE1-451D-489C-A521-A03E18E2BD27}"/>
    <dgm:cxn modelId="{FDB4D155-3763-4A8A-AFE6-4F08E52C2202}" srcId="{84551FA6-6E52-434A-87D5-30978EF350AA}" destId="{BC1371C2-5264-4946-929B-AA97D25A1CB6}" srcOrd="1" destOrd="0" parTransId="{B2A1666C-13CE-4B0B-B26F-69FB26958ED0}" sibTransId="{BA20224D-A54E-4458-A2C9-171F063EB8C5}"/>
    <dgm:cxn modelId="{152C49E3-48D8-4FC6-B43D-764E3FF7510C}" type="presOf" srcId="{FDC36C92-5324-409D-8D0E-88B2D0EF5CE9}" destId="{526669E7-AA58-4EA2-B70B-A5252A7989CE}" srcOrd="0" destOrd="0" presId="urn:microsoft.com/office/officeart/2005/8/layout/radial1"/>
    <dgm:cxn modelId="{9194BBE9-090E-497A-8829-67BE094E18A2}" type="presOf" srcId="{E523399E-F30D-4FEC-9AC2-9DB78ED32D42}" destId="{F2EB855B-C561-4EA8-AF35-9F2568FBC79D}" srcOrd="0" destOrd="0" presId="urn:microsoft.com/office/officeart/2005/8/layout/radial1"/>
    <dgm:cxn modelId="{67F73894-9E17-438A-93E5-BDD43F8C25D7}" type="presOf" srcId="{940009CB-D465-4C74-97FD-DF9AE4981A19}" destId="{BB6C0B2D-EE58-4923-B1B3-ECF54B001E25}" srcOrd="0" destOrd="0" presId="urn:microsoft.com/office/officeart/2005/8/layout/radial1"/>
    <dgm:cxn modelId="{B130C0A2-1C6F-4059-919E-9F20CCAE64AA}" type="presOf" srcId="{AEE6239D-F6EE-412C-BD01-67D81DDECB3A}" destId="{B0902E51-EA97-4BCF-92B6-9AC8C0614A02}" srcOrd="0" destOrd="0" presId="urn:microsoft.com/office/officeart/2005/8/layout/radial1"/>
    <dgm:cxn modelId="{C2DFAB90-01AC-462F-8CE9-D175114AB1C0}" type="presParOf" srcId="{0444A438-09CC-4363-8685-DD84B7AAAACD}" destId="{F1CAC4D6-B817-462B-8BC8-E651EDD67616}" srcOrd="0" destOrd="0" presId="urn:microsoft.com/office/officeart/2005/8/layout/radial1"/>
    <dgm:cxn modelId="{389F5C1A-5043-4A21-8A33-A02B4FCD7F40}" type="presParOf" srcId="{0444A438-09CC-4363-8685-DD84B7AAAACD}" destId="{7B8CA121-E8DA-42BF-97D9-E6CE0C7B6D73}" srcOrd="1" destOrd="0" presId="urn:microsoft.com/office/officeart/2005/8/layout/radial1"/>
    <dgm:cxn modelId="{E5A1712F-B9E4-4808-A826-B89A98314595}" type="presParOf" srcId="{7B8CA121-E8DA-42BF-97D9-E6CE0C7B6D73}" destId="{F3E2A0D3-9D10-4B0E-85A2-C8AADAB81C28}" srcOrd="0" destOrd="0" presId="urn:microsoft.com/office/officeart/2005/8/layout/radial1"/>
    <dgm:cxn modelId="{EC76FB90-E7F8-4D8C-AEB2-3C340AE9DC20}" type="presParOf" srcId="{0444A438-09CC-4363-8685-DD84B7AAAACD}" destId="{3FAC5C2B-DB76-4630-9D7D-18477BB59B19}" srcOrd="2" destOrd="0" presId="urn:microsoft.com/office/officeart/2005/8/layout/radial1"/>
    <dgm:cxn modelId="{41C99D01-E7C5-41F0-B48C-9F19947D9BB5}" type="presParOf" srcId="{0444A438-09CC-4363-8685-DD84B7AAAACD}" destId="{7584DCEF-AEC2-47E3-9097-661AAD279C70}" srcOrd="3" destOrd="0" presId="urn:microsoft.com/office/officeart/2005/8/layout/radial1"/>
    <dgm:cxn modelId="{CA162D03-DFC5-48E1-8894-816A54D368B1}" type="presParOf" srcId="{7584DCEF-AEC2-47E3-9097-661AAD279C70}" destId="{5058EBC9-A4FD-4F63-91B6-239CA829BE61}" srcOrd="0" destOrd="0" presId="urn:microsoft.com/office/officeart/2005/8/layout/radial1"/>
    <dgm:cxn modelId="{A22160E2-72EB-454F-BFC2-30DFCB54F619}" type="presParOf" srcId="{0444A438-09CC-4363-8685-DD84B7AAAACD}" destId="{BB6C0B2D-EE58-4923-B1B3-ECF54B001E25}" srcOrd="4" destOrd="0" presId="urn:microsoft.com/office/officeart/2005/8/layout/radial1"/>
    <dgm:cxn modelId="{F711AC8F-55B3-4297-8E27-C65B4DA3F578}" type="presParOf" srcId="{0444A438-09CC-4363-8685-DD84B7AAAACD}" destId="{526669E7-AA58-4EA2-B70B-A5252A7989CE}" srcOrd="5" destOrd="0" presId="urn:microsoft.com/office/officeart/2005/8/layout/radial1"/>
    <dgm:cxn modelId="{CD6D271C-A470-4F4B-8879-AF2A366E5C58}" type="presParOf" srcId="{526669E7-AA58-4EA2-B70B-A5252A7989CE}" destId="{C552D68F-42FE-4F6A-A2EE-60E026E49540}" srcOrd="0" destOrd="0" presId="urn:microsoft.com/office/officeart/2005/8/layout/radial1"/>
    <dgm:cxn modelId="{68AE7A23-A853-4EF2-A377-42E49B4412EA}" type="presParOf" srcId="{0444A438-09CC-4363-8685-DD84B7AAAACD}" destId="{F2EB855B-C561-4EA8-AF35-9F2568FBC79D}" srcOrd="6" destOrd="0" presId="urn:microsoft.com/office/officeart/2005/8/layout/radial1"/>
    <dgm:cxn modelId="{3C0CD8FC-4D01-4353-A36A-FE9B026D0187}" type="presParOf" srcId="{0444A438-09CC-4363-8685-DD84B7AAAACD}" destId="{B0902E51-EA97-4BCF-92B6-9AC8C0614A02}" srcOrd="7" destOrd="0" presId="urn:microsoft.com/office/officeart/2005/8/layout/radial1"/>
    <dgm:cxn modelId="{3CD14644-4B1E-4CA0-B635-2368E4B05FE8}" type="presParOf" srcId="{B0902E51-EA97-4BCF-92B6-9AC8C0614A02}" destId="{B759EB97-FC20-4396-8AEF-DFE069F7B5A2}" srcOrd="0" destOrd="0" presId="urn:microsoft.com/office/officeart/2005/8/layout/radial1"/>
    <dgm:cxn modelId="{6ADA3BAA-2847-4EEA-968B-0DC85AE117FE}" type="presParOf" srcId="{0444A438-09CC-4363-8685-DD84B7AAAACD}" destId="{87C95CD1-CCE6-4D98-AABC-A19EF0160F3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B1B50A-A562-4000-AF62-C2D12A71D66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73C2A56-C117-4798-8B72-7809A6710A50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</a:rPr>
            <a:t>L</a:t>
          </a:r>
          <a:r>
            <a:rPr lang="en-US" sz="2400" dirty="0" err="1" smtClean="0"/>
            <a:t>_</a:t>
          </a:r>
          <a:r>
            <a:rPr lang="en-US" sz="2000" dirty="0" err="1" smtClean="0">
              <a:solidFill>
                <a:srgbClr val="00B050"/>
              </a:solidFill>
            </a:rPr>
            <a:t>conductivity</a:t>
          </a:r>
          <a:endParaRPr lang="en-US" sz="2400" dirty="0">
            <a:solidFill>
              <a:srgbClr val="00B050"/>
            </a:solidFill>
          </a:endParaRPr>
        </a:p>
      </dgm:t>
    </dgm:pt>
    <dgm:pt modelId="{B1CFE871-C006-4054-B290-07B4C52CF376}" type="parTrans" cxnId="{2C968442-6ED8-416F-BC5B-E1B7BC57330B}">
      <dgm:prSet/>
      <dgm:spPr/>
      <dgm:t>
        <a:bodyPr/>
        <a:lstStyle/>
        <a:p>
          <a:endParaRPr lang="en-US"/>
        </a:p>
      </dgm:t>
    </dgm:pt>
    <dgm:pt modelId="{4C79DA52-2B98-44E4-A0B3-85E9128FF6B4}" type="sibTrans" cxnId="{2C968442-6ED8-416F-BC5B-E1B7BC57330B}">
      <dgm:prSet/>
      <dgm:spPr/>
      <dgm:t>
        <a:bodyPr/>
        <a:lstStyle/>
        <a:p>
          <a:endParaRPr lang="en-US"/>
        </a:p>
      </dgm:t>
    </dgm:pt>
    <dgm:pt modelId="{3300BAC9-E311-4BA2-ACF2-9298CE48FC3A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2"/>
          </a:solidFill>
        </a:ln>
      </dgm:spPr>
      <dgm:t>
        <a:bodyPr/>
        <a:lstStyle/>
        <a:p>
          <a:r>
            <a:rPr lang="en-US" sz="1800" dirty="0" smtClean="0">
              <a:solidFill>
                <a:schemeClr val="accent5">
                  <a:lumMod val="50000"/>
                </a:schemeClr>
              </a:solidFill>
            </a:rPr>
            <a:t>Outer Crust of  NS</a:t>
          </a:r>
        </a:p>
        <a:p>
          <a:r>
            <a:rPr lang="en-US" sz="1800" dirty="0" smtClean="0">
              <a:solidFill>
                <a:schemeClr val="accent5">
                  <a:lumMod val="50000"/>
                </a:schemeClr>
              </a:solidFill>
            </a:rPr>
            <a:t>r = R</a:t>
          </a:r>
          <a:endParaRPr lang="en-US" sz="1800" dirty="0">
            <a:solidFill>
              <a:schemeClr val="accent5">
                <a:lumMod val="50000"/>
              </a:schemeClr>
            </a:solidFill>
          </a:endParaRPr>
        </a:p>
      </dgm:t>
    </dgm:pt>
    <dgm:pt modelId="{97A2F409-D92E-483B-8241-0A09EEA540C6}" type="parTrans" cxnId="{02A6E043-6A40-43CA-82D3-84C0DA22F998}">
      <dgm:prSet/>
      <dgm:spPr/>
      <dgm:t>
        <a:bodyPr/>
        <a:lstStyle/>
        <a:p>
          <a:endParaRPr lang="en-US"/>
        </a:p>
      </dgm:t>
    </dgm:pt>
    <dgm:pt modelId="{2621590D-3403-42FA-8DD6-95FB3DDEB2E7}" type="sibTrans" cxnId="{02A6E043-6A40-43CA-82D3-84C0DA22F998}">
      <dgm:prSet/>
      <dgm:spPr/>
      <dgm:t>
        <a:bodyPr/>
        <a:lstStyle/>
        <a:p>
          <a:endParaRPr lang="en-US"/>
        </a:p>
      </dgm:t>
    </dgm:pt>
    <dgm:pt modelId="{4B3E76E1-ED42-4F2E-9AD5-C8311E49D0F2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</a:rPr>
            <a:t>L</a:t>
          </a:r>
          <a:r>
            <a:rPr lang="en-US" sz="2400" dirty="0" err="1" smtClean="0"/>
            <a:t>_</a:t>
          </a:r>
          <a:r>
            <a:rPr lang="en-US" sz="2000" dirty="0" err="1" smtClean="0">
              <a:solidFill>
                <a:srgbClr val="FF0000"/>
              </a:solidFill>
            </a:rPr>
            <a:t>photons</a:t>
          </a:r>
          <a:endParaRPr lang="en-US" sz="2000" dirty="0">
            <a:solidFill>
              <a:srgbClr val="FF0000"/>
            </a:solidFill>
          </a:endParaRPr>
        </a:p>
      </dgm:t>
    </dgm:pt>
    <dgm:pt modelId="{6A0BEDF5-28A5-4EAD-9B40-4FB5A0A870EA}" type="parTrans" cxnId="{5812353C-191F-48E2-8934-38F26994EDB4}">
      <dgm:prSet/>
      <dgm:spPr/>
      <dgm:t>
        <a:bodyPr/>
        <a:lstStyle/>
        <a:p>
          <a:endParaRPr lang="en-US"/>
        </a:p>
      </dgm:t>
    </dgm:pt>
    <dgm:pt modelId="{2A69915A-5633-4C22-9454-D2135AEFEA68}" type="sibTrans" cxnId="{5812353C-191F-48E2-8934-38F26994EDB4}">
      <dgm:prSet/>
      <dgm:spPr/>
      <dgm:t>
        <a:bodyPr/>
        <a:lstStyle/>
        <a:p>
          <a:endParaRPr lang="en-US"/>
        </a:p>
      </dgm:t>
    </dgm:pt>
    <dgm:pt modelId="{BADA920B-878E-4639-9015-DA12D1C54B81}" type="pres">
      <dgm:prSet presAssocID="{A8B1B50A-A562-4000-AF62-C2D12A71D66F}" presName="Name0" presStyleCnt="0">
        <dgm:presLayoutVars>
          <dgm:dir/>
          <dgm:resizeHandles val="exact"/>
        </dgm:presLayoutVars>
      </dgm:prSet>
      <dgm:spPr/>
    </dgm:pt>
    <dgm:pt modelId="{32C2A5C4-5473-4C35-8284-E204BF94FC94}" type="pres">
      <dgm:prSet presAssocID="{A8B1B50A-A562-4000-AF62-C2D12A71D66F}" presName="arrow" presStyleLbl="bgShp" presStyleIdx="0" presStyleCnt="1"/>
      <dgm:spPr>
        <a:gradFill rotWithShape="0">
          <a:gsLst>
            <a:gs pos="800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0" scaled="1"/>
        </a:gradFill>
        <a:ln w="6350" cap="flat" cmpd="sng">
          <a:miter lim="800000"/>
        </a:ln>
      </dgm:spPr>
    </dgm:pt>
    <dgm:pt modelId="{89739F4B-DAAA-4AF2-886C-84576219E716}" type="pres">
      <dgm:prSet presAssocID="{A8B1B50A-A562-4000-AF62-C2D12A71D66F}" presName="points" presStyleCnt="0"/>
      <dgm:spPr/>
    </dgm:pt>
    <dgm:pt modelId="{790A51D8-AD14-4DB9-B521-CE461EF761D6}" type="pres">
      <dgm:prSet presAssocID="{773C2A56-C117-4798-8B72-7809A6710A50}" presName="compositeA" presStyleCnt="0"/>
      <dgm:spPr/>
    </dgm:pt>
    <dgm:pt modelId="{92396507-993A-4E75-8299-5773C167045A}" type="pres">
      <dgm:prSet presAssocID="{773C2A56-C117-4798-8B72-7809A6710A50}" presName="textA" presStyleLbl="revTx" presStyleIdx="0" presStyleCnt="3" custScaleX="219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9ADA2-FFA6-4033-AACF-CF4CDDE43002}" type="pres">
      <dgm:prSet presAssocID="{773C2A56-C117-4798-8B72-7809A6710A50}" presName="circleA" presStyleLbl="node1" presStyleIdx="0" presStyleCnt="3" custLinFactNeighborX="-40210"/>
      <dgm:spPr/>
    </dgm:pt>
    <dgm:pt modelId="{0AC44A87-EB25-4847-B72A-D1146FA55E2D}" type="pres">
      <dgm:prSet presAssocID="{773C2A56-C117-4798-8B72-7809A6710A50}" presName="spaceA" presStyleCnt="0"/>
      <dgm:spPr/>
    </dgm:pt>
    <dgm:pt modelId="{03EA9C85-103E-4043-B119-0A56373C4A41}" type="pres">
      <dgm:prSet presAssocID="{4C79DA52-2B98-44E4-A0B3-85E9128FF6B4}" presName="space" presStyleCnt="0"/>
      <dgm:spPr/>
    </dgm:pt>
    <dgm:pt modelId="{582D239D-0B44-4286-A37B-67F94C1EB0E6}" type="pres">
      <dgm:prSet presAssocID="{3300BAC9-E311-4BA2-ACF2-9298CE48FC3A}" presName="compositeB" presStyleCnt="0"/>
      <dgm:spPr/>
    </dgm:pt>
    <dgm:pt modelId="{91D48F44-43C9-4F3D-B23C-44D41B63D396}" type="pres">
      <dgm:prSet presAssocID="{3300BAC9-E311-4BA2-ACF2-9298CE48FC3A}" presName="textB" presStyleLbl="revTx" presStyleIdx="1" presStyleCnt="3" custScaleX="186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348B6-FACB-4B10-B288-9299AFC4865F}" type="pres">
      <dgm:prSet presAssocID="{3300BAC9-E311-4BA2-ACF2-9298CE48FC3A}" presName="circleB" presStyleLbl="node1" presStyleIdx="1" presStyleCnt="3" custLinFactNeighborX="75751" custLinFactNeighborY="0"/>
      <dgm:spPr/>
    </dgm:pt>
    <dgm:pt modelId="{D09C7355-3EB9-4A03-86D0-3F03D270491F}" type="pres">
      <dgm:prSet presAssocID="{3300BAC9-E311-4BA2-ACF2-9298CE48FC3A}" presName="spaceB" presStyleCnt="0"/>
      <dgm:spPr/>
    </dgm:pt>
    <dgm:pt modelId="{F2BEA5E8-25BD-42AD-BBE6-8F3E39A16E47}" type="pres">
      <dgm:prSet presAssocID="{2621590D-3403-42FA-8DD6-95FB3DDEB2E7}" presName="space" presStyleCnt="0"/>
      <dgm:spPr/>
    </dgm:pt>
    <dgm:pt modelId="{938A2672-3C35-415C-966B-CC60518F3E96}" type="pres">
      <dgm:prSet presAssocID="{4B3E76E1-ED42-4F2E-9AD5-C8311E49D0F2}" presName="compositeA" presStyleCnt="0"/>
      <dgm:spPr/>
    </dgm:pt>
    <dgm:pt modelId="{2DB45812-4BEE-4B8A-8557-10A5C648D8A7}" type="pres">
      <dgm:prSet presAssocID="{4B3E76E1-ED42-4F2E-9AD5-C8311E49D0F2}" presName="textA" presStyleLbl="revTx" presStyleIdx="2" presStyleCnt="3" custScaleX="196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95356-E465-4AFC-B64E-9CB1F9A0D6DB}" type="pres">
      <dgm:prSet presAssocID="{4B3E76E1-ED42-4F2E-9AD5-C8311E49D0F2}" presName="circleA" presStyleLbl="node1" presStyleIdx="2" presStyleCnt="3" custScaleX="192684" custScaleY="111126" custLinFactX="178799" custLinFactNeighborX="200000" custLinFactNeighborY="13"/>
      <dgm:spPr>
        <a:prstGeom prst="rightArrow">
          <a:avLst/>
        </a:prstGeom>
      </dgm:spPr>
    </dgm:pt>
    <dgm:pt modelId="{FDE87A68-A7FC-4A05-B203-0D0C1AA20D6F}" type="pres">
      <dgm:prSet presAssocID="{4B3E76E1-ED42-4F2E-9AD5-C8311E49D0F2}" presName="spaceA" presStyleCnt="0"/>
      <dgm:spPr/>
    </dgm:pt>
  </dgm:ptLst>
  <dgm:cxnLst>
    <dgm:cxn modelId="{8DF5349E-6BCE-4F4C-96EA-2D147D7426A1}" type="presOf" srcId="{773C2A56-C117-4798-8B72-7809A6710A50}" destId="{92396507-993A-4E75-8299-5773C167045A}" srcOrd="0" destOrd="0" presId="urn:microsoft.com/office/officeart/2005/8/layout/hProcess11"/>
    <dgm:cxn modelId="{FF141185-65B6-4745-8E14-7534ED025E15}" type="presOf" srcId="{3300BAC9-E311-4BA2-ACF2-9298CE48FC3A}" destId="{91D48F44-43C9-4F3D-B23C-44D41B63D396}" srcOrd="0" destOrd="0" presId="urn:microsoft.com/office/officeart/2005/8/layout/hProcess11"/>
    <dgm:cxn modelId="{2C968442-6ED8-416F-BC5B-E1B7BC57330B}" srcId="{A8B1B50A-A562-4000-AF62-C2D12A71D66F}" destId="{773C2A56-C117-4798-8B72-7809A6710A50}" srcOrd="0" destOrd="0" parTransId="{B1CFE871-C006-4054-B290-07B4C52CF376}" sibTransId="{4C79DA52-2B98-44E4-A0B3-85E9128FF6B4}"/>
    <dgm:cxn modelId="{02A6E043-6A40-43CA-82D3-84C0DA22F998}" srcId="{A8B1B50A-A562-4000-AF62-C2D12A71D66F}" destId="{3300BAC9-E311-4BA2-ACF2-9298CE48FC3A}" srcOrd="1" destOrd="0" parTransId="{97A2F409-D92E-483B-8241-0A09EEA540C6}" sibTransId="{2621590D-3403-42FA-8DD6-95FB3DDEB2E7}"/>
    <dgm:cxn modelId="{BB2FBF72-A435-4FB1-918C-3596BC224CF2}" type="presOf" srcId="{4B3E76E1-ED42-4F2E-9AD5-C8311E49D0F2}" destId="{2DB45812-4BEE-4B8A-8557-10A5C648D8A7}" srcOrd="0" destOrd="0" presId="urn:microsoft.com/office/officeart/2005/8/layout/hProcess11"/>
    <dgm:cxn modelId="{61BB41D6-F475-46B8-94A8-873861DC1E4E}" type="presOf" srcId="{A8B1B50A-A562-4000-AF62-C2D12A71D66F}" destId="{BADA920B-878E-4639-9015-DA12D1C54B81}" srcOrd="0" destOrd="0" presId="urn:microsoft.com/office/officeart/2005/8/layout/hProcess11"/>
    <dgm:cxn modelId="{5812353C-191F-48E2-8934-38F26994EDB4}" srcId="{A8B1B50A-A562-4000-AF62-C2D12A71D66F}" destId="{4B3E76E1-ED42-4F2E-9AD5-C8311E49D0F2}" srcOrd="2" destOrd="0" parTransId="{6A0BEDF5-28A5-4EAD-9B40-4FB5A0A870EA}" sibTransId="{2A69915A-5633-4C22-9454-D2135AEFEA68}"/>
    <dgm:cxn modelId="{D1CAD35F-6EAA-4440-800E-9E8E68418CE2}" type="presParOf" srcId="{BADA920B-878E-4639-9015-DA12D1C54B81}" destId="{32C2A5C4-5473-4C35-8284-E204BF94FC94}" srcOrd="0" destOrd="0" presId="urn:microsoft.com/office/officeart/2005/8/layout/hProcess11"/>
    <dgm:cxn modelId="{77894B77-B6E5-498A-85A3-321AE87C8B05}" type="presParOf" srcId="{BADA920B-878E-4639-9015-DA12D1C54B81}" destId="{89739F4B-DAAA-4AF2-886C-84576219E716}" srcOrd="1" destOrd="0" presId="urn:microsoft.com/office/officeart/2005/8/layout/hProcess11"/>
    <dgm:cxn modelId="{C611E908-3B1D-4918-B18A-2264EB844C0B}" type="presParOf" srcId="{89739F4B-DAAA-4AF2-886C-84576219E716}" destId="{790A51D8-AD14-4DB9-B521-CE461EF761D6}" srcOrd="0" destOrd="0" presId="urn:microsoft.com/office/officeart/2005/8/layout/hProcess11"/>
    <dgm:cxn modelId="{BB6F00C9-D339-448C-9A0A-8EBFD9FAD183}" type="presParOf" srcId="{790A51D8-AD14-4DB9-B521-CE461EF761D6}" destId="{92396507-993A-4E75-8299-5773C167045A}" srcOrd="0" destOrd="0" presId="urn:microsoft.com/office/officeart/2005/8/layout/hProcess11"/>
    <dgm:cxn modelId="{9D291212-1B64-4CB7-9D87-BE49C0498914}" type="presParOf" srcId="{790A51D8-AD14-4DB9-B521-CE461EF761D6}" destId="{4CF9ADA2-FFA6-4033-AACF-CF4CDDE43002}" srcOrd="1" destOrd="0" presId="urn:microsoft.com/office/officeart/2005/8/layout/hProcess11"/>
    <dgm:cxn modelId="{8E3DEA93-7279-4849-BF8A-67250E468086}" type="presParOf" srcId="{790A51D8-AD14-4DB9-B521-CE461EF761D6}" destId="{0AC44A87-EB25-4847-B72A-D1146FA55E2D}" srcOrd="2" destOrd="0" presId="urn:microsoft.com/office/officeart/2005/8/layout/hProcess11"/>
    <dgm:cxn modelId="{2C00B7D9-BC58-463C-84A8-5CB51713F08E}" type="presParOf" srcId="{89739F4B-DAAA-4AF2-886C-84576219E716}" destId="{03EA9C85-103E-4043-B119-0A56373C4A41}" srcOrd="1" destOrd="0" presId="urn:microsoft.com/office/officeart/2005/8/layout/hProcess11"/>
    <dgm:cxn modelId="{E8762E20-845F-4776-A488-1FAC3314413B}" type="presParOf" srcId="{89739F4B-DAAA-4AF2-886C-84576219E716}" destId="{582D239D-0B44-4286-A37B-67F94C1EB0E6}" srcOrd="2" destOrd="0" presId="urn:microsoft.com/office/officeart/2005/8/layout/hProcess11"/>
    <dgm:cxn modelId="{6F7D4740-DF02-482B-B57C-8A4FE37BB48E}" type="presParOf" srcId="{582D239D-0B44-4286-A37B-67F94C1EB0E6}" destId="{91D48F44-43C9-4F3D-B23C-44D41B63D396}" srcOrd="0" destOrd="0" presId="urn:microsoft.com/office/officeart/2005/8/layout/hProcess11"/>
    <dgm:cxn modelId="{7B48E3DB-F44A-4C32-9660-0CE1234F5901}" type="presParOf" srcId="{582D239D-0B44-4286-A37B-67F94C1EB0E6}" destId="{B1D348B6-FACB-4B10-B288-9299AFC4865F}" srcOrd="1" destOrd="0" presId="urn:microsoft.com/office/officeart/2005/8/layout/hProcess11"/>
    <dgm:cxn modelId="{AAEAB7FC-A8EC-4337-8CCC-6868B4A0BAFE}" type="presParOf" srcId="{582D239D-0B44-4286-A37B-67F94C1EB0E6}" destId="{D09C7355-3EB9-4A03-86D0-3F03D270491F}" srcOrd="2" destOrd="0" presId="urn:microsoft.com/office/officeart/2005/8/layout/hProcess11"/>
    <dgm:cxn modelId="{3BCB2F07-35DA-46F8-A3D5-B0005EC103CF}" type="presParOf" srcId="{89739F4B-DAAA-4AF2-886C-84576219E716}" destId="{F2BEA5E8-25BD-42AD-BBE6-8F3E39A16E47}" srcOrd="3" destOrd="0" presId="urn:microsoft.com/office/officeart/2005/8/layout/hProcess11"/>
    <dgm:cxn modelId="{7313A606-8CBA-4BBE-9CF0-F952EB6566B8}" type="presParOf" srcId="{89739F4B-DAAA-4AF2-886C-84576219E716}" destId="{938A2672-3C35-415C-966B-CC60518F3E96}" srcOrd="4" destOrd="0" presId="urn:microsoft.com/office/officeart/2005/8/layout/hProcess11"/>
    <dgm:cxn modelId="{5738E961-574D-4C77-A12A-36DADB2B8244}" type="presParOf" srcId="{938A2672-3C35-415C-966B-CC60518F3E96}" destId="{2DB45812-4BEE-4B8A-8557-10A5C648D8A7}" srcOrd="0" destOrd="0" presId="urn:microsoft.com/office/officeart/2005/8/layout/hProcess11"/>
    <dgm:cxn modelId="{F0AC54A3-858E-4E9B-A05D-8A3C2DA6E8F4}" type="presParOf" srcId="{938A2672-3C35-415C-966B-CC60518F3E96}" destId="{59995356-E465-4AFC-B64E-9CB1F9A0D6DB}" srcOrd="1" destOrd="0" presId="urn:microsoft.com/office/officeart/2005/8/layout/hProcess11"/>
    <dgm:cxn modelId="{3928E608-4A98-4652-A141-532D878F2C32}" type="presParOf" srcId="{938A2672-3C35-415C-966B-CC60518F3E96}" destId="{FDE87A68-A7FC-4A05-B203-0D0C1AA20D6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B1B50A-A562-4000-AF62-C2D12A71D66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73C2A56-C117-4798-8B72-7809A6710A50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2060"/>
              </a:solidFill>
            </a:rPr>
            <a:t>L  =  0</a:t>
          </a:r>
          <a:endParaRPr lang="en-US" sz="1800" b="1" dirty="0">
            <a:solidFill>
              <a:srgbClr val="002060"/>
            </a:solidFill>
          </a:endParaRPr>
        </a:p>
      </dgm:t>
    </dgm:pt>
    <dgm:pt modelId="{B1CFE871-C006-4054-B290-07B4C52CF376}" type="parTrans" cxnId="{2C968442-6ED8-416F-BC5B-E1B7BC57330B}">
      <dgm:prSet/>
      <dgm:spPr/>
      <dgm:t>
        <a:bodyPr/>
        <a:lstStyle/>
        <a:p>
          <a:endParaRPr lang="en-US"/>
        </a:p>
      </dgm:t>
    </dgm:pt>
    <dgm:pt modelId="{4C79DA52-2B98-44E4-A0B3-85E9128FF6B4}" type="sibTrans" cxnId="{2C968442-6ED8-416F-BC5B-E1B7BC57330B}">
      <dgm:prSet/>
      <dgm:spPr/>
      <dgm:t>
        <a:bodyPr/>
        <a:lstStyle/>
        <a:p>
          <a:endParaRPr lang="en-US"/>
        </a:p>
      </dgm:t>
    </dgm:pt>
    <dgm:pt modelId="{3300BAC9-E311-4BA2-ACF2-9298CE48FC3A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>
          <a:outerShdw blurRad="889000" dir="12240000" algn="ctr" rotWithShape="0">
            <a:schemeClr val="accent2">
              <a:alpha val="65000"/>
            </a:scheme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 lIns="72000" tIns="72000" anchor="ctr" anchorCtr="0"/>
        <a:lstStyle/>
        <a:p>
          <a:r>
            <a:rPr lang="en-US" sz="1400" dirty="0" smtClean="0">
              <a:solidFill>
                <a:srgbClr val="002060"/>
              </a:solidFill>
            </a:rPr>
            <a:t>Center of  NS</a:t>
          </a:r>
        </a:p>
        <a:p>
          <a:r>
            <a:rPr lang="en-US" sz="1400" dirty="0" smtClean="0">
              <a:solidFill>
                <a:srgbClr val="002060"/>
              </a:solidFill>
            </a:rPr>
            <a:t>r = 0</a:t>
          </a:r>
          <a:endParaRPr lang="en-US" sz="1400" dirty="0">
            <a:solidFill>
              <a:srgbClr val="002060"/>
            </a:solidFill>
          </a:endParaRPr>
        </a:p>
      </dgm:t>
    </dgm:pt>
    <dgm:pt modelId="{97A2F409-D92E-483B-8241-0A09EEA540C6}" type="parTrans" cxnId="{02A6E043-6A40-43CA-82D3-84C0DA22F998}">
      <dgm:prSet/>
      <dgm:spPr/>
      <dgm:t>
        <a:bodyPr/>
        <a:lstStyle/>
        <a:p>
          <a:endParaRPr lang="en-US"/>
        </a:p>
      </dgm:t>
    </dgm:pt>
    <dgm:pt modelId="{2621590D-3403-42FA-8DD6-95FB3DDEB2E7}" type="sibTrans" cxnId="{02A6E043-6A40-43CA-82D3-84C0DA22F998}">
      <dgm:prSet/>
      <dgm:spPr/>
      <dgm:t>
        <a:bodyPr/>
        <a:lstStyle/>
        <a:p>
          <a:endParaRPr lang="en-US"/>
        </a:p>
      </dgm:t>
    </dgm:pt>
    <dgm:pt modelId="{4B3E76E1-ED42-4F2E-9AD5-C8311E49D0F2}">
      <dgm:prSet phldrT="[Text]" custT="1"/>
      <dgm:spPr/>
      <dgm:t>
        <a:bodyPr/>
        <a:lstStyle/>
        <a:p>
          <a:pPr algn="r"/>
          <a:r>
            <a:rPr lang="en-US" sz="2400" dirty="0" smtClean="0">
              <a:solidFill>
                <a:schemeClr val="accent2">
                  <a:lumMod val="75000"/>
                </a:schemeClr>
              </a:solidFill>
            </a:rPr>
            <a:t>L  </a:t>
          </a:r>
          <a:endParaRPr lang="en-US" sz="2400" dirty="0">
            <a:solidFill>
              <a:schemeClr val="accent2">
                <a:lumMod val="75000"/>
              </a:schemeClr>
            </a:solidFill>
          </a:endParaRPr>
        </a:p>
      </dgm:t>
    </dgm:pt>
    <dgm:pt modelId="{6A0BEDF5-28A5-4EAD-9B40-4FB5A0A870EA}" type="parTrans" cxnId="{5812353C-191F-48E2-8934-38F26994EDB4}">
      <dgm:prSet/>
      <dgm:spPr/>
      <dgm:t>
        <a:bodyPr/>
        <a:lstStyle/>
        <a:p>
          <a:endParaRPr lang="en-US"/>
        </a:p>
      </dgm:t>
    </dgm:pt>
    <dgm:pt modelId="{2A69915A-5633-4C22-9454-D2135AEFEA68}" type="sibTrans" cxnId="{5812353C-191F-48E2-8934-38F26994EDB4}">
      <dgm:prSet/>
      <dgm:spPr/>
      <dgm:t>
        <a:bodyPr/>
        <a:lstStyle/>
        <a:p>
          <a:endParaRPr lang="en-US"/>
        </a:p>
      </dgm:t>
    </dgm:pt>
    <dgm:pt modelId="{BADA920B-878E-4639-9015-DA12D1C54B81}" type="pres">
      <dgm:prSet presAssocID="{A8B1B50A-A562-4000-AF62-C2D12A71D66F}" presName="Name0" presStyleCnt="0">
        <dgm:presLayoutVars>
          <dgm:dir/>
          <dgm:resizeHandles val="exact"/>
        </dgm:presLayoutVars>
      </dgm:prSet>
      <dgm:spPr/>
    </dgm:pt>
    <dgm:pt modelId="{32C2A5C4-5473-4C35-8284-E204BF94FC94}" type="pres">
      <dgm:prSet presAssocID="{A8B1B50A-A562-4000-AF62-C2D12A71D66F}" presName="arrow" presStyleLbl="bgShp" presStyleIdx="0" presStyleCnt="1" custScaleX="100000" custScaleY="100000" custLinFactNeighborY="1390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bevel/>
        </a:ln>
        <a:effectLst>
          <a:outerShdw blurRad="215900" dist="546100" dir="6360000" algn="ctr" rotWithShape="0">
            <a:srgbClr val="000000">
              <a:alpha val="86000"/>
            </a:srgbClr>
          </a:outerShdw>
        </a:effectLst>
      </dgm:spPr>
    </dgm:pt>
    <dgm:pt modelId="{89739F4B-DAAA-4AF2-886C-84576219E716}" type="pres">
      <dgm:prSet presAssocID="{A8B1B50A-A562-4000-AF62-C2D12A71D66F}" presName="points" presStyleCnt="0"/>
      <dgm:spPr/>
    </dgm:pt>
    <dgm:pt modelId="{790A51D8-AD14-4DB9-B521-CE461EF761D6}" type="pres">
      <dgm:prSet presAssocID="{773C2A56-C117-4798-8B72-7809A6710A50}" presName="compositeA" presStyleCnt="0"/>
      <dgm:spPr/>
    </dgm:pt>
    <dgm:pt modelId="{92396507-993A-4E75-8299-5773C167045A}" type="pres">
      <dgm:prSet presAssocID="{773C2A56-C117-4798-8B72-7809A6710A50}" presName="textA" presStyleLbl="revTx" presStyleIdx="0" presStyleCnt="3" custScaleX="1790676" custScaleY="76839" custLinFactX="-1400000" custLinFactNeighborX="-1481838" custLinFactNeighborY="9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9ADA2-FFA6-4033-AACF-CF4CDDE43002}" type="pres">
      <dgm:prSet presAssocID="{773C2A56-C117-4798-8B72-7809A6710A50}" presName="circleA" presStyleLbl="node1" presStyleIdx="0" presStyleCnt="3" custScaleX="472134" custScaleY="254814" custLinFactX="-400000" custLinFactNeighborX="-451909" custLinFactNeighborY="87463"/>
      <dgm:spPr>
        <a:prstGeom prst="rightArrow">
          <a:avLst/>
        </a:prstGeom>
      </dgm:spPr>
    </dgm:pt>
    <dgm:pt modelId="{0AC44A87-EB25-4847-B72A-D1146FA55E2D}" type="pres">
      <dgm:prSet presAssocID="{773C2A56-C117-4798-8B72-7809A6710A50}" presName="spaceA" presStyleCnt="0"/>
      <dgm:spPr/>
    </dgm:pt>
    <dgm:pt modelId="{03EA9C85-103E-4043-B119-0A56373C4A41}" type="pres">
      <dgm:prSet presAssocID="{4C79DA52-2B98-44E4-A0B3-85E9128FF6B4}" presName="space" presStyleCnt="0"/>
      <dgm:spPr/>
    </dgm:pt>
    <dgm:pt modelId="{582D239D-0B44-4286-A37B-67F94C1EB0E6}" type="pres">
      <dgm:prSet presAssocID="{3300BAC9-E311-4BA2-ACF2-9298CE48FC3A}" presName="compositeB" presStyleCnt="0"/>
      <dgm:spPr/>
    </dgm:pt>
    <dgm:pt modelId="{91D48F44-43C9-4F3D-B23C-44D41B63D396}" type="pres">
      <dgm:prSet presAssocID="{3300BAC9-E311-4BA2-ACF2-9298CE48FC3A}" presName="textB" presStyleLbl="revTx" presStyleIdx="1" presStyleCnt="3" custScaleX="2000000" custScaleY="70632" custLinFactX="-2700000" custLinFactNeighborX="-2709750" custLinFactNeighborY="-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348B6-FACB-4B10-B288-9299AFC4865F}" type="pres">
      <dgm:prSet presAssocID="{3300BAC9-E311-4BA2-ACF2-9298CE48FC3A}" presName="circleB" presStyleLbl="node1" presStyleIdx="1" presStyleCnt="3" custScaleX="231576" custScaleY="181058" custLinFactX="70577" custLinFactNeighborX="100000" custLinFactNeighborY="-33867"/>
      <dgm:spPr/>
    </dgm:pt>
    <dgm:pt modelId="{D09C7355-3EB9-4A03-86D0-3F03D270491F}" type="pres">
      <dgm:prSet presAssocID="{3300BAC9-E311-4BA2-ACF2-9298CE48FC3A}" presName="spaceB" presStyleCnt="0"/>
      <dgm:spPr/>
    </dgm:pt>
    <dgm:pt modelId="{F2BEA5E8-25BD-42AD-BBE6-8F3E39A16E47}" type="pres">
      <dgm:prSet presAssocID="{2621590D-3403-42FA-8DD6-95FB3DDEB2E7}" presName="space" presStyleCnt="0"/>
      <dgm:spPr/>
    </dgm:pt>
    <dgm:pt modelId="{938A2672-3C35-415C-966B-CC60518F3E96}" type="pres">
      <dgm:prSet presAssocID="{4B3E76E1-ED42-4F2E-9AD5-C8311E49D0F2}" presName="compositeA" presStyleCnt="0"/>
      <dgm:spPr/>
    </dgm:pt>
    <dgm:pt modelId="{2DB45812-4BEE-4B8A-8557-10A5C648D8A7}" type="pres">
      <dgm:prSet presAssocID="{4B3E76E1-ED42-4F2E-9AD5-C8311E49D0F2}" presName="textA" presStyleLbl="revTx" presStyleIdx="2" presStyleCnt="3" custScaleX="1226618" custScaleY="65503" custLinFactX="1300000" custLinFactNeighborX="1385388" custLinFactNeighborY="15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95356-E465-4AFC-B64E-9CB1F9A0D6DB}" type="pres">
      <dgm:prSet presAssocID="{4B3E76E1-ED42-4F2E-9AD5-C8311E49D0F2}" presName="circleA" presStyleLbl="node1" presStyleIdx="2" presStyleCnt="3" custScaleX="285221" custScaleY="252369" custLinFactX="685406" custLinFactY="7534" custLinFactNeighborX="700000" custLinFactNeighborY="100000"/>
      <dgm:spPr/>
    </dgm:pt>
    <dgm:pt modelId="{FDE87A68-A7FC-4A05-B203-0D0C1AA20D6F}" type="pres">
      <dgm:prSet presAssocID="{4B3E76E1-ED42-4F2E-9AD5-C8311E49D0F2}" presName="spaceA" presStyleCnt="0"/>
      <dgm:spPr/>
    </dgm:pt>
  </dgm:ptLst>
  <dgm:cxnLst>
    <dgm:cxn modelId="{A78D62E7-061E-4B01-A7DD-3B8CF1082221}" type="presOf" srcId="{773C2A56-C117-4798-8B72-7809A6710A50}" destId="{92396507-993A-4E75-8299-5773C167045A}" srcOrd="0" destOrd="0" presId="urn:microsoft.com/office/officeart/2005/8/layout/hProcess11"/>
    <dgm:cxn modelId="{B4669DAA-A768-48C4-9383-11B6EF653A03}" type="presOf" srcId="{3300BAC9-E311-4BA2-ACF2-9298CE48FC3A}" destId="{91D48F44-43C9-4F3D-B23C-44D41B63D396}" srcOrd="0" destOrd="0" presId="urn:microsoft.com/office/officeart/2005/8/layout/hProcess11"/>
    <dgm:cxn modelId="{B3D6E747-26E3-4DA9-89DD-C2AEF2C0B565}" type="presOf" srcId="{A8B1B50A-A562-4000-AF62-C2D12A71D66F}" destId="{BADA920B-878E-4639-9015-DA12D1C54B81}" srcOrd="0" destOrd="0" presId="urn:microsoft.com/office/officeart/2005/8/layout/hProcess11"/>
    <dgm:cxn modelId="{2C968442-6ED8-416F-BC5B-E1B7BC57330B}" srcId="{A8B1B50A-A562-4000-AF62-C2D12A71D66F}" destId="{773C2A56-C117-4798-8B72-7809A6710A50}" srcOrd="0" destOrd="0" parTransId="{B1CFE871-C006-4054-B290-07B4C52CF376}" sibTransId="{4C79DA52-2B98-44E4-A0B3-85E9128FF6B4}"/>
    <dgm:cxn modelId="{02A6E043-6A40-43CA-82D3-84C0DA22F998}" srcId="{A8B1B50A-A562-4000-AF62-C2D12A71D66F}" destId="{3300BAC9-E311-4BA2-ACF2-9298CE48FC3A}" srcOrd="1" destOrd="0" parTransId="{97A2F409-D92E-483B-8241-0A09EEA540C6}" sibTransId="{2621590D-3403-42FA-8DD6-95FB3DDEB2E7}"/>
    <dgm:cxn modelId="{5812353C-191F-48E2-8934-38F26994EDB4}" srcId="{A8B1B50A-A562-4000-AF62-C2D12A71D66F}" destId="{4B3E76E1-ED42-4F2E-9AD5-C8311E49D0F2}" srcOrd="2" destOrd="0" parTransId="{6A0BEDF5-28A5-4EAD-9B40-4FB5A0A870EA}" sibTransId="{2A69915A-5633-4C22-9454-D2135AEFEA68}"/>
    <dgm:cxn modelId="{BB006BD9-C5AA-45D5-8B34-D22BDD5678C7}" type="presOf" srcId="{4B3E76E1-ED42-4F2E-9AD5-C8311E49D0F2}" destId="{2DB45812-4BEE-4B8A-8557-10A5C648D8A7}" srcOrd="0" destOrd="0" presId="urn:microsoft.com/office/officeart/2005/8/layout/hProcess11"/>
    <dgm:cxn modelId="{825BCD02-0B2C-4F93-87D7-06CA8434E7AD}" type="presParOf" srcId="{BADA920B-878E-4639-9015-DA12D1C54B81}" destId="{32C2A5C4-5473-4C35-8284-E204BF94FC94}" srcOrd="0" destOrd="0" presId="urn:microsoft.com/office/officeart/2005/8/layout/hProcess11"/>
    <dgm:cxn modelId="{DB4D0CB5-6045-4908-B7AC-FFC9424FF32F}" type="presParOf" srcId="{BADA920B-878E-4639-9015-DA12D1C54B81}" destId="{89739F4B-DAAA-4AF2-886C-84576219E716}" srcOrd="1" destOrd="0" presId="urn:microsoft.com/office/officeart/2005/8/layout/hProcess11"/>
    <dgm:cxn modelId="{4DCF98C7-CF6C-48ED-BEFC-3300DB9367AA}" type="presParOf" srcId="{89739F4B-DAAA-4AF2-886C-84576219E716}" destId="{790A51D8-AD14-4DB9-B521-CE461EF761D6}" srcOrd="0" destOrd="0" presId="urn:microsoft.com/office/officeart/2005/8/layout/hProcess11"/>
    <dgm:cxn modelId="{881EF101-4F32-44EF-B682-06BC6F352D97}" type="presParOf" srcId="{790A51D8-AD14-4DB9-B521-CE461EF761D6}" destId="{92396507-993A-4E75-8299-5773C167045A}" srcOrd="0" destOrd="0" presId="urn:microsoft.com/office/officeart/2005/8/layout/hProcess11"/>
    <dgm:cxn modelId="{910E67C8-D3DB-4392-8016-5185A4BF081E}" type="presParOf" srcId="{790A51D8-AD14-4DB9-B521-CE461EF761D6}" destId="{4CF9ADA2-FFA6-4033-AACF-CF4CDDE43002}" srcOrd="1" destOrd="0" presId="urn:microsoft.com/office/officeart/2005/8/layout/hProcess11"/>
    <dgm:cxn modelId="{E6E3A225-5807-4F4A-A105-51D73ABC5FED}" type="presParOf" srcId="{790A51D8-AD14-4DB9-B521-CE461EF761D6}" destId="{0AC44A87-EB25-4847-B72A-D1146FA55E2D}" srcOrd="2" destOrd="0" presId="urn:microsoft.com/office/officeart/2005/8/layout/hProcess11"/>
    <dgm:cxn modelId="{CC615483-4515-4793-BB76-95B6D4FC2B59}" type="presParOf" srcId="{89739F4B-DAAA-4AF2-886C-84576219E716}" destId="{03EA9C85-103E-4043-B119-0A56373C4A41}" srcOrd="1" destOrd="0" presId="urn:microsoft.com/office/officeart/2005/8/layout/hProcess11"/>
    <dgm:cxn modelId="{E42A3708-DA28-4427-A5A2-42513F318D1C}" type="presParOf" srcId="{89739F4B-DAAA-4AF2-886C-84576219E716}" destId="{582D239D-0B44-4286-A37B-67F94C1EB0E6}" srcOrd="2" destOrd="0" presId="urn:microsoft.com/office/officeart/2005/8/layout/hProcess11"/>
    <dgm:cxn modelId="{500F6449-EEFB-48DB-8C29-A9E89C3BEE82}" type="presParOf" srcId="{582D239D-0B44-4286-A37B-67F94C1EB0E6}" destId="{91D48F44-43C9-4F3D-B23C-44D41B63D396}" srcOrd="0" destOrd="0" presId="urn:microsoft.com/office/officeart/2005/8/layout/hProcess11"/>
    <dgm:cxn modelId="{C05050B7-3D47-44E9-A5C1-F4B4DB739D08}" type="presParOf" srcId="{582D239D-0B44-4286-A37B-67F94C1EB0E6}" destId="{B1D348B6-FACB-4B10-B288-9299AFC4865F}" srcOrd="1" destOrd="0" presId="urn:microsoft.com/office/officeart/2005/8/layout/hProcess11"/>
    <dgm:cxn modelId="{1C33DE50-A0E8-42B5-A10E-CE47F2755B35}" type="presParOf" srcId="{582D239D-0B44-4286-A37B-67F94C1EB0E6}" destId="{D09C7355-3EB9-4A03-86D0-3F03D270491F}" srcOrd="2" destOrd="0" presId="urn:microsoft.com/office/officeart/2005/8/layout/hProcess11"/>
    <dgm:cxn modelId="{FE17413A-4280-460C-8328-ADC0C6CCF5E4}" type="presParOf" srcId="{89739F4B-DAAA-4AF2-886C-84576219E716}" destId="{F2BEA5E8-25BD-42AD-BBE6-8F3E39A16E47}" srcOrd="3" destOrd="0" presId="urn:microsoft.com/office/officeart/2005/8/layout/hProcess11"/>
    <dgm:cxn modelId="{43095A4F-32D5-486C-BAEA-FC49AD4D4B75}" type="presParOf" srcId="{89739F4B-DAAA-4AF2-886C-84576219E716}" destId="{938A2672-3C35-415C-966B-CC60518F3E96}" srcOrd="4" destOrd="0" presId="urn:microsoft.com/office/officeart/2005/8/layout/hProcess11"/>
    <dgm:cxn modelId="{177106ED-F82C-493F-90A7-F7597FD3CFF0}" type="presParOf" srcId="{938A2672-3C35-415C-966B-CC60518F3E96}" destId="{2DB45812-4BEE-4B8A-8557-10A5C648D8A7}" srcOrd="0" destOrd="0" presId="urn:microsoft.com/office/officeart/2005/8/layout/hProcess11"/>
    <dgm:cxn modelId="{9C1ACFBB-CA68-4B0A-AD7C-4D77150DB043}" type="presParOf" srcId="{938A2672-3C35-415C-966B-CC60518F3E96}" destId="{59995356-E465-4AFC-B64E-9CB1F9A0D6DB}" srcOrd="1" destOrd="0" presId="urn:microsoft.com/office/officeart/2005/8/layout/hProcess11"/>
    <dgm:cxn modelId="{D0255C54-D9CC-418F-85CC-C602139B707D}" type="presParOf" srcId="{938A2672-3C35-415C-966B-CC60518F3E96}" destId="{FDE87A68-A7FC-4A05-B203-0D0C1AA20D6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image" Target="../media/image84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image" Target="../media/image86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image" Target="../media/image88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image" Target="../media/image90.pn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4" Type="http://schemas.openxmlformats.org/officeDocument/2006/relationships/image" Target="../media/image10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0"/>
            <a:ext cx="7102475" cy="102330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9057" tIns="49528" rIns="99057" bIns="49528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0" y="0"/>
            <a:ext cx="7102475" cy="102330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9057" tIns="49528" rIns="99057" bIns="49528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0" y="0"/>
            <a:ext cx="7102475" cy="102330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9057" tIns="49528" rIns="99057" bIns="49528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057" tIns="49528" rIns="99057" bIns="49528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023092" y="0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057" tIns="49528" rIns="99057" bIns="49528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5223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6763"/>
            <a:ext cx="5106987" cy="38322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10248" y="4860687"/>
            <a:ext cx="5677048" cy="45995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97" tIns="50698" rIns="97497" bIns="5069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057" tIns="49528" rIns="99057" bIns="49528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023093" y="9719598"/>
            <a:ext cx="3072806" cy="5063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97" tIns="50698" rIns="97497" bIns="50698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84201" algn="l"/>
                <a:tab pos="1568402" algn="l"/>
                <a:tab pos="2352603" algn="l"/>
                <a:tab pos="313680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78ECF21-DA2F-426F-8A80-BF804E7D1F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41413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4023360" y="9719640"/>
            <a:ext cx="3072240" cy="505800"/>
          </a:xfrm>
          <a:prstGeom prst="rect">
            <a:avLst/>
          </a:prstGeom>
          <a:noFill/>
          <a:ln w="9360">
            <a:noFill/>
          </a:ln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</a:pPr>
            <a:fld id="{46221473-0521-4FD5-847E-44945F712ECE}" type="slidenum">
              <a:rPr lang="ru-RU" sz="1300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1</a:t>
            </a:fld>
            <a:endParaRPr/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710280" y="4860720"/>
            <a:ext cx="5681160" cy="4604040"/>
          </a:xfrm>
          <a:prstGeom prst="rect">
            <a:avLst/>
          </a:prstGeom>
        </p:spPr>
        <p:txBody>
          <a:bodyPr lIns="97560" tIns="50760" rIns="97560" bIns="50760" anchor="ctr"/>
          <a:lstStyle/>
          <a:p>
            <a:endParaRPr/>
          </a:p>
        </p:txBody>
      </p:sp>
      <p:sp>
        <p:nvSpPr>
          <p:cNvPr id="481" name="CustomShape 3"/>
          <p:cNvSpPr/>
          <p:nvPr/>
        </p:nvSpPr>
        <p:spPr>
          <a:xfrm>
            <a:off x="4023360" y="9719640"/>
            <a:ext cx="3076920" cy="510840"/>
          </a:xfrm>
          <a:prstGeom prst="rect">
            <a:avLst/>
          </a:prstGeom>
          <a:noFill/>
          <a:ln w="9360">
            <a:noFill/>
          </a:ln>
        </p:spPr>
        <p:txBody>
          <a:bodyPr lIns="97560" tIns="50760" rIns="97560" bIns="50760" anchor="b"/>
          <a:lstStyle/>
          <a:p>
            <a:pPr algn="r">
              <a:lnSpc>
                <a:spcPct val="100000"/>
              </a:lnSpc>
            </a:pPr>
            <a:fld id="{594175E9-9073-41EF-A634-C489CCFD18D3}" type="slidenum">
              <a:rPr lang="ru-RU" sz="1300">
                <a:solidFill>
                  <a:srgbClr val="FFFFFF"/>
                </a:solidFill>
                <a:latin typeface="Arial"/>
                <a:ea typeface="Microsoft YaHei"/>
              </a:rPr>
              <a:pPr algn="r">
                <a:lnSpc>
                  <a:spcPct val="100000"/>
                </a:lnSpc>
              </a:pPr>
              <a:t>1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1541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B8E771-F148-419A-A2A6-A630E3E33568}" type="slidenum">
              <a:rPr lang="de-DE" smtClean="0">
                <a:ea typeface="Microsoft YaHei" pitchFamily="34" charset="-122"/>
              </a:rPr>
              <a:pPr/>
              <a:t>17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3746" y="767477"/>
            <a:ext cx="4734983" cy="3837384"/>
          </a:xfrm>
          <a:solidFill>
            <a:srgbClr val="FFFFFF"/>
          </a:solidFill>
          <a:ln/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B8E771-F148-419A-A2A6-A630E3E33568}" type="slidenum">
              <a:rPr lang="de-DE" smtClean="0">
                <a:ea typeface="Microsoft YaHei" pitchFamily="34" charset="-122"/>
              </a:rPr>
              <a:pPr/>
              <a:t>18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8C336A9-59B9-4A23-87EB-69C953E2D6E4}" type="slidenum">
              <a:rPr lang="de-DE" smtClean="0">
                <a:ea typeface="Microsoft YaHei" pitchFamily="34" charset="-122"/>
              </a:rPr>
              <a:pPr/>
              <a:t>19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DD42FF0E-3C8F-4B43-8A5B-6DAA3072740B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19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8C336A9-59B9-4A23-87EB-69C953E2D6E4}" type="slidenum">
              <a:rPr lang="de-DE" smtClean="0">
                <a:ea typeface="Microsoft YaHei" pitchFamily="34" charset="-122"/>
              </a:rPr>
              <a:pPr/>
              <a:t>20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DD42FF0E-3C8F-4B43-8A5B-6DAA3072740B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20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0C7A8D1-EDB9-4617-A3DD-5C03B708BB72}" type="slidenum">
              <a:rPr lang="de-DE" smtClean="0">
                <a:ea typeface="Microsoft YaHei" pitchFamily="34" charset="-122"/>
              </a:rPr>
              <a:pPr/>
              <a:t>21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3746" y="767477"/>
            <a:ext cx="4734983" cy="3837384"/>
          </a:xfrm>
          <a:solidFill>
            <a:srgbClr val="FFFFFF"/>
          </a:solidFill>
          <a:ln/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868310DB-214B-4D79-A724-ACB1B11971D9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21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B7F38AB-CFD6-4120-80B1-574857B6CA0F}" type="slidenum">
              <a:rPr lang="de-DE" smtClean="0">
                <a:ea typeface="Microsoft YaHei" pitchFamily="34" charset="-122"/>
              </a:rPr>
              <a:pPr/>
              <a:t>23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3746" y="767477"/>
            <a:ext cx="4734983" cy="3837384"/>
          </a:xfrm>
          <a:solidFill>
            <a:srgbClr val="FFFFFF"/>
          </a:solidFill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F9C6057-67BC-4961-B5D3-696A174188C3}" type="slidenum">
              <a:rPr lang="de-DE" smtClean="0">
                <a:ea typeface="Microsoft YaHei" pitchFamily="34" charset="-122"/>
              </a:rPr>
              <a:pPr/>
              <a:t>24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8DCCEDA-3DEA-4B8C-804A-D9E76A917607}" type="slidenum">
              <a:rPr lang="de-DE" smtClean="0">
                <a:ea typeface="Microsoft YaHei" pitchFamily="34" charset="-122"/>
              </a:rPr>
              <a:pPr/>
              <a:t>25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1A597978-79B7-4B87-B334-645B9E388E03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25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EF90C0-71D3-49A1-9DB9-6136EF3A458E}" type="slidenum">
              <a:rPr lang="de-DE" smtClean="0">
                <a:ea typeface="Microsoft YaHei" pitchFamily="34" charset="-122"/>
              </a:rPr>
              <a:pPr/>
              <a:t>26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8F0398A9-AB43-4B8B-86EF-363400A1ADC5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26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EF90C0-71D3-49A1-9DB9-6136EF3A458E}" type="slidenum">
              <a:rPr lang="de-DE" smtClean="0">
                <a:ea typeface="Microsoft YaHei" pitchFamily="34" charset="-122"/>
              </a:rPr>
              <a:pPr/>
              <a:t>27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8F0398A9-AB43-4B8B-86EF-363400A1ADC5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27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E704E7-DDCC-4730-9AA3-5FBE36E7103E}" type="slidenum">
              <a:rPr lang="de-DE" smtClean="0">
                <a:ea typeface="Microsoft YaHei" pitchFamily="34" charset="-122"/>
              </a:rPr>
              <a:pPr/>
              <a:t>2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874BD705-EE95-4300-9A8C-DF1682648EF6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2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F0A3B1-516E-4B48-9FB9-D77F24E4910F}" type="slidenum">
              <a:rPr lang="de-DE" smtClean="0">
                <a:ea typeface="Microsoft YaHei" pitchFamily="34" charset="-122"/>
              </a:rPr>
              <a:pPr/>
              <a:t>30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7F7DB93-4974-4AAE-8313-91FC054FFD28}" type="slidenum">
              <a:rPr lang="de-DE" smtClean="0">
                <a:ea typeface="Microsoft YaHei" pitchFamily="34" charset="-122"/>
              </a:rPr>
              <a:pPr/>
              <a:t>31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AB732EA-1FC0-42B7-816C-0D9BF3F5F7FD}" type="slidenum">
              <a:rPr lang="de-DE" smtClean="0">
                <a:ea typeface="Microsoft YaHei" pitchFamily="34" charset="-122"/>
              </a:rPr>
              <a:pPr/>
              <a:t>40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9AC767C-DE67-41DC-B16A-BE385A93DC8B}" type="slidenum">
              <a:rPr lang="de-DE" smtClean="0">
                <a:ea typeface="Microsoft YaHei" pitchFamily="34" charset="-122"/>
              </a:rPr>
              <a:pPr/>
              <a:t>41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78ECF21-DA2F-426F-8A80-BF804E7D1F26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74C073C-C0EC-43F8-884A-DB40CDE68086}" type="slidenum">
              <a:rPr lang="en-US" smtClean="0">
                <a:latin typeface="Times New Roman" pitchFamily="18" charset="0"/>
              </a:rPr>
              <a:pPr>
                <a:defRPr/>
              </a:pPr>
              <a:t>49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0B91589-09AF-4D2F-BD5A-A2968451172B}" type="slidenum">
              <a:rPr lang="de-DE" smtClean="0">
                <a:ea typeface="Microsoft YaHei" pitchFamily="34" charset="-122"/>
              </a:rPr>
              <a:pPr/>
              <a:t>50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FCEAA91-40A5-427E-BAE9-59B3624131FC}" type="slidenum">
              <a:rPr lang="de-DE" smtClean="0">
                <a:ea typeface="Microsoft YaHei" pitchFamily="34" charset="-122"/>
              </a:rPr>
              <a:pPr/>
              <a:t>51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3746" y="767477"/>
            <a:ext cx="4734983" cy="3837384"/>
          </a:xfrm>
          <a:solidFill>
            <a:srgbClr val="FFFFFF"/>
          </a:solidFill>
          <a:ln/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5781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47C164F0-1F0A-48E7-9A75-437B14E30ED1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51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D389A27-4B70-4917-945C-159A1D50E589}" type="slidenum">
              <a:rPr lang="de-DE" smtClean="0">
                <a:ea typeface="Microsoft YaHei" pitchFamily="34" charset="-122"/>
              </a:rPr>
              <a:pPr/>
              <a:t>52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3746" y="767477"/>
            <a:ext cx="4734983" cy="3837384"/>
          </a:xfrm>
          <a:solidFill>
            <a:srgbClr val="FFFFFF"/>
          </a:solidFill>
          <a:ln/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643BC7A-59E2-48F8-BA4C-71B156A5061B}" type="slidenum">
              <a:rPr lang="de-DE" smtClean="0">
                <a:ea typeface="Microsoft YaHei" pitchFamily="34" charset="-122"/>
              </a:rPr>
              <a:pPr/>
              <a:t>53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3746" y="767477"/>
            <a:ext cx="4734983" cy="3837384"/>
          </a:xfrm>
          <a:solidFill>
            <a:srgbClr val="FFFFFF"/>
          </a:solidFill>
          <a:ln/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F198D9-4D53-4493-9152-A2815DB62C21}" type="slidenum">
              <a:rPr lang="de-DE" smtClean="0">
                <a:ea typeface="Microsoft YaHei" pitchFamily="34" charset="-122"/>
              </a:rPr>
              <a:pPr/>
              <a:t>3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453B208-FDA3-482C-89A7-099F01D90F94}" type="slidenum">
              <a:rPr lang="en-US" smtClean="0">
                <a:latin typeface="Times New Roman" pitchFamily="18" charset="0"/>
              </a:rPr>
              <a:pPr>
                <a:defRPr/>
              </a:pPr>
              <a:t>54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14189554-2CC3-4335-B086-A2E780D39F0A}" type="slidenum">
              <a:rPr lang="de-DE" sz="1300">
                <a:solidFill>
                  <a:srgbClr val="000000"/>
                </a:solidFill>
              </a:rPr>
              <a:pPr algn="r"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54</a:t>
            </a:fld>
            <a:endParaRPr lang="de-DE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F198D9-4D53-4493-9152-A2815DB62C21}" type="slidenum">
              <a:rPr lang="de-DE" smtClean="0">
                <a:ea typeface="Microsoft YaHei" pitchFamily="34" charset="-122"/>
              </a:rPr>
              <a:pPr/>
              <a:t>4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F4AEC23-727B-459C-A781-4907BE2F77DB}" type="slidenum">
              <a:rPr lang="de-DE" smtClean="0">
                <a:ea typeface="Microsoft YaHei" pitchFamily="34" charset="-122"/>
              </a:rPr>
              <a:pPr/>
              <a:t>11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3746" y="767477"/>
            <a:ext cx="4734983" cy="3837384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F2E2626B-EC85-43D0-B8C8-EF282B3F4417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11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8DB5AB-5B19-433C-B875-0EC07C4FDD2C}" type="slidenum">
              <a:rPr lang="de-DE" smtClean="0">
                <a:ea typeface="Microsoft YaHei" pitchFamily="34" charset="-122"/>
              </a:rPr>
              <a:pPr/>
              <a:t>12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B8232809-0D2A-4CA3-8294-DD145867BA87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12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BC50BB1-BEF4-4764-A031-9BEC77129418}" type="slidenum">
              <a:rPr lang="de-DE" smtClean="0">
                <a:ea typeface="Microsoft YaHei" pitchFamily="34" charset="-122"/>
              </a:rPr>
              <a:pPr/>
              <a:t>13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CFE4B106-6662-473A-9B04-E2D46C1DA2A0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13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F9C6057-67BC-4961-B5D3-696A174188C3}" type="slidenum">
              <a:rPr lang="de-DE" smtClean="0">
                <a:ea typeface="Microsoft YaHei" pitchFamily="34" charset="-122"/>
              </a:rPr>
              <a:pPr/>
              <a:t>14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8593657-F6B3-40C8-A573-EA3C5F1A645E}" type="slidenum">
              <a:rPr lang="de-DE" smtClean="0">
                <a:ea typeface="Microsoft YaHei" pitchFamily="34" charset="-122"/>
              </a:rPr>
              <a:pPr/>
              <a:t>15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3746" y="767477"/>
            <a:ext cx="4734983" cy="3837384"/>
          </a:xfrm>
          <a:solidFill>
            <a:srgbClr val="FFFFFF"/>
          </a:solidFill>
          <a:ln/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4757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3197D94A-2A15-4633-91BF-854416710E88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15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88948-52BB-4127-ADC7-26D26A7EB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8CB95-3477-4062-9C96-DD26F0D5E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512763"/>
            <a:ext cx="1941513" cy="5838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3725" cy="5838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6B3A9-3CBC-491F-A7AB-CC9EEF16D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9279F-8995-4BEE-A82C-D25E2644A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687EF-B0CF-476E-98BA-BD702527E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24FBC-7EFB-48C9-A057-01102DC05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06825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625" y="1784350"/>
            <a:ext cx="3808413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D4009-653F-4263-BA0C-6DC1C7B1C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EB3DE-6424-41DF-B752-EE5523EF4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0D71C-F8FB-424C-A213-4CB7B1789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856E8-18FB-4B20-A711-AF3D7580F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D9858-B740-49D3-B98F-D0442CE9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F0FC-0D7E-4F93-80A8-534C7A46A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CA532-A993-470B-AC0F-3F688E2A0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23F8D-3A5A-4FCE-95C1-1E1E25E6C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512763"/>
            <a:ext cx="1941513" cy="5838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3725" cy="5838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D240C-DB33-49CB-880E-F0765B208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152-019E-4896-AA23-A9D3FEC54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06825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625" y="1784350"/>
            <a:ext cx="3808413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ABED0-CDB3-4A75-A207-CB87159E8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EA27E-CCAB-4618-BE0B-07D98DA6A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162BA-09BC-4A8D-8B69-462FA590A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08CFD-ADF7-43A6-B739-63288EE72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A67AA-2423-417F-B794-118E2CAA3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8EE41-8B6F-488D-839E-5F3299EF9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12763"/>
            <a:ext cx="7767638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84350"/>
            <a:ext cx="7767638" cy="456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477000" y="6416675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16675"/>
            <a:ext cx="452438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defRPr sz="1200">
                <a:solidFill>
                  <a:srgbClr val="D6ECFF"/>
                </a:solidFill>
                <a:latin typeface="Times New Roman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B481AC2-C8DE-4077-8505-B434D208D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alibri" pitchFamily="34" charset="0"/>
          <a:ea typeface="Microsoft YaHei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alibri" pitchFamily="34" charset="0"/>
          <a:ea typeface="Microsoft YaHei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alibri" pitchFamily="34" charset="0"/>
          <a:ea typeface="Microsoft YaHei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alibri" pitchFamily="34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200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12763"/>
            <a:ext cx="7767638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84350"/>
            <a:ext cx="7767638" cy="456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477000" y="6416675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16675"/>
            <a:ext cx="452438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defRPr sz="1200">
                <a:solidFill>
                  <a:srgbClr val="D6ECFF"/>
                </a:solidFill>
                <a:latin typeface="Times New Roman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2A2105D-C781-43BE-A9FA-47D5EA260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alibri" pitchFamily="34" charset="0"/>
          <a:ea typeface="Microsoft YaHei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alibri" pitchFamily="34" charset="0"/>
          <a:ea typeface="Microsoft YaHei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alibri" pitchFamily="34" charset="0"/>
          <a:ea typeface="Microsoft YaHei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alibri" pitchFamily="34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200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tel:(2012)%20022802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oleObject" Target="../embeddings/oleObject29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oleObject" Target="../embeddings/oleObject30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oleObject" Target="../embeddings/oleObject3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0" y="214200"/>
            <a:ext cx="9143280" cy="1428120"/>
          </a:xfrm>
          <a:prstGeom prst="rect">
            <a:avLst/>
          </a:prstGeom>
          <a:solidFill>
            <a:srgbClr val="0000FF"/>
          </a:solidFill>
          <a:ln w="9360">
            <a:solidFill>
              <a:srgbClr val="4F81BD"/>
            </a:solidFill>
            <a:round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4800">
                <a:solidFill>
                  <a:srgbClr val="000000"/>
                </a:solidFill>
                <a:latin typeface="Constantia"/>
                <a:ea typeface="Microsoft YaHei"/>
              </a:rPr>
              <a:t>Cooling of massive neutron stars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40" name="CustomShape 2"/>
          <p:cNvSpPr/>
          <p:nvPr/>
        </p:nvSpPr>
        <p:spPr>
          <a:xfrm>
            <a:off x="5220000" y="4214880"/>
            <a:ext cx="3426480" cy="6422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i="1" dirty="0" smtClean="0">
                <a:solidFill>
                  <a:srgbClr val="FF0000"/>
                </a:solidFill>
                <a:latin typeface="Arial Black"/>
                <a:ea typeface="Microsoft YaHei"/>
              </a:rPr>
              <a:t>CSQCD</a:t>
            </a:r>
            <a:r>
              <a:rPr lang="ru-RU" i="1" dirty="0" smtClean="0">
                <a:solidFill>
                  <a:srgbClr val="FF0000"/>
                </a:solidFill>
                <a:latin typeface="Arial Black"/>
                <a:ea typeface="Microsoft YaHei"/>
              </a:rPr>
              <a:t> </a:t>
            </a:r>
            <a:r>
              <a:rPr lang="en-US" i="1" smtClean="0">
                <a:solidFill>
                  <a:srgbClr val="FF0000"/>
                </a:solidFill>
                <a:latin typeface="Arial Black"/>
                <a:ea typeface="Microsoft YaHei"/>
              </a:rPr>
              <a:t>VI</a:t>
            </a:r>
            <a:r>
              <a:rPr lang="ru-RU" smtClean="0">
                <a:solidFill>
                  <a:srgbClr val="0066FF"/>
                </a:solidFill>
                <a:latin typeface="Arial Black"/>
                <a:ea typeface="Microsoft YaHei"/>
              </a:rPr>
              <a:t>- </a:t>
            </a:r>
            <a:r>
              <a:rPr lang="ru-RU" dirty="0">
                <a:solidFill>
                  <a:srgbClr val="0066FF"/>
                </a:solidFill>
                <a:latin typeface="Arial Black"/>
                <a:ea typeface="Microsoft YaHei"/>
              </a:rPr>
              <a:t>2017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dirty="0" err="1" smtClean="0">
                <a:solidFill>
                  <a:srgbClr val="0066FF"/>
                </a:solidFill>
                <a:latin typeface="Arial Black"/>
                <a:ea typeface="Microsoft YaHei"/>
              </a:rPr>
              <a:t>Dubna</a:t>
            </a:r>
            <a:r>
              <a:rPr lang="ru-RU" dirty="0" smtClean="0">
                <a:solidFill>
                  <a:srgbClr val="0066FF"/>
                </a:solidFill>
                <a:latin typeface="Arial Black"/>
                <a:ea typeface="Microsoft YaHei"/>
              </a:rPr>
              <a:t> </a:t>
            </a:r>
            <a:r>
              <a:rPr lang="ru-RU" dirty="0">
                <a:solidFill>
                  <a:srgbClr val="0066FF"/>
                </a:solidFill>
                <a:latin typeface="Arial Black"/>
                <a:ea typeface="Microsoft YaHei"/>
              </a:rPr>
              <a:t>-  </a:t>
            </a:r>
            <a:r>
              <a:rPr lang="ru-RU" dirty="0" smtClean="0">
                <a:solidFill>
                  <a:srgbClr val="0066FF"/>
                </a:solidFill>
                <a:latin typeface="Arial Black"/>
                <a:ea typeface="Microsoft YaHei"/>
              </a:rPr>
              <a:t>2</a:t>
            </a:r>
            <a:r>
              <a:rPr lang="en-US" dirty="0" smtClean="0">
                <a:solidFill>
                  <a:srgbClr val="0066FF"/>
                </a:solidFill>
                <a:latin typeface="Arial Black"/>
                <a:ea typeface="Microsoft YaHei"/>
              </a:rPr>
              <a:t>9</a:t>
            </a:r>
            <a:r>
              <a:rPr lang="ru-RU" dirty="0" smtClean="0">
                <a:solidFill>
                  <a:srgbClr val="0066FF"/>
                </a:solidFill>
                <a:latin typeface="Arial Black"/>
                <a:ea typeface="Microsoft YaHei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Arial Black"/>
                <a:ea typeface="Microsoft YaHei"/>
              </a:rPr>
              <a:t>September</a:t>
            </a:r>
            <a:r>
              <a:rPr lang="ru-RU" dirty="0">
                <a:solidFill>
                  <a:srgbClr val="0066FF"/>
                </a:solidFill>
                <a:latin typeface="Arial Black"/>
                <a:ea typeface="Microsoft YaHei"/>
              </a:rPr>
              <a:t> </a:t>
            </a:r>
            <a:endParaRPr dirty="0"/>
          </a:p>
        </p:txBody>
      </p:sp>
      <p:pic>
        <p:nvPicPr>
          <p:cNvPr id="241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200" y="2072160"/>
            <a:ext cx="4357080" cy="3071160"/>
          </a:xfrm>
          <a:prstGeom prst="rect">
            <a:avLst/>
          </a:prstGeom>
          <a:ln w="9360">
            <a:noFill/>
          </a:ln>
        </p:spPr>
      </p:pic>
      <p:sp>
        <p:nvSpPr>
          <p:cNvPr id="242" name="CustomShape 3"/>
          <p:cNvSpPr/>
          <p:nvPr/>
        </p:nvSpPr>
        <p:spPr>
          <a:xfrm>
            <a:off x="214200" y="5283000"/>
            <a:ext cx="8286480" cy="729000"/>
          </a:xfrm>
          <a:prstGeom prst="rect">
            <a:avLst/>
          </a:prstGeom>
          <a:solidFill>
            <a:srgbClr val="EEECE1"/>
          </a:solidFill>
          <a:ln w="9360">
            <a:solidFill>
              <a:srgbClr val="4F81BD"/>
            </a:solidFill>
            <a:round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1F497D"/>
                </a:solidFill>
                <a:latin typeface="Arial"/>
                <a:ea typeface="Microsoft YaHei"/>
              </a:rPr>
              <a:t>my co-authors:</a:t>
            </a:r>
            <a:r>
              <a:rPr lang="ru-RU" sz="2000">
                <a:solidFill>
                  <a:srgbClr val="1F497D"/>
                </a:solidFill>
                <a:latin typeface="Arial"/>
                <a:ea typeface="Microsoft YaHei"/>
              </a:rPr>
              <a:t> D.Blaschke, D.Voskresensky,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1F497D"/>
                </a:solidFill>
                <a:latin typeface="Arial"/>
                <a:ea typeface="Microsoft YaHei"/>
              </a:rPr>
              <a:t>N-U. Bastian, S. Typel, E. Kolomeitsev, K. Maslov </a:t>
            </a:r>
            <a:r>
              <a:rPr lang="ru-RU">
                <a:solidFill>
                  <a:srgbClr val="1F497D"/>
                </a:solidFill>
                <a:latin typeface="Arial"/>
                <a:ea typeface="Microsoft YaHei"/>
              </a:rPr>
              <a:t>
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3" name="CustomShape 4"/>
          <p:cNvSpPr/>
          <p:nvPr/>
        </p:nvSpPr>
        <p:spPr>
          <a:xfrm>
            <a:off x="5148000" y="2133000"/>
            <a:ext cx="3499560" cy="1800000"/>
          </a:xfrm>
          <a:prstGeom prst="rect">
            <a:avLst/>
          </a:prstGeom>
          <a:solidFill>
            <a:srgbClr val="FDEADA"/>
          </a:solidFill>
          <a:ln w="9360">
            <a:solidFill>
              <a:srgbClr val="9BBB59"/>
            </a:solidFill>
            <a:round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r>
              <a:rPr lang="ru-RU" sz="3200">
                <a:solidFill>
                  <a:srgbClr val="403152"/>
                </a:solidFill>
                <a:latin typeface="Arial"/>
                <a:ea typeface="Microsoft YaHei"/>
              </a:rPr>
              <a:t>Hovik Grigorian</a:t>
            </a:r>
            <a:r>
              <a:rPr lang="ru-RU" sz="3200">
                <a:solidFill>
                  <a:srgbClr val="FFFFFF"/>
                </a:solidFill>
                <a:latin typeface="Arial"/>
                <a:ea typeface="Microsoft YaHei"/>
              </a:rPr>
              <a:t>: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400" i="1">
                <a:solidFill>
                  <a:srgbClr val="FF0000"/>
                </a:solidFill>
                <a:latin typeface="Arial"/>
                <a:ea typeface="Microsoft YaHei"/>
              </a:rPr>
              <a:t>JINR – Dubna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i="1">
                <a:solidFill>
                  <a:srgbClr val="FF0000"/>
                </a:solidFill>
                <a:latin typeface="Arial"/>
                <a:ea typeface="Microsoft YaHei"/>
              </a:rPr>
              <a:t>Yerevan State University</a:t>
            </a:r>
            <a:endParaRPr/>
          </a:p>
        </p:txBody>
      </p:sp>
      <p:sp>
        <p:nvSpPr>
          <p:cNvPr id="244" name="CustomShape 5"/>
          <p:cNvSpPr/>
          <p:nvPr/>
        </p:nvSpPr>
        <p:spPr>
          <a:xfrm>
            <a:off x="214200" y="6075360"/>
            <a:ext cx="8286480" cy="728640"/>
          </a:xfrm>
          <a:prstGeom prst="rect">
            <a:avLst/>
          </a:prstGeom>
          <a:solidFill>
            <a:srgbClr val="EEECE1"/>
          </a:solidFill>
          <a:ln w="9360">
            <a:solidFill>
              <a:srgbClr val="4F81BD"/>
            </a:solidFill>
            <a:round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1F497D"/>
                </a:solidFill>
                <a:latin typeface="Arial"/>
              </a:rPr>
              <a:t>The research was carried out under financial support of the Russian Science Foundation (project #17-12-01427)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4375" y="1785938"/>
          <a:ext cx="8072438" cy="5072062"/>
        </p:xfrm>
        <a:graphic>
          <a:graphicData uri="http://schemas.openxmlformats.org/presentationml/2006/ole">
            <p:oleObj spid="_x0000_s104451" name="Acrobat Document" r:id="rId3" imgW="10060560" imgH="7774200" progId="">
              <p:embed/>
            </p:oleObj>
          </a:graphicData>
        </a:graphic>
      </p:graphicFrame>
      <p:sp>
        <p:nvSpPr>
          <p:cNvPr id="4099" name="Title 4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 smtClean="0"/>
              <a:t> Different  Configurations</a:t>
            </a:r>
            <a:br>
              <a:rPr lang="en-US" dirty="0" smtClean="0"/>
            </a:br>
            <a:r>
              <a:rPr lang="en-US" dirty="0" smtClean="0"/>
              <a:t>with the same NS mass 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276872"/>
            <a:ext cx="763905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1785938"/>
            <a:ext cx="6551613" cy="499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1785938"/>
            <a:ext cx="6632575" cy="5089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2800" y="1778000"/>
            <a:ext cx="6632575" cy="515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4238" y="1768475"/>
            <a:ext cx="6632575" cy="5089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3" name="Oval 5"/>
          <p:cNvSpPr>
            <a:spLocks noChangeArrowheads="1"/>
          </p:cNvSpPr>
          <p:nvPr/>
        </p:nvSpPr>
        <p:spPr bwMode="auto">
          <a:xfrm rot="2700000">
            <a:off x="4283075" y="4157663"/>
            <a:ext cx="3151188" cy="487362"/>
          </a:xfrm>
          <a:prstGeom prst="ellipse">
            <a:avLst/>
          </a:prstGeom>
          <a:solidFill>
            <a:srgbClr val="FFCC00">
              <a:alpha val="29803"/>
            </a:srgbClr>
          </a:solidFill>
          <a:ln w="936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914400" y="512763"/>
            <a:ext cx="7772400" cy="915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>
                <a:solidFill>
                  <a:schemeClr val="bg1"/>
                </a:solidFill>
                <a:latin typeface="Consolas" pitchFamily="49" charset="0"/>
              </a:rPr>
              <a:t>Surface Temperature &amp; Age Data 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 rot="2640000">
            <a:off x="4086225" y="3641725"/>
            <a:ext cx="4032250" cy="287338"/>
          </a:xfrm>
          <a:prstGeom prst="ellipse">
            <a:avLst/>
          </a:prstGeom>
          <a:solidFill>
            <a:srgbClr val="FF6600">
              <a:alpha val="23921"/>
            </a:srgbClr>
          </a:solidFill>
          <a:ln w="936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 rot="2460000">
            <a:off x="4483100" y="4745038"/>
            <a:ext cx="3109913" cy="677862"/>
          </a:xfrm>
          <a:prstGeom prst="ellipse">
            <a:avLst/>
          </a:prstGeom>
          <a:solidFill>
            <a:srgbClr val="0000FF">
              <a:alpha val="20000"/>
            </a:srgbClr>
          </a:solidFill>
          <a:ln w="936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2675" y="4138613"/>
            <a:ext cx="3097213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4214813" y="5765800"/>
            <a:ext cx="2251075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FrankRuehl"/>
                <a:cs typeface="FrankRuehl"/>
              </a:rPr>
              <a:t>Fast Coolers</a:t>
            </a:r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4613" y="2919413"/>
            <a:ext cx="2395537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9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2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2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2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4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5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55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3" grpId="1" animBg="1"/>
      <p:bldP spid="17415" grpId="0" animBg="1"/>
      <p:bldP spid="17415" grpId="1" animBg="1"/>
      <p:bldP spid="17416" grpId="0" animBg="1"/>
      <p:bldP spid="174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 r="-903" b="76991"/>
          <a:stretch>
            <a:fillRect/>
          </a:stretch>
        </p:blipFill>
        <p:spPr bwMode="auto">
          <a:xfrm>
            <a:off x="1857375" y="2071688"/>
            <a:ext cx="5905500" cy="1357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785813" y="500063"/>
            <a:ext cx="7772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500" dirty="0">
                <a:solidFill>
                  <a:schemeClr val="bg1"/>
                </a:solidFill>
                <a:latin typeface="Clarendon" pitchFamily="18" charset="0"/>
              </a:rPr>
              <a:t>Cooling Mechanism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571875"/>
            <a:ext cx="8731250" cy="308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642938" y="1285875"/>
            <a:ext cx="8072437" cy="4429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2440" rIns="90000" bIns="0"/>
          <a:lstStyle/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rbel" pitchFamily="32" charset="0"/>
              </a:rPr>
              <a:t>The energy flux per unit time l(r) through a spherical slice at distance r from the center is:</a:t>
            </a: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dirty="0">
              <a:solidFill>
                <a:srgbClr val="FFFFFF"/>
              </a:solidFill>
              <a:latin typeface="Corbel" pitchFamily="32" charset="0"/>
            </a:endParaRP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dirty="0">
              <a:solidFill>
                <a:srgbClr val="FFFFFF"/>
              </a:solidFill>
              <a:latin typeface="Corbel" pitchFamily="32" charset="0"/>
            </a:endParaRP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rbel" pitchFamily="32" charset="0"/>
              </a:rPr>
              <a:t> The equations for energy balance and thermal energy transport are:</a:t>
            </a: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dirty="0">
              <a:solidFill>
                <a:srgbClr val="FFFFFF"/>
              </a:solidFill>
              <a:latin typeface="Corbel" pitchFamily="32" charset="0"/>
            </a:endParaRP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dirty="0">
              <a:solidFill>
                <a:srgbClr val="FFFFFF"/>
              </a:solidFill>
              <a:latin typeface="Corbel" pitchFamily="32" charset="0"/>
            </a:endParaRP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dirty="0">
              <a:solidFill>
                <a:srgbClr val="FFFFFF"/>
              </a:solidFill>
              <a:latin typeface="Corbel" pitchFamily="32" charset="0"/>
            </a:endParaRP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rbel" pitchFamily="32" charset="0"/>
              </a:rPr>
              <a:t>where n = n(r) is the baryon number density,  NB = NB(r) is the total baryon number in the sphere with radius r </a:t>
            </a: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b="1" dirty="0">
              <a:solidFill>
                <a:srgbClr val="FFFFFF"/>
              </a:solidFill>
              <a:latin typeface="Corbel" pitchFamily="32" charset="0"/>
            </a:endParaRP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pt-BR" sz="1800" b="1" dirty="0">
              <a:solidFill>
                <a:schemeClr val="tx2">
                  <a:lumMod val="50000"/>
                </a:schemeClr>
              </a:solidFill>
              <a:latin typeface="Corbel" pitchFamily="32" charset="0"/>
            </a:endParaRP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pt-BR" sz="1800" b="1" dirty="0">
                <a:solidFill>
                  <a:schemeClr val="tx2">
                    <a:lumMod val="50000"/>
                  </a:schemeClr>
                </a:solidFill>
                <a:latin typeface="Corbel" pitchFamily="32" charset="0"/>
              </a:rPr>
              <a:t>F.Weber: Pulsars as Astro. Labs ... (1999);   </a:t>
            </a: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pt-BR" sz="1800" b="1" dirty="0">
                <a:solidFill>
                  <a:schemeClr val="tx2">
                    <a:lumMod val="50000"/>
                  </a:schemeClr>
                </a:solidFill>
                <a:latin typeface="Corbel" pitchFamily="32" charset="0"/>
              </a:rPr>
              <a:t>D. Blaschke Grigorian, Voskresensky, A&amp; A 368 (2001)561.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30238" y="357188"/>
            <a:ext cx="8156575" cy="776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64080" rIns="90000" bIns="46800"/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800" dirty="0">
                <a:solidFill>
                  <a:srgbClr val="FFFFFF"/>
                </a:solidFill>
                <a:latin typeface="Consolas" pitchFamily="49" charset="0"/>
              </a:rPr>
              <a:t>Cooling Evolution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1709738"/>
            <a:ext cx="6191250" cy="93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3143250"/>
            <a:ext cx="4867275" cy="121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4786313"/>
            <a:ext cx="3605212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42844" y="1571612"/>
            <a:ext cx="9001156" cy="50720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82440" rIns="90000" bIns="0"/>
          <a:lstStyle/>
          <a:p>
            <a:pPr marL="49213">
              <a:lnSpc>
                <a:spcPct val="8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Direct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Urca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(DU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) the most efficient processes</a:t>
            </a: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Modified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Urca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(MU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)  and 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Bremsstrahlung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 Suppression due to the pairing</a:t>
            </a: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Enhanced cooling due to the pairing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06438" y="296863"/>
            <a:ext cx="8156575" cy="1085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6408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it-IT" sz="3200" dirty="0">
                <a:solidFill>
                  <a:schemeClr val="bg1"/>
                </a:solidFill>
                <a:latin typeface="Clarendon" pitchFamily="18" charset="0"/>
              </a:rPr>
              <a:t>Neutrino emissivities </a:t>
            </a:r>
            <a:r>
              <a:rPr lang="it-IT" sz="3200" dirty="0" smtClean="0">
                <a:solidFill>
                  <a:schemeClr val="bg1"/>
                </a:solidFill>
                <a:latin typeface="Clarendon" pitchFamily="18" charset="0"/>
              </a:rPr>
              <a:t>in hadronic </a:t>
            </a:r>
            <a:r>
              <a:rPr lang="it-IT" sz="3200" dirty="0">
                <a:solidFill>
                  <a:schemeClr val="bg1"/>
                </a:solidFill>
                <a:latin typeface="Clarendon" pitchFamily="18" charset="0"/>
              </a:rPr>
              <a:t>matter:</a:t>
            </a:r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74888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" y="3068959"/>
            <a:ext cx="8096250" cy="84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21088"/>
            <a:ext cx="74231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1008"/>
            <a:ext cx="9220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5373216"/>
            <a:ext cx="644525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214438"/>
            <a:ext cx="8215313" cy="544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8318500" cy="7921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4000" dirty="0">
                <a:solidFill>
                  <a:schemeClr val="bg1"/>
                </a:solidFill>
                <a:latin typeface="Consolas" pitchFamily="49" charset="0"/>
              </a:rPr>
              <a:t>DU constraint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1571625" y="1500188"/>
          <a:ext cx="6475413" cy="5003800"/>
        </p:xfrm>
        <a:graphic>
          <a:graphicData uri="http://schemas.openxmlformats.org/presentationml/2006/ole">
            <p:oleObj spid="_x0000_s254979" name="Acrobat Document" r:id="rId3" imgW="10060560" imgH="7774200" progId="">
              <p:embed/>
            </p:oleObj>
          </a:graphicData>
        </a:graphic>
      </p:graphicFrame>
      <p:sp>
        <p:nvSpPr>
          <p:cNvPr id="2051" name="Title 3"/>
          <p:cNvSpPr>
            <a:spLocks noGrp="1"/>
          </p:cNvSpPr>
          <p:nvPr>
            <p:ph type="title"/>
          </p:nvPr>
        </p:nvSpPr>
        <p:spPr>
          <a:xfrm>
            <a:off x="914400" y="214313"/>
            <a:ext cx="7300913" cy="135731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 The Mass constraint and DU - onsets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512763"/>
            <a:ext cx="8229600" cy="13128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>
                <a:solidFill>
                  <a:schemeClr val="bg1"/>
                </a:solidFill>
                <a:latin typeface="Consolas" pitchFamily="49" charset="0"/>
              </a:rPr>
              <a:t>Medium Effects In Cooling Of Neutron Stars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65138" y="1770063"/>
            <a:ext cx="4038600" cy="2301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Based on Fermi liquid theory </a:t>
            </a:r>
            <a:r>
              <a:rPr lang="da-DK" sz="2800" dirty="0">
                <a:solidFill>
                  <a:schemeClr val="accent4">
                    <a:lumMod val="50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( Landau (1956), Migdal (1967), Migdal et al. (1990))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a-DK" sz="2800" dirty="0">
                <a:solidFill>
                  <a:schemeClr val="accent4">
                    <a:lumMod val="50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MMU – insted  of  MU</a:t>
            </a:r>
          </a:p>
          <a:p>
            <a:pPr marL="406400" indent="-339725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da-DK" sz="2800" dirty="0">
              <a:solidFill>
                <a:schemeClr val="accent4">
                  <a:lumMod val="50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56138" y="1770063"/>
            <a:ext cx="4038600" cy="873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Main regulator in Minimal Cooling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4071938"/>
            <a:ext cx="2714625" cy="162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5715000"/>
            <a:ext cx="3929062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714625"/>
            <a:ext cx="4143375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5" y="4000500"/>
            <a:ext cx="4071938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8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512763"/>
            <a:ext cx="8229600" cy="13128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>
                <a:solidFill>
                  <a:schemeClr val="bg1"/>
                </a:solidFill>
                <a:latin typeface="Consolas" pitchFamily="49" charset="0"/>
              </a:rPr>
              <a:t>Medium Effects In Cooling Of Neutron Stars</a:t>
            </a:r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785786" y="2000240"/>
          <a:ext cx="7543800" cy="4429156"/>
        </p:xfrm>
        <a:graphic>
          <a:graphicData uri="http://schemas.openxmlformats.org/presentationml/2006/ole">
            <p:oleObj spid="_x0000_s312323" name="PDF" r:id="rId4" imgW="0" imgH="0" progId="FoxitReader.Document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500063" y="260350"/>
            <a:ext cx="7786687" cy="865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4000" dirty="0">
                <a:solidFill>
                  <a:schemeClr val="bg1"/>
                </a:solidFill>
                <a:latin typeface="Consolas" pitchFamily="49" charset="0"/>
              </a:rPr>
              <a:t>SC Pairing Gaps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14313" y="1225550"/>
            <a:ext cx="8715375" cy="53260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002060"/>
                </a:solidFill>
                <a:ea typeface="Microsoft YaHei" charset="-122"/>
                <a:cs typeface="+mn-cs"/>
              </a:rPr>
              <a:t>2SC phase: 1 color (</a:t>
            </a:r>
            <a:r>
              <a:rPr lang="en-US" dirty="0">
                <a:solidFill>
                  <a:srgbClr val="7030A0"/>
                </a:solidFill>
                <a:ea typeface="Microsoft YaHei" charset="-122"/>
                <a:cs typeface="+mn-cs"/>
              </a:rPr>
              <a:t>blue</a:t>
            </a:r>
            <a:r>
              <a:rPr lang="en-US" dirty="0">
                <a:solidFill>
                  <a:srgbClr val="002060"/>
                </a:solidFill>
                <a:ea typeface="Microsoft YaHei" charset="-122"/>
                <a:cs typeface="+mn-cs"/>
              </a:rPr>
              <a:t>) is unpaired  (mixed superconductivity)</a:t>
            </a: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err="1">
                <a:solidFill>
                  <a:srgbClr val="002060"/>
                </a:solidFill>
                <a:ea typeface="Microsoft YaHei" charset="-122"/>
                <a:cs typeface="+mn-cs"/>
              </a:rPr>
              <a:t>Ansatz</a:t>
            </a:r>
            <a:r>
              <a:rPr lang="en-US" dirty="0">
                <a:solidFill>
                  <a:srgbClr val="002060"/>
                </a:solidFill>
                <a:ea typeface="Microsoft YaHei" charset="-122"/>
                <a:cs typeface="+mn-cs"/>
              </a:rPr>
              <a:t>     2SC + X phase:</a:t>
            </a: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a typeface="Microsoft YaHei" charset="-122"/>
              <a:cs typeface="+mn-cs"/>
            </a:endParaRP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a typeface="Microsoft YaHei" charset="-122"/>
              <a:cs typeface="+mn-cs"/>
            </a:endParaRP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a typeface="Microsoft YaHei" charset="-122"/>
              <a:cs typeface="+mn-cs"/>
            </a:endParaRP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a typeface="Microsoft YaHei" charset="-122"/>
              <a:cs typeface="+mn-cs"/>
            </a:endParaRP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a typeface="Microsoft YaHei" charset="-122"/>
              <a:cs typeface="+mn-cs"/>
            </a:endParaRP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Microsoft YaHei" charset="-122"/>
                <a:cs typeface="+mn-cs"/>
              </a:rPr>
              <a:t>Pairing gaps for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Microsoft YaHei" charset="-122"/>
                <a:cs typeface="+mn-cs"/>
              </a:rPr>
              <a:t>hadronic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Microsoft YaHei" charset="-122"/>
                <a:cs typeface="+mn-cs"/>
              </a:rPr>
              <a:t> phase</a:t>
            </a: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FF"/>
                </a:solidFill>
                <a:ea typeface="Microsoft YaHei" charset="-122"/>
                <a:cs typeface="+mn-cs"/>
              </a:rPr>
              <a:t>(</a:t>
            </a:r>
            <a:r>
              <a:rPr lang="en-US" b="1" dirty="0">
                <a:solidFill>
                  <a:srgbClr val="5FA326"/>
                </a:solidFill>
                <a:ea typeface="Microsoft YaHei" charset="-122"/>
                <a:cs typeface="+mn-cs"/>
              </a:rPr>
              <a:t>AV18 - </a:t>
            </a:r>
            <a:r>
              <a:rPr lang="en-US" b="1" dirty="0" err="1">
                <a:solidFill>
                  <a:srgbClr val="5FA326"/>
                </a:solidFill>
                <a:ea typeface="Microsoft YaHei" charset="-122"/>
                <a:cs typeface="+mn-cs"/>
              </a:rPr>
              <a:t>Takatsuka</a:t>
            </a:r>
            <a:r>
              <a:rPr lang="en-US" b="1" dirty="0">
                <a:solidFill>
                  <a:srgbClr val="5FA326"/>
                </a:solidFill>
                <a:ea typeface="Microsoft YaHei" charset="-122"/>
                <a:cs typeface="+mn-cs"/>
              </a:rPr>
              <a:t> et al. (2004)</a:t>
            </a:r>
            <a:r>
              <a:rPr lang="en-US" b="1" dirty="0">
                <a:solidFill>
                  <a:srgbClr val="FFFFFF"/>
                </a:solidFill>
                <a:ea typeface="Microsoft YaHei" charset="-122"/>
                <a:cs typeface="+mn-cs"/>
              </a:rPr>
              <a:t>)</a:t>
            </a: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a typeface="Microsoft YaHei" charset="-122"/>
              <a:cs typeface="+mn-cs"/>
            </a:endParaRP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a typeface="Microsoft YaHei" charset="-122"/>
              <a:cs typeface="+mn-cs"/>
            </a:endParaRP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a typeface="Microsoft YaHei" charset="-122"/>
              <a:cs typeface="+mn-cs"/>
            </a:endParaRP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a typeface="Microsoft YaHei" charset="-122"/>
              <a:cs typeface="+mn-cs"/>
            </a:endParaRP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a typeface="Microsoft YaHei" charset="-122"/>
              <a:cs typeface="+mn-cs"/>
            </a:endParaRP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a typeface="Microsoft YaHei" charset="-122"/>
              <a:cs typeface="+mn-cs"/>
            </a:endParaRP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dirty="0">
              <a:solidFill>
                <a:srgbClr val="FFFFFF"/>
              </a:solidFill>
              <a:ea typeface="Microsoft YaHei" charset="-122"/>
              <a:cs typeface="+mn-cs"/>
            </a:endParaRP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dirty="0">
                <a:solidFill>
                  <a:srgbClr val="8BE6FF"/>
                </a:solidFill>
                <a:ea typeface="Microsoft YaHei" charset="-122"/>
                <a:cs typeface="+mn-cs"/>
              </a:rPr>
              <a:t>Popov, </a:t>
            </a:r>
            <a:r>
              <a:rPr lang="en-US" b="1" dirty="0" err="1">
                <a:solidFill>
                  <a:srgbClr val="8BE6FF"/>
                </a:solidFill>
                <a:ea typeface="Microsoft YaHei" charset="-122"/>
                <a:cs typeface="+mn-cs"/>
              </a:rPr>
              <a:t>Grigorian</a:t>
            </a:r>
            <a:r>
              <a:rPr lang="en-US" b="1" dirty="0">
                <a:solidFill>
                  <a:srgbClr val="8BE6FF"/>
                </a:solidFill>
                <a:ea typeface="Microsoft YaHei" charset="-122"/>
                <a:cs typeface="+mn-cs"/>
              </a:rPr>
              <a:t>, </a:t>
            </a:r>
            <a:r>
              <a:rPr lang="en-US" b="1" dirty="0" err="1">
                <a:solidFill>
                  <a:srgbClr val="8BE6FF"/>
                </a:solidFill>
                <a:ea typeface="Microsoft YaHei" charset="-122"/>
                <a:cs typeface="+mn-cs"/>
              </a:rPr>
              <a:t>Blaschke</a:t>
            </a:r>
            <a:r>
              <a:rPr lang="en-US" b="1" dirty="0">
                <a:solidFill>
                  <a:srgbClr val="8BE6FF"/>
                </a:solidFill>
                <a:ea typeface="Microsoft YaHei" charset="-122"/>
                <a:cs typeface="+mn-cs"/>
              </a:rPr>
              <a:t>, PRC 74 (2006)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071688"/>
            <a:ext cx="3049588" cy="928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 r="69362"/>
          <a:stretch>
            <a:fillRect/>
          </a:stretch>
        </p:blipFill>
        <p:spPr bwMode="auto">
          <a:xfrm>
            <a:off x="4643438" y="2000250"/>
            <a:ext cx="3571875" cy="2071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4143375"/>
            <a:ext cx="714375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" dur="5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928688" y="214313"/>
            <a:ext cx="7715250" cy="1092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500" dirty="0">
                <a:solidFill>
                  <a:schemeClr val="bg1"/>
                </a:solidFill>
                <a:latin typeface="Consolas" pitchFamily="49" charset="0"/>
              </a:rPr>
              <a:t>Cooling Of Neutron Stars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928688" y="1785938"/>
            <a:ext cx="7772400" cy="4570412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Times New Roman" pitchFamily="16" charset="0"/>
              <a:buNone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de-DE" sz="30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Introduction  to  Cooling Simulation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Cooling regulators  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Time Evolution of </a:t>
            </a:r>
            <a:r>
              <a:rPr lang="de-DE" sz="3000" dirty="0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r>
              <a:rPr lang="de-DE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Temperature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i="1" dirty="0" smtClean="0">
                <a:solidFill>
                  <a:srgbClr val="F1550F"/>
                </a:solidFill>
                <a:latin typeface="Corbel" pitchFamily="32" charset="0"/>
                <a:ea typeface="Microsoft YaHei" charset="-122"/>
                <a:cs typeface="+mn-cs"/>
              </a:rPr>
              <a:t>Super conductivity &amp; in-medium effects</a:t>
            </a:r>
            <a:endParaRPr lang="de-DE" sz="3000" i="1" dirty="0">
              <a:solidFill>
                <a:srgbClr val="F1550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b="1" i="1" dirty="0" smtClean="0">
                <a:solidFill>
                  <a:schemeClr val="accent3"/>
                </a:solidFill>
                <a:latin typeface="Corbel" pitchFamily="32" charset="0"/>
                <a:ea typeface="Microsoft YaHei" charset="-122"/>
                <a:cs typeface="+mn-cs"/>
              </a:rPr>
              <a:t>Results for NS </a:t>
            </a:r>
            <a:r>
              <a:rPr lang="de-DE" sz="3000" b="1" i="1" dirty="0">
                <a:solidFill>
                  <a:schemeClr val="accent3"/>
                </a:solidFill>
                <a:latin typeface="Corbel" pitchFamily="32" charset="0"/>
                <a:ea typeface="Microsoft YaHei" charset="-122"/>
                <a:cs typeface="+mn-cs"/>
              </a:rPr>
              <a:t>cooling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i="1" dirty="0" smtClean="0">
                <a:solidFill>
                  <a:srgbClr val="F1550F"/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endParaRPr lang="de-DE" sz="3000" i="1" dirty="0">
              <a:solidFill>
                <a:srgbClr val="F1550F"/>
              </a:solidFill>
              <a:latin typeface="Corbel" pitchFamily="32" charset="0"/>
              <a:ea typeface="Microsoft YaHei" charset="-122"/>
              <a:cs typeface="+mn-cs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000125" y="5643563"/>
            <a:ext cx="6500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dirty="0" smtClean="0"/>
              <a:t>H</a:t>
            </a:r>
            <a:r>
              <a:rPr lang="en-US" dirty="0"/>
              <a:t>. </a:t>
            </a:r>
            <a:r>
              <a:rPr lang="en-US" dirty="0" err="1" smtClean="0"/>
              <a:t>Grigorian</a:t>
            </a:r>
            <a:r>
              <a:rPr lang="en-US" dirty="0" smtClean="0"/>
              <a:t>, D</a:t>
            </a:r>
            <a:r>
              <a:rPr lang="en-US" dirty="0"/>
              <a:t>. N. </a:t>
            </a:r>
            <a:r>
              <a:rPr lang="en-US" dirty="0" err="1" smtClean="0"/>
              <a:t>Voskresensky</a:t>
            </a:r>
            <a:r>
              <a:rPr lang="en-US" dirty="0"/>
              <a:t> </a:t>
            </a:r>
            <a:r>
              <a:rPr lang="en-US" dirty="0" smtClean="0"/>
              <a:t>and D. </a:t>
            </a:r>
            <a:r>
              <a:rPr lang="en-US" dirty="0" err="1" smtClean="0"/>
              <a:t>Blaschke</a:t>
            </a:r>
            <a:r>
              <a:rPr lang="en-US" dirty="0" smtClean="0"/>
              <a:t> </a:t>
            </a:r>
            <a:endParaRPr lang="en-US" dirty="0"/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dirty="0"/>
              <a:t> </a:t>
            </a:r>
            <a:r>
              <a:rPr lang="en-US" dirty="0" smtClean="0"/>
              <a:t>Eur. Phys</a:t>
            </a:r>
            <a:r>
              <a:rPr lang="en-US" dirty="0"/>
              <a:t>. </a:t>
            </a:r>
            <a:r>
              <a:rPr lang="en-US" dirty="0" smtClean="0"/>
              <a:t>J.  A </a:t>
            </a:r>
            <a:r>
              <a:rPr lang="en-US" b="1" dirty="0" smtClean="0"/>
              <a:t>52: 67 </a:t>
            </a:r>
            <a:r>
              <a:rPr lang="en-US" b="1" dirty="0"/>
              <a:t>(</a:t>
            </a:r>
            <a:r>
              <a:rPr lang="en-US" b="1" dirty="0" smtClean="0"/>
              <a:t>2016).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500063" y="260350"/>
            <a:ext cx="7786687" cy="865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4000" dirty="0">
                <a:solidFill>
                  <a:schemeClr val="bg1"/>
                </a:solidFill>
                <a:latin typeface="Consolas" pitchFamily="49" charset="0"/>
              </a:rPr>
              <a:t>SC Pairing Gaps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 l="10921" t="10394" r="3946"/>
          <a:stretch>
            <a:fillRect/>
          </a:stretch>
        </p:blipFill>
        <p:spPr bwMode="auto">
          <a:xfrm>
            <a:off x="4429123" y="1268760"/>
            <a:ext cx="4714877" cy="542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0" y="1285860"/>
          <a:ext cx="4429124" cy="5357826"/>
        </p:xfrm>
        <a:graphic>
          <a:graphicData uri="http://schemas.openxmlformats.org/presentationml/2006/ole">
            <p:oleObj spid="_x0000_s43010" name="PDF" r:id="rId5" imgW="0" imgH="0" progId="FoxitReader.Document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2786063"/>
            <a:ext cx="4106862" cy="337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706438" y="1530350"/>
            <a:ext cx="4008437" cy="11128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82440" rIns="90000" bIns="0"/>
          <a:lstStyle/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en-US" dirty="0">
                <a:solidFill>
                  <a:schemeClr val="tx2"/>
                </a:solidFill>
                <a:latin typeface="Corbel" pitchFamily="32" charset="0"/>
                <a:ea typeface="Microsoft YaHei" charset="-122"/>
                <a:cs typeface="+mn-cs"/>
              </a:rPr>
              <a:t>AV18 gaps, pi-condensate, without suppression of 3P2 neutron pairing -  Enhanced PBF process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706438" y="260350"/>
            <a:ext cx="8156575" cy="12398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6408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800" dirty="0">
                <a:solidFill>
                  <a:schemeClr val="bg1"/>
                </a:solidFill>
                <a:latin typeface="Consolas" pitchFamily="49" charset="0"/>
              </a:rPr>
              <a:t>Anomalies </a:t>
            </a:r>
            <a:r>
              <a:rPr lang="de-DE" sz="3600" dirty="0">
                <a:solidFill>
                  <a:schemeClr val="bg1"/>
                </a:solidFill>
                <a:latin typeface="Consolas" pitchFamily="49" charset="0"/>
              </a:rPr>
              <a:t>Because</a:t>
            </a:r>
            <a:r>
              <a:rPr lang="de-DE" sz="3800" dirty="0">
                <a:solidFill>
                  <a:schemeClr val="bg1"/>
                </a:solidFill>
                <a:latin typeface="Consolas" pitchFamily="49" charset="0"/>
              </a:rPr>
              <a:t> Of PBF </a:t>
            </a:r>
            <a:r>
              <a:rPr lang="de-DE" sz="3600" dirty="0">
                <a:solidFill>
                  <a:schemeClr val="bg1"/>
                </a:solidFill>
                <a:latin typeface="Consolas" pitchFamily="49" charset="0"/>
              </a:rPr>
              <a:t>Proccess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2608263"/>
            <a:ext cx="3929062" cy="3571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000625" y="1785938"/>
            <a:ext cx="3857625" cy="709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FF"/>
                </a:solidFill>
                <a:ea typeface="Microsoft YaHei" charset="-122"/>
                <a:cs typeface="+mn-cs"/>
              </a:rPr>
              <a:t> </a:t>
            </a:r>
            <a:r>
              <a:rPr lang="en-US" dirty="0">
                <a:solidFill>
                  <a:schemeClr val="tx2"/>
                </a:solidFill>
                <a:ea typeface="Microsoft YaHei" charset="-122"/>
                <a:cs typeface="+mn-cs"/>
              </a:rPr>
              <a:t>The gaps from Yakovlev at al. (2003)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884238" y="6215063"/>
            <a:ext cx="6408737" cy="398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a typeface="Microsoft YaHei" charset="-122"/>
                <a:cs typeface="+mn-cs"/>
              </a:rPr>
              <a:t>Grigorian, Voskresensky  Astron.Astrophys. 444 (2005)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decel="100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9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015288" cy="10001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Contributions To Luminosities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00063" y="1643063"/>
          <a:ext cx="4071937" cy="5000625"/>
        </p:xfrm>
        <a:graphic>
          <a:graphicData uri="http://schemas.openxmlformats.org/presentationml/2006/ole">
            <p:oleObj spid="_x0000_s9220" name="Acrobat Document" r:id="rId3" imgW="10060560" imgH="7774200" progId="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4857750" y="1714500"/>
          <a:ext cx="4000500" cy="4929188"/>
        </p:xfrm>
        <a:graphic>
          <a:graphicData uri="http://schemas.openxmlformats.org/presentationml/2006/ole">
            <p:oleObj spid="_x0000_s9221" name="Acrobat Document" r:id="rId4" imgW="10060560" imgH="7774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947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Consolas" pitchFamily="49" charset="0"/>
              </a:rPr>
              <a:t>The Influence Of A Change Of The Heat Conductivity On The Scenario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85813" y="1643063"/>
            <a:ext cx="7639050" cy="4424362"/>
            <a:chOff x="495" y="1035"/>
            <a:chExt cx="4812" cy="2787"/>
          </a:xfrm>
        </p:grpSpPr>
        <p:pic>
          <p:nvPicPr>
            <p:cNvPr id="3789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" y="1035"/>
              <a:ext cx="4812" cy="27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7894" name="Text Box 4"/>
            <p:cNvSpPr txBox="1">
              <a:spLocks noChangeArrowheads="1"/>
            </p:cNvSpPr>
            <p:nvPr/>
          </p:nvSpPr>
          <p:spPr bwMode="auto">
            <a:xfrm>
              <a:off x="495" y="1035"/>
              <a:ext cx="4812" cy="27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/>
            </a:p>
          </p:txBody>
        </p:sp>
      </p:grp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255713" y="6243638"/>
            <a:ext cx="706437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b="1">
                <a:solidFill>
                  <a:srgbClr val="8BE6FF"/>
                </a:solidFill>
              </a:rPr>
              <a:t>Blaschke, Grigorian, Voskresensky, A&amp; A </a:t>
            </a:r>
            <a:r>
              <a:rPr lang="en-US" b="1">
                <a:solidFill>
                  <a:srgbClr val="8BE6FF"/>
                </a:solidFill>
              </a:rPr>
              <a:t>424, 979 (2004)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42844" y="1571612"/>
            <a:ext cx="9001156" cy="50720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82440" rIns="90000" bIns="0"/>
          <a:lstStyle/>
          <a:p>
            <a:pPr marL="49213">
              <a:lnSpc>
                <a:spcPct val="8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Quark direct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Urca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 (QDU) the most efficient processes</a:t>
            </a: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Compression n/n0 ≃ 2 , strong coupling 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α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s ≈ 1</a:t>
            </a:r>
          </a:p>
          <a:p>
            <a:pPr marL="49213">
              <a:lnSpc>
                <a:spcPct val="8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Quark Modified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Urca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 (QMU)  and   Quark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Bremsstrahlung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 Suppression due to the pairing</a:t>
            </a: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Enhanced cooling due to the pairing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06438" y="296863"/>
            <a:ext cx="8156575" cy="1085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6408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it-IT" sz="3200" dirty="0">
                <a:solidFill>
                  <a:schemeClr val="bg1"/>
                </a:solidFill>
                <a:latin typeface="Clarendon" pitchFamily="18" charset="0"/>
              </a:rPr>
              <a:t>Neutrino emissivities in quark matter: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5357850" cy="62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876"/>
            <a:ext cx="5400675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643446"/>
            <a:ext cx="5643602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715016"/>
            <a:ext cx="7572375" cy="62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000240"/>
            <a:ext cx="2838450" cy="928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3500438"/>
            <a:ext cx="2876550" cy="1747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71500" y="428625"/>
            <a:ext cx="8229600" cy="1162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>
                <a:solidFill>
                  <a:schemeClr val="bg1"/>
                </a:solidFill>
                <a:latin typeface="Consolas" pitchFamily="49" charset="0"/>
              </a:rPr>
              <a:t>Crust</a:t>
            </a:r>
            <a:r>
              <a:rPr lang="de-DE" sz="3600" dirty="0">
                <a:solidFill>
                  <a:srgbClr val="C1EEFF"/>
                </a:solidFill>
                <a:latin typeface="Consolas" pitchFamily="49" charset="0"/>
              </a:rPr>
              <a:t> </a:t>
            </a:r>
            <a:r>
              <a:rPr lang="de-DE" sz="3600" dirty="0">
                <a:solidFill>
                  <a:schemeClr val="bg1"/>
                </a:solidFill>
                <a:latin typeface="Consolas" pitchFamily="49" charset="0"/>
              </a:rPr>
              <a:t>Model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1785938"/>
            <a:ext cx="3814763" cy="4857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en-US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Time dependence of the  light element contents  in the crust</a:t>
            </a: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dirty="0">
              <a:solidFill>
                <a:schemeClr val="tx1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sz="18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sz="18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sz="18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pt-BR" sz="1800" b="1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Blaschke,  Grigorian, Voskresensky, A&amp; A 368 (2001)561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. </a:t>
            </a: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sz="1800" dirty="0">
              <a:solidFill>
                <a:schemeClr val="tx1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en-US" sz="1800" dirty="0" err="1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Page,Lattimer,Prakash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 &amp; Steiner, </a:t>
            </a:r>
            <a:r>
              <a:rPr lang="en-US" sz="1800" dirty="0" err="1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Astrophys.J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. 155,623 (2004)</a:t>
            </a: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sz="1800" dirty="0">
              <a:solidFill>
                <a:schemeClr val="tx1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en-US" sz="1800" dirty="0" err="1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Yakovlev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Levenfish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Potekhin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,  </a:t>
            </a:r>
            <a:r>
              <a:rPr lang="en-US" sz="1800" dirty="0" err="1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Gnedin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 &amp; </a:t>
            </a:r>
            <a:r>
              <a:rPr lang="en-US" sz="1800" dirty="0" err="1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Chabrier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 , Astron. </a:t>
            </a:r>
            <a:r>
              <a:rPr lang="en-US" sz="1800" dirty="0" err="1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Astrophys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 , 417, 169 (2004)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714625"/>
            <a:ext cx="25622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43438" y="1785938"/>
            <a:ext cx="4267200" cy="4500562"/>
            <a:chOff x="2925" y="1565"/>
            <a:chExt cx="2688" cy="1997"/>
          </a:xfrm>
        </p:grpSpPr>
        <p:pic>
          <p:nvPicPr>
            <p:cNvPr id="3584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5" y="1565"/>
              <a:ext cx="2688" cy="19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5847" name="Text Box 6"/>
            <p:cNvSpPr txBox="1">
              <a:spLocks noChangeArrowheads="1"/>
            </p:cNvSpPr>
            <p:nvPr/>
          </p:nvSpPr>
          <p:spPr bwMode="auto">
            <a:xfrm>
              <a:off x="2925" y="1565"/>
              <a:ext cx="2688" cy="19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>
                <a:solidFill>
                  <a:schemeClr val="bg1"/>
                </a:solidFill>
                <a:latin typeface="Consolas" pitchFamily="49" charset="0"/>
              </a:rPr>
              <a:t>Temperature In The Hybrid Star Interior 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7138" y="1990725"/>
            <a:ext cx="7002462" cy="418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852488" y="6286500"/>
            <a:ext cx="699452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b="1">
                <a:solidFill>
                  <a:srgbClr val="8BE6FF"/>
                </a:solidFill>
              </a:rPr>
              <a:t>Blaschke, Grigorian, Voskresensky, A&amp; A 368 (2001) 561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828800"/>
            <a:ext cx="77851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>
                <a:solidFill>
                  <a:schemeClr val="bg1"/>
                </a:solidFill>
                <a:latin typeface="Consolas" pitchFamily="49" charset="0"/>
              </a:rPr>
              <a:t>Temperature In The Hybrid Star Interior 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7138" y="1990725"/>
            <a:ext cx="7002462" cy="418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852488" y="6286500"/>
            <a:ext cx="699452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b="1">
                <a:solidFill>
                  <a:srgbClr val="8BE6FF"/>
                </a:solidFill>
              </a:rPr>
              <a:t>Blaschke, Grigorian, Voskresensky, A&amp; A 368 (2001) 561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0" y="1714488"/>
          <a:ext cx="6715140" cy="5000660"/>
        </p:xfrm>
        <a:graphic>
          <a:graphicData uri="http://schemas.openxmlformats.org/presentationml/2006/ole">
            <p:oleObj spid="_x0000_s111620" name="PDF" r:id="rId3" imgW="0" imgH="0" progId="FoxitReader.Document">
              <p:embed/>
            </p:oleObj>
          </a:graphicData>
        </a:graphic>
      </p:graphicFrame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HDD – AV18 , Yak.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ME nc = 3 n0</a:t>
            </a:r>
            <a:endParaRPr lang="de-DE" sz="3600" dirty="0">
              <a:solidFill>
                <a:schemeClr val="bg1"/>
              </a:solidFill>
              <a:latin typeface="Consolas" pitchFamily="49" charset="0"/>
            </a:endParaRPr>
          </a:p>
        </p:txBody>
      </p:sp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4429124" y="1714488"/>
          <a:ext cx="6643686" cy="4929198"/>
        </p:xfrm>
        <a:graphic>
          <a:graphicData uri="http://schemas.openxmlformats.org/presentationml/2006/ole">
            <p:oleObj spid="_x0000_s111621" name="PDF" r:id="rId4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DD2 – EEHOr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ME-nc=1.5,2.0,2.5n0</a:t>
            </a:r>
            <a:endParaRPr lang="de-DE" sz="3600" dirty="0">
              <a:solidFill>
                <a:schemeClr val="bg1"/>
              </a:solidFill>
              <a:latin typeface="Consolas" pitchFamily="49" charset="0"/>
            </a:endParaRPr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0" y="1857364"/>
          <a:ext cx="4357686" cy="4791075"/>
        </p:xfrm>
        <a:graphic>
          <a:graphicData uri="http://schemas.openxmlformats.org/presentationml/2006/ole">
            <p:oleObj spid="_x0000_s114694" name="PDF" r:id="rId3" imgW="0" imgH="0" progId="FoxitReader.Document">
              <p:embed/>
            </p:oleObj>
          </a:graphicData>
        </a:graphic>
      </p:graphicFrame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3214678" y="1785926"/>
          <a:ext cx="4267222" cy="4857784"/>
        </p:xfrm>
        <a:graphic>
          <a:graphicData uri="http://schemas.openxmlformats.org/presentationml/2006/ole">
            <p:oleObj spid="_x0000_s114695" name="PDF" r:id="rId4" imgW="0" imgH="0" progId="FoxitReader.Document">
              <p:embed/>
            </p:oleObj>
          </a:graphicData>
        </a:graphic>
      </p:graphicFrame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6286512" y="1857364"/>
          <a:ext cx="4214842" cy="4786346"/>
        </p:xfrm>
        <a:graphic>
          <a:graphicData uri="http://schemas.openxmlformats.org/presentationml/2006/ole">
            <p:oleObj spid="_x0000_s114696" name="PDF" r:id="rId5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714375" y="285750"/>
            <a:ext cx="8215313" cy="1208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6408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4000" dirty="0">
                <a:solidFill>
                  <a:schemeClr val="bg1"/>
                </a:solidFill>
                <a:latin typeface="Consolas" pitchFamily="49" charset="0"/>
              </a:rPr>
              <a:t>Phase </a:t>
            </a:r>
            <a:r>
              <a:rPr lang="de-DE" sz="3200" dirty="0">
                <a:solidFill>
                  <a:schemeClr val="bg1"/>
                </a:solidFill>
                <a:latin typeface="Consolas" pitchFamily="49" charset="0"/>
              </a:rPr>
              <a:t>Diagramm &amp; Cooling Simulation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857250" y="2143125"/>
            <a:ext cx="7358063" cy="3857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2440" rIns="90000" bIns="0"/>
          <a:lstStyle/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Description of the stellar matter  - local properties (</a:t>
            </a:r>
            <a:r>
              <a:rPr lang="en-US" sz="2400" dirty="0" err="1">
                <a:solidFill>
                  <a:srgbClr val="002060"/>
                </a:solidFill>
                <a:latin typeface="Corbel" pitchFamily="32" charset="0"/>
              </a:rPr>
              <a:t>EoS</a:t>
            </a: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 of super-dense matter)</a:t>
            </a:r>
          </a:p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Modeling of the gravitationally self bound compact star  -  including the density profiles</a:t>
            </a:r>
          </a:p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Extrapolations of  the  energy loss  mechanisms to higher densities and temperatures</a:t>
            </a:r>
          </a:p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 Consistency of the approaches</a:t>
            </a:r>
          </a:p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Comparison with observational data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l="53999" r="4601" b="4001"/>
          <a:stretch>
            <a:fillRect/>
          </a:stretch>
        </p:blipFill>
        <p:spPr bwMode="auto">
          <a:xfrm>
            <a:off x="5004048" y="1692209"/>
            <a:ext cx="3960440" cy="5165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15639" t="23754" r="18514" b="14719"/>
          <a:stretch>
            <a:fillRect/>
          </a:stretch>
        </p:blipFill>
        <p:spPr bwMode="auto">
          <a:xfrm>
            <a:off x="179512" y="1700808"/>
            <a:ext cx="4824536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1"/>
          <p:cNvSpPr txBox="1">
            <a:spLocks noChangeArrowheads="1"/>
          </p:cNvSpPr>
          <p:nvPr/>
        </p:nvSpPr>
        <p:spPr bwMode="auto">
          <a:xfrm>
            <a:off x="914400" y="285750"/>
            <a:ext cx="7772400" cy="1141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>
                <a:solidFill>
                  <a:schemeClr val="bg1"/>
                </a:solidFill>
                <a:latin typeface="Consolas" pitchFamily="49" charset="0"/>
              </a:rPr>
              <a:t>Cas A as an Hadronic Star</a:t>
            </a:r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000100" y="1571612"/>
          <a:ext cx="7143750" cy="4857750"/>
        </p:xfrm>
        <a:graphic>
          <a:graphicData uri="http://schemas.openxmlformats.org/presentationml/2006/ole">
            <p:oleObj spid="_x0000_s362499" name="Acrobat Document" r:id="rId4" imgW="10035000" imgH="76978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>
                <a:solidFill>
                  <a:schemeClr val="bg1"/>
                </a:solidFill>
                <a:latin typeface="Consolas" pitchFamily="49" charset="0"/>
              </a:rPr>
              <a:t>Cas A As An Hybrid Star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643063"/>
            <a:ext cx="6429375" cy="484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67638" cy="987425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mtClean="0"/>
              <a:t>Possible internal structure of CasA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000125" y="1571625"/>
          <a:ext cx="7543800" cy="5143500"/>
        </p:xfrm>
        <a:graphic>
          <a:graphicData uri="http://schemas.openxmlformats.org/presentationml/2006/ole">
            <p:oleObj spid="_x0000_s363523" name="Acrobat Document" r:id="rId3" imgW="10060560" imgH="7774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 MKVOR – </a:t>
            </a:r>
            <a:r>
              <a:rPr lang="de-DE" sz="3600" dirty="0" err="1" smtClean="0">
                <a:solidFill>
                  <a:schemeClr val="bg1"/>
                </a:solidFill>
                <a:latin typeface="Consolas" pitchFamily="49" charset="0"/>
              </a:rPr>
              <a:t>EoS</a:t>
            </a: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 model </a:t>
            </a:r>
            <a:endParaRPr lang="de-DE" sz="3600" dirty="0">
              <a:solidFill>
                <a:schemeClr val="bg1"/>
              </a:solidFill>
              <a:latin typeface="Consolas" pitchFamily="49" charset="0"/>
            </a:endParaRPr>
          </a:p>
        </p:txBody>
      </p:sp>
      <p:pic>
        <p:nvPicPr>
          <p:cNvPr id="3594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320480" cy="49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5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79129"/>
            <a:ext cx="4292600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116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 MKVOR – EEHOr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ME-</a:t>
            </a:r>
            <a:r>
              <a:rPr lang="de-DE" sz="3600" dirty="0" err="1" smtClean="0">
                <a:solidFill>
                  <a:schemeClr val="bg1"/>
                </a:solidFill>
                <a:latin typeface="Consolas" pitchFamily="49" charset="0"/>
              </a:rPr>
              <a:t>nc</a:t>
            </a: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=3.0n0</a:t>
            </a:r>
            <a:endParaRPr lang="de-DE" sz="3600" dirty="0">
              <a:solidFill>
                <a:schemeClr val="bg1"/>
              </a:solidFill>
              <a:latin typeface="Consolas" pitchFamily="49" charset="0"/>
            </a:endParaRPr>
          </a:p>
        </p:txBody>
      </p:sp>
      <p:pic>
        <p:nvPicPr>
          <p:cNvPr id="361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56084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 MKVOR </a:t>
            </a:r>
            <a:r>
              <a:rPr lang="de-DE" sz="3600" dirty="0" err="1" smtClean="0">
                <a:solidFill>
                  <a:schemeClr val="bg1"/>
                </a:solidFill>
                <a:latin typeface="Consolas" pitchFamily="49" charset="0"/>
              </a:rPr>
              <a:t>Hyp</a:t>
            </a: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 – EEHOr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ME-</a:t>
            </a:r>
            <a:r>
              <a:rPr lang="de-DE" sz="3600" dirty="0" err="1" smtClean="0">
                <a:solidFill>
                  <a:schemeClr val="bg1"/>
                </a:solidFill>
                <a:latin typeface="Consolas" pitchFamily="49" charset="0"/>
              </a:rPr>
              <a:t>nc</a:t>
            </a: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=3.0n0</a:t>
            </a:r>
            <a:endParaRPr lang="de-DE" sz="3600" dirty="0">
              <a:solidFill>
                <a:schemeClr val="bg1"/>
              </a:solidFill>
              <a:latin typeface="Consolas" pitchFamily="49" charset="0"/>
            </a:endParaRPr>
          </a:p>
        </p:txBody>
      </p:sp>
      <p:pic>
        <p:nvPicPr>
          <p:cNvPr id="361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28192"/>
            <a:ext cx="4392488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4099669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 smtClean="0">
                <a:solidFill>
                  <a:schemeClr val="bg1"/>
                </a:solidFill>
                <a:latin typeface="Consolas" pitchFamily="49" charset="0"/>
              </a:rPr>
              <a:t>Cooling of Twin CS</a:t>
            </a:r>
            <a:r>
              <a:rPr lang="en-US" sz="4000" dirty="0" smtClean="0">
                <a:solidFill>
                  <a:srgbClr val="C1EEFF"/>
                </a:solidFill>
                <a:latin typeface="Consolas" pitchFamily="49" charset="0"/>
              </a:rPr>
              <a:t> </a:t>
            </a:r>
            <a:endParaRPr lang="en-US" sz="4000" dirty="0">
              <a:solidFill>
                <a:srgbClr val="C1EEFF"/>
              </a:solidFill>
              <a:latin typeface="Consolas" pitchFamily="49" charset="0"/>
            </a:endParaRPr>
          </a:p>
        </p:txBody>
      </p:sp>
      <p:pic>
        <p:nvPicPr>
          <p:cNvPr id="308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4032448" cy="478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32048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48680"/>
            <a:ext cx="4524772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42798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5720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45720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4427984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64400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714375" y="285750"/>
            <a:ext cx="8215313" cy="1208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6408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4000" dirty="0">
                <a:solidFill>
                  <a:schemeClr val="bg1"/>
                </a:solidFill>
                <a:latin typeface="Consolas" pitchFamily="49" charset="0"/>
              </a:rPr>
              <a:t>Phase </a:t>
            </a:r>
            <a:r>
              <a:rPr lang="de-DE" sz="3200" dirty="0">
                <a:solidFill>
                  <a:schemeClr val="bg1"/>
                </a:solidFill>
                <a:latin typeface="Consolas" pitchFamily="49" charset="0"/>
              </a:rPr>
              <a:t>Diagramm &amp; Cooling Simulation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95536" y="1772816"/>
            <a:ext cx="8496944" cy="4155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2440" rIns="90000" bIns="0"/>
          <a:lstStyle/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Description of the stellar matter  - local properties (</a:t>
            </a:r>
            <a:r>
              <a:rPr lang="en-US" sz="2400" dirty="0" err="1">
                <a:solidFill>
                  <a:srgbClr val="002060"/>
                </a:solidFill>
                <a:latin typeface="Corbel" pitchFamily="32" charset="0"/>
              </a:rPr>
              <a:t>EoS</a:t>
            </a: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 of super-dense matter)</a:t>
            </a:r>
          </a:p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Modeling of the gravitationally self bound compact star  -  including the density profiles</a:t>
            </a:r>
          </a:p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Extrapolations of  the  energy loss  mechanisms to higher densities and temperatures</a:t>
            </a:r>
          </a:p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 Consistency of the approaches</a:t>
            </a:r>
          </a:p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Comparison with observational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>
                <a:solidFill>
                  <a:schemeClr val="bg1"/>
                </a:solidFill>
                <a:latin typeface="Consolas" pitchFamily="49" charset="0"/>
              </a:rPr>
              <a:t>Conclusions</a:t>
            </a:r>
            <a:r>
              <a:rPr lang="en-US" sz="4000" dirty="0">
                <a:solidFill>
                  <a:srgbClr val="C1EEFF"/>
                </a:solidFill>
                <a:latin typeface="Consolas" pitchFamily="49" charset="0"/>
              </a:rPr>
              <a:t> 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914400" y="1643063"/>
            <a:ext cx="7772400" cy="4929187"/>
          </a:xfrm>
          <a:prstGeom prst="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All known cooling data including the </a:t>
            </a:r>
            <a:r>
              <a:rPr lang="en-US" sz="3000" dirty="0" err="1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Cas</a:t>
            </a:r>
            <a:r>
              <a:rPr lang="en-US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A rapid cooling consistently described by the </a:t>
            </a:r>
            <a:r>
              <a:rPr lang="en-US" sz="3200" dirty="0" smtClean="0">
                <a:solidFill>
                  <a:srgbClr val="002060"/>
                </a:solidFill>
              </a:rPr>
              <a:t>``nuclear medium cooling" scenario</a:t>
            </a:r>
            <a:endParaRPr lang="en-US" sz="3000" dirty="0">
              <a:solidFill>
                <a:srgbClr val="002060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3000" dirty="0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Influence of </a:t>
            </a:r>
            <a:r>
              <a:rPr lang="en-US" sz="3000" dirty="0" smtClean="0">
                <a:solidFill>
                  <a:srgbClr val="002060"/>
                </a:solidFill>
                <a:latin typeface="Corbel" pitchFamily="32" charset="0"/>
                <a:ea typeface="Microsoft YaHei" charset="-122"/>
                <a:cs typeface="+mn-cs"/>
              </a:rPr>
              <a:t>stiffness on </a:t>
            </a:r>
            <a:r>
              <a:rPr lang="en-US" sz="3000" dirty="0" err="1" smtClean="0">
                <a:solidFill>
                  <a:srgbClr val="002060"/>
                </a:solidFill>
                <a:latin typeface="Corbel" pitchFamily="32" charset="0"/>
                <a:ea typeface="Microsoft YaHei" charset="-122"/>
                <a:cs typeface="+mn-cs"/>
              </a:rPr>
              <a:t>EoS</a:t>
            </a:r>
            <a:r>
              <a:rPr lang="en-US" sz="3000" dirty="0" smtClean="0">
                <a:solidFill>
                  <a:srgbClr val="002060"/>
                </a:solidFill>
                <a:latin typeface="Corbel" pitchFamily="32" charset="0"/>
                <a:ea typeface="Microsoft YaHei" charset="-122"/>
                <a:cs typeface="+mn-cs"/>
              </a:rPr>
              <a:t> and cooling </a:t>
            </a:r>
            <a:r>
              <a:rPr lang="en-US" sz="3000" dirty="0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can be balanced by the choice of corresponding gap model. 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3200" dirty="0" smtClean="0"/>
              <a:t>In case of existence of </a:t>
            </a:r>
            <a:r>
              <a:rPr lang="en-US" sz="3200" dirty="0" smtClean="0">
                <a:solidFill>
                  <a:srgbClr val="FF0000"/>
                </a:solidFill>
              </a:rPr>
              <a:t>III CSF</a:t>
            </a:r>
            <a:r>
              <a:rPr lang="en-US" sz="3200" dirty="0" smtClean="0"/>
              <a:t> high-mass twin stars could show different cooling behavior depending on core </a:t>
            </a:r>
            <a:r>
              <a:rPr lang="en-US" sz="3200" dirty="0" smtClean="0">
                <a:solidFill>
                  <a:srgbClr val="002060"/>
                </a:solidFill>
                <a:ea typeface="Microsoft YaHei" charset="-122"/>
              </a:rPr>
              <a:t>superconductivity</a:t>
            </a:r>
            <a:endParaRPr lang="en-US" sz="30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643042" y="3143248"/>
            <a:ext cx="6086475" cy="7143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>
                <a:solidFill>
                  <a:srgbClr val="002060"/>
                </a:solidFill>
                <a:latin typeface="Consolas" pitchFamily="49" charset="0"/>
              </a:rPr>
              <a:t>Thank YOU!!!!!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44130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4139952" cy="467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 smtClean="0">
                <a:solidFill>
                  <a:schemeClr val="bg1"/>
                </a:solidFill>
                <a:latin typeface="Consolas" pitchFamily="49" charset="0"/>
              </a:rPr>
              <a:t>Cooling of Twin CS</a:t>
            </a:r>
            <a:r>
              <a:rPr lang="en-US" sz="4000" dirty="0" smtClean="0">
                <a:solidFill>
                  <a:srgbClr val="C1EEFF"/>
                </a:solidFill>
                <a:latin typeface="Consolas" pitchFamily="49" charset="0"/>
              </a:rPr>
              <a:t> </a:t>
            </a:r>
            <a:endParaRPr lang="en-US" sz="4000" dirty="0">
              <a:solidFill>
                <a:srgbClr val="C1EEFF"/>
              </a:solidFill>
              <a:latin typeface="Consolas" pitchFamily="49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4499992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34221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272808" cy="587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DD2- ME-nc = 3 n0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BCLL, EEHOr</a:t>
            </a:r>
            <a:endParaRPr lang="de-DE" sz="3600" dirty="0">
              <a:solidFill>
                <a:schemeClr val="bg1"/>
              </a:solidFill>
              <a:latin typeface="Consolas" pitchFamily="49" charset="0"/>
            </a:endParaRPr>
          </a:p>
        </p:txBody>
      </p:sp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0" y="1857364"/>
          <a:ext cx="6248400" cy="4791075"/>
        </p:xfrm>
        <a:graphic>
          <a:graphicData uri="http://schemas.openxmlformats.org/presentationml/2006/ole">
            <p:oleObj spid="_x0000_s305156" name="PDF" r:id="rId3" imgW="0" imgH="0" progId="FoxitReader.Document">
              <p:embed/>
            </p:oleObj>
          </a:graphicData>
        </a:graphic>
      </p:graphicFrame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4643438" y="1928802"/>
          <a:ext cx="6248400" cy="4791075"/>
        </p:xfrm>
        <a:graphic>
          <a:graphicData uri="http://schemas.openxmlformats.org/presentationml/2006/ole">
            <p:oleObj spid="_x0000_s305157" name="PDF" r:id="rId4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DD2 vex-p40, AO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ME-nc = 2.0,2.5 n0</a:t>
            </a:r>
            <a:endParaRPr lang="de-DE" sz="3600" dirty="0">
              <a:solidFill>
                <a:schemeClr val="bg1"/>
              </a:solidFill>
              <a:latin typeface="Consolas" pitchFamily="49" charset="0"/>
            </a:endParaRPr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-142908" y="1714488"/>
          <a:ext cx="6348875" cy="5143512"/>
        </p:xfrm>
        <a:graphic>
          <a:graphicData uri="http://schemas.openxmlformats.org/presentationml/2006/ole">
            <p:oleObj spid="_x0000_s306180" name="PDF" r:id="rId4" imgW="0" imgH="0" progId="FoxitReader.Document">
              <p:embed/>
            </p:oleObj>
          </a:graphicData>
        </a:graphic>
      </p:graphicFrame>
      <p:graphicFrame>
        <p:nvGraphicFramePr>
          <p:cNvPr id="116739" name="Object 3"/>
          <p:cNvGraphicFramePr>
            <a:graphicFrameLocks noChangeAspect="1"/>
          </p:cNvGraphicFramePr>
          <p:nvPr/>
        </p:nvGraphicFramePr>
        <p:xfrm>
          <a:off x="4429124" y="1785926"/>
          <a:ext cx="6286544" cy="5072074"/>
        </p:xfrm>
        <a:graphic>
          <a:graphicData uri="http://schemas.openxmlformats.org/presentationml/2006/ole">
            <p:oleObj spid="_x0000_s306181" name="PDF" r:id="rId5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DD2 vex p40,  BCLL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ME-nc = 1.5,2.0 n0</a:t>
            </a:r>
            <a:endParaRPr lang="de-DE" sz="3600" dirty="0">
              <a:solidFill>
                <a:schemeClr val="bg1"/>
              </a:solidFill>
              <a:latin typeface="Consolas" pitchFamily="49" charset="0"/>
            </a:endParaRPr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428596" y="1785926"/>
          <a:ext cx="5181600" cy="4786346"/>
        </p:xfrm>
        <a:graphic>
          <a:graphicData uri="http://schemas.openxmlformats.org/presentationml/2006/ole">
            <p:oleObj spid="_x0000_s307204" name="PDF" r:id="rId3" imgW="0" imgH="0" progId="FoxitReader.Document">
              <p:embed/>
            </p:oleObj>
          </a:graphicData>
        </a:graphic>
      </p:graphicFrame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4429124" y="1785926"/>
          <a:ext cx="5181600" cy="4786346"/>
        </p:xfrm>
        <a:graphic>
          <a:graphicData uri="http://schemas.openxmlformats.org/presentationml/2006/ole">
            <p:oleObj spid="_x0000_s307205" name="PDF" r:id="rId4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DD2 – BCLL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ME-nc =1.5,2.0,2.5n0</a:t>
            </a:r>
            <a:endParaRPr lang="de-DE" sz="3600" dirty="0">
              <a:solidFill>
                <a:schemeClr val="bg1"/>
              </a:solidFill>
              <a:latin typeface="Consolas" pitchFamily="49" charset="0"/>
            </a:endParaRPr>
          </a:p>
        </p:txBody>
      </p:sp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0" y="1928802"/>
          <a:ext cx="4214810" cy="4714908"/>
        </p:xfrm>
        <a:graphic>
          <a:graphicData uri="http://schemas.openxmlformats.org/presentationml/2006/ole">
            <p:oleObj spid="_x0000_s304133" name="PDF" r:id="rId3" imgW="0" imgH="0" progId="FoxitReader.Document">
              <p:embed/>
            </p:oleObj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2895600" y="1857364"/>
          <a:ext cx="4605358" cy="4791075"/>
        </p:xfrm>
        <a:graphic>
          <a:graphicData uri="http://schemas.openxmlformats.org/presentationml/2006/ole">
            <p:oleObj spid="_x0000_s304134" name="PDF" r:id="rId4" imgW="0" imgH="0" progId="FoxitReader.Document">
              <p:embed/>
            </p:oleObj>
          </a:graphicData>
        </a:graphic>
      </p:graphicFrame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6000760" y="1928802"/>
          <a:ext cx="4357718" cy="4714908"/>
        </p:xfrm>
        <a:graphic>
          <a:graphicData uri="http://schemas.openxmlformats.org/presentationml/2006/ole">
            <p:oleObj spid="_x0000_s304135" name="PDF" r:id="rId5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82613"/>
            <a:ext cx="7900988" cy="91757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marL="484632" algn="ctr" fontAlgn="auto"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Data of NS on Magnetic Field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44675"/>
            <a:ext cx="6770687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7524750" y="2060575"/>
            <a:ext cx="15621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Magnetars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AXPs, SGRs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00000"/>
                </a:solidFill>
              </a:rPr>
              <a:t>B = 10^14 -10^15 </a:t>
            </a:r>
            <a:r>
              <a:rPr lang="en-US" sz="1600" b="1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7380288" y="2060575"/>
            <a:ext cx="215900" cy="217488"/>
          </a:xfrm>
          <a:prstGeom prst="rect">
            <a:avLst/>
          </a:prstGeom>
          <a:solidFill>
            <a:srgbClr val="F1550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auto">
          <a:xfrm>
            <a:off x="7308850" y="3068638"/>
            <a:ext cx="360363" cy="288925"/>
          </a:xfrm>
          <a:prstGeom prst="triangle">
            <a:avLst>
              <a:gd name="adj" fmla="val 50000"/>
            </a:avLst>
          </a:prstGeom>
          <a:solidFill>
            <a:srgbClr val="66003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7618413" y="3078163"/>
            <a:ext cx="1489075" cy="85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Radio-quiet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 NSs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B = 10^13 </a:t>
            </a:r>
            <a:r>
              <a:rPr lang="en-US" b="1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7656" name="Oval 7"/>
          <p:cNvSpPr>
            <a:spLocks noChangeArrowheads="1"/>
          </p:cNvSpPr>
          <p:nvPr/>
        </p:nvSpPr>
        <p:spPr bwMode="auto">
          <a:xfrm>
            <a:off x="7380288" y="4292600"/>
            <a:ext cx="215900" cy="215900"/>
          </a:xfrm>
          <a:prstGeom prst="ellipse">
            <a:avLst/>
          </a:prstGeom>
          <a:solidFill>
            <a:srgbClr val="0000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27657" name="Oval 8"/>
          <p:cNvSpPr>
            <a:spLocks noChangeArrowheads="1"/>
          </p:cNvSpPr>
          <p:nvPr/>
        </p:nvSpPr>
        <p:spPr bwMode="auto">
          <a:xfrm>
            <a:off x="7380288" y="5229225"/>
            <a:ext cx="215900" cy="215900"/>
          </a:xfrm>
          <a:prstGeom prst="ellipse">
            <a:avLst/>
          </a:prstGeom>
          <a:solidFill>
            <a:srgbClr val="0000CC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27658" name="Oval 9"/>
          <p:cNvSpPr>
            <a:spLocks noChangeArrowheads="1"/>
          </p:cNvSpPr>
          <p:nvPr/>
        </p:nvSpPr>
        <p:spPr bwMode="auto">
          <a:xfrm>
            <a:off x="7451725" y="5300663"/>
            <a:ext cx="73025" cy="73025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27659" name="Text Box 10"/>
          <p:cNvSpPr txBox="1">
            <a:spLocks noChangeArrowheads="1"/>
          </p:cNvSpPr>
          <p:nvPr/>
        </p:nvSpPr>
        <p:spPr bwMode="auto">
          <a:xfrm>
            <a:off x="7653338" y="4149725"/>
            <a:ext cx="1489075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Radio-pulsar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 NSs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B = 10^12 </a:t>
            </a:r>
            <a:r>
              <a:rPr lang="en-US" b="1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7660" name="Text Box 11"/>
          <p:cNvSpPr txBox="1">
            <a:spLocks noChangeArrowheads="1"/>
          </p:cNvSpPr>
          <p:nvPr/>
        </p:nvSpPr>
        <p:spPr bwMode="auto">
          <a:xfrm>
            <a:off x="7608888" y="5229225"/>
            <a:ext cx="1576387" cy="112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Radio-pulsar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 NSs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B = 10^12 </a:t>
            </a:r>
            <a:r>
              <a:rPr lang="en-US" b="1" i="1">
                <a:solidFill>
                  <a:srgbClr val="000000"/>
                </a:solidFill>
              </a:rPr>
              <a:t>G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i="1">
                <a:solidFill>
                  <a:srgbClr val="000000"/>
                </a:solidFill>
              </a:rPr>
              <a:t>H - spectrum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928688" y="1285875"/>
            <a:ext cx="7715250" cy="53244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/>
              <a:t>1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/>
              <a:t>1</a:t>
            </a:r>
          </a:p>
        </p:txBody>
      </p:sp>
      <p:pic>
        <p:nvPicPr>
          <p:cNvPr id="23555" name="Picture 1" descr="Graphic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428750"/>
            <a:ext cx="62150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69888"/>
            <a:ext cx="7767638" cy="84455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Structure Of Hybrid Star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857250" y="285750"/>
            <a:ext cx="7286625" cy="1190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>
                <a:latin typeface="Consolas" pitchFamily="49" charset="0"/>
              </a:rPr>
              <a:t>Neutron Star  </a:t>
            </a:r>
            <a:br>
              <a:rPr lang="de-DE" sz="3600" dirty="0">
                <a:latin typeface="Consolas" pitchFamily="49" charset="0"/>
              </a:rPr>
            </a:br>
            <a:r>
              <a:rPr lang="de-DE" sz="3600" dirty="0">
                <a:latin typeface="Consolas" pitchFamily="49" charset="0"/>
              </a:rPr>
              <a:t>in </a:t>
            </a:r>
            <a:r>
              <a:rPr lang="en-US" sz="3600" dirty="0">
                <a:latin typeface="Consolas" pitchFamily="49" charset="0"/>
              </a:rPr>
              <a:t>Cassiopeia</a:t>
            </a:r>
            <a:r>
              <a:rPr lang="de-DE" sz="3600" dirty="0">
                <a:latin typeface="Consolas" pitchFamily="49" charset="0"/>
              </a:rPr>
              <a:t> A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0" y="1719263"/>
            <a:ext cx="8572500" cy="37099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360">
            <a:solidFill>
              <a:srgbClr val="4E5B6F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06400" indent="-339725" algn="r"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16.08.1680 John </a:t>
            </a:r>
            <a:r>
              <a:rPr lang="en-US" dirty="0" err="1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Flamsteed</a:t>
            </a:r>
            <a:r>
              <a:rPr lang="en-US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, 6m star 3 </a:t>
            </a:r>
            <a:r>
              <a:rPr lang="en-US" dirty="0" err="1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Cas</a:t>
            </a:r>
            <a:endParaRPr lang="en-US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 algn="r"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1947 re-discovery in radio</a:t>
            </a:r>
          </a:p>
          <a:p>
            <a:pPr marL="406400" indent="-339725" algn="r"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1950 optical counterpart</a:t>
            </a:r>
          </a:p>
          <a:p>
            <a:pPr marL="406400" indent="-339725" algn="r"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T ∼ 30 MK</a:t>
            </a:r>
          </a:p>
          <a:p>
            <a:pPr marL="406400" indent="-339725" algn="r"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V exp ∼ 4000 − 6000 km/s</a:t>
            </a:r>
          </a:p>
          <a:p>
            <a:pPr marL="406400" indent="-339725" algn="r"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distance 11.000 </a:t>
            </a:r>
            <a:r>
              <a:rPr lang="en-US" sz="2400" dirty="0" err="1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ly</a:t>
            </a:r>
            <a:r>
              <a:rPr lang="en-US" sz="24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= 3.4 </a:t>
            </a:r>
            <a:r>
              <a:rPr lang="en-US" sz="2400" dirty="0" err="1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kpc</a:t>
            </a:r>
            <a:endParaRPr lang="en-US" sz="24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 algn="r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en-US" i="1" dirty="0">
              <a:solidFill>
                <a:srgbClr val="FFC000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 algn="r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en-US" i="1" dirty="0">
              <a:solidFill>
                <a:srgbClr val="FFC000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 algn="r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i="1" dirty="0">
                <a:solidFill>
                  <a:srgbClr val="FFC000"/>
                </a:solidFill>
                <a:latin typeface="Corbel" pitchFamily="32" charset="0"/>
                <a:ea typeface="Microsoft YaHei" charset="-122"/>
                <a:cs typeface="+mn-cs"/>
              </a:rPr>
              <a:t>picture:</a:t>
            </a:r>
            <a:r>
              <a:rPr lang="en-US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rbel" pitchFamily="32" charset="0"/>
                <a:ea typeface="Microsoft YaHei" charset="-122"/>
                <a:cs typeface="+mn-cs"/>
              </a:rPr>
              <a:t>spitzer</a:t>
            </a:r>
            <a:r>
              <a:rPr lang="en-US" dirty="0">
                <a:solidFill>
                  <a:srgbClr val="00B050"/>
                </a:solidFill>
                <a:latin typeface="Corbel" pitchFamily="32" charset="0"/>
                <a:ea typeface="Microsoft YaHei" charset="-122"/>
                <a:cs typeface="+mn-cs"/>
              </a:rPr>
              <a:t> space telescope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714375" y="5643563"/>
            <a:ext cx="7858125" cy="10175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dirty="0" err="1">
                <a:solidFill>
                  <a:srgbClr val="FFFF00"/>
                </a:solidFill>
                <a:ea typeface="Microsoft YaHei" charset="-122"/>
                <a:cs typeface="+mn-cs"/>
              </a:rPr>
              <a:t>D.Blaschke</a:t>
            </a:r>
            <a:r>
              <a:rPr lang="en-US" b="1" dirty="0">
                <a:solidFill>
                  <a:srgbClr val="FFFF00"/>
                </a:solidFill>
                <a:ea typeface="Microsoft YaHei" charset="-122"/>
                <a:cs typeface="+mn-cs"/>
              </a:rPr>
              <a:t>, H. </a:t>
            </a:r>
            <a:r>
              <a:rPr lang="en-US" b="1" dirty="0" err="1">
                <a:solidFill>
                  <a:srgbClr val="FFFF00"/>
                </a:solidFill>
                <a:ea typeface="Microsoft YaHei" charset="-122"/>
                <a:cs typeface="+mn-cs"/>
              </a:rPr>
              <a:t>Grigorian</a:t>
            </a:r>
            <a:r>
              <a:rPr lang="en-US" b="1" dirty="0">
                <a:solidFill>
                  <a:srgbClr val="FFFF00"/>
                </a:solidFill>
                <a:ea typeface="Microsoft YaHei" charset="-122"/>
                <a:cs typeface="+mn-cs"/>
              </a:rPr>
              <a:t>, D. </a:t>
            </a:r>
            <a:r>
              <a:rPr lang="en-US" b="1" dirty="0" err="1">
                <a:solidFill>
                  <a:srgbClr val="FFFF00"/>
                </a:solidFill>
                <a:ea typeface="Microsoft YaHei" charset="-122"/>
                <a:cs typeface="+mn-cs"/>
              </a:rPr>
              <a:t>Voskresensky</a:t>
            </a:r>
            <a:r>
              <a:rPr lang="en-US" b="1" dirty="0">
                <a:solidFill>
                  <a:srgbClr val="FFFF00"/>
                </a:solidFill>
                <a:ea typeface="Microsoft YaHei" charset="-122"/>
                <a:cs typeface="+mn-cs"/>
              </a:rPr>
              <a:t>, F. Weber,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00"/>
                </a:solidFill>
                <a:ea typeface="Microsoft YaHei" charset="-122"/>
                <a:cs typeface="+mn-cs"/>
              </a:rPr>
              <a:t> Phys. Rev. C 85 </a:t>
            </a:r>
            <a:r>
              <a:rPr lang="en-US" dirty="0">
                <a:solidFill>
                  <a:srgbClr val="FFFF00"/>
                </a:solidFill>
                <a:ea typeface="Microsoft YaHei" charset="-122"/>
                <a:cs typeface="+mn-cs"/>
                <a:hlinkClick r:id="rId3"/>
              </a:rPr>
              <a:t>(</a:t>
            </a:r>
            <a:r>
              <a:rPr lang="en-US" dirty="0">
                <a:solidFill>
                  <a:schemeClr val="bg2"/>
                </a:solidFill>
                <a:ea typeface="Microsoft YaHei" charset="-122"/>
                <a:cs typeface="+mn-cs"/>
                <a:hlinkClick r:id="rId3"/>
              </a:rPr>
              <a:t>2012) 022802</a:t>
            </a:r>
            <a:endParaRPr lang="en-US" dirty="0">
              <a:solidFill>
                <a:schemeClr val="bg2"/>
              </a:solidFill>
              <a:ea typeface="Microsoft YaHei" charset="-122"/>
              <a:cs typeface="+mn-cs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00"/>
                </a:solidFill>
                <a:ea typeface="Microsoft YaHei" charset="-122"/>
                <a:cs typeface="+mn-cs"/>
              </a:rPr>
              <a:t>                                    e-Print: </a:t>
            </a:r>
            <a:r>
              <a:rPr lang="en-US" b="1" dirty="0">
                <a:solidFill>
                  <a:srgbClr val="FFFF00"/>
                </a:solidFill>
                <a:ea typeface="Microsoft YaHei" charset="-122"/>
                <a:cs typeface="+mn-cs"/>
              </a:rPr>
              <a:t>arXiv:1108.4125</a:t>
            </a:r>
            <a:r>
              <a:rPr lang="en-US" dirty="0">
                <a:solidFill>
                  <a:srgbClr val="FFFF00"/>
                </a:solidFill>
                <a:ea typeface="Microsoft YaHei" charset="-122"/>
                <a:cs typeface="+mn-cs"/>
              </a:rPr>
              <a:t> [</a:t>
            </a:r>
            <a:r>
              <a:rPr lang="en-US" dirty="0" err="1">
                <a:solidFill>
                  <a:srgbClr val="FFFF00"/>
                </a:solidFill>
                <a:ea typeface="Microsoft YaHei" charset="-122"/>
                <a:cs typeface="+mn-cs"/>
              </a:rPr>
              <a:t>nucl-th</a:t>
            </a:r>
            <a:r>
              <a:rPr lang="en-US" dirty="0">
                <a:solidFill>
                  <a:srgbClr val="FFFF00"/>
                </a:solidFill>
                <a:ea typeface="Microsoft YaHei" charset="-122"/>
                <a:cs typeface="+mn-cs"/>
              </a:rPr>
              <a:t>] </a:t>
            </a:r>
            <a:endParaRPr lang="en-US" b="1" dirty="0">
              <a:solidFill>
                <a:srgbClr val="FFFF00"/>
              </a:solidFill>
              <a:ea typeface="Microsoft YaHei" charset="-122"/>
              <a:cs typeface="+mn-cs"/>
            </a:endParaRPr>
          </a:p>
        </p:txBody>
      </p:sp>
      <p:pic>
        <p:nvPicPr>
          <p:cNvPr id="28677" name="Picture 2" descr="http://apod.nasa.gov/apod/image/1103/casa_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143125"/>
            <a:ext cx="42195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>
                <a:solidFill>
                  <a:schemeClr val="bg1"/>
                </a:solidFill>
                <a:latin typeface="Consolas" pitchFamily="49" charset="0"/>
              </a:rPr>
              <a:t>DU Problem &amp; Constraint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73238"/>
            <a:ext cx="4032250" cy="437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73238"/>
            <a:ext cx="3960812" cy="438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512763"/>
            <a:ext cx="8229600" cy="10588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dirty="0">
                <a:solidFill>
                  <a:schemeClr val="bg1"/>
                </a:solidFill>
                <a:latin typeface="Consolas" pitchFamily="49" charset="0"/>
              </a:rPr>
              <a:t>Influence Of SC On Luminosity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65138" y="1770063"/>
            <a:ext cx="4038600" cy="2516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Critical temperature, </a:t>
            </a:r>
            <a:r>
              <a:rPr lang="en-US" sz="2800" dirty="0" err="1">
                <a:solidFill>
                  <a:srgbClr val="EA157A"/>
                </a:solidFill>
                <a:latin typeface="Corbel" pitchFamily="32" charset="0"/>
                <a:ea typeface="Microsoft YaHei" charset="-122"/>
                <a:cs typeface="+mn-cs"/>
              </a:rPr>
              <a:t>Tc</a:t>
            </a:r>
            <a:r>
              <a:rPr lang="en-US" sz="28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, for the proton </a:t>
            </a:r>
            <a:r>
              <a:rPr lang="en-US" sz="2800" dirty="0">
                <a:solidFill>
                  <a:srgbClr val="007EEA"/>
                </a:solidFill>
                <a:latin typeface="Corbel" pitchFamily="32" charset="0"/>
                <a:ea typeface="Microsoft YaHei" charset="-122"/>
                <a:cs typeface="+mn-cs"/>
              </a:rPr>
              <a:t>1S0</a:t>
            </a:r>
            <a:r>
              <a:rPr lang="en-US" sz="28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and neutron </a:t>
            </a:r>
            <a:r>
              <a:rPr lang="en-US" sz="2800" dirty="0">
                <a:solidFill>
                  <a:srgbClr val="007EEA"/>
                </a:solidFill>
                <a:latin typeface="Corbel" pitchFamily="32" charset="0"/>
                <a:ea typeface="Microsoft YaHei" charset="-122"/>
                <a:cs typeface="+mn-cs"/>
              </a:rPr>
              <a:t>3P2</a:t>
            </a:r>
            <a:r>
              <a:rPr lang="en-US" sz="28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gaps, used in </a:t>
            </a:r>
            <a:r>
              <a:rPr lang="en-US" dirty="0">
                <a:solidFill>
                  <a:srgbClr val="5FA326"/>
                </a:solidFill>
                <a:latin typeface="Corbel" pitchFamily="32" charset="0"/>
                <a:ea typeface="Microsoft YaHei" charset="-122"/>
                <a:cs typeface="+mn-cs"/>
              </a:rPr>
              <a:t>PAGE, LATTIMER, PRAKASH, &amp; STEINER </a:t>
            </a:r>
            <a:r>
              <a:rPr lang="en-US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Astrophys.J.707:1131 (2009)</a:t>
            </a:r>
          </a:p>
          <a:p>
            <a:pPr marL="406400" indent="-339725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en-US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63"/>
            <a:ext cx="4000500" cy="242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4375" y="4357688"/>
            <a:ext cx="8139113" cy="2281237"/>
            <a:chOff x="450" y="2745"/>
            <a:chExt cx="5127" cy="1437"/>
          </a:xfrm>
        </p:grpSpPr>
        <p:pic>
          <p:nvPicPr>
            <p:cNvPr id="4608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" y="2745"/>
              <a:ext cx="5127" cy="1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6087" name="Text Box 6"/>
            <p:cNvSpPr txBox="1">
              <a:spLocks noChangeArrowheads="1"/>
            </p:cNvSpPr>
            <p:nvPr/>
          </p:nvSpPr>
          <p:spPr bwMode="auto">
            <a:xfrm>
              <a:off x="450" y="2745"/>
              <a:ext cx="5127" cy="1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0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512763"/>
            <a:ext cx="82296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dirty="0" err="1">
                <a:solidFill>
                  <a:schemeClr val="bg1"/>
                </a:solidFill>
                <a:latin typeface="Consolas" pitchFamily="49" charset="0"/>
              </a:rPr>
              <a:t>Tc</a:t>
            </a:r>
            <a:r>
              <a:rPr lang="en-US" sz="3600" dirty="0">
                <a:solidFill>
                  <a:schemeClr val="bg1"/>
                </a:solidFill>
                <a:latin typeface="Consolas" pitchFamily="49" charset="0"/>
              </a:rPr>
              <a:t> ‘Measurement’ From </a:t>
            </a:r>
            <a:r>
              <a:rPr lang="en-US" sz="3600" dirty="0" err="1">
                <a:solidFill>
                  <a:schemeClr val="bg1"/>
                </a:solidFill>
                <a:latin typeface="Consolas" pitchFamily="49" charset="0"/>
              </a:rPr>
              <a:t>Cas</a:t>
            </a:r>
            <a:r>
              <a:rPr lang="en-US" sz="3600" dirty="0">
                <a:solidFill>
                  <a:schemeClr val="bg1"/>
                </a:solidFill>
                <a:latin typeface="Consolas" pitchFamily="49" charset="0"/>
              </a:rPr>
              <a:t> A 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65138" y="1714500"/>
            <a:ext cx="4038600" cy="342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2400" dirty="0">
                <a:solidFill>
                  <a:schemeClr val="tx2"/>
                </a:solidFill>
                <a:latin typeface="Corbel" pitchFamily="32" charset="0"/>
                <a:ea typeface="Microsoft YaHei" charset="-122"/>
                <a:cs typeface="+mn-cs"/>
              </a:rPr>
              <a:t>Assumed to be a star with mass = </a:t>
            </a:r>
            <a:r>
              <a:rPr lang="en-US" sz="2400" dirty="0">
                <a:solidFill>
                  <a:srgbClr val="FF0000"/>
                </a:solidFill>
                <a:latin typeface="Corbel" pitchFamily="32" charset="0"/>
                <a:ea typeface="Microsoft YaHei" charset="-122"/>
                <a:cs typeface="+mn-cs"/>
              </a:rPr>
              <a:t>1.4 M⊙</a:t>
            </a:r>
            <a:r>
              <a:rPr lang="en-US" sz="2400" dirty="0">
                <a:solidFill>
                  <a:schemeClr val="tx2"/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</a:p>
          <a:p>
            <a:pPr marL="406400" indent="-339725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2400" dirty="0">
                <a:solidFill>
                  <a:schemeClr val="tx2"/>
                </a:solidFill>
                <a:latin typeface="Corbel" pitchFamily="32" charset="0"/>
                <a:ea typeface="Microsoft YaHei" charset="-122"/>
                <a:cs typeface="+mn-cs"/>
              </a:rPr>
              <a:t>from the APR </a:t>
            </a:r>
            <a:r>
              <a:rPr lang="en-US" sz="2400" dirty="0" err="1">
                <a:solidFill>
                  <a:schemeClr val="tx2"/>
                </a:solidFill>
                <a:latin typeface="Corbel" pitchFamily="32" charset="0"/>
                <a:ea typeface="Microsoft YaHei" charset="-122"/>
                <a:cs typeface="+mn-cs"/>
              </a:rPr>
              <a:t>EoS</a:t>
            </a:r>
            <a:endParaRPr lang="en-US" sz="2400" dirty="0">
              <a:solidFill>
                <a:schemeClr val="tx2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2400" dirty="0">
                <a:solidFill>
                  <a:schemeClr val="tx2"/>
                </a:solidFill>
                <a:latin typeface="Corbel" pitchFamily="32" charset="0"/>
                <a:ea typeface="Microsoft YaHei" charset="-122"/>
                <a:cs typeface="+mn-cs"/>
              </a:rPr>
              <a:t>Rapidly  cools at ages</a:t>
            </a:r>
          </a:p>
          <a:p>
            <a:pPr marL="406400" indent="-339725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2400" dirty="0">
                <a:solidFill>
                  <a:srgbClr val="FF0000"/>
                </a:solidFill>
                <a:latin typeface="Corbel" pitchFamily="32" charset="0"/>
                <a:ea typeface="Microsoft YaHei" charset="-122"/>
                <a:cs typeface="+mn-cs"/>
              </a:rPr>
              <a:t>∼ 30-100 yrs </a:t>
            </a:r>
            <a:r>
              <a:rPr lang="en-US" sz="2400" dirty="0">
                <a:solidFill>
                  <a:schemeClr val="tx2"/>
                </a:solidFill>
                <a:latin typeface="Corbel" pitchFamily="32" charset="0"/>
                <a:ea typeface="Microsoft YaHei" charset="-122"/>
                <a:cs typeface="+mn-cs"/>
              </a:rPr>
              <a:t>due to the thermal relaxation of the crust 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2400" dirty="0">
                <a:solidFill>
                  <a:schemeClr val="tx2"/>
                </a:solidFill>
                <a:latin typeface="Corbel" pitchFamily="32" charset="0"/>
                <a:ea typeface="Microsoft YaHei" charset="-122"/>
                <a:cs typeface="+mn-cs"/>
              </a:rPr>
              <a:t>Mass dependence </a:t>
            </a:r>
          </a:p>
          <a:p>
            <a:pPr marL="406400" indent="-339725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en-US" sz="28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en-US" sz="28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en-US" sz="28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en-US" sz="28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en-US" sz="28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56138" y="1785938"/>
            <a:ext cx="4268787" cy="2995612"/>
            <a:chOff x="2933" y="1125"/>
            <a:chExt cx="2689" cy="1887"/>
          </a:xfrm>
        </p:grpSpPr>
        <p:pic>
          <p:nvPicPr>
            <p:cNvPr id="4711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3" y="1125"/>
              <a:ext cx="2689" cy="18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7113" name="Text Box 5"/>
            <p:cNvSpPr txBox="1">
              <a:spLocks noChangeArrowheads="1"/>
            </p:cNvSpPr>
            <p:nvPr/>
          </p:nvSpPr>
          <p:spPr bwMode="auto">
            <a:xfrm>
              <a:off x="2933" y="1125"/>
              <a:ext cx="2689" cy="18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/>
            </a:p>
          </p:txBody>
        </p:sp>
      </p:grp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4143375" y="5781675"/>
            <a:ext cx="4929188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11163" indent="-338138">
              <a:spcBef>
                <a:spcPts val="700"/>
              </a:spcBef>
              <a:buSzPct val="9500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/>
            </a:pPr>
            <a:r>
              <a:rPr lang="en-US" sz="1800" dirty="0">
                <a:solidFill>
                  <a:srgbClr val="002060"/>
                </a:solidFill>
                <a:latin typeface="Courier New" pitchFamily="49" charset="0"/>
                <a:ea typeface="Microsoft YaHei" charset="-122"/>
                <a:cs typeface="Courier New" pitchFamily="49" charset="0"/>
              </a:rPr>
              <a:t>Page, </a:t>
            </a:r>
            <a:r>
              <a:rPr lang="en-US" sz="1800" dirty="0" err="1">
                <a:solidFill>
                  <a:srgbClr val="002060"/>
                </a:solidFill>
                <a:latin typeface="Courier New" pitchFamily="49" charset="0"/>
                <a:ea typeface="Microsoft YaHei" charset="-122"/>
                <a:cs typeface="Courier New" pitchFamily="49" charset="0"/>
              </a:rPr>
              <a:t>Lattimer</a:t>
            </a:r>
            <a:r>
              <a:rPr lang="en-US" sz="1800" dirty="0">
                <a:solidFill>
                  <a:srgbClr val="002060"/>
                </a:solidFill>
                <a:latin typeface="Courier New" pitchFamily="49" charset="0"/>
                <a:ea typeface="Microsoft YaHei" charset="-122"/>
                <a:cs typeface="Courier New" pitchFamily="49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Courier New" pitchFamily="49" charset="0"/>
                <a:ea typeface="Microsoft YaHei" charset="-122"/>
                <a:cs typeface="Courier New" pitchFamily="49" charset="0"/>
              </a:rPr>
              <a:t>Prakash</a:t>
            </a:r>
            <a:r>
              <a:rPr lang="en-US" sz="1800" dirty="0">
                <a:solidFill>
                  <a:srgbClr val="002060"/>
                </a:solidFill>
                <a:latin typeface="Courier New" pitchFamily="49" charset="0"/>
                <a:ea typeface="Microsoft YaHei" charset="-122"/>
                <a:cs typeface="Courier New" pitchFamily="49" charset="0"/>
              </a:rPr>
              <a:t>, &amp; Steiner </a:t>
            </a:r>
            <a:r>
              <a:rPr lang="en-US" sz="1800" dirty="0">
                <a:solidFill>
                  <a:schemeClr val="tx1"/>
                </a:solidFill>
                <a:ea typeface="Microsoft YaHei" charset="-122"/>
                <a:cs typeface="+mn-cs"/>
              </a:rPr>
              <a:t>Phys.Rev.Lett.106:081101,2011 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2925" y="1714500"/>
            <a:ext cx="4791075" cy="3500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5149850"/>
            <a:ext cx="3643313" cy="142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1"/>
          <p:cNvSpPr txBox="1">
            <a:spLocks noChangeArrowheads="1"/>
          </p:cNvSpPr>
          <p:nvPr/>
        </p:nvSpPr>
        <p:spPr bwMode="auto">
          <a:xfrm>
            <a:off x="457200" y="320675"/>
            <a:ext cx="72421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900" b="1">
                <a:solidFill>
                  <a:srgbClr val="000000"/>
                </a:solidFill>
              </a:rPr>
              <a:t>Equations for Cooling Evolution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500063" y="2000250"/>
          <a:ext cx="4500562" cy="1663700"/>
        </p:xfrm>
        <a:graphic>
          <a:graphicData uri="http://schemas.openxmlformats.org/presentationml/2006/ole">
            <p:oleObj spid="_x0000_s301062" name="Equation" r:id="rId4" imgW="2705100" imgH="1003300" progId="">
              <p:embed/>
            </p:oleObj>
          </a:graphicData>
        </a:graphic>
      </p:graphicFrame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5929313" y="2786063"/>
          <a:ext cx="2714625" cy="552450"/>
        </p:xfrm>
        <a:graphic>
          <a:graphicData uri="http://schemas.openxmlformats.org/presentationml/2006/ole">
            <p:oleObj spid="_x0000_s301063" name="Equation" r:id="rId5" imgW="1447172" imgH="266584" progId="">
              <p:embed/>
            </p:oleObj>
          </a:graphicData>
        </a:graphic>
      </p:graphicFrame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8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3857625" y="3714750"/>
          <a:ext cx="4214813" cy="1176338"/>
        </p:xfrm>
        <a:graphic>
          <a:graphicData uri="http://schemas.openxmlformats.org/presentationml/2006/ole">
            <p:oleObj spid="_x0000_s301064" name="Equation" r:id="rId6" imgW="1955800" imgH="533400" progId="">
              <p:embed/>
            </p:oleObj>
          </a:graphicData>
        </a:graphic>
      </p:graphicFrame>
      <p:sp>
        <p:nvSpPr>
          <p:cNvPr id="308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500063" y="4857750"/>
          <a:ext cx="3676650" cy="1357313"/>
        </p:xfrm>
        <a:graphic>
          <a:graphicData uri="http://schemas.openxmlformats.org/presentationml/2006/ole">
            <p:oleObj spid="_x0000_s301065" name="Equation" r:id="rId7" imgW="1422400" imgH="5207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03337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</a:rPr>
              <a:t>Finite difference scheme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5072063" y="3857625"/>
            <a:ext cx="2214562" cy="1214438"/>
          </a:xfrm>
          <a:prstGeom prst="straightConnector1">
            <a:avLst/>
          </a:prstGeom>
          <a:ln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1928813" y="3857625"/>
            <a:ext cx="2214562" cy="114300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58125" y="3357563"/>
            <a:ext cx="5000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57188" y="3429000"/>
            <a:ext cx="5000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928688" y="5786438"/>
          <a:ext cx="7358062" cy="714375"/>
        </p:xfrm>
        <a:graphic>
          <a:graphicData uri="http://schemas.openxmlformats.org/presentationml/2006/ole">
            <p:oleObj spid="_x0000_s302084" name="Equation" r:id="rId8" imgW="2616200" imgH="266700" progId="">
              <p:embed/>
            </p:oleObj>
          </a:graphicData>
        </a:graphic>
      </p:graphicFrame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85725" y="2214563"/>
          <a:ext cx="9085263" cy="3290887"/>
        </p:xfrm>
        <a:graphic>
          <a:graphicData uri="http://schemas.openxmlformats.org/presentationml/2006/ole">
            <p:oleObj spid="_x0000_s302085" name="Equation" r:id="rId9" imgW="3759200" imgH="13589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67638" cy="915987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Boundary conditions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00100" y="1500174"/>
          <a:ext cx="7800972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57158" y="4143380"/>
          <a:ext cx="7929618" cy="2357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4500563" y="1785938"/>
          <a:ext cx="735012" cy="768350"/>
        </p:xfrm>
        <a:graphic>
          <a:graphicData uri="http://schemas.openxmlformats.org/presentationml/2006/ole">
            <p:oleObj spid="_x0000_s303108" name="Equation" r:id="rId13" imgW="177646" imgH="228402" progId="">
              <p:embed/>
            </p:oleObj>
          </a:graphicData>
        </a:graphic>
      </p:graphicFrame>
      <p:graphicFrame>
        <p:nvGraphicFramePr>
          <p:cNvPr id="6147" name="Object 10"/>
          <p:cNvGraphicFramePr>
            <a:graphicFrameLocks noChangeAspect="1"/>
          </p:cNvGraphicFramePr>
          <p:nvPr/>
        </p:nvGraphicFramePr>
        <p:xfrm>
          <a:off x="7696200" y="3286125"/>
          <a:ext cx="630238" cy="768350"/>
        </p:xfrm>
        <a:graphic>
          <a:graphicData uri="http://schemas.openxmlformats.org/presentationml/2006/ole">
            <p:oleObj spid="_x0000_s303109" name="Equation" r:id="rId14" imgW="152334" imgH="22850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39950"/>
            <a:ext cx="7288241" cy="321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4275" y="330188"/>
            <a:ext cx="67754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63" y="5786454"/>
            <a:ext cx="78390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 smtClean="0"/>
              <a:t>Modification of  HHJ (HDD) parameterization of </a:t>
            </a:r>
            <a:r>
              <a:rPr lang="en-US" dirty="0" err="1" smtClean="0"/>
              <a:t>EoS</a:t>
            </a:r>
            <a:endParaRPr lang="en-US" dirty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928813"/>
            <a:ext cx="7858125" cy="3357562"/>
          </a:xfrm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3538" y="5500688"/>
            <a:ext cx="29146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" y="5672138"/>
            <a:ext cx="4286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ea typeface="Microsoft YaHei" charset="-122"/>
                <a:cs typeface="+mn-cs"/>
              </a:rPr>
              <a:t>Introduction of the excluded volume</a:t>
            </a:r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6215063"/>
            <a:ext cx="4643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500063" y="285750"/>
            <a:ext cx="8072437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3600" dirty="0">
                <a:solidFill>
                  <a:srgbClr val="FFFF00"/>
                </a:solidFill>
              </a:rPr>
              <a:t>Stability of stars 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HDD, </a:t>
            </a:r>
            <a:r>
              <a:rPr lang="en-US" sz="3600" dirty="0">
                <a:solidFill>
                  <a:srgbClr val="FFFF00"/>
                </a:solidFill>
              </a:rPr>
              <a:t>DD2 &amp; </a:t>
            </a:r>
            <a:r>
              <a:rPr lang="en-US" sz="3600" dirty="0" err="1" smtClean="0">
                <a:solidFill>
                  <a:srgbClr val="FFFF00"/>
                </a:solidFill>
              </a:rPr>
              <a:t>DDvex</a:t>
            </a:r>
            <a:r>
              <a:rPr lang="en-US" sz="3600" dirty="0" smtClean="0">
                <a:solidFill>
                  <a:srgbClr val="FFFF00"/>
                </a:solidFill>
              </a:rPr>
              <a:t>-NJL  </a:t>
            </a:r>
            <a:r>
              <a:rPr lang="en-US" sz="3600" dirty="0" err="1">
                <a:solidFill>
                  <a:srgbClr val="FFFF00"/>
                </a:solidFill>
              </a:rPr>
              <a:t>EoS</a:t>
            </a:r>
            <a:r>
              <a:rPr lang="en-US" sz="3600" dirty="0">
                <a:solidFill>
                  <a:srgbClr val="FFFF00"/>
                </a:solidFill>
              </a:rPr>
              <a:t> model 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85786" y="1885956"/>
          <a:ext cx="7543800" cy="4972044"/>
        </p:xfrm>
        <a:graphic>
          <a:graphicData uri="http://schemas.openxmlformats.org/presentationml/2006/ole">
            <p:oleObj spid="_x0000_s2052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 smtClean="0">
                <a:solidFill>
                  <a:schemeClr val="bg1"/>
                </a:solidFill>
                <a:latin typeface="Consolas" pitchFamily="49" charset="0"/>
              </a:rPr>
              <a:t>High Mass Twin CS</a:t>
            </a:r>
            <a:r>
              <a:rPr lang="en-US" sz="4000" dirty="0" smtClean="0">
                <a:solidFill>
                  <a:srgbClr val="C1EEFF"/>
                </a:solidFill>
                <a:latin typeface="Consolas" pitchFamily="49" charset="0"/>
              </a:rPr>
              <a:t> </a:t>
            </a:r>
            <a:endParaRPr lang="en-US" sz="4000" dirty="0">
              <a:solidFill>
                <a:srgbClr val="C1EEFF"/>
              </a:solidFill>
              <a:latin typeface="Consolas" pitchFamily="49" charset="0"/>
            </a:endParaRPr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72033"/>
            <a:ext cx="7399784" cy="528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27575</TotalTime>
  <Words>1128</Words>
  <Application>Microsoft Office PowerPoint</Application>
  <PresentationFormat>Экран (4:3)</PresentationFormat>
  <Paragraphs>271</Paragraphs>
  <Slides>56</Slides>
  <Notes>30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56</vt:i4>
      </vt:variant>
    </vt:vector>
  </HeadingPairs>
  <TitlesOfParts>
    <vt:vector size="61" baseType="lpstr">
      <vt:lpstr>2_Office Theme</vt:lpstr>
      <vt:lpstr>4_Office Theme</vt:lpstr>
      <vt:lpstr>PDF</vt:lpstr>
      <vt:lpstr>Acrobat Document</vt:lpstr>
      <vt:lpstr>Equation</vt:lpstr>
      <vt:lpstr>Слайд 1</vt:lpstr>
      <vt:lpstr>Слайд 2</vt:lpstr>
      <vt:lpstr>Слайд 3</vt:lpstr>
      <vt:lpstr>Слайд 4</vt:lpstr>
      <vt:lpstr>Structure Of Hybrid Star</vt:lpstr>
      <vt:lpstr>Слайд 6</vt:lpstr>
      <vt:lpstr>Modification of  HHJ (HDD) parameterization of EoS</vt:lpstr>
      <vt:lpstr>Слайд 8</vt:lpstr>
      <vt:lpstr>Слайд 9</vt:lpstr>
      <vt:lpstr> Different  Configurations with the same NS mass </vt:lpstr>
      <vt:lpstr>Слайд 11</vt:lpstr>
      <vt:lpstr>Слайд 12</vt:lpstr>
      <vt:lpstr>Слайд 13</vt:lpstr>
      <vt:lpstr>Слайд 14</vt:lpstr>
      <vt:lpstr>Слайд 15</vt:lpstr>
      <vt:lpstr> The Mass constraint and DU - onsets</vt:lpstr>
      <vt:lpstr>Слайд 17</vt:lpstr>
      <vt:lpstr>Слайд 18</vt:lpstr>
      <vt:lpstr>Слайд 19</vt:lpstr>
      <vt:lpstr>Слайд 20</vt:lpstr>
      <vt:lpstr>Слайд 21</vt:lpstr>
      <vt:lpstr>Contributions To Luminosities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Possible internal structure of CasA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Data of NS on Magnetic Field</vt:lpstr>
      <vt:lpstr>Слайд 50</vt:lpstr>
      <vt:lpstr>Слайд 51</vt:lpstr>
      <vt:lpstr>Слайд 52</vt:lpstr>
      <vt:lpstr>Слайд 53</vt:lpstr>
      <vt:lpstr>Слайд 54</vt:lpstr>
      <vt:lpstr>Finite difference scheme</vt:lpstr>
      <vt:lpstr>Boundary conditions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Cooling of Compact Stars</dc:title>
  <dc:creator>Hovik Grigorian</dc:creator>
  <cp:lastModifiedBy>Hovik</cp:lastModifiedBy>
  <cp:revision>634</cp:revision>
  <cp:lastPrinted>1601-01-01T00:00:00Z</cp:lastPrinted>
  <dcterms:created xsi:type="dcterms:W3CDTF">2006-08-18T20:45:05Z</dcterms:created>
  <dcterms:modified xsi:type="dcterms:W3CDTF">2017-09-26T09:15:24Z</dcterms:modified>
</cp:coreProperties>
</file>