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78" r:id="rId3"/>
    <p:sldId id="273" r:id="rId4"/>
    <p:sldId id="279" r:id="rId5"/>
    <p:sldId id="270" r:id="rId6"/>
    <p:sldId id="259" r:id="rId7"/>
    <p:sldId id="268" r:id="rId8"/>
    <p:sldId id="269" r:id="rId9"/>
    <p:sldId id="257" r:id="rId10"/>
    <p:sldId id="258" r:id="rId11"/>
    <p:sldId id="264" r:id="rId12"/>
    <p:sldId id="275" r:id="rId13"/>
    <p:sldId id="260" r:id="rId14"/>
    <p:sldId id="277" r:id="rId15"/>
    <p:sldId id="262" r:id="rId16"/>
    <p:sldId id="263" r:id="rId17"/>
    <p:sldId id="265" r:id="rId18"/>
    <p:sldId id="280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80;&#1082;&#1086;&#1083;&#1072;&#1081;\Downloads\results_newSK%2528optimal_rejection%2529_edit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3;&#1080;&#1082;&#1086;&#1083;&#1072;&#1081;\Downloads\results_newSK%2528optimal_rejection%2529_edit2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3;&#1080;&#1082;&#1086;&#1083;&#1072;&#1081;\Downloads\results_newSK%2528optimal_rejection%2529_edit2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36733484639272"/>
          <c:y val="3.4966848921548402E-2"/>
          <c:w val="0.68725746742425442"/>
          <c:h val="0.77986808050134349"/>
        </c:manualLayout>
      </c:layout>
      <c:lineChart>
        <c:grouping val="standard"/>
        <c:varyColors val="0"/>
        <c:ser>
          <c:idx val="0"/>
          <c:order val="0"/>
          <c:tx>
            <c:v>10GeV</c:v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Лист1!$A$9:$A$12</c:f>
              <c:strCache>
                <c:ptCount val="4"/>
                <c:pt idx="0">
                  <c:v>ST</c:v>
                </c:pt>
                <c:pt idx="1">
                  <c:v>new_ST</c:v>
                </c:pt>
                <c:pt idx="2">
                  <c:v>BaseRoad</c:v>
                </c:pt>
                <c:pt idx="3">
                  <c:v>BaseRoad+BaseLine</c:v>
                </c:pt>
              </c:strCache>
            </c:strRef>
          </c:cat>
          <c:val>
            <c:numRef>
              <c:f>Лист1!$B$9:$B$12</c:f>
              <c:numCache>
                <c:formatCode>0.00</c:formatCode>
                <c:ptCount val="4"/>
                <c:pt idx="0">
                  <c:v>85.83</c:v>
                </c:pt>
                <c:pt idx="1">
                  <c:v>91.42</c:v>
                </c:pt>
                <c:pt idx="2">
                  <c:v>93.16</c:v>
                </c:pt>
                <c:pt idx="3">
                  <c:v>92.77</c:v>
                </c:pt>
              </c:numCache>
            </c:numRef>
          </c:val>
          <c:smooth val="0"/>
        </c:ser>
        <c:ser>
          <c:idx val="1"/>
          <c:order val="1"/>
          <c:tx>
            <c:v>100GeV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Лист1!$A$9:$A$12</c:f>
              <c:strCache>
                <c:ptCount val="4"/>
                <c:pt idx="0">
                  <c:v>ST</c:v>
                </c:pt>
                <c:pt idx="1">
                  <c:v>new_ST</c:v>
                </c:pt>
                <c:pt idx="2">
                  <c:v>BaseRoad</c:v>
                </c:pt>
                <c:pt idx="3">
                  <c:v>BaseRoad+BaseLine</c:v>
                </c:pt>
              </c:strCache>
            </c:strRef>
          </c:cat>
          <c:val>
            <c:numRef>
              <c:f>Лист1!$C$9:$C$12</c:f>
              <c:numCache>
                <c:formatCode>General</c:formatCode>
                <c:ptCount val="4"/>
                <c:pt idx="0">
                  <c:v>81.63</c:v>
                </c:pt>
                <c:pt idx="1">
                  <c:v>88.15</c:v>
                </c:pt>
                <c:pt idx="2">
                  <c:v>91.15</c:v>
                </c:pt>
                <c:pt idx="3">
                  <c:v>90.42</c:v>
                </c:pt>
              </c:numCache>
            </c:numRef>
          </c:val>
          <c:smooth val="0"/>
        </c:ser>
        <c:ser>
          <c:idx val="2"/>
          <c:order val="2"/>
          <c:tx>
            <c:v>1000GeV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Лист1!$A$9:$A$12</c:f>
              <c:strCache>
                <c:ptCount val="4"/>
                <c:pt idx="0">
                  <c:v>ST</c:v>
                </c:pt>
                <c:pt idx="1">
                  <c:v>new_ST</c:v>
                </c:pt>
                <c:pt idx="2">
                  <c:v>BaseRoad</c:v>
                </c:pt>
                <c:pt idx="3">
                  <c:v>BaseRoad+BaseLine</c:v>
                </c:pt>
              </c:strCache>
            </c:strRef>
          </c:cat>
          <c:val>
            <c:numRef>
              <c:f>Лист1!$D$9:$D$12</c:f>
              <c:numCache>
                <c:formatCode>General</c:formatCode>
                <c:ptCount val="4"/>
                <c:pt idx="0">
                  <c:v>69.86</c:v>
                </c:pt>
                <c:pt idx="1">
                  <c:v>76.44</c:v>
                </c:pt>
                <c:pt idx="2">
                  <c:v>81.96</c:v>
                </c:pt>
                <c:pt idx="3">
                  <c:v>80.959999999999994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84480"/>
        <c:axId val="55286400"/>
      </c:lineChart>
      <c:catAx>
        <c:axId val="5528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286400"/>
        <c:crosses val="autoZero"/>
        <c:auto val="1"/>
        <c:lblAlgn val="ctr"/>
        <c:lblOffset val="100"/>
        <c:noMultiLvlLbl val="0"/>
      </c:catAx>
      <c:valAx>
        <c:axId val="55286400"/>
        <c:scaling>
          <c:orientation val="minMax"/>
          <c:max val="100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/>
                  <a:t>Efficiency</a:t>
                </a:r>
                <a:r>
                  <a:rPr lang="en-US" sz="1400" baseline="0" dirty="0"/>
                  <a:t> (%)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1.7957826114558699E-2"/>
              <c:y val="6.4359664402367997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5528448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Лист2!$O$15</c:f>
              <c:strCache>
                <c:ptCount val="1"/>
                <c:pt idx="0">
                  <c:v>10</c:v>
                </c:pt>
              </c:strCache>
            </c:strRef>
          </c:tx>
          <c:cat>
            <c:strRef>
              <c:f>Лист2!$N$16:$N$19</c:f>
              <c:strCache>
                <c:ptCount val="4"/>
                <c:pt idx="0">
                  <c:v>ST</c:v>
                </c:pt>
                <c:pt idx="1">
                  <c:v>new_ST</c:v>
                </c:pt>
                <c:pt idx="2">
                  <c:v>BaseRoad</c:v>
                </c:pt>
                <c:pt idx="3">
                  <c:v>BaseRoad+Baseline</c:v>
                </c:pt>
              </c:strCache>
            </c:strRef>
          </c:cat>
          <c:val>
            <c:numRef>
              <c:f>Лист2!$O$16:$O$19</c:f>
              <c:numCache>
                <c:formatCode>0.0</c:formatCode>
                <c:ptCount val="4"/>
                <c:pt idx="0">
                  <c:v>7.4</c:v>
                </c:pt>
                <c:pt idx="1">
                  <c:v>9.1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Лист2!$P$15</c:f>
              <c:strCache>
                <c:ptCount val="1"/>
                <c:pt idx="0">
                  <c:v>100</c:v>
                </c:pt>
              </c:strCache>
            </c:strRef>
          </c:tx>
          <c:cat>
            <c:strRef>
              <c:f>Лист2!$N$16:$N$19</c:f>
              <c:strCache>
                <c:ptCount val="4"/>
                <c:pt idx="0">
                  <c:v>ST</c:v>
                </c:pt>
                <c:pt idx="1">
                  <c:v>new_ST</c:v>
                </c:pt>
                <c:pt idx="2">
                  <c:v>BaseRoad</c:v>
                </c:pt>
                <c:pt idx="3">
                  <c:v>BaseRoad+Baseline</c:v>
                </c:pt>
              </c:strCache>
            </c:strRef>
          </c:cat>
          <c:val>
            <c:numRef>
              <c:f>Лист2!$P$16:$P$19</c:f>
              <c:numCache>
                <c:formatCode>0.0</c:formatCode>
                <c:ptCount val="4"/>
                <c:pt idx="0">
                  <c:v>22.7</c:v>
                </c:pt>
                <c:pt idx="1">
                  <c:v>13.8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Лист2!$Q$15</c:f>
              <c:strCache>
                <c:ptCount val="1"/>
                <c:pt idx="0">
                  <c:v>1000</c:v>
                </c:pt>
              </c:strCache>
            </c:strRef>
          </c:tx>
          <c:cat>
            <c:strRef>
              <c:f>Лист2!$N$16:$N$19</c:f>
              <c:strCache>
                <c:ptCount val="4"/>
                <c:pt idx="0">
                  <c:v>ST</c:v>
                </c:pt>
                <c:pt idx="1">
                  <c:v>new_ST</c:v>
                </c:pt>
                <c:pt idx="2">
                  <c:v>BaseRoad</c:v>
                </c:pt>
                <c:pt idx="3">
                  <c:v>BaseRoad+Baseline</c:v>
                </c:pt>
              </c:strCache>
            </c:strRef>
          </c:cat>
          <c:val>
            <c:numRef>
              <c:f>Лист2!$Q$16:$Q$19</c:f>
              <c:numCache>
                <c:formatCode>0.0</c:formatCode>
                <c:ptCount val="4"/>
                <c:pt idx="0">
                  <c:v>48.1</c:v>
                </c:pt>
                <c:pt idx="1">
                  <c:v>18.7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27296"/>
        <c:axId val="55528832"/>
      </c:lineChart>
      <c:catAx>
        <c:axId val="5552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55528832"/>
        <c:crosses val="autoZero"/>
        <c:auto val="1"/>
        <c:lblAlgn val="ctr"/>
        <c:lblOffset val="100"/>
        <c:noMultiLvlLbl val="0"/>
      </c:catAx>
      <c:valAx>
        <c:axId val="55528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/>
                  <a:t>%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2.2046161537606933E-2"/>
              <c:y val="8.4752650434104806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5552729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0"/>
          <c:tx>
            <c:v>SA_muon_efficiency</c:v>
          </c:tx>
          <c:cat>
            <c:numRef>
              <c:f>Лист3!$B$3:$D$3</c:f>
              <c:numCache>
                <c:formatCode>General</c:formatCode>
                <c:ptCount val="3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</c:numCache>
            </c:numRef>
          </c:cat>
          <c:val>
            <c:numRef>
              <c:f>Лист3!$B$4:$D$4</c:f>
              <c:numCache>
                <c:formatCode>0.00</c:formatCode>
                <c:ptCount val="3"/>
                <c:pt idx="0">
                  <c:v>99.18</c:v>
                </c:pt>
                <c:pt idx="1">
                  <c:v>99.48</c:v>
                </c:pt>
                <c:pt idx="2">
                  <c:v>99.6</c:v>
                </c:pt>
              </c:numCache>
            </c:numRef>
          </c:val>
          <c:smooth val="0"/>
        </c:ser>
        <c:ser>
          <c:idx val="0"/>
          <c:order val="1"/>
          <c:tx>
            <c:v>Glob_muon_efficiency</c:v>
          </c:tx>
          <c:cat>
            <c:numRef>
              <c:f>Лист3!$B$3:$D$3</c:f>
              <c:numCache>
                <c:formatCode>General</c:formatCode>
                <c:ptCount val="3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</c:numCache>
            </c:numRef>
          </c:cat>
          <c:val>
            <c:numRef>
              <c:f>Лист3!$B$18:$D$18</c:f>
              <c:numCache>
                <c:formatCode>0.00</c:formatCode>
                <c:ptCount val="3"/>
                <c:pt idx="0">
                  <c:v>99.02</c:v>
                </c:pt>
                <c:pt idx="1">
                  <c:v>99.22</c:v>
                </c:pt>
                <c:pt idx="2">
                  <c:v>98.56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20512"/>
        <c:axId val="55922048"/>
      </c:lineChart>
      <c:catAx>
        <c:axId val="5592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922048"/>
        <c:crosses val="autoZero"/>
        <c:auto val="1"/>
        <c:lblAlgn val="ctr"/>
        <c:lblOffset val="100"/>
        <c:noMultiLvlLbl val="0"/>
      </c:catAx>
      <c:valAx>
        <c:axId val="559220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5592051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D1F709-2640-4A27-800F-2678CA22C2CF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82BEC44-5DC9-4325-A663-57E3E974E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56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1EBB8-38C2-4ACD-BCDC-C47C4E7E8966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501F8-96F0-479E-B0D6-C6D852C082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9B8863-AADD-4EE4-8F07-6B909C98876B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2E7EB-AE58-401E-8FC0-3BC6E72032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3F4383-CD63-48A6-AB58-E17152DF8E15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47E3-1B67-4AB1-AF49-0253BE1EC1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3894D-D75D-4005-A517-BE9B5E36D85F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D2120-287C-4FC0-9F6C-BA6C4EBB0D01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DCD1F-917D-4136-A089-0419760215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8E461-C1AD-40B0-B02C-348C770453D7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6EE08-07D8-4A92-B2F6-1757EE88DD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4C9B96-1D55-4081-BABE-B007973D5CFE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FCE91-1112-4868-BEE1-B6C24AA01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64F785-0FA6-4172-98CF-4FA50D8110EA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B7728-9C10-4750-A800-8393E1C9D4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B0BAA-F0F5-4CCF-8354-362D3C90EF98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749E-2C1D-457D-BD9F-BFA977BAB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24A665-DA51-41B6-AE27-633316A878CA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C8BC8-7D90-412F-A21D-69A85DACBD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5F06B1-65EB-4215-A04A-A8A074F7A369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7A1915-2EE9-41BE-845D-E044769806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0E6119-3AE2-49C6-9780-08A05D3CB3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9E3BBBD-5D9F-4EFA-85B9-C3DF11DBB6D1}" type="datetime1">
              <a:rPr lang="ru-RU" smtClean="0"/>
              <a:pPr>
                <a:defRPr/>
              </a:pPr>
              <a:t>02.06.2014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663" y="2996952"/>
            <a:ext cx="7772400" cy="14700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/>
              <a:t>The new </a:t>
            </a:r>
            <a:r>
              <a:rPr lang="en-US" sz="2800" dirty="0" err="1" smtClean="0"/>
              <a:t>muon</a:t>
            </a:r>
            <a:r>
              <a:rPr lang="en-US" sz="2800" dirty="0" smtClean="0"/>
              <a:t> segment building algorithm in Cathode Strip Chambers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Nikolay</a:t>
            </a:r>
            <a:r>
              <a:rPr lang="en-US" sz="2800" dirty="0" smtClean="0"/>
              <a:t> </a:t>
            </a:r>
            <a:r>
              <a:rPr lang="en-US" sz="2800" dirty="0" err="1" smtClean="0"/>
              <a:t>Voytishin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JINR (</a:t>
            </a:r>
            <a:r>
              <a:rPr lang="en-US" sz="2800" dirty="0" err="1" smtClean="0"/>
              <a:t>Dubna</a:t>
            </a:r>
            <a:r>
              <a:rPr lang="en-US" sz="2800" dirty="0" smtClean="0"/>
              <a:t>)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2555875" y="4365625"/>
            <a:ext cx="4032250" cy="215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 smtClean="0"/>
              <a:t>Alushta</a:t>
            </a:r>
            <a:endParaRPr lang="ru-RU" sz="1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 2014</a:t>
            </a:r>
            <a:endParaRPr lang="ru-RU" sz="18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3" name="AutoShape 7" descr="data:image/jpeg;base64,/9j/4AAQSkZJRgABAQAAAQABAAD/2wCEAAkGBhMSERQUExIUFBIWFBgXGRcXFBkWHBoYGB0eFhgaHBgbHyYfGB0kGhkaHy8hIycpLCwsGyAxNzAsNSYrLSkBCQoKDgwOFQ8PFykcFBwpKSkpKSkpKSkpKSkpKSkpLCwpKSkpKSkpKSkpLCkpKSkpKSksLCksKSwsKSkpKSwpKf/AABEIAKEA4AMBIgACEQEDEQH/xAAcAAEAAwEBAQEBAAAAAAAAAAAABQYHBAMCAQj/xABUEAACAQMCAwMGBgsNBQkBAAABAgMABBEFEgYhMRNBUQciMmFxkRQjM4GhsRY0QkNSVGJyc5OyFRckRFNVdYKSosHR0gg1Y9PhRXSDlJWzwvDxJf/EABYBAQEBAAAAAAAAAAAAAAAAAAABAv/EABYRAQEBAAAAAAAAAAAAAAAAAAARAf/aAAwDAQACEQMRAD8A3GlKUClKUClKUClKUHBrmuQ2kDzzvsjQcz1JPcoHeSegrNbfylarfFm0/T17AHAeTJ97FlXPqXOPGvXyhRHUdWs9OyexRe2mx4cyc+HmAAHxkrT7W1WNFRFCooCqqjAAHIADuFFZ2nlC1K253+lP2XfJbnftAHMlct9JWrjw7xba3ybreVXx1Xo6/nIeY9vSpiqjxF5OIJ37e3Y2l4DlZovNyfy1GAwPf3+3oQt1KpWg8ZTRTLZ6mqxXB+SmX5Kf809Ff8k49g5ZutEKUpQKUpQKUpQKUpQKUpQKUpQKUpQKUpQKUpQKUpQKUpQZ1w9GH4j1ByOcdvEo9WQmf2RWi1QuH0xxBqX5Vvbt9A/xq+0ClKUEfrmhQ3kLQzoHRvmIPcynqrDuIqpaRrk+mzpZ37mSCQ4trtuWfCKU9zdwPf8AVfa4tZ0eK6heGZA8bjBB+gg9xHUGg7aVSOG9SmsZ10+8cujcrS4b74o+9O3dKowB4jx5Vd6BSlKBSlKBSlKBSlKBSlKBSlKBSlKBSqRxf5WrSxYxDM845FExhT4M/QH1DJ9VV+HivX74ZtrKO2iJyryjuxkc5PSHrCYosavSsx+xPX5cGTVI4j+Ci9Pcor2XgHV+/W5M+qP/AK0GkUrNjwRrQPm6zn86P/8Aa9G0jiFANt7aS47mi25+fZQSM0fZcQRt0W4sGX2vDID+ywq6Vj/EN9rEM9lc3NrbOYZSiGKQruM47PY248gTjBx1AqwfvnXEWfhWj3kQHVox2qj17gAKDQKVS7Lyv6ZJyacwnwljZPpwRVo0/WYJxmGaKUfkSK/vweVEdlKVX+OLtlsp0j7Tt5IZBEIldnLBe7YCRzI50HZxJw7FewNDKOR5qw5Mjj0XU9zCofg7Xpd7WN59uQKCH7p4uiyr6+5h459glOFLsvawh9/apFGsgkVlYPsBO4OAc885rg454e7eJZopBDd2xMkMpIUA/dIxP3DDkef+OQs9KoVh5YLV4Yzsle5YENbwxtKwcciMgbSCRyOelep17WLn7XsI7VD93dSZbB7+yTmCPA5oLxXFqGt28Hy08UX58ir7gTzqpDgK8n53uqzkHrHbAQLn87mT7q7bDyVabFz+DCRu9pWaUk+PnHHuFB43fle0xOSzmU+EUbv9OAK5x5UmfnBpeoyr3N2G1T85q52mnRRDEcaRjwRAv1Cuigon2camfR0ObH5Vwin3ba+D5Rb2M/HaJdqPGNhN9Sir9Sgpmh+VmwuXEZdreU8tk67OfTG70c/PVzqA4s4KttQiZJUAkx5koA3oe4g949R5EVV/I3rMxS5srglpLOTYCTnzcsm31hWQ49RA7qK0elKUQql+VnieSy09mibbLK4iVvwdwJYj17VOKulUfyxaE1zpj7Bl4WEwHiFyH/ukn5qGIDyMcCwi3W+mQSTSMTHu5hEBxuAP3TEE7vDGMc86vVD8i+srNpkaAjfAzRsPVnch9hU9fEHwq+UXSlKUQpSqXrnGfZTdkO3Z2MmyK3txM5WIhWYk8h5x8OWKCX440s3FhcIoy4Ten58fxiD52UD56kdIv1ngimXmJI1cY/KAP+NUgcVXTdLTVSPXHZp9DrXhpupXVvEsUdnqgjXO0ZsGwCScDzegzgDuHKitAvNKhl+Vijk5Y89Fbl84qt3vkp02Q7hb9i/c0LtEQfEbTjPzVF/Zdcj0rXVh/wCBav8AsLQ8eOS8aNMlwImkSO7szGHC8z5ysO7J+ag/bvhW6tMC11W5LYO2GdVuM+JJONqj8I8h45wDI2epSRbZNQubYyRIRthR/vgBGWLEFsIzYAHIFugNUXini8sbkK263tABO/41dHKpGcfeVYMdg6qhHQ5qvS3DD4Qjks1vp8jyEn0rq72Ryscd4WXsh6oxUGq3t9NMWOn3cKPK2SkkWXBiARwrFtm7AU7SM4IOcEV56dwBbTndeTXN5MuNyXDlVU9xEKHbg9xywPcazIzuPi1bDTadBeRnHoz28WGPr3pHKhB5Hdzqa4a4mMxht5pHVLhM2k6uVeGVTtaAuMkpuGBuz5rJ48guus6UNMlW9tIwlsFCXcKDAMQ5LMqgelHnJx1XPhV1hlDKGUgqwBBHQg8wRVRsrXUREGiuIrpCCDFdR7HGPNZDNFyLBgyksh6VE8PcRnTGa1vYZLaAszWzZM6heske9MnapOVLAHaeYGKo0elcthqkM674ZY5U/CR1ccuvNSa6qIUpSgUpSg+J5lRWZiAqgkk9ABzJ91Zx5GrcyfDr4jAurlio/JDMxP8AafH9Wu3ykao85j0u2P8ACLn5Rh96gHpMcdM/UD4irjpGlR20EcEQxHGoUD2d59ZPM+2g7KUpQK/CK/aUGOXtm/D+pfCEUnTbk7XCjPZ55ge1Tkr4jIrXrW6SRFdGDIwDKwOQQeYIr4v7COeNopUDxuMMrDII/wDvfWdW3baBIVffNpDsSHALNbFj914pn/PrkErTaV42l2kqLJGwdGAZWByCD0Ne1EDWU8SHbcyMCQTY6uAQcEFX3de6rzqXF0UbmKINc3A6xQ4O31yOSEiH55HXpVLnu3+F2bssfaMmrAqD2ibgdwXOBuHLnyHfUVXdF1rREtYvhFjK0qxL2jiPILAecc7x9Ve32X8N/iUn6s/8yqxb8SXLKrbIOYB5aZAevr2869fshuvwYf8A0uD/AE0VYvsq4dbIWxk3EHHxff8ArK59Jy1nZYyWXTNVx1Jz2hUAfQKi9O1DULgziGOzYW8XavvsreM7cE8gUPPke+rJZao0iW8rKm8aHdybUQRqfPGMKvIZA7h1zy7qCBHBV62mQxC1m7SW+eSUFCp2KqqpbdjlzfHtNd9zwVfFtXPwWT48KsXo+eBOjcuf4K551drLygXUhscaewW5ZhKfPPYgSdnknYOq+dzxXiOPdQNvdSDTj2kUyJGmyU9ojFgz9MkAAHl40RULXgu++EaaxtpAsdqIpT5vm+fMCDz/AAXHvqGXg3UE01VNpOJ4L0PGojLHa8eWI25yA8a1ph46vwlix09t1wzCYbZB2QEmwHpyyvnc6+L3yjXcQvCdOYiCZUj+UHaqzOu8eYegUHln0qCy6TqaI0iyusbOySKrkJ6cabgAcfdhifWTXvxNofwqHCtsmRhJDJ+BKvNT7D6JHeCarmncdm6lmtpbR0UWQnLbs53xxu0eCvUdqRn8npUHw75V0mJiUzxlIXk+Ohik82Jd7D4sxnOAcVRZ9N0W1voxOIjbXYJSRoW7KRJU811LL6YDcxuBBBBxXsY9TtfRaO/iH3L4gnA9Tj4tzjxC5PfVW0TyiW7zz3Mc8YTslM6PFLFkhljSUY7QA+eqHrkbem2rfYccQyhSNrbs4MUscucYzhQwc4yMgL30H7pPHVtM/ZOWt7j+RnXsnz+Tnk/9UmrFUHqMdlep2U6xvn7iVSjj1hXCuvtGKg34bv7HzrCf4RCP4rctkgdcRzdV9Qbl45oi8VCcVcSi0iGFMlxKdkEK+lJIe7Hco6s3QD2ioa28qEBDJLDNDeLgC1dfPdycKsZ9FwSRz5DHPoCak9B4ecStdXRD3bjAAOUhT+TjyB/Wbqx8ByoPPg7hZrYSTXDCW9nO6aTuHhGngi9Pm9lWWlKBSlKBSlKBXxLEGBVgGUjBBGQR4EHrX3VR1XjCSWVrXTkE045STH5GDP4TD03wDhR34z34CLutPk0mYGxPawSvltP5swz6TwY9ADqQfNx3jlji1ziCa4miglnFtHMSFgtvjpXAJVu1nUhIxlSpCNkHvNTH7ow22kzPcbpWVWiuWQbZHdiUOehUneCOfIMMVnencZ3kzx2el2sNkvZsUyAX7M5csZHHIHO7kCSeYNRVmt9Ku2sl7C3isPjj9tsrYi257Ts8CNXLEg5ToM9+a+oogZtLxIko7bUIzImNrExuSRjljI7qy6+sbi5sHv57p5dtwIdjlmOSobdknAGCByFaNw1brDBowGSPhkg5/wDGgdiPe1BlNoU2LkR5xzyLbP8Af87317fF+EXutKs1xaaZG8iLLqYVJXTzY4toKsQQCTzx6+deOdN/l9U/sQ/51FqAjm2buzlaPcu1hHLAgYeBVGAIrRNJDKiFRlk4bLAYzzZ2I5e1areNNIPx2qnkc/Fwnl399XvSBF2sgh39kui2yJvxv2Mzld2OWceFVHRwLrup6jFLI1zDb9nKYyvwbccgAnOXGMZxj1VJPdT5/wB+WgP6GH/GSq3wu2NK10jr217+wa0HSOHrX4PD/BoPkk+9J+CPVQQQu5v58tP1MP8AzK9F1GUf9tWR9sUf+EtWT7HrX8Wg/Up/lT7HrX8Wg/Up/lVRBJrEg66rp59sQ/wuBQaiuctfaYxIIz2YHI8iM9uetTv2PWv4tB+pT/Kn2PWv4tB+pT/Kgq09jYuHDSaVh1CtiNRuUEOAcS9Nyg+0CoefybWF1sijntgULMqwuxIyQW80yty5DurQfsetfxaD9Sn+VV7i7S4YnsGjhjjb90IV3IiqcEPkZAzg4HKiqzdaN2N5co+rCKWRXdYZiBFumDbHRXYjzHzy68hXXC+p2dsHaL4SwlIY2cgx2W0EN2TAoWLZztQHA699RnlP4YiuZ9QncuHtrOB02kYOTLkMCOfojpis6s7a5tba2ure6eMzyyRBUZl2lSAScHBByO6orU5Y7S+lukux8IljkEJJ/g7w4JVBCrHZhnVjkOWbvGMLX1baxe6WDl21CxT0sgrcwL+Wjecygd5HTvA61K/43ukeez1S0ivFQL2pUbXC8ijdonI43jBIGC3XNakmqQT2VrNGCN5jEO8fGcmAYcs/cqc92KImdC4hgvIhLbyLIh645EHwZTzU+2pGqDxDwBJDKbzSnEFz1eHkIph1IK9ASfm59x51KcF8ex326N1MF5HykgfkwI5ErnmRnr3jv6jNRaqUpQK/Ca/azfibW5NTuzplm5SFftude5RyMSnxPT28ugOQ9r3XJ9Wle2sXMVmp2zXa9W8Y4f8AV4d+Otz0PQ4bSFYYECRr7ye9mPex7zXppWlxW0SQwoEjQYAH1nxJ6k99el/ddlFJJjOxGbHTO0FsfRQUHylf7t1T9ND+xBVP4KP/APYtv6Lj/wDYWtC4nurGC3kXUpkxcushjXeC2xUUBVU7yPMGW5cz3VTT5X9Mt2BtdPZmWMRhyqI21RtVdx3MRgYqKq1pAzcOSBVZidRU4VSTjs17hV2igK22mEggx6jZggjBG+CMHI7vSqEk/wBoCYDEVlCg7sux+gAV3W3FEt5prXcoVXTVrZyEBAAQQoOpJ6eugrPE+n6XFeXKPdXyuJnLBIUKhicnB3jI59cV+6dq9kkbwRX+o7ZeRUW0JJzywGLblz05EV1eUPSdNXUbjtrq6WVnDsqW6MoLAHAYuCeXqqvR6ZpLHAur4nwFrGenM/fKK6m03TDzN1qWME/IR9AdpPynjyrTNMtVS7v1TPZx21hCueu3AIz68NWY2uiaWXT+EX3MoedrGBhjhefacgTyzWha9essOvSxkqUkto1YHBBjWNeR7sGg99O0eW20zW0mUKzNdSABg3mPGSpyPEd1aLpPyEP6JP2RWUcE6nLPoOqyTSPLJsnG52LHAgGBk1q+lfa8X6JP2RVTVVbi6+lvLu3trW3dbZkBaW4eMneocchG3r768bfyjyNpsV4YEDvdLAUEhIGZOz3BtuT0zjFOBpBJe6xKvNGuUQMOhMce1sHv51TEnCcOQu3orqIY48FnJP0CoNA8oPH66bHHhBLNK2FjLbfNHpMSAcAdB4k+o10azquoxmR4ba1eBU3hnuHRyAu5sqIiBzyBz8OlZ7rWnvc6fe6pcKRJP2S26H71bCZNuPAv1P8A1rV9W+1Jf0D/ALBqit8McUaleQw3C2losEuDk3Mm8Lu2k7eyxnkeWa7uOOth/SMH1PXh5Jv9z2f6I/ttXvxx1sP6Rg+p6IguM7dm/djarHNhbqMAnJBmJAx1OCOXrrMr6Bl0rTAyspF7NkEEY85OuauvlE8o9zpuovHCkLK8UTntFYnPnLyIYY5DwqJj/wBoCU4EtlC49Tke4EGo05+LP96a1/3I/swVf/J99oaX+ZL9T1VR5WdKuTJ8KsGRpE2O4VHLKcZUspVsch7hVy0O+s3tY206VWjtA57NtxOCrZVt2GXqcHmPbRFzqmcdcBm5K3Vq/YX8Qyjry34HJGP0A+vB5dLfBJuVW8QD7xmvSqio8A8dC+Ropl7G9h5TREFTkHBZQeeM9R1B9oJt1Zn5UeH5Ld01a082eEjtgOjx8hkjvwPNPip9VXfhjiCO9tY7iPo68xnO1hyZT6wciioDyq8Xmwsj2ZxcTExx46jl5zj2D6SK6fJtwoLGyRWHx8mJJSeu5h6Jz+COXtz4ms88pF12/EFnbvgxRvbrjuO9w7ZHr5D3Vt1Arg1/7Vn/AEMn7BrvqL16dQI1kIETuVkz0K7SdpPgSMHxBxRGReXGz7S7t+YG203c+/4zbgevzs/NVO1LhKKG1u5O23y292LdQNoDr3vjmfdWu8ccJWOpSxyPe9kY49gC7TkZ3Z5+2q1+83p385P7o6i1E6FwdYnVVt38+3Nksx3S4+MZVJ85SOhJ5V28K2+eH78KBkETHv8AQc+7zYq6f3m9O/nJvdHVj4R4Lggi1C1huDPHNAuWOMgus0ZHL1AH56FfHEfkji1Kc3huXjMqRnaI1YDCAdSfVmoWXyDWysFbUSrHopRAT7AWya0bgS+M2m2jn0jAgb85RsYe8Gv5o4p1CSa9uJJGJftnGc8wFYhQPDAAxii41+x8gUUcscnwyRtjq2OzUZ2kHGc+qpLRI0ltbx3VTHNq2TuAwyLPEnPPLHmt1qy8Kaoz6ZbzynLG2V2Y8skLkk+7NVO30hZtBt4ZpOzW5ZXdxjl2sjXHf7cURz6VEi6dr6xhQgluwoXG0KIuQGOWPZV/j02O4s0ilXdG8KBhuZcjAPVSCOncao2naBFZ6RqsMMxmjEUrbzjq0HMcuXLFaFpPyEP6JP2RVH5pmkQ28QihjWOIZwqjA59T6yfE86jm4Hsjai0MGbYP2mzfJ6Wd2d27ceZPLOKnaURxano0NxCYJU3QttyoJX0SGXmpBGCo6Hurplt1ZCjDKspUjJ6EYIz16V6UoOPSNJitoUhhXZFGMKu5mwMk9WJJ5k9TUHxz/EP6Rt/qerRVX46/iP8ASNv9T0FJ8rWlQPOsjqDKbq0hJ3EHsWDlhjOMZ+6xn11W9V4Osv3Rv4V8yGGyM0W2X74AhA3NncMseVXPjbgW1vr+R57poGSOJAAF5jzmzz9ZPuqE/eb07+cm90dRVHteEopILFxNte5adXB2kJ2Qypx159OdXTyL2+yHUckHdbRNy7gRNyPr5V6fvN6d/OT+6OrVwRwxY6b24W8EwmVVYPtHJd3h1zuNFq82XyafmL9Qr3qM0C53o4Vt0aSFEbOcoApHnH0sEkZ68ueTkmTqsvK5tlkRkcBkZSrA9CCMEe6sh8jWoG2vbzTmbKq7lPzom7NsD8pdp/q1sEsoVSzEKqgkknAAHMknuGKwbyaXnwniCWdAdjG4k6dFYnbnw6rRX35bdMlt9RivE5K4QqwHSWLu9uNp59efga1bgnjaHUYA6MBKAO0izzQ9/LqVz0NSutaLDdwtDOgeNhzHge4g9xHcayDWPIld20va6dcZwSVBcxSL6g481vn2/PQbbSsatOKuI7XzZrM3Cr3mPJP9eI4PuqQtvK1f9JNGmJ/J7QfWlCNVpWeJ5RtQYeZolz874H0rXXBrutSEY063iB75bnOPaEyfooi8VGg4vD+VAP7rn/XUPFpurSfK3ltAPCC3Lkex5Wx/cro0zSXhu1MlzNcM0DgmTYANrp6KIqqvXn44FBzcBt2ZvLQ9be6kKjH3qf49D72f3CsH4/0NotVuIVHpzbkHXlLhl/arddecWV/FeHlBMgtrg9AhzmCRvVklCT0yvhXvq/BEVzqFrek84FOR3ORziP8AVJJ9fKouOTiyL4NpHwaP03jjtEA55aTERx/VLH5qmrm1EfwKNfRWUKPYkMuPqFRM0gvdSjVedvY5dz1DXLDaiZ6ExoSx8Cy+Bqd1A/HWw/4jt7o3X/5VUcN9pvwhb+Ddt7WPs92M43xbc478Zrjt21WKNVMen4RQu4zzDkBjPyfKpmS0mWR3i7Mh9pIfcCCo28iM5GBUBe8HST3bXFwltMnZIixuZGVSpYs20jac7gOYPoioPKbiq8T0pNIX23kn1dnXbb3+qSKGRNOZT0InnIPd/JV2waXJGu2OCzjGOQQFcewBMVHcPXd12t1BlXMDoC0kjnPaIJBt83IwDjmevQDpVV0dtq38lp/6+f8A5Vcl9r1/Bjtv3Mjz033My598Vdz6VeE57fHxm/AkOPzecedvq6eqo6I3Xwz4OZNxji7c7pMowdmUIR2eeWO8+zFB922u38nyZ0p/zbuRvqjr6utJ1C5kt+3FpHFDcJOTG8rsSgOFAZFAzu65rqvuGxN8raWLnxZSSPY23I+avPhrQrmzieNTCyGaR0BeU7UY5VMsCTgcqCUsW/hVyO/EX7JqUzVbuuCoLl2lu40eU7QChddqrnADghj1J8PVUdJ5LYRnsLu+tz3bLliB8zZoi6Zpms9ufJpe/e9bvB+ezN9TiuGTyZ6r3a3MfnlH1PQagWqA1rj6wtQe1uo92M7Fbe59irk1n8/kRvJTmbVGcnrlZH+uSuzTv9n61Ugy3E0niFCxgn6TRVT418qVxqZ+CWcTrE5xgDMsvPkCF9FfEAn1nFaN5LPJ7+50LPLg3UoG7HMIo5hAe/nzJ6EgeGTY9A4TtLJcW8CR56tjLH2ucsfZnFS9ClKUohSlKBSlKBUVqdysc8DOwVcSKWYhRzCkDJ5d1StfLoDyIBHrGaCOutTtJEZHmgZHUqymRCCpGCCM8xiqqmhqg7KHW5I7boI+0gZlX8FJmBdQByHPI7qvHwVPwF/sinwVPwF/sigitJnsraJYopoVRc/fVJJJyzEk5ZiSSSepNfrXsct1D2ciOFSUnawbGdoGcdO+pT4Kn4C/2RX0kSjoAPYMUH3VM4x4ruLe5ihUCC3dSz3jxtKqkfc7V5KennOQOfq53OhFBlk/EsQmftpbq8tiihZoLpCrE833QwNHtxyGCGPI+Iqf0bi7S4VIgSSINgtizuBuI5As3Z+ccd5Jqy3WgW0pzJbQOfy4kb6xXK3Btif4pAPZEq/UBQea8bWh+7k/8vP/AKK8rmGwvB2sirkeaJHVoHAHPAY7XxnwNdA4LsvxWL+zX19htj+JWx9sCH6xQV/Ury0t+cervCx6IZxdg47hHJvf5lINSfAvEFzdwu1xAYyrlUfY0YlUfdiN/OT2H31OWumxRDEcUaDwRFX6hXT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9" descr="data:image/jpeg;base64,/9j/4AAQSkZJRgABAQAAAQABAAD/2wCEAAkGBhMSERQUExIUFBIWFBgXGRcXFBkWHBoYGB0eFhgaHBgbHyYfGB0kGhkaHy8hIycpLCwsGyAxNzAsNSYrLSkBCQoKDgwOFQ8PFykcFBwpKSkpKSkpKSkpKSkpKSkpLCwpKSkpKSkpKSkpLCkpKSkpKSksLCksKSwsKSkpKSwpKf/AABEIAKEA4AMBIgACEQEDEQH/xAAcAAEAAwEBAQEBAAAAAAAAAAAABQYHBAMCAQj/xABUEAACAQMCAwMGBgsNBQkBAAABAgMABBEFEgYhMRNBUQciMmFxkRQjM4GhsRY0QkNSVGJyc5OyFRckRFNVdYKSosHR0gg1Y9PhRXSDlJWzwvDxJf/EABYBAQEBAAAAAAAAAAAAAAAAAAABAv/EABYRAQEBAAAAAAAAAAAAAAAAAAARAf/aAAwDAQACEQMRAD8A3GlKUClKUClKUClKUHBrmuQ2kDzzvsjQcz1JPcoHeSegrNbfylarfFm0/T17AHAeTJ97FlXPqXOPGvXyhRHUdWs9OyexRe2mx4cyc+HmAAHxkrT7W1WNFRFCooCqqjAAHIADuFFZ2nlC1K253+lP2XfJbnftAHMlct9JWrjw7xba3ybreVXx1Xo6/nIeY9vSpiqjxF5OIJ37e3Y2l4DlZovNyfy1GAwPf3+3oQt1KpWg8ZTRTLZ6mqxXB+SmX5Kf809Ff8k49g5ZutEKUpQKUpQKUpQKUpQKUpQKUpQKUpQKUpQKUpQKUpQKUpQZ1w9GH4j1ByOcdvEo9WQmf2RWi1QuH0xxBqX5Vvbt9A/xq+0ClKUEfrmhQ3kLQzoHRvmIPcynqrDuIqpaRrk+mzpZ37mSCQ4trtuWfCKU9zdwPf8AVfa4tZ0eK6heGZA8bjBB+gg9xHUGg7aVSOG9SmsZ10+8cujcrS4b74o+9O3dKowB4jx5Vd6BSlKBSlKBSlKBSlKBSlKBSlKBSlKBSqRxf5WrSxYxDM845FExhT4M/QH1DJ9VV+HivX74ZtrKO2iJyryjuxkc5PSHrCYosavSsx+xPX5cGTVI4j+Ci9Pcor2XgHV+/W5M+qP/AK0GkUrNjwRrQPm6zn86P/8Aa9G0jiFANt7aS47mi25+fZQSM0fZcQRt0W4sGX2vDID+ywq6Vj/EN9rEM9lc3NrbOYZSiGKQruM47PY248gTjBx1AqwfvnXEWfhWj3kQHVox2qj17gAKDQKVS7Lyv6ZJyacwnwljZPpwRVo0/WYJxmGaKUfkSK/vweVEdlKVX+OLtlsp0j7Tt5IZBEIldnLBe7YCRzI50HZxJw7FewNDKOR5qw5Mjj0XU9zCofg7Xpd7WN59uQKCH7p4uiyr6+5h459glOFLsvawh9/apFGsgkVlYPsBO4OAc885rg454e7eJZopBDd2xMkMpIUA/dIxP3DDkef+OQs9KoVh5YLV4Yzsle5YENbwxtKwcciMgbSCRyOelep17WLn7XsI7VD93dSZbB7+yTmCPA5oLxXFqGt28Hy08UX58ir7gTzqpDgK8n53uqzkHrHbAQLn87mT7q7bDyVabFz+DCRu9pWaUk+PnHHuFB43fle0xOSzmU+EUbv9OAK5x5UmfnBpeoyr3N2G1T85q52mnRRDEcaRjwRAv1Cuigon2camfR0ObH5Vwin3ba+D5Rb2M/HaJdqPGNhN9Sir9Sgpmh+VmwuXEZdreU8tk67OfTG70c/PVzqA4s4KttQiZJUAkx5koA3oe4g949R5EVV/I3rMxS5srglpLOTYCTnzcsm31hWQ49RA7qK0elKUQql+VnieSy09mibbLK4iVvwdwJYj17VOKulUfyxaE1zpj7Bl4WEwHiFyH/ukn5qGIDyMcCwi3W+mQSTSMTHu5hEBxuAP3TEE7vDGMc86vVD8i+srNpkaAjfAzRsPVnch9hU9fEHwq+UXSlKUQpSqXrnGfZTdkO3Z2MmyK3txM5WIhWYk8h5x8OWKCX440s3FhcIoy4Ten58fxiD52UD56kdIv1ngimXmJI1cY/KAP+NUgcVXTdLTVSPXHZp9DrXhpupXVvEsUdnqgjXO0ZsGwCScDzegzgDuHKitAvNKhl+Vijk5Y89Fbl84qt3vkp02Q7hb9i/c0LtEQfEbTjPzVF/Zdcj0rXVh/wCBav8AsLQ8eOS8aNMlwImkSO7szGHC8z5ysO7J+ag/bvhW6tMC11W5LYO2GdVuM+JJONqj8I8h45wDI2epSRbZNQubYyRIRthR/vgBGWLEFsIzYAHIFugNUXini8sbkK263tABO/41dHKpGcfeVYMdg6qhHQ5qvS3DD4Qjks1vp8jyEn0rq72Ryscd4WXsh6oxUGq3t9NMWOn3cKPK2SkkWXBiARwrFtm7AU7SM4IOcEV56dwBbTndeTXN5MuNyXDlVU9xEKHbg9xywPcazIzuPi1bDTadBeRnHoz28WGPr3pHKhB5Hdzqa4a4mMxht5pHVLhM2k6uVeGVTtaAuMkpuGBuz5rJ48guus6UNMlW9tIwlsFCXcKDAMQ5LMqgelHnJx1XPhV1hlDKGUgqwBBHQg8wRVRsrXUREGiuIrpCCDFdR7HGPNZDNFyLBgyksh6VE8PcRnTGa1vYZLaAszWzZM6heske9MnapOVLAHaeYGKo0elcthqkM674ZY5U/CR1ccuvNSa6qIUpSgUpSg+J5lRWZiAqgkk9ABzJ91Zx5GrcyfDr4jAurlio/JDMxP8AafH9Wu3ykao85j0u2P8ACLn5Rh96gHpMcdM/UD4irjpGlR20EcEQxHGoUD2d59ZPM+2g7KUpQK/CK/aUGOXtm/D+pfCEUnTbk7XCjPZ55ge1Tkr4jIrXrW6SRFdGDIwDKwOQQeYIr4v7COeNopUDxuMMrDII/wDvfWdW3baBIVffNpDsSHALNbFj914pn/PrkErTaV42l2kqLJGwdGAZWByCD0Ne1EDWU8SHbcyMCQTY6uAQcEFX3de6rzqXF0UbmKINc3A6xQ4O31yOSEiH55HXpVLnu3+F2bssfaMmrAqD2ibgdwXOBuHLnyHfUVXdF1rREtYvhFjK0qxL2jiPILAecc7x9Ve32X8N/iUn6s/8yqxb8SXLKrbIOYB5aZAevr2869fshuvwYf8A0uD/AE0VYvsq4dbIWxk3EHHxff8ArK59Jy1nZYyWXTNVx1Jz2hUAfQKi9O1DULgziGOzYW8XavvsreM7cE8gUPPke+rJZao0iW8rKm8aHdybUQRqfPGMKvIZA7h1zy7qCBHBV62mQxC1m7SW+eSUFCp2KqqpbdjlzfHtNd9zwVfFtXPwWT48KsXo+eBOjcuf4K551drLygXUhscaewW5ZhKfPPYgSdnknYOq+dzxXiOPdQNvdSDTj2kUyJGmyU9ojFgz9MkAAHl40RULXgu++EaaxtpAsdqIpT5vm+fMCDz/AAXHvqGXg3UE01VNpOJ4L0PGojLHa8eWI25yA8a1ph46vwlix09t1wzCYbZB2QEmwHpyyvnc6+L3yjXcQvCdOYiCZUj+UHaqzOu8eYegUHln0qCy6TqaI0iyusbOySKrkJ6cabgAcfdhifWTXvxNofwqHCtsmRhJDJ+BKvNT7D6JHeCarmncdm6lmtpbR0UWQnLbs53xxu0eCvUdqRn8npUHw75V0mJiUzxlIXk+Ohik82Jd7D4sxnOAcVRZ9N0W1voxOIjbXYJSRoW7KRJU811LL6YDcxuBBBBxXsY9TtfRaO/iH3L4gnA9Tj4tzjxC5PfVW0TyiW7zz3Mc8YTslM6PFLFkhljSUY7QA+eqHrkbem2rfYccQyhSNrbs4MUscucYzhQwc4yMgL30H7pPHVtM/ZOWt7j+RnXsnz+Tnk/9UmrFUHqMdlep2U6xvn7iVSjj1hXCuvtGKg34bv7HzrCf4RCP4rctkgdcRzdV9Qbl45oi8VCcVcSi0iGFMlxKdkEK+lJIe7Hco6s3QD2ioa28qEBDJLDNDeLgC1dfPdycKsZ9FwSRz5DHPoCak9B4ecStdXRD3bjAAOUhT+TjyB/Wbqx8ByoPPg7hZrYSTXDCW9nO6aTuHhGngi9Pm9lWWlKBSlKBSlKBXxLEGBVgGUjBBGQR4EHrX3VR1XjCSWVrXTkE045STH5GDP4TD03wDhR34z34CLutPk0mYGxPawSvltP5swz6TwY9ADqQfNx3jlji1ziCa4miglnFtHMSFgtvjpXAJVu1nUhIxlSpCNkHvNTH7ow22kzPcbpWVWiuWQbZHdiUOehUneCOfIMMVnencZ3kzx2el2sNkvZsUyAX7M5csZHHIHO7kCSeYNRVmt9Ku2sl7C3isPjj9tsrYi257Ts8CNXLEg5ToM9+a+oogZtLxIko7bUIzImNrExuSRjljI7qy6+sbi5sHv57p5dtwIdjlmOSobdknAGCByFaNw1brDBowGSPhkg5/wDGgdiPe1BlNoU2LkR5xzyLbP8Af87317fF+EXutKs1xaaZG8iLLqYVJXTzY4toKsQQCTzx6+deOdN/l9U/sQ/51FqAjm2buzlaPcu1hHLAgYeBVGAIrRNJDKiFRlk4bLAYzzZ2I5e1areNNIPx2qnkc/Fwnl399XvSBF2sgh39kui2yJvxv2Mzld2OWceFVHRwLrup6jFLI1zDb9nKYyvwbccgAnOXGMZxj1VJPdT5/wB+WgP6GH/GSq3wu2NK10jr217+wa0HSOHrX4PD/BoPkk+9J+CPVQQQu5v58tP1MP8AzK9F1GUf9tWR9sUf+EtWT7HrX8Wg/Up/lT7HrX8Wg/Up/lVRBJrEg66rp59sQ/wuBQaiuctfaYxIIz2YHI8iM9uetTv2PWv4tB+pT/Kn2PWv4tB+pT/Kgq09jYuHDSaVh1CtiNRuUEOAcS9Nyg+0CoefybWF1sijntgULMqwuxIyQW80yty5DurQfsetfxaD9Sn+VV7i7S4YnsGjhjjb90IV3IiqcEPkZAzg4HKiqzdaN2N5co+rCKWRXdYZiBFumDbHRXYjzHzy68hXXC+p2dsHaL4SwlIY2cgx2W0EN2TAoWLZztQHA699RnlP4YiuZ9QncuHtrOB02kYOTLkMCOfojpis6s7a5tba2ure6eMzyyRBUZl2lSAScHBByO6orU5Y7S+lukux8IljkEJJ/g7w4JVBCrHZhnVjkOWbvGMLX1baxe6WDl21CxT0sgrcwL+Wjecygd5HTvA61K/43ukeez1S0ivFQL2pUbXC8ijdonI43jBIGC3XNakmqQT2VrNGCN5jEO8fGcmAYcs/cqc92KImdC4hgvIhLbyLIh645EHwZTzU+2pGqDxDwBJDKbzSnEFz1eHkIph1IK9ASfm59x51KcF8ex326N1MF5HykgfkwI5ErnmRnr3jv6jNRaqUpQK/Ca/azfibW5NTuzplm5SFftude5RyMSnxPT28ugOQ9r3XJ9Wle2sXMVmp2zXa9W8Y4f8AV4d+Otz0PQ4bSFYYECRr7ye9mPex7zXppWlxW0SQwoEjQYAH1nxJ6k99el/ddlFJJjOxGbHTO0FsfRQUHylf7t1T9ND+xBVP4KP/APYtv6Lj/wDYWtC4nurGC3kXUpkxcushjXeC2xUUBVU7yPMGW5cz3VTT5X9Mt2BtdPZmWMRhyqI21RtVdx3MRgYqKq1pAzcOSBVZidRU4VSTjs17hV2igK22mEggx6jZggjBG+CMHI7vSqEk/wBoCYDEVlCg7sux+gAV3W3FEt5prXcoVXTVrZyEBAAQQoOpJ6eugrPE+n6XFeXKPdXyuJnLBIUKhicnB3jI59cV+6dq9kkbwRX+o7ZeRUW0JJzywGLblz05EV1eUPSdNXUbjtrq6WVnDsqW6MoLAHAYuCeXqqvR6ZpLHAur4nwFrGenM/fKK6m03TDzN1qWME/IR9AdpPynjyrTNMtVS7v1TPZx21hCueu3AIz68NWY2uiaWXT+EX3MoedrGBhjhefacgTyzWha9essOvSxkqUkto1YHBBjWNeR7sGg99O0eW20zW0mUKzNdSABg3mPGSpyPEd1aLpPyEP6JP2RWUcE6nLPoOqyTSPLJsnG52LHAgGBk1q+lfa8X6JP2RVTVVbi6+lvLu3trW3dbZkBaW4eMneocchG3r768bfyjyNpsV4YEDvdLAUEhIGZOz3BtuT0zjFOBpBJe6xKvNGuUQMOhMce1sHv51TEnCcOQu3orqIY48FnJP0CoNA8oPH66bHHhBLNK2FjLbfNHpMSAcAdB4k+o10azquoxmR4ba1eBU3hnuHRyAu5sqIiBzyBz8OlZ7rWnvc6fe6pcKRJP2S26H71bCZNuPAv1P8A1rV9W+1Jf0D/ALBqit8McUaleQw3C2losEuDk3Mm8Lu2k7eyxnkeWa7uOOth/SMH1PXh5Jv9z2f6I/ttXvxx1sP6Rg+p6IguM7dm/djarHNhbqMAnJBmJAx1OCOXrrMr6Bl0rTAyspF7NkEEY85OuauvlE8o9zpuovHCkLK8UTntFYnPnLyIYY5DwqJj/wBoCU4EtlC49Tke4EGo05+LP96a1/3I/swVf/J99oaX+ZL9T1VR5WdKuTJ8KsGRpE2O4VHLKcZUspVsch7hVy0O+s3tY206VWjtA57NtxOCrZVt2GXqcHmPbRFzqmcdcBm5K3Vq/YX8Qyjry34HJGP0A+vB5dLfBJuVW8QD7xmvSqio8A8dC+Ropl7G9h5TREFTkHBZQeeM9R1B9oJt1Zn5UeH5Ld01a082eEjtgOjx8hkjvwPNPip9VXfhjiCO9tY7iPo68xnO1hyZT6wciioDyq8Xmwsj2ZxcTExx46jl5zj2D6SK6fJtwoLGyRWHx8mJJSeu5h6Jz+COXtz4ms88pF12/EFnbvgxRvbrjuO9w7ZHr5D3Vt1Arg1/7Vn/AEMn7BrvqL16dQI1kIETuVkz0K7SdpPgSMHxBxRGReXGz7S7t+YG203c+/4zbgevzs/NVO1LhKKG1u5O23y292LdQNoDr3vjmfdWu8ccJWOpSxyPe9kY49gC7TkZ3Z5+2q1+83p385P7o6i1E6FwdYnVVt38+3Nksx3S4+MZVJ85SOhJ5V28K2+eH78KBkETHv8AQc+7zYq6f3m9O/nJvdHVj4R4Lggi1C1huDPHNAuWOMgus0ZHL1AH56FfHEfkji1Kc3huXjMqRnaI1YDCAdSfVmoWXyDWysFbUSrHopRAT7AWya0bgS+M2m2jn0jAgb85RsYe8Gv5o4p1CSa9uJJGJftnGc8wFYhQPDAAxii41+x8gUUcscnwyRtjq2OzUZ2kHGc+qpLRI0ltbx3VTHNq2TuAwyLPEnPPLHmt1qy8Kaoz6ZbzynLG2V2Y8skLkk+7NVO30hZtBt4ZpOzW5ZXdxjl2sjXHf7cURz6VEi6dr6xhQgluwoXG0KIuQGOWPZV/j02O4s0ilXdG8KBhuZcjAPVSCOncao2naBFZ6RqsMMxmjEUrbzjq0HMcuXLFaFpPyEP6JP2RVH5pmkQ28QihjWOIZwqjA59T6yfE86jm4Hsjai0MGbYP2mzfJ6Wd2d27ceZPLOKnaURxano0NxCYJU3QttyoJX0SGXmpBGCo6Hurplt1ZCjDKspUjJ6EYIz16V6UoOPSNJitoUhhXZFGMKu5mwMk9WJJ5k9TUHxz/EP6Rt/qerRVX46/iP8ASNv9T0FJ8rWlQPOsjqDKbq0hJ3EHsWDlhjOMZ+6xn11W9V4Osv3Rv4V8yGGyM0W2X74AhA3NncMseVXPjbgW1vr+R57poGSOJAAF5jzmzz9ZPuqE/eb07+cm90dRVHteEopILFxNte5adXB2kJ2Qypx159OdXTyL2+yHUckHdbRNy7gRNyPr5V6fvN6d/OT+6OrVwRwxY6b24W8EwmVVYPtHJd3h1zuNFq82XyafmL9Qr3qM0C53o4Vt0aSFEbOcoApHnH0sEkZ68ueTkmTqsvK5tlkRkcBkZSrA9CCMEe6sh8jWoG2vbzTmbKq7lPzom7NsD8pdp/q1sEsoVSzEKqgkknAAHMknuGKwbyaXnwniCWdAdjG4k6dFYnbnw6rRX35bdMlt9RivE5K4QqwHSWLu9uNp59efga1bgnjaHUYA6MBKAO0izzQ9/LqVz0NSutaLDdwtDOgeNhzHge4g9xHcayDWPIld20va6dcZwSVBcxSL6g481vn2/PQbbSsatOKuI7XzZrM3Cr3mPJP9eI4PuqQtvK1f9JNGmJ/J7QfWlCNVpWeJ5RtQYeZolz874H0rXXBrutSEY063iB75bnOPaEyfooi8VGg4vD+VAP7rn/XUPFpurSfK3ltAPCC3Lkex5Wx/cro0zSXhu1MlzNcM0DgmTYANrp6KIqqvXn44FBzcBt2ZvLQ9be6kKjH3qf49D72f3CsH4/0NotVuIVHpzbkHXlLhl/arddecWV/FeHlBMgtrg9AhzmCRvVklCT0yvhXvq/BEVzqFrek84FOR3ORziP8AVJJ9fKouOTiyL4NpHwaP03jjtEA55aTERx/VLH5qmrm1EfwKNfRWUKPYkMuPqFRM0gvdSjVedvY5dz1DXLDaiZ6ExoSx8Cy+Bqd1A/HWw/4jt7o3X/5VUcN9pvwhb+Ddt7WPs92M43xbc478Zrjt21WKNVMen4RQu4zzDkBjPyfKpmS0mWR3i7Mh9pIfcCCo28iM5GBUBe8HST3bXFwltMnZIixuZGVSpYs20jac7gOYPoioPKbiq8T0pNIX23kn1dnXbb3+qSKGRNOZT0InnIPd/JV2waXJGu2OCzjGOQQFcewBMVHcPXd12t1BlXMDoC0kjnPaIJBt83IwDjmevQDpVV0dtq38lp/6+f8A5Vcl9r1/Bjtv3Mjz033My598Vdz6VeE57fHxm/AkOPzecedvq6eqo6I3Xwz4OZNxji7c7pMowdmUIR2eeWO8+zFB922u38nyZ0p/zbuRvqjr6utJ1C5kt+3FpHFDcJOTG8rsSgOFAZFAzu65rqvuGxN8raWLnxZSSPY23I+avPhrQrmzieNTCyGaR0BeU7UY5VMsCTgcqCUsW/hVyO/EX7JqUzVbuuCoLl2lu40eU7QChddqrnADghj1J8PVUdJ5LYRnsLu+tz3bLliB8zZoi6Zpms9ufJpe/e9bvB+ezN9TiuGTyZ6r3a3MfnlH1PQagWqA1rj6wtQe1uo92M7Fbe59irk1n8/kRvJTmbVGcnrlZH+uSuzTv9n61Ugy3E0niFCxgn6TRVT418qVxqZ+CWcTrE5xgDMsvPkCF9FfEAn1nFaN5LPJ7+50LPLg3UoG7HMIo5hAe/nzJ6EgeGTY9A4TtLJcW8CR56tjLH2ucsfZnFS9ClKUohSlKBSlKBUVqdysc8DOwVcSKWYhRzCkDJ5d1StfLoDyIBHrGaCOutTtJEZHmgZHUqymRCCpGCCM8xiqqmhqg7KHW5I7boI+0gZlX8FJmBdQByHPI7qvHwVPwF/sinwVPwF/sigitJnsraJYopoVRc/fVJJJyzEk5ZiSSSepNfrXsct1D2ciOFSUnawbGdoGcdO+pT4Kn4C/2RX0kSjoAPYMUH3VM4x4ruLe5ihUCC3dSz3jxtKqkfc7V5KennOQOfq53OhFBlk/EsQmftpbq8tiihZoLpCrE833QwNHtxyGCGPI+Iqf0bi7S4VIgSSINgtizuBuI5As3Z+ccd5Jqy3WgW0pzJbQOfy4kb6xXK3Btif4pAPZEq/UBQea8bWh+7k/8vP/AKK8rmGwvB2sirkeaJHVoHAHPAY7XxnwNdA4LsvxWL+zX19htj+JWx9sCH6xQV/Ury0t+cervCx6IZxdg47hHJvf5lINSfAvEFzdwu1xAYyrlUfY0YlUfdiN/OT2H31OWumxRDEcUaDwRFX6hXT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2968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53" y="160338"/>
            <a:ext cx="213360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Segment Efficiency</a:t>
            </a:r>
            <a:endParaRPr lang="ru-RU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B8D78-7870-4977-916B-3AA33A12957E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4425" y="5301208"/>
            <a:ext cx="6915150" cy="847725"/>
          </a:xfrm>
          <a:prstGeom prst="rect">
            <a:avLst/>
          </a:prstGeom>
          <a:blipFill rotWithShape="1">
            <a:blip r:embed="rId2"/>
            <a:stretch>
              <a:fillRect l="-26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611705"/>
              </p:ext>
            </p:extLst>
          </p:nvPr>
        </p:nvGraphicFramePr>
        <p:xfrm>
          <a:off x="1403648" y="1196752"/>
          <a:ext cx="62646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Efficiency vs.</a:t>
            </a:r>
            <a:r>
              <a:rPr lang="ru-RU" dirty="0" smtClean="0"/>
              <a:t> </a:t>
            </a:r>
            <a:r>
              <a:rPr lang="el-GR" dirty="0" smtClean="0"/>
              <a:t>η</a:t>
            </a:r>
            <a:r>
              <a:rPr lang="ru-RU" dirty="0" smtClean="0"/>
              <a:t> 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211002" y="5733256"/>
            <a:ext cx="6778625" cy="8969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blue </a:t>
            </a:r>
            <a:r>
              <a:rPr lang="en-US" sz="2000" dirty="0" smtClean="0"/>
              <a:t>– standard ST;  </a:t>
            </a:r>
            <a:r>
              <a:rPr lang="en-US" sz="2000" dirty="0" smtClean="0">
                <a:solidFill>
                  <a:srgbClr val="FF0000"/>
                </a:solidFill>
              </a:rPr>
              <a:t>red </a:t>
            </a:r>
            <a:r>
              <a:rPr lang="en-US" sz="2000" dirty="0" smtClean="0"/>
              <a:t>– </a:t>
            </a:r>
            <a:r>
              <a:rPr lang="en-US" sz="2000" dirty="0" err="1" smtClean="0"/>
              <a:t>BaseRoad+Baseline</a:t>
            </a:r>
            <a:r>
              <a:rPr lang="en-US" sz="2000" dirty="0" smtClean="0"/>
              <a:t>. </a:t>
            </a:r>
            <a:endParaRPr 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1FB87-4386-428A-97C0-107323D27B4F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9222" name="Picture 6" descr="C:\Users\Николай\Desktop\alushta\10gev_hist\SegEfficiencyvsEt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" y="1543337"/>
            <a:ext cx="4903607" cy="332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Users\Николай\Desktop\alushta\1000gev_hist\SegEfficiencyvsEt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903607" cy="332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251519" y="5085184"/>
            <a:ext cx="4176465" cy="44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000" dirty="0" err="1" smtClean="0"/>
              <a:t>pt</a:t>
            </a:r>
            <a:r>
              <a:rPr lang="en-US" sz="2000" dirty="0" smtClean="0"/>
              <a:t> = 10GeV</a:t>
            </a:r>
            <a:endParaRPr lang="ru-RU" sz="2000" dirty="0" smtClean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4716016" y="5085183"/>
            <a:ext cx="4176465" cy="44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000" dirty="0" err="1" smtClean="0"/>
              <a:t>pt</a:t>
            </a:r>
            <a:r>
              <a:rPr lang="en-US" sz="2000" dirty="0" smtClean="0"/>
              <a:t> = 1000GeV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multiplicity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021288"/>
            <a:ext cx="8856984" cy="6480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000" dirty="0" smtClean="0"/>
              <a:t>Number of reconstructed </a:t>
            </a:r>
            <a:r>
              <a:rPr lang="en-US" sz="2000" dirty="0" err="1" smtClean="0"/>
              <a:t>muon</a:t>
            </a:r>
            <a:r>
              <a:rPr lang="en-US" sz="2000" dirty="0" smtClean="0"/>
              <a:t> segments per station </a:t>
            </a:r>
          </a:p>
          <a:p>
            <a:pPr marL="0" indent="0" algn="ctr">
              <a:buNone/>
            </a:pPr>
            <a:r>
              <a:rPr lang="en-US" sz="2000" dirty="0" err="1"/>
              <a:t>p</a:t>
            </a:r>
            <a:r>
              <a:rPr lang="en-US" sz="2000" dirty="0" err="1" smtClean="0"/>
              <a:t>t</a:t>
            </a:r>
            <a:r>
              <a:rPr lang="en-US" sz="2000" dirty="0" smtClean="0"/>
              <a:t> = 1000GeV.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B1D-3D61-410A-9E23-5FE16987F982}" type="slidenum">
              <a:rPr lang="ru-RU" smtClean="0"/>
              <a:t>12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4477" y="5157192"/>
            <a:ext cx="349289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/>
              <a:t>Standard Algorithm</a:t>
            </a:r>
            <a:endParaRPr lang="ru-RU" sz="2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047884" y="5229200"/>
            <a:ext cx="349289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/>
              <a:t>New Algorithm</a:t>
            </a:r>
            <a:endParaRPr lang="ru-RU" sz="2000" dirty="0"/>
          </a:p>
        </p:txBody>
      </p:sp>
      <p:pic>
        <p:nvPicPr>
          <p:cNvPr id="2050" name="Picture 2" descr="C:\Users\Николай\Desktop\alushta\seg_multiplicity_1000Gev_b+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111" y="1196752"/>
            <a:ext cx="463888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иколай\Desktop\alushta\seg_multiplicity_1000Gev_st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93" y="1196753"/>
            <a:ext cx="463888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3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Total number of 3-point segments</a:t>
            </a:r>
            <a:endParaRPr lang="ru-RU" dirty="0"/>
          </a:p>
        </p:txBody>
      </p:sp>
      <p:sp>
        <p:nvSpPr>
          <p:cNvPr id="10243" name="Объект 4"/>
          <p:cNvSpPr>
            <a:spLocks noGrp="1"/>
          </p:cNvSpPr>
          <p:nvPr>
            <p:ph idx="1"/>
          </p:nvPr>
        </p:nvSpPr>
        <p:spPr>
          <a:xfrm>
            <a:off x="899592" y="5877272"/>
            <a:ext cx="7632700" cy="6477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dirty="0" smtClean="0"/>
              <a:t>The percentage of 3-point segments out of the total number of reconstructed segments</a:t>
            </a:r>
            <a:endParaRPr lang="ru-RU" sz="2000" dirty="0" smtClean="0"/>
          </a:p>
          <a:p>
            <a:pPr marL="0" indent="0" algn="ctr">
              <a:buFont typeface="Arial" charset="0"/>
              <a:buNone/>
            </a:pPr>
            <a:endParaRPr lang="ru-RU" sz="2000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E42D0-379F-4A3B-93C3-5D5B0075AF65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32872"/>
              </p:ext>
            </p:extLst>
          </p:nvPr>
        </p:nvGraphicFramePr>
        <p:xfrm>
          <a:off x="1403648" y="1268760"/>
          <a:ext cx="63367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RecHit</a:t>
            </a:r>
            <a:r>
              <a:rPr lang="en-US" dirty="0" smtClean="0"/>
              <a:t> Efficiency by station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BB1D-3D61-410A-9E23-5FE16987F982}" type="slidenum">
              <a:rPr lang="ru-RU" smtClean="0"/>
              <a:t>14</a:t>
            </a:fld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899592" y="5908576"/>
            <a:ext cx="7658710" cy="89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blue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– standard ST;  </a:t>
            </a:r>
            <a:r>
              <a:rPr lang="en-US" sz="2000" dirty="0" smtClean="0">
                <a:solidFill>
                  <a:srgbClr val="FF0000"/>
                </a:solidFill>
              </a:rPr>
              <a:t>red </a:t>
            </a:r>
            <a:r>
              <a:rPr lang="en-US" sz="2000" dirty="0" smtClean="0"/>
              <a:t>– </a:t>
            </a:r>
            <a:r>
              <a:rPr lang="en-US" sz="2000" dirty="0" err="1" smtClean="0"/>
              <a:t>BaseRoad+Baseline</a:t>
            </a:r>
            <a:r>
              <a:rPr lang="en-US" sz="2000" dirty="0" smtClean="0"/>
              <a:t>.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Николай\Desktop\alushta\1000gev_hist\RH_Efficienc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947" y="1349421"/>
            <a:ext cx="4781988" cy="324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Николай\Desktop\alushta\10gev_hist\RH_Efficienc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9421"/>
            <a:ext cx="477815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 bwMode="auto">
          <a:xfrm>
            <a:off x="251519" y="5085184"/>
            <a:ext cx="4176465" cy="44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000" dirty="0" err="1" smtClean="0"/>
              <a:t>pt</a:t>
            </a:r>
            <a:r>
              <a:rPr lang="en-US" sz="2000" dirty="0" smtClean="0"/>
              <a:t> = 10GeV</a:t>
            </a:r>
            <a:endParaRPr lang="ru-RU" sz="2000" dirty="0" smtClean="0"/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4716016" y="5085183"/>
            <a:ext cx="4176465" cy="44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000" dirty="0" err="1" smtClean="0"/>
              <a:t>pt</a:t>
            </a:r>
            <a:r>
              <a:rPr lang="en-US" sz="2000" dirty="0" smtClean="0"/>
              <a:t> = 1000GeV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9368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RecHit</a:t>
            </a:r>
            <a:r>
              <a:rPr lang="en-US" dirty="0"/>
              <a:t> </a:t>
            </a:r>
            <a:r>
              <a:rPr lang="en-US" dirty="0" smtClean="0"/>
              <a:t>Efficiency vs. </a:t>
            </a:r>
            <a:r>
              <a:rPr lang="el-GR" dirty="0" smtClean="0"/>
              <a:t>η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D4829-6266-446F-8ED4-DB84F49C2BE8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39750" y="5908675"/>
            <a:ext cx="8208963" cy="8969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blue </a:t>
            </a:r>
            <a:r>
              <a:rPr lang="en-US" sz="2000" dirty="0" smtClean="0"/>
              <a:t>– standard ST;  </a:t>
            </a:r>
            <a:r>
              <a:rPr lang="en-US" sz="2000" dirty="0" smtClean="0">
                <a:solidFill>
                  <a:srgbClr val="FF0000"/>
                </a:solidFill>
              </a:rPr>
              <a:t>red </a:t>
            </a:r>
            <a:r>
              <a:rPr lang="en-US" sz="2000" dirty="0" smtClean="0"/>
              <a:t>– </a:t>
            </a:r>
            <a:r>
              <a:rPr lang="en-US" sz="2000" dirty="0" err="1" smtClean="0"/>
              <a:t>BaseRoad+Baseline</a:t>
            </a:r>
            <a:r>
              <a:rPr lang="en-US" sz="2000" dirty="0" smtClean="0"/>
              <a:t>.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2298" name="Picture 10" descr="C:\Users\Николай\Desktop\alushta\10gev_hist\RH_EfficiencyvsEt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99052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Picture 11" descr="C:\Users\Николай\Desktop\alushta\1000gev_hist\RH_EfficiencyvsEt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9048"/>
            <a:ext cx="4925250" cy="334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 bwMode="auto">
          <a:xfrm>
            <a:off x="251519" y="5085184"/>
            <a:ext cx="4176465" cy="44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000" dirty="0" err="1" smtClean="0"/>
              <a:t>pt</a:t>
            </a:r>
            <a:r>
              <a:rPr lang="en-US" sz="2000" dirty="0" smtClean="0"/>
              <a:t> = 10GeV</a:t>
            </a:r>
            <a:endParaRPr lang="ru-RU" sz="2000" dirty="0" smtClean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4716016" y="5085183"/>
            <a:ext cx="4176465" cy="44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000" dirty="0" err="1" smtClean="0"/>
              <a:t>pt</a:t>
            </a:r>
            <a:r>
              <a:rPr lang="en-US" sz="2000" dirty="0" smtClean="0"/>
              <a:t> = 1000GeV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781128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work is still in progress.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Spanning Tree</a:t>
            </a:r>
            <a:r>
              <a:rPr lang="ru-RU" dirty="0" smtClean="0"/>
              <a:t> </a:t>
            </a:r>
            <a:r>
              <a:rPr lang="en-US" dirty="0" smtClean="0"/>
              <a:t>algorithm is modified</a:t>
            </a:r>
            <a:r>
              <a:rPr lang="en-US" dirty="0"/>
              <a:t> </a:t>
            </a:r>
            <a:r>
              <a:rPr lang="en-US" dirty="0" smtClean="0"/>
              <a:t>and the new </a:t>
            </a:r>
            <a:r>
              <a:rPr lang="en-US" dirty="0" err="1" smtClean="0"/>
              <a:t>BaseRoad</a:t>
            </a:r>
            <a:r>
              <a:rPr lang="ru-RU" dirty="0" smtClean="0"/>
              <a:t> </a:t>
            </a:r>
            <a:r>
              <a:rPr lang="en-US" dirty="0" smtClean="0"/>
              <a:t>algorithm is implemented</a:t>
            </a:r>
            <a:r>
              <a:rPr lang="ru-RU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notion of a Good </a:t>
            </a:r>
            <a:r>
              <a:rPr lang="en-US" dirty="0" err="1" smtClean="0"/>
              <a:t>RecHit</a:t>
            </a:r>
            <a:r>
              <a:rPr lang="en-US" dirty="0" smtClean="0"/>
              <a:t> is introduced for the evaluation of the segments’ quality.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BaseRoad</a:t>
            </a:r>
            <a:r>
              <a:rPr lang="en-US" dirty="0" smtClean="0"/>
              <a:t> algorithm gives an increase in segment </a:t>
            </a:r>
            <a:r>
              <a:rPr lang="en-US" dirty="0" smtClean="0"/>
              <a:t>building</a:t>
            </a:r>
            <a:r>
              <a:rPr lang="en-US" dirty="0" smtClean="0"/>
              <a:t> </a:t>
            </a:r>
            <a:r>
              <a:rPr lang="en-US" dirty="0" smtClean="0"/>
              <a:t>efficiency of 8% for</a:t>
            </a:r>
            <a:r>
              <a:rPr lang="ru-RU" dirty="0" smtClean="0"/>
              <a:t> </a:t>
            </a:r>
            <a:r>
              <a:rPr lang="en-US" dirty="0" err="1" smtClean="0"/>
              <a:t>pt</a:t>
            </a:r>
            <a:r>
              <a:rPr lang="en-US" dirty="0" smtClean="0"/>
              <a:t> = 10GeV and an increase of</a:t>
            </a:r>
            <a:r>
              <a:rPr lang="ru-RU" dirty="0" smtClean="0"/>
              <a:t> 12% </a:t>
            </a:r>
            <a:r>
              <a:rPr lang="en-US" dirty="0" smtClean="0"/>
              <a:t>for</a:t>
            </a:r>
            <a:r>
              <a:rPr lang="ru-RU" dirty="0" smtClean="0"/>
              <a:t> </a:t>
            </a:r>
            <a:r>
              <a:rPr lang="en-US" dirty="0" err="1" smtClean="0"/>
              <a:t>pt</a:t>
            </a:r>
            <a:r>
              <a:rPr lang="en-US" dirty="0" smtClean="0"/>
              <a:t> = 10</a:t>
            </a:r>
            <a:r>
              <a:rPr lang="ru-RU" dirty="0" smtClean="0"/>
              <a:t>00</a:t>
            </a:r>
            <a:r>
              <a:rPr lang="en-US" dirty="0" err="1" smtClean="0"/>
              <a:t>GeV</a:t>
            </a:r>
            <a:r>
              <a:rPr lang="en-US" dirty="0" smtClean="0"/>
              <a:t> in comparison with the standard algorithm</a:t>
            </a:r>
            <a:r>
              <a:rPr lang="ru-RU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 smtClean="0"/>
              <a:t>building</a:t>
            </a:r>
            <a:r>
              <a:rPr lang="en-US" dirty="0" smtClean="0"/>
              <a:t> </a:t>
            </a:r>
            <a:r>
              <a:rPr lang="en-US" dirty="0" smtClean="0"/>
              <a:t>efficiency decreases with </a:t>
            </a:r>
            <a:r>
              <a:rPr lang="el-GR" dirty="0" smtClean="0"/>
              <a:t>η</a:t>
            </a:r>
            <a:r>
              <a:rPr lang="en-US" dirty="0" smtClean="0"/>
              <a:t> for the standard algorithm and almost remains constant for the </a:t>
            </a:r>
            <a:r>
              <a:rPr lang="en-US" dirty="0" err="1" smtClean="0"/>
              <a:t>BaseRoad</a:t>
            </a:r>
            <a:r>
              <a:rPr lang="en-US" dirty="0" smtClean="0"/>
              <a:t> algorithm</a:t>
            </a:r>
            <a:r>
              <a:rPr lang="ru-RU" dirty="0" smtClean="0"/>
              <a:t>.</a:t>
            </a: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 smtClean="0"/>
              <a:t>new algorithm decreases the multiplicity of reconstructed segments per station.</a:t>
            </a:r>
            <a:endParaRPr lang="ru-RU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new algorithm decreases the multiplicity of 3-point reconstructed </a:t>
            </a:r>
            <a:r>
              <a:rPr lang="en-US" dirty="0" smtClean="0"/>
              <a:t>segments to 7%.</a:t>
            </a: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RecHit</a:t>
            </a:r>
            <a:r>
              <a:rPr lang="en-US" dirty="0" smtClean="0"/>
              <a:t> efficiency</a:t>
            </a:r>
            <a:r>
              <a:rPr lang="ru-RU" dirty="0"/>
              <a:t> </a:t>
            </a:r>
            <a:r>
              <a:rPr lang="en-US" dirty="0" smtClean="0"/>
              <a:t>is almost the same for both algorithms </a:t>
            </a:r>
            <a:r>
              <a:rPr lang="en-US" dirty="0"/>
              <a:t>for</a:t>
            </a:r>
            <a:r>
              <a:rPr lang="ru-RU" dirty="0"/>
              <a:t> </a:t>
            </a:r>
            <a:r>
              <a:rPr lang="en-US" dirty="0" err="1"/>
              <a:t>pt</a:t>
            </a:r>
            <a:r>
              <a:rPr lang="en-US" dirty="0"/>
              <a:t> = 10GeV </a:t>
            </a:r>
            <a:r>
              <a:rPr lang="en-US" dirty="0" smtClean="0"/>
              <a:t>and is essentially improved for </a:t>
            </a:r>
            <a:r>
              <a:rPr lang="en-US" dirty="0" err="1" smtClean="0"/>
              <a:t>pt</a:t>
            </a:r>
            <a:r>
              <a:rPr lang="en-US" dirty="0" smtClean="0"/>
              <a:t> = 1000GeV.</a:t>
            </a:r>
            <a:endParaRPr lang="ru-RU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is an decrease in </a:t>
            </a:r>
            <a:r>
              <a:rPr lang="en-US" dirty="0" err="1" smtClean="0"/>
              <a:t>RecHit</a:t>
            </a:r>
            <a:r>
              <a:rPr lang="en-US" dirty="0" smtClean="0"/>
              <a:t> efficiency </a:t>
            </a:r>
            <a:r>
              <a:rPr lang="en-US" dirty="0"/>
              <a:t>with</a:t>
            </a:r>
            <a:r>
              <a:rPr lang="ru-RU" dirty="0"/>
              <a:t> </a:t>
            </a:r>
            <a:r>
              <a:rPr lang="el-GR" dirty="0" smtClean="0"/>
              <a:t>η</a:t>
            </a:r>
            <a:r>
              <a:rPr lang="en-US" dirty="0" smtClean="0"/>
              <a:t> </a:t>
            </a:r>
            <a:r>
              <a:rPr lang="en-US" dirty="0"/>
              <a:t>for the standard algorithm and </a:t>
            </a:r>
            <a:r>
              <a:rPr lang="en-US" dirty="0" smtClean="0"/>
              <a:t>it is </a:t>
            </a:r>
            <a:r>
              <a:rPr lang="en-US" dirty="0"/>
              <a:t>constant for the </a:t>
            </a:r>
            <a:r>
              <a:rPr lang="en-US" dirty="0" err="1"/>
              <a:t>BaseRoad</a:t>
            </a:r>
            <a:r>
              <a:rPr lang="en-US" dirty="0"/>
              <a:t> algorithm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19EF-4D3F-4F2A-91C7-426EEFEB852A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To-do List</a:t>
            </a:r>
            <a:endParaRPr lang="ru-RU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r>
              <a:rPr lang="en-US" dirty="0" smtClean="0"/>
              <a:t>Track-segment building</a:t>
            </a:r>
          </a:p>
          <a:p>
            <a:pPr lvl="1"/>
            <a:r>
              <a:rPr lang="en-US" dirty="0" smtClean="0"/>
              <a:t>Spatial resolution (improvement)</a:t>
            </a:r>
            <a:endParaRPr lang="ru-RU" dirty="0" smtClean="0"/>
          </a:p>
          <a:p>
            <a:pPr lvl="1"/>
            <a:r>
              <a:rPr lang="en-US" dirty="0" smtClean="0"/>
              <a:t>Direction resolution (</a:t>
            </a:r>
            <a:r>
              <a:rPr lang="el-GR" dirty="0" smtClean="0"/>
              <a:t>ϕ</a:t>
            </a:r>
            <a:r>
              <a:rPr lang="en-US" dirty="0" smtClean="0"/>
              <a:t>, </a:t>
            </a:r>
            <a:r>
              <a:rPr lang="el-GR" dirty="0" smtClean="0"/>
              <a:t>η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timebins</a:t>
            </a:r>
            <a:endParaRPr lang="en-US" dirty="0" smtClean="0"/>
          </a:p>
          <a:p>
            <a:r>
              <a:rPr lang="en-US" dirty="0" err="1" smtClean="0"/>
              <a:t>Muon</a:t>
            </a:r>
            <a:r>
              <a:rPr lang="en-US" dirty="0" smtClean="0"/>
              <a:t> reconstruction</a:t>
            </a:r>
          </a:p>
          <a:p>
            <a:pPr lvl="1"/>
            <a:r>
              <a:rPr lang="en-US" dirty="0" smtClean="0"/>
              <a:t>SA </a:t>
            </a:r>
            <a:r>
              <a:rPr lang="en-US" dirty="0" err="1" smtClean="0"/>
              <a:t>muons</a:t>
            </a:r>
            <a:r>
              <a:rPr lang="en-US" dirty="0" smtClean="0"/>
              <a:t> &amp; Global </a:t>
            </a:r>
            <a:r>
              <a:rPr lang="en-US" dirty="0" err="1" smtClean="0"/>
              <a:t>muons</a:t>
            </a:r>
            <a:r>
              <a:rPr lang="en-US" dirty="0" smtClean="0"/>
              <a:t> efficiency and </a:t>
            </a:r>
            <a:r>
              <a:rPr lang="en-US" dirty="0" err="1" smtClean="0"/>
              <a:t>pt</a:t>
            </a:r>
            <a:r>
              <a:rPr lang="en-US" dirty="0" smtClean="0"/>
              <a:t>, </a:t>
            </a:r>
            <a:r>
              <a:rPr lang="el-GR" dirty="0" smtClean="0"/>
              <a:t>ϕ</a:t>
            </a:r>
            <a:r>
              <a:rPr lang="en-US" dirty="0" smtClean="0"/>
              <a:t>, </a:t>
            </a:r>
            <a:r>
              <a:rPr lang="el-GR" dirty="0" smtClean="0"/>
              <a:t>η</a:t>
            </a:r>
            <a:r>
              <a:rPr lang="en-US" dirty="0" smtClean="0"/>
              <a:t> – resolution</a:t>
            </a:r>
          </a:p>
          <a:p>
            <a:pPr lvl="1"/>
            <a:r>
              <a:rPr lang="en-US" dirty="0" smtClean="0"/>
              <a:t>Real data 2012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CD94B-55AB-475D-B01D-688CA19E5095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2418" y="5445224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5" name="Picture 2" descr="C:\Users\Николай\Downloads\CMS-Htautau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4" y="116632"/>
            <a:ext cx="8336028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3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up tables</a:t>
            </a:r>
            <a:endParaRPr 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11188" y="1412875"/>
          <a:ext cx="7848598" cy="1323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641"/>
                <a:gridCol w="772462"/>
                <a:gridCol w="944121"/>
                <a:gridCol w="772462"/>
                <a:gridCol w="972730"/>
                <a:gridCol w="772462"/>
                <a:gridCol w="1020413"/>
                <a:gridCol w="788357"/>
                <a:gridCol w="102995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Segment efficiency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pt, GeV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std_ST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new_ST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baseroad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baseroad+baseline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seg_eff,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GRHs -SegRHs, lost hits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seg_eff,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GRHs - SegRHs, lost hits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seg_eff,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GRHs - SegRHs, lost hits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seg_eff,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GRHs - SegRHs, lost hits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85.83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1772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91.42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907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93.16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92.77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314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81.63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2875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88.15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1909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91.15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369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90.42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599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1000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69.86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6354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76.44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5186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81.96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1189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80.96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1503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3CD03-2FC8-4F1E-8C93-B453DFECD511}" type="slidenum">
              <a:rPr lang="ru-RU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3357563"/>
          <a:ext cx="6718296" cy="3076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184"/>
                <a:gridCol w="609024"/>
                <a:gridCol w="751764"/>
                <a:gridCol w="713700"/>
                <a:gridCol w="599508"/>
                <a:gridCol w="618540"/>
                <a:gridCol w="637572"/>
                <a:gridCol w="713700"/>
                <a:gridCol w="751764"/>
                <a:gridCol w="618540"/>
              </a:tblGrid>
              <a:tr h="17145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best segment size / % out of total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std_ST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new_ST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3p_seg, seg-s 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4p_seg,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5p_seg,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6p_seg,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nr. of seg tot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3p_seg, seg-s 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4p_seg,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5p_seg,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6p_seg,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nr. of seg tot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194 // 1.4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496 // 3.5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2093 // 14.7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11456 // 80.5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14239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89 // 0.6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546 // 3.8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1143 // 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12467 // 87.5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14245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176 // 1.3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524 // 3.8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2463 // 17.7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10775 // 77.3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13938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105 // 0.8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544 // 3.9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1343 // 9.6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11959 // 85.7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13951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375 // 2.9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610 // 4.7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2724 // 21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9287 // 71.5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12996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145 // 1.1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787 // 6.1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1575 // 12.1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10473 // 80.7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12980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BaseRoad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BaseRoad+Baseline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3p_seg, seg-s 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4p_seg,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5p_seg,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6p_seg,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nr. of seg tot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3p_seg, seg-s 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4p_seg,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5p_seg,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6p_seg, seg-s/ 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>
                          <a:effectLst/>
                        </a:rPr>
                        <a:t>nr. of seg tot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69 // 0.5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545 // 3.8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955 // 6.6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12811 // 89.1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14380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119 // 0.8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579 // 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1197 // 8.3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12454 // 86.8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14349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52 // 0.4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514 // 3.6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1121 // 7.9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12531 // 88.1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14218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100 // 0.7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582 // 4.1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1467 // 10.4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12007 // 84.8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14156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61 // 0.4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697 // 5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1395 // 10.1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11664 // 84.4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13817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143 // 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795 // 5.8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1786 // 13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10988 // 80.1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13712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78098"/>
          </a:xfrm>
        </p:spPr>
        <p:txBody>
          <a:bodyPr/>
          <a:lstStyle/>
          <a:p>
            <a:r>
              <a:rPr lang="en-US" dirty="0" smtClean="0"/>
              <a:t>Cathode Strip Chambers (CSC)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47" y="6093296"/>
            <a:ext cx="8712968" cy="64807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The principle of work of cathode strip chambers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8434" name="Picture 2" descr="C:\Users\Николай\Desktop\alushta\csc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88" y="1916832"/>
            <a:ext cx="8418512" cy="396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21094" y="1238402"/>
            <a:ext cx="871296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CSCs are </a:t>
            </a:r>
            <a:r>
              <a:rPr lang="en-US" sz="2800" dirty="0" err="1" smtClean="0"/>
              <a:t>multiwire</a:t>
            </a:r>
            <a:r>
              <a:rPr lang="en-US" sz="2800" dirty="0" smtClean="0"/>
              <a:t> proportional chambers (MWPC)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20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up </a:t>
            </a:r>
            <a:endParaRPr 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43608" y="1340768"/>
          <a:ext cx="72728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49008-6CED-4F7A-8133-504298F903F1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68958"/>
          </a:xfrm>
        </p:spPr>
        <p:txBody>
          <a:bodyPr/>
          <a:lstStyle/>
          <a:p>
            <a:r>
              <a:rPr lang="en-US" dirty="0" smtClean="0"/>
              <a:t>Cathode Strip Chambers (CSC)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879410"/>
            <a:ext cx="8610128" cy="8249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An example of CSC placement in an experimental setup in a collider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0482" name="Picture 2" descr="C:\Users\Николай\Desktop\alushta\MuonSys-mo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51994"/>
            <a:ext cx="7416824" cy="512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jec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931" y="1844824"/>
            <a:ext cx="1522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0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89240"/>
            <a:ext cx="7620000" cy="8115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 smtClean="0"/>
              <a:t>Single Global </a:t>
            </a:r>
            <a:r>
              <a:rPr lang="en-US" sz="3600" dirty="0" err="1" smtClean="0"/>
              <a:t>Muon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026" name="Picture 2" descr="C:\Users\Николай\Downloads\CMS-Htautau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4" y="260649"/>
            <a:ext cx="8336028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1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20284" y="2780928"/>
            <a:ext cx="8229600" cy="792088"/>
          </a:xfrm>
        </p:spPr>
        <p:txBody>
          <a:bodyPr/>
          <a:lstStyle/>
          <a:p>
            <a:r>
              <a:rPr lang="en-US" dirty="0" smtClean="0"/>
              <a:t>Algorithms </a:t>
            </a:r>
            <a:endParaRPr lang="ru-RU" dirty="0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95536" y="3501008"/>
            <a:ext cx="8229600" cy="2808312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</a:pPr>
            <a:r>
              <a:rPr lang="en-US" sz="3200" dirty="0"/>
              <a:t>Spanning Tree (ST)</a:t>
            </a:r>
            <a:endParaRPr lang="ru-RU" sz="3200" dirty="0"/>
          </a:p>
          <a:p>
            <a:pPr fontAlgn="base">
              <a:spcAft>
                <a:spcPct val="0"/>
              </a:spcAft>
              <a:buFont typeface="Arial" charset="0"/>
            </a:pPr>
            <a:r>
              <a:rPr lang="en-US" sz="3200" dirty="0"/>
              <a:t>Modified Spanning Tree (</a:t>
            </a:r>
            <a:r>
              <a:rPr lang="en-US" sz="3200" dirty="0" err="1"/>
              <a:t>newST</a:t>
            </a:r>
            <a:r>
              <a:rPr lang="en-US" sz="3200" dirty="0"/>
              <a:t>)</a:t>
            </a:r>
          </a:p>
          <a:p>
            <a:pPr fontAlgn="base">
              <a:spcAft>
                <a:spcPct val="0"/>
              </a:spcAft>
              <a:buFont typeface="Arial" charset="0"/>
            </a:pPr>
            <a:r>
              <a:rPr lang="en-US" sz="3200" dirty="0" err="1"/>
              <a:t>BaseRoad</a:t>
            </a:r>
            <a:endParaRPr lang="ru-RU" sz="3200" dirty="0"/>
          </a:p>
          <a:p>
            <a:pPr fontAlgn="base">
              <a:spcAft>
                <a:spcPct val="0"/>
              </a:spcAft>
              <a:buFont typeface="Arial" charset="0"/>
            </a:pPr>
            <a:r>
              <a:rPr lang="en-US" sz="3200" dirty="0" err="1"/>
              <a:t>BaseRoad</a:t>
            </a:r>
            <a:r>
              <a:rPr lang="ru-RU" sz="3200" dirty="0"/>
              <a:t>+</a:t>
            </a:r>
            <a:r>
              <a:rPr lang="en-US" sz="3200" dirty="0"/>
              <a:t>Baseline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6DD9E-A1C1-482E-9A27-8810D30CB8CF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1521" y="152838"/>
            <a:ext cx="796212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</a:t>
            </a:r>
            <a:endParaRPr lang="ru-RU" sz="4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395536" y="836712"/>
                <a:ext cx="8229600" cy="20882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charset="0"/>
                  <a:buChar char="•"/>
                </a:pPr>
                <a:r>
                  <a:rPr lang="en-US" sz="3200" dirty="0"/>
                  <a:t>Monte Carlo (MC) single </a:t>
                </a:r>
                <a:r>
                  <a:rPr lang="en-US" sz="3200" dirty="0" err="1"/>
                  <a:t>muon</a:t>
                </a:r>
                <a:endParaRPr lang="en-US" sz="3200" dirty="0"/>
              </a:p>
              <a:p>
                <a:pPr>
                  <a:buFont typeface="Arial" charset="0"/>
                  <a:buChar char="•"/>
                </a:pPr>
                <a:r>
                  <a:rPr lang="en-US" sz="3200" dirty="0" err="1"/>
                  <a:t>pt</a:t>
                </a:r>
                <a:r>
                  <a:rPr lang="en-US" sz="3200" dirty="0"/>
                  <a:t> = 10GeV; 100GeV; 1000GeV</a:t>
                </a:r>
                <a:r>
                  <a:rPr lang="en-US" sz="3200" dirty="0" smtClean="0"/>
                  <a:t>;</a:t>
                </a:r>
              </a:p>
              <a:p>
                <a:pPr marL="114300" indent="0">
                  <a:buNone/>
                </a:pPr>
                <a:r>
                  <a:rPr lang="en-US" sz="3200" dirty="0"/>
                  <a:t>	</a:t>
                </a:r>
                <a:r>
                  <a:rPr lang="en-US" sz="3200" dirty="0" err="1"/>
                  <a:t>pt</a:t>
                </a:r>
                <a:r>
                  <a:rPr lang="en-US" sz="3200" dirty="0"/>
                  <a:t> = p/</a:t>
                </a:r>
                <a:r>
                  <a:rPr lang="en-US" sz="3200" dirty="0" err="1"/>
                  <a:t>cos</a:t>
                </a:r>
                <a:r>
                  <a:rPr lang="en-US" sz="32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32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l-GR" sz="3200" dirty="0">
                            <a:latin typeface="Cambria Math"/>
                          </a:rPr>
                          <m:t>𝜃</m:t>
                        </m:r>
                      </m:e>
                      <m:sup>
                        <m:r>
                          <a:rPr lang="el-GR" sz="3200" dirty="0">
                            <a:latin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3200" dirty="0"/>
                  <a:t>) </a:t>
                </a:r>
                <a:endParaRPr lang="ru-RU" sz="3200" dirty="0"/>
              </a:p>
              <a:p>
                <a:pPr>
                  <a:buFont typeface="Arial" charset="0"/>
                  <a:buChar char="•"/>
                </a:pPr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6712"/>
                <a:ext cx="8229600" cy="2088232"/>
              </a:xfrm>
              <a:prstGeom prst="rect">
                <a:avLst/>
              </a:prstGeom>
              <a:blipFill rotWithShape="1">
                <a:blip r:embed="rId2"/>
                <a:stretch>
                  <a:fillRect l="-296" t="-3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9525"/>
            <a:ext cx="8229600" cy="922338"/>
          </a:xfrm>
        </p:spPr>
        <p:txBody>
          <a:bodyPr/>
          <a:lstStyle/>
          <a:p>
            <a:r>
              <a:rPr lang="en-US" dirty="0" smtClean="0"/>
              <a:t>Algorithms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Spanning Tree (ST)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/>
              <a:t>(1)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/>
              <a:t>(2)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/>
              <a:t>(3)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44947-8C6F-4D51-9EB5-A7976AD85B8C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4101" name="Picture 2" descr="D:\st_al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00" y="836613"/>
            <a:ext cx="46005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 descr="D:\first formu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33600"/>
            <a:ext cx="40465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" descr="D:\formula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644900"/>
            <a:ext cx="1033462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5" descr="D:\form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300663"/>
            <a:ext cx="734536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9525"/>
            <a:ext cx="8229600" cy="922338"/>
          </a:xfrm>
        </p:spPr>
        <p:txBody>
          <a:bodyPr/>
          <a:lstStyle/>
          <a:p>
            <a:r>
              <a:rPr lang="en-US" dirty="0" smtClean="0"/>
              <a:t>Algorithms</a:t>
            </a:r>
            <a:endParaRPr lang="ru-RU" dirty="0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en-US" sz="2400" dirty="0" smtClean="0"/>
              <a:t>Modified Spanning Tree (</a:t>
            </a:r>
            <a:r>
              <a:rPr lang="en-US" sz="2400" dirty="0" err="1" smtClean="0"/>
              <a:t>newS</a:t>
            </a:r>
            <a:r>
              <a:rPr lang="en-US" sz="2400" dirty="0" err="1"/>
              <a:t>T</a:t>
            </a:r>
            <a:r>
              <a:rPr lang="en-US" sz="2400" dirty="0" smtClean="0"/>
              <a:t>) – </a:t>
            </a:r>
            <a:r>
              <a:rPr lang="en-US" sz="2400" dirty="0" err="1" smtClean="0"/>
              <a:t>quasiWireGroups</a:t>
            </a:r>
            <a:r>
              <a:rPr lang="en-US" sz="2400" dirty="0" smtClean="0"/>
              <a:t> (</a:t>
            </a:r>
            <a:r>
              <a:rPr lang="en-US" sz="2400" dirty="0" err="1" smtClean="0"/>
              <a:t>qWG</a:t>
            </a:r>
            <a:r>
              <a:rPr lang="en-US" sz="2400" dirty="0" smtClean="0"/>
              <a:t>):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7B5C2-F6F6-4850-8B17-9D104A678221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TextBox 2"/>
          <p:cNvSpPr txBox="1"/>
          <p:nvPr/>
        </p:nvSpPr>
        <p:spPr>
          <a:xfrm>
            <a:off x="4679950" y="4879975"/>
            <a:ext cx="3752850" cy="26193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/>
              </a:rPr>
              <a:t>𝑢𝑝𝑝𝑒𝑟_𝑏𝑜𝑢𝑛𝑑= 𝑞𝑊𝐺_𝑚𝑎𝑥+1.5∗</a:t>
            </a:r>
            <a:r>
              <a:rPr lang="en-US" i="1" dirty="0">
                <a:latin typeface="Cambria Math"/>
              </a:rPr>
              <a:t>max𝑊𝐺</a:t>
            </a:r>
            <a:r>
              <a:rPr lang="en-US" dirty="0">
                <a:latin typeface="Cambria Math"/>
              </a:rPr>
              <a:t>_𝑤𝑖𝑑𝑡ℎ</a:t>
            </a:r>
            <a:endParaRPr lang="ru-RU" dirty="0"/>
          </a:p>
        </p:txBody>
      </p:sp>
      <p:sp>
        <p:nvSpPr>
          <p:cNvPr id="7" name="TextBox 7"/>
          <p:cNvSpPr txBox="1"/>
          <p:nvPr/>
        </p:nvSpPr>
        <p:spPr>
          <a:xfrm>
            <a:off x="4643438" y="4521200"/>
            <a:ext cx="3898900" cy="26193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/>
              </a:rPr>
              <a:t>𝑙𝑜𝑤𝑒𝑟_𝑏𝑜𝑢𝑛𝑑= 𝑞𝑊𝐺_𝑚𝑖𝑛−1.5∗</a:t>
            </a:r>
            <a:r>
              <a:rPr lang="en-US" i="1" dirty="0">
                <a:latin typeface="Cambria Math"/>
              </a:rPr>
              <a:t>max𝑊𝐺</a:t>
            </a:r>
            <a:r>
              <a:rPr lang="en-US" dirty="0">
                <a:latin typeface="Cambria Math"/>
              </a:rPr>
              <a:t>_𝑤𝑖</a:t>
            </a:r>
            <a:r>
              <a:rPr lang="en-US" i="1" dirty="0" err="1">
                <a:latin typeface="Cambria Math"/>
              </a:rPr>
              <a:t>dt</a:t>
            </a:r>
            <a:r>
              <a:rPr lang="en-US" dirty="0" err="1">
                <a:latin typeface="Cambria Math"/>
              </a:rPr>
              <a:t>ℎ</a:t>
            </a:r>
            <a:endParaRPr lang="ru-RU" dirty="0"/>
          </a:p>
        </p:txBody>
      </p:sp>
      <p:pic>
        <p:nvPicPr>
          <p:cNvPr id="5127" name="Objec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4435475"/>
            <a:ext cx="287496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Objec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5526088"/>
            <a:ext cx="4135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Objec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467350"/>
            <a:ext cx="1522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41636"/>
              </p:ext>
            </p:extLst>
          </p:nvPr>
        </p:nvGraphicFramePr>
        <p:xfrm>
          <a:off x="1216025" y="1412776"/>
          <a:ext cx="6552729" cy="2549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366"/>
                <a:gridCol w="623366"/>
                <a:gridCol w="623366"/>
                <a:gridCol w="1012969"/>
                <a:gridCol w="623366"/>
                <a:gridCol w="623366"/>
                <a:gridCol w="1181797"/>
                <a:gridCol w="1241133"/>
              </a:tblGrid>
              <a:tr h="2080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Stn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MaxSlope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qWG_max, cm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MinSlope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qWG_min, cm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maxWG_width, cm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9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>
                          <a:effectLst/>
                        </a:rPr>
                        <a:t>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>
                          <a:effectLst/>
                        </a:rPr>
                        <a:t>θ</a:t>
                      </a:r>
                      <a:r>
                        <a:rPr lang="el-GR" sz="1100" u="none" strike="noStrike" baseline="30000">
                          <a:effectLst/>
                        </a:rPr>
                        <a:t>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>
                          <a:effectLst/>
                        </a:rPr>
                        <a:t>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>
                          <a:effectLst/>
                        </a:rPr>
                        <a:t>θ</a:t>
                      </a:r>
                      <a:r>
                        <a:rPr lang="el-GR" sz="1100" u="none" strike="noStrike" baseline="30000">
                          <a:effectLst/>
                        </a:rPr>
                        <a:t>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2,13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13,55418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9,669694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9.25,  3.14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22,60748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0,92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2,13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13,55418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3.14, 10.75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33,52399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22,82875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44,25033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36,82222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5,69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22,82875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10,36713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40,39506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2,16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25,15674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19,71614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10,36713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36,82222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22,82875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8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17,87173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10,36713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1,87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33,52399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17,01318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5,06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8313" y="31750"/>
            <a:ext cx="8229600" cy="922338"/>
          </a:xfrm>
        </p:spPr>
        <p:txBody>
          <a:bodyPr/>
          <a:lstStyle/>
          <a:p>
            <a:r>
              <a:rPr lang="en-US" dirty="0" smtClean="0"/>
              <a:t>New Algorithms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9FA93-931F-4E37-AA0F-DDFB4EB0D3EE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6149" name="Рисунок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69160"/>
            <a:ext cx="5257279" cy="180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 bwMode="auto">
              <a:xfrm>
                <a:off x="467544" y="840221"/>
                <a:ext cx="7992888" cy="4929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lnSpcReduction="10000"/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Qwg for rough coordinates</a:t>
                </a:r>
              </a:p>
              <a:p>
                <a:r>
                  <a:rPr lang="en-US" dirty="0" err="1" smtClean="0"/>
                  <a:t>BaseRoad</a:t>
                </a:r>
                <a:r>
                  <a:rPr lang="en-US" dirty="0" smtClean="0"/>
                  <a:t> – </a:t>
                </a:r>
                <a:r>
                  <a:rPr lang="en-US" dirty="0" err="1" smtClean="0"/>
                  <a:t>qwg</a:t>
                </a:r>
                <a:r>
                  <a:rPr lang="en-US" dirty="0" smtClean="0"/>
                  <a:t> for precise coordinates</a:t>
                </a:r>
                <a:r>
                  <a:rPr lang="ru-RU" dirty="0" smtClean="0"/>
                  <a:t>: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The first two hits from the same chamber that</a:t>
                </a:r>
                <a:r>
                  <a:rPr lang="ru-RU" dirty="0" smtClean="0"/>
                  <a:t> </a:t>
                </a:r>
                <a:r>
                  <a:rPr lang="en-US" dirty="0" smtClean="0"/>
                  <a:t>are the most distant from each other in terms of z-coordinate(in outer layers) are chosen</a:t>
                </a:r>
              </a:p>
              <a:p>
                <a:pPr lvl="1"/>
                <a:r>
                  <a:rPr lang="en-US" dirty="0" smtClean="0"/>
                  <a:t>A straight line is traced through these hits </a:t>
                </a:r>
                <a:endParaRPr lang="ru-RU" dirty="0" smtClean="0"/>
              </a:p>
              <a:p>
                <a:pPr lvl="1"/>
                <a:r>
                  <a:rPr lang="en-US" dirty="0" smtClean="0"/>
                  <a:t>In the road formed along this line new hits from the inner layers are added to the segment</a:t>
                </a:r>
                <a:r>
                  <a:rPr lang="ru-RU" dirty="0" smtClean="0"/>
                  <a:t> </a:t>
                </a:r>
              </a:p>
              <a:p>
                <a:r>
                  <a:rPr lang="en-US" dirty="0" err="1" smtClean="0"/>
                  <a:t>BaseRoad+Baseline</a:t>
                </a:r>
                <a:r>
                  <a:rPr lang="en-US" dirty="0" smtClean="0"/>
                  <a:t>: 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dirty="0" smtClean="0"/>
                  <a:t>- min(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</m:e>
                    </m:nary>
                  </m:oMath>
                </a14:m>
                <a:r>
                  <a:rPr lang="en-US" dirty="0" smtClean="0"/>
                  <a:t>)</a:t>
                </a:r>
                <a:endParaRPr lang="ru-RU" dirty="0" smtClean="0"/>
              </a:p>
              <a:p>
                <a:pPr marL="0" indent="0">
                  <a:buFont typeface="Arial" charset="0"/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840221"/>
                <a:ext cx="7992888" cy="4929411"/>
              </a:xfrm>
              <a:prstGeom prst="rect">
                <a:avLst/>
              </a:prstGeom>
              <a:blipFill rotWithShape="1">
                <a:blip r:embed="rId3"/>
                <a:stretch>
                  <a:fillRect l="-1754" t="-2599" r="-13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dirty="0" err="1" smtClean="0"/>
              <a:t>RecHit</a:t>
            </a:r>
            <a:r>
              <a:rPr lang="en-US" dirty="0" smtClean="0"/>
              <a:t> (GRH)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8F362-C0D6-4F24-9C0E-574843F2F9C0}" type="slidenum">
              <a:rPr lang="ru-RU"/>
              <a:pPr>
                <a:defRPr/>
              </a:pPr>
              <a:t>9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 bwMode="auto">
              <a:xfrm>
                <a:off x="145366" y="1556792"/>
                <a:ext cx="8243057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|</a:t>
                </a:r>
                <a:r>
                  <a:rPr lang="en-US" sz="2400" dirty="0" err="1" smtClean="0"/>
                  <a:t>R_of_RecHit</a:t>
                </a:r>
                <a:r>
                  <a:rPr lang="en-US" sz="2400" dirty="0" smtClean="0"/>
                  <a:t> – </a:t>
                </a:r>
                <a:r>
                  <a:rPr lang="en-US" sz="2400" dirty="0" err="1" smtClean="0"/>
                  <a:t>R_of_SimHit</a:t>
                </a:r>
                <a:r>
                  <a:rPr lang="en-US" sz="2400" dirty="0" smtClean="0"/>
                  <a:t>| &lt; 4*</a:t>
                </a:r>
                <a:r>
                  <a:rPr lang="en-US" sz="2400" dirty="0" err="1" smtClean="0"/>
                  <a:t>Wire_group_widths</a:t>
                </a:r>
                <a:endParaRPr lang="en-US" sz="2400" dirty="0" smtClean="0"/>
              </a:p>
              <a:p>
                <a:r>
                  <a:rPr lang="en-US" sz="2400" dirty="0" smtClean="0"/>
                  <a:t>|</a:t>
                </a:r>
                <a:r>
                  <a:rPr lang="en-US" sz="2400" dirty="0" err="1" smtClean="0"/>
                  <a:t>Phi_of_RecHit</a:t>
                </a:r>
                <a:r>
                  <a:rPr lang="en-US" sz="2400" dirty="0" smtClean="0"/>
                  <a:t> – </a:t>
                </a:r>
                <a:r>
                  <a:rPr lang="en-US" sz="2400" dirty="0" err="1" smtClean="0"/>
                  <a:t>Phi_of_Si</a:t>
                </a:r>
                <a:r>
                  <a:rPr lang="en-US" sz="2400" dirty="0" err="1"/>
                  <a:t>m</a:t>
                </a:r>
                <a:r>
                  <a:rPr lang="en-US" sz="2400" dirty="0" err="1" smtClean="0"/>
                  <a:t>Hit</a:t>
                </a:r>
                <a:r>
                  <a:rPr lang="en-US" sz="2400" dirty="0" smtClean="0"/>
                  <a:t>| </a:t>
                </a:r>
                <a:r>
                  <a:rPr lang="en-US" sz="2000" dirty="0" smtClean="0"/>
                  <a:t>&lt;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000" i="1" smtClean="0">
                                    <a:latin typeface="Cambria Math"/>
                                  </a:rPr>
                                  <m:t>8</m:t>
                                </m:r>
                              </m:den>
                            </m:f>
                            <m:r>
                              <a:rPr lang="en-US" sz="2000" i="1" smtClean="0">
                                <a:latin typeface="Cambria Math"/>
                              </a:rPr>
                              <m:t>∗ </m:t>
                            </m:r>
                            <m:r>
                              <a:rPr lang="en-US" sz="2000" i="1" smtClean="0">
                                <a:latin typeface="Cambria Math"/>
                              </a:rPr>
                              <m:t>𝑠𝑡𝑟𝑖𝑝</m:t>
                            </m:r>
                            <m:r>
                              <a:rPr lang="en-US" sz="200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i="1" smtClean="0">
                                <a:latin typeface="Cambria Math"/>
                              </a:rPr>
                              <m:t>𝑤𝑖𝑑𝑡h</m:t>
                            </m:r>
                            <m:r>
                              <a:rPr lang="en-US" sz="2000" i="1" smtClean="0">
                                <a:latin typeface="Cambria Math"/>
                              </a:rPr>
                              <m:t> ,            </m:t>
                            </m:r>
                            <m:r>
                              <a:rPr lang="en-US" sz="2000" i="1" smtClean="0">
                                <a:latin typeface="Cambria Math"/>
                              </a:rPr>
                              <m:t>𝑀𝐸</m:t>
                            </m:r>
                            <m:r>
                              <a:rPr lang="en-US" sz="2000" i="1" smtClean="0">
                                <a:latin typeface="Cambria Math"/>
                              </a:rPr>
                              <m:t>13 </m:t>
                            </m:r>
                          </m:e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smtClean="0">
                                    <a:latin typeface="Cambria Math"/>
                                  </a:rPr>
                                  <m:t>𝑠𝑡𝑟𝑖𝑝</m:t>
                                </m:r>
                                <m:r>
                                  <a:rPr lang="en-US" sz="200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i="1" smtClean="0">
                                    <a:latin typeface="Cambria Math"/>
                                  </a:rPr>
                                  <m:t>𝑤𝑖𝑑𝑡h</m:t>
                                </m:r>
                              </m:num>
                              <m:den>
                                <m:r>
                                  <a:rPr lang="en-US" sz="200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𝑜𝑡h𝑒𝑟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𝑠𝑡𝑎𝑡𝑖𝑜𝑛𝑠</m:t>
                            </m:r>
                          </m:e>
                        </m:eqArr>
                      </m:e>
                    </m:d>
                  </m:oMath>
                </a14:m>
                <a:endParaRPr lang="ru-RU" sz="2000" dirty="0" smtClean="0"/>
              </a:p>
              <a:p>
                <a:pPr algn="just"/>
                <a:r>
                  <a:rPr lang="en-US" sz="2400" dirty="0" smtClean="0"/>
                  <a:t>If there are two or more candidates that satisfy the first two criteria, as a Good </a:t>
                </a:r>
                <a:r>
                  <a:rPr lang="en-US" sz="2400" dirty="0" err="1" smtClean="0"/>
                  <a:t>RecHit</a:t>
                </a:r>
                <a:r>
                  <a:rPr lang="en-US" sz="2400" dirty="0" smtClean="0"/>
                  <a:t> is considered the candidate that is the closest to the simulated hit in the current layer. </a:t>
                </a:r>
                <a:endParaRPr lang="ru-RU" sz="2400" dirty="0"/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366" y="1556792"/>
                <a:ext cx="8243057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036" t="-1077" r="-11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4984</TotalTime>
  <Words>1066</Words>
  <Application>Microsoft Office PowerPoint</Application>
  <PresentationFormat>Экран (4:3)</PresentationFormat>
  <Paragraphs>338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Соседство</vt:lpstr>
      <vt:lpstr>The new muon segment building algorithm in Cathode Strip Chambers  Nikolay Voytishin JINR (Dubna)  </vt:lpstr>
      <vt:lpstr>Cathode Strip Chambers (CSC)</vt:lpstr>
      <vt:lpstr>Cathode Strip Chambers (CSC)</vt:lpstr>
      <vt:lpstr>Презентация PowerPoint</vt:lpstr>
      <vt:lpstr>Algorithms </vt:lpstr>
      <vt:lpstr>Algorithms</vt:lpstr>
      <vt:lpstr>Algorithms</vt:lpstr>
      <vt:lpstr>New Algorithms</vt:lpstr>
      <vt:lpstr>Good RecHit (GRH)</vt:lpstr>
      <vt:lpstr>Segment Efficiency</vt:lpstr>
      <vt:lpstr>Segment Efficiency vs. η </vt:lpstr>
      <vt:lpstr>Segment multiplicity</vt:lpstr>
      <vt:lpstr>Total number of 3-point segments</vt:lpstr>
      <vt:lpstr>RecHit Efficiency by station </vt:lpstr>
      <vt:lpstr>RecHit Efficiency vs. η</vt:lpstr>
      <vt:lpstr>Summary</vt:lpstr>
      <vt:lpstr>To-do List</vt:lpstr>
      <vt:lpstr>Thank you for your attention!</vt:lpstr>
      <vt:lpstr>Back up tables</vt:lpstr>
      <vt:lpstr>Back up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алгоритм реконструкции мюонных трэк-сегментов в Катодно-Стриповых Камерах</dc:title>
  <dc:creator>Николай Войтишин</dc:creator>
  <cp:lastModifiedBy>Korobitsin Artem</cp:lastModifiedBy>
  <cp:revision>78</cp:revision>
  <dcterms:created xsi:type="dcterms:W3CDTF">2014-05-21T08:51:22Z</dcterms:created>
  <dcterms:modified xsi:type="dcterms:W3CDTF">2014-06-02T17:01:44Z</dcterms:modified>
</cp:coreProperties>
</file>