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2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61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D24AE-47DC-44FD-9837-952F9557FA4A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92D8F-7E61-4DEF-8CEA-6D919A5A9E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1645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92D8F-7E61-4DEF-8CEA-6D919A5A9E1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5915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92D8F-7E61-4DEF-8CEA-6D919A5A9E1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2423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4845-66E1-4695-A8F4-C895F85B5D87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96D7A6C-B557-4D9D-87BC-CF0DB38B4C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037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4845-66E1-4695-A8F4-C895F85B5D87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7A6C-B557-4D9D-87BC-CF0DB38B4C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768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4845-66E1-4695-A8F4-C895F85B5D87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7A6C-B557-4D9D-87BC-CF0DB38B4C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431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4845-66E1-4695-A8F4-C895F85B5D87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7A6C-B557-4D9D-87BC-CF0DB38B4C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2604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8284845-66E1-4695-A8F4-C895F85B5D87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96D7A6C-B557-4D9D-87BC-CF0DB38B4C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492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4845-66E1-4695-A8F4-C895F85B5D87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7A6C-B557-4D9D-87BC-CF0DB38B4C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8657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4845-66E1-4695-A8F4-C895F85B5D87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7A6C-B557-4D9D-87BC-CF0DB38B4C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039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4845-66E1-4695-A8F4-C895F85B5D87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7A6C-B557-4D9D-87BC-CF0DB38B4C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9751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4845-66E1-4695-A8F4-C895F85B5D87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7A6C-B557-4D9D-87BC-CF0DB38B4C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5251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4845-66E1-4695-A8F4-C895F85B5D87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7A6C-B557-4D9D-87BC-CF0DB38B4C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425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4845-66E1-4695-A8F4-C895F85B5D87}" type="datetimeFigureOut">
              <a:rPr lang="ru-RU" smtClean="0"/>
              <a:pPr/>
              <a:t>03.06.2014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7A6C-B557-4D9D-87BC-CF0DB38B4C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78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8284845-66E1-4695-A8F4-C895F85B5D87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96D7A6C-B557-4D9D-87BC-CF0DB38B4C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65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5402" y="81482"/>
            <a:ext cx="9144000" cy="117695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Алгоритм поиска полиномиальных интегралов движения в теориях гравитации</a:t>
            </a: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9167" y="4033188"/>
            <a:ext cx="6439458" cy="21414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" y="1349099"/>
            <a:ext cx="5533333" cy="20476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6" y="4616925"/>
            <a:ext cx="2241076" cy="22410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91211" y="491281"/>
            <a:ext cx="2288263" cy="25792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/>
              <p:cNvSpPr txBox="1"/>
              <p:nvPr/>
            </p:nvSpPr>
            <p:spPr>
              <a:xfrm>
                <a:off x="5644186" y="1860778"/>
                <a:ext cx="326471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186" y="1860778"/>
                <a:ext cx="3264710" cy="369332"/>
              </a:xfrm>
              <a:prstGeom prst="rect">
                <a:avLst/>
              </a:prstGeom>
              <a:blipFill rotWithShape="0">
                <a:blip r:embed="rId7" cstate="print"/>
                <a:stretch>
                  <a:fillRect l="-187" b="-311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/>
              <p:cNvSpPr txBox="1"/>
              <p:nvPr/>
            </p:nvSpPr>
            <p:spPr>
              <a:xfrm>
                <a:off x="5689167" y="2299822"/>
                <a:ext cx="194290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167" y="2299822"/>
                <a:ext cx="1942904" cy="369332"/>
              </a:xfrm>
              <a:prstGeom prst="rect">
                <a:avLst/>
              </a:prstGeom>
              <a:blipFill rotWithShape="0">
                <a:blip r:embed="rId8" cstate="print"/>
                <a:stretch>
                  <a:fillRect l="-2821" r="-3135" b="-26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533330" y="1411563"/>
            <a:ext cx="3147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Уравнения Эйлера-Пуассона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/>
              <p:cNvSpPr txBox="1"/>
              <p:nvPr/>
            </p:nvSpPr>
            <p:spPr>
              <a:xfrm>
                <a:off x="10580208" y="3328375"/>
                <a:ext cx="129926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0208" y="3328375"/>
                <a:ext cx="1299266" cy="338554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l="-4695" r="-7042" b="-3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/>
              <p:cNvSpPr txBox="1"/>
              <p:nvPr/>
            </p:nvSpPr>
            <p:spPr>
              <a:xfrm>
                <a:off x="5710974" y="3180738"/>
                <a:ext cx="2792111" cy="633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974" y="3180738"/>
                <a:ext cx="2792111" cy="633828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/>
              <p:cNvSpPr txBox="1"/>
              <p:nvPr/>
            </p:nvSpPr>
            <p:spPr>
              <a:xfrm>
                <a:off x="8800998" y="3328375"/>
                <a:ext cx="152086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998" y="3328375"/>
                <a:ext cx="1520866" cy="338554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l="-4016" b="-2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5533330" y="2811406"/>
            <a:ext cx="2884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Три интеграла движения: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717326" y="3738908"/>
            <a:ext cx="3148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“Mathematical mermaid”</a:t>
            </a:r>
            <a:endParaRPr lang="ru-RU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2245152" y="4299459"/>
            <a:ext cx="1810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Волчок Эйлера: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TextBox 22"/>
              <p:cNvSpPr txBox="1"/>
              <p:nvPr/>
            </p:nvSpPr>
            <p:spPr>
              <a:xfrm>
                <a:off x="2333487" y="4668791"/>
                <a:ext cx="18171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,</a:t>
                </a:r>
                <a:endParaRPr lang="ru-RU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487" y="4668791"/>
                <a:ext cx="1817164" cy="276999"/>
              </a:xfrm>
              <a:prstGeom prst="rect">
                <a:avLst/>
              </a:prstGeom>
              <a:blipFill rotWithShape="0">
                <a:blip r:embed="rId12" cstate="print"/>
                <a:stretch>
                  <a:fillRect l="-4698" t="-28889" r="-7383" b="-5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/>
              <p:cNvSpPr txBox="1"/>
              <p:nvPr/>
            </p:nvSpPr>
            <p:spPr>
              <a:xfrm>
                <a:off x="4273580" y="4665783"/>
                <a:ext cx="13334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580" y="4665783"/>
                <a:ext cx="1333442" cy="276999"/>
              </a:xfrm>
              <a:prstGeom prst="rect">
                <a:avLst/>
              </a:prstGeom>
              <a:blipFill rotWithShape="0">
                <a:blip r:embed="rId13" cstate="print"/>
                <a:stretch>
                  <a:fillRect l="-3653" r="-5936" b="-34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245639" y="5048957"/>
            <a:ext cx="2084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Волчок Лагранжа: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TextBox 25"/>
              <p:cNvSpPr txBox="1"/>
              <p:nvPr/>
            </p:nvSpPr>
            <p:spPr>
              <a:xfrm>
                <a:off x="2333487" y="5484057"/>
                <a:ext cx="20873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487" y="5484057"/>
                <a:ext cx="2087302" cy="276999"/>
              </a:xfrm>
              <a:prstGeom prst="rect">
                <a:avLst/>
              </a:prstGeom>
              <a:blipFill rotWithShape="0">
                <a:blip r:embed="rId14" cstate="print"/>
                <a:stretch>
                  <a:fillRect l="-1754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TextBox 26"/>
              <p:cNvSpPr txBox="1"/>
              <p:nvPr/>
            </p:nvSpPr>
            <p:spPr>
              <a:xfrm>
                <a:off x="4601275" y="5489755"/>
                <a:ext cx="8086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275" y="5489755"/>
                <a:ext cx="808683" cy="276999"/>
              </a:xfrm>
              <a:prstGeom prst="rect">
                <a:avLst/>
              </a:prstGeom>
              <a:blipFill rotWithShape="0">
                <a:blip r:embed="rId15" cstate="print"/>
                <a:stretch>
                  <a:fillRect l="-6818" r="-3030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2245152" y="5903283"/>
            <a:ext cx="240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Волчок Ковалевской: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TextBox 28"/>
              <p:cNvSpPr txBox="1"/>
              <p:nvPr/>
            </p:nvSpPr>
            <p:spPr>
              <a:xfrm>
                <a:off x="3171259" y="6268583"/>
                <a:ext cx="22046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259" y="6268583"/>
                <a:ext cx="2204641" cy="276999"/>
              </a:xfrm>
              <a:prstGeom prst="rect">
                <a:avLst/>
              </a:prstGeom>
              <a:blipFill rotWithShape="0">
                <a:blip r:embed="rId16" cstate="print"/>
                <a:stretch>
                  <a:fillRect l="-276" b="-30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TextBox 29"/>
              <p:cNvSpPr txBox="1"/>
              <p:nvPr/>
            </p:nvSpPr>
            <p:spPr>
              <a:xfrm>
                <a:off x="5669241" y="6271317"/>
                <a:ext cx="6353471" cy="3072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}{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}</a:t>
                </a:r>
                <a:endParaRPr lang="ru-RU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41" y="6271317"/>
                <a:ext cx="6353471" cy="307264"/>
              </a:xfrm>
              <a:prstGeom prst="rect">
                <a:avLst/>
              </a:prstGeom>
              <a:blipFill rotWithShape="0">
                <a:blip r:embed="rId17" cstate="print"/>
                <a:stretch>
                  <a:fillRect l="-1440" t="-16000" r="-1440" b="-4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89275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162807"/>
            <a:ext cx="10058400" cy="72853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Наблюдение: функции Гамильтона и интегралы движения обычно являются полиномами по импульсам</a:t>
            </a:r>
            <a:endParaRPr lang="ru-RU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1069848" y="1276535"/>
                <a:ext cx="5121082" cy="533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Движение в центральном поле:</a:t>
                </a:r>
                <a:r>
                  <a:rPr lang="en-US" dirty="0" smtClean="0"/>
                  <a:t>	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ru-RU" sz="2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48" y="1276535"/>
                <a:ext cx="5121082" cy="533992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071" b="-2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3942214" y="1851397"/>
                <a:ext cx="2001958" cy="617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214" y="1851397"/>
                <a:ext cx="2001958" cy="617605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6190930" y="1987621"/>
                <a:ext cx="1107291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ru-RU" sz="20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 smtClean="0"/>
                  <a:t>,</a:t>
                </a:r>
                <a:endParaRPr lang="ru-RU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930" y="1987621"/>
                <a:ext cx="1107291" cy="345159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8287" t="-19298" r="-31492" b="-403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069848" y="1996172"/>
            <a:ext cx="250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</a:t>
            </a:r>
            <a:r>
              <a:rPr lang="ru-RU" dirty="0" smtClean="0"/>
              <a:t>нтегралы движения: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7776286" y="2012740"/>
                <a:ext cx="1989519" cy="3471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ru-RU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𝑚𝑘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286" y="2012740"/>
                <a:ext cx="1989519" cy="347146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2761" t="-33333" r="-16564" b="-24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069848" y="2924255"/>
            <a:ext cx="3694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Движение частицы на плоскости: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/>
              <p:cNvSpPr txBox="1"/>
              <p:nvPr/>
            </p:nvSpPr>
            <p:spPr>
              <a:xfrm>
                <a:off x="4943193" y="2764038"/>
                <a:ext cx="2702022" cy="6260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193" y="2764038"/>
                <a:ext cx="2702022" cy="626005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069848" y="3659286"/>
            <a:ext cx="419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Интеграл движения определяется как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/>
              <p:cNvSpPr txBox="1"/>
              <p:nvPr/>
            </p:nvSpPr>
            <p:spPr>
              <a:xfrm>
                <a:off x="5432208" y="3685080"/>
                <a:ext cx="1620957" cy="3175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=0,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208" y="3685080"/>
                <a:ext cx="1620957" cy="317523"/>
              </a:xfrm>
              <a:prstGeom prst="rect">
                <a:avLst/>
              </a:prstGeom>
              <a:blipFill rotWithShape="0">
                <a:blip r:embed="rId7" cstate="print"/>
                <a:stretch>
                  <a:fillRect l="-3008" t="-13462"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7219825" y="3654652"/>
            <a:ext cx="516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где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/>
              <p:cNvSpPr txBox="1"/>
              <p:nvPr/>
            </p:nvSpPr>
            <p:spPr>
              <a:xfrm>
                <a:off x="7902908" y="3461201"/>
                <a:ext cx="3262688" cy="756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908" y="3461201"/>
                <a:ext cx="3262688" cy="756233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069848" y="4407315"/>
            <a:ext cx="213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Предположим, что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/>
              <p:cNvSpPr txBox="1"/>
              <p:nvPr/>
            </p:nvSpPr>
            <p:spPr>
              <a:xfrm>
                <a:off x="3322108" y="4445938"/>
                <a:ext cx="1621085" cy="331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108" y="4445938"/>
                <a:ext cx="1621085" cy="331950"/>
              </a:xfrm>
              <a:prstGeom prst="rect">
                <a:avLst/>
              </a:prstGeom>
              <a:blipFill rotWithShape="0">
                <a:blip r:embed="rId9" cstate="print"/>
                <a:stretch>
                  <a:fillRect l="-3383" r="-1128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5280890" y="4407315"/>
            <a:ext cx="4298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я</a:t>
            </a:r>
            <a:r>
              <a:rPr lang="ru-RU" dirty="0" smtClean="0"/>
              <a:t>вляется интегралом движения. Тогда: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Box 20"/>
              <p:cNvSpPr txBox="1"/>
              <p:nvPr/>
            </p:nvSpPr>
            <p:spPr>
              <a:xfrm>
                <a:off x="1196572" y="5064061"/>
                <a:ext cx="3082511" cy="6378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0=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572" y="5064061"/>
                <a:ext cx="3082511" cy="637867"/>
              </a:xfrm>
              <a:prstGeom prst="rect">
                <a:avLst/>
              </a:prstGeom>
              <a:blipFill rotWithShape="0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508625" y="5203276"/>
            <a:ext cx="4647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Например, если потенциал не зависит от</a:t>
            </a:r>
            <a:endParaRPr lang="ru-RU" i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TextBox 22"/>
              <p:cNvSpPr txBox="1"/>
              <p:nvPr/>
            </p:nvSpPr>
            <p:spPr>
              <a:xfrm>
                <a:off x="8956060" y="5239477"/>
                <a:ext cx="2530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060" y="5239477"/>
                <a:ext cx="253018" cy="307777"/>
              </a:xfrm>
              <a:prstGeom prst="rect">
                <a:avLst/>
              </a:prstGeom>
              <a:blipFill rotWithShape="0">
                <a:blip r:embed="rId11" cstate="print"/>
                <a:stretch>
                  <a:fillRect l="-11905" r="-2381" b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9209078" y="5208679"/>
            <a:ext cx="144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</a:t>
            </a:r>
            <a:r>
              <a:rPr lang="ru-RU" dirty="0" smtClean="0"/>
              <a:t>о, выбирая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TextBox 24"/>
              <p:cNvSpPr txBox="1"/>
              <p:nvPr/>
            </p:nvSpPr>
            <p:spPr>
              <a:xfrm>
                <a:off x="10703910" y="5239477"/>
                <a:ext cx="145212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=0,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910" y="5239477"/>
                <a:ext cx="1452129" cy="307777"/>
              </a:xfrm>
              <a:prstGeom prst="rect">
                <a:avLst/>
              </a:prstGeom>
              <a:blipFill rotWithShape="0">
                <a:blip r:embed="rId12" cstate="print"/>
                <a:stretch>
                  <a:fillRect l="-2101" b="-98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096161" y="5813331"/>
            <a:ext cx="3283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олучим  интеграл движения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TextBox 26"/>
              <p:cNvSpPr txBox="1"/>
              <p:nvPr/>
            </p:nvSpPr>
            <p:spPr>
              <a:xfrm>
                <a:off x="4575858" y="5850095"/>
                <a:ext cx="80868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858" y="5850095"/>
                <a:ext cx="808683" cy="307777"/>
              </a:xfrm>
              <a:prstGeom prst="rect">
                <a:avLst/>
              </a:prstGeom>
              <a:blipFill rotWithShape="0">
                <a:blip r:embed="rId13" cstate="print"/>
                <a:stretch>
                  <a:fillRect l="-7576" b="-3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76797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203974"/>
            <a:ext cx="10058400" cy="420715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Алгоритм </a:t>
            </a:r>
            <a:r>
              <a:rPr lang="ru-RU" sz="2200" dirty="0" err="1" smtClean="0"/>
              <a:t>Уиттекера</a:t>
            </a:r>
            <a:endParaRPr lang="ru-R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851026" y="878186"/>
            <a:ext cx="10744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Скобка Пуассона для двух полиномов по импульсам также является полиномом по импульсам.  </a:t>
            </a:r>
          </a:p>
          <a:p>
            <a:r>
              <a:rPr lang="ru-RU" dirty="0" smtClean="0"/>
              <a:t>Значит, для функции Гамильтона, полиномиальной по импульсам, удобно искать первые интегралы</a:t>
            </a:r>
          </a:p>
          <a:p>
            <a:r>
              <a:rPr lang="ru-RU" dirty="0" smtClean="0"/>
              <a:t>в виде полиномов по импульсам: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1489431" y="1850290"/>
                <a:ext cx="2013949" cy="8657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431" y="1850290"/>
                <a:ext cx="2013949" cy="86575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811509" y="2076758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апример,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5716816" y="1950133"/>
                <a:ext cx="3752566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816" y="1950133"/>
                <a:ext cx="3752566" cy="555793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51026" y="3056475"/>
            <a:ext cx="27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</a:t>
            </a:r>
            <a:r>
              <a:rPr lang="ru-RU" dirty="0" smtClean="0"/>
              <a:t>спользуем подстановку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3939354" y="2808266"/>
                <a:ext cx="2086597" cy="8657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354" y="2808266"/>
                <a:ext cx="2086597" cy="865750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1489431" y="3950295"/>
                <a:ext cx="6330323" cy="7704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𝑚𝑎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431" y="3950295"/>
                <a:ext cx="6330323" cy="77046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935237" y="5092652"/>
            <a:ext cx="420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Скобка Пуассона равна нулю, если все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/>
              <p:cNvSpPr txBox="1"/>
              <p:nvPr/>
            </p:nvSpPr>
            <p:spPr>
              <a:xfrm>
                <a:off x="5142746" y="5129349"/>
                <a:ext cx="8288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746" y="5129349"/>
                <a:ext cx="828817" cy="307777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l="-4412" b="-196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935237" y="5794049"/>
            <a:ext cx="1008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Однако 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/>
              <p:cNvSpPr txBox="1"/>
              <p:nvPr/>
            </p:nvSpPr>
            <p:spPr>
              <a:xfrm>
                <a:off x="1893692" y="5824826"/>
                <a:ext cx="2017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692" y="5824826"/>
                <a:ext cx="201722" cy="30777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30303" r="-30303" b="-2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/>
              <p:cNvSpPr txBox="1"/>
              <p:nvPr/>
            </p:nvSpPr>
            <p:spPr>
              <a:xfrm>
                <a:off x="2378775" y="5824825"/>
                <a:ext cx="25481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775" y="5824825"/>
                <a:ext cx="254813" cy="30777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21429" r="-4762" b="-2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090281" y="5794049"/>
            <a:ext cx="32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19940" y="5797529"/>
            <a:ext cx="759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</a:t>
            </a:r>
            <a:r>
              <a:rPr lang="ru-RU" dirty="0" smtClean="0"/>
              <a:t>ак правило, являются векторами, что сильно затрудняет вычисления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690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3139" y="4227"/>
            <a:ext cx="3396285" cy="23967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203975"/>
            <a:ext cx="10058400" cy="420715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Примеры реализации алгоритма </a:t>
            </a:r>
            <a:r>
              <a:rPr lang="ru-RU" sz="2200" dirty="0" err="1" smtClean="0"/>
              <a:t>Уиттекера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0506" y="1881317"/>
            <a:ext cx="2638425" cy="60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1986" y="3086644"/>
            <a:ext cx="4295775" cy="419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1491" y="4355612"/>
            <a:ext cx="6334125" cy="1924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1491" y="879447"/>
            <a:ext cx="7492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Задача </a:t>
            </a:r>
            <a:r>
              <a:rPr lang="ru-RU" dirty="0" err="1" smtClean="0"/>
              <a:t>Уиттекера</a:t>
            </a:r>
            <a:r>
              <a:rPr lang="ru-RU" dirty="0" smtClean="0"/>
              <a:t>: какого вида должна быть потенциальная энергия, </a:t>
            </a:r>
          </a:p>
          <a:p>
            <a:r>
              <a:rPr lang="ru-RU" dirty="0" smtClean="0"/>
              <a:t>чтобы при плоском движении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01491" y="2477044"/>
            <a:ext cx="6058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уществовал дополнительный квадратичный интеграл: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01491" y="3669700"/>
            <a:ext cx="6424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Необходимо решить систему уравнений на коэффициенты: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35770" y="2411087"/>
            <a:ext cx="3112084" cy="4411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774710" y="2890355"/>
            <a:ext cx="3273144" cy="22624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832010" y="5190973"/>
            <a:ext cx="3319604" cy="165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395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992" y="77226"/>
            <a:ext cx="10297189" cy="420715"/>
          </a:xfrm>
        </p:spPr>
        <p:txBody>
          <a:bodyPr>
            <a:noAutofit/>
          </a:bodyPr>
          <a:lstStyle/>
          <a:p>
            <a:r>
              <a:rPr lang="ru-RU" sz="2200" dirty="0" smtClean="0"/>
              <a:t>характерные свойства динамических систем в теориях гравитации</a:t>
            </a:r>
            <a:endParaRPr lang="ru-R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890758" y="669956"/>
            <a:ext cx="10092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Классические методы динамических систем проистекают из классических конкретных задач: </a:t>
            </a:r>
          </a:p>
          <a:p>
            <a:r>
              <a:rPr lang="ru-RU" dirty="0" smtClean="0"/>
              <a:t>движение материальной точки, твердого тела, осцилляции и т.п.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76875" y="1302538"/>
            <a:ext cx="75019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Современные теории в области гравитации: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отличаются крайним разнообразием,</a:t>
            </a:r>
          </a:p>
          <a:p>
            <a:pPr marL="285750" indent="-285750">
              <a:buFontTx/>
              <a:buChar char="-"/>
            </a:pPr>
            <a:r>
              <a:rPr lang="ru-RU" dirty="0"/>
              <a:t>к</a:t>
            </a:r>
            <a:r>
              <a:rPr lang="ru-RU" dirty="0" smtClean="0"/>
              <a:t>онкретное представление для каждой модели зависит от выбора </a:t>
            </a:r>
          </a:p>
          <a:p>
            <a:r>
              <a:rPr lang="ru-RU" dirty="0" smtClean="0"/>
              <a:t>координат/калибровок/размерных редукций и т.п.</a:t>
            </a:r>
          </a:p>
          <a:p>
            <a:r>
              <a:rPr lang="ru-RU" dirty="0"/>
              <a:t> </a:t>
            </a:r>
            <a:r>
              <a:rPr lang="ru-RU" dirty="0" smtClean="0"/>
              <a:t>-   приводят к динамическим системам, не похожим на классические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7247" y="2860459"/>
            <a:ext cx="7736628" cy="2917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2107" y="3909079"/>
            <a:ext cx="3560618" cy="21464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3419" y="3702782"/>
            <a:ext cx="2319411" cy="4961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6874" y="3284516"/>
            <a:ext cx="5727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динамических систем характерно наличие связи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6762830" y="3269127"/>
                <a:ext cx="964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𝐻</m:t>
                      </m:r>
                      <m:r>
                        <a:rPr lang="en-US" sz="2000" b="0" i="1" smtClean="0">
                          <a:latin typeface="Cambria Math"/>
                        </a:rPr>
                        <m:t>=0.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830" y="3269127"/>
                <a:ext cx="964623" cy="40011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90758" y="3724413"/>
            <a:ext cx="359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Например, уравнение Фридмана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965918" y="4991595"/>
                <a:ext cx="28282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𝐾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𝐻𝑄</m:t>
                      </m:r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𝑅</m:t>
                      </m:r>
                      <m:r>
                        <a:rPr lang="ru-RU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18" y="4991595"/>
                <a:ext cx="2828210" cy="30777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r="-1724" b="-3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876875" y="4185121"/>
            <a:ext cx="6028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Тогда условие для существования интеграла движения </a:t>
            </a:r>
            <a:endParaRPr lang="en-US" dirty="0" smtClean="0"/>
          </a:p>
          <a:p>
            <a:r>
              <a:rPr lang="ru-RU" dirty="0" smtClean="0"/>
              <a:t>может быть изменено: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65918" y="5437462"/>
            <a:ext cx="2859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</a:t>
            </a:r>
            <a:r>
              <a:rPr lang="ru-RU" dirty="0" smtClean="0"/>
              <a:t>авно нулю, если частное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/>
              <p:cNvSpPr txBox="1"/>
              <p:nvPr/>
            </p:nvSpPr>
            <p:spPr>
              <a:xfrm>
                <a:off x="3643727" y="5406684"/>
                <a:ext cx="9421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𝑅</m:t>
                      </m:r>
                      <m:r>
                        <a:rPr lang="en-US" sz="2000" b="0" i="1" smtClean="0">
                          <a:latin typeface="Cambria Math"/>
                        </a:rPr>
                        <m:t>=0,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727" y="5406684"/>
                <a:ext cx="942181" cy="400110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488474" y="5422073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</a:t>
            </a:r>
            <a:r>
              <a:rPr lang="ru-RU" dirty="0" smtClean="0"/>
              <a:t> не делимое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/>
              <p:cNvSpPr txBox="1"/>
              <p:nvPr/>
            </p:nvSpPr>
            <p:spPr>
              <a:xfrm>
                <a:off x="5946789" y="5406684"/>
                <a:ext cx="9584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𝐾</m:t>
                      </m:r>
                      <m:r>
                        <a:rPr lang="en-US" sz="2000" b="0" i="1" smtClean="0">
                          <a:latin typeface="Cambria Math"/>
                        </a:rPr>
                        <m:t>=0.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789" y="5406684"/>
                <a:ext cx="958468" cy="400110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965918" y="5972735"/>
            <a:ext cx="3033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пространстве полиномов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/>
              <p:cNvSpPr txBox="1"/>
              <p:nvPr/>
            </p:nvSpPr>
            <p:spPr>
              <a:xfrm>
                <a:off x="3836464" y="5935661"/>
                <a:ext cx="4117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464" y="5935661"/>
                <a:ext cx="411779" cy="400110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082662" y="5972735"/>
            <a:ext cx="5301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одержит намного меньше коэффициентов, чем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Box 20"/>
              <p:cNvSpPr txBox="1"/>
              <p:nvPr/>
            </p:nvSpPr>
            <p:spPr>
              <a:xfrm>
                <a:off x="9116433" y="5945092"/>
                <a:ext cx="4809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𝐾</m:t>
                      </m:r>
                      <m:r>
                        <a:rPr lang="en-US" sz="20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433" y="5945092"/>
                <a:ext cx="480966" cy="400110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999377" y="4960817"/>
            <a:ext cx="3543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(частные интегралы движения)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084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867" y="110559"/>
            <a:ext cx="10058400" cy="457477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Модификация алгоритма </a:t>
            </a:r>
            <a:r>
              <a:rPr lang="ru-RU" sz="2200" dirty="0" err="1" smtClean="0"/>
              <a:t>Уиттекера</a:t>
            </a:r>
            <a:endParaRPr lang="ru-R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163781" y="757443"/>
            <a:ext cx="899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(1) В соответствии с формализмом ОТО пользуемся ковариантным представлением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63782" y="1314617"/>
            <a:ext cx="8311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Представление для полиномов без выбора базиса – симметрическая алгебра:</a:t>
            </a:r>
          </a:p>
          <a:p>
            <a:r>
              <a:rPr lang="ru-RU" dirty="0"/>
              <a:t>к</a:t>
            </a:r>
            <a:r>
              <a:rPr lang="ru-RU" dirty="0" smtClean="0"/>
              <a:t>оэффициенты полиномов - не числа, а симметричные тензоры</a:t>
            </a:r>
            <a:r>
              <a:rPr lang="en-US" dirty="0" smtClean="0"/>
              <a:t>: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1463609" y="1994596"/>
                <a:ext cx="4927246" cy="964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≡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..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∙..∙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609" y="1994596"/>
                <a:ext cx="4927246" cy="96430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6398228" y="2292081"/>
                <a:ext cx="4156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 </m:t>
                      </m:r>
                      <m:r>
                        <a:rPr lang="ru-RU" b="0" i="0" smtClean="0">
                          <a:latin typeface="Cambria Math"/>
                        </a:rPr>
                        <m:t>симметричный тензор ранга 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228" y="2292081"/>
                <a:ext cx="4156010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163782" y="2958899"/>
            <a:ext cx="8760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Умножение симметричных тензоров – </a:t>
            </a:r>
            <a:r>
              <a:rPr lang="ru-RU" dirty="0" err="1" smtClean="0"/>
              <a:t>симметризованное</a:t>
            </a:r>
            <a:r>
              <a:rPr lang="ru-RU" dirty="0" smtClean="0"/>
              <a:t> внешнее произведение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9821245" y="2958899"/>
                <a:ext cx="1835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ru-RU" i="1">
                          <a:latin typeface="Cambria Math"/>
                          <a:ea typeface="Cambria Math"/>
                        </a:rPr>
                        <m:t>⊙</m:t>
                      </m:r>
                      <m:sSub>
                        <m:sSubPr>
                          <m:ctrlPr>
                            <a:rPr lang="ru-RU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1245" y="2958899"/>
                <a:ext cx="1835952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2999093" y="3328231"/>
                <a:ext cx="9084217" cy="10831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sSub>
                            <m:sSubPr>
                              <m:ctrlPr>
                                <a:rPr lang="ru-RU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𝑆𝑦𝑚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0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00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00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..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..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0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smtClean="0">
                                          <a:latin typeface="Cambria Math"/>
                                          <a:ea typeface="Cambria Math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00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00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00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..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sup>
                                  </m:s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</m:e>
                              </m:nary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sz="2000" i="1" smtClean="0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𝜕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/>
                                                </a:rPr>
                                                <m:t>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..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..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/>
                                                </a:rPr>
                                                <m:t>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..</m:t>
                                          </m:r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093" y="3328231"/>
                <a:ext cx="9084217" cy="108318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163781" y="3685156"/>
            <a:ext cx="1835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Скобка </a:t>
            </a:r>
            <a:r>
              <a:rPr lang="ru-RU" dirty="0" err="1" smtClean="0"/>
              <a:t>Шутена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70008" y="4411413"/>
            <a:ext cx="907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задает алгебру Пуассона</a:t>
            </a:r>
            <a:r>
              <a:rPr lang="en-US" dirty="0" smtClean="0"/>
              <a:t> </a:t>
            </a:r>
            <a:r>
              <a:rPr lang="ru-RU" dirty="0" smtClean="0"/>
              <a:t>для полиномов в представлении симметрической алгебры: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/>
              <p:cNvSpPr txBox="1"/>
              <p:nvPr/>
            </p:nvSpPr>
            <p:spPr>
              <a:xfrm>
                <a:off x="7177734" y="5260375"/>
                <a:ext cx="2297424" cy="4464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ru-RU" sz="20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734" y="5260375"/>
                <a:ext cx="2297424" cy="44640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163781" y="6000321"/>
            <a:ext cx="3288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где коэффициенты полинома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/>
              <p:cNvSpPr txBox="1"/>
              <p:nvPr/>
            </p:nvSpPr>
            <p:spPr>
              <a:xfrm>
                <a:off x="5544212" y="5768567"/>
                <a:ext cx="2546659" cy="83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−1=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ru-R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212" y="5768567"/>
                <a:ext cx="2546659" cy="839269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/>
              <p:cNvSpPr txBox="1"/>
              <p:nvPr/>
            </p:nvSpPr>
            <p:spPr>
              <a:xfrm>
                <a:off x="1989405" y="5017135"/>
                <a:ext cx="1848263" cy="932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𝑔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405" y="5017135"/>
                <a:ext cx="1848263" cy="932884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258783" y="5298911"/>
            <a:ext cx="569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001985" y="5298911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Box 20"/>
              <p:cNvSpPr txBox="1"/>
              <p:nvPr/>
            </p:nvSpPr>
            <p:spPr>
              <a:xfrm>
                <a:off x="4514612" y="5298911"/>
                <a:ext cx="4328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612" y="5298911"/>
                <a:ext cx="432875" cy="369332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072694" y="5298911"/>
            <a:ext cx="1896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кобка Пуассона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TextBox 22"/>
              <p:cNvSpPr txBox="1"/>
              <p:nvPr/>
            </p:nvSpPr>
            <p:spPr>
              <a:xfrm>
                <a:off x="4496834" y="5992251"/>
                <a:ext cx="1007648" cy="391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834" y="5992251"/>
                <a:ext cx="1007648" cy="391902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7425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603926" y="5561169"/>
            <a:ext cx="8027719" cy="10771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2867" y="110559"/>
            <a:ext cx="10058400" cy="457477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Модификация алгоритма </a:t>
            </a:r>
            <a:r>
              <a:rPr lang="ru-RU" sz="2200" dirty="0" err="1" smtClean="0"/>
              <a:t>Уиттекера</a:t>
            </a:r>
            <a:endParaRPr lang="ru-RU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926443" y="620277"/>
            <a:ext cx="9390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(2) Осуществляем факторизацию скобки Пуассона, ослабляя условия на коэффициенты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14401" y="1133503"/>
            <a:ext cx="4982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Условие существования интеграла движения: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6025828" y="1085521"/>
                <a:ext cx="3753272" cy="4464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ru-RU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ru-RU" sz="2000" b="0" i="1" smtClean="0">
                          <a:latin typeface="Cambria Math"/>
                          <a:ea typeface="Cambria Math"/>
                        </a:rPr>
                        <m:t>⊙</m:t>
                      </m:r>
                      <m:sSub>
                        <m:sSubPr>
                          <m:ctrlPr>
                            <a:rPr lang="ru-RU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828" y="1085521"/>
                <a:ext cx="3753272" cy="44640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914401" y="1703518"/>
                <a:ext cx="94673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Вместо «обычной» системы уравнений на коэффициенты: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=0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∀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=0..(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𝑔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−1)</m:t>
                    </m:r>
                  </m:oMath>
                </a14:m>
                <a:endParaRPr lang="ru-RU" sz="20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" y="1703518"/>
                <a:ext cx="9467335" cy="40011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515" t="-1515" b="-212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914401" y="2363196"/>
            <a:ext cx="2079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получаем систему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2994072" y="2165609"/>
                <a:ext cx="2568652" cy="83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  <m:r>
                        <a:rPr lang="ru-RU" sz="2000" i="1">
                          <a:latin typeface="Cambria Math"/>
                          <a:ea typeface="Cambria Math"/>
                        </a:rPr>
                        <m:t>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072" y="2165609"/>
                <a:ext cx="2568652" cy="83926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/>
              <p:cNvSpPr txBox="1"/>
              <p:nvPr/>
            </p:nvSpPr>
            <p:spPr>
              <a:xfrm>
                <a:off x="5372122" y="2332418"/>
                <a:ext cx="24012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=0..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  <m:r>
                        <a:rPr lang="ru-RU" sz="2000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122" y="2332418"/>
                <a:ext cx="2401298" cy="40011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/>
              <p:cNvSpPr txBox="1"/>
              <p:nvPr/>
            </p:nvSpPr>
            <p:spPr>
              <a:xfrm>
                <a:off x="914401" y="3040092"/>
                <a:ext cx="906164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При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ru-RU" dirty="0" smtClean="0"/>
                  <a:t> будет «обычная» система. При других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ru-RU" dirty="0" smtClean="0"/>
                  <a:t> - новые интегралы движения.</a:t>
                </a:r>
                <a:endParaRPr lang="ru-RU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" y="3040092"/>
                <a:ext cx="9061648" cy="392993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538" t="-3125" b="-234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914401" y="3633861"/>
            <a:ext cx="4862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Самые простые системы для гамильтониана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/>
              <p:cNvSpPr txBox="1"/>
              <p:nvPr/>
            </p:nvSpPr>
            <p:spPr>
              <a:xfrm>
                <a:off x="5776438" y="3597569"/>
                <a:ext cx="4292650" cy="441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≡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𝑖𝑗</m:t>
                          </m:r>
                        </m:sup>
                      </m:sSup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𝑈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𝑞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438" y="3597569"/>
                <a:ext cx="4292650" cy="441916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b="-68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/>
              <p:cNvSpPr txBox="1"/>
              <p:nvPr/>
            </p:nvSpPr>
            <p:spPr>
              <a:xfrm>
                <a:off x="926443" y="4182063"/>
                <a:ext cx="10509672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Скобка Пуассона 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разделяет множество полиномов на четное и нечетное </a:t>
                </a:r>
                <a:r>
                  <a:rPr lang="ru-RU" dirty="0" err="1" smtClean="0"/>
                  <a:t>факторпространства</a:t>
                </a:r>
                <a:r>
                  <a:rPr lang="ru-RU" dirty="0" smtClean="0"/>
                  <a:t>:</a:t>
                </a:r>
                <a:endParaRPr lang="ru-RU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43" y="4182063"/>
                <a:ext cx="10509672" cy="392993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522" t="-3077" r="-232" b="-2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/>
              <p:cNvSpPr txBox="1"/>
              <p:nvPr/>
            </p:nvSpPr>
            <p:spPr>
              <a:xfrm>
                <a:off x="920117" y="4491928"/>
                <a:ext cx="3393878" cy="932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ru-RU" sz="200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ru-RU" sz="20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sub>
                      </m:sSub>
                      <m:r>
                        <a:rPr lang="ru-RU" sz="2000" i="1" smtClean="0">
                          <a:latin typeface="Cambria Math"/>
                          <a:ea typeface="Cambria Math"/>
                        </a:rPr>
                        <m:t>≡</m:t>
                      </m:r>
                      <m:nary>
                        <m:naryPr>
                          <m:chr m:val="∑"/>
                          <m:ctrlPr>
                            <a:rPr lang="ru-RU" sz="200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p>
                        <m:e>
                          <m:sSub>
                            <m:sSubPr>
                              <m:ctrlPr>
                                <a:rPr lang="ru-RU" sz="20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20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117" y="4491928"/>
                <a:ext cx="3393878" cy="932884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562836" y="4773515"/>
            <a:ext cx="5413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Тогда получаем ОДНО уравнение вместо системы: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/>
              <p:cNvSpPr txBox="1"/>
              <p:nvPr/>
            </p:nvSpPr>
            <p:spPr>
              <a:xfrm>
                <a:off x="1664872" y="5841629"/>
                <a:ext cx="2405402" cy="426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|</m:t>
                          </m:r>
                        </m:e>
                        <m:sub>
                          <m:sSub>
                            <m:sSubPr>
                              <m:ctrlPr>
                                <a:rPr lang="ru-RU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=0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872" y="5841629"/>
                <a:ext cx="2405402" cy="426527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196131" y="5847548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если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TextBox 21"/>
              <p:cNvSpPr txBox="1"/>
              <p:nvPr/>
            </p:nvSpPr>
            <p:spPr>
              <a:xfrm>
                <a:off x="5053339" y="5608671"/>
                <a:ext cx="4459169" cy="948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sup>
                        <m:e>
                          <m:sSup>
                            <m:sSupPr>
                              <m:ctrlPr>
                                <a:rPr lang="ru-RU" sz="20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(−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0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/>
                              </m:sSubSup>
                              <m:r>
                                <a:rPr lang="en-US" sz="20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/>
                                  <a:ea typeface="Cambria Math"/>
                                </a:rPr>
                                <m:t>⊙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p>
                          </m:sSup>
                          <m:r>
                            <a:rPr lang="ru-RU" sz="2000" i="1">
                              <a:latin typeface="Cambria Math"/>
                              <a:ea typeface="Cambria Math"/>
                            </a:rPr>
                            <m:t>⊙</m:t>
                          </m:r>
                          <m:sSub>
                            <m:sSubPr>
                              <m:ctrlPr>
                                <a:rPr lang="ru-RU" sz="20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+1−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339" y="5608671"/>
                <a:ext cx="4459169" cy="948145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5493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893" y="157087"/>
            <a:ext cx="10058400" cy="552597"/>
          </a:xfrm>
        </p:spPr>
        <p:txBody>
          <a:bodyPr>
            <a:noAutofit/>
          </a:bodyPr>
          <a:lstStyle/>
          <a:p>
            <a:r>
              <a:rPr lang="ru-RU" sz="2200" dirty="0" smtClean="0"/>
              <a:t>Пример реализации алгоритма в стандартном пакете тензорных вычислений программы </a:t>
            </a:r>
            <a:r>
              <a:rPr lang="en-US" sz="2200" dirty="0" smtClean="0"/>
              <a:t>Maple</a:t>
            </a:r>
            <a:endParaRPr lang="ru-RU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4463"/>
            <a:ext cx="1219200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344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0409"/>
            <a:ext cx="6884406" cy="39915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Примеры полученных результатов</a:t>
            </a:r>
            <a:endParaRPr lang="ru-RU" sz="2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3176" y="-17893"/>
            <a:ext cx="2848824" cy="6875893"/>
          </a:xfrm>
        </p:spPr>
      </p:pic>
      <p:sp>
        <p:nvSpPr>
          <p:cNvPr id="3" name="TextBox 2"/>
          <p:cNvSpPr txBox="1"/>
          <p:nvPr/>
        </p:nvSpPr>
        <p:spPr>
          <a:xfrm>
            <a:off x="750626" y="729734"/>
            <a:ext cx="658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Рассмотрим достаточно общую </a:t>
            </a:r>
            <a:r>
              <a:rPr lang="en-US" dirty="0" smtClean="0"/>
              <a:t>D=2 </a:t>
            </a:r>
            <a:r>
              <a:rPr lang="ru-RU" dirty="0" err="1" smtClean="0"/>
              <a:t>дилатонную</a:t>
            </a:r>
            <a:r>
              <a:rPr lang="ru-RU" dirty="0" smtClean="0"/>
              <a:t> гравитацию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1259986" y="1208865"/>
                <a:ext cx="6094810" cy="4160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𝐿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𝑔</m:t>
                        </m:r>
                      </m:e>
                    </m:rad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𝜙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𝑅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𝑊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𝜙</m:t>
                            </m:r>
                          </m:e>
                        </m:d>
                        <m:sSup>
                          <m:sSup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>
                                    <a:latin typeface="Cambria Math"/>
                                    <a:ea typeface="Cambria Math"/>
                                  </a:rPr>
                                  <m:t>𝛻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𝜙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𝑍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𝜙</m:t>
                            </m:r>
                          </m:e>
                        </m:d>
                        <m:sSup>
                          <m:sSup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>
                                    <a:latin typeface="Cambria Math"/>
                                    <a:ea typeface="Cambria Math"/>
                                  </a:rPr>
                                  <m:t>𝛻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𝑈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𝜙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𝜓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000" dirty="0" smtClean="0"/>
                  <a:t>,</a:t>
                </a:r>
                <a:endParaRPr lang="ru-RU" sz="2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986" y="1208865"/>
                <a:ext cx="6094810" cy="41607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5797" r="-200" b="-217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50626" y="1652237"/>
            <a:ext cx="472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которая порождает динамическую систему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1259986" y="2042461"/>
                <a:ext cx="5138138" cy="442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𝐿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acc>
                            <m:accPr>
                              <m:chr m:val="̇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</m:acc>
                          <m:acc>
                            <m:accPr>
                              <m:chr m:val="̇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𝑊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𝑍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 smtClean="0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b="0" i="0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h𝑈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986" y="2042461"/>
                <a:ext cx="5138138" cy="44262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95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50626" y="2531238"/>
            <a:ext cx="4615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Мы можем выбрать удобные переменные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5215544" y="2506904"/>
                <a:ext cx="2478948" cy="418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acc>
                        <m:accPr>
                          <m:chr m:val="̇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h</m:t>
                          </m:r>
                        </m:e>
                      </m:acc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𝑊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</m:d>
                      <m:acc>
                        <m:accPr>
                          <m:chr m:val="̇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</m:acc>
                      <m:r>
                        <a:rPr lang="en-US" sz="20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44" y="2506904"/>
                <a:ext cx="2478948" cy="41800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7626251" y="2485083"/>
                <a:ext cx="1504386" cy="4144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200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acc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</m:d>
                      <m:acc>
                        <m:accPr>
                          <m:chr m:val="̇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</m:acc>
                      <m:r>
                        <a:rPr lang="en-US" sz="2000" b="0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251" y="2485083"/>
                <a:ext cx="1504386" cy="41447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147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50625" y="3054579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Получим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/>
              <p:cNvSpPr txBox="1"/>
              <p:nvPr/>
            </p:nvSpPr>
            <p:spPr>
              <a:xfrm>
                <a:off x="1873049" y="3027283"/>
                <a:ext cx="3863173" cy="4144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𝐻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200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acc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𝑠𝑍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e>
                          </m:acc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Ω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𝑈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sup>
                      </m:sSup>
                      <m:r>
                        <a:rPr lang="en-US" sz="2000" b="0" i="0" smtClean="0">
                          <a:latin typeface="Cambria Math"/>
                          <a:ea typeface="Cambria Math"/>
                        </a:rPr>
                        <m:t>=0,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049" y="3027283"/>
                <a:ext cx="3863173" cy="414472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847733" y="3036205"/>
            <a:ext cx="516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где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/>
              <p:cNvSpPr txBox="1"/>
              <p:nvPr/>
            </p:nvSpPr>
            <p:spPr>
              <a:xfrm>
                <a:off x="6369547" y="2820903"/>
                <a:ext cx="2855462" cy="89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/>
                          <a:ea typeface="Cambria Math"/>
                        </a:rPr>
                        <m:t>Ω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  <a:ea typeface="Cambria Math"/>
                        </a:rPr>
                        <m:t>exp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⁡(−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𝜙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547" y="2820903"/>
                <a:ext cx="2855462" cy="899670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/>
              <p:cNvSpPr txBox="1"/>
              <p:nvPr/>
            </p:nvSpPr>
            <p:spPr>
              <a:xfrm>
                <a:off x="750625" y="3570447"/>
                <a:ext cx="8134086" cy="675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Вспомним задачу </a:t>
                </a:r>
                <a:r>
                  <a:rPr lang="ru-RU" dirty="0" err="1" smtClean="0"/>
                  <a:t>Уиттекера</a:t>
                </a:r>
                <a:r>
                  <a:rPr lang="ru-RU" dirty="0" smtClean="0"/>
                  <a:t>: при каких потенциалах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𝑠𝑍</m:t>
                    </m:r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m:rPr>
                        <m:sty m:val="p"/>
                      </m:rPr>
                      <a:rPr lang="el-GR" sz="2000" b="0" i="1" smtClean="0">
                        <a:latin typeface="Cambria Math"/>
                        <a:ea typeface="Cambria Math"/>
                      </a:rPr>
                      <m:t>Ω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𝑈</m:t>
                    </m:r>
                  </m:oMath>
                </a14:m>
                <a:r>
                  <a:rPr lang="ru-RU" dirty="0" smtClean="0"/>
                  <a:t> существует</a:t>
                </a:r>
              </a:p>
              <a:p>
                <a:r>
                  <a:rPr lang="ru-RU" dirty="0" smtClean="0"/>
                  <a:t>ДВА дополнительных квадратичных интеграла движения?</a:t>
                </a:r>
                <a:endParaRPr lang="ru-RU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25" y="3570447"/>
                <a:ext cx="8134086" cy="675570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l="-600" t="-1802" b="-126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255" y="4530436"/>
            <a:ext cx="8910826" cy="141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50626" y="5915883"/>
            <a:ext cx="560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найдены благодаря факторизации скобки Пуассона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75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TC103090434[[fn=Тип дерева]]</Template>
  <TotalTime>799</TotalTime>
  <Words>398</Words>
  <Application>Microsoft Office PowerPoint</Application>
  <PresentationFormat>Произвольный</PresentationFormat>
  <Paragraphs>139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Дерево</vt:lpstr>
      <vt:lpstr>Алгоритм поиска полиномиальных интегралов движения в теориях гравитации</vt:lpstr>
      <vt:lpstr>Наблюдение: функции Гамильтона и интегралы движения обычно являются полиномами по импульсам</vt:lpstr>
      <vt:lpstr>Алгоритм Уиттекера</vt:lpstr>
      <vt:lpstr>Примеры реализации алгоритма Уиттекера</vt:lpstr>
      <vt:lpstr>характерные свойства динамических систем в теориях гравитации</vt:lpstr>
      <vt:lpstr>Модификация алгоритма Уиттекера</vt:lpstr>
      <vt:lpstr>Модификация алгоритма Уиттекера</vt:lpstr>
      <vt:lpstr>Пример реализации алгоритма в стандартном пакете тензорных вычислений программы Maple</vt:lpstr>
      <vt:lpstr>Примеры полученных результатов</vt:lpstr>
    </vt:vector>
  </TitlesOfParts>
  <Company>JINR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поиска полиномиальных интегралов движения в теориях гравитации</dc:title>
  <dc:creator>Davydov</dc:creator>
  <cp:lastModifiedBy>User</cp:lastModifiedBy>
  <cp:revision>110</cp:revision>
  <dcterms:created xsi:type="dcterms:W3CDTF">2014-05-28T11:42:04Z</dcterms:created>
  <dcterms:modified xsi:type="dcterms:W3CDTF">2014-06-03T11:59:37Z</dcterms:modified>
</cp:coreProperties>
</file>