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9" r:id="rId2"/>
    <p:sldMasterId id="2147483683" r:id="rId3"/>
    <p:sldMasterId id="2147483684" r:id="rId4"/>
    <p:sldMasterId id="2147483691" r:id="rId5"/>
    <p:sldMasterId id="2147483694" r:id="rId6"/>
    <p:sldMasterId id="2147483702" r:id="rId7"/>
    <p:sldMasterId id="2147483711" r:id="rId8"/>
    <p:sldMasterId id="2147483713" r:id="rId9"/>
    <p:sldMasterId id="2147483719" r:id="rId10"/>
    <p:sldMasterId id="2147483728" r:id="rId11"/>
    <p:sldMasterId id="2147483731" r:id="rId12"/>
    <p:sldMasterId id="2147483735" r:id="rId13"/>
    <p:sldMasterId id="2147488023" r:id="rId14"/>
    <p:sldMasterId id="2147483736" r:id="rId15"/>
    <p:sldMasterId id="2147483737" r:id="rId16"/>
  </p:sldMasterIdLst>
  <p:notesMasterIdLst>
    <p:notesMasterId r:id="rId33"/>
  </p:notesMasterIdLst>
  <p:handoutMasterIdLst>
    <p:handoutMasterId r:id="rId34"/>
  </p:handoutMasterIdLst>
  <p:sldIdLst>
    <p:sldId id="256" r:id="rId17"/>
    <p:sldId id="412" r:id="rId18"/>
    <p:sldId id="365" r:id="rId19"/>
    <p:sldId id="376" r:id="rId20"/>
    <p:sldId id="368" r:id="rId21"/>
    <p:sldId id="381" r:id="rId22"/>
    <p:sldId id="377" r:id="rId23"/>
    <p:sldId id="366" r:id="rId24"/>
    <p:sldId id="385" r:id="rId25"/>
    <p:sldId id="408" r:id="rId26"/>
    <p:sldId id="409" r:id="rId27"/>
    <p:sldId id="407" r:id="rId28"/>
    <p:sldId id="403" r:id="rId29"/>
    <p:sldId id="410" r:id="rId30"/>
    <p:sldId id="411" r:id="rId31"/>
    <p:sldId id="282" r:id="rId32"/>
  </p:sldIdLst>
  <p:sldSz cx="9144000" cy="6858000" type="screen4x3"/>
  <p:notesSz cx="6669088" cy="9928225"/>
  <p:defaultTextStyle>
    <a:defPPr>
      <a:defRPr lang="ru-RU"/>
    </a:defPPr>
    <a:lvl1pPr algn="ctr" rtl="0" fontAlgn="base">
      <a:spcBef>
        <a:spcPct val="0"/>
      </a:spcBef>
      <a:spcAft>
        <a:spcPct val="0"/>
      </a:spcAft>
      <a:defRPr sz="1200" b="1"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sz="1200" b="1"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sz="1200" b="1"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sz="1200" b="1"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sz="1200" b="1" kern="1200">
        <a:solidFill>
          <a:schemeClr val="tx1"/>
        </a:solidFill>
        <a:latin typeface="Arial" pitchFamily="34" charset="0"/>
        <a:ea typeface="+mn-ea"/>
        <a:cs typeface="Arial" pitchFamily="34" charset="0"/>
      </a:defRPr>
    </a:lvl5pPr>
    <a:lvl6pPr marL="2286000" algn="l" defTabSz="914400" rtl="0" eaLnBrk="1" latinLnBrk="0" hangingPunct="1">
      <a:defRPr sz="1200" b="1" kern="1200">
        <a:solidFill>
          <a:schemeClr val="tx1"/>
        </a:solidFill>
        <a:latin typeface="Arial" pitchFamily="34" charset="0"/>
        <a:ea typeface="+mn-ea"/>
        <a:cs typeface="Arial" pitchFamily="34" charset="0"/>
      </a:defRPr>
    </a:lvl6pPr>
    <a:lvl7pPr marL="2743200" algn="l" defTabSz="914400" rtl="0" eaLnBrk="1" latinLnBrk="0" hangingPunct="1">
      <a:defRPr sz="1200" b="1" kern="1200">
        <a:solidFill>
          <a:schemeClr val="tx1"/>
        </a:solidFill>
        <a:latin typeface="Arial" pitchFamily="34" charset="0"/>
        <a:ea typeface="+mn-ea"/>
        <a:cs typeface="Arial" pitchFamily="34" charset="0"/>
      </a:defRPr>
    </a:lvl7pPr>
    <a:lvl8pPr marL="3200400" algn="l" defTabSz="914400" rtl="0" eaLnBrk="1" latinLnBrk="0" hangingPunct="1">
      <a:defRPr sz="1200" b="1" kern="1200">
        <a:solidFill>
          <a:schemeClr val="tx1"/>
        </a:solidFill>
        <a:latin typeface="Arial" pitchFamily="34" charset="0"/>
        <a:ea typeface="+mn-ea"/>
        <a:cs typeface="Arial" pitchFamily="34" charset="0"/>
      </a:defRPr>
    </a:lvl8pPr>
    <a:lvl9pPr marL="3657600" algn="l" defTabSz="914400" rtl="0" eaLnBrk="1" latinLnBrk="0" hangingPunct="1">
      <a:defRPr sz="12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B40"/>
    <a:srgbClr val="660033"/>
    <a:srgbClr val="CC9900"/>
    <a:srgbClr val="993366"/>
    <a:srgbClr val="0E213E"/>
    <a:srgbClr val="3399FF"/>
    <a:srgbClr val="102044"/>
    <a:srgbClr val="111D43"/>
    <a:srgbClr val="0E183A"/>
    <a:srgbClr val="0C1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83" autoAdjust="0"/>
    <p:restoredTop sz="91418" autoAdjust="0"/>
  </p:normalViewPr>
  <p:slideViewPr>
    <p:cSldViewPr snapToGrid="0">
      <p:cViewPr varScale="1">
        <p:scale>
          <a:sx n="67" d="100"/>
          <a:sy n="67" d="100"/>
        </p:scale>
        <p:origin x="187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1758" y="316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0594"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87734" tIns="43866" rIns="87734" bIns="43866" numCol="1" anchor="t" anchorCtr="0" compatLnSpc="1">
            <a:prstTxWarp prst="textNoShape">
              <a:avLst/>
            </a:prstTxWarp>
          </a:bodyPr>
          <a:lstStyle>
            <a:lvl1pPr algn="l" defTabSz="876300">
              <a:defRPr sz="1100" b="0">
                <a:latin typeface="Arial" charset="0"/>
                <a:cs typeface="Arial" charset="0"/>
              </a:defRPr>
            </a:lvl1pPr>
          </a:lstStyle>
          <a:p>
            <a:pPr>
              <a:defRPr/>
            </a:pPr>
            <a:endParaRPr lang="ru-RU"/>
          </a:p>
        </p:txBody>
      </p:sp>
      <p:sp>
        <p:nvSpPr>
          <p:cNvPr id="750595" name="Rectangle 3"/>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87734" tIns="43866" rIns="87734" bIns="43866" numCol="1" anchor="t" anchorCtr="0" compatLnSpc="1">
            <a:prstTxWarp prst="textNoShape">
              <a:avLst/>
            </a:prstTxWarp>
          </a:bodyPr>
          <a:lstStyle>
            <a:lvl1pPr algn="r" defTabSz="876300">
              <a:defRPr sz="1100" b="0">
                <a:latin typeface="Arial" charset="0"/>
                <a:cs typeface="Arial" charset="0"/>
              </a:defRPr>
            </a:lvl1pPr>
          </a:lstStyle>
          <a:p>
            <a:pPr>
              <a:defRPr/>
            </a:pPr>
            <a:fld id="{2C5F3159-40DE-4684-ABF8-B37269158CC0}" type="datetimeFigureOut">
              <a:rPr lang="ru-RU"/>
              <a:pPr>
                <a:defRPr/>
              </a:pPr>
              <a:t>19.09.2017</a:t>
            </a:fld>
            <a:endParaRPr lang="ru-RU"/>
          </a:p>
        </p:txBody>
      </p:sp>
      <p:sp>
        <p:nvSpPr>
          <p:cNvPr id="750596" name="Rectangle 4"/>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87734" tIns="43866" rIns="87734" bIns="43866" numCol="1" anchor="b" anchorCtr="0" compatLnSpc="1">
            <a:prstTxWarp prst="textNoShape">
              <a:avLst/>
            </a:prstTxWarp>
          </a:bodyPr>
          <a:lstStyle>
            <a:lvl1pPr algn="l" defTabSz="876300">
              <a:defRPr sz="1100" b="0">
                <a:latin typeface="Arial" charset="0"/>
                <a:cs typeface="Arial" charset="0"/>
              </a:defRPr>
            </a:lvl1pPr>
          </a:lstStyle>
          <a:p>
            <a:pPr>
              <a:defRPr/>
            </a:pPr>
            <a:endParaRPr lang="ru-RU"/>
          </a:p>
        </p:txBody>
      </p:sp>
      <p:sp>
        <p:nvSpPr>
          <p:cNvPr id="750597" name="Rectangle 5"/>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87734" tIns="43866" rIns="87734" bIns="43866" numCol="1" anchor="b" anchorCtr="0" compatLnSpc="1">
            <a:prstTxWarp prst="textNoShape">
              <a:avLst/>
            </a:prstTxWarp>
          </a:bodyPr>
          <a:lstStyle>
            <a:lvl1pPr algn="r" defTabSz="876300">
              <a:defRPr sz="1100" b="0">
                <a:latin typeface="Arial" charset="0"/>
                <a:cs typeface="+mn-cs"/>
              </a:defRPr>
            </a:lvl1pPr>
          </a:lstStyle>
          <a:p>
            <a:pPr>
              <a:defRPr/>
            </a:pPr>
            <a:fld id="{8EB74CBB-8DA6-4480-9BF8-3D1D57E6A172}" type="slidenum">
              <a:rPr lang="ru-RU"/>
              <a:pPr>
                <a:defRPr/>
              </a:pPr>
              <a:t>‹#›</a:t>
            </a:fld>
            <a:endParaRPr lang="ru-RU"/>
          </a:p>
        </p:txBody>
      </p:sp>
    </p:spTree>
    <p:extLst>
      <p:ext uri="{BB962C8B-B14F-4D97-AF65-F5344CB8AC3E}">
        <p14:creationId xmlns:p14="http://schemas.microsoft.com/office/powerpoint/2010/main" val="1654741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5031" tIns="47516" rIns="95031" bIns="47516" numCol="1" anchor="t" anchorCtr="0" compatLnSpc="1">
            <a:prstTxWarp prst="textNoShape">
              <a:avLst/>
            </a:prstTxWarp>
          </a:bodyPr>
          <a:lstStyle>
            <a:lvl1pPr algn="l" defTabSz="947738">
              <a:defRPr b="0">
                <a:latin typeface="Arial" charset="0"/>
                <a:cs typeface="Arial" charset="0"/>
              </a:defRPr>
            </a:lvl1pPr>
          </a:lstStyle>
          <a:p>
            <a:pPr>
              <a:defRPr/>
            </a:pPr>
            <a:endParaRPr lang="ru-RU"/>
          </a:p>
        </p:txBody>
      </p:sp>
      <p:sp>
        <p:nvSpPr>
          <p:cNvPr id="4099" name="Rectangle 3"/>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5031" tIns="47516" rIns="95031" bIns="47516" numCol="1" anchor="t" anchorCtr="0" compatLnSpc="1">
            <a:prstTxWarp prst="textNoShape">
              <a:avLst/>
            </a:prstTxWarp>
          </a:bodyPr>
          <a:lstStyle>
            <a:lvl1pPr algn="r" defTabSz="947738">
              <a:defRPr b="0">
                <a:latin typeface="Arial" charset="0"/>
                <a:cs typeface="Arial" charset="0"/>
              </a:defRPr>
            </a:lvl1pPr>
          </a:lstStyle>
          <a:p>
            <a:pPr>
              <a:defRPr/>
            </a:pPr>
            <a:fld id="{A8BB3692-92E2-405A-B5D4-E5C3FDD371D5}" type="datetimeFigureOut">
              <a:rPr lang="ru-RU"/>
              <a:pPr>
                <a:defRPr/>
              </a:pPr>
              <a:t>19.09.2017</a:t>
            </a:fld>
            <a:endParaRPr lang="ru-RU"/>
          </a:p>
        </p:txBody>
      </p:sp>
      <p:sp>
        <p:nvSpPr>
          <p:cNvPr id="150532" name="Rectangle 4"/>
          <p:cNvSpPr>
            <a:spLocks noGrp="1" noRot="1" noChangeAspect="1" noChangeArrowheads="1" noTextEdit="1"/>
          </p:cNvSpPr>
          <p:nvPr>
            <p:ph type="sldImg" idx="2"/>
          </p:nvPr>
        </p:nvSpPr>
        <p:spPr bwMode="auto">
          <a:xfrm>
            <a:off x="858838" y="747713"/>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6750" y="4714875"/>
            <a:ext cx="5335588" cy="4465638"/>
          </a:xfrm>
          <a:prstGeom prst="rect">
            <a:avLst/>
          </a:prstGeom>
          <a:noFill/>
          <a:ln w="9525">
            <a:noFill/>
            <a:miter lim="800000"/>
            <a:headEnd/>
            <a:tailEnd/>
          </a:ln>
          <a:effectLst/>
        </p:spPr>
        <p:txBody>
          <a:bodyPr vert="horz" wrap="square" lIns="95031" tIns="47516" rIns="95031" bIns="47516"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5031" tIns="47516" rIns="95031" bIns="47516" numCol="1" anchor="b" anchorCtr="0" compatLnSpc="1">
            <a:prstTxWarp prst="textNoShape">
              <a:avLst/>
            </a:prstTxWarp>
          </a:bodyPr>
          <a:lstStyle>
            <a:lvl1pPr algn="l" defTabSz="947738">
              <a:defRPr b="0">
                <a:latin typeface="Arial" charset="0"/>
                <a:cs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5031" tIns="47516" rIns="95031" bIns="47516" numCol="1" anchor="b" anchorCtr="0" compatLnSpc="1">
            <a:prstTxWarp prst="textNoShape">
              <a:avLst/>
            </a:prstTxWarp>
          </a:bodyPr>
          <a:lstStyle>
            <a:lvl1pPr algn="r" defTabSz="947738">
              <a:defRPr sz="1200" b="0">
                <a:latin typeface="Arial" charset="0"/>
                <a:cs typeface="+mn-cs"/>
              </a:defRPr>
            </a:lvl1pPr>
          </a:lstStyle>
          <a:p>
            <a:pPr>
              <a:defRPr/>
            </a:pPr>
            <a:fld id="{29F5BADF-1B4E-4C70-8E54-45B634A85E26}" type="slidenum">
              <a:rPr lang="ru-RU"/>
              <a:pPr>
                <a:defRPr/>
              </a:pPr>
              <a:t>‹#›</a:t>
            </a:fld>
            <a:endParaRPr lang="ru-RU"/>
          </a:p>
        </p:txBody>
      </p:sp>
    </p:spTree>
    <p:extLst>
      <p:ext uri="{BB962C8B-B14F-4D97-AF65-F5344CB8AC3E}">
        <p14:creationId xmlns:p14="http://schemas.microsoft.com/office/powerpoint/2010/main" val="1263126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Dear members of the scientific council, dear colleges. Let me present my talk, which is focused on study of neurochemical alterations in rat brains after exposure to different radiations modalities.</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a:t>
            </a:fld>
            <a:endParaRPr lang="ru-RU"/>
          </a:p>
        </p:txBody>
      </p:sp>
    </p:spTree>
    <p:extLst>
      <p:ext uri="{BB962C8B-B14F-4D97-AF65-F5344CB8AC3E}">
        <p14:creationId xmlns:p14="http://schemas.microsoft.com/office/powerpoint/2010/main" val="134007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In the p.c. exposure to carbon ions induced overall decrease in four indices, which are mention in this slide. At the same time, protons induced increase in several of this indices, moreover, there was a differences in particular indices modified by protons and carbon ions.</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This are the measure differences between effects of protons and carbon ions in this brain structures. </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Here is a couple of additional illustrations of differences between effects of protons and carbon ions. </a:t>
            </a:r>
            <a:endParaRPr lang="ru-RU" sz="1200" kern="1200" dirty="0" smtClean="0">
              <a:solidFill>
                <a:schemeClr val="tx1"/>
              </a:solidFill>
              <a:effectLst/>
              <a:latin typeface="Arial" charset="0"/>
              <a:ea typeface="+mn-ea"/>
              <a:cs typeface="+mn-cs"/>
            </a:endParaRPr>
          </a:p>
          <a:p>
            <a:endParaRPr lang="ru-RU"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srgbClr val="101B40"/>
                </a:solidFill>
              </a:rPr>
              <a:t>The error bars represent the standard errors of the mean.</a:t>
            </a:r>
            <a:r>
              <a:rPr lang="ru-RU" b="0" dirty="0" smtClean="0">
                <a:solidFill>
                  <a:srgbClr val="101B40"/>
                </a:solidFill>
              </a:rPr>
              <a:t> </a:t>
            </a:r>
            <a:r>
              <a:rPr lang="en-US" b="0" dirty="0" smtClean="0">
                <a:solidFill>
                  <a:srgbClr val="101B40"/>
                </a:solidFill>
              </a:rPr>
              <a:t>(*) p &lt; 0.05 and (#) p &lt; 0.1 between the exposed and sham-irradiated rats. “PW-test” indicates the statistical significance of differences between sets of neurotransmitter indices measured in irradiated and control animals (according to the Wilcoxon matched pairs test).</a:t>
            </a:r>
            <a:r>
              <a:rPr lang="ru-RU" b="0" dirty="0" smtClean="0">
                <a:solidFill>
                  <a:srgbClr val="101B40"/>
                </a:solidFill>
              </a:rPr>
              <a:t> </a:t>
            </a:r>
            <a:endParaRPr lang="ru-RU" dirty="0" smtClean="0"/>
          </a:p>
          <a:p>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10</a:t>
            </a:fld>
            <a:endParaRPr lang="ru-RU"/>
          </a:p>
        </p:txBody>
      </p:sp>
    </p:spTree>
    <p:extLst>
      <p:ext uri="{BB962C8B-B14F-4D97-AF65-F5344CB8AC3E}">
        <p14:creationId xmlns:p14="http://schemas.microsoft.com/office/powerpoint/2010/main" val="334492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Very interesting results are observed in hypothalamus and hippocampus. Following exposure to protons we see just alterations in particular indices. Only in one of them. On the other hand, after exposure in carbon ions we see an overall decreased in most of the metabolic parameters. </a:t>
            </a:r>
            <a:endParaRPr lang="ru-RU" dirty="0"/>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11</a:t>
            </a:fld>
            <a:endParaRPr lang="ru-RU"/>
          </a:p>
        </p:txBody>
      </p:sp>
    </p:spTree>
    <p:extLst>
      <p:ext uri="{BB962C8B-B14F-4D97-AF65-F5344CB8AC3E}">
        <p14:creationId xmlns:p14="http://schemas.microsoft.com/office/powerpoint/2010/main" val="271104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A similar situations we in the hippocampus at list 24 hours after exposure. Protons induced only a change in 3 particular metabolic indices, however carbon ions induced in overall decreased in hippocampus monoamine metabolism. And again, for other periods of time, we see the more pronounced alterations after exposure to protons compared to carbon ions. That was again an important differences between the effects of this to radiation modalities. </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12</a:t>
            </a:fld>
            <a:endParaRPr lang="ru-RU"/>
          </a:p>
        </p:txBody>
      </p:sp>
    </p:spTree>
    <p:extLst>
      <p:ext uri="{BB962C8B-B14F-4D97-AF65-F5344CB8AC3E}">
        <p14:creationId xmlns:p14="http://schemas.microsoft.com/office/powerpoint/2010/main" val="205111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13</a:t>
            </a:fld>
            <a:endParaRPr lang="ru-RU"/>
          </a:p>
        </p:txBody>
      </p:sp>
    </p:spTree>
    <p:extLst>
      <p:ext uri="{BB962C8B-B14F-4D97-AF65-F5344CB8AC3E}">
        <p14:creationId xmlns:p14="http://schemas.microsoft.com/office/powerpoint/2010/main" val="73030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16</a:t>
            </a:fld>
            <a:endParaRPr lang="ru-RU"/>
          </a:p>
        </p:txBody>
      </p:sp>
    </p:spTree>
    <p:extLst>
      <p:ext uri="{BB962C8B-B14F-4D97-AF65-F5344CB8AC3E}">
        <p14:creationId xmlns:p14="http://schemas.microsoft.com/office/powerpoint/2010/main" val="419396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This study refers to the problem of radiation damage to the CNS – central nervous system. Why this study is of great interest in present days? First of all, the problem of radiation damage to CNS is important for cranial radiotherapy, when different parts of the brain are exposed to medical beams. In this case we need to know and we need to predict possible side effects of </a:t>
            </a:r>
            <a:r>
              <a:rPr lang="en-US" sz="1200" kern="1200" dirty="0" err="1" smtClean="0">
                <a:solidFill>
                  <a:schemeClr val="tx1"/>
                </a:solidFill>
                <a:effectLst/>
                <a:latin typeface="Arial" charset="0"/>
                <a:ea typeface="+mn-ea"/>
                <a:cs typeface="+mn-cs"/>
              </a:rPr>
              <a:t>disexposure</a:t>
            </a:r>
            <a:r>
              <a:rPr lang="en-US" sz="1200" kern="1200" dirty="0" smtClean="0">
                <a:solidFill>
                  <a:schemeClr val="tx1"/>
                </a:solidFill>
                <a:effectLst/>
                <a:latin typeface="Arial" charset="0"/>
                <a:ea typeface="+mn-ea"/>
                <a:cs typeface="+mn-cs"/>
              </a:rPr>
              <a:t>. It means that we need to know how different brain structures react on irradiations. The second point, why this study is important is connected with the problems of so called space radiobiology when we need to predict neurophysiology effects of space radiation in astronauts.</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fld id="{C8D0E784-8C1D-41BE-A475-1E1524400ADE}" type="slidenum">
              <a:rPr lang="ru-RU" smtClean="0"/>
              <a:t>2</a:t>
            </a:fld>
            <a:endParaRPr lang="ru-RU"/>
          </a:p>
        </p:txBody>
      </p:sp>
    </p:spTree>
    <p:extLst>
      <p:ext uri="{BB962C8B-B14F-4D97-AF65-F5344CB8AC3E}">
        <p14:creationId xmlns:p14="http://schemas.microsoft.com/office/powerpoint/2010/main" val="412658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a:xfrm>
            <a:off x="858838" y="747713"/>
            <a:ext cx="4959350" cy="3719512"/>
          </a:xfrm>
          <a:ln/>
        </p:spPr>
      </p:sp>
      <p:sp>
        <p:nvSpPr>
          <p:cNvPr id="151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mn-ea"/>
                <a:cs typeface="+mn-cs"/>
              </a:rPr>
              <a:t>What we know about radiation damage to CNS now: there are a number of neurological alterations that are reviled last years in ground base experiments. And this slide shows us examples of such outcomes. For instance, we know about memory and learning disabilities, locomotor damage, cognitive impairments end other. However to date the molecular mechanisms underlying these changes as well as the most relevant brain regions responsible for the observed disorder haven’t be</a:t>
            </a:r>
            <a:r>
              <a:rPr lang="ru-RU" sz="1200" kern="1200" dirty="0" smtClean="0">
                <a:solidFill>
                  <a:schemeClr val="tx1"/>
                </a:solidFill>
                <a:effectLst/>
                <a:latin typeface="Arial" charset="0"/>
                <a:ea typeface="+mn-ea"/>
                <a:cs typeface="+mn-cs"/>
              </a:rPr>
              <a:t>е</a:t>
            </a:r>
            <a:r>
              <a:rPr lang="en-US" sz="1200" kern="1200" dirty="0" smtClean="0">
                <a:solidFill>
                  <a:schemeClr val="tx1"/>
                </a:solidFill>
                <a:effectLst/>
                <a:latin typeface="Arial" charset="0"/>
                <a:ea typeface="+mn-ea"/>
                <a:cs typeface="+mn-cs"/>
              </a:rPr>
              <a:t>n clearly identified. </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5"/>
          </p:nvPr>
        </p:nvSpPr>
        <p:spPr/>
        <p:txBody>
          <a:bodyPr/>
          <a:lstStyle/>
          <a:p>
            <a:pPr>
              <a:defRPr/>
            </a:pPr>
            <a:fld id="{A01F8893-3D34-43FA-B593-D2D3ECAF35CA}"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In these regards the aim of this study was to contribute to </a:t>
            </a:r>
            <a:r>
              <a:rPr lang="en-US" sz="1200" u="sng" kern="1200" dirty="0" smtClean="0">
                <a:solidFill>
                  <a:schemeClr val="tx1"/>
                </a:solidFill>
                <a:effectLst/>
                <a:latin typeface="Arial" charset="0"/>
                <a:ea typeface="+mn-ea"/>
                <a:cs typeface="+mn-cs"/>
              </a:rPr>
              <a:t>clarified</a:t>
            </a:r>
            <a:r>
              <a:rPr lang="en-US" sz="1200" kern="1200" dirty="0" smtClean="0">
                <a:solidFill>
                  <a:schemeClr val="tx1"/>
                </a:solidFill>
                <a:effectLst/>
                <a:latin typeface="Arial" charset="0"/>
                <a:ea typeface="+mn-ea"/>
                <a:cs typeface="+mn-cs"/>
              </a:rPr>
              <a:t> neurochemical mechanisms of radiation exposure </a:t>
            </a:r>
            <a:r>
              <a:rPr lang="en-US" sz="1200" u="sng" kern="1200" dirty="0" smtClean="0">
                <a:solidFill>
                  <a:schemeClr val="tx1"/>
                </a:solidFill>
                <a:effectLst/>
                <a:latin typeface="Arial" charset="0"/>
                <a:ea typeface="+mn-ea"/>
                <a:cs typeface="+mn-cs"/>
              </a:rPr>
              <a:t>through</a:t>
            </a:r>
            <a:r>
              <a:rPr lang="en-US" sz="1200" kern="1200" dirty="0" smtClean="0">
                <a:solidFill>
                  <a:schemeClr val="tx1"/>
                </a:solidFill>
                <a:effectLst/>
                <a:latin typeface="Arial" charset="0"/>
                <a:ea typeface="+mn-ea"/>
                <a:cs typeface="+mn-cs"/>
              </a:rPr>
              <a:t> the evaluation of monoamine metabolism following different types of irradiation. As a testy model we use young rats to study these effects. </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4</a:t>
            </a:fld>
            <a:endParaRPr lang="ru-RU"/>
          </a:p>
        </p:txBody>
      </p:sp>
    </p:spTree>
    <p:extLst>
      <p:ext uri="{BB962C8B-B14F-4D97-AF65-F5344CB8AC3E}">
        <p14:creationId xmlns:p14="http://schemas.microsoft.com/office/powerpoint/2010/main" val="128122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a:xfrm>
            <a:off x="858838" y="747713"/>
            <a:ext cx="4959350" cy="3719512"/>
          </a:xfrm>
          <a:ln/>
        </p:spPr>
      </p:sp>
      <p:sp>
        <p:nvSpPr>
          <p:cNvPr id="151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mn-ea"/>
                <a:cs typeface="+mn-cs"/>
              </a:rPr>
              <a:t>Next slide show us the experiment design </a:t>
            </a:r>
            <a:r>
              <a:rPr lang="en-US" sz="1200" kern="1200" dirty="0" err="1" smtClean="0">
                <a:solidFill>
                  <a:schemeClr val="tx1"/>
                </a:solidFill>
                <a:effectLst/>
                <a:latin typeface="Arial" charset="0"/>
                <a:ea typeface="+mn-ea"/>
                <a:cs typeface="+mn-cs"/>
              </a:rPr>
              <a:t>seens</a:t>
            </a:r>
            <a:r>
              <a:rPr lang="en-US" sz="1200" kern="1200" dirty="0" smtClean="0">
                <a:solidFill>
                  <a:schemeClr val="tx1"/>
                </a:solidFill>
                <a:effectLst/>
                <a:latin typeface="Arial" charset="0"/>
                <a:ea typeface="+mn-ea"/>
                <a:cs typeface="+mn-cs"/>
              </a:rPr>
              <a:t> we perform a comparative study of different exposures we used 2 types of radiations: first one is accelerated carbon ions produced by </a:t>
            </a:r>
            <a:r>
              <a:rPr lang="en-US" sz="1200" kern="1200" dirty="0" err="1" smtClean="0">
                <a:solidFill>
                  <a:schemeClr val="tx1"/>
                </a:solidFill>
                <a:effectLst/>
                <a:latin typeface="Arial" charset="0"/>
                <a:ea typeface="+mn-ea"/>
                <a:cs typeface="+mn-cs"/>
              </a:rPr>
              <a:t>Nuclotron</a:t>
            </a:r>
            <a:r>
              <a:rPr lang="en-US" sz="1200" kern="1200" dirty="0" smtClean="0">
                <a:solidFill>
                  <a:schemeClr val="tx1"/>
                </a:solidFill>
                <a:effectLst/>
                <a:latin typeface="Arial" charset="0"/>
                <a:ea typeface="+mn-ea"/>
                <a:cs typeface="+mn-cs"/>
              </a:rPr>
              <a:t> facility of </a:t>
            </a:r>
            <a:r>
              <a:rPr lang="en-US" sz="1200" kern="1200" dirty="0" err="1" smtClean="0">
                <a:solidFill>
                  <a:schemeClr val="tx1"/>
                </a:solidFill>
                <a:effectLst/>
                <a:latin typeface="Arial" charset="0"/>
                <a:ea typeface="+mn-ea"/>
                <a:cs typeface="+mn-cs"/>
              </a:rPr>
              <a:t>Veksler-Baldin</a:t>
            </a:r>
            <a:r>
              <a:rPr lang="en-US" sz="1200" kern="1200" dirty="0" smtClean="0">
                <a:solidFill>
                  <a:schemeClr val="tx1"/>
                </a:solidFill>
                <a:effectLst/>
                <a:latin typeface="Arial" charset="0"/>
                <a:ea typeface="+mn-ea"/>
                <a:cs typeface="+mn-cs"/>
              </a:rPr>
              <a:t> laboratory of high energy physics; second one is protons available at the </a:t>
            </a:r>
            <a:r>
              <a:rPr lang="en-US" sz="1200" kern="1200" dirty="0" err="1" smtClean="0">
                <a:solidFill>
                  <a:schemeClr val="tx1"/>
                </a:solidFill>
                <a:effectLst/>
                <a:latin typeface="Arial" charset="0"/>
                <a:ea typeface="+mn-ea"/>
                <a:cs typeface="+mn-cs"/>
              </a:rPr>
              <a:t>Phazatron</a:t>
            </a:r>
            <a:r>
              <a:rPr lang="en-US" sz="1200" kern="1200" dirty="0" smtClean="0">
                <a:solidFill>
                  <a:schemeClr val="tx1"/>
                </a:solidFill>
                <a:effectLst/>
                <a:latin typeface="Arial" charset="0"/>
                <a:ea typeface="+mn-ea"/>
                <a:cs typeface="+mn-cs"/>
              </a:rPr>
              <a:t> facility of </a:t>
            </a:r>
            <a:r>
              <a:rPr lang="en-US" sz="1200" kern="1200" dirty="0" err="1" smtClean="0">
                <a:solidFill>
                  <a:schemeClr val="tx1"/>
                </a:solidFill>
                <a:effectLst/>
                <a:latin typeface="Arial" charset="0"/>
                <a:ea typeface="+mn-ea"/>
                <a:cs typeface="+mn-cs"/>
              </a:rPr>
              <a:t>Dzelepov</a:t>
            </a:r>
            <a:r>
              <a:rPr lang="en-US" sz="1200" kern="1200" dirty="0" smtClean="0">
                <a:solidFill>
                  <a:schemeClr val="tx1"/>
                </a:solidFill>
                <a:effectLst/>
                <a:latin typeface="Arial" charset="0"/>
                <a:ea typeface="+mn-ea"/>
                <a:cs typeface="+mn-cs"/>
              </a:rPr>
              <a:t> laboratory of nuclear problems, this is a beam which is currently used for treatments of patients. We </a:t>
            </a:r>
            <a:r>
              <a:rPr lang="en-US" sz="1200" kern="1200" dirty="0" err="1" smtClean="0">
                <a:solidFill>
                  <a:schemeClr val="tx1"/>
                </a:solidFill>
                <a:effectLst/>
                <a:latin typeface="Arial" charset="0"/>
                <a:ea typeface="+mn-ea"/>
                <a:cs typeface="+mn-cs"/>
              </a:rPr>
              <a:t>exposured</a:t>
            </a:r>
            <a:r>
              <a:rPr lang="en-US" sz="1200" kern="1200" dirty="0" smtClean="0">
                <a:solidFill>
                  <a:schemeClr val="tx1"/>
                </a:solidFill>
                <a:effectLst/>
                <a:latin typeface="Arial" charset="0"/>
                <a:ea typeface="+mn-ea"/>
                <a:cs typeface="+mn-cs"/>
              </a:rPr>
              <a:t> all the rats to the same dose of one gray and made neurochemical tests 24 hours, 30 and 90 day after irradiation.</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5"/>
          </p:nvPr>
        </p:nvSpPr>
        <p:spPr/>
        <p:txBody>
          <a:bodyPr/>
          <a:lstStyle/>
          <a:p>
            <a:pPr>
              <a:defRPr/>
            </a:pPr>
            <a:fld id="{A01F8893-3D34-43FA-B593-D2D3ECAF35CA}"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a:xfrm>
            <a:off x="858838" y="747713"/>
            <a:ext cx="4959350" cy="3719512"/>
          </a:xfrm>
          <a:ln/>
        </p:spPr>
      </p:sp>
      <p:sp>
        <p:nvSpPr>
          <p:cNvPr id="151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mn-ea"/>
                <a:cs typeface="+mn-cs"/>
              </a:rPr>
              <a:t>It means that the longest time gap between two tests was two months.</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5"/>
          </p:nvPr>
        </p:nvSpPr>
        <p:spPr/>
        <p:txBody>
          <a:bodyPr/>
          <a:lstStyle/>
          <a:p>
            <a:pPr>
              <a:defRPr/>
            </a:pPr>
            <a:fld id="{A01F8893-3D34-43FA-B593-D2D3ECAF35CA}"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Here you can see as sketch that demonstrate the full procedure of neurochemical study. First we made a dissection of the brain, we extracted five brain regions namely: hippocampus, striatum, nucleus accumbens, prefrontal cortex, hypothalamus. After rapid freezing this brain structure in liquid nitrogen we used hire performants liquid chromatography to evaluate the levels of monoamines metabolism and their metabolites in the tissues of this brain structures. </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7</a:t>
            </a:fld>
            <a:endParaRPr lang="ru-RU"/>
          </a:p>
        </p:txBody>
      </p:sp>
    </p:spTree>
    <p:extLst>
      <p:ext uri="{BB962C8B-B14F-4D97-AF65-F5344CB8AC3E}">
        <p14:creationId xmlns:p14="http://schemas.microsoft.com/office/powerpoint/2010/main" val="180324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a:xfrm>
            <a:off x="858838" y="747713"/>
            <a:ext cx="4959350" cy="3719512"/>
          </a:xfrm>
          <a:ln/>
        </p:spPr>
      </p:sp>
      <p:sp>
        <p:nvSpPr>
          <p:cNvPr id="151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mn-ea"/>
                <a:cs typeface="+mn-cs"/>
              </a:rPr>
              <a:t>With this technic we measured concentrations of the following substances namely: noradrenalin, serotonin, dopamine. And couple of their products of their metabolism. </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5"/>
          </p:nvPr>
        </p:nvSpPr>
        <p:spPr/>
        <p:txBody>
          <a:bodyPr/>
          <a:lstStyle/>
          <a:p>
            <a:pPr>
              <a:defRPr/>
            </a:pPr>
            <a:fld id="{A01F8893-3D34-43FA-B593-D2D3ECAF35CA}"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58838" y="747713"/>
            <a:ext cx="4959350" cy="3719512"/>
          </a:xfrm>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Now, let me show the most important results of this study. First of all, what we did, we obtained and overall map of neurochemical alterations in rodent brains following proton and carbon ion exposures.</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means that we identified the most sensitive brain regions which show changes in monoamine metabolism.</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So, 24 hours after exposure to protons, we obtained changes in 4 brain structures including the hippocampus, striatum, nucleus accumbens, prefrontal cortex. At the same time period exposure to carbon ions induced alterations in near the same brain regions excluding striatum. In the striatum we didn’t observed any significant alterations. That was the measured </a:t>
            </a:r>
            <a:r>
              <a:rPr lang="en-US" sz="1200" kern="1200" dirty="0" err="1" smtClean="0">
                <a:solidFill>
                  <a:schemeClr val="tx1"/>
                </a:solidFill>
                <a:effectLst/>
                <a:latin typeface="Arial" charset="0"/>
                <a:ea typeface="+mn-ea"/>
                <a:cs typeface="+mn-cs"/>
              </a:rPr>
              <a:t>differents</a:t>
            </a:r>
            <a:r>
              <a:rPr lang="en-US" sz="1200" kern="1200" dirty="0" smtClean="0">
                <a:solidFill>
                  <a:schemeClr val="tx1"/>
                </a:solidFill>
                <a:effectLst/>
                <a:latin typeface="Arial" charset="0"/>
                <a:ea typeface="+mn-ea"/>
                <a:cs typeface="+mn-cs"/>
              </a:rPr>
              <a:t> between protons and carbon ions in this period. Than 30 days after irradiation we observed that the same brain structures were affected by bought radiation modalities. 90 days, after exposure we saw very important different between proton and carbon ion exposures. We observed a pronounced change in hippocampus metabolism following proton irradiation, but not following exposure to carbon ions.</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 very important remark concerning all this results. Although, in some cases we see that the some structures are affected by bought radiations, alterations in particulars metabolic indices where consequently different. </a:t>
            </a:r>
            <a:endParaRPr lang="ru-R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now, I would like to illustrate the differences with couple of the slide.</a:t>
            </a:r>
            <a:endParaRPr lang="ru-RU" sz="1200" kern="1200" dirty="0">
              <a:solidFill>
                <a:schemeClr val="tx1"/>
              </a:solidFill>
              <a:effectLst/>
              <a:latin typeface="Arial" charset="0"/>
              <a:ea typeface="+mn-ea"/>
              <a:cs typeface="+mn-cs"/>
            </a:endParaRPr>
          </a:p>
        </p:txBody>
      </p:sp>
      <p:sp>
        <p:nvSpPr>
          <p:cNvPr id="4" name="Номер слайда 3"/>
          <p:cNvSpPr>
            <a:spLocks noGrp="1"/>
          </p:cNvSpPr>
          <p:nvPr>
            <p:ph type="sldNum" sz="quarter" idx="10"/>
          </p:nvPr>
        </p:nvSpPr>
        <p:spPr/>
        <p:txBody>
          <a:bodyPr/>
          <a:lstStyle/>
          <a:p>
            <a:pPr>
              <a:defRPr/>
            </a:pPr>
            <a:fld id="{29F5BADF-1B4E-4C70-8E54-45B634A85E26}" type="slidenum">
              <a:rPr lang="ru-RU" smtClean="0"/>
              <a:pPr>
                <a:defRPr/>
              </a:pPr>
              <a:t>9</a:t>
            </a:fld>
            <a:endParaRPr lang="ru-RU"/>
          </a:p>
        </p:txBody>
      </p:sp>
    </p:spTree>
    <p:extLst>
      <p:ext uri="{BB962C8B-B14F-4D97-AF65-F5344CB8AC3E}">
        <p14:creationId xmlns:p14="http://schemas.microsoft.com/office/powerpoint/2010/main" val="2410440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95275" y="557215"/>
            <a:ext cx="9437688" cy="6632575"/>
            <a:chOff x="-186" y="351"/>
            <a:chExt cx="5945" cy="4178"/>
          </a:xfrm>
        </p:grpSpPr>
        <p:grpSp>
          <p:nvGrpSpPr>
            <p:cNvPr id="5" name="Group 3"/>
            <p:cNvGrpSpPr>
              <a:grpSpLocks/>
            </p:cNvGrpSpPr>
            <p:nvPr/>
          </p:nvGrpSpPr>
          <p:grpSpPr bwMode="auto">
            <a:xfrm>
              <a:off x="-186" y="351"/>
              <a:ext cx="4316" cy="4178"/>
              <a:chOff x="-186" y="351"/>
              <a:chExt cx="4316" cy="4178"/>
            </a:xfrm>
          </p:grpSpPr>
          <p:grpSp>
            <p:nvGrpSpPr>
              <p:cNvPr id="7" name="Group 4"/>
              <p:cNvGrpSpPr>
                <a:grpSpLocks/>
              </p:cNvGrpSpPr>
              <p:nvPr/>
            </p:nvGrpSpPr>
            <p:grpSpPr bwMode="auto">
              <a:xfrm>
                <a:off x="-186" y="351"/>
                <a:ext cx="4316" cy="4178"/>
                <a:chOff x="-186" y="351"/>
                <a:chExt cx="4316" cy="4178"/>
              </a:xfrm>
            </p:grpSpPr>
            <p:sp>
              <p:nvSpPr>
                <p:cNvPr id="9" name="AutoShape 5"/>
                <p:cNvSpPr>
                  <a:spLocks noChangeArrowheads="1"/>
                </p:cNvSpPr>
                <p:nvPr/>
              </p:nvSpPr>
              <p:spPr bwMode="auto">
                <a:xfrm rot="-9240000">
                  <a:off x="-186" y="351"/>
                  <a:ext cx="4316" cy="4178"/>
                </a:xfrm>
                <a:prstGeom prst="diamond">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600" b="0"/>
                </a:p>
              </p:txBody>
            </p:sp>
            <p:sp>
              <p:nvSpPr>
                <p:cNvPr id="10" name="AutoShape 6" descr="Denim"/>
                <p:cNvSpPr>
                  <a:spLocks noChangeArrowheads="1"/>
                </p:cNvSpPr>
                <p:nvPr/>
              </p:nvSpPr>
              <p:spPr bwMode="auto">
                <a:xfrm rot="-9240000">
                  <a:off x="694" y="1203"/>
                  <a:ext cx="2556" cy="2474"/>
                </a:xfrm>
                <a:prstGeom prst="diamond">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600" b="0"/>
                </a:p>
              </p:txBody>
            </p:sp>
            <p:sp>
              <p:nvSpPr>
                <p:cNvPr id="11" name="Rectangle 7"/>
                <p:cNvSpPr>
                  <a:spLocks noChangeArrowheads="1"/>
                </p:cNvSpPr>
                <p:nvPr/>
              </p:nvSpPr>
              <p:spPr bwMode="auto">
                <a:xfrm rot="-9240000">
                  <a:off x="2249" y="2499"/>
                  <a:ext cx="649" cy="280"/>
                </a:xfrm>
                <a:prstGeom prst="rect">
                  <a:avLst/>
                </a:prstGeom>
                <a:solidFill>
                  <a:schemeClr val="fo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l" eaLnBrk="0" hangingPunct="0">
                    <a:spcBef>
                      <a:spcPct val="50000"/>
                    </a:spcBef>
                  </a:pPr>
                  <a:endParaRPr kumimoji="1" lang="ru-RU" sz="2400" b="0">
                    <a:latin typeface="Times New Roman" pitchFamily="18" charset="0"/>
                  </a:endParaRPr>
                </a:p>
              </p:txBody>
            </p:sp>
            <p:sp>
              <p:nvSpPr>
                <p:cNvPr id="12" name="Oval 8"/>
                <p:cNvSpPr>
                  <a:spLocks noChangeArrowheads="1"/>
                </p:cNvSpPr>
                <p:nvPr/>
              </p:nvSpPr>
              <p:spPr bwMode="auto">
                <a:xfrm rot="-9240000">
                  <a:off x="1292" y="2567"/>
                  <a:ext cx="570" cy="528"/>
                </a:xfrm>
                <a:prstGeom prst="ellipse">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p>
                  <a:pPr algn="l" eaLnBrk="0" hangingPunct="0">
                    <a:spcBef>
                      <a:spcPct val="50000"/>
                    </a:spcBef>
                  </a:pPr>
                  <a:endParaRPr kumimoji="1" lang="ru-RU" sz="2400" b="0">
                    <a:latin typeface="Times New Roman" pitchFamily="18" charset="0"/>
                  </a:endParaRPr>
                </a:p>
              </p:txBody>
            </p:sp>
            <p:sp>
              <p:nvSpPr>
                <p:cNvPr id="13" name="Rectangle 9"/>
                <p:cNvSpPr>
                  <a:spLocks noChangeArrowheads="1"/>
                </p:cNvSpPr>
                <p:nvPr/>
              </p:nvSpPr>
              <p:spPr bwMode="auto">
                <a:xfrm rot="-9240000">
                  <a:off x="2373" y="2047"/>
                  <a:ext cx="446" cy="81"/>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l" eaLnBrk="0" hangingPunct="0">
                    <a:spcBef>
                      <a:spcPct val="50000"/>
                    </a:spcBef>
                  </a:pPr>
                  <a:endParaRPr kumimoji="1" lang="ru-RU" sz="2400" b="0">
                    <a:latin typeface="Times New Roman" pitchFamily="18" charset="0"/>
                  </a:endParaRPr>
                </a:p>
              </p:txBody>
            </p:sp>
            <p:sp>
              <p:nvSpPr>
                <p:cNvPr id="14" name="Rectangle 10"/>
                <p:cNvSpPr>
                  <a:spLocks noChangeArrowheads="1"/>
                </p:cNvSpPr>
                <p:nvPr/>
              </p:nvSpPr>
              <p:spPr bwMode="auto">
                <a:xfrm rot="-9240000">
                  <a:off x="1927" y="3071"/>
                  <a:ext cx="445" cy="82"/>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l" eaLnBrk="0" hangingPunct="0">
                    <a:spcBef>
                      <a:spcPct val="50000"/>
                    </a:spcBef>
                  </a:pPr>
                  <a:endParaRPr kumimoji="1" lang="ru-RU" sz="2400" b="0">
                    <a:latin typeface="Times New Roman" pitchFamily="18" charset="0"/>
                  </a:endParaRPr>
                </a:p>
              </p:txBody>
            </p:sp>
            <p:sp>
              <p:nvSpPr>
                <p:cNvPr id="15" name="Arc 11"/>
                <p:cNvSpPr>
                  <a:spLocks/>
                </p:cNvSpPr>
                <p:nvPr/>
              </p:nvSpPr>
              <p:spPr bwMode="auto">
                <a:xfrm rot="10485000">
                  <a:off x="1263" y="2240"/>
                  <a:ext cx="723" cy="856"/>
                </a:xfrm>
                <a:custGeom>
                  <a:avLst/>
                  <a:gdLst>
                    <a:gd name="T0" fmla="*/ 0 w 43118"/>
                    <a:gd name="T1" fmla="*/ 0 h 23858"/>
                    <a:gd name="T2" fmla="*/ 0 w 43118"/>
                    <a:gd name="T3" fmla="*/ 0 h 23858"/>
                    <a:gd name="T4" fmla="*/ 0 w 43118"/>
                    <a:gd name="T5" fmla="*/ 0 h 23858"/>
                    <a:gd name="T6" fmla="*/ 0 60000 65536"/>
                    <a:gd name="T7" fmla="*/ 0 60000 65536"/>
                    <a:gd name="T8" fmla="*/ 0 60000 65536"/>
                  </a:gdLst>
                  <a:ahLst/>
                  <a:cxnLst>
                    <a:cxn ang="T6">
                      <a:pos x="T0" y="T1"/>
                    </a:cxn>
                    <a:cxn ang="T7">
                      <a:pos x="T2" y="T3"/>
                    </a:cxn>
                    <a:cxn ang="T8">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lnTo>
                        <a:pt x="42999" y="0"/>
                      </a:ln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ru-RU"/>
                </a:p>
              </p:txBody>
            </p:sp>
            <p:sp>
              <p:nvSpPr>
                <p:cNvPr id="16" name="Freeform 12"/>
                <p:cNvSpPr>
                  <a:spLocks/>
                </p:cNvSpPr>
                <p:nvPr/>
              </p:nvSpPr>
              <p:spPr bwMode="auto">
                <a:xfrm>
                  <a:off x="1300" y="1374"/>
                  <a:ext cx="1035" cy="2007"/>
                </a:xfrm>
                <a:custGeom>
                  <a:avLst/>
                  <a:gdLst>
                    <a:gd name="T0" fmla="*/ 56 w 1035"/>
                    <a:gd name="T1" fmla="*/ 2006 h 2007"/>
                    <a:gd name="T2" fmla="*/ 0 w 1035"/>
                    <a:gd name="T3" fmla="*/ 1843 h 2007"/>
                    <a:gd name="T4" fmla="*/ 871 w 1035"/>
                    <a:gd name="T5" fmla="*/ 56 h 2007"/>
                    <a:gd name="T6" fmla="*/ 1034 w 1035"/>
                    <a:gd name="T7" fmla="*/ 0 h 2007"/>
                    <a:gd name="T8" fmla="*/ 56 w 1035"/>
                    <a:gd name="T9" fmla="*/ 2006 h 2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2007">
                      <a:moveTo>
                        <a:pt x="56" y="2006"/>
                      </a:moveTo>
                      <a:lnTo>
                        <a:pt x="0" y="1843"/>
                      </a:lnTo>
                      <a:lnTo>
                        <a:pt x="871" y="56"/>
                      </a:lnTo>
                      <a:lnTo>
                        <a:pt x="1034" y="0"/>
                      </a:lnTo>
                      <a:lnTo>
                        <a:pt x="56" y="2006"/>
                      </a:lnTo>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ru-RU"/>
                </a:p>
              </p:txBody>
            </p:sp>
          </p:grpSp>
          <p:sp>
            <p:nvSpPr>
              <p:cNvPr id="8" name="Freeform 13"/>
              <p:cNvSpPr>
                <a:spLocks/>
              </p:cNvSpPr>
              <p:nvPr/>
            </p:nvSpPr>
            <p:spPr bwMode="auto">
              <a:xfrm>
                <a:off x="2448" y="1810"/>
                <a:ext cx="324" cy="231"/>
              </a:xfrm>
              <a:custGeom>
                <a:avLst/>
                <a:gdLst>
                  <a:gd name="T0" fmla="*/ 321 w 324"/>
                  <a:gd name="T1" fmla="*/ 226 h 231"/>
                  <a:gd name="T2" fmla="*/ 287 w 324"/>
                  <a:gd name="T3" fmla="*/ 123 h 231"/>
                  <a:gd name="T4" fmla="*/ 53 w 324"/>
                  <a:gd name="T5" fmla="*/ 9 h 231"/>
                  <a:gd name="T6" fmla="*/ 35 w 324"/>
                  <a:gd name="T7" fmla="*/ 0 h 231"/>
                  <a:gd name="T8" fmla="*/ 0 w 324"/>
                  <a:gd name="T9" fmla="*/ 72 h 231"/>
                  <a:gd name="T10" fmla="*/ 323 w 324"/>
                  <a:gd name="T11" fmla="*/ 230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231">
                    <a:moveTo>
                      <a:pt x="321" y="226"/>
                    </a:moveTo>
                    <a:lnTo>
                      <a:pt x="287" y="123"/>
                    </a:lnTo>
                    <a:lnTo>
                      <a:pt x="53" y="9"/>
                    </a:lnTo>
                    <a:lnTo>
                      <a:pt x="35" y="0"/>
                    </a:lnTo>
                    <a:lnTo>
                      <a:pt x="0" y="72"/>
                    </a:lnTo>
                    <a:lnTo>
                      <a:pt x="323" y="230"/>
                    </a:lnTo>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ru-RU"/>
              </a:p>
            </p:txBody>
          </p:sp>
        </p:grpSp>
        <p:sp>
          <p:nvSpPr>
            <p:cNvPr id="6" name="Rectangle 14"/>
            <p:cNvSpPr>
              <a:spLocks noChangeArrowheads="1"/>
            </p:cNvSpPr>
            <p:nvPr/>
          </p:nvSpPr>
          <p:spPr bwMode="auto">
            <a:xfrm>
              <a:off x="768" y="720"/>
              <a:ext cx="4991" cy="816"/>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600" b="0"/>
            </a:p>
          </p:txBody>
        </p:sp>
      </p:grpSp>
      <p:sp>
        <p:nvSpPr>
          <p:cNvPr id="492559" name="Rectangle 15"/>
          <p:cNvSpPr>
            <a:spLocks noGrp="1" noChangeArrowheads="1"/>
          </p:cNvSpPr>
          <p:nvPr>
            <p:ph type="ctrTitle" sz="quarter"/>
          </p:nvPr>
        </p:nvSpPr>
        <p:spPr>
          <a:xfrm>
            <a:off x="1217613" y="1219200"/>
            <a:ext cx="7772400" cy="1143000"/>
          </a:xfrm>
        </p:spPr>
        <p:txBody>
          <a:bodyPr anchorCtr="0"/>
          <a:lstStyle>
            <a:lvl1pPr algn="l">
              <a:defRPr/>
            </a:lvl1pPr>
          </a:lstStyle>
          <a:p>
            <a:r>
              <a:rPr lang="ru-RU"/>
              <a:t>Образец заголовка</a:t>
            </a:r>
          </a:p>
        </p:txBody>
      </p:sp>
      <p:sp>
        <p:nvSpPr>
          <p:cNvPr id="492560"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r>
              <a:rPr lang="ru-RU"/>
              <a:t>Образец подзаголовка</a:t>
            </a:r>
          </a:p>
        </p:txBody>
      </p:sp>
      <p:sp>
        <p:nvSpPr>
          <p:cNvPr id="17" name="Rectangle 17"/>
          <p:cNvSpPr>
            <a:spLocks noGrp="1" noChangeArrowheads="1"/>
          </p:cNvSpPr>
          <p:nvPr>
            <p:ph type="dt" sz="quarter" idx="10"/>
          </p:nvPr>
        </p:nvSpPr>
        <p:spPr>
          <a:xfrm>
            <a:off x="152400" y="6248400"/>
            <a:ext cx="1905000" cy="457200"/>
          </a:xfrm>
        </p:spPr>
        <p:txBody>
          <a:bodyPr/>
          <a:lstStyle>
            <a:lvl1pPr>
              <a:defRPr/>
            </a:lvl1pPr>
          </a:lstStyle>
          <a:p>
            <a:pPr>
              <a:defRPr/>
            </a:pPr>
            <a:fld id="{09F64E7A-469E-4EB2-AD4D-70DCE3AADAD0}" type="datetimeFigureOut">
              <a:rPr lang="ru-RU"/>
              <a:pPr>
                <a:defRPr/>
              </a:pPr>
              <a:t>19.09.2017</a:t>
            </a:fld>
            <a:r>
              <a:rPr lang="ru-RU"/>
              <a:t>25.09.2008</a:t>
            </a:r>
          </a:p>
        </p:txBody>
      </p:sp>
      <p:sp>
        <p:nvSpPr>
          <p:cNvPr id="18" name="Rectangle 18"/>
          <p:cNvSpPr>
            <a:spLocks noGrp="1" noChangeArrowheads="1"/>
          </p:cNvSpPr>
          <p:nvPr>
            <p:ph type="ftr" sz="quarter" idx="11"/>
          </p:nvPr>
        </p:nvSpPr>
        <p:spPr>
          <a:xfrm>
            <a:off x="3124200" y="6248400"/>
            <a:ext cx="2895600" cy="457200"/>
          </a:xfrm>
        </p:spPr>
        <p:txBody>
          <a:bodyPr/>
          <a:lstStyle>
            <a:lvl1pPr>
              <a:defRPr/>
            </a:lvl1pPr>
          </a:lstStyle>
          <a:p>
            <a:pPr>
              <a:defRPr/>
            </a:pPr>
            <a:r>
              <a:rPr lang="ru-RU"/>
              <a:t>104th session of JINR SC</a:t>
            </a:r>
          </a:p>
        </p:txBody>
      </p:sp>
      <p:sp>
        <p:nvSpPr>
          <p:cNvPr id="19" name="Rectangle 19"/>
          <p:cNvSpPr>
            <a:spLocks noGrp="1" noChangeArrowheads="1"/>
          </p:cNvSpPr>
          <p:nvPr>
            <p:ph type="sldNum" sz="quarter" idx="12"/>
          </p:nvPr>
        </p:nvSpPr>
        <p:spPr>
          <a:xfrm>
            <a:off x="7162800" y="6248400"/>
            <a:ext cx="1905000" cy="457200"/>
          </a:xfrm>
        </p:spPr>
        <p:txBody>
          <a:bodyPr/>
          <a:lstStyle>
            <a:lvl1pPr>
              <a:defRPr/>
            </a:lvl1pPr>
          </a:lstStyle>
          <a:p>
            <a:pPr>
              <a:defRPr/>
            </a:pPr>
            <a:fld id="{858EF8BD-8589-4AF2-AFAA-820815CC7877}" type="slidenum">
              <a:rPr lang="ru-RU"/>
              <a:pPr>
                <a:defRPr/>
              </a:pPr>
              <a:t>‹#›</a:t>
            </a:fld>
            <a:endParaRPr lang="ru-RU"/>
          </a:p>
        </p:txBody>
      </p:sp>
    </p:spTree>
    <p:extLst>
      <p:ext uri="{BB962C8B-B14F-4D97-AF65-F5344CB8AC3E}">
        <p14:creationId xmlns:p14="http://schemas.microsoft.com/office/powerpoint/2010/main" val="21271482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EDED2A75-F9EB-406B-98B5-97B895E98604}" type="datetimeFigureOut">
              <a:rPr lang="ru-RU"/>
              <a:pPr>
                <a:defRPr/>
              </a:pPr>
              <a:t>19.09.2017</a:t>
            </a:fld>
            <a:r>
              <a:rPr lang="ru-RU"/>
              <a:t>25.09.2008</a:t>
            </a:r>
          </a:p>
        </p:txBody>
      </p:sp>
      <p:sp>
        <p:nvSpPr>
          <p:cNvPr id="5"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6" name="Rectangle 7"/>
          <p:cNvSpPr>
            <a:spLocks noGrp="1" noChangeArrowheads="1"/>
          </p:cNvSpPr>
          <p:nvPr>
            <p:ph type="sldNum" sz="quarter" idx="12"/>
          </p:nvPr>
        </p:nvSpPr>
        <p:spPr>
          <a:ln/>
        </p:spPr>
        <p:txBody>
          <a:bodyPr/>
          <a:lstStyle>
            <a:lvl1pPr>
              <a:defRPr/>
            </a:lvl1pPr>
          </a:lstStyle>
          <a:p>
            <a:pPr>
              <a:defRPr/>
            </a:pPr>
            <a:fld id="{8D95B314-85F6-4673-9487-CB09C8402220}" type="slidenum">
              <a:rPr lang="ru-RU"/>
              <a:pPr>
                <a:defRPr/>
              </a:pPr>
              <a:t>‹#›</a:t>
            </a:fld>
            <a:endParaRPr lang="ru-RU"/>
          </a:p>
        </p:txBody>
      </p:sp>
    </p:spTree>
    <p:extLst>
      <p:ext uri="{BB962C8B-B14F-4D97-AF65-F5344CB8AC3E}">
        <p14:creationId xmlns:p14="http://schemas.microsoft.com/office/powerpoint/2010/main" val="18631860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5"/>
          <p:cNvSpPr>
            <a:spLocks noGrp="1" noChangeArrowheads="1"/>
          </p:cNvSpPr>
          <p:nvPr>
            <p:ph type="sldNum" sz="quarter" idx="11"/>
          </p:nvPr>
        </p:nvSpPr>
        <p:spPr>
          <a:ln/>
        </p:spPr>
        <p:txBody>
          <a:bodyPr/>
          <a:lstStyle>
            <a:lvl1pPr>
              <a:defRPr/>
            </a:lvl1pPr>
          </a:lstStyle>
          <a:p>
            <a:pPr>
              <a:defRPr/>
            </a:pPr>
            <a:fld id="{781C68D2-1B65-459E-9508-0E8EB7D945FD}" type="slidenum">
              <a:rPr lang="ru-RU"/>
              <a:pPr>
                <a:defRPr/>
              </a:pPr>
              <a:t>‹#›</a:t>
            </a:fld>
            <a:endParaRPr lang="ru-RU"/>
          </a:p>
        </p:txBody>
      </p:sp>
    </p:spTree>
    <p:extLst>
      <p:ext uri="{BB962C8B-B14F-4D97-AF65-F5344CB8AC3E}">
        <p14:creationId xmlns:p14="http://schemas.microsoft.com/office/powerpoint/2010/main" val="73991825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5090102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738255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877488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454845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149734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5824431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0101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210063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7664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3427" y="115888"/>
            <a:ext cx="2060575" cy="61928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00113" y="115888"/>
            <a:ext cx="6030912" cy="6192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020A84D7-3299-484B-B9CF-8F7791EEC65D}" type="datetimeFigureOut">
              <a:rPr lang="ru-RU"/>
              <a:pPr>
                <a:defRPr/>
              </a:pPr>
              <a:t>19.09.2017</a:t>
            </a:fld>
            <a:r>
              <a:rPr lang="ru-RU"/>
              <a:t>25.09.2008</a:t>
            </a:r>
          </a:p>
        </p:txBody>
      </p:sp>
      <p:sp>
        <p:nvSpPr>
          <p:cNvPr id="5"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6" name="Rectangle 7"/>
          <p:cNvSpPr>
            <a:spLocks noGrp="1" noChangeArrowheads="1"/>
          </p:cNvSpPr>
          <p:nvPr>
            <p:ph type="sldNum" sz="quarter" idx="12"/>
          </p:nvPr>
        </p:nvSpPr>
        <p:spPr>
          <a:ln/>
        </p:spPr>
        <p:txBody>
          <a:bodyPr/>
          <a:lstStyle>
            <a:lvl1pPr>
              <a:defRPr/>
            </a:lvl1pPr>
          </a:lstStyle>
          <a:p>
            <a:pPr>
              <a:defRPr/>
            </a:pPr>
            <a:fld id="{6CFA8CAD-1927-494A-8235-F980E95CDB77}" type="slidenum">
              <a:rPr lang="ru-RU"/>
              <a:pPr>
                <a:defRPr/>
              </a:pPr>
              <a:t>‹#›</a:t>
            </a:fld>
            <a:endParaRPr lang="ru-RU"/>
          </a:p>
        </p:txBody>
      </p:sp>
    </p:spTree>
    <p:extLst>
      <p:ext uri="{BB962C8B-B14F-4D97-AF65-F5344CB8AC3E}">
        <p14:creationId xmlns:p14="http://schemas.microsoft.com/office/powerpoint/2010/main" val="16884012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108910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152402"/>
            <a:ext cx="2133600" cy="5973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2400" y="152402"/>
            <a:ext cx="6248400" cy="59737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607873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8F1C87A5-BA84-48BE-B8C8-89D288FDB48A}" type="slidenum">
              <a:rPr lang="en-GB" altLang="fr-FR"/>
              <a:pPr>
                <a:defRPr/>
              </a:pPr>
              <a:t>‹#›</a:t>
            </a:fld>
            <a:endParaRPr lang="en-GB" altLang="fr-FR"/>
          </a:p>
        </p:txBody>
      </p:sp>
    </p:spTree>
    <p:extLst>
      <p:ext uri="{BB962C8B-B14F-4D97-AF65-F5344CB8AC3E}">
        <p14:creationId xmlns:p14="http://schemas.microsoft.com/office/powerpoint/2010/main" val="679225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1B679E2B-EFDA-49B3-A9EB-18A104E5C6CC}" type="slidenum">
              <a:rPr lang="en-GB" altLang="fr-FR"/>
              <a:pPr>
                <a:defRPr/>
              </a:pPr>
              <a:t>‹#›</a:t>
            </a:fld>
            <a:endParaRPr lang="en-GB" altLang="fr-FR"/>
          </a:p>
        </p:txBody>
      </p:sp>
    </p:spTree>
    <p:extLst>
      <p:ext uri="{BB962C8B-B14F-4D97-AF65-F5344CB8AC3E}">
        <p14:creationId xmlns:p14="http://schemas.microsoft.com/office/powerpoint/2010/main" val="3327452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8F5AD3A8-0216-41EE-9BE5-A28212D6D727}" type="slidenum">
              <a:rPr lang="en-GB" altLang="fr-FR"/>
              <a:pPr>
                <a:defRPr/>
              </a:pPr>
              <a:t>‹#›</a:t>
            </a:fld>
            <a:endParaRPr lang="en-GB" altLang="fr-FR"/>
          </a:p>
        </p:txBody>
      </p:sp>
    </p:spTree>
    <p:extLst>
      <p:ext uri="{BB962C8B-B14F-4D97-AF65-F5344CB8AC3E}">
        <p14:creationId xmlns:p14="http://schemas.microsoft.com/office/powerpoint/2010/main" val="2566904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78298E23-0740-475D-A933-1E8613DD56E8}" type="slidenum">
              <a:rPr lang="en-GB" altLang="fr-FR"/>
              <a:pPr>
                <a:defRPr/>
              </a:pPr>
              <a:t>‹#›</a:t>
            </a:fld>
            <a:endParaRPr lang="en-GB" altLang="fr-FR"/>
          </a:p>
        </p:txBody>
      </p:sp>
    </p:spTree>
    <p:extLst>
      <p:ext uri="{BB962C8B-B14F-4D97-AF65-F5344CB8AC3E}">
        <p14:creationId xmlns:p14="http://schemas.microsoft.com/office/powerpoint/2010/main" val="3810505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71135D29-76F2-4CA6-80A1-DBA1AF39B562}" type="slidenum">
              <a:rPr lang="en-GB" altLang="fr-FR"/>
              <a:pPr>
                <a:defRPr/>
              </a:pPr>
              <a:t>‹#›</a:t>
            </a:fld>
            <a:endParaRPr lang="en-GB" altLang="fr-FR"/>
          </a:p>
        </p:txBody>
      </p:sp>
    </p:spTree>
    <p:extLst>
      <p:ext uri="{BB962C8B-B14F-4D97-AF65-F5344CB8AC3E}">
        <p14:creationId xmlns:p14="http://schemas.microsoft.com/office/powerpoint/2010/main" val="16689425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911E8004-7C87-42DF-9440-4177177071EC}" type="slidenum">
              <a:rPr lang="en-GB" altLang="fr-FR"/>
              <a:pPr>
                <a:defRPr/>
              </a:pPr>
              <a:t>‹#›</a:t>
            </a:fld>
            <a:endParaRPr lang="en-GB" altLang="fr-FR"/>
          </a:p>
        </p:txBody>
      </p:sp>
    </p:spTree>
    <p:extLst>
      <p:ext uri="{BB962C8B-B14F-4D97-AF65-F5344CB8AC3E}">
        <p14:creationId xmlns:p14="http://schemas.microsoft.com/office/powerpoint/2010/main" val="9392235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5C508CF-9D18-49B6-8552-1B91E4152BE1}" type="slidenum">
              <a:rPr lang="en-GB" altLang="fr-FR"/>
              <a:pPr>
                <a:defRPr/>
              </a:pPr>
              <a:t>‹#›</a:t>
            </a:fld>
            <a:endParaRPr lang="en-GB" altLang="fr-FR"/>
          </a:p>
        </p:txBody>
      </p:sp>
    </p:spTree>
    <p:extLst>
      <p:ext uri="{BB962C8B-B14F-4D97-AF65-F5344CB8AC3E}">
        <p14:creationId xmlns:p14="http://schemas.microsoft.com/office/powerpoint/2010/main" val="41900891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7621CB8B-1042-4A5E-B6E8-E2724220BBD9}" type="slidenum">
              <a:rPr lang="en-GB" altLang="fr-FR"/>
              <a:pPr>
                <a:defRPr/>
              </a:pPr>
              <a:t>‹#›</a:t>
            </a:fld>
            <a:endParaRPr lang="en-GB" altLang="fr-FR"/>
          </a:p>
        </p:txBody>
      </p:sp>
    </p:spTree>
    <p:extLst>
      <p:ext uri="{BB962C8B-B14F-4D97-AF65-F5344CB8AC3E}">
        <p14:creationId xmlns:p14="http://schemas.microsoft.com/office/powerpoint/2010/main" val="303251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D1EB916-1A74-45A1-BCB7-C8E75724AA17}" type="slidenum">
              <a:rPr lang="ru-RU"/>
              <a:pPr>
                <a:defRPr/>
              </a:pPr>
              <a:t>‹#›</a:t>
            </a:fld>
            <a:endParaRPr lang="ru-RU"/>
          </a:p>
        </p:txBody>
      </p:sp>
    </p:spTree>
    <p:extLst>
      <p:ext uri="{BB962C8B-B14F-4D97-AF65-F5344CB8AC3E}">
        <p14:creationId xmlns:p14="http://schemas.microsoft.com/office/powerpoint/2010/main" val="27345771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63654804-6613-4469-93BB-6586A0F97AC1}" type="slidenum">
              <a:rPr lang="en-GB" altLang="fr-FR"/>
              <a:pPr>
                <a:defRPr/>
              </a:pPr>
              <a:t>‹#›</a:t>
            </a:fld>
            <a:endParaRPr lang="en-GB" altLang="fr-FR"/>
          </a:p>
        </p:txBody>
      </p:sp>
    </p:spTree>
    <p:extLst>
      <p:ext uri="{BB962C8B-B14F-4D97-AF65-F5344CB8AC3E}">
        <p14:creationId xmlns:p14="http://schemas.microsoft.com/office/powerpoint/2010/main" val="21612190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CF828DC8-AD81-46DD-BDDD-EECAA0CC78B7}" type="slidenum">
              <a:rPr lang="en-GB" altLang="fr-FR"/>
              <a:pPr>
                <a:defRPr/>
              </a:pPr>
              <a:t>‹#›</a:t>
            </a:fld>
            <a:endParaRPr lang="en-GB" altLang="fr-FR"/>
          </a:p>
        </p:txBody>
      </p:sp>
    </p:spTree>
    <p:extLst>
      <p:ext uri="{BB962C8B-B14F-4D97-AF65-F5344CB8AC3E}">
        <p14:creationId xmlns:p14="http://schemas.microsoft.com/office/powerpoint/2010/main" val="14710364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C90B63CC-E5FC-4045-8BFC-7AE4742FEAC8}" type="slidenum">
              <a:rPr lang="en-GB" altLang="fr-FR"/>
              <a:pPr>
                <a:defRPr/>
              </a:pPr>
              <a:t>‹#›</a:t>
            </a:fld>
            <a:endParaRPr lang="en-GB" altLang="fr-FR"/>
          </a:p>
        </p:txBody>
      </p:sp>
    </p:spTree>
    <p:extLst>
      <p:ext uri="{BB962C8B-B14F-4D97-AF65-F5344CB8AC3E}">
        <p14:creationId xmlns:p14="http://schemas.microsoft.com/office/powerpoint/2010/main" val="34160028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5471316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2377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5280752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50732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8840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40029156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7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BC612C05-A8D8-492B-8D7F-C03C426AF6ED}" type="slidenum">
              <a:rPr lang="ru-RU"/>
              <a:pPr>
                <a:defRPr/>
              </a:pPr>
              <a:t>‹#›</a:t>
            </a:fld>
            <a:endParaRPr lang="ru-RU"/>
          </a:p>
        </p:txBody>
      </p:sp>
    </p:spTree>
    <p:extLst>
      <p:ext uri="{BB962C8B-B14F-4D97-AF65-F5344CB8AC3E}">
        <p14:creationId xmlns:p14="http://schemas.microsoft.com/office/powerpoint/2010/main" val="326345256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9419871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8354674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39198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904585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66437813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8803482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38819205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4395605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66955350"/>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23205162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8B74306D-993D-4B14-B08F-FC8CF3D21816}" type="slidenum">
              <a:rPr lang="ru-RU"/>
              <a:pPr>
                <a:defRPr/>
              </a:pPr>
              <a:t>‹#›</a:t>
            </a:fld>
            <a:endParaRPr lang="ru-RU"/>
          </a:p>
        </p:txBody>
      </p:sp>
    </p:spTree>
    <p:extLst>
      <p:ext uri="{BB962C8B-B14F-4D97-AF65-F5344CB8AC3E}">
        <p14:creationId xmlns:p14="http://schemas.microsoft.com/office/powerpoint/2010/main" val="1448863119"/>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98878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33415073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77877462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813867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7689071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21532054"/>
      </p:ext>
    </p:extLst>
  </p:cSld>
  <p:clrMapOvr>
    <a:masterClrMapping/>
  </p:clrMapOv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636326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454894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50196408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0651987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9D1FF8EB-9920-44D6-9CE1-3F2F15D6FAD1}" type="slidenum">
              <a:rPr lang="ru-RU"/>
              <a:pPr>
                <a:defRPr/>
              </a:pPr>
              <a:t>‹#›</a:t>
            </a:fld>
            <a:endParaRPr lang="ru-RU"/>
          </a:p>
        </p:txBody>
      </p:sp>
    </p:spTree>
    <p:extLst>
      <p:ext uri="{BB962C8B-B14F-4D97-AF65-F5344CB8AC3E}">
        <p14:creationId xmlns:p14="http://schemas.microsoft.com/office/powerpoint/2010/main" val="317646696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6474128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80470496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07291"/>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517735226"/>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469625753"/>
      </p:ext>
    </p:extLst>
  </p:cSld>
  <p:clrMapOvr>
    <a:masterClrMapping/>
  </p:clrMapOv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44023256"/>
      </p:ext>
    </p:extLst>
  </p:cSld>
  <p:clrMapOvr>
    <a:masterClrMapping/>
  </p:clrMapOv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21447380"/>
      </p:ext>
    </p:extLst>
  </p:cSld>
  <p:clrMapOvr>
    <a:masterClrMapping/>
  </p:clrMapOv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34020833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22304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7557520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5091AA05-DD50-468E-B8B1-86B8282338C9}" type="slidenum">
              <a:rPr lang="ru-RU"/>
              <a:pPr>
                <a:defRPr/>
              </a:pPr>
              <a:t>‹#›</a:t>
            </a:fld>
            <a:endParaRPr lang="ru-RU"/>
          </a:p>
        </p:txBody>
      </p:sp>
    </p:spTree>
    <p:extLst>
      <p:ext uri="{BB962C8B-B14F-4D97-AF65-F5344CB8AC3E}">
        <p14:creationId xmlns:p14="http://schemas.microsoft.com/office/powerpoint/2010/main" val="232341866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0331612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4174578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62586729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108131"/>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693903080"/>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968096258"/>
      </p:ext>
    </p:extLst>
  </p:cSld>
  <p:clrMapOvr>
    <a:masterClrMapping/>
  </p:clrMapOv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13390679"/>
      </p:ext>
    </p:extLst>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28028760"/>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8832208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5705591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ADD04D18-F3EF-4467-B87E-9FCD90328E11}" type="slidenum">
              <a:rPr lang="ru-RU"/>
              <a:pPr>
                <a:defRPr/>
              </a:pPr>
              <a:t>‹#›</a:t>
            </a:fld>
            <a:endParaRPr lang="ru-RU"/>
          </a:p>
        </p:txBody>
      </p:sp>
    </p:spTree>
    <p:extLst>
      <p:ext uri="{BB962C8B-B14F-4D97-AF65-F5344CB8AC3E}">
        <p14:creationId xmlns:p14="http://schemas.microsoft.com/office/powerpoint/2010/main" val="1927889242"/>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94608810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43766207"/>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48667408"/>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170931760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814251"/>
      </p:ext>
    </p:extLst>
  </p:cSld>
  <p:clrMapOvr>
    <a:masterClrMapping/>
  </p:clrMapOv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80239740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67736147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4637757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9880704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0408570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F2B96125-E287-4132-ADBE-3F4DD11F1668}" type="slidenum">
              <a:rPr lang="ru-RU"/>
              <a:pPr>
                <a:defRPr/>
              </a:pPr>
              <a:t>‹#›</a:t>
            </a:fld>
            <a:endParaRPr lang="ru-RU"/>
          </a:p>
        </p:txBody>
      </p:sp>
    </p:spTree>
    <p:extLst>
      <p:ext uri="{BB962C8B-B14F-4D97-AF65-F5344CB8AC3E}">
        <p14:creationId xmlns:p14="http://schemas.microsoft.com/office/powerpoint/2010/main" val="119069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307C9DBE-88E4-410A-A31C-1C854835F555}" type="slidenum">
              <a:rPr lang="ru-RU"/>
              <a:pPr>
                <a:defRPr/>
              </a:pPr>
              <a:t>‹#›</a:t>
            </a:fld>
            <a:endParaRPr lang="ru-RU"/>
          </a:p>
        </p:txBody>
      </p:sp>
    </p:spTree>
    <p:extLst>
      <p:ext uri="{BB962C8B-B14F-4D97-AF65-F5344CB8AC3E}">
        <p14:creationId xmlns:p14="http://schemas.microsoft.com/office/powerpoint/2010/main" val="42700248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fld id="{FC722240-AC51-4705-B052-92D746556D3C}" type="datetimeFigureOut">
              <a:rPr lang="ru-RU"/>
              <a:pPr>
                <a:defRPr/>
              </a:pPr>
              <a:t>19.09.2017</a:t>
            </a:fld>
            <a:r>
              <a:rPr lang="ru-RU"/>
              <a:t>25.09.2008</a:t>
            </a:r>
          </a:p>
        </p:txBody>
      </p:sp>
      <p:sp>
        <p:nvSpPr>
          <p:cNvPr id="5"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6" name="Rectangle 7"/>
          <p:cNvSpPr>
            <a:spLocks noGrp="1" noChangeArrowheads="1"/>
          </p:cNvSpPr>
          <p:nvPr>
            <p:ph type="sldNum" sz="quarter" idx="12"/>
          </p:nvPr>
        </p:nvSpPr>
        <p:spPr>
          <a:ln/>
        </p:spPr>
        <p:txBody>
          <a:bodyPr/>
          <a:lstStyle>
            <a:lvl1pPr>
              <a:defRPr/>
            </a:lvl1pPr>
          </a:lstStyle>
          <a:p>
            <a:pPr>
              <a:defRPr/>
            </a:pPr>
            <a:fld id="{6AAE5665-8B65-4D4E-8BAF-9476C09CB302}" type="slidenum">
              <a:rPr lang="ru-RU"/>
              <a:pPr>
                <a:defRPr/>
              </a:pPr>
              <a:t>‹#›</a:t>
            </a:fld>
            <a:endParaRPr lang="ru-RU"/>
          </a:p>
        </p:txBody>
      </p:sp>
    </p:spTree>
    <p:extLst>
      <p:ext uri="{BB962C8B-B14F-4D97-AF65-F5344CB8AC3E}">
        <p14:creationId xmlns:p14="http://schemas.microsoft.com/office/powerpoint/2010/main" val="105482212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07642261-2FCC-46E5-ACDB-1F8F4ED89D21}" type="slidenum">
              <a:rPr lang="ru-RU"/>
              <a:pPr>
                <a:defRPr/>
              </a:pPr>
              <a:t>‹#›</a:t>
            </a:fld>
            <a:endParaRPr lang="ru-RU"/>
          </a:p>
        </p:txBody>
      </p:sp>
    </p:spTree>
    <p:extLst>
      <p:ext uri="{BB962C8B-B14F-4D97-AF65-F5344CB8AC3E}">
        <p14:creationId xmlns:p14="http://schemas.microsoft.com/office/powerpoint/2010/main" val="10612228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82E29C44-8FA3-46A3-B974-71057C5B0EC7}" type="slidenum">
              <a:rPr lang="ru-RU"/>
              <a:pPr>
                <a:defRPr/>
              </a:pPr>
              <a:t>‹#›</a:t>
            </a:fld>
            <a:endParaRPr lang="ru-RU"/>
          </a:p>
        </p:txBody>
      </p:sp>
    </p:spTree>
    <p:extLst>
      <p:ext uri="{BB962C8B-B14F-4D97-AF65-F5344CB8AC3E}">
        <p14:creationId xmlns:p14="http://schemas.microsoft.com/office/powerpoint/2010/main" val="22150286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13195929-6C0A-4FF1-8F67-49CC99F609B1}" type="slidenum">
              <a:rPr lang="ru-RU"/>
              <a:pPr>
                <a:defRPr/>
              </a:pPr>
              <a:t>‹#›</a:t>
            </a:fld>
            <a:endParaRPr lang="ru-RU"/>
          </a:p>
        </p:txBody>
      </p:sp>
    </p:spTree>
    <p:extLst>
      <p:ext uri="{BB962C8B-B14F-4D97-AF65-F5344CB8AC3E}">
        <p14:creationId xmlns:p14="http://schemas.microsoft.com/office/powerpoint/2010/main" val="6339652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A9071B36-8ABB-43C2-8F38-B557CAC8E5B7}" type="slidenum">
              <a:rPr lang="ru-RU"/>
              <a:pPr>
                <a:defRPr/>
              </a:pPr>
              <a:t>‹#›</a:t>
            </a:fld>
            <a:endParaRPr lang="ru-RU"/>
          </a:p>
        </p:txBody>
      </p:sp>
    </p:spTree>
    <p:extLst>
      <p:ext uri="{BB962C8B-B14F-4D97-AF65-F5344CB8AC3E}">
        <p14:creationId xmlns:p14="http://schemas.microsoft.com/office/powerpoint/2010/main" val="42733937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59B7D726-EF90-4E10-ABD5-CB75198B8510}" type="slidenum">
              <a:rPr lang="ru-RU"/>
              <a:pPr>
                <a:defRPr/>
              </a:pPr>
              <a:t>‹#›</a:t>
            </a:fld>
            <a:endParaRPr lang="ru-RU"/>
          </a:p>
        </p:txBody>
      </p:sp>
    </p:spTree>
    <p:extLst>
      <p:ext uri="{BB962C8B-B14F-4D97-AF65-F5344CB8AC3E}">
        <p14:creationId xmlns:p14="http://schemas.microsoft.com/office/powerpoint/2010/main" val="89625936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A89E5A67-BF69-4FD2-BEAF-FB071A6C7DE7}" type="slidenum">
              <a:rPr lang="ru-RU"/>
              <a:pPr>
                <a:defRPr/>
              </a:pPr>
              <a:t>‹#›</a:t>
            </a:fld>
            <a:endParaRPr lang="ru-RU"/>
          </a:p>
        </p:txBody>
      </p:sp>
    </p:spTree>
    <p:extLst>
      <p:ext uri="{BB962C8B-B14F-4D97-AF65-F5344CB8AC3E}">
        <p14:creationId xmlns:p14="http://schemas.microsoft.com/office/powerpoint/2010/main" val="19956203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7936ADDC-292D-4183-A7F9-342DBE608E5F}" type="slidenum">
              <a:rPr lang="ru-RU"/>
              <a:pPr>
                <a:defRPr/>
              </a:pPr>
              <a:t>‹#›</a:t>
            </a:fld>
            <a:endParaRPr lang="ru-RU"/>
          </a:p>
        </p:txBody>
      </p:sp>
    </p:spTree>
    <p:extLst>
      <p:ext uri="{BB962C8B-B14F-4D97-AF65-F5344CB8AC3E}">
        <p14:creationId xmlns:p14="http://schemas.microsoft.com/office/powerpoint/2010/main" val="16189674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8" name="Rectangle 14"/>
          <p:cNvSpPr>
            <a:spLocks noGrp="1" noChangeArrowheads="1"/>
          </p:cNvSpPr>
          <p:nvPr>
            <p:ph type="sldNum" sz="quarter" idx="11"/>
          </p:nvPr>
        </p:nvSpPr>
        <p:spPr>
          <a:ln/>
        </p:spPr>
        <p:txBody>
          <a:bodyPr/>
          <a:lstStyle>
            <a:lvl1pPr>
              <a:defRPr/>
            </a:lvl1pPr>
          </a:lstStyle>
          <a:p>
            <a:pPr>
              <a:defRPr/>
            </a:pPr>
            <a:fld id="{0ABB0211-E053-43B7-ABB7-F93F1E24AAAF}" type="slidenum">
              <a:rPr lang="ru-RU"/>
              <a:pPr>
                <a:defRPr/>
              </a:pPr>
              <a:t>‹#›</a:t>
            </a:fld>
            <a:endParaRPr lang="ru-RU"/>
          </a:p>
        </p:txBody>
      </p:sp>
    </p:spTree>
    <p:extLst>
      <p:ext uri="{BB962C8B-B14F-4D97-AF65-F5344CB8AC3E}">
        <p14:creationId xmlns:p14="http://schemas.microsoft.com/office/powerpoint/2010/main" val="244295964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4" name="Rectangle 14"/>
          <p:cNvSpPr>
            <a:spLocks noGrp="1" noChangeArrowheads="1"/>
          </p:cNvSpPr>
          <p:nvPr>
            <p:ph type="sldNum" sz="quarter" idx="11"/>
          </p:nvPr>
        </p:nvSpPr>
        <p:spPr>
          <a:ln/>
        </p:spPr>
        <p:txBody>
          <a:bodyPr/>
          <a:lstStyle>
            <a:lvl1pPr>
              <a:defRPr/>
            </a:lvl1pPr>
          </a:lstStyle>
          <a:p>
            <a:pPr>
              <a:defRPr/>
            </a:pPr>
            <a:fld id="{9CAC1B44-D234-4235-8DBE-436D9BAD9401}" type="slidenum">
              <a:rPr lang="ru-RU"/>
              <a:pPr>
                <a:defRPr/>
              </a:pPr>
              <a:t>‹#›</a:t>
            </a:fld>
            <a:endParaRPr lang="ru-RU"/>
          </a:p>
        </p:txBody>
      </p:sp>
    </p:spTree>
    <p:extLst>
      <p:ext uri="{BB962C8B-B14F-4D97-AF65-F5344CB8AC3E}">
        <p14:creationId xmlns:p14="http://schemas.microsoft.com/office/powerpoint/2010/main" val="83506174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3" name="Rectangle 14"/>
          <p:cNvSpPr>
            <a:spLocks noGrp="1" noChangeArrowheads="1"/>
          </p:cNvSpPr>
          <p:nvPr>
            <p:ph type="sldNum" sz="quarter" idx="11"/>
          </p:nvPr>
        </p:nvSpPr>
        <p:spPr>
          <a:ln/>
        </p:spPr>
        <p:txBody>
          <a:bodyPr/>
          <a:lstStyle>
            <a:lvl1pPr>
              <a:defRPr/>
            </a:lvl1pPr>
          </a:lstStyle>
          <a:p>
            <a:pPr>
              <a:defRPr/>
            </a:pPr>
            <a:fld id="{888BC7CB-1220-4F21-9B1B-986C239F14A7}" type="slidenum">
              <a:rPr lang="ru-RU"/>
              <a:pPr>
                <a:defRPr/>
              </a:pPr>
              <a:t>‹#›</a:t>
            </a:fld>
            <a:endParaRPr lang="ru-RU"/>
          </a:p>
        </p:txBody>
      </p:sp>
    </p:spTree>
    <p:extLst>
      <p:ext uri="{BB962C8B-B14F-4D97-AF65-F5344CB8AC3E}">
        <p14:creationId xmlns:p14="http://schemas.microsoft.com/office/powerpoint/2010/main" val="3944533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fld id="{B0B756B6-8DDD-4B1D-825F-B61C3582DB6A}" type="datetimeFigureOut">
              <a:rPr lang="ru-RU"/>
              <a:pPr>
                <a:defRPr/>
              </a:pPr>
              <a:t>19.09.2017</a:t>
            </a:fld>
            <a:r>
              <a:rPr lang="ru-RU"/>
              <a:t>25.09.2008</a:t>
            </a:r>
          </a:p>
        </p:txBody>
      </p:sp>
      <p:sp>
        <p:nvSpPr>
          <p:cNvPr id="5"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6" name="Rectangle 7"/>
          <p:cNvSpPr>
            <a:spLocks noGrp="1" noChangeArrowheads="1"/>
          </p:cNvSpPr>
          <p:nvPr>
            <p:ph type="sldNum" sz="quarter" idx="12"/>
          </p:nvPr>
        </p:nvSpPr>
        <p:spPr>
          <a:ln/>
        </p:spPr>
        <p:txBody>
          <a:bodyPr/>
          <a:lstStyle>
            <a:lvl1pPr>
              <a:defRPr/>
            </a:lvl1pPr>
          </a:lstStyle>
          <a:p>
            <a:pPr>
              <a:defRPr/>
            </a:pPr>
            <a:fld id="{E1343ABC-7E09-4822-A891-93984D2F6B9B}" type="slidenum">
              <a:rPr lang="ru-RU"/>
              <a:pPr>
                <a:defRPr/>
              </a:pPr>
              <a:t>‹#›</a:t>
            </a:fld>
            <a:endParaRPr lang="ru-RU"/>
          </a:p>
        </p:txBody>
      </p:sp>
    </p:spTree>
    <p:extLst>
      <p:ext uri="{BB962C8B-B14F-4D97-AF65-F5344CB8AC3E}">
        <p14:creationId xmlns:p14="http://schemas.microsoft.com/office/powerpoint/2010/main" val="16221757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6283997F-7100-4DF7-A1EE-AAFA76E5FFEA}" type="slidenum">
              <a:rPr lang="ru-RU"/>
              <a:pPr>
                <a:defRPr/>
              </a:pPr>
              <a:t>‹#›</a:t>
            </a:fld>
            <a:endParaRPr lang="ru-RU"/>
          </a:p>
        </p:txBody>
      </p:sp>
    </p:spTree>
    <p:extLst>
      <p:ext uri="{BB962C8B-B14F-4D97-AF65-F5344CB8AC3E}">
        <p14:creationId xmlns:p14="http://schemas.microsoft.com/office/powerpoint/2010/main" val="19157338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4"/>
          <p:cNvSpPr>
            <a:spLocks noGrp="1" noChangeArrowheads="1"/>
          </p:cNvSpPr>
          <p:nvPr>
            <p:ph type="sldNum" sz="quarter" idx="11"/>
          </p:nvPr>
        </p:nvSpPr>
        <p:spPr>
          <a:ln/>
        </p:spPr>
        <p:txBody>
          <a:bodyPr/>
          <a:lstStyle>
            <a:lvl1pPr>
              <a:defRPr/>
            </a:lvl1pPr>
          </a:lstStyle>
          <a:p>
            <a:pPr>
              <a:defRPr/>
            </a:pPr>
            <a:fld id="{9ABD8E53-B6D6-44E3-82EC-66965A1FC1D2}" type="slidenum">
              <a:rPr lang="ru-RU"/>
              <a:pPr>
                <a:defRPr/>
              </a:pPr>
              <a:t>‹#›</a:t>
            </a:fld>
            <a:endParaRPr lang="ru-RU"/>
          </a:p>
        </p:txBody>
      </p:sp>
    </p:spTree>
    <p:extLst>
      <p:ext uri="{BB962C8B-B14F-4D97-AF65-F5344CB8AC3E}">
        <p14:creationId xmlns:p14="http://schemas.microsoft.com/office/powerpoint/2010/main" val="47723753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24B6CA64-C8BE-4646-BB70-91677CEC7357}" type="slidenum">
              <a:rPr lang="ru-RU"/>
              <a:pPr>
                <a:defRPr/>
              </a:pPr>
              <a:t>‹#›</a:t>
            </a:fld>
            <a:endParaRPr lang="ru-RU"/>
          </a:p>
        </p:txBody>
      </p:sp>
    </p:spTree>
    <p:extLst>
      <p:ext uri="{BB962C8B-B14F-4D97-AF65-F5344CB8AC3E}">
        <p14:creationId xmlns:p14="http://schemas.microsoft.com/office/powerpoint/2010/main" val="8438810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4"/>
          <p:cNvSpPr>
            <a:spLocks noGrp="1" noChangeArrowheads="1"/>
          </p:cNvSpPr>
          <p:nvPr>
            <p:ph type="sldNum" sz="quarter" idx="11"/>
          </p:nvPr>
        </p:nvSpPr>
        <p:spPr>
          <a:ln/>
        </p:spPr>
        <p:txBody>
          <a:bodyPr/>
          <a:lstStyle>
            <a:lvl1pPr>
              <a:defRPr/>
            </a:lvl1pPr>
          </a:lstStyle>
          <a:p>
            <a:pPr>
              <a:defRPr/>
            </a:pPr>
            <a:fld id="{42130398-1545-4F48-870A-508E028B9DC6}" type="slidenum">
              <a:rPr lang="ru-RU"/>
              <a:pPr>
                <a:defRPr/>
              </a:pPr>
              <a:t>‹#›</a:t>
            </a:fld>
            <a:endParaRPr lang="ru-RU"/>
          </a:p>
        </p:txBody>
      </p:sp>
    </p:spTree>
    <p:extLst>
      <p:ext uri="{BB962C8B-B14F-4D97-AF65-F5344CB8AC3E}">
        <p14:creationId xmlns:p14="http://schemas.microsoft.com/office/powerpoint/2010/main" val="40842471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7469256F-4B20-4E22-B32D-17D884F08FE6}" type="slidenum">
              <a:rPr lang="ru-RU"/>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9294809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558ACF0E-2044-493F-B53E-1FE19EE25D6C}" type="slidenum">
              <a:rPr lang="ru-RU"/>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7929965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87B7E57A-9796-4B53-9709-4C9C0A769EB8}" type="slidenum">
              <a:rPr lang="ru-RU"/>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8166490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fld id="{83A528A9-0F19-4115-95F6-58DE12604568}" type="slidenum">
              <a:rPr lang="ru-RU"/>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161788827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fld id="{71C82FFB-5A23-4D3F-A7C0-AC704EED2A3A}" type="slidenum">
              <a:rPr lang="ru-RU"/>
              <a:pPr>
                <a:defRPr/>
              </a:pPr>
              <a:t>‹#›</a:t>
            </a:fld>
            <a:endParaRPr lang="ru-RU"/>
          </a:p>
        </p:txBody>
      </p:sp>
      <p:sp>
        <p:nvSpPr>
          <p:cNvPr id="8"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16753255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66DD039A-E65A-4096-9C7A-16813C3FF109}" type="slidenum">
              <a:rPr lang="ru-RU"/>
              <a:pPr>
                <a:defRPr/>
              </a:pPr>
              <a:t>‹#›</a:t>
            </a:fld>
            <a:endParaRPr lang="ru-RU"/>
          </a:p>
        </p:txBody>
      </p:sp>
      <p:sp>
        <p:nvSpPr>
          <p:cNvPr id="4"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18344316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00112" y="1341440"/>
            <a:ext cx="4006851"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59364" y="1341440"/>
            <a:ext cx="4008437"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fld id="{3BFACDCB-F734-4B34-B230-5C173E3A7174}" type="datetimeFigureOut">
              <a:rPr lang="ru-RU"/>
              <a:pPr>
                <a:defRPr/>
              </a:pPr>
              <a:t>19.09.2017</a:t>
            </a:fld>
            <a:r>
              <a:rPr lang="ru-RU"/>
              <a:t>25.09.2008</a:t>
            </a:r>
          </a:p>
        </p:txBody>
      </p:sp>
      <p:sp>
        <p:nvSpPr>
          <p:cNvPr id="6"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7" name="Rectangle 7"/>
          <p:cNvSpPr>
            <a:spLocks noGrp="1" noChangeArrowheads="1"/>
          </p:cNvSpPr>
          <p:nvPr>
            <p:ph type="sldNum" sz="quarter" idx="12"/>
          </p:nvPr>
        </p:nvSpPr>
        <p:spPr>
          <a:ln/>
        </p:spPr>
        <p:txBody>
          <a:bodyPr/>
          <a:lstStyle>
            <a:lvl1pPr>
              <a:defRPr/>
            </a:lvl1pPr>
          </a:lstStyle>
          <a:p>
            <a:pPr>
              <a:defRPr/>
            </a:pPr>
            <a:fld id="{17C95D95-66C7-4C19-B2FB-9E4575BC8CE0}" type="slidenum">
              <a:rPr lang="ru-RU"/>
              <a:pPr>
                <a:defRPr/>
              </a:pPr>
              <a:t>‹#›</a:t>
            </a:fld>
            <a:endParaRPr lang="ru-RU"/>
          </a:p>
        </p:txBody>
      </p:sp>
    </p:spTree>
    <p:extLst>
      <p:ext uri="{BB962C8B-B14F-4D97-AF65-F5344CB8AC3E}">
        <p14:creationId xmlns:p14="http://schemas.microsoft.com/office/powerpoint/2010/main" val="7787643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2AD2FAD6-27E6-47E9-914C-4285A72F7367}" type="slidenum">
              <a:rPr lang="ru-RU"/>
              <a:pPr>
                <a:defRPr/>
              </a:pPr>
              <a:t>‹#›</a:t>
            </a:fld>
            <a:endParaRPr lang="ru-RU"/>
          </a:p>
        </p:txBody>
      </p:sp>
      <p:sp>
        <p:nvSpPr>
          <p:cNvPr id="3"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33018066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25412771-7EB0-4330-ADAB-262AE0BA555E}" type="slidenum">
              <a:rPr lang="ru-RU"/>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451497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5806A2AA-D421-4C5D-8382-EAD0F0B05F8B}" type="slidenum">
              <a:rPr lang="ru-RU"/>
              <a:pPr>
                <a:defRPr/>
              </a:pPr>
              <a:t>‹#›</a:t>
            </a:fld>
            <a:endParaRPr lang="ru-RU"/>
          </a:p>
        </p:txBody>
      </p:sp>
      <p:sp>
        <p:nvSpPr>
          <p:cNvPr id="6"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15030869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5ECCA1A3-B681-461D-8E16-53EFAC36740A}" type="slidenum">
              <a:rPr lang="ru-RU"/>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2955232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4CEF50EE-A3BB-4CE7-99B0-FAA2DF6EF693}" type="slidenum">
              <a:rPr lang="ru-RU"/>
              <a:pPr>
                <a:defRPr/>
              </a:pPr>
              <a:t>‹#›</a:t>
            </a:fld>
            <a:endParaRPr lang="ru-RU"/>
          </a:p>
        </p:txBody>
      </p:sp>
      <p:sp>
        <p:nvSpPr>
          <p:cNvPr id="5" name="Rectangle 12"/>
          <p:cNvSpPr>
            <a:spLocks noGrp="1" noChangeArrowheads="1"/>
          </p:cNvSpPr>
          <p:nvPr>
            <p:ph type="ftr" sz="quarter" idx="11"/>
          </p:nvPr>
        </p:nvSpPr>
        <p:spPr>
          <a:ln/>
        </p:spPr>
        <p:txBody>
          <a:bodyPr/>
          <a:lstStyle>
            <a:lvl1pPr>
              <a:defRPr/>
            </a:lvl1pPr>
          </a:lstStyle>
          <a:p>
            <a:pPr>
              <a:defRPr/>
            </a:pPr>
            <a:r>
              <a:rPr lang="en-US"/>
              <a:t>104th session of JINR SC</a:t>
            </a:r>
            <a:endParaRPr lang="ru-RU"/>
          </a:p>
        </p:txBody>
      </p:sp>
    </p:spTree>
    <p:extLst>
      <p:ext uri="{BB962C8B-B14F-4D97-AF65-F5344CB8AC3E}">
        <p14:creationId xmlns:p14="http://schemas.microsoft.com/office/powerpoint/2010/main" val="32800164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4C3A943-AF3B-40FC-8353-F85B1A0314F5}" type="slidenum">
              <a:rPr lang="ru-RU"/>
              <a:pPr>
                <a:defRPr/>
              </a:pPr>
              <a:t>‹#›</a:t>
            </a:fld>
            <a:endParaRPr lang="ru-RU"/>
          </a:p>
        </p:txBody>
      </p:sp>
    </p:spTree>
    <p:extLst>
      <p:ext uri="{BB962C8B-B14F-4D97-AF65-F5344CB8AC3E}">
        <p14:creationId xmlns:p14="http://schemas.microsoft.com/office/powerpoint/2010/main" val="287893393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8354C49-1B18-45A2-88E2-428C763C30F1}" type="slidenum">
              <a:rPr lang="ru-RU"/>
              <a:pPr>
                <a:defRPr/>
              </a:pPr>
              <a:t>‹#›</a:t>
            </a:fld>
            <a:endParaRPr lang="ru-RU"/>
          </a:p>
        </p:txBody>
      </p:sp>
    </p:spTree>
    <p:extLst>
      <p:ext uri="{BB962C8B-B14F-4D97-AF65-F5344CB8AC3E}">
        <p14:creationId xmlns:p14="http://schemas.microsoft.com/office/powerpoint/2010/main" val="16163288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04E4E6B5-1F80-4A6F-A226-421E3B8BEF06}" type="slidenum">
              <a:rPr lang="ru-RU"/>
              <a:pPr>
                <a:defRPr/>
              </a:pPr>
              <a:t>‹#›</a:t>
            </a:fld>
            <a:endParaRPr lang="ru-RU"/>
          </a:p>
        </p:txBody>
      </p:sp>
    </p:spTree>
    <p:extLst>
      <p:ext uri="{BB962C8B-B14F-4D97-AF65-F5344CB8AC3E}">
        <p14:creationId xmlns:p14="http://schemas.microsoft.com/office/powerpoint/2010/main" val="3858742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D399C5ED-B8C1-4D75-A59B-3E7970828D00}" type="slidenum">
              <a:rPr lang="ru-RU"/>
              <a:pPr>
                <a:defRPr/>
              </a:pPr>
              <a:t>‹#›</a:t>
            </a:fld>
            <a:endParaRPr lang="ru-RU"/>
          </a:p>
        </p:txBody>
      </p:sp>
    </p:spTree>
    <p:extLst>
      <p:ext uri="{BB962C8B-B14F-4D97-AF65-F5344CB8AC3E}">
        <p14:creationId xmlns:p14="http://schemas.microsoft.com/office/powerpoint/2010/main" val="385381030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221FE248-1CB1-420D-BEB2-3778A9A29D1C}" type="slidenum">
              <a:rPr lang="ru-RU"/>
              <a:pPr>
                <a:defRPr/>
              </a:pPr>
              <a:t>‹#›</a:t>
            </a:fld>
            <a:endParaRPr lang="ru-RU"/>
          </a:p>
        </p:txBody>
      </p:sp>
    </p:spTree>
    <p:extLst>
      <p:ext uri="{BB962C8B-B14F-4D97-AF65-F5344CB8AC3E}">
        <p14:creationId xmlns:p14="http://schemas.microsoft.com/office/powerpoint/2010/main" val="26869989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fld id="{4388D10F-9D98-4921-B05A-F13D661C209C}" type="datetimeFigureOut">
              <a:rPr lang="ru-RU"/>
              <a:pPr>
                <a:defRPr/>
              </a:pPr>
              <a:t>19.09.2017</a:t>
            </a:fld>
            <a:r>
              <a:rPr lang="ru-RU"/>
              <a:t>25.09.2008</a:t>
            </a:r>
          </a:p>
        </p:txBody>
      </p:sp>
      <p:sp>
        <p:nvSpPr>
          <p:cNvPr id="8"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9" name="Rectangle 7"/>
          <p:cNvSpPr>
            <a:spLocks noGrp="1" noChangeArrowheads="1"/>
          </p:cNvSpPr>
          <p:nvPr>
            <p:ph type="sldNum" sz="quarter" idx="12"/>
          </p:nvPr>
        </p:nvSpPr>
        <p:spPr>
          <a:ln/>
        </p:spPr>
        <p:txBody>
          <a:bodyPr/>
          <a:lstStyle>
            <a:lvl1pPr>
              <a:defRPr/>
            </a:lvl1pPr>
          </a:lstStyle>
          <a:p>
            <a:pPr>
              <a:defRPr/>
            </a:pPr>
            <a:fld id="{D2D96986-7543-4935-BC99-285F9659E016}" type="slidenum">
              <a:rPr lang="ru-RU"/>
              <a:pPr>
                <a:defRPr/>
              </a:pPr>
              <a:t>‹#›</a:t>
            </a:fld>
            <a:endParaRPr lang="ru-RU"/>
          </a:p>
        </p:txBody>
      </p:sp>
    </p:spTree>
    <p:extLst>
      <p:ext uri="{BB962C8B-B14F-4D97-AF65-F5344CB8AC3E}">
        <p14:creationId xmlns:p14="http://schemas.microsoft.com/office/powerpoint/2010/main" val="20172574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22C7CCBF-0C7D-4F20-86D6-268562CF7FDF}" type="slidenum">
              <a:rPr lang="ru-RU"/>
              <a:pPr>
                <a:defRPr/>
              </a:pPr>
              <a:t>‹#›</a:t>
            </a:fld>
            <a:endParaRPr lang="ru-RU"/>
          </a:p>
        </p:txBody>
      </p:sp>
    </p:spTree>
    <p:extLst>
      <p:ext uri="{BB962C8B-B14F-4D97-AF65-F5344CB8AC3E}">
        <p14:creationId xmlns:p14="http://schemas.microsoft.com/office/powerpoint/2010/main" val="414628474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20C49FC4-52DF-485E-9BCA-9AD47C37DD0F}" type="slidenum">
              <a:rPr lang="ru-RU"/>
              <a:pPr>
                <a:defRPr/>
              </a:pPr>
              <a:t>‹#›</a:t>
            </a:fld>
            <a:endParaRPr lang="ru-RU"/>
          </a:p>
        </p:txBody>
      </p:sp>
    </p:spTree>
    <p:extLst>
      <p:ext uri="{BB962C8B-B14F-4D97-AF65-F5344CB8AC3E}">
        <p14:creationId xmlns:p14="http://schemas.microsoft.com/office/powerpoint/2010/main" val="16261461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598A63E0-D629-48EC-ADE3-7784B1AB633F}" type="slidenum">
              <a:rPr lang="ru-RU"/>
              <a:pPr>
                <a:defRPr/>
              </a:pPr>
              <a:t>‹#›</a:t>
            </a:fld>
            <a:endParaRPr lang="ru-RU"/>
          </a:p>
        </p:txBody>
      </p:sp>
    </p:spTree>
    <p:extLst>
      <p:ext uri="{BB962C8B-B14F-4D97-AF65-F5344CB8AC3E}">
        <p14:creationId xmlns:p14="http://schemas.microsoft.com/office/powerpoint/2010/main" val="34540972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2045502A-F722-45B2-BD86-371C8840A391}" type="slidenum">
              <a:rPr lang="ru-RU"/>
              <a:pPr>
                <a:defRPr/>
              </a:pPr>
              <a:t>‹#›</a:t>
            </a:fld>
            <a:endParaRPr lang="ru-RU"/>
          </a:p>
        </p:txBody>
      </p:sp>
    </p:spTree>
    <p:extLst>
      <p:ext uri="{BB962C8B-B14F-4D97-AF65-F5344CB8AC3E}">
        <p14:creationId xmlns:p14="http://schemas.microsoft.com/office/powerpoint/2010/main" val="68587124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79A83252-797F-40D5-A8F4-C108BEB25EB1}" type="slidenum">
              <a:rPr lang="ru-RU"/>
              <a:pPr>
                <a:defRPr/>
              </a:pPr>
              <a:t>‹#›</a:t>
            </a:fld>
            <a:endParaRPr lang="ru-RU"/>
          </a:p>
        </p:txBody>
      </p:sp>
    </p:spTree>
    <p:extLst>
      <p:ext uri="{BB962C8B-B14F-4D97-AF65-F5344CB8AC3E}">
        <p14:creationId xmlns:p14="http://schemas.microsoft.com/office/powerpoint/2010/main" val="73572864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F35C0E38-4711-48BC-B099-F2196E2749A7}" type="slidenum">
              <a:rPr lang="ru-RU"/>
              <a:pPr>
                <a:defRPr/>
              </a:pPr>
              <a:t>‹#›</a:t>
            </a:fld>
            <a:endParaRPr lang="ru-RU"/>
          </a:p>
        </p:txBody>
      </p:sp>
    </p:spTree>
    <p:extLst>
      <p:ext uri="{BB962C8B-B14F-4D97-AF65-F5344CB8AC3E}">
        <p14:creationId xmlns:p14="http://schemas.microsoft.com/office/powerpoint/2010/main" val="368357530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8"/>
          <p:cNvSpPr>
            <a:spLocks noGrp="1" noChangeArrowheads="1"/>
          </p:cNvSpPr>
          <p:nvPr>
            <p:ph type="sldNum" sz="quarter" idx="11"/>
          </p:nvPr>
        </p:nvSpPr>
        <p:spPr>
          <a:ln/>
        </p:spPr>
        <p:txBody>
          <a:bodyPr/>
          <a:lstStyle>
            <a:lvl1pPr>
              <a:defRPr/>
            </a:lvl1pPr>
          </a:lstStyle>
          <a:p>
            <a:pPr>
              <a:defRPr/>
            </a:pPr>
            <a:fld id="{BE2D5141-B553-4678-8410-9622C05227A4}" type="slidenum">
              <a:rPr lang="ru-RU"/>
              <a:pPr>
                <a:defRPr/>
              </a:pPr>
              <a:t>‹#›</a:t>
            </a:fld>
            <a:endParaRPr lang="ru-RU"/>
          </a:p>
        </p:txBody>
      </p:sp>
    </p:spTree>
    <p:extLst>
      <p:ext uri="{BB962C8B-B14F-4D97-AF65-F5344CB8AC3E}">
        <p14:creationId xmlns:p14="http://schemas.microsoft.com/office/powerpoint/2010/main" val="102345033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8"/>
          <p:cNvSpPr>
            <a:spLocks noGrp="1" noChangeArrowheads="1"/>
          </p:cNvSpPr>
          <p:nvPr>
            <p:ph type="sldNum" sz="quarter" idx="11"/>
          </p:nvPr>
        </p:nvSpPr>
        <p:spPr>
          <a:ln/>
        </p:spPr>
        <p:txBody>
          <a:bodyPr/>
          <a:lstStyle>
            <a:lvl1pPr>
              <a:defRPr/>
            </a:lvl1pPr>
          </a:lstStyle>
          <a:p>
            <a:pPr>
              <a:defRPr/>
            </a:pPr>
            <a:fld id="{52FB6A79-2B3C-49E4-83BC-5CE5CE89E5F5}" type="slidenum">
              <a:rPr lang="ru-RU"/>
              <a:pPr>
                <a:defRPr/>
              </a:pPr>
              <a:t>‹#›</a:t>
            </a:fld>
            <a:endParaRPr lang="ru-RU"/>
          </a:p>
        </p:txBody>
      </p:sp>
    </p:spTree>
    <p:extLst>
      <p:ext uri="{BB962C8B-B14F-4D97-AF65-F5344CB8AC3E}">
        <p14:creationId xmlns:p14="http://schemas.microsoft.com/office/powerpoint/2010/main" val="58106786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8"/>
          <p:cNvSpPr>
            <a:spLocks noGrp="1" noChangeArrowheads="1"/>
          </p:cNvSpPr>
          <p:nvPr>
            <p:ph type="sldNum" sz="quarter" idx="11"/>
          </p:nvPr>
        </p:nvSpPr>
        <p:spPr>
          <a:ln/>
        </p:spPr>
        <p:txBody>
          <a:bodyPr/>
          <a:lstStyle>
            <a:lvl1pPr>
              <a:defRPr/>
            </a:lvl1pPr>
          </a:lstStyle>
          <a:p>
            <a:pPr>
              <a:defRPr/>
            </a:pPr>
            <a:fld id="{1CD3D0B1-59A9-4AE1-8343-2368087ED802}" type="slidenum">
              <a:rPr lang="ru-RU"/>
              <a:pPr>
                <a:defRPr/>
              </a:pPr>
              <a:t>‹#›</a:t>
            </a:fld>
            <a:endParaRPr lang="ru-RU"/>
          </a:p>
        </p:txBody>
      </p:sp>
    </p:spTree>
    <p:extLst>
      <p:ext uri="{BB962C8B-B14F-4D97-AF65-F5344CB8AC3E}">
        <p14:creationId xmlns:p14="http://schemas.microsoft.com/office/powerpoint/2010/main" val="6360591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8"/>
          <p:cNvSpPr>
            <a:spLocks noGrp="1" noChangeArrowheads="1"/>
          </p:cNvSpPr>
          <p:nvPr>
            <p:ph type="sldNum" sz="quarter" idx="11"/>
          </p:nvPr>
        </p:nvSpPr>
        <p:spPr>
          <a:ln/>
        </p:spPr>
        <p:txBody>
          <a:bodyPr/>
          <a:lstStyle>
            <a:lvl1pPr>
              <a:defRPr/>
            </a:lvl1pPr>
          </a:lstStyle>
          <a:p>
            <a:pPr>
              <a:defRPr/>
            </a:pPr>
            <a:fld id="{F3BB66EF-C4B1-4005-8FA6-A3ED5D10ED32}" type="slidenum">
              <a:rPr lang="ru-RU"/>
              <a:pPr>
                <a:defRPr/>
              </a:pPr>
              <a:t>‹#›</a:t>
            </a:fld>
            <a:endParaRPr lang="ru-RU"/>
          </a:p>
        </p:txBody>
      </p:sp>
    </p:spTree>
    <p:extLst>
      <p:ext uri="{BB962C8B-B14F-4D97-AF65-F5344CB8AC3E}">
        <p14:creationId xmlns:p14="http://schemas.microsoft.com/office/powerpoint/2010/main" val="23866563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fld id="{BA88E59B-1C1A-44A8-8F7F-27A054FC6D61}" type="datetimeFigureOut">
              <a:rPr lang="ru-RU"/>
              <a:pPr>
                <a:defRPr/>
              </a:pPr>
              <a:t>19.09.2017</a:t>
            </a:fld>
            <a:r>
              <a:rPr lang="ru-RU"/>
              <a:t>25.09.2008</a:t>
            </a:r>
          </a:p>
        </p:txBody>
      </p:sp>
      <p:sp>
        <p:nvSpPr>
          <p:cNvPr id="4"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5" name="Rectangle 7"/>
          <p:cNvSpPr>
            <a:spLocks noGrp="1" noChangeArrowheads="1"/>
          </p:cNvSpPr>
          <p:nvPr>
            <p:ph type="sldNum" sz="quarter" idx="12"/>
          </p:nvPr>
        </p:nvSpPr>
        <p:spPr>
          <a:ln/>
        </p:spPr>
        <p:txBody>
          <a:bodyPr/>
          <a:lstStyle>
            <a:lvl1pPr>
              <a:defRPr/>
            </a:lvl1pPr>
          </a:lstStyle>
          <a:p>
            <a:pPr>
              <a:defRPr/>
            </a:pPr>
            <a:fld id="{BB7E958B-D309-4C26-826C-D5AB114F292F}" type="slidenum">
              <a:rPr lang="ru-RU"/>
              <a:pPr>
                <a:defRPr/>
              </a:pPr>
              <a:t>‹#›</a:t>
            </a:fld>
            <a:endParaRPr lang="ru-RU"/>
          </a:p>
        </p:txBody>
      </p:sp>
    </p:spTree>
    <p:extLst>
      <p:ext uri="{BB962C8B-B14F-4D97-AF65-F5344CB8AC3E}">
        <p14:creationId xmlns:p14="http://schemas.microsoft.com/office/powerpoint/2010/main" val="177173758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8" name="Rectangle 8"/>
          <p:cNvSpPr>
            <a:spLocks noGrp="1" noChangeArrowheads="1"/>
          </p:cNvSpPr>
          <p:nvPr>
            <p:ph type="sldNum" sz="quarter" idx="11"/>
          </p:nvPr>
        </p:nvSpPr>
        <p:spPr>
          <a:ln/>
        </p:spPr>
        <p:txBody>
          <a:bodyPr/>
          <a:lstStyle>
            <a:lvl1pPr>
              <a:defRPr/>
            </a:lvl1pPr>
          </a:lstStyle>
          <a:p>
            <a:pPr>
              <a:defRPr/>
            </a:pPr>
            <a:fld id="{D66A49AA-ACB4-4DD5-A40D-AFA2421FE710}" type="slidenum">
              <a:rPr lang="ru-RU"/>
              <a:pPr>
                <a:defRPr/>
              </a:pPr>
              <a:t>‹#›</a:t>
            </a:fld>
            <a:endParaRPr lang="ru-RU"/>
          </a:p>
        </p:txBody>
      </p:sp>
    </p:spTree>
    <p:extLst>
      <p:ext uri="{BB962C8B-B14F-4D97-AF65-F5344CB8AC3E}">
        <p14:creationId xmlns:p14="http://schemas.microsoft.com/office/powerpoint/2010/main" val="385771790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4" name="Rectangle 8"/>
          <p:cNvSpPr>
            <a:spLocks noGrp="1" noChangeArrowheads="1"/>
          </p:cNvSpPr>
          <p:nvPr>
            <p:ph type="sldNum" sz="quarter" idx="11"/>
          </p:nvPr>
        </p:nvSpPr>
        <p:spPr>
          <a:ln/>
        </p:spPr>
        <p:txBody>
          <a:bodyPr/>
          <a:lstStyle>
            <a:lvl1pPr>
              <a:defRPr/>
            </a:lvl1pPr>
          </a:lstStyle>
          <a:p>
            <a:pPr>
              <a:defRPr/>
            </a:pPr>
            <a:fld id="{7F5F26D0-DE27-4452-8744-BB0529C7D9E0}" type="slidenum">
              <a:rPr lang="ru-RU"/>
              <a:pPr>
                <a:defRPr/>
              </a:pPr>
              <a:t>‹#›</a:t>
            </a:fld>
            <a:endParaRPr lang="ru-RU"/>
          </a:p>
        </p:txBody>
      </p:sp>
    </p:spTree>
    <p:extLst>
      <p:ext uri="{BB962C8B-B14F-4D97-AF65-F5344CB8AC3E}">
        <p14:creationId xmlns:p14="http://schemas.microsoft.com/office/powerpoint/2010/main" val="260500025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3" name="Rectangle 8"/>
          <p:cNvSpPr>
            <a:spLocks noGrp="1" noChangeArrowheads="1"/>
          </p:cNvSpPr>
          <p:nvPr>
            <p:ph type="sldNum" sz="quarter" idx="11"/>
          </p:nvPr>
        </p:nvSpPr>
        <p:spPr>
          <a:ln/>
        </p:spPr>
        <p:txBody>
          <a:bodyPr/>
          <a:lstStyle>
            <a:lvl1pPr>
              <a:defRPr/>
            </a:lvl1pPr>
          </a:lstStyle>
          <a:p>
            <a:pPr>
              <a:defRPr/>
            </a:pPr>
            <a:fld id="{87A8C634-828F-4285-9485-B7DB7217B1EA}" type="slidenum">
              <a:rPr lang="ru-RU"/>
              <a:pPr>
                <a:defRPr/>
              </a:pPr>
              <a:t>‹#›</a:t>
            </a:fld>
            <a:endParaRPr lang="ru-RU"/>
          </a:p>
        </p:txBody>
      </p:sp>
    </p:spTree>
    <p:extLst>
      <p:ext uri="{BB962C8B-B14F-4D97-AF65-F5344CB8AC3E}">
        <p14:creationId xmlns:p14="http://schemas.microsoft.com/office/powerpoint/2010/main" val="722252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8"/>
          <p:cNvSpPr>
            <a:spLocks noGrp="1" noChangeArrowheads="1"/>
          </p:cNvSpPr>
          <p:nvPr>
            <p:ph type="sldNum" sz="quarter" idx="11"/>
          </p:nvPr>
        </p:nvSpPr>
        <p:spPr>
          <a:ln/>
        </p:spPr>
        <p:txBody>
          <a:bodyPr/>
          <a:lstStyle>
            <a:lvl1pPr>
              <a:defRPr/>
            </a:lvl1pPr>
          </a:lstStyle>
          <a:p>
            <a:pPr>
              <a:defRPr/>
            </a:pPr>
            <a:fld id="{E54D0F7B-8FA3-4752-83F7-90BDAC4C10F1}" type="slidenum">
              <a:rPr lang="ru-RU"/>
              <a:pPr>
                <a:defRPr/>
              </a:pPr>
              <a:t>‹#›</a:t>
            </a:fld>
            <a:endParaRPr lang="ru-RU"/>
          </a:p>
        </p:txBody>
      </p:sp>
    </p:spTree>
    <p:extLst>
      <p:ext uri="{BB962C8B-B14F-4D97-AF65-F5344CB8AC3E}">
        <p14:creationId xmlns:p14="http://schemas.microsoft.com/office/powerpoint/2010/main" val="139866331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8"/>
          <p:cNvSpPr>
            <a:spLocks noGrp="1" noChangeArrowheads="1"/>
          </p:cNvSpPr>
          <p:nvPr>
            <p:ph type="sldNum" sz="quarter" idx="11"/>
          </p:nvPr>
        </p:nvSpPr>
        <p:spPr>
          <a:ln/>
        </p:spPr>
        <p:txBody>
          <a:bodyPr/>
          <a:lstStyle>
            <a:lvl1pPr>
              <a:defRPr/>
            </a:lvl1pPr>
          </a:lstStyle>
          <a:p>
            <a:pPr>
              <a:defRPr/>
            </a:pPr>
            <a:fld id="{07415AC1-E7C7-45EA-AAAA-901F39996D0C}" type="slidenum">
              <a:rPr lang="ru-RU"/>
              <a:pPr>
                <a:defRPr/>
              </a:pPr>
              <a:t>‹#›</a:t>
            </a:fld>
            <a:endParaRPr lang="ru-RU"/>
          </a:p>
        </p:txBody>
      </p:sp>
    </p:spTree>
    <p:extLst>
      <p:ext uri="{BB962C8B-B14F-4D97-AF65-F5344CB8AC3E}">
        <p14:creationId xmlns:p14="http://schemas.microsoft.com/office/powerpoint/2010/main" val="113760420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8"/>
          <p:cNvSpPr>
            <a:spLocks noGrp="1" noChangeArrowheads="1"/>
          </p:cNvSpPr>
          <p:nvPr>
            <p:ph type="sldNum" sz="quarter" idx="11"/>
          </p:nvPr>
        </p:nvSpPr>
        <p:spPr>
          <a:ln/>
        </p:spPr>
        <p:txBody>
          <a:bodyPr/>
          <a:lstStyle>
            <a:lvl1pPr>
              <a:defRPr/>
            </a:lvl1pPr>
          </a:lstStyle>
          <a:p>
            <a:pPr>
              <a:defRPr/>
            </a:pPr>
            <a:fld id="{41E4E931-554A-4CB7-95BD-973610783650}" type="slidenum">
              <a:rPr lang="ru-RU"/>
              <a:pPr>
                <a:defRPr/>
              </a:pPr>
              <a:t>‹#›</a:t>
            </a:fld>
            <a:endParaRPr lang="ru-RU"/>
          </a:p>
        </p:txBody>
      </p:sp>
    </p:spTree>
    <p:extLst>
      <p:ext uri="{BB962C8B-B14F-4D97-AF65-F5344CB8AC3E}">
        <p14:creationId xmlns:p14="http://schemas.microsoft.com/office/powerpoint/2010/main" val="324741441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8"/>
          <p:cNvSpPr>
            <a:spLocks noGrp="1" noChangeArrowheads="1"/>
          </p:cNvSpPr>
          <p:nvPr>
            <p:ph type="sldNum" sz="quarter" idx="11"/>
          </p:nvPr>
        </p:nvSpPr>
        <p:spPr>
          <a:ln/>
        </p:spPr>
        <p:txBody>
          <a:bodyPr/>
          <a:lstStyle>
            <a:lvl1pPr>
              <a:defRPr/>
            </a:lvl1pPr>
          </a:lstStyle>
          <a:p>
            <a:pPr>
              <a:defRPr/>
            </a:pPr>
            <a:fld id="{BB1BA4A6-AF17-488A-9173-B7707A8FA05E}" type="slidenum">
              <a:rPr lang="ru-RU"/>
              <a:pPr>
                <a:defRPr/>
              </a:pPr>
              <a:t>‹#›</a:t>
            </a:fld>
            <a:endParaRPr lang="ru-RU"/>
          </a:p>
        </p:txBody>
      </p:sp>
    </p:spTree>
    <p:extLst>
      <p:ext uri="{BB962C8B-B14F-4D97-AF65-F5344CB8AC3E}">
        <p14:creationId xmlns:p14="http://schemas.microsoft.com/office/powerpoint/2010/main" val="115728921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0A0EEA1B-3964-422B-BE72-93BA3A71699D}" type="slidenum">
              <a:rPr lang="en-GB" altLang="fr-FR"/>
              <a:pPr>
                <a:defRPr/>
              </a:pPr>
              <a:t>‹#›</a:t>
            </a:fld>
            <a:endParaRPr lang="en-GB" altLang="fr-FR"/>
          </a:p>
        </p:txBody>
      </p:sp>
    </p:spTree>
    <p:extLst>
      <p:ext uri="{BB962C8B-B14F-4D97-AF65-F5344CB8AC3E}">
        <p14:creationId xmlns:p14="http://schemas.microsoft.com/office/powerpoint/2010/main" val="18779827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218770FE-A5FC-420C-8554-0AA06B20BF95}" type="slidenum">
              <a:rPr lang="en-GB" altLang="fr-FR"/>
              <a:pPr>
                <a:defRPr/>
              </a:pPr>
              <a:t>‹#›</a:t>
            </a:fld>
            <a:endParaRPr lang="en-GB" altLang="fr-FR"/>
          </a:p>
        </p:txBody>
      </p:sp>
    </p:spTree>
    <p:extLst>
      <p:ext uri="{BB962C8B-B14F-4D97-AF65-F5344CB8AC3E}">
        <p14:creationId xmlns:p14="http://schemas.microsoft.com/office/powerpoint/2010/main" val="244209163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74D4B96B-04CC-4A3B-9B2C-0FAAC26C6B63}" type="slidenum">
              <a:rPr lang="en-GB" altLang="fr-FR"/>
              <a:pPr>
                <a:defRPr/>
              </a:pPr>
              <a:t>‹#›</a:t>
            </a:fld>
            <a:endParaRPr lang="en-GB" altLang="fr-FR"/>
          </a:p>
        </p:txBody>
      </p:sp>
    </p:spTree>
    <p:extLst>
      <p:ext uri="{BB962C8B-B14F-4D97-AF65-F5344CB8AC3E}">
        <p14:creationId xmlns:p14="http://schemas.microsoft.com/office/powerpoint/2010/main" val="3503030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413A6CB-3DBF-45B5-B38B-396650E42159}" type="datetimeFigureOut">
              <a:rPr lang="ru-RU"/>
              <a:pPr>
                <a:defRPr/>
              </a:pPr>
              <a:t>19.09.2017</a:t>
            </a:fld>
            <a:r>
              <a:rPr lang="ru-RU"/>
              <a:t>25.09.2008</a:t>
            </a:r>
          </a:p>
        </p:txBody>
      </p:sp>
      <p:sp>
        <p:nvSpPr>
          <p:cNvPr id="3"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4" name="Rectangle 7"/>
          <p:cNvSpPr>
            <a:spLocks noGrp="1" noChangeArrowheads="1"/>
          </p:cNvSpPr>
          <p:nvPr>
            <p:ph type="sldNum" sz="quarter" idx="12"/>
          </p:nvPr>
        </p:nvSpPr>
        <p:spPr>
          <a:ln/>
        </p:spPr>
        <p:txBody>
          <a:bodyPr/>
          <a:lstStyle>
            <a:lvl1pPr>
              <a:defRPr/>
            </a:lvl1pPr>
          </a:lstStyle>
          <a:p>
            <a:pPr>
              <a:defRPr/>
            </a:pPr>
            <a:fld id="{1BF68CDB-781A-4F34-932B-BC6FA16BA485}" type="slidenum">
              <a:rPr lang="ru-RU"/>
              <a:pPr>
                <a:defRPr/>
              </a:pPr>
              <a:t>‹#›</a:t>
            </a:fld>
            <a:endParaRPr lang="ru-RU"/>
          </a:p>
        </p:txBody>
      </p:sp>
    </p:spTree>
    <p:extLst>
      <p:ext uri="{BB962C8B-B14F-4D97-AF65-F5344CB8AC3E}">
        <p14:creationId xmlns:p14="http://schemas.microsoft.com/office/powerpoint/2010/main" val="95343213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A692113D-67B1-4495-95A7-F75887E431A9}" type="slidenum">
              <a:rPr lang="en-GB" altLang="fr-FR"/>
              <a:pPr>
                <a:defRPr/>
              </a:pPr>
              <a:t>‹#›</a:t>
            </a:fld>
            <a:endParaRPr lang="en-GB" altLang="fr-FR"/>
          </a:p>
        </p:txBody>
      </p:sp>
    </p:spTree>
    <p:extLst>
      <p:ext uri="{BB962C8B-B14F-4D97-AF65-F5344CB8AC3E}">
        <p14:creationId xmlns:p14="http://schemas.microsoft.com/office/powerpoint/2010/main" val="38300654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AA7686AC-422F-4AB0-AF31-60E160AA8515}" type="slidenum">
              <a:rPr lang="en-GB" altLang="fr-FR"/>
              <a:pPr>
                <a:defRPr/>
              </a:pPr>
              <a:t>‹#›</a:t>
            </a:fld>
            <a:endParaRPr lang="en-GB" altLang="fr-FR"/>
          </a:p>
        </p:txBody>
      </p:sp>
    </p:spTree>
    <p:extLst>
      <p:ext uri="{BB962C8B-B14F-4D97-AF65-F5344CB8AC3E}">
        <p14:creationId xmlns:p14="http://schemas.microsoft.com/office/powerpoint/2010/main" val="137033058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75B592B7-7EE2-41EF-991F-5DE363CA9955}" type="slidenum">
              <a:rPr lang="en-GB" altLang="fr-FR"/>
              <a:pPr>
                <a:defRPr/>
              </a:pPr>
              <a:t>‹#›</a:t>
            </a:fld>
            <a:endParaRPr lang="en-GB" altLang="fr-FR"/>
          </a:p>
        </p:txBody>
      </p:sp>
    </p:spTree>
    <p:extLst>
      <p:ext uri="{BB962C8B-B14F-4D97-AF65-F5344CB8AC3E}">
        <p14:creationId xmlns:p14="http://schemas.microsoft.com/office/powerpoint/2010/main" val="317630164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E60755-D376-4111-B816-8F626EA40DFB}" type="slidenum">
              <a:rPr lang="en-GB" altLang="fr-FR"/>
              <a:pPr>
                <a:defRPr/>
              </a:pPr>
              <a:t>‹#›</a:t>
            </a:fld>
            <a:endParaRPr lang="en-GB" altLang="fr-FR"/>
          </a:p>
        </p:txBody>
      </p:sp>
    </p:spTree>
    <p:extLst>
      <p:ext uri="{BB962C8B-B14F-4D97-AF65-F5344CB8AC3E}">
        <p14:creationId xmlns:p14="http://schemas.microsoft.com/office/powerpoint/2010/main" val="240641845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A33544EA-F2D1-432F-9A9B-CDF2A8CD1F66}" type="slidenum">
              <a:rPr lang="en-GB" altLang="fr-FR"/>
              <a:pPr>
                <a:defRPr/>
              </a:pPr>
              <a:t>‹#›</a:t>
            </a:fld>
            <a:endParaRPr lang="en-GB" altLang="fr-FR"/>
          </a:p>
        </p:txBody>
      </p:sp>
    </p:spTree>
    <p:extLst>
      <p:ext uri="{BB962C8B-B14F-4D97-AF65-F5344CB8AC3E}">
        <p14:creationId xmlns:p14="http://schemas.microsoft.com/office/powerpoint/2010/main" val="101743614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68F24A88-19D2-4CD0-BF5F-D6E332129149}" type="slidenum">
              <a:rPr lang="en-GB" altLang="fr-FR"/>
              <a:pPr>
                <a:defRPr/>
              </a:pPr>
              <a:t>‹#›</a:t>
            </a:fld>
            <a:endParaRPr lang="en-GB" altLang="fr-FR"/>
          </a:p>
        </p:txBody>
      </p:sp>
    </p:spTree>
    <p:extLst>
      <p:ext uri="{BB962C8B-B14F-4D97-AF65-F5344CB8AC3E}">
        <p14:creationId xmlns:p14="http://schemas.microsoft.com/office/powerpoint/2010/main" val="52995213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5D1F1E9C-8A5A-49CD-838F-3CEFE7CDC412}" type="slidenum">
              <a:rPr lang="en-GB" altLang="fr-FR"/>
              <a:pPr>
                <a:defRPr/>
              </a:pPr>
              <a:t>‹#›</a:t>
            </a:fld>
            <a:endParaRPr lang="en-GB" altLang="fr-FR"/>
          </a:p>
        </p:txBody>
      </p:sp>
    </p:spTree>
    <p:extLst>
      <p:ext uri="{BB962C8B-B14F-4D97-AF65-F5344CB8AC3E}">
        <p14:creationId xmlns:p14="http://schemas.microsoft.com/office/powerpoint/2010/main" val="247121595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02C1E1FB-B712-461E-AADE-F793B85DE28C}" type="slidenum">
              <a:rPr lang="en-GB" altLang="fr-FR"/>
              <a:pPr>
                <a:defRPr/>
              </a:pPr>
              <a:t>‹#›</a:t>
            </a:fld>
            <a:endParaRPr lang="en-GB" altLang="fr-FR"/>
          </a:p>
        </p:txBody>
      </p:sp>
    </p:spTree>
    <p:extLst>
      <p:ext uri="{BB962C8B-B14F-4D97-AF65-F5344CB8AC3E}">
        <p14:creationId xmlns:p14="http://schemas.microsoft.com/office/powerpoint/2010/main" val="14288957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40"/>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BB566884-6786-4F75-9FBF-DA9C9BDEC2BA}" type="slidenum">
              <a:rPr lang="en-GB" altLang="fr-FR"/>
              <a:pPr>
                <a:defRPr/>
              </a:pPr>
              <a:t>‹#›</a:t>
            </a:fld>
            <a:endParaRPr lang="en-GB" altLang="fr-FR"/>
          </a:p>
        </p:txBody>
      </p:sp>
    </p:spTree>
    <p:extLst>
      <p:ext uri="{BB962C8B-B14F-4D97-AF65-F5344CB8AC3E}">
        <p14:creationId xmlns:p14="http://schemas.microsoft.com/office/powerpoint/2010/main" val="371022755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12" name="Freeform 23"/>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15" name="Freeform 26"/>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817191" name="Rectangle 39"/>
          <p:cNvSpPr>
            <a:spLocks noGrp="1" noChangeArrowheads="1"/>
          </p:cNvSpPr>
          <p:nvPr>
            <p:ph type="ctrTitle" sz="quarter"/>
          </p:nvPr>
        </p:nvSpPr>
        <p:spPr>
          <a:xfrm>
            <a:off x="685800" y="1692277"/>
            <a:ext cx="7772400" cy="1736725"/>
          </a:xfrm>
          <a:noFill/>
        </p:spPr>
        <p:txBody>
          <a:bodyPr anchor="b"/>
          <a:lstStyle>
            <a:lvl1pPr>
              <a:defRPr sz="4800"/>
            </a:lvl1pPr>
          </a:lstStyle>
          <a:p>
            <a:r>
              <a:rPr lang="en-US"/>
              <a:t>Образец заголовка</a:t>
            </a:r>
          </a:p>
        </p:txBody>
      </p:sp>
      <p:sp>
        <p:nvSpPr>
          <p:cNvPr id="817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Образец подзаголовка</a:t>
            </a:r>
          </a:p>
        </p:txBody>
      </p:sp>
      <p:sp>
        <p:nvSpPr>
          <p:cNvPr id="41" name="Rectangle 41"/>
          <p:cNvSpPr>
            <a:spLocks noGrp="1" noChangeArrowheads="1"/>
          </p:cNvSpPr>
          <p:nvPr>
            <p:ph type="dt" sz="quarter" idx="10"/>
          </p:nvPr>
        </p:nvSpPr>
        <p:spPr>
          <a:xfrm>
            <a:off x="457200" y="6243638"/>
            <a:ext cx="2133600" cy="457200"/>
          </a:xfrm>
        </p:spPr>
        <p:txBody>
          <a:bodyPr/>
          <a:lstStyle>
            <a:lvl1pPr>
              <a:defRPr/>
            </a:lvl1pPr>
          </a:lstStyle>
          <a:p>
            <a:pPr>
              <a:defRPr/>
            </a:pPr>
            <a:fld id="{492A1B2E-9553-4EF2-AFEB-72B198BC66D5}" type="datetimeFigureOut">
              <a:rPr lang="ru-RU"/>
              <a:pPr>
                <a:defRPr/>
              </a:pPr>
              <a:t>19.09.2017</a:t>
            </a:fld>
            <a:r>
              <a:rPr lang="ru-RU"/>
              <a:t>25.09.2008</a:t>
            </a:r>
            <a:endParaRPr lang="en-US"/>
          </a:p>
        </p:txBody>
      </p:sp>
      <p:sp>
        <p:nvSpPr>
          <p:cNvPr id="42" name="Rectangle 42"/>
          <p:cNvSpPr>
            <a:spLocks noGrp="1" noChangeArrowheads="1"/>
          </p:cNvSpPr>
          <p:nvPr>
            <p:ph type="ftr" sz="quarter" idx="11"/>
          </p:nvPr>
        </p:nvSpPr>
        <p:spPr>
          <a:xfrm>
            <a:off x="3124200" y="6248400"/>
            <a:ext cx="2895600" cy="457200"/>
          </a:xfrm>
        </p:spPr>
        <p:txBody>
          <a:bodyPr/>
          <a:lstStyle>
            <a:lvl1pPr>
              <a:defRPr/>
            </a:lvl1pPr>
          </a:lstStyle>
          <a:p>
            <a:pPr>
              <a:defRPr/>
            </a:pPr>
            <a:r>
              <a:rPr lang="en-US"/>
              <a:t>104th session of JINR SC</a:t>
            </a:r>
          </a:p>
        </p:txBody>
      </p:sp>
      <p:sp>
        <p:nvSpPr>
          <p:cNvPr id="43" name="Rectangle 43"/>
          <p:cNvSpPr>
            <a:spLocks noGrp="1" noChangeArrowheads="1"/>
          </p:cNvSpPr>
          <p:nvPr>
            <p:ph type="sldNum" sz="quarter" idx="12"/>
          </p:nvPr>
        </p:nvSpPr>
        <p:spPr>
          <a:xfrm>
            <a:off x="6553200" y="6243638"/>
            <a:ext cx="2133600" cy="457200"/>
          </a:xfrm>
        </p:spPr>
        <p:txBody>
          <a:bodyPr/>
          <a:lstStyle>
            <a:lvl1pPr>
              <a:defRPr/>
            </a:lvl1pPr>
          </a:lstStyle>
          <a:p>
            <a:pPr>
              <a:defRPr/>
            </a:pPr>
            <a:fld id="{AE241D88-ECAC-4A63-A323-1A62DBABFAD6}" type="slidenum">
              <a:rPr lang="en-US"/>
              <a:pPr>
                <a:defRPr/>
              </a:pPr>
              <a:t>‹#›</a:t>
            </a:fld>
            <a:endParaRPr lang="en-US"/>
          </a:p>
        </p:txBody>
      </p:sp>
    </p:spTree>
    <p:extLst>
      <p:ext uri="{BB962C8B-B14F-4D97-AF65-F5344CB8AC3E}">
        <p14:creationId xmlns:p14="http://schemas.microsoft.com/office/powerpoint/2010/main" val="39742056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888BD442-F189-4BDF-B942-3616BFA136DA}" type="datetimeFigureOut">
              <a:rPr lang="ru-RU"/>
              <a:pPr>
                <a:defRPr/>
              </a:pPr>
              <a:t>19.09.2017</a:t>
            </a:fld>
            <a:r>
              <a:rPr lang="ru-RU"/>
              <a:t>25.09.2008</a:t>
            </a:r>
          </a:p>
        </p:txBody>
      </p:sp>
      <p:sp>
        <p:nvSpPr>
          <p:cNvPr id="6"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7" name="Rectangle 7"/>
          <p:cNvSpPr>
            <a:spLocks noGrp="1" noChangeArrowheads="1"/>
          </p:cNvSpPr>
          <p:nvPr>
            <p:ph type="sldNum" sz="quarter" idx="12"/>
          </p:nvPr>
        </p:nvSpPr>
        <p:spPr>
          <a:ln/>
        </p:spPr>
        <p:txBody>
          <a:bodyPr/>
          <a:lstStyle>
            <a:lvl1pPr>
              <a:defRPr/>
            </a:lvl1pPr>
          </a:lstStyle>
          <a:p>
            <a:pPr>
              <a:defRPr/>
            </a:pPr>
            <a:fld id="{FFE9A81B-09CC-432F-8A85-695EAAB28589}" type="slidenum">
              <a:rPr lang="ru-RU"/>
              <a:pPr>
                <a:defRPr/>
              </a:pPr>
              <a:t>‹#›</a:t>
            </a:fld>
            <a:endParaRPr lang="ru-RU"/>
          </a:p>
        </p:txBody>
      </p:sp>
    </p:spTree>
    <p:extLst>
      <p:ext uri="{BB962C8B-B14F-4D97-AF65-F5344CB8AC3E}">
        <p14:creationId xmlns:p14="http://schemas.microsoft.com/office/powerpoint/2010/main" val="154974394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fld id="{D9ADACC7-2CAA-42D8-A8D1-7BADEC757C3C}" type="datetimeFigureOut">
              <a:rPr lang="ru-RU"/>
              <a:pPr>
                <a:defRPr/>
              </a:pPr>
              <a:t>19.09.2017</a:t>
            </a:fld>
            <a:r>
              <a:rPr lang="ru-RU"/>
              <a:t>25.09.2008</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6" name="Rectangle 42"/>
          <p:cNvSpPr>
            <a:spLocks noGrp="1" noChangeArrowheads="1"/>
          </p:cNvSpPr>
          <p:nvPr>
            <p:ph type="sldNum" sz="quarter" idx="12"/>
          </p:nvPr>
        </p:nvSpPr>
        <p:spPr>
          <a:ln/>
        </p:spPr>
        <p:txBody>
          <a:bodyPr/>
          <a:lstStyle>
            <a:lvl1pPr>
              <a:defRPr/>
            </a:lvl1pPr>
          </a:lstStyle>
          <a:p>
            <a:pPr>
              <a:defRPr/>
            </a:pPr>
            <a:fld id="{E07D3B77-6B66-436A-AE9D-71AAB6FA8324}" type="slidenum">
              <a:rPr lang="en-US"/>
              <a:pPr>
                <a:defRPr/>
              </a:pPr>
              <a:t>‹#›</a:t>
            </a:fld>
            <a:endParaRPr lang="en-US"/>
          </a:p>
        </p:txBody>
      </p:sp>
    </p:spTree>
    <p:extLst>
      <p:ext uri="{BB962C8B-B14F-4D97-AF65-F5344CB8AC3E}">
        <p14:creationId xmlns:p14="http://schemas.microsoft.com/office/powerpoint/2010/main" val="175901585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fld id="{982A7D32-4086-4918-82E6-50A848A8E944}" type="datetimeFigureOut">
              <a:rPr lang="ru-RU"/>
              <a:pPr>
                <a:defRPr/>
              </a:pPr>
              <a:t>19.09.2017</a:t>
            </a:fld>
            <a:r>
              <a:rPr lang="ru-RU"/>
              <a:t>25.09.2008</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6" name="Rectangle 42"/>
          <p:cNvSpPr>
            <a:spLocks noGrp="1" noChangeArrowheads="1"/>
          </p:cNvSpPr>
          <p:nvPr>
            <p:ph type="sldNum" sz="quarter" idx="12"/>
          </p:nvPr>
        </p:nvSpPr>
        <p:spPr>
          <a:ln/>
        </p:spPr>
        <p:txBody>
          <a:bodyPr/>
          <a:lstStyle>
            <a:lvl1pPr>
              <a:defRPr/>
            </a:lvl1pPr>
          </a:lstStyle>
          <a:p>
            <a:pPr>
              <a:defRPr/>
            </a:pPr>
            <a:fld id="{018B20D0-C7E9-4C35-A541-53B55085FDF0}" type="slidenum">
              <a:rPr lang="en-US"/>
              <a:pPr>
                <a:defRPr/>
              </a:pPr>
              <a:t>‹#›</a:t>
            </a:fld>
            <a:endParaRPr lang="en-US"/>
          </a:p>
        </p:txBody>
      </p:sp>
    </p:spTree>
    <p:extLst>
      <p:ext uri="{BB962C8B-B14F-4D97-AF65-F5344CB8AC3E}">
        <p14:creationId xmlns:p14="http://schemas.microsoft.com/office/powerpoint/2010/main" val="83483171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fld id="{365CEA7A-4F1D-47E8-AB26-C7B725C1030B}" type="datetimeFigureOut">
              <a:rPr lang="ru-RU"/>
              <a:pPr>
                <a:defRPr/>
              </a:pPr>
              <a:t>19.09.2017</a:t>
            </a:fld>
            <a:r>
              <a:rPr lang="ru-RU"/>
              <a:t>25.09.2008</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7" name="Rectangle 42"/>
          <p:cNvSpPr>
            <a:spLocks noGrp="1" noChangeArrowheads="1"/>
          </p:cNvSpPr>
          <p:nvPr>
            <p:ph type="sldNum" sz="quarter" idx="12"/>
          </p:nvPr>
        </p:nvSpPr>
        <p:spPr>
          <a:ln/>
        </p:spPr>
        <p:txBody>
          <a:bodyPr/>
          <a:lstStyle>
            <a:lvl1pPr>
              <a:defRPr/>
            </a:lvl1pPr>
          </a:lstStyle>
          <a:p>
            <a:pPr>
              <a:defRPr/>
            </a:pPr>
            <a:fld id="{EC609AD0-9832-408A-B8CA-E8C43434903C}" type="slidenum">
              <a:rPr lang="en-US"/>
              <a:pPr>
                <a:defRPr/>
              </a:pPr>
              <a:t>‹#›</a:t>
            </a:fld>
            <a:endParaRPr lang="en-US"/>
          </a:p>
        </p:txBody>
      </p:sp>
    </p:spTree>
    <p:extLst>
      <p:ext uri="{BB962C8B-B14F-4D97-AF65-F5344CB8AC3E}">
        <p14:creationId xmlns:p14="http://schemas.microsoft.com/office/powerpoint/2010/main" val="16684286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fld id="{38538C03-7B72-406E-9F35-805DEB16A8B7}" type="datetimeFigureOut">
              <a:rPr lang="ru-RU"/>
              <a:pPr>
                <a:defRPr/>
              </a:pPr>
              <a:t>19.09.2017</a:t>
            </a:fld>
            <a:r>
              <a:rPr lang="ru-RU"/>
              <a:t>25.09.2008</a:t>
            </a: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9" name="Rectangle 42"/>
          <p:cNvSpPr>
            <a:spLocks noGrp="1" noChangeArrowheads="1"/>
          </p:cNvSpPr>
          <p:nvPr>
            <p:ph type="sldNum" sz="quarter" idx="12"/>
          </p:nvPr>
        </p:nvSpPr>
        <p:spPr>
          <a:ln/>
        </p:spPr>
        <p:txBody>
          <a:bodyPr/>
          <a:lstStyle>
            <a:lvl1pPr>
              <a:defRPr/>
            </a:lvl1pPr>
          </a:lstStyle>
          <a:p>
            <a:pPr>
              <a:defRPr/>
            </a:pPr>
            <a:fld id="{9063A8AB-9A5A-4D39-B89A-FDB59EC2FE6B}" type="slidenum">
              <a:rPr lang="en-US"/>
              <a:pPr>
                <a:defRPr/>
              </a:pPr>
              <a:t>‹#›</a:t>
            </a:fld>
            <a:endParaRPr lang="en-US"/>
          </a:p>
        </p:txBody>
      </p:sp>
    </p:spTree>
    <p:extLst>
      <p:ext uri="{BB962C8B-B14F-4D97-AF65-F5344CB8AC3E}">
        <p14:creationId xmlns:p14="http://schemas.microsoft.com/office/powerpoint/2010/main" val="310276944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fld id="{FE2F9D86-FA26-4F66-923A-4DF2F31C264C}" type="datetimeFigureOut">
              <a:rPr lang="ru-RU"/>
              <a:pPr>
                <a:defRPr/>
              </a:pPr>
              <a:t>19.09.2017</a:t>
            </a:fld>
            <a:r>
              <a:rPr lang="ru-RU"/>
              <a:t>25.09.2008</a:t>
            </a: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5" name="Rectangle 42"/>
          <p:cNvSpPr>
            <a:spLocks noGrp="1" noChangeArrowheads="1"/>
          </p:cNvSpPr>
          <p:nvPr>
            <p:ph type="sldNum" sz="quarter" idx="12"/>
          </p:nvPr>
        </p:nvSpPr>
        <p:spPr>
          <a:ln/>
        </p:spPr>
        <p:txBody>
          <a:bodyPr/>
          <a:lstStyle>
            <a:lvl1pPr>
              <a:defRPr/>
            </a:lvl1pPr>
          </a:lstStyle>
          <a:p>
            <a:pPr>
              <a:defRPr/>
            </a:pPr>
            <a:fld id="{2FD54641-B5BF-4278-A70D-FE53687BCD1B}" type="slidenum">
              <a:rPr lang="en-US"/>
              <a:pPr>
                <a:defRPr/>
              </a:pPr>
              <a:t>‹#›</a:t>
            </a:fld>
            <a:endParaRPr lang="en-US"/>
          </a:p>
        </p:txBody>
      </p:sp>
    </p:spTree>
    <p:extLst>
      <p:ext uri="{BB962C8B-B14F-4D97-AF65-F5344CB8AC3E}">
        <p14:creationId xmlns:p14="http://schemas.microsoft.com/office/powerpoint/2010/main" val="35018912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fld id="{9BB78A91-E16A-4525-8F75-4FB0234A0115}" type="datetimeFigureOut">
              <a:rPr lang="ru-RU"/>
              <a:pPr>
                <a:defRPr/>
              </a:pPr>
              <a:t>19.09.2017</a:t>
            </a:fld>
            <a:r>
              <a:rPr lang="ru-RU"/>
              <a:t>25.09.2008</a:t>
            </a: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4" name="Rectangle 42"/>
          <p:cNvSpPr>
            <a:spLocks noGrp="1" noChangeArrowheads="1"/>
          </p:cNvSpPr>
          <p:nvPr>
            <p:ph type="sldNum" sz="quarter" idx="12"/>
          </p:nvPr>
        </p:nvSpPr>
        <p:spPr>
          <a:ln/>
        </p:spPr>
        <p:txBody>
          <a:bodyPr/>
          <a:lstStyle>
            <a:lvl1pPr>
              <a:defRPr/>
            </a:lvl1pPr>
          </a:lstStyle>
          <a:p>
            <a:pPr>
              <a:defRPr/>
            </a:pPr>
            <a:fld id="{CC7EDB23-7814-4716-927F-B35B0B2D1011}" type="slidenum">
              <a:rPr lang="en-US"/>
              <a:pPr>
                <a:defRPr/>
              </a:pPr>
              <a:t>‹#›</a:t>
            </a:fld>
            <a:endParaRPr lang="en-US"/>
          </a:p>
        </p:txBody>
      </p:sp>
    </p:spTree>
    <p:extLst>
      <p:ext uri="{BB962C8B-B14F-4D97-AF65-F5344CB8AC3E}">
        <p14:creationId xmlns:p14="http://schemas.microsoft.com/office/powerpoint/2010/main" val="360946225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fld id="{AC4993BC-BC8F-4618-887C-FFB208960709}" type="datetimeFigureOut">
              <a:rPr lang="ru-RU"/>
              <a:pPr>
                <a:defRPr/>
              </a:pPr>
              <a:t>19.09.2017</a:t>
            </a:fld>
            <a:r>
              <a:rPr lang="ru-RU"/>
              <a:t>25.09.2008</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7" name="Rectangle 42"/>
          <p:cNvSpPr>
            <a:spLocks noGrp="1" noChangeArrowheads="1"/>
          </p:cNvSpPr>
          <p:nvPr>
            <p:ph type="sldNum" sz="quarter" idx="12"/>
          </p:nvPr>
        </p:nvSpPr>
        <p:spPr>
          <a:ln/>
        </p:spPr>
        <p:txBody>
          <a:bodyPr/>
          <a:lstStyle>
            <a:lvl1pPr>
              <a:defRPr/>
            </a:lvl1pPr>
          </a:lstStyle>
          <a:p>
            <a:pPr>
              <a:defRPr/>
            </a:pPr>
            <a:fld id="{5E67425A-855E-4A7A-B06D-960B58CA5FB2}" type="slidenum">
              <a:rPr lang="en-US"/>
              <a:pPr>
                <a:defRPr/>
              </a:pPr>
              <a:t>‹#›</a:t>
            </a:fld>
            <a:endParaRPr lang="en-US"/>
          </a:p>
        </p:txBody>
      </p:sp>
    </p:spTree>
    <p:extLst>
      <p:ext uri="{BB962C8B-B14F-4D97-AF65-F5344CB8AC3E}">
        <p14:creationId xmlns:p14="http://schemas.microsoft.com/office/powerpoint/2010/main" val="31916120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fld id="{4AC1A50A-16B1-4BEC-BAD5-6380C08D2567}" type="datetimeFigureOut">
              <a:rPr lang="ru-RU"/>
              <a:pPr>
                <a:defRPr/>
              </a:pPr>
              <a:t>19.09.2017</a:t>
            </a:fld>
            <a:r>
              <a:rPr lang="ru-RU"/>
              <a:t>25.09.2008</a:t>
            </a: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7" name="Rectangle 42"/>
          <p:cNvSpPr>
            <a:spLocks noGrp="1" noChangeArrowheads="1"/>
          </p:cNvSpPr>
          <p:nvPr>
            <p:ph type="sldNum" sz="quarter" idx="12"/>
          </p:nvPr>
        </p:nvSpPr>
        <p:spPr>
          <a:ln/>
        </p:spPr>
        <p:txBody>
          <a:bodyPr/>
          <a:lstStyle>
            <a:lvl1pPr>
              <a:defRPr/>
            </a:lvl1pPr>
          </a:lstStyle>
          <a:p>
            <a:pPr>
              <a:defRPr/>
            </a:pPr>
            <a:fld id="{2EB7DF6C-15F6-4C11-B4DA-14204031CB29}" type="slidenum">
              <a:rPr lang="en-US"/>
              <a:pPr>
                <a:defRPr/>
              </a:pPr>
              <a:t>‹#›</a:t>
            </a:fld>
            <a:endParaRPr lang="en-US"/>
          </a:p>
        </p:txBody>
      </p:sp>
    </p:spTree>
    <p:extLst>
      <p:ext uri="{BB962C8B-B14F-4D97-AF65-F5344CB8AC3E}">
        <p14:creationId xmlns:p14="http://schemas.microsoft.com/office/powerpoint/2010/main" val="215729366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fld id="{36424C1F-7C32-4802-9B7E-074397428C1F}" type="datetimeFigureOut">
              <a:rPr lang="ru-RU"/>
              <a:pPr>
                <a:defRPr/>
              </a:pPr>
              <a:t>19.09.2017</a:t>
            </a:fld>
            <a:r>
              <a:rPr lang="ru-RU"/>
              <a:t>25.09.2008</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6" name="Rectangle 42"/>
          <p:cNvSpPr>
            <a:spLocks noGrp="1" noChangeArrowheads="1"/>
          </p:cNvSpPr>
          <p:nvPr>
            <p:ph type="sldNum" sz="quarter" idx="12"/>
          </p:nvPr>
        </p:nvSpPr>
        <p:spPr>
          <a:ln/>
        </p:spPr>
        <p:txBody>
          <a:bodyPr/>
          <a:lstStyle>
            <a:lvl1pPr>
              <a:defRPr/>
            </a:lvl1pPr>
          </a:lstStyle>
          <a:p>
            <a:pPr>
              <a:defRPr/>
            </a:pPr>
            <a:fld id="{A90E42C5-6A77-4EB5-A838-2711327260A0}" type="slidenum">
              <a:rPr lang="en-US"/>
              <a:pPr>
                <a:defRPr/>
              </a:pPr>
              <a:t>‹#›</a:t>
            </a:fld>
            <a:endParaRPr lang="en-US"/>
          </a:p>
        </p:txBody>
      </p:sp>
    </p:spTree>
    <p:extLst>
      <p:ext uri="{BB962C8B-B14F-4D97-AF65-F5344CB8AC3E}">
        <p14:creationId xmlns:p14="http://schemas.microsoft.com/office/powerpoint/2010/main" val="78530338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69102" y="277815"/>
            <a:ext cx="2195513"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79388" y="277815"/>
            <a:ext cx="6437312"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fld id="{F1920562-A384-461D-A6FC-21C5635C200D}" type="datetimeFigureOut">
              <a:rPr lang="ru-RU"/>
              <a:pPr>
                <a:defRPr/>
              </a:pPr>
              <a:t>19.09.2017</a:t>
            </a:fld>
            <a:r>
              <a:rPr lang="ru-RU"/>
              <a:t>25.09.2008</a:t>
            </a: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104th session of JINR SC</a:t>
            </a:r>
          </a:p>
        </p:txBody>
      </p:sp>
      <p:sp>
        <p:nvSpPr>
          <p:cNvPr id="6" name="Rectangle 42"/>
          <p:cNvSpPr>
            <a:spLocks noGrp="1" noChangeArrowheads="1"/>
          </p:cNvSpPr>
          <p:nvPr>
            <p:ph type="sldNum" sz="quarter" idx="12"/>
          </p:nvPr>
        </p:nvSpPr>
        <p:spPr>
          <a:ln/>
        </p:spPr>
        <p:txBody>
          <a:bodyPr/>
          <a:lstStyle>
            <a:lvl1pPr>
              <a:defRPr/>
            </a:lvl1pPr>
          </a:lstStyle>
          <a:p>
            <a:pPr>
              <a:defRPr/>
            </a:pPr>
            <a:fld id="{420EC57D-49B7-4BF5-8D71-926AA504C5B4}" type="slidenum">
              <a:rPr lang="en-US"/>
              <a:pPr>
                <a:defRPr/>
              </a:pPr>
              <a:t>‹#›</a:t>
            </a:fld>
            <a:endParaRPr lang="en-US"/>
          </a:p>
        </p:txBody>
      </p:sp>
    </p:spTree>
    <p:extLst>
      <p:ext uri="{BB962C8B-B14F-4D97-AF65-F5344CB8AC3E}">
        <p14:creationId xmlns:p14="http://schemas.microsoft.com/office/powerpoint/2010/main" val="2247479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fld id="{C698B1FD-2496-4A92-A29E-1F22DF5429FD}" type="datetimeFigureOut">
              <a:rPr lang="ru-RU"/>
              <a:pPr>
                <a:defRPr/>
              </a:pPr>
              <a:t>19.09.2017</a:t>
            </a:fld>
            <a:r>
              <a:rPr lang="ru-RU"/>
              <a:t>25.09.2008</a:t>
            </a:r>
          </a:p>
        </p:txBody>
      </p:sp>
      <p:sp>
        <p:nvSpPr>
          <p:cNvPr id="6" name="Rectangle 6"/>
          <p:cNvSpPr>
            <a:spLocks noGrp="1" noChangeArrowheads="1"/>
          </p:cNvSpPr>
          <p:nvPr>
            <p:ph type="ftr" sz="quarter" idx="11"/>
          </p:nvPr>
        </p:nvSpPr>
        <p:spPr>
          <a:ln/>
        </p:spPr>
        <p:txBody>
          <a:bodyPr/>
          <a:lstStyle>
            <a:lvl1pPr>
              <a:defRPr/>
            </a:lvl1pPr>
          </a:lstStyle>
          <a:p>
            <a:pPr>
              <a:defRPr/>
            </a:pPr>
            <a:r>
              <a:rPr lang="ru-RU"/>
              <a:t>104th session of JINR SC</a:t>
            </a:r>
          </a:p>
        </p:txBody>
      </p:sp>
      <p:sp>
        <p:nvSpPr>
          <p:cNvPr id="7" name="Rectangle 7"/>
          <p:cNvSpPr>
            <a:spLocks noGrp="1" noChangeArrowheads="1"/>
          </p:cNvSpPr>
          <p:nvPr>
            <p:ph type="sldNum" sz="quarter" idx="12"/>
          </p:nvPr>
        </p:nvSpPr>
        <p:spPr>
          <a:ln/>
        </p:spPr>
        <p:txBody>
          <a:bodyPr/>
          <a:lstStyle>
            <a:lvl1pPr>
              <a:defRPr/>
            </a:lvl1pPr>
          </a:lstStyle>
          <a:p>
            <a:pPr>
              <a:defRPr/>
            </a:pPr>
            <a:fld id="{5BF95456-7DCF-4655-90E7-41E62E95C8DA}" type="slidenum">
              <a:rPr lang="ru-RU"/>
              <a:pPr>
                <a:defRPr/>
              </a:pPr>
              <a:t>‹#›</a:t>
            </a:fld>
            <a:endParaRPr lang="ru-RU"/>
          </a:p>
        </p:txBody>
      </p:sp>
    </p:spTree>
    <p:extLst>
      <p:ext uri="{BB962C8B-B14F-4D97-AF65-F5344CB8AC3E}">
        <p14:creationId xmlns:p14="http://schemas.microsoft.com/office/powerpoint/2010/main" val="258833497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5"/>
          <p:cNvSpPr>
            <a:spLocks noGrp="1" noChangeArrowheads="1"/>
          </p:cNvSpPr>
          <p:nvPr>
            <p:ph type="sldNum" sz="quarter" idx="11"/>
          </p:nvPr>
        </p:nvSpPr>
        <p:spPr>
          <a:ln/>
        </p:spPr>
        <p:txBody>
          <a:bodyPr/>
          <a:lstStyle>
            <a:lvl1pPr>
              <a:defRPr/>
            </a:lvl1pPr>
          </a:lstStyle>
          <a:p>
            <a:pPr>
              <a:defRPr/>
            </a:pPr>
            <a:fld id="{BE8DF7E3-EBAD-45FA-98B2-1AD85A7668F7}" type="slidenum">
              <a:rPr lang="ru-RU"/>
              <a:pPr>
                <a:defRPr/>
              </a:pPr>
              <a:t>‹#›</a:t>
            </a:fld>
            <a:endParaRPr lang="ru-RU"/>
          </a:p>
        </p:txBody>
      </p:sp>
    </p:spTree>
    <p:extLst>
      <p:ext uri="{BB962C8B-B14F-4D97-AF65-F5344CB8AC3E}">
        <p14:creationId xmlns:p14="http://schemas.microsoft.com/office/powerpoint/2010/main" val="149690053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2"/>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5"/>
          <p:cNvSpPr>
            <a:spLocks noGrp="1" noChangeArrowheads="1"/>
          </p:cNvSpPr>
          <p:nvPr>
            <p:ph type="sldNum" sz="quarter" idx="11"/>
          </p:nvPr>
        </p:nvSpPr>
        <p:spPr>
          <a:ln/>
        </p:spPr>
        <p:txBody>
          <a:bodyPr/>
          <a:lstStyle>
            <a:lvl1pPr>
              <a:defRPr/>
            </a:lvl1pPr>
          </a:lstStyle>
          <a:p>
            <a:pPr>
              <a:defRPr/>
            </a:pPr>
            <a:fld id="{41ECA919-470B-431E-A628-FF7768CE84FF}" type="slidenum">
              <a:rPr lang="ru-RU"/>
              <a:pPr>
                <a:defRPr/>
              </a:pPr>
              <a:t>‹#›</a:t>
            </a:fld>
            <a:endParaRPr lang="ru-RU"/>
          </a:p>
        </p:txBody>
      </p:sp>
    </p:spTree>
    <p:extLst>
      <p:ext uri="{BB962C8B-B14F-4D97-AF65-F5344CB8AC3E}">
        <p14:creationId xmlns:p14="http://schemas.microsoft.com/office/powerpoint/2010/main" val="9690094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5"/>
          <p:cNvSpPr>
            <a:spLocks noGrp="1" noChangeArrowheads="1"/>
          </p:cNvSpPr>
          <p:nvPr>
            <p:ph type="sldNum" sz="quarter" idx="11"/>
          </p:nvPr>
        </p:nvSpPr>
        <p:spPr>
          <a:ln/>
        </p:spPr>
        <p:txBody>
          <a:bodyPr/>
          <a:lstStyle>
            <a:lvl1pPr>
              <a:defRPr/>
            </a:lvl1pPr>
          </a:lstStyle>
          <a:p>
            <a:pPr>
              <a:defRPr/>
            </a:pPr>
            <a:fld id="{0D9CB791-9716-4660-BAD8-98DEAF92CB42}" type="slidenum">
              <a:rPr lang="ru-RU"/>
              <a:pPr>
                <a:defRPr/>
              </a:pPr>
              <a:t>‹#›</a:t>
            </a:fld>
            <a:endParaRPr lang="ru-RU"/>
          </a:p>
        </p:txBody>
      </p:sp>
    </p:spTree>
    <p:extLst>
      <p:ext uri="{BB962C8B-B14F-4D97-AF65-F5344CB8AC3E}">
        <p14:creationId xmlns:p14="http://schemas.microsoft.com/office/powerpoint/2010/main" val="52426126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5"/>
          <p:cNvSpPr>
            <a:spLocks noGrp="1" noChangeArrowheads="1"/>
          </p:cNvSpPr>
          <p:nvPr>
            <p:ph type="sldNum" sz="quarter" idx="11"/>
          </p:nvPr>
        </p:nvSpPr>
        <p:spPr>
          <a:ln/>
        </p:spPr>
        <p:txBody>
          <a:bodyPr/>
          <a:lstStyle>
            <a:lvl1pPr>
              <a:defRPr/>
            </a:lvl1pPr>
          </a:lstStyle>
          <a:p>
            <a:pPr>
              <a:defRPr/>
            </a:pPr>
            <a:fld id="{65E8B99B-2608-42D9-9D2E-7BC43D08432F}" type="slidenum">
              <a:rPr lang="ru-RU"/>
              <a:pPr>
                <a:defRPr/>
              </a:pPr>
              <a:t>‹#›</a:t>
            </a:fld>
            <a:endParaRPr lang="ru-RU"/>
          </a:p>
        </p:txBody>
      </p:sp>
    </p:spTree>
    <p:extLst>
      <p:ext uri="{BB962C8B-B14F-4D97-AF65-F5344CB8AC3E}">
        <p14:creationId xmlns:p14="http://schemas.microsoft.com/office/powerpoint/2010/main" val="113488004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8" name="Rectangle 15"/>
          <p:cNvSpPr>
            <a:spLocks noGrp="1" noChangeArrowheads="1"/>
          </p:cNvSpPr>
          <p:nvPr>
            <p:ph type="sldNum" sz="quarter" idx="11"/>
          </p:nvPr>
        </p:nvSpPr>
        <p:spPr>
          <a:ln/>
        </p:spPr>
        <p:txBody>
          <a:bodyPr/>
          <a:lstStyle>
            <a:lvl1pPr>
              <a:defRPr/>
            </a:lvl1pPr>
          </a:lstStyle>
          <a:p>
            <a:pPr>
              <a:defRPr/>
            </a:pPr>
            <a:fld id="{9C470DF3-CFC4-4FA1-AC72-3C3C38B20871}" type="slidenum">
              <a:rPr lang="ru-RU"/>
              <a:pPr>
                <a:defRPr/>
              </a:pPr>
              <a:t>‹#›</a:t>
            </a:fld>
            <a:endParaRPr lang="ru-RU"/>
          </a:p>
        </p:txBody>
      </p:sp>
    </p:spTree>
    <p:extLst>
      <p:ext uri="{BB962C8B-B14F-4D97-AF65-F5344CB8AC3E}">
        <p14:creationId xmlns:p14="http://schemas.microsoft.com/office/powerpoint/2010/main" val="369393617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4" name="Rectangle 15"/>
          <p:cNvSpPr>
            <a:spLocks noGrp="1" noChangeArrowheads="1"/>
          </p:cNvSpPr>
          <p:nvPr>
            <p:ph type="sldNum" sz="quarter" idx="11"/>
          </p:nvPr>
        </p:nvSpPr>
        <p:spPr>
          <a:ln/>
        </p:spPr>
        <p:txBody>
          <a:bodyPr/>
          <a:lstStyle>
            <a:lvl1pPr>
              <a:defRPr/>
            </a:lvl1pPr>
          </a:lstStyle>
          <a:p>
            <a:pPr>
              <a:defRPr/>
            </a:pPr>
            <a:fld id="{6B8D0C98-19C0-4527-B555-D26F87808D0F}" type="slidenum">
              <a:rPr lang="ru-RU"/>
              <a:pPr>
                <a:defRPr/>
              </a:pPr>
              <a:t>‹#›</a:t>
            </a:fld>
            <a:endParaRPr lang="ru-RU"/>
          </a:p>
        </p:txBody>
      </p:sp>
    </p:spTree>
    <p:extLst>
      <p:ext uri="{BB962C8B-B14F-4D97-AF65-F5344CB8AC3E}">
        <p14:creationId xmlns:p14="http://schemas.microsoft.com/office/powerpoint/2010/main" val="297066639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3" name="Rectangle 15"/>
          <p:cNvSpPr>
            <a:spLocks noGrp="1" noChangeArrowheads="1"/>
          </p:cNvSpPr>
          <p:nvPr>
            <p:ph type="sldNum" sz="quarter" idx="11"/>
          </p:nvPr>
        </p:nvSpPr>
        <p:spPr>
          <a:ln/>
        </p:spPr>
        <p:txBody>
          <a:bodyPr/>
          <a:lstStyle>
            <a:lvl1pPr>
              <a:defRPr/>
            </a:lvl1pPr>
          </a:lstStyle>
          <a:p>
            <a:pPr>
              <a:defRPr/>
            </a:pPr>
            <a:fld id="{3E8D3431-B949-4A36-B923-097C01ADFDEB}" type="slidenum">
              <a:rPr lang="ru-RU"/>
              <a:pPr>
                <a:defRPr/>
              </a:pPr>
              <a:t>‹#›</a:t>
            </a:fld>
            <a:endParaRPr lang="ru-RU"/>
          </a:p>
        </p:txBody>
      </p:sp>
    </p:spTree>
    <p:extLst>
      <p:ext uri="{BB962C8B-B14F-4D97-AF65-F5344CB8AC3E}">
        <p14:creationId xmlns:p14="http://schemas.microsoft.com/office/powerpoint/2010/main" val="35154663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5"/>
          <p:cNvSpPr>
            <a:spLocks noGrp="1" noChangeArrowheads="1"/>
          </p:cNvSpPr>
          <p:nvPr>
            <p:ph type="sldNum" sz="quarter" idx="11"/>
          </p:nvPr>
        </p:nvSpPr>
        <p:spPr>
          <a:ln/>
        </p:spPr>
        <p:txBody>
          <a:bodyPr/>
          <a:lstStyle>
            <a:lvl1pPr>
              <a:defRPr/>
            </a:lvl1pPr>
          </a:lstStyle>
          <a:p>
            <a:pPr>
              <a:defRPr/>
            </a:pPr>
            <a:fld id="{5A132B15-6A01-4F0C-BCC0-D1258CFACE98}" type="slidenum">
              <a:rPr lang="ru-RU"/>
              <a:pPr>
                <a:defRPr/>
              </a:pPr>
              <a:t>‹#›</a:t>
            </a:fld>
            <a:endParaRPr lang="ru-RU"/>
          </a:p>
        </p:txBody>
      </p:sp>
    </p:spTree>
    <p:extLst>
      <p:ext uri="{BB962C8B-B14F-4D97-AF65-F5344CB8AC3E}">
        <p14:creationId xmlns:p14="http://schemas.microsoft.com/office/powerpoint/2010/main" val="34104990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6" name="Rectangle 15"/>
          <p:cNvSpPr>
            <a:spLocks noGrp="1" noChangeArrowheads="1"/>
          </p:cNvSpPr>
          <p:nvPr>
            <p:ph type="sldNum" sz="quarter" idx="11"/>
          </p:nvPr>
        </p:nvSpPr>
        <p:spPr>
          <a:ln/>
        </p:spPr>
        <p:txBody>
          <a:bodyPr/>
          <a:lstStyle>
            <a:lvl1pPr>
              <a:defRPr/>
            </a:lvl1pPr>
          </a:lstStyle>
          <a:p>
            <a:pPr>
              <a:defRPr/>
            </a:pPr>
            <a:fld id="{007B30CE-B9FF-42FE-B8DA-E44FD668060D}" type="slidenum">
              <a:rPr lang="ru-RU"/>
              <a:pPr>
                <a:defRPr/>
              </a:pPr>
              <a:t>‹#›</a:t>
            </a:fld>
            <a:endParaRPr lang="ru-RU"/>
          </a:p>
        </p:txBody>
      </p:sp>
    </p:spTree>
    <p:extLst>
      <p:ext uri="{BB962C8B-B14F-4D97-AF65-F5344CB8AC3E}">
        <p14:creationId xmlns:p14="http://schemas.microsoft.com/office/powerpoint/2010/main" val="222999568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2"/>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ftr" sz="quarter" idx="10"/>
          </p:nvPr>
        </p:nvSpPr>
        <p:spPr>
          <a:ln/>
        </p:spPr>
        <p:txBody>
          <a:bodyPr/>
          <a:lstStyle>
            <a:lvl1pPr>
              <a:defRPr/>
            </a:lvl1pPr>
          </a:lstStyle>
          <a:p>
            <a:pPr>
              <a:defRPr/>
            </a:pPr>
            <a:r>
              <a:rPr lang="en-US"/>
              <a:t>104th session of JINR SC</a:t>
            </a:r>
            <a:endParaRPr lang="ru-RU"/>
          </a:p>
        </p:txBody>
      </p:sp>
      <p:sp>
        <p:nvSpPr>
          <p:cNvPr id="5" name="Rectangle 15"/>
          <p:cNvSpPr>
            <a:spLocks noGrp="1" noChangeArrowheads="1"/>
          </p:cNvSpPr>
          <p:nvPr>
            <p:ph type="sldNum" sz="quarter" idx="11"/>
          </p:nvPr>
        </p:nvSpPr>
        <p:spPr>
          <a:ln/>
        </p:spPr>
        <p:txBody>
          <a:bodyPr/>
          <a:lstStyle>
            <a:lvl1pPr>
              <a:defRPr/>
            </a:lvl1pPr>
          </a:lstStyle>
          <a:p>
            <a:pPr>
              <a:defRPr/>
            </a:pPr>
            <a:fld id="{283DC9A5-B420-414A-9096-4F4EE8D61DF6}" type="slidenum">
              <a:rPr lang="ru-RU"/>
              <a:pPr>
                <a:defRPr/>
              </a:pPr>
              <a:t>‹#›</a:t>
            </a:fld>
            <a:endParaRPr lang="ru-RU"/>
          </a:p>
        </p:txBody>
      </p:sp>
    </p:spTree>
    <p:extLst>
      <p:ext uri="{BB962C8B-B14F-4D97-AF65-F5344CB8AC3E}">
        <p14:creationId xmlns:p14="http://schemas.microsoft.com/office/powerpoint/2010/main" val="42925344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6.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62000" y="6400802"/>
            <a:ext cx="8380413" cy="455613"/>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ru-RU" sz="2400" b="0">
              <a:latin typeface="Times New Roman" pitchFamily="18" charset="0"/>
            </a:endParaRPr>
          </a:p>
        </p:txBody>
      </p:sp>
      <p:sp>
        <p:nvSpPr>
          <p:cNvPr id="491523" name="Rectangle 3"/>
          <p:cNvSpPr>
            <a:spLocks noGrp="1" noChangeArrowheads="1"/>
          </p:cNvSpPr>
          <p:nvPr>
            <p:ph type="title"/>
          </p:nvPr>
        </p:nvSpPr>
        <p:spPr bwMode="auto">
          <a:xfrm>
            <a:off x="900115" y="115890"/>
            <a:ext cx="8243887" cy="968375"/>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900115" y="1341440"/>
            <a:ext cx="81676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1525" name="Rectangle 5"/>
          <p:cNvSpPr>
            <a:spLocks noGrp="1" noChangeArrowheads="1"/>
          </p:cNvSpPr>
          <p:nvPr>
            <p:ph type="dt" sz="half" idx="2"/>
          </p:nvPr>
        </p:nvSpPr>
        <p:spPr bwMode="auto">
          <a:xfrm>
            <a:off x="900115" y="6400800"/>
            <a:ext cx="1439863"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sz="1400" b="0">
                <a:latin typeface="Times New Roman" pitchFamily="18" charset="0"/>
                <a:cs typeface="Arial" charset="0"/>
              </a:defRPr>
            </a:lvl1pPr>
          </a:lstStyle>
          <a:p>
            <a:pPr>
              <a:defRPr/>
            </a:pPr>
            <a:fld id="{AECC9297-BFD7-45A7-A108-30A445938248}" type="datetimeFigureOut">
              <a:rPr lang="ru-RU"/>
              <a:pPr>
                <a:defRPr/>
              </a:pPr>
              <a:t>19.09.2017</a:t>
            </a:fld>
            <a:r>
              <a:rPr lang="ru-RU"/>
              <a:t>25.09.2008</a:t>
            </a:r>
          </a:p>
        </p:txBody>
      </p:sp>
      <p:sp>
        <p:nvSpPr>
          <p:cNvPr id="491526" name="Rectangle 6"/>
          <p:cNvSpPr>
            <a:spLocks noGrp="1" noChangeArrowheads="1"/>
          </p:cNvSpPr>
          <p:nvPr>
            <p:ph type="ftr" sz="quarter" idx="3"/>
          </p:nvPr>
        </p:nvSpPr>
        <p:spPr bwMode="auto">
          <a:xfrm>
            <a:off x="2339978" y="6400800"/>
            <a:ext cx="5616575"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b="0">
                <a:latin typeface="Times New Roman" pitchFamily="18" charset="0"/>
                <a:cs typeface="Arial" charset="0"/>
              </a:defRPr>
            </a:lvl1pPr>
          </a:lstStyle>
          <a:p>
            <a:pPr>
              <a:defRPr/>
            </a:pPr>
            <a:r>
              <a:rPr lang="ru-RU"/>
              <a:t>104th session of JINR SC</a:t>
            </a:r>
          </a:p>
        </p:txBody>
      </p:sp>
      <p:sp>
        <p:nvSpPr>
          <p:cNvPr id="491527" name="Rectangle 7"/>
          <p:cNvSpPr>
            <a:spLocks noGrp="1" noChangeArrowheads="1"/>
          </p:cNvSpPr>
          <p:nvPr>
            <p:ph type="sldNum" sz="quarter" idx="4"/>
          </p:nvPr>
        </p:nvSpPr>
        <p:spPr bwMode="auto">
          <a:xfrm>
            <a:off x="7956549" y="6400800"/>
            <a:ext cx="1187451"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Times New Roman" pitchFamily="18" charset="0"/>
                <a:cs typeface="+mn-cs"/>
              </a:defRPr>
            </a:lvl1pPr>
          </a:lstStyle>
          <a:p>
            <a:pPr>
              <a:defRPr/>
            </a:pPr>
            <a:fld id="{90786607-1964-46C3-9365-7949246793FE}" type="slidenum">
              <a:rPr lang="ru-RU"/>
              <a:pPr>
                <a:defRPr/>
              </a:pPr>
              <a:t>‹#›</a:t>
            </a:fld>
            <a:endParaRPr lang="ru-RU"/>
          </a:p>
        </p:txBody>
      </p:sp>
      <p:sp>
        <p:nvSpPr>
          <p:cNvPr id="1032" name="Rectangle 8"/>
          <p:cNvSpPr>
            <a:spLocks noChangeArrowheads="1"/>
          </p:cNvSpPr>
          <p:nvPr/>
        </p:nvSpPr>
        <p:spPr bwMode="auto">
          <a:xfrm>
            <a:off x="762000" y="1143002"/>
            <a:ext cx="8380413" cy="125413"/>
          </a:xfrm>
          <a:prstGeom prst="rect">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kumimoji="1" lang="ru-RU" sz="2400" b="0">
              <a:latin typeface="Times New Roman" pitchFamily="18" charset="0"/>
            </a:endParaRPr>
          </a:p>
        </p:txBody>
      </p:sp>
      <p:sp>
        <p:nvSpPr>
          <p:cNvPr id="1033" name="Text Box 9"/>
          <p:cNvSpPr txBox="1">
            <a:spLocks noChangeArrowheads="1"/>
          </p:cNvSpPr>
          <p:nvPr/>
        </p:nvSpPr>
        <p:spPr bwMode="auto">
          <a:xfrm>
            <a:off x="67872" y="58740"/>
            <a:ext cx="540533" cy="6740307"/>
          </a:xfrm>
          <a:prstGeom prst="rect">
            <a:avLst/>
          </a:prstGeom>
          <a:noFill/>
          <a:ln>
            <a:noFill/>
          </a:ln>
          <a:effectLst>
            <a:outerShdw dist="35921" dir="2700000" algn="ctr" rotWithShape="0">
              <a:schemeClr val="bg2"/>
            </a:outerShdw>
          </a:effectLst>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kumimoji="1" lang="en-US" sz="3600" b="0" smtClean="0">
                <a:latin typeface="Verdana" pitchFamily="34" charset="0"/>
              </a:rPr>
              <a:t>J</a:t>
            </a:r>
            <a:r>
              <a:rPr kumimoji="1" lang="ru-RU" sz="3600" b="0" smtClean="0">
                <a:latin typeface="Verdana" pitchFamily="34" charset="0"/>
              </a:rPr>
              <a:t/>
            </a:r>
            <a:br>
              <a:rPr kumimoji="1" lang="ru-RU" sz="3600" b="0" smtClean="0">
                <a:latin typeface="Verdana" pitchFamily="34" charset="0"/>
              </a:rPr>
            </a:br>
            <a:r>
              <a:rPr kumimoji="1" lang="en-US" sz="3600" b="0" smtClean="0">
                <a:latin typeface="Verdana" pitchFamily="34" charset="0"/>
              </a:rPr>
              <a:t>I</a:t>
            </a:r>
            <a:r>
              <a:rPr kumimoji="1" lang="ru-RU" sz="3600" b="0" smtClean="0">
                <a:latin typeface="Verdana" pitchFamily="34" charset="0"/>
              </a:rPr>
              <a:t/>
            </a:r>
            <a:br>
              <a:rPr kumimoji="1" lang="ru-RU" sz="3600" b="0" smtClean="0">
                <a:latin typeface="Verdana" pitchFamily="34" charset="0"/>
              </a:rPr>
            </a:br>
            <a:r>
              <a:rPr kumimoji="1" lang="en-US" sz="3600" b="0" smtClean="0">
                <a:latin typeface="Verdana" pitchFamily="34" charset="0"/>
              </a:rPr>
              <a:t>N</a:t>
            </a:r>
            <a:r>
              <a:rPr kumimoji="1" lang="ru-RU" sz="3600" b="0" smtClean="0">
                <a:latin typeface="Verdana" pitchFamily="34" charset="0"/>
              </a:rPr>
              <a:t/>
            </a:r>
            <a:br>
              <a:rPr kumimoji="1" lang="ru-RU" sz="3600" b="0" smtClean="0">
                <a:latin typeface="Verdana" pitchFamily="34" charset="0"/>
              </a:rPr>
            </a:br>
            <a:r>
              <a:rPr kumimoji="1" lang="en-US" sz="3600" b="0" smtClean="0">
                <a:latin typeface="Verdana" pitchFamily="34" charset="0"/>
              </a:rPr>
              <a:t>R</a:t>
            </a:r>
            <a:endParaRPr kumimoji="1" lang="ru-RU" sz="3600" b="0" smtClean="0">
              <a:latin typeface="Verdana" pitchFamily="34" charset="0"/>
            </a:endParaRPr>
          </a:p>
          <a:p>
            <a:pPr eaLnBrk="1" hangingPunct="1">
              <a:defRPr/>
            </a:pPr>
            <a:endParaRPr kumimoji="1" lang="ru-RU" sz="3600" b="0" smtClean="0">
              <a:latin typeface="Verdana" pitchFamily="34" charset="0"/>
            </a:endParaRPr>
          </a:p>
          <a:p>
            <a:pPr eaLnBrk="1" hangingPunct="1">
              <a:defRPr/>
            </a:pPr>
            <a:endParaRPr kumimoji="1" lang="ru-RU" sz="3600" b="0" smtClean="0">
              <a:latin typeface="Verdana" pitchFamily="34" charset="0"/>
            </a:endParaRPr>
          </a:p>
          <a:p>
            <a:pPr eaLnBrk="1" hangingPunct="1">
              <a:defRPr/>
            </a:pPr>
            <a:endParaRPr kumimoji="1" lang="ru-RU" sz="3600" b="0" smtClean="0">
              <a:latin typeface="Verdana" pitchFamily="34" charset="0"/>
            </a:endParaRPr>
          </a:p>
          <a:p>
            <a:pPr eaLnBrk="1" hangingPunct="1">
              <a:defRPr/>
            </a:pPr>
            <a:r>
              <a:rPr kumimoji="1" lang="en-US" sz="3600" b="0" smtClean="0">
                <a:latin typeface="Verdana" pitchFamily="34" charset="0"/>
              </a:rPr>
              <a:t>D</a:t>
            </a:r>
            <a:endParaRPr kumimoji="1" lang="ru-RU" sz="3600" b="0" smtClean="0">
              <a:latin typeface="Verdana" pitchFamily="34" charset="0"/>
            </a:endParaRPr>
          </a:p>
          <a:p>
            <a:pPr eaLnBrk="1" hangingPunct="1">
              <a:defRPr/>
            </a:pPr>
            <a:r>
              <a:rPr kumimoji="1" lang="en-US" sz="3600" b="0" smtClean="0">
                <a:latin typeface="Verdana" pitchFamily="34" charset="0"/>
              </a:rPr>
              <a:t>u</a:t>
            </a:r>
            <a:endParaRPr kumimoji="1" lang="ru-RU" sz="3600" b="0" smtClean="0">
              <a:latin typeface="Verdana" pitchFamily="34" charset="0"/>
            </a:endParaRPr>
          </a:p>
          <a:p>
            <a:pPr eaLnBrk="1" hangingPunct="1">
              <a:defRPr/>
            </a:pPr>
            <a:r>
              <a:rPr kumimoji="1" lang="en-US" sz="3600" b="0" smtClean="0">
                <a:latin typeface="Verdana" pitchFamily="34" charset="0"/>
              </a:rPr>
              <a:t>b</a:t>
            </a:r>
            <a:endParaRPr kumimoji="1" lang="ru-RU" sz="3600" b="0" smtClean="0">
              <a:latin typeface="Verdana" pitchFamily="34" charset="0"/>
            </a:endParaRPr>
          </a:p>
          <a:p>
            <a:pPr eaLnBrk="1" hangingPunct="1">
              <a:defRPr/>
            </a:pPr>
            <a:r>
              <a:rPr kumimoji="1" lang="en-US" sz="3600" b="0" smtClean="0">
                <a:latin typeface="Verdana" pitchFamily="34" charset="0"/>
              </a:rPr>
              <a:t>n</a:t>
            </a:r>
            <a:endParaRPr kumimoji="1" lang="ru-RU" sz="3600" b="0" smtClean="0">
              <a:latin typeface="Verdana" pitchFamily="34" charset="0"/>
            </a:endParaRPr>
          </a:p>
          <a:p>
            <a:pPr eaLnBrk="1" hangingPunct="1">
              <a:defRPr/>
            </a:pPr>
            <a:r>
              <a:rPr kumimoji="1" lang="en-US" sz="3600" b="0" smtClean="0">
                <a:latin typeface="Verdana" pitchFamily="34" charset="0"/>
              </a:rPr>
              <a:t>a</a:t>
            </a:r>
            <a:endParaRPr kumimoji="1" lang="ru-RU" sz="3600" b="0" smtClean="0">
              <a:latin typeface="Verdana" pitchFamily="34" charset="0"/>
            </a:endParaRPr>
          </a:p>
        </p:txBody>
      </p:sp>
      <p:pic>
        <p:nvPicPr>
          <p:cNvPr id="1034" name="Picture 10" descr="JINR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88" y="3148013"/>
            <a:ext cx="64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ChangeArrowheads="1"/>
          </p:cNvSpPr>
          <p:nvPr userDrawn="1"/>
        </p:nvSpPr>
        <p:spPr bwMode="auto">
          <a:xfrm>
            <a:off x="0" y="0"/>
            <a:ext cx="684213" cy="6858000"/>
          </a:xfrm>
          <a:prstGeom prst="rect">
            <a:avLst/>
          </a:prstGeom>
          <a:solidFill>
            <a:schemeClr val="accent1"/>
          </a:solidFill>
          <a:ln>
            <a:noFill/>
          </a:ln>
          <a:effectLst>
            <a:outerShdw dist="64758" dir="678596" algn="ctr" rotWithShape="0">
              <a:schemeClr val="bg2"/>
            </a:outerShdw>
          </a:effectLst>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ru-RU" sz="2400" b="0">
              <a:latin typeface="Times New Roman" pitchFamily="18" charset="0"/>
            </a:endParaRPr>
          </a:p>
        </p:txBody>
      </p:sp>
      <p:sp>
        <p:nvSpPr>
          <p:cNvPr id="491532" name="Text Box 12"/>
          <p:cNvSpPr txBox="1">
            <a:spLocks noChangeArrowheads="1"/>
          </p:cNvSpPr>
          <p:nvPr userDrawn="1"/>
        </p:nvSpPr>
        <p:spPr bwMode="auto">
          <a:xfrm>
            <a:off x="107952" y="3957638"/>
            <a:ext cx="487363" cy="2751522"/>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10000"/>
              </a:spcBef>
              <a:defRPr/>
            </a:pPr>
            <a:r>
              <a:rPr lang="en-US" sz="3200" b="0">
                <a:effectLst>
                  <a:outerShdw blurRad="38100" dist="38100" dir="2700000" algn="tl">
                    <a:srgbClr val="000000"/>
                  </a:outerShdw>
                </a:effectLst>
                <a:latin typeface="Verdana" pitchFamily="34" charset="0"/>
                <a:cs typeface="+mn-cs"/>
              </a:rPr>
              <a:t>D</a:t>
            </a:r>
          </a:p>
          <a:p>
            <a:pPr>
              <a:spcBef>
                <a:spcPct val="10000"/>
              </a:spcBef>
              <a:defRPr/>
            </a:pPr>
            <a:r>
              <a:rPr lang="en-US" sz="3200" b="0">
                <a:effectLst>
                  <a:outerShdw blurRad="38100" dist="38100" dir="2700000" algn="tl">
                    <a:srgbClr val="000000"/>
                  </a:outerShdw>
                </a:effectLst>
                <a:latin typeface="Verdana" pitchFamily="34" charset="0"/>
                <a:cs typeface="+mn-cs"/>
              </a:rPr>
              <a:t>u</a:t>
            </a:r>
          </a:p>
          <a:p>
            <a:pPr>
              <a:spcBef>
                <a:spcPct val="10000"/>
              </a:spcBef>
              <a:defRPr/>
            </a:pPr>
            <a:r>
              <a:rPr lang="en-US" sz="3200" b="0">
                <a:effectLst>
                  <a:outerShdw blurRad="38100" dist="38100" dir="2700000" algn="tl">
                    <a:srgbClr val="000000"/>
                  </a:outerShdw>
                </a:effectLst>
                <a:latin typeface="Verdana" pitchFamily="34" charset="0"/>
                <a:cs typeface="+mn-cs"/>
              </a:rPr>
              <a:t>b</a:t>
            </a:r>
          </a:p>
          <a:p>
            <a:pPr>
              <a:spcBef>
                <a:spcPct val="10000"/>
              </a:spcBef>
              <a:defRPr/>
            </a:pPr>
            <a:r>
              <a:rPr lang="en-US" sz="3200" b="0">
                <a:effectLst>
                  <a:outerShdw blurRad="38100" dist="38100" dir="2700000" algn="tl">
                    <a:srgbClr val="000000"/>
                  </a:outerShdw>
                </a:effectLst>
                <a:latin typeface="Verdana" pitchFamily="34" charset="0"/>
                <a:cs typeface="+mn-cs"/>
              </a:rPr>
              <a:t>n</a:t>
            </a:r>
          </a:p>
          <a:p>
            <a:pPr>
              <a:spcBef>
                <a:spcPct val="10000"/>
              </a:spcBef>
              <a:defRPr/>
            </a:pPr>
            <a:r>
              <a:rPr lang="en-US" sz="3200" b="0">
                <a:effectLst>
                  <a:outerShdw blurRad="38100" dist="38100" dir="2700000" algn="tl">
                    <a:srgbClr val="000000"/>
                  </a:outerShdw>
                </a:effectLst>
                <a:latin typeface="Verdana" pitchFamily="34" charset="0"/>
                <a:cs typeface="+mn-cs"/>
              </a:rPr>
              <a:t>a</a:t>
            </a:r>
          </a:p>
        </p:txBody>
      </p:sp>
      <p:sp>
        <p:nvSpPr>
          <p:cNvPr id="491533" name="Text Box 13"/>
          <p:cNvSpPr txBox="1">
            <a:spLocks noChangeArrowheads="1"/>
          </p:cNvSpPr>
          <p:nvPr userDrawn="1"/>
        </p:nvSpPr>
        <p:spPr bwMode="auto">
          <a:xfrm>
            <a:off x="107952" y="260351"/>
            <a:ext cx="498475" cy="2474524"/>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a:spcBef>
                <a:spcPct val="10000"/>
              </a:spcBef>
              <a:defRPr/>
            </a:pPr>
            <a:r>
              <a:rPr lang="en-US" sz="3600" b="0">
                <a:effectLst>
                  <a:outerShdw blurRad="38100" dist="38100" dir="2700000" algn="tl">
                    <a:srgbClr val="000000"/>
                  </a:outerShdw>
                </a:effectLst>
                <a:latin typeface="Verdana" pitchFamily="34" charset="0"/>
                <a:cs typeface="+mn-cs"/>
              </a:rPr>
              <a:t>J</a:t>
            </a:r>
          </a:p>
          <a:p>
            <a:pPr>
              <a:spcBef>
                <a:spcPct val="10000"/>
              </a:spcBef>
              <a:defRPr/>
            </a:pPr>
            <a:r>
              <a:rPr lang="en-US" sz="3600" b="0">
                <a:effectLst>
                  <a:outerShdw blurRad="38100" dist="38100" dir="2700000" algn="tl">
                    <a:srgbClr val="000000"/>
                  </a:outerShdw>
                </a:effectLst>
                <a:latin typeface="Verdana" pitchFamily="34" charset="0"/>
                <a:cs typeface="+mn-cs"/>
              </a:rPr>
              <a:t>I</a:t>
            </a:r>
          </a:p>
          <a:p>
            <a:pPr>
              <a:spcBef>
                <a:spcPct val="10000"/>
              </a:spcBef>
              <a:defRPr/>
            </a:pPr>
            <a:r>
              <a:rPr lang="en-US" sz="3600" b="0">
                <a:effectLst>
                  <a:outerShdw blurRad="38100" dist="38100" dir="2700000" algn="tl">
                    <a:srgbClr val="000000"/>
                  </a:outerShdw>
                </a:effectLst>
                <a:latin typeface="Verdana" pitchFamily="34" charset="0"/>
                <a:cs typeface="+mn-cs"/>
              </a:rPr>
              <a:t>N</a:t>
            </a:r>
          </a:p>
          <a:p>
            <a:pPr>
              <a:spcBef>
                <a:spcPct val="10000"/>
              </a:spcBef>
              <a:defRPr/>
            </a:pPr>
            <a:r>
              <a:rPr lang="en-US" sz="3600" b="0">
                <a:effectLst>
                  <a:outerShdw blurRad="38100" dist="38100" dir="2700000" algn="tl">
                    <a:srgbClr val="000000"/>
                  </a:outerShdw>
                </a:effectLst>
                <a:latin typeface="Verdana" pitchFamily="34" charset="0"/>
                <a:cs typeface="+mn-cs"/>
              </a:rPr>
              <a:t>R</a:t>
            </a:r>
          </a:p>
        </p:txBody>
      </p:sp>
      <p:pic>
        <p:nvPicPr>
          <p:cNvPr id="1038" name="Picture 14" descr="JINR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463" y="3148013"/>
            <a:ext cx="644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7929" r:id="rId1"/>
    <p:sldLayoutId id="2147487763" r:id="rId2"/>
    <p:sldLayoutId id="2147487764" r:id="rId3"/>
    <p:sldLayoutId id="2147487765" r:id="rId4"/>
    <p:sldLayoutId id="2147487766" r:id="rId5"/>
    <p:sldLayoutId id="2147487767" r:id="rId6"/>
    <p:sldLayoutId id="2147487768" r:id="rId7"/>
    <p:sldLayoutId id="2147487769" r:id="rId8"/>
    <p:sldLayoutId id="2147487770" r:id="rId9"/>
    <p:sldLayoutId id="2147487771" r:id="rId10"/>
    <p:sldLayoutId id="2147487772"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7"/>
          <p:cNvSpPr>
            <a:spLocks noChangeArrowheads="1"/>
          </p:cNvSpPr>
          <p:nvPr userDrawn="1"/>
        </p:nvSpPr>
        <p:spPr bwMode="auto">
          <a:xfrm>
            <a:off x="2" y="838200"/>
            <a:ext cx="9155113" cy="6019800"/>
          </a:xfrm>
          <a:prstGeom prst="rect">
            <a:avLst/>
          </a:prstGeom>
          <a:solidFill>
            <a:srgbClr val="DDEB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400" b="0">
              <a:solidFill>
                <a:srgbClr val="000000"/>
              </a:solidFill>
            </a:endParaRPr>
          </a:p>
        </p:txBody>
      </p:sp>
      <p:sp>
        <p:nvSpPr>
          <p:cNvPr id="10243" name="Rectangle 45"/>
          <p:cNvSpPr>
            <a:spLocks noChangeArrowheads="1"/>
          </p:cNvSpPr>
          <p:nvPr userDrawn="1"/>
        </p:nvSpPr>
        <p:spPr bwMode="auto">
          <a:xfrm>
            <a:off x="2" y="2836963"/>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ru-RU" sz="1400" b="0">
              <a:solidFill>
                <a:srgbClr val="000000"/>
              </a:solidFill>
            </a:endParaRPr>
          </a:p>
        </p:txBody>
      </p:sp>
      <p:sp>
        <p:nvSpPr>
          <p:cNvPr id="10244" name="Rectangle 55"/>
          <p:cNvSpPr>
            <a:spLocks noChangeArrowheads="1"/>
          </p:cNvSpPr>
          <p:nvPr userDrawn="1"/>
        </p:nvSpPr>
        <p:spPr bwMode="white">
          <a:xfrm>
            <a:off x="2" y="1"/>
            <a:ext cx="9155113" cy="863600"/>
          </a:xfrm>
          <a:prstGeom prst="rect">
            <a:avLst/>
          </a:prstGeom>
          <a:gradFill rotWithShape="1">
            <a:gsLst>
              <a:gs pos="0">
                <a:srgbClr val="123A78"/>
              </a:gs>
              <a:gs pos="100000">
                <a:srgbClr val="2069D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400" b="0">
              <a:solidFill>
                <a:srgbClr val="000000"/>
              </a:solidFill>
            </a:endParaRPr>
          </a:p>
        </p:txBody>
      </p:sp>
      <p:sp>
        <p:nvSpPr>
          <p:cNvPr id="10245" name="Rectangle 2"/>
          <p:cNvSpPr>
            <a:spLocks noGrp="1" noChangeArrowheads="1"/>
          </p:cNvSpPr>
          <p:nvPr>
            <p:ph type="title"/>
          </p:nvPr>
        </p:nvSpPr>
        <p:spPr bwMode="black">
          <a:xfrm>
            <a:off x="152400" y="152402"/>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6" name="Rectangle 4"/>
          <p:cNvSpPr>
            <a:spLocks noChangeArrowheads="1"/>
          </p:cNvSpPr>
          <p:nvPr userDrawn="1"/>
        </p:nvSpPr>
        <p:spPr bwMode="black">
          <a:xfrm>
            <a:off x="3" y="6589715"/>
            <a:ext cx="64436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a:solidFill>
                  <a:srgbClr val="FF0000"/>
                </a:solidFill>
              </a:rPr>
              <a:t>Совещание ЛРБ – март 2010</a:t>
            </a:r>
            <a:r>
              <a:rPr lang="en-US" sz="1400">
                <a:solidFill>
                  <a:srgbClr val="FF0000"/>
                </a:solidFill>
              </a:rPr>
              <a:t>                                                        </a:t>
            </a:r>
            <a:r>
              <a:rPr lang="ru-RU" sz="1400">
                <a:solidFill>
                  <a:srgbClr val="FF0000"/>
                </a:solidFill>
              </a:rPr>
              <a:t>О.В. Белов</a:t>
            </a:r>
          </a:p>
        </p:txBody>
      </p:sp>
    </p:spTree>
  </p:cSld>
  <p:clrMap bg1="lt1" tx1="dk1" bg2="lt2" tx2="dk2" accent1="accent1" accent2="accent2" accent3="accent3" accent4="accent4" accent5="accent5" accent6="accent6" hlink="hlink" folHlink="folHlink"/>
  <p:sldLayoutIdLst>
    <p:sldLayoutId id="2147487861" r:id="rId1"/>
    <p:sldLayoutId id="2147487862" r:id="rId2"/>
    <p:sldLayoutId id="2147487863" r:id="rId3"/>
    <p:sldLayoutId id="2147487864" r:id="rId4"/>
    <p:sldLayoutId id="2147487865" r:id="rId5"/>
    <p:sldLayoutId id="2147487866" r:id="rId6"/>
    <p:sldLayoutId id="2147487867" r:id="rId7"/>
    <p:sldLayoutId id="2147487868" r:id="rId8"/>
    <p:sldLayoutId id="2147487869" r:id="rId9"/>
    <p:sldLayoutId id="2147487870" r:id="rId10"/>
    <p:sldLayoutId id="21474878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ahoma" charset="0"/>
        </a:defRPr>
      </a:lvl2pPr>
      <a:lvl3pPr algn="l" rtl="0" eaLnBrk="0" fontAlgn="base" hangingPunct="0">
        <a:spcBef>
          <a:spcPct val="0"/>
        </a:spcBef>
        <a:spcAft>
          <a:spcPct val="0"/>
        </a:spcAft>
        <a:defRPr sz="3200" b="1">
          <a:solidFill>
            <a:schemeClr val="bg1"/>
          </a:solidFill>
          <a:latin typeface="Tahoma" charset="0"/>
        </a:defRPr>
      </a:lvl3pPr>
      <a:lvl4pPr algn="l" rtl="0" eaLnBrk="0" fontAlgn="base" hangingPunct="0">
        <a:spcBef>
          <a:spcPct val="0"/>
        </a:spcBef>
        <a:spcAft>
          <a:spcPct val="0"/>
        </a:spcAft>
        <a:defRPr sz="3200" b="1">
          <a:solidFill>
            <a:schemeClr val="bg1"/>
          </a:solidFill>
          <a:latin typeface="Tahoma" charset="0"/>
        </a:defRPr>
      </a:lvl4pPr>
      <a:lvl5pPr algn="l" rtl="0" eaLnBrk="0" fontAlgn="base" hangingPunct="0">
        <a:spcBef>
          <a:spcPct val="0"/>
        </a:spcBef>
        <a:spcAft>
          <a:spcPct val="0"/>
        </a:spcAft>
        <a:defRPr sz="3200" b="1">
          <a:solidFill>
            <a:schemeClr val="bg1"/>
          </a:solidFill>
          <a:latin typeface="Tahoma" charset="0"/>
        </a:defRPr>
      </a:lvl5pPr>
      <a:lvl6pPr marL="457200" algn="l" rtl="0" eaLnBrk="0" fontAlgn="base" hangingPunct="0">
        <a:spcBef>
          <a:spcPct val="0"/>
        </a:spcBef>
        <a:spcAft>
          <a:spcPct val="0"/>
        </a:spcAft>
        <a:defRPr sz="3200" b="1">
          <a:solidFill>
            <a:schemeClr val="bg1"/>
          </a:solidFill>
          <a:latin typeface="Tahoma" charset="0"/>
        </a:defRPr>
      </a:lvl6pPr>
      <a:lvl7pPr marL="914400" algn="l" rtl="0" eaLnBrk="0" fontAlgn="base" hangingPunct="0">
        <a:spcBef>
          <a:spcPct val="0"/>
        </a:spcBef>
        <a:spcAft>
          <a:spcPct val="0"/>
        </a:spcAft>
        <a:defRPr sz="3200" b="1">
          <a:solidFill>
            <a:schemeClr val="bg1"/>
          </a:solidFill>
          <a:latin typeface="Tahoma" charset="0"/>
        </a:defRPr>
      </a:lvl7pPr>
      <a:lvl8pPr marL="1371600" algn="l" rtl="0" eaLnBrk="0" fontAlgn="base" hangingPunct="0">
        <a:spcBef>
          <a:spcPct val="0"/>
        </a:spcBef>
        <a:spcAft>
          <a:spcPct val="0"/>
        </a:spcAft>
        <a:defRPr sz="3200" b="1">
          <a:solidFill>
            <a:schemeClr val="bg1"/>
          </a:solidFill>
          <a:latin typeface="Tahoma" charset="0"/>
        </a:defRPr>
      </a:lvl8pPr>
      <a:lvl9pPr marL="1828800" algn="l" rtl="0" eaLnBrk="0" fontAlgn="base" hangingPunct="0">
        <a:spcBef>
          <a:spcPct val="0"/>
        </a:spcBef>
        <a:spcAft>
          <a:spcPct val="0"/>
        </a:spcAft>
        <a:defRPr sz="3200" b="1">
          <a:solidFill>
            <a:schemeClr val="bg1"/>
          </a:solidFill>
          <a:latin typeface="Tahoma"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14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rgbClr val="000000"/>
          </a:solidFill>
          <a:latin typeface="+mn-lt"/>
        </a:defRPr>
      </a:lvl2pPr>
      <a:lvl3pPr marL="1143000" indent="-228600" algn="l" rtl="0" eaLnBrk="0" fontAlgn="base" hangingPunct="0">
        <a:spcBef>
          <a:spcPct val="20000"/>
        </a:spcBef>
        <a:spcAft>
          <a:spcPct val="0"/>
        </a:spcAft>
        <a:buClr>
          <a:schemeClr val="tx1"/>
        </a:buClr>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eaLnBrk="0" fontAlgn="base" hangingPunct="0">
        <a:spcBef>
          <a:spcPct val="20000"/>
        </a:spcBef>
        <a:spcAft>
          <a:spcPct val="0"/>
        </a:spcAft>
        <a:buChar char="»"/>
        <a:defRPr sz="2000">
          <a:solidFill>
            <a:srgbClr val="000000"/>
          </a:solidFill>
          <a:latin typeface="+mn-lt"/>
        </a:defRPr>
      </a:lvl6pPr>
      <a:lvl7pPr marL="2971800" indent="-228600" algn="l" rtl="0" eaLnBrk="0" fontAlgn="base" hangingPunct="0">
        <a:spcBef>
          <a:spcPct val="20000"/>
        </a:spcBef>
        <a:spcAft>
          <a:spcPct val="0"/>
        </a:spcAft>
        <a:buChar char="»"/>
        <a:defRPr sz="2000">
          <a:solidFill>
            <a:srgbClr val="000000"/>
          </a:solidFill>
          <a:latin typeface="+mn-lt"/>
        </a:defRPr>
      </a:lvl7pPr>
      <a:lvl8pPr marL="3429000" indent="-228600" algn="l" rtl="0" eaLnBrk="0" fontAlgn="base" hangingPunct="0">
        <a:spcBef>
          <a:spcPct val="20000"/>
        </a:spcBef>
        <a:spcAft>
          <a:spcPct val="0"/>
        </a:spcAft>
        <a:buChar char="»"/>
        <a:defRPr sz="2000">
          <a:solidFill>
            <a:srgbClr val="000000"/>
          </a:solidFill>
          <a:latin typeface="+mn-lt"/>
        </a:defRPr>
      </a:lvl8pPr>
      <a:lvl9pPr marL="3886200" indent="-228600" algn="l" rtl="0" eaLnBrk="0" fontAlgn="base" hangingPunct="0">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userDrawn="1"/>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400" b="0">
              <a:solidFill>
                <a:srgbClr val="224568"/>
              </a:solidFill>
              <a:latin typeface="Verdana" pitchFamily="34" charset="0"/>
            </a:endParaRPr>
          </a:p>
        </p:txBody>
      </p:sp>
      <p:sp>
        <p:nvSpPr>
          <p:cNvPr id="11267" name="Rectangle 3"/>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1268" name="Rectangle 4"/>
          <p:cNvSpPr>
            <a:spLocks noChangeArrowheads="1"/>
          </p:cNvSpPr>
          <p:nvPr userDrawn="1"/>
        </p:nvSpPr>
        <p:spPr bwMode="black">
          <a:xfrm>
            <a:off x="2" y="6589715"/>
            <a:ext cx="660558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a:solidFill>
                  <a:srgbClr val="FF0000"/>
                </a:solidFill>
              </a:rPr>
              <a:t>Совещание ЛРБ – март 2010</a:t>
            </a:r>
            <a:r>
              <a:rPr lang="en-US" sz="1400">
                <a:solidFill>
                  <a:srgbClr val="FF0000"/>
                </a:solidFill>
              </a:rPr>
              <a:t>                                                        </a:t>
            </a:r>
            <a:r>
              <a:rPr lang="ru-RU" sz="1400">
                <a:solidFill>
                  <a:srgbClr val="FF0000"/>
                </a:solidFill>
              </a:rPr>
              <a:t>О.В. Белов</a:t>
            </a:r>
          </a:p>
        </p:txBody>
      </p:sp>
      <p:sp>
        <p:nvSpPr>
          <p:cNvPr id="11269" name="Rectangle 5"/>
          <p:cNvSpPr>
            <a:spLocks noChangeArrowheads="1"/>
          </p:cNvSpPr>
          <p:nvPr userDrawn="1"/>
        </p:nvSpPr>
        <p:spPr bwMode="auto">
          <a:xfrm>
            <a:off x="0" y="2"/>
            <a:ext cx="9144000" cy="620713"/>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043462"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0000"/>
                </a:solidFill>
                <a:latin typeface="Arial" charset="0"/>
                <a:cs typeface="Arial" charset="0"/>
              </a:defRPr>
            </a:lvl1pPr>
          </a:lstStyle>
          <a:p>
            <a:pPr>
              <a:defRPr/>
            </a:pPr>
            <a:fld id="{C6271D8B-A953-4869-8DEB-1FA15DC3D767}" type="slidenum">
              <a:rPr lang="en-GB" altLang="fr-FR"/>
              <a:pPr>
                <a:defRPr/>
              </a:pPr>
              <a:t>‹#›</a:t>
            </a:fld>
            <a:endParaRPr lang="en-GB" altLang="fr-FR"/>
          </a:p>
        </p:txBody>
      </p:sp>
    </p:spTree>
  </p:cSld>
  <p:clrMap bg1="lt1" tx1="dk1" bg2="lt2" tx2="dk2" accent1="accent1" accent2="accent2" accent3="accent3" accent4="accent4" accent5="accent5" accent6="accent6" hlink="hlink" folHlink="folHlink"/>
  <p:sldLayoutIdLst>
    <p:sldLayoutId id="2147487872" r:id="rId1"/>
    <p:sldLayoutId id="2147487873" r:id="rId2"/>
    <p:sldLayoutId id="2147487874" r:id="rId3"/>
    <p:sldLayoutId id="2147487875" r:id="rId4"/>
    <p:sldLayoutId id="2147487876" r:id="rId5"/>
    <p:sldLayoutId id="2147487877" r:id="rId6"/>
    <p:sldLayoutId id="2147487878" r:id="rId7"/>
    <p:sldLayoutId id="2147487879" r:id="rId8"/>
    <p:sldLayoutId id="2147487880" r:id="rId9"/>
    <p:sldLayoutId id="2147487881" r:id="rId10"/>
    <p:sldLayoutId id="21474878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883" r:id="rId1"/>
    <p:sldLayoutId id="2147487884" r:id="rId2"/>
    <p:sldLayoutId id="2147487885" r:id="rId3"/>
    <p:sldLayoutId id="2147487886" r:id="rId4"/>
    <p:sldLayoutId id="2147487887" r:id="rId5"/>
    <p:sldLayoutId id="2147487888" r:id="rId6"/>
    <p:sldLayoutId id="2147487889" r:id="rId7"/>
    <p:sldLayoutId id="2147487890" r:id="rId8"/>
    <p:sldLayoutId id="2147487891" r:id="rId9"/>
    <p:sldLayoutId id="2147487892" r:id="rId10"/>
    <p:sldLayoutId id="2147487893" r:id="rId11"/>
  </p:sldLayoutIdLst>
  <p:timing>
    <p:tnLst>
      <p:par>
        <p:cTn id="1" dur="indefinite" restart="never" nodeType="tmRoot"/>
      </p:par>
    </p:tnLst>
  </p:timing>
  <p:txStyles>
    <p:titleStyle>
      <a:lvl1pPr algn="r" rtl="0" eaLnBrk="0" fontAlgn="base" hangingPunct="0">
        <a:spcBef>
          <a:spcPct val="0"/>
        </a:spcBef>
        <a:spcAft>
          <a:spcPct val="0"/>
        </a:spcAft>
        <a:defRPr sz="3000" b="1">
          <a:solidFill>
            <a:schemeClr val="accent2"/>
          </a:solidFill>
          <a:latin typeface="+mj-lt"/>
          <a:ea typeface="+mj-ea"/>
          <a:cs typeface="+mj-cs"/>
        </a:defRPr>
      </a:lvl1pPr>
      <a:lvl2pPr algn="r" rtl="0" eaLnBrk="0" fontAlgn="base" hangingPunct="0">
        <a:spcBef>
          <a:spcPct val="0"/>
        </a:spcBef>
        <a:spcAft>
          <a:spcPct val="0"/>
        </a:spcAft>
        <a:defRPr sz="3000" b="1">
          <a:solidFill>
            <a:schemeClr val="accent2"/>
          </a:solidFill>
          <a:latin typeface="Arial Unicode MS" pitchFamily="34" charset="-128"/>
        </a:defRPr>
      </a:lvl2pPr>
      <a:lvl3pPr algn="r" rtl="0" eaLnBrk="0" fontAlgn="base" hangingPunct="0">
        <a:spcBef>
          <a:spcPct val="0"/>
        </a:spcBef>
        <a:spcAft>
          <a:spcPct val="0"/>
        </a:spcAft>
        <a:defRPr sz="3000" b="1">
          <a:solidFill>
            <a:schemeClr val="accent2"/>
          </a:solidFill>
          <a:latin typeface="Arial Unicode MS" pitchFamily="34" charset="-128"/>
        </a:defRPr>
      </a:lvl3pPr>
      <a:lvl4pPr algn="r" rtl="0" eaLnBrk="0" fontAlgn="base" hangingPunct="0">
        <a:spcBef>
          <a:spcPct val="0"/>
        </a:spcBef>
        <a:spcAft>
          <a:spcPct val="0"/>
        </a:spcAft>
        <a:defRPr sz="3000" b="1">
          <a:solidFill>
            <a:schemeClr val="accent2"/>
          </a:solidFill>
          <a:latin typeface="Arial Unicode MS" pitchFamily="34" charset="-128"/>
        </a:defRPr>
      </a:lvl4pPr>
      <a:lvl5pPr algn="r" rtl="0" eaLnBrk="0" fontAlgn="base" hangingPunct="0">
        <a:spcBef>
          <a:spcPct val="0"/>
        </a:spcBef>
        <a:spcAft>
          <a:spcPct val="0"/>
        </a:spcAft>
        <a:defRPr sz="3000" b="1">
          <a:solidFill>
            <a:schemeClr val="accent2"/>
          </a:solidFill>
          <a:latin typeface="Arial Unicode MS" pitchFamily="34" charset="-128"/>
        </a:defRPr>
      </a:lvl5pPr>
      <a:lvl6pPr marL="457200" algn="r" rtl="0" fontAlgn="base">
        <a:spcBef>
          <a:spcPct val="0"/>
        </a:spcBef>
        <a:spcAft>
          <a:spcPct val="0"/>
        </a:spcAft>
        <a:defRPr sz="3000" b="1">
          <a:solidFill>
            <a:schemeClr val="accent2"/>
          </a:solidFill>
          <a:latin typeface="Arial Unicode MS" pitchFamily="34" charset="-128"/>
        </a:defRPr>
      </a:lvl6pPr>
      <a:lvl7pPr marL="914400" algn="r" rtl="0" fontAlgn="base">
        <a:spcBef>
          <a:spcPct val="0"/>
        </a:spcBef>
        <a:spcAft>
          <a:spcPct val="0"/>
        </a:spcAft>
        <a:defRPr sz="3000" b="1">
          <a:solidFill>
            <a:schemeClr val="accent2"/>
          </a:solidFill>
          <a:latin typeface="Arial Unicode MS" pitchFamily="34" charset="-128"/>
        </a:defRPr>
      </a:lvl7pPr>
      <a:lvl8pPr marL="1371600" algn="r" rtl="0" fontAlgn="base">
        <a:spcBef>
          <a:spcPct val="0"/>
        </a:spcBef>
        <a:spcAft>
          <a:spcPct val="0"/>
        </a:spcAft>
        <a:defRPr sz="3000" b="1">
          <a:solidFill>
            <a:schemeClr val="accent2"/>
          </a:solidFill>
          <a:latin typeface="Arial Unicode MS" pitchFamily="34" charset="-128"/>
        </a:defRPr>
      </a:lvl8pPr>
      <a:lvl9pPr marL="1828800" algn="r" rtl="0" fontAlgn="base">
        <a:spcBef>
          <a:spcPct val="0"/>
        </a:spcBef>
        <a:spcAft>
          <a:spcPct val="0"/>
        </a:spcAft>
        <a:defRPr sz="30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userDrawn="1"/>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400" b="0">
              <a:solidFill>
                <a:srgbClr val="224568"/>
              </a:solidFill>
              <a:latin typeface="Verdana" pitchFamily="34" charset="0"/>
            </a:endParaRPr>
          </a:p>
        </p:txBody>
      </p:sp>
      <p:sp>
        <p:nvSpPr>
          <p:cNvPr id="12291" name="Rectangle 3"/>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2292" name="Rectangle 4"/>
          <p:cNvSpPr>
            <a:spLocks noChangeArrowheads="1"/>
          </p:cNvSpPr>
          <p:nvPr userDrawn="1"/>
        </p:nvSpPr>
        <p:spPr bwMode="black">
          <a:xfrm>
            <a:off x="3" y="6589715"/>
            <a:ext cx="64436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400">
              <a:solidFill>
                <a:srgbClr val="FF0000"/>
              </a:solidFill>
            </a:endParaRPr>
          </a:p>
        </p:txBody>
      </p:sp>
      <p:sp>
        <p:nvSpPr>
          <p:cNvPr id="12293" name="Rectangle 5"/>
          <p:cNvSpPr>
            <a:spLocks noChangeArrowheads="1"/>
          </p:cNvSpPr>
          <p:nvPr userDrawn="1"/>
        </p:nvSpPr>
        <p:spPr bwMode="auto">
          <a:xfrm>
            <a:off x="0" y="2"/>
            <a:ext cx="9144000" cy="620713"/>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Tree>
  </p:cSld>
  <p:clrMap bg1="lt1" tx1="dk1" bg2="lt2" tx2="dk2" accent1="accent1" accent2="accent2" accent3="accent3" accent4="accent4" accent5="accent5" accent6="accent6" hlink="hlink" folHlink="folHlink"/>
  <p:sldLayoutIdLst>
    <p:sldLayoutId id="2147487894" r:id="rId1"/>
    <p:sldLayoutId id="2147487895" r:id="rId2"/>
    <p:sldLayoutId id="2147487896" r:id="rId3"/>
    <p:sldLayoutId id="2147487897" r:id="rId4"/>
    <p:sldLayoutId id="2147487898" r:id="rId5"/>
    <p:sldLayoutId id="2147487899" r:id="rId6"/>
    <p:sldLayoutId id="2147487900" r:id="rId7"/>
    <p:sldLayoutId id="2147487901" r:id="rId8"/>
    <p:sldLayoutId id="2147487902" r:id="rId9"/>
    <p:sldLayoutId id="2147487903" r:id="rId10"/>
    <p:sldLayoutId id="2147487904" r:id="rId11"/>
    <p:sldLayoutId id="2147487905"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0" y="0"/>
            <a:ext cx="9144000" cy="6669088"/>
          </a:xfrm>
          <a:prstGeom prst="rect">
            <a:avLst/>
          </a:prstGeom>
          <a:solidFill>
            <a:schemeClr val="bg1"/>
          </a:solidFill>
          <a:ln>
            <a:noFill/>
          </a:ln>
          <a:extLst/>
        </p:spPr>
        <p:txBody>
          <a:bodyPr wrap="none" anchor="ctr"/>
          <a:lstStyle/>
          <a:p>
            <a:endParaRPr lang="ru-RU" sz="2400" b="0">
              <a:solidFill>
                <a:srgbClr val="224568"/>
              </a:solidFill>
              <a:latin typeface="Verdana" pitchFamily="34" charset="0"/>
            </a:endParaRPr>
          </a:p>
        </p:txBody>
      </p:sp>
      <p:sp>
        <p:nvSpPr>
          <p:cNvPr id="13315" name="Rectangle 3"/>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solidFill>
                <a:srgbClr val="000000"/>
              </a:solidFill>
            </a:endParaRPr>
          </a:p>
        </p:txBody>
      </p:sp>
      <p:sp>
        <p:nvSpPr>
          <p:cNvPr id="13316" name="Rectangle 4"/>
          <p:cNvSpPr>
            <a:spLocks noChangeArrowheads="1"/>
          </p:cNvSpPr>
          <p:nvPr userDrawn="1"/>
        </p:nvSpPr>
        <p:spPr bwMode="black">
          <a:xfrm>
            <a:off x="3" y="6597651"/>
            <a:ext cx="67230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400">
              <a:solidFill>
                <a:srgbClr val="FF0000"/>
              </a:solidFill>
            </a:endParaRPr>
          </a:p>
        </p:txBody>
      </p:sp>
      <p:sp>
        <p:nvSpPr>
          <p:cNvPr id="13317" name="Rectangle 5"/>
          <p:cNvSpPr>
            <a:spLocks noChangeArrowheads="1"/>
          </p:cNvSpPr>
          <p:nvPr userDrawn="1"/>
        </p:nvSpPr>
        <p:spPr bwMode="auto">
          <a:xfrm>
            <a:off x="0" y="0"/>
            <a:ext cx="9144000" cy="11969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solidFill>
                <a:srgbClr val="000000"/>
              </a:solidFill>
            </a:endParaRPr>
          </a:p>
        </p:txBody>
      </p:sp>
    </p:spTree>
    <p:extLst>
      <p:ext uri="{BB962C8B-B14F-4D97-AF65-F5344CB8AC3E}">
        <p14:creationId xmlns:p14="http://schemas.microsoft.com/office/powerpoint/2010/main" val="1908369037"/>
      </p:ext>
    </p:extLst>
  </p:cSld>
  <p:clrMap bg1="lt1" tx1="dk1" bg2="lt2" tx2="dk2" accent1="accent1" accent2="accent2" accent3="accent3" accent4="accent4" accent5="accent5" accent6="accent6" hlink="hlink" folHlink="folHlink"/>
  <p:sldLayoutIdLst>
    <p:sldLayoutId id="2147488024" r:id="rId1"/>
    <p:sldLayoutId id="2147488025" r:id="rId2"/>
    <p:sldLayoutId id="2147488026" r:id="rId3"/>
    <p:sldLayoutId id="2147488027" r:id="rId4"/>
    <p:sldLayoutId id="2147488028" r:id="rId5"/>
    <p:sldLayoutId id="2147488029" r:id="rId6"/>
    <p:sldLayoutId id="2147488030" r:id="rId7"/>
    <p:sldLayoutId id="2147488031" r:id="rId8"/>
    <p:sldLayoutId id="2147488032" r:id="rId9"/>
    <p:sldLayoutId id="2147488033" r:id="rId10"/>
    <p:sldLayoutId id="2147488034"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400" b="0">
              <a:solidFill>
                <a:srgbClr val="224568"/>
              </a:solidFill>
              <a:latin typeface="Verdana" pitchFamily="34" charset="0"/>
            </a:endParaRPr>
          </a:p>
        </p:txBody>
      </p:sp>
      <p:sp>
        <p:nvSpPr>
          <p:cNvPr id="13315" name="Rectangle 3"/>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3316" name="Rectangle 4"/>
          <p:cNvSpPr>
            <a:spLocks noChangeArrowheads="1"/>
          </p:cNvSpPr>
          <p:nvPr userDrawn="1"/>
        </p:nvSpPr>
        <p:spPr bwMode="black">
          <a:xfrm>
            <a:off x="3" y="6597651"/>
            <a:ext cx="67230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400">
              <a:solidFill>
                <a:srgbClr val="FF0000"/>
              </a:solidFill>
            </a:endParaRPr>
          </a:p>
        </p:txBody>
      </p:sp>
      <p:sp>
        <p:nvSpPr>
          <p:cNvPr id="13317" name="Rectangle 5"/>
          <p:cNvSpPr>
            <a:spLocks noChangeArrowheads="1"/>
          </p:cNvSpPr>
          <p:nvPr userDrawn="1"/>
        </p:nvSpPr>
        <p:spPr bwMode="auto">
          <a:xfrm>
            <a:off x="0" y="0"/>
            <a:ext cx="9144000" cy="11969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Tree>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4339" name="Rectangle 3"/>
          <p:cNvSpPr>
            <a:spLocks noChangeArrowheads="1"/>
          </p:cNvSpPr>
          <p:nvPr userDrawn="1"/>
        </p:nvSpPr>
        <p:spPr bwMode="black">
          <a:xfrm>
            <a:off x="0" y="6589715"/>
            <a:ext cx="68770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800">
              <a:solidFill>
                <a:srgbClr val="FF0000"/>
              </a:solidFill>
            </a:endParaRPr>
          </a:p>
        </p:txBody>
      </p:sp>
      <p:sp>
        <p:nvSpPr>
          <p:cNvPr id="14340" name="Rectangle 4"/>
          <p:cNvSpPr>
            <a:spLocks noChangeArrowheads="1"/>
          </p:cNvSpPr>
          <p:nvPr userDrawn="1"/>
        </p:nvSpPr>
        <p:spPr bwMode="auto">
          <a:xfrm>
            <a:off x="0" y="2"/>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14341" name="Rectangle 4"/>
          <p:cNvSpPr>
            <a:spLocks noChangeArrowheads="1"/>
          </p:cNvSpPr>
          <p:nvPr userDrawn="1"/>
        </p:nvSpPr>
        <p:spPr bwMode="black">
          <a:xfrm>
            <a:off x="3" y="6589715"/>
            <a:ext cx="64436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400">
              <a:solidFill>
                <a:srgbClr val="FF0000"/>
              </a:solidFill>
            </a:endParaRPr>
          </a:p>
        </p:txBody>
      </p:sp>
    </p:spTree>
  </p:cSld>
  <p:clrMap bg1="lt1" tx1="dk1" bg2="lt2" tx2="dk2" accent1="accent1" accent2="accent2" accent3="accent3" accent4="accent4" accent5="accent5" accent6="accent6" hlink="hlink" folHlink="folHlink"/>
  <p:sldLayoutIdLst>
    <p:sldLayoutId id="2147487917" r:id="rId1"/>
    <p:sldLayoutId id="2147487918" r:id="rId2"/>
    <p:sldLayoutId id="2147487919" r:id="rId3"/>
    <p:sldLayoutId id="2147487920" r:id="rId4"/>
    <p:sldLayoutId id="2147487921" r:id="rId5"/>
    <p:sldLayoutId id="2147487922" r:id="rId6"/>
    <p:sldLayoutId id="2147487923" r:id="rId7"/>
    <p:sldLayoutId id="2147487924" r:id="rId8"/>
    <p:sldLayoutId id="2147487925" r:id="rId9"/>
    <p:sldLayoutId id="2147487926" r:id="rId10"/>
    <p:sldLayoutId id="2147487927" r:id="rId11"/>
    <p:sldLayoutId id="2147487928"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on-2 copy"/>
          <p:cNvPicPr>
            <a:picLocks noChangeAspect="1" noChangeArrowheads="1"/>
          </p:cNvPicPr>
          <p:nvPr userDrawn="1"/>
        </p:nvPicPr>
        <p:blipFill>
          <a:blip r:embed="rId13">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userDrawn="1"/>
        </p:nvSpPr>
        <p:spPr bwMode="auto">
          <a:xfrm>
            <a:off x="0" y="6524627"/>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p>
            <a:pPr algn="l"/>
            <a:endParaRPr lang="ru-RU" sz="1600" b="0"/>
          </a:p>
        </p:txBody>
      </p:sp>
      <p:sp>
        <p:nvSpPr>
          <p:cNvPr id="495620" name="Rectangle 4"/>
          <p:cNvSpPr>
            <a:spLocks noGrp="1" noChangeArrowheads="1"/>
          </p:cNvSpPr>
          <p:nvPr>
            <p:ph type="ftr" sz="quarter" idx="3"/>
          </p:nvPr>
        </p:nvSpPr>
        <p:spPr bwMode="auto">
          <a:xfrm>
            <a:off x="2411413" y="6524627"/>
            <a:ext cx="4105275"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cs typeface="Arial" charset="0"/>
              </a:defRPr>
            </a:lvl1pPr>
          </a:lstStyle>
          <a:p>
            <a:pPr>
              <a:defRPr/>
            </a:pPr>
            <a:r>
              <a:rPr lang="en-US"/>
              <a:t>104th session of JINR SC</a:t>
            </a:r>
            <a:endParaRPr lang="ru-RU"/>
          </a:p>
        </p:txBody>
      </p:sp>
      <p:sp>
        <p:nvSpPr>
          <p:cNvPr id="495621" name="Rectangle 5"/>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cs typeface="+mn-cs"/>
              </a:defRPr>
            </a:lvl1pPr>
          </a:lstStyle>
          <a:p>
            <a:pPr>
              <a:defRPr/>
            </a:pPr>
            <a:fld id="{A256B840-DF23-4D4B-ABED-19B27E6301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773" r:id="rId1"/>
    <p:sldLayoutId id="2147487774" r:id="rId2"/>
    <p:sldLayoutId id="2147487775" r:id="rId3"/>
    <p:sldLayoutId id="2147487776" r:id="rId4"/>
    <p:sldLayoutId id="2147487777" r:id="rId5"/>
    <p:sldLayoutId id="2147487778" r:id="rId6"/>
    <p:sldLayoutId id="2147487779" r:id="rId7"/>
    <p:sldLayoutId id="2147487780" r:id="rId8"/>
    <p:sldLayoutId id="2147487781" r:id="rId9"/>
    <p:sldLayoutId id="2147487782" r:id="rId10"/>
    <p:sldLayoutId id="2147487783"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fon-2 copy"/>
          <p:cNvPicPr>
            <a:picLocks noChangeAspect="1" noChangeArrowheads="1"/>
          </p:cNvPicPr>
          <p:nvPr userDrawn="1"/>
        </p:nvPicPr>
        <p:blipFill>
          <a:blip r:embed="rId13">
            <a:extLst>
              <a:ext uri="{28A0092B-C50C-407E-A947-70E740481C1C}">
                <a14:useLocalDpi xmlns:a14="http://schemas.microsoft.com/office/drawing/2010/main" val="0"/>
              </a:ext>
            </a:extLst>
          </a:blip>
          <a:srcRect t="45775" b="342"/>
          <a:stretch>
            <a:fillRect/>
          </a:stretch>
        </p:blipFill>
        <p:spPr bwMode="auto">
          <a:xfrm>
            <a:off x="0" y="0"/>
            <a:ext cx="9144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userDrawn="1"/>
        </p:nvSpPr>
        <p:spPr bwMode="auto">
          <a:xfrm>
            <a:off x="1" y="1557340"/>
            <a:ext cx="8172451" cy="7191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76" name="Rectangle 4"/>
          <p:cNvSpPr>
            <a:spLocks noChangeArrowheads="1"/>
          </p:cNvSpPr>
          <p:nvPr userDrawn="1"/>
        </p:nvSpPr>
        <p:spPr bwMode="auto">
          <a:xfrm>
            <a:off x="7956549" y="1557340"/>
            <a:ext cx="1187451" cy="71913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77" name="Rectangle 5"/>
          <p:cNvSpPr>
            <a:spLocks noChangeArrowheads="1"/>
          </p:cNvSpPr>
          <p:nvPr userDrawn="1"/>
        </p:nvSpPr>
        <p:spPr bwMode="auto">
          <a:xfrm>
            <a:off x="7380288" y="0"/>
            <a:ext cx="1763712" cy="1196975"/>
          </a:xfrm>
          <a:prstGeom prst="rect">
            <a:avLst/>
          </a:prstGeom>
          <a:solidFill>
            <a:srgbClr val="CCECFF">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78" name="Rectangle 6"/>
          <p:cNvSpPr>
            <a:spLocks noChangeArrowheads="1"/>
          </p:cNvSpPr>
          <p:nvPr userDrawn="1"/>
        </p:nvSpPr>
        <p:spPr bwMode="auto">
          <a:xfrm>
            <a:off x="3132139" y="2276476"/>
            <a:ext cx="6011863"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79" name="AutoShape 7"/>
          <p:cNvSpPr>
            <a:spLocks noChangeArrowheads="1"/>
          </p:cNvSpPr>
          <p:nvPr userDrawn="1"/>
        </p:nvSpPr>
        <p:spPr bwMode="auto">
          <a:xfrm>
            <a:off x="7092951" y="704850"/>
            <a:ext cx="1727200" cy="1716088"/>
          </a:xfrm>
          <a:prstGeom prst="plus">
            <a:avLst>
              <a:gd name="adj" fmla="val 47671"/>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80" name="Rectangle 8"/>
          <p:cNvSpPr>
            <a:spLocks noChangeArrowheads="1"/>
          </p:cNvSpPr>
          <p:nvPr userDrawn="1"/>
        </p:nvSpPr>
        <p:spPr bwMode="auto">
          <a:xfrm>
            <a:off x="0" y="6524627"/>
            <a:ext cx="9144000" cy="333375"/>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a:endParaRPr lang="ru-RU" sz="1600" b="0"/>
          </a:p>
        </p:txBody>
      </p:sp>
      <p:sp>
        <p:nvSpPr>
          <p:cNvPr id="3081" name="Rectangle 9"/>
          <p:cNvSpPr>
            <a:spLocks noChangeArrowheads="1"/>
          </p:cNvSpPr>
          <p:nvPr userDrawn="1"/>
        </p:nvSpPr>
        <p:spPr bwMode="auto">
          <a:xfrm>
            <a:off x="3124200" y="6237288"/>
            <a:ext cx="2895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chemeClr val="bg1"/>
                </a:solidFill>
              </a:rPr>
              <a:t>104th session of JINR SC</a:t>
            </a:r>
          </a:p>
        </p:txBody>
      </p:sp>
      <p:sp>
        <p:nvSpPr>
          <p:cNvPr id="541706" name="Rectangle 10"/>
          <p:cNvSpPr>
            <a:spLocks noGrp="1" noChangeArrowheads="1"/>
          </p:cNvSpPr>
          <p:nvPr>
            <p:ph type="ftr" sz="quarter" idx="3"/>
          </p:nvPr>
        </p:nvSpPr>
        <p:spPr bwMode="auto">
          <a:xfrm>
            <a:off x="3692525" y="6524627"/>
            <a:ext cx="2895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3366CC"/>
                </a:solidFill>
                <a:latin typeface="Arial" charset="0"/>
                <a:cs typeface="Arial" charset="0"/>
              </a:defRPr>
            </a:lvl1pPr>
          </a:lstStyle>
          <a:p>
            <a:pPr>
              <a:defRPr/>
            </a:pPr>
            <a:r>
              <a:rPr lang="en-US"/>
              <a:t>104th session of JINR SC</a:t>
            </a:r>
            <a:endParaRPr lang="ru-RU"/>
          </a:p>
        </p:txBody>
      </p:sp>
      <p:sp>
        <p:nvSpPr>
          <p:cNvPr id="3083" name="Rectangle 11"/>
          <p:cNvSpPr>
            <a:spLocks noChangeArrowheads="1"/>
          </p:cNvSpPr>
          <p:nvPr userDrawn="1"/>
        </p:nvSpPr>
        <p:spPr bwMode="auto">
          <a:xfrm>
            <a:off x="0" y="2276475"/>
            <a:ext cx="3132139" cy="2808288"/>
          </a:xfrm>
          <a:prstGeom prst="rect">
            <a:avLst/>
          </a:prstGeom>
          <a:gradFill rotWithShape="1">
            <a:gsLst>
              <a:gs pos="0">
                <a:srgbClr val="000000">
                  <a:alpha val="21001"/>
                </a:srgbClr>
              </a:gs>
              <a:gs pos="100000">
                <a:srgbClr val="CCE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84" name="Rectangle 12"/>
          <p:cNvSpPr>
            <a:spLocks noChangeArrowheads="1"/>
          </p:cNvSpPr>
          <p:nvPr userDrawn="1"/>
        </p:nvSpPr>
        <p:spPr bwMode="auto">
          <a:xfrm>
            <a:off x="0" y="4868863"/>
            <a:ext cx="3132139" cy="16557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3085" name="Rectangle 13"/>
          <p:cNvSpPr>
            <a:spLocks noChangeArrowheads="1"/>
          </p:cNvSpPr>
          <p:nvPr userDrawn="1"/>
        </p:nvSpPr>
        <p:spPr bwMode="auto">
          <a:xfrm>
            <a:off x="0" y="6524627"/>
            <a:ext cx="3132139" cy="33337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541710" name="Rectangle 14"/>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3366CC"/>
                </a:solidFill>
                <a:latin typeface="Arial" charset="0"/>
                <a:cs typeface="+mn-cs"/>
              </a:defRPr>
            </a:lvl1pPr>
          </a:lstStyle>
          <a:p>
            <a:pPr>
              <a:defRPr/>
            </a:pPr>
            <a:fld id="{A7A84900-8F7E-4F67-94CF-46A2E6AAE230}" type="slidenum">
              <a:rPr lang="ru-RU"/>
              <a:pPr>
                <a:defRPr/>
              </a:pPr>
              <a:t>‹#›</a:t>
            </a:fld>
            <a:endParaRPr lang="ru-RU"/>
          </a:p>
        </p:txBody>
      </p:sp>
      <p:sp>
        <p:nvSpPr>
          <p:cNvPr id="3087" name="Text Box 15"/>
          <p:cNvSpPr txBox="1">
            <a:spLocks noChangeArrowheads="1"/>
          </p:cNvSpPr>
          <p:nvPr userDrawn="1"/>
        </p:nvSpPr>
        <p:spPr bwMode="auto">
          <a:xfrm>
            <a:off x="8819212" y="0"/>
            <a:ext cx="325730" cy="400110"/>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2000" smtClean="0">
                <a:solidFill>
                  <a:schemeClr val="bg1"/>
                </a:solidFill>
              </a:rPr>
              <a:t>I.</a:t>
            </a:r>
            <a:endParaRPr lang="ru-RU" sz="2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7784" r:id="rId1"/>
    <p:sldLayoutId id="2147487785" r:id="rId2"/>
    <p:sldLayoutId id="2147487786" r:id="rId3"/>
    <p:sldLayoutId id="2147487787" r:id="rId4"/>
    <p:sldLayoutId id="2147487788" r:id="rId5"/>
    <p:sldLayoutId id="2147487789" r:id="rId6"/>
    <p:sldLayoutId id="2147487790" r:id="rId7"/>
    <p:sldLayoutId id="2147487791" r:id="rId8"/>
    <p:sldLayoutId id="2147487792" r:id="rId9"/>
    <p:sldLayoutId id="2147487793" r:id="rId10"/>
    <p:sldLayoutId id="2147487794"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fon-2 copy"/>
          <p:cNvPicPr>
            <a:picLocks noChangeAspect="1" noChangeArrowheads="1"/>
          </p:cNvPicPr>
          <p:nvPr userDrawn="1"/>
        </p:nvPicPr>
        <p:blipFill>
          <a:blip r:embed="rId13">
            <a:extLst>
              <a:ext uri="{28A0092B-C50C-407E-A947-70E740481C1C}">
                <a14:useLocalDpi xmlns:a14="http://schemas.microsoft.com/office/drawing/2010/main" val="0"/>
              </a:ext>
            </a:extLst>
          </a:blip>
          <a:srcRect t="45775" b="342"/>
          <a:stretch>
            <a:fillRect/>
          </a:stretch>
        </p:blipFill>
        <p:spPr bwMode="auto">
          <a:xfrm>
            <a:off x="0" y="0"/>
            <a:ext cx="9144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userDrawn="1"/>
        </p:nvSpPr>
        <p:spPr bwMode="auto">
          <a:xfrm>
            <a:off x="1" y="1557340"/>
            <a:ext cx="8172451" cy="5032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4100" name="Rectangle 4"/>
          <p:cNvSpPr>
            <a:spLocks noChangeArrowheads="1"/>
          </p:cNvSpPr>
          <p:nvPr userDrawn="1"/>
        </p:nvSpPr>
        <p:spPr bwMode="auto">
          <a:xfrm>
            <a:off x="7956549" y="1557340"/>
            <a:ext cx="1187451" cy="50323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4101" name="AutoShape 5"/>
          <p:cNvSpPr>
            <a:spLocks noChangeArrowheads="1"/>
          </p:cNvSpPr>
          <p:nvPr userDrawn="1"/>
        </p:nvSpPr>
        <p:spPr bwMode="auto">
          <a:xfrm>
            <a:off x="7092951" y="704850"/>
            <a:ext cx="1727200" cy="1716088"/>
          </a:xfrm>
          <a:prstGeom prst="plus">
            <a:avLst>
              <a:gd name="adj" fmla="val 47671"/>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4102" name="Rectangle 6"/>
          <p:cNvSpPr>
            <a:spLocks noChangeArrowheads="1"/>
          </p:cNvSpPr>
          <p:nvPr userDrawn="1"/>
        </p:nvSpPr>
        <p:spPr bwMode="auto">
          <a:xfrm>
            <a:off x="0" y="6524627"/>
            <a:ext cx="9144000" cy="333375"/>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a:endParaRPr lang="ru-RU" sz="1600" b="0"/>
          </a:p>
        </p:txBody>
      </p:sp>
      <p:sp>
        <p:nvSpPr>
          <p:cNvPr id="4103" name="Rectangle 7"/>
          <p:cNvSpPr>
            <a:spLocks noChangeArrowheads="1"/>
          </p:cNvSpPr>
          <p:nvPr userDrawn="1"/>
        </p:nvSpPr>
        <p:spPr bwMode="auto">
          <a:xfrm>
            <a:off x="3124200" y="6237288"/>
            <a:ext cx="2895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chemeClr val="bg1"/>
                </a:solidFill>
              </a:rPr>
              <a:t>104th session of JINR SC</a:t>
            </a:r>
          </a:p>
        </p:txBody>
      </p:sp>
      <p:sp>
        <p:nvSpPr>
          <p:cNvPr id="4104" name="Rectangle 8"/>
          <p:cNvSpPr>
            <a:spLocks noChangeArrowheads="1"/>
          </p:cNvSpPr>
          <p:nvPr userDrawn="1"/>
        </p:nvSpPr>
        <p:spPr bwMode="auto">
          <a:xfrm>
            <a:off x="0" y="2060575"/>
            <a:ext cx="6011863" cy="3024188"/>
          </a:xfrm>
          <a:prstGeom prst="rect">
            <a:avLst/>
          </a:prstGeom>
          <a:gradFill rotWithShape="1">
            <a:gsLst>
              <a:gs pos="0">
                <a:srgbClr val="000000">
                  <a:alpha val="21001"/>
                </a:srgbClr>
              </a:gs>
              <a:gs pos="100000">
                <a:srgbClr val="CCE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4105" name="Rectangle 9"/>
          <p:cNvSpPr>
            <a:spLocks noChangeArrowheads="1"/>
          </p:cNvSpPr>
          <p:nvPr userDrawn="1"/>
        </p:nvSpPr>
        <p:spPr bwMode="auto">
          <a:xfrm>
            <a:off x="0" y="4868863"/>
            <a:ext cx="6011863" cy="16557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4106" name="Rectangle 10"/>
          <p:cNvSpPr>
            <a:spLocks noChangeArrowheads="1"/>
          </p:cNvSpPr>
          <p:nvPr userDrawn="1"/>
        </p:nvSpPr>
        <p:spPr bwMode="auto">
          <a:xfrm>
            <a:off x="0" y="6526214"/>
            <a:ext cx="7812088" cy="33337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544779" name="Rectangle 11"/>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3366CC"/>
                </a:solidFill>
                <a:latin typeface="Arial" charset="0"/>
                <a:cs typeface="+mn-cs"/>
              </a:defRPr>
            </a:lvl1pPr>
          </a:lstStyle>
          <a:p>
            <a:pPr>
              <a:defRPr/>
            </a:pPr>
            <a:fld id="{DA1B9961-2D3B-4257-A132-E7DA4B6841D8}" type="slidenum">
              <a:rPr lang="ru-RU"/>
              <a:pPr>
                <a:defRPr/>
              </a:pPr>
              <a:t>‹#›</a:t>
            </a:fld>
            <a:endParaRPr lang="ru-RU"/>
          </a:p>
        </p:txBody>
      </p:sp>
      <p:sp>
        <p:nvSpPr>
          <p:cNvPr id="544780" name="Rectangle 12"/>
          <p:cNvSpPr>
            <a:spLocks noGrp="1" noChangeArrowheads="1"/>
          </p:cNvSpPr>
          <p:nvPr>
            <p:ph type="ftr" sz="quarter" idx="3"/>
          </p:nvPr>
        </p:nvSpPr>
        <p:spPr bwMode="auto">
          <a:xfrm>
            <a:off x="3692525" y="6524627"/>
            <a:ext cx="2895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cs typeface="Arial" charset="0"/>
              </a:defRPr>
            </a:lvl1pPr>
          </a:lstStyle>
          <a:p>
            <a:pPr>
              <a:defRPr/>
            </a:pPr>
            <a:r>
              <a:rPr lang="en-US"/>
              <a:t>104th session of JINR SC</a:t>
            </a:r>
            <a:endParaRPr lang="ru-RU"/>
          </a:p>
        </p:txBody>
      </p:sp>
      <p:sp>
        <p:nvSpPr>
          <p:cNvPr id="4109" name="Rectangle 13"/>
          <p:cNvSpPr>
            <a:spLocks noChangeArrowheads="1"/>
          </p:cNvSpPr>
          <p:nvPr userDrawn="1"/>
        </p:nvSpPr>
        <p:spPr bwMode="auto">
          <a:xfrm>
            <a:off x="5973764" y="2060575"/>
            <a:ext cx="3170237" cy="4464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Tree>
  </p:cSld>
  <p:clrMap bg1="lt1" tx1="dk1" bg2="lt2" tx2="dk2" accent1="accent1" accent2="accent2" accent3="accent3" accent4="accent4" accent5="accent5" accent6="accent6" hlink="hlink" folHlink="folHlink"/>
  <p:sldLayoutIdLst>
    <p:sldLayoutId id="2147487795" r:id="rId1"/>
    <p:sldLayoutId id="2147487796" r:id="rId2"/>
    <p:sldLayoutId id="2147487797" r:id="rId3"/>
    <p:sldLayoutId id="2147487798" r:id="rId4"/>
    <p:sldLayoutId id="2147487799" r:id="rId5"/>
    <p:sldLayoutId id="2147487800" r:id="rId6"/>
    <p:sldLayoutId id="2147487801" r:id="rId7"/>
    <p:sldLayoutId id="2147487802" r:id="rId8"/>
    <p:sldLayoutId id="2147487803" r:id="rId9"/>
    <p:sldLayoutId id="2147487804" r:id="rId10"/>
    <p:sldLayoutId id="2147487805"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fon-2 copy"/>
          <p:cNvPicPr>
            <a:picLocks noChangeAspect="1" noChangeArrowheads="1"/>
          </p:cNvPicPr>
          <p:nvPr userDrawn="1"/>
        </p:nvPicPr>
        <p:blipFill>
          <a:blip r:embed="rId13">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ChangeArrowheads="1"/>
          </p:cNvSpPr>
          <p:nvPr userDrawn="1"/>
        </p:nvSpPr>
        <p:spPr bwMode="auto">
          <a:xfrm>
            <a:off x="0" y="6524627"/>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p>
            <a:pPr algn="l"/>
            <a:endParaRPr lang="ru-RU" sz="1600" b="0"/>
          </a:p>
        </p:txBody>
      </p:sp>
      <p:sp>
        <p:nvSpPr>
          <p:cNvPr id="581636" name="Rectangle 4"/>
          <p:cNvSpPr>
            <a:spLocks noGrp="1" noChangeArrowheads="1"/>
          </p:cNvSpPr>
          <p:nvPr>
            <p:ph type="ftr" sz="quarter" idx="3"/>
          </p:nvPr>
        </p:nvSpPr>
        <p:spPr bwMode="auto">
          <a:xfrm>
            <a:off x="3124200" y="6589715"/>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cs typeface="Arial" charset="0"/>
              </a:defRPr>
            </a:lvl1pPr>
          </a:lstStyle>
          <a:p>
            <a:pPr>
              <a:defRPr/>
            </a:pPr>
            <a:r>
              <a:rPr lang="en-US"/>
              <a:t>104th session of JINR SC</a:t>
            </a:r>
            <a:endParaRPr lang="ru-RU"/>
          </a:p>
        </p:txBody>
      </p:sp>
      <p:sp>
        <p:nvSpPr>
          <p:cNvPr id="581637" name="Rectangle 5"/>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cs typeface="+mn-cs"/>
              </a:defRPr>
            </a:lvl1pPr>
          </a:lstStyle>
          <a:p>
            <a:pPr>
              <a:defRPr/>
            </a:pPr>
            <a:fld id="{A9A3DA8C-1F17-4C30-9C3C-914150B3E5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806" r:id="rId1"/>
    <p:sldLayoutId id="2147487807" r:id="rId2"/>
    <p:sldLayoutId id="2147487808" r:id="rId3"/>
    <p:sldLayoutId id="2147487809" r:id="rId4"/>
    <p:sldLayoutId id="2147487810" r:id="rId5"/>
    <p:sldLayoutId id="2147487811" r:id="rId6"/>
    <p:sldLayoutId id="2147487812" r:id="rId7"/>
    <p:sldLayoutId id="2147487813" r:id="rId8"/>
    <p:sldLayoutId id="2147487814" r:id="rId9"/>
    <p:sldLayoutId id="2147487815" r:id="rId10"/>
    <p:sldLayoutId id="2147487816"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fon-3 copy"/>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03" name="Oval 3"/>
          <p:cNvSpPr>
            <a:spLocks noChangeArrowheads="1"/>
          </p:cNvSpPr>
          <p:nvPr userDrawn="1"/>
        </p:nvSpPr>
        <p:spPr bwMode="auto">
          <a:xfrm>
            <a:off x="2627314" y="-603250"/>
            <a:ext cx="3097212" cy="244792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lgn="l">
              <a:defRPr/>
            </a:pPr>
            <a:endParaRPr lang="ru-RU" sz="1600" b="0">
              <a:latin typeface="Arial" charset="0"/>
              <a:cs typeface="+mn-cs"/>
            </a:endParaRPr>
          </a:p>
        </p:txBody>
      </p:sp>
      <p:sp>
        <p:nvSpPr>
          <p:cNvPr id="6148" name="Rectangle 4"/>
          <p:cNvSpPr>
            <a:spLocks noChangeArrowheads="1"/>
          </p:cNvSpPr>
          <p:nvPr userDrawn="1"/>
        </p:nvSpPr>
        <p:spPr bwMode="auto">
          <a:xfrm>
            <a:off x="0" y="6524627"/>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p>
            <a:pPr algn="l"/>
            <a:endParaRPr lang="ru-RU" sz="1600" b="0"/>
          </a:p>
        </p:txBody>
      </p:sp>
      <p:pic>
        <p:nvPicPr>
          <p:cNvPr id="6149" name="Picture 5" descr="logo_50_JINR_eng"/>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59166" y="1"/>
            <a:ext cx="758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WordArt 6"/>
          <p:cNvSpPr>
            <a:spLocks noChangeArrowheads="1" noChangeShapeType="1" noTextEdit="1"/>
          </p:cNvSpPr>
          <p:nvPr userDrawn="1"/>
        </p:nvSpPr>
        <p:spPr bwMode="auto">
          <a:xfrm>
            <a:off x="4276727" y="115888"/>
            <a:ext cx="1871663" cy="431800"/>
          </a:xfrm>
          <a:prstGeom prst="rect">
            <a:avLst/>
          </a:prstGeom>
        </p:spPr>
        <p:txBody>
          <a:bodyPr wrap="none" fromWordArt="1">
            <a:prstTxWarp prst="textPlain">
              <a:avLst>
                <a:gd name="adj" fmla="val 50000"/>
              </a:avLst>
            </a:prstTxWarp>
          </a:bodyPr>
          <a:lstStyle/>
          <a:p>
            <a:pPr algn="l"/>
            <a:r>
              <a:rPr lang="en-US" sz="1400" kern="10">
                <a:ln w="9525">
                  <a:solidFill>
                    <a:srgbClr val="000000"/>
                  </a:solidFill>
                  <a:round/>
                  <a:headEnd/>
                  <a:tailEnd/>
                </a:ln>
                <a:solidFill>
                  <a:srgbClr val="FFFFFF"/>
                </a:solidFill>
                <a:latin typeface="Arial Black"/>
              </a:rPr>
              <a:t>JOINT INSTITUTE for</a:t>
            </a:r>
          </a:p>
          <a:p>
            <a:pPr algn="l"/>
            <a:r>
              <a:rPr lang="en-US" sz="1400" kern="10">
                <a:ln w="9525">
                  <a:solidFill>
                    <a:srgbClr val="000000"/>
                  </a:solidFill>
                  <a:round/>
                  <a:headEnd/>
                  <a:tailEnd/>
                </a:ln>
                <a:solidFill>
                  <a:srgbClr val="FFFFFF"/>
                </a:solidFill>
                <a:latin typeface="Arial Black"/>
              </a:rPr>
              <a:t>NUCLEAR RESEARCH </a:t>
            </a:r>
            <a:endParaRPr lang="ru-RU" sz="1400" kern="10">
              <a:ln w="9525">
                <a:solidFill>
                  <a:srgbClr val="000000"/>
                </a:solidFill>
                <a:round/>
                <a:headEnd/>
                <a:tailEnd/>
              </a:ln>
              <a:solidFill>
                <a:srgbClr val="FFFFFF"/>
              </a:solidFill>
              <a:latin typeface="Arial Black"/>
            </a:endParaRPr>
          </a:p>
        </p:txBody>
      </p:sp>
      <p:sp>
        <p:nvSpPr>
          <p:cNvPr id="588807" name="Rectangle 7"/>
          <p:cNvSpPr>
            <a:spLocks noGrp="1" noChangeArrowheads="1"/>
          </p:cNvSpPr>
          <p:nvPr>
            <p:ph type="ftr" sz="quarter" idx="3"/>
          </p:nvPr>
        </p:nvSpPr>
        <p:spPr bwMode="auto">
          <a:xfrm>
            <a:off x="3476625" y="6524627"/>
            <a:ext cx="2895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cs typeface="Arial" charset="0"/>
              </a:defRPr>
            </a:lvl1pPr>
          </a:lstStyle>
          <a:p>
            <a:pPr>
              <a:defRPr/>
            </a:pPr>
            <a:r>
              <a:rPr lang="en-US"/>
              <a:t>104th session of JINR SC</a:t>
            </a:r>
            <a:endParaRPr lang="ru-RU"/>
          </a:p>
        </p:txBody>
      </p:sp>
      <p:sp>
        <p:nvSpPr>
          <p:cNvPr id="588808" name="Rectangle 8"/>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cs typeface="+mn-cs"/>
              </a:defRPr>
            </a:lvl1pPr>
          </a:lstStyle>
          <a:p>
            <a:pPr>
              <a:defRPr/>
            </a:pPr>
            <a:fld id="{3A64E23D-57B9-4DC3-A3A8-E545C764D6A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817" r:id="rId1"/>
    <p:sldLayoutId id="2147487818" r:id="rId2"/>
    <p:sldLayoutId id="2147487819" r:id="rId3"/>
    <p:sldLayoutId id="2147487820" r:id="rId4"/>
    <p:sldLayoutId id="2147487821" r:id="rId5"/>
    <p:sldLayoutId id="2147487822" r:id="rId6"/>
    <p:sldLayoutId id="2147487823" r:id="rId7"/>
    <p:sldLayoutId id="2147487824" r:id="rId8"/>
    <p:sldLayoutId id="2147487825" r:id="rId9"/>
    <p:sldLayoutId id="2147487826" r:id="rId10"/>
    <p:sldLayoutId id="2147487827"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ChangeArrowheads="1"/>
          </p:cNvSpPr>
          <p:nvPr userDrawn="1"/>
        </p:nvSpPr>
        <p:spPr bwMode="auto">
          <a:xfrm>
            <a:off x="0" y="6597651"/>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7171" name="Rectangle 4"/>
          <p:cNvSpPr>
            <a:spLocks noChangeArrowheads="1"/>
          </p:cNvSpPr>
          <p:nvPr userDrawn="1"/>
        </p:nvSpPr>
        <p:spPr bwMode="black">
          <a:xfrm>
            <a:off x="0" y="6589715"/>
            <a:ext cx="6877051"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ru-RU" sz="1400">
              <a:solidFill>
                <a:srgbClr val="FF0000"/>
              </a:solidFill>
            </a:endParaRPr>
          </a:p>
        </p:txBody>
      </p:sp>
      <p:sp>
        <p:nvSpPr>
          <p:cNvPr id="7172" name="Rectangle 5"/>
          <p:cNvSpPr>
            <a:spLocks noChangeArrowheads="1"/>
          </p:cNvSpPr>
          <p:nvPr userDrawn="1"/>
        </p:nvSpPr>
        <p:spPr bwMode="auto">
          <a:xfrm>
            <a:off x="0" y="2"/>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613382"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0000"/>
                </a:solidFill>
                <a:latin typeface="Arial" charset="0"/>
                <a:cs typeface="Arial" charset="0"/>
              </a:defRPr>
            </a:lvl1pPr>
          </a:lstStyle>
          <a:p>
            <a:pPr>
              <a:defRPr/>
            </a:pPr>
            <a:fld id="{92911435-52C6-496B-9726-712A98F10B46}" type="slidenum">
              <a:rPr lang="en-GB" altLang="fr-FR"/>
              <a:pPr>
                <a:defRPr/>
              </a:pPr>
              <a:t>‹#›</a:t>
            </a:fld>
            <a:endParaRPr lang="en-GB" altLang="fr-FR"/>
          </a:p>
        </p:txBody>
      </p:sp>
    </p:spTree>
  </p:cSld>
  <p:clrMap bg1="lt1" tx1="dk1" bg2="lt2" tx2="dk2" accent1="accent1" accent2="accent2" accent3="accent3" accent4="accent4" accent5="accent5" accent6="accent6" hlink="hlink" folHlink="folHlink"/>
  <p:sldLayoutIdLst>
    <p:sldLayoutId id="2147487828" r:id="rId1"/>
    <p:sldLayoutId id="2147487829" r:id="rId2"/>
    <p:sldLayoutId id="2147487830" r:id="rId3"/>
    <p:sldLayoutId id="2147487831" r:id="rId4"/>
    <p:sldLayoutId id="2147487832" r:id="rId5"/>
    <p:sldLayoutId id="2147487833" r:id="rId6"/>
    <p:sldLayoutId id="2147487834" r:id="rId7"/>
    <p:sldLayoutId id="2147487835" r:id="rId8"/>
    <p:sldLayoutId id="2147487836" r:id="rId9"/>
    <p:sldLayoutId id="2147487837" r:id="rId10"/>
    <p:sldLayoutId id="2147487838" r:id="rId11"/>
    <p:sldLayoutId id="2147487839"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1589" y="0"/>
            <a:ext cx="9148763" cy="6851650"/>
            <a:chOff x="1" y="0"/>
            <a:chExt cx="5763" cy="4316"/>
          </a:xfrm>
        </p:grpSpPr>
        <p:sp>
          <p:nvSpPr>
            <p:cNvPr id="816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grpSp>
          <p:nvGrpSpPr>
            <p:cNvPr id="8203" name="Group 6"/>
            <p:cNvGrpSpPr>
              <a:grpSpLocks/>
            </p:cNvGrpSpPr>
            <p:nvPr/>
          </p:nvGrpSpPr>
          <p:grpSpPr bwMode="auto">
            <a:xfrm>
              <a:off x="288" y="0"/>
              <a:ext cx="5098" cy="4316"/>
              <a:chOff x="288" y="0"/>
              <a:chExt cx="5098" cy="4316"/>
            </a:xfrm>
          </p:grpSpPr>
          <p:sp>
            <p:nvSpPr>
              <p:cNvPr id="816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l">
                  <a:defRPr/>
                </a:pPr>
                <a:endParaRPr lang="ru-RU" sz="1600" b="0">
                  <a:latin typeface="Arial" charset="0"/>
                  <a:cs typeface="+mn-cs"/>
                </a:endParaRPr>
              </a:p>
            </p:txBody>
          </p:sp>
        </p:grpSp>
        <p:sp>
          <p:nvSpPr>
            <p:cNvPr id="816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16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207" name="Freeform 23"/>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08" name="Freeform 24"/>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6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l">
                <a:defRPr/>
              </a:pPr>
              <a:endParaRPr lang="ru-RU" sz="1600" b="0">
                <a:latin typeface="Arial" charset="0"/>
                <a:cs typeface="+mn-cs"/>
              </a:endParaRPr>
            </a:p>
          </p:txBody>
        </p:sp>
        <p:sp>
          <p:nvSpPr>
            <p:cNvPr id="8210" name="Freeform 26"/>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11" name="Freeform 27"/>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21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8215" name="Group 31"/>
            <p:cNvGrpSpPr>
              <a:grpSpLocks/>
            </p:cNvGrpSpPr>
            <p:nvPr/>
          </p:nvGrpSpPr>
          <p:grpSpPr bwMode="auto">
            <a:xfrm>
              <a:off x="1" y="392"/>
              <a:ext cx="5758" cy="1571"/>
              <a:chOff x="1" y="392"/>
              <a:chExt cx="5758" cy="1571"/>
            </a:xfrm>
          </p:grpSpPr>
          <p:sp>
            <p:nvSpPr>
              <p:cNvPr id="8218"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9"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20"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21"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22"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821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816167" name="Rectangle 39"/>
          <p:cNvSpPr>
            <a:spLocks noGrp="1" noChangeArrowheads="1"/>
          </p:cNvSpPr>
          <p:nvPr>
            <p:ph type="title"/>
          </p:nvPr>
        </p:nvSpPr>
        <p:spPr bwMode="auto">
          <a:xfrm>
            <a:off x="179390" y="277815"/>
            <a:ext cx="8785225" cy="1139825"/>
          </a:xfrm>
          <a:prstGeom prst="rect">
            <a:avLst/>
          </a:prstGeom>
          <a:gradFill rotWithShape="1">
            <a:gsLst>
              <a:gs pos="0">
                <a:srgbClr val="0066FF">
                  <a:gamma/>
                  <a:shade val="46275"/>
                  <a:invGamma/>
                </a:srgbClr>
              </a:gs>
              <a:gs pos="50000">
                <a:srgbClr val="0066FF"/>
              </a:gs>
              <a:gs pos="100000">
                <a:srgbClr val="0066FF">
                  <a:gamma/>
                  <a:shade val="46275"/>
                  <a:invGamma/>
                </a:srgbClr>
              </a:gs>
            </a:gsLst>
            <a:lin ang="0" scaled="1"/>
          </a:grad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Образец заголовка</a:t>
            </a:r>
          </a:p>
        </p:txBody>
      </p:sp>
      <p:sp>
        <p:nvSpPr>
          <p:cNvPr id="816168" name="Rectangle 40"/>
          <p:cNvSpPr>
            <a:spLocks noGrp="1" noChangeArrowheads="1"/>
          </p:cNvSpPr>
          <p:nvPr>
            <p:ph type="dt" sz="half" idx="2"/>
          </p:nvPr>
        </p:nvSpPr>
        <p:spPr bwMode="auto">
          <a:xfrm>
            <a:off x="431800" y="6513515"/>
            <a:ext cx="2133600" cy="179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cs typeface="Arial" charset="0"/>
              </a:defRPr>
            </a:lvl1pPr>
          </a:lstStyle>
          <a:p>
            <a:pPr>
              <a:defRPr/>
            </a:pPr>
            <a:fld id="{A1E5B730-C6AF-49B4-9BCC-C4569681C3DC}" type="datetimeFigureOut">
              <a:rPr lang="ru-RU"/>
              <a:pPr>
                <a:defRPr/>
              </a:pPr>
              <a:t>19.09.2017</a:t>
            </a:fld>
            <a:r>
              <a:rPr lang="ru-RU"/>
              <a:t>25.09.2008</a:t>
            </a:r>
            <a:endParaRPr lang="en-US"/>
          </a:p>
        </p:txBody>
      </p:sp>
      <p:sp>
        <p:nvSpPr>
          <p:cNvPr id="816169" name="Rectangle 41"/>
          <p:cNvSpPr>
            <a:spLocks noGrp="1" noChangeArrowheads="1"/>
          </p:cNvSpPr>
          <p:nvPr>
            <p:ph type="ftr" sz="quarter" idx="3"/>
          </p:nvPr>
        </p:nvSpPr>
        <p:spPr bwMode="auto">
          <a:xfrm>
            <a:off x="1763715" y="6462714"/>
            <a:ext cx="561657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Verdana" pitchFamily="34" charset="0"/>
                <a:cs typeface="Arial" charset="0"/>
              </a:defRPr>
            </a:lvl1pPr>
          </a:lstStyle>
          <a:p>
            <a:pPr>
              <a:defRPr/>
            </a:pPr>
            <a:r>
              <a:rPr lang="en-US"/>
              <a:t>104th session of JINR SC</a:t>
            </a:r>
          </a:p>
        </p:txBody>
      </p:sp>
      <p:sp>
        <p:nvSpPr>
          <p:cNvPr id="816170" name="Rectangle 42"/>
          <p:cNvSpPr>
            <a:spLocks noGrp="1" noChangeArrowheads="1"/>
          </p:cNvSpPr>
          <p:nvPr>
            <p:ph type="sldNum" sz="quarter" idx="4"/>
          </p:nvPr>
        </p:nvSpPr>
        <p:spPr bwMode="auto">
          <a:xfrm>
            <a:off x="6553200" y="6513515"/>
            <a:ext cx="2133600" cy="179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mn-lt"/>
                <a:cs typeface="+mn-cs"/>
              </a:defRPr>
            </a:lvl1pPr>
          </a:lstStyle>
          <a:p>
            <a:pPr>
              <a:defRPr/>
            </a:pPr>
            <a:fld id="{F2663122-0793-446A-B93D-7E48CD00C942}" type="slidenum">
              <a:rPr lang="en-US"/>
              <a:pPr>
                <a:defRPr/>
              </a:pPr>
              <a:t>‹#›</a:t>
            </a:fld>
            <a:endParaRPr lang="en-US"/>
          </a:p>
        </p:txBody>
      </p:sp>
      <p:sp>
        <p:nvSpPr>
          <p:cNvPr id="816171" name="Rectangle 43"/>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Tree>
  </p:cSld>
  <p:clrMap bg1="dk2" tx1="lt1" bg2="dk1" tx2="lt2" accent1="accent1" accent2="accent2" accent3="accent3" accent4="accent4" accent5="accent5" accent6="accent6" hlink="hlink" folHlink="folHlink"/>
  <p:sldLayoutIdLst>
    <p:sldLayoutId id="2147487930" r:id="rId1"/>
    <p:sldLayoutId id="2147487840" r:id="rId2"/>
    <p:sldLayoutId id="2147487841" r:id="rId3"/>
    <p:sldLayoutId id="2147487842" r:id="rId4"/>
    <p:sldLayoutId id="2147487843" r:id="rId5"/>
    <p:sldLayoutId id="2147487844" r:id="rId6"/>
    <p:sldLayoutId id="2147487845" r:id="rId7"/>
    <p:sldLayoutId id="2147487846" r:id="rId8"/>
    <p:sldLayoutId id="2147487847" r:id="rId9"/>
    <p:sldLayoutId id="2147487848" r:id="rId10"/>
    <p:sldLayoutId id="2147487849"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fon-2 copy"/>
          <p:cNvPicPr>
            <a:picLocks noChangeAspect="1" noChangeArrowheads="1"/>
          </p:cNvPicPr>
          <p:nvPr userDrawn="1"/>
        </p:nvPicPr>
        <p:blipFill>
          <a:blip r:embed="rId13">
            <a:extLst>
              <a:ext uri="{28A0092B-C50C-407E-A947-70E740481C1C}">
                <a14:useLocalDpi xmlns:a14="http://schemas.microsoft.com/office/drawing/2010/main" val="0"/>
              </a:ext>
            </a:extLst>
          </a:blip>
          <a:srcRect t="45775" b="342"/>
          <a:stretch>
            <a:fillRect/>
          </a:stretch>
        </p:blipFill>
        <p:spPr bwMode="auto">
          <a:xfrm>
            <a:off x="0" y="0"/>
            <a:ext cx="91440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userDrawn="1"/>
        </p:nvSpPr>
        <p:spPr bwMode="auto">
          <a:xfrm>
            <a:off x="995364" y="1557340"/>
            <a:ext cx="8172451" cy="7191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20" name="Rectangle 4"/>
          <p:cNvSpPr>
            <a:spLocks noChangeArrowheads="1"/>
          </p:cNvSpPr>
          <p:nvPr userDrawn="1"/>
        </p:nvSpPr>
        <p:spPr bwMode="auto">
          <a:xfrm>
            <a:off x="0" y="1557340"/>
            <a:ext cx="1187451" cy="719137"/>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21" name="Rectangle 5"/>
          <p:cNvSpPr>
            <a:spLocks noChangeArrowheads="1"/>
          </p:cNvSpPr>
          <p:nvPr userDrawn="1"/>
        </p:nvSpPr>
        <p:spPr bwMode="auto">
          <a:xfrm>
            <a:off x="0" y="0"/>
            <a:ext cx="1187451" cy="1555750"/>
          </a:xfrm>
          <a:prstGeom prst="rect">
            <a:avLst/>
          </a:prstGeom>
          <a:solidFill>
            <a:srgbClr val="CCECFF">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22" name="Rectangle 6"/>
          <p:cNvSpPr>
            <a:spLocks noChangeArrowheads="1"/>
          </p:cNvSpPr>
          <p:nvPr userDrawn="1"/>
        </p:nvSpPr>
        <p:spPr bwMode="auto">
          <a:xfrm>
            <a:off x="0" y="2276476"/>
            <a:ext cx="6024563"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pic>
        <p:nvPicPr>
          <p:cNvPr id="9223" name="Picture 7" descr="logo_50_JINR_eng"/>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6837" y="174625"/>
            <a:ext cx="984251"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AutoShape 8"/>
          <p:cNvSpPr>
            <a:spLocks noChangeArrowheads="1"/>
          </p:cNvSpPr>
          <p:nvPr userDrawn="1"/>
        </p:nvSpPr>
        <p:spPr bwMode="auto">
          <a:xfrm>
            <a:off x="323851" y="671513"/>
            <a:ext cx="1727200" cy="1716087"/>
          </a:xfrm>
          <a:prstGeom prst="plus">
            <a:avLst>
              <a:gd name="adj" fmla="val 47671"/>
            </a:avLst>
          </a:prstGeom>
          <a:gradFill rotWithShape="1">
            <a:gsLst>
              <a:gs pos="0">
                <a:srgbClr val="FFFFFF"/>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25" name="Rectangle 9"/>
          <p:cNvSpPr>
            <a:spLocks noChangeArrowheads="1"/>
          </p:cNvSpPr>
          <p:nvPr userDrawn="1"/>
        </p:nvSpPr>
        <p:spPr bwMode="auto">
          <a:xfrm>
            <a:off x="0" y="6524627"/>
            <a:ext cx="9144000" cy="333375"/>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a:endParaRPr lang="ru-RU" sz="1600" b="0"/>
          </a:p>
        </p:txBody>
      </p:sp>
      <p:sp>
        <p:nvSpPr>
          <p:cNvPr id="9226" name="Rectangle 10"/>
          <p:cNvSpPr>
            <a:spLocks noChangeArrowheads="1"/>
          </p:cNvSpPr>
          <p:nvPr userDrawn="1"/>
        </p:nvSpPr>
        <p:spPr bwMode="auto">
          <a:xfrm>
            <a:off x="3124200" y="6237288"/>
            <a:ext cx="2895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solidFill>
                  <a:schemeClr val="bg1"/>
                </a:solidFill>
              </a:rPr>
              <a:t>104th session of JINR SC</a:t>
            </a:r>
          </a:p>
        </p:txBody>
      </p:sp>
      <p:sp>
        <p:nvSpPr>
          <p:cNvPr id="822283" name="Rectangle 11"/>
          <p:cNvSpPr>
            <a:spLocks noGrp="1" noChangeArrowheads="1"/>
          </p:cNvSpPr>
          <p:nvPr>
            <p:ph type="ftr" sz="quarter" idx="3"/>
          </p:nvPr>
        </p:nvSpPr>
        <p:spPr bwMode="auto">
          <a:xfrm>
            <a:off x="1258888" y="6524627"/>
            <a:ext cx="2895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3366CC"/>
                </a:solidFill>
                <a:latin typeface="Arial" charset="0"/>
                <a:cs typeface="Arial" charset="0"/>
              </a:defRPr>
            </a:lvl1pPr>
          </a:lstStyle>
          <a:p>
            <a:pPr>
              <a:defRPr/>
            </a:pPr>
            <a:r>
              <a:rPr lang="en-US"/>
              <a:t>104th session of JINR SC</a:t>
            </a:r>
            <a:endParaRPr lang="ru-RU"/>
          </a:p>
        </p:txBody>
      </p:sp>
      <p:sp>
        <p:nvSpPr>
          <p:cNvPr id="9228" name="Rectangle 12"/>
          <p:cNvSpPr>
            <a:spLocks noChangeArrowheads="1"/>
          </p:cNvSpPr>
          <p:nvPr userDrawn="1"/>
        </p:nvSpPr>
        <p:spPr bwMode="auto">
          <a:xfrm>
            <a:off x="6011866" y="2276475"/>
            <a:ext cx="3132137" cy="2808288"/>
          </a:xfrm>
          <a:prstGeom prst="rect">
            <a:avLst/>
          </a:prstGeom>
          <a:gradFill rotWithShape="1">
            <a:gsLst>
              <a:gs pos="0">
                <a:srgbClr val="000000">
                  <a:alpha val="21001"/>
                </a:srgbClr>
              </a:gs>
              <a:gs pos="100000">
                <a:srgbClr val="CCE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29" name="Rectangle 13"/>
          <p:cNvSpPr>
            <a:spLocks noChangeArrowheads="1"/>
          </p:cNvSpPr>
          <p:nvPr userDrawn="1"/>
        </p:nvSpPr>
        <p:spPr bwMode="auto">
          <a:xfrm>
            <a:off x="6011866" y="4868863"/>
            <a:ext cx="3132137" cy="16557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9230" name="Rectangle 14"/>
          <p:cNvSpPr>
            <a:spLocks noChangeArrowheads="1"/>
          </p:cNvSpPr>
          <p:nvPr userDrawn="1"/>
        </p:nvSpPr>
        <p:spPr bwMode="auto">
          <a:xfrm>
            <a:off x="6011866" y="6524627"/>
            <a:ext cx="3132137" cy="333375"/>
          </a:xfrm>
          <a:prstGeom prst="rect">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ru-RU" sz="1600" b="0"/>
          </a:p>
        </p:txBody>
      </p:sp>
      <p:sp>
        <p:nvSpPr>
          <p:cNvPr id="822287" name="Rectangle 15"/>
          <p:cNvSpPr>
            <a:spLocks noGrp="1" noChangeArrowheads="1"/>
          </p:cNvSpPr>
          <p:nvPr>
            <p:ph type="sldNum" sz="quarter" idx="4"/>
          </p:nvPr>
        </p:nvSpPr>
        <p:spPr bwMode="auto">
          <a:xfrm>
            <a:off x="7019925" y="6524627"/>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cs typeface="+mn-cs"/>
              </a:defRPr>
            </a:lvl1pPr>
          </a:lstStyle>
          <a:p>
            <a:pPr>
              <a:defRPr/>
            </a:pPr>
            <a:fld id="{E3BF4B03-C39A-46A3-9E8D-27CDDAFFE4F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7850" r:id="rId1"/>
    <p:sldLayoutId id="2147487851" r:id="rId2"/>
    <p:sldLayoutId id="2147487852" r:id="rId3"/>
    <p:sldLayoutId id="2147487853" r:id="rId4"/>
    <p:sldLayoutId id="2147487854" r:id="rId5"/>
    <p:sldLayoutId id="2147487855" r:id="rId6"/>
    <p:sldLayoutId id="2147487856" r:id="rId7"/>
    <p:sldLayoutId id="2147487857" r:id="rId8"/>
    <p:sldLayoutId id="2147487858" r:id="rId9"/>
    <p:sldLayoutId id="2147487859" r:id="rId10"/>
    <p:sldLayoutId id="2147487860"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3.xml"/><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3.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6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0" y="4279900"/>
            <a:ext cx="9144000" cy="2327276"/>
          </a:xfrm>
          <a:prstGeom prst="rect">
            <a:avLst/>
          </a:prstGeom>
          <a:solidFill>
            <a:srgbClr val="DCEF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2400" b="0">
              <a:solidFill>
                <a:srgbClr val="224568"/>
              </a:solidFill>
              <a:latin typeface="Verdana" pitchFamily="34" charset="0"/>
            </a:endParaRPr>
          </a:p>
        </p:txBody>
      </p:sp>
      <p:sp>
        <p:nvSpPr>
          <p:cNvPr id="30728" name="Rectangle 12"/>
          <p:cNvSpPr>
            <a:spLocks noChangeArrowheads="1"/>
          </p:cNvSpPr>
          <p:nvPr/>
        </p:nvSpPr>
        <p:spPr bwMode="auto">
          <a:xfrm>
            <a:off x="0" y="2028372"/>
            <a:ext cx="9144000" cy="1569660"/>
          </a:xfrm>
          <a:prstGeom prst="rect">
            <a:avLst/>
          </a:prstGeom>
          <a:noFill/>
          <a:ln w="9525">
            <a:noFill/>
            <a:miter lim="800000"/>
            <a:headEnd/>
            <a:tailEnd/>
          </a:ln>
        </p:spPr>
        <p:txBody>
          <a:bodyPr>
            <a:spAutoFit/>
          </a:bodyPr>
          <a:lstStyle/>
          <a:p>
            <a:pPr>
              <a:defRPr/>
            </a:pPr>
            <a:r>
              <a:rPr lang="en-US" sz="3200" b="0" dirty="0" smtClean="0">
                <a:solidFill>
                  <a:schemeClr val="accent2">
                    <a:lumMod val="75000"/>
                  </a:schemeClr>
                </a:solidFill>
                <a:effectLst>
                  <a:outerShdw blurRad="38100" dist="38100" dir="2700000" algn="tl">
                    <a:srgbClr val="000000">
                      <a:alpha val="43137"/>
                    </a:srgbClr>
                  </a:outerShdw>
                </a:effectLst>
              </a:rPr>
              <a:t>Neurochemical alterations</a:t>
            </a:r>
            <a:endParaRPr lang="ru-RU" sz="3200" b="0" dirty="0" smtClean="0">
              <a:solidFill>
                <a:schemeClr val="accent2">
                  <a:lumMod val="75000"/>
                </a:schemeClr>
              </a:solidFill>
              <a:effectLst>
                <a:outerShdw blurRad="38100" dist="38100" dir="2700000" algn="tl">
                  <a:srgbClr val="000000">
                    <a:alpha val="43137"/>
                  </a:srgbClr>
                </a:outerShdw>
              </a:effectLst>
            </a:endParaRPr>
          </a:p>
          <a:p>
            <a:pPr>
              <a:defRPr/>
            </a:pPr>
            <a:r>
              <a:rPr lang="en-US" sz="3200" b="0" dirty="0" smtClean="0">
                <a:solidFill>
                  <a:schemeClr val="accent2">
                    <a:lumMod val="75000"/>
                  </a:schemeClr>
                </a:solidFill>
                <a:effectLst>
                  <a:outerShdw blurRad="38100" dist="38100" dir="2700000" algn="tl">
                    <a:srgbClr val="000000">
                      <a:alpha val="43137"/>
                    </a:srgbClr>
                  </a:outerShdw>
                </a:effectLst>
              </a:rPr>
              <a:t>in </a:t>
            </a:r>
            <a:r>
              <a:rPr lang="en-US" sz="3200" b="0" dirty="0">
                <a:solidFill>
                  <a:schemeClr val="accent2">
                    <a:lumMod val="75000"/>
                  </a:schemeClr>
                </a:solidFill>
                <a:effectLst>
                  <a:outerShdw blurRad="38100" dist="38100" dir="2700000" algn="tl">
                    <a:srgbClr val="000000">
                      <a:alpha val="43137"/>
                    </a:srgbClr>
                  </a:outerShdw>
                </a:effectLst>
              </a:rPr>
              <a:t>central nervous </a:t>
            </a:r>
            <a:r>
              <a:rPr lang="en-US" sz="3200" b="0" dirty="0" smtClean="0">
                <a:solidFill>
                  <a:schemeClr val="accent2">
                    <a:lumMod val="75000"/>
                  </a:schemeClr>
                </a:solidFill>
                <a:effectLst>
                  <a:outerShdw blurRad="38100" dist="38100" dir="2700000" algn="tl">
                    <a:srgbClr val="000000">
                      <a:alpha val="43137"/>
                    </a:srgbClr>
                  </a:outerShdw>
                </a:effectLst>
              </a:rPr>
              <a:t>system</a:t>
            </a:r>
            <a:r>
              <a:rPr lang="ru-RU" sz="3200" b="0" dirty="0" smtClean="0">
                <a:solidFill>
                  <a:schemeClr val="accent2">
                    <a:lumMod val="75000"/>
                  </a:schemeClr>
                </a:solidFill>
                <a:effectLst>
                  <a:outerShdw blurRad="38100" dist="38100" dir="2700000" algn="tl">
                    <a:srgbClr val="000000">
                      <a:alpha val="43137"/>
                    </a:srgbClr>
                  </a:outerShdw>
                </a:effectLst>
              </a:rPr>
              <a:t> </a:t>
            </a:r>
            <a:r>
              <a:rPr lang="en-US" sz="3200" b="0" dirty="0" smtClean="0">
                <a:solidFill>
                  <a:schemeClr val="accent2">
                    <a:lumMod val="75000"/>
                  </a:schemeClr>
                </a:solidFill>
                <a:effectLst>
                  <a:outerShdw blurRad="38100" dist="38100" dir="2700000" algn="tl">
                    <a:srgbClr val="000000">
                      <a:alpha val="43137"/>
                    </a:srgbClr>
                  </a:outerShdw>
                </a:effectLst>
              </a:rPr>
              <a:t>of rodents</a:t>
            </a:r>
            <a:endParaRPr lang="ru-RU" sz="3200" b="0" dirty="0" smtClean="0">
              <a:solidFill>
                <a:schemeClr val="accent2">
                  <a:lumMod val="75000"/>
                </a:schemeClr>
              </a:solidFill>
              <a:effectLst>
                <a:outerShdw blurRad="38100" dist="38100" dir="2700000" algn="tl">
                  <a:srgbClr val="000000">
                    <a:alpha val="43137"/>
                  </a:srgbClr>
                </a:outerShdw>
              </a:effectLst>
            </a:endParaRPr>
          </a:p>
          <a:p>
            <a:pPr>
              <a:defRPr/>
            </a:pPr>
            <a:r>
              <a:rPr lang="en-US" sz="3200" b="0" dirty="0" smtClean="0">
                <a:solidFill>
                  <a:schemeClr val="accent2">
                    <a:lumMod val="75000"/>
                  </a:schemeClr>
                </a:solidFill>
                <a:effectLst>
                  <a:outerShdw blurRad="38100" dist="38100" dir="2700000" algn="tl">
                    <a:srgbClr val="000000">
                      <a:alpha val="43137"/>
                    </a:srgbClr>
                  </a:outerShdw>
                </a:effectLst>
              </a:rPr>
              <a:t>after </a:t>
            </a:r>
            <a:r>
              <a:rPr lang="en-US" sz="3200" b="0" dirty="0">
                <a:solidFill>
                  <a:schemeClr val="accent2">
                    <a:lumMod val="75000"/>
                  </a:schemeClr>
                </a:solidFill>
                <a:effectLst>
                  <a:outerShdw blurRad="38100" dist="38100" dir="2700000" algn="tl">
                    <a:srgbClr val="000000">
                      <a:alpha val="43137"/>
                    </a:srgbClr>
                  </a:outerShdw>
                </a:effectLst>
              </a:rPr>
              <a:t>exposure to </a:t>
            </a:r>
            <a:r>
              <a:rPr lang="en-US" sz="3200" b="0" dirty="0" smtClean="0">
                <a:solidFill>
                  <a:schemeClr val="accent2">
                    <a:lumMod val="75000"/>
                  </a:schemeClr>
                </a:solidFill>
                <a:effectLst>
                  <a:outerShdw blurRad="38100" dist="38100" dir="2700000" algn="tl">
                    <a:srgbClr val="000000">
                      <a:alpha val="43137"/>
                    </a:srgbClr>
                  </a:outerShdw>
                </a:effectLst>
              </a:rPr>
              <a:t>different </a:t>
            </a:r>
            <a:r>
              <a:rPr lang="en-US" sz="3200" b="0" dirty="0">
                <a:solidFill>
                  <a:schemeClr val="accent2">
                    <a:lumMod val="75000"/>
                  </a:schemeClr>
                </a:solidFill>
                <a:effectLst>
                  <a:outerShdw blurRad="38100" dist="38100" dir="2700000" algn="tl">
                    <a:srgbClr val="000000">
                      <a:alpha val="43137"/>
                    </a:srgbClr>
                  </a:outerShdw>
                </a:effectLst>
              </a:rPr>
              <a:t>radiation </a:t>
            </a:r>
            <a:r>
              <a:rPr lang="en-US" sz="3200" b="0" dirty="0" smtClean="0">
                <a:solidFill>
                  <a:schemeClr val="accent2">
                    <a:lumMod val="75000"/>
                  </a:schemeClr>
                </a:solidFill>
                <a:effectLst>
                  <a:outerShdw blurRad="38100" dist="38100" dir="2700000" algn="tl">
                    <a:srgbClr val="000000">
                      <a:alpha val="43137"/>
                    </a:srgbClr>
                  </a:outerShdw>
                </a:effectLst>
              </a:rPr>
              <a:t>modalities</a:t>
            </a:r>
            <a:endParaRPr lang="ru-RU" sz="3200" b="0" dirty="0">
              <a:solidFill>
                <a:schemeClr val="accent2">
                  <a:lumMod val="75000"/>
                </a:schemeClr>
              </a:solidFill>
              <a:effectLst>
                <a:outerShdw blurRad="38100" dist="38100" dir="2700000" algn="tl">
                  <a:srgbClr val="000000">
                    <a:alpha val="43137"/>
                  </a:srgbClr>
                </a:outerShdw>
              </a:effectLst>
            </a:endParaRPr>
          </a:p>
        </p:txBody>
      </p:sp>
      <p:sp>
        <p:nvSpPr>
          <p:cNvPr id="2" name="Rectangle 12"/>
          <p:cNvSpPr>
            <a:spLocks noChangeArrowheads="1"/>
          </p:cNvSpPr>
          <p:nvPr/>
        </p:nvSpPr>
        <p:spPr bwMode="auto">
          <a:xfrm>
            <a:off x="395290" y="4702175"/>
            <a:ext cx="8193087" cy="1210588"/>
          </a:xfrm>
          <a:prstGeom prst="rect">
            <a:avLst/>
          </a:prstGeom>
          <a:noFill/>
          <a:ln w="9525">
            <a:noFill/>
            <a:miter lim="800000"/>
            <a:headEnd/>
            <a:tailEnd/>
          </a:ln>
        </p:spPr>
        <p:txBody>
          <a:bodyPr>
            <a:spAutoFit/>
          </a:bodyPr>
          <a:lstStyle/>
          <a:p>
            <a:r>
              <a:rPr lang="en-US" sz="2200" b="0" dirty="0" err="1">
                <a:solidFill>
                  <a:schemeClr val="accent2">
                    <a:lumMod val="75000"/>
                  </a:schemeClr>
                </a:solidFill>
                <a:effectLst>
                  <a:outerShdw blurRad="38100" dist="38100" dir="2700000" algn="tl">
                    <a:srgbClr val="000000">
                      <a:alpha val="43137"/>
                    </a:srgbClr>
                  </a:outerShdw>
                </a:effectLst>
              </a:rPr>
              <a:t>K</a:t>
            </a:r>
            <a:r>
              <a:rPr lang="en-US" sz="2200" b="0" dirty="0" err="1" smtClean="0">
                <a:solidFill>
                  <a:schemeClr val="accent2">
                    <a:lumMod val="75000"/>
                  </a:schemeClr>
                </a:solidFill>
                <a:effectLst>
                  <a:outerShdw blurRad="38100" dist="38100" dir="2700000" algn="tl">
                    <a:srgbClr val="000000">
                      <a:alpha val="43137"/>
                    </a:srgbClr>
                  </a:outerShdw>
                </a:effectLst>
              </a:rPr>
              <a:t>senia</a:t>
            </a:r>
            <a:r>
              <a:rPr lang="en-US" sz="2200" b="0" dirty="0" smtClean="0">
                <a:solidFill>
                  <a:schemeClr val="accent2">
                    <a:lumMod val="75000"/>
                  </a:schemeClr>
                </a:solidFill>
                <a:effectLst>
                  <a:outerShdw blurRad="38100" dist="38100" dir="2700000" algn="tl">
                    <a:srgbClr val="000000">
                      <a:alpha val="43137"/>
                    </a:srgbClr>
                  </a:outerShdw>
                </a:effectLst>
              </a:rPr>
              <a:t> </a:t>
            </a:r>
            <a:r>
              <a:rPr lang="en-US" sz="2200" b="0" dirty="0" err="1" smtClean="0">
                <a:solidFill>
                  <a:schemeClr val="accent2">
                    <a:lumMod val="75000"/>
                  </a:schemeClr>
                </a:solidFill>
                <a:effectLst>
                  <a:outerShdw blurRad="38100" dist="38100" dir="2700000" algn="tl">
                    <a:srgbClr val="000000">
                      <a:alpha val="43137"/>
                    </a:srgbClr>
                  </a:outerShdw>
                </a:effectLst>
              </a:rPr>
              <a:t>Belokopytova</a:t>
            </a:r>
            <a:endParaRPr lang="ru-RU" sz="2200" b="0" baseline="30000" dirty="0" smtClean="0">
              <a:solidFill>
                <a:schemeClr val="accent2">
                  <a:lumMod val="75000"/>
                </a:schemeClr>
              </a:solidFill>
              <a:effectLst>
                <a:outerShdw blurRad="38100" dist="38100" dir="2700000" algn="tl">
                  <a:srgbClr val="000000">
                    <a:alpha val="43137"/>
                  </a:srgbClr>
                </a:outerShdw>
              </a:effectLst>
            </a:endParaRPr>
          </a:p>
          <a:p>
            <a:endParaRPr lang="ru-RU" sz="1600" b="0" baseline="30000" dirty="0">
              <a:solidFill>
                <a:schemeClr val="accent2">
                  <a:lumMod val="75000"/>
                </a:schemeClr>
              </a:solidFill>
              <a:effectLst>
                <a:outerShdw blurRad="38100" dist="38100" dir="2700000" algn="tl">
                  <a:srgbClr val="000000">
                    <a:alpha val="43137"/>
                  </a:srgbClr>
                </a:outerShdw>
              </a:effectLst>
            </a:endParaRPr>
          </a:p>
          <a:p>
            <a:r>
              <a:rPr lang="en-US" sz="1400" b="0" i="1" dirty="0" smtClean="0">
                <a:solidFill>
                  <a:schemeClr val="accent2">
                    <a:lumMod val="75000"/>
                  </a:schemeClr>
                </a:solidFill>
                <a:effectLst>
                  <a:outerShdw blurRad="38100" dist="38100" dir="2700000" algn="tl">
                    <a:srgbClr val="000000">
                      <a:alpha val="43137"/>
                    </a:srgbClr>
                  </a:outerShdw>
                </a:effectLst>
              </a:rPr>
              <a:t>Laboratory </a:t>
            </a:r>
            <a:r>
              <a:rPr lang="en-US" sz="1400" b="0" i="1" dirty="0">
                <a:solidFill>
                  <a:schemeClr val="accent2">
                    <a:lumMod val="75000"/>
                  </a:schemeClr>
                </a:solidFill>
                <a:effectLst>
                  <a:outerShdw blurRad="38100" dist="38100" dir="2700000" algn="tl">
                    <a:srgbClr val="000000">
                      <a:alpha val="43137"/>
                    </a:srgbClr>
                  </a:outerShdw>
                </a:effectLst>
              </a:rPr>
              <a:t>of Radiation Biology, Joint Institute for Nuclear Research, </a:t>
            </a:r>
            <a:r>
              <a:rPr lang="en-US" sz="1400" b="0" i="1" dirty="0" smtClean="0">
                <a:solidFill>
                  <a:schemeClr val="accent2">
                    <a:lumMod val="75000"/>
                  </a:schemeClr>
                </a:solidFill>
                <a:effectLst>
                  <a:outerShdw blurRad="38100" dist="38100" dir="2700000" algn="tl">
                    <a:srgbClr val="000000">
                      <a:alpha val="43137"/>
                    </a:srgbClr>
                  </a:outerShdw>
                </a:effectLst>
              </a:rPr>
              <a:t>Dubna</a:t>
            </a:r>
          </a:p>
          <a:p>
            <a:r>
              <a:rPr lang="en-US" sz="1400" b="0" i="1" dirty="0" smtClean="0">
                <a:solidFill>
                  <a:schemeClr val="accent2">
                    <a:lumMod val="75000"/>
                  </a:schemeClr>
                </a:solidFill>
                <a:effectLst>
                  <a:outerShdw blurRad="38100" dist="38100" dir="2700000" algn="tl">
                    <a:srgbClr val="000000">
                      <a:alpha val="43137"/>
                    </a:srgbClr>
                  </a:outerShdw>
                </a:effectLst>
              </a:rPr>
              <a:t>Academy of Sciences of Moldova, </a:t>
            </a:r>
            <a:r>
              <a:rPr lang="vi-VN" sz="1400" b="0" i="1" dirty="0" smtClean="0">
                <a:solidFill>
                  <a:schemeClr val="accent2">
                    <a:lumMod val="75000"/>
                  </a:schemeClr>
                </a:solidFill>
                <a:effectLst>
                  <a:outerShdw blurRad="38100" dist="38100" dir="2700000" algn="tl">
                    <a:srgbClr val="000000">
                      <a:alpha val="43137"/>
                    </a:srgbClr>
                  </a:outerShdw>
                </a:effectLst>
              </a:rPr>
              <a:t>Chișinău</a:t>
            </a:r>
            <a:endParaRPr lang="en-US" sz="1400" b="0" i="1" dirty="0">
              <a:solidFill>
                <a:schemeClr val="accent2">
                  <a:lumMod val="75000"/>
                </a:schemeClr>
              </a:solidFill>
              <a:effectLst>
                <a:outerShdw blurRad="38100" dist="38100" dir="2700000" algn="tl">
                  <a:srgbClr val="000000">
                    <a:alpha val="43137"/>
                  </a:srgbClr>
                </a:outerShdw>
              </a:effectLst>
            </a:endParaRPr>
          </a:p>
          <a:p>
            <a:pPr>
              <a:lnSpc>
                <a:spcPct val="120000"/>
              </a:lnSpc>
              <a:defRPr/>
            </a:pPr>
            <a:endParaRPr lang="ru-RU" sz="1000" dirty="0">
              <a:solidFill>
                <a:schemeClr val="accent2">
                  <a:lumMod val="75000"/>
                </a:schemeClr>
              </a:solidFill>
              <a:effectLst>
                <a:outerShdw blurRad="38100" dist="38100" dir="2700000" algn="tl">
                  <a:srgbClr val="C0C0C0"/>
                </a:outerShdw>
              </a:effectLst>
              <a:latin typeface="+mj-lt"/>
              <a:cs typeface="Times New Roman" pitchFamily="18" charset="0"/>
            </a:endParaRPr>
          </a:p>
        </p:txBody>
      </p:sp>
      <p:sp>
        <p:nvSpPr>
          <p:cNvPr id="3" name="Rectangle 12"/>
          <p:cNvSpPr>
            <a:spLocks noChangeArrowheads="1"/>
          </p:cNvSpPr>
          <p:nvPr/>
        </p:nvSpPr>
        <p:spPr bwMode="auto">
          <a:xfrm>
            <a:off x="0" y="6554790"/>
            <a:ext cx="9144000" cy="350865"/>
          </a:xfrm>
          <a:prstGeom prst="rect">
            <a:avLst/>
          </a:prstGeom>
          <a:noFill/>
          <a:ln w="9525">
            <a:noFill/>
            <a:miter lim="800000"/>
            <a:headEnd/>
            <a:tailEnd/>
          </a:ln>
        </p:spPr>
        <p:txBody>
          <a:bodyPr>
            <a:spAutoFit/>
          </a:bodyPr>
          <a:lstStyle/>
          <a:p>
            <a:pPr>
              <a:lnSpc>
                <a:spcPct val="120000"/>
              </a:lnSpc>
              <a:defRPr/>
            </a:pPr>
            <a:r>
              <a:rPr lang="en-US" sz="1400" dirty="0" err="1" smtClean="0">
                <a:solidFill>
                  <a:schemeClr val="bg1"/>
                </a:solidFill>
                <a:latin typeface="+mj-lt"/>
                <a:cs typeface="Times New Roman" pitchFamily="18" charset="0"/>
              </a:rPr>
              <a:t>Dubna</a:t>
            </a:r>
            <a:r>
              <a:rPr lang="en-US" sz="1400" dirty="0" smtClean="0">
                <a:solidFill>
                  <a:schemeClr val="bg1"/>
                </a:solidFill>
                <a:latin typeface="+mj-lt"/>
                <a:cs typeface="Times New Roman" pitchFamily="18" charset="0"/>
              </a:rPr>
              <a:t>, 2017</a:t>
            </a:r>
            <a:endParaRPr lang="en-US" sz="1400" dirty="0">
              <a:solidFill>
                <a:schemeClr val="bg1"/>
              </a:solidFill>
              <a:latin typeface="+mj-lt"/>
              <a:cs typeface="Times New Roman" pitchFamily="18" charset="0"/>
            </a:endParaRPr>
          </a:p>
        </p:txBody>
      </p:sp>
      <p:sp>
        <p:nvSpPr>
          <p:cNvPr id="119814" name="Rectangle 8"/>
          <p:cNvSpPr>
            <a:spLocks noChangeArrowheads="1"/>
          </p:cNvSpPr>
          <p:nvPr/>
        </p:nvSpPr>
        <p:spPr bwMode="auto">
          <a:xfrm>
            <a:off x="0" y="4173538"/>
            <a:ext cx="9144000" cy="144462"/>
          </a:xfrm>
          <a:prstGeom prst="rect">
            <a:avLst/>
          </a:prstGeom>
          <a:solidFill>
            <a:srgbClr val="800000"/>
          </a:solidFill>
          <a:ln w="9525">
            <a:solidFill>
              <a:schemeClr val="tx1"/>
            </a:solidFill>
            <a:miter lim="800000"/>
            <a:headEnd/>
            <a:tailEnd/>
          </a:ln>
        </p:spPr>
        <p:txBody>
          <a:bodyPr wrap="none" anchor="ctr"/>
          <a:lstStyle/>
          <a:p>
            <a:pPr algn="l"/>
            <a:endParaRPr lang="ru-RU" sz="1600" b="0"/>
          </a:p>
        </p:txBody>
      </p:sp>
      <p:pic>
        <p:nvPicPr>
          <p:cNvPr id="119815" name="Рисунок 6" descr="Graphi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3" y="1024392"/>
            <a:ext cx="9826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txBox="1">
            <a:spLocks noChangeArrowheads="1"/>
          </p:cNvSpPr>
          <p:nvPr/>
        </p:nvSpPr>
        <p:spPr bwMode="auto">
          <a:xfrm>
            <a:off x="977902" y="1013278"/>
            <a:ext cx="3028951" cy="704850"/>
          </a:xfrm>
          <a:prstGeom prst="rect">
            <a:avLst/>
          </a:prstGeom>
          <a:noFill/>
          <a:ln w="9525">
            <a:noFill/>
            <a:miter lim="800000"/>
            <a:headEnd/>
            <a:tailEnd/>
          </a:ln>
        </p:spPr>
        <p:txBody>
          <a:bodyPr lIns="45720" rIns="45720"/>
          <a:lstStyle/>
          <a:p>
            <a:pPr algn="l">
              <a:spcBef>
                <a:spcPts val="400"/>
              </a:spcBef>
              <a:buClr>
                <a:schemeClr val="accent1"/>
              </a:buClr>
              <a:buSzPct val="68000"/>
              <a:buFont typeface="Wingdings 3" pitchFamily="18" charset="2"/>
              <a:buNone/>
              <a:defRPr/>
            </a:pPr>
            <a:r>
              <a:rPr lang="en-US" b="0" noProof="1">
                <a:solidFill>
                  <a:srgbClr val="002060"/>
                </a:solidFill>
                <a:latin typeface="+mj-lt"/>
                <a:cs typeface="Times New Roman" pitchFamily="18" charset="0"/>
              </a:rPr>
              <a:t>Laboratory of Radiation Biology</a:t>
            </a:r>
          </a:p>
          <a:p>
            <a:pPr algn="l">
              <a:spcBef>
                <a:spcPts val="400"/>
              </a:spcBef>
              <a:buClr>
                <a:schemeClr val="accent1"/>
              </a:buClr>
              <a:buSzPct val="68000"/>
              <a:buFont typeface="Wingdings 3" pitchFamily="18" charset="2"/>
              <a:buNone/>
              <a:defRPr/>
            </a:pPr>
            <a:r>
              <a:rPr lang="en-US" b="0" noProof="1">
                <a:solidFill>
                  <a:srgbClr val="002060"/>
                </a:solidFill>
                <a:latin typeface="+mj-lt"/>
                <a:cs typeface="Times New Roman" pitchFamily="18" charset="0"/>
              </a:rPr>
              <a:t>Joint Institute for Nuclear Research</a:t>
            </a:r>
            <a:endParaRPr lang="en-US" b="0" noProof="1">
              <a:solidFill>
                <a:schemeClr val="tx2"/>
              </a:solidFill>
              <a:latin typeface="+mj-lt"/>
              <a:cs typeface="+mn-cs"/>
            </a:endParaRPr>
          </a:p>
        </p:txBody>
      </p:sp>
      <p:pic>
        <p:nvPicPr>
          <p:cNvPr id="10" name="Picture 7" descr="D:\Графика\Резервная_копия_domic_la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0502" y="913822"/>
            <a:ext cx="1231900" cy="818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20700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65100" y="38675"/>
            <a:ext cx="8801100" cy="707886"/>
          </a:xfrm>
          <a:prstGeom prst="rect">
            <a:avLst/>
          </a:prstGeom>
          <a:noFill/>
        </p:spPr>
        <p:txBody>
          <a:bodyPr wrap="square" rtlCol="0">
            <a:spAutoFit/>
          </a:bodyPr>
          <a:lstStyle/>
          <a:p>
            <a:r>
              <a:rPr lang="ru-RU" sz="4000" b="0" dirty="0" smtClean="0">
                <a:solidFill>
                  <a:schemeClr val="bg1">
                    <a:lumMod val="95000"/>
                  </a:schemeClr>
                </a:solidFill>
                <a:effectLst>
                  <a:outerShdw blurRad="38100" dist="38100" dir="2700000" algn="tl">
                    <a:srgbClr val="000000">
                      <a:alpha val="43137"/>
                    </a:srgbClr>
                  </a:outerShdw>
                </a:effectLst>
              </a:rPr>
              <a:t>  </a:t>
            </a:r>
            <a:r>
              <a:rPr lang="en-US" sz="4000" b="0" dirty="0" smtClean="0">
                <a:solidFill>
                  <a:schemeClr val="bg1">
                    <a:lumMod val="95000"/>
                  </a:schemeClr>
                </a:solidFill>
                <a:effectLst>
                  <a:outerShdw blurRad="38100" dist="38100" dir="2700000" algn="tl">
                    <a:srgbClr val="000000">
                      <a:alpha val="43137"/>
                    </a:srgbClr>
                  </a:outerShdw>
                </a:effectLst>
              </a:rPr>
              <a:t>  Prefrontal cortex</a:t>
            </a:r>
            <a:endParaRPr lang="en-US" sz="4000" b="0" dirty="0">
              <a:solidFill>
                <a:schemeClr val="bg1">
                  <a:lumMod val="95000"/>
                </a:schemeClr>
              </a:solidFill>
              <a:effectLst>
                <a:outerShdw blurRad="38100" dist="38100" dir="2700000" algn="tl">
                  <a:srgbClr val="000000">
                    <a:alpha val="43137"/>
                  </a:srgbClr>
                </a:outerShdw>
              </a:effectLst>
            </a:endParaRPr>
          </a:p>
        </p:txBody>
      </p:sp>
      <p:pic>
        <p:nvPicPr>
          <p:cNvPr id="3074" name="Picture 2" descr="C:\Users\Ксения\Pictures\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947" y="1931882"/>
            <a:ext cx="6442228" cy="4032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9425" y="960512"/>
            <a:ext cx="6948007" cy="923330"/>
          </a:xfrm>
          <a:prstGeom prst="rect">
            <a:avLst/>
          </a:prstGeom>
          <a:noFill/>
        </p:spPr>
        <p:txBody>
          <a:bodyPr wrap="square" rtlCol="0">
            <a:spAutoFit/>
          </a:bodyPr>
          <a:lstStyle/>
          <a:p>
            <a:pPr algn="l"/>
            <a:r>
              <a:rPr lang="en-US" sz="1800" b="0" dirty="0" smtClean="0">
                <a:solidFill>
                  <a:srgbClr val="101B40"/>
                </a:solidFill>
              </a:rPr>
              <a:t>Effects </a:t>
            </a:r>
            <a:r>
              <a:rPr lang="en-US" sz="1800" b="0" dirty="0">
                <a:solidFill>
                  <a:srgbClr val="101B40"/>
                </a:solidFill>
              </a:rPr>
              <a:t>of 170 MeV protons </a:t>
            </a:r>
            <a:r>
              <a:rPr lang="en-US" sz="1800" b="0" dirty="0" smtClean="0">
                <a:solidFill>
                  <a:srgbClr val="101B40"/>
                </a:solidFill>
              </a:rPr>
              <a:t>and </a:t>
            </a:r>
            <a:r>
              <a:rPr lang="en-US" sz="1800" b="0" dirty="0">
                <a:solidFill>
                  <a:srgbClr val="101B40"/>
                </a:solidFill>
              </a:rPr>
              <a:t>500 MeV/u </a:t>
            </a:r>
            <a:r>
              <a:rPr lang="en-US" sz="1800" b="0" baseline="30000" dirty="0">
                <a:solidFill>
                  <a:srgbClr val="101B40"/>
                </a:solidFill>
              </a:rPr>
              <a:t>12</a:t>
            </a:r>
            <a:r>
              <a:rPr lang="en-US" sz="1800" b="0" dirty="0">
                <a:solidFill>
                  <a:srgbClr val="101B40"/>
                </a:solidFill>
              </a:rPr>
              <a:t>C</a:t>
            </a:r>
            <a:r>
              <a:rPr lang="en-US" sz="1800" b="0" dirty="0" smtClean="0">
                <a:solidFill>
                  <a:srgbClr val="101B40"/>
                </a:solidFill>
              </a:rPr>
              <a:t> </a:t>
            </a:r>
            <a:r>
              <a:rPr lang="en-US" sz="1800" b="0" dirty="0">
                <a:solidFill>
                  <a:srgbClr val="101B40"/>
                </a:solidFill>
              </a:rPr>
              <a:t>particles </a:t>
            </a:r>
            <a:r>
              <a:rPr lang="en-US" sz="1800" b="0" dirty="0" smtClean="0">
                <a:solidFill>
                  <a:srgbClr val="101B40"/>
                </a:solidFill>
              </a:rPr>
              <a:t>on the monoamine </a:t>
            </a:r>
            <a:r>
              <a:rPr lang="en-US" sz="1800" b="0" dirty="0">
                <a:solidFill>
                  <a:srgbClr val="101B40"/>
                </a:solidFill>
              </a:rPr>
              <a:t>metabolism in the rat prefrontal cortex, as measured 24 h, 30 days and 90 days </a:t>
            </a:r>
            <a:r>
              <a:rPr lang="en-US" sz="1800" b="0" dirty="0" smtClean="0">
                <a:solidFill>
                  <a:srgbClr val="101B40"/>
                </a:solidFill>
              </a:rPr>
              <a:t>post-irradiation</a:t>
            </a:r>
            <a:endParaRPr lang="ru-RU" sz="1800" b="0" dirty="0">
              <a:solidFill>
                <a:srgbClr val="101B40"/>
              </a:solidFill>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00" y="1061308"/>
            <a:ext cx="1518560" cy="721738"/>
          </a:xfrm>
          <a:prstGeom prst="rect">
            <a:avLst/>
          </a:prstGeom>
        </p:spPr>
      </p:pic>
      <p:sp>
        <p:nvSpPr>
          <p:cNvPr id="6" name="Прямоугольник 5"/>
          <p:cNvSpPr/>
          <p:nvPr/>
        </p:nvSpPr>
        <p:spPr>
          <a:xfrm>
            <a:off x="324754" y="6168126"/>
            <a:ext cx="8423024" cy="646331"/>
          </a:xfrm>
          <a:prstGeom prst="rect">
            <a:avLst/>
          </a:prstGeom>
        </p:spPr>
        <p:txBody>
          <a:bodyPr wrap="square">
            <a:spAutoFit/>
          </a:bodyPr>
          <a:lstStyle/>
          <a:p>
            <a:pPr algn="just"/>
            <a:r>
              <a:rPr lang="en-US" b="0" dirty="0" smtClean="0">
                <a:solidFill>
                  <a:srgbClr val="101B40"/>
                </a:solidFill>
              </a:rPr>
              <a:t>(*) </a:t>
            </a:r>
            <a:r>
              <a:rPr lang="en-US" b="0" i="1" dirty="0">
                <a:solidFill>
                  <a:srgbClr val="101B40"/>
                </a:solidFill>
              </a:rPr>
              <a:t>p</a:t>
            </a:r>
            <a:r>
              <a:rPr lang="en-US" b="0" dirty="0">
                <a:solidFill>
                  <a:srgbClr val="101B40"/>
                </a:solidFill>
              </a:rPr>
              <a:t> &lt; 0.05 and (#) </a:t>
            </a:r>
            <a:r>
              <a:rPr lang="en-US" b="0" i="1" dirty="0">
                <a:solidFill>
                  <a:srgbClr val="101B40"/>
                </a:solidFill>
              </a:rPr>
              <a:t>p</a:t>
            </a:r>
            <a:r>
              <a:rPr lang="en-US" b="0" dirty="0">
                <a:solidFill>
                  <a:srgbClr val="101B40"/>
                </a:solidFill>
              </a:rPr>
              <a:t> &lt; 0.1 between the exposed and sham-irradiated rats. “</a:t>
            </a:r>
            <a:r>
              <a:rPr lang="en-US" b="0" i="1" dirty="0">
                <a:solidFill>
                  <a:srgbClr val="101B40"/>
                </a:solidFill>
              </a:rPr>
              <a:t>P</a:t>
            </a:r>
            <a:r>
              <a:rPr lang="en-US" b="0" baseline="-25000" dirty="0">
                <a:solidFill>
                  <a:srgbClr val="101B40"/>
                </a:solidFill>
              </a:rPr>
              <a:t>W-test</a:t>
            </a:r>
            <a:r>
              <a:rPr lang="en-US" b="0" dirty="0">
                <a:solidFill>
                  <a:srgbClr val="101B40"/>
                </a:solidFill>
              </a:rPr>
              <a:t>” indicates the statistical significance of differences between sets of neurotransmitter indices measured in irradiated and control animals (according to the Wilcoxon matched pairs test).</a:t>
            </a:r>
            <a:r>
              <a:rPr lang="ru-RU" b="0" dirty="0" smtClean="0">
                <a:solidFill>
                  <a:srgbClr val="101B40"/>
                </a:solidFill>
              </a:rPr>
              <a:t> </a:t>
            </a:r>
            <a:endParaRPr lang="ru-RU" dirty="0"/>
          </a:p>
        </p:txBody>
      </p:sp>
    </p:spTree>
    <p:extLst>
      <p:ext uri="{BB962C8B-B14F-4D97-AF65-F5344CB8AC3E}">
        <p14:creationId xmlns:p14="http://schemas.microsoft.com/office/powerpoint/2010/main" val="35918154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520700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65100" y="38675"/>
            <a:ext cx="8801100" cy="707886"/>
          </a:xfrm>
          <a:prstGeom prst="rect">
            <a:avLst/>
          </a:prstGeom>
          <a:noFill/>
        </p:spPr>
        <p:txBody>
          <a:bodyPr wrap="square" rtlCol="0">
            <a:spAutoFit/>
          </a:bodyPr>
          <a:lstStyle/>
          <a:p>
            <a:r>
              <a:rPr lang="en-US" sz="4000" b="0" dirty="0" smtClean="0">
                <a:solidFill>
                  <a:schemeClr val="bg1">
                    <a:lumMod val="95000"/>
                  </a:schemeClr>
                </a:solidFill>
                <a:effectLst>
                  <a:outerShdw blurRad="38100" dist="38100" dir="2700000" algn="tl">
                    <a:srgbClr val="000000">
                      <a:alpha val="43137"/>
                    </a:srgbClr>
                  </a:outerShdw>
                </a:effectLst>
              </a:rPr>
              <a:t>   Hypothalamus</a:t>
            </a:r>
            <a:endParaRPr lang="en-US" sz="4000" b="0" dirty="0">
              <a:solidFill>
                <a:schemeClr val="bg1">
                  <a:lumMod val="95000"/>
                </a:schemeClr>
              </a:solidFill>
              <a:effectLst>
                <a:outerShdw blurRad="38100" dist="38100" dir="2700000" algn="tl">
                  <a:srgbClr val="000000">
                    <a:alpha val="43137"/>
                  </a:srgbClr>
                </a:outerShdw>
              </a:effectLst>
            </a:endParaRPr>
          </a:p>
        </p:txBody>
      </p:sp>
      <p:pic>
        <p:nvPicPr>
          <p:cNvPr id="4099" name="Picture 3" descr="C:\Users\Ксения\Pictures\Рисунок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433" y="1990955"/>
            <a:ext cx="6688818" cy="4097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44926" y="964180"/>
            <a:ext cx="6037942" cy="923330"/>
          </a:xfrm>
          <a:prstGeom prst="rect">
            <a:avLst/>
          </a:prstGeom>
          <a:noFill/>
        </p:spPr>
        <p:txBody>
          <a:bodyPr wrap="square" rtlCol="0">
            <a:spAutoFit/>
          </a:bodyPr>
          <a:lstStyle/>
          <a:p>
            <a:pPr algn="just"/>
            <a:r>
              <a:rPr lang="en-US" sz="1800" b="0" dirty="0" smtClean="0">
                <a:solidFill>
                  <a:srgbClr val="101B40"/>
                </a:solidFill>
              </a:rPr>
              <a:t>Effects </a:t>
            </a:r>
            <a:r>
              <a:rPr lang="en-US" sz="1800" b="0" dirty="0">
                <a:solidFill>
                  <a:srgbClr val="101B40"/>
                </a:solidFill>
              </a:rPr>
              <a:t>of 170 MeV protons </a:t>
            </a:r>
            <a:r>
              <a:rPr lang="en-US" sz="1800" b="0" dirty="0" smtClean="0">
                <a:solidFill>
                  <a:srgbClr val="101B40"/>
                </a:solidFill>
              </a:rPr>
              <a:t>and </a:t>
            </a:r>
            <a:r>
              <a:rPr lang="en-US" sz="1800" b="0" dirty="0">
                <a:solidFill>
                  <a:srgbClr val="101B40"/>
                </a:solidFill>
              </a:rPr>
              <a:t>500 MeV/u </a:t>
            </a:r>
            <a:r>
              <a:rPr lang="en-US" sz="1800" b="0" baseline="30000" dirty="0">
                <a:solidFill>
                  <a:srgbClr val="101B40"/>
                </a:solidFill>
              </a:rPr>
              <a:t>12</a:t>
            </a:r>
            <a:r>
              <a:rPr lang="en-US" sz="1800" b="0" dirty="0">
                <a:solidFill>
                  <a:srgbClr val="101B40"/>
                </a:solidFill>
              </a:rPr>
              <a:t>C </a:t>
            </a:r>
            <a:r>
              <a:rPr lang="en-GB" sz="1800" b="0" dirty="0" smtClean="0">
                <a:solidFill>
                  <a:srgbClr val="101B40"/>
                </a:solidFill>
              </a:rPr>
              <a:t>particles on the monoamine </a:t>
            </a:r>
            <a:r>
              <a:rPr lang="en-GB" sz="1800" b="0" dirty="0">
                <a:solidFill>
                  <a:srgbClr val="101B40"/>
                </a:solidFill>
              </a:rPr>
              <a:t>metabolism in the rat hypothalamus, as measured 24 h, 30 days and 90 days </a:t>
            </a:r>
            <a:r>
              <a:rPr lang="en-GB" sz="1800" b="0" dirty="0" smtClean="0">
                <a:solidFill>
                  <a:srgbClr val="101B40"/>
                </a:solidFill>
              </a:rPr>
              <a:t>post-irradiation.</a:t>
            </a:r>
            <a:endParaRPr lang="ru-RU" sz="1800" b="0" dirty="0">
              <a:solidFill>
                <a:srgbClr val="101B40"/>
              </a:solidFill>
            </a:endParaRPr>
          </a:p>
        </p:txBody>
      </p:sp>
      <p:sp>
        <p:nvSpPr>
          <p:cNvPr id="7" name="Прямоугольник 6"/>
          <p:cNvSpPr/>
          <p:nvPr/>
        </p:nvSpPr>
        <p:spPr>
          <a:xfrm>
            <a:off x="324754" y="6168126"/>
            <a:ext cx="8423024" cy="646331"/>
          </a:xfrm>
          <a:prstGeom prst="rect">
            <a:avLst/>
          </a:prstGeom>
        </p:spPr>
        <p:txBody>
          <a:bodyPr wrap="square">
            <a:spAutoFit/>
          </a:bodyPr>
          <a:lstStyle/>
          <a:p>
            <a:pPr algn="just"/>
            <a:r>
              <a:rPr lang="en-US" b="0" dirty="0" smtClean="0">
                <a:solidFill>
                  <a:srgbClr val="101B40"/>
                </a:solidFill>
              </a:rPr>
              <a:t>(**) </a:t>
            </a:r>
            <a:r>
              <a:rPr lang="en-US" b="0" i="1" dirty="0">
                <a:solidFill>
                  <a:srgbClr val="101B40"/>
                </a:solidFill>
              </a:rPr>
              <a:t>p</a:t>
            </a:r>
            <a:r>
              <a:rPr lang="en-US" b="0" dirty="0">
                <a:solidFill>
                  <a:srgbClr val="101B40"/>
                </a:solidFill>
              </a:rPr>
              <a:t> &lt; </a:t>
            </a:r>
            <a:r>
              <a:rPr lang="en-US" b="0" dirty="0" smtClean="0">
                <a:solidFill>
                  <a:srgbClr val="101B40"/>
                </a:solidFill>
              </a:rPr>
              <a:t>0.01 between </a:t>
            </a:r>
            <a:r>
              <a:rPr lang="en-US" b="0" dirty="0">
                <a:solidFill>
                  <a:srgbClr val="101B40"/>
                </a:solidFill>
              </a:rPr>
              <a:t>the exposed and sham-irradiated rats. “</a:t>
            </a:r>
            <a:r>
              <a:rPr lang="en-US" b="0" i="1" dirty="0">
                <a:solidFill>
                  <a:srgbClr val="101B40"/>
                </a:solidFill>
              </a:rPr>
              <a:t>P</a:t>
            </a:r>
            <a:r>
              <a:rPr lang="en-US" b="0" baseline="-25000" dirty="0">
                <a:solidFill>
                  <a:srgbClr val="101B40"/>
                </a:solidFill>
              </a:rPr>
              <a:t>W-test</a:t>
            </a:r>
            <a:r>
              <a:rPr lang="en-US" b="0" dirty="0">
                <a:solidFill>
                  <a:srgbClr val="101B40"/>
                </a:solidFill>
              </a:rPr>
              <a:t>” indicates the statistical significance of differences between sets of neurotransmitter indices measured in irradiated and control animals (according to the Wilcoxon matched pairs test).</a:t>
            </a:r>
            <a:r>
              <a:rPr lang="ru-RU" b="0" dirty="0" smtClean="0">
                <a:solidFill>
                  <a:srgbClr val="101B40"/>
                </a:solidFill>
              </a:rPr>
              <a:t> </a:t>
            </a:r>
            <a:endParaRPr lang="ru-RU" dirty="0"/>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11" y="1072346"/>
            <a:ext cx="1509491" cy="717703"/>
          </a:xfrm>
          <a:prstGeom prst="rect">
            <a:avLst/>
          </a:prstGeom>
        </p:spPr>
      </p:pic>
      <p:sp>
        <p:nvSpPr>
          <p:cNvPr id="19" name="Прямоугольник 18"/>
          <p:cNvSpPr/>
          <p:nvPr/>
        </p:nvSpPr>
        <p:spPr>
          <a:xfrm>
            <a:off x="5883275" y="4388656"/>
            <a:ext cx="1689100" cy="802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6442075" y="5250140"/>
            <a:ext cx="425560" cy="333705"/>
          </a:xfrm>
          <a:prstGeom prst="triangle">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20700000">
            <a:off x="5737943" y="5200975"/>
            <a:ext cx="1816544" cy="51469"/>
          </a:xfrm>
          <a:prstGeom prst="rect">
            <a:avLst/>
          </a:prstGeom>
          <a:solidFill>
            <a:srgbClr val="CC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a:spLocks noChangeArrowheads="1"/>
          </p:cNvSpPr>
          <p:nvPr/>
        </p:nvSpPr>
        <p:spPr bwMode="auto">
          <a:xfrm rot="20693625">
            <a:off x="5285127" y="4487521"/>
            <a:ext cx="16773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0" dirty="0" smtClean="0">
                <a:solidFill>
                  <a:srgbClr val="101B40"/>
                </a:solidFill>
              </a:rPr>
              <a:t>DA, DOPAC,</a:t>
            </a:r>
          </a:p>
          <a:p>
            <a:r>
              <a:rPr lang="en-US" sz="1000" b="0" dirty="0" smtClean="0">
                <a:solidFill>
                  <a:srgbClr val="101B40"/>
                </a:solidFill>
              </a:rPr>
              <a:t>5-HIAA, HVA,</a:t>
            </a:r>
          </a:p>
          <a:p>
            <a:r>
              <a:rPr lang="en-US" sz="1000" b="0" dirty="0" smtClean="0">
                <a:solidFill>
                  <a:srgbClr val="101B40"/>
                </a:solidFill>
              </a:rPr>
              <a:t>5-HT, 5-HIAA/5-HT</a:t>
            </a:r>
            <a:r>
              <a:rPr lang="ru-RU" sz="1000" b="0" dirty="0" smtClean="0">
                <a:solidFill>
                  <a:srgbClr val="101B40"/>
                </a:solidFill>
              </a:rPr>
              <a:t>,</a:t>
            </a:r>
            <a:r>
              <a:rPr lang="en-US" sz="1000" b="0" dirty="0">
                <a:solidFill>
                  <a:srgbClr val="101B40"/>
                </a:solidFill>
              </a:rPr>
              <a:t/>
            </a:r>
            <a:br>
              <a:rPr lang="en-US" sz="1000" b="0" dirty="0">
                <a:solidFill>
                  <a:srgbClr val="101B40"/>
                </a:solidFill>
              </a:rPr>
            </a:br>
            <a:r>
              <a:rPr lang="en-US" sz="1000" b="0" dirty="0" smtClean="0">
                <a:solidFill>
                  <a:srgbClr val="101B40"/>
                </a:solidFill>
              </a:rPr>
              <a:t>DOPAC/DA</a:t>
            </a:r>
            <a:r>
              <a:rPr lang="en-US" sz="1000" b="0" dirty="0">
                <a:solidFill>
                  <a:srgbClr val="101B40"/>
                </a:solidFill>
              </a:rPr>
              <a:t>,</a:t>
            </a:r>
          </a:p>
          <a:p>
            <a:r>
              <a:rPr lang="en-US" sz="1000" b="0" dirty="0">
                <a:solidFill>
                  <a:srgbClr val="101B40"/>
                </a:solidFill>
              </a:rPr>
              <a:t>HVA/DA</a:t>
            </a:r>
          </a:p>
          <a:p>
            <a:endParaRPr lang="en-US" sz="1000" b="0" dirty="0" smtClean="0">
              <a:solidFill>
                <a:srgbClr val="101B40"/>
              </a:solidFill>
            </a:endParaRPr>
          </a:p>
        </p:txBody>
      </p:sp>
      <p:sp>
        <p:nvSpPr>
          <p:cNvPr id="13" name="Прямоугольник 11"/>
          <p:cNvSpPr>
            <a:spLocks noChangeArrowheads="1"/>
          </p:cNvSpPr>
          <p:nvPr/>
        </p:nvSpPr>
        <p:spPr bwMode="auto">
          <a:xfrm rot="20693625">
            <a:off x="6451547" y="4764343"/>
            <a:ext cx="15063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0" dirty="0" smtClean="0">
                <a:solidFill>
                  <a:srgbClr val="101B40"/>
                </a:solidFill>
              </a:rPr>
              <a:t>NA</a:t>
            </a:r>
          </a:p>
        </p:txBody>
      </p:sp>
      <p:sp>
        <p:nvSpPr>
          <p:cNvPr id="14" name="Прямоугольник 11"/>
          <p:cNvSpPr>
            <a:spLocks noChangeArrowheads="1"/>
          </p:cNvSpPr>
          <p:nvPr/>
        </p:nvSpPr>
        <p:spPr bwMode="auto">
          <a:xfrm rot="20700000">
            <a:off x="5744418" y="5379421"/>
            <a:ext cx="8228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0" dirty="0" smtClean="0"/>
              <a:t>decrease</a:t>
            </a:r>
            <a:endParaRPr lang="en-US" sz="1000" b="0" dirty="0"/>
          </a:p>
        </p:txBody>
      </p:sp>
      <p:sp>
        <p:nvSpPr>
          <p:cNvPr id="15" name="Прямоугольник 11"/>
          <p:cNvSpPr>
            <a:spLocks noChangeArrowheads="1"/>
          </p:cNvSpPr>
          <p:nvPr/>
        </p:nvSpPr>
        <p:spPr bwMode="auto">
          <a:xfrm rot="20700000">
            <a:off x="6849777" y="5111975"/>
            <a:ext cx="7172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0" dirty="0" smtClean="0"/>
              <a:t>increase</a:t>
            </a:r>
            <a:endParaRPr lang="en-US" sz="1000" b="0" dirty="0"/>
          </a:p>
        </p:txBody>
      </p:sp>
      <p:sp>
        <p:nvSpPr>
          <p:cNvPr id="8" name="Прямоугольник 7"/>
          <p:cNvSpPr/>
          <p:nvPr/>
        </p:nvSpPr>
        <p:spPr>
          <a:xfrm>
            <a:off x="5994350" y="3938584"/>
            <a:ext cx="1299779" cy="307777"/>
          </a:xfrm>
          <a:prstGeom prst="rect">
            <a:avLst/>
          </a:prstGeom>
          <a:solidFill>
            <a:schemeClr val="bg1"/>
          </a:solidFill>
        </p:spPr>
        <p:txBody>
          <a:bodyPr wrap="none">
            <a:spAutoFit/>
          </a:bodyPr>
          <a:lstStyle/>
          <a:p>
            <a:pPr algn="l"/>
            <a:r>
              <a:rPr lang="en-US" sz="1400" b="0" i="1" dirty="0" smtClean="0"/>
              <a:t>P</a:t>
            </a:r>
            <a:r>
              <a:rPr lang="en-US" sz="1400" b="0" baseline="-25000" dirty="0" smtClean="0"/>
              <a:t>W-test</a:t>
            </a:r>
            <a:r>
              <a:rPr lang="en-US" sz="1400" b="0" dirty="0" smtClean="0"/>
              <a:t> = 0.045</a:t>
            </a:r>
            <a:endParaRPr lang="ru-RU" sz="1400" b="0" dirty="0"/>
          </a:p>
        </p:txBody>
      </p:sp>
      <p:cxnSp>
        <p:nvCxnSpPr>
          <p:cNvPr id="17" name="Прямая со стрелкой 16"/>
          <p:cNvCxnSpPr/>
          <p:nvPr/>
        </p:nvCxnSpPr>
        <p:spPr>
          <a:xfrm>
            <a:off x="5971808" y="3910037"/>
            <a:ext cx="0" cy="431574"/>
          </a:xfrm>
          <a:prstGeom prst="straightConnector1">
            <a:avLst/>
          </a:prstGeom>
          <a:ln w="222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4281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207000"/>
            <a:ext cx="9144000" cy="165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65100" y="38675"/>
            <a:ext cx="8801100" cy="707886"/>
          </a:xfrm>
          <a:prstGeom prst="rect">
            <a:avLst/>
          </a:prstGeom>
          <a:noFill/>
        </p:spPr>
        <p:txBody>
          <a:bodyPr wrap="square" rtlCol="0">
            <a:spAutoFit/>
          </a:bodyPr>
          <a:lstStyle/>
          <a:p>
            <a:r>
              <a:rPr lang="en-US" sz="4000" b="0" dirty="0" smtClean="0">
                <a:solidFill>
                  <a:schemeClr val="bg1">
                    <a:lumMod val="95000"/>
                  </a:schemeClr>
                </a:solidFill>
                <a:effectLst>
                  <a:outerShdw blurRad="38100" dist="38100" dir="2700000" algn="tl">
                    <a:srgbClr val="000000">
                      <a:alpha val="43137"/>
                    </a:srgbClr>
                  </a:outerShdw>
                </a:effectLst>
              </a:rPr>
              <a:t>Hippocampus</a:t>
            </a:r>
            <a:endParaRPr lang="en-US" sz="4000" b="0" dirty="0">
              <a:solidFill>
                <a:schemeClr val="bg1">
                  <a:lumMod val="95000"/>
                </a:schemeClr>
              </a:solidFill>
              <a:effectLst>
                <a:outerShdw blurRad="38100" dist="38100" dir="2700000" algn="tl">
                  <a:srgbClr val="000000">
                    <a:alpha val="43137"/>
                  </a:srgbClr>
                </a:outerShdw>
              </a:effectLst>
            </a:endParaRPr>
          </a:p>
        </p:txBody>
      </p:sp>
      <p:sp>
        <p:nvSpPr>
          <p:cNvPr id="4" name="TextBox 3"/>
          <p:cNvSpPr txBox="1"/>
          <p:nvPr/>
        </p:nvSpPr>
        <p:spPr>
          <a:xfrm>
            <a:off x="5352146" y="1173492"/>
            <a:ext cx="3695700" cy="1754326"/>
          </a:xfrm>
          <a:prstGeom prst="rect">
            <a:avLst/>
          </a:prstGeom>
          <a:noFill/>
        </p:spPr>
        <p:txBody>
          <a:bodyPr wrap="square" rtlCol="0">
            <a:spAutoFit/>
          </a:bodyPr>
          <a:lstStyle/>
          <a:p>
            <a:pPr algn="just"/>
            <a:r>
              <a:rPr lang="en-US" sz="1800" b="0" dirty="0" smtClean="0">
                <a:solidFill>
                  <a:srgbClr val="101B40"/>
                </a:solidFill>
              </a:rPr>
              <a:t>Effects </a:t>
            </a:r>
            <a:r>
              <a:rPr lang="en-US" sz="1800" b="0" dirty="0">
                <a:solidFill>
                  <a:srgbClr val="101B40"/>
                </a:solidFill>
              </a:rPr>
              <a:t>of 170 MeV </a:t>
            </a:r>
            <a:r>
              <a:rPr lang="en-US" sz="1800" b="0" dirty="0" smtClean="0">
                <a:solidFill>
                  <a:srgbClr val="101B40"/>
                </a:solidFill>
              </a:rPr>
              <a:t>protons </a:t>
            </a:r>
            <a:r>
              <a:rPr lang="en-US" sz="1800" b="0" dirty="0">
                <a:solidFill>
                  <a:srgbClr val="101B40"/>
                </a:solidFill>
              </a:rPr>
              <a:t>and 500 MeV/u </a:t>
            </a:r>
            <a:r>
              <a:rPr lang="en-GB" sz="1800" b="0" baseline="30000" dirty="0">
                <a:solidFill>
                  <a:srgbClr val="101B40"/>
                </a:solidFill>
              </a:rPr>
              <a:t>12</a:t>
            </a:r>
            <a:r>
              <a:rPr lang="en-GB" sz="1800" b="0" dirty="0">
                <a:solidFill>
                  <a:srgbClr val="101B40"/>
                </a:solidFill>
              </a:rPr>
              <a:t>C particles </a:t>
            </a:r>
            <a:r>
              <a:rPr lang="en-GB" sz="1800" b="0" dirty="0" smtClean="0">
                <a:solidFill>
                  <a:srgbClr val="101B40"/>
                </a:solidFill>
              </a:rPr>
              <a:t>on the monoamine </a:t>
            </a:r>
            <a:r>
              <a:rPr lang="en-GB" sz="1800" b="0" dirty="0">
                <a:solidFill>
                  <a:srgbClr val="101B40"/>
                </a:solidFill>
              </a:rPr>
              <a:t>metabolism in the rat hippocampus, as measured 24 h, 30 days and 90 days </a:t>
            </a:r>
            <a:r>
              <a:rPr lang="en-GB" sz="1800" b="0" dirty="0" smtClean="0">
                <a:solidFill>
                  <a:srgbClr val="101B40"/>
                </a:solidFill>
              </a:rPr>
              <a:t>post-irradiation</a:t>
            </a:r>
            <a:endParaRPr lang="ru-RU" sz="1800" b="0" dirty="0">
              <a:solidFill>
                <a:srgbClr val="101B40"/>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92" y="885812"/>
            <a:ext cx="5451707" cy="599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677" y="3341575"/>
            <a:ext cx="2246862" cy="1068294"/>
          </a:xfrm>
          <a:prstGeom prst="rect">
            <a:avLst/>
          </a:prstGeom>
        </p:spPr>
      </p:pic>
      <p:sp>
        <p:nvSpPr>
          <p:cNvPr id="7" name="Прямоугольник 6"/>
          <p:cNvSpPr/>
          <p:nvPr/>
        </p:nvSpPr>
        <p:spPr>
          <a:xfrm>
            <a:off x="5477331" y="5202198"/>
            <a:ext cx="3405417" cy="1384995"/>
          </a:xfrm>
          <a:prstGeom prst="rect">
            <a:avLst/>
          </a:prstGeom>
        </p:spPr>
        <p:txBody>
          <a:bodyPr wrap="square">
            <a:spAutoFit/>
          </a:bodyPr>
          <a:lstStyle/>
          <a:p>
            <a:pPr algn="just"/>
            <a:r>
              <a:rPr lang="en-US" b="0" dirty="0" smtClean="0">
                <a:solidFill>
                  <a:srgbClr val="101B40"/>
                </a:solidFill>
              </a:rPr>
              <a:t>(*) </a:t>
            </a:r>
            <a:r>
              <a:rPr lang="en-US" b="0" i="1" dirty="0">
                <a:solidFill>
                  <a:srgbClr val="101B40"/>
                </a:solidFill>
              </a:rPr>
              <a:t>p</a:t>
            </a:r>
            <a:r>
              <a:rPr lang="en-US" b="0" dirty="0">
                <a:solidFill>
                  <a:srgbClr val="101B40"/>
                </a:solidFill>
              </a:rPr>
              <a:t> &lt; 0.05 and (#) </a:t>
            </a:r>
            <a:r>
              <a:rPr lang="en-US" b="0" i="1" dirty="0">
                <a:solidFill>
                  <a:srgbClr val="101B40"/>
                </a:solidFill>
              </a:rPr>
              <a:t>p</a:t>
            </a:r>
            <a:r>
              <a:rPr lang="en-US" b="0" dirty="0">
                <a:solidFill>
                  <a:srgbClr val="101B40"/>
                </a:solidFill>
              </a:rPr>
              <a:t> &lt; 0.1 between the exposed and sham-irradiated rats. “</a:t>
            </a:r>
            <a:r>
              <a:rPr lang="en-US" b="0" i="1" dirty="0">
                <a:solidFill>
                  <a:srgbClr val="101B40"/>
                </a:solidFill>
              </a:rPr>
              <a:t>P</a:t>
            </a:r>
            <a:r>
              <a:rPr lang="en-US" b="0" baseline="-25000" dirty="0">
                <a:solidFill>
                  <a:srgbClr val="101B40"/>
                </a:solidFill>
              </a:rPr>
              <a:t>W-test</a:t>
            </a:r>
            <a:r>
              <a:rPr lang="en-US" b="0" dirty="0">
                <a:solidFill>
                  <a:srgbClr val="101B40"/>
                </a:solidFill>
              </a:rPr>
              <a:t>” indicates the statistical significance of differences between sets of neurotransmitter indices measured in irradiated and control animals (according to the Wilcoxon matched pairs test).</a:t>
            </a:r>
            <a:r>
              <a:rPr lang="ru-RU" b="0" dirty="0" smtClean="0">
                <a:solidFill>
                  <a:srgbClr val="101B40"/>
                </a:solidFill>
              </a:rPr>
              <a:t> </a:t>
            </a:r>
            <a:endParaRPr lang="ru-RU" dirty="0"/>
          </a:p>
        </p:txBody>
      </p:sp>
      <p:sp>
        <p:nvSpPr>
          <p:cNvPr id="9" name="Прямоугольник 8"/>
          <p:cNvSpPr/>
          <p:nvPr/>
        </p:nvSpPr>
        <p:spPr>
          <a:xfrm>
            <a:off x="3558428" y="1457320"/>
            <a:ext cx="1480925" cy="927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4223589" y="2314031"/>
            <a:ext cx="325172" cy="254985"/>
          </a:xfrm>
          <a:prstGeom prst="triangle">
            <a:avLst/>
          </a:pr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20700000">
            <a:off x="3485440" y="2291227"/>
            <a:ext cx="1613588" cy="45719"/>
          </a:xfrm>
          <a:prstGeom prst="rect">
            <a:avLst/>
          </a:prstGeom>
          <a:solidFill>
            <a:srgbClr val="CC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a:spLocks noChangeArrowheads="1"/>
          </p:cNvSpPr>
          <p:nvPr/>
        </p:nvSpPr>
        <p:spPr bwMode="auto">
          <a:xfrm rot="20693625">
            <a:off x="3303707" y="1864428"/>
            <a:ext cx="12816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70" b="0" dirty="0" smtClean="0">
                <a:solidFill>
                  <a:srgbClr val="101B40"/>
                </a:solidFill>
              </a:rPr>
              <a:t>NA, DA, DOPAC,</a:t>
            </a:r>
          </a:p>
          <a:p>
            <a:r>
              <a:rPr lang="en-US" sz="870" b="0" dirty="0" smtClean="0">
                <a:solidFill>
                  <a:srgbClr val="101B40"/>
                </a:solidFill>
              </a:rPr>
              <a:t>5-HIAA, HVA, 5-HT,</a:t>
            </a:r>
          </a:p>
          <a:p>
            <a:r>
              <a:rPr lang="en-US" sz="870" b="0" dirty="0" smtClean="0">
                <a:solidFill>
                  <a:srgbClr val="101B40"/>
                </a:solidFill>
              </a:rPr>
              <a:t>5-HIAA/5-HT</a:t>
            </a:r>
          </a:p>
        </p:txBody>
      </p:sp>
      <p:sp>
        <p:nvSpPr>
          <p:cNvPr id="13" name="Прямоугольник 11"/>
          <p:cNvSpPr>
            <a:spLocks noChangeArrowheads="1"/>
          </p:cNvSpPr>
          <p:nvPr/>
        </p:nvSpPr>
        <p:spPr bwMode="auto">
          <a:xfrm rot="20693625">
            <a:off x="4206351" y="1766230"/>
            <a:ext cx="1150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70" b="0" dirty="0">
                <a:solidFill>
                  <a:srgbClr val="101B40"/>
                </a:solidFill>
              </a:rPr>
              <a:t>DOPAC/DA,</a:t>
            </a:r>
          </a:p>
          <a:p>
            <a:r>
              <a:rPr lang="en-US" sz="870" b="0" dirty="0">
                <a:solidFill>
                  <a:srgbClr val="101B40"/>
                </a:solidFill>
              </a:rPr>
              <a:t>HVA/DA</a:t>
            </a:r>
          </a:p>
        </p:txBody>
      </p:sp>
      <p:sp>
        <p:nvSpPr>
          <p:cNvPr id="14" name="Прямоугольник 11"/>
          <p:cNvSpPr>
            <a:spLocks noChangeArrowheads="1"/>
          </p:cNvSpPr>
          <p:nvPr/>
        </p:nvSpPr>
        <p:spPr bwMode="auto">
          <a:xfrm rot="20700000">
            <a:off x="3491997" y="2430487"/>
            <a:ext cx="7498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b="0" dirty="0" smtClean="0"/>
              <a:t>decrease</a:t>
            </a:r>
            <a:endParaRPr lang="en-US" sz="900" b="0" dirty="0"/>
          </a:p>
        </p:txBody>
      </p:sp>
      <p:sp>
        <p:nvSpPr>
          <p:cNvPr id="15" name="Прямоугольник 11"/>
          <p:cNvSpPr>
            <a:spLocks noChangeArrowheads="1"/>
          </p:cNvSpPr>
          <p:nvPr/>
        </p:nvSpPr>
        <p:spPr bwMode="auto">
          <a:xfrm rot="20700000">
            <a:off x="4535067" y="2161830"/>
            <a:ext cx="653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b="0" dirty="0" smtClean="0"/>
              <a:t>increase</a:t>
            </a:r>
            <a:endParaRPr lang="en-US" sz="900" b="0" dirty="0"/>
          </a:p>
        </p:txBody>
      </p:sp>
      <p:sp>
        <p:nvSpPr>
          <p:cNvPr id="8" name="Прямоугольник 7"/>
          <p:cNvSpPr/>
          <p:nvPr/>
        </p:nvSpPr>
        <p:spPr>
          <a:xfrm>
            <a:off x="3698345" y="1300446"/>
            <a:ext cx="1141403" cy="276999"/>
          </a:xfrm>
          <a:prstGeom prst="rect">
            <a:avLst/>
          </a:prstGeom>
          <a:solidFill>
            <a:schemeClr val="bg1"/>
          </a:solidFill>
        </p:spPr>
        <p:txBody>
          <a:bodyPr wrap="none">
            <a:spAutoFit/>
          </a:bodyPr>
          <a:lstStyle/>
          <a:p>
            <a:pPr algn="l"/>
            <a:r>
              <a:rPr lang="en-US" b="0" i="1" dirty="0" smtClean="0"/>
              <a:t>P</a:t>
            </a:r>
            <a:r>
              <a:rPr lang="en-US" b="0" baseline="-25000" dirty="0" smtClean="0"/>
              <a:t>W-test</a:t>
            </a:r>
            <a:r>
              <a:rPr lang="en-US" b="0" dirty="0" smtClean="0"/>
              <a:t> = 0.038</a:t>
            </a:r>
            <a:endParaRPr lang="ru-RU" b="0" dirty="0"/>
          </a:p>
        </p:txBody>
      </p:sp>
      <p:cxnSp>
        <p:nvCxnSpPr>
          <p:cNvPr id="16" name="Прямая со стрелкой 15"/>
          <p:cNvCxnSpPr/>
          <p:nvPr/>
        </p:nvCxnSpPr>
        <p:spPr>
          <a:xfrm>
            <a:off x="3685645" y="1320874"/>
            <a:ext cx="0" cy="360000"/>
          </a:xfrm>
          <a:prstGeom prst="straightConnector1">
            <a:avLst/>
          </a:prstGeom>
          <a:ln w="190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9331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 y="50347"/>
            <a:ext cx="910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sz="4000" b="0" dirty="0" smtClean="0">
                <a:solidFill>
                  <a:schemeClr val="bg1"/>
                </a:solidFill>
                <a:effectLst>
                  <a:outerShdw blurRad="38100" dist="38100" dir="2700000" algn="tl">
                    <a:srgbClr val="000000">
                      <a:alpha val="43137"/>
                    </a:srgbClr>
                  </a:outerShdw>
                </a:effectLst>
                <a:latin typeface="+mj-lt"/>
              </a:rPr>
              <a:t>Conclusions</a:t>
            </a:r>
            <a:endParaRPr lang="en-US" sz="4000" b="0" dirty="0">
              <a:solidFill>
                <a:schemeClr val="bg1"/>
              </a:solidFill>
              <a:effectLst>
                <a:outerShdw blurRad="38100" dist="38100" dir="2700000" algn="tl">
                  <a:srgbClr val="000000">
                    <a:alpha val="43137"/>
                  </a:srgbClr>
                </a:outerShdw>
              </a:effectLst>
              <a:latin typeface="+mj-lt"/>
            </a:endParaRPr>
          </a:p>
        </p:txBody>
      </p:sp>
      <p:sp>
        <p:nvSpPr>
          <p:cNvPr id="4" name="Прямоугольник 3"/>
          <p:cNvSpPr/>
          <p:nvPr/>
        </p:nvSpPr>
        <p:spPr>
          <a:xfrm>
            <a:off x="226370" y="1066874"/>
            <a:ext cx="8612827" cy="5309146"/>
          </a:xfrm>
          <a:prstGeom prst="rect">
            <a:avLst/>
          </a:prstGeom>
        </p:spPr>
        <p:txBody>
          <a:bodyPr wrap="square">
            <a:spAutoFit/>
          </a:bodyPr>
          <a:lstStyle/>
          <a:p>
            <a:pPr marL="285750" indent="-285750" algn="just">
              <a:spcBef>
                <a:spcPts val="0"/>
              </a:spcBef>
              <a:spcAft>
                <a:spcPts val="1800"/>
              </a:spcAft>
              <a:buFont typeface="Arial" pitchFamily="34" charset="0"/>
              <a:buChar char="•"/>
            </a:pPr>
            <a:r>
              <a:rPr lang="en-US" sz="2100" b="0" dirty="0" smtClean="0">
                <a:solidFill>
                  <a:schemeClr val="accent6">
                    <a:lumMod val="75000"/>
                  </a:schemeClr>
                </a:solidFill>
              </a:rPr>
              <a:t>In </a:t>
            </a:r>
            <a:r>
              <a:rPr lang="en-US" sz="2100" b="0" dirty="0">
                <a:solidFill>
                  <a:schemeClr val="accent6">
                    <a:lumMod val="75000"/>
                  </a:schemeClr>
                </a:solidFill>
              </a:rPr>
              <a:t>summary, the reported findings suggest that </a:t>
            </a:r>
            <a:r>
              <a:rPr lang="en-US" sz="2100" b="0" dirty="0">
                <a:solidFill>
                  <a:srgbClr val="C00000"/>
                </a:solidFill>
              </a:rPr>
              <a:t>there </a:t>
            </a:r>
            <a:r>
              <a:rPr lang="en-US" sz="2100" b="0" dirty="0" smtClean="0">
                <a:solidFill>
                  <a:srgbClr val="C00000"/>
                </a:solidFill>
              </a:rPr>
              <a:t>is</a:t>
            </a:r>
            <a:r>
              <a:rPr lang="ru-RU" sz="2100" b="0" dirty="0" smtClean="0">
                <a:solidFill>
                  <a:srgbClr val="C00000"/>
                </a:solidFill>
              </a:rPr>
              <a:t> </a:t>
            </a:r>
            <a:r>
              <a:rPr lang="en-US" sz="2100" b="0" dirty="0" smtClean="0">
                <a:solidFill>
                  <a:srgbClr val="C00000"/>
                </a:solidFill>
              </a:rPr>
              <a:t>a difference </a:t>
            </a:r>
            <a:r>
              <a:rPr lang="en-US" sz="2100" b="0" dirty="0">
                <a:solidFill>
                  <a:srgbClr val="C00000"/>
                </a:solidFill>
              </a:rPr>
              <a:t>between</a:t>
            </a:r>
            <a:r>
              <a:rPr lang="en-US" sz="2100" b="0" dirty="0">
                <a:solidFill>
                  <a:schemeClr val="accent6">
                    <a:lumMod val="75000"/>
                  </a:schemeClr>
                </a:solidFill>
              </a:rPr>
              <a:t> neurotransmitter metabolism alterations induced by </a:t>
            </a:r>
            <a:r>
              <a:rPr lang="en-US" sz="2100" b="0" dirty="0">
                <a:solidFill>
                  <a:srgbClr val="C00000"/>
                </a:solidFill>
              </a:rPr>
              <a:t>protons and </a:t>
            </a:r>
            <a:r>
              <a:rPr lang="en-US" sz="2100" b="0" baseline="30000" dirty="0">
                <a:solidFill>
                  <a:srgbClr val="C00000"/>
                </a:solidFill>
              </a:rPr>
              <a:t>12</a:t>
            </a:r>
            <a:r>
              <a:rPr lang="en-US" sz="2100" b="0" dirty="0">
                <a:solidFill>
                  <a:srgbClr val="C00000"/>
                </a:solidFill>
              </a:rPr>
              <a:t>C ions. </a:t>
            </a:r>
            <a:endParaRPr lang="ru-RU" sz="2100" b="0" dirty="0" smtClean="0">
              <a:solidFill>
                <a:srgbClr val="C00000"/>
              </a:solidFill>
            </a:endParaRPr>
          </a:p>
          <a:p>
            <a:pPr marL="285750" indent="-285750" algn="just">
              <a:spcBef>
                <a:spcPts val="0"/>
              </a:spcBef>
              <a:spcAft>
                <a:spcPts val="1800"/>
              </a:spcAft>
              <a:buFont typeface="Arial" pitchFamily="34" charset="0"/>
              <a:buChar char="•"/>
            </a:pPr>
            <a:r>
              <a:rPr lang="en-US" sz="2100" b="0" dirty="0" smtClean="0">
                <a:solidFill>
                  <a:schemeClr val="accent6">
                    <a:lumMod val="75000"/>
                  </a:schemeClr>
                </a:solidFill>
              </a:rPr>
              <a:t>It </a:t>
            </a:r>
            <a:r>
              <a:rPr lang="en-US" sz="2100" b="0" dirty="0">
                <a:solidFill>
                  <a:schemeClr val="accent6">
                    <a:lumMod val="75000"/>
                  </a:schemeClr>
                </a:solidFill>
              </a:rPr>
              <a:t>is shown that in </a:t>
            </a:r>
            <a:r>
              <a:rPr lang="en-US" sz="2100" b="0" dirty="0" smtClean="0">
                <a:solidFill>
                  <a:schemeClr val="accent6">
                    <a:lumMod val="75000"/>
                  </a:schemeClr>
                </a:solidFill>
              </a:rPr>
              <a:t>most of the brain </a:t>
            </a:r>
            <a:r>
              <a:rPr lang="en-US" sz="2100" b="0" dirty="0">
                <a:solidFill>
                  <a:schemeClr val="accent6">
                    <a:lumMod val="75000"/>
                  </a:schemeClr>
                </a:solidFill>
              </a:rPr>
              <a:t>structures, </a:t>
            </a:r>
            <a:r>
              <a:rPr lang="en-US" sz="2100" b="0" dirty="0">
                <a:solidFill>
                  <a:srgbClr val="C00000"/>
                </a:solidFill>
              </a:rPr>
              <a:t>proton irradiation impairs only particular metabolic indices while exposure to </a:t>
            </a:r>
            <a:r>
              <a:rPr lang="en-US" sz="2100" b="0" baseline="30000" dirty="0">
                <a:solidFill>
                  <a:srgbClr val="C00000"/>
                </a:solidFill>
              </a:rPr>
              <a:t>12</a:t>
            </a:r>
            <a:r>
              <a:rPr lang="en-US" sz="2100" b="0" dirty="0">
                <a:solidFill>
                  <a:srgbClr val="C00000"/>
                </a:solidFill>
              </a:rPr>
              <a:t>C ions leads to an overall change</a:t>
            </a:r>
            <a:r>
              <a:rPr lang="en-US" sz="2100" b="0" dirty="0">
                <a:solidFill>
                  <a:schemeClr val="accent6">
                    <a:lumMod val="75000"/>
                  </a:schemeClr>
                </a:solidFill>
              </a:rPr>
              <a:t> in the monoamine </a:t>
            </a:r>
            <a:r>
              <a:rPr lang="en-US" sz="2100" b="0" dirty="0" smtClean="0">
                <a:solidFill>
                  <a:schemeClr val="accent6">
                    <a:lumMod val="75000"/>
                  </a:schemeClr>
                </a:solidFill>
              </a:rPr>
              <a:t>metabolism process</a:t>
            </a:r>
            <a:r>
              <a:rPr lang="ru-RU" sz="2100" b="0" dirty="0" smtClean="0">
                <a:solidFill>
                  <a:schemeClr val="accent6">
                    <a:lumMod val="75000"/>
                  </a:schemeClr>
                </a:solidFill>
              </a:rPr>
              <a:t>.</a:t>
            </a:r>
            <a:endParaRPr lang="en-US" sz="2100" b="0" dirty="0">
              <a:solidFill>
                <a:schemeClr val="accent6">
                  <a:lumMod val="75000"/>
                </a:schemeClr>
              </a:solidFill>
            </a:endParaRPr>
          </a:p>
          <a:p>
            <a:pPr marL="285750" indent="-285750" algn="just">
              <a:spcBef>
                <a:spcPts val="0"/>
              </a:spcBef>
              <a:spcAft>
                <a:spcPts val="1800"/>
              </a:spcAft>
              <a:buFont typeface="Arial" pitchFamily="34" charset="0"/>
              <a:buChar char="•"/>
            </a:pPr>
            <a:r>
              <a:rPr lang="en-US" sz="2100" b="0" dirty="0" smtClean="0">
                <a:solidFill>
                  <a:schemeClr val="accent6">
                    <a:lumMod val="75000"/>
                  </a:schemeClr>
                </a:solidFill>
              </a:rPr>
              <a:t>It is suggested that </a:t>
            </a:r>
            <a:r>
              <a:rPr lang="en-US" sz="2100" b="0" dirty="0" smtClean="0">
                <a:solidFill>
                  <a:srgbClr val="C00000"/>
                </a:solidFill>
              </a:rPr>
              <a:t>proton</a:t>
            </a:r>
            <a:r>
              <a:rPr lang="en-US" sz="2100" b="0" dirty="0" smtClean="0">
                <a:solidFill>
                  <a:schemeClr val="accent6">
                    <a:lumMod val="75000"/>
                  </a:schemeClr>
                </a:solidFill>
              </a:rPr>
              <a:t> </a:t>
            </a:r>
            <a:r>
              <a:rPr lang="en-US" sz="2100" b="0" dirty="0">
                <a:solidFill>
                  <a:srgbClr val="C00000"/>
                </a:solidFill>
              </a:rPr>
              <a:t>irradiation</a:t>
            </a:r>
            <a:r>
              <a:rPr lang="en-US" sz="2100" b="0" dirty="0">
                <a:solidFill>
                  <a:schemeClr val="accent6">
                    <a:lumMod val="75000"/>
                  </a:schemeClr>
                </a:solidFill>
              </a:rPr>
              <a:t> </a:t>
            </a:r>
            <a:r>
              <a:rPr lang="en-US" sz="2100" b="0" dirty="0" smtClean="0">
                <a:solidFill>
                  <a:schemeClr val="accent6">
                    <a:lumMod val="75000"/>
                  </a:schemeClr>
                </a:solidFill>
              </a:rPr>
              <a:t>induces </a:t>
            </a:r>
            <a:r>
              <a:rPr lang="en-US" sz="2100" b="0" dirty="0">
                <a:solidFill>
                  <a:schemeClr val="accent6">
                    <a:lumMod val="75000"/>
                  </a:schemeClr>
                </a:solidFill>
              </a:rPr>
              <a:t>permanent impairment of </a:t>
            </a:r>
            <a:r>
              <a:rPr lang="en-US" sz="2100" b="0" dirty="0" smtClean="0">
                <a:solidFill>
                  <a:schemeClr val="accent6">
                    <a:lumMod val="75000"/>
                  </a:schemeClr>
                </a:solidFill>
              </a:rPr>
              <a:t>brain functions starting </a:t>
            </a:r>
            <a:r>
              <a:rPr lang="en-US" sz="2100" b="0" dirty="0">
                <a:solidFill>
                  <a:schemeClr val="accent6">
                    <a:lumMod val="75000"/>
                  </a:schemeClr>
                </a:solidFill>
              </a:rPr>
              <a:t>from </a:t>
            </a:r>
            <a:r>
              <a:rPr lang="en-US" sz="2100" b="0" dirty="0">
                <a:solidFill>
                  <a:srgbClr val="C00000"/>
                </a:solidFill>
              </a:rPr>
              <a:t>mid-term periods </a:t>
            </a:r>
            <a:r>
              <a:rPr lang="en-US" sz="2100" b="0" dirty="0">
                <a:solidFill>
                  <a:schemeClr val="accent6">
                    <a:lumMod val="75000"/>
                  </a:schemeClr>
                </a:solidFill>
              </a:rPr>
              <a:t>of about 30 days, unlike exposure to </a:t>
            </a:r>
            <a:r>
              <a:rPr lang="en-US" sz="2100" b="0" baseline="30000" dirty="0">
                <a:solidFill>
                  <a:srgbClr val="C00000"/>
                </a:solidFill>
              </a:rPr>
              <a:t>12</a:t>
            </a:r>
            <a:r>
              <a:rPr lang="en-US" sz="2100" b="0" dirty="0">
                <a:solidFill>
                  <a:srgbClr val="C00000"/>
                </a:solidFill>
              </a:rPr>
              <a:t>C ions </a:t>
            </a:r>
            <a:r>
              <a:rPr lang="en-US" sz="2100" b="0" dirty="0" smtClean="0">
                <a:solidFill>
                  <a:schemeClr val="accent6">
                    <a:lumMod val="75000"/>
                  </a:schemeClr>
                </a:solidFill>
              </a:rPr>
              <a:t>leads </a:t>
            </a:r>
            <a:r>
              <a:rPr lang="en-US" sz="2100" b="0" dirty="0">
                <a:solidFill>
                  <a:schemeClr val="accent6">
                    <a:lumMod val="75000"/>
                  </a:schemeClr>
                </a:solidFill>
              </a:rPr>
              <a:t>presumably to </a:t>
            </a:r>
            <a:r>
              <a:rPr lang="en-US" sz="2100" b="0" dirty="0">
                <a:solidFill>
                  <a:srgbClr val="C00000"/>
                </a:solidFill>
              </a:rPr>
              <a:t>late effects </a:t>
            </a:r>
            <a:r>
              <a:rPr lang="en-US" sz="2100" b="0" dirty="0">
                <a:solidFill>
                  <a:schemeClr val="accent6">
                    <a:lumMod val="75000"/>
                  </a:schemeClr>
                </a:solidFill>
              </a:rPr>
              <a:t>firstly detected at 90 days </a:t>
            </a:r>
            <a:r>
              <a:rPr lang="en-US" sz="2100" b="0" dirty="0" err="1">
                <a:solidFill>
                  <a:schemeClr val="accent6">
                    <a:lumMod val="75000"/>
                  </a:schemeClr>
                </a:solidFill>
              </a:rPr>
              <a:t>postirradiation</a:t>
            </a:r>
            <a:r>
              <a:rPr lang="en-US" sz="2100" b="0" dirty="0">
                <a:solidFill>
                  <a:schemeClr val="accent6">
                    <a:lumMod val="75000"/>
                  </a:schemeClr>
                </a:solidFill>
              </a:rPr>
              <a:t>.</a:t>
            </a:r>
          </a:p>
          <a:p>
            <a:pPr marL="285750" indent="-285750" algn="just">
              <a:spcBef>
                <a:spcPts val="0"/>
              </a:spcBef>
              <a:spcAft>
                <a:spcPts val="1800"/>
              </a:spcAft>
              <a:buFont typeface="Arial" pitchFamily="34" charset="0"/>
              <a:buChar char="•"/>
            </a:pPr>
            <a:r>
              <a:rPr lang="en-US" sz="2100" b="0" dirty="0">
                <a:solidFill>
                  <a:schemeClr val="accent6">
                    <a:lumMod val="75000"/>
                  </a:schemeClr>
                </a:solidFill>
              </a:rPr>
              <a:t>The </a:t>
            </a:r>
            <a:r>
              <a:rPr lang="en-US" sz="2100" b="0" dirty="0" smtClean="0">
                <a:solidFill>
                  <a:schemeClr val="accent6">
                    <a:lumMod val="75000"/>
                  </a:schemeClr>
                </a:solidFill>
              </a:rPr>
              <a:t>presence of </a:t>
            </a:r>
            <a:r>
              <a:rPr lang="en-US" sz="2100" b="0" dirty="0">
                <a:solidFill>
                  <a:schemeClr val="accent6">
                    <a:lumMod val="75000"/>
                  </a:schemeClr>
                </a:solidFill>
              </a:rPr>
              <a:t>neurochemical alterations </a:t>
            </a:r>
            <a:r>
              <a:rPr lang="en-US" sz="2100" b="0" dirty="0" smtClean="0">
                <a:solidFill>
                  <a:schemeClr val="accent6">
                    <a:lumMod val="75000"/>
                  </a:schemeClr>
                </a:solidFill>
              </a:rPr>
              <a:t>after proton irradiation and absence </a:t>
            </a:r>
            <a:r>
              <a:rPr lang="en-US" sz="2100" b="0" dirty="0">
                <a:solidFill>
                  <a:schemeClr val="accent6">
                    <a:lumMod val="75000"/>
                  </a:schemeClr>
                </a:solidFill>
              </a:rPr>
              <a:t>of </a:t>
            </a:r>
            <a:r>
              <a:rPr lang="en-US" sz="2100" b="0" dirty="0" smtClean="0">
                <a:solidFill>
                  <a:schemeClr val="accent6">
                    <a:lumMod val="75000"/>
                  </a:schemeClr>
                </a:solidFill>
              </a:rPr>
              <a:t>them following the exposure to </a:t>
            </a:r>
            <a:r>
              <a:rPr lang="en-US" sz="2100" b="0" baseline="30000" dirty="0" smtClean="0">
                <a:solidFill>
                  <a:schemeClr val="accent6">
                    <a:lumMod val="75000"/>
                  </a:schemeClr>
                </a:solidFill>
              </a:rPr>
              <a:t>12</a:t>
            </a:r>
            <a:r>
              <a:rPr lang="en-US" sz="2100" b="0" dirty="0" smtClean="0">
                <a:solidFill>
                  <a:schemeClr val="accent6">
                    <a:lumMod val="75000"/>
                  </a:schemeClr>
                </a:solidFill>
              </a:rPr>
              <a:t>C particles is </a:t>
            </a:r>
            <a:r>
              <a:rPr lang="en-US" sz="2100" b="0" dirty="0" smtClean="0">
                <a:solidFill>
                  <a:srgbClr val="C00000"/>
                </a:solidFill>
              </a:rPr>
              <a:t>likely </a:t>
            </a:r>
            <a:r>
              <a:rPr lang="en-US" sz="2100" b="0" dirty="0">
                <a:solidFill>
                  <a:srgbClr val="C00000"/>
                </a:solidFill>
              </a:rPr>
              <a:t>caused </a:t>
            </a:r>
            <a:r>
              <a:rPr lang="en-US" sz="2100" b="0" dirty="0" smtClean="0">
                <a:solidFill>
                  <a:srgbClr val="C00000"/>
                </a:solidFill>
              </a:rPr>
              <a:t>by hyper-activation </a:t>
            </a:r>
            <a:r>
              <a:rPr lang="en-US" sz="2100" b="0" dirty="0">
                <a:solidFill>
                  <a:srgbClr val="C00000"/>
                </a:solidFill>
              </a:rPr>
              <a:t>of feedback </a:t>
            </a:r>
            <a:r>
              <a:rPr lang="en-US" sz="2100" b="0" dirty="0" smtClean="0">
                <a:solidFill>
                  <a:srgbClr val="C00000"/>
                </a:solidFill>
              </a:rPr>
              <a:t>mechanisms </a:t>
            </a:r>
            <a:r>
              <a:rPr lang="en-US" sz="2100" b="0" dirty="0" smtClean="0">
                <a:solidFill>
                  <a:schemeClr val="accent6">
                    <a:lumMod val="75000"/>
                  </a:schemeClr>
                </a:solidFill>
              </a:rPr>
              <a:t>by heavy ions, that </a:t>
            </a:r>
            <a:r>
              <a:rPr lang="en-US" sz="2100" b="0" dirty="0" smtClean="0">
                <a:solidFill>
                  <a:srgbClr val="C00000"/>
                </a:solidFill>
              </a:rPr>
              <a:t>blur</a:t>
            </a:r>
            <a:r>
              <a:rPr lang="en-US" sz="2100" b="0" dirty="0" smtClean="0">
                <a:solidFill>
                  <a:schemeClr val="accent6">
                    <a:lumMod val="75000"/>
                  </a:schemeClr>
                </a:solidFill>
              </a:rPr>
              <a:t> </a:t>
            </a:r>
            <a:r>
              <a:rPr lang="en-US" sz="2100" b="0" dirty="0">
                <a:solidFill>
                  <a:schemeClr val="accent6">
                    <a:lumMod val="75000"/>
                  </a:schemeClr>
                </a:solidFill>
              </a:rPr>
              <a:t>metabolic deviations. </a:t>
            </a:r>
            <a:endParaRPr lang="ru-RU" sz="2100" b="0" dirty="0">
              <a:solidFill>
                <a:schemeClr val="accent6">
                  <a:lumMod val="75000"/>
                </a:schemeClr>
              </a:solidFill>
            </a:endParaRPr>
          </a:p>
        </p:txBody>
      </p:sp>
    </p:spTree>
    <p:extLst>
      <p:ext uri="{BB962C8B-B14F-4D97-AF65-F5344CB8AC3E}">
        <p14:creationId xmlns:p14="http://schemas.microsoft.com/office/powerpoint/2010/main" val="36624756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8924" y="1115863"/>
            <a:ext cx="8511227" cy="3323987"/>
          </a:xfrm>
          <a:prstGeom prst="rect">
            <a:avLst/>
          </a:prstGeom>
        </p:spPr>
        <p:txBody>
          <a:bodyPr wrap="square">
            <a:spAutoFit/>
          </a:bodyPr>
          <a:lstStyle/>
          <a:p>
            <a:pPr marL="285750" indent="-285750" algn="just">
              <a:spcBef>
                <a:spcPts val="0"/>
              </a:spcBef>
              <a:spcAft>
                <a:spcPts val="1800"/>
              </a:spcAft>
              <a:buFont typeface="Arial" pitchFamily="34" charset="0"/>
              <a:buChar char="•"/>
            </a:pPr>
            <a:r>
              <a:rPr lang="en-US" sz="2000" b="0" dirty="0" smtClean="0">
                <a:solidFill>
                  <a:srgbClr val="993366"/>
                </a:solidFill>
              </a:rPr>
              <a:t>The reported observations </a:t>
            </a:r>
            <a:r>
              <a:rPr lang="en-US" sz="2000" b="0" dirty="0">
                <a:solidFill>
                  <a:srgbClr val="993366"/>
                </a:solidFill>
              </a:rPr>
              <a:t>are of importance for prediction of possible side effects of the brain radiotherapy where the data on reaction of a particular brain structure under irradiation should constantly be taken into account</a:t>
            </a:r>
            <a:r>
              <a:rPr lang="en-US" sz="2000" b="0" dirty="0" smtClean="0">
                <a:solidFill>
                  <a:srgbClr val="993366"/>
                </a:solidFill>
              </a:rPr>
              <a:t>.</a:t>
            </a:r>
            <a:endParaRPr lang="en-US" sz="2000" b="0" dirty="0">
              <a:solidFill>
                <a:srgbClr val="993366"/>
              </a:solidFill>
            </a:endParaRPr>
          </a:p>
          <a:p>
            <a:pPr marL="285750" indent="-285750" algn="just">
              <a:spcBef>
                <a:spcPts val="0"/>
              </a:spcBef>
              <a:spcAft>
                <a:spcPts val="1800"/>
              </a:spcAft>
              <a:buFont typeface="Arial" pitchFamily="34" charset="0"/>
              <a:buChar char="•"/>
            </a:pPr>
            <a:r>
              <a:rPr lang="en-US" sz="2000" b="0" dirty="0">
                <a:solidFill>
                  <a:srgbClr val="993366"/>
                </a:solidFill>
              </a:rPr>
              <a:t>In the deep-space travel, different flight phases imply exposure of a crew to different radiation modalities. </a:t>
            </a:r>
            <a:endParaRPr lang="en-US" sz="2000" b="0" dirty="0" smtClean="0">
              <a:solidFill>
                <a:srgbClr val="993366"/>
              </a:solidFill>
            </a:endParaRPr>
          </a:p>
          <a:p>
            <a:pPr marL="285750" indent="-285750" algn="just">
              <a:spcBef>
                <a:spcPts val="0"/>
              </a:spcBef>
              <a:spcAft>
                <a:spcPts val="1800"/>
              </a:spcAft>
              <a:buFont typeface="Arial" pitchFamily="34" charset="0"/>
              <a:buChar char="•"/>
            </a:pPr>
            <a:r>
              <a:rPr lang="en-US" sz="2000" b="0" dirty="0" smtClean="0">
                <a:solidFill>
                  <a:srgbClr val="993366"/>
                </a:solidFill>
              </a:rPr>
              <a:t>Considering </a:t>
            </a:r>
            <a:r>
              <a:rPr lang="en-US" sz="2000" b="0" dirty="0">
                <a:solidFill>
                  <a:srgbClr val="993366"/>
                </a:solidFill>
              </a:rPr>
              <a:t>the reported data, this fact may additionally contribute to the variability of the astronauts’ CNS state together with other stressing space-travel factors</a:t>
            </a:r>
            <a:r>
              <a:rPr lang="en-US" sz="2000" b="0" dirty="0" smtClean="0">
                <a:solidFill>
                  <a:srgbClr val="993366"/>
                </a:solidFill>
              </a:rPr>
              <a:t>.</a:t>
            </a:r>
            <a:endParaRPr lang="en-US" sz="2000" b="0" dirty="0">
              <a:solidFill>
                <a:srgbClr val="993366"/>
              </a:solidFill>
            </a:endParaRPr>
          </a:p>
        </p:txBody>
      </p:sp>
      <p:sp>
        <p:nvSpPr>
          <p:cNvPr id="5" name="TextBox 4"/>
          <p:cNvSpPr txBox="1">
            <a:spLocks noChangeArrowheads="1"/>
          </p:cNvSpPr>
          <p:nvPr/>
        </p:nvSpPr>
        <p:spPr bwMode="auto">
          <a:xfrm>
            <a:off x="1" y="50347"/>
            <a:ext cx="910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sz="4000" b="0" dirty="0" smtClean="0">
                <a:solidFill>
                  <a:schemeClr val="bg1"/>
                </a:solidFill>
                <a:effectLst>
                  <a:outerShdw blurRad="38100" dist="38100" dir="2700000" algn="tl">
                    <a:srgbClr val="000000">
                      <a:alpha val="43137"/>
                    </a:srgbClr>
                  </a:outerShdw>
                </a:effectLst>
                <a:latin typeface="+mj-lt"/>
              </a:rPr>
              <a:t>Conclusions</a:t>
            </a:r>
            <a:endParaRPr lang="en-US" sz="4000" b="0" dirty="0">
              <a:solidFill>
                <a:schemeClr val="bg1"/>
              </a:solidFill>
              <a:effectLst>
                <a:outerShdw blurRad="38100" dist="38100" dir="2700000" algn="tl">
                  <a:srgbClr val="000000">
                    <a:alpha val="43137"/>
                  </a:srgbClr>
                </a:outerShdw>
              </a:effectLst>
              <a:latin typeface="+mj-lt"/>
            </a:endParaRPr>
          </a:p>
        </p:txBody>
      </p:sp>
      <p:pic>
        <p:nvPicPr>
          <p:cNvPr id="1026" name="Picture 2" descr="&amp;Kcy;&amp;acy;&amp;rcy;&amp;tcy;&amp;icy;&amp;ncy;&amp;kcy;&amp;icy; &amp;pcy;&amp;ocy; &amp;zcy;&amp;acy;&amp;pcy;&amp;rcy;&amp;ocy;&amp;scy;&amp;ucy; cranial therapy space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7" y="4644572"/>
            <a:ext cx="2598492" cy="1857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p;Kcy;&amp;acy;&amp;rcy;&amp;tcy;&amp;icy;&amp;ncy;&amp;kcy;&amp;icy; &amp;pcy;&amp;ocy; &amp;zcy;&amp;acy;&amp;pcy;&amp;rcy;&amp;ocy;&amp;scy;&amp;ucy; space radiation cr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994" y="4644572"/>
            <a:ext cx="2791772" cy="18584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p;Kcy;&amp;acy;&amp;rcy;&amp;tcy;&amp;icy;&amp;ncy;&amp;kcy;&amp;icy; &amp;pcy;&amp;ocy; &amp;zcy;&amp;acy;&amp;pcy;&amp;rcy;&amp;ocy;&amp;scy;&amp;ucy; space radiation cr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752" y="4644571"/>
            <a:ext cx="3185997" cy="185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829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1" y="93889"/>
            <a:ext cx="9109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en-US" sz="2800" b="0" dirty="0" smtClean="0">
                <a:solidFill>
                  <a:schemeClr val="bg1"/>
                </a:solidFill>
                <a:effectLst>
                  <a:outerShdw blurRad="38100" dist="38100" dir="2700000" algn="tl">
                    <a:srgbClr val="000000">
                      <a:alpha val="43137"/>
                    </a:srgbClr>
                  </a:outerShdw>
                </a:effectLst>
                <a:latin typeface="+mj-lt"/>
              </a:rPr>
              <a:t>Publications </a:t>
            </a:r>
            <a:endParaRPr lang="en-US" sz="2800" b="0" dirty="0">
              <a:solidFill>
                <a:schemeClr val="bg1"/>
              </a:solidFill>
              <a:effectLst>
                <a:outerShdw blurRad="38100" dist="38100" dir="2700000" algn="tl">
                  <a:srgbClr val="000000">
                    <a:alpha val="43137"/>
                  </a:srgbClr>
                </a:outerShdw>
              </a:effectLst>
              <a:latin typeface="+mj-lt"/>
            </a:endParaRPr>
          </a:p>
        </p:txBody>
      </p:sp>
      <p:sp>
        <p:nvSpPr>
          <p:cNvPr id="6" name="Прямоугольник 5"/>
          <p:cNvSpPr/>
          <p:nvPr/>
        </p:nvSpPr>
        <p:spPr>
          <a:xfrm>
            <a:off x="402767" y="1329648"/>
            <a:ext cx="8392885" cy="5093702"/>
          </a:xfrm>
          <a:prstGeom prst="rect">
            <a:avLst/>
          </a:prstGeom>
        </p:spPr>
        <p:txBody>
          <a:bodyPr wrap="square">
            <a:spAutoFit/>
          </a:bodyPr>
          <a:lstStyle/>
          <a:p>
            <a:pPr marL="285750" lvl="0" indent="-285750" algn="just">
              <a:spcAft>
                <a:spcPts val="1800"/>
              </a:spcAft>
              <a:buFont typeface="+mj-lt"/>
              <a:buAutoNum type="arabicPeriod"/>
            </a:pPr>
            <a:r>
              <a:rPr lang="en-US" sz="1700" b="0" dirty="0">
                <a:solidFill>
                  <a:schemeClr val="accent6">
                    <a:lumMod val="75000"/>
                  </a:schemeClr>
                </a:solidFill>
              </a:rPr>
              <a:t>K</a:t>
            </a:r>
            <a:r>
              <a:rPr lang="ru-RU" sz="1700" b="0" dirty="0">
                <a:solidFill>
                  <a:schemeClr val="accent6">
                    <a:lumMod val="75000"/>
                  </a:schemeClr>
                </a:solidFill>
              </a:rPr>
              <a:t>.</a:t>
            </a:r>
            <a:r>
              <a:rPr lang="en-US" sz="1700" b="0" dirty="0">
                <a:solidFill>
                  <a:schemeClr val="accent6">
                    <a:lumMod val="75000"/>
                  </a:schemeClr>
                </a:solidFill>
              </a:rPr>
              <a:t>V</a:t>
            </a:r>
            <a:r>
              <a:rPr lang="ru-RU" sz="1700" b="0" dirty="0">
                <a:solidFill>
                  <a:schemeClr val="accent6">
                    <a:lumMod val="75000"/>
                  </a:schemeClr>
                </a:solidFill>
              </a:rPr>
              <a:t>. </a:t>
            </a:r>
            <a:r>
              <a:rPr lang="en-US" sz="1700" b="0" dirty="0" err="1">
                <a:solidFill>
                  <a:schemeClr val="accent6">
                    <a:lumMod val="75000"/>
                  </a:schemeClr>
                </a:solidFill>
              </a:rPr>
              <a:t>Belokopytova</a:t>
            </a:r>
            <a:r>
              <a:rPr lang="ru-RU" sz="1700" b="0" dirty="0">
                <a:solidFill>
                  <a:schemeClr val="accent6">
                    <a:lumMod val="75000"/>
                  </a:schemeClr>
                </a:solidFill>
              </a:rPr>
              <a:t>, </a:t>
            </a:r>
            <a:r>
              <a:rPr lang="en-US" sz="1700" b="0" dirty="0">
                <a:solidFill>
                  <a:schemeClr val="accent6">
                    <a:lumMod val="75000"/>
                  </a:schemeClr>
                </a:solidFill>
              </a:rPr>
              <a:t>O</a:t>
            </a:r>
            <a:r>
              <a:rPr lang="ru-RU" sz="1700" b="0" dirty="0">
                <a:solidFill>
                  <a:schemeClr val="accent6">
                    <a:lumMod val="75000"/>
                  </a:schemeClr>
                </a:solidFill>
              </a:rPr>
              <a:t>.</a:t>
            </a:r>
            <a:r>
              <a:rPr lang="en-US" sz="1700" b="0" dirty="0">
                <a:solidFill>
                  <a:schemeClr val="accent6">
                    <a:lumMod val="75000"/>
                  </a:schemeClr>
                </a:solidFill>
              </a:rPr>
              <a:t>V</a:t>
            </a:r>
            <a:r>
              <a:rPr lang="ru-RU" sz="1700" b="0" dirty="0">
                <a:solidFill>
                  <a:schemeClr val="accent6">
                    <a:lumMod val="75000"/>
                  </a:schemeClr>
                </a:solidFill>
              </a:rPr>
              <a:t>. </a:t>
            </a:r>
            <a:r>
              <a:rPr lang="en-US" sz="1700" b="0" dirty="0" err="1">
                <a:solidFill>
                  <a:schemeClr val="accent6">
                    <a:lumMod val="75000"/>
                  </a:schemeClr>
                </a:solidFill>
              </a:rPr>
              <a:t>Belov</a:t>
            </a:r>
            <a:r>
              <a:rPr lang="ru-RU" sz="1700" b="0" dirty="0">
                <a:solidFill>
                  <a:schemeClr val="accent6">
                    <a:lumMod val="75000"/>
                  </a:schemeClr>
                </a:solidFill>
              </a:rPr>
              <a:t>, </a:t>
            </a:r>
            <a:r>
              <a:rPr lang="en-US" sz="1700" b="0" dirty="0">
                <a:solidFill>
                  <a:schemeClr val="accent6">
                    <a:lumMod val="75000"/>
                  </a:schemeClr>
                </a:solidFill>
              </a:rPr>
              <a:t>V</a:t>
            </a:r>
            <a:r>
              <a:rPr lang="ru-RU" sz="1700" b="0" dirty="0">
                <a:solidFill>
                  <a:schemeClr val="accent6">
                    <a:lumMod val="75000"/>
                  </a:schemeClr>
                </a:solidFill>
              </a:rPr>
              <a:t>.</a:t>
            </a:r>
            <a:r>
              <a:rPr lang="en-US" sz="1700" b="0" dirty="0">
                <a:solidFill>
                  <a:schemeClr val="accent6">
                    <a:lumMod val="75000"/>
                  </a:schemeClr>
                </a:solidFill>
              </a:rPr>
              <a:t>N</a:t>
            </a:r>
            <a:r>
              <a:rPr lang="ru-RU" sz="1700" b="0" dirty="0">
                <a:solidFill>
                  <a:schemeClr val="accent6">
                    <a:lumMod val="75000"/>
                  </a:schemeClr>
                </a:solidFill>
              </a:rPr>
              <a:t>. </a:t>
            </a:r>
            <a:r>
              <a:rPr lang="en-US" sz="1700" b="0" dirty="0" err="1">
                <a:solidFill>
                  <a:schemeClr val="accent6">
                    <a:lumMod val="75000"/>
                  </a:schemeClr>
                </a:solidFill>
              </a:rPr>
              <a:t>Gaevsky</a:t>
            </a:r>
            <a:r>
              <a:rPr lang="ru-RU" sz="1700" b="0" dirty="0">
                <a:solidFill>
                  <a:schemeClr val="accent6">
                    <a:lumMod val="75000"/>
                  </a:schemeClr>
                </a:solidFill>
              </a:rPr>
              <a:t>, </a:t>
            </a:r>
            <a:r>
              <a:rPr lang="en-US" sz="1700" b="0" dirty="0">
                <a:solidFill>
                  <a:schemeClr val="accent6">
                    <a:lumMod val="75000"/>
                  </a:schemeClr>
                </a:solidFill>
              </a:rPr>
              <a:t>et al</a:t>
            </a:r>
            <a:r>
              <a:rPr lang="ru-RU" sz="1700" b="0" dirty="0">
                <a:solidFill>
                  <a:schemeClr val="accent6">
                    <a:lumMod val="75000"/>
                  </a:schemeClr>
                </a:solidFill>
              </a:rPr>
              <a:t>. </a:t>
            </a:r>
            <a:r>
              <a:rPr lang="en-US" sz="1700" b="0" dirty="0" err="1">
                <a:solidFill>
                  <a:schemeClr val="accent6">
                    <a:lumMod val="75000"/>
                  </a:schemeClr>
                </a:solidFill>
              </a:rPr>
              <a:t>Neuromediator</a:t>
            </a:r>
            <a:r>
              <a:rPr lang="en-US" sz="1700" b="0" dirty="0">
                <a:solidFill>
                  <a:schemeClr val="accent6">
                    <a:lumMod val="75000"/>
                  </a:schemeClr>
                </a:solidFill>
              </a:rPr>
              <a:t> Exchange Dynamics in Rats at Late Periods after Exposure to </a:t>
            </a:r>
            <a:r>
              <a:rPr lang="en-US" sz="1700" b="0" baseline="30000" dirty="0">
                <a:solidFill>
                  <a:schemeClr val="accent6">
                    <a:lumMod val="75000"/>
                  </a:schemeClr>
                </a:solidFill>
              </a:rPr>
              <a:t>60</a:t>
            </a:r>
            <a:r>
              <a:rPr lang="en-US" sz="1700" b="0" dirty="0">
                <a:solidFill>
                  <a:schemeClr val="accent6">
                    <a:lumMod val="75000"/>
                  </a:schemeClr>
                </a:solidFill>
              </a:rPr>
              <a:t>Co γ-Rays // Medical Radiology and Radiation Safety. 2017. 2:5–12.</a:t>
            </a:r>
            <a:endParaRPr lang="ru-RU" sz="1700" b="0" dirty="0">
              <a:solidFill>
                <a:schemeClr val="accent6">
                  <a:lumMod val="75000"/>
                </a:schemeClr>
              </a:solidFill>
            </a:endParaRPr>
          </a:p>
          <a:p>
            <a:pPr marL="285750" lvl="0" indent="-285750" algn="just">
              <a:spcAft>
                <a:spcPts val="1800"/>
              </a:spcAft>
              <a:buFont typeface="+mj-lt"/>
              <a:buAutoNum type="arabicPeriod"/>
            </a:pPr>
            <a:r>
              <a:rPr lang="en-US" sz="1700" b="0" dirty="0">
                <a:solidFill>
                  <a:schemeClr val="accent6">
                    <a:lumMod val="75000"/>
                  </a:schemeClr>
                </a:solidFill>
              </a:rPr>
              <a:t>O. </a:t>
            </a:r>
            <a:r>
              <a:rPr lang="en-US" sz="1700" b="0" dirty="0" err="1">
                <a:solidFill>
                  <a:schemeClr val="accent6">
                    <a:lumMod val="75000"/>
                  </a:schemeClr>
                </a:solidFill>
              </a:rPr>
              <a:t>Belov</a:t>
            </a:r>
            <a:r>
              <a:rPr lang="en-US" sz="1700" b="0" dirty="0">
                <a:solidFill>
                  <a:schemeClr val="accent6">
                    <a:lumMod val="75000"/>
                  </a:schemeClr>
                </a:solidFill>
              </a:rPr>
              <a:t>, K. </a:t>
            </a:r>
            <a:r>
              <a:rPr lang="en-US" sz="1700" b="0" dirty="0" err="1">
                <a:solidFill>
                  <a:schemeClr val="accent6">
                    <a:lumMod val="75000"/>
                  </a:schemeClr>
                </a:solidFill>
              </a:rPr>
              <a:t>Belokopytova</a:t>
            </a:r>
            <a:r>
              <a:rPr lang="en-US" sz="1700" b="0" dirty="0">
                <a:solidFill>
                  <a:schemeClr val="accent6">
                    <a:lumMod val="75000"/>
                  </a:schemeClr>
                </a:solidFill>
              </a:rPr>
              <a:t>, A. </a:t>
            </a:r>
            <a:r>
              <a:rPr lang="en-US" sz="1700" b="0" dirty="0" err="1">
                <a:solidFill>
                  <a:schemeClr val="accent6">
                    <a:lumMod val="75000"/>
                  </a:schemeClr>
                </a:solidFill>
              </a:rPr>
              <a:t>Bazyan</a:t>
            </a:r>
            <a:r>
              <a:rPr lang="en-US" sz="1700" b="0" dirty="0">
                <a:solidFill>
                  <a:schemeClr val="accent6">
                    <a:lumMod val="75000"/>
                  </a:schemeClr>
                </a:solidFill>
              </a:rPr>
              <a:t>, et al. Exposure to </a:t>
            </a:r>
            <a:r>
              <a:rPr lang="en-US" sz="1700" b="0" baseline="30000" dirty="0">
                <a:solidFill>
                  <a:schemeClr val="accent6">
                    <a:lumMod val="75000"/>
                  </a:schemeClr>
                </a:solidFill>
              </a:rPr>
              <a:t>12</a:t>
            </a:r>
            <a:r>
              <a:rPr lang="en-US" sz="1700" b="0" dirty="0">
                <a:solidFill>
                  <a:schemeClr val="accent6">
                    <a:lumMod val="75000"/>
                  </a:schemeClr>
                </a:solidFill>
              </a:rPr>
              <a:t>C particles alters the normal dynamics of brain monoamine metabolism and </a:t>
            </a:r>
            <a:r>
              <a:rPr lang="en-US" sz="1700" b="0" dirty="0" err="1">
                <a:solidFill>
                  <a:schemeClr val="accent6">
                    <a:lumMod val="75000"/>
                  </a:schemeClr>
                </a:solidFill>
              </a:rPr>
              <a:t>behaviour</a:t>
            </a:r>
            <a:r>
              <a:rPr lang="en-US" sz="1700" b="0" dirty="0">
                <a:solidFill>
                  <a:schemeClr val="accent6">
                    <a:lumMod val="75000"/>
                  </a:schemeClr>
                </a:solidFill>
              </a:rPr>
              <a:t> in rats // </a:t>
            </a:r>
            <a:r>
              <a:rPr lang="en-US" sz="1700" b="0" dirty="0" err="1">
                <a:solidFill>
                  <a:schemeClr val="accent6">
                    <a:lumMod val="75000"/>
                  </a:schemeClr>
                </a:solidFill>
              </a:rPr>
              <a:t>Physica</a:t>
            </a:r>
            <a:r>
              <a:rPr lang="en-US" sz="1700" b="0" dirty="0">
                <a:solidFill>
                  <a:schemeClr val="accent6">
                    <a:lumMod val="75000"/>
                  </a:schemeClr>
                </a:solidFill>
              </a:rPr>
              <a:t> </a:t>
            </a:r>
            <a:r>
              <a:rPr lang="en-US" sz="1700" b="0" dirty="0" err="1">
                <a:solidFill>
                  <a:schemeClr val="accent6">
                    <a:lumMod val="75000"/>
                  </a:schemeClr>
                </a:solidFill>
              </a:rPr>
              <a:t>Medica</a:t>
            </a:r>
            <a:r>
              <a:rPr lang="en-US" sz="1700" b="0" dirty="0">
                <a:solidFill>
                  <a:schemeClr val="accent6">
                    <a:lumMod val="75000"/>
                  </a:schemeClr>
                </a:solidFill>
              </a:rPr>
              <a:t>. </a:t>
            </a:r>
            <a:r>
              <a:rPr lang="ru-RU" sz="1700" b="0" dirty="0">
                <a:solidFill>
                  <a:schemeClr val="accent6">
                    <a:lumMod val="75000"/>
                  </a:schemeClr>
                </a:solidFill>
              </a:rPr>
              <a:t>2016. </a:t>
            </a:r>
            <a:r>
              <a:rPr lang="en-US" sz="1700" b="0" dirty="0">
                <a:solidFill>
                  <a:schemeClr val="accent6">
                    <a:lumMod val="75000"/>
                  </a:schemeClr>
                </a:solidFill>
              </a:rPr>
              <a:t>32:1088–1094.</a:t>
            </a:r>
            <a:endParaRPr lang="ru-RU" sz="1700" b="0" dirty="0">
              <a:solidFill>
                <a:schemeClr val="accent6">
                  <a:lumMod val="75000"/>
                </a:schemeClr>
              </a:solidFill>
            </a:endParaRPr>
          </a:p>
          <a:p>
            <a:pPr marL="285750" lvl="0" indent="-285750" algn="just">
              <a:spcAft>
                <a:spcPts val="1800"/>
              </a:spcAft>
              <a:buFont typeface="+mj-lt"/>
              <a:buAutoNum type="arabicPeriod"/>
            </a:pPr>
            <a:r>
              <a:rPr lang="en-US" sz="1700" b="0" dirty="0">
                <a:solidFill>
                  <a:schemeClr val="accent6">
                    <a:lumMod val="75000"/>
                  </a:schemeClr>
                </a:solidFill>
              </a:rPr>
              <a:t>K</a:t>
            </a:r>
            <a:r>
              <a:rPr lang="ru-RU" sz="1700" b="0" dirty="0">
                <a:solidFill>
                  <a:schemeClr val="accent6">
                    <a:lumMod val="75000"/>
                  </a:schemeClr>
                </a:solidFill>
              </a:rPr>
              <a:t>.</a:t>
            </a:r>
            <a:r>
              <a:rPr lang="en-US" sz="1700" b="0" dirty="0">
                <a:solidFill>
                  <a:schemeClr val="accent6">
                    <a:lumMod val="75000"/>
                  </a:schemeClr>
                </a:solidFill>
              </a:rPr>
              <a:t>V</a:t>
            </a:r>
            <a:r>
              <a:rPr lang="ru-RU" sz="1700" b="0" dirty="0">
                <a:solidFill>
                  <a:schemeClr val="accent6">
                    <a:lumMod val="75000"/>
                  </a:schemeClr>
                </a:solidFill>
              </a:rPr>
              <a:t>. </a:t>
            </a:r>
            <a:r>
              <a:rPr lang="en-US" sz="1700" b="0" dirty="0" err="1">
                <a:solidFill>
                  <a:schemeClr val="accent6">
                    <a:lumMod val="75000"/>
                  </a:schemeClr>
                </a:solidFill>
              </a:rPr>
              <a:t>Belokopytova</a:t>
            </a:r>
            <a:r>
              <a:rPr lang="ru-RU" sz="1700" b="0" dirty="0">
                <a:solidFill>
                  <a:schemeClr val="accent6">
                    <a:lumMod val="75000"/>
                  </a:schemeClr>
                </a:solidFill>
              </a:rPr>
              <a:t>, </a:t>
            </a:r>
            <a:r>
              <a:rPr lang="en-US" sz="1700" b="0" dirty="0">
                <a:solidFill>
                  <a:schemeClr val="accent6">
                    <a:lumMod val="75000"/>
                  </a:schemeClr>
                </a:solidFill>
              </a:rPr>
              <a:t>O</a:t>
            </a:r>
            <a:r>
              <a:rPr lang="ru-RU" sz="1700" b="0" dirty="0">
                <a:solidFill>
                  <a:schemeClr val="accent6">
                    <a:lumMod val="75000"/>
                  </a:schemeClr>
                </a:solidFill>
              </a:rPr>
              <a:t>.</a:t>
            </a:r>
            <a:r>
              <a:rPr lang="en-US" sz="1700" b="0" dirty="0">
                <a:solidFill>
                  <a:schemeClr val="accent6">
                    <a:lumMod val="75000"/>
                  </a:schemeClr>
                </a:solidFill>
              </a:rPr>
              <a:t>V</a:t>
            </a:r>
            <a:r>
              <a:rPr lang="ru-RU" sz="1700" b="0" dirty="0">
                <a:solidFill>
                  <a:schemeClr val="accent6">
                    <a:lumMod val="75000"/>
                  </a:schemeClr>
                </a:solidFill>
              </a:rPr>
              <a:t>. </a:t>
            </a:r>
            <a:r>
              <a:rPr lang="en-US" sz="1700" b="0" dirty="0" err="1">
                <a:solidFill>
                  <a:schemeClr val="accent6">
                    <a:lumMod val="75000"/>
                  </a:schemeClr>
                </a:solidFill>
              </a:rPr>
              <a:t>Belov</a:t>
            </a:r>
            <a:r>
              <a:rPr lang="ru-RU" sz="1700" b="0" dirty="0">
                <a:solidFill>
                  <a:schemeClr val="accent6">
                    <a:lumMod val="75000"/>
                  </a:schemeClr>
                </a:solidFill>
              </a:rPr>
              <a:t>, </a:t>
            </a:r>
            <a:r>
              <a:rPr lang="en-US" sz="1700" b="0" dirty="0">
                <a:solidFill>
                  <a:schemeClr val="accent6">
                    <a:lumMod val="75000"/>
                  </a:schemeClr>
                </a:solidFill>
              </a:rPr>
              <a:t>V</a:t>
            </a:r>
            <a:r>
              <a:rPr lang="ru-RU" sz="1700" b="0" dirty="0">
                <a:solidFill>
                  <a:schemeClr val="accent6">
                    <a:lumMod val="75000"/>
                  </a:schemeClr>
                </a:solidFill>
              </a:rPr>
              <a:t>.</a:t>
            </a:r>
            <a:r>
              <a:rPr lang="en-US" sz="1700" b="0" dirty="0">
                <a:solidFill>
                  <a:schemeClr val="accent6">
                    <a:lumMod val="75000"/>
                  </a:schemeClr>
                </a:solidFill>
              </a:rPr>
              <a:t>S</a:t>
            </a:r>
            <a:r>
              <a:rPr lang="ru-RU" sz="1700" b="0" dirty="0">
                <a:solidFill>
                  <a:schemeClr val="accent6">
                    <a:lumMod val="75000"/>
                  </a:schemeClr>
                </a:solidFill>
              </a:rPr>
              <a:t>. </a:t>
            </a:r>
            <a:r>
              <a:rPr lang="en-US" sz="1700" b="0" dirty="0" err="1">
                <a:solidFill>
                  <a:schemeClr val="accent6">
                    <a:lumMod val="75000"/>
                  </a:schemeClr>
                </a:solidFill>
              </a:rPr>
              <a:t>Kudrin</a:t>
            </a:r>
            <a:r>
              <a:rPr lang="ru-RU" sz="1700" b="0" dirty="0">
                <a:solidFill>
                  <a:schemeClr val="accent6">
                    <a:lumMod val="75000"/>
                  </a:schemeClr>
                </a:solidFill>
              </a:rPr>
              <a:t>,</a:t>
            </a:r>
            <a:r>
              <a:rPr lang="en-US" sz="1700" b="0" dirty="0">
                <a:solidFill>
                  <a:schemeClr val="accent6">
                    <a:lumMod val="75000"/>
                  </a:schemeClr>
                </a:solidFill>
              </a:rPr>
              <a:t> et al</a:t>
            </a:r>
            <a:r>
              <a:rPr lang="ru-RU" sz="1700" b="0" dirty="0">
                <a:solidFill>
                  <a:schemeClr val="accent6">
                    <a:lumMod val="75000"/>
                  </a:schemeClr>
                </a:solidFill>
              </a:rPr>
              <a:t>. </a:t>
            </a:r>
            <a:r>
              <a:rPr lang="en-US" sz="1700" b="0" dirty="0">
                <a:solidFill>
                  <a:schemeClr val="accent6">
                    <a:lumMod val="75000"/>
                  </a:schemeClr>
                </a:solidFill>
              </a:rPr>
              <a:t>The Dynamics of monoamine metabolism in rat brain structures in the late period after exposure to accelerated carbon ions // Neurochemical Journal, 2016. 10(2):137–143. </a:t>
            </a:r>
            <a:endParaRPr lang="ru-RU" sz="1700" b="0" dirty="0">
              <a:solidFill>
                <a:schemeClr val="accent6">
                  <a:lumMod val="75000"/>
                </a:schemeClr>
              </a:solidFill>
            </a:endParaRPr>
          </a:p>
          <a:p>
            <a:pPr marL="285750" lvl="0" indent="-285750" algn="just">
              <a:spcAft>
                <a:spcPts val="1800"/>
              </a:spcAft>
              <a:buFont typeface="+mj-lt"/>
              <a:buAutoNum type="arabicPeriod"/>
            </a:pPr>
            <a:r>
              <a:rPr lang="en-US" sz="1700" b="0" dirty="0">
                <a:solidFill>
                  <a:schemeClr val="accent6">
                    <a:lumMod val="75000"/>
                  </a:schemeClr>
                </a:solidFill>
              </a:rPr>
              <a:t>K.V. </a:t>
            </a:r>
            <a:r>
              <a:rPr lang="en-US" sz="1700" b="0" dirty="0" err="1">
                <a:solidFill>
                  <a:schemeClr val="accent6">
                    <a:lumMod val="75000"/>
                  </a:schemeClr>
                </a:solidFill>
              </a:rPr>
              <a:t>Belokopytova</a:t>
            </a:r>
            <a:r>
              <a:rPr lang="en-US" sz="1700" b="0" dirty="0">
                <a:solidFill>
                  <a:schemeClr val="accent6">
                    <a:lumMod val="75000"/>
                  </a:schemeClr>
                </a:solidFill>
              </a:rPr>
              <a:t>, O.V. </a:t>
            </a:r>
            <a:r>
              <a:rPr lang="en-US" sz="1700" b="0" dirty="0" err="1">
                <a:solidFill>
                  <a:schemeClr val="accent6">
                    <a:lumMod val="75000"/>
                  </a:schemeClr>
                </a:solidFill>
              </a:rPr>
              <a:t>Belov</a:t>
            </a:r>
            <a:r>
              <a:rPr lang="en-US" sz="1700" b="0" dirty="0">
                <a:solidFill>
                  <a:schemeClr val="accent6">
                    <a:lumMod val="75000"/>
                  </a:schemeClr>
                </a:solidFill>
              </a:rPr>
              <a:t>, V.S. </a:t>
            </a:r>
            <a:r>
              <a:rPr lang="en-US" sz="1700" b="0" dirty="0" err="1">
                <a:solidFill>
                  <a:schemeClr val="accent6">
                    <a:lumMod val="75000"/>
                  </a:schemeClr>
                </a:solidFill>
              </a:rPr>
              <a:t>Kudrin</a:t>
            </a:r>
            <a:r>
              <a:rPr lang="en-US" sz="1700" b="0" dirty="0">
                <a:solidFill>
                  <a:schemeClr val="accent6">
                    <a:lumMod val="75000"/>
                  </a:schemeClr>
                </a:solidFill>
              </a:rPr>
              <a:t>, et al. The Distribution of Monoamines and Their Metabolites in the Brain Structures of Rats at Later Periods after Exposure to </a:t>
            </a:r>
            <a:r>
              <a:rPr lang="en-US" sz="1700" b="0" baseline="30000" dirty="0">
                <a:solidFill>
                  <a:schemeClr val="accent6">
                    <a:lumMod val="75000"/>
                  </a:schemeClr>
                </a:solidFill>
              </a:rPr>
              <a:t>12</a:t>
            </a:r>
            <a:r>
              <a:rPr lang="en-US" sz="1700" b="0" dirty="0">
                <a:solidFill>
                  <a:schemeClr val="accent6">
                    <a:lumMod val="75000"/>
                  </a:schemeClr>
                </a:solidFill>
              </a:rPr>
              <a:t>C Ions // Neurochemical Journal, 2015. 9(3): 214–220. </a:t>
            </a:r>
            <a:endParaRPr lang="ru-RU" sz="1700" b="0" dirty="0" smtClean="0">
              <a:solidFill>
                <a:schemeClr val="accent6">
                  <a:lumMod val="75000"/>
                </a:schemeClr>
              </a:solidFill>
            </a:endParaRPr>
          </a:p>
          <a:p>
            <a:pPr>
              <a:spcAft>
                <a:spcPts val="600"/>
              </a:spcAft>
            </a:pPr>
            <a:endParaRPr lang="en-GB" sz="1700" b="0" dirty="0" smtClean="0">
              <a:solidFill>
                <a:schemeClr val="accent6">
                  <a:lumMod val="75000"/>
                </a:schemeClr>
              </a:solidFill>
            </a:endParaRPr>
          </a:p>
          <a:p>
            <a:pPr>
              <a:spcAft>
                <a:spcPts val="600"/>
              </a:spcAft>
            </a:pPr>
            <a:r>
              <a:rPr lang="en-GB" sz="1700" b="0" dirty="0" smtClean="0">
                <a:solidFill>
                  <a:schemeClr val="accent6">
                    <a:lumMod val="75000"/>
                  </a:schemeClr>
                </a:solidFill>
              </a:rPr>
              <a:t>The </a:t>
            </a:r>
            <a:r>
              <a:rPr lang="en-US" sz="1700" b="0" dirty="0">
                <a:solidFill>
                  <a:schemeClr val="accent6">
                    <a:lumMod val="75000"/>
                  </a:schemeClr>
                </a:solidFill>
              </a:rPr>
              <a:t>study </a:t>
            </a:r>
            <a:r>
              <a:rPr lang="en-GB" sz="1700" b="0" dirty="0">
                <a:solidFill>
                  <a:schemeClr val="accent6">
                    <a:lumMod val="75000"/>
                  </a:schemeClr>
                </a:solidFill>
              </a:rPr>
              <a:t>was supported by the </a:t>
            </a:r>
            <a:r>
              <a:rPr lang="en-US" sz="1700" b="0" dirty="0">
                <a:solidFill>
                  <a:schemeClr val="accent6">
                    <a:lumMod val="75000"/>
                  </a:schemeClr>
                </a:solidFill>
              </a:rPr>
              <a:t>RFBR grant 17-29-01005 OFI_M</a:t>
            </a:r>
            <a:r>
              <a:rPr lang="en-GB" sz="1700" b="0" dirty="0">
                <a:solidFill>
                  <a:schemeClr val="accent6">
                    <a:lumMod val="75000"/>
                  </a:schemeClr>
                </a:solidFill>
              </a:rPr>
              <a:t>.</a:t>
            </a:r>
            <a:endParaRPr lang="ru-RU" sz="1700" b="0" dirty="0">
              <a:solidFill>
                <a:schemeClr val="accent6">
                  <a:lumMod val="75000"/>
                </a:schemeClr>
              </a:solidFill>
            </a:endParaRPr>
          </a:p>
          <a:p>
            <a:pPr marL="285750" lvl="0" indent="-285750" algn="just">
              <a:spcAft>
                <a:spcPts val="600"/>
              </a:spcAft>
              <a:buFont typeface="+mj-lt"/>
              <a:buAutoNum type="arabicPeriod"/>
            </a:pPr>
            <a:endParaRPr lang="ru-RU" sz="1700" b="0" dirty="0">
              <a:solidFill>
                <a:schemeClr val="accent6">
                  <a:lumMod val="75000"/>
                </a:schemeClr>
              </a:solidFill>
            </a:endParaRPr>
          </a:p>
        </p:txBody>
      </p:sp>
    </p:spTree>
    <p:extLst>
      <p:ext uri="{BB962C8B-B14F-4D97-AF65-F5344CB8AC3E}">
        <p14:creationId xmlns:p14="http://schemas.microsoft.com/office/powerpoint/2010/main" val="17098678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4"/>
          <p:cNvSpPr txBox="1">
            <a:spLocks noChangeArrowheads="1"/>
          </p:cNvSpPr>
          <p:nvPr/>
        </p:nvSpPr>
        <p:spPr bwMode="auto">
          <a:xfrm>
            <a:off x="1196443" y="2841486"/>
            <a:ext cx="7135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r>
              <a:rPr lang="en-US" sz="4000" dirty="0">
                <a:solidFill>
                  <a:srgbClr val="A50021"/>
                </a:solidFill>
                <a:effectLst>
                  <a:outerShdw blurRad="38100" dist="38100" dir="2700000" algn="tl">
                    <a:srgbClr val="000000">
                      <a:alpha val="43137"/>
                    </a:srgbClr>
                  </a:outerShdw>
                </a:effectLst>
                <a:latin typeface="+mj-lt"/>
                <a:cs typeface="Times New Roman" pitchFamily="18" charset="0"/>
              </a:rPr>
              <a:t>Thank you for your attention</a:t>
            </a:r>
            <a:endParaRPr lang="ru-RU" sz="4000" dirty="0">
              <a:solidFill>
                <a:srgbClr val="A50021"/>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036" y="5143445"/>
            <a:ext cx="2170112" cy="1187400"/>
          </a:xfrm>
          <a:prstGeom prst="rect">
            <a:avLst/>
          </a:prstGeom>
          <a:noFill/>
          <a:ln w="15875">
            <a:solidFill>
              <a:schemeClr val="bg2">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765661" y="925738"/>
            <a:ext cx="7739435" cy="1400383"/>
          </a:xfrm>
          <a:prstGeom prst="rect">
            <a:avLst/>
          </a:prstGeom>
        </p:spPr>
        <p:txBody>
          <a:bodyPr wrap="square">
            <a:spAutoFit/>
          </a:bodyPr>
          <a:lstStyle/>
          <a:p>
            <a:pPr algn="ctr"/>
            <a:r>
              <a:rPr lang="en-US" sz="3000" dirty="0" smtClean="0">
                <a:solidFill>
                  <a:srgbClr val="C00000"/>
                </a:solidFill>
                <a:effectLst>
                  <a:outerShdw blurRad="38100" dist="38100" dir="2700000" algn="tl">
                    <a:srgbClr val="000000">
                      <a:alpha val="43137"/>
                    </a:srgbClr>
                  </a:outerShdw>
                </a:effectLst>
                <a:latin typeface="+mj-lt"/>
              </a:rPr>
              <a:t>Study of radiation damage to the central</a:t>
            </a:r>
            <a:br>
              <a:rPr lang="en-US" sz="3000" dirty="0" smtClean="0">
                <a:solidFill>
                  <a:srgbClr val="C00000"/>
                </a:solidFill>
                <a:effectLst>
                  <a:outerShdw blurRad="38100" dist="38100" dir="2700000" algn="tl">
                    <a:srgbClr val="000000">
                      <a:alpha val="43137"/>
                    </a:srgbClr>
                  </a:outerShdw>
                </a:effectLst>
                <a:latin typeface="+mj-lt"/>
              </a:rPr>
            </a:br>
            <a:r>
              <a:rPr lang="en-US" sz="3000" dirty="0" smtClean="0">
                <a:solidFill>
                  <a:srgbClr val="C00000"/>
                </a:solidFill>
                <a:effectLst>
                  <a:outerShdw blurRad="38100" dist="38100" dir="2700000" algn="tl">
                    <a:srgbClr val="000000">
                      <a:alpha val="43137"/>
                    </a:srgbClr>
                  </a:outerShdw>
                </a:effectLst>
                <a:latin typeface="+mj-lt"/>
              </a:rPr>
              <a:t>nervous system</a:t>
            </a:r>
          </a:p>
          <a:p>
            <a:pPr algn="ctr"/>
            <a:endParaRPr lang="ru-RU" sz="2500" dirty="0">
              <a:solidFill>
                <a:srgbClr val="C00000"/>
              </a:solidFill>
              <a:latin typeface="Arial"/>
            </a:endParaRPr>
          </a:p>
        </p:txBody>
      </p:sp>
      <p:sp>
        <p:nvSpPr>
          <p:cNvPr id="6" name="Rectangle 2"/>
          <p:cNvSpPr txBox="1">
            <a:spLocks noChangeArrowheads="1"/>
          </p:cNvSpPr>
          <p:nvPr/>
        </p:nvSpPr>
        <p:spPr bwMode="auto">
          <a:xfrm>
            <a:off x="4670626" y="2506153"/>
            <a:ext cx="4400807" cy="144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a:r>
              <a:rPr lang="en-US" sz="3400" b="0" dirty="0" smtClean="0">
                <a:solidFill>
                  <a:srgbClr val="003399"/>
                </a:solidFill>
                <a:effectLst>
                  <a:outerShdw blurRad="38100" dist="38100" dir="2700000" algn="tl">
                    <a:srgbClr val="000000">
                      <a:alpha val="43137"/>
                    </a:srgbClr>
                  </a:outerShdw>
                </a:effectLst>
                <a:latin typeface="+mj-lt"/>
                <a:cs typeface="Times New Roman" pitchFamily="18" charset="0"/>
              </a:rPr>
              <a:t>Space</a:t>
            </a:r>
          </a:p>
          <a:p>
            <a:pPr algn="ctr"/>
            <a:r>
              <a:rPr lang="en-US" sz="3400" b="0" dirty="0" smtClean="0">
                <a:solidFill>
                  <a:srgbClr val="003399"/>
                </a:solidFill>
                <a:effectLst>
                  <a:outerShdw blurRad="38100" dist="38100" dir="2700000" algn="tl">
                    <a:srgbClr val="000000">
                      <a:alpha val="43137"/>
                    </a:srgbClr>
                  </a:outerShdw>
                </a:effectLst>
                <a:latin typeface="+mj-lt"/>
                <a:cs typeface="Times New Roman" pitchFamily="18" charset="0"/>
              </a:rPr>
              <a:t>radiobiology</a:t>
            </a:r>
            <a:endParaRPr lang="ru-RU" sz="34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7" name="Rectangle 2"/>
          <p:cNvSpPr txBox="1">
            <a:spLocks noChangeArrowheads="1"/>
          </p:cNvSpPr>
          <p:nvPr/>
        </p:nvSpPr>
        <p:spPr bwMode="auto">
          <a:xfrm>
            <a:off x="53068" y="2523226"/>
            <a:ext cx="4400807" cy="144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a:r>
              <a:rPr lang="en-US" sz="3400" b="0" dirty="0" smtClean="0">
                <a:solidFill>
                  <a:srgbClr val="003399"/>
                </a:solidFill>
                <a:effectLst>
                  <a:outerShdw blurRad="38100" dist="38100" dir="2700000" algn="tl">
                    <a:srgbClr val="000000">
                      <a:alpha val="43137"/>
                    </a:srgbClr>
                  </a:outerShdw>
                </a:effectLst>
                <a:latin typeface="+mj-lt"/>
                <a:cs typeface="Times New Roman" pitchFamily="18" charset="0"/>
              </a:rPr>
              <a:t>Cranial </a:t>
            </a:r>
            <a:r>
              <a:rPr lang="en-US" sz="3400" b="0" dirty="0">
                <a:solidFill>
                  <a:srgbClr val="003399"/>
                </a:solidFill>
                <a:effectLst>
                  <a:outerShdw blurRad="38100" dist="38100" dir="2700000" algn="tl">
                    <a:srgbClr val="000000">
                      <a:alpha val="43137"/>
                    </a:srgbClr>
                  </a:outerShdw>
                </a:effectLst>
                <a:latin typeface="+mj-lt"/>
                <a:cs typeface="Times New Roman" pitchFamily="18" charset="0"/>
              </a:rPr>
              <a:t>radiation therapy</a:t>
            </a:r>
            <a:endParaRPr lang="ru-RU" sz="34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378"/>
          <a:stretch/>
        </p:blipFill>
        <p:spPr bwMode="auto">
          <a:xfrm>
            <a:off x="4939671" y="3795781"/>
            <a:ext cx="1625052" cy="1627574"/>
          </a:xfrm>
          <a:prstGeom prst="rect">
            <a:avLst/>
          </a:prstGeom>
          <a:noFill/>
          <a:ln w="1587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979"/>
          <a:stretch/>
        </p:blipFill>
        <p:spPr bwMode="auto">
          <a:xfrm>
            <a:off x="7299755" y="3785235"/>
            <a:ext cx="1642136" cy="1643497"/>
          </a:xfrm>
          <a:prstGeom prst="rect">
            <a:avLst/>
          </a:prstGeom>
          <a:noFill/>
          <a:ln w="15875">
            <a:solidFill>
              <a:schemeClr val="bg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https://www.epworth.org.au/Our-Services/Cancer-Services/radiationoncology/PublishingImages/Image_Fusion%20(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9" t="2194" r="17014" b="5505"/>
          <a:stretch/>
        </p:blipFill>
        <p:spPr bwMode="auto">
          <a:xfrm>
            <a:off x="1720849" y="4614705"/>
            <a:ext cx="2430203" cy="1710142"/>
          </a:xfrm>
          <a:prstGeom prst="rect">
            <a:avLst/>
          </a:prstGeom>
          <a:noFill/>
          <a:ln w="15875">
            <a:solidFill>
              <a:schemeClr val="bg2">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11" descr="Картинки по запросу Cranial radiation thera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3102" y="3811656"/>
            <a:ext cx="2187897" cy="1640922"/>
          </a:xfrm>
          <a:prstGeom prst="rect">
            <a:avLst/>
          </a:prstGeom>
          <a:noFill/>
          <a:ln w="15875">
            <a:solidFill>
              <a:schemeClr val="bg2">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12" name="Прямая со стрелкой 11"/>
          <p:cNvCxnSpPr/>
          <p:nvPr/>
        </p:nvCxnSpPr>
        <p:spPr>
          <a:xfrm flipH="1">
            <a:off x="2641602" y="2057401"/>
            <a:ext cx="952500" cy="330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413830" y="2077360"/>
            <a:ext cx="952500" cy="330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0" y="-9582"/>
            <a:ext cx="9144000" cy="1325563"/>
          </a:xfrm>
        </p:spPr>
        <p:txBody>
          <a:bodyPr>
            <a:normAutofit/>
          </a:bodyPr>
          <a:lstStyle/>
          <a:p>
            <a:pPr algn="ctr"/>
            <a:r>
              <a:rPr lang="en-US" sz="4000" dirty="0" smtClean="0">
                <a:solidFill>
                  <a:schemeClr val="bg1"/>
                </a:solidFill>
                <a:effectLst>
                  <a:outerShdw blurRad="38100" dist="38100" dir="2700000" algn="tl">
                    <a:srgbClr val="000000">
                      <a:alpha val="43137"/>
                    </a:srgbClr>
                  </a:outerShdw>
                </a:effectLst>
              </a:rPr>
              <a:t>Introduction</a:t>
            </a:r>
            <a:endParaRPr lang="ru-RU"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94847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bwMode="auto">
          <a:xfrm>
            <a:off x="0" y="65089"/>
            <a:ext cx="9144000" cy="1065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200" dirty="0" smtClean="0">
                <a:solidFill>
                  <a:schemeClr val="bg1"/>
                </a:solidFill>
                <a:effectLst>
                  <a:outerShdw blurRad="38100" dist="38100" dir="2700000" algn="tl">
                    <a:srgbClr val="000000">
                      <a:alpha val="43137"/>
                    </a:srgbClr>
                  </a:outerShdw>
                </a:effectLst>
                <a:cs typeface="Times New Roman" pitchFamily="18" charset="0"/>
              </a:rPr>
              <a:t>What we know about radiation</a:t>
            </a:r>
            <a:br>
              <a:rPr lang="en-US" sz="3200" dirty="0" smtClean="0">
                <a:solidFill>
                  <a:schemeClr val="bg1"/>
                </a:solidFill>
                <a:effectLst>
                  <a:outerShdw blurRad="38100" dist="38100" dir="2700000" algn="tl">
                    <a:srgbClr val="000000">
                      <a:alpha val="43137"/>
                    </a:srgbClr>
                  </a:outerShdw>
                </a:effectLst>
                <a:cs typeface="Times New Roman" pitchFamily="18" charset="0"/>
              </a:rPr>
            </a:br>
            <a:r>
              <a:rPr lang="ru-RU" sz="3200" dirty="0" smtClean="0">
                <a:solidFill>
                  <a:schemeClr val="bg1"/>
                </a:solidFill>
                <a:effectLst>
                  <a:outerShdw blurRad="38100" dist="38100" dir="2700000" algn="tl">
                    <a:srgbClr val="000000">
                      <a:alpha val="43137"/>
                    </a:srgbClr>
                  </a:outerShdw>
                </a:effectLst>
                <a:cs typeface="Times New Roman" pitchFamily="18" charset="0"/>
              </a:rPr>
              <a:t> </a:t>
            </a:r>
            <a:r>
              <a:rPr lang="en-US" sz="3200" dirty="0" smtClean="0">
                <a:solidFill>
                  <a:schemeClr val="bg1"/>
                </a:solidFill>
                <a:effectLst>
                  <a:outerShdw blurRad="38100" dist="38100" dir="2700000" algn="tl">
                    <a:srgbClr val="000000">
                      <a:alpha val="43137"/>
                    </a:srgbClr>
                  </a:outerShdw>
                </a:effectLst>
                <a:cs typeface="Times New Roman" pitchFamily="18" charset="0"/>
              </a:rPr>
              <a:t>damage to CNS?</a:t>
            </a:r>
            <a:endParaRPr lang="ru-RU" sz="320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10" name="Rectangle 2"/>
          <p:cNvSpPr txBox="1">
            <a:spLocks noChangeArrowheads="1"/>
          </p:cNvSpPr>
          <p:nvPr/>
        </p:nvSpPr>
        <p:spPr bwMode="auto">
          <a:xfrm>
            <a:off x="402432" y="2269544"/>
            <a:ext cx="8978901" cy="307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279400" algn="l">
              <a:spcAft>
                <a:spcPts val="1200"/>
              </a:spcAft>
              <a:buFont typeface="Arial" pitchFamily="34" charset="0"/>
              <a:buChar char="•"/>
            </a:pPr>
            <a:r>
              <a:rPr lang="en-US" sz="2200" b="0" dirty="0" smtClean="0">
                <a:solidFill>
                  <a:srgbClr val="003399"/>
                </a:solidFill>
                <a:cs typeface="Times New Roman" pitchFamily="18" charset="0"/>
              </a:rPr>
              <a:t>Prolonged deficit in hippocampal-dependent learning</a:t>
            </a:r>
            <a:br>
              <a:rPr lang="en-US" sz="2200" b="0" dirty="0" smtClean="0">
                <a:solidFill>
                  <a:srgbClr val="003399"/>
                </a:solidFill>
                <a:cs typeface="Times New Roman" pitchFamily="18" charset="0"/>
              </a:rPr>
            </a:br>
            <a:r>
              <a:rPr lang="en-US" sz="2200" b="0" dirty="0" smtClean="0">
                <a:solidFill>
                  <a:srgbClr val="003399"/>
                </a:solidFill>
                <a:cs typeface="Times New Roman" pitchFamily="18" charset="0"/>
              </a:rPr>
              <a:t>and memory.</a:t>
            </a:r>
            <a:endParaRPr lang="en-US" sz="2200" b="0" dirty="0">
              <a:solidFill>
                <a:srgbClr val="003399"/>
              </a:solidFill>
              <a:cs typeface="Times New Roman" pitchFamily="18" charset="0"/>
            </a:endParaRPr>
          </a:p>
          <a:p>
            <a:pPr marL="457200" indent="-279400" algn="l">
              <a:spcAft>
                <a:spcPts val="1200"/>
              </a:spcAft>
              <a:buFont typeface="Arial" pitchFamily="34" charset="0"/>
              <a:buChar char="•"/>
            </a:pPr>
            <a:r>
              <a:rPr lang="en-US" sz="2200" b="0" dirty="0" smtClean="0">
                <a:solidFill>
                  <a:srgbClr val="003399"/>
                </a:solidFill>
                <a:cs typeface="Times New Roman" pitchFamily="18" charset="0"/>
              </a:rPr>
              <a:t>Impairment in </a:t>
            </a:r>
            <a:r>
              <a:rPr lang="en-US" sz="2200" b="0" dirty="0">
                <a:solidFill>
                  <a:srgbClr val="003399"/>
                </a:solidFill>
                <a:cs typeface="Times New Roman" pitchFamily="18" charset="0"/>
              </a:rPr>
              <a:t>the striatum-dependent operant </a:t>
            </a:r>
            <a:r>
              <a:rPr lang="en-US" sz="2200" b="0" dirty="0" smtClean="0">
                <a:solidFill>
                  <a:srgbClr val="003399"/>
                </a:solidFill>
                <a:cs typeface="Times New Roman" pitchFamily="18" charset="0"/>
              </a:rPr>
              <a:t>response.</a:t>
            </a:r>
          </a:p>
          <a:p>
            <a:pPr marL="457200" indent="-279400" algn="l">
              <a:spcAft>
                <a:spcPts val="1200"/>
              </a:spcAft>
              <a:buFont typeface="Arial" pitchFamily="34" charset="0"/>
              <a:buChar char="•"/>
            </a:pPr>
            <a:r>
              <a:rPr lang="en-US" sz="2200" b="0" dirty="0" smtClean="0">
                <a:solidFill>
                  <a:srgbClr val="003399"/>
                </a:solidFill>
                <a:cs typeface="Times New Roman" pitchFamily="18" charset="0"/>
              </a:rPr>
              <a:t>Electrophysiological alterations in the hippocampus.</a:t>
            </a:r>
          </a:p>
          <a:p>
            <a:pPr marL="457200" indent="-279400" algn="l">
              <a:spcAft>
                <a:spcPts val="1200"/>
              </a:spcAft>
              <a:buFont typeface="Arial" pitchFamily="34" charset="0"/>
              <a:buChar char="•"/>
            </a:pPr>
            <a:r>
              <a:rPr lang="en-US" sz="2200" b="0" dirty="0" smtClean="0">
                <a:solidFill>
                  <a:srgbClr val="003399"/>
                </a:solidFill>
                <a:cs typeface="Times New Roman" pitchFamily="18" charset="0"/>
              </a:rPr>
              <a:t>Changes in the adult </a:t>
            </a:r>
            <a:r>
              <a:rPr lang="en-US" sz="2200" b="0" dirty="0">
                <a:solidFill>
                  <a:srgbClr val="003399"/>
                </a:solidFill>
                <a:cs typeface="Times New Roman" pitchFamily="18" charset="0"/>
              </a:rPr>
              <a:t>neurogenesis </a:t>
            </a:r>
            <a:r>
              <a:rPr lang="en-US" sz="2200" b="0" dirty="0" smtClean="0">
                <a:solidFill>
                  <a:srgbClr val="003399"/>
                </a:solidFill>
                <a:cs typeface="Times New Roman" pitchFamily="18" charset="0"/>
              </a:rPr>
              <a:t>in the hippocampus.</a:t>
            </a:r>
            <a:endParaRPr lang="en-US" sz="3000" b="0" dirty="0" smtClean="0">
              <a:solidFill>
                <a:srgbClr val="003399"/>
              </a:solidFill>
              <a:cs typeface="Times New Roman" pitchFamily="18" charset="0"/>
            </a:endParaRPr>
          </a:p>
        </p:txBody>
      </p:sp>
      <p:sp>
        <p:nvSpPr>
          <p:cNvPr id="12" name="Rectangle 2"/>
          <p:cNvSpPr txBox="1">
            <a:spLocks noChangeArrowheads="1"/>
          </p:cNvSpPr>
          <p:nvPr/>
        </p:nvSpPr>
        <p:spPr bwMode="auto">
          <a:xfrm>
            <a:off x="164307" y="1546516"/>
            <a:ext cx="8014495" cy="7715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200" b="0" dirty="0" smtClean="0">
                <a:solidFill>
                  <a:srgbClr val="003399"/>
                </a:solidFill>
                <a:cs typeface="Times New Roman" pitchFamily="18" charset="0"/>
              </a:rPr>
              <a:t>Ground-based experiments with rodents have revealed</a:t>
            </a:r>
          </a:p>
        </p:txBody>
      </p:sp>
      <p:sp>
        <p:nvSpPr>
          <p:cNvPr id="2" name="Прямоугольник 1"/>
          <p:cNvSpPr/>
          <p:nvPr/>
        </p:nvSpPr>
        <p:spPr>
          <a:xfrm>
            <a:off x="-1" y="6464301"/>
            <a:ext cx="9144001"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5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359" b="3343"/>
          <a:stretch/>
        </p:blipFill>
        <p:spPr bwMode="auto">
          <a:xfrm>
            <a:off x="88900" y="5067796"/>
            <a:ext cx="1898787" cy="180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1" name="Picture 3" descr="D:\COSPAR 2014 2-10 August\К докладу\рисунок_2.png"/>
          <p:cNvPicPr>
            <a:picLocks noChangeAspect="1" noChangeArrowheads="1"/>
          </p:cNvPicPr>
          <p:nvPr/>
        </p:nvPicPr>
        <p:blipFill rotWithShape="1">
          <a:blip r:embed="rId4">
            <a:extLst>
              <a:ext uri="{28A0092B-C50C-407E-A947-70E740481C1C}">
                <a14:useLocalDpi xmlns:a14="http://schemas.microsoft.com/office/drawing/2010/main" val="0"/>
              </a:ext>
            </a:extLst>
          </a:blip>
          <a:srcRect b="2153"/>
          <a:stretch/>
        </p:blipFill>
        <p:spPr bwMode="auto">
          <a:xfrm>
            <a:off x="2072536" y="5060940"/>
            <a:ext cx="2836747" cy="1808038"/>
          </a:xfrm>
          <a:prstGeom prst="rect">
            <a:avLst/>
          </a:prstGeom>
          <a:noFill/>
          <a:extLst>
            <a:ext uri="{909E8E84-426E-40DD-AFC4-6F175D3DCCD1}">
              <a14:hiddenFill xmlns:a14="http://schemas.microsoft.com/office/drawing/2010/main">
                <a:solidFill>
                  <a:srgbClr val="FFFFFF"/>
                </a:solidFill>
              </a14:hiddenFill>
            </a:ext>
          </a:extLst>
        </p:spPr>
      </p:pic>
      <p:pic>
        <p:nvPicPr>
          <p:cNvPr id="1454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5545" y="5053792"/>
            <a:ext cx="2501747" cy="180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Равнобедренный треугольник 4"/>
          <p:cNvSpPr/>
          <p:nvPr/>
        </p:nvSpPr>
        <p:spPr>
          <a:xfrm rot="16708355">
            <a:off x="6698829" y="5294811"/>
            <a:ext cx="867027" cy="1460500"/>
          </a:xfrm>
          <a:prstGeom prst="triangle">
            <a:avLst/>
          </a:prstGeom>
          <a:solidFill>
            <a:srgbClr val="FF9933">
              <a:alpha val="34902"/>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7778748" y="5618481"/>
            <a:ext cx="449581" cy="1087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8" descr="http://www.behavioralandbrainfunctions.com/content/figures/1744-9081-4-36-9-l.jpg"/>
          <p:cNvPicPr>
            <a:picLocks noChangeAspect="1" noChangeArrowheads="1"/>
          </p:cNvPicPr>
          <p:nvPr/>
        </p:nvPicPr>
        <p:blipFill rotWithShape="1">
          <a:blip r:embed="rId6">
            <a:extLst>
              <a:ext uri="{28A0092B-C50C-407E-A947-70E740481C1C}">
                <a14:useLocalDpi xmlns:a14="http://schemas.microsoft.com/office/drawing/2010/main" val="0"/>
              </a:ext>
            </a:extLst>
          </a:blip>
          <a:srcRect l="1415" t="3067" r="2077" b="3949"/>
          <a:stretch/>
        </p:blipFill>
        <p:spPr bwMode="auto">
          <a:xfrm>
            <a:off x="7776442" y="5719190"/>
            <a:ext cx="1290887" cy="84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7693847" y="5450586"/>
            <a:ext cx="1300356" cy="276999"/>
          </a:xfrm>
          <a:prstGeom prst="rect">
            <a:avLst/>
          </a:prstGeom>
        </p:spPr>
        <p:txBody>
          <a:bodyPr wrap="none">
            <a:spAutoFit/>
          </a:bodyPr>
          <a:lstStyle/>
          <a:p>
            <a:pPr marL="177800">
              <a:spcAft>
                <a:spcPts val="1200"/>
              </a:spcAft>
            </a:pPr>
            <a:r>
              <a:rPr lang="en-US" b="0" dirty="0" smtClean="0">
                <a:solidFill>
                  <a:srgbClr val="003399"/>
                </a:solidFill>
                <a:cs typeface="Times New Roman" pitchFamily="18" charset="0"/>
              </a:rPr>
              <a:t>Hippocampus</a:t>
            </a:r>
            <a:endParaRPr lang="en-US" b="0" dirty="0">
              <a:solidFill>
                <a:srgbClr val="003399"/>
              </a:solidFill>
              <a:cs typeface="Times New Roman" pitchFamily="18" charset="0"/>
            </a:endParaRPr>
          </a:p>
        </p:txBody>
      </p:sp>
    </p:spTree>
    <p:extLst>
      <p:ext uri="{BB962C8B-B14F-4D97-AF65-F5344CB8AC3E}">
        <p14:creationId xmlns:p14="http://schemas.microsoft.com/office/powerpoint/2010/main" val="115893276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7464"/>
            <a:ext cx="9144000" cy="684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0" dirty="0" smtClean="0">
                <a:solidFill>
                  <a:schemeClr val="bg1"/>
                </a:solidFill>
                <a:effectLst>
                  <a:outerShdw blurRad="38100" dist="38100" dir="2700000" algn="tl">
                    <a:srgbClr val="000000">
                      <a:alpha val="43137"/>
                    </a:srgbClr>
                  </a:outerShdw>
                </a:effectLst>
                <a:cs typeface="Times New Roman" pitchFamily="18" charset="0"/>
              </a:rPr>
              <a:t>Aim</a:t>
            </a:r>
            <a:endParaRPr lang="ru-RU" sz="4000" b="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16" name="Rectangle 2"/>
          <p:cNvSpPr txBox="1">
            <a:spLocks noChangeArrowheads="1"/>
          </p:cNvSpPr>
          <p:nvPr/>
        </p:nvSpPr>
        <p:spPr bwMode="auto">
          <a:xfrm>
            <a:off x="540661" y="1485904"/>
            <a:ext cx="8026399" cy="35051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3000" b="0" dirty="0" smtClean="0">
                <a:solidFill>
                  <a:srgbClr val="003399"/>
                </a:solidFill>
                <a:cs typeface="Times New Roman" pitchFamily="18" charset="0"/>
              </a:rPr>
              <a:t>        To evaluate differences in neurochemical </a:t>
            </a:r>
            <a:r>
              <a:rPr lang="en-US" sz="3000" b="0" dirty="0">
                <a:solidFill>
                  <a:srgbClr val="003399"/>
                </a:solidFill>
                <a:cs typeface="Times New Roman" pitchFamily="18" charset="0"/>
              </a:rPr>
              <a:t>responses of rat brains to </a:t>
            </a:r>
            <a:r>
              <a:rPr lang="en-US" sz="3000" b="0" dirty="0" smtClean="0">
                <a:solidFill>
                  <a:srgbClr val="003399"/>
                </a:solidFill>
                <a:cs typeface="Times New Roman" pitchFamily="18" charset="0"/>
              </a:rPr>
              <a:t>irradiation with</a:t>
            </a:r>
            <a:br>
              <a:rPr lang="en-US" sz="3000" b="0" dirty="0" smtClean="0">
                <a:solidFill>
                  <a:srgbClr val="003399"/>
                </a:solidFill>
                <a:cs typeface="Times New Roman" pitchFamily="18" charset="0"/>
              </a:rPr>
            </a:br>
            <a:r>
              <a:rPr lang="en-US" sz="3000" b="0" dirty="0" smtClean="0">
                <a:solidFill>
                  <a:srgbClr val="003399"/>
                </a:solidFill>
                <a:cs typeface="Times New Roman" pitchFamily="18" charset="0"/>
              </a:rPr>
              <a:t>170 </a:t>
            </a:r>
            <a:r>
              <a:rPr lang="en-US" sz="3000" b="0" dirty="0">
                <a:solidFill>
                  <a:srgbClr val="003399"/>
                </a:solidFill>
                <a:cs typeface="Times New Roman" pitchFamily="18" charset="0"/>
              </a:rPr>
              <a:t>MeV protons </a:t>
            </a:r>
            <a:r>
              <a:rPr lang="en-US" sz="3000" b="0" dirty="0" smtClean="0">
                <a:solidFill>
                  <a:srgbClr val="003399"/>
                </a:solidFill>
                <a:cs typeface="Times New Roman" pitchFamily="18" charset="0"/>
              </a:rPr>
              <a:t>and </a:t>
            </a:r>
            <a:r>
              <a:rPr lang="en-US" sz="3000" b="0" dirty="0">
                <a:solidFill>
                  <a:srgbClr val="003399"/>
                </a:solidFill>
                <a:cs typeface="Times New Roman" pitchFamily="18" charset="0"/>
              </a:rPr>
              <a:t>500 MeV/u carbon ions </a:t>
            </a:r>
            <a:r>
              <a:rPr lang="en-US" sz="3000" b="0" dirty="0" smtClean="0">
                <a:solidFill>
                  <a:srgbClr val="003399"/>
                </a:solidFill>
                <a:cs typeface="Times New Roman" pitchFamily="18" charset="0"/>
              </a:rPr>
              <a:t>by </a:t>
            </a:r>
            <a:r>
              <a:rPr lang="en-US" sz="3000" b="0" dirty="0">
                <a:solidFill>
                  <a:srgbClr val="003399"/>
                </a:solidFill>
                <a:cs typeface="Times New Roman" pitchFamily="18" charset="0"/>
              </a:rPr>
              <a:t>investigating parameters of monoamine metabolism in early and late periods after exposure.</a:t>
            </a:r>
            <a:endParaRPr lang="en-US" sz="3000" b="0" dirty="0" smtClean="0">
              <a:solidFill>
                <a:srgbClr val="003399"/>
              </a:solidFill>
              <a:cs typeface="Times New Roman" pitchFamily="18" charset="0"/>
            </a:endParaRPr>
          </a:p>
        </p:txBody>
      </p:sp>
    </p:spTree>
    <p:extLst>
      <p:ext uri="{BB962C8B-B14F-4D97-AF65-F5344CB8AC3E}">
        <p14:creationId xmlns:p14="http://schemas.microsoft.com/office/powerpoint/2010/main" val="27112937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Прямоугольник 74"/>
          <p:cNvSpPr/>
          <p:nvPr/>
        </p:nvSpPr>
        <p:spPr>
          <a:xfrm>
            <a:off x="-1" y="6464301"/>
            <a:ext cx="9144001"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0834" name="Rectangle 2"/>
          <p:cNvSpPr>
            <a:spLocks noGrp="1" noChangeArrowheads="1"/>
          </p:cNvSpPr>
          <p:nvPr>
            <p:ph type="title" idx="4294967295"/>
          </p:nvPr>
        </p:nvSpPr>
        <p:spPr bwMode="auto">
          <a:xfrm>
            <a:off x="0" y="26988"/>
            <a:ext cx="9144000" cy="658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dirty="0" smtClean="0">
                <a:solidFill>
                  <a:schemeClr val="bg1"/>
                </a:solidFill>
                <a:effectLst>
                  <a:outerShdw blurRad="38100" dist="38100" dir="2700000" algn="tl">
                    <a:srgbClr val="000000">
                      <a:alpha val="43137"/>
                    </a:srgbClr>
                  </a:outerShdw>
                </a:effectLst>
                <a:cs typeface="Times New Roman" pitchFamily="18" charset="0"/>
              </a:rPr>
              <a:t>Animals and irradiation</a:t>
            </a:r>
            <a:endParaRPr lang="ru-RU" sz="400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3" name="Прямоугольник 25606"/>
          <p:cNvSpPr>
            <a:spLocks noChangeArrowheads="1"/>
          </p:cNvSpPr>
          <p:nvPr/>
        </p:nvSpPr>
        <p:spPr bwMode="auto">
          <a:xfrm>
            <a:off x="173719" y="923635"/>
            <a:ext cx="8772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1200"/>
              </a:spcAft>
            </a:pPr>
            <a:r>
              <a:rPr lang="en-US" sz="2000" b="0" dirty="0" smtClean="0">
                <a:solidFill>
                  <a:srgbClr val="003399"/>
                </a:solidFill>
              </a:rPr>
              <a:t>Different groups of </a:t>
            </a:r>
            <a:r>
              <a:rPr lang="en-US" sz="2000" b="0" dirty="0" err="1" smtClean="0">
                <a:solidFill>
                  <a:srgbClr val="003399"/>
                </a:solidFill>
              </a:rPr>
              <a:t>Wistar</a:t>
            </a:r>
            <a:r>
              <a:rPr lang="en-US" sz="2000" b="0" dirty="0" smtClean="0">
                <a:solidFill>
                  <a:srgbClr val="003399"/>
                </a:solidFill>
              </a:rPr>
              <a:t> and Sprague </a:t>
            </a:r>
            <a:r>
              <a:rPr lang="en-US" sz="2000" b="0" dirty="0" err="1" smtClean="0">
                <a:solidFill>
                  <a:srgbClr val="003399"/>
                </a:solidFill>
              </a:rPr>
              <a:t>Dawley</a:t>
            </a:r>
            <a:r>
              <a:rPr lang="en-US" sz="2000" b="0" dirty="0" smtClean="0">
                <a:solidFill>
                  <a:srgbClr val="003399"/>
                </a:solidFill>
              </a:rPr>
              <a:t> rats </a:t>
            </a:r>
            <a:r>
              <a:rPr lang="en-US" sz="2000" b="0" dirty="0">
                <a:solidFill>
                  <a:srgbClr val="003399"/>
                </a:solidFill>
              </a:rPr>
              <a:t>weighting at the average </a:t>
            </a:r>
            <a:r>
              <a:rPr lang="en-US" sz="2000" b="0" dirty="0" smtClean="0">
                <a:solidFill>
                  <a:srgbClr val="003399"/>
                </a:solidFill>
              </a:rPr>
              <a:t>180-</a:t>
            </a:r>
            <a:r>
              <a:rPr lang="ru-RU" sz="2000" b="0" dirty="0" smtClean="0">
                <a:solidFill>
                  <a:srgbClr val="003399"/>
                </a:solidFill>
              </a:rPr>
              <a:t>200</a:t>
            </a:r>
            <a:r>
              <a:rPr lang="en-US" sz="2000" b="0" dirty="0" smtClean="0">
                <a:solidFill>
                  <a:srgbClr val="003399"/>
                </a:solidFill>
              </a:rPr>
              <a:t> </a:t>
            </a:r>
            <a:r>
              <a:rPr lang="en-US" sz="2000" b="0" dirty="0">
                <a:solidFill>
                  <a:srgbClr val="003399"/>
                </a:solidFill>
              </a:rPr>
              <a:t>g </a:t>
            </a:r>
            <a:r>
              <a:rPr lang="en-US" sz="2000" b="0" dirty="0" smtClean="0">
                <a:solidFill>
                  <a:srgbClr val="003399"/>
                </a:solidFill>
              </a:rPr>
              <a:t>were whole-body exposed to </a:t>
            </a:r>
            <a:r>
              <a:rPr lang="en-US" sz="2000" b="0" baseline="30000" dirty="0" smtClean="0">
                <a:solidFill>
                  <a:srgbClr val="003399"/>
                </a:solidFill>
              </a:rPr>
              <a:t>12</a:t>
            </a:r>
            <a:r>
              <a:rPr lang="en-US" sz="2000" b="0" dirty="0" smtClean="0">
                <a:solidFill>
                  <a:srgbClr val="003399"/>
                </a:solidFill>
              </a:rPr>
              <a:t>C ion and proton beams</a:t>
            </a:r>
            <a:r>
              <a:rPr lang="ru-RU" sz="2000" b="0" dirty="0" smtClean="0">
                <a:solidFill>
                  <a:srgbClr val="003399"/>
                </a:solidFill>
              </a:rPr>
              <a:t> </a:t>
            </a:r>
            <a:endParaRPr lang="en-US" sz="2000" b="0" dirty="0" smtClean="0">
              <a:solidFill>
                <a:srgbClr val="003399"/>
              </a:solidFill>
            </a:endParaRPr>
          </a:p>
        </p:txBody>
      </p:sp>
      <p:cxnSp>
        <p:nvCxnSpPr>
          <p:cNvPr id="5" name="Прямая соединительная линия 4"/>
          <p:cNvCxnSpPr/>
          <p:nvPr/>
        </p:nvCxnSpPr>
        <p:spPr>
          <a:xfrm>
            <a:off x="4632837" y="1866539"/>
            <a:ext cx="0" cy="4864461"/>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44386" name="Picture 2" descr="http://theor.jinr.ru/meetings/2006/roundtable/images/nuclotr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8" y="2285710"/>
            <a:ext cx="1733548" cy="92442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pic>
        <p:nvPicPr>
          <p:cNvPr id="7" name="Picture 29" descr="http://nucloserv.jinr.ru/nica_webpage/Nica_files/complex/pics/1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978" y="2285710"/>
            <a:ext cx="1330449" cy="924422"/>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011301" y="2887115"/>
            <a:ext cx="1152880" cy="338554"/>
          </a:xfrm>
          <a:prstGeom prst="rect">
            <a:avLst/>
          </a:prstGeom>
        </p:spPr>
        <p:txBody>
          <a:bodyPr wrap="none">
            <a:spAutoFit/>
          </a:bodyPr>
          <a:lstStyle/>
          <a:p>
            <a:r>
              <a:rPr lang="en-US" sz="1600" dirty="0" err="1" smtClean="0">
                <a:solidFill>
                  <a:schemeClr val="bg1"/>
                </a:solidFill>
                <a:cs typeface="Times New Roman" pitchFamily="18" charset="0"/>
              </a:rPr>
              <a:t>Nuclotron</a:t>
            </a:r>
            <a:endParaRPr lang="ru-RU" sz="1600" dirty="0">
              <a:solidFill>
                <a:schemeClr val="bg1"/>
              </a:solidFill>
            </a:endParaRPr>
          </a:p>
        </p:txBody>
      </p:sp>
      <p:pic>
        <p:nvPicPr>
          <p:cNvPr id="1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48" y="5262563"/>
            <a:ext cx="1051667" cy="1420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Прямоугольник 25606"/>
          <p:cNvSpPr>
            <a:spLocks noChangeArrowheads="1"/>
          </p:cNvSpPr>
          <p:nvPr/>
        </p:nvSpPr>
        <p:spPr bwMode="auto">
          <a:xfrm>
            <a:off x="1211068" y="5161340"/>
            <a:ext cx="36172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lgn="l">
              <a:spcAft>
                <a:spcPts val="0"/>
              </a:spcAft>
            </a:pPr>
            <a:r>
              <a:rPr lang="en-US" sz="1600" b="0" dirty="0" smtClean="0">
                <a:solidFill>
                  <a:srgbClr val="003399"/>
                </a:solidFill>
              </a:rPr>
              <a:t>Particle: </a:t>
            </a:r>
            <a:r>
              <a:rPr lang="en-US" sz="1600" b="0" baseline="30000" dirty="0" smtClean="0">
                <a:solidFill>
                  <a:srgbClr val="003399"/>
                </a:solidFill>
              </a:rPr>
              <a:t>12</a:t>
            </a:r>
            <a:r>
              <a:rPr lang="en-US" sz="1600" b="0" dirty="0" smtClean="0">
                <a:solidFill>
                  <a:srgbClr val="003399"/>
                </a:solidFill>
              </a:rPr>
              <a:t>C</a:t>
            </a:r>
          </a:p>
          <a:p>
            <a:pPr marL="76200" lvl="1" algn="l">
              <a:spcAft>
                <a:spcPts val="0"/>
              </a:spcAft>
            </a:pPr>
            <a:r>
              <a:rPr lang="en-US" sz="1600" b="0" dirty="0" smtClean="0">
                <a:solidFill>
                  <a:srgbClr val="003399"/>
                </a:solidFill>
              </a:rPr>
              <a:t>Energy: 500 MeV/u</a:t>
            </a:r>
          </a:p>
          <a:p>
            <a:pPr marL="76200" lvl="1" algn="l">
              <a:spcAft>
                <a:spcPts val="0"/>
              </a:spcAft>
            </a:pPr>
            <a:r>
              <a:rPr lang="en-US" sz="1600" b="0" dirty="0" smtClean="0">
                <a:solidFill>
                  <a:srgbClr val="003399"/>
                </a:solidFill>
              </a:rPr>
              <a:t>Particle </a:t>
            </a:r>
            <a:r>
              <a:rPr lang="en-US" sz="1600" b="0" dirty="0" err="1" smtClean="0">
                <a:solidFill>
                  <a:srgbClr val="003399"/>
                </a:solidFill>
              </a:rPr>
              <a:t>fluence</a:t>
            </a:r>
            <a:r>
              <a:rPr lang="en-US" sz="1600" b="0" dirty="0" smtClean="0">
                <a:solidFill>
                  <a:srgbClr val="003399"/>
                </a:solidFill>
              </a:rPr>
              <a:t>: 10</a:t>
            </a:r>
            <a:r>
              <a:rPr lang="en-US" sz="1600" b="0" baseline="30000" dirty="0" smtClean="0">
                <a:solidFill>
                  <a:srgbClr val="003399"/>
                </a:solidFill>
              </a:rPr>
              <a:t>7</a:t>
            </a:r>
            <a:r>
              <a:rPr lang="en-US" sz="1600" b="0" dirty="0" smtClean="0">
                <a:solidFill>
                  <a:srgbClr val="003399"/>
                </a:solidFill>
              </a:rPr>
              <a:t> particles/cm</a:t>
            </a:r>
            <a:r>
              <a:rPr lang="en-US" sz="1600" b="0" baseline="30000" dirty="0" smtClean="0">
                <a:solidFill>
                  <a:srgbClr val="003399"/>
                </a:solidFill>
              </a:rPr>
              <a:t>2</a:t>
            </a:r>
          </a:p>
          <a:p>
            <a:pPr marL="76200" lvl="1" algn="just">
              <a:spcAft>
                <a:spcPts val="0"/>
              </a:spcAft>
            </a:pPr>
            <a:r>
              <a:rPr lang="en-US" sz="1600" b="0" dirty="0" smtClean="0">
                <a:solidFill>
                  <a:srgbClr val="003399"/>
                </a:solidFill>
              </a:rPr>
              <a:t>Absorbed dose: </a:t>
            </a:r>
            <a:r>
              <a:rPr lang="en-US" sz="1600" dirty="0" smtClean="0">
                <a:solidFill>
                  <a:srgbClr val="003399"/>
                </a:solidFill>
              </a:rPr>
              <a:t>1 </a:t>
            </a:r>
            <a:r>
              <a:rPr lang="en-US" sz="1600" dirty="0" err="1" smtClean="0">
                <a:solidFill>
                  <a:srgbClr val="003399"/>
                </a:solidFill>
              </a:rPr>
              <a:t>Gy</a:t>
            </a:r>
            <a:endParaRPr lang="en-US" sz="1600" dirty="0" smtClean="0">
              <a:solidFill>
                <a:srgbClr val="003399"/>
              </a:solidFill>
            </a:endParaRPr>
          </a:p>
          <a:p>
            <a:pPr marL="76200" lvl="1" algn="just">
              <a:spcAft>
                <a:spcPts val="0"/>
              </a:spcAft>
            </a:pPr>
            <a:r>
              <a:rPr lang="en-US" sz="1600" b="0" dirty="0" smtClean="0">
                <a:solidFill>
                  <a:srgbClr val="003399"/>
                </a:solidFill>
              </a:rPr>
              <a:t>Dose rate: 0.03 </a:t>
            </a:r>
            <a:r>
              <a:rPr lang="en-US" sz="1600" b="0" dirty="0" err="1" smtClean="0">
                <a:solidFill>
                  <a:srgbClr val="003399"/>
                </a:solidFill>
              </a:rPr>
              <a:t>Gy</a:t>
            </a:r>
            <a:r>
              <a:rPr lang="en-US" sz="1600" b="0" dirty="0" smtClean="0">
                <a:solidFill>
                  <a:srgbClr val="003399"/>
                </a:solidFill>
              </a:rPr>
              <a:t>/min</a:t>
            </a:r>
          </a:p>
          <a:p>
            <a:pPr marL="76200" lvl="1" algn="just">
              <a:spcAft>
                <a:spcPts val="0"/>
              </a:spcAft>
            </a:pPr>
            <a:r>
              <a:rPr lang="en-US" sz="1600" b="0" dirty="0">
                <a:solidFill>
                  <a:srgbClr val="003399"/>
                </a:solidFill>
              </a:rPr>
              <a:t>LET: 10.5 </a:t>
            </a:r>
            <a:r>
              <a:rPr lang="en-US" sz="1600" b="0" dirty="0" err="1">
                <a:solidFill>
                  <a:srgbClr val="003399"/>
                </a:solidFill>
              </a:rPr>
              <a:t>keV</a:t>
            </a:r>
            <a:r>
              <a:rPr lang="en-US" sz="1600" b="0" dirty="0">
                <a:solidFill>
                  <a:srgbClr val="003399"/>
                </a:solidFill>
              </a:rPr>
              <a:t>/</a:t>
            </a:r>
            <a:r>
              <a:rPr lang="el-GR" sz="1600" b="0" dirty="0">
                <a:solidFill>
                  <a:srgbClr val="003399"/>
                </a:solidFill>
              </a:rPr>
              <a:t>μ</a:t>
            </a:r>
            <a:r>
              <a:rPr lang="en-US" sz="1600" b="0" dirty="0" smtClean="0">
                <a:solidFill>
                  <a:srgbClr val="003399"/>
                </a:solidFill>
              </a:rPr>
              <a:t>m</a:t>
            </a:r>
            <a:endParaRPr lang="en-US" sz="1600" b="0" dirty="0">
              <a:solidFill>
                <a:srgbClr val="003399"/>
              </a:solidFill>
            </a:endParaRPr>
          </a:p>
        </p:txBody>
      </p:sp>
      <p:sp>
        <p:nvSpPr>
          <p:cNvPr id="25" name="Прямоугольник 24"/>
          <p:cNvSpPr/>
          <p:nvPr/>
        </p:nvSpPr>
        <p:spPr>
          <a:xfrm>
            <a:off x="128791" y="4448654"/>
            <a:ext cx="2442071" cy="60900"/>
          </a:xfrm>
          <a:prstGeom prst="rect">
            <a:avLst/>
          </a:prstGeom>
          <a:pattFill prst="wdUpDiag">
            <a:fgClr>
              <a:schemeClr val="tx1"/>
            </a:fgClr>
            <a:bgClr>
              <a:srgbClr val="FFFF0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grpSp>
        <p:nvGrpSpPr>
          <p:cNvPr id="12" name="Группа 11"/>
          <p:cNvGrpSpPr/>
          <p:nvPr/>
        </p:nvGrpSpPr>
        <p:grpSpPr>
          <a:xfrm>
            <a:off x="1356557" y="3989396"/>
            <a:ext cx="1298865" cy="574065"/>
            <a:chOff x="1131051" y="5957111"/>
            <a:chExt cx="1298865" cy="574065"/>
          </a:xfrm>
        </p:grpSpPr>
        <p:pic>
          <p:nvPicPr>
            <p:cNvPr id="144390" name="Picture 6" descr="http://www.ruiselede.be/website/944-www/version/default/part/ImageData/data/r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72886" flipH="1">
              <a:off x="1131051" y="5957111"/>
              <a:ext cx="1298865" cy="574065"/>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171574" y="5972175"/>
              <a:ext cx="839515" cy="441325"/>
            </a:xfrm>
            <a:prstGeom prst="rect">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рапеция 9"/>
            <p:cNvSpPr/>
            <p:nvPr/>
          </p:nvSpPr>
          <p:spPr>
            <a:xfrm rot="5400000">
              <a:off x="1943071" y="6043537"/>
              <a:ext cx="435600" cy="302400"/>
            </a:xfrm>
            <a:prstGeom prst="trapezoid">
              <a:avLst>
                <a:gd name="adj" fmla="val 53520"/>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Цилиндр 12"/>
          <p:cNvSpPr/>
          <p:nvPr/>
        </p:nvSpPr>
        <p:spPr>
          <a:xfrm rot="16200000">
            <a:off x="3432904" y="3608281"/>
            <a:ext cx="785729" cy="1242487"/>
          </a:xfrm>
          <a:prstGeom prst="ca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 стрелкой 16"/>
          <p:cNvCxnSpPr/>
          <p:nvPr/>
        </p:nvCxnSpPr>
        <p:spPr>
          <a:xfrm flipH="1">
            <a:off x="2667980" y="4024793"/>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2667187" y="4169254"/>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2667983" y="4305778"/>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2666396" y="4434363"/>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27" name="Группа 26"/>
          <p:cNvGrpSpPr/>
          <p:nvPr/>
        </p:nvGrpSpPr>
        <p:grpSpPr>
          <a:xfrm>
            <a:off x="146326" y="3990173"/>
            <a:ext cx="1298865" cy="574065"/>
            <a:chOff x="1131051" y="5957111"/>
            <a:chExt cx="1298865" cy="574065"/>
          </a:xfrm>
        </p:grpSpPr>
        <p:pic>
          <p:nvPicPr>
            <p:cNvPr id="28" name="Picture 6" descr="http://www.ruiselede.be/website/944-www/version/default/part/ImageData/data/r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72886" flipH="1">
              <a:off x="1131051" y="5957111"/>
              <a:ext cx="1298865" cy="574065"/>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1171574" y="5972175"/>
              <a:ext cx="839515" cy="441325"/>
            </a:xfrm>
            <a:prstGeom prst="rect">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Трапеция 29"/>
            <p:cNvSpPr/>
            <p:nvPr/>
          </p:nvSpPr>
          <p:spPr>
            <a:xfrm rot="5400000">
              <a:off x="1943071" y="6043537"/>
              <a:ext cx="435600" cy="302400"/>
            </a:xfrm>
            <a:prstGeom prst="trapezoid">
              <a:avLst>
                <a:gd name="adj" fmla="val 53520"/>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Прямоугольник 32"/>
          <p:cNvSpPr/>
          <p:nvPr/>
        </p:nvSpPr>
        <p:spPr>
          <a:xfrm>
            <a:off x="3384303" y="4045431"/>
            <a:ext cx="1085554" cy="338554"/>
          </a:xfrm>
          <a:prstGeom prst="rect">
            <a:avLst/>
          </a:prstGeom>
        </p:spPr>
        <p:txBody>
          <a:bodyPr wrap="none">
            <a:spAutoFit/>
          </a:bodyPr>
          <a:lstStyle/>
          <a:p>
            <a:r>
              <a:rPr lang="en-US" sz="1600" dirty="0" smtClean="0">
                <a:solidFill>
                  <a:srgbClr val="0000FF"/>
                </a:solidFill>
                <a:cs typeface="Times New Roman" pitchFamily="18" charset="0"/>
              </a:rPr>
              <a:t>Ion beam</a:t>
            </a:r>
          </a:p>
        </p:txBody>
      </p:sp>
      <p:sp>
        <p:nvSpPr>
          <p:cNvPr id="35" name="Прямоугольник 34"/>
          <p:cNvSpPr/>
          <p:nvPr/>
        </p:nvSpPr>
        <p:spPr>
          <a:xfrm rot="16200000">
            <a:off x="1127375" y="4685258"/>
            <a:ext cx="400868" cy="45719"/>
          </a:xfrm>
          <a:prstGeom prst="rect">
            <a:avLst/>
          </a:prstGeom>
          <a:pattFill prst="wdUpDiag">
            <a:fgClr>
              <a:schemeClr val="tx1"/>
            </a:fgClr>
            <a:bgClr>
              <a:srgbClr val="FFFF0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31" name="Куб 30"/>
          <p:cNvSpPr/>
          <p:nvPr/>
        </p:nvSpPr>
        <p:spPr>
          <a:xfrm rot="16200000">
            <a:off x="2995557" y="4120484"/>
            <a:ext cx="479750" cy="237492"/>
          </a:xfrm>
          <a:prstGeom prst="cube">
            <a:avLst>
              <a:gd name="adj" fmla="val 38368"/>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40" name="Прямоугольник 39"/>
          <p:cNvSpPr/>
          <p:nvPr/>
        </p:nvSpPr>
        <p:spPr>
          <a:xfrm>
            <a:off x="2436814" y="4479515"/>
            <a:ext cx="964852" cy="276999"/>
          </a:xfrm>
          <a:prstGeom prst="rect">
            <a:avLst/>
          </a:prstGeom>
        </p:spPr>
        <p:txBody>
          <a:bodyPr wrap="square">
            <a:spAutoFit/>
          </a:bodyPr>
          <a:lstStyle/>
          <a:p>
            <a:r>
              <a:rPr lang="en-US" b="0" dirty="0">
                <a:solidFill>
                  <a:srgbClr val="0000FF"/>
                </a:solidFill>
                <a:cs typeface="Times New Roman" pitchFamily="18" charset="0"/>
              </a:rPr>
              <a:t>4x4 cm</a:t>
            </a:r>
            <a:endParaRPr lang="ru-RU" b="0" dirty="0">
              <a:solidFill>
                <a:srgbClr val="0000FF"/>
              </a:solidFill>
              <a:cs typeface="Times New Roman" pitchFamily="18" charset="0"/>
            </a:endParaRPr>
          </a:p>
        </p:txBody>
      </p:sp>
      <p:sp>
        <p:nvSpPr>
          <p:cNvPr id="63" name="Прямоугольник 62"/>
          <p:cNvSpPr/>
          <p:nvPr/>
        </p:nvSpPr>
        <p:spPr>
          <a:xfrm>
            <a:off x="1522422" y="1706364"/>
            <a:ext cx="1401345" cy="477054"/>
          </a:xfrm>
          <a:prstGeom prst="rect">
            <a:avLst/>
          </a:prstGeom>
        </p:spPr>
        <p:txBody>
          <a:bodyPr wrap="none">
            <a:spAutoFit/>
          </a:bodyPr>
          <a:lstStyle/>
          <a:p>
            <a:r>
              <a:rPr lang="en-US" sz="2500" baseline="30000" dirty="0" smtClean="0">
                <a:solidFill>
                  <a:srgbClr val="0000FF"/>
                </a:solidFill>
              </a:rPr>
              <a:t>12</a:t>
            </a:r>
            <a:r>
              <a:rPr lang="en-US" sz="2500" dirty="0" smtClean="0">
                <a:solidFill>
                  <a:srgbClr val="0000FF"/>
                </a:solidFill>
              </a:rPr>
              <a:t>C ions</a:t>
            </a:r>
            <a:endParaRPr lang="ru-RU" sz="2500" dirty="0">
              <a:solidFill>
                <a:srgbClr val="0000FF"/>
              </a:solidFill>
            </a:endParaRPr>
          </a:p>
        </p:txBody>
      </p:sp>
      <p:sp>
        <p:nvSpPr>
          <p:cNvPr id="79" name="Прямоугольник 78"/>
          <p:cNvSpPr/>
          <p:nvPr/>
        </p:nvSpPr>
        <p:spPr>
          <a:xfrm>
            <a:off x="6100478" y="1696508"/>
            <a:ext cx="1394934" cy="477054"/>
          </a:xfrm>
          <a:prstGeom prst="rect">
            <a:avLst/>
          </a:prstGeom>
        </p:spPr>
        <p:txBody>
          <a:bodyPr wrap="none">
            <a:spAutoFit/>
          </a:bodyPr>
          <a:lstStyle/>
          <a:p>
            <a:r>
              <a:rPr lang="en-US" sz="2500" dirty="0" smtClean="0">
                <a:solidFill>
                  <a:srgbClr val="0000FF"/>
                </a:solidFill>
              </a:rPr>
              <a:t>Protons</a:t>
            </a:r>
            <a:endParaRPr lang="ru-RU" sz="2500" dirty="0">
              <a:solidFill>
                <a:srgbClr val="0000FF"/>
              </a:solidFill>
            </a:endParaRPr>
          </a:p>
        </p:txBody>
      </p:sp>
      <p:sp>
        <p:nvSpPr>
          <p:cNvPr id="77" name="Прямоугольник 76"/>
          <p:cNvSpPr/>
          <p:nvPr/>
        </p:nvSpPr>
        <p:spPr>
          <a:xfrm>
            <a:off x="5034585" y="5395211"/>
            <a:ext cx="3740151" cy="1323439"/>
          </a:xfrm>
          <a:prstGeom prst="rect">
            <a:avLst/>
          </a:prstGeom>
        </p:spPr>
        <p:txBody>
          <a:bodyPr wrap="square">
            <a:spAutoFit/>
          </a:bodyPr>
          <a:lstStyle/>
          <a:p>
            <a:pPr marL="76200" lvl="1" algn="just">
              <a:spcAft>
                <a:spcPts val="0"/>
              </a:spcAft>
            </a:pPr>
            <a:r>
              <a:rPr lang="en-US" sz="1600" b="0" dirty="0">
                <a:solidFill>
                  <a:srgbClr val="003399"/>
                </a:solidFill>
              </a:rPr>
              <a:t>Particle: </a:t>
            </a:r>
            <a:r>
              <a:rPr lang="en-US" sz="1600" b="0" baseline="30000" dirty="0" smtClean="0">
                <a:solidFill>
                  <a:srgbClr val="003399"/>
                </a:solidFill>
              </a:rPr>
              <a:t>1</a:t>
            </a:r>
            <a:r>
              <a:rPr lang="en-US" sz="1600" b="0" dirty="0" smtClean="0">
                <a:solidFill>
                  <a:srgbClr val="003399"/>
                </a:solidFill>
              </a:rPr>
              <a:t>H</a:t>
            </a:r>
            <a:endParaRPr lang="ru-RU" sz="1600" b="0" dirty="0" smtClean="0">
              <a:solidFill>
                <a:srgbClr val="003399"/>
              </a:solidFill>
            </a:endParaRPr>
          </a:p>
          <a:p>
            <a:pPr marL="76200" lvl="1" algn="just">
              <a:spcAft>
                <a:spcPts val="0"/>
              </a:spcAft>
            </a:pPr>
            <a:r>
              <a:rPr lang="en-US" sz="1600" b="0" dirty="0">
                <a:solidFill>
                  <a:srgbClr val="003399"/>
                </a:solidFill>
              </a:rPr>
              <a:t>Energy: </a:t>
            </a:r>
            <a:r>
              <a:rPr lang="ru-RU" sz="1600" b="0" dirty="0" smtClean="0">
                <a:solidFill>
                  <a:srgbClr val="003399"/>
                </a:solidFill>
              </a:rPr>
              <a:t>170</a:t>
            </a:r>
            <a:r>
              <a:rPr lang="en-US" sz="1600" b="0" dirty="0" smtClean="0">
                <a:solidFill>
                  <a:srgbClr val="003399"/>
                </a:solidFill>
              </a:rPr>
              <a:t> MeV</a:t>
            </a:r>
          </a:p>
          <a:p>
            <a:pPr marL="76200" lvl="1" algn="just">
              <a:spcAft>
                <a:spcPts val="0"/>
              </a:spcAft>
            </a:pPr>
            <a:r>
              <a:rPr lang="en-US" sz="1600" b="0" dirty="0" smtClean="0">
                <a:solidFill>
                  <a:srgbClr val="003399"/>
                </a:solidFill>
              </a:rPr>
              <a:t>Absorbed dose</a:t>
            </a:r>
            <a:r>
              <a:rPr lang="en-US" sz="1600" b="0" dirty="0">
                <a:solidFill>
                  <a:srgbClr val="003399"/>
                </a:solidFill>
              </a:rPr>
              <a:t>: </a:t>
            </a:r>
            <a:r>
              <a:rPr lang="en-US" sz="1600" dirty="0">
                <a:solidFill>
                  <a:srgbClr val="003399"/>
                </a:solidFill>
              </a:rPr>
              <a:t>1 </a:t>
            </a:r>
            <a:r>
              <a:rPr lang="en-US" sz="1600" dirty="0" err="1">
                <a:solidFill>
                  <a:srgbClr val="003399"/>
                </a:solidFill>
              </a:rPr>
              <a:t>Gy</a:t>
            </a:r>
            <a:endParaRPr lang="en-US" sz="1600" dirty="0">
              <a:solidFill>
                <a:srgbClr val="003399"/>
              </a:solidFill>
            </a:endParaRPr>
          </a:p>
          <a:p>
            <a:pPr marL="76200" lvl="1" algn="just">
              <a:spcAft>
                <a:spcPts val="0"/>
              </a:spcAft>
            </a:pPr>
            <a:r>
              <a:rPr lang="en-US" sz="1600" b="0" dirty="0">
                <a:solidFill>
                  <a:srgbClr val="003399"/>
                </a:solidFill>
              </a:rPr>
              <a:t>Dose </a:t>
            </a:r>
            <a:r>
              <a:rPr lang="en-US" sz="1600" b="0" dirty="0" smtClean="0">
                <a:solidFill>
                  <a:srgbClr val="003399"/>
                </a:solidFill>
              </a:rPr>
              <a:t>rate: 1 </a:t>
            </a:r>
            <a:r>
              <a:rPr lang="en-US" sz="1600" b="0" dirty="0" err="1" smtClean="0">
                <a:solidFill>
                  <a:srgbClr val="003399"/>
                </a:solidFill>
              </a:rPr>
              <a:t>Gy</a:t>
            </a:r>
            <a:r>
              <a:rPr lang="en-US" sz="1600" b="0" dirty="0" smtClean="0">
                <a:solidFill>
                  <a:srgbClr val="003399"/>
                </a:solidFill>
              </a:rPr>
              <a:t>/min</a:t>
            </a:r>
          </a:p>
          <a:p>
            <a:pPr marL="76200" lvl="1" algn="just">
              <a:spcAft>
                <a:spcPts val="0"/>
              </a:spcAft>
            </a:pPr>
            <a:r>
              <a:rPr lang="en-US" sz="1600" b="0" dirty="0">
                <a:solidFill>
                  <a:srgbClr val="003399"/>
                </a:solidFill>
              </a:rPr>
              <a:t>LET: </a:t>
            </a:r>
            <a:r>
              <a:rPr lang="en-US" sz="1600" b="0" dirty="0" smtClean="0">
                <a:solidFill>
                  <a:srgbClr val="003399"/>
                </a:solidFill>
              </a:rPr>
              <a:t>0.2 </a:t>
            </a:r>
            <a:r>
              <a:rPr lang="en-US" sz="1600" b="0" dirty="0" err="1">
                <a:solidFill>
                  <a:srgbClr val="003399"/>
                </a:solidFill>
              </a:rPr>
              <a:t>keV</a:t>
            </a:r>
            <a:r>
              <a:rPr lang="en-US" sz="1600" b="0" dirty="0">
                <a:solidFill>
                  <a:srgbClr val="003399"/>
                </a:solidFill>
              </a:rPr>
              <a:t>/</a:t>
            </a:r>
            <a:r>
              <a:rPr lang="el-GR" sz="1600" b="0" dirty="0">
                <a:solidFill>
                  <a:srgbClr val="003399"/>
                </a:solidFill>
              </a:rPr>
              <a:t>μ</a:t>
            </a:r>
            <a:r>
              <a:rPr lang="en-US" sz="1600" b="0" dirty="0" smtClean="0">
                <a:solidFill>
                  <a:srgbClr val="003399"/>
                </a:solidFill>
              </a:rPr>
              <a:t>m</a:t>
            </a:r>
            <a:endParaRPr lang="en-US" sz="1600" b="0" dirty="0">
              <a:solidFill>
                <a:srgbClr val="003399"/>
              </a:solidFill>
            </a:endParaRPr>
          </a:p>
        </p:txBody>
      </p:sp>
      <p:sp>
        <p:nvSpPr>
          <p:cNvPr id="73" name="Прямоугольник 72"/>
          <p:cNvSpPr/>
          <p:nvPr/>
        </p:nvSpPr>
        <p:spPr>
          <a:xfrm>
            <a:off x="26166" y="3220054"/>
            <a:ext cx="4647875" cy="292388"/>
          </a:xfrm>
          <a:prstGeom prst="rect">
            <a:avLst/>
          </a:prstGeom>
        </p:spPr>
        <p:txBody>
          <a:bodyPr wrap="none">
            <a:spAutoFit/>
          </a:bodyPr>
          <a:lstStyle/>
          <a:p>
            <a:r>
              <a:rPr lang="en-US" sz="1300" b="0" dirty="0" err="1" smtClean="0">
                <a:solidFill>
                  <a:srgbClr val="003399"/>
                </a:solidFill>
              </a:rPr>
              <a:t>Veksler</a:t>
            </a:r>
            <a:r>
              <a:rPr lang="en-US" sz="1300" b="0" dirty="0">
                <a:solidFill>
                  <a:srgbClr val="003399"/>
                </a:solidFill>
              </a:rPr>
              <a:t> </a:t>
            </a:r>
            <a:r>
              <a:rPr lang="en-US" sz="1300" b="0" dirty="0" smtClean="0">
                <a:solidFill>
                  <a:srgbClr val="003399"/>
                </a:solidFill>
              </a:rPr>
              <a:t>and </a:t>
            </a:r>
            <a:r>
              <a:rPr lang="en-US" sz="1300" b="0" dirty="0" err="1" smtClean="0">
                <a:solidFill>
                  <a:srgbClr val="003399"/>
                </a:solidFill>
              </a:rPr>
              <a:t>Baldin</a:t>
            </a:r>
            <a:r>
              <a:rPr lang="en-US" sz="1300" b="0" dirty="0" smtClean="0">
                <a:solidFill>
                  <a:srgbClr val="003399"/>
                </a:solidFill>
              </a:rPr>
              <a:t> Laboratory of High Energy Physics, JINR</a:t>
            </a:r>
            <a:endParaRPr lang="ru-RU" sz="1300" b="0" dirty="0">
              <a:solidFill>
                <a:srgbClr val="003399"/>
              </a:solidFill>
            </a:endParaRPr>
          </a:p>
        </p:txBody>
      </p:sp>
      <p:sp>
        <p:nvSpPr>
          <p:cNvPr id="74" name="Прямоугольник 73"/>
          <p:cNvSpPr/>
          <p:nvPr/>
        </p:nvSpPr>
        <p:spPr>
          <a:xfrm>
            <a:off x="4897136" y="3815660"/>
            <a:ext cx="3935693" cy="292388"/>
          </a:xfrm>
          <a:prstGeom prst="rect">
            <a:avLst/>
          </a:prstGeom>
        </p:spPr>
        <p:txBody>
          <a:bodyPr wrap="none">
            <a:spAutoFit/>
          </a:bodyPr>
          <a:lstStyle/>
          <a:p>
            <a:r>
              <a:rPr lang="en-US" sz="1300" b="0" dirty="0" err="1" smtClean="0">
                <a:solidFill>
                  <a:srgbClr val="003399"/>
                </a:solidFill>
              </a:rPr>
              <a:t>Dzhelepov</a:t>
            </a:r>
            <a:r>
              <a:rPr lang="en-US" sz="1300" b="0" dirty="0" smtClean="0">
                <a:solidFill>
                  <a:srgbClr val="003399"/>
                </a:solidFill>
              </a:rPr>
              <a:t> Laboratory of Nuclear Problems, JINR</a:t>
            </a:r>
            <a:endParaRPr lang="ru-RU" sz="1300" b="0" dirty="0">
              <a:solidFill>
                <a:srgbClr val="003399"/>
              </a:solidFill>
            </a:endParaRPr>
          </a:p>
        </p:txBody>
      </p:sp>
      <p:pic>
        <p:nvPicPr>
          <p:cNvPr id="5346" name="Picture 226" descr="http://phasotron.jinr.ru/background/photo/gl_z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1040" y="2199985"/>
            <a:ext cx="2122080" cy="1591561"/>
          </a:xfrm>
          <a:prstGeom prst="rect">
            <a:avLst/>
          </a:prstGeom>
          <a:noFill/>
          <a:extLst>
            <a:ext uri="{909E8E84-426E-40DD-AFC4-6F175D3DCCD1}">
              <a14:hiddenFill xmlns:a14="http://schemas.microsoft.com/office/drawing/2010/main">
                <a:solidFill>
                  <a:srgbClr val="FFFFFF"/>
                </a:solidFill>
              </a14:hiddenFill>
            </a:ext>
          </a:extLst>
        </p:spPr>
      </p:pic>
      <p:sp>
        <p:nvSpPr>
          <p:cNvPr id="287" name="Прямоугольник 286"/>
          <p:cNvSpPr/>
          <p:nvPr/>
        </p:nvSpPr>
        <p:spPr>
          <a:xfrm>
            <a:off x="5215740" y="4804260"/>
            <a:ext cx="1635298" cy="60900"/>
          </a:xfrm>
          <a:prstGeom prst="rect">
            <a:avLst/>
          </a:prstGeom>
          <a:pattFill prst="wdUpDiag">
            <a:fgClr>
              <a:schemeClr val="tx1"/>
            </a:fgClr>
            <a:bgClr>
              <a:srgbClr val="FFFF0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grpSp>
        <p:nvGrpSpPr>
          <p:cNvPr id="288" name="Группа 287"/>
          <p:cNvGrpSpPr/>
          <p:nvPr/>
        </p:nvGrpSpPr>
        <p:grpSpPr>
          <a:xfrm>
            <a:off x="5446233" y="4345002"/>
            <a:ext cx="1298865" cy="574065"/>
            <a:chOff x="1131051" y="5957111"/>
            <a:chExt cx="1298865" cy="574065"/>
          </a:xfrm>
        </p:grpSpPr>
        <p:pic>
          <p:nvPicPr>
            <p:cNvPr id="289" name="Picture 6" descr="http://www.ruiselede.be/website/944-www/version/default/part/ImageData/data/ra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72886" flipH="1">
              <a:off x="1131051" y="5957111"/>
              <a:ext cx="1298865" cy="574065"/>
            </a:xfrm>
            <a:prstGeom prst="rect">
              <a:avLst/>
            </a:prstGeom>
            <a:noFill/>
            <a:extLst>
              <a:ext uri="{909E8E84-426E-40DD-AFC4-6F175D3DCCD1}">
                <a14:hiddenFill xmlns:a14="http://schemas.microsoft.com/office/drawing/2010/main">
                  <a:solidFill>
                    <a:srgbClr val="FFFFFF"/>
                  </a:solidFill>
                </a14:hiddenFill>
              </a:ext>
            </a:extLst>
          </p:spPr>
        </p:pic>
        <p:sp>
          <p:nvSpPr>
            <p:cNvPr id="290" name="Прямоугольник 289"/>
            <p:cNvSpPr/>
            <p:nvPr/>
          </p:nvSpPr>
          <p:spPr>
            <a:xfrm>
              <a:off x="1171574" y="5972175"/>
              <a:ext cx="839515" cy="441325"/>
            </a:xfrm>
            <a:prstGeom prst="rect">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1" name="Трапеция 290"/>
            <p:cNvSpPr/>
            <p:nvPr/>
          </p:nvSpPr>
          <p:spPr>
            <a:xfrm rot="5400000">
              <a:off x="1943071" y="6043537"/>
              <a:ext cx="435600" cy="302400"/>
            </a:xfrm>
            <a:prstGeom prst="trapezoid">
              <a:avLst>
                <a:gd name="adj" fmla="val 53520"/>
              </a:avLst>
            </a:prstGeom>
            <a:solidFill>
              <a:srgbClr val="48A3F6">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2" name="Цилиндр 291"/>
          <p:cNvSpPr/>
          <p:nvPr/>
        </p:nvSpPr>
        <p:spPr>
          <a:xfrm rot="16200000">
            <a:off x="7632863" y="4053019"/>
            <a:ext cx="769049" cy="1098341"/>
          </a:xfrm>
          <a:prstGeom prst="ca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3" name="Прямая со стрелкой 292"/>
          <p:cNvCxnSpPr/>
          <p:nvPr/>
        </p:nvCxnSpPr>
        <p:spPr>
          <a:xfrm flipH="1">
            <a:off x="6948156" y="4380399"/>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4" name="Прямая со стрелкой 293"/>
          <p:cNvCxnSpPr/>
          <p:nvPr/>
        </p:nvCxnSpPr>
        <p:spPr>
          <a:xfrm flipH="1">
            <a:off x="6947363" y="4524860"/>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5" name="Прямая со стрелкой 294"/>
          <p:cNvCxnSpPr/>
          <p:nvPr/>
        </p:nvCxnSpPr>
        <p:spPr>
          <a:xfrm flipH="1">
            <a:off x="6948159" y="4661384"/>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6" name="Прямая со стрелкой 295"/>
          <p:cNvCxnSpPr/>
          <p:nvPr/>
        </p:nvCxnSpPr>
        <p:spPr>
          <a:xfrm flipH="1">
            <a:off x="6946572" y="4789969"/>
            <a:ext cx="360000"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1" name="Прямоугольник 300"/>
          <p:cNvSpPr/>
          <p:nvPr/>
        </p:nvSpPr>
        <p:spPr>
          <a:xfrm>
            <a:off x="7704721" y="4299437"/>
            <a:ext cx="845103" cy="584775"/>
          </a:xfrm>
          <a:prstGeom prst="rect">
            <a:avLst/>
          </a:prstGeom>
        </p:spPr>
        <p:txBody>
          <a:bodyPr wrap="none">
            <a:spAutoFit/>
          </a:bodyPr>
          <a:lstStyle/>
          <a:p>
            <a:r>
              <a:rPr lang="en-US" sz="1600" dirty="0" smtClean="0">
                <a:solidFill>
                  <a:srgbClr val="0000FF"/>
                </a:solidFill>
                <a:cs typeface="Times New Roman" pitchFamily="18" charset="0"/>
              </a:rPr>
              <a:t>Proton</a:t>
            </a:r>
          </a:p>
          <a:p>
            <a:r>
              <a:rPr lang="en-US" sz="1600" dirty="0">
                <a:solidFill>
                  <a:srgbClr val="0000FF"/>
                </a:solidFill>
                <a:cs typeface="Times New Roman" pitchFamily="18" charset="0"/>
              </a:rPr>
              <a:t>b</a:t>
            </a:r>
            <a:r>
              <a:rPr lang="en-US" sz="1600" dirty="0" smtClean="0">
                <a:solidFill>
                  <a:srgbClr val="0000FF"/>
                </a:solidFill>
                <a:cs typeface="Times New Roman" pitchFamily="18" charset="0"/>
              </a:rPr>
              <a:t>eam</a:t>
            </a:r>
          </a:p>
        </p:txBody>
      </p:sp>
      <p:sp>
        <p:nvSpPr>
          <p:cNvPr id="303" name="Куб 302"/>
          <p:cNvSpPr/>
          <p:nvPr/>
        </p:nvSpPr>
        <p:spPr>
          <a:xfrm rot="16200000">
            <a:off x="7246549" y="4476090"/>
            <a:ext cx="479750" cy="237492"/>
          </a:xfrm>
          <a:prstGeom prst="cube">
            <a:avLst>
              <a:gd name="adj" fmla="val 38368"/>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
        <p:nvSpPr>
          <p:cNvPr id="305" name="Прямоугольник 304"/>
          <p:cNvSpPr/>
          <p:nvPr/>
        </p:nvSpPr>
        <p:spPr>
          <a:xfrm>
            <a:off x="5717367" y="3467334"/>
            <a:ext cx="1317540" cy="307776"/>
          </a:xfrm>
          <a:prstGeom prst="rect">
            <a:avLst/>
          </a:prstGeom>
        </p:spPr>
        <p:txBody>
          <a:bodyPr wrap="none">
            <a:spAutoFit/>
          </a:bodyPr>
          <a:lstStyle/>
          <a:p>
            <a:r>
              <a:rPr lang="en-US" sz="1600" dirty="0" err="1" smtClean="0">
                <a:solidFill>
                  <a:schemeClr val="bg1"/>
                </a:solidFill>
              </a:rPr>
              <a:t>Phasotron</a:t>
            </a:r>
            <a:endParaRPr lang="ru-RU" sz="1600" dirty="0">
              <a:solidFill>
                <a:schemeClr val="bg1"/>
              </a:solidFill>
            </a:endParaRPr>
          </a:p>
        </p:txBody>
      </p:sp>
      <p:sp>
        <p:nvSpPr>
          <p:cNvPr id="56" name="Прямоугольник 55"/>
          <p:cNvSpPr/>
          <p:nvPr/>
        </p:nvSpPr>
        <p:spPr>
          <a:xfrm rot="16200000">
            <a:off x="5810096" y="5049448"/>
            <a:ext cx="400868" cy="45719"/>
          </a:xfrm>
          <a:prstGeom prst="rect">
            <a:avLst/>
          </a:prstGeom>
          <a:pattFill prst="wdUpDiag">
            <a:fgClr>
              <a:schemeClr val="tx1"/>
            </a:fgClr>
            <a:bgClr>
              <a:srgbClr val="FFFF00"/>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spTree>
    <p:extLst>
      <p:ext uri="{BB962C8B-B14F-4D97-AF65-F5344CB8AC3E}">
        <p14:creationId xmlns:p14="http://schemas.microsoft.com/office/powerpoint/2010/main" val="415976981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bwMode="auto">
          <a:xfrm>
            <a:off x="0" y="36513"/>
            <a:ext cx="9144000" cy="569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dirty="0" smtClean="0">
                <a:solidFill>
                  <a:schemeClr val="bg1"/>
                </a:solidFill>
                <a:effectLst>
                  <a:outerShdw blurRad="38100" dist="38100" dir="2700000" algn="tl">
                    <a:srgbClr val="000000">
                      <a:alpha val="43137"/>
                    </a:srgbClr>
                  </a:outerShdw>
                </a:effectLst>
                <a:cs typeface="Times New Roman" pitchFamily="18" charset="0"/>
              </a:rPr>
              <a:t>Time scale of experiment</a:t>
            </a:r>
            <a:endParaRPr lang="ru-RU" sz="4000" dirty="0" smtClean="0">
              <a:solidFill>
                <a:schemeClr val="bg1"/>
              </a:solidFill>
              <a:effectLst>
                <a:outerShdw blurRad="38100" dist="38100" dir="2700000" algn="tl">
                  <a:srgbClr val="000000">
                    <a:alpha val="43137"/>
                  </a:srgbClr>
                </a:outerShdw>
              </a:effectLst>
              <a:cs typeface="Times New Roman" pitchFamily="18" charset="0"/>
            </a:endParaRPr>
          </a:p>
        </p:txBody>
      </p:sp>
      <p:cxnSp>
        <p:nvCxnSpPr>
          <p:cNvPr id="4" name="Прямая со стрелкой 3"/>
          <p:cNvCxnSpPr/>
          <p:nvPr/>
        </p:nvCxnSpPr>
        <p:spPr>
          <a:xfrm>
            <a:off x="787402" y="3403600"/>
            <a:ext cx="8089900" cy="0"/>
          </a:xfrm>
          <a:prstGeom prst="straightConnector1">
            <a:avLst/>
          </a:prstGeom>
          <a:ln w="38100">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 name="Соединительная линия уступом 5"/>
          <p:cNvCxnSpPr/>
          <p:nvPr/>
        </p:nvCxnSpPr>
        <p:spPr>
          <a:xfrm>
            <a:off x="238125" y="2635250"/>
            <a:ext cx="914400" cy="914400"/>
          </a:xfrm>
          <a:prstGeom prst="bentConnector3">
            <a:avLst>
              <a:gd name="adj1" fmla="val 98351"/>
            </a:avLst>
          </a:prstGeom>
          <a:ln w="127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47" name="Прямоугольник 25606"/>
          <p:cNvSpPr>
            <a:spLocks noChangeArrowheads="1"/>
          </p:cNvSpPr>
          <p:nvPr/>
        </p:nvSpPr>
        <p:spPr bwMode="auto">
          <a:xfrm>
            <a:off x="-258763" y="2155765"/>
            <a:ext cx="1882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1200"/>
              </a:spcAft>
            </a:pPr>
            <a:r>
              <a:rPr lang="en-US" sz="2000" b="0" dirty="0" smtClean="0">
                <a:solidFill>
                  <a:srgbClr val="C00000"/>
                </a:solidFill>
              </a:rPr>
              <a:t>Irradiation</a:t>
            </a:r>
          </a:p>
        </p:txBody>
      </p:sp>
      <p:sp>
        <p:nvSpPr>
          <p:cNvPr id="48" name="Прямоугольник 25606"/>
          <p:cNvSpPr>
            <a:spLocks noChangeArrowheads="1"/>
          </p:cNvSpPr>
          <p:nvPr/>
        </p:nvSpPr>
        <p:spPr bwMode="auto">
          <a:xfrm>
            <a:off x="47625" y="3651129"/>
            <a:ext cx="1882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1200"/>
              </a:spcAft>
            </a:pPr>
            <a:r>
              <a:rPr lang="en-US" sz="2000" b="0" dirty="0" smtClean="0">
                <a:solidFill>
                  <a:srgbClr val="C00000"/>
                </a:solidFill>
              </a:rPr>
              <a:t>Day 0</a:t>
            </a:r>
          </a:p>
        </p:txBody>
      </p:sp>
      <p:cxnSp>
        <p:nvCxnSpPr>
          <p:cNvPr id="49" name="Соединительная линия уступом 48"/>
          <p:cNvCxnSpPr/>
          <p:nvPr/>
        </p:nvCxnSpPr>
        <p:spPr>
          <a:xfrm flipH="1">
            <a:off x="8001000" y="2625725"/>
            <a:ext cx="914400" cy="914400"/>
          </a:xfrm>
          <a:prstGeom prst="bentConnector3">
            <a:avLst>
              <a:gd name="adj1" fmla="val 98351"/>
            </a:avLst>
          </a:prstGeom>
          <a:ln w="12700">
            <a:solidFill>
              <a:srgbClr val="0000FF"/>
            </a:solidFill>
            <a:tailEnd type="none" w="lg" len="lg"/>
          </a:ln>
        </p:spPr>
        <p:style>
          <a:lnRef idx="1">
            <a:schemeClr val="accent1"/>
          </a:lnRef>
          <a:fillRef idx="0">
            <a:schemeClr val="accent1"/>
          </a:fillRef>
          <a:effectRef idx="0">
            <a:schemeClr val="accent1"/>
          </a:effectRef>
          <a:fontRef idx="minor">
            <a:schemeClr val="tx1"/>
          </a:fontRef>
        </p:style>
      </p:cxnSp>
      <p:sp>
        <p:nvSpPr>
          <p:cNvPr id="50" name="Прямоугольник 25606"/>
          <p:cNvSpPr>
            <a:spLocks noChangeArrowheads="1"/>
          </p:cNvSpPr>
          <p:nvPr/>
        </p:nvSpPr>
        <p:spPr bwMode="auto">
          <a:xfrm>
            <a:off x="7280273" y="1860489"/>
            <a:ext cx="2206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0"/>
              </a:spcAft>
            </a:pPr>
            <a:r>
              <a:rPr lang="en-US" sz="2000" b="0" dirty="0" smtClean="0">
                <a:solidFill>
                  <a:srgbClr val="0000FF"/>
                </a:solidFill>
              </a:rPr>
              <a:t>90-day</a:t>
            </a:r>
          </a:p>
          <a:p>
            <a:pPr marL="76200" lvl="1">
              <a:spcAft>
                <a:spcPts val="0"/>
              </a:spcAft>
            </a:pPr>
            <a:r>
              <a:rPr lang="en-US" sz="2000" b="0" dirty="0" smtClean="0">
                <a:solidFill>
                  <a:srgbClr val="0000FF"/>
                </a:solidFill>
              </a:rPr>
              <a:t>analysis</a:t>
            </a:r>
          </a:p>
        </p:txBody>
      </p:sp>
      <p:cxnSp>
        <p:nvCxnSpPr>
          <p:cNvPr id="51" name="Соединительная линия уступом 50"/>
          <p:cNvCxnSpPr/>
          <p:nvPr/>
        </p:nvCxnSpPr>
        <p:spPr>
          <a:xfrm flipH="1">
            <a:off x="3481389" y="2638425"/>
            <a:ext cx="914400" cy="914400"/>
          </a:xfrm>
          <a:prstGeom prst="bentConnector3">
            <a:avLst>
              <a:gd name="adj1" fmla="val 98351"/>
            </a:avLst>
          </a:prstGeom>
          <a:ln w="12700">
            <a:solidFill>
              <a:srgbClr val="0000FF"/>
            </a:solidFill>
            <a:tailEnd type="none" w="lg" len="lg"/>
          </a:ln>
        </p:spPr>
        <p:style>
          <a:lnRef idx="1">
            <a:schemeClr val="accent1"/>
          </a:lnRef>
          <a:fillRef idx="0">
            <a:schemeClr val="accent1"/>
          </a:fillRef>
          <a:effectRef idx="0">
            <a:schemeClr val="accent1"/>
          </a:effectRef>
          <a:fontRef idx="minor">
            <a:schemeClr val="tx1"/>
          </a:fontRef>
        </p:style>
      </p:cxnSp>
      <p:sp>
        <p:nvSpPr>
          <p:cNvPr id="52" name="Прямоугольник 25606"/>
          <p:cNvSpPr>
            <a:spLocks noChangeArrowheads="1"/>
          </p:cNvSpPr>
          <p:nvPr/>
        </p:nvSpPr>
        <p:spPr bwMode="auto">
          <a:xfrm>
            <a:off x="2798762" y="1885890"/>
            <a:ext cx="2206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0"/>
              </a:spcAft>
            </a:pPr>
            <a:r>
              <a:rPr lang="en-US" sz="2000" b="0" dirty="0" smtClean="0">
                <a:solidFill>
                  <a:srgbClr val="0000FF"/>
                </a:solidFill>
              </a:rPr>
              <a:t>30-day</a:t>
            </a:r>
          </a:p>
          <a:p>
            <a:pPr marL="76200" lvl="1">
              <a:spcAft>
                <a:spcPts val="0"/>
              </a:spcAft>
            </a:pPr>
            <a:r>
              <a:rPr lang="en-US" sz="2000" b="0" dirty="0" smtClean="0">
                <a:solidFill>
                  <a:srgbClr val="0000FF"/>
                </a:solidFill>
              </a:rPr>
              <a:t>analysis</a:t>
            </a:r>
          </a:p>
        </p:txBody>
      </p:sp>
      <p:sp>
        <p:nvSpPr>
          <p:cNvPr id="53" name="Прямоугольник 25606"/>
          <p:cNvSpPr>
            <a:spLocks noChangeArrowheads="1"/>
          </p:cNvSpPr>
          <p:nvPr/>
        </p:nvSpPr>
        <p:spPr bwMode="auto">
          <a:xfrm>
            <a:off x="2584451" y="3651069"/>
            <a:ext cx="1882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1200"/>
              </a:spcAft>
            </a:pPr>
            <a:r>
              <a:rPr lang="en-US" sz="2000" b="0" dirty="0" smtClean="0">
                <a:solidFill>
                  <a:srgbClr val="0000FF"/>
                </a:solidFill>
              </a:rPr>
              <a:t>Day 30</a:t>
            </a:r>
          </a:p>
        </p:txBody>
      </p:sp>
      <p:sp>
        <p:nvSpPr>
          <p:cNvPr id="54" name="Прямоугольник 25606"/>
          <p:cNvSpPr>
            <a:spLocks noChangeArrowheads="1"/>
          </p:cNvSpPr>
          <p:nvPr/>
        </p:nvSpPr>
        <p:spPr bwMode="auto">
          <a:xfrm>
            <a:off x="7200900" y="3616115"/>
            <a:ext cx="1882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1200"/>
              </a:spcAft>
            </a:pPr>
            <a:r>
              <a:rPr lang="en-US" sz="2000" b="0" dirty="0" smtClean="0">
                <a:solidFill>
                  <a:srgbClr val="0000FF"/>
                </a:solidFill>
              </a:rPr>
              <a:t>Day 90</a:t>
            </a:r>
          </a:p>
        </p:txBody>
      </p:sp>
      <p:cxnSp>
        <p:nvCxnSpPr>
          <p:cNvPr id="55" name="Соединительная линия уступом 54"/>
          <p:cNvCxnSpPr/>
          <p:nvPr/>
        </p:nvCxnSpPr>
        <p:spPr>
          <a:xfrm flipH="1">
            <a:off x="1762125" y="2647830"/>
            <a:ext cx="914400" cy="914400"/>
          </a:xfrm>
          <a:prstGeom prst="bentConnector3">
            <a:avLst>
              <a:gd name="adj1" fmla="val 98351"/>
            </a:avLst>
          </a:prstGeom>
          <a:ln w="12700">
            <a:solidFill>
              <a:srgbClr val="0000FF"/>
            </a:solidFill>
            <a:tailEnd type="none" w="lg" len="lg"/>
          </a:ln>
        </p:spPr>
        <p:style>
          <a:lnRef idx="1">
            <a:schemeClr val="accent1"/>
          </a:lnRef>
          <a:fillRef idx="0">
            <a:schemeClr val="accent1"/>
          </a:fillRef>
          <a:effectRef idx="0">
            <a:schemeClr val="accent1"/>
          </a:effectRef>
          <a:fontRef idx="minor">
            <a:schemeClr val="tx1"/>
          </a:fontRef>
        </p:style>
      </p:cxnSp>
      <p:sp>
        <p:nvSpPr>
          <p:cNvPr id="56" name="Прямоугольник 25606"/>
          <p:cNvSpPr>
            <a:spLocks noChangeArrowheads="1"/>
          </p:cNvSpPr>
          <p:nvPr/>
        </p:nvSpPr>
        <p:spPr bwMode="auto">
          <a:xfrm>
            <a:off x="1104900" y="1882595"/>
            <a:ext cx="2206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0"/>
              </a:spcAft>
            </a:pPr>
            <a:r>
              <a:rPr lang="en-US" sz="2000" b="0" dirty="0" smtClean="0">
                <a:solidFill>
                  <a:srgbClr val="0000FF"/>
                </a:solidFill>
              </a:rPr>
              <a:t>1-day</a:t>
            </a:r>
          </a:p>
          <a:p>
            <a:pPr marL="76200" lvl="1">
              <a:spcAft>
                <a:spcPts val="0"/>
              </a:spcAft>
            </a:pPr>
            <a:r>
              <a:rPr lang="en-US" sz="2000" b="0" dirty="0" smtClean="0">
                <a:solidFill>
                  <a:srgbClr val="0000FF"/>
                </a:solidFill>
              </a:rPr>
              <a:t>analysis</a:t>
            </a:r>
          </a:p>
        </p:txBody>
      </p:sp>
      <p:sp>
        <p:nvSpPr>
          <p:cNvPr id="57" name="Прямоугольник 25606"/>
          <p:cNvSpPr>
            <a:spLocks noChangeArrowheads="1"/>
          </p:cNvSpPr>
          <p:nvPr/>
        </p:nvSpPr>
        <p:spPr bwMode="auto">
          <a:xfrm>
            <a:off x="798515" y="3650890"/>
            <a:ext cx="1882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6200" lvl="1">
              <a:spcAft>
                <a:spcPts val="0"/>
              </a:spcAft>
            </a:pPr>
            <a:r>
              <a:rPr lang="en-US" sz="2000" b="0" dirty="0" smtClean="0">
                <a:solidFill>
                  <a:srgbClr val="0000FF"/>
                </a:solidFill>
              </a:rPr>
              <a:t>24</a:t>
            </a:r>
          </a:p>
          <a:p>
            <a:pPr marL="76200" lvl="1">
              <a:spcAft>
                <a:spcPts val="0"/>
              </a:spcAft>
            </a:pPr>
            <a:r>
              <a:rPr lang="en-US" sz="2000" b="0" dirty="0" smtClean="0">
                <a:solidFill>
                  <a:srgbClr val="0000FF"/>
                </a:solidFill>
              </a:rPr>
              <a:t>hours</a:t>
            </a:r>
          </a:p>
        </p:txBody>
      </p:sp>
      <p:sp>
        <p:nvSpPr>
          <p:cNvPr id="16" name="Правая фигурная скобка 15"/>
          <p:cNvSpPr/>
          <p:nvPr/>
        </p:nvSpPr>
        <p:spPr>
          <a:xfrm rot="5400000">
            <a:off x="5640546" y="2073138"/>
            <a:ext cx="347348" cy="4475161"/>
          </a:xfrm>
          <a:prstGeom prst="rightBrace">
            <a:avLst>
              <a:gd name="adj1" fmla="val 139515"/>
              <a:gd name="adj2" fmla="val 5000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 name="TextBox 1"/>
          <p:cNvSpPr txBox="1"/>
          <p:nvPr/>
        </p:nvSpPr>
        <p:spPr>
          <a:xfrm>
            <a:off x="4832352" y="5013213"/>
            <a:ext cx="2012948" cy="584775"/>
          </a:xfrm>
          <a:prstGeom prst="rect">
            <a:avLst/>
          </a:prstGeom>
          <a:noFill/>
        </p:spPr>
        <p:txBody>
          <a:bodyPr wrap="square" rtlCol="0">
            <a:spAutoFit/>
          </a:bodyPr>
          <a:lstStyle/>
          <a:p>
            <a:r>
              <a:rPr lang="en-US" sz="3200" dirty="0" smtClean="0">
                <a:solidFill>
                  <a:srgbClr val="FF0000"/>
                </a:solidFill>
              </a:rPr>
              <a:t>2 mo</a:t>
            </a:r>
            <a:r>
              <a:rPr lang="en-US" sz="3200" dirty="0">
                <a:solidFill>
                  <a:srgbClr val="FF0000"/>
                </a:solidFill>
              </a:rPr>
              <a:t>n</a:t>
            </a:r>
            <a:r>
              <a:rPr lang="en-US" sz="3200" dirty="0" smtClean="0">
                <a:solidFill>
                  <a:srgbClr val="FF0000"/>
                </a:solidFill>
              </a:rPr>
              <a:t>ths </a:t>
            </a:r>
            <a:endParaRPr lang="ru-RU" sz="3200" dirty="0">
              <a:solidFill>
                <a:srgbClr val="FF0000"/>
              </a:solidFill>
            </a:endParaRPr>
          </a:p>
        </p:txBody>
      </p:sp>
      <p:sp>
        <p:nvSpPr>
          <p:cNvPr id="18" name="Rectangle 2"/>
          <p:cNvSpPr txBox="1">
            <a:spLocks noChangeArrowheads="1"/>
          </p:cNvSpPr>
          <p:nvPr/>
        </p:nvSpPr>
        <p:spPr bwMode="auto">
          <a:xfrm>
            <a:off x="3729040" y="4358776"/>
            <a:ext cx="1276350" cy="7732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457200" indent="-457200">
              <a:buFont typeface="Wingdings" pitchFamily="2" charset="2"/>
              <a:buChar char="ü"/>
            </a:pPr>
            <a:r>
              <a:rPr lang="en-US" sz="10000" b="0" dirty="0" smtClean="0">
                <a:solidFill>
                  <a:srgbClr val="FF0000"/>
                </a:solidFill>
                <a:cs typeface="Times New Roman" pitchFamily="18" charset="0"/>
              </a:rPr>
              <a:t> </a:t>
            </a:r>
          </a:p>
        </p:txBody>
      </p:sp>
    </p:spTree>
    <p:extLst>
      <p:ext uri="{BB962C8B-B14F-4D97-AF65-F5344CB8AC3E}">
        <p14:creationId xmlns:p14="http://schemas.microsoft.com/office/powerpoint/2010/main" val="27075645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0" dirty="0" smtClean="0">
                <a:solidFill>
                  <a:schemeClr val="bg1"/>
                </a:solidFill>
                <a:effectLst>
                  <a:outerShdw blurRad="38100" dist="38100" dir="2700000" algn="tl">
                    <a:srgbClr val="000000">
                      <a:alpha val="43137"/>
                    </a:srgbClr>
                  </a:outerShdw>
                </a:effectLst>
                <a:cs typeface="Times New Roman" pitchFamily="18" charset="0"/>
              </a:rPr>
              <a:t>Neurochemical studies  </a:t>
            </a:r>
            <a:endParaRPr lang="ru-RU" sz="4000" b="0" dirty="0" smtClean="0">
              <a:solidFill>
                <a:schemeClr val="bg1"/>
              </a:solidFill>
              <a:effectLst>
                <a:outerShdw blurRad="38100" dist="38100" dir="2700000" algn="tl">
                  <a:srgbClr val="000000">
                    <a:alpha val="43137"/>
                  </a:srgbClr>
                </a:outerShdw>
              </a:effectLst>
              <a:cs typeface="Times New Roman" pitchFamily="18" charset="0"/>
            </a:endParaRPr>
          </a:p>
        </p:txBody>
      </p:sp>
      <p:pic>
        <p:nvPicPr>
          <p:cNvPr id="144388" name="Picture 4" descr="http://web.nmsu.edu/~kburke/Instrumentation/Waters_HPLCSyste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920" y="4119987"/>
            <a:ext cx="3304939" cy="2082113"/>
          </a:xfrm>
          <a:prstGeom prst="rect">
            <a:avLst/>
          </a:prstGeom>
          <a:noFill/>
          <a:extLst>
            <a:ext uri="{909E8E84-426E-40DD-AFC4-6F175D3DCCD1}">
              <a14:hiddenFill xmlns:a14="http://schemas.microsoft.com/office/drawing/2010/main">
                <a:solidFill>
                  <a:srgbClr val="FFFFFF"/>
                </a:solidFill>
              </a14:hiddenFill>
            </a:ext>
          </a:extLst>
        </p:spPr>
      </p:pic>
      <p:pic>
        <p:nvPicPr>
          <p:cNvPr id="144390" name="Picture 6" descr="http://serendip.brynmawr.edu/exchange/files/authors/faculty/295/rat%20brain%20presl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854" y="1741804"/>
            <a:ext cx="1577719" cy="66636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QDxUQEhQSFhQWFBUSFRQSEA8UEhcUFBQWFhUUFBUYHCggGBolGxQUITEhJSkrLi4uFx8zODMsNygtLisBCgoKDg0OFBAQFCscFRwsNSwrLCstKyssKyssLSw3OCwrNyw3KyssLCssLCsrLDcrLCwrMjcrLDcrKysrLCsrK//AABEIAJYA8AMBIgACEQEDEQH/xAAbAAEAAQUBAAAAAAAAAAAAAAAABAECAwUGB//EADkQAAIBAgUCBAMECQUBAAAAAAABAgMRBAUSITEGQVFhcZETMoEiobHBFjNCUmKC0eHwFSNDcvEU/8QAGAEBAQEBAQAAAAAAAAAAAAAAAAECAwT/xAAfEQEBAQEAAgMAAwAAAAAAAAAAARECAxIhMVETIkH/2gAMAwEAAhEDEQA/APcQAAAAAAAAAAAAAFkqiRFqY9Lj8Bomg1qzB+BRZi+6XuTVxswa3/UH+795fDH8XVn9w0xPBZGonwXJ3KioAAAAAAAAAAAAAAAAAAAAAAAAAAEXF4qMVZ8+TKYrFKO3/pqZtyd2ZtWRdKo5c+xTSVSKnO1pbpLkXJFWiKqhYFUXRWKa4b8SdQrePfhENPYypG5UsbBMqRKM2tmZZYmKV20jWs4zAw0sRGW6aZluVFQCNjsT8ON+72QEkELBYzW7PnyJolWzAABAAAAAAAAAAADBjJuMG1yZzS5rXbmoJ7d7MlEfW5O75LzHCJkOVbC5FhVMgyRL7GOJlQVSxVFStgKovhsWJi5oZlI02Krb3ZsmabNI6dvHdErfE+VaOMs/79jeU6qdmm9/NHndTH/Dk7vY3+XY28tKd1bZjnp08vi+Ndd8R+X0IOZ6pWaWyv8AeMPiLolKa8Tprzz4avA1bVYr/ODfohxjG+pJXJUKiYh1dXgA0wAAACytNxi2k20r2XL8kaCt1DVWyw1T+a6+5ImrJrogcjPqDFS+Wg1/JJ/iRqmd4xf8c/pTX9CezXpXbg8/qdYV6X6yMl/3pSS97GzyfrONZpSUd+8WT3hfHXWM0GKleZvKNZTV4u6/zZmixP6x7ovTMEVuURVnNoRVFty5EF8TIixF6Cql6kWJlSoC5S9gwq2UrEHMbSjv24JNSRDrK+wWVx3UtKLozafCcr+m+5tsipWpQdmrpPdb8d12Js8p1NtWafKfGxJVLTtYsjt35d5kSac7LYPEMj6yNXnLsjWODZ//AH6O6JmHx6nyeNdVV6/x5pqfKULarKO93G37V7HX9K4ivoSqp8Ld83Jrv14c53XpFKp5mVM5zD4y2zJ+FxpuV5rG1BZComrovKyAAAAALKlJSVmk/VJnMZ10fTk/j4ZKnWW9ltTn/DOP59jqihLNWWx5xgc+nTm4S1QnF2lCW0l6p8rzN3hK+v7Xdmw6l6Wo46K13hUj8tWFta8n+8vI1ODy6eFiqc5qbu/tJNfjcxZjVutkmUuY1Mqmc1ZBFlExcozJlVIwldQRn1DUYYyMiKKykWOQkywC2bMbL5vzMUpCqzRZjqFjqFk6glCW/wDYshHxKe5W5vRdUpRe7S9oste2yXsWTqEapN+ZNXazOT42/P2KKu4sxRbS33/oRKmIt5+TKrpcFmFuTeYerqjdHnUs1jGWi6W11/Sx3OQtuhFtWbu9+bX2ZqVnvnJrYgArmAAAAABr80wKqLUr6l6mwKMDkb2dnyZYzMvUGG+G1UXDdn5P/Lmqp4lHGx0jaRkVbIcK5kVQyJGorcj6i+MgJETKR4MyJmoi7TcaS4slIDFUZglJ+n1Ms2Qq0yVYulPz/ApqI0qphlibcsipzZjnWSIE8wXBdhqbqvY3ESfjIucla5t8P00rJyl9LEj9HYPmUvoakTXNVJ/X8SHiINt7X3fbc7ajkNKLvZvjZvbYn08LCPEUvoi4ezk8k6W1T+NiIrZfZg/zOxjGysvQqCyM3q37AAVAAAAABqs3x7p2SNWs5qeRvMywaqR8zlq9FwdmFWZnnGu1OTV29l5o0WLlJbq5lhTg6zm18sW9W/L8PAtq4+Loutt9l2kvBeJz6uvRz4riBhOonF6aqt5pM3+FzCM1dNe5zOcVIwlCSip05q/ZpSXa3ozXRVRScqOpRvtbdE9dZ6mPQvjmSFY4nD5tXhtKDfnvcz/pE0/ll7E9a567eFUkQkcPh+qVdJxa7HQ5fmsKvyyT+pZLBu3IxyLYVCkncYMdWZr69Qn1lsabNLqN0SxYi4rGqCvc0eIzC7u/E0+YZk5ScfB/eQVinJmbW5HUYWvqZ3PS9K7izzTKKjvv9D1DpOrdWT9zXj+07mR1YKA7OKoAAAAAAAAAAAAARsXgo1E01yre5JAHG5j0w4xlGl37t78W3ZiqdNylFx0R3SjK+ykltudsCZG/5Ov1xi6NVkrLSt1Hsn5EqHTzirJKx1JUYzerftyk8hl4Ih18h8aaf0O3KWKPOa2Qw7wt9CBUyBReqm3F+p6nKjF8pEHE5TCXCsBxGCxVWH2aqv8AxL8zaU8Un3RMxWTyjxujXVcE1zFozglfEMFaCkrEe0l5+pZLHqPzpx87be5Malcx1F08knVhFOK3kt7r+JNdjllh0neN19bnrnxkoattPf0ff0NPWyTC1nq0KLe/+3JxXtx9xPWOnr1/jiMHV0zTfHHudZleZuErRlZlMV0xR4g5xlzvK8ZLybIlfpp6lOL+1zd8iT8atyf2jpv0nq6kpT0yVnptGzXa+26ZuMF1P9tRrKKUvllG9r9079ziMdkc6std7OyVr+BfDC1/h/CklJbWn+0rPn1L8s2+P6x6tRrKaummZDkcgqSjKMb3OuRtwAAAAAAAAAAAAAAAAAAAAAAAADHOinykZABFlgIP9lEatklKSs0bMAcxX6VWmcYN6ZrS4ybtZ+HgQMF0RClxdvm7qVH+Z2wJka9+v1yr6em005bPtbdejMkMhktr+7uzpgMhe+r91p6WRxtvyXvI4G1BWUPCZdCnukTAAAAA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4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 y="1314763"/>
            <a:ext cx="2286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Круговая стрелка 6"/>
          <p:cNvSpPr/>
          <p:nvPr/>
        </p:nvSpPr>
        <p:spPr>
          <a:xfrm>
            <a:off x="1828848" y="1244600"/>
            <a:ext cx="1756717" cy="1122680"/>
          </a:xfrm>
          <a:prstGeom prst="circularArrow">
            <a:avLst>
              <a:gd name="adj1" fmla="val 3752"/>
              <a:gd name="adj2" fmla="val 552111"/>
              <a:gd name="adj3" fmla="val 20422028"/>
              <a:gd name="adj4" fmla="val 11929627"/>
              <a:gd name="adj5" fmla="val 6999"/>
            </a:avLst>
          </a:prstGeom>
          <a:solidFill>
            <a:srgbClr val="0000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solidFill>
                <a:schemeClr val="tx1"/>
              </a:solidFill>
            </a:endParaRPr>
          </a:p>
        </p:txBody>
      </p:sp>
      <p:sp>
        <p:nvSpPr>
          <p:cNvPr id="15" name="Овал 2"/>
          <p:cNvSpPr>
            <a:spLocks noChangeArrowheads="1"/>
          </p:cNvSpPr>
          <p:nvPr/>
        </p:nvSpPr>
        <p:spPr bwMode="auto">
          <a:xfrm rot="19942866" flipH="1">
            <a:off x="4500455" y="2487532"/>
            <a:ext cx="150956" cy="112382"/>
          </a:xfrm>
          <a:prstGeom prst="ellipse">
            <a:avLst/>
          </a:prstGeom>
          <a:solidFill>
            <a:srgbClr val="00FF00"/>
          </a:solidFill>
          <a:ln w="9525" algn="ctr">
            <a:solidFill>
              <a:schemeClr val="tx1"/>
            </a:solidFill>
            <a:round/>
            <a:headEnd/>
            <a:tailEnd/>
          </a:ln>
        </p:spPr>
        <p:txBody>
          <a:bodyPr wrap="none" lIns="90000" tIns="46800" rIns="90000" bIns="46800" anchor="ctr"/>
          <a:lstStyle/>
          <a:p>
            <a:endParaRPr lang="ru-RU" sz="2000">
              <a:latin typeface="Arial" charset="0"/>
            </a:endParaRPr>
          </a:p>
        </p:txBody>
      </p:sp>
      <p:sp>
        <p:nvSpPr>
          <p:cNvPr id="16" name="Прямоугольник 11"/>
          <p:cNvSpPr>
            <a:spLocks noChangeArrowheads="1"/>
          </p:cNvSpPr>
          <p:nvPr/>
        </p:nvSpPr>
        <p:spPr bwMode="auto">
          <a:xfrm flipH="1">
            <a:off x="4613855" y="1280261"/>
            <a:ext cx="867157"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solidFill>
                  <a:srgbClr val="003366"/>
                </a:solidFill>
              </a:rPr>
              <a:t>Prefrontal cortex</a:t>
            </a:r>
          </a:p>
        </p:txBody>
      </p:sp>
      <p:sp>
        <p:nvSpPr>
          <p:cNvPr id="18" name="Прямоугольник 11"/>
          <p:cNvSpPr>
            <a:spLocks noChangeArrowheads="1"/>
          </p:cNvSpPr>
          <p:nvPr/>
        </p:nvSpPr>
        <p:spPr bwMode="auto">
          <a:xfrm flipH="1">
            <a:off x="3940698" y="2582768"/>
            <a:ext cx="1283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rgbClr val="003366"/>
                </a:solidFill>
              </a:rPr>
              <a:t>Nucleus </a:t>
            </a:r>
            <a:r>
              <a:rPr lang="en-US" sz="1000" dirty="0" err="1">
                <a:solidFill>
                  <a:srgbClr val="003366"/>
                </a:solidFill>
              </a:rPr>
              <a:t>accumbens</a:t>
            </a:r>
            <a:endParaRPr lang="en-US" sz="1000" dirty="0">
              <a:solidFill>
                <a:srgbClr val="003366"/>
              </a:solidFill>
            </a:endParaRPr>
          </a:p>
        </p:txBody>
      </p:sp>
      <p:sp>
        <p:nvSpPr>
          <p:cNvPr id="19" name="Полилиния 10"/>
          <p:cNvSpPr>
            <a:spLocks/>
          </p:cNvSpPr>
          <p:nvPr/>
        </p:nvSpPr>
        <p:spPr bwMode="auto">
          <a:xfrm flipH="1">
            <a:off x="4463217" y="1451741"/>
            <a:ext cx="233143" cy="322887"/>
          </a:xfrm>
          <a:custGeom>
            <a:avLst/>
            <a:gdLst>
              <a:gd name="T0" fmla="*/ 40150 w 441003"/>
              <a:gd name="T1" fmla="*/ 67365 h 610843"/>
              <a:gd name="T2" fmla="*/ 8308 w 441003"/>
              <a:gd name="T3" fmla="*/ 150099 h 610843"/>
              <a:gd name="T4" fmla="*/ 1938 w 441003"/>
              <a:gd name="T5" fmla="*/ 248748 h 610843"/>
              <a:gd name="T6" fmla="*/ 36967 w 441003"/>
              <a:gd name="T7" fmla="*/ 366487 h 610843"/>
              <a:gd name="T8" fmla="*/ 135680 w 441003"/>
              <a:gd name="T9" fmla="*/ 481045 h 610843"/>
              <a:gd name="T10" fmla="*/ 269419 w 441003"/>
              <a:gd name="T11" fmla="*/ 592420 h 610843"/>
              <a:gd name="T12" fmla="*/ 355395 w 441003"/>
              <a:gd name="T13" fmla="*/ 608331 h 610843"/>
              <a:gd name="T14" fmla="*/ 428634 w 441003"/>
              <a:gd name="T15" fmla="*/ 547870 h 610843"/>
              <a:gd name="T16" fmla="*/ 441371 w 441003"/>
              <a:gd name="T17" fmla="*/ 458770 h 610843"/>
              <a:gd name="T18" fmla="*/ 415896 w 441003"/>
              <a:gd name="T19" fmla="*/ 376034 h 610843"/>
              <a:gd name="T20" fmla="*/ 380869 w 441003"/>
              <a:gd name="T21" fmla="*/ 315573 h 610843"/>
              <a:gd name="T22" fmla="*/ 358579 w 441003"/>
              <a:gd name="T23" fmla="*/ 232837 h 610843"/>
              <a:gd name="T24" fmla="*/ 243946 w 441003"/>
              <a:gd name="T25" fmla="*/ 64182 h 610843"/>
              <a:gd name="T26" fmla="*/ 167522 w 441003"/>
              <a:gd name="T27" fmla="*/ 538 h 610843"/>
              <a:gd name="T28" fmla="*/ 91098 w 441003"/>
              <a:gd name="T29" fmla="*/ 35543 h 610843"/>
              <a:gd name="T30" fmla="*/ 40150 w 441003"/>
              <a:gd name="T31" fmla="*/ 67365 h 610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003" h="610843">
                <a:moveTo>
                  <a:pt x="40034" y="67213"/>
                </a:moveTo>
                <a:cubicBezTo>
                  <a:pt x="26276" y="86263"/>
                  <a:pt x="14634" y="119601"/>
                  <a:pt x="8284" y="149763"/>
                </a:cubicBezTo>
                <a:cubicBezTo>
                  <a:pt x="1934" y="179925"/>
                  <a:pt x="-2828" y="212205"/>
                  <a:pt x="1934" y="248188"/>
                </a:cubicBezTo>
                <a:cubicBezTo>
                  <a:pt x="6696" y="284171"/>
                  <a:pt x="14634" y="327034"/>
                  <a:pt x="36859" y="365663"/>
                </a:cubicBezTo>
                <a:cubicBezTo>
                  <a:pt x="59084" y="404292"/>
                  <a:pt x="96655" y="442392"/>
                  <a:pt x="135284" y="479963"/>
                </a:cubicBezTo>
                <a:cubicBezTo>
                  <a:pt x="173913" y="517534"/>
                  <a:pt x="232122" y="569921"/>
                  <a:pt x="268634" y="591088"/>
                </a:cubicBezTo>
                <a:cubicBezTo>
                  <a:pt x="305146" y="612255"/>
                  <a:pt x="327901" y="614371"/>
                  <a:pt x="354359" y="606963"/>
                </a:cubicBezTo>
                <a:cubicBezTo>
                  <a:pt x="380817" y="599555"/>
                  <a:pt x="413097" y="571509"/>
                  <a:pt x="427384" y="546638"/>
                </a:cubicBezTo>
                <a:cubicBezTo>
                  <a:pt x="441672" y="521767"/>
                  <a:pt x="442201" y="486313"/>
                  <a:pt x="440084" y="457738"/>
                </a:cubicBezTo>
                <a:cubicBezTo>
                  <a:pt x="437967" y="429163"/>
                  <a:pt x="424738" y="399000"/>
                  <a:pt x="414684" y="375188"/>
                </a:cubicBezTo>
                <a:cubicBezTo>
                  <a:pt x="404630" y="351376"/>
                  <a:pt x="389284" y="338676"/>
                  <a:pt x="379759" y="314863"/>
                </a:cubicBezTo>
                <a:cubicBezTo>
                  <a:pt x="370234" y="291051"/>
                  <a:pt x="380288" y="274117"/>
                  <a:pt x="357534" y="232313"/>
                </a:cubicBezTo>
                <a:cubicBezTo>
                  <a:pt x="334780" y="190509"/>
                  <a:pt x="274984" y="102667"/>
                  <a:pt x="243234" y="64038"/>
                </a:cubicBezTo>
                <a:cubicBezTo>
                  <a:pt x="211484" y="25409"/>
                  <a:pt x="192434" y="5300"/>
                  <a:pt x="167034" y="538"/>
                </a:cubicBezTo>
                <a:cubicBezTo>
                  <a:pt x="141634" y="-4224"/>
                  <a:pt x="104592" y="23821"/>
                  <a:pt x="90834" y="35463"/>
                </a:cubicBezTo>
                <a:cubicBezTo>
                  <a:pt x="77076" y="47105"/>
                  <a:pt x="53792" y="48163"/>
                  <a:pt x="40034" y="67213"/>
                </a:cubicBezTo>
                <a:close/>
              </a:path>
            </a:pathLst>
          </a:custGeom>
          <a:solidFill>
            <a:srgbClr val="FEA501"/>
          </a:solidFill>
          <a:ln w="9525">
            <a:solidFill>
              <a:schemeClr val="tx1"/>
            </a:solidFill>
            <a:round/>
            <a:headEnd/>
            <a:tailEnd/>
          </a:ln>
        </p:spPr>
        <p:txBody>
          <a:bodyPr wrap="none" lIns="90000" tIns="46800" rIns="90000" bIns="46800" anchor="ctr"/>
          <a:lstStyle/>
          <a:p>
            <a:endParaRPr lang="ru-RU"/>
          </a:p>
        </p:txBody>
      </p:sp>
      <p:sp>
        <p:nvSpPr>
          <p:cNvPr id="21" name="Прямоугольник 11"/>
          <p:cNvSpPr>
            <a:spLocks noChangeArrowheads="1"/>
          </p:cNvSpPr>
          <p:nvPr/>
        </p:nvSpPr>
        <p:spPr bwMode="auto">
          <a:xfrm flipH="1">
            <a:off x="8048953" y="3801712"/>
            <a:ext cx="1038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0" dirty="0" smtClean="0">
                <a:solidFill>
                  <a:srgbClr val="003366"/>
                </a:solidFill>
              </a:rPr>
              <a:t>Liquid nitrogen</a:t>
            </a:r>
            <a:endParaRPr lang="en-US" sz="1400" b="0" dirty="0">
              <a:solidFill>
                <a:srgbClr val="003366"/>
              </a:solidFill>
            </a:endParaRPr>
          </a:p>
        </p:txBody>
      </p:sp>
      <p:sp>
        <p:nvSpPr>
          <p:cNvPr id="22" name="Полилиния 20"/>
          <p:cNvSpPr>
            <a:spLocks/>
          </p:cNvSpPr>
          <p:nvPr/>
        </p:nvSpPr>
        <p:spPr bwMode="auto">
          <a:xfrm flipH="1">
            <a:off x="3926220" y="1420120"/>
            <a:ext cx="236499" cy="153476"/>
          </a:xfrm>
          <a:custGeom>
            <a:avLst/>
            <a:gdLst>
              <a:gd name="T0" fmla="*/ 445247 w 448487"/>
              <a:gd name="T1" fmla="*/ 80910 h 290960"/>
              <a:gd name="T2" fmla="*/ 400332 w 448487"/>
              <a:gd name="T3" fmla="*/ 52511 h 290960"/>
              <a:gd name="T4" fmla="*/ 338865 w 448487"/>
              <a:gd name="T5" fmla="*/ 17012 h 290960"/>
              <a:gd name="T6" fmla="*/ 246668 w 448487"/>
              <a:gd name="T7" fmla="*/ 443 h 290960"/>
              <a:gd name="T8" fmla="*/ 175746 w 448487"/>
              <a:gd name="T9" fmla="*/ 33577 h 290960"/>
              <a:gd name="T10" fmla="*/ 88277 w 448487"/>
              <a:gd name="T11" fmla="*/ 83276 h 290960"/>
              <a:gd name="T12" fmla="*/ 40996 w 448487"/>
              <a:gd name="T13" fmla="*/ 116409 h 290960"/>
              <a:gd name="T14" fmla="*/ 14992 w 448487"/>
              <a:gd name="T15" fmla="*/ 144809 h 290960"/>
              <a:gd name="T16" fmla="*/ 808 w 448487"/>
              <a:gd name="T17" fmla="*/ 189773 h 290960"/>
              <a:gd name="T18" fmla="*/ 38632 w 448487"/>
              <a:gd name="T19" fmla="*/ 211074 h 290960"/>
              <a:gd name="T20" fmla="*/ 69364 w 448487"/>
              <a:gd name="T21" fmla="*/ 232374 h 290960"/>
              <a:gd name="T22" fmla="*/ 81184 w 448487"/>
              <a:gd name="T23" fmla="*/ 237106 h 290960"/>
              <a:gd name="T24" fmla="*/ 45724 w 448487"/>
              <a:gd name="T25" fmla="*/ 253673 h 290960"/>
              <a:gd name="T26" fmla="*/ 40996 w 448487"/>
              <a:gd name="T27" fmla="*/ 277339 h 290960"/>
              <a:gd name="T28" fmla="*/ 119009 w 448487"/>
              <a:gd name="T29" fmla="*/ 289172 h 290960"/>
              <a:gd name="T30" fmla="*/ 173383 w 448487"/>
              <a:gd name="T31" fmla="*/ 277339 h 290960"/>
              <a:gd name="T32" fmla="*/ 230120 w 448487"/>
              <a:gd name="T33" fmla="*/ 244206 h 290960"/>
              <a:gd name="T34" fmla="*/ 284492 w 448487"/>
              <a:gd name="T35" fmla="*/ 215807 h 290960"/>
              <a:gd name="T36" fmla="*/ 301041 w 448487"/>
              <a:gd name="T37" fmla="*/ 194508 h 290960"/>
              <a:gd name="T38" fmla="*/ 305768 w 448487"/>
              <a:gd name="T39" fmla="*/ 159008 h 290960"/>
              <a:gd name="T40" fmla="*/ 277401 w 448487"/>
              <a:gd name="T41" fmla="*/ 140075 h 290960"/>
              <a:gd name="T42" fmla="*/ 303406 w 448487"/>
              <a:gd name="T43" fmla="*/ 118776 h 290960"/>
              <a:gd name="T44" fmla="*/ 362506 w 448487"/>
              <a:gd name="T45" fmla="*/ 104575 h 290960"/>
              <a:gd name="T46" fmla="*/ 371963 w 448487"/>
              <a:gd name="T47" fmla="*/ 104575 h 290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8487" h="290960">
                <a:moveTo>
                  <a:pt x="448487" y="81410"/>
                </a:moveTo>
                <a:cubicBezTo>
                  <a:pt x="434795" y="72480"/>
                  <a:pt x="421103" y="63551"/>
                  <a:pt x="403244" y="52835"/>
                </a:cubicBezTo>
                <a:cubicBezTo>
                  <a:pt x="385385" y="42119"/>
                  <a:pt x="367128" y="25847"/>
                  <a:pt x="341331" y="17116"/>
                </a:cubicBezTo>
                <a:cubicBezTo>
                  <a:pt x="315534" y="8385"/>
                  <a:pt x="275846" y="-2331"/>
                  <a:pt x="248462" y="447"/>
                </a:cubicBezTo>
                <a:cubicBezTo>
                  <a:pt x="221078" y="3225"/>
                  <a:pt x="203615" y="19894"/>
                  <a:pt x="177025" y="33785"/>
                </a:cubicBezTo>
                <a:cubicBezTo>
                  <a:pt x="150435" y="47676"/>
                  <a:pt x="111541" y="69900"/>
                  <a:pt x="88919" y="83791"/>
                </a:cubicBezTo>
                <a:cubicBezTo>
                  <a:pt x="66297" y="97682"/>
                  <a:pt x="53597" y="106810"/>
                  <a:pt x="41294" y="117129"/>
                </a:cubicBezTo>
                <a:cubicBezTo>
                  <a:pt x="28991" y="127448"/>
                  <a:pt x="21847" y="133401"/>
                  <a:pt x="15100" y="145704"/>
                </a:cubicBezTo>
                <a:cubicBezTo>
                  <a:pt x="8353" y="158007"/>
                  <a:pt x="-3157" y="179835"/>
                  <a:pt x="812" y="190947"/>
                </a:cubicBezTo>
                <a:cubicBezTo>
                  <a:pt x="4781" y="202059"/>
                  <a:pt x="27402" y="205235"/>
                  <a:pt x="38912" y="212379"/>
                </a:cubicBezTo>
                <a:cubicBezTo>
                  <a:pt x="50422" y="219523"/>
                  <a:pt x="62725" y="229445"/>
                  <a:pt x="69869" y="233810"/>
                </a:cubicBezTo>
                <a:cubicBezTo>
                  <a:pt x="77013" y="238175"/>
                  <a:pt x="85744" y="235000"/>
                  <a:pt x="81775" y="238572"/>
                </a:cubicBezTo>
                <a:cubicBezTo>
                  <a:pt x="77806" y="242144"/>
                  <a:pt x="52803" y="248494"/>
                  <a:pt x="46056" y="255241"/>
                </a:cubicBezTo>
                <a:cubicBezTo>
                  <a:pt x="39309" y="261988"/>
                  <a:pt x="28991" y="273101"/>
                  <a:pt x="41294" y="279054"/>
                </a:cubicBezTo>
                <a:cubicBezTo>
                  <a:pt x="53597" y="285007"/>
                  <a:pt x="97650" y="290960"/>
                  <a:pt x="119875" y="290960"/>
                </a:cubicBezTo>
                <a:cubicBezTo>
                  <a:pt x="142100" y="290960"/>
                  <a:pt x="155991" y="286595"/>
                  <a:pt x="174644" y="279054"/>
                </a:cubicBezTo>
                <a:cubicBezTo>
                  <a:pt x="193297" y="271513"/>
                  <a:pt x="213141" y="256035"/>
                  <a:pt x="231794" y="245716"/>
                </a:cubicBezTo>
                <a:cubicBezTo>
                  <a:pt x="250447" y="235397"/>
                  <a:pt x="274656" y="225475"/>
                  <a:pt x="286562" y="217141"/>
                </a:cubicBezTo>
                <a:cubicBezTo>
                  <a:pt x="298468" y="208807"/>
                  <a:pt x="299659" y="205235"/>
                  <a:pt x="303231" y="195710"/>
                </a:cubicBezTo>
                <a:cubicBezTo>
                  <a:pt x="306803" y="186185"/>
                  <a:pt x="311963" y="169119"/>
                  <a:pt x="307994" y="159991"/>
                </a:cubicBezTo>
                <a:cubicBezTo>
                  <a:pt x="304025" y="150863"/>
                  <a:pt x="279816" y="147688"/>
                  <a:pt x="279419" y="140941"/>
                </a:cubicBezTo>
                <a:cubicBezTo>
                  <a:pt x="279022" y="134194"/>
                  <a:pt x="291325" y="125463"/>
                  <a:pt x="305612" y="119510"/>
                </a:cubicBezTo>
                <a:cubicBezTo>
                  <a:pt x="319899" y="113557"/>
                  <a:pt x="353635" y="107603"/>
                  <a:pt x="365144" y="105222"/>
                </a:cubicBezTo>
                <a:cubicBezTo>
                  <a:pt x="376653" y="102841"/>
                  <a:pt x="375661" y="104031"/>
                  <a:pt x="374669" y="105222"/>
                </a:cubicBezTo>
              </a:path>
            </a:pathLst>
          </a:custGeom>
          <a:solidFill>
            <a:srgbClr val="FF0000">
              <a:alpha val="41176"/>
            </a:srgbClr>
          </a:solidFill>
          <a:ln w="9525">
            <a:solidFill>
              <a:srgbClr val="000000"/>
            </a:solidFill>
            <a:round/>
            <a:headEnd/>
            <a:tailEnd/>
          </a:ln>
        </p:spPr>
        <p:txBody>
          <a:bodyPr wrap="none" lIns="90000" tIns="46800" rIns="90000" bIns="46800" anchor="ctr"/>
          <a:lstStyle/>
          <a:p>
            <a:endParaRPr lang="ru-RU"/>
          </a:p>
        </p:txBody>
      </p:sp>
      <p:sp>
        <p:nvSpPr>
          <p:cNvPr id="23" name="Полилиния 26"/>
          <p:cNvSpPr>
            <a:spLocks/>
          </p:cNvSpPr>
          <p:nvPr/>
        </p:nvSpPr>
        <p:spPr bwMode="auto">
          <a:xfrm flipH="1">
            <a:off x="4744650" y="1983560"/>
            <a:ext cx="150119" cy="183669"/>
          </a:xfrm>
          <a:custGeom>
            <a:avLst/>
            <a:gdLst>
              <a:gd name="T0" fmla="*/ 270894 w 284419"/>
              <a:gd name="T1" fmla="*/ 5120 h 348167"/>
              <a:gd name="T2" fmla="*/ 194967 w 284419"/>
              <a:gd name="T3" fmla="*/ 9854 h 348167"/>
              <a:gd name="T4" fmla="*/ 157004 w 284419"/>
              <a:gd name="T5" fmla="*/ 28792 h 348167"/>
              <a:gd name="T6" fmla="*/ 121414 w 284419"/>
              <a:gd name="T7" fmla="*/ 54835 h 348167"/>
              <a:gd name="T8" fmla="*/ 81079 w 284419"/>
              <a:gd name="T9" fmla="*/ 95083 h 348167"/>
              <a:gd name="T10" fmla="*/ 38369 w 284419"/>
              <a:gd name="T11" fmla="*/ 140065 h 348167"/>
              <a:gd name="T12" fmla="*/ 28880 w 284419"/>
              <a:gd name="T13" fmla="*/ 180312 h 348167"/>
              <a:gd name="T14" fmla="*/ 14644 w 284419"/>
              <a:gd name="T15" fmla="*/ 227662 h 348167"/>
              <a:gd name="T16" fmla="*/ 409 w 284419"/>
              <a:gd name="T17" fmla="*/ 260807 h 348167"/>
              <a:gd name="T18" fmla="*/ 9898 w 284419"/>
              <a:gd name="T19" fmla="*/ 272645 h 348167"/>
              <a:gd name="T20" fmla="*/ 66844 w 284419"/>
              <a:gd name="T21" fmla="*/ 270277 h 348167"/>
              <a:gd name="T22" fmla="*/ 130905 w 284419"/>
              <a:gd name="T23" fmla="*/ 289218 h 348167"/>
              <a:gd name="T24" fmla="*/ 168868 w 284419"/>
              <a:gd name="T25" fmla="*/ 317628 h 348167"/>
              <a:gd name="T26" fmla="*/ 192594 w 284419"/>
              <a:gd name="T27" fmla="*/ 343669 h 348167"/>
              <a:gd name="T28" fmla="*/ 216322 w 284419"/>
              <a:gd name="T29" fmla="*/ 338935 h 348167"/>
              <a:gd name="T30" fmla="*/ 235303 w 284419"/>
              <a:gd name="T31" fmla="*/ 289218 h 348167"/>
              <a:gd name="T32" fmla="*/ 249540 w 284419"/>
              <a:gd name="T33" fmla="*/ 253705 h 348167"/>
              <a:gd name="T34" fmla="*/ 249540 w 284419"/>
              <a:gd name="T35" fmla="*/ 218192 h 348167"/>
              <a:gd name="T36" fmla="*/ 244793 w 284419"/>
              <a:gd name="T37" fmla="*/ 170842 h 348167"/>
              <a:gd name="T38" fmla="*/ 254285 w 284419"/>
              <a:gd name="T39" fmla="*/ 132962 h 348167"/>
              <a:gd name="T40" fmla="*/ 280384 w 284419"/>
              <a:gd name="T41" fmla="*/ 83245 h 348167"/>
              <a:gd name="T42" fmla="*/ 270894 w 284419"/>
              <a:gd name="T43" fmla="*/ 5120 h 348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4419" h="348167">
                <a:moveTo>
                  <a:pt x="271871" y="5148"/>
                </a:moveTo>
                <a:cubicBezTo>
                  <a:pt x="257584" y="-7155"/>
                  <a:pt x="214721" y="5941"/>
                  <a:pt x="195671" y="9910"/>
                </a:cubicBezTo>
                <a:cubicBezTo>
                  <a:pt x="176621" y="13879"/>
                  <a:pt x="169874" y="21419"/>
                  <a:pt x="157571" y="28960"/>
                </a:cubicBezTo>
                <a:cubicBezTo>
                  <a:pt x="145268" y="36501"/>
                  <a:pt x="134552" y="44042"/>
                  <a:pt x="121852" y="55154"/>
                </a:cubicBezTo>
                <a:cubicBezTo>
                  <a:pt x="109152" y="66266"/>
                  <a:pt x="95261" y="81348"/>
                  <a:pt x="81371" y="95635"/>
                </a:cubicBezTo>
                <a:cubicBezTo>
                  <a:pt x="67480" y="109923"/>
                  <a:pt x="47240" y="126592"/>
                  <a:pt x="38509" y="140879"/>
                </a:cubicBezTo>
                <a:cubicBezTo>
                  <a:pt x="29778" y="155166"/>
                  <a:pt x="32953" y="166676"/>
                  <a:pt x="28984" y="181360"/>
                </a:cubicBezTo>
                <a:cubicBezTo>
                  <a:pt x="25015" y="196044"/>
                  <a:pt x="19458" y="215491"/>
                  <a:pt x="14696" y="228985"/>
                </a:cubicBezTo>
                <a:cubicBezTo>
                  <a:pt x="9934" y="242479"/>
                  <a:pt x="1203" y="254782"/>
                  <a:pt x="409" y="262323"/>
                </a:cubicBezTo>
                <a:cubicBezTo>
                  <a:pt x="-385" y="269864"/>
                  <a:pt x="-1178" y="272642"/>
                  <a:pt x="9934" y="274229"/>
                </a:cubicBezTo>
                <a:cubicBezTo>
                  <a:pt x="21046" y="275816"/>
                  <a:pt x="46843" y="269070"/>
                  <a:pt x="67084" y="271848"/>
                </a:cubicBezTo>
                <a:cubicBezTo>
                  <a:pt x="87324" y="274626"/>
                  <a:pt x="114312" y="282961"/>
                  <a:pt x="131377" y="290898"/>
                </a:cubicBezTo>
                <a:cubicBezTo>
                  <a:pt x="148442" y="298835"/>
                  <a:pt x="159158" y="310345"/>
                  <a:pt x="169477" y="319473"/>
                </a:cubicBezTo>
                <a:cubicBezTo>
                  <a:pt x="179796" y="328601"/>
                  <a:pt x="185353" y="342094"/>
                  <a:pt x="193290" y="345666"/>
                </a:cubicBezTo>
                <a:cubicBezTo>
                  <a:pt x="201227" y="349238"/>
                  <a:pt x="209958" y="350032"/>
                  <a:pt x="217102" y="340904"/>
                </a:cubicBezTo>
                <a:cubicBezTo>
                  <a:pt x="224246" y="331776"/>
                  <a:pt x="230596" y="305186"/>
                  <a:pt x="236152" y="290898"/>
                </a:cubicBezTo>
                <a:cubicBezTo>
                  <a:pt x="241708" y="276610"/>
                  <a:pt x="248059" y="267085"/>
                  <a:pt x="250440" y="255179"/>
                </a:cubicBezTo>
                <a:cubicBezTo>
                  <a:pt x="252821" y="243273"/>
                  <a:pt x="251234" y="233351"/>
                  <a:pt x="250440" y="219460"/>
                </a:cubicBezTo>
                <a:cubicBezTo>
                  <a:pt x="249646" y="205569"/>
                  <a:pt x="244883" y="186122"/>
                  <a:pt x="245677" y="171835"/>
                </a:cubicBezTo>
                <a:cubicBezTo>
                  <a:pt x="246471" y="157548"/>
                  <a:pt x="249249" y="148419"/>
                  <a:pt x="255202" y="133735"/>
                </a:cubicBezTo>
                <a:cubicBezTo>
                  <a:pt x="261155" y="119051"/>
                  <a:pt x="276237" y="98810"/>
                  <a:pt x="281396" y="83729"/>
                </a:cubicBezTo>
                <a:cubicBezTo>
                  <a:pt x="286555" y="68648"/>
                  <a:pt x="286158" y="17451"/>
                  <a:pt x="271871" y="5148"/>
                </a:cubicBezTo>
                <a:close/>
              </a:path>
            </a:pathLst>
          </a:custGeom>
          <a:solidFill>
            <a:srgbClr val="F6E502"/>
          </a:solidFill>
          <a:ln w="9525">
            <a:solidFill>
              <a:schemeClr val="tx1"/>
            </a:solidFill>
            <a:round/>
            <a:headEnd/>
            <a:tailEnd/>
          </a:ln>
        </p:spPr>
        <p:txBody>
          <a:bodyPr wrap="none" lIns="90000" tIns="46800" rIns="90000" bIns="46800" anchor="ctr"/>
          <a:lstStyle/>
          <a:p>
            <a:endParaRPr lang="ru-RU"/>
          </a:p>
        </p:txBody>
      </p:sp>
      <p:sp>
        <p:nvSpPr>
          <p:cNvPr id="24" name="Прямоугольник 11"/>
          <p:cNvSpPr>
            <a:spLocks noChangeArrowheads="1"/>
          </p:cNvSpPr>
          <p:nvPr/>
        </p:nvSpPr>
        <p:spPr bwMode="auto">
          <a:xfrm flipH="1">
            <a:off x="3398631" y="1151969"/>
            <a:ext cx="13009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rgbClr val="003366"/>
                </a:solidFill>
              </a:rPr>
              <a:t>Hippocampus</a:t>
            </a:r>
          </a:p>
        </p:txBody>
      </p:sp>
      <p:cxnSp>
        <p:nvCxnSpPr>
          <p:cNvPr id="25" name="Прямая со стрелкой 25"/>
          <p:cNvCxnSpPr>
            <a:cxnSpLocks noChangeShapeType="1"/>
          </p:cNvCxnSpPr>
          <p:nvPr/>
        </p:nvCxnSpPr>
        <p:spPr bwMode="auto">
          <a:xfrm flipV="1">
            <a:off x="3975493" y="1597026"/>
            <a:ext cx="72153" cy="187324"/>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6" name="Прямоугольник 11"/>
          <p:cNvSpPr>
            <a:spLocks noChangeArrowheads="1"/>
          </p:cNvSpPr>
          <p:nvPr/>
        </p:nvSpPr>
        <p:spPr bwMode="auto">
          <a:xfrm flipH="1">
            <a:off x="4759331" y="1964104"/>
            <a:ext cx="895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rgbClr val="003366"/>
                </a:solidFill>
              </a:rPr>
              <a:t>Striatum</a:t>
            </a:r>
          </a:p>
        </p:txBody>
      </p:sp>
      <p:sp>
        <p:nvSpPr>
          <p:cNvPr id="28" name="Полилиния 27"/>
          <p:cNvSpPr>
            <a:spLocks/>
          </p:cNvSpPr>
          <p:nvPr/>
        </p:nvSpPr>
        <p:spPr bwMode="auto">
          <a:xfrm flipH="1">
            <a:off x="3605883" y="2653073"/>
            <a:ext cx="184004" cy="99284"/>
          </a:xfrm>
          <a:custGeom>
            <a:avLst/>
            <a:gdLst>
              <a:gd name="T0" fmla="*/ 345728 w 348309"/>
              <a:gd name="T1" fmla="*/ 184997 h 187932"/>
              <a:gd name="T2" fmla="*/ 340965 w 348309"/>
              <a:gd name="T3" fmla="*/ 134990 h 187932"/>
              <a:gd name="T4" fmla="*/ 348109 w 348309"/>
              <a:gd name="T5" fmla="*/ 96890 h 187932"/>
              <a:gd name="T6" fmla="*/ 331440 w 348309"/>
              <a:gd name="T7" fmla="*/ 61172 h 187932"/>
              <a:gd name="T8" fmla="*/ 300484 w 348309"/>
              <a:gd name="T9" fmla="*/ 30215 h 187932"/>
              <a:gd name="T10" fmla="*/ 248097 w 348309"/>
              <a:gd name="T11" fmla="*/ 23072 h 187932"/>
              <a:gd name="T12" fmla="*/ 179040 w 348309"/>
              <a:gd name="T13" fmla="*/ 15928 h 187932"/>
              <a:gd name="T14" fmla="*/ 129034 w 348309"/>
              <a:gd name="T15" fmla="*/ 13547 h 187932"/>
              <a:gd name="T16" fmla="*/ 90934 w 348309"/>
              <a:gd name="T17" fmla="*/ 13547 h 187932"/>
              <a:gd name="T18" fmla="*/ 40928 w 348309"/>
              <a:gd name="T19" fmla="*/ 1640 h 187932"/>
              <a:gd name="T20" fmla="*/ 5209 w 348309"/>
              <a:gd name="T21" fmla="*/ 1640 h 187932"/>
              <a:gd name="T22" fmla="*/ 447 w 348309"/>
              <a:gd name="T23" fmla="*/ 15928 h 187932"/>
              <a:gd name="T24" fmla="*/ 7590 w 348309"/>
              <a:gd name="T25" fmla="*/ 63553 h 187932"/>
              <a:gd name="T26" fmla="*/ 26640 w 348309"/>
              <a:gd name="T27" fmla="*/ 115940 h 187932"/>
              <a:gd name="T28" fmla="*/ 33784 w 348309"/>
              <a:gd name="T29" fmla="*/ 125465 h 187932"/>
              <a:gd name="T30" fmla="*/ 55215 w 348309"/>
              <a:gd name="T31" fmla="*/ 130228 h 187932"/>
              <a:gd name="T32" fmla="*/ 107603 w 348309"/>
              <a:gd name="T33" fmla="*/ 139753 h 187932"/>
              <a:gd name="T34" fmla="*/ 155228 w 348309"/>
              <a:gd name="T35" fmla="*/ 161184 h 187932"/>
              <a:gd name="T36" fmla="*/ 198090 w 348309"/>
              <a:gd name="T37" fmla="*/ 165947 h 187932"/>
              <a:gd name="T38" fmla="*/ 255240 w 348309"/>
              <a:gd name="T39" fmla="*/ 182615 h 187932"/>
              <a:gd name="T40" fmla="*/ 293340 w 348309"/>
              <a:gd name="T41" fmla="*/ 182615 h 187932"/>
              <a:gd name="T42" fmla="*/ 345728 w 348309"/>
              <a:gd name="T43" fmla="*/ 184997 h 1879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309" h="187932">
                <a:moveTo>
                  <a:pt x="345728" y="184997"/>
                </a:moveTo>
                <a:cubicBezTo>
                  <a:pt x="353665" y="177060"/>
                  <a:pt x="340568" y="149674"/>
                  <a:pt x="340965" y="134990"/>
                </a:cubicBezTo>
                <a:cubicBezTo>
                  <a:pt x="341362" y="120306"/>
                  <a:pt x="349696" y="109193"/>
                  <a:pt x="348109" y="96890"/>
                </a:cubicBezTo>
                <a:cubicBezTo>
                  <a:pt x="346522" y="84587"/>
                  <a:pt x="339377" y="72284"/>
                  <a:pt x="331440" y="61172"/>
                </a:cubicBezTo>
                <a:cubicBezTo>
                  <a:pt x="323502" y="50059"/>
                  <a:pt x="314375" y="36565"/>
                  <a:pt x="300484" y="30215"/>
                </a:cubicBezTo>
                <a:cubicBezTo>
                  <a:pt x="286593" y="23865"/>
                  <a:pt x="268338" y="25453"/>
                  <a:pt x="248097" y="23072"/>
                </a:cubicBezTo>
                <a:cubicBezTo>
                  <a:pt x="227856" y="20691"/>
                  <a:pt x="198884" y="17515"/>
                  <a:pt x="179040" y="15928"/>
                </a:cubicBezTo>
                <a:cubicBezTo>
                  <a:pt x="159196" y="14340"/>
                  <a:pt x="143718" y="13944"/>
                  <a:pt x="129034" y="13547"/>
                </a:cubicBezTo>
                <a:cubicBezTo>
                  <a:pt x="114350" y="13150"/>
                  <a:pt x="105618" y="15531"/>
                  <a:pt x="90934" y="13547"/>
                </a:cubicBezTo>
                <a:cubicBezTo>
                  <a:pt x="76250" y="11563"/>
                  <a:pt x="55215" y="3624"/>
                  <a:pt x="40928" y="1640"/>
                </a:cubicBezTo>
                <a:cubicBezTo>
                  <a:pt x="26641" y="-344"/>
                  <a:pt x="11956" y="-741"/>
                  <a:pt x="5209" y="1640"/>
                </a:cubicBezTo>
                <a:cubicBezTo>
                  <a:pt x="-1538" y="4021"/>
                  <a:pt x="50" y="5609"/>
                  <a:pt x="447" y="15928"/>
                </a:cubicBezTo>
                <a:cubicBezTo>
                  <a:pt x="844" y="26247"/>
                  <a:pt x="3224" y="46884"/>
                  <a:pt x="7590" y="63553"/>
                </a:cubicBezTo>
                <a:cubicBezTo>
                  <a:pt x="11956" y="80222"/>
                  <a:pt x="22274" y="105621"/>
                  <a:pt x="26640" y="115940"/>
                </a:cubicBezTo>
                <a:cubicBezTo>
                  <a:pt x="31006" y="126259"/>
                  <a:pt x="29022" y="123084"/>
                  <a:pt x="33784" y="125465"/>
                </a:cubicBezTo>
                <a:cubicBezTo>
                  <a:pt x="38546" y="127846"/>
                  <a:pt x="42912" y="127847"/>
                  <a:pt x="55215" y="130228"/>
                </a:cubicBezTo>
                <a:cubicBezTo>
                  <a:pt x="67518" y="132609"/>
                  <a:pt x="90934" y="134594"/>
                  <a:pt x="107603" y="139753"/>
                </a:cubicBezTo>
                <a:cubicBezTo>
                  <a:pt x="124272" y="144912"/>
                  <a:pt x="140147" y="156818"/>
                  <a:pt x="155228" y="161184"/>
                </a:cubicBezTo>
                <a:cubicBezTo>
                  <a:pt x="170309" y="165550"/>
                  <a:pt x="181421" y="162375"/>
                  <a:pt x="198090" y="165947"/>
                </a:cubicBezTo>
                <a:cubicBezTo>
                  <a:pt x="214759" y="169519"/>
                  <a:pt x="239365" y="179837"/>
                  <a:pt x="255240" y="182615"/>
                </a:cubicBezTo>
                <a:cubicBezTo>
                  <a:pt x="271115" y="185393"/>
                  <a:pt x="279053" y="183012"/>
                  <a:pt x="293340" y="182615"/>
                </a:cubicBezTo>
                <a:cubicBezTo>
                  <a:pt x="307627" y="182218"/>
                  <a:pt x="337791" y="192934"/>
                  <a:pt x="345728" y="184997"/>
                </a:cubicBezTo>
                <a:close/>
              </a:path>
            </a:pathLst>
          </a:custGeom>
          <a:solidFill>
            <a:srgbClr val="0066FF"/>
          </a:solidFill>
          <a:ln w="9525">
            <a:solidFill>
              <a:schemeClr val="tx1"/>
            </a:solidFill>
            <a:round/>
            <a:headEnd/>
            <a:tailEnd/>
          </a:ln>
        </p:spPr>
        <p:txBody>
          <a:bodyPr wrap="none" lIns="90000" tIns="46800" rIns="90000" bIns="46800" anchor="ctr"/>
          <a:lstStyle/>
          <a:p>
            <a:endParaRPr lang="ru-RU"/>
          </a:p>
        </p:txBody>
      </p:sp>
      <p:sp>
        <p:nvSpPr>
          <p:cNvPr id="29" name="Прямоугольник 11"/>
          <p:cNvSpPr>
            <a:spLocks noChangeArrowheads="1"/>
          </p:cNvSpPr>
          <p:nvPr/>
        </p:nvSpPr>
        <p:spPr bwMode="auto">
          <a:xfrm flipH="1">
            <a:off x="3031084" y="2732048"/>
            <a:ext cx="12840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solidFill>
                  <a:srgbClr val="003366"/>
                </a:solidFill>
              </a:rPr>
              <a:t>Hypothalamus</a:t>
            </a:r>
          </a:p>
        </p:txBody>
      </p:sp>
      <p:cxnSp>
        <p:nvCxnSpPr>
          <p:cNvPr id="36" name="Прямая со стрелкой 25"/>
          <p:cNvCxnSpPr>
            <a:cxnSpLocks noChangeShapeType="1"/>
          </p:cNvCxnSpPr>
          <p:nvPr/>
        </p:nvCxnSpPr>
        <p:spPr bwMode="auto">
          <a:xfrm flipV="1">
            <a:off x="4259831" y="1784353"/>
            <a:ext cx="167391" cy="11603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 name="Прямая со стрелкой 25"/>
          <p:cNvCxnSpPr>
            <a:cxnSpLocks noChangeShapeType="1"/>
          </p:cNvCxnSpPr>
          <p:nvPr/>
        </p:nvCxnSpPr>
        <p:spPr bwMode="auto">
          <a:xfrm>
            <a:off x="4508627" y="2097717"/>
            <a:ext cx="210004" cy="242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 name="Прямая со стрелкой 25"/>
          <p:cNvCxnSpPr>
            <a:cxnSpLocks noChangeShapeType="1"/>
          </p:cNvCxnSpPr>
          <p:nvPr/>
        </p:nvCxnSpPr>
        <p:spPr bwMode="auto">
          <a:xfrm>
            <a:off x="4291730" y="2330112"/>
            <a:ext cx="132465" cy="116248"/>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5" name="Прямая со стрелкой 25"/>
          <p:cNvCxnSpPr>
            <a:cxnSpLocks noChangeShapeType="1"/>
          </p:cNvCxnSpPr>
          <p:nvPr/>
        </p:nvCxnSpPr>
        <p:spPr bwMode="auto">
          <a:xfrm>
            <a:off x="3705301" y="2424838"/>
            <a:ext cx="0" cy="203665"/>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1" name="Овал 2"/>
          <p:cNvSpPr>
            <a:spLocks noChangeArrowheads="1"/>
          </p:cNvSpPr>
          <p:nvPr/>
        </p:nvSpPr>
        <p:spPr bwMode="auto">
          <a:xfrm rot="19942866" flipH="1">
            <a:off x="8047907" y="1307014"/>
            <a:ext cx="150956" cy="112382"/>
          </a:xfrm>
          <a:prstGeom prst="ellipse">
            <a:avLst/>
          </a:prstGeom>
          <a:solidFill>
            <a:srgbClr val="00FF00"/>
          </a:solidFill>
          <a:ln w="9525" algn="ctr">
            <a:solidFill>
              <a:schemeClr val="tx1"/>
            </a:solidFill>
            <a:round/>
            <a:headEnd/>
            <a:tailEnd/>
          </a:ln>
        </p:spPr>
        <p:txBody>
          <a:bodyPr wrap="none" lIns="90000" tIns="46800" rIns="90000" bIns="46800" anchor="ctr"/>
          <a:lstStyle/>
          <a:p>
            <a:endParaRPr lang="ru-RU" sz="2000">
              <a:latin typeface="Arial" charset="0"/>
            </a:endParaRPr>
          </a:p>
        </p:txBody>
      </p:sp>
      <p:sp>
        <p:nvSpPr>
          <p:cNvPr id="52" name="Полилиния 10"/>
          <p:cNvSpPr>
            <a:spLocks/>
          </p:cNvSpPr>
          <p:nvPr/>
        </p:nvSpPr>
        <p:spPr bwMode="auto">
          <a:xfrm flipH="1">
            <a:off x="6983371" y="1140926"/>
            <a:ext cx="233143" cy="322887"/>
          </a:xfrm>
          <a:custGeom>
            <a:avLst/>
            <a:gdLst>
              <a:gd name="T0" fmla="*/ 40150 w 441003"/>
              <a:gd name="T1" fmla="*/ 67365 h 610843"/>
              <a:gd name="T2" fmla="*/ 8308 w 441003"/>
              <a:gd name="T3" fmla="*/ 150099 h 610843"/>
              <a:gd name="T4" fmla="*/ 1938 w 441003"/>
              <a:gd name="T5" fmla="*/ 248748 h 610843"/>
              <a:gd name="T6" fmla="*/ 36967 w 441003"/>
              <a:gd name="T7" fmla="*/ 366487 h 610843"/>
              <a:gd name="T8" fmla="*/ 135680 w 441003"/>
              <a:gd name="T9" fmla="*/ 481045 h 610843"/>
              <a:gd name="T10" fmla="*/ 269419 w 441003"/>
              <a:gd name="T11" fmla="*/ 592420 h 610843"/>
              <a:gd name="T12" fmla="*/ 355395 w 441003"/>
              <a:gd name="T13" fmla="*/ 608331 h 610843"/>
              <a:gd name="T14" fmla="*/ 428634 w 441003"/>
              <a:gd name="T15" fmla="*/ 547870 h 610843"/>
              <a:gd name="T16" fmla="*/ 441371 w 441003"/>
              <a:gd name="T17" fmla="*/ 458770 h 610843"/>
              <a:gd name="T18" fmla="*/ 415896 w 441003"/>
              <a:gd name="T19" fmla="*/ 376034 h 610843"/>
              <a:gd name="T20" fmla="*/ 380869 w 441003"/>
              <a:gd name="T21" fmla="*/ 315573 h 610843"/>
              <a:gd name="T22" fmla="*/ 358579 w 441003"/>
              <a:gd name="T23" fmla="*/ 232837 h 610843"/>
              <a:gd name="T24" fmla="*/ 243946 w 441003"/>
              <a:gd name="T25" fmla="*/ 64182 h 610843"/>
              <a:gd name="T26" fmla="*/ 167522 w 441003"/>
              <a:gd name="T27" fmla="*/ 538 h 610843"/>
              <a:gd name="T28" fmla="*/ 91098 w 441003"/>
              <a:gd name="T29" fmla="*/ 35543 h 610843"/>
              <a:gd name="T30" fmla="*/ 40150 w 441003"/>
              <a:gd name="T31" fmla="*/ 67365 h 610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1003" h="610843">
                <a:moveTo>
                  <a:pt x="40034" y="67213"/>
                </a:moveTo>
                <a:cubicBezTo>
                  <a:pt x="26276" y="86263"/>
                  <a:pt x="14634" y="119601"/>
                  <a:pt x="8284" y="149763"/>
                </a:cubicBezTo>
                <a:cubicBezTo>
                  <a:pt x="1934" y="179925"/>
                  <a:pt x="-2828" y="212205"/>
                  <a:pt x="1934" y="248188"/>
                </a:cubicBezTo>
                <a:cubicBezTo>
                  <a:pt x="6696" y="284171"/>
                  <a:pt x="14634" y="327034"/>
                  <a:pt x="36859" y="365663"/>
                </a:cubicBezTo>
                <a:cubicBezTo>
                  <a:pt x="59084" y="404292"/>
                  <a:pt x="96655" y="442392"/>
                  <a:pt x="135284" y="479963"/>
                </a:cubicBezTo>
                <a:cubicBezTo>
                  <a:pt x="173913" y="517534"/>
                  <a:pt x="232122" y="569921"/>
                  <a:pt x="268634" y="591088"/>
                </a:cubicBezTo>
                <a:cubicBezTo>
                  <a:pt x="305146" y="612255"/>
                  <a:pt x="327901" y="614371"/>
                  <a:pt x="354359" y="606963"/>
                </a:cubicBezTo>
                <a:cubicBezTo>
                  <a:pt x="380817" y="599555"/>
                  <a:pt x="413097" y="571509"/>
                  <a:pt x="427384" y="546638"/>
                </a:cubicBezTo>
                <a:cubicBezTo>
                  <a:pt x="441672" y="521767"/>
                  <a:pt x="442201" y="486313"/>
                  <a:pt x="440084" y="457738"/>
                </a:cubicBezTo>
                <a:cubicBezTo>
                  <a:pt x="437967" y="429163"/>
                  <a:pt x="424738" y="399000"/>
                  <a:pt x="414684" y="375188"/>
                </a:cubicBezTo>
                <a:cubicBezTo>
                  <a:pt x="404630" y="351376"/>
                  <a:pt x="389284" y="338676"/>
                  <a:pt x="379759" y="314863"/>
                </a:cubicBezTo>
                <a:cubicBezTo>
                  <a:pt x="370234" y="291051"/>
                  <a:pt x="380288" y="274117"/>
                  <a:pt x="357534" y="232313"/>
                </a:cubicBezTo>
                <a:cubicBezTo>
                  <a:pt x="334780" y="190509"/>
                  <a:pt x="274984" y="102667"/>
                  <a:pt x="243234" y="64038"/>
                </a:cubicBezTo>
                <a:cubicBezTo>
                  <a:pt x="211484" y="25409"/>
                  <a:pt x="192434" y="5300"/>
                  <a:pt x="167034" y="538"/>
                </a:cubicBezTo>
                <a:cubicBezTo>
                  <a:pt x="141634" y="-4224"/>
                  <a:pt x="104592" y="23821"/>
                  <a:pt x="90834" y="35463"/>
                </a:cubicBezTo>
                <a:cubicBezTo>
                  <a:pt x="77076" y="47105"/>
                  <a:pt x="53792" y="48163"/>
                  <a:pt x="40034" y="67213"/>
                </a:cubicBezTo>
                <a:close/>
              </a:path>
            </a:pathLst>
          </a:custGeom>
          <a:solidFill>
            <a:srgbClr val="FEA501"/>
          </a:solidFill>
          <a:ln w="9525">
            <a:solidFill>
              <a:schemeClr val="tx1"/>
            </a:solidFill>
            <a:round/>
            <a:headEnd/>
            <a:tailEnd/>
          </a:ln>
        </p:spPr>
        <p:txBody>
          <a:bodyPr wrap="none" lIns="90000" tIns="46800" rIns="90000" bIns="46800" anchor="ctr"/>
          <a:lstStyle/>
          <a:p>
            <a:endParaRPr lang="ru-RU"/>
          </a:p>
        </p:txBody>
      </p:sp>
      <p:sp>
        <p:nvSpPr>
          <p:cNvPr id="53" name="Полилиния 20"/>
          <p:cNvSpPr>
            <a:spLocks/>
          </p:cNvSpPr>
          <p:nvPr/>
        </p:nvSpPr>
        <p:spPr bwMode="auto">
          <a:xfrm flipH="1">
            <a:off x="6422405" y="1257370"/>
            <a:ext cx="236499" cy="153476"/>
          </a:xfrm>
          <a:custGeom>
            <a:avLst/>
            <a:gdLst>
              <a:gd name="T0" fmla="*/ 445247 w 448487"/>
              <a:gd name="T1" fmla="*/ 80910 h 290960"/>
              <a:gd name="T2" fmla="*/ 400332 w 448487"/>
              <a:gd name="T3" fmla="*/ 52511 h 290960"/>
              <a:gd name="T4" fmla="*/ 338865 w 448487"/>
              <a:gd name="T5" fmla="*/ 17012 h 290960"/>
              <a:gd name="T6" fmla="*/ 246668 w 448487"/>
              <a:gd name="T7" fmla="*/ 443 h 290960"/>
              <a:gd name="T8" fmla="*/ 175746 w 448487"/>
              <a:gd name="T9" fmla="*/ 33577 h 290960"/>
              <a:gd name="T10" fmla="*/ 88277 w 448487"/>
              <a:gd name="T11" fmla="*/ 83276 h 290960"/>
              <a:gd name="T12" fmla="*/ 40996 w 448487"/>
              <a:gd name="T13" fmla="*/ 116409 h 290960"/>
              <a:gd name="T14" fmla="*/ 14992 w 448487"/>
              <a:gd name="T15" fmla="*/ 144809 h 290960"/>
              <a:gd name="T16" fmla="*/ 808 w 448487"/>
              <a:gd name="T17" fmla="*/ 189773 h 290960"/>
              <a:gd name="T18" fmla="*/ 38632 w 448487"/>
              <a:gd name="T19" fmla="*/ 211074 h 290960"/>
              <a:gd name="T20" fmla="*/ 69364 w 448487"/>
              <a:gd name="T21" fmla="*/ 232374 h 290960"/>
              <a:gd name="T22" fmla="*/ 81184 w 448487"/>
              <a:gd name="T23" fmla="*/ 237106 h 290960"/>
              <a:gd name="T24" fmla="*/ 45724 w 448487"/>
              <a:gd name="T25" fmla="*/ 253673 h 290960"/>
              <a:gd name="T26" fmla="*/ 40996 w 448487"/>
              <a:gd name="T27" fmla="*/ 277339 h 290960"/>
              <a:gd name="T28" fmla="*/ 119009 w 448487"/>
              <a:gd name="T29" fmla="*/ 289172 h 290960"/>
              <a:gd name="T30" fmla="*/ 173383 w 448487"/>
              <a:gd name="T31" fmla="*/ 277339 h 290960"/>
              <a:gd name="T32" fmla="*/ 230120 w 448487"/>
              <a:gd name="T33" fmla="*/ 244206 h 290960"/>
              <a:gd name="T34" fmla="*/ 284492 w 448487"/>
              <a:gd name="T35" fmla="*/ 215807 h 290960"/>
              <a:gd name="T36" fmla="*/ 301041 w 448487"/>
              <a:gd name="T37" fmla="*/ 194508 h 290960"/>
              <a:gd name="T38" fmla="*/ 305768 w 448487"/>
              <a:gd name="T39" fmla="*/ 159008 h 290960"/>
              <a:gd name="T40" fmla="*/ 277401 w 448487"/>
              <a:gd name="T41" fmla="*/ 140075 h 290960"/>
              <a:gd name="T42" fmla="*/ 303406 w 448487"/>
              <a:gd name="T43" fmla="*/ 118776 h 290960"/>
              <a:gd name="T44" fmla="*/ 362506 w 448487"/>
              <a:gd name="T45" fmla="*/ 104575 h 290960"/>
              <a:gd name="T46" fmla="*/ 371963 w 448487"/>
              <a:gd name="T47" fmla="*/ 104575 h 2909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8487" h="290960">
                <a:moveTo>
                  <a:pt x="448487" y="81410"/>
                </a:moveTo>
                <a:cubicBezTo>
                  <a:pt x="434795" y="72480"/>
                  <a:pt x="421103" y="63551"/>
                  <a:pt x="403244" y="52835"/>
                </a:cubicBezTo>
                <a:cubicBezTo>
                  <a:pt x="385385" y="42119"/>
                  <a:pt x="367128" y="25847"/>
                  <a:pt x="341331" y="17116"/>
                </a:cubicBezTo>
                <a:cubicBezTo>
                  <a:pt x="315534" y="8385"/>
                  <a:pt x="275846" y="-2331"/>
                  <a:pt x="248462" y="447"/>
                </a:cubicBezTo>
                <a:cubicBezTo>
                  <a:pt x="221078" y="3225"/>
                  <a:pt x="203615" y="19894"/>
                  <a:pt x="177025" y="33785"/>
                </a:cubicBezTo>
                <a:cubicBezTo>
                  <a:pt x="150435" y="47676"/>
                  <a:pt x="111541" y="69900"/>
                  <a:pt x="88919" y="83791"/>
                </a:cubicBezTo>
                <a:cubicBezTo>
                  <a:pt x="66297" y="97682"/>
                  <a:pt x="53597" y="106810"/>
                  <a:pt x="41294" y="117129"/>
                </a:cubicBezTo>
                <a:cubicBezTo>
                  <a:pt x="28991" y="127448"/>
                  <a:pt x="21847" y="133401"/>
                  <a:pt x="15100" y="145704"/>
                </a:cubicBezTo>
                <a:cubicBezTo>
                  <a:pt x="8353" y="158007"/>
                  <a:pt x="-3157" y="179835"/>
                  <a:pt x="812" y="190947"/>
                </a:cubicBezTo>
                <a:cubicBezTo>
                  <a:pt x="4781" y="202059"/>
                  <a:pt x="27402" y="205235"/>
                  <a:pt x="38912" y="212379"/>
                </a:cubicBezTo>
                <a:cubicBezTo>
                  <a:pt x="50422" y="219523"/>
                  <a:pt x="62725" y="229445"/>
                  <a:pt x="69869" y="233810"/>
                </a:cubicBezTo>
                <a:cubicBezTo>
                  <a:pt x="77013" y="238175"/>
                  <a:pt x="85744" y="235000"/>
                  <a:pt x="81775" y="238572"/>
                </a:cubicBezTo>
                <a:cubicBezTo>
                  <a:pt x="77806" y="242144"/>
                  <a:pt x="52803" y="248494"/>
                  <a:pt x="46056" y="255241"/>
                </a:cubicBezTo>
                <a:cubicBezTo>
                  <a:pt x="39309" y="261988"/>
                  <a:pt x="28991" y="273101"/>
                  <a:pt x="41294" y="279054"/>
                </a:cubicBezTo>
                <a:cubicBezTo>
                  <a:pt x="53597" y="285007"/>
                  <a:pt x="97650" y="290960"/>
                  <a:pt x="119875" y="290960"/>
                </a:cubicBezTo>
                <a:cubicBezTo>
                  <a:pt x="142100" y="290960"/>
                  <a:pt x="155991" y="286595"/>
                  <a:pt x="174644" y="279054"/>
                </a:cubicBezTo>
                <a:cubicBezTo>
                  <a:pt x="193297" y="271513"/>
                  <a:pt x="213141" y="256035"/>
                  <a:pt x="231794" y="245716"/>
                </a:cubicBezTo>
                <a:cubicBezTo>
                  <a:pt x="250447" y="235397"/>
                  <a:pt x="274656" y="225475"/>
                  <a:pt x="286562" y="217141"/>
                </a:cubicBezTo>
                <a:cubicBezTo>
                  <a:pt x="298468" y="208807"/>
                  <a:pt x="299659" y="205235"/>
                  <a:pt x="303231" y="195710"/>
                </a:cubicBezTo>
                <a:cubicBezTo>
                  <a:pt x="306803" y="186185"/>
                  <a:pt x="311963" y="169119"/>
                  <a:pt x="307994" y="159991"/>
                </a:cubicBezTo>
                <a:cubicBezTo>
                  <a:pt x="304025" y="150863"/>
                  <a:pt x="279816" y="147688"/>
                  <a:pt x="279419" y="140941"/>
                </a:cubicBezTo>
                <a:cubicBezTo>
                  <a:pt x="279022" y="134194"/>
                  <a:pt x="291325" y="125463"/>
                  <a:pt x="305612" y="119510"/>
                </a:cubicBezTo>
                <a:cubicBezTo>
                  <a:pt x="319899" y="113557"/>
                  <a:pt x="353635" y="107603"/>
                  <a:pt x="365144" y="105222"/>
                </a:cubicBezTo>
                <a:cubicBezTo>
                  <a:pt x="376653" y="102841"/>
                  <a:pt x="375661" y="104031"/>
                  <a:pt x="374669" y="105222"/>
                </a:cubicBezTo>
              </a:path>
            </a:pathLst>
          </a:custGeom>
          <a:solidFill>
            <a:srgbClr val="FF0000">
              <a:alpha val="41176"/>
            </a:srgbClr>
          </a:solidFill>
          <a:ln w="9525">
            <a:solidFill>
              <a:srgbClr val="000000"/>
            </a:solidFill>
            <a:round/>
            <a:headEnd/>
            <a:tailEnd/>
          </a:ln>
        </p:spPr>
        <p:txBody>
          <a:bodyPr wrap="none" lIns="90000" tIns="46800" rIns="90000" bIns="46800" anchor="ctr"/>
          <a:lstStyle/>
          <a:p>
            <a:endParaRPr lang="ru-RU"/>
          </a:p>
        </p:txBody>
      </p:sp>
      <p:sp>
        <p:nvSpPr>
          <p:cNvPr id="54" name="Полилиния 26"/>
          <p:cNvSpPr>
            <a:spLocks/>
          </p:cNvSpPr>
          <p:nvPr/>
        </p:nvSpPr>
        <p:spPr bwMode="auto">
          <a:xfrm flipH="1">
            <a:off x="7564685" y="1256129"/>
            <a:ext cx="150119" cy="183669"/>
          </a:xfrm>
          <a:custGeom>
            <a:avLst/>
            <a:gdLst>
              <a:gd name="T0" fmla="*/ 270894 w 284419"/>
              <a:gd name="T1" fmla="*/ 5120 h 348167"/>
              <a:gd name="T2" fmla="*/ 194967 w 284419"/>
              <a:gd name="T3" fmla="*/ 9854 h 348167"/>
              <a:gd name="T4" fmla="*/ 157004 w 284419"/>
              <a:gd name="T5" fmla="*/ 28792 h 348167"/>
              <a:gd name="T6" fmla="*/ 121414 w 284419"/>
              <a:gd name="T7" fmla="*/ 54835 h 348167"/>
              <a:gd name="T8" fmla="*/ 81079 w 284419"/>
              <a:gd name="T9" fmla="*/ 95083 h 348167"/>
              <a:gd name="T10" fmla="*/ 38369 w 284419"/>
              <a:gd name="T11" fmla="*/ 140065 h 348167"/>
              <a:gd name="T12" fmla="*/ 28880 w 284419"/>
              <a:gd name="T13" fmla="*/ 180312 h 348167"/>
              <a:gd name="T14" fmla="*/ 14644 w 284419"/>
              <a:gd name="T15" fmla="*/ 227662 h 348167"/>
              <a:gd name="T16" fmla="*/ 409 w 284419"/>
              <a:gd name="T17" fmla="*/ 260807 h 348167"/>
              <a:gd name="T18" fmla="*/ 9898 w 284419"/>
              <a:gd name="T19" fmla="*/ 272645 h 348167"/>
              <a:gd name="T20" fmla="*/ 66844 w 284419"/>
              <a:gd name="T21" fmla="*/ 270277 h 348167"/>
              <a:gd name="T22" fmla="*/ 130905 w 284419"/>
              <a:gd name="T23" fmla="*/ 289218 h 348167"/>
              <a:gd name="T24" fmla="*/ 168868 w 284419"/>
              <a:gd name="T25" fmla="*/ 317628 h 348167"/>
              <a:gd name="T26" fmla="*/ 192594 w 284419"/>
              <a:gd name="T27" fmla="*/ 343669 h 348167"/>
              <a:gd name="T28" fmla="*/ 216322 w 284419"/>
              <a:gd name="T29" fmla="*/ 338935 h 348167"/>
              <a:gd name="T30" fmla="*/ 235303 w 284419"/>
              <a:gd name="T31" fmla="*/ 289218 h 348167"/>
              <a:gd name="T32" fmla="*/ 249540 w 284419"/>
              <a:gd name="T33" fmla="*/ 253705 h 348167"/>
              <a:gd name="T34" fmla="*/ 249540 w 284419"/>
              <a:gd name="T35" fmla="*/ 218192 h 348167"/>
              <a:gd name="T36" fmla="*/ 244793 w 284419"/>
              <a:gd name="T37" fmla="*/ 170842 h 348167"/>
              <a:gd name="T38" fmla="*/ 254285 w 284419"/>
              <a:gd name="T39" fmla="*/ 132962 h 348167"/>
              <a:gd name="T40" fmla="*/ 280384 w 284419"/>
              <a:gd name="T41" fmla="*/ 83245 h 348167"/>
              <a:gd name="T42" fmla="*/ 270894 w 284419"/>
              <a:gd name="T43" fmla="*/ 5120 h 348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4419" h="348167">
                <a:moveTo>
                  <a:pt x="271871" y="5148"/>
                </a:moveTo>
                <a:cubicBezTo>
                  <a:pt x="257584" y="-7155"/>
                  <a:pt x="214721" y="5941"/>
                  <a:pt x="195671" y="9910"/>
                </a:cubicBezTo>
                <a:cubicBezTo>
                  <a:pt x="176621" y="13879"/>
                  <a:pt x="169874" y="21419"/>
                  <a:pt x="157571" y="28960"/>
                </a:cubicBezTo>
                <a:cubicBezTo>
                  <a:pt x="145268" y="36501"/>
                  <a:pt x="134552" y="44042"/>
                  <a:pt x="121852" y="55154"/>
                </a:cubicBezTo>
                <a:cubicBezTo>
                  <a:pt x="109152" y="66266"/>
                  <a:pt x="95261" y="81348"/>
                  <a:pt x="81371" y="95635"/>
                </a:cubicBezTo>
                <a:cubicBezTo>
                  <a:pt x="67480" y="109923"/>
                  <a:pt x="47240" y="126592"/>
                  <a:pt x="38509" y="140879"/>
                </a:cubicBezTo>
                <a:cubicBezTo>
                  <a:pt x="29778" y="155166"/>
                  <a:pt x="32953" y="166676"/>
                  <a:pt x="28984" y="181360"/>
                </a:cubicBezTo>
                <a:cubicBezTo>
                  <a:pt x="25015" y="196044"/>
                  <a:pt x="19458" y="215491"/>
                  <a:pt x="14696" y="228985"/>
                </a:cubicBezTo>
                <a:cubicBezTo>
                  <a:pt x="9934" y="242479"/>
                  <a:pt x="1203" y="254782"/>
                  <a:pt x="409" y="262323"/>
                </a:cubicBezTo>
                <a:cubicBezTo>
                  <a:pt x="-385" y="269864"/>
                  <a:pt x="-1178" y="272642"/>
                  <a:pt x="9934" y="274229"/>
                </a:cubicBezTo>
                <a:cubicBezTo>
                  <a:pt x="21046" y="275816"/>
                  <a:pt x="46843" y="269070"/>
                  <a:pt x="67084" y="271848"/>
                </a:cubicBezTo>
                <a:cubicBezTo>
                  <a:pt x="87324" y="274626"/>
                  <a:pt x="114312" y="282961"/>
                  <a:pt x="131377" y="290898"/>
                </a:cubicBezTo>
                <a:cubicBezTo>
                  <a:pt x="148442" y="298835"/>
                  <a:pt x="159158" y="310345"/>
                  <a:pt x="169477" y="319473"/>
                </a:cubicBezTo>
                <a:cubicBezTo>
                  <a:pt x="179796" y="328601"/>
                  <a:pt x="185353" y="342094"/>
                  <a:pt x="193290" y="345666"/>
                </a:cubicBezTo>
                <a:cubicBezTo>
                  <a:pt x="201227" y="349238"/>
                  <a:pt x="209958" y="350032"/>
                  <a:pt x="217102" y="340904"/>
                </a:cubicBezTo>
                <a:cubicBezTo>
                  <a:pt x="224246" y="331776"/>
                  <a:pt x="230596" y="305186"/>
                  <a:pt x="236152" y="290898"/>
                </a:cubicBezTo>
                <a:cubicBezTo>
                  <a:pt x="241708" y="276610"/>
                  <a:pt x="248059" y="267085"/>
                  <a:pt x="250440" y="255179"/>
                </a:cubicBezTo>
                <a:cubicBezTo>
                  <a:pt x="252821" y="243273"/>
                  <a:pt x="251234" y="233351"/>
                  <a:pt x="250440" y="219460"/>
                </a:cubicBezTo>
                <a:cubicBezTo>
                  <a:pt x="249646" y="205569"/>
                  <a:pt x="244883" y="186122"/>
                  <a:pt x="245677" y="171835"/>
                </a:cubicBezTo>
                <a:cubicBezTo>
                  <a:pt x="246471" y="157548"/>
                  <a:pt x="249249" y="148419"/>
                  <a:pt x="255202" y="133735"/>
                </a:cubicBezTo>
                <a:cubicBezTo>
                  <a:pt x="261155" y="119051"/>
                  <a:pt x="276237" y="98810"/>
                  <a:pt x="281396" y="83729"/>
                </a:cubicBezTo>
                <a:cubicBezTo>
                  <a:pt x="286555" y="68648"/>
                  <a:pt x="286158" y="17451"/>
                  <a:pt x="271871" y="5148"/>
                </a:cubicBezTo>
                <a:close/>
              </a:path>
            </a:pathLst>
          </a:custGeom>
          <a:solidFill>
            <a:srgbClr val="F6E502"/>
          </a:solidFill>
          <a:ln w="9525">
            <a:solidFill>
              <a:schemeClr val="tx1"/>
            </a:solidFill>
            <a:round/>
            <a:headEnd/>
            <a:tailEnd/>
          </a:ln>
        </p:spPr>
        <p:txBody>
          <a:bodyPr wrap="none" lIns="90000" tIns="46800" rIns="90000" bIns="46800" anchor="ctr"/>
          <a:lstStyle/>
          <a:p>
            <a:endParaRPr lang="ru-RU"/>
          </a:p>
        </p:txBody>
      </p:sp>
      <p:sp>
        <p:nvSpPr>
          <p:cNvPr id="55" name="Полилиния 54"/>
          <p:cNvSpPr>
            <a:spLocks/>
          </p:cNvSpPr>
          <p:nvPr/>
        </p:nvSpPr>
        <p:spPr bwMode="auto">
          <a:xfrm flipH="1">
            <a:off x="8511895" y="1317274"/>
            <a:ext cx="184004" cy="99284"/>
          </a:xfrm>
          <a:custGeom>
            <a:avLst/>
            <a:gdLst>
              <a:gd name="T0" fmla="*/ 345728 w 348309"/>
              <a:gd name="T1" fmla="*/ 184997 h 187932"/>
              <a:gd name="T2" fmla="*/ 340965 w 348309"/>
              <a:gd name="T3" fmla="*/ 134990 h 187932"/>
              <a:gd name="T4" fmla="*/ 348109 w 348309"/>
              <a:gd name="T5" fmla="*/ 96890 h 187932"/>
              <a:gd name="T6" fmla="*/ 331440 w 348309"/>
              <a:gd name="T7" fmla="*/ 61172 h 187932"/>
              <a:gd name="T8" fmla="*/ 300484 w 348309"/>
              <a:gd name="T9" fmla="*/ 30215 h 187932"/>
              <a:gd name="T10" fmla="*/ 248097 w 348309"/>
              <a:gd name="T11" fmla="*/ 23072 h 187932"/>
              <a:gd name="T12" fmla="*/ 179040 w 348309"/>
              <a:gd name="T13" fmla="*/ 15928 h 187932"/>
              <a:gd name="T14" fmla="*/ 129034 w 348309"/>
              <a:gd name="T15" fmla="*/ 13547 h 187932"/>
              <a:gd name="T16" fmla="*/ 90934 w 348309"/>
              <a:gd name="T17" fmla="*/ 13547 h 187932"/>
              <a:gd name="T18" fmla="*/ 40928 w 348309"/>
              <a:gd name="T19" fmla="*/ 1640 h 187932"/>
              <a:gd name="T20" fmla="*/ 5209 w 348309"/>
              <a:gd name="T21" fmla="*/ 1640 h 187932"/>
              <a:gd name="T22" fmla="*/ 447 w 348309"/>
              <a:gd name="T23" fmla="*/ 15928 h 187932"/>
              <a:gd name="T24" fmla="*/ 7590 w 348309"/>
              <a:gd name="T25" fmla="*/ 63553 h 187932"/>
              <a:gd name="T26" fmla="*/ 26640 w 348309"/>
              <a:gd name="T27" fmla="*/ 115940 h 187932"/>
              <a:gd name="T28" fmla="*/ 33784 w 348309"/>
              <a:gd name="T29" fmla="*/ 125465 h 187932"/>
              <a:gd name="T30" fmla="*/ 55215 w 348309"/>
              <a:gd name="T31" fmla="*/ 130228 h 187932"/>
              <a:gd name="T32" fmla="*/ 107603 w 348309"/>
              <a:gd name="T33" fmla="*/ 139753 h 187932"/>
              <a:gd name="T34" fmla="*/ 155228 w 348309"/>
              <a:gd name="T35" fmla="*/ 161184 h 187932"/>
              <a:gd name="T36" fmla="*/ 198090 w 348309"/>
              <a:gd name="T37" fmla="*/ 165947 h 187932"/>
              <a:gd name="T38" fmla="*/ 255240 w 348309"/>
              <a:gd name="T39" fmla="*/ 182615 h 187932"/>
              <a:gd name="T40" fmla="*/ 293340 w 348309"/>
              <a:gd name="T41" fmla="*/ 182615 h 187932"/>
              <a:gd name="T42" fmla="*/ 345728 w 348309"/>
              <a:gd name="T43" fmla="*/ 184997 h 1879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8309" h="187932">
                <a:moveTo>
                  <a:pt x="345728" y="184997"/>
                </a:moveTo>
                <a:cubicBezTo>
                  <a:pt x="353665" y="177060"/>
                  <a:pt x="340568" y="149674"/>
                  <a:pt x="340965" y="134990"/>
                </a:cubicBezTo>
                <a:cubicBezTo>
                  <a:pt x="341362" y="120306"/>
                  <a:pt x="349696" y="109193"/>
                  <a:pt x="348109" y="96890"/>
                </a:cubicBezTo>
                <a:cubicBezTo>
                  <a:pt x="346522" y="84587"/>
                  <a:pt x="339377" y="72284"/>
                  <a:pt x="331440" y="61172"/>
                </a:cubicBezTo>
                <a:cubicBezTo>
                  <a:pt x="323502" y="50059"/>
                  <a:pt x="314375" y="36565"/>
                  <a:pt x="300484" y="30215"/>
                </a:cubicBezTo>
                <a:cubicBezTo>
                  <a:pt x="286593" y="23865"/>
                  <a:pt x="268338" y="25453"/>
                  <a:pt x="248097" y="23072"/>
                </a:cubicBezTo>
                <a:cubicBezTo>
                  <a:pt x="227856" y="20691"/>
                  <a:pt x="198884" y="17515"/>
                  <a:pt x="179040" y="15928"/>
                </a:cubicBezTo>
                <a:cubicBezTo>
                  <a:pt x="159196" y="14340"/>
                  <a:pt x="143718" y="13944"/>
                  <a:pt x="129034" y="13547"/>
                </a:cubicBezTo>
                <a:cubicBezTo>
                  <a:pt x="114350" y="13150"/>
                  <a:pt x="105618" y="15531"/>
                  <a:pt x="90934" y="13547"/>
                </a:cubicBezTo>
                <a:cubicBezTo>
                  <a:pt x="76250" y="11563"/>
                  <a:pt x="55215" y="3624"/>
                  <a:pt x="40928" y="1640"/>
                </a:cubicBezTo>
                <a:cubicBezTo>
                  <a:pt x="26641" y="-344"/>
                  <a:pt x="11956" y="-741"/>
                  <a:pt x="5209" y="1640"/>
                </a:cubicBezTo>
                <a:cubicBezTo>
                  <a:pt x="-1538" y="4021"/>
                  <a:pt x="50" y="5609"/>
                  <a:pt x="447" y="15928"/>
                </a:cubicBezTo>
                <a:cubicBezTo>
                  <a:pt x="844" y="26247"/>
                  <a:pt x="3224" y="46884"/>
                  <a:pt x="7590" y="63553"/>
                </a:cubicBezTo>
                <a:cubicBezTo>
                  <a:pt x="11956" y="80222"/>
                  <a:pt x="22274" y="105621"/>
                  <a:pt x="26640" y="115940"/>
                </a:cubicBezTo>
                <a:cubicBezTo>
                  <a:pt x="31006" y="126259"/>
                  <a:pt x="29022" y="123084"/>
                  <a:pt x="33784" y="125465"/>
                </a:cubicBezTo>
                <a:cubicBezTo>
                  <a:pt x="38546" y="127846"/>
                  <a:pt x="42912" y="127847"/>
                  <a:pt x="55215" y="130228"/>
                </a:cubicBezTo>
                <a:cubicBezTo>
                  <a:pt x="67518" y="132609"/>
                  <a:pt x="90934" y="134594"/>
                  <a:pt x="107603" y="139753"/>
                </a:cubicBezTo>
                <a:cubicBezTo>
                  <a:pt x="124272" y="144912"/>
                  <a:pt x="140147" y="156818"/>
                  <a:pt x="155228" y="161184"/>
                </a:cubicBezTo>
                <a:cubicBezTo>
                  <a:pt x="170309" y="165550"/>
                  <a:pt x="181421" y="162375"/>
                  <a:pt x="198090" y="165947"/>
                </a:cubicBezTo>
                <a:cubicBezTo>
                  <a:pt x="214759" y="169519"/>
                  <a:pt x="239365" y="179837"/>
                  <a:pt x="255240" y="182615"/>
                </a:cubicBezTo>
                <a:cubicBezTo>
                  <a:pt x="271115" y="185393"/>
                  <a:pt x="279053" y="183012"/>
                  <a:pt x="293340" y="182615"/>
                </a:cubicBezTo>
                <a:cubicBezTo>
                  <a:pt x="307627" y="182218"/>
                  <a:pt x="337791" y="192934"/>
                  <a:pt x="345728" y="184997"/>
                </a:cubicBezTo>
                <a:close/>
              </a:path>
            </a:pathLst>
          </a:custGeom>
          <a:solidFill>
            <a:srgbClr val="0066FF"/>
          </a:solidFill>
          <a:ln w="9525">
            <a:solidFill>
              <a:schemeClr val="tx1"/>
            </a:solidFill>
            <a:round/>
            <a:headEnd/>
            <a:tailEnd/>
          </a:ln>
        </p:spPr>
        <p:txBody>
          <a:bodyPr wrap="none" lIns="90000" tIns="46800" rIns="90000" bIns="46800" anchor="ctr"/>
          <a:lstStyle/>
          <a:p>
            <a:endParaRPr lang="ru-RU"/>
          </a:p>
        </p:txBody>
      </p:sp>
      <p:pic>
        <p:nvPicPr>
          <p:cNvPr id="144396" name="Picture 12" descr="http://t0.gstatic.com/images?q=tbn:ANd9GcRZklXfejI3fqxBnHVS_Hw1o8RQAbeWRYZtdI0lg2vWFjG4tLzb7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3164" y="1783334"/>
            <a:ext cx="407312" cy="68463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http://t0.gstatic.com/images?q=tbn:ANd9GcRZklXfejI3fqxBnHVS_Hw1o8RQAbeWRYZtdI0lg2vWFjG4tLzb7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4609" y="1780575"/>
            <a:ext cx="407312" cy="68463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http://t0.gstatic.com/images?q=tbn:ANd9GcRZklXfejI3fqxBnHVS_Hw1o8RQAbeWRYZtdI0lg2vWFjG4tLzb7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5492" y="1778579"/>
            <a:ext cx="407312" cy="68463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http://t0.gstatic.com/images?q=tbn:ANd9GcRZklXfejI3fqxBnHVS_Hw1o8RQAbeWRYZtdI0lg2vWFjG4tLzb7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0235" y="1780575"/>
            <a:ext cx="407312" cy="68463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http://t0.gstatic.com/images?q=tbn:ANd9GcRZklXfejI3fqxBnHVS_Hw1o8RQAbeWRYZtdI0lg2vWFjG4tLzb7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88" y="1777747"/>
            <a:ext cx="407312" cy="68463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Прямая со стрелкой 46"/>
          <p:cNvCxnSpPr/>
          <p:nvPr/>
        </p:nvCxnSpPr>
        <p:spPr>
          <a:xfrm>
            <a:off x="6540653" y="1520803"/>
            <a:ext cx="0" cy="268772"/>
          </a:xfrm>
          <a:prstGeom prst="straightConnector1">
            <a:avLst/>
          </a:prstGeom>
          <a:noFill/>
          <a:ln w="19050" algn="ctr">
            <a:solidFill>
              <a:srgbClr val="0000CC"/>
            </a:solidFill>
            <a:round/>
            <a:headEnd/>
            <a:tailEnd type="arrow" w="med" len="med"/>
          </a:ln>
        </p:spPr>
      </p:cxnSp>
      <p:cxnSp>
        <p:nvCxnSpPr>
          <p:cNvPr id="60" name="Прямая со стрелкой 59"/>
          <p:cNvCxnSpPr/>
          <p:nvPr/>
        </p:nvCxnSpPr>
        <p:spPr>
          <a:xfrm>
            <a:off x="7082637" y="1530985"/>
            <a:ext cx="0" cy="268772"/>
          </a:xfrm>
          <a:prstGeom prst="straightConnector1">
            <a:avLst/>
          </a:prstGeom>
          <a:noFill/>
          <a:ln w="19050" algn="ctr">
            <a:solidFill>
              <a:srgbClr val="0000CC"/>
            </a:solidFill>
            <a:round/>
            <a:headEnd/>
            <a:tailEnd type="arrow" w="med" len="med"/>
          </a:ln>
        </p:spPr>
      </p:cxnSp>
      <p:cxnSp>
        <p:nvCxnSpPr>
          <p:cNvPr id="64" name="Прямая со стрелкой 63"/>
          <p:cNvCxnSpPr/>
          <p:nvPr/>
        </p:nvCxnSpPr>
        <p:spPr>
          <a:xfrm>
            <a:off x="7612859" y="1530985"/>
            <a:ext cx="0" cy="268772"/>
          </a:xfrm>
          <a:prstGeom prst="straightConnector1">
            <a:avLst/>
          </a:prstGeom>
          <a:noFill/>
          <a:ln w="19050" algn="ctr">
            <a:solidFill>
              <a:srgbClr val="0000CC"/>
            </a:solidFill>
            <a:round/>
            <a:headEnd/>
            <a:tailEnd type="arrow" w="med" len="med"/>
          </a:ln>
        </p:spPr>
      </p:cxnSp>
      <p:cxnSp>
        <p:nvCxnSpPr>
          <p:cNvPr id="65" name="Прямая со стрелкой 64"/>
          <p:cNvCxnSpPr/>
          <p:nvPr/>
        </p:nvCxnSpPr>
        <p:spPr>
          <a:xfrm>
            <a:off x="8118623" y="1527811"/>
            <a:ext cx="0" cy="268772"/>
          </a:xfrm>
          <a:prstGeom prst="straightConnector1">
            <a:avLst/>
          </a:prstGeom>
          <a:noFill/>
          <a:ln w="19050" algn="ctr">
            <a:solidFill>
              <a:srgbClr val="0000CC"/>
            </a:solidFill>
            <a:round/>
            <a:headEnd/>
            <a:tailEnd type="arrow" w="med" len="med"/>
          </a:ln>
        </p:spPr>
      </p:cxnSp>
      <p:cxnSp>
        <p:nvCxnSpPr>
          <p:cNvPr id="66" name="Прямая со стрелкой 65"/>
          <p:cNvCxnSpPr/>
          <p:nvPr/>
        </p:nvCxnSpPr>
        <p:spPr>
          <a:xfrm>
            <a:off x="8640408" y="1530985"/>
            <a:ext cx="0" cy="268772"/>
          </a:xfrm>
          <a:prstGeom prst="straightConnector1">
            <a:avLst/>
          </a:prstGeom>
          <a:noFill/>
          <a:ln w="19050" algn="ctr">
            <a:solidFill>
              <a:srgbClr val="0000CC"/>
            </a:solidFill>
            <a:round/>
            <a:headEnd/>
            <a:tailEnd type="arrow" w="med" len="med"/>
          </a:ln>
        </p:spPr>
      </p:cxnSp>
      <p:pic>
        <p:nvPicPr>
          <p:cNvPr id="144401" name="Picture 17" descr="http://image.made-in-china.com/2f0j00nsStwZjaSHcl/YDS-35-Liquid-Nitrogen-Biological-Container.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908" t="3114" r="2968" b="4431"/>
          <a:stretch/>
        </p:blipFill>
        <p:spPr bwMode="auto">
          <a:xfrm>
            <a:off x="7143389" y="3083958"/>
            <a:ext cx="1028723" cy="1498198"/>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Прямая со стрелкой 73"/>
          <p:cNvCxnSpPr/>
          <p:nvPr/>
        </p:nvCxnSpPr>
        <p:spPr>
          <a:xfrm>
            <a:off x="6668091" y="2525626"/>
            <a:ext cx="563663" cy="512882"/>
          </a:xfrm>
          <a:prstGeom prst="straightConnector1">
            <a:avLst/>
          </a:prstGeom>
          <a:noFill/>
          <a:ln w="19050" algn="ctr">
            <a:solidFill>
              <a:srgbClr val="0000CC"/>
            </a:solidFill>
            <a:round/>
            <a:headEnd/>
            <a:tailEnd type="arrow" w="med" len="med"/>
          </a:ln>
        </p:spPr>
      </p:cxnSp>
      <p:cxnSp>
        <p:nvCxnSpPr>
          <p:cNvPr id="76" name="Прямая со стрелкой 75"/>
          <p:cNvCxnSpPr/>
          <p:nvPr/>
        </p:nvCxnSpPr>
        <p:spPr>
          <a:xfrm flipH="1">
            <a:off x="8005950" y="2544142"/>
            <a:ext cx="563663" cy="512882"/>
          </a:xfrm>
          <a:prstGeom prst="straightConnector1">
            <a:avLst/>
          </a:prstGeom>
          <a:noFill/>
          <a:ln w="19050" algn="ctr">
            <a:solidFill>
              <a:srgbClr val="0000CC"/>
            </a:solidFill>
            <a:round/>
            <a:headEnd/>
            <a:tailEnd type="arrow" w="med" len="med"/>
          </a:ln>
        </p:spPr>
      </p:cxnSp>
      <p:cxnSp>
        <p:nvCxnSpPr>
          <p:cNvPr id="77" name="Прямая со стрелкой 76"/>
          <p:cNvCxnSpPr/>
          <p:nvPr/>
        </p:nvCxnSpPr>
        <p:spPr>
          <a:xfrm>
            <a:off x="7126351" y="2519395"/>
            <a:ext cx="357559" cy="512882"/>
          </a:xfrm>
          <a:prstGeom prst="straightConnector1">
            <a:avLst/>
          </a:prstGeom>
          <a:noFill/>
          <a:ln w="19050" algn="ctr">
            <a:solidFill>
              <a:srgbClr val="0000CC"/>
            </a:solidFill>
            <a:round/>
            <a:headEnd/>
            <a:tailEnd type="arrow" w="med" len="med"/>
          </a:ln>
        </p:spPr>
      </p:cxnSp>
      <p:cxnSp>
        <p:nvCxnSpPr>
          <p:cNvPr id="79" name="Прямая со стрелкой 78"/>
          <p:cNvCxnSpPr/>
          <p:nvPr/>
        </p:nvCxnSpPr>
        <p:spPr>
          <a:xfrm flipH="1">
            <a:off x="7764234" y="2526178"/>
            <a:ext cx="357559" cy="512882"/>
          </a:xfrm>
          <a:prstGeom prst="straightConnector1">
            <a:avLst/>
          </a:prstGeom>
          <a:noFill/>
          <a:ln w="19050" algn="ctr">
            <a:solidFill>
              <a:srgbClr val="0000CC"/>
            </a:solidFill>
            <a:round/>
            <a:headEnd/>
            <a:tailEnd type="arrow" w="med" len="med"/>
          </a:ln>
        </p:spPr>
      </p:cxnSp>
      <p:cxnSp>
        <p:nvCxnSpPr>
          <p:cNvPr id="80" name="Прямая со стрелкой 79"/>
          <p:cNvCxnSpPr/>
          <p:nvPr/>
        </p:nvCxnSpPr>
        <p:spPr>
          <a:xfrm>
            <a:off x="7627521" y="2529086"/>
            <a:ext cx="0" cy="503190"/>
          </a:xfrm>
          <a:prstGeom prst="straightConnector1">
            <a:avLst/>
          </a:prstGeom>
          <a:noFill/>
          <a:ln w="19050" algn="ctr">
            <a:solidFill>
              <a:srgbClr val="0000CC"/>
            </a:solidFill>
            <a:round/>
            <a:headEnd/>
            <a:tailEnd type="arrow" w="med" len="med"/>
          </a:ln>
        </p:spPr>
      </p:cxnSp>
      <p:sp>
        <p:nvSpPr>
          <p:cNvPr id="86" name="Прямоугольник 85"/>
          <p:cNvSpPr/>
          <p:nvPr/>
        </p:nvSpPr>
        <p:spPr>
          <a:xfrm>
            <a:off x="2847432" y="4150736"/>
            <a:ext cx="1790776" cy="3197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p:cNvSpPr/>
          <p:nvPr/>
        </p:nvSpPr>
        <p:spPr>
          <a:xfrm>
            <a:off x="2873378" y="3872247"/>
            <a:ext cx="3581553" cy="2359063"/>
          </a:xfrm>
          <a:prstGeom prst="rect">
            <a:avLst/>
          </a:prstGeom>
          <a:noFill/>
          <a:ln w="158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2977995" y="3910379"/>
            <a:ext cx="3351844" cy="461665"/>
          </a:xfrm>
          <a:prstGeom prst="rect">
            <a:avLst/>
          </a:prstGeom>
        </p:spPr>
        <p:txBody>
          <a:bodyPr wrap="square">
            <a:spAutoFit/>
          </a:bodyPr>
          <a:lstStyle/>
          <a:p>
            <a:r>
              <a:rPr lang="en-US" dirty="0" smtClean="0"/>
              <a:t>High-power </a:t>
            </a:r>
            <a:r>
              <a:rPr lang="en-US" dirty="0"/>
              <a:t>liquid chromatography (</a:t>
            </a:r>
            <a:r>
              <a:rPr lang="en-US" dirty="0" smtClean="0"/>
              <a:t>HPLC)</a:t>
            </a:r>
          </a:p>
          <a:p>
            <a:r>
              <a:rPr lang="en-US" dirty="0" smtClean="0"/>
              <a:t>with </a:t>
            </a:r>
            <a:r>
              <a:rPr lang="en-US" dirty="0"/>
              <a:t>electrochemical detection </a:t>
            </a:r>
            <a:endParaRPr lang="ru-RU" dirty="0"/>
          </a:p>
        </p:txBody>
      </p:sp>
      <p:sp>
        <p:nvSpPr>
          <p:cNvPr id="61" name="Стрелка углом 60"/>
          <p:cNvSpPr/>
          <p:nvPr/>
        </p:nvSpPr>
        <p:spPr>
          <a:xfrm rot="10800000">
            <a:off x="6611875" y="4624828"/>
            <a:ext cx="1113239" cy="714875"/>
          </a:xfrm>
          <a:prstGeom prst="bentArrow">
            <a:avLst>
              <a:gd name="adj1" fmla="val 17882"/>
              <a:gd name="adj2" fmla="val 16935"/>
              <a:gd name="adj3" fmla="val 25000"/>
              <a:gd name="adj4" fmla="val 41098"/>
            </a:avLst>
          </a:prstGeom>
          <a:solidFill>
            <a:srgbClr val="0000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solidFill>
                <a:schemeClr val="tx1"/>
              </a:solidFill>
            </a:endParaRPr>
          </a:p>
        </p:txBody>
      </p:sp>
      <p:sp>
        <p:nvSpPr>
          <p:cNvPr id="62" name="Стрелка вправо 61"/>
          <p:cNvSpPr/>
          <p:nvPr/>
        </p:nvSpPr>
        <p:spPr>
          <a:xfrm rot="10800000">
            <a:off x="1866629" y="5056281"/>
            <a:ext cx="828675" cy="245080"/>
          </a:xfrm>
          <a:prstGeom prst="rightArrow">
            <a:avLst/>
          </a:prstGeom>
          <a:solidFill>
            <a:srgbClr val="0000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solidFill>
                <a:schemeClr val="tx1"/>
              </a:solidFill>
            </a:endParaRPr>
          </a:p>
        </p:txBody>
      </p:sp>
      <p:sp>
        <p:nvSpPr>
          <p:cNvPr id="91" name="Прямоугольник 90"/>
          <p:cNvSpPr/>
          <p:nvPr/>
        </p:nvSpPr>
        <p:spPr>
          <a:xfrm>
            <a:off x="346077" y="4535717"/>
            <a:ext cx="1385657" cy="1149171"/>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5" name="TextBox 74"/>
          <p:cNvSpPr txBox="1"/>
          <p:nvPr/>
        </p:nvSpPr>
        <p:spPr>
          <a:xfrm>
            <a:off x="307977" y="4656296"/>
            <a:ext cx="1471383" cy="892552"/>
          </a:xfrm>
          <a:prstGeom prst="rect">
            <a:avLst/>
          </a:prstGeom>
          <a:noFill/>
        </p:spPr>
        <p:txBody>
          <a:bodyPr wrap="square" rtlCol="0">
            <a:spAutoFit/>
          </a:bodyPr>
          <a:lstStyle/>
          <a:p>
            <a:r>
              <a:rPr lang="en-US" sz="1300" dirty="0">
                <a:solidFill>
                  <a:srgbClr val="C00000"/>
                </a:solidFill>
              </a:rPr>
              <a:t>Concentrations of monoamines and their metabolites</a:t>
            </a:r>
            <a:endParaRPr lang="ru-RU" sz="1300" dirty="0">
              <a:solidFill>
                <a:srgbClr val="C00000"/>
              </a:solidFill>
            </a:endParaRPr>
          </a:p>
        </p:txBody>
      </p:sp>
      <p:sp>
        <p:nvSpPr>
          <p:cNvPr id="93" name="Стрелка вправо 92"/>
          <p:cNvSpPr/>
          <p:nvPr/>
        </p:nvSpPr>
        <p:spPr>
          <a:xfrm>
            <a:off x="5623856" y="1978353"/>
            <a:ext cx="529443" cy="245080"/>
          </a:xfrm>
          <a:prstGeom prst="rightArrow">
            <a:avLst/>
          </a:prstGeom>
          <a:solidFill>
            <a:srgbClr val="0000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solidFill>
                <a:schemeClr val="tx1"/>
              </a:solidFill>
            </a:endParaRPr>
          </a:p>
        </p:txBody>
      </p:sp>
      <p:sp>
        <p:nvSpPr>
          <p:cNvPr id="78" name="Прямоугольник 77"/>
          <p:cNvSpPr/>
          <p:nvPr/>
        </p:nvSpPr>
        <p:spPr>
          <a:xfrm>
            <a:off x="3721105" y="6254714"/>
            <a:ext cx="1962397" cy="276999"/>
          </a:xfrm>
          <a:prstGeom prst="rect">
            <a:avLst/>
          </a:prstGeom>
        </p:spPr>
        <p:txBody>
          <a:bodyPr wrap="none">
            <a:spAutoFit/>
          </a:bodyPr>
          <a:lstStyle/>
          <a:p>
            <a:r>
              <a:rPr lang="en-GB" dirty="0"/>
              <a:t>LC-304T </a:t>
            </a:r>
            <a:r>
              <a:rPr lang="en-GB" dirty="0" smtClean="0"/>
              <a:t>chromatograph</a:t>
            </a:r>
            <a:endParaRPr lang="en-GB" dirty="0"/>
          </a:p>
        </p:txBody>
      </p:sp>
    </p:spTree>
    <p:extLst>
      <p:ext uri="{BB962C8B-B14F-4D97-AF65-F5344CB8AC3E}">
        <p14:creationId xmlns:p14="http://schemas.microsoft.com/office/powerpoint/2010/main" val="34342905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bwMode="auto">
          <a:xfrm>
            <a:off x="0" y="266700"/>
            <a:ext cx="9144000" cy="774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dirty="0">
                <a:solidFill>
                  <a:schemeClr val="bg1"/>
                </a:solidFill>
                <a:effectLst>
                  <a:outerShdw blurRad="38100" dist="38100" dir="2700000" algn="tl">
                    <a:srgbClr val="000000">
                      <a:alpha val="43137"/>
                    </a:srgbClr>
                  </a:outerShdw>
                </a:effectLst>
                <a:cs typeface="Times New Roman" pitchFamily="18" charset="0"/>
              </a:rPr>
              <a:t>M</a:t>
            </a:r>
            <a:r>
              <a:rPr lang="en-US" sz="4000" dirty="0" smtClean="0">
                <a:solidFill>
                  <a:schemeClr val="bg1"/>
                </a:solidFill>
                <a:effectLst>
                  <a:outerShdw blurRad="38100" dist="38100" dir="2700000" algn="tl">
                    <a:srgbClr val="000000">
                      <a:alpha val="43137"/>
                    </a:srgbClr>
                  </a:outerShdw>
                </a:effectLst>
                <a:cs typeface="Times New Roman" pitchFamily="18" charset="0"/>
              </a:rPr>
              <a:t>onoamines </a:t>
            </a:r>
            <a:r>
              <a:rPr lang="en-US" sz="4000" dirty="0">
                <a:solidFill>
                  <a:schemeClr val="bg1"/>
                </a:solidFill>
                <a:effectLst>
                  <a:outerShdw blurRad="38100" dist="38100" dir="2700000" algn="tl">
                    <a:srgbClr val="000000">
                      <a:alpha val="43137"/>
                    </a:srgbClr>
                  </a:outerShdw>
                </a:effectLst>
                <a:cs typeface="Times New Roman" pitchFamily="18" charset="0"/>
              </a:rPr>
              <a:t>and their </a:t>
            </a:r>
            <a:r>
              <a:rPr lang="en-US" sz="4000" dirty="0" smtClean="0">
                <a:solidFill>
                  <a:schemeClr val="bg1"/>
                </a:solidFill>
                <a:effectLst>
                  <a:outerShdw blurRad="38100" dist="38100" dir="2700000" algn="tl">
                    <a:srgbClr val="000000">
                      <a:alpha val="43137"/>
                    </a:srgbClr>
                  </a:outerShdw>
                </a:effectLst>
                <a:cs typeface="Times New Roman" pitchFamily="18" charset="0"/>
              </a:rPr>
              <a:t>metabolites</a:t>
            </a:r>
            <a:endParaRPr lang="ru-RU" sz="4000" dirty="0" smtClean="0">
              <a:solidFill>
                <a:schemeClr val="bg1"/>
              </a:solidFill>
              <a:effectLst>
                <a:outerShdw blurRad="38100" dist="38100" dir="2700000" algn="tl">
                  <a:srgbClr val="000000">
                    <a:alpha val="43137"/>
                  </a:srgbClr>
                </a:outerShdw>
              </a:effectLst>
              <a:cs typeface="Times New Roman" pitchFamily="18" charset="0"/>
            </a:endParaRPr>
          </a:p>
        </p:txBody>
      </p:sp>
      <p:sp>
        <p:nvSpPr>
          <p:cNvPr id="10" name="Прямоугольник 11"/>
          <p:cNvSpPr>
            <a:spLocks noChangeArrowheads="1"/>
          </p:cNvSpPr>
          <p:nvPr/>
        </p:nvSpPr>
        <p:spPr bwMode="auto">
          <a:xfrm>
            <a:off x="-58737" y="1151170"/>
            <a:ext cx="55578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endParaRPr lang="en-US" sz="2000" b="0" dirty="0">
              <a:solidFill>
                <a:srgbClr val="003366"/>
              </a:solidFill>
            </a:endParaRPr>
          </a:p>
          <a:p>
            <a:pPr marL="628650" lvl="1" indent="-285750" algn="l">
              <a:buFont typeface="Wingdings" pitchFamily="2" charset="2"/>
              <a:buChar char="q"/>
            </a:pPr>
            <a:r>
              <a:rPr lang="en-US" sz="2000" b="0" u="sng" dirty="0">
                <a:solidFill>
                  <a:srgbClr val="0000FF"/>
                </a:solidFill>
              </a:rPr>
              <a:t>Noradrenaline</a:t>
            </a:r>
            <a:r>
              <a:rPr lang="en-US" sz="2000" b="0" dirty="0">
                <a:solidFill>
                  <a:srgbClr val="0000FF"/>
                </a:solidFill>
              </a:rPr>
              <a:t> (NA).</a:t>
            </a:r>
          </a:p>
          <a:p>
            <a:pPr marL="628650" lvl="1" indent="-285750" algn="l">
              <a:buFont typeface="Arial" charset="0"/>
              <a:buChar char="•"/>
            </a:pPr>
            <a:endParaRPr lang="en-US" sz="2000" b="0" dirty="0">
              <a:solidFill>
                <a:srgbClr val="003366"/>
              </a:solidFill>
            </a:endParaRPr>
          </a:p>
          <a:p>
            <a:pPr marL="628650" lvl="1" indent="-285750" algn="l">
              <a:buFont typeface="Wingdings" pitchFamily="2" charset="2"/>
              <a:buChar char="q"/>
            </a:pPr>
            <a:r>
              <a:rPr lang="en-US" sz="2000" b="0" u="sng" dirty="0">
                <a:solidFill>
                  <a:srgbClr val="FF33CC"/>
                </a:solidFill>
              </a:rPr>
              <a:t>Dopamine</a:t>
            </a:r>
            <a:r>
              <a:rPr lang="en-US" sz="2000" b="0" dirty="0">
                <a:solidFill>
                  <a:srgbClr val="FF33CC"/>
                </a:solidFill>
              </a:rPr>
              <a:t> </a:t>
            </a:r>
            <a:r>
              <a:rPr lang="en-US" sz="2000" b="0" dirty="0" smtClean="0">
                <a:solidFill>
                  <a:srgbClr val="FF33CC"/>
                </a:solidFill>
              </a:rPr>
              <a:t>(DA)</a:t>
            </a:r>
            <a:r>
              <a:rPr lang="en-US" sz="2000" b="0" dirty="0" smtClean="0">
                <a:solidFill>
                  <a:srgbClr val="003366"/>
                </a:solidFill>
              </a:rPr>
              <a:t> and </a:t>
            </a:r>
            <a:r>
              <a:rPr lang="en-US" sz="2000" b="0" dirty="0">
                <a:solidFill>
                  <a:srgbClr val="003366"/>
                </a:solidFill>
              </a:rPr>
              <a:t>its metabolites</a:t>
            </a:r>
          </a:p>
          <a:p>
            <a:pPr marL="987425" lvl="3" indent="-285750" algn="l">
              <a:buFont typeface="Wingdings" pitchFamily="2" charset="2"/>
              <a:buChar char="ü"/>
            </a:pPr>
            <a:r>
              <a:rPr lang="en-US" sz="2000" b="0" dirty="0">
                <a:solidFill>
                  <a:srgbClr val="003366"/>
                </a:solidFill>
              </a:rPr>
              <a:t>3,4-doxyphenylacetic acid (DOPAC),</a:t>
            </a:r>
          </a:p>
          <a:p>
            <a:pPr marL="987425" lvl="3" indent="-285750" algn="l">
              <a:buFont typeface="Wingdings" pitchFamily="2" charset="2"/>
              <a:buChar char="ü"/>
            </a:pPr>
            <a:r>
              <a:rPr lang="en-US" sz="2000" b="0" dirty="0" err="1">
                <a:solidFill>
                  <a:srgbClr val="003366"/>
                </a:solidFill>
              </a:rPr>
              <a:t>homovanillic</a:t>
            </a:r>
            <a:r>
              <a:rPr lang="en-US" sz="2000" b="0" dirty="0">
                <a:solidFill>
                  <a:srgbClr val="003366"/>
                </a:solidFill>
              </a:rPr>
              <a:t> acid (HVA),</a:t>
            </a:r>
          </a:p>
          <a:p>
            <a:pPr marL="987425" lvl="3" indent="-285750" algn="l">
              <a:buFont typeface="Wingdings" pitchFamily="2" charset="2"/>
              <a:buChar char="ü"/>
            </a:pPr>
            <a:r>
              <a:rPr lang="en-US" sz="2000" b="0" dirty="0">
                <a:solidFill>
                  <a:srgbClr val="003366"/>
                </a:solidFill>
              </a:rPr>
              <a:t>3-methoxytyramine (3-MT).</a:t>
            </a:r>
          </a:p>
          <a:p>
            <a:pPr marL="987425" lvl="3" indent="-285750" algn="l">
              <a:buFont typeface="Wingdings" pitchFamily="2" charset="2"/>
              <a:buChar char="ü"/>
            </a:pPr>
            <a:endParaRPr lang="en-US" sz="2000" b="0" dirty="0">
              <a:solidFill>
                <a:srgbClr val="003366"/>
              </a:solidFill>
            </a:endParaRPr>
          </a:p>
          <a:p>
            <a:pPr marL="628650" lvl="1" indent="-285750" algn="l">
              <a:buFont typeface="Wingdings" pitchFamily="2" charset="2"/>
              <a:buChar char="q"/>
            </a:pPr>
            <a:r>
              <a:rPr lang="en-US" sz="2000" b="0" u="sng" dirty="0">
                <a:solidFill>
                  <a:srgbClr val="FF0000"/>
                </a:solidFill>
              </a:rPr>
              <a:t>Serotonin</a:t>
            </a:r>
            <a:r>
              <a:rPr lang="en-US" sz="2000" b="0" dirty="0">
                <a:solidFill>
                  <a:srgbClr val="FF0000"/>
                </a:solidFill>
              </a:rPr>
              <a:t> </a:t>
            </a:r>
            <a:r>
              <a:rPr lang="en-US" sz="2000" b="0" dirty="0" smtClean="0">
                <a:solidFill>
                  <a:srgbClr val="FF0000"/>
                </a:solidFill>
              </a:rPr>
              <a:t>(5-HT) </a:t>
            </a:r>
            <a:r>
              <a:rPr lang="en-US" sz="2000" b="0" dirty="0">
                <a:solidFill>
                  <a:srgbClr val="003366"/>
                </a:solidFill>
              </a:rPr>
              <a:t>and its metabolite </a:t>
            </a:r>
          </a:p>
          <a:p>
            <a:pPr marL="989013" lvl="2" indent="-285750" algn="l">
              <a:buFont typeface="Wingdings" pitchFamily="2" charset="2"/>
              <a:buChar char="ü"/>
            </a:pPr>
            <a:r>
              <a:rPr lang="en-US" sz="2000" b="0" dirty="0">
                <a:solidFill>
                  <a:srgbClr val="003366"/>
                </a:solidFill>
              </a:rPr>
              <a:t>5-hydroxyindoleacetic acid (5-HIAA</a:t>
            </a:r>
            <a:r>
              <a:rPr lang="en-US" sz="2000" b="0" dirty="0" smtClean="0">
                <a:solidFill>
                  <a:srgbClr val="003366"/>
                </a:solidFill>
              </a:rPr>
              <a:t>).</a:t>
            </a:r>
            <a:endParaRPr lang="en-US" sz="2000" b="0" dirty="0">
              <a:solidFill>
                <a:srgbClr val="003366"/>
              </a:solidFill>
            </a:endParaRPr>
          </a:p>
          <a:p>
            <a:pPr marL="531813" lvl="1" indent="-285750" algn="l">
              <a:buFont typeface="Wingdings" pitchFamily="2" charset="2"/>
              <a:buChar char="ü"/>
            </a:pPr>
            <a:endParaRPr lang="en-US" sz="2000" b="0" dirty="0">
              <a:solidFill>
                <a:srgbClr val="003366"/>
              </a:solidFill>
            </a:endParaRPr>
          </a:p>
          <a:p>
            <a:pPr marL="627063" lvl="2" indent="-342900" algn="l">
              <a:buFont typeface="Wingdings" pitchFamily="2" charset="2"/>
              <a:buChar char="q"/>
            </a:pPr>
            <a:endParaRPr lang="en-US" sz="2000" b="0" dirty="0" smtClean="0">
              <a:solidFill>
                <a:srgbClr val="003366"/>
              </a:solidFill>
            </a:endParaRPr>
          </a:p>
        </p:txBody>
      </p:sp>
      <p:grpSp>
        <p:nvGrpSpPr>
          <p:cNvPr id="12" name="Группа 25611"/>
          <p:cNvGrpSpPr>
            <a:grpSpLocks/>
          </p:cNvGrpSpPr>
          <p:nvPr/>
        </p:nvGrpSpPr>
        <p:grpSpPr bwMode="auto">
          <a:xfrm>
            <a:off x="5317304" y="1590676"/>
            <a:ext cx="3633018" cy="3513494"/>
            <a:chOff x="6002520" y="1819622"/>
            <a:chExt cx="2807645" cy="2716299"/>
          </a:xfrm>
        </p:grpSpPr>
        <p:sp>
          <p:nvSpPr>
            <p:cNvPr id="13" name="Овал 25599"/>
            <p:cNvSpPr>
              <a:spLocks noChangeArrowheads="1"/>
            </p:cNvSpPr>
            <p:nvPr/>
          </p:nvSpPr>
          <p:spPr bwMode="auto">
            <a:xfrm>
              <a:off x="6009590" y="1822796"/>
              <a:ext cx="1820398" cy="1820398"/>
            </a:xfrm>
            <a:prstGeom prst="ellipse">
              <a:avLst/>
            </a:prstGeom>
            <a:solidFill>
              <a:srgbClr val="0000FF">
                <a:alpha val="5098"/>
              </a:srgbClr>
            </a:solidFill>
            <a:ln w="31750" algn="ctr">
              <a:solidFill>
                <a:schemeClr val="tx1"/>
              </a:solidFill>
              <a:round/>
              <a:headEnd/>
              <a:tailEnd/>
            </a:ln>
          </p:spPr>
          <p:txBody>
            <a:bodyPr wrap="none" lIns="90000" tIns="46800" rIns="90000" bIns="46800" anchor="ctr"/>
            <a:lstStyle/>
            <a:p>
              <a:endParaRPr lang="ru-RU" sz="2000">
                <a:latin typeface="Arial" charset="0"/>
              </a:endParaRPr>
            </a:p>
          </p:txBody>
        </p:sp>
        <p:sp>
          <p:nvSpPr>
            <p:cNvPr id="14" name="Овал 35"/>
            <p:cNvSpPr>
              <a:spLocks noChangeArrowheads="1"/>
            </p:cNvSpPr>
            <p:nvPr/>
          </p:nvSpPr>
          <p:spPr bwMode="auto">
            <a:xfrm>
              <a:off x="6989767" y="1819622"/>
              <a:ext cx="1820398" cy="1820398"/>
            </a:xfrm>
            <a:prstGeom prst="ellipse">
              <a:avLst/>
            </a:prstGeom>
            <a:solidFill>
              <a:srgbClr val="FF0000">
                <a:alpha val="3922"/>
              </a:srgbClr>
            </a:solidFill>
            <a:ln w="31750" algn="ctr">
              <a:solidFill>
                <a:schemeClr val="tx1"/>
              </a:solidFill>
              <a:round/>
              <a:headEnd/>
              <a:tailEnd/>
            </a:ln>
          </p:spPr>
          <p:txBody>
            <a:bodyPr wrap="none" lIns="90000" tIns="46800" rIns="90000" bIns="46800" anchor="ctr"/>
            <a:lstStyle/>
            <a:p>
              <a:endParaRPr lang="ru-RU" sz="2000">
                <a:latin typeface="Arial" charset="0"/>
              </a:endParaRPr>
            </a:p>
          </p:txBody>
        </p:sp>
        <p:sp>
          <p:nvSpPr>
            <p:cNvPr id="15" name="Овал 36"/>
            <p:cNvSpPr>
              <a:spLocks noChangeArrowheads="1"/>
            </p:cNvSpPr>
            <p:nvPr/>
          </p:nvSpPr>
          <p:spPr bwMode="auto">
            <a:xfrm>
              <a:off x="6556990" y="2715523"/>
              <a:ext cx="1820398" cy="1820398"/>
            </a:xfrm>
            <a:prstGeom prst="ellipse">
              <a:avLst/>
            </a:prstGeom>
            <a:solidFill>
              <a:srgbClr val="006600">
                <a:alpha val="3137"/>
              </a:srgbClr>
            </a:solidFill>
            <a:ln w="31750" algn="ctr">
              <a:solidFill>
                <a:schemeClr val="tx1"/>
              </a:solidFill>
              <a:round/>
              <a:headEnd/>
              <a:tailEnd/>
            </a:ln>
          </p:spPr>
          <p:txBody>
            <a:bodyPr wrap="none" lIns="90000" tIns="46800" rIns="90000" bIns="46800" anchor="ctr"/>
            <a:lstStyle/>
            <a:p>
              <a:endParaRPr lang="ru-RU" sz="2000">
                <a:latin typeface="Arial" charset="0"/>
              </a:endParaRPr>
            </a:p>
          </p:txBody>
        </p:sp>
        <p:sp>
          <p:nvSpPr>
            <p:cNvPr id="16" name="TextBox 15"/>
            <p:cNvSpPr txBox="1"/>
            <p:nvPr/>
          </p:nvSpPr>
          <p:spPr>
            <a:xfrm>
              <a:off x="6002520" y="2576886"/>
              <a:ext cx="1011126" cy="226047"/>
            </a:xfrm>
            <a:prstGeom prst="rect">
              <a:avLst/>
            </a:prstGeom>
            <a:noFill/>
          </p:spPr>
          <p:txBody>
            <a:bodyPr wrap="none">
              <a:spAutoFit/>
            </a:bodyPr>
            <a:lstStyle/>
            <a:p>
              <a:pPr>
                <a:defRPr/>
              </a:pPr>
              <a:r>
                <a:rPr lang="en-US" sz="1300" b="1" u="sng" dirty="0">
                  <a:solidFill>
                    <a:srgbClr val="0000FF"/>
                  </a:solidFill>
                  <a:latin typeface="+mj-lt"/>
                </a:rPr>
                <a:t>Noradrenaline</a:t>
              </a:r>
              <a:endParaRPr lang="ru-RU" sz="1300" b="1" u="sng" dirty="0">
                <a:solidFill>
                  <a:srgbClr val="0000FF"/>
                </a:solidFill>
                <a:latin typeface="+mj-lt"/>
              </a:endParaRPr>
            </a:p>
          </p:txBody>
        </p:sp>
        <p:sp>
          <p:nvSpPr>
            <p:cNvPr id="17" name="TextBox 16"/>
            <p:cNvSpPr txBox="1"/>
            <p:nvPr/>
          </p:nvSpPr>
          <p:spPr>
            <a:xfrm>
              <a:off x="6095259" y="1992665"/>
              <a:ext cx="1016083" cy="499682"/>
            </a:xfrm>
            <a:prstGeom prst="rect">
              <a:avLst/>
            </a:prstGeom>
            <a:noFill/>
          </p:spPr>
          <p:txBody>
            <a:bodyPr wrap="none">
              <a:spAutoFit/>
            </a:bodyPr>
            <a:lstStyle/>
            <a:p>
              <a:pPr>
                <a:defRPr/>
              </a:pPr>
              <a:r>
                <a:rPr lang="en-US" b="1" i="1" dirty="0">
                  <a:solidFill>
                    <a:srgbClr val="0000FF"/>
                  </a:solidFill>
                  <a:latin typeface="+mj-lt"/>
                </a:rPr>
                <a:t>       Alertness</a:t>
              </a:r>
            </a:p>
            <a:p>
              <a:pPr>
                <a:defRPr/>
              </a:pPr>
              <a:r>
                <a:rPr lang="en-US" b="1" i="1" dirty="0">
                  <a:solidFill>
                    <a:srgbClr val="0000FF"/>
                  </a:solidFill>
                  <a:latin typeface="+mj-lt"/>
                </a:rPr>
                <a:t>  Concentration</a:t>
              </a:r>
            </a:p>
            <a:p>
              <a:pPr>
                <a:defRPr/>
              </a:pPr>
              <a:r>
                <a:rPr lang="en-US" b="1" i="1" dirty="0">
                  <a:solidFill>
                    <a:srgbClr val="0000FF"/>
                  </a:solidFill>
                  <a:latin typeface="+mj-lt"/>
                </a:rPr>
                <a:t>Energy</a:t>
              </a:r>
              <a:endParaRPr lang="ru-RU" b="1" i="1" dirty="0">
                <a:solidFill>
                  <a:srgbClr val="0000FF"/>
                </a:solidFill>
                <a:latin typeface="+mj-lt"/>
              </a:endParaRPr>
            </a:p>
          </p:txBody>
        </p:sp>
        <p:sp>
          <p:nvSpPr>
            <p:cNvPr id="18" name="TextBox 17"/>
            <p:cNvSpPr txBox="1"/>
            <p:nvPr/>
          </p:nvSpPr>
          <p:spPr>
            <a:xfrm>
              <a:off x="7971386" y="2572707"/>
              <a:ext cx="746019" cy="226047"/>
            </a:xfrm>
            <a:prstGeom prst="rect">
              <a:avLst/>
            </a:prstGeom>
            <a:noFill/>
          </p:spPr>
          <p:txBody>
            <a:bodyPr wrap="none">
              <a:spAutoFit/>
            </a:bodyPr>
            <a:lstStyle/>
            <a:p>
              <a:pPr>
                <a:defRPr/>
              </a:pPr>
              <a:r>
                <a:rPr lang="en-US" sz="1300" b="1" u="sng" dirty="0">
                  <a:solidFill>
                    <a:srgbClr val="FF0000"/>
                  </a:solidFill>
                  <a:latin typeface="+mj-lt"/>
                </a:rPr>
                <a:t>Serotonin</a:t>
              </a:r>
              <a:endParaRPr lang="ru-RU" sz="1300" b="1" u="sng" dirty="0">
                <a:solidFill>
                  <a:srgbClr val="FF0000"/>
                </a:solidFill>
                <a:latin typeface="+mj-lt"/>
              </a:endParaRPr>
            </a:p>
          </p:txBody>
        </p:sp>
        <p:sp>
          <p:nvSpPr>
            <p:cNvPr id="19" name="TextBox 18"/>
            <p:cNvSpPr txBox="1"/>
            <p:nvPr/>
          </p:nvSpPr>
          <p:spPr>
            <a:xfrm>
              <a:off x="7575011" y="1952976"/>
              <a:ext cx="1032187" cy="499682"/>
            </a:xfrm>
            <a:prstGeom prst="rect">
              <a:avLst/>
            </a:prstGeom>
            <a:noFill/>
          </p:spPr>
          <p:txBody>
            <a:bodyPr wrap="none">
              <a:spAutoFit/>
            </a:bodyPr>
            <a:lstStyle/>
            <a:p>
              <a:pPr>
                <a:defRPr/>
              </a:pPr>
              <a:r>
                <a:rPr lang="en-US" b="1" i="1" dirty="0">
                  <a:solidFill>
                    <a:srgbClr val="FF0000"/>
                  </a:solidFill>
                  <a:latin typeface="+mj-lt"/>
                </a:rPr>
                <a:t>Obsession</a:t>
              </a:r>
            </a:p>
            <a:p>
              <a:pPr>
                <a:defRPr/>
              </a:pPr>
              <a:r>
                <a:rPr lang="en-US" b="1" i="1" dirty="0">
                  <a:solidFill>
                    <a:srgbClr val="FF0000"/>
                  </a:solidFill>
                  <a:latin typeface="+mj-lt"/>
                </a:rPr>
                <a:t>     Compulsion</a:t>
              </a:r>
            </a:p>
            <a:p>
              <a:pPr>
                <a:defRPr/>
              </a:pPr>
              <a:r>
                <a:rPr lang="en-US" b="1" i="1" dirty="0">
                  <a:solidFill>
                    <a:srgbClr val="FF0000"/>
                  </a:solidFill>
                  <a:latin typeface="+mj-lt"/>
                </a:rPr>
                <a:t>             Memory</a:t>
              </a:r>
              <a:endParaRPr lang="ru-RU" b="1" i="1" dirty="0">
                <a:solidFill>
                  <a:srgbClr val="FF0000"/>
                </a:solidFill>
                <a:latin typeface="+mj-lt"/>
              </a:endParaRPr>
            </a:p>
          </p:txBody>
        </p:sp>
        <p:sp>
          <p:nvSpPr>
            <p:cNvPr id="20" name="TextBox 19"/>
            <p:cNvSpPr txBox="1"/>
            <p:nvPr/>
          </p:nvSpPr>
          <p:spPr>
            <a:xfrm>
              <a:off x="7098345" y="3742146"/>
              <a:ext cx="767078" cy="226047"/>
            </a:xfrm>
            <a:prstGeom prst="rect">
              <a:avLst/>
            </a:prstGeom>
            <a:noFill/>
          </p:spPr>
          <p:txBody>
            <a:bodyPr wrap="none">
              <a:spAutoFit/>
            </a:bodyPr>
            <a:lstStyle/>
            <a:p>
              <a:pPr>
                <a:defRPr/>
              </a:pPr>
              <a:r>
                <a:rPr lang="en-US" sz="1300" b="1" u="sng" dirty="0">
                  <a:solidFill>
                    <a:srgbClr val="D600D6"/>
                  </a:solidFill>
                  <a:latin typeface="+mj-lt"/>
                </a:rPr>
                <a:t>Dopamine</a:t>
              </a:r>
              <a:endParaRPr lang="ru-RU" sz="1300" b="1" u="sng" dirty="0">
                <a:solidFill>
                  <a:srgbClr val="D600D6"/>
                </a:solidFill>
                <a:latin typeface="+mj-lt"/>
              </a:endParaRPr>
            </a:p>
          </p:txBody>
        </p:sp>
        <p:sp>
          <p:nvSpPr>
            <p:cNvPr id="21" name="TextBox 20"/>
            <p:cNvSpPr txBox="1"/>
            <p:nvPr/>
          </p:nvSpPr>
          <p:spPr>
            <a:xfrm>
              <a:off x="7114181" y="3953290"/>
              <a:ext cx="738585" cy="356915"/>
            </a:xfrm>
            <a:prstGeom prst="rect">
              <a:avLst/>
            </a:prstGeom>
            <a:noFill/>
          </p:spPr>
          <p:txBody>
            <a:bodyPr wrap="none">
              <a:spAutoFit/>
            </a:bodyPr>
            <a:lstStyle/>
            <a:p>
              <a:pPr algn="ctr">
                <a:defRPr/>
              </a:pPr>
              <a:r>
                <a:rPr lang="en-US" b="1" i="1" dirty="0">
                  <a:solidFill>
                    <a:srgbClr val="D600D6"/>
                  </a:solidFill>
                  <a:latin typeface="+mj-lt"/>
                </a:rPr>
                <a:t>Reward</a:t>
              </a:r>
            </a:p>
            <a:p>
              <a:pPr algn="ctr">
                <a:defRPr/>
              </a:pPr>
              <a:r>
                <a:rPr lang="en-US" b="1" i="1" dirty="0">
                  <a:solidFill>
                    <a:srgbClr val="D600D6"/>
                  </a:solidFill>
                  <a:latin typeface="+mj-lt"/>
                </a:rPr>
                <a:t>Motivation</a:t>
              </a:r>
              <a:endParaRPr lang="ru-RU" b="1" i="1" dirty="0">
                <a:solidFill>
                  <a:srgbClr val="D600D6"/>
                </a:solidFill>
                <a:latin typeface="+mj-lt"/>
              </a:endParaRPr>
            </a:p>
          </p:txBody>
        </p:sp>
        <p:sp>
          <p:nvSpPr>
            <p:cNvPr id="22" name="TextBox 21"/>
            <p:cNvSpPr txBox="1"/>
            <p:nvPr/>
          </p:nvSpPr>
          <p:spPr>
            <a:xfrm>
              <a:off x="7064642" y="2146657"/>
              <a:ext cx="685316" cy="499682"/>
            </a:xfrm>
            <a:prstGeom prst="rect">
              <a:avLst/>
            </a:prstGeom>
            <a:noFill/>
          </p:spPr>
          <p:txBody>
            <a:bodyPr wrap="none">
              <a:spAutoFit/>
            </a:bodyPr>
            <a:lstStyle/>
            <a:p>
              <a:pPr algn="ctr">
                <a:defRPr/>
              </a:pPr>
              <a:r>
                <a:rPr lang="en-US" b="1" i="1" dirty="0">
                  <a:solidFill>
                    <a:srgbClr val="660033"/>
                  </a:solidFill>
                  <a:latin typeface="+mj-lt"/>
                </a:rPr>
                <a:t>Anxiety</a:t>
              </a:r>
            </a:p>
            <a:p>
              <a:pPr algn="ctr">
                <a:defRPr/>
              </a:pPr>
              <a:r>
                <a:rPr lang="en-US" b="1" i="1" dirty="0">
                  <a:solidFill>
                    <a:srgbClr val="660033"/>
                  </a:solidFill>
                  <a:latin typeface="+mj-lt"/>
                </a:rPr>
                <a:t>Impulse</a:t>
              </a:r>
            </a:p>
            <a:p>
              <a:pPr algn="ctr">
                <a:defRPr/>
              </a:pPr>
              <a:r>
                <a:rPr lang="en-US" b="1" i="1" dirty="0">
                  <a:solidFill>
                    <a:srgbClr val="660033"/>
                  </a:solidFill>
                  <a:latin typeface="+mj-lt"/>
                </a:rPr>
                <a:t>Irritability</a:t>
              </a:r>
              <a:endParaRPr lang="ru-RU" b="1" i="1" dirty="0">
                <a:solidFill>
                  <a:srgbClr val="660033"/>
                </a:solidFill>
                <a:latin typeface="+mj-lt"/>
              </a:endParaRPr>
            </a:p>
          </p:txBody>
        </p:sp>
        <p:sp>
          <p:nvSpPr>
            <p:cNvPr id="23" name="TextBox 22"/>
            <p:cNvSpPr txBox="1"/>
            <p:nvPr/>
          </p:nvSpPr>
          <p:spPr>
            <a:xfrm>
              <a:off x="7070989" y="2732464"/>
              <a:ext cx="685316" cy="535373"/>
            </a:xfrm>
            <a:prstGeom prst="rect">
              <a:avLst/>
            </a:prstGeom>
            <a:noFill/>
          </p:spPr>
          <p:txBody>
            <a:bodyPr wrap="none">
              <a:spAutoFit/>
            </a:bodyPr>
            <a:lstStyle/>
            <a:p>
              <a:pPr algn="ctr">
                <a:defRPr/>
              </a:pPr>
              <a:r>
                <a:rPr lang="en-US" b="1" i="1" dirty="0">
                  <a:solidFill>
                    <a:srgbClr val="006600"/>
                  </a:solidFill>
                  <a:latin typeface="+mj-lt"/>
                </a:rPr>
                <a:t>Mood</a:t>
              </a:r>
            </a:p>
            <a:p>
              <a:pPr algn="ctr">
                <a:defRPr/>
              </a:pPr>
              <a:endParaRPr lang="en-US" sz="300" b="1" i="1" dirty="0">
                <a:solidFill>
                  <a:srgbClr val="006600"/>
                </a:solidFill>
                <a:latin typeface="+mj-lt"/>
              </a:endParaRPr>
            </a:p>
            <a:p>
              <a:pPr algn="ctr">
                <a:defRPr/>
              </a:pPr>
              <a:r>
                <a:rPr lang="en-US" b="1" i="1" dirty="0">
                  <a:solidFill>
                    <a:srgbClr val="006600"/>
                  </a:solidFill>
                  <a:latin typeface="+mj-lt"/>
                </a:rPr>
                <a:t>Cognitive</a:t>
              </a:r>
            </a:p>
            <a:p>
              <a:pPr algn="ctr">
                <a:defRPr/>
              </a:pPr>
              <a:r>
                <a:rPr lang="en-US" b="1" i="1" dirty="0">
                  <a:solidFill>
                    <a:srgbClr val="006600"/>
                  </a:solidFill>
                  <a:latin typeface="+mj-lt"/>
                </a:rPr>
                <a:t>function</a:t>
              </a:r>
              <a:endParaRPr lang="ru-RU" b="1" i="1" dirty="0">
                <a:solidFill>
                  <a:srgbClr val="006600"/>
                </a:solidFill>
                <a:latin typeface="+mj-lt"/>
              </a:endParaRPr>
            </a:p>
          </p:txBody>
        </p:sp>
        <p:sp>
          <p:nvSpPr>
            <p:cNvPr id="24" name="TextBox 23"/>
            <p:cNvSpPr txBox="1"/>
            <p:nvPr/>
          </p:nvSpPr>
          <p:spPr>
            <a:xfrm>
              <a:off x="6586564" y="3297632"/>
              <a:ext cx="665495" cy="214149"/>
            </a:xfrm>
            <a:prstGeom prst="rect">
              <a:avLst/>
            </a:prstGeom>
            <a:noFill/>
          </p:spPr>
          <p:txBody>
            <a:bodyPr wrap="none">
              <a:spAutoFit/>
            </a:bodyPr>
            <a:lstStyle/>
            <a:p>
              <a:pPr algn="ctr">
                <a:defRPr/>
              </a:pPr>
              <a:r>
                <a:rPr lang="en-US" b="1" i="1" dirty="0">
                  <a:solidFill>
                    <a:srgbClr val="AC5600"/>
                  </a:solidFill>
                  <a:latin typeface="+mj-lt"/>
                </a:rPr>
                <a:t>Attention</a:t>
              </a:r>
              <a:endParaRPr lang="ru-RU" b="1" i="1" dirty="0">
                <a:solidFill>
                  <a:srgbClr val="AC5600"/>
                </a:solidFill>
                <a:latin typeface="+mj-lt"/>
              </a:endParaRPr>
            </a:p>
          </p:txBody>
        </p:sp>
        <p:sp>
          <p:nvSpPr>
            <p:cNvPr id="25" name="TextBox 24"/>
            <p:cNvSpPr txBox="1"/>
            <p:nvPr/>
          </p:nvSpPr>
          <p:spPr>
            <a:xfrm>
              <a:off x="7487272" y="3143225"/>
              <a:ext cx="859297" cy="499682"/>
            </a:xfrm>
            <a:prstGeom prst="rect">
              <a:avLst/>
            </a:prstGeom>
            <a:noFill/>
          </p:spPr>
          <p:txBody>
            <a:bodyPr wrap="none">
              <a:spAutoFit/>
            </a:bodyPr>
            <a:lstStyle/>
            <a:p>
              <a:pPr>
                <a:defRPr/>
              </a:pPr>
              <a:r>
                <a:rPr lang="en-US" b="1" i="1" dirty="0">
                  <a:solidFill>
                    <a:srgbClr val="333399"/>
                  </a:solidFill>
                  <a:latin typeface="+mj-lt"/>
                </a:rPr>
                <a:t>     Appetite</a:t>
              </a:r>
            </a:p>
            <a:p>
              <a:pPr>
                <a:defRPr/>
              </a:pPr>
              <a:r>
                <a:rPr lang="en-US" b="1" i="1" dirty="0">
                  <a:solidFill>
                    <a:srgbClr val="333399"/>
                  </a:solidFill>
                  <a:latin typeface="+mj-lt"/>
                </a:rPr>
                <a:t>  Aggression</a:t>
              </a:r>
            </a:p>
            <a:p>
              <a:pPr>
                <a:defRPr/>
              </a:pPr>
              <a:r>
                <a:rPr lang="en-US" b="1" i="1" dirty="0">
                  <a:solidFill>
                    <a:srgbClr val="333399"/>
                  </a:solidFill>
                  <a:latin typeface="+mj-lt"/>
                </a:rPr>
                <a:t>Sex</a:t>
              </a:r>
              <a:endParaRPr lang="ru-RU" b="1" i="1" dirty="0">
                <a:solidFill>
                  <a:srgbClr val="333399"/>
                </a:solidFill>
                <a:latin typeface="+mj-lt"/>
              </a:endParaRPr>
            </a:p>
          </p:txBody>
        </p:sp>
      </p:grpSp>
      <p:sp>
        <p:nvSpPr>
          <p:cNvPr id="26" name="Прямоугольник 11"/>
          <p:cNvSpPr>
            <a:spLocks noChangeArrowheads="1"/>
          </p:cNvSpPr>
          <p:nvPr/>
        </p:nvSpPr>
        <p:spPr bwMode="auto">
          <a:xfrm>
            <a:off x="172700" y="4739486"/>
            <a:ext cx="585977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5263" lvl="2" algn="l">
              <a:spcAft>
                <a:spcPts val="600"/>
              </a:spcAft>
            </a:pPr>
            <a:r>
              <a:rPr lang="en-US" sz="2000" b="0" u="sng" dirty="0" smtClean="0">
                <a:solidFill>
                  <a:srgbClr val="003366"/>
                </a:solidFill>
              </a:rPr>
              <a:t>Ratios characterizing the monoamine turnover:</a:t>
            </a:r>
          </a:p>
          <a:p>
            <a:pPr marL="728663" lvl="2" indent="-342900" algn="l">
              <a:spcAft>
                <a:spcPts val="600"/>
              </a:spcAft>
              <a:buFont typeface="Wingdings" pitchFamily="2" charset="2"/>
              <a:buChar char="Ø"/>
            </a:pPr>
            <a:r>
              <a:rPr lang="en-US" sz="2000" b="0" dirty="0" smtClean="0">
                <a:solidFill>
                  <a:srgbClr val="003366"/>
                </a:solidFill>
              </a:rPr>
              <a:t>DOPAC/DA</a:t>
            </a:r>
          </a:p>
          <a:p>
            <a:pPr marL="728663" lvl="2" indent="-342900" algn="l">
              <a:spcAft>
                <a:spcPts val="600"/>
              </a:spcAft>
              <a:buFont typeface="Wingdings" pitchFamily="2" charset="2"/>
              <a:buChar char="Ø"/>
            </a:pPr>
            <a:r>
              <a:rPr lang="en-US" sz="2000" b="0" dirty="0" smtClean="0">
                <a:solidFill>
                  <a:srgbClr val="003366"/>
                </a:solidFill>
              </a:rPr>
              <a:t>HVA/DA</a:t>
            </a:r>
          </a:p>
          <a:p>
            <a:pPr marL="728663" lvl="2" indent="-342900" algn="l">
              <a:spcAft>
                <a:spcPts val="600"/>
              </a:spcAft>
              <a:buFont typeface="Wingdings" pitchFamily="2" charset="2"/>
              <a:buChar char="Ø"/>
            </a:pPr>
            <a:r>
              <a:rPr lang="en-US" sz="2000" b="0" dirty="0" smtClean="0">
                <a:solidFill>
                  <a:srgbClr val="003366"/>
                </a:solidFill>
              </a:rPr>
              <a:t>5-HIAA/5-HT</a:t>
            </a:r>
            <a:endParaRPr lang="en-US" sz="2000" b="0" dirty="0">
              <a:solidFill>
                <a:srgbClr val="003366"/>
              </a:solidFill>
            </a:endParaRPr>
          </a:p>
        </p:txBody>
      </p:sp>
    </p:spTree>
    <p:extLst>
      <p:ext uri="{BB962C8B-B14F-4D97-AF65-F5344CB8AC3E}">
        <p14:creationId xmlns:p14="http://schemas.microsoft.com/office/powerpoint/2010/main" val="19957936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4"/>
          <p:cNvSpPr txBox="1">
            <a:spLocks noChangeArrowheads="1"/>
          </p:cNvSpPr>
          <p:nvPr/>
        </p:nvSpPr>
        <p:spPr bwMode="auto">
          <a:xfrm>
            <a:off x="1" y="34020"/>
            <a:ext cx="910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r>
              <a:rPr lang="en-US" sz="4000" b="0" dirty="0" smtClean="0">
                <a:solidFill>
                  <a:schemeClr val="bg1"/>
                </a:solidFill>
                <a:effectLst>
                  <a:outerShdw blurRad="38100" dist="38100" dir="2700000" algn="tl">
                    <a:srgbClr val="000000">
                      <a:alpha val="43137"/>
                    </a:srgbClr>
                  </a:outerShdw>
                </a:effectLst>
                <a:latin typeface="+mj-lt"/>
              </a:rPr>
              <a:t>Results</a:t>
            </a:r>
            <a:endParaRPr lang="en-US" sz="4000" b="0" dirty="0">
              <a:solidFill>
                <a:schemeClr val="bg1"/>
              </a:solidFill>
              <a:effectLst>
                <a:outerShdw blurRad="38100" dist="38100" dir="2700000" algn="tl">
                  <a:srgbClr val="000000">
                    <a:alpha val="43137"/>
                  </a:srgbClr>
                </a:outerShdw>
              </a:effectLst>
              <a:latin typeface="+mj-lt"/>
            </a:endParaRPr>
          </a:p>
        </p:txBody>
      </p:sp>
      <p:sp>
        <p:nvSpPr>
          <p:cNvPr id="3" name="TextBox 2"/>
          <p:cNvSpPr txBox="1"/>
          <p:nvPr/>
        </p:nvSpPr>
        <p:spPr>
          <a:xfrm>
            <a:off x="277924" y="5221601"/>
            <a:ext cx="8698367" cy="1200329"/>
          </a:xfrm>
          <a:prstGeom prst="rect">
            <a:avLst/>
          </a:prstGeom>
          <a:noFill/>
        </p:spPr>
        <p:txBody>
          <a:bodyPr wrap="square" rtlCol="0">
            <a:spAutoFit/>
          </a:bodyPr>
          <a:lstStyle/>
          <a:p>
            <a:pPr algn="just"/>
            <a:r>
              <a:rPr lang="en-GB" sz="1800" b="0" dirty="0" smtClean="0">
                <a:solidFill>
                  <a:srgbClr val="101B40"/>
                </a:solidFill>
              </a:rPr>
              <a:t>The </a:t>
            </a:r>
            <a:r>
              <a:rPr lang="en-GB" sz="1800" b="0" dirty="0">
                <a:solidFill>
                  <a:srgbClr val="101B40"/>
                </a:solidFill>
              </a:rPr>
              <a:t>overall map </a:t>
            </a:r>
            <a:r>
              <a:rPr lang="en-US" sz="1800" b="0" dirty="0">
                <a:solidFill>
                  <a:srgbClr val="101B40"/>
                </a:solidFill>
              </a:rPr>
              <a:t>of brain neurotransmitter alterations observed after exposure to </a:t>
            </a:r>
            <a:r>
              <a:rPr lang="en-US" sz="1800" b="0" dirty="0" smtClean="0">
                <a:solidFill>
                  <a:srgbClr val="101B40"/>
                </a:solidFill>
              </a:rPr>
              <a:t>170</a:t>
            </a:r>
            <a:r>
              <a:rPr lang="ru-RU" sz="1800" b="0" dirty="0" smtClean="0">
                <a:solidFill>
                  <a:srgbClr val="101B40"/>
                </a:solidFill>
              </a:rPr>
              <a:t> </a:t>
            </a:r>
            <a:r>
              <a:rPr lang="en-US" sz="1800" b="0" dirty="0" smtClean="0">
                <a:solidFill>
                  <a:srgbClr val="101B40"/>
                </a:solidFill>
              </a:rPr>
              <a:t>MeV </a:t>
            </a:r>
            <a:r>
              <a:rPr lang="en-US" sz="1800" b="0" dirty="0">
                <a:solidFill>
                  <a:srgbClr val="101B40"/>
                </a:solidFill>
              </a:rPr>
              <a:t>protons and 500 MeV/u </a:t>
            </a:r>
            <a:r>
              <a:rPr lang="en-US" sz="1800" b="0" baseline="30000" dirty="0">
                <a:solidFill>
                  <a:srgbClr val="101B40"/>
                </a:solidFill>
              </a:rPr>
              <a:t>12</a:t>
            </a:r>
            <a:r>
              <a:rPr lang="en-US" sz="1800" b="0" dirty="0">
                <a:solidFill>
                  <a:srgbClr val="101B40"/>
                </a:solidFill>
              </a:rPr>
              <a:t>C particles at the dose of 1 </a:t>
            </a:r>
            <a:r>
              <a:rPr lang="en-US" sz="1800" b="0" dirty="0" err="1">
                <a:solidFill>
                  <a:srgbClr val="101B40"/>
                </a:solidFill>
              </a:rPr>
              <a:t>Gy</a:t>
            </a:r>
            <a:r>
              <a:rPr lang="en-US" sz="1800" b="0" dirty="0">
                <a:solidFill>
                  <a:srgbClr val="101B40"/>
                </a:solidFill>
              </a:rPr>
              <a:t>. Each particular </a:t>
            </a:r>
            <a:r>
              <a:rPr lang="en-US" sz="1800" b="0" dirty="0" smtClean="0">
                <a:solidFill>
                  <a:srgbClr val="101B40"/>
                </a:solidFill>
              </a:rPr>
              <a:t>figure </a:t>
            </a:r>
            <a:r>
              <a:rPr lang="en-US" sz="1800" b="0" dirty="0">
                <a:solidFill>
                  <a:srgbClr val="101B40"/>
                </a:solidFill>
              </a:rPr>
              <a:t>depicts the brain regions where statistically significant changes </a:t>
            </a:r>
            <a:r>
              <a:rPr lang="en-US" sz="1800" b="0" dirty="0" smtClean="0">
                <a:solidFill>
                  <a:srgbClr val="101B40"/>
                </a:solidFill>
              </a:rPr>
              <a:t>were observed.</a:t>
            </a:r>
            <a:endParaRPr lang="ru-RU" sz="1800" b="0" dirty="0">
              <a:solidFill>
                <a:srgbClr val="101B4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93" y="1243159"/>
            <a:ext cx="8530090" cy="354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5639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JINR_e">
  <a:themeElements>
    <a:clrScheme name="1_JINR_e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1_JINR_e">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INR_e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1_JINR_e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1_JINR_e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1_JINR_e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JINR_e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1_JINR_e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ample">
  <a:themeElements>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fontScheme name="sample">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B2B2B2"/>
        </a:lt2>
        <a:accent1>
          <a:srgbClr val="35C9C2"/>
        </a:accent1>
        <a:accent2>
          <a:srgbClr val="398AC7"/>
        </a:accent2>
        <a:accent3>
          <a:srgbClr val="FFFFFF"/>
        </a:accent3>
        <a:accent4>
          <a:srgbClr val="000000"/>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Оформление по умолчанию">
  <a:themeElements>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Оформление по умолчанию">
  <a:themeElements>
    <a:clrScheme name="4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4_Оформление по умолчанию">
      <a:majorFont>
        <a:latin typeface="Arial Unicode MS"/>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Оформление по умолчанию">
  <a:themeElements>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Оформление по умолчанию">
  <a:themeElements>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Оформление по умолчанию">
  <a:themeElements>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Специальное оформление">
  <a:themeElements>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Специальное оформление">
  <a:themeElements>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38130</TotalTime>
  <Words>1939</Words>
  <Application>Microsoft Office PowerPoint</Application>
  <PresentationFormat>Экран (4:3)</PresentationFormat>
  <Paragraphs>188</Paragraphs>
  <Slides>16</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16</vt:i4>
      </vt:variant>
      <vt:variant>
        <vt:lpstr>Заголовки слайдов</vt:lpstr>
      </vt:variant>
      <vt:variant>
        <vt:i4>16</vt:i4>
      </vt:variant>
    </vt:vector>
  </HeadingPairs>
  <TitlesOfParts>
    <vt:vector size="40" baseType="lpstr">
      <vt:lpstr>Arial</vt:lpstr>
      <vt:lpstr>Arial Black</vt:lpstr>
      <vt:lpstr>Arial Unicode MS</vt:lpstr>
      <vt:lpstr>Tahoma</vt:lpstr>
      <vt:lpstr>Times New Roman</vt:lpstr>
      <vt:lpstr>Verdana</vt:lpstr>
      <vt:lpstr>Wingdings</vt:lpstr>
      <vt:lpstr>Wingdings 3</vt:lpstr>
      <vt:lpstr>1_JINR_e</vt:lpstr>
      <vt:lpstr>Специальное оформление</vt:lpstr>
      <vt:lpstr>3_Специальное оформление</vt:lpstr>
      <vt:lpstr>7_Специальное оформление</vt:lpstr>
      <vt:lpstr>1_Специальное оформление</vt:lpstr>
      <vt:lpstr>2_Специальное оформление</vt:lpstr>
      <vt:lpstr>1_Оформление по умолчанию</vt:lpstr>
      <vt:lpstr>Globe</vt:lpstr>
      <vt:lpstr>4_Специальное оформление</vt:lpstr>
      <vt:lpstr>sample</vt:lpstr>
      <vt:lpstr>2_Оформление по умолчанию</vt:lpstr>
      <vt:lpstr>4_Оформление по умолчанию</vt:lpstr>
      <vt:lpstr>3_Оформление по умолчанию</vt:lpstr>
      <vt:lpstr>8_Оформление по умолчанию</vt:lpstr>
      <vt:lpstr>5_Оформление по умолчанию</vt:lpstr>
      <vt:lpstr>6_Оформление по умолчанию</vt:lpstr>
      <vt:lpstr>Презентация PowerPoint</vt:lpstr>
      <vt:lpstr>Introduction</vt:lpstr>
      <vt:lpstr>What we know about radiation  damage to CNS?</vt:lpstr>
      <vt:lpstr>Презентация PowerPoint</vt:lpstr>
      <vt:lpstr>Animals and irradiation</vt:lpstr>
      <vt:lpstr>Time scale of experiment</vt:lpstr>
      <vt:lpstr>Презентация PowerPoint</vt:lpstr>
      <vt:lpstr>Monoamines and their metabolites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LRB JINR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LRB meeting March</dc:title>
  <dc:creator>Oleg</dc:creator>
  <cp:lastModifiedBy>Microsoft</cp:lastModifiedBy>
  <cp:revision>752</cp:revision>
  <dcterms:created xsi:type="dcterms:W3CDTF">2003-11-09T09:53:13Z</dcterms:created>
  <dcterms:modified xsi:type="dcterms:W3CDTF">2017-09-19T06:05:25Z</dcterms:modified>
</cp:coreProperties>
</file>