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725" r:id="rId3"/>
    <p:sldMasterId id="2147483757" r:id="rId4"/>
    <p:sldMasterId id="2147483773" r:id="rId5"/>
    <p:sldMasterId id="2147483785" r:id="rId6"/>
    <p:sldMasterId id="2147483814" r:id="rId7"/>
    <p:sldMasterId id="2147483841" r:id="rId8"/>
    <p:sldMasterId id="2147483947" r:id="rId9"/>
    <p:sldMasterId id="2147483974" r:id="rId10"/>
    <p:sldMasterId id="2147483986" r:id="rId11"/>
    <p:sldMasterId id="2147484045" r:id="rId12"/>
    <p:sldMasterId id="2147484058" r:id="rId13"/>
    <p:sldMasterId id="2147484065" r:id="rId14"/>
    <p:sldMasterId id="2147484070" r:id="rId15"/>
    <p:sldMasterId id="2147484075" r:id="rId16"/>
  </p:sldMasterIdLst>
  <p:notesMasterIdLst>
    <p:notesMasterId r:id="rId72"/>
  </p:notesMasterIdLst>
  <p:sldIdLst>
    <p:sldId id="412" r:id="rId17"/>
    <p:sldId id="257" r:id="rId18"/>
    <p:sldId id="399" r:id="rId19"/>
    <p:sldId id="400" r:id="rId20"/>
    <p:sldId id="403" r:id="rId21"/>
    <p:sldId id="387" r:id="rId22"/>
    <p:sldId id="438" r:id="rId23"/>
    <p:sldId id="263" r:id="rId24"/>
    <p:sldId id="370" r:id="rId25"/>
    <p:sldId id="414" r:id="rId26"/>
    <p:sldId id="326" r:id="rId27"/>
    <p:sldId id="360" r:id="rId28"/>
    <p:sldId id="280" r:id="rId29"/>
    <p:sldId id="281" r:id="rId30"/>
    <p:sldId id="381" r:id="rId31"/>
    <p:sldId id="393" r:id="rId32"/>
    <p:sldId id="394" r:id="rId33"/>
    <p:sldId id="395" r:id="rId34"/>
    <p:sldId id="396" r:id="rId35"/>
    <p:sldId id="397" r:id="rId36"/>
    <p:sldId id="404" r:id="rId37"/>
    <p:sldId id="417" r:id="rId38"/>
    <p:sldId id="418" r:id="rId39"/>
    <p:sldId id="405" r:id="rId40"/>
    <p:sldId id="406" r:id="rId41"/>
    <p:sldId id="416" r:id="rId42"/>
    <p:sldId id="409" r:id="rId43"/>
    <p:sldId id="372" r:id="rId44"/>
    <p:sldId id="427" r:id="rId45"/>
    <p:sldId id="411" r:id="rId46"/>
    <p:sldId id="371" r:id="rId47"/>
    <p:sldId id="429" r:id="rId48"/>
    <p:sldId id="349" r:id="rId49"/>
    <p:sldId id="332" r:id="rId50"/>
    <p:sldId id="333" r:id="rId51"/>
    <p:sldId id="334" r:id="rId52"/>
    <p:sldId id="432" r:id="rId53"/>
    <p:sldId id="433" r:id="rId54"/>
    <p:sldId id="428" r:id="rId55"/>
    <p:sldId id="436" r:id="rId56"/>
    <p:sldId id="362" r:id="rId57"/>
    <p:sldId id="421" r:id="rId58"/>
    <p:sldId id="419" r:id="rId59"/>
    <p:sldId id="424" r:id="rId60"/>
    <p:sldId id="437" r:id="rId61"/>
    <p:sldId id="308" r:id="rId62"/>
    <p:sldId id="358" r:id="rId63"/>
    <p:sldId id="435" r:id="rId64"/>
    <p:sldId id="425" r:id="rId65"/>
    <p:sldId id="339" r:id="rId66"/>
    <p:sldId id="336" r:id="rId67"/>
    <p:sldId id="303" r:id="rId68"/>
    <p:sldId id="304" r:id="rId69"/>
    <p:sldId id="337" r:id="rId70"/>
    <p:sldId id="316" r:id="rId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28" autoAdjust="0"/>
  </p:normalViewPr>
  <p:slideViewPr>
    <p:cSldViewPr>
      <p:cViewPr varScale="1">
        <p:scale>
          <a:sx n="63" d="100"/>
          <a:sy n="63" d="100"/>
        </p:scale>
        <p:origin x="-1351" y="-38"/>
      </p:cViewPr>
      <p:guideLst>
        <p:guide orient="horz" pos="2160"/>
        <p:guide pos="2880"/>
      </p:guideLst>
    </p:cSldViewPr>
  </p:slideViewPr>
  <p:notesTextViewPr>
    <p:cViewPr>
      <p:scale>
        <a:sx n="1" d="1"/>
        <a:sy n="1" d="1"/>
      </p:scale>
      <p:origin x="0" y="317"/>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viewProps" Target="viewProps.xml"/><Relationship Id="rId8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1EB9F5-530C-42D0-9B9C-D713C8C3781D}" type="datetimeFigureOut">
              <a:rPr lang="ru-RU" smtClean="0"/>
              <a:pPr/>
              <a:t>17.09.2017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DD57E4-5EA2-4D20-A450-F61983416E07}" type="slidenum">
              <a:rPr lang="ru-RU" smtClean="0"/>
              <a:pPr/>
              <a:t>‹#›</a:t>
            </a:fld>
            <a:endParaRPr lang="ru-RU"/>
          </a:p>
        </p:txBody>
      </p:sp>
    </p:spTree>
    <p:extLst>
      <p:ext uri="{BB962C8B-B14F-4D97-AF65-F5344CB8AC3E}">
        <p14:creationId xmlns:p14="http://schemas.microsoft.com/office/powerpoint/2010/main" val="427810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81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293C90E-F36F-4100-AC53-BF92E7E6BE49}" type="slidenum">
              <a:rPr lang="ru-RU" altLang="ru-RU">
                <a:solidFill>
                  <a:prstClr val="black"/>
                </a:solidFill>
              </a:rPr>
              <a:pPr/>
              <a:t>1</a:t>
            </a:fld>
            <a:endParaRPr lang="ru-RU" altLang="ru-RU">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D63F2E6A-B84C-418D-B70D-3D9FE66504A1}" type="slidenum">
              <a:rPr lang="en-US" smtClean="0"/>
              <a:pPr/>
              <a:t>26</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endParaRPr lang="ru-RU" dirty="0"/>
          </a:p>
        </p:txBody>
      </p:sp>
    </p:spTree>
    <p:extLst>
      <p:ext uri="{BB962C8B-B14F-4D97-AF65-F5344CB8AC3E}">
        <p14:creationId xmlns:p14="http://schemas.microsoft.com/office/powerpoint/2010/main" val="208765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175354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0"/>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a:t>Prof. Dmitriev S.N. "NRC7" 24-29 August 2008</a:t>
            </a:r>
          </a:p>
        </p:txBody>
      </p:sp>
      <p:sp>
        <p:nvSpPr>
          <p:cNvPr id="70659"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AD5910-DA71-435D-A825-555B13C5A14F}" type="slidenum">
              <a:rPr lang="ru-RU" altLang="ru-RU" smtClean="0"/>
              <a:pPr eaLnBrk="1" hangingPunct="1"/>
              <a:t>31</a:t>
            </a:fld>
            <a:endParaRPr lang="ru-RU" altLang="ru-RU"/>
          </a:p>
        </p:txBody>
      </p:sp>
      <p:sp>
        <p:nvSpPr>
          <p:cNvPr id="706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3"/>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Tree>
    <p:extLst>
      <p:ext uri="{BB962C8B-B14F-4D97-AF65-F5344CB8AC3E}">
        <p14:creationId xmlns:p14="http://schemas.microsoft.com/office/powerpoint/2010/main" val="995634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Tree>
    <p:extLst>
      <p:ext uri="{BB962C8B-B14F-4D97-AF65-F5344CB8AC3E}">
        <p14:creationId xmlns:p14="http://schemas.microsoft.com/office/powerpoint/2010/main" val="1182102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19525" y="9385300"/>
            <a:ext cx="29225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54780D5-36A7-484D-97DA-5C0C000B1C37}" type="slidenum">
              <a:rPr lang="ru-RU" altLang="ru-RU">
                <a:latin typeface="Arial" panose="020B0604020202020204" pitchFamily="34" charset="0"/>
              </a:rPr>
              <a:pPr algn="r" eaLnBrk="1" hangingPunct="1">
                <a:spcBef>
                  <a:spcPct val="0"/>
                </a:spcBef>
              </a:pPr>
              <a:t>33</a:t>
            </a:fld>
            <a:endParaRPr lang="ru-RU" altLang="ru-RU">
              <a:latin typeface="Arial" panose="020B0604020202020204" pitchFamily="34" charset="0"/>
            </a:endParaRPr>
          </a:p>
        </p:txBody>
      </p:sp>
      <p:sp>
        <p:nvSpPr>
          <p:cNvPr id="8601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674688" y="4692650"/>
            <a:ext cx="5394325" cy="444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Tree>
    <p:extLst>
      <p:ext uri="{BB962C8B-B14F-4D97-AF65-F5344CB8AC3E}">
        <p14:creationId xmlns:p14="http://schemas.microsoft.com/office/powerpoint/2010/main" val="3695937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D75D0F-200B-4C09-A187-9EF084277EA2}" type="slidenum">
              <a:rPr lang="ru-RU" altLang="ru-RU" smtClean="0">
                <a:solidFill>
                  <a:prstClr val="black"/>
                </a:solidFill>
                <a:latin typeface="Times New Roman" panose="02020603050405020304" pitchFamily="18" charset="0"/>
              </a:rPr>
              <a:pPr>
                <a:spcBef>
                  <a:spcPct val="0"/>
                </a:spcBef>
              </a:pPr>
              <a:t>34</a:t>
            </a:fld>
            <a:endParaRPr lang="ru-RU" altLang="ru-RU">
              <a:solidFill>
                <a:prstClr val="black"/>
              </a:solidFill>
              <a:latin typeface="Times New Roman" panose="02020603050405020304" pitchFamily="18" charset="0"/>
            </a:endParaRPr>
          </a:p>
        </p:txBody>
      </p:sp>
      <p:sp>
        <p:nvSpPr>
          <p:cNvPr id="6758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30" tIns="44865" rIns="89730" bIns="44865" numCol="1" anchor="t" anchorCtr="0" compatLnSpc="1">
            <a:prstTxWarp prst="textNoShape">
              <a:avLst/>
            </a:prstTxWarp>
          </a:bodyPr>
          <a:lstStyle/>
          <a:p>
            <a:pPr eaLnBrk="1" hangingPunct="1"/>
            <a:endParaRPr lang="ru-RU" altLang="ru-RU">
              <a:latin typeface="Arial" panose="020B0604020202020204" pitchFamily="34" charset="0"/>
            </a:endParaRPr>
          </a:p>
        </p:txBody>
      </p:sp>
    </p:spTree>
    <p:extLst>
      <p:ext uri="{BB962C8B-B14F-4D97-AF65-F5344CB8AC3E}">
        <p14:creationId xmlns:p14="http://schemas.microsoft.com/office/powerpoint/2010/main" val="202552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xfrm>
            <a:off x="1168400" y="685800"/>
            <a:ext cx="4673600" cy="3505200"/>
          </a:xfrm>
          <a:noFill/>
          <a:ln>
            <a:solidFill>
              <a:srgbClr val="000000"/>
            </a:solidFill>
            <a:miter lim="800000"/>
            <a:headEnd/>
            <a:tailEnd/>
          </a:ln>
        </p:spPr>
      </p:sp>
      <p:sp>
        <p:nvSpPr>
          <p:cNvPr id="14338" name="Rectangle 3"/>
          <p:cNvSpPr>
            <a:spLocks noGrp="1"/>
          </p:cNvSpPr>
          <p:nvPr>
            <p:ph type="body" idx="1"/>
          </p:nvPr>
        </p:nvSpPr>
        <p:spPr>
          <a:xfrm>
            <a:off x="913625" y="4419018"/>
            <a:ext cx="5183152" cy="4191450"/>
          </a:xfrm>
          <a:noFill/>
          <a:ln/>
        </p:spPr>
        <p:txBody>
          <a:bodyPr/>
          <a:lstStyle/>
          <a:p>
            <a:pPr eaLnBrk="1" hangingPunct="1"/>
            <a:endParaRPr lang="en-US">
              <a:ea typeface="MS PGothic"/>
              <a:cs typeface="MS PGothic"/>
            </a:endParaRPr>
          </a:p>
        </p:txBody>
      </p:sp>
    </p:spTree>
    <p:extLst>
      <p:ext uri="{BB962C8B-B14F-4D97-AF65-F5344CB8AC3E}">
        <p14:creationId xmlns:p14="http://schemas.microsoft.com/office/powerpoint/2010/main" val="34825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Образ слайда 1"/>
          <p:cNvSpPr>
            <a:spLocks noGrp="1" noRot="1" noChangeAspect="1" noTextEdit="1"/>
          </p:cNvSpPr>
          <p:nvPr>
            <p:ph type="sldImg"/>
          </p:nvPr>
        </p:nvSpPr>
        <p:spPr>
          <a:ln/>
        </p:spPr>
      </p:sp>
      <p:sp>
        <p:nvSpPr>
          <p:cNvPr id="485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cs typeface="Arial" pitchFamily="34" charset="0"/>
            </a:endParaRPr>
          </a:p>
        </p:txBody>
      </p:sp>
      <p:sp>
        <p:nvSpPr>
          <p:cNvPr id="48538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itchFamily="18" charset="0"/>
              </a:defRPr>
            </a:lvl1pPr>
            <a:lvl2pPr marL="742950" indent="-285750">
              <a:spcBef>
                <a:spcPct val="30000"/>
              </a:spcBef>
              <a:defRPr kumimoji="1" sz="1200">
                <a:solidFill>
                  <a:schemeClr val="tx1"/>
                </a:solidFill>
                <a:latin typeface="Times New Roman" pitchFamily="18" charset="0"/>
              </a:defRPr>
            </a:lvl2pPr>
            <a:lvl3pPr marL="1143000" indent="-228600">
              <a:spcBef>
                <a:spcPct val="30000"/>
              </a:spcBef>
              <a:defRPr kumimoji="1" sz="1200">
                <a:solidFill>
                  <a:schemeClr val="tx1"/>
                </a:solidFill>
                <a:latin typeface="Times New Roman" pitchFamily="18" charset="0"/>
              </a:defRPr>
            </a:lvl3pPr>
            <a:lvl4pPr marL="1600200" indent="-228600">
              <a:spcBef>
                <a:spcPct val="30000"/>
              </a:spcBef>
              <a:defRPr kumimoji="1" sz="1200">
                <a:solidFill>
                  <a:schemeClr val="tx1"/>
                </a:solidFill>
                <a:latin typeface="Times New Roman" pitchFamily="18" charset="0"/>
              </a:defRPr>
            </a:lvl4pPr>
            <a:lvl5pPr marL="2057400" indent="-22860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04F671B3-7981-4916-8A71-2E90C7E94B6C}" type="slidenum">
              <a:rPr kumimoji="0" lang="ru-RU" altLang="ru-RU" smtClean="0">
                <a:solidFill>
                  <a:srgbClr val="000000"/>
                </a:solidFill>
                <a:latin typeface="Arial" pitchFamily="34" charset="0"/>
                <a:cs typeface="Arial" pitchFamily="34" charset="0"/>
              </a:rPr>
              <a:pPr>
                <a:spcBef>
                  <a:spcPct val="0"/>
                </a:spcBef>
              </a:pPr>
              <a:t>40</a:t>
            </a:fld>
            <a:endParaRPr kumimoji="0" lang="ru-RU" altLang="ru-RU"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5471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From 10 to 14 September, our Institute together with our Polish colleagues convened a third conference on SHE. More than a hundred  scientists from leading in our field research centers took part in the conference. Special attention was paid to creation of new </a:t>
            </a:r>
            <a:r>
              <a:rPr lang="en-US" dirty="0" err="1" smtClean="0"/>
              <a:t>fasilites</a:t>
            </a:r>
            <a:r>
              <a:rPr lang="en-US" dirty="0" smtClean="0"/>
              <a:t> and future research </a:t>
            </a:r>
            <a:r>
              <a:rPr lang="en-US" dirty="0" err="1" smtClean="0"/>
              <a:t>programmes</a:t>
            </a:r>
            <a:r>
              <a:rPr lang="en-US" dirty="0" smtClean="0"/>
              <a:t>.  Among the most urgent problems in the field, she determined the following. The intensity of the ion beams and the duration of the experiments - the main requirements for new installations. No doubt that SHE</a:t>
            </a:r>
            <a:r>
              <a:rPr lang="en-US" baseline="0" dirty="0" smtClean="0"/>
              <a:t> </a:t>
            </a:r>
            <a:r>
              <a:rPr lang="en-US" baseline="0" dirty="0" err="1" smtClean="0"/>
              <a:t>factoty</a:t>
            </a:r>
            <a:r>
              <a:rPr lang="en-US" dirty="0" smtClean="0"/>
              <a:t> will be one of the leaders in this field of study.</a:t>
            </a:r>
            <a:endParaRPr lang="ru-RU" dirty="0"/>
          </a:p>
        </p:txBody>
      </p:sp>
      <p:sp>
        <p:nvSpPr>
          <p:cNvPr id="4" name="Номер слайда 3"/>
          <p:cNvSpPr>
            <a:spLocks noGrp="1"/>
          </p:cNvSpPr>
          <p:nvPr>
            <p:ph type="sldNum" sz="quarter" idx="10"/>
          </p:nvPr>
        </p:nvSpPr>
        <p:spPr/>
        <p:txBody>
          <a:bodyPr/>
          <a:lstStyle/>
          <a:p>
            <a:fld id="{0CDD57E4-5EA2-4D20-A450-F61983416E07}" type="slidenum">
              <a:rPr lang="ru-RU" smtClean="0"/>
              <a:pPr/>
              <a:t>45</a:t>
            </a:fld>
            <a:endParaRPr lang="ru-RU"/>
          </a:p>
        </p:txBody>
      </p:sp>
    </p:spTree>
    <p:extLst>
      <p:ext uri="{BB962C8B-B14F-4D97-AF65-F5344CB8AC3E}">
        <p14:creationId xmlns:p14="http://schemas.microsoft.com/office/powerpoint/2010/main" val="707362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a:ln/>
        </p:spPr>
        <p:txBody>
          <a:bodyPr/>
          <a:lstStyle/>
          <a:p>
            <a:r>
              <a:rPr lang="en-US" altLang="ja-JP" dirty="0"/>
              <a:t>How the SHE experiments evolve?  Here are the answers.</a:t>
            </a:r>
          </a:p>
          <a:p>
            <a:r>
              <a:rPr lang="en-US" altLang="ja-JP" dirty="0"/>
              <a:t>This year we measure systematically</a:t>
            </a:r>
            <a:r>
              <a:rPr lang="en-US" altLang="ja-JP" baseline="0" dirty="0"/>
              <a:t> the fusion </a:t>
            </a:r>
            <a:r>
              <a:rPr lang="en-US" altLang="ja-JP" baseline="0" dirty="0" err="1"/>
              <a:t>barriors</a:t>
            </a:r>
            <a:r>
              <a:rPr lang="en-US" altLang="ja-JP" baseline="0" dirty="0"/>
              <a:t>, done</a:t>
            </a:r>
          </a:p>
          <a:p>
            <a:r>
              <a:rPr lang="en-US" altLang="ja-JP" baseline="0" dirty="0"/>
              <a:t>We tried to reproduce Oganesson with Ti beam and Cm target, with GARIS2.</a:t>
            </a:r>
          </a:p>
          <a:p>
            <a:r>
              <a:rPr lang="en-US" altLang="ja-JP" baseline="0" dirty="0"/>
              <a:t>we could create no event, </a:t>
            </a:r>
            <a:r>
              <a:rPr lang="en-US" altLang="ja-JP" baseline="0" dirty="0" err="1"/>
              <a:t>unforthunately.But</a:t>
            </a:r>
            <a:r>
              <a:rPr lang="en-US" altLang="ja-JP" baseline="0" dirty="0"/>
              <a:t> we started to move GARIS to the cyclotron area, underground. </a:t>
            </a:r>
          </a:p>
          <a:p>
            <a:r>
              <a:rPr lang="en-US" altLang="ja-JP" baseline="0" dirty="0"/>
              <a:t>This winter we will start to search for 119</a:t>
            </a:r>
            <a:r>
              <a:rPr lang="en-US" altLang="ja-JP" baseline="30000" dirty="0"/>
              <a:t>th</a:t>
            </a:r>
            <a:r>
              <a:rPr lang="en-US" altLang="ja-JP" baseline="0" dirty="0"/>
              <a:t> element with vanadium beam.</a:t>
            </a:r>
          </a:p>
          <a:p>
            <a:r>
              <a:rPr lang="en-US" altLang="ja-JP" baseline="0" dirty="0"/>
              <a:t>In the next year 2018, we continue with same setup.</a:t>
            </a:r>
          </a:p>
          <a:p>
            <a:r>
              <a:rPr lang="en-US" altLang="ja-JP" baseline="0" dirty="0"/>
              <a:t>In 2019 we complete RILAC with super conducting cavities, and GARIS 3. So sometime in 2019 it </a:t>
            </a:r>
            <a:r>
              <a:rPr lang="en-US" altLang="ja-JP" baseline="0" dirty="0" err="1"/>
              <a:t>gonna</a:t>
            </a:r>
            <a:r>
              <a:rPr lang="en-US" altLang="ja-JP" baseline="0" dirty="0"/>
              <a:t> be double GARIS formation. </a:t>
            </a:r>
          </a:p>
          <a:p>
            <a:r>
              <a:rPr lang="en-US" altLang="ja-JP" baseline="0" dirty="0"/>
              <a:t>2020 onward we continue like this  until discovery.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a:t>We </a:t>
            </a:r>
            <a:r>
              <a:rPr lang="en-US" altLang="ja-JP" b="1" dirty="0"/>
              <a:t>Can only go like</a:t>
            </a:r>
            <a:r>
              <a:rPr lang="en-US" altLang="ja-JP" b="1" baseline="0" dirty="0"/>
              <a:t> this </a:t>
            </a:r>
            <a:r>
              <a:rPr lang="en-US" altLang="ja-JP" b="1" dirty="0"/>
              <a:t>with strong commitment of ORNL </a:t>
            </a:r>
            <a:endParaRPr lang="ja-JP" altLang="en-US" dirty="0"/>
          </a:p>
          <a:p>
            <a:endParaRPr lang="ja-JP" altLang="en-US" dirty="0"/>
          </a:p>
        </p:txBody>
      </p:sp>
      <p:sp>
        <p:nvSpPr>
          <p:cNvPr id="37892" name="スライド番号プレースホルダー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965378-D121-4143-9FC1-FBDE24682B46}" type="slidenum">
              <a:rPr kumimoji="0"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74321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1257300" y="720725"/>
            <a:ext cx="4800600" cy="3600450"/>
          </a:xfrm>
          <a:ln/>
        </p:spPr>
      </p:sp>
      <p:sp>
        <p:nvSpPr>
          <p:cNvPr id="117763" name="Rectangle 3"/>
          <p:cNvSpPr>
            <a:spLocks noGrp="1" noChangeArrowheads="1"/>
          </p:cNvSpPr>
          <p:nvPr>
            <p:ph type="body" idx="1"/>
          </p:nvPr>
        </p:nvSpPr>
        <p:spPr>
          <a:xfrm>
            <a:off x="974725" y="4560888"/>
            <a:ext cx="5365750" cy="4319587"/>
          </a:xfrm>
          <a:noFill/>
        </p:spPr>
        <p:txBody>
          <a:bodyPr/>
          <a:lstStyle/>
          <a:p>
            <a:r>
              <a:rPr lang="en-US" altLang="en-US" dirty="0">
                <a:latin typeface="Times" panose="02020603050405020304" pitchFamily="18" charset="0"/>
                <a:ea typeface="ヒラギノ角ゴ Pro W3" charset="-128"/>
              </a:rPr>
              <a:t>At the </a:t>
            </a:r>
            <a:r>
              <a:rPr lang="en-US" altLang="en-US" dirty="0" err="1">
                <a:latin typeface="Times" panose="02020603050405020304" pitchFamily="18" charset="0"/>
                <a:ea typeface="ヒラギノ角ゴ Pro W3" charset="-128"/>
              </a:rPr>
              <a:t>Flerov</a:t>
            </a:r>
            <a:r>
              <a:rPr lang="en-US" altLang="en-US" dirty="0">
                <a:latin typeface="Times" panose="02020603050405020304" pitchFamily="18" charset="0"/>
                <a:ea typeface="ヒラギノ角ゴ Pro W3" charset="-128"/>
              </a:rPr>
              <a:t> Laboratory a number of </a:t>
            </a:r>
            <a:r>
              <a:rPr lang="en-US" altLang="en-US" dirty="0" err="1">
                <a:latin typeface="Times" panose="02020603050405020304" pitchFamily="18" charset="0"/>
                <a:ea typeface="ヒラギノ角ゴ Pro W3" charset="-128"/>
              </a:rPr>
              <a:t>superheavy</a:t>
            </a:r>
            <a:r>
              <a:rPr lang="en-US" altLang="en-US" dirty="0">
                <a:latin typeface="Times" panose="02020603050405020304" pitchFamily="18" charset="0"/>
                <a:ea typeface="ヒラギノ角ゴ Pro W3" charset="-128"/>
              </a:rPr>
              <a:t> nuclides were synthesized in </a:t>
            </a:r>
            <a:r>
              <a:rPr lang="en-US" altLang="en-US" baseline="30000" dirty="0">
                <a:latin typeface="Times" panose="02020603050405020304" pitchFamily="18" charset="0"/>
                <a:ea typeface="ヒラギノ角ゴ Pro W3" charset="-128"/>
              </a:rPr>
              <a:t>48</a:t>
            </a:r>
            <a:r>
              <a:rPr lang="en-US" altLang="en-US" dirty="0">
                <a:latin typeface="Times" panose="02020603050405020304" pitchFamily="18" charset="0"/>
                <a:ea typeface="ヒラギノ角ゴ Pro W3" charset="-128"/>
              </a:rPr>
              <a:t>Ca induced reactions on actinide targets. With the aim to</a:t>
            </a:r>
            <a:r>
              <a:rPr lang="ru-RU" altLang="en-US" dirty="0">
                <a:latin typeface="Times" panose="02020603050405020304" pitchFamily="18" charset="0"/>
                <a:ea typeface="ヒラギノ角ゴ Pro W3" charset="-128"/>
              </a:rPr>
              <a:t> </a:t>
            </a:r>
            <a:r>
              <a:rPr lang="en-US" altLang="en-US" dirty="0">
                <a:latin typeface="Times" panose="02020603050405020304" pitchFamily="18" charset="0"/>
                <a:ea typeface="ヒラギノ角ゴ Pro W3" charset="-128"/>
              </a:rPr>
              <a:t>investigate</a:t>
            </a:r>
            <a:r>
              <a:rPr lang="en-US" altLang="en-US" baseline="0" dirty="0">
                <a:latin typeface="Times" panose="02020603050405020304" pitchFamily="18" charset="0"/>
                <a:ea typeface="ヒラギノ角ゴ Pro W3" charset="-128"/>
              </a:rPr>
              <a:t> the borders of the region of SHE the synthesis of neutron deficient isotopes is needed.</a:t>
            </a:r>
          </a:p>
          <a:p>
            <a:r>
              <a:rPr lang="en-US" altLang="en-US" baseline="0" dirty="0">
                <a:latin typeface="Times" panose="02020603050405020304" pitchFamily="18" charset="0"/>
                <a:ea typeface="ヒラギノ角ゴ Pro W3" charset="-128"/>
              </a:rPr>
              <a:t>In the first experiment the new isotope Fl-284 has been produced in the reaction 48Ca+239Pu (marked red on the table).</a:t>
            </a:r>
            <a:endParaRPr lang="en-US" altLang="en-US" dirty="0">
              <a:latin typeface="Times" panose="02020603050405020304" pitchFamily="18" charset="0"/>
              <a:ea typeface="ヒラギノ角ゴ Pro W3" charset="-128"/>
            </a:endParaRPr>
          </a:p>
        </p:txBody>
      </p:sp>
    </p:spTree>
    <p:extLst>
      <p:ext uri="{BB962C8B-B14F-4D97-AF65-F5344CB8AC3E}">
        <p14:creationId xmlns:p14="http://schemas.microsoft.com/office/powerpoint/2010/main" val="1822830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itchFamily="34" charset="0"/>
                <a:ea typeface="+mn-ea"/>
                <a:cs typeface="+mn-cs"/>
              </a:rPr>
              <a:t>Dubna</a:t>
            </a:r>
            <a:r>
              <a:rPr lang="en-US" sz="1200" kern="1200" dirty="0">
                <a:solidFill>
                  <a:schemeClr val="tx1"/>
                </a:solidFill>
                <a:effectLst/>
                <a:latin typeface="Arial" pitchFamily="34" charset="0"/>
                <a:ea typeface="+mn-ea"/>
                <a:cs typeface="+mn-cs"/>
              </a:rPr>
              <a:t> is one</a:t>
            </a:r>
            <a:r>
              <a:rPr lang="en-US" sz="1200" kern="1200" baseline="0" dirty="0">
                <a:solidFill>
                  <a:schemeClr val="tx1"/>
                </a:solidFill>
                <a:effectLst/>
                <a:latin typeface="Arial" pitchFamily="34" charset="0"/>
                <a:ea typeface="+mn-ea"/>
                <a:cs typeface="+mn-cs"/>
              </a:rPr>
              <a:t> of the world leaders in synthesis and study of properties of </a:t>
            </a:r>
            <a:r>
              <a:rPr lang="en-US" sz="1200" kern="1200" baseline="0" dirty="0" err="1">
                <a:solidFill>
                  <a:schemeClr val="tx1"/>
                </a:solidFill>
                <a:effectLst/>
                <a:latin typeface="Arial" pitchFamily="34" charset="0"/>
                <a:ea typeface="+mn-ea"/>
                <a:cs typeface="+mn-cs"/>
              </a:rPr>
              <a:t>superheavy</a:t>
            </a:r>
            <a:r>
              <a:rPr lang="en-US" sz="1200" kern="1200" baseline="0" dirty="0">
                <a:solidFill>
                  <a:schemeClr val="tx1"/>
                </a:solidFill>
                <a:effectLst/>
                <a:latin typeface="Arial" pitchFamily="34" charset="0"/>
                <a:ea typeface="+mn-ea"/>
                <a:cs typeface="+mn-cs"/>
              </a:rPr>
              <a:t> elements. </a:t>
            </a:r>
            <a:r>
              <a:rPr lang="en-US" sz="1200" kern="1200" dirty="0">
                <a:solidFill>
                  <a:schemeClr val="tx1"/>
                </a:solidFill>
                <a:effectLst/>
                <a:latin typeface="Arial" pitchFamily="34" charset="0"/>
                <a:ea typeface="+mn-ea"/>
                <a:cs typeface="+mn-cs"/>
              </a:rPr>
              <a:t>Nowadays such the leading centers located in:</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Berkeley</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USA</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GSI</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Germany</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JINR</a:t>
            </a:r>
            <a:r>
              <a:rPr lang="ru-RU"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Dubna</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IMP </a:t>
            </a:r>
            <a:r>
              <a:rPr lang="ru-RU" sz="1200" kern="1200" dirty="0">
                <a:solidFill>
                  <a:schemeClr val="tx1"/>
                </a:solidFill>
                <a:effectLst/>
                <a:latin typeface="Arial" pitchFamily="34" charset="0"/>
                <a:ea typeface="+mn-ea"/>
                <a:cs typeface="+mn-cs"/>
              </a:rPr>
              <a:t>(</a:t>
            </a:r>
            <a:r>
              <a:rPr lang="en-US" sz="1200" kern="1200" dirty="0">
                <a:solidFill>
                  <a:schemeClr val="tx1"/>
                </a:solidFill>
                <a:effectLst/>
                <a:latin typeface="Arial" pitchFamily="34" charset="0"/>
                <a:ea typeface="+mn-ea"/>
                <a:cs typeface="+mn-cs"/>
              </a:rPr>
              <a:t>China</a:t>
            </a:r>
            <a:r>
              <a:rPr lang="ru-RU" sz="1200" kern="1200" dirty="0">
                <a:solidFill>
                  <a:schemeClr val="tx1"/>
                </a:solidFill>
                <a:effectLst/>
                <a:latin typeface="Arial" pitchFamily="34" charset="0"/>
                <a:ea typeface="+mn-ea"/>
                <a:cs typeface="+mn-cs"/>
              </a:rPr>
              <a:t>),</a:t>
            </a:r>
            <a:r>
              <a:rPr lang="en-US" sz="1200" kern="1200" dirty="0">
                <a:solidFill>
                  <a:schemeClr val="tx1"/>
                </a:solidFill>
                <a:effectLst/>
                <a:latin typeface="Arial" pitchFamily="34" charset="0"/>
                <a:ea typeface="+mn-ea"/>
                <a:cs typeface="+mn-cs"/>
              </a:rPr>
              <a:t> and</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RIKEN </a:t>
            </a:r>
            <a:r>
              <a:rPr lang="ru-RU" sz="1200" kern="1200" dirty="0">
                <a:solidFill>
                  <a:schemeClr val="tx1"/>
                </a:solidFill>
                <a:effectLst/>
                <a:latin typeface="Arial" pitchFamily="34" charset="0"/>
                <a:ea typeface="+mn-ea"/>
                <a:cs typeface="+mn-cs"/>
              </a:rPr>
              <a:t>(</a:t>
            </a:r>
            <a:r>
              <a:rPr lang="en-US" sz="1200" kern="1200" dirty="0">
                <a:solidFill>
                  <a:schemeClr val="tx1"/>
                </a:solidFill>
                <a:effectLst/>
                <a:latin typeface="Arial" pitchFamily="34" charset="0"/>
                <a:ea typeface="+mn-ea"/>
                <a:cs typeface="+mn-cs"/>
              </a:rPr>
              <a:t>Japan</a:t>
            </a:r>
            <a:r>
              <a:rPr lang="ru-RU"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The advantages of </a:t>
            </a:r>
            <a:r>
              <a:rPr lang="en-US" sz="1200" kern="1200" dirty="0" err="1">
                <a:solidFill>
                  <a:schemeClr val="tx1"/>
                </a:solidFill>
                <a:effectLst/>
                <a:latin typeface="Arial" pitchFamily="34" charset="0"/>
                <a:ea typeface="+mn-ea"/>
                <a:cs typeface="+mn-cs"/>
              </a:rPr>
              <a:t>Dubna</a:t>
            </a:r>
            <a:r>
              <a:rPr lang="en-US" sz="1200" kern="1200" dirty="0">
                <a:solidFill>
                  <a:schemeClr val="tx1"/>
                </a:solidFill>
                <a:effectLst/>
                <a:latin typeface="Arial" pitchFamily="34" charset="0"/>
                <a:ea typeface="+mn-ea"/>
                <a:cs typeface="+mn-cs"/>
              </a:rPr>
              <a:t> are listed on the slide.</a:t>
            </a:r>
            <a:endParaRPr lang="ru-RU" sz="1200" kern="1200" dirty="0">
              <a:solidFill>
                <a:schemeClr val="tx1"/>
              </a:solidFill>
              <a:effectLst/>
              <a:latin typeface="Arial" pitchFamily="34" charset="0"/>
              <a:ea typeface="+mn-ea"/>
              <a:cs typeface="+mn-cs"/>
            </a:endParaRPr>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49</a:t>
            </a:fld>
            <a:endParaRPr lang="ru-RU"/>
          </a:p>
        </p:txBody>
      </p:sp>
    </p:spTree>
    <p:extLst>
      <p:ext uri="{BB962C8B-B14F-4D97-AF65-F5344CB8AC3E}">
        <p14:creationId xmlns:p14="http://schemas.microsoft.com/office/powerpoint/2010/main" val="281248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spect="1" noChangeArrowheads="1" noTextEdit="1"/>
          </p:cNvSpPr>
          <p:nvPr>
            <p:ph type="sldImg"/>
          </p:nvPr>
        </p:nvSpPr>
        <p:spPr>
          <a:xfrm>
            <a:off x="1143000" y="685800"/>
            <a:ext cx="4572000" cy="3429000"/>
          </a:xfrm>
          <a:ln/>
        </p:spPr>
      </p:sp>
      <p:sp>
        <p:nvSpPr>
          <p:cNvPr id="71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2479849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10000" y="7926388"/>
            <a:ext cx="29718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fontAlgn="base">
              <a:spcBef>
                <a:spcPct val="0"/>
              </a:spcBef>
              <a:spcAft>
                <a:spcPct val="0"/>
              </a:spcAft>
            </a:pPr>
            <a:fld id="{948A7A7B-B441-46D4-892B-5971C00A5C43}" type="slidenum">
              <a:rPr kumimoji="1" lang="en-US" altLang="ru-RU" sz="1200" smtClean="0">
                <a:solidFill>
                  <a:prstClr val="black"/>
                </a:solidFill>
                <a:latin typeface="Times New Roman" pitchFamily="18" charset="0"/>
                <a:cs typeface="Arial" pitchFamily="34" charset="0"/>
              </a:rPr>
              <a:pPr algn="r" fontAlgn="base">
                <a:spcBef>
                  <a:spcPct val="0"/>
                </a:spcBef>
                <a:spcAft>
                  <a:spcPct val="0"/>
                </a:spcAft>
              </a:pPr>
              <a:t>54</a:t>
            </a:fld>
            <a:endParaRPr kumimoji="1" lang="en-US" altLang="ru-RU" sz="1200">
              <a:solidFill>
                <a:prstClr val="black"/>
              </a:solidFill>
              <a:latin typeface="Times New Roman" pitchFamily="18" charset="0"/>
              <a:cs typeface="Arial" pitchFamily="34" charset="0"/>
            </a:endParaRPr>
          </a:p>
        </p:txBody>
      </p:sp>
      <p:sp>
        <p:nvSpPr>
          <p:cNvPr id="392195" name="Rectangle 2"/>
          <p:cNvSpPr>
            <a:spLocks noGrp="1" noRot="1" noChangeAspect="1" noChangeArrowheads="1" noTextEdit="1"/>
          </p:cNvSpPr>
          <p:nvPr>
            <p:ph type="sldImg"/>
          </p:nvPr>
        </p:nvSpPr>
        <p:spPr>
          <a:xfrm>
            <a:off x="1143000" y="685800"/>
            <a:ext cx="4572000" cy="3429000"/>
          </a:xfrm>
          <a:ln/>
        </p:spPr>
      </p:sp>
      <p:sp>
        <p:nvSpPr>
          <p:cNvPr id="392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349750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Образ слайда 1"/>
          <p:cNvSpPr>
            <a:spLocks noGrp="1" noRot="1" noChangeAspect="1" noTextEdit="1"/>
          </p:cNvSpPr>
          <p:nvPr>
            <p:ph type="sldImg"/>
          </p:nvPr>
        </p:nvSpPr>
        <p:spPr>
          <a:ln/>
        </p:spPr>
      </p:sp>
      <p:sp>
        <p:nvSpPr>
          <p:cNvPr id="35635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a:latin typeface="Arial" pitchFamily="34" charset="0"/>
              </a:rPr>
              <a:t>One of the main achievements of the JINR last seven-year period was the synthesis of element 117 in 2009-2010, as well as a series of successful experiments on the synthesis and study of chemical and nuclear properties of superheavy elements with atomic numbers 113-118. It is resulted in recognition of the JINR priority in collaboration with the USA scientific centers in the discovery of the 5 heaviest elements of D.I. Mendeleev’s Periodic table.</a:t>
            </a:r>
            <a:endParaRPr lang="ru-RU" altLang="ru-RU">
              <a:latin typeface="Arial" pitchFamily="34" charset="0"/>
            </a:endParaRPr>
          </a:p>
          <a:p>
            <a:r>
              <a:rPr lang="en-US" altLang="ru-RU">
                <a:latin typeface="Arial" pitchFamily="34" charset="0"/>
              </a:rPr>
              <a:t>In 2012, the IUPAC approved the names Flerovium of element 114 and Livermorium for element 116.</a:t>
            </a:r>
            <a:endParaRPr lang="ru-RU" altLang="ru-RU">
              <a:latin typeface="Arial" pitchFamily="34" charset="0"/>
            </a:endParaRPr>
          </a:p>
          <a:p>
            <a:r>
              <a:rPr lang="en-US" altLang="ru-RU">
                <a:latin typeface="Arial" pitchFamily="34" charset="0"/>
              </a:rPr>
              <a:t>On November 28, 2016, the IUPAC formally approved the names of the chemical elements with atomic numbers 115, 117 and 118. The following names have been assigned:</a:t>
            </a:r>
            <a:endParaRPr lang="ru-RU" altLang="ru-RU">
              <a:latin typeface="Arial" pitchFamily="34" charset="0"/>
            </a:endParaRPr>
          </a:p>
          <a:p>
            <a:r>
              <a:rPr lang="en-US" altLang="ru-RU">
                <a:latin typeface="Arial" pitchFamily="34" charset="0"/>
              </a:rPr>
              <a:t>Moscovium, symbol Mc, for element 115;</a:t>
            </a:r>
            <a:endParaRPr lang="ru-RU" altLang="ru-RU">
              <a:latin typeface="Arial" pitchFamily="34" charset="0"/>
            </a:endParaRPr>
          </a:p>
          <a:p>
            <a:r>
              <a:rPr lang="en-US" altLang="ru-RU">
                <a:latin typeface="Arial" pitchFamily="34" charset="0"/>
              </a:rPr>
              <a:t>Tennessine, symbol Ts, symbol for element 117;</a:t>
            </a:r>
            <a:endParaRPr lang="ru-RU" altLang="ru-RU">
              <a:latin typeface="Arial" pitchFamily="34" charset="0"/>
            </a:endParaRPr>
          </a:p>
          <a:p>
            <a:r>
              <a:rPr lang="en-US" altLang="ru-RU">
                <a:latin typeface="Arial" pitchFamily="34" charset="0"/>
              </a:rPr>
              <a:t>Oganesson, symbol Og, the symbol for element 118.</a:t>
            </a:r>
            <a:endParaRPr lang="ru-RU" altLang="ru-RU">
              <a:latin typeface="Arial" pitchFamily="34" charset="0"/>
            </a:endParaRPr>
          </a:p>
          <a:p>
            <a:r>
              <a:rPr lang="en-US" altLang="ru-RU">
                <a:latin typeface="Arial" pitchFamily="34" charset="0"/>
              </a:rPr>
              <a:t>Thus, all the five chemical elements discovered in recent years completing the seventh periods of D.I. Mendeleev’s Periodic Table received their final names.</a:t>
            </a:r>
            <a:endParaRPr lang="ru-RU" altLang="ru-RU"/>
          </a:p>
        </p:txBody>
      </p:sp>
      <p:sp>
        <p:nvSpPr>
          <p:cNvPr id="35635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5FCEF98-0A59-483C-B549-B81A0C93BE65}" type="slidenum">
              <a:rPr lang="ru-RU" altLang="ru-RU" smtClean="0">
                <a:latin typeface="Times New Roman" pitchFamily="18" charset="0"/>
              </a:rPr>
              <a:pPr/>
              <a:t>3</a:t>
            </a:fld>
            <a:endParaRPr lang="ru-RU" altLang="ru-RU">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dirty="0">
                <a:latin typeface="Arial" pitchFamily="34" charset="0"/>
              </a:rPr>
              <a:t>A ceremony of inauguration of element 117 – </a:t>
            </a:r>
            <a:r>
              <a:rPr lang="en-US" altLang="ru-RU" dirty="0" err="1">
                <a:latin typeface="Arial" pitchFamily="34" charset="0"/>
              </a:rPr>
              <a:t>Tennessine</a:t>
            </a:r>
            <a:r>
              <a:rPr lang="en-US" altLang="ru-RU" dirty="0">
                <a:latin typeface="Arial" pitchFamily="34" charset="0"/>
              </a:rPr>
              <a:t> was organized on January 27 at Oak Ridge. The ceremony was attended by the director of ORNL Thomas Mason, Governor of Tennessee Bill Haslam. It was noted the high efficiency of scientific cooperation of the JINR and ORNL and the importance of its further development especially in the light of the implementation of the JINR project of construction of </a:t>
            </a:r>
            <a:r>
              <a:rPr lang="en-US" altLang="ru-RU" dirty="0" err="1">
                <a:latin typeface="Arial" pitchFamily="34" charset="0"/>
              </a:rPr>
              <a:t>Superheavy</a:t>
            </a:r>
            <a:r>
              <a:rPr lang="en-US" altLang="ru-RU" dirty="0">
                <a:latin typeface="Arial" pitchFamily="34" charset="0"/>
              </a:rPr>
              <a:t> elements Factory. </a:t>
            </a:r>
            <a:endParaRPr lang="ru-RU" altLang="ru-RU"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1305162-94D4-4E25-8270-D0435F6CAAE6}" type="slidenum">
              <a:rPr lang="ru-RU" altLang="ru-RU" smtClean="0">
                <a:latin typeface="Times New Roman" pitchFamily="18" charset="0"/>
              </a:rPr>
              <a:pPr/>
              <a:t>4</a:t>
            </a:fld>
            <a:endParaRPr lang="ru-RU" altLang="ru-RU">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A ceremony of inauguration of elements 115 (Moscovium), 117 (Tennessine), and 118 (Oganesson) was held on March 2, 2017 in Moscow in the Central House of Scientists of RAS. The participants of the colloquium were over 200 delegates from 12 countries, among them, representative delegations of JINR (Dubna, Russia), ORNL (USA), LLNL (USA), Vanderbilt University (USA), RIKEN (Japan), GSI (Germany), PSI (Switzerland), GANIL (France), IUPAC and IUPAP, Russian official authorities, Russian Academy of Sciences, as well as the leading scientists who made significant contributions to this field of nuclear physics.</a:t>
            </a:r>
            <a:endParaRPr lang="ru-RU" dirty="0"/>
          </a:p>
          <a:p>
            <a:endParaRPr lang="ru-RU" dirty="0"/>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5</a:t>
            </a:fld>
            <a:endParaRPr lang="ru-RU"/>
          </a:p>
        </p:txBody>
      </p:sp>
    </p:spTree>
    <p:extLst>
      <p:ext uri="{BB962C8B-B14F-4D97-AF65-F5344CB8AC3E}">
        <p14:creationId xmlns:p14="http://schemas.microsoft.com/office/powerpoint/2010/main" val="3304753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ru-RU"/>
              <a:t>The project of the SHE factory includes three principal components: i) high current accelerator, ii) new experimental hall and iii) a number of the next generation facilities.</a:t>
            </a:r>
            <a:endParaRPr lang="ru-RU" altLang="ru-RU"/>
          </a:p>
        </p:txBody>
      </p:sp>
      <p:sp>
        <p:nvSpPr>
          <p:cNvPr id="74756"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fld id="{896CD97D-4703-440D-8A7B-C05D1CBE8AE6}" type="slidenum">
              <a:rPr kumimoji="0" lang="ru-RU" altLang="ru-RU" sz="1200">
                <a:solidFill>
                  <a:schemeClr val="tx1"/>
                </a:solidFill>
                <a:latin typeface="Times New Roman" panose="02020603050405020304" pitchFamily="18" charset="0"/>
              </a:rPr>
              <a:pPr/>
              <a:t>12</a:t>
            </a:fld>
            <a:endParaRPr kumimoji="0" lang="ru-RU" altLang="ru-RU"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78687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1141413"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314832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pPr>
              <a:defRPr/>
            </a:pPr>
            <a:fld id="{6AE602BE-860D-41D1-8C79-22452C9B37CB}" type="slidenum">
              <a:rPr lang="ru-RU" altLang="ru-RU" smtClean="0"/>
              <a:pPr>
                <a:defRPr/>
              </a:pPr>
              <a:t>15</a:t>
            </a:fld>
            <a:endParaRPr lang="ru-RU" altLang="ru-RU"/>
          </a:p>
        </p:txBody>
      </p:sp>
    </p:spTree>
    <p:extLst>
      <p:ext uri="{BB962C8B-B14F-4D97-AF65-F5344CB8AC3E}">
        <p14:creationId xmlns:p14="http://schemas.microsoft.com/office/powerpoint/2010/main" val="1498119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June 2017 </a:t>
            </a:r>
            <a:r>
              <a:rPr lang="en-US" sz="1200" kern="1200" dirty="0">
                <a:solidFill>
                  <a:schemeClr val="tx1"/>
                </a:solidFill>
                <a:effectLst/>
                <a:latin typeface="Arial" pitchFamily="34" charset="0"/>
                <a:ea typeface="+mn-ea"/>
                <a:cs typeface="+mn-cs"/>
              </a:rPr>
              <a:t>permission to connect the magnet to the power supply from the federal supervisory authorities was obtained. This allowed us to start the m</a:t>
            </a:r>
            <a:r>
              <a:rPr lang="en-US" dirty="0"/>
              <a:t>easurements of the of magnetic field created</a:t>
            </a:r>
            <a:r>
              <a:rPr lang="en-US" baseline="0" dirty="0"/>
              <a:t> by the main magnet of the DC-280 cyclotron. This procedure will last over 2-3 months. Afterwards the assembling of the DC-280 cyclotron will be continued.</a:t>
            </a:r>
            <a:endParaRPr lang="ru-RU" dirty="0"/>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21</a:t>
            </a:fld>
            <a:endParaRPr lang="ru-RU"/>
          </a:p>
        </p:txBody>
      </p:sp>
    </p:spTree>
    <p:extLst>
      <p:ext uri="{BB962C8B-B14F-4D97-AF65-F5344CB8AC3E}">
        <p14:creationId xmlns:p14="http://schemas.microsoft.com/office/powerpoint/2010/main" val="174201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1254104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6122907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8"/>
          <p:cNvSpPr>
            <a:spLocks noGrp="1" noChangeArrowheads="1"/>
          </p:cNvSpPr>
          <p:nvPr>
            <p:ph type="dt" sz="half" idx="10"/>
          </p:nvPr>
        </p:nvSpPr>
        <p:spPr/>
        <p:txBody>
          <a:bodyPr/>
          <a:lstStyle>
            <a:lvl1pPr>
              <a:defRPr/>
            </a:lvl1pPr>
          </a:lstStyle>
          <a:p>
            <a:pPr>
              <a:defRPr/>
            </a:pPr>
            <a:fld id="{C433DB96-3954-40BB-8F1F-7446C6BCB0B1}" type="datetimeFigureOut">
              <a:rPr lang="ru-RU"/>
              <a:pPr>
                <a:defRPr/>
              </a:pPr>
              <a:t>17.09.2017</a:t>
            </a:fld>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E579BD95-6BE5-437F-916D-5B42C9C7FA48}" type="slidenum">
              <a:rPr lang="en-US"/>
              <a:pPr>
                <a:defRPr/>
              </a:pPr>
              <a:t>‹#›</a:t>
            </a:fld>
            <a:endParaRPr lang="en-US"/>
          </a:p>
        </p:txBody>
      </p:sp>
    </p:spTree>
    <p:extLst>
      <p:ext uri="{BB962C8B-B14F-4D97-AF65-F5344CB8AC3E}">
        <p14:creationId xmlns:p14="http://schemas.microsoft.com/office/powerpoint/2010/main" val="47707149"/>
      </p:ext>
    </p:extLst>
  </p:cSld>
  <p:clrMapOvr>
    <a:masterClrMapping/>
  </p:clrMapOvr>
  <p:transition spd="slow">
    <p:split orient="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8"/>
          <p:cNvSpPr>
            <a:spLocks noGrp="1" noChangeArrowheads="1"/>
          </p:cNvSpPr>
          <p:nvPr>
            <p:ph type="dt" sz="half" idx="10"/>
          </p:nvPr>
        </p:nvSpPr>
        <p:spPr/>
        <p:txBody>
          <a:bodyPr/>
          <a:lstStyle>
            <a:lvl1pPr>
              <a:defRPr/>
            </a:lvl1pPr>
          </a:lstStyle>
          <a:p>
            <a:pPr>
              <a:defRPr/>
            </a:pPr>
            <a:fld id="{FB13074D-24E6-4890-9A27-A3B99C44D357}" type="datetimeFigureOut">
              <a:rPr lang="ru-RU"/>
              <a:pPr>
                <a:defRPr/>
              </a:pPr>
              <a:t>17.09.2017</a:t>
            </a:fld>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8A139B25-49F9-468D-B320-202918445961}" type="slidenum">
              <a:rPr lang="en-US"/>
              <a:pPr>
                <a:defRPr/>
              </a:pPr>
              <a:t>‹#›</a:t>
            </a:fld>
            <a:endParaRPr lang="en-US"/>
          </a:p>
        </p:txBody>
      </p:sp>
    </p:spTree>
    <p:extLst>
      <p:ext uri="{BB962C8B-B14F-4D97-AF65-F5344CB8AC3E}">
        <p14:creationId xmlns:p14="http://schemas.microsoft.com/office/powerpoint/2010/main" val="2725332746"/>
      </p:ext>
    </p:extLst>
  </p:cSld>
  <p:clrMapOvr>
    <a:masterClrMapping/>
  </p:clrMapOvr>
  <p:transition spd="slow">
    <p:split orient="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p:txBody>
          <a:bodyPr/>
          <a:lstStyle>
            <a:lvl1pPr>
              <a:defRPr/>
            </a:lvl1pPr>
          </a:lstStyle>
          <a:p>
            <a:pPr>
              <a:defRPr/>
            </a:pPr>
            <a:fld id="{2FA3686C-F8ED-4417-BD02-A7997EDC272A}" type="datetimeFigureOut">
              <a:rPr lang="ru-RU"/>
              <a:pPr>
                <a:defRPr/>
              </a:pPr>
              <a:t>17.09.2017</a:t>
            </a:fld>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4647762B-1E52-4312-9E0F-0A7731D92E67}" type="slidenum">
              <a:rPr lang="en-US"/>
              <a:pPr>
                <a:defRPr/>
              </a:pPr>
              <a:t>‹#›</a:t>
            </a:fld>
            <a:endParaRPr lang="en-US"/>
          </a:p>
        </p:txBody>
      </p:sp>
    </p:spTree>
    <p:extLst>
      <p:ext uri="{BB962C8B-B14F-4D97-AF65-F5344CB8AC3E}">
        <p14:creationId xmlns:p14="http://schemas.microsoft.com/office/powerpoint/2010/main" val="2879555565"/>
      </p:ext>
    </p:extLst>
  </p:cSld>
  <p:clrMapOvr>
    <a:masterClrMapping/>
  </p:clrMapOvr>
  <p:transition spd="slow">
    <p:split orient="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6413" y="301625"/>
            <a:ext cx="1827212" cy="56403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370013" y="301625"/>
            <a:ext cx="5334000" cy="56403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p:txBody>
          <a:bodyPr/>
          <a:lstStyle>
            <a:lvl1pPr>
              <a:defRPr/>
            </a:lvl1pPr>
          </a:lstStyle>
          <a:p>
            <a:pPr>
              <a:defRPr/>
            </a:pPr>
            <a:fld id="{738EAA49-0395-40AD-BA2F-136E54D3F186}" type="datetimeFigureOut">
              <a:rPr lang="ru-RU"/>
              <a:pPr>
                <a:defRPr/>
              </a:pPr>
              <a:t>17.09.2017</a:t>
            </a:fld>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A82CDE37-304B-4B1C-BA02-39DA47302CDA}" type="slidenum">
              <a:rPr lang="en-US"/>
              <a:pPr>
                <a:defRPr/>
              </a:pPr>
              <a:t>‹#›</a:t>
            </a:fld>
            <a:endParaRPr lang="en-US"/>
          </a:p>
        </p:txBody>
      </p:sp>
    </p:spTree>
    <p:extLst>
      <p:ext uri="{BB962C8B-B14F-4D97-AF65-F5344CB8AC3E}">
        <p14:creationId xmlns:p14="http://schemas.microsoft.com/office/powerpoint/2010/main" val="1058680114"/>
      </p:ext>
    </p:extLst>
  </p:cSld>
  <p:clrMapOvr>
    <a:masterClrMapping/>
  </p:clrMapOvr>
  <p:transition spd="slow">
    <p:split orient="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a:t>Образец заголовка</a:t>
            </a:r>
          </a:p>
        </p:txBody>
      </p:sp>
      <p:sp>
        <p:nvSpPr>
          <p:cNvPr id="3" name="Текст 2"/>
          <p:cNvSpPr>
            <a:spLocks noGrp="1"/>
          </p:cNvSpPr>
          <p:nvPr>
            <p:ph type="body"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r>
              <a:rPr lang="en-US"/>
              <a:t>СБОРКА DC-72 В ОИЯИ</a:t>
            </a:r>
          </a:p>
        </p:txBody>
      </p:sp>
      <p:sp>
        <p:nvSpPr>
          <p:cNvPr id="8" name="Rectangle 6"/>
          <p:cNvSpPr>
            <a:spLocks noGrp="1" noChangeArrowheads="1"/>
          </p:cNvSpPr>
          <p:nvPr>
            <p:ph type="sldNum" sz="quarter" idx="12"/>
          </p:nvPr>
        </p:nvSpPr>
        <p:spPr/>
        <p:txBody>
          <a:bodyPr/>
          <a:lstStyle>
            <a:lvl1pPr>
              <a:defRPr/>
            </a:lvl1pPr>
          </a:lstStyle>
          <a:p>
            <a:pPr>
              <a:defRPr/>
            </a:pPr>
            <a:fld id="{4B4913FE-A423-42E1-99B1-0019E8F4C787}" type="slidenum">
              <a:rPr lang="en-US"/>
              <a:pPr>
                <a:defRPr/>
              </a:pPr>
              <a:t>‹#›</a:t>
            </a:fld>
            <a:endParaRPr lang="en-US"/>
          </a:p>
        </p:txBody>
      </p:sp>
    </p:spTree>
    <p:extLst>
      <p:ext uri="{BB962C8B-B14F-4D97-AF65-F5344CB8AC3E}">
        <p14:creationId xmlns:p14="http://schemas.microsoft.com/office/powerpoint/2010/main" val="421507225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118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2938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23057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65104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911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2709557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336552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34271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06892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48717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30696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2445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69097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56016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98637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0110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70"/>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4"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5" name="Rectangle 6"/>
          <p:cNvSpPr>
            <a:spLocks noGrp="1" noChangeArrowheads="1"/>
          </p:cNvSpPr>
          <p:nvPr>
            <p:ph type="sldNum" sz="quarter" idx="12"/>
          </p:nvPr>
        </p:nvSpPr>
        <p:spPr/>
        <p:txBody>
          <a:bodyPr/>
          <a:lstStyle>
            <a:lvl1pPr eaLnBrk="0" hangingPunct="0">
              <a:defRPr>
                <a:cs typeface="Arial" charset="0"/>
              </a:defRPr>
            </a:lvl1pPr>
          </a:lstStyle>
          <a:p>
            <a:pPr>
              <a:defRPr/>
            </a:pPr>
            <a:fld id="{1EC6F7B8-F35C-4A0C-AAEF-BF33B2BF3EDD}" type="slidenum">
              <a:rPr lang="en-US" altLang="ru-RU"/>
              <a:pPr>
                <a:defRPr/>
              </a:pPr>
              <a:t>‹#›</a:t>
            </a:fld>
            <a:endParaRPr lang="en-US" altLang="ru-RU"/>
          </a:p>
        </p:txBody>
      </p:sp>
    </p:spTree>
    <p:extLst>
      <p:ext uri="{BB962C8B-B14F-4D97-AF65-F5344CB8AC3E}">
        <p14:creationId xmlns:p14="http://schemas.microsoft.com/office/powerpoint/2010/main" val="37207634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26297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90653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68137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72580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3296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81465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95610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51411B46-5E47-4133-8519-97E7C0922750}"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26C263B7-129A-4769-BA34-5266CABFB613}" type="slidenum">
              <a:rPr lang="ru-RU"/>
              <a:pPr>
                <a:defRPr/>
              </a:pPr>
              <a:t>‹#›</a:t>
            </a:fld>
            <a:endParaRPr lang="ru-RU"/>
          </a:p>
        </p:txBody>
      </p:sp>
    </p:spTree>
    <p:extLst>
      <p:ext uri="{BB962C8B-B14F-4D97-AF65-F5344CB8AC3E}">
        <p14:creationId xmlns:p14="http://schemas.microsoft.com/office/powerpoint/2010/main" val="25542166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6AFDDC65-3208-4555-BDF5-C423284279BC}"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6AC55012-FCD3-48DC-AE9C-9B11BB5ECB16}" type="slidenum">
              <a:rPr lang="ru-RU"/>
              <a:pPr>
                <a:defRPr/>
              </a:pPr>
              <a:t>‹#›</a:t>
            </a:fld>
            <a:endParaRPr lang="ru-RU"/>
          </a:p>
        </p:txBody>
      </p:sp>
    </p:spTree>
    <p:extLst>
      <p:ext uri="{BB962C8B-B14F-4D97-AF65-F5344CB8AC3E}">
        <p14:creationId xmlns:p14="http://schemas.microsoft.com/office/powerpoint/2010/main" val="40751860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69"/>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A8530177-9B66-4E9A-AE1D-7FE9BC666AE2}"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2E1D1A0B-1F2C-4556-858D-C3FBC685D5A8}" type="slidenum">
              <a:rPr lang="ru-RU"/>
              <a:pPr>
                <a:defRPr/>
              </a:pPr>
              <a:t>‹#›</a:t>
            </a:fld>
            <a:endParaRPr lang="ru-RU"/>
          </a:p>
        </p:txBody>
      </p:sp>
    </p:spTree>
    <p:extLst>
      <p:ext uri="{BB962C8B-B14F-4D97-AF65-F5344CB8AC3E}">
        <p14:creationId xmlns:p14="http://schemas.microsoft.com/office/powerpoint/2010/main" val="4214076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0316F9-F5C1-441A-BFAA-AF03607E940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393921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0D45AE49-B84F-49A4-AB72-ED12863AF826}" type="datetimeFigureOut">
              <a:rPr lang="ru-RU"/>
              <a:pPr>
                <a:defRPr/>
              </a:pPr>
              <a:t>17.09.2017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25D5FEB7-B4E5-4424-A53B-3AB44617C27B}" type="slidenum">
              <a:rPr lang="ru-RU"/>
              <a:pPr>
                <a:defRPr/>
              </a:pPr>
              <a:t>‹#›</a:t>
            </a:fld>
            <a:endParaRPr lang="ru-RU"/>
          </a:p>
        </p:txBody>
      </p:sp>
    </p:spTree>
    <p:extLst>
      <p:ext uri="{BB962C8B-B14F-4D97-AF65-F5344CB8AC3E}">
        <p14:creationId xmlns:p14="http://schemas.microsoft.com/office/powerpoint/2010/main" val="21124171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838A7320-0DA8-41B5-9305-830F2CC2792B}" type="datetimeFigureOut">
              <a:rPr lang="ru-RU"/>
              <a:pPr>
                <a:defRPr/>
              </a:pPr>
              <a:t>17.09.2017</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05AEB85A-DD10-4C2C-8908-68D4C19E1D14}" type="slidenum">
              <a:rPr lang="ru-RU"/>
              <a:pPr>
                <a:defRPr/>
              </a:pPr>
              <a:t>‹#›</a:t>
            </a:fld>
            <a:endParaRPr lang="ru-RU"/>
          </a:p>
        </p:txBody>
      </p:sp>
    </p:spTree>
    <p:extLst>
      <p:ext uri="{BB962C8B-B14F-4D97-AF65-F5344CB8AC3E}">
        <p14:creationId xmlns:p14="http://schemas.microsoft.com/office/powerpoint/2010/main" val="20884763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CB13E039-FFD9-4BA8-AC98-40C60EA7AAFC}" type="datetimeFigureOut">
              <a:rPr lang="ru-RU"/>
              <a:pPr>
                <a:defRPr/>
              </a:pPr>
              <a:t>17.09.2017</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831A6B35-D20D-4ECE-BD4E-0E8FEF10B583}" type="slidenum">
              <a:rPr lang="ru-RU"/>
              <a:pPr>
                <a:defRPr/>
              </a:pPr>
              <a:t>‹#›</a:t>
            </a:fld>
            <a:endParaRPr lang="ru-RU"/>
          </a:p>
        </p:txBody>
      </p:sp>
    </p:spTree>
    <p:extLst>
      <p:ext uri="{BB962C8B-B14F-4D97-AF65-F5344CB8AC3E}">
        <p14:creationId xmlns:p14="http://schemas.microsoft.com/office/powerpoint/2010/main" val="7536873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77FFB10C-C53B-4627-BFBA-1FB195F0940A}" type="datetimeFigureOut">
              <a:rPr lang="ru-RU"/>
              <a:pPr>
                <a:defRPr/>
              </a:pPr>
              <a:t>17.09.2017</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9C44419E-B038-4FFE-855F-E4A34B391747}" type="slidenum">
              <a:rPr lang="ru-RU"/>
              <a:pPr>
                <a:defRPr/>
              </a:pPr>
              <a:t>‹#›</a:t>
            </a:fld>
            <a:endParaRPr lang="ru-RU"/>
          </a:p>
        </p:txBody>
      </p:sp>
    </p:spTree>
    <p:extLst>
      <p:ext uri="{BB962C8B-B14F-4D97-AF65-F5344CB8AC3E}">
        <p14:creationId xmlns:p14="http://schemas.microsoft.com/office/powerpoint/2010/main" val="6491713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2001D629-7CF7-4457-B0D0-9E883937DE05}" type="datetimeFigureOut">
              <a:rPr lang="ru-RU"/>
              <a:pPr>
                <a:defRPr/>
              </a:pPr>
              <a:t>17.09.2017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768E0D4F-1CE6-4BFA-A2E9-D6A887F97E8D}" type="slidenum">
              <a:rPr lang="ru-RU"/>
              <a:pPr>
                <a:defRPr/>
              </a:pPr>
              <a:t>‹#›</a:t>
            </a:fld>
            <a:endParaRPr lang="ru-RU"/>
          </a:p>
        </p:txBody>
      </p:sp>
    </p:spTree>
    <p:extLst>
      <p:ext uri="{BB962C8B-B14F-4D97-AF65-F5344CB8AC3E}">
        <p14:creationId xmlns:p14="http://schemas.microsoft.com/office/powerpoint/2010/main" val="41002873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45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BFDC422A-C5A6-4039-971C-10D25D60EE7F}" type="datetimeFigureOut">
              <a:rPr lang="ru-RU"/>
              <a:pPr>
                <a:defRPr/>
              </a:pPr>
              <a:t>17.09.2017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71212EAF-5856-4077-864A-43CE05D5239B}" type="slidenum">
              <a:rPr lang="ru-RU"/>
              <a:pPr>
                <a:defRPr/>
              </a:pPr>
              <a:t>‹#›</a:t>
            </a:fld>
            <a:endParaRPr lang="ru-RU"/>
          </a:p>
        </p:txBody>
      </p:sp>
    </p:spTree>
    <p:extLst>
      <p:ext uri="{BB962C8B-B14F-4D97-AF65-F5344CB8AC3E}">
        <p14:creationId xmlns:p14="http://schemas.microsoft.com/office/powerpoint/2010/main" val="2550127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3E2AE14F-E9B3-44B0-B2F8-340AF9C7EABB}"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F98DE814-D786-4180-BF73-4B1E52EB6F42}" type="slidenum">
              <a:rPr lang="ru-RU"/>
              <a:pPr>
                <a:defRPr/>
              </a:pPr>
              <a:t>‹#›</a:t>
            </a:fld>
            <a:endParaRPr lang="ru-RU"/>
          </a:p>
        </p:txBody>
      </p:sp>
    </p:spTree>
    <p:extLst>
      <p:ext uri="{BB962C8B-B14F-4D97-AF65-F5344CB8AC3E}">
        <p14:creationId xmlns:p14="http://schemas.microsoft.com/office/powerpoint/2010/main" val="295233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831B05A9-D121-46B5-A5B9-77044D342424}"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A729AB2D-FA45-484A-A3FE-2141975F3DDD}" type="slidenum">
              <a:rPr lang="ru-RU"/>
              <a:pPr>
                <a:defRPr/>
              </a:pPr>
              <a:t>‹#›</a:t>
            </a:fld>
            <a:endParaRPr lang="ru-RU"/>
          </a:p>
        </p:txBody>
      </p:sp>
    </p:spTree>
    <p:extLst>
      <p:ext uri="{BB962C8B-B14F-4D97-AF65-F5344CB8AC3E}">
        <p14:creationId xmlns:p14="http://schemas.microsoft.com/office/powerpoint/2010/main" val="42101018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96DA441-F575-4557-B13D-EC68A0FC2FE2}"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E1F1F21-E406-402F-9AEC-3B2B28FBFD4F}" type="slidenum">
              <a:rPr lang="ru-RU"/>
              <a:pPr>
                <a:defRPr/>
              </a:pPr>
              <a:t>‹#›</a:t>
            </a:fld>
            <a:endParaRPr lang="ru-RU"/>
          </a:p>
        </p:txBody>
      </p:sp>
    </p:spTree>
    <p:extLst>
      <p:ext uri="{BB962C8B-B14F-4D97-AF65-F5344CB8AC3E}">
        <p14:creationId xmlns:p14="http://schemas.microsoft.com/office/powerpoint/2010/main" val="16767209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128CE1F-C022-4573-9000-9F59AEBF2C95}"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7A9A402-307C-4FBC-9F42-B8492B00131A}" type="slidenum">
              <a:rPr lang="ru-RU"/>
              <a:pPr>
                <a:defRPr/>
              </a:pPr>
              <a:t>‹#›</a:t>
            </a:fld>
            <a:endParaRPr lang="ru-RU"/>
          </a:p>
        </p:txBody>
      </p:sp>
    </p:spTree>
    <p:extLst>
      <p:ext uri="{BB962C8B-B14F-4D97-AF65-F5344CB8AC3E}">
        <p14:creationId xmlns:p14="http://schemas.microsoft.com/office/powerpoint/2010/main" val="289098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909CD-B6C0-46D7-9AB7-CA55B56AEDB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026231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0F9AF7FF-0BC6-4682-B5D4-885146F8D43D}"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19CC9566-1382-4DB5-92EB-8937D18586D5}" type="slidenum">
              <a:rPr lang="ru-RU"/>
              <a:pPr>
                <a:defRPr/>
              </a:pPr>
              <a:t>‹#›</a:t>
            </a:fld>
            <a:endParaRPr lang="ru-RU"/>
          </a:p>
        </p:txBody>
      </p:sp>
    </p:spTree>
    <p:extLst>
      <p:ext uri="{BB962C8B-B14F-4D97-AF65-F5344CB8AC3E}">
        <p14:creationId xmlns:p14="http://schemas.microsoft.com/office/powerpoint/2010/main" val="1096441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7B1EC1-8E31-4112-B3B1-B60FC924A608}" type="datetimeFigureOut">
              <a:rPr lang="ru-RU"/>
              <a:pPr>
                <a:defRPr/>
              </a:pPr>
              <a:t>17.09.2017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70AFCF9-B586-4916-8A56-6A333EF723FB}" type="slidenum">
              <a:rPr lang="ru-RU"/>
              <a:pPr>
                <a:defRPr/>
              </a:pPr>
              <a:t>‹#›</a:t>
            </a:fld>
            <a:endParaRPr lang="ru-RU"/>
          </a:p>
        </p:txBody>
      </p:sp>
    </p:spTree>
    <p:extLst>
      <p:ext uri="{BB962C8B-B14F-4D97-AF65-F5344CB8AC3E}">
        <p14:creationId xmlns:p14="http://schemas.microsoft.com/office/powerpoint/2010/main" val="1350715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15B3858-6557-498D-8411-A1BC66366066}" type="datetimeFigureOut">
              <a:rPr lang="ru-RU"/>
              <a:pPr>
                <a:defRPr/>
              </a:pPr>
              <a:t>17.09.2017</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D97A4A44-3135-490A-AC35-501F8B642914}" type="slidenum">
              <a:rPr lang="ru-RU"/>
              <a:pPr>
                <a:defRPr/>
              </a:pPr>
              <a:t>‹#›</a:t>
            </a:fld>
            <a:endParaRPr lang="ru-RU"/>
          </a:p>
        </p:txBody>
      </p:sp>
    </p:spTree>
    <p:extLst>
      <p:ext uri="{BB962C8B-B14F-4D97-AF65-F5344CB8AC3E}">
        <p14:creationId xmlns:p14="http://schemas.microsoft.com/office/powerpoint/2010/main" val="14252057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F2DC95A3-624C-4DAF-A54E-CBD6350F13F9}" type="datetimeFigureOut">
              <a:rPr lang="ru-RU"/>
              <a:pPr>
                <a:defRPr/>
              </a:pPr>
              <a:t>17.09.2017</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97FC035-951F-43FF-AAB4-4637CA3403A4}" type="slidenum">
              <a:rPr lang="ru-RU"/>
              <a:pPr>
                <a:defRPr/>
              </a:pPr>
              <a:t>‹#›</a:t>
            </a:fld>
            <a:endParaRPr lang="ru-RU"/>
          </a:p>
        </p:txBody>
      </p:sp>
    </p:spTree>
    <p:extLst>
      <p:ext uri="{BB962C8B-B14F-4D97-AF65-F5344CB8AC3E}">
        <p14:creationId xmlns:p14="http://schemas.microsoft.com/office/powerpoint/2010/main" val="11306879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4A0D53-498D-4A24-A6BD-9C82DE694BDB}" type="datetimeFigureOut">
              <a:rPr lang="ru-RU"/>
              <a:pPr>
                <a:defRPr/>
              </a:pPr>
              <a:t>17.09.2017</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5BD7BCCE-CBCB-4452-9A48-E1E187D8D134}" type="slidenum">
              <a:rPr lang="ru-RU"/>
              <a:pPr>
                <a:defRPr/>
              </a:pPr>
              <a:t>‹#›</a:t>
            </a:fld>
            <a:endParaRPr lang="ru-RU"/>
          </a:p>
        </p:txBody>
      </p:sp>
    </p:spTree>
    <p:extLst>
      <p:ext uri="{BB962C8B-B14F-4D97-AF65-F5344CB8AC3E}">
        <p14:creationId xmlns:p14="http://schemas.microsoft.com/office/powerpoint/2010/main" val="22314229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53DF7AF-D5CC-4EAA-924E-371CB0DFB08E}" type="datetimeFigureOut">
              <a:rPr lang="ru-RU"/>
              <a:pPr>
                <a:defRPr/>
              </a:pPr>
              <a:t>17.09.2017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87D040E-1C21-455F-B950-A65FE4819B77}" type="slidenum">
              <a:rPr lang="ru-RU"/>
              <a:pPr>
                <a:defRPr/>
              </a:pPr>
              <a:t>‹#›</a:t>
            </a:fld>
            <a:endParaRPr lang="ru-RU"/>
          </a:p>
        </p:txBody>
      </p:sp>
    </p:spTree>
    <p:extLst>
      <p:ext uri="{BB962C8B-B14F-4D97-AF65-F5344CB8AC3E}">
        <p14:creationId xmlns:p14="http://schemas.microsoft.com/office/powerpoint/2010/main" val="19396856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CFF59310-AC62-48AB-9F4D-852BBF8E864D}" type="datetimeFigureOut">
              <a:rPr lang="ru-RU"/>
              <a:pPr>
                <a:defRPr/>
              </a:pPr>
              <a:t>17.09.2017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2396A13-4D6E-4082-B550-47D1263D874F}" type="slidenum">
              <a:rPr lang="ru-RU"/>
              <a:pPr>
                <a:defRPr/>
              </a:pPr>
              <a:t>‹#›</a:t>
            </a:fld>
            <a:endParaRPr lang="ru-RU"/>
          </a:p>
        </p:txBody>
      </p:sp>
    </p:spTree>
    <p:extLst>
      <p:ext uri="{BB962C8B-B14F-4D97-AF65-F5344CB8AC3E}">
        <p14:creationId xmlns:p14="http://schemas.microsoft.com/office/powerpoint/2010/main" val="42137598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60F4A09D-F961-43F5-87D0-2FB200DBE030}"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347290E2-EC59-42DC-B068-F9EB8C85371F}" type="slidenum">
              <a:rPr lang="ru-RU"/>
              <a:pPr>
                <a:defRPr/>
              </a:pPr>
              <a:t>‹#›</a:t>
            </a:fld>
            <a:endParaRPr lang="ru-RU"/>
          </a:p>
        </p:txBody>
      </p:sp>
    </p:spTree>
    <p:extLst>
      <p:ext uri="{BB962C8B-B14F-4D97-AF65-F5344CB8AC3E}">
        <p14:creationId xmlns:p14="http://schemas.microsoft.com/office/powerpoint/2010/main" val="36926583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534EB1E-4A76-4A34-ABE1-E640CAF732D9}" type="datetimeFigureOut">
              <a:rPr lang="ru-RU"/>
              <a:pPr>
                <a:defRPr/>
              </a:pPr>
              <a:t>17.09.2017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E24E389-A0C4-4751-8E45-8014034D41E4}" type="slidenum">
              <a:rPr lang="ru-RU"/>
              <a:pPr>
                <a:defRPr/>
              </a:pPr>
              <a:t>‹#›</a:t>
            </a:fld>
            <a:endParaRPr lang="ru-RU"/>
          </a:p>
        </p:txBody>
      </p:sp>
    </p:spTree>
    <p:extLst>
      <p:ext uri="{BB962C8B-B14F-4D97-AF65-F5344CB8AC3E}">
        <p14:creationId xmlns:p14="http://schemas.microsoft.com/office/powerpoint/2010/main" val="482610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6B7EF56D-38E3-4C9F-9D6B-B9A9CC5D35B9}" type="slidenum">
              <a:rPr lang="ru-RU" altLang="ru-RU"/>
              <a:pPr>
                <a:defRPr/>
              </a:pPr>
              <a:t>‹#›</a:t>
            </a:fld>
            <a:endParaRPr lang="ru-RU" altLang="ru-RU"/>
          </a:p>
        </p:txBody>
      </p:sp>
    </p:spTree>
    <p:extLst>
      <p:ext uri="{BB962C8B-B14F-4D97-AF65-F5344CB8AC3E}">
        <p14:creationId xmlns:p14="http://schemas.microsoft.com/office/powerpoint/2010/main" val="4000323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3945FE-A1D2-444D-B5E2-C9A66EB11F1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805935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userDrawn="1">
            <p:ph type="ctrTitle"/>
          </p:nvPr>
        </p:nvSpPr>
        <p:spPr>
          <a:xfrm>
            <a:off x="201168" y="235945"/>
            <a:ext cx="4160172" cy="877163"/>
          </a:xfrm>
        </p:spPr>
        <p:txBody>
          <a:bodyPr/>
          <a:lstStyle>
            <a:lvl1pPr algn="l">
              <a:defRPr sz="30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9" name="TextBox 18"/>
          <p:cNvSpPr txBox="1"/>
          <p:nvPr userDrawn="1"/>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18"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923919" y="811969"/>
            <a:ext cx="2152274" cy="2152275"/>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1" name="Picture 20" descr="DifScat_better vibe.jpg.jpeg"/>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610253" y="1402065"/>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4" name="Picture 23"/>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2160" y="2715768"/>
            <a:ext cx="1664208" cy="1664208"/>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spTree>
    <p:extLst>
      <p:ext uri="{BB962C8B-B14F-4D97-AF65-F5344CB8AC3E}">
        <p14:creationId xmlns:p14="http://schemas.microsoft.com/office/powerpoint/2010/main" val="23484238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392525"/>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70405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69766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7" name="Freeform 13"/>
          <p:cNvSpPr>
            <a:spLocks/>
          </p:cNvSpPr>
          <p:nvPr userDrawn="1"/>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01167" y="237744"/>
            <a:ext cx="4341471" cy="1117600"/>
          </a:xfrm>
        </p:spPr>
        <p:txBody>
          <a:bodyPr/>
          <a:lstStyle/>
          <a:p>
            <a:r>
              <a:rPr lang="en-US" dirty="0"/>
              <a:t>Click to edit Master title style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41957736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168" y="237744"/>
            <a:ext cx="8628678" cy="484748"/>
          </a:xfrm>
        </p:spPr>
        <p:txBody>
          <a:bodyPr/>
          <a:lstStyle/>
          <a:p>
            <a:r>
              <a:rPr lang="en-US" dirty="0"/>
              <a:t>Click to edit Master title style</a:t>
            </a:r>
          </a:p>
        </p:txBody>
      </p:sp>
    </p:spTree>
    <p:extLst>
      <p:ext uri="{BB962C8B-B14F-4D97-AF65-F5344CB8AC3E}">
        <p14:creationId xmlns:p14="http://schemas.microsoft.com/office/powerpoint/2010/main" val="39785165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944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8139" y="202003"/>
            <a:ext cx="6620968" cy="861420"/>
          </a:xfrm>
          <a:prstGeom prst="rect">
            <a:avLst/>
          </a:prstGeo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pic>
        <p:nvPicPr>
          <p:cNvPr id="7" name="Picture 9" descr="ろご"/>
          <p:cNvPicPr preferRelativeResize="0">
            <a:picLocks noChangeAspect="1" noChangeArrowheads="1"/>
          </p:cNvPicPr>
          <p:nvPr userDrawn="1"/>
        </p:nvPicPr>
        <p:blipFill rotWithShape="1">
          <a:blip r:embed="rId2" cstate="print">
            <a:grayscl/>
            <a:extLst>
              <a:ext uri="{BEBA8EAE-BF5A-486C-A8C5-ECC9F3942E4B}">
                <a14:imgProps xmlns:a14="http://schemas.microsoft.com/office/drawing/2010/main">
                  <a14:imgLayer r:embed="rId3">
                    <a14:imgEffect>
                      <a14:colorTemperature colorTemp="4388"/>
                    </a14:imgEffect>
                    <a14:imgEffect>
                      <a14:saturation sat="266000"/>
                    </a14:imgEffect>
                  </a14:imgLayer>
                </a14:imgProps>
              </a:ext>
              <a:ext uri="{28A0092B-C50C-407E-A947-70E740481C1C}">
                <a14:useLocalDpi xmlns:a14="http://schemas.microsoft.com/office/drawing/2010/main" val="0"/>
              </a:ext>
            </a:extLst>
          </a:blip>
          <a:srcRect/>
          <a:stretch/>
        </p:blipFill>
        <p:spPr bwMode="auto">
          <a:xfrm>
            <a:off x="7759236" y="40821"/>
            <a:ext cx="640394" cy="55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766431" y="295736"/>
            <a:ext cx="628813" cy="767687"/>
          </a:xfrm>
        </p:spPr>
        <p:txBody>
          <a:bodyPr/>
          <a:lstStyle>
            <a:lvl1pPr>
              <a:defRPr>
                <a:solidFill>
                  <a:schemeClr val="bg1">
                    <a:lumMod val="75000"/>
                    <a:lumOff val="25000"/>
                  </a:schemeClr>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1656727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827700" y="2052925"/>
            <a:ext cx="6711654" cy="419548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8" name="Picture 9" descr="ろご"/>
          <p:cNvPicPr preferRelativeResize="0">
            <a:picLocks noChangeAspect="1" noChangeArrowheads="1"/>
          </p:cNvPicPr>
          <p:nvPr userDrawn="1"/>
        </p:nvPicPr>
        <p:blipFill rotWithShape="1">
          <a:blip r:embed="rId2" cstate="print">
            <a:grayscl/>
            <a:extLst>
              <a:ext uri="{BEBA8EAE-BF5A-486C-A8C5-ECC9F3942E4B}">
                <a14:imgProps xmlns:a14="http://schemas.microsoft.com/office/drawing/2010/main">
                  <a14:imgLayer r:embed="rId3">
                    <a14:imgEffect>
                      <a14:colorTemperature colorTemp="4388"/>
                    </a14:imgEffect>
                    <a14:imgEffect>
                      <a14:saturation sat="266000"/>
                    </a14:imgEffect>
                  </a14:imgLayer>
                </a14:imgProps>
              </a:ext>
              <a:ext uri="{28A0092B-C50C-407E-A947-70E740481C1C}">
                <a14:useLocalDpi xmlns:a14="http://schemas.microsoft.com/office/drawing/2010/main" val="0"/>
              </a:ext>
            </a:extLst>
          </a:blip>
          <a:srcRect/>
          <a:stretch/>
        </p:blipFill>
        <p:spPr bwMode="auto">
          <a:xfrm>
            <a:off x="7759236" y="40821"/>
            <a:ext cx="640394" cy="55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p:cNvSpPr>
            <a:spLocks noGrp="1"/>
          </p:cNvSpPr>
          <p:nvPr>
            <p:ph type="sldNum" sz="quarter" idx="10"/>
          </p:nvPr>
        </p:nvSpPr>
        <p:spPr/>
        <p:txBody>
          <a:bodyPr/>
          <a:lstStyle>
            <a:lvl1pPr>
              <a:defRPr>
                <a:solidFill>
                  <a:schemeClr val="bg1">
                    <a:lumMod val="75000"/>
                    <a:lumOff val="25000"/>
                  </a:schemeClr>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622918519"/>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lvl1pPr>
              <a:defRPr sz="2800">
                <a:solidFill>
                  <a:schemeClr val="bg1">
                    <a:lumMod val="75000"/>
                    <a:lumOff val="25000"/>
                  </a:schemeClr>
                </a:solidFill>
              </a:defRPr>
            </a:lvl1pPr>
          </a:lstStyle>
          <a:p>
            <a:fld id="{D57F1E4F-1CFF-5643-939E-02111984F565}" type="slidenum">
              <a:rPr lang="en-US" smtClean="0"/>
              <a:pPr/>
              <a:t>‹#›</a:t>
            </a:fld>
            <a:endParaRPr lang="en-US" dirty="0"/>
          </a:p>
        </p:txBody>
      </p:sp>
      <p:pic>
        <p:nvPicPr>
          <p:cNvPr id="9" name="Picture 9" descr="ろご"/>
          <p:cNvPicPr preferRelativeResize="0">
            <a:picLocks noChangeAspect="1" noChangeArrowheads="1"/>
          </p:cNvPicPr>
          <p:nvPr userDrawn="1"/>
        </p:nvPicPr>
        <p:blipFill rotWithShape="1">
          <a:blip r:embed="rId2" cstate="print">
            <a:grayscl/>
            <a:extLst>
              <a:ext uri="{BEBA8EAE-BF5A-486C-A8C5-ECC9F3942E4B}">
                <a14:imgProps xmlns:a14="http://schemas.microsoft.com/office/drawing/2010/main">
                  <a14:imgLayer r:embed="rId3">
                    <a14:imgEffect>
                      <a14:colorTemperature colorTemp="4388"/>
                    </a14:imgEffect>
                    <a14:imgEffect>
                      <a14:saturation sat="266000"/>
                    </a14:imgEffect>
                  </a14:imgLayer>
                </a14:imgProps>
              </a:ext>
              <a:ext uri="{28A0092B-C50C-407E-A947-70E740481C1C}">
                <a14:useLocalDpi xmlns:a14="http://schemas.microsoft.com/office/drawing/2010/main" val="0"/>
              </a:ext>
            </a:extLst>
          </a:blip>
          <a:srcRect/>
          <a:stretch/>
        </p:blipFill>
        <p:spPr bwMode="auto">
          <a:xfrm>
            <a:off x="7759236" y="40821"/>
            <a:ext cx="640394" cy="55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8125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a:defRPr/>
            </a:pPr>
            <a:endParaRPr lang="en-US" altLang="ja-JP"/>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D60E23A4-1372-4459-99E5-F34C81DB9B3C}" type="slidenum">
              <a:rPr lang="en-US" altLang="ja-JP" smtClean="0"/>
              <a:pPr>
                <a:defRPr/>
              </a:pPr>
              <a:t>‹#›</a:t>
            </a:fld>
            <a:endParaRPr lang="en-US" altLang="ja-JP"/>
          </a:p>
        </p:txBody>
      </p:sp>
    </p:spTree>
    <p:extLst>
      <p:ext uri="{BB962C8B-B14F-4D97-AF65-F5344CB8AC3E}">
        <p14:creationId xmlns:p14="http://schemas.microsoft.com/office/powerpoint/2010/main" val="2700352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2A957-CA73-469D-8A33-2FB5BED41FA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113976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r>
              <a:rPr lang="en-US"/>
              <a:t>Summary, SHE 2017</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206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r>
              <a:rPr lang="en-US"/>
              <a:t>Summary, SHE 2017</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339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r>
              <a:rPr lang="en-US"/>
              <a:t>Summary, SHE 2017</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942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l-PL"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solidFill>
                <a:prstClr val="black"/>
              </a:solidFill>
              <a:latin typeface="Arial" charset="0"/>
            </a:endParaRP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r>
              <a:rPr lang="en-US" smtClean="0"/>
              <a:t>Summary, SHE 2017</a:t>
            </a: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B8DEB38-11AF-A142-85D9-BB74E90267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73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83"/>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96AA9698-F8D5-48DD-93D2-67A6AFA0ED2B}" type="datetime1">
              <a:rPr lang="en-US"/>
              <a:pPr>
                <a:defRPr/>
              </a:pPr>
              <a:t>9/17/2017</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93EB8F9A-B656-47DE-B956-6EBD43DA0973}" type="slidenum">
              <a:rPr lang="en-US" altLang="ru-RU"/>
              <a:pPr>
                <a:defRPr/>
              </a:pPr>
              <a:t>‹#›</a:t>
            </a:fld>
            <a:endParaRPr lang="en-US" altLang="ru-RU"/>
          </a:p>
        </p:txBody>
      </p:sp>
    </p:spTree>
    <p:extLst>
      <p:ext uri="{BB962C8B-B14F-4D97-AF65-F5344CB8AC3E}">
        <p14:creationId xmlns:p14="http://schemas.microsoft.com/office/powerpoint/2010/main" val="28550823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49EA0BE2-9782-4539-9F83-72E8BEBFFDBD}" type="datetime1">
              <a:rPr lang="en-US"/>
              <a:pPr>
                <a:defRPr/>
              </a:pPr>
              <a:t>9/17/2017</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1B3972B3-1CAE-48DE-A0F8-35C02FF573E8}" type="slidenum">
              <a:rPr lang="en-US" altLang="ru-RU"/>
              <a:pPr>
                <a:defRPr/>
              </a:pPr>
              <a:t>‹#›</a:t>
            </a:fld>
            <a:endParaRPr lang="en-US" altLang="ru-RU"/>
          </a:p>
        </p:txBody>
      </p:sp>
    </p:spTree>
    <p:extLst>
      <p:ext uri="{BB962C8B-B14F-4D97-AF65-F5344CB8AC3E}">
        <p14:creationId xmlns:p14="http://schemas.microsoft.com/office/powerpoint/2010/main" val="10651474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58"/>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33264C1B-5B98-49C7-B15A-6558F473DDFC}" type="datetime1">
              <a:rPr lang="en-US"/>
              <a:pPr>
                <a:defRPr/>
              </a:pPr>
              <a:t>9/17/2017</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C1A2001B-4819-450F-8191-E7A8AFD9DBC1}" type="slidenum">
              <a:rPr lang="en-US" altLang="ru-RU"/>
              <a:pPr>
                <a:defRPr/>
              </a:pPr>
              <a:t>‹#›</a:t>
            </a:fld>
            <a:endParaRPr lang="en-US" altLang="ru-RU"/>
          </a:p>
        </p:txBody>
      </p:sp>
    </p:spTree>
    <p:extLst>
      <p:ext uri="{BB962C8B-B14F-4D97-AF65-F5344CB8AC3E}">
        <p14:creationId xmlns:p14="http://schemas.microsoft.com/office/powerpoint/2010/main" val="37616732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2C7B4873-F7CD-4C21-B7E8-ECA9DAA7C10D}" type="datetime1">
              <a:rPr lang="en-US"/>
              <a:pPr>
                <a:defRPr/>
              </a:pPr>
              <a:t>9/17/2017</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C8108384-35F1-4B6A-80AB-3332E9161B99}" type="slidenum">
              <a:rPr lang="en-US" altLang="ru-RU"/>
              <a:pPr>
                <a:defRPr/>
              </a:pPr>
              <a:t>‹#›</a:t>
            </a:fld>
            <a:endParaRPr lang="en-US" altLang="ru-RU"/>
          </a:p>
        </p:txBody>
      </p:sp>
    </p:spTree>
    <p:extLst>
      <p:ext uri="{BB962C8B-B14F-4D97-AF65-F5344CB8AC3E}">
        <p14:creationId xmlns:p14="http://schemas.microsoft.com/office/powerpoint/2010/main" val="40995831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atin typeface="Verdana" pitchFamily="34" charset="0"/>
              </a:defRPr>
            </a:lvl1pPr>
          </a:lstStyle>
          <a:p>
            <a:pPr>
              <a:defRPr/>
            </a:pPr>
            <a:fld id="{805CD574-0BB4-4EC3-B8C2-72DE77213BB0}" type="datetime1">
              <a:rPr lang="en-US"/>
              <a:pPr>
                <a:defRPr/>
              </a:pPr>
              <a:t>9/17/2017</a:t>
            </a:fld>
            <a:endParaRPr lang="en-US"/>
          </a:p>
        </p:txBody>
      </p:sp>
      <p:sp>
        <p:nvSpPr>
          <p:cNvPr id="8"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9" name="Rectangle 6"/>
          <p:cNvSpPr>
            <a:spLocks noGrp="1" noChangeArrowheads="1"/>
          </p:cNvSpPr>
          <p:nvPr>
            <p:ph type="sldNum" sz="quarter" idx="12"/>
          </p:nvPr>
        </p:nvSpPr>
        <p:spPr/>
        <p:txBody>
          <a:bodyPr/>
          <a:lstStyle>
            <a:lvl1pPr>
              <a:defRPr>
                <a:latin typeface="Verdana" pitchFamily="34" charset="0"/>
              </a:defRPr>
            </a:lvl1pPr>
          </a:lstStyle>
          <a:p>
            <a:pPr>
              <a:defRPr/>
            </a:pPr>
            <a:fld id="{CE42FD11-B6AC-403D-BBFB-F4A65F41247B}" type="slidenum">
              <a:rPr lang="en-US" altLang="ru-RU"/>
              <a:pPr>
                <a:defRPr/>
              </a:pPr>
              <a:t>‹#›</a:t>
            </a:fld>
            <a:endParaRPr lang="en-US" altLang="ru-RU"/>
          </a:p>
        </p:txBody>
      </p:sp>
    </p:spTree>
    <p:extLst>
      <p:ext uri="{BB962C8B-B14F-4D97-AF65-F5344CB8AC3E}">
        <p14:creationId xmlns:p14="http://schemas.microsoft.com/office/powerpoint/2010/main" val="42152689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atin typeface="Verdana" pitchFamily="34" charset="0"/>
              </a:defRPr>
            </a:lvl1pPr>
          </a:lstStyle>
          <a:p>
            <a:pPr>
              <a:defRPr/>
            </a:pPr>
            <a:fld id="{591E24D5-3EE0-4DBB-AE24-05F49ADE65DC}" type="datetime1">
              <a:rPr lang="en-US"/>
              <a:pPr>
                <a:defRPr/>
              </a:pPr>
              <a:t>9/17/2017</a:t>
            </a:fld>
            <a:endParaRPr lang="en-US"/>
          </a:p>
        </p:txBody>
      </p:sp>
      <p:sp>
        <p:nvSpPr>
          <p:cNvPr id="4"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5" name="Rectangle 6"/>
          <p:cNvSpPr>
            <a:spLocks noGrp="1" noChangeArrowheads="1"/>
          </p:cNvSpPr>
          <p:nvPr>
            <p:ph type="sldNum" sz="quarter" idx="12"/>
          </p:nvPr>
        </p:nvSpPr>
        <p:spPr/>
        <p:txBody>
          <a:bodyPr/>
          <a:lstStyle>
            <a:lvl1pPr>
              <a:defRPr>
                <a:latin typeface="Verdana" pitchFamily="34" charset="0"/>
              </a:defRPr>
            </a:lvl1pPr>
          </a:lstStyle>
          <a:p>
            <a:pPr>
              <a:defRPr/>
            </a:pPr>
            <a:fld id="{2F77149C-A0D4-41EB-9012-D871263C7C5C}" type="slidenum">
              <a:rPr lang="en-US" altLang="ru-RU"/>
              <a:pPr>
                <a:defRPr/>
              </a:pPr>
              <a:t>‹#›</a:t>
            </a:fld>
            <a:endParaRPr lang="en-US" altLang="ru-RU"/>
          </a:p>
        </p:txBody>
      </p:sp>
    </p:spTree>
    <p:extLst>
      <p:ext uri="{BB962C8B-B14F-4D97-AF65-F5344CB8AC3E}">
        <p14:creationId xmlns:p14="http://schemas.microsoft.com/office/powerpoint/2010/main" val="2571356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5ACB0E-73EF-4182-80CC-7D093B53B31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258902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Verdana" pitchFamily="34" charset="0"/>
              </a:defRPr>
            </a:lvl1pPr>
          </a:lstStyle>
          <a:p>
            <a:pPr>
              <a:defRPr/>
            </a:pPr>
            <a:fld id="{FC0EAC5D-8279-488E-A5D0-AA2ED6EC139B}" type="datetime1">
              <a:rPr lang="en-US"/>
              <a:pPr>
                <a:defRPr/>
              </a:pPr>
              <a:t>9/17/2017</a:t>
            </a:fld>
            <a:endParaRPr lang="en-US"/>
          </a:p>
        </p:txBody>
      </p:sp>
      <p:sp>
        <p:nvSpPr>
          <p:cNvPr id="3"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4" name="Rectangle 6"/>
          <p:cNvSpPr>
            <a:spLocks noGrp="1" noChangeArrowheads="1"/>
          </p:cNvSpPr>
          <p:nvPr>
            <p:ph type="sldNum" sz="quarter" idx="12"/>
          </p:nvPr>
        </p:nvSpPr>
        <p:spPr/>
        <p:txBody>
          <a:bodyPr/>
          <a:lstStyle>
            <a:lvl1pPr>
              <a:defRPr>
                <a:latin typeface="Verdana" pitchFamily="34" charset="0"/>
              </a:defRPr>
            </a:lvl1pPr>
          </a:lstStyle>
          <a:p>
            <a:pPr>
              <a:defRPr/>
            </a:pPr>
            <a:fld id="{A2F1C026-AE15-43DF-A2B1-D2568A40432E}" type="slidenum">
              <a:rPr lang="en-US" altLang="ru-RU"/>
              <a:pPr>
                <a:defRPr/>
              </a:pPr>
              <a:t>‹#›</a:t>
            </a:fld>
            <a:endParaRPr lang="en-US" altLang="ru-RU"/>
          </a:p>
        </p:txBody>
      </p:sp>
    </p:spTree>
    <p:extLst>
      <p:ext uri="{BB962C8B-B14F-4D97-AF65-F5344CB8AC3E}">
        <p14:creationId xmlns:p14="http://schemas.microsoft.com/office/powerpoint/2010/main" val="14464699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3865BE90-0672-4BCC-BD14-BC06BE57CF34}" type="datetime1">
              <a:rPr lang="en-US"/>
              <a:pPr>
                <a:defRPr/>
              </a:pPr>
              <a:t>9/17/2017</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BB5AACE1-7286-4D16-967D-24442809684F}" type="slidenum">
              <a:rPr lang="en-US" altLang="ru-RU"/>
              <a:pPr>
                <a:defRPr/>
              </a:pPr>
              <a:t>‹#›</a:t>
            </a:fld>
            <a:endParaRPr lang="en-US" altLang="ru-RU"/>
          </a:p>
        </p:txBody>
      </p:sp>
    </p:spTree>
    <p:extLst>
      <p:ext uri="{BB962C8B-B14F-4D97-AF65-F5344CB8AC3E}">
        <p14:creationId xmlns:p14="http://schemas.microsoft.com/office/powerpoint/2010/main" val="33470364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310468A8-0E74-43BD-B3D4-92B1289B965A}" type="datetime1">
              <a:rPr lang="en-US"/>
              <a:pPr>
                <a:defRPr/>
              </a:pPr>
              <a:t>9/17/2017</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65D03083-F2BB-4C56-9033-FB8719C51A40}" type="slidenum">
              <a:rPr lang="en-US" altLang="ru-RU"/>
              <a:pPr>
                <a:defRPr/>
              </a:pPr>
              <a:t>‹#›</a:t>
            </a:fld>
            <a:endParaRPr lang="en-US" altLang="ru-RU"/>
          </a:p>
        </p:txBody>
      </p:sp>
    </p:spTree>
    <p:extLst>
      <p:ext uri="{BB962C8B-B14F-4D97-AF65-F5344CB8AC3E}">
        <p14:creationId xmlns:p14="http://schemas.microsoft.com/office/powerpoint/2010/main" val="10838649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8244E903-CBB5-452F-82AC-01D47158EAC4}" type="datetime1">
              <a:rPr lang="en-US"/>
              <a:pPr>
                <a:defRPr/>
              </a:pPr>
              <a:t>9/17/2017</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0D77DF36-2959-41C0-8D0E-210F176AF4E7}" type="slidenum">
              <a:rPr lang="en-US" altLang="ru-RU"/>
              <a:pPr>
                <a:defRPr/>
              </a:pPr>
              <a:t>‹#›</a:t>
            </a:fld>
            <a:endParaRPr lang="en-US" altLang="ru-RU"/>
          </a:p>
        </p:txBody>
      </p:sp>
    </p:spTree>
    <p:extLst>
      <p:ext uri="{BB962C8B-B14F-4D97-AF65-F5344CB8AC3E}">
        <p14:creationId xmlns:p14="http://schemas.microsoft.com/office/powerpoint/2010/main" val="22744953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12EAEFD6-8E38-43BE-8C6F-BFE4F7F27557}" type="datetime1">
              <a:rPr lang="en-US"/>
              <a:pPr>
                <a:defRPr/>
              </a:pPr>
              <a:t>9/17/2017</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8C83218D-E609-4F1E-AF58-FF81B9480D1A}" type="slidenum">
              <a:rPr lang="en-US" altLang="ru-RU"/>
              <a:pPr>
                <a:defRPr/>
              </a:pPr>
              <a:t>‹#›</a:t>
            </a:fld>
            <a:endParaRPr lang="en-US" altLang="ru-RU"/>
          </a:p>
        </p:txBody>
      </p:sp>
    </p:spTree>
    <p:extLst>
      <p:ext uri="{BB962C8B-B14F-4D97-AF65-F5344CB8AC3E}">
        <p14:creationId xmlns:p14="http://schemas.microsoft.com/office/powerpoint/2010/main" val="31586834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fld id="{D6D34F3C-E65D-41CF-8689-FCD82FF9380C}" type="datetime1">
              <a:rPr lang="en-US"/>
              <a:pPr>
                <a:defRPr/>
              </a:pPr>
              <a:t>9/17/2017</a:t>
            </a:fld>
            <a:endParaRPr lang="en-US"/>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CC4D8564-8244-4C73-82E5-2B8D77099D79}" type="slidenum">
              <a:rPr lang="en-US" altLang="ru-RU"/>
              <a:pPr>
                <a:defRPr/>
              </a:pPr>
              <a:t>‹#›</a:t>
            </a:fld>
            <a:endParaRPr lang="en-US" altLang="ru-RU"/>
          </a:p>
        </p:txBody>
      </p:sp>
    </p:spTree>
    <p:extLst>
      <p:ext uri="{BB962C8B-B14F-4D97-AF65-F5344CB8AC3E}">
        <p14:creationId xmlns:p14="http://schemas.microsoft.com/office/powerpoint/2010/main" val="4456543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a:defRPr>
                <a:latin typeface="Verdana" pitchFamily="34" charset="0"/>
              </a:defRPr>
            </a:lvl1pPr>
          </a:lstStyle>
          <a:p>
            <a:pPr>
              <a:defRPr/>
            </a:pPr>
            <a:fld id="{1A4CB6F8-EFD9-429D-BE8B-886CB1B4F02A}" type="datetime1">
              <a:rPr lang="en-US"/>
              <a:pPr>
                <a:defRPr/>
              </a:pPr>
              <a:t>9/17/2017</a:t>
            </a:fld>
            <a:endParaRPr lang="en-US"/>
          </a:p>
        </p:txBody>
      </p:sp>
      <p:sp>
        <p:nvSpPr>
          <p:cNvPr id="7"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8" name="Rectangle 6"/>
          <p:cNvSpPr>
            <a:spLocks noGrp="1" noChangeArrowheads="1"/>
          </p:cNvSpPr>
          <p:nvPr>
            <p:ph type="sldNum" sz="quarter" idx="12"/>
          </p:nvPr>
        </p:nvSpPr>
        <p:spPr/>
        <p:txBody>
          <a:bodyPr/>
          <a:lstStyle>
            <a:lvl1pPr>
              <a:defRPr>
                <a:latin typeface="Verdana" pitchFamily="34" charset="0"/>
              </a:defRPr>
            </a:lvl1pPr>
          </a:lstStyle>
          <a:p>
            <a:pPr>
              <a:defRPr/>
            </a:pPr>
            <a:fld id="{DD8093F1-F60F-4A0E-A917-E2F7DDB80964}" type="slidenum">
              <a:rPr lang="en-US" altLang="ru-RU"/>
              <a:pPr>
                <a:defRPr/>
              </a:pPr>
              <a:t>‹#›</a:t>
            </a:fld>
            <a:endParaRPr lang="en-US" altLang="ru-RU"/>
          </a:p>
        </p:txBody>
      </p:sp>
    </p:spTree>
    <p:extLst>
      <p:ext uri="{BB962C8B-B14F-4D97-AF65-F5344CB8AC3E}">
        <p14:creationId xmlns:p14="http://schemas.microsoft.com/office/powerpoint/2010/main" val="10213567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85800" y="609600"/>
            <a:ext cx="77724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atin typeface="Verdana" pitchFamily="34" charset="0"/>
              </a:defRPr>
            </a:lvl1pPr>
          </a:lstStyle>
          <a:p>
            <a:pPr>
              <a:defRPr/>
            </a:pPr>
            <a:fld id="{A1BB1268-AF9E-4C65-A356-574C4843A4DF}" type="datetime1">
              <a:rPr lang="en-US"/>
              <a:pPr>
                <a:defRPr/>
              </a:pPr>
              <a:t>9/17/2017</a:t>
            </a:fld>
            <a:endParaRPr lang="en-US"/>
          </a:p>
        </p:txBody>
      </p:sp>
      <p:sp>
        <p:nvSpPr>
          <p:cNvPr id="8"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9" name="Rectangle 6"/>
          <p:cNvSpPr>
            <a:spLocks noGrp="1" noChangeArrowheads="1"/>
          </p:cNvSpPr>
          <p:nvPr>
            <p:ph type="sldNum" sz="quarter" idx="12"/>
          </p:nvPr>
        </p:nvSpPr>
        <p:spPr/>
        <p:txBody>
          <a:bodyPr/>
          <a:lstStyle>
            <a:lvl1pPr>
              <a:defRPr>
                <a:latin typeface="Verdana" pitchFamily="34" charset="0"/>
              </a:defRPr>
            </a:lvl1pPr>
          </a:lstStyle>
          <a:p>
            <a:pPr>
              <a:defRPr/>
            </a:pPr>
            <a:fld id="{86841D5B-C923-400F-B5D1-584640AA7BE9}" type="slidenum">
              <a:rPr lang="en-US" altLang="ru-RU"/>
              <a:pPr>
                <a:defRPr/>
              </a:pPr>
              <a:t>‹#›</a:t>
            </a:fld>
            <a:endParaRPr lang="en-US" altLang="ru-RU"/>
          </a:p>
        </p:txBody>
      </p:sp>
    </p:spTree>
    <p:extLst>
      <p:ext uri="{BB962C8B-B14F-4D97-AF65-F5344CB8AC3E}">
        <p14:creationId xmlns:p14="http://schemas.microsoft.com/office/powerpoint/2010/main" val="22938913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a:defRPr>
                <a:latin typeface="Verdana" pitchFamily="34" charset="0"/>
              </a:defRPr>
            </a:lvl1pPr>
          </a:lstStyle>
          <a:p>
            <a:pPr>
              <a:defRPr/>
            </a:pPr>
            <a:fld id="{87740134-B63D-4F6D-908B-403F53AC2A70}" type="datetime1">
              <a:rPr lang="en-US"/>
              <a:pPr>
                <a:defRPr/>
              </a:pPr>
              <a:t>9/17/2017</a:t>
            </a:fld>
            <a:endParaRPr lang="en-US"/>
          </a:p>
        </p:txBody>
      </p:sp>
      <p:sp>
        <p:nvSpPr>
          <p:cNvPr id="7"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8" name="Rectangle 6"/>
          <p:cNvSpPr>
            <a:spLocks noGrp="1" noChangeArrowheads="1"/>
          </p:cNvSpPr>
          <p:nvPr>
            <p:ph type="sldNum" sz="quarter" idx="12"/>
          </p:nvPr>
        </p:nvSpPr>
        <p:spPr/>
        <p:txBody>
          <a:bodyPr/>
          <a:lstStyle>
            <a:lvl1pPr>
              <a:defRPr>
                <a:latin typeface="Verdana" pitchFamily="34" charset="0"/>
              </a:defRPr>
            </a:lvl1pPr>
          </a:lstStyle>
          <a:p>
            <a:pPr>
              <a:defRPr/>
            </a:pPr>
            <a:fld id="{FA257F86-E727-484B-8AC6-F28EFBE0FB42}" type="slidenum">
              <a:rPr lang="en-US" altLang="ru-RU"/>
              <a:pPr>
                <a:defRPr/>
              </a:pPr>
              <a:t>‹#›</a:t>
            </a:fld>
            <a:endParaRPr lang="en-US" altLang="ru-RU"/>
          </a:p>
        </p:txBody>
      </p:sp>
    </p:spTree>
    <p:extLst>
      <p:ext uri="{BB962C8B-B14F-4D97-AF65-F5344CB8AC3E}">
        <p14:creationId xmlns:p14="http://schemas.microsoft.com/office/powerpoint/2010/main" val="11790012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fld id="{E48CAD86-2228-4A59-9622-55BC5491D393}" type="datetime1">
              <a:rPr lang="en-US"/>
              <a:pPr>
                <a:defRPr/>
              </a:pPr>
              <a:t>9/17/2017</a:t>
            </a:fld>
            <a:endParaRPr lang="en-US"/>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8846ECDF-A696-4CF8-A777-4F4904E6A26B}" type="slidenum">
              <a:rPr lang="en-US" altLang="ru-RU"/>
              <a:pPr>
                <a:defRPr/>
              </a:pPr>
              <a:t>‹#›</a:t>
            </a:fld>
            <a:endParaRPr lang="en-US" altLang="ru-RU"/>
          </a:p>
        </p:txBody>
      </p:sp>
    </p:spTree>
    <p:extLst>
      <p:ext uri="{BB962C8B-B14F-4D97-AF65-F5344CB8AC3E}">
        <p14:creationId xmlns:p14="http://schemas.microsoft.com/office/powerpoint/2010/main" val="4057727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A2078A-62EA-4BA4-8633-EA8DE4EC264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514781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atin typeface="Verdana" pitchFamily="34" charset="0"/>
              </a:defRPr>
            </a:lvl1pPr>
          </a:lstStyle>
          <a:p>
            <a:pPr>
              <a:defRPr/>
            </a:pPr>
            <a:fld id="{CF04E252-A983-4D0E-B69E-4C102071509E}" type="datetime1">
              <a:rPr lang="en-US"/>
              <a:pPr>
                <a:defRPr/>
              </a:pPr>
              <a:t>9/17/2017</a:t>
            </a:fld>
            <a:endParaRPr lang="en-US"/>
          </a:p>
        </p:txBody>
      </p:sp>
      <p:sp>
        <p:nvSpPr>
          <p:cNvPr id="4" name="Rectangle 5"/>
          <p:cNvSpPr>
            <a:spLocks noGrp="1" noChangeArrowheads="1"/>
          </p:cNvSpPr>
          <p:nvPr>
            <p:ph type="ftr" sz="quarter" idx="11"/>
          </p:nvPr>
        </p:nvSpPr>
        <p:spPr/>
        <p:txBody>
          <a:bodyPr/>
          <a:lstStyle>
            <a:lvl1pPr>
              <a:defRPr>
                <a:latin typeface="Verdana" pitchFamily="34" charset="0"/>
              </a:defRPr>
            </a:lvl1pPr>
          </a:lstStyle>
          <a:p>
            <a:pPr>
              <a:defRPr/>
            </a:pPr>
            <a:r>
              <a:rPr lang="en-US"/>
              <a:t>Dr. Andrey G. Popeko, Hirschegg XXII, </a:t>
            </a:r>
            <a:r>
              <a:rPr lang="ru-RU"/>
              <a:t>January 12 - 18, 2003</a:t>
            </a:r>
            <a:endParaRPr lang="en-US"/>
          </a:p>
        </p:txBody>
      </p:sp>
      <p:sp>
        <p:nvSpPr>
          <p:cNvPr id="5" name="Rectangle 6"/>
          <p:cNvSpPr>
            <a:spLocks noGrp="1" noChangeArrowheads="1"/>
          </p:cNvSpPr>
          <p:nvPr>
            <p:ph type="sldNum" sz="quarter" idx="12"/>
          </p:nvPr>
        </p:nvSpPr>
        <p:spPr/>
        <p:txBody>
          <a:bodyPr/>
          <a:lstStyle>
            <a:lvl1pPr>
              <a:defRPr>
                <a:latin typeface="Verdana" pitchFamily="34" charset="0"/>
              </a:defRPr>
            </a:lvl1pPr>
          </a:lstStyle>
          <a:p>
            <a:pPr>
              <a:defRPr/>
            </a:pPr>
            <a:fld id="{F7BAE3D6-9F32-495B-9D0C-DF2C621745B7}" type="slidenum">
              <a:rPr lang="en-US" altLang="ru-RU"/>
              <a:pPr>
                <a:defRPr/>
              </a:pPr>
              <a:t>‹#›</a:t>
            </a:fld>
            <a:endParaRPr lang="en-US" altLang="ru-RU"/>
          </a:p>
        </p:txBody>
      </p:sp>
    </p:spTree>
    <p:extLst>
      <p:ext uri="{BB962C8B-B14F-4D97-AF65-F5344CB8AC3E}">
        <p14:creationId xmlns:p14="http://schemas.microsoft.com/office/powerpoint/2010/main" val="132268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1710A0-58E1-4381-B758-E8B59BFB475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28784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1492826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BB703A-1D60-4D8E-9CCC-482A853E123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48725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495578-99FC-4335-8C6F-FAE2871FE3A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2643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F68EAD-3AEE-4AA0-B4A8-368C9966125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888409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205E7-0120-4DD0-8692-FA210B63812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713890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42B1D7-1369-403A-AF26-FE0611C9194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97829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14001D4-3EA2-4343-9848-0F063BA01A31}" type="slidenum">
              <a:rPr lang="en-US" altLang="ru-RU">
                <a:solidFill>
                  <a:srgbClr val="000000"/>
                </a:solidFill>
              </a:rPr>
              <a:pPr>
                <a:defRPr/>
              </a:pPr>
              <a:t>‹#›</a:t>
            </a:fld>
            <a:endParaRPr lang="en-US" altLang="ru-RU">
              <a:solidFill>
                <a:srgbClr val="000000"/>
              </a:solidFill>
            </a:endParaRPr>
          </a:p>
        </p:txBody>
      </p:sp>
    </p:spTree>
    <p:extLst>
      <p:ext uri="{BB962C8B-B14F-4D97-AF65-F5344CB8AC3E}">
        <p14:creationId xmlns:p14="http://schemas.microsoft.com/office/powerpoint/2010/main" val="3448596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70"/>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ru-RU">
              <a:solidFill>
                <a:srgbClr val="000000">
                  <a:tint val="75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DD68371-3A7F-4A5B-B931-292F9F3A14B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6355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457200" y="6245225"/>
            <a:ext cx="2133600" cy="476250"/>
          </a:xfrm>
        </p:spPr>
        <p:txBody>
          <a:bodyPr/>
          <a:lstStyle>
            <a:lvl1pPr eaLnBrk="0" hangingPunct="0">
              <a:defRPr>
                <a:latin typeface="Calibri" pitchFamily="34" charset="0"/>
                <a:ea typeface="+mn-ea"/>
                <a:cs typeface="Arial" pitchFamily="34" charset="0"/>
              </a:defRPr>
            </a:lvl1pPr>
          </a:lstStyle>
          <a:p>
            <a:pPr>
              <a:defRPr/>
            </a:pPr>
            <a:endParaRPr lang="ru-RU">
              <a:solidFill>
                <a:srgbClr val="000000"/>
              </a:solidFill>
            </a:endParaRPr>
          </a:p>
        </p:txBody>
      </p:sp>
      <p:sp>
        <p:nvSpPr>
          <p:cNvPr id="8" name="Нижний колонтитул 7"/>
          <p:cNvSpPr>
            <a:spLocks noGrp="1"/>
          </p:cNvSpPr>
          <p:nvPr>
            <p:ph type="ftr" sz="quarter" idx="11"/>
          </p:nvPr>
        </p:nvSpPr>
        <p:spPr>
          <a:xfrm>
            <a:off x="3124200" y="6245225"/>
            <a:ext cx="2895600" cy="476250"/>
          </a:xfrm>
        </p:spPr>
        <p:txBody>
          <a:bodyPr/>
          <a:lstStyle>
            <a:lvl1pPr eaLnBrk="0" hangingPunct="0">
              <a:defRPr/>
            </a:lvl1pPr>
          </a:lstStyle>
          <a:p>
            <a:pPr>
              <a:defRPr/>
            </a:pPr>
            <a:endParaRPr lang="ru-RU">
              <a:solidFill>
                <a:srgbClr val="000000"/>
              </a:solidFill>
            </a:endParaRPr>
          </a:p>
        </p:txBody>
      </p:sp>
      <p:sp>
        <p:nvSpPr>
          <p:cNvPr id="9" name="Номер слайда 8"/>
          <p:cNvSpPr>
            <a:spLocks noGrp="1"/>
          </p:cNvSpPr>
          <p:nvPr>
            <p:ph type="sldNum" sz="quarter" idx="12"/>
          </p:nvPr>
        </p:nvSpPr>
        <p:spPr>
          <a:xfrm>
            <a:off x="6553200" y="6245225"/>
            <a:ext cx="2133600" cy="476250"/>
          </a:xfrm>
        </p:spPr>
        <p:txBody>
          <a:bodyPr/>
          <a:lstStyle>
            <a:lvl1pPr eaLnBrk="0" hangingPunct="0">
              <a:defRPr/>
            </a:lvl1pPr>
          </a:lstStyle>
          <a:p>
            <a:pPr>
              <a:defRPr/>
            </a:pPr>
            <a:fld id="{268F8494-A9EF-4BD2-BAD6-7179154E5ED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5021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0316F9-F5C1-441A-BFAA-AF03607E940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40496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909CD-B6C0-46D7-9AB7-CA55B56AEDB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2172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2579310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3945FE-A1D2-444D-B5E2-C9A66EB11F1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554989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2A957-CA73-469D-8A33-2FB5BED41FA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137854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5ACB0E-73EF-4182-80CC-7D093B53B31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62505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A2078A-62EA-4BA4-8633-EA8DE4EC264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433427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1710A0-58E1-4381-B758-E8B59BFB475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65226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BB703A-1D60-4D8E-9CCC-482A853E123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32763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495578-99FC-4335-8C6F-FAE2871FE3A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723872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F68EAD-3AEE-4AA0-B4A8-368C9966125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525851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205E7-0120-4DD0-8692-FA210B63812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75298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42B1D7-1369-403A-AF26-FE0611C9194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3443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1486726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14001D4-3EA2-4343-9848-0F063BA01A31}" type="slidenum">
              <a:rPr lang="en-US" altLang="ru-RU">
                <a:solidFill>
                  <a:srgbClr val="000000"/>
                </a:solidFill>
              </a:rPr>
              <a:pPr>
                <a:defRPr/>
              </a:pPr>
              <a:t>‹#›</a:t>
            </a:fld>
            <a:endParaRPr lang="en-US" altLang="ru-RU">
              <a:solidFill>
                <a:srgbClr val="000000"/>
              </a:solidFill>
            </a:endParaRPr>
          </a:p>
        </p:txBody>
      </p:sp>
    </p:spTree>
    <p:extLst>
      <p:ext uri="{BB962C8B-B14F-4D97-AF65-F5344CB8AC3E}">
        <p14:creationId xmlns:p14="http://schemas.microsoft.com/office/powerpoint/2010/main" val="1893474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70"/>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ru-RU">
              <a:solidFill>
                <a:srgbClr val="000000">
                  <a:tint val="75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DD68371-3A7F-4A5B-B931-292F9F3A14B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16280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457200" y="6245225"/>
            <a:ext cx="2133600" cy="476250"/>
          </a:xfrm>
        </p:spPr>
        <p:txBody>
          <a:bodyPr/>
          <a:lstStyle>
            <a:lvl1pPr eaLnBrk="0" hangingPunct="0">
              <a:defRPr>
                <a:latin typeface="Calibri" pitchFamily="34" charset="0"/>
                <a:ea typeface="+mn-ea"/>
                <a:cs typeface="Arial" pitchFamily="34" charset="0"/>
              </a:defRPr>
            </a:lvl1pPr>
          </a:lstStyle>
          <a:p>
            <a:pPr>
              <a:defRPr/>
            </a:pPr>
            <a:endParaRPr lang="ru-RU">
              <a:solidFill>
                <a:srgbClr val="000000"/>
              </a:solidFill>
            </a:endParaRPr>
          </a:p>
        </p:txBody>
      </p:sp>
      <p:sp>
        <p:nvSpPr>
          <p:cNvPr id="8" name="Нижний колонтитул 7"/>
          <p:cNvSpPr>
            <a:spLocks noGrp="1"/>
          </p:cNvSpPr>
          <p:nvPr>
            <p:ph type="ftr" sz="quarter" idx="11"/>
          </p:nvPr>
        </p:nvSpPr>
        <p:spPr>
          <a:xfrm>
            <a:off x="3124200" y="6245225"/>
            <a:ext cx="2895600" cy="476250"/>
          </a:xfrm>
        </p:spPr>
        <p:txBody>
          <a:bodyPr/>
          <a:lstStyle>
            <a:lvl1pPr eaLnBrk="0" hangingPunct="0">
              <a:defRPr/>
            </a:lvl1pPr>
          </a:lstStyle>
          <a:p>
            <a:pPr>
              <a:defRPr/>
            </a:pPr>
            <a:endParaRPr lang="ru-RU">
              <a:solidFill>
                <a:srgbClr val="000000"/>
              </a:solidFill>
            </a:endParaRPr>
          </a:p>
        </p:txBody>
      </p:sp>
      <p:sp>
        <p:nvSpPr>
          <p:cNvPr id="9" name="Номер слайда 8"/>
          <p:cNvSpPr>
            <a:spLocks noGrp="1"/>
          </p:cNvSpPr>
          <p:nvPr>
            <p:ph type="sldNum" sz="quarter" idx="12"/>
          </p:nvPr>
        </p:nvSpPr>
        <p:spPr>
          <a:xfrm>
            <a:off x="6553200" y="6245225"/>
            <a:ext cx="2133600" cy="476250"/>
          </a:xfrm>
        </p:spPr>
        <p:txBody>
          <a:bodyPr/>
          <a:lstStyle>
            <a:lvl1pPr eaLnBrk="0" hangingPunct="0">
              <a:defRPr/>
            </a:lvl1pPr>
          </a:lstStyle>
          <a:p>
            <a:pPr>
              <a:defRPr/>
            </a:pPr>
            <a:fld id="{268F8494-A9EF-4BD2-BAD6-7179154E5ED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23963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0316F9-F5C1-441A-BFAA-AF03607E940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1288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909CD-B6C0-46D7-9AB7-CA55B56AEDB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02609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3945FE-A1D2-444D-B5E2-C9A66EB11F1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5838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2A957-CA73-469D-8A33-2FB5BED41FA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61624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5ACB0E-73EF-4182-80CC-7D093B53B31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567604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A2078A-62EA-4BA4-8633-EA8DE4EC264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45822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1710A0-58E1-4381-B758-E8B59BFB475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5419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2212596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BB703A-1D60-4D8E-9CCC-482A853E123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87276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495578-99FC-4335-8C6F-FAE2871FE3A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471883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F68EAD-3AEE-4AA0-B4A8-368C9966125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089056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205E7-0120-4DD0-8692-FA210B63812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88901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42B1D7-1369-403A-AF26-FE0611C9194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020511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14001D4-3EA2-4343-9848-0F063BA01A31}" type="slidenum">
              <a:rPr lang="en-US" altLang="ru-RU">
                <a:solidFill>
                  <a:srgbClr val="000000"/>
                </a:solidFill>
              </a:rPr>
              <a:pPr>
                <a:defRPr/>
              </a:pPr>
              <a:t>‹#›</a:t>
            </a:fld>
            <a:endParaRPr lang="en-US" altLang="ru-RU">
              <a:solidFill>
                <a:srgbClr val="000000"/>
              </a:solidFill>
            </a:endParaRPr>
          </a:p>
        </p:txBody>
      </p:sp>
    </p:spTree>
    <p:extLst>
      <p:ext uri="{BB962C8B-B14F-4D97-AF65-F5344CB8AC3E}">
        <p14:creationId xmlns:p14="http://schemas.microsoft.com/office/powerpoint/2010/main" val="3752621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70"/>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ru-RU">
              <a:solidFill>
                <a:srgbClr val="000000">
                  <a:tint val="75000"/>
                </a:srgb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DD68371-3A7F-4A5B-B931-292F9F3A14B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32727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3862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457200" y="6245225"/>
            <a:ext cx="2133600" cy="476250"/>
          </a:xfrm>
        </p:spPr>
        <p:txBody>
          <a:bodyPr/>
          <a:lstStyle>
            <a:lvl1pPr eaLnBrk="0" hangingPunct="0">
              <a:defRPr>
                <a:latin typeface="Calibri" pitchFamily="34" charset="0"/>
                <a:ea typeface="+mn-ea"/>
                <a:cs typeface="Arial" pitchFamily="34" charset="0"/>
              </a:defRPr>
            </a:lvl1pPr>
          </a:lstStyle>
          <a:p>
            <a:pPr>
              <a:defRPr/>
            </a:pPr>
            <a:endParaRPr lang="ru-RU">
              <a:solidFill>
                <a:srgbClr val="000000"/>
              </a:solidFill>
            </a:endParaRPr>
          </a:p>
        </p:txBody>
      </p:sp>
      <p:sp>
        <p:nvSpPr>
          <p:cNvPr id="8" name="Нижний колонтитул 7"/>
          <p:cNvSpPr>
            <a:spLocks noGrp="1"/>
          </p:cNvSpPr>
          <p:nvPr>
            <p:ph type="ftr" sz="quarter" idx="11"/>
          </p:nvPr>
        </p:nvSpPr>
        <p:spPr>
          <a:xfrm>
            <a:off x="3124200" y="6245225"/>
            <a:ext cx="2895600" cy="476250"/>
          </a:xfrm>
        </p:spPr>
        <p:txBody>
          <a:bodyPr/>
          <a:lstStyle>
            <a:lvl1pPr eaLnBrk="0" hangingPunct="0">
              <a:defRPr/>
            </a:lvl1pPr>
          </a:lstStyle>
          <a:p>
            <a:pPr>
              <a:defRPr/>
            </a:pPr>
            <a:endParaRPr lang="ru-RU">
              <a:solidFill>
                <a:srgbClr val="000000"/>
              </a:solidFill>
            </a:endParaRPr>
          </a:p>
        </p:txBody>
      </p:sp>
      <p:sp>
        <p:nvSpPr>
          <p:cNvPr id="9" name="Номер слайда 8"/>
          <p:cNvSpPr>
            <a:spLocks noGrp="1"/>
          </p:cNvSpPr>
          <p:nvPr>
            <p:ph type="sldNum" sz="quarter" idx="12"/>
          </p:nvPr>
        </p:nvSpPr>
        <p:spPr>
          <a:xfrm>
            <a:off x="6553200" y="6245225"/>
            <a:ext cx="2133600" cy="476250"/>
          </a:xfrm>
        </p:spPr>
        <p:txBody>
          <a:bodyPr/>
          <a:lstStyle>
            <a:lvl1pPr eaLnBrk="0" hangingPunct="0">
              <a:defRPr/>
            </a:lvl1pPr>
          </a:lstStyle>
          <a:p>
            <a:pPr>
              <a:defRPr/>
            </a:pPr>
            <a:fld id="{268F8494-A9EF-4BD2-BAD6-7179154E5ED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88742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8878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1647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440819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69"/>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1812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6789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9223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765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75162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6790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084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8456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0235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2792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3744596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64488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63"/>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8443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32643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79729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408801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2799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8234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45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72287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5422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522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3147543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9"/>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a:defRPr/>
            </a:lvl1pPr>
          </a:lstStyle>
          <a:p>
            <a:pPr>
              <a:defRPr/>
            </a:pPr>
            <a:fld id="{C187ADC0-548E-4B8F-B645-F42AAC8B5E6B}" type="datetimeFigureOut">
              <a:rPr lang="ru-RU"/>
              <a:pPr>
                <a:defRPr/>
              </a:pPr>
              <a:t>17.09.2017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6F58807A-9633-4686-91A1-18EF8BC87CCD}" type="slidenum">
              <a:rPr lang="ru-RU" altLang="ru-RU"/>
              <a:pPr>
                <a:defRPr/>
              </a:pPr>
              <a:t>‹#›</a:t>
            </a:fld>
            <a:endParaRPr lang="ru-RU" altLang="ru-RU"/>
          </a:p>
        </p:txBody>
      </p:sp>
    </p:spTree>
    <p:extLst>
      <p:ext uri="{BB962C8B-B14F-4D97-AF65-F5344CB8AC3E}">
        <p14:creationId xmlns:p14="http://schemas.microsoft.com/office/powerpoint/2010/main" val="1710934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191D04F4-2154-4ADA-B64D-619359D4FF6B}" type="datetimeFigureOut">
              <a:rPr lang="ru-RU"/>
              <a:pPr>
                <a:defRPr/>
              </a:pPr>
              <a:t>17.09.2017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6A079A2E-F182-4EA5-AEC4-C57C0E9C1334}" type="slidenum">
              <a:rPr lang="ru-RU" altLang="ru-RU"/>
              <a:pPr>
                <a:defRPr/>
              </a:pPr>
              <a:t>‹#›</a:t>
            </a:fld>
            <a:endParaRPr lang="ru-RU" altLang="ru-RU"/>
          </a:p>
        </p:txBody>
      </p:sp>
    </p:spTree>
    <p:extLst>
      <p:ext uri="{BB962C8B-B14F-4D97-AF65-F5344CB8AC3E}">
        <p14:creationId xmlns:p14="http://schemas.microsoft.com/office/powerpoint/2010/main" val="1034267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4"/>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a:defRPr/>
            </a:lvl1pPr>
          </a:lstStyle>
          <a:p>
            <a:pPr>
              <a:defRPr/>
            </a:pPr>
            <a:fld id="{F436C12C-AAE5-44E6-9015-0F432F8E1FA9}" type="datetimeFigureOut">
              <a:rPr lang="ru-RU"/>
              <a:pPr>
                <a:defRPr/>
              </a:pPr>
              <a:t>17.09.2017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C36CB719-9DE0-408B-9243-FCCFA9120B44}" type="slidenum">
              <a:rPr lang="ru-RU" altLang="ru-RU"/>
              <a:pPr>
                <a:defRPr/>
              </a:pPr>
              <a:t>‹#›</a:t>
            </a:fld>
            <a:endParaRPr lang="ru-RU" altLang="ru-RU"/>
          </a:p>
        </p:txBody>
      </p:sp>
    </p:spTree>
    <p:extLst>
      <p:ext uri="{BB962C8B-B14F-4D97-AF65-F5344CB8AC3E}">
        <p14:creationId xmlns:p14="http://schemas.microsoft.com/office/powerpoint/2010/main" val="36229198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fld id="{53AA12EC-31C7-46D3-8A7C-DD437FE3AADC}" type="datetimeFigureOut">
              <a:rPr lang="ru-RU"/>
              <a:pPr>
                <a:defRPr/>
              </a:pPr>
              <a:t>17.09.2017</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C0286731-3036-4E92-9148-27A0D632CD10}" type="slidenum">
              <a:rPr lang="ru-RU" altLang="ru-RU"/>
              <a:pPr>
                <a:defRPr/>
              </a:pPr>
              <a:t>‹#›</a:t>
            </a:fld>
            <a:endParaRPr lang="ru-RU" altLang="ru-RU"/>
          </a:p>
        </p:txBody>
      </p:sp>
    </p:spTree>
    <p:extLst>
      <p:ext uri="{BB962C8B-B14F-4D97-AF65-F5344CB8AC3E}">
        <p14:creationId xmlns:p14="http://schemas.microsoft.com/office/powerpoint/2010/main" val="7121588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lvl1pPr>
          </a:lstStyle>
          <a:p>
            <a:pPr>
              <a:defRPr/>
            </a:pPr>
            <a:fld id="{02BA7EAB-1FE7-4BDC-BBD3-B76F301E54C6}" type="datetimeFigureOut">
              <a:rPr lang="ru-RU"/>
              <a:pPr>
                <a:defRPr/>
              </a:pPr>
              <a:t>17.09.2017</a:t>
            </a:fld>
            <a:endParaRPr lang="ru-RU"/>
          </a:p>
        </p:txBody>
      </p:sp>
      <p:sp>
        <p:nvSpPr>
          <p:cNvPr id="8" name="Rectangle 5"/>
          <p:cNvSpPr>
            <a:spLocks noGrp="1" noChangeArrowheads="1"/>
          </p:cNvSpPr>
          <p:nvPr>
            <p:ph type="ftr" sz="quarter" idx="11"/>
          </p:nvPr>
        </p:nvSpPr>
        <p:spPr/>
        <p:txBody>
          <a:bodyPr/>
          <a:lstStyle>
            <a:lvl1pPr>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71B457F5-E0BD-453A-8D48-5E42A298A847}" type="slidenum">
              <a:rPr lang="ru-RU" altLang="ru-RU"/>
              <a:pPr>
                <a:defRPr/>
              </a:pPr>
              <a:t>‹#›</a:t>
            </a:fld>
            <a:endParaRPr lang="ru-RU" altLang="ru-RU"/>
          </a:p>
        </p:txBody>
      </p:sp>
    </p:spTree>
    <p:extLst>
      <p:ext uri="{BB962C8B-B14F-4D97-AF65-F5344CB8AC3E}">
        <p14:creationId xmlns:p14="http://schemas.microsoft.com/office/powerpoint/2010/main" val="663372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fld id="{CCF55188-3431-403E-AEE0-5FE44074D6E7}" type="datetimeFigureOut">
              <a:rPr lang="ru-RU"/>
              <a:pPr>
                <a:defRPr/>
              </a:pPr>
              <a:t>17.09.2017</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AAD06814-3A34-4CD9-852E-12D978B9EC65}" type="slidenum">
              <a:rPr lang="ru-RU" altLang="ru-RU"/>
              <a:pPr>
                <a:defRPr/>
              </a:pPr>
              <a:t>‹#›</a:t>
            </a:fld>
            <a:endParaRPr lang="ru-RU" altLang="ru-RU"/>
          </a:p>
        </p:txBody>
      </p:sp>
    </p:spTree>
    <p:extLst>
      <p:ext uri="{BB962C8B-B14F-4D97-AF65-F5344CB8AC3E}">
        <p14:creationId xmlns:p14="http://schemas.microsoft.com/office/powerpoint/2010/main" val="2255199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C74C5679-42A5-4C80-889D-799CC6040C95}" type="datetimeFigureOut">
              <a:rPr lang="ru-RU"/>
              <a:pPr>
                <a:defRPr/>
              </a:pPr>
              <a:t>17.09.2017</a:t>
            </a:fld>
            <a:endParaRPr lang="ru-RU"/>
          </a:p>
        </p:txBody>
      </p:sp>
      <p:sp>
        <p:nvSpPr>
          <p:cNvPr id="3" name="Rectangle 5"/>
          <p:cNvSpPr>
            <a:spLocks noGrp="1" noChangeArrowheads="1"/>
          </p:cNvSpPr>
          <p:nvPr>
            <p:ph type="ftr" sz="quarter" idx="11"/>
          </p:nvPr>
        </p:nvSpPr>
        <p:spPr/>
        <p:txBody>
          <a:bodyPr/>
          <a:lstStyle>
            <a:lvl1pPr>
              <a:defRPr/>
            </a:lvl1pPr>
          </a:lstStyle>
          <a:p>
            <a:pPr>
              <a:defRPr/>
            </a:pPr>
            <a:endParaRPr lang="ru-RU"/>
          </a:p>
        </p:txBody>
      </p:sp>
      <p:sp>
        <p:nvSpPr>
          <p:cNvPr id="4"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559846B1-9737-4A70-A9E5-B8280C5A3304}" type="slidenum">
              <a:rPr lang="ru-RU" altLang="ru-RU"/>
              <a:pPr>
                <a:defRPr/>
              </a:pPr>
              <a:t>‹#›</a:t>
            </a:fld>
            <a:endParaRPr lang="ru-RU" altLang="ru-RU"/>
          </a:p>
        </p:txBody>
      </p:sp>
    </p:spTree>
    <p:extLst>
      <p:ext uri="{BB962C8B-B14F-4D97-AF65-F5344CB8AC3E}">
        <p14:creationId xmlns:p14="http://schemas.microsoft.com/office/powerpoint/2010/main" val="529926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B2CD211F-AB15-4ADF-AC8F-64B762C50E41}" type="datetimeFigureOut">
              <a:rPr lang="ru-RU"/>
              <a:pPr>
                <a:defRPr/>
              </a:pPr>
              <a:t>17.09.2017</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E80FA0E8-376D-4571-BB14-A6B4D3119B31}" type="slidenum">
              <a:rPr lang="ru-RU" altLang="ru-RU"/>
              <a:pPr>
                <a:defRPr/>
              </a:pPr>
              <a:t>‹#›</a:t>
            </a:fld>
            <a:endParaRPr lang="ru-RU" altLang="ru-RU"/>
          </a:p>
        </p:txBody>
      </p:sp>
    </p:spTree>
    <p:extLst>
      <p:ext uri="{BB962C8B-B14F-4D97-AF65-F5344CB8AC3E}">
        <p14:creationId xmlns:p14="http://schemas.microsoft.com/office/powerpoint/2010/main" val="3281189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80A14F96-5CE3-4533-A07C-BEAFB94702E8}" type="datetimeFigureOut">
              <a:rPr lang="ru-RU"/>
              <a:pPr>
                <a:defRPr/>
              </a:pPr>
              <a:t>17.09.2017</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84F461B7-3B97-4009-9FB0-3EEE473A1435}" type="slidenum">
              <a:rPr lang="ru-RU" altLang="ru-RU"/>
              <a:pPr>
                <a:defRPr/>
              </a:pPr>
              <a:t>‹#›</a:t>
            </a:fld>
            <a:endParaRPr lang="ru-RU" altLang="ru-RU"/>
          </a:p>
        </p:txBody>
      </p:sp>
    </p:spTree>
    <p:extLst>
      <p:ext uri="{BB962C8B-B14F-4D97-AF65-F5344CB8AC3E}">
        <p14:creationId xmlns:p14="http://schemas.microsoft.com/office/powerpoint/2010/main" val="30201444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FFB3811A-C475-47DB-B804-4F3C215DD828}" type="datetimeFigureOut">
              <a:rPr lang="ru-RU"/>
              <a:pPr>
                <a:defRPr/>
              </a:pPr>
              <a:t>17.09.2017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40705C21-799C-4302-94FF-C89FC6A2C011}" type="slidenum">
              <a:rPr lang="ru-RU" altLang="ru-RU"/>
              <a:pPr>
                <a:defRPr/>
              </a:pPr>
              <a:t>‹#›</a:t>
            </a:fld>
            <a:endParaRPr lang="ru-RU" altLang="ru-RU"/>
          </a:p>
        </p:txBody>
      </p:sp>
    </p:spTree>
    <p:extLst>
      <p:ext uri="{BB962C8B-B14F-4D97-AF65-F5344CB8AC3E}">
        <p14:creationId xmlns:p14="http://schemas.microsoft.com/office/powerpoint/2010/main" val="350225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D84E75C-DDC0-432D-A2D7-087753202356}" type="datetimeFigureOut">
              <a:rPr lang="ru-RU" smtClean="0"/>
              <a:pPr/>
              <a:t>17.09.2017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EA7082-9401-47BE-8410-56C09CBA2583}" type="slidenum">
              <a:rPr lang="ru-RU" smtClean="0"/>
              <a:pPr/>
              <a:t>‹#›</a:t>
            </a:fld>
            <a:endParaRPr lang="ru-RU"/>
          </a:p>
        </p:txBody>
      </p:sp>
    </p:spTree>
    <p:extLst>
      <p:ext uri="{BB962C8B-B14F-4D97-AF65-F5344CB8AC3E}">
        <p14:creationId xmlns:p14="http://schemas.microsoft.com/office/powerpoint/2010/main" val="42413736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62"/>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62"/>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956D9CB0-C7C9-4F28-92FC-858A16F31AE3}" type="datetimeFigureOut">
              <a:rPr lang="ru-RU"/>
              <a:pPr>
                <a:defRPr/>
              </a:pPr>
              <a:t>17.09.2017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50AD3AAA-290E-4760-866A-E7AA0857AEA6}" type="slidenum">
              <a:rPr lang="ru-RU" altLang="ru-RU"/>
              <a:pPr>
                <a:defRPr/>
              </a:pPr>
              <a:t>‹#›</a:t>
            </a:fld>
            <a:endParaRPr lang="ru-RU" altLang="ru-RU"/>
          </a:p>
        </p:txBody>
      </p:sp>
    </p:spTree>
    <p:extLst>
      <p:ext uri="{BB962C8B-B14F-4D97-AF65-F5344CB8AC3E}">
        <p14:creationId xmlns:p14="http://schemas.microsoft.com/office/powerpoint/2010/main" val="2814342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fld id="{D728D8D1-5954-4271-B928-0D97203B4CB0}" type="datetimeFigureOut">
              <a:rPr lang="ru-RU"/>
              <a:pPr>
                <a:defRPr/>
              </a:pPr>
              <a:t>17.09.2017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482798A7-91F4-4C66-A3AF-C5EDF2F79FC1}" type="slidenum">
              <a:rPr lang="ru-RU" altLang="ru-RU"/>
              <a:pPr>
                <a:defRPr/>
              </a:pPr>
              <a:t>‹#›</a:t>
            </a:fld>
            <a:endParaRPr lang="ru-RU" altLang="ru-RU"/>
          </a:p>
        </p:txBody>
      </p:sp>
    </p:spTree>
    <p:extLst>
      <p:ext uri="{BB962C8B-B14F-4D97-AF65-F5344CB8AC3E}">
        <p14:creationId xmlns:p14="http://schemas.microsoft.com/office/powerpoint/2010/main" val="38935968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62"/>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pPr>
              <a:defRPr/>
            </a:pPr>
            <a:fld id="{26F7B31C-7467-4EA5-A341-4B8E5754D539}" type="datetimeFigureOut">
              <a:rPr lang="ru-RU"/>
              <a:pPr>
                <a:defRPr/>
              </a:pPr>
              <a:t>17.09.2017</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Verdana" pitchFamily="34" charset="0"/>
                <a:cs typeface="+mn-cs"/>
              </a:defRPr>
            </a:lvl1pPr>
          </a:lstStyle>
          <a:p>
            <a:pPr>
              <a:defRPr/>
            </a:pPr>
            <a:fld id="{BB7FC435-C2A2-4D7D-A37C-25CF5FD65A4F}" type="slidenum">
              <a:rPr lang="ru-RU" altLang="ru-RU"/>
              <a:pPr>
                <a:defRPr/>
              </a:pPr>
              <a:t>‹#›</a:t>
            </a:fld>
            <a:endParaRPr lang="ru-RU" altLang="ru-RU"/>
          </a:p>
        </p:txBody>
      </p:sp>
    </p:spTree>
    <p:extLst>
      <p:ext uri="{BB962C8B-B14F-4D97-AF65-F5344CB8AC3E}">
        <p14:creationId xmlns:p14="http://schemas.microsoft.com/office/powerpoint/2010/main" val="27629553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ru-RU">
                <a:solidFill>
                  <a:srgbClr val="F8F8F8"/>
                </a:solidFill>
              </a:endParaRPr>
            </a:p>
          </p:txBody>
        </p:sp>
        <p:sp>
          <p:nvSpPr>
            <p:cNvPr id="6" name="AutoShape 4"/>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ru-RU">
                <a:solidFill>
                  <a:srgbClr val="F8F8F8"/>
                </a:solidFill>
              </a:endParaRPr>
            </a:p>
          </p:txBody>
        </p:sp>
        <p:sp>
          <p:nvSpPr>
            <p:cNvPr id="7" name="AutoShape 5"/>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ru-RU">
                <a:solidFill>
                  <a:srgbClr val="F8F8F8"/>
                </a:solidFill>
              </a:endParaRPr>
            </a:p>
          </p:txBody>
        </p:sp>
      </p:grpSp>
      <p:sp>
        <p:nvSpPr>
          <p:cNvPr id="182278" name="Rectangle 6"/>
          <p:cNvSpPr>
            <a:spLocks noGrp="1" noChangeArrowheads="1"/>
          </p:cNvSpPr>
          <p:nvPr>
            <p:ph type="ctrTitle"/>
          </p:nvPr>
        </p:nvSpPr>
        <p:spPr>
          <a:xfrm>
            <a:off x="1443038" y="986014"/>
            <a:ext cx="7239000" cy="1444625"/>
          </a:xfrm>
        </p:spPr>
        <p:txBody>
          <a:bodyPr/>
          <a:lstStyle>
            <a:lvl1pPr>
              <a:defRPr sz="4000"/>
            </a:lvl1pPr>
          </a:lstStyle>
          <a:p>
            <a:r>
              <a:rPr lang="en-US"/>
              <a:t>Click to edit Master title style</a:t>
            </a:r>
          </a:p>
        </p:txBody>
      </p:sp>
      <p:sp>
        <p:nvSpPr>
          <p:cNvPr id="182279"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n-US"/>
              <a:t>Click to edit Master subtitle style</a:t>
            </a:r>
          </a:p>
        </p:txBody>
      </p:sp>
      <p:sp>
        <p:nvSpPr>
          <p:cNvPr id="8" name="Rectangle 8"/>
          <p:cNvSpPr>
            <a:spLocks noGrp="1" noChangeArrowheads="1"/>
          </p:cNvSpPr>
          <p:nvPr>
            <p:ph type="dt" sz="half" idx="10"/>
          </p:nvPr>
        </p:nvSpPr>
        <p:spPr/>
        <p:txBody>
          <a:bodyPr/>
          <a:lstStyle>
            <a:lvl1pPr>
              <a:defRPr/>
            </a:lvl1pPr>
          </a:lstStyle>
          <a:p>
            <a:pPr>
              <a:defRPr/>
            </a:pPr>
            <a:fld id="{CF7905CE-BFBF-4456-8F38-D0E6276BA268}" type="datetimeFigureOut">
              <a:rPr lang="ru-RU"/>
              <a:pPr>
                <a:defRPr/>
              </a:pPr>
              <a:t>17.09.2017</a:t>
            </a:fld>
            <a:endParaRPr lang="en-US"/>
          </a:p>
        </p:txBody>
      </p:sp>
      <p:sp>
        <p:nvSpPr>
          <p:cNvPr id="9" name="Rectangle 9"/>
          <p:cNvSpPr>
            <a:spLocks noGrp="1" noChangeArrowheads="1"/>
          </p:cNvSpPr>
          <p:nvPr>
            <p:ph type="ftr" sz="quarter" idx="11"/>
          </p:nvPr>
        </p:nvSpPr>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85A79A10-AE73-4171-BCA3-5F3B809865EE}" type="slidenum">
              <a:rPr lang="en-US"/>
              <a:pPr>
                <a:defRPr/>
              </a:pPr>
              <a:t>‹#›</a:t>
            </a:fld>
            <a:endParaRPr lang="en-US"/>
          </a:p>
        </p:txBody>
      </p:sp>
    </p:spTree>
    <p:extLst>
      <p:ext uri="{BB962C8B-B14F-4D97-AF65-F5344CB8AC3E}">
        <p14:creationId xmlns:p14="http://schemas.microsoft.com/office/powerpoint/2010/main" val="1031683452"/>
      </p:ext>
    </p:extLst>
  </p:cSld>
  <p:clrMapOvr>
    <a:masterClrMapping/>
  </p:clrMapOvr>
  <p:transition spd="slow">
    <p:split orient="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p:txBody>
          <a:bodyPr/>
          <a:lstStyle>
            <a:lvl1pPr>
              <a:defRPr/>
            </a:lvl1pPr>
          </a:lstStyle>
          <a:p>
            <a:pPr>
              <a:defRPr/>
            </a:pPr>
            <a:fld id="{5B5B5858-4E93-4E70-B730-55A3B20F1451}" type="datetimeFigureOut">
              <a:rPr lang="ru-RU"/>
              <a:pPr>
                <a:defRPr/>
              </a:pPr>
              <a:t>17.09.2017</a:t>
            </a:fld>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DF984E66-7058-48C0-B708-DBDFB3972F7D}" type="slidenum">
              <a:rPr lang="en-US"/>
              <a:pPr>
                <a:defRPr/>
              </a:pPr>
              <a:t>‹#›</a:t>
            </a:fld>
            <a:endParaRPr lang="en-US"/>
          </a:p>
        </p:txBody>
      </p:sp>
    </p:spTree>
    <p:extLst>
      <p:ext uri="{BB962C8B-B14F-4D97-AF65-F5344CB8AC3E}">
        <p14:creationId xmlns:p14="http://schemas.microsoft.com/office/powerpoint/2010/main" val="3026762635"/>
      </p:ext>
    </p:extLst>
  </p:cSld>
  <p:clrMapOvr>
    <a:masterClrMapping/>
  </p:clrMapOvr>
  <p:transition spd="slow">
    <p:split orient="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7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8"/>
          <p:cNvSpPr>
            <a:spLocks noGrp="1" noChangeArrowheads="1"/>
          </p:cNvSpPr>
          <p:nvPr>
            <p:ph type="dt" sz="half" idx="10"/>
          </p:nvPr>
        </p:nvSpPr>
        <p:spPr/>
        <p:txBody>
          <a:bodyPr/>
          <a:lstStyle>
            <a:lvl1pPr>
              <a:defRPr/>
            </a:lvl1pPr>
          </a:lstStyle>
          <a:p>
            <a:pPr>
              <a:defRPr/>
            </a:pPr>
            <a:fld id="{68F58BC4-D5DB-464A-9CFE-2491D712E0DE}" type="datetimeFigureOut">
              <a:rPr lang="ru-RU"/>
              <a:pPr>
                <a:defRPr/>
              </a:pPr>
              <a:t>17.09.2017</a:t>
            </a:fld>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BD2A318-CD78-4B31-A32B-9AB42F12BCBE}" type="slidenum">
              <a:rPr lang="en-US"/>
              <a:pPr>
                <a:defRPr/>
              </a:pPr>
              <a:t>‹#›</a:t>
            </a:fld>
            <a:endParaRPr lang="en-US"/>
          </a:p>
        </p:txBody>
      </p:sp>
    </p:spTree>
    <p:extLst>
      <p:ext uri="{BB962C8B-B14F-4D97-AF65-F5344CB8AC3E}">
        <p14:creationId xmlns:p14="http://schemas.microsoft.com/office/powerpoint/2010/main" val="2231438147"/>
      </p:ext>
    </p:extLst>
  </p:cSld>
  <p:clrMapOvr>
    <a:masterClrMapping/>
  </p:clrMapOvr>
  <p:transition spd="slow">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370014"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8"/>
          <p:cNvSpPr>
            <a:spLocks noGrp="1" noChangeArrowheads="1"/>
          </p:cNvSpPr>
          <p:nvPr>
            <p:ph type="dt" sz="half" idx="10"/>
          </p:nvPr>
        </p:nvSpPr>
        <p:spPr/>
        <p:txBody>
          <a:bodyPr/>
          <a:lstStyle>
            <a:lvl1pPr>
              <a:defRPr/>
            </a:lvl1pPr>
          </a:lstStyle>
          <a:p>
            <a:pPr>
              <a:defRPr/>
            </a:pPr>
            <a:fld id="{173053AD-CDE0-4EA1-8FF9-D0BDF1BA8EF0}" type="datetimeFigureOut">
              <a:rPr lang="ru-RU"/>
              <a:pPr>
                <a:defRPr/>
              </a:pPr>
              <a:t>17.09.2017</a:t>
            </a:fld>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6908451E-D631-4F9D-9B84-F7F3FA515660}" type="slidenum">
              <a:rPr lang="en-US"/>
              <a:pPr>
                <a:defRPr/>
              </a:pPr>
              <a:t>‹#›</a:t>
            </a:fld>
            <a:endParaRPr lang="en-US"/>
          </a:p>
        </p:txBody>
      </p:sp>
    </p:spTree>
    <p:extLst>
      <p:ext uri="{BB962C8B-B14F-4D97-AF65-F5344CB8AC3E}">
        <p14:creationId xmlns:p14="http://schemas.microsoft.com/office/powerpoint/2010/main" val="578926613"/>
      </p:ext>
    </p:extLst>
  </p:cSld>
  <p:clrMapOvr>
    <a:masterClrMapping/>
  </p:clrMapOvr>
  <p:transition spd="slow">
    <p:split orient="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1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8"/>
          <p:cNvSpPr>
            <a:spLocks noGrp="1" noChangeArrowheads="1"/>
          </p:cNvSpPr>
          <p:nvPr>
            <p:ph type="dt" sz="half" idx="10"/>
          </p:nvPr>
        </p:nvSpPr>
        <p:spPr/>
        <p:txBody>
          <a:bodyPr/>
          <a:lstStyle>
            <a:lvl1pPr>
              <a:defRPr/>
            </a:lvl1pPr>
          </a:lstStyle>
          <a:p>
            <a:pPr>
              <a:defRPr/>
            </a:pPr>
            <a:fld id="{3F47F61F-DF8A-487C-AD6C-BE646E68D904}" type="datetimeFigureOut">
              <a:rPr lang="ru-RU"/>
              <a:pPr>
                <a:defRPr/>
              </a:pPr>
              <a:t>17.09.2017</a:t>
            </a:fld>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A17E8366-4E73-439A-89AB-35816CF9375C}" type="slidenum">
              <a:rPr lang="en-US"/>
              <a:pPr>
                <a:defRPr/>
              </a:pPr>
              <a:t>‹#›</a:t>
            </a:fld>
            <a:endParaRPr lang="en-US"/>
          </a:p>
        </p:txBody>
      </p:sp>
    </p:spTree>
    <p:extLst>
      <p:ext uri="{BB962C8B-B14F-4D97-AF65-F5344CB8AC3E}">
        <p14:creationId xmlns:p14="http://schemas.microsoft.com/office/powerpoint/2010/main" val="1215183916"/>
      </p:ext>
    </p:extLst>
  </p:cSld>
  <p:clrMapOvr>
    <a:masterClrMapping/>
  </p:clrMapOvr>
  <p:transition spd="slow">
    <p:split orient="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8"/>
          <p:cNvSpPr>
            <a:spLocks noGrp="1" noChangeArrowheads="1"/>
          </p:cNvSpPr>
          <p:nvPr>
            <p:ph type="dt" sz="half" idx="10"/>
          </p:nvPr>
        </p:nvSpPr>
        <p:spPr/>
        <p:txBody>
          <a:bodyPr/>
          <a:lstStyle>
            <a:lvl1pPr>
              <a:defRPr/>
            </a:lvl1pPr>
          </a:lstStyle>
          <a:p>
            <a:pPr>
              <a:defRPr/>
            </a:pPr>
            <a:fld id="{D5EFEED7-343F-4571-B635-1FB96995490C}" type="datetimeFigureOut">
              <a:rPr lang="ru-RU"/>
              <a:pPr>
                <a:defRPr/>
              </a:pPr>
              <a:t>17.09.2017</a:t>
            </a:fld>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AB66E745-29AC-4F7F-BFF6-920EB1BCA491}" type="slidenum">
              <a:rPr lang="en-US"/>
              <a:pPr>
                <a:defRPr/>
              </a:pPr>
              <a:t>‹#›</a:t>
            </a:fld>
            <a:endParaRPr lang="en-US"/>
          </a:p>
        </p:txBody>
      </p:sp>
    </p:spTree>
    <p:extLst>
      <p:ext uri="{BB962C8B-B14F-4D97-AF65-F5344CB8AC3E}">
        <p14:creationId xmlns:p14="http://schemas.microsoft.com/office/powerpoint/2010/main" val="4257968385"/>
      </p:ext>
    </p:extLst>
  </p:cSld>
  <p:clrMapOvr>
    <a:masterClrMapping/>
  </p:clrMapOvr>
  <p:transition spd="slow">
    <p:split orient="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fld id="{66731AAD-B05F-4759-B12F-873CF2C32B25}" type="datetimeFigureOut">
              <a:rPr lang="ru-RU"/>
              <a:pPr>
                <a:defRPr/>
              </a:pPr>
              <a:t>17.09.2017</a:t>
            </a:fld>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BB9D3892-0CBB-487A-B228-A7BCE28B6664}" type="slidenum">
              <a:rPr lang="en-US"/>
              <a:pPr>
                <a:defRPr/>
              </a:pPr>
              <a:t>‹#›</a:t>
            </a:fld>
            <a:endParaRPr lang="en-US"/>
          </a:p>
        </p:txBody>
      </p:sp>
    </p:spTree>
    <p:extLst>
      <p:ext uri="{BB962C8B-B14F-4D97-AF65-F5344CB8AC3E}">
        <p14:creationId xmlns:p14="http://schemas.microsoft.com/office/powerpoint/2010/main" val="4102434786"/>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2.xml"/><Relationship Id="rId7"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5" Type="http://schemas.openxmlformats.org/officeDocument/2006/relationships/slideLayout" Target="../slideLayouts/slideLayout154.xml"/><Relationship Id="rId10" Type="http://schemas.openxmlformats.org/officeDocument/2006/relationships/image" Target="../media/image3.png"/><Relationship Id="rId4" Type="http://schemas.openxmlformats.org/officeDocument/2006/relationships/slideLayout" Target="../slideLayouts/slideLayout153.xml"/><Relationship Id="rId9"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8.xml"/><Relationship Id="rId7" Type="http://schemas.microsoft.com/office/2007/relationships/hdphoto" Target="../media/hdphoto2.wdp"/><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image" Target="../media/image11.png"/><Relationship Id="rId5" Type="http://schemas.openxmlformats.org/officeDocument/2006/relationships/theme" Target="../theme/theme14.xml"/><Relationship Id="rId4"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5" Type="http://schemas.openxmlformats.org/officeDocument/2006/relationships/theme" Target="../theme/theme15.xml"/><Relationship Id="rId4"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heme" Target="../theme/theme1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4E75C-DDC0-432D-A2D7-087753202356}" type="datetimeFigureOut">
              <a:rPr lang="ru-RU" smtClean="0"/>
              <a:pPr/>
              <a:t>17.09.2017</a:t>
            </a:fld>
            <a:endParaRPr lang="ru-RU"/>
          </a:p>
        </p:txBody>
      </p:sp>
      <p:sp>
        <p:nvSpPr>
          <p:cNvPr id="5" name="Нижний колонтитул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A7082-9401-47BE-8410-56C09CBA2583}" type="slidenum">
              <a:rPr lang="ru-RU" smtClean="0"/>
              <a:pPr/>
              <a:t>‹#›</a:t>
            </a:fld>
            <a:endParaRPr lang="ru-RU"/>
          </a:p>
        </p:txBody>
      </p:sp>
    </p:spTree>
    <p:extLst>
      <p:ext uri="{BB962C8B-B14F-4D97-AF65-F5344CB8AC3E}">
        <p14:creationId xmlns:p14="http://schemas.microsoft.com/office/powerpoint/2010/main" val="791600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B7C0A-43F4-4DEF-B512-7AA85690167F}"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32CDB-FF25-4EDF-991F-365F04BC9D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077326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Заголовок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3555" name="Текст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D00BB000-BEA1-4550-A988-8C81E1DD73AB}" type="datetimeFigureOut">
              <a:rPr lang="ru-RU"/>
              <a:pPr>
                <a:defRPr/>
              </a:pPr>
              <a:t>17.09.2017</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AE0BBF76-0D5C-4A0C-B1B3-6F2A9EA231F5}" type="slidenum">
              <a:rPr lang="ru-RU"/>
              <a:pPr>
                <a:defRPr/>
              </a:pPr>
              <a:t>‹#›</a:t>
            </a:fld>
            <a:endParaRPr lang="ru-RU"/>
          </a:p>
        </p:txBody>
      </p:sp>
    </p:spTree>
    <p:extLst>
      <p:ext uri="{BB962C8B-B14F-4D97-AF65-F5344CB8AC3E}">
        <p14:creationId xmlns:p14="http://schemas.microsoft.com/office/powerpoint/2010/main" val="2538412154"/>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512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DBF824F-3BCE-4B49-81EB-111C956CE779}" type="datetimeFigureOut">
              <a:rPr lang="ru-RU"/>
              <a:pPr>
                <a:defRPr/>
              </a:pPr>
              <a:t>17.09.2017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4E1DF246-9095-4503-A0E7-55BAAD477B07}" type="slidenum">
              <a:rPr lang="ru-RU"/>
              <a:pPr>
                <a:defRPr/>
              </a:pPr>
              <a:t>‹#›</a:t>
            </a:fld>
            <a:endParaRPr lang="ru-RU"/>
          </a:p>
        </p:txBody>
      </p:sp>
    </p:spTree>
    <p:extLst>
      <p:ext uri="{BB962C8B-B14F-4D97-AF65-F5344CB8AC3E}">
        <p14:creationId xmlns:p14="http://schemas.microsoft.com/office/powerpoint/2010/main" val="4230141669"/>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8" cstate="print">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3" name="Picture 12"/>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2" name="Picture 11"/>
          <p:cNvPicPr>
            <a:picLocks noChangeAspect="1"/>
          </p:cNvPicPr>
          <p:nvPr userDrawn="1"/>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392525"/>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userDrawn="1"/>
        </p:nvSpPr>
        <p:spPr>
          <a:xfrm>
            <a:off x="216122" y="6477000"/>
            <a:ext cx="3224777" cy="178137"/>
          </a:xfrm>
          <a:prstGeom prst="rect">
            <a:avLst/>
          </a:prstGeom>
          <a:ln/>
        </p:spPr>
        <p:txBody>
          <a:bodyPr anchor="ctr"/>
          <a:lstStyle/>
          <a:p>
            <a:pPr algn="l"/>
            <a:r>
              <a:rPr lang="en-US" sz="1000" b="0" dirty="0">
                <a:solidFill>
                  <a:srgbClr val="BFBFBF"/>
                </a:solidFill>
                <a:latin typeface="Arial" pitchFamily="34" charset="0"/>
                <a:cs typeface="Arial" pitchFamily="34" charset="0"/>
              </a:rPr>
              <a:t> SHE</a:t>
            </a:r>
            <a:r>
              <a:rPr lang="en-US" sz="1000" b="0" baseline="0" dirty="0">
                <a:solidFill>
                  <a:srgbClr val="BFBFBF"/>
                </a:solidFill>
                <a:latin typeface="Arial" pitchFamily="34" charset="0"/>
                <a:cs typeface="Arial" pitchFamily="34" charset="0"/>
              </a:rPr>
              <a:t> 2017, Kazimierz, Poland, September 11, 2017</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273583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B3C40"/>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690282"/>
          </a:xfrm>
          <a:prstGeom prst="rect">
            <a:avLst/>
          </a:prstGeom>
        </p:spPr>
        <p:txBody>
          <a:bodyPr vert="horz" lIns="91440" tIns="45720" rIns="91440" bIns="45720" rtlCol="0" anchor="t">
            <a:noAutofit/>
          </a:bodyPr>
          <a:lstStyle/>
          <a:p>
            <a:r>
              <a:rPr lang="ja-JP" altLang="en-US" dirty="0"/>
              <a:t>マスター タイトルの書式設定</a:t>
            </a:r>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smtClean="0"/>
              <a:pPr/>
              <a:t>‹#›</a:t>
            </a:fld>
            <a:endParaRPr lang="en-US" dirty="0"/>
          </a:p>
        </p:txBody>
      </p:sp>
      <p:pic>
        <p:nvPicPr>
          <p:cNvPr id="13" name="Picture 9" descr="ろご"/>
          <p:cNvPicPr preferRelativeResize="0">
            <a:picLocks noChangeAspect="1" noChangeArrowheads="1"/>
          </p:cNvPicPr>
          <p:nvPr userDrawn="1"/>
        </p:nvPicPr>
        <p:blipFill rotWithShape="1">
          <a:blip r:embed="rId6" cstate="print">
            <a:grayscl/>
            <a:extLst>
              <a:ext uri="{BEBA8EAE-BF5A-486C-A8C5-ECC9F3942E4B}">
                <a14:imgProps xmlns:a14="http://schemas.microsoft.com/office/drawing/2010/main">
                  <a14:imgLayer r:embed="rId7">
                    <a14:imgEffect>
                      <a14:colorTemperature colorTemp="4388"/>
                    </a14:imgEffect>
                    <a14:imgEffect>
                      <a14:saturation sat="266000"/>
                    </a14:imgEffect>
                  </a14:imgLayer>
                </a14:imgProps>
              </a:ext>
              <a:ext uri="{28A0092B-C50C-407E-A947-70E740481C1C}">
                <a14:useLocalDpi xmlns:a14="http://schemas.microsoft.com/office/drawing/2010/main" val="0"/>
              </a:ext>
            </a:extLst>
          </a:blip>
          <a:srcRect/>
          <a:stretch/>
        </p:blipFill>
        <p:spPr bwMode="auto">
          <a:xfrm>
            <a:off x="7759236" y="40821"/>
            <a:ext cx="640394" cy="55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787997"/>
      </p:ext>
    </p:extLst>
  </p:cSld>
  <p:clrMap bg1="dk1" tx1="lt1" bg2="dk2"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Lst>
  <p:hf hdr="0" ftr="0" dt="0"/>
  <p:txStyles>
    <p:titleStyle>
      <a:lvl1pPr algn="l" defTabSz="457207"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7" rtl="0" eaLnBrk="1" latinLnBrk="0" hangingPunct="1">
        <a:defRPr kumimoji="1" sz="1800" kern="1200">
          <a:solidFill>
            <a:schemeClr val="tx1"/>
          </a:solidFill>
          <a:latin typeface="+mn-lt"/>
          <a:ea typeface="+mn-ea"/>
          <a:cs typeface="+mn-cs"/>
        </a:defRPr>
      </a:lvl1pPr>
      <a:lvl2pPr marL="457207" algn="l" defTabSz="457207" rtl="0" eaLnBrk="1" latinLnBrk="0" hangingPunct="1">
        <a:defRPr kumimoji="1" sz="1800" kern="1200">
          <a:solidFill>
            <a:schemeClr val="tx1"/>
          </a:solidFill>
          <a:latin typeface="+mn-lt"/>
          <a:ea typeface="+mn-ea"/>
          <a:cs typeface="+mn-cs"/>
        </a:defRPr>
      </a:lvl2pPr>
      <a:lvl3pPr marL="914415" algn="l" defTabSz="457207" rtl="0" eaLnBrk="1" latinLnBrk="0" hangingPunct="1">
        <a:defRPr kumimoji="1" sz="1800" kern="1200">
          <a:solidFill>
            <a:schemeClr val="tx1"/>
          </a:solidFill>
          <a:latin typeface="+mn-lt"/>
          <a:ea typeface="+mn-ea"/>
          <a:cs typeface="+mn-cs"/>
        </a:defRPr>
      </a:lvl3pPr>
      <a:lvl4pPr marL="1371622" algn="l" defTabSz="457207" rtl="0" eaLnBrk="1" latinLnBrk="0" hangingPunct="1">
        <a:defRPr kumimoji="1" sz="1800" kern="1200">
          <a:solidFill>
            <a:schemeClr val="tx1"/>
          </a:solidFill>
          <a:latin typeface="+mn-lt"/>
          <a:ea typeface="+mn-ea"/>
          <a:cs typeface="+mn-cs"/>
        </a:defRPr>
      </a:lvl4pPr>
      <a:lvl5pPr marL="1828831" algn="l" defTabSz="457207" rtl="0" eaLnBrk="1" latinLnBrk="0" hangingPunct="1">
        <a:defRPr kumimoji="1" sz="1800" kern="1200">
          <a:solidFill>
            <a:schemeClr val="tx1"/>
          </a:solidFill>
          <a:latin typeface="+mn-lt"/>
          <a:ea typeface="+mn-ea"/>
          <a:cs typeface="+mn-cs"/>
        </a:defRPr>
      </a:lvl5pPr>
      <a:lvl6pPr marL="2286038" algn="l" defTabSz="457207" rtl="0" eaLnBrk="1" latinLnBrk="0" hangingPunct="1">
        <a:defRPr kumimoji="1" sz="1800" kern="1200">
          <a:solidFill>
            <a:schemeClr val="tx1"/>
          </a:solidFill>
          <a:latin typeface="+mn-lt"/>
          <a:ea typeface="+mn-ea"/>
          <a:cs typeface="+mn-cs"/>
        </a:defRPr>
      </a:lvl6pPr>
      <a:lvl7pPr marL="2743246" algn="l" defTabSz="457207" rtl="0" eaLnBrk="1" latinLnBrk="0" hangingPunct="1">
        <a:defRPr kumimoji="1" sz="1800" kern="1200">
          <a:solidFill>
            <a:schemeClr val="tx1"/>
          </a:solidFill>
          <a:latin typeface="+mn-lt"/>
          <a:ea typeface="+mn-ea"/>
          <a:cs typeface="+mn-cs"/>
        </a:defRPr>
      </a:lvl7pPr>
      <a:lvl8pPr marL="3200453" algn="l" defTabSz="457207" rtl="0" eaLnBrk="1" latinLnBrk="0" hangingPunct="1">
        <a:defRPr kumimoji="1" sz="1800" kern="1200">
          <a:solidFill>
            <a:schemeClr val="tx1"/>
          </a:solidFill>
          <a:latin typeface="+mn-lt"/>
          <a:ea typeface="+mn-ea"/>
          <a:cs typeface="+mn-cs"/>
        </a:defRPr>
      </a:lvl8pPr>
      <a:lvl9pPr marL="3657661" algn="l" defTabSz="457207"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0" y="6489700"/>
            <a:ext cx="9144000" cy="63500"/>
          </a:xfrm>
          <a:prstGeom prst="rect">
            <a:avLst/>
          </a:prstGeom>
          <a:solidFill>
            <a:srgbClr val="006633"/>
          </a:solidFill>
          <a:ln w="9525">
            <a:noFill/>
            <a:miter lim="800000"/>
            <a:headEnd/>
            <a:tailEnd/>
          </a:ln>
          <a:effectLst/>
        </p:spPr>
        <p:txBody>
          <a:bodyPr wrap="none" lIns="90172" tIns="45088" rIns="90172" bIns="45088" anchor="ctr"/>
          <a:lstStyle/>
          <a:p>
            <a:pPr defTabSz="450802" fontAlgn="base">
              <a:spcBef>
                <a:spcPct val="0"/>
              </a:spcBef>
              <a:spcAft>
                <a:spcPct val="0"/>
              </a:spcAft>
            </a:pPr>
            <a:endParaRPr lang="en-US" dirty="0">
              <a:solidFill>
                <a:prstClr val="black"/>
              </a:solidFill>
              <a:latin typeface="Arial" charset="0"/>
              <a:ea typeface="ヒラギノ角ゴ Pro W3" pitchFamily="-111" charset="-128"/>
            </a:endParaRPr>
          </a:p>
        </p:txBody>
      </p:sp>
      <p:sp>
        <p:nvSpPr>
          <p:cNvPr id="8"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fontAlgn="base">
              <a:spcBef>
                <a:spcPct val="0"/>
              </a:spcBef>
              <a:spcAft>
                <a:spcPct val="0"/>
              </a:spcAft>
              <a:defRPr/>
            </a:pPr>
            <a:r>
              <a:rPr lang="en-US"/>
              <a:t>Summary, SHE 2017</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fontAlgn="base">
              <a:spcBef>
                <a:spcPct val="0"/>
              </a:spcBef>
              <a:spcAft>
                <a:spcPct val="0"/>
              </a:spcAft>
            </a:pPr>
            <a:fld id="{987C7CF1-4D7D-C941-87F6-6592CA3F7595}" type="slidenum">
              <a:rPr lang="en-US" smtClean="0">
                <a:solidFill>
                  <a:prstClr val="black">
                    <a:tint val="75000"/>
                  </a:prstClr>
                </a:solidFill>
                <a:latin typeface="Arial" charset="0"/>
                <a:ea typeface="ＭＳ Ｐゴシック" charset="-128"/>
              </a:rPr>
              <a:pPr defTabSz="456955" fontAlgn="base">
                <a:spcBef>
                  <a:spcPct val="0"/>
                </a:spcBef>
                <a:spcAft>
                  <a:spcPct val="0"/>
                </a:spcAft>
              </a:pPr>
              <a:t>‹#›</a:t>
            </a:fld>
            <a:endParaRPr lang="en-US" dirty="0">
              <a:solidFill>
                <a:prstClr val="black">
                  <a:tint val="75000"/>
                </a:prstClr>
              </a:solidFill>
              <a:latin typeface="Arial" charset="0"/>
              <a:ea typeface="ＭＳ Ｐゴシック" charset="-128"/>
            </a:endParaRPr>
          </a:p>
        </p:txBody>
      </p:sp>
    </p:spTree>
    <p:extLst>
      <p:ext uri="{BB962C8B-B14F-4D97-AF65-F5344CB8AC3E}">
        <p14:creationId xmlns:p14="http://schemas.microsoft.com/office/powerpoint/2010/main" val="3081261414"/>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5" rtl="0" eaLnBrk="1" latinLnBrk="0" hangingPunct="1">
        <a:defRPr sz="1800" kern="1200">
          <a:solidFill>
            <a:schemeClr val="tx1"/>
          </a:solidFill>
          <a:latin typeface="+mn-lt"/>
          <a:ea typeface="+mn-ea"/>
          <a:cs typeface="+mn-cs"/>
        </a:defRPr>
      </a:lvl1pPr>
      <a:lvl2pPr marL="456955" algn="l" defTabSz="456955" rtl="0" eaLnBrk="1" latinLnBrk="0" hangingPunct="1">
        <a:defRPr sz="1800" kern="1200">
          <a:solidFill>
            <a:schemeClr val="tx1"/>
          </a:solidFill>
          <a:latin typeface="+mn-lt"/>
          <a:ea typeface="+mn-ea"/>
          <a:cs typeface="+mn-cs"/>
        </a:defRPr>
      </a:lvl2pPr>
      <a:lvl3pPr marL="913912" algn="l" defTabSz="456955" rtl="0" eaLnBrk="1" latinLnBrk="0" hangingPunct="1">
        <a:defRPr sz="1800" kern="1200">
          <a:solidFill>
            <a:schemeClr val="tx1"/>
          </a:solidFill>
          <a:latin typeface="+mn-lt"/>
          <a:ea typeface="+mn-ea"/>
          <a:cs typeface="+mn-cs"/>
        </a:defRPr>
      </a:lvl3pPr>
      <a:lvl4pPr marL="1370864" algn="l" defTabSz="456955" rtl="0" eaLnBrk="1" latinLnBrk="0" hangingPunct="1">
        <a:defRPr sz="1800" kern="1200">
          <a:solidFill>
            <a:schemeClr val="tx1"/>
          </a:solidFill>
          <a:latin typeface="+mn-lt"/>
          <a:ea typeface="+mn-ea"/>
          <a:cs typeface="+mn-cs"/>
        </a:defRPr>
      </a:lvl4pPr>
      <a:lvl5pPr marL="1827822" algn="l" defTabSz="456955" rtl="0" eaLnBrk="1" latinLnBrk="0" hangingPunct="1">
        <a:defRPr sz="1800" kern="1200">
          <a:solidFill>
            <a:schemeClr val="tx1"/>
          </a:solidFill>
          <a:latin typeface="+mn-lt"/>
          <a:ea typeface="+mn-ea"/>
          <a:cs typeface="+mn-cs"/>
        </a:defRPr>
      </a:lvl5pPr>
      <a:lvl6pPr marL="2284778" algn="l" defTabSz="456955" rtl="0" eaLnBrk="1" latinLnBrk="0" hangingPunct="1">
        <a:defRPr sz="1800" kern="1200">
          <a:solidFill>
            <a:schemeClr val="tx1"/>
          </a:solidFill>
          <a:latin typeface="+mn-lt"/>
          <a:ea typeface="+mn-ea"/>
          <a:cs typeface="+mn-cs"/>
        </a:defRPr>
      </a:lvl6pPr>
      <a:lvl7pPr marL="2741736" algn="l" defTabSz="456955" rtl="0" eaLnBrk="1" latinLnBrk="0" hangingPunct="1">
        <a:defRPr sz="1800" kern="1200">
          <a:solidFill>
            <a:schemeClr val="tx1"/>
          </a:solidFill>
          <a:latin typeface="+mn-lt"/>
          <a:ea typeface="+mn-ea"/>
          <a:cs typeface="+mn-cs"/>
        </a:defRPr>
      </a:lvl7pPr>
      <a:lvl8pPr marL="3198689" algn="l" defTabSz="456955" rtl="0" eaLnBrk="1" latinLnBrk="0" hangingPunct="1">
        <a:defRPr sz="1800" kern="1200">
          <a:solidFill>
            <a:schemeClr val="tx1"/>
          </a:solidFill>
          <a:latin typeface="+mn-lt"/>
          <a:ea typeface="+mn-ea"/>
          <a:cs typeface="+mn-cs"/>
        </a:defRPr>
      </a:lvl8pPr>
      <a:lvl9pPr marL="3655645" algn="l" defTabSz="45695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028" name="Rectangle 4"/>
          <p:cNvSpPr>
            <a:spLocks noGrp="1" noChangeArrowheads="1"/>
          </p:cNvSpPr>
          <p:nvPr>
            <p:ph type="dt" sz="half" idx="2"/>
          </p:nvPr>
        </p:nvSpPr>
        <p:spPr bwMode="auto">
          <a:xfrm>
            <a:off x="152400" y="6400800"/>
            <a:ext cx="1295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fld id="{375B3C17-0AB4-46B9-8B26-3A78C9C5CD47}" type="datetime1">
              <a:rPr lang="en-US"/>
              <a:pPr fontAlgn="base">
                <a:spcBef>
                  <a:spcPct val="0"/>
                </a:spcBef>
                <a:spcAft>
                  <a:spcPct val="0"/>
                </a:spcAft>
                <a:defRPr/>
              </a:pPr>
              <a:t>9/17/2017</a:t>
            </a:fld>
            <a:endParaRPr lang="en-US"/>
          </a:p>
        </p:txBody>
      </p:sp>
      <p:sp>
        <p:nvSpPr>
          <p:cNvPr id="1029" name="Rectangle 5"/>
          <p:cNvSpPr>
            <a:spLocks noGrp="1" noChangeArrowheads="1"/>
          </p:cNvSpPr>
          <p:nvPr>
            <p:ph type="ftr" sz="quarter" idx="3"/>
          </p:nvPr>
        </p:nvSpPr>
        <p:spPr bwMode="auto">
          <a:xfrm>
            <a:off x="228600" y="6400800"/>
            <a:ext cx="495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3333CC"/>
                </a:solidFill>
                <a:latin typeface="Times New Roman" panose="02020603050405020304" pitchFamily="18" charset="0"/>
              </a:defRPr>
            </a:lvl1pPr>
          </a:lstStyle>
          <a:p>
            <a:pPr fontAlgn="base">
              <a:spcBef>
                <a:spcPct val="0"/>
              </a:spcBef>
              <a:spcAft>
                <a:spcPct val="0"/>
              </a:spcAft>
              <a:defRPr/>
            </a:pPr>
            <a:r>
              <a:rPr lang="en-US"/>
              <a:t>Dr. Andrey G. Popeko, Hirschegg XXII, </a:t>
            </a:r>
            <a:r>
              <a:rPr lang="ru-RU"/>
              <a:t>January 12 - 18, 2003</a:t>
            </a:r>
            <a:endParaRPr lang="en-US"/>
          </a:p>
        </p:txBody>
      </p:sp>
      <p:sp>
        <p:nvSpPr>
          <p:cNvPr id="1030" name="Rectangle 6"/>
          <p:cNvSpPr>
            <a:spLocks noGrp="1" noChangeArrowheads="1"/>
          </p:cNvSpPr>
          <p:nvPr>
            <p:ph type="sldNum" sz="quarter" idx="4"/>
          </p:nvPr>
        </p:nvSpPr>
        <p:spPr bwMode="auto">
          <a:xfrm>
            <a:off x="8305800" y="6400800"/>
            <a:ext cx="60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FF0000"/>
                </a:solidFill>
                <a:latin typeface="Times New Roman" pitchFamily="18" charset="0"/>
              </a:defRPr>
            </a:lvl1pPr>
          </a:lstStyle>
          <a:p>
            <a:pPr fontAlgn="base">
              <a:spcBef>
                <a:spcPct val="0"/>
              </a:spcBef>
              <a:spcAft>
                <a:spcPct val="0"/>
              </a:spcAft>
              <a:defRPr/>
            </a:pPr>
            <a:fld id="{8BB3B124-1932-4FCC-9BD6-F94FB1918D42}" type="slidenum">
              <a:rPr lang="en-US" altLang="ru-RU"/>
              <a:pPr fontAlgn="base">
                <a:spcBef>
                  <a:spcPct val="0"/>
                </a:spcBef>
                <a:spcAft>
                  <a:spcPct val="0"/>
                </a:spcAft>
                <a:defRPr/>
              </a:pPr>
              <a:t>‹#›</a:t>
            </a:fld>
            <a:endParaRPr lang="en-US" altLang="ru-RU"/>
          </a:p>
        </p:txBody>
      </p:sp>
      <p:sp>
        <p:nvSpPr>
          <p:cNvPr id="1031" name="Rectangle 1024"/>
          <p:cNvSpPr>
            <a:spLocks noChangeArrowheads="1"/>
          </p:cNvSpPr>
          <p:nvPr userDrawn="1"/>
        </p:nvSpPr>
        <p:spPr bwMode="auto">
          <a:xfrm>
            <a:off x="0" y="0"/>
            <a:ext cx="152400" cy="152400"/>
          </a:xfrm>
          <a:prstGeom prst="rect">
            <a:avLst/>
          </a:prstGeom>
          <a:gradFill rotWithShape="0">
            <a:gsLst>
              <a:gs pos="0">
                <a:schemeClr val="hlink"/>
              </a:gs>
              <a:gs pos="100000">
                <a:srgbClr val="333399"/>
              </a:gs>
            </a:gsLst>
            <a:path path="rect">
              <a:fillToRect l="100000" t="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
        <p:nvSpPr>
          <p:cNvPr id="1032" name="Rectangle 1025"/>
          <p:cNvSpPr>
            <a:spLocks noChangeArrowheads="1"/>
          </p:cNvSpPr>
          <p:nvPr userDrawn="1"/>
        </p:nvSpPr>
        <p:spPr bwMode="auto">
          <a:xfrm>
            <a:off x="0" y="6705600"/>
            <a:ext cx="152400" cy="152400"/>
          </a:xfrm>
          <a:prstGeom prst="rect">
            <a:avLst/>
          </a:prstGeom>
          <a:gradFill rotWithShape="0">
            <a:gsLst>
              <a:gs pos="0">
                <a:schemeClr val="hlink"/>
              </a:gs>
              <a:gs pos="100000">
                <a:srgbClr val="333399"/>
              </a:gs>
            </a:gsLst>
            <a:path path="rect">
              <a:fillToRect l="100000" b="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
        <p:nvSpPr>
          <p:cNvPr id="1033" name="Rectangle 1026"/>
          <p:cNvSpPr>
            <a:spLocks noChangeArrowheads="1"/>
          </p:cNvSpPr>
          <p:nvPr userDrawn="1"/>
        </p:nvSpPr>
        <p:spPr bwMode="auto">
          <a:xfrm>
            <a:off x="8991600" y="0"/>
            <a:ext cx="152400" cy="152400"/>
          </a:xfrm>
          <a:prstGeom prst="rect">
            <a:avLst/>
          </a:prstGeom>
          <a:gradFill rotWithShape="0">
            <a:gsLst>
              <a:gs pos="0">
                <a:schemeClr val="hlink"/>
              </a:gs>
              <a:gs pos="100000">
                <a:srgbClr val="333399"/>
              </a:gs>
            </a:gsLst>
            <a:path path="rect">
              <a:fillToRect t="100000" r="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
        <p:nvSpPr>
          <p:cNvPr id="1034" name="Rectangle 1027"/>
          <p:cNvSpPr>
            <a:spLocks noChangeArrowheads="1"/>
          </p:cNvSpPr>
          <p:nvPr userDrawn="1"/>
        </p:nvSpPr>
        <p:spPr bwMode="auto">
          <a:xfrm>
            <a:off x="8991600" y="6705600"/>
            <a:ext cx="152400" cy="152400"/>
          </a:xfrm>
          <a:prstGeom prst="rect">
            <a:avLst/>
          </a:prstGeom>
          <a:gradFill rotWithShape="0">
            <a:gsLst>
              <a:gs pos="0">
                <a:schemeClr val="hlink"/>
              </a:gs>
              <a:gs pos="100000">
                <a:srgbClr val="333399"/>
              </a:gs>
            </a:gsLst>
            <a:path path="rect">
              <a:fillToRect r="100000" b="100000"/>
            </a:path>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
        <p:nvSpPr>
          <p:cNvPr id="1035" name="Rectangle 1028"/>
          <p:cNvSpPr>
            <a:spLocks noChangeArrowheads="1"/>
          </p:cNvSpPr>
          <p:nvPr userDrawn="1"/>
        </p:nvSpPr>
        <p:spPr bwMode="auto">
          <a:xfrm>
            <a:off x="152400" y="0"/>
            <a:ext cx="8839200" cy="152400"/>
          </a:xfrm>
          <a:prstGeom prst="rect">
            <a:avLst/>
          </a:prstGeom>
          <a:gradFill rotWithShape="0">
            <a:gsLst>
              <a:gs pos="0">
                <a:srgbClr val="333399"/>
              </a:gs>
              <a:gs pos="100000">
                <a:schemeClr val="hlink"/>
              </a:gs>
            </a:gsLst>
            <a:lin ang="540000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
        <p:nvSpPr>
          <p:cNvPr id="1036" name="Rectangle 1029"/>
          <p:cNvSpPr>
            <a:spLocks noChangeArrowheads="1"/>
          </p:cNvSpPr>
          <p:nvPr userDrawn="1"/>
        </p:nvSpPr>
        <p:spPr bwMode="auto">
          <a:xfrm>
            <a:off x="152400" y="6705600"/>
            <a:ext cx="8839200" cy="152400"/>
          </a:xfrm>
          <a:prstGeom prst="rect">
            <a:avLst/>
          </a:prstGeom>
          <a:gradFill rotWithShape="0">
            <a:gsLst>
              <a:gs pos="0">
                <a:schemeClr val="hlink"/>
              </a:gs>
              <a:gs pos="100000">
                <a:srgbClr val="333399"/>
              </a:gs>
            </a:gsLst>
            <a:lin ang="540000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
        <p:nvSpPr>
          <p:cNvPr id="1037" name="Rectangle 1030"/>
          <p:cNvSpPr>
            <a:spLocks noChangeArrowheads="1"/>
          </p:cNvSpPr>
          <p:nvPr userDrawn="1"/>
        </p:nvSpPr>
        <p:spPr bwMode="auto">
          <a:xfrm>
            <a:off x="0" y="152400"/>
            <a:ext cx="152400" cy="6553200"/>
          </a:xfrm>
          <a:prstGeom prst="rect">
            <a:avLst/>
          </a:prstGeom>
          <a:gradFill rotWithShape="0">
            <a:gsLst>
              <a:gs pos="0">
                <a:srgbClr val="333399"/>
              </a:gs>
              <a:gs pos="100000">
                <a:schemeClr val="hlink"/>
              </a:gs>
            </a:gsLst>
            <a:lin ang="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
        <p:nvSpPr>
          <p:cNvPr id="1038" name="Rectangle 1031"/>
          <p:cNvSpPr>
            <a:spLocks noChangeArrowheads="1"/>
          </p:cNvSpPr>
          <p:nvPr userDrawn="1"/>
        </p:nvSpPr>
        <p:spPr bwMode="auto">
          <a:xfrm>
            <a:off x="8991600" y="152400"/>
            <a:ext cx="152400" cy="6553200"/>
          </a:xfrm>
          <a:prstGeom prst="rect">
            <a:avLst/>
          </a:prstGeom>
          <a:gradFill rotWithShape="0">
            <a:gsLst>
              <a:gs pos="0">
                <a:schemeClr val="hlink"/>
              </a:gs>
              <a:gs pos="100000">
                <a:srgbClr val="333399"/>
              </a:gs>
            </a:gsLst>
            <a:lin ang="0" scaled="1"/>
          </a:gra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defRPr/>
            </a:pPr>
            <a:endParaRPr lang="ru-RU" altLang="ru-RU" smtClean="0">
              <a:solidFill>
                <a:srgbClr val="000000"/>
              </a:solidFill>
            </a:endParaRPr>
          </a:p>
        </p:txBody>
      </p:sp>
    </p:spTree>
    <p:extLst>
      <p:ext uri="{BB962C8B-B14F-4D97-AF65-F5344CB8AC3E}">
        <p14:creationId xmlns:p14="http://schemas.microsoft.com/office/powerpoint/2010/main" val="2848441707"/>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1760AB6-3576-424F-A60E-133CFCDE4F10}"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18672680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1760AB6-3576-424F-A60E-133CFCDE4F10}"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112744777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1760AB6-3576-424F-A60E-133CFCDE4F10}"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28288743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765747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0C487-073C-4170-8BDF-3AF0EC140004}"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B2CE-5513-455E-90E3-659571932B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415971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355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fontAlgn="base">
              <a:spcBef>
                <a:spcPct val="0"/>
              </a:spcBef>
              <a:spcAft>
                <a:spcPct val="0"/>
              </a:spcAft>
              <a:defRPr/>
            </a:pPr>
            <a:fld id="{FE4FDB7C-5ED7-48ED-8011-DA6C4B66D845}" type="datetimeFigureOut">
              <a:rPr lang="ru-RU"/>
              <a:pPr fontAlgn="base">
                <a:spcBef>
                  <a:spcPct val="0"/>
                </a:spcBef>
                <a:spcAft>
                  <a:spcPct val="0"/>
                </a:spcAft>
                <a:defRPr/>
              </a:pPr>
              <a:t>17.09.2017</a:t>
            </a:fld>
            <a:endParaRPr lang="ru-RU"/>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fontAlgn="base">
              <a:spcBef>
                <a:spcPct val="0"/>
              </a:spcBef>
              <a:spcAft>
                <a:spcPct val="0"/>
              </a:spcAft>
              <a:defRPr/>
            </a:pPr>
            <a:endParaRPr lang="ru-RU"/>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90967ECF-A8E1-4591-8DE0-A70D8AB9E9B6}" type="slidenum">
              <a:rPr lang="ru-RU" altLang="ru-RU"/>
              <a:pPr fontAlgn="base">
                <a:spcBef>
                  <a:spcPct val="0"/>
                </a:spcBef>
                <a:spcAft>
                  <a:spcPct val="0"/>
                </a:spcAft>
                <a:defRPr/>
              </a:pPr>
              <a:t>‹#›</a:t>
            </a:fld>
            <a:endParaRPr lang="ru-RU" altLang="ru-RU"/>
          </a:p>
        </p:txBody>
      </p:sp>
    </p:spTree>
    <p:extLst>
      <p:ext uri="{BB962C8B-B14F-4D97-AF65-F5344CB8AC3E}">
        <p14:creationId xmlns:p14="http://schemas.microsoft.com/office/powerpoint/2010/main" val="60318951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8130" name="Group 2"/>
          <p:cNvGrpSpPr>
            <a:grpSpLocks/>
          </p:cNvGrpSpPr>
          <p:nvPr/>
        </p:nvGrpSpPr>
        <p:grpSpPr bwMode="auto">
          <a:xfrm>
            <a:off x="-3238500" y="0"/>
            <a:ext cx="11925300" cy="3810000"/>
            <a:chOff x="-2040" y="0"/>
            <a:chExt cx="7512" cy="2400"/>
          </a:xfrm>
        </p:grpSpPr>
        <p:sp>
          <p:nvSpPr>
            <p:cNvPr id="48136"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ru-RU">
                <a:solidFill>
                  <a:srgbClr val="F8F8F8"/>
                </a:solidFill>
              </a:endParaRPr>
            </a:p>
          </p:txBody>
        </p:sp>
        <p:sp>
          <p:nvSpPr>
            <p:cNvPr id="48137"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ru-RU">
                <a:solidFill>
                  <a:srgbClr val="F8F8F8"/>
                </a:solidFill>
              </a:endParaRPr>
            </a:p>
          </p:txBody>
        </p:sp>
        <p:sp>
          <p:nvSpPr>
            <p:cNvPr id="48138" name="Line 5"/>
            <p:cNvSpPr>
              <a:spLocks noChangeShapeType="1"/>
            </p:cNvSpPr>
            <p:nvPr/>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ru-RU">
                <a:solidFill>
                  <a:srgbClr val="F8F8F8"/>
                </a:solidFill>
              </a:endParaRPr>
            </a:p>
          </p:txBody>
        </p:sp>
      </p:grpSp>
      <p:sp>
        <p:nvSpPr>
          <p:cNvPr id="48131" name="Rectangle 6"/>
          <p:cNvSpPr>
            <a:spLocks noGrp="1" noChangeArrowheads="1"/>
          </p:cNvSpPr>
          <p:nvPr>
            <p:ph type="title"/>
          </p:nvPr>
        </p:nvSpPr>
        <p:spPr bwMode="auto">
          <a:xfrm>
            <a:off x="1370014" y="301625"/>
            <a:ext cx="73136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a:t>Click to edit Master title style</a:t>
            </a:r>
          </a:p>
        </p:txBody>
      </p:sp>
      <p:sp>
        <p:nvSpPr>
          <p:cNvPr id="48132" name="Rectangle 7"/>
          <p:cNvSpPr>
            <a:spLocks noGrp="1" noChangeArrowheads="1"/>
          </p:cNvSpPr>
          <p:nvPr>
            <p:ph type="body" idx="1"/>
          </p:nvPr>
        </p:nvSpPr>
        <p:spPr bwMode="auto">
          <a:xfrm>
            <a:off x="1370014" y="1827213"/>
            <a:ext cx="73136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18125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8F8F8"/>
                </a:solidFill>
              </a:defRPr>
            </a:lvl1pPr>
          </a:lstStyle>
          <a:p>
            <a:pPr fontAlgn="base">
              <a:spcBef>
                <a:spcPct val="0"/>
              </a:spcBef>
              <a:spcAft>
                <a:spcPct val="0"/>
              </a:spcAft>
              <a:defRPr/>
            </a:pPr>
            <a:fld id="{FA1CFC23-A58D-4376-8FC5-AD521EE788D4}" type="datetimeFigureOut">
              <a:rPr lang="ru-RU"/>
              <a:pPr fontAlgn="base">
                <a:spcBef>
                  <a:spcPct val="0"/>
                </a:spcBef>
                <a:spcAft>
                  <a:spcPct val="0"/>
                </a:spcAft>
                <a:defRPr/>
              </a:pPr>
              <a:t>17.09.2017</a:t>
            </a:fld>
            <a:endParaRPr lang="en-US"/>
          </a:p>
        </p:txBody>
      </p:sp>
      <p:sp>
        <p:nvSpPr>
          <p:cNvPr id="18125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8F8F8"/>
                </a:solidFill>
              </a:defRPr>
            </a:lvl1pPr>
          </a:lstStyle>
          <a:p>
            <a:pPr fontAlgn="base">
              <a:spcBef>
                <a:spcPct val="0"/>
              </a:spcBef>
              <a:spcAft>
                <a:spcPct val="0"/>
              </a:spcAft>
              <a:defRPr/>
            </a:pPr>
            <a:endParaRPr lang="en-US"/>
          </a:p>
        </p:txBody>
      </p:sp>
      <p:sp>
        <p:nvSpPr>
          <p:cNvPr id="18125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8F8F8"/>
                </a:solidFill>
              </a:defRPr>
            </a:lvl1pPr>
          </a:lstStyle>
          <a:p>
            <a:pPr fontAlgn="base">
              <a:spcBef>
                <a:spcPct val="0"/>
              </a:spcBef>
              <a:spcAft>
                <a:spcPct val="0"/>
              </a:spcAft>
              <a:defRPr/>
            </a:pPr>
            <a:fld id="{E25613C1-AA7F-46C4-8DEA-ABF5ED469F7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75324447"/>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ransition spd="slow">
    <p:split orient="ver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E2017-3F99-4E52-A6FC-868AA372BFE7}" type="datetimeFigureOut">
              <a:rPr lang="ru-RU" smtClean="0">
                <a:solidFill>
                  <a:prstClr val="black">
                    <a:tint val="75000"/>
                  </a:prstClr>
                </a:solidFill>
              </a:rPr>
              <a:pPr/>
              <a:t>17.09.2017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8BD1C-B17C-492D-B977-171C011FB3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33566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oleObject" Target="../embeddings/oleObject1.bin"/><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1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lideo.ru/embed/465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6.jpeg"/><Relationship Id="rId5" Type="http://schemas.openxmlformats.org/officeDocument/2006/relationships/image" Target="../media/image55.e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163.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26.png"/><Relationship Id="rId2" Type="http://schemas.openxmlformats.org/officeDocument/2006/relationships/slideLayout" Target="../slideLayouts/slideLayout80.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8.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36514" y="-94381"/>
            <a:ext cx="8769215" cy="6832640"/>
          </a:xfrm>
          <a:prstGeom prst="rect">
            <a:avLst/>
          </a:prstGeom>
          <a:noFill/>
          <a:ln w="9525">
            <a:noFill/>
            <a:miter lim="800000"/>
            <a:headEnd/>
            <a:tailEnd/>
          </a:ln>
        </p:spPr>
        <p:txBody>
          <a:bodyPr wrap="square">
            <a:spAutoFit/>
          </a:bodyPr>
          <a:lstStyle/>
          <a:p>
            <a:pPr algn="r" fontAlgn="base">
              <a:spcBef>
                <a:spcPct val="0"/>
              </a:spcBef>
              <a:spcAft>
                <a:spcPct val="0"/>
              </a:spcAft>
              <a:defRPr/>
            </a:pPr>
            <a:endParaRPr lang="en-US" sz="2400" b="1" dirty="0">
              <a:solidFill>
                <a:srgbClr val="002060"/>
              </a:solidFill>
              <a:latin typeface="Times New Roman" pitchFamily="18" charset="0"/>
              <a:ea typeface="Gungsuh" pitchFamily="18" charset="-127"/>
              <a:cs typeface="Times New Roman" pitchFamily="18" charset="0"/>
            </a:endParaRPr>
          </a:p>
          <a:p>
            <a:pPr algn="r" fontAlgn="base">
              <a:spcBef>
                <a:spcPct val="0"/>
              </a:spcBef>
              <a:spcAft>
                <a:spcPct val="0"/>
              </a:spcAft>
              <a:defRPr/>
            </a:pPr>
            <a:r>
              <a:rPr lang="en-US" sz="2400" b="1" dirty="0">
                <a:solidFill>
                  <a:srgbClr val="002060"/>
                </a:solidFill>
                <a:latin typeface="Times New Roman" pitchFamily="18" charset="0"/>
                <a:ea typeface="Gungsuh" pitchFamily="18" charset="-127"/>
                <a:cs typeface="Times New Roman" pitchFamily="18" charset="0"/>
              </a:rPr>
              <a:t>122-th Session of the Scientific Council</a:t>
            </a:r>
          </a:p>
          <a:p>
            <a:pPr algn="r" fontAlgn="base">
              <a:spcBef>
                <a:spcPct val="0"/>
              </a:spcBef>
              <a:spcAft>
                <a:spcPct val="0"/>
              </a:spcAft>
              <a:defRPr/>
            </a:pPr>
            <a:r>
              <a:rPr lang="en-US" sz="2400" b="1" dirty="0">
                <a:solidFill>
                  <a:srgbClr val="002060"/>
                </a:solidFill>
                <a:latin typeface="Times New Roman" pitchFamily="18" charset="0"/>
                <a:ea typeface="Gungsuh" pitchFamily="18" charset="-127"/>
                <a:cs typeface="Times New Roman" pitchFamily="18" charset="0"/>
              </a:rPr>
              <a:t>of JINR, September 18, 2017, </a:t>
            </a:r>
            <a:r>
              <a:rPr lang="en-US" sz="2400" b="1" dirty="0" err="1">
                <a:solidFill>
                  <a:srgbClr val="002060"/>
                </a:solidFill>
                <a:latin typeface="Times New Roman" pitchFamily="18" charset="0"/>
                <a:ea typeface="Gungsuh" pitchFamily="18" charset="-127"/>
                <a:cs typeface="Times New Roman" pitchFamily="18" charset="0"/>
              </a:rPr>
              <a:t>Dubna</a:t>
            </a:r>
            <a:endParaRPr lang="ru-RU" sz="2400" b="1" dirty="0">
              <a:solidFill>
                <a:srgbClr val="002060"/>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3400" b="1" dirty="0">
              <a:solidFill>
                <a:srgbClr val="1F497D">
                  <a:lumMod val="75000"/>
                </a:srgbClr>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3200" u="sng" dirty="0">
              <a:solidFill>
                <a:srgbClr val="1F497D">
                  <a:lumMod val="75000"/>
                </a:srgbClr>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3200" u="sng" dirty="0">
              <a:solidFill>
                <a:srgbClr val="1F497D">
                  <a:lumMod val="75000"/>
                </a:srgbClr>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3200" u="sng" dirty="0">
              <a:solidFill>
                <a:srgbClr val="1F497D">
                  <a:lumMod val="75000"/>
                </a:srgbClr>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3200" u="sng" dirty="0">
              <a:solidFill>
                <a:srgbClr val="1F497D">
                  <a:lumMod val="75000"/>
                </a:srgbClr>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3200" u="sng" dirty="0">
              <a:solidFill>
                <a:srgbClr val="1F497D">
                  <a:lumMod val="75000"/>
                </a:srgbClr>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3200" u="sng" dirty="0">
              <a:solidFill>
                <a:srgbClr val="1F497D">
                  <a:lumMod val="75000"/>
                </a:srgbClr>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ru-RU" sz="2800" b="1" dirty="0">
              <a:solidFill>
                <a:srgbClr val="002060"/>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ru-RU" sz="2800" b="1" dirty="0">
              <a:solidFill>
                <a:srgbClr val="002060"/>
              </a:solidFill>
              <a:latin typeface="Times New Roman" pitchFamily="18" charset="0"/>
              <a:ea typeface="Gungsuh" pitchFamily="18" charset="-127"/>
              <a:cs typeface="Times New Roman" pitchFamily="18" charset="0"/>
            </a:endParaRPr>
          </a:p>
          <a:p>
            <a:pPr algn="ctr" fontAlgn="base">
              <a:spcBef>
                <a:spcPct val="0"/>
              </a:spcBef>
              <a:spcAft>
                <a:spcPct val="0"/>
              </a:spcAft>
              <a:defRPr/>
            </a:pPr>
            <a:r>
              <a:rPr lang="en-US" sz="2800" b="1" dirty="0">
                <a:solidFill>
                  <a:srgbClr val="002060"/>
                </a:solidFill>
                <a:latin typeface="Times New Roman" pitchFamily="18" charset="0"/>
                <a:ea typeface="Gungsuh" pitchFamily="18" charset="-127"/>
                <a:cs typeface="Times New Roman" pitchFamily="18" charset="0"/>
              </a:rPr>
              <a:t>Sergey Dmitriev</a:t>
            </a:r>
          </a:p>
          <a:p>
            <a:pPr algn="ctr" fontAlgn="base">
              <a:spcBef>
                <a:spcPct val="0"/>
              </a:spcBef>
              <a:spcAft>
                <a:spcPct val="0"/>
              </a:spcAft>
              <a:defRPr/>
            </a:pPr>
            <a:endParaRPr lang="en-US" sz="2800" b="1" dirty="0">
              <a:solidFill>
                <a:srgbClr val="002060"/>
              </a:solidFill>
              <a:latin typeface="Times New Roman" pitchFamily="18" charset="0"/>
              <a:ea typeface="Gungsuh" pitchFamily="18" charset="-127"/>
              <a:cs typeface="Times New Roman" pitchFamily="18" charset="0"/>
            </a:endParaRPr>
          </a:p>
          <a:p>
            <a:pPr algn="ctr" fontAlgn="base">
              <a:spcBef>
                <a:spcPct val="0"/>
              </a:spcBef>
              <a:spcAft>
                <a:spcPct val="0"/>
              </a:spcAft>
              <a:defRPr/>
            </a:pPr>
            <a:endParaRPr lang="en-US" sz="2800" b="1" dirty="0">
              <a:solidFill>
                <a:srgbClr val="002060"/>
              </a:solidFill>
              <a:latin typeface="Times New Roman" pitchFamily="18" charset="0"/>
              <a:ea typeface="Gungsuh" pitchFamily="18" charset="-127"/>
              <a:cs typeface="Times New Roman" pitchFamily="18" charset="0"/>
            </a:endParaRPr>
          </a:p>
        </p:txBody>
      </p:sp>
      <p:sp>
        <p:nvSpPr>
          <p:cNvPr id="3" name="Прямоугольник 2"/>
          <p:cNvSpPr/>
          <p:nvPr/>
        </p:nvSpPr>
        <p:spPr>
          <a:xfrm>
            <a:off x="395536" y="3105834"/>
            <a:ext cx="8712968"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Status of the Factory of </a:t>
            </a:r>
            <a:r>
              <a:rPr lang="en-US" sz="3200" b="1" dirty="0" err="1">
                <a:solidFill>
                  <a:srgbClr val="FF0000"/>
                </a:solidFill>
                <a:latin typeface="Times New Roman" panose="02020603050405020304" pitchFamily="18" charset="0"/>
                <a:cs typeface="Times New Roman" panose="02020603050405020304" pitchFamily="18" charset="0"/>
              </a:rPr>
              <a:t>Superheavy</a:t>
            </a:r>
            <a:r>
              <a:rPr lang="en-US" sz="3200" b="1" dirty="0">
                <a:solidFill>
                  <a:srgbClr val="FF0000"/>
                </a:solidFill>
                <a:latin typeface="Times New Roman" panose="02020603050405020304" pitchFamily="18" charset="0"/>
                <a:cs typeface="Times New Roman" panose="02020603050405020304" pitchFamily="18" charset="0"/>
              </a:rPr>
              <a:t> Elements  </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93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b="1" dirty="0">
                <a:solidFill>
                  <a:srgbClr val="C00000"/>
                </a:solidFill>
                <a:latin typeface="Times New Roman" panose="02020603050405020304" pitchFamily="18" charset="0"/>
                <a:cs typeface="Times New Roman" panose="02020603050405020304" pitchFamily="18" charset="0"/>
              </a:rPr>
              <a:t>We associate our future in continuing and development of ongoing researches in the field of super heavy elements physics and chemistry with the created SHE factory.</a:t>
            </a:r>
            <a:endParaRPr lang="ru-RU"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055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427954" y="304800"/>
            <a:ext cx="8325297" cy="459904"/>
          </a:xfrm>
        </p:spPr>
        <p:txBody>
          <a:bodyPr/>
          <a:lstStyle/>
          <a:p>
            <a:r>
              <a:rPr lang="en-US" altLang="ru-RU" sz="2800" b="1" dirty="0">
                <a:solidFill>
                  <a:srgbClr val="C00000"/>
                </a:solidFill>
                <a:latin typeface="Times New Roman" panose="02020603050405020304" pitchFamily="18" charset="0"/>
                <a:cs typeface="Times New Roman" panose="02020603050405020304" pitchFamily="18" charset="0"/>
              </a:rPr>
              <a:t>Superheavy Elements (SHE) Factory – the Goals</a:t>
            </a:r>
            <a:endParaRPr lang="ru-RU" altLang="ru-RU" sz="2800" b="1" dirty="0">
              <a:solidFill>
                <a:srgbClr val="C00000"/>
              </a:solidFill>
              <a:latin typeface="Times New Roman" panose="02020603050405020304" pitchFamily="18" charset="0"/>
              <a:cs typeface="Times New Roman" panose="02020603050405020304" pitchFamily="18" charset="0"/>
            </a:endParaRPr>
          </a:p>
        </p:txBody>
      </p:sp>
      <p:sp>
        <p:nvSpPr>
          <p:cNvPr id="80900" name="TextBox 6"/>
          <p:cNvSpPr txBox="1">
            <a:spLocks noChangeArrowheads="1"/>
          </p:cNvSpPr>
          <p:nvPr/>
        </p:nvSpPr>
        <p:spPr bwMode="auto">
          <a:xfrm>
            <a:off x="427954" y="1536174"/>
            <a:ext cx="8536534"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fontAlgn="base">
              <a:spcBef>
                <a:spcPct val="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at the extremely low (</a:t>
            </a:r>
            <a:r>
              <a:rPr lang="el-GR" altLang="ru-RU" sz="2400" b="1" dirty="0">
                <a:solidFill>
                  <a:srgbClr val="C00000"/>
                </a:solidFill>
                <a:latin typeface="Times New Roman" panose="02020603050405020304" pitchFamily="18" charset="0"/>
                <a:cs typeface="Times New Roman" panose="02020603050405020304" pitchFamily="18" charset="0"/>
              </a:rPr>
              <a:t>σ</a:t>
            </a:r>
            <a:r>
              <a:rPr lang="en-US" altLang="ru-RU" sz="2400" b="1" dirty="0">
                <a:solidFill>
                  <a:srgbClr val="C00000"/>
                </a:solidFill>
                <a:latin typeface="Times New Roman" panose="02020603050405020304" pitchFamily="18" charset="0"/>
                <a:cs typeface="Times New Roman" panose="02020603050405020304" pitchFamily="18" charset="0"/>
              </a:rPr>
              <a:t>&lt;100 fb) cross sections: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SHE in reactions with </a:t>
            </a:r>
            <a:r>
              <a:rPr lang="en-US" altLang="ru-RU" sz="2400" b="1" baseline="30000" dirty="0">
                <a:solidFill>
                  <a:srgbClr val="002060"/>
                </a:solidFill>
                <a:latin typeface="Times New Roman" panose="02020603050405020304" pitchFamily="18" charset="0"/>
                <a:cs typeface="Times New Roman" panose="02020603050405020304" pitchFamily="18" charset="0"/>
              </a:rPr>
              <a:t>50</a:t>
            </a:r>
            <a:r>
              <a:rPr lang="en-US" altLang="ru-RU" sz="2400" b="1" dirty="0">
                <a:solidFill>
                  <a:srgbClr val="002060"/>
                </a:solidFill>
                <a:latin typeface="Times New Roman" panose="02020603050405020304" pitchFamily="18" charset="0"/>
                <a:cs typeface="Times New Roman" panose="02020603050405020304" pitchFamily="18" charset="0"/>
              </a:rPr>
              <a:t>Ti, </a:t>
            </a:r>
            <a:r>
              <a:rPr lang="en-US" altLang="ru-RU" sz="2400" b="1" baseline="30000" dirty="0">
                <a:solidFill>
                  <a:srgbClr val="002060"/>
                </a:solidFill>
                <a:latin typeface="Times New Roman" panose="02020603050405020304" pitchFamily="18" charset="0"/>
                <a:cs typeface="Times New Roman" panose="02020603050405020304" pitchFamily="18" charset="0"/>
              </a:rPr>
              <a:t>54</a:t>
            </a:r>
            <a:r>
              <a:rPr lang="en-US" altLang="ru-RU" sz="2400" b="1" dirty="0">
                <a:solidFill>
                  <a:srgbClr val="002060"/>
                </a:solidFill>
                <a:latin typeface="Times New Roman" panose="02020603050405020304" pitchFamily="18" charset="0"/>
                <a:cs typeface="Times New Roman" panose="02020603050405020304" pitchFamily="18" charset="0"/>
              </a:rPr>
              <a:t>Cr ...;</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isotopes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decay properties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excitation functions.</a:t>
            </a:r>
          </a:p>
          <a:p>
            <a:pPr marL="796925" indent="-339725" fontAlgn="base">
              <a:spcBef>
                <a:spcPct val="0"/>
              </a:spcBef>
              <a:spcAft>
                <a:spcPct val="0"/>
              </a:spcAft>
              <a:buClr>
                <a:srgbClr val="FF0000"/>
              </a:buClr>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457200" indent="-457200" fontAlgn="base">
              <a:spcBef>
                <a:spcPts val="160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requiring high statistics: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Nuclear spectroscopy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Precise mass measurements;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chemical properties of SHE.</a:t>
            </a:r>
          </a:p>
        </p:txBody>
      </p:sp>
    </p:spTree>
    <p:extLst>
      <p:ext uri="{BB962C8B-B14F-4D97-AF65-F5344CB8AC3E}">
        <p14:creationId xmlns:p14="http://schemas.microsoft.com/office/powerpoint/2010/main" val="3073282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386779" y="168582"/>
            <a:ext cx="2683123" cy="504031"/>
          </a:xfrm>
        </p:spPr>
        <p:txBody>
          <a:bodyPr>
            <a:normAutofit fontScale="90000"/>
          </a:bodyPr>
          <a:lstStyle/>
          <a:p>
            <a:pPr>
              <a:defRPr/>
            </a:pPr>
            <a:r>
              <a:rPr lang="en-US" sz="3000" b="1" dirty="0">
                <a:solidFill>
                  <a:srgbClr val="C00000"/>
                </a:solidFill>
                <a:effectLst/>
                <a:latin typeface="Arial" panose="020B0604020202020204" pitchFamily="34" charset="0"/>
                <a:cs typeface="Arial" panose="020B0604020202020204" pitchFamily="34" charset="0"/>
              </a:rPr>
              <a:t>SHE Factory</a:t>
            </a:r>
            <a:endParaRPr lang="ru-RU" sz="3000" b="1" dirty="0">
              <a:solidFill>
                <a:srgbClr val="C00000"/>
              </a:solidFill>
              <a:effectLst/>
              <a:latin typeface="Arial" panose="020B0604020202020204" pitchFamily="34" charset="0"/>
              <a:cs typeface="Arial" panose="020B0604020202020204" pitchFamily="34" charset="0"/>
            </a:endParaRPr>
          </a:p>
        </p:txBody>
      </p:sp>
      <p:sp>
        <p:nvSpPr>
          <p:cNvPr id="1030" name="TextBox 7"/>
          <p:cNvSpPr txBox="1">
            <a:spLocks noChangeArrowheads="1"/>
          </p:cNvSpPr>
          <p:nvPr/>
        </p:nvSpPr>
        <p:spPr bwMode="auto">
          <a:xfrm>
            <a:off x="401271" y="3751467"/>
            <a:ext cx="37090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r" eaLnBrk="1" hangingPunct="1"/>
            <a:r>
              <a:rPr lang="en-US" altLang="ru-RU" sz="2000" dirty="0">
                <a:solidFill>
                  <a:srgbClr val="002060"/>
                </a:solidFill>
              </a:rPr>
              <a:t>High-current cyclotron DC-280</a:t>
            </a:r>
            <a:endParaRPr lang="ru-RU" altLang="ru-RU" sz="2000" dirty="0">
              <a:solidFill>
                <a:srgbClr val="002060"/>
              </a:solidFill>
            </a:endParaRPr>
          </a:p>
        </p:txBody>
      </p:sp>
      <p:sp>
        <p:nvSpPr>
          <p:cNvPr id="1031" name="TextBox 8"/>
          <p:cNvSpPr txBox="1">
            <a:spLocks noChangeArrowheads="1"/>
          </p:cNvSpPr>
          <p:nvPr/>
        </p:nvSpPr>
        <p:spPr bwMode="auto">
          <a:xfrm>
            <a:off x="1285006" y="5085184"/>
            <a:ext cx="36724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eaLnBrk="1" hangingPunct="1"/>
            <a:r>
              <a:rPr lang="en-US" altLang="ru-RU" sz="2000" dirty="0">
                <a:solidFill>
                  <a:srgbClr val="C00000"/>
                </a:solidFill>
              </a:rPr>
              <a:t>New facilities: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New gas-filled separator</a:t>
            </a:r>
          </a:p>
          <a:p>
            <a:pPr marL="342900" indent="-342900" eaLnBrk="1" hangingPunct="1">
              <a:lnSpc>
                <a:spcPct val="80000"/>
              </a:lnSpc>
              <a:buClr>
                <a:srgbClr val="FF0000"/>
              </a:buClr>
              <a:buFont typeface="Arial" panose="020B0604020202020204" pitchFamily="34" charset="0"/>
              <a:buChar char="•"/>
            </a:pPr>
            <a:r>
              <a:rPr lang="en-US" altLang="ru-RU" sz="2000" dirty="0" err="1">
                <a:solidFill>
                  <a:srgbClr val="000066"/>
                </a:solidFill>
                <a:cs typeface="Times New Roman" panose="02020603050405020304" pitchFamily="18" charset="0"/>
              </a:rPr>
              <a:t>Preseparator</a:t>
            </a:r>
            <a:endParaRPr lang="en-US" altLang="ru-RU" sz="2000" dirty="0">
              <a:solidFill>
                <a:srgbClr val="000066"/>
              </a:solidFill>
              <a:cs typeface="Times New Roman" panose="02020603050405020304" pitchFamily="18" charset="0"/>
            </a:endParaRP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SHELS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Etc.</a:t>
            </a:r>
          </a:p>
          <a:p>
            <a:pPr eaLnBrk="1" hangingPunct="1"/>
            <a:endParaRPr lang="ru-RU" altLang="ru-RU" sz="2000" dirty="0">
              <a:solidFill>
                <a:srgbClr val="C00000"/>
              </a:solidFill>
            </a:endParaRPr>
          </a:p>
        </p:txBody>
      </p:sp>
      <p:sp>
        <p:nvSpPr>
          <p:cNvPr id="8" name="TextBox 7"/>
          <p:cNvSpPr txBox="1">
            <a:spLocks noChangeArrowheads="1"/>
          </p:cNvSpPr>
          <p:nvPr/>
        </p:nvSpPr>
        <p:spPr bwMode="auto">
          <a:xfrm>
            <a:off x="5119605" y="1214543"/>
            <a:ext cx="31417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ctr" eaLnBrk="1" hangingPunct="1"/>
            <a:r>
              <a:rPr lang="en-US" altLang="ru-RU" sz="2000" dirty="0">
                <a:solidFill>
                  <a:srgbClr val="002060"/>
                </a:solidFill>
              </a:rPr>
              <a:t>SHE Factory Building</a:t>
            </a:r>
            <a:endParaRPr lang="ru-RU" altLang="ru-RU" sz="2000" dirty="0">
              <a:solidFill>
                <a:srgbClr val="00206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23583" b="265"/>
          <a:stretch/>
        </p:blipFill>
        <p:spPr>
          <a:xfrm>
            <a:off x="403659" y="692696"/>
            <a:ext cx="4312357" cy="2804597"/>
          </a:xfrm>
          <a:prstGeom prst="rect">
            <a:avLst/>
          </a:prstGeom>
        </p:spPr>
      </p:pic>
      <p:graphicFrame>
        <p:nvGraphicFramePr>
          <p:cNvPr id="14" name="Объект 13"/>
          <p:cNvGraphicFramePr>
            <a:graphicFrameLocks noChangeAspect="1"/>
          </p:cNvGraphicFramePr>
          <p:nvPr>
            <p:extLst>
              <p:ext uri="{D42A27DB-BD31-4B8C-83A1-F6EECF244321}">
                <p14:modId xmlns:p14="http://schemas.microsoft.com/office/powerpoint/2010/main" val="1773252717"/>
              </p:ext>
            </p:extLst>
          </p:nvPr>
        </p:nvGraphicFramePr>
        <p:xfrm>
          <a:off x="4211960" y="2088068"/>
          <a:ext cx="3711204" cy="2737488"/>
        </p:xfrm>
        <a:graphic>
          <a:graphicData uri="http://schemas.openxmlformats.org/presentationml/2006/ole">
            <mc:AlternateContent xmlns:mc="http://schemas.openxmlformats.org/markup-compatibility/2006">
              <mc:Choice xmlns:v="urn:schemas-microsoft-com:vml" Requires="v">
                <p:oleObj spid="_x0000_s387196" name="PHOTO-PAINT" r:id="rId5" imgW="2020680" imgH="1490400" progId="">
                  <p:embed/>
                </p:oleObj>
              </mc:Choice>
              <mc:Fallback>
                <p:oleObj name="PHOTO-PAINT" r:id="rId5" imgW="2020680" imgH="1490400" progId="">
                  <p:embed/>
                  <p:pic>
                    <p:nvPicPr>
                      <p:cNvPr id="0"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088068"/>
                        <a:ext cx="3711204" cy="2737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632" y="4683579"/>
            <a:ext cx="3744416" cy="1912968"/>
          </a:xfrm>
          <a:prstGeom prst="rect">
            <a:avLst/>
          </a:prstGeom>
        </p:spPr>
      </p:pic>
    </p:spTree>
    <p:extLst>
      <p:ext uri="{BB962C8B-B14F-4D97-AF65-F5344CB8AC3E}">
        <p14:creationId xmlns:p14="http://schemas.microsoft.com/office/powerpoint/2010/main" val="3845155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28600" y="152404"/>
            <a:ext cx="8686800" cy="612775"/>
          </a:xfrm>
          <a:prstGeom prst="rect">
            <a:avLst/>
          </a:prstGeom>
        </p:spPr>
        <p:txBody>
          <a:bodyPr vert="horz" lIns="36000" tIns="45720" rIns="36000" bIns="45720" rtlCol="0" anchor="t"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altLang="ru-RU" sz="3200" b="1" dirty="0">
                <a:solidFill>
                  <a:srgbClr val="C00000"/>
                </a:solidFill>
                <a:latin typeface="Times New Roman" pitchFamily="18" charset="0"/>
                <a:ea typeface="Gungsuh" pitchFamily="18" charset="-127"/>
                <a:cs typeface="Times New Roman" pitchFamily="18" charset="0"/>
              </a:rPr>
              <a:t>DC-280 cyclotron – stand-alone SHE factory</a:t>
            </a:r>
          </a:p>
        </p:txBody>
      </p:sp>
      <p:graphicFrame>
        <p:nvGraphicFramePr>
          <p:cNvPr id="3" name="Group 58"/>
          <p:cNvGraphicFramePr>
            <a:graphicFrameLocks noGrp="1"/>
          </p:cNvGraphicFramePr>
          <p:nvPr>
            <p:extLst>
              <p:ext uri="{D42A27DB-BD31-4B8C-83A1-F6EECF244321}">
                <p14:modId xmlns:p14="http://schemas.microsoft.com/office/powerpoint/2010/main" val="1519516270"/>
              </p:ext>
            </p:extLst>
          </p:nvPr>
        </p:nvGraphicFramePr>
        <p:xfrm>
          <a:off x="5435600" y="989013"/>
          <a:ext cx="3313113" cy="4633972"/>
        </p:xfrm>
        <a:graphic>
          <a:graphicData uri="http://schemas.openxmlformats.org/drawingml/2006/table">
            <a:tbl>
              <a:tblPr>
                <a:tableStyleId>{69CF1AB2-1976-4502-BF36-3FF5EA218861}</a:tableStyleId>
              </a:tblPr>
              <a:tblGrid>
                <a:gridCol w="878125">
                  <a:extLst>
                    <a:ext uri="{9D8B030D-6E8A-4147-A177-3AD203B41FA5}">
                      <a16:colId xmlns:a16="http://schemas.microsoft.com/office/drawing/2014/main" xmlns="" val="20000"/>
                    </a:ext>
                  </a:extLst>
                </a:gridCol>
                <a:gridCol w="1151567">
                  <a:extLst>
                    <a:ext uri="{9D8B030D-6E8A-4147-A177-3AD203B41FA5}">
                      <a16:colId xmlns:a16="http://schemas.microsoft.com/office/drawing/2014/main" xmlns="" val="20001"/>
                    </a:ext>
                  </a:extLst>
                </a:gridCol>
                <a:gridCol w="1283421">
                  <a:extLst>
                    <a:ext uri="{9D8B030D-6E8A-4147-A177-3AD203B41FA5}">
                      <a16:colId xmlns:a16="http://schemas.microsoft.com/office/drawing/2014/main" xmlns="" val="20002"/>
                    </a:ext>
                  </a:extLst>
                </a:gridCol>
              </a:tblGrid>
              <a:tr h="609756">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86864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Ion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Ion energy</a:t>
                      </a:r>
                      <a:endParaRPr kumimoji="0" lang="ru-RU" sz="1700" b="1"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sz="1700" b="1" u="none" strike="noStrike" cap="none" normalizeH="0" baseline="0" dirty="0" err="1">
                          <a:ln>
                            <a:noFill/>
                          </a:ln>
                          <a:effectLst/>
                          <a:latin typeface="Times New Roman" panose="02020603050405020304" pitchFamily="18" charset="0"/>
                          <a:cs typeface="Times New Roman" panose="02020603050405020304" pitchFamily="18" charset="0"/>
                        </a:rPr>
                        <a:t>MeV</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/A]</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Output intensity</a:t>
                      </a:r>
                      <a:endParaRPr kumimoji="0" lang="en-US" sz="1700" b="1" i="0" u="none" strike="noStrike" cap="none" normalizeH="0" baseline="0" dirty="0">
                        <a:ln>
                          <a:noFill/>
                        </a:ln>
                        <a:solidFill>
                          <a:srgbClr val="000000"/>
                        </a:solidFill>
                        <a:effectLst/>
                        <a:latin typeface="Times New Roman" pitchFamily="18" charset="0"/>
                        <a:cs typeface="Times New Roman" pitchFamily="18" charset="0"/>
                      </a:endParaRPr>
                    </a:p>
                  </a:txBody>
                  <a:tcPr marL="91466" marR="91466" marT="45734" marB="45734" horzOverflow="overflow"/>
                </a:tc>
                <a:extLst>
                  <a:ext uri="{0D108BD9-81ED-4DB2-BD59-A6C34878D82A}">
                    <a16:rowId xmlns:a16="http://schemas.microsoft.com/office/drawing/2014/main" xmlns="" val="10001"/>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2"/>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3"/>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4"/>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0,6-1,2×10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5"/>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6"/>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Fe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7"/>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124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Sn</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12</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8"/>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09"/>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a16="http://schemas.microsoft.com/office/drawing/2014/main" xmlns="" val="10010"/>
                  </a:ext>
                </a:extLst>
              </a:tr>
            </a:tbl>
          </a:graphicData>
        </a:graphic>
      </p:graphicFrame>
      <p:sp>
        <p:nvSpPr>
          <p:cNvPr id="4" name="Объект 2"/>
          <p:cNvSpPr txBox="1">
            <a:spLocks/>
          </p:cNvSpPr>
          <p:nvPr/>
        </p:nvSpPr>
        <p:spPr>
          <a:xfrm>
            <a:off x="138128" y="4473575"/>
            <a:ext cx="4594225" cy="1854200"/>
          </a:xfrm>
          <a:prstGeom prst="rect">
            <a:avLst/>
          </a:prstGeom>
        </p:spPr>
        <p:txBody>
          <a:bodyPr vert="horz" lIns="91440" tIns="45720" rIns="91440" bIns="45720" rtlCol="0" anchorCtr="1">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3300"/>
              </a:buClr>
              <a:buFont typeface="Wingdings" pitchFamily="2" charset="2"/>
              <a:buChar char="Ø"/>
            </a:pPr>
            <a:r>
              <a:rPr lang="en-US" altLang="ru-RU" sz="2100" b="1" dirty="0">
                <a:solidFill>
                  <a:srgbClr val="002060"/>
                </a:solidFill>
                <a:latin typeface="Times New Roman" pitchFamily="18" charset="0"/>
                <a:cs typeface="Times New Roman" pitchFamily="18" charset="0"/>
              </a:rPr>
              <a:t>Synthesis and study of properties of superheavy elements.</a:t>
            </a:r>
          </a:p>
          <a:p>
            <a:pPr>
              <a:buClr>
                <a:srgbClr val="FF3300"/>
              </a:buClr>
              <a:buFont typeface="Wingdings" pitchFamily="2" charset="2"/>
              <a:buChar char="Ø"/>
            </a:pPr>
            <a:r>
              <a:rPr lang="en-US" altLang="ru-RU" sz="2100" b="1" dirty="0">
                <a:solidFill>
                  <a:srgbClr val="002060"/>
                </a:solidFill>
                <a:latin typeface="Times New Roman" pitchFamily="18" charset="0"/>
                <a:cs typeface="Times New Roman" pitchFamily="18" charset="0"/>
              </a:rPr>
              <a:t>Search for new reactions for SHE-synthesis.</a:t>
            </a:r>
          </a:p>
          <a:p>
            <a:pPr>
              <a:buClr>
                <a:srgbClr val="FF3300"/>
              </a:buClr>
              <a:buFont typeface="Wingdings" pitchFamily="2" charset="2"/>
              <a:buChar char="Ø"/>
            </a:pPr>
            <a:r>
              <a:rPr lang="en-US" altLang="ru-RU" sz="2100" b="1" dirty="0">
                <a:solidFill>
                  <a:srgbClr val="002060"/>
                </a:solidFill>
                <a:latin typeface="Times New Roman" pitchFamily="18" charset="0"/>
                <a:cs typeface="Times New Roman" pitchFamily="18" charset="0"/>
              </a:rPr>
              <a:t>Chemistry of new elements.</a:t>
            </a:r>
          </a:p>
        </p:txBody>
      </p:sp>
      <p:graphicFrame>
        <p:nvGraphicFramePr>
          <p:cNvPr id="6" name="Объект 5"/>
          <p:cNvGraphicFramePr>
            <a:graphicFrameLocks noChangeAspect="1"/>
          </p:cNvGraphicFramePr>
          <p:nvPr>
            <p:extLst>
              <p:ext uri="{D42A27DB-BD31-4B8C-83A1-F6EECF244321}">
                <p14:modId xmlns:p14="http://schemas.microsoft.com/office/powerpoint/2010/main" val="726222783"/>
              </p:ext>
            </p:extLst>
          </p:nvPr>
        </p:nvGraphicFramePr>
        <p:xfrm>
          <a:off x="323528" y="989012"/>
          <a:ext cx="4576956" cy="3376091"/>
        </p:xfrm>
        <a:graphic>
          <a:graphicData uri="http://schemas.openxmlformats.org/presentationml/2006/ole">
            <mc:AlternateContent xmlns:mc="http://schemas.openxmlformats.org/markup-compatibility/2006">
              <mc:Choice xmlns:v="urn:schemas-microsoft-com:vml" Requires="v">
                <p:oleObj spid="_x0000_s388218" name="PHOTO-PAINT" r:id="rId3" imgW="2020680" imgH="1490400" progId="">
                  <p:embed/>
                </p:oleObj>
              </mc:Choice>
              <mc:Fallback>
                <p:oleObj name="PHOTO-PAINT" r:id="rId3" imgW="2020680" imgH="1490400" progId="">
                  <p:embed/>
                  <p:pic>
                    <p:nvPicPr>
                      <p:cNvPr id="0"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89012"/>
                        <a:ext cx="4576956" cy="33760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8197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Group 2"/>
          <p:cNvGraphicFramePr>
            <a:graphicFrameLocks noGrp="1"/>
          </p:cNvGraphicFramePr>
          <p:nvPr>
            <p:ph/>
          </p:nvPr>
        </p:nvGraphicFramePr>
        <p:xfrm>
          <a:off x="971566" y="1052516"/>
          <a:ext cx="7489825" cy="5557839"/>
        </p:xfrm>
        <a:graphic>
          <a:graphicData uri="http://schemas.openxmlformats.org/drawingml/2006/table">
            <a:tbl>
              <a:tblPr/>
              <a:tblGrid>
                <a:gridCol w="4627563">
                  <a:extLst>
                    <a:ext uri="{9D8B030D-6E8A-4147-A177-3AD203B41FA5}">
                      <a16:colId xmlns:a16="http://schemas.microsoft.com/office/drawing/2014/main" xmlns="" val="20000"/>
                    </a:ext>
                  </a:extLst>
                </a:gridCol>
                <a:gridCol w="2862262">
                  <a:extLst>
                    <a:ext uri="{9D8B030D-6E8A-4147-A177-3AD203B41FA5}">
                      <a16:colId xmlns:a16="http://schemas.microsoft.com/office/drawing/2014/main" xmlns="" val="20001"/>
                    </a:ext>
                  </a:extLst>
                </a:gridCol>
              </a:tblGrid>
              <a:tr h="70111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rPr>
                        <a:t>Ion source </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ru-RU" altLang="ja-JP"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rPr>
                        <a:t>DECRIS-4</a:t>
                      </a:r>
                      <a:r>
                        <a:rPr kumimoji="0" lang="en-US" altLang="ja-JP"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ea typeface="MS PGothic" pitchFamily="34" charset="-128"/>
                        </a:rPr>
                        <a:t>  - 14 GHz</a:t>
                      </a: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DECRIS-SC3 </a:t>
                      </a:r>
                      <a:r>
                        <a:rPr kumimoji="0" lang="en-US" altLang="ja-JP"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ea typeface="MS PGothic" pitchFamily="34" charset="-128"/>
                        </a:rPr>
                        <a:t>- 18 GHz</a:t>
                      </a:r>
                      <a:endParaRPr kumimoji="0" lang="en-US" sz="2000" b="1" i="0" u="none" strike="noStrike" cap="none" normalizeH="0" baseline="0">
                        <a:ln>
                          <a:noFill/>
                        </a:ln>
                        <a:solidFill>
                          <a:schemeClr val="tx1"/>
                        </a:solidFill>
                        <a:effectLst>
                          <a:outerShdw blurRad="38100" dist="38100" dir="2700000" algn="tl">
                            <a:srgbClr val="FFFFFF"/>
                          </a:outerShdw>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xmlns="" val="10000"/>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Injecting beam potential</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Up to 100 kV</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A/Z range</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4÷7</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xmlns="" val="10002"/>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Energy</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rPr>
                        <a:t>4÷8 MeV/n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Magnetic field level</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0.6÷1.35 T</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K factor</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280</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xmlns="" val="10005"/>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Gap between plugs</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400 mm</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403271">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Valley/hill gap</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500/208 mm/mm</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xmlns="" val="10007"/>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Magnet weight</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1000 t</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Magnet power</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300 kW</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xmlns="" val="10009"/>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Dee voltage</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2x130 kV</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0"/>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RF power consumption</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2x30 kW</a:t>
                      </a:r>
                      <a:endParaRPr kumimoji="0" lang="en-US" sz="2000" b="1" i="0" u="none" strike="noStrike" cap="none" normalizeH="0" baseline="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xmlns="" val="10011"/>
                  </a:ext>
                </a:extLst>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Flat-top dee voltage</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a:ln>
                            <a:noFill/>
                          </a:ln>
                          <a:solidFill>
                            <a:srgbClr val="000099"/>
                          </a:solidFill>
                          <a:effectLst/>
                          <a:latin typeface="Times New Roman" pitchFamily="18" charset="0"/>
                          <a:cs typeface="Times New Roman" pitchFamily="18" charset="0"/>
                        </a:rPr>
                        <a:t>2x14 kV</a:t>
                      </a:r>
                      <a:endParaRPr kumimoji="0" lang="en-US" sz="2000" b="1" i="0" u="none" strike="noStrike" cap="none" normalizeH="0" baseline="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2"/>
                  </a:ext>
                </a:extLst>
              </a:tr>
            </a:tbl>
          </a:graphicData>
        </a:graphic>
      </p:graphicFrame>
      <p:sp>
        <p:nvSpPr>
          <p:cNvPr id="11310" name="Text Box 46"/>
          <p:cNvSpPr txBox="1">
            <a:spLocks noChangeArrowheads="1"/>
          </p:cNvSpPr>
          <p:nvPr/>
        </p:nvSpPr>
        <p:spPr bwMode="auto">
          <a:xfrm>
            <a:off x="684229" y="1"/>
            <a:ext cx="79708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a:solidFill>
                  <a:srgbClr val="C00000"/>
                </a:solidFill>
                <a:latin typeface="Times New Roman" panose="02020603050405020304" pitchFamily="18" charset="0"/>
                <a:cs typeface="Times New Roman" panose="02020603050405020304" pitchFamily="18" charset="0"/>
              </a:rPr>
              <a:t>DC-280 </a:t>
            </a:r>
          </a:p>
          <a:p>
            <a:pPr algn="ctr" eaLnBrk="1" hangingPunct="1">
              <a:defRPr/>
            </a:pPr>
            <a:r>
              <a:rPr lang="en-US" sz="2800" b="1" dirty="0">
                <a:solidFill>
                  <a:srgbClr val="C00000"/>
                </a:solidFill>
                <a:latin typeface="Times New Roman" panose="02020603050405020304" pitchFamily="18" charset="0"/>
                <a:cs typeface="Times New Roman" panose="02020603050405020304" pitchFamily="18" charset="0"/>
              </a:rPr>
              <a:t>Main Parameters</a:t>
            </a:r>
            <a:endParaRPr lang="ru-RU"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0928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276" y="116632"/>
            <a:ext cx="8229600" cy="562074"/>
          </a:xfrm>
        </p:spPr>
        <p:txBody>
          <a:bodyPr>
            <a:normAutofit fontScale="90000"/>
          </a:bodyPr>
          <a:lstStyle/>
          <a:p>
            <a:r>
              <a:rPr lang="en-US" sz="3200" b="1" dirty="0">
                <a:solidFill>
                  <a:srgbClr val="C00000"/>
                </a:solidFill>
                <a:latin typeface="Times New Roman" panose="02020603050405020304" pitchFamily="18" charset="0"/>
                <a:cs typeface="Times New Roman" panose="02020603050405020304" pitchFamily="18" charset="0"/>
              </a:rPr>
              <a:t>Assembling of the DC280 main magnet</a:t>
            </a:r>
            <a:endParaRPr lang="ru-RU" sz="3200" b="1"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36712"/>
            <a:ext cx="5340086" cy="3003798"/>
          </a:xfrm>
          <a:prstGeom prst="rect">
            <a:avLst/>
          </a:prstGeom>
        </p:spPr>
      </p:pic>
      <p:pic>
        <p:nvPicPr>
          <p:cNvPr id="8"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2770659"/>
            <a:ext cx="5109948" cy="3832461"/>
          </a:xfrm>
          <a:prstGeom prst="rect">
            <a:avLst/>
          </a:prstGeom>
        </p:spPr>
      </p:pic>
      <p:sp>
        <p:nvSpPr>
          <p:cNvPr id="4" name="Прямоугольник 3"/>
          <p:cNvSpPr/>
          <p:nvPr/>
        </p:nvSpPr>
        <p:spPr>
          <a:xfrm>
            <a:off x="172688" y="5151256"/>
            <a:ext cx="2558329" cy="461665"/>
          </a:xfrm>
          <a:prstGeom prst="rect">
            <a:avLst/>
          </a:prstGeom>
        </p:spPr>
        <p:txBody>
          <a:bodyPr wrap="none">
            <a:spAutoFit/>
          </a:bodyPr>
          <a:lstStyle/>
          <a:p>
            <a:r>
              <a:rPr lang="en-US" sz="2400" b="1" dirty="0">
                <a:solidFill>
                  <a:srgbClr val="002060"/>
                </a:solidFill>
                <a:latin typeface="Arial" panose="020B0604020202020204" pitchFamily="34" charset="0"/>
                <a:cs typeface="Arial" panose="020B0604020202020204" pitchFamily="34" charset="0"/>
              </a:rPr>
              <a:t>Same day, 14:35</a:t>
            </a:r>
            <a:endParaRPr lang="ru-RU" sz="2400" dirty="0">
              <a:solidFill>
                <a:srgbClr val="002060"/>
              </a:solidFill>
            </a:endParaRPr>
          </a:p>
        </p:txBody>
      </p:sp>
      <p:sp>
        <p:nvSpPr>
          <p:cNvPr id="9" name="Прямоугольник 8"/>
          <p:cNvSpPr/>
          <p:nvPr/>
        </p:nvSpPr>
        <p:spPr>
          <a:xfrm>
            <a:off x="6300192" y="1485931"/>
            <a:ext cx="2513830" cy="461665"/>
          </a:xfrm>
          <a:prstGeom prst="rect">
            <a:avLst/>
          </a:prstGeom>
        </p:spPr>
        <p:txBody>
          <a:bodyPr wrap="none">
            <a:spAutoFit/>
          </a:bodyPr>
          <a:lstStyle/>
          <a:p>
            <a:r>
              <a:rPr lang="en-US" sz="2400" b="1" dirty="0">
                <a:solidFill>
                  <a:srgbClr val="002060"/>
                </a:solidFill>
                <a:latin typeface="Arial" panose="020B0604020202020204" pitchFamily="34" charset="0"/>
                <a:cs typeface="Arial" panose="020B0604020202020204" pitchFamily="34" charset="0"/>
              </a:rPr>
              <a:t>15/09/2016, 9:00</a:t>
            </a:r>
            <a:endParaRPr lang="ru-RU" sz="2400" dirty="0">
              <a:solidFill>
                <a:srgbClr val="002060"/>
              </a:solidFill>
            </a:endParaRPr>
          </a:p>
        </p:txBody>
      </p:sp>
      <p:sp>
        <p:nvSpPr>
          <p:cNvPr id="10" name="Стрелка вправо 9"/>
          <p:cNvSpPr/>
          <p:nvPr/>
        </p:nvSpPr>
        <p:spPr>
          <a:xfrm rot="10800000">
            <a:off x="5568512" y="1566133"/>
            <a:ext cx="610758" cy="34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2955089" y="5213224"/>
            <a:ext cx="610758" cy="34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58717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298" y="0"/>
            <a:ext cx="4972323"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Assembling of DC280’s magnet</a:t>
            </a:r>
          </a:p>
          <a:p>
            <a:pPr algn="ctr"/>
            <a:r>
              <a:rPr lang="en-US" sz="2800" b="1" dirty="0">
                <a:solidFill>
                  <a:srgbClr val="FF0000"/>
                </a:solidFill>
                <a:latin typeface="Times New Roman" panose="02020603050405020304" pitchFamily="18" charset="0"/>
                <a:cs typeface="Times New Roman" panose="02020603050405020304" pitchFamily="18" charset="0"/>
              </a:rPr>
              <a:t>28 Sep 2016, 08:53</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362" y="954107"/>
            <a:ext cx="8324193" cy="5576826"/>
          </a:xfrm>
          <a:prstGeom prst="rect">
            <a:avLst/>
          </a:prstGeom>
        </p:spPr>
      </p:pic>
    </p:spTree>
    <p:extLst>
      <p:ext uri="{BB962C8B-B14F-4D97-AF65-F5344CB8AC3E}">
        <p14:creationId xmlns:p14="http://schemas.microsoft.com/office/powerpoint/2010/main" val="1512753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298" y="0"/>
            <a:ext cx="4972323"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Assembling of DC280’s magnet</a:t>
            </a:r>
          </a:p>
          <a:p>
            <a:pPr algn="ctr"/>
            <a:r>
              <a:rPr lang="en-US" sz="2800" b="1" dirty="0">
                <a:solidFill>
                  <a:srgbClr val="FF0000"/>
                </a:solidFill>
                <a:latin typeface="Times New Roman" panose="02020603050405020304" pitchFamily="18" charset="0"/>
                <a:cs typeface="Times New Roman" panose="02020603050405020304" pitchFamily="18" charset="0"/>
              </a:rPr>
              <a:t>18 Oct 2016, 11:02</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242" y="896126"/>
            <a:ext cx="7814433" cy="5898812"/>
          </a:xfrm>
          <a:prstGeom prst="rect">
            <a:avLst/>
          </a:prstGeom>
        </p:spPr>
      </p:pic>
    </p:spTree>
    <p:extLst>
      <p:ext uri="{BB962C8B-B14F-4D97-AF65-F5344CB8AC3E}">
        <p14:creationId xmlns:p14="http://schemas.microsoft.com/office/powerpoint/2010/main" val="3268646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298" y="0"/>
            <a:ext cx="4972323"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Assembling of DC280’s magnet</a:t>
            </a:r>
          </a:p>
          <a:p>
            <a:pPr algn="ctr"/>
            <a:r>
              <a:rPr lang="en-US" sz="2800" b="1" dirty="0">
                <a:solidFill>
                  <a:srgbClr val="FF0000"/>
                </a:solidFill>
                <a:latin typeface="Times New Roman" panose="02020603050405020304" pitchFamily="18" charset="0"/>
                <a:cs typeface="Times New Roman" panose="02020603050405020304" pitchFamily="18" charset="0"/>
              </a:rPr>
              <a:t>31 Oct 2016, 15:52</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525" y="954107"/>
            <a:ext cx="8399868" cy="5605999"/>
          </a:xfrm>
          <a:prstGeom prst="rect">
            <a:avLst/>
          </a:prstGeom>
        </p:spPr>
      </p:pic>
    </p:spTree>
    <p:extLst>
      <p:ext uri="{BB962C8B-B14F-4D97-AF65-F5344CB8AC3E}">
        <p14:creationId xmlns:p14="http://schemas.microsoft.com/office/powerpoint/2010/main" val="1873890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298" y="0"/>
            <a:ext cx="4972323"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Assembling of DC280’s magnet</a:t>
            </a:r>
          </a:p>
          <a:p>
            <a:pPr algn="ctr"/>
            <a:r>
              <a:rPr lang="en-US" sz="2800" b="1" dirty="0">
                <a:solidFill>
                  <a:srgbClr val="FF0000"/>
                </a:solidFill>
                <a:latin typeface="Times New Roman" panose="02020603050405020304" pitchFamily="18" charset="0"/>
                <a:cs typeface="Times New Roman" panose="02020603050405020304" pitchFamily="18" charset="0"/>
              </a:rPr>
              <a:t>03 Nov 2016, 10:00</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503" y="954107"/>
            <a:ext cx="6671912" cy="5860909"/>
          </a:xfrm>
          <a:prstGeom prst="rect">
            <a:avLst/>
          </a:prstGeom>
        </p:spPr>
      </p:pic>
    </p:spTree>
    <p:extLst>
      <p:ext uri="{BB962C8B-B14F-4D97-AF65-F5344CB8AC3E}">
        <p14:creationId xmlns:p14="http://schemas.microsoft.com/office/powerpoint/2010/main" val="2117639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55" name="Rectangle 355"/>
          <p:cNvSpPr>
            <a:spLocks noChangeArrowheads="1"/>
          </p:cNvSpPr>
          <p:nvPr/>
        </p:nvSpPr>
        <p:spPr bwMode="auto">
          <a:xfrm>
            <a:off x="6072191" y="4216432"/>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168</a:t>
            </a:r>
          </a:p>
        </p:txBody>
      </p:sp>
      <p:sp>
        <p:nvSpPr>
          <p:cNvPr id="128356" name="Rectangle 356"/>
          <p:cNvSpPr>
            <a:spLocks noChangeArrowheads="1"/>
          </p:cNvSpPr>
          <p:nvPr/>
        </p:nvSpPr>
        <p:spPr bwMode="auto">
          <a:xfrm>
            <a:off x="6694503" y="3581407"/>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170</a:t>
            </a:r>
          </a:p>
        </p:txBody>
      </p:sp>
      <p:grpSp>
        <p:nvGrpSpPr>
          <p:cNvPr id="82949" name="Group 2"/>
          <p:cNvGrpSpPr>
            <a:grpSpLocks/>
          </p:cNvGrpSpPr>
          <p:nvPr/>
        </p:nvGrpSpPr>
        <p:grpSpPr bwMode="auto">
          <a:xfrm>
            <a:off x="6042743" y="1988344"/>
            <a:ext cx="627063" cy="319088"/>
            <a:chOff x="6343655" y="1984375"/>
            <a:chExt cx="627063" cy="319088"/>
          </a:xfrm>
        </p:grpSpPr>
        <p:sp>
          <p:nvSpPr>
            <p:cNvPr id="83710" name="Rectangle 358"/>
            <p:cNvSpPr>
              <a:spLocks noChangeArrowheads="1"/>
            </p:cNvSpPr>
            <p:nvPr/>
          </p:nvSpPr>
          <p:spPr bwMode="auto">
            <a:xfrm>
              <a:off x="6681793" y="2011363"/>
              <a:ext cx="288925" cy="292100"/>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711" name="Rectangle 359"/>
            <p:cNvSpPr>
              <a:spLocks noChangeArrowheads="1"/>
            </p:cNvSpPr>
            <p:nvPr/>
          </p:nvSpPr>
          <p:spPr bwMode="auto">
            <a:xfrm>
              <a:off x="6712742" y="1984375"/>
              <a:ext cx="232437"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dirty="0" err="1">
                  <a:solidFill>
                    <a:srgbClr val="000000"/>
                  </a:solidFill>
                </a:rPr>
                <a:t>Fl</a:t>
              </a:r>
              <a:endParaRPr lang="de-CH" altLang="en-US" sz="1400" b="1" dirty="0">
                <a:solidFill>
                  <a:srgbClr val="000000"/>
                </a:solidFill>
              </a:endParaRPr>
            </a:p>
          </p:txBody>
        </p:sp>
        <p:sp>
          <p:nvSpPr>
            <p:cNvPr id="128360" name="Rectangle 360"/>
            <p:cNvSpPr>
              <a:spLocks noChangeArrowheads="1"/>
            </p:cNvSpPr>
            <p:nvPr/>
          </p:nvSpPr>
          <p:spPr bwMode="auto">
            <a:xfrm>
              <a:off x="6343655" y="2055813"/>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dirty="0">
                  <a:solidFill>
                    <a:srgbClr val="000099"/>
                  </a:solidFill>
                  <a:effectLst>
                    <a:outerShdw blurRad="38100" dist="38100" dir="2700000" algn="tl">
                      <a:srgbClr val="C0C0C0"/>
                    </a:outerShdw>
                  </a:effectLst>
                  <a:ea typeface="+mn-ea"/>
                </a:rPr>
                <a:t>114</a:t>
              </a:r>
            </a:p>
          </p:txBody>
        </p:sp>
      </p:grpSp>
      <p:sp>
        <p:nvSpPr>
          <p:cNvPr id="82950" name="Rectangle 361"/>
          <p:cNvSpPr>
            <a:spLocks noChangeArrowheads="1"/>
          </p:cNvSpPr>
          <p:nvPr/>
        </p:nvSpPr>
        <p:spPr bwMode="auto">
          <a:xfrm>
            <a:off x="7593015" y="2616232"/>
            <a:ext cx="290512"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2951" name="Rectangle 362"/>
          <p:cNvSpPr>
            <a:spLocks noChangeArrowheads="1"/>
          </p:cNvSpPr>
          <p:nvPr/>
        </p:nvSpPr>
        <p:spPr bwMode="auto">
          <a:xfrm>
            <a:off x="7697788" y="2603532"/>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2952" name="Rectangle 363"/>
          <p:cNvSpPr>
            <a:spLocks noChangeArrowheads="1"/>
          </p:cNvSpPr>
          <p:nvPr/>
        </p:nvSpPr>
        <p:spPr bwMode="auto">
          <a:xfrm>
            <a:off x="7562865" y="25908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285</a:t>
            </a:r>
          </a:p>
        </p:txBody>
      </p:sp>
      <p:sp>
        <p:nvSpPr>
          <p:cNvPr id="82953" name="Rectangle 364"/>
          <p:cNvSpPr>
            <a:spLocks noChangeArrowheads="1"/>
          </p:cNvSpPr>
          <p:nvPr/>
        </p:nvSpPr>
        <p:spPr bwMode="auto">
          <a:xfrm>
            <a:off x="7569223" y="28083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2954" name="Rectangle 365"/>
          <p:cNvSpPr>
            <a:spLocks noChangeArrowheads="1"/>
          </p:cNvSpPr>
          <p:nvPr/>
        </p:nvSpPr>
        <p:spPr bwMode="auto">
          <a:xfrm>
            <a:off x="7626371" y="2735295"/>
            <a:ext cx="20999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latin typeface="Symbol" panose="05050102010706020507" pitchFamily="18" charset="2"/>
              </a:rPr>
              <a:t> </a:t>
            </a:r>
            <a:r>
              <a:rPr lang="en-US" altLang="en-US" sz="500">
                <a:solidFill>
                  <a:srgbClr val="000000"/>
                </a:solidFill>
              </a:rPr>
              <a:t>29</a:t>
            </a:r>
            <a:r>
              <a:rPr lang="de-CH" altLang="en-US" sz="500">
                <a:solidFill>
                  <a:srgbClr val="000000"/>
                </a:solidFill>
              </a:rPr>
              <a:t> s</a:t>
            </a:r>
          </a:p>
        </p:txBody>
      </p:sp>
      <p:sp>
        <p:nvSpPr>
          <p:cNvPr id="82955" name="Rectangle 366"/>
          <p:cNvSpPr>
            <a:spLocks noChangeArrowheads="1"/>
          </p:cNvSpPr>
          <p:nvPr/>
        </p:nvSpPr>
        <p:spPr bwMode="auto">
          <a:xfrm>
            <a:off x="7675579" y="2603532"/>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Cn</a:t>
            </a:r>
          </a:p>
        </p:txBody>
      </p:sp>
      <p:sp>
        <p:nvSpPr>
          <p:cNvPr id="82956" name="Rectangle 368"/>
          <p:cNvSpPr>
            <a:spLocks noChangeArrowheads="1"/>
          </p:cNvSpPr>
          <p:nvPr/>
        </p:nvSpPr>
        <p:spPr bwMode="auto">
          <a:xfrm>
            <a:off x="8185166" y="2011395"/>
            <a:ext cx="288925" cy="2936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2957" name="Rectangle 369"/>
          <p:cNvSpPr>
            <a:spLocks noChangeArrowheads="1"/>
          </p:cNvSpPr>
          <p:nvPr/>
        </p:nvSpPr>
        <p:spPr bwMode="auto">
          <a:xfrm>
            <a:off x="8166122" y="2208245"/>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2958" name="Rectangle 370"/>
          <p:cNvSpPr>
            <a:spLocks noChangeArrowheads="1"/>
          </p:cNvSpPr>
          <p:nvPr/>
        </p:nvSpPr>
        <p:spPr bwMode="auto">
          <a:xfrm>
            <a:off x="8218504" y="2136807"/>
            <a:ext cx="22762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 </a:t>
            </a:r>
            <a:r>
              <a:rPr lang="de-CH" altLang="en-US" sz="500">
                <a:solidFill>
                  <a:srgbClr val="000000"/>
                </a:solidFill>
              </a:rPr>
              <a:t>2.1 s</a:t>
            </a:r>
          </a:p>
        </p:txBody>
      </p:sp>
      <p:sp>
        <p:nvSpPr>
          <p:cNvPr id="74490" name="Rectangle 371"/>
          <p:cNvSpPr>
            <a:spLocks noChangeArrowheads="1"/>
          </p:cNvSpPr>
          <p:nvPr/>
        </p:nvSpPr>
        <p:spPr bwMode="auto">
          <a:xfrm>
            <a:off x="8286766" y="2006632"/>
            <a:ext cx="16511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Fl</a:t>
            </a:r>
            <a:endParaRPr lang="de-CH" altLang="en-US" sz="1000" b="1" dirty="0">
              <a:solidFill>
                <a:srgbClr val="000000"/>
              </a:solidFill>
              <a:latin typeface="+mn-lt"/>
            </a:endParaRPr>
          </a:p>
        </p:txBody>
      </p:sp>
      <p:sp>
        <p:nvSpPr>
          <p:cNvPr id="82960" name="Rectangle 372"/>
          <p:cNvSpPr>
            <a:spLocks noChangeArrowheads="1"/>
          </p:cNvSpPr>
          <p:nvPr/>
        </p:nvSpPr>
        <p:spPr bwMode="auto">
          <a:xfrm>
            <a:off x="8167704" y="1990729"/>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289</a:t>
            </a:r>
          </a:p>
        </p:txBody>
      </p:sp>
      <p:sp>
        <p:nvSpPr>
          <p:cNvPr id="82961" name="Rectangle 374"/>
          <p:cNvSpPr>
            <a:spLocks noChangeArrowheads="1"/>
          </p:cNvSpPr>
          <p:nvPr/>
        </p:nvSpPr>
        <p:spPr bwMode="auto">
          <a:xfrm>
            <a:off x="6983429" y="3221070"/>
            <a:ext cx="293687"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2962" name="Rectangle 375"/>
          <p:cNvSpPr>
            <a:spLocks noChangeArrowheads="1"/>
          </p:cNvSpPr>
          <p:nvPr/>
        </p:nvSpPr>
        <p:spPr bwMode="auto">
          <a:xfrm>
            <a:off x="6953265" y="3195669"/>
            <a:ext cx="198773"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281</a:t>
            </a:r>
          </a:p>
          <a:p>
            <a:endParaRPr lang="de-CH" altLang="en-US" sz="700" b="1">
              <a:solidFill>
                <a:srgbClr val="000000"/>
              </a:solidFill>
              <a:latin typeface="Arial Narrow" panose="020B0606020202030204" pitchFamily="34" charset="0"/>
            </a:endParaRPr>
          </a:p>
        </p:txBody>
      </p:sp>
      <p:sp>
        <p:nvSpPr>
          <p:cNvPr id="82963" name="Rectangle 376"/>
          <p:cNvSpPr>
            <a:spLocks noChangeArrowheads="1"/>
          </p:cNvSpPr>
          <p:nvPr/>
        </p:nvSpPr>
        <p:spPr bwMode="auto">
          <a:xfrm>
            <a:off x="6954854" y="341471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2964" name="Rectangle 377"/>
          <p:cNvSpPr>
            <a:spLocks noChangeArrowheads="1"/>
          </p:cNvSpPr>
          <p:nvPr/>
        </p:nvSpPr>
        <p:spPr bwMode="auto">
          <a:xfrm>
            <a:off x="6982222" y="3333782"/>
            <a:ext cx="246864"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13 s</a:t>
            </a:r>
          </a:p>
        </p:txBody>
      </p:sp>
      <p:sp>
        <p:nvSpPr>
          <p:cNvPr id="82965" name="Rectangle 378"/>
          <p:cNvSpPr>
            <a:spLocks noChangeArrowheads="1"/>
          </p:cNvSpPr>
          <p:nvPr/>
        </p:nvSpPr>
        <p:spPr bwMode="auto">
          <a:xfrm>
            <a:off x="7061201" y="3209957"/>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sp>
        <p:nvSpPr>
          <p:cNvPr id="82966" name="Rectangle 380"/>
          <p:cNvSpPr>
            <a:spLocks noChangeArrowheads="1"/>
          </p:cNvSpPr>
          <p:nvPr/>
        </p:nvSpPr>
        <p:spPr bwMode="auto">
          <a:xfrm>
            <a:off x="8796354" y="1408113"/>
            <a:ext cx="288925"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2967" name="Rectangle 381"/>
          <p:cNvSpPr>
            <a:spLocks noChangeArrowheads="1"/>
          </p:cNvSpPr>
          <p:nvPr/>
        </p:nvSpPr>
        <p:spPr bwMode="auto">
          <a:xfrm>
            <a:off x="8767779" y="13827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293</a:t>
            </a:r>
          </a:p>
        </p:txBody>
      </p:sp>
      <p:sp>
        <p:nvSpPr>
          <p:cNvPr id="82968" name="Rectangle 382"/>
          <p:cNvSpPr>
            <a:spLocks noChangeArrowheads="1"/>
          </p:cNvSpPr>
          <p:nvPr/>
        </p:nvSpPr>
        <p:spPr bwMode="auto">
          <a:xfrm>
            <a:off x="8777311" y="1604995"/>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2969" name="Rectangle 383"/>
          <p:cNvSpPr>
            <a:spLocks noChangeArrowheads="1"/>
          </p:cNvSpPr>
          <p:nvPr/>
        </p:nvSpPr>
        <p:spPr bwMode="auto">
          <a:xfrm>
            <a:off x="8818579" y="1533557"/>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61 </a:t>
            </a:r>
            <a:r>
              <a:rPr lang="en-US" altLang="en-US" sz="500">
                <a:solidFill>
                  <a:srgbClr val="000000"/>
                </a:solidFill>
              </a:rPr>
              <a:t>m</a:t>
            </a:r>
            <a:r>
              <a:rPr lang="de-CH" altLang="en-US" sz="500">
                <a:solidFill>
                  <a:srgbClr val="000000"/>
                </a:solidFill>
              </a:rPr>
              <a:t>s</a:t>
            </a:r>
          </a:p>
        </p:txBody>
      </p:sp>
      <p:sp>
        <p:nvSpPr>
          <p:cNvPr id="73750" name="Rectangle 384"/>
          <p:cNvSpPr>
            <a:spLocks noChangeArrowheads="1"/>
          </p:cNvSpPr>
          <p:nvPr/>
        </p:nvSpPr>
        <p:spPr bwMode="auto">
          <a:xfrm>
            <a:off x="8883666" y="1403382"/>
            <a:ext cx="18915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Lv</a:t>
            </a:r>
            <a:endParaRPr lang="de-CH" altLang="en-US" sz="1000" b="1" dirty="0">
              <a:solidFill>
                <a:srgbClr val="000000"/>
              </a:solidFill>
              <a:latin typeface="+mn-lt"/>
            </a:endParaRPr>
          </a:p>
        </p:txBody>
      </p:sp>
      <p:sp>
        <p:nvSpPr>
          <p:cNvPr id="82971" name="Rectangle 385"/>
          <p:cNvSpPr>
            <a:spLocks noChangeArrowheads="1"/>
          </p:cNvSpPr>
          <p:nvPr/>
        </p:nvSpPr>
        <p:spPr bwMode="auto">
          <a:xfrm>
            <a:off x="338138" y="5035582"/>
            <a:ext cx="295275"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2972" name="Rectangle 386"/>
          <p:cNvSpPr>
            <a:spLocks noChangeArrowheads="1"/>
          </p:cNvSpPr>
          <p:nvPr/>
        </p:nvSpPr>
        <p:spPr bwMode="auto">
          <a:xfrm>
            <a:off x="441347"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2973" name="Rectangle 387"/>
          <p:cNvSpPr>
            <a:spLocks noChangeArrowheads="1"/>
          </p:cNvSpPr>
          <p:nvPr/>
        </p:nvSpPr>
        <p:spPr bwMode="auto">
          <a:xfrm>
            <a:off x="311166" y="500859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253</a:t>
            </a:r>
          </a:p>
        </p:txBody>
      </p:sp>
      <p:sp>
        <p:nvSpPr>
          <p:cNvPr id="82974" name="Rectangle 388"/>
          <p:cNvSpPr>
            <a:spLocks noChangeArrowheads="1"/>
          </p:cNvSpPr>
          <p:nvPr/>
        </p:nvSpPr>
        <p:spPr bwMode="auto">
          <a:xfrm>
            <a:off x="311159" y="522925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2975" name="Rectangle 389"/>
          <p:cNvSpPr>
            <a:spLocks noChangeArrowheads="1"/>
          </p:cNvSpPr>
          <p:nvPr/>
        </p:nvSpPr>
        <p:spPr bwMode="auto">
          <a:xfrm>
            <a:off x="354029" y="5143532"/>
            <a:ext cx="16190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48 </a:t>
            </a:r>
          </a:p>
        </p:txBody>
      </p:sp>
      <p:sp>
        <p:nvSpPr>
          <p:cNvPr id="82976" name="Rectangle 390"/>
          <p:cNvSpPr>
            <a:spLocks noChangeArrowheads="1"/>
          </p:cNvSpPr>
          <p:nvPr/>
        </p:nvSpPr>
        <p:spPr bwMode="auto">
          <a:xfrm>
            <a:off x="447690" y="5143532"/>
            <a:ext cx="11060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m</a:t>
            </a:r>
          </a:p>
        </p:txBody>
      </p:sp>
      <p:sp>
        <p:nvSpPr>
          <p:cNvPr id="82977" name="Rectangle 391"/>
          <p:cNvSpPr>
            <a:spLocks noChangeArrowheads="1"/>
          </p:cNvSpPr>
          <p:nvPr/>
        </p:nvSpPr>
        <p:spPr bwMode="auto">
          <a:xfrm>
            <a:off x="484211" y="5143532"/>
            <a:ext cx="1057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a:t>
            </a:r>
          </a:p>
        </p:txBody>
      </p:sp>
      <p:sp>
        <p:nvSpPr>
          <p:cNvPr id="82978" name="Rectangle 392"/>
          <p:cNvSpPr>
            <a:spLocks noChangeArrowheads="1"/>
          </p:cNvSpPr>
          <p:nvPr/>
        </p:nvSpPr>
        <p:spPr bwMode="auto">
          <a:xfrm>
            <a:off x="642940" y="5035582"/>
            <a:ext cx="292100"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2979" name="Rectangle 393"/>
          <p:cNvSpPr>
            <a:spLocks noChangeArrowheads="1"/>
          </p:cNvSpPr>
          <p:nvPr/>
        </p:nvSpPr>
        <p:spPr bwMode="auto">
          <a:xfrm>
            <a:off x="746149"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2980" name="Rectangle 394"/>
          <p:cNvSpPr>
            <a:spLocks noChangeArrowheads="1"/>
          </p:cNvSpPr>
          <p:nvPr/>
        </p:nvSpPr>
        <p:spPr bwMode="auto">
          <a:xfrm>
            <a:off x="612783"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254</a:t>
            </a:r>
          </a:p>
        </p:txBody>
      </p:sp>
      <p:sp>
        <p:nvSpPr>
          <p:cNvPr id="82981" name="Rectangle 395"/>
          <p:cNvSpPr>
            <a:spLocks noChangeArrowheads="1"/>
          </p:cNvSpPr>
          <p:nvPr/>
        </p:nvSpPr>
        <p:spPr bwMode="auto">
          <a:xfrm>
            <a:off x="619140" y="522925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2982" name="Rectangle 396"/>
          <p:cNvSpPr>
            <a:spLocks noChangeArrowheads="1"/>
          </p:cNvSpPr>
          <p:nvPr/>
        </p:nvSpPr>
        <p:spPr bwMode="auto">
          <a:xfrm>
            <a:off x="657241" y="5143532"/>
            <a:ext cx="16190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23 </a:t>
            </a:r>
          </a:p>
        </p:txBody>
      </p:sp>
      <p:sp>
        <p:nvSpPr>
          <p:cNvPr id="82983" name="Rectangle 397"/>
          <p:cNvSpPr>
            <a:spLocks noChangeArrowheads="1"/>
          </p:cNvSpPr>
          <p:nvPr/>
        </p:nvSpPr>
        <p:spPr bwMode="auto">
          <a:xfrm>
            <a:off x="747729" y="5143532"/>
            <a:ext cx="11060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m</a:t>
            </a:r>
          </a:p>
        </p:txBody>
      </p:sp>
      <p:sp>
        <p:nvSpPr>
          <p:cNvPr id="82984" name="Rectangle 398"/>
          <p:cNvSpPr>
            <a:spLocks noChangeArrowheads="1"/>
          </p:cNvSpPr>
          <p:nvPr/>
        </p:nvSpPr>
        <p:spPr bwMode="auto">
          <a:xfrm>
            <a:off x="787421" y="5143532"/>
            <a:ext cx="1057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a:t>
            </a:r>
          </a:p>
        </p:txBody>
      </p:sp>
      <p:sp>
        <p:nvSpPr>
          <p:cNvPr id="82985" name="Rectangle 399"/>
          <p:cNvSpPr>
            <a:spLocks noChangeArrowheads="1"/>
          </p:cNvSpPr>
          <p:nvPr/>
        </p:nvSpPr>
        <p:spPr bwMode="auto">
          <a:xfrm>
            <a:off x="1246190" y="5035582"/>
            <a:ext cx="295275"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7929" name="Freeform 400"/>
          <p:cNvSpPr>
            <a:spLocks/>
          </p:cNvSpPr>
          <p:nvPr/>
        </p:nvSpPr>
        <p:spPr bwMode="auto">
          <a:xfrm>
            <a:off x="1254125" y="5043488"/>
            <a:ext cx="104775" cy="101600"/>
          </a:xfrm>
          <a:custGeom>
            <a:avLst/>
            <a:gdLst>
              <a:gd name="T0" fmla="*/ 0 w 66"/>
              <a:gd name="T1" fmla="*/ 0 h 64"/>
              <a:gd name="T2" fmla="*/ 2147483647 w 66"/>
              <a:gd name="T3" fmla="*/ 0 h 64"/>
              <a:gd name="T4" fmla="*/ 0 w 66"/>
              <a:gd name="T5" fmla="*/ 2147483647 h 64"/>
              <a:gd name="T6" fmla="*/ 0 w 66"/>
              <a:gd name="T7" fmla="*/ 0 h 64"/>
              <a:gd name="T8" fmla="*/ 2147483647 w 66"/>
              <a:gd name="T9" fmla="*/ 0 h 64"/>
              <a:gd name="T10" fmla="*/ 0 w 66"/>
              <a:gd name="T11" fmla="*/ 0 h 64"/>
              <a:gd name="T12" fmla="*/ 0 60000 65536"/>
              <a:gd name="T13" fmla="*/ 0 60000 65536"/>
              <a:gd name="T14" fmla="*/ 0 60000 65536"/>
              <a:gd name="T15" fmla="*/ 0 60000 65536"/>
              <a:gd name="T16" fmla="*/ 0 60000 65536"/>
              <a:gd name="T17" fmla="*/ 0 60000 65536"/>
              <a:gd name="T18" fmla="*/ 0 w 66"/>
              <a:gd name="T19" fmla="*/ 0 h 64"/>
              <a:gd name="T20" fmla="*/ 66 w 6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6" h="64">
                <a:moveTo>
                  <a:pt x="0" y="0"/>
                </a:moveTo>
                <a:lnTo>
                  <a:pt x="65" y="0"/>
                </a:lnTo>
                <a:lnTo>
                  <a:pt x="0" y="63"/>
                </a:lnTo>
                <a:lnTo>
                  <a:pt x="0" y="0"/>
                </a:lnTo>
                <a:lnTo>
                  <a:pt x="65" y="0"/>
                </a:lnTo>
                <a:lnTo>
                  <a:pt x="0" y="0"/>
                </a:lnTo>
              </a:path>
            </a:pathLst>
          </a:custGeom>
          <a:solidFill>
            <a:srgbClr val="FF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2987" name="Rectangle 401"/>
          <p:cNvSpPr>
            <a:spLocks noChangeArrowheads="1"/>
          </p:cNvSpPr>
          <p:nvPr/>
        </p:nvSpPr>
        <p:spPr bwMode="auto">
          <a:xfrm>
            <a:off x="1349398"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2988" name="Rectangle 402"/>
          <p:cNvSpPr>
            <a:spLocks noChangeArrowheads="1"/>
          </p:cNvSpPr>
          <p:nvPr/>
        </p:nvSpPr>
        <p:spPr bwMode="auto">
          <a:xfrm>
            <a:off x="1219209"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256</a:t>
            </a:r>
          </a:p>
        </p:txBody>
      </p:sp>
      <p:sp>
        <p:nvSpPr>
          <p:cNvPr id="82989" name="Rectangle 403"/>
          <p:cNvSpPr>
            <a:spLocks noChangeArrowheads="1"/>
          </p:cNvSpPr>
          <p:nvPr/>
        </p:nvSpPr>
        <p:spPr bwMode="auto">
          <a:xfrm>
            <a:off x="1225560" y="5227670"/>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2990" name="Rectangle 404"/>
          <p:cNvSpPr>
            <a:spLocks noChangeArrowheads="1"/>
          </p:cNvSpPr>
          <p:nvPr/>
        </p:nvSpPr>
        <p:spPr bwMode="auto">
          <a:xfrm>
            <a:off x="1289071" y="522767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2991" name="Rectangle 405"/>
          <p:cNvSpPr>
            <a:spLocks noChangeArrowheads="1"/>
          </p:cNvSpPr>
          <p:nvPr/>
        </p:nvSpPr>
        <p:spPr bwMode="auto">
          <a:xfrm>
            <a:off x="1262066" y="5143532"/>
            <a:ext cx="17953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6.2 </a:t>
            </a:r>
          </a:p>
        </p:txBody>
      </p:sp>
      <p:sp>
        <p:nvSpPr>
          <p:cNvPr id="82992" name="Rectangle 406"/>
          <p:cNvSpPr>
            <a:spLocks noChangeArrowheads="1"/>
          </p:cNvSpPr>
          <p:nvPr/>
        </p:nvSpPr>
        <p:spPr bwMode="auto">
          <a:xfrm>
            <a:off x="1376379" y="5143532"/>
            <a:ext cx="11060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m</a:t>
            </a:r>
          </a:p>
        </p:txBody>
      </p:sp>
      <p:sp>
        <p:nvSpPr>
          <p:cNvPr id="82993" name="Rectangle 407"/>
          <p:cNvSpPr>
            <a:spLocks noChangeArrowheads="1"/>
          </p:cNvSpPr>
          <p:nvPr/>
        </p:nvSpPr>
        <p:spPr bwMode="auto">
          <a:xfrm>
            <a:off x="1412898" y="5143532"/>
            <a:ext cx="1057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a:t>
            </a:r>
          </a:p>
        </p:txBody>
      </p:sp>
      <p:sp>
        <p:nvSpPr>
          <p:cNvPr id="82994" name="Rectangle 408"/>
          <p:cNvSpPr>
            <a:spLocks noChangeArrowheads="1"/>
          </p:cNvSpPr>
          <p:nvPr/>
        </p:nvSpPr>
        <p:spPr bwMode="auto">
          <a:xfrm>
            <a:off x="1551004" y="5035582"/>
            <a:ext cx="288925" cy="288925"/>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7938" name="Freeform 409"/>
          <p:cNvSpPr>
            <a:spLocks/>
          </p:cNvSpPr>
          <p:nvPr/>
        </p:nvSpPr>
        <p:spPr bwMode="auto">
          <a:xfrm>
            <a:off x="1558926" y="5037170"/>
            <a:ext cx="279400" cy="282575"/>
          </a:xfrm>
          <a:custGeom>
            <a:avLst/>
            <a:gdLst>
              <a:gd name="T0" fmla="*/ 2147483647 w 178"/>
              <a:gd name="T1" fmla="*/ 0 h 180"/>
              <a:gd name="T2" fmla="*/ 0 w 178"/>
              <a:gd name="T3" fmla="*/ 2147483647 h 180"/>
              <a:gd name="T4" fmla="*/ 2147483647 w 178"/>
              <a:gd name="T5" fmla="*/ 2147483647 h 180"/>
              <a:gd name="T6" fmla="*/ 2147483647 w 178"/>
              <a:gd name="T7" fmla="*/ 0 h 180"/>
              <a:gd name="T8" fmla="*/ 0 60000 65536"/>
              <a:gd name="T9" fmla="*/ 0 60000 65536"/>
              <a:gd name="T10" fmla="*/ 0 60000 65536"/>
              <a:gd name="T11" fmla="*/ 0 60000 65536"/>
              <a:gd name="T12" fmla="*/ 0 w 178"/>
              <a:gd name="T13" fmla="*/ 0 h 180"/>
              <a:gd name="T14" fmla="*/ 178 w 178"/>
              <a:gd name="T15" fmla="*/ 180 h 180"/>
            </a:gdLst>
            <a:ahLst/>
            <a:cxnLst>
              <a:cxn ang="T8">
                <a:pos x="T0" y="T1"/>
              </a:cxn>
              <a:cxn ang="T9">
                <a:pos x="T2" y="T3"/>
              </a:cxn>
              <a:cxn ang="T10">
                <a:pos x="T4" y="T5"/>
              </a:cxn>
              <a:cxn ang="T11">
                <a:pos x="T6" y="T7"/>
              </a:cxn>
            </a:cxnLst>
            <a:rect l="T12" t="T13" r="T14" b="T15"/>
            <a:pathLst>
              <a:path w="178" h="180">
                <a:moveTo>
                  <a:pt x="177" y="0"/>
                </a:moveTo>
                <a:lnTo>
                  <a:pt x="0" y="179"/>
                </a:lnTo>
                <a:lnTo>
                  <a:pt x="177" y="179"/>
                </a:lnTo>
                <a:lnTo>
                  <a:pt x="177" y="0"/>
                </a:lnTo>
              </a:path>
            </a:pathLst>
          </a:custGeom>
          <a:solidFill>
            <a:srgbClr val="FF33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2996" name="Rectangle 410"/>
          <p:cNvSpPr>
            <a:spLocks noChangeArrowheads="1"/>
          </p:cNvSpPr>
          <p:nvPr/>
        </p:nvSpPr>
        <p:spPr bwMode="auto">
          <a:xfrm>
            <a:off x="1649437"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2997" name="Rectangle 411"/>
          <p:cNvSpPr>
            <a:spLocks noChangeArrowheads="1"/>
          </p:cNvSpPr>
          <p:nvPr/>
        </p:nvSpPr>
        <p:spPr bwMode="auto">
          <a:xfrm>
            <a:off x="1525604"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257</a:t>
            </a:r>
          </a:p>
        </p:txBody>
      </p:sp>
      <p:sp>
        <p:nvSpPr>
          <p:cNvPr id="82998" name="Rectangle 412"/>
          <p:cNvSpPr>
            <a:spLocks noChangeArrowheads="1"/>
          </p:cNvSpPr>
          <p:nvPr/>
        </p:nvSpPr>
        <p:spPr bwMode="auto">
          <a:xfrm>
            <a:off x="1524023" y="522767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2999" name="Rectangle 413"/>
          <p:cNvSpPr>
            <a:spLocks noChangeArrowheads="1"/>
          </p:cNvSpPr>
          <p:nvPr/>
        </p:nvSpPr>
        <p:spPr bwMode="auto">
          <a:xfrm>
            <a:off x="1563704" y="5227670"/>
            <a:ext cx="1586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,ec</a:t>
            </a:r>
          </a:p>
        </p:txBody>
      </p:sp>
      <p:sp>
        <p:nvSpPr>
          <p:cNvPr id="83000" name="Rectangle 414"/>
          <p:cNvSpPr>
            <a:spLocks noChangeArrowheads="1"/>
          </p:cNvSpPr>
          <p:nvPr/>
        </p:nvSpPr>
        <p:spPr bwMode="auto">
          <a:xfrm>
            <a:off x="1670066" y="5145120"/>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4.7s</a:t>
            </a:r>
          </a:p>
        </p:txBody>
      </p:sp>
      <p:sp>
        <p:nvSpPr>
          <p:cNvPr id="254014" name="Line 415"/>
          <p:cNvSpPr>
            <a:spLocks noChangeShapeType="1"/>
          </p:cNvSpPr>
          <p:nvPr/>
        </p:nvSpPr>
        <p:spPr bwMode="auto">
          <a:xfrm>
            <a:off x="1693863" y="5167345"/>
            <a:ext cx="0" cy="153987"/>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002" name="Rectangle 416"/>
          <p:cNvSpPr>
            <a:spLocks noChangeArrowheads="1"/>
          </p:cNvSpPr>
          <p:nvPr/>
        </p:nvSpPr>
        <p:spPr bwMode="auto">
          <a:xfrm>
            <a:off x="1671661" y="522767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03" name="Rectangle 417"/>
          <p:cNvSpPr>
            <a:spLocks noChangeArrowheads="1"/>
          </p:cNvSpPr>
          <p:nvPr/>
        </p:nvSpPr>
        <p:spPr bwMode="auto">
          <a:xfrm>
            <a:off x="1706579" y="5227670"/>
            <a:ext cx="1586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,ec</a:t>
            </a:r>
          </a:p>
        </p:txBody>
      </p:sp>
      <p:sp>
        <p:nvSpPr>
          <p:cNvPr id="83004" name="Rectangle 418"/>
          <p:cNvSpPr>
            <a:spLocks noChangeArrowheads="1"/>
          </p:cNvSpPr>
          <p:nvPr/>
        </p:nvSpPr>
        <p:spPr bwMode="auto">
          <a:xfrm>
            <a:off x="1851025" y="5035582"/>
            <a:ext cx="292100"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005" name="Rectangle 419"/>
          <p:cNvSpPr>
            <a:spLocks noChangeArrowheads="1"/>
          </p:cNvSpPr>
          <p:nvPr/>
        </p:nvSpPr>
        <p:spPr bwMode="auto">
          <a:xfrm>
            <a:off x="1954237"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3006" name="Rectangle 420"/>
          <p:cNvSpPr>
            <a:spLocks noChangeArrowheads="1"/>
          </p:cNvSpPr>
          <p:nvPr/>
        </p:nvSpPr>
        <p:spPr bwMode="auto">
          <a:xfrm>
            <a:off x="1825631"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258</a:t>
            </a:r>
          </a:p>
        </p:txBody>
      </p:sp>
      <p:sp>
        <p:nvSpPr>
          <p:cNvPr id="83007" name="Rectangle 421"/>
          <p:cNvSpPr>
            <a:spLocks noChangeArrowheads="1"/>
          </p:cNvSpPr>
          <p:nvPr/>
        </p:nvSpPr>
        <p:spPr bwMode="auto">
          <a:xfrm>
            <a:off x="1830403" y="522925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08" name="Rectangle 422"/>
          <p:cNvSpPr>
            <a:spLocks noChangeArrowheads="1"/>
          </p:cNvSpPr>
          <p:nvPr/>
        </p:nvSpPr>
        <p:spPr bwMode="auto">
          <a:xfrm>
            <a:off x="1865329" y="5143532"/>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13 ms</a:t>
            </a:r>
          </a:p>
        </p:txBody>
      </p:sp>
      <p:sp>
        <p:nvSpPr>
          <p:cNvPr id="83009" name="Rectangle 423"/>
          <p:cNvSpPr>
            <a:spLocks noChangeArrowheads="1"/>
          </p:cNvSpPr>
          <p:nvPr/>
        </p:nvSpPr>
        <p:spPr bwMode="auto">
          <a:xfrm>
            <a:off x="2154238" y="5035582"/>
            <a:ext cx="292100" cy="288925"/>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010" name="Rectangle 424"/>
          <p:cNvSpPr>
            <a:spLocks noChangeArrowheads="1"/>
          </p:cNvSpPr>
          <p:nvPr/>
        </p:nvSpPr>
        <p:spPr bwMode="auto">
          <a:xfrm>
            <a:off x="2254271"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3011" name="Rectangle 425"/>
          <p:cNvSpPr>
            <a:spLocks noChangeArrowheads="1"/>
          </p:cNvSpPr>
          <p:nvPr/>
        </p:nvSpPr>
        <p:spPr bwMode="auto">
          <a:xfrm>
            <a:off x="2127266"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259</a:t>
            </a:r>
          </a:p>
        </p:txBody>
      </p:sp>
      <p:sp>
        <p:nvSpPr>
          <p:cNvPr id="83012" name="Rectangle 426"/>
          <p:cNvSpPr>
            <a:spLocks noChangeArrowheads="1"/>
          </p:cNvSpPr>
          <p:nvPr/>
        </p:nvSpPr>
        <p:spPr bwMode="auto">
          <a:xfrm>
            <a:off x="2130448" y="52292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13" name="Rectangle 427"/>
          <p:cNvSpPr>
            <a:spLocks noChangeArrowheads="1"/>
          </p:cNvSpPr>
          <p:nvPr/>
        </p:nvSpPr>
        <p:spPr bwMode="auto">
          <a:xfrm>
            <a:off x="2171715" y="5229257"/>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14" name="Rectangle 428"/>
          <p:cNvSpPr>
            <a:spLocks noChangeArrowheads="1"/>
          </p:cNvSpPr>
          <p:nvPr/>
        </p:nvSpPr>
        <p:spPr bwMode="auto">
          <a:xfrm>
            <a:off x="2168541" y="5143532"/>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3.1 s</a:t>
            </a:r>
          </a:p>
        </p:txBody>
      </p:sp>
      <p:sp>
        <p:nvSpPr>
          <p:cNvPr id="37958" name="Freeform 429"/>
          <p:cNvSpPr>
            <a:spLocks/>
          </p:cNvSpPr>
          <p:nvPr/>
        </p:nvSpPr>
        <p:spPr bwMode="auto">
          <a:xfrm>
            <a:off x="2293954" y="5170488"/>
            <a:ext cx="147637" cy="150812"/>
          </a:xfrm>
          <a:custGeom>
            <a:avLst/>
            <a:gdLst>
              <a:gd name="T0" fmla="*/ 2147483647 w 93"/>
              <a:gd name="T1" fmla="*/ 2147483647 h 95"/>
              <a:gd name="T2" fmla="*/ 0 w 93"/>
              <a:gd name="T3" fmla="*/ 2147483647 h 95"/>
              <a:gd name="T4" fmla="*/ 2147483647 w 93"/>
              <a:gd name="T5" fmla="*/ 0 h 95"/>
              <a:gd name="T6" fmla="*/ 2147483647 w 93"/>
              <a:gd name="T7" fmla="*/ 2147483647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92" y="94"/>
                </a:moveTo>
                <a:lnTo>
                  <a:pt x="0" y="94"/>
                </a:lnTo>
                <a:lnTo>
                  <a:pt x="92" y="0"/>
                </a:lnTo>
                <a:lnTo>
                  <a:pt x="92" y="94"/>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16" name="Rectangle 430"/>
          <p:cNvSpPr>
            <a:spLocks noChangeArrowheads="1"/>
          </p:cNvSpPr>
          <p:nvPr/>
        </p:nvSpPr>
        <p:spPr bwMode="auto">
          <a:xfrm>
            <a:off x="2454275" y="5035582"/>
            <a:ext cx="293688"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017" name="Rectangle 431"/>
          <p:cNvSpPr>
            <a:spLocks noChangeArrowheads="1"/>
          </p:cNvSpPr>
          <p:nvPr/>
        </p:nvSpPr>
        <p:spPr bwMode="auto">
          <a:xfrm>
            <a:off x="2560658"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3018" name="Rectangle 432"/>
          <p:cNvSpPr>
            <a:spLocks noChangeArrowheads="1"/>
          </p:cNvSpPr>
          <p:nvPr/>
        </p:nvSpPr>
        <p:spPr bwMode="auto">
          <a:xfrm>
            <a:off x="2428890"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260</a:t>
            </a:r>
          </a:p>
        </p:txBody>
      </p:sp>
      <p:sp>
        <p:nvSpPr>
          <p:cNvPr id="83019" name="Rectangle 433"/>
          <p:cNvSpPr>
            <a:spLocks noChangeArrowheads="1"/>
          </p:cNvSpPr>
          <p:nvPr/>
        </p:nvSpPr>
        <p:spPr bwMode="auto">
          <a:xfrm>
            <a:off x="2428890" y="522925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20" name="Rectangle 434"/>
          <p:cNvSpPr>
            <a:spLocks noChangeArrowheads="1"/>
          </p:cNvSpPr>
          <p:nvPr/>
        </p:nvSpPr>
        <p:spPr bwMode="auto">
          <a:xfrm>
            <a:off x="2470166" y="5143532"/>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21 ms</a:t>
            </a:r>
          </a:p>
        </p:txBody>
      </p:sp>
      <p:sp>
        <p:nvSpPr>
          <p:cNvPr id="83021" name="Rectangle 435"/>
          <p:cNvSpPr>
            <a:spLocks noChangeArrowheads="1"/>
          </p:cNvSpPr>
          <p:nvPr/>
        </p:nvSpPr>
        <p:spPr bwMode="auto">
          <a:xfrm>
            <a:off x="2759091" y="5035582"/>
            <a:ext cx="290513" cy="288925"/>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022" name="Rectangle 436"/>
          <p:cNvSpPr>
            <a:spLocks noChangeArrowheads="1"/>
          </p:cNvSpPr>
          <p:nvPr/>
        </p:nvSpPr>
        <p:spPr bwMode="auto">
          <a:xfrm>
            <a:off x="2862286"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3023" name="Rectangle 437"/>
          <p:cNvSpPr>
            <a:spLocks noChangeArrowheads="1"/>
          </p:cNvSpPr>
          <p:nvPr/>
        </p:nvSpPr>
        <p:spPr bwMode="auto">
          <a:xfrm>
            <a:off x="2733677"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261</a:t>
            </a:r>
          </a:p>
        </p:txBody>
      </p:sp>
      <p:sp>
        <p:nvSpPr>
          <p:cNvPr id="83024" name="Rectangle 438"/>
          <p:cNvSpPr>
            <a:spLocks noChangeArrowheads="1"/>
          </p:cNvSpPr>
          <p:nvPr/>
        </p:nvSpPr>
        <p:spPr bwMode="auto">
          <a:xfrm>
            <a:off x="2740046" y="52292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25" name="Rectangle 439"/>
          <p:cNvSpPr>
            <a:spLocks noChangeArrowheads="1"/>
          </p:cNvSpPr>
          <p:nvPr/>
        </p:nvSpPr>
        <p:spPr bwMode="auto">
          <a:xfrm>
            <a:off x="2732104" y="5143532"/>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78 s</a:t>
            </a:r>
          </a:p>
        </p:txBody>
      </p:sp>
      <p:sp>
        <p:nvSpPr>
          <p:cNvPr id="83026" name="Rectangle 440"/>
          <p:cNvSpPr>
            <a:spLocks noChangeArrowheads="1"/>
          </p:cNvSpPr>
          <p:nvPr/>
        </p:nvSpPr>
        <p:spPr bwMode="auto">
          <a:xfrm>
            <a:off x="3059114" y="5035582"/>
            <a:ext cx="295275"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027" name="Rectangle 441"/>
          <p:cNvSpPr>
            <a:spLocks noChangeArrowheads="1"/>
          </p:cNvSpPr>
          <p:nvPr/>
        </p:nvSpPr>
        <p:spPr bwMode="auto">
          <a:xfrm>
            <a:off x="3162323"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3028" name="Rectangle 442"/>
          <p:cNvSpPr>
            <a:spLocks noChangeArrowheads="1"/>
          </p:cNvSpPr>
          <p:nvPr/>
        </p:nvSpPr>
        <p:spPr bwMode="auto">
          <a:xfrm>
            <a:off x="3032141"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262</a:t>
            </a:r>
          </a:p>
        </p:txBody>
      </p:sp>
      <p:sp>
        <p:nvSpPr>
          <p:cNvPr id="83029" name="Rectangle 443"/>
          <p:cNvSpPr>
            <a:spLocks noChangeArrowheads="1"/>
          </p:cNvSpPr>
          <p:nvPr/>
        </p:nvSpPr>
        <p:spPr bwMode="auto">
          <a:xfrm>
            <a:off x="3036904" y="5227670"/>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30" name="Rectangle 444"/>
          <p:cNvSpPr>
            <a:spLocks noChangeArrowheads="1"/>
          </p:cNvSpPr>
          <p:nvPr/>
        </p:nvSpPr>
        <p:spPr bwMode="auto">
          <a:xfrm>
            <a:off x="3030554" y="5140357"/>
            <a:ext cx="20037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47ms</a:t>
            </a:r>
          </a:p>
        </p:txBody>
      </p:sp>
      <p:sp>
        <p:nvSpPr>
          <p:cNvPr id="254044" name="Line 445"/>
          <p:cNvSpPr>
            <a:spLocks noChangeShapeType="1"/>
          </p:cNvSpPr>
          <p:nvPr/>
        </p:nvSpPr>
        <p:spPr bwMode="auto">
          <a:xfrm flipH="1">
            <a:off x="3201988" y="5172075"/>
            <a:ext cx="0" cy="152400"/>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032" name="Rectangle 446"/>
          <p:cNvSpPr>
            <a:spLocks noChangeArrowheads="1"/>
          </p:cNvSpPr>
          <p:nvPr/>
        </p:nvSpPr>
        <p:spPr bwMode="auto">
          <a:xfrm>
            <a:off x="1054116" y="5145120"/>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1.4s</a:t>
            </a:r>
          </a:p>
        </p:txBody>
      </p:sp>
      <p:sp>
        <p:nvSpPr>
          <p:cNvPr id="83033" name="Rectangle 447"/>
          <p:cNvSpPr>
            <a:spLocks noChangeArrowheads="1"/>
          </p:cNvSpPr>
          <p:nvPr/>
        </p:nvSpPr>
        <p:spPr bwMode="auto">
          <a:xfrm>
            <a:off x="944563" y="5035582"/>
            <a:ext cx="292100" cy="288925"/>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7977" name="Freeform 448"/>
          <p:cNvSpPr>
            <a:spLocks/>
          </p:cNvSpPr>
          <p:nvPr/>
        </p:nvSpPr>
        <p:spPr bwMode="auto">
          <a:xfrm>
            <a:off x="952516" y="5045107"/>
            <a:ext cx="282575" cy="276225"/>
          </a:xfrm>
          <a:custGeom>
            <a:avLst/>
            <a:gdLst>
              <a:gd name="T0" fmla="*/ 2147483647 w 178"/>
              <a:gd name="T1" fmla="*/ 0 h 173"/>
              <a:gd name="T2" fmla="*/ 0 w 178"/>
              <a:gd name="T3" fmla="*/ 2147483647 h 173"/>
              <a:gd name="T4" fmla="*/ 2147483647 w 178"/>
              <a:gd name="T5" fmla="*/ 2147483647 h 173"/>
              <a:gd name="T6" fmla="*/ 2147483647 w 178"/>
              <a:gd name="T7" fmla="*/ 0 h 173"/>
              <a:gd name="T8" fmla="*/ 0 60000 65536"/>
              <a:gd name="T9" fmla="*/ 0 60000 65536"/>
              <a:gd name="T10" fmla="*/ 0 60000 65536"/>
              <a:gd name="T11" fmla="*/ 0 60000 65536"/>
              <a:gd name="T12" fmla="*/ 0 w 178"/>
              <a:gd name="T13" fmla="*/ 0 h 173"/>
              <a:gd name="T14" fmla="*/ 178 w 178"/>
              <a:gd name="T15" fmla="*/ 173 h 173"/>
            </a:gdLst>
            <a:ahLst/>
            <a:cxnLst>
              <a:cxn ang="T8">
                <a:pos x="T0" y="T1"/>
              </a:cxn>
              <a:cxn ang="T9">
                <a:pos x="T2" y="T3"/>
              </a:cxn>
              <a:cxn ang="T10">
                <a:pos x="T4" y="T5"/>
              </a:cxn>
              <a:cxn ang="T11">
                <a:pos x="T6" y="T7"/>
              </a:cxn>
            </a:cxnLst>
            <a:rect l="T12" t="T13" r="T14" b="T15"/>
            <a:pathLst>
              <a:path w="178" h="173">
                <a:moveTo>
                  <a:pt x="177" y="0"/>
                </a:moveTo>
                <a:lnTo>
                  <a:pt x="0" y="172"/>
                </a:lnTo>
                <a:lnTo>
                  <a:pt x="177" y="172"/>
                </a:lnTo>
                <a:lnTo>
                  <a:pt x="177"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35" name="Rectangle 449"/>
          <p:cNvSpPr>
            <a:spLocks noChangeArrowheads="1"/>
          </p:cNvSpPr>
          <p:nvPr/>
        </p:nvSpPr>
        <p:spPr bwMode="auto">
          <a:xfrm>
            <a:off x="1046184"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3036" name="Rectangle 450"/>
          <p:cNvSpPr>
            <a:spLocks noChangeArrowheads="1"/>
          </p:cNvSpPr>
          <p:nvPr/>
        </p:nvSpPr>
        <p:spPr bwMode="auto">
          <a:xfrm>
            <a:off x="917576"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255</a:t>
            </a:r>
          </a:p>
        </p:txBody>
      </p:sp>
      <p:sp>
        <p:nvSpPr>
          <p:cNvPr id="83037" name="Rectangle 451"/>
          <p:cNvSpPr>
            <a:spLocks noChangeArrowheads="1"/>
          </p:cNvSpPr>
          <p:nvPr/>
        </p:nvSpPr>
        <p:spPr bwMode="auto">
          <a:xfrm>
            <a:off x="916010" y="522767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38" name="Rectangle 452"/>
          <p:cNvSpPr>
            <a:spLocks noChangeArrowheads="1"/>
          </p:cNvSpPr>
          <p:nvPr/>
        </p:nvSpPr>
        <p:spPr bwMode="auto">
          <a:xfrm>
            <a:off x="954103" y="5227670"/>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39" name="Rectangle 453"/>
          <p:cNvSpPr>
            <a:spLocks noChangeArrowheads="1"/>
          </p:cNvSpPr>
          <p:nvPr/>
        </p:nvSpPr>
        <p:spPr bwMode="auto">
          <a:xfrm>
            <a:off x="909654" y="5145120"/>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0.8s</a:t>
            </a:r>
          </a:p>
        </p:txBody>
      </p:sp>
      <p:sp>
        <p:nvSpPr>
          <p:cNvPr id="254053" name="Line 454"/>
          <p:cNvSpPr>
            <a:spLocks noChangeShapeType="1"/>
          </p:cNvSpPr>
          <p:nvPr/>
        </p:nvSpPr>
        <p:spPr bwMode="auto">
          <a:xfrm>
            <a:off x="1090613" y="5173695"/>
            <a:ext cx="0" cy="149225"/>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041" name="Rectangle 455"/>
          <p:cNvSpPr>
            <a:spLocks noChangeArrowheads="1"/>
          </p:cNvSpPr>
          <p:nvPr/>
        </p:nvSpPr>
        <p:spPr bwMode="auto">
          <a:xfrm>
            <a:off x="1066823" y="522767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42" name="Rectangle 456"/>
          <p:cNvSpPr>
            <a:spLocks noChangeArrowheads="1"/>
          </p:cNvSpPr>
          <p:nvPr/>
        </p:nvSpPr>
        <p:spPr bwMode="auto">
          <a:xfrm>
            <a:off x="1108088" y="5227670"/>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43" name="Rectangle 457"/>
          <p:cNvSpPr>
            <a:spLocks noChangeArrowheads="1"/>
          </p:cNvSpPr>
          <p:nvPr/>
        </p:nvSpPr>
        <p:spPr bwMode="auto">
          <a:xfrm>
            <a:off x="1057290" y="5145120"/>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1.4s</a:t>
            </a:r>
          </a:p>
        </p:txBody>
      </p:sp>
      <p:sp>
        <p:nvSpPr>
          <p:cNvPr id="83044" name="Rectangle 458"/>
          <p:cNvSpPr>
            <a:spLocks noChangeArrowheads="1"/>
          </p:cNvSpPr>
          <p:nvPr/>
        </p:nvSpPr>
        <p:spPr bwMode="auto">
          <a:xfrm>
            <a:off x="3179779" y="5145120"/>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2.1s</a:t>
            </a:r>
          </a:p>
        </p:txBody>
      </p:sp>
      <p:sp>
        <p:nvSpPr>
          <p:cNvPr id="83045" name="Rectangle 459"/>
          <p:cNvSpPr>
            <a:spLocks noChangeArrowheads="1"/>
          </p:cNvSpPr>
          <p:nvPr/>
        </p:nvSpPr>
        <p:spPr bwMode="auto">
          <a:xfrm>
            <a:off x="3176604" y="5227670"/>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46" name="Rectangle 460"/>
          <p:cNvSpPr>
            <a:spLocks noChangeArrowheads="1"/>
          </p:cNvSpPr>
          <p:nvPr/>
        </p:nvSpPr>
        <p:spPr bwMode="auto">
          <a:xfrm>
            <a:off x="1246190" y="4730782"/>
            <a:ext cx="295275" cy="29686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7990" name="Freeform 461"/>
          <p:cNvSpPr>
            <a:spLocks/>
          </p:cNvSpPr>
          <p:nvPr/>
        </p:nvSpPr>
        <p:spPr bwMode="auto">
          <a:xfrm>
            <a:off x="1254125" y="4737100"/>
            <a:ext cx="285750" cy="287338"/>
          </a:xfrm>
          <a:custGeom>
            <a:avLst/>
            <a:gdLst>
              <a:gd name="T0" fmla="*/ 2147483647 w 178"/>
              <a:gd name="T1" fmla="*/ 0 h 187"/>
              <a:gd name="T2" fmla="*/ 0 w 178"/>
              <a:gd name="T3" fmla="*/ 2147483647 h 187"/>
              <a:gd name="T4" fmla="*/ 2147483647 w 178"/>
              <a:gd name="T5" fmla="*/ 2147483647 h 187"/>
              <a:gd name="T6" fmla="*/ 2147483647 w 178"/>
              <a:gd name="T7" fmla="*/ 0 h 187"/>
              <a:gd name="T8" fmla="*/ 0 60000 65536"/>
              <a:gd name="T9" fmla="*/ 0 60000 65536"/>
              <a:gd name="T10" fmla="*/ 0 60000 65536"/>
              <a:gd name="T11" fmla="*/ 0 60000 65536"/>
              <a:gd name="T12" fmla="*/ 0 w 178"/>
              <a:gd name="T13" fmla="*/ 0 h 187"/>
              <a:gd name="T14" fmla="*/ 178 w 178"/>
              <a:gd name="T15" fmla="*/ 187 h 187"/>
            </a:gdLst>
            <a:ahLst/>
            <a:cxnLst>
              <a:cxn ang="T8">
                <a:pos x="T0" y="T1"/>
              </a:cxn>
              <a:cxn ang="T9">
                <a:pos x="T2" y="T3"/>
              </a:cxn>
              <a:cxn ang="T10">
                <a:pos x="T4" y="T5"/>
              </a:cxn>
              <a:cxn ang="T11">
                <a:pos x="T6" y="T7"/>
              </a:cxn>
            </a:cxnLst>
            <a:rect l="T12" t="T13" r="T14" b="T15"/>
            <a:pathLst>
              <a:path w="178" h="187">
                <a:moveTo>
                  <a:pt x="175" y="0"/>
                </a:moveTo>
                <a:lnTo>
                  <a:pt x="0" y="186"/>
                </a:lnTo>
                <a:lnTo>
                  <a:pt x="177" y="186"/>
                </a:lnTo>
                <a:lnTo>
                  <a:pt x="175"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48" name="Rectangle 462"/>
          <p:cNvSpPr>
            <a:spLocks noChangeArrowheads="1"/>
          </p:cNvSpPr>
          <p:nvPr/>
        </p:nvSpPr>
        <p:spPr bwMode="auto">
          <a:xfrm>
            <a:off x="1333516" y="47228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049" name="Rectangle 463"/>
          <p:cNvSpPr>
            <a:spLocks noChangeArrowheads="1"/>
          </p:cNvSpPr>
          <p:nvPr/>
        </p:nvSpPr>
        <p:spPr bwMode="auto">
          <a:xfrm>
            <a:off x="1222377" y="470697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257</a:t>
            </a:r>
          </a:p>
        </p:txBody>
      </p:sp>
      <p:sp>
        <p:nvSpPr>
          <p:cNvPr id="83050" name="Rectangle 464"/>
          <p:cNvSpPr>
            <a:spLocks noChangeArrowheads="1"/>
          </p:cNvSpPr>
          <p:nvPr/>
        </p:nvSpPr>
        <p:spPr bwMode="auto">
          <a:xfrm>
            <a:off x="1222395"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51" name="Rectangle 465"/>
          <p:cNvSpPr>
            <a:spLocks noChangeArrowheads="1"/>
          </p:cNvSpPr>
          <p:nvPr/>
        </p:nvSpPr>
        <p:spPr bwMode="auto">
          <a:xfrm>
            <a:off x="1265240" y="4924457"/>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52" name="Rectangle 466"/>
          <p:cNvSpPr>
            <a:spLocks noChangeArrowheads="1"/>
          </p:cNvSpPr>
          <p:nvPr/>
        </p:nvSpPr>
        <p:spPr bwMode="auto">
          <a:xfrm>
            <a:off x="1282716" y="4843495"/>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1.3 s</a:t>
            </a:r>
          </a:p>
        </p:txBody>
      </p:sp>
      <p:sp>
        <p:nvSpPr>
          <p:cNvPr id="83053" name="Rectangle 467"/>
          <p:cNvSpPr>
            <a:spLocks noChangeArrowheads="1"/>
          </p:cNvSpPr>
          <p:nvPr/>
        </p:nvSpPr>
        <p:spPr bwMode="auto">
          <a:xfrm>
            <a:off x="1551004" y="4730750"/>
            <a:ext cx="288925" cy="29845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7997" name="Freeform 468"/>
          <p:cNvSpPr>
            <a:spLocks/>
          </p:cNvSpPr>
          <p:nvPr/>
        </p:nvSpPr>
        <p:spPr bwMode="auto">
          <a:xfrm>
            <a:off x="1558925" y="4737132"/>
            <a:ext cx="276225" cy="288925"/>
          </a:xfrm>
          <a:custGeom>
            <a:avLst/>
            <a:gdLst>
              <a:gd name="T0" fmla="*/ 2147483647 w 175"/>
              <a:gd name="T1" fmla="*/ 0 h 189"/>
              <a:gd name="T2" fmla="*/ 0 w 175"/>
              <a:gd name="T3" fmla="*/ 2147483647 h 189"/>
              <a:gd name="T4" fmla="*/ 2147483647 w 175"/>
              <a:gd name="T5" fmla="*/ 2147483647 h 189"/>
              <a:gd name="T6" fmla="*/ 2147483647 w 175"/>
              <a:gd name="T7" fmla="*/ 0 h 189"/>
              <a:gd name="T8" fmla="*/ 0 60000 65536"/>
              <a:gd name="T9" fmla="*/ 0 60000 65536"/>
              <a:gd name="T10" fmla="*/ 0 60000 65536"/>
              <a:gd name="T11" fmla="*/ 0 60000 65536"/>
              <a:gd name="T12" fmla="*/ 0 w 175"/>
              <a:gd name="T13" fmla="*/ 0 h 189"/>
              <a:gd name="T14" fmla="*/ 175 w 175"/>
              <a:gd name="T15" fmla="*/ 189 h 189"/>
            </a:gdLst>
            <a:ahLst/>
            <a:cxnLst>
              <a:cxn ang="T8">
                <a:pos x="T0" y="T1"/>
              </a:cxn>
              <a:cxn ang="T9">
                <a:pos x="T2" y="T3"/>
              </a:cxn>
              <a:cxn ang="T10">
                <a:pos x="T4" y="T5"/>
              </a:cxn>
              <a:cxn ang="T11">
                <a:pos x="T6" y="T7"/>
              </a:cxn>
            </a:cxnLst>
            <a:rect l="T12" t="T13" r="T14" b="T15"/>
            <a:pathLst>
              <a:path w="175" h="189">
                <a:moveTo>
                  <a:pt x="174" y="0"/>
                </a:moveTo>
                <a:lnTo>
                  <a:pt x="0" y="188"/>
                </a:lnTo>
                <a:lnTo>
                  <a:pt x="174" y="188"/>
                </a:lnTo>
                <a:lnTo>
                  <a:pt x="174" y="0"/>
                </a:lnTo>
              </a:path>
            </a:pathLst>
          </a:custGeom>
          <a:solidFill>
            <a:srgbClr val="FF33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55" name="Rectangle 469"/>
          <p:cNvSpPr>
            <a:spLocks noChangeArrowheads="1"/>
          </p:cNvSpPr>
          <p:nvPr/>
        </p:nvSpPr>
        <p:spPr bwMode="auto">
          <a:xfrm>
            <a:off x="1630379" y="47228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056" name="Rectangle 470"/>
          <p:cNvSpPr>
            <a:spLocks noChangeArrowheads="1"/>
          </p:cNvSpPr>
          <p:nvPr/>
        </p:nvSpPr>
        <p:spPr bwMode="auto">
          <a:xfrm>
            <a:off x="1520841" y="47053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258</a:t>
            </a:r>
          </a:p>
        </p:txBody>
      </p:sp>
      <p:sp>
        <p:nvSpPr>
          <p:cNvPr id="83057" name="Rectangle 471"/>
          <p:cNvSpPr>
            <a:spLocks noChangeArrowheads="1"/>
          </p:cNvSpPr>
          <p:nvPr/>
        </p:nvSpPr>
        <p:spPr bwMode="auto">
          <a:xfrm>
            <a:off x="1522435"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58" name="Rectangle 472"/>
          <p:cNvSpPr>
            <a:spLocks noChangeArrowheads="1"/>
          </p:cNvSpPr>
          <p:nvPr/>
        </p:nvSpPr>
        <p:spPr bwMode="auto">
          <a:xfrm>
            <a:off x="1563704" y="4924457"/>
            <a:ext cx="1586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,ec</a:t>
            </a:r>
          </a:p>
        </p:txBody>
      </p:sp>
      <p:sp>
        <p:nvSpPr>
          <p:cNvPr id="83059" name="Rectangle 473"/>
          <p:cNvSpPr>
            <a:spLocks noChangeArrowheads="1"/>
          </p:cNvSpPr>
          <p:nvPr/>
        </p:nvSpPr>
        <p:spPr bwMode="auto">
          <a:xfrm>
            <a:off x="1585929" y="4843495"/>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4.4 s</a:t>
            </a:r>
          </a:p>
        </p:txBody>
      </p:sp>
      <p:sp>
        <p:nvSpPr>
          <p:cNvPr id="83060" name="Rectangle 474"/>
          <p:cNvSpPr>
            <a:spLocks noChangeArrowheads="1"/>
          </p:cNvSpPr>
          <p:nvPr/>
        </p:nvSpPr>
        <p:spPr bwMode="auto">
          <a:xfrm>
            <a:off x="2154238" y="4733925"/>
            <a:ext cx="292100"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061" name="Rectangle 475"/>
          <p:cNvSpPr>
            <a:spLocks noChangeArrowheads="1"/>
          </p:cNvSpPr>
          <p:nvPr/>
        </p:nvSpPr>
        <p:spPr bwMode="auto">
          <a:xfrm>
            <a:off x="2239968" y="47228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062" name="Rectangle 476"/>
          <p:cNvSpPr>
            <a:spLocks noChangeArrowheads="1"/>
          </p:cNvSpPr>
          <p:nvPr/>
        </p:nvSpPr>
        <p:spPr bwMode="auto">
          <a:xfrm>
            <a:off x="2124091" y="47053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260</a:t>
            </a:r>
          </a:p>
        </p:txBody>
      </p:sp>
      <p:sp>
        <p:nvSpPr>
          <p:cNvPr id="38006" name="Freeform 477"/>
          <p:cNvSpPr>
            <a:spLocks/>
          </p:cNvSpPr>
          <p:nvPr/>
        </p:nvSpPr>
        <p:spPr bwMode="auto">
          <a:xfrm>
            <a:off x="2297129" y="4867307"/>
            <a:ext cx="147637" cy="155575"/>
          </a:xfrm>
          <a:custGeom>
            <a:avLst/>
            <a:gdLst>
              <a:gd name="T0" fmla="*/ 2147483647 w 93"/>
              <a:gd name="T1" fmla="*/ 2147483647 h 98"/>
              <a:gd name="T2" fmla="*/ 0 w 93"/>
              <a:gd name="T3" fmla="*/ 2147483647 h 98"/>
              <a:gd name="T4" fmla="*/ 2147483647 w 93"/>
              <a:gd name="T5" fmla="*/ 0 h 98"/>
              <a:gd name="T6" fmla="*/ 2147483647 w 93"/>
              <a:gd name="T7" fmla="*/ 2147483647 h 98"/>
              <a:gd name="T8" fmla="*/ 0 60000 65536"/>
              <a:gd name="T9" fmla="*/ 0 60000 65536"/>
              <a:gd name="T10" fmla="*/ 0 60000 65536"/>
              <a:gd name="T11" fmla="*/ 0 60000 65536"/>
              <a:gd name="T12" fmla="*/ 0 w 93"/>
              <a:gd name="T13" fmla="*/ 0 h 98"/>
              <a:gd name="T14" fmla="*/ 93 w 93"/>
              <a:gd name="T15" fmla="*/ 98 h 98"/>
            </a:gdLst>
            <a:ahLst/>
            <a:cxnLst>
              <a:cxn ang="T8">
                <a:pos x="T0" y="T1"/>
              </a:cxn>
              <a:cxn ang="T9">
                <a:pos x="T2" y="T3"/>
              </a:cxn>
              <a:cxn ang="T10">
                <a:pos x="T4" y="T5"/>
              </a:cxn>
              <a:cxn ang="T11">
                <a:pos x="T6" y="T7"/>
              </a:cxn>
            </a:cxnLst>
            <a:rect l="T12" t="T13" r="T14" b="T15"/>
            <a:pathLst>
              <a:path w="93" h="98">
                <a:moveTo>
                  <a:pt x="92" y="97"/>
                </a:moveTo>
                <a:lnTo>
                  <a:pt x="0" y="97"/>
                </a:lnTo>
                <a:lnTo>
                  <a:pt x="92" y="0"/>
                </a:lnTo>
                <a:lnTo>
                  <a:pt x="92" y="97"/>
                </a:lnTo>
              </a:path>
            </a:pathLst>
          </a:custGeom>
          <a:solidFill>
            <a:srgbClr val="FF33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64" name="Rectangle 478"/>
          <p:cNvSpPr>
            <a:spLocks noChangeArrowheads="1"/>
          </p:cNvSpPr>
          <p:nvPr/>
        </p:nvSpPr>
        <p:spPr bwMode="auto">
          <a:xfrm>
            <a:off x="2130448"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65" name="Rectangle 479"/>
          <p:cNvSpPr>
            <a:spLocks noChangeArrowheads="1"/>
          </p:cNvSpPr>
          <p:nvPr/>
        </p:nvSpPr>
        <p:spPr bwMode="auto">
          <a:xfrm>
            <a:off x="2170129" y="4924457"/>
            <a:ext cx="26129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,ec/sf?</a:t>
            </a:r>
          </a:p>
        </p:txBody>
      </p:sp>
      <p:sp>
        <p:nvSpPr>
          <p:cNvPr id="83066" name="Rectangle 480"/>
          <p:cNvSpPr>
            <a:spLocks noChangeArrowheads="1"/>
          </p:cNvSpPr>
          <p:nvPr/>
        </p:nvSpPr>
        <p:spPr bwMode="auto">
          <a:xfrm>
            <a:off x="2189179" y="4843495"/>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1.5 s</a:t>
            </a:r>
          </a:p>
        </p:txBody>
      </p:sp>
      <p:sp>
        <p:nvSpPr>
          <p:cNvPr id="83067" name="Rectangle 481"/>
          <p:cNvSpPr>
            <a:spLocks noChangeArrowheads="1"/>
          </p:cNvSpPr>
          <p:nvPr/>
        </p:nvSpPr>
        <p:spPr bwMode="auto">
          <a:xfrm>
            <a:off x="2454275" y="4730750"/>
            <a:ext cx="293688" cy="293688"/>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011" name="Freeform 482"/>
          <p:cNvSpPr>
            <a:spLocks/>
          </p:cNvSpPr>
          <p:nvPr/>
        </p:nvSpPr>
        <p:spPr bwMode="auto">
          <a:xfrm>
            <a:off x="2466989" y="4735513"/>
            <a:ext cx="277813" cy="285750"/>
          </a:xfrm>
          <a:custGeom>
            <a:avLst/>
            <a:gdLst>
              <a:gd name="T0" fmla="*/ 2147483647 w 177"/>
              <a:gd name="T1" fmla="*/ 0 h 185"/>
              <a:gd name="T2" fmla="*/ 0 w 177"/>
              <a:gd name="T3" fmla="*/ 2147483647 h 185"/>
              <a:gd name="T4" fmla="*/ 2147483647 w 177"/>
              <a:gd name="T5" fmla="*/ 2147483647 h 185"/>
              <a:gd name="T6" fmla="*/ 2147483647 w 177"/>
              <a:gd name="T7" fmla="*/ 0 h 185"/>
              <a:gd name="T8" fmla="*/ 0 60000 65536"/>
              <a:gd name="T9" fmla="*/ 0 60000 65536"/>
              <a:gd name="T10" fmla="*/ 0 60000 65536"/>
              <a:gd name="T11" fmla="*/ 0 60000 65536"/>
              <a:gd name="T12" fmla="*/ 0 w 177"/>
              <a:gd name="T13" fmla="*/ 0 h 185"/>
              <a:gd name="T14" fmla="*/ 177 w 177"/>
              <a:gd name="T15" fmla="*/ 185 h 185"/>
            </a:gdLst>
            <a:ahLst/>
            <a:cxnLst>
              <a:cxn ang="T8">
                <a:pos x="T0" y="T1"/>
              </a:cxn>
              <a:cxn ang="T9">
                <a:pos x="T2" y="T3"/>
              </a:cxn>
              <a:cxn ang="T10">
                <a:pos x="T4" y="T5"/>
              </a:cxn>
              <a:cxn ang="T11">
                <a:pos x="T6" y="T7"/>
              </a:cxn>
            </a:cxnLst>
            <a:rect l="T12" t="T13" r="T14" b="T15"/>
            <a:pathLst>
              <a:path w="177" h="185">
                <a:moveTo>
                  <a:pt x="176" y="0"/>
                </a:moveTo>
                <a:lnTo>
                  <a:pt x="0" y="184"/>
                </a:lnTo>
                <a:lnTo>
                  <a:pt x="176" y="184"/>
                </a:lnTo>
                <a:lnTo>
                  <a:pt x="176"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69" name="Rectangle 483"/>
          <p:cNvSpPr>
            <a:spLocks noChangeArrowheads="1"/>
          </p:cNvSpPr>
          <p:nvPr/>
        </p:nvSpPr>
        <p:spPr bwMode="auto">
          <a:xfrm>
            <a:off x="2540016" y="47228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070" name="Rectangle 484"/>
          <p:cNvSpPr>
            <a:spLocks noChangeArrowheads="1"/>
          </p:cNvSpPr>
          <p:nvPr/>
        </p:nvSpPr>
        <p:spPr bwMode="auto">
          <a:xfrm>
            <a:off x="2428890" y="470697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261</a:t>
            </a:r>
          </a:p>
        </p:txBody>
      </p:sp>
      <p:sp>
        <p:nvSpPr>
          <p:cNvPr id="83071" name="Rectangle 485"/>
          <p:cNvSpPr>
            <a:spLocks noChangeArrowheads="1"/>
          </p:cNvSpPr>
          <p:nvPr/>
        </p:nvSpPr>
        <p:spPr bwMode="auto">
          <a:xfrm>
            <a:off x="2430483"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72" name="Rectangle 486"/>
          <p:cNvSpPr>
            <a:spLocks noChangeArrowheads="1"/>
          </p:cNvSpPr>
          <p:nvPr/>
        </p:nvSpPr>
        <p:spPr bwMode="auto">
          <a:xfrm>
            <a:off x="2471754" y="4924457"/>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73" name="Rectangle 487"/>
          <p:cNvSpPr>
            <a:spLocks noChangeArrowheads="1"/>
          </p:cNvSpPr>
          <p:nvPr/>
        </p:nvSpPr>
        <p:spPr bwMode="auto">
          <a:xfrm>
            <a:off x="2490804" y="4843495"/>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1.8 s</a:t>
            </a:r>
          </a:p>
        </p:txBody>
      </p:sp>
      <p:sp>
        <p:nvSpPr>
          <p:cNvPr id="83074" name="Rectangle 488"/>
          <p:cNvSpPr>
            <a:spLocks noChangeArrowheads="1"/>
          </p:cNvSpPr>
          <p:nvPr/>
        </p:nvSpPr>
        <p:spPr bwMode="auto">
          <a:xfrm>
            <a:off x="2759091" y="4730782"/>
            <a:ext cx="290513" cy="29686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018" name="Freeform 489"/>
          <p:cNvSpPr>
            <a:spLocks/>
          </p:cNvSpPr>
          <p:nvPr/>
        </p:nvSpPr>
        <p:spPr bwMode="auto">
          <a:xfrm>
            <a:off x="2762250" y="4740307"/>
            <a:ext cx="285750" cy="282575"/>
          </a:xfrm>
          <a:custGeom>
            <a:avLst/>
            <a:gdLst>
              <a:gd name="T0" fmla="*/ 2147483647 w 180"/>
              <a:gd name="T1" fmla="*/ 0 h 192"/>
              <a:gd name="T2" fmla="*/ 0 w 180"/>
              <a:gd name="T3" fmla="*/ 2147483647 h 192"/>
              <a:gd name="T4" fmla="*/ 2147483647 w 180"/>
              <a:gd name="T5" fmla="*/ 2147483647 h 192"/>
              <a:gd name="T6" fmla="*/ 2147483647 w 180"/>
              <a:gd name="T7" fmla="*/ 0 h 192"/>
              <a:gd name="T8" fmla="*/ 0 60000 65536"/>
              <a:gd name="T9" fmla="*/ 0 60000 65536"/>
              <a:gd name="T10" fmla="*/ 0 60000 65536"/>
              <a:gd name="T11" fmla="*/ 0 60000 65536"/>
              <a:gd name="T12" fmla="*/ 0 w 180"/>
              <a:gd name="T13" fmla="*/ 0 h 192"/>
              <a:gd name="T14" fmla="*/ 180 w 180"/>
              <a:gd name="T15" fmla="*/ 192 h 192"/>
            </a:gdLst>
            <a:ahLst/>
            <a:cxnLst>
              <a:cxn ang="T8">
                <a:pos x="T0" y="T1"/>
              </a:cxn>
              <a:cxn ang="T9">
                <a:pos x="T2" y="T3"/>
              </a:cxn>
              <a:cxn ang="T10">
                <a:pos x="T4" y="T5"/>
              </a:cxn>
              <a:cxn ang="T11">
                <a:pos x="T6" y="T7"/>
              </a:cxn>
            </a:cxnLst>
            <a:rect l="T12" t="T13" r="T14" b="T15"/>
            <a:pathLst>
              <a:path w="180" h="192">
                <a:moveTo>
                  <a:pt x="179" y="0"/>
                </a:moveTo>
                <a:lnTo>
                  <a:pt x="0" y="191"/>
                </a:lnTo>
                <a:lnTo>
                  <a:pt x="179" y="191"/>
                </a:lnTo>
                <a:lnTo>
                  <a:pt x="179" y="0"/>
                </a:lnTo>
              </a:path>
            </a:pathLst>
          </a:custGeom>
          <a:solidFill>
            <a:srgbClr val="FF33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76" name="Rectangle 490"/>
          <p:cNvSpPr>
            <a:spLocks noChangeArrowheads="1"/>
          </p:cNvSpPr>
          <p:nvPr/>
        </p:nvSpPr>
        <p:spPr bwMode="auto">
          <a:xfrm>
            <a:off x="2844804" y="472919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077" name="Rectangle 491"/>
          <p:cNvSpPr>
            <a:spLocks noChangeArrowheads="1"/>
          </p:cNvSpPr>
          <p:nvPr/>
        </p:nvSpPr>
        <p:spPr bwMode="auto">
          <a:xfrm>
            <a:off x="2732094" y="470379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262</a:t>
            </a:r>
          </a:p>
        </p:txBody>
      </p:sp>
      <p:sp>
        <p:nvSpPr>
          <p:cNvPr id="83078" name="Rectangle 492"/>
          <p:cNvSpPr>
            <a:spLocks noChangeArrowheads="1"/>
          </p:cNvSpPr>
          <p:nvPr/>
        </p:nvSpPr>
        <p:spPr bwMode="auto">
          <a:xfrm>
            <a:off x="2735285"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79" name="Rectangle 493"/>
          <p:cNvSpPr>
            <a:spLocks noChangeArrowheads="1"/>
          </p:cNvSpPr>
          <p:nvPr/>
        </p:nvSpPr>
        <p:spPr bwMode="auto">
          <a:xfrm>
            <a:off x="2786079" y="4924457"/>
            <a:ext cx="26129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,ec/sf?</a:t>
            </a:r>
          </a:p>
        </p:txBody>
      </p:sp>
      <p:sp>
        <p:nvSpPr>
          <p:cNvPr id="83080" name="Rectangle 494"/>
          <p:cNvSpPr>
            <a:spLocks noChangeArrowheads="1"/>
          </p:cNvSpPr>
          <p:nvPr/>
        </p:nvSpPr>
        <p:spPr bwMode="auto">
          <a:xfrm>
            <a:off x="2794016" y="4843495"/>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34 s</a:t>
            </a:r>
          </a:p>
        </p:txBody>
      </p:sp>
      <p:sp>
        <p:nvSpPr>
          <p:cNvPr id="83081" name="Rectangle 495"/>
          <p:cNvSpPr>
            <a:spLocks noChangeArrowheads="1"/>
          </p:cNvSpPr>
          <p:nvPr/>
        </p:nvSpPr>
        <p:spPr bwMode="auto">
          <a:xfrm>
            <a:off x="3059114" y="4730782"/>
            <a:ext cx="295275" cy="29686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025" name="Freeform 496"/>
          <p:cNvSpPr>
            <a:spLocks/>
          </p:cNvSpPr>
          <p:nvPr/>
        </p:nvSpPr>
        <p:spPr bwMode="auto">
          <a:xfrm>
            <a:off x="3065463" y="4741895"/>
            <a:ext cx="285750" cy="280987"/>
          </a:xfrm>
          <a:custGeom>
            <a:avLst/>
            <a:gdLst>
              <a:gd name="T0" fmla="*/ 2147483647 w 185"/>
              <a:gd name="T1" fmla="*/ 0 h 183"/>
              <a:gd name="T2" fmla="*/ 0 w 185"/>
              <a:gd name="T3" fmla="*/ 2147483647 h 183"/>
              <a:gd name="T4" fmla="*/ 2147483647 w 185"/>
              <a:gd name="T5" fmla="*/ 2147483647 h 183"/>
              <a:gd name="T6" fmla="*/ 2147483647 w 185"/>
              <a:gd name="T7" fmla="*/ 0 h 183"/>
              <a:gd name="T8" fmla="*/ 0 60000 65536"/>
              <a:gd name="T9" fmla="*/ 0 60000 65536"/>
              <a:gd name="T10" fmla="*/ 0 60000 65536"/>
              <a:gd name="T11" fmla="*/ 0 60000 65536"/>
              <a:gd name="T12" fmla="*/ 0 w 185"/>
              <a:gd name="T13" fmla="*/ 0 h 183"/>
              <a:gd name="T14" fmla="*/ 185 w 185"/>
              <a:gd name="T15" fmla="*/ 183 h 183"/>
            </a:gdLst>
            <a:ahLst/>
            <a:cxnLst>
              <a:cxn ang="T8">
                <a:pos x="T0" y="T1"/>
              </a:cxn>
              <a:cxn ang="T9">
                <a:pos x="T2" y="T3"/>
              </a:cxn>
              <a:cxn ang="T10">
                <a:pos x="T4" y="T5"/>
              </a:cxn>
              <a:cxn ang="T11">
                <a:pos x="T6" y="T7"/>
              </a:cxn>
            </a:cxnLst>
            <a:rect l="T12" t="T13" r="T14" b="T15"/>
            <a:pathLst>
              <a:path w="185" h="183">
                <a:moveTo>
                  <a:pt x="184" y="0"/>
                </a:moveTo>
                <a:lnTo>
                  <a:pt x="0" y="182"/>
                </a:lnTo>
                <a:lnTo>
                  <a:pt x="184" y="182"/>
                </a:lnTo>
                <a:lnTo>
                  <a:pt x="184"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83" name="Rectangle 497"/>
          <p:cNvSpPr>
            <a:spLocks noChangeArrowheads="1"/>
          </p:cNvSpPr>
          <p:nvPr/>
        </p:nvSpPr>
        <p:spPr bwMode="auto">
          <a:xfrm>
            <a:off x="3146440" y="473395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084" name="Rectangle 498"/>
          <p:cNvSpPr>
            <a:spLocks noChangeArrowheads="1"/>
          </p:cNvSpPr>
          <p:nvPr/>
        </p:nvSpPr>
        <p:spPr bwMode="auto">
          <a:xfrm>
            <a:off x="3030539" y="47053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263</a:t>
            </a:r>
          </a:p>
        </p:txBody>
      </p:sp>
      <p:sp>
        <p:nvSpPr>
          <p:cNvPr id="83085" name="Rectangle 499"/>
          <p:cNvSpPr>
            <a:spLocks noChangeArrowheads="1"/>
          </p:cNvSpPr>
          <p:nvPr/>
        </p:nvSpPr>
        <p:spPr bwMode="auto">
          <a:xfrm>
            <a:off x="3030559"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086" name="Rectangle 500"/>
          <p:cNvSpPr>
            <a:spLocks noChangeArrowheads="1"/>
          </p:cNvSpPr>
          <p:nvPr/>
        </p:nvSpPr>
        <p:spPr bwMode="auto">
          <a:xfrm>
            <a:off x="3071829" y="4924457"/>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087" name="Rectangle 501"/>
          <p:cNvSpPr>
            <a:spLocks noChangeArrowheads="1"/>
          </p:cNvSpPr>
          <p:nvPr/>
        </p:nvSpPr>
        <p:spPr bwMode="auto">
          <a:xfrm>
            <a:off x="3097223" y="4843495"/>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27 s</a:t>
            </a:r>
          </a:p>
        </p:txBody>
      </p:sp>
      <p:grpSp>
        <p:nvGrpSpPr>
          <p:cNvPr id="83088" name="Group 150"/>
          <p:cNvGrpSpPr>
            <a:grpSpLocks/>
          </p:cNvGrpSpPr>
          <p:nvPr/>
        </p:nvGrpSpPr>
        <p:grpSpPr bwMode="auto">
          <a:xfrm>
            <a:off x="3332167" y="4405308"/>
            <a:ext cx="360363" cy="339724"/>
            <a:chOff x="2099" y="2775"/>
            <a:chExt cx="227" cy="214"/>
          </a:xfrm>
        </p:grpSpPr>
        <p:sp>
          <p:nvSpPr>
            <p:cNvPr id="83704" name="Rectangle 502"/>
            <p:cNvSpPr>
              <a:spLocks noChangeArrowheads="1"/>
            </p:cNvSpPr>
            <p:nvPr/>
          </p:nvSpPr>
          <p:spPr bwMode="auto">
            <a:xfrm>
              <a:off x="2118" y="2791"/>
              <a:ext cx="184"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705" name="Rectangle 503"/>
            <p:cNvSpPr>
              <a:spLocks noChangeArrowheads="1"/>
            </p:cNvSpPr>
            <p:nvPr/>
          </p:nvSpPr>
          <p:spPr bwMode="auto">
            <a:xfrm>
              <a:off x="2177" y="278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706" name="Rectangle 504"/>
            <p:cNvSpPr>
              <a:spLocks noChangeArrowheads="1"/>
            </p:cNvSpPr>
            <p:nvPr/>
          </p:nvSpPr>
          <p:spPr bwMode="auto">
            <a:xfrm>
              <a:off x="2099" y="2775"/>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265</a:t>
              </a:r>
            </a:p>
          </p:txBody>
        </p:sp>
        <p:sp>
          <p:nvSpPr>
            <p:cNvPr id="83707" name="Rectangle 505"/>
            <p:cNvSpPr>
              <a:spLocks noChangeArrowheads="1"/>
            </p:cNvSpPr>
            <p:nvPr/>
          </p:nvSpPr>
          <p:spPr bwMode="auto">
            <a:xfrm>
              <a:off x="2099" y="2914"/>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708" name="Rectangle 506"/>
            <p:cNvSpPr>
              <a:spLocks noChangeArrowheads="1"/>
            </p:cNvSpPr>
            <p:nvPr/>
          </p:nvSpPr>
          <p:spPr bwMode="auto">
            <a:xfrm>
              <a:off x="2125" y="2914"/>
              <a:ext cx="11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709" name="Rectangle 507"/>
            <p:cNvSpPr>
              <a:spLocks noChangeArrowheads="1"/>
            </p:cNvSpPr>
            <p:nvPr/>
          </p:nvSpPr>
          <p:spPr bwMode="auto">
            <a:xfrm>
              <a:off x="2138" y="2873"/>
              <a:ext cx="133"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7.4 s</a:t>
              </a:r>
            </a:p>
          </p:txBody>
        </p:sp>
      </p:grpSp>
      <p:sp>
        <p:nvSpPr>
          <p:cNvPr id="83089" name="Rectangle 508"/>
          <p:cNvSpPr>
            <a:spLocks noChangeArrowheads="1"/>
          </p:cNvSpPr>
          <p:nvPr/>
        </p:nvSpPr>
        <p:spPr bwMode="auto">
          <a:xfrm>
            <a:off x="3663950" y="4430713"/>
            <a:ext cx="293688" cy="290512"/>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090" name="Rectangle 509"/>
          <p:cNvSpPr>
            <a:spLocks noChangeArrowheads="1"/>
          </p:cNvSpPr>
          <p:nvPr/>
        </p:nvSpPr>
        <p:spPr bwMode="auto">
          <a:xfrm>
            <a:off x="3759216" y="4419632"/>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091" name="Rectangle 510"/>
          <p:cNvSpPr>
            <a:spLocks noChangeArrowheads="1"/>
          </p:cNvSpPr>
          <p:nvPr/>
        </p:nvSpPr>
        <p:spPr bwMode="auto">
          <a:xfrm>
            <a:off x="3635375" y="44069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266</a:t>
            </a:r>
          </a:p>
        </p:txBody>
      </p:sp>
      <p:sp>
        <p:nvSpPr>
          <p:cNvPr id="83092" name="Rectangle 511"/>
          <p:cNvSpPr>
            <a:spLocks noChangeArrowheads="1"/>
          </p:cNvSpPr>
          <p:nvPr/>
        </p:nvSpPr>
        <p:spPr bwMode="auto">
          <a:xfrm>
            <a:off x="3641741" y="4626007"/>
            <a:ext cx="21640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r>
              <a:rPr lang="de-CH" altLang="en-US" sz="500">
                <a:solidFill>
                  <a:srgbClr val="000000"/>
                </a:solidFill>
                <a:sym typeface="Symbol" panose="05050102010706020507" pitchFamily="18" charset="2"/>
              </a:rPr>
              <a:t></a:t>
            </a:r>
            <a:r>
              <a:rPr lang="de-CH" altLang="en-US" sz="500">
                <a:solidFill>
                  <a:srgbClr val="000000"/>
                </a:solidFill>
              </a:rPr>
              <a:t>?</a:t>
            </a:r>
          </a:p>
        </p:txBody>
      </p:sp>
      <p:sp>
        <p:nvSpPr>
          <p:cNvPr id="83093" name="Rectangle 512"/>
          <p:cNvSpPr>
            <a:spLocks noChangeArrowheads="1"/>
          </p:cNvSpPr>
          <p:nvPr/>
        </p:nvSpPr>
        <p:spPr bwMode="auto">
          <a:xfrm>
            <a:off x="3648090" y="4564095"/>
            <a:ext cx="33502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a:t>
            </a:r>
            <a:r>
              <a:rPr lang="de-CH" altLang="en-US" sz="500">
                <a:solidFill>
                  <a:srgbClr val="000000"/>
                </a:solidFill>
              </a:rPr>
              <a:t>440 ms</a:t>
            </a:r>
          </a:p>
        </p:txBody>
      </p:sp>
      <p:sp>
        <p:nvSpPr>
          <p:cNvPr id="83094" name="Rectangle 513"/>
          <p:cNvSpPr>
            <a:spLocks noChangeArrowheads="1"/>
          </p:cNvSpPr>
          <p:nvPr/>
        </p:nvSpPr>
        <p:spPr bwMode="auto">
          <a:xfrm>
            <a:off x="2867033" y="4541870"/>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1.4s</a:t>
            </a:r>
          </a:p>
        </p:txBody>
      </p:sp>
      <p:sp>
        <p:nvSpPr>
          <p:cNvPr id="83095" name="Rectangle 514"/>
          <p:cNvSpPr>
            <a:spLocks noChangeArrowheads="1"/>
          </p:cNvSpPr>
          <p:nvPr/>
        </p:nvSpPr>
        <p:spPr bwMode="auto">
          <a:xfrm>
            <a:off x="2759091" y="4430713"/>
            <a:ext cx="290513"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044" name="Freeform 515"/>
          <p:cNvSpPr>
            <a:spLocks/>
          </p:cNvSpPr>
          <p:nvPr/>
        </p:nvSpPr>
        <p:spPr bwMode="auto">
          <a:xfrm>
            <a:off x="2762250" y="4435507"/>
            <a:ext cx="285750" cy="284163"/>
          </a:xfrm>
          <a:custGeom>
            <a:avLst/>
            <a:gdLst>
              <a:gd name="T0" fmla="*/ 2147483647 w 179"/>
              <a:gd name="T1" fmla="*/ 0 h 179"/>
              <a:gd name="T2" fmla="*/ 0 w 179"/>
              <a:gd name="T3" fmla="*/ 2147483647 h 179"/>
              <a:gd name="T4" fmla="*/ 2147483647 w 179"/>
              <a:gd name="T5" fmla="*/ 2147483647 h 179"/>
              <a:gd name="T6" fmla="*/ 2147483647 w 179"/>
              <a:gd name="T7" fmla="*/ 0 h 179"/>
              <a:gd name="T8" fmla="*/ 0 60000 65536"/>
              <a:gd name="T9" fmla="*/ 0 60000 65536"/>
              <a:gd name="T10" fmla="*/ 0 60000 65536"/>
              <a:gd name="T11" fmla="*/ 0 60000 65536"/>
              <a:gd name="T12" fmla="*/ 0 w 179"/>
              <a:gd name="T13" fmla="*/ 0 h 179"/>
              <a:gd name="T14" fmla="*/ 179 w 179"/>
              <a:gd name="T15" fmla="*/ 179 h 179"/>
            </a:gdLst>
            <a:ahLst/>
            <a:cxnLst>
              <a:cxn ang="T8">
                <a:pos x="T0" y="T1"/>
              </a:cxn>
              <a:cxn ang="T9">
                <a:pos x="T2" y="T3"/>
              </a:cxn>
              <a:cxn ang="T10">
                <a:pos x="T4" y="T5"/>
              </a:cxn>
              <a:cxn ang="T11">
                <a:pos x="T6" y="T7"/>
              </a:cxn>
            </a:cxnLst>
            <a:rect l="T12" t="T13" r="T14" b="T15"/>
            <a:pathLst>
              <a:path w="179" h="179">
                <a:moveTo>
                  <a:pt x="178" y="0"/>
                </a:moveTo>
                <a:lnTo>
                  <a:pt x="0" y="178"/>
                </a:lnTo>
                <a:lnTo>
                  <a:pt x="178" y="178"/>
                </a:lnTo>
                <a:lnTo>
                  <a:pt x="178"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097" name="Rectangle 516"/>
          <p:cNvSpPr>
            <a:spLocks noChangeArrowheads="1"/>
          </p:cNvSpPr>
          <p:nvPr/>
        </p:nvSpPr>
        <p:spPr bwMode="auto">
          <a:xfrm>
            <a:off x="2852742" y="4419632"/>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098" name="Rectangle 517"/>
          <p:cNvSpPr>
            <a:spLocks noChangeArrowheads="1"/>
          </p:cNvSpPr>
          <p:nvPr/>
        </p:nvSpPr>
        <p:spPr bwMode="auto">
          <a:xfrm>
            <a:off x="2728929" y="44069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263</a:t>
            </a:r>
          </a:p>
        </p:txBody>
      </p:sp>
      <p:sp>
        <p:nvSpPr>
          <p:cNvPr id="83099" name="Rectangle 518"/>
          <p:cNvSpPr>
            <a:spLocks noChangeArrowheads="1"/>
          </p:cNvSpPr>
          <p:nvPr/>
        </p:nvSpPr>
        <p:spPr bwMode="auto">
          <a:xfrm>
            <a:off x="2733697" y="46228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00" name="Rectangle 519"/>
          <p:cNvSpPr>
            <a:spLocks noChangeArrowheads="1"/>
          </p:cNvSpPr>
          <p:nvPr/>
        </p:nvSpPr>
        <p:spPr bwMode="auto">
          <a:xfrm>
            <a:off x="2733691" y="4548220"/>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0.3s</a:t>
            </a:r>
          </a:p>
        </p:txBody>
      </p:sp>
      <p:sp>
        <p:nvSpPr>
          <p:cNvPr id="254119" name="Line 520"/>
          <p:cNvSpPr>
            <a:spLocks noChangeShapeType="1"/>
          </p:cNvSpPr>
          <p:nvPr/>
        </p:nvSpPr>
        <p:spPr bwMode="auto">
          <a:xfrm>
            <a:off x="2906713" y="4562507"/>
            <a:ext cx="0" cy="161925"/>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102" name="Rectangle 521"/>
          <p:cNvSpPr>
            <a:spLocks noChangeArrowheads="1"/>
          </p:cNvSpPr>
          <p:nvPr/>
        </p:nvSpPr>
        <p:spPr bwMode="auto">
          <a:xfrm>
            <a:off x="2876572" y="46228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03" name="Rectangle 522"/>
          <p:cNvSpPr>
            <a:spLocks noChangeArrowheads="1"/>
          </p:cNvSpPr>
          <p:nvPr/>
        </p:nvSpPr>
        <p:spPr bwMode="auto">
          <a:xfrm>
            <a:off x="2914666" y="4624420"/>
            <a:ext cx="15709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,sf?</a:t>
            </a:r>
          </a:p>
        </p:txBody>
      </p:sp>
      <p:sp>
        <p:nvSpPr>
          <p:cNvPr id="83104" name="Rectangle 523"/>
          <p:cNvSpPr>
            <a:spLocks noChangeArrowheads="1"/>
          </p:cNvSpPr>
          <p:nvPr/>
        </p:nvSpPr>
        <p:spPr bwMode="auto">
          <a:xfrm>
            <a:off x="2876566" y="4546632"/>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0.9s</a:t>
            </a:r>
          </a:p>
        </p:txBody>
      </p:sp>
      <p:sp>
        <p:nvSpPr>
          <p:cNvPr id="83105" name="Rectangle 524"/>
          <p:cNvSpPr>
            <a:spLocks noChangeArrowheads="1"/>
          </p:cNvSpPr>
          <p:nvPr/>
        </p:nvSpPr>
        <p:spPr bwMode="auto">
          <a:xfrm>
            <a:off x="2152650" y="4430713"/>
            <a:ext cx="293688"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06" name="Rectangle 525"/>
          <p:cNvSpPr>
            <a:spLocks noChangeArrowheads="1"/>
          </p:cNvSpPr>
          <p:nvPr/>
        </p:nvSpPr>
        <p:spPr bwMode="auto">
          <a:xfrm>
            <a:off x="2246325" y="4419632"/>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107" name="Rectangle 526"/>
          <p:cNvSpPr>
            <a:spLocks noChangeArrowheads="1"/>
          </p:cNvSpPr>
          <p:nvPr/>
        </p:nvSpPr>
        <p:spPr bwMode="auto">
          <a:xfrm>
            <a:off x="2124091" y="44053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261</a:t>
            </a:r>
          </a:p>
        </p:txBody>
      </p:sp>
      <p:sp>
        <p:nvSpPr>
          <p:cNvPr id="38056" name="Freeform 527"/>
          <p:cNvSpPr>
            <a:spLocks/>
          </p:cNvSpPr>
          <p:nvPr/>
        </p:nvSpPr>
        <p:spPr bwMode="auto">
          <a:xfrm>
            <a:off x="2297129" y="4567238"/>
            <a:ext cx="147637" cy="150812"/>
          </a:xfrm>
          <a:custGeom>
            <a:avLst/>
            <a:gdLst>
              <a:gd name="T0" fmla="*/ 2147483647 w 93"/>
              <a:gd name="T1" fmla="*/ 2147483647 h 95"/>
              <a:gd name="T2" fmla="*/ 0 w 93"/>
              <a:gd name="T3" fmla="*/ 2147483647 h 95"/>
              <a:gd name="T4" fmla="*/ 2147483647 w 93"/>
              <a:gd name="T5" fmla="*/ 0 h 95"/>
              <a:gd name="T6" fmla="*/ 2147483647 w 93"/>
              <a:gd name="T7" fmla="*/ 2147483647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92" y="94"/>
                </a:moveTo>
                <a:lnTo>
                  <a:pt x="0" y="94"/>
                </a:lnTo>
                <a:lnTo>
                  <a:pt x="92" y="0"/>
                </a:lnTo>
                <a:lnTo>
                  <a:pt x="92" y="94"/>
                </a:lnTo>
              </a:path>
            </a:pathLst>
          </a:custGeom>
          <a:solidFill>
            <a:srgbClr val="FF33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109" name="Rectangle 528"/>
          <p:cNvSpPr>
            <a:spLocks noChangeArrowheads="1"/>
          </p:cNvSpPr>
          <p:nvPr/>
        </p:nvSpPr>
        <p:spPr bwMode="auto">
          <a:xfrm>
            <a:off x="2119336" y="46228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10" name="Rectangle 529"/>
          <p:cNvSpPr>
            <a:spLocks noChangeArrowheads="1"/>
          </p:cNvSpPr>
          <p:nvPr/>
        </p:nvSpPr>
        <p:spPr bwMode="auto">
          <a:xfrm>
            <a:off x="2160604" y="4622832"/>
            <a:ext cx="1586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,ec</a:t>
            </a:r>
          </a:p>
        </p:txBody>
      </p:sp>
      <p:sp>
        <p:nvSpPr>
          <p:cNvPr id="83111" name="Rectangle 530"/>
          <p:cNvSpPr>
            <a:spLocks noChangeArrowheads="1"/>
          </p:cNvSpPr>
          <p:nvPr/>
        </p:nvSpPr>
        <p:spPr bwMode="auto">
          <a:xfrm>
            <a:off x="2163778" y="4541870"/>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0.23 s</a:t>
            </a:r>
          </a:p>
        </p:txBody>
      </p:sp>
      <p:sp>
        <p:nvSpPr>
          <p:cNvPr id="83112" name="Rectangle 531"/>
          <p:cNvSpPr>
            <a:spLocks noChangeArrowheads="1"/>
          </p:cNvSpPr>
          <p:nvPr/>
        </p:nvSpPr>
        <p:spPr bwMode="auto">
          <a:xfrm>
            <a:off x="1851025" y="4430713"/>
            <a:ext cx="292100"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061" name="Freeform 532"/>
          <p:cNvSpPr>
            <a:spLocks/>
          </p:cNvSpPr>
          <p:nvPr/>
        </p:nvSpPr>
        <p:spPr bwMode="auto">
          <a:xfrm>
            <a:off x="1854216" y="4441857"/>
            <a:ext cx="288925" cy="276225"/>
          </a:xfrm>
          <a:custGeom>
            <a:avLst/>
            <a:gdLst>
              <a:gd name="T0" fmla="*/ 2147483647 w 182"/>
              <a:gd name="T1" fmla="*/ 0 h 179"/>
              <a:gd name="T2" fmla="*/ 0 w 182"/>
              <a:gd name="T3" fmla="*/ 2147483647 h 179"/>
              <a:gd name="T4" fmla="*/ 2147483647 w 182"/>
              <a:gd name="T5" fmla="*/ 2147483647 h 179"/>
              <a:gd name="T6" fmla="*/ 2147483647 w 182"/>
              <a:gd name="T7" fmla="*/ 0 h 179"/>
              <a:gd name="T8" fmla="*/ 0 60000 65536"/>
              <a:gd name="T9" fmla="*/ 0 60000 65536"/>
              <a:gd name="T10" fmla="*/ 0 60000 65536"/>
              <a:gd name="T11" fmla="*/ 0 60000 65536"/>
              <a:gd name="T12" fmla="*/ 0 w 182"/>
              <a:gd name="T13" fmla="*/ 0 h 179"/>
              <a:gd name="T14" fmla="*/ 182 w 182"/>
              <a:gd name="T15" fmla="*/ 179 h 179"/>
            </a:gdLst>
            <a:ahLst/>
            <a:cxnLst>
              <a:cxn ang="T8">
                <a:pos x="T0" y="T1"/>
              </a:cxn>
              <a:cxn ang="T9">
                <a:pos x="T2" y="T3"/>
              </a:cxn>
              <a:cxn ang="T10">
                <a:pos x="T4" y="T5"/>
              </a:cxn>
              <a:cxn ang="T11">
                <a:pos x="T6" y="T7"/>
              </a:cxn>
            </a:cxnLst>
            <a:rect l="T12" t="T13" r="T14" b="T15"/>
            <a:pathLst>
              <a:path w="182" h="179">
                <a:moveTo>
                  <a:pt x="179" y="0"/>
                </a:moveTo>
                <a:lnTo>
                  <a:pt x="0" y="178"/>
                </a:lnTo>
                <a:lnTo>
                  <a:pt x="181" y="178"/>
                </a:lnTo>
                <a:lnTo>
                  <a:pt x="179"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114" name="Rectangle 533"/>
          <p:cNvSpPr>
            <a:spLocks noChangeArrowheads="1"/>
          </p:cNvSpPr>
          <p:nvPr/>
        </p:nvSpPr>
        <p:spPr bwMode="auto">
          <a:xfrm>
            <a:off x="1941528" y="4419632"/>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115" name="Rectangle 534"/>
          <p:cNvSpPr>
            <a:spLocks noChangeArrowheads="1"/>
          </p:cNvSpPr>
          <p:nvPr/>
        </p:nvSpPr>
        <p:spPr bwMode="auto">
          <a:xfrm>
            <a:off x="1820879" y="44069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260</a:t>
            </a:r>
          </a:p>
        </p:txBody>
      </p:sp>
      <p:sp>
        <p:nvSpPr>
          <p:cNvPr id="83116" name="Rectangle 535"/>
          <p:cNvSpPr>
            <a:spLocks noChangeArrowheads="1"/>
          </p:cNvSpPr>
          <p:nvPr/>
        </p:nvSpPr>
        <p:spPr bwMode="auto">
          <a:xfrm>
            <a:off x="1820885" y="46228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17" name="Rectangle 536"/>
          <p:cNvSpPr>
            <a:spLocks noChangeArrowheads="1"/>
          </p:cNvSpPr>
          <p:nvPr/>
        </p:nvSpPr>
        <p:spPr bwMode="auto">
          <a:xfrm>
            <a:off x="1860565" y="4622832"/>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118" name="Rectangle 537"/>
          <p:cNvSpPr>
            <a:spLocks noChangeArrowheads="1"/>
          </p:cNvSpPr>
          <p:nvPr/>
        </p:nvSpPr>
        <p:spPr bwMode="auto">
          <a:xfrm>
            <a:off x="1855804" y="4541870"/>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3.6 ms</a:t>
            </a:r>
          </a:p>
        </p:txBody>
      </p:sp>
      <p:sp>
        <p:nvSpPr>
          <p:cNvPr id="83119" name="Rectangle 538"/>
          <p:cNvSpPr>
            <a:spLocks noChangeArrowheads="1"/>
          </p:cNvSpPr>
          <p:nvPr/>
        </p:nvSpPr>
        <p:spPr bwMode="auto">
          <a:xfrm>
            <a:off x="1551004" y="4430713"/>
            <a:ext cx="288925"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20" name="Rectangle 539"/>
          <p:cNvSpPr>
            <a:spLocks noChangeArrowheads="1"/>
          </p:cNvSpPr>
          <p:nvPr/>
        </p:nvSpPr>
        <p:spPr bwMode="auto">
          <a:xfrm>
            <a:off x="1644666" y="4419632"/>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121" name="Rectangle 540"/>
          <p:cNvSpPr>
            <a:spLocks noChangeArrowheads="1"/>
          </p:cNvSpPr>
          <p:nvPr/>
        </p:nvSpPr>
        <p:spPr bwMode="auto">
          <a:xfrm>
            <a:off x="1524016" y="44069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259</a:t>
            </a:r>
          </a:p>
        </p:txBody>
      </p:sp>
      <p:sp>
        <p:nvSpPr>
          <p:cNvPr id="83122" name="Rectangle 541"/>
          <p:cNvSpPr>
            <a:spLocks noChangeArrowheads="1"/>
          </p:cNvSpPr>
          <p:nvPr/>
        </p:nvSpPr>
        <p:spPr bwMode="auto">
          <a:xfrm>
            <a:off x="1524023" y="46260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23" name="Rectangle 542"/>
          <p:cNvSpPr>
            <a:spLocks noChangeArrowheads="1"/>
          </p:cNvSpPr>
          <p:nvPr/>
        </p:nvSpPr>
        <p:spPr bwMode="auto">
          <a:xfrm>
            <a:off x="1562116" y="4538695"/>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0.48 s</a:t>
            </a:r>
          </a:p>
        </p:txBody>
      </p:sp>
      <p:grpSp>
        <p:nvGrpSpPr>
          <p:cNvPr id="83124" name="Group 543"/>
          <p:cNvGrpSpPr>
            <a:grpSpLocks/>
          </p:cNvGrpSpPr>
          <p:nvPr/>
        </p:nvGrpSpPr>
        <p:grpSpPr bwMode="auto">
          <a:xfrm>
            <a:off x="1219177" y="4405308"/>
            <a:ext cx="357187" cy="339724"/>
            <a:chOff x="1195" y="2775"/>
            <a:chExt cx="225" cy="214"/>
          </a:xfrm>
        </p:grpSpPr>
        <p:sp>
          <p:nvSpPr>
            <p:cNvPr id="83699" name="Rectangle 544"/>
            <p:cNvSpPr>
              <a:spLocks noChangeArrowheads="1"/>
            </p:cNvSpPr>
            <p:nvPr/>
          </p:nvSpPr>
          <p:spPr bwMode="auto">
            <a:xfrm>
              <a:off x="1212" y="2791"/>
              <a:ext cx="186" cy="18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700" name="Rectangle 545"/>
            <p:cNvSpPr>
              <a:spLocks noChangeArrowheads="1"/>
            </p:cNvSpPr>
            <p:nvPr/>
          </p:nvSpPr>
          <p:spPr bwMode="auto">
            <a:xfrm>
              <a:off x="1271" y="278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701" name="Rectangle 546"/>
            <p:cNvSpPr>
              <a:spLocks noChangeArrowheads="1"/>
            </p:cNvSpPr>
            <p:nvPr/>
          </p:nvSpPr>
          <p:spPr bwMode="auto">
            <a:xfrm>
              <a:off x="1195" y="2775"/>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258</a:t>
              </a:r>
            </a:p>
          </p:txBody>
        </p:sp>
        <p:sp>
          <p:nvSpPr>
            <p:cNvPr id="83702" name="Rectangle 547"/>
            <p:cNvSpPr>
              <a:spLocks noChangeArrowheads="1"/>
            </p:cNvSpPr>
            <p:nvPr/>
          </p:nvSpPr>
          <p:spPr bwMode="auto">
            <a:xfrm>
              <a:off x="1197" y="2914"/>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703" name="Rectangle 548"/>
            <p:cNvSpPr>
              <a:spLocks noChangeArrowheads="1"/>
            </p:cNvSpPr>
            <p:nvPr/>
          </p:nvSpPr>
          <p:spPr bwMode="auto">
            <a:xfrm>
              <a:off x="1221" y="2859"/>
              <a:ext cx="16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2.9 ms</a:t>
              </a:r>
            </a:p>
          </p:txBody>
        </p:sp>
      </p:grpSp>
      <p:sp>
        <p:nvSpPr>
          <p:cNvPr id="83125" name="Rectangle 549"/>
          <p:cNvSpPr>
            <a:spLocks noChangeArrowheads="1"/>
          </p:cNvSpPr>
          <p:nvPr/>
        </p:nvSpPr>
        <p:spPr bwMode="auto">
          <a:xfrm>
            <a:off x="1851025" y="4125945"/>
            <a:ext cx="292100" cy="2936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26" name="Rectangle 550"/>
          <p:cNvSpPr>
            <a:spLocks noChangeArrowheads="1"/>
          </p:cNvSpPr>
          <p:nvPr/>
        </p:nvSpPr>
        <p:spPr bwMode="auto">
          <a:xfrm>
            <a:off x="1938354" y="411800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127" name="Rectangle 551"/>
          <p:cNvSpPr>
            <a:spLocks noChangeArrowheads="1"/>
          </p:cNvSpPr>
          <p:nvPr/>
        </p:nvSpPr>
        <p:spPr bwMode="auto">
          <a:xfrm>
            <a:off x="1820879" y="4103693"/>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261</a:t>
            </a:r>
          </a:p>
        </p:txBody>
      </p:sp>
      <p:sp>
        <p:nvSpPr>
          <p:cNvPr id="83128" name="Rectangle 552"/>
          <p:cNvSpPr>
            <a:spLocks noChangeArrowheads="1"/>
          </p:cNvSpPr>
          <p:nvPr/>
        </p:nvSpPr>
        <p:spPr bwMode="auto">
          <a:xfrm>
            <a:off x="1824061" y="4322795"/>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29" name="Rectangle 553"/>
          <p:cNvSpPr>
            <a:spLocks noChangeArrowheads="1"/>
          </p:cNvSpPr>
          <p:nvPr/>
        </p:nvSpPr>
        <p:spPr bwMode="auto">
          <a:xfrm>
            <a:off x="1838341" y="4237070"/>
            <a:ext cx="2997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11.8 ms</a:t>
            </a:r>
          </a:p>
        </p:txBody>
      </p:sp>
      <p:grpSp>
        <p:nvGrpSpPr>
          <p:cNvPr id="83130" name="Group 554"/>
          <p:cNvGrpSpPr>
            <a:grpSpLocks/>
          </p:cNvGrpSpPr>
          <p:nvPr/>
        </p:nvGrpSpPr>
        <p:grpSpPr bwMode="auto">
          <a:xfrm>
            <a:off x="2728879" y="4100551"/>
            <a:ext cx="361957" cy="341313"/>
            <a:chOff x="2146" y="2583"/>
            <a:chExt cx="227" cy="215"/>
          </a:xfrm>
        </p:grpSpPr>
        <p:sp>
          <p:nvSpPr>
            <p:cNvPr id="83694" name="Rectangle 555"/>
            <p:cNvSpPr>
              <a:spLocks noChangeArrowheads="1"/>
            </p:cNvSpPr>
            <p:nvPr/>
          </p:nvSpPr>
          <p:spPr bwMode="auto">
            <a:xfrm>
              <a:off x="2165" y="2599"/>
              <a:ext cx="183" cy="185"/>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95" name="Rectangle 556"/>
            <p:cNvSpPr>
              <a:spLocks noChangeArrowheads="1"/>
            </p:cNvSpPr>
            <p:nvPr/>
          </p:nvSpPr>
          <p:spPr bwMode="auto">
            <a:xfrm>
              <a:off x="2219" y="2594"/>
              <a:ext cx="15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696" name="Rectangle 557"/>
            <p:cNvSpPr>
              <a:spLocks noChangeArrowheads="1"/>
            </p:cNvSpPr>
            <p:nvPr/>
          </p:nvSpPr>
          <p:spPr bwMode="auto">
            <a:xfrm>
              <a:off x="2146" y="2583"/>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264</a:t>
              </a:r>
            </a:p>
          </p:txBody>
        </p:sp>
        <p:sp>
          <p:nvSpPr>
            <p:cNvPr id="83697" name="Rectangle 558"/>
            <p:cNvSpPr>
              <a:spLocks noChangeArrowheads="1"/>
            </p:cNvSpPr>
            <p:nvPr/>
          </p:nvSpPr>
          <p:spPr bwMode="auto">
            <a:xfrm>
              <a:off x="2148" y="2723"/>
              <a:ext cx="7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98" name="Rectangle 559"/>
            <p:cNvSpPr>
              <a:spLocks noChangeArrowheads="1"/>
            </p:cNvSpPr>
            <p:nvPr/>
          </p:nvSpPr>
          <p:spPr bwMode="auto">
            <a:xfrm>
              <a:off x="2167" y="2669"/>
              <a:ext cx="17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440 ms</a:t>
              </a:r>
            </a:p>
          </p:txBody>
        </p:sp>
      </p:grpSp>
      <p:sp>
        <p:nvSpPr>
          <p:cNvPr id="83131" name="Rectangle 560"/>
          <p:cNvSpPr>
            <a:spLocks noChangeArrowheads="1"/>
          </p:cNvSpPr>
          <p:nvPr/>
        </p:nvSpPr>
        <p:spPr bwMode="auto">
          <a:xfrm>
            <a:off x="2154238" y="4125945"/>
            <a:ext cx="292100" cy="2936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32" name="Rectangle 561"/>
          <p:cNvSpPr>
            <a:spLocks noChangeArrowheads="1"/>
          </p:cNvSpPr>
          <p:nvPr/>
        </p:nvSpPr>
        <p:spPr bwMode="auto">
          <a:xfrm>
            <a:off x="2238381" y="411800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133" name="Rectangle 562"/>
          <p:cNvSpPr>
            <a:spLocks noChangeArrowheads="1"/>
          </p:cNvSpPr>
          <p:nvPr/>
        </p:nvSpPr>
        <p:spPr bwMode="auto">
          <a:xfrm>
            <a:off x="2124091" y="410210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262</a:t>
            </a:r>
          </a:p>
        </p:txBody>
      </p:sp>
      <p:sp>
        <p:nvSpPr>
          <p:cNvPr id="83134" name="Rectangle 563"/>
          <p:cNvSpPr>
            <a:spLocks noChangeArrowheads="1"/>
          </p:cNvSpPr>
          <p:nvPr/>
        </p:nvSpPr>
        <p:spPr bwMode="auto">
          <a:xfrm>
            <a:off x="2127274" y="43196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35" name="Rectangle 564"/>
          <p:cNvSpPr>
            <a:spLocks noChangeArrowheads="1"/>
          </p:cNvSpPr>
          <p:nvPr/>
        </p:nvSpPr>
        <p:spPr bwMode="auto">
          <a:xfrm>
            <a:off x="2111398" y="4243420"/>
            <a:ext cx="22923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102ms</a:t>
            </a:r>
          </a:p>
        </p:txBody>
      </p:sp>
      <p:sp>
        <p:nvSpPr>
          <p:cNvPr id="254164" name="Line 565"/>
          <p:cNvSpPr>
            <a:spLocks noChangeShapeType="1"/>
          </p:cNvSpPr>
          <p:nvPr/>
        </p:nvSpPr>
        <p:spPr bwMode="auto">
          <a:xfrm>
            <a:off x="2305050" y="4270407"/>
            <a:ext cx="0" cy="155575"/>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137" name="Rectangle 566"/>
          <p:cNvSpPr>
            <a:spLocks noChangeArrowheads="1"/>
          </p:cNvSpPr>
          <p:nvPr/>
        </p:nvSpPr>
        <p:spPr bwMode="auto">
          <a:xfrm>
            <a:off x="2271734" y="43196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38" name="Rectangle 567"/>
          <p:cNvSpPr>
            <a:spLocks noChangeArrowheads="1"/>
          </p:cNvSpPr>
          <p:nvPr/>
        </p:nvSpPr>
        <p:spPr bwMode="auto">
          <a:xfrm>
            <a:off x="2295546" y="4243420"/>
            <a:ext cx="17152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8ms</a:t>
            </a:r>
          </a:p>
        </p:txBody>
      </p:sp>
      <p:sp>
        <p:nvSpPr>
          <p:cNvPr id="83139" name="Rectangle 568"/>
          <p:cNvSpPr>
            <a:spLocks noChangeArrowheads="1"/>
          </p:cNvSpPr>
          <p:nvPr/>
        </p:nvSpPr>
        <p:spPr bwMode="auto">
          <a:xfrm>
            <a:off x="944563" y="4730782"/>
            <a:ext cx="292100" cy="29686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088" name="Freeform 569"/>
          <p:cNvSpPr>
            <a:spLocks/>
          </p:cNvSpPr>
          <p:nvPr/>
        </p:nvSpPr>
        <p:spPr bwMode="auto">
          <a:xfrm>
            <a:off x="950929" y="4737132"/>
            <a:ext cx="280987" cy="288925"/>
          </a:xfrm>
          <a:custGeom>
            <a:avLst/>
            <a:gdLst>
              <a:gd name="T0" fmla="*/ 2147483647 w 181"/>
              <a:gd name="T1" fmla="*/ 0 h 187"/>
              <a:gd name="T2" fmla="*/ 0 w 181"/>
              <a:gd name="T3" fmla="*/ 2147483647 h 187"/>
              <a:gd name="T4" fmla="*/ 2147483647 w 181"/>
              <a:gd name="T5" fmla="*/ 2147483647 h 187"/>
              <a:gd name="T6" fmla="*/ 2147483647 w 181"/>
              <a:gd name="T7" fmla="*/ 0 h 187"/>
              <a:gd name="T8" fmla="*/ 0 60000 65536"/>
              <a:gd name="T9" fmla="*/ 0 60000 65536"/>
              <a:gd name="T10" fmla="*/ 0 60000 65536"/>
              <a:gd name="T11" fmla="*/ 0 60000 65536"/>
              <a:gd name="T12" fmla="*/ 0 w 181"/>
              <a:gd name="T13" fmla="*/ 0 h 187"/>
              <a:gd name="T14" fmla="*/ 181 w 181"/>
              <a:gd name="T15" fmla="*/ 187 h 187"/>
            </a:gdLst>
            <a:ahLst/>
            <a:cxnLst>
              <a:cxn ang="T8">
                <a:pos x="T0" y="T1"/>
              </a:cxn>
              <a:cxn ang="T9">
                <a:pos x="T2" y="T3"/>
              </a:cxn>
              <a:cxn ang="T10">
                <a:pos x="T4" y="T5"/>
              </a:cxn>
              <a:cxn ang="T11">
                <a:pos x="T6" y="T7"/>
              </a:cxn>
            </a:cxnLst>
            <a:rect l="T12" t="T13" r="T14" b="T15"/>
            <a:pathLst>
              <a:path w="181" h="187">
                <a:moveTo>
                  <a:pt x="180" y="0"/>
                </a:moveTo>
                <a:lnTo>
                  <a:pt x="0" y="186"/>
                </a:lnTo>
                <a:lnTo>
                  <a:pt x="180" y="186"/>
                </a:lnTo>
                <a:lnTo>
                  <a:pt x="180"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141" name="Rectangle 570"/>
          <p:cNvSpPr>
            <a:spLocks noChangeArrowheads="1"/>
          </p:cNvSpPr>
          <p:nvPr/>
        </p:nvSpPr>
        <p:spPr bwMode="auto">
          <a:xfrm>
            <a:off x="1028715" y="47228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142" name="Rectangle 571"/>
          <p:cNvSpPr>
            <a:spLocks noChangeArrowheads="1"/>
          </p:cNvSpPr>
          <p:nvPr/>
        </p:nvSpPr>
        <p:spPr bwMode="auto">
          <a:xfrm>
            <a:off x="917576" y="47053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256</a:t>
            </a:r>
          </a:p>
        </p:txBody>
      </p:sp>
      <p:sp>
        <p:nvSpPr>
          <p:cNvPr id="83143" name="Rectangle 572"/>
          <p:cNvSpPr>
            <a:spLocks noChangeArrowheads="1"/>
          </p:cNvSpPr>
          <p:nvPr/>
        </p:nvSpPr>
        <p:spPr bwMode="auto">
          <a:xfrm>
            <a:off x="916010"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44" name="Rectangle 573"/>
          <p:cNvSpPr>
            <a:spLocks noChangeArrowheads="1"/>
          </p:cNvSpPr>
          <p:nvPr/>
        </p:nvSpPr>
        <p:spPr bwMode="auto">
          <a:xfrm>
            <a:off x="957279" y="4924457"/>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145" name="Rectangle 574"/>
          <p:cNvSpPr>
            <a:spLocks noChangeArrowheads="1"/>
          </p:cNvSpPr>
          <p:nvPr/>
        </p:nvSpPr>
        <p:spPr bwMode="auto">
          <a:xfrm>
            <a:off x="979504" y="4843495"/>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2.6 s</a:t>
            </a:r>
          </a:p>
        </p:txBody>
      </p:sp>
      <p:sp>
        <p:nvSpPr>
          <p:cNvPr id="83146" name="Rectangle 575"/>
          <p:cNvSpPr>
            <a:spLocks noChangeArrowheads="1"/>
          </p:cNvSpPr>
          <p:nvPr/>
        </p:nvSpPr>
        <p:spPr bwMode="auto">
          <a:xfrm>
            <a:off x="642940" y="4730782"/>
            <a:ext cx="292100" cy="29686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095" name="Freeform 576"/>
          <p:cNvSpPr>
            <a:spLocks/>
          </p:cNvSpPr>
          <p:nvPr/>
        </p:nvSpPr>
        <p:spPr bwMode="auto">
          <a:xfrm>
            <a:off x="650876" y="4737132"/>
            <a:ext cx="284163" cy="288925"/>
          </a:xfrm>
          <a:custGeom>
            <a:avLst/>
            <a:gdLst>
              <a:gd name="T0" fmla="*/ 2147483647 w 182"/>
              <a:gd name="T1" fmla="*/ 0 h 180"/>
              <a:gd name="T2" fmla="*/ 0 w 182"/>
              <a:gd name="T3" fmla="*/ 2147483647 h 180"/>
              <a:gd name="T4" fmla="*/ 2147483647 w 182"/>
              <a:gd name="T5" fmla="*/ 2147483647 h 180"/>
              <a:gd name="T6" fmla="*/ 2147483647 w 182"/>
              <a:gd name="T7" fmla="*/ 0 h 180"/>
              <a:gd name="T8" fmla="*/ 0 60000 65536"/>
              <a:gd name="T9" fmla="*/ 0 60000 65536"/>
              <a:gd name="T10" fmla="*/ 0 60000 65536"/>
              <a:gd name="T11" fmla="*/ 0 60000 65536"/>
              <a:gd name="T12" fmla="*/ 0 w 182"/>
              <a:gd name="T13" fmla="*/ 0 h 180"/>
              <a:gd name="T14" fmla="*/ 182 w 182"/>
              <a:gd name="T15" fmla="*/ 180 h 180"/>
            </a:gdLst>
            <a:ahLst/>
            <a:cxnLst>
              <a:cxn ang="T8">
                <a:pos x="T0" y="T1"/>
              </a:cxn>
              <a:cxn ang="T9">
                <a:pos x="T2" y="T3"/>
              </a:cxn>
              <a:cxn ang="T10">
                <a:pos x="T4" y="T5"/>
              </a:cxn>
              <a:cxn ang="T11">
                <a:pos x="T6" y="T7"/>
              </a:cxn>
            </a:cxnLst>
            <a:rect l="T12" t="T13" r="T14" b="T15"/>
            <a:pathLst>
              <a:path w="182" h="180">
                <a:moveTo>
                  <a:pt x="179" y="0"/>
                </a:moveTo>
                <a:lnTo>
                  <a:pt x="0" y="179"/>
                </a:lnTo>
                <a:lnTo>
                  <a:pt x="181" y="179"/>
                </a:lnTo>
                <a:lnTo>
                  <a:pt x="179"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148" name="Rectangle 577"/>
          <p:cNvSpPr>
            <a:spLocks noChangeArrowheads="1"/>
          </p:cNvSpPr>
          <p:nvPr/>
        </p:nvSpPr>
        <p:spPr bwMode="auto">
          <a:xfrm>
            <a:off x="727079" y="47228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149" name="Rectangle 578"/>
          <p:cNvSpPr>
            <a:spLocks noChangeArrowheads="1"/>
          </p:cNvSpPr>
          <p:nvPr/>
        </p:nvSpPr>
        <p:spPr bwMode="auto">
          <a:xfrm>
            <a:off x="612783" y="47053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255</a:t>
            </a:r>
          </a:p>
        </p:txBody>
      </p:sp>
      <p:sp>
        <p:nvSpPr>
          <p:cNvPr id="83150" name="Rectangle 579"/>
          <p:cNvSpPr>
            <a:spLocks noChangeArrowheads="1"/>
          </p:cNvSpPr>
          <p:nvPr/>
        </p:nvSpPr>
        <p:spPr bwMode="auto">
          <a:xfrm>
            <a:off x="617561" y="49244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51" name="Rectangle 580"/>
          <p:cNvSpPr>
            <a:spLocks noChangeArrowheads="1"/>
          </p:cNvSpPr>
          <p:nvPr/>
        </p:nvSpPr>
        <p:spPr bwMode="auto">
          <a:xfrm>
            <a:off x="654051" y="4924457"/>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152" name="Rectangle 581"/>
          <p:cNvSpPr>
            <a:spLocks noChangeArrowheads="1"/>
          </p:cNvSpPr>
          <p:nvPr/>
        </p:nvSpPr>
        <p:spPr bwMode="auto">
          <a:xfrm>
            <a:off x="677879" y="4843495"/>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1.6 s</a:t>
            </a:r>
          </a:p>
        </p:txBody>
      </p:sp>
      <p:sp>
        <p:nvSpPr>
          <p:cNvPr id="83153" name="Rectangle 582"/>
          <p:cNvSpPr>
            <a:spLocks noChangeArrowheads="1"/>
          </p:cNvSpPr>
          <p:nvPr/>
        </p:nvSpPr>
        <p:spPr bwMode="auto">
          <a:xfrm>
            <a:off x="1551004" y="4125945"/>
            <a:ext cx="288925" cy="2936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54" name="Rectangle 583"/>
          <p:cNvSpPr>
            <a:spLocks noChangeArrowheads="1"/>
          </p:cNvSpPr>
          <p:nvPr/>
        </p:nvSpPr>
        <p:spPr bwMode="auto">
          <a:xfrm>
            <a:off x="1635141" y="411800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155" name="Rectangle 584"/>
          <p:cNvSpPr>
            <a:spLocks noChangeArrowheads="1"/>
          </p:cNvSpPr>
          <p:nvPr/>
        </p:nvSpPr>
        <p:spPr bwMode="auto">
          <a:xfrm>
            <a:off x="1524016" y="4103693"/>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260</a:t>
            </a:r>
          </a:p>
        </p:txBody>
      </p:sp>
      <p:sp>
        <p:nvSpPr>
          <p:cNvPr id="83156" name="Rectangle 585"/>
          <p:cNvSpPr>
            <a:spLocks noChangeArrowheads="1"/>
          </p:cNvSpPr>
          <p:nvPr/>
        </p:nvSpPr>
        <p:spPr bwMode="auto">
          <a:xfrm>
            <a:off x="1525610" y="4322795"/>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57" name="Rectangle 586"/>
          <p:cNvSpPr>
            <a:spLocks noChangeArrowheads="1"/>
          </p:cNvSpPr>
          <p:nvPr/>
        </p:nvSpPr>
        <p:spPr bwMode="auto">
          <a:xfrm>
            <a:off x="1635141" y="4237070"/>
            <a:ext cx="10900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a:t>
            </a:r>
          </a:p>
        </p:txBody>
      </p:sp>
      <p:sp>
        <p:nvSpPr>
          <p:cNvPr id="83158" name="Rectangle 587"/>
          <p:cNvSpPr>
            <a:spLocks noChangeArrowheads="1"/>
          </p:cNvSpPr>
          <p:nvPr/>
        </p:nvSpPr>
        <p:spPr bwMode="auto">
          <a:xfrm>
            <a:off x="2154238" y="3825879"/>
            <a:ext cx="292100"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59" name="Rectangle 588"/>
          <p:cNvSpPr>
            <a:spLocks noChangeArrowheads="1"/>
          </p:cNvSpPr>
          <p:nvPr/>
        </p:nvSpPr>
        <p:spPr bwMode="auto">
          <a:xfrm>
            <a:off x="2243153" y="3816352"/>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160" name="Rectangle 589"/>
          <p:cNvSpPr>
            <a:spLocks noChangeArrowheads="1"/>
          </p:cNvSpPr>
          <p:nvPr/>
        </p:nvSpPr>
        <p:spPr bwMode="auto">
          <a:xfrm>
            <a:off x="2124091" y="38004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263</a:t>
            </a:r>
          </a:p>
        </p:txBody>
      </p:sp>
      <p:sp>
        <p:nvSpPr>
          <p:cNvPr id="83161" name="Rectangle 590"/>
          <p:cNvSpPr>
            <a:spLocks noChangeArrowheads="1"/>
          </p:cNvSpPr>
          <p:nvPr/>
        </p:nvSpPr>
        <p:spPr bwMode="auto">
          <a:xfrm>
            <a:off x="2128861" y="402114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62" name="Rectangle 591"/>
          <p:cNvSpPr>
            <a:spLocks noChangeArrowheads="1"/>
          </p:cNvSpPr>
          <p:nvPr/>
        </p:nvSpPr>
        <p:spPr bwMode="auto">
          <a:xfrm>
            <a:off x="2243154" y="3933826"/>
            <a:ext cx="10900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a:t>
            </a:r>
          </a:p>
        </p:txBody>
      </p:sp>
      <p:sp>
        <p:nvSpPr>
          <p:cNvPr id="83163" name="Rectangle 592"/>
          <p:cNvSpPr>
            <a:spLocks noChangeArrowheads="1"/>
          </p:cNvSpPr>
          <p:nvPr/>
        </p:nvSpPr>
        <p:spPr bwMode="auto">
          <a:xfrm>
            <a:off x="2454275" y="3825879"/>
            <a:ext cx="293688"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112" name="Freeform 593"/>
          <p:cNvSpPr>
            <a:spLocks/>
          </p:cNvSpPr>
          <p:nvPr/>
        </p:nvSpPr>
        <p:spPr bwMode="auto">
          <a:xfrm>
            <a:off x="2465404" y="3830645"/>
            <a:ext cx="282575" cy="282575"/>
          </a:xfrm>
          <a:custGeom>
            <a:avLst/>
            <a:gdLst>
              <a:gd name="T0" fmla="*/ 2147483647 w 178"/>
              <a:gd name="T1" fmla="*/ 0 h 178"/>
              <a:gd name="T2" fmla="*/ 0 w 178"/>
              <a:gd name="T3" fmla="*/ 2147483647 h 178"/>
              <a:gd name="T4" fmla="*/ 2147483647 w 178"/>
              <a:gd name="T5" fmla="*/ 2147483647 h 178"/>
              <a:gd name="T6" fmla="*/ 2147483647 w 178"/>
              <a:gd name="T7" fmla="*/ 0 h 178"/>
              <a:gd name="T8" fmla="*/ 0 60000 65536"/>
              <a:gd name="T9" fmla="*/ 0 60000 65536"/>
              <a:gd name="T10" fmla="*/ 0 60000 65536"/>
              <a:gd name="T11" fmla="*/ 0 60000 65536"/>
              <a:gd name="T12" fmla="*/ 0 w 178"/>
              <a:gd name="T13" fmla="*/ 0 h 178"/>
              <a:gd name="T14" fmla="*/ 178 w 178"/>
              <a:gd name="T15" fmla="*/ 178 h 178"/>
            </a:gdLst>
            <a:ahLst/>
            <a:cxnLst>
              <a:cxn ang="T8">
                <a:pos x="T0" y="T1"/>
              </a:cxn>
              <a:cxn ang="T9">
                <a:pos x="T2" y="T3"/>
              </a:cxn>
              <a:cxn ang="T10">
                <a:pos x="T4" y="T5"/>
              </a:cxn>
              <a:cxn ang="T11">
                <a:pos x="T6" y="T7"/>
              </a:cxn>
            </a:cxnLst>
            <a:rect l="T12" t="T13" r="T14" b="T15"/>
            <a:pathLst>
              <a:path w="178" h="178">
                <a:moveTo>
                  <a:pt x="177" y="0"/>
                </a:moveTo>
                <a:lnTo>
                  <a:pt x="0" y="177"/>
                </a:lnTo>
                <a:lnTo>
                  <a:pt x="177" y="177"/>
                </a:lnTo>
                <a:lnTo>
                  <a:pt x="177"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165" name="Rectangle 594"/>
          <p:cNvSpPr>
            <a:spLocks noChangeArrowheads="1"/>
          </p:cNvSpPr>
          <p:nvPr/>
        </p:nvSpPr>
        <p:spPr bwMode="auto">
          <a:xfrm>
            <a:off x="2547942" y="3816352"/>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166" name="Rectangle 595"/>
          <p:cNvSpPr>
            <a:spLocks noChangeArrowheads="1"/>
          </p:cNvSpPr>
          <p:nvPr/>
        </p:nvSpPr>
        <p:spPr bwMode="auto">
          <a:xfrm>
            <a:off x="2424120" y="380206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264</a:t>
            </a:r>
          </a:p>
        </p:txBody>
      </p:sp>
      <p:sp>
        <p:nvSpPr>
          <p:cNvPr id="83167" name="Rectangle 596"/>
          <p:cNvSpPr>
            <a:spLocks noChangeArrowheads="1"/>
          </p:cNvSpPr>
          <p:nvPr/>
        </p:nvSpPr>
        <p:spPr bwMode="auto">
          <a:xfrm>
            <a:off x="2428897" y="401797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68" name="Rectangle 597"/>
          <p:cNvSpPr>
            <a:spLocks noChangeArrowheads="1"/>
          </p:cNvSpPr>
          <p:nvPr/>
        </p:nvSpPr>
        <p:spPr bwMode="auto">
          <a:xfrm>
            <a:off x="2470166" y="4017972"/>
            <a:ext cx="1410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169" name="Rectangle 598"/>
          <p:cNvSpPr>
            <a:spLocks noChangeArrowheads="1"/>
          </p:cNvSpPr>
          <p:nvPr/>
        </p:nvSpPr>
        <p:spPr bwMode="auto">
          <a:xfrm>
            <a:off x="2443179" y="3937003"/>
            <a:ext cx="2997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0.45 ms</a:t>
            </a:r>
          </a:p>
        </p:txBody>
      </p:sp>
      <p:sp>
        <p:nvSpPr>
          <p:cNvPr id="83170" name="Rectangle 599"/>
          <p:cNvSpPr>
            <a:spLocks noChangeArrowheads="1"/>
          </p:cNvSpPr>
          <p:nvPr/>
        </p:nvSpPr>
        <p:spPr bwMode="auto">
          <a:xfrm>
            <a:off x="2759077" y="3825879"/>
            <a:ext cx="292100"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71" name="Rectangle 600"/>
          <p:cNvSpPr>
            <a:spLocks noChangeArrowheads="1"/>
          </p:cNvSpPr>
          <p:nvPr/>
        </p:nvSpPr>
        <p:spPr bwMode="auto">
          <a:xfrm>
            <a:off x="2849578" y="3819530"/>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172" name="Rectangle 601"/>
          <p:cNvSpPr>
            <a:spLocks noChangeArrowheads="1"/>
          </p:cNvSpPr>
          <p:nvPr/>
        </p:nvSpPr>
        <p:spPr bwMode="auto">
          <a:xfrm>
            <a:off x="2733677" y="380206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265</a:t>
            </a:r>
          </a:p>
        </p:txBody>
      </p:sp>
      <p:sp>
        <p:nvSpPr>
          <p:cNvPr id="83173" name="Rectangle 602"/>
          <p:cNvSpPr>
            <a:spLocks noChangeArrowheads="1"/>
          </p:cNvSpPr>
          <p:nvPr/>
        </p:nvSpPr>
        <p:spPr bwMode="auto">
          <a:xfrm>
            <a:off x="2732108" y="401797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74" name="Rectangle 603"/>
          <p:cNvSpPr>
            <a:spLocks noChangeArrowheads="1"/>
          </p:cNvSpPr>
          <p:nvPr/>
        </p:nvSpPr>
        <p:spPr bwMode="auto">
          <a:xfrm>
            <a:off x="2725754" y="3941765"/>
            <a:ext cx="21480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0.8ms</a:t>
            </a:r>
          </a:p>
        </p:txBody>
      </p:sp>
      <p:sp>
        <p:nvSpPr>
          <p:cNvPr id="254203" name="Line 604"/>
          <p:cNvSpPr>
            <a:spLocks noChangeShapeType="1"/>
          </p:cNvSpPr>
          <p:nvPr/>
        </p:nvSpPr>
        <p:spPr bwMode="auto">
          <a:xfrm>
            <a:off x="2906713" y="3968750"/>
            <a:ext cx="0" cy="153988"/>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176" name="Rectangle 605"/>
          <p:cNvSpPr>
            <a:spLocks noChangeArrowheads="1"/>
          </p:cNvSpPr>
          <p:nvPr/>
        </p:nvSpPr>
        <p:spPr bwMode="auto">
          <a:xfrm>
            <a:off x="2878160" y="401797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77" name="Rectangle 606"/>
          <p:cNvSpPr>
            <a:spLocks noChangeArrowheads="1"/>
          </p:cNvSpPr>
          <p:nvPr/>
        </p:nvSpPr>
        <p:spPr bwMode="auto">
          <a:xfrm>
            <a:off x="2871804" y="3941765"/>
            <a:ext cx="21480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1.7ms</a:t>
            </a:r>
          </a:p>
        </p:txBody>
      </p:sp>
      <p:sp>
        <p:nvSpPr>
          <p:cNvPr id="83178" name="Rectangle 607"/>
          <p:cNvSpPr>
            <a:spLocks noChangeArrowheads="1"/>
          </p:cNvSpPr>
          <p:nvPr/>
        </p:nvSpPr>
        <p:spPr bwMode="auto">
          <a:xfrm>
            <a:off x="3338536" y="402114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grpSp>
        <p:nvGrpSpPr>
          <p:cNvPr id="83179" name="Group 608"/>
          <p:cNvGrpSpPr>
            <a:grpSpLocks/>
          </p:cNvGrpSpPr>
          <p:nvPr/>
        </p:nvGrpSpPr>
        <p:grpSpPr bwMode="auto">
          <a:xfrm>
            <a:off x="3332110" y="3800476"/>
            <a:ext cx="358774" cy="315913"/>
            <a:chOff x="2526" y="2394"/>
            <a:chExt cx="226" cy="199"/>
          </a:xfrm>
        </p:grpSpPr>
        <p:sp>
          <p:nvSpPr>
            <p:cNvPr id="83690" name="Rectangle 609"/>
            <p:cNvSpPr>
              <a:spLocks noChangeArrowheads="1"/>
            </p:cNvSpPr>
            <p:nvPr/>
          </p:nvSpPr>
          <p:spPr bwMode="auto">
            <a:xfrm>
              <a:off x="2545" y="2410"/>
              <a:ext cx="184"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91" name="Rectangle 610"/>
            <p:cNvSpPr>
              <a:spLocks noChangeArrowheads="1"/>
            </p:cNvSpPr>
            <p:nvPr/>
          </p:nvSpPr>
          <p:spPr bwMode="auto">
            <a:xfrm>
              <a:off x="2603" y="240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692" name="Rectangle 611"/>
            <p:cNvSpPr>
              <a:spLocks noChangeArrowheads="1"/>
            </p:cNvSpPr>
            <p:nvPr/>
          </p:nvSpPr>
          <p:spPr bwMode="auto">
            <a:xfrm>
              <a:off x="2526" y="239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267</a:t>
              </a:r>
            </a:p>
          </p:txBody>
        </p:sp>
        <p:sp>
          <p:nvSpPr>
            <p:cNvPr id="83693" name="Rectangle 612"/>
            <p:cNvSpPr>
              <a:spLocks noChangeArrowheads="1"/>
            </p:cNvSpPr>
            <p:nvPr/>
          </p:nvSpPr>
          <p:spPr bwMode="auto">
            <a:xfrm>
              <a:off x="2552" y="2478"/>
              <a:ext cx="15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59 ms</a:t>
              </a:r>
            </a:p>
          </p:txBody>
        </p:sp>
      </p:grpSp>
      <p:grpSp>
        <p:nvGrpSpPr>
          <p:cNvPr id="83180" name="Group 613"/>
          <p:cNvGrpSpPr>
            <a:grpSpLocks/>
          </p:cNvGrpSpPr>
          <p:nvPr/>
        </p:nvGrpSpPr>
        <p:grpSpPr bwMode="auto">
          <a:xfrm>
            <a:off x="3938688" y="3800481"/>
            <a:ext cx="352426" cy="339726"/>
            <a:chOff x="2595" y="2394"/>
            <a:chExt cx="222" cy="214"/>
          </a:xfrm>
        </p:grpSpPr>
        <p:sp>
          <p:nvSpPr>
            <p:cNvPr id="83685" name="Rectangle 614"/>
            <p:cNvSpPr>
              <a:spLocks noChangeArrowheads="1"/>
            </p:cNvSpPr>
            <p:nvPr/>
          </p:nvSpPr>
          <p:spPr bwMode="auto">
            <a:xfrm>
              <a:off x="2613" y="2410"/>
              <a:ext cx="183"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86" name="Rectangle 615"/>
            <p:cNvSpPr>
              <a:spLocks noChangeArrowheads="1"/>
            </p:cNvSpPr>
            <p:nvPr/>
          </p:nvSpPr>
          <p:spPr bwMode="auto">
            <a:xfrm>
              <a:off x="2668" y="240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687" name="Rectangle 616"/>
            <p:cNvSpPr>
              <a:spLocks noChangeArrowheads="1"/>
            </p:cNvSpPr>
            <p:nvPr/>
          </p:nvSpPr>
          <p:spPr bwMode="auto">
            <a:xfrm>
              <a:off x="2595" y="239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269</a:t>
              </a:r>
            </a:p>
          </p:txBody>
        </p:sp>
        <p:sp>
          <p:nvSpPr>
            <p:cNvPr id="83688" name="Rectangle 617"/>
            <p:cNvSpPr>
              <a:spLocks noChangeArrowheads="1"/>
            </p:cNvSpPr>
            <p:nvPr/>
          </p:nvSpPr>
          <p:spPr bwMode="auto">
            <a:xfrm>
              <a:off x="2598" y="2533"/>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89" name="Rectangle 618"/>
            <p:cNvSpPr>
              <a:spLocks noChangeArrowheads="1"/>
            </p:cNvSpPr>
            <p:nvPr/>
          </p:nvSpPr>
          <p:spPr bwMode="auto">
            <a:xfrm>
              <a:off x="2622" y="2478"/>
              <a:ext cx="16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a:t>
              </a:r>
              <a:r>
                <a:rPr lang="de-CH" altLang="en-US" sz="500">
                  <a:solidFill>
                    <a:srgbClr val="000000"/>
                  </a:solidFill>
                </a:rPr>
                <a:t> 9.7 s</a:t>
              </a:r>
            </a:p>
          </p:txBody>
        </p:sp>
      </p:grpSp>
      <p:sp>
        <p:nvSpPr>
          <p:cNvPr id="83181" name="Rectangle 619"/>
          <p:cNvSpPr>
            <a:spLocks noChangeArrowheads="1"/>
          </p:cNvSpPr>
          <p:nvPr/>
        </p:nvSpPr>
        <p:spPr bwMode="auto">
          <a:xfrm>
            <a:off x="2759091" y="3522663"/>
            <a:ext cx="290513"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82" name="Rectangle 620"/>
          <p:cNvSpPr>
            <a:spLocks noChangeArrowheads="1"/>
          </p:cNvSpPr>
          <p:nvPr/>
        </p:nvSpPr>
        <p:spPr bwMode="auto">
          <a:xfrm>
            <a:off x="2855927" y="3516319"/>
            <a:ext cx="22442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Mt</a:t>
            </a:r>
          </a:p>
        </p:txBody>
      </p:sp>
      <p:sp>
        <p:nvSpPr>
          <p:cNvPr id="83183" name="Rectangle 621"/>
          <p:cNvSpPr>
            <a:spLocks noChangeArrowheads="1"/>
          </p:cNvSpPr>
          <p:nvPr/>
        </p:nvSpPr>
        <p:spPr bwMode="auto">
          <a:xfrm>
            <a:off x="2732094" y="3497269"/>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266</a:t>
            </a:r>
          </a:p>
        </p:txBody>
      </p:sp>
      <p:sp>
        <p:nvSpPr>
          <p:cNvPr id="83184" name="Rectangle 622"/>
          <p:cNvSpPr>
            <a:spLocks noChangeArrowheads="1"/>
          </p:cNvSpPr>
          <p:nvPr/>
        </p:nvSpPr>
        <p:spPr bwMode="auto">
          <a:xfrm>
            <a:off x="2738458" y="3717928"/>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85" name="Rectangle 623"/>
          <p:cNvSpPr>
            <a:spLocks noChangeArrowheads="1"/>
          </p:cNvSpPr>
          <p:nvPr/>
        </p:nvSpPr>
        <p:spPr bwMode="auto">
          <a:xfrm>
            <a:off x="2768613" y="3632207"/>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1.7 ms</a:t>
            </a:r>
          </a:p>
        </p:txBody>
      </p:sp>
      <p:sp>
        <p:nvSpPr>
          <p:cNvPr id="83186" name="Rectangle 624"/>
          <p:cNvSpPr>
            <a:spLocks noChangeArrowheads="1"/>
          </p:cNvSpPr>
          <p:nvPr/>
        </p:nvSpPr>
        <p:spPr bwMode="auto">
          <a:xfrm>
            <a:off x="3362326" y="3522663"/>
            <a:ext cx="292100"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87" name="Rectangle 625"/>
          <p:cNvSpPr>
            <a:spLocks noChangeArrowheads="1"/>
          </p:cNvSpPr>
          <p:nvPr/>
        </p:nvSpPr>
        <p:spPr bwMode="auto">
          <a:xfrm>
            <a:off x="3456003" y="3517903"/>
            <a:ext cx="22442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Mt</a:t>
            </a:r>
          </a:p>
        </p:txBody>
      </p:sp>
      <p:sp>
        <p:nvSpPr>
          <p:cNvPr id="83188" name="Rectangle 626"/>
          <p:cNvSpPr>
            <a:spLocks noChangeArrowheads="1"/>
          </p:cNvSpPr>
          <p:nvPr/>
        </p:nvSpPr>
        <p:spPr bwMode="auto">
          <a:xfrm>
            <a:off x="3332178" y="3498853"/>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268</a:t>
            </a:r>
          </a:p>
        </p:txBody>
      </p:sp>
      <p:sp>
        <p:nvSpPr>
          <p:cNvPr id="83189" name="Rectangle 627"/>
          <p:cNvSpPr>
            <a:spLocks noChangeArrowheads="1"/>
          </p:cNvSpPr>
          <p:nvPr/>
        </p:nvSpPr>
        <p:spPr bwMode="auto">
          <a:xfrm>
            <a:off x="3336948" y="3717928"/>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90" name="Rectangle 628"/>
          <p:cNvSpPr>
            <a:spLocks noChangeArrowheads="1"/>
          </p:cNvSpPr>
          <p:nvPr/>
        </p:nvSpPr>
        <p:spPr bwMode="auto">
          <a:xfrm>
            <a:off x="3373453" y="3632207"/>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70 ms</a:t>
            </a:r>
          </a:p>
        </p:txBody>
      </p:sp>
      <p:sp>
        <p:nvSpPr>
          <p:cNvPr id="83191" name="Rectangle 629"/>
          <p:cNvSpPr>
            <a:spLocks noChangeArrowheads="1"/>
          </p:cNvSpPr>
          <p:nvPr/>
        </p:nvSpPr>
        <p:spPr bwMode="auto">
          <a:xfrm>
            <a:off x="2759091" y="3219450"/>
            <a:ext cx="290513"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92" name="Rectangle 630"/>
          <p:cNvSpPr>
            <a:spLocks noChangeArrowheads="1"/>
          </p:cNvSpPr>
          <p:nvPr/>
        </p:nvSpPr>
        <p:spPr bwMode="auto">
          <a:xfrm>
            <a:off x="2846403" y="3211545"/>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sp>
        <p:nvSpPr>
          <p:cNvPr id="83193" name="Rectangle 631"/>
          <p:cNvSpPr>
            <a:spLocks noChangeArrowheads="1"/>
          </p:cNvSpPr>
          <p:nvPr/>
        </p:nvSpPr>
        <p:spPr bwMode="auto">
          <a:xfrm>
            <a:off x="2733677" y="31988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267</a:t>
            </a:r>
          </a:p>
        </p:txBody>
      </p:sp>
      <p:sp>
        <p:nvSpPr>
          <p:cNvPr id="83194" name="Rectangle 632"/>
          <p:cNvSpPr>
            <a:spLocks noChangeArrowheads="1"/>
          </p:cNvSpPr>
          <p:nvPr/>
        </p:nvSpPr>
        <p:spPr bwMode="auto">
          <a:xfrm>
            <a:off x="2735285" y="341471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195" name="Rectangle 633"/>
          <p:cNvSpPr>
            <a:spLocks noChangeArrowheads="1"/>
          </p:cNvSpPr>
          <p:nvPr/>
        </p:nvSpPr>
        <p:spPr bwMode="auto">
          <a:xfrm>
            <a:off x="2779735" y="3330607"/>
            <a:ext cx="24846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a:t>
            </a:r>
            <a:r>
              <a:rPr lang="de-CH" altLang="en-US" sz="500">
                <a:solidFill>
                  <a:srgbClr val="000000"/>
                </a:solidFill>
              </a:rPr>
              <a:t>3 </a:t>
            </a:r>
            <a:r>
              <a:rPr lang="de-CH" altLang="en-US" sz="500">
                <a:solidFill>
                  <a:srgbClr val="000000"/>
                </a:solidFill>
                <a:sym typeface="Symbol" panose="05050102010706020507" pitchFamily="18" charset="2"/>
              </a:rPr>
              <a:t>s</a:t>
            </a:r>
          </a:p>
        </p:txBody>
      </p:sp>
      <p:sp>
        <p:nvSpPr>
          <p:cNvPr id="83196" name="Rectangle 634"/>
          <p:cNvSpPr>
            <a:spLocks noChangeArrowheads="1"/>
          </p:cNvSpPr>
          <p:nvPr/>
        </p:nvSpPr>
        <p:spPr bwMode="auto">
          <a:xfrm>
            <a:off x="3967164" y="3219450"/>
            <a:ext cx="290512"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197" name="Rectangle 635"/>
          <p:cNvSpPr>
            <a:spLocks noChangeArrowheads="1"/>
          </p:cNvSpPr>
          <p:nvPr/>
        </p:nvSpPr>
        <p:spPr bwMode="auto">
          <a:xfrm>
            <a:off x="4056078" y="3211545"/>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sp>
        <p:nvSpPr>
          <p:cNvPr id="83198" name="Rectangle 636"/>
          <p:cNvSpPr>
            <a:spLocks noChangeArrowheads="1"/>
          </p:cNvSpPr>
          <p:nvPr/>
        </p:nvSpPr>
        <p:spPr bwMode="auto">
          <a:xfrm>
            <a:off x="3938604" y="31940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271</a:t>
            </a:r>
          </a:p>
        </p:txBody>
      </p:sp>
      <p:sp>
        <p:nvSpPr>
          <p:cNvPr id="83199" name="Rectangle 637"/>
          <p:cNvSpPr>
            <a:spLocks noChangeArrowheads="1"/>
          </p:cNvSpPr>
          <p:nvPr/>
        </p:nvSpPr>
        <p:spPr bwMode="auto">
          <a:xfrm>
            <a:off x="3940198" y="341471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00" name="Rectangle 638"/>
          <p:cNvSpPr>
            <a:spLocks noChangeArrowheads="1"/>
          </p:cNvSpPr>
          <p:nvPr/>
        </p:nvSpPr>
        <p:spPr bwMode="auto">
          <a:xfrm>
            <a:off x="3948129" y="3336925"/>
            <a:ext cx="189155"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a:solidFill>
                  <a:srgbClr val="000000"/>
                </a:solidFill>
                <a:latin typeface="Arial Narrow" panose="020B0606020202030204" pitchFamily="34" charset="0"/>
              </a:rPr>
              <a:t>69 ms</a:t>
            </a:r>
          </a:p>
        </p:txBody>
      </p:sp>
      <p:sp>
        <p:nvSpPr>
          <p:cNvPr id="254238" name="Line 639"/>
          <p:cNvSpPr>
            <a:spLocks noChangeShapeType="1"/>
          </p:cNvSpPr>
          <p:nvPr/>
        </p:nvSpPr>
        <p:spPr bwMode="auto">
          <a:xfrm>
            <a:off x="4111625" y="3360740"/>
            <a:ext cx="0" cy="155575"/>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202" name="Rectangle 640"/>
          <p:cNvSpPr>
            <a:spLocks noChangeArrowheads="1"/>
          </p:cNvSpPr>
          <p:nvPr/>
        </p:nvSpPr>
        <p:spPr bwMode="auto">
          <a:xfrm>
            <a:off x="4087835" y="341471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03" name="Rectangle 641"/>
          <p:cNvSpPr>
            <a:spLocks noChangeArrowheads="1"/>
          </p:cNvSpPr>
          <p:nvPr/>
        </p:nvSpPr>
        <p:spPr bwMode="auto">
          <a:xfrm>
            <a:off x="4089415" y="3340100"/>
            <a:ext cx="200377"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a:solidFill>
                  <a:srgbClr val="000000"/>
                </a:solidFill>
                <a:latin typeface="Arial Narrow" panose="020B0606020202030204" pitchFamily="34" charset="0"/>
              </a:rPr>
              <a:t>1.8 ms</a:t>
            </a:r>
          </a:p>
        </p:txBody>
      </p:sp>
      <p:sp>
        <p:nvSpPr>
          <p:cNvPr id="83204" name="Rectangle 642"/>
          <p:cNvSpPr>
            <a:spLocks noChangeArrowheads="1"/>
          </p:cNvSpPr>
          <p:nvPr/>
        </p:nvSpPr>
        <p:spPr bwMode="auto">
          <a:xfrm>
            <a:off x="4570415" y="3219450"/>
            <a:ext cx="295275"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05" name="Rectangle 643"/>
          <p:cNvSpPr>
            <a:spLocks noChangeArrowheads="1"/>
          </p:cNvSpPr>
          <p:nvPr/>
        </p:nvSpPr>
        <p:spPr bwMode="auto">
          <a:xfrm>
            <a:off x="4665672" y="3211545"/>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sp>
        <p:nvSpPr>
          <p:cNvPr id="83206" name="Rectangle 644"/>
          <p:cNvSpPr>
            <a:spLocks noChangeArrowheads="1"/>
          </p:cNvSpPr>
          <p:nvPr/>
        </p:nvSpPr>
        <p:spPr bwMode="auto">
          <a:xfrm>
            <a:off x="4543437" y="319567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273</a:t>
            </a:r>
          </a:p>
        </p:txBody>
      </p:sp>
      <p:sp>
        <p:nvSpPr>
          <p:cNvPr id="83207" name="Rectangle 645"/>
          <p:cNvSpPr>
            <a:spLocks noChangeArrowheads="1"/>
          </p:cNvSpPr>
          <p:nvPr/>
        </p:nvSpPr>
        <p:spPr bwMode="auto">
          <a:xfrm>
            <a:off x="4545034" y="341471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08" name="Rectangle 646"/>
          <p:cNvSpPr>
            <a:spLocks noChangeArrowheads="1"/>
          </p:cNvSpPr>
          <p:nvPr/>
        </p:nvSpPr>
        <p:spPr bwMode="auto">
          <a:xfrm>
            <a:off x="4581540" y="3333782"/>
            <a:ext cx="25808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sym typeface="Symbol" panose="05050102010706020507" pitchFamily="18" charset="2"/>
              </a:rPr>
              <a:t>0.17 m</a:t>
            </a:r>
            <a:r>
              <a:rPr lang="de-CH" altLang="en-US" sz="500">
                <a:solidFill>
                  <a:srgbClr val="000000"/>
                </a:solidFill>
                <a:latin typeface="Arial Narrow" panose="020B0606020202030204" pitchFamily="34" charset="0"/>
              </a:rPr>
              <a:t>s</a:t>
            </a:r>
          </a:p>
        </p:txBody>
      </p:sp>
      <p:sp>
        <p:nvSpPr>
          <p:cNvPr id="83209" name="Rectangle 647"/>
          <p:cNvSpPr>
            <a:spLocks noChangeArrowheads="1"/>
          </p:cNvSpPr>
          <p:nvPr/>
        </p:nvSpPr>
        <p:spPr bwMode="auto">
          <a:xfrm>
            <a:off x="3362326" y="3219450"/>
            <a:ext cx="292100"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10" name="Rectangle 648"/>
          <p:cNvSpPr>
            <a:spLocks noChangeArrowheads="1"/>
          </p:cNvSpPr>
          <p:nvPr/>
        </p:nvSpPr>
        <p:spPr bwMode="auto">
          <a:xfrm>
            <a:off x="3332178" y="31940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269</a:t>
            </a:r>
          </a:p>
        </p:txBody>
      </p:sp>
      <p:sp>
        <p:nvSpPr>
          <p:cNvPr id="83211" name="Rectangle 649"/>
          <p:cNvSpPr>
            <a:spLocks noChangeArrowheads="1"/>
          </p:cNvSpPr>
          <p:nvPr/>
        </p:nvSpPr>
        <p:spPr bwMode="auto">
          <a:xfrm>
            <a:off x="3336948" y="341471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12" name="Rectangle 650"/>
          <p:cNvSpPr>
            <a:spLocks noChangeArrowheads="1"/>
          </p:cNvSpPr>
          <p:nvPr/>
        </p:nvSpPr>
        <p:spPr bwMode="auto">
          <a:xfrm>
            <a:off x="3362341" y="3330607"/>
            <a:ext cx="19717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179 </a:t>
            </a:r>
          </a:p>
        </p:txBody>
      </p:sp>
      <p:sp>
        <p:nvSpPr>
          <p:cNvPr id="83213" name="Rectangle 651"/>
          <p:cNvSpPr>
            <a:spLocks noChangeArrowheads="1"/>
          </p:cNvSpPr>
          <p:nvPr/>
        </p:nvSpPr>
        <p:spPr bwMode="auto">
          <a:xfrm>
            <a:off x="3492516" y="3330607"/>
            <a:ext cx="11060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m</a:t>
            </a:r>
          </a:p>
        </p:txBody>
      </p:sp>
      <p:sp>
        <p:nvSpPr>
          <p:cNvPr id="83214" name="Rectangle 652"/>
          <p:cNvSpPr>
            <a:spLocks noChangeArrowheads="1"/>
          </p:cNvSpPr>
          <p:nvPr/>
        </p:nvSpPr>
        <p:spPr bwMode="auto">
          <a:xfrm>
            <a:off x="3532211" y="3330607"/>
            <a:ext cx="10579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a:t>
            </a:r>
          </a:p>
        </p:txBody>
      </p:sp>
      <p:sp>
        <p:nvSpPr>
          <p:cNvPr id="83215" name="Rectangle 653"/>
          <p:cNvSpPr>
            <a:spLocks noChangeArrowheads="1"/>
          </p:cNvSpPr>
          <p:nvPr/>
        </p:nvSpPr>
        <p:spPr bwMode="auto">
          <a:xfrm>
            <a:off x="3452825" y="3211545"/>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sp>
        <p:nvSpPr>
          <p:cNvPr id="83216" name="Rectangle 654"/>
          <p:cNvSpPr>
            <a:spLocks noChangeArrowheads="1"/>
          </p:cNvSpPr>
          <p:nvPr/>
        </p:nvSpPr>
        <p:spPr bwMode="auto">
          <a:xfrm>
            <a:off x="3967164" y="2917825"/>
            <a:ext cx="290512"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17" name="Rectangle 655"/>
          <p:cNvSpPr>
            <a:spLocks noChangeArrowheads="1"/>
          </p:cNvSpPr>
          <p:nvPr/>
        </p:nvSpPr>
        <p:spPr bwMode="auto">
          <a:xfrm>
            <a:off x="3940191" y="28940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272</a:t>
            </a:r>
          </a:p>
        </p:txBody>
      </p:sp>
      <p:sp>
        <p:nvSpPr>
          <p:cNvPr id="83218" name="Rectangle 656"/>
          <p:cNvSpPr>
            <a:spLocks noChangeArrowheads="1"/>
          </p:cNvSpPr>
          <p:nvPr/>
        </p:nvSpPr>
        <p:spPr bwMode="auto">
          <a:xfrm>
            <a:off x="3943373" y="31147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19" name="Rectangle 657"/>
          <p:cNvSpPr>
            <a:spLocks noChangeArrowheads="1"/>
          </p:cNvSpPr>
          <p:nvPr/>
        </p:nvSpPr>
        <p:spPr bwMode="auto">
          <a:xfrm>
            <a:off x="3967179" y="3025807"/>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3.8 ms</a:t>
            </a:r>
          </a:p>
        </p:txBody>
      </p:sp>
      <p:sp>
        <p:nvSpPr>
          <p:cNvPr id="83220" name="Rectangle 658"/>
          <p:cNvSpPr>
            <a:spLocks noChangeArrowheads="1"/>
          </p:cNvSpPr>
          <p:nvPr/>
        </p:nvSpPr>
        <p:spPr bwMode="auto">
          <a:xfrm>
            <a:off x="4054491" y="2909920"/>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Rg</a:t>
            </a:r>
          </a:p>
        </p:txBody>
      </p:sp>
      <p:sp>
        <p:nvSpPr>
          <p:cNvPr id="83221" name="Rectangle 659"/>
          <p:cNvSpPr>
            <a:spLocks noChangeArrowheads="1"/>
          </p:cNvSpPr>
          <p:nvPr/>
        </p:nvSpPr>
        <p:spPr bwMode="auto">
          <a:xfrm>
            <a:off x="5175251" y="2614645"/>
            <a:ext cx="295275" cy="2936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22" name="Rectangle 660"/>
          <p:cNvSpPr>
            <a:spLocks noChangeArrowheads="1"/>
          </p:cNvSpPr>
          <p:nvPr/>
        </p:nvSpPr>
        <p:spPr bwMode="auto">
          <a:xfrm>
            <a:off x="5262564" y="260670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Cn</a:t>
            </a:r>
          </a:p>
        </p:txBody>
      </p:sp>
      <p:sp>
        <p:nvSpPr>
          <p:cNvPr id="83223" name="Rectangle 661"/>
          <p:cNvSpPr>
            <a:spLocks noChangeArrowheads="1"/>
          </p:cNvSpPr>
          <p:nvPr/>
        </p:nvSpPr>
        <p:spPr bwMode="auto">
          <a:xfrm>
            <a:off x="5146691" y="259242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277</a:t>
            </a:r>
          </a:p>
        </p:txBody>
      </p:sp>
      <p:sp>
        <p:nvSpPr>
          <p:cNvPr id="83224" name="Rectangle 662"/>
          <p:cNvSpPr>
            <a:spLocks noChangeArrowheads="1"/>
          </p:cNvSpPr>
          <p:nvPr/>
        </p:nvSpPr>
        <p:spPr bwMode="auto">
          <a:xfrm>
            <a:off x="5148284" y="28099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25" name="Rectangle 663"/>
          <p:cNvSpPr>
            <a:spLocks noChangeArrowheads="1"/>
          </p:cNvSpPr>
          <p:nvPr/>
        </p:nvSpPr>
        <p:spPr bwMode="auto">
          <a:xfrm>
            <a:off x="5183204" y="2730532"/>
            <a:ext cx="25808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sym typeface="Symbol" panose="05050102010706020507" pitchFamily="18" charset="2"/>
              </a:rPr>
              <a:t>0.</a:t>
            </a:r>
            <a:r>
              <a:rPr lang="de-CH" altLang="en-US" sz="500">
                <a:solidFill>
                  <a:srgbClr val="000000"/>
                </a:solidFill>
                <a:latin typeface="Arial Narrow" panose="020B0606020202030204" pitchFamily="34" charset="0"/>
              </a:rPr>
              <a:t>69 ms</a:t>
            </a:r>
          </a:p>
        </p:txBody>
      </p:sp>
      <p:sp>
        <p:nvSpPr>
          <p:cNvPr id="83226" name="Rectangle 664"/>
          <p:cNvSpPr>
            <a:spLocks noChangeArrowheads="1"/>
          </p:cNvSpPr>
          <p:nvPr/>
        </p:nvSpPr>
        <p:spPr bwMode="auto">
          <a:xfrm>
            <a:off x="36514" y="5035582"/>
            <a:ext cx="292100" cy="288925"/>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27" name="Rectangle 665"/>
          <p:cNvSpPr>
            <a:spLocks noChangeArrowheads="1"/>
          </p:cNvSpPr>
          <p:nvPr/>
        </p:nvSpPr>
        <p:spPr bwMode="auto">
          <a:xfrm>
            <a:off x="50816" y="5000656"/>
            <a:ext cx="262893"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Rf</a:t>
            </a:r>
          </a:p>
        </p:txBody>
      </p:sp>
      <p:sp>
        <p:nvSpPr>
          <p:cNvPr id="83228" name="Rectangle 666"/>
          <p:cNvSpPr>
            <a:spLocks noChangeArrowheads="1"/>
          </p:cNvSpPr>
          <p:nvPr/>
        </p:nvSpPr>
        <p:spPr bwMode="auto">
          <a:xfrm>
            <a:off x="55847" y="5159407"/>
            <a:ext cx="269306"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b="1">
                <a:solidFill>
                  <a:srgbClr val="000000"/>
                </a:solidFill>
                <a:latin typeface="Arial Narrow" panose="020B0606020202030204" pitchFamily="34" charset="0"/>
              </a:rPr>
              <a:t>Ruther-</a:t>
            </a:r>
          </a:p>
          <a:p>
            <a:pPr algn="ctr"/>
            <a:r>
              <a:rPr lang="de-CH" altLang="en-US" sz="500" b="1">
                <a:solidFill>
                  <a:srgbClr val="000000"/>
                </a:solidFill>
                <a:latin typeface="Arial Narrow" panose="020B0606020202030204" pitchFamily="34" charset="0"/>
              </a:rPr>
              <a:t>fordium</a:t>
            </a:r>
          </a:p>
        </p:txBody>
      </p:sp>
      <p:sp>
        <p:nvSpPr>
          <p:cNvPr id="83229" name="Rectangle 667"/>
          <p:cNvSpPr>
            <a:spLocks noChangeArrowheads="1"/>
          </p:cNvSpPr>
          <p:nvPr/>
        </p:nvSpPr>
        <p:spPr bwMode="auto">
          <a:xfrm>
            <a:off x="338138" y="4730782"/>
            <a:ext cx="295275" cy="296863"/>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30" name="Rectangle 668"/>
          <p:cNvSpPr>
            <a:spLocks noChangeArrowheads="1"/>
          </p:cNvSpPr>
          <p:nvPr/>
        </p:nvSpPr>
        <p:spPr bwMode="auto">
          <a:xfrm>
            <a:off x="333391" y="4700619"/>
            <a:ext cx="312587"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Db</a:t>
            </a:r>
          </a:p>
        </p:txBody>
      </p:sp>
      <p:sp>
        <p:nvSpPr>
          <p:cNvPr id="83231" name="Rectangle 669"/>
          <p:cNvSpPr>
            <a:spLocks noChangeArrowheads="1"/>
          </p:cNvSpPr>
          <p:nvPr/>
        </p:nvSpPr>
        <p:spPr bwMode="auto">
          <a:xfrm>
            <a:off x="344488" y="4897470"/>
            <a:ext cx="301366"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b="1">
                <a:solidFill>
                  <a:srgbClr val="000000"/>
                </a:solidFill>
                <a:latin typeface="Arial Narrow" panose="020B0606020202030204" pitchFamily="34" charset="0"/>
              </a:rPr>
              <a:t>Dubnium</a:t>
            </a:r>
          </a:p>
        </p:txBody>
      </p:sp>
      <p:sp>
        <p:nvSpPr>
          <p:cNvPr id="83232" name="Rectangle 670"/>
          <p:cNvSpPr>
            <a:spLocks noChangeArrowheads="1"/>
          </p:cNvSpPr>
          <p:nvPr/>
        </p:nvSpPr>
        <p:spPr bwMode="auto">
          <a:xfrm>
            <a:off x="944563" y="4430713"/>
            <a:ext cx="292100" cy="290512"/>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33" name="Rectangle 671"/>
          <p:cNvSpPr>
            <a:spLocks noChangeArrowheads="1"/>
          </p:cNvSpPr>
          <p:nvPr/>
        </p:nvSpPr>
        <p:spPr bwMode="auto">
          <a:xfrm>
            <a:off x="942990" y="4397406"/>
            <a:ext cx="302969"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Sg</a:t>
            </a:r>
          </a:p>
        </p:txBody>
      </p:sp>
      <p:sp>
        <p:nvSpPr>
          <p:cNvPr id="83234" name="Rectangle 672"/>
          <p:cNvSpPr>
            <a:spLocks noChangeArrowheads="1"/>
          </p:cNvSpPr>
          <p:nvPr/>
        </p:nvSpPr>
        <p:spPr bwMode="auto">
          <a:xfrm>
            <a:off x="917591" y="4595845"/>
            <a:ext cx="3542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Seaborgium</a:t>
            </a:r>
          </a:p>
        </p:txBody>
      </p:sp>
      <p:sp>
        <p:nvSpPr>
          <p:cNvPr id="83235" name="Rectangle 673"/>
          <p:cNvSpPr>
            <a:spLocks noChangeArrowheads="1"/>
          </p:cNvSpPr>
          <p:nvPr/>
        </p:nvSpPr>
        <p:spPr bwMode="auto">
          <a:xfrm>
            <a:off x="1246190" y="4125945"/>
            <a:ext cx="295275" cy="293687"/>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36" name="Rectangle 674"/>
          <p:cNvSpPr>
            <a:spLocks noChangeArrowheads="1"/>
          </p:cNvSpPr>
          <p:nvPr/>
        </p:nvSpPr>
        <p:spPr bwMode="auto">
          <a:xfrm>
            <a:off x="1231916" y="4087844"/>
            <a:ext cx="312587"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Bh</a:t>
            </a:r>
          </a:p>
        </p:txBody>
      </p:sp>
      <p:sp>
        <p:nvSpPr>
          <p:cNvPr id="83237" name="Rectangle 675"/>
          <p:cNvSpPr>
            <a:spLocks noChangeArrowheads="1"/>
          </p:cNvSpPr>
          <p:nvPr/>
        </p:nvSpPr>
        <p:spPr bwMode="auto">
          <a:xfrm>
            <a:off x="1257315" y="4284695"/>
            <a:ext cx="29014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b="1">
                <a:solidFill>
                  <a:srgbClr val="000000"/>
                </a:solidFill>
                <a:latin typeface="Arial Narrow" panose="020B0606020202030204" pitchFamily="34" charset="0"/>
              </a:rPr>
              <a:t>Bohrium</a:t>
            </a:r>
          </a:p>
        </p:txBody>
      </p:sp>
      <p:sp>
        <p:nvSpPr>
          <p:cNvPr id="83238" name="Rectangle 676"/>
          <p:cNvSpPr>
            <a:spLocks noChangeArrowheads="1"/>
          </p:cNvSpPr>
          <p:nvPr/>
        </p:nvSpPr>
        <p:spPr bwMode="auto">
          <a:xfrm>
            <a:off x="1851025" y="3825879"/>
            <a:ext cx="292100" cy="290513"/>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39" name="Rectangle 677"/>
          <p:cNvSpPr>
            <a:spLocks noChangeArrowheads="1"/>
          </p:cNvSpPr>
          <p:nvPr/>
        </p:nvSpPr>
        <p:spPr bwMode="auto">
          <a:xfrm>
            <a:off x="1841515" y="3792541"/>
            <a:ext cx="302969"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Hs</a:t>
            </a:r>
          </a:p>
        </p:txBody>
      </p:sp>
      <p:sp>
        <p:nvSpPr>
          <p:cNvPr id="83240" name="Rectangle 678"/>
          <p:cNvSpPr>
            <a:spLocks noChangeArrowheads="1"/>
          </p:cNvSpPr>
          <p:nvPr/>
        </p:nvSpPr>
        <p:spPr bwMode="auto">
          <a:xfrm>
            <a:off x="1858964" y="3987804"/>
            <a:ext cx="291748"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b="1">
                <a:solidFill>
                  <a:srgbClr val="000000"/>
                </a:solidFill>
                <a:latin typeface="Arial Narrow" panose="020B0606020202030204" pitchFamily="34" charset="0"/>
              </a:rPr>
              <a:t>Hassium</a:t>
            </a:r>
          </a:p>
        </p:txBody>
      </p:sp>
      <p:sp>
        <p:nvSpPr>
          <p:cNvPr id="83241" name="Rectangle 679"/>
          <p:cNvSpPr>
            <a:spLocks noChangeArrowheads="1"/>
          </p:cNvSpPr>
          <p:nvPr/>
        </p:nvSpPr>
        <p:spPr bwMode="auto">
          <a:xfrm>
            <a:off x="2454275" y="3522663"/>
            <a:ext cx="293688" cy="292100"/>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42" name="Rectangle 680"/>
          <p:cNvSpPr>
            <a:spLocks noChangeArrowheads="1"/>
          </p:cNvSpPr>
          <p:nvPr/>
        </p:nvSpPr>
        <p:spPr bwMode="auto">
          <a:xfrm>
            <a:off x="2449513" y="3490913"/>
            <a:ext cx="282130"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Mt</a:t>
            </a:r>
          </a:p>
        </p:txBody>
      </p:sp>
      <p:sp>
        <p:nvSpPr>
          <p:cNvPr id="83243" name="Rectangle 681"/>
          <p:cNvSpPr>
            <a:spLocks noChangeArrowheads="1"/>
          </p:cNvSpPr>
          <p:nvPr/>
        </p:nvSpPr>
        <p:spPr bwMode="auto">
          <a:xfrm>
            <a:off x="2427288" y="3687771"/>
            <a:ext cx="352662"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b="1">
                <a:solidFill>
                  <a:srgbClr val="000000"/>
                </a:solidFill>
                <a:latin typeface="Arial Narrow" panose="020B0606020202030204" pitchFamily="34" charset="0"/>
              </a:rPr>
              <a:t>Meitnerium</a:t>
            </a:r>
          </a:p>
        </p:txBody>
      </p:sp>
      <p:sp>
        <p:nvSpPr>
          <p:cNvPr id="83244" name="Rectangle 682"/>
          <p:cNvSpPr>
            <a:spLocks noChangeArrowheads="1"/>
          </p:cNvSpPr>
          <p:nvPr/>
        </p:nvSpPr>
        <p:spPr bwMode="auto">
          <a:xfrm>
            <a:off x="2454275" y="3219450"/>
            <a:ext cx="293688" cy="292100"/>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45" name="Rectangle 683"/>
          <p:cNvSpPr>
            <a:spLocks noChangeArrowheads="1"/>
          </p:cNvSpPr>
          <p:nvPr/>
        </p:nvSpPr>
        <p:spPr bwMode="auto">
          <a:xfrm>
            <a:off x="2452692" y="3203606"/>
            <a:ext cx="302969"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Ds</a:t>
            </a:r>
          </a:p>
        </p:txBody>
      </p:sp>
      <p:sp>
        <p:nvSpPr>
          <p:cNvPr id="83246" name="Rectangle 684"/>
          <p:cNvSpPr>
            <a:spLocks noChangeArrowheads="1"/>
          </p:cNvSpPr>
          <p:nvPr/>
        </p:nvSpPr>
        <p:spPr bwMode="auto">
          <a:xfrm>
            <a:off x="3663950" y="2917825"/>
            <a:ext cx="293688" cy="292100"/>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47" name="Rectangle 685"/>
          <p:cNvSpPr>
            <a:spLocks noChangeArrowheads="1"/>
          </p:cNvSpPr>
          <p:nvPr/>
        </p:nvSpPr>
        <p:spPr bwMode="auto">
          <a:xfrm>
            <a:off x="3649679" y="2894044"/>
            <a:ext cx="312587"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Rg</a:t>
            </a:r>
          </a:p>
        </p:txBody>
      </p:sp>
      <p:sp>
        <p:nvSpPr>
          <p:cNvPr id="83248" name="Rectangle 686"/>
          <p:cNvSpPr>
            <a:spLocks noChangeArrowheads="1"/>
          </p:cNvSpPr>
          <p:nvPr/>
        </p:nvSpPr>
        <p:spPr bwMode="auto">
          <a:xfrm>
            <a:off x="4875214" y="2614645"/>
            <a:ext cx="292100" cy="293687"/>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49" name="Rectangle 687"/>
          <p:cNvSpPr>
            <a:spLocks noChangeArrowheads="1"/>
          </p:cNvSpPr>
          <p:nvPr/>
        </p:nvSpPr>
        <p:spPr bwMode="auto">
          <a:xfrm>
            <a:off x="4865704" y="2589244"/>
            <a:ext cx="312587"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Cn</a:t>
            </a:r>
          </a:p>
        </p:txBody>
      </p:sp>
      <p:sp>
        <p:nvSpPr>
          <p:cNvPr id="128688" name="Rectangle 688"/>
          <p:cNvSpPr>
            <a:spLocks noChangeArrowheads="1"/>
          </p:cNvSpPr>
          <p:nvPr/>
        </p:nvSpPr>
        <p:spPr bwMode="auto">
          <a:xfrm>
            <a:off x="38116" y="4776820"/>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105</a:t>
            </a:r>
          </a:p>
        </p:txBody>
      </p:sp>
      <p:sp>
        <p:nvSpPr>
          <p:cNvPr id="128689" name="Rectangle 689"/>
          <p:cNvSpPr>
            <a:spLocks noChangeArrowheads="1"/>
          </p:cNvSpPr>
          <p:nvPr/>
        </p:nvSpPr>
        <p:spPr bwMode="auto">
          <a:xfrm>
            <a:off x="644541" y="4476782"/>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106</a:t>
            </a:r>
          </a:p>
        </p:txBody>
      </p:sp>
      <p:sp>
        <p:nvSpPr>
          <p:cNvPr id="128690" name="Rectangle 690"/>
          <p:cNvSpPr>
            <a:spLocks noChangeArrowheads="1"/>
          </p:cNvSpPr>
          <p:nvPr/>
        </p:nvSpPr>
        <p:spPr bwMode="auto">
          <a:xfrm>
            <a:off x="946166" y="4175157"/>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107</a:t>
            </a:r>
          </a:p>
        </p:txBody>
      </p:sp>
      <p:sp>
        <p:nvSpPr>
          <p:cNvPr id="128691" name="Rectangle 691"/>
          <p:cNvSpPr>
            <a:spLocks noChangeArrowheads="1"/>
          </p:cNvSpPr>
          <p:nvPr/>
        </p:nvSpPr>
        <p:spPr bwMode="auto">
          <a:xfrm>
            <a:off x="2155841" y="3265520"/>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110</a:t>
            </a:r>
          </a:p>
        </p:txBody>
      </p:sp>
      <p:sp>
        <p:nvSpPr>
          <p:cNvPr id="128692" name="Rectangle 692"/>
          <p:cNvSpPr>
            <a:spLocks noChangeArrowheads="1"/>
          </p:cNvSpPr>
          <p:nvPr/>
        </p:nvSpPr>
        <p:spPr bwMode="auto">
          <a:xfrm>
            <a:off x="2155841" y="3573466"/>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109</a:t>
            </a:r>
          </a:p>
        </p:txBody>
      </p:sp>
      <p:sp>
        <p:nvSpPr>
          <p:cNvPr id="128693" name="Rectangle 693"/>
          <p:cNvSpPr>
            <a:spLocks noChangeArrowheads="1"/>
          </p:cNvSpPr>
          <p:nvPr/>
        </p:nvSpPr>
        <p:spPr bwMode="auto">
          <a:xfrm>
            <a:off x="1555766" y="3879856"/>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108</a:t>
            </a:r>
          </a:p>
        </p:txBody>
      </p:sp>
      <p:sp>
        <p:nvSpPr>
          <p:cNvPr id="128694" name="Rectangle 694"/>
          <p:cNvSpPr>
            <a:spLocks noChangeArrowheads="1"/>
          </p:cNvSpPr>
          <p:nvPr/>
        </p:nvSpPr>
        <p:spPr bwMode="auto">
          <a:xfrm>
            <a:off x="4568841" y="2663857"/>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112</a:t>
            </a:r>
          </a:p>
        </p:txBody>
      </p:sp>
      <p:sp>
        <p:nvSpPr>
          <p:cNvPr id="128695" name="Rectangle 695"/>
          <p:cNvSpPr>
            <a:spLocks noChangeArrowheads="1"/>
          </p:cNvSpPr>
          <p:nvPr/>
        </p:nvSpPr>
        <p:spPr bwMode="auto">
          <a:xfrm>
            <a:off x="3362341" y="2967070"/>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111</a:t>
            </a:r>
          </a:p>
        </p:txBody>
      </p:sp>
      <p:sp>
        <p:nvSpPr>
          <p:cNvPr id="128696" name="Rectangle 696"/>
          <p:cNvSpPr>
            <a:spLocks noChangeArrowheads="1"/>
          </p:cNvSpPr>
          <p:nvPr/>
        </p:nvSpPr>
        <p:spPr bwMode="auto">
          <a:xfrm>
            <a:off x="657241" y="5414995"/>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150</a:t>
            </a:r>
          </a:p>
        </p:txBody>
      </p:sp>
      <p:sp>
        <p:nvSpPr>
          <p:cNvPr id="128697" name="Rectangle 697"/>
          <p:cNvSpPr>
            <a:spLocks noChangeArrowheads="1"/>
          </p:cNvSpPr>
          <p:nvPr/>
        </p:nvSpPr>
        <p:spPr bwMode="auto">
          <a:xfrm>
            <a:off x="1257316" y="5421345"/>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152</a:t>
            </a:r>
          </a:p>
        </p:txBody>
      </p:sp>
      <p:sp>
        <p:nvSpPr>
          <p:cNvPr id="128698" name="Rectangle 698"/>
          <p:cNvSpPr>
            <a:spLocks noChangeArrowheads="1"/>
          </p:cNvSpPr>
          <p:nvPr/>
        </p:nvSpPr>
        <p:spPr bwMode="auto">
          <a:xfrm>
            <a:off x="1860566" y="5421345"/>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154</a:t>
            </a:r>
          </a:p>
        </p:txBody>
      </p:sp>
      <p:sp>
        <p:nvSpPr>
          <p:cNvPr id="128699" name="Rectangle 699"/>
          <p:cNvSpPr>
            <a:spLocks noChangeArrowheads="1"/>
          </p:cNvSpPr>
          <p:nvPr/>
        </p:nvSpPr>
        <p:spPr bwMode="auto">
          <a:xfrm>
            <a:off x="2470166" y="5421345"/>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156</a:t>
            </a:r>
          </a:p>
        </p:txBody>
      </p:sp>
      <p:sp>
        <p:nvSpPr>
          <p:cNvPr id="128700" name="Rectangle 700"/>
          <p:cNvSpPr>
            <a:spLocks noChangeArrowheads="1"/>
          </p:cNvSpPr>
          <p:nvPr/>
        </p:nvSpPr>
        <p:spPr bwMode="auto">
          <a:xfrm>
            <a:off x="3073416" y="5421345"/>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158</a:t>
            </a:r>
          </a:p>
        </p:txBody>
      </p:sp>
      <p:sp>
        <p:nvSpPr>
          <p:cNvPr id="128701" name="Rectangle 701"/>
          <p:cNvSpPr>
            <a:spLocks noChangeArrowheads="1"/>
          </p:cNvSpPr>
          <p:nvPr/>
        </p:nvSpPr>
        <p:spPr bwMode="auto">
          <a:xfrm>
            <a:off x="3667141" y="5424520"/>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160</a:t>
            </a:r>
          </a:p>
        </p:txBody>
      </p:sp>
      <p:sp>
        <p:nvSpPr>
          <p:cNvPr id="128702" name="Rectangle 702"/>
          <p:cNvSpPr>
            <a:spLocks noChangeArrowheads="1"/>
          </p:cNvSpPr>
          <p:nvPr/>
        </p:nvSpPr>
        <p:spPr bwMode="auto">
          <a:xfrm>
            <a:off x="4892691" y="5434045"/>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164</a:t>
            </a:r>
          </a:p>
        </p:txBody>
      </p:sp>
      <p:sp>
        <p:nvSpPr>
          <p:cNvPr id="128703" name="Line 703"/>
          <p:cNvSpPr>
            <a:spLocks noChangeShapeType="1"/>
          </p:cNvSpPr>
          <p:nvPr/>
        </p:nvSpPr>
        <p:spPr bwMode="auto">
          <a:xfrm>
            <a:off x="174627" y="5732463"/>
            <a:ext cx="706438" cy="0"/>
          </a:xfrm>
          <a:prstGeom prst="line">
            <a:avLst/>
          </a:prstGeom>
          <a:noFill/>
          <a:ln w="50800">
            <a:solidFill>
              <a:srgbClr val="000099"/>
            </a:solidFill>
            <a:round/>
            <a:headEnd type="none" w="sm" len="sm"/>
            <a:tailEnd type="stealth" w="med" len="med"/>
          </a:ln>
          <a:effectLst>
            <a:outerShdw dist="35921" dir="2700000" algn="ctr" rotWithShape="0">
              <a:schemeClr val="bg2"/>
            </a:outerShdw>
          </a:effectLst>
        </p:spPr>
        <p:txBody>
          <a:bodyPr/>
          <a:lstStyle/>
          <a:p>
            <a:pPr>
              <a:defRPr/>
            </a:pPr>
            <a:endParaRPr lang="de-DE" sz="2000">
              <a:latin typeface="TUM Neue Helvetica 55 Regular" pitchFamily="34" charset="0"/>
              <a:ea typeface="+mn-ea"/>
            </a:endParaRPr>
          </a:p>
        </p:txBody>
      </p:sp>
      <p:sp>
        <p:nvSpPr>
          <p:cNvPr id="128704" name="Rectangle 704"/>
          <p:cNvSpPr>
            <a:spLocks noChangeArrowheads="1"/>
          </p:cNvSpPr>
          <p:nvPr/>
        </p:nvSpPr>
        <p:spPr bwMode="auto">
          <a:xfrm>
            <a:off x="1096979" y="5580063"/>
            <a:ext cx="226025" cy="318678"/>
          </a:xfrm>
          <a:prstGeom prst="rect">
            <a:avLst/>
          </a:prstGeom>
          <a:noFill/>
          <a:ln w="9525">
            <a:noFill/>
            <a:miter lim="800000"/>
            <a:headEnd/>
            <a:tailEnd/>
          </a:ln>
          <a:effectLst/>
        </p:spPr>
        <p:txBody>
          <a:bodyPr wrap="none" lIns="36513" tIns="20638" rIns="36513" bIns="20638">
            <a:spAutoFit/>
          </a:bodyPr>
          <a:lstStyle/>
          <a:p>
            <a:pPr defTabSz="123825">
              <a:defRPr/>
            </a:pPr>
            <a:r>
              <a:rPr lang="de-CH" b="1">
                <a:solidFill>
                  <a:srgbClr val="000099"/>
                </a:solidFill>
                <a:effectLst>
                  <a:outerShdw blurRad="38100" dist="38100" dir="2700000" algn="tl">
                    <a:srgbClr val="C0C0C0"/>
                  </a:outerShdw>
                </a:effectLst>
                <a:ea typeface="+mn-ea"/>
              </a:rPr>
              <a:t>N</a:t>
            </a:r>
          </a:p>
        </p:txBody>
      </p:sp>
      <p:sp>
        <p:nvSpPr>
          <p:cNvPr id="128705" name="Rectangle 705"/>
          <p:cNvSpPr>
            <a:spLocks noChangeArrowheads="1"/>
          </p:cNvSpPr>
          <p:nvPr/>
        </p:nvSpPr>
        <p:spPr bwMode="auto">
          <a:xfrm>
            <a:off x="5462604" y="4495832"/>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166</a:t>
            </a:r>
          </a:p>
        </p:txBody>
      </p:sp>
      <p:sp>
        <p:nvSpPr>
          <p:cNvPr id="128706" name="Line 706"/>
          <p:cNvSpPr>
            <a:spLocks noChangeShapeType="1"/>
          </p:cNvSpPr>
          <p:nvPr/>
        </p:nvSpPr>
        <p:spPr bwMode="auto">
          <a:xfrm>
            <a:off x="180975" y="3067050"/>
            <a:ext cx="0" cy="819150"/>
          </a:xfrm>
          <a:prstGeom prst="line">
            <a:avLst/>
          </a:prstGeom>
          <a:noFill/>
          <a:ln w="50800">
            <a:solidFill>
              <a:srgbClr val="000099"/>
            </a:solidFill>
            <a:round/>
            <a:headEnd type="stealth" w="med" len="med"/>
            <a:tailEnd type="none" w="sm" len="sm"/>
          </a:ln>
          <a:effectLst>
            <a:outerShdw dist="35921" dir="2700000" algn="ctr" rotWithShape="0">
              <a:schemeClr val="bg2"/>
            </a:outerShdw>
          </a:effectLst>
        </p:spPr>
        <p:txBody>
          <a:bodyPr/>
          <a:lstStyle/>
          <a:p>
            <a:pPr>
              <a:defRPr/>
            </a:pPr>
            <a:endParaRPr lang="de-DE" sz="2000">
              <a:latin typeface="TUM Neue Helvetica 55 Regular" pitchFamily="34" charset="0"/>
              <a:ea typeface="+mn-ea"/>
            </a:endParaRPr>
          </a:p>
        </p:txBody>
      </p:sp>
      <p:sp>
        <p:nvSpPr>
          <p:cNvPr id="128707" name="Rectangle 707"/>
          <p:cNvSpPr>
            <a:spLocks noChangeArrowheads="1"/>
          </p:cNvSpPr>
          <p:nvPr/>
        </p:nvSpPr>
        <p:spPr bwMode="auto">
          <a:xfrm>
            <a:off x="22225" y="2625725"/>
            <a:ext cx="296556" cy="369974"/>
          </a:xfrm>
          <a:prstGeom prst="rect">
            <a:avLst/>
          </a:prstGeom>
          <a:noFill/>
          <a:ln w="9525">
            <a:noFill/>
            <a:miter lim="800000"/>
            <a:headEnd/>
            <a:tailEnd/>
          </a:ln>
          <a:effectLst/>
        </p:spPr>
        <p:txBody>
          <a:bodyPr wrap="none" lIns="92075" tIns="46038" rIns="92075" bIns="46038">
            <a:spAutoFit/>
          </a:bodyPr>
          <a:lstStyle/>
          <a:p>
            <a:pPr>
              <a:defRPr/>
            </a:pPr>
            <a:r>
              <a:rPr lang="de-CH" b="1">
                <a:solidFill>
                  <a:srgbClr val="000099"/>
                </a:solidFill>
                <a:effectLst>
                  <a:outerShdw blurRad="38100" dist="38100" dir="2700000" algn="tl">
                    <a:srgbClr val="C0C0C0"/>
                  </a:outerShdw>
                </a:effectLst>
                <a:ea typeface="+mn-ea"/>
              </a:rPr>
              <a:t>Z</a:t>
            </a:r>
          </a:p>
        </p:txBody>
      </p:sp>
      <p:sp>
        <p:nvSpPr>
          <p:cNvPr id="83270" name="Rectangle 708"/>
          <p:cNvSpPr>
            <a:spLocks noChangeArrowheads="1"/>
          </p:cNvSpPr>
          <p:nvPr/>
        </p:nvSpPr>
        <p:spPr bwMode="auto">
          <a:xfrm>
            <a:off x="3362326" y="4124325"/>
            <a:ext cx="292100" cy="29845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71" name="Rectangle 709"/>
          <p:cNvSpPr>
            <a:spLocks noChangeArrowheads="1"/>
          </p:cNvSpPr>
          <p:nvPr/>
        </p:nvSpPr>
        <p:spPr bwMode="auto">
          <a:xfrm>
            <a:off x="3449654" y="4116420"/>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272" name="Rectangle 710"/>
          <p:cNvSpPr>
            <a:spLocks noChangeArrowheads="1"/>
          </p:cNvSpPr>
          <p:nvPr/>
        </p:nvSpPr>
        <p:spPr bwMode="auto">
          <a:xfrm>
            <a:off x="3333766" y="409893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266</a:t>
            </a:r>
          </a:p>
        </p:txBody>
      </p:sp>
      <p:sp>
        <p:nvSpPr>
          <p:cNvPr id="83273" name="Rectangle 711"/>
          <p:cNvSpPr>
            <a:spLocks noChangeArrowheads="1"/>
          </p:cNvSpPr>
          <p:nvPr/>
        </p:nvSpPr>
        <p:spPr bwMode="auto">
          <a:xfrm>
            <a:off x="3336948" y="43212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74" name="Rectangle 712"/>
          <p:cNvSpPr>
            <a:spLocks noChangeArrowheads="1"/>
          </p:cNvSpPr>
          <p:nvPr/>
        </p:nvSpPr>
        <p:spPr bwMode="auto">
          <a:xfrm>
            <a:off x="3409965" y="4235482"/>
            <a:ext cx="19396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t>
            </a:r>
            <a:r>
              <a:rPr lang="de-CH" altLang="en-US" sz="500">
                <a:solidFill>
                  <a:srgbClr val="000000"/>
                </a:solidFill>
              </a:rPr>
              <a:t> 1s</a:t>
            </a:r>
          </a:p>
        </p:txBody>
      </p:sp>
      <p:sp>
        <p:nvSpPr>
          <p:cNvPr id="83275" name="Rectangle 713"/>
          <p:cNvSpPr>
            <a:spLocks noChangeArrowheads="1"/>
          </p:cNvSpPr>
          <p:nvPr/>
        </p:nvSpPr>
        <p:spPr bwMode="auto">
          <a:xfrm>
            <a:off x="3665539" y="4122770"/>
            <a:ext cx="292100" cy="301625"/>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76" name="Rectangle 714"/>
          <p:cNvSpPr>
            <a:spLocks noChangeArrowheads="1"/>
          </p:cNvSpPr>
          <p:nvPr/>
        </p:nvSpPr>
        <p:spPr bwMode="auto">
          <a:xfrm>
            <a:off x="3754454" y="4114832"/>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277" name="Rectangle 715"/>
          <p:cNvSpPr>
            <a:spLocks noChangeArrowheads="1"/>
          </p:cNvSpPr>
          <p:nvPr/>
        </p:nvSpPr>
        <p:spPr bwMode="auto">
          <a:xfrm>
            <a:off x="3638566" y="4097346"/>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267</a:t>
            </a:r>
          </a:p>
        </p:txBody>
      </p:sp>
      <p:sp>
        <p:nvSpPr>
          <p:cNvPr id="83278" name="Rectangle 716"/>
          <p:cNvSpPr>
            <a:spLocks noChangeArrowheads="1"/>
          </p:cNvSpPr>
          <p:nvPr/>
        </p:nvSpPr>
        <p:spPr bwMode="auto">
          <a:xfrm>
            <a:off x="3641749" y="43196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79" name="Rectangle 717"/>
          <p:cNvSpPr>
            <a:spLocks noChangeArrowheads="1"/>
          </p:cNvSpPr>
          <p:nvPr/>
        </p:nvSpPr>
        <p:spPr bwMode="auto">
          <a:xfrm>
            <a:off x="3689363" y="4233895"/>
            <a:ext cx="24526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 </a:t>
            </a:r>
            <a:r>
              <a:rPr lang="de-CH" altLang="en-US" sz="500">
                <a:solidFill>
                  <a:srgbClr val="000000"/>
                </a:solidFill>
              </a:rPr>
              <a:t>17 s</a:t>
            </a:r>
          </a:p>
        </p:txBody>
      </p:sp>
      <p:grpSp>
        <p:nvGrpSpPr>
          <p:cNvPr id="83280" name="Group 718"/>
          <p:cNvGrpSpPr>
            <a:grpSpLocks/>
          </p:cNvGrpSpPr>
          <p:nvPr/>
        </p:nvGrpSpPr>
        <p:grpSpPr bwMode="auto">
          <a:xfrm>
            <a:off x="3032156" y="3798888"/>
            <a:ext cx="358777" cy="315912"/>
            <a:chOff x="2526" y="2394"/>
            <a:chExt cx="226" cy="199"/>
          </a:xfrm>
        </p:grpSpPr>
        <p:sp>
          <p:nvSpPr>
            <p:cNvPr id="83681" name="Rectangle 719"/>
            <p:cNvSpPr>
              <a:spLocks noChangeArrowheads="1"/>
            </p:cNvSpPr>
            <p:nvPr/>
          </p:nvSpPr>
          <p:spPr bwMode="auto">
            <a:xfrm>
              <a:off x="2545" y="2410"/>
              <a:ext cx="184"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82" name="Rectangle 720"/>
            <p:cNvSpPr>
              <a:spLocks noChangeArrowheads="1"/>
            </p:cNvSpPr>
            <p:nvPr/>
          </p:nvSpPr>
          <p:spPr bwMode="auto">
            <a:xfrm>
              <a:off x="2603" y="240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683" name="Rectangle 721"/>
            <p:cNvSpPr>
              <a:spLocks noChangeArrowheads="1"/>
            </p:cNvSpPr>
            <p:nvPr/>
          </p:nvSpPr>
          <p:spPr bwMode="auto">
            <a:xfrm>
              <a:off x="2526" y="239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266</a:t>
              </a:r>
            </a:p>
          </p:txBody>
        </p:sp>
        <p:sp>
          <p:nvSpPr>
            <p:cNvPr id="83684" name="Rectangle 722"/>
            <p:cNvSpPr>
              <a:spLocks noChangeArrowheads="1"/>
            </p:cNvSpPr>
            <p:nvPr/>
          </p:nvSpPr>
          <p:spPr bwMode="auto">
            <a:xfrm>
              <a:off x="2552" y="2478"/>
              <a:ext cx="16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2.3 ms</a:t>
              </a:r>
            </a:p>
          </p:txBody>
        </p:sp>
      </p:grpSp>
      <p:sp>
        <p:nvSpPr>
          <p:cNvPr id="83281" name="Rectangle 723"/>
          <p:cNvSpPr>
            <a:spLocks noChangeArrowheads="1"/>
          </p:cNvSpPr>
          <p:nvPr/>
        </p:nvSpPr>
        <p:spPr bwMode="auto">
          <a:xfrm>
            <a:off x="3036910" y="401797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82" name="Rectangle 724"/>
          <p:cNvSpPr>
            <a:spLocks noChangeArrowheads="1"/>
          </p:cNvSpPr>
          <p:nvPr/>
        </p:nvSpPr>
        <p:spPr bwMode="auto">
          <a:xfrm>
            <a:off x="3340123" y="401797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grpSp>
        <p:nvGrpSpPr>
          <p:cNvPr id="83283" name="Group 725"/>
          <p:cNvGrpSpPr>
            <a:grpSpLocks/>
          </p:cNvGrpSpPr>
          <p:nvPr/>
        </p:nvGrpSpPr>
        <p:grpSpPr bwMode="auto">
          <a:xfrm>
            <a:off x="2427263" y="4406906"/>
            <a:ext cx="357187" cy="339726"/>
            <a:chOff x="1195" y="2775"/>
            <a:chExt cx="225" cy="214"/>
          </a:xfrm>
        </p:grpSpPr>
        <p:sp>
          <p:nvSpPr>
            <p:cNvPr id="83676" name="Rectangle 726"/>
            <p:cNvSpPr>
              <a:spLocks noChangeArrowheads="1"/>
            </p:cNvSpPr>
            <p:nvPr/>
          </p:nvSpPr>
          <p:spPr bwMode="auto">
            <a:xfrm>
              <a:off x="1212" y="2791"/>
              <a:ext cx="186" cy="18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77" name="Rectangle 727"/>
            <p:cNvSpPr>
              <a:spLocks noChangeArrowheads="1"/>
            </p:cNvSpPr>
            <p:nvPr/>
          </p:nvSpPr>
          <p:spPr bwMode="auto">
            <a:xfrm>
              <a:off x="1271" y="278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678" name="Rectangle 728"/>
            <p:cNvSpPr>
              <a:spLocks noChangeArrowheads="1"/>
            </p:cNvSpPr>
            <p:nvPr/>
          </p:nvSpPr>
          <p:spPr bwMode="auto">
            <a:xfrm>
              <a:off x="1195" y="2775"/>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262</a:t>
              </a:r>
            </a:p>
          </p:txBody>
        </p:sp>
        <p:sp>
          <p:nvSpPr>
            <p:cNvPr id="83679" name="Rectangle 729"/>
            <p:cNvSpPr>
              <a:spLocks noChangeArrowheads="1"/>
            </p:cNvSpPr>
            <p:nvPr/>
          </p:nvSpPr>
          <p:spPr bwMode="auto">
            <a:xfrm>
              <a:off x="1197" y="2914"/>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680" name="Rectangle 730"/>
            <p:cNvSpPr>
              <a:spLocks noChangeArrowheads="1"/>
            </p:cNvSpPr>
            <p:nvPr/>
          </p:nvSpPr>
          <p:spPr bwMode="auto">
            <a:xfrm>
              <a:off x="1221" y="2859"/>
              <a:ext cx="16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6.9 ms</a:t>
              </a:r>
            </a:p>
          </p:txBody>
        </p:sp>
      </p:grpSp>
      <p:sp>
        <p:nvSpPr>
          <p:cNvPr id="83284" name="Rectangle 731"/>
          <p:cNvSpPr>
            <a:spLocks noChangeArrowheads="1"/>
          </p:cNvSpPr>
          <p:nvPr/>
        </p:nvSpPr>
        <p:spPr bwMode="auto">
          <a:xfrm>
            <a:off x="3665538" y="3219450"/>
            <a:ext cx="290512"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85" name="Rectangle 732"/>
          <p:cNvSpPr>
            <a:spLocks noChangeArrowheads="1"/>
          </p:cNvSpPr>
          <p:nvPr/>
        </p:nvSpPr>
        <p:spPr bwMode="auto">
          <a:xfrm>
            <a:off x="3757629" y="3211545"/>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sp>
        <p:nvSpPr>
          <p:cNvPr id="83286" name="Rectangle 733"/>
          <p:cNvSpPr>
            <a:spLocks noChangeArrowheads="1"/>
          </p:cNvSpPr>
          <p:nvPr/>
        </p:nvSpPr>
        <p:spPr bwMode="auto">
          <a:xfrm>
            <a:off x="3636978" y="31940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270</a:t>
            </a:r>
          </a:p>
        </p:txBody>
      </p:sp>
      <p:sp>
        <p:nvSpPr>
          <p:cNvPr id="83287" name="Rectangle 734"/>
          <p:cNvSpPr>
            <a:spLocks noChangeArrowheads="1"/>
          </p:cNvSpPr>
          <p:nvPr/>
        </p:nvSpPr>
        <p:spPr bwMode="auto">
          <a:xfrm>
            <a:off x="3638572" y="341471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88" name="Rectangle 735"/>
          <p:cNvSpPr>
            <a:spLocks noChangeArrowheads="1"/>
          </p:cNvSpPr>
          <p:nvPr/>
        </p:nvSpPr>
        <p:spPr bwMode="auto">
          <a:xfrm>
            <a:off x="3656029" y="3340100"/>
            <a:ext cx="165111"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a:solidFill>
                  <a:srgbClr val="000000"/>
                </a:solidFill>
                <a:latin typeface="Arial Narrow" panose="020B0606020202030204" pitchFamily="34" charset="0"/>
              </a:rPr>
              <a:t>6 ms</a:t>
            </a:r>
          </a:p>
        </p:txBody>
      </p:sp>
      <p:sp>
        <p:nvSpPr>
          <p:cNvPr id="254335" name="Line 736"/>
          <p:cNvSpPr>
            <a:spLocks noChangeShapeType="1"/>
          </p:cNvSpPr>
          <p:nvPr/>
        </p:nvSpPr>
        <p:spPr bwMode="auto">
          <a:xfrm>
            <a:off x="3816350" y="3360740"/>
            <a:ext cx="0" cy="155575"/>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290" name="Rectangle 737"/>
          <p:cNvSpPr>
            <a:spLocks noChangeArrowheads="1"/>
          </p:cNvSpPr>
          <p:nvPr/>
        </p:nvSpPr>
        <p:spPr bwMode="auto">
          <a:xfrm>
            <a:off x="3786211" y="341471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91" name="Rectangle 738"/>
          <p:cNvSpPr>
            <a:spLocks noChangeArrowheads="1"/>
          </p:cNvSpPr>
          <p:nvPr/>
        </p:nvSpPr>
        <p:spPr bwMode="auto">
          <a:xfrm>
            <a:off x="3797316" y="3340100"/>
            <a:ext cx="189155"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a:solidFill>
                  <a:srgbClr val="000000"/>
                </a:solidFill>
                <a:latin typeface="Arial Narrow" panose="020B0606020202030204" pitchFamily="34" charset="0"/>
              </a:rPr>
              <a:t>0.1ms</a:t>
            </a:r>
          </a:p>
        </p:txBody>
      </p:sp>
      <p:grpSp>
        <p:nvGrpSpPr>
          <p:cNvPr id="83292" name="Group 739"/>
          <p:cNvGrpSpPr>
            <a:grpSpLocks/>
          </p:cNvGrpSpPr>
          <p:nvPr/>
        </p:nvGrpSpPr>
        <p:grpSpPr bwMode="auto">
          <a:xfrm>
            <a:off x="1822472" y="4703770"/>
            <a:ext cx="360363" cy="338138"/>
            <a:chOff x="1548" y="3060"/>
            <a:chExt cx="227" cy="213"/>
          </a:xfrm>
        </p:grpSpPr>
        <p:sp>
          <p:nvSpPr>
            <p:cNvPr id="83671" name="Rectangle 740"/>
            <p:cNvSpPr>
              <a:spLocks noChangeArrowheads="1"/>
            </p:cNvSpPr>
            <p:nvPr/>
          </p:nvSpPr>
          <p:spPr bwMode="auto">
            <a:xfrm>
              <a:off x="1567" y="3078"/>
              <a:ext cx="184" cy="184"/>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72" name="Rectangle 741"/>
            <p:cNvSpPr>
              <a:spLocks noChangeArrowheads="1"/>
            </p:cNvSpPr>
            <p:nvPr/>
          </p:nvSpPr>
          <p:spPr bwMode="auto">
            <a:xfrm>
              <a:off x="1621" y="3071"/>
              <a:ext cx="15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673" name="Rectangle 742"/>
            <p:cNvSpPr>
              <a:spLocks noChangeArrowheads="1"/>
            </p:cNvSpPr>
            <p:nvPr/>
          </p:nvSpPr>
          <p:spPr bwMode="auto">
            <a:xfrm>
              <a:off x="1548" y="3060"/>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a:t>
              </a:r>
              <a:r>
                <a:rPr lang="en-US" altLang="en-US" sz="700" b="1">
                  <a:solidFill>
                    <a:srgbClr val="000000"/>
                  </a:solidFill>
                  <a:latin typeface="Arial Narrow" panose="020B0606020202030204" pitchFamily="34" charset="0"/>
                </a:rPr>
                <a:t>59</a:t>
              </a:r>
              <a:endParaRPr lang="de-CH" altLang="en-US" sz="700" b="1">
                <a:solidFill>
                  <a:srgbClr val="000000"/>
                </a:solidFill>
                <a:latin typeface="Arial Narrow" panose="020B0606020202030204" pitchFamily="34" charset="0"/>
              </a:endParaRPr>
            </a:p>
          </p:txBody>
        </p:sp>
        <p:sp>
          <p:nvSpPr>
            <p:cNvPr id="83674" name="Rectangle 743"/>
            <p:cNvSpPr>
              <a:spLocks noChangeArrowheads="1"/>
            </p:cNvSpPr>
            <p:nvPr/>
          </p:nvSpPr>
          <p:spPr bwMode="auto">
            <a:xfrm>
              <a:off x="1577" y="3198"/>
              <a:ext cx="16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,ec/sf?</a:t>
              </a:r>
            </a:p>
          </p:txBody>
        </p:sp>
        <p:sp>
          <p:nvSpPr>
            <p:cNvPr id="83675" name="Rectangle 744"/>
            <p:cNvSpPr>
              <a:spLocks noChangeArrowheads="1"/>
            </p:cNvSpPr>
            <p:nvPr/>
          </p:nvSpPr>
          <p:spPr bwMode="auto">
            <a:xfrm>
              <a:off x="1589" y="3147"/>
              <a:ext cx="133"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rPr>
                <a:t>0</a:t>
              </a:r>
              <a:r>
                <a:rPr lang="de-CH" altLang="en-US" sz="500">
                  <a:solidFill>
                    <a:srgbClr val="000000"/>
                  </a:solidFill>
                </a:rPr>
                <a:t>.5 s</a:t>
              </a:r>
            </a:p>
          </p:txBody>
        </p:sp>
      </p:grpSp>
      <p:sp>
        <p:nvSpPr>
          <p:cNvPr id="83293" name="Rectangle 745"/>
          <p:cNvSpPr>
            <a:spLocks noChangeArrowheads="1"/>
          </p:cNvSpPr>
          <p:nvPr/>
        </p:nvSpPr>
        <p:spPr bwMode="auto">
          <a:xfrm>
            <a:off x="1828823" y="492128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grpSp>
        <p:nvGrpSpPr>
          <p:cNvPr id="83294" name="Group 746"/>
          <p:cNvGrpSpPr>
            <a:grpSpLocks/>
          </p:cNvGrpSpPr>
          <p:nvPr/>
        </p:nvGrpSpPr>
        <p:grpSpPr bwMode="auto">
          <a:xfrm>
            <a:off x="4241901" y="3800481"/>
            <a:ext cx="352426" cy="339726"/>
            <a:chOff x="2595" y="2394"/>
            <a:chExt cx="222" cy="214"/>
          </a:xfrm>
        </p:grpSpPr>
        <p:sp>
          <p:nvSpPr>
            <p:cNvPr id="83666" name="Rectangle 747"/>
            <p:cNvSpPr>
              <a:spLocks noChangeArrowheads="1"/>
            </p:cNvSpPr>
            <p:nvPr/>
          </p:nvSpPr>
          <p:spPr bwMode="auto">
            <a:xfrm>
              <a:off x="2613" y="2410"/>
              <a:ext cx="183"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67" name="Rectangle 748"/>
            <p:cNvSpPr>
              <a:spLocks noChangeArrowheads="1"/>
            </p:cNvSpPr>
            <p:nvPr/>
          </p:nvSpPr>
          <p:spPr bwMode="auto">
            <a:xfrm>
              <a:off x="2668" y="240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668" name="Rectangle 749"/>
            <p:cNvSpPr>
              <a:spLocks noChangeArrowheads="1"/>
            </p:cNvSpPr>
            <p:nvPr/>
          </p:nvSpPr>
          <p:spPr bwMode="auto">
            <a:xfrm>
              <a:off x="2595" y="239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a:t>
              </a:r>
              <a:r>
                <a:rPr lang="en-US" altLang="en-US" sz="700" b="1">
                  <a:solidFill>
                    <a:srgbClr val="000000"/>
                  </a:solidFill>
                  <a:latin typeface="Arial Narrow" panose="020B0606020202030204" pitchFamily="34" charset="0"/>
                </a:rPr>
                <a:t>70</a:t>
              </a:r>
              <a:endParaRPr lang="de-CH" altLang="en-US" sz="700" b="1">
                <a:solidFill>
                  <a:srgbClr val="000000"/>
                </a:solidFill>
                <a:latin typeface="Arial Narrow" panose="020B0606020202030204" pitchFamily="34" charset="0"/>
              </a:endParaRPr>
            </a:p>
          </p:txBody>
        </p:sp>
        <p:sp>
          <p:nvSpPr>
            <p:cNvPr id="83669" name="Rectangle 750"/>
            <p:cNvSpPr>
              <a:spLocks noChangeArrowheads="1"/>
            </p:cNvSpPr>
            <p:nvPr/>
          </p:nvSpPr>
          <p:spPr bwMode="auto">
            <a:xfrm>
              <a:off x="2598" y="2533"/>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70" name="Rectangle 751"/>
            <p:cNvSpPr>
              <a:spLocks noChangeArrowheads="1"/>
            </p:cNvSpPr>
            <p:nvPr/>
          </p:nvSpPr>
          <p:spPr bwMode="auto">
            <a:xfrm>
              <a:off x="2622" y="2478"/>
              <a:ext cx="15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30 </a:t>
              </a:r>
              <a:r>
                <a:rPr lang="de-CH" altLang="en-US" sz="500">
                  <a:solidFill>
                    <a:srgbClr val="000000"/>
                  </a:solidFill>
                </a:rPr>
                <a:t>s</a:t>
              </a:r>
            </a:p>
          </p:txBody>
        </p:sp>
      </p:grpSp>
      <p:grpSp>
        <p:nvGrpSpPr>
          <p:cNvPr id="83295" name="Group 3"/>
          <p:cNvGrpSpPr>
            <a:grpSpLocks/>
          </p:cNvGrpSpPr>
          <p:nvPr/>
        </p:nvGrpSpPr>
        <p:grpSpPr bwMode="auto">
          <a:xfrm>
            <a:off x="6950077" y="1376363"/>
            <a:ext cx="623888" cy="322262"/>
            <a:chOff x="6950081" y="1376363"/>
            <a:chExt cx="623888" cy="322262"/>
          </a:xfrm>
        </p:grpSpPr>
        <p:sp>
          <p:nvSpPr>
            <p:cNvPr id="83663" name="Rectangle 753"/>
            <p:cNvSpPr>
              <a:spLocks noChangeArrowheads="1"/>
            </p:cNvSpPr>
            <p:nvPr/>
          </p:nvSpPr>
          <p:spPr bwMode="auto">
            <a:xfrm>
              <a:off x="7285044" y="1404938"/>
              <a:ext cx="288925" cy="293687"/>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64" name="Rectangle 754"/>
            <p:cNvSpPr>
              <a:spLocks noChangeArrowheads="1"/>
            </p:cNvSpPr>
            <p:nvPr/>
          </p:nvSpPr>
          <p:spPr bwMode="auto">
            <a:xfrm>
              <a:off x="7288214" y="1376363"/>
              <a:ext cx="282130"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Lv</a:t>
              </a:r>
            </a:p>
          </p:txBody>
        </p:sp>
        <p:sp>
          <p:nvSpPr>
            <p:cNvPr id="128755" name="Rectangle 755"/>
            <p:cNvSpPr>
              <a:spLocks noChangeArrowheads="1"/>
            </p:cNvSpPr>
            <p:nvPr/>
          </p:nvSpPr>
          <p:spPr bwMode="auto">
            <a:xfrm>
              <a:off x="6950081" y="1454150"/>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116</a:t>
              </a:r>
            </a:p>
          </p:txBody>
        </p:sp>
      </p:grpSp>
      <p:grpSp>
        <p:nvGrpSpPr>
          <p:cNvPr id="83296" name="Group 756"/>
          <p:cNvGrpSpPr>
            <a:grpSpLocks/>
          </p:cNvGrpSpPr>
          <p:nvPr/>
        </p:nvGrpSpPr>
        <p:grpSpPr bwMode="auto">
          <a:xfrm>
            <a:off x="7531222" y="771528"/>
            <a:ext cx="677863" cy="320675"/>
            <a:chOff x="4860" y="486"/>
            <a:chExt cx="427" cy="202"/>
          </a:xfrm>
        </p:grpSpPr>
        <p:grpSp>
          <p:nvGrpSpPr>
            <p:cNvPr id="83659" name="Group 757"/>
            <p:cNvGrpSpPr>
              <a:grpSpLocks/>
            </p:cNvGrpSpPr>
            <p:nvPr/>
          </p:nvGrpSpPr>
          <p:grpSpPr bwMode="auto">
            <a:xfrm>
              <a:off x="5059" y="486"/>
              <a:ext cx="228" cy="202"/>
              <a:chOff x="5059" y="486"/>
              <a:chExt cx="228" cy="202"/>
            </a:xfrm>
          </p:grpSpPr>
          <p:sp>
            <p:nvSpPr>
              <p:cNvPr id="83661" name="Rectangle 758"/>
              <p:cNvSpPr>
                <a:spLocks noChangeArrowheads="1"/>
              </p:cNvSpPr>
              <p:nvPr/>
            </p:nvSpPr>
            <p:spPr bwMode="auto">
              <a:xfrm>
                <a:off x="5085" y="503"/>
                <a:ext cx="181" cy="185"/>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62" name="Rectangle 759"/>
              <p:cNvSpPr>
                <a:spLocks noChangeArrowheads="1"/>
              </p:cNvSpPr>
              <p:nvPr/>
            </p:nvSpPr>
            <p:spPr bwMode="auto">
              <a:xfrm>
                <a:off x="5059" y="486"/>
                <a:ext cx="22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118</a:t>
                </a:r>
              </a:p>
            </p:txBody>
          </p:sp>
        </p:grpSp>
        <p:sp>
          <p:nvSpPr>
            <p:cNvPr id="2" name="Rectangle 760"/>
            <p:cNvSpPr>
              <a:spLocks noChangeArrowheads="1"/>
            </p:cNvSpPr>
            <p:nvPr/>
          </p:nvSpPr>
          <p:spPr bwMode="auto">
            <a:xfrm>
              <a:off x="4860" y="529"/>
              <a:ext cx="171" cy="123"/>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118</a:t>
              </a:r>
            </a:p>
          </p:txBody>
        </p:sp>
      </p:grpSp>
      <p:sp>
        <p:nvSpPr>
          <p:cNvPr id="83297" name="Rectangle 762"/>
          <p:cNvSpPr>
            <a:spLocks noChangeArrowheads="1"/>
          </p:cNvSpPr>
          <p:nvPr/>
        </p:nvSpPr>
        <p:spPr bwMode="auto">
          <a:xfrm>
            <a:off x="7583504" y="1708150"/>
            <a:ext cx="288925"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298" name="Rectangle 763"/>
          <p:cNvSpPr>
            <a:spLocks noChangeArrowheads="1"/>
          </p:cNvSpPr>
          <p:nvPr/>
        </p:nvSpPr>
        <p:spPr bwMode="auto">
          <a:xfrm>
            <a:off x="7564459" y="1905003"/>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299" name="Rectangle 764"/>
          <p:cNvSpPr>
            <a:spLocks noChangeArrowheads="1"/>
          </p:cNvSpPr>
          <p:nvPr/>
        </p:nvSpPr>
        <p:spPr bwMode="auto">
          <a:xfrm>
            <a:off x="7612079" y="1833564"/>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87 ms</a:t>
            </a:r>
          </a:p>
        </p:txBody>
      </p:sp>
      <p:sp>
        <p:nvSpPr>
          <p:cNvPr id="83300" name="Rectangle 765"/>
          <p:cNvSpPr>
            <a:spLocks noChangeArrowheads="1"/>
          </p:cNvSpPr>
          <p:nvPr/>
        </p:nvSpPr>
        <p:spPr bwMode="auto">
          <a:xfrm>
            <a:off x="7659704" y="1703389"/>
            <a:ext cx="246863"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115</a:t>
            </a:r>
          </a:p>
        </p:txBody>
      </p:sp>
      <p:sp>
        <p:nvSpPr>
          <p:cNvPr id="83301" name="Rectangle 766"/>
          <p:cNvSpPr>
            <a:spLocks noChangeArrowheads="1"/>
          </p:cNvSpPr>
          <p:nvPr/>
        </p:nvSpPr>
        <p:spPr bwMode="auto">
          <a:xfrm>
            <a:off x="7551753" y="1687517"/>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288</a:t>
            </a:r>
          </a:p>
        </p:txBody>
      </p:sp>
      <p:sp>
        <p:nvSpPr>
          <p:cNvPr id="83302" name="Rectangle 768"/>
          <p:cNvSpPr>
            <a:spLocks noChangeArrowheads="1"/>
          </p:cNvSpPr>
          <p:nvPr/>
        </p:nvSpPr>
        <p:spPr bwMode="auto">
          <a:xfrm>
            <a:off x="7285054" y="1706563"/>
            <a:ext cx="288925"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03" name="Rectangle 769"/>
          <p:cNvSpPr>
            <a:spLocks noChangeArrowheads="1"/>
          </p:cNvSpPr>
          <p:nvPr/>
        </p:nvSpPr>
        <p:spPr bwMode="auto">
          <a:xfrm>
            <a:off x="7266010" y="1903414"/>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04" name="Rectangle 770"/>
          <p:cNvSpPr>
            <a:spLocks noChangeArrowheads="1"/>
          </p:cNvSpPr>
          <p:nvPr/>
        </p:nvSpPr>
        <p:spPr bwMode="auto">
          <a:xfrm>
            <a:off x="7313629" y="1831980"/>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32 ms</a:t>
            </a:r>
          </a:p>
        </p:txBody>
      </p:sp>
      <p:sp>
        <p:nvSpPr>
          <p:cNvPr id="83305" name="Rectangle 771"/>
          <p:cNvSpPr>
            <a:spLocks noChangeArrowheads="1"/>
          </p:cNvSpPr>
          <p:nvPr/>
        </p:nvSpPr>
        <p:spPr bwMode="auto">
          <a:xfrm>
            <a:off x="7361254" y="1701804"/>
            <a:ext cx="246863"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115</a:t>
            </a:r>
          </a:p>
        </p:txBody>
      </p:sp>
      <p:sp>
        <p:nvSpPr>
          <p:cNvPr id="83306" name="Rectangle 772"/>
          <p:cNvSpPr>
            <a:spLocks noChangeArrowheads="1"/>
          </p:cNvSpPr>
          <p:nvPr/>
        </p:nvSpPr>
        <p:spPr bwMode="auto">
          <a:xfrm>
            <a:off x="7253304" y="1685928"/>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287</a:t>
            </a:r>
          </a:p>
        </p:txBody>
      </p:sp>
      <p:sp>
        <p:nvSpPr>
          <p:cNvPr id="83307" name="Rectangle 774"/>
          <p:cNvSpPr>
            <a:spLocks noChangeArrowheads="1"/>
          </p:cNvSpPr>
          <p:nvPr/>
        </p:nvSpPr>
        <p:spPr bwMode="auto">
          <a:xfrm>
            <a:off x="6985016" y="2314607"/>
            <a:ext cx="290513"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08" name="Rectangle 775"/>
          <p:cNvSpPr>
            <a:spLocks noChangeArrowheads="1"/>
          </p:cNvSpPr>
          <p:nvPr/>
        </p:nvSpPr>
        <p:spPr bwMode="auto">
          <a:xfrm>
            <a:off x="7089775" y="2300320"/>
            <a:ext cx="746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09" name="Rectangle 776"/>
          <p:cNvSpPr>
            <a:spLocks noChangeArrowheads="1"/>
          </p:cNvSpPr>
          <p:nvPr/>
        </p:nvSpPr>
        <p:spPr bwMode="auto">
          <a:xfrm>
            <a:off x="6954854" y="228762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284</a:t>
            </a:r>
          </a:p>
        </p:txBody>
      </p:sp>
      <p:sp>
        <p:nvSpPr>
          <p:cNvPr id="83310" name="Rectangle 777"/>
          <p:cNvSpPr>
            <a:spLocks noChangeArrowheads="1"/>
          </p:cNvSpPr>
          <p:nvPr/>
        </p:nvSpPr>
        <p:spPr bwMode="auto">
          <a:xfrm>
            <a:off x="6961211" y="25051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11" name="Rectangle 778"/>
          <p:cNvSpPr>
            <a:spLocks noChangeArrowheads="1"/>
          </p:cNvSpPr>
          <p:nvPr/>
        </p:nvSpPr>
        <p:spPr bwMode="auto">
          <a:xfrm>
            <a:off x="7007241" y="2420970"/>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rPr>
              <a:t>0.48</a:t>
            </a:r>
            <a:r>
              <a:rPr lang="de-CH" altLang="en-US" sz="500">
                <a:solidFill>
                  <a:srgbClr val="000000"/>
                </a:solidFill>
              </a:rPr>
              <a:t> s</a:t>
            </a:r>
          </a:p>
        </p:txBody>
      </p:sp>
      <p:sp>
        <p:nvSpPr>
          <p:cNvPr id="83312" name="Rectangle 779"/>
          <p:cNvSpPr>
            <a:spLocks noChangeArrowheads="1"/>
          </p:cNvSpPr>
          <p:nvPr/>
        </p:nvSpPr>
        <p:spPr bwMode="auto">
          <a:xfrm>
            <a:off x="7061216" y="2300320"/>
            <a:ext cx="246863"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113</a:t>
            </a:r>
          </a:p>
        </p:txBody>
      </p:sp>
      <p:sp>
        <p:nvSpPr>
          <p:cNvPr id="83313" name="Rectangle 781"/>
          <p:cNvSpPr>
            <a:spLocks noChangeArrowheads="1"/>
          </p:cNvSpPr>
          <p:nvPr/>
        </p:nvSpPr>
        <p:spPr bwMode="auto">
          <a:xfrm>
            <a:off x="6786565" y="2303495"/>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grpSp>
        <p:nvGrpSpPr>
          <p:cNvPr id="83314" name="Group 994"/>
          <p:cNvGrpSpPr>
            <a:grpSpLocks/>
          </p:cNvGrpSpPr>
          <p:nvPr/>
        </p:nvGrpSpPr>
        <p:grpSpPr bwMode="auto">
          <a:xfrm>
            <a:off x="6651795" y="2290791"/>
            <a:ext cx="354013" cy="336549"/>
            <a:chOff x="4190" y="1443"/>
            <a:chExt cx="223" cy="212"/>
          </a:xfrm>
        </p:grpSpPr>
        <p:sp>
          <p:nvSpPr>
            <p:cNvPr id="83654" name="Rectangle 780"/>
            <p:cNvSpPr>
              <a:spLocks noChangeArrowheads="1"/>
            </p:cNvSpPr>
            <p:nvPr/>
          </p:nvSpPr>
          <p:spPr bwMode="auto">
            <a:xfrm>
              <a:off x="4209" y="1459"/>
              <a:ext cx="183"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55" name="Rectangle 782"/>
            <p:cNvSpPr>
              <a:spLocks noChangeArrowheads="1"/>
            </p:cNvSpPr>
            <p:nvPr/>
          </p:nvSpPr>
          <p:spPr bwMode="auto">
            <a:xfrm>
              <a:off x="4190" y="1443"/>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283</a:t>
              </a:r>
            </a:p>
          </p:txBody>
        </p:sp>
        <p:sp>
          <p:nvSpPr>
            <p:cNvPr id="83656" name="Rectangle 783"/>
            <p:cNvSpPr>
              <a:spLocks noChangeArrowheads="1"/>
            </p:cNvSpPr>
            <p:nvPr/>
          </p:nvSpPr>
          <p:spPr bwMode="auto">
            <a:xfrm>
              <a:off x="4194" y="1580"/>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57" name="Rectangle 784"/>
            <p:cNvSpPr>
              <a:spLocks noChangeArrowheads="1"/>
            </p:cNvSpPr>
            <p:nvPr/>
          </p:nvSpPr>
          <p:spPr bwMode="auto">
            <a:xfrm>
              <a:off x="4233" y="1526"/>
              <a:ext cx="133"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a:t>
              </a:r>
              <a:r>
                <a:rPr lang="en-US" altLang="en-US" sz="500">
                  <a:solidFill>
                    <a:srgbClr val="000000"/>
                  </a:solidFill>
                </a:rPr>
                <a:t>1 s</a:t>
              </a:r>
              <a:endParaRPr lang="de-CH" altLang="en-US" sz="500">
                <a:solidFill>
                  <a:srgbClr val="000000"/>
                </a:solidFill>
                <a:latin typeface="Arial Narrow" panose="020B0606020202030204" pitchFamily="34" charset="0"/>
              </a:endParaRPr>
            </a:p>
          </p:txBody>
        </p:sp>
        <p:sp>
          <p:nvSpPr>
            <p:cNvPr id="83658" name="Rectangle 785"/>
            <p:cNvSpPr>
              <a:spLocks noChangeArrowheads="1"/>
            </p:cNvSpPr>
            <p:nvPr/>
          </p:nvSpPr>
          <p:spPr bwMode="auto">
            <a:xfrm>
              <a:off x="4257" y="1451"/>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113</a:t>
              </a:r>
            </a:p>
          </p:txBody>
        </p:sp>
      </p:grpSp>
      <p:sp>
        <p:nvSpPr>
          <p:cNvPr id="83315" name="Rectangle 786"/>
          <p:cNvSpPr>
            <a:spLocks noChangeArrowheads="1"/>
          </p:cNvSpPr>
          <p:nvPr/>
        </p:nvSpPr>
        <p:spPr bwMode="auto">
          <a:xfrm>
            <a:off x="6376989" y="2917857"/>
            <a:ext cx="290512"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16" name="Rectangle 787"/>
          <p:cNvSpPr>
            <a:spLocks noChangeArrowheads="1"/>
          </p:cNvSpPr>
          <p:nvPr/>
        </p:nvSpPr>
        <p:spPr bwMode="auto">
          <a:xfrm>
            <a:off x="6481765" y="2905157"/>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17" name="Rectangle 788"/>
          <p:cNvSpPr>
            <a:spLocks noChangeArrowheads="1"/>
          </p:cNvSpPr>
          <p:nvPr/>
        </p:nvSpPr>
        <p:spPr bwMode="auto">
          <a:xfrm>
            <a:off x="6346835" y="2892456"/>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280</a:t>
            </a:r>
          </a:p>
        </p:txBody>
      </p:sp>
      <p:sp>
        <p:nvSpPr>
          <p:cNvPr id="83318" name="Rectangle 789"/>
          <p:cNvSpPr>
            <a:spLocks noChangeArrowheads="1"/>
          </p:cNvSpPr>
          <p:nvPr/>
        </p:nvSpPr>
        <p:spPr bwMode="auto">
          <a:xfrm>
            <a:off x="6353197" y="3109945"/>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19" name="Rectangle 790"/>
          <p:cNvSpPr>
            <a:spLocks noChangeArrowheads="1"/>
          </p:cNvSpPr>
          <p:nvPr/>
        </p:nvSpPr>
        <p:spPr bwMode="auto">
          <a:xfrm>
            <a:off x="6416691" y="3028982"/>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rPr>
              <a:t>3.6</a:t>
            </a:r>
            <a:r>
              <a:rPr lang="de-CH" altLang="en-US" sz="500">
                <a:solidFill>
                  <a:srgbClr val="000000"/>
                </a:solidFill>
              </a:rPr>
              <a:t> s</a:t>
            </a:r>
          </a:p>
        </p:txBody>
      </p:sp>
      <p:sp>
        <p:nvSpPr>
          <p:cNvPr id="83320" name="Rectangle 791"/>
          <p:cNvSpPr>
            <a:spLocks noChangeArrowheads="1"/>
          </p:cNvSpPr>
          <p:nvPr/>
        </p:nvSpPr>
        <p:spPr bwMode="auto">
          <a:xfrm>
            <a:off x="6462729" y="290515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Rg</a:t>
            </a:r>
          </a:p>
        </p:txBody>
      </p:sp>
      <p:sp>
        <p:nvSpPr>
          <p:cNvPr id="83321" name="Rectangle 792"/>
          <p:cNvSpPr>
            <a:spLocks noChangeArrowheads="1"/>
          </p:cNvSpPr>
          <p:nvPr/>
        </p:nvSpPr>
        <p:spPr bwMode="auto">
          <a:xfrm>
            <a:off x="6075363" y="2916238"/>
            <a:ext cx="290512"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22" name="Rectangle 793"/>
          <p:cNvSpPr>
            <a:spLocks noChangeArrowheads="1"/>
          </p:cNvSpPr>
          <p:nvPr/>
        </p:nvSpPr>
        <p:spPr bwMode="auto">
          <a:xfrm>
            <a:off x="6180139" y="2903570"/>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23" name="Rectangle 794"/>
          <p:cNvSpPr>
            <a:spLocks noChangeArrowheads="1"/>
          </p:cNvSpPr>
          <p:nvPr/>
        </p:nvSpPr>
        <p:spPr bwMode="auto">
          <a:xfrm>
            <a:off x="6045207" y="289087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279</a:t>
            </a:r>
          </a:p>
        </p:txBody>
      </p:sp>
      <p:sp>
        <p:nvSpPr>
          <p:cNvPr id="83324" name="Rectangle 795"/>
          <p:cNvSpPr>
            <a:spLocks noChangeArrowheads="1"/>
          </p:cNvSpPr>
          <p:nvPr/>
        </p:nvSpPr>
        <p:spPr bwMode="auto">
          <a:xfrm>
            <a:off x="6051572" y="31083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25" name="Rectangle 796"/>
          <p:cNvSpPr>
            <a:spLocks noChangeArrowheads="1"/>
          </p:cNvSpPr>
          <p:nvPr/>
        </p:nvSpPr>
        <p:spPr bwMode="auto">
          <a:xfrm>
            <a:off x="6096016" y="3028982"/>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a:t>
            </a:r>
            <a:r>
              <a:rPr lang="en-US" altLang="en-US" sz="500">
                <a:solidFill>
                  <a:srgbClr val="000000"/>
                </a:solidFill>
              </a:rPr>
              <a:t>17 s</a:t>
            </a:r>
            <a:endParaRPr lang="de-CH" altLang="en-US" sz="500">
              <a:solidFill>
                <a:srgbClr val="000000"/>
              </a:solidFill>
            </a:endParaRPr>
          </a:p>
        </p:txBody>
      </p:sp>
      <p:sp>
        <p:nvSpPr>
          <p:cNvPr id="83326" name="Rectangle 797"/>
          <p:cNvSpPr>
            <a:spLocks noChangeArrowheads="1"/>
          </p:cNvSpPr>
          <p:nvPr/>
        </p:nvSpPr>
        <p:spPr bwMode="auto">
          <a:xfrm>
            <a:off x="6161100" y="2903570"/>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Rg</a:t>
            </a:r>
          </a:p>
        </p:txBody>
      </p:sp>
      <p:sp>
        <p:nvSpPr>
          <p:cNvPr id="83327" name="Rectangle 800"/>
          <p:cNvSpPr>
            <a:spLocks noChangeArrowheads="1"/>
          </p:cNvSpPr>
          <p:nvPr/>
        </p:nvSpPr>
        <p:spPr bwMode="auto">
          <a:xfrm>
            <a:off x="5770564" y="3522663"/>
            <a:ext cx="292100"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28" name="Rectangle 801"/>
          <p:cNvSpPr>
            <a:spLocks noChangeArrowheads="1"/>
          </p:cNvSpPr>
          <p:nvPr/>
        </p:nvSpPr>
        <p:spPr bwMode="auto">
          <a:xfrm>
            <a:off x="5875338" y="3509967"/>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29" name="Rectangle 802"/>
          <p:cNvSpPr>
            <a:spLocks noChangeArrowheads="1"/>
          </p:cNvSpPr>
          <p:nvPr/>
        </p:nvSpPr>
        <p:spPr bwMode="auto">
          <a:xfrm>
            <a:off x="5740416" y="3497269"/>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276</a:t>
            </a:r>
          </a:p>
        </p:txBody>
      </p:sp>
      <p:sp>
        <p:nvSpPr>
          <p:cNvPr id="83330" name="Rectangle 803"/>
          <p:cNvSpPr>
            <a:spLocks noChangeArrowheads="1"/>
          </p:cNvSpPr>
          <p:nvPr/>
        </p:nvSpPr>
        <p:spPr bwMode="auto">
          <a:xfrm>
            <a:off x="5746771" y="3714751"/>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31" name="Rectangle 804"/>
          <p:cNvSpPr>
            <a:spLocks noChangeArrowheads="1"/>
          </p:cNvSpPr>
          <p:nvPr/>
        </p:nvSpPr>
        <p:spPr bwMode="auto">
          <a:xfrm>
            <a:off x="5794391" y="3632207"/>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rPr>
              <a:t>0.72</a:t>
            </a:r>
            <a:r>
              <a:rPr lang="de-CH" altLang="en-US" sz="500">
                <a:solidFill>
                  <a:srgbClr val="000000"/>
                </a:solidFill>
              </a:rPr>
              <a:t> s</a:t>
            </a:r>
          </a:p>
        </p:txBody>
      </p:sp>
      <p:sp>
        <p:nvSpPr>
          <p:cNvPr id="83332" name="Rectangle 805"/>
          <p:cNvSpPr>
            <a:spLocks noChangeArrowheads="1"/>
          </p:cNvSpPr>
          <p:nvPr/>
        </p:nvSpPr>
        <p:spPr bwMode="auto">
          <a:xfrm>
            <a:off x="5868998" y="3509972"/>
            <a:ext cx="22442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Mt</a:t>
            </a:r>
          </a:p>
        </p:txBody>
      </p:sp>
      <p:sp>
        <p:nvSpPr>
          <p:cNvPr id="83333" name="Rectangle 807"/>
          <p:cNvSpPr>
            <a:spLocks noChangeArrowheads="1"/>
          </p:cNvSpPr>
          <p:nvPr/>
        </p:nvSpPr>
        <p:spPr bwMode="auto">
          <a:xfrm>
            <a:off x="5465763" y="3521083"/>
            <a:ext cx="292100"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34" name="Rectangle 808"/>
          <p:cNvSpPr>
            <a:spLocks noChangeArrowheads="1"/>
          </p:cNvSpPr>
          <p:nvPr/>
        </p:nvSpPr>
        <p:spPr bwMode="auto">
          <a:xfrm>
            <a:off x="5570539" y="3508383"/>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35" name="Rectangle 809"/>
          <p:cNvSpPr>
            <a:spLocks noChangeArrowheads="1"/>
          </p:cNvSpPr>
          <p:nvPr/>
        </p:nvSpPr>
        <p:spPr bwMode="auto">
          <a:xfrm>
            <a:off x="5435604" y="349567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275</a:t>
            </a:r>
          </a:p>
        </p:txBody>
      </p:sp>
      <p:sp>
        <p:nvSpPr>
          <p:cNvPr id="83336" name="Rectangle 810"/>
          <p:cNvSpPr>
            <a:spLocks noChangeArrowheads="1"/>
          </p:cNvSpPr>
          <p:nvPr/>
        </p:nvSpPr>
        <p:spPr bwMode="auto">
          <a:xfrm>
            <a:off x="5441971" y="3713166"/>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37" name="Rectangle 811"/>
          <p:cNvSpPr>
            <a:spLocks noChangeArrowheads="1"/>
          </p:cNvSpPr>
          <p:nvPr/>
        </p:nvSpPr>
        <p:spPr bwMode="auto">
          <a:xfrm>
            <a:off x="5478471" y="3630614"/>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rPr>
              <a:t>9.7</a:t>
            </a:r>
            <a:r>
              <a:rPr lang="de-CH" altLang="en-US" sz="500">
                <a:solidFill>
                  <a:srgbClr val="000000"/>
                </a:solidFill>
              </a:rPr>
              <a:t> ms</a:t>
            </a:r>
          </a:p>
        </p:txBody>
      </p:sp>
      <p:sp>
        <p:nvSpPr>
          <p:cNvPr id="83338" name="Rectangle 812"/>
          <p:cNvSpPr>
            <a:spLocks noChangeArrowheads="1"/>
          </p:cNvSpPr>
          <p:nvPr/>
        </p:nvSpPr>
        <p:spPr bwMode="auto">
          <a:xfrm>
            <a:off x="5564203" y="3508378"/>
            <a:ext cx="22442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Mt</a:t>
            </a:r>
          </a:p>
        </p:txBody>
      </p:sp>
      <p:sp>
        <p:nvSpPr>
          <p:cNvPr id="83339" name="Rectangle 815"/>
          <p:cNvSpPr>
            <a:spLocks noChangeArrowheads="1"/>
          </p:cNvSpPr>
          <p:nvPr/>
        </p:nvSpPr>
        <p:spPr bwMode="auto">
          <a:xfrm>
            <a:off x="5165725" y="4124357"/>
            <a:ext cx="292100"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40" name="Rectangle 816"/>
          <p:cNvSpPr>
            <a:spLocks noChangeArrowheads="1"/>
          </p:cNvSpPr>
          <p:nvPr/>
        </p:nvSpPr>
        <p:spPr bwMode="auto">
          <a:xfrm>
            <a:off x="5270501" y="4111657"/>
            <a:ext cx="746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41" name="Rectangle 817"/>
          <p:cNvSpPr>
            <a:spLocks noChangeArrowheads="1"/>
          </p:cNvSpPr>
          <p:nvPr/>
        </p:nvSpPr>
        <p:spPr bwMode="auto">
          <a:xfrm>
            <a:off x="5135578" y="409893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272</a:t>
            </a:r>
          </a:p>
        </p:txBody>
      </p:sp>
      <p:sp>
        <p:nvSpPr>
          <p:cNvPr id="83342" name="Rectangle 818"/>
          <p:cNvSpPr>
            <a:spLocks noChangeArrowheads="1"/>
          </p:cNvSpPr>
          <p:nvPr/>
        </p:nvSpPr>
        <p:spPr bwMode="auto">
          <a:xfrm>
            <a:off x="5138759" y="431327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43" name="Rectangle 819"/>
          <p:cNvSpPr>
            <a:spLocks noChangeArrowheads="1"/>
          </p:cNvSpPr>
          <p:nvPr/>
        </p:nvSpPr>
        <p:spPr bwMode="auto">
          <a:xfrm>
            <a:off x="5203840" y="4230720"/>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rPr>
              <a:t>9.8</a:t>
            </a:r>
            <a:r>
              <a:rPr lang="de-CH" altLang="en-US" sz="500">
                <a:solidFill>
                  <a:srgbClr val="000000"/>
                </a:solidFill>
              </a:rPr>
              <a:t> s</a:t>
            </a:r>
          </a:p>
        </p:txBody>
      </p:sp>
      <p:sp>
        <p:nvSpPr>
          <p:cNvPr id="83344" name="Rectangle 820"/>
          <p:cNvSpPr>
            <a:spLocks noChangeArrowheads="1"/>
          </p:cNvSpPr>
          <p:nvPr/>
        </p:nvSpPr>
        <p:spPr bwMode="auto">
          <a:xfrm>
            <a:off x="5251452" y="411165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345" name="Rectangle 822"/>
          <p:cNvSpPr>
            <a:spLocks noChangeArrowheads="1"/>
          </p:cNvSpPr>
          <p:nvPr/>
        </p:nvSpPr>
        <p:spPr bwMode="auto">
          <a:xfrm>
            <a:off x="4862515" y="4125913"/>
            <a:ext cx="292100"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46" name="Rectangle 823"/>
          <p:cNvSpPr>
            <a:spLocks noChangeArrowheads="1"/>
          </p:cNvSpPr>
          <p:nvPr/>
        </p:nvSpPr>
        <p:spPr bwMode="auto">
          <a:xfrm>
            <a:off x="4967290" y="4113245"/>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47" name="Rectangle 824"/>
          <p:cNvSpPr>
            <a:spLocks noChangeArrowheads="1"/>
          </p:cNvSpPr>
          <p:nvPr/>
        </p:nvSpPr>
        <p:spPr bwMode="auto">
          <a:xfrm>
            <a:off x="4829187" y="410051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271</a:t>
            </a:r>
          </a:p>
        </p:txBody>
      </p:sp>
      <p:sp>
        <p:nvSpPr>
          <p:cNvPr id="83348" name="Rectangle 825"/>
          <p:cNvSpPr>
            <a:spLocks noChangeArrowheads="1"/>
          </p:cNvSpPr>
          <p:nvPr/>
        </p:nvSpPr>
        <p:spPr bwMode="auto">
          <a:xfrm>
            <a:off x="4835546" y="43180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49" name="Rectangle 826"/>
          <p:cNvSpPr>
            <a:spLocks noChangeArrowheads="1"/>
          </p:cNvSpPr>
          <p:nvPr/>
        </p:nvSpPr>
        <p:spPr bwMode="auto">
          <a:xfrm>
            <a:off x="4857751" y="4232307"/>
            <a:ext cx="73804"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500">
              <a:solidFill>
                <a:srgbClr val="000000"/>
              </a:solidFill>
            </a:endParaRPr>
          </a:p>
        </p:txBody>
      </p:sp>
      <p:sp>
        <p:nvSpPr>
          <p:cNvPr id="83350" name="Rectangle 827"/>
          <p:cNvSpPr>
            <a:spLocks noChangeArrowheads="1"/>
          </p:cNvSpPr>
          <p:nvPr/>
        </p:nvSpPr>
        <p:spPr bwMode="auto">
          <a:xfrm>
            <a:off x="4945067" y="41132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grpSp>
        <p:nvGrpSpPr>
          <p:cNvPr id="83351" name="Group 467"/>
          <p:cNvGrpSpPr>
            <a:grpSpLocks/>
          </p:cNvGrpSpPr>
          <p:nvPr/>
        </p:nvGrpSpPr>
        <p:grpSpPr bwMode="auto">
          <a:xfrm>
            <a:off x="4537078" y="4703787"/>
            <a:ext cx="360363" cy="336549"/>
            <a:chOff x="2850" y="2963"/>
            <a:chExt cx="227" cy="212"/>
          </a:xfrm>
        </p:grpSpPr>
        <p:sp>
          <p:nvSpPr>
            <p:cNvPr id="83648" name="Rectangle 829"/>
            <p:cNvSpPr>
              <a:spLocks noChangeArrowheads="1"/>
            </p:cNvSpPr>
            <p:nvPr/>
          </p:nvSpPr>
          <p:spPr bwMode="auto">
            <a:xfrm>
              <a:off x="2869" y="2979"/>
              <a:ext cx="184" cy="18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49" name="Rectangle 830"/>
            <p:cNvSpPr>
              <a:spLocks noChangeArrowheads="1"/>
            </p:cNvSpPr>
            <p:nvPr/>
          </p:nvSpPr>
          <p:spPr bwMode="auto">
            <a:xfrm>
              <a:off x="2935" y="2971"/>
              <a:ext cx="4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50" name="Rectangle 831"/>
            <p:cNvSpPr>
              <a:spLocks noChangeArrowheads="1"/>
            </p:cNvSpPr>
            <p:nvPr/>
          </p:nvSpPr>
          <p:spPr bwMode="auto">
            <a:xfrm>
              <a:off x="2850" y="2963"/>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268</a:t>
              </a:r>
            </a:p>
          </p:txBody>
        </p:sp>
        <p:sp>
          <p:nvSpPr>
            <p:cNvPr id="83651" name="Rectangle 832"/>
            <p:cNvSpPr>
              <a:spLocks noChangeArrowheads="1"/>
            </p:cNvSpPr>
            <p:nvPr/>
          </p:nvSpPr>
          <p:spPr bwMode="auto">
            <a:xfrm>
              <a:off x="2854" y="3100"/>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endParaRPr lang="de-CH" altLang="en-US" sz="500">
                <a:solidFill>
                  <a:srgbClr val="000000"/>
                </a:solidFill>
                <a:latin typeface="Symbol" panose="05050102010706020507" pitchFamily="18" charset="2"/>
              </a:endParaRPr>
            </a:p>
          </p:txBody>
        </p:sp>
        <p:sp>
          <p:nvSpPr>
            <p:cNvPr id="83652" name="Rectangle 833"/>
            <p:cNvSpPr>
              <a:spLocks noChangeArrowheads="1"/>
            </p:cNvSpPr>
            <p:nvPr/>
          </p:nvSpPr>
          <p:spPr bwMode="auto">
            <a:xfrm>
              <a:off x="2895" y="3046"/>
              <a:ext cx="13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buFont typeface="Symbol" panose="05050102010706020507" pitchFamily="18" charset="2"/>
                <a:buNone/>
              </a:pPr>
              <a:r>
                <a:rPr lang="en-US" altLang="en-US" sz="500">
                  <a:solidFill>
                    <a:srgbClr val="000000"/>
                  </a:solidFill>
                </a:rPr>
                <a:t>1.2</a:t>
              </a:r>
              <a:r>
                <a:rPr lang="de-CH" altLang="en-US" sz="500">
                  <a:solidFill>
                    <a:srgbClr val="000000"/>
                  </a:solidFill>
                </a:rPr>
                <a:t> d</a:t>
              </a:r>
            </a:p>
          </p:txBody>
        </p:sp>
        <p:sp>
          <p:nvSpPr>
            <p:cNvPr id="83653" name="Rectangle 834"/>
            <p:cNvSpPr>
              <a:spLocks noChangeArrowheads="1"/>
            </p:cNvSpPr>
            <p:nvPr/>
          </p:nvSpPr>
          <p:spPr bwMode="auto">
            <a:xfrm>
              <a:off x="2923" y="2971"/>
              <a:ext cx="15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grpSp>
      <p:sp>
        <p:nvSpPr>
          <p:cNvPr id="83352" name="Rectangle 835"/>
          <p:cNvSpPr>
            <a:spLocks noChangeArrowheads="1"/>
          </p:cNvSpPr>
          <p:nvPr/>
        </p:nvSpPr>
        <p:spPr bwMode="auto">
          <a:xfrm>
            <a:off x="4264027" y="4729163"/>
            <a:ext cx="292100" cy="290512"/>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53" name="Rectangle 836"/>
          <p:cNvSpPr>
            <a:spLocks noChangeArrowheads="1"/>
          </p:cNvSpPr>
          <p:nvPr/>
        </p:nvSpPr>
        <p:spPr bwMode="auto">
          <a:xfrm>
            <a:off x="4368800" y="4716495"/>
            <a:ext cx="746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54" name="Rectangle 837"/>
          <p:cNvSpPr>
            <a:spLocks noChangeArrowheads="1"/>
          </p:cNvSpPr>
          <p:nvPr/>
        </p:nvSpPr>
        <p:spPr bwMode="auto">
          <a:xfrm>
            <a:off x="4224354" y="470379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267</a:t>
            </a:r>
          </a:p>
        </p:txBody>
      </p:sp>
      <p:sp>
        <p:nvSpPr>
          <p:cNvPr id="83355" name="Rectangle 838"/>
          <p:cNvSpPr>
            <a:spLocks noChangeArrowheads="1"/>
          </p:cNvSpPr>
          <p:nvPr/>
        </p:nvSpPr>
        <p:spPr bwMode="auto">
          <a:xfrm>
            <a:off x="4240229" y="4921282"/>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endParaRPr lang="de-CH" altLang="en-US" sz="500">
              <a:solidFill>
                <a:srgbClr val="000000"/>
              </a:solidFill>
              <a:latin typeface="Symbol" panose="05050102010706020507" pitchFamily="18" charset="2"/>
            </a:endParaRPr>
          </a:p>
        </p:txBody>
      </p:sp>
      <p:sp>
        <p:nvSpPr>
          <p:cNvPr id="83356" name="Rectangle 839"/>
          <p:cNvSpPr>
            <a:spLocks noChangeArrowheads="1"/>
          </p:cNvSpPr>
          <p:nvPr/>
        </p:nvSpPr>
        <p:spPr bwMode="auto">
          <a:xfrm>
            <a:off x="4284679" y="4835557"/>
            <a:ext cx="21480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buFont typeface="Symbol" panose="05050102010706020507" pitchFamily="18" charset="2"/>
              <a:buNone/>
            </a:pPr>
            <a:r>
              <a:rPr lang="de-CH" altLang="en-US" sz="500">
                <a:solidFill>
                  <a:srgbClr val="000000"/>
                </a:solidFill>
              </a:rPr>
              <a:t>1.2 h</a:t>
            </a:r>
          </a:p>
        </p:txBody>
      </p:sp>
      <p:sp>
        <p:nvSpPr>
          <p:cNvPr id="83357" name="Rectangle 840"/>
          <p:cNvSpPr>
            <a:spLocks noChangeArrowheads="1"/>
          </p:cNvSpPr>
          <p:nvPr/>
        </p:nvSpPr>
        <p:spPr bwMode="auto">
          <a:xfrm>
            <a:off x="4340241" y="471649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83358" name="Rectangle 842"/>
          <p:cNvSpPr>
            <a:spLocks noChangeArrowheads="1"/>
          </p:cNvSpPr>
          <p:nvPr/>
        </p:nvSpPr>
        <p:spPr bwMode="auto">
          <a:xfrm>
            <a:off x="7886700" y="1408113"/>
            <a:ext cx="293688"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59" name="Rectangle 843"/>
          <p:cNvSpPr>
            <a:spLocks noChangeArrowheads="1"/>
          </p:cNvSpPr>
          <p:nvPr/>
        </p:nvSpPr>
        <p:spPr bwMode="auto">
          <a:xfrm>
            <a:off x="7861315" y="13827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290</a:t>
            </a:r>
          </a:p>
        </p:txBody>
      </p:sp>
      <p:sp>
        <p:nvSpPr>
          <p:cNvPr id="83360" name="Rectangle 844"/>
          <p:cNvSpPr>
            <a:spLocks noChangeArrowheads="1"/>
          </p:cNvSpPr>
          <p:nvPr/>
        </p:nvSpPr>
        <p:spPr bwMode="auto">
          <a:xfrm>
            <a:off x="7869259" y="16018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61" name="Rectangle 845"/>
          <p:cNvSpPr>
            <a:spLocks noChangeArrowheads="1"/>
          </p:cNvSpPr>
          <p:nvPr/>
        </p:nvSpPr>
        <p:spPr bwMode="auto">
          <a:xfrm>
            <a:off x="7927990" y="1527207"/>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7</a:t>
            </a:r>
            <a:r>
              <a:rPr lang="de-CH" altLang="en-US" sz="500">
                <a:solidFill>
                  <a:srgbClr val="000000"/>
                </a:solidFill>
              </a:rPr>
              <a:t> ms</a:t>
            </a:r>
          </a:p>
        </p:txBody>
      </p:sp>
      <p:sp>
        <p:nvSpPr>
          <p:cNvPr id="74142" name="Rectangle 846"/>
          <p:cNvSpPr>
            <a:spLocks noChangeArrowheads="1"/>
          </p:cNvSpPr>
          <p:nvPr/>
        </p:nvSpPr>
        <p:spPr bwMode="auto">
          <a:xfrm>
            <a:off x="7972441" y="1403382"/>
            <a:ext cx="18915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Lv</a:t>
            </a:r>
            <a:endParaRPr lang="de-CH" altLang="en-US" sz="1000" b="1" dirty="0">
              <a:solidFill>
                <a:srgbClr val="000000"/>
              </a:solidFill>
              <a:latin typeface="+mn-lt"/>
            </a:endParaRPr>
          </a:p>
        </p:txBody>
      </p:sp>
      <p:sp>
        <p:nvSpPr>
          <p:cNvPr id="83363" name="Rectangle 847"/>
          <p:cNvSpPr>
            <a:spLocks noChangeArrowheads="1"/>
          </p:cNvSpPr>
          <p:nvPr/>
        </p:nvSpPr>
        <p:spPr bwMode="auto">
          <a:xfrm>
            <a:off x="7283450" y="2009807"/>
            <a:ext cx="293688" cy="29527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64" name="Rectangle 848"/>
          <p:cNvSpPr>
            <a:spLocks noChangeArrowheads="1"/>
          </p:cNvSpPr>
          <p:nvPr/>
        </p:nvSpPr>
        <p:spPr bwMode="auto">
          <a:xfrm>
            <a:off x="7275528" y="198755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286</a:t>
            </a:r>
          </a:p>
        </p:txBody>
      </p:sp>
      <p:sp>
        <p:nvSpPr>
          <p:cNvPr id="83365" name="Rectangle 849"/>
          <p:cNvSpPr>
            <a:spLocks noChangeArrowheads="1"/>
          </p:cNvSpPr>
          <p:nvPr/>
        </p:nvSpPr>
        <p:spPr bwMode="auto">
          <a:xfrm>
            <a:off x="7266004" y="2206657"/>
            <a:ext cx="18114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r>
              <a:rPr lang="de-CH" altLang="en-US" sz="500">
                <a:solidFill>
                  <a:srgbClr val="000000"/>
                </a:solidFill>
                <a:latin typeface="Symbol" panose="05050102010706020507" pitchFamily="18" charset="2"/>
              </a:rPr>
              <a:t>/a</a:t>
            </a:r>
            <a:endParaRPr lang="de-CH" altLang="en-US" sz="500">
              <a:solidFill>
                <a:srgbClr val="000000"/>
              </a:solidFill>
            </a:endParaRPr>
          </a:p>
        </p:txBody>
      </p:sp>
      <p:sp>
        <p:nvSpPr>
          <p:cNvPr id="74146" name="Rectangle 850"/>
          <p:cNvSpPr>
            <a:spLocks noChangeArrowheads="1"/>
          </p:cNvSpPr>
          <p:nvPr/>
        </p:nvSpPr>
        <p:spPr bwMode="auto">
          <a:xfrm>
            <a:off x="7396179" y="2008219"/>
            <a:ext cx="16511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Fl</a:t>
            </a:r>
            <a:endParaRPr lang="de-CH" altLang="en-US" sz="1000" b="1" dirty="0">
              <a:solidFill>
                <a:srgbClr val="000000"/>
              </a:solidFill>
              <a:latin typeface="+mn-lt"/>
            </a:endParaRPr>
          </a:p>
        </p:txBody>
      </p:sp>
      <p:sp>
        <p:nvSpPr>
          <p:cNvPr id="83367" name="Rectangle 851"/>
          <p:cNvSpPr>
            <a:spLocks noChangeArrowheads="1"/>
          </p:cNvSpPr>
          <p:nvPr/>
        </p:nvSpPr>
        <p:spPr bwMode="auto">
          <a:xfrm>
            <a:off x="8497904" y="803277"/>
            <a:ext cx="293687"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68" name="Rectangle 852"/>
          <p:cNvSpPr>
            <a:spLocks noChangeArrowheads="1"/>
          </p:cNvSpPr>
          <p:nvPr/>
        </p:nvSpPr>
        <p:spPr bwMode="auto">
          <a:xfrm>
            <a:off x="8466153" y="777906"/>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294</a:t>
            </a:r>
          </a:p>
        </p:txBody>
      </p:sp>
      <p:sp>
        <p:nvSpPr>
          <p:cNvPr id="83369" name="Rectangle 853"/>
          <p:cNvSpPr>
            <a:spLocks noChangeArrowheads="1"/>
          </p:cNvSpPr>
          <p:nvPr/>
        </p:nvSpPr>
        <p:spPr bwMode="auto">
          <a:xfrm>
            <a:off x="8480449" y="99698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70" name="Rectangle 854"/>
          <p:cNvSpPr>
            <a:spLocks noChangeArrowheads="1"/>
          </p:cNvSpPr>
          <p:nvPr/>
        </p:nvSpPr>
        <p:spPr bwMode="auto">
          <a:xfrm>
            <a:off x="8497888" y="922339"/>
            <a:ext cx="282130"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dirty="0">
                <a:solidFill>
                  <a:srgbClr val="000000"/>
                </a:solidFill>
              </a:rPr>
              <a:t> 0.9 </a:t>
            </a:r>
            <a:r>
              <a:rPr lang="de-CH" altLang="en-US" sz="500" dirty="0" err="1">
                <a:solidFill>
                  <a:srgbClr val="000000"/>
                </a:solidFill>
              </a:rPr>
              <a:t>ms</a:t>
            </a:r>
            <a:endParaRPr lang="de-CH" altLang="en-US" sz="500" dirty="0">
              <a:solidFill>
                <a:srgbClr val="000000"/>
              </a:solidFill>
            </a:endParaRPr>
          </a:p>
        </p:txBody>
      </p:sp>
      <p:sp>
        <p:nvSpPr>
          <p:cNvPr id="83371" name="Rectangle 855"/>
          <p:cNvSpPr>
            <a:spLocks noChangeArrowheads="1"/>
          </p:cNvSpPr>
          <p:nvPr/>
        </p:nvSpPr>
        <p:spPr bwMode="auto">
          <a:xfrm>
            <a:off x="8577279" y="798517"/>
            <a:ext cx="246863"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118</a:t>
            </a:r>
          </a:p>
        </p:txBody>
      </p:sp>
      <p:grpSp>
        <p:nvGrpSpPr>
          <p:cNvPr id="83372" name="Group 856"/>
          <p:cNvGrpSpPr>
            <a:grpSpLocks/>
          </p:cNvGrpSpPr>
          <p:nvPr/>
        </p:nvGrpSpPr>
        <p:grpSpPr bwMode="auto">
          <a:xfrm>
            <a:off x="4568825" y="2286000"/>
            <a:ext cx="627063" cy="319088"/>
            <a:chOff x="3938" y="1440"/>
            <a:chExt cx="395" cy="201"/>
          </a:xfrm>
        </p:grpSpPr>
        <p:sp>
          <p:nvSpPr>
            <p:cNvPr id="83645" name="Rectangle 857"/>
            <p:cNvSpPr>
              <a:spLocks noChangeArrowheads="1"/>
            </p:cNvSpPr>
            <p:nvPr/>
          </p:nvSpPr>
          <p:spPr bwMode="auto">
            <a:xfrm>
              <a:off x="4131" y="1456"/>
              <a:ext cx="184" cy="185"/>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46" name="Rectangle 858"/>
            <p:cNvSpPr>
              <a:spLocks noChangeArrowheads="1"/>
            </p:cNvSpPr>
            <p:nvPr/>
          </p:nvSpPr>
          <p:spPr bwMode="auto">
            <a:xfrm>
              <a:off x="4105" y="1440"/>
              <a:ext cx="22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113</a:t>
              </a:r>
            </a:p>
          </p:txBody>
        </p:sp>
        <p:sp>
          <p:nvSpPr>
            <p:cNvPr id="128859" name="Rectangle 859"/>
            <p:cNvSpPr>
              <a:spLocks noChangeArrowheads="1"/>
            </p:cNvSpPr>
            <p:nvPr/>
          </p:nvSpPr>
          <p:spPr bwMode="auto">
            <a:xfrm>
              <a:off x="3938" y="1487"/>
              <a:ext cx="171" cy="123"/>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113</a:t>
              </a:r>
            </a:p>
          </p:txBody>
        </p:sp>
      </p:grpSp>
      <p:grpSp>
        <p:nvGrpSpPr>
          <p:cNvPr id="83373" name="Group 860"/>
          <p:cNvGrpSpPr>
            <a:grpSpLocks/>
          </p:cNvGrpSpPr>
          <p:nvPr/>
        </p:nvGrpSpPr>
        <p:grpSpPr bwMode="auto">
          <a:xfrm>
            <a:off x="6673850" y="1681163"/>
            <a:ext cx="627063" cy="319087"/>
            <a:chOff x="4318" y="1059"/>
            <a:chExt cx="395" cy="201"/>
          </a:xfrm>
        </p:grpSpPr>
        <p:sp>
          <p:nvSpPr>
            <p:cNvPr id="83642" name="Rectangle 861"/>
            <p:cNvSpPr>
              <a:spLocks noChangeArrowheads="1"/>
            </p:cNvSpPr>
            <p:nvPr/>
          </p:nvSpPr>
          <p:spPr bwMode="auto">
            <a:xfrm>
              <a:off x="4511" y="1075"/>
              <a:ext cx="184" cy="185"/>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43" name="Rectangle 862"/>
            <p:cNvSpPr>
              <a:spLocks noChangeArrowheads="1"/>
            </p:cNvSpPr>
            <p:nvPr/>
          </p:nvSpPr>
          <p:spPr bwMode="auto">
            <a:xfrm>
              <a:off x="4485" y="1059"/>
              <a:ext cx="22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115</a:t>
              </a:r>
            </a:p>
          </p:txBody>
        </p:sp>
        <p:sp>
          <p:nvSpPr>
            <p:cNvPr id="128863" name="Rectangle 863"/>
            <p:cNvSpPr>
              <a:spLocks noChangeArrowheads="1"/>
            </p:cNvSpPr>
            <p:nvPr/>
          </p:nvSpPr>
          <p:spPr bwMode="auto">
            <a:xfrm>
              <a:off x="4318" y="1106"/>
              <a:ext cx="171" cy="123"/>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115</a:t>
              </a:r>
            </a:p>
          </p:txBody>
        </p:sp>
      </p:grpSp>
      <p:sp>
        <p:nvSpPr>
          <p:cNvPr id="83374" name="Rectangle 865"/>
          <p:cNvSpPr>
            <a:spLocks noChangeArrowheads="1"/>
          </p:cNvSpPr>
          <p:nvPr/>
        </p:nvSpPr>
        <p:spPr bwMode="auto">
          <a:xfrm>
            <a:off x="2225675" y="5638832"/>
            <a:ext cx="295275"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128866" name="Rectangle 866"/>
          <p:cNvSpPr>
            <a:spLocks noChangeArrowheads="1"/>
          </p:cNvSpPr>
          <p:nvPr/>
        </p:nvSpPr>
        <p:spPr bwMode="auto">
          <a:xfrm>
            <a:off x="2535254" y="5672138"/>
            <a:ext cx="646845" cy="241734"/>
          </a:xfrm>
          <a:prstGeom prst="rect">
            <a:avLst/>
          </a:prstGeom>
          <a:noFill/>
          <a:ln w="9525">
            <a:noFill/>
            <a:miter lim="800000"/>
            <a:headEnd/>
            <a:tailEnd/>
          </a:ln>
          <a:effectLst/>
        </p:spPr>
        <p:txBody>
          <a:bodyPr wrap="none" lIns="36513" tIns="20638" rIns="36513" bIns="20638">
            <a:spAutoFit/>
          </a:bodyPr>
          <a:lstStyle/>
          <a:p>
            <a:pPr defTabSz="123825">
              <a:defRPr/>
            </a:pPr>
            <a:r>
              <a:rPr lang="de-CH" sz="1300" b="1" dirty="0">
                <a:latin typeface="Symbol" pitchFamily="18" charset="2"/>
                <a:ea typeface="+mn-ea"/>
              </a:rPr>
              <a:t>a</a:t>
            </a:r>
            <a:r>
              <a:rPr lang="de-CH" sz="1300" b="1" dirty="0">
                <a:ea typeface="+mn-ea"/>
              </a:rPr>
              <a:t>-</a:t>
            </a:r>
            <a:r>
              <a:rPr lang="en-US" sz="1300" b="1" dirty="0">
                <a:ea typeface="+mn-ea"/>
              </a:rPr>
              <a:t>Decay</a:t>
            </a:r>
            <a:endParaRPr lang="de-CH" sz="1300" b="1" dirty="0">
              <a:ea typeface="+mn-ea"/>
            </a:endParaRPr>
          </a:p>
        </p:txBody>
      </p:sp>
      <p:sp>
        <p:nvSpPr>
          <p:cNvPr id="83376" name="Rectangle 867"/>
          <p:cNvSpPr>
            <a:spLocks noChangeArrowheads="1"/>
          </p:cNvSpPr>
          <p:nvPr/>
        </p:nvSpPr>
        <p:spPr bwMode="auto">
          <a:xfrm>
            <a:off x="3311525" y="5638832"/>
            <a:ext cx="295275" cy="29051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128868" name="Rectangle 868"/>
          <p:cNvSpPr>
            <a:spLocks noChangeArrowheads="1"/>
          </p:cNvSpPr>
          <p:nvPr/>
        </p:nvSpPr>
        <p:spPr bwMode="auto">
          <a:xfrm>
            <a:off x="3633788" y="5672138"/>
            <a:ext cx="1462004" cy="241734"/>
          </a:xfrm>
          <a:prstGeom prst="rect">
            <a:avLst/>
          </a:prstGeom>
          <a:noFill/>
          <a:ln w="9525">
            <a:noFill/>
            <a:miter lim="800000"/>
            <a:headEnd/>
            <a:tailEnd/>
          </a:ln>
          <a:effectLst/>
        </p:spPr>
        <p:txBody>
          <a:bodyPr wrap="none" lIns="36513" tIns="20638" rIns="36513" bIns="20638">
            <a:spAutoFit/>
          </a:bodyPr>
          <a:lstStyle/>
          <a:p>
            <a:pPr defTabSz="123825">
              <a:defRPr/>
            </a:pPr>
            <a:r>
              <a:rPr lang="de-CH" sz="1300" b="1" dirty="0">
                <a:ea typeface="+mn-ea"/>
              </a:rPr>
              <a:t>Spontan</a:t>
            </a:r>
            <a:r>
              <a:rPr lang="en-US" sz="1300" b="1" dirty="0" err="1">
                <a:ea typeface="+mn-ea"/>
              </a:rPr>
              <a:t>eous</a:t>
            </a:r>
            <a:r>
              <a:rPr lang="en-US" sz="1300" b="1" dirty="0">
                <a:ea typeface="+mn-ea"/>
              </a:rPr>
              <a:t> fission</a:t>
            </a:r>
            <a:endParaRPr lang="de-CH" sz="1300" b="1" dirty="0">
              <a:ea typeface="+mn-ea"/>
            </a:endParaRPr>
          </a:p>
        </p:txBody>
      </p:sp>
      <p:sp>
        <p:nvSpPr>
          <p:cNvPr id="83378" name="Rectangle 869"/>
          <p:cNvSpPr>
            <a:spLocks noChangeArrowheads="1"/>
          </p:cNvSpPr>
          <p:nvPr/>
        </p:nvSpPr>
        <p:spPr bwMode="auto">
          <a:xfrm>
            <a:off x="5565775" y="5645182"/>
            <a:ext cx="292100" cy="290513"/>
          </a:xfrm>
          <a:prstGeom prst="rect">
            <a:avLst/>
          </a:prstGeom>
          <a:solidFill>
            <a:srgbClr val="FF33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128870" name="Rectangle 870"/>
          <p:cNvSpPr>
            <a:spLocks noChangeArrowheads="1"/>
          </p:cNvSpPr>
          <p:nvPr/>
        </p:nvSpPr>
        <p:spPr bwMode="auto">
          <a:xfrm>
            <a:off x="5918200" y="5678488"/>
            <a:ext cx="708528" cy="241734"/>
          </a:xfrm>
          <a:prstGeom prst="rect">
            <a:avLst/>
          </a:prstGeom>
          <a:noFill/>
          <a:ln w="9525">
            <a:noFill/>
            <a:miter lim="800000"/>
            <a:headEnd/>
            <a:tailEnd/>
          </a:ln>
          <a:effectLst/>
        </p:spPr>
        <p:txBody>
          <a:bodyPr wrap="none" lIns="36513" tIns="20638" rIns="36513" bIns="20638">
            <a:spAutoFit/>
          </a:bodyPr>
          <a:lstStyle/>
          <a:p>
            <a:pPr defTabSz="123825">
              <a:defRPr/>
            </a:pPr>
            <a:r>
              <a:rPr lang="de-CH" sz="1300" b="1" dirty="0">
                <a:ea typeface="+mn-ea"/>
              </a:rPr>
              <a:t>EC-</a:t>
            </a:r>
            <a:r>
              <a:rPr lang="en-US" sz="1300" b="1" dirty="0">
                <a:ea typeface="+mn-ea"/>
              </a:rPr>
              <a:t>Decay</a:t>
            </a:r>
            <a:endParaRPr lang="de-CH" sz="1300" b="1" dirty="0">
              <a:ea typeface="+mn-ea"/>
            </a:endParaRPr>
          </a:p>
        </p:txBody>
      </p:sp>
      <p:sp>
        <p:nvSpPr>
          <p:cNvPr id="83380" name="Rectangle 871"/>
          <p:cNvSpPr>
            <a:spLocks noChangeArrowheads="1"/>
          </p:cNvSpPr>
          <p:nvPr/>
        </p:nvSpPr>
        <p:spPr bwMode="auto">
          <a:xfrm>
            <a:off x="2422541" y="3392488"/>
            <a:ext cx="357471"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b="1">
                <a:solidFill>
                  <a:srgbClr val="000000"/>
                </a:solidFill>
                <a:latin typeface="Arial Narrow" panose="020B0606020202030204" pitchFamily="34" charset="0"/>
              </a:rPr>
              <a:t>Darmstadtium</a:t>
            </a:r>
          </a:p>
        </p:txBody>
      </p:sp>
      <p:sp>
        <p:nvSpPr>
          <p:cNvPr id="254461" name="Line 872"/>
          <p:cNvSpPr>
            <a:spLocks noChangeShapeType="1"/>
          </p:cNvSpPr>
          <p:nvPr/>
        </p:nvSpPr>
        <p:spPr bwMode="auto">
          <a:xfrm flipH="1">
            <a:off x="2903538" y="5173663"/>
            <a:ext cx="0" cy="152400"/>
          </a:xfrm>
          <a:prstGeom prst="line">
            <a:avLst/>
          </a:prstGeom>
          <a:noFill/>
          <a:ln w="12700">
            <a:solidFill>
              <a:srgbClr val="000000"/>
            </a:solidFill>
            <a:round/>
            <a:headEnd type="none" w="sm" len="sm"/>
            <a:tailEnd type="none" w="sm" len="sm"/>
          </a:ln>
        </p:spPr>
        <p:txBody>
          <a:bodyPr/>
          <a:lstStyle/>
          <a:p>
            <a:pPr>
              <a:defRPr/>
            </a:pPr>
            <a:endParaRPr lang="de-CH">
              <a:effectLst>
                <a:outerShdw blurRad="38100" dist="38100" dir="2700000" algn="tl">
                  <a:srgbClr val="000000">
                    <a:alpha val="43137"/>
                  </a:srgbClr>
                </a:outerShdw>
              </a:effectLst>
            </a:endParaRPr>
          </a:p>
        </p:txBody>
      </p:sp>
      <p:sp>
        <p:nvSpPr>
          <p:cNvPr id="83382" name="AutoShape 873"/>
          <p:cNvSpPr>
            <a:spLocks noChangeArrowheads="1"/>
          </p:cNvSpPr>
          <p:nvPr/>
        </p:nvSpPr>
        <p:spPr bwMode="auto">
          <a:xfrm flipH="1">
            <a:off x="2909888" y="5176870"/>
            <a:ext cx="133350" cy="141287"/>
          </a:xfrm>
          <a:prstGeom prst="rtTriangle">
            <a:avLst/>
          </a:prstGeom>
          <a:solidFill>
            <a:srgbClr val="00FF00"/>
          </a:solidFill>
          <a:ln>
            <a:noFill/>
          </a:ln>
          <a:extLst>
            <a:ext uri="{91240B29-F687-4F45-9708-019B960494DF}">
              <a14:hiddenLine xmlns:a14="http://schemas.microsoft.com/office/drawing/2010/main" w="12700">
                <a:solidFill>
                  <a:srgbClr val="000000"/>
                </a:solidFill>
                <a:miter lim="800000"/>
                <a:headEnd/>
                <a:tailEnd type="none" w="lg" len="lg"/>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83" name="Rectangle 874"/>
          <p:cNvSpPr>
            <a:spLocks noChangeArrowheads="1"/>
          </p:cNvSpPr>
          <p:nvPr/>
        </p:nvSpPr>
        <p:spPr bwMode="auto">
          <a:xfrm>
            <a:off x="2922604" y="5227670"/>
            <a:ext cx="14266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 sf</a:t>
            </a:r>
          </a:p>
        </p:txBody>
      </p:sp>
      <p:sp>
        <p:nvSpPr>
          <p:cNvPr id="83384" name="Rectangle 875"/>
          <p:cNvSpPr>
            <a:spLocks noChangeArrowheads="1"/>
          </p:cNvSpPr>
          <p:nvPr/>
        </p:nvSpPr>
        <p:spPr bwMode="auto">
          <a:xfrm>
            <a:off x="2884508" y="522608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85" name="Rectangle 876"/>
          <p:cNvSpPr>
            <a:spLocks noChangeArrowheads="1"/>
          </p:cNvSpPr>
          <p:nvPr/>
        </p:nvSpPr>
        <p:spPr bwMode="auto">
          <a:xfrm>
            <a:off x="2887679" y="5141945"/>
            <a:ext cx="18594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rPr>
              <a:t>7.9 s</a:t>
            </a:r>
          </a:p>
        </p:txBody>
      </p:sp>
      <p:sp>
        <p:nvSpPr>
          <p:cNvPr id="38334" name="Freeform 877"/>
          <p:cNvSpPr>
            <a:spLocks/>
          </p:cNvSpPr>
          <p:nvPr/>
        </p:nvSpPr>
        <p:spPr bwMode="auto">
          <a:xfrm>
            <a:off x="7424754" y="2149507"/>
            <a:ext cx="147637" cy="150813"/>
          </a:xfrm>
          <a:custGeom>
            <a:avLst/>
            <a:gdLst>
              <a:gd name="T0" fmla="*/ 2147483647 w 93"/>
              <a:gd name="T1" fmla="*/ 2147483647 h 95"/>
              <a:gd name="T2" fmla="*/ 0 w 93"/>
              <a:gd name="T3" fmla="*/ 2147483647 h 95"/>
              <a:gd name="T4" fmla="*/ 2147483647 w 93"/>
              <a:gd name="T5" fmla="*/ 0 h 95"/>
              <a:gd name="T6" fmla="*/ 2147483647 w 93"/>
              <a:gd name="T7" fmla="*/ 2147483647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92" y="94"/>
                </a:moveTo>
                <a:lnTo>
                  <a:pt x="0" y="94"/>
                </a:lnTo>
                <a:lnTo>
                  <a:pt x="92" y="0"/>
                </a:lnTo>
                <a:lnTo>
                  <a:pt x="92" y="94"/>
                </a:lnTo>
              </a:path>
            </a:pathLst>
          </a:custGeom>
          <a:solidFill>
            <a:srgbClr val="FF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387" name="Rectangle 880"/>
          <p:cNvSpPr>
            <a:spLocks noChangeArrowheads="1"/>
          </p:cNvSpPr>
          <p:nvPr/>
        </p:nvSpPr>
        <p:spPr bwMode="auto">
          <a:xfrm>
            <a:off x="7885113" y="2011395"/>
            <a:ext cx="290512" cy="2936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88" name="Rectangle 881"/>
          <p:cNvSpPr>
            <a:spLocks noChangeArrowheads="1"/>
          </p:cNvSpPr>
          <p:nvPr/>
        </p:nvSpPr>
        <p:spPr bwMode="auto">
          <a:xfrm>
            <a:off x="7872429" y="198914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288</a:t>
            </a:r>
          </a:p>
        </p:txBody>
      </p:sp>
      <p:sp>
        <p:nvSpPr>
          <p:cNvPr id="83389" name="Rectangle 882"/>
          <p:cNvSpPr>
            <a:spLocks noChangeArrowheads="1"/>
          </p:cNvSpPr>
          <p:nvPr/>
        </p:nvSpPr>
        <p:spPr bwMode="auto">
          <a:xfrm>
            <a:off x="7867673" y="22066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390" name="Rectangle 883"/>
          <p:cNvSpPr>
            <a:spLocks noChangeArrowheads="1"/>
          </p:cNvSpPr>
          <p:nvPr/>
        </p:nvSpPr>
        <p:spPr bwMode="auto">
          <a:xfrm>
            <a:off x="7883525" y="2133632"/>
            <a:ext cx="282130"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a:t>
            </a:r>
            <a:r>
              <a:rPr lang="de-CH" altLang="en-US" sz="500">
                <a:solidFill>
                  <a:srgbClr val="000000"/>
                </a:solidFill>
              </a:rPr>
              <a:t> 0.69 s</a:t>
            </a:r>
          </a:p>
        </p:txBody>
      </p:sp>
      <p:sp>
        <p:nvSpPr>
          <p:cNvPr id="74171" name="Rectangle 884"/>
          <p:cNvSpPr>
            <a:spLocks noChangeArrowheads="1"/>
          </p:cNvSpPr>
          <p:nvPr/>
        </p:nvSpPr>
        <p:spPr bwMode="auto">
          <a:xfrm>
            <a:off x="7994666" y="2009807"/>
            <a:ext cx="16511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Fl</a:t>
            </a:r>
            <a:endParaRPr lang="de-CH" altLang="en-US" sz="1000" b="1" dirty="0">
              <a:solidFill>
                <a:srgbClr val="000000"/>
              </a:solidFill>
              <a:latin typeface="+mn-lt"/>
            </a:endParaRPr>
          </a:p>
        </p:txBody>
      </p:sp>
      <p:sp>
        <p:nvSpPr>
          <p:cNvPr id="83392" name="Rectangle 886"/>
          <p:cNvSpPr>
            <a:spLocks noChangeArrowheads="1"/>
          </p:cNvSpPr>
          <p:nvPr/>
        </p:nvSpPr>
        <p:spPr bwMode="auto">
          <a:xfrm>
            <a:off x="7286625" y="2616232"/>
            <a:ext cx="293688" cy="29051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93" name="Rectangle 887"/>
          <p:cNvSpPr>
            <a:spLocks noChangeArrowheads="1"/>
          </p:cNvSpPr>
          <p:nvPr/>
        </p:nvSpPr>
        <p:spPr bwMode="auto">
          <a:xfrm>
            <a:off x="7254891" y="25908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284</a:t>
            </a:r>
          </a:p>
        </p:txBody>
      </p:sp>
      <p:sp>
        <p:nvSpPr>
          <p:cNvPr id="83394" name="Rectangle 888"/>
          <p:cNvSpPr>
            <a:spLocks noChangeArrowheads="1"/>
          </p:cNvSpPr>
          <p:nvPr/>
        </p:nvSpPr>
        <p:spPr bwMode="auto">
          <a:xfrm>
            <a:off x="7269179" y="280990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395" name="Rectangle 889"/>
          <p:cNvSpPr>
            <a:spLocks noChangeArrowheads="1"/>
          </p:cNvSpPr>
          <p:nvPr/>
        </p:nvSpPr>
        <p:spPr bwMode="auto">
          <a:xfrm>
            <a:off x="7332678" y="2735295"/>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0.1 </a:t>
            </a:r>
            <a:r>
              <a:rPr lang="de-CH" altLang="en-US" sz="500">
                <a:solidFill>
                  <a:srgbClr val="000000"/>
                </a:solidFill>
              </a:rPr>
              <a:t>s</a:t>
            </a:r>
          </a:p>
        </p:txBody>
      </p:sp>
      <p:sp>
        <p:nvSpPr>
          <p:cNvPr id="83396" name="Rectangle 890"/>
          <p:cNvSpPr>
            <a:spLocks noChangeArrowheads="1"/>
          </p:cNvSpPr>
          <p:nvPr/>
        </p:nvSpPr>
        <p:spPr bwMode="auto">
          <a:xfrm>
            <a:off x="7375540" y="2611470"/>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Cn</a:t>
            </a:r>
          </a:p>
        </p:txBody>
      </p:sp>
      <p:sp>
        <p:nvSpPr>
          <p:cNvPr id="83397" name="Rectangle 892"/>
          <p:cNvSpPr>
            <a:spLocks noChangeArrowheads="1"/>
          </p:cNvSpPr>
          <p:nvPr/>
        </p:nvSpPr>
        <p:spPr bwMode="auto">
          <a:xfrm>
            <a:off x="6678629" y="2616232"/>
            <a:ext cx="293687" cy="29051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398" name="Rectangle 893"/>
          <p:cNvSpPr>
            <a:spLocks noChangeArrowheads="1"/>
          </p:cNvSpPr>
          <p:nvPr/>
        </p:nvSpPr>
        <p:spPr bwMode="auto">
          <a:xfrm>
            <a:off x="6646878" y="25908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282</a:t>
            </a:r>
          </a:p>
        </p:txBody>
      </p:sp>
      <p:sp>
        <p:nvSpPr>
          <p:cNvPr id="83399" name="Rectangle 894"/>
          <p:cNvSpPr>
            <a:spLocks noChangeArrowheads="1"/>
          </p:cNvSpPr>
          <p:nvPr/>
        </p:nvSpPr>
        <p:spPr bwMode="auto">
          <a:xfrm>
            <a:off x="6661165" y="280990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endParaRPr lang="de-CH" altLang="en-US" sz="500">
              <a:solidFill>
                <a:srgbClr val="000000"/>
              </a:solidFill>
              <a:latin typeface="Symbol" panose="05050102010706020507" pitchFamily="18" charset="2"/>
            </a:endParaRPr>
          </a:p>
        </p:txBody>
      </p:sp>
      <p:sp>
        <p:nvSpPr>
          <p:cNvPr id="83400" name="Rectangle 895"/>
          <p:cNvSpPr>
            <a:spLocks noChangeArrowheads="1"/>
          </p:cNvSpPr>
          <p:nvPr/>
        </p:nvSpPr>
        <p:spPr bwMode="auto">
          <a:xfrm>
            <a:off x="6713561" y="2735295"/>
            <a:ext cx="22923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a:t>
            </a:r>
            <a:r>
              <a:rPr lang="de-CH" altLang="en-US" sz="500">
                <a:solidFill>
                  <a:srgbClr val="000000"/>
                </a:solidFill>
              </a:rPr>
              <a:t>0.8 s</a:t>
            </a:r>
          </a:p>
        </p:txBody>
      </p:sp>
      <p:sp>
        <p:nvSpPr>
          <p:cNvPr id="83401" name="Rectangle 896"/>
          <p:cNvSpPr>
            <a:spLocks noChangeArrowheads="1"/>
          </p:cNvSpPr>
          <p:nvPr/>
        </p:nvSpPr>
        <p:spPr bwMode="auto">
          <a:xfrm>
            <a:off x="6764354" y="2611470"/>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Cn</a:t>
            </a:r>
          </a:p>
        </p:txBody>
      </p:sp>
      <p:sp>
        <p:nvSpPr>
          <p:cNvPr id="83402" name="Rectangle 898"/>
          <p:cNvSpPr>
            <a:spLocks noChangeArrowheads="1"/>
          </p:cNvSpPr>
          <p:nvPr/>
        </p:nvSpPr>
        <p:spPr bwMode="auto">
          <a:xfrm>
            <a:off x="5770566" y="3824288"/>
            <a:ext cx="293687"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03" name="Rectangle 899"/>
          <p:cNvSpPr>
            <a:spLocks noChangeArrowheads="1"/>
          </p:cNvSpPr>
          <p:nvPr/>
        </p:nvSpPr>
        <p:spPr bwMode="auto">
          <a:xfrm>
            <a:off x="5738814" y="3798897"/>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275</a:t>
            </a:r>
          </a:p>
        </p:txBody>
      </p:sp>
      <p:sp>
        <p:nvSpPr>
          <p:cNvPr id="83404" name="Rectangle 900"/>
          <p:cNvSpPr>
            <a:spLocks noChangeArrowheads="1"/>
          </p:cNvSpPr>
          <p:nvPr/>
        </p:nvSpPr>
        <p:spPr bwMode="auto">
          <a:xfrm>
            <a:off x="5753121" y="401797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05" name="Rectangle 901"/>
          <p:cNvSpPr>
            <a:spLocks noChangeArrowheads="1"/>
          </p:cNvSpPr>
          <p:nvPr/>
        </p:nvSpPr>
        <p:spPr bwMode="auto">
          <a:xfrm>
            <a:off x="5795979" y="3943351"/>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0.19 s</a:t>
            </a:r>
          </a:p>
        </p:txBody>
      </p:sp>
      <p:sp>
        <p:nvSpPr>
          <p:cNvPr id="83406" name="Rectangle 902"/>
          <p:cNvSpPr>
            <a:spLocks noChangeArrowheads="1"/>
          </p:cNvSpPr>
          <p:nvPr/>
        </p:nvSpPr>
        <p:spPr bwMode="auto">
          <a:xfrm>
            <a:off x="5857875" y="3819530"/>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grpSp>
        <p:nvGrpSpPr>
          <p:cNvPr id="83407" name="Group 903"/>
          <p:cNvGrpSpPr>
            <a:grpSpLocks/>
          </p:cNvGrpSpPr>
          <p:nvPr/>
        </p:nvGrpSpPr>
        <p:grpSpPr bwMode="auto">
          <a:xfrm>
            <a:off x="5132393" y="4402145"/>
            <a:ext cx="352425" cy="338138"/>
            <a:chOff x="3233" y="2775"/>
            <a:chExt cx="222" cy="213"/>
          </a:xfrm>
        </p:grpSpPr>
        <p:sp>
          <p:nvSpPr>
            <p:cNvPr id="83635" name="Rectangle 904"/>
            <p:cNvSpPr>
              <a:spLocks noChangeArrowheads="1"/>
            </p:cNvSpPr>
            <p:nvPr/>
          </p:nvSpPr>
          <p:spPr bwMode="auto">
            <a:xfrm>
              <a:off x="3251" y="2791"/>
              <a:ext cx="186" cy="1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547" name="Freeform 905"/>
            <p:cNvSpPr>
              <a:spLocks/>
            </p:cNvSpPr>
            <p:nvPr/>
          </p:nvSpPr>
          <p:spPr bwMode="auto">
            <a:xfrm>
              <a:off x="3255" y="2798"/>
              <a:ext cx="180" cy="177"/>
            </a:xfrm>
            <a:custGeom>
              <a:avLst/>
              <a:gdLst>
                <a:gd name="T0" fmla="*/ 152 w 185"/>
                <a:gd name="T1" fmla="*/ 0 h 183"/>
                <a:gd name="T2" fmla="*/ 0 w 185"/>
                <a:gd name="T3" fmla="*/ 144 h 183"/>
                <a:gd name="T4" fmla="*/ 152 w 185"/>
                <a:gd name="T5" fmla="*/ 144 h 183"/>
                <a:gd name="T6" fmla="*/ 152 w 185"/>
                <a:gd name="T7" fmla="*/ 0 h 183"/>
                <a:gd name="T8" fmla="*/ 0 60000 65536"/>
                <a:gd name="T9" fmla="*/ 0 60000 65536"/>
                <a:gd name="T10" fmla="*/ 0 60000 65536"/>
                <a:gd name="T11" fmla="*/ 0 60000 65536"/>
                <a:gd name="T12" fmla="*/ 0 w 185"/>
                <a:gd name="T13" fmla="*/ 0 h 183"/>
                <a:gd name="T14" fmla="*/ 185 w 185"/>
                <a:gd name="T15" fmla="*/ 183 h 183"/>
              </a:gdLst>
              <a:ahLst/>
              <a:cxnLst>
                <a:cxn ang="T8">
                  <a:pos x="T0" y="T1"/>
                </a:cxn>
                <a:cxn ang="T9">
                  <a:pos x="T2" y="T3"/>
                </a:cxn>
                <a:cxn ang="T10">
                  <a:pos x="T4" y="T5"/>
                </a:cxn>
                <a:cxn ang="T11">
                  <a:pos x="T6" y="T7"/>
                </a:cxn>
              </a:cxnLst>
              <a:rect l="T12" t="T13" r="T14" b="T15"/>
              <a:pathLst>
                <a:path w="185" h="183">
                  <a:moveTo>
                    <a:pt x="184" y="0"/>
                  </a:moveTo>
                  <a:lnTo>
                    <a:pt x="0" y="182"/>
                  </a:lnTo>
                  <a:lnTo>
                    <a:pt x="184" y="182"/>
                  </a:lnTo>
                  <a:lnTo>
                    <a:pt x="184"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637" name="Rectangle 906"/>
            <p:cNvSpPr>
              <a:spLocks noChangeArrowheads="1"/>
            </p:cNvSpPr>
            <p:nvPr/>
          </p:nvSpPr>
          <p:spPr bwMode="auto">
            <a:xfrm>
              <a:off x="3306" y="2793"/>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638" name="Rectangle 907"/>
            <p:cNvSpPr>
              <a:spLocks noChangeArrowheads="1"/>
            </p:cNvSpPr>
            <p:nvPr/>
          </p:nvSpPr>
          <p:spPr bwMode="auto">
            <a:xfrm>
              <a:off x="3233" y="2775"/>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271</a:t>
              </a:r>
            </a:p>
          </p:txBody>
        </p:sp>
        <p:sp>
          <p:nvSpPr>
            <p:cNvPr id="83639" name="Rectangle 908"/>
            <p:cNvSpPr>
              <a:spLocks noChangeArrowheads="1"/>
            </p:cNvSpPr>
            <p:nvPr/>
          </p:nvSpPr>
          <p:spPr bwMode="auto">
            <a:xfrm>
              <a:off x="3233" y="2913"/>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40" name="Rectangle 909"/>
            <p:cNvSpPr>
              <a:spLocks noChangeArrowheads="1"/>
            </p:cNvSpPr>
            <p:nvPr/>
          </p:nvSpPr>
          <p:spPr bwMode="auto">
            <a:xfrm>
              <a:off x="3259" y="2913"/>
              <a:ext cx="89"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641" name="Rectangle 910"/>
            <p:cNvSpPr>
              <a:spLocks noChangeArrowheads="1"/>
            </p:cNvSpPr>
            <p:nvPr/>
          </p:nvSpPr>
          <p:spPr bwMode="auto">
            <a:xfrm>
              <a:off x="3275" y="2878"/>
              <a:ext cx="14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1.9 m</a:t>
              </a:r>
            </a:p>
          </p:txBody>
        </p:sp>
      </p:grpSp>
      <p:sp>
        <p:nvSpPr>
          <p:cNvPr id="83408" name="Rectangle 912"/>
          <p:cNvSpPr>
            <a:spLocks noChangeArrowheads="1"/>
          </p:cNvSpPr>
          <p:nvPr/>
        </p:nvSpPr>
        <p:spPr bwMode="auto">
          <a:xfrm>
            <a:off x="4565650" y="5030788"/>
            <a:ext cx="293688" cy="290512"/>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09" name="Rectangle 913"/>
          <p:cNvSpPr>
            <a:spLocks noChangeArrowheads="1"/>
          </p:cNvSpPr>
          <p:nvPr/>
        </p:nvSpPr>
        <p:spPr bwMode="auto">
          <a:xfrm>
            <a:off x="4533906" y="500542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267</a:t>
            </a:r>
          </a:p>
        </p:txBody>
      </p:sp>
      <p:sp>
        <p:nvSpPr>
          <p:cNvPr id="83410" name="Rectangle 914"/>
          <p:cNvSpPr>
            <a:spLocks noChangeArrowheads="1"/>
          </p:cNvSpPr>
          <p:nvPr/>
        </p:nvSpPr>
        <p:spPr bwMode="auto">
          <a:xfrm>
            <a:off x="4548204" y="5224495"/>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endParaRPr lang="de-CH" altLang="en-US" sz="500">
              <a:solidFill>
                <a:srgbClr val="000000"/>
              </a:solidFill>
              <a:latin typeface="Symbol" panose="05050102010706020507" pitchFamily="18" charset="2"/>
            </a:endParaRPr>
          </a:p>
        </p:txBody>
      </p:sp>
      <p:sp>
        <p:nvSpPr>
          <p:cNvPr id="83411" name="Rectangle 915"/>
          <p:cNvSpPr>
            <a:spLocks noChangeArrowheads="1"/>
          </p:cNvSpPr>
          <p:nvPr/>
        </p:nvSpPr>
        <p:spPr bwMode="auto">
          <a:xfrm>
            <a:off x="4600591" y="5149882"/>
            <a:ext cx="21480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1</a:t>
            </a:r>
            <a:r>
              <a:rPr lang="de-CH" altLang="en-US" sz="500">
                <a:solidFill>
                  <a:srgbClr val="000000"/>
                </a:solidFill>
              </a:rPr>
              <a:t>.3 h</a:t>
            </a:r>
          </a:p>
        </p:txBody>
      </p:sp>
      <p:sp>
        <p:nvSpPr>
          <p:cNvPr id="83412" name="Rectangle 916"/>
          <p:cNvSpPr>
            <a:spLocks noChangeArrowheads="1"/>
          </p:cNvSpPr>
          <p:nvPr/>
        </p:nvSpPr>
        <p:spPr bwMode="auto">
          <a:xfrm>
            <a:off x="4645046" y="5026057"/>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DE" altLang="en-US" sz="1000" b="1">
                <a:solidFill>
                  <a:srgbClr val="000000"/>
                </a:solidFill>
              </a:rPr>
              <a:t>Rf</a:t>
            </a:r>
            <a:endParaRPr lang="de-CH" altLang="en-US" sz="1000" b="1">
              <a:solidFill>
                <a:srgbClr val="000000"/>
              </a:solidFill>
            </a:endParaRPr>
          </a:p>
        </p:txBody>
      </p:sp>
      <p:grpSp>
        <p:nvGrpSpPr>
          <p:cNvPr id="83413" name="Group 919"/>
          <p:cNvGrpSpPr>
            <a:grpSpLocks/>
          </p:cNvGrpSpPr>
          <p:nvPr/>
        </p:nvGrpSpPr>
        <p:grpSpPr bwMode="auto">
          <a:xfrm>
            <a:off x="6343736" y="3198816"/>
            <a:ext cx="347662" cy="338138"/>
            <a:chOff x="4682" y="1252"/>
            <a:chExt cx="219" cy="213"/>
          </a:xfrm>
        </p:grpSpPr>
        <p:sp>
          <p:nvSpPr>
            <p:cNvPr id="83630" name="Rectangle 920"/>
            <p:cNvSpPr>
              <a:spLocks noChangeArrowheads="1"/>
            </p:cNvSpPr>
            <p:nvPr/>
          </p:nvSpPr>
          <p:spPr bwMode="auto">
            <a:xfrm>
              <a:off x="4702" y="1266"/>
              <a:ext cx="185" cy="186"/>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31" name="Rectangle 921"/>
            <p:cNvSpPr>
              <a:spLocks noChangeArrowheads="1"/>
            </p:cNvSpPr>
            <p:nvPr/>
          </p:nvSpPr>
          <p:spPr bwMode="auto">
            <a:xfrm>
              <a:off x="4682" y="1252"/>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279</a:t>
              </a:r>
            </a:p>
          </p:txBody>
        </p:sp>
        <p:sp>
          <p:nvSpPr>
            <p:cNvPr id="83632" name="Rectangle 922"/>
            <p:cNvSpPr>
              <a:spLocks noChangeArrowheads="1"/>
            </p:cNvSpPr>
            <p:nvPr/>
          </p:nvSpPr>
          <p:spPr bwMode="auto">
            <a:xfrm>
              <a:off x="4691" y="1390"/>
              <a:ext cx="11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r>
                <a:rPr lang="de-CH" altLang="en-US" sz="500">
                  <a:solidFill>
                    <a:srgbClr val="000000"/>
                  </a:solidFill>
                  <a:latin typeface="Symbol" panose="05050102010706020507" pitchFamily="18" charset="2"/>
                </a:rPr>
                <a:t>/a</a:t>
              </a:r>
              <a:endParaRPr lang="de-CH" altLang="en-US" sz="500">
                <a:solidFill>
                  <a:srgbClr val="000000"/>
                </a:solidFill>
              </a:endParaRPr>
            </a:p>
          </p:txBody>
        </p:sp>
        <p:sp>
          <p:nvSpPr>
            <p:cNvPr id="83633" name="Rectangle 923"/>
            <p:cNvSpPr>
              <a:spLocks noChangeArrowheads="1"/>
            </p:cNvSpPr>
            <p:nvPr/>
          </p:nvSpPr>
          <p:spPr bwMode="auto">
            <a:xfrm>
              <a:off x="4701" y="1343"/>
              <a:ext cx="16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 0.18 s</a:t>
              </a:r>
            </a:p>
          </p:txBody>
        </p:sp>
        <p:sp>
          <p:nvSpPr>
            <p:cNvPr id="83634" name="Rectangle 924"/>
            <p:cNvSpPr>
              <a:spLocks noChangeArrowheads="1"/>
            </p:cNvSpPr>
            <p:nvPr/>
          </p:nvSpPr>
          <p:spPr bwMode="auto">
            <a:xfrm>
              <a:off x="4752" y="1265"/>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grpSp>
      <p:sp>
        <p:nvSpPr>
          <p:cNvPr id="38362" name="Freeform 925"/>
          <p:cNvSpPr>
            <a:spLocks/>
          </p:cNvSpPr>
          <p:nvPr/>
        </p:nvSpPr>
        <p:spPr bwMode="auto">
          <a:xfrm>
            <a:off x="6516704" y="3360738"/>
            <a:ext cx="147637" cy="150812"/>
          </a:xfrm>
          <a:custGeom>
            <a:avLst/>
            <a:gdLst>
              <a:gd name="T0" fmla="*/ 2147483647 w 93"/>
              <a:gd name="T1" fmla="*/ 2147483647 h 95"/>
              <a:gd name="T2" fmla="*/ 0 w 93"/>
              <a:gd name="T3" fmla="*/ 2147483647 h 95"/>
              <a:gd name="T4" fmla="*/ 2147483647 w 93"/>
              <a:gd name="T5" fmla="*/ 0 h 95"/>
              <a:gd name="T6" fmla="*/ 2147483647 w 93"/>
              <a:gd name="T7" fmla="*/ 2147483647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92" y="94"/>
                </a:moveTo>
                <a:lnTo>
                  <a:pt x="0" y="94"/>
                </a:lnTo>
                <a:lnTo>
                  <a:pt x="92" y="0"/>
                </a:lnTo>
                <a:lnTo>
                  <a:pt x="92" y="94"/>
                </a:lnTo>
              </a:path>
            </a:pathLst>
          </a:custGeom>
          <a:solidFill>
            <a:srgbClr val="FF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415" name="Rectangle 927"/>
          <p:cNvSpPr>
            <a:spLocks noChangeArrowheads="1"/>
          </p:cNvSpPr>
          <p:nvPr/>
        </p:nvSpPr>
        <p:spPr bwMode="auto">
          <a:xfrm>
            <a:off x="8191500" y="1408113"/>
            <a:ext cx="293688"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16" name="Rectangle 928"/>
          <p:cNvSpPr>
            <a:spLocks noChangeArrowheads="1"/>
          </p:cNvSpPr>
          <p:nvPr/>
        </p:nvSpPr>
        <p:spPr bwMode="auto">
          <a:xfrm>
            <a:off x="8169291" y="13827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291</a:t>
            </a:r>
          </a:p>
        </p:txBody>
      </p:sp>
      <p:sp>
        <p:nvSpPr>
          <p:cNvPr id="83417" name="Rectangle 929"/>
          <p:cNvSpPr>
            <a:spLocks noChangeArrowheads="1"/>
          </p:cNvSpPr>
          <p:nvPr/>
        </p:nvSpPr>
        <p:spPr bwMode="auto">
          <a:xfrm>
            <a:off x="8174060" y="16018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18" name="Rectangle 930"/>
          <p:cNvSpPr>
            <a:spLocks noChangeArrowheads="1"/>
          </p:cNvSpPr>
          <p:nvPr/>
        </p:nvSpPr>
        <p:spPr bwMode="auto">
          <a:xfrm>
            <a:off x="8215329" y="1527207"/>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18</a:t>
            </a:r>
            <a:r>
              <a:rPr lang="de-CH" altLang="en-US" sz="500">
                <a:solidFill>
                  <a:srgbClr val="000000"/>
                </a:solidFill>
              </a:rPr>
              <a:t> ms</a:t>
            </a:r>
          </a:p>
        </p:txBody>
      </p:sp>
      <p:sp>
        <p:nvSpPr>
          <p:cNvPr id="74199" name="Rectangle 931"/>
          <p:cNvSpPr>
            <a:spLocks noChangeArrowheads="1"/>
          </p:cNvSpPr>
          <p:nvPr/>
        </p:nvSpPr>
        <p:spPr bwMode="auto">
          <a:xfrm>
            <a:off x="8280416" y="1403382"/>
            <a:ext cx="18915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Lv</a:t>
            </a:r>
            <a:endParaRPr lang="de-CH" altLang="en-US" sz="1000" b="1" dirty="0">
              <a:solidFill>
                <a:srgbClr val="000000"/>
              </a:solidFill>
              <a:latin typeface="+mn-lt"/>
            </a:endParaRPr>
          </a:p>
        </p:txBody>
      </p:sp>
      <p:sp>
        <p:nvSpPr>
          <p:cNvPr id="83420" name="Rectangle 933"/>
          <p:cNvSpPr>
            <a:spLocks noChangeArrowheads="1"/>
          </p:cNvSpPr>
          <p:nvPr/>
        </p:nvSpPr>
        <p:spPr bwMode="auto">
          <a:xfrm>
            <a:off x="7578725" y="2009807"/>
            <a:ext cx="293688" cy="295275"/>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21" name="Rectangle 934"/>
          <p:cNvSpPr>
            <a:spLocks noChangeArrowheads="1"/>
          </p:cNvSpPr>
          <p:nvPr/>
        </p:nvSpPr>
        <p:spPr bwMode="auto">
          <a:xfrm>
            <a:off x="7567629" y="198755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287</a:t>
            </a:r>
          </a:p>
        </p:txBody>
      </p:sp>
      <p:sp>
        <p:nvSpPr>
          <p:cNvPr id="83422" name="Rectangle 935"/>
          <p:cNvSpPr>
            <a:spLocks noChangeArrowheads="1"/>
          </p:cNvSpPr>
          <p:nvPr/>
        </p:nvSpPr>
        <p:spPr bwMode="auto">
          <a:xfrm>
            <a:off x="7561286" y="220665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23" name="Rectangle 936"/>
          <p:cNvSpPr>
            <a:spLocks noChangeArrowheads="1"/>
          </p:cNvSpPr>
          <p:nvPr/>
        </p:nvSpPr>
        <p:spPr bwMode="auto">
          <a:xfrm>
            <a:off x="7577154" y="2132045"/>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buFont typeface="Symbol" panose="05050102010706020507" pitchFamily="18" charset="2"/>
              <a:buNone/>
            </a:pPr>
            <a:r>
              <a:rPr lang="de-CH" altLang="en-US" sz="500">
                <a:solidFill>
                  <a:srgbClr val="000000"/>
                </a:solidFill>
              </a:rPr>
              <a:t> 0.48 s</a:t>
            </a:r>
          </a:p>
        </p:txBody>
      </p:sp>
      <p:sp>
        <p:nvSpPr>
          <p:cNvPr id="74204" name="Rectangle 937"/>
          <p:cNvSpPr>
            <a:spLocks noChangeArrowheads="1"/>
          </p:cNvSpPr>
          <p:nvPr/>
        </p:nvSpPr>
        <p:spPr bwMode="auto">
          <a:xfrm>
            <a:off x="7686691" y="2008219"/>
            <a:ext cx="16511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Fl</a:t>
            </a:r>
            <a:endParaRPr lang="de-CH" altLang="en-US" sz="1000" b="1" dirty="0">
              <a:solidFill>
                <a:srgbClr val="000000"/>
              </a:solidFill>
              <a:latin typeface="+mn-lt"/>
            </a:endParaRPr>
          </a:p>
        </p:txBody>
      </p:sp>
      <p:sp>
        <p:nvSpPr>
          <p:cNvPr id="83425" name="Rectangle 940"/>
          <p:cNvSpPr>
            <a:spLocks noChangeArrowheads="1"/>
          </p:cNvSpPr>
          <p:nvPr/>
        </p:nvSpPr>
        <p:spPr bwMode="auto">
          <a:xfrm>
            <a:off x="6980254" y="2616232"/>
            <a:ext cx="293687"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26" name="Rectangle 941"/>
          <p:cNvSpPr>
            <a:spLocks noChangeArrowheads="1"/>
          </p:cNvSpPr>
          <p:nvPr/>
        </p:nvSpPr>
        <p:spPr bwMode="auto">
          <a:xfrm>
            <a:off x="6948504" y="25908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283</a:t>
            </a:r>
          </a:p>
        </p:txBody>
      </p:sp>
      <p:sp>
        <p:nvSpPr>
          <p:cNvPr id="83427" name="Rectangle 942"/>
          <p:cNvSpPr>
            <a:spLocks noChangeArrowheads="1"/>
          </p:cNvSpPr>
          <p:nvPr/>
        </p:nvSpPr>
        <p:spPr bwMode="auto">
          <a:xfrm>
            <a:off x="6962798" y="28099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28" name="Rectangle 943"/>
          <p:cNvSpPr>
            <a:spLocks noChangeArrowheads="1"/>
          </p:cNvSpPr>
          <p:nvPr/>
        </p:nvSpPr>
        <p:spPr bwMode="auto">
          <a:xfrm>
            <a:off x="6978666" y="2735295"/>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   3.8 s</a:t>
            </a:r>
          </a:p>
        </p:txBody>
      </p:sp>
      <p:sp>
        <p:nvSpPr>
          <p:cNvPr id="83429" name="Rectangle 944"/>
          <p:cNvSpPr>
            <a:spLocks noChangeArrowheads="1"/>
          </p:cNvSpPr>
          <p:nvPr/>
        </p:nvSpPr>
        <p:spPr bwMode="auto">
          <a:xfrm>
            <a:off x="7065968" y="2611470"/>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Cn</a:t>
            </a:r>
          </a:p>
        </p:txBody>
      </p:sp>
      <p:sp>
        <p:nvSpPr>
          <p:cNvPr id="38378" name="Freeform 945"/>
          <p:cNvSpPr>
            <a:spLocks/>
          </p:cNvSpPr>
          <p:nvPr/>
        </p:nvSpPr>
        <p:spPr bwMode="auto">
          <a:xfrm>
            <a:off x="7119954" y="2749582"/>
            <a:ext cx="147637" cy="150813"/>
          </a:xfrm>
          <a:custGeom>
            <a:avLst/>
            <a:gdLst>
              <a:gd name="T0" fmla="*/ 2147483647 w 93"/>
              <a:gd name="T1" fmla="*/ 2147483647 h 95"/>
              <a:gd name="T2" fmla="*/ 0 w 93"/>
              <a:gd name="T3" fmla="*/ 2147483647 h 95"/>
              <a:gd name="T4" fmla="*/ 2147483647 w 93"/>
              <a:gd name="T5" fmla="*/ 0 h 95"/>
              <a:gd name="T6" fmla="*/ 2147483647 w 93"/>
              <a:gd name="T7" fmla="*/ 2147483647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92" y="94"/>
                </a:moveTo>
                <a:lnTo>
                  <a:pt x="0" y="94"/>
                </a:lnTo>
                <a:lnTo>
                  <a:pt x="92" y="0"/>
                </a:lnTo>
                <a:lnTo>
                  <a:pt x="92" y="94"/>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431" name="Rectangle 946"/>
          <p:cNvSpPr>
            <a:spLocks noChangeArrowheads="1"/>
          </p:cNvSpPr>
          <p:nvPr/>
        </p:nvSpPr>
        <p:spPr bwMode="auto">
          <a:xfrm>
            <a:off x="7281863" y="2132045"/>
            <a:ext cx="282130"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  0.13 s</a:t>
            </a:r>
          </a:p>
        </p:txBody>
      </p:sp>
      <p:sp>
        <p:nvSpPr>
          <p:cNvPr id="83432" name="Rectangle 948"/>
          <p:cNvSpPr>
            <a:spLocks noChangeArrowheads="1"/>
          </p:cNvSpPr>
          <p:nvPr/>
        </p:nvSpPr>
        <p:spPr bwMode="auto">
          <a:xfrm>
            <a:off x="8496316" y="1408113"/>
            <a:ext cx="288925"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33" name="Rectangle 949"/>
          <p:cNvSpPr>
            <a:spLocks noChangeArrowheads="1"/>
          </p:cNvSpPr>
          <p:nvPr/>
        </p:nvSpPr>
        <p:spPr bwMode="auto">
          <a:xfrm>
            <a:off x="8472504" y="13827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292</a:t>
            </a:r>
          </a:p>
        </p:txBody>
      </p:sp>
      <p:sp>
        <p:nvSpPr>
          <p:cNvPr id="83434" name="Rectangle 950"/>
          <p:cNvSpPr>
            <a:spLocks noChangeArrowheads="1"/>
          </p:cNvSpPr>
          <p:nvPr/>
        </p:nvSpPr>
        <p:spPr bwMode="auto">
          <a:xfrm>
            <a:off x="8477273" y="1604995"/>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35" name="Rectangle 951"/>
          <p:cNvSpPr>
            <a:spLocks noChangeArrowheads="1"/>
          </p:cNvSpPr>
          <p:nvPr/>
        </p:nvSpPr>
        <p:spPr bwMode="auto">
          <a:xfrm>
            <a:off x="8515366" y="1533557"/>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500">
                <a:solidFill>
                  <a:srgbClr val="000000"/>
                </a:solidFill>
              </a:rPr>
              <a:t>18</a:t>
            </a:r>
            <a:r>
              <a:rPr lang="de-CH" altLang="en-US" sz="500">
                <a:solidFill>
                  <a:srgbClr val="000000"/>
                </a:solidFill>
              </a:rPr>
              <a:t> </a:t>
            </a:r>
            <a:r>
              <a:rPr lang="en-US" altLang="en-US" sz="500">
                <a:solidFill>
                  <a:srgbClr val="000000"/>
                </a:solidFill>
              </a:rPr>
              <a:t>m</a:t>
            </a:r>
            <a:r>
              <a:rPr lang="de-CH" altLang="en-US" sz="500">
                <a:solidFill>
                  <a:srgbClr val="000000"/>
                </a:solidFill>
              </a:rPr>
              <a:t>s</a:t>
            </a:r>
          </a:p>
        </p:txBody>
      </p:sp>
      <p:sp>
        <p:nvSpPr>
          <p:cNvPr id="74216" name="Rectangle 952"/>
          <p:cNvSpPr>
            <a:spLocks noChangeArrowheads="1"/>
          </p:cNvSpPr>
          <p:nvPr/>
        </p:nvSpPr>
        <p:spPr bwMode="auto">
          <a:xfrm>
            <a:off x="8586804" y="1403382"/>
            <a:ext cx="18915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j-lt"/>
              </a:rPr>
              <a:t>Lv</a:t>
            </a:r>
            <a:endParaRPr lang="de-CH" altLang="en-US" sz="1000" b="1" dirty="0">
              <a:solidFill>
                <a:srgbClr val="000000"/>
              </a:solidFill>
              <a:latin typeface="+mj-lt"/>
            </a:endParaRPr>
          </a:p>
        </p:txBody>
      </p:sp>
      <p:sp>
        <p:nvSpPr>
          <p:cNvPr id="83437" name="Rectangle 953"/>
          <p:cNvSpPr>
            <a:spLocks noChangeArrowheads="1"/>
          </p:cNvSpPr>
          <p:nvPr/>
        </p:nvSpPr>
        <p:spPr bwMode="auto">
          <a:xfrm>
            <a:off x="3651266" y="3106738"/>
            <a:ext cx="318999"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b="1">
                <a:solidFill>
                  <a:srgbClr val="000000"/>
                </a:solidFill>
                <a:latin typeface="Arial Narrow" panose="020B0606020202030204" pitchFamily="34" charset="0"/>
              </a:rPr>
              <a:t>Röntgenium</a:t>
            </a:r>
          </a:p>
        </p:txBody>
      </p:sp>
      <p:sp>
        <p:nvSpPr>
          <p:cNvPr id="83438" name="Rectangle 954"/>
          <p:cNvSpPr>
            <a:spLocks noChangeArrowheads="1"/>
          </p:cNvSpPr>
          <p:nvPr/>
        </p:nvSpPr>
        <p:spPr bwMode="auto">
          <a:xfrm>
            <a:off x="5175251" y="2309845"/>
            <a:ext cx="295275" cy="2936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39" name="Rectangle 955"/>
          <p:cNvSpPr>
            <a:spLocks noChangeArrowheads="1"/>
          </p:cNvSpPr>
          <p:nvPr/>
        </p:nvSpPr>
        <p:spPr bwMode="auto">
          <a:xfrm>
            <a:off x="5256229" y="2301907"/>
            <a:ext cx="246863"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113</a:t>
            </a:r>
          </a:p>
        </p:txBody>
      </p:sp>
      <p:sp>
        <p:nvSpPr>
          <p:cNvPr id="83440" name="Rectangle 956"/>
          <p:cNvSpPr>
            <a:spLocks noChangeArrowheads="1"/>
          </p:cNvSpPr>
          <p:nvPr/>
        </p:nvSpPr>
        <p:spPr bwMode="auto">
          <a:xfrm>
            <a:off x="5146690" y="228762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278</a:t>
            </a:r>
          </a:p>
        </p:txBody>
      </p:sp>
      <p:sp>
        <p:nvSpPr>
          <p:cNvPr id="83441" name="Rectangle 957"/>
          <p:cNvSpPr>
            <a:spLocks noChangeArrowheads="1"/>
          </p:cNvSpPr>
          <p:nvPr/>
        </p:nvSpPr>
        <p:spPr bwMode="auto">
          <a:xfrm>
            <a:off x="5148284" y="25051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42" name="Rectangle 958"/>
          <p:cNvSpPr>
            <a:spLocks noChangeArrowheads="1"/>
          </p:cNvSpPr>
          <p:nvPr/>
        </p:nvSpPr>
        <p:spPr bwMode="auto">
          <a:xfrm>
            <a:off x="5183204" y="2425732"/>
            <a:ext cx="25808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sym typeface="Symbol" panose="05050102010706020507" pitchFamily="18" charset="2"/>
              </a:rPr>
              <a:t>0.24</a:t>
            </a:r>
            <a:r>
              <a:rPr lang="de-CH" altLang="en-US" sz="500">
                <a:solidFill>
                  <a:srgbClr val="000000"/>
                </a:solidFill>
                <a:latin typeface="Arial Narrow" panose="020B0606020202030204" pitchFamily="34" charset="0"/>
              </a:rPr>
              <a:t> ms</a:t>
            </a:r>
          </a:p>
        </p:txBody>
      </p:sp>
      <p:sp>
        <p:nvSpPr>
          <p:cNvPr id="83443" name="Rectangle 959"/>
          <p:cNvSpPr>
            <a:spLocks noChangeArrowheads="1"/>
          </p:cNvSpPr>
          <p:nvPr/>
        </p:nvSpPr>
        <p:spPr bwMode="auto">
          <a:xfrm>
            <a:off x="4570415" y="2921000"/>
            <a:ext cx="295275"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44" name="Rectangle 960"/>
          <p:cNvSpPr>
            <a:spLocks noChangeArrowheads="1"/>
          </p:cNvSpPr>
          <p:nvPr/>
        </p:nvSpPr>
        <p:spPr bwMode="auto">
          <a:xfrm>
            <a:off x="4662504" y="291309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Rg</a:t>
            </a:r>
          </a:p>
        </p:txBody>
      </p:sp>
      <p:sp>
        <p:nvSpPr>
          <p:cNvPr id="83445" name="Rectangle 961"/>
          <p:cNvSpPr>
            <a:spLocks noChangeArrowheads="1"/>
          </p:cNvSpPr>
          <p:nvPr/>
        </p:nvSpPr>
        <p:spPr bwMode="auto">
          <a:xfrm>
            <a:off x="4543437" y="289722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274</a:t>
            </a:r>
          </a:p>
        </p:txBody>
      </p:sp>
      <p:sp>
        <p:nvSpPr>
          <p:cNvPr id="83446" name="Rectangle 962"/>
          <p:cNvSpPr>
            <a:spLocks noChangeArrowheads="1"/>
          </p:cNvSpPr>
          <p:nvPr/>
        </p:nvSpPr>
        <p:spPr bwMode="auto">
          <a:xfrm>
            <a:off x="4545034" y="3116295"/>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47" name="Rectangle 963"/>
          <p:cNvSpPr>
            <a:spLocks noChangeArrowheads="1"/>
          </p:cNvSpPr>
          <p:nvPr/>
        </p:nvSpPr>
        <p:spPr bwMode="auto">
          <a:xfrm>
            <a:off x="4603772" y="3035332"/>
            <a:ext cx="229231"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sym typeface="Symbol" panose="05050102010706020507" pitchFamily="18" charset="2"/>
              </a:rPr>
              <a:t>6.4</a:t>
            </a:r>
            <a:r>
              <a:rPr lang="de-CH" altLang="en-US" sz="500">
                <a:solidFill>
                  <a:srgbClr val="000000"/>
                </a:solidFill>
                <a:latin typeface="Arial Narrow" panose="020B0606020202030204" pitchFamily="34" charset="0"/>
              </a:rPr>
              <a:t> </a:t>
            </a:r>
            <a:r>
              <a:rPr lang="de-CH" altLang="en-US" sz="500">
                <a:solidFill>
                  <a:srgbClr val="000000"/>
                </a:solidFill>
                <a:latin typeface="Arial Narrow" panose="020B0606020202030204" pitchFamily="34" charset="0"/>
                <a:sym typeface="Symbol" panose="05050102010706020507" pitchFamily="18" charset="2"/>
              </a:rPr>
              <a:t>m</a:t>
            </a:r>
            <a:r>
              <a:rPr lang="de-CH" altLang="en-US" sz="500">
                <a:solidFill>
                  <a:srgbClr val="000000"/>
                </a:solidFill>
                <a:latin typeface="Arial Narrow" panose="020B0606020202030204" pitchFamily="34" charset="0"/>
              </a:rPr>
              <a:t>s</a:t>
            </a:r>
          </a:p>
        </p:txBody>
      </p:sp>
      <p:sp>
        <p:nvSpPr>
          <p:cNvPr id="83448" name="Rectangle 964"/>
          <p:cNvSpPr>
            <a:spLocks noChangeArrowheads="1"/>
          </p:cNvSpPr>
          <p:nvPr/>
        </p:nvSpPr>
        <p:spPr bwMode="auto">
          <a:xfrm>
            <a:off x="3963989" y="3521075"/>
            <a:ext cx="295275"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49" name="Rectangle 965"/>
          <p:cNvSpPr>
            <a:spLocks noChangeArrowheads="1"/>
          </p:cNvSpPr>
          <p:nvPr/>
        </p:nvSpPr>
        <p:spPr bwMode="auto">
          <a:xfrm>
            <a:off x="4059254" y="3513141"/>
            <a:ext cx="22442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Mt</a:t>
            </a:r>
          </a:p>
        </p:txBody>
      </p:sp>
      <p:sp>
        <p:nvSpPr>
          <p:cNvPr id="83450" name="Rectangle 966"/>
          <p:cNvSpPr>
            <a:spLocks noChangeArrowheads="1"/>
          </p:cNvSpPr>
          <p:nvPr/>
        </p:nvSpPr>
        <p:spPr bwMode="auto">
          <a:xfrm>
            <a:off x="3937015" y="3497269"/>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270</a:t>
            </a:r>
          </a:p>
        </p:txBody>
      </p:sp>
      <p:sp>
        <p:nvSpPr>
          <p:cNvPr id="83451" name="Rectangle 967"/>
          <p:cNvSpPr>
            <a:spLocks noChangeArrowheads="1"/>
          </p:cNvSpPr>
          <p:nvPr/>
        </p:nvSpPr>
        <p:spPr bwMode="auto">
          <a:xfrm>
            <a:off x="3938611" y="3716344"/>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52" name="Rectangle 968"/>
          <p:cNvSpPr>
            <a:spLocks noChangeArrowheads="1"/>
          </p:cNvSpPr>
          <p:nvPr/>
        </p:nvSpPr>
        <p:spPr bwMode="auto">
          <a:xfrm>
            <a:off x="3987816" y="3635376"/>
            <a:ext cx="23564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Arial Narrow" panose="020B0606020202030204" pitchFamily="34" charset="0"/>
                <a:sym typeface="Symbol" panose="05050102010706020507" pitchFamily="18" charset="2"/>
              </a:rPr>
              <a:t> </a:t>
            </a:r>
            <a:r>
              <a:rPr lang="de-CH" altLang="en-US" sz="500">
                <a:solidFill>
                  <a:srgbClr val="000000"/>
                </a:solidFill>
                <a:latin typeface="Arial Narrow" panose="020B0606020202030204" pitchFamily="34" charset="0"/>
              </a:rPr>
              <a:t>5 ms</a:t>
            </a:r>
          </a:p>
        </p:txBody>
      </p:sp>
      <p:grpSp>
        <p:nvGrpSpPr>
          <p:cNvPr id="83453" name="Group 969"/>
          <p:cNvGrpSpPr>
            <a:grpSpLocks/>
          </p:cNvGrpSpPr>
          <p:nvPr/>
        </p:nvGrpSpPr>
        <p:grpSpPr bwMode="auto">
          <a:xfrm>
            <a:off x="3032111" y="4403731"/>
            <a:ext cx="357187" cy="339726"/>
            <a:chOff x="1195" y="2775"/>
            <a:chExt cx="225" cy="214"/>
          </a:xfrm>
        </p:grpSpPr>
        <p:sp>
          <p:nvSpPr>
            <p:cNvPr id="83625" name="Rectangle 970"/>
            <p:cNvSpPr>
              <a:spLocks noChangeArrowheads="1"/>
            </p:cNvSpPr>
            <p:nvPr/>
          </p:nvSpPr>
          <p:spPr bwMode="auto">
            <a:xfrm>
              <a:off x="1212" y="2791"/>
              <a:ext cx="186" cy="18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26" name="Rectangle 971"/>
            <p:cNvSpPr>
              <a:spLocks noChangeArrowheads="1"/>
            </p:cNvSpPr>
            <p:nvPr/>
          </p:nvSpPr>
          <p:spPr bwMode="auto">
            <a:xfrm>
              <a:off x="1271" y="278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627" name="Rectangle 972"/>
            <p:cNvSpPr>
              <a:spLocks noChangeArrowheads="1"/>
            </p:cNvSpPr>
            <p:nvPr/>
          </p:nvSpPr>
          <p:spPr bwMode="auto">
            <a:xfrm>
              <a:off x="1195" y="2775"/>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264</a:t>
              </a:r>
            </a:p>
          </p:txBody>
        </p:sp>
        <p:sp>
          <p:nvSpPr>
            <p:cNvPr id="83628" name="Rectangle 973"/>
            <p:cNvSpPr>
              <a:spLocks noChangeArrowheads="1"/>
            </p:cNvSpPr>
            <p:nvPr/>
          </p:nvSpPr>
          <p:spPr bwMode="auto">
            <a:xfrm>
              <a:off x="1197" y="2914"/>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629" name="Rectangle 974"/>
            <p:cNvSpPr>
              <a:spLocks noChangeArrowheads="1"/>
            </p:cNvSpPr>
            <p:nvPr/>
          </p:nvSpPr>
          <p:spPr bwMode="auto">
            <a:xfrm>
              <a:off x="1221" y="2859"/>
              <a:ext cx="189"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40</a:t>
              </a:r>
              <a:r>
                <a:rPr lang="de-CH" altLang="en-US" sz="500">
                  <a:solidFill>
                    <a:srgbClr val="000000"/>
                  </a:solidFill>
                </a:rPr>
                <a:t> ms</a:t>
              </a:r>
            </a:p>
          </p:txBody>
        </p:sp>
      </p:grpSp>
      <p:grpSp>
        <p:nvGrpSpPr>
          <p:cNvPr id="83454" name="Group 975"/>
          <p:cNvGrpSpPr>
            <a:grpSpLocks/>
          </p:cNvGrpSpPr>
          <p:nvPr/>
        </p:nvGrpSpPr>
        <p:grpSpPr bwMode="auto">
          <a:xfrm>
            <a:off x="4543524" y="3800481"/>
            <a:ext cx="352426" cy="339726"/>
            <a:chOff x="2595" y="2394"/>
            <a:chExt cx="222" cy="214"/>
          </a:xfrm>
        </p:grpSpPr>
        <p:sp>
          <p:nvSpPr>
            <p:cNvPr id="83620" name="Rectangle 976"/>
            <p:cNvSpPr>
              <a:spLocks noChangeArrowheads="1"/>
            </p:cNvSpPr>
            <p:nvPr/>
          </p:nvSpPr>
          <p:spPr bwMode="auto">
            <a:xfrm>
              <a:off x="2613" y="2410"/>
              <a:ext cx="183"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21" name="Rectangle 977"/>
            <p:cNvSpPr>
              <a:spLocks noChangeArrowheads="1"/>
            </p:cNvSpPr>
            <p:nvPr/>
          </p:nvSpPr>
          <p:spPr bwMode="auto">
            <a:xfrm>
              <a:off x="2668" y="240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622" name="Rectangle 978"/>
            <p:cNvSpPr>
              <a:spLocks noChangeArrowheads="1"/>
            </p:cNvSpPr>
            <p:nvPr/>
          </p:nvSpPr>
          <p:spPr bwMode="auto">
            <a:xfrm>
              <a:off x="2595" y="239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a:t>
              </a:r>
              <a:r>
                <a:rPr lang="en-US" altLang="en-US" sz="700" b="1">
                  <a:solidFill>
                    <a:srgbClr val="000000"/>
                  </a:solidFill>
                  <a:latin typeface="Arial Narrow" panose="020B0606020202030204" pitchFamily="34" charset="0"/>
                </a:rPr>
                <a:t>71</a:t>
              </a:r>
              <a:endParaRPr lang="de-CH" altLang="en-US" sz="700" b="1">
                <a:solidFill>
                  <a:srgbClr val="000000"/>
                </a:solidFill>
                <a:latin typeface="Arial Narrow" panose="020B0606020202030204" pitchFamily="34" charset="0"/>
              </a:endParaRPr>
            </a:p>
          </p:txBody>
        </p:sp>
        <p:sp>
          <p:nvSpPr>
            <p:cNvPr id="83623" name="Rectangle 979"/>
            <p:cNvSpPr>
              <a:spLocks noChangeArrowheads="1"/>
            </p:cNvSpPr>
            <p:nvPr/>
          </p:nvSpPr>
          <p:spPr bwMode="auto">
            <a:xfrm>
              <a:off x="2598" y="2533"/>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24" name="Rectangle 980"/>
            <p:cNvSpPr>
              <a:spLocks noChangeArrowheads="1"/>
            </p:cNvSpPr>
            <p:nvPr/>
          </p:nvSpPr>
          <p:spPr bwMode="auto">
            <a:xfrm>
              <a:off x="2622" y="2478"/>
              <a:ext cx="15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10 </a:t>
              </a:r>
              <a:r>
                <a:rPr lang="de-CH" altLang="en-US" sz="500">
                  <a:solidFill>
                    <a:srgbClr val="000000"/>
                  </a:solidFill>
                </a:rPr>
                <a:t>s</a:t>
              </a:r>
            </a:p>
          </p:txBody>
        </p:sp>
      </p:grpSp>
      <p:grpSp>
        <p:nvGrpSpPr>
          <p:cNvPr id="83455" name="Group 981"/>
          <p:cNvGrpSpPr>
            <a:grpSpLocks/>
          </p:cNvGrpSpPr>
          <p:nvPr/>
        </p:nvGrpSpPr>
        <p:grpSpPr bwMode="auto">
          <a:xfrm>
            <a:off x="3929069" y="4400557"/>
            <a:ext cx="352425" cy="338138"/>
            <a:chOff x="3233" y="2775"/>
            <a:chExt cx="222" cy="213"/>
          </a:xfrm>
        </p:grpSpPr>
        <p:sp>
          <p:nvSpPr>
            <p:cNvPr id="83613" name="Rectangle 982"/>
            <p:cNvSpPr>
              <a:spLocks noChangeArrowheads="1"/>
            </p:cNvSpPr>
            <p:nvPr/>
          </p:nvSpPr>
          <p:spPr bwMode="auto">
            <a:xfrm>
              <a:off x="3251" y="2791"/>
              <a:ext cx="186" cy="187"/>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38525" name="Freeform 983"/>
            <p:cNvSpPr>
              <a:spLocks/>
            </p:cNvSpPr>
            <p:nvPr/>
          </p:nvSpPr>
          <p:spPr bwMode="auto">
            <a:xfrm>
              <a:off x="3255" y="2798"/>
              <a:ext cx="180" cy="177"/>
            </a:xfrm>
            <a:custGeom>
              <a:avLst/>
              <a:gdLst>
                <a:gd name="T0" fmla="*/ 152 w 185"/>
                <a:gd name="T1" fmla="*/ 0 h 183"/>
                <a:gd name="T2" fmla="*/ 0 w 185"/>
                <a:gd name="T3" fmla="*/ 144 h 183"/>
                <a:gd name="T4" fmla="*/ 152 w 185"/>
                <a:gd name="T5" fmla="*/ 144 h 183"/>
                <a:gd name="T6" fmla="*/ 152 w 185"/>
                <a:gd name="T7" fmla="*/ 0 h 183"/>
                <a:gd name="T8" fmla="*/ 0 60000 65536"/>
                <a:gd name="T9" fmla="*/ 0 60000 65536"/>
                <a:gd name="T10" fmla="*/ 0 60000 65536"/>
                <a:gd name="T11" fmla="*/ 0 60000 65536"/>
                <a:gd name="T12" fmla="*/ 0 w 185"/>
                <a:gd name="T13" fmla="*/ 0 h 183"/>
                <a:gd name="T14" fmla="*/ 185 w 185"/>
                <a:gd name="T15" fmla="*/ 183 h 183"/>
              </a:gdLst>
              <a:ahLst/>
              <a:cxnLst>
                <a:cxn ang="T8">
                  <a:pos x="T0" y="T1"/>
                </a:cxn>
                <a:cxn ang="T9">
                  <a:pos x="T2" y="T3"/>
                </a:cxn>
                <a:cxn ang="T10">
                  <a:pos x="T4" y="T5"/>
                </a:cxn>
                <a:cxn ang="T11">
                  <a:pos x="T6" y="T7"/>
                </a:cxn>
              </a:cxnLst>
              <a:rect l="T12" t="T13" r="T14" b="T15"/>
              <a:pathLst>
                <a:path w="185" h="183">
                  <a:moveTo>
                    <a:pt x="184" y="0"/>
                  </a:moveTo>
                  <a:lnTo>
                    <a:pt x="0" y="182"/>
                  </a:lnTo>
                  <a:lnTo>
                    <a:pt x="184" y="182"/>
                  </a:lnTo>
                  <a:lnTo>
                    <a:pt x="184" y="0"/>
                  </a:lnTo>
                </a:path>
              </a:pathLst>
            </a:custGeom>
            <a:solidFill>
              <a:srgbClr val="00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615" name="Rectangle 984"/>
            <p:cNvSpPr>
              <a:spLocks noChangeArrowheads="1"/>
            </p:cNvSpPr>
            <p:nvPr/>
          </p:nvSpPr>
          <p:spPr bwMode="auto">
            <a:xfrm>
              <a:off x="3306" y="2793"/>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616" name="Rectangle 985"/>
            <p:cNvSpPr>
              <a:spLocks noChangeArrowheads="1"/>
            </p:cNvSpPr>
            <p:nvPr/>
          </p:nvSpPr>
          <p:spPr bwMode="auto">
            <a:xfrm>
              <a:off x="3233" y="2775"/>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267</a:t>
              </a:r>
            </a:p>
          </p:txBody>
        </p:sp>
        <p:sp>
          <p:nvSpPr>
            <p:cNvPr id="83617" name="Rectangle 986"/>
            <p:cNvSpPr>
              <a:spLocks noChangeArrowheads="1"/>
            </p:cNvSpPr>
            <p:nvPr/>
          </p:nvSpPr>
          <p:spPr bwMode="auto">
            <a:xfrm>
              <a:off x="3233" y="2913"/>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18" name="Rectangle 987"/>
            <p:cNvSpPr>
              <a:spLocks noChangeArrowheads="1"/>
            </p:cNvSpPr>
            <p:nvPr/>
          </p:nvSpPr>
          <p:spPr bwMode="auto">
            <a:xfrm>
              <a:off x="3259" y="2913"/>
              <a:ext cx="89"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619" name="Rectangle 988"/>
            <p:cNvSpPr>
              <a:spLocks noChangeArrowheads="1"/>
            </p:cNvSpPr>
            <p:nvPr/>
          </p:nvSpPr>
          <p:spPr bwMode="auto">
            <a:xfrm>
              <a:off x="3275" y="2878"/>
              <a:ext cx="169"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a:t>
              </a:r>
              <a:r>
                <a:rPr lang="de-CH" altLang="en-US" sz="500">
                  <a:solidFill>
                    <a:srgbClr val="000000"/>
                  </a:solidFill>
                </a:rPr>
                <a:t>1.5 m</a:t>
              </a:r>
            </a:p>
          </p:txBody>
        </p:sp>
      </p:grpSp>
      <p:sp>
        <p:nvSpPr>
          <p:cNvPr id="83456" name="Rectangle 989"/>
          <p:cNvSpPr>
            <a:spLocks noChangeArrowheads="1"/>
          </p:cNvSpPr>
          <p:nvPr/>
        </p:nvSpPr>
        <p:spPr bwMode="auto">
          <a:xfrm>
            <a:off x="3365500" y="5035582"/>
            <a:ext cx="293688" cy="288925"/>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57" name="Rectangle 990"/>
          <p:cNvSpPr>
            <a:spLocks noChangeArrowheads="1"/>
          </p:cNvSpPr>
          <p:nvPr/>
        </p:nvSpPr>
        <p:spPr bwMode="auto">
          <a:xfrm>
            <a:off x="3471886"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Rf</a:t>
            </a:r>
          </a:p>
        </p:txBody>
      </p:sp>
      <p:sp>
        <p:nvSpPr>
          <p:cNvPr id="83458" name="Rectangle 991"/>
          <p:cNvSpPr>
            <a:spLocks noChangeArrowheads="1"/>
          </p:cNvSpPr>
          <p:nvPr/>
        </p:nvSpPr>
        <p:spPr bwMode="auto">
          <a:xfrm>
            <a:off x="3340116" y="50101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263</a:t>
            </a:r>
          </a:p>
        </p:txBody>
      </p:sp>
      <p:sp>
        <p:nvSpPr>
          <p:cNvPr id="83459" name="Rectangle 992"/>
          <p:cNvSpPr>
            <a:spLocks noChangeArrowheads="1"/>
          </p:cNvSpPr>
          <p:nvPr/>
        </p:nvSpPr>
        <p:spPr bwMode="auto">
          <a:xfrm>
            <a:off x="3340116" y="5229257"/>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460" name="Rectangle 993"/>
          <p:cNvSpPr>
            <a:spLocks noChangeArrowheads="1"/>
          </p:cNvSpPr>
          <p:nvPr/>
        </p:nvSpPr>
        <p:spPr bwMode="auto">
          <a:xfrm>
            <a:off x="3403615" y="5143532"/>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a:t>
            </a:r>
            <a:r>
              <a:rPr lang="de-CH" altLang="en-US" sz="500">
                <a:solidFill>
                  <a:srgbClr val="000000"/>
                </a:solidFill>
              </a:rPr>
              <a:t>8 s</a:t>
            </a:r>
          </a:p>
        </p:txBody>
      </p:sp>
      <p:grpSp>
        <p:nvGrpSpPr>
          <p:cNvPr id="83461" name="Group 995"/>
          <p:cNvGrpSpPr>
            <a:grpSpLocks/>
          </p:cNvGrpSpPr>
          <p:nvPr/>
        </p:nvGrpSpPr>
        <p:grpSpPr bwMode="auto">
          <a:xfrm>
            <a:off x="6350170" y="2290791"/>
            <a:ext cx="354013" cy="336549"/>
            <a:chOff x="4190" y="1443"/>
            <a:chExt cx="223" cy="212"/>
          </a:xfrm>
        </p:grpSpPr>
        <p:sp>
          <p:nvSpPr>
            <p:cNvPr id="83608" name="Rectangle 996"/>
            <p:cNvSpPr>
              <a:spLocks noChangeArrowheads="1"/>
            </p:cNvSpPr>
            <p:nvPr/>
          </p:nvSpPr>
          <p:spPr bwMode="auto">
            <a:xfrm>
              <a:off x="4209" y="1459"/>
              <a:ext cx="183"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09" name="Rectangle 997"/>
            <p:cNvSpPr>
              <a:spLocks noChangeArrowheads="1"/>
            </p:cNvSpPr>
            <p:nvPr/>
          </p:nvSpPr>
          <p:spPr bwMode="auto">
            <a:xfrm>
              <a:off x="4190" y="1443"/>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282</a:t>
              </a:r>
            </a:p>
          </p:txBody>
        </p:sp>
        <p:sp>
          <p:nvSpPr>
            <p:cNvPr id="83610" name="Rectangle 998"/>
            <p:cNvSpPr>
              <a:spLocks noChangeArrowheads="1"/>
            </p:cNvSpPr>
            <p:nvPr/>
          </p:nvSpPr>
          <p:spPr bwMode="auto">
            <a:xfrm>
              <a:off x="4194" y="1580"/>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11" name="Rectangle 999"/>
            <p:cNvSpPr>
              <a:spLocks noChangeArrowheads="1"/>
            </p:cNvSpPr>
            <p:nvPr/>
          </p:nvSpPr>
          <p:spPr bwMode="auto">
            <a:xfrm>
              <a:off x="4233" y="1526"/>
              <a:ext cx="15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73</a:t>
              </a:r>
              <a:r>
                <a:rPr lang="en-US" altLang="en-US" sz="500">
                  <a:solidFill>
                    <a:srgbClr val="000000"/>
                  </a:solidFill>
                </a:rPr>
                <a:t> ms</a:t>
              </a:r>
              <a:endParaRPr lang="de-CH" altLang="en-US" sz="500">
                <a:solidFill>
                  <a:srgbClr val="000000"/>
                </a:solidFill>
                <a:latin typeface="Arial Narrow" panose="020B0606020202030204" pitchFamily="34" charset="0"/>
              </a:endParaRPr>
            </a:p>
          </p:txBody>
        </p:sp>
        <p:sp>
          <p:nvSpPr>
            <p:cNvPr id="83612" name="Rectangle 1000"/>
            <p:cNvSpPr>
              <a:spLocks noChangeArrowheads="1"/>
            </p:cNvSpPr>
            <p:nvPr/>
          </p:nvSpPr>
          <p:spPr bwMode="auto">
            <a:xfrm>
              <a:off x="4257" y="1451"/>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113</a:t>
              </a:r>
            </a:p>
          </p:txBody>
        </p:sp>
      </p:grpSp>
      <p:sp>
        <p:nvSpPr>
          <p:cNvPr id="83462" name="Rectangle 1002"/>
          <p:cNvSpPr>
            <a:spLocks noChangeArrowheads="1"/>
          </p:cNvSpPr>
          <p:nvPr/>
        </p:nvSpPr>
        <p:spPr bwMode="auto">
          <a:xfrm>
            <a:off x="5772153" y="2916238"/>
            <a:ext cx="290513"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63" name="Rectangle 1003"/>
          <p:cNvSpPr>
            <a:spLocks noChangeArrowheads="1"/>
          </p:cNvSpPr>
          <p:nvPr/>
        </p:nvSpPr>
        <p:spPr bwMode="auto">
          <a:xfrm>
            <a:off x="5741997" y="28892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278</a:t>
            </a:r>
          </a:p>
        </p:txBody>
      </p:sp>
      <p:sp>
        <p:nvSpPr>
          <p:cNvPr id="83464" name="Rectangle 1004"/>
          <p:cNvSpPr>
            <a:spLocks noChangeArrowheads="1"/>
          </p:cNvSpPr>
          <p:nvPr/>
        </p:nvSpPr>
        <p:spPr bwMode="auto">
          <a:xfrm>
            <a:off x="5748358" y="310677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65" name="Rectangle 1005"/>
          <p:cNvSpPr>
            <a:spLocks noChangeArrowheads="1"/>
          </p:cNvSpPr>
          <p:nvPr/>
        </p:nvSpPr>
        <p:spPr bwMode="auto">
          <a:xfrm>
            <a:off x="5789628" y="3028982"/>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4.2</a:t>
            </a:r>
            <a:r>
              <a:rPr lang="en-US" altLang="en-US" sz="500">
                <a:solidFill>
                  <a:srgbClr val="000000"/>
                </a:solidFill>
              </a:rPr>
              <a:t> ms</a:t>
            </a:r>
            <a:endParaRPr lang="de-CH" altLang="en-US" sz="500">
              <a:solidFill>
                <a:srgbClr val="000000"/>
              </a:solidFill>
              <a:latin typeface="Arial Narrow" panose="020B0606020202030204" pitchFamily="34" charset="0"/>
            </a:endParaRPr>
          </a:p>
        </p:txBody>
      </p:sp>
      <p:sp>
        <p:nvSpPr>
          <p:cNvPr id="83466" name="Rectangle 1006"/>
          <p:cNvSpPr>
            <a:spLocks noChangeArrowheads="1"/>
          </p:cNvSpPr>
          <p:nvPr/>
        </p:nvSpPr>
        <p:spPr bwMode="auto">
          <a:xfrm>
            <a:off x="5853126" y="2901982"/>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Rg</a:t>
            </a:r>
          </a:p>
        </p:txBody>
      </p:sp>
      <p:sp>
        <p:nvSpPr>
          <p:cNvPr id="83467" name="Rectangle 1008"/>
          <p:cNvSpPr>
            <a:spLocks noChangeArrowheads="1"/>
          </p:cNvSpPr>
          <p:nvPr/>
        </p:nvSpPr>
        <p:spPr bwMode="auto">
          <a:xfrm>
            <a:off x="5165736" y="3521083"/>
            <a:ext cx="290513"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68" name="Rectangle 1009"/>
          <p:cNvSpPr>
            <a:spLocks noChangeArrowheads="1"/>
          </p:cNvSpPr>
          <p:nvPr/>
        </p:nvSpPr>
        <p:spPr bwMode="auto">
          <a:xfrm>
            <a:off x="5135578" y="349567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274</a:t>
            </a:r>
          </a:p>
        </p:txBody>
      </p:sp>
      <p:sp>
        <p:nvSpPr>
          <p:cNvPr id="83469" name="Rectangle 1010"/>
          <p:cNvSpPr>
            <a:spLocks noChangeArrowheads="1"/>
          </p:cNvSpPr>
          <p:nvPr/>
        </p:nvSpPr>
        <p:spPr bwMode="auto">
          <a:xfrm>
            <a:off x="5141933" y="3713166"/>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70" name="Rectangle 1011"/>
          <p:cNvSpPr>
            <a:spLocks noChangeArrowheads="1"/>
          </p:cNvSpPr>
          <p:nvPr/>
        </p:nvSpPr>
        <p:spPr bwMode="auto">
          <a:xfrm>
            <a:off x="5186379" y="3629029"/>
            <a:ext cx="2468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0.45</a:t>
            </a:r>
            <a:r>
              <a:rPr lang="en-US" altLang="en-US" sz="500">
                <a:solidFill>
                  <a:srgbClr val="000000"/>
                </a:solidFill>
              </a:rPr>
              <a:t> s</a:t>
            </a:r>
            <a:endParaRPr lang="de-CH" altLang="en-US" sz="500">
              <a:solidFill>
                <a:srgbClr val="000000"/>
              </a:solidFill>
              <a:latin typeface="Arial Narrow" panose="020B0606020202030204" pitchFamily="34" charset="0"/>
            </a:endParaRPr>
          </a:p>
        </p:txBody>
      </p:sp>
      <p:sp>
        <p:nvSpPr>
          <p:cNvPr id="83471" name="Rectangle 1012"/>
          <p:cNvSpPr>
            <a:spLocks noChangeArrowheads="1"/>
          </p:cNvSpPr>
          <p:nvPr/>
        </p:nvSpPr>
        <p:spPr bwMode="auto">
          <a:xfrm>
            <a:off x="5251466" y="3508378"/>
            <a:ext cx="22442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Mt</a:t>
            </a:r>
          </a:p>
        </p:txBody>
      </p:sp>
      <p:sp>
        <p:nvSpPr>
          <p:cNvPr id="83472" name="Rectangle 1014"/>
          <p:cNvSpPr>
            <a:spLocks noChangeArrowheads="1"/>
          </p:cNvSpPr>
          <p:nvPr/>
        </p:nvSpPr>
        <p:spPr bwMode="auto">
          <a:xfrm>
            <a:off x="4567239" y="4125913"/>
            <a:ext cx="290512"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73" name="Rectangle 1015"/>
          <p:cNvSpPr>
            <a:spLocks noChangeArrowheads="1"/>
          </p:cNvSpPr>
          <p:nvPr/>
        </p:nvSpPr>
        <p:spPr bwMode="auto">
          <a:xfrm>
            <a:off x="4537080" y="410051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270</a:t>
            </a:r>
          </a:p>
        </p:txBody>
      </p:sp>
      <p:sp>
        <p:nvSpPr>
          <p:cNvPr id="83474" name="Rectangle 1016"/>
          <p:cNvSpPr>
            <a:spLocks noChangeArrowheads="1"/>
          </p:cNvSpPr>
          <p:nvPr/>
        </p:nvSpPr>
        <p:spPr bwMode="auto">
          <a:xfrm>
            <a:off x="4543447" y="43180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75" name="Rectangle 1017"/>
          <p:cNvSpPr>
            <a:spLocks noChangeArrowheads="1"/>
          </p:cNvSpPr>
          <p:nvPr/>
        </p:nvSpPr>
        <p:spPr bwMode="auto">
          <a:xfrm>
            <a:off x="4624404" y="4232307"/>
            <a:ext cx="17953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1</a:t>
            </a:r>
            <a:r>
              <a:rPr lang="en-US" altLang="en-US" sz="500">
                <a:solidFill>
                  <a:srgbClr val="000000"/>
                </a:solidFill>
              </a:rPr>
              <a:t> m</a:t>
            </a:r>
            <a:endParaRPr lang="de-CH" altLang="en-US" sz="500">
              <a:solidFill>
                <a:srgbClr val="000000"/>
              </a:solidFill>
              <a:latin typeface="Arial Narrow" panose="020B0606020202030204" pitchFamily="34" charset="0"/>
            </a:endParaRPr>
          </a:p>
        </p:txBody>
      </p:sp>
      <p:sp>
        <p:nvSpPr>
          <p:cNvPr id="83476" name="Rectangle 1018"/>
          <p:cNvSpPr>
            <a:spLocks noChangeArrowheads="1"/>
          </p:cNvSpPr>
          <p:nvPr/>
        </p:nvSpPr>
        <p:spPr bwMode="auto">
          <a:xfrm>
            <a:off x="4651390" y="411324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sp>
        <p:nvSpPr>
          <p:cNvPr id="83477" name="Rectangle 1019"/>
          <p:cNvSpPr>
            <a:spLocks noChangeArrowheads="1"/>
          </p:cNvSpPr>
          <p:nvPr/>
        </p:nvSpPr>
        <p:spPr bwMode="auto">
          <a:xfrm>
            <a:off x="3960814" y="4729163"/>
            <a:ext cx="292100" cy="290512"/>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78" name="Rectangle 1020"/>
          <p:cNvSpPr>
            <a:spLocks noChangeArrowheads="1"/>
          </p:cNvSpPr>
          <p:nvPr/>
        </p:nvSpPr>
        <p:spPr bwMode="auto">
          <a:xfrm>
            <a:off x="3930656" y="470379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266</a:t>
            </a:r>
          </a:p>
        </p:txBody>
      </p:sp>
      <p:sp>
        <p:nvSpPr>
          <p:cNvPr id="83479" name="Rectangle 1021"/>
          <p:cNvSpPr>
            <a:spLocks noChangeArrowheads="1"/>
          </p:cNvSpPr>
          <p:nvPr/>
        </p:nvSpPr>
        <p:spPr bwMode="auto">
          <a:xfrm>
            <a:off x="3937015" y="4921282"/>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endParaRPr lang="de-CH" altLang="en-US" sz="500">
              <a:solidFill>
                <a:srgbClr val="000000"/>
              </a:solidFill>
              <a:latin typeface="Symbol" panose="05050102010706020507" pitchFamily="18" charset="2"/>
            </a:endParaRPr>
          </a:p>
        </p:txBody>
      </p:sp>
      <p:sp>
        <p:nvSpPr>
          <p:cNvPr id="83480" name="Rectangle 1022"/>
          <p:cNvSpPr>
            <a:spLocks noChangeArrowheads="1"/>
          </p:cNvSpPr>
          <p:nvPr/>
        </p:nvSpPr>
        <p:spPr bwMode="auto">
          <a:xfrm>
            <a:off x="3981465" y="4835557"/>
            <a:ext cx="250069"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buFont typeface="Symbol" panose="05050102010706020507" pitchFamily="18" charset="2"/>
              <a:buNone/>
            </a:pPr>
            <a:r>
              <a:rPr lang="de-CH" altLang="en-US" sz="500">
                <a:solidFill>
                  <a:srgbClr val="000000"/>
                </a:solidFill>
              </a:rPr>
              <a:t>0.37 h</a:t>
            </a:r>
          </a:p>
        </p:txBody>
      </p:sp>
      <p:sp>
        <p:nvSpPr>
          <p:cNvPr id="83481" name="Rectangle 1023"/>
          <p:cNvSpPr>
            <a:spLocks noChangeArrowheads="1"/>
          </p:cNvSpPr>
          <p:nvPr/>
        </p:nvSpPr>
        <p:spPr bwMode="auto">
          <a:xfrm>
            <a:off x="4046554" y="4716495"/>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sp>
        <p:nvSpPr>
          <p:cNvPr id="129024" name="Rectangle 1024"/>
          <p:cNvSpPr>
            <a:spLocks noChangeArrowheads="1"/>
          </p:cNvSpPr>
          <p:nvPr/>
        </p:nvSpPr>
        <p:spPr bwMode="auto">
          <a:xfrm>
            <a:off x="4238641" y="5430870"/>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ea typeface="+mn-ea"/>
              </a:rPr>
              <a:t>162</a:t>
            </a:r>
          </a:p>
        </p:txBody>
      </p:sp>
      <p:grpSp>
        <p:nvGrpSpPr>
          <p:cNvPr id="83483" name="Group 646"/>
          <p:cNvGrpSpPr>
            <a:grpSpLocks/>
          </p:cNvGrpSpPr>
          <p:nvPr/>
        </p:nvGrpSpPr>
        <p:grpSpPr bwMode="auto">
          <a:xfrm>
            <a:off x="8758024" y="1079502"/>
            <a:ext cx="358773" cy="338138"/>
            <a:chOff x="5513" y="684"/>
            <a:chExt cx="226" cy="213"/>
          </a:xfrm>
        </p:grpSpPr>
        <p:sp>
          <p:nvSpPr>
            <p:cNvPr id="83603" name="Rectangle 851"/>
            <p:cNvSpPr>
              <a:spLocks noChangeArrowheads="1"/>
            </p:cNvSpPr>
            <p:nvPr/>
          </p:nvSpPr>
          <p:spPr bwMode="auto">
            <a:xfrm>
              <a:off x="5533" y="700"/>
              <a:ext cx="185"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604" name="Rectangle 852"/>
            <p:cNvSpPr>
              <a:spLocks noChangeArrowheads="1"/>
            </p:cNvSpPr>
            <p:nvPr/>
          </p:nvSpPr>
          <p:spPr bwMode="auto">
            <a:xfrm>
              <a:off x="5513" y="68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294</a:t>
              </a:r>
            </a:p>
          </p:txBody>
        </p:sp>
        <p:sp>
          <p:nvSpPr>
            <p:cNvPr id="83605" name="Rectangle 853"/>
            <p:cNvSpPr>
              <a:spLocks noChangeArrowheads="1"/>
            </p:cNvSpPr>
            <p:nvPr/>
          </p:nvSpPr>
          <p:spPr bwMode="auto">
            <a:xfrm>
              <a:off x="5522" y="822"/>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06" name="Rectangle 854"/>
            <p:cNvSpPr>
              <a:spLocks noChangeArrowheads="1"/>
            </p:cNvSpPr>
            <p:nvPr/>
          </p:nvSpPr>
          <p:spPr bwMode="auto">
            <a:xfrm>
              <a:off x="5537" y="775"/>
              <a:ext cx="189"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a:t>
              </a:r>
              <a:r>
                <a:rPr lang="de-CH" altLang="en-US" sz="500">
                  <a:solidFill>
                    <a:srgbClr val="000000"/>
                  </a:solidFill>
                </a:rPr>
                <a:t>80 ms</a:t>
              </a:r>
            </a:p>
          </p:txBody>
        </p:sp>
        <p:sp>
          <p:nvSpPr>
            <p:cNvPr id="83607" name="Rectangle 855"/>
            <p:cNvSpPr>
              <a:spLocks noChangeArrowheads="1"/>
            </p:cNvSpPr>
            <p:nvPr/>
          </p:nvSpPr>
          <p:spPr bwMode="auto">
            <a:xfrm>
              <a:off x="5583" y="697"/>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117</a:t>
              </a:r>
            </a:p>
          </p:txBody>
        </p:sp>
      </p:grpSp>
      <p:grpSp>
        <p:nvGrpSpPr>
          <p:cNvPr id="83484" name="Group 652"/>
          <p:cNvGrpSpPr>
            <a:grpSpLocks/>
          </p:cNvGrpSpPr>
          <p:nvPr/>
        </p:nvGrpSpPr>
        <p:grpSpPr bwMode="auto">
          <a:xfrm>
            <a:off x="8150011" y="1685927"/>
            <a:ext cx="358773" cy="338138"/>
            <a:chOff x="5513" y="684"/>
            <a:chExt cx="226" cy="213"/>
          </a:xfrm>
        </p:grpSpPr>
        <p:sp>
          <p:nvSpPr>
            <p:cNvPr id="83598" name="Rectangle 851"/>
            <p:cNvSpPr>
              <a:spLocks noChangeArrowheads="1"/>
            </p:cNvSpPr>
            <p:nvPr/>
          </p:nvSpPr>
          <p:spPr bwMode="auto">
            <a:xfrm>
              <a:off x="5533" y="700"/>
              <a:ext cx="185"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99" name="Rectangle 852"/>
            <p:cNvSpPr>
              <a:spLocks noChangeArrowheads="1"/>
            </p:cNvSpPr>
            <p:nvPr/>
          </p:nvSpPr>
          <p:spPr bwMode="auto">
            <a:xfrm>
              <a:off x="5513" y="68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290</a:t>
              </a:r>
            </a:p>
          </p:txBody>
        </p:sp>
        <p:sp>
          <p:nvSpPr>
            <p:cNvPr id="83600" name="Rectangle 853"/>
            <p:cNvSpPr>
              <a:spLocks noChangeArrowheads="1"/>
            </p:cNvSpPr>
            <p:nvPr/>
          </p:nvSpPr>
          <p:spPr bwMode="auto">
            <a:xfrm>
              <a:off x="5522" y="822"/>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601" name="Rectangle 854"/>
            <p:cNvSpPr>
              <a:spLocks noChangeArrowheads="1"/>
            </p:cNvSpPr>
            <p:nvPr/>
          </p:nvSpPr>
          <p:spPr bwMode="auto">
            <a:xfrm>
              <a:off x="5537" y="775"/>
              <a:ext cx="189"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a:t>
              </a:r>
              <a:r>
                <a:rPr lang="de-CH" altLang="en-US" sz="500">
                  <a:solidFill>
                    <a:srgbClr val="000000"/>
                  </a:solidFill>
                </a:rPr>
                <a:t>16 ms</a:t>
              </a:r>
            </a:p>
          </p:txBody>
        </p:sp>
        <p:sp>
          <p:nvSpPr>
            <p:cNvPr id="83602" name="Rectangle 855"/>
            <p:cNvSpPr>
              <a:spLocks noChangeArrowheads="1"/>
            </p:cNvSpPr>
            <p:nvPr/>
          </p:nvSpPr>
          <p:spPr bwMode="auto">
            <a:xfrm>
              <a:off x="5583" y="697"/>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115</a:t>
              </a:r>
            </a:p>
          </p:txBody>
        </p:sp>
      </p:grpSp>
      <p:grpSp>
        <p:nvGrpSpPr>
          <p:cNvPr id="83485" name="Group 658"/>
          <p:cNvGrpSpPr>
            <a:grpSpLocks/>
          </p:cNvGrpSpPr>
          <p:nvPr/>
        </p:nvGrpSpPr>
        <p:grpSpPr bwMode="auto">
          <a:xfrm>
            <a:off x="7556290" y="2290765"/>
            <a:ext cx="358773" cy="338138"/>
            <a:chOff x="5513" y="684"/>
            <a:chExt cx="226" cy="213"/>
          </a:xfrm>
        </p:grpSpPr>
        <p:sp>
          <p:nvSpPr>
            <p:cNvPr id="83593" name="Rectangle 851"/>
            <p:cNvSpPr>
              <a:spLocks noChangeArrowheads="1"/>
            </p:cNvSpPr>
            <p:nvPr/>
          </p:nvSpPr>
          <p:spPr bwMode="auto">
            <a:xfrm>
              <a:off x="5533" y="700"/>
              <a:ext cx="185"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94" name="Rectangle 852"/>
            <p:cNvSpPr>
              <a:spLocks noChangeArrowheads="1"/>
            </p:cNvSpPr>
            <p:nvPr/>
          </p:nvSpPr>
          <p:spPr bwMode="auto">
            <a:xfrm>
              <a:off x="5513" y="68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286</a:t>
              </a:r>
            </a:p>
          </p:txBody>
        </p:sp>
        <p:sp>
          <p:nvSpPr>
            <p:cNvPr id="83595" name="Rectangle 853"/>
            <p:cNvSpPr>
              <a:spLocks noChangeArrowheads="1"/>
            </p:cNvSpPr>
            <p:nvPr/>
          </p:nvSpPr>
          <p:spPr bwMode="auto">
            <a:xfrm>
              <a:off x="5522" y="822"/>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96" name="Rectangle 854"/>
            <p:cNvSpPr>
              <a:spLocks noChangeArrowheads="1"/>
            </p:cNvSpPr>
            <p:nvPr/>
          </p:nvSpPr>
          <p:spPr bwMode="auto">
            <a:xfrm>
              <a:off x="5553" y="775"/>
              <a:ext cx="15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a:t>
              </a:r>
              <a:r>
                <a:rPr lang="de-CH" altLang="en-US" sz="500">
                  <a:solidFill>
                    <a:srgbClr val="000000"/>
                  </a:solidFill>
                </a:rPr>
                <a:t>20 s</a:t>
              </a:r>
            </a:p>
          </p:txBody>
        </p:sp>
        <p:sp>
          <p:nvSpPr>
            <p:cNvPr id="83597" name="Rectangle 855"/>
            <p:cNvSpPr>
              <a:spLocks noChangeArrowheads="1"/>
            </p:cNvSpPr>
            <p:nvPr/>
          </p:nvSpPr>
          <p:spPr bwMode="auto">
            <a:xfrm>
              <a:off x="5583" y="697"/>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113</a:t>
              </a:r>
            </a:p>
          </p:txBody>
        </p:sp>
      </p:grpSp>
      <p:sp>
        <p:nvSpPr>
          <p:cNvPr id="83486" name="Rectangle 851"/>
          <p:cNvSpPr>
            <a:spLocks noChangeArrowheads="1"/>
          </p:cNvSpPr>
          <p:nvPr/>
        </p:nvSpPr>
        <p:spPr bwMode="auto">
          <a:xfrm>
            <a:off x="6981825" y="2919413"/>
            <a:ext cx="293688"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87" name="Rectangle 852"/>
          <p:cNvSpPr>
            <a:spLocks noChangeArrowheads="1"/>
          </p:cNvSpPr>
          <p:nvPr/>
        </p:nvSpPr>
        <p:spPr bwMode="auto">
          <a:xfrm>
            <a:off x="6950090" y="289404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282</a:t>
            </a:r>
          </a:p>
        </p:txBody>
      </p:sp>
      <p:sp>
        <p:nvSpPr>
          <p:cNvPr id="83488" name="Rectangle 853"/>
          <p:cNvSpPr>
            <a:spLocks noChangeArrowheads="1"/>
          </p:cNvSpPr>
          <p:nvPr/>
        </p:nvSpPr>
        <p:spPr bwMode="auto">
          <a:xfrm>
            <a:off x="6964385" y="31131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89" name="Rectangle 854"/>
          <p:cNvSpPr>
            <a:spLocks noChangeArrowheads="1"/>
          </p:cNvSpPr>
          <p:nvPr/>
        </p:nvSpPr>
        <p:spPr bwMode="auto">
          <a:xfrm>
            <a:off x="6980561" y="3038507"/>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a:t>
            </a:r>
            <a:r>
              <a:rPr lang="de-CH" altLang="en-US" sz="500">
                <a:solidFill>
                  <a:srgbClr val="000000"/>
                </a:solidFill>
              </a:rPr>
              <a:t>0.5 s</a:t>
            </a:r>
          </a:p>
        </p:txBody>
      </p:sp>
      <p:sp>
        <p:nvSpPr>
          <p:cNvPr id="83490" name="Rectangle 855"/>
          <p:cNvSpPr>
            <a:spLocks noChangeArrowheads="1"/>
          </p:cNvSpPr>
          <p:nvPr/>
        </p:nvSpPr>
        <p:spPr bwMode="auto">
          <a:xfrm>
            <a:off x="7070740" y="2914682"/>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Rg</a:t>
            </a:r>
          </a:p>
        </p:txBody>
      </p:sp>
      <p:sp>
        <p:nvSpPr>
          <p:cNvPr id="83491" name="Rectangle 851"/>
          <p:cNvSpPr>
            <a:spLocks noChangeArrowheads="1"/>
          </p:cNvSpPr>
          <p:nvPr/>
        </p:nvSpPr>
        <p:spPr bwMode="auto">
          <a:xfrm>
            <a:off x="6375400" y="3527430"/>
            <a:ext cx="293688"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92" name="Rectangle 852"/>
          <p:cNvSpPr>
            <a:spLocks noChangeArrowheads="1"/>
          </p:cNvSpPr>
          <p:nvPr/>
        </p:nvSpPr>
        <p:spPr bwMode="auto">
          <a:xfrm>
            <a:off x="6346835" y="3502032"/>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278</a:t>
            </a:r>
          </a:p>
        </p:txBody>
      </p:sp>
      <p:sp>
        <p:nvSpPr>
          <p:cNvPr id="83493" name="Rectangle 853"/>
          <p:cNvSpPr>
            <a:spLocks noChangeArrowheads="1"/>
          </p:cNvSpPr>
          <p:nvPr/>
        </p:nvSpPr>
        <p:spPr bwMode="auto">
          <a:xfrm>
            <a:off x="6357961" y="3721107"/>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94" name="Rectangle 854"/>
          <p:cNvSpPr>
            <a:spLocks noChangeArrowheads="1"/>
          </p:cNvSpPr>
          <p:nvPr/>
        </p:nvSpPr>
        <p:spPr bwMode="auto">
          <a:xfrm>
            <a:off x="6399800" y="3646494"/>
            <a:ext cx="2115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a:t>
            </a:r>
            <a:r>
              <a:rPr lang="de-CH" altLang="en-US" sz="500">
                <a:solidFill>
                  <a:srgbClr val="000000"/>
                </a:solidFill>
              </a:rPr>
              <a:t>8 s</a:t>
            </a:r>
          </a:p>
        </p:txBody>
      </p:sp>
      <p:sp>
        <p:nvSpPr>
          <p:cNvPr id="83495" name="Rectangle 855"/>
          <p:cNvSpPr>
            <a:spLocks noChangeArrowheads="1"/>
          </p:cNvSpPr>
          <p:nvPr/>
        </p:nvSpPr>
        <p:spPr bwMode="auto">
          <a:xfrm>
            <a:off x="6461141" y="3522665"/>
            <a:ext cx="22442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Mt</a:t>
            </a:r>
          </a:p>
        </p:txBody>
      </p:sp>
      <p:sp>
        <p:nvSpPr>
          <p:cNvPr id="83496" name="Rectangle 851"/>
          <p:cNvSpPr>
            <a:spLocks noChangeArrowheads="1"/>
          </p:cNvSpPr>
          <p:nvPr/>
        </p:nvSpPr>
        <p:spPr bwMode="auto">
          <a:xfrm>
            <a:off x="5770566" y="4125913"/>
            <a:ext cx="293687"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497" name="Rectangle 852"/>
          <p:cNvSpPr>
            <a:spLocks noChangeArrowheads="1"/>
          </p:cNvSpPr>
          <p:nvPr/>
        </p:nvSpPr>
        <p:spPr bwMode="auto">
          <a:xfrm>
            <a:off x="5741997" y="4100515"/>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274</a:t>
            </a:r>
          </a:p>
        </p:txBody>
      </p:sp>
      <p:sp>
        <p:nvSpPr>
          <p:cNvPr id="83498" name="Rectangle 853"/>
          <p:cNvSpPr>
            <a:spLocks noChangeArrowheads="1"/>
          </p:cNvSpPr>
          <p:nvPr/>
        </p:nvSpPr>
        <p:spPr bwMode="auto">
          <a:xfrm>
            <a:off x="5753121" y="43196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499" name="Rectangle 854"/>
          <p:cNvSpPr>
            <a:spLocks noChangeArrowheads="1"/>
          </p:cNvSpPr>
          <p:nvPr/>
        </p:nvSpPr>
        <p:spPr bwMode="auto">
          <a:xfrm>
            <a:off x="5777308" y="4245007"/>
            <a:ext cx="246864"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a:t>
            </a:r>
            <a:r>
              <a:rPr lang="de-CH" altLang="en-US" sz="500">
                <a:solidFill>
                  <a:srgbClr val="000000"/>
                </a:solidFill>
              </a:rPr>
              <a:t>50 s</a:t>
            </a:r>
          </a:p>
        </p:txBody>
      </p:sp>
      <p:sp>
        <p:nvSpPr>
          <p:cNvPr id="83500" name="Rectangle 855"/>
          <p:cNvSpPr>
            <a:spLocks noChangeArrowheads="1"/>
          </p:cNvSpPr>
          <p:nvPr/>
        </p:nvSpPr>
        <p:spPr bwMode="auto">
          <a:xfrm>
            <a:off x="5859479" y="4124357"/>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Bh</a:t>
            </a:r>
          </a:p>
        </p:txBody>
      </p:sp>
      <p:grpSp>
        <p:nvGrpSpPr>
          <p:cNvPr id="83501" name="Group 679"/>
          <p:cNvGrpSpPr>
            <a:grpSpLocks/>
          </p:cNvGrpSpPr>
          <p:nvPr/>
        </p:nvGrpSpPr>
        <p:grpSpPr bwMode="auto">
          <a:xfrm>
            <a:off x="5132392" y="4711739"/>
            <a:ext cx="360363" cy="336551"/>
            <a:chOff x="2850" y="2963"/>
            <a:chExt cx="227" cy="212"/>
          </a:xfrm>
        </p:grpSpPr>
        <p:sp>
          <p:nvSpPr>
            <p:cNvPr id="83587" name="Rectangle 829"/>
            <p:cNvSpPr>
              <a:spLocks noChangeArrowheads="1"/>
            </p:cNvSpPr>
            <p:nvPr/>
          </p:nvSpPr>
          <p:spPr bwMode="auto">
            <a:xfrm>
              <a:off x="2869" y="2979"/>
              <a:ext cx="184" cy="18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88" name="Rectangle 830"/>
            <p:cNvSpPr>
              <a:spLocks noChangeArrowheads="1"/>
            </p:cNvSpPr>
            <p:nvPr/>
          </p:nvSpPr>
          <p:spPr bwMode="auto">
            <a:xfrm>
              <a:off x="2935" y="2971"/>
              <a:ext cx="4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89" name="Rectangle 831"/>
            <p:cNvSpPr>
              <a:spLocks noChangeArrowheads="1"/>
            </p:cNvSpPr>
            <p:nvPr/>
          </p:nvSpPr>
          <p:spPr bwMode="auto">
            <a:xfrm>
              <a:off x="2850" y="2963"/>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270</a:t>
              </a:r>
            </a:p>
          </p:txBody>
        </p:sp>
        <p:sp>
          <p:nvSpPr>
            <p:cNvPr id="83590" name="Rectangle 832"/>
            <p:cNvSpPr>
              <a:spLocks noChangeArrowheads="1"/>
            </p:cNvSpPr>
            <p:nvPr/>
          </p:nvSpPr>
          <p:spPr bwMode="auto">
            <a:xfrm>
              <a:off x="2854" y="3100"/>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endParaRPr lang="de-CH" altLang="en-US" sz="500">
                <a:solidFill>
                  <a:srgbClr val="000000"/>
                </a:solidFill>
                <a:latin typeface="Symbol" panose="05050102010706020507" pitchFamily="18" charset="2"/>
              </a:endParaRPr>
            </a:p>
          </p:txBody>
        </p:sp>
        <p:sp>
          <p:nvSpPr>
            <p:cNvPr id="83591" name="Rectangle 833"/>
            <p:cNvSpPr>
              <a:spLocks noChangeArrowheads="1"/>
            </p:cNvSpPr>
            <p:nvPr/>
          </p:nvSpPr>
          <p:spPr bwMode="auto">
            <a:xfrm>
              <a:off x="2895" y="3046"/>
              <a:ext cx="14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buFont typeface="Symbol" panose="05050102010706020507" pitchFamily="18" charset="2"/>
                <a:buNone/>
              </a:pPr>
              <a:r>
                <a:rPr lang="en-US" altLang="en-US" sz="500">
                  <a:solidFill>
                    <a:srgbClr val="000000"/>
                  </a:solidFill>
                  <a:sym typeface="Symbol" panose="05050102010706020507" pitchFamily="18" charset="2"/>
                </a:rPr>
                <a:t></a:t>
              </a:r>
              <a:r>
                <a:rPr lang="en-US" altLang="en-US" sz="500">
                  <a:solidFill>
                    <a:srgbClr val="000000"/>
                  </a:solidFill>
                </a:rPr>
                <a:t>23</a:t>
              </a:r>
              <a:r>
                <a:rPr lang="de-CH" altLang="en-US" sz="500">
                  <a:solidFill>
                    <a:srgbClr val="000000"/>
                  </a:solidFill>
                </a:rPr>
                <a:t> h</a:t>
              </a:r>
            </a:p>
          </p:txBody>
        </p:sp>
        <p:sp>
          <p:nvSpPr>
            <p:cNvPr id="83592" name="Rectangle 834"/>
            <p:cNvSpPr>
              <a:spLocks noChangeArrowheads="1"/>
            </p:cNvSpPr>
            <p:nvPr/>
          </p:nvSpPr>
          <p:spPr bwMode="auto">
            <a:xfrm>
              <a:off x="2923" y="2971"/>
              <a:ext cx="15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Db</a:t>
              </a:r>
            </a:p>
          </p:txBody>
        </p:sp>
      </p:grpSp>
      <p:grpSp>
        <p:nvGrpSpPr>
          <p:cNvPr id="83502" name="Group 686"/>
          <p:cNvGrpSpPr>
            <a:grpSpLocks/>
          </p:cNvGrpSpPr>
          <p:nvPr/>
        </p:nvGrpSpPr>
        <p:grpSpPr bwMode="auto">
          <a:xfrm>
            <a:off x="8461165" y="1079502"/>
            <a:ext cx="358773" cy="338138"/>
            <a:chOff x="5513" y="684"/>
            <a:chExt cx="226" cy="213"/>
          </a:xfrm>
        </p:grpSpPr>
        <p:sp>
          <p:nvSpPr>
            <p:cNvPr id="83582" name="Rectangle 851"/>
            <p:cNvSpPr>
              <a:spLocks noChangeArrowheads="1"/>
            </p:cNvSpPr>
            <p:nvPr/>
          </p:nvSpPr>
          <p:spPr bwMode="auto">
            <a:xfrm>
              <a:off x="5533" y="700"/>
              <a:ext cx="185"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83" name="Rectangle 852"/>
            <p:cNvSpPr>
              <a:spLocks noChangeArrowheads="1"/>
            </p:cNvSpPr>
            <p:nvPr/>
          </p:nvSpPr>
          <p:spPr bwMode="auto">
            <a:xfrm>
              <a:off x="5513" y="68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293</a:t>
              </a:r>
            </a:p>
          </p:txBody>
        </p:sp>
        <p:sp>
          <p:nvSpPr>
            <p:cNvPr id="83584" name="Rectangle 853"/>
            <p:cNvSpPr>
              <a:spLocks noChangeArrowheads="1"/>
            </p:cNvSpPr>
            <p:nvPr/>
          </p:nvSpPr>
          <p:spPr bwMode="auto">
            <a:xfrm>
              <a:off x="5522" y="822"/>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85" name="Rectangle 854"/>
            <p:cNvSpPr>
              <a:spLocks noChangeArrowheads="1"/>
            </p:cNvSpPr>
            <p:nvPr/>
          </p:nvSpPr>
          <p:spPr bwMode="auto">
            <a:xfrm>
              <a:off x="5532" y="775"/>
              <a:ext cx="16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15</a:t>
              </a:r>
              <a:r>
                <a:rPr lang="de-CH" altLang="en-US" sz="500">
                  <a:solidFill>
                    <a:srgbClr val="000000"/>
                  </a:solidFill>
                </a:rPr>
                <a:t> ms</a:t>
              </a:r>
            </a:p>
          </p:txBody>
        </p:sp>
        <p:sp>
          <p:nvSpPr>
            <p:cNvPr id="83586" name="Rectangle 855"/>
            <p:cNvSpPr>
              <a:spLocks noChangeArrowheads="1"/>
            </p:cNvSpPr>
            <p:nvPr/>
          </p:nvSpPr>
          <p:spPr bwMode="auto">
            <a:xfrm>
              <a:off x="5583" y="697"/>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117</a:t>
              </a:r>
            </a:p>
          </p:txBody>
        </p:sp>
      </p:grpSp>
      <p:grpSp>
        <p:nvGrpSpPr>
          <p:cNvPr id="83503" name="Group 692"/>
          <p:cNvGrpSpPr>
            <a:grpSpLocks/>
          </p:cNvGrpSpPr>
          <p:nvPr/>
        </p:nvGrpSpPr>
        <p:grpSpPr bwMode="auto">
          <a:xfrm>
            <a:off x="7851565" y="1684340"/>
            <a:ext cx="358773" cy="338138"/>
            <a:chOff x="5513" y="684"/>
            <a:chExt cx="226" cy="213"/>
          </a:xfrm>
        </p:grpSpPr>
        <p:sp>
          <p:nvSpPr>
            <p:cNvPr id="83577" name="Rectangle 851"/>
            <p:cNvSpPr>
              <a:spLocks noChangeArrowheads="1"/>
            </p:cNvSpPr>
            <p:nvPr/>
          </p:nvSpPr>
          <p:spPr bwMode="auto">
            <a:xfrm>
              <a:off x="5533" y="700"/>
              <a:ext cx="185"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78" name="Rectangle 852"/>
            <p:cNvSpPr>
              <a:spLocks noChangeArrowheads="1"/>
            </p:cNvSpPr>
            <p:nvPr/>
          </p:nvSpPr>
          <p:spPr bwMode="auto">
            <a:xfrm>
              <a:off x="5513" y="68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289</a:t>
              </a:r>
            </a:p>
          </p:txBody>
        </p:sp>
        <p:sp>
          <p:nvSpPr>
            <p:cNvPr id="83579" name="Rectangle 853"/>
            <p:cNvSpPr>
              <a:spLocks noChangeArrowheads="1"/>
            </p:cNvSpPr>
            <p:nvPr/>
          </p:nvSpPr>
          <p:spPr bwMode="auto">
            <a:xfrm>
              <a:off x="5522" y="822"/>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80" name="Rectangle 854"/>
            <p:cNvSpPr>
              <a:spLocks noChangeArrowheads="1"/>
            </p:cNvSpPr>
            <p:nvPr/>
          </p:nvSpPr>
          <p:spPr bwMode="auto">
            <a:xfrm>
              <a:off x="5532" y="775"/>
              <a:ext cx="16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a:t>
              </a:r>
              <a:r>
                <a:rPr lang="de-CH" altLang="en-US" sz="500">
                  <a:solidFill>
                    <a:srgbClr val="000000"/>
                  </a:solidFill>
                  <a:sym typeface="Symbol" panose="05050102010706020507" pitchFamily="18" charset="2"/>
                </a:rPr>
                <a:t>0.22</a:t>
              </a:r>
              <a:r>
                <a:rPr lang="de-CH" altLang="en-US" sz="500">
                  <a:solidFill>
                    <a:srgbClr val="000000"/>
                  </a:solidFill>
                </a:rPr>
                <a:t> s</a:t>
              </a:r>
            </a:p>
          </p:txBody>
        </p:sp>
        <p:sp>
          <p:nvSpPr>
            <p:cNvPr id="83581" name="Rectangle 855"/>
            <p:cNvSpPr>
              <a:spLocks noChangeArrowheads="1"/>
            </p:cNvSpPr>
            <p:nvPr/>
          </p:nvSpPr>
          <p:spPr bwMode="auto">
            <a:xfrm>
              <a:off x="5583" y="697"/>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115</a:t>
              </a:r>
            </a:p>
          </p:txBody>
        </p:sp>
      </p:grpSp>
      <p:grpSp>
        <p:nvGrpSpPr>
          <p:cNvPr id="83504" name="Group 698"/>
          <p:cNvGrpSpPr>
            <a:grpSpLocks/>
          </p:cNvGrpSpPr>
          <p:nvPr/>
        </p:nvGrpSpPr>
        <p:grpSpPr bwMode="auto">
          <a:xfrm>
            <a:off x="7249903" y="2287590"/>
            <a:ext cx="358773" cy="338138"/>
            <a:chOff x="5513" y="684"/>
            <a:chExt cx="226" cy="213"/>
          </a:xfrm>
        </p:grpSpPr>
        <p:sp>
          <p:nvSpPr>
            <p:cNvPr id="83572" name="Rectangle 851"/>
            <p:cNvSpPr>
              <a:spLocks noChangeArrowheads="1"/>
            </p:cNvSpPr>
            <p:nvPr/>
          </p:nvSpPr>
          <p:spPr bwMode="auto">
            <a:xfrm>
              <a:off x="5533" y="700"/>
              <a:ext cx="185"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73" name="Rectangle 852"/>
            <p:cNvSpPr>
              <a:spLocks noChangeArrowheads="1"/>
            </p:cNvSpPr>
            <p:nvPr/>
          </p:nvSpPr>
          <p:spPr bwMode="auto">
            <a:xfrm>
              <a:off x="5513" y="68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285</a:t>
              </a:r>
            </a:p>
          </p:txBody>
        </p:sp>
        <p:sp>
          <p:nvSpPr>
            <p:cNvPr id="83574" name="Rectangle 853"/>
            <p:cNvSpPr>
              <a:spLocks noChangeArrowheads="1"/>
            </p:cNvSpPr>
            <p:nvPr/>
          </p:nvSpPr>
          <p:spPr bwMode="auto">
            <a:xfrm>
              <a:off x="5522" y="822"/>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75" name="Rectangle 854"/>
            <p:cNvSpPr>
              <a:spLocks noChangeArrowheads="1"/>
            </p:cNvSpPr>
            <p:nvPr/>
          </p:nvSpPr>
          <p:spPr bwMode="auto">
            <a:xfrm>
              <a:off x="5549" y="775"/>
              <a:ext cx="133"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5.5 s</a:t>
              </a:r>
            </a:p>
          </p:txBody>
        </p:sp>
        <p:sp>
          <p:nvSpPr>
            <p:cNvPr id="83576" name="Rectangle 855"/>
            <p:cNvSpPr>
              <a:spLocks noChangeArrowheads="1"/>
            </p:cNvSpPr>
            <p:nvPr/>
          </p:nvSpPr>
          <p:spPr bwMode="auto">
            <a:xfrm>
              <a:off x="5583" y="697"/>
              <a:ext cx="1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latin typeface="Arial Narrow" panose="020B0606020202030204" pitchFamily="34" charset="0"/>
                </a:rPr>
                <a:t>113</a:t>
              </a:r>
            </a:p>
          </p:txBody>
        </p:sp>
      </p:grpSp>
      <p:grpSp>
        <p:nvGrpSpPr>
          <p:cNvPr id="83505" name="Group 704"/>
          <p:cNvGrpSpPr>
            <a:grpSpLocks/>
          </p:cNvGrpSpPr>
          <p:nvPr/>
        </p:nvGrpSpPr>
        <p:grpSpPr bwMode="auto">
          <a:xfrm>
            <a:off x="6645322" y="2894017"/>
            <a:ext cx="352428" cy="338138"/>
            <a:chOff x="4186" y="1823"/>
            <a:chExt cx="222" cy="213"/>
          </a:xfrm>
        </p:grpSpPr>
        <p:sp>
          <p:nvSpPr>
            <p:cNvPr id="83567" name="Rectangle 374"/>
            <p:cNvSpPr>
              <a:spLocks noChangeArrowheads="1"/>
            </p:cNvSpPr>
            <p:nvPr/>
          </p:nvSpPr>
          <p:spPr bwMode="auto">
            <a:xfrm>
              <a:off x="4205" y="1839"/>
              <a:ext cx="185" cy="182"/>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68" name="Rectangle 375"/>
            <p:cNvSpPr>
              <a:spLocks noChangeArrowheads="1"/>
            </p:cNvSpPr>
            <p:nvPr/>
          </p:nvSpPr>
          <p:spPr bwMode="auto">
            <a:xfrm>
              <a:off x="4186" y="1823"/>
              <a:ext cx="125"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281</a:t>
              </a:r>
            </a:p>
            <a:p>
              <a:endParaRPr lang="de-CH" altLang="en-US" sz="700" b="1">
                <a:solidFill>
                  <a:srgbClr val="000000"/>
                </a:solidFill>
                <a:latin typeface="Arial Narrow" panose="020B0606020202030204" pitchFamily="34" charset="0"/>
              </a:endParaRPr>
            </a:p>
          </p:txBody>
        </p:sp>
        <p:sp>
          <p:nvSpPr>
            <p:cNvPr id="83569" name="Rectangle 376"/>
            <p:cNvSpPr>
              <a:spLocks noChangeArrowheads="1"/>
            </p:cNvSpPr>
            <p:nvPr/>
          </p:nvSpPr>
          <p:spPr bwMode="auto">
            <a:xfrm>
              <a:off x="4187" y="1961"/>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570" name="Rectangle 377"/>
            <p:cNvSpPr>
              <a:spLocks noChangeArrowheads="1"/>
            </p:cNvSpPr>
            <p:nvPr/>
          </p:nvSpPr>
          <p:spPr bwMode="auto">
            <a:xfrm>
              <a:off x="4204" y="1910"/>
              <a:ext cx="189"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rPr>
                <a:t>   26.3 s</a:t>
              </a:r>
            </a:p>
          </p:txBody>
        </p:sp>
        <p:sp>
          <p:nvSpPr>
            <p:cNvPr id="83571" name="Rectangle 378"/>
            <p:cNvSpPr>
              <a:spLocks noChangeArrowheads="1"/>
            </p:cNvSpPr>
            <p:nvPr/>
          </p:nvSpPr>
          <p:spPr bwMode="auto">
            <a:xfrm>
              <a:off x="4254" y="1832"/>
              <a:ext cx="15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Rg</a:t>
              </a:r>
            </a:p>
          </p:txBody>
        </p:sp>
      </p:grpSp>
      <p:sp>
        <p:nvSpPr>
          <p:cNvPr id="38454" name="Freeform 925"/>
          <p:cNvSpPr>
            <a:spLocks/>
          </p:cNvSpPr>
          <p:nvPr/>
        </p:nvSpPr>
        <p:spPr bwMode="auto">
          <a:xfrm>
            <a:off x="7124700" y="3352832"/>
            <a:ext cx="147638" cy="150813"/>
          </a:xfrm>
          <a:custGeom>
            <a:avLst/>
            <a:gdLst>
              <a:gd name="T0" fmla="*/ 2147483647 w 93"/>
              <a:gd name="T1" fmla="*/ 2147483647 h 95"/>
              <a:gd name="T2" fmla="*/ 0 w 93"/>
              <a:gd name="T3" fmla="*/ 2147483647 h 95"/>
              <a:gd name="T4" fmla="*/ 2147483647 w 93"/>
              <a:gd name="T5" fmla="*/ 0 h 95"/>
              <a:gd name="T6" fmla="*/ 2147483647 w 93"/>
              <a:gd name="T7" fmla="*/ 2147483647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92" y="94"/>
                </a:moveTo>
                <a:lnTo>
                  <a:pt x="0" y="94"/>
                </a:lnTo>
                <a:lnTo>
                  <a:pt x="92" y="0"/>
                </a:lnTo>
                <a:lnTo>
                  <a:pt x="92" y="94"/>
                </a:lnTo>
              </a:path>
            </a:pathLst>
          </a:custGeom>
          <a:solidFill>
            <a:srgbClr val="FF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grpSp>
        <p:nvGrpSpPr>
          <p:cNvPr id="83507" name="Group 711"/>
          <p:cNvGrpSpPr>
            <a:grpSpLocks/>
          </p:cNvGrpSpPr>
          <p:nvPr/>
        </p:nvGrpSpPr>
        <p:grpSpPr bwMode="auto">
          <a:xfrm>
            <a:off x="6345338" y="3803654"/>
            <a:ext cx="344488" cy="338138"/>
            <a:chOff x="4186" y="1823"/>
            <a:chExt cx="217" cy="213"/>
          </a:xfrm>
        </p:grpSpPr>
        <p:sp>
          <p:nvSpPr>
            <p:cNvPr id="83562" name="Rectangle 374"/>
            <p:cNvSpPr>
              <a:spLocks noChangeArrowheads="1"/>
            </p:cNvSpPr>
            <p:nvPr/>
          </p:nvSpPr>
          <p:spPr bwMode="auto">
            <a:xfrm>
              <a:off x="4205" y="1839"/>
              <a:ext cx="185" cy="182"/>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63" name="Rectangle 375"/>
            <p:cNvSpPr>
              <a:spLocks noChangeArrowheads="1"/>
            </p:cNvSpPr>
            <p:nvPr/>
          </p:nvSpPr>
          <p:spPr bwMode="auto">
            <a:xfrm>
              <a:off x="4186" y="1823"/>
              <a:ext cx="125"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277</a:t>
              </a:r>
            </a:p>
            <a:p>
              <a:endParaRPr lang="de-CH" altLang="en-US" sz="700" b="1">
                <a:solidFill>
                  <a:srgbClr val="000000"/>
                </a:solidFill>
                <a:latin typeface="Arial Narrow" panose="020B0606020202030204" pitchFamily="34" charset="0"/>
              </a:endParaRPr>
            </a:p>
          </p:txBody>
        </p:sp>
        <p:sp>
          <p:nvSpPr>
            <p:cNvPr id="83564" name="Rectangle 376"/>
            <p:cNvSpPr>
              <a:spLocks noChangeArrowheads="1"/>
            </p:cNvSpPr>
            <p:nvPr/>
          </p:nvSpPr>
          <p:spPr bwMode="auto">
            <a:xfrm>
              <a:off x="4187" y="1961"/>
              <a:ext cx="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83565" name="Rectangle 377"/>
            <p:cNvSpPr>
              <a:spLocks noChangeArrowheads="1"/>
            </p:cNvSpPr>
            <p:nvPr/>
          </p:nvSpPr>
          <p:spPr bwMode="auto">
            <a:xfrm>
              <a:off x="4193" y="1910"/>
              <a:ext cx="17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a:solidFill>
                    <a:srgbClr val="000000"/>
                  </a:solidFill>
                  <a:sym typeface="Symbol" panose="05050102010706020507" pitchFamily="18" charset="2"/>
                </a:rPr>
                <a:t>  </a:t>
              </a:r>
              <a:r>
                <a:rPr lang="de-CH" altLang="en-US" sz="500">
                  <a:solidFill>
                    <a:srgbClr val="000000"/>
                  </a:solidFill>
                </a:rPr>
                <a:t>3 ms</a:t>
              </a:r>
            </a:p>
          </p:txBody>
        </p:sp>
        <p:sp>
          <p:nvSpPr>
            <p:cNvPr id="83566" name="Rectangle 378"/>
            <p:cNvSpPr>
              <a:spLocks noChangeArrowheads="1"/>
            </p:cNvSpPr>
            <p:nvPr/>
          </p:nvSpPr>
          <p:spPr bwMode="auto">
            <a:xfrm>
              <a:off x="4254" y="1832"/>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grpSp>
      <p:grpSp>
        <p:nvGrpSpPr>
          <p:cNvPr id="83508" name="Group 756"/>
          <p:cNvGrpSpPr>
            <a:grpSpLocks/>
          </p:cNvGrpSpPr>
          <p:nvPr/>
        </p:nvGrpSpPr>
        <p:grpSpPr bwMode="auto">
          <a:xfrm>
            <a:off x="7231177" y="1077945"/>
            <a:ext cx="677863" cy="320675"/>
            <a:chOff x="4860" y="486"/>
            <a:chExt cx="427" cy="202"/>
          </a:xfrm>
        </p:grpSpPr>
        <p:grpSp>
          <p:nvGrpSpPr>
            <p:cNvPr id="83558" name="Group 757"/>
            <p:cNvGrpSpPr>
              <a:grpSpLocks/>
            </p:cNvGrpSpPr>
            <p:nvPr/>
          </p:nvGrpSpPr>
          <p:grpSpPr bwMode="auto">
            <a:xfrm>
              <a:off x="5059" y="486"/>
              <a:ext cx="228" cy="202"/>
              <a:chOff x="5059" y="486"/>
              <a:chExt cx="228" cy="202"/>
            </a:xfrm>
          </p:grpSpPr>
          <p:sp>
            <p:nvSpPr>
              <p:cNvPr id="83560" name="Rectangle 758"/>
              <p:cNvSpPr>
                <a:spLocks noChangeArrowheads="1"/>
              </p:cNvSpPr>
              <p:nvPr/>
            </p:nvSpPr>
            <p:spPr bwMode="auto">
              <a:xfrm>
                <a:off x="5085" y="503"/>
                <a:ext cx="181" cy="185"/>
              </a:xfrm>
              <a:prstGeom prst="rect">
                <a:avLst/>
              </a:prstGeom>
              <a:solidFill>
                <a:srgbClr val="00FFFF"/>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61" name="Rectangle 759"/>
              <p:cNvSpPr>
                <a:spLocks noChangeArrowheads="1"/>
              </p:cNvSpPr>
              <p:nvPr/>
            </p:nvSpPr>
            <p:spPr bwMode="auto">
              <a:xfrm>
                <a:off x="5059" y="486"/>
                <a:ext cx="22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400" b="1">
                    <a:solidFill>
                      <a:srgbClr val="000000"/>
                    </a:solidFill>
                  </a:rPr>
                  <a:t>117</a:t>
                </a:r>
              </a:p>
            </p:txBody>
          </p:sp>
        </p:grpSp>
        <p:sp>
          <p:nvSpPr>
            <p:cNvPr id="128760" name="Rectangle 760"/>
            <p:cNvSpPr>
              <a:spLocks noChangeArrowheads="1"/>
            </p:cNvSpPr>
            <p:nvPr/>
          </p:nvSpPr>
          <p:spPr bwMode="auto">
            <a:xfrm>
              <a:off x="4860" y="529"/>
              <a:ext cx="171" cy="123"/>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rPr>
                <a:t>117</a:t>
              </a:r>
            </a:p>
          </p:txBody>
        </p:sp>
      </p:grpSp>
      <p:grpSp>
        <p:nvGrpSpPr>
          <p:cNvPr id="83509" name="Group 613"/>
          <p:cNvGrpSpPr>
            <a:grpSpLocks/>
          </p:cNvGrpSpPr>
          <p:nvPr/>
        </p:nvGrpSpPr>
        <p:grpSpPr bwMode="auto">
          <a:xfrm>
            <a:off x="3635475" y="3797306"/>
            <a:ext cx="352426" cy="339726"/>
            <a:chOff x="2595" y="2394"/>
            <a:chExt cx="222" cy="214"/>
          </a:xfrm>
        </p:grpSpPr>
        <p:sp>
          <p:nvSpPr>
            <p:cNvPr id="83553" name="Rectangle 614"/>
            <p:cNvSpPr>
              <a:spLocks noChangeArrowheads="1"/>
            </p:cNvSpPr>
            <p:nvPr/>
          </p:nvSpPr>
          <p:spPr bwMode="auto">
            <a:xfrm>
              <a:off x="2613" y="2410"/>
              <a:ext cx="183" cy="18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54" name="Rectangle 615"/>
            <p:cNvSpPr>
              <a:spLocks noChangeArrowheads="1"/>
            </p:cNvSpPr>
            <p:nvPr/>
          </p:nvSpPr>
          <p:spPr bwMode="auto">
            <a:xfrm>
              <a:off x="2668" y="2404"/>
              <a:ext cx="14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555" name="Rectangle 616"/>
            <p:cNvSpPr>
              <a:spLocks noChangeArrowheads="1"/>
            </p:cNvSpPr>
            <p:nvPr/>
          </p:nvSpPr>
          <p:spPr bwMode="auto">
            <a:xfrm>
              <a:off x="2595" y="2394"/>
              <a:ext cx="1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268</a:t>
              </a:r>
            </a:p>
          </p:txBody>
        </p:sp>
        <p:sp>
          <p:nvSpPr>
            <p:cNvPr id="83556" name="Rectangle 617"/>
            <p:cNvSpPr>
              <a:spLocks noChangeArrowheads="1"/>
            </p:cNvSpPr>
            <p:nvPr/>
          </p:nvSpPr>
          <p:spPr bwMode="auto">
            <a:xfrm>
              <a:off x="2598" y="2533"/>
              <a:ext cx="7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57" name="Rectangle 618"/>
            <p:cNvSpPr>
              <a:spLocks noChangeArrowheads="1"/>
            </p:cNvSpPr>
            <p:nvPr/>
          </p:nvSpPr>
          <p:spPr bwMode="auto">
            <a:xfrm>
              <a:off x="2622" y="2478"/>
              <a:ext cx="11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a:t>
              </a:r>
              <a:r>
                <a:rPr lang="de-CH" altLang="en-US" sz="500">
                  <a:solidFill>
                    <a:srgbClr val="000000"/>
                  </a:solidFill>
                </a:rPr>
                <a:t>  s</a:t>
              </a:r>
            </a:p>
          </p:txBody>
        </p:sp>
      </p:grpSp>
      <p:sp>
        <p:nvSpPr>
          <p:cNvPr id="83510" name="Rectangle 953"/>
          <p:cNvSpPr>
            <a:spLocks noChangeArrowheads="1"/>
          </p:cNvSpPr>
          <p:nvPr/>
        </p:nvSpPr>
        <p:spPr bwMode="auto">
          <a:xfrm>
            <a:off x="4859339" y="2801938"/>
            <a:ext cx="330220"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b="1">
                <a:solidFill>
                  <a:srgbClr val="000000"/>
                </a:solidFill>
                <a:latin typeface="Arial Narrow" panose="020B0606020202030204" pitchFamily="34" charset="0"/>
              </a:rPr>
              <a:t>Copernicium</a:t>
            </a:r>
          </a:p>
        </p:txBody>
      </p:sp>
      <p:sp>
        <p:nvSpPr>
          <p:cNvPr id="254682" name="Rectangle 730"/>
          <p:cNvSpPr>
            <a:spLocks noChangeArrowheads="1"/>
          </p:cNvSpPr>
          <p:nvPr/>
        </p:nvSpPr>
        <p:spPr bwMode="auto">
          <a:xfrm>
            <a:off x="7283466" y="3575051"/>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rPr>
              <a:t>172</a:t>
            </a:r>
          </a:p>
        </p:txBody>
      </p:sp>
      <p:sp>
        <p:nvSpPr>
          <p:cNvPr id="254683" name="Rectangle 731"/>
          <p:cNvSpPr>
            <a:spLocks noChangeArrowheads="1"/>
          </p:cNvSpPr>
          <p:nvPr/>
        </p:nvSpPr>
        <p:spPr bwMode="auto">
          <a:xfrm>
            <a:off x="7926404" y="2959132"/>
            <a:ext cx="270909" cy="195567"/>
          </a:xfrm>
          <a:prstGeom prst="rect">
            <a:avLst/>
          </a:prstGeom>
          <a:noFill/>
          <a:ln w="9525">
            <a:noFill/>
            <a:miter lim="800000"/>
            <a:headEnd/>
            <a:tailEnd/>
          </a:ln>
          <a:effectLst/>
        </p:spPr>
        <p:txBody>
          <a:bodyPr wrap="none" lIns="36513" tIns="20638" rIns="36513" bIns="20638">
            <a:spAutoFit/>
          </a:bodyPr>
          <a:lstStyle/>
          <a:p>
            <a:pPr defTabSz="123825">
              <a:defRPr/>
            </a:pPr>
            <a:r>
              <a:rPr lang="de-CH" sz="1000" b="1">
                <a:solidFill>
                  <a:srgbClr val="000099"/>
                </a:solidFill>
                <a:effectLst>
                  <a:outerShdw blurRad="38100" dist="38100" dir="2700000" algn="tl">
                    <a:srgbClr val="C0C0C0"/>
                  </a:outerShdw>
                </a:effectLst>
              </a:rPr>
              <a:t>174</a:t>
            </a:r>
          </a:p>
        </p:txBody>
      </p:sp>
      <p:sp>
        <p:nvSpPr>
          <p:cNvPr id="83513" name="Rectangle 368"/>
          <p:cNvSpPr>
            <a:spLocks noChangeArrowheads="1"/>
          </p:cNvSpPr>
          <p:nvPr/>
        </p:nvSpPr>
        <p:spPr bwMode="auto">
          <a:xfrm>
            <a:off x="6983429" y="2012950"/>
            <a:ext cx="288925" cy="293688"/>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14" name="Rectangle 369"/>
          <p:cNvSpPr>
            <a:spLocks noChangeArrowheads="1"/>
          </p:cNvSpPr>
          <p:nvPr/>
        </p:nvSpPr>
        <p:spPr bwMode="auto">
          <a:xfrm>
            <a:off x="6964385" y="22098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15" name="Rectangle 370"/>
          <p:cNvSpPr>
            <a:spLocks noChangeArrowheads="1"/>
          </p:cNvSpPr>
          <p:nvPr/>
        </p:nvSpPr>
        <p:spPr bwMode="auto">
          <a:xfrm>
            <a:off x="6988175" y="2138395"/>
            <a:ext cx="278924"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 </a:t>
            </a:r>
            <a:r>
              <a:rPr lang="de-CH" altLang="en-US" sz="500">
                <a:solidFill>
                  <a:srgbClr val="000000"/>
                </a:solidFill>
                <a:latin typeface="Symbol" panose="05050102010706020507" pitchFamily="18" charset="2"/>
                <a:sym typeface="Symbol" panose="05050102010706020507" pitchFamily="18" charset="2"/>
              </a:rPr>
              <a:t> </a:t>
            </a:r>
            <a:r>
              <a:rPr lang="de-CH" altLang="en-US" sz="500">
                <a:solidFill>
                  <a:srgbClr val="000000"/>
                </a:solidFill>
                <a:sym typeface="Symbol" panose="05050102010706020507" pitchFamily="18" charset="2"/>
              </a:rPr>
              <a:t>0</a:t>
            </a:r>
            <a:r>
              <a:rPr lang="de-CH" altLang="en-US" sz="500">
                <a:solidFill>
                  <a:srgbClr val="000000"/>
                </a:solidFill>
              </a:rPr>
              <a:t>.1 s</a:t>
            </a:r>
          </a:p>
        </p:txBody>
      </p:sp>
      <p:sp>
        <p:nvSpPr>
          <p:cNvPr id="74296" name="Rectangle 371"/>
          <p:cNvSpPr>
            <a:spLocks noChangeArrowheads="1"/>
          </p:cNvSpPr>
          <p:nvPr/>
        </p:nvSpPr>
        <p:spPr bwMode="auto">
          <a:xfrm>
            <a:off x="7092966" y="2008219"/>
            <a:ext cx="16511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itchFamily="34" charset="0"/>
                <a:ea typeface="ヒラギノ角ゴ Pro W3" charset="-128"/>
              </a:defRPr>
            </a:lvl1pPr>
            <a:lvl2pPr marL="742950" indent="-285750" defTabSz="123825">
              <a:defRPr sz="2400">
                <a:solidFill>
                  <a:schemeClr val="tx1"/>
                </a:solidFill>
                <a:latin typeface="Arial" pitchFamily="34" charset="0"/>
                <a:ea typeface="ヒラギノ角ゴ Pro W3" charset="-128"/>
              </a:defRPr>
            </a:lvl2pPr>
            <a:lvl3pPr marL="1143000" indent="-228600" defTabSz="123825">
              <a:defRPr sz="2400">
                <a:solidFill>
                  <a:schemeClr val="tx1"/>
                </a:solidFill>
                <a:latin typeface="Arial" pitchFamily="34" charset="0"/>
                <a:ea typeface="ヒラギノ角ゴ Pro W3" charset="-128"/>
              </a:defRPr>
            </a:lvl3pPr>
            <a:lvl4pPr marL="1600200" indent="-228600" defTabSz="123825">
              <a:defRPr sz="2400">
                <a:solidFill>
                  <a:schemeClr val="tx1"/>
                </a:solidFill>
                <a:latin typeface="Arial" pitchFamily="34" charset="0"/>
                <a:ea typeface="ヒラギノ角ゴ Pro W3" charset="-128"/>
              </a:defRPr>
            </a:lvl4pPr>
            <a:lvl5pPr marL="2057400" indent="-228600" defTabSz="123825">
              <a:defRPr sz="2400">
                <a:solidFill>
                  <a:schemeClr val="tx1"/>
                </a:solidFill>
                <a:latin typeface="Arial"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defRPr/>
            </a:pPr>
            <a:r>
              <a:rPr lang="de-CH" altLang="en-US" sz="1000" b="1" dirty="0" err="1">
                <a:solidFill>
                  <a:srgbClr val="000000"/>
                </a:solidFill>
                <a:latin typeface="+mn-lt"/>
              </a:rPr>
              <a:t>Fl</a:t>
            </a:r>
            <a:endParaRPr lang="de-CH" altLang="en-US" sz="1000" b="1" dirty="0">
              <a:solidFill>
                <a:srgbClr val="000000"/>
              </a:solidFill>
              <a:latin typeface="+mn-lt"/>
            </a:endParaRPr>
          </a:p>
        </p:txBody>
      </p:sp>
      <p:sp>
        <p:nvSpPr>
          <p:cNvPr id="83517" name="Rectangle 372"/>
          <p:cNvSpPr>
            <a:spLocks noChangeArrowheads="1"/>
          </p:cNvSpPr>
          <p:nvPr/>
        </p:nvSpPr>
        <p:spPr bwMode="auto">
          <a:xfrm>
            <a:off x="6972314" y="1992318"/>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285</a:t>
            </a:r>
          </a:p>
        </p:txBody>
      </p:sp>
      <p:sp>
        <p:nvSpPr>
          <p:cNvPr id="83518" name="Rectangle 361"/>
          <p:cNvSpPr>
            <a:spLocks noChangeArrowheads="1"/>
          </p:cNvSpPr>
          <p:nvPr/>
        </p:nvSpPr>
        <p:spPr bwMode="auto">
          <a:xfrm>
            <a:off x="6380163" y="2616232"/>
            <a:ext cx="290512"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19" name="Rectangle 362"/>
          <p:cNvSpPr>
            <a:spLocks noChangeArrowheads="1"/>
          </p:cNvSpPr>
          <p:nvPr/>
        </p:nvSpPr>
        <p:spPr bwMode="auto">
          <a:xfrm>
            <a:off x="6484939" y="2603532"/>
            <a:ext cx="746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20" name="Rectangle 363"/>
          <p:cNvSpPr>
            <a:spLocks noChangeArrowheads="1"/>
          </p:cNvSpPr>
          <p:nvPr/>
        </p:nvSpPr>
        <p:spPr bwMode="auto">
          <a:xfrm>
            <a:off x="6350016" y="259083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281</a:t>
            </a:r>
          </a:p>
        </p:txBody>
      </p:sp>
      <p:sp>
        <p:nvSpPr>
          <p:cNvPr id="83521" name="Rectangle 364"/>
          <p:cNvSpPr>
            <a:spLocks noChangeArrowheads="1"/>
          </p:cNvSpPr>
          <p:nvPr/>
        </p:nvSpPr>
        <p:spPr bwMode="auto">
          <a:xfrm>
            <a:off x="6356374" y="2808320"/>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22" name="Rectangle 366"/>
          <p:cNvSpPr>
            <a:spLocks noChangeArrowheads="1"/>
          </p:cNvSpPr>
          <p:nvPr/>
        </p:nvSpPr>
        <p:spPr bwMode="auto">
          <a:xfrm>
            <a:off x="6462729" y="2603532"/>
            <a:ext cx="245261"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Cn</a:t>
            </a:r>
          </a:p>
        </p:txBody>
      </p:sp>
      <p:sp>
        <p:nvSpPr>
          <p:cNvPr id="83523" name="Rectangle 370"/>
          <p:cNvSpPr>
            <a:spLocks noChangeArrowheads="1"/>
          </p:cNvSpPr>
          <p:nvPr/>
        </p:nvSpPr>
        <p:spPr bwMode="auto">
          <a:xfrm>
            <a:off x="6378575" y="2736882"/>
            <a:ext cx="278924"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 </a:t>
            </a:r>
            <a:r>
              <a:rPr lang="de-CH" altLang="en-US" sz="500">
                <a:solidFill>
                  <a:srgbClr val="000000"/>
                </a:solidFill>
                <a:latin typeface="Symbol" panose="05050102010706020507" pitchFamily="18" charset="2"/>
                <a:sym typeface="Symbol" panose="05050102010706020507" pitchFamily="18" charset="2"/>
              </a:rPr>
              <a:t> </a:t>
            </a:r>
            <a:r>
              <a:rPr lang="de-CH" altLang="en-US" sz="500">
                <a:solidFill>
                  <a:srgbClr val="000000"/>
                </a:solidFill>
                <a:sym typeface="Symbol" panose="05050102010706020507" pitchFamily="18" charset="2"/>
              </a:rPr>
              <a:t>0</a:t>
            </a:r>
            <a:r>
              <a:rPr lang="de-CH" altLang="en-US" sz="500">
                <a:solidFill>
                  <a:srgbClr val="000000"/>
                </a:solidFill>
              </a:rPr>
              <a:t>.1 s</a:t>
            </a:r>
          </a:p>
        </p:txBody>
      </p:sp>
      <p:sp>
        <p:nvSpPr>
          <p:cNvPr id="83524" name="Rectangle 642"/>
          <p:cNvSpPr>
            <a:spLocks noChangeArrowheads="1"/>
          </p:cNvSpPr>
          <p:nvPr/>
        </p:nvSpPr>
        <p:spPr bwMode="auto">
          <a:xfrm>
            <a:off x="5768975" y="3217863"/>
            <a:ext cx="295275" cy="292100"/>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25" name="Rectangle 643"/>
          <p:cNvSpPr>
            <a:spLocks noChangeArrowheads="1"/>
          </p:cNvSpPr>
          <p:nvPr/>
        </p:nvSpPr>
        <p:spPr bwMode="auto">
          <a:xfrm>
            <a:off x="5864232" y="3209957"/>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Ds</a:t>
            </a:r>
          </a:p>
        </p:txBody>
      </p:sp>
      <p:sp>
        <p:nvSpPr>
          <p:cNvPr id="83526" name="Rectangle 644"/>
          <p:cNvSpPr>
            <a:spLocks noChangeArrowheads="1"/>
          </p:cNvSpPr>
          <p:nvPr/>
        </p:nvSpPr>
        <p:spPr bwMode="auto">
          <a:xfrm>
            <a:off x="5741997" y="3194081"/>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277</a:t>
            </a:r>
          </a:p>
        </p:txBody>
      </p:sp>
      <p:sp>
        <p:nvSpPr>
          <p:cNvPr id="83527" name="Rectangle 645"/>
          <p:cNvSpPr>
            <a:spLocks noChangeArrowheads="1"/>
          </p:cNvSpPr>
          <p:nvPr/>
        </p:nvSpPr>
        <p:spPr bwMode="auto">
          <a:xfrm>
            <a:off x="5743597" y="3413133"/>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28" name="Rectangle 646"/>
          <p:cNvSpPr>
            <a:spLocks noChangeArrowheads="1"/>
          </p:cNvSpPr>
          <p:nvPr/>
        </p:nvSpPr>
        <p:spPr bwMode="auto">
          <a:xfrm>
            <a:off x="5780097" y="3348070"/>
            <a:ext cx="26449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5 m</a:t>
            </a:r>
            <a:r>
              <a:rPr lang="de-CH" altLang="en-US" sz="500">
                <a:solidFill>
                  <a:srgbClr val="000000"/>
                </a:solidFill>
              </a:rPr>
              <a:t>s</a:t>
            </a:r>
          </a:p>
        </p:txBody>
      </p:sp>
      <p:sp>
        <p:nvSpPr>
          <p:cNvPr id="83529" name="Rectangle 898"/>
          <p:cNvSpPr>
            <a:spLocks noChangeArrowheads="1"/>
          </p:cNvSpPr>
          <p:nvPr/>
        </p:nvSpPr>
        <p:spPr bwMode="auto">
          <a:xfrm>
            <a:off x="5165725" y="3822701"/>
            <a:ext cx="293688" cy="290513"/>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30" name="Rectangle 899"/>
          <p:cNvSpPr>
            <a:spLocks noChangeArrowheads="1"/>
          </p:cNvSpPr>
          <p:nvPr/>
        </p:nvSpPr>
        <p:spPr bwMode="auto">
          <a:xfrm>
            <a:off x="5133978" y="3797303"/>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273</a:t>
            </a:r>
          </a:p>
        </p:txBody>
      </p:sp>
      <p:sp>
        <p:nvSpPr>
          <p:cNvPr id="83531" name="Rectangle 900"/>
          <p:cNvSpPr>
            <a:spLocks noChangeArrowheads="1"/>
          </p:cNvSpPr>
          <p:nvPr/>
        </p:nvSpPr>
        <p:spPr bwMode="auto">
          <a:xfrm>
            <a:off x="5148284" y="4016378"/>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32" name="Rectangle 901"/>
          <p:cNvSpPr>
            <a:spLocks noChangeArrowheads="1"/>
          </p:cNvSpPr>
          <p:nvPr/>
        </p:nvSpPr>
        <p:spPr bwMode="auto">
          <a:xfrm>
            <a:off x="5159392" y="3944944"/>
            <a:ext cx="29976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a:t>
            </a:r>
            <a:r>
              <a:rPr lang="de-CH" altLang="en-US" sz="500">
                <a:solidFill>
                  <a:srgbClr val="000000"/>
                </a:solidFill>
              </a:rPr>
              <a:t>0.25 s</a:t>
            </a:r>
          </a:p>
        </p:txBody>
      </p:sp>
      <p:sp>
        <p:nvSpPr>
          <p:cNvPr id="83533" name="Rectangle 902"/>
          <p:cNvSpPr>
            <a:spLocks noChangeArrowheads="1"/>
          </p:cNvSpPr>
          <p:nvPr/>
        </p:nvSpPr>
        <p:spPr bwMode="auto">
          <a:xfrm>
            <a:off x="5253039" y="3817946"/>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Hs</a:t>
            </a:r>
          </a:p>
        </p:txBody>
      </p:sp>
      <p:sp>
        <p:nvSpPr>
          <p:cNvPr id="83534" name="Rectangle 502"/>
          <p:cNvSpPr>
            <a:spLocks noChangeArrowheads="1"/>
          </p:cNvSpPr>
          <p:nvPr/>
        </p:nvSpPr>
        <p:spPr bwMode="auto">
          <a:xfrm>
            <a:off x="4567240" y="4427538"/>
            <a:ext cx="292100" cy="290512"/>
          </a:xfrm>
          <a:prstGeom prst="rect">
            <a:avLst/>
          </a:prstGeom>
          <a:solidFill>
            <a:srgbClr val="FF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35" name="Rectangle 503"/>
          <p:cNvSpPr>
            <a:spLocks noChangeArrowheads="1"/>
          </p:cNvSpPr>
          <p:nvPr/>
        </p:nvSpPr>
        <p:spPr bwMode="auto">
          <a:xfrm>
            <a:off x="4660915" y="4416457"/>
            <a:ext cx="23724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a:solidFill>
                  <a:srgbClr val="000000"/>
                </a:solidFill>
              </a:rPr>
              <a:t>Sg</a:t>
            </a:r>
          </a:p>
        </p:txBody>
      </p:sp>
      <p:sp>
        <p:nvSpPr>
          <p:cNvPr id="83536" name="Rectangle 504"/>
          <p:cNvSpPr>
            <a:spLocks noChangeArrowheads="1"/>
          </p:cNvSpPr>
          <p:nvPr/>
        </p:nvSpPr>
        <p:spPr bwMode="auto">
          <a:xfrm>
            <a:off x="4537080" y="4402170"/>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269</a:t>
            </a:r>
          </a:p>
        </p:txBody>
      </p:sp>
      <p:sp>
        <p:nvSpPr>
          <p:cNvPr id="83537" name="Rectangle 505"/>
          <p:cNvSpPr>
            <a:spLocks noChangeArrowheads="1"/>
          </p:cNvSpPr>
          <p:nvPr/>
        </p:nvSpPr>
        <p:spPr bwMode="auto">
          <a:xfrm>
            <a:off x="4543447" y="4622832"/>
            <a:ext cx="113815"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latin typeface="Symbol" panose="05050102010706020507" pitchFamily="18" charset="2"/>
              </a:rPr>
              <a:t>a</a:t>
            </a:r>
          </a:p>
        </p:txBody>
      </p:sp>
      <p:sp>
        <p:nvSpPr>
          <p:cNvPr id="83538" name="Rectangle 507"/>
          <p:cNvSpPr>
            <a:spLocks noChangeArrowheads="1"/>
          </p:cNvSpPr>
          <p:nvPr/>
        </p:nvSpPr>
        <p:spPr bwMode="auto">
          <a:xfrm>
            <a:off x="4599002" y="4557745"/>
            <a:ext cx="232437"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2</a:t>
            </a:r>
            <a:r>
              <a:rPr lang="de-CH" altLang="en-US" sz="500">
                <a:solidFill>
                  <a:srgbClr val="000000"/>
                </a:solidFill>
              </a:rPr>
              <a:t> m</a:t>
            </a:r>
          </a:p>
        </p:txBody>
      </p:sp>
      <p:sp>
        <p:nvSpPr>
          <p:cNvPr id="83539" name="Rectangle 912"/>
          <p:cNvSpPr>
            <a:spLocks noChangeArrowheads="1"/>
          </p:cNvSpPr>
          <p:nvPr/>
        </p:nvSpPr>
        <p:spPr bwMode="auto">
          <a:xfrm>
            <a:off x="3960829" y="5032407"/>
            <a:ext cx="293687" cy="290513"/>
          </a:xfrm>
          <a:prstGeom prst="rect">
            <a:avLst/>
          </a:prstGeom>
          <a:solidFill>
            <a:srgbClr val="00FF00"/>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83540" name="Rectangle 913"/>
          <p:cNvSpPr>
            <a:spLocks noChangeArrowheads="1"/>
          </p:cNvSpPr>
          <p:nvPr/>
        </p:nvSpPr>
        <p:spPr bwMode="auto">
          <a:xfrm>
            <a:off x="3929079" y="5007006"/>
            <a:ext cx="198773" cy="1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a:solidFill>
                  <a:srgbClr val="000000"/>
                </a:solidFill>
                <a:latin typeface="Arial Narrow" panose="020B0606020202030204" pitchFamily="34" charset="0"/>
              </a:rPr>
              <a:t>265</a:t>
            </a:r>
          </a:p>
        </p:txBody>
      </p:sp>
      <p:sp>
        <p:nvSpPr>
          <p:cNvPr id="83541" name="Rectangle 914"/>
          <p:cNvSpPr>
            <a:spLocks noChangeArrowheads="1"/>
          </p:cNvSpPr>
          <p:nvPr/>
        </p:nvSpPr>
        <p:spPr bwMode="auto">
          <a:xfrm>
            <a:off x="3943365" y="5226082"/>
            <a:ext cx="123433"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endParaRPr lang="de-CH" altLang="en-US" sz="500">
              <a:solidFill>
                <a:srgbClr val="000000"/>
              </a:solidFill>
              <a:latin typeface="Symbol" panose="05050102010706020507" pitchFamily="18" charset="2"/>
            </a:endParaRPr>
          </a:p>
        </p:txBody>
      </p:sp>
      <p:sp>
        <p:nvSpPr>
          <p:cNvPr id="83542" name="Rectangle 915"/>
          <p:cNvSpPr>
            <a:spLocks noChangeArrowheads="1"/>
          </p:cNvSpPr>
          <p:nvPr/>
        </p:nvSpPr>
        <p:spPr bwMode="auto">
          <a:xfrm>
            <a:off x="3963988" y="5151470"/>
            <a:ext cx="285336" cy="1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sym typeface="Symbol" panose="05050102010706020507" pitchFamily="18" charset="2"/>
              </a:rPr>
              <a:t> 1</a:t>
            </a:r>
            <a:r>
              <a:rPr lang="de-CH" altLang="en-US" sz="500">
                <a:solidFill>
                  <a:srgbClr val="000000"/>
                </a:solidFill>
              </a:rPr>
              <a:t>.7 m</a:t>
            </a:r>
          </a:p>
        </p:txBody>
      </p:sp>
      <p:sp>
        <p:nvSpPr>
          <p:cNvPr id="83543" name="Rectangle 916"/>
          <p:cNvSpPr>
            <a:spLocks noChangeArrowheads="1"/>
          </p:cNvSpPr>
          <p:nvPr/>
        </p:nvSpPr>
        <p:spPr bwMode="auto">
          <a:xfrm>
            <a:off x="4040209" y="5027645"/>
            <a:ext cx="209995" cy="1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DE" altLang="en-US" sz="1000" b="1">
                <a:solidFill>
                  <a:srgbClr val="000000"/>
                </a:solidFill>
              </a:rPr>
              <a:t>Rf</a:t>
            </a:r>
            <a:endParaRPr lang="de-CH" altLang="en-US" sz="1000" b="1">
              <a:solidFill>
                <a:srgbClr val="000000"/>
              </a:solidFill>
            </a:endParaRPr>
          </a:p>
        </p:txBody>
      </p:sp>
      <p:sp>
        <p:nvSpPr>
          <p:cNvPr id="83547" name="Rectangle 953"/>
          <p:cNvSpPr>
            <a:spLocks noChangeArrowheads="1"/>
          </p:cNvSpPr>
          <p:nvPr/>
        </p:nvSpPr>
        <p:spPr bwMode="auto">
          <a:xfrm>
            <a:off x="6393673" y="2200275"/>
            <a:ext cx="274115"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b="1" dirty="0" err="1">
                <a:solidFill>
                  <a:srgbClr val="000000"/>
                </a:solidFill>
                <a:latin typeface="Arial Narrow" panose="020B0606020202030204" pitchFamily="34" charset="0"/>
              </a:rPr>
              <a:t>Flerovium</a:t>
            </a:r>
            <a:endParaRPr lang="de-CH" altLang="en-US" sz="400" b="1" dirty="0">
              <a:solidFill>
                <a:srgbClr val="000000"/>
              </a:solidFill>
              <a:latin typeface="Arial Narrow" panose="020B0606020202030204" pitchFamily="34" charset="0"/>
            </a:endParaRPr>
          </a:p>
        </p:txBody>
      </p:sp>
      <p:sp>
        <p:nvSpPr>
          <p:cNvPr id="83548" name="Rectangle 953"/>
          <p:cNvSpPr>
            <a:spLocks noChangeArrowheads="1"/>
          </p:cNvSpPr>
          <p:nvPr/>
        </p:nvSpPr>
        <p:spPr bwMode="auto">
          <a:xfrm>
            <a:off x="7264401" y="1590675"/>
            <a:ext cx="327014" cy="1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400" b="1">
                <a:solidFill>
                  <a:srgbClr val="000000"/>
                </a:solidFill>
                <a:latin typeface="Arial Narrow" panose="020B0606020202030204" pitchFamily="34" charset="0"/>
              </a:rPr>
              <a:t>Livermorium</a:t>
            </a:r>
          </a:p>
        </p:txBody>
      </p:sp>
      <p:sp>
        <p:nvSpPr>
          <p:cNvPr id="771" name="Freeform 925"/>
          <p:cNvSpPr>
            <a:spLocks/>
          </p:cNvSpPr>
          <p:nvPr/>
        </p:nvSpPr>
        <p:spPr bwMode="auto">
          <a:xfrm>
            <a:off x="5307029" y="4872038"/>
            <a:ext cx="147637" cy="150812"/>
          </a:xfrm>
          <a:custGeom>
            <a:avLst/>
            <a:gdLst>
              <a:gd name="T0" fmla="*/ 2147483647 w 93"/>
              <a:gd name="T1" fmla="*/ 2147483647 h 95"/>
              <a:gd name="T2" fmla="*/ 0 w 93"/>
              <a:gd name="T3" fmla="*/ 2147483647 h 95"/>
              <a:gd name="T4" fmla="*/ 2147483647 w 93"/>
              <a:gd name="T5" fmla="*/ 0 h 95"/>
              <a:gd name="T6" fmla="*/ 2147483647 w 93"/>
              <a:gd name="T7" fmla="*/ 2147483647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92" y="94"/>
                </a:moveTo>
                <a:lnTo>
                  <a:pt x="0" y="94"/>
                </a:lnTo>
                <a:lnTo>
                  <a:pt x="92" y="0"/>
                </a:lnTo>
                <a:lnTo>
                  <a:pt x="92" y="94"/>
                </a:lnTo>
              </a:path>
            </a:pathLst>
          </a:custGeom>
          <a:solidFill>
            <a:srgbClr val="FFFF00"/>
          </a:solidFill>
          <a:ln w="9525" cap="rnd">
            <a:noFill/>
            <a:round/>
            <a:headEnd/>
            <a:tailEnd/>
          </a:ln>
        </p:spPr>
        <p:txBody>
          <a:bodyPr/>
          <a:lstStyle/>
          <a:p>
            <a:pPr>
              <a:defRPr/>
            </a:pPr>
            <a:endParaRPr lang="de-CH">
              <a:effectLst>
                <a:outerShdw blurRad="38100" dist="38100" dir="2700000" algn="tl">
                  <a:srgbClr val="000000">
                    <a:alpha val="43137"/>
                  </a:srgbClr>
                </a:outerShdw>
              </a:effectLst>
            </a:endParaRPr>
          </a:p>
        </p:txBody>
      </p:sp>
      <p:sp>
        <p:nvSpPr>
          <p:cNvPr id="83550" name="Title 2"/>
          <p:cNvSpPr>
            <a:spLocks noGrp="1"/>
          </p:cNvSpPr>
          <p:nvPr>
            <p:ph type="title"/>
          </p:nvPr>
        </p:nvSpPr>
        <p:spPr>
          <a:xfrm>
            <a:off x="1271588" y="144463"/>
            <a:ext cx="7162800" cy="476250"/>
          </a:xfrm>
        </p:spPr>
        <p:txBody>
          <a:bodyPr>
            <a:no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Superheavy Element Research</a:t>
            </a:r>
          </a:p>
        </p:txBody>
      </p:sp>
      <p:grpSp>
        <p:nvGrpSpPr>
          <p:cNvPr id="772" name="Group 711"/>
          <p:cNvGrpSpPr>
            <a:grpSpLocks/>
          </p:cNvGrpSpPr>
          <p:nvPr/>
        </p:nvGrpSpPr>
        <p:grpSpPr bwMode="auto">
          <a:xfrm>
            <a:off x="6604024" y="1989142"/>
            <a:ext cx="365127" cy="338138"/>
            <a:chOff x="4160" y="1823"/>
            <a:chExt cx="230" cy="213"/>
          </a:xfrm>
        </p:grpSpPr>
        <p:sp>
          <p:nvSpPr>
            <p:cNvPr id="773" name="Rectangle 374"/>
            <p:cNvSpPr>
              <a:spLocks noChangeArrowheads="1"/>
            </p:cNvSpPr>
            <p:nvPr/>
          </p:nvSpPr>
          <p:spPr bwMode="auto">
            <a:xfrm>
              <a:off x="4205" y="1839"/>
              <a:ext cx="185" cy="182"/>
            </a:xfrm>
            <a:prstGeom prst="rect">
              <a:avLst/>
            </a:prstGeom>
            <a:solidFill>
              <a:srgbClr val="00FF00"/>
            </a:solidFill>
            <a:ln w="12700">
              <a:solidFill>
                <a:srgbClr val="FF0000"/>
              </a:solidFill>
              <a:miter lim="800000"/>
              <a:headEnd/>
              <a:tailEnd/>
            </a:ln>
          </p:spPr>
          <p:txBody>
            <a:bodyPr wrap="none"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endParaRPr lang="en-US" altLang="en-US" sz="2000">
                <a:latin typeface="TUM Neue Helvetica 55 Regular" pitchFamily="34" charset="0"/>
              </a:endParaRPr>
            </a:p>
          </p:txBody>
        </p:sp>
        <p:sp>
          <p:nvSpPr>
            <p:cNvPr id="774" name="Rectangle 375"/>
            <p:cNvSpPr>
              <a:spLocks noChangeArrowheads="1"/>
            </p:cNvSpPr>
            <p:nvPr/>
          </p:nvSpPr>
          <p:spPr bwMode="auto">
            <a:xfrm>
              <a:off x="4186" y="1823"/>
              <a:ext cx="125" cy="1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700" b="1" dirty="0">
                  <a:solidFill>
                    <a:srgbClr val="000000"/>
                  </a:solidFill>
                  <a:latin typeface="Arial Narrow" panose="020B0606020202030204" pitchFamily="34" charset="0"/>
                </a:rPr>
                <a:t>284</a:t>
              </a:r>
            </a:p>
            <a:p>
              <a:endParaRPr lang="de-CH" altLang="en-US" sz="700" b="1" dirty="0">
                <a:solidFill>
                  <a:srgbClr val="000000"/>
                </a:solidFill>
                <a:latin typeface="Arial Narrow" panose="020B0606020202030204" pitchFamily="34" charset="0"/>
              </a:endParaRPr>
            </a:p>
          </p:txBody>
        </p:sp>
        <p:sp>
          <p:nvSpPr>
            <p:cNvPr id="775" name="Rectangle 376"/>
            <p:cNvSpPr>
              <a:spLocks noChangeArrowheads="1"/>
            </p:cNvSpPr>
            <p:nvPr/>
          </p:nvSpPr>
          <p:spPr bwMode="auto">
            <a:xfrm>
              <a:off x="4187" y="1961"/>
              <a:ext cx="78" cy="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500">
                  <a:solidFill>
                    <a:srgbClr val="000000"/>
                  </a:solidFill>
                </a:rPr>
                <a:t>sf</a:t>
              </a:r>
            </a:p>
          </p:txBody>
        </p:sp>
        <p:sp>
          <p:nvSpPr>
            <p:cNvPr id="776" name="Rectangle 377"/>
            <p:cNvSpPr>
              <a:spLocks noChangeArrowheads="1"/>
            </p:cNvSpPr>
            <p:nvPr/>
          </p:nvSpPr>
          <p:spPr bwMode="auto">
            <a:xfrm>
              <a:off x="4160" y="1910"/>
              <a:ext cx="211" cy="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r>
                <a:rPr lang="de-CH" altLang="en-US" sz="500" dirty="0">
                  <a:solidFill>
                    <a:srgbClr val="000000"/>
                  </a:solidFill>
                  <a:sym typeface="Symbol" panose="05050102010706020507" pitchFamily="18" charset="2"/>
                </a:rPr>
                <a:t>  0.2</a:t>
              </a:r>
              <a:r>
                <a:rPr lang="de-CH" altLang="en-US" sz="500" dirty="0">
                  <a:solidFill>
                    <a:srgbClr val="000000"/>
                  </a:solidFill>
                </a:rPr>
                <a:t> </a:t>
              </a:r>
              <a:r>
                <a:rPr lang="de-CH" altLang="en-US" sz="500" dirty="0" err="1">
                  <a:solidFill>
                    <a:srgbClr val="000000"/>
                  </a:solidFill>
                </a:rPr>
                <a:t>ms</a:t>
              </a:r>
              <a:endParaRPr lang="de-CH" altLang="en-US" sz="500" dirty="0">
                <a:solidFill>
                  <a:srgbClr val="000000"/>
                </a:solidFill>
              </a:endParaRPr>
            </a:p>
          </p:txBody>
        </p:sp>
        <p:sp>
          <p:nvSpPr>
            <p:cNvPr id="777" name="Rectangle 378"/>
            <p:cNvSpPr>
              <a:spLocks noChangeArrowheads="1"/>
            </p:cNvSpPr>
            <p:nvPr/>
          </p:nvSpPr>
          <p:spPr bwMode="auto">
            <a:xfrm>
              <a:off x="4254" y="1832"/>
              <a:ext cx="118" cy="1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36513" tIns="20638" rIns="36513" bIns="20638">
              <a:spAutoFit/>
            </a:bodyPr>
            <a:lstStyle>
              <a:lvl1pPr defTabSz="123825">
                <a:defRPr sz="2400">
                  <a:solidFill>
                    <a:schemeClr val="tx1"/>
                  </a:solidFill>
                  <a:latin typeface="Arial" panose="020B0604020202020204" pitchFamily="34" charset="0"/>
                  <a:ea typeface="ヒラギノ角ゴ Pro W3" charset="-128"/>
                </a:defRPr>
              </a:lvl1pPr>
              <a:lvl2pPr marL="742950" indent="-285750" defTabSz="123825">
                <a:defRPr sz="2400">
                  <a:solidFill>
                    <a:schemeClr val="tx1"/>
                  </a:solidFill>
                  <a:latin typeface="Arial" panose="020B0604020202020204" pitchFamily="34" charset="0"/>
                  <a:ea typeface="ヒラギノ角ゴ Pro W3" charset="-128"/>
                </a:defRPr>
              </a:lvl2pPr>
              <a:lvl3pPr marL="1143000" indent="-228600" defTabSz="123825">
                <a:defRPr sz="2400">
                  <a:solidFill>
                    <a:schemeClr val="tx1"/>
                  </a:solidFill>
                  <a:latin typeface="Arial" panose="020B0604020202020204" pitchFamily="34" charset="0"/>
                  <a:ea typeface="ヒラギノ角ゴ Pro W3" charset="-128"/>
                </a:defRPr>
              </a:lvl3pPr>
              <a:lvl4pPr marL="1600200" indent="-228600" defTabSz="123825">
                <a:defRPr sz="2400">
                  <a:solidFill>
                    <a:schemeClr val="tx1"/>
                  </a:solidFill>
                  <a:latin typeface="Arial" panose="020B0604020202020204" pitchFamily="34" charset="0"/>
                  <a:ea typeface="ヒラギノ角ゴ Pro W3" charset="-128"/>
                </a:defRPr>
              </a:lvl4pPr>
              <a:lvl5pPr marL="2057400" indent="-228600" defTabSz="123825">
                <a:defRPr sz="2400">
                  <a:solidFill>
                    <a:schemeClr val="tx1"/>
                  </a:solidFill>
                  <a:latin typeface="Arial" panose="020B0604020202020204" pitchFamily="34" charset="0"/>
                  <a:ea typeface="ヒラギノ角ゴ Pro W3" charset="-128"/>
                </a:defRPr>
              </a:lvl5pPr>
              <a:lvl6pPr marL="25146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123825"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de-CH" altLang="en-US" sz="1000" b="1" dirty="0" err="1">
                  <a:solidFill>
                    <a:srgbClr val="000000"/>
                  </a:solidFill>
                </a:rPr>
                <a:t>Fl</a:t>
              </a:r>
              <a:endParaRPr lang="de-CH" altLang="en-US" sz="1000" b="1" dirty="0">
                <a:solidFill>
                  <a:srgbClr val="000000"/>
                </a:solidFill>
              </a:endParaRPr>
            </a:p>
          </p:txBody>
        </p:sp>
      </p:grpSp>
      <p:sp>
        <p:nvSpPr>
          <p:cNvPr id="3" name="TextBox 2"/>
          <p:cNvSpPr txBox="1"/>
          <p:nvPr/>
        </p:nvSpPr>
        <p:spPr>
          <a:xfrm>
            <a:off x="311156" y="1146176"/>
            <a:ext cx="3252814" cy="923330"/>
          </a:xfrm>
          <a:prstGeom prst="rect">
            <a:avLst/>
          </a:prstGeom>
          <a:noFill/>
        </p:spPr>
        <p:txBody>
          <a:bodyPr wrap="none" rtlCol="0">
            <a:spAutoFit/>
          </a:bodyPr>
          <a:lstStyle/>
          <a:p>
            <a:r>
              <a:rPr lang="en-US" b="1" dirty="0">
                <a:solidFill>
                  <a:srgbClr val="002060"/>
                </a:solidFill>
                <a:latin typeface="Times New Roman" panose="02020603050405020304" pitchFamily="18" charset="0"/>
                <a:cs typeface="Times New Roman" panose="02020603050405020304" pitchFamily="18" charset="0"/>
              </a:rPr>
              <a:t>Discoveries (last 16 years):</a:t>
            </a:r>
          </a:p>
          <a:p>
            <a:r>
              <a:rPr lang="en-US" b="1" dirty="0">
                <a:solidFill>
                  <a:srgbClr val="002060"/>
                </a:solidFill>
                <a:latin typeface="Times New Roman" panose="02020603050405020304" pitchFamily="18" charset="0"/>
                <a:cs typeface="Times New Roman" panose="02020603050405020304" pitchFamily="18" charset="0"/>
              </a:rPr>
              <a:t>6 new superheavy elements</a:t>
            </a:r>
          </a:p>
          <a:p>
            <a:r>
              <a:rPr lang="en-US" b="1" dirty="0">
                <a:solidFill>
                  <a:srgbClr val="002060"/>
                </a:solidFill>
                <a:latin typeface="Times New Roman" panose="02020603050405020304" pitchFamily="18" charset="0"/>
                <a:cs typeface="Times New Roman" panose="02020603050405020304" pitchFamily="18" charset="0"/>
              </a:rPr>
              <a:t>&gt; 50 new </a:t>
            </a:r>
            <a:r>
              <a:rPr lang="en-US" b="1" dirty="0" err="1">
                <a:solidFill>
                  <a:srgbClr val="002060"/>
                </a:solidFill>
                <a:latin typeface="Times New Roman" panose="02020603050405020304" pitchFamily="18" charset="0"/>
                <a:cs typeface="Times New Roman" panose="02020603050405020304" pitchFamily="18" charset="0"/>
              </a:rPr>
              <a:t>transactinide</a:t>
            </a:r>
            <a:r>
              <a:rPr lang="en-US" b="1" dirty="0">
                <a:solidFill>
                  <a:srgbClr val="002060"/>
                </a:solidFill>
                <a:latin typeface="Times New Roman" panose="02020603050405020304" pitchFamily="18" charset="0"/>
                <a:cs typeface="Times New Roman" panose="02020603050405020304" pitchFamily="18" charset="0"/>
              </a:rPr>
              <a:t> isotopes</a:t>
            </a:r>
            <a:endParaRPr lang="ru-RU"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777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1227248" y="77700"/>
            <a:ext cx="7295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800" b="1" dirty="0">
                <a:solidFill>
                  <a:srgbClr val="FF0000"/>
                </a:solidFill>
                <a:latin typeface="Times New Roman" panose="02020603050405020304" pitchFamily="18" charset="0"/>
                <a:cs typeface="Times New Roman" panose="02020603050405020304" pitchFamily="18" charset="0"/>
              </a:rPr>
              <a:t>Magnet of DC280 cyclotron – ready for testing</a:t>
            </a:r>
            <a:endParaRPr lang="ru-RU" altLang="ru-RU" sz="2800" b="1" dirty="0">
              <a:solidFill>
                <a:srgbClr val="FF0000"/>
              </a:solidFill>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365125" y="6369050"/>
            <a:ext cx="389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800" b="1" dirty="0">
                <a:latin typeface="Times New Roman" panose="02020603050405020304" pitchFamily="18" charset="0"/>
                <a:cs typeface="Times New Roman" panose="02020603050405020304" pitchFamily="18" charset="0"/>
              </a:rPr>
              <a:t>18.01.2017 </a:t>
            </a:r>
            <a:r>
              <a:rPr lang="en-US" altLang="ru-RU" sz="1800" b="1" dirty="0">
                <a:latin typeface="Times New Roman" panose="02020603050405020304" pitchFamily="18" charset="0"/>
                <a:cs typeface="Times New Roman" panose="02020603050405020304" pitchFamily="18" charset="0"/>
                <a:hlinkClick r:id="rId2"/>
              </a:rPr>
              <a:t>http://lideo.ru/embed/4655</a:t>
            </a:r>
            <a:endParaRPr lang="ru-RU" altLang="ru-RU" sz="1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55" y="774500"/>
            <a:ext cx="8626892" cy="5559376"/>
          </a:xfrm>
          <a:prstGeom prst="rect">
            <a:avLst/>
          </a:prstGeom>
        </p:spPr>
      </p:pic>
    </p:spTree>
    <p:extLst>
      <p:ext uri="{BB962C8B-B14F-4D97-AF65-F5344CB8AC3E}">
        <p14:creationId xmlns:p14="http://schemas.microsoft.com/office/powerpoint/2010/main" val="2808556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4378" r="23796" b="5500"/>
          <a:stretch/>
        </p:blipFill>
        <p:spPr>
          <a:xfrm>
            <a:off x="323528" y="3176244"/>
            <a:ext cx="3096344" cy="2947041"/>
          </a:xfrm>
          <a:prstGeom prst="rect">
            <a:avLst/>
          </a:prstGeom>
        </p:spPr>
      </p:pic>
      <p:sp>
        <p:nvSpPr>
          <p:cNvPr id="3" name="Text Box 8"/>
          <p:cNvSpPr txBox="1">
            <a:spLocks noChangeArrowheads="1"/>
          </p:cNvSpPr>
          <p:nvPr/>
        </p:nvSpPr>
        <p:spPr bwMode="auto">
          <a:xfrm>
            <a:off x="295422" y="101084"/>
            <a:ext cx="8659666" cy="400110"/>
          </a:xfrm>
          <a:prstGeom prst="rect">
            <a:avLst/>
          </a:prstGeom>
          <a:noFill/>
          <a:ln w="9525">
            <a:noFill/>
            <a:miter lim="800000"/>
            <a:headEnd/>
            <a:tailEnd/>
          </a:ln>
        </p:spPr>
        <p:txBody>
          <a:bodyPr wrap="square">
            <a:spAutoFit/>
          </a:bodyPr>
          <a:lstStyle/>
          <a:p>
            <a:pPr algn="ctr">
              <a:spcBef>
                <a:spcPct val="50000"/>
              </a:spcBef>
            </a:pPr>
            <a:r>
              <a:rPr lang="en-US" altLang="ru-RU" b="1" dirty="0">
                <a:solidFill>
                  <a:srgbClr val="C00000"/>
                </a:solidFill>
                <a:latin typeface="Times New Roman" panose="02020603050405020304" pitchFamily="18" charset="0"/>
                <a:cs typeface="Times New Roman" panose="02020603050405020304" pitchFamily="18" charset="0"/>
              </a:rPr>
              <a:t>DC-280:</a:t>
            </a:r>
            <a:r>
              <a:rPr lang="ru-RU" altLang="ru-RU" b="1" dirty="0">
                <a:solidFill>
                  <a:srgbClr val="C00000"/>
                </a:solidFill>
                <a:latin typeface="Times New Roman" panose="02020603050405020304" pitchFamily="18" charset="0"/>
                <a:cs typeface="Times New Roman" panose="02020603050405020304" pitchFamily="18" charset="0"/>
              </a:rPr>
              <a:t> </a:t>
            </a:r>
            <a:r>
              <a:rPr lang="en-US" altLang="ru-RU" b="1" dirty="0">
                <a:solidFill>
                  <a:srgbClr val="C00000"/>
                </a:solidFill>
                <a:latin typeface="Times New Roman" panose="02020603050405020304" pitchFamily="18" charset="0"/>
                <a:cs typeface="Times New Roman" panose="02020603050405020304" pitchFamily="18" charset="0"/>
              </a:rPr>
              <a:t>Magnetic field measurements</a:t>
            </a:r>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8909"/>
          <a:stretch/>
        </p:blipFill>
        <p:spPr>
          <a:xfrm>
            <a:off x="3707644" y="521819"/>
            <a:ext cx="5112828" cy="4209645"/>
          </a:xfrm>
          <a:prstGeom prst="rect">
            <a:avLst/>
          </a:prstGeom>
        </p:spPr>
      </p:pic>
      <p:cxnSp>
        <p:nvCxnSpPr>
          <p:cNvPr id="6" name="Прямая со стрелкой 21"/>
          <p:cNvCxnSpPr>
            <a:cxnSpLocks noChangeShapeType="1"/>
            <a:stCxn id="9" idx="2"/>
          </p:cNvCxnSpPr>
          <p:nvPr/>
        </p:nvCxnSpPr>
        <p:spPr bwMode="auto">
          <a:xfrm flipH="1">
            <a:off x="6653390" y="1116030"/>
            <a:ext cx="1247307" cy="944818"/>
          </a:xfrm>
          <a:prstGeom prst="straightConnector1">
            <a:avLst/>
          </a:prstGeom>
          <a:noFill/>
          <a:ln w="28575" algn="ctr">
            <a:solidFill>
              <a:srgbClr val="C00000"/>
            </a:solidFill>
            <a:round/>
            <a:headEnd/>
            <a:tailEnd type="arrow" w="med" len="med"/>
          </a:ln>
        </p:spPr>
      </p:cxnSp>
      <p:sp>
        <p:nvSpPr>
          <p:cNvPr id="9" name="Прямоугольник 8"/>
          <p:cNvSpPr/>
          <p:nvPr/>
        </p:nvSpPr>
        <p:spPr>
          <a:xfrm>
            <a:off x="7056546" y="715920"/>
            <a:ext cx="1688302" cy="400110"/>
          </a:xfrm>
          <a:prstGeom prst="rect">
            <a:avLst/>
          </a:prstGeom>
          <a:solidFill>
            <a:schemeClr val="bg1"/>
          </a:solidFill>
        </p:spPr>
        <p:txBody>
          <a:bodyPr wrap="square">
            <a:spAutoFit/>
          </a:bodyPr>
          <a:lstStyle/>
          <a:p>
            <a:r>
              <a:rPr lang="en-GB" kern="800" dirty="0">
                <a:solidFill>
                  <a:srgbClr val="C00000"/>
                </a:solidFill>
                <a:latin typeface="Times" panose="02020603050405020304" pitchFamily="18" charset="0"/>
                <a:ea typeface="Times New Roman" panose="02020603050405020304" pitchFamily="18" charset="0"/>
                <a:cs typeface="Times New Roman" panose="02020603050405020304" pitchFamily="18" charset="0"/>
              </a:rPr>
              <a:t>Magnetometer</a:t>
            </a:r>
            <a:endParaRPr lang="ru-RU" dirty="0">
              <a:solidFill>
                <a:srgbClr val="C00000"/>
              </a:solidFill>
            </a:endParaRPr>
          </a:p>
        </p:txBody>
      </p:sp>
      <p:sp>
        <p:nvSpPr>
          <p:cNvPr id="5" name="TextBox 4"/>
          <p:cNvSpPr txBox="1"/>
          <p:nvPr/>
        </p:nvSpPr>
        <p:spPr>
          <a:xfrm>
            <a:off x="73935" y="915975"/>
            <a:ext cx="3272371" cy="2031325"/>
          </a:xfrm>
          <a:prstGeom prst="rect">
            <a:avLst/>
          </a:prstGeom>
          <a:noFill/>
        </p:spPr>
        <p:txBody>
          <a:bodyPr wrap="none" rtlCol="0">
            <a:spAutoFit/>
          </a:bodyPr>
          <a:lstStyle/>
          <a:p>
            <a:r>
              <a:rPr lang="en-US" b="1" dirty="0">
                <a:solidFill>
                  <a:srgbClr val="000066"/>
                </a:solidFill>
              </a:rPr>
              <a:t>Purpose:</a:t>
            </a:r>
          </a:p>
          <a:p>
            <a:r>
              <a:rPr lang="en-US" dirty="0">
                <a:solidFill>
                  <a:srgbClr val="000066"/>
                </a:solidFill>
              </a:rPr>
              <a:t>Mapping of the magnetic field</a:t>
            </a:r>
            <a:br>
              <a:rPr lang="en-US" dirty="0">
                <a:solidFill>
                  <a:srgbClr val="000066"/>
                </a:solidFill>
              </a:rPr>
            </a:br>
            <a:r>
              <a:rPr lang="en-US" dirty="0">
                <a:solidFill>
                  <a:srgbClr val="000066"/>
                </a:solidFill>
              </a:rPr>
              <a:t>distribution at different regimes</a:t>
            </a:r>
          </a:p>
          <a:p>
            <a:endParaRPr lang="en-US" dirty="0">
              <a:solidFill>
                <a:srgbClr val="000066"/>
              </a:solidFill>
            </a:endParaRPr>
          </a:p>
          <a:p>
            <a:r>
              <a:rPr lang="en-US" b="1" dirty="0">
                <a:solidFill>
                  <a:srgbClr val="000066"/>
                </a:solidFill>
              </a:rPr>
              <a:t>Started: </a:t>
            </a:r>
            <a:r>
              <a:rPr lang="en-US" dirty="0">
                <a:solidFill>
                  <a:srgbClr val="000066"/>
                </a:solidFill>
              </a:rPr>
              <a:t>end of June 2017</a:t>
            </a:r>
          </a:p>
          <a:p>
            <a:endParaRPr lang="en-US" dirty="0">
              <a:solidFill>
                <a:srgbClr val="000066"/>
              </a:solidFill>
            </a:endParaRPr>
          </a:p>
          <a:p>
            <a:r>
              <a:rPr lang="en-US" b="1" dirty="0">
                <a:solidFill>
                  <a:srgbClr val="000066"/>
                </a:solidFill>
              </a:rPr>
              <a:t>Duration:</a:t>
            </a:r>
            <a:r>
              <a:rPr lang="en-US" dirty="0">
                <a:solidFill>
                  <a:srgbClr val="000066"/>
                </a:solidFill>
              </a:rPr>
              <a:t> </a:t>
            </a:r>
            <a:r>
              <a:rPr lang="en-US" dirty="0" smtClean="0">
                <a:solidFill>
                  <a:srgbClr val="000066"/>
                </a:solidFill>
              </a:rPr>
              <a:t>3 months</a:t>
            </a:r>
            <a:r>
              <a:rPr lang="ru-RU" dirty="0" smtClean="0">
                <a:solidFill>
                  <a:srgbClr val="000066"/>
                </a:solidFill>
              </a:rPr>
              <a:t> (15.09.2017)</a:t>
            </a:r>
            <a:endParaRPr lang="ru-RU" dirty="0">
              <a:solidFill>
                <a:srgbClr val="000066"/>
              </a:solidFill>
            </a:endParaRPr>
          </a:p>
        </p:txBody>
      </p:sp>
      <p:sp>
        <p:nvSpPr>
          <p:cNvPr id="12" name="TextBox 11"/>
          <p:cNvSpPr txBox="1"/>
          <p:nvPr/>
        </p:nvSpPr>
        <p:spPr>
          <a:xfrm>
            <a:off x="395536" y="6237312"/>
            <a:ext cx="6877621" cy="400110"/>
          </a:xfrm>
          <a:prstGeom prst="rect">
            <a:avLst/>
          </a:prstGeom>
          <a:solidFill>
            <a:schemeClr val="bg1"/>
          </a:solidFill>
        </p:spPr>
        <p:txBody>
          <a:bodyPr wrap="square" rtlCol="0">
            <a:spAutoFit/>
          </a:bodyPr>
          <a:lstStyle/>
          <a:p>
            <a:r>
              <a:rPr lang="en-US" b="1" dirty="0">
                <a:solidFill>
                  <a:srgbClr val="C00000"/>
                </a:solidFill>
              </a:rPr>
              <a:t>Example of a 3D picture of the measured magnetic field</a:t>
            </a:r>
            <a:endParaRPr lang="ru-RU" b="1" dirty="0">
              <a:solidFill>
                <a:srgbClr val="C00000"/>
              </a:solidFill>
            </a:endParaRPr>
          </a:p>
        </p:txBody>
      </p:sp>
    </p:spTree>
    <p:extLst>
      <p:ext uri="{BB962C8B-B14F-4D97-AF65-F5344CB8AC3E}">
        <p14:creationId xmlns:p14="http://schemas.microsoft.com/office/powerpoint/2010/main" val="220451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378" y="582286"/>
            <a:ext cx="5946048" cy="3968341"/>
          </a:xfrm>
          <a:prstGeom prst="rect">
            <a:avLst/>
          </a:prstGeom>
        </p:spPr>
      </p:pic>
      <p:sp>
        <p:nvSpPr>
          <p:cNvPr id="5" name="Rectangle 5"/>
          <p:cNvSpPr>
            <a:spLocks noChangeArrowheads="1"/>
          </p:cNvSpPr>
          <p:nvPr/>
        </p:nvSpPr>
        <p:spPr bwMode="auto">
          <a:xfrm>
            <a:off x="455613" y="59066"/>
            <a:ext cx="7943850" cy="523220"/>
          </a:xfrm>
          <a:prstGeom prst="rect">
            <a:avLst/>
          </a:prstGeom>
          <a:noFill/>
          <a:ln>
            <a:noFill/>
          </a:ln>
          <a:effectLst/>
          <a:extLst/>
        </p:spPr>
        <p:txBody>
          <a:bodyPr anchor="ctr">
            <a:spAutoFit/>
          </a:bodyPr>
          <a:lstStyle/>
          <a:p>
            <a:pPr algn="ctr">
              <a:defRPr/>
            </a:pPr>
            <a:r>
              <a:rPr lang="en-US" altLang="ru-RU" sz="28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Water cooling system</a:t>
            </a:r>
          </a:p>
        </p:txBody>
      </p:sp>
      <p:sp>
        <p:nvSpPr>
          <p:cNvPr id="3" name="Прямоугольник 2"/>
          <p:cNvSpPr/>
          <p:nvPr/>
        </p:nvSpPr>
        <p:spPr>
          <a:xfrm>
            <a:off x="309699" y="4550627"/>
            <a:ext cx="3824556" cy="923330"/>
          </a:xfrm>
          <a:prstGeom prst="rect">
            <a:avLst/>
          </a:prstGeom>
        </p:spPr>
        <p:txBody>
          <a:bodyPr wrap="square">
            <a:spAutoFit/>
          </a:bodyPr>
          <a:lstStyle/>
          <a:p>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water cooling system was developed at the FLNR (equipment suppliers: Russia, Italy, Germany)</a:t>
            </a:r>
            <a:endParaRPr lang="ru-RU" dirty="0">
              <a:solidFill>
                <a:schemeClr val="bg1"/>
              </a:solidFill>
            </a:endParaRPr>
          </a:p>
        </p:txBody>
      </p:sp>
      <p:pic>
        <p:nvPicPr>
          <p:cNvPr id="6" name="Picture 2" descr="C:\Users\Admin\Pictures\2015_01_22 DC280 units\DSCN2951.JPG"/>
          <p:cNvPicPr>
            <a:picLocks noChangeAspect="1" noChangeArrowheads="1"/>
          </p:cNvPicPr>
          <p:nvPr/>
        </p:nvPicPr>
        <p:blipFill rotWithShape="1">
          <a:blip r:embed="rId3" cstate="print"/>
          <a:srcRect l="3479" t="25060" b="25080"/>
          <a:stretch/>
        </p:blipFill>
        <p:spPr bwMode="auto">
          <a:xfrm>
            <a:off x="4427538" y="4620637"/>
            <a:ext cx="4319013" cy="1673159"/>
          </a:xfrm>
          <a:prstGeom prst="rect">
            <a:avLst/>
          </a:prstGeom>
          <a:noFill/>
          <a:ln w="9525">
            <a:noFill/>
            <a:miter lim="800000"/>
            <a:headEnd/>
            <a:tailEnd/>
          </a:ln>
        </p:spPr>
      </p:pic>
    </p:spTree>
    <p:extLst>
      <p:ext uri="{BB962C8B-B14F-4D97-AF65-F5344CB8AC3E}">
        <p14:creationId xmlns:p14="http://schemas.microsoft.com/office/powerpoint/2010/main" val="257761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5613" y="59066"/>
            <a:ext cx="7943850" cy="523220"/>
          </a:xfrm>
          <a:prstGeom prst="rect">
            <a:avLst/>
          </a:prstGeom>
          <a:noFill/>
          <a:ln>
            <a:noFill/>
          </a:ln>
          <a:effectLst/>
          <a:extLst/>
        </p:spPr>
        <p:txBody>
          <a:bodyPr anchor="ctr">
            <a:spAutoFit/>
          </a:bodyPr>
          <a:lstStyle/>
          <a:p>
            <a:pPr algn="ctr">
              <a:defRPr/>
            </a:pPr>
            <a:r>
              <a:rPr lang="en-US" altLang="ru-RU" sz="28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Control system</a:t>
            </a:r>
          </a:p>
        </p:txBody>
      </p:sp>
      <p:sp>
        <p:nvSpPr>
          <p:cNvPr id="6" name="Прямоугольник 5"/>
          <p:cNvSpPr/>
          <p:nvPr/>
        </p:nvSpPr>
        <p:spPr>
          <a:xfrm>
            <a:off x="1036311" y="5704398"/>
            <a:ext cx="7212231" cy="369332"/>
          </a:xfrm>
          <a:prstGeom prst="rect">
            <a:avLst/>
          </a:prstGeom>
        </p:spPr>
        <p:txBody>
          <a:bodyPr wrap="none">
            <a:spAutoFit/>
          </a:bodyPr>
          <a:lstStyle/>
          <a:p>
            <a:r>
              <a:rPr lang="en-US" b="1" dirty="0">
                <a:solidFill>
                  <a:schemeClr val="bg1"/>
                </a:solidFill>
                <a:cs typeface="Times New Roman" panose="02020603050405020304" pitchFamily="18" charset="0"/>
              </a:rPr>
              <a:t>The control system based on FLNR developments and LabVIEW</a:t>
            </a:r>
            <a:endParaRPr lang="ru-RU" dirty="0">
              <a:solidFill>
                <a:schemeClr val="bg1"/>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38" y="582286"/>
            <a:ext cx="7674825" cy="5122112"/>
          </a:xfrm>
          <a:prstGeom prst="rect">
            <a:avLst/>
          </a:prstGeom>
        </p:spPr>
      </p:pic>
    </p:spTree>
    <p:extLst>
      <p:ext uri="{BB962C8B-B14F-4D97-AF65-F5344CB8AC3E}">
        <p14:creationId xmlns:p14="http://schemas.microsoft.com/office/powerpoint/2010/main" val="21487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1476375" y="115888"/>
            <a:ext cx="6335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ru-RU" sz="3200">
                <a:solidFill>
                  <a:srgbClr val="00B0F0"/>
                </a:solidFill>
              </a:rPr>
              <a:t>DECRIS-PM at the test bench</a:t>
            </a:r>
            <a:endParaRPr lang="ru-RU" altLang="ru-RU" sz="3200">
              <a:solidFill>
                <a:srgbClr val="00B0F0"/>
              </a:solidFill>
            </a:endParaRPr>
          </a:p>
        </p:txBody>
      </p:sp>
      <p:pic>
        <p:nvPicPr>
          <p:cNvPr id="14339"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375" y="908050"/>
            <a:ext cx="7351713"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741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
          <p:cNvPicPr>
            <a:picLocks noChangeAspect="1"/>
          </p:cNvPicPr>
          <p:nvPr/>
        </p:nvPicPr>
        <p:blipFill>
          <a:blip r:embed="rId2" cstate="print">
            <a:extLst>
              <a:ext uri="{28A0092B-C50C-407E-A947-70E740481C1C}">
                <a14:useLocalDpi xmlns:a14="http://schemas.microsoft.com/office/drawing/2010/main" val="0"/>
              </a:ext>
            </a:extLst>
          </a:blip>
          <a:srcRect l="6886" t="8054" r="12268"/>
          <a:stretch>
            <a:fillRect/>
          </a:stretch>
        </p:blipFill>
        <p:spPr bwMode="auto">
          <a:xfrm>
            <a:off x="323850" y="2420938"/>
            <a:ext cx="41513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Рисунок 2"/>
          <p:cNvPicPr>
            <a:picLocks noChangeAspect="1"/>
          </p:cNvPicPr>
          <p:nvPr/>
        </p:nvPicPr>
        <p:blipFill>
          <a:blip r:embed="rId3" cstate="print">
            <a:extLst>
              <a:ext uri="{28A0092B-C50C-407E-A947-70E740481C1C}">
                <a14:useLocalDpi xmlns:a14="http://schemas.microsoft.com/office/drawing/2010/main" val="0"/>
              </a:ext>
            </a:extLst>
          </a:blip>
          <a:srcRect l="5655" t="8781" r="11569" b="1820"/>
          <a:stretch>
            <a:fillRect/>
          </a:stretch>
        </p:blipFill>
        <p:spPr bwMode="auto">
          <a:xfrm>
            <a:off x="4787900" y="2451100"/>
            <a:ext cx="42894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Прямоугольник 2"/>
          <p:cNvSpPr>
            <a:spLocks noChangeArrowheads="1"/>
          </p:cNvSpPr>
          <p:nvPr/>
        </p:nvSpPr>
        <p:spPr bwMode="auto">
          <a:xfrm>
            <a:off x="5934075" y="1758950"/>
            <a:ext cx="202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t>Ca</a:t>
            </a:r>
            <a:r>
              <a:rPr lang="en-US" altLang="ru-RU" baseline="34000"/>
              <a:t>11+</a:t>
            </a:r>
            <a:r>
              <a:rPr lang="en-US" altLang="ru-RU"/>
              <a:t> =150 µA</a:t>
            </a:r>
            <a:endParaRPr lang="ru-RU" altLang="ru-RU"/>
          </a:p>
        </p:txBody>
      </p:sp>
      <p:sp>
        <p:nvSpPr>
          <p:cNvPr id="18437" name="Прямоугольник 2"/>
          <p:cNvSpPr>
            <a:spLocks noChangeArrowheads="1"/>
          </p:cNvSpPr>
          <p:nvPr/>
        </p:nvSpPr>
        <p:spPr bwMode="auto">
          <a:xfrm>
            <a:off x="1547813" y="1787525"/>
            <a:ext cx="1933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t>Ca</a:t>
            </a:r>
            <a:r>
              <a:rPr lang="en-US" altLang="ru-RU" baseline="34000"/>
              <a:t>9+</a:t>
            </a:r>
            <a:r>
              <a:rPr lang="en-US" altLang="ru-RU"/>
              <a:t> =210 µA</a:t>
            </a:r>
            <a:endParaRPr lang="ru-RU" altLang="ru-RU"/>
          </a:p>
        </p:txBody>
      </p:sp>
      <p:sp>
        <p:nvSpPr>
          <p:cNvPr id="6" name="TextBox 5"/>
          <p:cNvSpPr txBox="1"/>
          <p:nvPr/>
        </p:nvSpPr>
        <p:spPr>
          <a:xfrm>
            <a:off x="2897188" y="765175"/>
            <a:ext cx="3781425" cy="461963"/>
          </a:xfrm>
          <a:prstGeom prst="rect">
            <a:avLst/>
          </a:prstGeom>
          <a:noFill/>
        </p:spPr>
        <p:txBody>
          <a:bodyPr>
            <a:spAutoFit/>
          </a:bodyPr>
          <a:lstStyle/>
          <a:p>
            <a:pPr algn="ctr">
              <a:defRPr/>
            </a:pPr>
            <a:r>
              <a:rPr lang="en-US" b="1" dirty="0">
                <a:solidFill>
                  <a:schemeClr val="accent2">
                    <a:lumMod val="75000"/>
                  </a:schemeClr>
                </a:solidFill>
              </a:rPr>
              <a:t>Ca charge state spectra</a:t>
            </a:r>
            <a:endParaRPr lang="ru-RU" b="1" dirty="0">
              <a:solidFill>
                <a:schemeClr val="accent2">
                  <a:lumMod val="75000"/>
                </a:schemeClr>
              </a:solidFill>
            </a:endParaRPr>
          </a:p>
        </p:txBody>
      </p:sp>
    </p:spTree>
    <p:extLst>
      <p:ext uri="{BB962C8B-B14F-4D97-AF65-F5344CB8AC3E}">
        <p14:creationId xmlns:p14="http://schemas.microsoft.com/office/powerpoint/2010/main" val="3707396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7810" name="Group 2"/>
          <p:cNvGraphicFramePr>
            <a:graphicFrameLocks noGrp="1"/>
          </p:cNvGraphicFramePr>
          <p:nvPr>
            <p:extLst>
              <p:ext uri="{D42A27DB-BD31-4B8C-83A1-F6EECF244321}">
                <p14:modId xmlns:p14="http://schemas.microsoft.com/office/powerpoint/2010/main" val="3825133748"/>
              </p:ext>
            </p:extLst>
          </p:nvPr>
        </p:nvGraphicFramePr>
        <p:xfrm>
          <a:off x="246062" y="658613"/>
          <a:ext cx="8651875" cy="5280417"/>
        </p:xfrm>
        <a:graphic>
          <a:graphicData uri="http://schemas.openxmlformats.org/drawingml/2006/table">
            <a:tbl>
              <a:tblPr/>
              <a:tblGrid>
                <a:gridCol w="1052345">
                  <a:extLst>
                    <a:ext uri="{9D8B030D-6E8A-4147-A177-3AD203B41FA5}">
                      <a16:colId xmlns:a16="http://schemas.microsoft.com/office/drawing/2014/main" xmlns="" val="20000"/>
                    </a:ext>
                  </a:extLst>
                </a:gridCol>
                <a:gridCol w="813903">
                  <a:extLst>
                    <a:ext uri="{9D8B030D-6E8A-4147-A177-3AD203B41FA5}">
                      <a16:colId xmlns:a16="http://schemas.microsoft.com/office/drawing/2014/main" xmlns="" val="20001"/>
                    </a:ext>
                  </a:extLst>
                </a:gridCol>
                <a:gridCol w="692683">
                  <a:extLst>
                    <a:ext uri="{9D8B030D-6E8A-4147-A177-3AD203B41FA5}">
                      <a16:colId xmlns:a16="http://schemas.microsoft.com/office/drawing/2014/main" xmlns="" val="20002"/>
                    </a:ext>
                  </a:extLst>
                </a:gridCol>
                <a:gridCol w="1157579">
                  <a:extLst>
                    <a:ext uri="{9D8B030D-6E8A-4147-A177-3AD203B41FA5}">
                      <a16:colId xmlns:a16="http://schemas.microsoft.com/office/drawing/2014/main" xmlns="" val="20003"/>
                    </a:ext>
                  </a:extLst>
                </a:gridCol>
                <a:gridCol w="876714">
                  <a:extLst>
                    <a:ext uri="{9D8B030D-6E8A-4147-A177-3AD203B41FA5}">
                      <a16:colId xmlns:a16="http://schemas.microsoft.com/office/drawing/2014/main" xmlns="" val="20004"/>
                    </a:ext>
                  </a:extLst>
                </a:gridCol>
                <a:gridCol w="1322363">
                  <a:extLst>
                    <a:ext uri="{9D8B030D-6E8A-4147-A177-3AD203B41FA5}">
                      <a16:colId xmlns:a16="http://schemas.microsoft.com/office/drawing/2014/main" xmlns="" val="20005"/>
                    </a:ext>
                  </a:extLst>
                </a:gridCol>
                <a:gridCol w="2736288">
                  <a:extLst>
                    <a:ext uri="{9D8B030D-6E8A-4147-A177-3AD203B41FA5}">
                      <a16:colId xmlns:a16="http://schemas.microsoft.com/office/drawing/2014/main" xmlns="" val="20006"/>
                    </a:ext>
                  </a:extLst>
                </a:gridCol>
              </a:tblGrid>
              <a:tr h="7715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ION</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Z</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Beam Intensity from ECR</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HV</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 platform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N</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Efficiency of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acceleration</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Expected beam intensities of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(4÷8) MeV/n ions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 targets</a:t>
                      </a:r>
                      <a:endParaRPr kumimoji="0" lang="en-US"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err="1">
                          <a:ln>
                            <a:noFill/>
                          </a:ln>
                          <a:solidFill>
                            <a:schemeClr val="tx1"/>
                          </a:solidFill>
                          <a:effectLst/>
                          <a:latin typeface="Times New Roman" pitchFamily="18" charset="0"/>
                          <a:cs typeface="Times New Roman" pitchFamily="18" charset="0"/>
                        </a:rPr>
                        <a:t>pps</a:t>
                      </a:r>
                      <a:endParaRPr kumimoji="0" lang="en-US" altLang="ru-RU" sz="16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452438">
                <a:tc vMerge="1">
                  <a:txBody>
                    <a:bodyPr/>
                    <a:lstStyle/>
                    <a:p>
                      <a:endParaRPr lang="ru-RU"/>
                    </a:p>
                  </a:txBody>
                  <a:tcPr/>
                </a:tc>
                <a:tc vMerge="1">
                  <a:txBody>
                    <a:bodyPr/>
                    <a:lstStyle/>
                    <a:p>
                      <a:endParaRPr lang="ru-RU"/>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Times New Roman" pitchFamily="18" charset="0"/>
                          <a:cs typeface="Times New Roman" pitchFamily="18" charset="0"/>
                        </a:rPr>
                        <a:t>e</a:t>
                      </a:r>
                      <a:r>
                        <a:rPr kumimoji="0" lang="en-US" sz="1600" b="1" i="0" u="none" strike="noStrike" cap="none" normalizeH="0" baseline="0" dirty="0" err="1">
                          <a:ln>
                            <a:noFill/>
                          </a:ln>
                          <a:solidFill>
                            <a:schemeClr val="tx1"/>
                          </a:solidFill>
                          <a:effectLst/>
                          <a:latin typeface="Times New Roman" pitchFamily="18" charset="0"/>
                          <a:cs typeface="Times New Roman" pitchFamily="18" charset="0"/>
                          <a:sym typeface="Symbol" pitchFamily="18" charset="2"/>
                        </a:rPr>
                        <a:t>A</a:t>
                      </a:r>
                      <a:endParaRPr kumimoji="0" lang="en-US" sz="1600" b="0" i="0" u="none" strike="noStrike" cap="none" normalizeH="0" baseline="0" dirty="0">
                        <a:ln>
                          <a:noFill/>
                        </a:ln>
                        <a:solidFill>
                          <a:schemeClr val="tx1"/>
                        </a:solidFill>
                        <a:effectLst/>
                        <a:latin typeface="Arial" charset="0"/>
                        <a:sym typeface="Symbol" pitchFamily="1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Times New Roman" pitchFamily="18" charset="0"/>
                          <a:cs typeface="Times New Roman" pitchFamily="18" charset="0"/>
                        </a:rPr>
                        <a:t>pps</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1"/>
                  </a:ext>
                </a:extLst>
              </a:tr>
              <a:tr h="36710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20</a:t>
                      </a:r>
                      <a:r>
                        <a:rPr kumimoji="0" lang="en-US" sz="1600" b="1" i="0" u="none" strike="noStrike" cap="none" normalizeH="0" baseline="0" dirty="0">
                          <a:ln>
                            <a:noFill/>
                          </a:ln>
                          <a:solidFill>
                            <a:schemeClr val="bg1"/>
                          </a:solidFill>
                          <a:effectLst/>
                          <a:latin typeface="Times New Roman" pitchFamily="18" charset="0"/>
                          <a:cs typeface="Times New Roman" pitchFamily="18" charset="0"/>
                        </a:rPr>
                        <a:t>Ne</a:t>
                      </a:r>
                      <a:endParaRPr kumimoji="0" lang="en-US"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cs typeface="Times New Roman" pitchFamily="18" charset="0"/>
                        </a:rPr>
                        <a:t>3</a:t>
                      </a:r>
                      <a:endParaRPr kumimoji="0" lang="en-US"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cs typeface="Times New Roman" pitchFamily="18" charset="0"/>
                        </a:rPr>
                        <a:t>150</a:t>
                      </a:r>
                      <a:endParaRPr kumimoji="0" lang="en-US"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cs typeface="Times New Roman" pitchFamily="18" charset="0"/>
                        </a:rPr>
                        <a:t>3</a:t>
                      </a: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14</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a:t>
                      </a:r>
                      <a:endParaRPr kumimoji="0" lang="ru-RU" sz="1800" b="1" i="0" u="none" strike="noStrike" cap="none" normalizeH="0" baseline="0" dirty="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1.5·10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14</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2"/>
                  </a:ext>
                </a:extLst>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40</a:t>
                      </a:r>
                      <a:r>
                        <a:rPr kumimoji="0" lang="en-US" sz="1600" b="1" i="0" u="none" strike="noStrike" cap="none" normalizeH="0" baseline="0" dirty="0" err="1">
                          <a:ln>
                            <a:noFill/>
                          </a:ln>
                          <a:solidFill>
                            <a:schemeClr val="tx1"/>
                          </a:solidFill>
                          <a:effectLst/>
                          <a:latin typeface="Times New Roman" pitchFamily="18" charset="0"/>
                          <a:cs typeface="Times New Roman" pitchFamily="18" charset="0"/>
                        </a:rPr>
                        <a:t>Ar</a:t>
                      </a:r>
                      <a:endParaRPr kumimoji="0" lang="en-US"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7</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300</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3.10</a:t>
                      </a:r>
                      <a:r>
                        <a:rPr kumimoji="0" lang="ru-RU" sz="1600" b="1" i="0" u="none" strike="noStrike" cap="none" normalizeH="0" baseline="30000" dirty="0">
                          <a:ln>
                            <a:noFill/>
                          </a:ln>
                          <a:solidFill>
                            <a:schemeClr val="tx1"/>
                          </a:solidFill>
                          <a:effectLst/>
                          <a:latin typeface="Times New Roman" pitchFamily="18" charset="0"/>
                          <a:cs typeface="Times New Roman" pitchFamily="18" charset="0"/>
                        </a:rPr>
                        <a:t>14</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a:t>
                      </a:r>
                      <a:endParaRPr kumimoji="0" lang="ru-RU" sz="1800" b="1" i="0" u="none" strike="noStrike" cap="none" normalizeH="0" baseline="0" dirty="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50%</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1.5·10</a:t>
                      </a:r>
                      <a:r>
                        <a:rPr kumimoji="0" lang="ru-RU" sz="1600" b="1" i="0" u="none" strike="noStrike" cap="none" normalizeH="0" baseline="30000" dirty="0">
                          <a:ln>
                            <a:noFill/>
                          </a:ln>
                          <a:solidFill>
                            <a:schemeClr val="tx1"/>
                          </a:solidFill>
                          <a:effectLst/>
                          <a:latin typeface="Times New Roman" pitchFamily="18" charset="0"/>
                          <a:cs typeface="Times New Roman" pitchFamily="18" charset="0"/>
                        </a:rPr>
                        <a:t>14</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48Са</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cs typeface="Times New Roman" pitchFamily="18" charset="0"/>
                        </a:rPr>
                        <a:t>7/8</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a:t>
                      </a:r>
                      <a:r>
                        <a:rPr kumimoji="0" lang="en-US" sz="1600" b="1" i="0" u="none" strike="noStrike" cap="none" normalizeH="0" baseline="0" dirty="0">
                          <a:ln>
                            <a:noFill/>
                          </a:ln>
                          <a:solidFill>
                            <a:schemeClr val="bg1"/>
                          </a:solidFill>
                          <a:effectLst/>
                          <a:latin typeface="Times New Roman" pitchFamily="18" charset="0"/>
                          <a:cs typeface="Times New Roman" pitchFamily="18" charset="0"/>
                        </a:rPr>
                        <a:t>6</a:t>
                      </a:r>
                      <a:r>
                        <a:rPr kumimoji="0" lang="ru-RU" sz="1600" b="1" i="0" u="none" strike="noStrike" cap="none" normalizeH="0" baseline="0" dirty="0">
                          <a:ln>
                            <a:noFill/>
                          </a:ln>
                          <a:solidFill>
                            <a:schemeClr val="bg1"/>
                          </a:solidFill>
                          <a:effectLst/>
                          <a:latin typeface="Times New Roman" pitchFamily="18" charset="0"/>
                          <a:cs typeface="Times New Roman" pitchFamily="18" charset="0"/>
                        </a:rPr>
                        <a:t>0</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14</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a:t>
                      </a:r>
                      <a:endParaRPr kumimoji="0" lang="ru-RU" sz="1800" b="1" i="0" u="none" strike="noStrike" cap="none" normalizeH="0" baseline="0" dirty="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cs typeface="Times New Roman" pitchFamily="18" charset="0"/>
                        </a:rPr>
                        <a:t>6.2</a:t>
                      </a: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4"/>
                  </a:ext>
                </a:extLst>
              </a:tr>
              <a:tr h="4095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30000" dirty="0">
                          <a:ln>
                            <a:noFill/>
                          </a:ln>
                          <a:solidFill>
                            <a:schemeClr val="tx1"/>
                          </a:solidFill>
                          <a:effectLst/>
                          <a:latin typeface="Times New Roman" pitchFamily="18" charset="0"/>
                          <a:cs typeface="Times New Roman" pitchFamily="18" charset="0"/>
                        </a:rPr>
                        <a:t>50</a:t>
                      </a:r>
                      <a:r>
                        <a:rPr kumimoji="0" lang="en-US" altLang="ru-RU" sz="1600" b="1" i="0" u="none" strike="noStrike" cap="none" normalizeH="0" baseline="0" dirty="0" err="1">
                          <a:ln>
                            <a:noFill/>
                          </a:ln>
                          <a:solidFill>
                            <a:schemeClr val="tx1"/>
                          </a:solidFill>
                          <a:effectLst/>
                          <a:latin typeface="Times New Roman" pitchFamily="18" charset="0"/>
                          <a:cs typeface="Times New Roman" pitchFamily="18" charset="0"/>
                        </a:rPr>
                        <a:t>Ti</a:t>
                      </a:r>
                      <a:endParaRPr kumimoji="0" lang="en-US" altLang="ru-RU" sz="16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itchFamily="18" charset="0"/>
                          <a:cs typeface="Times New Roman" pitchFamily="18" charset="0"/>
                        </a:rPr>
                        <a:t>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itchFamily="18" charset="0"/>
                          <a:cs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itchFamily="18" charset="0"/>
                          <a:cs typeface="Times New Roman" pitchFamily="18" charset="0"/>
                        </a:rPr>
                        <a:t>5.10</a:t>
                      </a:r>
                      <a:r>
                        <a:rPr kumimoji="0" lang="ru-RU" altLang="ru-RU" sz="1600" b="1" i="0" u="none" strike="noStrike" cap="none" normalizeH="0" baseline="30000" dirty="0">
                          <a:ln>
                            <a:noFill/>
                          </a:ln>
                          <a:solidFill>
                            <a:schemeClr val="tx1"/>
                          </a:solidFill>
                          <a:effectLst/>
                          <a:latin typeface="Times New Roman" pitchFamily="18" charset="0"/>
                          <a:cs typeface="Times New Roman" pitchFamily="18" charset="0"/>
                        </a:rPr>
                        <a:t>13</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a:ln>
                            <a:noFill/>
                          </a:ln>
                          <a:solidFill>
                            <a:srgbClr val="00B050"/>
                          </a:solidFill>
                          <a:effectLst/>
                          <a:latin typeface="Times New Roman" pitchFamily="18" charset="0"/>
                          <a:cs typeface="Times New Roman" pitchFamily="18" charset="0"/>
                        </a:rPr>
                        <a:t>1</a:t>
                      </a:r>
                      <a:endParaRPr kumimoji="0" lang="ru-RU" altLang="ru-RU" sz="1800" b="1" i="0" u="none" strike="noStrike" cap="none" normalizeH="0" baseline="0" dirty="0">
                        <a:ln>
                          <a:noFill/>
                        </a:ln>
                        <a:solidFill>
                          <a:srgbClr val="00B05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cs typeface="Times New Roman" pitchFamily="18" charset="0"/>
                        </a:rPr>
                        <a:t>3.1</a:t>
                      </a:r>
                      <a:r>
                        <a:rPr kumimoji="0" lang="ru-RU" altLang="ru-RU" sz="1600" b="1" i="0" u="none" strike="noStrike" cap="none" normalizeH="0" baseline="0">
                          <a:ln>
                            <a:noFill/>
                          </a:ln>
                          <a:solidFill>
                            <a:schemeClr val="tx1"/>
                          </a:solidFill>
                          <a:effectLst/>
                          <a:latin typeface="Times New Roman" pitchFamily="18" charset="0"/>
                          <a:cs typeface="Times New Roman" pitchFamily="18" charset="0"/>
                        </a:rPr>
                        <a:t>.10</a:t>
                      </a:r>
                      <a:r>
                        <a:rPr kumimoji="0" lang="ru-RU" altLang="ru-RU" sz="1600" b="1" i="0" u="none" strike="noStrike" cap="none" normalizeH="0" baseline="30000">
                          <a:ln>
                            <a:noFill/>
                          </a:ln>
                          <a:solidFill>
                            <a:schemeClr val="tx1"/>
                          </a:solidFill>
                          <a:effectLst/>
                          <a:latin typeface="Times New Roman" pitchFamily="18" charset="0"/>
                          <a:cs typeface="Times New Roman" pitchFamily="18" charset="0"/>
                        </a:rPr>
                        <a:t>13</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4095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30000" dirty="0">
                          <a:ln>
                            <a:noFill/>
                          </a:ln>
                          <a:solidFill>
                            <a:schemeClr val="bg1"/>
                          </a:solidFill>
                          <a:effectLst/>
                          <a:latin typeface="Times New Roman" pitchFamily="18" charset="0"/>
                          <a:cs typeface="Times New Roman" pitchFamily="18" charset="0"/>
                        </a:rPr>
                        <a:t>54</a:t>
                      </a:r>
                      <a:r>
                        <a:rPr kumimoji="0" lang="en-US" altLang="ru-RU" sz="1600" b="1" i="0" u="none" strike="noStrike" cap="none" normalizeH="0" baseline="0" dirty="0">
                          <a:ln>
                            <a:noFill/>
                          </a:ln>
                          <a:solidFill>
                            <a:schemeClr val="bg1"/>
                          </a:solidFill>
                          <a:effectLst/>
                          <a:latin typeface="Times New Roman" pitchFamily="18" charset="0"/>
                          <a:cs typeface="Times New Roman" pitchFamily="18" charset="0"/>
                        </a:rPr>
                        <a:t>Cr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a:ln>
                            <a:noFill/>
                          </a:ln>
                          <a:solidFill>
                            <a:schemeClr val="bg1"/>
                          </a:solidFill>
                          <a:effectLst/>
                          <a:latin typeface="Times New Roman" pitchFamily="18" charset="0"/>
                          <a:cs typeface="Times New Roman" pitchFamily="18"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bg1"/>
                          </a:solidFill>
                          <a:effectLst/>
                          <a:latin typeface="Times New Roman" pitchFamily="18" charset="0"/>
                          <a:cs typeface="Times New Roman" pitchFamily="18"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a:ln>
                            <a:noFill/>
                          </a:ln>
                          <a:solidFill>
                            <a:schemeClr val="bg1"/>
                          </a:solidFill>
                          <a:effectLst/>
                          <a:latin typeface="Times New Roman" pitchFamily="18" charset="0"/>
                          <a:cs typeface="Times New Roman" pitchFamily="18" charset="0"/>
                        </a:rPr>
                        <a:t>8.10</a:t>
                      </a:r>
                      <a:r>
                        <a:rPr kumimoji="0" lang="ru-RU" altLang="ru-RU" sz="1600" b="1" i="0" u="none" strike="noStrike" cap="none" normalizeH="0" baseline="30000">
                          <a:ln>
                            <a:noFill/>
                          </a:ln>
                          <a:solidFill>
                            <a:schemeClr val="bg1"/>
                          </a:solidFill>
                          <a:effectLst/>
                          <a:latin typeface="Times New Roman" pitchFamily="18" charset="0"/>
                          <a:cs typeface="Times New Roman" pitchFamily="18" charset="0"/>
                        </a:rPr>
                        <a:t>13</a:t>
                      </a:r>
                      <a:endParaRPr kumimoji="0" lang="ru-RU" altLang="ru-RU" sz="16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a:ln>
                            <a:noFill/>
                          </a:ln>
                          <a:solidFill>
                            <a:srgbClr val="00B050"/>
                          </a:solidFill>
                          <a:effectLst/>
                          <a:latin typeface="Times New Roman" pitchFamily="18" charset="0"/>
                          <a:cs typeface="Times New Roman" pitchFamily="18" charset="0"/>
                        </a:rPr>
                        <a:t>1</a:t>
                      </a:r>
                      <a:endParaRPr kumimoji="0" lang="ru-RU" altLang="ru-RU" sz="1800" b="1" i="0" u="none" strike="noStrike" cap="none" normalizeH="0" baseline="0" dirty="0">
                        <a:ln>
                          <a:noFill/>
                        </a:ln>
                        <a:solidFill>
                          <a:srgbClr val="00B05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bg1"/>
                          </a:solidFill>
                          <a:effectLst/>
                          <a:latin typeface="Times New Roman"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bg1"/>
                          </a:solidFill>
                          <a:effectLst/>
                          <a:latin typeface="Times New Roman" pitchFamily="18" charset="0"/>
                          <a:cs typeface="Times New Roman" pitchFamily="18" charset="0"/>
                        </a:rPr>
                        <a:t>4.10</a:t>
                      </a:r>
                      <a:r>
                        <a:rPr kumimoji="0" lang="ru-RU" altLang="ru-RU" sz="1600" b="1" i="0" u="none" strike="noStrike" cap="none" normalizeH="0" baseline="30000" dirty="0">
                          <a:ln>
                            <a:noFill/>
                          </a:ln>
                          <a:solidFill>
                            <a:schemeClr val="bg1"/>
                          </a:solidFill>
                          <a:effectLst/>
                          <a:latin typeface="Times New Roman" pitchFamily="18" charset="0"/>
                          <a:cs typeface="Times New Roman" pitchFamily="18" charset="0"/>
                        </a:rPr>
                        <a:t>13</a:t>
                      </a:r>
                      <a:endParaRPr kumimoji="0" lang="ru-RU" altLang="ru-RU"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6"/>
                  </a:ext>
                </a:extLst>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58</a:t>
                      </a:r>
                      <a:r>
                        <a:rPr kumimoji="0" lang="en-US" sz="1600" b="1" i="0" u="none" strike="noStrike" cap="none" normalizeH="0" baseline="0" dirty="0">
                          <a:ln>
                            <a:noFill/>
                          </a:ln>
                          <a:solidFill>
                            <a:schemeClr val="tx1"/>
                          </a:solidFill>
                          <a:effectLst/>
                          <a:latin typeface="Times New Roman" pitchFamily="18" charset="0"/>
                          <a:cs typeface="Times New Roman" pitchFamily="18" charset="0"/>
                        </a:rPr>
                        <a:t>Fe</a:t>
                      </a:r>
                      <a:endParaRPr kumimoji="0" lang="en-US"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9/10</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125</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8.10</a:t>
                      </a:r>
                      <a:r>
                        <a:rPr kumimoji="0" lang="ru-RU" sz="1600" b="1" i="0" u="none" strike="noStrike" cap="none" normalizeH="0" baseline="30000" dirty="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a:t>
                      </a:r>
                      <a:endParaRPr kumimoji="0" lang="ru-RU" sz="1800" b="1" i="0" u="none" strike="noStrike" cap="none" normalizeH="0" baseline="0" dirty="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50%</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4·10</a:t>
                      </a:r>
                      <a:r>
                        <a:rPr kumimoji="0" lang="ru-RU" sz="1600" b="1" i="0" u="none" strike="noStrike" cap="none" normalizeH="0" baseline="30000" dirty="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64</a:t>
                      </a:r>
                      <a:r>
                        <a:rPr kumimoji="0" lang="en-US" sz="1600" b="1" i="0" u="none" strike="noStrike" cap="none" normalizeH="0" baseline="0" dirty="0">
                          <a:ln>
                            <a:noFill/>
                          </a:ln>
                          <a:solidFill>
                            <a:schemeClr val="bg1"/>
                          </a:solidFill>
                          <a:effectLst/>
                          <a:latin typeface="Times New Roman" pitchFamily="18" charset="0"/>
                          <a:cs typeface="Times New Roman" pitchFamily="18" charset="0"/>
                        </a:rPr>
                        <a:t>Ni</a:t>
                      </a:r>
                      <a:endParaRPr kumimoji="0" lang="en-US"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10/11</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125</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8.10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a:t>
                      </a:r>
                      <a:endParaRPr kumimoji="0" lang="ru-RU" sz="1800" b="1" i="0" u="none" strike="noStrike" cap="none" normalizeH="0" baseline="0" dirty="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4·10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8"/>
                  </a:ext>
                </a:extLst>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70</a:t>
                      </a:r>
                      <a:r>
                        <a:rPr kumimoji="0" lang="en-US" sz="1600" b="1" i="0" u="none" strike="noStrike" cap="none" normalizeH="0" baseline="0" dirty="0">
                          <a:ln>
                            <a:noFill/>
                          </a:ln>
                          <a:solidFill>
                            <a:schemeClr val="tx1"/>
                          </a:solidFill>
                          <a:effectLst/>
                          <a:latin typeface="Times New Roman" pitchFamily="18" charset="0"/>
                          <a:cs typeface="Times New Roman" pitchFamily="18" charset="0"/>
                        </a:rPr>
                        <a:t>Zn</a:t>
                      </a:r>
                      <a:endParaRPr kumimoji="0" lang="en-US"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chemeClr val="tx1"/>
                          </a:solidFill>
                          <a:effectLst/>
                          <a:latin typeface="Times New Roman" pitchFamily="18" charset="0"/>
                          <a:cs typeface="Times New Roman" pitchFamily="18" charset="0"/>
                        </a:rPr>
                        <a:t>11/12</a:t>
                      </a:r>
                      <a:endParaRPr kumimoji="0" lang="ru-RU" sz="16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chemeClr val="tx1"/>
                          </a:solidFill>
                          <a:effectLst/>
                          <a:latin typeface="Times New Roman" pitchFamily="18" charset="0"/>
                          <a:cs typeface="Times New Roman" pitchFamily="18" charset="0"/>
                        </a:rPr>
                        <a:t>100</a:t>
                      </a:r>
                      <a:endParaRPr kumimoji="0" lang="ru-RU" sz="16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5.10</a:t>
                      </a:r>
                      <a:r>
                        <a:rPr kumimoji="0" lang="ru-RU" sz="1600" b="1" i="0" u="none" strike="noStrike" cap="none" normalizeH="0" baseline="30000" dirty="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a:t>
                      </a:r>
                      <a:endParaRPr kumimoji="0" lang="ru-RU" sz="1800" b="1" i="0" u="none" strike="noStrike" cap="none" normalizeH="0" baseline="0" dirty="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50%</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Times New Roman" pitchFamily="18" charset="0"/>
                          <a:cs typeface="Times New Roman" pitchFamily="18" charset="0"/>
                        </a:rPr>
                        <a:t>2,5.10</a:t>
                      </a:r>
                      <a:r>
                        <a:rPr kumimoji="0" lang="ru-RU" sz="1600" b="1" i="0" u="none" strike="noStrike" cap="none" normalizeH="0" baseline="30000" dirty="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9"/>
                  </a:ext>
                </a:extLst>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136Хе</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22/23</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150</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4.10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a:t>
                      </a:r>
                      <a:endParaRPr kumimoji="0" lang="ru-RU" sz="1800" b="1" i="0" u="none" strike="noStrike" cap="none" normalizeH="0" baseline="0" dirty="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cs typeface="Times New Roman" pitchFamily="18" charset="0"/>
                        </a:rPr>
                        <a:t>2·10</a:t>
                      </a:r>
                      <a:r>
                        <a:rPr kumimoji="0" lang="ru-RU" sz="1600" b="1" i="0" u="none" strike="noStrike" cap="none" normalizeH="0" baseline="30000" dirty="0">
                          <a:ln>
                            <a:noFill/>
                          </a:ln>
                          <a:solidFill>
                            <a:schemeClr val="bg1"/>
                          </a:solidFill>
                          <a:effectLst/>
                          <a:latin typeface="Times New Roman" pitchFamily="18" charset="0"/>
                          <a:cs typeface="Times New Roman" pitchFamily="18" charset="0"/>
                        </a:rPr>
                        <a:t>13</a:t>
                      </a:r>
                      <a:endParaRPr kumimoji="0" lang="ru-RU" sz="14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10"/>
                  </a:ext>
                </a:extLst>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12"/>
                  </a:ext>
                </a:extLst>
              </a:tr>
            </a:tbl>
          </a:graphicData>
        </a:graphic>
      </p:graphicFrame>
      <p:sp>
        <p:nvSpPr>
          <p:cNvPr id="4" name="Text Box 46"/>
          <p:cNvSpPr txBox="1">
            <a:spLocks noChangeArrowheads="1"/>
          </p:cNvSpPr>
          <p:nvPr/>
        </p:nvSpPr>
        <p:spPr bwMode="auto">
          <a:xfrm>
            <a:off x="684213" y="8930"/>
            <a:ext cx="797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a:solidFill>
                  <a:schemeClr val="bg2">
                    <a:lumMod val="25000"/>
                  </a:schemeClr>
                </a:solidFill>
                <a:latin typeface="Times New Roman" panose="02020603050405020304" pitchFamily="18" charset="0"/>
                <a:cs typeface="Times New Roman" panose="02020603050405020304" pitchFamily="18" charset="0"/>
              </a:rPr>
              <a:t>Expected beam parameters of the DC-280</a:t>
            </a:r>
            <a:endParaRPr lang="ru-RU" sz="28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89568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549275"/>
            <a:ext cx="658495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2"/>
          <p:cNvSpPr txBox="1">
            <a:spLocks noChangeArrowheads="1"/>
          </p:cNvSpPr>
          <p:nvPr/>
        </p:nvSpPr>
        <p:spPr bwMode="auto">
          <a:xfrm>
            <a:off x="1279525" y="119063"/>
            <a:ext cx="7108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ru-RU" sz="2800"/>
              <a:t>Assembled high voltage platform</a:t>
            </a:r>
            <a:r>
              <a:rPr lang="ru-RU" altLang="ru-RU" sz="2800"/>
              <a:t> </a:t>
            </a:r>
            <a:r>
              <a:rPr lang="en-US" altLang="ru-RU" sz="2800"/>
              <a:t>- June</a:t>
            </a:r>
            <a:r>
              <a:rPr lang="ru-RU" altLang="ru-RU" sz="2800"/>
              <a:t> 2017</a:t>
            </a:r>
          </a:p>
        </p:txBody>
      </p:sp>
      <p:sp>
        <p:nvSpPr>
          <p:cNvPr id="21508" name="TextBox 3"/>
          <p:cNvSpPr txBox="1">
            <a:spLocks noChangeArrowheads="1"/>
          </p:cNvSpPr>
          <p:nvPr/>
        </p:nvSpPr>
        <p:spPr bwMode="auto">
          <a:xfrm>
            <a:off x="831850" y="5300663"/>
            <a:ext cx="7575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t>June – September – assemblage of the axial injection system</a:t>
            </a:r>
          </a:p>
          <a:p>
            <a:r>
              <a:rPr lang="en-US" altLang="ru-RU"/>
              <a:t>October 2017 – installation of DECRIS-PM at the cyclotron</a:t>
            </a:r>
            <a:endParaRPr lang="ru-RU" altLang="ru-RU"/>
          </a:p>
        </p:txBody>
      </p:sp>
    </p:spTree>
    <p:extLst>
      <p:ext uri="{BB962C8B-B14F-4D97-AF65-F5344CB8AC3E}">
        <p14:creationId xmlns:p14="http://schemas.microsoft.com/office/powerpoint/2010/main" val="2734971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7" name="Group 7"/>
          <p:cNvGraphicFramePr>
            <a:graphicFrameLocks noGrp="1"/>
          </p:cNvGraphicFramePr>
          <p:nvPr>
            <p:extLst>
              <p:ext uri="{D42A27DB-BD31-4B8C-83A1-F6EECF244321}">
                <p14:modId xmlns:p14="http://schemas.microsoft.com/office/powerpoint/2010/main" val="2446565293"/>
              </p:ext>
            </p:extLst>
          </p:nvPr>
        </p:nvGraphicFramePr>
        <p:xfrm>
          <a:off x="4608723" y="5229200"/>
          <a:ext cx="4152900" cy="1158875"/>
        </p:xfrm>
        <a:graphic>
          <a:graphicData uri="http://schemas.openxmlformats.org/drawingml/2006/table">
            <a:tbl>
              <a:tblPr/>
              <a:tblGrid>
                <a:gridCol w="2284413">
                  <a:extLst>
                    <a:ext uri="{9D8B030D-6E8A-4147-A177-3AD203B41FA5}">
                      <a16:colId xmlns:a16="http://schemas.microsoft.com/office/drawing/2014/main" xmlns="" val="20000"/>
                    </a:ext>
                  </a:extLst>
                </a:gridCol>
                <a:gridCol w="1868487">
                  <a:extLst>
                    <a:ext uri="{9D8B030D-6E8A-4147-A177-3AD203B41FA5}">
                      <a16:colId xmlns:a16="http://schemas.microsoft.com/office/drawing/2014/main" xmlns="" val="20001"/>
                    </a:ext>
                  </a:extLst>
                </a:gridCol>
              </a:tblGrid>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Reaction</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Transmission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96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a:ln>
                            <a:noFill/>
                          </a:ln>
                          <a:solidFill>
                            <a:srgbClr val="003399"/>
                          </a:solidFill>
                          <a:effectLst/>
                          <a:latin typeface="Times New Roman" pitchFamily="18" charset="0"/>
                          <a:cs typeface="Arial" charset="0"/>
                        </a:rPr>
                        <a:t>244</a:t>
                      </a:r>
                      <a:r>
                        <a:rPr kumimoji="0" lang="en-US" sz="1700" b="1" i="0" u="none" strike="noStrike" cap="none" normalizeH="0" baseline="0">
                          <a:ln>
                            <a:noFill/>
                          </a:ln>
                          <a:solidFill>
                            <a:srgbClr val="003399"/>
                          </a:solidFill>
                          <a:effectLst/>
                          <a:latin typeface="Times New Roman" pitchFamily="18" charset="0"/>
                          <a:cs typeface="Arial" charset="0"/>
                        </a:rPr>
                        <a:t>Pu(</a:t>
                      </a:r>
                      <a:r>
                        <a:rPr kumimoji="0" lang="en-US" sz="1700" b="1" i="0" u="none" strike="noStrike" cap="none" normalizeH="0" baseline="30000">
                          <a:ln>
                            <a:noFill/>
                          </a:ln>
                          <a:solidFill>
                            <a:srgbClr val="003399"/>
                          </a:solidFill>
                          <a:effectLst/>
                          <a:latin typeface="Times New Roman" pitchFamily="18" charset="0"/>
                          <a:cs typeface="Arial" charset="0"/>
                        </a:rPr>
                        <a:t>48</a:t>
                      </a:r>
                      <a:r>
                        <a:rPr kumimoji="0" lang="en-US" sz="1700" b="1" i="0" u="none" strike="noStrike" cap="none" normalizeH="0" baseline="0">
                          <a:ln>
                            <a:noFill/>
                          </a:ln>
                          <a:solidFill>
                            <a:srgbClr val="003399"/>
                          </a:solidFill>
                          <a:effectLst/>
                          <a:latin typeface="Times New Roman" pitchFamily="18" charset="0"/>
                          <a:cs typeface="Arial" charset="0"/>
                        </a:rPr>
                        <a:t>Ca,3n)</a:t>
                      </a:r>
                      <a:r>
                        <a:rPr kumimoji="0" lang="en-US" sz="1700" b="1" i="0" u="none" strike="noStrike" cap="none" normalizeH="0" baseline="30000">
                          <a:ln>
                            <a:noFill/>
                          </a:ln>
                          <a:solidFill>
                            <a:srgbClr val="003399"/>
                          </a:solidFill>
                          <a:effectLst/>
                          <a:latin typeface="Times New Roman" pitchFamily="18" charset="0"/>
                          <a:cs typeface="Arial" charset="0"/>
                        </a:rPr>
                        <a:t>289</a:t>
                      </a:r>
                      <a:r>
                        <a:rPr kumimoji="0" lang="en-US" sz="1700" b="1" i="0" u="none" strike="noStrike" cap="none" normalizeH="0" baseline="0">
                          <a:ln>
                            <a:noFill/>
                          </a:ln>
                          <a:solidFill>
                            <a:srgbClr val="003399"/>
                          </a:solidFill>
                          <a:effectLst/>
                          <a:latin typeface="Times New Roman" pitchFamily="18" charset="0"/>
                          <a:cs typeface="Arial" charset="0"/>
                        </a:rPr>
                        <a:t>114</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60 %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a:ln>
                            <a:noFill/>
                          </a:ln>
                          <a:solidFill>
                            <a:srgbClr val="003399"/>
                          </a:solidFill>
                          <a:effectLst/>
                          <a:latin typeface="Times New Roman" pitchFamily="18" charset="0"/>
                          <a:cs typeface="Arial" charset="0"/>
                        </a:rPr>
                        <a:t>244</a:t>
                      </a:r>
                      <a:r>
                        <a:rPr kumimoji="0" lang="en-US" sz="1700" b="1" i="0" u="none" strike="noStrike" cap="none" normalizeH="0" baseline="0">
                          <a:ln>
                            <a:noFill/>
                          </a:ln>
                          <a:solidFill>
                            <a:srgbClr val="003399"/>
                          </a:solidFill>
                          <a:effectLst/>
                          <a:latin typeface="Times New Roman" pitchFamily="18" charset="0"/>
                          <a:cs typeface="Arial" charset="0"/>
                        </a:rPr>
                        <a:t>Pu(</a:t>
                      </a:r>
                      <a:r>
                        <a:rPr kumimoji="0" lang="en-US" sz="1700" b="1" i="0" u="none" strike="noStrike" cap="none" normalizeH="0" baseline="30000">
                          <a:ln>
                            <a:noFill/>
                          </a:ln>
                          <a:solidFill>
                            <a:srgbClr val="003399"/>
                          </a:solidFill>
                          <a:effectLst/>
                          <a:latin typeface="Times New Roman" pitchFamily="18" charset="0"/>
                          <a:cs typeface="Arial" charset="0"/>
                        </a:rPr>
                        <a:t>58</a:t>
                      </a:r>
                      <a:r>
                        <a:rPr kumimoji="0" lang="en-US" sz="1700" b="1" i="0" u="none" strike="noStrike" cap="none" normalizeH="0" baseline="0">
                          <a:ln>
                            <a:noFill/>
                          </a:ln>
                          <a:solidFill>
                            <a:srgbClr val="003399"/>
                          </a:solidFill>
                          <a:effectLst/>
                          <a:latin typeface="Times New Roman" pitchFamily="18" charset="0"/>
                          <a:cs typeface="Arial" charset="0"/>
                        </a:rPr>
                        <a:t>Fe,4n)</a:t>
                      </a:r>
                      <a:r>
                        <a:rPr kumimoji="0" lang="en-US" sz="1700" b="1" i="0" u="none" strike="noStrike" cap="none" normalizeH="0" baseline="30000">
                          <a:ln>
                            <a:noFill/>
                          </a:ln>
                          <a:solidFill>
                            <a:srgbClr val="003399"/>
                          </a:solidFill>
                          <a:effectLst/>
                          <a:latin typeface="Times New Roman" pitchFamily="18" charset="0"/>
                          <a:cs typeface="Arial" charset="0"/>
                        </a:rPr>
                        <a:t>298</a:t>
                      </a:r>
                      <a:r>
                        <a:rPr kumimoji="0" lang="en-US" sz="1700" b="1" i="0" u="none" strike="noStrike" cap="none" normalizeH="0" baseline="0">
                          <a:ln>
                            <a:noFill/>
                          </a:ln>
                          <a:solidFill>
                            <a:srgbClr val="003399"/>
                          </a:solidFill>
                          <a:effectLst/>
                          <a:latin typeface="Times New Roman" pitchFamily="18" charset="0"/>
                          <a:cs typeface="Arial" charset="0"/>
                        </a:rPr>
                        <a:t>120</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75 %</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9" name="Заголовок 1"/>
          <p:cNvSpPr>
            <a:spLocks noGrp="1"/>
          </p:cNvSpPr>
          <p:nvPr>
            <p:ph type="ctrTitle" idx="4294967295"/>
          </p:nvPr>
        </p:nvSpPr>
        <p:spPr>
          <a:xfrm>
            <a:off x="711410" y="188640"/>
            <a:ext cx="7794625" cy="786929"/>
          </a:xfrm>
        </p:spPr>
        <p:txBody>
          <a:bodyPr lIns="36000" rIns="36000" anchorCtr="1">
            <a:normAutofit/>
          </a:bodyPr>
          <a:lstStyle/>
          <a:p>
            <a:pPr eaLnBrk="1" hangingPunct="1">
              <a:defRPr/>
            </a:pPr>
            <a:r>
              <a:rPr lang="en-US" sz="2800" b="1" kern="1200" dirty="0">
                <a:solidFill>
                  <a:srgbClr val="C00000"/>
                </a:solidFill>
                <a:latin typeface="Times New Roman" pitchFamily="18" charset="0"/>
              </a:rPr>
              <a:t>New FLNR gas-filled separator (contracted)</a:t>
            </a:r>
            <a:r>
              <a:rPr lang="en-US" sz="2000" b="1" kern="1200" dirty="0">
                <a:solidFill>
                  <a:srgbClr val="C00000"/>
                </a:solidFill>
                <a:latin typeface="Times New Roman" pitchFamily="18" charset="0"/>
              </a:rPr>
              <a:t> </a:t>
            </a:r>
            <a:endParaRPr lang="ru-RU" sz="2000" b="1" kern="1200"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pic>
        <p:nvPicPr>
          <p:cNvPr id="10"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499992" y="2764722"/>
            <a:ext cx="4481104" cy="187220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052736"/>
            <a:ext cx="3810991" cy="266429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690" y="4101955"/>
            <a:ext cx="3098292" cy="2502144"/>
          </a:xfrm>
          <a:prstGeom prst="rect">
            <a:avLst/>
          </a:prstGeom>
        </p:spPr>
      </p:pic>
      <p:grpSp>
        <p:nvGrpSpPr>
          <p:cNvPr id="14" name="Group 13"/>
          <p:cNvGrpSpPr/>
          <p:nvPr/>
        </p:nvGrpSpPr>
        <p:grpSpPr>
          <a:xfrm>
            <a:off x="6300192" y="1141919"/>
            <a:ext cx="1728550" cy="1422985"/>
            <a:chOff x="42244" y="4796246"/>
            <a:chExt cx="1728550" cy="1422985"/>
          </a:xfrm>
        </p:grpSpPr>
        <p:pic>
          <p:nvPicPr>
            <p:cNvPr id="15" name="Picture 5"/>
            <p:cNvPicPr>
              <a:picLocks noChangeAspect="1"/>
            </p:cNvPicPr>
            <p:nvPr/>
          </p:nvPicPr>
          <p:blipFill>
            <a:blip r:embed="rId6" cstate="print">
              <a:clrChange>
                <a:clrFrom>
                  <a:srgbClr val="FDFDFD"/>
                </a:clrFrom>
                <a:clrTo>
                  <a:srgbClr val="FDFDFD">
                    <a:alpha val="0"/>
                  </a:srgbClr>
                </a:clrTo>
              </a:clrChange>
            </a:blip>
            <a:stretch>
              <a:fillRect/>
            </a:stretch>
          </p:blipFill>
          <p:spPr>
            <a:xfrm>
              <a:off x="167730" y="4796246"/>
              <a:ext cx="1477575" cy="814800"/>
            </a:xfrm>
            <a:prstGeom prst="rect">
              <a:avLst/>
            </a:prstGeom>
          </p:spPr>
        </p:pic>
        <p:sp>
          <p:nvSpPr>
            <p:cNvPr id="16" name="TextBox 15"/>
            <p:cNvSpPr txBox="1"/>
            <p:nvPr/>
          </p:nvSpPr>
          <p:spPr>
            <a:xfrm>
              <a:off x="42244" y="5634456"/>
              <a:ext cx="1728550" cy="584775"/>
            </a:xfrm>
            <a:prstGeom prst="rect">
              <a:avLst/>
            </a:prstGeom>
            <a:noFill/>
          </p:spPr>
          <p:txBody>
            <a:bodyPr wrap="none" rtlCol="0">
              <a:spAutoFit/>
            </a:bodyPr>
            <a:lstStyle/>
            <a:p>
              <a:pPr algn="ctr"/>
              <a:r>
                <a:rPr lang="en-US" sz="1600" b="1" dirty="0">
                  <a:solidFill>
                    <a:srgbClr val="003399"/>
                  </a:solidFill>
                </a:rPr>
                <a:t>Technical Design</a:t>
              </a:r>
            </a:p>
            <a:p>
              <a:pPr algn="ctr"/>
              <a:r>
                <a:rPr lang="en-US" sz="1600" b="1" dirty="0">
                  <a:solidFill>
                    <a:srgbClr val="003399"/>
                  </a:solidFill>
                </a:rPr>
                <a:t>Report No 412923</a:t>
              </a:r>
              <a:endParaRPr lang="ru-RU" sz="1600" b="1" dirty="0">
                <a:solidFill>
                  <a:srgbClr val="003399"/>
                </a:solidFill>
              </a:endParaRPr>
            </a:p>
          </p:txBody>
        </p:sp>
      </p:grpSp>
    </p:spTree>
    <p:extLst>
      <p:ext uri="{BB962C8B-B14F-4D97-AF65-F5344CB8AC3E}">
        <p14:creationId xmlns:p14="http://schemas.microsoft.com/office/powerpoint/2010/main" val="84945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516866" y="3262136"/>
            <a:ext cx="5522210" cy="2821285"/>
          </a:xfrm>
          <a:prstGeom prst="rect">
            <a:avLst/>
          </a:prstGeom>
        </p:spPr>
        <p:txBody>
          <a:bodyPr wrap="square">
            <a:spAutoFit/>
          </a:bodyPr>
          <a:lstStyle/>
          <a:p>
            <a:pPr marL="0" indent="0">
              <a:spcBef>
                <a:spcPts val="0"/>
              </a:spcBef>
              <a:spcAft>
                <a:spcPts val="800"/>
              </a:spcAft>
            </a:pPr>
            <a:r>
              <a:rPr lang="en-US" sz="1800" b="1" dirty="0">
                <a:solidFill>
                  <a:srgbClr val="002060"/>
                </a:solidFill>
                <a:cs typeface="Times New Roman" panose="02020603050405020304" pitchFamily="18" charset="0"/>
              </a:rPr>
              <a:t>All parts have been manufactured;</a:t>
            </a:r>
          </a:p>
          <a:p>
            <a:pPr marL="0" indent="0">
              <a:spcBef>
                <a:spcPts val="0"/>
              </a:spcBef>
              <a:spcAft>
                <a:spcPts val="800"/>
              </a:spcAft>
            </a:pPr>
            <a:r>
              <a:rPr lang="en-US" sz="1800" b="1" dirty="0">
                <a:solidFill>
                  <a:srgbClr val="002060"/>
                </a:solidFill>
                <a:cs typeface="Times New Roman" panose="02020603050405020304" pitchFamily="18" charset="0"/>
              </a:rPr>
              <a:t>Commissioning - </a:t>
            </a:r>
            <a:r>
              <a:rPr lang="en-US" sz="1800" b="1" dirty="0">
                <a:solidFill>
                  <a:srgbClr val="FF0000"/>
                </a:solidFill>
                <a:cs typeface="Times New Roman" panose="02020603050405020304" pitchFamily="18" charset="0"/>
              </a:rPr>
              <a:t>August – November 2017;</a:t>
            </a:r>
          </a:p>
          <a:p>
            <a:pPr marL="0" indent="0">
              <a:spcBef>
                <a:spcPts val="0"/>
              </a:spcBef>
              <a:spcAft>
                <a:spcPts val="800"/>
              </a:spcAft>
            </a:pPr>
            <a:r>
              <a:rPr lang="en-US" sz="1800" b="1" dirty="0">
                <a:solidFill>
                  <a:srgbClr val="002060"/>
                </a:solidFill>
                <a:cs typeface="Times New Roman" panose="02020603050405020304" pitchFamily="18" charset="0"/>
              </a:rPr>
              <a:t>Delivery of power supplies – </a:t>
            </a:r>
            <a:r>
              <a:rPr lang="en-US" sz="1800" b="1" dirty="0">
                <a:solidFill>
                  <a:srgbClr val="FF0000"/>
                </a:solidFill>
                <a:cs typeface="Times New Roman" panose="02020603050405020304" pitchFamily="18" charset="0"/>
              </a:rPr>
              <a:t>October 15, 2017;</a:t>
            </a:r>
          </a:p>
          <a:p>
            <a:pPr marL="0" indent="0">
              <a:spcBef>
                <a:spcPts val="0"/>
              </a:spcBef>
              <a:spcAft>
                <a:spcPts val="800"/>
              </a:spcAft>
            </a:pPr>
            <a:r>
              <a:rPr lang="en-US" sz="1800" b="1" dirty="0">
                <a:solidFill>
                  <a:srgbClr val="002060"/>
                </a:solidFill>
                <a:cs typeface="Times New Roman" panose="02020603050405020304" pitchFamily="18" charset="0"/>
              </a:rPr>
              <a:t>Delivery of magnets – </a:t>
            </a:r>
            <a:r>
              <a:rPr lang="en-US" sz="1800" b="1" dirty="0">
                <a:solidFill>
                  <a:srgbClr val="FF0000"/>
                </a:solidFill>
                <a:cs typeface="Times New Roman" panose="02020603050405020304" pitchFamily="18" charset="0"/>
              </a:rPr>
              <a:t>November 15, 2017;</a:t>
            </a:r>
          </a:p>
          <a:p>
            <a:pPr marL="0" indent="0">
              <a:spcBef>
                <a:spcPts val="0"/>
              </a:spcBef>
              <a:spcAft>
                <a:spcPts val="800"/>
              </a:spcAft>
            </a:pPr>
            <a:r>
              <a:rPr lang="en-US" sz="1800" b="1" dirty="0">
                <a:solidFill>
                  <a:srgbClr val="002060"/>
                </a:solidFill>
                <a:cs typeface="Times New Roman" panose="02020603050405020304" pitchFamily="18" charset="0"/>
              </a:rPr>
              <a:t>Installation &amp; Alignment – </a:t>
            </a:r>
            <a:r>
              <a:rPr lang="en-US" sz="1800" b="1" dirty="0">
                <a:solidFill>
                  <a:srgbClr val="FF0000"/>
                </a:solidFill>
                <a:cs typeface="Times New Roman" panose="02020603050405020304" pitchFamily="18" charset="0"/>
              </a:rPr>
              <a:t>October 15 – December 15;</a:t>
            </a:r>
            <a:endParaRPr lang="ru-RU" sz="1800" b="1" dirty="0">
              <a:solidFill>
                <a:srgbClr val="FF0000"/>
              </a:solidFill>
              <a:cs typeface="Times New Roman" panose="02020603050405020304" pitchFamily="18" charset="0"/>
            </a:endParaRPr>
          </a:p>
          <a:p>
            <a:pPr marL="0" indent="0">
              <a:spcBef>
                <a:spcPts val="0"/>
              </a:spcBef>
            </a:pPr>
            <a:r>
              <a:rPr lang="en-US" sz="1800" b="1" dirty="0">
                <a:solidFill>
                  <a:srgbClr val="002060"/>
                </a:solidFill>
                <a:cs typeface="Times New Roman" panose="02020603050405020304" pitchFamily="18" charset="0"/>
              </a:rPr>
              <a:t>Onset of first-day experiments </a:t>
            </a:r>
            <a:r>
              <a:rPr lang="en-US" sz="1800" b="1" baseline="30000" dirty="0">
                <a:solidFill>
                  <a:srgbClr val="002060"/>
                </a:solidFill>
                <a:cs typeface="Times New Roman" panose="02020603050405020304" pitchFamily="18" charset="0"/>
              </a:rPr>
              <a:t>48</a:t>
            </a:r>
            <a:r>
              <a:rPr lang="en-US" sz="1800" b="1" dirty="0">
                <a:solidFill>
                  <a:srgbClr val="002060"/>
                </a:solidFill>
                <a:cs typeface="Times New Roman" panose="02020603050405020304" pitchFamily="18" charset="0"/>
              </a:rPr>
              <a:t>Ca+ </a:t>
            </a:r>
            <a:r>
              <a:rPr lang="en-US" sz="1800" b="1" baseline="30000" dirty="0">
                <a:solidFill>
                  <a:srgbClr val="002060"/>
                </a:solidFill>
                <a:cs typeface="Times New Roman" panose="02020603050405020304" pitchFamily="18" charset="0"/>
              </a:rPr>
              <a:t>243</a:t>
            </a:r>
            <a:r>
              <a:rPr lang="en-US" sz="1800" b="1" dirty="0">
                <a:solidFill>
                  <a:srgbClr val="002060"/>
                </a:solidFill>
                <a:cs typeface="Times New Roman" panose="02020603050405020304" pitchFamily="18" charset="0"/>
              </a:rPr>
              <a:t>Am –</a:t>
            </a:r>
          </a:p>
          <a:p>
            <a:pPr marL="0" indent="0">
              <a:spcBef>
                <a:spcPts val="0"/>
              </a:spcBef>
            </a:pPr>
            <a:r>
              <a:rPr lang="en-US" sz="1800" b="1" dirty="0">
                <a:solidFill>
                  <a:srgbClr val="002060"/>
                </a:solidFill>
                <a:cs typeface="Times New Roman" panose="02020603050405020304" pitchFamily="18" charset="0"/>
              </a:rPr>
              <a:t>			              - </a:t>
            </a:r>
            <a:r>
              <a:rPr lang="en-US" sz="1800" b="1" dirty="0">
                <a:solidFill>
                  <a:srgbClr val="FF0000"/>
                </a:solidFill>
                <a:cs typeface="Times New Roman" panose="02020603050405020304" pitchFamily="18" charset="0"/>
              </a:rPr>
              <a:t>September 2018;</a:t>
            </a:r>
          </a:p>
          <a:p>
            <a:pPr marL="0" indent="0">
              <a:spcBef>
                <a:spcPts val="0"/>
              </a:spcBef>
            </a:pPr>
            <a:r>
              <a:rPr lang="en-US" sz="1800" b="1" dirty="0">
                <a:solidFill>
                  <a:srgbClr val="002060"/>
                </a:solidFill>
                <a:cs typeface="Times New Roman" panose="02020603050405020304" pitchFamily="18" charset="0"/>
              </a:rPr>
              <a:t>Getting of licenses - </a:t>
            </a:r>
            <a:r>
              <a:rPr lang="en-US" sz="1800" b="1" dirty="0">
                <a:solidFill>
                  <a:srgbClr val="FF0000"/>
                </a:solidFill>
                <a:cs typeface="Times New Roman" panose="02020603050405020304" pitchFamily="18" charset="0"/>
              </a:rPr>
              <a:t>2017–2018.</a:t>
            </a:r>
            <a:endParaRPr lang="en-US" altLang="ru-RU" sz="1800" dirty="0">
              <a:solidFill>
                <a:srgbClr val="FF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62503" name="TextBox 11"/>
          <p:cNvSpPr txBox="1">
            <a:spLocks noChangeArrowheads="1"/>
          </p:cNvSpPr>
          <p:nvPr/>
        </p:nvSpPr>
        <p:spPr bwMode="auto">
          <a:xfrm>
            <a:off x="7802562" y="542552"/>
            <a:ext cx="979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ru-RU" sz="1800" b="1" dirty="0">
                <a:solidFill>
                  <a:srgbClr val="FFFFFF"/>
                </a:solidFill>
                <a:latin typeface="Arial" charset="0"/>
                <a:cs typeface="Arial" charset="0"/>
              </a:rPr>
              <a:t>DC-280</a:t>
            </a:r>
            <a:endParaRPr lang="ru-RU" altLang="ru-RU" sz="1800" b="1" dirty="0">
              <a:solidFill>
                <a:srgbClr val="FFFFFF"/>
              </a:solidFill>
              <a:latin typeface="Arial" charset="0"/>
              <a:cs typeface="Arial" charset="0"/>
            </a:endParaRPr>
          </a:p>
        </p:txBody>
      </p:sp>
      <p:sp>
        <p:nvSpPr>
          <p:cNvPr id="13" name="Rectangle 2"/>
          <p:cNvSpPr txBox="1">
            <a:spLocks noChangeArrowheads="1"/>
          </p:cNvSpPr>
          <p:nvPr/>
        </p:nvSpPr>
        <p:spPr bwMode="auto">
          <a:xfrm>
            <a:off x="1994839" y="55724"/>
            <a:ext cx="4608512" cy="47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ru-RU" sz="2800" b="1" kern="0" dirty="0">
                <a:solidFill>
                  <a:srgbClr val="FF0000"/>
                </a:solidFill>
                <a:latin typeface="Times New Roman" panose="02020603050405020304" pitchFamily="18" charset="0"/>
                <a:cs typeface="Times New Roman" panose="02020603050405020304" pitchFamily="18" charset="0"/>
              </a:rPr>
              <a:t>Gas-Filled Separator GFS-2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8239" y="561614"/>
            <a:ext cx="3125112" cy="240131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79513" y="561613"/>
            <a:ext cx="3256491" cy="24013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553424"/>
            <a:ext cx="2279016" cy="240950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140968"/>
            <a:ext cx="3256492" cy="3063622"/>
          </a:xfrm>
          <a:prstGeom prst="rect">
            <a:avLst/>
          </a:prstGeom>
        </p:spPr>
      </p:pic>
      <p:sp>
        <p:nvSpPr>
          <p:cNvPr id="10" name="TextBox 9"/>
          <p:cNvSpPr txBox="1"/>
          <p:nvPr/>
        </p:nvSpPr>
        <p:spPr>
          <a:xfrm>
            <a:off x="1464310" y="2582251"/>
            <a:ext cx="4467890" cy="400110"/>
          </a:xfrm>
          <a:prstGeom prst="rect">
            <a:avLst/>
          </a:prstGeom>
          <a:noFill/>
        </p:spPr>
        <p:txBody>
          <a:bodyPr wrap="none" rtlCol="0">
            <a:spAutoFit/>
          </a:bodyPr>
          <a:lstStyle/>
          <a:p>
            <a:r>
              <a:rPr lang="en-US" b="1" dirty="0">
                <a:solidFill>
                  <a:srgbClr val="FFFF00"/>
                </a:solidFill>
              </a:rPr>
              <a:t>Parts of the main analyzing 30</a:t>
            </a:r>
            <a:r>
              <a:rPr lang="en-US" b="1" baseline="30000" dirty="0">
                <a:solidFill>
                  <a:srgbClr val="FFFF00"/>
                </a:solidFill>
              </a:rPr>
              <a:t>o</a:t>
            </a:r>
            <a:r>
              <a:rPr lang="en-US" b="1" dirty="0">
                <a:solidFill>
                  <a:srgbClr val="FFFF00"/>
                </a:solidFill>
              </a:rPr>
              <a:t> magnet</a:t>
            </a:r>
            <a:endParaRPr lang="ru-RU" b="1" dirty="0">
              <a:solidFill>
                <a:srgbClr val="FFFF00"/>
              </a:solidFill>
            </a:endParaRPr>
          </a:p>
        </p:txBody>
      </p:sp>
      <p:sp>
        <p:nvSpPr>
          <p:cNvPr id="11" name="TextBox 10"/>
          <p:cNvSpPr txBox="1"/>
          <p:nvPr/>
        </p:nvSpPr>
        <p:spPr>
          <a:xfrm>
            <a:off x="6610206" y="2582251"/>
            <a:ext cx="2428870" cy="369332"/>
          </a:xfrm>
          <a:prstGeom prst="rect">
            <a:avLst/>
          </a:prstGeom>
          <a:noFill/>
        </p:spPr>
        <p:txBody>
          <a:bodyPr wrap="none" rtlCol="0">
            <a:spAutoFit/>
          </a:bodyPr>
          <a:lstStyle/>
          <a:p>
            <a:r>
              <a:rPr lang="en-US" sz="1800" b="1" dirty="0">
                <a:solidFill>
                  <a:srgbClr val="FFFF00"/>
                </a:solidFill>
              </a:rPr>
              <a:t>Additional 10</a:t>
            </a:r>
            <a:r>
              <a:rPr lang="en-US" sz="1800" b="1" baseline="30000" dirty="0">
                <a:solidFill>
                  <a:srgbClr val="FFFF00"/>
                </a:solidFill>
              </a:rPr>
              <a:t>o</a:t>
            </a:r>
            <a:r>
              <a:rPr lang="en-US" sz="1800" b="1" dirty="0">
                <a:solidFill>
                  <a:srgbClr val="FFFF00"/>
                </a:solidFill>
              </a:rPr>
              <a:t> magnet</a:t>
            </a:r>
            <a:endParaRPr lang="ru-RU" sz="1800" b="1" dirty="0">
              <a:solidFill>
                <a:srgbClr val="FFFF00"/>
              </a:solidFill>
            </a:endParaRPr>
          </a:p>
        </p:txBody>
      </p:sp>
      <p:sp>
        <p:nvSpPr>
          <p:cNvPr id="12" name="TextBox 11"/>
          <p:cNvSpPr txBox="1"/>
          <p:nvPr/>
        </p:nvSpPr>
        <p:spPr>
          <a:xfrm>
            <a:off x="683568" y="5835258"/>
            <a:ext cx="2349975" cy="369332"/>
          </a:xfrm>
          <a:prstGeom prst="rect">
            <a:avLst/>
          </a:prstGeom>
          <a:noFill/>
        </p:spPr>
        <p:txBody>
          <a:bodyPr wrap="square" rtlCol="0">
            <a:spAutoFit/>
          </a:bodyPr>
          <a:lstStyle/>
          <a:p>
            <a:r>
              <a:rPr lang="en-US" sz="1800" b="1" dirty="0">
                <a:solidFill>
                  <a:srgbClr val="FFFF00"/>
                </a:solidFill>
              </a:rPr>
              <a:t>Focusing quadrupole</a:t>
            </a:r>
            <a:endParaRPr lang="ru-RU" sz="1800" b="1" dirty="0">
              <a:solidFill>
                <a:srgbClr val="FFFF00"/>
              </a:solidFill>
            </a:endParaRPr>
          </a:p>
        </p:txBody>
      </p:sp>
    </p:spTree>
    <p:extLst>
      <p:ext uri="{BB962C8B-B14F-4D97-AF65-F5344CB8AC3E}">
        <p14:creationId xmlns:p14="http://schemas.microsoft.com/office/powerpoint/2010/main" val="3482363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2" name="TextBox 3"/>
          <p:cNvSpPr txBox="1">
            <a:spLocks noChangeArrowheads="1"/>
          </p:cNvSpPr>
          <p:nvPr/>
        </p:nvSpPr>
        <p:spPr bwMode="auto">
          <a:xfrm>
            <a:off x="2205038" y="188913"/>
            <a:ext cx="68310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
              <a:defRPr sz="2900">
                <a:solidFill>
                  <a:schemeClr val="tx1"/>
                </a:solidFill>
                <a:latin typeface="Verdana" pitchFamily="34" charset="0"/>
              </a:defRPr>
            </a:lvl1pPr>
            <a:lvl2pPr marL="742950" indent="-285750">
              <a:spcBef>
                <a:spcPct val="20000"/>
              </a:spcBef>
              <a:buClr>
                <a:schemeClr val="accent2"/>
              </a:buClr>
              <a:buSzPct val="70000"/>
              <a:buFont typeface="Wingdings" pitchFamily="2" charset="2"/>
              <a:buChar char="l"/>
              <a:defRPr sz="2500">
                <a:solidFill>
                  <a:schemeClr val="tx1"/>
                </a:solidFill>
                <a:latin typeface="Verdana" pitchFamily="34" charset="0"/>
              </a:defRPr>
            </a:lvl2pPr>
            <a:lvl3pPr marL="1143000" indent="-228600">
              <a:spcBef>
                <a:spcPct val="20000"/>
              </a:spcBef>
              <a:buClr>
                <a:schemeClr val="tx2"/>
              </a:buClr>
              <a:buSzPct val="65000"/>
              <a:buFont typeface="Wingdings" pitchFamily="2" charset="2"/>
              <a:buChar char="¡"/>
              <a:defRPr sz="2200">
                <a:solidFill>
                  <a:schemeClr val="tx1"/>
                </a:solidFill>
                <a:latin typeface="Verdana" pitchFamily="34" charset="0"/>
              </a:defRPr>
            </a:lvl3pPr>
            <a:lvl4pPr marL="1600200" indent="-228600">
              <a:spcBef>
                <a:spcPct val="20000"/>
              </a:spcBef>
              <a:buClr>
                <a:schemeClr val="accent2"/>
              </a:buClr>
              <a:buSzPct val="70000"/>
              <a:buFont typeface="Wingdings" pitchFamily="2" charset="2"/>
              <a:buChar char="l"/>
              <a:defRPr sz="1900">
                <a:solidFill>
                  <a:schemeClr val="tx1"/>
                </a:solidFill>
                <a:latin typeface="Verdana" pitchFamily="34" charset="0"/>
              </a:defRPr>
            </a:lvl4pPr>
            <a:lvl5pPr marL="2057400" indent="-228600">
              <a:spcBef>
                <a:spcPct val="20000"/>
              </a:spcBef>
              <a:buClr>
                <a:schemeClr val="tx2"/>
              </a:buClr>
              <a:buSzPct val="60000"/>
              <a:buFont typeface="Wingdings" pitchFamily="2" charset="2"/>
              <a:buChar char="¡"/>
              <a:defRPr sz="19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9pPr>
          </a:lstStyle>
          <a:p>
            <a:pPr>
              <a:spcBef>
                <a:spcPct val="0"/>
              </a:spcBef>
              <a:buClrTx/>
              <a:buSzTx/>
              <a:buFontTx/>
              <a:buNone/>
            </a:pPr>
            <a:r>
              <a:rPr lang="en-US" altLang="ru-RU" sz="1800" b="1" i="1">
                <a:latin typeface="Arial" pitchFamily="34" charset="0"/>
                <a:cs typeface="Arial" pitchFamily="34" charset="0"/>
              </a:rPr>
              <a:t>May 2012:</a:t>
            </a:r>
          </a:p>
          <a:p>
            <a:pPr>
              <a:spcBef>
                <a:spcPct val="0"/>
              </a:spcBef>
              <a:buClrTx/>
              <a:buSzTx/>
              <a:buFontTx/>
              <a:buNone/>
            </a:pPr>
            <a:r>
              <a:rPr lang="en-US" altLang="ru-RU" sz="1800">
                <a:solidFill>
                  <a:srgbClr val="002060"/>
                </a:solidFill>
                <a:latin typeface="Arial" pitchFamily="34" charset="0"/>
                <a:cs typeface="Arial" pitchFamily="34" charset="0"/>
              </a:rPr>
              <a:t>Official approval of the name </a:t>
            </a:r>
            <a:r>
              <a:rPr lang="en-US" altLang="ru-RU" sz="1800" i="1">
                <a:solidFill>
                  <a:srgbClr val="C00000"/>
                </a:solidFill>
                <a:latin typeface="Arial" pitchFamily="34" charset="0"/>
                <a:cs typeface="Arial" pitchFamily="34" charset="0"/>
              </a:rPr>
              <a:t>Flerovium</a:t>
            </a:r>
            <a:r>
              <a:rPr lang="en-US" altLang="ru-RU" sz="1800">
                <a:solidFill>
                  <a:srgbClr val="002060"/>
                </a:solidFill>
                <a:latin typeface="Arial" pitchFamily="34" charset="0"/>
                <a:cs typeface="Arial" pitchFamily="34" charset="0"/>
              </a:rPr>
              <a:t> for element </a:t>
            </a:r>
            <a:r>
              <a:rPr lang="en-US" altLang="ru-RU" sz="1800" i="1">
                <a:solidFill>
                  <a:srgbClr val="C00000"/>
                </a:solidFill>
                <a:latin typeface="Arial" pitchFamily="34" charset="0"/>
                <a:cs typeface="Arial" pitchFamily="34" charset="0"/>
              </a:rPr>
              <a:t>114</a:t>
            </a:r>
          </a:p>
          <a:p>
            <a:pPr>
              <a:spcBef>
                <a:spcPct val="0"/>
              </a:spcBef>
              <a:buClrTx/>
              <a:buSzTx/>
              <a:buFontTx/>
              <a:buNone/>
            </a:pPr>
            <a:r>
              <a:rPr lang="en-US" altLang="ru-RU" sz="1800">
                <a:solidFill>
                  <a:srgbClr val="002060"/>
                </a:solidFill>
                <a:latin typeface="Arial" pitchFamily="34" charset="0"/>
                <a:cs typeface="Arial" pitchFamily="34" charset="0"/>
              </a:rPr>
              <a:t>	</a:t>
            </a:r>
            <a:r>
              <a:rPr lang="ru-RU" altLang="ru-RU" sz="1800">
                <a:solidFill>
                  <a:srgbClr val="002060"/>
                </a:solidFill>
                <a:latin typeface="Arial" pitchFamily="34" charset="0"/>
                <a:cs typeface="Arial" pitchFamily="34" charset="0"/>
              </a:rPr>
              <a:t>       </a:t>
            </a:r>
            <a:r>
              <a:rPr lang="en-US" altLang="ru-RU" sz="1800">
                <a:solidFill>
                  <a:srgbClr val="002060"/>
                </a:solidFill>
                <a:latin typeface="Arial" pitchFamily="34" charset="0"/>
                <a:cs typeface="Arial" pitchFamily="34" charset="0"/>
              </a:rPr>
              <a:t>and the name </a:t>
            </a:r>
            <a:r>
              <a:rPr lang="en-US" altLang="ru-RU" sz="1800" i="1">
                <a:solidFill>
                  <a:srgbClr val="C00000"/>
                </a:solidFill>
                <a:latin typeface="Arial" pitchFamily="34" charset="0"/>
                <a:cs typeface="Arial" pitchFamily="34" charset="0"/>
              </a:rPr>
              <a:t>Livermorium</a:t>
            </a:r>
            <a:r>
              <a:rPr lang="en-US" altLang="ru-RU" sz="1800">
                <a:solidFill>
                  <a:srgbClr val="002060"/>
                </a:solidFill>
                <a:latin typeface="Arial" pitchFamily="34" charset="0"/>
                <a:cs typeface="Arial" pitchFamily="34" charset="0"/>
              </a:rPr>
              <a:t> for element </a:t>
            </a:r>
            <a:r>
              <a:rPr lang="en-US" altLang="ru-RU" sz="1800" i="1">
                <a:solidFill>
                  <a:srgbClr val="C00000"/>
                </a:solidFill>
                <a:latin typeface="Arial" pitchFamily="34" charset="0"/>
                <a:cs typeface="Arial" pitchFamily="34" charset="0"/>
              </a:rPr>
              <a:t>116</a:t>
            </a:r>
          </a:p>
        </p:txBody>
      </p:sp>
      <p:grpSp>
        <p:nvGrpSpPr>
          <p:cNvPr id="276483" name="Группа 6"/>
          <p:cNvGrpSpPr>
            <a:grpSpLocks/>
          </p:cNvGrpSpPr>
          <p:nvPr/>
        </p:nvGrpSpPr>
        <p:grpSpPr bwMode="auto">
          <a:xfrm>
            <a:off x="179388" y="188913"/>
            <a:ext cx="1801812" cy="1608137"/>
            <a:chOff x="255373" y="2996074"/>
            <a:chExt cx="2821786" cy="2448064"/>
          </a:xfrm>
        </p:grpSpPr>
        <p:pic>
          <p:nvPicPr>
            <p:cNvPr id="276489" name="Picture 2" descr="IUPA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893" y="2996074"/>
              <a:ext cx="1206034" cy="107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0" name="Picture 4" descr="IUP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373" y="4185555"/>
              <a:ext cx="2803075" cy="56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72775" y="4810976"/>
              <a:ext cx="2804384" cy="633162"/>
            </a:xfrm>
            <a:prstGeom prst="rect">
              <a:avLst/>
            </a:prstGeom>
            <a:noFill/>
          </p:spPr>
          <p:txBody>
            <a:bodyPr wrap="none">
              <a:spAutoFit/>
            </a:bodyPr>
            <a:lstStyle/>
            <a:p>
              <a:pPr algn="ctr">
                <a:defRPr/>
              </a:pPr>
              <a:r>
                <a:rPr lang="en-US" sz="1050" dirty="0">
                  <a:solidFill>
                    <a:srgbClr val="FF0000"/>
                  </a:solidFill>
                  <a:latin typeface="Arial" panose="020B0604020202020204" pitchFamily="34" charset="0"/>
                  <a:cs typeface="Arial" panose="020B0604020202020204" pitchFamily="34" charset="0"/>
                </a:rPr>
                <a:t>International Union of Pure</a:t>
              </a:r>
            </a:p>
            <a:p>
              <a:pPr algn="ctr">
                <a:defRPr/>
              </a:pPr>
              <a:r>
                <a:rPr lang="en-US" sz="1050" dirty="0">
                  <a:solidFill>
                    <a:srgbClr val="FF0000"/>
                  </a:solidFill>
                  <a:latin typeface="Arial" panose="020B0604020202020204" pitchFamily="34" charset="0"/>
                  <a:cs typeface="Arial" panose="020B0604020202020204" pitchFamily="34" charset="0"/>
                </a:rPr>
                <a:t>and Applied Chemistry</a:t>
              </a:r>
              <a:endParaRPr lang="ru-RU" sz="1050" dirty="0">
                <a:solidFill>
                  <a:srgbClr val="FF0000"/>
                </a:solidFill>
                <a:latin typeface="Arial" panose="020B0604020202020204" pitchFamily="34" charset="0"/>
                <a:cs typeface="Arial" panose="020B0604020202020204" pitchFamily="34" charset="0"/>
              </a:endParaRPr>
            </a:p>
          </p:txBody>
        </p:sp>
      </p:grpSp>
      <p:sp>
        <p:nvSpPr>
          <p:cNvPr id="276484" name="Прямоугольник 28"/>
          <p:cNvSpPr>
            <a:spLocks noChangeArrowheads="1"/>
          </p:cNvSpPr>
          <p:nvPr/>
        </p:nvSpPr>
        <p:spPr bwMode="auto">
          <a:xfrm>
            <a:off x="-20638" y="5949950"/>
            <a:ext cx="9107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
              <a:defRPr sz="2900">
                <a:solidFill>
                  <a:schemeClr val="tx1"/>
                </a:solidFill>
                <a:latin typeface="Verdana" pitchFamily="34" charset="0"/>
              </a:defRPr>
            </a:lvl1pPr>
            <a:lvl2pPr marL="742950" indent="-285750">
              <a:spcBef>
                <a:spcPct val="20000"/>
              </a:spcBef>
              <a:buClr>
                <a:schemeClr val="accent2"/>
              </a:buClr>
              <a:buSzPct val="70000"/>
              <a:buFont typeface="Wingdings" pitchFamily="2" charset="2"/>
              <a:buChar char="l"/>
              <a:defRPr sz="2500">
                <a:solidFill>
                  <a:schemeClr val="tx1"/>
                </a:solidFill>
                <a:latin typeface="Verdana" pitchFamily="34" charset="0"/>
              </a:defRPr>
            </a:lvl2pPr>
            <a:lvl3pPr marL="1143000" indent="-228600">
              <a:spcBef>
                <a:spcPct val="20000"/>
              </a:spcBef>
              <a:buClr>
                <a:schemeClr val="tx2"/>
              </a:buClr>
              <a:buSzPct val="65000"/>
              <a:buFont typeface="Wingdings" pitchFamily="2" charset="2"/>
              <a:buChar char="¡"/>
              <a:defRPr sz="2200">
                <a:solidFill>
                  <a:schemeClr val="tx1"/>
                </a:solidFill>
                <a:latin typeface="Verdana" pitchFamily="34" charset="0"/>
              </a:defRPr>
            </a:lvl3pPr>
            <a:lvl4pPr marL="1600200" indent="-228600">
              <a:spcBef>
                <a:spcPct val="20000"/>
              </a:spcBef>
              <a:buClr>
                <a:schemeClr val="accent2"/>
              </a:buClr>
              <a:buSzPct val="70000"/>
              <a:buFont typeface="Wingdings" pitchFamily="2" charset="2"/>
              <a:buChar char="l"/>
              <a:defRPr sz="1900">
                <a:solidFill>
                  <a:schemeClr val="tx1"/>
                </a:solidFill>
                <a:latin typeface="Verdana" pitchFamily="34" charset="0"/>
              </a:defRPr>
            </a:lvl4pPr>
            <a:lvl5pPr marL="2057400" indent="-228600">
              <a:spcBef>
                <a:spcPct val="20000"/>
              </a:spcBef>
              <a:buClr>
                <a:schemeClr val="tx2"/>
              </a:buClr>
              <a:buSzPct val="60000"/>
              <a:buFont typeface="Wingdings" pitchFamily="2" charset="2"/>
              <a:buChar char="¡"/>
              <a:defRPr sz="19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9pPr>
          </a:lstStyle>
          <a:p>
            <a:pPr algn="ctr">
              <a:spcBef>
                <a:spcPct val="0"/>
              </a:spcBef>
              <a:buClrTx/>
              <a:buSzTx/>
              <a:buFontTx/>
              <a:buNone/>
            </a:pPr>
            <a:r>
              <a:rPr lang="ru-RU" altLang="ru-RU" sz="1800" i="1" dirty="0" smtClean="0">
                <a:solidFill>
                  <a:srgbClr val="000066"/>
                </a:solidFill>
                <a:latin typeface="Arial" pitchFamily="34" charset="0"/>
                <a:cs typeface="Arial" pitchFamily="34" charset="0"/>
              </a:rPr>
              <a:t> </a:t>
            </a:r>
            <a:endParaRPr lang="en-US" altLang="ru-RU" sz="1800" i="1" dirty="0">
              <a:solidFill>
                <a:srgbClr val="000066"/>
              </a:solidFill>
              <a:latin typeface="Arial" pitchFamily="34" charset="0"/>
              <a:cs typeface="Arial" pitchFamily="34" charset="0"/>
            </a:endParaRPr>
          </a:p>
        </p:txBody>
      </p:sp>
      <p:sp>
        <p:nvSpPr>
          <p:cNvPr id="276485" name="Прямоугольник 1"/>
          <p:cNvSpPr>
            <a:spLocks noChangeArrowheads="1"/>
          </p:cNvSpPr>
          <p:nvPr/>
        </p:nvSpPr>
        <p:spPr bwMode="auto">
          <a:xfrm>
            <a:off x="468313" y="1927225"/>
            <a:ext cx="88455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70000"/>
              <a:buFont typeface="Wingdings" pitchFamily="2" charset="2"/>
              <a:buChar char="¡"/>
              <a:defRPr sz="2900">
                <a:solidFill>
                  <a:schemeClr val="tx1"/>
                </a:solidFill>
                <a:latin typeface="Verdana" pitchFamily="34" charset="0"/>
              </a:defRPr>
            </a:lvl1pPr>
            <a:lvl2pPr marL="742950" indent="-285750">
              <a:spcBef>
                <a:spcPct val="20000"/>
              </a:spcBef>
              <a:buClr>
                <a:schemeClr val="accent2"/>
              </a:buClr>
              <a:buSzPct val="70000"/>
              <a:buFont typeface="Wingdings" pitchFamily="2" charset="2"/>
              <a:buChar char="l"/>
              <a:defRPr sz="2500">
                <a:solidFill>
                  <a:schemeClr val="tx1"/>
                </a:solidFill>
                <a:latin typeface="Verdana" pitchFamily="34" charset="0"/>
              </a:defRPr>
            </a:lvl2pPr>
            <a:lvl3pPr marL="1143000" indent="-228600">
              <a:spcBef>
                <a:spcPct val="20000"/>
              </a:spcBef>
              <a:buClr>
                <a:schemeClr val="tx2"/>
              </a:buClr>
              <a:buSzPct val="65000"/>
              <a:buFont typeface="Wingdings" pitchFamily="2" charset="2"/>
              <a:buChar char="¡"/>
              <a:defRPr sz="2200">
                <a:solidFill>
                  <a:schemeClr val="tx1"/>
                </a:solidFill>
                <a:latin typeface="Verdana" pitchFamily="34" charset="0"/>
              </a:defRPr>
            </a:lvl3pPr>
            <a:lvl4pPr marL="1600200" indent="-228600">
              <a:spcBef>
                <a:spcPct val="20000"/>
              </a:spcBef>
              <a:buClr>
                <a:schemeClr val="accent2"/>
              </a:buClr>
              <a:buSzPct val="70000"/>
              <a:buFont typeface="Wingdings" pitchFamily="2" charset="2"/>
              <a:buChar char="l"/>
              <a:defRPr sz="1900">
                <a:solidFill>
                  <a:schemeClr val="tx1"/>
                </a:solidFill>
                <a:latin typeface="Verdana" pitchFamily="34" charset="0"/>
              </a:defRPr>
            </a:lvl4pPr>
            <a:lvl5pPr marL="2057400" indent="-228600">
              <a:spcBef>
                <a:spcPct val="20000"/>
              </a:spcBef>
              <a:buClr>
                <a:schemeClr val="tx2"/>
              </a:buClr>
              <a:buSzPct val="60000"/>
              <a:buFont typeface="Wingdings" pitchFamily="2" charset="2"/>
              <a:buChar char="¡"/>
              <a:defRPr sz="19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9pPr>
          </a:lstStyle>
          <a:p>
            <a:pPr>
              <a:spcBef>
                <a:spcPct val="0"/>
              </a:spcBef>
              <a:buClrTx/>
              <a:buSzTx/>
              <a:buFont typeface="Arial" pitchFamily="34" charset="0"/>
              <a:buChar char="•"/>
            </a:pPr>
            <a:r>
              <a:rPr lang="en-US" altLang="ru-RU" sz="1800" dirty="0">
                <a:solidFill>
                  <a:srgbClr val="002060"/>
                </a:solidFill>
                <a:latin typeface="Arial" pitchFamily="34" charset="0"/>
                <a:cs typeface="Arial" pitchFamily="34" charset="0"/>
              </a:rPr>
              <a:t>element 113: RIKEN (Japan)</a:t>
            </a:r>
          </a:p>
          <a:p>
            <a:pPr>
              <a:spcBef>
                <a:spcPct val="0"/>
              </a:spcBef>
              <a:buClrTx/>
              <a:buSzTx/>
              <a:buFont typeface="Arial" pitchFamily="34" charset="0"/>
              <a:buChar char="•"/>
            </a:pPr>
            <a:r>
              <a:rPr lang="en-US" altLang="ru-RU" sz="1800" dirty="0">
                <a:solidFill>
                  <a:srgbClr val="002060"/>
                </a:solidFill>
                <a:latin typeface="Arial" pitchFamily="34" charset="0"/>
                <a:cs typeface="Arial" pitchFamily="34" charset="0"/>
              </a:rPr>
              <a:t>elements </a:t>
            </a:r>
            <a:r>
              <a:rPr lang="en-US" altLang="ru-RU" sz="1800" i="1" dirty="0">
                <a:solidFill>
                  <a:srgbClr val="C00000"/>
                </a:solidFill>
                <a:latin typeface="Arial" pitchFamily="34" charset="0"/>
                <a:cs typeface="Arial" pitchFamily="34" charset="0"/>
              </a:rPr>
              <a:t>115</a:t>
            </a:r>
            <a:r>
              <a:rPr lang="en-US" altLang="ru-RU" sz="1800" dirty="0">
                <a:solidFill>
                  <a:srgbClr val="002060"/>
                </a:solidFill>
                <a:latin typeface="Arial" pitchFamily="34" charset="0"/>
                <a:cs typeface="Arial" pitchFamily="34" charset="0"/>
              </a:rPr>
              <a:t> and </a:t>
            </a:r>
            <a:r>
              <a:rPr lang="en-US" altLang="ru-RU" sz="1800" i="1" dirty="0">
                <a:solidFill>
                  <a:srgbClr val="C00000"/>
                </a:solidFill>
                <a:latin typeface="Arial" pitchFamily="34" charset="0"/>
                <a:cs typeface="Arial" pitchFamily="34" charset="0"/>
              </a:rPr>
              <a:t>117</a:t>
            </a:r>
            <a:r>
              <a:rPr lang="en-US" altLang="ru-RU" sz="1800" dirty="0">
                <a:solidFill>
                  <a:srgbClr val="002060"/>
                </a:solidFill>
                <a:latin typeface="Arial" pitchFamily="34" charset="0"/>
                <a:cs typeface="Arial" pitchFamily="34" charset="0"/>
              </a:rPr>
              <a:t>: </a:t>
            </a:r>
            <a:r>
              <a:rPr lang="en-US" altLang="ru-RU" sz="1800" dirty="0">
                <a:solidFill>
                  <a:srgbClr val="C00000"/>
                </a:solidFill>
                <a:latin typeface="Arial" pitchFamily="34" charset="0"/>
                <a:cs typeface="Arial" pitchFamily="34" charset="0"/>
              </a:rPr>
              <a:t>JINR</a:t>
            </a:r>
            <a:r>
              <a:rPr lang="en-US" altLang="ru-RU" sz="1800" dirty="0">
                <a:solidFill>
                  <a:srgbClr val="002060"/>
                </a:solidFill>
                <a:latin typeface="Arial" pitchFamily="34" charset="0"/>
                <a:cs typeface="Arial" pitchFamily="34" charset="0"/>
              </a:rPr>
              <a:t>  - </a:t>
            </a:r>
            <a:r>
              <a:rPr lang="en-US" altLang="ru-RU" sz="1800" dirty="0">
                <a:solidFill>
                  <a:srgbClr val="C00000"/>
                </a:solidFill>
                <a:latin typeface="Arial" pitchFamily="34" charset="0"/>
                <a:cs typeface="Arial" pitchFamily="34" charset="0"/>
              </a:rPr>
              <a:t>LLNL</a:t>
            </a:r>
            <a:r>
              <a:rPr lang="en-US" altLang="ru-RU" sz="1800" dirty="0">
                <a:solidFill>
                  <a:srgbClr val="002060"/>
                </a:solidFill>
                <a:latin typeface="Arial" pitchFamily="34" charset="0"/>
                <a:cs typeface="Arial" pitchFamily="34" charset="0"/>
              </a:rPr>
              <a:t>  – </a:t>
            </a:r>
            <a:r>
              <a:rPr lang="en-US" altLang="ru-RU" sz="1800" dirty="0">
                <a:solidFill>
                  <a:srgbClr val="C00000"/>
                </a:solidFill>
                <a:latin typeface="Arial" pitchFamily="34" charset="0"/>
                <a:cs typeface="Arial" pitchFamily="34" charset="0"/>
              </a:rPr>
              <a:t>ORNL</a:t>
            </a:r>
            <a:r>
              <a:rPr lang="en-US" altLang="ru-RU" sz="1800" dirty="0">
                <a:solidFill>
                  <a:srgbClr val="002060"/>
                </a:solidFill>
                <a:latin typeface="Arial" pitchFamily="34" charset="0"/>
                <a:cs typeface="Arial" pitchFamily="34" charset="0"/>
              </a:rPr>
              <a:t> - </a:t>
            </a:r>
            <a:r>
              <a:rPr lang="en-US" altLang="ru-RU" sz="1800" dirty="0">
                <a:solidFill>
                  <a:srgbClr val="FF0000"/>
                </a:solidFill>
                <a:latin typeface="Arial" pitchFamily="34" charset="0"/>
                <a:cs typeface="Arial" pitchFamily="34" charset="0"/>
              </a:rPr>
              <a:t>VU</a:t>
            </a:r>
            <a:r>
              <a:rPr lang="en-US" altLang="ru-RU" sz="1800" dirty="0">
                <a:solidFill>
                  <a:srgbClr val="002060"/>
                </a:solidFill>
                <a:latin typeface="Arial" pitchFamily="34" charset="0"/>
                <a:cs typeface="Arial" pitchFamily="34" charset="0"/>
              </a:rPr>
              <a:t>  collaboration</a:t>
            </a:r>
          </a:p>
          <a:p>
            <a:pPr>
              <a:spcBef>
                <a:spcPct val="0"/>
              </a:spcBef>
              <a:buClrTx/>
              <a:buSzTx/>
              <a:buFont typeface="Arial" pitchFamily="34" charset="0"/>
              <a:buChar char="•"/>
            </a:pPr>
            <a:r>
              <a:rPr lang="en-US" altLang="ru-RU" sz="1800" dirty="0">
                <a:solidFill>
                  <a:srgbClr val="002060"/>
                </a:solidFill>
                <a:latin typeface="Arial" pitchFamily="34" charset="0"/>
                <a:cs typeface="Arial" pitchFamily="34" charset="0"/>
              </a:rPr>
              <a:t>element </a:t>
            </a:r>
            <a:r>
              <a:rPr lang="en-US" altLang="ru-RU" sz="1800" i="1" dirty="0">
                <a:solidFill>
                  <a:srgbClr val="C00000"/>
                </a:solidFill>
                <a:latin typeface="Arial" pitchFamily="34" charset="0"/>
                <a:cs typeface="Arial" pitchFamily="34" charset="0"/>
              </a:rPr>
              <a:t>118:</a:t>
            </a:r>
            <a:r>
              <a:rPr lang="en-US" altLang="ru-RU" sz="1800" dirty="0">
                <a:solidFill>
                  <a:srgbClr val="C00000"/>
                </a:solidFill>
                <a:latin typeface="Arial" pitchFamily="34" charset="0"/>
                <a:cs typeface="Arial" pitchFamily="34" charset="0"/>
              </a:rPr>
              <a:t> JINR</a:t>
            </a:r>
            <a:r>
              <a:rPr lang="en-US" altLang="ru-RU" sz="1800" dirty="0">
                <a:solidFill>
                  <a:srgbClr val="002060"/>
                </a:solidFill>
                <a:latin typeface="Arial" pitchFamily="34" charset="0"/>
                <a:cs typeface="Arial" pitchFamily="34" charset="0"/>
              </a:rPr>
              <a:t>  – </a:t>
            </a:r>
            <a:r>
              <a:rPr lang="en-US" altLang="ru-RU" sz="1800" dirty="0">
                <a:solidFill>
                  <a:srgbClr val="C00000"/>
                </a:solidFill>
                <a:latin typeface="Arial" pitchFamily="34" charset="0"/>
                <a:cs typeface="Arial" pitchFamily="34" charset="0"/>
              </a:rPr>
              <a:t>LLNL</a:t>
            </a:r>
            <a:r>
              <a:rPr lang="en-US" altLang="ru-RU" sz="1800" dirty="0">
                <a:solidFill>
                  <a:srgbClr val="002060"/>
                </a:solidFill>
                <a:latin typeface="Arial" pitchFamily="34" charset="0"/>
                <a:cs typeface="Arial" pitchFamily="34" charset="0"/>
              </a:rPr>
              <a:t> collaboration.</a:t>
            </a:r>
          </a:p>
        </p:txBody>
      </p:sp>
      <p:sp>
        <p:nvSpPr>
          <p:cNvPr id="276486" name="Прямоугольник 4"/>
          <p:cNvSpPr>
            <a:spLocks noChangeArrowheads="1"/>
          </p:cNvSpPr>
          <p:nvPr/>
        </p:nvSpPr>
        <p:spPr bwMode="auto">
          <a:xfrm>
            <a:off x="468313" y="2852738"/>
            <a:ext cx="85613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
              <a:defRPr sz="2900">
                <a:solidFill>
                  <a:schemeClr val="tx1"/>
                </a:solidFill>
                <a:latin typeface="Verdana" pitchFamily="34" charset="0"/>
              </a:defRPr>
            </a:lvl1pPr>
            <a:lvl2pPr>
              <a:spcBef>
                <a:spcPct val="20000"/>
              </a:spcBef>
              <a:buClr>
                <a:schemeClr val="accent2"/>
              </a:buClr>
              <a:buSzPct val="70000"/>
              <a:buFont typeface="Wingdings" pitchFamily="2" charset="2"/>
              <a:buChar char="l"/>
              <a:defRPr sz="2500">
                <a:solidFill>
                  <a:schemeClr val="tx1"/>
                </a:solidFill>
                <a:latin typeface="Verdana" pitchFamily="34" charset="0"/>
              </a:defRPr>
            </a:lvl2pPr>
            <a:lvl3pPr marL="1143000" indent="-228600">
              <a:spcBef>
                <a:spcPct val="20000"/>
              </a:spcBef>
              <a:buClr>
                <a:schemeClr val="tx2"/>
              </a:buClr>
              <a:buSzPct val="65000"/>
              <a:buFont typeface="Wingdings" pitchFamily="2" charset="2"/>
              <a:buChar char="¡"/>
              <a:defRPr sz="2200">
                <a:solidFill>
                  <a:schemeClr val="tx1"/>
                </a:solidFill>
                <a:latin typeface="Verdana" pitchFamily="34" charset="0"/>
              </a:defRPr>
            </a:lvl3pPr>
            <a:lvl4pPr marL="1600200" indent="-228600">
              <a:spcBef>
                <a:spcPct val="20000"/>
              </a:spcBef>
              <a:buClr>
                <a:schemeClr val="accent2"/>
              </a:buClr>
              <a:buSzPct val="70000"/>
              <a:buFont typeface="Wingdings" pitchFamily="2" charset="2"/>
              <a:buChar char="l"/>
              <a:defRPr sz="1900">
                <a:solidFill>
                  <a:schemeClr val="tx1"/>
                </a:solidFill>
                <a:latin typeface="Verdana" pitchFamily="34" charset="0"/>
              </a:defRPr>
            </a:lvl4pPr>
            <a:lvl5pPr marL="2057400" indent="-228600">
              <a:spcBef>
                <a:spcPct val="20000"/>
              </a:spcBef>
              <a:buClr>
                <a:schemeClr val="tx2"/>
              </a:buClr>
              <a:buSzPct val="60000"/>
              <a:buFont typeface="Wingdings" pitchFamily="2" charset="2"/>
              <a:buChar char="¡"/>
              <a:defRPr sz="19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9pPr>
          </a:lstStyle>
          <a:p>
            <a:pPr>
              <a:spcBef>
                <a:spcPct val="0"/>
              </a:spcBef>
              <a:buClrTx/>
              <a:buSzTx/>
              <a:buFontTx/>
              <a:buNone/>
            </a:pPr>
            <a:r>
              <a:rPr lang="en-US" altLang="ru-RU" sz="1800" b="1" i="1" dirty="0">
                <a:latin typeface="Arial" pitchFamily="34" charset="0"/>
                <a:cs typeface="Arial" pitchFamily="34" charset="0"/>
              </a:rPr>
              <a:t>28</a:t>
            </a:r>
            <a:r>
              <a:rPr lang="en-US" altLang="ru-RU" sz="1800" b="1" i="1" baseline="30000" dirty="0">
                <a:latin typeface="Arial" pitchFamily="34" charset="0"/>
                <a:cs typeface="Arial" pitchFamily="34" charset="0"/>
              </a:rPr>
              <a:t>th</a:t>
            </a:r>
            <a:r>
              <a:rPr lang="en-US" altLang="ru-RU" sz="1800" b="1" i="1" dirty="0">
                <a:latin typeface="Arial" pitchFamily="34" charset="0"/>
                <a:cs typeface="Arial" pitchFamily="34" charset="0"/>
              </a:rPr>
              <a:t> November 2016:</a:t>
            </a:r>
          </a:p>
          <a:p>
            <a:pPr>
              <a:spcBef>
                <a:spcPct val="0"/>
              </a:spcBef>
              <a:buClrTx/>
              <a:buSzTx/>
              <a:buFontTx/>
              <a:buNone/>
            </a:pPr>
            <a:r>
              <a:rPr lang="en-US" altLang="ru-RU" sz="1800" dirty="0">
                <a:solidFill>
                  <a:srgbClr val="002060"/>
                </a:solidFill>
                <a:latin typeface="Arial" pitchFamily="34" charset="0"/>
                <a:cs typeface="Arial" pitchFamily="34" charset="0"/>
              </a:rPr>
              <a:t>IUPAC formally approved names and symbols of new elements:</a:t>
            </a:r>
          </a:p>
          <a:p>
            <a:pPr lvl="1">
              <a:spcBef>
                <a:spcPct val="0"/>
              </a:spcBef>
              <a:buClrTx/>
              <a:buSzTx/>
              <a:buFontTx/>
              <a:buNone/>
            </a:pPr>
            <a:r>
              <a:rPr lang="en-US" altLang="ru-RU" sz="1800" b="1" dirty="0" err="1">
                <a:solidFill>
                  <a:srgbClr val="002060"/>
                </a:solidFill>
                <a:latin typeface="Arial" pitchFamily="34" charset="0"/>
                <a:cs typeface="Arial" pitchFamily="34" charset="0"/>
              </a:rPr>
              <a:t>Nihonium</a:t>
            </a:r>
            <a:r>
              <a:rPr lang="ru-RU" altLang="ru-RU" sz="1800" dirty="0">
                <a:solidFill>
                  <a:srgbClr val="002060"/>
                </a:solidFill>
                <a:latin typeface="Arial" pitchFamily="34" charset="0"/>
                <a:cs typeface="Arial" pitchFamily="34" charset="0"/>
              </a:rPr>
              <a:t>      (</a:t>
            </a:r>
            <a:r>
              <a:rPr lang="en-US" altLang="ru-RU" sz="1800" dirty="0" err="1">
                <a:solidFill>
                  <a:srgbClr val="002060"/>
                </a:solidFill>
                <a:latin typeface="Arial" pitchFamily="34" charset="0"/>
                <a:cs typeface="Arial" pitchFamily="34" charset="0"/>
              </a:rPr>
              <a:t>Nh</a:t>
            </a:r>
            <a:r>
              <a:rPr lang="ru-RU" altLang="ru-RU" sz="1800" dirty="0">
                <a:solidFill>
                  <a:srgbClr val="002060"/>
                </a:solidFill>
                <a:latin typeface="Arial" pitchFamily="34" charset="0"/>
                <a:cs typeface="Arial" pitchFamily="34" charset="0"/>
              </a:rPr>
              <a:t>) </a:t>
            </a:r>
            <a:r>
              <a:rPr lang="en-US" altLang="ru-RU" sz="1800" dirty="0">
                <a:solidFill>
                  <a:srgbClr val="002060"/>
                </a:solidFill>
                <a:latin typeface="Arial" pitchFamily="34" charset="0"/>
                <a:cs typeface="Arial" pitchFamily="34" charset="0"/>
              </a:rPr>
              <a:t>for element</a:t>
            </a:r>
            <a:r>
              <a:rPr lang="ru-RU" altLang="ru-RU" sz="1800" dirty="0">
                <a:solidFill>
                  <a:srgbClr val="002060"/>
                </a:solidFill>
                <a:latin typeface="Arial" pitchFamily="34" charset="0"/>
                <a:cs typeface="Arial" pitchFamily="34" charset="0"/>
              </a:rPr>
              <a:t> 113,</a:t>
            </a:r>
          </a:p>
          <a:p>
            <a:pPr lvl="1">
              <a:spcBef>
                <a:spcPct val="0"/>
              </a:spcBef>
              <a:buClrTx/>
              <a:buSzTx/>
              <a:buFontTx/>
              <a:buNone/>
            </a:pPr>
            <a:r>
              <a:rPr lang="en-US" altLang="ru-RU" sz="1800" b="1" dirty="0" err="1">
                <a:solidFill>
                  <a:srgbClr val="C00000"/>
                </a:solidFill>
                <a:latin typeface="Arial" pitchFamily="34" charset="0"/>
                <a:cs typeface="Arial" pitchFamily="34" charset="0"/>
              </a:rPr>
              <a:t>Moscovium</a:t>
            </a:r>
            <a:r>
              <a:rPr lang="ru-RU" altLang="ru-RU" sz="1800" dirty="0">
                <a:solidFill>
                  <a:srgbClr val="C00000"/>
                </a:solidFill>
                <a:latin typeface="Arial" pitchFamily="34" charset="0"/>
                <a:cs typeface="Arial" pitchFamily="34" charset="0"/>
              </a:rPr>
              <a:t>  </a:t>
            </a:r>
            <a:r>
              <a:rPr lang="ru-RU" altLang="ru-RU" sz="1800" dirty="0">
                <a:solidFill>
                  <a:srgbClr val="002060"/>
                </a:solidFill>
                <a:latin typeface="Arial" pitchFamily="34" charset="0"/>
                <a:cs typeface="Arial" pitchFamily="34" charset="0"/>
              </a:rPr>
              <a:t>(</a:t>
            </a:r>
            <a:r>
              <a:rPr lang="en-US" altLang="ru-RU" sz="1800" dirty="0">
                <a:solidFill>
                  <a:srgbClr val="002060"/>
                </a:solidFill>
                <a:latin typeface="Arial" pitchFamily="34" charset="0"/>
                <a:cs typeface="Arial" pitchFamily="34" charset="0"/>
              </a:rPr>
              <a:t>Mc</a:t>
            </a:r>
            <a:r>
              <a:rPr lang="ru-RU" altLang="ru-RU" sz="1800" dirty="0">
                <a:solidFill>
                  <a:srgbClr val="002060"/>
                </a:solidFill>
                <a:latin typeface="Arial" pitchFamily="34" charset="0"/>
                <a:cs typeface="Arial" pitchFamily="34" charset="0"/>
              </a:rPr>
              <a:t>) </a:t>
            </a:r>
            <a:r>
              <a:rPr lang="en-US" altLang="ru-RU" sz="1800" dirty="0">
                <a:solidFill>
                  <a:srgbClr val="002060"/>
                </a:solidFill>
                <a:latin typeface="Arial" pitchFamily="34" charset="0"/>
                <a:cs typeface="Arial" pitchFamily="34" charset="0"/>
              </a:rPr>
              <a:t>for element</a:t>
            </a:r>
            <a:r>
              <a:rPr lang="ru-RU" altLang="ru-RU" sz="1800" dirty="0">
                <a:solidFill>
                  <a:srgbClr val="002060"/>
                </a:solidFill>
                <a:latin typeface="Arial" pitchFamily="34" charset="0"/>
                <a:cs typeface="Arial" pitchFamily="34" charset="0"/>
              </a:rPr>
              <a:t> </a:t>
            </a:r>
            <a:r>
              <a:rPr lang="ru-RU" altLang="ru-RU" sz="1800" b="1" dirty="0">
                <a:solidFill>
                  <a:srgbClr val="C00000"/>
                </a:solidFill>
                <a:latin typeface="Arial" pitchFamily="34" charset="0"/>
                <a:cs typeface="Arial" pitchFamily="34" charset="0"/>
              </a:rPr>
              <a:t>115</a:t>
            </a:r>
            <a:r>
              <a:rPr lang="ru-RU" altLang="ru-RU" sz="1800" dirty="0">
                <a:solidFill>
                  <a:srgbClr val="002060"/>
                </a:solidFill>
                <a:latin typeface="Arial" pitchFamily="34" charset="0"/>
                <a:cs typeface="Arial" pitchFamily="34" charset="0"/>
              </a:rPr>
              <a:t>,</a:t>
            </a:r>
          </a:p>
          <a:p>
            <a:pPr lvl="1">
              <a:spcBef>
                <a:spcPct val="0"/>
              </a:spcBef>
              <a:buClrTx/>
              <a:buSzTx/>
              <a:buFontTx/>
              <a:buNone/>
            </a:pPr>
            <a:r>
              <a:rPr lang="en-US" altLang="ru-RU" sz="1800" b="1" dirty="0" err="1">
                <a:solidFill>
                  <a:srgbClr val="C00000"/>
                </a:solidFill>
                <a:latin typeface="Arial" pitchFamily="34" charset="0"/>
                <a:cs typeface="Arial" pitchFamily="34" charset="0"/>
              </a:rPr>
              <a:t>Tennessine</a:t>
            </a:r>
            <a:r>
              <a:rPr lang="ru-RU" altLang="ru-RU" sz="1800" dirty="0">
                <a:solidFill>
                  <a:srgbClr val="C00000"/>
                </a:solidFill>
                <a:latin typeface="Arial" pitchFamily="34" charset="0"/>
                <a:cs typeface="Arial" pitchFamily="34" charset="0"/>
              </a:rPr>
              <a:t> </a:t>
            </a:r>
            <a:r>
              <a:rPr lang="en-US" altLang="ru-RU" sz="1800" dirty="0">
                <a:solidFill>
                  <a:srgbClr val="C00000"/>
                </a:solidFill>
                <a:latin typeface="Arial" pitchFamily="34" charset="0"/>
                <a:cs typeface="Arial" pitchFamily="34" charset="0"/>
              </a:rPr>
              <a:t>  </a:t>
            </a:r>
            <a:r>
              <a:rPr lang="ru-RU" altLang="ru-RU" sz="1800" dirty="0">
                <a:solidFill>
                  <a:srgbClr val="002060"/>
                </a:solidFill>
                <a:latin typeface="Arial" pitchFamily="34" charset="0"/>
                <a:cs typeface="Arial" pitchFamily="34" charset="0"/>
              </a:rPr>
              <a:t>(</a:t>
            </a:r>
            <a:r>
              <a:rPr lang="en-US" altLang="ru-RU" sz="1800" dirty="0" err="1">
                <a:solidFill>
                  <a:srgbClr val="002060"/>
                </a:solidFill>
                <a:latin typeface="Arial" pitchFamily="34" charset="0"/>
                <a:cs typeface="Arial" pitchFamily="34" charset="0"/>
              </a:rPr>
              <a:t>Ts</a:t>
            </a:r>
            <a:r>
              <a:rPr lang="ru-RU" altLang="ru-RU" sz="1800" dirty="0">
                <a:solidFill>
                  <a:srgbClr val="002060"/>
                </a:solidFill>
                <a:latin typeface="Arial" pitchFamily="34" charset="0"/>
                <a:cs typeface="Arial" pitchFamily="34" charset="0"/>
              </a:rPr>
              <a:t>) </a:t>
            </a:r>
            <a:r>
              <a:rPr lang="en-US" altLang="ru-RU" sz="1800" dirty="0">
                <a:solidFill>
                  <a:srgbClr val="002060"/>
                </a:solidFill>
                <a:latin typeface="Arial" pitchFamily="34" charset="0"/>
                <a:cs typeface="Arial" pitchFamily="34" charset="0"/>
              </a:rPr>
              <a:t> for element</a:t>
            </a:r>
            <a:r>
              <a:rPr lang="ru-RU" altLang="ru-RU" sz="1800" dirty="0">
                <a:solidFill>
                  <a:srgbClr val="002060"/>
                </a:solidFill>
                <a:latin typeface="Arial" pitchFamily="34" charset="0"/>
                <a:cs typeface="Arial" pitchFamily="34" charset="0"/>
              </a:rPr>
              <a:t> </a:t>
            </a:r>
            <a:r>
              <a:rPr lang="ru-RU" altLang="ru-RU" sz="1800" b="1" dirty="0">
                <a:solidFill>
                  <a:srgbClr val="C00000"/>
                </a:solidFill>
                <a:latin typeface="Arial" pitchFamily="34" charset="0"/>
                <a:cs typeface="Arial" pitchFamily="34" charset="0"/>
              </a:rPr>
              <a:t>117</a:t>
            </a:r>
            <a:r>
              <a:rPr lang="en-US" altLang="ru-RU" sz="1800" b="1" dirty="0">
                <a:solidFill>
                  <a:srgbClr val="000066"/>
                </a:solidFill>
                <a:latin typeface="Arial" pitchFamily="34" charset="0"/>
                <a:cs typeface="Arial" pitchFamily="34" charset="0"/>
              </a:rPr>
              <a:t>,</a:t>
            </a:r>
            <a:r>
              <a:rPr lang="ru-RU" altLang="ru-RU" sz="1800" dirty="0">
                <a:solidFill>
                  <a:srgbClr val="C00000"/>
                </a:solidFill>
                <a:latin typeface="Arial" pitchFamily="34" charset="0"/>
                <a:cs typeface="Arial" pitchFamily="34" charset="0"/>
              </a:rPr>
              <a:t> </a:t>
            </a:r>
            <a:r>
              <a:rPr lang="en-US" altLang="ru-RU" sz="1800" dirty="0">
                <a:solidFill>
                  <a:srgbClr val="002060"/>
                </a:solidFill>
                <a:latin typeface="Arial" pitchFamily="34" charset="0"/>
                <a:cs typeface="Arial" pitchFamily="34" charset="0"/>
              </a:rPr>
              <a:t>and</a:t>
            </a:r>
            <a:r>
              <a:rPr lang="ru-RU" altLang="ru-RU" sz="1800" dirty="0">
                <a:solidFill>
                  <a:srgbClr val="002060"/>
                </a:solidFill>
                <a:latin typeface="Arial" pitchFamily="34" charset="0"/>
                <a:cs typeface="Arial" pitchFamily="34" charset="0"/>
              </a:rPr>
              <a:t> </a:t>
            </a:r>
          </a:p>
          <a:p>
            <a:pPr lvl="1">
              <a:spcBef>
                <a:spcPct val="0"/>
              </a:spcBef>
              <a:buClrTx/>
              <a:buSzTx/>
              <a:buFontTx/>
              <a:buNone/>
            </a:pPr>
            <a:r>
              <a:rPr lang="en-US" altLang="ru-RU" sz="1800" b="1" dirty="0" err="1">
                <a:solidFill>
                  <a:srgbClr val="C00000"/>
                </a:solidFill>
                <a:latin typeface="Arial" pitchFamily="34" charset="0"/>
                <a:cs typeface="Arial" pitchFamily="34" charset="0"/>
              </a:rPr>
              <a:t>Oganesson</a:t>
            </a:r>
            <a:r>
              <a:rPr lang="ru-RU" altLang="ru-RU" sz="1800" dirty="0">
                <a:solidFill>
                  <a:srgbClr val="C00000"/>
                </a:solidFill>
                <a:latin typeface="Arial" pitchFamily="34" charset="0"/>
                <a:cs typeface="Arial" pitchFamily="34" charset="0"/>
              </a:rPr>
              <a:t>   </a:t>
            </a:r>
            <a:r>
              <a:rPr lang="ru-RU" altLang="ru-RU" sz="1800" dirty="0">
                <a:solidFill>
                  <a:srgbClr val="002060"/>
                </a:solidFill>
                <a:latin typeface="Arial" pitchFamily="34" charset="0"/>
                <a:cs typeface="Arial" pitchFamily="34" charset="0"/>
              </a:rPr>
              <a:t>(</a:t>
            </a:r>
            <a:r>
              <a:rPr lang="en-US" altLang="ru-RU" sz="1800" dirty="0" err="1">
                <a:solidFill>
                  <a:srgbClr val="002060"/>
                </a:solidFill>
                <a:latin typeface="Arial" pitchFamily="34" charset="0"/>
                <a:cs typeface="Arial" pitchFamily="34" charset="0"/>
              </a:rPr>
              <a:t>Og</a:t>
            </a:r>
            <a:r>
              <a:rPr lang="ru-RU" altLang="ru-RU" sz="1800" dirty="0">
                <a:solidFill>
                  <a:srgbClr val="002060"/>
                </a:solidFill>
                <a:latin typeface="Arial" pitchFamily="34" charset="0"/>
                <a:cs typeface="Arial" pitchFamily="34" charset="0"/>
              </a:rPr>
              <a:t>) </a:t>
            </a:r>
            <a:r>
              <a:rPr lang="en-US" altLang="ru-RU" sz="1800" dirty="0">
                <a:solidFill>
                  <a:srgbClr val="002060"/>
                </a:solidFill>
                <a:latin typeface="Arial" pitchFamily="34" charset="0"/>
                <a:cs typeface="Arial" pitchFamily="34" charset="0"/>
              </a:rPr>
              <a:t>for element</a:t>
            </a:r>
            <a:r>
              <a:rPr lang="ru-RU" altLang="ru-RU" sz="1800" dirty="0">
                <a:solidFill>
                  <a:srgbClr val="002060"/>
                </a:solidFill>
                <a:latin typeface="Arial" pitchFamily="34" charset="0"/>
                <a:cs typeface="Arial" pitchFamily="34" charset="0"/>
              </a:rPr>
              <a:t> </a:t>
            </a:r>
            <a:r>
              <a:rPr lang="ru-RU" altLang="ru-RU" sz="1800" b="1" dirty="0">
                <a:solidFill>
                  <a:srgbClr val="C00000"/>
                </a:solidFill>
                <a:latin typeface="Arial" pitchFamily="34" charset="0"/>
                <a:cs typeface="Arial" pitchFamily="34" charset="0"/>
              </a:rPr>
              <a:t>118</a:t>
            </a:r>
            <a:r>
              <a:rPr lang="ru-RU" altLang="ru-RU" sz="1800" dirty="0">
                <a:solidFill>
                  <a:srgbClr val="002060"/>
                </a:solidFill>
                <a:latin typeface="Arial" pitchFamily="34" charset="0"/>
                <a:cs typeface="Arial" pitchFamily="34" charset="0"/>
              </a:rPr>
              <a:t>.</a:t>
            </a:r>
            <a:endParaRPr lang="en-US" altLang="ru-RU" sz="1800" dirty="0">
              <a:solidFill>
                <a:srgbClr val="002060"/>
              </a:solidFill>
              <a:latin typeface="Arial" pitchFamily="34" charset="0"/>
              <a:cs typeface="Arial" pitchFamily="34" charset="0"/>
            </a:endParaRPr>
          </a:p>
        </p:txBody>
      </p:sp>
      <p:sp>
        <p:nvSpPr>
          <p:cNvPr id="276487" name="Прямоугольник 8"/>
          <p:cNvSpPr>
            <a:spLocks noChangeArrowheads="1"/>
          </p:cNvSpPr>
          <p:nvPr/>
        </p:nvSpPr>
        <p:spPr bwMode="auto">
          <a:xfrm>
            <a:off x="2205038" y="1193800"/>
            <a:ext cx="872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
              <a:defRPr sz="2900">
                <a:solidFill>
                  <a:schemeClr val="tx1"/>
                </a:solidFill>
                <a:latin typeface="Verdana" pitchFamily="34" charset="0"/>
              </a:defRPr>
            </a:lvl1pPr>
            <a:lvl2pPr marL="742950" indent="-285750">
              <a:spcBef>
                <a:spcPct val="20000"/>
              </a:spcBef>
              <a:buClr>
                <a:schemeClr val="accent2"/>
              </a:buClr>
              <a:buSzPct val="70000"/>
              <a:buFont typeface="Wingdings" pitchFamily="2" charset="2"/>
              <a:buChar char="l"/>
              <a:defRPr sz="2500">
                <a:solidFill>
                  <a:schemeClr val="tx1"/>
                </a:solidFill>
                <a:latin typeface="Verdana" pitchFamily="34" charset="0"/>
              </a:defRPr>
            </a:lvl2pPr>
            <a:lvl3pPr marL="1143000" indent="-228600">
              <a:spcBef>
                <a:spcPct val="20000"/>
              </a:spcBef>
              <a:buClr>
                <a:schemeClr val="tx2"/>
              </a:buClr>
              <a:buSzPct val="65000"/>
              <a:buFont typeface="Wingdings" pitchFamily="2" charset="2"/>
              <a:buChar char="¡"/>
              <a:defRPr sz="2200">
                <a:solidFill>
                  <a:schemeClr val="tx1"/>
                </a:solidFill>
                <a:latin typeface="Verdana" pitchFamily="34" charset="0"/>
              </a:defRPr>
            </a:lvl3pPr>
            <a:lvl4pPr marL="1600200" indent="-228600">
              <a:spcBef>
                <a:spcPct val="20000"/>
              </a:spcBef>
              <a:buClr>
                <a:schemeClr val="accent2"/>
              </a:buClr>
              <a:buSzPct val="70000"/>
              <a:buFont typeface="Wingdings" pitchFamily="2" charset="2"/>
              <a:buChar char="l"/>
              <a:defRPr sz="1900">
                <a:solidFill>
                  <a:schemeClr val="tx1"/>
                </a:solidFill>
                <a:latin typeface="Verdana" pitchFamily="34" charset="0"/>
              </a:defRPr>
            </a:lvl4pPr>
            <a:lvl5pPr marL="2057400" indent="-228600">
              <a:spcBef>
                <a:spcPct val="20000"/>
              </a:spcBef>
              <a:buClr>
                <a:schemeClr val="tx2"/>
              </a:buClr>
              <a:buSzPct val="60000"/>
              <a:buFont typeface="Wingdings" pitchFamily="2" charset="2"/>
              <a:buChar char="¡"/>
              <a:defRPr sz="19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9pPr>
          </a:lstStyle>
          <a:p>
            <a:pPr>
              <a:spcBef>
                <a:spcPct val="0"/>
              </a:spcBef>
              <a:buClrTx/>
              <a:buSzTx/>
              <a:buFontTx/>
              <a:buNone/>
            </a:pPr>
            <a:r>
              <a:rPr lang="en-US" altLang="ru-RU" sz="1800" b="1" i="1">
                <a:latin typeface="Arial" pitchFamily="34" charset="0"/>
                <a:cs typeface="Arial" pitchFamily="34" charset="0"/>
              </a:rPr>
              <a:t>30</a:t>
            </a:r>
            <a:r>
              <a:rPr lang="en-US" altLang="ru-RU" sz="1800" b="1" i="1" baseline="30000">
                <a:latin typeface="Arial" pitchFamily="34" charset="0"/>
                <a:cs typeface="Arial" pitchFamily="34" charset="0"/>
              </a:rPr>
              <a:t>th</a:t>
            </a:r>
            <a:r>
              <a:rPr lang="en-US" altLang="ru-RU" sz="1800" b="1" i="1">
                <a:latin typeface="Arial" pitchFamily="34" charset="0"/>
                <a:cs typeface="Arial" pitchFamily="34" charset="0"/>
              </a:rPr>
              <a:t> December 2015:</a:t>
            </a:r>
          </a:p>
          <a:p>
            <a:pPr>
              <a:spcBef>
                <a:spcPct val="0"/>
              </a:spcBef>
              <a:buClrTx/>
              <a:buSzTx/>
              <a:buFontTx/>
              <a:buNone/>
            </a:pPr>
            <a:r>
              <a:rPr lang="en-US" altLang="ru-RU" sz="1800">
                <a:solidFill>
                  <a:srgbClr val="002060"/>
                </a:solidFill>
                <a:latin typeface="Arial" pitchFamily="34" charset="0"/>
                <a:cs typeface="Arial" pitchFamily="34" charset="0"/>
              </a:rPr>
              <a:t>Approval of the discovery of new elements </a:t>
            </a:r>
            <a:r>
              <a:rPr lang="en-US" altLang="ru-RU" sz="1800" i="1">
                <a:solidFill>
                  <a:srgbClr val="C00000"/>
                </a:solidFill>
                <a:latin typeface="Arial" pitchFamily="34" charset="0"/>
                <a:cs typeface="Arial" pitchFamily="34" charset="0"/>
              </a:rPr>
              <a:t>11</a:t>
            </a:r>
            <a:r>
              <a:rPr lang="ru-RU" altLang="ru-RU" sz="1800" i="1">
                <a:solidFill>
                  <a:srgbClr val="C00000"/>
                </a:solidFill>
                <a:latin typeface="Arial" pitchFamily="34" charset="0"/>
                <a:cs typeface="Arial" pitchFamily="34" charset="0"/>
              </a:rPr>
              <a:t>3</a:t>
            </a:r>
            <a:r>
              <a:rPr lang="en-US" altLang="ru-RU" sz="1800" i="1">
                <a:solidFill>
                  <a:srgbClr val="C00000"/>
                </a:solidFill>
                <a:latin typeface="Arial" pitchFamily="34" charset="0"/>
                <a:cs typeface="Arial" pitchFamily="34" charset="0"/>
              </a:rPr>
              <a:t>,</a:t>
            </a:r>
            <a:r>
              <a:rPr lang="ru-RU" altLang="ru-RU" sz="1800" i="1">
                <a:solidFill>
                  <a:srgbClr val="C00000"/>
                </a:solidFill>
                <a:latin typeface="Arial" pitchFamily="34" charset="0"/>
                <a:cs typeface="Arial" pitchFamily="34" charset="0"/>
              </a:rPr>
              <a:t> 115,</a:t>
            </a:r>
            <a:r>
              <a:rPr lang="en-US" altLang="ru-RU" sz="1800" i="1">
                <a:solidFill>
                  <a:srgbClr val="C00000"/>
                </a:solidFill>
                <a:latin typeface="Arial" pitchFamily="34" charset="0"/>
                <a:cs typeface="Arial" pitchFamily="34" charset="0"/>
              </a:rPr>
              <a:t> 117, and 118</a:t>
            </a:r>
            <a:endParaRPr lang="en-US" altLang="ru-RU" sz="1800">
              <a:solidFill>
                <a:srgbClr val="C00000"/>
              </a:solidFill>
              <a:latin typeface="Arial" pitchFamily="34" charset="0"/>
              <a:cs typeface="Arial" pitchFamily="34" charset="0"/>
            </a:endParaRPr>
          </a:p>
        </p:txBody>
      </p:sp>
      <p:pic>
        <p:nvPicPr>
          <p:cNvPr id="276488" name="Рисунок 12"/>
          <p:cNvPicPr>
            <a:picLocks noChangeAspect="1"/>
          </p:cNvPicPr>
          <p:nvPr/>
        </p:nvPicPr>
        <p:blipFill>
          <a:blip r:embed="rId5" cstate="print">
            <a:extLst>
              <a:ext uri="{28A0092B-C50C-407E-A947-70E740481C1C}">
                <a14:useLocalDpi xmlns:a14="http://schemas.microsoft.com/office/drawing/2010/main" val="0"/>
              </a:ext>
            </a:extLst>
          </a:blip>
          <a:srcRect l="16794" r="52"/>
          <a:stretch>
            <a:fillRect/>
          </a:stretch>
        </p:blipFill>
        <p:spPr bwMode="auto">
          <a:xfrm>
            <a:off x="952500" y="4797425"/>
            <a:ext cx="69850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78582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0000"/>
                </a:solidFill>
                <a:latin typeface="Times New Roman" panose="02020603050405020304" pitchFamily="18" charset="0"/>
                <a:cs typeface="Times New Roman" panose="02020603050405020304" pitchFamily="18" charset="0"/>
              </a:rPr>
              <a:t>Arrangement of GFS-2 at the beam line No3</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861601" y="1195799"/>
            <a:ext cx="3352800" cy="4923602"/>
          </a:xfrm>
        </p:spPr>
      </p:pic>
      <p:sp>
        <p:nvSpPr>
          <p:cNvPr id="4" name="Slide Number Placeholder 3"/>
          <p:cNvSpPr>
            <a:spLocks noGrp="1"/>
          </p:cNvSpPr>
          <p:nvPr>
            <p:ph type="sldNum" sz="quarter" idx="12"/>
          </p:nvPr>
        </p:nvSpPr>
        <p:spPr/>
        <p:txBody>
          <a:bodyPr/>
          <a:lstStyle/>
          <a:p>
            <a:pPr>
              <a:defRPr/>
            </a:pPr>
            <a:fld id="{9BE909CD-B6C0-46D7-9AB7-CA55B56AEDBC}" type="slidenum">
              <a:rPr lang="ru-RU" altLang="ru-RU" smtClean="0"/>
              <a:pPr>
                <a:defRPr/>
              </a:pPr>
              <a:t>30</a:t>
            </a:fld>
            <a:endParaRPr lang="ru-RU" altLang="ru-RU"/>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24400" y="1976119"/>
            <a:ext cx="4325470" cy="3325343"/>
          </a:xfrm>
          <a:prstGeom prst="rect">
            <a:avLst/>
          </a:prstGeom>
        </p:spPr>
      </p:pic>
    </p:spTree>
    <p:extLst>
      <p:ext uri="{BB962C8B-B14F-4D97-AF65-F5344CB8AC3E}">
        <p14:creationId xmlns:p14="http://schemas.microsoft.com/office/powerpoint/2010/main" val="4007917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395536" y="188640"/>
            <a:ext cx="8496944" cy="1073150"/>
          </a:xfrm>
        </p:spPr>
        <p:txBody>
          <a:bodyPr/>
          <a:lstStyle/>
          <a:p>
            <a:pPr eaLnBrk="1" hangingPunct="1">
              <a:defRPr/>
            </a:pPr>
            <a:r>
              <a:rPr lang="en-US" sz="2800" b="1" dirty="0">
                <a:solidFill>
                  <a:srgbClr val="000066"/>
                </a:solidFill>
                <a:latin typeface="Arial" panose="020B0604020202020204" pitchFamily="34" charset="0"/>
                <a:cs typeface="Arial" panose="020B0604020202020204" pitchFamily="34" charset="0"/>
              </a:rPr>
              <a:t>Gas-phase chemistry with elements</a:t>
            </a:r>
            <a:br>
              <a:rPr lang="en-US" sz="2800" b="1" dirty="0">
                <a:solidFill>
                  <a:srgbClr val="000066"/>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112, 113 </a:t>
            </a:r>
            <a:r>
              <a:rPr lang="en-US" sz="2800" b="1" dirty="0">
                <a:solidFill>
                  <a:srgbClr val="000066"/>
                </a:solidFill>
                <a:latin typeface="Arial" panose="020B0604020202020204" pitchFamily="34" charset="0"/>
                <a:cs typeface="Arial" panose="020B0604020202020204" pitchFamily="34" charset="0"/>
              </a:rPr>
              <a:t>and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114</a:t>
            </a:r>
            <a:endParaRPr lang="ru-RU" sz="2800" b="1" dirty="0">
              <a:solidFill>
                <a:srgbClr val="C00000"/>
              </a:solidFill>
              <a:latin typeface="Arial" panose="020B0604020202020204" pitchFamily="34" charset="0"/>
              <a:cs typeface="Arial" panose="020B0604020202020204" pitchFamily="34" charset="0"/>
            </a:endParaRPr>
          </a:p>
        </p:txBody>
      </p:sp>
      <p:sp>
        <p:nvSpPr>
          <p:cNvPr id="17412" name="Rectangle 3"/>
          <p:cNvSpPr>
            <a:spLocks noGrp="1" noChangeArrowheads="1"/>
          </p:cNvSpPr>
          <p:nvPr>
            <p:ph type="body" idx="4294967295"/>
          </p:nvPr>
        </p:nvSpPr>
        <p:spPr>
          <a:xfrm>
            <a:off x="611560" y="2420888"/>
            <a:ext cx="7776864" cy="3302000"/>
          </a:xfrm>
        </p:spPr>
        <p:txBody>
          <a:bodyPr>
            <a:normAutofit/>
          </a:bodyPr>
          <a:lstStyle/>
          <a:p>
            <a:pPr marL="609600" indent="-609600" eaLnBrk="1" hangingPunct="1">
              <a:lnSpc>
                <a:spcPct val="75000"/>
              </a:lnSpc>
            </a:pPr>
            <a:r>
              <a:rPr lang="de-CH" altLang="ru-RU" sz="2200" b="1" dirty="0">
                <a:solidFill>
                  <a:srgbClr val="C00000"/>
                </a:solidFill>
                <a:latin typeface="Arial" panose="020B0604020202020204" pitchFamily="34" charset="0"/>
                <a:cs typeface="Arial" panose="020B0604020202020204" pitchFamily="34" charset="0"/>
              </a:rPr>
              <a:t>Are  </a:t>
            </a:r>
            <a:r>
              <a:rPr lang="de-CH" altLang="ru-RU" sz="2200" b="1" dirty="0" err="1">
                <a:solidFill>
                  <a:srgbClr val="C00000"/>
                </a:solidFill>
                <a:latin typeface="Arial" panose="020B0604020202020204" pitchFamily="34" charset="0"/>
                <a:cs typeface="Arial" panose="020B0604020202020204" pitchFamily="34" charset="0"/>
              </a:rPr>
              <a:t>elements</a:t>
            </a:r>
            <a:r>
              <a:rPr lang="de-CH" altLang="ru-RU" sz="2200" b="1" dirty="0">
                <a:solidFill>
                  <a:srgbClr val="C00000"/>
                </a:solidFill>
                <a:latin typeface="Arial" panose="020B0604020202020204" pitchFamily="34" charset="0"/>
                <a:cs typeface="Arial" panose="020B0604020202020204" pitchFamily="34" charset="0"/>
              </a:rPr>
              <a:t> 112, 113 </a:t>
            </a:r>
            <a:r>
              <a:rPr lang="de-CH" altLang="ru-RU" sz="2200" b="1" dirty="0" err="1">
                <a:solidFill>
                  <a:srgbClr val="C00000"/>
                </a:solidFill>
                <a:latin typeface="Arial" panose="020B0604020202020204" pitchFamily="34" charset="0"/>
                <a:cs typeface="Arial" panose="020B0604020202020204" pitchFamily="34" charset="0"/>
              </a:rPr>
              <a:t>and</a:t>
            </a:r>
            <a:r>
              <a:rPr lang="de-CH" altLang="ru-RU" sz="2200" b="1" dirty="0">
                <a:solidFill>
                  <a:srgbClr val="C00000"/>
                </a:solidFill>
                <a:latin typeface="Arial" panose="020B0604020202020204" pitchFamily="34" charset="0"/>
                <a:cs typeface="Arial" panose="020B0604020202020204" pitchFamily="34" charset="0"/>
              </a:rPr>
              <a:t> 114 volatile </a:t>
            </a:r>
            <a:r>
              <a:rPr lang="de-CH" altLang="ru-RU" sz="2200" b="1" dirty="0" err="1">
                <a:solidFill>
                  <a:srgbClr val="C00000"/>
                </a:solidFill>
                <a:latin typeface="Arial" panose="020B0604020202020204" pitchFamily="34" charset="0"/>
                <a:cs typeface="Arial" panose="020B0604020202020204" pitchFamily="34" charset="0"/>
              </a:rPr>
              <a:t>metals</a:t>
            </a:r>
            <a:r>
              <a:rPr lang="de-CH" altLang="ru-RU" sz="2200" b="1" dirty="0">
                <a:solidFill>
                  <a:srgbClr val="C00000"/>
                </a:solidFill>
                <a:latin typeface="Arial" panose="020B0604020202020204" pitchFamily="34" charset="0"/>
                <a:cs typeface="Arial" panose="020B0604020202020204" pitchFamily="34" charset="0"/>
              </a:rPr>
              <a:t>? </a:t>
            </a:r>
          </a:p>
          <a:p>
            <a:pPr marL="609600" indent="-609600" eaLnBrk="1" hangingPunct="1">
              <a:lnSpc>
                <a:spcPct val="75000"/>
              </a:lnSpc>
              <a:buFont typeface="Wingdings" pitchFamily="2" charset="2"/>
              <a:buNone/>
            </a:pPr>
            <a:endParaRPr lang="de-CH" altLang="ru-RU" sz="2200" b="1" dirty="0">
              <a:solidFill>
                <a:srgbClr val="C00000"/>
              </a:solidFill>
              <a:latin typeface="Arial" panose="020B0604020202020204" pitchFamily="34" charset="0"/>
              <a:cs typeface="Arial" panose="020B0604020202020204" pitchFamily="34" charset="0"/>
            </a:endParaRPr>
          </a:p>
          <a:p>
            <a:pPr marL="609600" indent="-609600" eaLnBrk="1" hangingPunct="1">
              <a:lnSpc>
                <a:spcPct val="75000"/>
              </a:lnSpc>
            </a:pPr>
            <a:r>
              <a:rPr lang="de-CH" altLang="ru-RU" sz="2200" b="1" dirty="0" err="1">
                <a:solidFill>
                  <a:srgbClr val="C00000"/>
                </a:solidFill>
                <a:latin typeface="Arial" panose="020B0604020202020204" pitchFamily="34" charset="0"/>
                <a:cs typeface="Arial" panose="020B0604020202020204" pitchFamily="34" charset="0"/>
              </a:rPr>
              <a:t>How</a:t>
            </a:r>
            <a:r>
              <a:rPr lang="de-CH" altLang="ru-RU" sz="2200" b="1" dirty="0">
                <a:solidFill>
                  <a:srgbClr val="C00000"/>
                </a:solidFill>
                <a:latin typeface="Arial" panose="020B0604020202020204" pitchFamily="34" charset="0"/>
                <a:cs typeface="Arial" panose="020B0604020202020204" pitchFamily="34" charset="0"/>
              </a:rPr>
              <a:t> do </a:t>
            </a:r>
            <a:r>
              <a:rPr lang="de-CH" altLang="ru-RU" sz="2200" b="1" dirty="0" err="1">
                <a:solidFill>
                  <a:srgbClr val="C00000"/>
                </a:solidFill>
                <a:latin typeface="Arial" panose="020B0604020202020204" pitchFamily="34" charset="0"/>
                <a:cs typeface="Arial" panose="020B0604020202020204" pitchFamily="34" charset="0"/>
              </a:rPr>
              <a:t>relativistic</a:t>
            </a:r>
            <a:r>
              <a:rPr lang="de-CH" altLang="ru-RU" sz="2200" b="1" dirty="0">
                <a:solidFill>
                  <a:srgbClr val="C00000"/>
                </a:solidFill>
                <a:latin typeface="Arial" panose="020B0604020202020204" pitchFamily="34" charset="0"/>
                <a:cs typeface="Arial" panose="020B0604020202020204" pitchFamily="34" charset="0"/>
              </a:rPr>
              <a:t> </a:t>
            </a:r>
            <a:r>
              <a:rPr lang="de-CH" altLang="ru-RU" sz="2200" b="1" dirty="0" err="1">
                <a:solidFill>
                  <a:srgbClr val="C00000"/>
                </a:solidFill>
                <a:latin typeface="Arial" panose="020B0604020202020204" pitchFamily="34" charset="0"/>
                <a:cs typeface="Arial" panose="020B0604020202020204" pitchFamily="34" charset="0"/>
              </a:rPr>
              <a:t>effects</a:t>
            </a:r>
            <a:r>
              <a:rPr lang="de-CH" altLang="ru-RU" sz="2200" b="1" dirty="0">
                <a:solidFill>
                  <a:srgbClr val="C00000"/>
                </a:solidFill>
                <a:latin typeface="Arial" panose="020B0604020202020204" pitchFamily="34" charset="0"/>
                <a:cs typeface="Arial" panose="020B0604020202020204" pitchFamily="34" charset="0"/>
              </a:rPr>
              <a:t> </a:t>
            </a:r>
            <a:r>
              <a:rPr lang="de-CH" altLang="ru-RU" sz="2200" b="1" dirty="0" err="1">
                <a:solidFill>
                  <a:srgbClr val="C00000"/>
                </a:solidFill>
                <a:latin typeface="Arial" panose="020B0604020202020204" pitchFamily="34" charset="0"/>
                <a:cs typeface="Arial" panose="020B0604020202020204" pitchFamily="34" charset="0"/>
              </a:rPr>
              <a:t>influence</a:t>
            </a:r>
            <a:r>
              <a:rPr lang="de-CH" altLang="ru-RU" sz="2200" b="1" dirty="0">
                <a:solidFill>
                  <a:srgbClr val="C00000"/>
                </a:solidFill>
                <a:latin typeface="Arial" panose="020B0604020202020204" pitchFamily="34" charset="0"/>
                <a:cs typeface="Arial" panose="020B0604020202020204" pitchFamily="34" charset="0"/>
              </a:rPr>
              <a:t> </a:t>
            </a:r>
            <a:r>
              <a:rPr lang="de-CH" altLang="ru-RU" sz="2200" b="1" dirty="0" err="1">
                <a:solidFill>
                  <a:srgbClr val="C00000"/>
                </a:solidFill>
                <a:latin typeface="Arial" panose="020B0604020202020204" pitchFamily="34" charset="0"/>
                <a:cs typeface="Arial" panose="020B0604020202020204" pitchFamily="34" charset="0"/>
              </a:rPr>
              <a:t>the</a:t>
            </a:r>
            <a:r>
              <a:rPr lang="de-CH" altLang="ru-RU" sz="2200" b="1" dirty="0">
                <a:solidFill>
                  <a:srgbClr val="C00000"/>
                </a:solidFill>
                <a:latin typeface="Arial" panose="020B0604020202020204" pitchFamily="34" charset="0"/>
                <a:cs typeface="Arial" panose="020B0604020202020204" pitchFamily="34" charset="0"/>
              </a:rPr>
              <a:t> </a:t>
            </a:r>
            <a:r>
              <a:rPr lang="de-CH" altLang="ru-RU" sz="2200" b="1" dirty="0" err="1">
                <a:solidFill>
                  <a:srgbClr val="C00000"/>
                </a:solidFill>
                <a:latin typeface="Arial" panose="020B0604020202020204" pitchFamily="34" charset="0"/>
                <a:cs typeface="Arial" panose="020B0604020202020204" pitchFamily="34" charset="0"/>
              </a:rPr>
              <a:t>chemistry</a:t>
            </a:r>
            <a:r>
              <a:rPr lang="de-CH" altLang="ru-RU" sz="2200" b="1" dirty="0">
                <a:solidFill>
                  <a:srgbClr val="C00000"/>
                </a:solidFill>
                <a:latin typeface="Arial" panose="020B0604020202020204" pitchFamily="34" charset="0"/>
                <a:cs typeface="Arial" panose="020B0604020202020204" pitchFamily="34" charset="0"/>
              </a:rPr>
              <a:t> </a:t>
            </a:r>
            <a:r>
              <a:rPr lang="de-CH" altLang="ru-RU" sz="2200" b="1" dirty="0" err="1">
                <a:solidFill>
                  <a:srgbClr val="C00000"/>
                </a:solidFill>
                <a:latin typeface="Arial" panose="020B0604020202020204" pitchFamily="34" charset="0"/>
                <a:cs typeface="Arial" panose="020B0604020202020204" pitchFamily="34" charset="0"/>
              </a:rPr>
              <a:t>of</a:t>
            </a:r>
            <a:r>
              <a:rPr lang="de-CH" altLang="ru-RU" sz="2200" b="1" dirty="0">
                <a:solidFill>
                  <a:srgbClr val="C00000"/>
                </a:solidFill>
                <a:latin typeface="Arial" panose="020B0604020202020204" pitchFamily="34" charset="0"/>
                <a:cs typeface="Arial" panose="020B0604020202020204" pitchFamily="34" charset="0"/>
              </a:rPr>
              <a:t> E112, E113 </a:t>
            </a:r>
            <a:r>
              <a:rPr lang="de-CH" altLang="ru-RU" sz="2200" b="1" dirty="0" err="1">
                <a:solidFill>
                  <a:srgbClr val="C00000"/>
                </a:solidFill>
                <a:latin typeface="Arial" panose="020B0604020202020204" pitchFamily="34" charset="0"/>
                <a:cs typeface="Arial" panose="020B0604020202020204" pitchFamily="34" charset="0"/>
              </a:rPr>
              <a:t>and</a:t>
            </a:r>
            <a:r>
              <a:rPr lang="de-CH" altLang="ru-RU" sz="2200" b="1" dirty="0">
                <a:solidFill>
                  <a:srgbClr val="C00000"/>
                </a:solidFill>
                <a:latin typeface="Arial" panose="020B0604020202020204" pitchFamily="34" charset="0"/>
                <a:cs typeface="Arial" panose="020B0604020202020204" pitchFamily="34" charset="0"/>
              </a:rPr>
              <a:t> </a:t>
            </a:r>
            <a:r>
              <a:rPr lang="de-CH" altLang="ru-RU" sz="2200" b="1" dirty="0" err="1">
                <a:solidFill>
                  <a:srgbClr val="C00000"/>
                </a:solidFill>
                <a:latin typeface="Arial" panose="020B0604020202020204" pitchFamily="34" charset="0"/>
                <a:cs typeface="Arial" panose="020B0604020202020204" pitchFamily="34" charset="0"/>
              </a:rPr>
              <a:t>of</a:t>
            </a:r>
            <a:r>
              <a:rPr lang="de-CH" altLang="ru-RU" sz="2200" b="1" dirty="0">
                <a:solidFill>
                  <a:srgbClr val="C00000"/>
                </a:solidFill>
                <a:latin typeface="Arial" panose="020B0604020202020204" pitchFamily="34" charset="0"/>
                <a:cs typeface="Arial" panose="020B0604020202020204" pitchFamily="34" charset="0"/>
              </a:rPr>
              <a:t> E114?</a:t>
            </a:r>
          </a:p>
          <a:p>
            <a:pPr marL="609600" indent="-609600" eaLnBrk="1" hangingPunct="1">
              <a:lnSpc>
                <a:spcPct val="75000"/>
              </a:lnSpc>
            </a:pPr>
            <a:endParaRPr lang="de-CH" altLang="ru-RU" sz="2200" b="1" dirty="0">
              <a:solidFill>
                <a:srgbClr val="C00000"/>
              </a:solidFill>
              <a:latin typeface="Arial" panose="020B0604020202020204" pitchFamily="34" charset="0"/>
              <a:cs typeface="Arial" panose="020B0604020202020204" pitchFamily="34" charset="0"/>
            </a:endParaRPr>
          </a:p>
          <a:p>
            <a:pPr marL="609600" indent="-609600" eaLnBrk="1" hangingPunct="1">
              <a:lnSpc>
                <a:spcPct val="75000"/>
              </a:lnSpc>
            </a:pPr>
            <a:r>
              <a:rPr lang="de-CH" altLang="ru-RU" sz="2200" b="1" dirty="0">
                <a:solidFill>
                  <a:srgbClr val="C00000"/>
                </a:solidFill>
                <a:latin typeface="Arial" panose="020B0604020202020204" pitchFamily="34" charset="0"/>
                <a:cs typeface="Arial" panose="020B0604020202020204" pitchFamily="34" charset="0"/>
              </a:rPr>
              <a:t>Chemistry </a:t>
            </a:r>
            <a:r>
              <a:rPr lang="de-CH" altLang="ru-RU" sz="2200" b="1" dirty="0" err="1">
                <a:solidFill>
                  <a:srgbClr val="C00000"/>
                </a:solidFill>
                <a:latin typeface="Arial" panose="020B0604020202020204" pitchFamily="34" charset="0"/>
                <a:cs typeface="Arial" panose="020B0604020202020204" pitchFamily="34" charset="0"/>
              </a:rPr>
              <a:t>of</a:t>
            </a:r>
            <a:r>
              <a:rPr lang="de-CH" altLang="ru-RU" sz="2200" b="1" dirty="0">
                <a:solidFill>
                  <a:srgbClr val="C00000"/>
                </a:solidFill>
                <a:latin typeface="Arial" panose="020B0604020202020204" pitchFamily="34" charset="0"/>
                <a:cs typeface="Arial" panose="020B0604020202020204" pitchFamily="34" charset="0"/>
              </a:rPr>
              <a:t> </a:t>
            </a:r>
            <a:r>
              <a:rPr lang="de-CH" altLang="ru-RU" sz="2200" b="1" dirty="0" err="1">
                <a:solidFill>
                  <a:srgbClr val="C00000"/>
                </a:solidFill>
                <a:latin typeface="Arial" panose="020B0604020202020204" pitchFamily="34" charset="0"/>
                <a:cs typeface="Arial" panose="020B0604020202020204" pitchFamily="34" charset="0"/>
              </a:rPr>
              <a:t>elements</a:t>
            </a:r>
            <a:r>
              <a:rPr lang="de-CH" altLang="ru-RU" sz="2200" b="1" dirty="0">
                <a:solidFill>
                  <a:srgbClr val="C00000"/>
                </a:solidFill>
                <a:latin typeface="Arial" panose="020B0604020202020204" pitchFamily="34" charset="0"/>
                <a:cs typeface="Arial" panose="020B0604020202020204" pitchFamily="34" charset="0"/>
              </a:rPr>
              <a:t> 115-118 ?</a:t>
            </a:r>
            <a:endParaRPr lang="ru-RU" altLang="ru-RU" sz="2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04194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7" name="Group 7"/>
          <p:cNvGraphicFramePr>
            <a:graphicFrameLocks noGrp="1"/>
          </p:cNvGraphicFramePr>
          <p:nvPr>
            <p:extLst/>
          </p:nvPr>
        </p:nvGraphicFramePr>
        <p:xfrm>
          <a:off x="762000" y="5181600"/>
          <a:ext cx="4152900" cy="1158875"/>
        </p:xfrm>
        <a:graphic>
          <a:graphicData uri="http://schemas.openxmlformats.org/drawingml/2006/table">
            <a:tbl>
              <a:tblPr/>
              <a:tblGrid>
                <a:gridCol w="2284413">
                  <a:extLst>
                    <a:ext uri="{9D8B030D-6E8A-4147-A177-3AD203B41FA5}">
                      <a16:colId xmlns:a16="http://schemas.microsoft.com/office/drawing/2014/main" xmlns="" val="20000"/>
                    </a:ext>
                  </a:extLst>
                </a:gridCol>
                <a:gridCol w="1868487">
                  <a:extLst>
                    <a:ext uri="{9D8B030D-6E8A-4147-A177-3AD203B41FA5}">
                      <a16:colId xmlns:a16="http://schemas.microsoft.com/office/drawing/2014/main" xmlns="" val="20001"/>
                    </a:ext>
                  </a:extLst>
                </a:gridCol>
              </a:tblGrid>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Reaction</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Transmission </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96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dirty="0">
                          <a:ln>
                            <a:noFill/>
                          </a:ln>
                          <a:solidFill>
                            <a:srgbClr val="003399"/>
                          </a:solidFill>
                          <a:effectLst/>
                          <a:latin typeface="Times New Roman" pitchFamily="18" charset="0"/>
                          <a:cs typeface="Arial" charset="0"/>
                        </a:rPr>
                        <a:t>244</a:t>
                      </a:r>
                      <a:r>
                        <a:rPr kumimoji="0" lang="en-US" sz="1700" b="1" i="0" u="none" strike="noStrike" cap="none" normalizeH="0" baseline="0" dirty="0">
                          <a:ln>
                            <a:noFill/>
                          </a:ln>
                          <a:solidFill>
                            <a:srgbClr val="003399"/>
                          </a:solidFill>
                          <a:effectLst/>
                          <a:latin typeface="Times New Roman" pitchFamily="18" charset="0"/>
                          <a:cs typeface="Arial" charset="0"/>
                        </a:rPr>
                        <a:t>Pu(</a:t>
                      </a:r>
                      <a:r>
                        <a:rPr kumimoji="0" lang="en-US" sz="1700" b="1" i="0" u="none" strike="noStrike" cap="none" normalizeH="0" baseline="30000" dirty="0">
                          <a:ln>
                            <a:noFill/>
                          </a:ln>
                          <a:solidFill>
                            <a:srgbClr val="003399"/>
                          </a:solidFill>
                          <a:effectLst/>
                          <a:latin typeface="Times New Roman" pitchFamily="18" charset="0"/>
                          <a:cs typeface="Arial" charset="0"/>
                        </a:rPr>
                        <a:t>48</a:t>
                      </a:r>
                      <a:r>
                        <a:rPr kumimoji="0" lang="en-US" sz="1700" b="1" i="0" u="none" strike="noStrike" cap="none" normalizeH="0" baseline="0" dirty="0">
                          <a:ln>
                            <a:noFill/>
                          </a:ln>
                          <a:solidFill>
                            <a:srgbClr val="003399"/>
                          </a:solidFill>
                          <a:effectLst/>
                          <a:latin typeface="Times New Roman" pitchFamily="18" charset="0"/>
                          <a:cs typeface="Arial" charset="0"/>
                        </a:rPr>
                        <a:t>Ca,4n)</a:t>
                      </a:r>
                      <a:r>
                        <a:rPr kumimoji="0" lang="en-US" sz="1700" b="1" i="0" u="none" strike="noStrike" cap="none" normalizeH="0" baseline="30000" dirty="0">
                          <a:ln>
                            <a:noFill/>
                          </a:ln>
                          <a:solidFill>
                            <a:srgbClr val="003399"/>
                          </a:solidFill>
                          <a:effectLst/>
                          <a:latin typeface="Times New Roman" pitchFamily="18" charset="0"/>
                          <a:cs typeface="Arial" charset="0"/>
                        </a:rPr>
                        <a:t>289</a:t>
                      </a:r>
                      <a:r>
                        <a:rPr kumimoji="0" lang="en-US" sz="1700" b="1" i="0" u="none" strike="noStrike" cap="none" normalizeH="0" baseline="0" dirty="0">
                          <a:ln>
                            <a:noFill/>
                          </a:ln>
                          <a:solidFill>
                            <a:srgbClr val="003399"/>
                          </a:solidFill>
                          <a:effectLst/>
                          <a:latin typeface="Times New Roman" pitchFamily="18" charset="0"/>
                          <a:cs typeface="Arial" charset="0"/>
                        </a:rPr>
                        <a:t>114</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60 %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a:ln>
                            <a:noFill/>
                          </a:ln>
                          <a:solidFill>
                            <a:srgbClr val="003399"/>
                          </a:solidFill>
                          <a:effectLst/>
                          <a:latin typeface="Times New Roman" pitchFamily="18" charset="0"/>
                          <a:cs typeface="Arial" charset="0"/>
                        </a:rPr>
                        <a:t>244</a:t>
                      </a:r>
                      <a:r>
                        <a:rPr kumimoji="0" lang="en-US" sz="1700" b="1" i="0" u="none" strike="noStrike" cap="none" normalizeH="0" baseline="0">
                          <a:ln>
                            <a:noFill/>
                          </a:ln>
                          <a:solidFill>
                            <a:srgbClr val="003399"/>
                          </a:solidFill>
                          <a:effectLst/>
                          <a:latin typeface="Times New Roman" pitchFamily="18" charset="0"/>
                          <a:cs typeface="Arial" charset="0"/>
                        </a:rPr>
                        <a:t>Pu(</a:t>
                      </a:r>
                      <a:r>
                        <a:rPr kumimoji="0" lang="en-US" sz="1700" b="1" i="0" u="none" strike="noStrike" cap="none" normalizeH="0" baseline="30000">
                          <a:ln>
                            <a:noFill/>
                          </a:ln>
                          <a:solidFill>
                            <a:srgbClr val="003399"/>
                          </a:solidFill>
                          <a:effectLst/>
                          <a:latin typeface="Times New Roman" pitchFamily="18" charset="0"/>
                          <a:cs typeface="Arial" charset="0"/>
                        </a:rPr>
                        <a:t>58</a:t>
                      </a:r>
                      <a:r>
                        <a:rPr kumimoji="0" lang="en-US" sz="1700" b="1" i="0" u="none" strike="noStrike" cap="none" normalizeH="0" baseline="0">
                          <a:ln>
                            <a:noFill/>
                          </a:ln>
                          <a:solidFill>
                            <a:srgbClr val="003399"/>
                          </a:solidFill>
                          <a:effectLst/>
                          <a:latin typeface="Times New Roman" pitchFamily="18" charset="0"/>
                          <a:cs typeface="Arial" charset="0"/>
                        </a:rPr>
                        <a:t>Fe,4n)</a:t>
                      </a:r>
                      <a:r>
                        <a:rPr kumimoji="0" lang="en-US" sz="1700" b="1" i="0" u="none" strike="noStrike" cap="none" normalizeH="0" baseline="30000">
                          <a:ln>
                            <a:noFill/>
                          </a:ln>
                          <a:solidFill>
                            <a:srgbClr val="003399"/>
                          </a:solidFill>
                          <a:effectLst/>
                          <a:latin typeface="Times New Roman" pitchFamily="18" charset="0"/>
                          <a:cs typeface="Arial" charset="0"/>
                        </a:rPr>
                        <a:t>298</a:t>
                      </a:r>
                      <a:r>
                        <a:rPr kumimoji="0" lang="en-US" sz="1700" b="1" i="0" u="none" strike="noStrike" cap="none" normalizeH="0" baseline="0">
                          <a:ln>
                            <a:noFill/>
                          </a:ln>
                          <a:solidFill>
                            <a:srgbClr val="003399"/>
                          </a:solidFill>
                          <a:effectLst/>
                          <a:latin typeface="Times New Roman" pitchFamily="18" charset="0"/>
                          <a:cs typeface="Arial" charset="0"/>
                        </a:rPr>
                        <a:t>120</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75 %</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9" name="Заголовок 1"/>
          <p:cNvSpPr>
            <a:spLocks noGrp="1"/>
          </p:cNvSpPr>
          <p:nvPr>
            <p:ph type="ctrTitle" idx="4294967295"/>
          </p:nvPr>
        </p:nvSpPr>
        <p:spPr>
          <a:xfrm>
            <a:off x="468313" y="-26987"/>
            <a:ext cx="7794625" cy="712788"/>
          </a:xfrm>
        </p:spPr>
        <p:txBody>
          <a:bodyPr lIns="36000" rIns="36000" anchorCtr="1">
            <a:normAutofit fontScale="90000"/>
          </a:bodyPr>
          <a:lstStyle/>
          <a:p>
            <a:pPr eaLnBrk="1" hangingPunct="1">
              <a:defRPr/>
            </a:pPr>
            <a:r>
              <a:rPr lang="en-US" sz="2800" b="1" kern="1200" dirty="0">
                <a:solidFill>
                  <a:srgbClr val="FF0000"/>
                </a:solidFill>
                <a:latin typeface="Times New Roman" pitchFamily="18" charset="0"/>
              </a:rPr>
              <a:t>Gas-filled pre-separator GFS-3</a:t>
            </a:r>
            <a:br>
              <a:rPr lang="en-US" sz="2800" b="1" kern="1200" dirty="0">
                <a:solidFill>
                  <a:srgbClr val="FF0000"/>
                </a:solidFill>
                <a:latin typeface="Times New Roman" pitchFamily="18" charset="0"/>
              </a:rPr>
            </a:br>
            <a:r>
              <a:rPr lang="en-US" sz="2000" b="1" kern="1200" dirty="0">
                <a:solidFill>
                  <a:srgbClr val="FF0000"/>
                </a:solidFill>
                <a:latin typeface="Times New Roman" pitchFamily="18" charset="0"/>
              </a:rPr>
              <a:t>(Q</a:t>
            </a:r>
            <a:r>
              <a:rPr lang="en-US" sz="2000" b="1" kern="1200" baseline="-25000" dirty="0">
                <a:solidFill>
                  <a:srgbClr val="FF0000"/>
                </a:solidFill>
                <a:latin typeface="Times New Roman" pitchFamily="18" charset="0"/>
              </a:rPr>
              <a:t>V</a:t>
            </a:r>
            <a:r>
              <a:rPr lang="en-US" sz="2000" b="1" kern="1200" dirty="0">
                <a:solidFill>
                  <a:srgbClr val="FF0000"/>
                </a:solidFill>
                <a:latin typeface="Times New Roman" pitchFamily="18" charset="0"/>
              </a:rPr>
              <a:t>D</a:t>
            </a:r>
            <a:r>
              <a:rPr lang="en-US" sz="2000" b="1" kern="1200" baseline="-25000" dirty="0">
                <a:solidFill>
                  <a:srgbClr val="FF0000"/>
                </a:solidFill>
                <a:latin typeface="Times New Roman" pitchFamily="18" charset="0"/>
              </a:rPr>
              <a:t>H</a:t>
            </a:r>
            <a:r>
              <a:rPr lang="en-US" sz="2000" b="1" kern="1200" dirty="0">
                <a:solidFill>
                  <a:srgbClr val="FF0000"/>
                </a:solidFill>
                <a:latin typeface="Times New Roman" pitchFamily="18" charset="0"/>
              </a:rPr>
              <a:t>Q</a:t>
            </a:r>
            <a:r>
              <a:rPr lang="en-US" sz="2000" b="1" kern="1200" baseline="-25000" dirty="0">
                <a:solidFill>
                  <a:srgbClr val="FF0000"/>
                </a:solidFill>
                <a:latin typeface="Times New Roman" pitchFamily="18" charset="0"/>
              </a:rPr>
              <a:t>H</a:t>
            </a:r>
            <a:r>
              <a:rPr lang="en-US" sz="2000" b="1" kern="1200" dirty="0">
                <a:solidFill>
                  <a:srgbClr val="FF0000"/>
                </a:solidFill>
                <a:latin typeface="Times New Roman" pitchFamily="18" charset="0"/>
              </a:rPr>
              <a:t>Q</a:t>
            </a:r>
            <a:r>
              <a:rPr lang="en-US" sz="2000" b="1" kern="1200" baseline="-25000" dirty="0">
                <a:solidFill>
                  <a:srgbClr val="FF0000"/>
                </a:solidFill>
                <a:latin typeface="Times New Roman" pitchFamily="18" charset="0"/>
              </a:rPr>
              <a:t>V</a:t>
            </a:r>
            <a:r>
              <a:rPr lang="en-US" sz="2000" b="1" kern="1200" dirty="0">
                <a:solidFill>
                  <a:srgbClr val="FF0000"/>
                </a:solidFill>
                <a:latin typeface="Times New Roman" pitchFamily="18" charset="0"/>
              </a:rPr>
              <a:t>D)</a:t>
            </a:r>
            <a:endParaRPr lang="ru-RU" sz="2000" b="1" kern="1200"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graphicFrame>
        <p:nvGraphicFramePr>
          <p:cNvPr id="6" name="Object 5"/>
          <p:cNvGraphicFramePr>
            <a:graphicFrameLocks noChangeAspect="1"/>
          </p:cNvGraphicFramePr>
          <p:nvPr>
            <p:extLst/>
          </p:nvPr>
        </p:nvGraphicFramePr>
        <p:xfrm>
          <a:off x="3200400" y="2362200"/>
          <a:ext cx="326752" cy="704850"/>
        </p:xfrm>
        <a:graphic>
          <a:graphicData uri="http://schemas.openxmlformats.org/presentationml/2006/ole">
            <mc:AlternateContent xmlns:mc="http://schemas.openxmlformats.org/markup-compatibility/2006">
              <mc:Choice xmlns:v="urn:schemas-microsoft-com:vml" Requires="v">
                <p:oleObj spid="_x0000_s392208" name="CorelDRAW" r:id="rId4" imgW="888374" imgH="1917483" progId="CorelDraw.Graphic.16">
                  <p:embed/>
                </p:oleObj>
              </mc:Choice>
              <mc:Fallback>
                <p:oleObj name="CorelDRAW" r:id="rId4" imgW="888374" imgH="1917483" progId="CorelDraw.Graphic.16">
                  <p:embed/>
                  <p:pic>
                    <p:nvPicPr>
                      <p:cNvPr id="6" name="Object 5"/>
                      <p:cNvPicPr/>
                      <p:nvPr/>
                    </p:nvPicPr>
                    <p:blipFill>
                      <a:blip r:embed="rId5"/>
                      <a:stretch>
                        <a:fillRect/>
                      </a:stretch>
                    </p:blipFill>
                    <p:spPr>
                      <a:xfrm>
                        <a:off x="3200400" y="2362200"/>
                        <a:ext cx="326752" cy="704850"/>
                      </a:xfrm>
                      <a:prstGeom prst="rect">
                        <a:avLst/>
                      </a:prstGeom>
                    </p:spPr>
                  </p:pic>
                </p:oleObj>
              </mc:Fallback>
            </mc:AlternateContent>
          </a:graphicData>
        </a:graphic>
      </p:graphicFrame>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 y="1062609"/>
            <a:ext cx="5239512" cy="330403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4038600"/>
            <a:ext cx="3485198" cy="2667000"/>
          </a:xfrm>
          <a:prstGeom prst="rect">
            <a:avLst/>
          </a:prstGeom>
        </p:spPr>
      </p:pic>
    </p:spTree>
    <p:extLst>
      <p:ext uri="{BB962C8B-B14F-4D97-AF65-F5344CB8AC3E}">
        <p14:creationId xmlns:p14="http://schemas.microsoft.com/office/powerpoint/2010/main" val="246268379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4211960" y="243728"/>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b="1">
                <a:solidFill>
                  <a:srgbClr val="003399"/>
                </a:solidFill>
                <a:latin typeface="Times New Roman" panose="02020603050405020304" pitchFamily="18" charset="0"/>
              </a:rPr>
              <a:t>Target</a:t>
            </a:r>
          </a:p>
          <a:p>
            <a:pPr algn="ctr" eaLnBrk="1" hangingPunct="1">
              <a:spcBef>
                <a:spcPct val="0"/>
              </a:spcBef>
              <a:buFontTx/>
              <a:buNone/>
            </a:pPr>
            <a:r>
              <a:rPr lang="en-US" altLang="ru-RU" sz="1800" b="1">
                <a:solidFill>
                  <a:srgbClr val="003399"/>
                </a:solidFill>
                <a:latin typeface="Times New Roman" panose="02020603050405020304" pitchFamily="18" charset="0"/>
              </a:rPr>
              <a:t>materials</a:t>
            </a:r>
            <a:endParaRPr lang="ru-RU" altLang="ru-RU" sz="1800" b="1">
              <a:solidFill>
                <a:srgbClr val="003399"/>
              </a:solidFill>
              <a:latin typeface="Times New Roman" panose="02020603050405020304" pitchFamily="18" charset="0"/>
            </a:endParaRPr>
          </a:p>
        </p:txBody>
      </p:sp>
      <p:grpSp>
        <p:nvGrpSpPr>
          <p:cNvPr id="2" name="Group 5"/>
          <p:cNvGrpSpPr>
            <a:grpSpLocks/>
          </p:cNvGrpSpPr>
          <p:nvPr/>
        </p:nvGrpSpPr>
        <p:grpSpPr bwMode="auto">
          <a:xfrm>
            <a:off x="4330981" y="243729"/>
            <a:ext cx="4527550" cy="6497639"/>
            <a:chOff x="2803" y="96"/>
            <a:chExt cx="2852" cy="4093"/>
          </a:xfrm>
        </p:grpSpPr>
        <p:sp>
          <p:nvSpPr>
            <p:cNvPr id="85000" name="Text Box 6"/>
            <p:cNvSpPr txBox="1">
              <a:spLocks noChangeArrowheads="1"/>
            </p:cNvSpPr>
            <p:nvPr/>
          </p:nvSpPr>
          <p:spPr bwMode="auto">
            <a:xfrm>
              <a:off x="3605" y="96"/>
              <a:ext cx="6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800" b="1">
                  <a:solidFill>
                    <a:srgbClr val="003399"/>
                  </a:solidFill>
                  <a:latin typeface="Times New Roman" panose="02020603050405020304" pitchFamily="18" charset="0"/>
                  <a:ea typeface="SimSun" panose="02010600030101010101" pitchFamily="2" charset="-122"/>
                </a:rPr>
                <a:t>Producer</a:t>
              </a:r>
              <a:endParaRPr lang="ru-RU" altLang="ru-RU" sz="1800" b="1">
                <a:solidFill>
                  <a:srgbClr val="003399"/>
                </a:solidFill>
                <a:latin typeface="Times New Roman" panose="02020603050405020304" pitchFamily="18" charset="0"/>
              </a:endParaRPr>
            </a:p>
          </p:txBody>
        </p:sp>
        <p:sp>
          <p:nvSpPr>
            <p:cNvPr id="85001" name="Text Box 7"/>
            <p:cNvSpPr txBox="1">
              <a:spLocks noChangeArrowheads="1"/>
            </p:cNvSpPr>
            <p:nvPr/>
          </p:nvSpPr>
          <p:spPr bwMode="auto">
            <a:xfrm>
              <a:off x="4295" y="96"/>
              <a:ext cx="114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800" b="1">
                  <a:solidFill>
                    <a:srgbClr val="003399"/>
                  </a:solidFill>
                  <a:latin typeface="Times New Roman" panose="02020603050405020304" pitchFamily="18" charset="0"/>
                  <a:ea typeface="SimSun" panose="02010600030101010101" pitchFamily="2" charset="-122"/>
                </a:rPr>
                <a:t>Isotope</a:t>
              </a:r>
            </a:p>
            <a:p>
              <a:pPr algn="ctr" eaLnBrk="1" hangingPunct="1">
                <a:spcBef>
                  <a:spcPct val="0"/>
                </a:spcBef>
                <a:buFontTx/>
                <a:buNone/>
              </a:pPr>
              <a:r>
                <a:rPr lang="en-US" altLang="zh-CN" sz="1800" b="1">
                  <a:solidFill>
                    <a:srgbClr val="003399"/>
                  </a:solidFill>
                  <a:latin typeface="Times New Roman" panose="02020603050405020304" pitchFamily="18" charset="0"/>
                  <a:ea typeface="SimSun" panose="02010600030101010101" pitchFamily="2" charset="-122"/>
                </a:rPr>
                <a:t>enrichment (%)</a:t>
              </a:r>
              <a:r>
                <a:rPr lang="ru-RU" altLang="zh-CN" sz="1800"/>
                <a:t> </a:t>
              </a:r>
              <a:endParaRPr lang="ru-RU" altLang="ru-RU" sz="1800"/>
            </a:p>
          </p:txBody>
        </p:sp>
        <p:sp>
          <p:nvSpPr>
            <p:cNvPr id="85002" name="Text Box 8"/>
            <p:cNvSpPr txBox="1">
              <a:spLocks noChangeArrowheads="1"/>
            </p:cNvSpPr>
            <p:nvPr/>
          </p:nvSpPr>
          <p:spPr bwMode="auto">
            <a:xfrm>
              <a:off x="2803" y="638"/>
              <a:ext cx="2852" cy="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 </a:t>
              </a:r>
              <a:endParaRPr lang="en-US" altLang="ru-RU" sz="1800" b="1" dirty="0">
                <a:latin typeface="Times New Roman" panose="02020603050405020304" pitchFamily="18" charset="0"/>
                <a:cs typeface="Times New Roman" panose="02020603050405020304" pitchFamily="18" charset="0"/>
              </a:endParaRP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237</a:t>
              </a:r>
              <a:r>
                <a:rPr lang="en-US" altLang="ru-RU" sz="1800" b="1" dirty="0">
                  <a:latin typeface="Times New Roman" panose="02020603050405020304" pitchFamily="18" charset="0"/>
                  <a:cs typeface="Times New Roman" panose="02020603050405020304" pitchFamily="18" charset="0"/>
                </a:rPr>
                <a:t>Np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latin typeface="Times New Roman" panose="02020603050405020304" pitchFamily="18" charset="0"/>
                  <a:cs typeface="Times New Roman" panose="02020603050405020304" pitchFamily="18" charset="0"/>
                </a:rPr>
                <a:t>                        99.3</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239</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C00000"/>
                  </a:solidFill>
                  <a:latin typeface="Times New Roman" panose="02020603050405020304" pitchFamily="18" charset="0"/>
                  <a:cs typeface="Times New Roman" panose="02020603050405020304" pitchFamily="18" charset="0"/>
                </a:rPr>
                <a:t>RFNC</a:t>
              </a:r>
              <a:r>
                <a:rPr lang="en-US" altLang="ru-RU" sz="1800" b="1" dirty="0">
                  <a:latin typeface="Times New Roman" panose="02020603050405020304" pitchFamily="18" charset="0"/>
                  <a:cs typeface="Times New Roman" panose="02020603050405020304" pitchFamily="18" charset="0"/>
                </a:rPr>
                <a:t>                      ---</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240</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solidFill>
                    <a:srgbClr val="C00000"/>
                  </a:solidFill>
                  <a:latin typeface="Times New Roman" panose="02020603050405020304" pitchFamily="18" charset="0"/>
                  <a:cs typeface="Times New Roman" panose="02020603050405020304" pitchFamily="18" charset="0"/>
                </a:rPr>
                <a:t>IAR/ORNL</a:t>
              </a:r>
              <a:r>
                <a:rPr lang="en-US" altLang="ru-RU" sz="1800" b="1" dirty="0">
                  <a:latin typeface="Times New Roman" panose="02020603050405020304" pitchFamily="18" charset="0"/>
                  <a:cs typeface="Times New Roman" panose="02020603050405020304" pitchFamily="18" charset="0"/>
                </a:rPr>
                <a:t>             99.98</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242</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C00000"/>
                  </a:solidFill>
                  <a:latin typeface="Times New Roman" panose="02020603050405020304" pitchFamily="18" charset="0"/>
                  <a:cs typeface="Times New Roman" panose="02020603050405020304" pitchFamily="18" charset="0"/>
                </a:rPr>
                <a:t>RFNC/ORNL</a:t>
              </a:r>
              <a:r>
                <a:rPr lang="en-US" altLang="ru-RU" sz="1800" b="1" dirty="0">
                  <a:latin typeface="Times New Roman" panose="02020603050405020304" pitchFamily="18" charset="0"/>
                  <a:cs typeface="Times New Roman" panose="02020603050405020304" pitchFamily="18" charset="0"/>
                </a:rPr>
                <a:t>            99.98</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244</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solidFill>
                    <a:srgbClr val="0000FF"/>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                   98.6</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243</a:t>
              </a:r>
              <a:r>
                <a:rPr lang="en-US" altLang="ru-RU" sz="1800" b="1" dirty="0">
                  <a:latin typeface="Times New Roman" panose="02020603050405020304" pitchFamily="18" charset="0"/>
                  <a:cs typeface="Times New Roman" panose="02020603050405020304" pitchFamily="18" charset="0"/>
                </a:rPr>
                <a:t>Am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solidFill>
                    <a:srgbClr val="C00000"/>
                  </a:solidFill>
                  <a:latin typeface="Times New Roman" panose="02020603050405020304" pitchFamily="18" charset="0"/>
                  <a:cs typeface="Times New Roman" panose="02020603050405020304" pitchFamily="18" charset="0"/>
                </a:rPr>
                <a:t>/ </a:t>
              </a:r>
              <a:r>
                <a:rPr lang="en-US" altLang="ru-RU" sz="1800" b="1" dirty="0">
                  <a:solidFill>
                    <a:srgbClr val="0070C0"/>
                  </a:solidFill>
                  <a:latin typeface="Times New Roman" panose="02020603050405020304" pitchFamily="18" charset="0"/>
                  <a:cs typeface="Times New Roman" panose="02020603050405020304" pitchFamily="18" charset="0"/>
                </a:rPr>
                <a:t>ORNL </a:t>
              </a:r>
              <a:r>
                <a:rPr lang="en-US" altLang="ru-RU" sz="1800" b="1" dirty="0">
                  <a:latin typeface="Times New Roman" panose="02020603050405020304" pitchFamily="18" charset="0"/>
                  <a:cs typeface="Times New Roman" panose="02020603050405020304" pitchFamily="18" charset="0"/>
                </a:rPr>
                <a:t>              99.9</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245</a:t>
              </a:r>
              <a:r>
                <a:rPr lang="en-US" altLang="ru-RU" sz="1800" b="1" dirty="0">
                  <a:latin typeface="Times New Roman" panose="02020603050405020304" pitchFamily="18" charset="0"/>
                  <a:cs typeface="Times New Roman" panose="02020603050405020304" pitchFamily="18" charset="0"/>
                </a:rPr>
                <a:t>Cm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latin typeface="Times New Roman" panose="02020603050405020304" pitchFamily="18" charset="0"/>
                  <a:cs typeface="Times New Roman" panose="02020603050405020304" pitchFamily="18" charset="0"/>
                </a:rPr>
                <a:t>                       98.7</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248</a:t>
              </a:r>
              <a:r>
                <a:rPr lang="en-US" altLang="ru-RU" sz="1800" b="1" dirty="0">
                  <a:latin typeface="Times New Roman" panose="02020603050405020304" pitchFamily="18" charset="0"/>
                  <a:cs typeface="Times New Roman" panose="02020603050405020304" pitchFamily="18" charset="0"/>
                </a:rPr>
                <a:t>Cm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97.4</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249</a:t>
              </a:r>
              <a:r>
                <a:rPr lang="en-US" altLang="ru-RU" sz="1800" b="1" dirty="0">
                  <a:latin typeface="Times New Roman" panose="02020603050405020304" pitchFamily="18" charset="0"/>
                  <a:cs typeface="Times New Roman" panose="02020603050405020304" pitchFamily="18" charset="0"/>
                </a:rPr>
                <a:t>Bk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latin typeface="Times New Roman" panose="02020603050405020304" pitchFamily="18" charset="0"/>
                  <a:cs typeface="Times New Roman" panose="02020603050405020304" pitchFamily="18" charset="0"/>
                </a:rPr>
                <a:t>                  ≥ 95</a:t>
              </a:r>
            </a:p>
            <a:p>
              <a:pPr eaLnBrk="1" hangingPunct="1">
                <a:spcBef>
                  <a:spcPct val="0"/>
                </a:spcBef>
                <a:spcAft>
                  <a:spcPts val="1000"/>
                </a:spcAft>
                <a:buFontTx/>
                <a:buNone/>
              </a:pPr>
              <a:r>
                <a:rPr lang="en-US" altLang="ru-RU" sz="1800" b="1" baseline="30000" dirty="0">
                  <a:latin typeface="Times New Roman" panose="02020603050405020304" pitchFamily="18" charset="0"/>
                  <a:cs typeface="Times New Roman" panose="02020603050405020304" pitchFamily="18" charset="0"/>
                </a:rPr>
                <a:t>249</a:t>
              </a:r>
              <a:r>
                <a:rPr lang="en-US" altLang="ru-RU" sz="1800" b="1" dirty="0">
                  <a:latin typeface="Times New Roman" panose="02020603050405020304" pitchFamily="18" charset="0"/>
                  <a:cs typeface="Times New Roman" panose="02020603050405020304" pitchFamily="18" charset="0"/>
                </a:rPr>
                <a:t>Cf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solidFill>
                    <a:srgbClr val="CC3300"/>
                  </a:solidFill>
                  <a:latin typeface="Times New Roman" panose="02020603050405020304" pitchFamily="18" charset="0"/>
                  <a:cs typeface="Times New Roman" panose="02020603050405020304" pitchFamily="18" charset="0"/>
                </a:rPr>
                <a:t>/</a:t>
              </a:r>
              <a:r>
                <a:rPr lang="en-US" altLang="ru-RU" sz="1800" b="1" dirty="0">
                  <a:solidFill>
                    <a:srgbClr val="0070C0"/>
                  </a:solidFill>
                  <a:latin typeface="Times New Roman" panose="02020603050405020304" pitchFamily="18" charset="0"/>
                  <a:cs typeface="Times New Roman" panose="02020603050405020304" pitchFamily="18" charset="0"/>
                </a:rPr>
                <a:t>ORNL  </a:t>
              </a:r>
              <a:r>
                <a:rPr lang="en-US" altLang="ru-RU" sz="1800" b="1" dirty="0">
                  <a:solidFill>
                    <a:srgbClr val="0066FF"/>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 97.3</a:t>
              </a:r>
              <a:endParaRPr lang="ru-RU" altLang="ru-RU" sz="1800" b="1" dirty="0">
                <a:latin typeface="Times New Roman" panose="02020603050405020304" pitchFamily="18" charset="0"/>
                <a:cs typeface="Times New Roman" panose="02020603050405020304" pitchFamily="18" charset="0"/>
              </a:endParaRPr>
            </a:p>
            <a:p>
              <a:pPr eaLnBrk="1" hangingPunct="1">
                <a:spcBef>
                  <a:spcPct val="0"/>
                </a:spcBef>
                <a:spcAft>
                  <a:spcPts val="1000"/>
                </a:spcAft>
                <a:buFontTx/>
                <a:buNone/>
              </a:pPr>
              <a:r>
                <a:rPr lang="ru-RU" altLang="ru-RU" sz="1800" b="1" baseline="30000" dirty="0">
                  <a:latin typeface="Times New Roman" panose="02020603050405020304" pitchFamily="18" charset="0"/>
                  <a:cs typeface="Times New Roman" panose="02020603050405020304" pitchFamily="18" charset="0"/>
                </a:rPr>
                <a:t>249</a:t>
              </a:r>
              <a:r>
                <a:rPr lang="en-US" altLang="ru-RU" sz="1800" b="1" baseline="30000" dirty="0">
                  <a:latin typeface="Times New Roman" panose="02020603050405020304" pitchFamily="18" charset="0"/>
                  <a:cs typeface="Times New Roman" panose="02020603050405020304" pitchFamily="18" charset="0"/>
                </a:rPr>
                <a:t>,</a:t>
              </a:r>
              <a:r>
                <a:rPr lang="ru-RU" altLang="ru-RU" sz="1800" b="1" baseline="30000" dirty="0">
                  <a:latin typeface="Times New Roman" panose="02020603050405020304" pitchFamily="18" charset="0"/>
                  <a:cs typeface="Times New Roman" panose="02020603050405020304" pitchFamily="18" charset="0"/>
                </a:rPr>
                <a:t>250</a:t>
              </a:r>
              <a:r>
                <a:rPr lang="en-US" altLang="ru-RU" sz="1800" b="1" baseline="30000" dirty="0">
                  <a:latin typeface="Times New Roman" panose="02020603050405020304" pitchFamily="18" charset="0"/>
                  <a:cs typeface="Times New Roman" panose="02020603050405020304" pitchFamily="18" charset="0"/>
                </a:rPr>
                <a:t>,</a:t>
              </a:r>
              <a:r>
                <a:rPr lang="ru-RU" altLang="ru-RU" sz="1800" b="1" baseline="30000" dirty="0">
                  <a:latin typeface="Times New Roman" panose="02020603050405020304" pitchFamily="18" charset="0"/>
                  <a:cs typeface="Times New Roman" panose="02020603050405020304" pitchFamily="18" charset="0"/>
                </a:rPr>
                <a:t>251</a:t>
              </a:r>
              <a:r>
                <a:rPr lang="en-US" altLang="ru-RU" sz="1800" b="1" dirty="0" err="1">
                  <a:latin typeface="Times New Roman" panose="02020603050405020304" pitchFamily="18" charset="0"/>
                  <a:cs typeface="Times New Roman" panose="02020603050405020304" pitchFamily="18" charset="0"/>
                </a:rPr>
                <a:t>Cf</a:t>
              </a:r>
              <a:r>
                <a:rPr lang="en-US" altLang="ru-RU" sz="1800" b="1" dirty="0">
                  <a:latin typeface="Times New Roman" panose="02020603050405020304" pitchFamily="18" charset="0"/>
                  <a:cs typeface="Times New Roman" panose="02020603050405020304" pitchFamily="18" charset="0"/>
                </a:rPr>
                <a:t>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solidFill>
                    <a:srgbClr val="0066FF"/>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(50+14+36)%</a:t>
              </a:r>
            </a:p>
            <a:p>
              <a:pPr>
                <a:spcBef>
                  <a:spcPct val="0"/>
                </a:spcBef>
                <a:spcAft>
                  <a:spcPts val="1000"/>
                </a:spcAft>
                <a:buNone/>
              </a:pPr>
              <a:r>
                <a:rPr lang="en-US" altLang="ru-RU" sz="1800" b="1" dirty="0">
                  <a:latin typeface="Times New Roman" panose="02020603050405020304" pitchFamily="18" charset="0"/>
                  <a:cs typeface="Times New Roman" panose="02020603050405020304" pitchFamily="18" charset="0"/>
                </a:rPr>
                <a:t>0,35-0,40  mg /cm2   -  ≈ 12 mg</a:t>
              </a:r>
            </a:p>
            <a:p>
              <a:pPr>
                <a:spcBef>
                  <a:spcPct val="0"/>
                </a:spcBef>
                <a:spcAft>
                  <a:spcPts val="1000"/>
                </a:spcAft>
                <a:buNone/>
              </a:pPr>
              <a:endParaRPr lang="ru-RU" altLang="ru-RU" sz="1800" b="1" dirty="0">
                <a:latin typeface="Times New Roman" panose="02020603050405020304" pitchFamily="18" charset="0"/>
                <a:cs typeface="Times New Roman" panose="02020603050405020304" pitchFamily="18" charset="0"/>
              </a:endParaRPr>
            </a:p>
          </p:txBody>
        </p:sp>
      </p:grpSp>
      <p:sp>
        <p:nvSpPr>
          <p:cNvPr id="84996" name="Text Box 10"/>
          <p:cNvSpPr txBox="1">
            <a:spLocks noChangeArrowheads="1"/>
          </p:cNvSpPr>
          <p:nvPr/>
        </p:nvSpPr>
        <p:spPr bwMode="auto">
          <a:xfrm>
            <a:off x="233499" y="2247924"/>
            <a:ext cx="37433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000" b="1" dirty="0">
                <a:solidFill>
                  <a:srgbClr val="003399"/>
                </a:solidFill>
                <a:latin typeface="Times New Roman" panose="02020603050405020304" pitchFamily="18" charset="0"/>
              </a:rPr>
              <a:t>Projectiles </a:t>
            </a:r>
            <a:r>
              <a:rPr lang="en-US" altLang="ru-RU" sz="2000" b="1" baseline="30000" dirty="0">
                <a:solidFill>
                  <a:srgbClr val="003399"/>
                </a:solidFill>
                <a:latin typeface="Times New Roman" panose="02020603050405020304" pitchFamily="18" charset="0"/>
              </a:rPr>
              <a:t>48</a:t>
            </a:r>
            <a:r>
              <a:rPr lang="en-US" altLang="ru-RU" sz="2000" b="1" dirty="0">
                <a:solidFill>
                  <a:srgbClr val="003399"/>
                </a:solidFill>
                <a:latin typeface="Times New Roman" panose="02020603050405020304" pitchFamily="18" charset="0"/>
              </a:rPr>
              <a:t>Ca produced by</a:t>
            </a:r>
          </a:p>
          <a:p>
            <a:pPr algn="ctr" eaLnBrk="1" hangingPunct="1">
              <a:spcBef>
                <a:spcPct val="0"/>
              </a:spcBef>
              <a:buFontTx/>
              <a:buNone/>
            </a:pPr>
            <a:r>
              <a:rPr lang="en-US" altLang="ru-RU" sz="2000" b="1" dirty="0">
                <a:solidFill>
                  <a:srgbClr val="003399"/>
                </a:solidFill>
                <a:latin typeface="Times New Roman" panose="02020603050405020304" pitchFamily="18" charset="0"/>
              </a:rPr>
              <a:t>Heavy Ion Accelerator U400;</a:t>
            </a:r>
          </a:p>
          <a:p>
            <a:pPr algn="ctr" eaLnBrk="1" hangingPunct="1">
              <a:spcBef>
                <a:spcPct val="0"/>
              </a:spcBef>
              <a:buFontTx/>
              <a:buNone/>
            </a:pPr>
            <a:endParaRPr lang="en-US" altLang="ru-RU" sz="2000" b="1" dirty="0">
              <a:solidFill>
                <a:srgbClr val="003399"/>
              </a:solidFill>
              <a:latin typeface="Times New Roman" panose="02020603050405020304" pitchFamily="18" charset="0"/>
            </a:endParaRPr>
          </a:p>
          <a:p>
            <a:pPr algn="ctr" eaLnBrk="1" hangingPunct="1">
              <a:spcBef>
                <a:spcPct val="0"/>
              </a:spcBef>
              <a:buFontTx/>
              <a:buNone/>
            </a:pPr>
            <a:r>
              <a:rPr lang="en-US" altLang="ru-RU" sz="2000" b="1" dirty="0">
                <a:solidFill>
                  <a:srgbClr val="003399"/>
                </a:solidFill>
                <a:latin typeface="Times New Roman" panose="02020603050405020304" pitchFamily="18" charset="0"/>
              </a:rPr>
              <a:t>Energy:    235-250 MeV </a:t>
            </a:r>
          </a:p>
          <a:p>
            <a:pPr algn="ctr" eaLnBrk="1" hangingPunct="1">
              <a:spcBef>
                <a:spcPct val="0"/>
              </a:spcBef>
              <a:buFontTx/>
              <a:buNone/>
            </a:pPr>
            <a:r>
              <a:rPr lang="en-US" altLang="ru-RU" sz="2000" b="1" dirty="0">
                <a:solidFill>
                  <a:srgbClr val="003399"/>
                </a:solidFill>
                <a:latin typeface="Times New Roman" panose="02020603050405020304" pitchFamily="18" charset="0"/>
              </a:rPr>
              <a:t>(v ≈ 0.1 c);</a:t>
            </a:r>
          </a:p>
          <a:p>
            <a:pPr algn="ctr" eaLnBrk="1" hangingPunct="1">
              <a:spcBef>
                <a:spcPct val="0"/>
              </a:spcBef>
              <a:buFontTx/>
              <a:buNone/>
            </a:pPr>
            <a:r>
              <a:rPr lang="en-US" altLang="ru-RU" sz="2000" b="1" dirty="0">
                <a:solidFill>
                  <a:srgbClr val="003399"/>
                </a:solidFill>
                <a:latin typeface="Times New Roman" panose="02020603050405020304" pitchFamily="18" charset="0"/>
              </a:rPr>
              <a:t>Intensity:  1.0-1.5 p</a:t>
            </a:r>
            <a:r>
              <a:rPr lang="el-GR" altLang="ru-RU" sz="2000" b="1" dirty="0">
                <a:solidFill>
                  <a:srgbClr val="003399"/>
                </a:solidFill>
                <a:latin typeface="Times New Roman" panose="02020603050405020304" pitchFamily="18" charset="0"/>
              </a:rPr>
              <a:t>μ</a:t>
            </a:r>
            <a:r>
              <a:rPr lang="en-US" altLang="ru-RU" sz="2000" b="1" dirty="0">
                <a:solidFill>
                  <a:srgbClr val="003399"/>
                </a:solidFill>
                <a:latin typeface="Times New Roman" panose="02020603050405020304" pitchFamily="18" charset="0"/>
              </a:rPr>
              <a:t>A</a:t>
            </a:r>
          </a:p>
          <a:p>
            <a:pPr algn="ctr" eaLnBrk="1" hangingPunct="1">
              <a:spcBef>
                <a:spcPct val="0"/>
              </a:spcBef>
              <a:buFontTx/>
              <a:buNone/>
            </a:pPr>
            <a:r>
              <a:rPr lang="en-US" altLang="ru-RU" sz="2000" b="1" dirty="0">
                <a:solidFill>
                  <a:srgbClr val="003399"/>
                </a:solidFill>
                <a:latin typeface="Times New Roman" panose="02020603050405020304" pitchFamily="18" charset="0"/>
              </a:rPr>
              <a:t>(n×10</a:t>
            </a:r>
            <a:r>
              <a:rPr lang="en-US" altLang="ru-RU" sz="2000" b="1" baseline="30000" dirty="0">
                <a:solidFill>
                  <a:srgbClr val="003399"/>
                </a:solidFill>
                <a:latin typeface="Times New Roman" panose="02020603050405020304" pitchFamily="18" charset="0"/>
              </a:rPr>
              <a:t>12</a:t>
            </a:r>
            <a:r>
              <a:rPr lang="en-US" altLang="ru-RU" sz="2000" b="1" dirty="0">
                <a:solidFill>
                  <a:srgbClr val="003399"/>
                </a:solidFill>
                <a:latin typeface="Times New Roman" panose="02020603050405020304" pitchFamily="18" charset="0"/>
              </a:rPr>
              <a:t> ÷ 10</a:t>
            </a:r>
            <a:r>
              <a:rPr lang="en-US" altLang="ru-RU" sz="2000" b="1" baseline="30000" dirty="0">
                <a:solidFill>
                  <a:srgbClr val="003399"/>
                </a:solidFill>
                <a:latin typeface="Times New Roman" panose="02020603050405020304" pitchFamily="18" charset="0"/>
              </a:rPr>
              <a:t>13</a:t>
            </a:r>
            <a:r>
              <a:rPr lang="en-US" altLang="ru-RU" sz="2000" b="1" dirty="0">
                <a:solidFill>
                  <a:srgbClr val="003399"/>
                </a:solidFill>
                <a:latin typeface="Times New Roman" panose="02020603050405020304" pitchFamily="18" charset="0"/>
              </a:rPr>
              <a:t> 1/s);</a:t>
            </a:r>
          </a:p>
          <a:p>
            <a:pPr algn="ctr" eaLnBrk="1" hangingPunct="1">
              <a:spcBef>
                <a:spcPct val="0"/>
              </a:spcBef>
              <a:buFontTx/>
              <a:buNone/>
            </a:pPr>
            <a:r>
              <a:rPr lang="en-US" altLang="ru-RU" sz="2000" b="1" dirty="0">
                <a:solidFill>
                  <a:srgbClr val="003399"/>
                </a:solidFill>
                <a:latin typeface="Times New Roman" panose="02020603050405020304" pitchFamily="18" charset="0"/>
              </a:rPr>
              <a:t>Consumption: 0.5-0.8 mg/h</a:t>
            </a:r>
          </a:p>
          <a:p>
            <a:pPr algn="ctr" eaLnBrk="1" hangingPunct="1">
              <a:spcBef>
                <a:spcPct val="0"/>
              </a:spcBef>
              <a:buFontTx/>
              <a:buNone/>
            </a:pPr>
            <a:r>
              <a:rPr lang="en-US" altLang="ru-RU" sz="2000" b="1" dirty="0">
                <a:solidFill>
                  <a:srgbClr val="003399"/>
                </a:solidFill>
                <a:latin typeface="Times New Roman" panose="02020603050405020304" pitchFamily="18" charset="0"/>
              </a:rPr>
              <a:t>Beam dose:    (0.3-3.0)</a:t>
            </a:r>
            <a:r>
              <a:rPr lang="en-US" altLang="ru-RU" sz="2000" b="1" dirty="0">
                <a:solidFill>
                  <a:srgbClr val="003399"/>
                </a:solidFill>
                <a:latin typeface="Times New Roman" panose="02020603050405020304" pitchFamily="18" charset="0"/>
                <a:cs typeface="Arial" panose="020B0604020202020204" pitchFamily="34" charset="0"/>
              </a:rPr>
              <a:t>∙10</a:t>
            </a:r>
            <a:r>
              <a:rPr lang="en-US" altLang="ru-RU" sz="2000" b="1" baseline="30000" dirty="0">
                <a:solidFill>
                  <a:srgbClr val="003399"/>
                </a:solidFill>
                <a:latin typeface="Times New Roman" panose="02020603050405020304" pitchFamily="18" charset="0"/>
                <a:cs typeface="Arial" panose="020B0604020202020204" pitchFamily="34" charset="0"/>
              </a:rPr>
              <a:t>19</a:t>
            </a:r>
          </a:p>
        </p:txBody>
      </p:sp>
      <p:sp>
        <p:nvSpPr>
          <p:cNvPr id="84998" name="Text Box 13"/>
          <p:cNvSpPr txBox="1">
            <a:spLocks noChangeArrowheads="1"/>
          </p:cNvSpPr>
          <p:nvPr/>
        </p:nvSpPr>
        <p:spPr bwMode="auto">
          <a:xfrm>
            <a:off x="396376" y="175323"/>
            <a:ext cx="3571491" cy="831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400" b="1" dirty="0">
                <a:solidFill>
                  <a:srgbClr val="C00000"/>
                </a:solidFill>
              </a:rPr>
              <a:t>Reactions of Synthesis</a:t>
            </a:r>
          </a:p>
          <a:p>
            <a:pPr algn="ctr" eaLnBrk="1" hangingPunct="1">
              <a:spcBef>
                <a:spcPct val="0"/>
              </a:spcBef>
              <a:buFontTx/>
              <a:buNone/>
            </a:pPr>
            <a:r>
              <a:rPr lang="en-US" altLang="ru-RU" sz="2400" b="1" dirty="0">
                <a:solidFill>
                  <a:srgbClr val="C00000"/>
                </a:solidFill>
                <a:latin typeface="Times New Roman" panose="02020603050405020304" pitchFamily="18" charset="0"/>
              </a:rPr>
              <a:t>Act. + </a:t>
            </a:r>
            <a:r>
              <a:rPr lang="en-US" altLang="ru-RU" sz="2400" b="1" baseline="30000" dirty="0">
                <a:solidFill>
                  <a:srgbClr val="C00000"/>
                </a:solidFill>
                <a:latin typeface="Times New Roman" panose="02020603050405020304" pitchFamily="18" charset="0"/>
              </a:rPr>
              <a:t>48</a:t>
            </a:r>
            <a:r>
              <a:rPr lang="en-US" altLang="ru-RU" sz="2400" b="1" dirty="0">
                <a:solidFill>
                  <a:srgbClr val="C00000"/>
                </a:solidFill>
                <a:latin typeface="Times New Roman" panose="02020603050405020304" pitchFamily="18" charset="0"/>
              </a:rPr>
              <a:t>Ca</a:t>
            </a:r>
            <a:endParaRPr lang="en-US" altLang="ru-RU" sz="2400" b="1" dirty="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E0DE7A-4F00-487F-867D-F85F7CF52870}" type="slidenum">
              <a:rPr lang="en-US" altLang="ru-RU" sz="1400" smtClean="0">
                <a:solidFill>
                  <a:srgbClr val="FF0000"/>
                </a:solidFill>
                <a:latin typeface="Times New Roman" panose="02020603050405020304" pitchFamily="18" charset="0"/>
              </a:rPr>
              <a:pPr>
                <a:spcBef>
                  <a:spcPct val="0"/>
                </a:spcBef>
                <a:buFontTx/>
                <a:buNone/>
              </a:pPr>
              <a:t>34</a:t>
            </a:fld>
            <a:endParaRPr lang="en-US" altLang="ru-RU" sz="1400">
              <a:solidFill>
                <a:srgbClr val="FF0000"/>
              </a:solidFill>
              <a:latin typeface="Times New Roman" panose="02020603050405020304" pitchFamily="18" charset="0"/>
            </a:endParaRPr>
          </a:p>
        </p:txBody>
      </p:sp>
      <p:sp>
        <p:nvSpPr>
          <p:cNvPr id="66563" name="Rectangle 2"/>
          <p:cNvSpPr>
            <a:spLocks noGrp="1" noChangeArrowheads="1"/>
          </p:cNvSpPr>
          <p:nvPr>
            <p:ph type="title" idx="4294967295"/>
          </p:nvPr>
        </p:nvSpPr>
        <p:spPr>
          <a:xfrm>
            <a:off x="163529" y="0"/>
            <a:ext cx="8828087" cy="461665"/>
          </a:xfrm>
        </p:spPr>
        <p:txBody>
          <a:bodyPr anchor="t">
            <a:spAutoFit/>
          </a:bodyPr>
          <a:lstStyle/>
          <a:p>
            <a:pPr eaLnBrk="1" hangingPunct="1"/>
            <a:r>
              <a:rPr lang="en-US" altLang="ru-RU" sz="2400" b="1" dirty="0">
                <a:solidFill>
                  <a:srgbClr val="C00000"/>
                </a:solidFill>
                <a:latin typeface="Times New Roman" panose="02020603050405020304" pitchFamily="18" charset="0"/>
                <a:cs typeface="Times New Roman" panose="02020603050405020304" pitchFamily="18" charset="0"/>
              </a:rPr>
              <a:t>Isotope reactors     </a:t>
            </a:r>
          </a:p>
        </p:txBody>
      </p:sp>
      <p:pic>
        <p:nvPicPr>
          <p:cNvPr id="8" name="Picture 7" descr="11299-92_pool.png"/>
          <p:cNvPicPr>
            <a:picLocks noChangeAspect="1"/>
          </p:cNvPicPr>
          <p:nvPr/>
        </p:nvPicPr>
        <p:blipFill>
          <a:blip r:embed="rId3" cstate="print"/>
          <a:srcRect l="12187" r="10156"/>
          <a:stretch>
            <a:fillRect/>
          </a:stretch>
        </p:blipFill>
        <p:spPr bwMode="auto">
          <a:xfrm>
            <a:off x="304800" y="1219232"/>
            <a:ext cx="3886200" cy="419417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656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212882"/>
            <a:ext cx="41529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1"/>
          <p:cNvSpPr txBox="1">
            <a:spLocks noChangeArrowheads="1"/>
          </p:cNvSpPr>
          <p:nvPr/>
        </p:nvSpPr>
        <p:spPr bwMode="auto">
          <a:xfrm>
            <a:off x="514350" y="762000"/>
            <a:ext cx="339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ru-RU" sz="1800" b="1">
                <a:solidFill>
                  <a:srgbClr val="0066FF"/>
                </a:solidFill>
                <a:latin typeface="Times New Roman" panose="02020603050405020304" pitchFamily="18" charset="0"/>
                <a:cs typeface="Times New Roman" panose="02020603050405020304" pitchFamily="18" charset="0"/>
              </a:rPr>
              <a:t>HFIR, ORNL, Oak Ridge, USA  </a:t>
            </a:r>
            <a:endParaRPr lang="ru-RU" altLang="ru-RU" sz="1800" b="1">
              <a:solidFill>
                <a:srgbClr val="0066FF"/>
              </a:solidFill>
              <a:latin typeface="Times New Roman" panose="02020603050405020304" pitchFamily="18" charset="0"/>
              <a:cs typeface="Times New Roman" panose="02020603050405020304" pitchFamily="18" charset="0"/>
            </a:endParaRPr>
          </a:p>
        </p:txBody>
      </p:sp>
      <p:sp>
        <p:nvSpPr>
          <p:cNvPr id="66567" name="TextBox 8"/>
          <p:cNvSpPr txBox="1">
            <a:spLocks noChangeArrowheads="1"/>
          </p:cNvSpPr>
          <p:nvPr/>
        </p:nvSpPr>
        <p:spPr bwMode="auto">
          <a:xfrm>
            <a:off x="5029201" y="781050"/>
            <a:ext cx="3300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ru-RU" sz="1800" b="1">
                <a:solidFill>
                  <a:srgbClr val="0066FF"/>
                </a:solidFill>
                <a:latin typeface="Times New Roman" panose="02020603050405020304" pitchFamily="18" charset="0"/>
                <a:cs typeface="Times New Roman" panose="02020603050405020304" pitchFamily="18" charset="0"/>
              </a:rPr>
              <a:t>CM-3, IAR, Dimitrovgrad, RF  </a:t>
            </a:r>
            <a:endParaRPr lang="ru-RU" altLang="ru-RU" sz="1800" b="1">
              <a:solidFill>
                <a:srgbClr val="0066FF"/>
              </a:solidFill>
              <a:latin typeface="Times New Roman" panose="02020603050405020304" pitchFamily="18" charset="0"/>
              <a:cs typeface="Times New Roman" panose="02020603050405020304" pitchFamily="18" charset="0"/>
            </a:endParaRPr>
          </a:p>
        </p:txBody>
      </p:sp>
      <p:sp>
        <p:nvSpPr>
          <p:cNvPr id="66568" name="TextBox 2"/>
          <p:cNvSpPr txBox="1">
            <a:spLocks noChangeArrowheads="1"/>
          </p:cNvSpPr>
          <p:nvPr/>
        </p:nvSpPr>
        <p:spPr bwMode="auto">
          <a:xfrm>
            <a:off x="2397141" y="5867432"/>
            <a:ext cx="261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ru-RU" altLang="ru-RU" sz="2400" b="1" dirty="0" smtClean="0">
                <a:solidFill>
                  <a:srgbClr val="C00000"/>
                </a:solidFill>
                <a:latin typeface="Times New Roman" panose="02020603050405020304" pitchFamily="18" charset="0"/>
                <a:cs typeface="Times New Roman" panose="02020603050405020304" pitchFamily="18" charset="0"/>
              </a:rPr>
              <a:t> </a:t>
            </a:r>
            <a:endParaRPr lang="ru-RU" alt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21971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2195736" y="116632"/>
            <a:ext cx="5328592" cy="6530271"/>
          </a:xfrm>
          <a:prstGeom prst="rect">
            <a:avLst/>
          </a:prstGeom>
        </p:spPr>
      </p:pic>
    </p:spTree>
    <p:extLst>
      <p:ext uri="{BB962C8B-B14F-4D97-AF65-F5344CB8AC3E}">
        <p14:creationId xmlns:p14="http://schemas.microsoft.com/office/powerpoint/2010/main" val="41002788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29475"/>
            <a:ext cx="7886700" cy="419206"/>
          </a:xfrm>
        </p:spPr>
        <p:txBody>
          <a:bodyPr>
            <a:normAutofit fontScale="90000"/>
          </a:bodyPr>
          <a:lstStyle/>
          <a:p>
            <a:pPr algn="ctr"/>
            <a:r>
              <a:rPr lang="en-US" sz="2400" b="1" dirty="0">
                <a:solidFill>
                  <a:srgbClr val="002060"/>
                </a:solidFill>
                <a:latin typeface="Times New Roman" panose="02020603050405020304" pitchFamily="18" charset="0"/>
                <a:cs typeface="Times New Roman" panose="02020603050405020304" pitchFamily="18" charset="0"/>
              </a:rPr>
              <a:t>Future Isotopes for Use in Physics and Chemistry</a:t>
            </a: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60095" y="548681"/>
            <a:ext cx="8423810" cy="5992152"/>
          </a:xfrm>
        </p:spPr>
        <p:txBody>
          <a:bodyPr>
            <a:noAutofit/>
          </a:bodyPr>
          <a:lstStyle/>
          <a:p>
            <a:pPr algn="just"/>
            <a:r>
              <a:rPr lang="en-US" sz="2000" dirty="0">
                <a:latin typeface="Times New Roman" panose="02020603050405020304" pitchFamily="18" charset="0"/>
                <a:cs typeface="Times New Roman" panose="02020603050405020304" pitchFamily="18" charset="0"/>
              </a:rPr>
              <a:t>Isotopes with high isotopic purity required for continued production of </a:t>
            </a:r>
            <a:r>
              <a:rPr lang="en-US" sz="2000" dirty="0" err="1">
                <a:latin typeface="Times New Roman" panose="02020603050405020304" pitchFamily="18" charset="0"/>
                <a:cs typeface="Times New Roman" panose="02020603050405020304" pitchFamily="18" charset="0"/>
              </a:rPr>
              <a:t>superheavy</a:t>
            </a:r>
            <a:r>
              <a:rPr lang="en-US" sz="2000" dirty="0">
                <a:latin typeface="Times New Roman" panose="02020603050405020304" pitchFamily="18" charset="0"/>
                <a:cs typeface="Times New Roman" panose="02020603050405020304" pitchFamily="18" charset="0"/>
              </a:rPr>
              <a:t> elements and exploration of the island of stability include: </a:t>
            </a:r>
            <a:r>
              <a:rPr lang="en-US" sz="2000" baseline="30000" dirty="0">
                <a:latin typeface="Times New Roman" panose="02020603050405020304" pitchFamily="18" charset="0"/>
                <a:cs typeface="Times New Roman" panose="02020603050405020304" pitchFamily="18" charset="0"/>
              </a:rPr>
              <a:t>233,235</a:t>
            </a:r>
            <a:r>
              <a:rPr lang="en-US" sz="2000" dirty="0">
                <a:latin typeface="Times New Roman" panose="02020603050405020304" pitchFamily="18" charset="0"/>
                <a:cs typeface="Times New Roman" panose="02020603050405020304" pitchFamily="18" charset="0"/>
              </a:rPr>
              <a:t>U, </a:t>
            </a:r>
            <a:r>
              <a:rPr lang="en-US" sz="2000" baseline="30000" dirty="0">
                <a:latin typeface="Times New Roman" panose="02020603050405020304" pitchFamily="18" charset="0"/>
                <a:cs typeface="Times New Roman" panose="02020603050405020304" pitchFamily="18" charset="0"/>
              </a:rPr>
              <a:t>237</a:t>
            </a:r>
            <a:r>
              <a:rPr lang="en-US" sz="2000" dirty="0">
                <a:latin typeface="Times New Roman" panose="02020603050405020304" pitchFamily="18" charset="0"/>
                <a:cs typeface="Times New Roman" panose="02020603050405020304" pitchFamily="18" charset="0"/>
              </a:rPr>
              <a:t>Np, </a:t>
            </a:r>
            <a:r>
              <a:rPr lang="en-US" sz="2000" baseline="30000" dirty="0">
                <a:latin typeface="Times New Roman" panose="02020603050405020304" pitchFamily="18" charset="0"/>
                <a:cs typeface="Times New Roman" panose="02020603050405020304" pitchFamily="18" charset="0"/>
              </a:rPr>
              <a:t>239,240,242,244</a:t>
            </a:r>
            <a:r>
              <a:rPr lang="en-US" sz="2000" dirty="0">
                <a:latin typeface="Times New Roman" panose="02020603050405020304" pitchFamily="18" charset="0"/>
                <a:cs typeface="Times New Roman" panose="02020603050405020304" pitchFamily="18" charset="0"/>
              </a:rPr>
              <a:t>Pu, </a:t>
            </a:r>
            <a:r>
              <a:rPr lang="en-US" sz="2000" baseline="30000" dirty="0">
                <a:latin typeface="Times New Roman" panose="02020603050405020304" pitchFamily="18" charset="0"/>
                <a:cs typeface="Times New Roman" panose="02020603050405020304" pitchFamily="18" charset="0"/>
              </a:rPr>
              <a:t>243</a:t>
            </a:r>
            <a:r>
              <a:rPr lang="en-US" sz="2000" dirty="0">
                <a:latin typeface="Times New Roman" panose="02020603050405020304" pitchFamily="18" charset="0"/>
                <a:cs typeface="Times New Roman" panose="02020603050405020304" pitchFamily="18" charset="0"/>
              </a:rPr>
              <a:t>Am, </a:t>
            </a:r>
            <a:r>
              <a:rPr lang="en-US" sz="2000" baseline="30000" dirty="0">
                <a:latin typeface="Times New Roman" panose="02020603050405020304" pitchFamily="18" charset="0"/>
                <a:cs typeface="Times New Roman" panose="02020603050405020304" pitchFamily="18" charset="0"/>
              </a:rPr>
              <a:t>245,248</a:t>
            </a:r>
            <a:r>
              <a:rPr lang="en-US" sz="2000" dirty="0">
                <a:latin typeface="Times New Roman" panose="02020603050405020304" pitchFamily="18" charset="0"/>
                <a:cs typeface="Times New Roman" panose="02020603050405020304" pitchFamily="18" charset="0"/>
              </a:rPr>
              <a:t>Cm,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and </a:t>
            </a:r>
            <a:r>
              <a:rPr lang="en-US" sz="2000" baseline="30000" dirty="0">
                <a:latin typeface="Times New Roman" panose="02020603050405020304" pitchFamily="18" charset="0"/>
                <a:cs typeface="Times New Roman" panose="02020603050405020304" pitchFamily="18" charset="0"/>
              </a:rPr>
              <a:t>249,251</a:t>
            </a:r>
            <a:r>
              <a:rPr lang="en-US" sz="2000" dirty="0">
                <a:latin typeface="Times New Roman" panose="02020603050405020304" pitchFamily="18" charset="0"/>
                <a:cs typeface="Times New Roman" panose="02020603050405020304" pitchFamily="18" charset="0"/>
              </a:rPr>
              <a:t>Cf. Note that with new accelerator facilities with higher beam intensities coming on-line (</a:t>
            </a:r>
            <a:r>
              <a:rPr lang="en-US" sz="2000" dirty="0">
                <a:solidFill>
                  <a:srgbClr val="FF0000"/>
                </a:solidFill>
                <a:latin typeface="Times New Roman" panose="02020603050405020304" pitchFamily="18" charset="0"/>
                <a:cs typeface="Times New Roman" panose="02020603050405020304" pitchFamily="18" charset="0"/>
              </a:rPr>
              <a:t>such as the Super Heavy Element Factory in </a:t>
            </a:r>
            <a:r>
              <a:rPr lang="en-US" sz="2000" dirty="0" err="1">
                <a:solidFill>
                  <a:srgbClr val="FF0000"/>
                </a:solidFill>
                <a:latin typeface="Times New Roman" panose="02020603050405020304" pitchFamily="18" charset="0"/>
                <a:cs typeface="Times New Roman" panose="02020603050405020304" pitchFamily="18" charset="0"/>
              </a:rPr>
              <a:t>Dubna</a:t>
            </a:r>
            <a:r>
              <a:rPr lang="en-US" sz="2000" dirty="0">
                <a:solidFill>
                  <a:srgbClr val="FF0000"/>
                </a:solidFill>
                <a:latin typeface="Times New Roman" panose="02020603050405020304" pitchFamily="18" charset="0"/>
                <a:cs typeface="Times New Roman" panose="02020603050405020304" pitchFamily="18" charset="0"/>
              </a:rPr>
              <a:t>, Russia</a:t>
            </a:r>
            <a:r>
              <a:rPr lang="en-US" sz="2000" dirty="0">
                <a:latin typeface="Times New Roman" panose="02020603050405020304" pitchFamily="18" charset="0"/>
                <a:cs typeface="Times New Roman" panose="02020603050405020304" pitchFamily="18" charset="0"/>
              </a:rPr>
              <a:t>), demand for these isotopes will increase because thicker and larger targets will be required; current targets require ~20 mg whereas future targets are envisioned to require &gt; 100 mg. Note also that high isotopic purity may necessitate usage of an isotope separator capable of separating radioactive material. Isotopes with high isotopic purity required for chemical study include: </a:t>
            </a:r>
            <a:r>
              <a:rPr lang="en-US" sz="2000" baseline="30000" dirty="0">
                <a:latin typeface="Times New Roman" panose="02020603050405020304" pitchFamily="18" charset="0"/>
                <a:cs typeface="Times New Roman" panose="02020603050405020304" pitchFamily="18" charset="0"/>
              </a:rPr>
              <a:t>248 </a:t>
            </a:r>
            <a:r>
              <a:rPr lang="en-US" sz="2000" dirty="0">
                <a:latin typeface="Times New Roman" panose="02020603050405020304" pitchFamily="18" charset="0"/>
                <a:cs typeface="Times New Roman" panose="02020603050405020304" pitchFamily="18" charset="0"/>
              </a:rPr>
              <a:t>Cm,</a:t>
            </a:r>
            <a:r>
              <a:rPr lang="en-US" sz="2000" baseline="30000" dirty="0">
                <a:latin typeface="Times New Roman" panose="02020603050405020304" pitchFamily="18" charset="0"/>
                <a:cs typeface="Times New Roman" panose="02020603050405020304" pitchFamily="18" charset="0"/>
              </a:rPr>
              <a:t> 249</a:t>
            </a:r>
            <a:r>
              <a:rPr lang="en-US" sz="2000" dirty="0">
                <a:latin typeface="Times New Roman" panose="02020603050405020304" pitchFamily="18" charset="0"/>
                <a:cs typeface="Times New Roman" panose="02020603050405020304" pitchFamily="18" charset="0"/>
              </a:rPr>
              <a:t>Bk, </a:t>
            </a:r>
            <a:r>
              <a:rPr lang="en-US" sz="2000" baseline="30000" dirty="0">
                <a:latin typeface="Times New Roman" panose="02020603050405020304" pitchFamily="18" charset="0"/>
                <a:cs typeface="Times New Roman" panose="02020603050405020304" pitchFamily="18" charset="0"/>
              </a:rPr>
              <a:t>249,251</a:t>
            </a:r>
            <a:r>
              <a:rPr lang="en-US" sz="2000" dirty="0">
                <a:latin typeface="Times New Roman" panose="02020603050405020304" pitchFamily="18" charset="0"/>
                <a:cs typeface="Times New Roman" panose="02020603050405020304" pitchFamily="18" charset="0"/>
              </a:rPr>
              <a:t>Cf,</a:t>
            </a:r>
            <a:r>
              <a:rPr lang="en-US" sz="2000" baseline="30000" dirty="0">
                <a:latin typeface="Times New Roman" panose="02020603050405020304" pitchFamily="18" charset="0"/>
                <a:cs typeface="Times New Roman" panose="02020603050405020304" pitchFamily="18" charset="0"/>
              </a:rPr>
              <a:t> 252,254</a:t>
            </a:r>
            <a:r>
              <a:rPr lang="en-US" sz="2000" dirty="0">
                <a:latin typeface="Times New Roman" panose="02020603050405020304" pitchFamily="18" charset="0"/>
                <a:cs typeface="Times New Roman" panose="02020603050405020304" pitchFamily="18" charset="0"/>
              </a:rPr>
              <a:t>Es, and </a:t>
            </a:r>
            <a:r>
              <a:rPr lang="en-US" sz="2000" baseline="30000" dirty="0">
                <a:latin typeface="Times New Roman" panose="02020603050405020304" pitchFamily="18" charset="0"/>
                <a:cs typeface="Times New Roman" panose="02020603050405020304" pitchFamily="18" charset="0"/>
              </a:rPr>
              <a:t>257</a:t>
            </a:r>
            <a:r>
              <a:rPr lang="en-US" sz="2000" dirty="0">
                <a:latin typeface="Times New Roman" panose="02020603050405020304" pitchFamily="18" charset="0"/>
                <a:cs typeface="Times New Roman" panose="02020603050405020304" pitchFamily="18" charset="0"/>
              </a:rPr>
              <a:t>Fm. The Isotope Program is working with this community to develop a strategic plan for the materials needed for further studies in this area and then to implement it. </a:t>
            </a:r>
          </a:p>
          <a:p>
            <a:pPr algn="just"/>
            <a:r>
              <a:rPr lang="en-US" sz="2000" dirty="0">
                <a:latin typeface="Times New Roman" panose="02020603050405020304" pitchFamily="18" charset="0"/>
                <a:cs typeface="Times New Roman" panose="02020603050405020304" pitchFamily="18" charset="0"/>
              </a:rPr>
              <a:t> Mixed and mass separated actinides for chemical and physical studies of </a:t>
            </a:r>
            <a:r>
              <a:rPr lang="en-US" sz="2000" dirty="0" err="1">
                <a:latin typeface="Times New Roman" panose="02020603050405020304" pitchFamily="18" charset="0"/>
                <a:cs typeface="Times New Roman" panose="02020603050405020304" pitchFamily="18" charset="0"/>
              </a:rPr>
              <a:t>transuranium</a:t>
            </a:r>
            <a:r>
              <a:rPr lang="en-US" sz="2000" dirty="0">
                <a:latin typeface="Times New Roman" panose="02020603050405020304" pitchFamily="18" charset="0"/>
                <a:cs typeface="Times New Roman" panose="02020603050405020304" pitchFamily="18" charset="0"/>
              </a:rPr>
              <a:t> and trans-neptunium isotopes namely </a:t>
            </a:r>
            <a:r>
              <a:rPr lang="en-US" sz="2000" baseline="30000" dirty="0">
                <a:latin typeface="Times New Roman" panose="02020603050405020304" pitchFamily="18" charset="0"/>
                <a:cs typeface="Times New Roman" panose="02020603050405020304" pitchFamily="18" charset="0"/>
              </a:rPr>
              <a:t>237</a:t>
            </a:r>
            <a:r>
              <a:rPr lang="en-US" sz="2000" dirty="0">
                <a:latin typeface="Times New Roman" panose="02020603050405020304" pitchFamily="18" charset="0"/>
                <a:cs typeface="Times New Roman" panose="02020603050405020304" pitchFamily="18" charset="0"/>
              </a:rPr>
              <a:t>Np; </a:t>
            </a:r>
            <a:r>
              <a:rPr lang="en-US" sz="2000" baseline="30000" dirty="0">
                <a:latin typeface="Times New Roman" panose="02020603050405020304" pitchFamily="18" charset="0"/>
                <a:cs typeface="Times New Roman" panose="02020603050405020304" pitchFamily="18" charset="0"/>
              </a:rPr>
              <a:t>242</a:t>
            </a:r>
            <a:r>
              <a:rPr lang="en-US" sz="2000" dirty="0">
                <a:latin typeface="Times New Roman" panose="02020603050405020304" pitchFamily="18" charset="0"/>
                <a:cs typeface="Times New Roman" panose="02020603050405020304" pitchFamily="18" charset="0"/>
              </a:rPr>
              <a:t>Pu, </a:t>
            </a:r>
            <a:r>
              <a:rPr lang="en-US" sz="2000" baseline="30000" dirty="0">
                <a:latin typeface="Times New Roman" panose="02020603050405020304" pitchFamily="18" charset="0"/>
                <a:cs typeface="Times New Roman" panose="02020603050405020304" pitchFamily="18" charset="0"/>
              </a:rPr>
              <a:t>244</a:t>
            </a:r>
            <a:r>
              <a:rPr lang="en-US" sz="2000" dirty="0">
                <a:latin typeface="Times New Roman" panose="02020603050405020304" pitchFamily="18" charset="0"/>
                <a:cs typeface="Times New Roman" panose="02020603050405020304" pitchFamily="18" charset="0"/>
              </a:rPr>
              <a:t>Pu, </a:t>
            </a:r>
            <a:r>
              <a:rPr lang="en-US" sz="2000" baseline="30000" dirty="0">
                <a:latin typeface="Times New Roman" panose="02020603050405020304" pitchFamily="18" charset="0"/>
                <a:cs typeface="Times New Roman" panose="02020603050405020304" pitchFamily="18" charset="0"/>
              </a:rPr>
              <a:t>243</a:t>
            </a:r>
            <a:r>
              <a:rPr lang="en-US" sz="2000" dirty="0">
                <a:latin typeface="Times New Roman" panose="02020603050405020304" pitchFamily="18" charset="0"/>
                <a:cs typeface="Times New Roman" panose="02020603050405020304" pitchFamily="18" charset="0"/>
              </a:rPr>
              <a:t>Am, </a:t>
            </a:r>
            <a:r>
              <a:rPr lang="en-US" sz="2000" baseline="30000" dirty="0">
                <a:latin typeface="Times New Roman" panose="02020603050405020304" pitchFamily="18" charset="0"/>
                <a:cs typeface="Times New Roman" panose="02020603050405020304" pitchFamily="18" charset="0"/>
              </a:rPr>
              <a:t>248</a:t>
            </a:r>
            <a:r>
              <a:rPr lang="en-US" sz="2000" dirty="0">
                <a:latin typeface="Times New Roman" panose="02020603050405020304" pitchFamily="18" charset="0"/>
                <a:cs typeface="Times New Roman" panose="02020603050405020304" pitchFamily="18" charset="0"/>
              </a:rPr>
              <a:t>Cm,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Cf</a:t>
            </a:r>
            <a:r>
              <a:rPr lang="en-US" sz="2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a:t>
            </a:r>
            <a:r>
              <a:rPr lang="en-US" sz="2000" baseline="30000" dirty="0">
                <a:latin typeface="Times New Roman" panose="02020603050405020304" pitchFamily="18" charset="0"/>
                <a:cs typeface="Times New Roman" panose="02020603050405020304" pitchFamily="18" charset="0"/>
              </a:rPr>
              <a:t>251</a:t>
            </a:r>
            <a:r>
              <a:rPr lang="en-US" sz="2000" dirty="0">
                <a:latin typeface="Times New Roman" panose="02020603050405020304" pitchFamily="18" charset="0"/>
                <a:cs typeface="Times New Roman" panose="02020603050405020304" pitchFamily="18" charset="0"/>
              </a:rPr>
              <a:t>Cf, </a:t>
            </a:r>
            <a:r>
              <a:rPr lang="en-US" sz="2000" baseline="30000" dirty="0">
                <a:latin typeface="Times New Roman" panose="02020603050405020304" pitchFamily="18" charset="0"/>
                <a:cs typeface="Times New Roman" panose="02020603050405020304" pitchFamily="18" charset="0"/>
              </a:rPr>
              <a:t>253/254</a:t>
            </a:r>
            <a:r>
              <a:rPr lang="en-US" sz="2000" dirty="0">
                <a:latin typeface="Times New Roman" panose="02020603050405020304" pitchFamily="18" charset="0"/>
                <a:cs typeface="Times New Roman" panose="02020603050405020304" pitchFamily="18" charset="0"/>
              </a:rPr>
              <a:t>Es, and </a:t>
            </a:r>
            <a:r>
              <a:rPr lang="en-US" sz="2000" baseline="30000" dirty="0">
                <a:latin typeface="Times New Roman" panose="02020603050405020304" pitchFamily="18" charset="0"/>
                <a:cs typeface="Times New Roman" panose="02020603050405020304" pitchFamily="18" charset="0"/>
              </a:rPr>
              <a:t>257</a:t>
            </a:r>
            <a:r>
              <a:rPr lang="en-US" sz="2000" dirty="0">
                <a:latin typeface="Times New Roman" panose="02020603050405020304" pitchFamily="18" charset="0"/>
                <a:cs typeface="Times New Roman" panose="02020603050405020304" pitchFamily="18" charset="0"/>
              </a:rPr>
              <a:t>Fm. </a:t>
            </a:r>
            <a:r>
              <a:rPr lang="en-US" sz="2000" baseline="30000" dirty="0">
                <a:latin typeface="Times New Roman" panose="02020603050405020304" pitchFamily="18" charset="0"/>
                <a:cs typeface="Times New Roman" panose="02020603050405020304" pitchFamily="18" charset="0"/>
              </a:rPr>
              <a:t>248</a:t>
            </a:r>
            <a:r>
              <a:rPr lang="en-US" sz="2000" dirty="0">
                <a:latin typeface="Times New Roman" panose="02020603050405020304" pitchFamily="18" charset="0"/>
                <a:cs typeface="Times New Roman" panose="02020603050405020304" pitchFamily="18" charset="0"/>
              </a:rPr>
              <a:t>Cm is the only readily available isotope of curium that can be used in standard radiochemical facility. The world-wide supply of </a:t>
            </a:r>
            <a:r>
              <a:rPr lang="en-US" sz="2000" baseline="30000" dirty="0">
                <a:latin typeface="Times New Roman" panose="02020603050405020304" pitchFamily="18" charset="0"/>
                <a:cs typeface="Times New Roman" panose="02020603050405020304" pitchFamily="18" charset="0"/>
              </a:rPr>
              <a:t>248</a:t>
            </a:r>
            <a:r>
              <a:rPr lang="en-US" sz="2000" dirty="0">
                <a:latin typeface="Times New Roman" panose="02020603050405020304" pitchFamily="18" charset="0"/>
                <a:cs typeface="Times New Roman" panose="02020603050405020304" pitchFamily="18" charset="0"/>
              </a:rPr>
              <a:t> Cm is constrained, and the available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is currently primarily used as target for synthesis of </a:t>
            </a:r>
            <a:r>
              <a:rPr lang="en-US" sz="2000" dirty="0" err="1">
                <a:latin typeface="Times New Roman" panose="02020603050405020304" pitchFamily="18" charset="0"/>
                <a:cs typeface="Times New Roman" panose="02020603050405020304" pitchFamily="18" charset="0"/>
              </a:rPr>
              <a:t>superheavy</a:t>
            </a:r>
            <a:r>
              <a:rPr lang="en-US" sz="2000" dirty="0">
                <a:latin typeface="Times New Roman" panose="02020603050405020304" pitchFamily="18" charset="0"/>
                <a:cs typeface="Times New Roman" panose="02020603050405020304" pitchFamily="18" charset="0"/>
              </a:rPr>
              <a:t> elements.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decays to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Cf and, similar to Cm,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Cf is the only </a:t>
            </a:r>
            <a:r>
              <a:rPr lang="en-US" sz="2000" dirty="0" err="1">
                <a:latin typeface="Times New Roman" panose="02020603050405020304" pitchFamily="18" charset="0"/>
                <a:cs typeface="Times New Roman" panose="02020603050405020304" pitchFamily="18" charset="0"/>
              </a:rPr>
              <a:t>Cf</a:t>
            </a:r>
            <a:r>
              <a:rPr lang="en-US" sz="2000" dirty="0">
                <a:latin typeface="Times New Roman" panose="02020603050405020304" pitchFamily="18" charset="0"/>
                <a:cs typeface="Times New Roman" panose="02020603050405020304" pitchFamily="18" charset="0"/>
              </a:rPr>
              <a:t> isotope readily available that can be used in radiochemical laboratory. Specific metallic and/or chemical forms of these isotopes would be  most interesting.</a:t>
            </a:r>
            <a:br>
              <a:rPr lang="en-US"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318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293" y="355763"/>
            <a:ext cx="5576635" cy="1348061"/>
          </a:xfrm>
        </p:spPr>
        <p:txBody>
          <a:bodyPr/>
          <a:lstStyle/>
          <a:p>
            <a:r>
              <a:rPr lang="en-US" sz="3200" dirty="0"/>
              <a:t>Actinide Targets for </a:t>
            </a:r>
            <a:r>
              <a:rPr lang="en-US" sz="3200" dirty="0" err="1"/>
              <a:t>Superheavy</a:t>
            </a:r>
            <a:r>
              <a:rPr lang="en-US" sz="3200" dirty="0"/>
              <a:t> Element Research &amp; Discovery</a:t>
            </a:r>
          </a:p>
        </p:txBody>
      </p:sp>
      <p:sp>
        <p:nvSpPr>
          <p:cNvPr id="3" name="Subtitle 2"/>
          <p:cNvSpPr>
            <a:spLocks noGrp="1"/>
          </p:cNvSpPr>
          <p:nvPr>
            <p:ph type="subTitle" idx="1"/>
          </p:nvPr>
        </p:nvSpPr>
        <p:spPr>
          <a:xfrm>
            <a:off x="284293" y="2229723"/>
            <a:ext cx="5395765" cy="2498470"/>
          </a:xfrm>
        </p:spPr>
        <p:txBody>
          <a:bodyPr/>
          <a:lstStyle/>
          <a:p>
            <a:r>
              <a:rPr lang="en-US" sz="1600" dirty="0"/>
              <a:t>Presented at</a:t>
            </a:r>
            <a:r>
              <a:rPr lang="en-US" dirty="0"/>
              <a:t/>
            </a:r>
            <a:br>
              <a:rPr lang="en-US" dirty="0"/>
            </a:br>
            <a:r>
              <a:rPr lang="en-US" sz="2000" b="1" dirty="0"/>
              <a:t>3rd International Symposium </a:t>
            </a:r>
            <a:br>
              <a:rPr lang="en-US" sz="2000" b="1" dirty="0"/>
            </a:br>
            <a:r>
              <a:rPr lang="en-US" sz="2000" b="1" dirty="0"/>
              <a:t>on </a:t>
            </a:r>
            <a:r>
              <a:rPr lang="en-US" sz="2000" b="1" dirty="0" err="1"/>
              <a:t>Superheavy</a:t>
            </a:r>
            <a:r>
              <a:rPr lang="en-US" sz="2000" b="1" dirty="0"/>
              <a:t> Elements</a:t>
            </a:r>
            <a:br>
              <a:rPr lang="en-US" sz="2000" b="1" dirty="0"/>
            </a:br>
            <a:endParaRPr lang="en-US" sz="2000" b="1" dirty="0"/>
          </a:p>
          <a:p>
            <a:r>
              <a:rPr lang="en-US" sz="1800" b="1" dirty="0"/>
              <a:t>Jim Roberto</a:t>
            </a:r>
            <a:r>
              <a:rPr lang="en-US" sz="1600" dirty="0"/>
              <a:t/>
            </a:r>
            <a:br>
              <a:rPr lang="en-US" sz="1600" dirty="0"/>
            </a:br>
            <a:r>
              <a:rPr lang="en-US" sz="1600" dirty="0"/>
              <a:t>Oak Ridge National Laboratory</a:t>
            </a:r>
          </a:p>
          <a:p>
            <a:endParaRPr lang="en-US" sz="1600" dirty="0"/>
          </a:p>
          <a:p>
            <a:r>
              <a:rPr lang="en-US" sz="1600" dirty="0"/>
              <a:t>September 11, 2017</a:t>
            </a:r>
            <a:br>
              <a:rPr lang="en-US" sz="1600" dirty="0"/>
            </a:br>
            <a:r>
              <a:rPr lang="en-US" sz="1600" dirty="0"/>
              <a:t>Kazimierz, Poland</a:t>
            </a:r>
          </a:p>
        </p:txBody>
      </p:sp>
    </p:spTree>
    <p:extLst>
      <p:ext uri="{BB962C8B-B14F-4D97-AF65-F5344CB8AC3E}">
        <p14:creationId xmlns:p14="http://schemas.microsoft.com/office/powerpoint/2010/main" val="458314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2910" y="177800"/>
            <a:ext cx="8483890" cy="835613"/>
          </a:xfrm>
        </p:spPr>
        <p:txBody>
          <a:bodyPr/>
          <a:lstStyle/>
          <a:p>
            <a:r>
              <a:rPr lang="en-US" sz="2800" dirty="0"/>
              <a:t>Inventories of selected actinides at ORNL</a:t>
            </a:r>
          </a:p>
        </p:txBody>
      </p:sp>
      <p:graphicFrame>
        <p:nvGraphicFramePr>
          <p:cNvPr id="4" name="Group 890"/>
          <p:cNvGraphicFramePr>
            <a:graphicFrameLocks noGrp="1"/>
          </p:cNvGraphicFramePr>
          <p:nvPr>
            <p:extLst>
              <p:ext uri="{D42A27DB-BD31-4B8C-83A1-F6EECF244321}">
                <p14:modId xmlns:p14="http://schemas.microsoft.com/office/powerpoint/2010/main" val="2574029893"/>
              </p:ext>
            </p:extLst>
          </p:nvPr>
        </p:nvGraphicFramePr>
        <p:xfrm>
          <a:off x="263275" y="685800"/>
          <a:ext cx="8597695" cy="4370832"/>
        </p:xfrm>
        <a:graphic>
          <a:graphicData uri="http://schemas.openxmlformats.org/drawingml/2006/table">
            <a:tbl>
              <a:tblPr firstCol="1">
                <a:tableStyleId>{F5AB1C69-6EDB-4FF4-983F-18BD219EF322}</a:tableStyleId>
              </a:tblPr>
              <a:tblGrid>
                <a:gridCol w="1418099">
                  <a:extLst>
                    <a:ext uri="{9D8B030D-6E8A-4147-A177-3AD203B41FA5}">
                      <a16:colId xmlns:a16="http://schemas.microsoft.com/office/drawing/2014/main" xmlns="" val="20000"/>
                    </a:ext>
                  </a:extLst>
                </a:gridCol>
                <a:gridCol w="1418099">
                  <a:extLst>
                    <a:ext uri="{9D8B030D-6E8A-4147-A177-3AD203B41FA5}">
                      <a16:colId xmlns:a16="http://schemas.microsoft.com/office/drawing/2014/main" xmlns="" val="20001"/>
                    </a:ext>
                  </a:extLst>
                </a:gridCol>
                <a:gridCol w="1418099">
                  <a:extLst>
                    <a:ext uri="{9D8B030D-6E8A-4147-A177-3AD203B41FA5}">
                      <a16:colId xmlns:a16="http://schemas.microsoft.com/office/drawing/2014/main" xmlns="" val="20002"/>
                    </a:ext>
                  </a:extLst>
                </a:gridCol>
                <a:gridCol w="4343398">
                  <a:extLst>
                    <a:ext uri="{9D8B030D-6E8A-4147-A177-3AD203B41FA5}">
                      <a16:colId xmlns:a16="http://schemas.microsoft.com/office/drawing/2014/main" xmlns="" val="20003"/>
                    </a:ext>
                  </a:extLst>
                </a:gridCol>
              </a:tblGrid>
              <a:tr h="395347">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tx1"/>
                          </a:solidFill>
                          <a:effectLst/>
                          <a:latin typeface="Arial Narrow" pitchFamily="34" charset="0"/>
                          <a:cs typeface="Arial" pitchFamily="34" charset="0"/>
                        </a:rPr>
                        <a:t>Isotope</a:t>
                      </a:r>
                    </a:p>
                  </a:txBody>
                  <a:tcPr marL="45720" marR="45720" marT="36576" marB="3657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u="none" strike="noStrike" cap="none" normalizeH="0" baseline="0" dirty="0">
                          <a:ln>
                            <a:noFill/>
                          </a:ln>
                          <a:effectLst/>
                          <a:latin typeface="Arial Narrow" pitchFamily="34" charset="0"/>
                        </a:rPr>
                        <a:t>Approximate  amount (mg)</a:t>
                      </a:r>
                      <a:endParaRPr kumimoji="0" lang="en-US" sz="1600" b="1"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dk1"/>
                          </a:solidFill>
                          <a:effectLst/>
                          <a:latin typeface="Arial Narrow" pitchFamily="34" charset="0"/>
                          <a:cs typeface="+mn-cs"/>
                        </a:rPr>
                        <a:t>Isotopic %</a:t>
                      </a:r>
                      <a:endParaRPr kumimoji="0" lang="en-US" sz="1600" b="1"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u="none" strike="noStrike" cap="none" normalizeH="0" baseline="0" dirty="0">
                          <a:ln>
                            <a:noFill/>
                          </a:ln>
                          <a:effectLst/>
                          <a:latin typeface="Arial Narrow" pitchFamily="34" charset="0"/>
                        </a:rPr>
                        <a:t>Notes</a:t>
                      </a:r>
                      <a:endParaRPr kumimoji="0" lang="en-US" sz="1600" b="1"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lt1"/>
                          </a:solidFill>
                          <a:effectLst/>
                          <a:latin typeface="Arial Narrow" pitchFamily="34" charset="0"/>
                          <a:cs typeface="+mn-cs"/>
                        </a:rPr>
                        <a:t>Np-237</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~1000</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&gt;99%</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1"/>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lt1"/>
                          </a:solidFill>
                          <a:effectLst/>
                          <a:latin typeface="Arial Narrow" pitchFamily="34" charset="0"/>
                          <a:cs typeface="+mn-cs"/>
                        </a:rPr>
                        <a:t>Pu-242</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&gt;1000</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&gt;99%</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lt1"/>
                          </a:solidFill>
                          <a:effectLst/>
                          <a:latin typeface="Arial Narrow" pitchFamily="34" charset="0"/>
                          <a:cs typeface="+mn-cs"/>
                        </a:rPr>
                        <a:t>Am-241</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&gt;1000</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&gt;99%</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Am-243</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~1000</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&gt;99%</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Cm-244</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~1000</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75%</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bg1"/>
                          </a:solidFill>
                          <a:effectLst/>
                          <a:latin typeface="Arial Narrow" pitchFamily="34" charset="0"/>
                          <a:cs typeface="Arial" pitchFamily="34" charset="0"/>
                        </a:rPr>
                        <a:t>Cm-248</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&gt;1000</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80-95%</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71 mg at </a:t>
                      </a:r>
                      <a:r>
                        <a:rPr kumimoji="0" lang="en-US" sz="1600" u="none" strike="noStrike" cap="none" normalizeH="0" baseline="0" dirty="0">
                          <a:ln>
                            <a:noFill/>
                          </a:ln>
                          <a:effectLst/>
                          <a:latin typeface="Arial Narrow" pitchFamily="34" charset="0"/>
                        </a:rPr>
                        <a:t>&gt;95%, remainder requires recovery processing</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r h="53430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bg1"/>
                          </a:solidFill>
                          <a:effectLst/>
                          <a:latin typeface="Arial Narrow" pitchFamily="34" charset="0"/>
                          <a:cs typeface="Arial" pitchFamily="34" charset="0"/>
                        </a:rPr>
                        <a:t>Bk-249</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&gt;99%</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Requires HFIR production and chemical processing </a:t>
                      </a:r>
                    </a:p>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a:t>
                      </a:r>
                      <a:r>
                        <a:rPr kumimoji="0" lang="en-US" sz="1600" b="0" i="0" u="none" strike="noStrike" kern="1200" cap="none" normalizeH="0" baseline="0" dirty="0">
                          <a:ln>
                            <a:noFill/>
                          </a:ln>
                          <a:solidFill>
                            <a:schemeClr val="dk1"/>
                          </a:solidFill>
                          <a:effectLst/>
                          <a:latin typeface="+mn-lt"/>
                          <a:ea typeface="+mn-ea"/>
                          <a:cs typeface="+mn-cs"/>
                        </a:rPr>
                        <a:t>10-</a:t>
                      </a:r>
                      <a:r>
                        <a:rPr lang="en-US" sz="1600" kern="1200" dirty="0">
                          <a:solidFill>
                            <a:schemeClr val="dk1"/>
                          </a:solidFill>
                          <a:effectLst/>
                          <a:latin typeface="Arial Narrow" pitchFamily="34" charset="0"/>
                          <a:ea typeface="+mn-ea"/>
                          <a:cs typeface="+mn-cs"/>
                        </a:rPr>
                        <a:t>20 mg</a:t>
                      </a:r>
                      <a:r>
                        <a:rPr lang="en-US" sz="1600" kern="1200" baseline="0" dirty="0">
                          <a:solidFill>
                            <a:schemeClr val="dk1"/>
                          </a:solidFill>
                          <a:effectLst/>
                          <a:latin typeface="Arial Narrow" pitchFamily="34" charset="0"/>
                          <a:ea typeface="+mn-ea"/>
                          <a:cs typeface="+mn-cs"/>
                        </a:rPr>
                        <a:t> per campaign when combined with Cf-252 production, </a:t>
                      </a:r>
                      <a:r>
                        <a:rPr lang="en-US" sz="2000" kern="1200" baseline="0" dirty="0">
                          <a:solidFill>
                            <a:srgbClr val="FF0000"/>
                          </a:solidFill>
                          <a:effectLst/>
                          <a:latin typeface="Arial Narrow" pitchFamily="34" charset="0"/>
                          <a:ea typeface="+mn-ea"/>
                          <a:cs typeface="+mn-cs"/>
                        </a:rPr>
                        <a:t>up to 30 mg </a:t>
                      </a:r>
                      <a:r>
                        <a:rPr lang="en-US" sz="1600" kern="1200" baseline="0" dirty="0">
                          <a:solidFill>
                            <a:schemeClr val="dk1"/>
                          </a:solidFill>
                          <a:effectLst/>
                          <a:latin typeface="Arial Narrow" pitchFamily="34" charset="0"/>
                          <a:ea typeface="+mn-ea"/>
                          <a:cs typeface="+mn-cs"/>
                        </a:rPr>
                        <a:t>with special campaigns)</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7"/>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bg1"/>
                          </a:solidFill>
                          <a:effectLst/>
                          <a:latin typeface="Arial Narrow" pitchFamily="34" charset="0"/>
                          <a:cs typeface="Arial" pitchFamily="34" charset="0"/>
                        </a:rPr>
                        <a:t>Cf-249</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135</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u="none" strike="noStrike" cap="none" normalizeH="0" baseline="0" dirty="0">
                          <a:ln>
                            <a:noFill/>
                          </a:ln>
                          <a:effectLst/>
                          <a:latin typeface="Arial Narrow" pitchFamily="34" charset="0"/>
                        </a:rPr>
                        <a:t>&gt;99%</a:t>
                      </a: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endParaRPr kumimoji="0" lang="en-US" sz="1600" b="0" i="0" u="none" strike="noStrike" cap="none" normalizeH="0" baseline="0" dirty="0">
                        <a:ln>
                          <a:noFill/>
                        </a:ln>
                        <a:solidFill>
                          <a:schemeClr val="tx1"/>
                        </a:solidFill>
                        <a:effectLst/>
                        <a:latin typeface="Arial Narrow" pitchFamily="34" charset="0"/>
                        <a:cs typeface="Arial" pitchFamily="34" charset="0"/>
                      </a:endParaRP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8"/>
                  </a:ext>
                </a:extLst>
              </a:tr>
              <a:tr h="365760">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1" i="0" u="none" strike="noStrike" cap="none" normalizeH="0" baseline="0" dirty="0">
                          <a:ln>
                            <a:noFill/>
                          </a:ln>
                          <a:solidFill>
                            <a:schemeClr val="bg1"/>
                          </a:solidFill>
                          <a:effectLst/>
                          <a:latin typeface="Arial Narrow" pitchFamily="34" charset="0"/>
                          <a:cs typeface="Arial" pitchFamily="34" charset="0"/>
                        </a:rPr>
                        <a:t>Cf-251</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40-150</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~35%</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ts val="0"/>
                        </a:spcBef>
                        <a:spcAft>
                          <a:spcPct val="0"/>
                        </a:spcAft>
                        <a:buClr>
                          <a:srgbClr val="006C3A"/>
                        </a:buClr>
                        <a:buSzTx/>
                        <a:buFont typeface="Wingdings" pitchFamily="2" charset="2"/>
                        <a:buNone/>
                        <a:tabLst/>
                      </a:pPr>
                      <a:r>
                        <a:rPr kumimoji="0" lang="en-US" sz="1600" b="0" i="0" u="none" strike="noStrike" cap="none" normalizeH="0" baseline="0" dirty="0">
                          <a:ln>
                            <a:noFill/>
                          </a:ln>
                          <a:solidFill>
                            <a:schemeClr val="tx1"/>
                          </a:solidFill>
                          <a:effectLst/>
                          <a:latin typeface="Arial Narrow" pitchFamily="34" charset="0"/>
                          <a:cs typeface="Arial" pitchFamily="34" charset="0"/>
                        </a:rPr>
                        <a:t>Requires recovery and processing from old </a:t>
                      </a:r>
                      <a:r>
                        <a:rPr kumimoji="0" lang="en-US" sz="1600" b="0" i="0" u="none" strike="noStrike" cap="none" normalizeH="0" baseline="0" dirty="0" err="1">
                          <a:ln>
                            <a:noFill/>
                          </a:ln>
                          <a:solidFill>
                            <a:schemeClr val="tx1"/>
                          </a:solidFill>
                          <a:effectLst/>
                          <a:latin typeface="Arial Narrow" pitchFamily="34" charset="0"/>
                          <a:cs typeface="Arial" pitchFamily="34" charset="0"/>
                        </a:rPr>
                        <a:t>Cf</a:t>
                      </a:r>
                      <a:r>
                        <a:rPr kumimoji="0" lang="en-US" sz="1600" b="0" i="0" u="none" strike="noStrike" cap="none" normalizeH="0" baseline="0" dirty="0">
                          <a:ln>
                            <a:noFill/>
                          </a:ln>
                          <a:solidFill>
                            <a:schemeClr val="tx1"/>
                          </a:solidFill>
                          <a:effectLst/>
                          <a:latin typeface="Arial Narrow" pitchFamily="34" charset="0"/>
                          <a:cs typeface="Arial" pitchFamily="34" charset="0"/>
                        </a:rPr>
                        <a:t> sources (isotopic separation required for higher enrichment)</a:t>
                      </a:r>
                    </a:p>
                  </a:txBody>
                  <a:tcPr marL="45720" marR="45720"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9"/>
                  </a:ext>
                </a:extLst>
              </a:tr>
            </a:tbl>
          </a:graphicData>
        </a:graphic>
      </p:graphicFrame>
      <p:sp>
        <p:nvSpPr>
          <p:cNvPr id="2" name="TextBox 1"/>
          <p:cNvSpPr txBox="1"/>
          <p:nvPr/>
        </p:nvSpPr>
        <p:spPr>
          <a:xfrm>
            <a:off x="304800" y="5257800"/>
            <a:ext cx="8382000" cy="1117229"/>
          </a:xfrm>
          <a:prstGeom prst="rect">
            <a:avLst/>
          </a:prstGeom>
          <a:noFill/>
        </p:spPr>
        <p:txBody>
          <a:bodyPr wrap="square" rtlCol="0">
            <a:spAutoFit/>
          </a:bodyPr>
          <a:lstStyle/>
          <a:p>
            <a:pPr marL="285750" marR="0" lvl="0" indent="-285750" algn="l" defTabSz="914400" rtl="0" eaLnBrk="1" fontAlgn="base" latinLnBrk="0" hangingPunct="1">
              <a:lnSpc>
                <a:spcPct val="90000"/>
              </a:lnSpc>
              <a:spcBef>
                <a:spcPct val="0"/>
              </a:spcBef>
              <a:spcAft>
                <a:spcPct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HFIR/REDC is a unique resource for production and chemical processing of actinides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mn-ea"/>
              <a:cs typeface="Arial" charset="0"/>
            </a:endParaRPr>
          </a:p>
          <a:p>
            <a:pPr marL="285750" marR="0" lvl="0" indent="-285750" algn="l" defTabSz="914400" rtl="0" eaLnBrk="1" fontAlgn="base" latinLnBrk="0" hangingPunct="1">
              <a:lnSpc>
                <a:spcPct val="90000"/>
              </a:lnSpc>
              <a:spcBef>
                <a:spcPct val="0"/>
              </a:spcBef>
              <a:spcAft>
                <a:spcPct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ORNL is the repository for actinide isotopes for DOE’s Isotope Development and Production for Research and Application Program in the Office of Nuclear Physics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9256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076"/>
            <a:ext cx="8229600" cy="685800"/>
          </a:xfrm>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Target block design</a:t>
            </a:r>
            <a:br>
              <a:rPr lang="en-US" sz="3200" b="1" dirty="0">
                <a:solidFill>
                  <a:srgbClr val="FF0000"/>
                </a:solidFill>
                <a:latin typeface="Times New Roman" panose="02020603050405020304" pitchFamily="18" charset="0"/>
                <a:cs typeface="Times New Roman" panose="02020603050405020304" pitchFamily="18" charset="0"/>
              </a:rPr>
            </a:br>
            <a:r>
              <a:rPr lang="ru-RU" sz="2000" b="1" dirty="0">
                <a:solidFill>
                  <a:srgbClr val="FF0000"/>
                </a:solidFill>
                <a:latin typeface="Times New Roman" panose="02020603050405020304" pitchFamily="18" charset="0"/>
                <a:cs typeface="Times New Roman" panose="02020603050405020304" pitchFamily="18" charset="0"/>
              </a:rPr>
              <a:t>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0" y="1066801"/>
            <a:ext cx="3423247" cy="4419600"/>
          </a:xfrm>
        </p:spPr>
      </p:pic>
      <p:sp>
        <p:nvSpPr>
          <p:cNvPr id="4" name="Slide Number Placeholder 3"/>
          <p:cNvSpPr>
            <a:spLocks noGrp="1"/>
          </p:cNvSpPr>
          <p:nvPr>
            <p:ph type="sldNum" sz="quarter" idx="12"/>
          </p:nvPr>
        </p:nvSpPr>
        <p:spPr/>
        <p:txBody>
          <a:bodyPr/>
          <a:lstStyle/>
          <a:p>
            <a:pPr>
              <a:defRPr/>
            </a:pPr>
            <a:fld id="{9BE909CD-B6C0-46D7-9AB7-CA55B56AEDBC}" type="slidenum">
              <a:rPr lang="ru-RU" altLang="ru-RU" smtClean="0"/>
              <a:pPr>
                <a:defRPr/>
              </a:pPr>
              <a:t>39</a:t>
            </a:fld>
            <a:endParaRPr lang="ru-RU" altLang="ru-R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066800"/>
            <a:ext cx="4061451" cy="3505200"/>
          </a:xfrm>
          <a:prstGeom prst="rect">
            <a:avLst/>
          </a:prstGeom>
        </p:spPr>
      </p:pic>
      <p:sp>
        <p:nvSpPr>
          <p:cNvPr id="7" name="TextBox 6"/>
          <p:cNvSpPr txBox="1"/>
          <p:nvPr/>
        </p:nvSpPr>
        <p:spPr>
          <a:xfrm>
            <a:off x="2089303" y="710363"/>
            <a:ext cx="492443"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old</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40594" y="710363"/>
            <a:ext cx="582211"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new</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57200" y="5029200"/>
            <a:ext cx="3871573" cy="1200329"/>
          </a:xfrm>
          <a:prstGeom prst="rect">
            <a:avLst/>
          </a:prstGeom>
          <a:noFill/>
        </p:spPr>
        <p:txBody>
          <a:bodyPr wrap="none" rtlCol="0">
            <a:spAutoFit/>
          </a:bodyPr>
          <a:lstStyle/>
          <a:p>
            <a:pPr marL="285750" indent="-285750">
              <a:buClr>
                <a:srgbClr val="FF0000"/>
              </a:buClr>
              <a:buFont typeface="Wingdings" panose="05000000000000000000" pitchFamily="2" charset="2"/>
              <a:buChar char="Ø"/>
            </a:pPr>
            <a:r>
              <a:rPr lang="de-DE" b="1" dirty="0">
                <a:solidFill>
                  <a:srgbClr val="0066FF"/>
                </a:solidFill>
                <a:latin typeface="Times New Roman" panose="02020603050405020304" pitchFamily="18" charset="0"/>
                <a:cs typeface="Times New Roman" panose="02020603050405020304" pitchFamily="18" charset="0"/>
              </a:rPr>
              <a:t>Ø = 120, 1500 </a:t>
            </a:r>
            <a:r>
              <a:rPr lang="de-DE" b="1" dirty="0" err="1">
                <a:solidFill>
                  <a:srgbClr val="0066FF"/>
                </a:solidFill>
                <a:latin typeface="Times New Roman" panose="02020603050405020304" pitchFamily="18" charset="0"/>
                <a:cs typeface="Times New Roman" panose="02020603050405020304" pitchFamily="18" charset="0"/>
              </a:rPr>
              <a:t>r.p.m</a:t>
            </a:r>
            <a:r>
              <a:rPr lang="de-DE" b="1" dirty="0">
                <a:solidFill>
                  <a:srgbClr val="0066FF"/>
                </a:solidFill>
                <a:latin typeface="Times New Roman" panose="02020603050405020304" pitchFamily="18" charset="0"/>
                <a:cs typeface="Times New Roman" panose="02020603050405020304" pitchFamily="18" charset="0"/>
              </a:rPr>
              <a:t>. </a:t>
            </a:r>
            <a:r>
              <a:rPr lang="de-DE" b="1" dirty="0" err="1">
                <a:solidFill>
                  <a:srgbClr val="0066FF"/>
                </a:solidFill>
                <a:latin typeface="Times New Roman" panose="02020603050405020304" pitchFamily="18" charset="0"/>
                <a:cs typeface="Times New Roman" panose="02020603050405020304" pitchFamily="18" charset="0"/>
              </a:rPr>
              <a:t>sync</a:t>
            </a:r>
            <a:r>
              <a:rPr lang="en-US" b="1" dirty="0">
                <a:solidFill>
                  <a:srgbClr val="0066FF"/>
                </a:solidFill>
                <a:latin typeface="Times New Roman" panose="02020603050405020304" pitchFamily="18" charset="0"/>
                <a:cs typeface="Times New Roman" panose="02020603050405020304" pitchFamily="18" charset="0"/>
              </a:rPr>
              <a:t>h</a:t>
            </a:r>
            <a:r>
              <a:rPr lang="de-DE" b="1" dirty="0" err="1">
                <a:solidFill>
                  <a:srgbClr val="0066FF"/>
                </a:solidFill>
                <a:latin typeface="Times New Roman" panose="02020603050405020304" pitchFamily="18" charset="0"/>
                <a:cs typeface="Times New Roman" panose="02020603050405020304" pitchFamily="18" charset="0"/>
              </a:rPr>
              <a:t>ronous</a:t>
            </a:r>
            <a:endParaRPr lang="de-DE" b="1" dirty="0">
              <a:solidFill>
                <a:srgbClr val="0066FF"/>
              </a:solidFill>
              <a:latin typeface="Times New Roman" panose="02020603050405020304" pitchFamily="18" charset="0"/>
              <a:cs typeface="Times New Roman" panose="02020603050405020304" pitchFamily="18" charset="0"/>
            </a:endParaRPr>
          </a:p>
          <a:p>
            <a:pPr marL="285750" indent="-285750">
              <a:buClr>
                <a:srgbClr val="FF0000"/>
              </a:buClr>
              <a:buFont typeface="Wingdings" panose="05000000000000000000" pitchFamily="2" charset="2"/>
              <a:buChar char="Ø"/>
            </a:pPr>
            <a:r>
              <a:rPr lang="de-DE" b="1" dirty="0">
                <a:solidFill>
                  <a:srgbClr val="0066FF"/>
                </a:solidFill>
                <a:latin typeface="Times New Roman" panose="02020603050405020304" pitchFamily="18" charset="0"/>
                <a:cs typeface="Times New Roman" panose="02020603050405020304" pitchFamily="18" charset="0"/>
              </a:rPr>
              <a:t>Beam </a:t>
            </a:r>
            <a:r>
              <a:rPr lang="de-DE" b="1" dirty="0" err="1">
                <a:solidFill>
                  <a:srgbClr val="0066FF"/>
                </a:solidFill>
                <a:latin typeface="Times New Roman" panose="02020603050405020304" pitchFamily="18" charset="0"/>
                <a:cs typeface="Times New Roman" panose="02020603050405020304" pitchFamily="18" charset="0"/>
              </a:rPr>
              <a:t>wobbler</a:t>
            </a:r>
            <a:r>
              <a:rPr lang="de-DE" b="1" dirty="0">
                <a:solidFill>
                  <a:srgbClr val="0066FF"/>
                </a:solidFill>
                <a:latin typeface="Times New Roman" panose="02020603050405020304" pitchFamily="18" charset="0"/>
                <a:cs typeface="Times New Roman" panose="02020603050405020304" pitchFamily="18" charset="0"/>
              </a:rPr>
              <a:t> </a:t>
            </a:r>
            <a:r>
              <a:rPr lang="de-DE" b="1" dirty="0" err="1">
                <a:solidFill>
                  <a:srgbClr val="0066FF"/>
                </a:solidFill>
                <a:latin typeface="Times New Roman" panose="02020603050405020304" pitchFamily="18" charset="0"/>
                <a:cs typeface="Times New Roman" panose="02020603050405020304" pitchFamily="18" charset="0"/>
              </a:rPr>
              <a:t>or</a:t>
            </a:r>
            <a:r>
              <a:rPr lang="de-DE" b="1" dirty="0">
                <a:solidFill>
                  <a:srgbClr val="0066FF"/>
                </a:solidFill>
                <a:latin typeface="Times New Roman" panose="02020603050405020304" pitchFamily="18" charset="0"/>
                <a:cs typeface="Times New Roman" panose="02020603050405020304" pitchFamily="18" charset="0"/>
              </a:rPr>
              <a:t> </a:t>
            </a:r>
            <a:r>
              <a:rPr lang="de-DE" b="1" dirty="0" err="1">
                <a:solidFill>
                  <a:srgbClr val="0066FF"/>
                </a:solidFill>
                <a:latin typeface="Times New Roman" panose="02020603050405020304" pitchFamily="18" charset="0"/>
                <a:cs typeface="Times New Roman" panose="02020603050405020304" pitchFamily="18" charset="0"/>
              </a:rPr>
              <a:t>scanner</a:t>
            </a:r>
            <a:r>
              <a:rPr lang="de-DE" b="1" dirty="0">
                <a:solidFill>
                  <a:srgbClr val="0066FF"/>
                </a:solidFill>
                <a:latin typeface="Times New Roman" panose="02020603050405020304" pitchFamily="18" charset="0"/>
                <a:cs typeface="Times New Roman" panose="02020603050405020304" pitchFamily="18" charset="0"/>
              </a:rPr>
              <a:t>,</a:t>
            </a:r>
          </a:p>
          <a:p>
            <a:pPr marL="285750" indent="-285750">
              <a:buClr>
                <a:srgbClr val="FF0000"/>
              </a:buClr>
              <a:buFont typeface="Wingdings" panose="05000000000000000000" pitchFamily="2" charset="2"/>
              <a:buChar char="Ø"/>
            </a:pPr>
            <a:r>
              <a:rPr lang="de-DE" b="1" dirty="0" err="1">
                <a:solidFill>
                  <a:srgbClr val="0066FF"/>
                </a:solidFill>
                <a:latin typeface="Times New Roman" panose="02020603050405020304" pitchFamily="18" charset="0"/>
                <a:cs typeface="Times New Roman" panose="02020603050405020304" pitchFamily="18" charset="0"/>
              </a:rPr>
              <a:t>Segmented</a:t>
            </a:r>
            <a:r>
              <a:rPr lang="de-DE" b="1" dirty="0">
                <a:solidFill>
                  <a:srgbClr val="0066FF"/>
                </a:solidFill>
                <a:latin typeface="Times New Roman" panose="02020603050405020304" pitchFamily="18" charset="0"/>
                <a:cs typeface="Times New Roman" panose="02020603050405020304" pitchFamily="18" charset="0"/>
              </a:rPr>
              <a:t> beam </a:t>
            </a:r>
            <a:r>
              <a:rPr lang="de-DE" b="1" dirty="0" err="1">
                <a:solidFill>
                  <a:srgbClr val="0066FF"/>
                </a:solidFill>
                <a:latin typeface="Times New Roman" panose="02020603050405020304" pitchFamily="18" charset="0"/>
                <a:cs typeface="Times New Roman" panose="02020603050405020304" pitchFamily="18" charset="0"/>
              </a:rPr>
              <a:t>diafragm</a:t>
            </a:r>
            <a:endParaRPr lang="de-DE" b="1" dirty="0">
              <a:solidFill>
                <a:srgbClr val="0066FF"/>
              </a:solidFill>
              <a:latin typeface="Times New Roman" panose="02020603050405020304" pitchFamily="18" charset="0"/>
              <a:cs typeface="Times New Roman" panose="02020603050405020304" pitchFamily="18" charset="0"/>
            </a:endParaRPr>
          </a:p>
          <a:p>
            <a:pPr marL="285750" indent="-285750">
              <a:buClr>
                <a:srgbClr val="FF0000"/>
              </a:buClr>
              <a:buFont typeface="Wingdings" panose="05000000000000000000" pitchFamily="2" charset="2"/>
              <a:buChar char="Ø"/>
            </a:pPr>
            <a:r>
              <a:rPr lang="de-DE" b="1" dirty="0" err="1">
                <a:solidFill>
                  <a:srgbClr val="0066FF"/>
                </a:solidFill>
                <a:latin typeface="Times New Roman" panose="02020603050405020304" pitchFamily="18" charset="0"/>
                <a:cs typeface="Times New Roman" panose="02020603050405020304" pitchFamily="18" charset="0"/>
              </a:rPr>
              <a:t>Is</a:t>
            </a:r>
            <a:r>
              <a:rPr lang="de-DE" b="1" dirty="0">
                <a:solidFill>
                  <a:srgbClr val="0066FF"/>
                </a:solidFill>
                <a:latin typeface="Times New Roman" panose="02020603050405020304" pitchFamily="18" charset="0"/>
                <a:cs typeface="Times New Roman" panose="02020603050405020304" pitchFamily="18" charset="0"/>
              </a:rPr>
              <a:t> in </a:t>
            </a:r>
            <a:r>
              <a:rPr lang="de-DE" b="1" dirty="0" err="1">
                <a:solidFill>
                  <a:srgbClr val="0066FF"/>
                </a:solidFill>
                <a:latin typeface="Times New Roman" panose="02020603050405020304" pitchFamily="18" charset="0"/>
                <a:cs typeface="Times New Roman" panose="02020603050405020304" pitchFamily="18" charset="0"/>
              </a:rPr>
              <a:t>use</a:t>
            </a:r>
            <a:r>
              <a:rPr lang="de-DE" b="1" dirty="0">
                <a:solidFill>
                  <a:srgbClr val="0066FF"/>
                </a:solidFill>
                <a:latin typeface="Times New Roman" panose="02020603050405020304" pitchFamily="18" charset="0"/>
                <a:cs typeface="Times New Roman" panose="02020603050405020304" pitchFamily="18" charset="0"/>
              </a:rPr>
              <a:t> at GFS, SHELS, MASHA</a:t>
            </a:r>
            <a:endParaRPr lang="ru-RU" b="1" dirty="0">
              <a:solidFill>
                <a:srgbClr val="0066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05400" y="5761326"/>
            <a:ext cx="3810980" cy="923330"/>
          </a:xfrm>
          <a:prstGeom prst="rect">
            <a:avLst/>
          </a:prstGeom>
          <a:noFill/>
        </p:spPr>
        <p:txBody>
          <a:bodyPr wrap="none" rtlCol="0">
            <a:spAutoFit/>
          </a:bodyPr>
          <a:lstStyle/>
          <a:p>
            <a:pPr marL="285750" indent="-285750">
              <a:buClr>
                <a:srgbClr val="FF0000"/>
              </a:buClr>
              <a:buFont typeface="Wingdings" panose="05000000000000000000" pitchFamily="2" charset="2"/>
              <a:buChar char="Ø"/>
            </a:pPr>
            <a:r>
              <a:rPr lang="de-DE" b="1" dirty="0">
                <a:solidFill>
                  <a:srgbClr val="0066FF"/>
                </a:solidFill>
                <a:latin typeface="Times New Roman" panose="02020603050405020304" pitchFamily="18" charset="0"/>
                <a:cs typeface="Times New Roman" panose="02020603050405020304" pitchFamily="18" charset="0"/>
              </a:rPr>
              <a:t>Ø = 480, 1500 </a:t>
            </a:r>
            <a:r>
              <a:rPr lang="de-DE" b="1" dirty="0" err="1">
                <a:solidFill>
                  <a:srgbClr val="0066FF"/>
                </a:solidFill>
                <a:latin typeface="Times New Roman" panose="02020603050405020304" pitchFamily="18" charset="0"/>
                <a:cs typeface="Times New Roman" panose="02020603050405020304" pitchFamily="18" charset="0"/>
              </a:rPr>
              <a:t>r.p.m</a:t>
            </a:r>
            <a:r>
              <a:rPr lang="de-DE" b="1" dirty="0">
                <a:solidFill>
                  <a:srgbClr val="0066FF"/>
                </a:solidFill>
                <a:latin typeface="Times New Roman" panose="02020603050405020304" pitchFamily="18" charset="0"/>
                <a:cs typeface="Times New Roman" panose="02020603050405020304" pitchFamily="18" charset="0"/>
              </a:rPr>
              <a:t>. </a:t>
            </a:r>
            <a:r>
              <a:rPr lang="de-DE" b="1" dirty="0" err="1">
                <a:solidFill>
                  <a:srgbClr val="0066FF"/>
                </a:solidFill>
                <a:latin typeface="Times New Roman" panose="02020603050405020304" pitchFamily="18" charset="0"/>
                <a:cs typeface="Times New Roman" panose="02020603050405020304" pitchFamily="18" charset="0"/>
              </a:rPr>
              <a:t>synchronous</a:t>
            </a:r>
            <a:r>
              <a:rPr lang="de-DE" b="1" dirty="0">
                <a:solidFill>
                  <a:srgbClr val="0066FF"/>
                </a:solidFill>
                <a:latin typeface="Times New Roman" panose="02020603050405020304" pitchFamily="18" charset="0"/>
                <a:cs typeface="Times New Roman" panose="02020603050405020304" pitchFamily="18" charset="0"/>
              </a:rPr>
              <a:t>,</a:t>
            </a:r>
          </a:p>
          <a:p>
            <a:pPr marL="285750" indent="-285750">
              <a:buClr>
                <a:srgbClr val="FF0000"/>
              </a:buClr>
              <a:buFont typeface="Wingdings" panose="05000000000000000000" pitchFamily="2" charset="2"/>
              <a:buChar char="Ø"/>
            </a:pPr>
            <a:r>
              <a:rPr lang="de-DE" b="1" dirty="0">
                <a:solidFill>
                  <a:srgbClr val="0066FF"/>
                </a:solidFill>
                <a:latin typeface="Times New Roman" panose="02020603050405020304" pitchFamily="18" charset="0"/>
                <a:cs typeface="Times New Roman" panose="02020603050405020304" pitchFamily="18" charset="0"/>
              </a:rPr>
              <a:t>e-beam &amp; </a:t>
            </a:r>
            <a:r>
              <a:rPr lang="de-DE" b="1" dirty="0" err="1">
                <a:solidFill>
                  <a:srgbClr val="0066FF"/>
                </a:solidFill>
                <a:latin typeface="Times New Roman" panose="02020603050405020304" pitchFamily="18" charset="0"/>
                <a:cs typeface="Times New Roman" panose="02020603050405020304" pitchFamily="18" charset="0"/>
              </a:rPr>
              <a:t>optical</a:t>
            </a:r>
            <a:r>
              <a:rPr lang="de-DE" b="1" dirty="0">
                <a:solidFill>
                  <a:srgbClr val="0066FF"/>
                </a:solidFill>
                <a:latin typeface="Times New Roman" panose="02020603050405020304" pitchFamily="18" charset="0"/>
                <a:cs typeface="Times New Roman" panose="02020603050405020304" pitchFamily="18" charset="0"/>
              </a:rPr>
              <a:t> </a:t>
            </a:r>
            <a:r>
              <a:rPr lang="de-DE" b="1" dirty="0" err="1">
                <a:solidFill>
                  <a:srgbClr val="0066FF"/>
                </a:solidFill>
                <a:latin typeface="Times New Roman" panose="02020603050405020304" pitchFamily="18" charset="0"/>
                <a:cs typeface="Times New Roman" panose="02020603050405020304" pitchFamily="18" charset="0"/>
              </a:rPr>
              <a:t>diagnostic</a:t>
            </a:r>
            <a:r>
              <a:rPr lang="de-DE" b="1" dirty="0">
                <a:solidFill>
                  <a:srgbClr val="0066FF"/>
                </a:solidFill>
                <a:latin typeface="Times New Roman" panose="02020603050405020304" pitchFamily="18" charset="0"/>
                <a:cs typeface="Times New Roman" panose="02020603050405020304" pitchFamily="18" charset="0"/>
              </a:rPr>
              <a:t>,</a:t>
            </a:r>
          </a:p>
          <a:p>
            <a:pPr marL="285750" indent="-285750">
              <a:buClr>
                <a:srgbClr val="FF0000"/>
              </a:buClr>
              <a:buFont typeface="Wingdings" panose="05000000000000000000" pitchFamily="2" charset="2"/>
              <a:buChar char="Ø"/>
            </a:pPr>
            <a:r>
              <a:rPr lang="de-DE" b="1" dirty="0" err="1">
                <a:solidFill>
                  <a:srgbClr val="0066FF"/>
                </a:solidFill>
                <a:latin typeface="Times New Roman" panose="02020603050405020304" pitchFamily="18" charset="0"/>
                <a:cs typeface="Times New Roman" panose="02020603050405020304" pitchFamily="18" charset="0"/>
              </a:rPr>
              <a:t>water</a:t>
            </a:r>
            <a:r>
              <a:rPr lang="de-DE" b="1" dirty="0">
                <a:solidFill>
                  <a:srgbClr val="0066FF"/>
                </a:solidFill>
                <a:latin typeface="Times New Roman" panose="02020603050405020304" pitchFamily="18" charset="0"/>
                <a:cs typeface="Times New Roman" panose="02020603050405020304" pitchFamily="18" charset="0"/>
              </a:rPr>
              <a:t> </a:t>
            </a:r>
            <a:r>
              <a:rPr lang="de-DE" b="1" dirty="0" err="1">
                <a:solidFill>
                  <a:srgbClr val="0066FF"/>
                </a:solidFill>
                <a:latin typeface="Times New Roman" panose="02020603050405020304" pitchFamily="18" charset="0"/>
                <a:cs typeface="Times New Roman" panose="02020603050405020304" pitchFamily="18" charset="0"/>
              </a:rPr>
              <a:t>cooling</a:t>
            </a:r>
            <a:endParaRPr lang="ru-RU" b="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80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888"/>
            <a:ext cx="7886700" cy="904875"/>
          </a:xfrm>
        </p:spPr>
        <p:txBody>
          <a:bodyPr>
            <a:normAutofit fontScale="90000"/>
          </a:bodyPr>
          <a:lstStyle/>
          <a:p>
            <a:pPr>
              <a:defRPr/>
            </a:pPr>
            <a:r>
              <a:rPr lang="en-US" sz="2800" b="1" dirty="0">
                <a:solidFill>
                  <a:srgbClr val="FF0000"/>
                </a:solidFill>
                <a:latin typeface="Times New Roman" panose="02020603050405020304" pitchFamily="18" charset="0"/>
                <a:cs typeface="Times New Roman" panose="02020603050405020304" pitchFamily="18" charset="0"/>
              </a:rPr>
              <a:t>Inauguration of the 117 Element – </a:t>
            </a:r>
            <a:r>
              <a:rPr lang="en-US" sz="2800" b="1" dirty="0" err="1">
                <a:solidFill>
                  <a:srgbClr val="FF0000"/>
                </a:solidFill>
                <a:latin typeface="Times New Roman" panose="02020603050405020304" pitchFamily="18" charset="0"/>
                <a:cs typeface="Times New Roman" panose="02020603050405020304" pitchFamily="18" charset="0"/>
              </a:rPr>
              <a:t>Tennessine</a:t>
            </a:r>
            <a:r>
              <a:rPr lang="en-US" sz="2800" b="1" dirty="0">
                <a:solidFill>
                  <a:srgbClr val="FF0000"/>
                </a:solidFill>
                <a:latin typeface="Times New Roman" panose="02020603050405020304" pitchFamily="18" charset="0"/>
                <a:cs typeface="Times New Roman" panose="02020603050405020304" pitchFamily="18" charset="0"/>
              </a:rPr>
              <a:t/>
            </a:r>
            <a:br>
              <a:rPr lang="en-US" sz="2800" b="1" dirty="0">
                <a:solidFill>
                  <a:srgbClr val="FF000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Oak Ridge National Laboratory 27.01.2017</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61443" name="Рисунок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76250" y="1268413"/>
            <a:ext cx="8191500" cy="5462587"/>
          </a:xfrm>
        </p:spPr>
      </p:pic>
    </p:spTree>
    <p:extLst>
      <p:ext uri="{BB962C8B-B14F-4D97-AF65-F5344CB8AC3E}">
        <p14:creationId xmlns:p14="http://schemas.microsoft.com/office/powerpoint/2010/main" val="2727210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ChangeArrowheads="1"/>
          </p:cNvSpPr>
          <p:nvPr/>
        </p:nvSpPr>
        <p:spPr bwMode="auto">
          <a:xfrm>
            <a:off x="1374775" y="1105942"/>
            <a:ext cx="643890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1800">
                <a:solidFill>
                  <a:srgbClr val="333399"/>
                </a:solidFill>
                <a:latin typeface="Times New Roman" pitchFamily="18" charset="0"/>
                <a:cs typeface="Times New Roman" pitchFamily="18" charset="0"/>
              </a:rPr>
              <a:t> </a:t>
            </a:r>
            <a:r>
              <a:rPr lang="ru-RU" altLang="ru-RU" sz="1600">
                <a:solidFill>
                  <a:srgbClr val="333399"/>
                </a:solidFill>
                <a:latin typeface="Times New Roman" pitchFamily="18" charset="0"/>
                <a:cs typeface="Times New Roman" pitchFamily="18" charset="0"/>
              </a:rPr>
              <a:t>TiCl</a:t>
            </a:r>
            <a:r>
              <a:rPr lang="ru-RU" altLang="ru-RU" sz="1600" baseline="-25000">
                <a:solidFill>
                  <a:srgbClr val="333399"/>
                </a:solidFill>
                <a:latin typeface="Times New Roman" pitchFamily="18" charset="0"/>
                <a:cs typeface="Times New Roman" pitchFamily="18" charset="0"/>
              </a:rPr>
              <a:t>4</a:t>
            </a:r>
            <a:r>
              <a:rPr lang="ru-RU" altLang="ru-RU" sz="1600">
                <a:solidFill>
                  <a:srgbClr val="333399"/>
                </a:solidFill>
                <a:latin typeface="Times New Roman" pitchFamily="18" charset="0"/>
                <a:cs typeface="Times New Roman" pitchFamily="18" charset="0"/>
              </a:rPr>
              <a:t> + (CH</a:t>
            </a:r>
            <a:r>
              <a:rPr lang="ru-RU" altLang="ru-RU" sz="1600" baseline="-25000">
                <a:solidFill>
                  <a:srgbClr val="333399"/>
                </a:solidFill>
                <a:latin typeface="Times New Roman" pitchFamily="18" charset="0"/>
                <a:cs typeface="Times New Roman" pitchFamily="18" charset="0"/>
              </a:rPr>
              <a:t>3</a:t>
            </a:r>
            <a:r>
              <a:rPr lang="ru-RU" altLang="ru-RU" sz="1600">
                <a:solidFill>
                  <a:srgbClr val="333399"/>
                </a:solidFill>
                <a:latin typeface="Times New Roman" pitchFamily="18" charset="0"/>
                <a:cs typeface="Times New Roman" pitchFamily="18" charset="0"/>
              </a:rPr>
              <a:t>)</a:t>
            </a:r>
            <a:r>
              <a:rPr lang="ru-RU" altLang="ru-RU" sz="1600" baseline="-25000">
                <a:solidFill>
                  <a:srgbClr val="333399"/>
                </a:solidFill>
                <a:latin typeface="Times New Roman" pitchFamily="18" charset="0"/>
                <a:cs typeface="Times New Roman" pitchFamily="18" charset="0"/>
              </a:rPr>
              <a:t>5</a:t>
            </a:r>
            <a:r>
              <a:rPr lang="ru-RU" altLang="ru-RU" sz="1600">
                <a:solidFill>
                  <a:srgbClr val="333399"/>
                </a:solidFill>
                <a:latin typeface="Times New Roman" pitchFamily="18" charset="0"/>
                <a:cs typeface="Times New Roman" pitchFamily="18" charset="0"/>
              </a:rPr>
              <a:t>C</a:t>
            </a:r>
            <a:r>
              <a:rPr lang="ru-RU" altLang="ru-RU" sz="1600" baseline="-25000">
                <a:solidFill>
                  <a:srgbClr val="333399"/>
                </a:solidFill>
                <a:latin typeface="Times New Roman" pitchFamily="18" charset="0"/>
                <a:cs typeface="Times New Roman" pitchFamily="18" charset="0"/>
              </a:rPr>
              <a:t>5</a:t>
            </a:r>
            <a:r>
              <a:rPr lang="ru-RU" altLang="ru-RU" sz="1600">
                <a:solidFill>
                  <a:srgbClr val="333399"/>
                </a:solidFill>
                <a:latin typeface="Times New Roman" pitchFamily="18" charset="0"/>
                <a:cs typeface="Times New Roman" pitchFamily="18" charset="0"/>
              </a:rPr>
              <a:t>Si(CH</a:t>
            </a:r>
            <a:r>
              <a:rPr lang="ru-RU" altLang="ru-RU" sz="1600" baseline="-25000">
                <a:solidFill>
                  <a:srgbClr val="333399"/>
                </a:solidFill>
                <a:latin typeface="Times New Roman" pitchFamily="18" charset="0"/>
                <a:cs typeface="Times New Roman" pitchFamily="18" charset="0"/>
              </a:rPr>
              <a:t>3</a:t>
            </a:r>
            <a:r>
              <a:rPr lang="ru-RU" altLang="ru-RU" sz="1600">
                <a:solidFill>
                  <a:srgbClr val="333399"/>
                </a:solidFill>
                <a:latin typeface="Times New Roman" pitchFamily="18" charset="0"/>
                <a:cs typeface="Times New Roman" pitchFamily="18" charset="0"/>
              </a:rPr>
              <a:t>)</a:t>
            </a:r>
            <a:r>
              <a:rPr lang="ru-RU" altLang="ru-RU" sz="1600" baseline="-25000">
                <a:solidFill>
                  <a:srgbClr val="333399"/>
                </a:solidFill>
                <a:latin typeface="Times New Roman" pitchFamily="18" charset="0"/>
                <a:cs typeface="Times New Roman" pitchFamily="18" charset="0"/>
              </a:rPr>
              <a:t>3</a:t>
            </a:r>
            <a:r>
              <a:rPr lang="ru-RU" altLang="ru-RU" sz="1600">
                <a:solidFill>
                  <a:srgbClr val="333399"/>
                </a:solidFill>
                <a:latin typeface="Times New Roman" pitchFamily="18" charset="0"/>
                <a:cs typeface="Times New Roman" pitchFamily="18" charset="0"/>
              </a:rPr>
              <a:t> </a:t>
            </a:r>
            <a:r>
              <a:rPr lang="en-US" altLang="ru-RU" sz="1600">
                <a:solidFill>
                  <a:srgbClr val="333399"/>
                </a:solidFill>
                <a:latin typeface="Times New Roman" pitchFamily="18" charset="0"/>
                <a:cs typeface="Times New Roman" pitchFamily="18" charset="0"/>
              </a:rPr>
              <a:t>   </a:t>
            </a:r>
            <a:r>
              <a:rPr lang="ru-RU" altLang="ru-RU" sz="1600">
                <a:solidFill>
                  <a:srgbClr val="333399"/>
                </a:solidFill>
                <a:latin typeface="Times New Roman" pitchFamily="18" charset="0"/>
                <a:cs typeface="Times New Roman" pitchFamily="18" charset="0"/>
              </a:rPr>
              <a:t> </a:t>
            </a:r>
            <a:r>
              <a:rPr lang="en-US" altLang="ru-RU" sz="1600">
                <a:solidFill>
                  <a:srgbClr val="333399"/>
                </a:solidFill>
                <a:latin typeface="Times New Roman" pitchFamily="18" charset="0"/>
                <a:cs typeface="Times New Roman" pitchFamily="18" charset="0"/>
              </a:rPr>
              <a:t> </a:t>
            </a:r>
            <a:r>
              <a:rPr lang="ru-RU" altLang="ru-RU" sz="1600">
                <a:solidFill>
                  <a:srgbClr val="333399"/>
                </a:solidFill>
                <a:latin typeface="Times New Roman" pitchFamily="18" charset="0"/>
                <a:cs typeface="Times New Roman" pitchFamily="18" charset="0"/>
              </a:rPr>
              <a:t>Cp*TiCl</a:t>
            </a:r>
            <a:r>
              <a:rPr lang="ru-RU" altLang="ru-RU" sz="1600" baseline="-25000">
                <a:solidFill>
                  <a:srgbClr val="333399"/>
                </a:solidFill>
                <a:latin typeface="Times New Roman" pitchFamily="18" charset="0"/>
                <a:cs typeface="Times New Roman" pitchFamily="18" charset="0"/>
              </a:rPr>
              <a:t>3</a:t>
            </a:r>
            <a:r>
              <a:rPr lang="ru-RU" altLang="ru-RU" sz="1600">
                <a:solidFill>
                  <a:srgbClr val="333399"/>
                </a:solidFill>
                <a:latin typeface="Times New Roman" pitchFamily="18" charset="0"/>
                <a:cs typeface="Times New Roman" pitchFamily="18" charset="0"/>
              </a:rPr>
              <a:t> + 3CH</a:t>
            </a:r>
            <a:r>
              <a:rPr lang="ru-RU" altLang="ru-RU" sz="1600" baseline="-25000">
                <a:solidFill>
                  <a:srgbClr val="333399"/>
                </a:solidFill>
                <a:latin typeface="Times New Roman" pitchFamily="18" charset="0"/>
                <a:cs typeface="Times New Roman" pitchFamily="18" charset="0"/>
              </a:rPr>
              <a:t>3</a:t>
            </a:r>
            <a:r>
              <a:rPr lang="ru-RU" altLang="ru-RU" sz="1600">
                <a:solidFill>
                  <a:srgbClr val="333399"/>
                </a:solidFill>
                <a:latin typeface="Times New Roman" pitchFamily="18" charset="0"/>
                <a:cs typeface="Times New Roman" pitchFamily="18" charset="0"/>
              </a:rPr>
              <a:t>Li  </a:t>
            </a:r>
            <a:r>
              <a:rPr lang="en-US" altLang="ru-RU" sz="1600">
                <a:solidFill>
                  <a:srgbClr val="333399"/>
                </a:solidFill>
                <a:latin typeface="Times New Roman" pitchFamily="18" charset="0"/>
                <a:cs typeface="Times New Roman" pitchFamily="18" charset="0"/>
              </a:rPr>
              <a:t>       </a:t>
            </a:r>
            <a:r>
              <a:rPr lang="ru-RU" altLang="ru-RU" sz="1600">
                <a:solidFill>
                  <a:srgbClr val="333399"/>
                </a:solidFill>
                <a:latin typeface="Times New Roman" pitchFamily="18" charset="0"/>
                <a:cs typeface="Times New Roman" pitchFamily="18" charset="0"/>
              </a:rPr>
              <a:t>Cp*Ti(CH</a:t>
            </a:r>
            <a:r>
              <a:rPr lang="ru-RU" altLang="ru-RU" sz="1600" baseline="-25000">
                <a:solidFill>
                  <a:srgbClr val="333399"/>
                </a:solidFill>
                <a:latin typeface="Times New Roman" pitchFamily="18" charset="0"/>
                <a:cs typeface="Times New Roman" pitchFamily="18" charset="0"/>
              </a:rPr>
              <a:t>3</a:t>
            </a:r>
            <a:r>
              <a:rPr lang="ru-RU" altLang="ru-RU" sz="1600">
                <a:solidFill>
                  <a:srgbClr val="333399"/>
                </a:solidFill>
                <a:latin typeface="Times New Roman" pitchFamily="18" charset="0"/>
                <a:cs typeface="Times New Roman" pitchFamily="18" charset="0"/>
              </a:rPr>
              <a:t>)</a:t>
            </a:r>
            <a:r>
              <a:rPr lang="ru-RU" altLang="ru-RU" sz="1600" baseline="-25000">
                <a:solidFill>
                  <a:srgbClr val="333399"/>
                </a:solidFill>
                <a:latin typeface="Times New Roman" pitchFamily="18" charset="0"/>
                <a:cs typeface="Times New Roman" pitchFamily="18" charset="0"/>
              </a:rPr>
              <a:t>3</a:t>
            </a:r>
            <a:endParaRPr lang="en-US" altLang="ru-RU" sz="1600" baseline="-25000">
              <a:solidFill>
                <a:srgbClr val="333399"/>
              </a:solidFill>
              <a:latin typeface="Times New Roman" pitchFamily="18" charset="0"/>
              <a:cs typeface="Times New Roman" pitchFamily="18" charset="0"/>
            </a:endParaRPr>
          </a:p>
          <a:p>
            <a:pPr algn="ctr" eaLnBrk="1" hangingPunct="1">
              <a:spcBef>
                <a:spcPct val="0"/>
              </a:spcBef>
              <a:buFontTx/>
              <a:buNone/>
            </a:pPr>
            <a:endParaRPr lang="en-US" altLang="ru-RU" sz="1600" baseline="-25000">
              <a:solidFill>
                <a:srgbClr val="333399"/>
              </a:solidFill>
              <a:latin typeface="Times New Roman" pitchFamily="18" charset="0"/>
              <a:cs typeface="Times New Roman" pitchFamily="18" charset="0"/>
            </a:endParaRPr>
          </a:p>
          <a:p>
            <a:pPr algn="ctr" eaLnBrk="1" hangingPunct="1">
              <a:spcBef>
                <a:spcPct val="0"/>
              </a:spcBef>
              <a:buFontTx/>
              <a:buNone/>
            </a:pPr>
            <a:r>
              <a:rPr lang="en-US" altLang="ru-RU" sz="1600">
                <a:solidFill>
                  <a:srgbClr val="333399"/>
                </a:solidFill>
                <a:latin typeface="Times New Roman" pitchFamily="18" charset="0"/>
                <a:cs typeface="Times New Roman" pitchFamily="18" charset="0"/>
              </a:rPr>
              <a:t>where</a:t>
            </a:r>
            <a:r>
              <a:rPr lang="ru-RU" altLang="ru-RU" sz="1600">
                <a:solidFill>
                  <a:srgbClr val="333399"/>
                </a:solidFill>
                <a:latin typeface="Times New Roman" pitchFamily="18" charset="0"/>
                <a:cs typeface="Times New Roman" pitchFamily="18" charset="0"/>
              </a:rPr>
              <a:t> </a:t>
            </a:r>
            <a:r>
              <a:rPr lang="en-US" altLang="ru-RU" sz="1600">
                <a:solidFill>
                  <a:srgbClr val="333399"/>
                </a:solidFill>
                <a:latin typeface="Times New Roman" pitchFamily="18" charset="0"/>
                <a:cs typeface="Times New Roman" pitchFamily="18" charset="0"/>
              </a:rPr>
              <a:t> </a:t>
            </a:r>
            <a:r>
              <a:rPr lang="ru-RU" altLang="ru-RU" sz="1600">
                <a:solidFill>
                  <a:srgbClr val="333399"/>
                </a:solidFill>
                <a:latin typeface="Times New Roman" pitchFamily="18" charset="0"/>
                <a:cs typeface="Times New Roman" pitchFamily="18" charset="0"/>
              </a:rPr>
              <a:t>Cp* - (CH</a:t>
            </a:r>
            <a:r>
              <a:rPr lang="ru-RU" altLang="ru-RU" sz="1600" baseline="-25000">
                <a:solidFill>
                  <a:srgbClr val="333399"/>
                </a:solidFill>
                <a:latin typeface="Times New Roman" pitchFamily="18" charset="0"/>
                <a:cs typeface="Times New Roman" pitchFamily="18" charset="0"/>
              </a:rPr>
              <a:t>3</a:t>
            </a:r>
            <a:r>
              <a:rPr lang="ru-RU" altLang="ru-RU" sz="1600">
                <a:solidFill>
                  <a:srgbClr val="333399"/>
                </a:solidFill>
                <a:latin typeface="Times New Roman" pitchFamily="18" charset="0"/>
                <a:cs typeface="Times New Roman" pitchFamily="18" charset="0"/>
              </a:rPr>
              <a:t>)</a:t>
            </a:r>
            <a:r>
              <a:rPr lang="ru-RU" altLang="ru-RU" sz="1600" baseline="-25000">
                <a:solidFill>
                  <a:srgbClr val="333399"/>
                </a:solidFill>
                <a:latin typeface="Times New Roman" pitchFamily="18" charset="0"/>
                <a:cs typeface="Times New Roman" pitchFamily="18" charset="0"/>
              </a:rPr>
              <a:t>5</a:t>
            </a:r>
            <a:r>
              <a:rPr lang="ru-RU" altLang="ru-RU" sz="1600">
                <a:solidFill>
                  <a:srgbClr val="333399"/>
                </a:solidFill>
                <a:latin typeface="Times New Roman" pitchFamily="18" charset="0"/>
                <a:cs typeface="Times New Roman" pitchFamily="18" charset="0"/>
              </a:rPr>
              <a:t>C</a:t>
            </a:r>
            <a:r>
              <a:rPr lang="ru-RU" altLang="ru-RU" sz="1600" baseline="-25000">
                <a:solidFill>
                  <a:srgbClr val="333399"/>
                </a:solidFill>
                <a:latin typeface="Times New Roman" pitchFamily="18" charset="0"/>
                <a:cs typeface="Times New Roman" pitchFamily="18" charset="0"/>
              </a:rPr>
              <a:t>5</a:t>
            </a:r>
          </a:p>
          <a:p>
            <a:pPr algn="ctr" eaLnBrk="1" hangingPunct="1">
              <a:spcBef>
                <a:spcPct val="0"/>
              </a:spcBef>
              <a:buFontTx/>
              <a:buNone/>
            </a:pPr>
            <a:endParaRPr lang="ru-RU" altLang="ru-RU" sz="1800" baseline="-25000">
              <a:solidFill>
                <a:srgbClr val="333399"/>
              </a:solidFill>
              <a:latin typeface="Times New Roman" pitchFamily="18" charset="0"/>
              <a:cs typeface="Times New Roman" pitchFamily="18" charset="0"/>
            </a:endParaRPr>
          </a:p>
        </p:txBody>
      </p:sp>
      <p:sp>
        <p:nvSpPr>
          <p:cNvPr id="439299" name="TextBox 18"/>
          <p:cNvSpPr txBox="1">
            <a:spLocks noChangeArrowheads="1"/>
          </p:cNvSpPr>
          <p:nvPr/>
        </p:nvSpPr>
        <p:spPr bwMode="auto">
          <a:xfrm>
            <a:off x="1119879" y="588356"/>
            <a:ext cx="72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spcAft>
                <a:spcPts val="1200"/>
              </a:spcAft>
              <a:buFontTx/>
              <a:buNone/>
            </a:pPr>
            <a:r>
              <a:rPr lang="en-US" altLang="ru-RU" sz="2000" b="1" dirty="0">
                <a:solidFill>
                  <a:srgbClr val="000000"/>
                </a:solidFill>
                <a:latin typeface="Times New Roman" pitchFamily="18" charset="0"/>
                <a:cs typeface="Times New Roman" pitchFamily="18" charset="0"/>
              </a:rPr>
              <a:t>Synthesis of </a:t>
            </a:r>
            <a:r>
              <a:rPr lang="ru-RU" altLang="ru-RU" sz="2000" b="1" dirty="0">
                <a:latin typeface="Times New Roman" pitchFamily="18" charset="0"/>
              </a:rPr>
              <a:t>(</a:t>
            </a:r>
            <a:r>
              <a:rPr lang="ru-RU" altLang="ru-RU" sz="2000" b="1" dirty="0" err="1">
                <a:latin typeface="Times New Roman" pitchFamily="18" charset="0"/>
              </a:rPr>
              <a:t>trimethyl</a:t>
            </a:r>
            <a:r>
              <a:rPr lang="ru-RU" altLang="ru-RU" sz="2000" b="1" dirty="0">
                <a:latin typeface="Times New Roman" pitchFamily="18" charset="0"/>
              </a:rPr>
              <a:t>)</a:t>
            </a:r>
            <a:r>
              <a:rPr lang="ru-RU" altLang="ru-RU" sz="2000" b="1" dirty="0" err="1">
                <a:latin typeface="Times New Roman" pitchFamily="18" charset="0"/>
              </a:rPr>
              <a:t>pentamethyl-cyclopentadienyl</a:t>
            </a:r>
            <a:r>
              <a:rPr lang="ru-RU" altLang="ru-RU" sz="2000" b="1" dirty="0">
                <a:latin typeface="Times New Roman" pitchFamily="18" charset="0"/>
              </a:rPr>
              <a:t> </a:t>
            </a:r>
            <a:r>
              <a:rPr lang="ru-RU" altLang="ru-RU" sz="2000" b="1" dirty="0" err="1" smtClean="0">
                <a:latin typeface="Times New Roman" pitchFamily="18" charset="0"/>
              </a:rPr>
              <a:t>titanium</a:t>
            </a:r>
            <a:r>
              <a:rPr lang="ru-RU" altLang="ru-RU" sz="2000" b="1" dirty="0" smtClean="0">
                <a:solidFill>
                  <a:srgbClr val="000000"/>
                </a:solidFill>
                <a:latin typeface="Times New Roman" pitchFamily="18" charset="0"/>
                <a:cs typeface="Times New Roman" pitchFamily="18" charset="0"/>
              </a:rPr>
              <a:t> </a:t>
            </a:r>
            <a:endParaRPr lang="ru-RU" altLang="ru-RU" sz="2000" b="1" dirty="0">
              <a:solidFill>
                <a:srgbClr val="000000"/>
              </a:solidFill>
              <a:latin typeface="Times New Roman" pitchFamily="18" charset="0"/>
              <a:cs typeface="Times New Roman" pitchFamily="18" charset="0"/>
            </a:endParaRPr>
          </a:p>
        </p:txBody>
      </p:sp>
      <p:sp>
        <p:nvSpPr>
          <p:cNvPr id="439300" name="Text Box 2"/>
          <p:cNvSpPr txBox="1">
            <a:spLocks noChangeArrowheads="1"/>
          </p:cNvSpPr>
          <p:nvPr/>
        </p:nvSpPr>
        <p:spPr bwMode="auto">
          <a:xfrm>
            <a:off x="1374775" y="142875"/>
            <a:ext cx="625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ru-RU" sz="2000" b="1" dirty="0">
                <a:solidFill>
                  <a:srgbClr val="C00000"/>
                </a:solidFill>
                <a:latin typeface="TimesNewRomanPSMT"/>
              </a:rPr>
              <a:t>Development of </a:t>
            </a:r>
            <a:r>
              <a:rPr lang="en-US" altLang="ru-RU" sz="2000" b="1" baseline="30000" dirty="0">
                <a:solidFill>
                  <a:srgbClr val="C00000"/>
                </a:solidFill>
                <a:latin typeface="TimesNewRomanPSMT"/>
              </a:rPr>
              <a:t>50</a:t>
            </a:r>
            <a:r>
              <a:rPr lang="en-US" altLang="ru-RU" sz="2000" b="1" dirty="0">
                <a:solidFill>
                  <a:srgbClr val="C00000"/>
                </a:solidFill>
                <a:latin typeface="TimesNewRomanPSMT"/>
              </a:rPr>
              <a:t>Ti beam using MIVOC method</a:t>
            </a:r>
            <a:endParaRPr lang="en-US" altLang="ru-RU" sz="2000" b="1" baseline="30000" dirty="0">
              <a:solidFill>
                <a:srgbClr val="C00000"/>
              </a:solidFill>
              <a:latin typeface="TimesNewRomanPSMT"/>
            </a:endParaRPr>
          </a:p>
        </p:txBody>
      </p:sp>
      <p:sp>
        <p:nvSpPr>
          <p:cNvPr id="439301" name="Прямоугольник 2"/>
          <p:cNvSpPr>
            <a:spLocks noChangeArrowheads="1"/>
          </p:cNvSpPr>
          <p:nvPr/>
        </p:nvSpPr>
        <p:spPr bwMode="auto">
          <a:xfrm>
            <a:off x="1116013" y="620713"/>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ru-RU" altLang="ru-RU" sz="1800">
                <a:solidFill>
                  <a:srgbClr val="000000"/>
                </a:solidFill>
                <a:latin typeface="Times New Roman" pitchFamily="18" charset="0"/>
                <a:cs typeface="Times New Roman" pitchFamily="18" charset="0"/>
              </a:rPr>
              <a:t> </a:t>
            </a:r>
          </a:p>
        </p:txBody>
      </p:sp>
      <p:pic>
        <p:nvPicPr>
          <p:cNvPr id="4393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603" y="3053804"/>
            <a:ext cx="2131215" cy="283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 стрелкой 4"/>
          <p:cNvCxnSpPr/>
          <p:nvPr/>
        </p:nvCxnSpPr>
        <p:spPr>
          <a:xfrm>
            <a:off x="4021138" y="1325017"/>
            <a:ext cx="26193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6062663" y="1325017"/>
            <a:ext cx="26193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9305" name="Прямоугольник 6"/>
          <p:cNvSpPr>
            <a:spLocks noChangeArrowheads="1"/>
          </p:cNvSpPr>
          <p:nvPr/>
        </p:nvSpPr>
        <p:spPr bwMode="auto">
          <a:xfrm>
            <a:off x="96838" y="1929854"/>
            <a:ext cx="8950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ru-RU" sz="1800" dirty="0">
                <a:solidFill>
                  <a:srgbClr val="333399"/>
                </a:solidFill>
                <a:latin typeface="Times New Roman" pitchFamily="18" charset="0"/>
                <a:cs typeface="Times New Roman" pitchFamily="18" charset="0"/>
              </a:rPr>
              <a:t>Starting material: </a:t>
            </a:r>
            <a:r>
              <a:rPr lang="en-US" altLang="ru-RU" sz="1800" baseline="30000" dirty="0">
                <a:solidFill>
                  <a:srgbClr val="333399"/>
                </a:solidFill>
                <a:latin typeface="Times New Roman" pitchFamily="18" charset="0"/>
                <a:cs typeface="Times New Roman" pitchFamily="18" charset="0"/>
              </a:rPr>
              <a:t>50</a:t>
            </a:r>
            <a:r>
              <a:rPr lang="ru-RU" altLang="ru-RU" sz="1800" dirty="0">
                <a:solidFill>
                  <a:srgbClr val="333399"/>
                </a:solidFill>
                <a:latin typeface="Times New Roman" pitchFamily="18" charset="0"/>
                <a:cs typeface="Times New Roman" pitchFamily="18" charset="0"/>
              </a:rPr>
              <a:t>TiCl</a:t>
            </a:r>
            <a:r>
              <a:rPr lang="ru-RU" altLang="ru-RU" sz="1800" baseline="-25000" dirty="0">
                <a:solidFill>
                  <a:srgbClr val="333399"/>
                </a:solidFill>
                <a:latin typeface="Times New Roman" pitchFamily="18" charset="0"/>
                <a:cs typeface="Times New Roman" pitchFamily="18" charset="0"/>
              </a:rPr>
              <a:t>4</a:t>
            </a:r>
            <a:r>
              <a:rPr lang="en-US" altLang="ru-RU" sz="1800" baseline="-25000" dirty="0">
                <a:solidFill>
                  <a:srgbClr val="333399"/>
                </a:solidFill>
                <a:latin typeface="Times New Roman" pitchFamily="18" charset="0"/>
                <a:cs typeface="Times New Roman" pitchFamily="18" charset="0"/>
              </a:rPr>
              <a:t>  </a:t>
            </a:r>
            <a:r>
              <a:rPr lang="en-US" altLang="ru-RU" sz="1800" dirty="0">
                <a:solidFill>
                  <a:srgbClr val="333399"/>
                </a:solidFill>
                <a:latin typeface="Times New Roman" pitchFamily="18" charset="0"/>
                <a:cs typeface="Times New Roman" pitchFamily="18" charset="0"/>
              </a:rPr>
              <a:t>enrichment ˃ 90%  - available from Trace Sciences International Inc. </a:t>
            </a:r>
            <a:endParaRPr lang="ru-RU" altLang="ru-RU" sz="1800" dirty="0">
              <a:solidFill>
                <a:srgbClr val="000000"/>
              </a:solidFill>
            </a:endParaRPr>
          </a:p>
        </p:txBody>
      </p:sp>
      <p:sp>
        <p:nvSpPr>
          <p:cNvPr id="439306" name="TextBox 7"/>
          <p:cNvSpPr txBox="1">
            <a:spLocks noChangeArrowheads="1"/>
          </p:cNvSpPr>
          <p:nvPr/>
        </p:nvSpPr>
        <p:spPr bwMode="auto">
          <a:xfrm>
            <a:off x="827088" y="2406104"/>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1800" dirty="0">
                <a:solidFill>
                  <a:srgbClr val="000000"/>
                </a:solidFill>
                <a:latin typeface="Times New Roman" pitchFamily="18" charset="0"/>
                <a:cs typeface="Times New Roman" pitchFamily="18" charset="0"/>
              </a:rPr>
              <a:t>The first step of synthesis was performed at IPHC, the final step at FLNR.</a:t>
            </a:r>
          </a:p>
          <a:p>
            <a:pPr algn="ctr" eaLnBrk="1" hangingPunct="1">
              <a:spcBef>
                <a:spcPct val="0"/>
              </a:spcBef>
              <a:buFontTx/>
              <a:buNone/>
            </a:pPr>
            <a:r>
              <a:rPr lang="en-US" altLang="ru-RU" sz="1800" dirty="0">
                <a:solidFill>
                  <a:srgbClr val="000000"/>
                </a:solidFill>
                <a:latin typeface="Times New Roman" pitchFamily="18" charset="0"/>
                <a:cs typeface="Times New Roman" pitchFamily="18" charset="0"/>
              </a:rPr>
              <a:t>The efficiency of synthesis is more than 90%.</a:t>
            </a:r>
            <a:endParaRPr lang="ru-RU" altLang="ru-RU" sz="1800" dirty="0">
              <a:solidFill>
                <a:srgbClr val="000000"/>
              </a:solidFill>
              <a:latin typeface="Times New Roman" pitchFamily="18" charset="0"/>
              <a:cs typeface="Times New Roman" pitchFamily="18" charset="0"/>
            </a:endParaRPr>
          </a:p>
        </p:txBody>
      </p:sp>
      <p:sp>
        <p:nvSpPr>
          <p:cNvPr id="439307" name="Прямоугольник 8"/>
          <p:cNvSpPr>
            <a:spLocks noChangeArrowheads="1"/>
          </p:cNvSpPr>
          <p:nvPr/>
        </p:nvSpPr>
        <p:spPr bwMode="auto">
          <a:xfrm>
            <a:off x="3551101" y="5892009"/>
            <a:ext cx="2806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2400" dirty="0">
                <a:solidFill>
                  <a:srgbClr val="000000"/>
                </a:solidFill>
                <a:latin typeface="Times New Roman" pitchFamily="18" charset="0"/>
                <a:cs typeface="Times New Roman" pitchFamily="18" charset="0"/>
              </a:rPr>
              <a:t>Chemistry laboratory</a:t>
            </a:r>
            <a:endParaRPr lang="ru-RU" altLang="ru-RU" sz="2400" dirty="0">
              <a:solidFill>
                <a:srgbClr val="000000"/>
              </a:solidFill>
              <a:latin typeface="Times New Roman" pitchFamily="18" charset="0"/>
              <a:cs typeface="Times New Roman" pitchFamily="18" charset="0"/>
            </a:endParaRPr>
          </a:p>
        </p:txBody>
      </p:sp>
      <p:pic>
        <p:nvPicPr>
          <p:cNvPr id="439308"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217" y="3052217"/>
            <a:ext cx="3826234" cy="287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566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1729" y="116632"/>
            <a:ext cx="5826211" cy="400110"/>
          </a:xfrm>
          <a:prstGeom prst="rect">
            <a:avLst/>
          </a:prstGeom>
          <a:noFill/>
        </p:spPr>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First-day experiments at SHE Factory</a:t>
            </a:r>
            <a:endParaRPr lang="ru-RU" sz="2000" b="1" dirty="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6588224" y="4132396"/>
            <a:ext cx="1273105" cy="338554"/>
          </a:xfrm>
          <a:prstGeom prst="rect">
            <a:avLst/>
          </a:prstGeom>
          <a:noFill/>
        </p:spPr>
        <p:txBody>
          <a:bodyPr wrap="none" rtlCol="0">
            <a:spAutoFit/>
          </a:bodyPr>
          <a:lstStyle/>
          <a:p>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243</a:t>
            </a:r>
            <a:r>
              <a:rPr lang="en-US" sz="1600" b="1" dirty="0">
                <a:solidFill>
                  <a:srgbClr val="C00000"/>
                </a:solidFill>
                <a:latin typeface="Arial" panose="020B0604020202020204" pitchFamily="34" charset="0"/>
                <a:cs typeface="Arial" panose="020B0604020202020204" pitchFamily="34" charset="0"/>
              </a:rPr>
              <a:t>Am</a:t>
            </a:r>
            <a:endParaRPr lang="ru-RU" sz="16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1583963" y="4170566"/>
            <a:ext cx="1204176" cy="338554"/>
          </a:xfrm>
          <a:prstGeom prst="rect">
            <a:avLst/>
          </a:prstGeom>
          <a:noFill/>
        </p:spPr>
        <p:txBody>
          <a:bodyPr wrap="none" rtlCol="0">
            <a:spAutoFit/>
          </a:bodyPr>
          <a:lstStyle/>
          <a:p>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242</a:t>
            </a:r>
            <a:r>
              <a:rPr lang="en-US" sz="1600" b="1" dirty="0">
                <a:solidFill>
                  <a:srgbClr val="C00000"/>
                </a:solidFill>
                <a:latin typeface="Arial" panose="020B0604020202020204" pitchFamily="34" charset="0"/>
                <a:cs typeface="Arial" panose="020B0604020202020204" pitchFamily="34" charset="0"/>
              </a:rPr>
              <a:t>Pu</a:t>
            </a:r>
            <a:endParaRPr lang="ru-RU" sz="16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441710" y="532998"/>
            <a:ext cx="8334632" cy="1323439"/>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Aims of the experiments:</a:t>
            </a:r>
          </a:p>
          <a:p>
            <a:endParaRPr lang="en-US" sz="1600" dirty="0">
              <a:solidFill>
                <a:srgbClr val="002060"/>
              </a:solidFill>
              <a:latin typeface="Arial" panose="020B0604020202020204" pitchFamily="34" charset="0"/>
              <a:cs typeface="Arial" panose="020B0604020202020204" pitchFamily="34" charset="0"/>
            </a:endParaRP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Test of functionalities of all the systems of new accelerator and new gas-filled recoil separator</a:t>
            </a: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Accumulate additional statistics for the chosen </a:t>
            </a:r>
            <a:r>
              <a:rPr lang="en-US" sz="1600" dirty="0" smtClean="0">
                <a:solidFill>
                  <a:srgbClr val="002060"/>
                </a:solidFill>
                <a:latin typeface="Arial" panose="020B0604020202020204" pitchFamily="34" charset="0"/>
                <a:cs typeface="Arial" panose="020B0604020202020204" pitchFamily="34" charset="0"/>
              </a:rPr>
              <a:t>reactions</a:t>
            </a:r>
            <a:endParaRPr lang="en-US" sz="1600" dirty="0">
              <a:solidFill>
                <a:srgbClr val="002060"/>
              </a:solidFill>
              <a:latin typeface="Arial" panose="020B0604020202020204" pitchFamily="34" charset="0"/>
              <a:cs typeface="Arial" panose="020B0604020202020204" pitchFamily="34" charset="0"/>
            </a:endParaRPr>
          </a:p>
        </p:txBody>
      </p:sp>
      <p:sp>
        <p:nvSpPr>
          <p:cNvPr id="9" name="TextBox 8"/>
          <p:cNvSpPr txBox="1"/>
          <p:nvPr/>
        </p:nvSpPr>
        <p:spPr>
          <a:xfrm>
            <a:off x="441709" y="2363396"/>
            <a:ext cx="8334632" cy="1569660"/>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Chosen reactions: </a:t>
            </a:r>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243</a:t>
            </a:r>
            <a:r>
              <a:rPr lang="en-US" sz="1600" b="1" dirty="0">
                <a:solidFill>
                  <a:srgbClr val="C00000"/>
                </a:solidFill>
                <a:latin typeface="Arial" panose="020B0604020202020204" pitchFamily="34" charset="0"/>
                <a:cs typeface="Arial" panose="020B0604020202020204" pitchFamily="34" charset="0"/>
              </a:rPr>
              <a:t>Am and </a:t>
            </a:r>
            <a:r>
              <a:rPr lang="en-US" sz="1600" b="1" baseline="30000" dirty="0">
                <a:solidFill>
                  <a:srgbClr val="C00000"/>
                </a:solidFill>
                <a:latin typeface="Arial" panose="020B0604020202020204" pitchFamily="34" charset="0"/>
                <a:cs typeface="Arial" panose="020B0604020202020204" pitchFamily="34" charset="0"/>
              </a:rPr>
              <a:t>48</a:t>
            </a:r>
            <a:r>
              <a:rPr lang="en-US" sz="1600" b="1" dirty="0">
                <a:solidFill>
                  <a:srgbClr val="C00000"/>
                </a:solidFill>
                <a:latin typeface="Arial" panose="020B0604020202020204" pitchFamily="34" charset="0"/>
                <a:cs typeface="Arial" panose="020B0604020202020204" pitchFamily="34" charset="0"/>
              </a:rPr>
              <a:t>Ca+</a:t>
            </a:r>
            <a:r>
              <a:rPr lang="en-US" sz="1600" b="1" baseline="30000" dirty="0">
                <a:solidFill>
                  <a:srgbClr val="C00000"/>
                </a:solidFill>
                <a:latin typeface="Arial" panose="020B0604020202020204" pitchFamily="34" charset="0"/>
                <a:cs typeface="Arial" panose="020B0604020202020204" pitchFamily="34" charset="0"/>
              </a:rPr>
              <a:t>242</a:t>
            </a:r>
            <a:r>
              <a:rPr lang="en-US" sz="1600" b="1" dirty="0">
                <a:solidFill>
                  <a:srgbClr val="C00000"/>
                </a:solidFill>
                <a:latin typeface="Arial" panose="020B0604020202020204" pitchFamily="34" charset="0"/>
                <a:cs typeface="Arial" panose="020B0604020202020204" pitchFamily="34" charset="0"/>
              </a:rPr>
              <a:t>Pu</a:t>
            </a:r>
          </a:p>
          <a:p>
            <a:pPr algn="ctr"/>
            <a:endParaRPr lang="en-US" sz="1600" dirty="0">
              <a:solidFill>
                <a:srgbClr val="C00000"/>
              </a:solidFill>
              <a:latin typeface="Arial" panose="020B0604020202020204" pitchFamily="34" charset="0"/>
              <a:cs typeface="Arial" panose="020B0604020202020204" pitchFamily="34" charset="0"/>
            </a:endParaRP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Enough material to prepare the targets</a:t>
            </a: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Relatively large cross sections and, thus, optimum candidates for spectroscopic experiments</a:t>
            </a:r>
          </a:p>
          <a:p>
            <a:pPr marL="257175" indent="-257175">
              <a:buAutoNum type="arabicPeriod"/>
            </a:pPr>
            <a:r>
              <a:rPr lang="en-US" sz="1600" dirty="0">
                <a:solidFill>
                  <a:srgbClr val="002060"/>
                </a:solidFill>
                <a:latin typeface="Arial" panose="020B0604020202020204" pitchFamily="34" charset="0"/>
                <a:cs typeface="Arial" panose="020B0604020202020204" pitchFamily="34" charset="0"/>
              </a:rPr>
              <a:t>Well-studied in previous experiments. Good for testing of the accelerator complex</a:t>
            </a:r>
          </a:p>
        </p:txBody>
      </p:sp>
      <p:sp>
        <p:nvSpPr>
          <p:cNvPr id="10" name="TextBox 9"/>
          <p:cNvSpPr txBox="1"/>
          <p:nvPr/>
        </p:nvSpPr>
        <p:spPr>
          <a:xfrm>
            <a:off x="3285596" y="4132396"/>
            <a:ext cx="2848230" cy="338554"/>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Existing experimental data</a:t>
            </a:r>
            <a:endParaRPr lang="ru-RU" sz="1600" dirty="0">
              <a:solidFill>
                <a:srgbClr val="00206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248085"/>
            <a:ext cx="8432057" cy="2992806"/>
          </a:xfrm>
          <a:prstGeom prst="rect">
            <a:avLst/>
          </a:prstGeom>
        </p:spPr>
      </p:pic>
    </p:spTree>
    <p:extLst>
      <p:ext uri="{BB962C8B-B14F-4D97-AF65-F5344CB8AC3E}">
        <p14:creationId xmlns:p14="http://schemas.microsoft.com/office/powerpoint/2010/main" val="2988101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я1.bmp"/>
          <p:cNvPicPr>
            <a:picLocks noChangeAspect="1"/>
          </p:cNvPicPr>
          <p:nvPr/>
        </p:nvPicPr>
        <p:blipFill>
          <a:blip r:embed="rId2" cstate="print"/>
          <a:srcRect t="1325"/>
          <a:stretch>
            <a:fillRect/>
          </a:stretch>
        </p:blipFill>
        <p:spPr>
          <a:xfrm>
            <a:off x="649475" y="1038296"/>
            <a:ext cx="7883262" cy="5319662"/>
          </a:xfrm>
          <a:prstGeom prst="rect">
            <a:avLst/>
          </a:prstGeom>
        </p:spPr>
      </p:pic>
      <p:sp>
        <p:nvSpPr>
          <p:cNvPr id="8" name="TextBox 7"/>
          <p:cNvSpPr txBox="1"/>
          <p:nvPr/>
        </p:nvSpPr>
        <p:spPr>
          <a:xfrm>
            <a:off x="592670" y="201019"/>
            <a:ext cx="6403356" cy="800219"/>
          </a:xfrm>
          <a:prstGeom prst="rect">
            <a:avLst/>
          </a:prstGeom>
          <a:noFill/>
        </p:spPr>
        <p:txBody>
          <a:bodyPr wrap="none" rtlCol="0">
            <a:spAutoFit/>
          </a:bodyPr>
          <a:lstStyle/>
          <a:p>
            <a:r>
              <a:rPr lang="ru-RU" sz="1600" b="1" dirty="0">
                <a:solidFill>
                  <a:srgbClr val="0000FF"/>
                </a:solidFill>
                <a:latin typeface="Calibri" pitchFamily="34" charset="0"/>
                <a:cs typeface="Calibri" pitchFamily="34" charset="0"/>
              </a:rPr>
              <a:t>                                                   </a:t>
            </a:r>
            <a:r>
              <a:rPr lang="en-US" sz="2000" b="1" dirty="0">
                <a:solidFill>
                  <a:srgbClr val="FF0000"/>
                </a:solidFill>
                <a:effectLst>
                  <a:outerShdw blurRad="38100" dist="38100" dir="2700000" algn="tl">
                    <a:srgbClr val="000000">
                      <a:alpha val="43137"/>
                    </a:srgbClr>
                  </a:outerShdw>
                </a:effectLst>
                <a:latin typeface="Calibri" pitchFamily="34" charset="0"/>
                <a:cs typeface="Calibri" pitchFamily="34" charset="0"/>
              </a:rPr>
              <a:t>From</a:t>
            </a:r>
            <a:r>
              <a:rPr lang="ru-RU" sz="2000" b="1" dirty="0">
                <a:solidFill>
                  <a:srgbClr val="FF0000"/>
                </a:solidFill>
                <a:effectLst>
                  <a:outerShdw blurRad="38100" dist="38100" dir="2700000" algn="tl">
                    <a:srgbClr val="000000">
                      <a:alpha val="43137"/>
                    </a:srgbClr>
                  </a:outerShdw>
                </a:effectLst>
                <a:latin typeface="Calibri" pitchFamily="34" charset="0"/>
                <a:cs typeface="Calibri" pitchFamily="34" charset="0"/>
              </a:rPr>
              <a:t> </a:t>
            </a:r>
            <a:r>
              <a:rPr lang="en-US" sz="2400" b="1" baseline="25000" dirty="0">
                <a:solidFill>
                  <a:srgbClr val="FF0000"/>
                </a:solidFill>
                <a:effectLst>
                  <a:outerShdw blurRad="38100" dist="38100" dir="2700000" algn="tl">
                    <a:srgbClr val="000000">
                      <a:alpha val="43137"/>
                    </a:srgbClr>
                  </a:outerShdw>
                </a:effectLst>
                <a:latin typeface="Calibri" pitchFamily="34" charset="0"/>
                <a:cs typeface="Calibri" pitchFamily="34" charset="0"/>
              </a:rPr>
              <a:t>48</a:t>
            </a:r>
            <a:r>
              <a:rPr lang="en-US" sz="2000" b="1" dirty="0">
                <a:solidFill>
                  <a:srgbClr val="FF0000"/>
                </a:solidFill>
                <a:effectLst>
                  <a:outerShdw blurRad="38100" dist="38100" dir="2700000" algn="tl">
                    <a:srgbClr val="000000">
                      <a:alpha val="43137"/>
                    </a:srgbClr>
                  </a:outerShdw>
                </a:effectLst>
                <a:latin typeface="Calibri" pitchFamily="34" charset="0"/>
                <a:cs typeface="Calibri" pitchFamily="34" charset="0"/>
              </a:rPr>
              <a:t>Ca to </a:t>
            </a:r>
            <a:r>
              <a:rPr lang="en-US" sz="2400" b="1" baseline="25000" dirty="0">
                <a:solidFill>
                  <a:srgbClr val="FF0000"/>
                </a:solidFill>
                <a:effectLst>
                  <a:outerShdw blurRad="38100" dist="38100" dir="2700000" algn="tl">
                    <a:srgbClr val="000000">
                      <a:alpha val="43137"/>
                    </a:srgbClr>
                  </a:outerShdw>
                </a:effectLst>
                <a:latin typeface="Calibri" pitchFamily="34" charset="0"/>
                <a:cs typeface="Calibri" pitchFamily="34" charset="0"/>
              </a:rPr>
              <a:t>50</a:t>
            </a:r>
            <a:r>
              <a:rPr lang="en-US" sz="2000" b="1" dirty="0">
                <a:solidFill>
                  <a:srgbClr val="FF0000"/>
                </a:solidFill>
                <a:effectLst>
                  <a:outerShdw blurRad="38100" dist="38100" dir="2700000" algn="tl">
                    <a:srgbClr val="000000">
                      <a:alpha val="43137"/>
                    </a:srgbClr>
                  </a:outerShdw>
                </a:effectLst>
                <a:latin typeface="Calibri" pitchFamily="34" charset="0"/>
                <a:cs typeface="Calibri" pitchFamily="34" charset="0"/>
              </a:rPr>
              <a:t>Ti</a:t>
            </a:r>
            <a:endParaRPr lang="ru-RU" sz="20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a:p>
            <a:endParaRPr lang="ru-RU" sz="800" b="1" dirty="0">
              <a:solidFill>
                <a:srgbClr val="700000"/>
              </a:solidFill>
              <a:latin typeface="Calibri" pitchFamily="34" charset="0"/>
              <a:cs typeface="Calibri" pitchFamily="34" charset="0"/>
            </a:endParaRPr>
          </a:p>
          <a:p>
            <a:r>
              <a:rPr lang="en-US" b="1" dirty="0">
                <a:solidFill>
                  <a:srgbClr val="C00000"/>
                </a:solidFill>
                <a:latin typeface="Calibri" pitchFamily="34" charset="0"/>
                <a:cs typeface="Calibri" pitchFamily="34" charset="0"/>
              </a:rPr>
              <a:t>Test reactions</a:t>
            </a:r>
            <a:r>
              <a:rPr lang="ru-RU" b="1" dirty="0">
                <a:solidFill>
                  <a:srgbClr val="C00000"/>
                </a:solidFill>
                <a:latin typeface="Calibri" pitchFamily="34" charset="0"/>
                <a:cs typeface="Calibri" pitchFamily="34" charset="0"/>
              </a:rPr>
              <a:t>:</a:t>
            </a:r>
            <a:r>
              <a:rPr lang="ru-RU" b="1" dirty="0">
                <a:solidFill>
                  <a:srgbClr val="0000FF"/>
                </a:solidFill>
                <a:latin typeface="Calibri" pitchFamily="34" charset="0"/>
                <a:cs typeface="Calibri" pitchFamily="34" charset="0"/>
              </a:rPr>
              <a:t>  </a:t>
            </a:r>
            <a:r>
              <a:rPr lang="ru-RU" sz="2000" b="1" baseline="25000" dirty="0">
                <a:solidFill>
                  <a:srgbClr val="0000FF"/>
                </a:solidFill>
                <a:latin typeface="Calibri" pitchFamily="34" charset="0"/>
                <a:cs typeface="Calibri" pitchFamily="34" charset="0"/>
              </a:rPr>
              <a:t>246</a:t>
            </a:r>
            <a:r>
              <a:rPr lang="en-US" b="1" dirty="0">
                <a:solidFill>
                  <a:srgbClr val="0000FF"/>
                </a:solidFill>
                <a:latin typeface="Calibri" pitchFamily="34" charset="0"/>
                <a:cs typeface="Calibri" pitchFamily="34" charset="0"/>
              </a:rPr>
              <a:t>Cm+</a:t>
            </a:r>
            <a:r>
              <a:rPr lang="en-US" sz="2000" b="1" baseline="25000" dirty="0">
                <a:solidFill>
                  <a:srgbClr val="0000FF"/>
                </a:solidFill>
                <a:latin typeface="Calibri" pitchFamily="34" charset="0"/>
                <a:cs typeface="Calibri" pitchFamily="34" charset="0"/>
              </a:rPr>
              <a:t>48</a:t>
            </a:r>
            <a:r>
              <a:rPr lang="en-US" b="1" dirty="0">
                <a:solidFill>
                  <a:srgbClr val="0000FF"/>
                </a:solidFill>
                <a:latin typeface="Calibri" pitchFamily="34" charset="0"/>
                <a:cs typeface="Calibri" pitchFamily="34" charset="0"/>
              </a:rPr>
              <a:t>Ca</a:t>
            </a:r>
            <a:r>
              <a:rPr lang="ru-RU" b="1" dirty="0">
                <a:solidFill>
                  <a:srgbClr val="0000FF"/>
                </a:solidFill>
                <a:latin typeface="Calibri" pitchFamily="34" charset="0"/>
                <a:cs typeface="Calibri" pitchFamily="34" charset="0"/>
              </a:rPr>
              <a:t>        </a:t>
            </a:r>
            <a:r>
              <a:rPr lang="en-US" sz="2000" b="1" baseline="25000" dirty="0">
                <a:solidFill>
                  <a:srgbClr val="0000FF"/>
                </a:solidFill>
                <a:latin typeface="Calibri" pitchFamily="34" charset="0"/>
                <a:cs typeface="Calibri" pitchFamily="34" charset="0"/>
              </a:rPr>
              <a:t>294</a:t>
            </a:r>
            <a:r>
              <a:rPr lang="en-US" b="1" dirty="0">
                <a:solidFill>
                  <a:srgbClr val="0000FF"/>
                </a:solidFill>
                <a:latin typeface="Calibri" pitchFamily="34" charset="0"/>
                <a:cs typeface="Calibri" pitchFamily="34" charset="0"/>
              </a:rPr>
              <a:t>Lv* </a:t>
            </a:r>
            <a:r>
              <a:rPr lang="ru-RU" b="1" dirty="0">
                <a:solidFill>
                  <a:srgbClr val="0000FF"/>
                </a:solidFill>
                <a:latin typeface="Calibri" pitchFamily="34" charset="0"/>
                <a:cs typeface="Calibri" pitchFamily="34" charset="0"/>
              </a:rPr>
              <a:t>     </a:t>
            </a:r>
            <a:r>
              <a:rPr lang="en-US" b="1" dirty="0">
                <a:solidFill>
                  <a:srgbClr val="0000FF"/>
                </a:solidFill>
                <a:latin typeface="Calibri" pitchFamily="34" charset="0"/>
                <a:cs typeface="Calibri" pitchFamily="34" charset="0"/>
              </a:rPr>
              <a:t>   </a:t>
            </a:r>
            <a:r>
              <a:rPr lang="en-US" sz="2000" b="1" baseline="25000" dirty="0">
                <a:solidFill>
                  <a:srgbClr val="0000FF"/>
                </a:solidFill>
                <a:latin typeface="Calibri" pitchFamily="34" charset="0"/>
                <a:cs typeface="Calibri" pitchFamily="34" charset="0"/>
              </a:rPr>
              <a:t>244</a:t>
            </a:r>
            <a:r>
              <a:rPr lang="en-US" b="1" dirty="0">
                <a:solidFill>
                  <a:srgbClr val="0000FF"/>
                </a:solidFill>
                <a:latin typeface="Calibri" pitchFamily="34" charset="0"/>
                <a:cs typeface="Calibri" pitchFamily="34" charset="0"/>
              </a:rPr>
              <a:t>Pu+</a:t>
            </a:r>
            <a:r>
              <a:rPr lang="en-US" sz="2000" b="1" baseline="25000" dirty="0">
                <a:solidFill>
                  <a:srgbClr val="0000FF"/>
                </a:solidFill>
                <a:latin typeface="Calibri" pitchFamily="34" charset="0"/>
                <a:cs typeface="Calibri" pitchFamily="34" charset="0"/>
              </a:rPr>
              <a:t>50</a:t>
            </a:r>
            <a:r>
              <a:rPr lang="en-US" b="1" dirty="0">
                <a:solidFill>
                  <a:srgbClr val="0000FF"/>
                </a:solidFill>
                <a:latin typeface="Calibri" pitchFamily="34" charset="0"/>
                <a:cs typeface="Calibri" pitchFamily="34" charset="0"/>
              </a:rPr>
              <a:t>Ti</a:t>
            </a:r>
            <a:r>
              <a:rPr lang="ru-RU" b="1" dirty="0">
                <a:solidFill>
                  <a:srgbClr val="0000FF"/>
                </a:solidFill>
                <a:latin typeface="Calibri" pitchFamily="34" charset="0"/>
                <a:cs typeface="Calibri" pitchFamily="34" charset="0"/>
              </a:rPr>
              <a:t>        </a:t>
            </a:r>
            <a:r>
              <a:rPr lang="en-US" sz="2000" b="1" baseline="25000" dirty="0">
                <a:solidFill>
                  <a:srgbClr val="0000FF"/>
                </a:solidFill>
                <a:latin typeface="Calibri" pitchFamily="34" charset="0"/>
                <a:cs typeface="Calibri" pitchFamily="34" charset="0"/>
              </a:rPr>
              <a:t>294</a:t>
            </a:r>
            <a:r>
              <a:rPr lang="en-US" b="1" dirty="0">
                <a:solidFill>
                  <a:srgbClr val="0000FF"/>
                </a:solidFill>
                <a:latin typeface="Calibri" pitchFamily="34" charset="0"/>
                <a:cs typeface="Calibri" pitchFamily="34" charset="0"/>
              </a:rPr>
              <a:t>Lv*</a:t>
            </a:r>
            <a:endParaRPr lang="ru-RU" b="1" dirty="0">
              <a:solidFill>
                <a:srgbClr val="0000FF"/>
              </a:solidFill>
              <a:latin typeface="Calibri" pitchFamily="34" charset="0"/>
              <a:cs typeface="Calibri" pitchFamily="34" charset="0"/>
            </a:endParaRPr>
          </a:p>
        </p:txBody>
      </p:sp>
      <p:cxnSp>
        <p:nvCxnSpPr>
          <p:cNvPr id="10" name="Прямая со стрелкой 9"/>
          <p:cNvCxnSpPr/>
          <p:nvPr/>
        </p:nvCxnSpPr>
        <p:spPr>
          <a:xfrm>
            <a:off x="3357554" y="815938"/>
            <a:ext cx="214314" cy="158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a:off x="5735104" y="815938"/>
            <a:ext cx="214314" cy="158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5331903" y="4714884"/>
            <a:ext cx="2023311" cy="261610"/>
          </a:xfrm>
          <a:prstGeom prst="rect">
            <a:avLst/>
          </a:prstGeom>
        </p:spPr>
        <p:txBody>
          <a:bodyPr wrap="none">
            <a:spAutoFit/>
          </a:bodyPr>
          <a:lstStyle/>
          <a:p>
            <a:r>
              <a:rPr lang="en-US" sz="1100" dirty="0">
                <a:solidFill>
                  <a:srgbClr val="0000FF"/>
                </a:solidFill>
              </a:rPr>
              <a:t>V. </a:t>
            </a:r>
            <a:r>
              <a:rPr lang="en-US" sz="1100" dirty="0" err="1">
                <a:solidFill>
                  <a:srgbClr val="0000FF"/>
                </a:solidFill>
              </a:rPr>
              <a:t>Zagrebaev</a:t>
            </a:r>
            <a:r>
              <a:rPr lang="en-US" sz="1100" dirty="0">
                <a:solidFill>
                  <a:srgbClr val="0000FF"/>
                </a:solidFill>
              </a:rPr>
              <a:t> and W. Greiner</a:t>
            </a:r>
            <a:endParaRPr lang="ru-RU" sz="1100" dirty="0">
              <a:solidFill>
                <a:srgbClr val="0000FF"/>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3.bmp"/>
          <p:cNvPicPr>
            <a:picLocks noChangeAspect="1"/>
          </p:cNvPicPr>
          <p:nvPr/>
        </p:nvPicPr>
        <p:blipFill>
          <a:blip r:embed="rId2" cstate="print"/>
          <a:stretch>
            <a:fillRect/>
          </a:stretch>
        </p:blipFill>
        <p:spPr>
          <a:xfrm>
            <a:off x="362492" y="928671"/>
            <a:ext cx="8465644" cy="5857914"/>
          </a:xfrm>
          <a:prstGeom prst="rect">
            <a:avLst/>
          </a:prstGeom>
        </p:spPr>
      </p:pic>
      <p:sp>
        <p:nvSpPr>
          <p:cNvPr id="5" name="Rectangle 2"/>
          <p:cNvSpPr txBox="1">
            <a:spLocks noChangeArrowheads="1"/>
          </p:cNvSpPr>
          <p:nvPr/>
        </p:nvSpPr>
        <p:spPr bwMode="auto">
          <a:xfrm>
            <a:off x="1500166" y="142852"/>
            <a:ext cx="6500858"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First experiments at</a:t>
            </a:r>
            <a:r>
              <a:rPr kumimoji="0" lang="ru-RU"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a:t>
            </a:r>
            <a: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SHE Factory</a:t>
            </a:r>
            <a:b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br>
            <a:r>
              <a:rPr kumimoji="0" lang="en-US" altLang="ja-JP" sz="2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a:t>
            </a:r>
            <a:r>
              <a:rPr kumimoji="0" lang="en-US"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Synthesis of new elements</a:t>
            </a:r>
            <a:r>
              <a:rPr kumimoji="0" lang="ru-RU"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119 </a:t>
            </a:r>
            <a:r>
              <a:rPr kumimoji="0" lang="en-US"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and</a:t>
            </a:r>
            <a:r>
              <a:rPr kumimoji="0" lang="ru-RU"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120</a:t>
            </a:r>
            <a:endParaRPr kumimoji="0" lang="ru-RU"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4480" y="4293096"/>
            <a:ext cx="9109520" cy="2862322"/>
          </a:xfrm>
          <a:prstGeom prst="rect">
            <a:avLst/>
          </a:prstGeom>
        </p:spPr>
        <p:txBody>
          <a:bodyPr wrap="square">
            <a:spAutoFit/>
          </a:bodyPr>
          <a:lstStyle/>
          <a:p>
            <a:pPr>
              <a:spcBef>
                <a:spcPts val="0"/>
              </a:spcBef>
            </a:pPr>
            <a:r>
              <a:rPr lang="en-US" altLang="ru-RU" sz="2000" b="1" dirty="0">
                <a:solidFill>
                  <a:srgbClr val="002060"/>
                </a:solidFill>
                <a:latin typeface="Times New Roman" pitchFamily="18" charset="0"/>
                <a:cs typeface="Times New Roman" pitchFamily="18" charset="0"/>
              </a:rPr>
              <a:t>SHE Factory Building:  Completion - </a:t>
            </a:r>
            <a:r>
              <a:rPr lang="en-US" sz="2000" b="1" dirty="0">
                <a:solidFill>
                  <a:srgbClr val="FF0000"/>
                </a:solidFill>
                <a:latin typeface="Times New Roman" pitchFamily="18" charset="0"/>
                <a:cs typeface="Times New Roman" pitchFamily="18" charset="0"/>
              </a:rPr>
              <a:t>Dec 2017 </a:t>
            </a:r>
            <a:r>
              <a:rPr lang="en-US" altLang="ru-RU" sz="2000" b="1" dirty="0">
                <a:solidFill>
                  <a:srgbClr val="002060"/>
                </a:solidFill>
                <a:latin typeface="Times New Roman" pitchFamily="18" charset="0"/>
                <a:cs typeface="Times New Roman" pitchFamily="18" charset="0"/>
              </a:rPr>
              <a:t> </a:t>
            </a:r>
            <a:endParaRPr lang="ru-RU" altLang="ru-RU" sz="2000" b="1" dirty="0">
              <a:solidFill>
                <a:srgbClr val="002060"/>
              </a:solidFill>
              <a:latin typeface="Times New Roman" pitchFamily="18" charset="0"/>
              <a:cs typeface="Times New Roman" pitchFamily="18" charset="0"/>
            </a:endParaRPr>
          </a:p>
          <a:p>
            <a:pPr marL="0" indent="0">
              <a:spcBef>
                <a:spcPts val="0"/>
              </a:spcBef>
            </a:pPr>
            <a:r>
              <a:rPr lang="en-US" sz="2000" b="1" dirty="0">
                <a:solidFill>
                  <a:srgbClr val="002060"/>
                </a:solidFill>
                <a:latin typeface="Times New Roman" pitchFamily="18" charset="0"/>
                <a:cs typeface="Times New Roman" pitchFamily="18" charset="0"/>
              </a:rPr>
              <a:t>DC-280 cyclotron:          A</a:t>
            </a:r>
            <a:r>
              <a:rPr lang="en-US" altLang="ru-RU" sz="2000" b="1" dirty="0">
                <a:solidFill>
                  <a:srgbClr val="002060"/>
                </a:solidFill>
                <a:latin typeface="Times New Roman" pitchFamily="18" charset="0"/>
                <a:ea typeface="Arial Unicode MS" panose="020B0604020202020204" pitchFamily="34" charset="-128"/>
                <a:cs typeface="Times New Roman" pitchFamily="18" charset="0"/>
              </a:rPr>
              <a:t>ssembling</a:t>
            </a:r>
            <a:r>
              <a:rPr lang="en-US" sz="2000" b="1" dirty="0">
                <a:solidFill>
                  <a:srgbClr val="002060"/>
                </a:solidFill>
                <a:latin typeface="Times New Roman" pitchFamily="18" charset="0"/>
                <a:cs typeface="Times New Roman" pitchFamily="18" charset="0"/>
              </a:rPr>
              <a:t> – </a:t>
            </a:r>
            <a:r>
              <a:rPr lang="en-US" sz="2000" b="1" dirty="0">
                <a:solidFill>
                  <a:srgbClr val="FF0000"/>
                </a:solidFill>
                <a:latin typeface="Times New Roman" pitchFamily="18" charset="0"/>
                <a:cs typeface="Times New Roman" pitchFamily="18" charset="0"/>
              </a:rPr>
              <a:t>Dec 2017</a:t>
            </a:r>
            <a:r>
              <a:rPr lang="en-US" sz="2000" b="1" dirty="0">
                <a:solidFill>
                  <a:srgbClr val="002060"/>
                </a:solidFill>
                <a:latin typeface="Times New Roman" pitchFamily="18" charset="0"/>
                <a:cs typeface="Times New Roman" pitchFamily="18" charset="0"/>
              </a:rPr>
              <a:t>; commissioning –  </a:t>
            </a:r>
            <a:r>
              <a:rPr lang="en-US" sz="2000" b="1" dirty="0">
                <a:solidFill>
                  <a:srgbClr val="C00000"/>
                </a:solidFill>
                <a:latin typeface="Times New Roman" pitchFamily="18" charset="0"/>
                <a:cs typeface="Times New Roman" pitchFamily="18" charset="0"/>
              </a:rPr>
              <a:t>Jan - June 2018</a:t>
            </a:r>
          </a:p>
          <a:p>
            <a:pPr marL="0" indent="0">
              <a:spcBef>
                <a:spcPts val="0"/>
              </a:spcBef>
            </a:pPr>
            <a:r>
              <a:rPr lang="en-US" sz="2000" b="1" dirty="0">
                <a:solidFill>
                  <a:srgbClr val="002060"/>
                </a:solidFill>
                <a:latin typeface="Times New Roman" pitchFamily="18" charset="0"/>
                <a:cs typeface="Times New Roman" pitchFamily="18" charset="0"/>
              </a:rPr>
              <a:t>Gas-Filled Separator:    </a:t>
            </a:r>
            <a:r>
              <a:rPr lang="en-US" sz="2000" b="1" dirty="0">
                <a:solidFill>
                  <a:srgbClr val="002060"/>
                </a:solidFill>
                <a:latin typeface="Times New Roman" pitchFamily="18" charset="0"/>
                <a:ea typeface="Arial Unicode MS" panose="020B0604020202020204" pitchFamily="34" charset="-128"/>
                <a:cs typeface="Times New Roman" pitchFamily="18" charset="0"/>
              </a:rPr>
              <a:t>I</a:t>
            </a:r>
            <a:r>
              <a:rPr lang="en-US" altLang="ru-RU" sz="2000" b="1" dirty="0">
                <a:solidFill>
                  <a:srgbClr val="002060"/>
                </a:solidFill>
                <a:latin typeface="Times New Roman" pitchFamily="18" charset="0"/>
                <a:ea typeface="Arial Unicode MS" panose="020B0604020202020204" pitchFamily="34" charset="-128"/>
                <a:cs typeface="Times New Roman" pitchFamily="18" charset="0"/>
              </a:rPr>
              <a:t>nstallation</a:t>
            </a:r>
            <a:r>
              <a:rPr lang="en-US" sz="2000" b="1" dirty="0">
                <a:solidFill>
                  <a:srgbClr val="002060"/>
                </a:solidFill>
                <a:latin typeface="Times New Roman" pitchFamily="18" charset="0"/>
                <a:cs typeface="Times New Roman" pitchFamily="18" charset="0"/>
              </a:rPr>
              <a:t> </a:t>
            </a:r>
            <a:r>
              <a:rPr lang="en-US" sz="2000" b="1">
                <a:solidFill>
                  <a:srgbClr val="002060"/>
                </a:solidFill>
                <a:latin typeface="Times New Roman" pitchFamily="18" charset="0"/>
                <a:cs typeface="Times New Roman" pitchFamily="18" charset="0"/>
              </a:rPr>
              <a:t>– </a:t>
            </a:r>
            <a:r>
              <a:rPr lang="en-US" sz="2000" b="1">
                <a:solidFill>
                  <a:srgbClr val="FF0000"/>
                </a:solidFill>
                <a:latin typeface="Times New Roman" pitchFamily="18" charset="0"/>
                <a:cs typeface="Times New Roman" pitchFamily="18" charset="0"/>
              </a:rPr>
              <a:t>Dec </a:t>
            </a:r>
            <a:r>
              <a:rPr lang="en-US" sz="2000" b="1" dirty="0">
                <a:solidFill>
                  <a:srgbClr val="FF0000"/>
                </a:solidFill>
                <a:latin typeface="Times New Roman" pitchFamily="18" charset="0"/>
                <a:cs typeface="Times New Roman" pitchFamily="18" charset="0"/>
              </a:rPr>
              <a:t>2017</a:t>
            </a:r>
            <a:r>
              <a:rPr lang="en-US" sz="2000" b="1" dirty="0">
                <a:latin typeface="Times New Roman" pitchFamily="18" charset="0"/>
                <a:cs typeface="Times New Roman" pitchFamily="18" charset="0"/>
              </a:rPr>
              <a:t>;</a:t>
            </a:r>
            <a:r>
              <a:rPr lang="en-US" sz="2000" b="1" dirty="0">
                <a:solidFill>
                  <a:srgbClr val="002060"/>
                </a:solidFill>
                <a:latin typeface="Times New Roman" pitchFamily="18" charset="0"/>
                <a:cs typeface="Times New Roman" pitchFamily="18" charset="0"/>
              </a:rPr>
              <a:t> </a:t>
            </a:r>
            <a:r>
              <a:rPr lang="en-US" sz="2000" b="1">
                <a:solidFill>
                  <a:srgbClr val="002060"/>
                </a:solidFill>
                <a:latin typeface="Times New Roman" pitchFamily="18" charset="0"/>
                <a:cs typeface="Times New Roman" pitchFamily="18" charset="0"/>
              </a:rPr>
              <a:t>commissioning –</a:t>
            </a:r>
            <a:r>
              <a:rPr lang="en-US" sz="2000" b="1">
                <a:solidFill>
                  <a:srgbClr val="C00000"/>
                </a:solidFill>
                <a:latin typeface="Times New Roman" pitchFamily="18" charset="0"/>
                <a:cs typeface="Times New Roman" pitchFamily="18" charset="0"/>
              </a:rPr>
              <a:t>  </a:t>
            </a:r>
            <a:r>
              <a:rPr lang="en-US" sz="2000" b="1" dirty="0">
                <a:solidFill>
                  <a:srgbClr val="C00000"/>
                </a:solidFill>
                <a:latin typeface="Times New Roman" pitchFamily="18" charset="0"/>
                <a:cs typeface="Times New Roman" pitchFamily="18" charset="0"/>
              </a:rPr>
              <a:t>Jan -June 2018</a:t>
            </a:r>
            <a:r>
              <a:rPr lang="en-US" sz="2000" b="1" dirty="0">
                <a:solidFill>
                  <a:srgbClr val="C00000"/>
                </a:solidFill>
                <a:cs typeface="Times New Roman" panose="02020603050405020304" pitchFamily="18" charset="0"/>
              </a:rPr>
              <a:t> </a:t>
            </a:r>
            <a:r>
              <a:rPr lang="en-US" sz="2000" b="1" dirty="0">
                <a:solidFill>
                  <a:srgbClr val="002060"/>
                </a:solidFill>
                <a:latin typeface="Times New Roman" pitchFamily="18" charset="0"/>
                <a:cs typeface="Times New Roman" pitchFamily="18" charset="0"/>
              </a:rPr>
              <a:t>Getting of licenses for accelerator, experimental hall and laboratories - </a:t>
            </a:r>
            <a:r>
              <a:rPr lang="en-US" sz="2000" b="1" dirty="0">
                <a:solidFill>
                  <a:srgbClr val="C00000"/>
                </a:solidFill>
                <a:latin typeface="Times New Roman" pitchFamily="18" charset="0"/>
                <a:cs typeface="Times New Roman" pitchFamily="18" charset="0"/>
              </a:rPr>
              <a:t>2017–2018;</a:t>
            </a:r>
          </a:p>
          <a:p>
            <a:pPr marL="0" indent="0">
              <a:spcBef>
                <a:spcPts val="0"/>
              </a:spcBef>
            </a:pPr>
            <a:endParaRPr lang="en-US" sz="2000" b="1" dirty="0">
              <a:solidFill>
                <a:srgbClr val="C00000"/>
              </a:solidFill>
              <a:latin typeface="Times New Roman" pitchFamily="18" charset="0"/>
              <a:cs typeface="Times New Roman" pitchFamily="18" charset="0"/>
            </a:endParaRPr>
          </a:p>
          <a:p>
            <a:pPr marL="0" indent="0" algn="ctr">
              <a:spcBef>
                <a:spcPts val="0"/>
              </a:spcBef>
            </a:pPr>
            <a:r>
              <a:rPr lang="en-US" sz="2000" b="1" dirty="0">
                <a:solidFill>
                  <a:srgbClr val="002060"/>
                </a:solidFill>
                <a:latin typeface="Times New Roman" pitchFamily="18" charset="0"/>
                <a:cs typeface="Times New Roman" pitchFamily="18" charset="0"/>
              </a:rPr>
              <a:t>Onset of first-day experiments </a:t>
            </a:r>
            <a:r>
              <a:rPr lang="en-US" sz="2000" b="1" baseline="30000" dirty="0">
                <a:solidFill>
                  <a:srgbClr val="002060"/>
                </a:solidFill>
                <a:latin typeface="Times New Roman" pitchFamily="18" charset="0"/>
                <a:cs typeface="Times New Roman" pitchFamily="18" charset="0"/>
              </a:rPr>
              <a:t> </a:t>
            </a:r>
            <a:r>
              <a:rPr lang="en-US" sz="2000" b="1" dirty="0">
                <a:solidFill>
                  <a:srgbClr val="002060"/>
                </a:solidFill>
                <a:latin typeface="Times New Roman" pitchFamily="18" charset="0"/>
                <a:cs typeface="Times New Roman" pitchFamily="18" charset="0"/>
              </a:rPr>
              <a:t>– </a:t>
            </a:r>
            <a:r>
              <a:rPr lang="en-US" sz="2000" b="1" dirty="0">
                <a:solidFill>
                  <a:srgbClr val="C00000"/>
                </a:solidFill>
                <a:latin typeface="Times New Roman" pitchFamily="18" charset="0"/>
                <a:cs typeface="Times New Roman" pitchFamily="18" charset="0"/>
              </a:rPr>
              <a:t>Sept  2018</a:t>
            </a:r>
            <a:endParaRPr lang="en-US" sz="2000" b="1" dirty="0">
              <a:solidFill>
                <a:srgbClr val="002060"/>
              </a:solidFill>
              <a:latin typeface="Times New Roman" pitchFamily="18" charset="0"/>
              <a:cs typeface="Times New Roman" pitchFamily="18" charset="0"/>
            </a:endParaRPr>
          </a:p>
          <a:p>
            <a:pPr marL="342900" indent="-342900" fontAlgn="base">
              <a:spcBef>
                <a:spcPct val="0"/>
              </a:spcBef>
              <a:spcAft>
                <a:spcPct val="0"/>
              </a:spcAft>
              <a:buSzPts val="1600"/>
              <a:buFont typeface="Arial" panose="020B0604020202020204" pitchFamily="34" charset="0"/>
              <a:buChar char="•"/>
              <a:defRPr/>
            </a:pPr>
            <a:endParaRPr lang="en-US" altLang="ru-RU" sz="2000" dirty="0">
              <a:solidFill>
                <a:srgbClr val="000066"/>
              </a:solidFill>
              <a:latin typeface="Arial" panose="020B0604020202020204" pitchFamily="34" charset="0"/>
              <a:ea typeface="Arial Unicode MS" panose="020B0604020202020204" pitchFamily="34" charset="-128"/>
              <a:cs typeface="Arial" panose="020B0604020202020204" pitchFamily="34" charset="0"/>
            </a:endParaRPr>
          </a:p>
          <a:p>
            <a:pPr marL="0" indent="0">
              <a:spcBef>
                <a:spcPts val="0"/>
              </a:spcBef>
            </a:pPr>
            <a:endParaRPr lang="en-US" altLang="ru-RU" sz="2000" dirty="0">
              <a:solidFill>
                <a:srgbClr val="000066"/>
              </a:solidFill>
              <a:latin typeface="Arial" panose="020B0604020202020204" pitchFamily="34" charset="0"/>
              <a:ea typeface="Arial Unicode MS" panose="020B0604020202020204" pitchFamily="34" charset="-128"/>
              <a:cs typeface="Arial" panose="020B0604020202020204" pitchFamily="34" charset="0"/>
            </a:endParaRPr>
          </a:p>
          <a:p>
            <a:pPr marL="342900" indent="-342900" fontAlgn="base">
              <a:spcBef>
                <a:spcPct val="0"/>
              </a:spcBef>
              <a:spcAft>
                <a:spcPct val="0"/>
              </a:spcAft>
              <a:buSzPts val="1600"/>
              <a:buFont typeface="Arial" panose="020B0604020202020204" pitchFamily="34" charset="0"/>
              <a:buChar char="•"/>
              <a:defRPr/>
            </a:pPr>
            <a:endParaRPr lang="ru-RU" altLang="ru-RU" sz="2000" dirty="0">
              <a:solidFill>
                <a:srgbClr val="000066"/>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62503" name="TextBox 11"/>
          <p:cNvSpPr txBox="1">
            <a:spLocks noChangeArrowheads="1"/>
          </p:cNvSpPr>
          <p:nvPr/>
        </p:nvSpPr>
        <p:spPr bwMode="auto">
          <a:xfrm>
            <a:off x="7802562" y="542552"/>
            <a:ext cx="979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ru-RU" sz="1800" b="1" dirty="0">
                <a:solidFill>
                  <a:srgbClr val="FFFFFF"/>
                </a:solidFill>
                <a:latin typeface="Arial" charset="0"/>
                <a:cs typeface="Arial" charset="0"/>
              </a:rPr>
              <a:t>DC-280</a:t>
            </a:r>
            <a:endParaRPr lang="ru-RU" altLang="ru-RU" sz="1800" b="1" dirty="0">
              <a:solidFill>
                <a:srgbClr val="FFFFFF"/>
              </a:solidFill>
              <a:latin typeface="Arial" charset="0"/>
              <a:cs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268760"/>
            <a:ext cx="3656335" cy="230027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340768"/>
            <a:ext cx="4499992" cy="2300278"/>
          </a:xfrm>
          <a:prstGeom prst="rect">
            <a:avLst/>
          </a:prstGeom>
        </p:spPr>
      </p:pic>
      <p:sp>
        <p:nvSpPr>
          <p:cNvPr id="13" name="Rectangle 2"/>
          <p:cNvSpPr txBox="1">
            <a:spLocks noChangeArrowheads="1"/>
          </p:cNvSpPr>
          <p:nvPr/>
        </p:nvSpPr>
        <p:spPr bwMode="auto">
          <a:xfrm>
            <a:off x="1907704" y="53514"/>
            <a:ext cx="5082208" cy="97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ru-RU" sz="2800" b="1" kern="0" dirty="0" err="1">
                <a:solidFill>
                  <a:srgbClr val="FF0000"/>
                </a:solidFill>
                <a:latin typeface="Times New Roman" panose="02020603050405020304" pitchFamily="18" charset="0"/>
                <a:cs typeface="Times New Roman" panose="02020603050405020304" pitchFamily="18" charset="0"/>
              </a:rPr>
              <a:t>Superheavy</a:t>
            </a:r>
            <a:r>
              <a:rPr lang="en-US" altLang="ru-RU" sz="2800" b="1" kern="0" dirty="0">
                <a:solidFill>
                  <a:srgbClr val="FF0000"/>
                </a:solidFill>
                <a:latin typeface="Times New Roman" panose="02020603050405020304" pitchFamily="18" charset="0"/>
                <a:cs typeface="Times New Roman" panose="02020603050405020304" pitchFamily="18" charset="0"/>
              </a:rPr>
              <a:t> Element Factory</a:t>
            </a:r>
          </a:p>
          <a:p>
            <a:pPr eaLnBrk="1" hangingPunct="1">
              <a:defRPr/>
            </a:pPr>
            <a:r>
              <a:rPr lang="en-US" altLang="ru-RU" sz="2800" b="1" kern="0" dirty="0">
                <a:solidFill>
                  <a:srgbClr val="FF0000"/>
                </a:solidFill>
                <a:latin typeface="Times New Roman" panose="02020603050405020304" pitchFamily="18" charset="0"/>
                <a:cs typeface="Times New Roman" panose="02020603050405020304" pitchFamily="18" charset="0"/>
              </a:rPr>
              <a:t>time schedule</a:t>
            </a:r>
          </a:p>
        </p:txBody>
      </p:sp>
    </p:spTree>
    <p:extLst>
      <p:ext uri="{BB962C8B-B14F-4D97-AF65-F5344CB8AC3E}">
        <p14:creationId xmlns:p14="http://schemas.microsoft.com/office/powerpoint/2010/main" val="3074131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Summary, SHE 2017</a:t>
            </a:r>
            <a:endParaRPr lang="en-US" dirty="0"/>
          </a:p>
        </p:txBody>
      </p:sp>
      <p:sp>
        <p:nvSpPr>
          <p:cNvPr id="5" name="Slide Number Placeholder 4"/>
          <p:cNvSpPr>
            <a:spLocks noGrp="1"/>
          </p:cNvSpPr>
          <p:nvPr>
            <p:ph type="sldNum" sz="quarter" idx="12"/>
          </p:nvPr>
        </p:nvSpPr>
        <p:spPr/>
        <p:txBody>
          <a:bodyPr/>
          <a:lstStyle/>
          <a:p>
            <a:pPr>
              <a:defRPr/>
            </a:pPr>
            <a:fld id="{EB8DEB38-11AF-A142-85D9-BB74E9026716}" type="slidenum">
              <a:rPr lang="en-US" smtClean="0">
                <a:solidFill>
                  <a:prstClr val="black">
                    <a:tint val="75000"/>
                  </a:prstClr>
                </a:solidFill>
              </a:rPr>
              <a:pPr>
                <a:defRPr/>
              </a:pPr>
              <a:t>45</a:t>
            </a:fld>
            <a:endParaRPr lang="en-US">
              <a:solidFill>
                <a:prstClr val="black">
                  <a:tint val="75000"/>
                </a:prstClr>
              </a:solidFill>
            </a:endParaRPr>
          </a:p>
        </p:txBody>
      </p:sp>
      <p:sp>
        <p:nvSpPr>
          <p:cNvPr id="7" name="Rectangle 6"/>
          <p:cNvSpPr/>
          <p:nvPr/>
        </p:nvSpPr>
        <p:spPr>
          <a:xfrm>
            <a:off x="3443789" y="2334560"/>
            <a:ext cx="2349554" cy="461665"/>
          </a:xfrm>
          <a:prstGeom prst="rect">
            <a:avLst/>
          </a:prstGeom>
        </p:spPr>
        <p:txBody>
          <a:bodyPr wrap="none">
            <a:spAutoFit/>
          </a:bodyPr>
          <a:lstStyle/>
          <a:p>
            <a:pPr defTabSz="456955" fontAlgn="base">
              <a:spcBef>
                <a:spcPct val="0"/>
              </a:spcBef>
              <a:spcAft>
                <a:spcPct val="0"/>
              </a:spcAft>
            </a:pPr>
            <a:r>
              <a:rPr lang="en-US" sz="2400" b="1" dirty="0" smtClean="0">
                <a:solidFill>
                  <a:srgbClr val="000090"/>
                </a:solidFill>
                <a:latin typeface="Arial" charset="0"/>
                <a:ea typeface="ＭＳ Ｐゴシック" charset="-128"/>
              </a:rPr>
              <a:t>Science Vision</a:t>
            </a:r>
            <a:endParaRPr lang="en-US" sz="2400" b="1" dirty="0">
              <a:solidFill>
                <a:srgbClr val="000090"/>
              </a:solidFill>
              <a:latin typeface="Arial" charset="0"/>
              <a:ea typeface="ＭＳ Ｐゴシック" charset="-128"/>
            </a:endParaRPr>
          </a:p>
        </p:txBody>
      </p:sp>
      <p:sp>
        <p:nvSpPr>
          <p:cNvPr id="9" name="TextBox 1"/>
          <p:cNvSpPr txBox="1">
            <a:spLocks noChangeArrowheads="1"/>
          </p:cNvSpPr>
          <p:nvPr/>
        </p:nvSpPr>
        <p:spPr bwMode="auto">
          <a:xfrm>
            <a:off x="93133" y="2792200"/>
            <a:ext cx="9050867"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5" fontAlgn="base">
              <a:spcBef>
                <a:spcPts val="1200"/>
              </a:spcBef>
              <a:spcAft>
                <a:spcPct val="0"/>
              </a:spcAft>
              <a:buFont typeface="Arial" charset="0"/>
              <a:buChar char="•"/>
            </a:pPr>
            <a:r>
              <a:rPr lang="en-US" sz="2200" dirty="0">
                <a:solidFill>
                  <a:srgbClr val="000000"/>
                </a:solidFill>
              </a:rPr>
              <a:t>Elements </a:t>
            </a:r>
            <a:r>
              <a:rPr lang="en-US" sz="2200" dirty="0" smtClean="0">
                <a:solidFill>
                  <a:srgbClr val="000000"/>
                </a:solidFill>
              </a:rPr>
              <a:t>beyond </a:t>
            </a:r>
            <a:r>
              <a:rPr lang="en-US" sz="2200" i="1" dirty="0" smtClean="0">
                <a:solidFill>
                  <a:srgbClr val="000000"/>
                </a:solidFill>
              </a:rPr>
              <a:t>Z</a:t>
            </a:r>
            <a:r>
              <a:rPr lang="en-US" sz="2200" dirty="0">
                <a:solidFill>
                  <a:srgbClr val="000000"/>
                </a:solidFill>
              </a:rPr>
              <a:t>=</a:t>
            </a:r>
            <a:r>
              <a:rPr lang="en-US" sz="2200" dirty="0" smtClean="0">
                <a:solidFill>
                  <a:srgbClr val="000000"/>
                </a:solidFill>
              </a:rPr>
              <a:t>118; expansion of the periodic table</a:t>
            </a:r>
            <a:endParaRPr lang="en-US" sz="2200" dirty="0">
              <a:solidFill>
                <a:srgbClr val="000000"/>
              </a:solidFill>
            </a:endParaRPr>
          </a:p>
          <a:p>
            <a:pPr defTabSz="456955" fontAlgn="base">
              <a:spcBef>
                <a:spcPts val="1200"/>
              </a:spcBef>
              <a:spcAft>
                <a:spcPct val="0"/>
              </a:spcAft>
              <a:buFont typeface="Arial" charset="0"/>
              <a:buChar char="•"/>
            </a:pPr>
            <a:r>
              <a:rPr lang="en-US" sz="2200" dirty="0" smtClean="0">
                <a:solidFill>
                  <a:srgbClr val="000000"/>
                </a:solidFill>
              </a:rPr>
              <a:t>Nuclides beyond </a:t>
            </a:r>
            <a:r>
              <a:rPr lang="en-US" sz="2200" baseline="30000" dirty="0">
                <a:solidFill>
                  <a:srgbClr val="000000"/>
                </a:solidFill>
              </a:rPr>
              <a:t>2</a:t>
            </a:r>
            <a:r>
              <a:rPr lang="en-US" sz="2200" baseline="30000" dirty="0" smtClean="0">
                <a:solidFill>
                  <a:srgbClr val="000000"/>
                </a:solidFill>
              </a:rPr>
              <a:t>94</a:t>
            </a:r>
            <a:r>
              <a:rPr lang="en-US" sz="2200" dirty="0" smtClean="0">
                <a:solidFill>
                  <a:srgbClr val="000000"/>
                </a:solidFill>
              </a:rPr>
              <a:t>Og; expansion of the chart of the nuclides</a:t>
            </a:r>
          </a:p>
          <a:p>
            <a:pPr defTabSz="456955" fontAlgn="base">
              <a:spcBef>
                <a:spcPts val="1200"/>
              </a:spcBef>
              <a:spcAft>
                <a:spcPct val="0"/>
              </a:spcAft>
              <a:buFont typeface="Arial" charset="0"/>
              <a:buChar char="•"/>
            </a:pPr>
            <a:r>
              <a:rPr lang="en-US" sz="2200" dirty="0" smtClean="0">
                <a:solidFill>
                  <a:srgbClr val="000000"/>
                </a:solidFill>
              </a:rPr>
              <a:t>Connecting “hot-fusion” and “cold-fusion” regions</a:t>
            </a:r>
          </a:p>
          <a:p>
            <a:pPr defTabSz="456955" fontAlgn="base">
              <a:spcBef>
                <a:spcPts val="1200"/>
              </a:spcBef>
              <a:spcAft>
                <a:spcPct val="0"/>
              </a:spcAft>
              <a:buFont typeface="Arial" charset="0"/>
              <a:buChar char="•"/>
            </a:pPr>
            <a:r>
              <a:rPr lang="en-US" sz="2200" dirty="0">
                <a:solidFill>
                  <a:srgbClr val="000000"/>
                </a:solidFill>
              </a:rPr>
              <a:t>Chemistry (well) beyond the standard periodic </a:t>
            </a:r>
            <a:r>
              <a:rPr lang="en-US" sz="2200" dirty="0" smtClean="0">
                <a:solidFill>
                  <a:srgbClr val="000000"/>
                </a:solidFill>
              </a:rPr>
              <a:t>table</a:t>
            </a:r>
          </a:p>
          <a:p>
            <a:pPr defTabSz="456955" fontAlgn="base">
              <a:spcBef>
                <a:spcPts val="1200"/>
              </a:spcBef>
              <a:spcAft>
                <a:spcPct val="0"/>
              </a:spcAft>
              <a:buFont typeface="Arial" charset="0"/>
              <a:buChar char="•"/>
            </a:pPr>
            <a:r>
              <a:rPr lang="en-US" sz="2200" dirty="0" smtClean="0">
                <a:solidFill>
                  <a:srgbClr val="000000"/>
                </a:solidFill>
              </a:rPr>
              <a:t>Excursion into the </a:t>
            </a:r>
            <a:r>
              <a:rPr lang="en-US" sz="2200" i="1" dirty="0" smtClean="0">
                <a:solidFill>
                  <a:srgbClr val="000000"/>
                </a:solidFill>
              </a:rPr>
              <a:t>N=</a:t>
            </a:r>
            <a:r>
              <a:rPr lang="en-US" sz="2200" dirty="0" smtClean="0">
                <a:solidFill>
                  <a:srgbClr val="000000"/>
                </a:solidFill>
              </a:rPr>
              <a:t>184</a:t>
            </a:r>
            <a:r>
              <a:rPr lang="en-US" sz="2200" i="1" dirty="0" smtClean="0">
                <a:solidFill>
                  <a:srgbClr val="000000"/>
                </a:solidFill>
              </a:rPr>
              <a:t> </a:t>
            </a:r>
            <a:r>
              <a:rPr lang="en-US" sz="2200" dirty="0" smtClean="0">
                <a:solidFill>
                  <a:srgbClr val="000000"/>
                </a:solidFill>
              </a:rPr>
              <a:t>region</a:t>
            </a:r>
            <a:r>
              <a:rPr lang="en-US" sz="2200" i="1" dirty="0" smtClean="0">
                <a:solidFill>
                  <a:srgbClr val="000000"/>
                </a:solidFill>
              </a:rPr>
              <a:t> </a:t>
            </a:r>
            <a:r>
              <a:rPr lang="en-US" sz="2200" dirty="0" smtClean="0">
                <a:solidFill>
                  <a:srgbClr val="000000"/>
                </a:solidFill>
              </a:rPr>
              <a:t>of longer-lived </a:t>
            </a:r>
            <a:r>
              <a:rPr lang="en-US" sz="2200" dirty="0" err="1" smtClean="0">
                <a:solidFill>
                  <a:srgbClr val="000000"/>
                </a:solidFill>
              </a:rPr>
              <a:t>superheavies</a:t>
            </a:r>
            <a:endParaRPr lang="en-US" sz="2200" dirty="0" smtClean="0">
              <a:solidFill>
                <a:srgbClr val="000000"/>
              </a:solidFill>
            </a:endParaRPr>
          </a:p>
          <a:p>
            <a:pPr defTabSz="456955" fontAlgn="base">
              <a:spcBef>
                <a:spcPts val="1200"/>
              </a:spcBef>
              <a:spcAft>
                <a:spcPct val="0"/>
              </a:spcAft>
              <a:buFont typeface="Arial" charset="0"/>
              <a:buChar char="•"/>
            </a:pPr>
            <a:r>
              <a:rPr lang="en-US" sz="2200" dirty="0" smtClean="0">
                <a:solidFill>
                  <a:srgbClr val="000000"/>
                </a:solidFill>
              </a:rPr>
              <a:t>Pinning down the presence of exotic topologies</a:t>
            </a:r>
          </a:p>
          <a:p>
            <a:pPr defTabSz="456955" fontAlgn="base">
              <a:spcBef>
                <a:spcPts val="1200"/>
              </a:spcBef>
              <a:spcAft>
                <a:spcPct val="0"/>
              </a:spcAft>
              <a:buFont typeface="Arial" charset="0"/>
              <a:buChar char="•"/>
            </a:pPr>
            <a:r>
              <a:rPr lang="en-US" sz="2200" dirty="0" smtClean="0">
                <a:solidFill>
                  <a:srgbClr val="000000"/>
                </a:solidFill>
              </a:rPr>
              <a:t>Delineating the role of </a:t>
            </a:r>
            <a:r>
              <a:rPr lang="en-US" sz="2200" dirty="0" err="1" smtClean="0">
                <a:solidFill>
                  <a:srgbClr val="000000"/>
                </a:solidFill>
              </a:rPr>
              <a:t>superheavy</a:t>
            </a:r>
            <a:r>
              <a:rPr lang="en-US" sz="2200" dirty="0" smtClean="0">
                <a:solidFill>
                  <a:srgbClr val="000000"/>
                </a:solidFill>
              </a:rPr>
              <a:t> nuclei in the Cosmos</a:t>
            </a:r>
            <a:endParaRPr lang="en-US" sz="2200" dirty="0">
              <a:solidFill>
                <a:srgbClr val="000000"/>
              </a:solidFill>
            </a:endParaRPr>
          </a:p>
        </p:txBody>
      </p:sp>
      <p:pic>
        <p:nvPicPr>
          <p:cNvPr id="6" name="Image 4" descr="SHE2017_header.jpg"/>
          <p:cNvPicPr>
            <a:picLocks noChangeAspect="1"/>
          </p:cNvPicPr>
          <p:nvPr/>
        </p:nvPicPr>
        <p:blipFill>
          <a:blip r:embed="rId3" cstate="print"/>
          <a:stretch>
            <a:fillRect/>
          </a:stretch>
        </p:blipFill>
        <p:spPr>
          <a:xfrm>
            <a:off x="0" y="3279"/>
            <a:ext cx="9144000" cy="2286000"/>
          </a:xfrm>
          <a:prstGeom prst="rect">
            <a:avLst/>
          </a:prstGeom>
        </p:spPr>
      </p:pic>
    </p:spTree>
    <p:extLst>
      <p:ext uri="{BB962C8B-B14F-4D97-AF65-F5344CB8AC3E}">
        <p14:creationId xmlns:p14="http://schemas.microsoft.com/office/powerpoint/2010/main" val="282139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 y="64008"/>
            <a:ext cx="8967216" cy="6729984"/>
          </a:xfrm>
          <a:prstGeom prst="rect">
            <a:avLst/>
          </a:prstGeom>
        </p:spPr>
      </p:pic>
      <p:sp>
        <p:nvSpPr>
          <p:cNvPr id="6" name="TextBox 3"/>
          <p:cNvSpPr txBox="1">
            <a:spLocks noChangeArrowheads="1"/>
          </p:cNvSpPr>
          <p:nvPr/>
        </p:nvSpPr>
        <p:spPr bwMode="auto">
          <a:xfrm>
            <a:off x="1187624" y="6165304"/>
            <a:ext cx="6939720" cy="461665"/>
          </a:xfrm>
          <a:prstGeom prst="rect">
            <a:avLst/>
          </a:prstGeom>
          <a:noFill/>
          <a:ln w="9525">
            <a:noFill/>
            <a:miter lim="800000"/>
            <a:headEnd/>
            <a:tailEnd/>
          </a:ln>
        </p:spPr>
        <p:txBody>
          <a:bodyPr wrap="none">
            <a:spAutoFit/>
          </a:bodyPr>
          <a:lstStyle/>
          <a:p>
            <a:pPr eaLnBrk="1" hangingPunct="1"/>
            <a:r>
              <a:rPr lang="en-US" altLang="ru-RU" sz="2400" b="1" dirty="0" err="1">
                <a:solidFill>
                  <a:schemeClr val="bg1"/>
                </a:solidFill>
                <a:latin typeface="Arial" panose="020B0604020202020204" pitchFamily="34" charset="0"/>
                <a:cs typeface="Arial" panose="020B0604020202020204" pitchFamily="34" charset="0"/>
              </a:rPr>
              <a:t>Flerov</a:t>
            </a:r>
            <a:r>
              <a:rPr lang="en-US" altLang="ru-RU" sz="2400" b="1" dirty="0">
                <a:solidFill>
                  <a:schemeClr val="bg1"/>
                </a:solidFill>
                <a:latin typeface="Arial" panose="020B0604020202020204" pitchFamily="34" charset="0"/>
                <a:cs typeface="Arial" panose="020B0604020202020204" pitchFamily="34" charset="0"/>
              </a:rPr>
              <a:t> Laboratory of Nuclear Reactions (JINR)</a:t>
            </a:r>
            <a:endParaRPr lang="ru-RU" altLang="ru-RU" sz="2400" b="1" dirty="0">
              <a:solidFill>
                <a:schemeClr val="bg1"/>
              </a:solidFill>
              <a:latin typeface="Arial" panose="020B0604020202020204" pitchFamily="34" charset="0"/>
              <a:cs typeface="Arial" panose="020B0604020202020204" pitchFamily="34" charset="0"/>
            </a:endParaRPr>
          </a:p>
        </p:txBody>
      </p:sp>
      <p:sp>
        <p:nvSpPr>
          <p:cNvPr id="7" name="Прямоугольник 6"/>
          <p:cNvSpPr>
            <a:spLocks noChangeArrowheads="1"/>
          </p:cNvSpPr>
          <p:nvPr/>
        </p:nvSpPr>
        <p:spPr bwMode="auto">
          <a:xfrm>
            <a:off x="5148263" y="115888"/>
            <a:ext cx="3887787" cy="1939925"/>
          </a:xfrm>
          <a:prstGeom prst="rect">
            <a:avLst/>
          </a:prstGeom>
          <a:noFill/>
          <a:ln>
            <a:noFill/>
          </a:ln>
          <a:extLst/>
        </p:spPr>
        <p:txBody>
          <a:bodyPr>
            <a:spAutoFit/>
          </a:bodyPr>
          <a:lstStyle/>
          <a:p>
            <a:pPr algn="ctr" eaLnBrk="1" fontAlgn="auto" hangingPunct="1">
              <a:spcBef>
                <a:spcPts val="0"/>
              </a:spcBef>
              <a:spcAft>
                <a:spcPts val="0"/>
              </a:spcAft>
              <a:defRPr/>
            </a:pPr>
            <a:r>
              <a:rPr lang="en-US" sz="4000" b="1" dirty="0">
                <a:solidFill>
                  <a:srgbClr val="0033CC"/>
                </a:solidFill>
                <a:latin typeface="Arial" panose="020B0604020202020204" pitchFamily="34" charset="0"/>
                <a:cs typeface="Arial" panose="020B0604020202020204" pitchFamily="34" charset="0"/>
              </a:rPr>
              <a:t>THANK  YOU</a:t>
            </a:r>
          </a:p>
          <a:p>
            <a:pPr algn="ctr" eaLnBrk="1" fontAlgn="auto" hangingPunct="1">
              <a:spcBef>
                <a:spcPts val="0"/>
              </a:spcBef>
              <a:spcAft>
                <a:spcPts val="0"/>
              </a:spcAft>
              <a:defRPr/>
            </a:pPr>
            <a:r>
              <a:rPr lang="en-US" sz="4000" b="1" dirty="0">
                <a:solidFill>
                  <a:srgbClr val="0033CC"/>
                </a:solidFill>
                <a:latin typeface="Arial" panose="020B0604020202020204" pitchFamily="34" charset="0"/>
                <a:cs typeface="Arial" panose="020B0604020202020204" pitchFamily="34" charset="0"/>
              </a:rPr>
              <a:t>FOR  YOUR</a:t>
            </a:r>
          </a:p>
          <a:p>
            <a:pPr algn="ctr" eaLnBrk="1" fontAlgn="auto" hangingPunct="1">
              <a:spcBef>
                <a:spcPts val="0"/>
              </a:spcBef>
              <a:spcAft>
                <a:spcPts val="0"/>
              </a:spcAft>
              <a:defRPr/>
            </a:pPr>
            <a:r>
              <a:rPr lang="en-US" sz="4000" b="1" dirty="0">
                <a:solidFill>
                  <a:srgbClr val="0033CC"/>
                </a:solidFill>
                <a:latin typeface="Arial" panose="020B0604020202020204" pitchFamily="34" charset="0"/>
                <a:cs typeface="Arial" panose="020B0604020202020204" pitchFamily="34" charset="0"/>
              </a:rPr>
              <a:t>ATTENTION !</a:t>
            </a:r>
            <a:endParaRPr lang="ru-RU" sz="4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5750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2" b="11884"/>
          <a:stretch/>
        </p:blipFill>
        <p:spPr>
          <a:xfrm>
            <a:off x="107504" y="116632"/>
            <a:ext cx="8861984" cy="4392488"/>
          </a:xfrm>
          <a:prstGeom prst="rect">
            <a:avLst/>
          </a:prstGeom>
        </p:spPr>
      </p:pic>
      <p:pic>
        <p:nvPicPr>
          <p:cNvPr id="3" name="Picture 3" descr="u400m-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484"/>
          <a:stretch/>
        </p:blipFill>
        <p:spPr bwMode="auto">
          <a:xfrm>
            <a:off x="5924044" y="4737323"/>
            <a:ext cx="2915304" cy="1944000"/>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400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 t="7242" r="334" b="2111"/>
          <a:stretch/>
        </p:blipFill>
        <p:spPr bwMode="auto">
          <a:xfrm>
            <a:off x="3300570" y="4737323"/>
            <a:ext cx="2376264" cy="1973133"/>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Прямая соединительная линия 6"/>
          <p:cNvCxnSpPr/>
          <p:nvPr/>
        </p:nvCxnSpPr>
        <p:spPr>
          <a:xfrm>
            <a:off x="-108520" y="4572620"/>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8" name="Объект 7"/>
          <p:cNvGraphicFramePr>
            <a:graphicFrameLocks noChangeAspect="1"/>
          </p:cNvGraphicFramePr>
          <p:nvPr>
            <p:extLst>
              <p:ext uri="{D42A27DB-BD31-4B8C-83A1-F6EECF244321}">
                <p14:modId xmlns:p14="http://schemas.microsoft.com/office/powerpoint/2010/main" val="1724664698"/>
              </p:ext>
            </p:extLst>
          </p:nvPr>
        </p:nvGraphicFramePr>
        <p:xfrm>
          <a:off x="378390" y="4737323"/>
          <a:ext cx="2674970" cy="1973133"/>
        </p:xfrm>
        <a:graphic>
          <a:graphicData uri="http://schemas.openxmlformats.org/presentationml/2006/ole">
            <mc:AlternateContent xmlns:mc="http://schemas.openxmlformats.org/markup-compatibility/2006">
              <mc:Choice xmlns:v="urn:schemas-microsoft-com:vml" Requires="v">
                <p:oleObj spid="_x0000_s386187" name="PHOTO-PAINT" r:id="rId6" imgW="2020680" imgH="1490400" progId="">
                  <p:embed/>
                </p:oleObj>
              </mc:Choice>
              <mc:Fallback>
                <p:oleObj name="PHOTO-PAINT" r:id="rId6" imgW="2020680" imgH="1490400" progId="">
                  <p:embed/>
                  <p:pic>
                    <p:nvPicPr>
                      <p:cNvPr id="0" name="Picture 1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90" y="4737323"/>
                        <a:ext cx="2674970" cy="1973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74244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ChangeArrowheads="1"/>
          </p:cNvSpPr>
          <p:nvPr/>
        </p:nvSpPr>
        <p:spPr bwMode="auto">
          <a:xfrm>
            <a:off x="149225" y="42532"/>
            <a:ext cx="8345488" cy="1126462"/>
          </a:xfrm>
          <a:prstGeom prst="rect">
            <a:avLst/>
          </a:prstGeom>
          <a:noFill/>
          <a:ln w="9525">
            <a:noFill/>
            <a:miter lim="800000"/>
            <a:headEnd/>
            <a:tailEnd/>
          </a:ln>
        </p:spPr>
        <p:txBody>
          <a:bodyPr>
            <a:spAutoFit/>
          </a:bodyPr>
          <a:lstStyle/>
          <a:p>
            <a:pPr marL="268288" marR="0" lvl="0" indent="-268288" algn="l" defTabSz="457200" rtl="0" eaLnBrk="1" fontAlgn="auto" latinLnBrk="0" hangingPunct="1">
              <a:lnSpc>
                <a:spcPct val="12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white"/>
                </a:solidFill>
                <a:effectLst/>
                <a:uLnTx/>
                <a:uFillTx/>
                <a:latin typeface="Comic Sans MS" pitchFamily="66" charset="0"/>
                <a:ea typeface="HG丸ｺﾞｼｯｸM-PRO" pitchFamily="50" charset="-128"/>
                <a:cs typeface="+mn-cs"/>
              </a:rPr>
              <a:t>Plan of SHE search experiments</a:t>
            </a:r>
          </a:p>
          <a:p>
            <a:pPr marL="268288" marR="0" lvl="0" indent="-268288" algn="l" defTabSz="457200" rtl="0" eaLnBrk="1" fontAlgn="auto" latinLnBrk="0" hangingPunct="1">
              <a:lnSpc>
                <a:spcPct val="12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white"/>
                </a:solidFill>
                <a:effectLst/>
                <a:uLnTx/>
                <a:uFillTx/>
                <a:latin typeface="Comic Sans MS" pitchFamily="66" charset="0"/>
                <a:ea typeface="HG丸ｺﾞｼｯｸM-PRO" pitchFamily="50" charset="-128"/>
                <a:cs typeface="+mn-cs"/>
              </a:rPr>
              <a:t>Time line </a:t>
            </a:r>
          </a:p>
        </p:txBody>
      </p:sp>
      <p:graphicFrame>
        <p:nvGraphicFramePr>
          <p:cNvPr id="5" name="表 4"/>
          <p:cNvGraphicFramePr>
            <a:graphicFrameLocks noGrp="1"/>
          </p:cNvGraphicFramePr>
          <p:nvPr/>
        </p:nvGraphicFramePr>
        <p:xfrm>
          <a:off x="243151" y="1110673"/>
          <a:ext cx="8644272" cy="5069840"/>
        </p:xfrm>
        <a:graphic>
          <a:graphicData uri="http://schemas.openxmlformats.org/drawingml/2006/table">
            <a:tbl>
              <a:tblPr firstRow="1" bandRow="1">
                <a:tableStyleId>{5C22544A-7EE6-4342-B048-85BDC9FD1C3A}</a:tableStyleId>
              </a:tblPr>
              <a:tblGrid>
                <a:gridCol w="850606">
                  <a:extLst>
                    <a:ext uri="{9D8B030D-6E8A-4147-A177-3AD203B41FA5}">
                      <a16:colId xmlns:a16="http://schemas.microsoft.com/office/drawing/2014/main" xmlns="" val="20000"/>
                    </a:ext>
                  </a:extLst>
                </a:gridCol>
                <a:gridCol w="2154823">
                  <a:extLst>
                    <a:ext uri="{9D8B030D-6E8A-4147-A177-3AD203B41FA5}">
                      <a16:colId xmlns:a16="http://schemas.microsoft.com/office/drawing/2014/main" xmlns="" val="20001"/>
                    </a:ext>
                  </a:extLst>
                </a:gridCol>
                <a:gridCol w="1047493">
                  <a:extLst>
                    <a:ext uri="{9D8B030D-6E8A-4147-A177-3AD203B41FA5}">
                      <a16:colId xmlns:a16="http://schemas.microsoft.com/office/drawing/2014/main" xmlns="" val="20002"/>
                    </a:ext>
                  </a:extLst>
                </a:gridCol>
                <a:gridCol w="1047493">
                  <a:extLst>
                    <a:ext uri="{9D8B030D-6E8A-4147-A177-3AD203B41FA5}">
                      <a16:colId xmlns:a16="http://schemas.microsoft.com/office/drawing/2014/main" xmlns="" val="20003"/>
                    </a:ext>
                  </a:extLst>
                </a:gridCol>
                <a:gridCol w="1011597">
                  <a:extLst>
                    <a:ext uri="{9D8B030D-6E8A-4147-A177-3AD203B41FA5}">
                      <a16:colId xmlns:a16="http://schemas.microsoft.com/office/drawing/2014/main" xmlns="" val="20004"/>
                    </a:ext>
                  </a:extLst>
                </a:gridCol>
                <a:gridCol w="1266130">
                  <a:extLst>
                    <a:ext uri="{9D8B030D-6E8A-4147-A177-3AD203B41FA5}">
                      <a16:colId xmlns:a16="http://schemas.microsoft.com/office/drawing/2014/main" xmlns="" val="20005"/>
                    </a:ext>
                  </a:extLst>
                </a:gridCol>
                <a:gridCol w="1266130">
                  <a:extLst>
                    <a:ext uri="{9D8B030D-6E8A-4147-A177-3AD203B41FA5}">
                      <a16:colId xmlns:a16="http://schemas.microsoft.com/office/drawing/2014/main" xmlns="" val="20006"/>
                    </a:ext>
                  </a:extLst>
                </a:gridCol>
              </a:tblGrid>
              <a:tr h="370840">
                <a:tc>
                  <a:txBody>
                    <a:bodyPr/>
                    <a:lstStyle/>
                    <a:p>
                      <a:pPr algn="ctr"/>
                      <a:r>
                        <a:rPr kumimoji="1" lang="en-US" altLang="ja-JP" dirty="0"/>
                        <a:t>YEAR</a:t>
                      </a:r>
                      <a:endParaRPr kumimoji="1" lang="ja-JP" altLang="en-US" dirty="0"/>
                    </a:p>
                  </a:txBody>
                  <a:tcPr/>
                </a:tc>
                <a:tc>
                  <a:txBody>
                    <a:bodyPr/>
                    <a:lstStyle/>
                    <a:p>
                      <a:pPr algn="ctr"/>
                      <a:r>
                        <a:rPr kumimoji="1" lang="en-US" altLang="ja-JP" dirty="0"/>
                        <a:t>Reaction</a:t>
                      </a:r>
                      <a:endParaRPr kumimoji="1" lang="ja-JP" altLang="en-US" dirty="0"/>
                    </a:p>
                  </a:txBody>
                  <a:tcPr/>
                </a:tc>
                <a:tc>
                  <a:txBody>
                    <a:bodyPr/>
                    <a:lstStyle/>
                    <a:p>
                      <a:pPr algn="ctr"/>
                      <a:r>
                        <a:rPr kumimoji="1" lang="en-US" altLang="ja-JP" dirty="0"/>
                        <a:t>ECR</a:t>
                      </a:r>
                    </a:p>
                    <a:p>
                      <a:pPr algn="ctr"/>
                      <a:r>
                        <a:rPr kumimoji="1" lang="en-US" altLang="ja-JP" dirty="0"/>
                        <a:t>IS</a:t>
                      </a:r>
                      <a:endParaRPr kumimoji="1" lang="ja-JP" altLang="en-US" dirty="0"/>
                    </a:p>
                  </a:txBody>
                  <a:tcPr/>
                </a:tc>
                <a:tc>
                  <a:txBody>
                    <a:bodyPr/>
                    <a:lstStyle/>
                    <a:p>
                      <a:pPr algn="ctr"/>
                      <a:r>
                        <a:rPr kumimoji="1" lang="en-US" altLang="ja-JP" dirty="0"/>
                        <a:t>ACC.</a:t>
                      </a:r>
                      <a:endParaRPr kumimoji="1" lang="ja-JP" altLang="en-US" dirty="0"/>
                    </a:p>
                  </a:txBody>
                  <a:tcPr/>
                </a:tc>
                <a:tc>
                  <a:txBody>
                    <a:bodyPr/>
                    <a:lstStyle/>
                    <a:p>
                      <a:pPr algn="ctr"/>
                      <a:r>
                        <a:rPr kumimoji="1" lang="en-US" altLang="ja-JP" dirty="0"/>
                        <a:t>Spectrometer</a:t>
                      </a:r>
                      <a:endParaRPr kumimoji="1" lang="ja-JP" altLang="en-US" dirty="0"/>
                    </a:p>
                  </a:txBody>
                  <a:tcPr/>
                </a:tc>
                <a:tc>
                  <a:txBody>
                    <a:bodyPr/>
                    <a:lstStyle/>
                    <a:p>
                      <a:pPr algn="ctr"/>
                      <a:r>
                        <a:rPr kumimoji="1" lang="en-US" altLang="ja-JP" dirty="0"/>
                        <a:t>Beam</a:t>
                      </a: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Intensity (</a:t>
                      </a:r>
                      <a:r>
                        <a:rPr kumimoji="1" lang="en-US" altLang="ja-JP" dirty="0" err="1"/>
                        <a:t>puA</a:t>
                      </a:r>
                      <a:r>
                        <a:rPr kumimoji="1" lang="en-US" altLang="ja-JP" dirty="0"/>
                        <a:t>)</a:t>
                      </a:r>
                      <a:endParaRPr kumimoji="1" lang="ja-JP" altLang="en-US" dirty="0"/>
                    </a:p>
                  </a:txBody>
                  <a:tcPr/>
                </a:tc>
                <a:extLst>
                  <a:ext uri="{0D108BD9-81ED-4DB2-BD59-A6C34878D82A}">
                    <a16:rowId xmlns:a16="http://schemas.microsoft.com/office/drawing/2014/main" xmlns="" val="10000"/>
                  </a:ext>
                </a:extLst>
              </a:tr>
              <a:tr h="370840">
                <a:tc rowSpan="3">
                  <a:txBody>
                    <a:bodyPr/>
                    <a:lstStyle/>
                    <a:p>
                      <a:pPr algn="ctr"/>
                      <a:r>
                        <a:rPr kumimoji="1" lang="en-US" altLang="ja-JP" dirty="0"/>
                        <a:t>2017</a:t>
                      </a:r>
                      <a:endParaRPr kumimoji="1" lang="ja-JP" altLang="en-US" dirty="0"/>
                    </a:p>
                  </a:txBody>
                  <a:tcPr/>
                </a:tc>
                <a:tc>
                  <a:txBody>
                    <a:bodyPr/>
                    <a:lstStyle/>
                    <a:p>
                      <a:pPr algn="ctr"/>
                      <a:r>
                        <a:rPr kumimoji="1" lang="en-US" altLang="ja-JP" dirty="0"/>
                        <a:t>Fusion Barrier</a:t>
                      </a:r>
                      <a:endParaRPr kumimoji="1" lang="ja-JP" altLang="en-US" dirty="0"/>
                    </a:p>
                  </a:txBody>
                  <a:tcPr/>
                </a:tc>
                <a:tc>
                  <a:txBody>
                    <a:bodyPr/>
                    <a:lstStyle/>
                    <a:p>
                      <a:pPr algn="ctr"/>
                      <a:r>
                        <a:rPr kumimoji="1" lang="en-US" altLang="ja-JP" dirty="0"/>
                        <a:t>18GHz</a:t>
                      </a:r>
                      <a:endParaRPr kumimoji="1" lang="ja-JP" altLang="en-US" dirty="0"/>
                    </a:p>
                  </a:txBody>
                  <a:tcPr/>
                </a:tc>
                <a:tc>
                  <a:txBody>
                    <a:bodyPr/>
                    <a:lstStyle/>
                    <a:p>
                      <a:pPr algn="ctr"/>
                      <a:r>
                        <a:rPr kumimoji="1" lang="en-US" altLang="ja-JP" dirty="0"/>
                        <a:t>RILAC1</a:t>
                      </a:r>
                      <a:endParaRPr kumimoji="1" lang="ja-JP" altLang="en-US" dirty="0"/>
                    </a:p>
                  </a:txBody>
                  <a:tcPr/>
                </a:tc>
                <a:tc>
                  <a:txBody>
                    <a:bodyPr/>
                    <a:lstStyle/>
                    <a:p>
                      <a:pPr algn="ctr"/>
                      <a:r>
                        <a:rPr kumimoji="1" lang="en-US" altLang="ja-JP" dirty="0"/>
                        <a:t>GARIS1</a:t>
                      </a:r>
                      <a:endParaRPr kumimoji="1" lang="ja-JP" altLang="en-US" dirty="0"/>
                    </a:p>
                  </a:txBody>
                  <a:tcPr/>
                </a:tc>
                <a:tc>
                  <a:txBody>
                    <a:bodyPr/>
                    <a:lstStyle/>
                    <a:p>
                      <a:pPr algn="ctr"/>
                      <a:r>
                        <a:rPr kumimoji="1" lang="en-US" altLang="ja-JP" dirty="0"/>
                        <a:t>Cocktail</a:t>
                      </a:r>
                      <a:endParaRPr kumimoji="1" lang="ja-JP" altLang="en-US" dirty="0"/>
                    </a:p>
                  </a:txBody>
                  <a:tcPr/>
                </a:tc>
                <a:tc>
                  <a:txBody>
                    <a:bodyPr/>
                    <a:lstStyle/>
                    <a:p>
                      <a:pPr algn="ctr"/>
                      <a:r>
                        <a:rPr kumimoji="1" lang="en-US" altLang="ja-JP" dirty="0"/>
                        <a:t>0.5</a:t>
                      </a:r>
                      <a:endParaRPr kumimoji="1" lang="ja-JP" altLang="en-US" dirty="0"/>
                    </a:p>
                  </a:txBody>
                  <a:tcPr/>
                </a:tc>
                <a:extLst>
                  <a:ext uri="{0D108BD9-81ED-4DB2-BD59-A6C34878D82A}">
                    <a16:rowId xmlns:a16="http://schemas.microsoft.com/office/drawing/2014/main" xmlns="" val="10001"/>
                  </a:ext>
                </a:extLst>
              </a:tr>
              <a:tr h="370840">
                <a:tc vMerge="1">
                  <a:txBody>
                    <a:bodyPr/>
                    <a:lstStyle/>
                    <a:p>
                      <a:endParaRPr kumimoji="1" lang="ja-JP" altLang="en-US" dirty="0"/>
                    </a:p>
                  </a:txBody>
                  <a:tcPr/>
                </a:tc>
                <a:tc>
                  <a:txBody>
                    <a:bodyPr/>
                    <a:lstStyle/>
                    <a:p>
                      <a:pPr algn="ct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248</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Cm+</a:t>
                      </a: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50</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Ti</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sym typeface="Symbol" pitchFamily="18" charset="2"/>
                        </a:rPr>
                        <a:t></a:t>
                      </a:r>
                      <a:r>
                        <a:rPr kumimoji="1" lang="en-US" altLang="ja-JP" sz="18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rPr>
                        <a:t>Og</a:t>
                      </a:r>
                      <a:endParaRPr kumimoji="1" lang="ja-JP" altLang="en-US"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18GHz</a:t>
                      </a:r>
                      <a:endParaRPr kumimoji="1" lang="ja-JP" altLang="en-US"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RILAC1</a:t>
                      </a:r>
                      <a:endParaRPr kumimoji="1" lang="ja-JP" altLang="en-US"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GARIS2</a:t>
                      </a:r>
                      <a:endParaRPr kumimoji="1" lang="ja-JP" altLang="en-US" dirty="0"/>
                    </a:p>
                  </a:txBody>
                  <a:tcPr/>
                </a:tc>
                <a:tc>
                  <a:txBody>
                    <a:bodyPr/>
                    <a:lstStyle/>
                    <a:p>
                      <a:pPr algn="ctr"/>
                      <a:r>
                        <a:rPr kumimoji="1" lang="en-US" altLang="ja-JP" dirty="0"/>
                        <a:t>50-Ti</a:t>
                      </a:r>
                      <a:endParaRPr kumimoji="1" lang="ja-JP" altLang="en-US" dirty="0"/>
                    </a:p>
                  </a:txBody>
                  <a:tcPr/>
                </a:tc>
                <a:tc>
                  <a:txBody>
                    <a:bodyPr/>
                    <a:lstStyle/>
                    <a:p>
                      <a:pPr algn="ctr"/>
                      <a:r>
                        <a:rPr kumimoji="1" lang="en-US" altLang="ja-JP" dirty="0"/>
                        <a:t>~0.5</a:t>
                      </a:r>
                      <a:endParaRPr kumimoji="1" lang="ja-JP" altLang="en-US" dirty="0"/>
                    </a:p>
                  </a:txBody>
                  <a:tcPr/>
                </a:tc>
                <a:extLst>
                  <a:ext uri="{0D108BD9-81ED-4DB2-BD59-A6C34878D82A}">
                    <a16:rowId xmlns:a16="http://schemas.microsoft.com/office/drawing/2014/main" xmlns="" val="10002"/>
                  </a:ext>
                </a:extLst>
              </a:tr>
              <a:tr h="370840">
                <a:tc vMerge="1">
                  <a:txBody>
                    <a:bodyPr/>
                    <a:lstStyle/>
                    <a:p>
                      <a:endParaRPr kumimoji="1" lang="ja-JP" altLang="en-US" dirty="0"/>
                    </a:p>
                  </a:txBody>
                  <a:tcPr/>
                </a:tc>
                <a:tc>
                  <a:txBody>
                    <a:bodyPr/>
                    <a:lstStyle/>
                    <a:p>
                      <a:pPr algn="ct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248</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Cm+</a:t>
                      </a: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51</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V</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sym typeface="Symbol" pitchFamily="18" charset="2"/>
                        </a:rPr>
                        <a:t></a:t>
                      </a:r>
                      <a:r>
                        <a:rPr kumimoji="1" lang="en-US" altLang="ja-JP" sz="18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rPr>
                        <a:t>119</a:t>
                      </a:r>
                    </a:p>
                    <a:p>
                      <a:pPr algn="ctr"/>
                      <a:r>
                        <a:rPr kumimoji="1" lang="en-US" altLang="ja-JP" sz="16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rPr>
                        <a:t> from this December</a:t>
                      </a:r>
                      <a:endParaRPr kumimoji="1" lang="ja-JP" altLang="en-US" sz="1600"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28GHz</a:t>
                      </a:r>
                      <a:endParaRPr kumimoji="1" lang="ja-JP" altLang="en-US" dirty="0"/>
                    </a:p>
                  </a:txBody>
                  <a:tcPr/>
                </a:tc>
                <a:tc>
                  <a:txBody>
                    <a:bodyPr/>
                    <a:lstStyle/>
                    <a:p>
                      <a:pPr algn="ctr"/>
                      <a:r>
                        <a:rPr kumimoji="1" lang="en-US" altLang="ja-JP" dirty="0">
                          <a:solidFill>
                            <a:srgbClr val="FF0000"/>
                          </a:solidFill>
                        </a:rPr>
                        <a:t>RILAC2+RRC</a:t>
                      </a:r>
                      <a:endParaRPr kumimoji="1" lang="ja-JP" altLang="en-US" dirty="0">
                        <a:solidFill>
                          <a:srgbClr val="FF0000"/>
                        </a:solidFill>
                      </a:endParaRP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rPr>
                        <a:t>GARIS2</a:t>
                      </a:r>
                      <a:endParaRPr kumimoji="1" lang="ja-JP" altLang="en-US" dirty="0">
                        <a:solidFill>
                          <a:srgbClr val="FF0000"/>
                        </a:solidFill>
                      </a:endParaRPr>
                    </a:p>
                  </a:txBody>
                  <a:tcPr/>
                </a:tc>
                <a:tc>
                  <a:txBody>
                    <a:bodyPr/>
                    <a:lstStyle/>
                    <a:p>
                      <a:pPr algn="ctr"/>
                      <a:r>
                        <a:rPr kumimoji="1" lang="en-US" altLang="ja-JP" dirty="0"/>
                        <a:t>51-V</a:t>
                      </a:r>
                      <a:endParaRPr kumimoji="1" lang="ja-JP" altLang="en-US" dirty="0"/>
                    </a:p>
                  </a:txBody>
                  <a:tcPr/>
                </a:tc>
                <a:tc>
                  <a:txBody>
                    <a:bodyPr/>
                    <a:lstStyle/>
                    <a:p>
                      <a:pPr algn="ctr"/>
                      <a:r>
                        <a:rPr kumimoji="1" lang="en-US" altLang="ja-JP" dirty="0"/>
                        <a:t>~5</a:t>
                      </a:r>
                      <a:endParaRPr kumimoji="1" lang="ja-JP" altLang="en-US" dirty="0"/>
                    </a:p>
                  </a:txBody>
                  <a:tcPr/>
                </a:tc>
                <a:extLst>
                  <a:ext uri="{0D108BD9-81ED-4DB2-BD59-A6C34878D82A}">
                    <a16:rowId xmlns:a16="http://schemas.microsoft.com/office/drawing/2014/main" xmlns="" val="10003"/>
                  </a:ext>
                </a:extLst>
              </a:tr>
              <a:tr h="0">
                <a:tc>
                  <a:txBody>
                    <a:bodyPr/>
                    <a:lstStyle/>
                    <a:p>
                      <a:pPr algn="ctr"/>
                      <a:endParaRPr kumimoji="1" lang="ja-JP" altLang="en-US" sz="200" dirty="0"/>
                    </a:p>
                  </a:txBody>
                  <a:tcPr/>
                </a:tc>
                <a:tc gridSpan="6">
                  <a:txBody>
                    <a:bodyPr/>
                    <a:lstStyle/>
                    <a:p>
                      <a:pPr algn="ctr"/>
                      <a:endParaRPr kumimoji="1" lang="ja-JP" altLang="en-US" sz="200" dirty="0"/>
                    </a:p>
                  </a:txBody>
                  <a:tcPr/>
                </a:tc>
                <a:tc hMerge="1">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hMerge="1">
                  <a:txBody>
                    <a:bodyPr/>
                    <a:lstStyle/>
                    <a:p>
                      <a:endParaRPr kumimoji="1" lang="ja-JP" altLang="en-US" sz="800" dirty="0"/>
                    </a:p>
                  </a:txBody>
                  <a:tcPr/>
                </a:tc>
                <a:tc hMerge="1">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hMerge="1">
                  <a:txBody>
                    <a:bodyPr/>
                    <a:lstStyle/>
                    <a:p>
                      <a:endParaRPr kumimoji="1" lang="ja-JP" altLang="en-US" sz="800" dirty="0"/>
                    </a:p>
                  </a:txBody>
                  <a:tcPr/>
                </a:tc>
                <a:tc hMerge="1">
                  <a:txBody>
                    <a:bodyPr/>
                    <a:lstStyle/>
                    <a:p>
                      <a:endParaRPr kumimoji="1" lang="ja-JP" altLang="en-US" sz="800" dirty="0"/>
                    </a:p>
                  </a:txBody>
                  <a:tcPr/>
                </a:tc>
                <a:extLst>
                  <a:ext uri="{0D108BD9-81ED-4DB2-BD59-A6C34878D82A}">
                    <a16:rowId xmlns:a16="http://schemas.microsoft.com/office/drawing/2014/main" xmlns="" val="10004"/>
                  </a:ext>
                </a:extLst>
              </a:tr>
              <a:tr h="370840">
                <a:tc>
                  <a:txBody>
                    <a:bodyPr/>
                    <a:lstStyle/>
                    <a:p>
                      <a:pPr algn="ctr"/>
                      <a:r>
                        <a:rPr kumimoji="1" lang="en-US" altLang="ja-JP" dirty="0"/>
                        <a:t>2018</a:t>
                      </a:r>
                      <a:endParaRPr kumimoji="1" lang="ja-JP" altLang="en-US" dirty="0"/>
                    </a:p>
                  </a:txBody>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248</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Cm+</a:t>
                      </a: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51</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V</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sym typeface="Symbol" pitchFamily="18" charset="2"/>
                        </a:rPr>
                        <a:t></a:t>
                      </a:r>
                      <a:r>
                        <a:rPr kumimoji="1" lang="en-US" altLang="ja-JP" sz="18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rPr>
                        <a:t>119</a:t>
                      </a:r>
                    </a:p>
                    <a:p>
                      <a:pPr algn="ctr"/>
                      <a:endParaRPr kumimoji="1" lang="ja-JP" altLang="en-US"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28GHz@RRC</a:t>
                      </a:r>
                      <a:endParaRPr kumimoji="1" lang="ja-JP" altLang="en-US" dirty="0"/>
                    </a:p>
                  </a:txBody>
                  <a:tcPr/>
                </a:tc>
                <a:tc>
                  <a:txBody>
                    <a:bodyPr/>
                    <a:lstStyle/>
                    <a:p>
                      <a:pPr algn="ctr"/>
                      <a:r>
                        <a:rPr kumimoji="1" lang="en-US" altLang="ja-JP" dirty="0"/>
                        <a:t>RILAC2+RRC</a:t>
                      </a:r>
                      <a:endParaRPr kumimoji="1" lang="ja-JP" altLang="en-US"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GARIS2</a:t>
                      </a:r>
                      <a:endParaRPr kumimoji="1" lang="ja-JP" altLang="en-US" dirty="0"/>
                    </a:p>
                  </a:txBody>
                  <a:tcPr/>
                </a:tc>
                <a:tc>
                  <a:txBody>
                    <a:bodyPr/>
                    <a:lstStyle/>
                    <a:p>
                      <a:pPr algn="ctr"/>
                      <a:r>
                        <a:rPr kumimoji="1" lang="en-US" altLang="ja-JP" dirty="0"/>
                        <a:t>51-V</a:t>
                      </a:r>
                      <a:endParaRPr kumimoji="1" lang="ja-JP" altLang="en-US" dirty="0"/>
                    </a:p>
                  </a:txBody>
                  <a:tcPr/>
                </a:tc>
                <a:tc>
                  <a:txBody>
                    <a:bodyPr/>
                    <a:lstStyle/>
                    <a:p>
                      <a:pPr algn="ctr"/>
                      <a:r>
                        <a:rPr kumimoji="1" lang="en-US" altLang="ja-JP" dirty="0"/>
                        <a:t>~5</a:t>
                      </a:r>
                      <a:endParaRPr kumimoji="1" lang="ja-JP" altLang="en-US" dirty="0"/>
                    </a:p>
                  </a:txBody>
                  <a:tcPr/>
                </a:tc>
                <a:extLst>
                  <a:ext uri="{0D108BD9-81ED-4DB2-BD59-A6C34878D82A}">
                    <a16:rowId xmlns:a16="http://schemas.microsoft.com/office/drawing/2014/main" xmlns="" val="10005"/>
                  </a:ext>
                </a:extLst>
              </a:tr>
              <a:tr h="0">
                <a:tc>
                  <a:txBody>
                    <a:bodyPr/>
                    <a:lstStyle/>
                    <a:p>
                      <a:pPr algn="ctr"/>
                      <a:endParaRPr kumimoji="1" lang="ja-JP" altLang="en-US" sz="200" dirty="0"/>
                    </a:p>
                  </a:txBody>
                  <a:tcPr/>
                </a:tc>
                <a:tc>
                  <a:txBody>
                    <a:bodyPr/>
                    <a:lstStyle/>
                    <a:p>
                      <a:pPr algn="ctr"/>
                      <a:endParaRPr kumimoji="1" lang="ja-JP" altLang="en-US" sz="200"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endParaRPr kumimoji="1" lang="ja-JP" altLang="en-US" sz="200" dirty="0"/>
                    </a:p>
                  </a:txBody>
                  <a:tcPr/>
                </a:tc>
                <a:tc>
                  <a:txBody>
                    <a:bodyPr/>
                    <a:lstStyle/>
                    <a:p>
                      <a:pPr algn="ctr"/>
                      <a:endParaRPr kumimoji="1" lang="ja-JP" altLang="en-US" sz="200"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endParaRPr kumimoji="1" lang="ja-JP" altLang="en-US" sz="200" dirty="0"/>
                    </a:p>
                  </a:txBody>
                  <a:tcPr/>
                </a:tc>
                <a:tc>
                  <a:txBody>
                    <a:bodyPr/>
                    <a:lstStyle/>
                    <a:p>
                      <a:pPr algn="ctr"/>
                      <a:endParaRPr kumimoji="1" lang="ja-JP" altLang="en-US" sz="200" dirty="0"/>
                    </a:p>
                  </a:txBody>
                  <a:tcPr/>
                </a:tc>
                <a:tc>
                  <a:txBody>
                    <a:bodyPr/>
                    <a:lstStyle/>
                    <a:p>
                      <a:pPr algn="ctr"/>
                      <a:endParaRPr kumimoji="1" lang="ja-JP" altLang="en-US" sz="200" dirty="0"/>
                    </a:p>
                  </a:txBody>
                  <a:tcPr/>
                </a:tc>
                <a:extLst>
                  <a:ext uri="{0D108BD9-81ED-4DB2-BD59-A6C34878D82A}">
                    <a16:rowId xmlns:a16="http://schemas.microsoft.com/office/drawing/2014/main" xmlns="" val="10006"/>
                  </a:ext>
                </a:extLst>
              </a:tr>
              <a:tr h="441036">
                <a:tc rowSpan="3">
                  <a:txBody>
                    <a:bodyPr/>
                    <a:lstStyle/>
                    <a:p>
                      <a:pPr algn="ctr"/>
                      <a:r>
                        <a:rPr kumimoji="1" lang="en-US" altLang="ja-JP" dirty="0"/>
                        <a:t>2019</a:t>
                      </a:r>
                      <a:endParaRPr kumimoji="1" lang="ja-JP" altLang="en-US" dirty="0"/>
                    </a:p>
                  </a:txBody>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248</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Cm+</a:t>
                      </a: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51</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V</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sym typeface="Symbol" pitchFamily="18" charset="2"/>
                        </a:rPr>
                        <a:t></a:t>
                      </a:r>
                      <a:r>
                        <a:rPr kumimoji="1" lang="en-US" altLang="ja-JP" sz="18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rPr>
                        <a:t>119</a:t>
                      </a: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28GHz</a:t>
                      </a:r>
                    </a:p>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@RRC</a:t>
                      </a:r>
                      <a:endParaRPr kumimoji="1" lang="ja-JP" altLang="en-US" dirty="0"/>
                    </a:p>
                  </a:txBody>
                  <a:tcPr/>
                </a:tc>
                <a:tc>
                  <a:txBody>
                    <a:bodyPr/>
                    <a:lstStyle/>
                    <a:p>
                      <a:pPr algn="ctr"/>
                      <a:r>
                        <a:rPr kumimoji="1" lang="en-US" altLang="ja-JP" dirty="0"/>
                        <a:t>RILAC2+RRC</a:t>
                      </a:r>
                      <a:endParaRPr kumimoji="1" lang="ja-JP" altLang="en-US"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GARIS2</a:t>
                      </a:r>
                      <a:endParaRPr kumimoji="1" lang="ja-JP" altLang="en-US" dirty="0"/>
                    </a:p>
                  </a:txBody>
                  <a:tcPr/>
                </a:tc>
                <a:tc>
                  <a:txBody>
                    <a:bodyPr/>
                    <a:lstStyle/>
                    <a:p>
                      <a:pPr algn="ctr"/>
                      <a:r>
                        <a:rPr kumimoji="1" lang="en-US" altLang="ja-JP" dirty="0"/>
                        <a:t>51-V</a:t>
                      </a:r>
                      <a:endParaRPr kumimoji="1" lang="ja-JP" altLang="en-US" dirty="0"/>
                    </a:p>
                  </a:txBody>
                  <a:tcPr/>
                </a:tc>
                <a:tc>
                  <a:txBody>
                    <a:bodyPr/>
                    <a:lstStyle/>
                    <a:p>
                      <a:pPr algn="ctr"/>
                      <a:r>
                        <a:rPr kumimoji="1" lang="en-US" altLang="ja-JP" dirty="0"/>
                        <a:t>~5</a:t>
                      </a:r>
                      <a:endParaRPr kumimoji="1" lang="ja-JP" altLang="en-US" dirty="0"/>
                    </a:p>
                  </a:txBody>
                  <a:tcPr/>
                </a:tc>
                <a:extLst>
                  <a:ext uri="{0D108BD9-81ED-4DB2-BD59-A6C34878D82A}">
                    <a16:rowId xmlns:a16="http://schemas.microsoft.com/office/drawing/2014/main" xmlns="" val="10007"/>
                  </a:ext>
                </a:extLst>
              </a:tr>
              <a:tr h="0">
                <a:tc vMerge="1">
                  <a:txBody>
                    <a:bodyPr/>
                    <a:lstStyle/>
                    <a:p>
                      <a:endParaRPr kumimoji="1" lang="ja-JP" altLang="en-US"/>
                    </a:p>
                  </a:txBody>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endParaRPr kumimoji="1" lang="en-US" altLang="ja-JP" sz="2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endParaRP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endParaRPr kumimoji="1" lang="ja-JP" altLang="en-US" sz="200" dirty="0"/>
                    </a:p>
                  </a:txBody>
                  <a:tcPr/>
                </a:tc>
                <a:tc>
                  <a:txBody>
                    <a:bodyPr/>
                    <a:lstStyle/>
                    <a:p>
                      <a:pPr algn="ctr"/>
                      <a:endParaRPr kumimoji="1" lang="ja-JP" altLang="en-US" sz="200" dirty="0"/>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endParaRPr kumimoji="1" lang="ja-JP" altLang="en-US" sz="200" dirty="0"/>
                    </a:p>
                  </a:txBody>
                  <a:tcPr/>
                </a:tc>
                <a:tc>
                  <a:txBody>
                    <a:bodyPr/>
                    <a:lstStyle/>
                    <a:p>
                      <a:pPr algn="ctr"/>
                      <a:endParaRPr kumimoji="1" lang="ja-JP" altLang="en-US" sz="200" dirty="0"/>
                    </a:p>
                  </a:txBody>
                  <a:tcPr/>
                </a:tc>
                <a:tc>
                  <a:txBody>
                    <a:bodyPr/>
                    <a:lstStyle/>
                    <a:p>
                      <a:pPr algn="ctr"/>
                      <a:endParaRPr kumimoji="1" lang="ja-JP" altLang="en-US" sz="200" dirty="0"/>
                    </a:p>
                  </a:txBody>
                  <a:tcPr/>
                </a:tc>
                <a:extLst>
                  <a:ext uri="{0D108BD9-81ED-4DB2-BD59-A6C34878D82A}">
                    <a16:rowId xmlns:a16="http://schemas.microsoft.com/office/drawing/2014/main" xmlns="" val="10008"/>
                  </a:ext>
                </a:extLst>
              </a:tr>
              <a:tr h="0">
                <a:tc vMerge="1">
                  <a:txBody>
                    <a:bodyPr/>
                    <a:lstStyle/>
                    <a:p>
                      <a:endParaRPr kumimoji="1" lang="ja-JP" altLang="en-US" dirty="0"/>
                    </a:p>
                  </a:txBody>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248</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Cm+</a:t>
                      </a: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51</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V</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sym typeface="Symbol" pitchFamily="18" charset="2"/>
                        </a:rPr>
                        <a:t></a:t>
                      </a:r>
                      <a:r>
                        <a:rPr kumimoji="1" lang="en-US" altLang="ja-JP" sz="18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rPr>
                        <a:t>119</a:t>
                      </a: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rPr>
                        <a:t>28GHz</a:t>
                      </a:r>
                    </a:p>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rPr>
                        <a:t>@RILAC</a:t>
                      </a:r>
                      <a:endParaRPr kumimoji="1" lang="ja-JP" altLang="en-US" dirty="0">
                        <a:solidFill>
                          <a:srgbClr val="FF0000"/>
                        </a:solidFill>
                      </a:endParaRP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rPr>
                        <a:t>RILAC1</a:t>
                      </a:r>
                      <a:endParaRPr kumimoji="1" lang="ja-JP" altLang="en-US" dirty="0">
                        <a:solidFill>
                          <a:srgbClr val="FF0000"/>
                        </a:solidFill>
                      </a:endParaRPr>
                    </a:p>
                    <a:p>
                      <a:pPr algn="ctr"/>
                      <a:r>
                        <a:rPr kumimoji="1" lang="en-US" altLang="ja-JP" dirty="0">
                          <a:solidFill>
                            <a:srgbClr val="FF0000"/>
                          </a:solidFill>
                        </a:rPr>
                        <a:t>+SCC</a:t>
                      </a:r>
                      <a:endParaRPr kumimoji="1" lang="ja-JP" altLang="en-US" dirty="0">
                        <a:solidFill>
                          <a:srgbClr val="FF0000"/>
                        </a:solidFill>
                      </a:endParaRP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rPr>
                        <a:t>GARIS3</a:t>
                      </a:r>
                    </a:p>
                  </a:txBody>
                  <a:tcPr/>
                </a:tc>
                <a:tc>
                  <a:txBody>
                    <a:bodyPr/>
                    <a:lstStyle/>
                    <a:p>
                      <a:pPr algn="ctr"/>
                      <a:r>
                        <a:rPr kumimoji="1" lang="en-US" altLang="ja-JP" dirty="0"/>
                        <a:t>51-V</a:t>
                      </a:r>
                      <a:endParaRPr kumimoji="1" lang="ja-JP" altLang="en-US" dirty="0"/>
                    </a:p>
                  </a:txBody>
                  <a:tcPr/>
                </a:tc>
                <a:tc>
                  <a:txBody>
                    <a:bodyPr/>
                    <a:lstStyle/>
                    <a:p>
                      <a:pPr algn="ctr"/>
                      <a:r>
                        <a:rPr kumimoji="1" lang="en-US" altLang="ja-JP" dirty="0"/>
                        <a:t>~5</a:t>
                      </a:r>
                      <a:endParaRPr kumimoji="1" lang="ja-JP" altLang="en-US" dirty="0"/>
                    </a:p>
                  </a:txBody>
                  <a:tcPr/>
                </a:tc>
                <a:extLst>
                  <a:ext uri="{0D108BD9-81ED-4DB2-BD59-A6C34878D82A}">
                    <a16:rowId xmlns:a16="http://schemas.microsoft.com/office/drawing/2014/main" xmlns="" val="10009"/>
                  </a:ext>
                </a:extLst>
              </a:tr>
              <a:tr h="0">
                <a:tc>
                  <a:txBody>
                    <a:bodyPr/>
                    <a:lstStyle/>
                    <a:p>
                      <a:pPr algn="ctr"/>
                      <a:endParaRPr kumimoji="1" lang="ja-JP" altLang="en-US" sz="200" dirty="0"/>
                    </a:p>
                  </a:txBody>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endParaRPr kumimoji="1" lang="en-US" altLang="ja-JP" sz="2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endParaRP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endParaRPr kumimoji="1" lang="ja-JP" altLang="en-US" sz="200" dirty="0">
                        <a:solidFill>
                          <a:srgbClr val="FF0000"/>
                        </a:solidFill>
                      </a:endParaRPr>
                    </a:p>
                  </a:txBody>
                  <a:tcPr/>
                </a:tc>
                <a:tc>
                  <a:txBody>
                    <a:bodyPr/>
                    <a:lstStyle/>
                    <a:p>
                      <a:pPr algn="ctr"/>
                      <a:endParaRPr kumimoji="1" lang="ja-JP" altLang="en-US" sz="200" dirty="0">
                        <a:solidFill>
                          <a:srgbClr val="FF0000"/>
                        </a:solidFill>
                      </a:endParaRPr>
                    </a:p>
                  </a:txBody>
                  <a:tcPr/>
                </a:tc>
                <a:tc>
                  <a:txBody>
                    <a:bodyPr/>
                    <a:lstStyle/>
                    <a:p>
                      <a:pPr marL="0" marR="0" indent="0" algn="ctr" defTabSz="457207" rtl="0" eaLnBrk="1" fontAlgn="auto" latinLnBrk="0" hangingPunct="1">
                        <a:lnSpc>
                          <a:spcPct val="100000"/>
                        </a:lnSpc>
                        <a:spcBef>
                          <a:spcPts val="0"/>
                        </a:spcBef>
                        <a:spcAft>
                          <a:spcPts val="0"/>
                        </a:spcAft>
                        <a:buClrTx/>
                        <a:buSzTx/>
                        <a:buFontTx/>
                        <a:buNone/>
                        <a:tabLst/>
                        <a:defRPr/>
                      </a:pPr>
                      <a:endParaRPr kumimoji="1" lang="en-US" altLang="ja-JP" sz="200" dirty="0">
                        <a:solidFill>
                          <a:srgbClr val="FF0000"/>
                        </a:solidFill>
                      </a:endParaRPr>
                    </a:p>
                  </a:txBody>
                  <a:tcPr/>
                </a:tc>
                <a:tc>
                  <a:txBody>
                    <a:bodyPr/>
                    <a:lstStyle/>
                    <a:p>
                      <a:pPr algn="ctr"/>
                      <a:endParaRPr kumimoji="1" lang="ja-JP" altLang="en-US" sz="200" dirty="0"/>
                    </a:p>
                  </a:txBody>
                  <a:tcPr/>
                </a:tc>
                <a:tc>
                  <a:txBody>
                    <a:bodyPr/>
                    <a:lstStyle/>
                    <a:p>
                      <a:pPr algn="ctr"/>
                      <a:endParaRPr kumimoji="1" lang="ja-JP" altLang="en-US" sz="200" dirty="0"/>
                    </a:p>
                  </a:txBody>
                  <a:tcPr/>
                </a:tc>
                <a:extLst>
                  <a:ext uri="{0D108BD9-81ED-4DB2-BD59-A6C34878D82A}">
                    <a16:rowId xmlns:a16="http://schemas.microsoft.com/office/drawing/2014/main" xmlns="" val="10010"/>
                  </a:ext>
                </a:extLst>
              </a:tr>
              <a:tr h="370840">
                <a:tc>
                  <a:txBody>
                    <a:bodyPr/>
                    <a:lstStyle/>
                    <a:p>
                      <a:pPr algn="ctr"/>
                      <a:r>
                        <a:rPr kumimoji="1" lang="en-US" altLang="ja-JP" dirty="0"/>
                        <a:t>2020</a:t>
                      </a:r>
                      <a:endParaRPr kumimoji="1" lang="ja-JP" altLang="en-US" dirty="0"/>
                    </a:p>
                  </a:txBody>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248</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Cm+</a:t>
                      </a: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51</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V</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sym typeface="Symbol" pitchFamily="18" charset="2"/>
                        </a:rPr>
                        <a:t></a:t>
                      </a:r>
                      <a:r>
                        <a:rPr kumimoji="1" lang="en-US" altLang="ja-JP" sz="18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rPr>
                        <a:t>119</a:t>
                      </a:r>
                    </a:p>
                    <a:p>
                      <a:pPr marL="0" marR="0" lvl="0" indent="0" algn="ctr" defTabSz="457207" rtl="0" eaLnBrk="1" fontAlgn="auto" latinLnBrk="0" hangingPunct="1">
                        <a:lnSpc>
                          <a:spcPct val="100000"/>
                        </a:lnSpc>
                        <a:spcBef>
                          <a:spcPts val="0"/>
                        </a:spcBef>
                        <a:spcAft>
                          <a:spcPts val="0"/>
                        </a:spcAft>
                        <a:buClrTx/>
                        <a:buSzTx/>
                        <a:buFontTx/>
                        <a:buNone/>
                        <a:tabLst/>
                        <a:defRPr/>
                      </a:pP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248</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Cm+</a:t>
                      </a:r>
                      <a:r>
                        <a:rPr kumimoji="1" lang="en-US" altLang="ja-JP" sz="1800" b="1" i="0" u="none" strike="noStrike" cap="none" normalizeH="0" baseline="30000" dirty="0">
                          <a:ln>
                            <a:noFill/>
                          </a:ln>
                          <a:solidFill>
                            <a:srgbClr val="000000"/>
                          </a:solidFill>
                          <a:effectLst/>
                          <a:latin typeface="Times New Roman" pitchFamily="18" charset="0"/>
                          <a:ea typeface="Arial Unicode MS" pitchFamily="50" charset="-128"/>
                          <a:cs typeface="Times New Roman" pitchFamily="18" charset="0"/>
                        </a:rPr>
                        <a:t>51</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rPr>
                        <a:t>V</a:t>
                      </a:r>
                      <a:r>
                        <a:rPr kumimoji="1" lang="en-US" altLang="ja-JP" sz="1800" b="1" i="0" u="none" strike="noStrike" cap="none" normalizeH="0" baseline="0" dirty="0">
                          <a:ln>
                            <a:noFill/>
                          </a:ln>
                          <a:solidFill>
                            <a:srgbClr val="000000"/>
                          </a:solidFill>
                          <a:effectLst/>
                          <a:latin typeface="Times New Roman" pitchFamily="18" charset="0"/>
                          <a:ea typeface="Arial Unicode MS" pitchFamily="50" charset="-128"/>
                          <a:cs typeface="Times New Roman" pitchFamily="18" charset="0"/>
                          <a:sym typeface="Symbol" pitchFamily="18" charset="2"/>
                        </a:rPr>
                        <a:t></a:t>
                      </a:r>
                      <a:r>
                        <a:rPr kumimoji="1" lang="en-US" altLang="ja-JP" sz="1800" b="1" i="0" u="none" strike="noStrike" cap="none" normalizeH="0" baseline="0" dirty="0">
                          <a:ln>
                            <a:noFill/>
                          </a:ln>
                          <a:solidFill>
                            <a:srgbClr val="FF0000"/>
                          </a:solidFill>
                          <a:effectLst/>
                          <a:latin typeface="Times New Roman" pitchFamily="18" charset="0"/>
                          <a:ea typeface="Arial Unicode MS" pitchFamily="50" charset="-128"/>
                          <a:cs typeface="Times New Roman" pitchFamily="18" charset="0"/>
                          <a:sym typeface="Symbol" pitchFamily="18" charset="2"/>
                        </a:rPr>
                        <a:t>119</a:t>
                      </a:r>
                    </a:p>
                  </a:txBody>
                  <a:tcPr/>
                </a:tc>
                <a:tc gridSpan="5">
                  <a:txBody>
                    <a:bodyPr/>
                    <a:lstStyle/>
                    <a:p>
                      <a:pPr marL="0" marR="0" indent="0" algn="ctr" defTabSz="457207" rtl="0" eaLnBrk="1" fontAlgn="auto" latinLnBrk="0" hangingPunct="1">
                        <a:lnSpc>
                          <a:spcPct val="100000"/>
                        </a:lnSpc>
                        <a:spcBef>
                          <a:spcPts val="0"/>
                        </a:spcBef>
                        <a:spcAft>
                          <a:spcPts val="0"/>
                        </a:spcAft>
                        <a:buClrTx/>
                        <a:buSzTx/>
                        <a:buFontTx/>
                        <a:buNone/>
                        <a:tabLst/>
                        <a:defRPr/>
                      </a:pPr>
                      <a:r>
                        <a:rPr kumimoji="1" lang="en-US" altLang="ja-JP" dirty="0"/>
                        <a:t>RUN in</a:t>
                      </a:r>
                      <a:r>
                        <a:rPr kumimoji="1" lang="en-US" altLang="ja-JP" baseline="0" dirty="0"/>
                        <a:t> </a:t>
                      </a:r>
                      <a:r>
                        <a:rPr kumimoji="1" lang="en-US" altLang="ja-JP" dirty="0"/>
                        <a:t>parallel until discovery</a:t>
                      </a:r>
                      <a:endParaRPr kumimoji="1" lang="ja-JP" altLang="en-US" dirty="0"/>
                    </a:p>
                  </a:txBody>
                  <a:tcPr/>
                </a:tc>
                <a:tc hMerge="1">
                  <a:txBody>
                    <a:bodyPr/>
                    <a:lstStyle/>
                    <a:p>
                      <a:endParaRPr kumimoji="1" lang="ja-JP" altLang="en-US" dirty="0"/>
                    </a:p>
                  </a:txBody>
                  <a:tcPr/>
                </a:tc>
                <a:tc hMerge="1">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xmlns="" val="10011"/>
                  </a:ext>
                </a:extLst>
              </a:tr>
            </a:tbl>
          </a:graphicData>
        </a:graphic>
      </p:graphicFrame>
      <p:sp>
        <p:nvSpPr>
          <p:cNvPr id="6" name="スライド番号プレースホルダー 1"/>
          <p:cNvSpPr>
            <a:spLocks noGrp="1"/>
          </p:cNvSpPr>
          <p:nvPr>
            <p:ph type="sldNum" sz="quarter" idx="12"/>
          </p:nvPr>
        </p:nvSpPr>
        <p:spPr>
          <a:xfrm>
            <a:off x="7766431" y="295736"/>
            <a:ext cx="628813"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A8D9AD5-F248-4919-864A-CFD76CC027D6}" type="slidenum">
              <a:rPr kumimoji="0" lang="en-US" altLang="ja-JP" sz="2800" b="0" i="0" u="none" strike="noStrike" kern="1200" cap="none" spc="0" normalizeH="0" baseline="0" noProof="0" smtClean="0">
                <a:ln>
                  <a:noFill/>
                </a:ln>
                <a:solidFill>
                  <a:prstClr val="black">
                    <a:lumMod val="75000"/>
                    <a:lumOff val="25000"/>
                  </a:prstClr>
                </a:solidFill>
                <a:effectLst/>
                <a:uLnTx/>
                <a:uFillTx/>
                <a:latin typeface="Century Gothic"/>
                <a:ea typeface="メイリオ" panose="020B0604030504040204" pitchFamily="34"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en-US" altLang="ja-JP" sz="2800" b="0" i="0" u="none" strike="noStrike" kern="1200" cap="none" spc="0" normalizeH="0" baseline="0" noProof="0">
              <a:ln>
                <a:noFill/>
              </a:ln>
              <a:solidFill>
                <a:prstClr val="black">
                  <a:lumMod val="75000"/>
                  <a:lumOff val="25000"/>
                </a:prstClr>
              </a:solidFill>
              <a:effectLst/>
              <a:uLnTx/>
              <a:uFillTx/>
              <a:latin typeface="Century Gothic"/>
              <a:ea typeface="メイリオ" panose="020B0604030504040204" pitchFamily="34" charset="-128"/>
              <a:cs typeface="+mn-cs"/>
            </a:endParaRPr>
          </a:p>
        </p:txBody>
      </p:sp>
      <p:sp>
        <p:nvSpPr>
          <p:cNvPr id="7" name="正方形/長方形 6"/>
          <p:cNvSpPr/>
          <p:nvPr/>
        </p:nvSpPr>
        <p:spPr>
          <a:xfrm>
            <a:off x="517221" y="6283187"/>
            <a:ext cx="810954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Century Gothic"/>
                <a:ea typeface="メイリオ" panose="020B0604030504040204" pitchFamily="34" charset="-128"/>
                <a:cs typeface="+mn-cs"/>
              </a:rPr>
              <a:t> </a:t>
            </a:r>
            <a:endParaRPr kumimoji="0" lang="ja-JP" altLang="en-US" sz="1800" b="0" i="0" u="none" strike="noStrike" kern="1200" cap="none" spc="0" normalizeH="0" baseline="0" noProof="0" dirty="0">
              <a:ln>
                <a:noFill/>
              </a:ln>
              <a:solidFill>
                <a:prstClr val="white"/>
              </a:solidFill>
              <a:effectLst/>
              <a:uLnTx/>
              <a:uFillTx/>
              <a:latin typeface="Century Gothic"/>
              <a:ea typeface="メイリオ" panose="020B0604030504040204" pitchFamily="34" charset="-128"/>
              <a:cs typeface="+mn-cs"/>
            </a:endParaRPr>
          </a:p>
        </p:txBody>
      </p:sp>
    </p:spTree>
    <p:extLst>
      <p:ext uri="{BB962C8B-B14F-4D97-AF65-F5344CB8AC3E}">
        <p14:creationId xmlns:p14="http://schemas.microsoft.com/office/powerpoint/2010/main" val="22328798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95536" y="38522"/>
            <a:ext cx="86106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ru-RU" sz="2400" b="1" kern="0" dirty="0">
                <a:solidFill>
                  <a:srgbClr val="C00000"/>
                </a:solidFill>
                <a:latin typeface="Arial" panose="020B0604020202020204" pitchFamily="34" charset="0"/>
                <a:cs typeface="Arial" panose="020B0604020202020204" pitchFamily="34" charset="0"/>
              </a:rPr>
              <a:t>Studies of heavy and </a:t>
            </a:r>
            <a:r>
              <a:rPr lang="en-US" altLang="ru-RU" sz="2400" b="1" kern="0" dirty="0" err="1">
                <a:solidFill>
                  <a:srgbClr val="C00000"/>
                </a:solidFill>
                <a:latin typeface="Arial" panose="020B0604020202020204" pitchFamily="34" charset="0"/>
                <a:cs typeface="Arial" panose="020B0604020202020204" pitchFamily="34" charset="0"/>
              </a:rPr>
              <a:t>superheavy</a:t>
            </a:r>
            <a:r>
              <a:rPr lang="en-US" altLang="ru-RU" sz="2400" b="1" kern="0" dirty="0">
                <a:solidFill>
                  <a:srgbClr val="C00000"/>
                </a:solidFill>
                <a:latin typeface="Arial" panose="020B0604020202020204" pitchFamily="34" charset="0"/>
                <a:cs typeface="Arial" panose="020B0604020202020204" pitchFamily="34" charset="0"/>
              </a:rPr>
              <a:t> elements in the world</a:t>
            </a:r>
            <a:endParaRPr lang="ru-RU" altLang="ru-RU" sz="2400" b="1" kern="0" dirty="0">
              <a:solidFill>
                <a:srgbClr val="C000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24073159"/>
              </p:ext>
            </p:extLst>
          </p:nvPr>
        </p:nvGraphicFramePr>
        <p:xfrm>
          <a:off x="6372200" y="548678"/>
          <a:ext cx="2687960" cy="3749043"/>
        </p:xfrm>
        <a:graphic>
          <a:graphicData uri="http://schemas.openxmlformats.org/drawingml/2006/table">
            <a:tbl>
              <a:tblPr firstRow="1" bandRow="1">
                <a:tableStyleId>{5C22544A-7EE6-4342-B048-85BDC9FD1C3A}</a:tableStyleId>
              </a:tblPr>
              <a:tblGrid>
                <a:gridCol w="288032">
                  <a:extLst>
                    <a:ext uri="{9D8B030D-6E8A-4147-A177-3AD203B41FA5}">
                      <a16:colId xmlns:a16="http://schemas.microsoft.com/office/drawing/2014/main" xmlns="" val="20000"/>
                    </a:ext>
                  </a:extLst>
                </a:gridCol>
                <a:gridCol w="2399928">
                  <a:extLst>
                    <a:ext uri="{9D8B030D-6E8A-4147-A177-3AD203B41FA5}">
                      <a16:colId xmlns:a16="http://schemas.microsoft.com/office/drawing/2014/main" xmlns="" val="20001"/>
                    </a:ext>
                  </a:extLst>
                </a:gridCol>
              </a:tblGrid>
              <a:tr h="802604">
                <a:tc>
                  <a:txBody>
                    <a:bodyPr/>
                    <a:lstStyle/>
                    <a:p>
                      <a:r>
                        <a:rPr lang="en-US" sz="1600" b="1" dirty="0">
                          <a:solidFill>
                            <a:srgbClr val="000066"/>
                          </a:solidFill>
                          <a:latin typeface="Arial" panose="020B0604020202020204" pitchFamily="34" charset="0"/>
                          <a:cs typeface="Arial" panose="020B0604020202020204" pitchFamily="34" charset="0"/>
                        </a:rPr>
                        <a:t>1</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1" dirty="0">
                          <a:solidFill>
                            <a:srgbClr val="000066"/>
                          </a:solidFill>
                          <a:latin typeface="Arial" panose="020B0604020202020204" pitchFamily="34" charset="0"/>
                          <a:cs typeface="Arial" panose="020B0604020202020204" pitchFamily="34" charset="0"/>
                        </a:rPr>
                        <a:t>Berkeley National Laboratory, USA</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0"/>
                  </a:ext>
                </a:extLst>
              </a:tr>
              <a:tr h="536357">
                <a:tc>
                  <a:txBody>
                    <a:bodyPr/>
                    <a:lstStyle/>
                    <a:p>
                      <a:r>
                        <a:rPr lang="en-US" sz="1600" b="1" dirty="0">
                          <a:solidFill>
                            <a:srgbClr val="000066"/>
                          </a:solidFill>
                          <a:latin typeface="Arial" panose="020B0604020202020204" pitchFamily="34" charset="0"/>
                          <a:cs typeface="Arial" panose="020B0604020202020204" pitchFamily="34" charset="0"/>
                        </a:rPr>
                        <a:t>2</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1" dirty="0">
                          <a:solidFill>
                            <a:srgbClr val="000066"/>
                          </a:solidFill>
                          <a:latin typeface="Arial" panose="020B0604020202020204" pitchFamily="34" charset="0"/>
                          <a:cs typeface="Arial" panose="020B0604020202020204" pitchFamily="34" charset="0"/>
                        </a:rPr>
                        <a:t>GANIL, Caen,</a:t>
                      </a:r>
                      <a:r>
                        <a:rPr lang="en-US" sz="1600" b="1" baseline="0" dirty="0">
                          <a:solidFill>
                            <a:srgbClr val="000066"/>
                          </a:solidFill>
                          <a:latin typeface="Arial" panose="020B0604020202020204" pitchFamily="34" charset="0"/>
                          <a:cs typeface="Arial" panose="020B0604020202020204" pitchFamily="34" charset="0"/>
                        </a:rPr>
                        <a:t> France</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1"/>
                  </a:ext>
                </a:extLst>
              </a:tr>
              <a:tr h="802604">
                <a:tc>
                  <a:txBody>
                    <a:bodyPr/>
                    <a:lstStyle/>
                    <a:p>
                      <a:r>
                        <a:rPr lang="en-US" sz="1600" b="1" dirty="0">
                          <a:solidFill>
                            <a:srgbClr val="000066"/>
                          </a:solidFill>
                          <a:latin typeface="Arial" panose="020B0604020202020204" pitchFamily="34" charset="0"/>
                          <a:cs typeface="Arial" panose="020B0604020202020204" pitchFamily="34" charset="0"/>
                        </a:rPr>
                        <a:t>3</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1" dirty="0">
                          <a:solidFill>
                            <a:srgbClr val="000066"/>
                          </a:solidFill>
                          <a:latin typeface="Arial" panose="020B0604020202020204" pitchFamily="34" charset="0"/>
                          <a:cs typeface="Arial" panose="020B0604020202020204" pitchFamily="34" charset="0"/>
                        </a:rPr>
                        <a:t>Helmholtz Centre GSI, Darmstadt, Germany</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2"/>
                  </a:ext>
                </a:extLst>
              </a:tr>
              <a:tr h="536355">
                <a:tc>
                  <a:txBody>
                    <a:bodyPr/>
                    <a:lstStyle/>
                    <a:p>
                      <a:r>
                        <a:rPr lang="en-US" sz="1600" b="1" dirty="0">
                          <a:solidFill>
                            <a:srgbClr val="000066"/>
                          </a:solidFill>
                          <a:latin typeface="Arial" panose="020B0604020202020204" pitchFamily="34" charset="0"/>
                          <a:cs typeface="Arial" panose="020B0604020202020204" pitchFamily="34" charset="0"/>
                        </a:rPr>
                        <a:t>4</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1" dirty="0">
                          <a:solidFill>
                            <a:srgbClr val="000066"/>
                          </a:solidFill>
                          <a:latin typeface="Arial" panose="020B0604020202020204" pitchFamily="34" charset="0"/>
                          <a:cs typeface="Arial" panose="020B0604020202020204" pitchFamily="34" charset="0"/>
                        </a:rPr>
                        <a:t>JINR, </a:t>
                      </a:r>
                      <a:r>
                        <a:rPr lang="en-US" sz="1600" b="1" dirty="0" err="1">
                          <a:solidFill>
                            <a:srgbClr val="000066"/>
                          </a:solidFill>
                          <a:latin typeface="Arial" panose="020B0604020202020204" pitchFamily="34" charset="0"/>
                          <a:cs typeface="Arial" panose="020B0604020202020204" pitchFamily="34" charset="0"/>
                        </a:rPr>
                        <a:t>Dubna</a:t>
                      </a:r>
                      <a:r>
                        <a:rPr lang="en-US" sz="1600" b="1" dirty="0">
                          <a:solidFill>
                            <a:srgbClr val="000066"/>
                          </a:solidFill>
                          <a:latin typeface="Arial" panose="020B0604020202020204" pitchFamily="34" charset="0"/>
                          <a:cs typeface="Arial" panose="020B0604020202020204" pitchFamily="34" charset="0"/>
                        </a:rPr>
                        <a:t>, Russia</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3"/>
                  </a:ext>
                </a:extLst>
              </a:tr>
              <a:tr h="485329">
                <a:tc>
                  <a:txBody>
                    <a:bodyPr/>
                    <a:lstStyle/>
                    <a:p>
                      <a:r>
                        <a:rPr lang="en-US" sz="1600" b="1" dirty="0">
                          <a:solidFill>
                            <a:srgbClr val="000066"/>
                          </a:solidFill>
                          <a:latin typeface="Arial" panose="020B0604020202020204" pitchFamily="34" charset="0"/>
                          <a:cs typeface="Arial" panose="020B0604020202020204" pitchFamily="34" charset="0"/>
                        </a:rPr>
                        <a:t>5</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66"/>
                          </a:solidFill>
                          <a:latin typeface="Arial" panose="020B0604020202020204" pitchFamily="34" charset="0"/>
                          <a:cs typeface="Arial" panose="020B0604020202020204" pitchFamily="34" charset="0"/>
                        </a:rPr>
                        <a:t>IMP, Lanzhou, China</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4"/>
                  </a:ext>
                </a:extLst>
              </a:tr>
              <a:tr h="585794">
                <a:tc>
                  <a:txBody>
                    <a:bodyPr/>
                    <a:lstStyle/>
                    <a:p>
                      <a:r>
                        <a:rPr lang="en-US" sz="1600" b="1" dirty="0">
                          <a:solidFill>
                            <a:srgbClr val="000066"/>
                          </a:solidFill>
                          <a:latin typeface="Arial" panose="020B0604020202020204" pitchFamily="34" charset="0"/>
                          <a:cs typeface="Arial" panose="020B0604020202020204" pitchFamily="34" charset="0"/>
                        </a:rPr>
                        <a:t>6</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600" b="1" dirty="0">
                          <a:solidFill>
                            <a:srgbClr val="000066"/>
                          </a:solidFill>
                          <a:latin typeface="Arial" panose="020B0604020202020204" pitchFamily="34" charset="0"/>
                          <a:cs typeface="Arial" panose="020B0604020202020204" pitchFamily="34" charset="0"/>
                        </a:rPr>
                        <a:t>RIKEN, Wako, Japan</a:t>
                      </a:r>
                      <a:endParaRPr lang="ru-RU" sz="1600" b="1" dirty="0">
                        <a:solidFill>
                          <a:srgbClr val="000066"/>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5"/>
                  </a:ext>
                </a:extLst>
              </a:tr>
            </a:tbl>
          </a:graphicData>
        </a:graphic>
      </p:graphicFrame>
      <p:sp>
        <p:nvSpPr>
          <p:cNvPr id="7" name="TextBox 6"/>
          <p:cNvSpPr txBox="1"/>
          <p:nvPr/>
        </p:nvSpPr>
        <p:spPr>
          <a:xfrm>
            <a:off x="611560" y="4437112"/>
            <a:ext cx="7678567" cy="2308324"/>
          </a:xfrm>
          <a:prstGeom prst="rect">
            <a:avLst/>
          </a:prstGeom>
          <a:noFill/>
        </p:spPr>
        <p:txBody>
          <a:bodyPr wrap="square" rtlCol="0">
            <a:spAutoFit/>
          </a:bodyPr>
          <a:lstStyle/>
          <a:p>
            <a:r>
              <a:rPr lang="en-US" sz="1600" b="1" dirty="0">
                <a:solidFill>
                  <a:srgbClr val="000066"/>
                </a:solidFill>
                <a:latin typeface="Arial" panose="020B0604020202020204" pitchFamily="34" charset="0"/>
                <a:cs typeface="Arial" panose="020B0604020202020204" pitchFamily="34" charset="0"/>
              </a:rPr>
              <a:t>Advantages of JINR:</a:t>
            </a:r>
          </a:p>
          <a:p>
            <a:pPr marL="447675" indent="-268288">
              <a:buFont typeface="Wingdings" panose="05000000000000000000" pitchFamily="2" charset="2"/>
              <a:buChar char="Ø"/>
            </a:pPr>
            <a:r>
              <a:rPr lang="en-US" sz="1600" b="1" dirty="0">
                <a:solidFill>
                  <a:srgbClr val="000066"/>
                </a:solidFill>
                <a:latin typeface="Arial" panose="020B0604020202020204" pitchFamily="34" charset="0"/>
                <a:cs typeface="Arial" panose="020B0604020202020204" pitchFamily="34" charset="0"/>
              </a:rPr>
              <a:t>wide range of accelerated ions;</a:t>
            </a:r>
          </a:p>
          <a:p>
            <a:pPr marL="447675" indent="-268288">
              <a:buFont typeface="Wingdings" panose="05000000000000000000" pitchFamily="2" charset="2"/>
              <a:buChar char="Ø"/>
            </a:pPr>
            <a:r>
              <a:rPr lang="en-US" sz="1600" b="1" dirty="0">
                <a:solidFill>
                  <a:srgbClr val="000066"/>
                </a:solidFill>
                <a:latin typeface="Arial" panose="020B0604020202020204" pitchFamily="34" charset="0"/>
                <a:cs typeface="Arial" panose="020B0604020202020204" pitchFamily="34" charset="0"/>
              </a:rPr>
              <a:t>availability of actinide isotopes for targets;</a:t>
            </a:r>
          </a:p>
          <a:p>
            <a:pPr marL="447675" indent="-268288">
              <a:buFont typeface="Wingdings" panose="05000000000000000000" pitchFamily="2" charset="2"/>
              <a:buChar char="Ø"/>
            </a:pPr>
            <a:r>
              <a:rPr lang="en-US" sz="1600" b="1" dirty="0">
                <a:solidFill>
                  <a:srgbClr val="000066"/>
                </a:solidFill>
                <a:latin typeface="Arial" panose="020B0604020202020204" pitchFamily="34" charset="0"/>
                <a:cs typeface="Arial" panose="020B0604020202020204" pitchFamily="34" charset="0"/>
              </a:rPr>
              <a:t>broad international cooperation (JINR – member states; Livermore &amp; Oakridge National Laboratories, Vanderbilt University, University of </a:t>
            </a:r>
            <a:r>
              <a:rPr lang="en-US" sz="1600" b="1">
                <a:solidFill>
                  <a:srgbClr val="000066"/>
                </a:solidFill>
                <a:latin typeface="Arial" panose="020B0604020202020204" pitchFamily="34" charset="0"/>
                <a:cs typeface="Arial" panose="020B0604020202020204" pitchFamily="34" charset="0"/>
              </a:rPr>
              <a:t>Tennessee, USA</a:t>
            </a:r>
            <a:r>
              <a:rPr lang="en-US" sz="1600" b="1" dirty="0">
                <a:solidFill>
                  <a:srgbClr val="000066"/>
                </a:solidFill>
                <a:latin typeface="Arial" panose="020B0604020202020204" pitchFamily="34" charset="0"/>
                <a:cs typeface="Arial" panose="020B0604020202020204" pitchFamily="34" charset="0"/>
              </a:rPr>
              <a:t>; Paul Scherer Institute, Switzerland, </a:t>
            </a:r>
            <a:r>
              <a:rPr lang="de-DE" sz="1600" b="1" dirty="0" err="1">
                <a:solidFill>
                  <a:srgbClr val="000066"/>
                </a:solidFill>
                <a:latin typeface="Arial" panose="020B0604020202020204" pitchFamily="34" charset="0"/>
                <a:cs typeface="Arial" panose="020B0604020202020204" pitchFamily="34" charset="0"/>
              </a:rPr>
              <a:t>Universite</a:t>
            </a:r>
            <a:r>
              <a:rPr lang="de-DE" sz="1600" b="1" dirty="0">
                <a:solidFill>
                  <a:srgbClr val="000066"/>
                </a:solidFill>
                <a:latin typeface="Arial" panose="020B0604020202020204" pitchFamily="34" charset="0"/>
                <a:cs typeface="Arial" panose="020B0604020202020204" pitchFamily="34" charset="0"/>
              </a:rPr>
              <a:t> Louis Pasteur, </a:t>
            </a:r>
            <a:r>
              <a:rPr lang="de-DE" sz="1600" b="1" dirty="0" err="1">
                <a:solidFill>
                  <a:srgbClr val="000066"/>
                </a:solidFill>
                <a:latin typeface="Arial" panose="020B0604020202020204" pitchFamily="34" charset="0"/>
                <a:cs typeface="Arial" panose="020B0604020202020204" pitchFamily="34" charset="0"/>
              </a:rPr>
              <a:t>Universite</a:t>
            </a:r>
            <a:r>
              <a:rPr lang="de-DE" sz="1600" b="1" dirty="0">
                <a:solidFill>
                  <a:srgbClr val="000066"/>
                </a:solidFill>
                <a:latin typeface="Arial" panose="020B0604020202020204" pitchFamily="34" charset="0"/>
                <a:cs typeface="Arial" panose="020B0604020202020204" pitchFamily="34" charset="0"/>
              </a:rPr>
              <a:t> Paris Sud, GANIL, France</a:t>
            </a:r>
            <a:r>
              <a:rPr lang="de-DE" sz="1600" i="1" dirty="0">
                <a:solidFill>
                  <a:srgbClr val="000066"/>
                </a:solidFill>
                <a:latin typeface="Arial" panose="020B0604020202020204" pitchFamily="34" charset="0"/>
                <a:cs typeface="Arial" panose="020B0604020202020204" pitchFamily="34" charset="0"/>
              </a:rPr>
              <a:t>)</a:t>
            </a:r>
            <a:r>
              <a:rPr lang="en-US" sz="1600" b="1" dirty="0">
                <a:solidFill>
                  <a:srgbClr val="000066"/>
                </a:solidFill>
                <a:latin typeface="Arial" panose="020B0604020202020204" pitchFamily="34" charset="0"/>
                <a:cs typeface="Arial" panose="020B0604020202020204" pitchFamily="34" charset="0"/>
              </a:rPr>
              <a:t>;</a:t>
            </a:r>
            <a:endParaRPr lang="ru-RU" sz="1600" b="1" dirty="0">
              <a:solidFill>
                <a:srgbClr val="000066"/>
              </a:solidFill>
              <a:latin typeface="Arial" panose="020B0604020202020204" pitchFamily="34" charset="0"/>
              <a:cs typeface="Arial" panose="020B0604020202020204" pitchFamily="34" charset="0"/>
            </a:endParaRPr>
          </a:p>
          <a:p>
            <a:pPr marL="447675" indent="-268288">
              <a:buFont typeface="Wingdings" panose="05000000000000000000" pitchFamily="2" charset="2"/>
              <a:buChar char="Ø"/>
            </a:pPr>
            <a:r>
              <a:rPr lang="en-US" sz="1600" b="1" dirty="0">
                <a:solidFill>
                  <a:srgbClr val="000066"/>
                </a:solidFill>
                <a:latin typeface="Arial" panose="020B0604020202020204" pitchFamily="34" charset="0"/>
                <a:cs typeface="Arial" panose="020B0604020202020204" pitchFamily="34" charset="0"/>
              </a:rPr>
              <a:t>longstanding traditions and a scientific school;</a:t>
            </a:r>
            <a:endParaRPr lang="ru-RU" sz="1600" b="1" dirty="0">
              <a:solidFill>
                <a:srgbClr val="000066"/>
              </a:solidFill>
              <a:latin typeface="Arial" panose="020B0604020202020204" pitchFamily="34" charset="0"/>
              <a:cs typeface="Arial" panose="020B0604020202020204" pitchFamily="34" charset="0"/>
            </a:endParaRPr>
          </a:p>
          <a:p>
            <a:pPr marL="447675" indent="-268288">
              <a:buFont typeface="Wingdings" panose="05000000000000000000" pitchFamily="2" charset="2"/>
              <a:buChar char="Ø"/>
            </a:pPr>
            <a:r>
              <a:rPr lang="en-US" sz="1600" b="1" dirty="0">
                <a:solidFill>
                  <a:srgbClr val="000066"/>
                </a:solidFill>
                <a:latin typeface="Arial" panose="020B0604020202020204" pitchFamily="34" charset="0"/>
                <a:cs typeface="Arial" panose="020B0604020202020204" pitchFamily="34" charset="0"/>
              </a:rPr>
              <a:t>full-time availability of an accelerator complex – SHE-Factory.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48678"/>
            <a:ext cx="6152702" cy="3749042"/>
          </a:xfrm>
          <a:prstGeom prst="rect">
            <a:avLst/>
          </a:prstGeom>
        </p:spPr>
      </p:pic>
    </p:spTree>
    <p:extLst>
      <p:ext uri="{BB962C8B-B14F-4D97-AF65-F5344CB8AC3E}">
        <p14:creationId xmlns:p14="http://schemas.microsoft.com/office/powerpoint/2010/main" val="4193290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482" t="22366" r="56900"/>
          <a:stretch/>
        </p:blipFill>
        <p:spPr>
          <a:xfrm>
            <a:off x="139327" y="875595"/>
            <a:ext cx="2390759" cy="3020130"/>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r="62204"/>
          <a:stretch/>
        </p:blipFill>
        <p:spPr>
          <a:xfrm>
            <a:off x="1981495" y="880081"/>
            <a:ext cx="1798418" cy="3015644"/>
          </a:xfrm>
          <a:prstGeom prst="rect">
            <a:avLst/>
          </a:prstGeom>
        </p:spPr>
      </p:pic>
      <p:sp>
        <p:nvSpPr>
          <p:cNvPr id="9" name="Прямоугольник 8"/>
          <p:cNvSpPr/>
          <p:nvPr/>
        </p:nvSpPr>
        <p:spPr>
          <a:xfrm>
            <a:off x="201988" y="15632"/>
            <a:ext cx="8834508" cy="400110"/>
          </a:xfrm>
          <a:prstGeom prst="rect">
            <a:avLst/>
          </a:prstGeom>
        </p:spPr>
        <p:txBody>
          <a:bodyPr wrap="square">
            <a:spAutoFit/>
          </a:bodyPr>
          <a:lstStyle/>
          <a:p>
            <a:pPr algn="ctr"/>
            <a:r>
              <a:rPr lang="en-US" b="1" dirty="0">
                <a:solidFill>
                  <a:srgbClr val="C00000"/>
                </a:solidFill>
              </a:rPr>
              <a:t>Inauguration of elements</a:t>
            </a:r>
            <a:r>
              <a:rPr lang="ru-RU" b="1" dirty="0">
                <a:solidFill>
                  <a:srgbClr val="C00000"/>
                </a:solidFill>
              </a:rPr>
              <a:t> </a:t>
            </a:r>
            <a:r>
              <a:rPr lang="en-US" b="1" dirty="0">
                <a:solidFill>
                  <a:srgbClr val="C00000"/>
                </a:solidFill>
              </a:rPr>
              <a:t>115 (Moscovium), 117 (Tennessine),</a:t>
            </a:r>
            <a:r>
              <a:rPr lang="ru-RU" b="1" dirty="0">
                <a:solidFill>
                  <a:srgbClr val="C00000"/>
                </a:solidFill>
              </a:rPr>
              <a:t> </a:t>
            </a:r>
            <a:r>
              <a:rPr lang="en-US" b="1" dirty="0">
                <a:solidFill>
                  <a:srgbClr val="C00000"/>
                </a:solidFill>
              </a:rPr>
              <a:t>118 (Oganesson)</a:t>
            </a:r>
          </a:p>
        </p:txBody>
      </p:sp>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r="47518"/>
          <a:stretch/>
        </p:blipFill>
        <p:spPr>
          <a:xfrm>
            <a:off x="3779913" y="875594"/>
            <a:ext cx="2382762" cy="3017800"/>
          </a:xfrm>
          <a:prstGeom prst="rect">
            <a:avLst/>
          </a:prstGeom>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r="20138"/>
          <a:stretch/>
        </p:blipFill>
        <p:spPr>
          <a:xfrm>
            <a:off x="6162675" y="880081"/>
            <a:ext cx="2862030" cy="3011740"/>
          </a:xfrm>
          <a:prstGeom prst="rect">
            <a:avLst/>
          </a:prstGeom>
        </p:spPr>
      </p:pic>
      <p:pic>
        <p:nvPicPr>
          <p:cNvPr id="14" name="Рисунок 13"/>
          <p:cNvPicPr>
            <a:picLocks noChangeAspect="1"/>
          </p:cNvPicPr>
          <p:nvPr/>
        </p:nvPicPr>
        <p:blipFill rotWithShape="1">
          <a:blip r:embed="rId7" cstate="print">
            <a:extLst>
              <a:ext uri="{28A0092B-C50C-407E-A947-70E740481C1C}">
                <a14:useLocalDpi xmlns:a14="http://schemas.microsoft.com/office/drawing/2010/main" val="0"/>
              </a:ext>
            </a:extLst>
          </a:blip>
          <a:srcRect l="-1" t="7873" r="540" b="1142"/>
          <a:stretch/>
        </p:blipFill>
        <p:spPr>
          <a:xfrm>
            <a:off x="139328" y="3931110"/>
            <a:ext cx="5827059" cy="2913530"/>
          </a:xfrm>
          <a:prstGeom prst="rect">
            <a:avLst/>
          </a:prstGeom>
        </p:spPr>
      </p:pic>
      <p:sp>
        <p:nvSpPr>
          <p:cNvPr id="5" name="Прямоугольник 4"/>
          <p:cNvSpPr/>
          <p:nvPr/>
        </p:nvSpPr>
        <p:spPr>
          <a:xfrm>
            <a:off x="6033673" y="4581128"/>
            <a:ext cx="2978701" cy="1323439"/>
          </a:xfrm>
          <a:prstGeom prst="rect">
            <a:avLst/>
          </a:prstGeom>
        </p:spPr>
        <p:txBody>
          <a:bodyPr wrap="none">
            <a:spAutoFit/>
          </a:bodyPr>
          <a:lstStyle/>
          <a:p>
            <a:pPr algn="ctr"/>
            <a:r>
              <a:rPr lang="en-US" dirty="0">
                <a:solidFill>
                  <a:srgbClr val="C00000"/>
                </a:solidFill>
              </a:rPr>
              <a:t>Moscow</a:t>
            </a:r>
          </a:p>
          <a:p>
            <a:pPr algn="ctr"/>
            <a:r>
              <a:rPr lang="en-US" dirty="0">
                <a:solidFill>
                  <a:srgbClr val="C00000"/>
                </a:solidFill>
              </a:rPr>
              <a:t>Central House of Scientists</a:t>
            </a:r>
          </a:p>
          <a:p>
            <a:pPr algn="ctr"/>
            <a:r>
              <a:rPr lang="en-US" dirty="0">
                <a:solidFill>
                  <a:srgbClr val="C00000"/>
                </a:solidFill>
              </a:rPr>
              <a:t>of RAS</a:t>
            </a:r>
            <a:br>
              <a:rPr lang="en-US" dirty="0">
                <a:solidFill>
                  <a:srgbClr val="C00000"/>
                </a:solidFill>
              </a:rPr>
            </a:br>
            <a:r>
              <a:rPr lang="en-US" dirty="0">
                <a:solidFill>
                  <a:srgbClr val="C00000"/>
                </a:solidFill>
              </a:rPr>
              <a:t>March 2, 2017</a:t>
            </a:r>
            <a:endParaRPr lang="ru-RU" dirty="0"/>
          </a:p>
        </p:txBody>
      </p:sp>
      <p:sp>
        <p:nvSpPr>
          <p:cNvPr id="15" name="Прямоугольник 14"/>
          <p:cNvSpPr/>
          <p:nvPr/>
        </p:nvSpPr>
        <p:spPr>
          <a:xfrm>
            <a:off x="150039" y="320392"/>
            <a:ext cx="1805880" cy="646331"/>
          </a:xfrm>
          <a:prstGeom prst="rect">
            <a:avLst/>
          </a:prstGeom>
        </p:spPr>
        <p:txBody>
          <a:bodyPr wrap="none">
            <a:spAutoFit/>
          </a:bodyPr>
          <a:lstStyle/>
          <a:p>
            <a:pPr algn="ctr"/>
            <a:r>
              <a:rPr lang="en-US" sz="1800" dirty="0">
                <a:solidFill>
                  <a:srgbClr val="000066"/>
                </a:solidFill>
              </a:rPr>
              <a:t>Prof. N. </a:t>
            </a:r>
            <a:r>
              <a:rPr lang="en-US" sz="1800" dirty="0" err="1">
                <a:solidFill>
                  <a:srgbClr val="000066"/>
                </a:solidFill>
              </a:rPr>
              <a:t>Tarasova</a:t>
            </a:r>
            <a:endParaRPr lang="en-US" sz="1800" dirty="0">
              <a:solidFill>
                <a:srgbClr val="000066"/>
              </a:solidFill>
            </a:endParaRPr>
          </a:p>
          <a:p>
            <a:pPr algn="ctr"/>
            <a:r>
              <a:rPr lang="en-US" sz="1800" dirty="0">
                <a:solidFill>
                  <a:srgbClr val="000066"/>
                </a:solidFill>
              </a:rPr>
              <a:t>IUPAC</a:t>
            </a:r>
            <a:endParaRPr lang="ru-RU" sz="1800" dirty="0">
              <a:solidFill>
                <a:srgbClr val="000066"/>
              </a:solidFill>
            </a:endParaRPr>
          </a:p>
        </p:txBody>
      </p:sp>
      <p:sp>
        <p:nvSpPr>
          <p:cNvPr id="16" name="Прямоугольник 15"/>
          <p:cNvSpPr/>
          <p:nvPr/>
        </p:nvSpPr>
        <p:spPr>
          <a:xfrm>
            <a:off x="2186905" y="320391"/>
            <a:ext cx="1287597" cy="646331"/>
          </a:xfrm>
          <a:prstGeom prst="rect">
            <a:avLst/>
          </a:prstGeom>
        </p:spPr>
        <p:txBody>
          <a:bodyPr wrap="none">
            <a:spAutoFit/>
          </a:bodyPr>
          <a:lstStyle/>
          <a:p>
            <a:pPr algn="ctr"/>
            <a:r>
              <a:rPr lang="en-US" sz="1800" dirty="0">
                <a:solidFill>
                  <a:srgbClr val="000066"/>
                </a:solidFill>
              </a:rPr>
              <a:t>Dr. K. Reed</a:t>
            </a:r>
          </a:p>
          <a:p>
            <a:pPr algn="ctr"/>
            <a:r>
              <a:rPr lang="en-US" sz="1800" dirty="0">
                <a:solidFill>
                  <a:srgbClr val="000066"/>
                </a:solidFill>
              </a:rPr>
              <a:t>IUPAP</a:t>
            </a:r>
            <a:endParaRPr lang="ru-RU" sz="1800" dirty="0">
              <a:solidFill>
                <a:srgbClr val="000066"/>
              </a:solidFill>
            </a:endParaRPr>
          </a:p>
        </p:txBody>
      </p:sp>
      <p:sp>
        <p:nvSpPr>
          <p:cNvPr id="17" name="Прямоугольник 16"/>
          <p:cNvSpPr/>
          <p:nvPr/>
        </p:nvSpPr>
        <p:spPr>
          <a:xfrm>
            <a:off x="3759138" y="268596"/>
            <a:ext cx="2454519" cy="646331"/>
          </a:xfrm>
          <a:prstGeom prst="rect">
            <a:avLst/>
          </a:prstGeom>
        </p:spPr>
        <p:txBody>
          <a:bodyPr wrap="none">
            <a:spAutoFit/>
          </a:bodyPr>
          <a:lstStyle/>
          <a:p>
            <a:pPr algn="ctr"/>
            <a:r>
              <a:rPr lang="en-US" sz="1800" dirty="0">
                <a:solidFill>
                  <a:srgbClr val="000066"/>
                </a:solidFill>
              </a:rPr>
              <a:t>Prof. O. </a:t>
            </a:r>
            <a:r>
              <a:rPr lang="en-US" sz="1800" dirty="0" err="1">
                <a:solidFill>
                  <a:srgbClr val="000066"/>
                </a:solidFill>
              </a:rPr>
              <a:t>Vasilieva</a:t>
            </a:r>
            <a:endParaRPr lang="en-US" sz="1800" dirty="0">
              <a:solidFill>
                <a:srgbClr val="000066"/>
              </a:solidFill>
            </a:endParaRPr>
          </a:p>
          <a:p>
            <a:pPr algn="ctr"/>
            <a:r>
              <a:rPr lang="en-US" sz="1800" dirty="0">
                <a:solidFill>
                  <a:srgbClr val="000066"/>
                </a:solidFill>
              </a:rPr>
              <a:t>Minister of S&amp;E, Russia</a:t>
            </a:r>
            <a:endParaRPr lang="ru-RU" sz="1800" dirty="0">
              <a:solidFill>
                <a:srgbClr val="000066"/>
              </a:solidFill>
            </a:endParaRPr>
          </a:p>
        </p:txBody>
      </p:sp>
      <p:sp>
        <p:nvSpPr>
          <p:cNvPr id="18" name="Прямоугольник 17"/>
          <p:cNvSpPr/>
          <p:nvPr/>
        </p:nvSpPr>
        <p:spPr>
          <a:xfrm>
            <a:off x="6248427" y="264495"/>
            <a:ext cx="2830648" cy="646331"/>
          </a:xfrm>
          <a:prstGeom prst="rect">
            <a:avLst/>
          </a:prstGeom>
        </p:spPr>
        <p:txBody>
          <a:bodyPr wrap="none">
            <a:spAutoFit/>
          </a:bodyPr>
          <a:lstStyle/>
          <a:p>
            <a:pPr algn="ctr"/>
            <a:r>
              <a:rPr lang="en-US" sz="1800" dirty="0">
                <a:solidFill>
                  <a:srgbClr val="000066"/>
                </a:solidFill>
              </a:rPr>
              <a:t>Prof. L. </a:t>
            </a:r>
            <a:r>
              <a:rPr lang="en-US" sz="1800" dirty="0" err="1">
                <a:solidFill>
                  <a:srgbClr val="000066"/>
                </a:solidFill>
              </a:rPr>
              <a:t>Kostov</a:t>
            </a:r>
            <a:endParaRPr lang="en-US" sz="1800" dirty="0">
              <a:solidFill>
                <a:srgbClr val="000066"/>
              </a:solidFill>
            </a:endParaRPr>
          </a:p>
          <a:p>
            <a:pPr algn="ctr"/>
            <a:r>
              <a:rPr lang="en-US" sz="1800" dirty="0">
                <a:solidFill>
                  <a:srgbClr val="000066"/>
                </a:solidFill>
              </a:rPr>
              <a:t>CPP of JINR Member States</a:t>
            </a:r>
            <a:endParaRPr lang="ru-RU" sz="1800" dirty="0">
              <a:solidFill>
                <a:srgbClr val="000066"/>
              </a:solidFill>
            </a:endParaRPr>
          </a:p>
        </p:txBody>
      </p:sp>
    </p:spTree>
    <p:extLst>
      <p:ext uri="{BB962C8B-B14F-4D97-AF65-F5344CB8AC3E}">
        <p14:creationId xmlns:p14="http://schemas.microsoft.com/office/powerpoint/2010/main" val="2986367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1840245" y="27655"/>
          <a:ext cx="6096000" cy="678180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952464">
                  <a:extLst>
                    <a:ext uri="{9D8B030D-6E8A-4147-A177-3AD203B41FA5}">
                      <a16:colId xmlns:a16="http://schemas.microsoft.com/office/drawing/2014/main" xmlns="" val="20000"/>
                    </a:ext>
                  </a:extLst>
                </a:gridCol>
                <a:gridCol w="928694">
                  <a:extLst>
                    <a:ext uri="{9D8B030D-6E8A-4147-A177-3AD203B41FA5}">
                      <a16:colId xmlns:a16="http://schemas.microsoft.com/office/drawing/2014/main" xmlns="" val="20001"/>
                    </a:ext>
                  </a:extLst>
                </a:gridCol>
                <a:gridCol w="1357322">
                  <a:extLst>
                    <a:ext uri="{9D8B030D-6E8A-4147-A177-3AD203B41FA5}">
                      <a16:colId xmlns:a16="http://schemas.microsoft.com/office/drawing/2014/main" xmlns="" val="20002"/>
                    </a:ext>
                  </a:extLst>
                </a:gridCol>
                <a:gridCol w="1785950">
                  <a:extLst>
                    <a:ext uri="{9D8B030D-6E8A-4147-A177-3AD203B41FA5}">
                      <a16:colId xmlns:a16="http://schemas.microsoft.com/office/drawing/2014/main" xmlns="" val="20003"/>
                    </a:ext>
                  </a:extLst>
                </a:gridCol>
                <a:gridCol w="1071570">
                  <a:extLst>
                    <a:ext uri="{9D8B030D-6E8A-4147-A177-3AD203B41FA5}">
                      <a16:colId xmlns:a16="http://schemas.microsoft.com/office/drawing/2014/main" xmlns="" val="20004"/>
                    </a:ext>
                  </a:extLst>
                </a:gridCol>
              </a:tblGrid>
              <a:tr h="370840">
                <a:tc>
                  <a:txBody>
                    <a:bodyPr/>
                    <a:lstStyle/>
                    <a:p>
                      <a:pPr algn="ctr"/>
                      <a:endParaRPr lang="en-US" sz="1400" b="0" dirty="0">
                        <a:solidFill>
                          <a:srgbClr val="111111"/>
                        </a:solidFill>
                      </a:endParaRPr>
                    </a:p>
                    <a:p>
                      <a:pPr algn="ctr"/>
                      <a:r>
                        <a:rPr lang="en-US" sz="1400" b="0" dirty="0">
                          <a:solidFill>
                            <a:srgbClr val="111111"/>
                          </a:solidFill>
                        </a:rPr>
                        <a:t>Nuclide</a:t>
                      </a:r>
                      <a:endParaRPr lang="ru-RU" sz="1400" b="0" dirty="0">
                        <a:solidFill>
                          <a:srgbClr val="111111"/>
                        </a:solidFill>
                      </a:endParaRPr>
                    </a:p>
                  </a:txBody>
                  <a:tcPr>
                    <a:solidFill>
                      <a:srgbClr val="FFCC00"/>
                    </a:solidFill>
                  </a:tcPr>
                </a:tc>
                <a:tc>
                  <a:txBody>
                    <a:bodyPr/>
                    <a:lstStyle/>
                    <a:p>
                      <a:pPr algn="ctr"/>
                      <a:endParaRPr lang="en-US" sz="1400" b="0" i="1" dirty="0">
                        <a:solidFill>
                          <a:srgbClr val="111111"/>
                        </a:solidFill>
                      </a:endParaRPr>
                    </a:p>
                    <a:p>
                      <a:pPr algn="ctr"/>
                      <a:r>
                        <a:rPr lang="en-US" sz="1400" b="0" i="1" dirty="0">
                          <a:solidFill>
                            <a:srgbClr val="111111"/>
                          </a:solidFill>
                        </a:rPr>
                        <a:t>T</a:t>
                      </a:r>
                      <a:r>
                        <a:rPr lang="en-US" sz="1400" b="0" baseline="-25000" dirty="0">
                          <a:solidFill>
                            <a:srgbClr val="111111"/>
                          </a:solidFill>
                          <a:latin typeface="+mj-lt"/>
                        </a:rPr>
                        <a:t>1/2</a:t>
                      </a:r>
                      <a:r>
                        <a:rPr lang="en-US" sz="1400" b="0" baseline="0" dirty="0">
                          <a:solidFill>
                            <a:srgbClr val="111111"/>
                          </a:solidFill>
                        </a:rPr>
                        <a:t> (s)</a:t>
                      </a:r>
                      <a:endParaRPr lang="ru-RU" sz="1400" b="0" dirty="0">
                        <a:solidFill>
                          <a:srgbClr val="111111"/>
                        </a:solidFill>
                      </a:endParaRPr>
                    </a:p>
                  </a:txBody>
                  <a:tcPr>
                    <a:solidFill>
                      <a:srgbClr val="FFCC00"/>
                    </a:solidFill>
                  </a:tcPr>
                </a:tc>
                <a:tc>
                  <a:txBody>
                    <a:bodyPr/>
                    <a:lstStyle/>
                    <a:p>
                      <a:pPr algn="ctr"/>
                      <a:endParaRPr lang="en-US" sz="1400" b="0" i="1" dirty="0">
                        <a:solidFill>
                          <a:srgbClr val="111111"/>
                        </a:solidFill>
                      </a:endParaRPr>
                    </a:p>
                    <a:p>
                      <a:pPr algn="ctr"/>
                      <a:r>
                        <a:rPr lang="en-US" sz="1400" b="0" i="1" dirty="0">
                          <a:solidFill>
                            <a:srgbClr val="111111"/>
                          </a:solidFill>
                        </a:rPr>
                        <a:t>E</a:t>
                      </a:r>
                      <a:r>
                        <a:rPr lang="en-US" sz="1400" b="0" baseline="-25000" dirty="0">
                          <a:solidFill>
                            <a:srgbClr val="111111"/>
                          </a:solidFill>
                          <a:latin typeface="Symbol" pitchFamily="18" charset="2"/>
                        </a:rPr>
                        <a:t>a</a:t>
                      </a:r>
                      <a:r>
                        <a:rPr lang="en-US" sz="1400" b="0" baseline="0" dirty="0">
                          <a:solidFill>
                            <a:srgbClr val="111111"/>
                          </a:solidFill>
                        </a:rPr>
                        <a:t> (</a:t>
                      </a:r>
                      <a:r>
                        <a:rPr lang="en-US" sz="1400" b="0" baseline="0" dirty="0" err="1">
                          <a:solidFill>
                            <a:srgbClr val="111111"/>
                          </a:solidFill>
                        </a:rPr>
                        <a:t>MeV</a:t>
                      </a:r>
                      <a:r>
                        <a:rPr lang="en-US" sz="1400" b="0" baseline="0" dirty="0">
                          <a:solidFill>
                            <a:srgbClr val="111111"/>
                          </a:solidFill>
                        </a:rPr>
                        <a:t>)</a:t>
                      </a:r>
                      <a:endParaRPr lang="ru-RU" sz="1400" b="0" dirty="0">
                        <a:solidFill>
                          <a:srgbClr val="111111"/>
                        </a:solidFill>
                      </a:endParaRPr>
                    </a:p>
                  </a:txBody>
                  <a:tcPr>
                    <a:solidFill>
                      <a:srgbClr val="FFCC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rgbClr val="11111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111111"/>
                          </a:solidFill>
                        </a:rPr>
                        <a:t>Reaction</a:t>
                      </a:r>
                      <a:endParaRPr lang="ru-RU" sz="1400" b="0" dirty="0">
                        <a:solidFill>
                          <a:srgbClr val="111111"/>
                        </a:solidFill>
                      </a:endParaRPr>
                    </a:p>
                  </a:txBody>
                  <a:tcPr>
                    <a:solidFill>
                      <a:srgbClr val="FFCC00"/>
                    </a:solidFill>
                  </a:tcPr>
                </a:tc>
                <a:tc>
                  <a:txBody>
                    <a:bodyPr/>
                    <a:lstStyle/>
                    <a:p>
                      <a:pPr algn="ctr"/>
                      <a:r>
                        <a:rPr lang="en-US" sz="1400" b="0" dirty="0">
                          <a:solidFill>
                            <a:srgbClr val="111111"/>
                          </a:solidFill>
                        </a:rPr>
                        <a:t>Cross section</a:t>
                      </a:r>
                    </a:p>
                    <a:p>
                      <a:pPr algn="ctr"/>
                      <a:r>
                        <a:rPr lang="en-US" sz="1400" b="0" dirty="0">
                          <a:solidFill>
                            <a:srgbClr val="111111"/>
                          </a:solidFill>
                        </a:rPr>
                        <a:t>(</a:t>
                      </a:r>
                      <a:r>
                        <a:rPr lang="en-US" sz="1400" b="0" dirty="0" err="1">
                          <a:solidFill>
                            <a:srgbClr val="111111"/>
                          </a:solidFill>
                        </a:rPr>
                        <a:t>pb</a:t>
                      </a:r>
                      <a:r>
                        <a:rPr lang="en-US" sz="1400" b="0" dirty="0">
                          <a:solidFill>
                            <a:srgbClr val="111111"/>
                          </a:solidFill>
                        </a:rPr>
                        <a:t>)</a:t>
                      </a:r>
                      <a:endParaRPr lang="ru-RU" sz="1400" b="0" dirty="0">
                        <a:solidFill>
                          <a:srgbClr val="111111"/>
                        </a:solidFill>
                      </a:endParaRPr>
                    </a:p>
                  </a:txBody>
                  <a:tcPr>
                    <a:solidFill>
                      <a:srgbClr val="FFCC00"/>
                    </a:solidFill>
                  </a:tcPr>
                </a:tc>
                <a:extLst>
                  <a:ext uri="{0D108BD9-81ED-4DB2-BD59-A6C34878D82A}">
                    <a16:rowId xmlns:a16="http://schemas.microsoft.com/office/drawing/2014/main" xmlns="" val="10000"/>
                  </a:ext>
                </a:extLst>
              </a:tr>
              <a:tr h="370840">
                <a:tc>
                  <a:txBody>
                    <a:bodyPr/>
                    <a:lstStyle/>
                    <a:p>
                      <a:pPr algn="ctr"/>
                      <a:r>
                        <a:rPr lang="en-US" sz="1400" baseline="30000" dirty="0">
                          <a:solidFill>
                            <a:schemeClr val="tx1"/>
                          </a:solidFill>
                        </a:rPr>
                        <a:t>290</a:t>
                      </a:r>
                      <a:r>
                        <a:rPr lang="en-US" sz="1400" dirty="0">
                          <a:solidFill>
                            <a:schemeClr val="tx1"/>
                          </a:solidFill>
                        </a:rPr>
                        <a:t>115</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~0.6</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9.95</a:t>
                      </a:r>
                      <a:endParaRPr lang="ru-RU" sz="1400" dirty="0">
                        <a:solidFill>
                          <a:schemeClr val="tx1"/>
                        </a:solidFill>
                      </a:endParaRPr>
                    </a:p>
                  </a:txBody>
                  <a:tcPr>
                    <a:solidFill>
                      <a:srgbClr val="0070C0"/>
                    </a:solidFill>
                  </a:tcPr>
                </a:tc>
                <a:tc>
                  <a:txBody>
                    <a:bodyPr/>
                    <a:lstStyle/>
                    <a:p>
                      <a:pPr algn="ctr"/>
                      <a:r>
                        <a:rPr lang="en-US" sz="1400" baseline="30000" dirty="0">
                          <a:solidFill>
                            <a:schemeClr val="tx1"/>
                          </a:solidFill>
                        </a:rPr>
                        <a:t>249</a:t>
                      </a:r>
                      <a:r>
                        <a:rPr lang="en-US" sz="1400" dirty="0">
                          <a:solidFill>
                            <a:schemeClr val="tx1"/>
                          </a:solidFill>
                        </a:rPr>
                        <a:t>Bk(</a:t>
                      </a:r>
                      <a:r>
                        <a:rPr lang="en-US" sz="1400" baseline="30000" dirty="0">
                          <a:solidFill>
                            <a:schemeClr val="tx1"/>
                          </a:solidFill>
                        </a:rPr>
                        <a:t>48</a:t>
                      </a:r>
                      <a:r>
                        <a:rPr lang="en-US" sz="1400" dirty="0">
                          <a:solidFill>
                            <a:schemeClr val="tx1"/>
                          </a:solidFill>
                        </a:rPr>
                        <a:t>Ca,3</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ru-RU" sz="1400" i="0" kern="1200" baseline="0" dirty="0">
                          <a:solidFill>
                            <a:schemeClr val="tx1"/>
                          </a:solidFill>
                          <a:latin typeface="+mn-lt"/>
                          <a:ea typeface="+mn-ea"/>
                          <a:cs typeface="+mn-cs"/>
                        </a:rPr>
                        <a:t>0.5</a:t>
                      </a:r>
                      <a:endParaRPr lang="ru-RU" sz="1400" i="0" baseline="-25000" dirty="0">
                        <a:solidFill>
                          <a:schemeClr val="tx1"/>
                        </a:solidFill>
                      </a:endParaRPr>
                    </a:p>
                  </a:txBody>
                  <a:tcPr>
                    <a:solidFill>
                      <a:srgbClr val="0070C0"/>
                    </a:solidFill>
                  </a:tcPr>
                </a:tc>
                <a:extLst>
                  <a:ext uri="{0D108BD9-81ED-4DB2-BD59-A6C34878D82A}">
                    <a16:rowId xmlns:a16="http://schemas.microsoft.com/office/drawing/2014/main" xmlns="" val="10001"/>
                  </a:ext>
                </a:extLst>
              </a:tr>
              <a:tr h="370840">
                <a:tc>
                  <a:txBody>
                    <a:bodyPr/>
                    <a:lstStyle/>
                    <a:p>
                      <a:pPr algn="ctr"/>
                      <a:r>
                        <a:rPr lang="en-US" sz="1400" baseline="30000" dirty="0">
                          <a:solidFill>
                            <a:srgbClr val="000000"/>
                          </a:solidFill>
                        </a:rPr>
                        <a:t>289</a:t>
                      </a:r>
                      <a:r>
                        <a:rPr lang="en-US" sz="1400" dirty="0">
                          <a:solidFill>
                            <a:srgbClr val="000000"/>
                          </a:solidFill>
                        </a:rPr>
                        <a:t>114</a:t>
                      </a:r>
                      <a:endParaRPr lang="ru-RU" sz="1400" dirty="0">
                        <a:solidFill>
                          <a:srgbClr val="000000"/>
                        </a:solidFill>
                      </a:endParaRPr>
                    </a:p>
                  </a:txBody>
                  <a:tcPr/>
                </a:tc>
                <a:tc>
                  <a:txBody>
                    <a:bodyPr/>
                    <a:lstStyle/>
                    <a:p>
                      <a:pPr algn="ctr"/>
                      <a:r>
                        <a:rPr lang="en-US" sz="1400" dirty="0">
                          <a:solidFill>
                            <a:srgbClr val="000000"/>
                          </a:solidFill>
                        </a:rPr>
                        <a:t>2.6</a:t>
                      </a:r>
                      <a:endParaRPr lang="ru-RU" sz="1400" dirty="0">
                        <a:solidFill>
                          <a:srgbClr val="000000"/>
                        </a:solidFill>
                      </a:endParaRPr>
                    </a:p>
                  </a:txBody>
                  <a:tcPr/>
                </a:tc>
                <a:tc>
                  <a:txBody>
                    <a:bodyPr/>
                    <a:lstStyle/>
                    <a:p>
                      <a:pPr algn="ctr"/>
                      <a:r>
                        <a:rPr lang="en-US" sz="1400" dirty="0">
                          <a:solidFill>
                            <a:srgbClr val="000000"/>
                          </a:solidFill>
                        </a:rPr>
                        <a:t>9.82</a:t>
                      </a:r>
                      <a:endParaRPr lang="ru-RU" sz="1400" dirty="0">
                        <a:solidFill>
                          <a:srgbClr val="000000"/>
                        </a:solidFill>
                      </a:endParaRPr>
                    </a:p>
                  </a:txBody>
                  <a:tcPr/>
                </a:tc>
                <a:tc>
                  <a:txBody>
                    <a:bodyPr/>
                    <a:lstStyle/>
                    <a:p>
                      <a:pPr algn="ctr"/>
                      <a:r>
                        <a:rPr lang="en-US" sz="1400" baseline="30000" dirty="0">
                          <a:solidFill>
                            <a:srgbClr val="000000"/>
                          </a:solidFill>
                        </a:rPr>
                        <a:t>244</a:t>
                      </a:r>
                      <a:r>
                        <a:rPr lang="en-US" sz="1400" dirty="0">
                          <a:solidFill>
                            <a:srgbClr val="000000"/>
                          </a:solidFill>
                        </a:rPr>
                        <a:t>Pu(</a:t>
                      </a:r>
                      <a:r>
                        <a:rPr lang="en-US" sz="1400" baseline="30000" dirty="0">
                          <a:solidFill>
                            <a:srgbClr val="000000"/>
                          </a:solidFill>
                        </a:rPr>
                        <a:t>48</a:t>
                      </a:r>
                      <a:r>
                        <a:rPr lang="en-US" sz="1400" dirty="0">
                          <a:solidFill>
                            <a:srgbClr val="000000"/>
                          </a:solidFill>
                        </a:rPr>
                        <a:t>Ca,3</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en-US" sz="1400" kern="1200" dirty="0">
                          <a:solidFill>
                            <a:schemeClr val="dk1"/>
                          </a:solidFill>
                          <a:latin typeface="+mn-lt"/>
                          <a:ea typeface="+mn-ea"/>
                          <a:cs typeface="+mn-cs"/>
                        </a:rPr>
                        <a:t>1.7-</a:t>
                      </a:r>
                      <a:r>
                        <a:rPr lang="ru-RU" sz="1400" kern="1200" baseline="0" dirty="0">
                          <a:solidFill>
                            <a:schemeClr val="dk1"/>
                          </a:solidFill>
                          <a:latin typeface="+mn-lt"/>
                          <a:ea typeface="+mn-ea"/>
                          <a:cs typeface="+mn-cs"/>
                        </a:rPr>
                        <a:t>8</a:t>
                      </a:r>
                      <a:r>
                        <a:rPr lang="en-US" sz="1400" kern="1200" baseline="0" dirty="0">
                          <a:solidFill>
                            <a:schemeClr val="dk1"/>
                          </a:solidFill>
                          <a:latin typeface="+mn-lt"/>
                          <a:ea typeface="+mn-ea"/>
                          <a:cs typeface="+mn-cs"/>
                        </a:rPr>
                        <a:t>.</a:t>
                      </a:r>
                      <a:r>
                        <a:rPr lang="ru-RU" sz="1400" kern="1200" baseline="0" dirty="0">
                          <a:solidFill>
                            <a:schemeClr val="dk1"/>
                          </a:solidFill>
                          <a:latin typeface="+mn-lt"/>
                          <a:ea typeface="+mn-ea"/>
                          <a:cs typeface="+mn-cs"/>
                        </a:rPr>
                        <a:t>0</a:t>
                      </a:r>
                      <a:endParaRPr lang="ru-RU" sz="1400" i="0" baseline="-25000" dirty="0">
                        <a:solidFill>
                          <a:schemeClr val="tx1"/>
                        </a:solidFill>
                      </a:endParaRPr>
                    </a:p>
                  </a:txBody>
                  <a:tcPr/>
                </a:tc>
                <a:extLst>
                  <a:ext uri="{0D108BD9-81ED-4DB2-BD59-A6C34878D82A}">
                    <a16:rowId xmlns:a16="http://schemas.microsoft.com/office/drawing/2014/main" xmlns="" val="10002"/>
                  </a:ext>
                </a:extLst>
              </a:tr>
              <a:tr h="370840">
                <a:tc>
                  <a:txBody>
                    <a:bodyPr/>
                    <a:lstStyle/>
                    <a:p>
                      <a:pPr algn="ctr"/>
                      <a:r>
                        <a:rPr lang="en-US" sz="1400" baseline="30000" dirty="0">
                          <a:solidFill>
                            <a:schemeClr val="tx1"/>
                          </a:solidFill>
                        </a:rPr>
                        <a:t>288</a:t>
                      </a:r>
                      <a:r>
                        <a:rPr lang="en-US" sz="1400" dirty="0">
                          <a:solidFill>
                            <a:schemeClr val="tx1"/>
                          </a:solidFill>
                        </a:rPr>
                        <a:t>114</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0.80</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9.94</a:t>
                      </a:r>
                      <a:endParaRPr lang="ru-RU" sz="1400" dirty="0">
                        <a:solidFill>
                          <a:schemeClr val="tx1"/>
                        </a:solidFill>
                      </a:endParaRPr>
                    </a:p>
                  </a:txBody>
                  <a:tcPr>
                    <a:solidFill>
                      <a:srgbClr val="0070C0"/>
                    </a:solidFill>
                  </a:tcPr>
                </a:tc>
                <a:tc>
                  <a:txBody>
                    <a:bodyPr/>
                    <a:lstStyle/>
                    <a:p>
                      <a:pPr algn="ctr"/>
                      <a:r>
                        <a:rPr lang="en-US" sz="1400" baseline="30000" dirty="0">
                          <a:solidFill>
                            <a:schemeClr val="tx1"/>
                          </a:solidFill>
                        </a:rPr>
                        <a:t>244</a:t>
                      </a:r>
                      <a:r>
                        <a:rPr lang="en-US" sz="1400" dirty="0">
                          <a:solidFill>
                            <a:schemeClr val="tx1"/>
                          </a:solidFill>
                        </a:rPr>
                        <a:t>Pu(</a:t>
                      </a:r>
                      <a:r>
                        <a:rPr lang="en-US" sz="1400" baseline="30000" dirty="0">
                          <a:solidFill>
                            <a:schemeClr val="tx1"/>
                          </a:solidFill>
                        </a:rPr>
                        <a:t>48</a:t>
                      </a:r>
                      <a:r>
                        <a:rPr lang="en-US" sz="1400" dirty="0">
                          <a:solidFill>
                            <a:schemeClr val="tx1"/>
                          </a:solidFill>
                        </a:rPr>
                        <a:t>Ca,4</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en-US" sz="1400" kern="1200" dirty="0">
                          <a:solidFill>
                            <a:schemeClr val="tx2"/>
                          </a:solidFill>
                          <a:latin typeface="+mn-lt"/>
                          <a:ea typeface="+mn-ea"/>
                          <a:cs typeface="+mn-cs"/>
                        </a:rPr>
                        <a:t>5.3-9</a:t>
                      </a:r>
                      <a:r>
                        <a:rPr lang="en-US" sz="1400" kern="1200" baseline="0" dirty="0">
                          <a:solidFill>
                            <a:schemeClr val="tx2"/>
                          </a:solidFill>
                          <a:latin typeface="+mn-lt"/>
                          <a:ea typeface="+mn-ea"/>
                          <a:cs typeface="+mn-cs"/>
                        </a:rPr>
                        <a:t>.8</a:t>
                      </a:r>
                      <a:endParaRPr lang="ru-RU" sz="1400" i="0" baseline="-25000" dirty="0">
                        <a:solidFill>
                          <a:schemeClr val="tx2"/>
                        </a:solidFill>
                      </a:endParaRPr>
                    </a:p>
                  </a:txBody>
                  <a:tcPr>
                    <a:solidFill>
                      <a:srgbClr val="0070C0"/>
                    </a:solidFill>
                  </a:tcPr>
                </a:tc>
                <a:extLst>
                  <a:ext uri="{0D108BD9-81ED-4DB2-BD59-A6C34878D82A}">
                    <a16:rowId xmlns:a16="http://schemas.microsoft.com/office/drawing/2014/main" xmlns="" val="10003"/>
                  </a:ext>
                </a:extLst>
              </a:tr>
              <a:tr h="370840">
                <a:tc>
                  <a:txBody>
                    <a:bodyPr/>
                    <a:lstStyle/>
                    <a:p>
                      <a:pPr algn="ctr"/>
                      <a:r>
                        <a:rPr lang="en-US" sz="1400" baseline="30000" dirty="0">
                          <a:solidFill>
                            <a:srgbClr val="000000"/>
                          </a:solidFill>
                        </a:rPr>
                        <a:t>287</a:t>
                      </a:r>
                      <a:r>
                        <a:rPr lang="en-US" sz="1400" dirty="0">
                          <a:solidFill>
                            <a:srgbClr val="000000"/>
                          </a:solidFill>
                        </a:rPr>
                        <a:t>114</a:t>
                      </a:r>
                      <a:endParaRPr lang="ru-RU" sz="1400" dirty="0">
                        <a:solidFill>
                          <a:srgbClr val="000000"/>
                        </a:solidFill>
                      </a:endParaRPr>
                    </a:p>
                  </a:txBody>
                  <a:tcPr/>
                </a:tc>
                <a:tc>
                  <a:txBody>
                    <a:bodyPr/>
                    <a:lstStyle/>
                    <a:p>
                      <a:pPr algn="ctr"/>
                      <a:r>
                        <a:rPr lang="en-US" sz="1400" dirty="0">
                          <a:solidFill>
                            <a:srgbClr val="000000"/>
                          </a:solidFill>
                        </a:rPr>
                        <a:t>0.48</a:t>
                      </a:r>
                      <a:endParaRPr lang="ru-RU" sz="1400" dirty="0">
                        <a:solidFill>
                          <a:srgbClr val="000000"/>
                        </a:solidFill>
                      </a:endParaRPr>
                    </a:p>
                  </a:txBody>
                  <a:tcPr/>
                </a:tc>
                <a:tc>
                  <a:txBody>
                    <a:bodyPr/>
                    <a:lstStyle/>
                    <a:p>
                      <a:pPr algn="ctr"/>
                      <a:r>
                        <a:rPr lang="en-US" sz="1400" dirty="0">
                          <a:solidFill>
                            <a:srgbClr val="000000"/>
                          </a:solidFill>
                        </a:rPr>
                        <a:t>10.02</a:t>
                      </a:r>
                      <a:endParaRPr lang="ru-RU" sz="1400" dirty="0">
                        <a:solidFill>
                          <a:srgbClr val="000000"/>
                        </a:solidFill>
                      </a:endParaRPr>
                    </a:p>
                  </a:txBody>
                  <a:tcPr/>
                </a:tc>
                <a:tc>
                  <a:txBody>
                    <a:bodyPr/>
                    <a:lstStyle/>
                    <a:p>
                      <a:pPr algn="ctr"/>
                      <a:r>
                        <a:rPr lang="en-US" sz="1400" baseline="30000" dirty="0">
                          <a:solidFill>
                            <a:srgbClr val="000000"/>
                          </a:solidFill>
                        </a:rPr>
                        <a:t>242</a:t>
                      </a:r>
                      <a:r>
                        <a:rPr lang="en-US" sz="1400" dirty="0">
                          <a:solidFill>
                            <a:srgbClr val="000000"/>
                          </a:solidFill>
                        </a:rPr>
                        <a:t>Pu(</a:t>
                      </a:r>
                      <a:r>
                        <a:rPr lang="en-US" sz="1400" baseline="30000" dirty="0">
                          <a:solidFill>
                            <a:srgbClr val="000000"/>
                          </a:solidFill>
                        </a:rPr>
                        <a:t>48</a:t>
                      </a:r>
                      <a:r>
                        <a:rPr lang="en-US" sz="1400" dirty="0">
                          <a:solidFill>
                            <a:srgbClr val="000000"/>
                          </a:solidFill>
                        </a:rPr>
                        <a:t>Ca,4</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en-US" sz="1400" kern="1200" dirty="0">
                          <a:solidFill>
                            <a:srgbClr val="000000"/>
                          </a:solidFill>
                          <a:latin typeface="+mn-lt"/>
                          <a:ea typeface="+mn-ea"/>
                          <a:cs typeface="+mn-cs"/>
                        </a:rPr>
                        <a:t>3</a:t>
                      </a:r>
                      <a:r>
                        <a:rPr lang="en-US" sz="1400" kern="1200" baseline="0" dirty="0">
                          <a:solidFill>
                            <a:srgbClr val="000000"/>
                          </a:solidFill>
                          <a:latin typeface="+mn-lt"/>
                          <a:ea typeface="+mn-ea"/>
                          <a:cs typeface="+mn-cs"/>
                        </a:rPr>
                        <a:t>.6</a:t>
                      </a:r>
                      <a:endParaRPr lang="ru-RU" sz="1400" i="0" baseline="-25000" dirty="0">
                        <a:solidFill>
                          <a:srgbClr val="000000"/>
                        </a:solidFill>
                      </a:endParaRPr>
                    </a:p>
                  </a:txBody>
                  <a:tcPr/>
                </a:tc>
                <a:extLst>
                  <a:ext uri="{0D108BD9-81ED-4DB2-BD59-A6C34878D82A}">
                    <a16:rowId xmlns:a16="http://schemas.microsoft.com/office/drawing/2014/main" xmlns="" val="10004"/>
                  </a:ext>
                </a:extLst>
              </a:tr>
              <a:tr h="370840">
                <a:tc>
                  <a:txBody>
                    <a:bodyPr/>
                    <a:lstStyle/>
                    <a:p>
                      <a:pPr algn="ctr"/>
                      <a:r>
                        <a:rPr lang="en-US" sz="1400" baseline="30000" dirty="0">
                          <a:solidFill>
                            <a:schemeClr val="tx1"/>
                          </a:solidFill>
                        </a:rPr>
                        <a:t>286</a:t>
                      </a:r>
                      <a:r>
                        <a:rPr lang="en-US" sz="1400" dirty="0">
                          <a:solidFill>
                            <a:schemeClr val="tx1"/>
                          </a:solidFill>
                        </a:rPr>
                        <a:t>113</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20</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9.63</a:t>
                      </a:r>
                      <a:endParaRPr lang="ru-RU" sz="1400" dirty="0">
                        <a:solidFill>
                          <a:schemeClr val="tx1"/>
                        </a:solidFill>
                      </a:endParaRPr>
                    </a:p>
                  </a:txBody>
                  <a:tcPr>
                    <a:solidFill>
                      <a:srgbClr val="0070C0"/>
                    </a:solidFill>
                  </a:tcPr>
                </a:tc>
                <a:tc>
                  <a:txBody>
                    <a:bodyPr/>
                    <a:lstStyle/>
                    <a:p>
                      <a:pPr algn="ctr"/>
                      <a:r>
                        <a:rPr lang="en-US" sz="1400" baseline="30000" dirty="0">
                          <a:solidFill>
                            <a:schemeClr val="tx1"/>
                          </a:solidFill>
                        </a:rPr>
                        <a:t>249</a:t>
                      </a:r>
                      <a:r>
                        <a:rPr lang="en-US" sz="1400" dirty="0">
                          <a:solidFill>
                            <a:schemeClr val="tx1"/>
                          </a:solidFill>
                        </a:rPr>
                        <a:t>Bk(</a:t>
                      </a:r>
                      <a:r>
                        <a:rPr lang="en-US" sz="1400" baseline="30000" dirty="0">
                          <a:solidFill>
                            <a:schemeClr val="tx1"/>
                          </a:solidFill>
                        </a:rPr>
                        <a:t>48</a:t>
                      </a:r>
                      <a:r>
                        <a:rPr lang="en-US" sz="1400" dirty="0">
                          <a:solidFill>
                            <a:schemeClr val="tx1"/>
                          </a:solidFill>
                        </a:rPr>
                        <a:t>Ca,3</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ru-RU" sz="1400" i="0" kern="1200" baseline="0" dirty="0">
                          <a:solidFill>
                            <a:schemeClr val="tx2"/>
                          </a:solidFill>
                          <a:latin typeface="+mn-lt"/>
                          <a:ea typeface="+mn-ea"/>
                          <a:cs typeface="+mn-cs"/>
                        </a:rPr>
                        <a:t>0.5</a:t>
                      </a:r>
                      <a:endParaRPr lang="ru-RU" sz="1400" i="0" baseline="-25000" dirty="0">
                        <a:solidFill>
                          <a:schemeClr val="tx2"/>
                        </a:solidFill>
                      </a:endParaRPr>
                    </a:p>
                  </a:txBody>
                  <a:tcPr>
                    <a:solidFill>
                      <a:srgbClr val="0070C0"/>
                    </a:solidFill>
                  </a:tcPr>
                </a:tc>
                <a:extLst>
                  <a:ext uri="{0D108BD9-81ED-4DB2-BD59-A6C34878D82A}">
                    <a16:rowId xmlns:a16="http://schemas.microsoft.com/office/drawing/2014/main" xmlns="" val="10005"/>
                  </a:ext>
                </a:extLst>
              </a:tr>
              <a:tr h="370840">
                <a:tc>
                  <a:txBody>
                    <a:bodyPr/>
                    <a:lstStyle/>
                    <a:p>
                      <a:pPr algn="ctr"/>
                      <a:r>
                        <a:rPr lang="en-US" sz="1400" baseline="30000" dirty="0">
                          <a:solidFill>
                            <a:srgbClr val="000000"/>
                          </a:solidFill>
                        </a:rPr>
                        <a:t>285</a:t>
                      </a:r>
                      <a:r>
                        <a:rPr lang="en-US" sz="1400" dirty="0">
                          <a:solidFill>
                            <a:srgbClr val="000000"/>
                          </a:solidFill>
                        </a:rPr>
                        <a:t>113</a:t>
                      </a:r>
                      <a:endParaRPr lang="ru-RU" sz="1400" dirty="0">
                        <a:solidFill>
                          <a:srgbClr val="000000"/>
                        </a:solidFill>
                      </a:endParaRPr>
                    </a:p>
                  </a:txBody>
                  <a:tcPr/>
                </a:tc>
                <a:tc>
                  <a:txBody>
                    <a:bodyPr/>
                    <a:lstStyle/>
                    <a:p>
                      <a:pPr algn="ctr"/>
                      <a:r>
                        <a:rPr lang="en-US" sz="1400" dirty="0">
                          <a:solidFill>
                            <a:srgbClr val="000000"/>
                          </a:solidFill>
                        </a:rPr>
                        <a:t>5.5</a:t>
                      </a:r>
                      <a:endParaRPr lang="ru-RU" sz="1400" dirty="0">
                        <a:solidFill>
                          <a:srgbClr val="000000"/>
                        </a:solidFill>
                      </a:endParaRPr>
                    </a:p>
                  </a:txBody>
                  <a:tcPr/>
                </a:tc>
                <a:tc>
                  <a:txBody>
                    <a:bodyPr/>
                    <a:lstStyle/>
                    <a:p>
                      <a:pPr algn="ctr"/>
                      <a:r>
                        <a:rPr lang="en-US" sz="1400" dirty="0">
                          <a:solidFill>
                            <a:srgbClr val="000000"/>
                          </a:solidFill>
                        </a:rPr>
                        <a:t>9.74</a:t>
                      </a:r>
                      <a:endParaRPr lang="ru-RU" sz="1400" dirty="0">
                        <a:solidFill>
                          <a:srgbClr val="000000"/>
                        </a:solidFill>
                      </a:endParaRPr>
                    </a:p>
                  </a:txBody>
                  <a:tcPr/>
                </a:tc>
                <a:tc>
                  <a:txBody>
                    <a:bodyPr/>
                    <a:lstStyle/>
                    <a:p>
                      <a:pPr algn="ctr"/>
                      <a:r>
                        <a:rPr lang="en-US" sz="1400" baseline="30000" dirty="0">
                          <a:solidFill>
                            <a:srgbClr val="000000"/>
                          </a:solidFill>
                        </a:rPr>
                        <a:t>249</a:t>
                      </a:r>
                      <a:r>
                        <a:rPr lang="en-US" sz="1400" dirty="0">
                          <a:solidFill>
                            <a:srgbClr val="000000"/>
                          </a:solidFill>
                        </a:rPr>
                        <a:t>Bk(</a:t>
                      </a:r>
                      <a:r>
                        <a:rPr lang="en-US" sz="1400" baseline="30000" dirty="0">
                          <a:solidFill>
                            <a:srgbClr val="000000"/>
                          </a:solidFill>
                        </a:rPr>
                        <a:t>48</a:t>
                      </a:r>
                      <a:r>
                        <a:rPr lang="en-US" sz="1400" dirty="0">
                          <a:solidFill>
                            <a:srgbClr val="000000"/>
                          </a:solidFill>
                        </a:rPr>
                        <a:t>Ca,4</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en-US" sz="1400" i="0" kern="1200" baseline="0" dirty="0">
                          <a:solidFill>
                            <a:srgbClr val="000000"/>
                          </a:solidFill>
                          <a:latin typeface="+mn-lt"/>
                          <a:ea typeface="+mn-ea"/>
                          <a:cs typeface="+mn-cs"/>
                        </a:rPr>
                        <a:t>1</a:t>
                      </a:r>
                      <a:r>
                        <a:rPr lang="ru-RU" sz="1400" i="0" kern="1200" baseline="0" dirty="0">
                          <a:solidFill>
                            <a:srgbClr val="000000"/>
                          </a:solidFill>
                          <a:latin typeface="+mn-lt"/>
                          <a:ea typeface="+mn-ea"/>
                          <a:cs typeface="+mn-cs"/>
                        </a:rPr>
                        <a:t>.</a:t>
                      </a:r>
                      <a:r>
                        <a:rPr lang="en-US" sz="1400" i="0" kern="1200" baseline="0" dirty="0">
                          <a:solidFill>
                            <a:srgbClr val="000000"/>
                          </a:solidFill>
                          <a:latin typeface="+mn-lt"/>
                          <a:ea typeface="+mn-ea"/>
                          <a:cs typeface="+mn-cs"/>
                        </a:rPr>
                        <a:t>3</a:t>
                      </a:r>
                      <a:endParaRPr lang="ru-RU" sz="1400" i="0" baseline="-25000" dirty="0">
                        <a:solidFill>
                          <a:srgbClr val="000000"/>
                        </a:solidFill>
                      </a:endParaRPr>
                    </a:p>
                  </a:txBody>
                  <a:tcPr/>
                </a:tc>
                <a:extLst>
                  <a:ext uri="{0D108BD9-81ED-4DB2-BD59-A6C34878D82A}">
                    <a16:rowId xmlns:a16="http://schemas.microsoft.com/office/drawing/2014/main" xmlns="" val="10006"/>
                  </a:ext>
                </a:extLst>
              </a:tr>
              <a:tr h="370840">
                <a:tc>
                  <a:txBody>
                    <a:bodyPr/>
                    <a:lstStyle/>
                    <a:p>
                      <a:pPr algn="ctr"/>
                      <a:r>
                        <a:rPr lang="en-US" sz="1400" baseline="30000" dirty="0">
                          <a:solidFill>
                            <a:schemeClr val="tx1"/>
                          </a:solidFill>
                        </a:rPr>
                        <a:t>284</a:t>
                      </a:r>
                      <a:r>
                        <a:rPr lang="en-US" sz="1400" dirty="0">
                          <a:solidFill>
                            <a:schemeClr val="tx1"/>
                          </a:solidFill>
                        </a:rPr>
                        <a:t>113</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0.94</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9.97</a:t>
                      </a:r>
                      <a:endParaRPr lang="ru-RU" sz="1400" dirty="0">
                        <a:solidFill>
                          <a:schemeClr val="tx1"/>
                        </a:solidFill>
                      </a:endParaRPr>
                    </a:p>
                  </a:txBody>
                  <a:tcPr>
                    <a:solidFill>
                      <a:srgbClr val="0070C0"/>
                    </a:solidFill>
                  </a:tcPr>
                </a:tc>
                <a:tc>
                  <a:txBody>
                    <a:bodyPr/>
                    <a:lstStyle/>
                    <a:p>
                      <a:pPr algn="ctr"/>
                      <a:r>
                        <a:rPr lang="en-US" sz="1400" baseline="30000" dirty="0">
                          <a:solidFill>
                            <a:schemeClr val="tx1"/>
                          </a:solidFill>
                        </a:rPr>
                        <a:t>243</a:t>
                      </a:r>
                      <a:r>
                        <a:rPr lang="en-US" sz="1400" dirty="0">
                          <a:solidFill>
                            <a:schemeClr val="tx1"/>
                          </a:solidFill>
                        </a:rPr>
                        <a:t>Am(</a:t>
                      </a:r>
                      <a:r>
                        <a:rPr lang="en-US" sz="1400" baseline="30000" dirty="0">
                          <a:solidFill>
                            <a:schemeClr val="tx1"/>
                          </a:solidFill>
                        </a:rPr>
                        <a:t>48</a:t>
                      </a:r>
                      <a:r>
                        <a:rPr lang="en-US" sz="1400" dirty="0">
                          <a:solidFill>
                            <a:schemeClr val="tx1"/>
                          </a:solidFill>
                        </a:rPr>
                        <a:t>Ca,3</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en-US" sz="1400" i="0" kern="1200" baseline="0" dirty="0">
                          <a:solidFill>
                            <a:schemeClr val="tx2"/>
                          </a:solidFill>
                          <a:latin typeface="+mn-lt"/>
                          <a:ea typeface="+mn-ea"/>
                          <a:cs typeface="+mn-cs"/>
                        </a:rPr>
                        <a:t>8</a:t>
                      </a:r>
                      <a:r>
                        <a:rPr lang="ru-RU" sz="1400" i="0" kern="1200" baseline="0" dirty="0">
                          <a:solidFill>
                            <a:schemeClr val="tx2"/>
                          </a:solidFill>
                          <a:latin typeface="+mn-lt"/>
                          <a:ea typeface="+mn-ea"/>
                          <a:cs typeface="+mn-cs"/>
                        </a:rPr>
                        <a:t>.</a:t>
                      </a:r>
                      <a:r>
                        <a:rPr lang="en-US" sz="1400" i="0" kern="1200" baseline="0" dirty="0">
                          <a:solidFill>
                            <a:schemeClr val="tx2"/>
                          </a:solidFill>
                          <a:latin typeface="+mn-lt"/>
                          <a:ea typeface="+mn-ea"/>
                          <a:cs typeface="+mn-cs"/>
                        </a:rPr>
                        <a:t>5</a:t>
                      </a:r>
                      <a:endParaRPr lang="ru-RU" sz="1400" i="0" baseline="-25000" dirty="0">
                        <a:solidFill>
                          <a:schemeClr val="tx2"/>
                        </a:solidFill>
                      </a:endParaRPr>
                    </a:p>
                  </a:txBody>
                  <a:tcPr>
                    <a:solidFill>
                      <a:srgbClr val="0070C0"/>
                    </a:solidFill>
                  </a:tcPr>
                </a:tc>
                <a:extLst>
                  <a:ext uri="{0D108BD9-81ED-4DB2-BD59-A6C34878D82A}">
                    <a16:rowId xmlns:a16="http://schemas.microsoft.com/office/drawing/2014/main" xmlns="" val="10007"/>
                  </a:ext>
                </a:extLst>
              </a:tr>
              <a:tr h="370840">
                <a:tc>
                  <a:txBody>
                    <a:bodyPr/>
                    <a:lstStyle/>
                    <a:p>
                      <a:pPr algn="ctr"/>
                      <a:r>
                        <a:rPr lang="en-US" sz="1400" baseline="30000" dirty="0">
                          <a:solidFill>
                            <a:srgbClr val="000000"/>
                          </a:solidFill>
                        </a:rPr>
                        <a:t>285</a:t>
                      </a:r>
                      <a:r>
                        <a:rPr lang="en-US" sz="1400" dirty="0">
                          <a:solidFill>
                            <a:srgbClr val="000000"/>
                          </a:solidFill>
                        </a:rPr>
                        <a:t>Cn</a:t>
                      </a:r>
                      <a:endParaRPr lang="ru-RU" sz="1400" dirty="0">
                        <a:solidFill>
                          <a:srgbClr val="000000"/>
                        </a:solidFill>
                      </a:endParaRPr>
                    </a:p>
                  </a:txBody>
                  <a:tcPr/>
                </a:tc>
                <a:tc>
                  <a:txBody>
                    <a:bodyPr/>
                    <a:lstStyle/>
                    <a:p>
                      <a:pPr algn="ctr"/>
                      <a:r>
                        <a:rPr lang="en-US" sz="1400" dirty="0">
                          <a:solidFill>
                            <a:srgbClr val="000000"/>
                          </a:solidFill>
                        </a:rPr>
                        <a:t>29</a:t>
                      </a:r>
                      <a:endParaRPr lang="ru-RU" sz="1400" dirty="0">
                        <a:solidFill>
                          <a:srgbClr val="000000"/>
                        </a:solidFill>
                      </a:endParaRPr>
                    </a:p>
                  </a:txBody>
                  <a:tcPr/>
                </a:tc>
                <a:tc>
                  <a:txBody>
                    <a:bodyPr/>
                    <a:lstStyle/>
                    <a:p>
                      <a:pPr algn="ctr"/>
                      <a:r>
                        <a:rPr lang="en-US" sz="1400" dirty="0">
                          <a:solidFill>
                            <a:srgbClr val="000000"/>
                          </a:solidFill>
                        </a:rPr>
                        <a:t>9.15</a:t>
                      </a:r>
                      <a:endParaRPr lang="ru-RU" sz="1400" dirty="0">
                        <a:solidFill>
                          <a:srgbClr val="000000"/>
                        </a:solidFill>
                      </a:endParaRPr>
                    </a:p>
                  </a:txBody>
                  <a:tcPr/>
                </a:tc>
                <a:tc>
                  <a:txBody>
                    <a:bodyPr/>
                    <a:lstStyle/>
                    <a:p>
                      <a:pPr algn="ctr"/>
                      <a:r>
                        <a:rPr lang="en-US" sz="1400" baseline="30000" dirty="0">
                          <a:solidFill>
                            <a:srgbClr val="000000"/>
                          </a:solidFill>
                        </a:rPr>
                        <a:t>244</a:t>
                      </a:r>
                      <a:r>
                        <a:rPr lang="en-US" sz="1400" dirty="0">
                          <a:solidFill>
                            <a:srgbClr val="000000"/>
                          </a:solidFill>
                        </a:rPr>
                        <a:t>Pu(</a:t>
                      </a:r>
                      <a:r>
                        <a:rPr lang="en-US" sz="1400" baseline="30000" dirty="0">
                          <a:solidFill>
                            <a:srgbClr val="000000"/>
                          </a:solidFill>
                        </a:rPr>
                        <a:t>48</a:t>
                      </a:r>
                      <a:r>
                        <a:rPr lang="en-US" sz="1400" dirty="0">
                          <a:solidFill>
                            <a:srgbClr val="000000"/>
                          </a:solidFill>
                        </a:rPr>
                        <a:t>Ca,3</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en-US" sz="1400" kern="1200" dirty="0">
                          <a:solidFill>
                            <a:srgbClr val="000000"/>
                          </a:solidFill>
                          <a:latin typeface="+mn-lt"/>
                          <a:ea typeface="+mn-ea"/>
                          <a:cs typeface="+mn-cs"/>
                        </a:rPr>
                        <a:t>1.7-</a:t>
                      </a:r>
                      <a:r>
                        <a:rPr lang="ru-RU" sz="1400" kern="1200" baseline="0" dirty="0">
                          <a:solidFill>
                            <a:srgbClr val="000000"/>
                          </a:solidFill>
                          <a:latin typeface="+mn-lt"/>
                          <a:ea typeface="+mn-ea"/>
                          <a:cs typeface="+mn-cs"/>
                        </a:rPr>
                        <a:t>8</a:t>
                      </a:r>
                      <a:r>
                        <a:rPr lang="en-US" sz="1400" kern="1200" baseline="0" dirty="0">
                          <a:solidFill>
                            <a:srgbClr val="000000"/>
                          </a:solidFill>
                          <a:latin typeface="+mn-lt"/>
                          <a:ea typeface="+mn-ea"/>
                          <a:cs typeface="+mn-cs"/>
                        </a:rPr>
                        <a:t>.</a:t>
                      </a:r>
                      <a:r>
                        <a:rPr lang="ru-RU" sz="1400" kern="1200" baseline="0" dirty="0">
                          <a:solidFill>
                            <a:srgbClr val="000000"/>
                          </a:solidFill>
                          <a:latin typeface="+mn-lt"/>
                          <a:ea typeface="+mn-ea"/>
                          <a:cs typeface="+mn-cs"/>
                        </a:rPr>
                        <a:t>0</a:t>
                      </a:r>
                      <a:endParaRPr lang="ru-RU" sz="1400" i="0" baseline="-25000" dirty="0">
                        <a:solidFill>
                          <a:srgbClr val="000000"/>
                        </a:solidFill>
                      </a:endParaRPr>
                    </a:p>
                  </a:txBody>
                  <a:tcPr/>
                </a:tc>
                <a:extLst>
                  <a:ext uri="{0D108BD9-81ED-4DB2-BD59-A6C34878D82A}">
                    <a16:rowId xmlns:a16="http://schemas.microsoft.com/office/drawing/2014/main" xmlns="" val="10008"/>
                  </a:ext>
                </a:extLst>
              </a:tr>
              <a:tr h="370840">
                <a:tc>
                  <a:txBody>
                    <a:bodyPr/>
                    <a:lstStyle/>
                    <a:p>
                      <a:pPr algn="ctr"/>
                      <a:r>
                        <a:rPr lang="en-US" sz="1400" baseline="30000" dirty="0">
                          <a:solidFill>
                            <a:schemeClr val="tx1"/>
                          </a:solidFill>
                        </a:rPr>
                        <a:t>283</a:t>
                      </a:r>
                      <a:r>
                        <a:rPr lang="en-US" sz="1400" dirty="0">
                          <a:solidFill>
                            <a:schemeClr val="tx1"/>
                          </a:solidFill>
                        </a:rPr>
                        <a:t>Cn</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3.8</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9.54</a:t>
                      </a:r>
                      <a:endParaRPr lang="ru-RU" sz="1400" dirty="0">
                        <a:solidFill>
                          <a:schemeClr val="tx1"/>
                        </a:solidFill>
                      </a:endParaRPr>
                    </a:p>
                  </a:txBody>
                  <a:tcPr>
                    <a:solidFill>
                      <a:srgbClr val="0070C0"/>
                    </a:solidFill>
                  </a:tcPr>
                </a:tc>
                <a:tc>
                  <a:txBody>
                    <a:bodyPr/>
                    <a:lstStyle/>
                    <a:p>
                      <a:pPr algn="ctr"/>
                      <a:r>
                        <a:rPr lang="en-US" sz="1400" baseline="30000" dirty="0">
                          <a:solidFill>
                            <a:schemeClr val="tx1"/>
                          </a:solidFill>
                        </a:rPr>
                        <a:t>244</a:t>
                      </a:r>
                      <a:r>
                        <a:rPr lang="en-US" sz="1400" dirty="0">
                          <a:solidFill>
                            <a:schemeClr val="tx1"/>
                          </a:solidFill>
                        </a:rPr>
                        <a:t>Pu(</a:t>
                      </a:r>
                      <a:r>
                        <a:rPr lang="en-US" sz="1400" baseline="30000" dirty="0">
                          <a:solidFill>
                            <a:schemeClr val="tx1"/>
                          </a:solidFill>
                        </a:rPr>
                        <a:t>48</a:t>
                      </a:r>
                      <a:r>
                        <a:rPr lang="en-US" sz="1400" dirty="0">
                          <a:solidFill>
                            <a:schemeClr val="tx1"/>
                          </a:solidFill>
                        </a:rPr>
                        <a:t>Ca,4</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en-US" sz="1400" kern="1200" dirty="0">
                          <a:solidFill>
                            <a:schemeClr val="tx2"/>
                          </a:solidFill>
                          <a:latin typeface="+mn-lt"/>
                          <a:ea typeface="+mn-ea"/>
                          <a:cs typeface="+mn-cs"/>
                        </a:rPr>
                        <a:t>5.3-9</a:t>
                      </a:r>
                      <a:r>
                        <a:rPr lang="en-US" sz="1400" kern="1200" baseline="0" dirty="0">
                          <a:solidFill>
                            <a:schemeClr val="tx2"/>
                          </a:solidFill>
                          <a:latin typeface="+mn-lt"/>
                          <a:ea typeface="+mn-ea"/>
                          <a:cs typeface="+mn-cs"/>
                        </a:rPr>
                        <a:t>.8</a:t>
                      </a:r>
                      <a:endParaRPr lang="ru-RU" sz="1400" i="0" baseline="-25000" dirty="0">
                        <a:solidFill>
                          <a:schemeClr val="tx2"/>
                        </a:solidFill>
                      </a:endParaRPr>
                    </a:p>
                  </a:txBody>
                  <a:tcPr>
                    <a:solidFill>
                      <a:srgbClr val="0070C0"/>
                    </a:solidFill>
                  </a:tcPr>
                </a:tc>
                <a:extLst>
                  <a:ext uri="{0D108BD9-81ED-4DB2-BD59-A6C34878D82A}">
                    <a16:rowId xmlns:a16="http://schemas.microsoft.com/office/drawing/2014/main" xmlns="" val="10009"/>
                  </a:ext>
                </a:extLst>
              </a:tr>
              <a:tr h="370840">
                <a:tc>
                  <a:txBody>
                    <a:bodyPr/>
                    <a:lstStyle/>
                    <a:p>
                      <a:pPr algn="ctr"/>
                      <a:r>
                        <a:rPr lang="en-US" sz="1400" baseline="30000" dirty="0">
                          <a:solidFill>
                            <a:srgbClr val="000000"/>
                          </a:solidFill>
                        </a:rPr>
                        <a:t>282</a:t>
                      </a:r>
                      <a:r>
                        <a:rPr lang="en-US" sz="1400" dirty="0">
                          <a:solidFill>
                            <a:srgbClr val="000000"/>
                          </a:solidFill>
                        </a:rPr>
                        <a:t>Rg</a:t>
                      </a:r>
                      <a:endParaRPr lang="ru-RU" sz="1400" dirty="0">
                        <a:solidFill>
                          <a:srgbClr val="000000"/>
                        </a:solidFill>
                      </a:endParaRPr>
                    </a:p>
                  </a:txBody>
                  <a:tcPr/>
                </a:tc>
                <a:tc>
                  <a:txBody>
                    <a:bodyPr/>
                    <a:lstStyle/>
                    <a:p>
                      <a:pPr algn="ctr"/>
                      <a:r>
                        <a:rPr lang="en-US" sz="1400" dirty="0">
                          <a:solidFill>
                            <a:srgbClr val="000000"/>
                          </a:solidFill>
                        </a:rPr>
                        <a:t>0.5</a:t>
                      </a:r>
                      <a:endParaRPr lang="ru-RU" sz="1400" dirty="0">
                        <a:solidFill>
                          <a:srgbClr val="000000"/>
                        </a:solidFill>
                      </a:endParaRPr>
                    </a:p>
                  </a:txBody>
                  <a:tcPr/>
                </a:tc>
                <a:tc>
                  <a:txBody>
                    <a:bodyPr/>
                    <a:lstStyle/>
                    <a:p>
                      <a:pPr algn="ctr"/>
                      <a:r>
                        <a:rPr lang="en-US" sz="1400" dirty="0">
                          <a:solidFill>
                            <a:srgbClr val="000000"/>
                          </a:solidFill>
                        </a:rPr>
                        <a:t>9.00</a:t>
                      </a:r>
                      <a:endParaRPr lang="ru-RU" sz="1400" dirty="0">
                        <a:solidFill>
                          <a:srgbClr val="000000"/>
                        </a:solidFill>
                      </a:endParaRPr>
                    </a:p>
                  </a:txBody>
                  <a:tcPr/>
                </a:tc>
                <a:tc>
                  <a:txBody>
                    <a:bodyPr/>
                    <a:lstStyle/>
                    <a:p>
                      <a:pPr algn="ctr"/>
                      <a:r>
                        <a:rPr lang="en-US" sz="1400" baseline="30000" dirty="0">
                          <a:solidFill>
                            <a:srgbClr val="000000"/>
                          </a:solidFill>
                        </a:rPr>
                        <a:t>249</a:t>
                      </a:r>
                      <a:r>
                        <a:rPr lang="en-US" sz="1400" dirty="0">
                          <a:solidFill>
                            <a:srgbClr val="000000"/>
                          </a:solidFill>
                        </a:rPr>
                        <a:t>Bk(</a:t>
                      </a:r>
                      <a:r>
                        <a:rPr lang="en-US" sz="1400" baseline="30000" dirty="0">
                          <a:solidFill>
                            <a:srgbClr val="000000"/>
                          </a:solidFill>
                        </a:rPr>
                        <a:t>48</a:t>
                      </a:r>
                      <a:r>
                        <a:rPr lang="en-US" sz="1400" dirty="0">
                          <a:solidFill>
                            <a:srgbClr val="000000"/>
                          </a:solidFill>
                        </a:rPr>
                        <a:t>Ca,3</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ru-RU" sz="1400" i="0" kern="1200" baseline="0" dirty="0">
                          <a:solidFill>
                            <a:srgbClr val="000000"/>
                          </a:solidFill>
                          <a:latin typeface="+mn-lt"/>
                          <a:ea typeface="+mn-ea"/>
                          <a:cs typeface="+mn-cs"/>
                        </a:rPr>
                        <a:t>0.5</a:t>
                      </a:r>
                      <a:endParaRPr lang="ru-RU" sz="1400" i="0" baseline="-25000" dirty="0">
                        <a:solidFill>
                          <a:srgbClr val="000000"/>
                        </a:solidFill>
                      </a:endParaRPr>
                    </a:p>
                  </a:txBody>
                  <a:tcPr/>
                </a:tc>
                <a:extLst>
                  <a:ext uri="{0D108BD9-81ED-4DB2-BD59-A6C34878D82A}">
                    <a16:rowId xmlns:a16="http://schemas.microsoft.com/office/drawing/2014/main" xmlns="" val="10010"/>
                  </a:ext>
                </a:extLst>
              </a:tr>
              <a:tr h="370840">
                <a:tc>
                  <a:txBody>
                    <a:bodyPr/>
                    <a:lstStyle/>
                    <a:p>
                      <a:pPr algn="ctr"/>
                      <a:r>
                        <a:rPr lang="en-US" sz="1400" baseline="30000" dirty="0">
                          <a:solidFill>
                            <a:schemeClr val="tx1"/>
                          </a:solidFill>
                        </a:rPr>
                        <a:t>281</a:t>
                      </a:r>
                      <a:r>
                        <a:rPr lang="en-US" sz="1400" dirty="0">
                          <a:solidFill>
                            <a:schemeClr val="tx1"/>
                          </a:solidFill>
                        </a:rPr>
                        <a:t>Rg</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26</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SF</a:t>
                      </a:r>
                      <a:endParaRPr lang="ru-RU" sz="1400" dirty="0">
                        <a:solidFill>
                          <a:schemeClr val="tx1"/>
                        </a:solidFill>
                      </a:endParaRPr>
                    </a:p>
                  </a:txBody>
                  <a:tcPr>
                    <a:solidFill>
                      <a:srgbClr val="0070C0"/>
                    </a:solidFill>
                  </a:tcPr>
                </a:tc>
                <a:tc>
                  <a:txBody>
                    <a:bodyPr/>
                    <a:lstStyle/>
                    <a:p>
                      <a:pPr algn="ctr"/>
                      <a:r>
                        <a:rPr lang="en-US" sz="1400" baseline="30000" dirty="0">
                          <a:solidFill>
                            <a:schemeClr val="tx1"/>
                          </a:solidFill>
                        </a:rPr>
                        <a:t>249</a:t>
                      </a:r>
                      <a:r>
                        <a:rPr lang="en-US" sz="1400" dirty="0">
                          <a:solidFill>
                            <a:schemeClr val="tx1"/>
                          </a:solidFill>
                        </a:rPr>
                        <a:t>Bk(</a:t>
                      </a:r>
                      <a:r>
                        <a:rPr lang="en-US" sz="1400" baseline="30000" dirty="0">
                          <a:solidFill>
                            <a:schemeClr val="tx1"/>
                          </a:solidFill>
                        </a:rPr>
                        <a:t>48</a:t>
                      </a:r>
                      <a:r>
                        <a:rPr lang="en-US" sz="1400" dirty="0">
                          <a:solidFill>
                            <a:schemeClr val="tx1"/>
                          </a:solidFill>
                        </a:rPr>
                        <a:t>Ca,4</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en-US" sz="1400" i="0" kern="1200" baseline="0" dirty="0">
                          <a:solidFill>
                            <a:schemeClr val="tx2"/>
                          </a:solidFill>
                          <a:latin typeface="+mn-lt"/>
                          <a:ea typeface="+mn-ea"/>
                          <a:cs typeface="+mn-cs"/>
                        </a:rPr>
                        <a:t>1</a:t>
                      </a:r>
                      <a:r>
                        <a:rPr lang="ru-RU" sz="1400" i="0" kern="1200" baseline="0" dirty="0">
                          <a:solidFill>
                            <a:schemeClr val="tx2"/>
                          </a:solidFill>
                          <a:latin typeface="+mn-lt"/>
                          <a:ea typeface="+mn-ea"/>
                          <a:cs typeface="+mn-cs"/>
                        </a:rPr>
                        <a:t>.</a:t>
                      </a:r>
                      <a:r>
                        <a:rPr lang="en-US" sz="1400" i="0" kern="1200" baseline="0" dirty="0">
                          <a:solidFill>
                            <a:schemeClr val="tx2"/>
                          </a:solidFill>
                          <a:latin typeface="+mn-lt"/>
                          <a:ea typeface="+mn-ea"/>
                          <a:cs typeface="+mn-cs"/>
                        </a:rPr>
                        <a:t>3</a:t>
                      </a:r>
                      <a:endParaRPr lang="ru-RU" sz="1400" i="0" baseline="-25000" dirty="0">
                        <a:solidFill>
                          <a:schemeClr val="tx2"/>
                        </a:solidFill>
                      </a:endParaRPr>
                    </a:p>
                  </a:txBody>
                  <a:tcPr>
                    <a:solidFill>
                      <a:srgbClr val="0070C0"/>
                    </a:solidFill>
                  </a:tcPr>
                </a:tc>
                <a:extLst>
                  <a:ext uri="{0D108BD9-81ED-4DB2-BD59-A6C34878D82A}">
                    <a16:rowId xmlns:a16="http://schemas.microsoft.com/office/drawing/2014/main" xmlns="" val="10011"/>
                  </a:ext>
                </a:extLst>
              </a:tr>
              <a:tr h="370840">
                <a:tc>
                  <a:txBody>
                    <a:bodyPr/>
                    <a:lstStyle/>
                    <a:p>
                      <a:pPr algn="ctr"/>
                      <a:r>
                        <a:rPr lang="en-US" sz="1400" baseline="30000" dirty="0">
                          <a:solidFill>
                            <a:srgbClr val="000000"/>
                          </a:solidFill>
                        </a:rPr>
                        <a:t>280</a:t>
                      </a:r>
                      <a:r>
                        <a:rPr lang="en-US" sz="1400" dirty="0">
                          <a:solidFill>
                            <a:srgbClr val="000000"/>
                          </a:solidFill>
                        </a:rPr>
                        <a:t>Rg</a:t>
                      </a:r>
                      <a:endParaRPr lang="ru-RU" sz="1400" dirty="0">
                        <a:solidFill>
                          <a:srgbClr val="000000"/>
                        </a:solidFill>
                      </a:endParaRPr>
                    </a:p>
                  </a:txBody>
                  <a:tcPr/>
                </a:tc>
                <a:tc>
                  <a:txBody>
                    <a:bodyPr/>
                    <a:lstStyle/>
                    <a:p>
                      <a:pPr algn="ctr"/>
                      <a:r>
                        <a:rPr lang="en-US" sz="1400" dirty="0">
                          <a:solidFill>
                            <a:srgbClr val="000000"/>
                          </a:solidFill>
                        </a:rPr>
                        <a:t>3.5</a:t>
                      </a:r>
                      <a:endParaRPr lang="ru-RU" sz="1400" dirty="0">
                        <a:solidFill>
                          <a:srgbClr val="000000"/>
                        </a:solidFill>
                      </a:endParaRPr>
                    </a:p>
                  </a:txBody>
                  <a:tcPr/>
                </a:tc>
                <a:tc>
                  <a:txBody>
                    <a:bodyPr/>
                    <a:lstStyle/>
                    <a:p>
                      <a:pPr algn="ctr"/>
                      <a:r>
                        <a:rPr lang="en-US" sz="1400" dirty="0">
                          <a:solidFill>
                            <a:srgbClr val="000000"/>
                          </a:solidFill>
                        </a:rPr>
                        <a:t>9.52-9.87</a:t>
                      </a:r>
                      <a:endParaRPr lang="ru-RU" sz="1400" dirty="0">
                        <a:solidFill>
                          <a:srgbClr val="000000"/>
                        </a:solidFill>
                      </a:endParaRPr>
                    </a:p>
                  </a:txBody>
                  <a:tcPr/>
                </a:tc>
                <a:tc>
                  <a:txBody>
                    <a:bodyPr/>
                    <a:lstStyle/>
                    <a:p>
                      <a:pPr algn="ctr"/>
                      <a:r>
                        <a:rPr lang="en-US" sz="1400" baseline="30000" dirty="0">
                          <a:solidFill>
                            <a:srgbClr val="000000"/>
                          </a:solidFill>
                        </a:rPr>
                        <a:t>243</a:t>
                      </a:r>
                      <a:r>
                        <a:rPr lang="en-US" sz="1400" dirty="0">
                          <a:solidFill>
                            <a:srgbClr val="000000"/>
                          </a:solidFill>
                        </a:rPr>
                        <a:t>Am(</a:t>
                      </a:r>
                      <a:r>
                        <a:rPr lang="en-US" sz="1400" baseline="30000" dirty="0">
                          <a:solidFill>
                            <a:srgbClr val="000000"/>
                          </a:solidFill>
                        </a:rPr>
                        <a:t>48</a:t>
                      </a:r>
                      <a:r>
                        <a:rPr lang="en-US" sz="1400" dirty="0">
                          <a:solidFill>
                            <a:srgbClr val="000000"/>
                          </a:solidFill>
                        </a:rPr>
                        <a:t>Ca,3</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en-US" sz="1400" i="0" kern="1200" baseline="0" dirty="0">
                          <a:solidFill>
                            <a:srgbClr val="000000"/>
                          </a:solidFill>
                          <a:latin typeface="+mn-lt"/>
                          <a:ea typeface="+mn-ea"/>
                          <a:cs typeface="+mn-cs"/>
                        </a:rPr>
                        <a:t>8</a:t>
                      </a:r>
                      <a:r>
                        <a:rPr lang="ru-RU" sz="1400" i="0" kern="1200" baseline="0" dirty="0">
                          <a:solidFill>
                            <a:srgbClr val="000000"/>
                          </a:solidFill>
                          <a:latin typeface="+mn-lt"/>
                          <a:ea typeface="+mn-ea"/>
                          <a:cs typeface="+mn-cs"/>
                        </a:rPr>
                        <a:t>.</a:t>
                      </a:r>
                      <a:r>
                        <a:rPr lang="en-US" sz="1400" i="0" kern="1200" baseline="0" dirty="0">
                          <a:solidFill>
                            <a:srgbClr val="000000"/>
                          </a:solidFill>
                          <a:latin typeface="+mn-lt"/>
                          <a:ea typeface="+mn-ea"/>
                          <a:cs typeface="+mn-cs"/>
                        </a:rPr>
                        <a:t>5</a:t>
                      </a:r>
                      <a:endParaRPr lang="ru-RU" sz="1400" i="0" baseline="-25000" dirty="0">
                        <a:solidFill>
                          <a:srgbClr val="000000"/>
                        </a:solidFill>
                      </a:endParaRPr>
                    </a:p>
                  </a:txBody>
                  <a:tcPr/>
                </a:tc>
                <a:extLst>
                  <a:ext uri="{0D108BD9-81ED-4DB2-BD59-A6C34878D82A}">
                    <a16:rowId xmlns:a16="http://schemas.microsoft.com/office/drawing/2014/main" xmlns="" val="10012"/>
                  </a:ext>
                </a:extLst>
              </a:tr>
              <a:tr h="370840">
                <a:tc>
                  <a:txBody>
                    <a:bodyPr/>
                    <a:lstStyle/>
                    <a:p>
                      <a:pPr algn="ctr"/>
                      <a:r>
                        <a:rPr lang="en-US" sz="1400" baseline="30000" dirty="0">
                          <a:solidFill>
                            <a:schemeClr val="tx1"/>
                          </a:solidFill>
                        </a:rPr>
                        <a:t>281</a:t>
                      </a:r>
                      <a:r>
                        <a:rPr lang="en-US" sz="1400" dirty="0">
                          <a:solidFill>
                            <a:schemeClr val="tx1"/>
                          </a:solidFill>
                        </a:rPr>
                        <a:t>Ds</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11</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SF / 8.73 </a:t>
                      </a:r>
                      <a:r>
                        <a:rPr lang="en-US" sz="1200" dirty="0">
                          <a:solidFill>
                            <a:schemeClr val="tx1"/>
                          </a:solidFill>
                        </a:rPr>
                        <a:t>(10%)</a:t>
                      </a:r>
                      <a:endParaRPr lang="ru-RU" sz="1200" dirty="0">
                        <a:solidFill>
                          <a:schemeClr val="tx1"/>
                        </a:solidFill>
                      </a:endParaRPr>
                    </a:p>
                  </a:txBody>
                  <a:tcPr>
                    <a:solidFill>
                      <a:srgbClr val="0070C0"/>
                    </a:solidFill>
                  </a:tcPr>
                </a:tc>
                <a:tc>
                  <a:txBody>
                    <a:bodyPr/>
                    <a:lstStyle/>
                    <a:p>
                      <a:pPr algn="ctr"/>
                      <a:r>
                        <a:rPr lang="en-US" sz="1400" baseline="30000" dirty="0">
                          <a:solidFill>
                            <a:schemeClr val="tx1"/>
                          </a:solidFill>
                        </a:rPr>
                        <a:t>244</a:t>
                      </a:r>
                      <a:r>
                        <a:rPr lang="en-US" sz="1400" dirty="0">
                          <a:solidFill>
                            <a:schemeClr val="tx1"/>
                          </a:solidFill>
                        </a:rPr>
                        <a:t>Pu(</a:t>
                      </a:r>
                      <a:r>
                        <a:rPr lang="en-US" sz="1400" baseline="30000" dirty="0">
                          <a:solidFill>
                            <a:schemeClr val="tx1"/>
                          </a:solidFill>
                        </a:rPr>
                        <a:t>48</a:t>
                      </a:r>
                      <a:r>
                        <a:rPr lang="en-US" sz="1400" dirty="0">
                          <a:solidFill>
                            <a:schemeClr val="tx1"/>
                          </a:solidFill>
                        </a:rPr>
                        <a:t>Ca,3</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en-US" sz="1400" kern="1200" dirty="0">
                          <a:solidFill>
                            <a:schemeClr val="tx2"/>
                          </a:solidFill>
                          <a:latin typeface="+mn-lt"/>
                          <a:ea typeface="+mn-ea"/>
                          <a:cs typeface="+mn-cs"/>
                        </a:rPr>
                        <a:t>1.7-</a:t>
                      </a:r>
                      <a:r>
                        <a:rPr lang="ru-RU" sz="1400" kern="1200" baseline="0" dirty="0">
                          <a:solidFill>
                            <a:schemeClr val="tx2"/>
                          </a:solidFill>
                          <a:latin typeface="+mn-lt"/>
                          <a:ea typeface="+mn-ea"/>
                          <a:cs typeface="+mn-cs"/>
                        </a:rPr>
                        <a:t>8</a:t>
                      </a:r>
                      <a:r>
                        <a:rPr lang="en-US" sz="1400" kern="1200" baseline="0" dirty="0">
                          <a:solidFill>
                            <a:schemeClr val="tx2"/>
                          </a:solidFill>
                          <a:latin typeface="+mn-lt"/>
                          <a:ea typeface="+mn-ea"/>
                          <a:cs typeface="+mn-cs"/>
                        </a:rPr>
                        <a:t>.</a:t>
                      </a:r>
                      <a:r>
                        <a:rPr lang="ru-RU" sz="1400" kern="1200" baseline="0" dirty="0">
                          <a:solidFill>
                            <a:schemeClr val="tx2"/>
                          </a:solidFill>
                          <a:latin typeface="+mn-lt"/>
                          <a:ea typeface="+mn-ea"/>
                          <a:cs typeface="+mn-cs"/>
                        </a:rPr>
                        <a:t>0</a:t>
                      </a:r>
                      <a:endParaRPr lang="ru-RU" sz="1400" i="0" baseline="-25000" dirty="0">
                        <a:solidFill>
                          <a:schemeClr val="tx2"/>
                        </a:solidFill>
                      </a:endParaRPr>
                    </a:p>
                  </a:txBody>
                  <a:tcPr>
                    <a:solidFill>
                      <a:srgbClr val="0070C0"/>
                    </a:solidFill>
                  </a:tcPr>
                </a:tc>
                <a:extLst>
                  <a:ext uri="{0D108BD9-81ED-4DB2-BD59-A6C34878D82A}">
                    <a16:rowId xmlns:a16="http://schemas.microsoft.com/office/drawing/2014/main" xmlns="" val="10013"/>
                  </a:ext>
                </a:extLst>
              </a:tr>
              <a:tr h="370840">
                <a:tc>
                  <a:txBody>
                    <a:bodyPr/>
                    <a:lstStyle/>
                    <a:p>
                      <a:pPr algn="ctr"/>
                      <a:r>
                        <a:rPr lang="en-US" sz="1400" baseline="30000" dirty="0">
                          <a:solidFill>
                            <a:srgbClr val="000000"/>
                          </a:solidFill>
                        </a:rPr>
                        <a:t>278</a:t>
                      </a:r>
                      <a:r>
                        <a:rPr lang="en-US" sz="1400" dirty="0">
                          <a:solidFill>
                            <a:srgbClr val="000000"/>
                          </a:solidFill>
                        </a:rPr>
                        <a:t>Mt</a:t>
                      </a:r>
                      <a:endParaRPr lang="ru-RU" sz="1400" dirty="0">
                        <a:solidFill>
                          <a:srgbClr val="000000"/>
                        </a:solidFill>
                      </a:endParaRPr>
                    </a:p>
                  </a:txBody>
                  <a:tcPr/>
                </a:tc>
                <a:tc>
                  <a:txBody>
                    <a:bodyPr/>
                    <a:lstStyle/>
                    <a:p>
                      <a:pPr algn="ctr"/>
                      <a:r>
                        <a:rPr lang="en-US" sz="1400" dirty="0">
                          <a:solidFill>
                            <a:srgbClr val="000000"/>
                          </a:solidFill>
                        </a:rPr>
                        <a:t>8</a:t>
                      </a:r>
                      <a:endParaRPr lang="ru-RU" sz="1400" dirty="0">
                        <a:solidFill>
                          <a:srgbClr val="000000"/>
                        </a:solidFill>
                      </a:endParaRPr>
                    </a:p>
                  </a:txBody>
                  <a:tcPr/>
                </a:tc>
                <a:tc>
                  <a:txBody>
                    <a:bodyPr/>
                    <a:lstStyle/>
                    <a:p>
                      <a:pPr algn="ctr"/>
                      <a:r>
                        <a:rPr lang="en-US" sz="1400" dirty="0">
                          <a:solidFill>
                            <a:srgbClr val="000000"/>
                          </a:solidFill>
                        </a:rPr>
                        <a:t>9.55</a:t>
                      </a:r>
                      <a:endParaRPr lang="ru-RU" sz="1400" dirty="0">
                        <a:solidFill>
                          <a:srgbClr val="000000"/>
                        </a:solidFill>
                      </a:endParaRPr>
                    </a:p>
                  </a:txBody>
                  <a:tcPr/>
                </a:tc>
                <a:tc>
                  <a:txBody>
                    <a:bodyPr/>
                    <a:lstStyle/>
                    <a:p>
                      <a:pPr algn="ctr"/>
                      <a:r>
                        <a:rPr lang="en-US" sz="1400" baseline="30000" dirty="0">
                          <a:solidFill>
                            <a:srgbClr val="000000"/>
                          </a:solidFill>
                        </a:rPr>
                        <a:t>249</a:t>
                      </a:r>
                      <a:r>
                        <a:rPr lang="en-US" sz="1400" dirty="0">
                          <a:solidFill>
                            <a:srgbClr val="000000"/>
                          </a:solidFill>
                        </a:rPr>
                        <a:t>Bk(</a:t>
                      </a:r>
                      <a:r>
                        <a:rPr lang="en-US" sz="1400" baseline="30000" dirty="0">
                          <a:solidFill>
                            <a:srgbClr val="000000"/>
                          </a:solidFill>
                        </a:rPr>
                        <a:t>48</a:t>
                      </a:r>
                      <a:r>
                        <a:rPr lang="en-US" sz="1400" dirty="0">
                          <a:solidFill>
                            <a:srgbClr val="000000"/>
                          </a:solidFill>
                        </a:rPr>
                        <a:t>Ca,3</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ru-RU" sz="1400" i="0" kern="1200" baseline="0" dirty="0">
                          <a:solidFill>
                            <a:srgbClr val="000000"/>
                          </a:solidFill>
                          <a:latin typeface="+mn-lt"/>
                          <a:ea typeface="+mn-ea"/>
                          <a:cs typeface="+mn-cs"/>
                        </a:rPr>
                        <a:t>0.5</a:t>
                      </a:r>
                      <a:endParaRPr lang="ru-RU" sz="1400" i="0" baseline="-25000" dirty="0">
                        <a:solidFill>
                          <a:srgbClr val="000000"/>
                        </a:solidFill>
                      </a:endParaRPr>
                    </a:p>
                  </a:txBody>
                  <a:tcPr/>
                </a:tc>
                <a:extLst>
                  <a:ext uri="{0D108BD9-81ED-4DB2-BD59-A6C34878D82A}">
                    <a16:rowId xmlns:a16="http://schemas.microsoft.com/office/drawing/2014/main" xmlns="" val="10014"/>
                  </a:ext>
                </a:extLst>
              </a:tr>
              <a:tr h="370840">
                <a:tc>
                  <a:txBody>
                    <a:bodyPr/>
                    <a:lstStyle/>
                    <a:p>
                      <a:pPr algn="ctr"/>
                      <a:r>
                        <a:rPr lang="en-US" sz="1400" baseline="30000" dirty="0">
                          <a:solidFill>
                            <a:schemeClr val="tx1"/>
                          </a:solidFill>
                        </a:rPr>
                        <a:t>276</a:t>
                      </a:r>
                      <a:r>
                        <a:rPr lang="en-US" sz="1400" dirty="0">
                          <a:solidFill>
                            <a:schemeClr val="tx1"/>
                          </a:solidFill>
                        </a:rPr>
                        <a:t>Mt</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1.6</a:t>
                      </a:r>
                      <a:endParaRPr lang="ru-RU" sz="1400" dirty="0">
                        <a:solidFill>
                          <a:schemeClr val="tx1"/>
                        </a:solidFill>
                      </a:endParaRPr>
                    </a:p>
                  </a:txBody>
                  <a:tcPr>
                    <a:solidFill>
                      <a:srgbClr val="0070C0"/>
                    </a:solidFill>
                  </a:tcPr>
                </a:tc>
                <a:tc>
                  <a:txBody>
                    <a:bodyPr/>
                    <a:lstStyle/>
                    <a:p>
                      <a:pPr algn="ctr"/>
                      <a:r>
                        <a:rPr lang="en-US" sz="1400" dirty="0">
                          <a:solidFill>
                            <a:schemeClr val="tx1"/>
                          </a:solidFill>
                        </a:rPr>
                        <a:t>9.35-9.95</a:t>
                      </a:r>
                      <a:endParaRPr lang="ru-RU" sz="1400" dirty="0">
                        <a:solidFill>
                          <a:schemeClr val="tx1"/>
                        </a:solidFill>
                      </a:endParaRPr>
                    </a:p>
                  </a:txBody>
                  <a:tcPr>
                    <a:solidFill>
                      <a:srgbClr val="0070C0"/>
                    </a:solidFill>
                  </a:tcPr>
                </a:tc>
                <a:tc>
                  <a:txBody>
                    <a:bodyPr/>
                    <a:lstStyle/>
                    <a:p>
                      <a:pPr algn="ctr"/>
                      <a:r>
                        <a:rPr lang="en-US" sz="1400" baseline="30000" dirty="0">
                          <a:solidFill>
                            <a:schemeClr val="tx1"/>
                          </a:solidFill>
                        </a:rPr>
                        <a:t>243</a:t>
                      </a:r>
                      <a:r>
                        <a:rPr lang="en-US" sz="1400" dirty="0">
                          <a:solidFill>
                            <a:schemeClr val="tx1"/>
                          </a:solidFill>
                        </a:rPr>
                        <a:t>Am(</a:t>
                      </a:r>
                      <a:r>
                        <a:rPr lang="en-US" sz="1400" baseline="30000" dirty="0">
                          <a:solidFill>
                            <a:schemeClr val="tx1"/>
                          </a:solidFill>
                        </a:rPr>
                        <a:t>48</a:t>
                      </a:r>
                      <a:r>
                        <a:rPr lang="en-US" sz="1400" dirty="0">
                          <a:solidFill>
                            <a:schemeClr val="tx1"/>
                          </a:solidFill>
                        </a:rPr>
                        <a:t>Ca,3</a:t>
                      </a:r>
                      <a:r>
                        <a:rPr lang="en-US" sz="1400" i="1" dirty="0">
                          <a:solidFill>
                            <a:schemeClr val="tx1"/>
                          </a:solidFill>
                        </a:rPr>
                        <a:t>n</a:t>
                      </a:r>
                      <a:r>
                        <a:rPr lang="en-US" sz="1400" dirty="0">
                          <a:solidFill>
                            <a:schemeClr val="tx1"/>
                          </a:solidFill>
                        </a:rPr>
                        <a:t>)</a:t>
                      </a:r>
                      <a:endParaRPr lang="ru-RU" sz="1400" dirty="0">
                        <a:solidFill>
                          <a:schemeClr val="tx1"/>
                        </a:solidFill>
                      </a:endParaRPr>
                    </a:p>
                  </a:txBody>
                  <a:tcPr>
                    <a:solidFill>
                      <a:srgbClr val="0070C0"/>
                    </a:solidFill>
                  </a:tcPr>
                </a:tc>
                <a:tc>
                  <a:txBody>
                    <a:bodyPr/>
                    <a:lstStyle/>
                    <a:p>
                      <a:pPr algn="ctr"/>
                      <a:r>
                        <a:rPr lang="en-US" sz="1400" i="0" kern="1200" baseline="0" dirty="0">
                          <a:solidFill>
                            <a:schemeClr val="tx2"/>
                          </a:solidFill>
                          <a:latin typeface="+mn-lt"/>
                          <a:ea typeface="+mn-ea"/>
                          <a:cs typeface="+mn-cs"/>
                        </a:rPr>
                        <a:t>8</a:t>
                      </a:r>
                      <a:r>
                        <a:rPr lang="ru-RU" sz="1400" i="0" kern="1200" baseline="0" dirty="0">
                          <a:solidFill>
                            <a:schemeClr val="tx2"/>
                          </a:solidFill>
                          <a:latin typeface="+mn-lt"/>
                          <a:ea typeface="+mn-ea"/>
                          <a:cs typeface="+mn-cs"/>
                        </a:rPr>
                        <a:t>.</a:t>
                      </a:r>
                      <a:r>
                        <a:rPr lang="en-US" sz="1400" i="0" kern="1200" baseline="0" dirty="0">
                          <a:solidFill>
                            <a:schemeClr val="tx2"/>
                          </a:solidFill>
                          <a:latin typeface="+mn-lt"/>
                          <a:ea typeface="+mn-ea"/>
                          <a:cs typeface="+mn-cs"/>
                        </a:rPr>
                        <a:t>5</a:t>
                      </a:r>
                      <a:endParaRPr lang="ru-RU" sz="1400" i="0" baseline="-25000" dirty="0">
                        <a:solidFill>
                          <a:schemeClr val="tx2"/>
                        </a:solidFill>
                      </a:endParaRPr>
                    </a:p>
                  </a:txBody>
                  <a:tcPr>
                    <a:solidFill>
                      <a:srgbClr val="0070C0"/>
                    </a:solidFill>
                  </a:tcPr>
                </a:tc>
                <a:extLst>
                  <a:ext uri="{0D108BD9-81ED-4DB2-BD59-A6C34878D82A}">
                    <a16:rowId xmlns:a16="http://schemas.microsoft.com/office/drawing/2014/main" xmlns="" val="10015"/>
                  </a:ext>
                </a:extLst>
              </a:tr>
              <a:tr h="370840">
                <a:tc>
                  <a:txBody>
                    <a:bodyPr/>
                    <a:lstStyle/>
                    <a:p>
                      <a:pPr algn="ctr"/>
                      <a:r>
                        <a:rPr lang="en-US" sz="1400" baseline="30000" dirty="0">
                          <a:solidFill>
                            <a:srgbClr val="000000"/>
                          </a:solidFill>
                        </a:rPr>
                        <a:t>268</a:t>
                      </a:r>
                      <a:r>
                        <a:rPr lang="en-US" sz="1400" dirty="0">
                          <a:solidFill>
                            <a:srgbClr val="000000"/>
                          </a:solidFill>
                        </a:rPr>
                        <a:t>Db</a:t>
                      </a:r>
                      <a:endParaRPr lang="ru-RU" sz="1400" dirty="0">
                        <a:solidFill>
                          <a:srgbClr val="000000"/>
                        </a:solidFill>
                      </a:endParaRPr>
                    </a:p>
                  </a:txBody>
                  <a:tcPr/>
                </a:tc>
                <a:tc>
                  <a:txBody>
                    <a:bodyPr/>
                    <a:lstStyle/>
                    <a:p>
                      <a:pPr algn="ctr"/>
                      <a:r>
                        <a:rPr lang="en-US" sz="1400" dirty="0">
                          <a:solidFill>
                            <a:srgbClr val="000000"/>
                          </a:solidFill>
                        </a:rPr>
                        <a:t>27 (h)</a:t>
                      </a:r>
                      <a:endParaRPr lang="ru-RU" sz="1400" dirty="0">
                        <a:solidFill>
                          <a:srgbClr val="000000"/>
                        </a:solidFill>
                      </a:endParaRPr>
                    </a:p>
                  </a:txBody>
                  <a:tcPr/>
                </a:tc>
                <a:tc>
                  <a:txBody>
                    <a:bodyPr/>
                    <a:lstStyle/>
                    <a:p>
                      <a:pPr algn="ctr"/>
                      <a:r>
                        <a:rPr lang="en-US" sz="1400" dirty="0">
                          <a:solidFill>
                            <a:srgbClr val="000000"/>
                          </a:solidFill>
                        </a:rPr>
                        <a:t>SF</a:t>
                      </a:r>
                      <a:endParaRPr lang="ru-RU" sz="1400" dirty="0">
                        <a:solidFill>
                          <a:srgbClr val="000000"/>
                        </a:solidFill>
                      </a:endParaRPr>
                    </a:p>
                  </a:txBody>
                  <a:tcPr/>
                </a:tc>
                <a:tc>
                  <a:txBody>
                    <a:bodyPr/>
                    <a:lstStyle/>
                    <a:p>
                      <a:pPr algn="ctr"/>
                      <a:r>
                        <a:rPr lang="en-US" sz="1400" baseline="30000" dirty="0">
                          <a:solidFill>
                            <a:srgbClr val="000000"/>
                          </a:solidFill>
                        </a:rPr>
                        <a:t>243</a:t>
                      </a:r>
                      <a:r>
                        <a:rPr lang="en-US" sz="1400" dirty="0">
                          <a:solidFill>
                            <a:srgbClr val="000000"/>
                          </a:solidFill>
                        </a:rPr>
                        <a:t>Am(</a:t>
                      </a:r>
                      <a:r>
                        <a:rPr lang="en-US" sz="1400" baseline="30000" dirty="0">
                          <a:solidFill>
                            <a:srgbClr val="000000"/>
                          </a:solidFill>
                        </a:rPr>
                        <a:t>48</a:t>
                      </a:r>
                      <a:r>
                        <a:rPr lang="en-US" sz="1400" dirty="0">
                          <a:solidFill>
                            <a:srgbClr val="000000"/>
                          </a:solidFill>
                        </a:rPr>
                        <a:t>Ca,3</a:t>
                      </a:r>
                      <a:r>
                        <a:rPr lang="en-US" sz="1400" i="1" dirty="0">
                          <a:solidFill>
                            <a:srgbClr val="000000"/>
                          </a:solidFill>
                        </a:rPr>
                        <a:t>n</a:t>
                      </a:r>
                      <a:r>
                        <a:rPr lang="en-US" sz="1400" dirty="0">
                          <a:solidFill>
                            <a:srgbClr val="000000"/>
                          </a:solidFill>
                        </a:rPr>
                        <a:t>)</a:t>
                      </a:r>
                      <a:endParaRPr lang="ru-RU" sz="1400" dirty="0">
                        <a:solidFill>
                          <a:srgbClr val="000000"/>
                        </a:solidFill>
                      </a:endParaRPr>
                    </a:p>
                  </a:txBody>
                  <a:tcPr/>
                </a:tc>
                <a:tc>
                  <a:txBody>
                    <a:bodyPr/>
                    <a:lstStyle/>
                    <a:p>
                      <a:pPr algn="ctr"/>
                      <a:r>
                        <a:rPr lang="en-US" sz="1400" i="0" kern="1200" baseline="0" dirty="0">
                          <a:solidFill>
                            <a:srgbClr val="000000"/>
                          </a:solidFill>
                          <a:latin typeface="+mn-lt"/>
                          <a:ea typeface="+mn-ea"/>
                          <a:cs typeface="+mn-cs"/>
                        </a:rPr>
                        <a:t>8</a:t>
                      </a:r>
                      <a:r>
                        <a:rPr lang="ru-RU" sz="1400" i="0" kern="1200" baseline="0" dirty="0">
                          <a:solidFill>
                            <a:srgbClr val="000000"/>
                          </a:solidFill>
                          <a:latin typeface="+mn-lt"/>
                          <a:ea typeface="+mn-ea"/>
                          <a:cs typeface="+mn-cs"/>
                        </a:rPr>
                        <a:t>.</a:t>
                      </a:r>
                      <a:r>
                        <a:rPr lang="en-US" sz="1400" i="0" kern="1200" baseline="0" dirty="0">
                          <a:solidFill>
                            <a:srgbClr val="000000"/>
                          </a:solidFill>
                          <a:latin typeface="+mn-lt"/>
                          <a:ea typeface="+mn-ea"/>
                          <a:cs typeface="+mn-cs"/>
                        </a:rPr>
                        <a:t>5</a:t>
                      </a:r>
                      <a:endParaRPr lang="ru-RU" sz="1400" i="0" baseline="-25000" dirty="0">
                        <a:solidFill>
                          <a:srgbClr val="000000"/>
                        </a:solidFill>
                      </a:endParaRPr>
                    </a:p>
                  </a:txBody>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4001326155"/>
      </p:ext>
    </p:extLst>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Заголовок 1"/>
          <p:cNvSpPr>
            <a:spLocks noGrp="1"/>
          </p:cNvSpPr>
          <p:nvPr>
            <p:ph type="ctrTitle"/>
          </p:nvPr>
        </p:nvSpPr>
        <p:spPr>
          <a:xfrm>
            <a:off x="1115616" y="116632"/>
            <a:ext cx="6840537" cy="747514"/>
          </a:xfrm>
        </p:spPr>
        <p:txBody>
          <a:bodyPr/>
          <a:lstStyle/>
          <a:p>
            <a:r>
              <a:rPr lang="en-US" altLang="ru-RU" sz="1800" b="1" dirty="0">
                <a:latin typeface="Times New Roman" pitchFamily="18" charset="0"/>
                <a:cs typeface="Times New Roman" pitchFamily="18" charset="0"/>
              </a:rPr>
              <a:t> </a:t>
            </a:r>
            <a:r>
              <a:rPr lang="en-US" altLang="ru-RU" sz="2000" b="1" dirty="0">
                <a:solidFill>
                  <a:srgbClr val="C00000"/>
                </a:solidFill>
                <a:latin typeface="Times New Roman" pitchFamily="18" charset="0"/>
                <a:cs typeface="Times New Roman" pitchFamily="18" charset="0"/>
              </a:rPr>
              <a:t>2016÷2024 years FLNR accelerators running,</a:t>
            </a:r>
            <a:br>
              <a:rPr lang="en-US" altLang="ru-RU" sz="2000" b="1" dirty="0">
                <a:solidFill>
                  <a:srgbClr val="C00000"/>
                </a:solidFill>
                <a:latin typeface="Times New Roman" pitchFamily="18" charset="0"/>
                <a:cs typeface="Times New Roman" pitchFamily="18" charset="0"/>
              </a:rPr>
            </a:br>
            <a:r>
              <a:rPr lang="en-US" altLang="ru-RU" sz="2000" b="1" dirty="0">
                <a:solidFill>
                  <a:srgbClr val="C00000"/>
                </a:solidFill>
                <a:latin typeface="Times New Roman" pitchFamily="18" charset="0"/>
                <a:cs typeface="Times New Roman" pitchFamily="18" charset="0"/>
              </a:rPr>
              <a:t>creation and modernization schedule (2016)</a:t>
            </a:r>
            <a:endParaRPr lang="ru-RU" altLang="ru-RU" sz="2000" dirty="0">
              <a:solidFill>
                <a:srgbClr val="C00000"/>
              </a:solidFill>
              <a:latin typeface="Times New Roman" pitchFamily="18" charset="0"/>
              <a:cs typeface="Times New Roman" pitchFamily="18" charset="0"/>
            </a:endParaRPr>
          </a:p>
        </p:txBody>
      </p:sp>
      <p:pic>
        <p:nvPicPr>
          <p:cNvPr id="364547"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43013"/>
            <a:ext cx="8590480" cy="518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4128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995738" y="115888"/>
            <a:ext cx="5076825" cy="946150"/>
          </a:xfrm>
          <a:prstGeom prst="rect">
            <a:avLst/>
          </a:prstGeom>
          <a:noFill/>
          <a:ln>
            <a:noFill/>
          </a:ln>
          <a:effectLs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defRPr/>
            </a:pPr>
            <a:r>
              <a:rPr lang="en-US" sz="2800" b="1" dirty="0">
                <a:solidFill>
                  <a:srgbClr val="002060"/>
                </a:solidFill>
                <a:latin typeface="Times New Roman" pitchFamily="18" charset="0"/>
              </a:rPr>
              <a:t>U400R CYCLOTRON</a:t>
            </a:r>
          </a:p>
          <a:p>
            <a:pPr algn="ctr" eaLnBrk="1" hangingPunct="1">
              <a:defRPr/>
            </a:pPr>
            <a:r>
              <a:rPr lang="en-US" sz="2800" b="1" dirty="0">
                <a:solidFill>
                  <a:srgbClr val="002060"/>
                </a:solidFill>
                <a:latin typeface="Times New Roman" pitchFamily="18" charset="0"/>
              </a:rPr>
              <a:t>stand-alone &amp; post-accelerator</a:t>
            </a:r>
          </a:p>
        </p:txBody>
      </p:sp>
      <p:sp>
        <p:nvSpPr>
          <p:cNvPr id="4" name="TextBox 1"/>
          <p:cNvSpPr txBox="1">
            <a:spLocks noChangeArrowheads="1"/>
          </p:cNvSpPr>
          <p:nvPr/>
        </p:nvSpPr>
        <p:spPr bwMode="auto">
          <a:xfrm>
            <a:off x="490538" y="4076731"/>
            <a:ext cx="414126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Fusion-fission;</a:t>
            </a:r>
          </a:p>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Quasi-fission;</a:t>
            </a:r>
          </a:p>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Nuclear spectroscopy;</a:t>
            </a:r>
          </a:p>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New heavy isotopes;</a:t>
            </a:r>
          </a:p>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Multi nucleon transfer reactions;</a:t>
            </a:r>
          </a:p>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SHE chemistry;</a:t>
            </a:r>
          </a:p>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Reactions with exotic nuclei;</a:t>
            </a:r>
          </a:p>
          <a:p>
            <a:pPr eaLnBrk="1" hangingPunct="1">
              <a:spcBef>
                <a:spcPct val="0"/>
              </a:spcBef>
              <a:buClr>
                <a:srgbClr val="FF3300"/>
              </a:buClr>
              <a:buFont typeface="Wingdings" pitchFamily="2" charset="2"/>
              <a:buChar char="Ø"/>
            </a:pPr>
            <a:r>
              <a:rPr lang="en-US" altLang="ru-RU" sz="2000" b="1" dirty="0">
                <a:solidFill>
                  <a:srgbClr val="002060"/>
                </a:solidFill>
                <a:latin typeface="Times New Roman" pitchFamily="18" charset="0"/>
              </a:rPr>
              <a:t>Structure of light exotic nuclei;</a:t>
            </a:r>
          </a:p>
        </p:txBody>
      </p:sp>
      <p:graphicFrame>
        <p:nvGraphicFramePr>
          <p:cNvPr id="5" name="Group 65"/>
          <p:cNvGraphicFramePr>
            <a:graphicFrameLocks noGrp="1"/>
          </p:cNvGraphicFramePr>
          <p:nvPr/>
        </p:nvGraphicFramePr>
        <p:xfrm>
          <a:off x="4832350" y="1425580"/>
          <a:ext cx="3913188" cy="5126041"/>
        </p:xfrm>
        <a:graphic>
          <a:graphicData uri="http://schemas.openxmlformats.org/drawingml/2006/table">
            <a:tbl>
              <a:tblPr/>
              <a:tblGrid>
                <a:gridCol w="1112838">
                  <a:extLst>
                    <a:ext uri="{9D8B030D-6E8A-4147-A177-3AD203B41FA5}">
                      <a16:colId xmlns:a16="http://schemas.microsoft.com/office/drawing/2014/main" xmlns="" val="20000"/>
                    </a:ext>
                  </a:extLst>
                </a:gridCol>
                <a:gridCol w="1384300">
                  <a:extLst>
                    <a:ext uri="{9D8B030D-6E8A-4147-A177-3AD203B41FA5}">
                      <a16:colId xmlns:a16="http://schemas.microsoft.com/office/drawing/2014/main" xmlns="" val="20001"/>
                    </a:ext>
                  </a:extLst>
                </a:gridCol>
                <a:gridCol w="1416050">
                  <a:extLst>
                    <a:ext uri="{9D8B030D-6E8A-4147-A177-3AD203B41FA5}">
                      <a16:colId xmlns:a16="http://schemas.microsoft.com/office/drawing/2014/main" xmlns="" val="20002"/>
                    </a:ext>
                  </a:extLst>
                </a:gridCol>
              </a:tblGrid>
              <a:tr h="609599">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Times New Roman" pitchFamily="18" charset="0"/>
                          <a:cs typeface="Times New Roman" pitchFamily="18" charset="0"/>
                        </a:rPr>
                        <a:t>U400R (expected)</a:t>
                      </a:r>
                    </a:p>
                  </a:txBody>
                  <a:tcPr marL="91445" marR="91445" marT="45724" marB="45724" horzOverflow="overflow">
                    <a:lnL>
                      <a:noFill/>
                    </a:lnL>
                    <a:lnR w="28575"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622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[MeV/A]</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Output intensity</a:t>
                      </a:r>
                    </a:p>
                  </a:txBody>
                  <a:tcPr marL="91445" marR="91445" marT="45724" marB="45724"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1"/>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6</a:t>
                      </a:r>
                      <a:r>
                        <a:rPr kumimoji="0" lang="en-US" sz="1700" b="1" i="0" u="none" strike="noStrike" cap="none" normalizeH="0" baseline="0">
                          <a:ln>
                            <a:noFill/>
                          </a:ln>
                          <a:solidFill>
                            <a:srgbClr val="000000"/>
                          </a:solidFill>
                          <a:effectLst/>
                          <a:latin typeface="Times New Roman" pitchFamily="18" charset="0"/>
                          <a:cs typeface="Times New Roman" pitchFamily="18" charset="0"/>
                        </a:rPr>
                        <a:t>He</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2.8 </a:t>
                      </a:r>
                      <a:r>
                        <a:rPr kumimoji="0" lang="ru-RU" sz="1700" b="1" i="0" u="none" strike="noStrike" cap="none" normalizeH="0" baseline="0">
                          <a:ln>
                            <a:noFill/>
                          </a:ln>
                          <a:solidFill>
                            <a:srgbClr val="000000"/>
                          </a:solidFill>
                          <a:effectLst/>
                          <a:latin typeface="Times New Roman" pitchFamily="18" charset="0"/>
                          <a:cs typeface="Arial" charset="0"/>
                          <a:sym typeface="Symbol" pitchFamily="18" charset="2"/>
                        </a:rPr>
                        <a:t></a:t>
                      </a:r>
                      <a:r>
                        <a:rPr kumimoji="0" lang="en-GB" sz="1700" b="1" i="0" u="none" strike="noStrike" cap="none" normalizeH="0" baseline="0">
                          <a:ln>
                            <a:noFill/>
                          </a:ln>
                          <a:solidFill>
                            <a:srgbClr val="000000"/>
                          </a:solidFill>
                          <a:effectLst/>
                          <a:latin typeface="Times New Roman" pitchFamily="18" charset="0"/>
                          <a:cs typeface="Arial" charset="0"/>
                        </a:rPr>
                        <a:t> 14</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8</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2"/>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dirty="0">
                          <a:ln>
                            <a:noFill/>
                          </a:ln>
                          <a:solidFill>
                            <a:srgbClr val="000000"/>
                          </a:solidFill>
                          <a:effectLst/>
                          <a:latin typeface="Times New Roman" pitchFamily="18" charset="0"/>
                          <a:cs typeface="Times New Roman" pitchFamily="18" charset="0"/>
                        </a:rPr>
                        <a:t>8</a:t>
                      </a:r>
                      <a:r>
                        <a:rPr kumimoji="0" lang="en-US" sz="1700" b="1" i="0" u="none" strike="noStrike" cap="none" normalizeH="0" baseline="0" dirty="0">
                          <a:ln>
                            <a:noFill/>
                          </a:ln>
                          <a:solidFill>
                            <a:srgbClr val="000000"/>
                          </a:solidFill>
                          <a:effectLst/>
                          <a:latin typeface="Times New Roman" pitchFamily="18" charset="0"/>
                          <a:cs typeface="Times New Roman" pitchFamily="18" charset="0"/>
                        </a:rPr>
                        <a:t>He</a:t>
                      </a:r>
                      <a:endParaRPr kumimoji="0" lang="en-US" sz="1700" b="1" i="0" u="none" strike="noStrike" cap="none" normalizeH="0" baseline="0" dirty="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1.6 </a:t>
                      </a:r>
                      <a:r>
                        <a:rPr kumimoji="0" lang="ru-RU" sz="1700" b="1" i="0" u="none" strike="noStrike" cap="none" normalizeH="0" baseline="0">
                          <a:ln>
                            <a:noFill/>
                          </a:ln>
                          <a:solidFill>
                            <a:srgbClr val="000000"/>
                          </a:solidFill>
                          <a:effectLst/>
                          <a:latin typeface="Times New Roman" pitchFamily="18" charset="0"/>
                          <a:cs typeface="Arial" charset="0"/>
                          <a:sym typeface="Symbol" pitchFamily="18" charset="2"/>
                        </a:rPr>
                        <a:t></a:t>
                      </a:r>
                      <a:r>
                        <a:rPr kumimoji="0" lang="en-GB" sz="1700" b="1" i="0" u="none" strike="noStrike" cap="none" normalizeH="0" baseline="0">
                          <a:ln>
                            <a:noFill/>
                          </a:ln>
                          <a:solidFill>
                            <a:srgbClr val="000000"/>
                          </a:solidFill>
                          <a:effectLst/>
                          <a:latin typeface="Times New Roman" pitchFamily="18" charset="0"/>
                          <a:cs typeface="Arial" charset="0"/>
                        </a:rPr>
                        <a:t> 8</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5</a:t>
                      </a:r>
                      <a:endParaRPr kumimoji="0" lang="en-GB"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3"/>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7</a:t>
                      </a:r>
                      <a:r>
                        <a:rPr kumimoji="0" lang="en-US" sz="1700" b="1" i="0" u="none" strike="noStrike" cap="none" normalizeH="0" baseline="0">
                          <a:ln>
                            <a:noFill/>
                          </a:ln>
                          <a:solidFill>
                            <a:srgbClr val="000000"/>
                          </a:solidFill>
                          <a:effectLst/>
                          <a:latin typeface="Times New Roman" pitchFamily="18" charset="0"/>
                          <a:cs typeface="Times New Roman" pitchFamily="18" charset="0"/>
                        </a:rPr>
                        <a:t>Li</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2-17</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14</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4"/>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16</a:t>
                      </a:r>
                      <a:r>
                        <a:rPr kumimoji="0" lang="en-US" sz="1700" b="1" i="0" u="none" strike="noStrike" cap="none" normalizeH="0" baseline="0">
                          <a:ln>
                            <a:noFill/>
                          </a:ln>
                          <a:solidFill>
                            <a:srgbClr val="000000"/>
                          </a:solidFill>
                          <a:effectLst/>
                          <a:latin typeface="Times New Roman" pitchFamily="18" charset="0"/>
                          <a:cs typeface="Times New Roman" pitchFamily="18" charset="0"/>
                        </a:rPr>
                        <a:t>O</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6,4 -27</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14</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5"/>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40</a:t>
                      </a:r>
                      <a:r>
                        <a:rPr kumimoji="0" lang="en-US" sz="1700" b="1" i="0" u="none" strike="noStrike" cap="none" normalizeH="0" baseline="0">
                          <a:ln>
                            <a:noFill/>
                          </a:ln>
                          <a:solidFill>
                            <a:srgbClr val="000000"/>
                          </a:solidFill>
                          <a:effectLst/>
                          <a:latin typeface="Times New Roman" pitchFamily="18" charset="0"/>
                          <a:cs typeface="Times New Roman" pitchFamily="18" charset="0"/>
                        </a:rPr>
                        <a:t>Ar</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1-5,1</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6"/>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48</a:t>
                      </a:r>
                      <a:r>
                        <a:rPr kumimoji="0" lang="en-US" sz="1700" b="1" i="0" u="none" strike="noStrike" cap="none" normalizeH="0" baseline="0">
                          <a:ln>
                            <a:noFill/>
                          </a:ln>
                          <a:solidFill>
                            <a:srgbClr val="000000"/>
                          </a:solidFill>
                          <a:effectLst/>
                          <a:latin typeface="Times New Roman" pitchFamily="18" charset="0"/>
                          <a:cs typeface="Times New Roman" pitchFamily="18" charset="0"/>
                        </a:rPr>
                        <a:t>Ca</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1,6-11</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1.5×10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7"/>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50</a:t>
                      </a:r>
                      <a:r>
                        <a:rPr kumimoji="0" lang="en-US" sz="1700" b="1" i="0" u="none" strike="noStrike" cap="none" normalizeH="0" baseline="0">
                          <a:ln>
                            <a:noFill/>
                          </a:ln>
                          <a:solidFill>
                            <a:srgbClr val="000000"/>
                          </a:solidFill>
                          <a:effectLst/>
                          <a:latin typeface="Times New Roman" pitchFamily="18" charset="0"/>
                          <a:cs typeface="Times New Roman" pitchFamily="18" charset="0"/>
                        </a:rPr>
                        <a:t>Ti</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4,1-21</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8"/>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58</a:t>
                      </a:r>
                      <a:r>
                        <a:rPr kumimoji="0" lang="en-US" sz="1700" b="1" i="0" u="none" strike="noStrike" cap="none" normalizeH="0" baseline="0">
                          <a:ln>
                            <a:noFill/>
                          </a:ln>
                          <a:solidFill>
                            <a:srgbClr val="000000"/>
                          </a:solidFill>
                          <a:effectLst/>
                          <a:latin typeface="Times New Roman" pitchFamily="18" charset="0"/>
                          <a:cs typeface="Times New Roman" pitchFamily="18" charset="0"/>
                        </a:rPr>
                        <a:t>Fe</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1,2-7,5</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9"/>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84</a:t>
                      </a:r>
                      <a:r>
                        <a:rPr kumimoji="0" lang="en-US" sz="1700" b="1" i="0" u="none" strike="noStrike" cap="none" normalizeH="0" baseline="0">
                          <a:ln>
                            <a:noFill/>
                          </a:ln>
                          <a:solidFill>
                            <a:srgbClr val="000000"/>
                          </a:solidFill>
                          <a:effectLst/>
                          <a:latin typeface="Times New Roman" pitchFamily="18" charset="0"/>
                          <a:cs typeface="Times New Roman" pitchFamily="18" charset="0"/>
                        </a:rPr>
                        <a:t>Kr</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0,8-3,5</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10"/>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132</a:t>
                      </a:r>
                      <a:r>
                        <a:rPr kumimoji="0" lang="en-US" sz="1700" b="1" i="0" u="none" strike="noStrike" cap="none" normalizeH="0" baseline="0">
                          <a:ln>
                            <a:noFill/>
                          </a:ln>
                          <a:solidFill>
                            <a:srgbClr val="000000"/>
                          </a:solidFill>
                          <a:effectLst/>
                          <a:latin typeface="Times New Roman" pitchFamily="18" charset="0"/>
                          <a:cs typeface="Times New Roman" pitchFamily="18" charset="0"/>
                        </a:rPr>
                        <a:t>Xe</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0,8-3,5</a:t>
                      </a:r>
                      <a:endParaRPr kumimoji="0" lang="en-US" sz="1700" b="1"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3×10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11"/>
                  </a:ext>
                </a:extLst>
              </a:tr>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238</a:t>
                      </a:r>
                      <a:r>
                        <a:rPr kumimoji="0" lang="en-US" sz="1700" b="1" i="0" u="none" strike="noStrike" cap="none" normalizeH="0" baseline="0">
                          <a:ln>
                            <a:noFill/>
                          </a:ln>
                          <a:solidFill>
                            <a:srgbClr val="000000"/>
                          </a:solidFill>
                          <a:effectLst/>
                          <a:latin typeface="Times New Roman" pitchFamily="18" charset="0"/>
                          <a:cs typeface="Times New Roman" pitchFamily="18" charset="0"/>
                        </a:rPr>
                        <a:t>U</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1,5- 8</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dirty="0">
                          <a:ln>
                            <a:noFill/>
                          </a:ln>
                          <a:solidFill>
                            <a:srgbClr val="000000"/>
                          </a:solidFill>
                          <a:effectLst/>
                          <a:latin typeface="Times New Roman" pitchFamily="18" charset="0"/>
                          <a:cs typeface="Times New Roman" pitchFamily="18" charset="0"/>
                        </a:rPr>
                        <a:t>5×10</a:t>
                      </a:r>
                      <a:r>
                        <a:rPr kumimoji="0" lang="en-GB" sz="1700" b="1" i="0" u="none" strike="noStrike" cap="none" normalizeH="0" baseline="30000" dirty="0">
                          <a:ln>
                            <a:noFill/>
                          </a:ln>
                          <a:solidFill>
                            <a:srgbClr val="000000"/>
                          </a:solidFill>
                          <a:effectLst/>
                          <a:latin typeface="Times New Roman" pitchFamily="18" charset="0"/>
                          <a:cs typeface="Times New Roman" pitchFamily="18" charset="0"/>
                        </a:rPr>
                        <a:t>11</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12"/>
                  </a:ext>
                </a:extLst>
              </a:tr>
            </a:tbl>
          </a:graphicData>
        </a:graphic>
      </p:graphicFrame>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1" y="113734"/>
            <a:ext cx="3293390" cy="3962400"/>
          </a:xfrm>
          <a:prstGeom prst="rect">
            <a:avLst/>
          </a:prstGeom>
        </p:spPr>
      </p:pic>
    </p:spTree>
    <p:extLst>
      <p:ext uri="{BB962C8B-B14F-4D97-AF65-F5344CB8AC3E}">
        <p14:creationId xmlns:p14="http://schemas.microsoft.com/office/powerpoint/2010/main" val="27507616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98451" y="0"/>
            <a:ext cx="8753475" cy="6413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400" b="1" dirty="0">
                <a:solidFill>
                  <a:srgbClr val="C00000"/>
                </a:solidFill>
                <a:latin typeface="Arial" panose="020B0604020202020204" pitchFamily="34" charset="0"/>
                <a:cs typeface="Arial" panose="020B0604020202020204" pitchFamily="34" charset="0"/>
              </a:rPr>
              <a:t>Experimental hall of</a:t>
            </a:r>
            <a:r>
              <a:rPr lang="ru-RU" altLang="ru-RU" sz="2400" b="1" dirty="0">
                <a:solidFill>
                  <a:srgbClr val="C00000"/>
                </a:solidFill>
                <a:latin typeface="Arial" panose="020B0604020202020204" pitchFamily="34" charset="0"/>
                <a:cs typeface="Arial" panose="020B0604020202020204" pitchFamily="34" charset="0"/>
              </a:rPr>
              <a:t> </a:t>
            </a:r>
            <a:r>
              <a:rPr lang="en-US" altLang="ru-RU" sz="2400" b="1" dirty="0">
                <a:solidFill>
                  <a:srgbClr val="C00000"/>
                </a:solidFill>
                <a:latin typeface="Arial" panose="020B0604020202020204" pitchFamily="34" charset="0"/>
                <a:cs typeface="Arial" panose="020B0604020202020204" pitchFamily="34" charset="0"/>
              </a:rPr>
              <a:t>U-400R. 2</a:t>
            </a:r>
            <a:r>
              <a:rPr lang="en-US" altLang="ru-RU" sz="2400" b="1" baseline="30000" dirty="0">
                <a:solidFill>
                  <a:srgbClr val="C00000"/>
                </a:solidFill>
                <a:latin typeface="Arial" panose="020B0604020202020204" pitchFamily="34" charset="0"/>
                <a:cs typeface="Arial" panose="020B0604020202020204" pitchFamily="34" charset="0"/>
              </a:rPr>
              <a:t>nd</a:t>
            </a:r>
            <a:r>
              <a:rPr lang="en-US" altLang="ru-RU" sz="2400" b="1" dirty="0">
                <a:solidFill>
                  <a:srgbClr val="C00000"/>
                </a:solidFill>
                <a:latin typeface="Arial" panose="020B0604020202020204" pitchFamily="34" charset="0"/>
                <a:cs typeface="Arial" panose="020B0604020202020204" pitchFamily="34" charset="0"/>
              </a:rPr>
              <a:t> floor</a:t>
            </a:r>
            <a:endParaRPr lang="ru-RU" altLang="ru-RU" sz="2400" b="1" dirty="0">
              <a:solidFill>
                <a:srgbClr val="C000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0808" y="618015"/>
            <a:ext cx="5842388" cy="6070791"/>
          </a:xfrm>
          <a:prstGeom prst="rect">
            <a:avLst/>
          </a:prstGeom>
        </p:spPr>
      </p:pic>
    </p:spTree>
    <p:extLst>
      <p:ext uri="{BB962C8B-B14F-4D97-AF65-F5344CB8AC3E}">
        <p14:creationId xmlns:p14="http://schemas.microsoft.com/office/powerpoint/2010/main" val="2370048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361474" name="Picture 2" descr="u400from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62" y="1408137"/>
            <a:ext cx="41179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5" name="Text Box 3"/>
          <p:cNvSpPr txBox="1">
            <a:spLocks noChangeArrowheads="1"/>
          </p:cNvSpPr>
          <p:nvPr/>
        </p:nvSpPr>
        <p:spPr bwMode="auto">
          <a:xfrm>
            <a:off x="881065" y="63500"/>
            <a:ext cx="7131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FontTx/>
              <a:buNone/>
            </a:pPr>
            <a:r>
              <a:rPr kumimoji="1" lang="en-US" altLang="ru-RU" sz="2800" b="1" dirty="0">
                <a:solidFill>
                  <a:srgbClr val="C00000"/>
                </a:solidFill>
                <a:latin typeface="Times New Roman" pitchFamily="18" charset="0"/>
              </a:rPr>
              <a:t>U400M CYCLOTRON</a:t>
            </a:r>
          </a:p>
          <a:p>
            <a:pPr algn="ctr" fontAlgn="base">
              <a:spcBef>
                <a:spcPct val="0"/>
              </a:spcBef>
              <a:spcAft>
                <a:spcPct val="0"/>
              </a:spcAft>
              <a:buFontTx/>
              <a:buNone/>
            </a:pPr>
            <a:r>
              <a:rPr kumimoji="1" lang="en-US" altLang="ru-RU" sz="2800" b="1" dirty="0">
                <a:solidFill>
                  <a:srgbClr val="C00000"/>
                </a:solidFill>
                <a:latin typeface="Times New Roman" pitchFamily="18" charset="0"/>
              </a:rPr>
              <a:t>stand-alone &amp; driving accelerator</a:t>
            </a:r>
          </a:p>
        </p:txBody>
      </p:sp>
      <p:sp>
        <p:nvSpPr>
          <p:cNvPr id="361476" name="Прямоугольник 1"/>
          <p:cNvSpPr>
            <a:spLocks noChangeArrowheads="1"/>
          </p:cNvSpPr>
          <p:nvPr/>
        </p:nvSpPr>
        <p:spPr bwMode="auto">
          <a:xfrm>
            <a:off x="209550" y="4391037"/>
            <a:ext cx="41846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Clr>
                <a:srgbClr val="FF3300"/>
              </a:buClr>
              <a:buFont typeface="Wingdings" pitchFamily="2" charset="2"/>
              <a:buChar char="Ш"/>
            </a:pPr>
            <a:r>
              <a:rPr kumimoji="1" lang="en-US" altLang="ru-RU" sz="2000" b="1">
                <a:solidFill>
                  <a:srgbClr val="002060"/>
                </a:solidFill>
                <a:latin typeface="Times New Roman" pitchFamily="18" charset="0"/>
                <a:cs typeface="Times New Roman" pitchFamily="18" charset="0"/>
              </a:rPr>
              <a:t>Properties and structure of light exotic nuclei;</a:t>
            </a:r>
          </a:p>
          <a:p>
            <a:pPr fontAlgn="base">
              <a:spcBef>
                <a:spcPct val="0"/>
              </a:spcBef>
              <a:spcAft>
                <a:spcPct val="0"/>
              </a:spcAft>
              <a:buClr>
                <a:srgbClr val="FF3300"/>
              </a:buClr>
              <a:buFont typeface="Wingdings" pitchFamily="2" charset="2"/>
              <a:buChar char="Ш"/>
            </a:pPr>
            <a:r>
              <a:rPr kumimoji="1" lang="en-US" altLang="ru-RU" sz="2000" b="1">
                <a:solidFill>
                  <a:srgbClr val="002060"/>
                </a:solidFill>
                <a:latin typeface="Times New Roman" pitchFamily="18" charset="0"/>
                <a:cs typeface="Times New Roman" pitchFamily="18" charset="0"/>
              </a:rPr>
              <a:t>Astrophysics;</a:t>
            </a:r>
          </a:p>
          <a:p>
            <a:pPr fontAlgn="base">
              <a:spcBef>
                <a:spcPct val="0"/>
              </a:spcBef>
              <a:spcAft>
                <a:spcPct val="0"/>
              </a:spcAft>
              <a:buClr>
                <a:srgbClr val="FF3300"/>
              </a:buClr>
              <a:buFont typeface="Wingdings" pitchFamily="2" charset="2"/>
              <a:buChar char="Ш"/>
            </a:pPr>
            <a:r>
              <a:rPr kumimoji="1" lang="en-US" altLang="ru-RU" sz="2000" b="1">
                <a:solidFill>
                  <a:srgbClr val="002060"/>
                </a:solidFill>
                <a:latin typeface="Times New Roman" pitchFamily="18" charset="0"/>
                <a:cs typeface="Times New Roman" pitchFamily="18" charset="0"/>
              </a:rPr>
              <a:t>Reactions with exotic nuclei;</a:t>
            </a:r>
          </a:p>
          <a:p>
            <a:pPr fontAlgn="base">
              <a:spcBef>
                <a:spcPct val="0"/>
              </a:spcBef>
              <a:spcAft>
                <a:spcPct val="0"/>
              </a:spcAft>
              <a:buClr>
                <a:srgbClr val="FF3300"/>
              </a:buClr>
              <a:buFont typeface="Wingdings" pitchFamily="2" charset="2"/>
              <a:buChar char="Ш"/>
            </a:pPr>
            <a:r>
              <a:rPr kumimoji="1" lang="en-US" altLang="ru-RU" sz="2000" b="1">
                <a:solidFill>
                  <a:srgbClr val="002060"/>
                </a:solidFill>
                <a:latin typeface="Times New Roman" pitchFamily="18" charset="0"/>
                <a:cs typeface="Times New Roman" pitchFamily="18" charset="0"/>
              </a:rPr>
              <a:t>Light neutron-rich nuclei;</a:t>
            </a:r>
          </a:p>
          <a:p>
            <a:pPr fontAlgn="base">
              <a:spcBef>
                <a:spcPct val="0"/>
              </a:spcBef>
              <a:spcAft>
                <a:spcPct val="0"/>
              </a:spcAft>
              <a:buClr>
                <a:srgbClr val="FF3300"/>
              </a:buClr>
              <a:buFont typeface="Wingdings" pitchFamily="2" charset="2"/>
              <a:buChar char="Ш"/>
            </a:pPr>
            <a:r>
              <a:rPr kumimoji="1" lang="en-US" altLang="ru-RU" sz="2000" b="1">
                <a:solidFill>
                  <a:srgbClr val="002060"/>
                </a:solidFill>
                <a:latin typeface="Times New Roman" pitchFamily="18" charset="0"/>
                <a:cs typeface="Times New Roman" pitchFamily="18" charset="0"/>
              </a:rPr>
              <a:t>Deep inelastic scattering;</a:t>
            </a:r>
          </a:p>
          <a:p>
            <a:pPr fontAlgn="base">
              <a:spcBef>
                <a:spcPct val="0"/>
              </a:spcBef>
              <a:spcAft>
                <a:spcPct val="0"/>
              </a:spcAft>
              <a:buClr>
                <a:srgbClr val="FF3300"/>
              </a:buClr>
              <a:buFont typeface="Wingdings" pitchFamily="2" charset="2"/>
              <a:buChar char="Ш"/>
            </a:pPr>
            <a:r>
              <a:rPr kumimoji="1" lang="en-US" altLang="ru-RU" sz="2000" b="1">
                <a:solidFill>
                  <a:srgbClr val="002060"/>
                </a:solidFill>
                <a:latin typeface="Times New Roman" pitchFamily="18" charset="0"/>
                <a:cs typeface="Times New Roman" pitchFamily="18" charset="0"/>
              </a:rPr>
              <a:t>Producing of RIBs.</a:t>
            </a:r>
          </a:p>
        </p:txBody>
      </p:sp>
      <p:graphicFrame>
        <p:nvGraphicFramePr>
          <p:cNvPr id="243769" name="Group 57"/>
          <p:cNvGraphicFramePr>
            <a:graphicFrameLocks noGrp="1"/>
          </p:cNvGraphicFramePr>
          <p:nvPr/>
        </p:nvGraphicFramePr>
        <p:xfrm>
          <a:off x="4832350" y="1425575"/>
          <a:ext cx="3913188" cy="4676776"/>
        </p:xfrm>
        <a:graphic>
          <a:graphicData uri="http://schemas.openxmlformats.org/drawingml/2006/table">
            <a:tbl>
              <a:tblPr/>
              <a:tblGrid>
                <a:gridCol w="1112838">
                  <a:extLst>
                    <a:ext uri="{9D8B030D-6E8A-4147-A177-3AD203B41FA5}">
                      <a16:colId xmlns:a16="http://schemas.microsoft.com/office/drawing/2014/main" xmlns="" val="20000"/>
                    </a:ext>
                  </a:extLst>
                </a:gridCol>
                <a:gridCol w="1384300">
                  <a:extLst>
                    <a:ext uri="{9D8B030D-6E8A-4147-A177-3AD203B41FA5}">
                      <a16:colId xmlns:a16="http://schemas.microsoft.com/office/drawing/2014/main" xmlns="" val="20001"/>
                    </a:ext>
                  </a:extLst>
                </a:gridCol>
                <a:gridCol w="1416050">
                  <a:extLst>
                    <a:ext uri="{9D8B030D-6E8A-4147-A177-3AD203B41FA5}">
                      <a16:colId xmlns:a16="http://schemas.microsoft.com/office/drawing/2014/main" xmlns="" val="20002"/>
                    </a:ext>
                  </a:extLst>
                </a:gridCol>
              </a:tblGrid>
              <a:tr h="86867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U400M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E=30 ÷ 50 MeV/A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E=4.5 ÷ 9 MeV/A</a:t>
                      </a:r>
                    </a:p>
                  </a:txBody>
                  <a:tcPr marL="91445" marR="91445" marT="45716" marB="45716" horzOverflow="overflow">
                    <a:lnL>
                      <a:noFill/>
                    </a:lnL>
                    <a:lnR w="28575"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622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[MeV/A]</a:t>
                      </a: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Output intensity</a:t>
                      </a:r>
                    </a:p>
                  </a:txBody>
                  <a:tcPr marL="91445" marR="91445" marT="45716" marB="45716"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1"/>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7</a:t>
                      </a:r>
                      <a:r>
                        <a:rPr kumimoji="0" lang="en-US" sz="1700" b="1" i="0" u="none" strike="noStrike" cap="none" normalizeH="0" baseline="0">
                          <a:ln>
                            <a:noFill/>
                          </a:ln>
                          <a:solidFill>
                            <a:srgbClr val="000000"/>
                          </a:solidFill>
                          <a:effectLst/>
                          <a:latin typeface="Times New Roman" pitchFamily="18" charset="0"/>
                          <a:cs typeface="Times New Roman" pitchFamily="18" charset="0"/>
                        </a:rPr>
                        <a:t>Li</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35</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2"/>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18</a:t>
                      </a:r>
                      <a:r>
                        <a:rPr kumimoji="0" lang="en-US" sz="1700" b="1" i="0" u="none" strike="noStrike" cap="none" normalizeH="0" baseline="0">
                          <a:ln>
                            <a:noFill/>
                          </a:ln>
                          <a:solidFill>
                            <a:srgbClr val="000000"/>
                          </a:solidFill>
                          <a:effectLst/>
                          <a:latin typeface="Times New Roman" pitchFamily="18" charset="0"/>
                          <a:cs typeface="Times New Roman" pitchFamily="18" charset="0"/>
                        </a:rPr>
                        <a:t>O</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33</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3"/>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40</a:t>
                      </a:r>
                      <a:r>
                        <a:rPr kumimoji="0" lang="en-US" sz="1700" b="1" i="0" u="none" strike="noStrike" cap="none" normalizeH="0" baseline="0">
                          <a:ln>
                            <a:noFill/>
                          </a:ln>
                          <a:solidFill>
                            <a:srgbClr val="000000"/>
                          </a:solidFill>
                          <a:effectLst/>
                          <a:latin typeface="Times New Roman" pitchFamily="18" charset="0"/>
                          <a:cs typeface="Times New Roman" pitchFamily="18" charset="0"/>
                        </a:rPr>
                        <a:t>Ar</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40</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4"/>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48</a:t>
                      </a:r>
                      <a:r>
                        <a:rPr kumimoji="0" lang="en-US" sz="1700" b="1" i="0" u="none" strike="noStrike" cap="none" normalizeH="0" baseline="0">
                          <a:ln>
                            <a:noFill/>
                          </a:ln>
                          <a:solidFill>
                            <a:srgbClr val="000000"/>
                          </a:solidFill>
                          <a:effectLst/>
                          <a:latin typeface="Times New Roman" pitchFamily="18" charset="0"/>
                          <a:cs typeface="Times New Roman" pitchFamily="18" charset="0"/>
                        </a:rPr>
                        <a:t>Ca</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5</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5"/>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54</a:t>
                      </a:r>
                      <a:r>
                        <a:rPr kumimoji="0" lang="en-US" sz="1700" b="1" i="0" u="none" strike="noStrike" cap="none" normalizeH="0" baseline="0">
                          <a:ln>
                            <a:noFill/>
                          </a:ln>
                          <a:solidFill>
                            <a:srgbClr val="000000"/>
                          </a:solidFill>
                          <a:effectLst/>
                          <a:latin typeface="Times New Roman" pitchFamily="18" charset="0"/>
                          <a:cs typeface="Times New Roman" pitchFamily="18" charset="0"/>
                        </a:rPr>
                        <a:t>Cr</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5</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3×10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6"/>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58</a:t>
                      </a:r>
                      <a:r>
                        <a:rPr kumimoji="0" lang="en-US" sz="1700" b="1" i="0" u="none" strike="noStrike" cap="none" normalizeH="0" baseline="0">
                          <a:ln>
                            <a:noFill/>
                          </a:ln>
                          <a:solidFill>
                            <a:srgbClr val="000000"/>
                          </a:solidFill>
                          <a:effectLst/>
                          <a:latin typeface="Times New Roman" pitchFamily="18" charset="0"/>
                          <a:cs typeface="Times New Roman" pitchFamily="18" charset="0"/>
                        </a:rPr>
                        <a:t>Fe</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5</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3×10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7"/>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124</a:t>
                      </a:r>
                      <a:r>
                        <a:rPr kumimoji="0" lang="en-US" sz="1700" b="1" i="0" u="none" strike="noStrike" cap="none" normalizeH="0" baseline="0">
                          <a:ln>
                            <a:noFill/>
                          </a:ln>
                          <a:solidFill>
                            <a:srgbClr val="000000"/>
                          </a:solidFill>
                          <a:effectLst/>
                          <a:latin typeface="Times New Roman" pitchFamily="18" charset="0"/>
                          <a:cs typeface="Times New Roman" pitchFamily="18" charset="0"/>
                        </a:rPr>
                        <a:t>Sn</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5</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11</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8"/>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136</a:t>
                      </a:r>
                      <a:r>
                        <a:rPr kumimoji="0" lang="en-US" sz="1700" b="1" i="0" u="none" strike="noStrike" cap="none" normalizeH="0" baseline="0">
                          <a:ln>
                            <a:noFill/>
                          </a:ln>
                          <a:solidFill>
                            <a:srgbClr val="000000"/>
                          </a:solidFill>
                          <a:effectLst/>
                          <a:latin typeface="Times New Roman" pitchFamily="18" charset="0"/>
                          <a:cs typeface="Times New Roman" pitchFamily="18" charset="0"/>
                        </a:rPr>
                        <a:t>Xe</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Arial" charset="0"/>
                        </a:rPr>
                        <a:t>5</a:t>
                      </a:r>
                      <a:endParaRPr kumimoji="0" lang="en-US" sz="1700" b="1"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4×10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11</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9"/>
                  </a:ext>
                </a:extLst>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a:ln>
                            <a:noFill/>
                          </a:ln>
                          <a:solidFill>
                            <a:srgbClr val="000000"/>
                          </a:solidFill>
                          <a:effectLst/>
                          <a:latin typeface="Times New Roman" pitchFamily="18" charset="0"/>
                          <a:cs typeface="Times New Roman" pitchFamily="18" charset="0"/>
                        </a:rPr>
                        <a:t>238</a:t>
                      </a:r>
                      <a:r>
                        <a:rPr kumimoji="0" lang="en-US" sz="1700" b="1" i="0" u="none" strike="noStrike" cap="none" normalizeH="0" baseline="0">
                          <a:ln>
                            <a:noFill/>
                          </a:ln>
                          <a:solidFill>
                            <a:srgbClr val="000000"/>
                          </a:solidFill>
                          <a:effectLst/>
                          <a:latin typeface="Times New Roman" pitchFamily="18" charset="0"/>
                          <a:cs typeface="Times New Roman" pitchFamily="18" charset="0"/>
                        </a:rPr>
                        <a:t>U</a:t>
                      </a:r>
                      <a:endParaRPr kumimoji="0" lang="en-US" sz="1700" b="1" i="0" u="none" strike="noStrike" cap="none" normalizeH="0" baseline="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 7</a:t>
                      </a:r>
                      <a:endParaRPr kumimoji="0" lang="en-US" sz="1700" b="1" i="0" u="none" strike="noStrike" cap="none" normalizeH="0" baseline="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a:ln>
                            <a:noFill/>
                          </a:ln>
                          <a:solidFill>
                            <a:srgbClr val="000000"/>
                          </a:solidFill>
                          <a:effectLst/>
                          <a:latin typeface="Times New Roman" pitchFamily="18" charset="0"/>
                          <a:cs typeface="Times New Roman" pitchFamily="18" charset="0"/>
                        </a:rPr>
                        <a:t>10</a:t>
                      </a:r>
                      <a:endParaRPr kumimoji="0" lang="en-GB" sz="1700" b="1" i="0" u="none" strike="noStrike" cap="none" normalizeH="0" baseline="3000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86046304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784"/>
            <a:ext cx="9144000" cy="6504432"/>
          </a:xfrm>
          <a:prstGeom prst="rect">
            <a:avLst/>
          </a:prstGeom>
        </p:spPr>
      </p:pic>
      <p:sp>
        <p:nvSpPr>
          <p:cNvPr id="5" name="Прямоугольник 4"/>
          <p:cNvSpPr>
            <a:spLocks noChangeArrowheads="1"/>
          </p:cNvSpPr>
          <p:nvPr/>
        </p:nvSpPr>
        <p:spPr bwMode="auto">
          <a:xfrm>
            <a:off x="5148263" y="115920"/>
            <a:ext cx="3887787" cy="1939925"/>
          </a:xfrm>
          <a:prstGeom prst="rect">
            <a:avLst/>
          </a:prstGeom>
          <a:noFill/>
          <a:ln>
            <a:noFill/>
          </a:ln>
          <a:extLst/>
        </p:spPr>
        <p:txBody>
          <a:bodyPr>
            <a:spAutoFit/>
          </a:bodyPr>
          <a:lstStyle/>
          <a:p>
            <a:pPr algn="ct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THANK YOU</a:t>
            </a:r>
          </a:p>
          <a:p>
            <a:pPr algn="ct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FOR YOUR</a:t>
            </a:r>
          </a:p>
          <a:p>
            <a:pPr algn="ct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ATTENTION !</a:t>
            </a:r>
            <a:endParaRPr lang="ru-RU"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3"/>
          <p:cNvSpPr txBox="1">
            <a:spLocks noChangeArrowheads="1"/>
          </p:cNvSpPr>
          <p:nvPr/>
        </p:nvSpPr>
        <p:spPr bwMode="auto">
          <a:xfrm>
            <a:off x="1835150" y="6237288"/>
            <a:ext cx="5394810" cy="400110"/>
          </a:xfrm>
          <a:prstGeom prst="rect">
            <a:avLst/>
          </a:prstGeom>
          <a:noFill/>
          <a:ln w="9525">
            <a:noFill/>
            <a:miter lim="800000"/>
            <a:headEnd/>
            <a:tailEnd/>
          </a:ln>
        </p:spPr>
        <p:txBody>
          <a:bodyPr wrap="none">
            <a:spAutoFit/>
          </a:bodyPr>
          <a:lstStyle/>
          <a:p>
            <a:pPr eaLnBrk="1" hangingPunct="1"/>
            <a:r>
              <a:rPr lang="en-US" altLang="ru-RU" sz="2000" b="1" dirty="0" err="1">
                <a:solidFill>
                  <a:srgbClr val="FF0000"/>
                </a:solidFill>
                <a:latin typeface="Times New Roman" pitchFamily="18" charset="0"/>
              </a:rPr>
              <a:t>Flerov</a:t>
            </a:r>
            <a:r>
              <a:rPr lang="en-US" altLang="ru-RU" sz="2000" b="1" dirty="0">
                <a:solidFill>
                  <a:srgbClr val="FF0000"/>
                </a:solidFill>
                <a:latin typeface="Times New Roman" pitchFamily="18" charset="0"/>
              </a:rPr>
              <a:t> Laboratory of Nuclear Reactions (JINR)</a:t>
            </a:r>
            <a:endParaRPr lang="ru-RU" altLang="ru-RU" sz="2000" b="1" dirty="0">
              <a:solidFill>
                <a:srgbClr val="FF0000"/>
              </a:solidFill>
              <a:latin typeface="Times New Roman" pitchFamily="18" charset="0"/>
            </a:endParaRPr>
          </a:p>
        </p:txBody>
      </p:sp>
    </p:spTree>
    <p:extLst>
      <p:ext uri="{BB962C8B-B14F-4D97-AF65-F5344CB8AC3E}">
        <p14:creationId xmlns:p14="http://schemas.microsoft.com/office/powerpoint/2010/main" val="37522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0" y="116632"/>
            <a:ext cx="9144000" cy="457200"/>
          </a:xfrm>
        </p:spPr>
        <p:txBody>
          <a:bodyPr>
            <a:noAutofit/>
          </a:bodyPr>
          <a:lstStyle/>
          <a:p>
            <a:pPr algn="ctr" eaLnBrk="1" hangingPunct="1">
              <a:defRPr/>
            </a:pPr>
            <a:r>
              <a:rPr lang="en-US" sz="3000" b="1" dirty="0">
                <a:solidFill>
                  <a:srgbClr val="CC3300"/>
                </a:solidFill>
                <a:effectLst/>
                <a:latin typeface="Arial" panose="020B0604020202020204" pitchFamily="34" charset="0"/>
                <a:cs typeface="Arial" panose="020B0604020202020204" pitchFamily="34" charset="0"/>
              </a:rPr>
              <a:t> </a:t>
            </a:r>
            <a:endParaRPr lang="ru-RU" sz="3000" dirty="0">
              <a:solidFill>
                <a:srgbClr val="CC3300"/>
              </a:solidFill>
              <a:effectLst/>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680"/>
            <a:ext cx="9144000" cy="6292463"/>
          </a:xfrm>
          <a:prstGeom prst="rect">
            <a:avLst/>
          </a:prstGeom>
        </p:spPr>
      </p:pic>
    </p:spTree>
    <p:extLst>
      <p:ext uri="{BB962C8B-B14F-4D97-AF65-F5344CB8AC3E}">
        <p14:creationId xmlns:p14="http://schemas.microsoft.com/office/powerpoint/2010/main" val="955376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357188" y="214313"/>
            <a:ext cx="8501062" cy="500062"/>
          </a:xfrm>
        </p:spPr>
        <p:txBody>
          <a:bodyPr/>
          <a:lstStyle/>
          <a:p>
            <a:pPr eaLnBrk="1" hangingPunct="1"/>
            <a:r>
              <a:rPr lang="en-US" altLang="ja-JP" sz="2400" b="1" smtClean="0">
                <a:solidFill>
                  <a:srgbClr val="C00000"/>
                </a:solidFill>
                <a:ea typeface="MS PGothic" pitchFamily="34" charset="-128"/>
              </a:rPr>
              <a:t>Region of superheavy nuclei</a:t>
            </a:r>
            <a:endParaRPr lang="ru-RU" altLang="ru-RU" sz="2400" b="1" smtClean="0">
              <a:solidFill>
                <a:srgbClr val="C00000"/>
              </a:solidFill>
            </a:endParaRPr>
          </a:p>
        </p:txBody>
      </p:sp>
      <p:pic>
        <p:nvPicPr>
          <p:cNvPr id="324611"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927100"/>
            <a:ext cx="755967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66440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95536" y="4293128"/>
            <a:ext cx="41412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New heavy isotopes</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Fusion-fission</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Nuclear spectroscopy</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SHE chemistry</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Multi nucleon transfer reactions;</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Reactions with exotic nuclei</a:t>
            </a:r>
          </a:p>
          <a:p>
            <a:pPr eaLnBrk="1" hangingPunct="1">
              <a:buClr>
                <a:srgbClr val="FF3300"/>
              </a:buClr>
              <a:buFont typeface="Wingdings" pitchFamily="2" charset="2"/>
              <a:buChar char="Ø"/>
            </a:pPr>
            <a:r>
              <a:rPr lang="en-US" altLang="ru-RU" sz="2000" b="1" dirty="0">
                <a:solidFill>
                  <a:srgbClr val="002060"/>
                </a:solidFill>
                <a:latin typeface="Times New Roman" pitchFamily="18" charset="0"/>
              </a:rPr>
              <a:t>Structure of light exotic nuclei;</a:t>
            </a:r>
          </a:p>
        </p:txBody>
      </p:sp>
      <p:graphicFrame>
        <p:nvGraphicFramePr>
          <p:cNvPr id="3" name="Group 166"/>
          <p:cNvGraphicFramePr>
            <a:graphicFrameLocks noGrp="1"/>
          </p:cNvGraphicFramePr>
          <p:nvPr/>
        </p:nvGraphicFramePr>
        <p:xfrm>
          <a:off x="4787900" y="981075"/>
          <a:ext cx="3913188" cy="5743052"/>
        </p:xfrm>
        <a:graphic>
          <a:graphicData uri="http://schemas.openxmlformats.org/drawingml/2006/table">
            <a:tbl>
              <a:tblPr/>
              <a:tblGrid>
                <a:gridCol w="1112838">
                  <a:extLst>
                    <a:ext uri="{9D8B030D-6E8A-4147-A177-3AD203B41FA5}">
                      <a16:colId xmlns:a16="http://schemas.microsoft.com/office/drawing/2014/main" xmlns="" val="20000"/>
                    </a:ext>
                  </a:extLst>
                </a:gridCol>
                <a:gridCol w="1651000">
                  <a:extLst>
                    <a:ext uri="{9D8B030D-6E8A-4147-A177-3AD203B41FA5}">
                      <a16:colId xmlns:a16="http://schemas.microsoft.com/office/drawing/2014/main" xmlns="" val="20001"/>
                    </a:ext>
                  </a:extLst>
                </a:gridCol>
                <a:gridCol w="1149350">
                  <a:extLst>
                    <a:ext uri="{9D8B030D-6E8A-4147-A177-3AD203B41FA5}">
                      <a16:colId xmlns:a16="http://schemas.microsoft.com/office/drawing/2014/main" xmlns="" val="20002"/>
                    </a:ext>
                  </a:extLst>
                </a:gridCol>
              </a:tblGrid>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dirty="0">
                        <a:ln>
                          <a:noFill/>
                        </a:ln>
                        <a:solidFill>
                          <a:schemeClr val="tx1"/>
                        </a:solidFill>
                        <a:effectLst/>
                        <a:latin typeface="Times New Roman" pitchFamily="18" charset="0"/>
                        <a:cs typeface="Arial"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[MeV/A]</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Output intensity</a:t>
                      </a:r>
                    </a:p>
                  </a:txBody>
                  <a:tcPr marL="91445" marR="91445" marT="45724" marB="45724"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0"/>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1"/>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6</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10</a:t>
                      </a:r>
                      <a:r>
                        <a:rPr kumimoji="0" lang="en-US" sz="1800" b="0" i="0" u="none" strike="noStrike" cap="none" normalizeH="0" baseline="30000">
                          <a:ln>
                            <a:noFill/>
                          </a:ln>
                          <a:solidFill>
                            <a:srgbClr val="000000"/>
                          </a:solidFill>
                          <a:effectLst/>
                          <a:latin typeface="Times New Roman" pitchFamily="18" charset="0"/>
                          <a:cs typeface="Times New Roman" pitchFamily="18" charset="0"/>
                          <a:sym typeface="Symbol" pitchFamily="18" charset="2"/>
                        </a:rPr>
                        <a:t>7</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 pps</a:t>
                      </a: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2"/>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8</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7.9</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3"/>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16</a:t>
                      </a:r>
                      <a:r>
                        <a:rPr kumimoji="0" lang="en-US" sz="1800" b="0" i="0" u="none" strike="noStrike" cap="none" normalizeH="0" baseline="0">
                          <a:ln>
                            <a:noFill/>
                          </a:ln>
                          <a:solidFill>
                            <a:srgbClr val="000000"/>
                          </a:solidFill>
                          <a:effectLst/>
                          <a:latin typeface="Times New Roman" pitchFamily="18" charset="0"/>
                          <a:cs typeface="Times New Roman" pitchFamily="18" charset="0"/>
                        </a:rPr>
                        <a:t> O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5.7; 7.9</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5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4"/>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18</a:t>
                      </a:r>
                      <a:r>
                        <a:rPr kumimoji="0" lang="en-US" sz="1800" b="0" i="0" u="none" strike="noStrike" cap="none" normalizeH="0" baseline="0">
                          <a:ln>
                            <a:noFill/>
                          </a:ln>
                          <a:solidFill>
                            <a:srgbClr val="000000"/>
                          </a:solidFill>
                          <a:effectLst/>
                          <a:latin typeface="Times New Roman" pitchFamily="18" charset="0"/>
                          <a:cs typeface="Times New Roman" pitchFamily="18" charset="0"/>
                        </a:rPr>
                        <a:t>O</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7.8; 10.5; 15.8</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4.4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5"/>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40</a:t>
                      </a:r>
                      <a:r>
                        <a:rPr kumimoji="0" lang="en-US" sz="1800" b="0" i="0" u="none" strike="noStrike" cap="none" normalizeH="0" baseline="0">
                          <a:ln>
                            <a:noFill/>
                          </a:ln>
                          <a:solidFill>
                            <a:srgbClr val="000000"/>
                          </a:solidFill>
                          <a:effectLst/>
                          <a:latin typeface="Times New Roman" pitchFamily="18" charset="0"/>
                          <a:cs typeface="Times New Roman" pitchFamily="18" charset="0"/>
                        </a:rPr>
                        <a:t> Ar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3.8; 5.1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1.7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6"/>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a:ln>
                            <a:noFill/>
                          </a:ln>
                          <a:solidFill>
                            <a:srgbClr val="000000"/>
                          </a:solidFill>
                          <a:effectLst/>
                          <a:latin typeface="Times New Roman" pitchFamily="18" charset="0"/>
                          <a:cs typeface="Times New Roman" pitchFamily="18" charset="0"/>
                        </a:rPr>
                        <a:t> Ca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3.7; 5.3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1.2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7"/>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a:ln>
                            <a:noFill/>
                          </a:ln>
                          <a:solidFill>
                            <a:srgbClr val="000000"/>
                          </a:solidFill>
                          <a:effectLst/>
                          <a:latin typeface="Times New Roman" pitchFamily="18" charset="0"/>
                          <a:cs typeface="Times New Roman" pitchFamily="18" charset="0"/>
                        </a:rPr>
                        <a:t>Ca</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9+</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8.9; 11; 17.7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8"/>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50</a:t>
                      </a:r>
                      <a:r>
                        <a:rPr kumimoji="0" lang="en-US" sz="1800" b="0" i="0" u="none" strike="noStrike" cap="none" normalizeH="0" baseline="0">
                          <a:ln>
                            <a:noFill/>
                          </a:ln>
                          <a:solidFill>
                            <a:srgbClr val="000000"/>
                          </a:solidFill>
                          <a:effectLst/>
                          <a:latin typeface="Times New Roman" pitchFamily="18" charset="0"/>
                          <a:cs typeface="Times New Roman" pitchFamily="18" charset="0"/>
                        </a:rPr>
                        <a:t> Ti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3.6; 5.1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0.4 p</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9"/>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58</a:t>
                      </a:r>
                      <a:r>
                        <a:rPr kumimoji="0" lang="en-US" sz="1800" b="0" i="0" u="none" strike="noStrike" cap="none" normalizeH="0" baseline="0">
                          <a:ln>
                            <a:noFill/>
                          </a:ln>
                          <a:solidFill>
                            <a:srgbClr val="000000"/>
                          </a:solidFill>
                          <a:effectLst/>
                          <a:latin typeface="Times New Roman" pitchFamily="18" charset="0"/>
                          <a:cs typeface="Times New Roman" pitchFamily="18" charset="0"/>
                        </a:rPr>
                        <a:t> Fe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3.8; 5.4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0.7 p</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10"/>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84</a:t>
                      </a:r>
                      <a:r>
                        <a:rPr kumimoji="0" lang="en-US" sz="1800" b="0" i="0" u="none" strike="noStrike" cap="none" normalizeH="0" baseline="0">
                          <a:ln>
                            <a:noFill/>
                          </a:ln>
                          <a:solidFill>
                            <a:srgbClr val="000000"/>
                          </a:solidFill>
                          <a:effectLst/>
                          <a:latin typeface="Times New Roman" pitchFamily="18" charset="0"/>
                          <a:cs typeface="Times New Roman" pitchFamily="18" charset="0"/>
                        </a:rPr>
                        <a:t>Kr</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8+</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3.1; 4.4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0.3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11"/>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136</a:t>
                      </a:r>
                      <a:r>
                        <a:rPr kumimoji="0" lang="en-US" sz="1800" b="0" i="0" u="none" strike="noStrike" cap="none" normalizeH="0" baseline="0">
                          <a:ln>
                            <a:noFill/>
                          </a:ln>
                          <a:solidFill>
                            <a:srgbClr val="000000"/>
                          </a:solidFill>
                          <a:effectLst/>
                          <a:latin typeface="Times New Roman" pitchFamily="18" charset="0"/>
                          <a:cs typeface="Times New Roman" pitchFamily="18" charset="0"/>
                        </a:rPr>
                        <a:t>Xe</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14+</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3.3; 4.6; 6.9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0.08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12"/>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30000">
                          <a:ln>
                            <a:noFill/>
                          </a:ln>
                          <a:solidFill>
                            <a:schemeClr val="tx1"/>
                          </a:solidFill>
                          <a:effectLst/>
                          <a:latin typeface="Times New Roman" pitchFamily="18" charset="0"/>
                        </a:rPr>
                        <a:t>160</a:t>
                      </a:r>
                      <a:r>
                        <a:rPr kumimoji="0" lang="en-US" sz="1800" b="0" i="0" u="none" strike="noStrike" cap="none" normalizeH="0" baseline="0">
                          <a:ln>
                            <a:noFill/>
                          </a:ln>
                          <a:solidFill>
                            <a:schemeClr val="tx1"/>
                          </a:solidFill>
                          <a:effectLst/>
                          <a:latin typeface="Times New Roman" pitchFamily="18" charset="0"/>
                        </a:rPr>
                        <a:t>Gd</a:t>
                      </a:r>
                      <a:r>
                        <a:rPr kumimoji="0" lang="en-US" sz="1800" b="0" i="0" u="none" strike="noStrike" cap="none" normalizeH="0" baseline="30000">
                          <a:ln>
                            <a:noFill/>
                          </a:ln>
                          <a:solidFill>
                            <a:schemeClr val="tx1"/>
                          </a:solidFill>
                          <a:effectLst/>
                          <a:latin typeface="Times New Roman" pitchFamily="18" charset="0"/>
                        </a:rPr>
                        <a:t>19+</a:t>
                      </a: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5.5</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0.01 pμA</a:t>
                      </a: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13"/>
                  </a:ext>
                </a:extLst>
              </a:tr>
              <a:tr h="354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Times New Roman" pitchFamily="18" charset="0"/>
                        </a:rPr>
                        <a:t>209</a:t>
                      </a:r>
                      <a:r>
                        <a:rPr kumimoji="0" lang="en-US" sz="1800" b="0" i="0" u="none" strike="noStrike" cap="none" normalizeH="0" baseline="0">
                          <a:ln>
                            <a:noFill/>
                          </a:ln>
                          <a:solidFill>
                            <a:schemeClr val="tx1"/>
                          </a:solidFill>
                          <a:effectLst/>
                          <a:latin typeface="Times New Roman" pitchFamily="18" charset="0"/>
                        </a:rPr>
                        <a:t>Bi</a:t>
                      </a:r>
                      <a:r>
                        <a:rPr kumimoji="0" lang="en-US" sz="1800" b="0" i="0" u="none" strike="noStrike" cap="none" normalizeH="0" baseline="30000">
                          <a:ln>
                            <a:noFill/>
                          </a:ln>
                          <a:solidFill>
                            <a:schemeClr val="tx1"/>
                          </a:solidFill>
                          <a:effectLst/>
                          <a:latin typeface="Times New Roman" pitchFamily="18" charset="0"/>
                        </a:rPr>
                        <a:t>19+</a:t>
                      </a:r>
                    </a:p>
                  </a:txBody>
                  <a:tcPr marL="91445" marR="91445"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3.4</a:t>
                      </a:r>
                    </a:p>
                  </a:txBody>
                  <a:tcPr marL="91445" marR="91445"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0.01 </a:t>
                      </a:r>
                      <a:r>
                        <a:rPr kumimoji="0" lang="en-US" sz="1800" b="0" i="0" u="none" strike="noStrike" cap="none" normalizeH="0" baseline="0" dirty="0" err="1">
                          <a:ln>
                            <a:noFill/>
                          </a:ln>
                          <a:solidFill>
                            <a:srgbClr val="000000"/>
                          </a:solidFill>
                          <a:effectLst/>
                          <a:latin typeface="Times New Roman" pitchFamily="18" charset="0"/>
                          <a:cs typeface="Times New Roman" pitchFamily="18" charset="0"/>
                        </a:rPr>
                        <a:t>pμA</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14"/>
                  </a:ext>
                </a:extLst>
              </a:tr>
            </a:tbl>
          </a:graphicData>
        </a:graphic>
      </p:graphicFrame>
      <p:sp>
        <p:nvSpPr>
          <p:cNvPr id="4" name="Text Box 2"/>
          <p:cNvSpPr txBox="1">
            <a:spLocks noChangeArrowheads="1"/>
          </p:cNvSpPr>
          <p:nvPr/>
        </p:nvSpPr>
        <p:spPr bwMode="auto">
          <a:xfrm>
            <a:off x="4035152" y="20638"/>
            <a:ext cx="5076825" cy="946150"/>
          </a:xfrm>
          <a:prstGeom prst="rect">
            <a:avLst/>
          </a:prstGeom>
          <a:noFill/>
          <a:ln>
            <a:noFill/>
          </a:ln>
          <a:effectLs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defRPr/>
            </a:pPr>
            <a:r>
              <a:rPr lang="en-US" sz="2800" b="1" dirty="0">
                <a:solidFill>
                  <a:srgbClr val="C00000"/>
                </a:solidFill>
                <a:latin typeface="Times New Roman" pitchFamily="18" charset="0"/>
              </a:rPr>
              <a:t>U400 CYCLOTRON</a:t>
            </a:r>
          </a:p>
          <a:p>
            <a:pPr algn="ctr" eaLnBrk="1" hangingPunct="1">
              <a:defRPr/>
            </a:pPr>
            <a:r>
              <a:rPr lang="en-US" sz="2800" b="1" dirty="0">
                <a:solidFill>
                  <a:srgbClr val="C00000"/>
                </a:solidFill>
                <a:latin typeface="Times New Roman" pitchFamily="18" charset="0"/>
              </a:rPr>
              <a:t>stand-alone &amp; post-accelerator</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328" y="188640"/>
            <a:ext cx="3293390" cy="3962400"/>
          </a:xfrm>
          <a:prstGeom prst="rect">
            <a:avLst/>
          </a:prstGeom>
        </p:spPr>
      </p:pic>
    </p:spTree>
    <p:extLst>
      <p:ext uri="{BB962C8B-B14F-4D97-AF65-F5344CB8AC3E}">
        <p14:creationId xmlns:p14="http://schemas.microsoft.com/office/powerpoint/2010/main" val="2018469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533400" y="381000"/>
            <a:ext cx="8077200" cy="599728"/>
          </a:xfrm>
        </p:spPr>
        <p:txBody>
          <a:bodyPr>
            <a:normAutofit/>
          </a:bodyPr>
          <a:lstStyle/>
          <a:p>
            <a:pPr lvl="0" fontAlgn="base">
              <a:spcAft>
                <a:spcPct val="0"/>
              </a:spcAft>
              <a:defRPr/>
            </a:pPr>
            <a:r>
              <a:rPr lang="en-US" sz="2800" b="1" dirty="0" err="1">
                <a:solidFill>
                  <a:srgbClr val="C00000"/>
                </a:solidFill>
                <a:latin typeface="Arial" panose="020B0604020202020204" pitchFamily="34" charset="0"/>
                <a:ea typeface="+mn-ea"/>
                <a:cs typeface="Arial" panose="020B0604020202020204" pitchFamily="34" charset="0"/>
              </a:rPr>
              <a:t>Dubna</a:t>
            </a:r>
            <a:r>
              <a:rPr lang="en-US" sz="2800" b="1" dirty="0">
                <a:solidFill>
                  <a:srgbClr val="C00000"/>
                </a:solidFill>
                <a:latin typeface="Arial" panose="020B0604020202020204" pitchFamily="34" charset="0"/>
                <a:ea typeface="+mn-ea"/>
                <a:cs typeface="Arial" panose="020B0604020202020204" pitchFamily="34" charset="0"/>
              </a:rPr>
              <a:t> gas-filled recoil separator</a:t>
            </a:r>
            <a:endParaRPr lang="ru-RU" sz="2800" b="1" baseline="30000" dirty="0">
              <a:solidFill>
                <a:srgbClr val="C00000"/>
              </a:solidFill>
              <a:latin typeface="Arial" panose="020B0604020202020204" pitchFamily="34" charset="0"/>
              <a:ea typeface="+mn-ea"/>
              <a:cs typeface="Arial" panose="020B0604020202020204" pitchFamily="34" charset="0"/>
            </a:endParaRPr>
          </a:p>
        </p:txBody>
      </p:sp>
      <p:pic>
        <p:nvPicPr>
          <p:cNvPr id="398339" name="Picture 4" descr="GNSVid"/>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72000" y="1268760"/>
            <a:ext cx="4267200" cy="4422775"/>
          </a:xfrm>
        </p:spPr>
      </p:pic>
      <p:pic>
        <p:nvPicPr>
          <p:cNvPr id="398340" name="Picture 2" descr="q8"/>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15963" y="1271935"/>
            <a:ext cx="3536950" cy="4419600"/>
          </a:xfrm>
        </p:spPr>
      </p:pic>
    </p:spTree>
    <p:extLst>
      <p:ext uri="{BB962C8B-B14F-4D97-AF65-F5344CB8AC3E}">
        <p14:creationId xmlns:p14="http://schemas.microsoft.com/office/powerpoint/2010/main" val="132253893"/>
      </p:ext>
    </p:extLst>
  </p:cSld>
  <p:clrMapOvr>
    <a:masterClrMapping/>
  </p:clrMapOvr>
  <p:transition/>
  <p:timing>
    <p:tnLst>
      <p:par>
        <p:cTn id="1" dur="indefinite" restart="never" nodeType="tmRoot"/>
      </p:par>
    </p:tnLst>
  </p:timing>
</p:sld>
</file>

<file path=ppt/theme/_rels/theme14.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xmlns="" name="ORNL template_4x3_160226.potx" id="{DF21DB35-F0E5-4B9D-A31C-3B8FCA7CFF42}" vid="{C80A0934-B94A-49A3-9B10-0453C9DE6C2E}"/>
    </a:ext>
  </a:extLst>
</a:theme>
</file>

<file path=ppt/theme/theme14.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イオン">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clipse">
  <a:themeElements>
    <a:clrScheme name="1_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fontScheme name="1_Eclipse">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1_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1_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1_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1_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1_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1_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1_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1_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1_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3014</TotalTime>
  <Words>4153</Words>
  <Application>Microsoft Office PowerPoint</Application>
  <PresentationFormat>Экран (4:3)</PresentationFormat>
  <Paragraphs>1340</Paragraphs>
  <Slides>55</Slides>
  <Notes>22</Notes>
  <HiddenSlides>4</HiddenSlides>
  <MMClips>0</MMClips>
  <ScaleCrop>false</ScaleCrop>
  <HeadingPairs>
    <vt:vector size="6" baseType="variant">
      <vt:variant>
        <vt:lpstr>Тема</vt:lpstr>
      </vt:variant>
      <vt:variant>
        <vt:i4>16</vt:i4>
      </vt:variant>
      <vt:variant>
        <vt:lpstr>Внедренные серверы OLE</vt:lpstr>
      </vt:variant>
      <vt:variant>
        <vt:i4>2</vt:i4>
      </vt:variant>
      <vt:variant>
        <vt:lpstr>Заголовки слайдов</vt:lpstr>
      </vt:variant>
      <vt:variant>
        <vt:i4>55</vt:i4>
      </vt:variant>
    </vt:vector>
  </HeadingPairs>
  <TitlesOfParts>
    <vt:vector size="73" baseType="lpstr">
      <vt:lpstr>Тема Office</vt:lpstr>
      <vt:lpstr>Оформление по умолчанию</vt:lpstr>
      <vt:lpstr>2_Оформление по умолчанию</vt:lpstr>
      <vt:lpstr>4_Оформление по умолчанию</vt:lpstr>
      <vt:lpstr>1_Тема Office</vt:lpstr>
      <vt:lpstr>2_Тема Office</vt:lpstr>
      <vt:lpstr>5_Оформление по умолчанию</vt:lpstr>
      <vt:lpstr>7_Eclipse</vt:lpstr>
      <vt:lpstr>4_Тема Office</vt:lpstr>
      <vt:lpstr>6_Тема Office</vt:lpstr>
      <vt:lpstr>7_Тема Office</vt:lpstr>
      <vt:lpstr>5_Тема Office</vt:lpstr>
      <vt:lpstr>Default Theme</vt:lpstr>
      <vt:lpstr>イオン</vt:lpstr>
      <vt:lpstr>Office Theme</vt:lpstr>
      <vt:lpstr>5_Default Design</vt:lpstr>
      <vt:lpstr>PHOTO-PAINT</vt:lpstr>
      <vt:lpstr>CorelDRAW</vt:lpstr>
      <vt:lpstr>Презентация PowerPoint</vt:lpstr>
      <vt:lpstr>Superheavy Element Research</vt:lpstr>
      <vt:lpstr>Презентация PowerPoint</vt:lpstr>
      <vt:lpstr>Inauguration of the 117 Element – Tennessine Oak Ridge National Laboratory 27.01.2017</vt:lpstr>
      <vt:lpstr>Презентация PowerPoint</vt:lpstr>
      <vt:lpstr> </vt:lpstr>
      <vt:lpstr>Region of superheavy nuclei</vt:lpstr>
      <vt:lpstr>Презентация PowerPoint</vt:lpstr>
      <vt:lpstr>Dubna gas-filled recoil separator</vt:lpstr>
      <vt:lpstr>Презентация PowerPoint</vt:lpstr>
      <vt:lpstr>Superheavy Elements (SHE) Factory – the Goals</vt:lpstr>
      <vt:lpstr>SHE Factory</vt:lpstr>
      <vt:lpstr>Презентация PowerPoint</vt:lpstr>
      <vt:lpstr>Презентация PowerPoint</vt:lpstr>
      <vt:lpstr>Assembling of the DC280 main magnet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New FLNR gas-filled separator (contracted) </vt:lpstr>
      <vt:lpstr>Презентация PowerPoint</vt:lpstr>
      <vt:lpstr>Arrangement of GFS-2 at the beam line No3</vt:lpstr>
      <vt:lpstr>Gas-phase chemistry with elements 112, 113 and 114</vt:lpstr>
      <vt:lpstr>Gas-filled pre-separator GFS-3 (QVDHQHQVD)</vt:lpstr>
      <vt:lpstr>Презентация PowerPoint</vt:lpstr>
      <vt:lpstr>Isotope reactors     </vt:lpstr>
      <vt:lpstr>Презентация PowerPoint</vt:lpstr>
      <vt:lpstr>Future Isotopes for Use in Physics and Chemistry</vt:lpstr>
      <vt:lpstr>Actinide Targets for Superheavy Element Research &amp; Discovery</vt:lpstr>
      <vt:lpstr>Inventories of selected actinides at ORNL</vt:lpstr>
      <vt:lpstr>Target block design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2016÷2024 years FLNR accelerators running, creation and modernization schedule (2016)</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Dmitriev</dc:creator>
  <cp:lastModifiedBy>Dmitriev</cp:lastModifiedBy>
  <cp:revision>388</cp:revision>
  <dcterms:created xsi:type="dcterms:W3CDTF">2015-05-02T10:22:03Z</dcterms:created>
  <dcterms:modified xsi:type="dcterms:W3CDTF">2017-09-17T17:13:36Z</dcterms:modified>
</cp:coreProperties>
</file>