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heme/themeOverride3.xml" ContentType="application/vnd.openxmlformats-officedocument.themeOverride+xml"/>
  <Default Extension="wmf" ContentType="image/x-wmf"/>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Layouts/slideLayout228.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Layouts/slideLayout217.xml" ContentType="application/vnd.openxmlformats-officedocument.presentationml.slideLayout+xml"/>
  <Override PartName="/ppt/slideLayouts/slideLayout206.xml" ContentType="application/vnd.openxmlformats-officedocument.presentationml.slideLayout+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Layouts/slideLayout213.xml" ContentType="application/vnd.openxmlformats-officedocument.presentationml.slideLayout+xml"/>
  <Override PartName="/ppt/slideLayouts/slideLayout231.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heme/themeOverride2.xml" ContentType="application/vnd.openxmlformats-officedocument.themeOverr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081" r:id="rId8"/>
    <p:sldMasterId id="2147488407" r:id="rId9"/>
    <p:sldMasterId id="2147488432" r:id="rId10"/>
    <p:sldMasterId id="2147490474" r:id="rId11"/>
    <p:sldMasterId id="2147490486" r:id="rId12"/>
    <p:sldMasterId id="2147490522" r:id="rId13"/>
    <p:sldMasterId id="2147490534" r:id="rId14"/>
    <p:sldMasterId id="2147493859" r:id="rId15"/>
    <p:sldMasterId id="2147493871" r:id="rId16"/>
    <p:sldMasterId id="2147493886" r:id="rId17"/>
    <p:sldMasterId id="2147493901" r:id="rId18"/>
    <p:sldMasterId id="2147493938" r:id="rId19"/>
    <p:sldMasterId id="2147493951" r:id="rId20"/>
  </p:sldMasterIdLst>
  <p:notesMasterIdLst>
    <p:notesMasterId r:id="rId60"/>
  </p:notesMasterIdLst>
  <p:handoutMasterIdLst>
    <p:handoutMasterId r:id="rId61"/>
  </p:handoutMasterIdLst>
  <p:sldIdLst>
    <p:sldId id="787" r:id="rId21"/>
    <p:sldId id="845" r:id="rId22"/>
    <p:sldId id="897" r:id="rId23"/>
    <p:sldId id="856" r:id="rId24"/>
    <p:sldId id="898" r:id="rId25"/>
    <p:sldId id="899" r:id="rId26"/>
    <p:sldId id="901" r:id="rId27"/>
    <p:sldId id="903" r:id="rId28"/>
    <p:sldId id="905" r:id="rId29"/>
    <p:sldId id="908" r:id="rId30"/>
    <p:sldId id="909" r:id="rId31"/>
    <p:sldId id="904" r:id="rId32"/>
    <p:sldId id="918" r:id="rId33"/>
    <p:sldId id="916" r:id="rId34"/>
    <p:sldId id="917" r:id="rId35"/>
    <p:sldId id="910" r:id="rId36"/>
    <p:sldId id="920" r:id="rId37"/>
    <p:sldId id="919" r:id="rId38"/>
    <p:sldId id="921" r:id="rId39"/>
    <p:sldId id="922" r:id="rId40"/>
    <p:sldId id="923" r:id="rId41"/>
    <p:sldId id="924" r:id="rId42"/>
    <p:sldId id="926" r:id="rId43"/>
    <p:sldId id="927" r:id="rId44"/>
    <p:sldId id="925" r:id="rId45"/>
    <p:sldId id="928" r:id="rId46"/>
    <p:sldId id="929" r:id="rId47"/>
    <p:sldId id="930" r:id="rId48"/>
    <p:sldId id="931" r:id="rId49"/>
    <p:sldId id="932" r:id="rId50"/>
    <p:sldId id="933" r:id="rId51"/>
    <p:sldId id="934" r:id="rId52"/>
    <p:sldId id="935" r:id="rId53"/>
    <p:sldId id="936" r:id="rId54"/>
    <p:sldId id="937" r:id="rId55"/>
    <p:sldId id="886" r:id="rId56"/>
    <p:sldId id="891" r:id="rId57"/>
    <p:sldId id="893" r:id="rId58"/>
    <p:sldId id="844" r:id="rId5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99"/>
    <a:srgbClr val="0033CC"/>
    <a:srgbClr val="004176"/>
    <a:srgbClr val="6600FF"/>
    <a:srgbClr val="0000FF"/>
    <a:srgbClr val="014975"/>
    <a:srgbClr val="578200"/>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01" autoAdjust="0"/>
    <p:restoredTop sz="86187" autoAdjust="0"/>
  </p:normalViewPr>
  <p:slideViewPr>
    <p:cSldViewPr snapToGrid="0">
      <p:cViewPr>
        <p:scale>
          <a:sx n="66" d="100"/>
          <a:sy n="66" d="100"/>
        </p:scale>
        <p:origin x="-1500" y="-642"/>
      </p:cViewPr>
      <p:guideLst>
        <p:guide orient="horz" pos="2160"/>
        <p:guide pos="2880"/>
      </p:guideLst>
    </p:cSldViewPr>
  </p:slid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81" d="100"/>
          <a:sy n="81" d="100"/>
        </p:scale>
        <p:origin x="-2484"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CA" sz="1800" dirty="0">
                <a:latin typeface="+mj-lt"/>
              </a:rPr>
              <a:t>IBR-2 experimental proposals</a:t>
            </a:r>
          </a:p>
        </c:rich>
      </c:tx>
      <c:layout/>
      <c:spPr>
        <a:noFill/>
        <a:ln>
          <a:noFill/>
        </a:ln>
        <a:effectLst/>
      </c:spPr>
    </c:title>
    <c:plotArea>
      <c:layout>
        <c:manualLayout>
          <c:layoutTarget val="inner"/>
          <c:xMode val="edge"/>
          <c:yMode val="edge"/>
          <c:x val="9.355096237970259E-2"/>
          <c:y val="0.10425925925925927"/>
          <c:w val="0.87589348206474205"/>
          <c:h val="0.7453860454943132"/>
        </c:manualLayout>
      </c:layout>
      <c:barChart>
        <c:barDir val="col"/>
        <c:grouping val="stacked"/>
        <c:ser>
          <c:idx val="0"/>
          <c:order val="0"/>
          <c:tx>
            <c:v>accepted</c:v>
          </c:tx>
          <c:spPr>
            <a:solidFill>
              <a:srgbClr val="87CCF3"/>
            </a:solidFill>
            <a:ln>
              <a:noFill/>
            </a:ln>
            <a:effectLst/>
          </c:spPr>
          <c:cat>
            <c:numRef>
              <c:f>Sheet1!$B$16:$B$18</c:f>
              <c:numCache>
                <c:formatCode>General</c:formatCode>
                <c:ptCount val="3"/>
                <c:pt idx="0">
                  <c:v>2014</c:v>
                </c:pt>
                <c:pt idx="1">
                  <c:v>2015</c:v>
                </c:pt>
                <c:pt idx="2">
                  <c:v>2016</c:v>
                </c:pt>
              </c:numCache>
            </c:numRef>
          </c:cat>
          <c:val>
            <c:numRef>
              <c:f>Sheet1!$E$16:$E$18</c:f>
              <c:numCache>
                <c:formatCode>General</c:formatCode>
                <c:ptCount val="3"/>
                <c:pt idx="0">
                  <c:v>150</c:v>
                </c:pt>
                <c:pt idx="1">
                  <c:v>174</c:v>
                </c:pt>
                <c:pt idx="2">
                  <c:v>208</c:v>
                </c:pt>
              </c:numCache>
            </c:numRef>
          </c:val>
          <c:extLst xmlns:c16r2="http://schemas.microsoft.com/office/drawing/2015/06/chart">
            <c:ext xmlns:c16="http://schemas.microsoft.com/office/drawing/2014/chart" uri="{C3380CC4-5D6E-409C-BE32-E72D297353CC}">
              <c16:uniqueId val="{00000000-7CA0-43FF-AAD1-284EB1F82E34}"/>
            </c:ext>
          </c:extLst>
        </c:ser>
        <c:ser>
          <c:idx val="1"/>
          <c:order val="1"/>
          <c:tx>
            <c:v>rejected</c:v>
          </c:tx>
          <c:spPr>
            <a:solidFill>
              <a:schemeClr val="tx2"/>
            </a:solidFill>
            <a:ln>
              <a:noFill/>
            </a:ln>
            <a:effectLst/>
          </c:spPr>
          <c:val>
            <c:numRef>
              <c:f>Sheet1!$F$16:$F$18</c:f>
              <c:numCache>
                <c:formatCode>General</c:formatCode>
                <c:ptCount val="3"/>
                <c:pt idx="0">
                  <c:v>13</c:v>
                </c:pt>
                <c:pt idx="1">
                  <c:v>23</c:v>
                </c:pt>
                <c:pt idx="2">
                  <c:v>30</c:v>
                </c:pt>
              </c:numCache>
            </c:numRef>
          </c:val>
          <c:extLst xmlns:c16r2="http://schemas.microsoft.com/office/drawing/2015/06/chart">
            <c:ext xmlns:c16="http://schemas.microsoft.com/office/drawing/2014/chart" uri="{C3380CC4-5D6E-409C-BE32-E72D297353CC}">
              <c16:uniqueId val="{00000001-7CA0-43FF-AAD1-284EB1F82E34}"/>
            </c:ext>
          </c:extLst>
        </c:ser>
        <c:dLbls/>
        <c:gapWidth val="219"/>
        <c:overlap val="100"/>
        <c:axId val="180854144"/>
        <c:axId val="124175488"/>
      </c:barChart>
      <c:catAx>
        <c:axId val="18085414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ru-RU"/>
          </a:p>
        </c:txPr>
        <c:crossAx val="124175488"/>
        <c:crosses val="autoZero"/>
        <c:auto val="1"/>
        <c:lblAlgn val="ctr"/>
        <c:lblOffset val="100"/>
      </c:catAx>
      <c:valAx>
        <c:axId val="124175488"/>
        <c:scaling>
          <c:orientation val="minMax"/>
          <c:max val="245"/>
          <c:min val="0"/>
        </c:scaling>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ru-RU"/>
          </a:p>
        </c:txPr>
        <c:crossAx val="180854144"/>
        <c:crosses val="autoZero"/>
        <c:crossBetween val="between"/>
        <c:minorUnit val="50"/>
      </c:valAx>
      <c:spPr>
        <a:noFill/>
        <a:ln>
          <a:noFill/>
        </a:ln>
        <a:effectLst/>
      </c:spPr>
    </c:plotArea>
    <c:legend>
      <c:legendPos val="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chart>
  <c:spPr>
    <a:noFill/>
    <a:ln>
      <a:noFill/>
    </a:ln>
    <a:effectLst/>
  </c:spPr>
  <c:txPr>
    <a:bodyPr/>
    <a:lstStyle/>
    <a:p>
      <a:pPr>
        <a:defRPr/>
      </a:pPr>
      <a:endParaRPr lang="ru-RU"/>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CA" sz="1800" dirty="0">
                <a:latin typeface="+mj-lt"/>
              </a:rPr>
              <a:t>IBR-2 visiting users</a:t>
            </a:r>
          </a:p>
        </c:rich>
      </c:tx>
      <c:layout/>
      <c:spPr>
        <a:noFill/>
        <a:ln>
          <a:noFill/>
        </a:ln>
        <a:effectLst/>
      </c:spPr>
    </c:title>
    <c:plotArea>
      <c:layout>
        <c:manualLayout>
          <c:layoutTarget val="inner"/>
          <c:xMode val="edge"/>
          <c:yMode val="edge"/>
          <c:x val="9.355096237970259E-2"/>
          <c:y val="0.10425925925925927"/>
          <c:w val="0.87589348206474205"/>
          <c:h val="0.7453860454943132"/>
        </c:manualLayout>
      </c:layout>
      <c:barChart>
        <c:barDir val="col"/>
        <c:grouping val="clustered"/>
        <c:ser>
          <c:idx val="0"/>
          <c:order val="0"/>
          <c:spPr>
            <a:solidFill>
              <a:srgbClr val="87CCF3"/>
            </a:solidFill>
            <a:ln>
              <a:noFill/>
            </a:ln>
            <a:effectLst/>
          </c:spPr>
          <c:cat>
            <c:strRef>
              <c:f>Sheet1!$B$2:$B$8</c:f>
              <c:strCache>
                <c:ptCount val="7"/>
                <c:pt idx="0">
                  <c:v>2014-1</c:v>
                </c:pt>
                <c:pt idx="1">
                  <c:v>2014-2</c:v>
                </c:pt>
                <c:pt idx="2">
                  <c:v>2015-1</c:v>
                </c:pt>
                <c:pt idx="3">
                  <c:v>2015-2</c:v>
                </c:pt>
                <c:pt idx="4">
                  <c:v>2016-1</c:v>
                </c:pt>
                <c:pt idx="5">
                  <c:v>2016-2</c:v>
                </c:pt>
                <c:pt idx="6">
                  <c:v>2017-1</c:v>
                </c:pt>
              </c:strCache>
            </c:strRef>
          </c:cat>
          <c:val>
            <c:numRef>
              <c:f>Sheet1!$C$2:$C$8</c:f>
              <c:numCache>
                <c:formatCode>General</c:formatCode>
                <c:ptCount val="7"/>
                <c:pt idx="0">
                  <c:v>28</c:v>
                </c:pt>
                <c:pt idx="1">
                  <c:v>32</c:v>
                </c:pt>
                <c:pt idx="2">
                  <c:v>28</c:v>
                </c:pt>
                <c:pt idx="3">
                  <c:v>38</c:v>
                </c:pt>
                <c:pt idx="4">
                  <c:v>45</c:v>
                </c:pt>
                <c:pt idx="5">
                  <c:v>63</c:v>
                </c:pt>
                <c:pt idx="6">
                  <c:v>57</c:v>
                </c:pt>
              </c:numCache>
            </c:numRef>
          </c:val>
          <c:extLst xmlns:c16r2="http://schemas.microsoft.com/office/drawing/2015/06/chart">
            <c:ext xmlns:c16="http://schemas.microsoft.com/office/drawing/2014/chart" uri="{C3380CC4-5D6E-409C-BE32-E72D297353CC}">
              <c16:uniqueId val="{00000000-D2F8-4C7C-9020-D9EC30DA1ACB}"/>
            </c:ext>
          </c:extLst>
        </c:ser>
        <c:dLbls/>
        <c:gapWidth val="219"/>
        <c:overlap val="-27"/>
        <c:axId val="105851136"/>
        <c:axId val="105902080"/>
      </c:barChart>
      <c:catAx>
        <c:axId val="10585113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ru-RU"/>
          </a:p>
        </c:txPr>
        <c:crossAx val="105902080"/>
        <c:crosses val="autoZero"/>
        <c:auto val="1"/>
        <c:lblAlgn val="ctr"/>
        <c:lblOffset val="100"/>
        <c:tickMarkSkip val="1"/>
      </c:catAx>
      <c:valAx>
        <c:axId val="105902080"/>
        <c:scaling>
          <c:orientation val="minMax"/>
          <c:max val="63"/>
          <c:min val="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ru-RU"/>
          </a:p>
        </c:txPr>
        <c:crossAx val="105851136"/>
        <c:crosses val="autoZero"/>
        <c:crossBetween val="between"/>
      </c:valAx>
      <c:spPr>
        <a:noFill/>
        <a:ln>
          <a:noFill/>
        </a:ln>
        <a:effectLst/>
      </c:spPr>
    </c:plotArea>
    <c:plotVisOnly val="1"/>
    <c:dispBlanksAs val="gap"/>
  </c:chart>
  <c:spPr>
    <a:noFill/>
    <a:ln>
      <a:noFill/>
    </a:ln>
    <a:effectLst/>
  </c:spPr>
  <c:txPr>
    <a:bodyPr/>
    <a:lstStyle/>
    <a:p>
      <a:pPr>
        <a:defRPr/>
      </a:pPr>
      <a:endParaRPr lang="ru-RU"/>
    </a:p>
  </c:tx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18.09.2017</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xmlns=""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xmlns=""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Образ слайда 1"/>
          <p:cNvSpPr>
            <a:spLocks noGrp="1" noRot="1" noChangeAspect="1" noTextEdit="1"/>
          </p:cNvSpPr>
          <p:nvPr>
            <p:ph type="sldImg"/>
          </p:nvPr>
        </p:nvSpPr>
        <p:spPr>
          <a:ln/>
        </p:spPr>
      </p:sp>
      <p:sp>
        <p:nvSpPr>
          <p:cNvPr id="275459"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hu-HU" altLang="hu-HU" smtClean="0">
              <a:latin typeface="Arial" panose="020B0604020202020204" pitchFamily="34" charset="0"/>
            </a:endParaRPr>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99B8AFC-ADC1-4C2C-A125-99A4ACA8E334}" type="slidenum">
              <a:rPr lang="ru-RU" altLang="hu-HU"/>
              <a:pPr eaLnBrk="1" hangingPunct="1"/>
              <a:t>4</a:t>
            </a:fld>
            <a:endParaRPr lang="ru-RU" altLang="hu-HU"/>
          </a:p>
        </p:txBody>
      </p:sp>
    </p:spTree>
    <p:extLst>
      <p:ext uri="{BB962C8B-B14F-4D97-AF65-F5344CB8AC3E}">
        <p14:creationId xmlns:p14="http://schemas.microsoft.com/office/powerpoint/2010/main" xmlns="" val="2083450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Образ слайда 1"/>
          <p:cNvSpPr>
            <a:spLocks noGrp="1" noRot="1" noChangeAspect="1" noTextEdit="1"/>
          </p:cNvSpPr>
          <p:nvPr>
            <p:ph type="sldImg"/>
          </p:nvPr>
        </p:nvSpPr>
        <p:spPr>
          <a:ln/>
        </p:spPr>
      </p:sp>
      <p:sp>
        <p:nvSpPr>
          <p:cNvPr id="276483"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Arial" panose="020B0604020202020204" pitchFamily="34" charset="0"/>
            </a:endParaRPr>
          </a:p>
        </p:txBody>
      </p:sp>
      <p:sp>
        <p:nvSpPr>
          <p:cNvPr id="28676" name="Номер слайда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B41C848-049D-4B78-A578-EDF13BAFEA36}" type="slidenum">
              <a:rPr lang="ru-RU" altLang="ru-RU">
                <a:solidFill>
                  <a:srgbClr val="000000"/>
                </a:solidFill>
                <a:latin typeface="Times New Roman" panose="02020603050405020304" pitchFamily="18" charset="0"/>
              </a:rPr>
              <a:pPr eaLnBrk="1" hangingPunct="1"/>
              <a:t>5</a:t>
            </a:fld>
            <a:endParaRPr lang="ru-RU" altLang="ru-RU">
              <a:solidFill>
                <a:srgbClr val="000000"/>
              </a:solidFill>
              <a:latin typeface="Times New Roman" panose="02020603050405020304" pitchFamily="18" charset="0"/>
            </a:endParaRPr>
          </a:p>
        </p:txBody>
      </p:sp>
    </p:spTree>
    <p:extLst>
      <p:ext uri="{BB962C8B-B14F-4D97-AF65-F5344CB8AC3E}">
        <p14:creationId xmlns:p14="http://schemas.microsoft.com/office/powerpoint/2010/main" xmlns="" val="4054965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Образ слайда 1"/>
          <p:cNvSpPr>
            <a:spLocks noGrp="1" noRot="1" noChangeAspect="1" noTextEdit="1"/>
          </p:cNvSpPr>
          <p:nvPr>
            <p:ph type="sldImg"/>
          </p:nvPr>
        </p:nvSpPr>
        <p:spPr>
          <a:ln/>
        </p:spPr>
      </p:sp>
      <p:sp>
        <p:nvSpPr>
          <p:cNvPr id="277507"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Arial" panose="020B0604020202020204" pitchFamily="34" charset="0"/>
            </a:endParaRPr>
          </a:p>
        </p:txBody>
      </p:sp>
      <p:sp>
        <p:nvSpPr>
          <p:cNvPr id="30724" name="Номер слайда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311772F-6D5C-40F8-88F7-1620173738C2}" type="slidenum">
              <a:rPr lang="ru-RU" altLang="ru-RU">
                <a:solidFill>
                  <a:srgbClr val="000000"/>
                </a:solidFill>
                <a:latin typeface="Times New Roman" panose="02020603050405020304" pitchFamily="18" charset="0"/>
              </a:rPr>
              <a:pPr eaLnBrk="1" hangingPunct="1"/>
              <a:t>6</a:t>
            </a:fld>
            <a:endParaRPr lang="ru-RU" altLang="ru-RU">
              <a:solidFill>
                <a:srgbClr val="000000"/>
              </a:solidFill>
              <a:latin typeface="Times New Roman" panose="02020603050405020304" pitchFamily="18" charset="0"/>
            </a:endParaRPr>
          </a:p>
        </p:txBody>
      </p:sp>
    </p:spTree>
    <p:extLst>
      <p:ext uri="{BB962C8B-B14F-4D97-AF65-F5344CB8AC3E}">
        <p14:creationId xmlns:p14="http://schemas.microsoft.com/office/powerpoint/2010/main" xmlns="" val="3166981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Образ слайда 1"/>
          <p:cNvSpPr>
            <a:spLocks noGrp="1" noRot="1" noChangeAspect="1" noTextEdit="1"/>
          </p:cNvSpPr>
          <p:nvPr>
            <p:ph type="sldImg"/>
          </p:nvPr>
        </p:nvSpPr>
        <p:spPr>
          <a:ln/>
        </p:spPr>
      </p:sp>
      <p:sp>
        <p:nvSpPr>
          <p:cNvPr id="278531"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ru-RU" altLang="ru-RU" smtClean="0">
              <a:latin typeface="Arial" panose="020B0604020202020204" pitchFamily="34" charset="0"/>
            </a:endParaRPr>
          </a:p>
        </p:txBody>
      </p:sp>
      <p:sp>
        <p:nvSpPr>
          <p:cNvPr id="32772" name="Номер слайда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24EEA0-C1CA-4714-9A8F-121D04699290}" type="slidenum">
              <a:rPr lang="ru-RU" altLang="ru-RU">
                <a:solidFill>
                  <a:srgbClr val="000000"/>
                </a:solidFill>
                <a:latin typeface="Times New Roman" panose="02020603050405020304" pitchFamily="18" charset="0"/>
              </a:rPr>
              <a:pPr eaLnBrk="1" hangingPunct="1"/>
              <a:t>7</a:t>
            </a:fld>
            <a:endParaRPr lang="ru-RU" altLang="ru-RU">
              <a:solidFill>
                <a:srgbClr val="000000"/>
              </a:solidFill>
              <a:latin typeface="Times New Roman" panose="02020603050405020304" pitchFamily="18" charset="0"/>
            </a:endParaRPr>
          </a:p>
        </p:txBody>
      </p:sp>
    </p:spTree>
    <p:extLst>
      <p:ext uri="{BB962C8B-B14F-4D97-AF65-F5344CB8AC3E}">
        <p14:creationId xmlns:p14="http://schemas.microsoft.com/office/powerpoint/2010/main" xmlns="" val="4185072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Образ слайда 1"/>
          <p:cNvSpPr>
            <a:spLocks noGrp="1" noRot="1" noChangeAspect="1" noTextEdit="1"/>
          </p:cNvSpPr>
          <p:nvPr>
            <p:ph type="sldImg"/>
          </p:nvPr>
        </p:nvSpPr>
        <p:spPr>
          <a:ln/>
        </p:spPr>
      </p:sp>
      <p:sp>
        <p:nvSpPr>
          <p:cNvPr id="279555"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hu-HU" altLang="hu-HU" smtClean="0">
              <a:latin typeface="Arial" panose="020B0604020202020204" pitchFamily="34" charset="0"/>
            </a:endParaRPr>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20C68B-03EB-40CA-896F-DEC86241776F}" type="slidenum">
              <a:rPr lang="ru-RU" altLang="hu-HU">
                <a:solidFill>
                  <a:srgbClr val="000000"/>
                </a:solidFill>
              </a:rPr>
              <a:pPr eaLnBrk="1" hangingPunct="1"/>
              <a:t>9</a:t>
            </a:fld>
            <a:endParaRPr lang="ru-RU" altLang="hu-HU">
              <a:solidFill>
                <a:srgbClr val="000000"/>
              </a:solidFill>
            </a:endParaRPr>
          </a:p>
        </p:txBody>
      </p:sp>
    </p:spTree>
    <p:extLst>
      <p:ext uri="{BB962C8B-B14F-4D97-AF65-F5344CB8AC3E}">
        <p14:creationId xmlns:p14="http://schemas.microsoft.com/office/powerpoint/2010/main" xmlns="" val="3356771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Образ слайда 1"/>
          <p:cNvSpPr>
            <a:spLocks noGrp="1" noRot="1" noChangeAspect="1" noTextEdit="1"/>
          </p:cNvSpPr>
          <p:nvPr>
            <p:ph type="sldImg"/>
          </p:nvPr>
        </p:nvSpPr>
        <p:spPr>
          <a:ln/>
        </p:spPr>
      </p:sp>
      <p:sp>
        <p:nvSpPr>
          <p:cNvPr id="280579"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hu-HU" smtClean="0">
                <a:latin typeface="Arial" panose="020B0604020202020204" pitchFamily="34" charset="0"/>
              </a:rPr>
              <a:t>A very good poin of this activity</a:t>
            </a:r>
            <a:endParaRPr lang="ru-RU" altLang="hu-HU" smtClean="0">
              <a:latin typeface="Arial" panose="020B0604020202020204" pitchFamily="34" charset="0"/>
            </a:endParaRPr>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436D3F-97B3-4FFF-B0C2-C460DCA4DE20}" type="slidenum">
              <a:rPr lang="ru-RU" altLang="hu-HU">
                <a:solidFill>
                  <a:srgbClr val="000000"/>
                </a:solidFill>
              </a:rPr>
              <a:pPr eaLnBrk="1" hangingPunct="1"/>
              <a:t>13</a:t>
            </a:fld>
            <a:endParaRPr lang="ru-RU" altLang="hu-HU">
              <a:solidFill>
                <a:srgbClr val="000000"/>
              </a:solidFill>
            </a:endParaRPr>
          </a:p>
        </p:txBody>
      </p:sp>
    </p:spTree>
    <p:extLst>
      <p:ext uri="{BB962C8B-B14F-4D97-AF65-F5344CB8AC3E}">
        <p14:creationId xmlns:p14="http://schemas.microsoft.com/office/powerpoint/2010/main" xmlns="" val="223714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Образ слайда 1"/>
          <p:cNvSpPr>
            <a:spLocks noGrp="1" noRot="1" noChangeAspect="1" noTextEdit="1"/>
          </p:cNvSpPr>
          <p:nvPr>
            <p:ph type="sldImg"/>
          </p:nvPr>
        </p:nvSpPr>
        <p:spPr>
          <a:ln/>
        </p:spPr>
      </p:sp>
      <p:sp>
        <p:nvSpPr>
          <p:cNvPr id="281603" name="Заметки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ru-RU" altLang="ru-RU" smtClean="0">
              <a:latin typeface="Arial" panose="020B0604020202020204" pitchFamily="34" charset="0"/>
            </a:endParaRPr>
          </a:p>
        </p:txBody>
      </p:sp>
      <p:sp>
        <p:nvSpPr>
          <p:cNvPr id="4100" name="Номер слайда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3F2E3D-A6B3-41CA-8740-942F1141F81E}" type="slidenum">
              <a:rPr lang="ru-RU" altLang="ru-RU">
                <a:solidFill>
                  <a:srgbClr val="000000"/>
                </a:solidFill>
              </a:rPr>
              <a:pPr eaLnBrk="1" hangingPunct="1"/>
              <a:t>15</a:t>
            </a:fld>
            <a:endParaRPr lang="ru-RU" altLang="ru-RU">
              <a:solidFill>
                <a:srgbClr val="000000"/>
              </a:solidFill>
            </a:endParaRPr>
          </a:p>
        </p:txBody>
      </p:sp>
    </p:spTree>
    <p:extLst>
      <p:ext uri="{BB962C8B-B14F-4D97-AF65-F5344CB8AC3E}">
        <p14:creationId xmlns:p14="http://schemas.microsoft.com/office/powerpoint/2010/main" xmlns="" val="3086095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xmlns=""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xmlns=""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xmlns="" val="128436145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xmlns="" val="196290445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xmlns="" val="360958387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C23FEE3-9CA4-4064-92E8-622D46A8CE14}"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B9F55-1615-4240-8CC9-8625ED07044D}" type="slidenum">
              <a:rPr lang="ru-RU" altLang="hu-HU"/>
              <a:pPr/>
              <a:t>‹#›</a:t>
            </a:fld>
            <a:endParaRPr lang="ru-RU" altLang="hu-HU"/>
          </a:p>
        </p:txBody>
      </p:sp>
    </p:spTree>
    <p:extLst>
      <p:ext uri="{BB962C8B-B14F-4D97-AF65-F5344CB8AC3E}">
        <p14:creationId xmlns:p14="http://schemas.microsoft.com/office/powerpoint/2010/main" xmlns="" val="12277683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90E9E01-6E70-42E6-B12B-58C84FDB6505}"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C58249F-A366-4E31-B898-F63593C4865C}" type="slidenum">
              <a:rPr lang="ru-RU" altLang="hu-HU"/>
              <a:pPr/>
              <a:t>‹#›</a:t>
            </a:fld>
            <a:endParaRPr lang="ru-RU" altLang="hu-HU"/>
          </a:p>
        </p:txBody>
      </p:sp>
    </p:spTree>
    <p:extLst>
      <p:ext uri="{BB962C8B-B14F-4D97-AF65-F5344CB8AC3E}">
        <p14:creationId xmlns:p14="http://schemas.microsoft.com/office/powerpoint/2010/main" xmlns="" val="32291460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2A648F6-7576-49FE-AF6F-29A81B9980A2}"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20D99F8F-C482-4A34-BD88-FC2D3490B4EC}" type="slidenum">
              <a:rPr lang="ru-RU" altLang="hu-HU"/>
              <a:pPr/>
              <a:t>‹#›</a:t>
            </a:fld>
            <a:endParaRPr lang="ru-RU" altLang="hu-HU"/>
          </a:p>
        </p:txBody>
      </p:sp>
    </p:spTree>
    <p:extLst>
      <p:ext uri="{BB962C8B-B14F-4D97-AF65-F5344CB8AC3E}">
        <p14:creationId xmlns:p14="http://schemas.microsoft.com/office/powerpoint/2010/main" xmlns="" val="19744532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43E3DB5-287F-4BDD-8C52-B395001EFBB7}"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D0BE78F-C735-4C63-8FDA-2FBE5E10EA52}" type="slidenum">
              <a:rPr lang="ru-RU" altLang="hu-HU"/>
              <a:pPr/>
              <a:t>‹#›</a:t>
            </a:fld>
            <a:endParaRPr lang="ru-RU" altLang="hu-HU"/>
          </a:p>
        </p:txBody>
      </p:sp>
    </p:spTree>
    <p:extLst>
      <p:ext uri="{BB962C8B-B14F-4D97-AF65-F5344CB8AC3E}">
        <p14:creationId xmlns:p14="http://schemas.microsoft.com/office/powerpoint/2010/main" xmlns="" val="27991979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48F48CE-0895-48D2-9266-DD69C447374F}" type="datetimeFigureOut">
              <a:rPr lang="ru-RU"/>
              <a:pPr>
                <a:defRPr/>
              </a:pPr>
              <a:t>18.09.2017</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FC5E1990-1A77-4BA9-B9ED-361A2E5784E3}" type="slidenum">
              <a:rPr lang="ru-RU" altLang="hu-HU"/>
              <a:pPr/>
              <a:t>‹#›</a:t>
            </a:fld>
            <a:endParaRPr lang="ru-RU" altLang="hu-HU"/>
          </a:p>
        </p:txBody>
      </p:sp>
    </p:spTree>
    <p:extLst>
      <p:ext uri="{BB962C8B-B14F-4D97-AF65-F5344CB8AC3E}">
        <p14:creationId xmlns:p14="http://schemas.microsoft.com/office/powerpoint/2010/main" xmlns="" val="9493289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4F79BB2-866E-4A52-8B64-5AA7B8E79BF0}" type="datetimeFigureOut">
              <a:rPr lang="ru-RU"/>
              <a:pPr>
                <a:defRPr/>
              </a:pPr>
              <a:t>18.09.2017</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0F43783E-C348-4FED-BFB5-C948C9EE45DD}" type="slidenum">
              <a:rPr lang="ru-RU" altLang="hu-HU"/>
              <a:pPr/>
              <a:t>‹#›</a:t>
            </a:fld>
            <a:endParaRPr lang="ru-RU" altLang="hu-HU"/>
          </a:p>
        </p:txBody>
      </p:sp>
    </p:spTree>
    <p:extLst>
      <p:ext uri="{BB962C8B-B14F-4D97-AF65-F5344CB8AC3E}">
        <p14:creationId xmlns:p14="http://schemas.microsoft.com/office/powerpoint/2010/main" xmlns="" val="39697085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53A511B1-421E-44D5-BCB0-45572A9FEFC0}" type="datetimeFigureOut">
              <a:rPr lang="ru-RU"/>
              <a:pPr>
                <a:defRPr/>
              </a:pPr>
              <a:t>18.09.2017</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4A3E53E9-7C10-42E2-93D0-60E9D664158D}" type="slidenum">
              <a:rPr lang="ru-RU" altLang="hu-HU"/>
              <a:pPr/>
              <a:t>‹#›</a:t>
            </a:fld>
            <a:endParaRPr lang="ru-RU" altLang="hu-HU"/>
          </a:p>
        </p:txBody>
      </p:sp>
    </p:spTree>
    <p:extLst>
      <p:ext uri="{BB962C8B-B14F-4D97-AF65-F5344CB8AC3E}">
        <p14:creationId xmlns:p14="http://schemas.microsoft.com/office/powerpoint/2010/main" xmlns="" val="266786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xmlns=""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370C7FC-1466-4B81-93A6-A4E523EEA0D2}"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376BBE27-6F3B-4108-8B24-3E288B6E2201}" type="slidenum">
              <a:rPr lang="ru-RU" altLang="hu-HU"/>
              <a:pPr/>
              <a:t>‹#›</a:t>
            </a:fld>
            <a:endParaRPr lang="ru-RU" altLang="hu-HU"/>
          </a:p>
        </p:txBody>
      </p:sp>
    </p:spTree>
    <p:extLst>
      <p:ext uri="{BB962C8B-B14F-4D97-AF65-F5344CB8AC3E}">
        <p14:creationId xmlns:p14="http://schemas.microsoft.com/office/powerpoint/2010/main" xmlns="" val="39601504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E8D6B0A-4B92-4970-963E-A8759C560184}"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3B2FC043-30FA-445C-8248-6988436220FA}" type="slidenum">
              <a:rPr lang="ru-RU" altLang="hu-HU"/>
              <a:pPr/>
              <a:t>‹#›</a:t>
            </a:fld>
            <a:endParaRPr lang="ru-RU" altLang="hu-HU"/>
          </a:p>
        </p:txBody>
      </p:sp>
    </p:spTree>
    <p:extLst>
      <p:ext uri="{BB962C8B-B14F-4D97-AF65-F5344CB8AC3E}">
        <p14:creationId xmlns:p14="http://schemas.microsoft.com/office/powerpoint/2010/main" xmlns="" val="17108320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22E6713-A962-4C7F-B315-5F3CC0148D24}"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85B0759-BE6A-4667-90C7-B769ED0B4863}" type="slidenum">
              <a:rPr lang="ru-RU" altLang="hu-HU"/>
              <a:pPr/>
              <a:t>‹#›</a:t>
            </a:fld>
            <a:endParaRPr lang="ru-RU" altLang="hu-HU"/>
          </a:p>
        </p:txBody>
      </p:sp>
    </p:spTree>
    <p:extLst>
      <p:ext uri="{BB962C8B-B14F-4D97-AF65-F5344CB8AC3E}">
        <p14:creationId xmlns:p14="http://schemas.microsoft.com/office/powerpoint/2010/main" xmlns="" val="38568012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F271BA0-586E-4B47-A161-AE98E79677AC}"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E62E9E8-B21D-45D1-A4EC-64F7205FD4A9}" type="slidenum">
              <a:rPr lang="ru-RU" altLang="hu-HU"/>
              <a:pPr/>
              <a:t>‹#›</a:t>
            </a:fld>
            <a:endParaRPr lang="ru-RU" altLang="hu-HU"/>
          </a:p>
        </p:txBody>
      </p:sp>
    </p:spTree>
    <p:extLst>
      <p:ext uri="{BB962C8B-B14F-4D97-AF65-F5344CB8AC3E}">
        <p14:creationId xmlns:p14="http://schemas.microsoft.com/office/powerpoint/2010/main" xmlns="" val="4389453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D9E9B7D-31DC-4B8F-8355-BA9D07DA2DE5}"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B91DAF42-399A-4446-9554-5AAB22B6C36F}" type="slidenum">
              <a:rPr lang="ru-RU" altLang="hu-HU"/>
              <a:pPr/>
              <a:t>‹#›</a:t>
            </a:fld>
            <a:endParaRPr lang="ru-RU" altLang="hu-HU"/>
          </a:p>
        </p:txBody>
      </p:sp>
    </p:spTree>
    <p:extLst>
      <p:ext uri="{BB962C8B-B14F-4D97-AF65-F5344CB8AC3E}">
        <p14:creationId xmlns:p14="http://schemas.microsoft.com/office/powerpoint/2010/main" xmlns="" val="24454543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43294B6-4FEB-4623-994D-5EBF8F389B9D}"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BFD067-402C-425F-8340-63F5EFDAFCC2}" type="slidenum">
              <a:rPr lang="ru-RU" altLang="hu-HU"/>
              <a:pPr/>
              <a:t>‹#›</a:t>
            </a:fld>
            <a:endParaRPr lang="ru-RU" altLang="hu-HU"/>
          </a:p>
        </p:txBody>
      </p:sp>
    </p:spTree>
    <p:extLst>
      <p:ext uri="{BB962C8B-B14F-4D97-AF65-F5344CB8AC3E}">
        <p14:creationId xmlns:p14="http://schemas.microsoft.com/office/powerpoint/2010/main" xmlns="" val="34838797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44C374A-5152-490E-9627-3904EF9B3FE6}"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910D7698-688E-4CA8-A7A7-820703639DC0}" type="slidenum">
              <a:rPr lang="ru-RU" altLang="hu-HU"/>
              <a:pPr/>
              <a:t>‹#›</a:t>
            </a:fld>
            <a:endParaRPr lang="ru-RU" altLang="hu-HU"/>
          </a:p>
        </p:txBody>
      </p:sp>
    </p:spTree>
    <p:extLst>
      <p:ext uri="{BB962C8B-B14F-4D97-AF65-F5344CB8AC3E}">
        <p14:creationId xmlns:p14="http://schemas.microsoft.com/office/powerpoint/2010/main" xmlns="" val="9225745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DCCCE4C-AD2B-48F6-A49F-53751D5381D3}"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026B2798-4F2E-4F71-AD27-ECB5F3F848DB}" type="slidenum">
              <a:rPr lang="ru-RU" altLang="hu-HU"/>
              <a:pPr/>
              <a:t>‹#›</a:t>
            </a:fld>
            <a:endParaRPr lang="ru-RU" altLang="hu-HU"/>
          </a:p>
        </p:txBody>
      </p:sp>
    </p:spTree>
    <p:extLst>
      <p:ext uri="{BB962C8B-B14F-4D97-AF65-F5344CB8AC3E}">
        <p14:creationId xmlns:p14="http://schemas.microsoft.com/office/powerpoint/2010/main" xmlns="" val="20267655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D3C5F1A-9517-4CA4-95C5-EAD5D35D2B63}" type="datetimeFigureOut">
              <a:rPr lang="ru-RU"/>
              <a:pPr>
                <a:defRPr/>
              </a:pPr>
              <a:t>18.09.2017</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EC7426B-9F02-4447-9376-2F4BBE22404E}" type="slidenum">
              <a:rPr lang="ru-RU" altLang="hu-HU"/>
              <a:pPr/>
              <a:t>‹#›</a:t>
            </a:fld>
            <a:endParaRPr lang="ru-RU" altLang="hu-HU"/>
          </a:p>
        </p:txBody>
      </p:sp>
    </p:spTree>
    <p:extLst>
      <p:ext uri="{BB962C8B-B14F-4D97-AF65-F5344CB8AC3E}">
        <p14:creationId xmlns:p14="http://schemas.microsoft.com/office/powerpoint/2010/main" xmlns="" val="16645225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5936116-2E6D-4D80-AD96-C498AFE598A4}" type="datetimeFigureOut">
              <a:rPr lang="ru-RU"/>
              <a:pPr>
                <a:defRPr/>
              </a:pPr>
              <a:t>18.09.2017</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8CE7477-4AD0-4706-9DB8-A8E0E05D1C99}" type="slidenum">
              <a:rPr lang="ru-RU" altLang="hu-HU"/>
              <a:pPr/>
              <a:t>‹#›</a:t>
            </a:fld>
            <a:endParaRPr lang="ru-RU" altLang="hu-HU"/>
          </a:p>
        </p:txBody>
      </p:sp>
    </p:spTree>
    <p:extLst>
      <p:ext uri="{BB962C8B-B14F-4D97-AF65-F5344CB8AC3E}">
        <p14:creationId xmlns:p14="http://schemas.microsoft.com/office/powerpoint/2010/main" xmlns="" val="1615163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xmlns="" val="4110050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60B341B-E229-4A46-BCEB-AE279442BB14}" type="datetimeFigureOut">
              <a:rPr lang="ru-RU"/>
              <a:pPr>
                <a:defRPr/>
              </a:pPr>
              <a:t>18.09.2017</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5AD8FD40-ECB6-4D65-AF38-E97379A9B05D}" type="slidenum">
              <a:rPr lang="ru-RU" altLang="hu-HU"/>
              <a:pPr/>
              <a:t>‹#›</a:t>
            </a:fld>
            <a:endParaRPr lang="ru-RU" altLang="hu-HU"/>
          </a:p>
        </p:txBody>
      </p:sp>
    </p:spTree>
    <p:extLst>
      <p:ext uri="{BB962C8B-B14F-4D97-AF65-F5344CB8AC3E}">
        <p14:creationId xmlns:p14="http://schemas.microsoft.com/office/powerpoint/2010/main" xmlns="" val="24572033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B2F42D1-F7C9-4657-8630-635741F60273}"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FB00A67-FADD-48A7-83D1-E2B9B5FB61CB}" type="slidenum">
              <a:rPr lang="ru-RU" altLang="hu-HU"/>
              <a:pPr/>
              <a:t>‹#›</a:t>
            </a:fld>
            <a:endParaRPr lang="ru-RU" altLang="hu-HU"/>
          </a:p>
        </p:txBody>
      </p:sp>
    </p:spTree>
    <p:extLst>
      <p:ext uri="{BB962C8B-B14F-4D97-AF65-F5344CB8AC3E}">
        <p14:creationId xmlns:p14="http://schemas.microsoft.com/office/powerpoint/2010/main" xmlns="" val="9769068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7804B04-3772-4B77-A021-F6E83C01A466}"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D563732-7C65-4511-AA42-99C8C38F9C57}" type="slidenum">
              <a:rPr lang="ru-RU" altLang="hu-HU"/>
              <a:pPr/>
              <a:t>‹#›</a:t>
            </a:fld>
            <a:endParaRPr lang="ru-RU" altLang="hu-HU"/>
          </a:p>
        </p:txBody>
      </p:sp>
    </p:spTree>
    <p:extLst>
      <p:ext uri="{BB962C8B-B14F-4D97-AF65-F5344CB8AC3E}">
        <p14:creationId xmlns:p14="http://schemas.microsoft.com/office/powerpoint/2010/main" xmlns="" val="12863791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D44CEB5-1B4E-40A1-8F5B-D625E9BCC592}"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2F2F149-002A-4AE3-AC82-3F6977EA59B1}" type="slidenum">
              <a:rPr lang="ru-RU" altLang="hu-HU"/>
              <a:pPr/>
              <a:t>‹#›</a:t>
            </a:fld>
            <a:endParaRPr lang="ru-RU" altLang="hu-HU"/>
          </a:p>
        </p:txBody>
      </p:sp>
    </p:spTree>
    <p:extLst>
      <p:ext uri="{BB962C8B-B14F-4D97-AF65-F5344CB8AC3E}">
        <p14:creationId xmlns:p14="http://schemas.microsoft.com/office/powerpoint/2010/main" xmlns="" val="25403793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DF448B5-2917-4148-ABD2-DFE374784B97}"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F9E8A2-7AAC-4CB6-B2F1-3CC2415E637B}" type="slidenum">
              <a:rPr lang="ru-RU" altLang="hu-HU"/>
              <a:pPr/>
              <a:t>‹#›</a:t>
            </a:fld>
            <a:endParaRPr lang="ru-RU" altLang="hu-HU"/>
          </a:p>
        </p:txBody>
      </p:sp>
    </p:spTree>
    <p:extLst>
      <p:ext uri="{BB962C8B-B14F-4D97-AF65-F5344CB8AC3E}">
        <p14:creationId xmlns:p14="http://schemas.microsoft.com/office/powerpoint/2010/main" xmlns="" val="41470015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4DFAF75-8593-4C14-A7AD-2E5840B6C1D0}"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AA67DA14-F715-46B7-991E-1104F8295B5A}" type="slidenum">
              <a:rPr lang="ru-RU" altLang="hu-HU"/>
              <a:pPr/>
              <a:t>‹#›</a:t>
            </a:fld>
            <a:endParaRPr lang="ru-RU" altLang="hu-HU"/>
          </a:p>
        </p:txBody>
      </p:sp>
    </p:spTree>
    <p:extLst>
      <p:ext uri="{BB962C8B-B14F-4D97-AF65-F5344CB8AC3E}">
        <p14:creationId xmlns:p14="http://schemas.microsoft.com/office/powerpoint/2010/main" xmlns="" val="10940503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F26632E-7677-42C8-B1BA-D2EC8B7F1887}"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C00BB00-FC8E-4206-91D5-F213786A4440}" type="slidenum">
              <a:rPr lang="ru-RU" altLang="hu-HU"/>
              <a:pPr/>
              <a:t>‹#›</a:t>
            </a:fld>
            <a:endParaRPr lang="ru-RU" altLang="hu-HU"/>
          </a:p>
        </p:txBody>
      </p:sp>
    </p:spTree>
    <p:extLst>
      <p:ext uri="{BB962C8B-B14F-4D97-AF65-F5344CB8AC3E}">
        <p14:creationId xmlns:p14="http://schemas.microsoft.com/office/powerpoint/2010/main" xmlns="" val="40851545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C16D6E5-DC63-4084-95DC-7D541229971E}"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940C6DA2-14E7-43FE-8164-BEC0DBECD5C9}" type="slidenum">
              <a:rPr lang="ru-RU" altLang="hu-HU"/>
              <a:pPr/>
              <a:t>‹#›</a:t>
            </a:fld>
            <a:endParaRPr lang="ru-RU" altLang="hu-HU"/>
          </a:p>
        </p:txBody>
      </p:sp>
    </p:spTree>
    <p:extLst>
      <p:ext uri="{BB962C8B-B14F-4D97-AF65-F5344CB8AC3E}">
        <p14:creationId xmlns:p14="http://schemas.microsoft.com/office/powerpoint/2010/main" xmlns="" val="18876573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A6482A6-19AC-44EA-B922-40123871CBBD}"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31AD847A-9B92-45AE-A524-026C15D13C41}" type="slidenum">
              <a:rPr lang="ru-RU" altLang="hu-HU"/>
              <a:pPr/>
              <a:t>‹#›</a:t>
            </a:fld>
            <a:endParaRPr lang="ru-RU" altLang="hu-HU"/>
          </a:p>
        </p:txBody>
      </p:sp>
    </p:spTree>
    <p:extLst>
      <p:ext uri="{BB962C8B-B14F-4D97-AF65-F5344CB8AC3E}">
        <p14:creationId xmlns:p14="http://schemas.microsoft.com/office/powerpoint/2010/main" xmlns="" val="16528902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A9C76A0-F0F0-44B4-8DA4-E53581F59976}" type="datetimeFigureOut">
              <a:rPr lang="ru-RU"/>
              <a:pPr>
                <a:defRPr/>
              </a:pPr>
              <a:t>18.09.2017</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B70CB4A7-FB56-42AE-8FA3-9278485ABAB4}" type="slidenum">
              <a:rPr lang="ru-RU" altLang="hu-HU"/>
              <a:pPr/>
              <a:t>‹#›</a:t>
            </a:fld>
            <a:endParaRPr lang="ru-RU" altLang="hu-HU"/>
          </a:p>
        </p:txBody>
      </p:sp>
    </p:spTree>
    <p:extLst>
      <p:ext uri="{BB962C8B-B14F-4D97-AF65-F5344CB8AC3E}">
        <p14:creationId xmlns:p14="http://schemas.microsoft.com/office/powerpoint/2010/main" xmlns="" val="1859872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xmlns="" val="1631403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55860F7-075B-44CC-954D-9B8F4E4279ED}" type="datetimeFigureOut">
              <a:rPr lang="ru-RU"/>
              <a:pPr>
                <a:defRPr/>
              </a:pPr>
              <a:t>18.09.2017</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EBEA0555-781F-4D6F-BBDC-4E54E639FB92}" type="slidenum">
              <a:rPr lang="ru-RU" altLang="hu-HU"/>
              <a:pPr/>
              <a:t>‹#›</a:t>
            </a:fld>
            <a:endParaRPr lang="ru-RU" altLang="hu-HU"/>
          </a:p>
        </p:txBody>
      </p:sp>
    </p:spTree>
    <p:extLst>
      <p:ext uri="{BB962C8B-B14F-4D97-AF65-F5344CB8AC3E}">
        <p14:creationId xmlns:p14="http://schemas.microsoft.com/office/powerpoint/2010/main" xmlns="" val="229490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A6E1324-E49C-4024-9143-3B0BD910DE66}" type="datetimeFigureOut">
              <a:rPr lang="ru-RU"/>
              <a:pPr>
                <a:defRPr/>
              </a:pPr>
              <a:t>18.09.2017</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BFCE97E4-4252-4DFF-BAF5-A359607F5285}" type="slidenum">
              <a:rPr lang="ru-RU" altLang="hu-HU"/>
              <a:pPr/>
              <a:t>‹#›</a:t>
            </a:fld>
            <a:endParaRPr lang="ru-RU" altLang="hu-HU"/>
          </a:p>
        </p:txBody>
      </p:sp>
    </p:spTree>
    <p:extLst>
      <p:ext uri="{BB962C8B-B14F-4D97-AF65-F5344CB8AC3E}">
        <p14:creationId xmlns:p14="http://schemas.microsoft.com/office/powerpoint/2010/main" xmlns="" val="28228674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0D359D9-8675-4095-8720-7798BDC77B7A}"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C99BD89-E0F1-4F1F-9AAC-525F96F555A4}" type="slidenum">
              <a:rPr lang="ru-RU" altLang="hu-HU"/>
              <a:pPr/>
              <a:t>‹#›</a:t>
            </a:fld>
            <a:endParaRPr lang="ru-RU" altLang="hu-HU"/>
          </a:p>
        </p:txBody>
      </p:sp>
    </p:spTree>
    <p:extLst>
      <p:ext uri="{BB962C8B-B14F-4D97-AF65-F5344CB8AC3E}">
        <p14:creationId xmlns:p14="http://schemas.microsoft.com/office/powerpoint/2010/main" xmlns="" val="36858062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5AB8F08-6EDB-441A-B3FA-BF8F71CA7641}"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1828B30-139B-4622-A567-92D20B011CD0}" type="slidenum">
              <a:rPr lang="ru-RU" altLang="hu-HU"/>
              <a:pPr/>
              <a:t>‹#›</a:t>
            </a:fld>
            <a:endParaRPr lang="ru-RU" altLang="hu-HU"/>
          </a:p>
        </p:txBody>
      </p:sp>
    </p:spTree>
    <p:extLst>
      <p:ext uri="{BB962C8B-B14F-4D97-AF65-F5344CB8AC3E}">
        <p14:creationId xmlns:p14="http://schemas.microsoft.com/office/powerpoint/2010/main" xmlns="" val="28987143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01BAFCF-A70F-4A5B-AB17-B9BEFC40E9F2}"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B7664BF-B8FE-4DF1-BADB-809B27AAB7C6}" type="slidenum">
              <a:rPr lang="ru-RU" altLang="hu-HU"/>
              <a:pPr/>
              <a:t>‹#›</a:t>
            </a:fld>
            <a:endParaRPr lang="ru-RU" altLang="hu-HU"/>
          </a:p>
        </p:txBody>
      </p:sp>
    </p:spTree>
    <p:extLst>
      <p:ext uri="{BB962C8B-B14F-4D97-AF65-F5344CB8AC3E}">
        <p14:creationId xmlns:p14="http://schemas.microsoft.com/office/powerpoint/2010/main" xmlns="" val="27327931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BF8150E-619F-48F5-9B5F-907651F8D2B4}"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A4215B2F-7149-487C-B04A-D833E686EDFE}" type="slidenum">
              <a:rPr lang="ru-RU" altLang="hu-HU"/>
              <a:pPr/>
              <a:t>‹#›</a:t>
            </a:fld>
            <a:endParaRPr lang="ru-RU" altLang="hu-HU"/>
          </a:p>
        </p:txBody>
      </p:sp>
    </p:spTree>
    <p:extLst>
      <p:ext uri="{BB962C8B-B14F-4D97-AF65-F5344CB8AC3E}">
        <p14:creationId xmlns:p14="http://schemas.microsoft.com/office/powerpoint/2010/main" xmlns="" val="39955788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4ACBAC0-831E-435F-A41F-AA315D98E2E5}"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190B4C7-A465-4D1A-9E36-096F758C2319}" type="slidenum">
              <a:rPr lang="ru-RU" altLang="hu-HU"/>
              <a:pPr/>
              <a:t>‹#›</a:t>
            </a:fld>
            <a:endParaRPr lang="ru-RU" altLang="hu-HU"/>
          </a:p>
        </p:txBody>
      </p:sp>
    </p:spTree>
    <p:extLst>
      <p:ext uri="{BB962C8B-B14F-4D97-AF65-F5344CB8AC3E}">
        <p14:creationId xmlns:p14="http://schemas.microsoft.com/office/powerpoint/2010/main" xmlns="" val="16128646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BC60336-0D05-4306-90DA-EAD3B40B2FE1}"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51D6DB2-1EED-4D05-BFC1-DAC0085AEB10}" type="slidenum">
              <a:rPr lang="ru-RU" altLang="hu-HU"/>
              <a:pPr/>
              <a:t>‹#›</a:t>
            </a:fld>
            <a:endParaRPr lang="ru-RU" altLang="hu-HU"/>
          </a:p>
        </p:txBody>
      </p:sp>
    </p:spTree>
    <p:extLst>
      <p:ext uri="{BB962C8B-B14F-4D97-AF65-F5344CB8AC3E}">
        <p14:creationId xmlns:p14="http://schemas.microsoft.com/office/powerpoint/2010/main" xmlns="" val="17615263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DAE1A49-3F56-45BF-9B1E-4124D2B84927}"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3E8C5D0-1B24-42DF-93E2-071834D0A5C7}" type="slidenum">
              <a:rPr lang="ru-RU" altLang="hu-HU"/>
              <a:pPr/>
              <a:t>‹#›</a:t>
            </a:fld>
            <a:endParaRPr lang="ru-RU" altLang="hu-HU"/>
          </a:p>
        </p:txBody>
      </p:sp>
    </p:spTree>
    <p:extLst>
      <p:ext uri="{BB962C8B-B14F-4D97-AF65-F5344CB8AC3E}">
        <p14:creationId xmlns:p14="http://schemas.microsoft.com/office/powerpoint/2010/main" xmlns="" val="9249723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A8D8242-94B3-46C6-90CD-DE6E39E58F56}"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6057496-A4BD-4C25-8802-AE949758D003}" type="slidenum">
              <a:rPr lang="ru-RU" altLang="hu-HU"/>
              <a:pPr/>
              <a:t>‹#›</a:t>
            </a:fld>
            <a:endParaRPr lang="ru-RU" altLang="hu-HU"/>
          </a:p>
        </p:txBody>
      </p:sp>
    </p:spTree>
    <p:extLst>
      <p:ext uri="{BB962C8B-B14F-4D97-AF65-F5344CB8AC3E}">
        <p14:creationId xmlns:p14="http://schemas.microsoft.com/office/powerpoint/2010/main" xmlns="" val="4127362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7" y="458950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xmlns="" val="2067512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0293ADE-ACAC-4A2E-B989-B257E5340E7A}" type="datetimeFigureOut">
              <a:rPr lang="ru-RU"/>
              <a:pPr>
                <a:defRPr/>
              </a:pPr>
              <a:t>18.09.2017</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EC011F1C-FC0C-4A42-9373-00E74DE8EFDC}" type="slidenum">
              <a:rPr lang="ru-RU" altLang="hu-HU"/>
              <a:pPr/>
              <a:t>‹#›</a:t>
            </a:fld>
            <a:endParaRPr lang="ru-RU" altLang="hu-HU"/>
          </a:p>
        </p:txBody>
      </p:sp>
    </p:spTree>
    <p:extLst>
      <p:ext uri="{BB962C8B-B14F-4D97-AF65-F5344CB8AC3E}">
        <p14:creationId xmlns:p14="http://schemas.microsoft.com/office/powerpoint/2010/main" xmlns="" val="18680068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EE72958-97C4-4026-A769-39C5A9D80C16}" type="datetimeFigureOut">
              <a:rPr lang="ru-RU"/>
              <a:pPr>
                <a:defRPr/>
              </a:pPr>
              <a:t>18.09.2017</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D99A142-4340-455C-94B4-69D15EABBCCE}" type="slidenum">
              <a:rPr lang="ru-RU" altLang="hu-HU"/>
              <a:pPr/>
              <a:t>‹#›</a:t>
            </a:fld>
            <a:endParaRPr lang="ru-RU" altLang="hu-HU"/>
          </a:p>
        </p:txBody>
      </p:sp>
    </p:spTree>
    <p:extLst>
      <p:ext uri="{BB962C8B-B14F-4D97-AF65-F5344CB8AC3E}">
        <p14:creationId xmlns:p14="http://schemas.microsoft.com/office/powerpoint/2010/main" xmlns="" val="42145244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797C379-1B85-4085-88C3-FD95EF99F07E}" type="datetimeFigureOut">
              <a:rPr lang="ru-RU"/>
              <a:pPr>
                <a:defRPr/>
              </a:pPr>
              <a:t>18.09.2017</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6544B7F9-A075-4C81-96EF-1958064DA8A1}" type="slidenum">
              <a:rPr lang="ru-RU" altLang="hu-HU"/>
              <a:pPr/>
              <a:t>‹#›</a:t>
            </a:fld>
            <a:endParaRPr lang="ru-RU" altLang="hu-HU"/>
          </a:p>
        </p:txBody>
      </p:sp>
    </p:spTree>
    <p:extLst>
      <p:ext uri="{BB962C8B-B14F-4D97-AF65-F5344CB8AC3E}">
        <p14:creationId xmlns:p14="http://schemas.microsoft.com/office/powerpoint/2010/main" xmlns="" val="42247540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083060C-3BF1-46EF-B5BD-9EBB8D7D7CBF}"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FC997CF-5CAA-40F0-AB93-F622DCA5F735}" type="slidenum">
              <a:rPr lang="ru-RU" altLang="hu-HU"/>
              <a:pPr/>
              <a:t>‹#›</a:t>
            </a:fld>
            <a:endParaRPr lang="ru-RU" altLang="hu-HU"/>
          </a:p>
        </p:txBody>
      </p:sp>
    </p:spTree>
    <p:extLst>
      <p:ext uri="{BB962C8B-B14F-4D97-AF65-F5344CB8AC3E}">
        <p14:creationId xmlns:p14="http://schemas.microsoft.com/office/powerpoint/2010/main" xmlns="" val="36744431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34392C9-5C4E-4DE1-9D2A-84514E4241DD}"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991284C3-E4F7-46FB-9A92-CE03EC91D632}" type="slidenum">
              <a:rPr lang="ru-RU" altLang="hu-HU"/>
              <a:pPr/>
              <a:t>‹#›</a:t>
            </a:fld>
            <a:endParaRPr lang="ru-RU" altLang="hu-HU"/>
          </a:p>
        </p:txBody>
      </p:sp>
    </p:spTree>
    <p:extLst>
      <p:ext uri="{BB962C8B-B14F-4D97-AF65-F5344CB8AC3E}">
        <p14:creationId xmlns:p14="http://schemas.microsoft.com/office/powerpoint/2010/main" xmlns="" val="4796895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1C6CFE9-602C-43AB-B104-3120D5E90362}"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021217F-8E8B-4D61-863E-2EA38B42C765}" type="slidenum">
              <a:rPr lang="ru-RU" altLang="hu-HU"/>
              <a:pPr/>
              <a:t>‹#›</a:t>
            </a:fld>
            <a:endParaRPr lang="ru-RU" altLang="hu-HU"/>
          </a:p>
        </p:txBody>
      </p:sp>
    </p:spTree>
    <p:extLst>
      <p:ext uri="{BB962C8B-B14F-4D97-AF65-F5344CB8AC3E}">
        <p14:creationId xmlns:p14="http://schemas.microsoft.com/office/powerpoint/2010/main" xmlns="" val="7479599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69B7066-4536-46DA-958B-21D969960154}"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2F46FBD3-DACC-481A-AFC7-87C2DB91EE1B}" type="slidenum">
              <a:rPr lang="ru-RU" altLang="hu-HU"/>
              <a:pPr/>
              <a:t>‹#›</a:t>
            </a:fld>
            <a:endParaRPr lang="ru-RU" altLang="hu-HU"/>
          </a:p>
        </p:txBody>
      </p:sp>
    </p:spTree>
    <p:extLst>
      <p:ext uri="{BB962C8B-B14F-4D97-AF65-F5344CB8AC3E}">
        <p14:creationId xmlns:p14="http://schemas.microsoft.com/office/powerpoint/2010/main" xmlns="" val="2346705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9CE82D5-4A14-4BC0-B4BB-FB9F9E1773AB}"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9518CA02-E5B4-4319-8474-A28A959CD93B}" type="slidenum">
              <a:rPr lang="ru-RU" altLang="hu-HU"/>
              <a:pPr/>
              <a:t>‹#›</a:t>
            </a:fld>
            <a:endParaRPr lang="ru-RU" altLang="hu-HU"/>
          </a:p>
        </p:txBody>
      </p:sp>
    </p:spTree>
    <p:extLst>
      <p:ext uri="{BB962C8B-B14F-4D97-AF65-F5344CB8AC3E}">
        <p14:creationId xmlns:p14="http://schemas.microsoft.com/office/powerpoint/2010/main" xmlns="" val="26832201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C0554DB-56FA-4CEE-BA51-00B21FEB28A2}"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A7DBA46-5375-4166-BA2F-D6B597F3D653}" type="slidenum">
              <a:rPr lang="ru-RU" altLang="hu-HU"/>
              <a:pPr/>
              <a:t>‹#›</a:t>
            </a:fld>
            <a:endParaRPr lang="ru-RU" altLang="hu-HU"/>
          </a:p>
        </p:txBody>
      </p:sp>
    </p:spTree>
    <p:extLst>
      <p:ext uri="{BB962C8B-B14F-4D97-AF65-F5344CB8AC3E}">
        <p14:creationId xmlns:p14="http://schemas.microsoft.com/office/powerpoint/2010/main" xmlns="" val="16931301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8A42D9E-3AC9-4132-8D18-0EBE405D6A6B}"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22FDBD87-584D-4293-8E5C-11C04C051C4B}" type="slidenum">
              <a:rPr lang="ru-RU" altLang="hu-HU"/>
              <a:pPr/>
              <a:t>‹#›</a:t>
            </a:fld>
            <a:endParaRPr lang="ru-RU" altLang="hu-HU"/>
          </a:p>
        </p:txBody>
      </p:sp>
    </p:spTree>
    <p:extLst>
      <p:ext uri="{BB962C8B-B14F-4D97-AF65-F5344CB8AC3E}">
        <p14:creationId xmlns:p14="http://schemas.microsoft.com/office/powerpoint/2010/main" xmlns="" val="2993126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xmlns="" val="12264572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BF98D95-0F5C-4633-8835-F1503F053CE0}"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F5AB3B8-2C06-4DF6-BC19-603ED3157188}" type="slidenum">
              <a:rPr lang="ru-RU" altLang="hu-HU"/>
              <a:pPr/>
              <a:t>‹#›</a:t>
            </a:fld>
            <a:endParaRPr lang="ru-RU" altLang="hu-HU"/>
          </a:p>
        </p:txBody>
      </p:sp>
    </p:spTree>
    <p:extLst>
      <p:ext uri="{BB962C8B-B14F-4D97-AF65-F5344CB8AC3E}">
        <p14:creationId xmlns:p14="http://schemas.microsoft.com/office/powerpoint/2010/main" xmlns="" val="33581619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A4B7D18-199B-4330-9BFF-F2DD3C2148BC}" type="datetimeFigureOut">
              <a:rPr lang="ru-RU"/>
              <a:pPr>
                <a:defRPr/>
              </a:pPr>
              <a:t>18.09.2017</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EFDF8EA5-9E39-4B5B-8578-A78D6332039C}" type="slidenum">
              <a:rPr lang="ru-RU" altLang="hu-HU"/>
              <a:pPr/>
              <a:t>‹#›</a:t>
            </a:fld>
            <a:endParaRPr lang="ru-RU" altLang="hu-HU"/>
          </a:p>
        </p:txBody>
      </p:sp>
    </p:spTree>
    <p:extLst>
      <p:ext uri="{BB962C8B-B14F-4D97-AF65-F5344CB8AC3E}">
        <p14:creationId xmlns:p14="http://schemas.microsoft.com/office/powerpoint/2010/main" xmlns="" val="3480095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6B68454-C619-44D9-ACF0-FC3184B06D7B}" type="datetimeFigureOut">
              <a:rPr lang="ru-RU"/>
              <a:pPr>
                <a:defRPr/>
              </a:pPr>
              <a:t>18.09.2017</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87BFC464-68A3-4D9F-A575-408D3BD80936}" type="slidenum">
              <a:rPr lang="ru-RU" altLang="hu-HU"/>
              <a:pPr/>
              <a:t>‹#›</a:t>
            </a:fld>
            <a:endParaRPr lang="ru-RU" altLang="hu-HU"/>
          </a:p>
        </p:txBody>
      </p:sp>
    </p:spTree>
    <p:extLst>
      <p:ext uri="{BB962C8B-B14F-4D97-AF65-F5344CB8AC3E}">
        <p14:creationId xmlns:p14="http://schemas.microsoft.com/office/powerpoint/2010/main" xmlns="" val="30581630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71C2899-4D94-4A51-897C-83AF85387813}" type="datetimeFigureOut">
              <a:rPr lang="ru-RU"/>
              <a:pPr>
                <a:defRPr/>
              </a:pPr>
              <a:t>18.09.2017</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20423152-A8FA-4F0F-A078-4E9869687413}" type="slidenum">
              <a:rPr lang="ru-RU" altLang="hu-HU"/>
              <a:pPr/>
              <a:t>‹#›</a:t>
            </a:fld>
            <a:endParaRPr lang="ru-RU" altLang="hu-HU"/>
          </a:p>
        </p:txBody>
      </p:sp>
    </p:spTree>
    <p:extLst>
      <p:ext uri="{BB962C8B-B14F-4D97-AF65-F5344CB8AC3E}">
        <p14:creationId xmlns:p14="http://schemas.microsoft.com/office/powerpoint/2010/main" xmlns="" val="23291626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F09E54A-12E7-4489-9F6C-1C294A70D54D}"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3014FE6-9629-42A8-8A08-ABE8E9E1614A}" type="slidenum">
              <a:rPr lang="ru-RU" altLang="hu-HU"/>
              <a:pPr/>
              <a:t>‹#›</a:t>
            </a:fld>
            <a:endParaRPr lang="ru-RU" altLang="hu-HU"/>
          </a:p>
        </p:txBody>
      </p:sp>
    </p:spTree>
    <p:extLst>
      <p:ext uri="{BB962C8B-B14F-4D97-AF65-F5344CB8AC3E}">
        <p14:creationId xmlns:p14="http://schemas.microsoft.com/office/powerpoint/2010/main" xmlns="" val="7441157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5FB71CDA-F4EC-4C1B-93F0-856BB2462916}"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04035DB-99B4-4D3A-B094-CA26625F948F}" type="slidenum">
              <a:rPr lang="ru-RU" altLang="hu-HU"/>
              <a:pPr/>
              <a:t>‹#›</a:t>
            </a:fld>
            <a:endParaRPr lang="ru-RU" altLang="hu-HU"/>
          </a:p>
        </p:txBody>
      </p:sp>
    </p:spTree>
    <p:extLst>
      <p:ext uri="{BB962C8B-B14F-4D97-AF65-F5344CB8AC3E}">
        <p14:creationId xmlns:p14="http://schemas.microsoft.com/office/powerpoint/2010/main" xmlns="" val="10824494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5732BC22-F1EB-4472-BE35-BB17979F10E0}"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0DE879-ADC5-4391-8EFB-D0C244870FD3}" type="slidenum">
              <a:rPr lang="ru-RU" altLang="hu-HU"/>
              <a:pPr/>
              <a:t>‹#›</a:t>
            </a:fld>
            <a:endParaRPr lang="ru-RU" altLang="hu-HU"/>
          </a:p>
        </p:txBody>
      </p:sp>
    </p:spTree>
    <p:extLst>
      <p:ext uri="{BB962C8B-B14F-4D97-AF65-F5344CB8AC3E}">
        <p14:creationId xmlns:p14="http://schemas.microsoft.com/office/powerpoint/2010/main" xmlns="" val="42709579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0E46EE2-85B7-45AA-AF89-DB434E70835D}"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FE75DF5-8AC0-49EA-9732-A4A0426C6BB2}" type="slidenum">
              <a:rPr lang="ru-RU" altLang="hu-HU"/>
              <a:pPr/>
              <a:t>‹#›</a:t>
            </a:fld>
            <a:endParaRPr lang="ru-RU" altLang="hu-HU"/>
          </a:p>
        </p:txBody>
      </p:sp>
    </p:spTree>
    <p:extLst>
      <p:ext uri="{BB962C8B-B14F-4D97-AF65-F5344CB8AC3E}">
        <p14:creationId xmlns:p14="http://schemas.microsoft.com/office/powerpoint/2010/main" xmlns="" val="3537778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880"/>
          </a:xfrm>
          <a:prstGeom prst="rect">
            <a:avLst/>
          </a:prstGeom>
        </p:spPr>
        <p:txBody>
          <a:bodyPr lIns="0" tIns="0" rIns="0" bIns="0"/>
          <a:lstStyle/>
          <a:p>
            <a:endParaRPr/>
          </a:p>
        </p:txBody>
      </p:sp>
      <p:sp>
        <p:nvSpPr>
          <p:cNvPr id="6" name="PlaceHolder 2"/>
          <p:cNvSpPr>
            <a:spLocks noGrp="1"/>
          </p:cNvSpPr>
          <p:nvPr>
            <p:ph type="subTitle"/>
          </p:nvPr>
        </p:nvSpPr>
        <p:spPr>
          <a:xfrm>
            <a:off x="457200" y="1604520"/>
            <a:ext cx="8229240" cy="3977640"/>
          </a:xfrm>
          <a:prstGeom prst="rect">
            <a:avLst/>
          </a:prstGeom>
        </p:spPr>
        <p:txBody>
          <a:bodyPr anchor="ctr"/>
          <a:lstStyle/>
          <a:p>
            <a:endParaRPr/>
          </a:p>
        </p:txBody>
      </p:sp>
    </p:spTree>
    <p:extLst>
      <p:ext uri="{BB962C8B-B14F-4D97-AF65-F5344CB8AC3E}">
        <p14:creationId xmlns:p14="http://schemas.microsoft.com/office/powerpoint/2010/main" xmlns="" val="30619990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1"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27"/>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3AB11A5-51BF-4E62-AEBB-BAF63581D1EB}" type="datetimeFigureOut">
              <a:rPr lang="ru-RU"/>
              <a:pPr>
                <a:defRPr/>
              </a:pPr>
              <a:t>18.09.2017</a:t>
            </a:fld>
            <a:endParaRPr lang="ru-RU"/>
          </a:p>
        </p:txBody>
      </p:sp>
      <p:sp>
        <p:nvSpPr>
          <p:cNvPr id="5" name="Нижний колонтитул 16"/>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28"/>
          <p:cNvSpPr>
            <a:spLocks noGrp="1"/>
          </p:cNvSpPr>
          <p:nvPr>
            <p:ph type="sldNum" sz="quarter" idx="12"/>
          </p:nvPr>
        </p:nvSpPr>
        <p:spPr/>
        <p:txBody>
          <a:bodyPr/>
          <a:lstStyle>
            <a:lvl1pPr>
              <a:defRPr>
                <a:latin typeface="Arial" panose="020B0604020202020204" pitchFamily="34" charset="0"/>
              </a:defRPr>
            </a:lvl1pPr>
          </a:lstStyle>
          <a:p>
            <a:fld id="{52513685-71B1-40E9-8855-DCE98F289E04}" type="slidenum">
              <a:rPr lang="ru-RU" altLang="hu-HU"/>
              <a:pPr/>
              <a:t>‹#›</a:t>
            </a:fld>
            <a:endParaRPr lang="ru-RU" altLang="hu-HU"/>
          </a:p>
        </p:txBody>
      </p:sp>
    </p:spTree>
    <p:extLst>
      <p:ext uri="{BB962C8B-B14F-4D97-AF65-F5344CB8AC3E}">
        <p14:creationId xmlns:p14="http://schemas.microsoft.com/office/powerpoint/2010/main" xmlns="" val="1061114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xmlns="" val="7992416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BA10C75-24CB-467C-8E47-77EDC571ECA2}"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67403DF-AEA7-4F0A-B1D4-CA5E44E6A868}" type="slidenum">
              <a:rPr lang="ru-RU" altLang="hu-HU"/>
              <a:pPr/>
              <a:t>‹#›</a:t>
            </a:fld>
            <a:endParaRPr lang="ru-RU" altLang="hu-HU"/>
          </a:p>
        </p:txBody>
      </p:sp>
    </p:spTree>
    <p:extLst>
      <p:ext uri="{BB962C8B-B14F-4D97-AF65-F5344CB8AC3E}">
        <p14:creationId xmlns:p14="http://schemas.microsoft.com/office/powerpoint/2010/main" xmlns="" val="33075052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1600200" y="2507787"/>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5C275398-20FB-4F5D-955B-8D22045B35E1}"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C82718-8BC7-47A2-B347-3D23A7535629}" type="slidenum">
              <a:rPr lang="ru-RU" altLang="hu-HU"/>
              <a:pPr/>
              <a:t>‹#›</a:t>
            </a:fld>
            <a:endParaRPr lang="ru-RU" altLang="hu-HU"/>
          </a:p>
        </p:txBody>
      </p:sp>
    </p:spTree>
    <p:extLst>
      <p:ext uri="{BB962C8B-B14F-4D97-AF65-F5344CB8AC3E}">
        <p14:creationId xmlns:p14="http://schemas.microsoft.com/office/powerpoint/2010/main" xmlns="" val="24325631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1"/>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1"/>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F2115F7-3426-4D7C-8CA5-D1D29454C79F}"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ACBB2529-4E13-46FB-9B63-26ADB1485DC5}" type="slidenum">
              <a:rPr lang="ru-RU" altLang="hu-HU"/>
              <a:pPr/>
              <a:t>‹#›</a:t>
            </a:fld>
            <a:endParaRPr lang="ru-RU" altLang="hu-HU"/>
          </a:p>
        </p:txBody>
      </p:sp>
    </p:spTree>
    <p:extLst>
      <p:ext uri="{BB962C8B-B14F-4D97-AF65-F5344CB8AC3E}">
        <p14:creationId xmlns:p14="http://schemas.microsoft.com/office/powerpoint/2010/main" xmlns="" val="32998663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1" y="1535113"/>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6" y="1535113"/>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1" y="2362201"/>
            <a:ext cx="4040188"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6" y="2362201"/>
            <a:ext cx="4041775"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59BAC1D7-B8D8-4326-9803-7FD2A1FD007C}" type="datetimeFigureOut">
              <a:rPr lang="ru-RU"/>
              <a:pPr>
                <a:defRPr/>
              </a:pPr>
              <a:t>18.09.2017</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13AB0CD-7E7A-47A9-AF4E-5D29D8BFDC06}" type="slidenum">
              <a:rPr lang="ru-RU" altLang="hu-HU"/>
              <a:pPr/>
              <a:t>‹#›</a:t>
            </a:fld>
            <a:endParaRPr lang="ru-RU" altLang="hu-HU"/>
          </a:p>
        </p:txBody>
      </p:sp>
    </p:spTree>
    <p:extLst>
      <p:ext uri="{BB962C8B-B14F-4D97-AF65-F5344CB8AC3E}">
        <p14:creationId xmlns:p14="http://schemas.microsoft.com/office/powerpoint/2010/main" xmlns="" val="40357026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331353B-29B0-46CD-B95F-3F3D37507AA7}" type="datetimeFigureOut">
              <a:rPr lang="ru-RU"/>
              <a:pPr>
                <a:defRPr/>
              </a:pPr>
              <a:t>18.09.2017</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0086AC2F-4967-40FC-B964-2777DEB45D3B}" type="slidenum">
              <a:rPr lang="ru-RU" altLang="hu-HU"/>
              <a:pPr/>
              <a:t>‹#›</a:t>
            </a:fld>
            <a:endParaRPr lang="ru-RU" altLang="hu-HU"/>
          </a:p>
        </p:txBody>
      </p:sp>
    </p:spTree>
    <p:extLst>
      <p:ext uri="{BB962C8B-B14F-4D97-AF65-F5344CB8AC3E}">
        <p14:creationId xmlns:p14="http://schemas.microsoft.com/office/powerpoint/2010/main" xmlns="" val="39872494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ACFC82C-C0E4-48F0-B89E-2EBAC3D660F0}" type="datetimeFigureOut">
              <a:rPr lang="ru-RU"/>
              <a:pPr>
                <a:defRPr/>
              </a:pPr>
              <a:t>18.09.2017</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ADFEEEBA-1BF8-43A1-840F-6CA834576878}" type="slidenum">
              <a:rPr lang="ru-RU" altLang="hu-HU"/>
              <a:pPr/>
              <a:t>‹#›</a:t>
            </a:fld>
            <a:endParaRPr lang="ru-RU" altLang="hu-HU"/>
          </a:p>
        </p:txBody>
      </p:sp>
    </p:spTree>
    <p:extLst>
      <p:ext uri="{BB962C8B-B14F-4D97-AF65-F5344CB8AC3E}">
        <p14:creationId xmlns:p14="http://schemas.microsoft.com/office/powerpoint/2010/main" xmlns="" val="10098313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ru-RU" smtClean="0"/>
              <a:t>Образец заголовка</a:t>
            </a:r>
            <a:endParaRPr lang="en-US"/>
          </a:p>
        </p:txBody>
      </p:sp>
      <p:sp>
        <p:nvSpPr>
          <p:cNvPr id="3" name="Текст 2"/>
          <p:cNvSpPr>
            <a:spLocks noGrp="1"/>
          </p:cNvSpPr>
          <p:nvPr>
            <p:ph type="body" idx="2"/>
          </p:nvPr>
        </p:nvSpPr>
        <p:spPr>
          <a:xfrm>
            <a:off x="457201" y="1524001"/>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3575050" y="273051"/>
            <a:ext cx="5111751" cy="5853113"/>
          </a:xfrm>
        </p:spPr>
        <p:txBody>
          <a:bodyPr/>
          <a:lstStyle>
            <a:lvl1pPr>
              <a:defRPr sz="2600"/>
            </a:lvl1pPr>
            <a:lvl2pPr>
              <a:defRPr sz="2400"/>
            </a:lvl2pPr>
            <a:lvl3pPr>
              <a:defRPr sz="22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D571A1C-CECA-44A3-B425-6244BD3C4A07}"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DA45101-CEED-4BD0-8301-99F00664FCFD}" type="slidenum">
              <a:rPr lang="ru-RU" altLang="hu-HU"/>
              <a:pPr/>
              <a:t>‹#›</a:t>
            </a:fld>
            <a:endParaRPr lang="ru-RU" altLang="hu-HU"/>
          </a:p>
        </p:txBody>
      </p:sp>
    </p:spTree>
    <p:extLst>
      <p:ext uri="{BB962C8B-B14F-4D97-AF65-F5344CB8AC3E}">
        <p14:creationId xmlns:p14="http://schemas.microsoft.com/office/powerpoint/2010/main" xmlns="" val="31705104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882CAC5-573E-46B1-800F-13359BA68F27}"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0730E246-3032-4664-81A5-E4DDF78F43DA}" type="slidenum">
              <a:rPr lang="ru-RU" altLang="hu-HU"/>
              <a:pPr/>
              <a:t>‹#›</a:t>
            </a:fld>
            <a:endParaRPr lang="ru-RU" altLang="hu-HU"/>
          </a:p>
        </p:txBody>
      </p:sp>
    </p:spTree>
    <p:extLst>
      <p:ext uri="{BB962C8B-B14F-4D97-AF65-F5344CB8AC3E}">
        <p14:creationId xmlns:p14="http://schemas.microsoft.com/office/powerpoint/2010/main" xmlns="" val="60285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6961335-FB7F-4B86-9640-58D8423D3063}"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233031AC-06A5-49FA-BE4D-B8362BEC8F91}" type="slidenum">
              <a:rPr lang="ru-RU" altLang="hu-HU"/>
              <a:pPr/>
              <a:t>‹#›</a:t>
            </a:fld>
            <a:endParaRPr lang="ru-RU" altLang="hu-HU"/>
          </a:p>
        </p:txBody>
      </p:sp>
    </p:spTree>
    <p:extLst>
      <p:ext uri="{BB962C8B-B14F-4D97-AF65-F5344CB8AC3E}">
        <p14:creationId xmlns:p14="http://schemas.microsoft.com/office/powerpoint/2010/main" xmlns="" val="6962672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7E82CBC-2AD7-4E84-937A-B7FDBC5F9BB3}"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7FE12A0-2562-4E53-A7CA-75107DEA02DD}" type="slidenum">
              <a:rPr lang="ru-RU" altLang="hu-HU"/>
              <a:pPr/>
              <a:t>‹#›</a:t>
            </a:fld>
            <a:endParaRPr lang="ru-RU" altLang="hu-HU"/>
          </a:p>
        </p:txBody>
      </p:sp>
    </p:spTree>
    <p:extLst>
      <p:ext uri="{BB962C8B-B14F-4D97-AF65-F5344CB8AC3E}">
        <p14:creationId xmlns:p14="http://schemas.microsoft.com/office/powerpoint/2010/main" xmlns="" val="1244609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xmlns="" val="34631395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981200"/>
            <a:ext cx="10179050" cy="4876800"/>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ru-RU" sz="2400">
                <a:solidFill>
                  <a:srgbClr val="FFFFFF"/>
                </a:solidFill>
                <a:latin typeface="Arial" charset="0"/>
                <a:cs typeface="+mn-cs"/>
              </a:endParaRPr>
            </a:p>
          </p:txBody>
        </p:sp>
        <p:sp>
          <p:nvSpPr>
            <p:cNvPr id="6" name="Arc 4"/>
            <p:cNvSpPr>
              <a:spLocks/>
            </p:cNvSpPr>
            <p:nvPr/>
          </p:nvSpPr>
          <p:spPr bwMode="auto">
            <a:xfrm>
              <a:off x="-652" y="978"/>
              <a:ext cx="4237" cy="3342"/>
            </a:xfrm>
            <a:custGeom>
              <a:avLst/>
              <a:gdLst>
                <a:gd name="T0" fmla="*/ 0 w 21600"/>
                <a:gd name="T1" fmla="*/ 0 h 21231"/>
                <a:gd name="T2" fmla="*/ 1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hu-HU"/>
            </a:p>
          </p:txBody>
        </p:sp>
      </p:grpSp>
      <p:sp>
        <p:nvSpPr>
          <p:cNvPr id="22533" name="Rectangle 5"/>
          <p:cNvSpPr>
            <a:spLocks noGrp="1" noChangeArrowheads="1"/>
          </p:cNvSpPr>
          <p:nvPr>
            <p:ph type="ctrTitle" sz="quarter"/>
          </p:nvPr>
        </p:nvSpPr>
        <p:spPr>
          <a:xfrm>
            <a:off x="1293813" y="762000"/>
            <a:ext cx="7772400" cy="1143000"/>
          </a:xfrm>
        </p:spPr>
        <p:txBody>
          <a:bodyPr anchor="b"/>
          <a:lstStyle>
            <a:lvl1pPr>
              <a:defRPr/>
            </a:lvl1pPr>
          </a:lstStyle>
          <a:p>
            <a:r>
              <a:rPr lang="ru-RU"/>
              <a:t>Образец заголовка</a:t>
            </a:r>
          </a:p>
        </p:txBody>
      </p:sp>
      <p:sp>
        <p:nvSpPr>
          <p:cNvPr id="2253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ru-RU"/>
              <a:t>Образец подзаголовка</a:t>
            </a:r>
          </a:p>
        </p:txBody>
      </p:sp>
      <p:sp>
        <p:nvSpPr>
          <p:cNvPr id="7" name="Rectangle 8"/>
          <p:cNvSpPr>
            <a:spLocks noGrp="1" noChangeArrowheads="1"/>
          </p:cNvSpPr>
          <p:nvPr>
            <p:ph type="ftr" sz="quarter" idx="10"/>
          </p:nvPr>
        </p:nvSpPr>
        <p:spPr>
          <a:xfrm>
            <a:off x="684213" y="5661025"/>
            <a:ext cx="7345362" cy="962025"/>
          </a:xfrm>
        </p:spPr>
        <p:txBody>
          <a:bodyPr/>
          <a:lstStyle>
            <a:lvl1pPr>
              <a:defRPr sz="1600">
                <a:latin typeface="Times New Roman" pitchFamily="18" charset="0"/>
                <a:cs typeface="Arial" pitchFamily="34" charset="0"/>
              </a:defRPr>
            </a:lvl1pPr>
          </a:lstStyle>
          <a:p>
            <a:pPr>
              <a:defRPr/>
            </a:pPr>
            <a:r>
              <a:rPr lang="ru-RU"/>
              <a:t>НТС ЛНФ, 6 октября 2008 г.</a:t>
            </a:r>
          </a:p>
        </p:txBody>
      </p:sp>
    </p:spTree>
    <p:extLst>
      <p:ext uri="{BB962C8B-B14F-4D97-AF65-F5344CB8AC3E}">
        <p14:creationId xmlns:p14="http://schemas.microsoft.com/office/powerpoint/2010/main" xmlns="" val="39489995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ижний колонтитул 3"/>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9772012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32435137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6"/>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26258666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2"/>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22973401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30041403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286744186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7710678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9745719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3186798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xmlns="" val="36114901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Нижний колонтитул 3"/>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42193116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37805259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7715800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7"/>
          <p:cNvSpPr>
            <a:spLocks noGrp="1" noChangeArrowheads="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31526441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981200"/>
            <a:ext cx="10179050" cy="4876800"/>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ru-RU" sz="2400">
                <a:solidFill>
                  <a:srgbClr val="FFFFFF"/>
                </a:solidFill>
                <a:latin typeface="Arial" charset="0"/>
                <a:cs typeface="+mn-cs"/>
              </a:endParaRPr>
            </a:p>
          </p:txBody>
        </p:sp>
        <p:sp>
          <p:nvSpPr>
            <p:cNvPr id="6" name="Arc 4"/>
            <p:cNvSpPr>
              <a:spLocks/>
            </p:cNvSpPr>
            <p:nvPr/>
          </p:nvSpPr>
          <p:spPr bwMode="auto">
            <a:xfrm>
              <a:off x="-652" y="978"/>
              <a:ext cx="4237" cy="3342"/>
            </a:xfrm>
            <a:custGeom>
              <a:avLst/>
              <a:gdLst>
                <a:gd name="T0" fmla="*/ 0 w 21600"/>
                <a:gd name="T1" fmla="*/ 0 h 21231"/>
                <a:gd name="T2" fmla="*/ 1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hu-HU"/>
            </a:p>
          </p:txBody>
        </p:sp>
      </p:grpSp>
      <p:sp>
        <p:nvSpPr>
          <p:cNvPr id="22533" name="Rectangle 5"/>
          <p:cNvSpPr>
            <a:spLocks noGrp="1" noChangeArrowheads="1"/>
          </p:cNvSpPr>
          <p:nvPr>
            <p:ph type="ctrTitle" sz="quarter"/>
          </p:nvPr>
        </p:nvSpPr>
        <p:spPr>
          <a:xfrm>
            <a:off x="1293813" y="762000"/>
            <a:ext cx="7772400" cy="1143000"/>
          </a:xfrm>
        </p:spPr>
        <p:txBody>
          <a:bodyPr anchor="b"/>
          <a:lstStyle>
            <a:lvl1pPr>
              <a:defRPr/>
            </a:lvl1pPr>
          </a:lstStyle>
          <a:p>
            <a:r>
              <a:rPr lang="ru-RU"/>
              <a:t>Образец заголовка</a:t>
            </a:r>
          </a:p>
        </p:txBody>
      </p:sp>
      <p:sp>
        <p:nvSpPr>
          <p:cNvPr id="2253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ru-RU"/>
              <a:t>Образец подзаголовка</a:t>
            </a:r>
          </a:p>
        </p:txBody>
      </p:sp>
      <p:sp>
        <p:nvSpPr>
          <p:cNvPr id="7" name="Rectangle 8"/>
          <p:cNvSpPr>
            <a:spLocks noGrp="1" noChangeArrowheads="1"/>
          </p:cNvSpPr>
          <p:nvPr>
            <p:ph type="ftr" sz="quarter" idx="10"/>
          </p:nvPr>
        </p:nvSpPr>
        <p:spPr>
          <a:xfrm>
            <a:off x="684213" y="5661025"/>
            <a:ext cx="7345362" cy="962025"/>
          </a:xfrm>
        </p:spPr>
        <p:txBody>
          <a:bodyPr/>
          <a:lstStyle>
            <a:lvl1pPr>
              <a:defRPr sz="1600">
                <a:latin typeface="Times New Roman" pitchFamily="18" charset="0"/>
                <a:cs typeface="Arial" pitchFamily="34" charset="0"/>
              </a:defRPr>
            </a:lvl1pPr>
          </a:lstStyle>
          <a:p>
            <a:pPr>
              <a:defRPr/>
            </a:pPr>
            <a:r>
              <a:rPr lang="ru-RU"/>
              <a:t>НТС ЛНФ, 6 октября 2008 г.</a:t>
            </a:r>
          </a:p>
        </p:txBody>
      </p:sp>
    </p:spTree>
    <p:extLst>
      <p:ext uri="{BB962C8B-B14F-4D97-AF65-F5344CB8AC3E}">
        <p14:creationId xmlns:p14="http://schemas.microsoft.com/office/powerpoint/2010/main" xmlns="" val="38537841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Нижний колонтитул 3"/>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9867710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16206363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ижний колонтитул 6"/>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20546445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ижний колонтитул 2"/>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34931603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1368082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xmlns="" val="20749802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107270653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ижний колонтитул 4"/>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36804444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7412547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ижний колонтитул 3"/>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18693222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Нижний колонтитул 3"/>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40752444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35514656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7800177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7"/>
          <p:cNvSpPr>
            <a:spLocks noGrp="1" noChangeArrowheads="1"/>
          </p:cNvSpPr>
          <p:nvPr>
            <p:ph type="ftr" sz="quarter" idx="10"/>
          </p:nvPr>
        </p:nvSpPr>
        <p:spPr/>
        <p:txBody>
          <a:bodyPr/>
          <a:lstStyle>
            <a:lvl1pPr>
              <a:defRPr>
                <a:cs typeface="Arial" pitchFamily="34" charset="0"/>
              </a:defRPr>
            </a:lvl1pPr>
          </a:lstStyle>
          <a:p>
            <a:pPr>
              <a:defRPr/>
            </a:pPr>
            <a:r>
              <a:rPr lang="ru-RU"/>
              <a:t>JINR Finance Committee, 23.11.2007, Dubna</a:t>
            </a:r>
          </a:p>
        </p:txBody>
      </p:sp>
    </p:spTree>
    <p:extLst>
      <p:ext uri="{BB962C8B-B14F-4D97-AF65-F5344CB8AC3E}">
        <p14:creationId xmlns:p14="http://schemas.microsoft.com/office/powerpoint/2010/main" xmlns="" val="39282253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cs typeface="Arial" pitchFamily="34" charset="0"/>
              </a:defRPr>
            </a:lvl1pPr>
          </a:lstStyle>
          <a:p>
            <a:pPr>
              <a:defRPr/>
            </a:pPr>
            <a:fld id="{4A8400CE-EC66-44AA-93CC-320FA6DE4477}"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a:defRPr>
                <a:cs typeface="Arial" pitchFamily="34" charset="0"/>
              </a:defRPr>
            </a:lvl1pPr>
          </a:lstStyle>
          <a:p>
            <a:pPr>
              <a:defRPr/>
            </a:pPr>
            <a:r>
              <a:rPr lang="ru-RU"/>
              <a:t>НТС ЛНФ, 6 октября 2008 г.</a:t>
            </a:r>
          </a:p>
        </p:txBody>
      </p:sp>
      <p:sp>
        <p:nvSpPr>
          <p:cNvPr id="6" name="Номер слайда 5"/>
          <p:cNvSpPr>
            <a:spLocks noGrp="1"/>
          </p:cNvSpPr>
          <p:nvPr>
            <p:ph type="sldNum" sz="quarter" idx="12"/>
          </p:nvPr>
        </p:nvSpPr>
        <p:spPr/>
        <p:txBody>
          <a:bodyPr/>
          <a:lstStyle>
            <a:lvl1pPr>
              <a:defRPr/>
            </a:lvl1pPr>
          </a:lstStyle>
          <a:p>
            <a:fld id="{46095AB2-31A8-4BDA-9E53-01A9762D6BF3}" type="slidenum">
              <a:rPr lang="ru-RU" altLang="ru-RU"/>
              <a:pPr/>
              <a:t>‹#›</a:t>
            </a:fld>
            <a:endParaRPr lang="ru-RU" altLang="ru-RU"/>
          </a:p>
        </p:txBody>
      </p:sp>
    </p:spTree>
    <p:extLst>
      <p:ext uri="{BB962C8B-B14F-4D97-AF65-F5344CB8AC3E}">
        <p14:creationId xmlns:p14="http://schemas.microsoft.com/office/powerpoint/2010/main" xmlns="" val="26670624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cs typeface="Arial" pitchFamily="34" charset="0"/>
              </a:defRPr>
            </a:lvl1pPr>
          </a:lstStyle>
          <a:p>
            <a:pPr>
              <a:defRPr/>
            </a:pPr>
            <a:fld id="{0D88AC96-BC9A-46FD-8937-D43E91DFA341}"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a:defRPr>
                <a:cs typeface="Arial" pitchFamily="34" charset="0"/>
              </a:defRPr>
            </a:lvl1pPr>
          </a:lstStyle>
          <a:p>
            <a:pPr>
              <a:defRPr/>
            </a:pPr>
            <a:r>
              <a:rPr lang="ru-RU"/>
              <a:t>JINR Finance Committee, 23.11.2007, Dubna</a:t>
            </a:r>
          </a:p>
        </p:txBody>
      </p:sp>
      <p:sp>
        <p:nvSpPr>
          <p:cNvPr id="6" name="Номер слайда 5"/>
          <p:cNvSpPr>
            <a:spLocks noGrp="1"/>
          </p:cNvSpPr>
          <p:nvPr>
            <p:ph type="sldNum" sz="quarter" idx="12"/>
          </p:nvPr>
        </p:nvSpPr>
        <p:spPr/>
        <p:txBody>
          <a:bodyPr/>
          <a:lstStyle>
            <a:lvl1pPr>
              <a:defRPr/>
            </a:lvl1pPr>
          </a:lstStyle>
          <a:p>
            <a:fld id="{0E3F69CB-A852-4D7B-A4D8-3E81E9FCDFB4}" type="slidenum">
              <a:rPr lang="ru-RU" altLang="ru-RU"/>
              <a:pPr/>
              <a:t>‹#›</a:t>
            </a:fld>
            <a:endParaRPr lang="ru-RU" altLang="ru-RU"/>
          </a:p>
        </p:txBody>
      </p:sp>
    </p:spTree>
    <p:extLst>
      <p:ext uri="{BB962C8B-B14F-4D97-AF65-F5344CB8AC3E}">
        <p14:creationId xmlns:p14="http://schemas.microsoft.com/office/powerpoint/2010/main" xmlns="" val="3399298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xmlns=""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xmlns="" val="415975669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cs typeface="Arial" pitchFamily="34" charset="0"/>
              </a:defRPr>
            </a:lvl1pPr>
          </a:lstStyle>
          <a:p>
            <a:pPr>
              <a:defRPr/>
            </a:pPr>
            <a:fld id="{5DB58B82-6C9B-4C93-88C4-C6761515EDCB}"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a:defRPr>
                <a:cs typeface="Arial" pitchFamily="34" charset="0"/>
              </a:defRPr>
            </a:lvl1pPr>
          </a:lstStyle>
          <a:p>
            <a:pPr>
              <a:defRPr/>
            </a:pPr>
            <a:r>
              <a:rPr lang="ru-RU"/>
              <a:t>JINR Finance Committee, 23.11.2007, Dubna</a:t>
            </a:r>
          </a:p>
        </p:txBody>
      </p:sp>
      <p:sp>
        <p:nvSpPr>
          <p:cNvPr id="6" name="Номер слайда 5"/>
          <p:cNvSpPr>
            <a:spLocks noGrp="1"/>
          </p:cNvSpPr>
          <p:nvPr>
            <p:ph type="sldNum" sz="quarter" idx="12"/>
          </p:nvPr>
        </p:nvSpPr>
        <p:spPr/>
        <p:txBody>
          <a:bodyPr/>
          <a:lstStyle>
            <a:lvl1pPr>
              <a:defRPr/>
            </a:lvl1pPr>
          </a:lstStyle>
          <a:p>
            <a:fld id="{84EC9752-457E-4697-A923-EE34D05A986F}" type="slidenum">
              <a:rPr lang="ru-RU" altLang="ru-RU"/>
              <a:pPr/>
              <a:t>‹#›</a:t>
            </a:fld>
            <a:endParaRPr lang="ru-RU" altLang="ru-RU"/>
          </a:p>
        </p:txBody>
      </p:sp>
    </p:spTree>
    <p:extLst>
      <p:ext uri="{BB962C8B-B14F-4D97-AF65-F5344CB8AC3E}">
        <p14:creationId xmlns:p14="http://schemas.microsoft.com/office/powerpoint/2010/main" xmlns="" val="20965084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cs typeface="Arial" pitchFamily="34" charset="0"/>
              </a:defRPr>
            </a:lvl1pPr>
          </a:lstStyle>
          <a:p>
            <a:pPr>
              <a:defRPr/>
            </a:pPr>
            <a:fld id="{6BCDEDEE-4225-4FC9-BAF6-CF480E9AEFBB}" type="datetimeFigureOut">
              <a:rPr lang="ru-RU"/>
              <a:pPr>
                <a:defRPr/>
              </a:pPr>
              <a:t>18.09.2017</a:t>
            </a:fld>
            <a:endParaRPr lang="ru-RU"/>
          </a:p>
        </p:txBody>
      </p:sp>
      <p:sp>
        <p:nvSpPr>
          <p:cNvPr id="6" name="Нижний колонтитул 4"/>
          <p:cNvSpPr>
            <a:spLocks noGrp="1"/>
          </p:cNvSpPr>
          <p:nvPr>
            <p:ph type="ftr" sz="quarter" idx="11"/>
          </p:nvPr>
        </p:nvSpPr>
        <p:spPr/>
        <p:txBody>
          <a:bodyPr/>
          <a:lstStyle>
            <a:lvl1pPr>
              <a:defRPr>
                <a:cs typeface="Arial" pitchFamily="34" charset="0"/>
              </a:defRPr>
            </a:lvl1pPr>
          </a:lstStyle>
          <a:p>
            <a:pPr>
              <a:defRPr/>
            </a:pPr>
            <a:r>
              <a:rPr lang="ru-RU"/>
              <a:t>JINR Finance Committee, 23.11.2007, Dubna</a:t>
            </a:r>
          </a:p>
        </p:txBody>
      </p:sp>
      <p:sp>
        <p:nvSpPr>
          <p:cNvPr id="7" name="Номер слайда 5"/>
          <p:cNvSpPr>
            <a:spLocks noGrp="1"/>
          </p:cNvSpPr>
          <p:nvPr>
            <p:ph type="sldNum" sz="quarter" idx="12"/>
          </p:nvPr>
        </p:nvSpPr>
        <p:spPr/>
        <p:txBody>
          <a:bodyPr/>
          <a:lstStyle>
            <a:lvl1pPr>
              <a:defRPr/>
            </a:lvl1pPr>
          </a:lstStyle>
          <a:p>
            <a:fld id="{A38E472B-621C-4463-9FF4-58732AE39B5D}" type="slidenum">
              <a:rPr lang="ru-RU" altLang="ru-RU"/>
              <a:pPr/>
              <a:t>‹#›</a:t>
            </a:fld>
            <a:endParaRPr lang="ru-RU" altLang="ru-RU"/>
          </a:p>
        </p:txBody>
      </p:sp>
    </p:spTree>
    <p:extLst>
      <p:ext uri="{BB962C8B-B14F-4D97-AF65-F5344CB8AC3E}">
        <p14:creationId xmlns:p14="http://schemas.microsoft.com/office/powerpoint/2010/main" xmlns="" val="36337000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cs typeface="Arial" pitchFamily="34" charset="0"/>
              </a:defRPr>
            </a:lvl1pPr>
          </a:lstStyle>
          <a:p>
            <a:pPr>
              <a:defRPr/>
            </a:pPr>
            <a:fld id="{639CCACF-807F-4144-872D-A2E77E8A5C82}" type="datetimeFigureOut">
              <a:rPr lang="ru-RU"/>
              <a:pPr>
                <a:defRPr/>
              </a:pPr>
              <a:t>18.09.2017</a:t>
            </a:fld>
            <a:endParaRPr lang="ru-RU"/>
          </a:p>
        </p:txBody>
      </p:sp>
      <p:sp>
        <p:nvSpPr>
          <p:cNvPr id="8" name="Нижний колонтитул 4"/>
          <p:cNvSpPr>
            <a:spLocks noGrp="1"/>
          </p:cNvSpPr>
          <p:nvPr>
            <p:ph type="ftr" sz="quarter" idx="11"/>
          </p:nvPr>
        </p:nvSpPr>
        <p:spPr/>
        <p:txBody>
          <a:bodyPr/>
          <a:lstStyle>
            <a:lvl1pPr>
              <a:defRPr>
                <a:cs typeface="Arial" pitchFamily="34" charset="0"/>
              </a:defRPr>
            </a:lvl1pPr>
          </a:lstStyle>
          <a:p>
            <a:pPr>
              <a:defRPr/>
            </a:pPr>
            <a:r>
              <a:rPr lang="ru-RU"/>
              <a:t>JINR Finance Committee, 23.11.2007, Dubna</a:t>
            </a:r>
          </a:p>
        </p:txBody>
      </p:sp>
      <p:sp>
        <p:nvSpPr>
          <p:cNvPr id="9" name="Номер слайда 5"/>
          <p:cNvSpPr>
            <a:spLocks noGrp="1"/>
          </p:cNvSpPr>
          <p:nvPr>
            <p:ph type="sldNum" sz="quarter" idx="12"/>
          </p:nvPr>
        </p:nvSpPr>
        <p:spPr/>
        <p:txBody>
          <a:bodyPr/>
          <a:lstStyle>
            <a:lvl1pPr>
              <a:defRPr/>
            </a:lvl1pPr>
          </a:lstStyle>
          <a:p>
            <a:fld id="{134B7A53-4B5B-4CE9-B897-C2D994D7AB62}" type="slidenum">
              <a:rPr lang="ru-RU" altLang="ru-RU"/>
              <a:pPr/>
              <a:t>‹#›</a:t>
            </a:fld>
            <a:endParaRPr lang="ru-RU" altLang="ru-RU"/>
          </a:p>
        </p:txBody>
      </p:sp>
    </p:spTree>
    <p:extLst>
      <p:ext uri="{BB962C8B-B14F-4D97-AF65-F5344CB8AC3E}">
        <p14:creationId xmlns:p14="http://schemas.microsoft.com/office/powerpoint/2010/main" xmlns="" val="37741350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cs typeface="Arial" pitchFamily="34" charset="0"/>
              </a:defRPr>
            </a:lvl1pPr>
          </a:lstStyle>
          <a:p>
            <a:pPr>
              <a:defRPr/>
            </a:pPr>
            <a:fld id="{4768C366-DE9A-4E24-8638-72DE132A332A}" type="datetimeFigureOut">
              <a:rPr lang="ru-RU"/>
              <a:pPr>
                <a:defRPr/>
              </a:pPr>
              <a:t>18.09.2017</a:t>
            </a:fld>
            <a:endParaRPr lang="ru-RU"/>
          </a:p>
        </p:txBody>
      </p:sp>
      <p:sp>
        <p:nvSpPr>
          <p:cNvPr id="4" name="Нижний колонтитул 4"/>
          <p:cNvSpPr>
            <a:spLocks noGrp="1"/>
          </p:cNvSpPr>
          <p:nvPr>
            <p:ph type="ftr" sz="quarter" idx="11"/>
          </p:nvPr>
        </p:nvSpPr>
        <p:spPr/>
        <p:txBody>
          <a:bodyPr/>
          <a:lstStyle>
            <a:lvl1pPr>
              <a:defRPr>
                <a:cs typeface="Arial" pitchFamily="34" charset="0"/>
              </a:defRPr>
            </a:lvl1pPr>
          </a:lstStyle>
          <a:p>
            <a:pPr>
              <a:defRPr/>
            </a:pPr>
            <a:r>
              <a:rPr lang="ru-RU"/>
              <a:t>JINR Finance Committee, 23.11.2007, Dubna</a:t>
            </a:r>
          </a:p>
        </p:txBody>
      </p:sp>
      <p:sp>
        <p:nvSpPr>
          <p:cNvPr id="5" name="Номер слайда 5"/>
          <p:cNvSpPr>
            <a:spLocks noGrp="1"/>
          </p:cNvSpPr>
          <p:nvPr>
            <p:ph type="sldNum" sz="quarter" idx="12"/>
          </p:nvPr>
        </p:nvSpPr>
        <p:spPr/>
        <p:txBody>
          <a:bodyPr/>
          <a:lstStyle>
            <a:lvl1pPr>
              <a:defRPr/>
            </a:lvl1pPr>
          </a:lstStyle>
          <a:p>
            <a:fld id="{75F070E1-8248-4F45-A571-ED013E392DFE}" type="slidenum">
              <a:rPr lang="ru-RU" altLang="ru-RU"/>
              <a:pPr/>
              <a:t>‹#›</a:t>
            </a:fld>
            <a:endParaRPr lang="ru-RU" altLang="ru-RU"/>
          </a:p>
        </p:txBody>
      </p:sp>
    </p:spTree>
    <p:extLst>
      <p:ext uri="{BB962C8B-B14F-4D97-AF65-F5344CB8AC3E}">
        <p14:creationId xmlns:p14="http://schemas.microsoft.com/office/powerpoint/2010/main" xmlns="" val="31602959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cs typeface="Arial" pitchFamily="34" charset="0"/>
              </a:defRPr>
            </a:lvl1pPr>
          </a:lstStyle>
          <a:p>
            <a:pPr>
              <a:defRPr/>
            </a:pPr>
            <a:fld id="{1586647D-8942-4C6A-9D21-E0054A6BB70A}" type="datetimeFigureOut">
              <a:rPr lang="ru-RU"/>
              <a:pPr>
                <a:defRPr/>
              </a:pPr>
              <a:t>18.09.2017</a:t>
            </a:fld>
            <a:endParaRPr lang="ru-RU"/>
          </a:p>
        </p:txBody>
      </p:sp>
      <p:sp>
        <p:nvSpPr>
          <p:cNvPr id="3" name="Нижний колонтитул 4"/>
          <p:cNvSpPr>
            <a:spLocks noGrp="1"/>
          </p:cNvSpPr>
          <p:nvPr>
            <p:ph type="ftr" sz="quarter" idx="11"/>
          </p:nvPr>
        </p:nvSpPr>
        <p:spPr/>
        <p:txBody>
          <a:bodyPr/>
          <a:lstStyle>
            <a:lvl1pPr>
              <a:defRPr>
                <a:cs typeface="Arial" pitchFamily="34" charset="0"/>
              </a:defRPr>
            </a:lvl1pPr>
          </a:lstStyle>
          <a:p>
            <a:pPr>
              <a:defRPr/>
            </a:pPr>
            <a:r>
              <a:rPr lang="ru-RU"/>
              <a:t>JINR Finance Committee, 23.11.2007, Dubna</a:t>
            </a:r>
          </a:p>
        </p:txBody>
      </p:sp>
      <p:sp>
        <p:nvSpPr>
          <p:cNvPr id="4" name="Номер слайда 5"/>
          <p:cNvSpPr>
            <a:spLocks noGrp="1"/>
          </p:cNvSpPr>
          <p:nvPr>
            <p:ph type="sldNum" sz="quarter" idx="12"/>
          </p:nvPr>
        </p:nvSpPr>
        <p:spPr/>
        <p:txBody>
          <a:bodyPr/>
          <a:lstStyle>
            <a:lvl1pPr>
              <a:defRPr/>
            </a:lvl1pPr>
          </a:lstStyle>
          <a:p>
            <a:fld id="{ABE63DFE-2C4D-4734-9079-8305ACA0EF65}" type="slidenum">
              <a:rPr lang="ru-RU" altLang="ru-RU"/>
              <a:pPr/>
              <a:t>‹#›</a:t>
            </a:fld>
            <a:endParaRPr lang="ru-RU" altLang="ru-RU"/>
          </a:p>
        </p:txBody>
      </p:sp>
    </p:spTree>
    <p:extLst>
      <p:ext uri="{BB962C8B-B14F-4D97-AF65-F5344CB8AC3E}">
        <p14:creationId xmlns:p14="http://schemas.microsoft.com/office/powerpoint/2010/main" xmlns="" val="5707415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cs typeface="Arial" pitchFamily="34" charset="0"/>
              </a:defRPr>
            </a:lvl1pPr>
          </a:lstStyle>
          <a:p>
            <a:pPr>
              <a:defRPr/>
            </a:pPr>
            <a:fld id="{370062DD-1FED-4B7A-A13B-63C3A7F464D4}" type="datetimeFigureOut">
              <a:rPr lang="ru-RU"/>
              <a:pPr>
                <a:defRPr/>
              </a:pPr>
              <a:t>18.09.2017</a:t>
            </a:fld>
            <a:endParaRPr lang="ru-RU"/>
          </a:p>
        </p:txBody>
      </p:sp>
      <p:sp>
        <p:nvSpPr>
          <p:cNvPr id="6" name="Нижний колонтитул 4"/>
          <p:cNvSpPr>
            <a:spLocks noGrp="1"/>
          </p:cNvSpPr>
          <p:nvPr>
            <p:ph type="ftr" sz="quarter" idx="11"/>
          </p:nvPr>
        </p:nvSpPr>
        <p:spPr/>
        <p:txBody>
          <a:bodyPr/>
          <a:lstStyle>
            <a:lvl1pPr>
              <a:defRPr>
                <a:cs typeface="Arial" pitchFamily="34" charset="0"/>
              </a:defRPr>
            </a:lvl1pPr>
          </a:lstStyle>
          <a:p>
            <a:pPr>
              <a:defRPr/>
            </a:pPr>
            <a:r>
              <a:rPr lang="ru-RU"/>
              <a:t>JINR Finance Committee, 23.11.2007, Dubna</a:t>
            </a:r>
          </a:p>
        </p:txBody>
      </p:sp>
      <p:sp>
        <p:nvSpPr>
          <p:cNvPr id="7" name="Номер слайда 5"/>
          <p:cNvSpPr>
            <a:spLocks noGrp="1"/>
          </p:cNvSpPr>
          <p:nvPr>
            <p:ph type="sldNum" sz="quarter" idx="12"/>
          </p:nvPr>
        </p:nvSpPr>
        <p:spPr/>
        <p:txBody>
          <a:bodyPr/>
          <a:lstStyle>
            <a:lvl1pPr>
              <a:defRPr/>
            </a:lvl1pPr>
          </a:lstStyle>
          <a:p>
            <a:fld id="{77660F55-06FD-4CB0-960B-064E351EF665}" type="slidenum">
              <a:rPr lang="ru-RU" altLang="ru-RU"/>
              <a:pPr/>
              <a:t>‹#›</a:t>
            </a:fld>
            <a:endParaRPr lang="ru-RU" altLang="ru-RU"/>
          </a:p>
        </p:txBody>
      </p:sp>
    </p:spTree>
    <p:extLst>
      <p:ext uri="{BB962C8B-B14F-4D97-AF65-F5344CB8AC3E}">
        <p14:creationId xmlns:p14="http://schemas.microsoft.com/office/powerpoint/2010/main" xmlns="" val="10425544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cs typeface="Arial" pitchFamily="34" charset="0"/>
              </a:defRPr>
            </a:lvl1pPr>
          </a:lstStyle>
          <a:p>
            <a:pPr>
              <a:defRPr/>
            </a:pPr>
            <a:fld id="{2BFE2E2E-5406-4C81-B714-46C1E0881017}" type="datetimeFigureOut">
              <a:rPr lang="ru-RU"/>
              <a:pPr>
                <a:defRPr/>
              </a:pPr>
              <a:t>18.09.2017</a:t>
            </a:fld>
            <a:endParaRPr lang="ru-RU"/>
          </a:p>
        </p:txBody>
      </p:sp>
      <p:sp>
        <p:nvSpPr>
          <p:cNvPr id="6" name="Нижний колонтитул 4"/>
          <p:cNvSpPr>
            <a:spLocks noGrp="1"/>
          </p:cNvSpPr>
          <p:nvPr>
            <p:ph type="ftr" sz="quarter" idx="11"/>
          </p:nvPr>
        </p:nvSpPr>
        <p:spPr/>
        <p:txBody>
          <a:bodyPr/>
          <a:lstStyle>
            <a:lvl1pPr>
              <a:defRPr>
                <a:cs typeface="Arial" pitchFamily="34" charset="0"/>
              </a:defRPr>
            </a:lvl1pPr>
          </a:lstStyle>
          <a:p>
            <a:pPr>
              <a:defRPr/>
            </a:pPr>
            <a:r>
              <a:rPr lang="ru-RU"/>
              <a:t>JINR Finance Committee, 23.11.2007, Dubna</a:t>
            </a:r>
          </a:p>
        </p:txBody>
      </p:sp>
      <p:sp>
        <p:nvSpPr>
          <p:cNvPr id="7" name="Номер слайда 5"/>
          <p:cNvSpPr>
            <a:spLocks noGrp="1"/>
          </p:cNvSpPr>
          <p:nvPr>
            <p:ph type="sldNum" sz="quarter" idx="12"/>
          </p:nvPr>
        </p:nvSpPr>
        <p:spPr/>
        <p:txBody>
          <a:bodyPr/>
          <a:lstStyle>
            <a:lvl1pPr>
              <a:defRPr/>
            </a:lvl1pPr>
          </a:lstStyle>
          <a:p>
            <a:fld id="{DFDBFDD5-6648-4E73-B35F-2EAF33C632A7}" type="slidenum">
              <a:rPr lang="ru-RU" altLang="ru-RU"/>
              <a:pPr/>
              <a:t>‹#›</a:t>
            </a:fld>
            <a:endParaRPr lang="ru-RU" altLang="ru-RU"/>
          </a:p>
        </p:txBody>
      </p:sp>
    </p:spTree>
    <p:extLst>
      <p:ext uri="{BB962C8B-B14F-4D97-AF65-F5344CB8AC3E}">
        <p14:creationId xmlns:p14="http://schemas.microsoft.com/office/powerpoint/2010/main" xmlns="" val="7195915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cs typeface="Arial" pitchFamily="34" charset="0"/>
              </a:defRPr>
            </a:lvl1pPr>
          </a:lstStyle>
          <a:p>
            <a:pPr>
              <a:defRPr/>
            </a:pPr>
            <a:fld id="{D8D97F92-3A16-4EE9-874D-362D842CEA9E}"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a:defRPr>
                <a:cs typeface="Arial" pitchFamily="34" charset="0"/>
              </a:defRPr>
            </a:lvl1pPr>
          </a:lstStyle>
          <a:p>
            <a:pPr>
              <a:defRPr/>
            </a:pPr>
            <a:r>
              <a:rPr lang="ru-RU"/>
              <a:t>JINR Finance Committee, 23.11.2007, Dubna</a:t>
            </a:r>
          </a:p>
        </p:txBody>
      </p:sp>
      <p:sp>
        <p:nvSpPr>
          <p:cNvPr id="6" name="Номер слайда 5"/>
          <p:cNvSpPr>
            <a:spLocks noGrp="1"/>
          </p:cNvSpPr>
          <p:nvPr>
            <p:ph type="sldNum" sz="quarter" idx="12"/>
          </p:nvPr>
        </p:nvSpPr>
        <p:spPr/>
        <p:txBody>
          <a:bodyPr/>
          <a:lstStyle>
            <a:lvl1pPr>
              <a:defRPr/>
            </a:lvl1pPr>
          </a:lstStyle>
          <a:p>
            <a:fld id="{69486630-F7E6-4483-8962-B5CF85F00CF6}" type="slidenum">
              <a:rPr lang="ru-RU" altLang="ru-RU"/>
              <a:pPr/>
              <a:t>‹#›</a:t>
            </a:fld>
            <a:endParaRPr lang="ru-RU" altLang="ru-RU"/>
          </a:p>
        </p:txBody>
      </p:sp>
    </p:spTree>
    <p:extLst>
      <p:ext uri="{BB962C8B-B14F-4D97-AF65-F5344CB8AC3E}">
        <p14:creationId xmlns:p14="http://schemas.microsoft.com/office/powerpoint/2010/main" xmlns="" val="407943765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cs typeface="Arial" pitchFamily="34" charset="0"/>
              </a:defRPr>
            </a:lvl1pPr>
          </a:lstStyle>
          <a:p>
            <a:pPr>
              <a:defRPr/>
            </a:pPr>
            <a:fld id="{970B2FB8-E311-4AA4-BA3D-9769E083A035}"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a:defRPr>
                <a:cs typeface="Arial" pitchFamily="34" charset="0"/>
              </a:defRPr>
            </a:lvl1pPr>
          </a:lstStyle>
          <a:p>
            <a:pPr>
              <a:defRPr/>
            </a:pPr>
            <a:r>
              <a:rPr lang="ru-RU"/>
              <a:t>JINR Finance Committee, 23.11.2007, Dubna</a:t>
            </a:r>
          </a:p>
        </p:txBody>
      </p:sp>
      <p:sp>
        <p:nvSpPr>
          <p:cNvPr id="6" name="Номер слайда 5"/>
          <p:cNvSpPr>
            <a:spLocks noGrp="1"/>
          </p:cNvSpPr>
          <p:nvPr>
            <p:ph type="sldNum" sz="quarter" idx="12"/>
          </p:nvPr>
        </p:nvSpPr>
        <p:spPr/>
        <p:txBody>
          <a:bodyPr/>
          <a:lstStyle>
            <a:lvl1pPr>
              <a:defRPr/>
            </a:lvl1pPr>
          </a:lstStyle>
          <a:p>
            <a:fld id="{D7322FDD-1A2F-4D7E-9CA0-1E8B002ADC77}" type="slidenum">
              <a:rPr lang="ru-RU" altLang="ru-RU"/>
              <a:pPr/>
              <a:t>‹#›</a:t>
            </a:fld>
            <a:endParaRPr lang="ru-RU" altLang="ru-RU"/>
          </a:p>
        </p:txBody>
      </p:sp>
    </p:spTree>
    <p:extLst>
      <p:ext uri="{BB962C8B-B14F-4D97-AF65-F5344CB8AC3E}">
        <p14:creationId xmlns:p14="http://schemas.microsoft.com/office/powerpoint/2010/main" xmlns="" val="40107224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vl1pPr>
          </a:lstStyle>
          <a:p>
            <a:fld id="{1AD1114B-18D7-4D25-8505-4FC1A7BB69CA}" type="slidenum">
              <a:rPr lang="ru-RU" altLang="hu-HU"/>
              <a:pPr/>
              <a:t>‹#›</a:t>
            </a:fld>
            <a:endParaRPr lang="ru-RU" altLang="hu-HU"/>
          </a:p>
        </p:txBody>
      </p:sp>
    </p:spTree>
    <p:extLst>
      <p:ext uri="{BB962C8B-B14F-4D97-AF65-F5344CB8AC3E}">
        <p14:creationId xmlns:p14="http://schemas.microsoft.com/office/powerpoint/2010/main" xmlns="" val="3588984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xmlns="" val="9243613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vl1pPr>
          </a:lstStyle>
          <a:p>
            <a:fld id="{88D1772C-494F-45FF-AB44-439B831D5BD8}" type="slidenum">
              <a:rPr lang="ru-RU" altLang="hu-HU"/>
              <a:pPr/>
              <a:t>‹#›</a:t>
            </a:fld>
            <a:endParaRPr lang="ru-RU" altLang="hu-HU"/>
          </a:p>
        </p:txBody>
      </p:sp>
    </p:spTree>
    <p:extLst>
      <p:ext uri="{BB962C8B-B14F-4D97-AF65-F5344CB8AC3E}">
        <p14:creationId xmlns:p14="http://schemas.microsoft.com/office/powerpoint/2010/main" xmlns="" val="8681964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vl1pPr>
          </a:lstStyle>
          <a:p>
            <a:fld id="{296CD172-B199-4C5E-82CC-4B8107FA57ED}" type="slidenum">
              <a:rPr lang="ru-RU" altLang="hu-HU"/>
              <a:pPr/>
              <a:t>‹#›</a:t>
            </a:fld>
            <a:endParaRPr lang="ru-RU" altLang="hu-HU"/>
          </a:p>
        </p:txBody>
      </p:sp>
    </p:spTree>
    <p:extLst>
      <p:ext uri="{BB962C8B-B14F-4D97-AF65-F5344CB8AC3E}">
        <p14:creationId xmlns:p14="http://schemas.microsoft.com/office/powerpoint/2010/main" xmlns="" val="34287935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ru-RU"/>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vl1pPr>
          </a:lstStyle>
          <a:p>
            <a:fld id="{DF1DDA3B-E3C5-4D95-ADAF-BF83C1DE7B74}" type="slidenum">
              <a:rPr lang="ru-RU" altLang="hu-HU"/>
              <a:pPr/>
              <a:t>‹#›</a:t>
            </a:fld>
            <a:endParaRPr lang="ru-RU" altLang="hu-HU"/>
          </a:p>
        </p:txBody>
      </p:sp>
    </p:spTree>
    <p:extLst>
      <p:ext uri="{BB962C8B-B14F-4D97-AF65-F5344CB8AC3E}">
        <p14:creationId xmlns:p14="http://schemas.microsoft.com/office/powerpoint/2010/main" xmlns="" val="16123033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ru-RU"/>
          </a:p>
        </p:txBody>
      </p:sp>
      <p:sp>
        <p:nvSpPr>
          <p:cNvPr id="8" name="Rectangle 5"/>
          <p:cNvSpPr>
            <a:spLocks noGrp="1" noChangeArrowheads="1"/>
          </p:cNvSpPr>
          <p:nvPr>
            <p:ph type="ftr" sz="quarter" idx="11"/>
          </p:nvPr>
        </p:nvSpPr>
        <p:spPr/>
        <p:txBody>
          <a:bodyPr/>
          <a:lstStyle>
            <a:lvl1pPr>
              <a:defRPr>
                <a:cs typeface="Arial" pitchFamily="34" charset="0"/>
              </a:defRPr>
            </a:lvl1pPr>
          </a:lstStyle>
          <a:p>
            <a:pPr>
              <a:defRPr/>
            </a:pPr>
            <a:endParaRPr lang="ru-RU"/>
          </a:p>
        </p:txBody>
      </p:sp>
      <p:sp>
        <p:nvSpPr>
          <p:cNvPr id="9" name="Rectangle 6"/>
          <p:cNvSpPr>
            <a:spLocks noGrp="1" noChangeArrowheads="1"/>
          </p:cNvSpPr>
          <p:nvPr>
            <p:ph type="sldNum" sz="quarter" idx="12"/>
          </p:nvPr>
        </p:nvSpPr>
        <p:spPr/>
        <p:txBody>
          <a:bodyPr/>
          <a:lstStyle>
            <a:lvl1pPr>
              <a:defRPr/>
            </a:lvl1pPr>
          </a:lstStyle>
          <a:p>
            <a:fld id="{F52422B1-49B4-41FA-B1A8-EB08F535D9A8}" type="slidenum">
              <a:rPr lang="ru-RU" altLang="hu-HU"/>
              <a:pPr/>
              <a:t>‹#›</a:t>
            </a:fld>
            <a:endParaRPr lang="ru-RU" altLang="hu-HU"/>
          </a:p>
        </p:txBody>
      </p:sp>
    </p:spTree>
    <p:extLst>
      <p:ext uri="{BB962C8B-B14F-4D97-AF65-F5344CB8AC3E}">
        <p14:creationId xmlns:p14="http://schemas.microsoft.com/office/powerpoint/2010/main" xmlns="" val="10074827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ru-RU"/>
          </a:p>
        </p:txBody>
      </p:sp>
      <p:sp>
        <p:nvSpPr>
          <p:cNvPr id="4" name="Rectangle 5"/>
          <p:cNvSpPr>
            <a:spLocks noGrp="1" noChangeArrowheads="1"/>
          </p:cNvSpPr>
          <p:nvPr>
            <p:ph type="ftr" sz="quarter" idx="11"/>
          </p:nvPr>
        </p:nvSpPr>
        <p:spPr/>
        <p:txBody>
          <a:bodyPr/>
          <a:lstStyle>
            <a:lvl1pPr>
              <a:defRPr>
                <a:cs typeface="Arial" pitchFamily="34" charset="0"/>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vl1pPr>
          </a:lstStyle>
          <a:p>
            <a:fld id="{48146DC7-BFB4-439D-A1E3-81CFAC88589A}" type="slidenum">
              <a:rPr lang="ru-RU" altLang="hu-HU"/>
              <a:pPr/>
              <a:t>‹#›</a:t>
            </a:fld>
            <a:endParaRPr lang="ru-RU" altLang="hu-HU"/>
          </a:p>
        </p:txBody>
      </p:sp>
    </p:spTree>
    <p:extLst>
      <p:ext uri="{BB962C8B-B14F-4D97-AF65-F5344CB8AC3E}">
        <p14:creationId xmlns:p14="http://schemas.microsoft.com/office/powerpoint/2010/main" xmlns="" val="42683424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ru-RU"/>
          </a:p>
        </p:txBody>
      </p:sp>
      <p:sp>
        <p:nvSpPr>
          <p:cNvPr id="3" name="Rectangle 5"/>
          <p:cNvSpPr>
            <a:spLocks noGrp="1" noChangeArrowheads="1"/>
          </p:cNvSpPr>
          <p:nvPr>
            <p:ph type="ftr" sz="quarter" idx="11"/>
          </p:nvPr>
        </p:nvSpPr>
        <p:spPr/>
        <p:txBody>
          <a:bodyPr/>
          <a:lstStyle>
            <a:lvl1pPr>
              <a:defRPr>
                <a:cs typeface="Arial" pitchFamily="34" charset="0"/>
              </a:defRPr>
            </a:lvl1pPr>
          </a:lstStyle>
          <a:p>
            <a:pPr>
              <a:defRPr/>
            </a:pPr>
            <a:endParaRPr lang="ru-RU"/>
          </a:p>
        </p:txBody>
      </p:sp>
      <p:sp>
        <p:nvSpPr>
          <p:cNvPr id="4" name="Rectangle 6"/>
          <p:cNvSpPr>
            <a:spLocks noGrp="1" noChangeArrowheads="1"/>
          </p:cNvSpPr>
          <p:nvPr>
            <p:ph type="sldNum" sz="quarter" idx="12"/>
          </p:nvPr>
        </p:nvSpPr>
        <p:spPr/>
        <p:txBody>
          <a:bodyPr/>
          <a:lstStyle>
            <a:lvl1pPr>
              <a:defRPr/>
            </a:lvl1pPr>
          </a:lstStyle>
          <a:p>
            <a:fld id="{F6F40DEF-8B20-4BE4-A5C0-899C8560C2B7}" type="slidenum">
              <a:rPr lang="ru-RU" altLang="hu-HU"/>
              <a:pPr/>
              <a:t>‹#›</a:t>
            </a:fld>
            <a:endParaRPr lang="ru-RU" altLang="hu-HU"/>
          </a:p>
        </p:txBody>
      </p:sp>
    </p:spTree>
    <p:extLst>
      <p:ext uri="{BB962C8B-B14F-4D97-AF65-F5344CB8AC3E}">
        <p14:creationId xmlns:p14="http://schemas.microsoft.com/office/powerpoint/2010/main" xmlns="" val="22999478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ru-RU"/>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vl1pPr>
          </a:lstStyle>
          <a:p>
            <a:fld id="{4ECFC033-832F-44B4-A6DB-061D34F3B446}" type="slidenum">
              <a:rPr lang="ru-RU" altLang="hu-HU"/>
              <a:pPr/>
              <a:t>‹#›</a:t>
            </a:fld>
            <a:endParaRPr lang="ru-RU" altLang="hu-HU"/>
          </a:p>
        </p:txBody>
      </p:sp>
    </p:spTree>
    <p:extLst>
      <p:ext uri="{BB962C8B-B14F-4D97-AF65-F5344CB8AC3E}">
        <p14:creationId xmlns:p14="http://schemas.microsoft.com/office/powerpoint/2010/main" xmlns="" val="143460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ru-RU"/>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vl1pPr>
          </a:lstStyle>
          <a:p>
            <a:fld id="{F03CFDF0-B866-4F4C-A1F0-366FEC61BA2D}" type="slidenum">
              <a:rPr lang="ru-RU" altLang="hu-HU"/>
              <a:pPr/>
              <a:t>‹#›</a:t>
            </a:fld>
            <a:endParaRPr lang="ru-RU" altLang="hu-HU"/>
          </a:p>
        </p:txBody>
      </p:sp>
    </p:spTree>
    <p:extLst>
      <p:ext uri="{BB962C8B-B14F-4D97-AF65-F5344CB8AC3E}">
        <p14:creationId xmlns:p14="http://schemas.microsoft.com/office/powerpoint/2010/main" xmlns="" val="33217459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vl1pPr>
          </a:lstStyle>
          <a:p>
            <a:fld id="{50AB0B49-3FB2-4ED7-B634-96C0A882AF92}" type="slidenum">
              <a:rPr lang="ru-RU" altLang="hu-HU"/>
              <a:pPr/>
              <a:t>‹#›</a:t>
            </a:fld>
            <a:endParaRPr lang="ru-RU" altLang="hu-HU"/>
          </a:p>
        </p:txBody>
      </p:sp>
    </p:spTree>
    <p:extLst>
      <p:ext uri="{BB962C8B-B14F-4D97-AF65-F5344CB8AC3E}">
        <p14:creationId xmlns:p14="http://schemas.microsoft.com/office/powerpoint/2010/main" xmlns="" val="9099262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ru-RU"/>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vl1pPr>
          </a:lstStyle>
          <a:p>
            <a:fld id="{19269B04-5AD1-4087-9707-DD77214E3F61}" type="slidenum">
              <a:rPr lang="ru-RU" altLang="hu-HU"/>
              <a:pPr/>
              <a:t>‹#›</a:t>
            </a:fld>
            <a:endParaRPr lang="ru-RU" altLang="hu-HU"/>
          </a:p>
        </p:txBody>
      </p:sp>
    </p:spTree>
    <p:extLst>
      <p:ext uri="{BB962C8B-B14F-4D97-AF65-F5344CB8AC3E}">
        <p14:creationId xmlns:p14="http://schemas.microsoft.com/office/powerpoint/2010/main" xmlns="" val="390532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xmlns="" val="321354925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ru-RU"/>
          </a:p>
        </p:txBody>
      </p:sp>
      <p:sp>
        <p:nvSpPr>
          <p:cNvPr id="4" name="Rectangle 5"/>
          <p:cNvSpPr>
            <a:spLocks noGrp="1" noChangeArrowheads="1"/>
          </p:cNvSpPr>
          <p:nvPr>
            <p:ph type="ftr" sz="quarter" idx="11"/>
          </p:nvPr>
        </p:nvSpPr>
        <p:spPr/>
        <p:txBody>
          <a:bodyPr/>
          <a:lstStyle>
            <a:lvl1pPr>
              <a:defRPr>
                <a:cs typeface="Arial" pitchFamily="34" charset="0"/>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vl1pPr>
          </a:lstStyle>
          <a:p>
            <a:fld id="{6C2219DC-93C5-4E17-980E-3C0F5EBB516B}" type="slidenum">
              <a:rPr lang="ru-RU" altLang="hu-HU"/>
              <a:pPr/>
              <a:t>‹#›</a:t>
            </a:fld>
            <a:endParaRPr lang="ru-RU" altLang="hu-HU"/>
          </a:p>
        </p:txBody>
      </p:sp>
    </p:spTree>
    <p:extLst>
      <p:ext uri="{BB962C8B-B14F-4D97-AF65-F5344CB8AC3E}">
        <p14:creationId xmlns:p14="http://schemas.microsoft.com/office/powerpoint/2010/main" xmlns="" val="7050373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lvl1pPr>
              <a:defRPr>
                <a:latin typeface="Arial" pitchFamily="34" charset="0"/>
                <a:cs typeface="Arial" pitchFamily="34" charset="0"/>
              </a:defRPr>
            </a:lvl1pPr>
          </a:lstStyle>
          <a:p>
            <a:pPr>
              <a:defRPr/>
            </a:pPr>
            <a:fld id="{C1F5081D-70FF-4286-A50E-601112C5FA66}"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3AB670BD-7B9D-46B7-9A42-0085821B4FC2}" type="slidenum">
              <a:rPr lang="ru-RU" altLang="hu-HU"/>
              <a:pPr/>
              <a:t>‹#›</a:t>
            </a:fld>
            <a:endParaRPr lang="ru-RU" altLang="hu-HU"/>
          </a:p>
        </p:txBody>
      </p:sp>
    </p:spTree>
    <p:extLst>
      <p:ext uri="{BB962C8B-B14F-4D97-AF65-F5344CB8AC3E}">
        <p14:creationId xmlns:p14="http://schemas.microsoft.com/office/powerpoint/2010/main" xmlns="" val="7421823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atin typeface="Arial" pitchFamily="34" charset="0"/>
                <a:cs typeface="Arial" pitchFamily="34" charset="0"/>
              </a:defRPr>
            </a:lvl1pPr>
          </a:lstStyle>
          <a:p>
            <a:pPr>
              <a:defRPr/>
            </a:pPr>
            <a:fld id="{86166971-3FE4-4A90-8BDD-72BB6BF59603}"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F1FFC911-049D-407A-B73B-6771BEBB571A}" type="slidenum">
              <a:rPr lang="ru-RU" altLang="hu-HU"/>
              <a:pPr/>
              <a:t>‹#›</a:t>
            </a:fld>
            <a:endParaRPr lang="ru-RU" altLang="hu-HU"/>
          </a:p>
        </p:txBody>
      </p:sp>
    </p:spTree>
    <p:extLst>
      <p:ext uri="{BB962C8B-B14F-4D97-AF65-F5344CB8AC3E}">
        <p14:creationId xmlns:p14="http://schemas.microsoft.com/office/powerpoint/2010/main" xmlns="" val="10140962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atin typeface="Arial" pitchFamily="34" charset="0"/>
                <a:cs typeface="Arial" pitchFamily="34" charset="0"/>
              </a:defRPr>
            </a:lvl1pPr>
          </a:lstStyle>
          <a:p>
            <a:pPr>
              <a:defRPr/>
            </a:pPr>
            <a:fld id="{8284DE61-9B0E-4632-92DB-069C6B85A12C}"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E4CF0F32-5A4F-41C1-8592-E45351773A73}" type="slidenum">
              <a:rPr lang="ru-RU" altLang="hu-HU"/>
              <a:pPr/>
              <a:t>‹#›</a:t>
            </a:fld>
            <a:endParaRPr lang="ru-RU" altLang="hu-HU"/>
          </a:p>
        </p:txBody>
      </p:sp>
    </p:spTree>
    <p:extLst>
      <p:ext uri="{BB962C8B-B14F-4D97-AF65-F5344CB8AC3E}">
        <p14:creationId xmlns:p14="http://schemas.microsoft.com/office/powerpoint/2010/main" xmlns="" val="17898540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atin typeface="Arial" pitchFamily="34" charset="0"/>
                <a:cs typeface="Arial" pitchFamily="34" charset="0"/>
              </a:defRPr>
            </a:lvl1pPr>
          </a:lstStyle>
          <a:p>
            <a:pPr>
              <a:defRPr/>
            </a:pPr>
            <a:fld id="{66D7E245-FD0D-4DE4-A1FD-99F47CEE4505}"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fld id="{9CAA3600-BDB7-42E8-ACAB-B7628B8104EB}" type="slidenum">
              <a:rPr lang="ru-RU" altLang="hu-HU"/>
              <a:pPr/>
              <a:t>‹#›</a:t>
            </a:fld>
            <a:endParaRPr lang="ru-RU" altLang="hu-HU"/>
          </a:p>
        </p:txBody>
      </p:sp>
    </p:spTree>
    <p:extLst>
      <p:ext uri="{BB962C8B-B14F-4D97-AF65-F5344CB8AC3E}">
        <p14:creationId xmlns:p14="http://schemas.microsoft.com/office/powerpoint/2010/main" xmlns="" val="8496281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atin typeface="Arial" pitchFamily="34" charset="0"/>
                <a:cs typeface="Arial" pitchFamily="34" charset="0"/>
              </a:defRPr>
            </a:lvl1pPr>
          </a:lstStyle>
          <a:p>
            <a:pPr>
              <a:defRPr/>
            </a:pPr>
            <a:fld id="{2D11CD7E-0ECA-4AC7-8171-D585285B9353}" type="datetimeFigureOut">
              <a:rPr lang="ru-RU"/>
              <a:pPr>
                <a:defRPr/>
              </a:pPr>
              <a:t>18.09.2017</a:t>
            </a:fld>
            <a:endParaRPr lang="ru-RU"/>
          </a:p>
        </p:txBody>
      </p:sp>
      <p:sp>
        <p:nvSpPr>
          <p:cNvPr id="8" name="Нижний колонтитул 7"/>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a:defRPr/>
            </a:lvl1pPr>
          </a:lstStyle>
          <a:p>
            <a:fld id="{5A720B4F-CFBB-4967-A42D-5B7C4F0A997B}" type="slidenum">
              <a:rPr lang="ru-RU" altLang="hu-HU"/>
              <a:pPr/>
              <a:t>‹#›</a:t>
            </a:fld>
            <a:endParaRPr lang="ru-RU" altLang="hu-HU"/>
          </a:p>
        </p:txBody>
      </p:sp>
    </p:spTree>
    <p:extLst>
      <p:ext uri="{BB962C8B-B14F-4D97-AF65-F5344CB8AC3E}">
        <p14:creationId xmlns:p14="http://schemas.microsoft.com/office/powerpoint/2010/main" xmlns="" val="325704825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atin typeface="Arial" pitchFamily="34" charset="0"/>
                <a:cs typeface="Arial" pitchFamily="34" charset="0"/>
              </a:defRPr>
            </a:lvl1pPr>
          </a:lstStyle>
          <a:p>
            <a:pPr>
              <a:defRPr/>
            </a:pPr>
            <a:fld id="{47AF3B1E-AE33-4ABD-99ED-FD5DED81E329}" type="datetimeFigureOut">
              <a:rPr lang="ru-RU"/>
              <a:pPr>
                <a:defRPr/>
              </a:pPr>
              <a:t>18.09.2017</a:t>
            </a:fld>
            <a:endParaRPr lang="ru-RU"/>
          </a:p>
        </p:txBody>
      </p:sp>
      <p:sp>
        <p:nvSpPr>
          <p:cNvPr id="4" name="Нижний колонтитул 3"/>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fld id="{88DDF49D-2499-4EF0-93F5-F2D5AD66C9BC}" type="slidenum">
              <a:rPr lang="ru-RU" altLang="hu-HU"/>
              <a:pPr/>
              <a:t>‹#›</a:t>
            </a:fld>
            <a:endParaRPr lang="ru-RU" altLang="hu-HU"/>
          </a:p>
        </p:txBody>
      </p:sp>
    </p:spTree>
    <p:extLst>
      <p:ext uri="{BB962C8B-B14F-4D97-AF65-F5344CB8AC3E}">
        <p14:creationId xmlns:p14="http://schemas.microsoft.com/office/powerpoint/2010/main" xmlns="" val="379530118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atin typeface="Arial" pitchFamily="34" charset="0"/>
                <a:cs typeface="Arial" pitchFamily="34" charset="0"/>
              </a:defRPr>
            </a:lvl1pPr>
          </a:lstStyle>
          <a:p>
            <a:pPr>
              <a:defRPr/>
            </a:pPr>
            <a:fld id="{0FBB6FF2-2DCE-4C04-BA0D-DD8A5EA5104B}" type="datetimeFigureOut">
              <a:rPr lang="ru-RU"/>
              <a:pPr>
                <a:defRPr/>
              </a:pPr>
              <a:t>18.09.2017</a:t>
            </a:fld>
            <a:endParaRPr lang="ru-RU"/>
          </a:p>
        </p:txBody>
      </p:sp>
      <p:sp>
        <p:nvSpPr>
          <p:cNvPr id="3" name="Нижний колонтитул 2"/>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a:defRPr/>
            </a:lvl1pPr>
          </a:lstStyle>
          <a:p>
            <a:fld id="{50AB1C55-1CC5-4953-8E5C-7F8B39058FA7}" type="slidenum">
              <a:rPr lang="ru-RU" altLang="hu-HU"/>
              <a:pPr/>
              <a:t>‹#›</a:t>
            </a:fld>
            <a:endParaRPr lang="ru-RU" altLang="hu-HU"/>
          </a:p>
        </p:txBody>
      </p:sp>
    </p:spTree>
    <p:extLst>
      <p:ext uri="{BB962C8B-B14F-4D97-AF65-F5344CB8AC3E}">
        <p14:creationId xmlns:p14="http://schemas.microsoft.com/office/powerpoint/2010/main" xmlns="" val="34127475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lvl1pPr>
              <a:defRPr>
                <a:latin typeface="Arial" pitchFamily="34" charset="0"/>
                <a:cs typeface="Arial" pitchFamily="34" charset="0"/>
              </a:defRPr>
            </a:lvl1pPr>
          </a:lstStyle>
          <a:p>
            <a:pPr>
              <a:defRPr/>
            </a:pPr>
            <a:fld id="{564F5CEB-3B1A-4122-9BAF-B6B0D5CB6E0F}"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fld id="{655AC5AD-305E-45B7-A798-AA8E3E35258C}" type="slidenum">
              <a:rPr lang="ru-RU" altLang="hu-HU"/>
              <a:pPr/>
              <a:t>‹#›</a:t>
            </a:fld>
            <a:endParaRPr lang="ru-RU" altLang="hu-HU"/>
          </a:p>
        </p:txBody>
      </p:sp>
    </p:spTree>
    <p:extLst>
      <p:ext uri="{BB962C8B-B14F-4D97-AF65-F5344CB8AC3E}">
        <p14:creationId xmlns:p14="http://schemas.microsoft.com/office/powerpoint/2010/main" xmlns="" val="10149687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lvl1pPr>
              <a:defRPr>
                <a:latin typeface="Arial" pitchFamily="34" charset="0"/>
                <a:cs typeface="Arial" pitchFamily="34" charset="0"/>
              </a:defRPr>
            </a:lvl1pPr>
          </a:lstStyle>
          <a:p>
            <a:pPr>
              <a:defRPr/>
            </a:pPr>
            <a:fld id="{DA875B1A-8217-436E-AB5E-665BC0FD896B}" type="datetimeFigureOut">
              <a:rPr lang="ru-RU"/>
              <a:pPr>
                <a:defRPr/>
              </a:pPr>
              <a:t>18.09.2017</a:t>
            </a:fld>
            <a:endParaRPr lang="ru-RU"/>
          </a:p>
        </p:txBody>
      </p:sp>
      <p:sp>
        <p:nvSpPr>
          <p:cNvPr id="6" name="Нижний колонтитул 5"/>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fld id="{41E1CBA0-137C-4365-85EA-21D74ED18960}" type="slidenum">
              <a:rPr lang="ru-RU" altLang="hu-HU"/>
              <a:pPr/>
              <a:t>‹#›</a:t>
            </a:fld>
            <a:endParaRPr lang="ru-RU" altLang="hu-HU"/>
          </a:p>
        </p:txBody>
      </p:sp>
    </p:spTree>
    <p:extLst>
      <p:ext uri="{BB962C8B-B14F-4D97-AF65-F5344CB8AC3E}">
        <p14:creationId xmlns:p14="http://schemas.microsoft.com/office/powerpoint/2010/main" xmlns="" val="3712463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xmlns="" val="215974973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atin typeface="Arial" pitchFamily="34" charset="0"/>
                <a:cs typeface="Arial" pitchFamily="34" charset="0"/>
              </a:defRPr>
            </a:lvl1pPr>
          </a:lstStyle>
          <a:p>
            <a:pPr>
              <a:defRPr/>
            </a:pPr>
            <a:fld id="{5D53A926-95D8-4FD2-A5C8-4748B44B68BD}"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73F95C84-42DE-453A-9C0B-4AFE0A28DD1D}" type="slidenum">
              <a:rPr lang="ru-RU" altLang="hu-HU"/>
              <a:pPr/>
              <a:t>‹#›</a:t>
            </a:fld>
            <a:endParaRPr lang="ru-RU" altLang="hu-HU"/>
          </a:p>
        </p:txBody>
      </p:sp>
    </p:spTree>
    <p:extLst>
      <p:ext uri="{BB962C8B-B14F-4D97-AF65-F5344CB8AC3E}">
        <p14:creationId xmlns:p14="http://schemas.microsoft.com/office/powerpoint/2010/main" xmlns="" val="37646937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atin typeface="Arial" pitchFamily="34" charset="0"/>
                <a:cs typeface="Arial" pitchFamily="34" charset="0"/>
              </a:defRPr>
            </a:lvl1pPr>
          </a:lstStyle>
          <a:p>
            <a:pPr>
              <a:defRPr/>
            </a:pPr>
            <a:fld id="{E8180CCF-6E76-49AD-AECF-A49D52362001}" type="datetimeFigureOut">
              <a:rPr lang="ru-RU"/>
              <a:pPr>
                <a:defRPr/>
              </a:pPr>
              <a:t>18.09.2017</a:t>
            </a:fld>
            <a:endParaRPr lang="ru-RU"/>
          </a:p>
        </p:txBody>
      </p:sp>
      <p:sp>
        <p:nvSpPr>
          <p:cNvPr id="5" name="Нижний колонтитул 4"/>
          <p:cNvSpPr>
            <a:spLocks noGrp="1"/>
          </p:cNvSpPr>
          <p:nvPr>
            <p:ph type="ftr" sz="quarter" idx="11"/>
          </p:nvPr>
        </p:nvSpPr>
        <p:spPr/>
        <p:txBody>
          <a:bodyPr/>
          <a:lstStyle>
            <a:lvl1pPr>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777364CB-25F3-4305-9F3C-8D0E993325FB}" type="slidenum">
              <a:rPr lang="ru-RU" altLang="hu-HU"/>
              <a:pPr/>
              <a:t>‹#›</a:t>
            </a:fld>
            <a:endParaRPr lang="ru-RU" altLang="hu-HU"/>
          </a:p>
        </p:txBody>
      </p:sp>
    </p:spTree>
    <p:extLst>
      <p:ext uri="{BB962C8B-B14F-4D97-AF65-F5344CB8AC3E}">
        <p14:creationId xmlns:p14="http://schemas.microsoft.com/office/powerpoint/2010/main" xmlns="" val="2278054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xmlns=""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7"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xmlns=""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xmlns=""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xmlns=""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xmlns=""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xmlns=""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7" y="458950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xmlns=""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xmlns=""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xmlns=""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xmlns=""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xmlns=""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xmlns=""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xmlns=""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7" y="458948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xmlns=""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xmlns=""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xmlns=""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xmlns=""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xmlns=""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xmlns=""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xmlns=""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xmlns=""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xmlns=""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xmlns=""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xmlns=""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xmlns=""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7" y="458947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xmlns=""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xmlns=""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xmlns=""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xmlns=""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xmlns=""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xmlns=""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xmlns=""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xmlns=""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xmlns=""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xmlns=""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xmlns=""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xmlns=""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xmlns=""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xmlns=""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xmlns=""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xmlns=""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xmlns=""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xmlns=""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xmlns=""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xmlns=""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xmlns=""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xmlns=""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xmlns=""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73050"/>
            <a:ext cx="8643998" cy="85725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457200" y="1604963"/>
            <a:ext cx="8186766"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xmlns=""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xmlns=""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xmlns=""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4963"/>
            <a:ext cx="3946525"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556125" y="1604963"/>
            <a:ext cx="3946525"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xmlns=""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xmlns=""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xmlns=""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xmlns=""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xmlns=""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xmlns=""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xmlns=""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91288" y="273050"/>
            <a:ext cx="2011362"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3050"/>
            <a:ext cx="5881688"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xmlns=""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5825" y="273050"/>
            <a:ext cx="4832350" cy="857250"/>
          </a:xfrm>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xmlns=""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5825" y="273050"/>
            <a:ext cx="4832350" cy="85725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4963"/>
            <a:ext cx="3946525" cy="21145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871913"/>
            <a:ext cx="3946525" cy="21161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556125" y="1604963"/>
            <a:ext cx="3946525" cy="43830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xmlns=""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xmlns=""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59F849F6-D5E2-488E-9AEC-A466C41492C5}" type="slidenum">
              <a:rPr lang="es-ES" altLang="hu-HU"/>
              <a:pPr/>
              <a:t>‹#›</a:t>
            </a:fld>
            <a:endParaRPr lang="es-ES" altLang="hu-HU"/>
          </a:p>
        </p:txBody>
      </p:sp>
    </p:spTree>
    <p:extLst>
      <p:ext uri="{BB962C8B-B14F-4D97-AF65-F5344CB8AC3E}">
        <p14:creationId xmlns:p14="http://schemas.microsoft.com/office/powerpoint/2010/main" xmlns="" val="30639081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8C3E9C2F-0243-46EC-BE3E-563F5C0341B3}" type="slidenum">
              <a:rPr lang="es-ES" altLang="hu-HU"/>
              <a:pPr/>
              <a:t>‹#›</a:t>
            </a:fld>
            <a:endParaRPr lang="es-ES" altLang="hu-HU"/>
          </a:p>
        </p:txBody>
      </p:sp>
    </p:spTree>
    <p:extLst>
      <p:ext uri="{BB962C8B-B14F-4D97-AF65-F5344CB8AC3E}">
        <p14:creationId xmlns:p14="http://schemas.microsoft.com/office/powerpoint/2010/main" xmlns="" val="330215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2C98C0A9-4D0E-4711-BE36-CA79B9958DB4}" type="slidenum">
              <a:rPr lang="es-ES" altLang="hu-HU"/>
              <a:pPr/>
              <a:t>‹#›</a:t>
            </a:fld>
            <a:endParaRPr lang="es-ES" altLang="hu-HU"/>
          </a:p>
        </p:txBody>
      </p:sp>
    </p:spTree>
    <p:extLst>
      <p:ext uri="{BB962C8B-B14F-4D97-AF65-F5344CB8AC3E}">
        <p14:creationId xmlns:p14="http://schemas.microsoft.com/office/powerpoint/2010/main" xmlns="" val="15576880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A38FEF27-CF92-433C-81FF-704BD3169438}" type="slidenum">
              <a:rPr lang="es-ES" altLang="hu-HU"/>
              <a:pPr/>
              <a:t>‹#›</a:t>
            </a:fld>
            <a:endParaRPr lang="es-ES" altLang="hu-HU"/>
          </a:p>
        </p:txBody>
      </p:sp>
    </p:spTree>
    <p:extLst>
      <p:ext uri="{BB962C8B-B14F-4D97-AF65-F5344CB8AC3E}">
        <p14:creationId xmlns:p14="http://schemas.microsoft.com/office/powerpoint/2010/main" xmlns="" val="265715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fld id="{DEE3B9F6-BE70-481C-A70C-998C8F36CF38}" type="slidenum">
              <a:rPr lang="es-ES" altLang="hu-HU"/>
              <a:pPr/>
              <a:t>‹#›</a:t>
            </a:fld>
            <a:endParaRPr lang="es-ES" altLang="hu-HU"/>
          </a:p>
        </p:txBody>
      </p:sp>
    </p:spTree>
    <p:extLst>
      <p:ext uri="{BB962C8B-B14F-4D97-AF65-F5344CB8AC3E}">
        <p14:creationId xmlns:p14="http://schemas.microsoft.com/office/powerpoint/2010/main" xmlns="" val="25002304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fld id="{D7A35228-7CA8-444C-A39F-1A97FDC5ACAA}" type="slidenum">
              <a:rPr lang="es-ES" altLang="hu-HU"/>
              <a:pPr/>
              <a:t>‹#›</a:t>
            </a:fld>
            <a:endParaRPr lang="es-ES" altLang="hu-HU"/>
          </a:p>
        </p:txBody>
      </p:sp>
    </p:spTree>
    <p:extLst>
      <p:ext uri="{BB962C8B-B14F-4D97-AF65-F5344CB8AC3E}">
        <p14:creationId xmlns:p14="http://schemas.microsoft.com/office/powerpoint/2010/main" xmlns="" val="8983113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6"/>
          <p:cNvSpPr/>
          <p:nvPr userDrawn="1"/>
        </p:nvSpPr>
        <p:spPr>
          <a:xfrm>
            <a:off x="0" y="6648450"/>
            <a:ext cx="711200" cy="209550"/>
          </a:xfrm>
          <a:prstGeom prst="rect">
            <a:avLst/>
          </a:prstGeom>
          <a:solidFill>
            <a:srgbClr val="0041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 name="Дата 1"/>
          <p:cNvSpPr>
            <a:spLocks noGrp="1"/>
          </p:cNvSpPr>
          <p:nvPr>
            <p:ph type="dt" sz="half" idx="10"/>
          </p:nvPr>
        </p:nvSpPr>
        <p:spPr/>
        <p:txBody>
          <a:bodyPr/>
          <a:lstStyle>
            <a:lvl1pPr>
              <a:defRPr/>
            </a:lvl1pPr>
          </a:lstStyle>
          <a:p>
            <a:pPr>
              <a:defRPr/>
            </a:pPr>
            <a:endParaRPr lang="es-ES"/>
          </a:p>
        </p:txBody>
      </p:sp>
      <p:sp>
        <p:nvSpPr>
          <p:cNvPr id="4" name="Нижний колонтитул 2"/>
          <p:cNvSpPr>
            <a:spLocks noGrp="1"/>
          </p:cNvSpPr>
          <p:nvPr>
            <p:ph type="ftr" sz="quarter" idx="11"/>
          </p:nvPr>
        </p:nvSpPr>
        <p:spPr/>
        <p:txBody>
          <a:bodyPr/>
          <a:lstStyle>
            <a:lvl1pPr>
              <a:defRPr/>
            </a:lvl1pPr>
          </a:lstStyle>
          <a:p>
            <a:pPr>
              <a:defRPr/>
            </a:pPr>
            <a:endParaRPr lang="es-ES"/>
          </a:p>
        </p:txBody>
      </p:sp>
      <p:sp>
        <p:nvSpPr>
          <p:cNvPr id="5" name="Номер слайда 3"/>
          <p:cNvSpPr>
            <a:spLocks noGrp="1"/>
          </p:cNvSpPr>
          <p:nvPr>
            <p:ph type="sldNum" sz="quarter" idx="12"/>
          </p:nvPr>
        </p:nvSpPr>
        <p:spPr/>
        <p:txBody>
          <a:bodyPr/>
          <a:lstStyle>
            <a:lvl1pPr>
              <a:defRPr/>
            </a:lvl1pPr>
          </a:lstStyle>
          <a:p>
            <a:fld id="{BAD9A2FF-75CB-4B99-B476-B8E65550928C}" type="slidenum">
              <a:rPr lang="es-ES" altLang="hu-HU"/>
              <a:pPr/>
              <a:t>‹#›</a:t>
            </a:fld>
            <a:endParaRPr lang="es-ES" altLang="hu-HU"/>
          </a:p>
        </p:txBody>
      </p:sp>
    </p:spTree>
    <p:extLst>
      <p:ext uri="{BB962C8B-B14F-4D97-AF65-F5344CB8AC3E}">
        <p14:creationId xmlns:p14="http://schemas.microsoft.com/office/powerpoint/2010/main" xmlns="" val="11312026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D4F7825F-949D-4083-B7D4-67BF73FF48B8}" type="slidenum">
              <a:rPr lang="es-ES" altLang="hu-HU"/>
              <a:pPr/>
              <a:t>‹#›</a:t>
            </a:fld>
            <a:endParaRPr lang="es-ES" altLang="hu-HU"/>
          </a:p>
        </p:txBody>
      </p:sp>
    </p:spTree>
    <p:extLst>
      <p:ext uri="{BB962C8B-B14F-4D97-AF65-F5344CB8AC3E}">
        <p14:creationId xmlns:p14="http://schemas.microsoft.com/office/powerpoint/2010/main" xmlns="" val="42749916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D82ED9B5-3E18-443D-A08C-34470E3477F7}" type="slidenum">
              <a:rPr lang="es-ES" altLang="hu-HU"/>
              <a:pPr/>
              <a:t>‹#›</a:t>
            </a:fld>
            <a:endParaRPr lang="es-ES" altLang="hu-HU"/>
          </a:p>
        </p:txBody>
      </p:sp>
    </p:spTree>
    <p:extLst>
      <p:ext uri="{BB962C8B-B14F-4D97-AF65-F5344CB8AC3E}">
        <p14:creationId xmlns:p14="http://schemas.microsoft.com/office/powerpoint/2010/main" xmlns="" val="36883468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90E5E39C-F59F-4CFC-BD49-31D7053367AD}" type="slidenum">
              <a:rPr lang="es-ES" altLang="hu-HU"/>
              <a:pPr/>
              <a:t>‹#›</a:t>
            </a:fld>
            <a:endParaRPr lang="es-ES" altLang="hu-HU"/>
          </a:p>
        </p:txBody>
      </p:sp>
    </p:spTree>
    <p:extLst>
      <p:ext uri="{BB962C8B-B14F-4D97-AF65-F5344CB8AC3E}">
        <p14:creationId xmlns:p14="http://schemas.microsoft.com/office/powerpoint/2010/main" xmlns="" val="182609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xmlns=""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fld id="{1F0A54C8-F41F-4676-8979-AD7CFDA11D3D}" type="slidenum">
              <a:rPr lang="es-ES" altLang="hu-HU"/>
              <a:pPr/>
              <a:t>‹#›</a:t>
            </a:fld>
            <a:endParaRPr lang="es-ES" altLang="hu-HU"/>
          </a:p>
        </p:txBody>
      </p:sp>
    </p:spTree>
    <p:extLst>
      <p:ext uri="{BB962C8B-B14F-4D97-AF65-F5344CB8AC3E}">
        <p14:creationId xmlns:p14="http://schemas.microsoft.com/office/powerpoint/2010/main" xmlns="" val="32027544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5" name="Объект 4"/>
          <p:cNvSpPr>
            <a:spLocks noGrp="1"/>
          </p:cNvSpPr>
          <p:nvPr>
            <p:ph sz="quarter" idx="10"/>
          </p:nvPr>
        </p:nvSpPr>
        <p:spPr>
          <a:xfrm>
            <a:off x="8128000" y="5935889"/>
            <a:ext cx="1016000" cy="595313"/>
          </a:xfrm>
          <a:prstGeom prst="rect">
            <a:avLst/>
          </a:prstGeom>
        </p:spPr>
        <p:txBody>
          <a:bodyPr/>
          <a:lstStyle>
            <a:lvl1pPr marL="0" indent="0">
              <a:buNone/>
              <a:defRPr sz="2500" b="0"/>
            </a:lvl1pPr>
          </a:lstStyle>
          <a:p>
            <a:pPr lvl="0"/>
            <a:r>
              <a:rPr lang="ru-RU" smtClean="0"/>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xmlns="" val="295668007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xmlns="" val="177610527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xmlns="" val="58657087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xmlns="" val="2725216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xmlns="" val="84905192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xmlns="" val="115573282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xmlns="" val="137009874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xmlns="" val="372261693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xmlns="" val="5801519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6.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theme" Target="../theme/theme16.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theme" Target="../theme/theme17.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theme" Target="../theme/theme19.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0.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4288"/>
            <a:ext cx="78867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871538"/>
            <a:ext cx="78867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6457950" y="6356350"/>
            <a:ext cx="10795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2700" y="406400"/>
            <a:ext cx="592138" cy="217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0" y="3206750"/>
            <a:ext cx="628650" cy="297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hu-HU" smtClean="0"/>
              <a:t>Образец заголовка</a:t>
            </a:r>
          </a:p>
        </p:txBody>
      </p:sp>
      <p:sp>
        <p:nvSpPr>
          <p:cNvPr id="10243"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hu-HU" smtClean="0"/>
              <a:t>Образец текста</a:t>
            </a:r>
          </a:p>
          <a:p>
            <a:pPr lvl="1"/>
            <a:r>
              <a:rPr lang="ru-RU" altLang="hu-HU" smtClean="0"/>
              <a:t>Второй уровень</a:t>
            </a:r>
          </a:p>
          <a:p>
            <a:pPr lvl="2"/>
            <a:r>
              <a:rPr lang="ru-RU" altLang="hu-HU" smtClean="0"/>
              <a:t>Третий уровень</a:t>
            </a:r>
          </a:p>
          <a:p>
            <a:pPr lvl="3"/>
            <a:r>
              <a:rPr lang="ru-RU" altLang="hu-HU" smtClean="0"/>
              <a:t>Четвертый уровень</a:t>
            </a:r>
          </a:p>
          <a:p>
            <a:pPr lvl="4"/>
            <a:r>
              <a:rPr lang="ru-RU" altLang="hu-H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570C0F49-54BD-46AC-9CE0-C99F23C83F7B}" type="datetimeFigureOut">
              <a:rPr lang="ru-RU"/>
              <a:pPr>
                <a:defRPr/>
              </a:pPr>
              <a:t>18.09.2017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1624979F-658F-45F7-92B1-E1F693D2061B}" type="slidenum">
              <a:rPr lang="ru-RU" altLang="hu-HU"/>
              <a:pPr/>
              <a:t>‹#›</a:t>
            </a:fld>
            <a:endParaRPr lang="ru-RU" altLang="hu-HU"/>
          </a:p>
        </p:txBody>
      </p:sp>
    </p:spTree>
  </p:cSld>
  <p:clrMap bg1="lt1" tx1="dk1" bg2="lt2" tx2="dk2" accent1="accent1" accent2="accent2" accent3="accent3" accent4="accent4" accent5="accent5" accent6="accent6" hlink="hlink" folHlink="folHlink"/>
  <p:sldLayoutIdLst>
    <p:sldLayoutId id="2147495152" r:id="rId1"/>
    <p:sldLayoutId id="2147495153" r:id="rId2"/>
    <p:sldLayoutId id="2147495154" r:id="rId3"/>
    <p:sldLayoutId id="2147495155" r:id="rId4"/>
    <p:sldLayoutId id="2147495156" r:id="rId5"/>
    <p:sldLayoutId id="2147495157" r:id="rId6"/>
    <p:sldLayoutId id="2147495158" r:id="rId7"/>
    <p:sldLayoutId id="2147495159" r:id="rId8"/>
    <p:sldLayoutId id="2147495160" r:id="rId9"/>
    <p:sldLayoutId id="2147495161" r:id="rId10"/>
    <p:sldLayoutId id="21474951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hu-HU" smtClean="0"/>
              <a:t>Образец заголовка</a:t>
            </a:r>
          </a:p>
        </p:txBody>
      </p:sp>
      <p:sp>
        <p:nvSpPr>
          <p:cNvPr id="1126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hu-HU" smtClean="0"/>
              <a:t>Образец текста</a:t>
            </a:r>
          </a:p>
          <a:p>
            <a:pPr lvl="1"/>
            <a:r>
              <a:rPr lang="ru-RU" altLang="hu-HU" smtClean="0"/>
              <a:t>Второй уровень</a:t>
            </a:r>
          </a:p>
          <a:p>
            <a:pPr lvl="2"/>
            <a:r>
              <a:rPr lang="ru-RU" altLang="hu-HU" smtClean="0"/>
              <a:t>Третий уровень</a:t>
            </a:r>
          </a:p>
          <a:p>
            <a:pPr lvl="3"/>
            <a:r>
              <a:rPr lang="ru-RU" altLang="hu-HU" smtClean="0"/>
              <a:t>Четвертый уровень</a:t>
            </a:r>
          </a:p>
          <a:p>
            <a:pPr lvl="4"/>
            <a:r>
              <a:rPr lang="ru-RU" altLang="hu-H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E2ACA4B7-30C4-40C8-8D61-FE877AC7D1F9}" type="datetimeFigureOut">
              <a:rPr lang="ru-RU"/>
              <a:pPr>
                <a:defRPr/>
              </a:pPr>
              <a:t>18.09.2017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056B76C-6FE4-44C1-99D9-4DA11BD0A511}" type="slidenum">
              <a:rPr lang="ru-RU" altLang="hu-HU"/>
              <a:pPr/>
              <a:t>‹#›</a:t>
            </a:fld>
            <a:endParaRPr lang="ru-RU" altLang="hu-HU"/>
          </a:p>
        </p:txBody>
      </p:sp>
    </p:spTree>
  </p:cSld>
  <p:clrMap bg1="lt1" tx1="dk1" bg2="lt2" tx2="dk2" accent1="accent1" accent2="accent2" accent3="accent3" accent4="accent4" accent5="accent5" accent6="accent6" hlink="hlink" folHlink="folHlink"/>
  <p:sldLayoutIdLst>
    <p:sldLayoutId id="2147495163" r:id="rId1"/>
    <p:sldLayoutId id="2147495164" r:id="rId2"/>
    <p:sldLayoutId id="2147495165" r:id="rId3"/>
    <p:sldLayoutId id="2147495166" r:id="rId4"/>
    <p:sldLayoutId id="2147495167" r:id="rId5"/>
    <p:sldLayoutId id="2147495168" r:id="rId6"/>
    <p:sldLayoutId id="2147495169" r:id="rId7"/>
    <p:sldLayoutId id="2147495170" r:id="rId8"/>
    <p:sldLayoutId id="2147495171" r:id="rId9"/>
    <p:sldLayoutId id="2147495172" r:id="rId10"/>
    <p:sldLayoutId id="21474951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hu-HU" smtClean="0"/>
              <a:t>Образец заголовка</a:t>
            </a:r>
          </a:p>
        </p:txBody>
      </p:sp>
      <p:sp>
        <p:nvSpPr>
          <p:cNvPr id="12291"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hu-HU" smtClean="0"/>
              <a:t>Образец текста</a:t>
            </a:r>
          </a:p>
          <a:p>
            <a:pPr lvl="1"/>
            <a:r>
              <a:rPr lang="ru-RU" altLang="hu-HU" smtClean="0"/>
              <a:t>Второй уровень</a:t>
            </a:r>
          </a:p>
          <a:p>
            <a:pPr lvl="2"/>
            <a:r>
              <a:rPr lang="ru-RU" altLang="hu-HU" smtClean="0"/>
              <a:t>Третий уровень</a:t>
            </a:r>
          </a:p>
          <a:p>
            <a:pPr lvl="3"/>
            <a:r>
              <a:rPr lang="ru-RU" altLang="hu-HU" smtClean="0"/>
              <a:t>Четвертый уровень</a:t>
            </a:r>
          </a:p>
          <a:p>
            <a:pPr lvl="4"/>
            <a:r>
              <a:rPr lang="ru-RU" altLang="hu-H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40A6B90E-F599-456E-BA37-AF6E22BD7075}" type="datetimeFigureOut">
              <a:rPr lang="ru-RU"/>
              <a:pPr>
                <a:defRPr/>
              </a:pPr>
              <a:t>18.09.2017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F3084CB4-BA95-4F6D-B3C9-24B79F819D54}" type="slidenum">
              <a:rPr lang="ru-RU" altLang="hu-HU"/>
              <a:pPr/>
              <a:t>‹#›</a:t>
            </a:fld>
            <a:endParaRPr lang="ru-RU" altLang="hu-HU"/>
          </a:p>
        </p:txBody>
      </p:sp>
    </p:spTree>
  </p:cSld>
  <p:clrMap bg1="lt1" tx1="dk1" bg2="lt2" tx2="dk2" accent1="accent1" accent2="accent2" accent3="accent3" accent4="accent4" accent5="accent5" accent6="accent6" hlink="hlink" folHlink="folHlink"/>
  <p:sldLayoutIdLst>
    <p:sldLayoutId id="2147495174" r:id="rId1"/>
    <p:sldLayoutId id="2147495175" r:id="rId2"/>
    <p:sldLayoutId id="2147495176" r:id="rId3"/>
    <p:sldLayoutId id="2147495177" r:id="rId4"/>
    <p:sldLayoutId id="2147495178" r:id="rId5"/>
    <p:sldLayoutId id="2147495179" r:id="rId6"/>
    <p:sldLayoutId id="2147495180" r:id="rId7"/>
    <p:sldLayoutId id="2147495181" r:id="rId8"/>
    <p:sldLayoutId id="2147495182" r:id="rId9"/>
    <p:sldLayoutId id="2147495183" r:id="rId10"/>
    <p:sldLayoutId id="21474951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hu-HU" smtClean="0"/>
              <a:t>Образец заголовка</a:t>
            </a:r>
          </a:p>
        </p:txBody>
      </p:sp>
      <p:sp>
        <p:nvSpPr>
          <p:cNvPr id="13315"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hu-HU" smtClean="0"/>
              <a:t>Образец текста</a:t>
            </a:r>
          </a:p>
          <a:p>
            <a:pPr lvl="1"/>
            <a:r>
              <a:rPr lang="ru-RU" altLang="hu-HU" smtClean="0"/>
              <a:t>Второй уровень</a:t>
            </a:r>
          </a:p>
          <a:p>
            <a:pPr lvl="2"/>
            <a:r>
              <a:rPr lang="ru-RU" altLang="hu-HU" smtClean="0"/>
              <a:t>Третий уровень</a:t>
            </a:r>
          </a:p>
          <a:p>
            <a:pPr lvl="3"/>
            <a:r>
              <a:rPr lang="ru-RU" altLang="hu-HU" smtClean="0"/>
              <a:t>Четвертый уровень</a:t>
            </a:r>
          </a:p>
          <a:p>
            <a:pPr lvl="4"/>
            <a:r>
              <a:rPr lang="ru-RU" altLang="hu-H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586BB3F8-A328-4BF6-8EA0-BE60613F694B}" type="datetimeFigureOut">
              <a:rPr lang="ru-RU"/>
              <a:pPr>
                <a:defRPr/>
              </a:pPr>
              <a:t>18.09.2017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156E16-EE5C-4DE6-93F1-2E944547DB01}" type="slidenum">
              <a:rPr lang="ru-RU" altLang="hu-HU"/>
              <a:pPr/>
              <a:t>‹#›</a:t>
            </a:fld>
            <a:endParaRPr lang="ru-RU" altLang="hu-HU"/>
          </a:p>
        </p:txBody>
      </p:sp>
    </p:spTree>
  </p:cSld>
  <p:clrMap bg1="lt1" tx1="dk1" bg2="lt2" tx2="dk2" accent1="accent1" accent2="accent2" accent3="accent3" accent4="accent4" accent5="accent5" accent6="accent6" hlink="hlink" folHlink="folHlink"/>
  <p:sldLayoutIdLst>
    <p:sldLayoutId id="2147495185" r:id="rId1"/>
    <p:sldLayoutId id="2147495186" r:id="rId2"/>
    <p:sldLayoutId id="2147495187" r:id="rId3"/>
    <p:sldLayoutId id="2147495188" r:id="rId4"/>
    <p:sldLayoutId id="2147495189" r:id="rId5"/>
    <p:sldLayoutId id="2147495190" r:id="rId6"/>
    <p:sldLayoutId id="2147495191" r:id="rId7"/>
    <p:sldLayoutId id="2147495192" r:id="rId8"/>
    <p:sldLayoutId id="2147495193" r:id="rId9"/>
    <p:sldLayoutId id="2147495194" r:id="rId10"/>
    <p:sldLayoutId id="21474951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hu-HU" smtClean="0"/>
              <a:t>Образец заголовка</a:t>
            </a:r>
          </a:p>
        </p:txBody>
      </p:sp>
      <p:sp>
        <p:nvSpPr>
          <p:cNvPr id="14339"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hu-HU" smtClean="0"/>
              <a:t>Образец текста</a:t>
            </a:r>
          </a:p>
          <a:p>
            <a:pPr lvl="1"/>
            <a:r>
              <a:rPr lang="ru-RU" altLang="hu-HU" smtClean="0"/>
              <a:t>Второй уровень</a:t>
            </a:r>
          </a:p>
          <a:p>
            <a:pPr lvl="2"/>
            <a:r>
              <a:rPr lang="ru-RU" altLang="hu-HU" smtClean="0"/>
              <a:t>Третий уровень</a:t>
            </a:r>
          </a:p>
          <a:p>
            <a:pPr lvl="3"/>
            <a:r>
              <a:rPr lang="ru-RU" altLang="hu-HU" smtClean="0"/>
              <a:t>Четвертый уровень</a:t>
            </a:r>
          </a:p>
          <a:p>
            <a:pPr lvl="4"/>
            <a:r>
              <a:rPr lang="ru-RU" altLang="hu-H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9406B722-D0A7-44D1-87FE-77B5DC03E2F9}" type="datetimeFigureOut">
              <a:rPr lang="ru-RU"/>
              <a:pPr>
                <a:defRPr/>
              </a:pPr>
              <a:t>18.09.2017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F0401D18-A622-47D9-90D6-5A2B175FD802}" type="slidenum">
              <a:rPr lang="ru-RU" altLang="hu-HU"/>
              <a:pPr/>
              <a:t>‹#›</a:t>
            </a:fld>
            <a:endParaRPr lang="ru-RU" altLang="hu-HU"/>
          </a:p>
        </p:txBody>
      </p:sp>
    </p:spTree>
  </p:cSld>
  <p:clrMap bg1="lt1" tx1="dk1" bg2="lt2" tx2="dk2" accent1="accent1" accent2="accent2" accent3="accent3" accent4="accent4" accent5="accent5" accent6="accent6" hlink="hlink" folHlink="folHlink"/>
  <p:sldLayoutIdLst>
    <p:sldLayoutId id="2147495196" r:id="rId1"/>
    <p:sldLayoutId id="2147495197" r:id="rId2"/>
    <p:sldLayoutId id="2147495198" r:id="rId3"/>
    <p:sldLayoutId id="2147495199" r:id="rId4"/>
    <p:sldLayoutId id="2147495200" r:id="rId5"/>
    <p:sldLayoutId id="2147495201" r:id="rId6"/>
    <p:sldLayoutId id="2147495202" r:id="rId7"/>
    <p:sldLayoutId id="2147495203" r:id="rId8"/>
    <p:sldLayoutId id="2147495204" r:id="rId9"/>
    <p:sldLayoutId id="2147495205" r:id="rId10"/>
    <p:sldLayoutId id="2147495206" r:id="rId11"/>
    <p:sldLayoutId id="214749520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smtClean="0"/>
              <a:t>Образец заголовка</a:t>
            </a:r>
            <a:endParaRPr lang="en-US"/>
          </a:p>
        </p:txBody>
      </p:sp>
      <p:sp>
        <p:nvSpPr>
          <p:cNvPr id="15363" name="Текст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hu-HU" smtClean="0"/>
              <a:t>Образец текста</a:t>
            </a:r>
          </a:p>
          <a:p>
            <a:pPr lvl="1"/>
            <a:r>
              <a:rPr lang="ru-RU" altLang="hu-HU" smtClean="0"/>
              <a:t>Второй уровень</a:t>
            </a:r>
          </a:p>
          <a:p>
            <a:pPr lvl="2"/>
            <a:r>
              <a:rPr lang="ru-RU" altLang="hu-HU" smtClean="0"/>
              <a:t>Третий уровень</a:t>
            </a:r>
          </a:p>
          <a:p>
            <a:pPr lvl="3"/>
            <a:r>
              <a:rPr lang="ru-RU" altLang="hu-HU" smtClean="0"/>
              <a:t>Четвертый уровень</a:t>
            </a:r>
          </a:p>
          <a:p>
            <a:pPr lvl="4"/>
            <a:r>
              <a:rPr lang="ru-RU" altLang="hu-HU" smtClean="0"/>
              <a:t>Пятый уровень</a:t>
            </a:r>
            <a:endParaRPr lang="en-US" altLang="hu-HU" smtClean="0"/>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prstClr val="white">
                    <a:shade val="50000"/>
                  </a:prstClr>
                </a:solidFill>
                <a:latin typeface="Times New Roman"/>
                <a:cs typeface="+mn-cs"/>
              </a:defRPr>
            </a:lvl1pPr>
          </a:lstStyle>
          <a:p>
            <a:pPr>
              <a:defRPr/>
            </a:pPr>
            <a:fld id="{6C3286F3-B518-4B7C-8761-94078EE009A5}" type="datetimeFigureOut">
              <a:rPr lang="ru-RU"/>
              <a:pPr>
                <a:defRPr/>
              </a:pPr>
              <a:t>18.09.2017</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prstClr val="white">
                    <a:shade val="50000"/>
                  </a:prstClr>
                </a:solidFill>
                <a:latin typeface="Times New Roman"/>
                <a:cs typeface="+mn-cs"/>
              </a:defRPr>
            </a:lvl1pPr>
          </a:lstStyle>
          <a:p>
            <a:pPr>
              <a:defRPr/>
            </a:pPr>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latin typeface="Times New Roman" panose="02020603050405020304" pitchFamily="18" charset="0"/>
              </a:defRPr>
            </a:lvl1pPr>
          </a:lstStyle>
          <a:p>
            <a:fld id="{345A9EA2-7013-4F49-99FC-9FB6D035B869}" type="slidenum">
              <a:rPr lang="ru-RU" altLang="hu-HU"/>
              <a:pPr/>
              <a:t>‹#›</a:t>
            </a:fld>
            <a:endParaRPr lang="ru-RU" altLang="hu-HU"/>
          </a:p>
        </p:txBody>
      </p:sp>
    </p:spTree>
  </p:cSld>
  <p:clrMap bg1="dk1" tx1="lt1" bg2="dk2" tx2="lt2" accent1="accent1" accent2="accent2" accent3="accent3" accent4="accent4" accent5="accent5" accent6="accent6" hlink="hlink" folHlink="folHlink"/>
  <p:sldLayoutIdLst>
    <p:sldLayoutId id="2147495208" r:id="rId1"/>
    <p:sldLayoutId id="2147495209" r:id="rId2"/>
    <p:sldLayoutId id="2147495210" r:id="rId3"/>
    <p:sldLayoutId id="2147495211" r:id="rId4"/>
    <p:sldLayoutId id="2147495212" r:id="rId5"/>
    <p:sldLayoutId id="2147495213" r:id="rId6"/>
    <p:sldLayoutId id="2147495214" r:id="rId7"/>
    <p:sldLayoutId id="2147495215" r:id="rId8"/>
    <p:sldLayoutId id="2147495216" r:id="rId9"/>
    <p:sldLayoutId id="2147495217" r:id="rId10"/>
    <p:sldLayoutId id="2147495218"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Arial" pitchFamily="34" charset="0"/>
        </a:defRPr>
      </a:lvl2pPr>
      <a:lvl3pPr algn="ctr" rtl="0" eaLnBrk="0" fontAlgn="base" hangingPunct="0">
        <a:spcBef>
          <a:spcPct val="0"/>
        </a:spcBef>
        <a:spcAft>
          <a:spcPct val="0"/>
        </a:spcAft>
        <a:defRPr sz="4100" b="1">
          <a:solidFill>
            <a:schemeClr val="tx1"/>
          </a:solidFill>
          <a:latin typeface="Arial" pitchFamily="34" charset="0"/>
        </a:defRPr>
      </a:lvl3pPr>
      <a:lvl4pPr algn="ctr" rtl="0" eaLnBrk="0" fontAlgn="base" hangingPunct="0">
        <a:spcBef>
          <a:spcPct val="0"/>
        </a:spcBef>
        <a:spcAft>
          <a:spcPct val="0"/>
        </a:spcAft>
        <a:defRPr sz="4100" b="1">
          <a:solidFill>
            <a:schemeClr val="tx1"/>
          </a:solidFill>
          <a:latin typeface="Arial" pitchFamily="34" charset="0"/>
        </a:defRPr>
      </a:lvl4pPr>
      <a:lvl5pPr algn="ctr" rtl="0" eaLnBrk="0" fontAlgn="base" hangingPunct="0">
        <a:spcBef>
          <a:spcPct val="0"/>
        </a:spcBef>
        <a:spcAft>
          <a:spcPct val="0"/>
        </a:spcAft>
        <a:defRPr sz="4100" b="1">
          <a:solidFill>
            <a:schemeClr val="tx1"/>
          </a:solidFill>
          <a:latin typeface="Arial" pitchFamily="34" charset="0"/>
        </a:defRPr>
      </a:lvl5pPr>
      <a:lvl6pPr marL="457200" algn="ctr" rtl="0" fontAlgn="base">
        <a:spcBef>
          <a:spcPct val="0"/>
        </a:spcBef>
        <a:spcAft>
          <a:spcPct val="0"/>
        </a:spcAft>
        <a:defRPr sz="4100" b="1">
          <a:solidFill>
            <a:schemeClr val="tx1"/>
          </a:solidFill>
          <a:latin typeface="Arial" pitchFamily="34" charset="0"/>
        </a:defRPr>
      </a:lvl6pPr>
      <a:lvl7pPr marL="914400" algn="ctr" rtl="0" fontAlgn="base">
        <a:spcBef>
          <a:spcPct val="0"/>
        </a:spcBef>
        <a:spcAft>
          <a:spcPct val="0"/>
        </a:spcAft>
        <a:defRPr sz="4100" b="1">
          <a:solidFill>
            <a:schemeClr val="tx1"/>
          </a:solidFill>
          <a:latin typeface="Arial" pitchFamily="34" charset="0"/>
        </a:defRPr>
      </a:lvl7pPr>
      <a:lvl8pPr marL="1371600" algn="ctr" rtl="0" fontAlgn="base">
        <a:spcBef>
          <a:spcPct val="0"/>
        </a:spcBef>
        <a:spcAft>
          <a:spcPct val="0"/>
        </a:spcAft>
        <a:defRPr sz="4100" b="1">
          <a:solidFill>
            <a:schemeClr val="tx1"/>
          </a:solidFill>
          <a:latin typeface="Arial" pitchFamily="34" charset="0"/>
        </a:defRPr>
      </a:lvl8pPr>
      <a:lvl9pPr marL="1828800" algn="ctr" rtl="0" fontAlgn="base">
        <a:spcBef>
          <a:spcPct val="0"/>
        </a:spcBef>
        <a:spcAft>
          <a:spcPct val="0"/>
        </a:spcAft>
        <a:defRPr sz="4100" b="1">
          <a:solidFill>
            <a:schemeClr val="tx1"/>
          </a:solidFill>
          <a:latin typeface="Arial"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2150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ru-RU" smtClean="0"/>
              <a:t>Образец заголовка</a:t>
            </a:r>
          </a:p>
        </p:txBody>
      </p:sp>
      <p:sp>
        <p:nvSpPr>
          <p:cNvPr id="21511" name="Rectangle 7"/>
          <p:cNvSpPr>
            <a:spLocks noGrp="1" noChangeArrowheads="1"/>
          </p:cNvSpPr>
          <p:nvPr>
            <p:ph type="ftr" sz="quarter" idx="3"/>
          </p:nvPr>
        </p:nvSpPr>
        <p:spPr bwMode="auto">
          <a:xfrm>
            <a:off x="684213" y="6477000"/>
            <a:ext cx="7775575" cy="381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00"/>
                </a:solidFill>
                <a:latin typeface="Arial" charset="0"/>
                <a:cs typeface="+mn-cs"/>
              </a:defRPr>
            </a:lvl1pPr>
          </a:lstStyle>
          <a:p>
            <a:pPr>
              <a:defRPr/>
            </a:pPr>
            <a:r>
              <a:rPr lang="ru-RU"/>
              <a:t>JINR </a:t>
            </a:r>
            <a:r>
              <a:rPr lang="ru-RU" err="1"/>
              <a:t>Finance</a:t>
            </a:r>
            <a:r>
              <a:rPr lang="ru-RU"/>
              <a:t> </a:t>
            </a:r>
            <a:r>
              <a:rPr lang="ru-RU" err="1"/>
              <a:t>Committee</a:t>
            </a:r>
            <a:r>
              <a:rPr lang="ru-RU"/>
              <a:t>, 23.11.2007, Dubna</a:t>
            </a:r>
          </a:p>
        </p:txBody>
      </p:sp>
      <p:sp>
        <p:nvSpPr>
          <p:cNvPr id="16388"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Tree>
  </p:cSld>
  <p:clrMap bg1="dk2" tx1="lt1" bg2="dk1" tx2="lt2" accent1="accent1" accent2="accent2" accent3="accent3" accent4="accent4" accent5="accent5" accent6="accent6" hlink="hlink" folHlink="folHlink"/>
  <p:sldLayoutIdLst>
    <p:sldLayoutId id="2147495219" r:id="rId1"/>
    <p:sldLayoutId id="2147495220" r:id="rId2"/>
    <p:sldLayoutId id="2147495221" r:id="rId3"/>
    <p:sldLayoutId id="2147495222" r:id="rId4"/>
    <p:sldLayoutId id="2147495223" r:id="rId5"/>
    <p:sldLayoutId id="2147495224" r:id="rId6"/>
    <p:sldLayoutId id="2147495225" r:id="rId7"/>
    <p:sldLayoutId id="2147495226" r:id="rId8"/>
    <p:sldLayoutId id="2147495227" r:id="rId9"/>
    <p:sldLayoutId id="2147495228" r:id="rId10"/>
    <p:sldLayoutId id="2147495229" r:id="rId11"/>
    <p:sldLayoutId id="2147495230" r:id="rId12"/>
    <p:sldLayoutId id="2147495231" r:id="rId13"/>
    <p:sldLayoutId id="2147495232" r:id="rId14"/>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2150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ru-RU" smtClean="0"/>
              <a:t>Образец заголовка</a:t>
            </a:r>
          </a:p>
        </p:txBody>
      </p:sp>
      <p:sp>
        <p:nvSpPr>
          <p:cNvPr id="21511" name="Rectangle 7"/>
          <p:cNvSpPr>
            <a:spLocks noGrp="1" noChangeArrowheads="1"/>
          </p:cNvSpPr>
          <p:nvPr>
            <p:ph type="ftr" sz="quarter" idx="3"/>
          </p:nvPr>
        </p:nvSpPr>
        <p:spPr bwMode="auto">
          <a:xfrm>
            <a:off x="684213" y="6477000"/>
            <a:ext cx="7775575" cy="381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00"/>
                </a:solidFill>
                <a:latin typeface="Arial" charset="0"/>
                <a:cs typeface="+mn-cs"/>
              </a:defRPr>
            </a:lvl1pPr>
          </a:lstStyle>
          <a:p>
            <a:pPr>
              <a:defRPr/>
            </a:pPr>
            <a:r>
              <a:rPr lang="ru-RU"/>
              <a:t>JINR </a:t>
            </a:r>
            <a:r>
              <a:rPr lang="ru-RU" err="1"/>
              <a:t>Finance</a:t>
            </a:r>
            <a:r>
              <a:rPr lang="ru-RU"/>
              <a:t> </a:t>
            </a:r>
            <a:r>
              <a:rPr lang="ru-RU" err="1"/>
              <a:t>Committee</a:t>
            </a:r>
            <a:r>
              <a:rPr lang="ru-RU"/>
              <a:t>, 23.11.2007, Dubna</a:t>
            </a:r>
          </a:p>
        </p:txBody>
      </p:sp>
      <p:sp>
        <p:nvSpPr>
          <p:cNvPr id="17412"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Tree>
  </p:cSld>
  <p:clrMap bg1="dk2" tx1="lt1" bg2="dk1" tx2="lt2" accent1="accent1" accent2="accent2" accent3="accent3" accent4="accent4" accent5="accent5" accent6="accent6" hlink="hlink" folHlink="folHlink"/>
  <p:sldLayoutIdLst>
    <p:sldLayoutId id="2147495233" r:id="rId1"/>
    <p:sldLayoutId id="2147495234" r:id="rId2"/>
    <p:sldLayoutId id="2147495235" r:id="rId3"/>
    <p:sldLayoutId id="2147495236" r:id="rId4"/>
    <p:sldLayoutId id="2147495237" r:id="rId5"/>
    <p:sldLayoutId id="2147495238" r:id="rId6"/>
    <p:sldLayoutId id="2147495239" r:id="rId7"/>
    <p:sldLayoutId id="2147495240" r:id="rId8"/>
    <p:sldLayoutId id="2147495241" r:id="rId9"/>
    <p:sldLayoutId id="2147495242" r:id="rId10"/>
    <p:sldLayoutId id="2147495243" r:id="rId11"/>
    <p:sldLayoutId id="2147495244" r:id="rId12"/>
    <p:sldLayoutId id="2147495245" r:id="rId13"/>
    <p:sldLayoutId id="2147495246" r:id="rId14"/>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435"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Arial" charset="0"/>
                <a:cs typeface="+mn-cs"/>
              </a:defRPr>
            </a:lvl1pPr>
          </a:lstStyle>
          <a:p>
            <a:pPr>
              <a:defRPr/>
            </a:pPr>
            <a:fld id="{97EDCF78-C456-447F-B878-F98CE490B22A}" type="datetimeFigureOut">
              <a:rPr lang="ru-RU"/>
              <a:pPr>
                <a:defRPr/>
              </a:pPr>
              <a:t>18.09.2017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Arial" charset="0"/>
                <a:cs typeface="+mn-cs"/>
              </a:defRPr>
            </a:lvl1pPr>
          </a:lstStyle>
          <a:p>
            <a:pPr>
              <a:defRPr/>
            </a:pPr>
            <a:r>
              <a:rPr lang="ru-RU"/>
              <a:t>JINR Finance Committee, 23.11.2007, Dubna</a:t>
            </a: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39E0585-5CE3-4418-810D-F30FE36E122E}"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95247" r:id="rId1"/>
    <p:sldLayoutId id="2147495248" r:id="rId2"/>
    <p:sldLayoutId id="2147495249" r:id="rId3"/>
    <p:sldLayoutId id="2147495250" r:id="rId4"/>
    <p:sldLayoutId id="2147495251" r:id="rId5"/>
    <p:sldLayoutId id="2147495252" r:id="rId6"/>
    <p:sldLayoutId id="2147495253" r:id="rId7"/>
    <p:sldLayoutId id="2147495254" r:id="rId8"/>
    <p:sldLayoutId id="2147495255" r:id="rId9"/>
    <p:sldLayoutId id="2147495256" r:id="rId10"/>
    <p:sldLayoutId id="2147495257"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hu-HU" smtClean="0"/>
              <a:t>Образец заголовка</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hu-HU" smtClean="0"/>
              <a:t>Образец текста</a:t>
            </a:r>
          </a:p>
          <a:p>
            <a:pPr lvl="1"/>
            <a:r>
              <a:rPr lang="ru-RU" altLang="hu-HU" smtClean="0"/>
              <a:t>Второй уровень</a:t>
            </a:r>
          </a:p>
          <a:p>
            <a:pPr lvl="2"/>
            <a:r>
              <a:rPr lang="ru-RU" altLang="hu-HU" smtClean="0"/>
              <a:t>Третий уровень</a:t>
            </a:r>
          </a:p>
          <a:p>
            <a:pPr lvl="3"/>
            <a:r>
              <a:rPr lang="ru-RU" altLang="hu-HU" smtClean="0"/>
              <a:t>Четвертый уровень</a:t>
            </a:r>
          </a:p>
          <a:p>
            <a:pPr lvl="4"/>
            <a:r>
              <a:rPr lang="ru-RU" altLang="hu-H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908E585-5B46-40F9-95A7-E7E830E2001D}" type="slidenum">
              <a:rPr lang="ru-RU" altLang="hu-HU"/>
              <a:pPr/>
              <a:t>‹#›</a:t>
            </a:fld>
            <a:endParaRPr lang="ru-RU" altLang="hu-HU"/>
          </a:p>
        </p:txBody>
      </p:sp>
    </p:spTree>
  </p:cSld>
  <p:clrMap bg1="lt1" tx1="dk1" bg2="lt2" tx2="dk2" accent1="accent1" accent2="accent2" accent3="accent3" accent4="accent4" accent5="accent5" accent6="accent6" hlink="hlink" folHlink="folHlink"/>
  <p:sldLayoutIdLst>
    <p:sldLayoutId id="2147495258" r:id="rId1"/>
    <p:sldLayoutId id="2147495259" r:id="rId2"/>
    <p:sldLayoutId id="2147495260" r:id="rId3"/>
    <p:sldLayoutId id="2147495261" r:id="rId4"/>
    <p:sldLayoutId id="2147495262" r:id="rId5"/>
    <p:sldLayoutId id="2147495263" r:id="rId6"/>
    <p:sldLayoutId id="2147495264" r:id="rId7"/>
    <p:sldLayoutId id="2147495265" r:id="rId8"/>
    <p:sldLayoutId id="2147495266" r:id="rId9"/>
    <p:sldLayoutId id="2147495267" r:id="rId10"/>
    <p:sldLayoutId id="2147495268" r:id="rId11"/>
    <p:sldLayoutId id="21474952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4288"/>
            <a:ext cx="78867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871538"/>
            <a:ext cx="78867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6457950" y="6356350"/>
            <a:ext cx="10795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2700" y="406400"/>
            <a:ext cx="592138" cy="217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0" y="3206750"/>
            <a:ext cx="628650" cy="297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Заголовок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hu-HU" smtClean="0"/>
              <a:t>Образец заголовка</a:t>
            </a:r>
          </a:p>
        </p:txBody>
      </p:sp>
      <p:sp>
        <p:nvSpPr>
          <p:cNvPr id="20483" name="Текст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hu-HU" smtClean="0"/>
              <a:t>Образец текста</a:t>
            </a:r>
          </a:p>
          <a:p>
            <a:pPr lvl="1"/>
            <a:r>
              <a:rPr lang="ru-RU" altLang="hu-HU" smtClean="0"/>
              <a:t>Второй уровень</a:t>
            </a:r>
          </a:p>
          <a:p>
            <a:pPr lvl="2"/>
            <a:r>
              <a:rPr lang="ru-RU" altLang="hu-HU" smtClean="0"/>
              <a:t>Третий уровень</a:t>
            </a:r>
          </a:p>
          <a:p>
            <a:pPr lvl="3"/>
            <a:r>
              <a:rPr lang="ru-RU" altLang="hu-HU" smtClean="0"/>
              <a:t>Четвертый уровень</a:t>
            </a:r>
          </a:p>
          <a:p>
            <a:pPr lvl="4"/>
            <a:r>
              <a:rPr lang="ru-RU" altLang="hu-HU" smtClean="0"/>
              <a:t>Пятый уровень</a:t>
            </a:r>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prstClr val="black">
                    <a:tint val="75000"/>
                  </a:prstClr>
                </a:solidFill>
                <a:latin typeface="Arial" charset="0"/>
                <a:cs typeface="+mn-cs"/>
              </a:defRPr>
            </a:lvl1pPr>
          </a:lstStyle>
          <a:p>
            <a:pPr>
              <a:defRPr/>
            </a:pPr>
            <a:fld id="{F43E1BF1-9B5C-4D21-B687-6D0ADB8F11D9}" type="datetimeFigureOut">
              <a:rPr lang="ru-RU"/>
              <a:pPr>
                <a:defRPr/>
              </a:pPr>
              <a:t>18.09.2017</a:t>
            </a:fld>
            <a:endParaRPr lang="ru-RU"/>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prstClr val="black">
                    <a:tint val="75000"/>
                  </a:prstClr>
                </a:solidFill>
                <a:latin typeface="Arial" charset="0"/>
                <a:cs typeface="+mn-cs"/>
              </a:defRPr>
            </a:lvl1pPr>
          </a:lstStyle>
          <a:p>
            <a:pPr>
              <a:defRPr/>
            </a:pPr>
            <a:endParaRPr lang="ru-RU"/>
          </a:p>
        </p:txBody>
      </p:sp>
      <p:sp>
        <p:nvSpPr>
          <p:cNvPr id="6" name="Номер слайда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24FBC08D-7FB2-4E9B-B180-429959A31593}" type="slidenum">
              <a:rPr lang="ru-RU" altLang="hu-HU"/>
              <a:pPr/>
              <a:t>‹#›</a:t>
            </a:fld>
            <a:endParaRPr lang="ru-RU" altLang="hu-HU"/>
          </a:p>
        </p:txBody>
      </p:sp>
    </p:spTree>
  </p:cSld>
  <p:clrMap bg1="lt1" tx1="dk1" bg2="lt2" tx2="dk2" accent1="accent1" accent2="accent2" accent3="accent3" accent4="accent4" accent5="accent5" accent6="accent6" hlink="hlink" folHlink="folHlink"/>
  <p:sldLayoutIdLst>
    <p:sldLayoutId id="2147495270" r:id="rId1"/>
    <p:sldLayoutId id="2147495271" r:id="rId2"/>
    <p:sldLayoutId id="2147495272" r:id="rId3"/>
    <p:sldLayoutId id="2147495273" r:id="rId4"/>
    <p:sldLayoutId id="2147495274" r:id="rId5"/>
    <p:sldLayoutId id="2147495275" r:id="rId6"/>
    <p:sldLayoutId id="2147495276" r:id="rId7"/>
    <p:sldLayoutId id="2147495277" r:id="rId8"/>
    <p:sldLayoutId id="2147495278" r:id="rId9"/>
    <p:sldLayoutId id="2147495279" r:id="rId10"/>
    <p:sldLayoutId id="214749528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a:defRPr>
      </a:lvl2pPr>
      <a:lvl3pPr algn="l" defTabSz="685800" rtl="0" eaLnBrk="0" fontAlgn="base" hangingPunct="0">
        <a:lnSpc>
          <a:spcPct val="90000"/>
        </a:lnSpc>
        <a:spcBef>
          <a:spcPct val="0"/>
        </a:spcBef>
        <a:spcAft>
          <a:spcPct val="0"/>
        </a:spcAft>
        <a:defRPr sz="3300">
          <a:solidFill>
            <a:schemeClr val="tx1"/>
          </a:solidFill>
          <a:latin typeface="Calibri Light"/>
        </a:defRPr>
      </a:lvl3pPr>
      <a:lvl4pPr algn="l" defTabSz="685800" rtl="0" eaLnBrk="0" fontAlgn="base" hangingPunct="0">
        <a:lnSpc>
          <a:spcPct val="90000"/>
        </a:lnSpc>
        <a:spcBef>
          <a:spcPct val="0"/>
        </a:spcBef>
        <a:spcAft>
          <a:spcPct val="0"/>
        </a:spcAft>
        <a:defRPr sz="3300">
          <a:solidFill>
            <a:schemeClr val="tx1"/>
          </a:solidFill>
          <a:latin typeface="Calibri Light"/>
        </a:defRPr>
      </a:lvl4pPr>
      <a:lvl5pPr algn="l" defTabSz="685800" rtl="0" eaLnBrk="0" fontAlgn="base" hangingPunct="0">
        <a:lnSpc>
          <a:spcPct val="90000"/>
        </a:lnSpc>
        <a:spcBef>
          <a:spcPct val="0"/>
        </a:spcBef>
        <a:spcAft>
          <a:spcPct val="0"/>
        </a:spcAft>
        <a:defRPr sz="3300">
          <a:solidFill>
            <a:schemeClr val="tx1"/>
          </a:solidFill>
          <a:latin typeface="Calibri Light"/>
        </a:defRPr>
      </a:lvl5pPr>
      <a:lvl6pPr marL="457200" algn="l" defTabSz="685800" rtl="0" fontAlgn="base">
        <a:lnSpc>
          <a:spcPct val="90000"/>
        </a:lnSpc>
        <a:spcBef>
          <a:spcPct val="0"/>
        </a:spcBef>
        <a:spcAft>
          <a:spcPct val="0"/>
        </a:spcAft>
        <a:defRPr sz="3300">
          <a:solidFill>
            <a:schemeClr val="tx1"/>
          </a:solidFill>
          <a:latin typeface="Calibri Light"/>
        </a:defRPr>
      </a:lvl6pPr>
      <a:lvl7pPr marL="914400" algn="l" defTabSz="685800" rtl="0" fontAlgn="base">
        <a:lnSpc>
          <a:spcPct val="90000"/>
        </a:lnSpc>
        <a:spcBef>
          <a:spcPct val="0"/>
        </a:spcBef>
        <a:spcAft>
          <a:spcPct val="0"/>
        </a:spcAft>
        <a:defRPr sz="3300">
          <a:solidFill>
            <a:schemeClr val="tx1"/>
          </a:solidFill>
          <a:latin typeface="Calibri Light"/>
        </a:defRPr>
      </a:lvl7pPr>
      <a:lvl8pPr marL="1371600" algn="l" defTabSz="685800" rtl="0" fontAlgn="base">
        <a:lnSpc>
          <a:spcPct val="90000"/>
        </a:lnSpc>
        <a:spcBef>
          <a:spcPct val="0"/>
        </a:spcBef>
        <a:spcAft>
          <a:spcPct val="0"/>
        </a:spcAft>
        <a:defRPr sz="3300">
          <a:solidFill>
            <a:schemeClr val="tx1"/>
          </a:solidFill>
          <a:latin typeface="Calibri Light"/>
        </a:defRPr>
      </a:lvl8pPr>
      <a:lvl9pPr marL="1828800" algn="l" defTabSz="685800" rtl="0" fontAlgn="base">
        <a:lnSpc>
          <a:spcPct val="90000"/>
        </a:lnSpc>
        <a:spcBef>
          <a:spcPct val="0"/>
        </a:spcBef>
        <a:spcAft>
          <a:spcPct val="0"/>
        </a:spcAft>
        <a:defRPr sz="3300">
          <a:solidFill>
            <a:schemeClr val="tx1"/>
          </a:solidFill>
          <a:latin typeface="Calibri Light"/>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4288"/>
            <a:ext cx="78867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871538"/>
            <a:ext cx="78867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6457950" y="6356350"/>
            <a:ext cx="10795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2700" y="406400"/>
            <a:ext cx="592138" cy="217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0" y="3206750"/>
            <a:ext cx="628650" cy="297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4288"/>
            <a:ext cx="78867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871538"/>
            <a:ext cx="78867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6457950" y="6356350"/>
            <a:ext cx="10795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2700" y="406400"/>
            <a:ext cx="592138" cy="217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0" y="3206750"/>
            <a:ext cx="628650" cy="297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4288"/>
            <a:ext cx="78867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871538"/>
            <a:ext cx="78867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6457950" y="6356350"/>
            <a:ext cx="10795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2700" y="406400"/>
            <a:ext cx="592138" cy="217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0" y="3206750"/>
            <a:ext cx="628650" cy="297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4288"/>
            <a:ext cx="78867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871538"/>
            <a:ext cx="78867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6457950" y="6356350"/>
            <a:ext cx="10795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2700" y="406400"/>
            <a:ext cx="592138" cy="217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0" y="3206750"/>
            <a:ext cx="628650" cy="297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155825" y="273050"/>
            <a:ext cx="48323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smtClean="0"/>
              <a:t>Click to edit the title text format</a:t>
            </a:r>
          </a:p>
        </p:txBody>
      </p:sp>
      <p:sp>
        <p:nvSpPr>
          <p:cNvPr id="7172" name="Rectangle 3"/>
          <p:cNvSpPr>
            <a:spLocks noGrp="1" noChangeArrowheads="1"/>
          </p:cNvSpPr>
          <p:nvPr>
            <p:ph type="body" idx="1"/>
          </p:nvPr>
        </p:nvSpPr>
        <p:spPr bwMode="auto">
          <a:xfrm>
            <a:off x="457200" y="1604963"/>
            <a:ext cx="8045450" cy="438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smtClean="0"/>
              <a:t>Click to edit the outline text format</a:t>
            </a:r>
          </a:p>
          <a:p>
            <a:pPr lvl="1"/>
            <a:r>
              <a:rPr lang="en-GB" altLang="ru-RU" smtClean="0"/>
              <a:t>Second Outline Level</a:t>
            </a:r>
          </a:p>
          <a:p>
            <a:pPr lvl="2"/>
            <a:r>
              <a:rPr lang="en-GB" altLang="ru-RU" smtClean="0"/>
              <a:t>Third Outline Level</a:t>
            </a:r>
          </a:p>
          <a:p>
            <a:pPr lvl="3"/>
            <a:r>
              <a:rPr lang="en-GB" altLang="ru-RU" smtClean="0"/>
              <a:t>Fourth Outline Level</a:t>
            </a:r>
          </a:p>
          <a:p>
            <a:pPr lvl="4"/>
            <a:r>
              <a:rPr lang="en-GB" altLang="ru-RU" smtClean="0"/>
              <a:t>Fifth Outline Level</a:t>
            </a:r>
          </a:p>
          <a:p>
            <a:pPr lvl="4"/>
            <a:r>
              <a:rPr lang="en-GB" altLang="ru-RU" smtClean="0"/>
              <a:t>Sixth Outline Level</a:t>
            </a:r>
          </a:p>
          <a:p>
            <a:pPr lvl="4"/>
            <a:r>
              <a:rPr lang="en-GB" altLang="ru-RU" smtClean="0"/>
              <a:t>Seventh Outline Level</a:t>
            </a:r>
          </a:p>
        </p:txBody>
      </p:sp>
      <p:sp>
        <p:nvSpPr>
          <p:cNvPr id="2" name="Rectangle 4"/>
          <p:cNvSpPr>
            <a:spLocks noGrp="1" noChangeArrowheads="1"/>
          </p:cNvSpPr>
          <p:nvPr>
            <p:ph type="dt"/>
          </p:nvPr>
        </p:nvSpPr>
        <p:spPr bwMode="auto">
          <a:xfrm>
            <a:off x="457200" y="6246813"/>
            <a:ext cx="212883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3127375" y="6246813"/>
            <a:ext cx="289718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6556375" y="6246813"/>
            <a:ext cx="212883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iming>
    <p:tnLst>
      <p:par>
        <p:cTn id="1" dur="indefinite" restart="never" nodeType="tmRoot"/>
      </p:par>
    </p:tnLst>
  </p:timing>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hu-HU" smtClean="0"/>
              <a:t>Haga clic para cambiar el estilo de título	</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hu-HU" smtClean="0"/>
              <a:t>Haga clic para modificar el estilo de texto del patrón</a:t>
            </a:r>
          </a:p>
          <a:p>
            <a:pPr lvl="1"/>
            <a:r>
              <a:rPr lang="es-ES" altLang="hu-HU" smtClean="0"/>
              <a:t>Segundo nivel</a:t>
            </a:r>
          </a:p>
          <a:p>
            <a:pPr lvl="2"/>
            <a:r>
              <a:rPr lang="es-ES" altLang="hu-HU" smtClean="0"/>
              <a:t>Tercer nivel</a:t>
            </a:r>
          </a:p>
          <a:p>
            <a:pPr lvl="3"/>
            <a:r>
              <a:rPr lang="es-ES" altLang="hu-HU" smtClean="0"/>
              <a:t>Cuarto nivel</a:t>
            </a:r>
          </a:p>
          <a:p>
            <a:pPr lvl="4"/>
            <a:r>
              <a:rPr lang="es-ES" altLang="hu-HU"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B5E1440-B4EF-436A-9666-F049B838B885}" type="slidenum">
              <a:rPr lang="es-ES" altLang="hu-HU"/>
              <a:pPr/>
              <a:t>‹#›</a:t>
            </a:fld>
            <a:endParaRPr lang="es-ES" altLang="hu-HU"/>
          </a:p>
        </p:txBody>
      </p:sp>
    </p:spTree>
  </p:cSld>
  <p:clrMap bg1="lt1" tx1="dk1" bg2="lt2" tx2="dk2" accent1="accent1" accent2="accent2" accent3="accent3" accent4="accent4" accent5="accent5" accent6="accent6" hlink="hlink" folHlink="folHlink"/>
  <p:sldLayoutIdLst>
    <p:sldLayoutId id="2147495063" r:id="rId1"/>
    <p:sldLayoutId id="2147495064" r:id="rId2"/>
    <p:sldLayoutId id="2147495065" r:id="rId3"/>
    <p:sldLayoutId id="2147495066" r:id="rId4"/>
    <p:sldLayoutId id="2147495067" r:id="rId5"/>
    <p:sldLayoutId id="2147495068" r:id="rId6"/>
    <p:sldLayoutId id="2147495139" r:id="rId7"/>
    <p:sldLayoutId id="2147495069" r:id="rId8"/>
    <p:sldLayoutId id="2147495070" r:id="rId9"/>
    <p:sldLayoutId id="2147495071" r:id="rId10"/>
    <p:sldLayoutId id="214749507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9144000" cy="260350"/>
          </a:xfrm>
          <a:prstGeom prst="rect">
            <a:avLst/>
          </a:prstGeom>
          <a:solidFill>
            <a:srgbClr val="2245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3"/>
            <a:ext cx="6877050"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0"/>
            <a:ext cx="9144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0" y="6589713"/>
            <a:ext cx="6443663"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8229600" y="6553200"/>
            <a:ext cx="9144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109.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09.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22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58.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2.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wmf"/><Relationship Id="rId1" Type="http://schemas.openxmlformats.org/officeDocument/2006/relationships/slideLayout" Target="../slideLayouts/slideLayout14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1.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1.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31.xml"/><Relationship Id="rId6" Type="http://schemas.openxmlformats.org/officeDocument/2006/relationships/image" Target="../media/image56.jpeg"/><Relationship Id="rId5" Type="http://schemas.openxmlformats.org/officeDocument/2006/relationships/hyperlink" Target="http://www.google.ru/url?sa=i&amp;rct=j&amp;q=&amp;esrc=s&amp;source=images&amp;cd=&amp;cad=rja&amp;uact=8&amp;ved=0ahUKEwjGy7eSkqfKAhWrn3IKHYP8BzcQjRwIBw&amp;url=http://www.ekspla.com/product/cars-microspectrometer&amp;psig=AFQjCNHYRVm-IUtZ4km3qji-O3D02W4RYA&amp;ust=1452786576397099" TargetMode="Externa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9.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3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7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9.xml"/><Relationship Id="rId1" Type="http://schemas.openxmlformats.org/officeDocument/2006/relationships/themeOverride" Target="../theme/themeOverride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09.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Прямоугольник 5"/>
          <p:cNvSpPr>
            <a:spLocks noChangeArrowheads="1"/>
          </p:cNvSpPr>
          <p:nvPr/>
        </p:nvSpPr>
        <p:spPr bwMode="auto">
          <a:xfrm>
            <a:off x="-12700" y="4487863"/>
            <a:ext cx="9144000"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500" b="1">
                <a:solidFill>
                  <a:srgbClr val="024674"/>
                </a:solidFill>
              </a:rPr>
              <a:t>Dénes Lajos Nagy </a:t>
            </a:r>
            <a:endParaRPr lang="ru-RU" altLang="hu-HU" sz="2500" b="1">
              <a:solidFill>
                <a:srgbClr val="024674"/>
              </a:solidFill>
            </a:endParaRPr>
          </a:p>
        </p:txBody>
      </p:sp>
      <p:sp>
        <p:nvSpPr>
          <p:cNvPr id="234499" name="Rectangle 4"/>
          <p:cNvSpPr>
            <a:spLocks noChangeArrowheads="1"/>
          </p:cNvSpPr>
          <p:nvPr/>
        </p:nvSpPr>
        <p:spPr bwMode="auto">
          <a:xfrm>
            <a:off x="1285875" y="5654675"/>
            <a:ext cx="658653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2400" b="1">
                <a:solidFill>
                  <a:srgbClr val="024674"/>
                </a:solidFill>
              </a:rPr>
              <a:t>1</a:t>
            </a:r>
            <a:r>
              <a:rPr lang="ru-RU" altLang="hu-HU" sz="2400" b="1">
                <a:solidFill>
                  <a:srgbClr val="024674"/>
                </a:solidFill>
              </a:rPr>
              <a:t>2</a:t>
            </a:r>
            <a:r>
              <a:rPr lang="en-US" altLang="hu-HU" sz="2400" b="1">
                <a:solidFill>
                  <a:srgbClr val="024674"/>
                </a:solidFill>
              </a:rPr>
              <a:t>2</a:t>
            </a:r>
            <a:r>
              <a:rPr lang="en-US" altLang="hu-HU" sz="2400" b="1" baseline="30000">
                <a:solidFill>
                  <a:srgbClr val="024674"/>
                </a:solidFill>
              </a:rPr>
              <a:t>nd</a:t>
            </a:r>
            <a:r>
              <a:rPr lang="en-US" altLang="hu-HU" sz="2400" b="1">
                <a:solidFill>
                  <a:srgbClr val="024674"/>
                </a:solidFill>
              </a:rPr>
              <a:t> Session </a:t>
            </a:r>
            <a:r>
              <a:rPr lang="en-IE" altLang="hu-HU" sz="2400" b="1">
                <a:solidFill>
                  <a:srgbClr val="024674"/>
                </a:solidFill>
              </a:rPr>
              <a:t>of the JINR Scientific Council</a:t>
            </a:r>
            <a:br>
              <a:rPr lang="en-IE" altLang="hu-HU" sz="2400" b="1">
                <a:solidFill>
                  <a:srgbClr val="024674"/>
                </a:solidFill>
              </a:rPr>
            </a:br>
            <a:r>
              <a:rPr lang="en-IE" altLang="hu-HU" sz="2400" b="1">
                <a:solidFill>
                  <a:srgbClr val="024674"/>
                </a:solidFill>
              </a:rPr>
              <a:t>               </a:t>
            </a:r>
            <a:r>
              <a:rPr lang="pl-PL" altLang="hu-HU" sz="2400" b="1">
                <a:solidFill>
                  <a:srgbClr val="024674"/>
                </a:solidFill>
              </a:rPr>
              <a:t>Dubna</a:t>
            </a:r>
            <a:r>
              <a:rPr lang="en-US" altLang="hu-HU" sz="2400" b="1">
                <a:solidFill>
                  <a:srgbClr val="024674"/>
                </a:solidFill>
              </a:rPr>
              <a:t>, 18–19 September 2017</a:t>
            </a:r>
            <a:endParaRPr lang="ru-RU" altLang="hu-HU" sz="2400" b="1">
              <a:solidFill>
                <a:srgbClr val="024674"/>
              </a:solidFill>
            </a:endParaRPr>
          </a:p>
        </p:txBody>
      </p:sp>
      <p:sp>
        <p:nvSpPr>
          <p:cNvPr id="234500" name="Скругленный прямоугольник 6"/>
          <p:cNvSpPr>
            <a:spLocks noChangeArrowheads="1"/>
          </p:cNvSpPr>
          <p:nvPr/>
        </p:nvSpPr>
        <p:spPr bwMode="auto">
          <a:xfrm>
            <a:off x="571500" y="1501775"/>
            <a:ext cx="8039100" cy="2206625"/>
          </a:xfrm>
          <a:prstGeom prst="roundRect">
            <a:avLst>
              <a:gd name="adj" fmla="val 16667"/>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20000"/>
              </a:lnSpc>
            </a:pPr>
            <a:r>
              <a:rPr lang="en-US" altLang="hu-HU" sz="3500" b="1">
                <a:solidFill>
                  <a:srgbClr val="FFFF00"/>
                </a:solidFill>
              </a:rPr>
              <a:t>Programme Advisory Committee</a:t>
            </a:r>
          </a:p>
          <a:p>
            <a:pPr algn="ctr" eaLnBrk="1" hangingPunct="1">
              <a:lnSpc>
                <a:spcPct val="120000"/>
              </a:lnSpc>
            </a:pPr>
            <a:r>
              <a:rPr lang="en-US" altLang="hu-HU" sz="3500" b="1">
                <a:solidFill>
                  <a:srgbClr val="FFFF00"/>
                </a:solidFill>
              </a:rPr>
              <a:t>for Condensed Matter Physics</a:t>
            </a:r>
          </a:p>
          <a:p>
            <a:pPr algn="ctr" eaLnBrk="1" hangingPunct="1">
              <a:lnSpc>
                <a:spcPct val="120000"/>
              </a:lnSpc>
            </a:pPr>
            <a:endParaRPr lang="en-US" altLang="hu-HU" sz="500" b="1">
              <a:solidFill>
                <a:srgbClr val="FFFF00"/>
              </a:solidFill>
            </a:endParaRPr>
          </a:p>
          <a:p>
            <a:pPr algn="ctr" eaLnBrk="1" hangingPunct="1">
              <a:lnSpc>
                <a:spcPct val="120000"/>
              </a:lnSpc>
            </a:pPr>
            <a:r>
              <a:rPr lang="en-US" altLang="hu-HU" sz="2800" b="1">
                <a:solidFill>
                  <a:srgbClr val="FFFF00"/>
                </a:solidFill>
              </a:rPr>
              <a:t>(4</a:t>
            </a:r>
            <a:r>
              <a:rPr lang="ru-RU" altLang="hu-HU" sz="2800" b="1">
                <a:solidFill>
                  <a:srgbClr val="FFFF00"/>
                </a:solidFill>
              </a:rPr>
              <a:t>6</a:t>
            </a:r>
            <a:r>
              <a:rPr lang="en-US" altLang="hu-HU" sz="2800" b="1" baseline="30000">
                <a:solidFill>
                  <a:srgbClr val="FFFF00"/>
                </a:solidFill>
              </a:rPr>
              <a:t>th</a:t>
            </a:r>
            <a:r>
              <a:rPr lang="en-US" altLang="hu-HU" sz="2800" b="1">
                <a:solidFill>
                  <a:srgbClr val="FFFF00"/>
                </a:solidFill>
              </a:rPr>
              <a:t> meeting, </a:t>
            </a:r>
            <a:r>
              <a:rPr lang="ru-RU" altLang="hu-HU" sz="2800" b="1">
                <a:solidFill>
                  <a:srgbClr val="FFFF00"/>
                </a:solidFill>
              </a:rPr>
              <a:t>19</a:t>
            </a:r>
            <a:r>
              <a:rPr lang="en-US" altLang="hu-HU" sz="2800" b="1">
                <a:solidFill>
                  <a:srgbClr val="FFFF00"/>
                </a:solidFill>
              </a:rPr>
              <a:t>–</a:t>
            </a:r>
            <a:r>
              <a:rPr lang="ru-RU" altLang="hu-HU" sz="2800" b="1">
                <a:solidFill>
                  <a:srgbClr val="FFFF00"/>
                </a:solidFill>
              </a:rPr>
              <a:t>20</a:t>
            </a:r>
            <a:r>
              <a:rPr lang="en-US" altLang="hu-HU" sz="2800" b="1">
                <a:solidFill>
                  <a:srgbClr val="FFFF00"/>
                </a:solidFill>
              </a:rPr>
              <a:t> June 2017)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52"/>
          <p:cNvSpPr>
            <a:spLocks noChangeArrowheads="1"/>
          </p:cNvSpPr>
          <p:nvPr/>
        </p:nvSpPr>
        <p:spPr bwMode="auto">
          <a:xfrm>
            <a:off x="14288" y="2454275"/>
            <a:ext cx="9144000" cy="4386263"/>
          </a:xfrm>
          <a:prstGeom prst="rect">
            <a:avLst/>
          </a:prstGeom>
          <a:noFill/>
          <a:ln w="9525">
            <a:noFill/>
            <a:miter lim="800000"/>
            <a:headEnd/>
            <a:tailEnd/>
          </a:ln>
        </p:spPr>
        <p:txBody>
          <a:bodyPr>
            <a:spAutoFit/>
          </a:bodyPr>
          <a:lstStyle/>
          <a:p>
            <a:pPr>
              <a:lnSpc>
                <a:spcPct val="150000"/>
              </a:lnSpc>
              <a:spcBef>
                <a:spcPts val="0"/>
              </a:spcBef>
              <a:spcAft>
                <a:spcPts val="0"/>
              </a:spcAft>
              <a:buClr>
                <a:srgbClr val="87CCF3"/>
              </a:buClr>
              <a:tabLst>
                <a:tab pos="2955925" algn="l"/>
              </a:tabLst>
              <a:defRPr/>
            </a:pPr>
            <a:r>
              <a:rPr lang="en-US" dirty="0">
                <a:solidFill>
                  <a:schemeClr val="tx2"/>
                </a:solidFill>
                <a:effectLst>
                  <a:outerShdw blurRad="38100" dist="38100" dir="2700000" algn="tl">
                    <a:srgbClr val="000000">
                      <a:alpha val="43137"/>
                    </a:srgbClr>
                  </a:outerShdw>
                </a:effectLst>
                <a:latin typeface="+mj-lt"/>
              </a:rPr>
              <a:t>	</a:t>
            </a:r>
            <a:endParaRPr lang="en-US" dirty="0">
              <a:latin typeface="+mj-lt"/>
            </a:endParaRPr>
          </a:p>
          <a:p>
            <a:pPr>
              <a:lnSpc>
                <a:spcPct val="150000"/>
              </a:lnSpc>
              <a:spcBef>
                <a:spcPts val="0"/>
              </a:spcBef>
              <a:spcAft>
                <a:spcPts val="0"/>
              </a:spcAft>
              <a:buClr>
                <a:srgbClr val="87CCF3"/>
              </a:buClr>
              <a:tabLst>
                <a:tab pos="2955925" algn="l"/>
              </a:tabLst>
              <a:defRPr/>
            </a:pPr>
            <a:endParaRPr lang="en-US" dirty="0">
              <a:latin typeface="+mj-lt"/>
            </a:endParaRPr>
          </a:p>
          <a:p>
            <a:pPr>
              <a:lnSpc>
                <a:spcPct val="150000"/>
              </a:lnSpc>
              <a:spcBef>
                <a:spcPts val="0"/>
              </a:spcBef>
              <a:spcAft>
                <a:spcPts val="0"/>
              </a:spcAft>
              <a:buClr>
                <a:srgbClr val="87CCF3"/>
              </a:buClr>
              <a:tabLst>
                <a:tab pos="2955925" algn="l"/>
              </a:tabLst>
              <a:defRPr/>
            </a:pPr>
            <a:endParaRPr lang="en-US" b="1" dirty="0">
              <a:effectLst>
                <a:outerShdw blurRad="38100" dist="38100" dir="2700000" algn="tl">
                  <a:srgbClr val="000000">
                    <a:alpha val="43137"/>
                  </a:srgbClr>
                </a:outerShdw>
              </a:effectLst>
              <a:latin typeface="+mj-lt"/>
            </a:endParaRPr>
          </a:p>
          <a:p>
            <a:pPr>
              <a:lnSpc>
                <a:spcPct val="150000"/>
              </a:lnSpc>
              <a:spcBef>
                <a:spcPts val="0"/>
              </a:spcBef>
              <a:spcAft>
                <a:spcPts val="0"/>
              </a:spcAft>
              <a:buClr>
                <a:srgbClr val="87CCF3"/>
              </a:buClr>
              <a:tabLst>
                <a:tab pos="2955925" algn="l"/>
              </a:tabLst>
              <a:defRPr/>
            </a:pPr>
            <a:endParaRPr lang="en-US" b="1" dirty="0">
              <a:effectLst>
                <a:outerShdw blurRad="38100" dist="38100" dir="2700000" algn="tl">
                  <a:srgbClr val="000000">
                    <a:alpha val="43137"/>
                  </a:srgbClr>
                </a:outerShdw>
              </a:effectLst>
              <a:latin typeface="+mj-lt"/>
            </a:endParaRPr>
          </a:p>
          <a:p>
            <a:pPr>
              <a:lnSpc>
                <a:spcPct val="150000"/>
              </a:lnSpc>
              <a:spcBef>
                <a:spcPts val="0"/>
              </a:spcBef>
              <a:spcAft>
                <a:spcPts val="0"/>
              </a:spcAft>
              <a:buClr>
                <a:srgbClr val="87CCF3"/>
              </a:buClr>
              <a:tabLst>
                <a:tab pos="2955925" algn="l"/>
              </a:tabLst>
              <a:defRPr/>
            </a:pPr>
            <a:endParaRPr lang="en-US" b="1" dirty="0">
              <a:effectLst>
                <a:outerShdw blurRad="38100" dist="38100" dir="2700000" algn="tl">
                  <a:srgbClr val="000000">
                    <a:alpha val="43137"/>
                  </a:srgbClr>
                </a:outerShdw>
              </a:effectLst>
              <a:latin typeface="+mj-lt"/>
            </a:endParaRPr>
          </a:p>
          <a:p>
            <a:pPr>
              <a:lnSpc>
                <a:spcPct val="150000"/>
              </a:lnSpc>
              <a:spcBef>
                <a:spcPts val="0"/>
              </a:spcBef>
              <a:spcAft>
                <a:spcPts val="0"/>
              </a:spcAft>
              <a:buClr>
                <a:srgbClr val="87CCF3"/>
              </a:buClr>
              <a:tabLst>
                <a:tab pos="2955925" algn="l"/>
              </a:tabLst>
              <a:defRPr/>
            </a:pPr>
            <a:endParaRPr lang="en-US" b="1" dirty="0">
              <a:effectLst>
                <a:outerShdw blurRad="38100" dist="38100" dir="2700000" algn="tl">
                  <a:srgbClr val="000000">
                    <a:alpha val="43137"/>
                  </a:srgbClr>
                </a:outerShdw>
              </a:effectLst>
              <a:latin typeface="+mj-lt"/>
            </a:endParaRPr>
          </a:p>
          <a:p>
            <a:pPr>
              <a:lnSpc>
                <a:spcPct val="150000"/>
              </a:lnSpc>
              <a:spcBef>
                <a:spcPts val="0"/>
              </a:spcBef>
              <a:spcAft>
                <a:spcPts val="0"/>
              </a:spcAft>
              <a:buClr>
                <a:srgbClr val="87CCF3"/>
              </a:buClr>
              <a:tabLst>
                <a:tab pos="2955925" algn="l"/>
              </a:tabLst>
              <a:defRPr/>
            </a:pPr>
            <a:r>
              <a:rPr lang="en-US" dirty="0">
                <a:latin typeface="+mj-lt"/>
              </a:rPr>
              <a:t>				vs.	~10 </a:t>
            </a:r>
            <a:r>
              <a:rPr lang="el-GR" dirty="0">
                <a:latin typeface="+mj-lt"/>
              </a:rPr>
              <a:t>μ</a:t>
            </a:r>
            <a:r>
              <a:rPr lang="en-US" dirty="0">
                <a:latin typeface="+mj-lt"/>
              </a:rPr>
              <a:t>s</a:t>
            </a:r>
          </a:p>
          <a:p>
            <a:pPr>
              <a:lnSpc>
                <a:spcPct val="150000"/>
              </a:lnSpc>
              <a:spcBef>
                <a:spcPts val="0"/>
              </a:spcBef>
              <a:spcAft>
                <a:spcPts val="0"/>
              </a:spcAft>
              <a:buClr>
                <a:srgbClr val="87CCF3"/>
              </a:buClr>
              <a:tabLst>
                <a:tab pos="2955925" algn="l"/>
              </a:tabLst>
              <a:defRPr/>
            </a:pPr>
            <a:r>
              <a:rPr lang="en-US" dirty="0">
                <a:solidFill>
                  <a:schemeClr val="tx2"/>
                </a:solidFill>
                <a:effectLst>
                  <a:outerShdw blurRad="38100" dist="38100" dir="2700000" algn="tl">
                    <a:srgbClr val="000000">
                      <a:alpha val="43137"/>
                    </a:srgbClr>
                  </a:outerShdw>
                </a:effectLst>
                <a:latin typeface="+mj-lt"/>
              </a:rPr>
              <a:t>	</a:t>
            </a:r>
            <a:r>
              <a:rPr lang="en-US" b="1" dirty="0">
                <a:solidFill>
                  <a:schemeClr val="tx2"/>
                </a:solidFill>
                <a:effectLst>
                  <a:outerShdw blurRad="38100" dist="38100" dir="2700000" algn="tl">
                    <a:srgbClr val="000000">
                      <a:alpha val="43137"/>
                    </a:srgbClr>
                  </a:outerShdw>
                </a:effectLst>
                <a:latin typeface="+mj-lt"/>
              </a:rPr>
              <a:t>Diff.+</a:t>
            </a:r>
            <a:r>
              <a:rPr lang="en-US" b="1" dirty="0" err="1">
                <a:solidFill>
                  <a:schemeClr val="tx2"/>
                </a:solidFill>
                <a:effectLst>
                  <a:outerShdw blurRad="38100" dist="38100" dir="2700000" algn="tl">
                    <a:srgbClr val="000000">
                      <a:alpha val="43137"/>
                    </a:srgbClr>
                  </a:outerShdw>
                </a:effectLst>
                <a:latin typeface="+mj-lt"/>
              </a:rPr>
              <a:t>SANS+Refl</a:t>
            </a:r>
            <a:r>
              <a:rPr lang="en-US" b="1" dirty="0">
                <a:solidFill>
                  <a:schemeClr val="tx2"/>
                </a:solidFill>
                <a:effectLst>
                  <a:outerShdw blurRad="38100" dist="38100" dir="2700000" algn="tl">
                    <a:srgbClr val="000000">
                      <a:alpha val="43137"/>
                    </a:srgbClr>
                  </a:outerShdw>
                </a:effectLst>
                <a:latin typeface="+mj-lt"/>
              </a:rPr>
              <a:t>.			Inelastic</a:t>
            </a:r>
          </a:p>
        </p:txBody>
      </p:sp>
      <p:sp>
        <p:nvSpPr>
          <p:cNvPr id="3" name="Rectangle 2052"/>
          <p:cNvSpPr>
            <a:spLocks noChangeArrowheads="1"/>
          </p:cNvSpPr>
          <p:nvPr/>
        </p:nvSpPr>
        <p:spPr bwMode="auto">
          <a:xfrm>
            <a:off x="3175" y="2497138"/>
            <a:ext cx="9144000" cy="3001962"/>
          </a:xfrm>
          <a:prstGeom prst="rect">
            <a:avLst/>
          </a:prstGeom>
          <a:noFill/>
          <a:ln w="9525">
            <a:noFill/>
            <a:miter lim="800000"/>
            <a:headEnd/>
            <a:tailEnd/>
          </a:ln>
        </p:spPr>
        <p:txBody>
          <a:bodyPr>
            <a:spAutoFit/>
          </a:bodyPr>
          <a:lstStyle/>
          <a:p>
            <a:pPr>
              <a:lnSpc>
                <a:spcPct val="150000"/>
              </a:lnSpc>
              <a:spcBef>
                <a:spcPts val="0"/>
              </a:spcBef>
              <a:spcAft>
                <a:spcPts val="0"/>
              </a:spcAft>
              <a:buClr>
                <a:srgbClr val="87CCF3"/>
              </a:buClr>
              <a:tabLst>
                <a:tab pos="2955925" algn="l"/>
              </a:tabLst>
              <a:defRPr/>
            </a:pPr>
            <a:r>
              <a:rPr lang="en-US" dirty="0">
                <a:solidFill>
                  <a:schemeClr val="tx2"/>
                </a:solidFill>
                <a:effectLst>
                  <a:outerShdw blurRad="38100" dist="38100" dir="2700000" algn="tl">
                    <a:srgbClr val="000000">
                      <a:alpha val="43137"/>
                    </a:srgbClr>
                  </a:outerShdw>
                </a:effectLst>
                <a:latin typeface="+mj-lt"/>
              </a:rPr>
              <a:t>	</a:t>
            </a:r>
            <a:endParaRPr lang="en-US" dirty="0">
              <a:latin typeface="+mj-lt"/>
            </a:endParaRPr>
          </a:p>
          <a:p>
            <a:pPr marL="342900" indent="-255588">
              <a:lnSpc>
                <a:spcPct val="150000"/>
              </a:lnSpc>
              <a:spcBef>
                <a:spcPts val="0"/>
              </a:spcBef>
              <a:spcAft>
                <a:spcPts val="0"/>
              </a:spcAft>
              <a:buClr>
                <a:srgbClr val="014975"/>
              </a:buClr>
              <a:buFont typeface="Arial" panose="020B0604020202020204" pitchFamily="34" charset="0"/>
              <a:buChar char="•"/>
              <a:tabLst>
                <a:tab pos="2955925" algn="l"/>
              </a:tabLst>
              <a:defRPr/>
            </a:pPr>
            <a:r>
              <a:rPr lang="en-US" dirty="0" err="1">
                <a:latin typeface="+mj-lt"/>
              </a:rPr>
              <a:t>flux@sample</a:t>
            </a:r>
            <a:r>
              <a:rPr lang="en-US" sz="1600" dirty="0">
                <a:latin typeface="+mj-lt"/>
              </a:rPr>
              <a:t> [n/cm</a:t>
            </a:r>
            <a:r>
              <a:rPr lang="en-US" sz="1600" baseline="30000" dirty="0">
                <a:latin typeface="+mj-lt"/>
              </a:rPr>
              <a:t>2</a:t>
            </a:r>
            <a:r>
              <a:rPr lang="en-US" sz="1600" dirty="0">
                <a:latin typeface="+mj-lt"/>
              </a:rPr>
              <a:t>/s</a:t>
            </a:r>
            <a:r>
              <a:rPr lang="en-US" sz="1600" baseline="30000" dirty="0">
                <a:latin typeface="+mj-lt"/>
              </a:rPr>
              <a:t>1</a:t>
            </a:r>
            <a:r>
              <a:rPr lang="en-US" sz="1600" dirty="0">
                <a:latin typeface="+mj-lt"/>
              </a:rPr>
              <a:t>]</a:t>
            </a:r>
            <a:r>
              <a:rPr lang="en-US" dirty="0">
                <a:latin typeface="+mj-lt"/>
              </a:rPr>
              <a:t>	&gt;10</a:t>
            </a:r>
            <a:r>
              <a:rPr lang="en-US" baseline="30000" dirty="0">
                <a:latin typeface="+mj-lt"/>
              </a:rPr>
              <a:t>8</a:t>
            </a:r>
          </a:p>
          <a:p>
            <a:pPr marL="342900" indent="-255588">
              <a:lnSpc>
                <a:spcPct val="150000"/>
              </a:lnSpc>
              <a:spcBef>
                <a:spcPts val="0"/>
              </a:spcBef>
              <a:spcAft>
                <a:spcPts val="0"/>
              </a:spcAft>
              <a:buClr>
                <a:srgbClr val="014975"/>
              </a:buClr>
              <a:buFont typeface="Arial" panose="020B0604020202020204" pitchFamily="34" charset="0"/>
              <a:buChar char="•"/>
              <a:tabLst>
                <a:tab pos="2955925" algn="l"/>
              </a:tabLst>
              <a:defRPr/>
            </a:pPr>
            <a:r>
              <a:rPr lang="en-US" dirty="0">
                <a:latin typeface="+mj-lt"/>
              </a:rPr>
              <a:t>background	&lt;5-10%</a:t>
            </a:r>
          </a:p>
          <a:p>
            <a:pPr marL="342900" indent="-255588">
              <a:lnSpc>
                <a:spcPct val="150000"/>
              </a:lnSpc>
              <a:spcBef>
                <a:spcPts val="0"/>
              </a:spcBef>
              <a:spcAft>
                <a:spcPts val="0"/>
              </a:spcAft>
              <a:buClr>
                <a:srgbClr val="014975"/>
              </a:buClr>
              <a:buFont typeface="Arial" panose="020B0604020202020204" pitchFamily="34" charset="0"/>
              <a:buChar char="•"/>
              <a:tabLst>
                <a:tab pos="2955925" algn="l"/>
              </a:tabLst>
              <a:defRPr/>
            </a:pPr>
            <a:r>
              <a:rPr lang="en-US" dirty="0">
                <a:latin typeface="+mj-lt"/>
              </a:rPr>
              <a:t>frequency	5-10 Hz</a:t>
            </a:r>
          </a:p>
          <a:p>
            <a:pPr marL="342900" indent="-255588">
              <a:lnSpc>
                <a:spcPct val="150000"/>
              </a:lnSpc>
              <a:spcBef>
                <a:spcPts val="0"/>
              </a:spcBef>
              <a:spcAft>
                <a:spcPts val="0"/>
              </a:spcAft>
              <a:buClr>
                <a:srgbClr val="014975"/>
              </a:buClr>
              <a:buFont typeface="Arial" panose="020B0604020202020204" pitchFamily="34" charset="0"/>
              <a:buChar char="•"/>
              <a:tabLst>
                <a:tab pos="2955925" algn="l"/>
              </a:tabLst>
              <a:defRPr/>
            </a:pPr>
            <a:r>
              <a:rPr lang="en-US" dirty="0">
                <a:latin typeface="+mj-lt"/>
              </a:rPr>
              <a:t>wavelengths	1-20 Å</a:t>
            </a:r>
          </a:p>
          <a:p>
            <a:pPr marL="342900" indent="-255588">
              <a:lnSpc>
                <a:spcPct val="150000"/>
              </a:lnSpc>
              <a:spcBef>
                <a:spcPts val="0"/>
              </a:spcBef>
              <a:spcAft>
                <a:spcPts val="0"/>
              </a:spcAft>
              <a:buClr>
                <a:srgbClr val="014975"/>
              </a:buClr>
              <a:buFont typeface="Arial" panose="020B0604020202020204" pitchFamily="34" charset="0"/>
              <a:buChar char="•"/>
              <a:tabLst>
                <a:tab pos="2955925" algn="l"/>
              </a:tabLst>
              <a:defRPr/>
            </a:pPr>
            <a:r>
              <a:rPr lang="en-US" dirty="0">
                <a:latin typeface="+mj-lt"/>
              </a:rPr>
              <a:t>resolution	&lt;5%</a:t>
            </a:r>
          </a:p>
          <a:p>
            <a:pPr marL="342900" indent="-255588">
              <a:lnSpc>
                <a:spcPct val="150000"/>
              </a:lnSpc>
              <a:spcBef>
                <a:spcPts val="0"/>
              </a:spcBef>
              <a:spcAft>
                <a:spcPts val="0"/>
              </a:spcAft>
              <a:buClr>
                <a:srgbClr val="014975"/>
              </a:buClr>
              <a:buFont typeface="Arial" panose="020B0604020202020204" pitchFamily="34" charset="0"/>
              <a:buChar char="•"/>
              <a:tabLst>
                <a:tab pos="2955925" algn="l"/>
              </a:tabLst>
              <a:defRPr/>
            </a:pPr>
            <a:r>
              <a:rPr lang="en-US" dirty="0">
                <a:latin typeface="+mj-lt"/>
              </a:rPr>
              <a:t>pulse width	200-400 </a:t>
            </a:r>
            <a:r>
              <a:rPr lang="el-GR" dirty="0">
                <a:latin typeface="+mj-lt"/>
              </a:rPr>
              <a:t>μ</a:t>
            </a:r>
            <a:r>
              <a:rPr lang="en-US" dirty="0">
                <a:latin typeface="+mj-lt"/>
              </a:rPr>
              <a:t>s</a:t>
            </a:r>
          </a:p>
        </p:txBody>
      </p:sp>
      <p:sp>
        <p:nvSpPr>
          <p:cNvPr id="4" name="Title 3"/>
          <p:cNvSpPr txBox="1">
            <a:spLocks/>
          </p:cNvSpPr>
          <p:nvPr/>
        </p:nvSpPr>
        <p:spPr>
          <a:xfrm>
            <a:off x="471488" y="1677988"/>
            <a:ext cx="8004175" cy="47625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3000" dirty="0" smtClean="0">
                <a:solidFill>
                  <a:srgbClr val="014975"/>
                </a:solidFill>
                <a:effectLst>
                  <a:outerShdw blurRad="38100" dist="38100" dir="2700000" algn="tl">
                    <a:srgbClr val="000000">
                      <a:alpha val="43137"/>
                    </a:srgbClr>
                  </a:outerShdw>
                </a:effectLst>
              </a:rPr>
              <a:t>Parameters in Focus</a:t>
            </a:r>
            <a:endParaRPr lang="en-CA" sz="3000" dirty="0">
              <a:solidFill>
                <a:srgbClr val="014975"/>
              </a:solidFill>
              <a:effectLst>
                <a:outerShdw blurRad="38100" dist="38100" dir="2700000" algn="tl">
                  <a:srgbClr val="000000">
                    <a:alpha val="43137"/>
                  </a:srgbClr>
                </a:outerShdw>
              </a:effectLst>
            </a:endParaRPr>
          </a:p>
        </p:txBody>
      </p:sp>
      <p:sp>
        <p:nvSpPr>
          <p:cNvPr id="5" name="Rectangle 2052"/>
          <p:cNvSpPr>
            <a:spLocks noChangeArrowheads="1"/>
          </p:cNvSpPr>
          <p:nvPr/>
        </p:nvSpPr>
        <p:spPr bwMode="auto">
          <a:xfrm>
            <a:off x="14288" y="2503488"/>
            <a:ext cx="9144000" cy="1062037"/>
          </a:xfrm>
          <a:prstGeom prst="rect">
            <a:avLst/>
          </a:prstGeom>
          <a:noFill/>
          <a:ln w="9525">
            <a:noFill/>
            <a:miter lim="800000"/>
            <a:headEnd/>
            <a:tailEnd/>
          </a:ln>
        </p:spPr>
        <p:txBody>
          <a:bodyPr>
            <a:spAutoFit/>
          </a:bodyPr>
          <a:lstStyle/>
          <a:p>
            <a:pPr>
              <a:lnSpc>
                <a:spcPct val="150000"/>
              </a:lnSpc>
              <a:spcBef>
                <a:spcPts val="0"/>
              </a:spcBef>
              <a:spcAft>
                <a:spcPts val="0"/>
              </a:spcAft>
              <a:buClr>
                <a:srgbClr val="87CCF3"/>
              </a:buClr>
              <a:tabLst>
                <a:tab pos="2955925" algn="l"/>
              </a:tabLst>
              <a:defRPr/>
            </a:pPr>
            <a:r>
              <a:rPr lang="en-US" dirty="0">
                <a:solidFill>
                  <a:schemeClr val="tx2"/>
                </a:solidFill>
                <a:effectLst>
                  <a:outerShdw blurRad="38100" dist="38100" dir="2700000" algn="tl">
                    <a:srgbClr val="000000">
                      <a:alpha val="43137"/>
                    </a:srgbClr>
                  </a:outerShdw>
                </a:effectLst>
                <a:latin typeface="+mj-lt"/>
              </a:rPr>
              <a:t>	</a:t>
            </a:r>
            <a:r>
              <a:rPr lang="en-US" b="1" dirty="0">
                <a:solidFill>
                  <a:schemeClr val="tx2"/>
                </a:solidFill>
                <a:effectLst>
                  <a:outerShdw blurRad="38100" dist="38100" dir="2700000" algn="tl">
                    <a:srgbClr val="000000">
                      <a:alpha val="43137"/>
                    </a:srgbClr>
                  </a:outerShdw>
                </a:effectLst>
                <a:latin typeface="+mj-lt"/>
              </a:rPr>
              <a:t>DNS-IV		IBR-2	ILL	NRU	SNS	ANSTO</a:t>
            </a:r>
            <a:endParaRPr lang="en-US" dirty="0">
              <a:latin typeface="+mj-lt"/>
            </a:endParaRPr>
          </a:p>
          <a:p>
            <a:pPr>
              <a:lnSpc>
                <a:spcPct val="150000"/>
              </a:lnSpc>
              <a:spcBef>
                <a:spcPts val="0"/>
              </a:spcBef>
              <a:spcAft>
                <a:spcPts val="0"/>
              </a:spcAft>
              <a:buClr>
                <a:srgbClr val="87CCF3"/>
              </a:buClr>
              <a:tabLst>
                <a:tab pos="2955925" algn="l"/>
              </a:tabLst>
              <a:defRPr/>
            </a:pPr>
            <a:r>
              <a:rPr lang="en-US" dirty="0">
                <a:latin typeface="+mj-lt"/>
              </a:rPr>
              <a:t>			~10</a:t>
            </a:r>
            <a:r>
              <a:rPr lang="en-US" baseline="30000" dirty="0">
                <a:latin typeface="+mj-lt"/>
              </a:rPr>
              <a:t>7	</a:t>
            </a:r>
            <a:r>
              <a:rPr lang="en-US" dirty="0">
                <a:latin typeface="+mj-lt"/>
              </a:rPr>
              <a:t> ~10</a:t>
            </a:r>
            <a:r>
              <a:rPr lang="en-US" baseline="30000" dirty="0">
                <a:latin typeface="+mj-lt"/>
              </a:rPr>
              <a:t>8	</a:t>
            </a:r>
            <a:r>
              <a:rPr lang="en-US" dirty="0">
                <a:latin typeface="+mj-lt"/>
              </a:rPr>
              <a:t> ~10</a:t>
            </a:r>
            <a:r>
              <a:rPr lang="en-US" baseline="30000" dirty="0">
                <a:latin typeface="+mj-lt"/>
              </a:rPr>
              <a:t>9	</a:t>
            </a:r>
            <a:r>
              <a:rPr lang="en-US" dirty="0">
                <a:latin typeface="+mj-lt"/>
              </a:rPr>
              <a:t> ~10</a:t>
            </a:r>
            <a:r>
              <a:rPr lang="en-US" baseline="30000" dirty="0">
                <a:latin typeface="+mj-lt"/>
              </a:rPr>
              <a:t>9	</a:t>
            </a:r>
            <a:r>
              <a:rPr lang="en-US" dirty="0">
                <a:latin typeface="+mj-lt"/>
              </a:rPr>
              <a:t> ~10</a:t>
            </a:r>
            <a:r>
              <a:rPr lang="en-US" baseline="30000" dirty="0">
                <a:latin typeface="+mj-lt"/>
              </a:rPr>
              <a:t>8</a:t>
            </a:r>
          </a:p>
        </p:txBody>
      </p:sp>
      <p:sp>
        <p:nvSpPr>
          <p:cNvPr id="243718" name="Скругленный прямоугольник 18"/>
          <p:cNvSpPr>
            <a:spLocks noChangeArrowheads="1"/>
          </p:cNvSpPr>
          <p:nvPr/>
        </p:nvSpPr>
        <p:spPr bwMode="auto">
          <a:xfrm>
            <a:off x="603250" y="228600"/>
            <a:ext cx="7988300" cy="1055688"/>
          </a:xfrm>
          <a:prstGeom prst="roundRect">
            <a:avLst>
              <a:gd name="adj" fmla="val 16667"/>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800" b="1">
                <a:solidFill>
                  <a:srgbClr val="FFFF00"/>
                </a:solidFill>
              </a:rPr>
              <a:t>User demands on the parameters</a:t>
            </a:r>
            <a:br>
              <a:rPr lang="en-US" altLang="hu-HU" sz="2800" b="1">
                <a:solidFill>
                  <a:srgbClr val="FFFF00"/>
                </a:solidFill>
              </a:rPr>
            </a:br>
            <a:r>
              <a:rPr lang="en-US" altLang="hu-HU" sz="2800" b="1">
                <a:solidFill>
                  <a:srgbClr val="FFFF00"/>
                </a:solidFill>
              </a:rPr>
              <a:t>of a future neutron source at JINR</a:t>
            </a:r>
          </a:p>
        </p:txBody>
      </p:sp>
      <p:sp>
        <p:nvSpPr>
          <p:cNvPr id="243719" name="Прямоугольник 2"/>
          <p:cNvSpPr>
            <a:spLocks noChangeArrowheads="1"/>
          </p:cNvSpPr>
          <p:nvPr/>
        </p:nvSpPr>
        <p:spPr bwMode="auto">
          <a:xfrm>
            <a:off x="-341313" y="1390650"/>
            <a:ext cx="9029701"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hu-HU" sz="2200" b="1" i="1">
                <a:solidFill>
                  <a:srgbClr val="C00000"/>
                </a:solidFill>
              </a:rPr>
              <a:t>N. Kučerka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76263" y="1839913"/>
            <a:ext cx="8008937" cy="3602037"/>
          </a:xfrm>
          <a:prstGeom prst="rect">
            <a:avLst/>
          </a:prstGeom>
        </p:spPr>
        <p:txBody>
          <a:bodyPr>
            <a:spAutoFit/>
          </a:bodyPr>
          <a:lstStyle/>
          <a:p>
            <a:pPr marL="342900" indent="-342900">
              <a:spcAft>
                <a:spcPts val="1200"/>
              </a:spcAft>
              <a:buFont typeface="Arial" panose="020B0604020202020204" pitchFamily="34" charset="0"/>
              <a:buChar char="•"/>
              <a:defRPr/>
            </a:pPr>
            <a:r>
              <a:rPr lang="en-CA" sz="2200" dirty="0">
                <a:solidFill>
                  <a:schemeClr val="tx2"/>
                </a:solidFill>
                <a:latin typeface="+mj-lt"/>
              </a:rPr>
              <a:t>The niche of neutrons is in the studies of </a:t>
            </a:r>
            <a:r>
              <a:rPr lang="en-CA" sz="2200" b="1" dirty="0">
                <a:solidFill>
                  <a:schemeClr val="tx2"/>
                </a:solidFill>
                <a:effectLst>
                  <a:outerShdw blurRad="38100" dist="38100" dir="2700000" algn="tl">
                    <a:srgbClr val="000000">
                      <a:alpha val="43137"/>
                    </a:srgbClr>
                  </a:outerShdw>
                </a:effectLst>
                <a:latin typeface="+mj-lt"/>
              </a:rPr>
              <a:t>magnetic</a:t>
            </a:r>
            <a:r>
              <a:rPr lang="en-CA" sz="2200" dirty="0">
                <a:solidFill>
                  <a:schemeClr val="tx2"/>
                </a:solidFill>
                <a:latin typeface="+mj-lt"/>
              </a:rPr>
              <a:t> materials and those rich in </a:t>
            </a:r>
            <a:r>
              <a:rPr lang="en-CA" sz="2200" b="1" dirty="0">
                <a:solidFill>
                  <a:schemeClr val="tx2"/>
                </a:solidFill>
                <a:effectLst>
                  <a:outerShdw blurRad="38100" dist="38100" dir="2700000" algn="tl">
                    <a:srgbClr val="000000">
                      <a:alpha val="43137"/>
                    </a:srgbClr>
                  </a:outerShdw>
                </a:effectLst>
                <a:latin typeface="+mj-lt"/>
              </a:rPr>
              <a:t>hydrogen.</a:t>
            </a:r>
          </a:p>
          <a:p>
            <a:pPr marL="342900" indent="-342900">
              <a:spcAft>
                <a:spcPts val="1200"/>
              </a:spcAft>
              <a:buFont typeface="Arial" panose="020B0604020202020204" pitchFamily="34" charset="0"/>
              <a:buChar char="•"/>
              <a:defRPr/>
            </a:pPr>
            <a:r>
              <a:rPr lang="en-US" sz="2200" b="1" dirty="0">
                <a:solidFill>
                  <a:schemeClr val="tx2"/>
                </a:solidFill>
                <a:effectLst>
                  <a:outerShdw blurRad="38100" dist="38100" dir="2700000" algn="tl">
                    <a:srgbClr val="000000">
                      <a:alpha val="43137"/>
                    </a:srgbClr>
                  </a:outerShdw>
                </a:effectLst>
                <a:latin typeface="+mj-lt"/>
              </a:rPr>
              <a:t>Pulsed</a:t>
            </a:r>
            <a:r>
              <a:rPr lang="en-US" sz="2200" dirty="0">
                <a:solidFill>
                  <a:schemeClr val="tx2"/>
                </a:solidFill>
                <a:latin typeface="+mj-lt"/>
              </a:rPr>
              <a:t> source at JINR fits within the neutron source landscape geographically and historically.</a:t>
            </a:r>
          </a:p>
          <a:p>
            <a:pPr marL="342900" indent="-342900">
              <a:spcAft>
                <a:spcPts val="1200"/>
              </a:spcAft>
              <a:buFont typeface="Arial" panose="020B0604020202020204" pitchFamily="34" charset="0"/>
              <a:buChar char="•"/>
              <a:defRPr/>
            </a:pPr>
            <a:r>
              <a:rPr lang="en-US" sz="2200" b="1" dirty="0">
                <a:solidFill>
                  <a:schemeClr val="tx2"/>
                </a:solidFill>
                <a:effectLst>
                  <a:outerShdw blurRad="38100" dist="38100" dir="2700000" algn="tl">
                    <a:srgbClr val="000000">
                      <a:alpha val="43137"/>
                    </a:srgbClr>
                  </a:outerShdw>
                </a:effectLst>
                <a:latin typeface="+mj-lt"/>
              </a:rPr>
              <a:t>Narrow</a:t>
            </a:r>
            <a:r>
              <a:rPr lang="en-US" sz="2200" dirty="0">
                <a:solidFill>
                  <a:schemeClr val="tx2"/>
                </a:solidFill>
                <a:latin typeface="+mj-lt"/>
              </a:rPr>
              <a:t> pulse width is important for high-resolution configurations, while </a:t>
            </a:r>
            <a:r>
              <a:rPr lang="en-US" sz="2200" b="1" dirty="0">
                <a:solidFill>
                  <a:schemeClr val="tx2"/>
                </a:solidFill>
                <a:effectLst>
                  <a:outerShdw blurRad="38100" dist="38100" dir="2700000" algn="tl">
                    <a:srgbClr val="000000">
                      <a:alpha val="43137"/>
                    </a:srgbClr>
                  </a:outerShdw>
                </a:effectLst>
                <a:latin typeface="+mj-lt"/>
              </a:rPr>
              <a:t>longer</a:t>
            </a:r>
            <a:r>
              <a:rPr lang="en-US" sz="2200" dirty="0">
                <a:solidFill>
                  <a:schemeClr val="tx2"/>
                </a:solidFill>
                <a:effectLst>
                  <a:outerShdw blurRad="38100" dist="38100" dir="2700000" algn="tl">
                    <a:srgbClr val="000000">
                      <a:alpha val="43137"/>
                    </a:srgbClr>
                  </a:outerShdw>
                </a:effectLst>
                <a:latin typeface="+mj-lt"/>
              </a:rPr>
              <a:t> pulse </a:t>
            </a:r>
            <a:r>
              <a:rPr lang="en-US" sz="2200" dirty="0">
                <a:solidFill>
                  <a:schemeClr val="tx2"/>
                </a:solidFill>
                <a:latin typeface="+mj-lt"/>
              </a:rPr>
              <a:t>is preferable for high-intensity setups.</a:t>
            </a:r>
          </a:p>
          <a:p>
            <a:pPr marL="342900" indent="-342900">
              <a:spcAft>
                <a:spcPts val="1200"/>
              </a:spcAft>
              <a:buFont typeface="Arial" panose="020B0604020202020204" pitchFamily="34" charset="0"/>
              <a:buChar char="•"/>
              <a:defRPr/>
            </a:pPr>
            <a:r>
              <a:rPr lang="en-US" sz="2200" dirty="0">
                <a:solidFill>
                  <a:schemeClr val="tx2"/>
                </a:solidFill>
                <a:latin typeface="+mj-lt"/>
              </a:rPr>
              <a:t>The optimization must be done in a </a:t>
            </a:r>
            <a:r>
              <a:rPr lang="en-US" sz="2200" b="1" dirty="0">
                <a:solidFill>
                  <a:schemeClr val="tx2"/>
                </a:solidFill>
                <a:effectLst>
                  <a:outerShdw blurRad="38100" dist="38100" dir="2700000" algn="tl">
                    <a:srgbClr val="000000">
                      <a:alpha val="43137"/>
                    </a:srgbClr>
                  </a:outerShdw>
                </a:effectLst>
                <a:latin typeface="+mj-lt"/>
              </a:rPr>
              <a:t>source-instrument</a:t>
            </a:r>
            <a:r>
              <a:rPr lang="en-US" sz="2200" dirty="0">
                <a:solidFill>
                  <a:schemeClr val="tx2"/>
                </a:solidFill>
                <a:latin typeface="+mj-lt"/>
              </a:rPr>
              <a:t> complex manner.</a:t>
            </a:r>
          </a:p>
        </p:txBody>
      </p:sp>
      <p:sp>
        <p:nvSpPr>
          <p:cNvPr id="244739" name="Скругленный прямоугольник 18"/>
          <p:cNvSpPr>
            <a:spLocks noChangeArrowheads="1"/>
          </p:cNvSpPr>
          <p:nvPr/>
        </p:nvSpPr>
        <p:spPr bwMode="auto">
          <a:xfrm>
            <a:off x="603250" y="228600"/>
            <a:ext cx="7988300" cy="1055688"/>
          </a:xfrm>
          <a:prstGeom prst="roundRect">
            <a:avLst>
              <a:gd name="adj" fmla="val 16667"/>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800" b="1">
                <a:solidFill>
                  <a:srgbClr val="FFFF00"/>
                </a:solidFill>
              </a:rPr>
              <a:t>User demands on the parameters</a:t>
            </a:r>
            <a:br>
              <a:rPr lang="en-US" altLang="hu-HU" sz="2800" b="1">
                <a:solidFill>
                  <a:srgbClr val="FFFF00"/>
                </a:solidFill>
              </a:rPr>
            </a:br>
            <a:r>
              <a:rPr lang="en-US" altLang="hu-HU" sz="2800" b="1">
                <a:solidFill>
                  <a:srgbClr val="FFFF00"/>
                </a:solidFill>
              </a:rPr>
              <a:t>of a future neutron source at JINR</a:t>
            </a:r>
          </a:p>
        </p:txBody>
      </p:sp>
      <p:sp>
        <p:nvSpPr>
          <p:cNvPr id="244740" name="Прямоугольник 2"/>
          <p:cNvSpPr>
            <a:spLocks noChangeArrowheads="1"/>
          </p:cNvSpPr>
          <p:nvPr/>
        </p:nvSpPr>
        <p:spPr bwMode="auto">
          <a:xfrm>
            <a:off x="-341313" y="1390650"/>
            <a:ext cx="9029701"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hu-HU" sz="2200" b="1" i="1">
                <a:solidFill>
                  <a:srgbClr val="C00000"/>
                </a:solidFill>
              </a:rPr>
              <a:t>N. Kučerka </a:t>
            </a:r>
          </a:p>
        </p:txBody>
      </p:sp>
      <p:sp>
        <p:nvSpPr>
          <p:cNvPr id="244741" name="Прямоугольник 5"/>
          <p:cNvSpPr>
            <a:spLocks noChangeArrowheads="1"/>
          </p:cNvSpPr>
          <p:nvPr/>
        </p:nvSpPr>
        <p:spPr bwMode="auto">
          <a:xfrm>
            <a:off x="530225" y="5759450"/>
            <a:ext cx="83820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b="1">
                <a:solidFill>
                  <a:srgbClr val="C00000"/>
                </a:solidFill>
              </a:rPr>
              <a:t>The PAC appreciates that already in the preliminary design phase attention is being given to the needs of the scientific community regarding principal parameters of the new source.</a:t>
            </a:r>
            <a:endParaRPr lang="ru-RU" altLang="hu-HU" b="1">
              <a:solidFill>
                <a:srgbClr val="C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5080000"/>
            <a:ext cx="9144000" cy="17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Прямоугольник 2"/>
          <p:cNvSpPr/>
          <p:nvPr/>
        </p:nvSpPr>
        <p:spPr>
          <a:xfrm>
            <a:off x="762000" y="874713"/>
            <a:ext cx="7859713" cy="4618037"/>
          </a:xfrm>
          <a:prstGeom prst="rect">
            <a:avLst/>
          </a:prstGeom>
        </p:spPr>
        <p:txBody>
          <a:bodyPr>
            <a:spAutoFit/>
          </a:bodyPr>
          <a:lstStyle/>
          <a:p>
            <a:pPr algn="just">
              <a:tabLst>
                <a:tab pos="2235200" algn="l"/>
              </a:tabLst>
              <a:defRPr/>
            </a:pPr>
            <a:r>
              <a:rPr lang="en-US" sz="2000" u="sng" dirty="0" smtClean="0">
                <a:solidFill>
                  <a:srgbClr val="C00000"/>
                </a:solidFill>
              </a:rPr>
              <a:t>Recommendations</a:t>
            </a:r>
          </a:p>
          <a:p>
            <a:pPr algn="just">
              <a:tabLst>
                <a:tab pos="2235200" algn="l"/>
              </a:tabLst>
              <a:defRPr/>
            </a:pPr>
            <a:endParaRPr lang="en-US" sz="1000" dirty="0" smtClean="0">
              <a:solidFill>
                <a:srgbClr val="C00000"/>
              </a:solidFill>
            </a:endParaRPr>
          </a:p>
          <a:p>
            <a:pPr marL="285750" indent="-285750" algn="just">
              <a:buFont typeface="Arial" pitchFamily="34" charset="0"/>
              <a:buChar char="•"/>
              <a:tabLst>
                <a:tab pos="2235200" algn="l"/>
              </a:tabLst>
              <a:defRPr/>
            </a:pPr>
            <a:r>
              <a:rPr lang="en-US" dirty="0" smtClean="0">
                <a:solidFill>
                  <a:srgbClr val="014975"/>
                </a:solidFill>
              </a:rPr>
              <a:t>The PAC recommends that the JINR Directorate starts the strategic planning process of a potential new neutron source at JINR after the decommissioning of the reactor.</a:t>
            </a:r>
          </a:p>
          <a:p>
            <a:pPr marL="285750" indent="-285750" algn="just">
              <a:buFont typeface="Arial" pitchFamily="34" charset="0"/>
              <a:buChar char="•"/>
              <a:tabLst>
                <a:tab pos="2235200" algn="l"/>
              </a:tabLst>
              <a:defRPr/>
            </a:pPr>
            <a:endParaRPr lang="en-US" sz="1500" dirty="0" smtClean="0">
              <a:solidFill>
                <a:srgbClr val="014975"/>
              </a:solidFill>
            </a:endParaRPr>
          </a:p>
          <a:p>
            <a:pPr marL="285750" indent="-285750" algn="just">
              <a:buFont typeface="Arial" pitchFamily="34" charset="0"/>
              <a:buChar char="•"/>
              <a:tabLst>
                <a:tab pos="2235200" algn="l"/>
              </a:tabLst>
              <a:defRPr/>
            </a:pPr>
            <a:r>
              <a:rPr lang="en-US" dirty="0" smtClean="0">
                <a:solidFill>
                  <a:srgbClr val="014975"/>
                </a:solidFill>
              </a:rPr>
              <a:t>The necessary first step of the planning process should be a comprehensive paper containing a clear science case and identifying the specific added value of the future JINR neutron source within the global and the European neutron source landscape as well as the realistic user needs.</a:t>
            </a:r>
          </a:p>
          <a:p>
            <a:pPr marL="285750" indent="-285750" algn="just">
              <a:buFont typeface="Arial" pitchFamily="34" charset="0"/>
              <a:buChar char="•"/>
              <a:tabLst>
                <a:tab pos="2235200" algn="l"/>
              </a:tabLst>
              <a:defRPr/>
            </a:pPr>
            <a:endParaRPr lang="en-US" sz="1500" dirty="0" smtClean="0">
              <a:solidFill>
                <a:srgbClr val="014975"/>
              </a:solidFill>
            </a:endParaRPr>
          </a:p>
          <a:p>
            <a:pPr marL="285750" indent="-285750" algn="just">
              <a:buFont typeface="Arial" pitchFamily="34" charset="0"/>
              <a:buChar char="•"/>
              <a:tabLst>
                <a:tab pos="2235200" algn="l"/>
              </a:tabLst>
              <a:defRPr/>
            </a:pPr>
            <a:r>
              <a:rPr lang="en-US" dirty="0" smtClean="0">
                <a:solidFill>
                  <a:srgbClr val="014975"/>
                </a:solidFill>
              </a:rPr>
              <a:t>The PAC offers its involved contribution to preparing this document.</a:t>
            </a:r>
          </a:p>
          <a:p>
            <a:pPr marL="285750" indent="-285750" algn="just">
              <a:buFont typeface="Arial" pitchFamily="34" charset="0"/>
              <a:buChar char="•"/>
              <a:tabLst>
                <a:tab pos="2235200" algn="l"/>
              </a:tabLst>
              <a:defRPr/>
            </a:pPr>
            <a:endParaRPr lang="en-US" sz="1500" dirty="0" smtClean="0">
              <a:solidFill>
                <a:srgbClr val="014975"/>
              </a:solidFill>
            </a:endParaRPr>
          </a:p>
          <a:p>
            <a:pPr marL="285750" indent="-285750" algn="just">
              <a:buFont typeface="Arial" pitchFamily="34" charset="0"/>
              <a:buChar char="•"/>
              <a:tabLst>
                <a:tab pos="2235200" algn="l"/>
              </a:tabLst>
              <a:defRPr/>
            </a:pPr>
            <a:r>
              <a:rPr lang="en-US" dirty="0" smtClean="0">
                <a:solidFill>
                  <a:srgbClr val="014975"/>
                </a:solidFill>
              </a:rPr>
              <a:t>A prerequisite to a new neutron source is the continued successful operation of the IBR-2 User </a:t>
            </a:r>
            <a:r>
              <a:rPr lang="en-US" dirty="0" err="1" smtClean="0">
                <a:solidFill>
                  <a:srgbClr val="014975"/>
                </a:solidFill>
              </a:rPr>
              <a:t>Programme</a:t>
            </a:r>
            <a:r>
              <a:rPr lang="en-US" dirty="0" smtClean="0">
                <a:solidFill>
                  <a:srgbClr val="014975"/>
                </a:solidFill>
              </a:rPr>
              <a:t> and enhancement of its performance through instrumentation upgrades.</a:t>
            </a:r>
            <a:endParaRPr lang="en-US" dirty="0">
              <a:solidFill>
                <a:srgbClr val="014975"/>
              </a:solidFill>
            </a:endParaRPr>
          </a:p>
        </p:txBody>
      </p:sp>
      <p:sp>
        <p:nvSpPr>
          <p:cNvPr id="245764" name="Прямоугольник 3"/>
          <p:cNvSpPr>
            <a:spLocks noChangeArrowheads="1"/>
          </p:cNvSpPr>
          <p:nvPr/>
        </p:nvSpPr>
        <p:spPr bwMode="auto">
          <a:xfrm>
            <a:off x="180975" y="5610225"/>
            <a:ext cx="9050338"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2000" u="sng" dirty="0" smtClean="0">
                <a:solidFill>
                  <a:srgbClr val="C00000"/>
                </a:solidFill>
              </a:rPr>
              <a:t>Common issue:</a:t>
            </a:r>
            <a:r>
              <a:rPr lang="en-US" altLang="hu-HU" sz="2000" dirty="0" smtClean="0">
                <a:solidFill>
                  <a:srgbClr val="C00000"/>
                </a:solidFill>
              </a:rPr>
              <a:t> The PAC acknowledges the high level of the implementation of the IBR-2 User </a:t>
            </a:r>
            <a:r>
              <a:rPr lang="en-US" altLang="hu-HU" sz="2000" dirty="0" err="1" smtClean="0">
                <a:solidFill>
                  <a:srgbClr val="C00000"/>
                </a:solidFill>
              </a:rPr>
              <a:t>Programme</a:t>
            </a:r>
            <a:r>
              <a:rPr lang="en-US" altLang="hu-HU" sz="2000" dirty="0" smtClean="0">
                <a:solidFill>
                  <a:srgbClr val="C00000"/>
                </a:solidFill>
              </a:rPr>
              <a:t> which has made this basic JINR facility one of the world's leading open-access neutron sources. </a:t>
            </a:r>
            <a:endParaRPr lang="en-US" altLang="hu-HU" sz="2000" dirty="0">
              <a:solidFill>
                <a:srgbClr val="C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Прямоугольник 1"/>
          <p:cNvSpPr>
            <a:spLocks noChangeArrowheads="1"/>
          </p:cNvSpPr>
          <p:nvPr/>
        </p:nvSpPr>
        <p:spPr bwMode="auto">
          <a:xfrm>
            <a:off x="392113" y="1327150"/>
            <a:ext cx="8383587" cy="769938"/>
          </a:xfrm>
          <a:prstGeom prst="rect">
            <a:avLst/>
          </a:prstGeom>
          <a:solidFill>
            <a:srgbClr val="FFFF00"/>
          </a:solidFill>
          <a:ln w="9525">
            <a:solidFill>
              <a:srgbClr val="C00000"/>
            </a:solidFill>
            <a:miter lim="800000"/>
            <a:headEnd/>
            <a:tailEnd/>
          </a:ln>
        </p:spPr>
        <p:txBody>
          <a:bodyPr>
            <a:spAutoFit/>
          </a:bodyPr>
          <a:lstStyle>
            <a:lvl1pPr defTabSz="812800" eaLnBrk="0" hangingPunct="0">
              <a:defRPr>
                <a:solidFill>
                  <a:schemeClr val="tx1"/>
                </a:solidFill>
                <a:latin typeface="Arial" panose="020B0604020202020204" pitchFamily="34" charset="0"/>
                <a:cs typeface="Arial" panose="020B0604020202020204" pitchFamily="34" charset="0"/>
              </a:defRPr>
            </a:lvl1pPr>
            <a:lvl2pPr marL="742950" indent="-285750" defTabSz="812800" eaLnBrk="0" hangingPunct="0">
              <a:defRPr>
                <a:solidFill>
                  <a:schemeClr val="tx1"/>
                </a:solidFill>
                <a:latin typeface="Arial" panose="020B0604020202020204" pitchFamily="34" charset="0"/>
                <a:cs typeface="Arial" panose="020B0604020202020204" pitchFamily="34" charset="0"/>
              </a:defRPr>
            </a:lvl2pPr>
            <a:lvl3pPr marL="1143000" indent="-228600" defTabSz="812800" eaLnBrk="0" hangingPunct="0">
              <a:defRPr>
                <a:solidFill>
                  <a:schemeClr val="tx1"/>
                </a:solidFill>
                <a:latin typeface="Arial" panose="020B0604020202020204" pitchFamily="34" charset="0"/>
                <a:cs typeface="Arial" panose="020B0604020202020204" pitchFamily="34" charset="0"/>
              </a:defRPr>
            </a:lvl3pPr>
            <a:lvl4pPr marL="1600200" indent="-228600" defTabSz="812800" eaLnBrk="0" hangingPunct="0">
              <a:defRPr>
                <a:solidFill>
                  <a:schemeClr val="tx1"/>
                </a:solidFill>
                <a:latin typeface="Arial" panose="020B0604020202020204" pitchFamily="34" charset="0"/>
                <a:cs typeface="Arial" panose="020B0604020202020204" pitchFamily="34" charset="0"/>
              </a:defRPr>
            </a:lvl4pPr>
            <a:lvl5pPr marL="2057400" indent="-228600" defTabSz="812800" eaLnBrk="0" hangingPunct="0">
              <a:defRPr>
                <a:solidFill>
                  <a:schemeClr val="tx1"/>
                </a:solidFill>
                <a:latin typeface="Arial" panose="020B0604020202020204" pitchFamily="34" charset="0"/>
                <a:cs typeface="Arial" panose="020B0604020202020204" pitchFamily="34" charset="0"/>
              </a:defRPr>
            </a:lvl5pPr>
            <a:lvl6pPr marL="25146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200" b="1">
                <a:solidFill>
                  <a:srgbClr val="0000FF"/>
                </a:solidFill>
              </a:rPr>
              <a:t>Investigations of Condensed Matter by Modern Neutron Scattering Methods</a:t>
            </a:r>
            <a:endParaRPr lang="ru-RU" altLang="hu-HU" sz="2200" b="1">
              <a:solidFill>
                <a:srgbClr val="0000FF"/>
              </a:solidFill>
            </a:endParaRPr>
          </a:p>
        </p:txBody>
      </p:sp>
      <p:sp>
        <p:nvSpPr>
          <p:cNvPr id="246787" name="Скругленный прямоугольник 18"/>
          <p:cNvSpPr>
            <a:spLocks noChangeArrowheads="1"/>
          </p:cNvSpPr>
          <p:nvPr/>
        </p:nvSpPr>
        <p:spPr bwMode="auto">
          <a:xfrm>
            <a:off x="290513" y="417513"/>
            <a:ext cx="8534400" cy="612775"/>
          </a:xfrm>
          <a:prstGeom prst="roundRect">
            <a:avLst>
              <a:gd name="adj" fmla="val 16667"/>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3000" b="1">
                <a:solidFill>
                  <a:srgbClr val="FFFF00"/>
                </a:solidFill>
              </a:rPr>
              <a:t>Recommendations on themes and projects</a:t>
            </a:r>
          </a:p>
        </p:txBody>
      </p:sp>
      <p:sp>
        <p:nvSpPr>
          <p:cNvPr id="246788" name="Прямоугольник 2"/>
          <p:cNvSpPr>
            <a:spLocks noChangeArrowheads="1"/>
          </p:cNvSpPr>
          <p:nvPr/>
        </p:nvSpPr>
        <p:spPr bwMode="auto">
          <a:xfrm>
            <a:off x="7205663" y="1716088"/>
            <a:ext cx="14446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600" i="1">
                <a:solidFill>
                  <a:srgbClr val="000000"/>
                </a:solidFill>
              </a:rPr>
              <a:t>D. Kozlenko</a:t>
            </a:r>
            <a:endParaRPr lang="ru-RU" altLang="hu-HU" sz="1600" i="1">
              <a:solidFill>
                <a:srgbClr val="000000"/>
              </a:solidFill>
            </a:endParaRPr>
          </a:p>
        </p:txBody>
      </p:sp>
      <p:sp>
        <p:nvSpPr>
          <p:cNvPr id="10" name="Прямоугольник 9"/>
          <p:cNvSpPr/>
          <p:nvPr/>
        </p:nvSpPr>
        <p:spPr>
          <a:xfrm>
            <a:off x="755650" y="2427288"/>
            <a:ext cx="7200900" cy="430212"/>
          </a:xfrm>
          <a:prstGeom prst="rect">
            <a:avLst/>
          </a:prstGeom>
        </p:spPr>
        <p:txBody>
          <a:bodyPr>
            <a:spAutoFit/>
          </a:bodyPr>
          <a:lstStyle/>
          <a:p>
            <a:pPr algn="ctr" fontAlgn="auto">
              <a:spcBef>
                <a:spcPts val="0"/>
              </a:spcBef>
              <a:spcAft>
                <a:spcPts val="0"/>
              </a:spcAft>
              <a:tabLst>
                <a:tab pos="625475" algn="l"/>
              </a:tabLst>
              <a:defRPr/>
            </a:pPr>
            <a:r>
              <a:rPr lang="en-US" sz="2200" b="1" kern="0" dirty="0">
                <a:solidFill>
                  <a:srgbClr val="C00000"/>
                </a:solidFill>
              </a:rPr>
              <a:t>The priority directions of scientific research </a:t>
            </a:r>
            <a:r>
              <a:rPr lang="ru-RU" sz="2200" b="1" kern="0" dirty="0">
                <a:solidFill>
                  <a:srgbClr val="C00000"/>
                </a:solidFill>
              </a:rPr>
              <a:t>:</a:t>
            </a:r>
            <a:endParaRPr lang="en-US" sz="2200" b="1" kern="0" dirty="0">
              <a:solidFill>
                <a:srgbClr val="C00000"/>
              </a:solidFill>
            </a:endParaRPr>
          </a:p>
        </p:txBody>
      </p:sp>
      <p:sp>
        <p:nvSpPr>
          <p:cNvPr id="11" name="Rectangle 5"/>
          <p:cNvSpPr>
            <a:spLocks noChangeArrowheads="1"/>
          </p:cNvSpPr>
          <p:nvPr/>
        </p:nvSpPr>
        <p:spPr bwMode="auto">
          <a:xfrm>
            <a:off x="217488" y="2466975"/>
            <a:ext cx="8820150" cy="353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defRPr/>
            </a:pPr>
            <a:r>
              <a:rPr lang="ru-RU" sz="2400" b="1" dirty="0">
                <a:solidFill>
                  <a:srgbClr val="0000FF"/>
                </a:solidFill>
              </a:rPr>
              <a:t>        </a:t>
            </a:r>
            <a:endParaRPr lang="en-US" sz="2000" b="1" dirty="0">
              <a:solidFill>
                <a:srgbClr val="0000FF"/>
              </a:solidFill>
            </a:endParaRPr>
          </a:p>
          <a:p>
            <a:pPr marL="457200" indent="-457200">
              <a:buFont typeface="+mj-lt"/>
              <a:buAutoNum type="arabicPeriod"/>
              <a:tabLst>
                <a:tab pos="625475" algn="l"/>
              </a:tabLst>
              <a:defRPr/>
            </a:pPr>
            <a:endParaRPr lang="ru-RU" sz="2000" b="1" dirty="0">
              <a:solidFill>
                <a:srgbClr val="FF0066"/>
              </a:solidFill>
            </a:endParaRPr>
          </a:p>
          <a:p>
            <a:pPr marL="457200" indent="-457200">
              <a:buFont typeface="Arial" pitchFamily="34" charset="0"/>
              <a:buChar char="•"/>
              <a:defRPr/>
            </a:pPr>
            <a:r>
              <a:rPr lang="en-US" sz="2000" b="1" dirty="0">
                <a:solidFill>
                  <a:srgbClr val="006600"/>
                </a:solidFill>
              </a:rPr>
              <a:t>Physics and Chemistry of Novel Functional Materials;</a:t>
            </a:r>
          </a:p>
          <a:p>
            <a:pPr marL="457200" indent="-457200">
              <a:buFont typeface="Arial" pitchFamily="34" charset="0"/>
              <a:buChar char="•"/>
              <a:defRPr/>
            </a:pPr>
            <a:endParaRPr lang="en-US" sz="2000" b="1" dirty="0">
              <a:solidFill>
                <a:srgbClr val="006600"/>
              </a:solidFill>
            </a:endParaRPr>
          </a:p>
          <a:p>
            <a:pPr marL="457200" indent="-457200">
              <a:buFont typeface="Arial" pitchFamily="34" charset="0"/>
              <a:buChar char="•"/>
              <a:defRPr/>
            </a:pPr>
            <a:r>
              <a:rPr lang="en-US" sz="2000" b="1" dirty="0">
                <a:solidFill>
                  <a:srgbClr val="006600"/>
                </a:solidFill>
              </a:rPr>
              <a:t>Physics of </a:t>
            </a:r>
            <a:r>
              <a:rPr lang="en-US" sz="2000" b="1" dirty="0" err="1">
                <a:solidFill>
                  <a:srgbClr val="006600"/>
                </a:solidFill>
              </a:rPr>
              <a:t>Nanosystems</a:t>
            </a:r>
            <a:r>
              <a:rPr lang="en-US" sz="2000" b="1" dirty="0">
                <a:solidFill>
                  <a:srgbClr val="006600"/>
                </a:solidFill>
              </a:rPr>
              <a:t> and Nanoscale Phenomena;</a:t>
            </a:r>
          </a:p>
          <a:p>
            <a:pPr marL="457200" indent="-457200">
              <a:buFont typeface="Arial" pitchFamily="34" charset="0"/>
              <a:buChar char="•"/>
              <a:defRPr/>
            </a:pPr>
            <a:endParaRPr lang="ru-RU" sz="2000" b="1" dirty="0">
              <a:solidFill>
                <a:srgbClr val="006600"/>
              </a:solidFill>
            </a:endParaRPr>
          </a:p>
          <a:p>
            <a:pPr marL="457200" indent="-457200">
              <a:buFont typeface="Arial" pitchFamily="34" charset="0"/>
              <a:buChar char="•"/>
              <a:defRPr/>
            </a:pPr>
            <a:r>
              <a:rPr lang="en-US" sz="2000" b="1" dirty="0">
                <a:solidFill>
                  <a:srgbClr val="006600"/>
                </a:solidFill>
              </a:rPr>
              <a:t>Physics and Chemistry of Complex Liquids and Polymers;</a:t>
            </a:r>
          </a:p>
          <a:p>
            <a:pPr marL="457200" indent="-457200">
              <a:buFont typeface="Arial" pitchFamily="34" charset="0"/>
              <a:buChar char="•"/>
              <a:defRPr/>
            </a:pPr>
            <a:endParaRPr lang="en-US" sz="2000" b="1" dirty="0">
              <a:solidFill>
                <a:srgbClr val="006600"/>
              </a:solidFill>
            </a:endParaRPr>
          </a:p>
          <a:p>
            <a:pPr marL="457200" indent="-457200">
              <a:buFont typeface="Arial" pitchFamily="34" charset="0"/>
              <a:buChar char="•"/>
              <a:defRPr/>
            </a:pPr>
            <a:r>
              <a:rPr lang="en-US" sz="2000" b="1" dirty="0">
                <a:solidFill>
                  <a:srgbClr val="006600"/>
                </a:solidFill>
              </a:rPr>
              <a:t>Molecular Biology and Pharmacology;</a:t>
            </a:r>
          </a:p>
          <a:p>
            <a:pPr marL="457200" indent="-457200">
              <a:buFont typeface="Arial" pitchFamily="34" charset="0"/>
              <a:buChar char="•"/>
              <a:defRPr/>
            </a:pPr>
            <a:endParaRPr lang="en-US" sz="2000" b="1" dirty="0">
              <a:solidFill>
                <a:srgbClr val="006600"/>
              </a:solidFill>
            </a:endParaRPr>
          </a:p>
          <a:p>
            <a:pPr marL="457200" indent="-457200">
              <a:buFont typeface="Arial" pitchFamily="34" charset="0"/>
              <a:buChar char="•"/>
              <a:defRPr/>
            </a:pPr>
            <a:r>
              <a:rPr lang="en-US" sz="2000" b="1" dirty="0">
                <a:solidFill>
                  <a:srgbClr val="006600"/>
                </a:solidFill>
              </a:rPr>
              <a:t>Materials and Engineering Sciences.</a:t>
            </a:r>
            <a:endParaRPr lang="ru-RU" sz="2000" b="1" dirty="0">
              <a:solidFill>
                <a:srgbClr val="006600"/>
              </a:solidFill>
            </a:endParaRPr>
          </a:p>
        </p:txBody>
      </p:sp>
      <p:grpSp>
        <p:nvGrpSpPr>
          <p:cNvPr id="246791" name="Группа 30"/>
          <p:cNvGrpSpPr>
            <a:grpSpLocks/>
          </p:cNvGrpSpPr>
          <p:nvPr/>
        </p:nvGrpSpPr>
        <p:grpSpPr bwMode="auto">
          <a:xfrm>
            <a:off x="8126413" y="3879850"/>
            <a:ext cx="871537" cy="1301750"/>
            <a:chOff x="4139952" y="3308224"/>
            <a:chExt cx="2016224" cy="2012416"/>
          </a:xfrm>
        </p:grpSpPr>
        <p:pic>
          <p:nvPicPr>
            <p:cNvPr id="246800" name="Picture 5" descr="fig29_sm"/>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139952" y="3428317"/>
              <a:ext cx="2016224" cy="168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useBgFill="1">
          <p:nvSpPr>
            <p:cNvPr id="14" name="Прямоугольник 13"/>
            <p:cNvSpPr/>
            <p:nvPr/>
          </p:nvSpPr>
          <p:spPr>
            <a:xfrm>
              <a:off x="5271095" y="3308224"/>
              <a:ext cx="642694" cy="3607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15" name="Прямоугольник 14"/>
            <p:cNvSpPr/>
            <p:nvPr/>
          </p:nvSpPr>
          <p:spPr>
            <a:xfrm>
              <a:off x="4173004" y="3467746"/>
              <a:ext cx="642696" cy="358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16" name="Прямоугольник 15"/>
            <p:cNvSpPr/>
            <p:nvPr/>
          </p:nvSpPr>
          <p:spPr>
            <a:xfrm>
              <a:off x="4654108" y="4959878"/>
              <a:ext cx="708799" cy="360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17" name="Прямоугольник 16"/>
            <p:cNvSpPr/>
            <p:nvPr/>
          </p:nvSpPr>
          <p:spPr>
            <a:xfrm>
              <a:off x="4914857" y="4815082"/>
              <a:ext cx="213007" cy="3607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grpSp>
        <p:nvGrpSpPr>
          <p:cNvPr id="246792" name="Группа 17"/>
          <p:cNvGrpSpPr>
            <a:grpSpLocks/>
          </p:cNvGrpSpPr>
          <p:nvPr/>
        </p:nvGrpSpPr>
        <p:grpSpPr bwMode="auto">
          <a:xfrm>
            <a:off x="8239125" y="3017838"/>
            <a:ext cx="1516063" cy="1196975"/>
            <a:chOff x="7380312" y="1412776"/>
            <a:chExt cx="3405188" cy="1872208"/>
          </a:xfrm>
        </p:grpSpPr>
        <p:pic>
          <p:nvPicPr>
            <p:cNvPr id="246797"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80312" y="1536812"/>
              <a:ext cx="3405188" cy="1393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Прямоугольник 19"/>
            <p:cNvSpPr/>
            <p:nvPr/>
          </p:nvSpPr>
          <p:spPr>
            <a:xfrm>
              <a:off x="8981286" y="1412776"/>
              <a:ext cx="1800647" cy="1656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1" name="Прямоугольник 20"/>
            <p:cNvSpPr/>
            <p:nvPr/>
          </p:nvSpPr>
          <p:spPr>
            <a:xfrm>
              <a:off x="8749518" y="2636911"/>
              <a:ext cx="645382" cy="648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pic>
        <p:nvPicPr>
          <p:cNvPr id="246793" name="Содержимое 10" descr="5975661077129824-1.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11863" y="4908550"/>
            <a:ext cx="1228725"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6"/>
          <p:cNvPicPr>
            <a:picLocks noChangeAspect="1" noChangeArrowheads="1"/>
          </p:cNvPicPr>
          <p:nvPr/>
        </p:nvPicPr>
        <p:blipFill>
          <a:blip r:embed="rId6" cstate="print"/>
          <a:srcRect l="1676" t="25887" r="18437"/>
          <a:stretch>
            <a:fillRect/>
          </a:stretch>
        </p:blipFill>
        <p:spPr bwMode="auto">
          <a:xfrm>
            <a:off x="7643813" y="5073650"/>
            <a:ext cx="1308100" cy="7842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46795"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902450" y="5948363"/>
            <a:ext cx="1404938" cy="89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796" name="Picture 9"/>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729538" y="2309813"/>
            <a:ext cx="577850" cy="107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125" y="579438"/>
            <a:ext cx="8451850" cy="739775"/>
          </a:xfrm>
          <a:prstGeom prst="rect">
            <a:avLst/>
          </a:prstGeom>
          <a:noFill/>
        </p:spPr>
        <p:txBody>
          <a:bodyPr>
            <a:spAutoFit/>
          </a:bodyPr>
          <a:lstStyle/>
          <a:p>
            <a:pPr algn="ctr" defTabSz="685800" fontAlgn="auto">
              <a:spcBef>
                <a:spcPts val="0"/>
              </a:spcBef>
              <a:spcAft>
                <a:spcPts val="0"/>
              </a:spcAft>
              <a:defRPr/>
            </a:pPr>
            <a:r>
              <a:rPr lang="en-US" sz="2100" b="1" dirty="0">
                <a:solidFill>
                  <a:srgbClr val="C00000"/>
                </a:solidFill>
                <a:latin typeface="Calibri" panose="020F0502020204030204"/>
                <a:cs typeface="+mn-cs"/>
              </a:rPr>
              <a:t>Novel type of the charge ordering state in iron oxide Fe</a:t>
            </a:r>
            <a:r>
              <a:rPr lang="en-US" sz="2100" b="1" baseline="-25000" dirty="0">
                <a:solidFill>
                  <a:srgbClr val="C00000"/>
                </a:solidFill>
                <a:latin typeface="Calibri" panose="020F0502020204030204"/>
                <a:cs typeface="+mn-cs"/>
              </a:rPr>
              <a:t>4</a:t>
            </a:r>
            <a:r>
              <a:rPr lang="en-US" sz="2100" b="1" dirty="0">
                <a:solidFill>
                  <a:srgbClr val="C00000"/>
                </a:solidFill>
                <a:latin typeface="Calibri" panose="020F0502020204030204"/>
                <a:cs typeface="+mn-cs"/>
              </a:rPr>
              <a:t>O</a:t>
            </a:r>
            <a:r>
              <a:rPr lang="en-US" sz="2100" b="1" baseline="-25000" dirty="0">
                <a:solidFill>
                  <a:srgbClr val="C00000"/>
                </a:solidFill>
                <a:latin typeface="Calibri" panose="020F0502020204030204"/>
                <a:cs typeface="+mn-cs"/>
              </a:rPr>
              <a:t>5</a:t>
            </a:r>
            <a:r>
              <a:rPr lang="en-US" sz="2100" b="1" dirty="0">
                <a:solidFill>
                  <a:srgbClr val="C00000"/>
                </a:solidFill>
                <a:latin typeface="Calibri" panose="020F0502020204030204"/>
                <a:cs typeface="+mn-cs"/>
              </a:rPr>
              <a:t> involving competing dimer and trimer formation</a:t>
            </a:r>
            <a:endParaRPr lang="ru-RU" sz="2100" b="1" dirty="0">
              <a:solidFill>
                <a:srgbClr val="C00000"/>
              </a:solidFill>
              <a:latin typeface="Calibri" panose="020F0502020204030204"/>
              <a:cs typeface="+mn-cs"/>
            </a:endParaRPr>
          </a:p>
        </p:txBody>
      </p:sp>
      <p:pic>
        <p:nvPicPr>
          <p:cNvPr id="247811" name="Рисунок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92813" y="3200400"/>
            <a:ext cx="2755900" cy="253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7812" name="Рисунок 7"/>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3550" y="1963738"/>
            <a:ext cx="4298950" cy="436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3" name="Прямоугольник 8"/>
          <p:cNvSpPr>
            <a:spLocks noChangeArrowheads="1"/>
          </p:cNvSpPr>
          <p:nvPr/>
        </p:nvSpPr>
        <p:spPr bwMode="auto">
          <a:xfrm>
            <a:off x="39688" y="6015038"/>
            <a:ext cx="554513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685800" eaLnBrk="0" hangingPunct="0">
              <a:defRPr>
                <a:solidFill>
                  <a:schemeClr val="tx1"/>
                </a:solidFill>
                <a:latin typeface="Arial" panose="020B0604020202020204" pitchFamily="34" charset="0"/>
                <a:cs typeface="Arial" panose="020B0604020202020204" pitchFamily="34" charset="0"/>
              </a:defRPr>
            </a:lvl1pPr>
            <a:lvl2pPr marL="742950" indent="-285750" defTabSz="685800" eaLnBrk="0" hangingPunct="0">
              <a:defRPr>
                <a:solidFill>
                  <a:schemeClr val="tx1"/>
                </a:solidFill>
                <a:latin typeface="Arial" panose="020B0604020202020204" pitchFamily="34" charset="0"/>
                <a:cs typeface="Arial" panose="020B0604020202020204" pitchFamily="34" charset="0"/>
              </a:defRPr>
            </a:lvl2pPr>
            <a:lvl3pPr marL="1143000" indent="-228600" defTabSz="685800" eaLnBrk="0" hangingPunct="0">
              <a:defRPr>
                <a:solidFill>
                  <a:schemeClr val="tx1"/>
                </a:solidFill>
                <a:latin typeface="Arial" panose="020B0604020202020204" pitchFamily="34" charset="0"/>
                <a:cs typeface="Arial" panose="020B0604020202020204" pitchFamily="34" charset="0"/>
              </a:defRPr>
            </a:lvl3pPr>
            <a:lvl4pPr marL="1600200" indent="-228600" defTabSz="685800" eaLnBrk="0" hangingPunct="0">
              <a:defRPr>
                <a:solidFill>
                  <a:schemeClr val="tx1"/>
                </a:solidFill>
                <a:latin typeface="Arial" panose="020B0604020202020204" pitchFamily="34" charset="0"/>
                <a:cs typeface="Arial" panose="020B0604020202020204" pitchFamily="34" charset="0"/>
              </a:defRPr>
            </a:lvl4pPr>
            <a:lvl5pPr marL="2057400" indent="-228600" defTabSz="685800" eaLnBrk="0" hangingPunct="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sz="1200">
                <a:solidFill>
                  <a:srgbClr val="7030A0"/>
                </a:solidFill>
                <a:cs typeface="Times New Roman" panose="02020603050405020304" pitchFamily="18" charset="0"/>
              </a:rPr>
              <a:t>Crystal structure of Fe</a:t>
            </a:r>
            <a:r>
              <a:rPr lang="ru-RU" altLang="hu-HU" sz="1200" baseline="-25000">
                <a:solidFill>
                  <a:srgbClr val="7030A0"/>
                </a:solidFill>
                <a:cs typeface="Times New Roman" panose="02020603050405020304" pitchFamily="18" charset="0"/>
              </a:rPr>
              <a:t>4</a:t>
            </a:r>
            <a:r>
              <a:rPr lang="en-US" altLang="hu-HU" sz="1200">
                <a:solidFill>
                  <a:srgbClr val="7030A0"/>
                </a:solidFill>
                <a:cs typeface="Times New Roman" panose="02020603050405020304" pitchFamily="18" charset="0"/>
              </a:rPr>
              <a:t>O</a:t>
            </a:r>
            <a:r>
              <a:rPr lang="ru-RU" altLang="hu-HU" sz="1200" baseline="-25000">
                <a:solidFill>
                  <a:srgbClr val="7030A0"/>
                </a:solidFill>
                <a:cs typeface="Times New Roman" panose="02020603050405020304" pitchFamily="18" charset="0"/>
              </a:rPr>
              <a:t>5</a:t>
            </a:r>
            <a:r>
              <a:rPr lang="ru-RU" altLang="hu-HU" sz="1200">
                <a:solidFill>
                  <a:srgbClr val="7030A0"/>
                </a:solidFill>
                <a:cs typeface="Times New Roman" panose="02020603050405020304" pitchFamily="18" charset="0"/>
              </a:rPr>
              <a:t> (</a:t>
            </a:r>
            <a:r>
              <a:rPr lang="en-US" altLang="hu-HU" sz="1200">
                <a:solidFill>
                  <a:srgbClr val="7030A0"/>
                </a:solidFill>
                <a:cs typeface="Times New Roman" panose="02020603050405020304" pitchFamily="18" charset="0"/>
              </a:rPr>
              <a:t>a</a:t>
            </a:r>
            <a:r>
              <a:rPr lang="ru-RU" altLang="hu-HU" sz="1200">
                <a:solidFill>
                  <a:srgbClr val="7030A0"/>
                </a:solidFill>
                <a:cs typeface="Times New Roman" panose="02020603050405020304" pitchFamily="18" charset="0"/>
              </a:rPr>
              <a:t>), </a:t>
            </a:r>
            <a:r>
              <a:rPr lang="en-US" altLang="hu-HU" sz="1200">
                <a:solidFill>
                  <a:srgbClr val="7030A0"/>
                </a:solidFill>
                <a:cs typeface="Times New Roman" panose="02020603050405020304" pitchFamily="18" charset="0"/>
              </a:rPr>
              <a:t>neutron diffraction patterns, measured at different temperatures and processed by the Rietveld method</a:t>
            </a:r>
            <a:r>
              <a:rPr lang="ru-RU" altLang="hu-HU" sz="1200">
                <a:solidFill>
                  <a:srgbClr val="7030A0"/>
                </a:solidFill>
                <a:cs typeface="Times New Roman" panose="02020603050405020304" pitchFamily="18" charset="0"/>
              </a:rPr>
              <a:t> (</a:t>
            </a:r>
            <a:r>
              <a:rPr lang="en-US" altLang="hu-HU" sz="1200">
                <a:solidFill>
                  <a:srgbClr val="7030A0"/>
                </a:solidFill>
                <a:cs typeface="Times New Roman" panose="02020603050405020304" pitchFamily="18" charset="0"/>
              </a:rPr>
              <a:t>b</a:t>
            </a:r>
            <a:r>
              <a:rPr lang="ru-RU" altLang="hu-HU" sz="1200">
                <a:solidFill>
                  <a:srgbClr val="7030A0"/>
                </a:solidFill>
                <a:cs typeface="Times New Roman" panose="02020603050405020304" pitchFamily="18" charset="0"/>
              </a:rPr>
              <a:t>), </a:t>
            </a:r>
            <a:r>
              <a:rPr lang="en-US" altLang="hu-HU" sz="1200">
                <a:solidFill>
                  <a:srgbClr val="7030A0"/>
                </a:solidFill>
                <a:cs typeface="Times New Roman" panose="02020603050405020304" pitchFamily="18" charset="0"/>
              </a:rPr>
              <a:t>magnetic structures</a:t>
            </a:r>
            <a:r>
              <a:rPr lang="ru-RU" altLang="hu-HU" sz="1200">
                <a:solidFill>
                  <a:srgbClr val="7030A0"/>
                </a:solidFill>
                <a:cs typeface="Times New Roman" panose="02020603050405020304" pitchFamily="18" charset="0"/>
              </a:rPr>
              <a:t> </a:t>
            </a:r>
            <a:r>
              <a:rPr lang="en-US" altLang="hu-HU" sz="1200">
                <a:solidFill>
                  <a:srgbClr val="7030A0"/>
                </a:solidFill>
                <a:cs typeface="Times New Roman" panose="02020603050405020304" pitchFamily="18" charset="0"/>
              </a:rPr>
              <a:t>at</a:t>
            </a:r>
            <a:r>
              <a:rPr lang="ru-RU" altLang="hu-HU" sz="1200">
                <a:solidFill>
                  <a:srgbClr val="7030A0"/>
                </a:solidFill>
                <a:cs typeface="Times New Roman" panose="02020603050405020304" pitchFamily="18" charset="0"/>
              </a:rPr>
              <a:t> </a:t>
            </a:r>
            <a:r>
              <a:rPr lang="ru-RU" altLang="hu-HU" sz="1200" i="1">
                <a:solidFill>
                  <a:srgbClr val="7030A0"/>
                </a:solidFill>
                <a:cs typeface="Times New Roman" panose="02020603050405020304" pitchFamily="18" charset="0"/>
              </a:rPr>
              <a:t>Т</a:t>
            </a:r>
            <a:r>
              <a:rPr lang="ru-RU" altLang="hu-HU" sz="1200">
                <a:solidFill>
                  <a:srgbClr val="7030A0"/>
                </a:solidFill>
                <a:cs typeface="Times New Roman" panose="02020603050405020304" pitchFamily="18" charset="0"/>
              </a:rPr>
              <a:t> = 150 К</a:t>
            </a:r>
            <a:r>
              <a:rPr lang="en-US" altLang="hu-HU" sz="1200">
                <a:solidFill>
                  <a:srgbClr val="7030A0"/>
                </a:solidFill>
                <a:cs typeface="Times New Roman" panose="02020603050405020304" pitchFamily="18" charset="0"/>
              </a:rPr>
              <a:t> </a:t>
            </a:r>
            <a:r>
              <a:rPr lang="ru-RU" altLang="hu-HU" sz="1200">
                <a:solidFill>
                  <a:srgbClr val="7030A0"/>
                </a:solidFill>
                <a:cs typeface="Times New Roman" panose="02020603050405020304" pitchFamily="18" charset="0"/>
              </a:rPr>
              <a:t>(</a:t>
            </a:r>
            <a:r>
              <a:rPr lang="en-US" altLang="hu-HU" sz="1200">
                <a:solidFill>
                  <a:srgbClr val="7030A0"/>
                </a:solidFill>
                <a:cs typeface="Times New Roman" panose="02020603050405020304" pitchFamily="18" charset="0"/>
              </a:rPr>
              <a:t>c</a:t>
            </a:r>
            <a:r>
              <a:rPr lang="ru-RU" altLang="hu-HU" sz="1200">
                <a:solidFill>
                  <a:srgbClr val="7030A0"/>
                </a:solidFill>
                <a:cs typeface="Times New Roman" panose="02020603050405020304" pitchFamily="18" charset="0"/>
              </a:rPr>
              <a:t>), </a:t>
            </a:r>
            <a:r>
              <a:rPr lang="en-US" altLang="hu-HU" sz="1200">
                <a:solidFill>
                  <a:srgbClr val="7030A0"/>
                </a:solidFill>
                <a:cs typeface="Times New Roman" panose="02020603050405020304" pitchFamily="18" charset="0"/>
              </a:rPr>
              <a:t>and</a:t>
            </a:r>
            <a:r>
              <a:rPr lang="ru-RU" altLang="hu-HU" sz="1200">
                <a:solidFill>
                  <a:srgbClr val="7030A0"/>
                </a:solidFill>
                <a:cs typeface="Times New Roman" panose="02020603050405020304" pitchFamily="18" charset="0"/>
              </a:rPr>
              <a:t> </a:t>
            </a:r>
            <a:r>
              <a:rPr lang="ru-RU" altLang="hu-HU" sz="1200" i="1">
                <a:solidFill>
                  <a:srgbClr val="7030A0"/>
                </a:solidFill>
                <a:cs typeface="Times New Roman" panose="02020603050405020304" pitchFamily="18" charset="0"/>
              </a:rPr>
              <a:t>Т</a:t>
            </a:r>
            <a:r>
              <a:rPr lang="ru-RU" altLang="hu-HU" sz="1200">
                <a:solidFill>
                  <a:srgbClr val="7030A0"/>
                </a:solidFill>
                <a:cs typeface="Times New Roman" panose="02020603050405020304" pitchFamily="18" charset="0"/>
              </a:rPr>
              <a:t> = 10 К (</a:t>
            </a:r>
            <a:r>
              <a:rPr lang="en-US" altLang="hu-HU" sz="1200">
                <a:solidFill>
                  <a:srgbClr val="7030A0"/>
                </a:solidFill>
                <a:cs typeface="Times New Roman" panose="02020603050405020304" pitchFamily="18" charset="0"/>
              </a:rPr>
              <a:t>d</a:t>
            </a:r>
            <a:r>
              <a:rPr lang="ru-RU" altLang="hu-HU" sz="1200">
                <a:solidFill>
                  <a:srgbClr val="7030A0"/>
                </a:solidFill>
                <a:cs typeface="Times New Roman" panose="02020603050405020304" pitchFamily="18" charset="0"/>
              </a:rPr>
              <a:t>).</a:t>
            </a:r>
            <a:r>
              <a:rPr lang="en-US" altLang="hu-HU" sz="1200">
                <a:solidFill>
                  <a:srgbClr val="7030A0"/>
                </a:solidFill>
                <a:cs typeface="Times New Roman" panose="02020603050405020304" pitchFamily="18" charset="0"/>
              </a:rPr>
              <a:t> </a:t>
            </a:r>
            <a:endParaRPr lang="ru-RU" altLang="hu-HU" sz="1200">
              <a:solidFill>
                <a:srgbClr val="7030A0"/>
              </a:solidFill>
              <a:latin typeface="Calibri" panose="020F0502020204030204" pitchFamily="34" charset="0"/>
            </a:endParaRPr>
          </a:p>
        </p:txBody>
      </p:sp>
      <p:sp>
        <p:nvSpPr>
          <p:cNvPr id="10" name="TextBox 9"/>
          <p:cNvSpPr txBox="1"/>
          <p:nvPr/>
        </p:nvSpPr>
        <p:spPr>
          <a:xfrm>
            <a:off x="5983288" y="5734050"/>
            <a:ext cx="3005137" cy="508000"/>
          </a:xfrm>
          <a:prstGeom prst="rect">
            <a:avLst/>
          </a:prstGeom>
          <a:noFill/>
        </p:spPr>
        <p:txBody>
          <a:bodyPr>
            <a:spAutoFit/>
          </a:bodyPr>
          <a:lstStyle/>
          <a:p>
            <a:pPr algn="ctr" defTabSz="685800" fontAlgn="auto">
              <a:spcBef>
                <a:spcPts val="0"/>
              </a:spcBef>
              <a:spcAft>
                <a:spcPts val="0"/>
              </a:spcAft>
              <a:defRPr/>
            </a:pPr>
            <a:r>
              <a:rPr lang="en-US" sz="1350" dirty="0">
                <a:solidFill>
                  <a:srgbClr val="7030A0"/>
                </a:solidFill>
                <a:latin typeface="Calibri" panose="020F0502020204030204"/>
                <a:cs typeface="+mn-cs"/>
              </a:rPr>
              <a:t>Formation mechanism of the dimeric and trimeric states</a:t>
            </a:r>
            <a:endParaRPr lang="ru-RU" sz="1350" dirty="0">
              <a:solidFill>
                <a:srgbClr val="7030A0"/>
              </a:solidFill>
              <a:latin typeface="Calibri" panose="020F0502020204030204"/>
              <a:cs typeface="+mn-cs"/>
            </a:endParaRPr>
          </a:p>
        </p:txBody>
      </p:sp>
      <p:sp>
        <p:nvSpPr>
          <p:cNvPr id="11" name="TextBox 10"/>
          <p:cNvSpPr txBox="1"/>
          <p:nvPr/>
        </p:nvSpPr>
        <p:spPr>
          <a:xfrm>
            <a:off x="5889625" y="6221413"/>
            <a:ext cx="3325813" cy="646112"/>
          </a:xfrm>
          <a:prstGeom prst="rect">
            <a:avLst/>
          </a:prstGeom>
          <a:noFill/>
        </p:spPr>
        <p:txBody>
          <a:bodyPr>
            <a:spAutoFit/>
          </a:bodyPr>
          <a:lstStyle/>
          <a:p>
            <a:pPr defTabSz="685800" fontAlgn="auto">
              <a:spcBef>
                <a:spcPts val="0"/>
              </a:spcBef>
              <a:spcAft>
                <a:spcPts val="0"/>
              </a:spcAft>
              <a:defRPr/>
            </a:pPr>
            <a:r>
              <a:rPr lang="en-US" b="1" i="1" dirty="0" err="1">
                <a:solidFill>
                  <a:srgbClr val="FF0000"/>
                </a:solidFill>
                <a:latin typeface="Calibri" panose="020F0502020204030204"/>
                <a:cs typeface="+mn-cs"/>
              </a:rPr>
              <a:t>S.V.Ovsyannikov</a:t>
            </a:r>
            <a:r>
              <a:rPr lang="en-US" b="1" i="1" dirty="0">
                <a:solidFill>
                  <a:srgbClr val="FF0000"/>
                </a:solidFill>
                <a:latin typeface="Calibri" panose="020F0502020204030204"/>
                <a:cs typeface="+mn-cs"/>
              </a:rPr>
              <a:t>,.., </a:t>
            </a:r>
            <a:r>
              <a:rPr lang="en-US" b="1" i="1" dirty="0" err="1">
                <a:solidFill>
                  <a:srgbClr val="FF0000"/>
                </a:solidFill>
                <a:latin typeface="Calibri" panose="020F0502020204030204"/>
                <a:cs typeface="+mn-cs"/>
              </a:rPr>
              <a:t>D.P.Kozlenko</a:t>
            </a:r>
            <a:r>
              <a:rPr lang="en-US" b="1" i="1" dirty="0">
                <a:solidFill>
                  <a:srgbClr val="FF0000"/>
                </a:solidFill>
                <a:latin typeface="Calibri" panose="020F0502020204030204"/>
                <a:cs typeface="+mn-cs"/>
              </a:rPr>
              <a:t>, et al., Nature Chemistry (2016)</a:t>
            </a:r>
            <a:endParaRPr lang="ru-RU" b="1" i="1" dirty="0">
              <a:solidFill>
                <a:srgbClr val="FF0000"/>
              </a:solidFill>
              <a:latin typeface="Calibri" panose="020F0502020204030204"/>
              <a:cs typeface="+mn-cs"/>
            </a:endParaRPr>
          </a:p>
        </p:txBody>
      </p:sp>
      <p:pic>
        <p:nvPicPr>
          <p:cNvPr id="247816" name="Picture 9"/>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72225" y="1230313"/>
            <a:ext cx="1790700"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65125" y="1520825"/>
            <a:ext cx="5070475" cy="646113"/>
          </a:xfrm>
          <a:prstGeom prst="rect">
            <a:avLst/>
          </a:prstGeom>
          <a:noFill/>
        </p:spPr>
        <p:txBody>
          <a:bodyPr>
            <a:spAutoFit/>
          </a:bodyPr>
          <a:lstStyle/>
          <a:p>
            <a:pPr>
              <a:defRPr/>
            </a:pPr>
            <a:r>
              <a:rPr lang="en-US" b="1" dirty="0">
                <a:solidFill>
                  <a:srgbClr val="006600"/>
                </a:solidFill>
                <a:latin typeface="Arial" charset="0"/>
                <a:cs typeface="+mn-cs"/>
              </a:rPr>
              <a:t>Previously known: Fe</a:t>
            </a:r>
            <a:r>
              <a:rPr lang="en-US" b="1" baseline="-25000" dirty="0">
                <a:solidFill>
                  <a:srgbClr val="006600"/>
                </a:solidFill>
                <a:latin typeface="Arial" charset="0"/>
                <a:cs typeface="+mn-cs"/>
              </a:rPr>
              <a:t>3</a:t>
            </a:r>
            <a:r>
              <a:rPr lang="en-US" b="1" dirty="0">
                <a:solidFill>
                  <a:srgbClr val="006600"/>
                </a:solidFill>
                <a:latin typeface="Arial" charset="0"/>
                <a:cs typeface="+mn-cs"/>
              </a:rPr>
              <a:t>O</a:t>
            </a:r>
            <a:r>
              <a:rPr lang="en-US" b="1" baseline="-25000" dirty="0">
                <a:solidFill>
                  <a:srgbClr val="006600"/>
                </a:solidFill>
                <a:latin typeface="Arial" charset="0"/>
                <a:cs typeface="+mn-cs"/>
              </a:rPr>
              <a:t>4</a:t>
            </a:r>
            <a:r>
              <a:rPr lang="en-US" b="1" dirty="0">
                <a:solidFill>
                  <a:srgbClr val="006600"/>
                </a:solidFill>
                <a:latin typeface="Arial" charset="0"/>
                <a:cs typeface="+mn-cs"/>
              </a:rPr>
              <a:t>, Fe</a:t>
            </a:r>
            <a:r>
              <a:rPr lang="en-US" b="1" baseline="-25000" dirty="0">
                <a:solidFill>
                  <a:srgbClr val="006600"/>
                </a:solidFill>
                <a:latin typeface="Arial" charset="0"/>
                <a:cs typeface="+mn-cs"/>
              </a:rPr>
              <a:t>2</a:t>
            </a:r>
            <a:r>
              <a:rPr lang="en-US" b="1" dirty="0">
                <a:solidFill>
                  <a:srgbClr val="006600"/>
                </a:solidFill>
                <a:latin typeface="Arial" charset="0"/>
                <a:cs typeface="+mn-cs"/>
              </a:rPr>
              <a:t>O</a:t>
            </a:r>
            <a:r>
              <a:rPr lang="en-US" b="1" baseline="-25000" dirty="0">
                <a:solidFill>
                  <a:srgbClr val="006600"/>
                </a:solidFill>
                <a:latin typeface="Arial" charset="0"/>
                <a:cs typeface="+mn-cs"/>
              </a:rPr>
              <a:t>3</a:t>
            </a:r>
            <a:r>
              <a:rPr lang="en-US" b="1" dirty="0">
                <a:solidFill>
                  <a:srgbClr val="006600"/>
                </a:solidFill>
                <a:latin typeface="Arial" charset="0"/>
                <a:cs typeface="+mn-cs"/>
              </a:rPr>
              <a:t>, </a:t>
            </a:r>
            <a:r>
              <a:rPr lang="en-US" b="1" dirty="0" err="1">
                <a:solidFill>
                  <a:srgbClr val="006600"/>
                </a:solidFill>
                <a:latin typeface="Arial" charset="0"/>
                <a:cs typeface="+mn-cs"/>
              </a:rPr>
              <a:t>FeO</a:t>
            </a:r>
            <a:endParaRPr lang="en-US" b="1" dirty="0">
              <a:solidFill>
                <a:srgbClr val="006600"/>
              </a:solidFill>
              <a:latin typeface="Arial" charset="0"/>
              <a:cs typeface="+mn-cs"/>
            </a:endParaRPr>
          </a:p>
          <a:p>
            <a:pPr>
              <a:defRPr/>
            </a:pPr>
            <a:r>
              <a:rPr lang="en-US" b="1" dirty="0">
                <a:solidFill>
                  <a:srgbClr val="006600"/>
                </a:solidFill>
                <a:latin typeface="Arial" charset="0"/>
                <a:cs typeface="+mn-cs"/>
              </a:rPr>
              <a:t>A new one: Fe</a:t>
            </a:r>
            <a:r>
              <a:rPr lang="en-US" b="1" baseline="-25000" dirty="0">
                <a:solidFill>
                  <a:srgbClr val="006600"/>
                </a:solidFill>
                <a:latin typeface="Arial" charset="0"/>
                <a:cs typeface="+mn-cs"/>
              </a:rPr>
              <a:t>4</a:t>
            </a:r>
            <a:r>
              <a:rPr lang="en-US" b="1" dirty="0">
                <a:solidFill>
                  <a:srgbClr val="006600"/>
                </a:solidFill>
                <a:latin typeface="Arial" charset="0"/>
                <a:cs typeface="+mn-cs"/>
              </a:rPr>
              <a:t>O</a:t>
            </a:r>
            <a:r>
              <a:rPr lang="en-US" b="1" baseline="-25000" dirty="0">
                <a:solidFill>
                  <a:srgbClr val="006600"/>
                </a:solidFill>
                <a:latin typeface="Arial" charset="0"/>
                <a:cs typeface="+mn-cs"/>
              </a:rPr>
              <a:t>5</a:t>
            </a:r>
            <a:endParaRPr lang="ru-RU" b="1" baseline="-25000" dirty="0">
              <a:solidFill>
                <a:srgbClr val="006600"/>
              </a:solidFill>
              <a:latin typeface="Arial" charset="0"/>
              <a:cs typeface="+mn-cs"/>
            </a:endParaRPr>
          </a:p>
        </p:txBody>
      </p:sp>
      <p:sp>
        <p:nvSpPr>
          <p:cNvPr id="247818" name="Прямоугольник 1"/>
          <p:cNvSpPr>
            <a:spLocks noChangeArrowheads="1"/>
          </p:cNvSpPr>
          <p:nvPr/>
        </p:nvSpPr>
        <p:spPr bwMode="auto">
          <a:xfrm>
            <a:off x="414338" y="92075"/>
            <a:ext cx="8383587" cy="354013"/>
          </a:xfrm>
          <a:prstGeom prst="rect">
            <a:avLst/>
          </a:prstGeom>
          <a:solidFill>
            <a:srgbClr val="FFFF00"/>
          </a:solidFill>
          <a:ln w="9525">
            <a:solidFill>
              <a:srgbClr val="C00000"/>
            </a:solidFill>
            <a:miter lim="800000"/>
            <a:headEnd/>
            <a:tailEnd/>
          </a:ln>
        </p:spPr>
        <p:txBody>
          <a:bodyPr>
            <a:spAutoFit/>
          </a:bodyPr>
          <a:lstStyle>
            <a:lvl1pPr defTabSz="812800" eaLnBrk="0" hangingPunct="0">
              <a:defRPr>
                <a:solidFill>
                  <a:schemeClr val="tx1"/>
                </a:solidFill>
                <a:latin typeface="Arial" panose="020B0604020202020204" pitchFamily="34" charset="0"/>
                <a:cs typeface="Arial" panose="020B0604020202020204" pitchFamily="34" charset="0"/>
              </a:defRPr>
            </a:lvl1pPr>
            <a:lvl2pPr marL="742950" indent="-285750" defTabSz="812800" eaLnBrk="0" hangingPunct="0">
              <a:defRPr>
                <a:solidFill>
                  <a:schemeClr val="tx1"/>
                </a:solidFill>
                <a:latin typeface="Arial" panose="020B0604020202020204" pitchFamily="34" charset="0"/>
                <a:cs typeface="Arial" panose="020B0604020202020204" pitchFamily="34" charset="0"/>
              </a:defRPr>
            </a:lvl2pPr>
            <a:lvl3pPr marL="1143000" indent="-228600" defTabSz="812800" eaLnBrk="0" hangingPunct="0">
              <a:defRPr>
                <a:solidFill>
                  <a:schemeClr val="tx1"/>
                </a:solidFill>
                <a:latin typeface="Arial" panose="020B0604020202020204" pitchFamily="34" charset="0"/>
                <a:cs typeface="Arial" panose="020B0604020202020204" pitchFamily="34" charset="0"/>
              </a:defRPr>
            </a:lvl3pPr>
            <a:lvl4pPr marL="1600200" indent="-228600" defTabSz="812800" eaLnBrk="0" hangingPunct="0">
              <a:defRPr>
                <a:solidFill>
                  <a:schemeClr val="tx1"/>
                </a:solidFill>
                <a:latin typeface="Arial" panose="020B0604020202020204" pitchFamily="34" charset="0"/>
                <a:cs typeface="Arial" panose="020B0604020202020204" pitchFamily="34" charset="0"/>
              </a:defRPr>
            </a:lvl4pPr>
            <a:lvl5pPr marL="2057400" indent="-228600" defTabSz="812800" eaLnBrk="0" hangingPunct="0">
              <a:defRPr>
                <a:solidFill>
                  <a:schemeClr val="tx1"/>
                </a:solidFill>
                <a:latin typeface="Arial" panose="020B0604020202020204" pitchFamily="34" charset="0"/>
                <a:cs typeface="Arial" panose="020B0604020202020204" pitchFamily="34" charset="0"/>
              </a:defRPr>
            </a:lvl5pPr>
            <a:lvl6pPr marL="25146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1700" b="1">
                <a:solidFill>
                  <a:srgbClr val="0000FF"/>
                </a:solidFill>
              </a:rPr>
              <a:t>Investigations of Condensed Matter by Modern Neutron Scattering Methods</a:t>
            </a:r>
            <a:endParaRPr lang="ru-RU" altLang="hu-HU" sz="1700" b="1">
              <a:solidFill>
                <a:srgbClr val="0000FF"/>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F:\Work\IXS_projects\ID28\Figure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450" y="3357563"/>
            <a:ext cx="2466975" cy="2081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a:off x="44450" y="1227138"/>
            <a:ext cx="2119313" cy="336550"/>
          </a:xfrm>
          <a:prstGeom prst="rect">
            <a:avLst/>
          </a:prstGeom>
          <a:solidFill>
            <a:schemeClr val="bg2"/>
          </a:solidFill>
          <a:effectLst>
            <a:outerShdw blurRad="50800" dist="76200" dir="2700000" algn="tl" rotWithShape="0">
              <a:prstClr val="black">
                <a:alpha val="40000"/>
              </a:prstClr>
            </a:outerShdw>
          </a:effectLst>
        </p:spPr>
        <p:txBody>
          <a:bodyPr wrap="none">
            <a:spAutoFit/>
          </a:bodyPr>
          <a:lstStyle/>
          <a:p>
            <a:pPr fontAlgn="auto">
              <a:spcBef>
                <a:spcPts val="0"/>
              </a:spcBef>
              <a:spcAft>
                <a:spcPts val="0"/>
              </a:spcAft>
              <a:defRPr/>
            </a:pPr>
            <a:r>
              <a:rPr lang="en-US" sz="1600" dirty="0">
                <a:solidFill>
                  <a:srgbClr val="014975"/>
                </a:solidFill>
                <a:latin typeface="Comic Sans MS" panose="030F0702030302020204" pitchFamily="66" charset="0"/>
                <a:cs typeface="+mn-cs"/>
                <a:sym typeface="Wingdings" panose="05000000000000000000" pitchFamily="2" charset="2"/>
              </a:rPr>
              <a:t>Low-Q phononic gap </a:t>
            </a:r>
            <a:endParaRPr lang="en-US" sz="1600" dirty="0">
              <a:solidFill>
                <a:srgbClr val="014975"/>
              </a:solidFill>
              <a:latin typeface="Comic Sans MS" panose="030F0702030302020204" pitchFamily="66" charset="0"/>
              <a:cs typeface="+mn-cs"/>
            </a:endParaRPr>
          </a:p>
        </p:txBody>
      </p:sp>
      <p:sp>
        <p:nvSpPr>
          <p:cNvPr id="3076" name="Right Arrow 14"/>
          <p:cNvSpPr>
            <a:spLocks noChangeArrowheads="1"/>
          </p:cNvSpPr>
          <p:nvPr/>
        </p:nvSpPr>
        <p:spPr bwMode="auto">
          <a:xfrm rot="5400000">
            <a:off x="-61912" y="2022475"/>
            <a:ext cx="838200" cy="241300"/>
          </a:xfrm>
          <a:prstGeom prst="rightArrow">
            <a:avLst>
              <a:gd name="adj1" fmla="val 50000"/>
              <a:gd name="adj2" fmla="val 49789"/>
            </a:avLst>
          </a:prstGeom>
          <a:solidFill>
            <a:srgbClr val="8EB4E3"/>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rot="10800000" vert="eaVert"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en-US" altLang="ru-RU" sz="1600">
              <a:solidFill>
                <a:srgbClr val="FFFFFF"/>
              </a:solidFill>
              <a:latin typeface="Comic Sans MS" panose="030F0702030302020204" pitchFamily="66" charset="0"/>
              <a:cs typeface="+mn-cs"/>
            </a:endParaRPr>
          </a:p>
        </p:txBody>
      </p:sp>
      <p:sp>
        <p:nvSpPr>
          <p:cNvPr id="21" name="Rectangle 20"/>
          <p:cNvSpPr/>
          <p:nvPr/>
        </p:nvSpPr>
        <p:spPr>
          <a:xfrm>
            <a:off x="3001963" y="1227138"/>
            <a:ext cx="1833562" cy="457200"/>
          </a:xfrm>
          <a:prstGeom prst="rect">
            <a:avLst/>
          </a:prstGeom>
          <a:solidFill>
            <a:schemeClr val="bg2"/>
          </a:solidFill>
          <a:effectLst>
            <a:outerShdw blurRad="50800" dist="76200" dir="2700000" algn="tl" rotWithShape="0">
              <a:prstClr val="black">
                <a:alpha val="40000"/>
              </a:prstClr>
            </a:outerShdw>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ru-RU" sz="1200" dirty="0">
                <a:solidFill>
                  <a:srgbClr val="014975"/>
                </a:solidFill>
                <a:latin typeface="Comic Sans MS" panose="030F0702030302020204" pitchFamily="66" charset="0"/>
                <a:cs typeface="+mn-cs"/>
              </a:rPr>
              <a:t>No phonon propagation </a:t>
            </a:r>
            <a:endParaRPr lang="ru-RU" altLang="ru-RU" sz="1200" dirty="0">
              <a:solidFill>
                <a:srgbClr val="014975"/>
              </a:solidFill>
              <a:latin typeface="Comic Sans MS" panose="030F0702030302020204" pitchFamily="66" charset="0"/>
              <a:cs typeface="+mn-cs"/>
            </a:endParaRPr>
          </a:p>
          <a:p>
            <a:pPr algn="ctr">
              <a:defRPr/>
            </a:pPr>
            <a:r>
              <a:rPr lang="en-US" altLang="ru-RU" sz="1200" dirty="0">
                <a:solidFill>
                  <a:srgbClr val="014975"/>
                </a:solidFill>
                <a:latin typeface="Comic Sans MS" panose="030F0702030302020204" pitchFamily="66" charset="0"/>
                <a:cs typeface="+mn-cs"/>
              </a:rPr>
              <a:t>at Q &lt; </a:t>
            </a:r>
            <a:r>
              <a:rPr lang="en-US" altLang="ru-RU" sz="1200" dirty="0" err="1">
                <a:solidFill>
                  <a:srgbClr val="014975"/>
                </a:solidFill>
                <a:latin typeface="Comic Sans MS" panose="030F0702030302020204" pitchFamily="66" charset="0"/>
                <a:cs typeface="+mn-cs"/>
              </a:rPr>
              <a:t>Q</a:t>
            </a:r>
            <a:r>
              <a:rPr lang="en-US" altLang="ru-RU" sz="1200" baseline="-25000" dirty="0" err="1">
                <a:solidFill>
                  <a:srgbClr val="014975"/>
                </a:solidFill>
                <a:latin typeface="Comic Sans MS" panose="030F0702030302020204" pitchFamily="66" charset="0"/>
                <a:cs typeface="+mn-cs"/>
              </a:rPr>
              <a:t>gap</a:t>
            </a:r>
            <a:endParaRPr lang="en-US" altLang="ru-RU" sz="1200" baseline="-25000" dirty="0">
              <a:solidFill>
                <a:srgbClr val="014975"/>
              </a:solidFill>
              <a:latin typeface="Comic Sans MS" panose="030F0702030302020204" pitchFamily="66" charset="0"/>
              <a:cs typeface="+mn-cs"/>
            </a:endParaRPr>
          </a:p>
        </p:txBody>
      </p:sp>
      <p:sp>
        <p:nvSpPr>
          <p:cNvPr id="3078" name="Rectangle 21"/>
          <p:cNvSpPr>
            <a:spLocks noChangeArrowheads="1"/>
          </p:cNvSpPr>
          <p:nvPr/>
        </p:nvSpPr>
        <p:spPr bwMode="auto">
          <a:xfrm>
            <a:off x="44450" y="2647950"/>
            <a:ext cx="1782763" cy="415925"/>
          </a:xfrm>
          <a:prstGeom prst="rect">
            <a:avLst/>
          </a:prstGeom>
          <a:solidFill>
            <a:schemeClr val="bg2"/>
          </a:solidFill>
          <a:ln>
            <a:noFill/>
          </a:ln>
          <a:effectLst>
            <a:outerShdw dist="76201" dir="2700000" algn="tl" rotWithShape="0">
              <a:srgbClr val="00000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ru-RU" sz="1200" dirty="0">
                <a:solidFill>
                  <a:srgbClr val="014975"/>
                </a:solidFill>
                <a:latin typeface="Comic Sans MS" panose="030F0702030302020204" pitchFamily="66" charset="0"/>
                <a:cs typeface="+mn-cs"/>
              </a:rPr>
              <a:t>The cut-off value </a:t>
            </a:r>
            <a:r>
              <a:rPr lang="en-US" altLang="ru-RU" sz="1200" dirty="0" err="1">
                <a:solidFill>
                  <a:srgbClr val="014975"/>
                </a:solidFill>
                <a:latin typeface="Comic Sans MS" panose="030F0702030302020204" pitchFamily="66" charset="0"/>
                <a:cs typeface="+mn-cs"/>
              </a:rPr>
              <a:t>Q</a:t>
            </a:r>
            <a:r>
              <a:rPr lang="en-US" altLang="ru-RU" sz="1200" baseline="-25000" dirty="0" err="1">
                <a:solidFill>
                  <a:srgbClr val="014975"/>
                </a:solidFill>
                <a:latin typeface="Comic Sans MS" panose="030F0702030302020204" pitchFamily="66" charset="0"/>
                <a:cs typeface="+mn-cs"/>
              </a:rPr>
              <a:t>gap</a:t>
            </a:r>
            <a:endParaRPr lang="ru-RU" altLang="ru-RU" sz="1200" baseline="-25000" dirty="0">
              <a:solidFill>
                <a:srgbClr val="014975"/>
              </a:solidFill>
              <a:latin typeface="Comic Sans MS" panose="030F0702030302020204" pitchFamily="66" charset="0"/>
              <a:cs typeface="+mn-cs"/>
            </a:endParaRPr>
          </a:p>
          <a:p>
            <a:pPr>
              <a:spcBef>
                <a:spcPct val="0"/>
              </a:spcBef>
              <a:buFontTx/>
              <a:buNone/>
              <a:defRPr/>
            </a:pPr>
            <a:r>
              <a:rPr lang="en-US" altLang="ru-RU" sz="900" i="1" dirty="0">
                <a:solidFill>
                  <a:srgbClr val="014975"/>
                </a:solidFill>
                <a:latin typeface="Comic Sans MS" panose="030F0702030302020204" pitchFamily="66" charset="0"/>
                <a:cs typeface="+mn-cs"/>
              </a:rPr>
              <a:t>(at which gap occurs)</a:t>
            </a:r>
          </a:p>
        </p:txBody>
      </p:sp>
      <p:sp>
        <p:nvSpPr>
          <p:cNvPr id="3079" name="Right Arrow 22"/>
          <p:cNvSpPr>
            <a:spLocks noChangeArrowheads="1"/>
          </p:cNvSpPr>
          <p:nvPr/>
        </p:nvSpPr>
        <p:spPr bwMode="auto">
          <a:xfrm rot="2616476">
            <a:off x="1536700" y="1739900"/>
            <a:ext cx="579438" cy="241300"/>
          </a:xfrm>
          <a:prstGeom prst="rightArrow">
            <a:avLst>
              <a:gd name="adj1" fmla="val 50000"/>
              <a:gd name="adj2" fmla="val 40033"/>
            </a:avLst>
          </a:prstGeom>
          <a:solidFill>
            <a:srgbClr val="8EB4E3"/>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en-US" altLang="ru-RU" sz="1600">
              <a:solidFill>
                <a:srgbClr val="FFFFFF"/>
              </a:solidFill>
              <a:latin typeface="Comic Sans MS" panose="030F0702030302020204" pitchFamily="66" charset="0"/>
              <a:cs typeface="+mn-cs"/>
            </a:endParaRPr>
          </a:p>
        </p:txBody>
      </p:sp>
      <p:sp>
        <p:nvSpPr>
          <p:cNvPr id="3080" name="Right Arrow 23"/>
          <p:cNvSpPr>
            <a:spLocks noChangeArrowheads="1"/>
          </p:cNvSpPr>
          <p:nvPr/>
        </p:nvSpPr>
        <p:spPr bwMode="auto">
          <a:xfrm>
            <a:off x="2163763" y="1322388"/>
            <a:ext cx="838200" cy="241300"/>
          </a:xfrm>
          <a:prstGeom prst="rightArrow">
            <a:avLst>
              <a:gd name="adj1" fmla="val 50000"/>
              <a:gd name="adj2" fmla="val 49789"/>
            </a:avLst>
          </a:prstGeom>
          <a:solidFill>
            <a:srgbClr val="8EB4E3"/>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endParaRPr lang="en-US" altLang="ru-RU" sz="1600">
              <a:solidFill>
                <a:srgbClr val="FFFFFF"/>
              </a:solidFill>
              <a:latin typeface="Comic Sans MS" panose="030F0702030302020204" pitchFamily="66" charset="0"/>
              <a:cs typeface="+mn-cs"/>
            </a:endParaRPr>
          </a:p>
        </p:txBody>
      </p:sp>
      <p:sp>
        <p:nvSpPr>
          <p:cNvPr id="25" name="Rectangle 24"/>
          <p:cNvSpPr/>
          <p:nvPr/>
        </p:nvSpPr>
        <p:spPr>
          <a:xfrm>
            <a:off x="2000250" y="2143125"/>
            <a:ext cx="3252788" cy="655638"/>
          </a:xfrm>
          <a:prstGeom prst="rect">
            <a:avLst/>
          </a:prstGeom>
          <a:solidFill>
            <a:schemeClr val="bg2"/>
          </a:solidFill>
          <a:effectLst>
            <a:outerShdw blurRad="50800" dist="76200" dir="2700000" algn="tl" rotWithShape="0">
              <a:prstClr val="black">
                <a:alpha val="40000"/>
              </a:prstClr>
            </a:outerShdw>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ru-RU" sz="1200">
                <a:solidFill>
                  <a:srgbClr val="014975"/>
                </a:solidFill>
                <a:latin typeface="Comic Sans MS" panose="030F0702030302020204" pitchFamily="66" charset="0"/>
                <a:cs typeface="+mn-cs"/>
              </a:rPr>
              <a:t>Characteristic length-scale</a:t>
            </a:r>
            <a:r>
              <a:rPr lang="en-US" altLang="ru-RU" sz="1600">
                <a:solidFill>
                  <a:srgbClr val="014975"/>
                </a:solidFill>
                <a:latin typeface="Comic Sans MS" panose="030F0702030302020204" pitchFamily="66" charset="0"/>
                <a:cs typeface="+mn-cs"/>
              </a:rPr>
              <a:t> </a:t>
            </a:r>
          </a:p>
          <a:p>
            <a:pPr algn="ctr">
              <a:defRPr/>
            </a:pPr>
            <a:r>
              <a:rPr lang="en-US" altLang="ru-RU" sz="1000" i="1">
                <a:solidFill>
                  <a:srgbClr val="014975"/>
                </a:solidFill>
                <a:latin typeface="Comic Sans MS" panose="030F0702030302020204" pitchFamily="66" charset="0"/>
                <a:cs typeface="+mn-cs"/>
              </a:rPr>
              <a:t>d</a:t>
            </a:r>
            <a:r>
              <a:rPr lang="en-US" altLang="ru-RU" sz="1000" baseline="-25000">
                <a:solidFill>
                  <a:srgbClr val="014975"/>
                </a:solidFill>
                <a:latin typeface="Comic Sans MS" panose="030F0702030302020204" pitchFamily="66" charset="0"/>
                <a:cs typeface="+mn-cs"/>
              </a:rPr>
              <a:t>gap</a:t>
            </a:r>
            <a:r>
              <a:rPr lang="en-US" altLang="ru-RU" sz="1000">
                <a:solidFill>
                  <a:srgbClr val="014975"/>
                </a:solidFill>
                <a:latin typeface="Comic Sans MS" panose="030F0702030302020204" pitchFamily="66" charset="0"/>
                <a:cs typeface="+mn-cs"/>
              </a:rPr>
              <a:t> = 2</a:t>
            </a:r>
            <a:r>
              <a:rPr lang="el-GR" altLang="ru-RU" sz="1000">
                <a:solidFill>
                  <a:srgbClr val="014975"/>
                </a:solidFill>
                <a:latin typeface="Comic Sans MS" panose="030F0702030302020204" pitchFamily="66" charset="0"/>
                <a:cs typeface="+mn-cs"/>
              </a:rPr>
              <a:t>π</a:t>
            </a:r>
            <a:r>
              <a:rPr lang="en-US" altLang="ru-RU" sz="1000">
                <a:solidFill>
                  <a:srgbClr val="014975"/>
                </a:solidFill>
                <a:latin typeface="Comic Sans MS" panose="030F0702030302020204" pitchFamily="66" charset="0"/>
                <a:cs typeface="+mn-cs"/>
              </a:rPr>
              <a:t>/</a:t>
            </a:r>
            <a:r>
              <a:rPr lang="en-US" altLang="ru-RU" sz="1000" i="1">
                <a:solidFill>
                  <a:srgbClr val="014975"/>
                </a:solidFill>
                <a:latin typeface="Comic Sans MS" panose="030F0702030302020204" pitchFamily="66" charset="0"/>
                <a:cs typeface="+mn-cs"/>
              </a:rPr>
              <a:t>Q</a:t>
            </a:r>
            <a:r>
              <a:rPr lang="en-US" altLang="ru-RU" sz="1000" baseline="-25000">
                <a:solidFill>
                  <a:srgbClr val="014975"/>
                </a:solidFill>
                <a:latin typeface="Comic Sans MS" panose="030F0702030302020204" pitchFamily="66" charset="0"/>
                <a:cs typeface="+mn-cs"/>
              </a:rPr>
              <a:t>gap</a:t>
            </a:r>
            <a:r>
              <a:rPr lang="en-US" altLang="ru-RU" sz="1200" baseline="-25000">
                <a:solidFill>
                  <a:srgbClr val="014975"/>
                </a:solidFill>
                <a:latin typeface="Comic Sans MS" panose="030F0702030302020204" pitchFamily="66" charset="0"/>
                <a:cs typeface="+mn-cs"/>
              </a:rPr>
              <a:t> </a:t>
            </a:r>
            <a:r>
              <a:rPr lang="en-US" altLang="ru-RU" sz="1200">
                <a:solidFill>
                  <a:srgbClr val="014975"/>
                </a:solidFill>
                <a:latin typeface="Comic Sans MS" panose="030F0702030302020204" pitchFamily="66" charset="0"/>
                <a:cs typeface="+mn-cs"/>
              </a:rPr>
              <a:t>of a local “order”</a:t>
            </a:r>
          </a:p>
          <a:p>
            <a:pPr algn="ctr">
              <a:defRPr/>
            </a:pPr>
            <a:r>
              <a:rPr lang="en-US" altLang="ru-RU" sz="900" i="1">
                <a:solidFill>
                  <a:srgbClr val="014975"/>
                </a:solidFill>
                <a:latin typeface="Comic Sans MS" panose="030F0702030302020204" pitchFamily="66" charset="0"/>
                <a:cs typeface="+mn-cs"/>
              </a:rPr>
              <a:t>(no phonons at smaller Q </a:t>
            </a:r>
            <a:r>
              <a:rPr lang="en-US" altLang="ru-RU" sz="900" i="1">
                <a:solidFill>
                  <a:srgbClr val="014975"/>
                </a:solidFill>
                <a:latin typeface="Comic Sans MS" panose="030F0702030302020204" pitchFamily="66" charset="0"/>
                <a:cs typeface="+mn-cs"/>
                <a:sym typeface="Wingdings" panose="05000000000000000000" pitchFamily="2" charset="2"/>
              </a:rPr>
              <a:t> more disorder on long scale! </a:t>
            </a:r>
            <a:r>
              <a:rPr lang="en-US" altLang="ru-RU" sz="900" i="1">
                <a:solidFill>
                  <a:srgbClr val="014975"/>
                </a:solidFill>
                <a:latin typeface="Comic Sans MS" panose="030F0702030302020204" pitchFamily="66" charset="0"/>
                <a:cs typeface="+mn-cs"/>
              </a:rPr>
              <a:t>)</a:t>
            </a:r>
          </a:p>
        </p:txBody>
      </p:sp>
      <p:cxnSp>
        <p:nvCxnSpPr>
          <p:cNvPr id="248842" name="Straight Arrow Connector 26"/>
          <p:cNvCxnSpPr>
            <a:cxnSpLocks noChangeShapeType="1"/>
          </p:cNvCxnSpPr>
          <p:nvPr/>
        </p:nvCxnSpPr>
        <p:spPr bwMode="auto">
          <a:xfrm>
            <a:off x="477838" y="4052888"/>
            <a:ext cx="119062" cy="455612"/>
          </a:xfrm>
          <a:prstGeom prst="straightConnector1">
            <a:avLst/>
          </a:prstGeom>
          <a:noFill/>
          <a:ln w="12700" algn="ctr">
            <a:solidFill>
              <a:schemeClr val="tx1"/>
            </a:solidFill>
            <a:round/>
            <a:headEnd/>
            <a:tailEnd type="stealth" w="med" len="med"/>
          </a:ln>
          <a:extLst>
            <a:ext uri="{909E8E84-426E-40DD-AFC4-6F175D3DCCD1}">
              <a14:hiddenFill xmlns:a14="http://schemas.microsoft.com/office/drawing/2010/main" xmlns="">
                <a:noFill/>
              </a14:hiddenFill>
            </a:ext>
          </a:extLst>
        </p:spPr>
      </p:cxnSp>
      <p:sp>
        <p:nvSpPr>
          <p:cNvPr id="3083" name="Rectangle 27"/>
          <p:cNvSpPr>
            <a:spLocks noChangeArrowheads="1"/>
          </p:cNvSpPr>
          <p:nvPr/>
        </p:nvSpPr>
        <p:spPr bwMode="auto">
          <a:xfrm>
            <a:off x="317500" y="3771900"/>
            <a:ext cx="5191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ru-RU" sz="1400">
                <a:solidFill>
                  <a:prstClr val="black"/>
                </a:solidFill>
                <a:latin typeface="Comic Sans MS" panose="030F0702030302020204" pitchFamily="66" charset="0"/>
                <a:cs typeface="+mn-cs"/>
              </a:rPr>
              <a:t>Q</a:t>
            </a:r>
            <a:r>
              <a:rPr lang="en-US" altLang="ru-RU" sz="1400" baseline="-25000">
                <a:solidFill>
                  <a:prstClr val="black"/>
                </a:solidFill>
                <a:latin typeface="Comic Sans MS" panose="030F0702030302020204" pitchFamily="66" charset="0"/>
                <a:cs typeface="+mn-cs"/>
              </a:rPr>
              <a:t>gap</a:t>
            </a:r>
            <a:endParaRPr lang="ru-RU" altLang="ru-RU" sz="1400" baseline="-25000">
              <a:solidFill>
                <a:prstClr val="black"/>
              </a:solidFill>
              <a:latin typeface="Comic Sans MS" panose="030F0702030302020204" pitchFamily="66" charset="0"/>
              <a:cs typeface="+mn-cs"/>
            </a:endParaRPr>
          </a:p>
        </p:txBody>
      </p:sp>
      <p:pic>
        <p:nvPicPr>
          <p:cNvPr id="248844" name="Picture 4" descr="D:\Work\IXS_projects\ID28\DPPC_TOC_another.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22638" y="3363913"/>
            <a:ext cx="2122487" cy="215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48845" name="Straight Arrow Connector 8"/>
          <p:cNvCxnSpPr>
            <a:cxnSpLocks noChangeShapeType="1"/>
          </p:cNvCxnSpPr>
          <p:nvPr/>
        </p:nvCxnSpPr>
        <p:spPr bwMode="auto">
          <a:xfrm>
            <a:off x="2511425" y="4514850"/>
            <a:ext cx="887413" cy="0"/>
          </a:xfrm>
          <a:prstGeom prst="straightConnector1">
            <a:avLst/>
          </a:prstGeom>
          <a:noFill/>
          <a:ln w="63500" algn="ctr">
            <a:solidFill>
              <a:srgbClr val="4A7EBB">
                <a:alpha val="56078"/>
              </a:srgbClr>
            </a:solidFill>
            <a:round/>
            <a:headEnd/>
            <a:tailEnd type="stealth" w="med" len="med"/>
          </a:ln>
          <a:extLst>
            <a:ext uri="{909E8E84-426E-40DD-AFC4-6F175D3DCCD1}">
              <a14:hiddenFill xmlns:a14="http://schemas.microsoft.com/office/drawing/2010/main" xmlns="">
                <a:noFill/>
              </a14:hiddenFill>
            </a:ext>
          </a:extLst>
        </p:spPr>
      </p:cxnSp>
      <p:sp>
        <p:nvSpPr>
          <p:cNvPr id="3088" name="Rectangle 16"/>
          <p:cNvSpPr>
            <a:spLocks noChangeArrowheads="1"/>
          </p:cNvSpPr>
          <p:nvPr/>
        </p:nvSpPr>
        <p:spPr bwMode="auto">
          <a:xfrm>
            <a:off x="612775" y="504825"/>
            <a:ext cx="80645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ru-RU" sz="2400" b="1" dirty="0">
                <a:solidFill>
                  <a:srgbClr val="7030A0"/>
                </a:solidFill>
                <a:latin typeface="Calibri Light"/>
                <a:cs typeface="+mn-cs"/>
              </a:rPr>
              <a:t>The Mechanism of Passive Transport in Lipid Bilayers</a:t>
            </a:r>
            <a:endParaRPr lang="ru-RU" altLang="ru-RU" sz="2400" b="1" dirty="0">
              <a:solidFill>
                <a:srgbClr val="7030A0"/>
              </a:solidFill>
              <a:latin typeface="Calibri Light"/>
              <a:cs typeface="+mn-cs"/>
            </a:endParaRPr>
          </a:p>
        </p:txBody>
      </p:sp>
      <p:pic>
        <p:nvPicPr>
          <p:cNvPr id="248847" name="Picture 3" descr="D:\Work\IXS_projects\ID28\ACS_nano\Figure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962650" y="2733675"/>
            <a:ext cx="307340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8848" name="Picture 2" descr="D:\Work\IXS_projects\ID28\DPPC__solute.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00763" y="4308475"/>
            <a:ext cx="293528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1" name="TextBox 6"/>
          <p:cNvSpPr txBox="1">
            <a:spLocks noChangeArrowheads="1"/>
          </p:cNvSpPr>
          <p:nvPr/>
        </p:nvSpPr>
        <p:spPr bwMode="auto">
          <a:xfrm>
            <a:off x="44450" y="5373688"/>
            <a:ext cx="5208588" cy="137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ru-RU" sz="1200" b="1" dirty="0">
                <a:solidFill>
                  <a:srgbClr val="0070C0"/>
                </a:solidFill>
                <a:latin typeface="Comic Sans MS" panose="030F0702030302020204" pitchFamily="66" charset="0"/>
                <a:cs typeface="+mn-cs"/>
              </a:rPr>
              <a:t>We observe:</a:t>
            </a:r>
          </a:p>
          <a:p>
            <a:pPr>
              <a:spcBef>
                <a:spcPct val="0"/>
              </a:spcBef>
              <a:buFont typeface="Wingdings" panose="05000000000000000000" pitchFamily="2" charset="2"/>
              <a:buChar char="ü"/>
              <a:defRPr/>
            </a:pPr>
            <a:r>
              <a:rPr lang="en-US" altLang="ru-RU" sz="1200" b="1" dirty="0">
                <a:solidFill>
                  <a:srgbClr val="0070C0"/>
                </a:solidFill>
                <a:latin typeface="Comic Sans MS" panose="030F0702030302020204" pitchFamily="66" charset="0"/>
                <a:cs typeface="+mn-cs"/>
              </a:rPr>
              <a:t>nm-scaled short-lived molecular clusters </a:t>
            </a:r>
            <a:r>
              <a:rPr lang="en-US" altLang="ru-RU" sz="1200" b="1" dirty="0">
                <a:solidFill>
                  <a:srgbClr val="0070C0"/>
                </a:solidFill>
                <a:latin typeface="Comic Sans MS" panose="030F0702030302020204" pitchFamily="66" charset="0"/>
                <a:cs typeface="+mn-cs"/>
                <a:sym typeface="Wingdings" panose="05000000000000000000" pitchFamily="2" charset="2"/>
              </a:rPr>
              <a:t> local chain ordering, or density fluctuations</a:t>
            </a:r>
          </a:p>
          <a:p>
            <a:pPr>
              <a:spcBef>
                <a:spcPct val="0"/>
              </a:spcBef>
              <a:buFont typeface="Wingdings" panose="05000000000000000000" pitchFamily="2" charset="2"/>
              <a:buChar char="ü"/>
              <a:defRPr/>
            </a:pPr>
            <a:r>
              <a:rPr lang="en-US" altLang="ru-RU" sz="1200" b="1" dirty="0">
                <a:solidFill>
                  <a:srgbClr val="0070C0"/>
                </a:solidFill>
                <a:latin typeface="Comic Sans MS" panose="030F0702030302020204" pitchFamily="66" charset="0"/>
                <a:cs typeface="+mn-cs"/>
                <a:sym typeface="Wingdings" panose="05000000000000000000" pitchFamily="2" charset="2"/>
              </a:rPr>
              <a:t>Increased disorder beyond the cluster size   indication of the transient voids formation</a:t>
            </a:r>
          </a:p>
          <a:p>
            <a:pPr>
              <a:spcBef>
                <a:spcPct val="0"/>
              </a:spcBef>
              <a:buFont typeface="Wingdings" panose="05000000000000000000" pitchFamily="2" charset="2"/>
              <a:buChar char="ü"/>
              <a:defRPr/>
            </a:pPr>
            <a:r>
              <a:rPr lang="en-US" altLang="ru-RU" sz="1200" b="1" dirty="0">
                <a:solidFill>
                  <a:srgbClr val="0070C0"/>
                </a:solidFill>
                <a:latin typeface="Comic Sans MS" panose="030F0702030302020204" pitchFamily="66" charset="0"/>
                <a:cs typeface="+mn-cs"/>
                <a:sym typeface="Wingdings" panose="05000000000000000000" pitchFamily="2" charset="2"/>
              </a:rPr>
              <a:t>Size and the life time of the clusters agrees well with the theory prediction</a:t>
            </a:r>
            <a:endParaRPr lang="en-US" altLang="ru-RU" sz="1200" b="1" dirty="0">
              <a:solidFill>
                <a:srgbClr val="0070C0"/>
              </a:solidFill>
              <a:latin typeface="Comic Sans MS" panose="030F0702030302020204" pitchFamily="66" charset="0"/>
              <a:cs typeface="+mn-cs"/>
            </a:endParaRPr>
          </a:p>
        </p:txBody>
      </p:sp>
      <p:sp>
        <p:nvSpPr>
          <p:cNvPr id="10" name="Rectangle 9"/>
          <p:cNvSpPr/>
          <p:nvPr/>
        </p:nvSpPr>
        <p:spPr>
          <a:xfrm>
            <a:off x="7559675" y="2441575"/>
            <a:ext cx="1476375" cy="244475"/>
          </a:xfrm>
          <a:prstGeom prst="rect">
            <a:avLst/>
          </a:prstGeom>
          <a:solidFill>
            <a:schemeClr val="bg2"/>
          </a:solidFill>
          <a:effectLst>
            <a:outerShdw blurRad="50800" dist="76200" dir="2700000" algn="tl" rotWithShape="0">
              <a:prstClr val="black">
                <a:alpha val="40000"/>
              </a:prstClr>
            </a:outerShdw>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ru-RU" sz="1000" b="1">
                <a:solidFill>
                  <a:prstClr val="black"/>
                </a:solidFill>
                <a:latin typeface="Comic Sans MS" panose="030F0702030302020204" pitchFamily="66" charset="0"/>
                <a:cs typeface="+mn-cs"/>
                <a:sym typeface="Wingdings" panose="05000000000000000000" pitchFamily="2" charset="2"/>
              </a:rPr>
              <a:t>Low-Q phononic gap </a:t>
            </a:r>
            <a:endParaRPr lang="en-US" altLang="ru-RU" sz="1000" b="1">
              <a:solidFill>
                <a:prstClr val="black"/>
              </a:solidFill>
              <a:latin typeface="Comic Sans MS" panose="030F0702030302020204" pitchFamily="66" charset="0"/>
              <a:cs typeface="+mn-cs"/>
            </a:endParaRPr>
          </a:p>
        </p:txBody>
      </p:sp>
      <p:sp>
        <p:nvSpPr>
          <p:cNvPr id="11" name="Rectangle 10"/>
          <p:cNvSpPr/>
          <p:nvPr/>
        </p:nvSpPr>
        <p:spPr>
          <a:xfrm>
            <a:off x="5942013" y="2420938"/>
            <a:ext cx="1268412" cy="244475"/>
          </a:xfrm>
          <a:prstGeom prst="rect">
            <a:avLst/>
          </a:prstGeom>
          <a:solidFill>
            <a:schemeClr val="bg2"/>
          </a:solidFill>
          <a:effectLst>
            <a:outerShdw blurRad="50800" dist="76200" dir="2700000" algn="tl" rotWithShape="0">
              <a:prstClr val="black">
                <a:alpha val="40000"/>
              </a:prstClr>
            </a:outerShdw>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ru-RU" sz="1000" b="1">
                <a:solidFill>
                  <a:prstClr val="black"/>
                </a:solidFill>
                <a:latin typeface="Comic Sans MS" panose="030F0702030302020204" pitchFamily="66" charset="0"/>
                <a:cs typeface="+mn-cs"/>
                <a:sym typeface="Wingdings" panose="05000000000000000000" pitchFamily="2" charset="2"/>
              </a:rPr>
              <a:t>NO phononic gap </a:t>
            </a:r>
            <a:endParaRPr lang="en-US" altLang="ru-RU" sz="1000" b="1">
              <a:solidFill>
                <a:prstClr val="black"/>
              </a:solidFill>
              <a:latin typeface="Comic Sans MS" panose="030F0702030302020204" pitchFamily="66" charset="0"/>
              <a:cs typeface="+mn-cs"/>
            </a:endParaRPr>
          </a:p>
        </p:txBody>
      </p:sp>
      <p:sp>
        <p:nvSpPr>
          <p:cNvPr id="12" name="Down Arrow 11"/>
          <p:cNvSpPr/>
          <p:nvPr/>
        </p:nvSpPr>
        <p:spPr>
          <a:xfrm>
            <a:off x="8261350" y="3759200"/>
            <a:ext cx="295275" cy="54927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omic Sans MS" panose="030F0702030302020204" pitchFamily="66" charset="0"/>
            </a:endParaRPr>
          </a:p>
        </p:txBody>
      </p:sp>
      <p:sp>
        <p:nvSpPr>
          <p:cNvPr id="3095" name="Rectangle 5"/>
          <p:cNvSpPr>
            <a:spLocks noChangeArrowheads="1"/>
          </p:cNvSpPr>
          <p:nvPr/>
        </p:nvSpPr>
        <p:spPr bwMode="auto">
          <a:xfrm>
            <a:off x="5821363" y="1697038"/>
            <a:ext cx="3214687" cy="581025"/>
          </a:xfrm>
          <a:prstGeom prst="rect">
            <a:avLst/>
          </a:prstGeom>
          <a:solidFill>
            <a:schemeClr val="bg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8100" dir="2700000" algn="tl" rotWithShape="0">
                    <a:srgbClr val="000000">
                      <a:alpha val="39998"/>
                    </a:srgbClr>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ru-RU" sz="1600" b="1" dirty="0">
                <a:solidFill>
                  <a:srgbClr val="014975"/>
                </a:solidFill>
                <a:latin typeface="Comic Sans MS" panose="030F0702030302020204" pitchFamily="66" charset="0"/>
                <a:cs typeface="+mn-cs"/>
              </a:rPr>
              <a:t>Phonon-mediated nm-scale clustering</a:t>
            </a:r>
          </a:p>
        </p:txBody>
      </p:sp>
      <p:sp>
        <p:nvSpPr>
          <p:cNvPr id="3096" name="Rectangle 3"/>
          <p:cNvSpPr>
            <a:spLocks noChangeArrowheads="1"/>
          </p:cNvSpPr>
          <p:nvPr/>
        </p:nvSpPr>
        <p:spPr bwMode="auto">
          <a:xfrm>
            <a:off x="5113338" y="5559425"/>
            <a:ext cx="40671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defRPr/>
            </a:pPr>
            <a:r>
              <a:rPr lang="en-US" altLang="ru-RU" sz="1200" b="1">
                <a:solidFill>
                  <a:srgbClr val="ED7D31"/>
                </a:solidFill>
                <a:latin typeface="Comic Sans MS" panose="030F0702030302020204" pitchFamily="66" charset="0"/>
                <a:cs typeface="+mn-cs"/>
              </a:rPr>
              <a:t>the cluster size </a:t>
            </a:r>
            <a:r>
              <a:rPr lang="en-US" altLang="ru-RU" sz="1200" b="1" i="1">
                <a:solidFill>
                  <a:srgbClr val="ED7D31"/>
                </a:solidFill>
                <a:latin typeface="Comic Sans MS" panose="030F0702030302020204" pitchFamily="66" charset="0"/>
                <a:cs typeface="+mn-cs"/>
              </a:rPr>
              <a:t>d</a:t>
            </a:r>
            <a:r>
              <a:rPr lang="en-US" altLang="ru-RU" sz="1200" b="1" baseline="-25000">
                <a:solidFill>
                  <a:srgbClr val="ED7D31"/>
                </a:solidFill>
                <a:latin typeface="Comic Sans MS" panose="030F0702030302020204" pitchFamily="66" charset="0"/>
                <a:cs typeface="+mn-cs"/>
              </a:rPr>
              <a:t>gap</a:t>
            </a:r>
            <a:r>
              <a:rPr lang="en-US" altLang="ru-RU" sz="1200" b="1">
                <a:solidFill>
                  <a:srgbClr val="ED7D31"/>
                </a:solidFill>
                <a:latin typeface="Comic Sans MS" panose="030F0702030302020204" pitchFamily="66" charset="0"/>
                <a:cs typeface="+mn-cs"/>
              </a:rPr>
              <a:t> = 2</a:t>
            </a:r>
            <a:r>
              <a:rPr lang="el-GR" altLang="ru-RU" sz="1200" b="1">
                <a:solidFill>
                  <a:srgbClr val="ED7D31"/>
                </a:solidFill>
                <a:latin typeface="Comic Sans MS" panose="030F0702030302020204" pitchFamily="66" charset="0"/>
                <a:cs typeface="+mn-cs"/>
              </a:rPr>
              <a:t>π</a:t>
            </a:r>
            <a:r>
              <a:rPr lang="en-US" altLang="ru-RU" sz="1200" b="1">
                <a:solidFill>
                  <a:srgbClr val="ED7D31"/>
                </a:solidFill>
                <a:latin typeface="Comic Sans MS" panose="030F0702030302020204" pitchFamily="66" charset="0"/>
                <a:cs typeface="+mn-cs"/>
              </a:rPr>
              <a:t>/</a:t>
            </a:r>
            <a:r>
              <a:rPr lang="en-US" altLang="ru-RU" sz="1200" b="1" i="1">
                <a:solidFill>
                  <a:srgbClr val="ED7D31"/>
                </a:solidFill>
                <a:latin typeface="Comic Sans MS" panose="030F0702030302020204" pitchFamily="66" charset="0"/>
                <a:cs typeface="+mn-cs"/>
              </a:rPr>
              <a:t>Q</a:t>
            </a:r>
            <a:r>
              <a:rPr lang="en-US" altLang="ru-RU" sz="1200" b="1" baseline="-25000">
                <a:solidFill>
                  <a:srgbClr val="ED7D31"/>
                </a:solidFill>
                <a:latin typeface="Comic Sans MS" panose="030F0702030302020204" pitchFamily="66" charset="0"/>
                <a:cs typeface="+mn-cs"/>
              </a:rPr>
              <a:t>gap </a:t>
            </a:r>
            <a:r>
              <a:rPr lang="en-US" altLang="ru-RU" sz="1200" b="1">
                <a:solidFill>
                  <a:srgbClr val="ED7D31"/>
                </a:solidFill>
                <a:latin typeface="Comic Sans MS" panose="030F0702030302020204" pitchFamily="66" charset="0"/>
                <a:cs typeface="+mn-cs"/>
              </a:rPr>
              <a:t>is ~ 1.1-1.6 nm</a:t>
            </a:r>
          </a:p>
          <a:p>
            <a:pPr>
              <a:spcBef>
                <a:spcPct val="0"/>
              </a:spcBef>
              <a:defRPr/>
            </a:pPr>
            <a:endParaRPr lang="en-US" altLang="ru-RU" sz="1200" b="1">
              <a:solidFill>
                <a:srgbClr val="ED7D31"/>
              </a:solidFill>
              <a:latin typeface="Comic Sans MS" panose="030F0702030302020204" pitchFamily="66" charset="0"/>
              <a:cs typeface="+mn-cs"/>
            </a:endParaRPr>
          </a:p>
          <a:p>
            <a:pPr>
              <a:spcBef>
                <a:spcPct val="0"/>
              </a:spcBef>
              <a:defRPr/>
            </a:pPr>
            <a:r>
              <a:rPr lang="en-US" altLang="ru-RU" sz="1200" b="1">
                <a:solidFill>
                  <a:srgbClr val="ED7D31"/>
                </a:solidFill>
                <a:latin typeface="Comic Sans MS" panose="030F0702030302020204" pitchFamily="66" charset="0"/>
                <a:cs typeface="+mn-cs"/>
              </a:rPr>
              <a:t>Lifetime: ~1 ps (agrees well with common </a:t>
            </a:r>
          </a:p>
          <a:p>
            <a:pPr>
              <a:spcBef>
                <a:spcPct val="0"/>
              </a:spcBef>
              <a:buFontTx/>
              <a:buNone/>
              <a:defRPr/>
            </a:pPr>
            <a:r>
              <a:rPr lang="en-US" altLang="ru-RU" sz="1200" b="1">
                <a:solidFill>
                  <a:srgbClr val="ED7D31"/>
                </a:solidFill>
                <a:latin typeface="Comic Sans MS" panose="030F0702030302020204" pitchFamily="66" charset="0"/>
                <a:cs typeface="+mn-cs"/>
              </a:rPr>
              <a:t>	             assumptions – </a:t>
            </a:r>
            <a:r>
              <a:rPr lang="en-US" altLang="ru-RU" sz="1200" b="1" i="1">
                <a:solidFill>
                  <a:srgbClr val="ED7D31"/>
                </a:solidFill>
                <a:latin typeface="Comic Sans MS" panose="030F0702030302020204" pitchFamily="66" charset="0"/>
                <a:cs typeface="+mn-cs"/>
              </a:rPr>
              <a:t>a few ps</a:t>
            </a:r>
            <a:r>
              <a:rPr lang="en-US" altLang="ru-RU" sz="1200" b="1">
                <a:solidFill>
                  <a:srgbClr val="ED7D31"/>
                </a:solidFill>
                <a:latin typeface="Comic Sans MS" panose="030F0702030302020204" pitchFamily="66" charset="0"/>
                <a:cs typeface="+mn-cs"/>
              </a:rPr>
              <a:t>)</a:t>
            </a:r>
          </a:p>
        </p:txBody>
      </p:sp>
      <p:sp>
        <p:nvSpPr>
          <p:cNvPr id="248855" name="TextBox 8"/>
          <p:cNvSpPr txBox="1">
            <a:spLocks noChangeArrowheads="1"/>
          </p:cNvSpPr>
          <p:nvPr/>
        </p:nvSpPr>
        <p:spPr bwMode="auto">
          <a:xfrm>
            <a:off x="3708400" y="6538913"/>
            <a:ext cx="5557838"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b="1">
                <a:solidFill>
                  <a:srgbClr val="FF0000"/>
                </a:solidFill>
                <a:latin typeface="Calibri" panose="020F0502020204030204" pitchFamily="34" charset="0"/>
                <a:cs typeface="Times New Roman" panose="02020603050405020304" pitchFamily="18" charset="0"/>
              </a:rPr>
              <a:t>M.Zhernenkov, .., D.Soloviov, et al.  </a:t>
            </a:r>
            <a:r>
              <a:rPr lang="en-US" altLang="ru-RU" b="1" i="1">
                <a:solidFill>
                  <a:srgbClr val="FF0000"/>
                </a:solidFill>
                <a:latin typeface="Calibri" panose="020F0502020204030204" pitchFamily="34" charset="0"/>
                <a:cs typeface="Times New Roman" panose="02020603050405020304" pitchFamily="18" charset="0"/>
              </a:rPr>
              <a:t>Nat. Commun.</a:t>
            </a:r>
            <a:r>
              <a:rPr lang="en-US" altLang="ru-RU" b="1">
                <a:solidFill>
                  <a:srgbClr val="FF0000"/>
                </a:solidFill>
                <a:latin typeface="Calibri" panose="020F0502020204030204" pitchFamily="34" charset="0"/>
                <a:cs typeface="Times New Roman" panose="02020603050405020304" pitchFamily="18" charset="0"/>
              </a:rPr>
              <a:t> (2016)</a:t>
            </a:r>
          </a:p>
        </p:txBody>
      </p:sp>
      <p:pic>
        <p:nvPicPr>
          <p:cNvPr id="248856" name="Рисунок 29"/>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502400" y="1062038"/>
            <a:ext cx="1744663"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57" name="Прямоугольник 1"/>
          <p:cNvSpPr>
            <a:spLocks noChangeArrowheads="1"/>
          </p:cNvSpPr>
          <p:nvPr/>
        </p:nvSpPr>
        <p:spPr bwMode="auto">
          <a:xfrm>
            <a:off x="414338" y="92075"/>
            <a:ext cx="8383587" cy="354013"/>
          </a:xfrm>
          <a:prstGeom prst="rect">
            <a:avLst/>
          </a:prstGeom>
          <a:solidFill>
            <a:srgbClr val="FFFF00"/>
          </a:solidFill>
          <a:ln w="9525">
            <a:solidFill>
              <a:srgbClr val="C00000"/>
            </a:solidFill>
            <a:miter lim="800000"/>
            <a:headEnd/>
            <a:tailEnd/>
          </a:ln>
        </p:spPr>
        <p:txBody>
          <a:bodyPr>
            <a:spAutoFit/>
          </a:bodyPr>
          <a:lstStyle>
            <a:lvl1pPr defTabSz="812800" eaLnBrk="0" hangingPunct="0">
              <a:defRPr>
                <a:solidFill>
                  <a:schemeClr val="tx1"/>
                </a:solidFill>
                <a:latin typeface="Arial" panose="020B0604020202020204" pitchFamily="34" charset="0"/>
                <a:cs typeface="Arial" panose="020B0604020202020204" pitchFamily="34" charset="0"/>
              </a:defRPr>
            </a:lvl1pPr>
            <a:lvl2pPr marL="742950" indent="-285750" defTabSz="812800" eaLnBrk="0" hangingPunct="0">
              <a:defRPr>
                <a:solidFill>
                  <a:schemeClr val="tx1"/>
                </a:solidFill>
                <a:latin typeface="Arial" panose="020B0604020202020204" pitchFamily="34" charset="0"/>
                <a:cs typeface="Arial" panose="020B0604020202020204" pitchFamily="34" charset="0"/>
              </a:defRPr>
            </a:lvl2pPr>
            <a:lvl3pPr marL="1143000" indent="-228600" defTabSz="812800" eaLnBrk="0" hangingPunct="0">
              <a:defRPr>
                <a:solidFill>
                  <a:schemeClr val="tx1"/>
                </a:solidFill>
                <a:latin typeface="Arial" panose="020B0604020202020204" pitchFamily="34" charset="0"/>
                <a:cs typeface="Arial" panose="020B0604020202020204" pitchFamily="34" charset="0"/>
              </a:defRPr>
            </a:lvl3pPr>
            <a:lvl4pPr marL="1600200" indent="-228600" defTabSz="812800" eaLnBrk="0" hangingPunct="0">
              <a:defRPr>
                <a:solidFill>
                  <a:schemeClr val="tx1"/>
                </a:solidFill>
                <a:latin typeface="Arial" panose="020B0604020202020204" pitchFamily="34" charset="0"/>
                <a:cs typeface="Arial" panose="020B0604020202020204" pitchFamily="34" charset="0"/>
              </a:defRPr>
            </a:lvl4pPr>
            <a:lvl5pPr marL="2057400" indent="-228600" defTabSz="812800" eaLnBrk="0" hangingPunct="0">
              <a:defRPr>
                <a:solidFill>
                  <a:schemeClr val="tx1"/>
                </a:solidFill>
                <a:latin typeface="Arial" panose="020B0604020202020204" pitchFamily="34" charset="0"/>
                <a:cs typeface="Arial" panose="020B0604020202020204" pitchFamily="34" charset="0"/>
              </a:defRPr>
            </a:lvl5pPr>
            <a:lvl6pPr marL="25146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1700" b="1">
                <a:solidFill>
                  <a:srgbClr val="0000FF"/>
                </a:solidFill>
              </a:rPr>
              <a:t>Investigations of Condensed Matter by Modern Neutron Scattering Methods</a:t>
            </a:r>
            <a:endParaRPr lang="ru-RU" altLang="hu-HU" sz="1700" b="1">
              <a:solidFill>
                <a:srgbClr val="0000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Прямоугольник 2"/>
          <p:cNvSpPr>
            <a:spLocks noChangeArrowheads="1"/>
          </p:cNvSpPr>
          <p:nvPr/>
        </p:nvSpPr>
        <p:spPr bwMode="auto">
          <a:xfrm>
            <a:off x="558800" y="1643063"/>
            <a:ext cx="7902575" cy="429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sz="2100">
                <a:solidFill>
                  <a:srgbClr val="014975"/>
                </a:solidFill>
              </a:rPr>
              <a:t>The PAC appreciates the high quality of the obtained scientific results, the significant progress achieved in the development of the IBR-2 spectrometer complex, and the broad cooperation with Member States in the realization of the theme. Implementation of the User Programme was also a very important activity of the theme.</a:t>
            </a:r>
          </a:p>
          <a:p>
            <a:pPr algn="just" eaLnBrk="1" hangingPunct="1"/>
            <a:endParaRPr lang="ru-RU" altLang="hu-HU" sz="2100">
              <a:solidFill>
                <a:srgbClr val="014975"/>
              </a:solidFill>
            </a:endParaRPr>
          </a:p>
          <a:p>
            <a:pPr algn="just" eaLnBrk="1" hangingPunct="1"/>
            <a:r>
              <a:rPr lang="en-US" altLang="hu-HU" sz="2100" u="sng">
                <a:solidFill>
                  <a:srgbClr val="C00000"/>
                </a:solidFill>
              </a:rPr>
              <a:t>Recommendation.</a:t>
            </a:r>
            <a:r>
              <a:rPr lang="en-US" altLang="hu-HU" sz="2100">
                <a:solidFill>
                  <a:srgbClr val="014975"/>
                </a:solidFill>
              </a:rPr>
              <a:t> The PAC recommends extension of the theme “Investigations of Condensed Matter by Modern Neutron Scattering Methods” until the end of 2020. The PAC reiterates the importance of the continuous upgrade of the IBR-2 spectrometers and their experimental environment that will lead to considerably increasing their performance.</a:t>
            </a:r>
            <a:endParaRPr lang="ru-RU" altLang="hu-HU" sz="2100">
              <a:solidFill>
                <a:srgbClr val="014975"/>
              </a:solidFill>
            </a:endParaRPr>
          </a:p>
        </p:txBody>
      </p:sp>
      <p:sp>
        <p:nvSpPr>
          <p:cNvPr id="249859" name="Прямоугольник 1"/>
          <p:cNvSpPr>
            <a:spLocks noChangeArrowheads="1"/>
          </p:cNvSpPr>
          <p:nvPr/>
        </p:nvSpPr>
        <p:spPr bwMode="auto">
          <a:xfrm>
            <a:off x="319088" y="276225"/>
            <a:ext cx="8383587" cy="768350"/>
          </a:xfrm>
          <a:prstGeom prst="rect">
            <a:avLst/>
          </a:prstGeom>
          <a:solidFill>
            <a:srgbClr val="FFFF00"/>
          </a:solidFill>
          <a:ln w="9525">
            <a:solidFill>
              <a:srgbClr val="C00000"/>
            </a:solidFill>
            <a:miter lim="800000"/>
            <a:headEnd/>
            <a:tailEnd/>
          </a:ln>
        </p:spPr>
        <p:txBody>
          <a:bodyPr>
            <a:spAutoFit/>
          </a:bodyPr>
          <a:lstStyle>
            <a:lvl1pPr defTabSz="812800" eaLnBrk="0" hangingPunct="0">
              <a:defRPr>
                <a:solidFill>
                  <a:schemeClr val="tx1"/>
                </a:solidFill>
                <a:latin typeface="Arial" panose="020B0604020202020204" pitchFamily="34" charset="0"/>
                <a:cs typeface="Arial" panose="020B0604020202020204" pitchFamily="34" charset="0"/>
              </a:defRPr>
            </a:lvl1pPr>
            <a:lvl2pPr marL="742950" indent="-285750" defTabSz="812800" eaLnBrk="0" hangingPunct="0">
              <a:defRPr>
                <a:solidFill>
                  <a:schemeClr val="tx1"/>
                </a:solidFill>
                <a:latin typeface="Arial" panose="020B0604020202020204" pitchFamily="34" charset="0"/>
                <a:cs typeface="Arial" panose="020B0604020202020204" pitchFamily="34" charset="0"/>
              </a:defRPr>
            </a:lvl2pPr>
            <a:lvl3pPr marL="1143000" indent="-228600" defTabSz="812800" eaLnBrk="0" hangingPunct="0">
              <a:defRPr>
                <a:solidFill>
                  <a:schemeClr val="tx1"/>
                </a:solidFill>
                <a:latin typeface="Arial" panose="020B0604020202020204" pitchFamily="34" charset="0"/>
                <a:cs typeface="Arial" panose="020B0604020202020204" pitchFamily="34" charset="0"/>
              </a:defRPr>
            </a:lvl3pPr>
            <a:lvl4pPr marL="1600200" indent="-228600" defTabSz="812800" eaLnBrk="0" hangingPunct="0">
              <a:defRPr>
                <a:solidFill>
                  <a:schemeClr val="tx1"/>
                </a:solidFill>
                <a:latin typeface="Arial" panose="020B0604020202020204" pitchFamily="34" charset="0"/>
                <a:cs typeface="Arial" panose="020B0604020202020204" pitchFamily="34" charset="0"/>
              </a:defRPr>
            </a:lvl4pPr>
            <a:lvl5pPr marL="2057400" indent="-228600" defTabSz="812800" eaLnBrk="0" hangingPunct="0">
              <a:defRPr>
                <a:solidFill>
                  <a:schemeClr val="tx1"/>
                </a:solidFill>
                <a:latin typeface="Arial" panose="020B0604020202020204" pitchFamily="34" charset="0"/>
                <a:cs typeface="Arial" panose="020B0604020202020204" pitchFamily="34" charset="0"/>
              </a:defRPr>
            </a:lvl5pPr>
            <a:lvl6pPr marL="25146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200" b="1">
                <a:solidFill>
                  <a:srgbClr val="0000FF"/>
                </a:solidFill>
              </a:rPr>
              <a:t>Investigations of Condensed Matter by Modern Neutron Scattering Methods</a:t>
            </a:r>
            <a:endParaRPr lang="ru-RU" altLang="hu-HU" sz="2200" b="1">
              <a:solidFill>
                <a:srgbClr val="0000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33363" y="152400"/>
            <a:ext cx="8721725" cy="1169988"/>
          </a:xfrm>
          <a:prstGeom prst="rect">
            <a:avLst/>
          </a:prstGeom>
          <a:solidFill>
            <a:srgbClr val="578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50883" name="Прямоугольник 7"/>
          <p:cNvSpPr>
            <a:spLocks noChangeArrowheads="1"/>
          </p:cNvSpPr>
          <p:nvPr/>
        </p:nvSpPr>
        <p:spPr bwMode="auto">
          <a:xfrm>
            <a:off x="155575" y="201613"/>
            <a:ext cx="8974138"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200" b="1">
                <a:solidFill>
                  <a:schemeClr val="bg1"/>
                </a:solidFill>
                <a:cs typeface="DejaVu Sans" panose="020B0603030804020204" pitchFamily="34" charset="0"/>
              </a:rPr>
              <a:t>New project “A system for neutron operando monitoring and diagnostics of materials and interfaces for electrochemical energy storage devices at the IBR-2 reactor”</a:t>
            </a:r>
          </a:p>
        </p:txBody>
      </p:sp>
      <p:sp>
        <p:nvSpPr>
          <p:cNvPr id="250884" name="Прямоугольник 3"/>
          <p:cNvSpPr>
            <a:spLocks noChangeArrowheads="1"/>
          </p:cNvSpPr>
          <p:nvPr/>
        </p:nvSpPr>
        <p:spPr bwMode="auto">
          <a:xfrm>
            <a:off x="7813675" y="996950"/>
            <a:ext cx="14462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600" i="1">
                <a:solidFill>
                  <a:schemeClr val="bg1"/>
                </a:solidFill>
                <a:cs typeface="DejaVu Sans" panose="020B0603030804020204" pitchFamily="34" charset="0"/>
              </a:rPr>
              <a:t>M. Avdeev </a:t>
            </a:r>
            <a:endParaRPr lang="ru-RU" altLang="hu-HU" sz="1600" i="1">
              <a:solidFill>
                <a:schemeClr val="bg1"/>
              </a:solidFill>
              <a:cs typeface="DejaVu Sans" panose="020B0603030804020204" pitchFamily="34" charset="0"/>
            </a:endParaRPr>
          </a:p>
        </p:txBody>
      </p:sp>
      <p:sp>
        <p:nvSpPr>
          <p:cNvPr id="250885" name="TextBox 23"/>
          <p:cNvSpPr txBox="1">
            <a:spLocks noChangeArrowheads="1"/>
          </p:cNvSpPr>
          <p:nvPr/>
        </p:nvSpPr>
        <p:spPr bwMode="auto">
          <a:xfrm>
            <a:off x="944563" y="1404938"/>
            <a:ext cx="89836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b="1"/>
              <a:t>Electrochemical energy storage devices</a:t>
            </a:r>
            <a:r>
              <a:rPr lang="ru-RU" altLang="hu-HU" b="1"/>
              <a:t>: </a:t>
            </a:r>
            <a:r>
              <a:rPr lang="en-US" altLang="hu-HU" b="1"/>
              <a:t>current challenge</a:t>
            </a:r>
            <a:endParaRPr lang="ru-RU" altLang="hu-HU" b="1"/>
          </a:p>
        </p:txBody>
      </p:sp>
      <p:pic>
        <p:nvPicPr>
          <p:cNvPr id="250886" name="Picture 6" descr="http://i1-news.softpedia-static.com/images/news2/samsung-galaxy-s7-catches-fire-in-a-busy-coffee-shop-508251-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3363" y="4262438"/>
            <a:ext cx="2519362"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7" name="TextBox 25"/>
          <p:cNvSpPr txBox="1">
            <a:spLocks noChangeArrowheads="1"/>
          </p:cNvSpPr>
          <p:nvPr/>
        </p:nvSpPr>
        <p:spPr bwMode="auto">
          <a:xfrm rot="877264">
            <a:off x="79375" y="5381625"/>
            <a:ext cx="3051175" cy="922338"/>
          </a:xfrm>
          <a:prstGeom prst="rect">
            <a:avLst/>
          </a:prstGeom>
          <a:solidFill>
            <a:schemeClr val="bg1"/>
          </a:solidFill>
          <a:ln w="38100">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b="1"/>
              <a:t>Samsung Galaxy Note 7 banned on all U.S. flights due to fire hazard</a:t>
            </a:r>
            <a:r>
              <a:rPr lang="en-US" altLang="hu-HU"/>
              <a:t>!</a:t>
            </a:r>
            <a:endParaRPr lang="en-US" altLang="hu-HU" b="1"/>
          </a:p>
        </p:txBody>
      </p:sp>
      <p:sp>
        <p:nvSpPr>
          <p:cNvPr id="27" name="Прямоугольник 26"/>
          <p:cNvSpPr/>
          <p:nvPr/>
        </p:nvSpPr>
        <p:spPr>
          <a:xfrm>
            <a:off x="390525" y="4291013"/>
            <a:ext cx="782638" cy="400050"/>
          </a:xfrm>
          <a:prstGeom prst="rect">
            <a:avLst/>
          </a:prstGeom>
          <a:solidFill>
            <a:schemeClr val="bg1">
              <a:lumMod val="85000"/>
            </a:schemeClr>
          </a:solidFill>
        </p:spPr>
        <p:txBody>
          <a:bodyPr>
            <a:spAutoFit/>
          </a:bodyPr>
          <a:lstStyle/>
          <a:p>
            <a:pPr>
              <a:defRPr/>
            </a:pPr>
            <a:r>
              <a:rPr lang="en-GB" sz="1000" dirty="0">
                <a:solidFill>
                  <a:srgbClr val="999999"/>
                </a:solidFill>
              </a:rPr>
              <a:t> </a:t>
            </a:r>
            <a:r>
              <a:rPr lang="en-GB" sz="1000" dirty="0"/>
              <a:t>Oct. 14, 2016</a:t>
            </a:r>
            <a:endParaRPr lang="ru-RU" sz="1000" dirty="0"/>
          </a:p>
        </p:txBody>
      </p:sp>
      <p:pic>
        <p:nvPicPr>
          <p:cNvPr id="25088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7938" y="1820863"/>
            <a:ext cx="4808537" cy="2906712"/>
          </a:xfrm>
          <a:prstGeom prst="rect">
            <a:avLst/>
          </a:prstGeom>
          <a:noFill/>
          <a:ln w="9525">
            <a:solidFill>
              <a:srgbClr val="C00000"/>
            </a:solidFill>
            <a:miter lim="800000"/>
            <a:headEnd/>
            <a:tailEnd/>
          </a:ln>
          <a:extLst>
            <a:ext uri="{909E8E84-426E-40DD-AFC4-6F175D3DCCD1}">
              <a14:hiddenFill xmlns:a14="http://schemas.microsoft.com/office/drawing/2010/main" xmlns="">
                <a:solidFill>
                  <a:schemeClr val="accent1"/>
                </a:solidFill>
              </a14:hiddenFill>
            </a:ext>
          </a:extLst>
        </p:spPr>
      </p:pic>
      <p:pic>
        <p:nvPicPr>
          <p:cNvPr id="250890" name="Picture 2" descr="https://trashbox.ru/files/220896_8cb753/pile_de_volt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8163" y="2254250"/>
            <a:ext cx="1754187" cy="174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1" name="TextBox 30"/>
          <p:cNvSpPr txBox="1">
            <a:spLocks noChangeArrowheads="1"/>
          </p:cNvSpPr>
          <p:nvPr/>
        </p:nvSpPr>
        <p:spPr bwMode="auto">
          <a:xfrm>
            <a:off x="565150" y="1908175"/>
            <a:ext cx="17272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600"/>
              <a:t>Volta’s pile, 1</a:t>
            </a:r>
            <a:r>
              <a:rPr lang="ru-RU" altLang="hu-HU" sz="1600"/>
              <a:t>800</a:t>
            </a:r>
          </a:p>
        </p:txBody>
      </p:sp>
      <p:sp>
        <p:nvSpPr>
          <p:cNvPr id="250892" name="TextBox 31"/>
          <p:cNvSpPr txBox="1">
            <a:spLocks noChangeArrowheads="1"/>
          </p:cNvSpPr>
          <p:nvPr/>
        </p:nvSpPr>
        <p:spPr bwMode="auto">
          <a:xfrm>
            <a:off x="4289425" y="4441825"/>
            <a:ext cx="711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hu-HU" sz="1400"/>
              <a:t>1900</a:t>
            </a:r>
          </a:p>
        </p:txBody>
      </p:sp>
      <p:sp>
        <p:nvSpPr>
          <p:cNvPr id="250893" name="TextBox 32"/>
          <p:cNvSpPr txBox="1">
            <a:spLocks noChangeArrowheads="1"/>
          </p:cNvSpPr>
          <p:nvPr/>
        </p:nvSpPr>
        <p:spPr bwMode="auto">
          <a:xfrm>
            <a:off x="8151813" y="4435475"/>
            <a:ext cx="10064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hu-HU" sz="1400"/>
              <a:t>???</a:t>
            </a:r>
          </a:p>
        </p:txBody>
      </p:sp>
      <p:sp>
        <p:nvSpPr>
          <p:cNvPr id="250894" name="TextBox 33"/>
          <p:cNvSpPr txBox="1">
            <a:spLocks noChangeArrowheads="1"/>
          </p:cNvSpPr>
          <p:nvPr/>
        </p:nvSpPr>
        <p:spPr bwMode="auto">
          <a:xfrm>
            <a:off x="5907088" y="4456113"/>
            <a:ext cx="12954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hu-HU" sz="1400"/>
              <a:t>2000</a:t>
            </a:r>
          </a:p>
        </p:txBody>
      </p:sp>
      <p:sp>
        <p:nvSpPr>
          <p:cNvPr id="250895" name="Прямоугольник 1"/>
          <p:cNvSpPr>
            <a:spLocks noChangeArrowheads="1"/>
          </p:cNvSpPr>
          <p:nvPr/>
        </p:nvSpPr>
        <p:spPr bwMode="auto">
          <a:xfrm>
            <a:off x="3198813" y="5146675"/>
            <a:ext cx="5930900" cy="172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16827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hu-HU" sz="1400"/>
              <a:t>Development of common approaches to the effective use of neutron scattering methods in the analysis of the structural evolution of various types of electrodes and interfaces for electrochemical energy storage devices during operation (operando mode).</a:t>
            </a:r>
            <a:endParaRPr lang="ru-RU" altLang="hu-HU" sz="1400"/>
          </a:p>
          <a:p>
            <a:pPr eaLnBrk="1" hangingPunct="1">
              <a:buFont typeface="Arial" panose="020B0604020202020204" pitchFamily="34" charset="0"/>
              <a:buChar char="•"/>
            </a:pPr>
            <a:endParaRPr lang="ru-RU" altLang="hu-HU" sz="800"/>
          </a:p>
          <a:p>
            <a:pPr eaLnBrk="1" hangingPunct="1">
              <a:buFont typeface="Arial" panose="020B0604020202020204" pitchFamily="34" charset="0"/>
              <a:buChar char="•"/>
            </a:pPr>
            <a:r>
              <a:rPr lang="en-US" altLang="hu-HU" sz="1400"/>
              <a:t>Design and development of specialized electrochemical cells and sample environment systems for operando research in neutron scattering experiments.</a:t>
            </a:r>
            <a:endParaRPr lang="ru-RU" altLang="hu-HU" sz="1400"/>
          </a:p>
        </p:txBody>
      </p:sp>
      <p:sp>
        <p:nvSpPr>
          <p:cNvPr id="250896" name="TextBox 36"/>
          <p:cNvSpPr txBox="1">
            <a:spLocks noChangeArrowheads="1"/>
          </p:cNvSpPr>
          <p:nvPr/>
        </p:nvSpPr>
        <p:spPr bwMode="auto">
          <a:xfrm>
            <a:off x="3395663" y="4857750"/>
            <a:ext cx="201136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600" b="1"/>
              <a:t>Project objectives:</a:t>
            </a:r>
            <a:endParaRPr lang="ru-RU" altLang="hu-HU" sz="1600" b="1"/>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5821363" y="2892425"/>
            <a:ext cx="3132137" cy="738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u="sng" kern="0" dirty="0" smtClean="0">
                <a:solidFill>
                  <a:srgbClr val="0000FF"/>
                </a:solidFill>
                <a:effectLst>
                  <a:outerShdw blurRad="38100" dist="38100" dir="2700000" algn="tl">
                    <a:srgbClr val="000000">
                      <a:alpha val="43137"/>
                    </a:srgbClr>
                  </a:outerShdw>
                </a:effectLst>
                <a:cs typeface="+mn-cs"/>
              </a:rPr>
              <a:t>Neutron </a:t>
            </a:r>
            <a:r>
              <a:rPr lang="en-US" b="1" u="sng" kern="0" dirty="0" smtClean="0">
                <a:solidFill>
                  <a:srgbClr val="0000FF"/>
                </a:solidFill>
                <a:effectLst>
                  <a:outerShdw blurRad="38100" dist="38100" dir="2700000" algn="tl">
                    <a:srgbClr val="000000">
                      <a:alpha val="43137"/>
                    </a:srgbClr>
                  </a:outerShdw>
                </a:effectLst>
                <a:cs typeface="+mn-cs"/>
              </a:rPr>
              <a:t>Diffraction </a:t>
            </a:r>
            <a:r>
              <a:rPr lang="en-US" b="1" u="sng" kern="0" dirty="0" smtClean="0">
                <a:solidFill>
                  <a:srgbClr val="0000FF"/>
                </a:solidFill>
                <a:effectLst>
                  <a:outerShdw blurRad="38100" dist="38100" dir="2700000" algn="tl">
                    <a:srgbClr val="000000">
                      <a:alpha val="43137"/>
                    </a:srgbClr>
                  </a:outerShdw>
                </a:effectLst>
                <a:cs typeface="+mn-cs"/>
              </a:rPr>
              <a:t>(N</a:t>
            </a:r>
            <a:r>
              <a:rPr lang="en-US" b="1" u="sng" kern="0" dirty="0">
                <a:solidFill>
                  <a:srgbClr val="0000FF"/>
                </a:solidFill>
                <a:effectLst>
                  <a:outerShdw blurRad="38100" dist="38100" dir="2700000" algn="tl">
                    <a:srgbClr val="000000">
                      <a:alpha val="43137"/>
                    </a:srgbClr>
                  </a:outerShdw>
                </a:effectLst>
              </a:rPr>
              <a:t>D</a:t>
            </a:r>
            <a:r>
              <a:rPr lang="en-US" b="1" u="sng" kern="0" dirty="0" smtClean="0">
                <a:solidFill>
                  <a:srgbClr val="0000FF"/>
                </a:solidFill>
                <a:effectLst>
                  <a:outerShdw blurRad="38100" dist="38100" dir="2700000" algn="tl">
                    <a:srgbClr val="000000">
                      <a:alpha val="43137"/>
                    </a:srgbClr>
                  </a:outerShdw>
                </a:effectLst>
                <a:cs typeface="+mn-cs"/>
              </a:rPr>
              <a:t>):</a:t>
            </a:r>
          </a:p>
          <a:p>
            <a:pPr eaLnBrk="1" fontAlgn="auto" hangingPunct="1">
              <a:spcBef>
                <a:spcPct val="50000"/>
              </a:spcBef>
              <a:spcAft>
                <a:spcPts val="0"/>
              </a:spcAft>
              <a:defRPr/>
            </a:pPr>
            <a:r>
              <a:rPr lang="en-US" sz="1600" b="1" kern="0" dirty="0" smtClean="0">
                <a:solidFill>
                  <a:srgbClr val="0000FF"/>
                </a:solidFill>
                <a:cs typeface="+mn-cs"/>
              </a:rPr>
              <a:t>HRFD, RTD</a:t>
            </a:r>
            <a:endParaRPr lang="ru-RU" sz="1600" b="1" kern="0" dirty="0" smtClean="0">
              <a:solidFill>
                <a:srgbClr val="0000FF"/>
              </a:solidFill>
              <a:cs typeface="+mn-cs"/>
            </a:endParaRPr>
          </a:p>
        </p:txBody>
      </p:sp>
      <p:sp>
        <p:nvSpPr>
          <p:cNvPr id="3" name="Text Box 7"/>
          <p:cNvSpPr txBox="1">
            <a:spLocks noChangeArrowheads="1"/>
          </p:cNvSpPr>
          <p:nvPr/>
        </p:nvSpPr>
        <p:spPr bwMode="auto">
          <a:xfrm>
            <a:off x="5842000" y="4554538"/>
            <a:ext cx="2916238" cy="10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u="sng" kern="0" dirty="0" smtClean="0">
                <a:solidFill>
                  <a:srgbClr val="7030A0"/>
                </a:solidFill>
                <a:effectLst>
                  <a:outerShdw blurRad="38100" dist="38100" dir="2700000" algn="tl">
                    <a:srgbClr val="000000">
                      <a:alpha val="43137"/>
                    </a:srgbClr>
                  </a:outerShdw>
                </a:effectLst>
                <a:cs typeface="+mn-cs"/>
              </a:rPr>
              <a:t>Small-Angle Neutron Scattering (SANS):</a:t>
            </a:r>
            <a:r>
              <a:rPr lang="en-US" sz="1600" b="1" kern="0" dirty="0" smtClean="0">
                <a:solidFill>
                  <a:srgbClr val="7030A0"/>
                </a:solidFill>
                <a:cs typeface="+mn-cs"/>
              </a:rPr>
              <a:t> </a:t>
            </a:r>
          </a:p>
          <a:p>
            <a:pPr eaLnBrk="1" fontAlgn="auto" hangingPunct="1">
              <a:spcBef>
                <a:spcPct val="50000"/>
              </a:spcBef>
              <a:spcAft>
                <a:spcPts val="0"/>
              </a:spcAft>
              <a:defRPr/>
            </a:pPr>
            <a:r>
              <a:rPr lang="en-US" sz="1600" b="1" kern="0" dirty="0" err="1" smtClean="0">
                <a:solidFill>
                  <a:srgbClr val="7030A0"/>
                </a:solidFill>
                <a:cs typeface="+mn-cs"/>
              </a:rPr>
              <a:t>YuMO</a:t>
            </a:r>
            <a:endParaRPr lang="ru-RU" sz="1600" b="1" kern="0" dirty="0" smtClean="0">
              <a:solidFill>
                <a:srgbClr val="7030A0"/>
              </a:solidFill>
              <a:cs typeface="+mn-cs"/>
            </a:endParaRPr>
          </a:p>
        </p:txBody>
      </p:sp>
      <p:sp>
        <p:nvSpPr>
          <p:cNvPr id="4" name="Text Box 8"/>
          <p:cNvSpPr txBox="1">
            <a:spLocks noChangeArrowheads="1"/>
          </p:cNvSpPr>
          <p:nvPr/>
        </p:nvSpPr>
        <p:spPr bwMode="auto">
          <a:xfrm>
            <a:off x="5849938" y="3671888"/>
            <a:ext cx="3340100" cy="738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u="sng" kern="0" dirty="0" smtClean="0">
                <a:solidFill>
                  <a:srgbClr val="014975"/>
                </a:solidFill>
                <a:effectLst>
                  <a:outerShdw blurRad="38100" dist="38100" dir="2700000" algn="tl">
                    <a:srgbClr val="000000">
                      <a:alpha val="43137"/>
                    </a:srgbClr>
                  </a:outerShdw>
                </a:effectLst>
                <a:cs typeface="+mn-cs"/>
              </a:rPr>
              <a:t>Neutron Reflectometry (NR):</a:t>
            </a:r>
          </a:p>
          <a:p>
            <a:pPr eaLnBrk="1" fontAlgn="auto" hangingPunct="1">
              <a:spcBef>
                <a:spcPct val="50000"/>
              </a:spcBef>
              <a:spcAft>
                <a:spcPts val="0"/>
              </a:spcAft>
              <a:defRPr/>
            </a:pPr>
            <a:r>
              <a:rPr lang="en-US" sz="1600" b="1" kern="0" dirty="0" smtClean="0">
                <a:solidFill>
                  <a:srgbClr val="014975"/>
                </a:solidFill>
                <a:cs typeface="+mn-cs"/>
              </a:rPr>
              <a:t>GRAINS</a:t>
            </a:r>
            <a:endParaRPr lang="ru-RU" sz="1600" b="1" kern="0" dirty="0" smtClean="0">
              <a:solidFill>
                <a:srgbClr val="014975"/>
              </a:solidFill>
              <a:cs typeface="+mn-cs"/>
            </a:endParaRPr>
          </a:p>
        </p:txBody>
      </p:sp>
      <p:pic>
        <p:nvPicPr>
          <p:cNvPr id="251909" name="Picture 4" descr="D:\work\tomo_piter\results\experimental_facilities_big.png"/>
          <p:cNvPicPr>
            <a:picLocks noChangeAspect="1" noChangeArrowheads="1"/>
          </p:cNvPicPr>
          <p:nvPr/>
        </p:nvPicPr>
        <p:blipFill>
          <a:blip r:embed="rId2" cstate="print">
            <a:clrChange>
              <a:clrFrom>
                <a:srgbClr val="FFFCFD"/>
              </a:clrFrom>
              <a:clrTo>
                <a:srgbClr val="FFFCFD">
                  <a:alpha val="0"/>
                </a:srgbClr>
              </a:clrTo>
            </a:clrChange>
            <a:extLst>
              <a:ext uri="{28A0092B-C50C-407E-A947-70E740481C1C}">
                <a14:useLocalDpi xmlns:a14="http://schemas.microsoft.com/office/drawing/2010/main" xmlns="" val="0"/>
              </a:ext>
            </a:extLst>
          </a:blip>
          <a:srcRect/>
          <a:stretch>
            <a:fillRect/>
          </a:stretch>
        </p:blipFill>
        <p:spPr bwMode="auto">
          <a:xfrm>
            <a:off x="136525" y="2466975"/>
            <a:ext cx="5867400"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1910" name="Picture 9"/>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34275" y="1635125"/>
            <a:ext cx="10033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Овал 6"/>
          <p:cNvSpPr/>
          <p:nvPr/>
        </p:nvSpPr>
        <p:spPr>
          <a:xfrm>
            <a:off x="2420938" y="2786063"/>
            <a:ext cx="987425" cy="854075"/>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51912" name="TextBox 7"/>
          <p:cNvSpPr txBox="1">
            <a:spLocks noChangeArrowheads="1"/>
          </p:cNvSpPr>
          <p:nvPr/>
        </p:nvSpPr>
        <p:spPr bwMode="auto">
          <a:xfrm>
            <a:off x="2686050" y="2257425"/>
            <a:ext cx="14430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a:solidFill>
                  <a:srgbClr val="FF0000"/>
                </a:solidFill>
              </a:rPr>
              <a:t>YuMO (SANS)</a:t>
            </a:r>
            <a:endParaRPr lang="ru-RU" altLang="hu-HU">
              <a:solidFill>
                <a:srgbClr val="FF0000"/>
              </a:solidFill>
            </a:endParaRPr>
          </a:p>
        </p:txBody>
      </p:sp>
      <p:sp>
        <p:nvSpPr>
          <p:cNvPr id="251913" name="TextBox 8"/>
          <p:cNvSpPr txBox="1">
            <a:spLocks noChangeArrowheads="1"/>
          </p:cNvSpPr>
          <p:nvPr/>
        </p:nvSpPr>
        <p:spPr bwMode="auto">
          <a:xfrm>
            <a:off x="569913" y="2371725"/>
            <a:ext cx="1670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a:solidFill>
                  <a:srgbClr val="FF0000"/>
                </a:solidFill>
              </a:rPr>
              <a:t>HRFD, RTD (ND)</a:t>
            </a:r>
            <a:endParaRPr lang="ru-RU" altLang="hu-HU">
              <a:solidFill>
                <a:srgbClr val="FF0000"/>
              </a:solidFill>
            </a:endParaRPr>
          </a:p>
        </p:txBody>
      </p:sp>
      <p:sp>
        <p:nvSpPr>
          <p:cNvPr id="10" name="Овал 9"/>
          <p:cNvSpPr/>
          <p:nvPr/>
        </p:nvSpPr>
        <p:spPr>
          <a:xfrm>
            <a:off x="1849438" y="3090863"/>
            <a:ext cx="985837" cy="854075"/>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51915" name="TextBox 10"/>
          <p:cNvSpPr txBox="1">
            <a:spLocks noChangeArrowheads="1"/>
          </p:cNvSpPr>
          <p:nvPr/>
        </p:nvSpPr>
        <p:spPr bwMode="auto">
          <a:xfrm>
            <a:off x="2028825" y="5976938"/>
            <a:ext cx="13874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a:solidFill>
                  <a:srgbClr val="FF0000"/>
                </a:solidFill>
              </a:rPr>
              <a:t>GRAINS (NR)</a:t>
            </a:r>
            <a:endParaRPr lang="ru-RU" altLang="hu-HU">
              <a:solidFill>
                <a:srgbClr val="FF0000"/>
              </a:solidFill>
            </a:endParaRPr>
          </a:p>
        </p:txBody>
      </p:sp>
      <p:sp>
        <p:nvSpPr>
          <p:cNvPr id="12" name="Овал 11"/>
          <p:cNvSpPr/>
          <p:nvPr/>
        </p:nvSpPr>
        <p:spPr>
          <a:xfrm>
            <a:off x="2154238" y="5048250"/>
            <a:ext cx="985837" cy="854075"/>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51917" name="TextBox 12"/>
          <p:cNvSpPr txBox="1">
            <a:spLocks noChangeArrowheads="1"/>
          </p:cNvSpPr>
          <p:nvPr/>
        </p:nvSpPr>
        <p:spPr bwMode="auto">
          <a:xfrm>
            <a:off x="519113" y="1538288"/>
            <a:ext cx="46323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2400" b="1"/>
              <a:t>Involved methods and instruments</a:t>
            </a:r>
            <a:endParaRPr lang="ru-RU" altLang="hu-HU" sz="2400" b="1"/>
          </a:p>
        </p:txBody>
      </p:sp>
      <p:sp>
        <p:nvSpPr>
          <p:cNvPr id="251918" name="TextBox 13"/>
          <p:cNvSpPr txBox="1">
            <a:spLocks noChangeArrowheads="1"/>
          </p:cNvSpPr>
          <p:nvPr/>
        </p:nvSpPr>
        <p:spPr bwMode="auto">
          <a:xfrm>
            <a:off x="4643438" y="2363788"/>
            <a:ext cx="31670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b="1"/>
              <a:t>IBR-2 pulsed reactor, FLNP JINR</a:t>
            </a:r>
            <a:endParaRPr lang="ru-RU" altLang="hu-HU" b="1"/>
          </a:p>
        </p:txBody>
      </p:sp>
      <p:sp>
        <p:nvSpPr>
          <p:cNvPr id="19" name="Прямоугольник 18"/>
          <p:cNvSpPr/>
          <p:nvPr/>
        </p:nvSpPr>
        <p:spPr>
          <a:xfrm>
            <a:off x="233363" y="152400"/>
            <a:ext cx="8721725" cy="1169988"/>
          </a:xfrm>
          <a:prstGeom prst="rect">
            <a:avLst/>
          </a:prstGeom>
          <a:solidFill>
            <a:srgbClr val="578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51920" name="Прямоугольник 7"/>
          <p:cNvSpPr>
            <a:spLocks noChangeArrowheads="1"/>
          </p:cNvSpPr>
          <p:nvPr/>
        </p:nvSpPr>
        <p:spPr bwMode="auto">
          <a:xfrm>
            <a:off x="155575" y="201613"/>
            <a:ext cx="8974138"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200" b="1">
                <a:solidFill>
                  <a:schemeClr val="bg1"/>
                </a:solidFill>
                <a:cs typeface="DejaVu Sans" panose="020B0603030804020204" pitchFamily="34" charset="0"/>
              </a:rPr>
              <a:t>New project “A system for neutron operando monitoring and diagnostics of materials and interfaces for electrochemical energy storage devices at the IBR-2 reactor”</a:t>
            </a:r>
          </a:p>
        </p:txBody>
      </p:sp>
      <p:sp>
        <p:nvSpPr>
          <p:cNvPr id="251921" name="Прямоугольник 3"/>
          <p:cNvSpPr>
            <a:spLocks noChangeArrowheads="1"/>
          </p:cNvSpPr>
          <p:nvPr/>
        </p:nvSpPr>
        <p:spPr bwMode="auto">
          <a:xfrm>
            <a:off x="7813675" y="996950"/>
            <a:ext cx="14462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600" i="1">
                <a:solidFill>
                  <a:schemeClr val="bg1"/>
                </a:solidFill>
                <a:cs typeface="DejaVu Sans" panose="020B0603030804020204" pitchFamily="34" charset="0"/>
              </a:rPr>
              <a:t>M. Avdeev </a:t>
            </a:r>
            <a:endParaRPr lang="ru-RU" altLang="hu-HU" sz="1600" i="1">
              <a:solidFill>
                <a:schemeClr val="bg1"/>
              </a:solidFill>
              <a:cs typeface="DejaVu Sans" panose="020B0603030804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Прямоугольник 1"/>
          <p:cNvSpPr>
            <a:spLocks noChangeArrowheads="1"/>
          </p:cNvSpPr>
          <p:nvPr/>
        </p:nvSpPr>
        <p:spPr bwMode="auto">
          <a:xfrm>
            <a:off x="703263" y="1770063"/>
            <a:ext cx="7788275" cy="398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sz="2300" u="sng">
                <a:solidFill>
                  <a:srgbClr val="C00000"/>
                </a:solidFill>
              </a:rPr>
              <a:t>Recommendations</a:t>
            </a:r>
            <a:endParaRPr lang="en-US" altLang="hu-HU" sz="2300">
              <a:solidFill>
                <a:srgbClr val="C00000"/>
              </a:solidFill>
            </a:endParaRPr>
          </a:p>
          <a:p>
            <a:pPr algn="just" eaLnBrk="1" hangingPunct="1"/>
            <a:endParaRPr lang="en-US" altLang="hu-HU" sz="2300">
              <a:solidFill>
                <a:srgbClr val="C00000"/>
              </a:solidFill>
            </a:endParaRPr>
          </a:p>
          <a:p>
            <a:pPr algn="just" eaLnBrk="1" hangingPunct="1"/>
            <a:r>
              <a:rPr lang="en-US" altLang="hu-HU" sz="2300">
                <a:solidFill>
                  <a:srgbClr val="014975"/>
                </a:solidFill>
              </a:rPr>
              <a:t>The PAC supports the opening of the project “A system for neutron </a:t>
            </a:r>
            <a:r>
              <a:rPr lang="en-US" altLang="hu-HU" sz="2300" i="1">
                <a:solidFill>
                  <a:srgbClr val="014975"/>
                </a:solidFill>
              </a:rPr>
              <a:t>operando</a:t>
            </a:r>
            <a:r>
              <a:rPr lang="en-US" altLang="hu-HU" sz="2300">
                <a:solidFill>
                  <a:srgbClr val="014975"/>
                </a:solidFill>
              </a:rPr>
              <a:t> monitoring and diagnostics of materials and interfaces for electrochemical energy storage devices at the IBR-2 reactor” for the period 2018–2020 and encourages cooperation with manufacturers. </a:t>
            </a:r>
          </a:p>
          <a:p>
            <a:pPr algn="just" eaLnBrk="1" hangingPunct="1"/>
            <a:endParaRPr lang="en-US" altLang="hu-HU" sz="2300">
              <a:solidFill>
                <a:srgbClr val="014975"/>
              </a:solidFill>
            </a:endParaRPr>
          </a:p>
          <a:p>
            <a:pPr algn="just" eaLnBrk="1" hangingPunct="1"/>
            <a:r>
              <a:rPr lang="en-US" altLang="hu-HU" sz="2300">
                <a:solidFill>
                  <a:srgbClr val="014975"/>
                </a:solidFill>
              </a:rPr>
              <a:t>Furthermore, the PAC endorses the implementation of additional sample environment facilities at the IBR-2 reactor.</a:t>
            </a:r>
            <a:endParaRPr lang="ru-RU" altLang="hu-HU" sz="2300">
              <a:solidFill>
                <a:srgbClr val="014975"/>
              </a:solidFill>
            </a:endParaRPr>
          </a:p>
        </p:txBody>
      </p:sp>
      <p:sp>
        <p:nvSpPr>
          <p:cNvPr id="3" name="Прямоугольник 2"/>
          <p:cNvSpPr/>
          <p:nvPr/>
        </p:nvSpPr>
        <p:spPr>
          <a:xfrm>
            <a:off x="233363" y="152400"/>
            <a:ext cx="8721725" cy="1169988"/>
          </a:xfrm>
          <a:prstGeom prst="rect">
            <a:avLst/>
          </a:prstGeom>
          <a:solidFill>
            <a:srgbClr val="578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52932" name="Прямоугольник 7"/>
          <p:cNvSpPr>
            <a:spLocks noChangeArrowheads="1"/>
          </p:cNvSpPr>
          <p:nvPr/>
        </p:nvSpPr>
        <p:spPr bwMode="auto">
          <a:xfrm>
            <a:off x="155575" y="201613"/>
            <a:ext cx="8974138"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200" b="1">
                <a:solidFill>
                  <a:schemeClr val="bg1"/>
                </a:solidFill>
                <a:cs typeface="DejaVu Sans" panose="020B0603030804020204" pitchFamily="34" charset="0"/>
              </a:rPr>
              <a:t>New project “A system for neutron operando monitoring and diagnostics of materials and interfaces for electrochemical energy storage devices at the IBR-2 reactor”</a:t>
            </a:r>
          </a:p>
        </p:txBody>
      </p:sp>
      <p:sp>
        <p:nvSpPr>
          <p:cNvPr id="252933" name="Прямоугольник 3"/>
          <p:cNvSpPr>
            <a:spLocks noChangeArrowheads="1"/>
          </p:cNvSpPr>
          <p:nvPr/>
        </p:nvSpPr>
        <p:spPr bwMode="auto">
          <a:xfrm>
            <a:off x="7813675" y="996950"/>
            <a:ext cx="14462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600" i="1">
                <a:solidFill>
                  <a:schemeClr val="bg1"/>
                </a:solidFill>
                <a:cs typeface="DejaVu Sans" panose="020B0603030804020204" pitchFamily="34" charset="0"/>
              </a:rPr>
              <a:t>M. Avdeev </a:t>
            </a:r>
            <a:endParaRPr lang="ru-RU" altLang="hu-HU" sz="1600" i="1">
              <a:solidFill>
                <a:schemeClr val="bg1"/>
              </a:solidFill>
              <a:cs typeface="DejaVu Sans" panose="020B0603030804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844800"/>
            <a:ext cx="9144000" cy="401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35523" name="Pictur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60425" y="1343025"/>
            <a:ext cx="3336925" cy="5135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24"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83163" y="1343025"/>
            <a:ext cx="3311525" cy="5118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2"/>
          <p:cNvSpPr txBox="1">
            <a:spLocks noChangeArrowheads="1"/>
          </p:cNvSpPr>
          <p:nvPr/>
        </p:nvSpPr>
        <p:spPr>
          <a:xfrm>
            <a:off x="528638" y="465138"/>
            <a:ext cx="7700962" cy="86995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sz="3500" dirty="0" smtClean="0">
                <a:solidFill>
                  <a:srgbClr val="C00000"/>
                </a:solidFill>
                <a:effectLst>
                  <a:outerShdw blurRad="38100" dist="38100" dir="2700000" algn="tl">
                    <a:srgbClr val="C0C0C0"/>
                  </a:outerShdw>
                </a:effectLst>
              </a:rPr>
              <a:t>Agenda of the PAC meeting</a:t>
            </a:r>
            <a:endParaRPr lang="en-US" sz="3500" dirty="0">
              <a:solidFill>
                <a:srgbClr val="C00000"/>
              </a:solidFill>
              <a:effectLst>
                <a:outerShdw blurRad="38100" dist="38100" dir="2700000" algn="tl">
                  <a:srgbClr val="C0C0C0"/>
                </a:outerShdw>
              </a:effectLst>
            </a:endParaRPr>
          </a:p>
        </p:txBody>
      </p:sp>
      <p:sp>
        <p:nvSpPr>
          <p:cNvPr id="2" name="Прямоугольник 1"/>
          <p:cNvSpPr/>
          <p:nvPr/>
        </p:nvSpPr>
        <p:spPr>
          <a:xfrm>
            <a:off x="434975" y="1247775"/>
            <a:ext cx="8302625" cy="535622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4" name="Прямая соединительная линия 3"/>
          <p:cNvCxnSpPr>
            <a:stCxn id="2" idx="0"/>
            <a:endCxn id="2" idx="2"/>
          </p:cNvCxnSpPr>
          <p:nvPr/>
        </p:nvCxnSpPr>
        <p:spPr>
          <a:xfrm>
            <a:off x="4586288" y="1247775"/>
            <a:ext cx="0" cy="5356225"/>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 name="Прямоугольник 8"/>
          <p:cNvSpPr/>
          <p:nvPr/>
        </p:nvSpPr>
        <p:spPr>
          <a:xfrm>
            <a:off x="261938" y="2339975"/>
            <a:ext cx="8631237" cy="3194050"/>
          </a:xfrm>
          <a:prstGeom prst="rect">
            <a:avLst/>
          </a:prstGeom>
          <a:solidFill>
            <a:srgbClr val="FFFF00"/>
          </a:solidFill>
          <a:ln w="47625">
            <a:solidFill>
              <a:srgbClr val="FF9900"/>
            </a:solidFill>
          </a:ln>
        </p:spPr>
        <p:txBody>
          <a:bodyPr>
            <a:spAutoFit/>
          </a:bodyPr>
          <a:lstStyle/>
          <a:p>
            <a:pPr algn="ctr">
              <a:lnSpc>
                <a:spcPct val="130000"/>
              </a:lnSpc>
              <a:spcAft>
                <a:spcPts val="1200"/>
              </a:spcAft>
              <a:defRPr/>
            </a:pPr>
            <a:r>
              <a:rPr lang="en-US" sz="2200" b="1" dirty="0">
                <a:solidFill>
                  <a:srgbClr val="0000FF"/>
                </a:solidFill>
              </a:rPr>
              <a:t>Highlights of</a:t>
            </a:r>
            <a:r>
              <a:rPr lang="ru-RU" sz="2200" b="1" dirty="0">
                <a:solidFill>
                  <a:srgbClr val="0000FF"/>
                </a:solidFill>
              </a:rPr>
              <a:t> </a:t>
            </a:r>
            <a:r>
              <a:rPr lang="en-US" sz="2200" b="1" dirty="0">
                <a:solidFill>
                  <a:srgbClr val="0000FF"/>
                </a:solidFill>
              </a:rPr>
              <a:t>the 46</a:t>
            </a:r>
            <a:r>
              <a:rPr lang="en-US" sz="2200" b="1" baseline="30000" dirty="0">
                <a:solidFill>
                  <a:srgbClr val="0000FF"/>
                </a:solidFill>
              </a:rPr>
              <a:t>th</a:t>
            </a:r>
            <a:r>
              <a:rPr lang="en-US" sz="2200" b="1" dirty="0">
                <a:solidFill>
                  <a:srgbClr val="0000FF"/>
                </a:solidFill>
              </a:rPr>
              <a:t> PAC-CMP meeting: </a:t>
            </a:r>
          </a:p>
          <a:p>
            <a:pPr marL="342900" indent="-342900">
              <a:lnSpc>
                <a:spcPct val="130000"/>
              </a:lnSpc>
              <a:spcAft>
                <a:spcPts val="1200"/>
              </a:spcAft>
              <a:buFont typeface="Wingdings" pitchFamily="2" charset="2"/>
              <a:buChar char="ü"/>
              <a:defRPr/>
            </a:pPr>
            <a:r>
              <a:rPr lang="en-US" sz="2200" b="1" dirty="0">
                <a:solidFill>
                  <a:srgbClr val="0000FF"/>
                </a:solidFill>
              </a:rPr>
              <a:t>Plans for the preparation of a concept for JINR’s new neutron source</a:t>
            </a:r>
          </a:p>
          <a:p>
            <a:pPr marL="342900" indent="-342900">
              <a:lnSpc>
                <a:spcPct val="130000"/>
              </a:lnSpc>
              <a:spcAft>
                <a:spcPts val="1200"/>
              </a:spcAft>
              <a:buFont typeface="Wingdings" pitchFamily="2" charset="2"/>
              <a:buChar char="ü"/>
              <a:defRPr/>
            </a:pPr>
            <a:r>
              <a:rPr lang="en-US" sz="2200" b="1" dirty="0">
                <a:solidFill>
                  <a:srgbClr val="0000FF"/>
                </a:solidFill>
              </a:rPr>
              <a:t>Reports and proposals on themes and projects</a:t>
            </a:r>
            <a:endParaRPr lang="ru-RU" sz="2200" b="1" dirty="0">
              <a:solidFill>
                <a:srgbClr val="0000FF"/>
              </a:solidFill>
            </a:endParaRPr>
          </a:p>
          <a:p>
            <a:pPr marL="342900" indent="-342900">
              <a:lnSpc>
                <a:spcPct val="130000"/>
              </a:lnSpc>
              <a:spcAft>
                <a:spcPts val="1200"/>
              </a:spcAft>
              <a:buFont typeface="Wingdings" pitchFamily="2" charset="2"/>
              <a:buChar char="ü"/>
              <a:defRPr/>
            </a:pPr>
            <a:r>
              <a:rPr lang="en-US" sz="2200" b="1" dirty="0">
                <a:solidFill>
                  <a:srgbClr val="0000FF"/>
                </a:solidFill>
              </a:rPr>
              <a:t>Scientific and technical achievements within concluding themes and projects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3838" y="158750"/>
            <a:ext cx="8702675" cy="1985963"/>
          </a:xfrm>
          <a:prstGeom prst="rect">
            <a:avLst/>
          </a:prstGeom>
          <a:solidFill>
            <a:srgbClr val="0149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3955" name="Прямоугольник 1"/>
          <p:cNvSpPr>
            <a:spLocks noChangeArrowheads="1"/>
          </p:cNvSpPr>
          <p:nvPr/>
        </p:nvSpPr>
        <p:spPr bwMode="auto">
          <a:xfrm>
            <a:off x="376238" y="228600"/>
            <a:ext cx="8567737" cy="178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2200" b="1" dirty="0" smtClean="0">
                <a:solidFill>
                  <a:srgbClr val="FFFF00"/>
                </a:solidFill>
              </a:rPr>
              <a:t>Concluding theme “Development of Experimental Facilities for Condensed Matter Investigations with Beams of the IBR-2 Facility” and project “Development of PTH sample environment system for the DN-12 diffractometer at the IBR-2 facility”</a:t>
            </a:r>
            <a:endParaRPr lang="en-US" altLang="hu-HU" sz="2200" b="1" dirty="0">
              <a:solidFill>
                <a:srgbClr val="FFFF00"/>
              </a:solidFill>
            </a:endParaRPr>
          </a:p>
        </p:txBody>
      </p:sp>
      <p:sp>
        <p:nvSpPr>
          <p:cNvPr id="253956" name="Прямоугольник 4"/>
          <p:cNvSpPr>
            <a:spLocks noChangeArrowheads="1"/>
          </p:cNvSpPr>
          <p:nvPr/>
        </p:nvSpPr>
        <p:spPr bwMode="auto">
          <a:xfrm>
            <a:off x="7791450" y="1752600"/>
            <a:ext cx="11525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600" i="1" dirty="0" smtClean="0">
                <a:solidFill>
                  <a:srgbClr val="FFFF00"/>
                </a:solidFill>
              </a:rPr>
              <a:t>S. Kulikov </a:t>
            </a:r>
            <a:endParaRPr lang="en-US" altLang="hu-HU" sz="1600" i="1" dirty="0">
              <a:solidFill>
                <a:srgbClr val="FFFF00"/>
              </a:solidFill>
            </a:endParaRPr>
          </a:p>
        </p:txBody>
      </p:sp>
      <p:sp>
        <p:nvSpPr>
          <p:cNvPr id="253957" name="Заголовок 1"/>
          <p:cNvSpPr txBox="1">
            <a:spLocks/>
          </p:cNvSpPr>
          <p:nvPr/>
        </p:nvSpPr>
        <p:spPr bwMode="auto">
          <a:xfrm>
            <a:off x="-33338" y="2317750"/>
            <a:ext cx="9144001"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hu-HU" sz="2400" b="1" dirty="0" smtClean="0">
                <a:solidFill>
                  <a:srgbClr val="003399"/>
                </a:solidFill>
                <a:latin typeface="Calibri" panose="020F0502020204030204" pitchFamily="34" charset="0"/>
              </a:rPr>
              <a:t>Complex of moderators of the IBR-2 reactor</a:t>
            </a:r>
            <a:br>
              <a:rPr lang="en-US" altLang="hu-HU" sz="2400" b="1" dirty="0" smtClean="0">
                <a:solidFill>
                  <a:srgbClr val="003399"/>
                </a:solidFill>
                <a:latin typeface="Calibri" panose="020F0502020204030204" pitchFamily="34" charset="0"/>
              </a:rPr>
            </a:br>
            <a:r>
              <a:rPr lang="en-US" altLang="hu-HU" sz="2400" b="1" dirty="0" smtClean="0">
                <a:solidFill>
                  <a:srgbClr val="003399"/>
                </a:solidFill>
                <a:latin typeface="Calibri" panose="020F0502020204030204" pitchFamily="34" charset="0"/>
              </a:rPr>
              <a:t>(cold moderators and ambient temperature water moderators)</a:t>
            </a:r>
            <a:endParaRPr lang="en-US" altLang="hu-HU" sz="2400" b="1" dirty="0">
              <a:solidFill>
                <a:srgbClr val="003399"/>
              </a:solidFill>
              <a:latin typeface="Calibri" panose="020F0502020204030204" pitchFamily="34" charset="0"/>
            </a:endParaRPr>
          </a:p>
        </p:txBody>
      </p:sp>
      <p:pic>
        <p:nvPicPr>
          <p:cNvPr id="253958" name="Объект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63613" y="3263900"/>
            <a:ext cx="4724400" cy="352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8"/>
          <p:cNvSpPr>
            <a:spLocks noChangeArrowheads="1"/>
          </p:cNvSpPr>
          <p:nvPr/>
        </p:nvSpPr>
        <p:spPr bwMode="auto">
          <a:xfrm>
            <a:off x="4001596" y="3446200"/>
            <a:ext cx="270272" cy="27027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defRPr/>
            </a:pPr>
            <a:r>
              <a:rPr lang="en-US" altLang="x-none" sz="675" dirty="0" smtClean="0">
                <a:solidFill>
                  <a:srgbClr val="0000CC"/>
                </a:solidFill>
              </a:rPr>
              <a:t>Cold</a:t>
            </a:r>
            <a:endParaRPr lang="en-US" altLang="x-none" sz="675" dirty="0">
              <a:solidFill>
                <a:srgbClr val="0000CC"/>
              </a:solidFill>
            </a:endParaRPr>
          </a:p>
        </p:txBody>
      </p:sp>
      <p:grpSp>
        <p:nvGrpSpPr>
          <p:cNvPr id="253962" name="Группа 9"/>
          <p:cNvGrpSpPr>
            <a:grpSpLocks/>
          </p:cNvGrpSpPr>
          <p:nvPr/>
        </p:nvGrpSpPr>
        <p:grpSpPr bwMode="auto">
          <a:xfrm>
            <a:off x="768350" y="3638550"/>
            <a:ext cx="3221038" cy="2867025"/>
            <a:chOff x="134008" y="1766940"/>
            <a:chExt cx="4294299" cy="3822622"/>
          </a:xfrm>
        </p:grpSpPr>
        <p:sp>
          <p:nvSpPr>
            <p:cNvPr id="11" name="Oval 8"/>
            <p:cNvSpPr>
              <a:spLocks noChangeArrowheads="1"/>
            </p:cNvSpPr>
            <p:nvPr/>
          </p:nvSpPr>
          <p:spPr bwMode="auto">
            <a:xfrm>
              <a:off x="4067944" y="5229200"/>
              <a:ext cx="360363" cy="360362"/>
            </a:xfrm>
            <a:prstGeom prst="ellipse">
              <a:avLst/>
            </a:prstGeom>
            <a:solidFill>
              <a:schemeClr val="bg1"/>
            </a:solidFill>
            <a:ln w="9525">
              <a:solidFill>
                <a:schemeClr val="hlink"/>
              </a:solidFill>
              <a:round/>
              <a:headEnd/>
              <a:tailEnd/>
            </a:ln>
            <a:effectLst>
              <a:glow rad="127000">
                <a:srgbClr val="FF3300"/>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defRPr/>
              </a:pPr>
              <a:r>
                <a:rPr lang="en-US" altLang="x-none" sz="675" dirty="0" err="1" smtClean="0">
                  <a:solidFill>
                    <a:srgbClr val="FF3300"/>
                  </a:solidFill>
                </a:rPr>
                <a:t>Therm</a:t>
              </a:r>
              <a:endParaRPr lang="en-US" altLang="x-none" sz="675" dirty="0">
                <a:solidFill>
                  <a:srgbClr val="FF3300"/>
                </a:solidFill>
              </a:endParaRPr>
            </a:p>
          </p:txBody>
        </p:sp>
        <p:sp>
          <p:nvSpPr>
            <p:cNvPr id="12" name="Oval 8"/>
            <p:cNvSpPr>
              <a:spLocks noChangeArrowheads="1"/>
            </p:cNvSpPr>
            <p:nvPr/>
          </p:nvSpPr>
          <p:spPr bwMode="auto">
            <a:xfrm>
              <a:off x="134008" y="1766940"/>
              <a:ext cx="494719" cy="480748"/>
            </a:xfrm>
            <a:prstGeom prst="ellipse">
              <a:avLst/>
            </a:prstGeom>
            <a:solidFill>
              <a:schemeClr val="bg1"/>
            </a:solidFill>
            <a:ln w="76200">
              <a:gradFill flip="none" rotWithShape="1">
                <a:gsLst>
                  <a:gs pos="0">
                    <a:schemeClr val="accent1">
                      <a:lumMod val="5000"/>
                      <a:lumOff val="95000"/>
                    </a:schemeClr>
                  </a:gs>
                  <a:gs pos="0">
                    <a:schemeClr val="accent1">
                      <a:lumMod val="45000"/>
                      <a:lumOff val="55000"/>
                    </a:schemeClr>
                  </a:gs>
                  <a:gs pos="0">
                    <a:srgbClr val="003399"/>
                  </a:gs>
                  <a:gs pos="92000">
                    <a:srgbClr val="FF3300"/>
                  </a:gs>
                </a:gsLst>
                <a:path path="rect">
                  <a:fillToRect l="100000" t="100000"/>
                </a:path>
                <a:tileRect r="-100000" b="-100000"/>
              </a:gradFill>
              <a:round/>
              <a:headEnd/>
              <a:tailEnd/>
            </a:ln>
            <a:effectLst>
              <a:glow rad="76200">
                <a:srgbClr val="0000CC"/>
              </a:glow>
              <a:softEdge rad="25400"/>
            </a:effectLst>
            <a:scene3d>
              <a:camera prst="orthographicFront"/>
              <a:lightRig rig="threePt" dir="t"/>
            </a:scene3d>
            <a:sp3d>
              <a:contourClr>
                <a:srgbClr val="FF0000"/>
              </a:contourClr>
            </a:sp3d>
            <a:extLst/>
          </p:spPr>
          <p:txBody>
            <a:bodyPr wrap="none"/>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defRPr/>
              </a:pPr>
              <a:r>
                <a:rPr lang="en-US" altLang="x-none" sz="675" dirty="0" smtClean="0">
                  <a:solidFill>
                    <a:srgbClr val="0000CC"/>
                  </a:solidFill>
                </a:rPr>
                <a:t>Cold+</a:t>
              </a:r>
            </a:p>
            <a:p>
              <a:pPr algn="ctr">
                <a:defRPr/>
              </a:pPr>
              <a:r>
                <a:rPr lang="en-US" altLang="x-none" sz="675" dirty="0" err="1" smtClean="0">
                  <a:solidFill>
                    <a:srgbClr val="FF3300"/>
                  </a:solidFill>
                </a:rPr>
                <a:t>Therm</a:t>
              </a:r>
              <a:endParaRPr lang="en-US" altLang="x-none" sz="675" dirty="0" smtClean="0">
                <a:solidFill>
                  <a:srgbClr val="FF3300"/>
                </a:solidFill>
              </a:endParaRPr>
            </a:p>
            <a:p>
              <a:pPr algn="ctr">
                <a:defRPr/>
              </a:pPr>
              <a:endParaRPr lang="en-US" altLang="x-none" sz="675" dirty="0">
                <a:solidFill>
                  <a:srgbClr val="0000CC"/>
                </a:solidFill>
              </a:endParaRPr>
            </a:p>
          </p:txBody>
        </p:sp>
        <p:sp>
          <p:nvSpPr>
            <p:cNvPr id="13" name="Oval 8"/>
            <p:cNvSpPr>
              <a:spLocks noChangeArrowheads="1"/>
            </p:cNvSpPr>
            <p:nvPr/>
          </p:nvSpPr>
          <p:spPr bwMode="auto">
            <a:xfrm>
              <a:off x="813856" y="3587169"/>
              <a:ext cx="360363" cy="36036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defRPr/>
              </a:pPr>
              <a:r>
                <a:rPr lang="en-US" altLang="x-none" sz="675" dirty="0" smtClean="0">
                  <a:solidFill>
                    <a:srgbClr val="0000CC"/>
                  </a:solidFill>
                </a:rPr>
                <a:t>Cold</a:t>
              </a:r>
              <a:endParaRPr lang="en-US" altLang="x-none" sz="675" dirty="0">
                <a:solidFill>
                  <a:srgbClr val="0000CC"/>
                </a:solidFill>
              </a:endParaRPr>
            </a:p>
          </p:txBody>
        </p:sp>
        <p:sp>
          <p:nvSpPr>
            <p:cNvPr id="14" name="Oval 8"/>
            <p:cNvSpPr>
              <a:spLocks noChangeArrowheads="1"/>
            </p:cNvSpPr>
            <p:nvPr/>
          </p:nvSpPr>
          <p:spPr bwMode="auto">
            <a:xfrm>
              <a:off x="2402676" y="4868838"/>
              <a:ext cx="360363" cy="36036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defRPr/>
              </a:pPr>
              <a:r>
                <a:rPr lang="en-US" altLang="x-none" sz="675" dirty="0" smtClean="0">
                  <a:solidFill>
                    <a:srgbClr val="0000CC"/>
                  </a:solidFill>
                </a:rPr>
                <a:t>Cold</a:t>
              </a:r>
              <a:endParaRPr lang="en-US" altLang="x-none" sz="675" dirty="0">
                <a:solidFill>
                  <a:srgbClr val="0000CC"/>
                </a:solidFill>
              </a:endParaRPr>
            </a:p>
          </p:txBody>
        </p:sp>
      </p:grpSp>
      <p:grpSp>
        <p:nvGrpSpPr>
          <p:cNvPr id="253963" name="Группа 14"/>
          <p:cNvGrpSpPr>
            <a:grpSpLocks/>
          </p:cNvGrpSpPr>
          <p:nvPr/>
        </p:nvGrpSpPr>
        <p:grpSpPr bwMode="auto">
          <a:xfrm>
            <a:off x="1395413" y="3290888"/>
            <a:ext cx="3670300" cy="3157537"/>
            <a:chOff x="969963" y="1303667"/>
            <a:chExt cx="4894336" cy="4210274"/>
          </a:xfrm>
        </p:grpSpPr>
        <p:sp>
          <p:nvSpPr>
            <p:cNvPr id="16" name="Oval 8"/>
            <p:cNvSpPr>
              <a:spLocks noChangeArrowheads="1"/>
            </p:cNvSpPr>
            <p:nvPr/>
          </p:nvSpPr>
          <p:spPr bwMode="auto">
            <a:xfrm>
              <a:off x="5503936" y="1780585"/>
              <a:ext cx="360363" cy="360362"/>
            </a:xfrm>
            <a:prstGeom prst="ellipse">
              <a:avLst/>
            </a:prstGeom>
            <a:solidFill>
              <a:schemeClr val="bg1"/>
            </a:solidFill>
            <a:ln w="9525">
              <a:solidFill>
                <a:schemeClr val="hlink"/>
              </a:solidFill>
              <a:round/>
              <a:headEnd/>
              <a:tailEnd/>
            </a:ln>
            <a:effectLst>
              <a:glow rad="127000">
                <a:srgbClr val="FF3300"/>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defRPr/>
              </a:pPr>
              <a:r>
                <a:rPr lang="en-US" altLang="x-none" sz="675" dirty="0" err="1" smtClean="0">
                  <a:solidFill>
                    <a:srgbClr val="FF3300"/>
                  </a:solidFill>
                </a:rPr>
                <a:t>Therm</a:t>
              </a:r>
              <a:endParaRPr lang="en-US" altLang="x-none" sz="675" dirty="0">
                <a:solidFill>
                  <a:srgbClr val="FF3300"/>
                </a:solidFill>
              </a:endParaRPr>
            </a:p>
          </p:txBody>
        </p:sp>
        <p:sp>
          <p:nvSpPr>
            <p:cNvPr id="17" name="Oval 8"/>
            <p:cNvSpPr>
              <a:spLocks noChangeArrowheads="1"/>
            </p:cNvSpPr>
            <p:nvPr/>
          </p:nvSpPr>
          <p:spPr bwMode="auto">
            <a:xfrm>
              <a:off x="1494416" y="2007314"/>
              <a:ext cx="360363" cy="36036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defRPr/>
              </a:pPr>
              <a:r>
                <a:rPr lang="en-US" altLang="x-none" sz="675" dirty="0" smtClean="0">
                  <a:solidFill>
                    <a:srgbClr val="0000CC"/>
                  </a:solidFill>
                </a:rPr>
                <a:t>Cold</a:t>
              </a:r>
              <a:endParaRPr lang="en-US" altLang="x-none" sz="675" dirty="0">
                <a:solidFill>
                  <a:srgbClr val="0000CC"/>
                </a:solidFill>
              </a:endParaRPr>
            </a:p>
          </p:txBody>
        </p:sp>
        <p:sp>
          <p:nvSpPr>
            <p:cNvPr id="18" name="Oval 8"/>
            <p:cNvSpPr>
              <a:spLocks noChangeArrowheads="1"/>
            </p:cNvSpPr>
            <p:nvPr/>
          </p:nvSpPr>
          <p:spPr bwMode="auto">
            <a:xfrm>
              <a:off x="1979712" y="1540609"/>
              <a:ext cx="360363" cy="36036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defRPr/>
              </a:pPr>
              <a:r>
                <a:rPr lang="en-US" altLang="x-none" sz="675" dirty="0" smtClean="0">
                  <a:solidFill>
                    <a:srgbClr val="0000CC"/>
                  </a:solidFill>
                </a:rPr>
                <a:t>Cold</a:t>
              </a:r>
              <a:endParaRPr lang="en-US" altLang="x-none" sz="675" dirty="0">
                <a:solidFill>
                  <a:srgbClr val="0000CC"/>
                </a:solidFill>
              </a:endParaRPr>
            </a:p>
          </p:txBody>
        </p:sp>
        <p:sp>
          <p:nvSpPr>
            <p:cNvPr id="19" name="Oval 8"/>
            <p:cNvSpPr>
              <a:spLocks noChangeArrowheads="1"/>
            </p:cNvSpPr>
            <p:nvPr/>
          </p:nvSpPr>
          <p:spPr bwMode="auto">
            <a:xfrm>
              <a:off x="2730462" y="1303667"/>
              <a:ext cx="360363" cy="36036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defRPr/>
              </a:pPr>
              <a:r>
                <a:rPr lang="en-US" altLang="x-none" sz="675" dirty="0" smtClean="0">
                  <a:solidFill>
                    <a:srgbClr val="0000CC"/>
                  </a:solidFill>
                </a:rPr>
                <a:t>Cold</a:t>
              </a:r>
              <a:endParaRPr lang="en-US" altLang="x-none" sz="675" dirty="0">
                <a:solidFill>
                  <a:srgbClr val="0000CC"/>
                </a:solidFill>
              </a:endParaRPr>
            </a:p>
          </p:txBody>
        </p:sp>
        <p:sp>
          <p:nvSpPr>
            <p:cNvPr id="20" name="Oval 8"/>
            <p:cNvSpPr>
              <a:spLocks noChangeArrowheads="1"/>
            </p:cNvSpPr>
            <p:nvPr/>
          </p:nvSpPr>
          <p:spPr bwMode="auto">
            <a:xfrm>
              <a:off x="3090825" y="2521437"/>
              <a:ext cx="257039" cy="273428"/>
            </a:xfrm>
            <a:prstGeom prst="ellipse">
              <a:avLst/>
            </a:prstGeom>
            <a:solidFill>
              <a:schemeClr val="bg1"/>
            </a:solidFill>
            <a:ln w="9525">
              <a:solidFill>
                <a:schemeClr val="hlink"/>
              </a:solidFill>
              <a:round/>
              <a:headEnd/>
              <a:tailEnd/>
            </a:ln>
            <a:effectLst>
              <a:glow rad="127000">
                <a:srgbClr val="0000CC"/>
              </a:glow>
              <a:softEdge rad="127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defRPr/>
              </a:pPr>
              <a:r>
                <a:rPr lang="en-US" altLang="x-none" sz="600" dirty="0" smtClean="0">
                  <a:solidFill>
                    <a:srgbClr val="0000CC"/>
                  </a:solidFill>
                </a:rPr>
                <a:t>Cold</a:t>
              </a:r>
              <a:endParaRPr lang="en-US" altLang="x-none" sz="600" dirty="0">
                <a:solidFill>
                  <a:srgbClr val="0000CC"/>
                </a:solidFill>
              </a:endParaRPr>
            </a:p>
          </p:txBody>
        </p:sp>
        <p:sp>
          <p:nvSpPr>
            <p:cNvPr id="21" name="Oval 8"/>
            <p:cNvSpPr>
              <a:spLocks noChangeArrowheads="1"/>
            </p:cNvSpPr>
            <p:nvPr/>
          </p:nvSpPr>
          <p:spPr bwMode="auto">
            <a:xfrm>
              <a:off x="969963" y="5153579"/>
              <a:ext cx="360363" cy="360362"/>
            </a:xfrm>
            <a:prstGeom prst="ellipse">
              <a:avLst/>
            </a:prstGeom>
            <a:solidFill>
              <a:schemeClr val="bg1"/>
            </a:solidFill>
            <a:ln w="9525">
              <a:solidFill>
                <a:schemeClr val="hlink"/>
              </a:solidFill>
              <a:round/>
              <a:headEnd/>
              <a:tailEnd/>
            </a:ln>
            <a:effectLst>
              <a:glow rad="127000">
                <a:srgbClr val="0000CC"/>
              </a:glow>
              <a:softEdge rad="25400"/>
            </a:effectLst>
            <a:extLst/>
          </p:spPr>
          <p:txBody>
            <a:bodyPr wrap="none" anchor="ctr"/>
            <a:lstStyle>
              <a:lvl1pPr>
                <a:defRPr sz="2400">
                  <a:solidFill>
                    <a:schemeClr val="tx1"/>
                  </a:solidFill>
                  <a:latin typeface="Arial" charset="0"/>
                  <a:ea typeface="Arial"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defRPr/>
              </a:pPr>
              <a:r>
                <a:rPr lang="en-US" altLang="x-none" sz="675" dirty="0" smtClean="0">
                  <a:solidFill>
                    <a:srgbClr val="0000CC"/>
                  </a:solidFill>
                </a:rPr>
                <a:t>Cold</a:t>
              </a:r>
              <a:endParaRPr lang="en-US" altLang="x-none" sz="675" dirty="0">
                <a:solidFill>
                  <a:srgbClr val="0000CC"/>
                </a:solidFill>
              </a:endParaRPr>
            </a:p>
          </p:txBody>
        </p:sp>
      </p:grpSp>
      <p:pic>
        <p:nvPicPr>
          <p:cNvPr id="253964" name="Рисунок 2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92863" y="3554413"/>
            <a:ext cx="2327275" cy="296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3965" name="Группа 22"/>
          <p:cNvGrpSpPr>
            <a:grpSpLocks noChangeAspect="1"/>
          </p:cNvGrpSpPr>
          <p:nvPr/>
        </p:nvGrpSpPr>
        <p:grpSpPr bwMode="auto">
          <a:xfrm rot="-2172650">
            <a:off x="3187700" y="4189413"/>
            <a:ext cx="1204913" cy="973137"/>
            <a:chOff x="2268538" y="1268413"/>
            <a:chExt cx="5076825" cy="4093368"/>
          </a:xfrm>
        </p:grpSpPr>
        <p:grpSp>
          <p:nvGrpSpPr>
            <p:cNvPr id="253975" name="Группа 23"/>
            <p:cNvGrpSpPr>
              <a:grpSpLocks/>
            </p:cNvGrpSpPr>
            <p:nvPr/>
          </p:nvGrpSpPr>
          <p:grpSpPr bwMode="auto">
            <a:xfrm>
              <a:off x="2268538" y="1268413"/>
              <a:ext cx="5076825" cy="4010025"/>
              <a:chOff x="2268538" y="1268413"/>
              <a:chExt cx="5076825" cy="4010025"/>
            </a:xfrm>
          </p:grpSpPr>
          <p:pic>
            <p:nvPicPr>
              <p:cNvPr id="253977" name="Рисунок 26"/>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10215" y="1750983"/>
                <a:ext cx="285922" cy="406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53976" name="Рисунок 2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16476" y="5041282"/>
              <a:ext cx="1536700" cy="320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8" name="Овал 27"/>
          <p:cNvSpPr/>
          <p:nvPr/>
        </p:nvSpPr>
        <p:spPr>
          <a:xfrm>
            <a:off x="3274773" y="4614532"/>
            <a:ext cx="304010" cy="494782"/>
          </a:xfrm>
          <a:prstGeom prst="ellipse">
            <a:avLst/>
          </a:prstGeom>
          <a:solidFill>
            <a:schemeClr val="accent1">
              <a:alpha val="17000"/>
            </a:schemeClr>
          </a:solidFill>
          <a:ln>
            <a:solidFill>
              <a:srgbClr val="C00000"/>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Овал 28"/>
          <p:cNvSpPr/>
          <p:nvPr/>
        </p:nvSpPr>
        <p:spPr>
          <a:xfrm rot="3810181">
            <a:off x="3429793" y="4107657"/>
            <a:ext cx="303213" cy="495300"/>
          </a:xfrm>
          <a:prstGeom prst="ellipse">
            <a:avLst/>
          </a:prstGeom>
          <a:solidFill>
            <a:schemeClr val="accent1">
              <a:alpha val="17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Овал 29"/>
          <p:cNvSpPr/>
          <p:nvPr/>
        </p:nvSpPr>
        <p:spPr>
          <a:xfrm rot="7009818">
            <a:off x="3937000" y="4113213"/>
            <a:ext cx="304800" cy="495300"/>
          </a:xfrm>
          <a:prstGeom prst="ellipse">
            <a:avLst/>
          </a:prstGeom>
          <a:solidFill>
            <a:schemeClr val="accent1">
              <a:alpha val="17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Дуга 30"/>
          <p:cNvSpPr/>
          <p:nvPr/>
        </p:nvSpPr>
        <p:spPr>
          <a:xfrm rot="15547509">
            <a:off x="932188" y="3769311"/>
            <a:ext cx="1016555" cy="936437"/>
          </a:xfrm>
          <a:prstGeom prst="arc">
            <a:avLst/>
          </a:prstGeom>
          <a:ln w="22225">
            <a:gradFill flip="none" rotWithShape="1">
              <a:gsLst>
                <a:gs pos="0">
                  <a:schemeClr val="accent1">
                    <a:lumMod val="5000"/>
                    <a:lumOff val="95000"/>
                  </a:schemeClr>
                </a:gs>
                <a:gs pos="78000">
                  <a:srgbClr val="003399"/>
                </a:gs>
                <a:gs pos="100000">
                  <a:schemeClr val="accent1">
                    <a:lumMod val="45000"/>
                    <a:lumOff val="55000"/>
                  </a:schemeClr>
                </a:gs>
                <a:gs pos="65000">
                  <a:srgbClr val="FF3300"/>
                </a:gs>
              </a:gsLst>
              <a:path path="rect">
                <a:fillToRect l="100000" t="100000"/>
              </a:path>
              <a:tileRect r="-100000" b="-100000"/>
            </a:gradFill>
            <a:headEnd type="arrow" w="med" len="med"/>
            <a:tailEnd type="arrow"/>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p:cNvPicPr>
            <a:picLocks noChangeAspect="1" noChangeArrowheads="1"/>
          </p:cNvPicPr>
          <p:nvPr/>
        </p:nvPicPr>
        <p:blipFill>
          <a:blip r:embed="rId2" cstate="print"/>
          <a:srcRect/>
          <a:stretch>
            <a:fillRect/>
          </a:stretch>
        </p:blipFill>
        <p:spPr bwMode="auto">
          <a:xfrm>
            <a:off x="4781550" y="4049713"/>
            <a:ext cx="4227513" cy="2909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16"/>
          <p:cNvPicPr>
            <a:picLocks noChangeAspect="1" noChangeArrowheads="1"/>
          </p:cNvPicPr>
          <p:nvPr/>
        </p:nvPicPr>
        <p:blipFill>
          <a:blip r:embed="rId3" cstate="print"/>
          <a:srcRect/>
          <a:stretch>
            <a:fillRect/>
          </a:stretch>
        </p:blipFill>
        <p:spPr bwMode="auto">
          <a:xfrm>
            <a:off x="635000" y="2120900"/>
            <a:ext cx="3817938" cy="4694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4980" name="Text Box 18"/>
          <p:cNvSpPr txBox="1">
            <a:spLocks noChangeArrowheads="1"/>
          </p:cNvSpPr>
          <p:nvPr/>
        </p:nvSpPr>
        <p:spPr bwMode="auto">
          <a:xfrm>
            <a:off x="2478088" y="6205538"/>
            <a:ext cx="3455987"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hu-HU" sz="1600">
                <a:solidFill>
                  <a:srgbClr val="003399"/>
                </a:solidFill>
              </a:rPr>
              <a:t>To lift beads on ~4 m height with inclination angle of 50 degrees </a:t>
            </a:r>
            <a:endParaRPr lang="ru-RU" altLang="hu-HU" sz="1600">
              <a:solidFill>
                <a:srgbClr val="003399"/>
              </a:solidFill>
            </a:endParaRPr>
          </a:p>
        </p:txBody>
      </p:sp>
      <p:sp>
        <p:nvSpPr>
          <p:cNvPr id="12" name="Rectangle 14"/>
          <p:cNvSpPr>
            <a:spLocks noChangeArrowheads="1"/>
          </p:cNvSpPr>
          <p:nvPr/>
        </p:nvSpPr>
        <p:spPr bwMode="auto">
          <a:xfrm>
            <a:off x="355600" y="1474788"/>
            <a:ext cx="7408863" cy="646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altLang="x-none" b="1" dirty="0">
                <a:solidFill>
                  <a:srgbClr val="003399"/>
                </a:solidFill>
              </a:rPr>
              <a:t>Cold moderator for beams</a:t>
            </a:r>
            <a:r>
              <a:rPr lang="ru-RU" altLang="x-none" b="1" dirty="0">
                <a:solidFill>
                  <a:srgbClr val="003399"/>
                </a:solidFill>
              </a:rPr>
              <a:t> </a:t>
            </a:r>
            <a:r>
              <a:rPr lang="en-US" altLang="x-none" b="1" dirty="0">
                <a:solidFill>
                  <a:srgbClr val="003399"/>
                </a:solidFill>
              </a:rPr>
              <a:t>1, 4</a:t>
            </a:r>
            <a:r>
              <a:rPr lang="ru-RU" altLang="x-none" b="1" dirty="0">
                <a:solidFill>
                  <a:srgbClr val="003399"/>
                </a:solidFill>
              </a:rPr>
              <a:t>, 5, 6, 9</a:t>
            </a:r>
            <a:endParaRPr lang="en-US" altLang="x-none" b="1" dirty="0">
              <a:solidFill>
                <a:srgbClr val="003399"/>
              </a:solidFill>
            </a:endParaRPr>
          </a:p>
          <a:p>
            <a:pPr>
              <a:defRPr/>
            </a:pPr>
            <a:r>
              <a:rPr lang="en-US" altLang="x-none" b="1" dirty="0">
                <a:solidFill>
                  <a:srgbClr val="003399"/>
                </a:solidFill>
              </a:rPr>
              <a:t>                  (6 instruments)</a:t>
            </a:r>
            <a:endParaRPr lang="ru-RU" altLang="x-none" b="1" dirty="0">
              <a:solidFill>
                <a:srgbClr val="003399"/>
              </a:solidFill>
            </a:endParaRPr>
          </a:p>
        </p:txBody>
      </p:sp>
      <p:sp>
        <p:nvSpPr>
          <p:cNvPr id="21" name="Прямоугольник 20"/>
          <p:cNvSpPr/>
          <p:nvPr/>
        </p:nvSpPr>
        <p:spPr>
          <a:xfrm>
            <a:off x="223838" y="158750"/>
            <a:ext cx="8702675" cy="992188"/>
          </a:xfrm>
          <a:prstGeom prst="rect">
            <a:avLst/>
          </a:prstGeom>
          <a:solidFill>
            <a:srgbClr val="0149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254983" name="Прямоугольник 1"/>
          <p:cNvSpPr>
            <a:spLocks noChangeArrowheads="1"/>
          </p:cNvSpPr>
          <p:nvPr/>
        </p:nvSpPr>
        <p:spPr bwMode="auto">
          <a:xfrm>
            <a:off x="376238" y="228600"/>
            <a:ext cx="8567737"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500" b="1" dirty="0">
                <a:solidFill>
                  <a:srgbClr val="FFFF00"/>
                </a:solidFill>
              </a:rPr>
              <a:t>Concluding </a:t>
            </a:r>
            <a:r>
              <a:rPr lang="en-US" altLang="hu-HU" sz="1500" b="1" dirty="0" smtClean="0">
                <a:solidFill>
                  <a:srgbClr val="FFFF00"/>
                </a:solidFill>
              </a:rPr>
              <a:t>theme </a:t>
            </a:r>
            <a:r>
              <a:rPr lang="en-US" altLang="hu-HU" sz="1500" b="1" dirty="0">
                <a:solidFill>
                  <a:srgbClr val="FFFF00"/>
                </a:solidFill>
              </a:rPr>
              <a:t>“Development of Experimental Facilities for Condensed Matter Investigations with Beams of the IBR-2 Facility” and project “Development of PTH sample environment system for the DN-12 diffractometer at the IBR-2 facility”</a:t>
            </a:r>
          </a:p>
        </p:txBody>
      </p:sp>
      <p:sp>
        <p:nvSpPr>
          <p:cNvPr id="254984" name="Прямоугольник 4"/>
          <p:cNvSpPr>
            <a:spLocks noChangeArrowheads="1"/>
          </p:cNvSpPr>
          <p:nvPr/>
        </p:nvSpPr>
        <p:spPr bwMode="auto">
          <a:xfrm>
            <a:off x="7716838" y="774700"/>
            <a:ext cx="115411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600" i="1">
                <a:solidFill>
                  <a:srgbClr val="FFFF00"/>
                </a:solidFill>
              </a:rPr>
              <a:t>S. Kulikov </a:t>
            </a:r>
            <a:endParaRPr lang="ru-RU" altLang="hu-HU" sz="1600" i="1">
              <a:solidFill>
                <a:srgbClr val="FFFF00"/>
              </a:solidFill>
            </a:endParaRPr>
          </a:p>
        </p:txBody>
      </p:sp>
      <p:pic>
        <p:nvPicPr>
          <p:cNvPr id="254986" name="Picture 1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34050" y="1525588"/>
            <a:ext cx="2865438" cy="2233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5080000"/>
            <a:ext cx="9144000" cy="17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56003" name="Прямоугольник 1"/>
          <p:cNvSpPr>
            <a:spLocks noChangeArrowheads="1"/>
          </p:cNvSpPr>
          <p:nvPr/>
        </p:nvSpPr>
        <p:spPr bwMode="auto">
          <a:xfrm>
            <a:off x="549275" y="847725"/>
            <a:ext cx="7989888" cy="532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Char char="•"/>
            </a:pPr>
            <a:r>
              <a:rPr lang="en-US" altLang="hu-HU" sz="2000" dirty="0">
                <a:solidFill>
                  <a:srgbClr val="014975"/>
                </a:solidFill>
              </a:rPr>
              <a:t>The PAC notes that all the work planned within the framework of the theme has been performed and highly appreciates the results obtained.</a:t>
            </a:r>
          </a:p>
          <a:p>
            <a:pPr algn="just" eaLnBrk="1" hangingPunct="1">
              <a:buFont typeface="Arial" panose="020B0604020202020204" pitchFamily="34" charset="0"/>
              <a:buChar char="•"/>
            </a:pPr>
            <a:endParaRPr lang="en-US" altLang="hu-HU" sz="1000" dirty="0">
              <a:solidFill>
                <a:srgbClr val="014975"/>
              </a:solidFill>
            </a:endParaRPr>
          </a:p>
          <a:p>
            <a:pPr algn="just" eaLnBrk="1" hangingPunct="1">
              <a:buFont typeface="Arial" panose="020B0604020202020204" pitchFamily="34" charset="0"/>
              <a:buChar char="•"/>
            </a:pPr>
            <a:r>
              <a:rPr lang="en-US" altLang="hu-HU" sz="2000" dirty="0">
                <a:solidFill>
                  <a:srgbClr val="014975"/>
                </a:solidFill>
              </a:rPr>
              <a:t>At the same time, the report points out that during the pre-commissioning period and tests of the magnet developed under the PTH project, a discrepancy between the technical characteristics of the high-temperature superconducting tape and the characteristics specified in the Manufacturer's Certificate has been revealed, which has not made it possible to achieve the design parameters of the magnet.</a:t>
            </a:r>
          </a:p>
          <a:p>
            <a:pPr algn="just" eaLnBrk="1" hangingPunct="1">
              <a:buFont typeface="Arial" panose="020B0604020202020204" pitchFamily="34" charset="0"/>
              <a:buChar char="•"/>
            </a:pPr>
            <a:endParaRPr lang="en-US" altLang="hu-HU" sz="1000" dirty="0">
              <a:solidFill>
                <a:srgbClr val="014975"/>
              </a:solidFill>
            </a:endParaRPr>
          </a:p>
          <a:p>
            <a:pPr algn="just" eaLnBrk="1" hangingPunct="1">
              <a:buFont typeface="Arial" panose="020B0604020202020204" pitchFamily="34" charset="0"/>
              <a:buChar char="•"/>
            </a:pPr>
            <a:r>
              <a:rPr lang="en-US" altLang="hu-HU" sz="2000" dirty="0">
                <a:solidFill>
                  <a:srgbClr val="014975"/>
                </a:solidFill>
              </a:rPr>
              <a:t>At present, negotiations are being held with the supplier to replace the tape.</a:t>
            </a:r>
          </a:p>
          <a:p>
            <a:pPr algn="just" eaLnBrk="1" hangingPunct="1">
              <a:buFont typeface="Arial" panose="020B0604020202020204" pitchFamily="34" charset="0"/>
              <a:buChar char="•"/>
            </a:pPr>
            <a:endParaRPr lang="en-US" altLang="hu-HU" sz="1000" dirty="0">
              <a:solidFill>
                <a:srgbClr val="014975"/>
              </a:solidFill>
            </a:endParaRPr>
          </a:p>
          <a:p>
            <a:pPr algn="just" eaLnBrk="1" hangingPunct="1">
              <a:buFont typeface="Arial" panose="020B0604020202020204" pitchFamily="34" charset="0"/>
              <a:buChar char="•"/>
            </a:pPr>
            <a:r>
              <a:rPr lang="en-US" altLang="hu-HU" sz="2000" dirty="0">
                <a:solidFill>
                  <a:srgbClr val="014975"/>
                </a:solidFill>
              </a:rPr>
              <a:t>In this regard, it seems reasonable to extend this project together with the theme in order to resolve the situation with the supplier and to complete the project. </a:t>
            </a:r>
            <a:endParaRPr lang="ru-RU" altLang="hu-HU" sz="2000" dirty="0">
              <a:solidFill>
                <a:srgbClr val="014975"/>
              </a:solidFill>
            </a:endParaRPr>
          </a:p>
        </p:txBody>
      </p:sp>
      <p:sp>
        <p:nvSpPr>
          <p:cNvPr id="256004" name="Прямоугольник 2"/>
          <p:cNvSpPr>
            <a:spLocks noChangeArrowheads="1"/>
          </p:cNvSpPr>
          <p:nvPr/>
        </p:nvSpPr>
        <p:spPr bwMode="auto">
          <a:xfrm>
            <a:off x="439738" y="6083300"/>
            <a:ext cx="86915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u="sng" dirty="0">
                <a:solidFill>
                  <a:srgbClr val="C00000"/>
                </a:solidFill>
              </a:rPr>
              <a:t>Recommendation.</a:t>
            </a:r>
            <a:r>
              <a:rPr lang="en-US" altLang="hu-HU" dirty="0">
                <a:solidFill>
                  <a:srgbClr val="C00000"/>
                </a:solidFill>
              </a:rPr>
              <a:t> The PAC recommends extension of the theme and project until the end of 2020.</a:t>
            </a:r>
            <a:endParaRPr lang="ru-RU" altLang="hu-HU" dirty="0">
              <a:solidFill>
                <a:srgbClr val="C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134"/>
          <p:cNvPicPr>
            <a:picLocks noChangeAspect="1" noChangeArrowheads="1"/>
          </p:cNvPicPr>
          <p:nvPr/>
        </p:nvPicPr>
        <p:blipFill>
          <a:blip r:embed="rId2" cstate="print">
            <a:extLst>
              <a:ext uri="{28A0092B-C50C-407E-A947-70E740481C1C}">
                <a14:useLocalDpi xmlns:a14="http://schemas.microsoft.com/office/drawing/2010/main" xmlns="" val="0"/>
              </a:ext>
            </a:extLst>
          </a:blip>
          <a:srcRect l="1176" t="16667" r="3966" b="20589"/>
          <a:stretch>
            <a:fillRect/>
          </a:stretch>
        </p:blipFill>
        <p:spPr bwMode="auto">
          <a:xfrm>
            <a:off x="1154113" y="1190625"/>
            <a:ext cx="7143750"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Прямоугольник 1"/>
          <p:cNvSpPr>
            <a:spLocks noChangeArrowheads="1"/>
          </p:cNvSpPr>
          <p:nvPr/>
        </p:nvSpPr>
        <p:spPr bwMode="auto">
          <a:xfrm>
            <a:off x="392113" y="201613"/>
            <a:ext cx="8383587" cy="1076325"/>
          </a:xfrm>
          <a:prstGeom prst="rect">
            <a:avLst/>
          </a:prstGeom>
          <a:solidFill>
            <a:srgbClr val="FFFF00"/>
          </a:solidFill>
          <a:ln w="9525">
            <a:solidFill>
              <a:srgbClr val="C00000"/>
            </a:solidFill>
            <a:miter lim="800000"/>
            <a:headEnd/>
            <a:tailEnd/>
          </a:ln>
        </p:spPr>
        <p:txBody>
          <a:bodyPr>
            <a:spAutoFit/>
          </a:bodyPr>
          <a:lstStyle>
            <a:lvl1pPr marL="3175" defTabSz="812800" eaLnBrk="0" hangingPunct="0">
              <a:defRPr>
                <a:solidFill>
                  <a:schemeClr val="tx1"/>
                </a:solidFill>
                <a:latin typeface="Arial" panose="020B0604020202020204" pitchFamily="34" charset="0"/>
                <a:cs typeface="Arial" panose="020B0604020202020204" pitchFamily="34" charset="0"/>
              </a:defRPr>
            </a:lvl1pPr>
            <a:lvl2pPr marL="742950" indent="-285750" defTabSz="812800" eaLnBrk="0" hangingPunct="0">
              <a:defRPr>
                <a:solidFill>
                  <a:schemeClr val="tx1"/>
                </a:solidFill>
                <a:latin typeface="Arial" panose="020B0604020202020204" pitchFamily="34" charset="0"/>
                <a:cs typeface="Arial" panose="020B0604020202020204" pitchFamily="34" charset="0"/>
              </a:defRPr>
            </a:lvl2pPr>
            <a:lvl3pPr marL="1143000" indent="-228600" defTabSz="812800" eaLnBrk="0" hangingPunct="0">
              <a:defRPr>
                <a:solidFill>
                  <a:schemeClr val="tx1"/>
                </a:solidFill>
                <a:latin typeface="Arial" panose="020B0604020202020204" pitchFamily="34" charset="0"/>
                <a:cs typeface="Arial" panose="020B0604020202020204" pitchFamily="34" charset="0"/>
              </a:defRPr>
            </a:lvl3pPr>
            <a:lvl4pPr marL="1600200" indent="-228600" defTabSz="812800" eaLnBrk="0" hangingPunct="0">
              <a:defRPr>
                <a:solidFill>
                  <a:schemeClr val="tx1"/>
                </a:solidFill>
                <a:latin typeface="Arial" panose="020B0604020202020204" pitchFamily="34" charset="0"/>
                <a:cs typeface="Arial" panose="020B0604020202020204" pitchFamily="34" charset="0"/>
              </a:defRPr>
            </a:lvl4pPr>
            <a:lvl5pPr marL="2057400" indent="-228600" defTabSz="812800" eaLnBrk="0" hangingPunct="0">
              <a:defRPr>
                <a:solidFill>
                  <a:schemeClr val="tx1"/>
                </a:solidFill>
                <a:latin typeface="Arial" panose="020B0604020202020204" pitchFamily="34" charset="0"/>
                <a:cs typeface="Arial" panose="020B0604020202020204" pitchFamily="34" charset="0"/>
              </a:defRPr>
            </a:lvl5pPr>
            <a:lvl6pPr marL="25146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hu-HU" sz="1000" b="1">
              <a:solidFill>
                <a:srgbClr val="0000FF"/>
              </a:solidFill>
            </a:endParaRPr>
          </a:p>
          <a:p>
            <a:pPr algn="ctr" eaLnBrk="1" hangingPunct="1"/>
            <a:r>
              <a:rPr lang="en-US" altLang="hu-HU" sz="2200" b="1">
                <a:solidFill>
                  <a:srgbClr val="0000FF"/>
                </a:solidFill>
              </a:rPr>
              <a:t>New project “Development of a wide-aperture backscattering detector (BSD) for the HRFD diffractometer”</a:t>
            </a:r>
          </a:p>
          <a:p>
            <a:pPr algn="ctr" eaLnBrk="1" hangingPunct="1"/>
            <a:endParaRPr lang="en-US" altLang="hu-HU" sz="1000" b="1">
              <a:solidFill>
                <a:srgbClr val="0000FF"/>
              </a:solidFill>
            </a:endParaRPr>
          </a:p>
        </p:txBody>
      </p:sp>
      <p:sp>
        <p:nvSpPr>
          <p:cNvPr id="257028" name="Прямоугольник 3"/>
          <p:cNvSpPr>
            <a:spLocks noChangeArrowheads="1"/>
          </p:cNvSpPr>
          <p:nvPr/>
        </p:nvSpPr>
        <p:spPr bwMode="auto">
          <a:xfrm>
            <a:off x="7539038" y="904875"/>
            <a:ext cx="12747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i="1">
                <a:solidFill>
                  <a:srgbClr val="0000FF"/>
                </a:solidFill>
              </a:rPr>
              <a:t>S. Kulikov </a:t>
            </a:r>
            <a:endParaRPr lang="ru-RU" altLang="hu-HU" i="1">
              <a:solidFill>
                <a:srgbClr val="0000FF"/>
              </a:solidFill>
            </a:endParaRPr>
          </a:p>
        </p:txBody>
      </p:sp>
      <p:sp>
        <p:nvSpPr>
          <p:cNvPr id="257029" name="Прямоугольник 5"/>
          <p:cNvSpPr>
            <a:spLocks noChangeArrowheads="1"/>
          </p:cNvSpPr>
          <p:nvPr/>
        </p:nvSpPr>
        <p:spPr bwMode="auto">
          <a:xfrm>
            <a:off x="3043238" y="1504950"/>
            <a:ext cx="24669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b="1">
                <a:solidFill>
                  <a:srgbClr val="003399"/>
                </a:solidFill>
              </a:rPr>
              <a:t>Diffractometer </a:t>
            </a:r>
            <a:r>
              <a:rPr lang="en-GB" altLang="hu-HU" b="1">
                <a:solidFill>
                  <a:srgbClr val="003399"/>
                </a:solidFill>
                <a:cs typeface="Times New Roman" panose="02020603050405020304" pitchFamily="18" charset="0"/>
              </a:rPr>
              <a:t>HRFD</a:t>
            </a:r>
            <a:endParaRPr lang="ru-RU" altLang="hu-HU" b="1">
              <a:solidFill>
                <a:srgbClr val="003399"/>
              </a:solidFill>
            </a:endParaRPr>
          </a:p>
        </p:txBody>
      </p:sp>
      <p:sp>
        <p:nvSpPr>
          <p:cNvPr id="7" name="Прямоугольник 6"/>
          <p:cNvSpPr/>
          <p:nvPr/>
        </p:nvSpPr>
        <p:spPr>
          <a:xfrm>
            <a:off x="392113" y="4738688"/>
            <a:ext cx="8034337" cy="2093912"/>
          </a:xfrm>
          <a:prstGeom prst="rect">
            <a:avLst/>
          </a:prstGeom>
          <a:solidFill>
            <a:schemeClr val="bg1"/>
          </a:solidFill>
        </p:spPr>
        <p:txBody>
          <a:bodyPr>
            <a:spAutoFit/>
          </a:bodyPr>
          <a:lstStyle/>
          <a:p>
            <a:pPr algn="just">
              <a:spcAft>
                <a:spcPts val="300"/>
              </a:spcAft>
              <a:defRPr/>
            </a:pPr>
            <a:r>
              <a:rPr lang="en-GB" sz="1600" b="1" dirty="0">
                <a:solidFill>
                  <a:srgbClr val="003399"/>
                </a:solidFill>
              </a:rPr>
              <a:t>Disadvantages of </a:t>
            </a:r>
            <a:r>
              <a:rPr lang="hu-HU" sz="1600" b="1" dirty="0" err="1" smtClean="0">
                <a:solidFill>
                  <a:srgbClr val="003399"/>
                </a:solidFill>
              </a:rPr>
              <a:t>the</a:t>
            </a:r>
            <a:r>
              <a:rPr lang="hu-HU" sz="1600" b="1" dirty="0" smtClean="0">
                <a:solidFill>
                  <a:srgbClr val="003399"/>
                </a:solidFill>
              </a:rPr>
              <a:t> </a:t>
            </a:r>
            <a:r>
              <a:rPr lang="en-GB" sz="1600" b="1" dirty="0" smtClean="0">
                <a:solidFill>
                  <a:srgbClr val="003399"/>
                </a:solidFill>
              </a:rPr>
              <a:t>current backscattering </a:t>
            </a:r>
            <a:r>
              <a:rPr lang="en-GB" sz="1600" b="1" dirty="0">
                <a:solidFill>
                  <a:srgbClr val="003399"/>
                </a:solidFill>
              </a:rPr>
              <a:t>detector:</a:t>
            </a:r>
            <a:endParaRPr lang="en-GB" sz="1600" b="1" dirty="0">
              <a:solidFill>
                <a:srgbClr val="003399"/>
              </a:solidFill>
              <a:latin typeface="+mj-lt"/>
            </a:endParaRPr>
          </a:p>
          <a:p>
            <a:pPr marL="285750" indent="-285750" algn="just">
              <a:spcAft>
                <a:spcPts val="300"/>
              </a:spcAft>
              <a:buFont typeface="Arial" charset="0"/>
              <a:buChar char="•"/>
              <a:defRPr/>
            </a:pPr>
            <a:r>
              <a:rPr lang="en-GB" sz="1600" b="1" dirty="0">
                <a:solidFill>
                  <a:srgbClr val="003399"/>
                </a:solidFill>
                <a:latin typeface="+mj-lt"/>
              </a:rPr>
              <a:t>current solid angle of detector </a:t>
            </a:r>
            <a:r>
              <a:rPr lang="en-US" sz="1600" b="1" dirty="0">
                <a:solidFill>
                  <a:srgbClr val="003399"/>
                </a:solidFill>
                <a:latin typeface="+mj-lt"/>
              </a:rPr>
              <a:t>~0.16 </a:t>
            </a:r>
            <a:r>
              <a:rPr lang="en-US" sz="1600" b="1" dirty="0" err="1">
                <a:solidFill>
                  <a:srgbClr val="003399"/>
                </a:solidFill>
                <a:latin typeface="+mj-lt"/>
              </a:rPr>
              <a:t>sr</a:t>
            </a:r>
            <a:r>
              <a:rPr lang="en-US" sz="1600" b="1" dirty="0">
                <a:solidFill>
                  <a:srgbClr val="003399"/>
                </a:solidFill>
                <a:latin typeface="+mj-lt"/>
              </a:rPr>
              <a:t>;</a:t>
            </a:r>
            <a:r>
              <a:rPr lang="ru-RU" sz="1600" b="1" dirty="0">
                <a:solidFill>
                  <a:srgbClr val="003399"/>
                </a:solidFill>
                <a:latin typeface="+mj-lt"/>
              </a:rPr>
              <a:t> </a:t>
            </a:r>
            <a:endParaRPr lang="en-US" sz="1600" b="1" dirty="0">
              <a:solidFill>
                <a:srgbClr val="003399"/>
              </a:solidFill>
              <a:latin typeface="+mj-lt"/>
            </a:endParaRPr>
          </a:p>
          <a:p>
            <a:pPr marL="285750" indent="-285750" algn="just">
              <a:spcAft>
                <a:spcPts val="300"/>
              </a:spcAft>
              <a:buFont typeface="Arial" charset="0"/>
              <a:buChar char="•"/>
              <a:defRPr/>
            </a:pPr>
            <a:r>
              <a:rPr lang="en-GB" sz="1600" b="1" dirty="0">
                <a:solidFill>
                  <a:srgbClr val="003399"/>
                </a:solidFill>
                <a:latin typeface="+mj-lt"/>
              </a:rPr>
              <a:t>a high sensitivity to </a:t>
            </a:r>
            <a:r>
              <a:rPr lang="en-GB" sz="1600" b="1" dirty="0">
                <a:solidFill>
                  <a:srgbClr val="003399"/>
                </a:solidFill>
                <a:latin typeface="+mj-lt"/>
                <a:sym typeface="Symbol" charset="2"/>
              </a:rPr>
              <a:t></a:t>
            </a:r>
            <a:r>
              <a:rPr lang="en-GB" sz="1600" b="1" dirty="0">
                <a:solidFill>
                  <a:srgbClr val="003399"/>
                </a:solidFill>
                <a:latin typeface="+mj-lt"/>
              </a:rPr>
              <a:t>-background </a:t>
            </a:r>
            <a:r>
              <a:rPr lang="ru-RU" sz="1600" b="1" dirty="0">
                <a:solidFill>
                  <a:srgbClr val="003399"/>
                </a:solidFill>
                <a:latin typeface="+mj-lt"/>
                <a:ea typeface="Times New Roman" charset="0"/>
              </a:rPr>
              <a:t>(</a:t>
            </a:r>
            <a:r>
              <a:rPr lang="en-US" sz="1600" b="1" baseline="30000" dirty="0">
                <a:solidFill>
                  <a:srgbClr val="003399"/>
                </a:solidFill>
                <a:latin typeface="+mj-lt"/>
                <a:ea typeface="Times New Roman" charset="0"/>
              </a:rPr>
              <a:t>6</a:t>
            </a:r>
            <a:r>
              <a:rPr lang="en-US" sz="1600" b="1" dirty="0">
                <a:solidFill>
                  <a:srgbClr val="003399"/>
                </a:solidFill>
                <a:latin typeface="+mj-lt"/>
                <a:ea typeface="Times New Roman" charset="0"/>
              </a:rPr>
              <a:t>Li glasses).</a:t>
            </a:r>
          </a:p>
          <a:p>
            <a:pPr marL="285750" indent="-285750" algn="just">
              <a:spcAft>
                <a:spcPts val="300"/>
              </a:spcAft>
              <a:buFont typeface="Arial" charset="0"/>
              <a:buChar char="•"/>
              <a:defRPr/>
            </a:pPr>
            <a:endParaRPr lang="en-US" sz="800" b="1" dirty="0">
              <a:solidFill>
                <a:srgbClr val="003399"/>
              </a:solidFill>
              <a:latin typeface="+mj-lt"/>
              <a:ea typeface="Times New Roman" charset="0"/>
            </a:endParaRPr>
          </a:p>
          <a:p>
            <a:pPr algn="just">
              <a:spcAft>
                <a:spcPts val="300"/>
              </a:spcAft>
              <a:defRPr/>
            </a:pPr>
            <a:r>
              <a:rPr lang="en-US" sz="1600" dirty="0">
                <a:solidFill>
                  <a:srgbClr val="003399"/>
                </a:solidFill>
                <a:latin typeface="+mj-lt"/>
              </a:rPr>
              <a:t>As a result the diffraction spectrum obtained with the TOF diffractometer POWGEN3 (SNS/ORNL, </a:t>
            </a:r>
            <a:r>
              <a:rPr lang="en-US" sz="1600" dirty="0">
                <a:solidFill>
                  <a:srgbClr val="003399"/>
                </a:solidFill>
                <a:latin typeface="+mj-lt"/>
                <a:sym typeface="Symbol" charset="2"/>
              </a:rPr>
              <a:t></a:t>
            </a:r>
            <a:r>
              <a:rPr lang="en-US" sz="1600" i="1" dirty="0">
                <a:solidFill>
                  <a:srgbClr val="003399"/>
                </a:solidFill>
                <a:latin typeface="+mj-lt"/>
              </a:rPr>
              <a:t>d</a:t>
            </a:r>
            <a:r>
              <a:rPr lang="en-US" sz="1600" dirty="0">
                <a:solidFill>
                  <a:srgbClr val="003399"/>
                </a:solidFill>
                <a:latin typeface="+mj-lt"/>
              </a:rPr>
              <a:t>/</a:t>
            </a:r>
            <a:r>
              <a:rPr lang="en-US" sz="1600" i="1" dirty="0">
                <a:solidFill>
                  <a:srgbClr val="003399"/>
                </a:solidFill>
                <a:latin typeface="+mj-lt"/>
              </a:rPr>
              <a:t>d </a:t>
            </a:r>
            <a:r>
              <a:rPr lang="en-US" sz="1600" dirty="0">
                <a:solidFill>
                  <a:srgbClr val="003399"/>
                </a:solidFill>
                <a:latin typeface="+mj-lt"/>
                <a:sym typeface="Symbol" charset="2"/>
              </a:rPr>
              <a:t></a:t>
            </a:r>
            <a:r>
              <a:rPr lang="en-US" sz="1600" dirty="0">
                <a:solidFill>
                  <a:srgbClr val="003399"/>
                </a:solidFill>
                <a:latin typeface="+mj-lt"/>
              </a:rPr>
              <a:t> 0.001) due to a large-area </a:t>
            </a:r>
            <a:r>
              <a:rPr lang="en-US" sz="1600" dirty="0" err="1">
                <a:solidFill>
                  <a:srgbClr val="003399"/>
                </a:solidFill>
                <a:latin typeface="+mj-lt"/>
              </a:rPr>
              <a:t>ZnS</a:t>
            </a:r>
            <a:r>
              <a:rPr lang="en-US" sz="1600" dirty="0">
                <a:solidFill>
                  <a:srgbClr val="003399"/>
                </a:solidFill>
                <a:latin typeface="+mj-lt"/>
              </a:rPr>
              <a:t>(Ag)-based detector (solid angle 1.5 </a:t>
            </a:r>
            <a:r>
              <a:rPr lang="en-US" sz="1600" dirty="0" err="1">
                <a:solidFill>
                  <a:srgbClr val="003399"/>
                </a:solidFill>
                <a:latin typeface="+mj-lt"/>
              </a:rPr>
              <a:t>sr</a:t>
            </a:r>
            <a:r>
              <a:rPr lang="en-US" sz="1600" dirty="0">
                <a:solidFill>
                  <a:srgbClr val="003399"/>
                </a:solidFill>
                <a:latin typeface="+mj-lt"/>
              </a:rPr>
              <a:t>) will have a low background and ~10 times better statistics than the spectrum from the same sample measured using HRFD.</a:t>
            </a:r>
            <a:endParaRPr lang="ru-RU" sz="1600" dirty="0">
              <a:solidFill>
                <a:srgbClr val="003399"/>
              </a:solidFill>
              <a:latin typeface="+mj-lt"/>
              <a:ea typeface="Times New Roman" charset="0"/>
            </a:endParaRPr>
          </a:p>
        </p:txBody>
      </p:sp>
      <p:sp>
        <p:nvSpPr>
          <p:cNvPr id="257031" name="Прямоугольник 7"/>
          <p:cNvSpPr>
            <a:spLocks noChangeArrowheads="1"/>
          </p:cNvSpPr>
          <p:nvPr/>
        </p:nvSpPr>
        <p:spPr bwMode="auto">
          <a:xfrm>
            <a:off x="5078413" y="4043363"/>
            <a:ext cx="395922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600" b="1">
                <a:solidFill>
                  <a:srgbClr val="003399"/>
                </a:solidFill>
                <a:cs typeface="Times New Roman" panose="02020603050405020304" pitchFamily="18" charset="0"/>
              </a:rPr>
              <a:t>Layout of HRFD at the IBR-2 reactor</a:t>
            </a:r>
            <a:r>
              <a:rPr lang="ru-RU" altLang="hu-HU" sz="1600" b="1">
                <a:solidFill>
                  <a:srgbClr val="003399"/>
                </a:solidFill>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Рисунок 1"/>
          <p:cNvPicPr>
            <a:picLocks noChangeAspect="1" noChangeArrowheads="1"/>
          </p:cNvPicPr>
          <p:nvPr/>
        </p:nvPicPr>
        <p:blipFill>
          <a:blip r:embed="rId2" cstate="print">
            <a:extLst>
              <a:ext uri="{28A0092B-C50C-407E-A947-70E740481C1C}">
                <a14:useLocalDpi xmlns:a14="http://schemas.microsoft.com/office/drawing/2010/main" xmlns="" val="0"/>
              </a:ext>
            </a:extLst>
          </a:blip>
          <a:srcRect l="8093" t="6131" r="17274" b="12068"/>
          <a:stretch>
            <a:fillRect/>
          </a:stretch>
        </p:blipFill>
        <p:spPr bwMode="auto">
          <a:xfrm>
            <a:off x="1074738" y="1136650"/>
            <a:ext cx="6689725" cy="356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Прямоугольник 2"/>
          <p:cNvSpPr/>
          <p:nvPr/>
        </p:nvSpPr>
        <p:spPr>
          <a:xfrm>
            <a:off x="377825" y="4549775"/>
            <a:ext cx="8613775" cy="2462213"/>
          </a:xfrm>
          <a:prstGeom prst="rect">
            <a:avLst/>
          </a:prstGeom>
          <a:solidFill>
            <a:schemeClr val="bg1"/>
          </a:solidFill>
        </p:spPr>
        <p:txBody>
          <a:bodyPr>
            <a:spAutoFit/>
          </a:bodyPr>
          <a:lstStyle/>
          <a:p>
            <a:pPr algn="just">
              <a:defRPr/>
            </a:pPr>
            <a:r>
              <a:rPr lang="en-US" sz="1400" dirty="0">
                <a:solidFill>
                  <a:srgbClr val="003399"/>
                </a:solidFill>
                <a:latin typeface="+mj-lt"/>
              </a:rPr>
              <a:t>The new detector covers the scattering angle interval 2ϴ=(133-175)</a:t>
            </a:r>
            <a:r>
              <a:rPr lang="en-US" sz="1400" dirty="0">
                <a:solidFill>
                  <a:srgbClr val="003399"/>
                </a:solidFill>
                <a:latin typeface="+mj-lt"/>
                <a:sym typeface="Symbol" charset="2"/>
              </a:rPr>
              <a:t></a:t>
            </a:r>
            <a:r>
              <a:rPr lang="en-US" sz="1400" dirty="0">
                <a:solidFill>
                  <a:srgbClr val="003399"/>
                </a:solidFill>
                <a:latin typeface="+mj-lt"/>
              </a:rPr>
              <a:t> with the corresponding total solid angle of approximately </a:t>
            </a:r>
            <a:r>
              <a:rPr lang="ru-RU" sz="1400" dirty="0">
                <a:solidFill>
                  <a:srgbClr val="003399"/>
                </a:solidFill>
                <a:latin typeface="+mj-lt"/>
                <a:sym typeface="Symbol" charset="2"/>
              </a:rPr>
              <a:t></a:t>
            </a:r>
            <a:r>
              <a:rPr lang="de-DE" sz="1400" baseline="-25000" dirty="0">
                <a:solidFill>
                  <a:srgbClr val="003399"/>
                </a:solidFill>
                <a:latin typeface="+mj-lt"/>
              </a:rPr>
              <a:t>Q</a:t>
            </a:r>
            <a:r>
              <a:rPr lang="en-US" sz="1400" dirty="0">
                <a:solidFill>
                  <a:srgbClr val="003399"/>
                </a:solidFill>
                <a:latin typeface="+mj-lt"/>
              </a:rPr>
              <a:t>≈2.0 sr. The technological and technical solutions used at the present time in the Laboratory make it possible to almost completely eliminate event losses due to the detector design for this solid angle. Thus, as compared to the existing detector at HRFD, the solid angle will increase by a factor of ~12.5.</a:t>
            </a:r>
            <a:endParaRPr lang="ru-RU" sz="1400" dirty="0">
              <a:solidFill>
                <a:srgbClr val="003399"/>
              </a:solidFill>
              <a:latin typeface="+mj-lt"/>
            </a:endParaRPr>
          </a:p>
          <a:p>
            <a:pPr algn="just">
              <a:defRPr/>
            </a:pPr>
            <a:endParaRPr lang="en-US" sz="1400" dirty="0">
              <a:solidFill>
                <a:srgbClr val="003399"/>
              </a:solidFill>
              <a:latin typeface="+mj-lt"/>
            </a:endParaRPr>
          </a:p>
          <a:p>
            <a:pPr algn="just">
              <a:defRPr/>
            </a:pPr>
            <a:r>
              <a:rPr lang="en-US" sz="1400" dirty="0">
                <a:solidFill>
                  <a:srgbClr val="003399"/>
                </a:solidFill>
                <a:latin typeface="+mj-lt"/>
              </a:rPr>
              <a:t>To ensure high and ultra-high resolution, the detector is designed on the basis of a thin 0.42-mm-thick </a:t>
            </a:r>
            <a:r>
              <a:rPr lang="en-US" sz="1400" dirty="0" err="1">
                <a:solidFill>
                  <a:srgbClr val="003399"/>
                </a:solidFill>
                <a:latin typeface="+mj-lt"/>
              </a:rPr>
              <a:t>ZnS</a:t>
            </a:r>
            <a:r>
              <a:rPr lang="en-US" sz="1400" dirty="0">
                <a:solidFill>
                  <a:srgbClr val="003399"/>
                </a:solidFill>
                <a:latin typeface="+mj-lt"/>
              </a:rPr>
              <a:t>(Ag)/</a:t>
            </a:r>
            <a:r>
              <a:rPr lang="en-US" sz="1400" baseline="30000" dirty="0">
                <a:solidFill>
                  <a:srgbClr val="003399"/>
                </a:solidFill>
                <a:latin typeface="+mj-lt"/>
              </a:rPr>
              <a:t>6</a:t>
            </a:r>
            <a:r>
              <a:rPr lang="en-US" sz="1400" dirty="0">
                <a:solidFill>
                  <a:srgbClr val="003399"/>
                </a:solidFill>
                <a:latin typeface="+mj-lt"/>
              </a:rPr>
              <a:t>LiF scintillation screen. The collection and transmission of light from scintillation screens to photomultipliers are done using optical wavelength shifting fibers.</a:t>
            </a:r>
          </a:p>
          <a:p>
            <a:pPr algn="just">
              <a:defRPr/>
            </a:pPr>
            <a:endParaRPr lang="ru-RU" sz="1400" dirty="0">
              <a:solidFill>
                <a:srgbClr val="003399"/>
              </a:solidFill>
              <a:latin typeface="+mj-lt"/>
              <a:ea typeface="Times New Roman" charset="0"/>
            </a:endParaRPr>
          </a:p>
          <a:p>
            <a:pPr algn="just">
              <a:defRPr/>
            </a:pPr>
            <a:r>
              <a:rPr lang="en-US" sz="1400" dirty="0">
                <a:solidFill>
                  <a:srgbClr val="003399"/>
                </a:solidFill>
                <a:latin typeface="+mj-lt"/>
                <a:ea typeface="Times New Roman" charset="0"/>
              </a:rPr>
              <a:t>Detector consists of 216 elements</a:t>
            </a:r>
            <a:endParaRPr lang="ru-RU" sz="1400" dirty="0">
              <a:solidFill>
                <a:srgbClr val="003399"/>
              </a:solidFill>
              <a:latin typeface="+mj-lt"/>
              <a:ea typeface="Times New Roman" charset="0"/>
            </a:endParaRPr>
          </a:p>
        </p:txBody>
      </p:sp>
      <p:sp>
        <p:nvSpPr>
          <p:cNvPr id="258052" name="TextBox 3"/>
          <p:cNvSpPr txBox="1">
            <a:spLocks noChangeArrowheads="1"/>
          </p:cNvSpPr>
          <p:nvPr/>
        </p:nvSpPr>
        <p:spPr bwMode="auto">
          <a:xfrm>
            <a:off x="1990725" y="1065213"/>
            <a:ext cx="51069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b="1">
                <a:solidFill>
                  <a:srgbClr val="003399"/>
                </a:solidFill>
              </a:rPr>
              <a:t>Wide-aperture backscattering detector (BSD)</a:t>
            </a:r>
            <a:endParaRPr lang="ru-RU" altLang="hu-HU" b="1">
              <a:solidFill>
                <a:srgbClr val="003399"/>
              </a:solidFill>
            </a:endParaRPr>
          </a:p>
        </p:txBody>
      </p:sp>
      <p:sp>
        <p:nvSpPr>
          <p:cNvPr id="258053" name="Прямоугольник 1"/>
          <p:cNvSpPr>
            <a:spLocks noChangeArrowheads="1"/>
          </p:cNvSpPr>
          <p:nvPr/>
        </p:nvSpPr>
        <p:spPr bwMode="auto">
          <a:xfrm>
            <a:off x="477838" y="147638"/>
            <a:ext cx="8383587" cy="646112"/>
          </a:xfrm>
          <a:prstGeom prst="rect">
            <a:avLst/>
          </a:prstGeom>
          <a:solidFill>
            <a:srgbClr val="FFFF00"/>
          </a:solidFill>
          <a:ln w="9525">
            <a:solidFill>
              <a:srgbClr val="C00000"/>
            </a:solidFill>
            <a:miter lim="800000"/>
            <a:headEnd/>
            <a:tailEnd/>
          </a:ln>
        </p:spPr>
        <p:txBody>
          <a:bodyPr>
            <a:spAutoFit/>
          </a:bodyPr>
          <a:lstStyle>
            <a:lvl1pPr marL="3175" defTabSz="812800" eaLnBrk="0" hangingPunct="0">
              <a:defRPr>
                <a:solidFill>
                  <a:schemeClr val="tx1"/>
                </a:solidFill>
                <a:latin typeface="Arial" panose="020B0604020202020204" pitchFamily="34" charset="0"/>
                <a:cs typeface="Arial" panose="020B0604020202020204" pitchFamily="34" charset="0"/>
              </a:defRPr>
            </a:lvl1pPr>
            <a:lvl2pPr marL="742950" indent="-285750" defTabSz="812800" eaLnBrk="0" hangingPunct="0">
              <a:defRPr>
                <a:solidFill>
                  <a:schemeClr val="tx1"/>
                </a:solidFill>
                <a:latin typeface="Arial" panose="020B0604020202020204" pitchFamily="34" charset="0"/>
                <a:cs typeface="Arial" panose="020B0604020202020204" pitchFamily="34" charset="0"/>
              </a:defRPr>
            </a:lvl2pPr>
            <a:lvl3pPr marL="1143000" indent="-228600" defTabSz="812800" eaLnBrk="0" hangingPunct="0">
              <a:defRPr>
                <a:solidFill>
                  <a:schemeClr val="tx1"/>
                </a:solidFill>
                <a:latin typeface="Arial" panose="020B0604020202020204" pitchFamily="34" charset="0"/>
                <a:cs typeface="Arial" panose="020B0604020202020204" pitchFamily="34" charset="0"/>
              </a:defRPr>
            </a:lvl3pPr>
            <a:lvl4pPr marL="1600200" indent="-228600" defTabSz="812800" eaLnBrk="0" hangingPunct="0">
              <a:defRPr>
                <a:solidFill>
                  <a:schemeClr val="tx1"/>
                </a:solidFill>
                <a:latin typeface="Arial" panose="020B0604020202020204" pitchFamily="34" charset="0"/>
                <a:cs typeface="Arial" panose="020B0604020202020204" pitchFamily="34" charset="0"/>
              </a:defRPr>
            </a:lvl4pPr>
            <a:lvl5pPr marL="2057400" indent="-228600" defTabSz="812800" eaLnBrk="0" hangingPunct="0">
              <a:defRPr>
                <a:solidFill>
                  <a:schemeClr val="tx1"/>
                </a:solidFill>
                <a:latin typeface="Arial" panose="020B0604020202020204" pitchFamily="34" charset="0"/>
                <a:cs typeface="Arial" panose="020B0604020202020204" pitchFamily="34" charset="0"/>
              </a:defRPr>
            </a:lvl5pPr>
            <a:lvl6pPr marL="25146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b="1">
                <a:solidFill>
                  <a:srgbClr val="0000FF"/>
                </a:solidFill>
              </a:rPr>
              <a:t>New project “Development of a wide-aperture backscattering detector (BSD) for the HRFD diffractometer”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Прямоугольник 1"/>
          <p:cNvSpPr>
            <a:spLocks noChangeArrowheads="1"/>
          </p:cNvSpPr>
          <p:nvPr/>
        </p:nvSpPr>
        <p:spPr bwMode="auto">
          <a:xfrm>
            <a:off x="762000" y="1590675"/>
            <a:ext cx="7815263" cy="347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hu-HU" sz="2000">
                <a:solidFill>
                  <a:srgbClr val="014975"/>
                </a:solidFill>
              </a:rPr>
              <a:t>This project increases the HFRD detector solid angle coverage by more than an order of magnitude, as well as enhancing its capabilities and improves gamma/neutron discrimination.</a:t>
            </a:r>
          </a:p>
          <a:p>
            <a:pPr eaLnBrk="1" hangingPunct="1">
              <a:buFont typeface="Arial" panose="020B0604020202020204" pitchFamily="34" charset="0"/>
              <a:buChar char="•"/>
            </a:pPr>
            <a:endParaRPr lang="en-US" altLang="hu-HU" sz="2000">
              <a:solidFill>
                <a:srgbClr val="014975"/>
              </a:solidFill>
            </a:endParaRPr>
          </a:p>
          <a:p>
            <a:pPr eaLnBrk="1" hangingPunct="1">
              <a:buFont typeface="Arial" panose="020B0604020202020204" pitchFamily="34" charset="0"/>
              <a:buChar char="•"/>
            </a:pPr>
            <a:r>
              <a:rPr lang="en-US" altLang="hu-HU" sz="2000">
                <a:solidFill>
                  <a:srgbClr val="014975"/>
                </a:solidFill>
              </a:rPr>
              <a:t>The detector upgrade additionally has the potential to enhance in-house capacity in detector construction, and involve students in the process.</a:t>
            </a:r>
          </a:p>
          <a:p>
            <a:pPr eaLnBrk="1" hangingPunct="1">
              <a:buFont typeface="Arial" panose="020B0604020202020204" pitchFamily="34" charset="0"/>
              <a:buChar char="•"/>
            </a:pPr>
            <a:endParaRPr lang="en-US" altLang="hu-HU" sz="2000">
              <a:solidFill>
                <a:srgbClr val="014975"/>
              </a:solidFill>
            </a:endParaRPr>
          </a:p>
          <a:p>
            <a:pPr eaLnBrk="1" hangingPunct="1">
              <a:buFont typeface="Arial" panose="020B0604020202020204" pitchFamily="34" charset="0"/>
              <a:buChar char="•"/>
            </a:pPr>
            <a:r>
              <a:rPr lang="en-US" altLang="hu-HU" sz="2000">
                <a:solidFill>
                  <a:srgbClr val="014975"/>
                </a:solidFill>
              </a:rPr>
              <a:t>The PAC notes that this is a well-targeted and effective investment in improving the performance of instrumentation at IBR-2.</a:t>
            </a:r>
            <a:endParaRPr lang="ru-RU" altLang="hu-HU" sz="2000">
              <a:solidFill>
                <a:srgbClr val="014975"/>
              </a:solidFill>
            </a:endParaRPr>
          </a:p>
        </p:txBody>
      </p:sp>
      <p:sp>
        <p:nvSpPr>
          <p:cNvPr id="259075" name="Прямоугольник 1"/>
          <p:cNvSpPr>
            <a:spLocks noChangeArrowheads="1"/>
          </p:cNvSpPr>
          <p:nvPr/>
        </p:nvSpPr>
        <p:spPr bwMode="auto">
          <a:xfrm>
            <a:off x="477838" y="322263"/>
            <a:ext cx="8383587" cy="646112"/>
          </a:xfrm>
          <a:prstGeom prst="rect">
            <a:avLst/>
          </a:prstGeom>
          <a:solidFill>
            <a:srgbClr val="FFFF00"/>
          </a:solidFill>
          <a:ln w="9525">
            <a:solidFill>
              <a:srgbClr val="C00000"/>
            </a:solidFill>
            <a:miter lim="800000"/>
            <a:headEnd/>
            <a:tailEnd/>
          </a:ln>
        </p:spPr>
        <p:txBody>
          <a:bodyPr>
            <a:spAutoFit/>
          </a:bodyPr>
          <a:lstStyle>
            <a:lvl1pPr marL="3175" defTabSz="812800" eaLnBrk="0" hangingPunct="0">
              <a:defRPr>
                <a:solidFill>
                  <a:schemeClr val="tx1"/>
                </a:solidFill>
                <a:latin typeface="Arial" panose="020B0604020202020204" pitchFamily="34" charset="0"/>
                <a:cs typeface="Arial" panose="020B0604020202020204" pitchFamily="34" charset="0"/>
              </a:defRPr>
            </a:lvl1pPr>
            <a:lvl2pPr marL="742950" indent="-285750" defTabSz="812800" eaLnBrk="0" hangingPunct="0">
              <a:defRPr>
                <a:solidFill>
                  <a:schemeClr val="tx1"/>
                </a:solidFill>
                <a:latin typeface="Arial" panose="020B0604020202020204" pitchFamily="34" charset="0"/>
                <a:cs typeface="Arial" panose="020B0604020202020204" pitchFamily="34" charset="0"/>
              </a:defRPr>
            </a:lvl2pPr>
            <a:lvl3pPr marL="1143000" indent="-228600" defTabSz="812800" eaLnBrk="0" hangingPunct="0">
              <a:defRPr>
                <a:solidFill>
                  <a:schemeClr val="tx1"/>
                </a:solidFill>
                <a:latin typeface="Arial" panose="020B0604020202020204" pitchFamily="34" charset="0"/>
                <a:cs typeface="Arial" panose="020B0604020202020204" pitchFamily="34" charset="0"/>
              </a:defRPr>
            </a:lvl3pPr>
            <a:lvl4pPr marL="1600200" indent="-228600" defTabSz="812800" eaLnBrk="0" hangingPunct="0">
              <a:defRPr>
                <a:solidFill>
                  <a:schemeClr val="tx1"/>
                </a:solidFill>
                <a:latin typeface="Arial" panose="020B0604020202020204" pitchFamily="34" charset="0"/>
                <a:cs typeface="Arial" panose="020B0604020202020204" pitchFamily="34" charset="0"/>
              </a:defRPr>
            </a:lvl4pPr>
            <a:lvl5pPr marL="2057400" indent="-228600" defTabSz="812800" eaLnBrk="0" hangingPunct="0">
              <a:defRPr>
                <a:solidFill>
                  <a:schemeClr val="tx1"/>
                </a:solidFill>
                <a:latin typeface="Arial" panose="020B0604020202020204" pitchFamily="34" charset="0"/>
                <a:cs typeface="Arial" panose="020B0604020202020204" pitchFamily="34" charset="0"/>
              </a:defRPr>
            </a:lvl5pPr>
            <a:lvl6pPr marL="25146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2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b="1">
                <a:solidFill>
                  <a:srgbClr val="0000FF"/>
                </a:solidFill>
              </a:rPr>
              <a:t>New project “Development of a wide-aperture backscattering detector (BSD) for the HRFD diffractometer”</a:t>
            </a:r>
          </a:p>
        </p:txBody>
      </p:sp>
      <p:sp>
        <p:nvSpPr>
          <p:cNvPr id="259076" name="Прямоугольник 3"/>
          <p:cNvSpPr>
            <a:spLocks noChangeArrowheads="1"/>
          </p:cNvSpPr>
          <p:nvPr/>
        </p:nvSpPr>
        <p:spPr bwMode="auto">
          <a:xfrm>
            <a:off x="506413" y="5389563"/>
            <a:ext cx="8150225" cy="120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u="sng">
                <a:solidFill>
                  <a:srgbClr val="C00000"/>
                </a:solidFill>
              </a:rPr>
              <a:t>Recommendation.</a:t>
            </a:r>
            <a:r>
              <a:rPr lang="en-US" altLang="hu-HU">
                <a:solidFill>
                  <a:srgbClr val="C00000"/>
                </a:solidFill>
              </a:rPr>
              <a:t> The PAC recommends opening this new project for 2018–2020 within the framework of the theme “Development of Experimental Facilities for Condensed Matter Investigations with Beams of the IBR-2 Facility”.</a:t>
            </a:r>
            <a:endParaRPr lang="ru-RU" altLang="hu-HU">
              <a:solidFill>
                <a:srgbClr val="C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8913" y="104775"/>
            <a:ext cx="8780462" cy="1938338"/>
          </a:xfrm>
          <a:prstGeom prst="rect">
            <a:avLst/>
          </a:prstGeom>
          <a:solidFill>
            <a:srgbClr val="578200"/>
          </a:solidFill>
        </p:spPr>
        <p:txBody>
          <a:bodyPr>
            <a:spAutoFit/>
          </a:bodyPr>
          <a:lstStyle/>
          <a:p>
            <a:pPr algn="ctr">
              <a:defRPr/>
            </a:pPr>
            <a:endParaRPr lang="en-US" sz="1000" dirty="0">
              <a:solidFill>
                <a:schemeClr val="bg1"/>
              </a:solidFill>
              <a:effectLst>
                <a:outerShdw blurRad="38100" dist="38100" dir="2700000" algn="tl">
                  <a:srgbClr val="000000">
                    <a:alpha val="43137"/>
                  </a:srgbClr>
                </a:outerShdw>
              </a:effectLst>
            </a:endParaRPr>
          </a:p>
          <a:p>
            <a:pPr algn="ctr">
              <a:defRPr/>
            </a:pPr>
            <a:r>
              <a:rPr lang="en-US" sz="2000" dirty="0">
                <a:solidFill>
                  <a:schemeClr val="bg1"/>
                </a:solidFill>
                <a:effectLst>
                  <a:outerShdw blurRad="38100" dist="38100" dir="2700000" algn="tl">
                    <a:srgbClr val="000000">
                      <a:alpha val="43137"/>
                    </a:srgbClr>
                  </a:outerShdw>
                </a:effectLst>
              </a:rPr>
              <a:t>Concluding </a:t>
            </a:r>
            <a:r>
              <a:rPr lang="en-US" sz="2000" dirty="0" smtClean="0">
                <a:solidFill>
                  <a:schemeClr val="bg1"/>
                </a:solidFill>
                <a:effectLst>
                  <a:outerShdw blurRad="38100" dist="38100" dir="2700000" algn="tl">
                    <a:srgbClr val="000000">
                      <a:alpha val="43137"/>
                    </a:srgbClr>
                  </a:outerShdw>
                </a:effectLst>
              </a:rPr>
              <a:t>theme </a:t>
            </a:r>
            <a:r>
              <a:rPr lang="en-US" sz="2000" dirty="0">
                <a:solidFill>
                  <a:schemeClr val="bg1"/>
                </a:solidFill>
                <a:effectLst>
                  <a:outerShdw blurRad="38100" dist="38100" dir="2700000" algn="tl">
                    <a:srgbClr val="000000">
                      <a:alpha val="43137"/>
                    </a:srgbClr>
                  </a:outerShdw>
                </a:effectLst>
              </a:rPr>
              <a:t>“Multimodal Platform for Raman and Nonlinear Optical Microscopy and Microspectroscopy for Condensed Matter Studies”</a:t>
            </a:r>
          </a:p>
          <a:p>
            <a:pPr algn="ctr">
              <a:defRPr/>
            </a:pPr>
            <a:r>
              <a:rPr lang="en-US" sz="2000" dirty="0">
                <a:solidFill>
                  <a:schemeClr val="bg1"/>
                </a:solidFill>
                <a:effectLst>
                  <a:outerShdw blurRad="38100" dist="38100" dir="2700000" algn="tl">
                    <a:srgbClr val="000000">
                      <a:alpha val="43137"/>
                    </a:srgbClr>
                  </a:outerShdw>
                </a:effectLst>
              </a:rPr>
              <a:t>and proposals for opening a new theme</a:t>
            </a:r>
          </a:p>
          <a:p>
            <a:pPr algn="ctr">
              <a:defRPr/>
            </a:pPr>
            <a:r>
              <a:rPr lang="en-US" sz="2000" dirty="0">
                <a:solidFill>
                  <a:schemeClr val="bg1"/>
                </a:solidFill>
                <a:effectLst>
                  <a:outerShdw blurRad="38100" dist="38100" dir="2700000" algn="tl">
                    <a:srgbClr val="000000">
                      <a:alpha val="43137"/>
                    </a:srgbClr>
                  </a:outerShdw>
                </a:effectLst>
              </a:rPr>
              <a:t>“Modern Trends and Developments in Raman Microspectroscopy and Photoluminescence for Condensed Matter Studies”</a:t>
            </a:r>
          </a:p>
          <a:p>
            <a:pPr algn="ctr">
              <a:defRPr/>
            </a:pPr>
            <a:endParaRPr lang="ru-RU" sz="1000" dirty="0">
              <a:solidFill>
                <a:schemeClr val="bg1"/>
              </a:solidFill>
              <a:effectLst>
                <a:outerShdw blurRad="38100" dist="38100" dir="2700000" algn="tl">
                  <a:srgbClr val="000000">
                    <a:alpha val="43137"/>
                  </a:srgbClr>
                </a:outerShdw>
              </a:effectLst>
            </a:endParaRPr>
          </a:p>
        </p:txBody>
      </p:sp>
      <p:sp>
        <p:nvSpPr>
          <p:cNvPr id="260099" name="Прямоугольник 2"/>
          <p:cNvSpPr>
            <a:spLocks noChangeArrowheads="1"/>
          </p:cNvSpPr>
          <p:nvPr/>
        </p:nvSpPr>
        <p:spPr bwMode="auto">
          <a:xfrm>
            <a:off x="7313613" y="1685925"/>
            <a:ext cx="15144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500" i="1">
                <a:solidFill>
                  <a:schemeClr val="bg1"/>
                </a:solidFill>
              </a:rPr>
              <a:t>G. Arzumanyan</a:t>
            </a:r>
            <a:endParaRPr lang="ru-RU" altLang="hu-HU" sz="1500" i="1">
              <a:solidFill>
                <a:schemeClr val="bg1"/>
              </a:solidFill>
            </a:endParaRPr>
          </a:p>
        </p:txBody>
      </p:sp>
      <p:sp>
        <p:nvSpPr>
          <p:cNvPr id="260100" name="TextBox 3"/>
          <p:cNvSpPr txBox="1">
            <a:spLocks noChangeArrowheads="1"/>
          </p:cNvSpPr>
          <p:nvPr/>
        </p:nvSpPr>
        <p:spPr bwMode="auto">
          <a:xfrm>
            <a:off x="5903913" y="2528888"/>
            <a:ext cx="22272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b="1"/>
              <a:t>JINR’s Nanocentre</a:t>
            </a:r>
            <a:endParaRPr lang="ru-RU" altLang="hu-HU" b="1"/>
          </a:p>
        </p:txBody>
      </p:sp>
      <p:sp>
        <p:nvSpPr>
          <p:cNvPr id="260101" name="TextBox 5"/>
          <p:cNvSpPr txBox="1">
            <a:spLocks noChangeArrowheads="1"/>
          </p:cNvSpPr>
          <p:nvPr/>
        </p:nvSpPr>
        <p:spPr bwMode="auto">
          <a:xfrm>
            <a:off x="5137150" y="4779963"/>
            <a:ext cx="3978275"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1400" b="1"/>
              <a:t>Raman spectrometer coupled to AFM</a:t>
            </a:r>
            <a:endParaRPr lang="ru-RU" altLang="hu-HU" sz="1400" b="1"/>
          </a:p>
        </p:txBody>
      </p:sp>
      <p:pic>
        <p:nvPicPr>
          <p:cNvPr id="260102" name="Picture 4" descr="D:\_MG_8197c.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563" y="2787650"/>
            <a:ext cx="2527300" cy="192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103" name="TextBox 7"/>
          <p:cNvSpPr txBox="1">
            <a:spLocks noChangeArrowheads="1"/>
          </p:cNvSpPr>
          <p:nvPr/>
        </p:nvSpPr>
        <p:spPr bwMode="auto">
          <a:xfrm>
            <a:off x="46038" y="2460625"/>
            <a:ext cx="41052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b="1"/>
              <a:t>FLNP</a:t>
            </a:r>
            <a:endParaRPr lang="ru-RU" altLang="hu-HU" b="1"/>
          </a:p>
        </p:txBody>
      </p:sp>
      <p:sp>
        <p:nvSpPr>
          <p:cNvPr id="260104" name="TextBox 8"/>
          <p:cNvSpPr txBox="1">
            <a:spLocks noChangeArrowheads="1"/>
          </p:cNvSpPr>
          <p:nvPr/>
        </p:nvSpPr>
        <p:spPr bwMode="auto">
          <a:xfrm>
            <a:off x="650875" y="4740275"/>
            <a:ext cx="25479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400" b="1"/>
              <a:t>“CARS” microspectrometer</a:t>
            </a:r>
            <a:endParaRPr lang="ru-RU" altLang="hu-HU" sz="1400" b="1"/>
          </a:p>
        </p:txBody>
      </p:sp>
      <p:pic>
        <p:nvPicPr>
          <p:cNvPr id="260105" name="Рисунок 9"/>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10225" y="5127625"/>
            <a:ext cx="2773363" cy="141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106" name="TextBox 10"/>
          <p:cNvSpPr txBox="1">
            <a:spLocks noChangeArrowheads="1"/>
          </p:cNvSpPr>
          <p:nvPr/>
        </p:nvSpPr>
        <p:spPr bwMode="auto">
          <a:xfrm>
            <a:off x="5857875" y="6529388"/>
            <a:ext cx="2306638"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1400" b="1"/>
              <a:t>microRaman “EnSpectr</a:t>
            </a:r>
            <a:r>
              <a:rPr lang="en-US" altLang="hu-HU" sz="1400"/>
              <a:t>” </a:t>
            </a:r>
            <a:endParaRPr lang="ru-RU" altLang="hu-HU" sz="1400"/>
          </a:p>
        </p:txBody>
      </p:sp>
      <p:sp>
        <p:nvSpPr>
          <p:cNvPr id="260107" name="TextBox 11"/>
          <p:cNvSpPr txBox="1">
            <a:spLocks noChangeArrowheads="1"/>
          </p:cNvSpPr>
          <p:nvPr/>
        </p:nvSpPr>
        <p:spPr bwMode="auto">
          <a:xfrm>
            <a:off x="3521075" y="95091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a:p>
        </p:txBody>
      </p:sp>
      <p:pic>
        <p:nvPicPr>
          <p:cNvPr id="260108"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2038" y="5086350"/>
            <a:ext cx="2771775" cy="1428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0109" name="TextBox 13"/>
          <p:cNvSpPr txBox="1">
            <a:spLocks noChangeArrowheads="1"/>
          </p:cNvSpPr>
          <p:nvPr/>
        </p:nvSpPr>
        <p:spPr bwMode="auto">
          <a:xfrm>
            <a:off x="936625" y="6507163"/>
            <a:ext cx="27511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1400" b="1"/>
              <a:t>LabRAM HR Evolution, Horiba</a:t>
            </a:r>
          </a:p>
        </p:txBody>
      </p:sp>
      <p:pic>
        <p:nvPicPr>
          <p:cNvPr id="26011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07075" y="2908300"/>
            <a:ext cx="2640013" cy="1806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0111" name="Прямоугольник 15"/>
          <p:cNvSpPr>
            <a:spLocks noChangeArrowheads="1"/>
          </p:cNvSpPr>
          <p:nvPr/>
        </p:nvSpPr>
        <p:spPr bwMode="auto">
          <a:xfrm>
            <a:off x="2635250" y="2178050"/>
            <a:ext cx="38877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b="1" dirty="0"/>
              <a:t>RAMAN SPECTROSCOPY at JINR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07950" y="4083050"/>
            <a:ext cx="8928100" cy="46038"/>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61123" name="Picture 4" descr="D:\_MG_8197c.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40425" y="4294188"/>
            <a:ext cx="2927350"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4" name="TextBox 3"/>
          <p:cNvSpPr txBox="1">
            <a:spLocks noChangeArrowheads="1"/>
          </p:cNvSpPr>
          <p:nvPr/>
        </p:nvSpPr>
        <p:spPr bwMode="auto">
          <a:xfrm>
            <a:off x="250825" y="4273550"/>
            <a:ext cx="5545138"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sz="2000" b="1" dirty="0"/>
              <a:t>As a result of the upgrade </a:t>
            </a:r>
            <a:r>
              <a:rPr lang="en-US" altLang="hu-HU" sz="2000" b="1" dirty="0" err="1" smtClean="0"/>
              <a:t>programme</a:t>
            </a:r>
            <a:r>
              <a:rPr lang="en-US" altLang="hu-HU" sz="2000" b="1" dirty="0" smtClean="0"/>
              <a:t>, FLNP’s </a:t>
            </a:r>
            <a:r>
              <a:rPr lang="en-US" altLang="hu-HU" sz="2000" b="1" dirty="0"/>
              <a:t>optical platform on the basis of the “CARS” microscope is </a:t>
            </a:r>
            <a:r>
              <a:rPr lang="en-US" altLang="hu-HU" sz="2000" b="1" dirty="0" smtClean="0"/>
              <a:t>presently the </a:t>
            </a:r>
            <a:r>
              <a:rPr lang="en-US" altLang="hu-HU" sz="2000" b="1" dirty="0"/>
              <a:t>only </a:t>
            </a:r>
            <a:r>
              <a:rPr lang="en-US" altLang="hu-HU" sz="2000" b="1" dirty="0" smtClean="0"/>
              <a:t>Raman </a:t>
            </a:r>
            <a:r>
              <a:rPr lang="en-US" altLang="hu-HU" sz="2000" b="1" dirty="0"/>
              <a:t>and photoluminescence multimodal facility in Russia and CIS countries by its </a:t>
            </a:r>
            <a:r>
              <a:rPr lang="en-US" altLang="hu-HU" sz="2000" b="1" dirty="0" smtClean="0"/>
              <a:t>unique characteristics </a:t>
            </a:r>
            <a:r>
              <a:rPr lang="en-US" altLang="hu-HU" sz="2000" b="1" dirty="0"/>
              <a:t>and functionality.   </a:t>
            </a:r>
          </a:p>
        </p:txBody>
      </p:sp>
      <p:sp>
        <p:nvSpPr>
          <p:cNvPr id="261125" name="TextBox 4"/>
          <p:cNvSpPr txBox="1">
            <a:spLocks noChangeArrowheads="1"/>
          </p:cNvSpPr>
          <p:nvPr/>
        </p:nvSpPr>
        <p:spPr bwMode="auto">
          <a:xfrm>
            <a:off x="0" y="769938"/>
            <a:ext cx="91440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300" b="1">
                <a:solidFill>
                  <a:srgbClr val="002060"/>
                </a:solidFill>
              </a:rPr>
              <a:t>New major options of the upgraded platform </a:t>
            </a:r>
          </a:p>
          <a:p>
            <a:pPr eaLnBrk="1" hangingPunct="1"/>
            <a:endParaRPr lang="ru-RU" altLang="hu-HU" sz="2300"/>
          </a:p>
        </p:txBody>
      </p:sp>
      <p:sp>
        <p:nvSpPr>
          <p:cNvPr id="6" name="TextBox 5"/>
          <p:cNvSpPr txBox="1"/>
          <p:nvPr/>
        </p:nvSpPr>
        <p:spPr>
          <a:xfrm>
            <a:off x="373063" y="1346200"/>
            <a:ext cx="8545512" cy="2586038"/>
          </a:xfrm>
          <a:prstGeom prst="rect">
            <a:avLst/>
          </a:prstGeom>
          <a:solidFill>
            <a:schemeClr val="tx2">
              <a:lumMod val="75000"/>
            </a:schemeClr>
          </a:solidFill>
        </p:spPr>
        <p:txBody>
          <a:bodyPr>
            <a:spAutoFit/>
          </a:bodyPr>
          <a:lstStyle/>
          <a:p>
            <a:pPr marL="606425" lvl="1" indent="-342900" defTabSz="719138">
              <a:lnSpc>
                <a:spcPct val="150000"/>
              </a:lnSpc>
              <a:buFont typeface="Wingdings" panose="05000000000000000000" pitchFamily="2" charset="2"/>
              <a:buChar char="§"/>
              <a:tabLst>
                <a:tab pos="447675" algn="l"/>
              </a:tabLst>
              <a:defRPr/>
            </a:pPr>
            <a:r>
              <a:rPr lang="en-US" b="1" i="1" dirty="0" smtClean="0">
                <a:solidFill>
                  <a:schemeClr val="bg1"/>
                </a:solidFill>
              </a:rPr>
              <a:t>Polarization-sensitive </a:t>
            </a:r>
            <a:r>
              <a:rPr lang="en-US" b="1" i="1" dirty="0">
                <a:solidFill>
                  <a:schemeClr val="bg1"/>
                </a:solidFill>
              </a:rPr>
              <a:t>CARS microscopy (P-CARS) </a:t>
            </a:r>
          </a:p>
          <a:p>
            <a:pPr marL="606425" lvl="1" indent="-342900" defTabSz="719138">
              <a:lnSpc>
                <a:spcPct val="150000"/>
              </a:lnSpc>
              <a:buFont typeface="Wingdings" panose="05000000000000000000" pitchFamily="2" charset="2"/>
              <a:buChar char="§"/>
              <a:tabLst>
                <a:tab pos="447675" algn="l"/>
              </a:tabLst>
              <a:defRPr/>
            </a:pPr>
            <a:r>
              <a:rPr lang="en-US" b="1" i="1" dirty="0">
                <a:solidFill>
                  <a:schemeClr val="bg1"/>
                </a:solidFill>
              </a:rPr>
              <a:t>Second Order Nonlinear Imaging of Chiral Crystals (SONICC)</a:t>
            </a:r>
          </a:p>
          <a:p>
            <a:pPr marL="263525" lvl="1" defTabSz="719138">
              <a:lnSpc>
                <a:spcPct val="50000"/>
              </a:lnSpc>
              <a:tabLst>
                <a:tab pos="447675" algn="l"/>
              </a:tabLst>
              <a:defRPr/>
            </a:pPr>
            <a:endParaRPr lang="en-US" b="1" i="1" dirty="0">
              <a:solidFill>
                <a:schemeClr val="bg1"/>
              </a:solidFill>
            </a:endParaRPr>
          </a:p>
          <a:p>
            <a:pPr marL="606425" lvl="1" indent="-342900" defTabSz="719138">
              <a:buFont typeface="Wingdings" panose="05000000000000000000" pitchFamily="2" charset="2"/>
              <a:buChar char="§"/>
              <a:tabLst>
                <a:tab pos="447675" algn="l"/>
              </a:tabLst>
              <a:defRPr/>
            </a:pPr>
            <a:r>
              <a:rPr lang="en-US" b="1" i="1" dirty="0">
                <a:solidFill>
                  <a:schemeClr val="bg1"/>
                </a:solidFill>
              </a:rPr>
              <a:t>Launch of SERS studies and photoluminescence (PL) along with upconversion luminescence</a:t>
            </a:r>
          </a:p>
          <a:p>
            <a:pPr marL="263525" lvl="1" defTabSz="719138">
              <a:lnSpc>
                <a:spcPct val="50000"/>
              </a:lnSpc>
              <a:tabLst>
                <a:tab pos="447675" algn="l"/>
              </a:tabLst>
              <a:defRPr/>
            </a:pPr>
            <a:endParaRPr lang="en-US" b="1" i="1" dirty="0">
              <a:solidFill>
                <a:schemeClr val="bg1"/>
              </a:solidFill>
            </a:endParaRPr>
          </a:p>
          <a:p>
            <a:pPr marL="606425" lvl="1" indent="-342900" defTabSz="719138">
              <a:buFont typeface="Wingdings" panose="05000000000000000000" pitchFamily="2" charset="2"/>
              <a:buChar char="§"/>
              <a:tabLst>
                <a:tab pos="447675" algn="l"/>
              </a:tabLst>
              <a:defRPr/>
            </a:pPr>
            <a:r>
              <a:rPr lang="en-US" b="1" i="1" dirty="0">
                <a:solidFill>
                  <a:schemeClr val="bg1"/>
                </a:solidFill>
              </a:rPr>
              <a:t>Installation of two new laser sources for Raman and PL:                  green laser (532nm) and NIR laser (785nm) with corresponding optics at the platform</a:t>
            </a:r>
            <a:endParaRPr lang="ru-RU" dirty="0">
              <a:solidFill>
                <a:schemeClr val="bg1"/>
              </a:solidFill>
            </a:endParaRPr>
          </a:p>
        </p:txBody>
      </p:sp>
      <p:sp>
        <p:nvSpPr>
          <p:cNvPr id="7" name="Прямоугольник 6"/>
          <p:cNvSpPr/>
          <p:nvPr/>
        </p:nvSpPr>
        <p:spPr>
          <a:xfrm>
            <a:off x="188913" y="104775"/>
            <a:ext cx="8780462" cy="614363"/>
          </a:xfrm>
          <a:prstGeom prst="rect">
            <a:avLst/>
          </a:prstGeom>
          <a:solidFill>
            <a:srgbClr val="578200"/>
          </a:solidFill>
        </p:spPr>
        <p:txBody>
          <a:bodyPr>
            <a:spAutoFit/>
          </a:bodyPr>
          <a:lstStyle/>
          <a:p>
            <a:pPr algn="ctr">
              <a:defRPr/>
            </a:pPr>
            <a:endParaRPr lang="en-US" sz="500" dirty="0">
              <a:solidFill>
                <a:schemeClr val="bg1"/>
              </a:solidFill>
              <a:effectLst>
                <a:outerShdw blurRad="38100" dist="38100" dir="2700000" algn="tl">
                  <a:srgbClr val="000000">
                    <a:alpha val="43137"/>
                  </a:srgbClr>
                </a:outerShdw>
              </a:effectLst>
            </a:endParaRPr>
          </a:p>
          <a:p>
            <a:pPr algn="ctr">
              <a:defRPr/>
            </a:pPr>
            <a:r>
              <a:rPr lang="en-US" sz="2400" dirty="0">
                <a:solidFill>
                  <a:schemeClr val="bg1"/>
                </a:solidFill>
                <a:effectLst>
                  <a:outerShdw blurRad="38100" dist="38100" dir="2700000" algn="tl">
                    <a:srgbClr val="000000">
                      <a:alpha val="43137"/>
                    </a:srgbClr>
                  </a:outerShdw>
                </a:effectLst>
              </a:rPr>
              <a:t>Raman Spectroscopy</a:t>
            </a:r>
          </a:p>
          <a:p>
            <a:pPr algn="ctr">
              <a:defRPr/>
            </a:pPr>
            <a:endParaRPr lang="ru-RU" sz="500" dirty="0">
              <a:solidFill>
                <a:schemeClr val="bg1"/>
              </a:solidFill>
              <a:effectLst>
                <a:outerShdw blurRad="38100" dist="38100" dir="2700000" algn="tl">
                  <a:srgbClr val="000000">
                    <a:alpha val="43137"/>
                  </a:srgbClr>
                </a:outerShdw>
              </a:effectLst>
            </a:endParaRPr>
          </a:p>
        </p:txBody>
      </p:sp>
      <p:sp>
        <p:nvSpPr>
          <p:cNvPr id="261128" name="TextBox 8"/>
          <p:cNvSpPr txBox="1">
            <a:spLocks noChangeArrowheads="1"/>
          </p:cNvSpPr>
          <p:nvPr/>
        </p:nvSpPr>
        <p:spPr bwMode="auto">
          <a:xfrm>
            <a:off x="3521075" y="906463"/>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8913" y="123825"/>
            <a:ext cx="8780462" cy="1062038"/>
          </a:xfrm>
          <a:prstGeom prst="rect">
            <a:avLst/>
          </a:prstGeom>
          <a:solidFill>
            <a:srgbClr val="578200"/>
          </a:solidFill>
        </p:spPr>
        <p:txBody>
          <a:bodyPr>
            <a:spAutoFit/>
          </a:bodyPr>
          <a:lstStyle/>
          <a:p>
            <a:pPr algn="ctr">
              <a:defRPr/>
            </a:pPr>
            <a:endParaRPr lang="en-US" sz="600" dirty="0">
              <a:solidFill>
                <a:schemeClr val="bg1"/>
              </a:solidFill>
              <a:effectLst>
                <a:outerShdw blurRad="38100" dist="38100" dir="2700000" algn="tl">
                  <a:srgbClr val="000000">
                    <a:alpha val="43137"/>
                  </a:srgbClr>
                </a:outerShdw>
              </a:effectLst>
            </a:endParaRPr>
          </a:p>
          <a:p>
            <a:pPr algn="ctr">
              <a:defRPr/>
            </a:pPr>
            <a:r>
              <a:rPr lang="en-US" sz="2600" dirty="0">
                <a:solidFill>
                  <a:schemeClr val="bg1"/>
                </a:solidFill>
              </a:rPr>
              <a:t>New project “Ultrasensitive SECARS microspectroscopy and luminescent core-shell </a:t>
            </a:r>
            <a:r>
              <a:rPr lang="en-US" sz="2600" dirty="0" err="1">
                <a:solidFill>
                  <a:schemeClr val="bg1"/>
                </a:solidFill>
              </a:rPr>
              <a:t>nanostuctures</a:t>
            </a:r>
            <a:r>
              <a:rPr lang="en-US" sz="2600" dirty="0">
                <a:solidFill>
                  <a:schemeClr val="bg1"/>
                </a:solidFill>
              </a:rPr>
              <a:t>”</a:t>
            </a:r>
          </a:p>
          <a:p>
            <a:pPr algn="ctr">
              <a:defRPr/>
            </a:pPr>
            <a:endParaRPr lang="en-US" sz="500" dirty="0">
              <a:solidFill>
                <a:schemeClr val="bg1"/>
              </a:solidFill>
            </a:endParaRPr>
          </a:p>
        </p:txBody>
      </p:sp>
      <p:sp>
        <p:nvSpPr>
          <p:cNvPr id="262147" name="Заголовок 1"/>
          <p:cNvSpPr txBox="1">
            <a:spLocks/>
          </p:cNvSpPr>
          <p:nvPr/>
        </p:nvSpPr>
        <p:spPr bwMode="auto">
          <a:xfrm>
            <a:off x="354013" y="1212850"/>
            <a:ext cx="8229600"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hu-HU" sz="2500" u="sng" dirty="0" smtClean="0"/>
              <a:t>Modern challenges in Raman scattering and microscopy </a:t>
            </a:r>
            <a:endParaRPr lang="en-US" altLang="hu-HU" sz="2500" u="sng" dirty="0"/>
          </a:p>
        </p:txBody>
      </p:sp>
      <p:pic>
        <p:nvPicPr>
          <p:cNvPr id="26214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25" y="1819275"/>
            <a:ext cx="2989263" cy="49895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3379788" y="1754188"/>
            <a:ext cx="5557837" cy="2419350"/>
          </a:xfrm>
          <a:prstGeom prst="rect">
            <a:avLst/>
          </a:prstGeom>
          <a:noFill/>
        </p:spPr>
        <p:txBody>
          <a:bodyPr wrap="none">
            <a:spAutoFit/>
          </a:bodyPr>
          <a:lstStyle/>
          <a:p>
            <a:pPr marL="285750" indent="-285750">
              <a:lnSpc>
                <a:spcPct val="120000"/>
              </a:lnSpc>
              <a:buFont typeface="Wingdings" panose="05000000000000000000" pitchFamily="2" charset="2"/>
              <a:buChar char="ü"/>
              <a:defRPr/>
            </a:pPr>
            <a:r>
              <a:rPr lang="en-US" b="1" u="sng" dirty="0" smtClean="0">
                <a:solidFill>
                  <a:srgbClr val="0000FF"/>
                </a:solidFill>
              </a:rPr>
              <a:t>RS</a:t>
            </a:r>
            <a:r>
              <a:rPr lang="en-US" b="1" dirty="0" smtClean="0">
                <a:solidFill>
                  <a:srgbClr val="0000FF"/>
                </a:solidFill>
              </a:rPr>
              <a:t> – Raman scattering (spontaneous) </a:t>
            </a:r>
          </a:p>
          <a:p>
            <a:pPr marL="285750" indent="-285750">
              <a:lnSpc>
                <a:spcPct val="120000"/>
              </a:lnSpc>
              <a:buFont typeface="Wingdings" panose="05000000000000000000" pitchFamily="2" charset="2"/>
              <a:buChar char="ü"/>
              <a:defRPr/>
            </a:pPr>
            <a:r>
              <a:rPr lang="en-US" b="1" u="sng" dirty="0" smtClean="0">
                <a:solidFill>
                  <a:srgbClr val="0000FF"/>
                </a:solidFill>
              </a:rPr>
              <a:t>CARS</a:t>
            </a:r>
            <a:r>
              <a:rPr lang="en-US" b="1" dirty="0" smtClean="0">
                <a:solidFill>
                  <a:srgbClr val="0000FF"/>
                </a:solidFill>
              </a:rPr>
              <a:t> – coherent anti-Stokes Raman scat.</a:t>
            </a:r>
          </a:p>
          <a:p>
            <a:pPr marL="285750" indent="-285750">
              <a:lnSpc>
                <a:spcPct val="120000"/>
              </a:lnSpc>
              <a:buFont typeface="Wingdings" panose="05000000000000000000" pitchFamily="2" charset="2"/>
              <a:buChar char="§"/>
              <a:defRPr/>
            </a:pPr>
            <a:r>
              <a:rPr lang="en-US" b="1" u="sng" dirty="0" smtClean="0"/>
              <a:t>RRS</a:t>
            </a:r>
            <a:r>
              <a:rPr lang="en-US" b="1" dirty="0" smtClean="0"/>
              <a:t> – resonance Raman scattering </a:t>
            </a:r>
          </a:p>
          <a:p>
            <a:pPr marL="285750" indent="-285750">
              <a:lnSpc>
                <a:spcPct val="120000"/>
              </a:lnSpc>
              <a:buFont typeface="Wingdings" panose="05000000000000000000" pitchFamily="2" charset="2"/>
              <a:buChar char="ü"/>
              <a:defRPr/>
            </a:pPr>
            <a:r>
              <a:rPr lang="en-US" b="1" u="sng" dirty="0" smtClean="0">
                <a:solidFill>
                  <a:srgbClr val="FF0000"/>
                </a:solidFill>
              </a:rPr>
              <a:t>SERS</a:t>
            </a:r>
            <a:r>
              <a:rPr lang="en-US" b="1" dirty="0" smtClean="0">
                <a:solidFill>
                  <a:srgbClr val="FF0000"/>
                </a:solidFill>
              </a:rPr>
              <a:t> – surface-enhanced Raman scattering</a:t>
            </a:r>
          </a:p>
          <a:p>
            <a:pPr marL="285750" indent="-285750">
              <a:lnSpc>
                <a:spcPct val="120000"/>
              </a:lnSpc>
              <a:buFont typeface="Wingdings" panose="05000000000000000000" pitchFamily="2" charset="2"/>
              <a:buChar char="ü"/>
              <a:defRPr/>
            </a:pPr>
            <a:r>
              <a:rPr lang="en-US" b="1" u="sng" dirty="0" smtClean="0">
                <a:solidFill>
                  <a:srgbClr val="FF0000"/>
                </a:solidFill>
              </a:rPr>
              <a:t>SECARS</a:t>
            </a:r>
            <a:r>
              <a:rPr lang="en-US" b="1" dirty="0" smtClean="0">
                <a:solidFill>
                  <a:srgbClr val="FF0000"/>
                </a:solidFill>
              </a:rPr>
              <a:t> – surface-enhanced CARS </a:t>
            </a:r>
          </a:p>
          <a:p>
            <a:pPr>
              <a:lnSpc>
                <a:spcPct val="120000"/>
              </a:lnSpc>
              <a:defRPr/>
            </a:pPr>
            <a:r>
              <a:rPr lang="en-US" b="1" dirty="0" smtClean="0">
                <a:solidFill>
                  <a:srgbClr val="FF0000"/>
                </a:solidFill>
              </a:rPr>
              <a:t>     (start in 2017, to be fully implemented in 2020</a:t>
            </a:r>
            <a:r>
              <a:rPr lang="en-US" b="1" dirty="0" smtClean="0">
                <a:solidFill>
                  <a:schemeClr val="accent5">
                    <a:lumMod val="50000"/>
                  </a:schemeClr>
                </a:solidFill>
              </a:rPr>
              <a:t>)</a:t>
            </a:r>
          </a:p>
          <a:p>
            <a:pPr marL="285750" indent="-285750">
              <a:lnSpc>
                <a:spcPct val="120000"/>
              </a:lnSpc>
              <a:buFont typeface="Wingdings" panose="05000000000000000000" pitchFamily="2" charset="2"/>
              <a:buChar char="§"/>
              <a:defRPr/>
            </a:pPr>
            <a:r>
              <a:rPr lang="en-US" b="1" u="sng" dirty="0" smtClean="0"/>
              <a:t>TERS</a:t>
            </a:r>
            <a:r>
              <a:rPr lang="en-US" b="1" dirty="0" smtClean="0"/>
              <a:t> – tip-enhanced Raman spectroscopy</a:t>
            </a:r>
            <a:endParaRPr lang="en-US" b="1" dirty="0"/>
          </a:p>
        </p:txBody>
      </p:sp>
      <p:pic>
        <p:nvPicPr>
          <p:cNvPr id="262150" name="Picture 4" descr="D:\_MG_8197c.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60788" y="5113338"/>
            <a:ext cx="2393950" cy="1649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2151"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51688" y="4449763"/>
            <a:ext cx="1625600" cy="1049337"/>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262152" name="Picture 2" descr="http://www.ekspla.com/wp-content/uploads/2011/05/cars_principle.jpg">
            <a:hlinkClick r:id="rId5"/>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129463" y="5657850"/>
            <a:ext cx="1625600" cy="11572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62153" name="TextBox 9"/>
          <p:cNvSpPr txBox="1">
            <a:spLocks noChangeArrowheads="1"/>
          </p:cNvSpPr>
          <p:nvPr/>
        </p:nvSpPr>
        <p:spPr bwMode="auto">
          <a:xfrm rot="-5400000">
            <a:off x="6237288" y="4762500"/>
            <a:ext cx="10239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2400" b="1" dirty="0" smtClean="0">
                <a:solidFill>
                  <a:srgbClr val="000000"/>
                </a:solidFill>
              </a:rPr>
              <a:t>SERS</a:t>
            </a:r>
            <a:endParaRPr lang="en-US" altLang="hu-HU" sz="2400" b="1" dirty="0">
              <a:solidFill>
                <a:srgbClr val="000000"/>
              </a:solidFill>
            </a:endParaRPr>
          </a:p>
        </p:txBody>
      </p:sp>
      <p:sp>
        <p:nvSpPr>
          <p:cNvPr id="262154" name="TextBox 10"/>
          <p:cNvSpPr txBox="1">
            <a:spLocks noChangeArrowheads="1"/>
          </p:cNvSpPr>
          <p:nvPr/>
        </p:nvSpPr>
        <p:spPr bwMode="auto">
          <a:xfrm rot="-5400000">
            <a:off x="6248400" y="6010275"/>
            <a:ext cx="1058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2400" b="1" dirty="0" smtClean="0">
                <a:solidFill>
                  <a:srgbClr val="000000"/>
                </a:solidFill>
              </a:rPr>
              <a:t>CARS</a:t>
            </a:r>
            <a:endParaRPr lang="en-US" altLang="hu-HU" sz="2400" b="1" dirty="0">
              <a:solidFill>
                <a:srgbClr val="000000"/>
              </a:solidFill>
            </a:endParaRPr>
          </a:p>
        </p:txBody>
      </p:sp>
      <p:sp>
        <p:nvSpPr>
          <p:cNvPr id="262155" name="TextBox 11"/>
          <p:cNvSpPr txBox="1">
            <a:spLocks noChangeArrowheads="1"/>
          </p:cNvSpPr>
          <p:nvPr/>
        </p:nvSpPr>
        <p:spPr bwMode="auto">
          <a:xfrm>
            <a:off x="3717925" y="4462463"/>
            <a:ext cx="2466975" cy="585787"/>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600" b="1" u="sng" dirty="0" smtClean="0">
                <a:solidFill>
                  <a:srgbClr val="C00000"/>
                </a:solidFill>
              </a:rPr>
              <a:t>SMD </a:t>
            </a:r>
            <a:r>
              <a:rPr lang="en-US" altLang="hu-HU" sz="1600" b="1" dirty="0" smtClean="0">
                <a:solidFill>
                  <a:srgbClr val="C00000"/>
                </a:solidFill>
              </a:rPr>
              <a:t>– single molecule </a:t>
            </a:r>
          </a:p>
          <a:p>
            <a:pPr eaLnBrk="1" hangingPunct="1"/>
            <a:r>
              <a:rPr lang="en-US" altLang="hu-HU" sz="1600" b="1" dirty="0" smtClean="0">
                <a:solidFill>
                  <a:srgbClr val="C00000"/>
                </a:solidFill>
              </a:rPr>
              <a:t>            detection (10</a:t>
            </a:r>
            <a:r>
              <a:rPr lang="en-US" altLang="hu-HU" sz="1600" b="1" baseline="30000" dirty="0" smtClean="0">
                <a:solidFill>
                  <a:srgbClr val="C00000"/>
                </a:solidFill>
              </a:rPr>
              <a:t>-15</a:t>
            </a:r>
            <a:r>
              <a:rPr lang="en-US" altLang="hu-HU" sz="1600" b="1" dirty="0" smtClean="0">
                <a:solidFill>
                  <a:srgbClr val="C00000"/>
                </a:solidFill>
              </a:rPr>
              <a:t>)</a:t>
            </a:r>
            <a:endParaRPr lang="en-US" altLang="hu-HU" sz="1600" dirty="0"/>
          </a:p>
        </p:txBody>
      </p:sp>
      <p:sp>
        <p:nvSpPr>
          <p:cNvPr id="13" name="Скругленный прямоугольник 12"/>
          <p:cNvSpPr/>
          <p:nvPr/>
        </p:nvSpPr>
        <p:spPr>
          <a:xfrm>
            <a:off x="3522663" y="4202113"/>
            <a:ext cx="5380037" cy="144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8913" y="104775"/>
            <a:ext cx="8780462" cy="614363"/>
          </a:xfrm>
          <a:prstGeom prst="rect">
            <a:avLst/>
          </a:prstGeom>
          <a:solidFill>
            <a:srgbClr val="578200"/>
          </a:solidFill>
        </p:spPr>
        <p:txBody>
          <a:bodyPr>
            <a:spAutoFit/>
          </a:bodyPr>
          <a:lstStyle/>
          <a:p>
            <a:pPr algn="ctr">
              <a:defRPr/>
            </a:pPr>
            <a:endParaRPr lang="en-US" sz="500" dirty="0">
              <a:solidFill>
                <a:schemeClr val="bg1"/>
              </a:solidFill>
              <a:effectLst>
                <a:outerShdw blurRad="38100" dist="38100" dir="2700000" algn="tl">
                  <a:srgbClr val="000000">
                    <a:alpha val="43137"/>
                  </a:srgbClr>
                </a:outerShdw>
              </a:effectLst>
            </a:endParaRPr>
          </a:p>
          <a:p>
            <a:pPr algn="ctr">
              <a:defRPr/>
            </a:pPr>
            <a:r>
              <a:rPr lang="en-US" sz="2400" dirty="0">
                <a:solidFill>
                  <a:schemeClr val="bg1"/>
                </a:solidFill>
                <a:effectLst>
                  <a:outerShdw blurRad="38100" dist="38100" dir="2700000" algn="tl">
                    <a:srgbClr val="000000">
                      <a:alpha val="43137"/>
                    </a:srgbClr>
                  </a:outerShdw>
                </a:effectLst>
              </a:rPr>
              <a:t>Raman Spectroscopy</a:t>
            </a:r>
          </a:p>
          <a:p>
            <a:pPr algn="ctr">
              <a:defRPr/>
            </a:pPr>
            <a:endParaRPr lang="ru-RU" sz="500" dirty="0">
              <a:solidFill>
                <a:schemeClr val="bg1"/>
              </a:solidFill>
              <a:effectLst>
                <a:outerShdw blurRad="38100" dist="38100" dir="2700000" algn="tl">
                  <a:srgbClr val="000000">
                    <a:alpha val="43137"/>
                  </a:srgbClr>
                </a:outerShdw>
              </a:effectLst>
            </a:endParaRPr>
          </a:p>
        </p:txBody>
      </p:sp>
      <p:sp>
        <p:nvSpPr>
          <p:cNvPr id="263171" name="Прямоугольник 2"/>
          <p:cNvSpPr>
            <a:spLocks noChangeArrowheads="1"/>
          </p:cNvSpPr>
          <p:nvPr/>
        </p:nvSpPr>
        <p:spPr bwMode="auto">
          <a:xfrm>
            <a:off x="682625" y="1082675"/>
            <a:ext cx="7691438"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sz="2000">
                <a:solidFill>
                  <a:srgbClr val="014975"/>
                </a:solidFill>
              </a:rPr>
              <a:t>The PAC notes the significant progress in the development of this theme both in the field of scientific research with a number of publications in high-impact journals and in the upgrade of trends in Raman spectroscopy, concretely of the SECARS microspectrometer modality based on four-waves mixing at plasmonic materials, currently operating at a world-class competitive level with respect to similar spectral analytical devices. </a:t>
            </a:r>
          </a:p>
          <a:p>
            <a:pPr algn="just" eaLnBrk="1" hangingPunct="1"/>
            <a:endParaRPr lang="en-US" altLang="hu-HU" sz="2000">
              <a:solidFill>
                <a:srgbClr val="014975"/>
              </a:solidFill>
            </a:endParaRPr>
          </a:p>
          <a:p>
            <a:pPr algn="just" eaLnBrk="1" hangingPunct="1"/>
            <a:r>
              <a:rPr lang="en-US" altLang="hu-HU" sz="2000">
                <a:solidFill>
                  <a:srgbClr val="014975"/>
                </a:solidFill>
              </a:rPr>
              <a:t>The PAC welcomes the proposal of theme leaders aimed at realization of Raman microscopy of single molecules as well as at studies of rare-earth element luminescence on the basis of promising core-shell nanostructures.</a:t>
            </a:r>
            <a:endParaRPr lang="ru-RU" altLang="hu-HU" sz="2000">
              <a:solidFill>
                <a:srgbClr val="014975"/>
              </a:solidFill>
            </a:endParaRPr>
          </a:p>
        </p:txBody>
      </p:sp>
      <p:sp>
        <p:nvSpPr>
          <p:cNvPr id="263172" name="Прямоугольник 3"/>
          <p:cNvSpPr>
            <a:spLocks noChangeArrowheads="1"/>
          </p:cNvSpPr>
          <p:nvPr/>
        </p:nvSpPr>
        <p:spPr bwMode="auto">
          <a:xfrm>
            <a:off x="347663" y="5048250"/>
            <a:ext cx="8550275"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sz="2000" u="sng">
                <a:solidFill>
                  <a:srgbClr val="C00000"/>
                </a:solidFill>
              </a:rPr>
              <a:t>Recommendation.</a:t>
            </a:r>
            <a:r>
              <a:rPr lang="en-US" altLang="hu-HU" sz="2000">
                <a:solidFill>
                  <a:srgbClr val="C00000"/>
                </a:solidFill>
              </a:rPr>
              <a:t> The PAC recommends opening the new theme “Modern Trends and Developments in Raman Microspectroscopy and Photoluminescence for Condensed Matter Studies” and the project “Ultrasensitive SECARS microspectroscopy and luminescent core-shell nanostuctures” for 2018–2020.</a:t>
            </a:r>
            <a:endParaRPr lang="ru-RU" altLang="hu-HU" sz="2000">
              <a:solidFill>
                <a:srgbClr val="C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9D9D9"/>
            </a:gs>
            <a:gs pos="75000">
              <a:srgbClr val="D9D9D9"/>
            </a:gs>
            <a:gs pos="100000">
              <a:srgbClr val="000000"/>
            </a:gs>
          </a:gsLst>
          <a:lin ang="2700000" scaled="1"/>
        </a:gradFill>
        <a:effectLst/>
      </p:bgPr>
    </p:bg>
    <p:spTree>
      <p:nvGrpSpPr>
        <p:cNvPr id="1" name=""/>
        <p:cNvGrpSpPr/>
        <p:nvPr/>
      </p:nvGrpSpPr>
      <p:grpSpPr>
        <a:xfrm>
          <a:off x="0" y="0"/>
          <a:ext cx="0" cy="0"/>
          <a:chOff x="0" y="0"/>
          <a:chExt cx="0" cy="0"/>
        </a:xfrm>
      </p:grpSpPr>
      <p:sp>
        <p:nvSpPr>
          <p:cNvPr id="9" name="Заголовок 1"/>
          <p:cNvSpPr>
            <a:spLocks noGrp="1"/>
          </p:cNvSpPr>
          <p:nvPr>
            <p:ph type="ctrTitle"/>
          </p:nvPr>
        </p:nvSpPr>
        <p:spPr>
          <a:xfrm>
            <a:off x="1586674" y="4125487"/>
            <a:ext cx="6048672" cy="720080"/>
          </a:xfrm>
        </p:spPr>
        <p:txBody>
          <a:bodyPr anchor="t">
            <a:noAutofit/>
          </a:bodyPr>
          <a:lstStyle/>
          <a:p>
            <a:pPr eaLnBrk="1" fontAlgn="auto" hangingPunct="1">
              <a:spcAft>
                <a:spcPts val="0"/>
              </a:spcAft>
              <a:defRPr/>
            </a:pPr>
            <a:r>
              <a:rPr lang="en-US" sz="3500" cap="none" dirty="0" err="1" smtClean="0">
                <a:ln w="6350">
                  <a:solidFill>
                    <a:schemeClr val="bg1">
                      <a:lumMod val="75000"/>
                      <a:lumOff val="25000"/>
                    </a:schemeClr>
                  </a:solidFill>
                </a:ln>
                <a:solidFill>
                  <a:schemeClr val="accent1">
                    <a:lumMod val="50000"/>
                  </a:schemeClr>
                </a:solidFill>
                <a:effectLst>
                  <a:outerShdw blurRad="38100" dist="38100" dir="2700000" algn="tl">
                    <a:srgbClr val="000000">
                      <a:alpha val="43137"/>
                    </a:srgbClr>
                  </a:outerShdw>
                </a:effectLst>
              </a:rPr>
              <a:t>Valeriu</a:t>
            </a:r>
            <a:r>
              <a:rPr lang="en-US" sz="3500" dirty="0" smtClean="0">
                <a:ln w="6350">
                  <a:solidFill>
                    <a:schemeClr val="bg1">
                      <a:lumMod val="75000"/>
                      <a:lumOff val="25000"/>
                    </a:schemeClr>
                  </a:solidFill>
                </a:ln>
                <a:solidFill>
                  <a:schemeClr val="accent1">
                    <a:lumMod val="50000"/>
                  </a:schemeClr>
                </a:solidFill>
                <a:effectLst>
                  <a:outerShdw blurRad="38100" dist="38100" dir="2700000" algn="tl">
                    <a:srgbClr val="000000">
                      <a:alpha val="43137"/>
                    </a:srgbClr>
                  </a:outerShdw>
                </a:effectLst>
              </a:rPr>
              <a:t> </a:t>
            </a:r>
            <a:r>
              <a:rPr lang="en-US" sz="3500" cap="none" dirty="0" smtClean="0">
                <a:ln w="6350">
                  <a:solidFill>
                    <a:schemeClr val="bg1">
                      <a:lumMod val="75000"/>
                      <a:lumOff val="25000"/>
                    </a:schemeClr>
                  </a:solidFill>
                </a:ln>
                <a:solidFill>
                  <a:schemeClr val="accent1">
                    <a:lumMod val="50000"/>
                  </a:schemeClr>
                </a:solidFill>
                <a:effectLst>
                  <a:outerShdw blurRad="38100" dist="38100" dir="2700000" algn="tl">
                    <a:srgbClr val="000000">
                      <a:alpha val="43137"/>
                    </a:srgbClr>
                  </a:outerShdw>
                </a:effectLst>
              </a:rPr>
              <a:t>Kantser</a:t>
            </a:r>
            <a:endParaRPr lang="ru-RU" sz="3500" cap="none" dirty="0">
              <a:ln w="6350">
                <a:solidFill>
                  <a:schemeClr val="bg1">
                    <a:lumMod val="75000"/>
                    <a:lumOff val="25000"/>
                  </a:schemeClr>
                </a:solidFill>
              </a:ln>
              <a:solidFill>
                <a:schemeClr val="accent1">
                  <a:lumMod val="50000"/>
                </a:schemeClr>
              </a:solidFill>
              <a:effectLst>
                <a:outerShdw blurRad="38100" dist="38100" dir="2700000" algn="tl">
                  <a:srgbClr val="000000">
                    <a:alpha val="43137"/>
                  </a:srgbClr>
                </a:outerShdw>
              </a:effectLst>
            </a:endParaRPr>
          </a:p>
        </p:txBody>
      </p:sp>
      <p:sp>
        <p:nvSpPr>
          <p:cNvPr id="10" name="Подзаголовок 2"/>
          <p:cNvSpPr>
            <a:spLocks noGrp="1"/>
          </p:cNvSpPr>
          <p:nvPr>
            <p:ph type="subTitle" idx="1"/>
          </p:nvPr>
        </p:nvSpPr>
        <p:spPr>
          <a:xfrm>
            <a:off x="1182010" y="5014115"/>
            <a:ext cx="6858000" cy="1668016"/>
          </a:xfrm>
          <a:extLst/>
        </p:spPr>
        <p:txBody>
          <a:bodyPr>
            <a:normAutofit lnSpcReduction="10000"/>
          </a:bodyPr>
          <a:lstStyle/>
          <a:p>
            <a:pPr eaLnBrk="1" fontAlgn="auto" hangingPunct="1">
              <a:spcBef>
                <a:spcPts val="0"/>
              </a:spcBef>
              <a:spcAft>
                <a:spcPts val="0"/>
              </a:spcAft>
              <a:buClr>
                <a:schemeClr val="tx1">
                  <a:shade val="95000"/>
                </a:schemeClr>
              </a:buClr>
              <a:buFont typeface="Wingdings 2"/>
              <a:buNone/>
              <a:defRPr/>
            </a:pPr>
            <a:endParaRPr lang="en-US" sz="2000" b="1" dirty="0" smtClean="0">
              <a:ln w="6350" cmpd="thickThin">
                <a:solidFill>
                  <a:srgbClr val="000000"/>
                </a:solidFill>
                <a:prstDash val="solid"/>
                <a:miter lim="800000"/>
              </a:ln>
              <a:solidFill>
                <a:srgbClr val="554A1B"/>
              </a:solidFill>
              <a:effectLst>
                <a:outerShdw blurRad="38100" dist="38100" dir="2700000" algn="tl">
                  <a:srgbClr val="000000">
                    <a:alpha val="43137"/>
                  </a:srgbClr>
                </a:outerShdw>
              </a:effectLst>
            </a:endParaRPr>
          </a:p>
          <a:p>
            <a:pPr eaLnBrk="1" fontAlgn="auto" hangingPunct="1">
              <a:spcAft>
                <a:spcPts val="0"/>
              </a:spcAft>
              <a:buClr>
                <a:schemeClr val="tx1">
                  <a:shade val="95000"/>
                </a:schemeClr>
              </a:buClr>
              <a:buFont typeface="Wingdings 2"/>
              <a:buNone/>
              <a:defRPr/>
            </a:pPr>
            <a:r>
              <a:rPr lang="en-US" sz="2000" b="1" dirty="0" smtClean="0">
                <a:ln w="6350" cmpd="thickThin">
                  <a:solidFill>
                    <a:srgbClr val="000000"/>
                  </a:solidFill>
                  <a:prstDash val="solid"/>
                  <a:miter lim="800000"/>
                </a:ln>
                <a:solidFill>
                  <a:srgbClr val="554A1B"/>
                </a:solidFill>
              </a:rPr>
              <a:t>Outstanding Moldovan scientist ,</a:t>
            </a:r>
            <a:br>
              <a:rPr lang="en-US" sz="2000" b="1" dirty="0" smtClean="0">
                <a:ln w="6350" cmpd="thickThin">
                  <a:solidFill>
                    <a:srgbClr val="000000"/>
                  </a:solidFill>
                  <a:prstDash val="solid"/>
                  <a:miter lim="800000"/>
                </a:ln>
                <a:solidFill>
                  <a:srgbClr val="554A1B"/>
                </a:solidFill>
              </a:rPr>
            </a:br>
            <a:r>
              <a:rPr lang="en-US" sz="2000" b="1" dirty="0" smtClean="0">
                <a:ln w="6350" cmpd="thickThin">
                  <a:solidFill>
                    <a:srgbClr val="000000"/>
                  </a:solidFill>
                  <a:prstDash val="solid"/>
                  <a:miter lim="800000"/>
                </a:ln>
                <a:solidFill>
                  <a:srgbClr val="554A1B"/>
                </a:solidFill>
              </a:rPr>
              <a:t>Full member of the Academy of Sciences of Moldova, </a:t>
            </a:r>
            <a:br>
              <a:rPr lang="en-US" sz="2000" b="1" dirty="0" smtClean="0">
                <a:ln w="6350" cmpd="thickThin">
                  <a:solidFill>
                    <a:srgbClr val="000000"/>
                  </a:solidFill>
                  <a:prstDash val="solid"/>
                  <a:miter lim="800000"/>
                </a:ln>
                <a:solidFill>
                  <a:srgbClr val="554A1B"/>
                </a:solidFill>
              </a:rPr>
            </a:br>
            <a:r>
              <a:rPr lang="en-US" sz="2000" b="1" dirty="0" smtClean="0">
                <a:ln w="6350" cmpd="thickThin">
                  <a:solidFill>
                    <a:srgbClr val="000000"/>
                  </a:solidFill>
                  <a:prstDash val="solid"/>
                  <a:miter lim="800000"/>
                </a:ln>
                <a:solidFill>
                  <a:srgbClr val="554A1B"/>
                </a:solidFill>
              </a:rPr>
              <a:t>Chairman of </a:t>
            </a:r>
            <a:r>
              <a:rPr lang="en-US" sz="2000" b="1" dirty="0">
                <a:ln w="6350" cmpd="thickThin">
                  <a:solidFill>
                    <a:srgbClr val="000000"/>
                  </a:solidFill>
                  <a:prstDash val="solid"/>
                  <a:miter lim="800000"/>
                </a:ln>
                <a:solidFill>
                  <a:srgbClr val="554A1B"/>
                </a:solidFill>
              </a:rPr>
              <a:t>the JINR </a:t>
            </a:r>
            <a:r>
              <a:rPr lang="en-US" sz="2000" b="1" dirty="0" smtClean="0">
                <a:ln w="6350" cmpd="thickThin">
                  <a:solidFill>
                    <a:srgbClr val="000000"/>
                  </a:solidFill>
                  <a:prstDash val="solid"/>
                  <a:miter lim="800000"/>
                </a:ln>
                <a:solidFill>
                  <a:srgbClr val="554A1B"/>
                </a:solidFill>
              </a:rPr>
              <a:t>Programme Advisory Committee for Condensed Matter Physics (2008–2017)</a:t>
            </a:r>
            <a:endParaRPr lang="ru-RU" sz="2000" dirty="0">
              <a:ln w="6350" cmpd="thickThin">
                <a:solidFill>
                  <a:srgbClr val="000000"/>
                </a:solidFill>
                <a:prstDash val="solid"/>
                <a:miter lim="800000"/>
              </a:ln>
              <a:solidFill>
                <a:srgbClr val="554A1B"/>
              </a:solidFill>
            </a:endParaRPr>
          </a:p>
        </p:txBody>
      </p:sp>
      <p:sp>
        <p:nvSpPr>
          <p:cNvPr id="11" name="Заголовок 1"/>
          <p:cNvSpPr txBox="1">
            <a:spLocks/>
          </p:cNvSpPr>
          <p:nvPr/>
        </p:nvSpPr>
        <p:spPr>
          <a:xfrm>
            <a:off x="1586674" y="4827422"/>
            <a:ext cx="6120680" cy="432048"/>
          </a:xfrm>
          <a:prstGeom prst="rect">
            <a:avLst/>
          </a:prstGeom>
        </p:spPr>
        <p:txBody>
          <a:bodyPr lIns="45720" tIns="0" rIns="45720" bIns="0">
            <a:scene3d>
              <a:camera prst="orthographicFront"/>
              <a:lightRig rig="soft" dir="t">
                <a:rot lat="0" lon="0" rev="17220000"/>
              </a:lightRig>
            </a:scene3d>
            <a:sp3d prstMaterial="softEdge">
              <a:bevelT w="38100" h="38100"/>
            </a:sp3d>
          </a:bodyPr>
          <a:lstStyle/>
          <a:p>
            <a:pPr algn="ctr">
              <a:defRPr/>
            </a:pPr>
            <a:r>
              <a:rPr lang="en-US" sz="2500" b="1" dirty="0">
                <a:ln w="0">
                  <a:solidFill>
                    <a:schemeClr val="bg1">
                      <a:lumMod val="95000"/>
                      <a:lumOff val="5000"/>
                    </a:schemeClr>
                  </a:solidFill>
                </a:ln>
                <a:solidFill>
                  <a:srgbClr val="554A1B"/>
                </a:solidFill>
                <a:effectLst>
                  <a:outerShdw blurRad="38100" dist="38100" dir="2700000" algn="tl">
                    <a:srgbClr val="000000">
                      <a:alpha val="43137"/>
                    </a:srgbClr>
                  </a:outerShdw>
                </a:effectLst>
              </a:rPr>
              <a:t>5 February</a:t>
            </a:r>
            <a:r>
              <a:rPr lang="cs-CZ" sz="2500" b="1" dirty="0">
                <a:ln w="0">
                  <a:solidFill>
                    <a:schemeClr val="bg1">
                      <a:lumMod val="95000"/>
                      <a:lumOff val="5000"/>
                    </a:schemeClr>
                  </a:solidFill>
                </a:ln>
                <a:solidFill>
                  <a:srgbClr val="554A1B"/>
                </a:solidFill>
                <a:effectLst>
                  <a:outerShdw blurRad="38100" dist="38100" dir="2700000" algn="tl">
                    <a:srgbClr val="000000">
                      <a:alpha val="43137"/>
                    </a:srgbClr>
                  </a:outerShdw>
                </a:effectLst>
              </a:rPr>
              <a:t> 19</a:t>
            </a:r>
            <a:r>
              <a:rPr lang="en-US" sz="2500" b="1" dirty="0">
                <a:ln w="0">
                  <a:solidFill>
                    <a:schemeClr val="bg1">
                      <a:lumMod val="95000"/>
                      <a:lumOff val="5000"/>
                    </a:schemeClr>
                  </a:solidFill>
                </a:ln>
                <a:solidFill>
                  <a:srgbClr val="554A1B"/>
                </a:solidFill>
                <a:effectLst>
                  <a:outerShdw blurRad="38100" dist="38100" dir="2700000" algn="tl">
                    <a:srgbClr val="000000">
                      <a:alpha val="43137"/>
                    </a:srgbClr>
                  </a:outerShdw>
                </a:effectLst>
              </a:rPr>
              <a:t>55</a:t>
            </a:r>
            <a:r>
              <a:rPr lang="cs-CZ" sz="2500" b="1" dirty="0">
                <a:ln w="0">
                  <a:solidFill>
                    <a:schemeClr val="bg1">
                      <a:lumMod val="95000"/>
                      <a:lumOff val="5000"/>
                    </a:schemeClr>
                  </a:solidFill>
                </a:ln>
                <a:solidFill>
                  <a:srgbClr val="554A1B"/>
                </a:solidFill>
                <a:effectLst>
                  <a:outerShdw blurRad="38100" dist="38100" dir="2700000" algn="tl">
                    <a:srgbClr val="000000">
                      <a:alpha val="43137"/>
                    </a:srgbClr>
                  </a:outerShdw>
                </a:effectLst>
              </a:rPr>
              <a:t> – </a:t>
            </a:r>
            <a:r>
              <a:rPr lang="en-US" sz="2500" b="1" dirty="0">
                <a:ln w="0">
                  <a:solidFill>
                    <a:schemeClr val="bg1">
                      <a:lumMod val="95000"/>
                      <a:lumOff val="5000"/>
                    </a:schemeClr>
                  </a:solidFill>
                </a:ln>
                <a:solidFill>
                  <a:srgbClr val="554A1B"/>
                </a:solidFill>
                <a:effectLst>
                  <a:outerShdw blurRad="38100" dist="38100" dir="2700000" algn="tl">
                    <a:srgbClr val="000000">
                      <a:alpha val="43137"/>
                    </a:srgbClr>
                  </a:outerShdw>
                </a:effectLst>
              </a:rPr>
              <a:t>2 April </a:t>
            </a:r>
            <a:r>
              <a:rPr lang="cs-CZ" sz="2500" b="1" dirty="0">
                <a:ln w="0">
                  <a:solidFill>
                    <a:schemeClr val="bg1">
                      <a:lumMod val="95000"/>
                      <a:lumOff val="5000"/>
                    </a:schemeClr>
                  </a:solidFill>
                </a:ln>
                <a:solidFill>
                  <a:srgbClr val="554A1B"/>
                </a:solidFill>
                <a:effectLst>
                  <a:outerShdw blurRad="38100" dist="38100" dir="2700000" algn="tl">
                    <a:srgbClr val="000000">
                      <a:alpha val="43137"/>
                    </a:srgbClr>
                  </a:outerShdw>
                </a:effectLst>
              </a:rPr>
              <a:t>201</a:t>
            </a:r>
            <a:r>
              <a:rPr lang="en-US" sz="2500" b="1" dirty="0">
                <a:ln w="0">
                  <a:solidFill>
                    <a:schemeClr val="bg1">
                      <a:lumMod val="95000"/>
                      <a:lumOff val="5000"/>
                    </a:schemeClr>
                  </a:solidFill>
                </a:ln>
                <a:solidFill>
                  <a:srgbClr val="554A1B"/>
                </a:solidFill>
                <a:effectLst>
                  <a:outerShdw blurRad="38100" dist="38100" dir="2700000" algn="tl">
                    <a:srgbClr val="000000">
                      <a:alpha val="43137"/>
                    </a:srgbClr>
                  </a:outerShdw>
                </a:effectLst>
              </a:rPr>
              <a:t>7</a:t>
            </a:r>
            <a:endParaRPr lang="ru-RU" sz="2500" b="1" dirty="0">
              <a:ln w="0">
                <a:solidFill>
                  <a:schemeClr val="bg1">
                    <a:lumMod val="95000"/>
                    <a:lumOff val="5000"/>
                  </a:schemeClr>
                </a:solidFill>
              </a:ln>
              <a:solidFill>
                <a:srgbClr val="554A1B"/>
              </a:solidFill>
              <a:effectLst>
                <a:outerShdw blurRad="38100" dist="38100" dir="2700000" algn="tl">
                  <a:srgbClr val="000000">
                    <a:alpha val="43137"/>
                  </a:srgbClr>
                </a:outerShdw>
              </a:effectLst>
            </a:endParaRPr>
          </a:p>
        </p:txBody>
      </p:sp>
      <p:pic>
        <p:nvPicPr>
          <p:cNvPr id="236549" name="Рисунок 1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19263" y="266700"/>
            <a:ext cx="5638800" cy="369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Прямоугольник 1"/>
          <p:cNvSpPr>
            <a:spLocks noChangeArrowheads="1"/>
          </p:cNvSpPr>
          <p:nvPr/>
        </p:nvSpPr>
        <p:spPr bwMode="auto">
          <a:xfrm>
            <a:off x="555625" y="128588"/>
            <a:ext cx="7978775" cy="1292662"/>
          </a:xfrm>
          <a:prstGeom prst="rect">
            <a:avLst/>
          </a:prstGeom>
          <a:solidFill>
            <a:srgbClr val="01497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hu-HU" sz="1500" b="1" dirty="0">
              <a:solidFill>
                <a:srgbClr val="FFFF00"/>
              </a:solidFill>
            </a:endParaRPr>
          </a:p>
          <a:p>
            <a:pPr eaLnBrk="1" hangingPunct="1"/>
            <a:r>
              <a:rPr lang="en-US" altLang="hu-HU" sz="2400" b="1" dirty="0">
                <a:solidFill>
                  <a:srgbClr val="FFFF00"/>
                </a:solidFill>
              </a:rPr>
              <a:t>Concluding </a:t>
            </a:r>
            <a:r>
              <a:rPr lang="en-US" altLang="hu-HU" sz="2400" b="1" dirty="0" smtClean="0">
                <a:solidFill>
                  <a:srgbClr val="FFFF00"/>
                </a:solidFill>
              </a:rPr>
              <a:t>theme </a:t>
            </a:r>
            <a:r>
              <a:rPr lang="en-US" altLang="hu-HU" sz="2400" b="1" dirty="0">
                <a:solidFill>
                  <a:srgbClr val="FFFF00"/>
                </a:solidFill>
              </a:rPr>
              <a:t>and project “Novel semiconductor detectors for fundamental and applied research”</a:t>
            </a:r>
          </a:p>
          <a:p>
            <a:pPr eaLnBrk="1" hangingPunct="1"/>
            <a:endParaRPr lang="ru-RU" altLang="hu-HU" sz="1500" b="1" dirty="0">
              <a:solidFill>
                <a:srgbClr val="FFFF00"/>
              </a:solidFill>
            </a:endParaRPr>
          </a:p>
        </p:txBody>
      </p:sp>
      <p:sp>
        <p:nvSpPr>
          <p:cNvPr id="264195" name="Прямоугольник 2"/>
          <p:cNvSpPr>
            <a:spLocks noChangeArrowheads="1"/>
          </p:cNvSpPr>
          <p:nvPr/>
        </p:nvSpPr>
        <p:spPr bwMode="auto">
          <a:xfrm>
            <a:off x="7408863" y="1030288"/>
            <a:ext cx="10572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i="1">
                <a:solidFill>
                  <a:srgbClr val="FFFF00"/>
                </a:solidFill>
              </a:rPr>
              <a:t>S. Kotov</a:t>
            </a:r>
            <a:endParaRPr lang="ru-RU" altLang="hu-HU" i="1">
              <a:solidFill>
                <a:srgbClr val="FFFF00"/>
              </a:solidFill>
            </a:endParaRPr>
          </a:p>
        </p:txBody>
      </p:sp>
      <p:pic>
        <p:nvPicPr>
          <p:cNvPr id="26419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6413" y="1900238"/>
            <a:ext cx="7875587" cy="493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Прямоугольник 3"/>
          <p:cNvSpPr/>
          <p:nvPr/>
        </p:nvSpPr>
        <p:spPr>
          <a:xfrm>
            <a:off x="574675" y="1557338"/>
            <a:ext cx="2449513" cy="369887"/>
          </a:xfrm>
          <a:prstGeom prst="rect">
            <a:avLst/>
          </a:prstGeom>
        </p:spPr>
        <p:txBody>
          <a:bodyPr wrap="none">
            <a:spAutoFit/>
          </a:bodyPr>
          <a:lstStyle/>
          <a:p>
            <a:pPr>
              <a:defRPr/>
            </a:pPr>
            <a:r>
              <a:rPr lang="en-US" dirty="0">
                <a:solidFill>
                  <a:srgbClr val="6600FF"/>
                </a:solidFill>
                <a:latin typeface="+mn-lt"/>
              </a:rPr>
              <a:t>Project implementation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Прямоугольник 1"/>
          <p:cNvSpPr>
            <a:spLocks noChangeArrowheads="1"/>
          </p:cNvSpPr>
          <p:nvPr/>
        </p:nvSpPr>
        <p:spPr bwMode="auto">
          <a:xfrm>
            <a:off x="762000" y="1857375"/>
            <a:ext cx="7924800"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2200">
                <a:solidFill>
                  <a:srgbClr val="014975"/>
                </a:solidFill>
              </a:rPr>
              <a:t>The PAC highly appreciates the successful implementation of the project and, in particular, welcomes JINR’s membership in the Medipix collaboration.</a:t>
            </a:r>
          </a:p>
          <a:p>
            <a:pPr eaLnBrk="1" hangingPunct="1"/>
            <a:endParaRPr lang="en-US" altLang="hu-HU" sz="2200">
              <a:solidFill>
                <a:srgbClr val="014975"/>
              </a:solidFill>
            </a:endParaRPr>
          </a:p>
          <a:p>
            <a:pPr eaLnBrk="1" hangingPunct="1"/>
            <a:r>
              <a:rPr lang="en-US" altLang="hu-HU" sz="2200">
                <a:solidFill>
                  <a:srgbClr val="014975"/>
                </a:solidFill>
              </a:rPr>
              <a:t>The PAC considers the proposal for extending the theme and project for the next three years to be well motivated, based on previous achievements and aimed at the applied use of products of fundamental research. The funding request is reasonable.</a:t>
            </a:r>
            <a:endParaRPr lang="ru-RU" altLang="hu-HU" sz="2200">
              <a:solidFill>
                <a:srgbClr val="014975"/>
              </a:solidFill>
            </a:endParaRPr>
          </a:p>
        </p:txBody>
      </p:sp>
      <p:sp>
        <p:nvSpPr>
          <p:cNvPr id="265219" name="Прямоугольник 2"/>
          <p:cNvSpPr>
            <a:spLocks noChangeArrowheads="1"/>
          </p:cNvSpPr>
          <p:nvPr/>
        </p:nvSpPr>
        <p:spPr bwMode="auto">
          <a:xfrm>
            <a:off x="762000" y="5300663"/>
            <a:ext cx="76581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sz="2200" u="sng">
                <a:solidFill>
                  <a:srgbClr val="C00000"/>
                </a:solidFill>
              </a:rPr>
              <a:t>Recommendation.</a:t>
            </a:r>
            <a:r>
              <a:rPr lang="en-US" altLang="hu-HU" sz="2200">
                <a:solidFill>
                  <a:srgbClr val="C00000"/>
                </a:solidFill>
              </a:rPr>
              <a:t> The PAC recommends extension of the theme and project “Novel semiconductor detectors for fundamental and applied research” until the end of 2020.</a:t>
            </a:r>
            <a:endParaRPr lang="ru-RU" altLang="hu-HU" sz="2200">
              <a:solidFill>
                <a:srgbClr val="C00000"/>
              </a:solidFill>
            </a:endParaRPr>
          </a:p>
        </p:txBody>
      </p:sp>
      <p:sp>
        <p:nvSpPr>
          <p:cNvPr id="265220" name="Прямоугольник 3"/>
          <p:cNvSpPr>
            <a:spLocks noChangeArrowheads="1"/>
          </p:cNvSpPr>
          <p:nvPr/>
        </p:nvSpPr>
        <p:spPr bwMode="auto">
          <a:xfrm>
            <a:off x="555625" y="128588"/>
            <a:ext cx="7978775" cy="1292662"/>
          </a:xfrm>
          <a:prstGeom prst="rect">
            <a:avLst/>
          </a:prstGeom>
          <a:solidFill>
            <a:srgbClr val="01497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hu-HU" sz="1500" b="1" dirty="0">
              <a:solidFill>
                <a:srgbClr val="FFFF00"/>
              </a:solidFill>
            </a:endParaRPr>
          </a:p>
          <a:p>
            <a:pPr eaLnBrk="1" hangingPunct="1"/>
            <a:r>
              <a:rPr lang="en-US" altLang="hu-HU" sz="2400" b="1" dirty="0">
                <a:solidFill>
                  <a:srgbClr val="FFFF00"/>
                </a:solidFill>
              </a:rPr>
              <a:t>Concluding </a:t>
            </a:r>
            <a:r>
              <a:rPr lang="en-US" altLang="hu-HU" sz="2400" b="1" dirty="0" smtClean="0">
                <a:solidFill>
                  <a:srgbClr val="FFFF00"/>
                </a:solidFill>
              </a:rPr>
              <a:t>theme </a:t>
            </a:r>
            <a:r>
              <a:rPr lang="en-US" altLang="hu-HU" sz="2400" b="1" dirty="0">
                <a:solidFill>
                  <a:srgbClr val="FFFF00"/>
                </a:solidFill>
              </a:rPr>
              <a:t>and project “Novel semiconductor detectors for fundamental and applied research”</a:t>
            </a:r>
          </a:p>
          <a:p>
            <a:pPr eaLnBrk="1" hangingPunct="1"/>
            <a:endParaRPr lang="ru-RU" altLang="hu-HU" sz="1500" b="1" dirty="0">
              <a:solidFill>
                <a:srgbClr val="FFFF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Прямоугольник 1"/>
          <p:cNvSpPr>
            <a:spLocks noChangeArrowheads="1"/>
          </p:cNvSpPr>
          <p:nvPr/>
        </p:nvSpPr>
        <p:spPr bwMode="auto">
          <a:xfrm>
            <a:off x="23813" y="42863"/>
            <a:ext cx="9085262" cy="922337"/>
          </a:xfrm>
          <a:prstGeom prst="rect">
            <a:avLst/>
          </a:prstGeom>
          <a:solidFill>
            <a:srgbClr val="66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hu-HU" sz="1200" b="1" dirty="0" smtClean="0">
              <a:solidFill>
                <a:schemeClr val="bg1"/>
              </a:solidFill>
            </a:endParaRPr>
          </a:p>
          <a:p>
            <a:pPr algn="ctr" eaLnBrk="1" hangingPunct="1"/>
            <a:r>
              <a:rPr lang="en-US" altLang="hu-HU" sz="2700" b="1" dirty="0" smtClean="0">
                <a:solidFill>
                  <a:schemeClr val="bg1"/>
                </a:solidFill>
              </a:rPr>
              <a:t>Project PAS and a proposal for its extension</a:t>
            </a:r>
          </a:p>
          <a:p>
            <a:pPr algn="ctr" eaLnBrk="1" hangingPunct="1"/>
            <a:endParaRPr lang="en-US" altLang="hu-HU" sz="1500" b="1" dirty="0">
              <a:solidFill>
                <a:schemeClr val="bg1"/>
              </a:solidFill>
            </a:endParaRPr>
          </a:p>
        </p:txBody>
      </p:sp>
      <p:sp>
        <p:nvSpPr>
          <p:cNvPr id="266243" name="Прямоугольник 2"/>
          <p:cNvSpPr>
            <a:spLocks noChangeArrowheads="1"/>
          </p:cNvSpPr>
          <p:nvPr/>
        </p:nvSpPr>
        <p:spPr bwMode="auto">
          <a:xfrm>
            <a:off x="7610475" y="595313"/>
            <a:ext cx="13096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i="1" dirty="0" smtClean="0">
                <a:solidFill>
                  <a:schemeClr val="bg1"/>
                </a:solidFill>
              </a:rPr>
              <a:t>P. </a:t>
            </a:r>
            <a:r>
              <a:rPr lang="en-US" altLang="hu-HU" i="1" dirty="0" err="1" smtClean="0">
                <a:solidFill>
                  <a:schemeClr val="bg1"/>
                </a:solidFill>
              </a:rPr>
              <a:t>Horodek</a:t>
            </a:r>
            <a:endParaRPr lang="en-US" altLang="hu-HU" i="1" dirty="0">
              <a:solidFill>
                <a:schemeClr val="bg1"/>
              </a:solidFill>
            </a:endParaRPr>
          </a:p>
        </p:txBody>
      </p:sp>
      <p:pic>
        <p:nvPicPr>
          <p:cNvPr id="266244" name="Рисунок 9"/>
          <p:cNvPicPr>
            <a:picLocks noChangeAspect="1"/>
          </p:cNvPicPr>
          <p:nvPr/>
        </p:nvPicPr>
        <p:blipFill>
          <a:blip r:embed="rId2" cstate="print">
            <a:extLst>
              <a:ext uri="{28A0092B-C50C-407E-A947-70E740481C1C}">
                <a14:useLocalDpi xmlns:a14="http://schemas.microsoft.com/office/drawing/2010/main" xmlns="" val="0"/>
              </a:ext>
            </a:extLst>
          </a:blip>
          <a:srcRect l="2751" t="-378" r="25587" b="-2"/>
          <a:stretch>
            <a:fillRect/>
          </a:stretch>
        </p:blipFill>
        <p:spPr bwMode="auto">
          <a:xfrm>
            <a:off x="5872163" y="4281488"/>
            <a:ext cx="3268662" cy="257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5" name="Прямоугольник 7"/>
          <p:cNvSpPr>
            <a:spLocks noChangeArrowheads="1"/>
          </p:cNvSpPr>
          <p:nvPr/>
        </p:nvSpPr>
        <p:spPr bwMode="auto">
          <a:xfrm>
            <a:off x="5813425" y="4578350"/>
            <a:ext cx="1787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lnSpc>
                <a:spcPct val="90000"/>
              </a:lnSpc>
            </a:pPr>
            <a:r>
              <a:rPr lang="en-US" altLang="hu-HU" b="1" dirty="0" smtClean="0">
                <a:solidFill>
                  <a:srgbClr val="FFFF00"/>
                </a:solidFill>
              </a:rPr>
              <a:t>Positron beam</a:t>
            </a:r>
            <a:endParaRPr lang="en-US" altLang="hu-HU" b="1" dirty="0">
              <a:solidFill>
                <a:srgbClr val="FFFF00"/>
              </a:solidFill>
            </a:endParaRPr>
          </a:p>
        </p:txBody>
      </p:sp>
      <p:sp>
        <p:nvSpPr>
          <p:cNvPr id="13" name="Rectangle 19"/>
          <p:cNvSpPr>
            <a:spLocks noChangeArrowheads="1"/>
          </p:cNvSpPr>
          <p:nvPr/>
        </p:nvSpPr>
        <p:spPr bwMode="auto">
          <a:xfrm>
            <a:off x="257577" y="1601580"/>
            <a:ext cx="6196885" cy="1323439"/>
          </a:xfrm>
          <a:prstGeom prst="rect">
            <a:avLst/>
          </a:prstGeom>
          <a:noFill/>
          <a:ln w="9525" cap="rnd" algn="ctr">
            <a:noFill/>
            <a:round/>
            <a:headEnd/>
            <a:tailEnd/>
          </a:ln>
          <a:effectLst>
            <a:softEdge rad="0"/>
          </a:effectLst>
        </p:spPr>
        <p:txBody>
          <a:bodyPr anchor="ct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pl-PL" sz="2000" b="1" dirty="0" smtClean="0">
                <a:solidFill>
                  <a:srgbClr val="6600FF"/>
                </a:solidFill>
                <a:latin typeface="+mn-lt"/>
              </a:rPr>
              <a:t>PAS techniques:</a:t>
            </a:r>
          </a:p>
          <a:p>
            <a:pPr marL="342900" indent="-342900" eaLnBrk="1" fontAlgn="auto" hangingPunct="1">
              <a:spcBef>
                <a:spcPts val="0"/>
              </a:spcBef>
              <a:spcAft>
                <a:spcPts val="0"/>
              </a:spcAft>
              <a:buFont typeface="Wingdings" panose="05000000000000000000" pitchFamily="2" charset="2"/>
              <a:buChar char="q"/>
              <a:defRPr/>
            </a:pPr>
            <a:r>
              <a:rPr lang="en-US" altLang="pl-PL" sz="2000" dirty="0" smtClean="0">
                <a:solidFill>
                  <a:srgbClr val="6600FF"/>
                </a:solidFill>
                <a:latin typeface="+mn-lt"/>
              </a:rPr>
              <a:t>angular correlation of annihilation gamma quanta</a:t>
            </a:r>
            <a:endParaRPr lang="en-US" altLang="pl-PL" sz="2000" b="1" dirty="0" smtClean="0">
              <a:solidFill>
                <a:srgbClr val="6600FF"/>
              </a:solidFill>
              <a:latin typeface="+mn-lt"/>
            </a:endParaRPr>
          </a:p>
          <a:p>
            <a:pPr marL="285750" indent="-285750" eaLnBrk="1" fontAlgn="auto" hangingPunct="1">
              <a:spcBef>
                <a:spcPts val="0"/>
              </a:spcBef>
              <a:spcAft>
                <a:spcPts val="0"/>
              </a:spcAft>
              <a:buFont typeface="Wingdings" panose="05000000000000000000" pitchFamily="2" charset="2"/>
              <a:buChar char="q"/>
              <a:defRPr/>
            </a:pPr>
            <a:r>
              <a:rPr lang="en-US" altLang="pl-PL" sz="2000" dirty="0" smtClean="0">
                <a:solidFill>
                  <a:srgbClr val="6600FF"/>
                </a:solidFill>
                <a:latin typeface="+mn-lt"/>
              </a:rPr>
              <a:t>Doppler spectroscopy (DB)</a:t>
            </a:r>
          </a:p>
          <a:p>
            <a:pPr marL="285750" indent="-285750" eaLnBrk="1" fontAlgn="auto" hangingPunct="1">
              <a:spcBef>
                <a:spcPts val="0"/>
              </a:spcBef>
              <a:spcAft>
                <a:spcPts val="0"/>
              </a:spcAft>
              <a:buFont typeface="Wingdings" panose="05000000000000000000" pitchFamily="2" charset="2"/>
              <a:buChar char="q"/>
              <a:defRPr/>
            </a:pPr>
            <a:r>
              <a:rPr lang="en-US" altLang="pl-PL" sz="2000" dirty="0" smtClean="0">
                <a:solidFill>
                  <a:srgbClr val="6600FF"/>
                </a:solidFill>
                <a:latin typeface="+mn-lt"/>
              </a:rPr>
              <a:t>positron lifetime spectroscopy (LT)</a:t>
            </a:r>
            <a:endParaRPr lang="en-US" altLang="pl-PL" sz="2000" dirty="0">
              <a:solidFill>
                <a:srgbClr val="6600FF"/>
              </a:solidFill>
              <a:latin typeface="+mn-lt"/>
            </a:endParaRPr>
          </a:p>
        </p:txBody>
      </p:sp>
      <p:sp>
        <p:nvSpPr>
          <p:cNvPr id="14" name="Rectangle 21"/>
          <p:cNvSpPr>
            <a:spLocks noChangeArrowheads="1"/>
          </p:cNvSpPr>
          <p:nvPr/>
        </p:nvSpPr>
        <p:spPr bwMode="auto">
          <a:xfrm>
            <a:off x="257175" y="3290888"/>
            <a:ext cx="5802313" cy="1322387"/>
          </a:xfrm>
          <a:prstGeom prst="rect">
            <a:avLst/>
          </a:prstGeom>
          <a:noFill/>
          <a:ln w="9525" algn="ctr">
            <a:noFill/>
            <a:miter lim="800000"/>
            <a:headEnd/>
            <a:tailEnd/>
          </a:ln>
        </p:spPr>
        <p:txBody>
          <a:bodyPr anchor="ct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pl-PL" sz="2000" b="1" dirty="0" smtClean="0">
                <a:solidFill>
                  <a:srgbClr val="6600FF"/>
                </a:solidFill>
                <a:latin typeface="+mn-lt"/>
              </a:rPr>
              <a:t>Possibilities:</a:t>
            </a:r>
          </a:p>
          <a:p>
            <a:pPr marL="342900" indent="-342900" eaLnBrk="1" fontAlgn="auto" hangingPunct="1">
              <a:spcBef>
                <a:spcPts val="0"/>
              </a:spcBef>
              <a:spcAft>
                <a:spcPts val="0"/>
              </a:spcAft>
              <a:buFont typeface="Wingdings" panose="05000000000000000000" pitchFamily="2" charset="2"/>
              <a:buChar char="q"/>
              <a:defRPr/>
            </a:pPr>
            <a:r>
              <a:rPr lang="en-US" altLang="pl-PL" sz="2000" dirty="0" smtClean="0">
                <a:solidFill>
                  <a:srgbClr val="6600FF"/>
                </a:solidFill>
                <a:latin typeface="+mn-lt"/>
              </a:rPr>
              <a:t>evaluation of defect concentration</a:t>
            </a:r>
          </a:p>
          <a:p>
            <a:pPr marL="342900" indent="-342900" eaLnBrk="1" fontAlgn="auto" hangingPunct="1">
              <a:spcBef>
                <a:spcPts val="0"/>
              </a:spcBef>
              <a:spcAft>
                <a:spcPts val="0"/>
              </a:spcAft>
              <a:buFont typeface="Wingdings" panose="05000000000000000000" pitchFamily="2" charset="2"/>
              <a:buChar char="q"/>
              <a:defRPr/>
            </a:pPr>
            <a:r>
              <a:rPr lang="en-US" altLang="pl-PL" sz="2000" dirty="0" smtClean="0">
                <a:solidFill>
                  <a:srgbClr val="6600FF"/>
                </a:solidFill>
                <a:latin typeface="+mn-lt"/>
              </a:rPr>
              <a:t>determination of defect concentration profile</a:t>
            </a:r>
          </a:p>
          <a:p>
            <a:pPr marL="342900" indent="-342900" eaLnBrk="1" fontAlgn="auto" hangingPunct="1">
              <a:spcBef>
                <a:spcPts val="0"/>
              </a:spcBef>
              <a:spcAft>
                <a:spcPts val="0"/>
              </a:spcAft>
              <a:buFont typeface="Wingdings" panose="05000000000000000000" pitchFamily="2" charset="2"/>
              <a:buChar char="q"/>
              <a:defRPr/>
            </a:pPr>
            <a:r>
              <a:rPr lang="en-US" altLang="pl-PL" sz="2000" dirty="0" smtClean="0">
                <a:solidFill>
                  <a:srgbClr val="6600FF"/>
                </a:solidFill>
                <a:latin typeface="+mn-lt"/>
              </a:rPr>
              <a:t>detection of the kind and size of defects</a:t>
            </a:r>
            <a:endParaRPr lang="en-US" altLang="pl-PL" sz="2000" dirty="0">
              <a:solidFill>
                <a:srgbClr val="6600FF"/>
              </a:solidFill>
              <a:latin typeface="+mn-lt"/>
            </a:endParaRPr>
          </a:p>
        </p:txBody>
      </p:sp>
      <p:sp>
        <p:nvSpPr>
          <p:cNvPr id="15" name="Rectangle 21"/>
          <p:cNvSpPr>
            <a:spLocks noChangeArrowheads="1"/>
          </p:cNvSpPr>
          <p:nvPr/>
        </p:nvSpPr>
        <p:spPr bwMode="auto">
          <a:xfrm>
            <a:off x="262059" y="4898472"/>
            <a:ext cx="5874958" cy="1323439"/>
          </a:xfrm>
          <a:prstGeom prst="rect">
            <a:avLst/>
          </a:prstGeom>
          <a:noFill/>
          <a:ln w="9525" algn="ctr">
            <a:solidFill>
              <a:schemeClr val="tx1"/>
            </a:solidFill>
            <a:round/>
            <a:headEnd/>
            <a:tailEnd/>
          </a:ln>
          <a:effectLst>
            <a:softEdge rad="76200"/>
          </a:effectLst>
        </p:spPr>
        <p:txBody>
          <a:bodyPr anchor="ct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pl-PL" sz="2000" b="1" dirty="0" smtClean="0">
                <a:solidFill>
                  <a:srgbClr val="6600FF"/>
                </a:solidFill>
                <a:latin typeface="+mn-lt"/>
              </a:rPr>
              <a:t>Applications:</a:t>
            </a:r>
          </a:p>
          <a:p>
            <a:pPr marL="342900" indent="-342900" eaLnBrk="1" fontAlgn="auto" hangingPunct="1">
              <a:spcBef>
                <a:spcPts val="0"/>
              </a:spcBef>
              <a:spcAft>
                <a:spcPts val="0"/>
              </a:spcAft>
              <a:buFont typeface="Wingdings" panose="05000000000000000000" pitchFamily="2" charset="2"/>
              <a:buChar char="q"/>
              <a:defRPr/>
            </a:pPr>
            <a:r>
              <a:rPr lang="en-US" altLang="pl-PL" sz="2000" dirty="0" smtClean="0">
                <a:solidFill>
                  <a:srgbClr val="6600FF"/>
                </a:solidFill>
                <a:latin typeface="+mn-lt"/>
              </a:rPr>
              <a:t>solid-state physics</a:t>
            </a:r>
          </a:p>
          <a:p>
            <a:pPr marL="342900" indent="-342900" eaLnBrk="1" fontAlgn="auto" hangingPunct="1">
              <a:spcBef>
                <a:spcPts val="0"/>
              </a:spcBef>
              <a:spcAft>
                <a:spcPts val="0"/>
              </a:spcAft>
              <a:buFont typeface="Wingdings" panose="05000000000000000000" pitchFamily="2" charset="2"/>
              <a:buChar char="q"/>
              <a:defRPr/>
            </a:pPr>
            <a:r>
              <a:rPr lang="en-US" altLang="pl-PL" sz="2000" dirty="0" smtClean="0">
                <a:solidFill>
                  <a:srgbClr val="6600FF"/>
                </a:solidFill>
                <a:latin typeface="+mn-lt"/>
              </a:rPr>
              <a:t>materials and surface engineering</a:t>
            </a:r>
          </a:p>
          <a:p>
            <a:pPr marL="342900" indent="-342900" eaLnBrk="1" fontAlgn="auto" hangingPunct="1">
              <a:spcBef>
                <a:spcPts val="0"/>
              </a:spcBef>
              <a:spcAft>
                <a:spcPts val="0"/>
              </a:spcAft>
              <a:buFont typeface="Wingdings" panose="05000000000000000000" pitchFamily="2" charset="2"/>
              <a:buChar char="q"/>
              <a:defRPr/>
            </a:pPr>
            <a:r>
              <a:rPr lang="en-US" altLang="pl-PL" sz="2000" dirty="0" smtClean="0">
                <a:solidFill>
                  <a:srgbClr val="6600FF"/>
                </a:solidFill>
                <a:latin typeface="+mn-lt"/>
              </a:rPr>
              <a:t>metals, semiconductors, thin layers</a:t>
            </a:r>
            <a:endParaRPr lang="en-US" altLang="pl-PL" sz="2000" dirty="0">
              <a:solidFill>
                <a:srgbClr val="6600FF"/>
              </a:solidFill>
              <a:latin typeface="+mn-lt"/>
            </a:endParaRPr>
          </a:p>
        </p:txBody>
      </p:sp>
      <p:pic>
        <p:nvPicPr>
          <p:cNvPr id="266253"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29313" y="1116013"/>
            <a:ext cx="3213100" cy="284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54" name="pole tekstowe 2"/>
          <p:cNvSpPr txBox="1">
            <a:spLocks noChangeArrowheads="1"/>
          </p:cNvSpPr>
          <p:nvPr/>
        </p:nvSpPr>
        <p:spPr bwMode="auto">
          <a:xfrm>
            <a:off x="5815013" y="3943350"/>
            <a:ext cx="348297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1000" b="1" dirty="0" smtClean="0">
                <a:solidFill>
                  <a:srgbClr val="004176"/>
                </a:solidFill>
              </a:rPr>
              <a:t>Positron lifetimes in different defects of Ni structure</a:t>
            </a:r>
            <a:endParaRPr lang="en-US" altLang="hu-HU" sz="1000" b="1" dirty="0">
              <a:solidFill>
                <a:srgbClr val="004176"/>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Прямоугольник 1"/>
          <p:cNvSpPr>
            <a:spLocks noChangeArrowheads="1"/>
          </p:cNvSpPr>
          <p:nvPr/>
        </p:nvSpPr>
        <p:spPr bwMode="auto">
          <a:xfrm>
            <a:off x="673100" y="1384300"/>
            <a:ext cx="7786688"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sz="2000">
                <a:solidFill>
                  <a:srgbClr val="004176"/>
                </a:solidFill>
              </a:rPr>
              <a:t>The PAC notes with satisfaction the progress in the development of the PAS method at the LEPTA facility at DLNP including construction of a specialized channel of slow monochromatic positrons (SCSMP) and the elaboration of a proposal for the formation of the ordering flux of positrons based on SCSMP which allows one to implement in the near future the positron annihilation lifetime spectroscopy.</a:t>
            </a:r>
          </a:p>
          <a:p>
            <a:pPr algn="just" eaLnBrk="1" hangingPunct="1"/>
            <a:endParaRPr lang="en-US" altLang="hu-HU" sz="2000">
              <a:solidFill>
                <a:srgbClr val="004176"/>
              </a:solidFill>
            </a:endParaRPr>
          </a:p>
          <a:p>
            <a:pPr algn="just" eaLnBrk="1" hangingPunct="1"/>
            <a:r>
              <a:rPr lang="en-US" altLang="hu-HU" sz="2000">
                <a:solidFill>
                  <a:srgbClr val="004176"/>
                </a:solidFill>
              </a:rPr>
              <a:t>The implementation of the programme presented in this project will bring the facility to a qualitatively new level opening new opportunities for experimental research in condensed matter physics and materials science.</a:t>
            </a:r>
            <a:endParaRPr lang="ru-RU" altLang="hu-HU" sz="2000">
              <a:solidFill>
                <a:srgbClr val="004176"/>
              </a:solidFill>
            </a:endParaRPr>
          </a:p>
        </p:txBody>
      </p:sp>
      <p:sp>
        <p:nvSpPr>
          <p:cNvPr id="267267" name="Прямоугольник 2"/>
          <p:cNvSpPr>
            <a:spLocks noChangeArrowheads="1"/>
          </p:cNvSpPr>
          <p:nvPr/>
        </p:nvSpPr>
        <p:spPr bwMode="auto">
          <a:xfrm>
            <a:off x="23813" y="42863"/>
            <a:ext cx="9085262" cy="922337"/>
          </a:xfrm>
          <a:prstGeom prst="rect">
            <a:avLst/>
          </a:prstGeom>
          <a:solidFill>
            <a:srgbClr val="66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hu-HU" sz="1200" b="1">
              <a:solidFill>
                <a:schemeClr val="bg1"/>
              </a:solidFill>
            </a:endParaRPr>
          </a:p>
          <a:p>
            <a:pPr algn="ctr" eaLnBrk="1" hangingPunct="1"/>
            <a:r>
              <a:rPr lang="en-US" altLang="hu-HU" sz="2700" b="1">
                <a:solidFill>
                  <a:schemeClr val="bg1"/>
                </a:solidFill>
              </a:rPr>
              <a:t>Project PAS and a proposal for its extension</a:t>
            </a:r>
          </a:p>
          <a:p>
            <a:pPr algn="ctr" eaLnBrk="1" hangingPunct="1"/>
            <a:endParaRPr lang="ru-RU" altLang="hu-HU" sz="1500" b="1">
              <a:solidFill>
                <a:schemeClr val="bg1"/>
              </a:solidFill>
            </a:endParaRPr>
          </a:p>
        </p:txBody>
      </p:sp>
      <p:sp>
        <p:nvSpPr>
          <p:cNvPr id="267268" name="Прямоугольник 3"/>
          <p:cNvSpPr>
            <a:spLocks noChangeArrowheads="1"/>
          </p:cNvSpPr>
          <p:nvPr/>
        </p:nvSpPr>
        <p:spPr bwMode="auto">
          <a:xfrm>
            <a:off x="7610475" y="595313"/>
            <a:ext cx="13096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i="1">
                <a:solidFill>
                  <a:schemeClr val="bg1"/>
                </a:solidFill>
              </a:rPr>
              <a:t>P. Horodek</a:t>
            </a:r>
            <a:endParaRPr lang="ru-RU" altLang="hu-HU" i="1">
              <a:solidFill>
                <a:schemeClr val="bg1"/>
              </a:solidFill>
            </a:endParaRPr>
          </a:p>
        </p:txBody>
      </p:sp>
      <p:sp>
        <p:nvSpPr>
          <p:cNvPr id="267269" name="Прямоугольник 4"/>
          <p:cNvSpPr>
            <a:spLocks noChangeArrowheads="1"/>
          </p:cNvSpPr>
          <p:nvPr/>
        </p:nvSpPr>
        <p:spPr bwMode="auto">
          <a:xfrm>
            <a:off x="595313" y="5505450"/>
            <a:ext cx="832485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2000" u="sng">
                <a:solidFill>
                  <a:srgbClr val="C00000"/>
                </a:solidFill>
              </a:rPr>
              <a:t>Recommendation.</a:t>
            </a:r>
            <a:r>
              <a:rPr lang="en-US" altLang="hu-HU" sz="2000">
                <a:solidFill>
                  <a:srgbClr val="C00000"/>
                </a:solidFill>
              </a:rPr>
              <a:t> The PAC recommends extension of the PAS project until the end of 2020 for its implementation under the theme “Novel Semiconductor Detectors for Fundamental and Applied Research”.</a:t>
            </a:r>
            <a:endParaRPr lang="ru-RU" altLang="hu-HU" sz="2000">
              <a:solidFill>
                <a:srgbClr val="C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Прямоугольник 1"/>
          <p:cNvSpPr>
            <a:spLocks noChangeArrowheads="1"/>
          </p:cNvSpPr>
          <p:nvPr/>
        </p:nvSpPr>
        <p:spPr bwMode="auto">
          <a:xfrm>
            <a:off x="304800" y="149225"/>
            <a:ext cx="8586788" cy="1292225"/>
          </a:xfrm>
          <a:prstGeom prst="rect">
            <a:avLst/>
          </a:prstGeom>
          <a:solidFill>
            <a:srgbClr val="00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600" dirty="0">
                <a:solidFill>
                  <a:schemeClr val="bg1"/>
                </a:solidFill>
                <a:latin typeface="Times New Roman" panose="02020603050405020304" pitchFamily="18" charset="0"/>
                <a:cs typeface="Times New Roman" panose="02020603050405020304" pitchFamily="18" charset="0"/>
              </a:rPr>
              <a:t>Concluding </a:t>
            </a:r>
            <a:r>
              <a:rPr lang="en-US" altLang="hu-HU" sz="2600" dirty="0" smtClean="0">
                <a:solidFill>
                  <a:schemeClr val="bg1"/>
                </a:solidFill>
                <a:latin typeface="Times New Roman" panose="02020603050405020304" pitchFamily="18" charset="0"/>
                <a:cs typeface="Times New Roman" panose="02020603050405020304" pitchFamily="18" charset="0"/>
              </a:rPr>
              <a:t>theme </a:t>
            </a:r>
            <a:r>
              <a:rPr lang="en-US" altLang="hu-HU" sz="2600" dirty="0">
                <a:solidFill>
                  <a:schemeClr val="bg1"/>
                </a:solidFill>
                <a:latin typeface="Times New Roman" panose="02020603050405020304" pitchFamily="18" charset="0"/>
                <a:cs typeface="Times New Roman" panose="02020603050405020304" pitchFamily="18" charset="0"/>
              </a:rPr>
              <a:t>and project “Research on the Biological Effect of Heavy Charged Particles with Different Energies”</a:t>
            </a:r>
            <a:br>
              <a:rPr lang="en-US" altLang="hu-HU" sz="2600" dirty="0">
                <a:solidFill>
                  <a:schemeClr val="bg1"/>
                </a:solidFill>
                <a:latin typeface="Times New Roman" panose="02020603050405020304" pitchFamily="18" charset="0"/>
                <a:cs typeface="Times New Roman" panose="02020603050405020304" pitchFamily="18" charset="0"/>
              </a:rPr>
            </a:br>
            <a:r>
              <a:rPr lang="en-US" altLang="hu-HU" sz="2600" dirty="0">
                <a:solidFill>
                  <a:schemeClr val="bg1"/>
                </a:solidFill>
                <a:latin typeface="Times New Roman" panose="02020603050405020304" pitchFamily="18" charset="0"/>
                <a:cs typeface="Times New Roman" panose="02020603050405020304" pitchFamily="18" charset="0"/>
              </a:rPr>
              <a:t>and of the proposal for its extension</a:t>
            </a:r>
            <a:endParaRPr lang="ru-RU" altLang="hu-HU" sz="2600" dirty="0">
              <a:solidFill>
                <a:schemeClr val="bg1"/>
              </a:solidFill>
              <a:latin typeface="Times New Roman" panose="02020603050405020304" pitchFamily="18" charset="0"/>
              <a:cs typeface="Times New Roman" panose="02020603050405020304" pitchFamily="18" charset="0"/>
            </a:endParaRPr>
          </a:p>
        </p:txBody>
      </p:sp>
      <p:sp>
        <p:nvSpPr>
          <p:cNvPr id="268291" name="Прямоугольник 2"/>
          <p:cNvSpPr>
            <a:spLocks noChangeArrowheads="1"/>
          </p:cNvSpPr>
          <p:nvPr/>
        </p:nvSpPr>
        <p:spPr bwMode="auto">
          <a:xfrm>
            <a:off x="7464425" y="1057275"/>
            <a:ext cx="12874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i="1">
                <a:solidFill>
                  <a:schemeClr val="bg1"/>
                </a:solidFill>
                <a:latin typeface="Times New Roman" panose="02020603050405020304" pitchFamily="18" charset="0"/>
                <a:cs typeface="Times New Roman" panose="02020603050405020304" pitchFamily="18" charset="0"/>
              </a:rPr>
              <a:t>E. Krasavin</a:t>
            </a:r>
            <a:endParaRPr lang="ru-RU" altLang="hu-HU" i="1">
              <a:solidFill>
                <a:schemeClr val="bg1"/>
              </a:solidFill>
              <a:latin typeface="Times New Roman" panose="02020603050405020304" pitchFamily="18" charset="0"/>
              <a:cs typeface="Times New Roman" panose="02020603050405020304" pitchFamily="18" charset="0"/>
            </a:endParaRPr>
          </a:p>
        </p:txBody>
      </p:sp>
      <p:sp>
        <p:nvSpPr>
          <p:cNvPr id="268292" name="Прямоугольник 3"/>
          <p:cNvSpPr>
            <a:spLocks noChangeArrowheads="1"/>
          </p:cNvSpPr>
          <p:nvPr/>
        </p:nvSpPr>
        <p:spPr bwMode="auto">
          <a:xfrm>
            <a:off x="323850" y="1571625"/>
            <a:ext cx="844708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a:solidFill>
                  <a:srgbClr val="002060"/>
                </a:solidFill>
                <a:latin typeface="Times New Roman" panose="02020603050405020304" pitchFamily="18" charset="0"/>
                <a:cs typeface="Times New Roman" panose="02020603050405020304" pitchFamily="18" charset="0"/>
              </a:rPr>
              <a:t>This Theme continues the studies completed within Theme 04-9-1077-2015/2017 "Research on the Biological Effect of Heavy Charged Particles with Different Energies." Throughout this period, the main aim was to study </a:t>
            </a:r>
            <a:r>
              <a:rPr lang="en-US" altLang="hu-HU" i="1" u="sng">
                <a:solidFill>
                  <a:srgbClr val="002060"/>
                </a:solidFill>
                <a:latin typeface="Times New Roman" panose="02020603050405020304" pitchFamily="18" charset="0"/>
                <a:cs typeface="Times New Roman" panose="02020603050405020304" pitchFamily="18" charset="0"/>
              </a:rPr>
              <a:t>genetic disorders in cells </a:t>
            </a:r>
            <a:r>
              <a:rPr lang="en-US" altLang="hu-HU">
                <a:solidFill>
                  <a:srgbClr val="002060"/>
                </a:solidFill>
                <a:latin typeface="Times New Roman" panose="02020603050405020304" pitchFamily="18" charset="0"/>
                <a:cs typeface="Times New Roman" panose="02020603050405020304" pitchFamily="18" charset="0"/>
              </a:rPr>
              <a:t>of different origin and to do </a:t>
            </a:r>
            <a:r>
              <a:rPr lang="en-US" altLang="hu-HU" i="1" u="sng">
                <a:solidFill>
                  <a:srgbClr val="002060"/>
                </a:solidFill>
                <a:latin typeface="Times New Roman" panose="02020603050405020304" pitchFamily="18" charset="0"/>
                <a:cs typeface="Times New Roman" panose="02020603050405020304" pitchFamily="18" charset="0"/>
              </a:rPr>
              <a:t>radiation physiology research</a:t>
            </a:r>
            <a:r>
              <a:rPr lang="en-US" altLang="hu-HU">
                <a:solidFill>
                  <a:srgbClr val="002060"/>
                </a:solidFill>
                <a:latin typeface="Times New Roman" panose="02020603050405020304" pitchFamily="18" charset="0"/>
                <a:cs typeface="Times New Roman" panose="02020603050405020304" pitchFamily="18" charset="0"/>
              </a:rPr>
              <a:t>. </a:t>
            </a:r>
            <a:endParaRPr lang="ru-RU" altLang="hu-HU">
              <a:solidFill>
                <a:srgbClr val="002060"/>
              </a:solidFill>
              <a:latin typeface="Times New Roman" panose="02020603050405020304" pitchFamily="18" charset="0"/>
              <a:cs typeface="Times New Roman" panose="02020603050405020304" pitchFamily="18" charset="0"/>
            </a:endParaRPr>
          </a:p>
        </p:txBody>
      </p:sp>
      <p:sp>
        <p:nvSpPr>
          <p:cNvPr id="268293" name="TextBox 4"/>
          <p:cNvSpPr txBox="1">
            <a:spLocks noChangeArrowheads="1"/>
          </p:cNvSpPr>
          <p:nvPr/>
        </p:nvSpPr>
        <p:spPr bwMode="auto">
          <a:xfrm>
            <a:off x="457200" y="2955925"/>
            <a:ext cx="7670800"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2000" u="sng">
                <a:solidFill>
                  <a:srgbClr val="002060"/>
                </a:solidFill>
                <a:latin typeface="Times New Roman" panose="02020603050405020304" pitchFamily="18" charset="0"/>
                <a:cs typeface="Times New Roman" panose="02020603050405020304" pitchFamily="18" charset="0"/>
              </a:rPr>
              <a:t>Main fields of research within the frameworks of the Theme</a:t>
            </a:r>
            <a:r>
              <a:rPr lang="ru-RU" altLang="hu-HU" sz="2000" u="sng">
                <a:solidFill>
                  <a:srgbClr val="002060"/>
                </a:solidFill>
                <a:latin typeface="Times New Roman" panose="02020603050405020304" pitchFamily="18" charset="0"/>
                <a:cs typeface="Times New Roman" panose="02020603050405020304" pitchFamily="18" charset="0"/>
              </a:rPr>
              <a:t> 2018-2020</a:t>
            </a:r>
            <a:r>
              <a:rPr lang="en-US" altLang="hu-HU" sz="2000" u="sng">
                <a:solidFill>
                  <a:srgbClr val="002060"/>
                </a:solidFill>
                <a:latin typeface="Times New Roman" panose="02020603050405020304" pitchFamily="18" charset="0"/>
                <a:cs typeface="Times New Roman" panose="02020603050405020304" pitchFamily="18" charset="0"/>
              </a:rPr>
              <a:t>:</a:t>
            </a:r>
          </a:p>
          <a:p>
            <a:pPr eaLnBrk="1" hangingPunct="1"/>
            <a:r>
              <a:rPr lang="en-GB" altLang="hu-HU" sz="2000">
                <a:solidFill>
                  <a:srgbClr val="002060"/>
                </a:solidFill>
                <a:latin typeface="Times New Roman" panose="02020603050405020304" pitchFamily="18" charset="0"/>
                <a:cs typeface="Times New Roman" panose="02020603050405020304" pitchFamily="18" charset="0"/>
              </a:rPr>
              <a:t>- Molecular Radiobiology</a:t>
            </a:r>
          </a:p>
          <a:p>
            <a:pPr eaLnBrk="1" hangingPunct="1"/>
            <a:r>
              <a:rPr lang="en-GB" altLang="hu-HU" sz="2000">
                <a:solidFill>
                  <a:srgbClr val="002060"/>
                </a:solidFill>
                <a:latin typeface="Times New Roman" panose="02020603050405020304" pitchFamily="18" charset="0"/>
                <a:cs typeface="Times New Roman" panose="02020603050405020304" pitchFamily="18" charset="0"/>
              </a:rPr>
              <a:t>- Radiation Genetics</a:t>
            </a:r>
          </a:p>
          <a:p>
            <a:pPr eaLnBrk="1" hangingPunct="1"/>
            <a:r>
              <a:rPr lang="en-GB" altLang="hu-HU" sz="2000">
                <a:solidFill>
                  <a:srgbClr val="002060"/>
                </a:solidFill>
                <a:latin typeface="Times New Roman" panose="02020603050405020304" pitchFamily="18" charset="0"/>
                <a:cs typeface="Times New Roman" panose="02020603050405020304" pitchFamily="18" charset="0"/>
              </a:rPr>
              <a:t>- Radiation Physiology</a:t>
            </a:r>
          </a:p>
          <a:p>
            <a:pPr eaLnBrk="1" hangingPunct="1"/>
            <a:r>
              <a:rPr lang="en-GB" altLang="hu-HU" sz="2000">
                <a:solidFill>
                  <a:srgbClr val="002060"/>
                </a:solidFill>
                <a:latin typeface="Times New Roman" panose="02020603050405020304" pitchFamily="18" charset="0"/>
                <a:cs typeface="Times New Roman" panose="02020603050405020304" pitchFamily="18" charset="0"/>
              </a:rPr>
              <a:t>- Mathematical modeling</a:t>
            </a:r>
          </a:p>
          <a:p>
            <a:pPr eaLnBrk="1" hangingPunct="1"/>
            <a:r>
              <a:rPr lang="en-GB" altLang="hu-HU" sz="2000">
                <a:solidFill>
                  <a:srgbClr val="002060"/>
                </a:solidFill>
                <a:latin typeface="Times New Roman" panose="02020603050405020304" pitchFamily="18" charset="0"/>
                <a:cs typeface="Times New Roman" panose="02020603050405020304" pitchFamily="18" charset="0"/>
              </a:rPr>
              <a:t>- Radiation Research</a:t>
            </a:r>
          </a:p>
        </p:txBody>
      </p:sp>
      <p:pic>
        <p:nvPicPr>
          <p:cNvPr id="2682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53123"/>
          <a:stretch>
            <a:fillRect/>
          </a:stretch>
        </p:blipFill>
        <p:spPr bwMode="auto">
          <a:xfrm>
            <a:off x="6604000" y="3490913"/>
            <a:ext cx="2465388" cy="306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82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91288" y="6562725"/>
            <a:ext cx="2728912" cy="303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829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70600" y="4159250"/>
            <a:ext cx="608013" cy="2135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829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l="31339"/>
          <a:stretch>
            <a:fillRect/>
          </a:stretch>
        </p:blipFill>
        <p:spPr bwMode="auto">
          <a:xfrm>
            <a:off x="73025" y="5241925"/>
            <a:ext cx="3090863" cy="153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8298"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68700" y="3514725"/>
            <a:ext cx="2501900" cy="1931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8299" name="Рисунок 12" descr="fig3e.pn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633788" y="5462588"/>
            <a:ext cx="2041525"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Прямоугольник 1"/>
          <p:cNvSpPr>
            <a:spLocks noChangeArrowheads="1"/>
          </p:cNvSpPr>
          <p:nvPr/>
        </p:nvSpPr>
        <p:spPr bwMode="auto">
          <a:xfrm>
            <a:off x="304800" y="149225"/>
            <a:ext cx="8586788" cy="1292225"/>
          </a:xfrm>
          <a:prstGeom prst="rect">
            <a:avLst/>
          </a:prstGeom>
          <a:solidFill>
            <a:srgbClr val="00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600" dirty="0">
                <a:solidFill>
                  <a:schemeClr val="bg1"/>
                </a:solidFill>
                <a:latin typeface="Times New Roman" panose="02020603050405020304" pitchFamily="18" charset="0"/>
                <a:cs typeface="Times New Roman" panose="02020603050405020304" pitchFamily="18" charset="0"/>
              </a:rPr>
              <a:t>Concluding </a:t>
            </a:r>
            <a:r>
              <a:rPr lang="en-US" altLang="hu-HU" sz="2600" dirty="0" smtClean="0">
                <a:solidFill>
                  <a:schemeClr val="bg1"/>
                </a:solidFill>
                <a:latin typeface="Times New Roman" panose="02020603050405020304" pitchFamily="18" charset="0"/>
                <a:cs typeface="Times New Roman" panose="02020603050405020304" pitchFamily="18" charset="0"/>
              </a:rPr>
              <a:t>the theme </a:t>
            </a:r>
            <a:r>
              <a:rPr lang="en-US" altLang="hu-HU" sz="2600" dirty="0">
                <a:solidFill>
                  <a:schemeClr val="bg1"/>
                </a:solidFill>
                <a:latin typeface="Times New Roman" panose="02020603050405020304" pitchFamily="18" charset="0"/>
                <a:cs typeface="Times New Roman" panose="02020603050405020304" pitchFamily="18" charset="0"/>
              </a:rPr>
              <a:t>and project “Research on the Biological Effect of Heavy Charged Particles with Different Energies”</a:t>
            </a:r>
            <a:br>
              <a:rPr lang="en-US" altLang="hu-HU" sz="2600" dirty="0">
                <a:solidFill>
                  <a:schemeClr val="bg1"/>
                </a:solidFill>
                <a:latin typeface="Times New Roman" panose="02020603050405020304" pitchFamily="18" charset="0"/>
                <a:cs typeface="Times New Roman" panose="02020603050405020304" pitchFamily="18" charset="0"/>
              </a:rPr>
            </a:br>
            <a:r>
              <a:rPr lang="en-US" altLang="hu-HU" sz="2600" dirty="0">
                <a:solidFill>
                  <a:schemeClr val="bg1"/>
                </a:solidFill>
                <a:latin typeface="Times New Roman" panose="02020603050405020304" pitchFamily="18" charset="0"/>
                <a:cs typeface="Times New Roman" panose="02020603050405020304" pitchFamily="18" charset="0"/>
              </a:rPr>
              <a:t>and of the proposal for its extension</a:t>
            </a:r>
            <a:endParaRPr lang="ru-RU" altLang="hu-HU" sz="2600" dirty="0">
              <a:solidFill>
                <a:schemeClr val="bg1"/>
              </a:solidFill>
              <a:latin typeface="Times New Roman" panose="02020603050405020304" pitchFamily="18" charset="0"/>
              <a:cs typeface="Times New Roman" panose="02020603050405020304" pitchFamily="18" charset="0"/>
            </a:endParaRPr>
          </a:p>
        </p:txBody>
      </p:sp>
      <p:sp>
        <p:nvSpPr>
          <p:cNvPr id="269315" name="Прямоугольник 3"/>
          <p:cNvSpPr>
            <a:spLocks noChangeArrowheads="1"/>
          </p:cNvSpPr>
          <p:nvPr/>
        </p:nvSpPr>
        <p:spPr bwMode="auto">
          <a:xfrm>
            <a:off x="434975" y="1703388"/>
            <a:ext cx="8345488" cy="369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a:solidFill>
                  <a:srgbClr val="003399"/>
                </a:solidFill>
              </a:rPr>
              <a:t>The PAC notes that addressing the fundamental and practical problems urgently requires that the regularities and mechanisms of the heavy charged particle effects be studied in detail at the molecular, cellular, tissue and organismal levels of biological models.</a:t>
            </a:r>
          </a:p>
          <a:p>
            <a:pPr algn="just" eaLnBrk="1" hangingPunct="1"/>
            <a:endParaRPr lang="en-US" altLang="hu-HU">
              <a:solidFill>
                <a:srgbClr val="003399"/>
              </a:solidFill>
            </a:endParaRPr>
          </a:p>
          <a:p>
            <a:pPr algn="just" eaLnBrk="1" hangingPunct="1"/>
            <a:r>
              <a:rPr lang="en-US" altLang="hu-HU">
                <a:solidFill>
                  <a:srgbClr val="003399"/>
                </a:solidFill>
              </a:rPr>
              <a:t>The approaches developed at LRB to the problem and studies of chromosomal instability in mammalian and human cell during their responses to exposure of different types of ionizing radiation at low doses will allow clearing up the mechanisms behind these reactions and evaluating the contribution of physicochemical processes and inducible repair mechanisms to their realization.</a:t>
            </a:r>
          </a:p>
          <a:p>
            <a:pPr algn="just" eaLnBrk="1" hangingPunct="1"/>
            <a:endParaRPr lang="en-US" altLang="hu-HU">
              <a:solidFill>
                <a:srgbClr val="003399"/>
              </a:solidFill>
            </a:endParaRPr>
          </a:p>
          <a:p>
            <a:pPr algn="just" eaLnBrk="1" hangingPunct="1"/>
            <a:r>
              <a:rPr lang="en-US" altLang="hu-HU">
                <a:solidFill>
                  <a:srgbClr val="003399"/>
                </a:solidFill>
              </a:rPr>
              <a:t>In turn, these studies will allow the assessment of the system’s integrity violation manifesting as cognitive and behavioural disorders.</a:t>
            </a:r>
            <a:endParaRPr lang="ru-RU" altLang="hu-HU">
              <a:solidFill>
                <a:srgbClr val="003399"/>
              </a:solidFill>
            </a:endParaRPr>
          </a:p>
        </p:txBody>
      </p:sp>
      <p:sp>
        <p:nvSpPr>
          <p:cNvPr id="269316" name="Прямоугольник 4"/>
          <p:cNvSpPr>
            <a:spLocks noChangeArrowheads="1"/>
          </p:cNvSpPr>
          <p:nvPr/>
        </p:nvSpPr>
        <p:spPr bwMode="auto">
          <a:xfrm>
            <a:off x="327025" y="5556250"/>
            <a:ext cx="8447088"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u="sng">
                <a:solidFill>
                  <a:srgbClr val="C00000"/>
                </a:solidFill>
              </a:rPr>
              <a:t>Recommendation.</a:t>
            </a:r>
            <a:r>
              <a:rPr lang="en-US" altLang="hu-HU">
                <a:solidFill>
                  <a:srgbClr val="C00000"/>
                </a:solidFill>
              </a:rPr>
              <a:t> The PAC finds the presented proposal well-formulated and recommends extension of the theme and project “Research on the Biological Effect of Heavy Charged Particles with Different Energies” until the end of 2020.</a:t>
            </a:r>
            <a:endParaRPr lang="ru-RU" altLang="hu-HU">
              <a:solidFill>
                <a:srgbClr val="C0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Скругленный прямоугольник 3"/>
          <p:cNvSpPr>
            <a:spLocks noChangeArrowheads="1"/>
          </p:cNvSpPr>
          <p:nvPr/>
        </p:nvSpPr>
        <p:spPr bwMode="auto">
          <a:xfrm>
            <a:off x="869950" y="479425"/>
            <a:ext cx="7397750" cy="577850"/>
          </a:xfrm>
          <a:prstGeom prst="roundRect">
            <a:avLst>
              <a:gd name="adj" fmla="val 16667"/>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800" b="1">
                <a:solidFill>
                  <a:srgbClr val="FFFF00"/>
                </a:solidFill>
              </a:rPr>
              <a:t>Scientific reports</a:t>
            </a:r>
          </a:p>
        </p:txBody>
      </p:sp>
      <p:sp>
        <p:nvSpPr>
          <p:cNvPr id="270339" name="Прямоугольник 3"/>
          <p:cNvSpPr>
            <a:spLocks noChangeArrowheads="1"/>
          </p:cNvSpPr>
          <p:nvPr/>
        </p:nvSpPr>
        <p:spPr bwMode="auto">
          <a:xfrm>
            <a:off x="569913" y="2505075"/>
            <a:ext cx="8423275"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hu-HU" sz="2000">
                <a:solidFill>
                  <a:srgbClr val="014975"/>
                </a:solidFill>
              </a:rPr>
              <a:t>“Fermi surface reconstruction in underdoped cuprates”</a:t>
            </a:r>
            <a:br>
              <a:rPr lang="en-US" altLang="hu-HU" sz="2000">
                <a:solidFill>
                  <a:srgbClr val="014975"/>
                </a:solidFill>
              </a:rPr>
            </a:br>
            <a:r>
              <a:rPr lang="en-US" altLang="hu-HU" sz="2000">
                <a:solidFill>
                  <a:srgbClr val="C00000"/>
                </a:solidFill>
              </a:rPr>
              <a:t>E. Kochetov</a:t>
            </a:r>
          </a:p>
          <a:p>
            <a:pPr eaLnBrk="1" hangingPunct="1">
              <a:buFont typeface="Arial" panose="020B0604020202020204" pitchFamily="34" charset="0"/>
              <a:buChar char="•"/>
            </a:pPr>
            <a:endParaRPr lang="en-US" altLang="hu-HU" sz="2000">
              <a:solidFill>
                <a:srgbClr val="014975"/>
              </a:solidFill>
            </a:endParaRPr>
          </a:p>
          <a:p>
            <a:pPr eaLnBrk="1" hangingPunct="1">
              <a:buFont typeface="Arial" panose="020B0604020202020204" pitchFamily="34" charset="0"/>
              <a:buChar char="•"/>
            </a:pPr>
            <a:r>
              <a:rPr lang="en-US" altLang="hu-HU" sz="2000">
                <a:solidFill>
                  <a:srgbClr val="014975"/>
                </a:solidFill>
              </a:rPr>
              <a:t>“Magnetic phenomena in intermetallic compounds RCo</a:t>
            </a:r>
            <a:r>
              <a:rPr lang="en-US" altLang="hu-HU" sz="2000" baseline="-25000">
                <a:solidFill>
                  <a:srgbClr val="014975"/>
                </a:solidFill>
              </a:rPr>
              <a:t>2</a:t>
            </a:r>
            <a:r>
              <a:rPr lang="en-US" altLang="hu-HU" sz="2000">
                <a:solidFill>
                  <a:srgbClr val="014975"/>
                </a:solidFill>
              </a:rPr>
              <a:t>: studies of the limits of the itinerant electron metamagnetism concept”</a:t>
            </a:r>
            <a:br>
              <a:rPr lang="en-US" altLang="hu-HU" sz="2000">
                <a:solidFill>
                  <a:srgbClr val="014975"/>
                </a:solidFill>
              </a:rPr>
            </a:br>
            <a:r>
              <a:rPr lang="en-US" altLang="hu-HU" sz="2000">
                <a:solidFill>
                  <a:srgbClr val="C00000"/>
                </a:solidFill>
              </a:rPr>
              <a:t>S. Kichanov</a:t>
            </a:r>
          </a:p>
          <a:p>
            <a:pPr eaLnBrk="1" hangingPunct="1">
              <a:buFont typeface="Arial" panose="020B0604020202020204" pitchFamily="34" charset="0"/>
              <a:buChar char="•"/>
            </a:pPr>
            <a:endParaRPr lang="en-US" altLang="hu-HU" sz="2000">
              <a:solidFill>
                <a:srgbClr val="014975"/>
              </a:solidFill>
            </a:endParaRPr>
          </a:p>
          <a:p>
            <a:pPr eaLnBrk="1" hangingPunct="1">
              <a:buFont typeface="Arial" panose="020B0604020202020204" pitchFamily="34" charset="0"/>
              <a:buChar char="•"/>
            </a:pPr>
            <a:r>
              <a:rPr lang="en-US" altLang="hu-HU" sz="2000">
                <a:solidFill>
                  <a:srgbClr val="014975"/>
                </a:solidFill>
              </a:rPr>
              <a:t>“Simulation of damage threshold and structure in swift heavy-ion tracks in Al</a:t>
            </a:r>
            <a:r>
              <a:rPr lang="en-US" altLang="hu-HU" sz="2000" baseline="-25000">
                <a:solidFill>
                  <a:srgbClr val="014975"/>
                </a:solidFill>
              </a:rPr>
              <a:t>2</a:t>
            </a:r>
            <a:r>
              <a:rPr lang="en-US" altLang="hu-HU" sz="2000">
                <a:solidFill>
                  <a:srgbClr val="014975"/>
                </a:solidFill>
              </a:rPr>
              <a:t>O</a:t>
            </a:r>
            <a:r>
              <a:rPr lang="en-US" altLang="hu-HU" sz="2000" baseline="-25000">
                <a:solidFill>
                  <a:srgbClr val="014975"/>
                </a:solidFill>
              </a:rPr>
              <a:t>3</a:t>
            </a:r>
            <a:r>
              <a:rPr lang="en-US" altLang="hu-HU" sz="2000">
                <a:solidFill>
                  <a:srgbClr val="014975"/>
                </a:solidFill>
              </a:rPr>
              <a:t>”</a:t>
            </a:r>
            <a:br>
              <a:rPr lang="en-US" altLang="hu-HU" sz="2000">
                <a:solidFill>
                  <a:srgbClr val="014975"/>
                </a:solidFill>
              </a:rPr>
            </a:br>
            <a:r>
              <a:rPr lang="en-US" altLang="hu-HU" sz="2000">
                <a:solidFill>
                  <a:srgbClr val="C00000"/>
                </a:solidFill>
              </a:rPr>
              <a:t>R. Rymzhanov</a:t>
            </a:r>
          </a:p>
        </p:txBody>
      </p:sp>
      <p:sp>
        <p:nvSpPr>
          <p:cNvPr id="270340" name="Прямоугольник 4"/>
          <p:cNvSpPr>
            <a:spLocks noChangeArrowheads="1"/>
          </p:cNvSpPr>
          <p:nvPr/>
        </p:nvSpPr>
        <p:spPr bwMode="auto">
          <a:xfrm>
            <a:off x="290513" y="1463675"/>
            <a:ext cx="8761412"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hu-HU" sz="2000">
                <a:solidFill>
                  <a:srgbClr val="014975"/>
                </a:solidFill>
              </a:rPr>
              <a:t>The PAC heard with interest the following scientific reports in condensed matter physics and related fields: </a:t>
            </a:r>
            <a:endParaRPr lang="ru-RU" altLang="hu-HU" sz="2000">
              <a:solidFill>
                <a:srgbClr val="014975"/>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Скругленный прямоугольник 3"/>
          <p:cNvSpPr>
            <a:spLocks noChangeArrowheads="1"/>
          </p:cNvSpPr>
          <p:nvPr/>
        </p:nvSpPr>
        <p:spPr bwMode="auto">
          <a:xfrm>
            <a:off x="869950" y="315913"/>
            <a:ext cx="7397750" cy="579437"/>
          </a:xfrm>
          <a:prstGeom prst="roundRect">
            <a:avLst>
              <a:gd name="adj" fmla="val 16667"/>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800" b="1">
                <a:solidFill>
                  <a:srgbClr val="FFFF00"/>
                </a:solidFill>
              </a:rPr>
              <a:t>Poster presentations</a:t>
            </a:r>
          </a:p>
        </p:txBody>
      </p:sp>
      <p:sp>
        <p:nvSpPr>
          <p:cNvPr id="271363" name="Прямоугольник 3"/>
          <p:cNvSpPr>
            <a:spLocks noChangeArrowheads="1"/>
          </p:cNvSpPr>
          <p:nvPr/>
        </p:nvSpPr>
        <p:spPr bwMode="auto">
          <a:xfrm>
            <a:off x="357188" y="1346200"/>
            <a:ext cx="8361362"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sz="2000">
                <a:solidFill>
                  <a:srgbClr val="004176"/>
                </a:solidFill>
              </a:rPr>
              <a:t>The PAC was pleased with the poster presentations by young scientists in the field of radiation biology and with the summarizing report by</a:t>
            </a:r>
            <a:br>
              <a:rPr lang="en-US" altLang="hu-HU" sz="2000">
                <a:solidFill>
                  <a:srgbClr val="004176"/>
                </a:solidFill>
              </a:rPr>
            </a:br>
            <a:r>
              <a:rPr lang="en-US" altLang="hu-HU" sz="2000">
                <a:solidFill>
                  <a:srgbClr val="004176"/>
                </a:solidFill>
              </a:rPr>
              <a:t>O. Belov. </a:t>
            </a:r>
            <a:endParaRPr lang="ru-RU" altLang="hu-HU" sz="2000">
              <a:solidFill>
                <a:srgbClr val="004176"/>
              </a:solidFill>
            </a:endParaRPr>
          </a:p>
        </p:txBody>
      </p:sp>
      <p:sp>
        <p:nvSpPr>
          <p:cNvPr id="4" name="Прямоугольник 3"/>
          <p:cNvSpPr/>
          <p:nvPr/>
        </p:nvSpPr>
        <p:spPr>
          <a:xfrm>
            <a:off x="457200" y="2868613"/>
            <a:ext cx="8483600" cy="1016000"/>
          </a:xfrm>
          <a:prstGeom prst="rect">
            <a:avLst/>
          </a:prstGeom>
        </p:spPr>
        <p:txBody>
          <a:bodyPr>
            <a:spAutoFit/>
          </a:bodyPr>
          <a:lstStyle/>
          <a:p>
            <a:pPr>
              <a:defRPr/>
            </a:pPr>
            <a:r>
              <a:rPr lang="en-US" sz="2000" dirty="0">
                <a:solidFill>
                  <a:srgbClr val="C00000"/>
                </a:solidFill>
              </a:rPr>
              <a:t>The best poster:</a:t>
            </a:r>
          </a:p>
          <a:p>
            <a:pPr marL="542925" indent="-342900">
              <a:buFont typeface="Arial" pitchFamily="34" charset="0"/>
              <a:buChar char="•"/>
              <a:defRPr/>
            </a:pPr>
            <a:r>
              <a:rPr lang="en-US" sz="2000" dirty="0">
                <a:solidFill>
                  <a:srgbClr val="C00000"/>
                </a:solidFill>
              </a:rPr>
              <a:t>“Neurochemical alterations in central nervous system of rodents after exposure to different radiation modalities” by K. </a:t>
            </a:r>
            <a:r>
              <a:rPr lang="en-US" sz="2000" dirty="0" err="1">
                <a:solidFill>
                  <a:srgbClr val="C00000"/>
                </a:solidFill>
              </a:rPr>
              <a:t>Belokopytova</a:t>
            </a:r>
            <a:r>
              <a:rPr lang="en-US" sz="2000" dirty="0">
                <a:solidFill>
                  <a:srgbClr val="C00000"/>
                </a:solidFill>
              </a:rPr>
              <a:t>.</a:t>
            </a:r>
            <a:endParaRPr lang="ru-RU" sz="2000" dirty="0">
              <a:solidFill>
                <a:srgbClr val="C00000"/>
              </a:solidFill>
            </a:endParaRPr>
          </a:p>
        </p:txBody>
      </p:sp>
      <p:sp>
        <p:nvSpPr>
          <p:cNvPr id="5" name="Прямоугольник 4"/>
          <p:cNvSpPr/>
          <p:nvPr/>
        </p:nvSpPr>
        <p:spPr>
          <a:xfrm>
            <a:off x="414338" y="4311650"/>
            <a:ext cx="8366125" cy="1938338"/>
          </a:xfrm>
          <a:prstGeom prst="rect">
            <a:avLst/>
          </a:prstGeom>
        </p:spPr>
        <p:txBody>
          <a:bodyPr>
            <a:spAutoFit/>
          </a:bodyPr>
          <a:lstStyle/>
          <a:p>
            <a:pPr>
              <a:spcAft>
                <a:spcPts val="1200"/>
              </a:spcAft>
              <a:defRPr/>
            </a:pPr>
            <a:r>
              <a:rPr lang="en-US" sz="2000" dirty="0">
                <a:solidFill>
                  <a:srgbClr val="004176"/>
                </a:solidFill>
              </a:rPr>
              <a:t>The PAC also noted two other high-quality posters:</a:t>
            </a:r>
          </a:p>
          <a:p>
            <a:pPr marL="593725" indent="-342900">
              <a:spcAft>
                <a:spcPts val="1200"/>
              </a:spcAft>
              <a:buFont typeface="Arial" pitchFamily="34" charset="0"/>
              <a:buChar char="•"/>
              <a:defRPr/>
            </a:pPr>
            <a:r>
              <a:rPr lang="en-US" sz="2000" dirty="0">
                <a:solidFill>
                  <a:srgbClr val="004176"/>
                </a:solidFill>
              </a:rPr>
              <a:t>“Structure induction and repair of DNA double-strand breaks in hippocampal neurons of mice of different age after exposure to </a:t>
            </a:r>
            <a:r>
              <a:rPr lang="en-US" sz="2000" baseline="30000" dirty="0">
                <a:solidFill>
                  <a:srgbClr val="004176"/>
                </a:solidFill>
              </a:rPr>
              <a:t>60</a:t>
            </a:r>
            <a:r>
              <a:rPr lang="en-US" sz="2000" dirty="0">
                <a:solidFill>
                  <a:srgbClr val="004176"/>
                </a:solidFill>
              </a:rPr>
              <a:t>Co γ-rays </a:t>
            </a:r>
            <a:r>
              <a:rPr lang="en-US" sz="2000" i="1" dirty="0">
                <a:solidFill>
                  <a:srgbClr val="004176"/>
                </a:solidFill>
              </a:rPr>
              <a:t>in vivo </a:t>
            </a:r>
            <a:r>
              <a:rPr lang="en-US" sz="2000" dirty="0">
                <a:solidFill>
                  <a:srgbClr val="004176"/>
                </a:solidFill>
              </a:rPr>
              <a:t>and </a:t>
            </a:r>
            <a:r>
              <a:rPr lang="en-US" sz="2000" i="1" dirty="0">
                <a:solidFill>
                  <a:srgbClr val="004176"/>
                </a:solidFill>
              </a:rPr>
              <a:t>in vitro</a:t>
            </a:r>
            <a:r>
              <a:rPr lang="en-US" sz="2000" dirty="0">
                <a:solidFill>
                  <a:srgbClr val="004176"/>
                </a:solidFill>
              </a:rPr>
              <a:t>” by </a:t>
            </a:r>
            <a:r>
              <a:rPr lang="en-US" sz="2000" dirty="0">
                <a:solidFill>
                  <a:srgbClr val="0000FF"/>
                </a:solidFill>
              </a:rPr>
              <a:t>R. </a:t>
            </a:r>
            <a:r>
              <a:rPr lang="en-US" sz="2000" dirty="0" err="1">
                <a:solidFill>
                  <a:srgbClr val="0000FF"/>
                </a:solidFill>
              </a:rPr>
              <a:t>Kozhina</a:t>
            </a:r>
            <a:r>
              <a:rPr lang="en-US" sz="2000" dirty="0">
                <a:solidFill>
                  <a:srgbClr val="0000FF"/>
                </a:solidFill>
              </a:rPr>
              <a:t> </a:t>
            </a:r>
          </a:p>
          <a:p>
            <a:pPr marL="593725" indent="-342900">
              <a:spcAft>
                <a:spcPts val="1200"/>
              </a:spcAft>
              <a:buFont typeface="Arial" pitchFamily="34" charset="0"/>
              <a:buChar char="•"/>
              <a:defRPr/>
            </a:pPr>
            <a:r>
              <a:rPr lang="en-US" sz="2000" dirty="0">
                <a:solidFill>
                  <a:srgbClr val="004176"/>
                </a:solidFill>
              </a:rPr>
              <a:t>“Microfossils in carbonaceous meteorites” by </a:t>
            </a:r>
            <a:r>
              <a:rPr lang="en-US" sz="2000" dirty="0">
                <a:solidFill>
                  <a:srgbClr val="0000FF"/>
                </a:solidFill>
              </a:rPr>
              <a:t>A. </a:t>
            </a:r>
            <a:r>
              <a:rPr lang="en-US" sz="2000" dirty="0" err="1">
                <a:solidFill>
                  <a:srgbClr val="0000FF"/>
                </a:solidFill>
              </a:rPr>
              <a:t>Ryumin</a:t>
            </a:r>
            <a:r>
              <a:rPr lang="en-US" dirty="0">
                <a:solidFill>
                  <a:srgbClr val="0000FF"/>
                </a:solidFill>
              </a:rPr>
              <a:t>.</a:t>
            </a:r>
            <a:endParaRPr lang="ru-RU" dirty="0">
              <a:solidFill>
                <a:srgbClr val="0000FF"/>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Скругленный прямоугольник 3"/>
          <p:cNvSpPr>
            <a:spLocks noChangeArrowheads="1"/>
          </p:cNvSpPr>
          <p:nvPr/>
        </p:nvSpPr>
        <p:spPr bwMode="auto">
          <a:xfrm>
            <a:off x="882650" y="241300"/>
            <a:ext cx="7397750" cy="577850"/>
          </a:xfrm>
          <a:prstGeom prst="roundRect">
            <a:avLst>
              <a:gd name="adj" fmla="val 16667"/>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800" b="1">
                <a:solidFill>
                  <a:srgbClr val="FFFF00"/>
                </a:solidFill>
              </a:rPr>
              <a:t>Next meeting of the PAC</a:t>
            </a:r>
          </a:p>
        </p:txBody>
      </p:sp>
      <p:sp>
        <p:nvSpPr>
          <p:cNvPr id="3" name="Прямоугольник 2"/>
          <p:cNvSpPr/>
          <p:nvPr/>
        </p:nvSpPr>
        <p:spPr>
          <a:xfrm>
            <a:off x="461963" y="901700"/>
            <a:ext cx="8405812" cy="5991225"/>
          </a:xfrm>
          <a:prstGeom prst="rect">
            <a:avLst/>
          </a:prstGeom>
        </p:spPr>
        <p:txBody>
          <a:bodyPr>
            <a:spAutoFit/>
          </a:bodyPr>
          <a:lstStyle/>
          <a:p>
            <a:pPr>
              <a:defRPr/>
            </a:pPr>
            <a:r>
              <a:rPr lang="en-US" b="1" dirty="0"/>
              <a:t>The next meeting of the PAC for Condensed Matter Physics will be held </a:t>
            </a:r>
            <a:br>
              <a:rPr lang="en-US" b="1" dirty="0"/>
            </a:br>
            <a:r>
              <a:rPr lang="en-US" b="1" dirty="0">
                <a:solidFill>
                  <a:srgbClr val="C00000"/>
                </a:solidFill>
              </a:rPr>
              <a:t>on 22–23 January 2018.</a:t>
            </a:r>
          </a:p>
          <a:p>
            <a:pPr>
              <a:defRPr/>
            </a:pPr>
            <a:endParaRPr lang="ru-RU" dirty="0"/>
          </a:p>
          <a:p>
            <a:pPr>
              <a:spcAft>
                <a:spcPts val="800"/>
              </a:spcAft>
              <a:defRPr/>
            </a:pPr>
            <a:r>
              <a:rPr lang="en-US" b="1" dirty="0"/>
              <a:t>Its tentative agenda will include:</a:t>
            </a:r>
            <a:endParaRPr lang="ru-RU" b="1" dirty="0"/>
          </a:p>
          <a:p>
            <a:pPr marL="531813" indent="-285750">
              <a:spcAft>
                <a:spcPts val="200"/>
              </a:spcAft>
              <a:buFont typeface="Arial" pitchFamily="34" charset="0"/>
              <a:buChar char="•"/>
              <a:defRPr/>
            </a:pPr>
            <a:r>
              <a:rPr lang="en-US" sz="1600" dirty="0"/>
              <a:t>information by the PAC Chairman on the report at the next session of the Scientific Council, and the implementation of the recommendations of the current PAC meeting;</a:t>
            </a:r>
          </a:p>
          <a:p>
            <a:pPr marL="531813" indent="-285750">
              <a:spcAft>
                <a:spcPts val="200"/>
              </a:spcAft>
              <a:buFont typeface="Arial" pitchFamily="34" charset="0"/>
              <a:buChar char="•"/>
              <a:defRPr/>
            </a:pPr>
            <a:r>
              <a:rPr lang="en-US" sz="1600" dirty="0"/>
              <a:t>information by the JINR Directorate on the sessions of the Scientific Council </a:t>
            </a:r>
          </a:p>
          <a:p>
            <a:pPr marL="531813" indent="-285750">
              <a:spcAft>
                <a:spcPts val="200"/>
              </a:spcAft>
              <a:buFont typeface="Arial" pitchFamily="34" charset="0"/>
              <a:buChar char="•"/>
              <a:defRPr/>
            </a:pPr>
            <a:r>
              <a:rPr lang="en-US" sz="1600" dirty="0"/>
              <a:t>(September 2017) and of the Committee of Plenipotentiaries (November 2017);</a:t>
            </a:r>
          </a:p>
          <a:p>
            <a:pPr marL="531813" indent="-285750">
              <a:spcAft>
                <a:spcPts val="200"/>
              </a:spcAft>
              <a:buFont typeface="Arial" pitchFamily="34" charset="0"/>
              <a:buChar char="•"/>
              <a:defRPr/>
            </a:pPr>
            <a:r>
              <a:rPr lang="en-US" sz="1600" dirty="0"/>
              <a:t>reports and recommendations on themes and projects to be completed in 2018 and status reports about ongoing themes;</a:t>
            </a:r>
          </a:p>
          <a:p>
            <a:pPr marL="531813" indent="-285750">
              <a:spcAft>
                <a:spcPts val="200"/>
              </a:spcAft>
              <a:buFont typeface="Arial" pitchFamily="34" charset="0"/>
              <a:buChar char="•"/>
              <a:defRPr/>
            </a:pPr>
            <a:r>
              <a:rPr lang="en-US" sz="1600" dirty="0"/>
              <a:t>discussion of the progress of the scientific case for JINR’s new neutron source including the landscape of relevant scientific facilities;</a:t>
            </a:r>
          </a:p>
          <a:p>
            <a:pPr marL="531813" indent="-285750">
              <a:spcAft>
                <a:spcPts val="200"/>
              </a:spcAft>
              <a:buFont typeface="Arial" pitchFamily="34" charset="0"/>
              <a:buChar char="•"/>
              <a:defRPr/>
            </a:pPr>
            <a:r>
              <a:rPr lang="en-US" sz="1600" dirty="0"/>
              <a:t>information on the new cooperation between JINR and the SOLARIS synchrotron source in </a:t>
            </a:r>
            <a:r>
              <a:rPr lang="en-US" sz="1600" dirty="0" err="1"/>
              <a:t>Kraków</a:t>
            </a:r>
            <a:r>
              <a:rPr lang="en-US" sz="1600" dirty="0"/>
              <a:t> (Poland);</a:t>
            </a:r>
          </a:p>
          <a:p>
            <a:pPr marL="531813" indent="-285750">
              <a:spcAft>
                <a:spcPts val="200"/>
              </a:spcAft>
              <a:buFont typeface="Arial" pitchFamily="34" charset="0"/>
              <a:buChar char="•"/>
              <a:defRPr/>
            </a:pPr>
            <a:r>
              <a:rPr lang="en-US" sz="1600" dirty="0"/>
              <a:t>IBR-2 scientific and technical report including the progress in the FLNP User </a:t>
            </a:r>
            <a:r>
              <a:rPr lang="en-US" sz="1600" dirty="0" err="1"/>
              <a:t>Programme</a:t>
            </a:r>
            <a:r>
              <a:rPr lang="en-US" sz="1600" dirty="0"/>
              <a:t>;</a:t>
            </a:r>
          </a:p>
          <a:p>
            <a:pPr marL="531813" indent="-285750">
              <a:spcAft>
                <a:spcPts val="200"/>
              </a:spcAft>
              <a:buFont typeface="Arial" pitchFamily="34" charset="0"/>
              <a:buChar char="•"/>
              <a:defRPr/>
            </a:pPr>
            <a:r>
              <a:rPr lang="en-US" sz="1600" dirty="0"/>
              <a:t>status reports on the upgrades of FLNP instruments and in the context of the JINR Seven-year plan;</a:t>
            </a:r>
          </a:p>
          <a:p>
            <a:pPr marL="531813" indent="-285750">
              <a:spcAft>
                <a:spcPts val="200"/>
              </a:spcAft>
              <a:buFont typeface="Arial" pitchFamily="34" charset="0"/>
              <a:buChar char="•"/>
              <a:defRPr/>
            </a:pPr>
            <a:r>
              <a:rPr lang="en-US" sz="1600" dirty="0"/>
              <a:t>information about scientific meetings;</a:t>
            </a:r>
          </a:p>
          <a:p>
            <a:pPr marL="531813" indent="-285750">
              <a:spcAft>
                <a:spcPts val="200"/>
              </a:spcAft>
              <a:buFont typeface="Arial" pitchFamily="34" charset="0"/>
              <a:buChar char="•"/>
              <a:defRPr/>
            </a:pPr>
            <a:r>
              <a:rPr lang="en-US" sz="1600" dirty="0"/>
              <a:t>scientific reports;</a:t>
            </a:r>
          </a:p>
          <a:p>
            <a:pPr marL="531813" indent="-285750">
              <a:spcAft>
                <a:spcPts val="200"/>
              </a:spcAft>
              <a:buFont typeface="Arial" pitchFamily="34" charset="0"/>
              <a:buChar char="•"/>
              <a:defRPr/>
            </a:pPr>
            <a:r>
              <a:rPr lang="en-US" sz="1600" dirty="0"/>
              <a:t>poster session.</a:t>
            </a: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38175" y="2813050"/>
            <a:ext cx="7867650" cy="627063"/>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sz="3500" dirty="0" smtClean="0">
                <a:solidFill>
                  <a:schemeClr val="tx1"/>
                </a:solidFill>
                <a:effectLst>
                  <a:outerShdw blurRad="38100" dist="38100" dir="2700000" algn="tl">
                    <a:srgbClr val="C0C0C0"/>
                  </a:outerShdw>
                </a:effectLst>
              </a:rPr>
              <a:t>Thank you for your attention</a:t>
            </a:r>
            <a:endParaRPr lang="en-US" sz="3500" dirty="0">
              <a:solidFill>
                <a:schemeClr val="tx1"/>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Скругленный прямоугольник 18"/>
          <p:cNvSpPr>
            <a:spLocks noChangeArrowheads="1"/>
          </p:cNvSpPr>
          <p:nvPr/>
        </p:nvSpPr>
        <p:spPr bwMode="auto">
          <a:xfrm>
            <a:off x="603250" y="319088"/>
            <a:ext cx="7988300" cy="1123950"/>
          </a:xfrm>
          <a:prstGeom prst="roundRect">
            <a:avLst>
              <a:gd name="adj" fmla="val 16667"/>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3000" b="1">
                <a:solidFill>
                  <a:srgbClr val="FFFF00"/>
                </a:solidFill>
              </a:rPr>
              <a:t>Work plan on the development of a new neutron source at JINR </a:t>
            </a:r>
          </a:p>
        </p:txBody>
      </p:sp>
      <p:sp>
        <p:nvSpPr>
          <p:cNvPr id="237571" name="Прямоугольник 2"/>
          <p:cNvSpPr>
            <a:spLocks noChangeArrowheads="1"/>
          </p:cNvSpPr>
          <p:nvPr/>
        </p:nvSpPr>
        <p:spPr bwMode="auto">
          <a:xfrm>
            <a:off x="57150" y="1635125"/>
            <a:ext cx="90297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400" b="1">
                <a:solidFill>
                  <a:schemeClr val="folHlink"/>
                </a:solidFill>
              </a:rPr>
              <a:t>A. Vinogradov</a:t>
            </a:r>
          </a:p>
        </p:txBody>
      </p:sp>
      <p:sp>
        <p:nvSpPr>
          <p:cNvPr id="7" name="Прямоугольник 6"/>
          <p:cNvSpPr/>
          <p:nvPr/>
        </p:nvSpPr>
        <p:spPr>
          <a:xfrm>
            <a:off x="415925" y="2184400"/>
            <a:ext cx="8393113" cy="4524375"/>
          </a:xfrm>
          <a:prstGeom prst="rect">
            <a:avLst/>
          </a:prstGeom>
        </p:spPr>
        <p:txBody>
          <a:bodyPr>
            <a:spAutoFit/>
          </a:bodyPr>
          <a:lstStyle/>
          <a:p>
            <a:pPr>
              <a:lnSpc>
                <a:spcPct val="150000"/>
              </a:lnSpc>
              <a:defRPr/>
            </a:pPr>
            <a:r>
              <a:rPr lang="en-US" sz="1700" b="1" dirty="0">
                <a:solidFill>
                  <a:schemeClr val="folHlink"/>
                </a:solidFill>
                <a:latin typeface="Arial" charset="0"/>
              </a:rPr>
              <a:t>         One of the tasks of the Seven-Year Plan for the Development of JINR for the period until 2023 is to develop a concept of creation and use of a new neutron source after reaching the end of service life of the basic technological equipment and nuclear fuel of the IBR-2 facility. </a:t>
            </a:r>
            <a:r>
              <a:rPr lang="en-US" sz="1700" b="1" dirty="0">
                <a:solidFill>
                  <a:srgbClr val="FF0000"/>
                </a:solidFill>
                <a:latin typeface="Arial" charset="0"/>
              </a:rPr>
              <a:t>The IBR-2 design service life for reactor vessel, for burn-up depth of fuel assemblies is rated up to 2042.</a:t>
            </a:r>
          </a:p>
          <a:p>
            <a:pPr>
              <a:lnSpc>
                <a:spcPct val="150000"/>
              </a:lnSpc>
              <a:defRPr/>
            </a:pPr>
            <a:endParaRPr lang="ru-RU" sz="500" b="1" dirty="0">
              <a:solidFill>
                <a:srgbClr val="FF0000"/>
              </a:solidFill>
              <a:latin typeface="Arial" charset="0"/>
            </a:endParaRPr>
          </a:p>
          <a:p>
            <a:pPr algn="just">
              <a:lnSpc>
                <a:spcPct val="150000"/>
              </a:lnSpc>
              <a:defRPr/>
            </a:pPr>
            <a:r>
              <a:rPr lang="en-US" sz="1700" b="1" dirty="0">
                <a:solidFill>
                  <a:schemeClr val="folHlink"/>
                </a:solidFill>
                <a:latin typeface="Arial" charset="0"/>
              </a:rPr>
              <a:t>          A substantiated concept of creation of a new neutron source should be presented for consideration to the scientific community and governing bodies of the Institute.</a:t>
            </a:r>
            <a:r>
              <a:rPr lang="en-US" sz="1700" b="1" dirty="0">
                <a:latin typeface="Arial" charset="0"/>
              </a:rPr>
              <a:t> </a:t>
            </a:r>
            <a:r>
              <a:rPr lang="en-US" sz="1700" b="1" dirty="0">
                <a:solidFill>
                  <a:schemeClr val="folHlink"/>
                </a:solidFill>
                <a:latin typeface="Arial" charset="0"/>
              </a:rPr>
              <a:t>If approved and supported, the work on the creation of a highly competitive world-class neutron source for the period until 2037 may become a top-priority project within the framework of the JINR long-term strategic development program.</a:t>
            </a:r>
            <a:r>
              <a:rPr lang="ru-RU" sz="1700" b="1" dirty="0">
                <a:solidFill>
                  <a:schemeClr val="folHlink"/>
                </a:solidFill>
                <a:effectLst>
                  <a:outerShdw blurRad="38100" dist="38100" dir="2700000" algn="tl">
                    <a:srgbClr val="000000"/>
                  </a:outerShdw>
                </a:effectLst>
                <a:latin typeface="Arial" charset="0"/>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Рисунок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50" y="0"/>
            <a:ext cx="9137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Овал 4"/>
          <p:cNvSpPr/>
          <p:nvPr/>
        </p:nvSpPr>
        <p:spPr>
          <a:xfrm>
            <a:off x="1476375" y="1360488"/>
            <a:ext cx="1800225" cy="1690687"/>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solidFill>
                <a:srgbClr val="FFFFFF"/>
              </a:solidFill>
            </a:endParaRPr>
          </a:p>
        </p:txBody>
      </p:sp>
      <p:sp>
        <p:nvSpPr>
          <p:cNvPr id="27652" name="TextBox 5"/>
          <p:cNvSpPr txBox="1">
            <a:spLocks noChangeArrowheads="1"/>
          </p:cNvSpPr>
          <p:nvPr/>
        </p:nvSpPr>
        <p:spPr bwMode="auto">
          <a:xfrm>
            <a:off x="1509713" y="2022475"/>
            <a:ext cx="17319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defRPr/>
            </a:pPr>
            <a:r>
              <a:rPr lang="en-US" altLang="ru-RU" sz="2000" b="1" smtClean="0">
                <a:solidFill>
                  <a:srgbClr val="0000FF"/>
                </a:solidFill>
                <a:latin typeface="Comic Sans MS" pitchFamily="66" charset="0"/>
                <a:cs typeface="+mn-cs"/>
              </a:rPr>
              <a:t>Soft Matter</a:t>
            </a:r>
            <a:endParaRPr lang="ru-RU" altLang="ru-RU" sz="2000" b="1" smtClean="0">
              <a:solidFill>
                <a:srgbClr val="0000FF"/>
              </a:solidFill>
              <a:latin typeface="Comic Sans MS" pitchFamily="66" charset="0"/>
              <a:cs typeface="+mn-cs"/>
            </a:endParaRPr>
          </a:p>
        </p:txBody>
      </p:sp>
      <p:sp>
        <p:nvSpPr>
          <p:cNvPr id="7" name="Овал 6"/>
          <p:cNvSpPr/>
          <p:nvPr/>
        </p:nvSpPr>
        <p:spPr>
          <a:xfrm>
            <a:off x="5835650" y="1268413"/>
            <a:ext cx="1763713" cy="172402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solidFill>
                <a:srgbClr val="FFFFFF"/>
              </a:solidFill>
            </a:endParaRPr>
          </a:p>
        </p:txBody>
      </p:sp>
      <p:sp>
        <p:nvSpPr>
          <p:cNvPr id="9" name="Овал 8"/>
          <p:cNvSpPr/>
          <p:nvPr/>
        </p:nvSpPr>
        <p:spPr>
          <a:xfrm>
            <a:off x="1533525" y="3983038"/>
            <a:ext cx="1800225" cy="1770062"/>
          </a:xfrm>
          <a:prstGeom prst="ellipse">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solidFill>
                <a:srgbClr val="FFFFFF"/>
              </a:solidFill>
            </a:endParaRPr>
          </a:p>
        </p:txBody>
      </p:sp>
      <p:sp>
        <p:nvSpPr>
          <p:cNvPr id="27655" name="TextBox 9"/>
          <p:cNvSpPr txBox="1">
            <a:spLocks noChangeArrowheads="1"/>
          </p:cNvSpPr>
          <p:nvPr/>
        </p:nvSpPr>
        <p:spPr bwMode="auto">
          <a:xfrm>
            <a:off x="5889625" y="1914525"/>
            <a:ext cx="16557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defRPr/>
            </a:pPr>
            <a:r>
              <a:rPr lang="en-US" altLang="ru-RU" sz="2000" b="1" smtClean="0">
                <a:solidFill>
                  <a:srgbClr val="0000FF"/>
                </a:solidFill>
                <a:latin typeface="Comic Sans MS" pitchFamily="66" charset="0"/>
                <a:cs typeface="+mn-cs"/>
              </a:rPr>
              <a:t>Life Matter</a:t>
            </a:r>
            <a:endParaRPr lang="ru-RU" altLang="ru-RU" sz="2000" b="1" smtClean="0">
              <a:solidFill>
                <a:srgbClr val="0000FF"/>
              </a:solidFill>
              <a:latin typeface="Comic Sans MS" pitchFamily="66" charset="0"/>
              <a:cs typeface="+mn-cs"/>
            </a:endParaRPr>
          </a:p>
        </p:txBody>
      </p:sp>
      <p:sp>
        <p:nvSpPr>
          <p:cNvPr id="11" name="Овал 10"/>
          <p:cNvSpPr/>
          <p:nvPr/>
        </p:nvSpPr>
        <p:spPr>
          <a:xfrm>
            <a:off x="5907088" y="4016375"/>
            <a:ext cx="1793875" cy="1736725"/>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solidFill>
                <a:srgbClr val="FFFFFF"/>
              </a:solidFill>
            </a:endParaRPr>
          </a:p>
        </p:txBody>
      </p:sp>
      <p:sp>
        <p:nvSpPr>
          <p:cNvPr id="27657" name="TextBox 11"/>
          <p:cNvSpPr txBox="1">
            <a:spLocks noChangeArrowheads="1"/>
          </p:cNvSpPr>
          <p:nvPr/>
        </p:nvSpPr>
        <p:spPr bwMode="auto">
          <a:xfrm>
            <a:off x="5954713" y="4684713"/>
            <a:ext cx="16986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defRPr/>
            </a:pPr>
            <a:r>
              <a:rPr lang="en-US" altLang="ru-RU" sz="2000" b="1" smtClean="0">
                <a:solidFill>
                  <a:srgbClr val="0000FF"/>
                </a:solidFill>
                <a:latin typeface="Comic Sans MS" pitchFamily="66" charset="0"/>
                <a:cs typeface="+mn-cs"/>
              </a:rPr>
              <a:t>New Physics</a:t>
            </a:r>
            <a:endParaRPr lang="ru-RU" altLang="ru-RU" sz="2000" b="1" smtClean="0">
              <a:solidFill>
                <a:srgbClr val="0000FF"/>
              </a:solidFill>
              <a:latin typeface="Comic Sans MS" pitchFamily="66" charset="0"/>
              <a:cs typeface="+mn-cs"/>
            </a:endParaRPr>
          </a:p>
        </p:txBody>
      </p:sp>
      <p:sp>
        <p:nvSpPr>
          <p:cNvPr id="15" name="Овал 14"/>
          <p:cNvSpPr/>
          <p:nvPr/>
        </p:nvSpPr>
        <p:spPr>
          <a:xfrm>
            <a:off x="2530475" y="2722563"/>
            <a:ext cx="4248150" cy="1614487"/>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solidFill>
                <a:srgbClr val="FFFFFF"/>
              </a:solidFill>
            </a:endParaRPr>
          </a:p>
        </p:txBody>
      </p:sp>
      <p:sp>
        <p:nvSpPr>
          <p:cNvPr id="27659" name="TextBox 7"/>
          <p:cNvSpPr txBox="1">
            <a:spLocks noChangeArrowheads="1"/>
          </p:cNvSpPr>
          <p:nvPr/>
        </p:nvSpPr>
        <p:spPr bwMode="auto">
          <a:xfrm>
            <a:off x="1870075" y="4667250"/>
            <a:ext cx="11287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defRPr/>
            </a:pPr>
            <a:r>
              <a:rPr lang="en-US" altLang="ru-RU" sz="2000" b="1" smtClean="0">
                <a:solidFill>
                  <a:srgbClr val="FFFFFF"/>
                </a:solidFill>
                <a:latin typeface="Comic Sans MS" pitchFamily="66" charset="0"/>
                <a:cs typeface="+mn-cs"/>
              </a:rPr>
              <a:t>Nucleus</a:t>
            </a:r>
            <a:endParaRPr lang="ru-RU" altLang="ru-RU" sz="2000" b="1" smtClean="0">
              <a:solidFill>
                <a:srgbClr val="FFFFFF"/>
              </a:solidFill>
              <a:latin typeface="Comic Sans MS" pitchFamily="66" charset="0"/>
              <a:cs typeface="+mn-cs"/>
            </a:endParaRPr>
          </a:p>
        </p:txBody>
      </p:sp>
      <p:pic>
        <p:nvPicPr>
          <p:cNvPr id="238604" name="Рисунок 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95588" y="2994025"/>
            <a:ext cx="3717925" cy="101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605" name="Рисунок 17"/>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46488" y="3816350"/>
            <a:ext cx="2016125"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606" name="Рисунок 18"/>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04988" y="5094288"/>
            <a:ext cx="1431925"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607" name="Рисунок 19"/>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717675" y="2411413"/>
            <a:ext cx="1433513"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608" name="Рисунок 20"/>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069013" y="2346325"/>
            <a:ext cx="1419225"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609" name="Рисунок 21"/>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124575" y="5084763"/>
            <a:ext cx="1420813"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8" name="TextBox 20"/>
          <p:cNvSpPr txBox="1">
            <a:spLocks noChangeArrowheads="1"/>
          </p:cNvSpPr>
          <p:nvPr/>
        </p:nvSpPr>
        <p:spPr bwMode="auto">
          <a:xfrm>
            <a:off x="1509713" y="2022475"/>
            <a:ext cx="17319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defRPr/>
            </a:pPr>
            <a:r>
              <a:rPr lang="en-US" altLang="ru-RU" sz="2000" b="1" smtClean="0">
                <a:solidFill>
                  <a:srgbClr val="FFFFFF"/>
                </a:solidFill>
                <a:latin typeface="Comic Sans MS" pitchFamily="66" charset="0"/>
                <a:cs typeface="+mn-cs"/>
              </a:rPr>
              <a:t>Soft Matter</a:t>
            </a:r>
            <a:endParaRPr lang="ru-RU" altLang="ru-RU" sz="2000" b="1" smtClean="0">
              <a:solidFill>
                <a:srgbClr val="FFFFFF"/>
              </a:solidFill>
              <a:latin typeface="Comic Sans MS" pitchFamily="66" charset="0"/>
              <a:cs typeface="+mn-cs"/>
            </a:endParaRPr>
          </a:p>
        </p:txBody>
      </p:sp>
      <p:sp>
        <p:nvSpPr>
          <p:cNvPr id="21" name="Прямоугольник 20"/>
          <p:cNvSpPr/>
          <p:nvPr/>
        </p:nvSpPr>
        <p:spPr>
          <a:xfrm>
            <a:off x="0" y="-1588"/>
            <a:ext cx="9144000" cy="1096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TextBox 12"/>
          <p:cNvSpPr txBox="1"/>
          <p:nvPr/>
        </p:nvSpPr>
        <p:spPr>
          <a:xfrm>
            <a:off x="179388" y="15875"/>
            <a:ext cx="7743825" cy="954088"/>
          </a:xfrm>
          <a:prstGeom prst="rect">
            <a:avLst/>
          </a:prstGeom>
          <a:noFill/>
        </p:spPr>
        <p:txBody>
          <a:bodyPr wrap="none">
            <a:spAutoFit/>
          </a:bodyPr>
          <a:lstStyle/>
          <a:p>
            <a:pPr>
              <a:defRPr/>
            </a:pPr>
            <a:r>
              <a:rPr lang="en-US" sz="2800" b="1" dirty="0">
                <a:solidFill>
                  <a:srgbClr val="FF0000"/>
                </a:solidFill>
                <a:effectLst>
                  <a:outerShdw blurRad="38100" dist="38100" dir="2700000" algn="tl">
                    <a:srgbClr val="000000">
                      <a:alpha val="43137"/>
                    </a:srgbClr>
                  </a:outerShdw>
                </a:effectLst>
                <a:latin typeface="Comic Sans MS" panose="030F0702030302020204" pitchFamily="66" charset="0"/>
                <a:cs typeface="+mn-cs"/>
              </a:rPr>
              <a:t>The main parameter among users demands </a:t>
            </a:r>
          </a:p>
          <a:p>
            <a:pPr>
              <a:defRPr/>
            </a:pPr>
            <a:r>
              <a:rPr lang="en-US" sz="2800" b="1" dirty="0">
                <a:solidFill>
                  <a:srgbClr val="FF0000"/>
                </a:solidFill>
                <a:effectLst>
                  <a:outerShdw blurRad="38100" dist="38100" dir="2700000" algn="tl">
                    <a:srgbClr val="000000">
                      <a:alpha val="43137"/>
                    </a:srgbClr>
                  </a:outerShdw>
                </a:effectLst>
                <a:latin typeface="Comic Sans MS" panose="030F0702030302020204" pitchFamily="66" charset="0"/>
                <a:cs typeface="+mn-cs"/>
              </a:rPr>
              <a:t>is neutron flux density</a:t>
            </a:r>
            <a:endParaRPr lang="ru-RU" sz="2800" b="1" dirty="0">
              <a:solidFill>
                <a:srgbClr val="FF0000"/>
              </a:solidFill>
              <a:effectLst>
                <a:outerShdw blurRad="38100" dist="38100" dir="2700000" algn="tl">
                  <a:srgbClr val="000000">
                    <a:alpha val="43137"/>
                  </a:srgbClr>
                </a:outerShdw>
              </a:effectLst>
              <a:latin typeface="Comic Sans MS" panose="030F0702030302020204" pitchFamily="66" charset="0"/>
              <a:cs typeface="+mn-cs"/>
            </a:endParaRPr>
          </a:p>
        </p:txBody>
      </p:sp>
      <p:pic>
        <p:nvPicPr>
          <p:cNvPr id="238613" name="Рисунок 13"/>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580063" y="457200"/>
            <a:ext cx="3700462" cy="931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91" name="Group 111"/>
          <p:cNvGraphicFramePr>
            <a:graphicFrameLocks noGrp="1"/>
          </p:cNvGraphicFramePr>
          <p:nvPr>
            <p:ph type="body" idx="1"/>
            <p:extLst>
              <p:ext uri="{D42A27DB-BD31-4B8C-83A1-F6EECF244321}">
                <p14:modId xmlns:p14="http://schemas.microsoft.com/office/powerpoint/2010/main" xmlns="" val="333011277"/>
              </p:ext>
            </p:extLst>
          </p:nvPr>
        </p:nvGraphicFramePr>
        <p:xfrm>
          <a:off x="179388" y="188913"/>
          <a:ext cx="8785225" cy="5497528"/>
        </p:xfrm>
        <a:graphic>
          <a:graphicData uri="http://schemas.openxmlformats.org/drawingml/2006/table">
            <a:tbl>
              <a:tblPr/>
              <a:tblGrid>
                <a:gridCol w="4608767"/>
                <a:gridCol w="4176458"/>
              </a:tblGrid>
              <a:tr h="2480032">
                <a:tc gridSpan="2">
                  <a:txBody>
                    <a:bodyPr/>
                    <a:lstStyle/>
                    <a:p>
                      <a:pPr marL="0" marR="0" lvl="0" indent="0" algn="l" defTabSz="914400" rtl="0" eaLnBrk="1" fontAlgn="base" latinLnBrk="0" hangingPunct="1">
                        <a:lnSpc>
                          <a:spcPct val="150000"/>
                        </a:lnSpc>
                        <a:spcBef>
                          <a:spcPct val="20000"/>
                        </a:spcBef>
                        <a:spcAft>
                          <a:spcPct val="20000"/>
                        </a:spcAft>
                        <a:buClr>
                          <a:srgbClr val="FFFF00"/>
                        </a:buClr>
                        <a:buSzPct val="80000"/>
                        <a:buFont typeface="Arial" pitchFamily="34" charset="0"/>
                        <a:buNone/>
                        <a:tabLst/>
                      </a:pPr>
                      <a:r>
                        <a:rPr kumimoji="0" lang="en-US" sz="1800" b="0" i="0" u="none" strike="noStrike" cap="none" normalizeH="0" baseline="0" dirty="0" smtClean="0">
                          <a:ln>
                            <a:noFill/>
                          </a:ln>
                          <a:solidFill>
                            <a:srgbClr val="FFFF00"/>
                          </a:solidFill>
                          <a:effectLst>
                            <a:outerShdw blurRad="38100" dist="38100" dir="2700000" algn="tl">
                              <a:srgbClr val="000000">
                                <a:alpha val="43137"/>
                              </a:srgbClr>
                            </a:outerShdw>
                          </a:effectLst>
                          <a:latin typeface="Arial" charset="0"/>
                        </a:rPr>
                        <a:t>Within the program of the concept of a new source development in FLNP calculations of various models have been executed. </a:t>
                      </a:r>
                    </a:p>
                    <a:p>
                      <a:pPr marL="0" marR="0" lvl="0" indent="0" algn="l" defTabSz="914400" rtl="0" eaLnBrk="1" fontAlgn="base" latinLnBrk="0" hangingPunct="1">
                        <a:lnSpc>
                          <a:spcPct val="150000"/>
                        </a:lnSpc>
                        <a:spcBef>
                          <a:spcPct val="20000"/>
                        </a:spcBef>
                        <a:spcAft>
                          <a:spcPct val="20000"/>
                        </a:spcAft>
                        <a:buClr>
                          <a:srgbClr val="FFFF00"/>
                        </a:buClr>
                        <a:buSzPct val="80000"/>
                        <a:buFont typeface="Arial" pitchFamily="34" charset="0"/>
                        <a:buNone/>
                        <a:tabLst/>
                      </a:pPr>
                      <a:r>
                        <a:rPr kumimoji="0" lang="en-US" sz="1800" b="0" i="0" u="none" strike="noStrike" cap="none" normalizeH="0" baseline="0" dirty="0" smtClean="0">
                          <a:ln>
                            <a:noFill/>
                          </a:ln>
                          <a:solidFill>
                            <a:srgbClr val="FFFF00"/>
                          </a:solidFill>
                          <a:effectLst>
                            <a:outerShdw blurRad="38100" dist="38100" dir="2700000" algn="tl">
                              <a:srgbClr val="000000">
                                <a:alpha val="43137"/>
                              </a:srgbClr>
                            </a:outerShdw>
                          </a:effectLst>
                          <a:latin typeface="Arial" charset="0"/>
                        </a:rPr>
                        <a:t>In particular, extreme parameters of a source on the basis of fission reaction: </a:t>
                      </a:r>
                      <a:r>
                        <a:rPr kumimoji="0" lang="en-US" sz="1800" b="1" i="0" u="none" strike="noStrike" cap="none" normalizeH="0" baseline="0" dirty="0" smtClean="0">
                          <a:ln>
                            <a:noFill/>
                          </a:ln>
                          <a:solidFill>
                            <a:srgbClr val="FFFF00"/>
                          </a:solidFill>
                          <a:effectLst>
                            <a:outerShdw blurRad="38100" dist="38100" dir="2700000" algn="tl">
                              <a:srgbClr val="000000">
                                <a:alpha val="43137"/>
                              </a:srgbClr>
                            </a:outerShdw>
                          </a:effectLst>
                          <a:latin typeface="Arial" charset="0"/>
                        </a:rPr>
                        <a:t>P</a:t>
                      </a:r>
                      <a:r>
                        <a:rPr kumimoji="0" lang="en-US" sz="1800" b="1" i="0" u="none" strike="noStrike" cap="none" spc="100" normalizeH="0" baseline="0" dirty="0" smtClean="0">
                          <a:ln>
                            <a:noFill/>
                          </a:ln>
                          <a:solidFill>
                            <a:srgbClr val="FFFF00"/>
                          </a:solidFill>
                          <a:effectLst>
                            <a:outerShdw blurRad="38100" dist="38100" dir="2700000" algn="tl">
                              <a:srgbClr val="000000">
                                <a:alpha val="43137"/>
                              </a:srgbClr>
                            </a:outerShdw>
                          </a:effectLst>
                          <a:latin typeface="Arial" charset="0"/>
                          <a:cs typeface="Times New Roman" pitchFamily="18" charset="0"/>
                        </a:rPr>
                        <a:t>ROTON ACCELERATOR &amp; MULTIPLYING TARGET</a:t>
                      </a:r>
                      <a:r>
                        <a:rPr kumimoji="0" lang="en-US" sz="1800" b="1" i="0" u="none" strike="noStrike" cap="none" spc="100" normalizeH="0" baseline="0" dirty="0" smtClean="0">
                          <a:ln>
                            <a:noFill/>
                          </a:ln>
                          <a:solidFill>
                            <a:srgbClr val="FFFF00"/>
                          </a:solidFill>
                          <a:effectLst/>
                          <a:latin typeface="Arial" charset="0"/>
                          <a:cs typeface="Times New Roman" pitchFamily="18" charset="0"/>
                        </a:rPr>
                        <a:t> ⃰ </a:t>
                      </a:r>
                      <a:r>
                        <a:rPr kumimoji="0" lang="en-US" sz="1800" b="0" i="0" u="none" strike="noStrike" cap="none" spc="100" normalizeH="0" baseline="0" dirty="0" smtClean="0">
                          <a:ln>
                            <a:noFill/>
                          </a:ln>
                          <a:solidFill>
                            <a:srgbClr val="FFFF00"/>
                          </a:solidFill>
                          <a:effectLst/>
                          <a:latin typeface="Arial" charset="0"/>
                          <a:cs typeface="Times New Roman" pitchFamily="18" charset="0"/>
                        </a:rPr>
                        <a:t>,</a:t>
                      </a:r>
                      <a:r>
                        <a:rPr kumimoji="0" lang="en-US" sz="1800" b="1" i="0" u="none" strike="noStrike" cap="none" spc="100" normalizeH="0" baseline="0" dirty="0" smtClean="0">
                          <a:ln>
                            <a:noFill/>
                          </a:ln>
                          <a:solidFill>
                            <a:srgbClr val="FFFF00"/>
                          </a:solidFill>
                          <a:effectLst/>
                          <a:latin typeface="Arial" charset="0"/>
                          <a:cs typeface="Times New Roman" pitchFamily="18" charset="0"/>
                        </a:rPr>
                        <a:t> </a:t>
                      </a:r>
                      <a:r>
                        <a:rPr kumimoji="0" lang="en-US" sz="1800" b="0" i="0" u="none" strike="noStrike" cap="none" spc="100" normalizeH="0" baseline="0" dirty="0" smtClean="0">
                          <a:ln>
                            <a:noFill/>
                          </a:ln>
                          <a:solidFill>
                            <a:srgbClr val="FFFF00"/>
                          </a:solidFill>
                          <a:effectLst/>
                          <a:latin typeface="Arial" charset="0"/>
                          <a:cs typeface="Times New Roman" pitchFamily="18" charset="0"/>
                        </a:rPr>
                        <a:t>are received. </a:t>
                      </a:r>
                      <a:r>
                        <a:rPr kumimoji="0" lang="en-US" sz="1800" b="0" i="0" u="none" strike="noStrike" cap="none" spc="100" normalizeH="0" baseline="0" dirty="0" smtClean="0">
                          <a:ln>
                            <a:noFill/>
                          </a:ln>
                          <a:solidFill>
                            <a:srgbClr val="FFFF00"/>
                          </a:solidFill>
                          <a:effectLst>
                            <a:outerShdw blurRad="38100" dist="38100" dir="2700000" algn="tl">
                              <a:srgbClr val="000000">
                                <a:alpha val="43137"/>
                              </a:srgbClr>
                            </a:outerShdw>
                          </a:effectLst>
                          <a:latin typeface="Arial" charset="0"/>
                          <a:cs typeface="Times New Roman" pitchFamily="18" charset="0"/>
                        </a:rPr>
                        <a:t>Results are shown on the next slide.</a:t>
                      </a:r>
                      <a:endParaRPr kumimoji="0" lang="ru-RU" sz="1800" b="0" i="0" u="none" strike="noStrike" cap="none" normalizeH="0" baseline="0" dirty="0" smtClean="0">
                        <a:ln>
                          <a:noFill/>
                        </a:ln>
                        <a:solidFill>
                          <a:srgbClr val="FFFF00"/>
                        </a:solidFill>
                        <a:effectLst>
                          <a:outerShdw blurRad="38100" dist="38100" dir="2700000" algn="tl">
                            <a:srgbClr val="000000">
                              <a:alpha val="43137"/>
                            </a:srgbClr>
                          </a:outerShdw>
                        </a:effectLst>
                        <a:latin typeface="Arial" charset="0"/>
                      </a:endParaRPr>
                    </a:p>
                  </a:txBody>
                  <a:tcPr marL="91443" marR="91443" marT="45708" marB="45708" anchor="ctr" horzOverflow="overflow">
                    <a:lnL w="12700" cap="flat" cmpd="sng" algn="ctr">
                      <a:solidFill>
                        <a:srgbClr val="FFFF00"/>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ru-RU"/>
                    </a:p>
                  </a:txBody>
                  <a:tcPr/>
                </a:tc>
              </a:tr>
              <a:tr h="3017480">
                <a:tc>
                  <a:txBody>
                    <a:bodyPr/>
                    <a:lstStyle/>
                    <a:p>
                      <a:pPr marL="0" marR="0" lvl="0" indent="0" algn="l" defTabSz="914400" rtl="0" eaLnBrk="1" fontAlgn="base" latinLnBrk="0" hangingPunct="1">
                        <a:lnSpc>
                          <a:spcPct val="100000"/>
                        </a:lnSpc>
                        <a:spcBef>
                          <a:spcPct val="20000"/>
                        </a:spcBef>
                        <a:spcAft>
                          <a:spcPct val="20000"/>
                        </a:spcAft>
                        <a:buClr>
                          <a:schemeClr val="accent2"/>
                        </a:buClr>
                        <a:buSzPct val="80000"/>
                        <a:buFont typeface="Wingdings" pitchFamily="2" charset="2"/>
                        <a:buNone/>
                        <a:tabLst/>
                        <a:defRPr/>
                      </a:pPr>
                      <a:r>
                        <a:rPr kumimoji="0" lang="en-US" sz="2000" b="1" i="1" u="none" strike="noStrike" kern="1200" cap="none" spc="100" normalizeH="0" baseline="0" dirty="0" smtClean="0">
                          <a:ln>
                            <a:noFill/>
                          </a:ln>
                          <a:solidFill>
                            <a:srgbClr val="FFFF00"/>
                          </a:solidFill>
                          <a:effectLst/>
                          <a:latin typeface="Arial" charset="0"/>
                          <a:ea typeface="+mn-ea"/>
                          <a:cs typeface="Arial" charset="0"/>
                        </a:rPr>
                        <a:t>Reference characteristics of  </a:t>
                      </a:r>
                      <a:r>
                        <a:rPr kumimoji="0" lang="hu-HU" sz="2000" b="1" i="1" u="none" strike="noStrike" kern="1200" cap="none" spc="100" normalizeH="0" baseline="0" dirty="0" err="1" smtClean="0">
                          <a:ln>
                            <a:noFill/>
                          </a:ln>
                          <a:solidFill>
                            <a:srgbClr val="FFFF00"/>
                          </a:solidFill>
                          <a:effectLst/>
                          <a:latin typeface="Arial" charset="0"/>
                          <a:ea typeface="+mn-ea"/>
                          <a:cs typeface="Arial" charset="0"/>
                        </a:rPr>
                        <a:t>the</a:t>
                      </a:r>
                      <a:r>
                        <a:rPr kumimoji="0" lang="hu-HU" sz="2000" b="1" i="1" u="none" strike="noStrike" kern="1200" cap="none" spc="100" normalizeH="0" baseline="0" dirty="0" smtClean="0">
                          <a:ln>
                            <a:noFill/>
                          </a:ln>
                          <a:solidFill>
                            <a:srgbClr val="FFFF00"/>
                          </a:solidFill>
                          <a:effectLst/>
                          <a:latin typeface="Arial" charset="0"/>
                          <a:ea typeface="+mn-ea"/>
                          <a:cs typeface="Arial" charset="0"/>
                        </a:rPr>
                        <a:t> </a:t>
                      </a:r>
                      <a:r>
                        <a:rPr kumimoji="0" lang="en-US" sz="2000" b="1" i="1" u="none" strike="noStrike" kern="1200" cap="none" spc="100" normalizeH="0" baseline="0" dirty="0" smtClean="0">
                          <a:ln>
                            <a:noFill/>
                          </a:ln>
                          <a:solidFill>
                            <a:srgbClr val="FFFF00"/>
                          </a:solidFill>
                          <a:effectLst/>
                          <a:latin typeface="Arial" charset="0"/>
                          <a:ea typeface="+mn-ea"/>
                          <a:cs typeface="Arial" charset="0"/>
                        </a:rPr>
                        <a:t>accelerator:</a:t>
                      </a:r>
                    </a:p>
                    <a:p>
                      <a:pPr marL="0" marR="0" lvl="0" indent="0" algn="l" defTabSz="914400" rtl="0" eaLnBrk="1" fontAlgn="base" latinLnBrk="0" hangingPunct="1">
                        <a:lnSpc>
                          <a:spcPct val="100000"/>
                        </a:lnSpc>
                        <a:spcBef>
                          <a:spcPct val="20000"/>
                        </a:spcBef>
                        <a:spcAft>
                          <a:spcPct val="20000"/>
                        </a:spcAft>
                        <a:buClr>
                          <a:srgbClr val="FFFF00"/>
                        </a:buClr>
                        <a:buSzPct val="80000"/>
                        <a:buFont typeface="Arial" pitchFamily="34" charset="0"/>
                        <a:buChar char="•"/>
                        <a:tabLst/>
                        <a:defRPr/>
                      </a:pPr>
                      <a:r>
                        <a:rPr kumimoji="0" lang="en-US" sz="2000" b="1" i="1" u="none" strike="noStrike" kern="1200" cap="none" spc="100" normalizeH="0" baseline="0" dirty="0" smtClean="0">
                          <a:ln>
                            <a:noFill/>
                          </a:ln>
                          <a:solidFill>
                            <a:srgbClr val="FFFF00"/>
                          </a:solidFill>
                          <a:effectLst/>
                          <a:latin typeface="Arial" charset="0"/>
                          <a:ea typeface="+mn-ea"/>
                          <a:cs typeface="Arial" charset="0"/>
                        </a:rPr>
                        <a:t> E</a:t>
                      </a:r>
                      <a:r>
                        <a:rPr kumimoji="0" lang="en-US" sz="2000" b="1" i="1" u="none" strike="noStrike" kern="1200" cap="none" spc="100" normalizeH="0" baseline="-25000" dirty="0" smtClean="0">
                          <a:ln>
                            <a:noFill/>
                          </a:ln>
                          <a:solidFill>
                            <a:srgbClr val="FFFF00"/>
                          </a:solidFill>
                          <a:effectLst/>
                          <a:latin typeface="Arial" charset="0"/>
                          <a:ea typeface="+mn-ea"/>
                          <a:cs typeface="Arial" charset="0"/>
                        </a:rPr>
                        <a:t>p </a:t>
                      </a:r>
                      <a:r>
                        <a:rPr kumimoji="0" lang="en-US" sz="2000" b="1" i="1" u="none" strike="noStrike" kern="1200" cap="none" spc="100" normalizeH="0" baseline="0" dirty="0" smtClean="0">
                          <a:ln>
                            <a:noFill/>
                          </a:ln>
                          <a:solidFill>
                            <a:srgbClr val="FFFF00"/>
                          </a:solidFill>
                          <a:effectLst/>
                          <a:latin typeface="Arial" charset="0"/>
                          <a:ea typeface="+mn-ea"/>
                          <a:cs typeface="Arial" charset="0"/>
                        </a:rPr>
                        <a:t> ≈ 0</a:t>
                      </a:r>
                      <a:r>
                        <a:rPr kumimoji="0" lang="hu-HU" sz="2000" b="1" i="1" u="none" strike="noStrike" kern="1200" cap="none" spc="100" normalizeH="0" baseline="0" dirty="0" smtClean="0">
                          <a:ln>
                            <a:noFill/>
                          </a:ln>
                          <a:solidFill>
                            <a:srgbClr val="FFFF00"/>
                          </a:solidFill>
                          <a:effectLst/>
                          <a:latin typeface="Arial" charset="0"/>
                          <a:ea typeface="+mn-ea"/>
                          <a:cs typeface="Arial" charset="0"/>
                        </a:rPr>
                        <a:t>.</a:t>
                      </a:r>
                      <a:r>
                        <a:rPr kumimoji="0" lang="en-US" sz="2000" b="1" i="1" u="none" strike="noStrike" kern="1200" cap="none" spc="100" normalizeH="0" baseline="0" dirty="0" smtClean="0">
                          <a:ln>
                            <a:noFill/>
                          </a:ln>
                          <a:solidFill>
                            <a:srgbClr val="FFFF00"/>
                          </a:solidFill>
                          <a:effectLst/>
                          <a:latin typeface="Arial" charset="0"/>
                          <a:ea typeface="+mn-ea"/>
                          <a:cs typeface="Arial" charset="0"/>
                        </a:rPr>
                        <a:t>6 ÷ 1 GeV</a:t>
                      </a:r>
                    </a:p>
                    <a:p>
                      <a:pPr marL="0" marR="0" lvl="0" indent="0" algn="l" defTabSz="914400" rtl="0" eaLnBrk="1" fontAlgn="base" latinLnBrk="0" hangingPunct="1">
                        <a:lnSpc>
                          <a:spcPct val="100000"/>
                        </a:lnSpc>
                        <a:spcBef>
                          <a:spcPct val="20000"/>
                        </a:spcBef>
                        <a:spcAft>
                          <a:spcPct val="20000"/>
                        </a:spcAft>
                        <a:buClr>
                          <a:srgbClr val="FFFF00"/>
                        </a:buClr>
                        <a:buSzPct val="80000"/>
                        <a:buFont typeface="Arial" pitchFamily="34" charset="0"/>
                        <a:buChar char="•"/>
                        <a:tabLst/>
                        <a:defRPr/>
                      </a:pPr>
                      <a:r>
                        <a:rPr kumimoji="0" lang="en-US" sz="2000" b="1" i="1" u="none" strike="noStrike" kern="1200" cap="none" spc="100" normalizeH="0" baseline="0" dirty="0" smtClean="0">
                          <a:ln>
                            <a:noFill/>
                          </a:ln>
                          <a:solidFill>
                            <a:srgbClr val="FFFF00"/>
                          </a:solidFill>
                          <a:effectLst/>
                          <a:latin typeface="Arial" charset="0"/>
                          <a:ea typeface="+mn-ea"/>
                          <a:cs typeface="Arial" charset="0"/>
                        </a:rPr>
                        <a:t> mean proton current I ≈ 0</a:t>
                      </a:r>
                      <a:r>
                        <a:rPr kumimoji="0" lang="hu-HU" sz="2000" b="1" i="1" u="none" strike="noStrike" kern="1200" cap="none" spc="100" normalizeH="0" baseline="0" dirty="0" smtClean="0">
                          <a:ln>
                            <a:noFill/>
                          </a:ln>
                          <a:solidFill>
                            <a:srgbClr val="FFFF00"/>
                          </a:solidFill>
                          <a:effectLst/>
                          <a:latin typeface="Arial" charset="0"/>
                          <a:ea typeface="+mn-ea"/>
                          <a:cs typeface="Arial" charset="0"/>
                        </a:rPr>
                        <a:t>.</a:t>
                      </a:r>
                      <a:r>
                        <a:rPr kumimoji="0" lang="en-US" sz="2000" b="1" i="1" u="none" strike="noStrike" kern="1200" cap="none" spc="100" normalizeH="0" baseline="0" dirty="0" smtClean="0">
                          <a:ln>
                            <a:noFill/>
                          </a:ln>
                          <a:solidFill>
                            <a:srgbClr val="FFFF00"/>
                          </a:solidFill>
                          <a:effectLst/>
                          <a:latin typeface="Arial" charset="0"/>
                          <a:ea typeface="+mn-ea"/>
                          <a:cs typeface="Arial" charset="0"/>
                        </a:rPr>
                        <a:t>1 mA</a:t>
                      </a:r>
                    </a:p>
                    <a:p>
                      <a:pPr marL="0" marR="0" lvl="0" indent="0" algn="l" defTabSz="914400" rtl="0" eaLnBrk="1" fontAlgn="base" latinLnBrk="0" hangingPunct="1">
                        <a:lnSpc>
                          <a:spcPct val="100000"/>
                        </a:lnSpc>
                        <a:spcBef>
                          <a:spcPct val="20000"/>
                        </a:spcBef>
                        <a:spcAft>
                          <a:spcPct val="20000"/>
                        </a:spcAft>
                        <a:buClr>
                          <a:srgbClr val="FFFF00"/>
                        </a:buClr>
                        <a:buSzPct val="80000"/>
                        <a:buFont typeface="Arial" pitchFamily="34" charset="0"/>
                        <a:buChar char="•"/>
                        <a:tabLst/>
                        <a:defRPr/>
                      </a:pPr>
                      <a:r>
                        <a:rPr kumimoji="0" lang="en-US" sz="2000" b="1" i="1" u="none" strike="noStrike" kern="1200" cap="none" spc="100" normalizeH="0" baseline="0" dirty="0" smtClean="0">
                          <a:ln>
                            <a:noFill/>
                          </a:ln>
                          <a:solidFill>
                            <a:srgbClr val="FFFF00"/>
                          </a:solidFill>
                          <a:effectLst/>
                          <a:latin typeface="Arial" charset="0"/>
                          <a:ea typeface="+mn-ea"/>
                          <a:cs typeface="Arial" charset="0"/>
                        </a:rPr>
                        <a:t> proton pulse duration </a:t>
                      </a:r>
                      <a:r>
                        <a:rPr kumimoji="0" lang="el-GR" sz="2000" b="1" i="1" u="none" strike="noStrike" kern="1200" cap="none" spc="100" normalizeH="0" baseline="0" dirty="0" smtClean="0">
                          <a:ln>
                            <a:noFill/>
                          </a:ln>
                          <a:solidFill>
                            <a:srgbClr val="FFFF00"/>
                          </a:solidFill>
                          <a:effectLst/>
                          <a:latin typeface="Arial" charset="0"/>
                          <a:ea typeface="+mn-ea"/>
                          <a:cs typeface="Arial" charset="0"/>
                        </a:rPr>
                        <a:t>Δ</a:t>
                      </a:r>
                      <a:r>
                        <a:rPr kumimoji="0" lang="en-US" sz="2000" b="1" i="1" u="none" strike="noStrike" kern="1200" cap="none" spc="100" normalizeH="0" baseline="0" dirty="0" smtClean="0">
                          <a:ln>
                            <a:noFill/>
                          </a:ln>
                          <a:solidFill>
                            <a:srgbClr val="FFFF00"/>
                          </a:solidFill>
                          <a:effectLst/>
                          <a:latin typeface="Arial" charset="0"/>
                          <a:ea typeface="+mn-ea"/>
                          <a:cs typeface="Arial" charset="0"/>
                        </a:rPr>
                        <a:t> t 10 ÷ </a:t>
                      </a:r>
                      <a:r>
                        <a:rPr kumimoji="0" lang="ru-RU" sz="2000" b="1" i="1" u="none" strike="noStrike" kern="1200" cap="none" spc="100" normalizeH="0" baseline="0" dirty="0" smtClean="0">
                          <a:ln>
                            <a:noFill/>
                          </a:ln>
                          <a:solidFill>
                            <a:srgbClr val="FFFF00"/>
                          </a:solidFill>
                          <a:effectLst/>
                          <a:latin typeface="Arial" charset="0"/>
                          <a:ea typeface="+mn-ea"/>
                          <a:cs typeface="Arial" charset="0"/>
                        </a:rPr>
                        <a:t>1</a:t>
                      </a:r>
                      <a:r>
                        <a:rPr kumimoji="0" lang="en-US" sz="2000" b="1" i="1" u="none" strike="noStrike" kern="1200" cap="none" spc="100" normalizeH="0" baseline="0" dirty="0" smtClean="0">
                          <a:ln>
                            <a:noFill/>
                          </a:ln>
                          <a:solidFill>
                            <a:srgbClr val="FFFF00"/>
                          </a:solidFill>
                          <a:effectLst/>
                          <a:latin typeface="Arial" charset="0"/>
                          <a:ea typeface="+mn-ea"/>
                          <a:cs typeface="Arial" charset="0"/>
                        </a:rPr>
                        <a:t>00 </a:t>
                      </a:r>
                      <a:r>
                        <a:rPr kumimoji="0" lang="el-GR" sz="2000" b="1" i="1" u="none" strike="noStrike" kern="1200" cap="none" spc="100" normalizeH="0" baseline="0" dirty="0" smtClean="0">
                          <a:ln>
                            <a:noFill/>
                          </a:ln>
                          <a:solidFill>
                            <a:srgbClr val="FFFF00"/>
                          </a:solidFill>
                          <a:effectLst/>
                          <a:latin typeface="Arial" charset="0"/>
                          <a:ea typeface="+mn-ea"/>
                          <a:cs typeface="Arial" charset="0"/>
                        </a:rPr>
                        <a:t>μ</a:t>
                      </a:r>
                      <a:r>
                        <a:rPr kumimoji="0" lang="en-US" sz="2000" b="1" i="1" u="none" strike="noStrike" kern="1200" cap="none" spc="100" normalizeH="0" baseline="0" dirty="0" smtClean="0">
                          <a:ln>
                            <a:noFill/>
                          </a:ln>
                          <a:solidFill>
                            <a:srgbClr val="FFFF00"/>
                          </a:solidFill>
                          <a:effectLst/>
                          <a:latin typeface="Arial" charset="0"/>
                          <a:ea typeface="+mn-ea"/>
                          <a:cs typeface="Arial" charset="0"/>
                        </a:rPr>
                        <a:t>s</a:t>
                      </a:r>
                      <a:r>
                        <a:rPr kumimoji="0" lang="en-US" sz="2000" b="1" i="1" u="none" strike="noStrike" kern="1200" cap="none" spc="100" normalizeH="0" baseline="-25000" dirty="0" smtClean="0">
                          <a:ln>
                            <a:noFill/>
                          </a:ln>
                          <a:solidFill>
                            <a:srgbClr val="FFFF00"/>
                          </a:solidFill>
                          <a:effectLst/>
                          <a:latin typeface="Arial" charset="0"/>
                          <a:ea typeface="+mn-ea"/>
                          <a:cs typeface="Arial" charset="0"/>
                        </a:rPr>
                        <a:t>     </a:t>
                      </a:r>
                    </a:p>
                    <a:p>
                      <a:pPr marL="0" marR="0" lvl="0" indent="0" algn="l" defTabSz="914400" rtl="0" eaLnBrk="1" fontAlgn="base" latinLnBrk="0" hangingPunct="1">
                        <a:lnSpc>
                          <a:spcPct val="100000"/>
                        </a:lnSpc>
                        <a:spcBef>
                          <a:spcPct val="20000"/>
                        </a:spcBef>
                        <a:spcAft>
                          <a:spcPct val="20000"/>
                        </a:spcAft>
                        <a:buClr>
                          <a:srgbClr val="FFFF00"/>
                        </a:buClr>
                        <a:buSzPct val="80000"/>
                        <a:buFont typeface="Arial" pitchFamily="34" charset="0"/>
                        <a:buChar char="•"/>
                        <a:tabLst/>
                        <a:defRPr/>
                      </a:pPr>
                      <a:r>
                        <a:rPr kumimoji="0" lang="en-US" sz="2000" b="1" i="1" u="none" strike="noStrike" kern="1200" cap="none" spc="100" normalizeH="0" baseline="0" dirty="0" smtClean="0">
                          <a:ln>
                            <a:noFill/>
                          </a:ln>
                          <a:solidFill>
                            <a:srgbClr val="FFFF00"/>
                          </a:solidFill>
                          <a:effectLst/>
                          <a:latin typeface="Arial" charset="0"/>
                          <a:ea typeface="+mn-ea"/>
                          <a:cs typeface="Arial" charset="0"/>
                        </a:rPr>
                        <a:t> pulse frequency </a:t>
                      </a:r>
                      <a:r>
                        <a:rPr kumimoji="0" lang="ru-RU" sz="2000" b="1" i="1" u="none" strike="noStrike" kern="1200" cap="none" spc="100" normalizeH="0" baseline="0" dirty="0" smtClean="0">
                          <a:ln>
                            <a:noFill/>
                          </a:ln>
                          <a:solidFill>
                            <a:srgbClr val="FFFF00"/>
                          </a:solidFill>
                          <a:effectLst/>
                          <a:latin typeface="Arial" charset="0"/>
                          <a:ea typeface="+mn-ea"/>
                          <a:cs typeface="Arial" charset="0"/>
                        </a:rPr>
                        <a:t>ѵ</a:t>
                      </a:r>
                      <a:r>
                        <a:rPr kumimoji="0" lang="en-US" sz="2000" b="1" i="1" u="none" strike="noStrike" kern="1200" cap="none" spc="100" normalizeH="0" baseline="0" dirty="0" smtClean="0">
                          <a:ln>
                            <a:noFill/>
                          </a:ln>
                          <a:solidFill>
                            <a:srgbClr val="FFFF00"/>
                          </a:solidFill>
                          <a:effectLst/>
                          <a:latin typeface="Arial" charset="0"/>
                          <a:ea typeface="+mn-ea"/>
                          <a:cs typeface="Arial" charset="0"/>
                        </a:rPr>
                        <a:t> = 10 s</a:t>
                      </a:r>
                      <a:r>
                        <a:rPr kumimoji="0" lang="en-US" sz="2000" b="1" i="1" u="none" strike="noStrike" kern="1200" cap="none" spc="100" normalizeH="0" baseline="30000" dirty="0" smtClean="0">
                          <a:ln>
                            <a:noFill/>
                          </a:ln>
                          <a:solidFill>
                            <a:srgbClr val="FFFF00"/>
                          </a:solidFill>
                          <a:effectLst/>
                          <a:latin typeface="Arial" charset="0"/>
                          <a:ea typeface="+mn-ea"/>
                          <a:cs typeface="Arial" charset="0"/>
                        </a:rPr>
                        <a:t> -1 </a:t>
                      </a:r>
                      <a:r>
                        <a:rPr kumimoji="0" lang="en-US" sz="2000" b="1" i="1" u="none" strike="noStrike" kern="1200" cap="none" spc="100" normalizeH="0" baseline="0" dirty="0" smtClean="0">
                          <a:ln>
                            <a:noFill/>
                          </a:ln>
                          <a:solidFill>
                            <a:srgbClr val="FFFF00"/>
                          </a:solidFill>
                          <a:effectLst/>
                          <a:latin typeface="Arial" charset="0"/>
                          <a:ea typeface="+mn-ea"/>
                          <a:cs typeface="Arial" charset="0"/>
                        </a:rPr>
                        <a:t> </a:t>
                      </a:r>
                      <a:r>
                        <a:rPr kumimoji="0" lang="hu-HU" sz="2000" b="1" i="1" u="none" strike="noStrike" kern="1200" cap="none" spc="100" normalizeH="0" baseline="0" dirty="0" smtClean="0">
                          <a:ln>
                            <a:noFill/>
                          </a:ln>
                          <a:solidFill>
                            <a:srgbClr val="FFFF00"/>
                          </a:solidFill>
                          <a:effectLst/>
                          <a:latin typeface="Arial" charset="0"/>
                          <a:ea typeface="+mn-ea"/>
                          <a:cs typeface="Arial" charset="0"/>
                        </a:rPr>
                        <a:t/>
                      </a:r>
                      <a:br>
                        <a:rPr kumimoji="0" lang="hu-HU" sz="2000" b="1" i="1" u="none" strike="noStrike" kern="1200" cap="none" spc="100" normalizeH="0" baseline="0" dirty="0" smtClean="0">
                          <a:ln>
                            <a:noFill/>
                          </a:ln>
                          <a:solidFill>
                            <a:srgbClr val="FFFF00"/>
                          </a:solidFill>
                          <a:effectLst/>
                          <a:latin typeface="Arial" charset="0"/>
                          <a:ea typeface="+mn-ea"/>
                          <a:cs typeface="Arial" charset="0"/>
                        </a:rPr>
                      </a:br>
                      <a:r>
                        <a:rPr kumimoji="0" lang="en-US" sz="2000" b="1" i="1" u="none" strike="noStrike" kern="1200" cap="none" spc="100" normalizeH="0" baseline="0" dirty="0" smtClean="0">
                          <a:ln>
                            <a:noFill/>
                          </a:ln>
                          <a:solidFill>
                            <a:srgbClr val="FFFF00"/>
                          </a:solidFill>
                          <a:effectLst/>
                          <a:latin typeface="Arial" charset="0"/>
                          <a:ea typeface="+mn-ea"/>
                          <a:cs typeface="Arial" charset="0"/>
                        </a:rPr>
                        <a:t> (30 s</a:t>
                      </a:r>
                      <a:r>
                        <a:rPr kumimoji="0" lang="en-US" sz="2000" b="1" i="1" u="none" strike="noStrike" kern="1200" cap="none" spc="100" normalizeH="0" baseline="30000" dirty="0" smtClean="0">
                          <a:ln>
                            <a:noFill/>
                          </a:ln>
                          <a:solidFill>
                            <a:srgbClr val="FFFF00"/>
                          </a:solidFill>
                          <a:effectLst/>
                          <a:latin typeface="Arial" charset="0"/>
                          <a:ea typeface="+mn-ea"/>
                          <a:cs typeface="Arial" charset="0"/>
                        </a:rPr>
                        <a:t> -1     </a:t>
                      </a:r>
                      <a:r>
                        <a:rPr kumimoji="0" lang="en-US" sz="2000" b="1" i="1" u="none" strike="noStrike" kern="1200" cap="none" spc="100" normalizeH="0" baseline="0" dirty="0" smtClean="0">
                          <a:ln>
                            <a:noFill/>
                          </a:ln>
                          <a:solidFill>
                            <a:srgbClr val="FFFF00"/>
                          </a:solidFill>
                          <a:effectLst/>
                          <a:latin typeface="Arial" charset="0"/>
                          <a:ea typeface="+mn-ea"/>
                          <a:cs typeface="Arial" charset="0"/>
                        </a:rPr>
                        <a:t>for Np booster ⃰ ⃰  )</a:t>
                      </a:r>
                      <a:endParaRPr kumimoji="0" lang="en-US" sz="2000" b="1" i="1" u="none" strike="noStrike" kern="1200" cap="none" spc="100" normalizeH="0" baseline="30000" dirty="0" smtClean="0">
                        <a:ln>
                          <a:noFill/>
                        </a:ln>
                        <a:solidFill>
                          <a:srgbClr val="FFFF00"/>
                        </a:solidFill>
                        <a:effectLst/>
                        <a:latin typeface="Arial" charset="0"/>
                        <a:ea typeface="+mn-ea"/>
                        <a:cs typeface="Arial" charset="0"/>
                      </a:endParaRPr>
                    </a:p>
                  </a:txBody>
                  <a:tcPr marL="91443" marR="91443" marT="45708" marB="45708" anchor="ctr" horzOverflow="overflow">
                    <a:lnL w="12700" cap="flat" cmpd="sng" algn="ctr">
                      <a:solidFill>
                        <a:srgbClr val="FFFF00"/>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20000"/>
                        </a:spcAft>
                        <a:buClr>
                          <a:srgbClr val="FFFF00"/>
                        </a:buClr>
                        <a:buSzPct val="80000"/>
                        <a:buFont typeface="Arial" pitchFamily="34" charset="0"/>
                        <a:buNone/>
                        <a:tabLst/>
                        <a:defRPr/>
                      </a:pPr>
                      <a:r>
                        <a:rPr kumimoji="0" lang="en-US" sz="2000" b="1" i="1" u="none" strike="noStrike" kern="1200" cap="none" spc="100" normalizeH="0" baseline="0" dirty="0" smtClean="0">
                          <a:ln>
                            <a:noFill/>
                          </a:ln>
                          <a:solidFill>
                            <a:srgbClr val="FFFF00"/>
                          </a:solidFill>
                          <a:effectLst/>
                          <a:latin typeface="Arial" charset="0"/>
                          <a:ea typeface="+mn-ea"/>
                          <a:cs typeface="Arial" charset="0"/>
                        </a:rPr>
                        <a:t>Target:</a:t>
                      </a:r>
                    </a:p>
                    <a:p>
                      <a:pPr marL="0" marR="0" lvl="0" indent="0" algn="l" defTabSz="914400" rtl="0" eaLnBrk="1" fontAlgn="base" latinLnBrk="0" hangingPunct="1">
                        <a:lnSpc>
                          <a:spcPct val="100000"/>
                        </a:lnSpc>
                        <a:spcBef>
                          <a:spcPct val="20000"/>
                        </a:spcBef>
                        <a:spcAft>
                          <a:spcPct val="20000"/>
                        </a:spcAft>
                        <a:buClr>
                          <a:srgbClr val="FFFF00"/>
                        </a:buClr>
                        <a:buSzPct val="80000"/>
                        <a:buFont typeface="Arial" pitchFamily="34" charset="0"/>
                        <a:buChar char="•"/>
                        <a:tabLst/>
                        <a:defRPr/>
                      </a:pPr>
                      <a:r>
                        <a:rPr kumimoji="0" lang="en-US" sz="2000" b="1" i="1" u="none" strike="noStrike" kern="1200" cap="none" spc="100" normalizeH="0" baseline="0" dirty="0" smtClean="0">
                          <a:ln>
                            <a:noFill/>
                          </a:ln>
                          <a:solidFill>
                            <a:srgbClr val="FF3300"/>
                          </a:solidFill>
                          <a:effectLst/>
                          <a:latin typeface="Arial" charset="0"/>
                          <a:ea typeface="+mn-ea"/>
                          <a:cs typeface="Arial" charset="0"/>
                        </a:rPr>
                        <a:t> </a:t>
                      </a:r>
                      <a:r>
                        <a:rPr kumimoji="0" lang="en-US" sz="2000" b="1" i="1" u="none" strike="noStrike" kern="1200" cap="none" spc="100" normalizeH="0" baseline="0" dirty="0" smtClean="0">
                          <a:ln>
                            <a:noFill/>
                          </a:ln>
                          <a:solidFill>
                            <a:srgbClr val="FFFF00"/>
                          </a:solidFill>
                          <a:effectLst/>
                          <a:latin typeface="Arial" charset="0"/>
                          <a:ea typeface="+mn-ea"/>
                          <a:cs typeface="Arial" charset="0"/>
                        </a:rPr>
                        <a:t>with different nuclear materials use: Pu, Np</a:t>
                      </a:r>
                    </a:p>
                    <a:p>
                      <a:pPr marL="0" marR="0" lvl="0" indent="0" algn="l" defTabSz="914400" rtl="0" eaLnBrk="1" fontAlgn="base" latinLnBrk="0" hangingPunct="1">
                        <a:lnSpc>
                          <a:spcPct val="100000"/>
                        </a:lnSpc>
                        <a:spcBef>
                          <a:spcPct val="20000"/>
                        </a:spcBef>
                        <a:spcAft>
                          <a:spcPct val="20000"/>
                        </a:spcAft>
                        <a:buClr>
                          <a:srgbClr val="FFFF00"/>
                        </a:buClr>
                        <a:buSzPct val="80000"/>
                        <a:buFont typeface="Arial" pitchFamily="34" charset="0"/>
                        <a:buChar char="•"/>
                        <a:tabLst/>
                        <a:defRPr/>
                      </a:pPr>
                      <a:r>
                        <a:rPr kumimoji="0" lang="en-US" sz="2000" b="1" i="1" u="none" strike="noStrike" kern="1200" cap="none" spc="100" normalizeH="0" baseline="0" dirty="0" smtClean="0">
                          <a:ln>
                            <a:noFill/>
                          </a:ln>
                          <a:solidFill>
                            <a:srgbClr val="FFFF00"/>
                          </a:solidFill>
                          <a:effectLst/>
                          <a:latin typeface="Arial" charset="0"/>
                          <a:ea typeface="+mn-ea"/>
                          <a:cs typeface="Arial" charset="0"/>
                        </a:rPr>
                        <a:t> cascade composition…</a:t>
                      </a:r>
                    </a:p>
                    <a:p>
                      <a:pPr marL="0" marR="0" lvl="0" indent="0" algn="l" defTabSz="914400" rtl="0" eaLnBrk="1" fontAlgn="base" latinLnBrk="0" hangingPunct="1">
                        <a:lnSpc>
                          <a:spcPct val="100000"/>
                        </a:lnSpc>
                        <a:spcBef>
                          <a:spcPct val="20000"/>
                        </a:spcBef>
                        <a:spcAft>
                          <a:spcPct val="20000"/>
                        </a:spcAft>
                        <a:buClr>
                          <a:srgbClr val="FFFF00"/>
                        </a:buClr>
                        <a:buSzPct val="80000"/>
                        <a:buFont typeface="Arial" pitchFamily="34" charset="0"/>
                        <a:buChar char="•"/>
                        <a:tabLst/>
                        <a:defRPr/>
                      </a:pPr>
                      <a:r>
                        <a:rPr kumimoji="0" lang="en-US" sz="2000" b="1" i="1" u="none" strike="noStrike" kern="1200" cap="none" spc="100" normalizeH="0" baseline="0" dirty="0" smtClean="0">
                          <a:ln>
                            <a:noFill/>
                          </a:ln>
                          <a:solidFill>
                            <a:srgbClr val="FFFF00"/>
                          </a:solidFill>
                          <a:effectLst/>
                          <a:latin typeface="Arial" charset="0"/>
                          <a:ea typeface="+mn-ea"/>
                          <a:cs typeface="Arial" charset="0"/>
                        </a:rPr>
                        <a:t> with reactivity modulation, so called, super-booster mode</a:t>
                      </a:r>
                      <a:endParaRPr kumimoji="0" lang="ru-RU" sz="2000" b="1" i="1" u="none" strike="noStrike" kern="1200" cap="none" spc="100" normalizeH="0" baseline="0" dirty="0" smtClean="0">
                        <a:ln>
                          <a:noFill/>
                        </a:ln>
                        <a:solidFill>
                          <a:srgbClr val="FFFF00"/>
                        </a:solidFill>
                        <a:effectLst/>
                        <a:latin typeface="Arial" charset="0"/>
                        <a:ea typeface="+mn-ea"/>
                        <a:cs typeface="Arial" charset="0"/>
                      </a:endParaRPr>
                    </a:p>
                    <a:p>
                      <a:pPr marL="0" marR="0" lvl="0" indent="0" algn="l" defTabSz="914400" rtl="0" eaLnBrk="1" fontAlgn="base" latinLnBrk="0" hangingPunct="1">
                        <a:lnSpc>
                          <a:spcPct val="100000"/>
                        </a:lnSpc>
                        <a:spcBef>
                          <a:spcPct val="20000"/>
                        </a:spcBef>
                        <a:spcAft>
                          <a:spcPct val="20000"/>
                        </a:spcAft>
                        <a:buClr>
                          <a:srgbClr val="FFFF00"/>
                        </a:buClr>
                        <a:buSzPct val="80000"/>
                        <a:buFont typeface="Arial" pitchFamily="34" charset="0"/>
                        <a:buChar char="•"/>
                        <a:tabLst/>
                        <a:defRPr/>
                      </a:pPr>
                      <a:r>
                        <a:rPr kumimoji="0" lang="en-US" sz="2000" b="1" i="1" u="none" strike="noStrike" kern="1200" cap="none" spc="100" normalizeH="0" baseline="0" dirty="0" smtClean="0">
                          <a:ln>
                            <a:noFill/>
                          </a:ln>
                          <a:solidFill>
                            <a:srgbClr val="FFFF00"/>
                          </a:solidFill>
                          <a:effectLst/>
                          <a:latin typeface="Arial" charset="0"/>
                          <a:ea typeface="+mn-ea"/>
                          <a:cs typeface="Arial" charset="0"/>
                        </a:rPr>
                        <a:t> W </a:t>
                      </a:r>
                      <a:r>
                        <a:rPr kumimoji="0" lang="en-US" sz="2000" b="1" i="1" u="none" strike="noStrike" kern="1200" cap="none" spc="100" normalizeH="0" baseline="0" dirty="0" smtClean="0">
                          <a:ln>
                            <a:noFill/>
                          </a:ln>
                          <a:solidFill>
                            <a:srgbClr val="FFFF00"/>
                          </a:solidFill>
                          <a:effectLst/>
                          <a:latin typeface="Arial"/>
                          <a:ea typeface="+mn-ea"/>
                          <a:cs typeface="Arial"/>
                        </a:rPr>
                        <a:t>≥ 10 MW</a:t>
                      </a:r>
                      <a:endParaRPr kumimoji="0" lang="ru-RU" sz="2000" b="1" i="1" u="none" strike="noStrike" kern="1200" cap="none" spc="100" normalizeH="0" baseline="0" dirty="0" smtClean="0">
                        <a:ln>
                          <a:noFill/>
                        </a:ln>
                        <a:solidFill>
                          <a:srgbClr val="FFFF00"/>
                        </a:solidFill>
                        <a:effectLst/>
                        <a:latin typeface="Arial" charset="0"/>
                        <a:ea typeface="+mn-ea"/>
                        <a:cs typeface="Arial" charset="0"/>
                      </a:endParaRPr>
                    </a:p>
                  </a:txBody>
                  <a:tcPr marL="91443" marR="91443" marT="45708" marB="45708"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4" name="TextBox 3"/>
          <p:cNvSpPr txBox="1"/>
          <p:nvPr/>
        </p:nvSpPr>
        <p:spPr>
          <a:xfrm>
            <a:off x="179388" y="5934075"/>
            <a:ext cx="8856662" cy="831850"/>
          </a:xfrm>
          <a:prstGeom prst="rect">
            <a:avLst/>
          </a:prstGeom>
          <a:noFill/>
        </p:spPr>
        <p:txBody>
          <a:bodyPr>
            <a:spAutoFit/>
          </a:bodyPr>
          <a:lstStyle/>
          <a:p>
            <a:pPr>
              <a:defRPr/>
            </a:pPr>
            <a:r>
              <a:rPr lang="en-US" sz="1600" b="1" i="1" dirty="0">
                <a:solidFill>
                  <a:srgbClr val="FFFFFF"/>
                </a:solidFill>
                <a:effectLst>
                  <a:outerShdw blurRad="38100" dist="38100" dir="2700000" algn="tl">
                    <a:srgbClr val="000000">
                      <a:alpha val="43137"/>
                    </a:srgbClr>
                  </a:outerShdw>
                </a:effectLst>
                <a:latin typeface="Comic Sans MS" pitchFamily="66" charset="0"/>
                <a:cs typeface="+mn-cs"/>
              </a:rPr>
              <a:t>⃰⃰ Aksenov V.L. (2017) JINR E3-2017-12</a:t>
            </a:r>
          </a:p>
          <a:p>
            <a:pPr>
              <a:defRPr/>
            </a:pPr>
            <a:r>
              <a:rPr lang="en-US" sz="1600" b="1" i="1" dirty="0">
                <a:solidFill>
                  <a:srgbClr val="FFFFFF"/>
                </a:solidFill>
                <a:effectLst>
                  <a:outerShdw blurRad="38100" dist="38100" dir="2700000" algn="tl">
                    <a:srgbClr val="000000">
                      <a:alpha val="43137"/>
                    </a:srgbClr>
                  </a:outerShdw>
                </a:effectLst>
                <a:latin typeface="Arial"/>
                <a:cs typeface="Arial"/>
              </a:rPr>
              <a:t>⃰⃰⃰⃰⃰⃰  ⃰</a:t>
            </a:r>
            <a:r>
              <a:rPr lang="en-US" sz="1600" b="1" i="1" dirty="0">
                <a:solidFill>
                  <a:srgbClr val="FFFFFF"/>
                </a:solidFill>
                <a:effectLst>
                  <a:outerShdw blurRad="38100" dist="38100" dir="2700000" algn="tl">
                    <a:srgbClr val="000000">
                      <a:alpha val="43137"/>
                    </a:srgbClr>
                  </a:outerShdw>
                </a:effectLst>
                <a:latin typeface="Comic Sans MS" pitchFamily="66" charset="0"/>
                <a:cs typeface="+mn-cs"/>
              </a:rPr>
              <a:t>Aksenov V.L., Ananiev V.D., Komyshev G.G., Rogov A.D., Shabalin E.P. (2016) JINR P3-2016-90 </a:t>
            </a:r>
            <a:endParaRPr lang="ru-RU" sz="1600" b="1" i="1" dirty="0">
              <a:solidFill>
                <a:srgbClr val="FFFFFF"/>
              </a:solidFill>
              <a:effectLst>
                <a:outerShdw blurRad="38100" dist="38100" dir="2700000" algn="tl">
                  <a:srgbClr val="000000">
                    <a:alpha val="43137"/>
                  </a:srgbClr>
                </a:outerShdw>
              </a:effectLst>
              <a:latin typeface="Comic Sans MS" pitchFamily="66" charset="0"/>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68263" y="-171450"/>
            <a:ext cx="9324975" cy="1019175"/>
          </a:xfrm>
        </p:spPr>
        <p:txBody>
          <a:bodyPr lIns="0" tIns="278051" rIns="0" bIns="0" rtlCol="0">
            <a:spAutoFit/>
          </a:bodyPr>
          <a:lstStyle/>
          <a:p>
            <a:pPr marL="352425" eaLnBrk="1" fontAlgn="auto" hangingPunct="1">
              <a:spcAft>
                <a:spcPts val="0"/>
              </a:spcAft>
              <a:defRPr/>
            </a:pPr>
            <a:r>
              <a:rPr lang="en-US" sz="2400" b="1" spc="-20" dirty="0" smtClean="0">
                <a:solidFill>
                  <a:srgbClr val="215968"/>
                </a:solidFill>
                <a:latin typeface="Comic Sans MS" panose="030F0702030302020204" pitchFamily="66" charset="0"/>
                <a:cs typeface="Calibri"/>
              </a:rPr>
              <a:t>Dubna Neutron Source of fourth generation </a:t>
            </a:r>
            <a:br>
              <a:rPr lang="en-US" sz="2400" b="1" spc="-20" dirty="0" smtClean="0">
                <a:solidFill>
                  <a:srgbClr val="215968"/>
                </a:solidFill>
                <a:latin typeface="Comic Sans MS" panose="030F0702030302020204" pitchFamily="66" charset="0"/>
                <a:cs typeface="Calibri"/>
              </a:rPr>
            </a:br>
            <a:r>
              <a:rPr lang="en-US" sz="2400" b="1" spc="-20" dirty="0" smtClean="0">
                <a:solidFill>
                  <a:srgbClr val="215968"/>
                </a:solidFill>
                <a:latin typeface="Comic Sans MS" panose="030F0702030302020204" pitchFamily="66" charset="0"/>
                <a:cs typeface="Calibri"/>
              </a:rPr>
              <a:t>		(DNS-IV)</a:t>
            </a:r>
            <a:r>
              <a:rPr lang="en-US" sz="2400" b="1" spc="-5" dirty="0" smtClean="0">
                <a:solidFill>
                  <a:srgbClr val="215968"/>
                </a:solidFill>
                <a:latin typeface="Comic Sans MS" panose="030F0702030302020204" pitchFamily="66" charset="0"/>
                <a:cs typeface="Calibri"/>
              </a:rPr>
              <a:t> vs</a:t>
            </a:r>
            <a:r>
              <a:rPr lang="en-US" sz="2400" b="1" dirty="0" smtClean="0">
                <a:solidFill>
                  <a:srgbClr val="215968"/>
                </a:solidFill>
                <a:latin typeface="Comic Sans MS" panose="030F0702030302020204" pitchFamily="66" charset="0"/>
                <a:cs typeface="Calibri"/>
              </a:rPr>
              <a:t>. </a:t>
            </a:r>
            <a:r>
              <a:rPr lang="en-US" sz="2400" b="1" spc="-20" dirty="0" smtClean="0">
                <a:solidFill>
                  <a:srgbClr val="215968"/>
                </a:solidFill>
                <a:latin typeface="Comic Sans MS" panose="030F0702030302020204" pitchFamily="66" charset="0"/>
                <a:cs typeface="Calibri"/>
              </a:rPr>
              <a:t>othe</a:t>
            </a:r>
            <a:r>
              <a:rPr lang="en-US" sz="2400" b="1" dirty="0" smtClean="0">
                <a:solidFill>
                  <a:srgbClr val="215968"/>
                </a:solidFill>
                <a:latin typeface="Comic Sans MS" panose="030F0702030302020204" pitchFamily="66" charset="0"/>
                <a:cs typeface="Calibri"/>
              </a:rPr>
              <a:t>r </a:t>
            </a:r>
            <a:r>
              <a:rPr lang="en-US" sz="2400" b="1" spc="-25" dirty="0" smtClean="0">
                <a:solidFill>
                  <a:srgbClr val="215968"/>
                </a:solidFill>
                <a:latin typeface="Comic Sans MS" panose="030F0702030302020204" pitchFamily="66" charset="0"/>
                <a:cs typeface="Calibri"/>
              </a:rPr>
              <a:t>sou</a:t>
            </a:r>
            <a:r>
              <a:rPr lang="en-US" sz="2400" b="1" spc="-15" dirty="0" smtClean="0">
                <a:solidFill>
                  <a:srgbClr val="215968"/>
                </a:solidFill>
                <a:latin typeface="Comic Sans MS" panose="030F0702030302020204" pitchFamily="66" charset="0"/>
                <a:cs typeface="Calibri"/>
              </a:rPr>
              <a:t>r</a:t>
            </a:r>
            <a:r>
              <a:rPr lang="en-US" sz="2400" b="1" dirty="0" smtClean="0">
                <a:solidFill>
                  <a:srgbClr val="215968"/>
                </a:solidFill>
                <a:latin typeface="Comic Sans MS" panose="030F0702030302020204" pitchFamily="66" charset="0"/>
                <a:cs typeface="Calibri"/>
              </a:rPr>
              <a:t>ce</a:t>
            </a:r>
            <a:r>
              <a:rPr lang="en-US" sz="2400" b="1" spc="-15" dirty="0" smtClean="0">
                <a:solidFill>
                  <a:srgbClr val="215968"/>
                </a:solidFill>
                <a:latin typeface="Comic Sans MS" panose="030F0702030302020204" pitchFamily="66" charset="0"/>
                <a:cs typeface="Calibri"/>
              </a:rPr>
              <a:t>s</a:t>
            </a:r>
            <a:endParaRPr lang="en-US" sz="2400" dirty="0">
              <a:latin typeface="Comic Sans MS" panose="030F0702030302020204" pitchFamily="66" charset="0"/>
              <a:cs typeface="Calibri"/>
            </a:endParaRPr>
          </a:p>
        </p:txBody>
      </p:sp>
      <p:sp>
        <p:nvSpPr>
          <p:cNvPr id="31747" name="TextBox 6"/>
          <p:cNvSpPr txBox="1">
            <a:spLocks noChangeArrowheads="1"/>
          </p:cNvSpPr>
          <p:nvPr/>
        </p:nvSpPr>
        <p:spPr bwMode="auto">
          <a:xfrm>
            <a:off x="179388" y="6218238"/>
            <a:ext cx="8929687"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defRPr/>
            </a:pPr>
            <a:r>
              <a:rPr lang="en-US" altLang="ru-RU" sz="1400" b="1" smtClean="0">
                <a:solidFill>
                  <a:prstClr val="black"/>
                </a:solidFill>
                <a:latin typeface="Comic Sans MS" pitchFamily="66" charset="0"/>
                <a:cs typeface="+mn-cs"/>
              </a:rPr>
              <a:t>Aksenov V.L., Ananiev V.D., Komyshev G.G., Rogov A.D., Shabalin E.P. (2016) JINR P3-2016-90</a:t>
            </a:r>
            <a:endParaRPr lang="ru-RU" altLang="ru-RU" sz="1400" b="1" smtClean="0">
              <a:solidFill>
                <a:prstClr val="black"/>
              </a:solidFill>
              <a:latin typeface="Comic Sans MS" pitchFamily="66" charset="0"/>
              <a:cs typeface="+mn-cs"/>
            </a:endParaRPr>
          </a:p>
        </p:txBody>
      </p:sp>
      <p:sp>
        <p:nvSpPr>
          <p:cNvPr id="240644" name="TextBox 7"/>
          <p:cNvSpPr txBox="1">
            <a:spLocks noChangeArrowheads="1"/>
          </p:cNvSpPr>
          <p:nvPr/>
        </p:nvSpPr>
        <p:spPr bwMode="auto">
          <a:xfrm>
            <a:off x="395288" y="5589588"/>
            <a:ext cx="8669337"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100">
                <a:solidFill>
                  <a:srgbClr val="000000"/>
                </a:solidFill>
              </a:rPr>
              <a:t>Single-pulse source brightness as a function of time at wavelenght of 1.5 A at ESS, ILL, SNS, J-PARC and ISIS Target Stations 1 and 2.</a:t>
            </a:r>
          </a:p>
          <a:p>
            <a:pPr eaLnBrk="1" hangingPunct="1"/>
            <a:r>
              <a:rPr lang="en-US" altLang="ru-RU" sz="1100">
                <a:solidFill>
                  <a:srgbClr val="000000"/>
                </a:solidFill>
              </a:rPr>
              <a:t>In each case, the thermal moderator with the highest peak brightness shown. (Source: ESS)</a:t>
            </a:r>
            <a:endParaRPr lang="ru-RU" altLang="ru-RU" sz="1100">
              <a:solidFill>
                <a:srgbClr val="000000"/>
              </a:solidFill>
            </a:endParaRPr>
          </a:p>
        </p:txBody>
      </p:sp>
      <p:grpSp>
        <p:nvGrpSpPr>
          <p:cNvPr id="240645" name="Группа 10"/>
          <p:cNvGrpSpPr>
            <a:grpSpLocks/>
          </p:cNvGrpSpPr>
          <p:nvPr/>
        </p:nvGrpSpPr>
        <p:grpSpPr bwMode="auto">
          <a:xfrm>
            <a:off x="611188" y="1125538"/>
            <a:ext cx="6351587" cy="4405312"/>
            <a:chOff x="611560" y="1124744"/>
            <a:chExt cx="6350732" cy="4406638"/>
          </a:xfrm>
        </p:grpSpPr>
        <p:pic>
          <p:nvPicPr>
            <p:cNvPr id="240661" name="Рисунок 8"/>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560" y="1124744"/>
              <a:ext cx="6350732" cy="440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Прямоугольник 9"/>
            <p:cNvSpPr/>
            <p:nvPr/>
          </p:nvSpPr>
          <p:spPr>
            <a:xfrm>
              <a:off x="4643267" y="2083883"/>
              <a:ext cx="2088869" cy="1632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dirty="0">
                <a:solidFill>
                  <a:prstClr val="white"/>
                </a:solidFill>
              </a:endParaRPr>
            </a:p>
          </p:txBody>
        </p:sp>
      </p:grpSp>
      <p:sp>
        <p:nvSpPr>
          <p:cNvPr id="3" name="Прямоугольник 2"/>
          <p:cNvSpPr/>
          <p:nvPr/>
        </p:nvSpPr>
        <p:spPr>
          <a:xfrm>
            <a:off x="4211638" y="1052513"/>
            <a:ext cx="215900" cy="41052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solidFill>
                <a:prstClr val="white"/>
              </a:solidFill>
            </a:endParaRPr>
          </a:p>
        </p:txBody>
      </p:sp>
      <p:sp>
        <p:nvSpPr>
          <p:cNvPr id="240647" name="TextBox 5"/>
          <p:cNvSpPr txBox="1">
            <a:spLocks noChangeArrowheads="1"/>
          </p:cNvSpPr>
          <p:nvPr/>
        </p:nvSpPr>
        <p:spPr bwMode="auto">
          <a:xfrm>
            <a:off x="4568825" y="847725"/>
            <a:ext cx="26908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1400" b="1">
                <a:solidFill>
                  <a:srgbClr val="FF0000"/>
                </a:solidFill>
              </a:rPr>
              <a:t>DNS-IV</a:t>
            </a:r>
          </a:p>
          <a:p>
            <a:pPr algn="ctr" eaLnBrk="1" hangingPunct="1"/>
            <a:r>
              <a:rPr lang="ru-RU" altLang="ru-RU" sz="1400" b="1">
                <a:solidFill>
                  <a:srgbClr val="FF0000"/>
                </a:solidFill>
              </a:rPr>
              <a:t>2</a:t>
            </a:r>
            <a:r>
              <a:rPr lang="en-US" altLang="ru-RU" sz="1400" b="1">
                <a:solidFill>
                  <a:srgbClr val="FF0000"/>
                </a:solidFill>
              </a:rPr>
              <a:t>5 MW (for Pu super-booster)</a:t>
            </a:r>
            <a:endParaRPr lang="ru-RU" altLang="ru-RU" sz="1400" b="1">
              <a:solidFill>
                <a:srgbClr val="FF0000"/>
              </a:solidFill>
            </a:endParaRPr>
          </a:p>
        </p:txBody>
      </p:sp>
      <p:sp>
        <p:nvSpPr>
          <p:cNvPr id="240648" name="TextBox 11"/>
          <p:cNvSpPr txBox="1">
            <a:spLocks noChangeArrowheads="1"/>
          </p:cNvSpPr>
          <p:nvPr/>
        </p:nvSpPr>
        <p:spPr bwMode="auto">
          <a:xfrm>
            <a:off x="5878513" y="1268413"/>
            <a:ext cx="116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400" b="1">
                <a:solidFill>
                  <a:srgbClr val="0000FF"/>
                </a:solidFill>
              </a:rPr>
              <a:t>Brightness,</a:t>
            </a:r>
          </a:p>
          <a:p>
            <a:pPr eaLnBrk="1" hangingPunct="1"/>
            <a:r>
              <a:rPr lang="en-US" altLang="ru-RU" sz="1400" b="1">
                <a:solidFill>
                  <a:srgbClr val="0000FF"/>
                </a:solidFill>
              </a:rPr>
              <a:t>peak</a:t>
            </a:r>
            <a:r>
              <a:rPr lang="en-US" altLang="ru-RU" sz="1400" b="1">
                <a:solidFill>
                  <a:srgbClr val="0000FF"/>
                </a:solidFill>
                <a:sym typeface="Symbol" panose="05050102010706020507" pitchFamily="18" charset="2"/>
              </a:rPr>
              <a:t>  10</a:t>
            </a:r>
            <a:r>
              <a:rPr lang="en-US" altLang="ru-RU" sz="1400" b="1" baseline="30000">
                <a:solidFill>
                  <a:srgbClr val="0000FF"/>
                </a:solidFill>
                <a:sym typeface="Symbol" panose="05050102010706020507" pitchFamily="18" charset="2"/>
              </a:rPr>
              <a:t>14</a:t>
            </a:r>
            <a:endParaRPr lang="ru-RU" altLang="ru-RU" sz="1400" b="1">
              <a:solidFill>
                <a:srgbClr val="0000FF"/>
              </a:solidFill>
            </a:endParaRPr>
          </a:p>
        </p:txBody>
      </p:sp>
      <p:sp>
        <p:nvSpPr>
          <p:cNvPr id="240649" name="TextBox 13"/>
          <p:cNvSpPr txBox="1">
            <a:spLocks noChangeArrowheads="1"/>
          </p:cNvSpPr>
          <p:nvPr/>
        </p:nvSpPr>
        <p:spPr bwMode="auto">
          <a:xfrm>
            <a:off x="7235825" y="1270000"/>
            <a:ext cx="1011238"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400" b="1">
                <a:solidFill>
                  <a:srgbClr val="008000"/>
                </a:solidFill>
              </a:rPr>
              <a:t>Flux </a:t>
            </a:r>
          </a:p>
          <a:p>
            <a:pPr eaLnBrk="1" hangingPunct="1"/>
            <a:r>
              <a:rPr lang="en-US" altLang="ru-RU" sz="1400" b="1">
                <a:solidFill>
                  <a:srgbClr val="008000"/>
                </a:solidFill>
              </a:rPr>
              <a:t>density,</a:t>
            </a:r>
          </a:p>
          <a:p>
            <a:pPr eaLnBrk="1" hangingPunct="1"/>
            <a:r>
              <a:rPr lang="en-US" altLang="ru-RU" sz="1400" b="1">
                <a:solidFill>
                  <a:srgbClr val="008000"/>
                </a:solidFill>
              </a:rPr>
              <a:t>time aver.</a:t>
            </a:r>
            <a:endParaRPr lang="ru-RU" altLang="ru-RU" sz="1400" b="1">
              <a:solidFill>
                <a:srgbClr val="008000"/>
              </a:solidFill>
            </a:endParaRPr>
          </a:p>
        </p:txBody>
      </p:sp>
      <p:sp>
        <p:nvSpPr>
          <p:cNvPr id="240650" name="TextBox 12"/>
          <p:cNvSpPr txBox="1">
            <a:spLocks noChangeArrowheads="1"/>
          </p:cNvSpPr>
          <p:nvPr/>
        </p:nvSpPr>
        <p:spPr bwMode="auto">
          <a:xfrm>
            <a:off x="5221288" y="2063750"/>
            <a:ext cx="3959225"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400" b="1">
                <a:solidFill>
                  <a:srgbClr val="000000"/>
                </a:solidFill>
              </a:rPr>
              <a:t>IBR-2</a:t>
            </a:r>
            <a:r>
              <a:rPr lang="en-US" altLang="ru-RU" sz="1400" b="1">
                <a:solidFill>
                  <a:srgbClr val="008000"/>
                </a:solidFill>
              </a:rPr>
              <a:t>	    </a:t>
            </a:r>
            <a:r>
              <a:rPr lang="en-US" altLang="ru-RU" sz="1400" b="1">
                <a:solidFill>
                  <a:srgbClr val="0000FF"/>
                </a:solidFill>
              </a:rPr>
              <a:t>9</a:t>
            </a:r>
            <a:r>
              <a:rPr lang="en-US" altLang="ru-RU" sz="1400" b="1">
                <a:solidFill>
                  <a:srgbClr val="008000"/>
                </a:solidFill>
              </a:rPr>
              <a:t>	       0.1                 58</a:t>
            </a:r>
          </a:p>
          <a:p>
            <a:pPr eaLnBrk="1" hangingPunct="1"/>
            <a:r>
              <a:rPr lang="en-US" altLang="ru-RU" sz="1400" b="1">
                <a:solidFill>
                  <a:srgbClr val="000000"/>
                </a:solidFill>
              </a:rPr>
              <a:t>    10 MEu</a:t>
            </a:r>
          </a:p>
          <a:p>
            <a:pPr eaLnBrk="1" hangingPunct="1"/>
            <a:endParaRPr lang="en-US" altLang="ru-RU" sz="1400" b="1">
              <a:solidFill>
                <a:srgbClr val="008000"/>
              </a:solidFill>
            </a:endParaRPr>
          </a:p>
          <a:p>
            <a:pPr eaLnBrk="1" hangingPunct="1"/>
            <a:r>
              <a:rPr lang="en-US" altLang="ru-RU" sz="1400" b="1">
                <a:solidFill>
                  <a:srgbClr val="000000"/>
                </a:solidFill>
              </a:rPr>
              <a:t>ESS</a:t>
            </a:r>
            <a:r>
              <a:rPr lang="en-US" altLang="ru-RU" sz="1400" b="1">
                <a:solidFill>
                  <a:srgbClr val="008000"/>
                </a:solidFill>
              </a:rPr>
              <a:t>	    </a:t>
            </a:r>
            <a:r>
              <a:rPr lang="en-US" altLang="ru-RU" sz="1400" b="1">
                <a:solidFill>
                  <a:srgbClr val="0000FF"/>
                </a:solidFill>
              </a:rPr>
              <a:t>8</a:t>
            </a:r>
            <a:r>
              <a:rPr lang="en-US" altLang="ru-RU" sz="1400" b="1">
                <a:solidFill>
                  <a:srgbClr val="008000"/>
                </a:solidFill>
              </a:rPr>
              <a:t>	         2                  75</a:t>
            </a:r>
          </a:p>
          <a:p>
            <a:pPr eaLnBrk="1" hangingPunct="1"/>
            <a:r>
              <a:rPr lang="en-US" altLang="ru-RU" sz="1400" b="1">
                <a:solidFill>
                  <a:srgbClr val="000000"/>
                </a:solidFill>
              </a:rPr>
              <a:t>2000 MEu</a:t>
            </a:r>
          </a:p>
          <a:p>
            <a:pPr eaLnBrk="1" hangingPunct="1"/>
            <a:endParaRPr lang="en-US" altLang="ru-RU" sz="1400" b="1">
              <a:solidFill>
                <a:srgbClr val="008000"/>
              </a:solidFill>
            </a:endParaRPr>
          </a:p>
          <a:p>
            <a:pPr eaLnBrk="1" hangingPunct="1"/>
            <a:r>
              <a:rPr lang="en-US" altLang="ru-RU" sz="1400" b="1">
                <a:solidFill>
                  <a:srgbClr val="000000"/>
                </a:solidFill>
              </a:rPr>
              <a:t>PIK</a:t>
            </a:r>
            <a:r>
              <a:rPr lang="en-US" altLang="ru-RU" sz="1400" b="1">
                <a:solidFill>
                  <a:srgbClr val="008000"/>
                </a:solidFill>
              </a:rPr>
              <a:t>	    </a:t>
            </a:r>
            <a:r>
              <a:rPr lang="en-US" altLang="ru-RU" sz="1400" b="1">
                <a:solidFill>
                  <a:srgbClr val="0000FF"/>
                </a:solidFill>
              </a:rPr>
              <a:t>2</a:t>
            </a:r>
            <a:r>
              <a:rPr lang="en-US" altLang="ru-RU" sz="1400" b="1">
                <a:solidFill>
                  <a:srgbClr val="008000"/>
                </a:solidFill>
              </a:rPr>
              <a:t>	       10                  10</a:t>
            </a:r>
          </a:p>
          <a:p>
            <a:pPr eaLnBrk="1" hangingPunct="1"/>
            <a:r>
              <a:rPr lang="en-US" altLang="ru-RU" sz="1400" b="1">
                <a:solidFill>
                  <a:srgbClr val="008000"/>
                </a:solidFill>
              </a:rPr>
              <a:t>  </a:t>
            </a:r>
            <a:r>
              <a:rPr lang="en-US" altLang="ru-RU" sz="1400" b="1">
                <a:solidFill>
                  <a:srgbClr val="000000"/>
                </a:solidFill>
              </a:rPr>
              <a:t>200 MEu</a:t>
            </a:r>
          </a:p>
          <a:p>
            <a:pPr eaLnBrk="1" hangingPunct="1"/>
            <a:endParaRPr lang="en-US" altLang="ru-RU" sz="1400" b="1">
              <a:solidFill>
                <a:srgbClr val="008000"/>
              </a:solidFill>
            </a:endParaRPr>
          </a:p>
          <a:p>
            <a:pPr eaLnBrk="1" hangingPunct="1"/>
            <a:r>
              <a:rPr lang="en-US" altLang="ru-RU" sz="1400" b="1">
                <a:solidFill>
                  <a:srgbClr val="FF0000"/>
                </a:solidFill>
              </a:rPr>
              <a:t>DNS-IV	  130	        3                  800</a:t>
            </a:r>
          </a:p>
        </p:txBody>
      </p:sp>
      <p:cxnSp>
        <p:nvCxnSpPr>
          <p:cNvPr id="17" name="Прямая соединительная линия 16"/>
          <p:cNvCxnSpPr/>
          <p:nvPr/>
        </p:nvCxnSpPr>
        <p:spPr>
          <a:xfrm flipV="1">
            <a:off x="4203700" y="1557338"/>
            <a:ext cx="0" cy="3600450"/>
          </a:xfrm>
          <a:prstGeom prst="line">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flipV="1">
            <a:off x="4437063" y="1557338"/>
            <a:ext cx="0" cy="3600450"/>
          </a:xfrm>
          <a:prstGeom prst="line">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4203700" y="1041400"/>
            <a:ext cx="0" cy="4318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4437063" y="1041400"/>
            <a:ext cx="0" cy="4318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4194175" y="1041400"/>
            <a:ext cx="2428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4211638" y="5157788"/>
            <a:ext cx="2444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0657" name="TextBox 21"/>
          <p:cNvSpPr txBox="1">
            <a:spLocks noChangeArrowheads="1"/>
          </p:cNvSpPr>
          <p:nvPr/>
        </p:nvSpPr>
        <p:spPr bwMode="auto">
          <a:xfrm>
            <a:off x="3668713" y="908050"/>
            <a:ext cx="4826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1400" b="1">
                <a:solidFill>
                  <a:srgbClr val="000000"/>
                </a:solidFill>
              </a:rPr>
              <a:t>130</a:t>
            </a:r>
            <a:endParaRPr lang="ru-RU" altLang="ru-RU" sz="1400" b="1">
              <a:solidFill>
                <a:srgbClr val="000000"/>
              </a:solidFill>
            </a:endParaRPr>
          </a:p>
        </p:txBody>
      </p:sp>
      <p:sp>
        <p:nvSpPr>
          <p:cNvPr id="31762" name="TextBox 3"/>
          <p:cNvSpPr txBox="1">
            <a:spLocks noChangeArrowheads="1"/>
          </p:cNvSpPr>
          <p:nvPr/>
        </p:nvSpPr>
        <p:spPr bwMode="auto">
          <a:xfrm>
            <a:off x="4932363" y="4225925"/>
            <a:ext cx="13081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defRPr/>
            </a:pPr>
            <a:r>
              <a:rPr lang="en-US" altLang="ru-RU" sz="1400" b="1" smtClean="0">
                <a:solidFill>
                  <a:srgbClr val="FF0000"/>
                </a:solidFill>
                <a:latin typeface="Arial" pitchFamily="34" charset="0"/>
              </a:rPr>
              <a:t>100</a:t>
            </a:r>
            <a:r>
              <a:rPr lang="en-US" altLang="ru-RU" sz="1400" b="1" smtClean="0">
                <a:solidFill>
                  <a:srgbClr val="FF0000"/>
                </a:solidFill>
                <a:latin typeface="Arial" pitchFamily="34" charset="0"/>
                <a:sym typeface="Symbol" pitchFamily="18" charset="2"/>
              </a:rPr>
              <a:t>900 MEu</a:t>
            </a:r>
            <a:endParaRPr lang="en-US" altLang="ru-RU" sz="1400" b="1" smtClean="0">
              <a:solidFill>
                <a:srgbClr val="FF0000"/>
              </a:solidFill>
              <a:latin typeface="Arial" pitchFamily="34" charset="0"/>
            </a:endParaRPr>
          </a:p>
          <a:p>
            <a:pPr>
              <a:defRPr/>
            </a:pPr>
            <a:endParaRPr lang="ru-RU" altLang="ru-RU" sz="1400" smtClean="0">
              <a:solidFill>
                <a:prstClr val="black"/>
              </a:solidFill>
              <a:latin typeface="Arial" pitchFamily="34" charset="0"/>
              <a:cs typeface="+mn-cs"/>
            </a:endParaRPr>
          </a:p>
        </p:txBody>
      </p:sp>
      <p:sp>
        <p:nvSpPr>
          <p:cNvPr id="240659" name="TextBox 24"/>
          <p:cNvSpPr txBox="1">
            <a:spLocks noChangeArrowheads="1"/>
          </p:cNvSpPr>
          <p:nvPr/>
        </p:nvSpPr>
        <p:spPr bwMode="auto">
          <a:xfrm>
            <a:off x="8340725" y="1254125"/>
            <a:ext cx="846138"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400" b="1">
                <a:solidFill>
                  <a:srgbClr val="008000"/>
                </a:solidFill>
              </a:rPr>
              <a:t>Flux </a:t>
            </a:r>
          </a:p>
          <a:p>
            <a:pPr eaLnBrk="1" hangingPunct="1"/>
            <a:r>
              <a:rPr lang="en-US" altLang="ru-RU" sz="1400" b="1">
                <a:solidFill>
                  <a:srgbClr val="008000"/>
                </a:solidFill>
              </a:rPr>
              <a:t>density,</a:t>
            </a:r>
          </a:p>
          <a:p>
            <a:pPr eaLnBrk="1" hangingPunct="1"/>
            <a:r>
              <a:rPr lang="en-US" altLang="ru-RU" sz="1400" b="1">
                <a:solidFill>
                  <a:srgbClr val="008000"/>
                </a:solidFill>
              </a:rPr>
              <a:t>peak</a:t>
            </a:r>
            <a:endParaRPr lang="ru-RU" altLang="ru-RU" sz="1400" b="1">
              <a:solidFill>
                <a:srgbClr val="008000"/>
              </a:solidFill>
            </a:endParaRPr>
          </a:p>
        </p:txBody>
      </p:sp>
      <p:pic>
        <p:nvPicPr>
          <p:cNvPr id="240660" name="Рисунок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43713" y="4508500"/>
            <a:ext cx="2300287" cy="31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Прямоугольник 4"/>
          <p:cNvSpPr>
            <a:spLocks noChangeArrowheads="1"/>
          </p:cNvSpPr>
          <p:nvPr/>
        </p:nvSpPr>
        <p:spPr bwMode="auto">
          <a:xfrm>
            <a:off x="547688" y="1350963"/>
            <a:ext cx="8107362"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hu-HU" sz="2200" dirty="0" smtClean="0">
                <a:solidFill>
                  <a:srgbClr val="014975"/>
                </a:solidFill>
              </a:rPr>
              <a:t>The PAC notes the growing need for neutrons in modern sciences due to the unique properties of neutron when interacting with matter.</a:t>
            </a:r>
          </a:p>
          <a:p>
            <a:pPr algn="just" eaLnBrk="1" hangingPunct="1"/>
            <a:endParaRPr lang="en-US" altLang="hu-HU" sz="2200" dirty="0" smtClean="0">
              <a:solidFill>
                <a:srgbClr val="014975"/>
              </a:solidFill>
            </a:endParaRPr>
          </a:p>
          <a:p>
            <a:pPr algn="just" eaLnBrk="1" hangingPunct="1"/>
            <a:r>
              <a:rPr lang="en-US" altLang="hu-HU" sz="2200" dirty="0" smtClean="0">
                <a:solidFill>
                  <a:srgbClr val="014975"/>
                </a:solidFill>
              </a:rPr>
              <a:t>At the same time, the number of neutron sources constantly decreases worldwide since obsolete reactors are being shut down. </a:t>
            </a:r>
          </a:p>
          <a:p>
            <a:pPr algn="just" eaLnBrk="1" hangingPunct="1"/>
            <a:endParaRPr lang="en-US" altLang="hu-HU" sz="2200" dirty="0" smtClean="0">
              <a:solidFill>
                <a:srgbClr val="014975"/>
              </a:solidFill>
            </a:endParaRPr>
          </a:p>
          <a:p>
            <a:pPr algn="just" eaLnBrk="1" hangingPunct="1"/>
            <a:r>
              <a:rPr lang="en-US" altLang="hu-HU" sz="2200" dirty="0" smtClean="0">
                <a:solidFill>
                  <a:srgbClr val="C00000"/>
                </a:solidFill>
              </a:rPr>
              <a:t>In this regard, the PAC considers starting the strategic planning of a possible project for JINR’s new neutron source replacing IBR-2 after reactor shut-down to be an important task and takes note of the presented plan for its implementation.</a:t>
            </a:r>
            <a:endParaRPr lang="en-US" altLang="hu-HU" sz="2200" dirty="0">
              <a:solidFill>
                <a:srgbClr val="C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Скругленный прямоугольник 18"/>
          <p:cNvSpPr>
            <a:spLocks noChangeArrowheads="1"/>
          </p:cNvSpPr>
          <p:nvPr/>
        </p:nvSpPr>
        <p:spPr bwMode="auto">
          <a:xfrm>
            <a:off x="603250" y="228600"/>
            <a:ext cx="7988300" cy="1055688"/>
          </a:xfrm>
          <a:prstGeom prst="roundRect">
            <a:avLst>
              <a:gd name="adj" fmla="val 16667"/>
            </a:avLst>
          </a:pr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800" b="1">
                <a:solidFill>
                  <a:srgbClr val="FFFF00"/>
                </a:solidFill>
              </a:rPr>
              <a:t>User demands on the parameters</a:t>
            </a:r>
            <a:br>
              <a:rPr lang="en-US" altLang="hu-HU" sz="2800" b="1">
                <a:solidFill>
                  <a:srgbClr val="FFFF00"/>
                </a:solidFill>
              </a:rPr>
            </a:br>
            <a:r>
              <a:rPr lang="en-US" altLang="hu-HU" sz="2800" b="1">
                <a:solidFill>
                  <a:srgbClr val="FFFF00"/>
                </a:solidFill>
              </a:rPr>
              <a:t>of a future neutron source at JINR</a:t>
            </a:r>
          </a:p>
        </p:txBody>
      </p:sp>
      <p:sp>
        <p:nvSpPr>
          <p:cNvPr id="242691" name="Прямоугольник 2"/>
          <p:cNvSpPr>
            <a:spLocks noChangeArrowheads="1"/>
          </p:cNvSpPr>
          <p:nvPr/>
        </p:nvSpPr>
        <p:spPr bwMode="auto">
          <a:xfrm>
            <a:off x="-341313" y="1390650"/>
            <a:ext cx="9029701"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hu-HU" sz="2200" b="1" i="1">
                <a:solidFill>
                  <a:srgbClr val="C00000"/>
                </a:solidFill>
              </a:rPr>
              <a:t>N. Kučerka </a:t>
            </a:r>
          </a:p>
        </p:txBody>
      </p:sp>
      <p:graphicFrame>
        <p:nvGraphicFramePr>
          <p:cNvPr id="5" name="Chart 8">
            <a:extLst>
              <a:ext uri="{FF2B5EF4-FFF2-40B4-BE49-F238E27FC236}"/>
            </a:extLst>
          </p:cNvPr>
          <p:cNvGraphicFramePr>
            <a:graphicFrameLocks/>
          </p:cNvGraphicFramePr>
          <p:nvPr/>
        </p:nvGraphicFramePr>
        <p:xfrm>
          <a:off x="4572000" y="41148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3"/>
          <p:cNvSpPr txBox="1">
            <a:spLocks/>
          </p:cNvSpPr>
          <p:nvPr/>
        </p:nvSpPr>
        <p:spPr>
          <a:xfrm>
            <a:off x="273050" y="1709738"/>
            <a:ext cx="3071813" cy="47625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sz="2500" u="sng" dirty="0" smtClean="0">
                <a:solidFill>
                  <a:srgbClr val="014975"/>
                </a:solidFill>
                <a:effectLst>
                  <a:outerShdw blurRad="38100" dist="38100" dir="2700000" algn="tl">
                    <a:srgbClr val="000000">
                      <a:alpha val="43137"/>
                    </a:srgbClr>
                  </a:outerShdw>
                </a:effectLst>
              </a:rPr>
              <a:t>Neutron Users</a:t>
            </a:r>
            <a:endParaRPr lang="en-CA" sz="2500" u="sng" dirty="0">
              <a:solidFill>
                <a:srgbClr val="014975"/>
              </a:solidFill>
              <a:effectLst>
                <a:outerShdw blurRad="38100" dist="38100" dir="2700000" algn="tl">
                  <a:srgbClr val="000000">
                    <a:alpha val="43137"/>
                  </a:srgbClr>
                </a:outerShdw>
              </a:effectLst>
            </a:endParaRPr>
          </a:p>
        </p:txBody>
      </p:sp>
      <p:sp>
        <p:nvSpPr>
          <p:cNvPr id="8" name="Rectangle 3"/>
          <p:cNvSpPr txBox="1">
            <a:spLocks noChangeArrowheads="1"/>
          </p:cNvSpPr>
          <p:nvPr/>
        </p:nvSpPr>
        <p:spPr>
          <a:xfrm>
            <a:off x="209550" y="2232025"/>
            <a:ext cx="8716963" cy="1631950"/>
          </a:xfrm>
          <a:prstGeom prst="rect">
            <a:avLst/>
          </a:prstGeom>
        </p:spPr>
        <p:txBody>
          <a:bodyPr>
            <a:spAutoFit/>
          </a:bodyPr>
          <a:lstStyle/>
          <a:p>
            <a:pPr>
              <a:spcAft>
                <a:spcPts val="600"/>
              </a:spcAft>
              <a:defRPr/>
            </a:pPr>
            <a:r>
              <a:rPr lang="en-CA" sz="2000" dirty="0">
                <a:solidFill>
                  <a:srgbClr val="014975"/>
                </a:solidFill>
                <a:latin typeface="+mj-lt"/>
              </a:rPr>
              <a:t>The European user community is the largest and most diverse in the world by far, </a:t>
            </a:r>
            <a:r>
              <a:rPr lang="en-CA" sz="2000" b="1" dirty="0">
                <a:solidFill>
                  <a:srgbClr val="C00000"/>
                </a:solidFill>
                <a:latin typeface="+mj-lt"/>
              </a:rPr>
              <a:t>numbering over 6000 scientists </a:t>
            </a:r>
            <a:r>
              <a:rPr lang="en-CA" sz="2000" dirty="0">
                <a:solidFill>
                  <a:srgbClr val="014975"/>
                </a:solidFill>
                <a:latin typeface="+mj-lt"/>
              </a:rPr>
              <a:t>and engineers from academia, national and international research laboratories and institutes, as well as from industry, all of whom use neutrons as an essential tool in an increasingly wide range of research fields.                                                  </a:t>
            </a:r>
            <a:r>
              <a:rPr lang="en-CA" sz="1600" i="1" dirty="0">
                <a:solidFill>
                  <a:srgbClr val="014975"/>
                </a:solidFill>
                <a:latin typeface="+mj-lt"/>
              </a:rPr>
              <a:t>ESFRI </a:t>
            </a:r>
            <a:r>
              <a:rPr lang="en-CA" sz="1600" i="1" dirty="0" err="1">
                <a:solidFill>
                  <a:srgbClr val="014975"/>
                </a:solidFill>
                <a:latin typeface="+mj-lt"/>
              </a:rPr>
              <a:t>Scripta</a:t>
            </a:r>
            <a:r>
              <a:rPr lang="en-CA" sz="1600" i="1" dirty="0">
                <a:solidFill>
                  <a:srgbClr val="014975"/>
                </a:solidFill>
                <a:latin typeface="+mj-lt"/>
              </a:rPr>
              <a:t> Volume I, Neutron Landscape Group, June 2016</a:t>
            </a:r>
          </a:p>
        </p:txBody>
      </p:sp>
      <p:graphicFrame>
        <p:nvGraphicFramePr>
          <p:cNvPr id="9" name="Chart 4">
            <a:extLst>
              <a:ext uri="{FF2B5EF4-FFF2-40B4-BE49-F238E27FC236}"/>
            </a:extLst>
          </p:cNvPr>
          <p:cNvGraphicFramePr>
            <a:graphicFrameLocks/>
          </p:cNvGraphicFramePr>
          <p:nvPr/>
        </p:nvGraphicFramePr>
        <p:xfrm>
          <a:off x="0" y="411480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theme/_rels/theme1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6.xml><?xml version="1.0" encoding="utf-8"?>
<a:theme xmlns:a="http://schemas.openxmlformats.org/drawingml/2006/main" name="Синий обелиск">
  <a:themeElements>
    <a:clrScheme name="Синий обелиск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Синий обелиск">
      <a:majorFont>
        <a:latin typeface="Arial"/>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lnDef>
  </a:objectDefaults>
  <a:extraClrSchemeLst>
    <a:extraClrScheme>
      <a:clrScheme name="Синий обелиск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Синий обелиск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Синий обелиск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Синий обелиск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Синий обелиск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Синий обелиск">
  <a:themeElements>
    <a:clrScheme name="Синий обелиск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Синий обелиск">
      <a:majorFont>
        <a:latin typeface="Arial"/>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Arial" charset="0"/>
          </a:defRPr>
        </a:defPPr>
      </a:lstStyle>
    </a:lnDef>
  </a:objectDefaults>
  <a:extraClrSchemeLst>
    <a:extraClrScheme>
      <a:clrScheme name="Синий обелиск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Синий обелиск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Синий обелиск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Синий обелиск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Синий обелиск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1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iseño predeterminado">
  <a:themeElements>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27732</TotalTime>
  <Words>3096</Words>
  <Application>Microsoft Office PowerPoint</Application>
  <PresentationFormat>Экран (4:3)</PresentationFormat>
  <Paragraphs>379</Paragraphs>
  <Slides>39</Slides>
  <Notes>7</Notes>
  <HiddenSlides>0</HiddenSlides>
  <MMClips>0</MMClips>
  <ScaleCrop>false</ScaleCrop>
  <HeadingPairs>
    <vt:vector size="4" baseType="variant">
      <vt:variant>
        <vt:lpstr>Тема</vt:lpstr>
      </vt:variant>
      <vt:variant>
        <vt:i4>20</vt:i4>
      </vt:variant>
      <vt:variant>
        <vt:lpstr>Заголовки слайдов</vt:lpstr>
      </vt:variant>
      <vt:variant>
        <vt:i4>39</vt:i4>
      </vt:variant>
    </vt:vector>
  </HeadingPairs>
  <TitlesOfParts>
    <vt:vector size="59" baseType="lpstr">
      <vt:lpstr>ucansV_shvetsov</vt:lpstr>
      <vt:lpstr>1_ucansV_shvetsov</vt:lpstr>
      <vt:lpstr>2_ucansV_shvetsov</vt:lpstr>
      <vt:lpstr>3_ucansV_shvetsov</vt:lpstr>
      <vt:lpstr>4_ucansV_shvetsov</vt:lpstr>
      <vt:lpstr>5_ucansV_shvetsov</vt:lpstr>
      <vt:lpstr>10_Тема Office</vt:lpstr>
      <vt:lpstr>Diseño predeterminado</vt:lpstr>
      <vt:lpstr>6_Оформление по умолчанию</vt:lpstr>
      <vt:lpstr>Тема Office</vt:lpstr>
      <vt:lpstr>1_Тема Office</vt:lpstr>
      <vt:lpstr>2_Тема Office</vt:lpstr>
      <vt:lpstr>5_Тема Office</vt:lpstr>
      <vt:lpstr>6_Тема Office</vt:lpstr>
      <vt:lpstr>Апекс</vt:lpstr>
      <vt:lpstr>Синий обелиск</vt:lpstr>
      <vt:lpstr>1_Синий обелиск</vt:lpstr>
      <vt:lpstr>9_Тема Office</vt:lpstr>
      <vt:lpstr>1_Оформление по умолчанию</vt:lpstr>
      <vt:lpstr>12_Тема Office</vt:lpstr>
      <vt:lpstr>Слайд 1</vt:lpstr>
      <vt:lpstr>Слайд 2</vt:lpstr>
      <vt:lpstr>Valeriu Kantser</vt:lpstr>
      <vt:lpstr>Слайд 4</vt:lpstr>
      <vt:lpstr>Слайд 5</vt:lpstr>
      <vt:lpstr>Слайд 6</vt:lpstr>
      <vt:lpstr>Dubna Neutron Source of fourth generation    (DNS-IV) vs. other sources</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vector>
  </TitlesOfParts>
  <Company>co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Пользователь</cp:lastModifiedBy>
  <cp:revision>1093</cp:revision>
  <dcterms:created xsi:type="dcterms:W3CDTF">2006-12-22T14:39:55Z</dcterms:created>
  <dcterms:modified xsi:type="dcterms:W3CDTF">2017-09-18T10:49:04Z</dcterms:modified>
</cp:coreProperties>
</file>