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3"/>
  </p:notesMasterIdLst>
  <p:sldIdLst>
    <p:sldId id="258" r:id="rId2"/>
    <p:sldId id="306" r:id="rId3"/>
    <p:sldId id="282" r:id="rId4"/>
    <p:sldId id="263" r:id="rId5"/>
    <p:sldId id="277" r:id="rId6"/>
    <p:sldId id="278" r:id="rId7"/>
    <p:sldId id="286" r:id="rId8"/>
    <p:sldId id="308" r:id="rId9"/>
    <p:sldId id="261" r:id="rId10"/>
    <p:sldId id="307" r:id="rId11"/>
    <p:sldId id="262" r:id="rId12"/>
    <p:sldId id="264" r:id="rId13"/>
    <p:sldId id="294" r:id="rId14"/>
    <p:sldId id="265" r:id="rId15"/>
    <p:sldId id="295" r:id="rId16"/>
    <p:sldId id="296" r:id="rId17"/>
    <p:sldId id="311" r:id="rId18"/>
    <p:sldId id="298" r:id="rId19"/>
    <p:sldId id="267" r:id="rId20"/>
    <p:sldId id="268" r:id="rId21"/>
    <p:sldId id="301" r:id="rId22"/>
    <p:sldId id="305" r:id="rId23"/>
    <p:sldId id="304" r:id="rId24"/>
    <p:sldId id="271" r:id="rId25"/>
    <p:sldId id="272" r:id="rId26"/>
    <p:sldId id="273" r:id="rId27"/>
    <p:sldId id="274" r:id="rId28"/>
    <p:sldId id="275" r:id="rId29"/>
    <p:sldId id="290" r:id="rId30"/>
    <p:sldId id="312" r:id="rId31"/>
    <p:sldId id="313"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13" autoAdjust="0"/>
    <p:restoredTop sz="94660"/>
  </p:normalViewPr>
  <p:slideViewPr>
    <p:cSldViewPr>
      <p:cViewPr varScale="1">
        <p:scale>
          <a:sx n="98" d="100"/>
          <a:sy n="98" d="100"/>
        </p:scale>
        <p:origin x="-73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607448-EB51-40AD-9C44-D9202825FB7D}" type="datetimeFigureOut">
              <a:rPr lang="ru-RU" smtClean="0"/>
              <a:pPr/>
              <a:t>05.09.2017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3AA6B-3B8F-40E6-95ED-F19CB877AD85}" type="slidenum">
              <a:rPr lang="ru-RU" smtClean="0"/>
              <a:pPr/>
              <a:t>‹#›</a:t>
            </a:fld>
            <a:endParaRPr lang="ru-RU"/>
          </a:p>
        </p:txBody>
      </p:sp>
    </p:spTree>
    <p:extLst>
      <p:ext uri="{BB962C8B-B14F-4D97-AF65-F5344CB8AC3E}">
        <p14:creationId xmlns="" xmlns:p14="http://schemas.microsoft.com/office/powerpoint/2010/main"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D63F2E6A-B84C-418D-B70D-3D9FE66504A1}" type="slidenum">
              <a:rPr lang="en-US" smtClean="0"/>
              <a:pPr/>
              <a:t>5</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ru-RU" dirty="0" smtClean="0"/>
          </a:p>
        </p:txBody>
      </p:sp>
    </p:spTree>
    <p:extLst>
      <p:ext uri="{BB962C8B-B14F-4D97-AF65-F5344CB8AC3E}">
        <p14:creationId xmlns="" xmlns:p14="http://schemas.microsoft.com/office/powerpoint/2010/main" val="2087650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24</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36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smtClean="0"/>
          </a:p>
        </p:txBody>
      </p:sp>
    </p:spTree>
    <p:extLst>
      <p:ext uri="{BB962C8B-B14F-4D97-AF65-F5344CB8AC3E}">
        <p14:creationId xmlns="" xmlns:p14="http://schemas.microsoft.com/office/powerpoint/2010/main" val="314832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5B0E5A57-06D1-4669-9DF0-FDFF370A1E77}" type="slidenum">
              <a:rPr lang="en-US" altLang="ru-RU" smtClean="0"/>
              <a:pPr/>
              <a:t>7</a:t>
            </a:fld>
            <a:endParaRPr lang="en-US" altLang="ru-RU"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 xmlns:p14="http://schemas.microsoft.com/office/powerpoint/2010/main" val="58454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11</a:t>
            </a:fld>
            <a:endParaRPr lang="ru-RU"/>
          </a:p>
        </p:txBody>
      </p:sp>
    </p:spTree>
    <p:extLst>
      <p:ext uri="{BB962C8B-B14F-4D97-AF65-F5344CB8AC3E}">
        <p14:creationId xmlns="" xmlns:p14="http://schemas.microsoft.com/office/powerpoint/2010/main" val="3915623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13</a:t>
            </a:fld>
            <a:endParaRPr lang="ru-RU"/>
          </a:p>
        </p:txBody>
      </p:sp>
    </p:spTree>
    <p:extLst>
      <p:ext uri="{BB962C8B-B14F-4D97-AF65-F5344CB8AC3E}">
        <p14:creationId xmlns="" xmlns:p14="http://schemas.microsoft.com/office/powerpoint/2010/main" val="378508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15</a:t>
            </a:fld>
            <a:endParaRPr lang="ru-RU"/>
          </a:p>
        </p:txBody>
      </p:sp>
    </p:spTree>
    <p:extLst>
      <p:ext uri="{BB962C8B-B14F-4D97-AF65-F5344CB8AC3E}">
        <p14:creationId xmlns="" xmlns:p14="http://schemas.microsoft.com/office/powerpoint/2010/main" val="846818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16</a:t>
            </a:fld>
            <a:endParaRPr lang="ru-RU"/>
          </a:p>
        </p:txBody>
      </p:sp>
    </p:spTree>
    <p:extLst>
      <p:ext uri="{BB962C8B-B14F-4D97-AF65-F5344CB8AC3E}">
        <p14:creationId xmlns="" xmlns:p14="http://schemas.microsoft.com/office/powerpoint/2010/main" val="201441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17</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22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2127E45-1CF0-4802-B318-133C3315A921}" type="datetimeFigureOut">
              <a:rPr lang="ru-RU" smtClean="0"/>
              <a:pPr/>
              <a:t>05.09.2017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127E45-1CF0-4802-B318-133C3315A921}" type="datetimeFigureOut">
              <a:rPr lang="ru-RU" smtClean="0"/>
              <a:pPr/>
              <a:t>05.09.2017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127E45-1CF0-4802-B318-133C3315A921}" type="datetimeFigureOut">
              <a:rPr lang="ru-RU" smtClean="0"/>
              <a:pPr/>
              <a:t>05.09.2017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FD7142A-0CEA-4E0D-9DF4-5E1C3D248C28}" type="slidenum">
              <a:rPr lang="en-US"/>
              <a:pPr>
                <a:defRPr/>
              </a:pPr>
              <a:t>‹#›</a:t>
            </a:fld>
            <a:endParaRPr lang="en-US" dirty="0"/>
          </a:p>
        </p:txBody>
      </p:sp>
    </p:spTree>
    <p:extLst>
      <p:ext uri="{BB962C8B-B14F-4D97-AF65-F5344CB8AC3E}">
        <p14:creationId xmlns="" xmlns:p14="http://schemas.microsoft.com/office/powerpoint/2010/main" val="24425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127E45-1CF0-4802-B318-133C3315A921}" type="datetimeFigureOut">
              <a:rPr lang="ru-RU" smtClean="0"/>
              <a:pPr/>
              <a:t>05.09.2017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2127E45-1CF0-4802-B318-133C3315A921}" type="datetimeFigureOut">
              <a:rPr lang="ru-RU" smtClean="0"/>
              <a:pPr/>
              <a:t>05.09.2017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2127E45-1CF0-4802-B318-133C3315A921}" type="datetimeFigureOut">
              <a:rPr lang="ru-RU" smtClean="0"/>
              <a:pPr/>
              <a:t>05.09.2017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2127E45-1CF0-4802-B318-133C3315A921}" type="datetimeFigureOut">
              <a:rPr lang="ru-RU" smtClean="0"/>
              <a:pPr/>
              <a:t>05.09.2017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2127E45-1CF0-4802-B318-133C3315A921}" type="datetimeFigureOut">
              <a:rPr lang="ru-RU" smtClean="0"/>
              <a:pPr/>
              <a:t>05.09.2017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127E45-1CF0-4802-B318-133C3315A921}" type="datetimeFigureOut">
              <a:rPr lang="ru-RU" smtClean="0"/>
              <a:pPr/>
              <a:t>05.09.2017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127E45-1CF0-4802-B318-133C3315A921}" type="datetimeFigureOut">
              <a:rPr lang="ru-RU" smtClean="0"/>
              <a:pPr/>
              <a:t>05.09.2017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127E45-1CF0-4802-B318-133C3315A921}" type="datetimeFigureOut">
              <a:rPr lang="ru-RU" smtClean="0"/>
              <a:pPr/>
              <a:t>05.09.2017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27E45-1CF0-4802-B318-133C3315A921}" type="datetimeFigureOut">
              <a:rPr lang="ru-RU" smtClean="0"/>
              <a:pPr/>
              <a:t>05.09.2017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0C2-FB95-4464-969C-DC460CD1CF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423863"/>
            <a:ext cx="9144000" cy="3581400"/>
          </a:xfrm>
          <a:prstGeom prst="rect">
            <a:avLst/>
          </a:prstGeom>
          <a:noFill/>
          <a:ln w="9525">
            <a:noFill/>
            <a:miter lim="800000"/>
            <a:headEnd/>
            <a:tailEnd/>
          </a:ln>
        </p:spPr>
        <p:txBody>
          <a:bodyPr anchor="b"/>
          <a:lstStyle/>
          <a:p>
            <a:pPr algn="ctr"/>
            <a:r>
              <a:rPr lang="en-US" sz="4400" b="1" dirty="0">
                <a:solidFill>
                  <a:srgbClr val="0033CC"/>
                </a:solidFill>
              </a:rPr>
              <a:t>Programme Advisory Committee for Nuclear Physics</a:t>
            </a:r>
            <a:endParaRPr lang="en-US" sz="2000" b="1" dirty="0">
              <a:solidFill>
                <a:srgbClr val="0033CC"/>
              </a:solidFill>
            </a:endParaRPr>
          </a:p>
          <a:p>
            <a:pPr algn="ctr"/>
            <a:endParaRPr lang="en-US" sz="2000" b="1" dirty="0">
              <a:solidFill>
                <a:srgbClr val="0033CC"/>
              </a:solidFill>
              <a:cs typeface="Times New Roman" pitchFamily="18" charset="0"/>
            </a:endParaRPr>
          </a:p>
          <a:p>
            <a:pPr algn="ctr"/>
            <a:r>
              <a:rPr lang="ru-RU" sz="3600" b="1" dirty="0" smtClean="0">
                <a:solidFill>
                  <a:schemeClr val="tx1"/>
                </a:solidFill>
                <a:cs typeface="Times New Roman" pitchFamily="18" charset="0"/>
              </a:rPr>
              <a:t>4</a:t>
            </a:r>
            <a:r>
              <a:rPr lang="en-US" sz="3600" b="1" dirty="0" smtClean="0">
                <a:cs typeface="Times New Roman" pitchFamily="18" charset="0"/>
              </a:rPr>
              <a:t>6</a:t>
            </a:r>
            <a:r>
              <a:rPr lang="en-US" sz="3600" b="1" dirty="0" smtClean="0">
                <a:solidFill>
                  <a:schemeClr val="tx1"/>
                </a:solidFill>
                <a:cs typeface="Times New Roman" pitchFamily="18" charset="0"/>
              </a:rPr>
              <a:t>-th </a:t>
            </a:r>
            <a:r>
              <a:rPr lang="en-US" sz="3600" b="1" dirty="0">
                <a:solidFill>
                  <a:schemeClr val="tx1"/>
                </a:solidFill>
                <a:cs typeface="Times New Roman" pitchFamily="18" charset="0"/>
              </a:rPr>
              <a:t>meeting </a:t>
            </a:r>
            <a:endParaRPr lang="en-US" sz="2000" b="1" dirty="0">
              <a:solidFill>
                <a:schemeClr val="tx1"/>
              </a:solidFill>
              <a:cs typeface="Times New Roman" pitchFamily="18" charset="0"/>
            </a:endParaRPr>
          </a:p>
          <a:p>
            <a:pPr algn="ctr"/>
            <a:endParaRPr lang="en-US" sz="2000" b="1" dirty="0">
              <a:solidFill>
                <a:schemeClr val="tx1"/>
              </a:solidFill>
            </a:endParaRPr>
          </a:p>
          <a:p>
            <a:pPr algn="ctr"/>
            <a:r>
              <a:rPr lang="en-US" b="1" dirty="0" smtClean="0"/>
              <a:t>14</a:t>
            </a:r>
            <a:r>
              <a:rPr lang="en-US" b="1" dirty="0" smtClean="0">
                <a:solidFill>
                  <a:schemeClr val="tx1"/>
                </a:solidFill>
              </a:rPr>
              <a:t>–15 June  </a:t>
            </a:r>
            <a:r>
              <a:rPr lang="en-US" b="1" dirty="0">
                <a:solidFill>
                  <a:schemeClr val="tx1"/>
                </a:solidFill>
              </a:rPr>
              <a:t>2017</a:t>
            </a:r>
            <a:endParaRPr lang="ru-RU" sz="2800" b="1" i="1" dirty="0">
              <a:solidFill>
                <a:schemeClr val="tx1"/>
              </a:solidFill>
              <a:cs typeface="Times New Roman" pitchFamily="18" charset="0"/>
            </a:endParaRPr>
          </a:p>
        </p:txBody>
      </p:sp>
      <p:sp>
        <p:nvSpPr>
          <p:cNvPr id="2051" name="Номер слайда 1"/>
          <p:cNvSpPr>
            <a:spLocks noGrp="1"/>
          </p:cNvSpPr>
          <p:nvPr>
            <p:ph type="sldNum" sz="quarter" idx="12"/>
          </p:nvPr>
        </p:nvSpPr>
        <p:spPr>
          <a:noFill/>
          <a:ln>
            <a:miter lim="800000"/>
            <a:headEnd/>
            <a:tailEnd/>
          </a:ln>
        </p:spPr>
        <p:txBody>
          <a:bodyPr/>
          <a:lstStyle/>
          <a:p>
            <a:fld id="{26EDB6FA-24A2-4E24-A306-06B2251F416D}" type="slidenum">
              <a:rPr lang="ru-RU">
                <a:latin typeface="Arial" charset="0"/>
              </a:rPr>
              <a:pPr/>
              <a:t>1</a:t>
            </a:fld>
            <a:endParaRPr lang="ru-RU">
              <a:latin typeface="Arial" charset="0"/>
            </a:endParaRPr>
          </a:p>
        </p:txBody>
      </p:sp>
      <p:sp>
        <p:nvSpPr>
          <p:cNvPr id="2052" name="Прямоугольник 4"/>
          <p:cNvSpPr>
            <a:spLocks noChangeArrowheads="1"/>
          </p:cNvSpPr>
          <p:nvPr/>
        </p:nvSpPr>
        <p:spPr bwMode="auto">
          <a:xfrm>
            <a:off x="1619250" y="4868863"/>
            <a:ext cx="6049963" cy="646112"/>
          </a:xfrm>
          <a:prstGeom prst="rect">
            <a:avLst/>
          </a:prstGeom>
          <a:noFill/>
          <a:ln w="9525">
            <a:noFill/>
            <a:miter lim="800000"/>
            <a:headEnd/>
            <a:tailEnd/>
          </a:ln>
        </p:spPr>
        <p:txBody>
          <a:bodyPr>
            <a:spAutoFit/>
          </a:bodyPr>
          <a:lstStyle/>
          <a:p>
            <a:pPr algn="ctr"/>
            <a:r>
              <a:rPr lang="en-US" sz="3600" b="1" dirty="0"/>
              <a:t>Marek  </a:t>
            </a:r>
            <a:r>
              <a:rPr lang="en-US" sz="3600" b="1" dirty="0" err="1"/>
              <a:t>Lewitowicz</a:t>
            </a:r>
            <a:r>
              <a:rPr lang="en-US" dirty="0"/>
              <a:t>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975554"/>
            <a:ext cx="9001000" cy="2092881"/>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detection system for recording rare events of formation of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superheavy</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elements with a high position and energy resolution at GFS-2 is under development.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lang="en-US" sz="1100" dirty="0">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First tests of the focal plane double-sided Si strip detector have demonstrated its excellent energy resolution.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lang="en-US" sz="1100" dirty="0">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combination of the existing digital and analog electronics is proposed to be used in the first experiments at the SHE Factory.</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46"/>
          <p:cNvSpPr txBox="1">
            <a:spLocks noChangeArrowheads="1"/>
          </p:cNvSpPr>
          <p:nvPr/>
        </p:nvSpPr>
        <p:spPr bwMode="auto">
          <a:xfrm>
            <a:off x="645079" y="21447"/>
            <a:ext cx="7970837"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C00000"/>
                </a:solidFill>
                <a:latin typeface="Times New Roman" panose="02020603050405020304" pitchFamily="18" charset="0"/>
                <a:cs typeface="Times New Roman" panose="02020603050405020304" pitchFamily="18" charset="0"/>
              </a:rPr>
              <a:t>Focal plane DSS-Detectors</a:t>
            </a:r>
            <a:br>
              <a:rPr lang="en-US" sz="2800" b="1" dirty="0">
                <a:solidFill>
                  <a:srgbClr val="C0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(Micron Semiconductors, UK)</a:t>
            </a:r>
            <a:endParaRPr lang="ru-RU" sz="2800" b="1" dirty="0" smtClean="0">
              <a:solidFill>
                <a:srgbClr val="C00000"/>
              </a:solidFill>
              <a:latin typeface="Times New Roman" panose="02020603050405020304" pitchFamily="18" charset="0"/>
              <a:cs typeface="Times New Roman" panose="02020603050405020304" pitchFamily="18" charset="0"/>
            </a:endParaRPr>
          </a:p>
        </p:txBody>
      </p:sp>
      <p:pic>
        <p:nvPicPr>
          <p:cNvPr id="8"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16617" y="3286124"/>
            <a:ext cx="3683575" cy="2411068"/>
          </a:xfrm>
          <a:prstGeom prst="rect">
            <a:avLst/>
          </a:prstGeom>
        </p:spPr>
      </p:pic>
      <p:sp>
        <p:nvSpPr>
          <p:cNvPr id="11" name="TextBox 10"/>
          <p:cNvSpPr txBox="1"/>
          <p:nvPr/>
        </p:nvSpPr>
        <p:spPr>
          <a:xfrm>
            <a:off x="3688187" y="5857892"/>
            <a:ext cx="1443665" cy="369332"/>
          </a:xfrm>
          <a:prstGeom prst="rect">
            <a:avLst/>
          </a:prstGeom>
          <a:noFill/>
        </p:spPr>
        <p:txBody>
          <a:bodyPr wrap="none" rtlCol="0">
            <a:spAutoFit/>
          </a:bodyPr>
          <a:lstStyle/>
          <a:p>
            <a:r>
              <a:rPr lang="en-US" b="1" dirty="0" smtClean="0">
                <a:solidFill>
                  <a:srgbClr val="0066FF"/>
                </a:solidFill>
                <a:latin typeface="Times New Roman" panose="02020603050405020304" pitchFamily="18" charset="0"/>
                <a:cs typeface="Times New Roman" panose="02020603050405020304" pitchFamily="18" charset="0"/>
              </a:rPr>
              <a:t>Detector box</a:t>
            </a:r>
            <a:endParaRPr lang="ru-RU" b="1" dirty="0">
              <a:solidFill>
                <a:srgbClr val="0066FF"/>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72272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785794"/>
            <a:ext cx="8786874" cy="4862869"/>
          </a:xfrm>
          <a:prstGeom prst="rect">
            <a:avLst/>
          </a:prstGeom>
        </p:spPr>
        <p:txBody>
          <a:bodyPr wrap="square">
            <a:spAutoFit/>
          </a:bodyPr>
          <a:lstStyle/>
          <a:p>
            <a:pPr marL="342900" lvl="0" indent="-342900" eaLnBrk="0" fontAlgn="base" hangingPunct="0">
              <a:spcBef>
                <a:spcPct val="0"/>
              </a:spcBef>
              <a:spcAft>
                <a:spcPct val="0"/>
              </a:spcAft>
              <a:buFont typeface="Arial" panose="020B0604020202020204" pitchFamily="34" charset="0"/>
              <a:buChar char="•"/>
              <a:tabLst>
                <a:tab pos="2714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sz="2400" dirty="0" smtClean="0">
                <a:latin typeface="Arial" pitchFamily="34" charset="0"/>
                <a:ea typeface="Times New Roman" pitchFamily="18" charset="0"/>
                <a:cs typeface="Arial" pitchFamily="34" charset="0"/>
              </a:rPr>
              <a:t>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 JINR and FLNR Directorates ensure coordinated implementation of the schedule of civil construction, installation and commissioning work for the accelerator, separator, target and detector systems. </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42900" lvl="0" indent="-342900" eaLnBrk="0" fontAlgn="base" hangingPunct="0">
              <a:spcBef>
                <a:spcPct val="0"/>
              </a:spcBef>
              <a:spcAft>
                <a:spcPct val="0"/>
              </a:spcAft>
              <a:buFont typeface="Arial" panose="020B0604020202020204" pitchFamily="34" charset="0"/>
              <a:buChar char="•"/>
              <a:tabLst>
                <a:tab pos="271463" algn="l"/>
              </a:tabLst>
            </a:pPr>
            <a:endPar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42900" lvl="0" indent="-342900" eaLnBrk="0" fontAlgn="base" hangingPunct="0">
              <a:spcBef>
                <a:spcPct val="0"/>
              </a:spcBef>
              <a:spcAft>
                <a:spcPct val="0"/>
              </a:spcAft>
              <a:buFont typeface="Arial" panose="020B0604020202020204" pitchFamily="34" charset="0"/>
              <a:buChar char="•"/>
              <a:tabLst>
                <a:tab pos="271463" algn="l"/>
              </a:tabLst>
            </a:pPr>
            <a:r>
              <a:rPr lang="en-US" sz="2400" dirty="0" smtClean="0">
                <a:latin typeface="Arial" pitchFamily="34" charset="0"/>
                <a:ea typeface="Times New Roman" pitchFamily="18" charset="0"/>
                <a:cs typeface="Arial" pitchFamily="34" charset="0"/>
              </a:rPr>
              <a:t>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careful quality control to be ensured during the installation and commissioning of all mentioned SHE Factory components in order to guarantee the reliable operation of the facility at its optimal performance.</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42900" lvl="0" indent="-342900" eaLnBrk="0" fontAlgn="base" hangingPunct="0">
              <a:spcBef>
                <a:spcPct val="0"/>
              </a:spcBef>
              <a:spcAft>
                <a:spcPct val="0"/>
              </a:spcAft>
              <a:buFont typeface="Arial" panose="020B0604020202020204" pitchFamily="34" charset="0"/>
              <a:buChar char="•"/>
              <a:tabLst>
                <a:tab pos="271463" algn="l"/>
              </a:tabLst>
            </a:pPr>
            <a:endParaRPr lang="ru-RU" sz="1100" dirty="0">
              <a:latin typeface="Arial" pitchFamily="34" charset="0"/>
              <a:ea typeface="Times New Roman" pitchFamily="18" charset="0"/>
              <a:cs typeface="Arial" pitchFamily="34" charset="0"/>
            </a:endParaRPr>
          </a:p>
          <a:p>
            <a:pPr marL="342900" lvl="0" indent="-342900" eaLnBrk="0" fontAlgn="base" hangingPunct="0">
              <a:spcBef>
                <a:spcPct val="0"/>
              </a:spcBef>
              <a:spcAft>
                <a:spcPct val="0"/>
              </a:spcAft>
              <a:buFont typeface="Arial" panose="020B0604020202020204" pitchFamily="34" charset="0"/>
              <a:buChar char="•"/>
              <a:tabLst>
                <a:tab pos="2714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sz="2400" dirty="0" smtClean="0">
                <a:latin typeface="Arial" pitchFamily="34" charset="0"/>
                <a:ea typeface="Times New Roman" pitchFamily="18" charset="0"/>
                <a:cs typeface="Arial" pitchFamily="34" charset="0"/>
              </a:rPr>
              <a:t>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 FLNR Directorate focus on the preparation of day-one experiment. Special attention should be given to the timely provision of the SHE Factory complex with engineering and technical personnel.</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46"/>
          <p:cNvSpPr txBox="1">
            <a:spLocks noChangeArrowheads="1"/>
          </p:cNvSpPr>
          <p:nvPr/>
        </p:nvSpPr>
        <p:spPr bwMode="auto">
          <a:xfrm>
            <a:off x="645079" y="21447"/>
            <a:ext cx="79708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C00000"/>
                </a:solidFill>
                <a:latin typeface="Times New Roman" panose="02020603050405020304" pitchFamily="18" charset="0"/>
                <a:cs typeface="Times New Roman" panose="02020603050405020304" pitchFamily="18" charset="0"/>
              </a:rPr>
              <a:t>The PAC </a:t>
            </a:r>
            <a:r>
              <a:rPr lang="en-US" sz="2800" b="1" dirty="0" smtClean="0">
                <a:solidFill>
                  <a:srgbClr val="C00000"/>
                </a:solidFill>
                <a:latin typeface="Times New Roman" panose="02020603050405020304" pitchFamily="18" charset="0"/>
                <a:cs typeface="Times New Roman" panose="02020603050405020304" pitchFamily="18" charset="0"/>
              </a:rPr>
              <a:t>recommendation</a:t>
            </a:r>
            <a:endParaRPr lang="ru-RU" sz="2800" b="1" dirty="0" smtClean="0">
              <a:solidFill>
                <a:srgbClr val="C00000"/>
              </a:solidFill>
              <a:latin typeface="Times New Roman" panose="02020603050405020304" pitchFamily="18" charset="0"/>
              <a:cs typeface="Times New Roman" panose="02020603050405020304" pitchFamily="18" charset="0"/>
            </a:endParaRPr>
          </a:p>
        </p:txBody>
      </p:sp>
      <p:sp>
        <p:nvSpPr>
          <p:cNvPr id="4" name="ZoneTexte 3"/>
          <p:cNvSpPr txBox="1"/>
          <p:nvPr/>
        </p:nvSpPr>
        <p:spPr>
          <a:xfrm>
            <a:off x="395536" y="5805264"/>
            <a:ext cx="7272808" cy="646331"/>
          </a:xfrm>
          <a:prstGeom prst="rect">
            <a:avLst/>
          </a:prstGeom>
          <a:noFill/>
        </p:spPr>
        <p:txBody>
          <a:bodyPr wrap="square" rtlCol="0">
            <a:spAutoFit/>
          </a:bodyPr>
          <a:lstStyle/>
          <a:p>
            <a:r>
              <a:rPr lang="en-GB" i="1" dirty="0" smtClean="0"/>
              <a:t>Note: The PAC for NP </a:t>
            </a:r>
            <a:r>
              <a:rPr lang="en-GB" i="1" dirty="0"/>
              <a:t>members </a:t>
            </a:r>
            <a:r>
              <a:rPr lang="en-GB" i="1" dirty="0" smtClean="0"/>
              <a:t>were appointed for a regular follow-up of the construction and commissioning of the SHE Factory</a:t>
            </a:r>
            <a:endParaRPr lang="en-GB"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4191" y="1124744"/>
            <a:ext cx="5059676" cy="5478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 heard a report on the progress in commissioning and preparing day-one experiments at the new fragment-separator ACCULINNA-2 presented by </a:t>
            </a:r>
            <a:r>
              <a:rPr kumimoji="0" lang="en-US" b="0" i="0" u="none" strike="noStrike" cap="none" normalizeH="0" baseline="0" dirty="0" err="1" smtClean="0">
                <a:ln>
                  <a:noFill/>
                </a:ln>
                <a:effectLst/>
                <a:latin typeface="Arial" pitchFamily="34" charset="0"/>
                <a:ea typeface="Times New Roman" pitchFamily="18" charset="0"/>
                <a:cs typeface="Arial" pitchFamily="34" charset="0"/>
              </a:rPr>
              <a:t>Andrey</a:t>
            </a:r>
            <a:r>
              <a:rPr kumimoji="0" lang="en-US" b="0" i="0" u="none" strike="noStrike" cap="none" normalizeH="0" baseline="0" dirty="0" smtClean="0">
                <a:ln>
                  <a:noFill/>
                </a:ln>
                <a:effectLst/>
                <a:latin typeface="Arial" pitchFamily="34" charset="0"/>
                <a:ea typeface="Times New Roman" pitchFamily="18" charset="0"/>
                <a:cs typeface="Arial" pitchFamily="34" charset="0"/>
              </a:rPr>
              <a:t> Fomichev.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100" dirty="0">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start-up of this fragment-separator was carried out in March 2017.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100" dirty="0">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design parameters of the set-up were experimentally confirmed.</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measured intensities of the secondary beams exceeded the values obtained at the existing fragment-separator ACCULINNA-1 by a factor of 25.</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100" dirty="0">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collaboration proposed that the first experiments would investigate </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7</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13</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 </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17</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 and </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26</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decaying via the 3n, 4n and 2p emission.</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pic>
        <p:nvPicPr>
          <p:cNvPr id="20483" name="Picture 3" descr="C:\PAC\pac\PAC46\  46 ПКК ЯФ_2017.06.14_фото\C06I7457.jpg"/>
          <p:cNvPicPr>
            <a:picLocks noChangeAspect="1" noChangeArrowheads="1"/>
          </p:cNvPicPr>
          <p:nvPr/>
        </p:nvPicPr>
        <p:blipFill>
          <a:blip r:embed="rId2" cstate="print"/>
          <a:srcRect/>
          <a:stretch>
            <a:fillRect/>
          </a:stretch>
        </p:blipFill>
        <p:spPr bwMode="auto">
          <a:xfrm>
            <a:off x="6084168" y="3789040"/>
            <a:ext cx="2241008" cy="2342150"/>
          </a:xfrm>
          <a:prstGeom prst="rect">
            <a:avLst/>
          </a:prstGeom>
          <a:noFill/>
        </p:spPr>
      </p:pic>
      <p:sp>
        <p:nvSpPr>
          <p:cNvPr id="4" name="Прямоугольник 3"/>
          <p:cNvSpPr/>
          <p:nvPr/>
        </p:nvSpPr>
        <p:spPr>
          <a:xfrm>
            <a:off x="0" y="95890"/>
            <a:ext cx="8928992" cy="830997"/>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II. New fragment-separator ACCULINNA-2 and its day-one experiments</a:t>
            </a:r>
          </a:p>
        </p:txBody>
      </p:sp>
      <p:pic>
        <p:nvPicPr>
          <p:cNvPr id="5" name="Picture 3" descr="D:\Articles\fig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43920" y="1052736"/>
            <a:ext cx="3964584" cy="252028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ZoneTexte 1"/>
          <p:cNvSpPr txBox="1"/>
          <p:nvPr/>
        </p:nvSpPr>
        <p:spPr>
          <a:xfrm>
            <a:off x="6516216" y="6309320"/>
            <a:ext cx="1809341" cy="369332"/>
          </a:xfrm>
          <a:prstGeom prst="rect">
            <a:avLst/>
          </a:prstGeom>
          <a:noFill/>
        </p:spPr>
        <p:txBody>
          <a:bodyPr wrap="none" rtlCol="0">
            <a:spAutoFit/>
          </a:bodyPr>
          <a:lstStyle/>
          <a:p>
            <a:r>
              <a:rPr lang="en-GB" dirty="0" err="1" smtClean="0"/>
              <a:t>Andrey</a:t>
            </a:r>
            <a:r>
              <a:rPr lang="en-GB" dirty="0" smtClean="0"/>
              <a:t> </a:t>
            </a:r>
            <a:r>
              <a:rPr lang="en-GB" dirty="0" err="1" smtClean="0"/>
              <a:t>Fomichev</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5638" y="692696"/>
            <a:ext cx="8929718" cy="923330"/>
          </a:xfrm>
          <a:prstGeom prst="rect">
            <a:avLst/>
          </a:prstGeom>
        </p:spPr>
        <p:txBody>
          <a:bodyPr wrap="square">
            <a:spAutoFit/>
          </a:bodyPr>
          <a:lstStyle/>
          <a:p>
            <a:pPr lvl="0" algn="just" eaLnBrk="0" fontAlgn="base" hangingPunct="0">
              <a:spcBef>
                <a:spcPct val="0"/>
              </a:spcBef>
              <a:spcAft>
                <a:spcPct val="0"/>
              </a:spcAft>
            </a:pPr>
            <a:r>
              <a:rPr lang="en-US" dirty="0" smtClean="0">
                <a:solidFill>
                  <a:srgbClr val="000000"/>
                </a:solidFill>
                <a:latin typeface="Arial" pitchFamily="34" charset="0"/>
                <a:ea typeface="Times New Roman" pitchFamily="18" charset="0"/>
                <a:cs typeface="Arial" pitchFamily="34" charset="0"/>
              </a:rPr>
              <a:t>The PAC endorses the presented programme of the first experiments at the ACCULINNA-2 fragment-separator and looks forward to a report on their results at future meetings of the PAC.</a:t>
            </a:r>
            <a:endParaRPr lang="en-US" dirty="0" smtClean="0">
              <a:solidFill>
                <a:srgbClr val="000000"/>
              </a:solidFill>
              <a:latin typeface="Arial" pitchFamily="34" charset="0"/>
              <a:cs typeface="Arial" pitchFamily="34" charset="0"/>
            </a:endParaRPr>
          </a:p>
        </p:txBody>
      </p:sp>
      <p:sp>
        <p:nvSpPr>
          <p:cNvPr id="4" name="Text Box 46"/>
          <p:cNvSpPr txBox="1">
            <a:spLocks noChangeArrowheads="1"/>
          </p:cNvSpPr>
          <p:nvPr/>
        </p:nvSpPr>
        <p:spPr bwMode="auto">
          <a:xfrm>
            <a:off x="645079" y="21447"/>
            <a:ext cx="79708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smtClean="0">
                <a:solidFill>
                  <a:srgbClr val="C00000"/>
                </a:solidFill>
                <a:latin typeface="Times New Roman" panose="02020603050405020304" pitchFamily="18" charset="0"/>
                <a:cs typeface="Times New Roman" panose="02020603050405020304" pitchFamily="18" charset="0"/>
              </a:rPr>
              <a:t>The PAC recommendation</a:t>
            </a:r>
            <a:endParaRPr lang="ru-RU" sz="2800" b="1" dirty="0" smtClean="0">
              <a:solidFill>
                <a:srgbClr val="C00000"/>
              </a:solidFill>
              <a:latin typeface="Times New Roman" panose="02020603050405020304" pitchFamily="18" charset="0"/>
              <a:cs typeface="Times New Roman" panose="02020603050405020304" pitchFamily="18" charset="0"/>
            </a:endParaRPr>
          </a:p>
        </p:txBody>
      </p:sp>
      <p:pic>
        <p:nvPicPr>
          <p:cNvPr id="5"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520" y="1916832"/>
            <a:ext cx="8676456" cy="4591752"/>
          </a:xfrm>
          <a:prstGeom prst="rect">
            <a:avLst/>
          </a:prstGeom>
        </p:spPr>
      </p:pic>
      <p:sp>
        <p:nvSpPr>
          <p:cNvPr id="6" name="Rectangle 15"/>
          <p:cNvSpPr>
            <a:spLocks noChangeArrowheads="1"/>
          </p:cNvSpPr>
          <p:nvPr/>
        </p:nvSpPr>
        <p:spPr bwMode="auto">
          <a:xfrm>
            <a:off x="2915816" y="1988840"/>
            <a:ext cx="3024336" cy="830997"/>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altLang="ru-RU" sz="2400" b="1" dirty="0" smtClean="0">
                <a:solidFill>
                  <a:srgbClr val="FF0000"/>
                </a:solidFill>
                <a:latin typeface="Times New Roman" pitchFamily="18" charset="0"/>
                <a:cs typeface="Lucida Sans Unicode" pitchFamily="34" charset="0"/>
              </a:rPr>
              <a:t>ACCULINNA-</a:t>
            </a:r>
            <a:r>
              <a:rPr lang="en-US" altLang="ru-RU" sz="2400" b="1" dirty="0">
                <a:solidFill>
                  <a:srgbClr val="FF0000"/>
                </a:solidFill>
                <a:latin typeface="Times New Roman" pitchFamily="18" charset="0"/>
                <a:cs typeface="Lucida Sans Unicode" pitchFamily="34" charset="0"/>
              </a:rPr>
              <a:t>2</a:t>
            </a:r>
            <a:endParaRPr lang="en-US" altLang="ru-RU" sz="2400" b="1" dirty="0" smtClean="0">
              <a:solidFill>
                <a:srgbClr val="FF0000"/>
              </a:solidFill>
              <a:latin typeface="Times New Roman" pitchFamily="18" charset="0"/>
              <a:cs typeface="Lucida Sans Unicode" pitchFamily="34" charset="0"/>
            </a:endParaRPr>
          </a:p>
          <a:p>
            <a:pPr algn="ctr"/>
            <a:r>
              <a:rPr lang="en-US" altLang="ru-RU" sz="2400" b="1" dirty="0">
                <a:solidFill>
                  <a:srgbClr val="FF0000"/>
                </a:solidFill>
                <a:latin typeface="Times New Roman" pitchFamily="18" charset="0"/>
                <a:cs typeface="Lucida Sans Unicode" pitchFamily="34" charset="0"/>
              </a:rPr>
              <a:t>s</a:t>
            </a:r>
            <a:r>
              <a:rPr lang="en-US" altLang="ru-RU" sz="2400" b="1" dirty="0" smtClean="0">
                <a:solidFill>
                  <a:srgbClr val="FF0000"/>
                </a:solidFill>
                <a:latin typeface="Times New Roman" pitchFamily="18" charset="0"/>
                <a:cs typeface="Lucida Sans Unicode" pitchFamily="34" charset="0"/>
              </a:rPr>
              <a:t>tatus</a:t>
            </a:r>
          </a:p>
        </p:txBody>
      </p:sp>
      <p:sp>
        <p:nvSpPr>
          <p:cNvPr id="7" name="Прямоугольник 20"/>
          <p:cNvSpPr/>
          <p:nvPr/>
        </p:nvSpPr>
        <p:spPr>
          <a:xfrm>
            <a:off x="3229249" y="2924944"/>
            <a:ext cx="2524449" cy="646331"/>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b="1" i="1" dirty="0">
                <a:solidFill>
                  <a:srgbClr val="000000"/>
                </a:solidFill>
              </a:rPr>
              <a:t>t</a:t>
            </a:r>
            <a:r>
              <a:rPr lang="en-US" b="1" i="1" dirty="0" smtClean="0">
                <a:solidFill>
                  <a:srgbClr val="000000"/>
                </a:solidFill>
              </a:rPr>
              <a:t>otal length F0-F5 ~53m</a:t>
            </a:r>
          </a:p>
          <a:p>
            <a:pPr algn="ctr"/>
            <a:r>
              <a:rPr lang="en-US" b="1" i="1" dirty="0" smtClean="0">
                <a:solidFill>
                  <a:srgbClr val="000000"/>
                </a:solidFill>
              </a:rPr>
              <a:t>39 magnetic elements</a:t>
            </a:r>
            <a:endParaRPr lang="en-US" b="1" i="1"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7381" y="908720"/>
            <a:ext cx="8892480" cy="2923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 heard a proposal for the extension of the project “Design and development of the tagged neutron method for determination of the elemental structure of materials and nuclear reaction studies (project TANGRA)” presented by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Yury</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Kopatch</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100" dirty="0">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project is aimed at developing the tagged neutron method and its application for basic nuclear physics research, as well as for applied studies.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100" dirty="0">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rgbClr val="0033CC"/>
                </a:solidFill>
                <a:effectLst/>
                <a:latin typeface="Arial" pitchFamily="34" charset="0"/>
                <a:ea typeface="Times New Roman" pitchFamily="18" charset="0"/>
                <a:cs typeface="Arial" pitchFamily="34" charset="0"/>
              </a:rPr>
              <a:t>The PAC notes the successful realization of the first stage of the project during 2014–2016, the expansion of the list of its participants, as well as the balanced research programme for 2017–2019</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0" y="95890"/>
            <a:ext cx="8928992" cy="830997"/>
          </a:xfrm>
          <a:prstGeom prst="rect">
            <a:avLst/>
          </a:prstGeom>
        </p:spPr>
        <p:txBody>
          <a:bodyPr wrap="square">
            <a:spAutoFit/>
          </a:bodyPr>
          <a:lstStyle/>
          <a:p>
            <a:pPr algn="ctr"/>
            <a:r>
              <a:rPr lang="sv-SE" sz="2400" b="1" dirty="0" smtClean="0">
                <a:solidFill>
                  <a:srgbClr val="C00000"/>
                </a:solidFill>
                <a:latin typeface="Arial" pitchFamily="34" charset="0"/>
                <a:ea typeface="Times New Roman" pitchFamily="18" charset="0"/>
                <a:cs typeface="Arial" pitchFamily="34" charset="0"/>
              </a:rPr>
              <a:t>III. Project </a:t>
            </a:r>
            <a:r>
              <a:rPr lang="sv-SE" sz="2400" b="1" dirty="0">
                <a:solidFill>
                  <a:srgbClr val="C00000"/>
                </a:solidFill>
                <a:latin typeface="Arial" pitchFamily="34" charset="0"/>
                <a:ea typeface="Times New Roman" pitchFamily="18" charset="0"/>
                <a:cs typeface="Arial" pitchFamily="34" charset="0"/>
              </a:rPr>
              <a:t>TANGRA</a:t>
            </a:r>
          </a:p>
          <a:p>
            <a:pPr algn="ctr"/>
            <a:r>
              <a:rPr lang="sv-SE" sz="2400" b="1" dirty="0">
                <a:solidFill>
                  <a:srgbClr val="C00000"/>
                </a:solidFill>
                <a:latin typeface="Arial" pitchFamily="34" charset="0"/>
                <a:ea typeface="Times New Roman" pitchFamily="18" charset="0"/>
                <a:cs typeface="Arial" pitchFamily="34" charset="0"/>
              </a:rPr>
              <a:t> (TAgged Neutrons &amp; Gamma-Rays)</a:t>
            </a: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93855" y="4283804"/>
            <a:ext cx="2142750" cy="2101984"/>
          </a:xfrm>
          <a:prstGeom prst="rect">
            <a:avLst/>
          </a:prstGeom>
        </p:spPr>
      </p:pic>
      <p:sp>
        <p:nvSpPr>
          <p:cNvPr id="2" name="Rectangle 1"/>
          <p:cNvSpPr/>
          <p:nvPr/>
        </p:nvSpPr>
        <p:spPr>
          <a:xfrm>
            <a:off x="7000892" y="6488668"/>
            <a:ext cx="1714932" cy="369332"/>
          </a:xfrm>
          <a:prstGeom prst="rect">
            <a:avLst/>
          </a:prstGeom>
        </p:spPr>
        <p:txBody>
          <a:bodyPr wrap="square">
            <a:spAutoFit/>
          </a:bodyPr>
          <a:lstStyle/>
          <a:p>
            <a:r>
              <a:rPr lang="en-US" dirty="0" err="1">
                <a:solidFill>
                  <a:srgbClr val="000000"/>
                </a:solidFill>
                <a:latin typeface="Arial" pitchFamily="34" charset="0"/>
                <a:ea typeface="Times New Roman" pitchFamily="18" charset="0"/>
                <a:cs typeface="Arial" pitchFamily="34" charset="0"/>
              </a:rPr>
              <a:t>Yury</a:t>
            </a:r>
            <a:r>
              <a:rPr lang="en-US" dirty="0">
                <a:solidFill>
                  <a:srgbClr val="000000"/>
                </a:solidFill>
                <a:latin typeface="Arial" pitchFamily="34" charset="0"/>
                <a:ea typeface="Times New Roman" pitchFamily="18" charset="0"/>
                <a:cs typeface="Arial" pitchFamily="34" charset="0"/>
              </a:rPr>
              <a:t> Kopatch</a:t>
            </a:r>
            <a:endParaRPr lang="en-GB" dirty="0">
              <a:solidFill>
                <a:srgbClr val="000000"/>
              </a:solidFill>
            </a:endParaRPr>
          </a:p>
        </p:txBody>
      </p:sp>
      <p:sp>
        <p:nvSpPr>
          <p:cNvPr id="6" name="TextBox 4"/>
          <p:cNvSpPr txBox="1">
            <a:spLocks noChangeArrowheads="1"/>
          </p:cNvSpPr>
          <p:nvPr/>
        </p:nvSpPr>
        <p:spPr bwMode="auto">
          <a:xfrm>
            <a:off x="4211960" y="4221088"/>
            <a:ext cx="2408237" cy="2554545"/>
          </a:xfrm>
          <a:prstGeom prst="rect">
            <a:avLst/>
          </a:prstGeom>
          <a:noFill/>
          <a:ln w="9525">
            <a:noFill/>
            <a:miter lim="800000"/>
            <a:headEnd/>
            <a:tailEnd/>
          </a:ln>
        </p:spPr>
        <p:txBody>
          <a:bodyPr>
            <a:spAutoFit/>
          </a:bodyPr>
          <a:lstStyle/>
          <a:p>
            <a:pPr marL="342900" indent="-342900" algn="ctr"/>
            <a:r>
              <a:rPr lang="en-US" sz="1600" u="sng" dirty="0"/>
              <a:t>Main components</a:t>
            </a:r>
            <a:r>
              <a:rPr lang="ru-RU" sz="1600" u="sng" dirty="0"/>
              <a:t>:</a:t>
            </a:r>
          </a:p>
          <a:p>
            <a:pPr marL="342900" indent="-342900">
              <a:buFont typeface="+mj-lt"/>
              <a:buAutoNum type="arabicPeriod"/>
            </a:pPr>
            <a:endParaRPr lang="ru-RU" sz="1600" u="sng" dirty="0"/>
          </a:p>
          <a:p>
            <a:pPr marL="342900" indent="-342900">
              <a:buFont typeface="+mj-lt"/>
              <a:buAutoNum type="arabicPeriod"/>
            </a:pPr>
            <a:r>
              <a:rPr lang="en-US" sz="1600" dirty="0" smtClean="0"/>
              <a:t>Neutron generator with a position </a:t>
            </a:r>
            <a:r>
              <a:rPr lang="en-US" sz="1600" dirty="0"/>
              <a:t>sensitive detector of </a:t>
            </a:r>
            <a:r>
              <a:rPr lang="en-US" sz="1600" dirty="0">
                <a:sym typeface="Symbol" pitchFamily="18" charset="2"/>
              </a:rPr>
              <a:t>-</a:t>
            </a:r>
            <a:r>
              <a:rPr lang="en-US" sz="1600" dirty="0" smtClean="0">
                <a:sym typeface="Symbol" pitchFamily="18" charset="2"/>
              </a:rPr>
              <a:t>particles</a:t>
            </a:r>
            <a:endParaRPr lang="ru-RU" sz="1600" dirty="0"/>
          </a:p>
          <a:p>
            <a:pPr marL="342900" indent="-342900">
              <a:buFont typeface="+mj-lt"/>
              <a:buAutoNum type="arabicPeriod"/>
            </a:pPr>
            <a:r>
              <a:rPr lang="en-US" sz="1600" dirty="0" smtClean="0"/>
              <a:t>Shielding</a:t>
            </a:r>
            <a:endParaRPr lang="en-US" sz="1600" dirty="0"/>
          </a:p>
          <a:p>
            <a:pPr marL="342900" indent="-342900">
              <a:buFont typeface="+mj-lt"/>
              <a:buAutoNum type="arabicPeriod"/>
            </a:pPr>
            <a:r>
              <a:rPr lang="en-US" sz="1600" dirty="0" smtClean="0"/>
              <a:t>Detectors </a:t>
            </a:r>
            <a:r>
              <a:rPr lang="en-US" sz="1600" dirty="0"/>
              <a:t>of </a:t>
            </a:r>
            <a:r>
              <a:rPr lang="ru-RU" sz="1600" dirty="0">
                <a:sym typeface="Symbol" pitchFamily="18" charset="2"/>
              </a:rPr>
              <a:t></a:t>
            </a:r>
            <a:r>
              <a:rPr lang="ru-RU" sz="1600" dirty="0"/>
              <a:t>-</a:t>
            </a:r>
            <a:r>
              <a:rPr lang="en-US" sz="1600" dirty="0"/>
              <a:t>rays </a:t>
            </a:r>
            <a:r>
              <a:rPr lang="ru-RU" sz="1600" dirty="0"/>
              <a:t>/</a:t>
            </a:r>
            <a:r>
              <a:rPr lang="en-US" sz="1600" dirty="0"/>
              <a:t> </a:t>
            </a:r>
            <a:r>
              <a:rPr lang="en-US" sz="1600" dirty="0" smtClean="0"/>
              <a:t>neutrons</a:t>
            </a:r>
          </a:p>
          <a:p>
            <a:pPr marL="342900" indent="-342900">
              <a:buFont typeface="+mj-lt"/>
              <a:buAutoNum type="arabicPeriod"/>
            </a:pPr>
            <a:r>
              <a:rPr lang="en-US" sz="1600" dirty="0" smtClean="0"/>
              <a:t>Sample</a:t>
            </a:r>
            <a:endParaRPr lang="ru-RU" sz="1600" dirty="0"/>
          </a:p>
        </p:txBody>
      </p:sp>
      <p:sp>
        <p:nvSpPr>
          <p:cNvPr id="7" name="Прямоугольник 5"/>
          <p:cNvSpPr>
            <a:spLocks noChangeArrowheads="1"/>
          </p:cNvSpPr>
          <p:nvPr/>
        </p:nvSpPr>
        <p:spPr bwMode="auto">
          <a:xfrm>
            <a:off x="4222897" y="3861048"/>
            <a:ext cx="2869383" cy="307777"/>
          </a:xfrm>
          <a:prstGeom prst="rect">
            <a:avLst/>
          </a:prstGeom>
          <a:noFill/>
          <a:ln w="9525">
            <a:noFill/>
            <a:miter lim="800000"/>
            <a:headEnd/>
            <a:tailEnd/>
          </a:ln>
        </p:spPr>
        <p:txBody>
          <a:bodyPr wrap="none">
            <a:spAutoFit/>
          </a:bodyPr>
          <a:lstStyle/>
          <a:p>
            <a:r>
              <a:rPr lang="en-US" sz="1400" dirty="0">
                <a:solidFill>
                  <a:srgbClr val="FF0000"/>
                </a:solidFill>
              </a:rPr>
              <a:t>d</a:t>
            </a:r>
            <a:r>
              <a:rPr lang="ru-RU" sz="1400" dirty="0">
                <a:solidFill>
                  <a:srgbClr val="FF0000"/>
                </a:solidFill>
              </a:rPr>
              <a:t> </a:t>
            </a:r>
            <a:r>
              <a:rPr lang="ru-RU" sz="1400" dirty="0" smtClean="0">
                <a:solidFill>
                  <a:srgbClr val="FF0000"/>
                </a:solidFill>
              </a:rPr>
              <a:t>+</a:t>
            </a:r>
            <a:r>
              <a:rPr lang="en-US" sz="1400" dirty="0" smtClean="0">
                <a:solidFill>
                  <a:srgbClr val="FF0000"/>
                </a:solidFill>
              </a:rPr>
              <a:t> t </a:t>
            </a:r>
            <a:r>
              <a:rPr lang="ru-RU" sz="1400" dirty="0" smtClean="0">
                <a:solidFill>
                  <a:srgbClr val="FF0000"/>
                </a:solidFill>
                <a:sym typeface="Symbol" pitchFamily="18" charset="2"/>
              </a:rPr>
              <a:t></a:t>
            </a:r>
            <a:r>
              <a:rPr lang="ru-RU" sz="1400" dirty="0" smtClean="0">
                <a:solidFill>
                  <a:srgbClr val="FF0000"/>
                </a:solidFill>
              </a:rPr>
              <a:t> </a:t>
            </a:r>
            <a:r>
              <a:rPr lang="ru-RU" sz="1400" baseline="30000" dirty="0">
                <a:solidFill>
                  <a:srgbClr val="FF0000"/>
                </a:solidFill>
              </a:rPr>
              <a:t>4</a:t>
            </a:r>
            <a:r>
              <a:rPr lang="ru-RU" sz="1400" dirty="0">
                <a:solidFill>
                  <a:srgbClr val="FF0000"/>
                </a:solidFill>
              </a:rPr>
              <a:t>He (3.5М</a:t>
            </a:r>
            <a:r>
              <a:rPr lang="en-US" sz="1400" dirty="0" err="1">
                <a:solidFill>
                  <a:srgbClr val="FF0000"/>
                </a:solidFill>
              </a:rPr>
              <a:t>eV</a:t>
            </a:r>
            <a:r>
              <a:rPr lang="ru-RU" sz="1400" dirty="0">
                <a:solidFill>
                  <a:srgbClr val="FF0000"/>
                </a:solidFill>
              </a:rPr>
              <a:t>)  + </a:t>
            </a:r>
            <a:r>
              <a:rPr lang="ru-RU" sz="1400" dirty="0" err="1">
                <a:solidFill>
                  <a:srgbClr val="FF0000"/>
                </a:solidFill>
              </a:rPr>
              <a:t>n</a:t>
            </a:r>
            <a:r>
              <a:rPr lang="ru-RU" sz="1400" dirty="0">
                <a:solidFill>
                  <a:srgbClr val="FF0000"/>
                </a:solidFill>
              </a:rPr>
              <a:t> (14.1М</a:t>
            </a:r>
            <a:r>
              <a:rPr lang="en-US" sz="1400" dirty="0" err="1">
                <a:solidFill>
                  <a:srgbClr val="FF0000"/>
                </a:solidFill>
              </a:rPr>
              <a:t>eV</a:t>
            </a:r>
            <a:r>
              <a:rPr lang="ru-RU" sz="1400" dirty="0">
                <a:solidFill>
                  <a:srgbClr val="FF0000"/>
                </a:solidFill>
              </a:rPr>
              <a:t>)</a:t>
            </a:r>
          </a:p>
        </p:txBody>
      </p:sp>
      <p:pic>
        <p:nvPicPr>
          <p:cNvPr id="8" name="Picture 80"/>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196" t="5604" r="2411" b="10614"/>
          <a:stretch/>
        </p:blipFill>
        <p:spPr bwMode="auto">
          <a:xfrm>
            <a:off x="323528" y="3931189"/>
            <a:ext cx="3874782" cy="29268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10"/>
          <p:cNvSpPr txBox="1"/>
          <p:nvPr/>
        </p:nvSpPr>
        <p:spPr>
          <a:xfrm>
            <a:off x="312304" y="4355812"/>
            <a:ext cx="312906" cy="369332"/>
          </a:xfrm>
          <a:prstGeom prst="rect">
            <a:avLst/>
          </a:prstGeom>
          <a:noFill/>
        </p:spPr>
        <p:txBody>
          <a:bodyPr wrap="none" rtlCol="0">
            <a:spAutoFit/>
          </a:bodyPr>
          <a:lstStyle/>
          <a:p>
            <a:r>
              <a:rPr lang="en-US" dirty="0" smtClean="0"/>
              <a:t>1</a:t>
            </a:r>
            <a:endParaRPr lang="ru-RU" dirty="0"/>
          </a:p>
        </p:txBody>
      </p:sp>
      <p:cxnSp>
        <p:nvCxnSpPr>
          <p:cNvPr id="10" name="Прямая со стрелкой 12"/>
          <p:cNvCxnSpPr>
            <a:stCxn id="9" idx="2"/>
          </p:cNvCxnSpPr>
          <p:nvPr/>
        </p:nvCxnSpPr>
        <p:spPr>
          <a:xfrm>
            <a:off x="468757" y="4725144"/>
            <a:ext cx="156453"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5"/>
          <p:cNvSpPr txBox="1"/>
          <p:nvPr/>
        </p:nvSpPr>
        <p:spPr>
          <a:xfrm>
            <a:off x="1090742" y="4138880"/>
            <a:ext cx="312906" cy="369332"/>
          </a:xfrm>
          <a:prstGeom prst="rect">
            <a:avLst/>
          </a:prstGeom>
          <a:noFill/>
        </p:spPr>
        <p:txBody>
          <a:bodyPr wrap="none" rtlCol="0">
            <a:spAutoFit/>
          </a:bodyPr>
          <a:lstStyle/>
          <a:p>
            <a:r>
              <a:rPr lang="en-US" dirty="0" smtClean="0"/>
              <a:t>2</a:t>
            </a:r>
            <a:endParaRPr lang="ru-RU" dirty="0"/>
          </a:p>
        </p:txBody>
      </p:sp>
      <p:cxnSp>
        <p:nvCxnSpPr>
          <p:cNvPr id="12" name="Прямая со стрелкой 16"/>
          <p:cNvCxnSpPr/>
          <p:nvPr/>
        </p:nvCxnSpPr>
        <p:spPr>
          <a:xfrm>
            <a:off x="1247195" y="4517504"/>
            <a:ext cx="156453"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8"/>
          <p:cNvSpPr txBox="1"/>
          <p:nvPr/>
        </p:nvSpPr>
        <p:spPr>
          <a:xfrm>
            <a:off x="2674918" y="3888045"/>
            <a:ext cx="312906" cy="369332"/>
          </a:xfrm>
          <a:prstGeom prst="rect">
            <a:avLst/>
          </a:prstGeom>
          <a:noFill/>
        </p:spPr>
        <p:txBody>
          <a:bodyPr wrap="none" rtlCol="0">
            <a:spAutoFit/>
          </a:bodyPr>
          <a:lstStyle/>
          <a:p>
            <a:r>
              <a:rPr lang="en-US" dirty="0"/>
              <a:t>3</a:t>
            </a:r>
            <a:endParaRPr lang="ru-RU" dirty="0"/>
          </a:p>
        </p:txBody>
      </p:sp>
      <p:cxnSp>
        <p:nvCxnSpPr>
          <p:cNvPr id="14" name="Прямая со стрелкой 19"/>
          <p:cNvCxnSpPr>
            <a:stCxn id="13" idx="2"/>
          </p:cNvCxnSpPr>
          <p:nvPr/>
        </p:nvCxnSpPr>
        <p:spPr>
          <a:xfrm flipH="1">
            <a:off x="2494899" y="4257377"/>
            <a:ext cx="336472" cy="2508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21"/>
          <p:cNvCxnSpPr>
            <a:stCxn id="13" idx="2"/>
          </p:cNvCxnSpPr>
          <p:nvPr/>
        </p:nvCxnSpPr>
        <p:spPr>
          <a:xfrm>
            <a:off x="2831371" y="4257377"/>
            <a:ext cx="308040" cy="2508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7"/>
          <p:cNvSpPr txBox="1"/>
          <p:nvPr/>
        </p:nvSpPr>
        <p:spPr>
          <a:xfrm>
            <a:off x="3467006" y="3888045"/>
            <a:ext cx="312906" cy="369332"/>
          </a:xfrm>
          <a:prstGeom prst="rect">
            <a:avLst/>
          </a:prstGeom>
          <a:noFill/>
        </p:spPr>
        <p:txBody>
          <a:bodyPr wrap="none" rtlCol="0">
            <a:spAutoFit/>
          </a:bodyPr>
          <a:lstStyle/>
          <a:p>
            <a:r>
              <a:rPr lang="en-US" dirty="0" smtClean="0"/>
              <a:t>4</a:t>
            </a:r>
            <a:endParaRPr lang="ru-RU" dirty="0"/>
          </a:p>
        </p:txBody>
      </p:sp>
      <p:cxnSp>
        <p:nvCxnSpPr>
          <p:cNvPr id="17" name="Прямая со стрелкой 20"/>
          <p:cNvCxnSpPr/>
          <p:nvPr/>
        </p:nvCxnSpPr>
        <p:spPr>
          <a:xfrm flipH="1">
            <a:off x="2855032" y="4057233"/>
            <a:ext cx="479182" cy="11158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24"/>
          <p:cNvSpPr/>
          <p:nvPr/>
        </p:nvSpPr>
        <p:spPr>
          <a:xfrm>
            <a:off x="2698579" y="5173072"/>
            <a:ext cx="95575"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20" name="Заголовок 19"/>
          <p:cNvSpPr>
            <a:spLocks noGrp="1"/>
          </p:cNvSpPr>
          <p:nvPr>
            <p:ph type="title"/>
          </p:nvPr>
        </p:nvSpPr>
        <p:spPr>
          <a:xfrm>
            <a:off x="134846" y="3537866"/>
            <a:ext cx="8928992" cy="1012036"/>
          </a:xfrm>
        </p:spPr>
        <p:txBody>
          <a:bodyPr>
            <a:normAutofit/>
          </a:bodyPr>
          <a:lstStyle/>
          <a:p>
            <a:pPr marL="342900" indent="-342900">
              <a:defRPr/>
            </a:pPr>
            <a:r>
              <a:rPr lang="en-US" sz="2000" dirty="0" smtClean="0">
                <a:latin typeface="Arial" pitchFamily="34" charset="0"/>
                <a:cs typeface="Arial" pitchFamily="34" charset="0"/>
              </a:rPr>
              <a:t>Measurements of differential cross sections of the inelastic scattering of 14.1 MeV neutrons on different materials</a:t>
            </a:r>
            <a:endParaRPr lang="en-US" sz="2400" dirty="0" smtClean="0">
              <a:latin typeface="Arial" pitchFamily="34" charset="0"/>
              <a:cs typeface="Arial" pitchFamily="34" charset="0"/>
            </a:endParaRPr>
          </a:p>
        </p:txBody>
      </p:sp>
      <p:grpSp>
        <p:nvGrpSpPr>
          <p:cNvPr id="2" name="Группа 28"/>
          <p:cNvGrpSpPr/>
          <p:nvPr/>
        </p:nvGrpSpPr>
        <p:grpSpPr>
          <a:xfrm>
            <a:off x="1438526" y="4702165"/>
            <a:ext cx="6559756" cy="1334840"/>
            <a:chOff x="1907704" y="693040"/>
            <a:chExt cx="5724636" cy="1164902"/>
          </a:xfrm>
        </p:grpSpPr>
        <p:pic>
          <p:nvPicPr>
            <p:cNvPr id="23" name="Рисунок 3"/>
            <p:cNvPicPr>
              <a:picLocks noChangeAspect="1"/>
            </p:cNvPicPr>
            <p:nvPr/>
          </p:nvPicPr>
          <p:blipFill rotWithShape="1">
            <a:blip r:embed="rId3" cstate="print">
              <a:grayscl/>
              <a:extLst>
                <a:ext uri="{28A0092B-C50C-407E-A947-70E740481C1C}">
                  <a14:useLocalDpi xmlns="" xmlns:a14="http://schemas.microsoft.com/office/drawing/2010/main" val="0"/>
                </a:ext>
              </a:extLst>
            </a:blip>
            <a:srcRect l="4568" t="33503" r="3596" b="41299"/>
            <a:stretch/>
          </p:blipFill>
          <p:spPr>
            <a:xfrm>
              <a:off x="1907704" y="693040"/>
              <a:ext cx="5724636" cy="1164902"/>
            </a:xfrm>
            <a:prstGeom prst="rect">
              <a:avLst/>
            </a:prstGeom>
          </p:spPr>
        </p:pic>
        <p:sp>
          <p:nvSpPr>
            <p:cNvPr id="24" name="TextBox 23"/>
            <p:cNvSpPr txBox="1"/>
            <p:nvPr/>
          </p:nvSpPr>
          <p:spPr>
            <a:xfrm>
              <a:off x="3463430" y="1316511"/>
              <a:ext cx="532506" cy="338554"/>
            </a:xfrm>
            <a:prstGeom prst="rect">
              <a:avLst/>
            </a:prstGeom>
            <a:noFill/>
          </p:spPr>
          <p:txBody>
            <a:bodyPr wrap="square" rtlCol="0">
              <a:spAutoFit/>
            </a:bodyPr>
            <a:lstStyle/>
            <a:p>
              <a:r>
                <a:rPr lang="en-US" sz="1600" baseline="30000" dirty="0" smtClean="0">
                  <a:solidFill>
                    <a:srgbClr val="FF0000"/>
                  </a:solidFill>
                  <a:latin typeface="Times New Roman"/>
                </a:rPr>
                <a:t>12</a:t>
              </a:r>
              <a:r>
                <a:rPr lang="en-US" sz="1600" dirty="0" smtClean="0">
                  <a:solidFill>
                    <a:srgbClr val="FF0000"/>
                  </a:solidFill>
                  <a:latin typeface="Times New Roman"/>
                </a:rPr>
                <a:t>C</a:t>
              </a:r>
              <a:endParaRPr lang="en-US" sz="1600" dirty="0">
                <a:solidFill>
                  <a:srgbClr val="FF0000"/>
                </a:solidFill>
                <a:latin typeface="Times New Roman"/>
              </a:endParaRPr>
            </a:p>
          </p:txBody>
        </p:sp>
        <p:sp>
          <p:nvSpPr>
            <p:cNvPr id="25" name="TextBox 24"/>
            <p:cNvSpPr txBox="1"/>
            <p:nvPr/>
          </p:nvSpPr>
          <p:spPr>
            <a:xfrm>
              <a:off x="6801444" y="1280160"/>
              <a:ext cx="539972" cy="338554"/>
            </a:xfrm>
            <a:prstGeom prst="rect">
              <a:avLst/>
            </a:prstGeom>
            <a:noFill/>
          </p:spPr>
          <p:txBody>
            <a:bodyPr wrap="square" rtlCol="0">
              <a:spAutoFit/>
            </a:bodyPr>
            <a:lstStyle/>
            <a:p>
              <a:r>
                <a:rPr lang="en-US" sz="1600" baseline="30000" dirty="0" smtClean="0">
                  <a:solidFill>
                    <a:srgbClr val="FF0000"/>
                  </a:solidFill>
                  <a:latin typeface="Times New Roman"/>
                </a:rPr>
                <a:t>27</a:t>
              </a:r>
              <a:r>
                <a:rPr lang="en-US" sz="1600" dirty="0" smtClean="0">
                  <a:solidFill>
                    <a:srgbClr val="FF0000"/>
                  </a:solidFill>
                  <a:latin typeface="Times New Roman"/>
                </a:rPr>
                <a:t>Al</a:t>
              </a:r>
              <a:endParaRPr lang="en-US" sz="1600" dirty="0">
                <a:solidFill>
                  <a:srgbClr val="FF0000"/>
                </a:solidFill>
                <a:latin typeface="Times New Roman"/>
              </a:endParaRPr>
            </a:p>
          </p:txBody>
        </p:sp>
        <p:sp>
          <p:nvSpPr>
            <p:cNvPr id="26" name="TextBox 25"/>
            <p:cNvSpPr txBox="1"/>
            <p:nvPr/>
          </p:nvSpPr>
          <p:spPr>
            <a:xfrm>
              <a:off x="2285307" y="1316512"/>
              <a:ext cx="738521" cy="338554"/>
            </a:xfrm>
            <a:prstGeom prst="rect">
              <a:avLst/>
            </a:prstGeom>
            <a:noFill/>
          </p:spPr>
          <p:txBody>
            <a:bodyPr wrap="square" rtlCol="0">
              <a:spAutoFit/>
            </a:bodyPr>
            <a:lstStyle/>
            <a:p>
              <a:r>
                <a:rPr lang="en-US" sz="1600" baseline="30000" dirty="0" smtClean="0">
                  <a:solidFill>
                    <a:srgbClr val="FF0000"/>
                  </a:solidFill>
                  <a:latin typeface="Times New Roman"/>
                </a:rPr>
                <a:t>208</a:t>
              </a:r>
              <a:r>
                <a:rPr lang="en-US" sz="1600" dirty="0" smtClean="0">
                  <a:solidFill>
                    <a:srgbClr val="FF0000"/>
                  </a:solidFill>
                  <a:latin typeface="Times New Roman"/>
                </a:rPr>
                <a:t>Pb</a:t>
              </a:r>
              <a:endParaRPr lang="en-US" sz="1600" dirty="0">
                <a:solidFill>
                  <a:srgbClr val="FF0000"/>
                </a:solidFill>
                <a:latin typeface="Times New Roman"/>
              </a:endParaRPr>
            </a:p>
          </p:txBody>
        </p:sp>
        <p:sp>
          <p:nvSpPr>
            <p:cNvPr id="27" name="TextBox 26"/>
            <p:cNvSpPr txBox="1"/>
            <p:nvPr/>
          </p:nvSpPr>
          <p:spPr>
            <a:xfrm>
              <a:off x="5667501" y="1289501"/>
              <a:ext cx="593970" cy="338554"/>
            </a:xfrm>
            <a:prstGeom prst="rect">
              <a:avLst/>
            </a:prstGeom>
            <a:noFill/>
          </p:spPr>
          <p:txBody>
            <a:bodyPr wrap="square" rtlCol="0">
              <a:spAutoFit/>
            </a:bodyPr>
            <a:lstStyle/>
            <a:p>
              <a:r>
                <a:rPr lang="en-US" sz="1600" baseline="30000" dirty="0" smtClean="0">
                  <a:solidFill>
                    <a:srgbClr val="FF0000"/>
                  </a:solidFill>
                  <a:latin typeface="Times New Roman"/>
                </a:rPr>
                <a:t>209</a:t>
              </a:r>
              <a:r>
                <a:rPr lang="en-US" sz="1600" dirty="0" smtClean="0">
                  <a:solidFill>
                    <a:srgbClr val="FF0000"/>
                  </a:solidFill>
                  <a:latin typeface="Times New Roman"/>
                </a:rPr>
                <a:t>Bi</a:t>
              </a:r>
              <a:endParaRPr lang="en-US" sz="1600" dirty="0">
                <a:solidFill>
                  <a:srgbClr val="FF0000"/>
                </a:solidFill>
                <a:latin typeface="Times New Roman"/>
              </a:endParaRPr>
            </a:p>
          </p:txBody>
        </p:sp>
        <p:sp>
          <p:nvSpPr>
            <p:cNvPr id="28" name="TextBox 27"/>
            <p:cNvSpPr txBox="1"/>
            <p:nvPr/>
          </p:nvSpPr>
          <p:spPr>
            <a:xfrm>
              <a:off x="4572235" y="1327923"/>
              <a:ext cx="560201" cy="338554"/>
            </a:xfrm>
            <a:prstGeom prst="rect">
              <a:avLst/>
            </a:prstGeom>
            <a:noFill/>
          </p:spPr>
          <p:txBody>
            <a:bodyPr wrap="square" rtlCol="0">
              <a:spAutoFit/>
            </a:bodyPr>
            <a:lstStyle/>
            <a:p>
              <a:r>
                <a:rPr lang="en-US" sz="1600" baseline="30000" dirty="0" smtClean="0">
                  <a:solidFill>
                    <a:srgbClr val="FF0000"/>
                  </a:solidFill>
                  <a:latin typeface="Times New Roman"/>
                </a:rPr>
                <a:t>56</a:t>
              </a:r>
              <a:r>
                <a:rPr lang="en-US" sz="1600" dirty="0" smtClean="0">
                  <a:solidFill>
                    <a:srgbClr val="FF0000"/>
                  </a:solidFill>
                  <a:latin typeface="Times New Roman"/>
                </a:rPr>
                <a:t>Fe</a:t>
              </a:r>
              <a:endParaRPr lang="en-US" sz="1600" dirty="0">
                <a:solidFill>
                  <a:srgbClr val="FF0000"/>
                </a:solidFill>
                <a:latin typeface="Times New Roman"/>
              </a:endParaRPr>
            </a:p>
          </p:txBody>
        </p:sp>
      </p:grpSp>
      <p:grpSp>
        <p:nvGrpSpPr>
          <p:cNvPr id="4" name="Group 2067"/>
          <p:cNvGrpSpPr/>
          <p:nvPr/>
        </p:nvGrpSpPr>
        <p:grpSpPr>
          <a:xfrm>
            <a:off x="6832823" y="1089902"/>
            <a:ext cx="2265851" cy="1757598"/>
            <a:chOff x="14515239" y="20396571"/>
            <a:chExt cx="3072599" cy="2160000"/>
          </a:xfrm>
        </p:grpSpPr>
        <p:pic>
          <p:nvPicPr>
            <p:cNvPr id="30" name="Picture 13" descr="Z:\home\dimitar\data\DUBNA\POSTERI\pic\Si_28_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515239" y="20396571"/>
              <a:ext cx="3072599"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31" name="TextBox 30"/>
            <p:cNvSpPr txBox="1"/>
            <p:nvPr/>
          </p:nvSpPr>
          <p:spPr>
            <a:xfrm>
              <a:off x="15283582" y="20396571"/>
              <a:ext cx="1706826" cy="321506"/>
            </a:xfrm>
            <a:prstGeom prst="rect">
              <a:avLst/>
            </a:prstGeom>
            <a:noFill/>
          </p:spPr>
          <p:txBody>
            <a:bodyPr wrap="none" rtlCol="0">
              <a:spAutoFit/>
            </a:bodyPr>
            <a:lstStyle/>
            <a:p>
              <a:r>
                <a:rPr lang="en-US" sz="1100" baseline="30000" dirty="0" smtClean="0">
                  <a:latin typeface="Times New Roman"/>
                </a:rPr>
                <a:t>28</a:t>
              </a:r>
              <a:r>
                <a:rPr lang="en-US" sz="1100" dirty="0" smtClean="0">
                  <a:latin typeface="Times New Roman"/>
                </a:rPr>
                <a:t>Si, </a:t>
              </a:r>
              <a:r>
                <a:rPr lang="en-US" sz="1100" dirty="0" err="1" smtClean="0">
                  <a:latin typeface="Times New Roman"/>
                </a:rPr>
                <a:t>E</a:t>
              </a:r>
              <a:r>
                <a:rPr lang="en-US" sz="1100" baseline="-25000" dirty="0" err="1" smtClean="0">
                  <a:latin typeface="Symbol" panose="05050102010706020507" pitchFamily="18" charset="2"/>
                </a:rPr>
                <a:t>g</a:t>
              </a:r>
              <a:r>
                <a:rPr lang="en-US" sz="1100" dirty="0" smtClean="0">
                  <a:latin typeface="Times New Roman"/>
                </a:rPr>
                <a:t> = 1.8 MeV</a:t>
              </a:r>
              <a:endParaRPr lang="en-US" sz="1100" dirty="0">
                <a:latin typeface="Times New Roman"/>
              </a:endParaRPr>
            </a:p>
          </p:txBody>
        </p:sp>
      </p:grpSp>
      <p:grpSp>
        <p:nvGrpSpPr>
          <p:cNvPr id="5" name="Group 2070"/>
          <p:cNvGrpSpPr/>
          <p:nvPr/>
        </p:nvGrpSpPr>
        <p:grpSpPr>
          <a:xfrm>
            <a:off x="2301121" y="1095338"/>
            <a:ext cx="2265851" cy="1757598"/>
            <a:chOff x="17659846" y="20396571"/>
            <a:chExt cx="3072599" cy="2160000"/>
          </a:xfrm>
        </p:grpSpPr>
        <p:pic>
          <p:nvPicPr>
            <p:cNvPr id="33" name="Picture 12" descr="Z:\home\dimitar\data\DUBNA\POSTERI\pic\Mg-24_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659846" y="20396571"/>
              <a:ext cx="3072599"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34" name="TextBox 33"/>
            <p:cNvSpPr txBox="1"/>
            <p:nvPr/>
          </p:nvSpPr>
          <p:spPr>
            <a:xfrm>
              <a:off x="18379926" y="20396571"/>
              <a:ext cx="1824208" cy="321506"/>
            </a:xfrm>
            <a:prstGeom prst="rect">
              <a:avLst/>
            </a:prstGeom>
            <a:noFill/>
          </p:spPr>
          <p:txBody>
            <a:bodyPr wrap="none" rtlCol="0">
              <a:spAutoFit/>
            </a:bodyPr>
            <a:lstStyle/>
            <a:p>
              <a:r>
                <a:rPr lang="en-US" sz="1100" baseline="30000" dirty="0" smtClean="0">
                  <a:latin typeface="Times New Roman"/>
                </a:rPr>
                <a:t>24</a:t>
              </a:r>
              <a:r>
                <a:rPr lang="en-US" sz="1100" dirty="0" smtClean="0">
                  <a:latin typeface="Times New Roman"/>
                </a:rPr>
                <a:t>Mg, </a:t>
              </a:r>
              <a:r>
                <a:rPr lang="en-US" sz="1100" dirty="0" err="1" smtClean="0">
                  <a:latin typeface="Times New Roman"/>
                </a:rPr>
                <a:t>E</a:t>
              </a:r>
              <a:r>
                <a:rPr lang="en-US" sz="1100" baseline="-25000" dirty="0" err="1" smtClean="0">
                  <a:latin typeface="Symbol" panose="05050102010706020507" pitchFamily="18" charset="2"/>
                </a:rPr>
                <a:t>g</a:t>
              </a:r>
              <a:r>
                <a:rPr lang="en-US" sz="1100" dirty="0" smtClean="0">
                  <a:latin typeface="Times New Roman"/>
                </a:rPr>
                <a:t> = 1.4 MeV</a:t>
              </a:r>
              <a:endParaRPr lang="en-US" sz="1100" dirty="0">
                <a:latin typeface="Times New Roman"/>
              </a:endParaRPr>
            </a:p>
          </p:txBody>
        </p:sp>
      </p:grpSp>
      <p:grpSp>
        <p:nvGrpSpPr>
          <p:cNvPr id="6" name="Group 2068"/>
          <p:cNvGrpSpPr/>
          <p:nvPr/>
        </p:nvGrpSpPr>
        <p:grpSpPr>
          <a:xfrm>
            <a:off x="72698" y="1090043"/>
            <a:ext cx="2283488" cy="1757598"/>
            <a:chOff x="14491321" y="18164323"/>
            <a:chExt cx="3096517" cy="2160000"/>
          </a:xfrm>
        </p:grpSpPr>
        <p:pic>
          <p:nvPicPr>
            <p:cNvPr id="36" name="Picture 14" descr="Z:\home\dimitar\data\DUBNA\POSTERI\pic\C-12_1.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4491321" y="18164323"/>
              <a:ext cx="3096517"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37" name="TextBox 36"/>
            <p:cNvSpPr txBox="1"/>
            <p:nvPr/>
          </p:nvSpPr>
          <p:spPr>
            <a:xfrm>
              <a:off x="15289932" y="18164323"/>
              <a:ext cx="1687263" cy="321506"/>
            </a:xfrm>
            <a:prstGeom prst="rect">
              <a:avLst/>
            </a:prstGeom>
            <a:noFill/>
          </p:spPr>
          <p:txBody>
            <a:bodyPr wrap="none" rtlCol="0">
              <a:spAutoFit/>
            </a:bodyPr>
            <a:lstStyle/>
            <a:p>
              <a:r>
                <a:rPr lang="en-US" sz="1100" baseline="30000" dirty="0" smtClean="0">
                  <a:latin typeface="Times New Roman"/>
                </a:rPr>
                <a:t>12</a:t>
              </a:r>
              <a:r>
                <a:rPr lang="en-US" sz="1100" dirty="0" smtClean="0">
                  <a:latin typeface="Times New Roman"/>
                </a:rPr>
                <a:t>C, </a:t>
              </a:r>
              <a:r>
                <a:rPr lang="en-US" sz="1100" dirty="0" err="1" smtClean="0">
                  <a:latin typeface="Times New Roman"/>
                </a:rPr>
                <a:t>E</a:t>
              </a:r>
              <a:r>
                <a:rPr lang="en-US" sz="1100" baseline="-25000" dirty="0" err="1" smtClean="0">
                  <a:latin typeface="Symbol" panose="05050102010706020507" pitchFamily="18" charset="2"/>
                </a:rPr>
                <a:t>g</a:t>
              </a:r>
              <a:r>
                <a:rPr lang="en-US" sz="1100" dirty="0" smtClean="0">
                  <a:latin typeface="Times New Roman"/>
                </a:rPr>
                <a:t> = 4.4 MeV</a:t>
              </a:r>
              <a:endParaRPr lang="en-US" sz="1100" dirty="0">
                <a:latin typeface="Times New Roman"/>
              </a:endParaRPr>
            </a:p>
          </p:txBody>
        </p:sp>
      </p:grpSp>
      <p:grpSp>
        <p:nvGrpSpPr>
          <p:cNvPr id="7" name="Group 2069"/>
          <p:cNvGrpSpPr/>
          <p:nvPr/>
        </p:nvGrpSpPr>
        <p:grpSpPr>
          <a:xfrm>
            <a:off x="4591050" y="1090043"/>
            <a:ext cx="2265187" cy="1757598"/>
            <a:chOff x="17659846" y="18155932"/>
            <a:chExt cx="3071700" cy="2160000"/>
          </a:xfrm>
        </p:grpSpPr>
        <p:pic>
          <p:nvPicPr>
            <p:cNvPr id="39" name="Picture 11" descr="Z:\home\dimitar\data\DUBNA\POSTERI\pic\O-16_exp_1.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7659846" y="18155932"/>
              <a:ext cx="3071700"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40" name="TextBox 39"/>
            <p:cNvSpPr txBox="1"/>
            <p:nvPr/>
          </p:nvSpPr>
          <p:spPr>
            <a:xfrm>
              <a:off x="18438580" y="18157973"/>
              <a:ext cx="1695958" cy="321506"/>
            </a:xfrm>
            <a:prstGeom prst="rect">
              <a:avLst/>
            </a:prstGeom>
            <a:noFill/>
          </p:spPr>
          <p:txBody>
            <a:bodyPr wrap="none" rtlCol="0">
              <a:spAutoFit/>
            </a:bodyPr>
            <a:lstStyle/>
            <a:p>
              <a:r>
                <a:rPr lang="en-US" sz="1100" baseline="30000" dirty="0" smtClean="0">
                  <a:latin typeface="Times New Roman"/>
                </a:rPr>
                <a:t>16</a:t>
              </a:r>
              <a:r>
                <a:rPr lang="en-US" sz="1100" dirty="0" smtClean="0">
                  <a:latin typeface="Times New Roman"/>
                </a:rPr>
                <a:t>O, </a:t>
              </a:r>
              <a:r>
                <a:rPr lang="en-US" sz="1100" dirty="0" err="1" smtClean="0">
                  <a:latin typeface="Times New Roman"/>
                </a:rPr>
                <a:t>E</a:t>
              </a:r>
              <a:r>
                <a:rPr lang="en-US" sz="1100" baseline="-25000" dirty="0" err="1" smtClean="0">
                  <a:latin typeface="Symbol" panose="05050102010706020507" pitchFamily="18" charset="2"/>
                </a:rPr>
                <a:t>g</a:t>
              </a:r>
              <a:r>
                <a:rPr lang="en-US" sz="1100" dirty="0" smtClean="0">
                  <a:latin typeface="Times New Roman"/>
                </a:rPr>
                <a:t> = 6.1 MeV</a:t>
              </a:r>
              <a:endParaRPr lang="en-US" sz="1100" dirty="0">
                <a:latin typeface="Times New Roman"/>
              </a:endParaRPr>
            </a:p>
          </p:txBody>
        </p:sp>
      </p:grpSp>
      <p:sp>
        <p:nvSpPr>
          <p:cNvPr id="42" name="TextBox 41"/>
          <p:cNvSpPr txBox="1"/>
          <p:nvPr/>
        </p:nvSpPr>
        <p:spPr>
          <a:xfrm>
            <a:off x="6900655" y="6020180"/>
            <a:ext cx="1153586" cy="307777"/>
          </a:xfrm>
          <a:prstGeom prst="rect">
            <a:avLst/>
          </a:prstGeom>
          <a:noFill/>
        </p:spPr>
        <p:txBody>
          <a:bodyPr wrap="none" rtlCol="0">
            <a:spAutoFit/>
          </a:bodyPr>
          <a:lstStyle/>
          <a:p>
            <a:r>
              <a:rPr lang="en-US" sz="1400" dirty="0" smtClean="0">
                <a:solidFill>
                  <a:srgbClr val="C00000"/>
                </a:solidFill>
              </a:rPr>
              <a:t>New samples</a:t>
            </a:r>
            <a:endParaRPr lang="ru-RU" sz="1400" dirty="0">
              <a:solidFill>
                <a:srgbClr val="C00000"/>
              </a:solidFill>
            </a:endParaRPr>
          </a:p>
        </p:txBody>
      </p:sp>
      <p:sp>
        <p:nvSpPr>
          <p:cNvPr id="29" name="Прямоугольник 28"/>
          <p:cNvSpPr/>
          <p:nvPr/>
        </p:nvSpPr>
        <p:spPr>
          <a:xfrm>
            <a:off x="102476" y="3106545"/>
            <a:ext cx="8928992" cy="461665"/>
          </a:xfrm>
          <a:prstGeom prst="rect">
            <a:avLst/>
          </a:prstGeom>
        </p:spPr>
        <p:txBody>
          <a:bodyPr wrap="square">
            <a:spAutoFit/>
          </a:bodyPr>
          <a:lstStyle/>
          <a:p>
            <a:pPr algn="ctr"/>
            <a:r>
              <a:rPr lang="sv-SE" sz="2400" b="1" dirty="0">
                <a:solidFill>
                  <a:srgbClr val="C00000"/>
                </a:solidFill>
                <a:latin typeface="Arial" pitchFamily="34" charset="0"/>
                <a:ea typeface="Times New Roman" pitchFamily="18" charset="0"/>
                <a:cs typeface="Arial" pitchFamily="34" charset="0"/>
              </a:rPr>
              <a:t>Plans for </a:t>
            </a:r>
            <a:r>
              <a:rPr lang="sv-SE" sz="2400" b="1" dirty="0" smtClean="0">
                <a:solidFill>
                  <a:srgbClr val="C00000"/>
                </a:solidFill>
                <a:latin typeface="Arial" pitchFamily="34" charset="0"/>
                <a:ea typeface="Times New Roman" pitchFamily="18" charset="0"/>
                <a:cs typeface="Arial" pitchFamily="34" charset="0"/>
              </a:rPr>
              <a:t>2017-2019</a:t>
            </a:r>
            <a:endParaRPr lang="sv-SE" sz="2400" b="1" dirty="0">
              <a:solidFill>
                <a:srgbClr val="C00000"/>
              </a:solidFill>
              <a:latin typeface="Arial" pitchFamily="34" charset="0"/>
              <a:ea typeface="Times New Roman" pitchFamily="18" charset="0"/>
              <a:cs typeface="Arial" pitchFamily="34" charset="0"/>
            </a:endParaRPr>
          </a:p>
        </p:txBody>
      </p:sp>
      <p:sp>
        <p:nvSpPr>
          <p:cNvPr id="32" name="Прямоугольник 31"/>
          <p:cNvSpPr/>
          <p:nvPr/>
        </p:nvSpPr>
        <p:spPr>
          <a:xfrm>
            <a:off x="215008" y="142852"/>
            <a:ext cx="8928992" cy="830997"/>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Angular distributions of gamma-rays: preliminary results obtained with </a:t>
            </a:r>
            <a:r>
              <a:rPr lang="en-US" sz="2400" b="1" dirty="0" err="1">
                <a:solidFill>
                  <a:srgbClr val="C00000"/>
                </a:solidFill>
                <a:latin typeface="Arial" pitchFamily="34" charset="0"/>
                <a:ea typeface="Times New Roman" pitchFamily="18" charset="0"/>
                <a:cs typeface="Arial" pitchFamily="34" charset="0"/>
              </a:rPr>
              <a:t>NaI</a:t>
            </a:r>
            <a:r>
              <a:rPr lang="en-US" sz="2400" b="1" dirty="0">
                <a:solidFill>
                  <a:srgbClr val="C00000"/>
                </a:solidFill>
                <a:latin typeface="Arial" pitchFamily="34" charset="0"/>
                <a:ea typeface="Times New Roman" pitchFamily="18" charset="0"/>
                <a:cs typeface="Arial" pitchFamily="34" charset="0"/>
              </a:rPr>
              <a:t> detectors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20" name="Заголовок 19"/>
          <p:cNvSpPr>
            <a:spLocks noGrp="1"/>
          </p:cNvSpPr>
          <p:nvPr>
            <p:ph type="title"/>
          </p:nvPr>
        </p:nvSpPr>
        <p:spPr>
          <a:xfrm>
            <a:off x="0" y="480111"/>
            <a:ext cx="9108504" cy="471007"/>
          </a:xfrm>
        </p:spPr>
        <p:txBody>
          <a:bodyPr>
            <a:normAutofit/>
          </a:bodyPr>
          <a:lstStyle/>
          <a:p>
            <a:pPr marL="342900" indent="-342900">
              <a:defRPr/>
            </a:pPr>
            <a:r>
              <a:rPr lang="en-US" sz="1900" dirty="0" smtClean="0">
                <a:solidFill>
                  <a:srgbClr val="0070C0"/>
                </a:solidFill>
                <a:latin typeface="Arial" pitchFamily="34" charset="0"/>
                <a:cs typeface="Arial" pitchFamily="34" charset="0"/>
              </a:rPr>
              <a:t>Investigation of</a:t>
            </a:r>
            <a:r>
              <a:rPr lang="ru-RU" sz="1900" dirty="0" smtClean="0">
                <a:solidFill>
                  <a:srgbClr val="0070C0"/>
                </a:solidFill>
                <a:latin typeface="Arial" pitchFamily="34" charset="0"/>
                <a:cs typeface="Arial" pitchFamily="34" charset="0"/>
              </a:rPr>
              <a:t> </a:t>
            </a:r>
            <a:r>
              <a:rPr lang="en-US" sz="1900" dirty="0" smtClean="0">
                <a:solidFill>
                  <a:srgbClr val="0070C0"/>
                </a:solidFill>
                <a:latin typeface="Arial" pitchFamily="34" charset="0"/>
                <a:cs typeface="Arial" pitchFamily="34" charset="0"/>
              </a:rPr>
              <a:t>the </a:t>
            </a:r>
            <a:r>
              <a:rPr lang="ru-RU" sz="1900" dirty="0" smtClean="0">
                <a:solidFill>
                  <a:srgbClr val="0070C0"/>
                </a:solidFill>
                <a:latin typeface="Arial" pitchFamily="34" charset="0"/>
                <a:cs typeface="Arial" pitchFamily="34" charset="0"/>
              </a:rPr>
              <a:t>(n,2n`) </a:t>
            </a:r>
            <a:r>
              <a:rPr lang="en-US" sz="1900" dirty="0" smtClean="0">
                <a:solidFill>
                  <a:srgbClr val="0070C0"/>
                </a:solidFill>
                <a:latin typeface="Arial" pitchFamily="34" charset="0"/>
                <a:cs typeface="Arial" pitchFamily="34" charset="0"/>
              </a:rPr>
              <a:t>and</a:t>
            </a:r>
            <a:r>
              <a:rPr lang="ru-RU" sz="1900" dirty="0" smtClean="0">
                <a:solidFill>
                  <a:srgbClr val="0070C0"/>
                </a:solidFill>
                <a:latin typeface="Arial" pitchFamily="34" charset="0"/>
                <a:cs typeface="Arial" pitchFamily="34" charset="0"/>
              </a:rPr>
              <a:t> (</a:t>
            </a:r>
            <a:r>
              <a:rPr lang="en-US" sz="1900" dirty="0" err="1" smtClean="0">
                <a:solidFill>
                  <a:srgbClr val="0070C0"/>
                </a:solidFill>
                <a:latin typeface="Arial" pitchFamily="34" charset="0"/>
                <a:cs typeface="Arial" pitchFamily="34" charset="0"/>
              </a:rPr>
              <a:t>n,n</a:t>
            </a:r>
            <a:r>
              <a:rPr lang="en-US" sz="1900" dirty="0" smtClean="0">
                <a:solidFill>
                  <a:srgbClr val="0070C0"/>
                </a:solidFill>
                <a:latin typeface="Arial" pitchFamily="34" charset="0"/>
                <a:cs typeface="Arial" pitchFamily="34" charset="0"/>
              </a:rPr>
              <a:t>`) </a:t>
            </a:r>
            <a:r>
              <a:rPr lang="ru-RU" sz="1900" dirty="0" smtClean="0">
                <a:solidFill>
                  <a:srgbClr val="0070C0"/>
                </a:solidFill>
                <a:latin typeface="Arial" pitchFamily="34" charset="0"/>
                <a:cs typeface="Arial" pitchFamily="34" charset="0"/>
              </a:rPr>
              <a:t>– </a:t>
            </a:r>
            <a:r>
              <a:rPr lang="en-US" sz="1900" dirty="0" smtClean="0">
                <a:solidFill>
                  <a:srgbClr val="0070C0"/>
                </a:solidFill>
                <a:latin typeface="Arial" pitchFamily="34" charset="0"/>
                <a:cs typeface="Arial" pitchFamily="34" charset="0"/>
              </a:rPr>
              <a:t>reactions using the tagged neutron method</a:t>
            </a:r>
            <a:endParaRPr lang="en-US" sz="1900" b="1" dirty="0" smtClean="0">
              <a:solidFill>
                <a:srgbClr val="0070C0"/>
              </a:solidFill>
              <a:latin typeface="Arial" pitchFamily="34" charset="0"/>
              <a:cs typeface="Arial" pitchFamily="34" charset="0"/>
            </a:endParaRPr>
          </a:p>
        </p:txBody>
      </p:sp>
      <p:pic>
        <p:nvPicPr>
          <p:cNvPr id="23" name="Рисунок 7" descr="Fig.1-corr..jpg"/>
          <p:cNvPicPr>
            <a:picLocks noChangeAspect="1"/>
          </p:cNvPicPr>
          <p:nvPr/>
        </p:nvPicPr>
        <p:blipFill>
          <a:blip r:embed="rId3" cstate="print"/>
          <a:srcRect/>
          <a:stretch>
            <a:fillRect/>
          </a:stretch>
        </p:blipFill>
        <p:spPr bwMode="auto">
          <a:xfrm>
            <a:off x="390527" y="1156688"/>
            <a:ext cx="3605409" cy="1533465"/>
          </a:xfrm>
          <a:prstGeom prst="rect">
            <a:avLst/>
          </a:prstGeom>
          <a:noFill/>
          <a:ln w="9525">
            <a:noFill/>
            <a:miter lim="800000"/>
            <a:headEnd/>
            <a:tailEnd/>
          </a:ln>
        </p:spPr>
      </p:pic>
      <p:sp>
        <p:nvSpPr>
          <p:cNvPr id="24" name="Прямоугольник 24"/>
          <p:cNvSpPr>
            <a:spLocks noChangeArrowheads="1"/>
          </p:cNvSpPr>
          <p:nvPr/>
        </p:nvSpPr>
        <p:spPr bwMode="auto">
          <a:xfrm>
            <a:off x="323528" y="2996952"/>
            <a:ext cx="7785100" cy="1569660"/>
          </a:xfrm>
          <a:prstGeom prst="rect">
            <a:avLst/>
          </a:prstGeom>
          <a:noFill/>
          <a:ln w="9525">
            <a:noFill/>
            <a:miter lim="800000"/>
            <a:headEnd/>
            <a:tailEnd/>
          </a:ln>
        </p:spPr>
        <p:txBody>
          <a:bodyPr wrap="square">
            <a:spAutoFit/>
          </a:bodyPr>
          <a:lstStyle/>
          <a:p>
            <a:pPr>
              <a:defRPr/>
            </a:pPr>
            <a:r>
              <a:rPr lang="en-US" sz="1600" dirty="0"/>
              <a:t>Investigation of the reaction </a:t>
            </a:r>
            <a:r>
              <a:rPr lang="ru-RU" sz="1600" baseline="30000" dirty="0"/>
              <a:t>10</a:t>
            </a:r>
            <a:r>
              <a:rPr lang="ru-RU" sz="1600" dirty="0"/>
              <a:t>B(n,2n)</a:t>
            </a:r>
            <a:r>
              <a:rPr lang="ru-RU" sz="1600" baseline="30000" dirty="0"/>
              <a:t>9</a:t>
            </a:r>
            <a:r>
              <a:rPr lang="ru-RU" sz="1600" dirty="0"/>
              <a:t>B </a:t>
            </a:r>
            <a:r>
              <a:rPr lang="en-US" sz="1600" dirty="0">
                <a:sym typeface="Symbol" pitchFamily="18" charset="2"/>
              </a:rPr>
              <a:t></a:t>
            </a:r>
            <a:r>
              <a:rPr lang="ru-RU" sz="1600" dirty="0"/>
              <a:t> </a:t>
            </a:r>
            <a:r>
              <a:rPr lang="ru-RU" sz="1600" dirty="0" err="1"/>
              <a:t>p</a:t>
            </a:r>
            <a:r>
              <a:rPr lang="ru-RU" sz="1600" dirty="0"/>
              <a:t> + </a:t>
            </a:r>
            <a:r>
              <a:rPr lang="en-US" sz="1600" baseline="30000" dirty="0"/>
              <a:t>8</a:t>
            </a:r>
            <a:r>
              <a:rPr lang="ru-RU" sz="1600" dirty="0" err="1"/>
              <a:t>Be</a:t>
            </a:r>
            <a:r>
              <a:rPr lang="ru-RU" sz="1600" dirty="0"/>
              <a:t>.</a:t>
            </a:r>
          </a:p>
          <a:p>
            <a:pPr>
              <a:defRPr/>
            </a:pPr>
            <a:endParaRPr lang="ru-RU" sz="1600" dirty="0"/>
          </a:p>
          <a:p>
            <a:pPr>
              <a:defRPr/>
            </a:pPr>
            <a:r>
              <a:rPr lang="en-US" sz="1600" u="sng" dirty="0"/>
              <a:t>Aim</a:t>
            </a:r>
            <a:r>
              <a:rPr lang="ru-RU" sz="1600" u="sng" dirty="0"/>
              <a:t>:</a:t>
            </a:r>
            <a:r>
              <a:rPr lang="ru-RU" sz="1600" dirty="0"/>
              <a:t> </a:t>
            </a:r>
            <a:r>
              <a:rPr lang="en-US" sz="1600" i="1" dirty="0">
                <a:solidFill>
                  <a:srgbClr val="FF0000"/>
                </a:solidFill>
              </a:rPr>
              <a:t>Obtaining information about the low-lying levels of the unstable nucleus </a:t>
            </a:r>
            <a:r>
              <a:rPr lang="ru-RU" sz="1600" i="1" baseline="30000" dirty="0">
                <a:solidFill>
                  <a:srgbClr val="FF0000"/>
                </a:solidFill>
              </a:rPr>
              <a:t>9</a:t>
            </a:r>
            <a:r>
              <a:rPr lang="ru-RU" sz="1600" i="1" dirty="0">
                <a:solidFill>
                  <a:srgbClr val="FF0000"/>
                </a:solidFill>
              </a:rPr>
              <a:t>B</a:t>
            </a:r>
          </a:p>
          <a:p>
            <a:pPr>
              <a:defRPr/>
            </a:pPr>
            <a:endParaRPr lang="ru-RU" sz="1600" dirty="0"/>
          </a:p>
          <a:p>
            <a:pPr>
              <a:defRPr/>
            </a:pPr>
            <a:r>
              <a:rPr lang="en-US" sz="1600" u="sng" dirty="0"/>
              <a:t>Method</a:t>
            </a:r>
            <a:r>
              <a:rPr lang="ru-RU" sz="1600" u="sng" dirty="0"/>
              <a:t>: </a:t>
            </a:r>
            <a:r>
              <a:rPr lang="en-US" sz="1600" i="1" dirty="0">
                <a:solidFill>
                  <a:srgbClr val="0070C0"/>
                </a:solidFill>
              </a:rPr>
              <a:t>Measurement of the energies of two neutrons using time of flight and calculation of missing-mass spectrum for </a:t>
            </a:r>
            <a:r>
              <a:rPr lang="ru-RU" sz="1600" i="1" baseline="30000" dirty="0">
                <a:solidFill>
                  <a:srgbClr val="0070C0"/>
                </a:solidFill>
              </a:rPr>
              <a:t>9</a:t>
            </a:r>
            <a:r>
              <a:rPr lang="ru-RU" sz="1600" i="1" dirty="0">
                <a:solidFill>
                  <a:srgbClr val="0070C0"/>
                </a:solidFill>
              </a:rPr>
              <a:t>B</a:t>
            </a:r>
            <a:r>
              <a:rPr lang="ru-RU" sz="1600" i="1" dirty="0">
                <a:solidFill>
                  <a:schemeClr val="accent3"/>
                </a:solidFill>
              </a:rPr>
              <a:t>.</a:t>
            </a:r>
          </a:p>
        </p:txBody>
      </p:sp>
      <p:pic>
        <p:nvPicPr>
          <p:cNvPr id="26" name="Рисунок 25" descr="12.png"/>
          <p:cNvPicPr>
            <a:picLocks noChangeAspect="1"/>
          </p:cNvPicPr>
          <p:nvPr/>
        </p:nvPicPr>
        <p:blipFill>
          <a:blip r:embed="rId4" cstate="print"/>
          <a:stretch>
            <a:fillRect/>
          </a:stretch>
        </p:blipFill>
        <p:spPr>
          <a:xfrm>
            <a:off x="4932040" y="1268760"/>
            <a:ext cx="2963611" cy="1128142"/>
          </a:xfrm>
          <a:prstGeom prst="rect">
            <a:avLst/>
          </a:prstGeom>
        </p:spPr>
      </p:pic>
      <p:sp>
        <p:nvSpPr>
          <p:cNvPr id="27" name="TextBox 26"/>
          <p:cNvSpPr txBox="1"/>
          <p:nvPr/>
        </p:nvSpPr>
        <p:spPr>
          <a:xfrm>
            <a:off x="4932040" y="2492896"/>
            <a:ext cx="3240360" cy="523220"/>
          </a:xfrm>
          <a:prstGeom prst="rect">
            <a:avLst/>
          </a:prstGeom>
          <a:noFill/>
        </p:spPr>
        <p:txBody>
          <a:bodyPr wrap="square" rtlCol="0">
            <a:spAutoFit/>
          </a:bodyPr>
          <a:lstStyle/>
          <a:p>
            <a:r>
              <a:rPr lang="en-US" sz="1400" i="1" dirty="0" smtClean="0"/>
              <a:t>Using </a:t>
            </a:r>
            <a:r>
              <a:rPr lang="en-US" sz="1400" b="1" i="1" dirty="0" smtClean="0"/>
              <a:t>high efficiency DEMON detectors with n-gamma </a:t>
            </a:r>
            <a:r>
              <a:rPr lang="en-US" sz="1400" i="1" dirty="0" smtClean="0"/>
              <a:t>separation capability</a:t>
            </a:r>
          </a:p>
        </p:txBody>
      </p:sp>
      <p:sp>
        <p:nvSpPr>
          <p:cNvPr id="8" name="Прямоугольник 7"/>
          <p:cNvSpPr/>
          <p:nvPr/>
        </p:nvSpPr>
        <p:spPr>
          <a:xfrm>
            <a:off x="251520" y="4941168"/>
            <a:ext cx="8715404" cy="923330"/>
          </a:xfrm>
          <a:prstGeom prst="rect">
            <a:avLst/>
          </a:prstGeom>
        </p:spPr>
        <p:txBody>
          <a:bodyPr wrap="square">
            <a:spAutoFit/>
          </a:bodyPr>
          <a:lstStyle/>
          <a:p>
            <a:pPr lvl="0" algn="just" eaLnBrk="0" fontAlgn="base" hangingPunct="0">
              <a:spcBef>
                <a:spcPct val="0"/>
              </a:spcBef>
              <a:spcAft>
                <a:spcPct val="0"/>
              </a:spcAft>
            </a:pPr>
            <a:r>
              <a:rPr lang="en-US" u="sng" dirty="0" smtClean="0">
                <a:solidFill>
                  <a:srgbClr val="C00000"/>
                </a:solidFill>
                <a:latin typeface="Arial" pitchFamily="34" charset="0"/>
                <a:ea typeface="Times New Roman" pitchFamily="18" charset="0"/>
                <a:cs typeface="Arial" pitchFamily="34" charset="0"/>
              </a:rPr>
              <a:t>Recommendation.</a:t>
            </a:r>
            <a:r>
              <a:rPr lang="en-US" dirty="0" smtClean="0">
                <a:solidFill>
                  <a:srgbClr val="C00000"/>
                </a:solidFill>
                <a:latin typeface="Arial" pitchFamily="34" charset="0"/>
                <a:ea typeface="Times New Roman" pitchFamily="18" charset="0"/>
                <a:cs typeface="Arial" pitchFamily="34" charset="0"/>
              </a:rPr>
              <a:t> The PAC recommends extension of the TANGRA project until the end of 2019 with full allocation of the requested funding, according to the presented schedule of work</a:t>
            </a:r>
            <a:r>
              <a:rPr lang="en-US" sz="1100" dirty="0" smtClean="0">
                <a:solidFill>
                  <a:srgbClr val="C00000"/>
                </a:solidFill>
                <a:latin typeface="Arial" pitchFamily="34" charset="0"/>
                <a:ea typeface="Times New Roman" pitchFamily="18" charset="0"/>
                <a:cs typeface="Arial" pitchFamily="34" charset="0"/>
              </a:rPr>
              <a:t>.</a:t>
            </a:r>
            <a:endParaRPr lang="en-US" sz="1600" dirty="0" smtClean="0">
              <a:solidFill>
                <a:srgbClr val="C00000"/>
              </a:solidFill>
              <a:latin typeface="Arial" pitchFamily="34" charset="0"/>
              <a:cs typeface="Arial" pitchFamily="34" charset="0"/>
            </a:endParaRPr>
          </a:p>
        </p:txBody>
      </p:sp>
      <p:sp>
        <p:nvSpPr>
          <p:cNvPr id="9" name="Прямоугольник 8"/>
          <p:cNvSpPr/>
          <p:nvPr/>
        </p:nvSpPr>
        <p:spPr>
          <a:xfrm>
            <a:off x="-90834" y="2658"/>
            <a:ext cx="8928992" cy="461665"/>
          </a:xfrm>
          <a:prstGeom prst="rect">
            <a:avLst/>
          </a:prstGeom>
        </p:spPr>
        <p:txBody>
          <a:bodyPr wrap="square">
            <a:spAutoFit/>
          </a:bodyPr>
          <a:lstStyle/>
          <a:p>
            <a:pPr algn="ctr"/>
            <a:r>
              <a:rPr lang="sv-SE" sz="2400" b="1" dirty="0">
                <a:solidFill>
                  <a:srgbClr val="C00000"/>
                </a:solidFill>
                <a:latin typeface="Arial" pitchFamily="34" charset="0"/>
                <a:ea typeface="Times New Roman" pitchFamily="18" charset="0"/>
                <a:cs typeface="Arial" pitchFamily="34" charset="0"/>
              </a:rPr>
              <a:t>Plans for </a:t>
            </a:r>
            <a:r>
              <a:rPr lang="sv-SE" sz="2400" b="1" dirty="0" smtClean="0">
                <a:solidFill>
                  <a:srgbClr val="C00000"/>
                </a:solidFill>
                <a:latin typeface="Arial" pitchFamily="34" charset="0"/>
                <a:ea typeface="Times New Roman" pitchFamily="18" charset="0"/>
                <a:cs typeface="Arial" pitchFamily="34" charset="0"/>
              </a:rPr>
              <a:t>2017-2019</a:t>
            </a:r>
            <a:endParaRPr lang="sv-SE" sz="2400" b="1" dirty="0">
              <a:solidFill>
                <a:srgbClr val="C00000"/>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l="6300" t="9450" r="5511" b="1050"/>
          <a:stretch>
            <a:fillRect/>
          </a:stretch>
        </p:blipFill>
        <p:spPr bwMode="auto">
          <a:xfrm>
            <a:off x="6143521" y="3714752"/>
            <a:ext cx="3000479" cy="2999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p:cNvSpPr/>
          <p:nvPr/>
        </p:nvSpPr>
        <p:spPr>
          <a:xfrm>
            <a:off x="2786050" y="142852"/>
            <a:ext cx="3143272" cy="461665"/>
          </a:xfrm>
          <a:prstGeom prst="rect">
            <a:avLst/>
          </a:prstGeom>
        </p:spPr>
        <p:txBody>
          <a:bodyPr wrap="square">
            <a:spAutoFit/>
          </a:bodyPr>
          <a:lstStyle/>
          <a:p>
            <a:pPr algn="ctr"/>
            <a:r>
              <a:rPr lang="sv-SE" sz="2400" b="1" dirty="0" smtClean="0">
                <a:solidFill>
                  <a:srgbClr val="C00000"/>
                </a:solidFill>
                <a:latin typeface="Arial" pitchFamily="34" charset="0"/>
                <a:ea typeface="Times New Roman" pitchFamily="18" charset="0"/>
                <a:cs typeface="Arial" pitchFamily="34" charset="0"/>
              </a:rPr>
              <a:t>IV. Project E&amp;T&amp;RM</a:t>
            </a:r>
            <a:endParaRPr lang="sv-SE" sz="2400" b="1" dirty="0">
              <a:solidFill>
                <a:srgbClr val="C00000"/>
              </a:solidFill>
              <a:latin typeface="Arial" pitchFamily="34" charset="0"/>
              <a:ea typeface="Times New Roman" pitchFamily="18" charset="0"/>
              <a:cs typeface="Arial" pitchFamily="34" charset="0"/>
            </a:endParaRPr>
          </a:p>
        </p:txBody>
      </p:sp>
      <p:sp>
        <p:nvSpPr>
          <p:cNvPr id="7" name="Прямоугольник 6"/>
          <p:cNvSpPr/>
          <p:nvPr/>
        </p:nvSpPr>
        <p:spPr>
          <a:xfrm>
            <a:off x="142844" y="1000108"/>
            <a:ext cx="5929354" cy="5309147"/>
          </a:xfrm>
          <a:prstGeom prst="rect">
            <a:avLst/>
          </a:prstGeom>
        </p:spPr>
        <p:txBody>
          <a:bodyPr wrap="square">
            <a:spAutoFit/>
          </a:bodyPr>
          <a:lstStyle/>
          <a:p>
            <a:pPr marL="342900" lvl="0" indent="-342900" algn="just" eaLnBrk="0" fontAlgn="base" hangingPunct="0">
              <a:spcBef>
                <a:spcPct val="0"/>
              </a:spcBef>
              <a:spcAft>
                <a:spcPct val="0"/>
              </a:spcAft>
              <a:buFont typeface="Arial" panose="020B0604020202020204" pitchFamily="34" charset="0"/>
              <a:buChar char="•"/>
            </a:pPr>
            <a:r>
              <a:rPr lang="en-US" dirty="0" smtClean="0">
                <a:latin typeface="Arial" pitchFamily="34" charset="0"/>
                <a:ea typeface="Times New Roman" pitchFamily="18" charset="0"/>
                <a:cs typeface="Arial" pitchFamily="34" charset="0"/>
              </a:rPr>
              <a:t>The PAC heard a report on the project “Study of deeply subcritical electronuclear systems and possibilities of their application for energy production, transmutation of radioactive waste and research in the field of radiation material science. Quasi infinite target (project E&amp;T&amp;RM)” presented by </a:t>
            </a:r>
            <a:r>
              <a:rPr lang="en-US" dirty="0" smtClean="0">
                <a:solidFill>
                  <a:srgbClr val="000000"/>
                </a:solidFill>
                <a:latin typeface="Arial" pitchFamily="34" charset="0"/>
                <a:ea typeface="Times New Roman" pitchFamily="18" charset="0"/>
                <a:cs typeface="Arial" pitchFamily="34" charset="0"/>
              </a:rPr>
              <a:t>Vladimir Wagner</a:t>
            </a:r>
            <a:r>
              <a:rPr lang="en-US" dirty="0" smtClean="0">
                <a:latin typeface="Arial" pitchFamily="34" charset="0"/>
                <a:ea typeface="Times New Roman" pitchFamily="18" charset="0"/>
                <a:cs typeface="Arial" pitchFamily="34" charset="0"/>
              </a:rPr>
              <a:t>. </a:t>
            </a:r>
          </a:p>
          <a:p>
            <a:pPr marL="342900" lvl="0" indent="-342900" algn="just" eaLnBrk="0" fontAlgn="base" hangingPunct="0">
              <a:spcBef>
                <a:spcPct val="0"/>
              </a:spcBef>
              <a:spcAft>
                <a:spcPct val="0"/>
              </a:spcAft>
              <a:buFont typeface="Arial" panose="020B0604020202020204" pitchFamily="34" charset="0"/>
              <a:buChar char="•"/>
            </a:pPr>
            <a:endParaRPr lang="en-US" sz="1100" dirty="0" smtClean="0">
              <a:latin typeface="Arial" pitchFamily="34" charset="0"/>
              <a:ea typeface="Times New Roman" pitchFamily="18" charset="0"/>
              <a:cs typeface="Arial" pitchFamily="34" charset="0"/>
            </a:endParaRPr>
          </a:p>
          <a:p>
            <a:pPr marL="342900" indent="-342900" algn="just" eaLnBrk="0" fontAlgn="base" hangingPunct="0">
              <a:spcBef>
                <a:spcPct val="0"/>
              </a:spcBef>
              <a:spcAft>
                <a:spcPct val="0"/>
              </a:spcAft>
              <a:buFont typeface="Arial" panose="020B0604020202020204" pitchFamily="34" charset="0"/>
              <a:buChar char="•"/>
            </a:pPr>
            <a:r>
              <a:rPr lang="en-US" dirty="0">
                <a:latin typeface="Arial" pitchFamily="34" charset="0"/>
                <a:ea typeface="Times New Roman" pitchFamily="18" charset="0"/>
                <a:cs typeface="Arial" pitchFamily="34" charset="0"/>
              </a:rPr>
              <a:t>A 660 MeV proton beam of the Phasotron at DLNP is used for experimental studies.</a:t>
            </a:r>
          </a:p>
          <a:p>
            <a:pPr marL="342900" lvl="0" indent="-342900" algn="just" eaLnBrk="0" fontAlgn="base" hangingPunct="0">
              <a:spcBef>
                <a:spcPct val="0"/>
              </a:spcBef>
              <a:spcAft>
                <a:spcPct val="0"/>
              </a:spcAft>
              <a:buFont typeface="Arial" panose="020B0604020202020204" pitchFamily="34" charset="0"/>
              <a:buChar char="•"/>
            </a:pPr>
            <a:endParaRPr lang="en-US" sz="1100" dirty="0">
              <a:latin typeface="Arial" pitchFamily="34" charset="0"/>
              <a:ea typeface="Times New Roman" pitchFamily="18" charset="0"/>
              <a:cs typeface="Arial" pitchFamily="34" charset="0"/>
            </a:endParaRPr>
          </a:p>
          <a:p>
            <a:pPr marL="342900" lvl="0" indent="-342900" algn="just" eaLnBrk="0" fontAlgn="base" hangingPunct="0">
              <a:spcBef>
                <a:spcPct val="0"/>
              </a:spcBef>
              <a:spcAft>
                <a:spcPct val="0"/>
              </a:spcAft>
              <a:buFont typeface="Arial" panose="020B0604020202020204" pitchFamily="34" charset="0"/>
              <a:buChar char="•"/>
            </a:pPr>
            <a:r>
              <a:rPr lang="en-US" dirty="0">
                <a:latin typeface="Arial" pitchFamily="34" charset="0"/>
                <a:ea typeface="Times New Roman" pitchFamily="18" charset="0"/>
                <a:cs typeface="Arial" pitchFamily="34" charset="0"/>
              </a:rPr>
              <a:t>The results were included in the IAEA database on ADS-systems. </a:t>
            </a:r>
          </a:p>
          <a:p>
            <a:pPr marL="342900" lvl="0" indent="-342900" algn="just" eaLnBrk="0" fontAlgn="base" hangingPunct="0">
              <a:spcBef>
                <a:spcPct val="0"/>
              </a:spcBef>
              <a:spcAft>
                <a:spcPct val="0"/>
              </a:spcAft>
              <a:buFont typeface="Arial" panose="020B0604020202020204" pitchFamily="34" charset="0"/>
              <a:buChar char="•"/>
            </a:pPr>
            <a:r>
              <a:rPr lang="en-US" dirty="0" smtClean="0">
                <a:latin typeface="Arial" pitchFamily="34" charset="0"/>
                <a:ea typeface="Times New Roman" pitchFamily="18" charset="0"/>
                <a:cs typeface="Arial" pitchFamily="34" charset="0"/>
              </a:rPr>
              <a:t>The PAC notes the large amount of work carried out by the authors of the project to develop methods for studying the main nuclear physics parameters of the uranium assembly “Quinta” (the neutron field, the plutonium production time, the energy yield of the assembly, the transmutation rates of minor actinides).</a:t>
            </a:r>
          </a:p>
          <a:p>
            <a:pPr marL="342900" lvl="0" indent="-342900" algn="just" eaLnBrk="0" fontAlgn="base" hangingPunct="0">
              <a:spcBef>
                <a:spcPct val="0"/>
              </a:spcBef>
              <a:spcAft>
                <a:spcPct val="0"/>
              </a:spcAft>
              <a:buFont typeface="Arial" panose="020B0604020202020204" pitchFamily="34" charset="0"/>
              <a:buChar char="•"/>
            </a:pPr>
            <a:endParaRPr lang="en-US" sz="1100" dirty="0" smtClean="0">
              <a:latin typeface="Arial" pitchFamily="34" charset="0"/>
              <a:ea typeface="Times New Roman" pitchFamily="18" charset="0"/>
              <a:cs typeface="Arial" pitchFamily="34" charset="0"/>
            </a:endParaRPr>
          </a:p>
        </p:txBody>
      </p:sp>
      <p:pic>
        <p:nvPicPr>
          <p:cNvPr id="2049" name="Picture 1" descr="C:\PAC\pac\PAC46\Докладчики\C06I7623.jpg"/>
          <p:cNvPicPr>
            <a:picLocks noChangeAspect="1" noChangeArrowheads="1"/>
          </p:cNvPicPr>
          <p:nvPr/>
        </p:nvPicPr>
        <p:blipFill>
          <a:blip r:embed="rId4" cstate="print"/>
          <a:srcRect/>
          <a:stretch>
            <a:fillRect/>
          </a:stretch>
        </p:blipFill>
        <p:spPr bwMode="auto">
          <a:xfrm>
            <a:off x="6516216" y="980728"/>
            <a:ext cx="2196908" cy="2269556"/>
          </a:xfrm>
          <a:prstGeom prst="rect">
            <a:avLst/>
          </a:prstGeom>
          <a:noFill/>
        </p:spPr>
      </p:pic>
      <p:sp>
        <p:nvSpPr>
          <p:cNvPr id="9" name="Прямоугольник 8"/>
          <p:cNvSpPr/>
          <p:nvPr/>
        </p:nvSpPr>
        <p:spPr>
          <a:xfrm>
            <a:off x="6643702" y="6143644"/>
            <a:ext cx="1953355" cy="369332"/>
          </a:xfrm>
          <a:prstGeom prst="rect">
            <a:avLst/>
          </a:prstGeom>
        </p:spPr>
        <p:txBody>
          <a:bodyPr wrap="none">
            <a:spAutoFit/>
          </a:bodyPr>
          <a:lstStyle/>
          <a:p>
            <a:r>
              <a:rPr lang="en-US" dirty="0" smtClean="0">
                <a:solidFill>
                  <a:schemeClr val="bg1">
                    <a:lumMod val="95000"/>
                  </a:schemeClr>
                </a:solidFill>
              </a:rPr>
              <a:t>Assembly “Quinta</a:t>
            </a:r>
            <a:r>
              <a:rPr lang="en-US" dirty="0" smtClean="0"/>
              <a:t>”</a:t>
            </a:r>
            <a:endParaRPr lang="ru-RU" dirty="0"/>
          </a:p>
        </p:txBody>
      </p:sp>
      <p:sp>
        <p:nvSpPr>
          <p:cNvPr id="2" name="Rectangle 1"/>
          <p:cNvSpPr/>
          <p:nvPr/>
        </p:nvSpPr>
        <p:spPr>
          <a:xfrm>
            <a:off x="6709416" y="3284984"/>
            <a:ext cx="1895032" cy="369332"/>
          </a:xfrm>
          <a:prstGeom prst="rect">
            <a:avLst/>
          </a:prstGeom>
        </p:spPr>
        <p:txBody>
          <a:bodyPr wrap="none">
            <a:spAutoFit/>
          </a:bodyPr>
          <a:lstStyle/>
          <a:p>
            <a:r>
              <a:rPr lang="en-US" dirty="0">
                <a:solidFill>
                  <a:srgbClr val="000000"/>
                </a:solidFill>
                <a:latin typeface="Arial" pitchFamily="34" charset="0"/>
                <a:ea typeface="Times New Roman" pitchFamily="18" charset="0"/>
                <a:cs typeface="Arial" pitchFamily="34" charset="0"/>
              </a:rPr>
              <a:t>Vladimir Wagner</a:t>
            </a:r>
            <a:endParaRPr lang="en-GB"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607191" y="648298"/>
            <a:ext cx="8072494" cy="4857784"/>
          </a:xfrm>
          <a:solidFill>
            <a:schemeClr val="bg1">
              <a:alpha val="39999"/>
            </a:schemeClr>
          </a:solidFill>
        </p:spPr>
        <p:txBody>
          <a:bodyPr>
            <a:normAutofit fontScale="92500" lnSpcReduction="20000"/>
          </a:bodyPr>
          <a:lstStyle/>
          <a:p>
            <a:pPr>
              <a:buFont typeface="Arial" panose="020B0604020202020204" pitchFamily="34" charset="0"/>
              <a:buNone/>
            </a:pPr>
            <a:r>
              <a:rPr lang="en-US" altLang="ru-RU" sz="1800" b="1" dirty="0" smtClean="0">
                <a:solidFill>
                  <a:srgbClr val="0000CC"/>
                </a:solidFill>
                <a:latin typeface="Times New Roman" panose="02020603050405020304" pitchFamily="18" charset="0"/>
                <a:cs typeface="Times New Roman" panose="02020603050405020304" pitchFamily="18" charset="0"/>
              </a:rPr>
              <a:t>Conditions:</a:t>
            </a:r>
          </a:p>
          <a:p>
            <a:pPr>
              <a:buFont typeface="Arial" panose="020B0604020202020204" pitchFamily="34" charset="0"/>
              <a:buNone/>
            </a:pPr>
            <a:endParaRPr lang="en-US" altLang="ru-RU" sz="800" b="1" dirty="0" smtClean="0">
              <a:solidFill>
                <a:srgbClr val="0000CC"/>
              </a:solidFill>
              <a:latin typeface="Times New Roman" panose="02020603050405020304" pitchFamily="18" charset="0"/>
              <a:cs typeface="Times New Roman" panose="02020603050405020304" pitchFamily="18" charset="0"/>
            </a:endParaRPr>
          </a:p>
          <a:p>
            <a:pPr>
              <a:buFont typeface="Arial" panose="020B0604020202020204" pitchFamily="34" charset="0"/>
              <a:buAutoNum type="arabicParenR"/>
            </a:pPr>
            <a:r>
              <a:rPr lang="en-US" altLang="ru-RU" sz="1800" b="1" dirty="0" smtClean="0">
                <a:solidFill>
                  <a:srgbClr val="0000CC"/>
                </a:solidFill>
                <a:latin typeface="Times New Roman" panose="02020603050405020304" pitchFamily="18" charset="0"/>
                <a:cs typeface="Times New Roman" panose="02020603050405020304" pitchFamily="18" charset="0"/>
              </a:rPr>
              <a:t>Phasotron should work at least next two years</a:t>
            </a:r>
          </a:p>
          <a:p>
            <a:pPr>
              <a:buFont typeface="Arial" panose="020B0604020202020204" pitchFamily="34" charset="0"/>
              <a:buAutoNum type="arabicParenR"/>
            </a:pPr>
            <a:r>
              <a:rPr lang="en-US" altLang="ru-RU" sz="1800" b="1" dirty="0" smtClean="0">
                <a:solidFill>
                  <a:srgbClr val="0000CC"/>
                </a:solidFill>
                <a:latin typeface="Times New Roman" panose="02020603050405020304" pitchFamily="18" charset="0"/>
                <a:cs typeface="Times New Roman" panose="02020603050405020304" pitchFamily="18" charset="0"/>
              </a:rPr>
              <a:t>Nuclotron should be closed  (works connected to NICA project)</a:t>
            </a:r>
          </a:p>
          <a:p>
            <a:pPr>
              <a:buFont typeface="Arial" panose="020B0604020202020204" pitchFamily="34" charset="0"/>
              <a:buAutoNum type="arabicParenR"/>
            </a:pPr>
            <a:r>
              <a:rPr lang="en-US" altLang="ru-RU" sz="1800" b="1" dirty="0" smtClean="0">
                <a:solidFill>
                  <a:srgbClr val="0000CC"/>
                </a:solidFill>
                <a:latin typeface="Times New Roman" panose="02020603050405020304" pitchFamily="18" charset="0"/>
                <a:cs typeface="Times New Roman" panose="02020603050405020304" pitchFamily="18" charset="0"/>
              </a:rPr>
              <a:t>Nuclotron will start work after 2 – 3 years</a:t>
            </a:r>
          </a:p>
          <a:p>
            <a:pPr>
              <a:buAutoNum type="arabicParenR" startAt="4"/>
            </a:pPr>
            <a:r>
              <a:rPr lang="en-US" altLang="ru-RU" sz="1800" b="1" dirty="0" smtClean="0">
                <a:solidFill>
                  <a:srgbClr val="0000CC"/>
                </a:solidFill>
                <a:latin typeface="Times New Roman" panose="02020603050405020304" pitchFamily="18" charset="0"/>
                <a:cs typeface="Times New Roman" panose="02020603050405020304" pitchFamily="18" charset="0"/>
              </a:rPr>
              <a:t>PhD students on theme</a:t>
            </a:r>
          </a:p>
          <a:p>
            <a:pPr>
              <a:buNone/>
            </a:pPr>
            <a:r>
              <a:rPr lang="en-US" altLang="ru-RU" sz="1800" b="1" dirty="0" smtClean="0">
                <a:solidFill>
                  <a:srgbClr val="0000CC"/>
                </a:solidFill>
                <a:latin typeface="Times New Roman" panose="02020603050405020304" pitchFamily="18" charset="0"/>
                <a:cs typeface="Times New Roman" panose="02020603050405020304" pitchFamily="18" charset="0"/>
              </a:rPr>
              <a:t>5)	Very good spectroscopy laboratory and also other equipment (clover detector)</a:t>
            </a:r>
          </a:p>
          <a:p>
            <a:pPr>
              <a:buNone/>
            </a:pPr>
            <a:r>
              <a:rPr lang="en-US" altLang="ru-RU" sz="1800" b="1" dirty="0" smtClean="0">
                <a:solidFill>
                  <a:srgbClr val="0000CC"/>
                </a:solidFill>
                <a:latin typeface="Times New Roman" panose="02020603050405020304" pitchFamily="18" charset="0"/>
                <a:cs typeface="Times New Roman" panose="02020603050405020304" pitchFamily="18" charset="0"/>
              </a:rPr>
              <a:t>6) 	Good collaboration with Czech universities (Czech direct financial support)</a:t>
            </a:r>
          </a:p>
          <a:p>
            <a:pPr>
              <a:buFont typeface="Arial" panose="020B0604020202020204" pitchFamily="34" charset="0"/>
              <a:buNone/>
            </a:pPr>
            <a:endParaRPr lang="en-US" altLang="ru-RU" sz="1000" b="1" dirty="0" smtClean="0">
              <a:solidFill>
                <a:srgbClr val="0000CC"/>
              </a:solidFill>
            </a:endParaRPr>
          </a:p>
          <a:p>
            <a:pPr>
              <a:buFont typeface="Arial" panose="020B0604020202020204" pitchFamily="34" charset="0"/>
              <a:buNone/>
            </a:pPr>
            <a:r>
              <a:rPr lang="en-US" altLang="ru-RU" sz="1800" b="1" dirty="0" smtClean="0">
                <a:solidFill>
                  <a:srgbClr val="0000CC"/>
                </a:solidFill>
                <a:latin typeface="Times New Roman" panose="02020603050405020304" pitchFamily="18" charset="0"/>
                <a:cs typeface="Times New Roman" panose="02020603050405020304" pitchFamily="18" charset="0"/>
              </a:rPr>
              <a:t>Plans:</a:t>
            </a:r>
          </a:p>
          <a:p>
            <a:pPr>
              <a:buFont typeface="Arial" panose="020B0604020202020204" pitchFamily="34" charset="0"/>
              <a:buNone/>
            </a:pPr>
            <a:endParaRPr lang="en-US" altLang="ru-RU" sz="1000" b="1" dirty="0" smtClean="0">
              <a:solidFill>
                <a:srgbClr val="0000CC"/>
              </a:solidFill>
            </a:endParaRPr>
          </a:p>
          <a:p>
            <a:r>
              <a:rPr lang="en-US" altLang="ru-RU" sz="1800" b="1" dirty="0" smtClean="0">
                <a:solidFill>
                  <a:srgbClr val="0000CC"/>
                </a:solidFill>
                <a:latin typeface="Times New Roman" panose="02020603050405020304" pitchFamily="18" charset="0"/>
                <a:cs typeface="Times New Roman" panose="02020603050405020304" pitchFamily="18" charset="0"/>
              </a:rPr>
              <a:t>Setup Quinta – important additional measurements o</a:t>
            </a:r>
            <a:r>
              <a:rPr lang="cs-CZ" altLang="ru-RU" sz="1800" b="1" dirty="0">
                <a:solidFill>
                  <a:srgbClr val="0000CC"/>
                </a:solidFill>
                <a:latin typeface="Times New Roman" panose="02020603050405020304" pitchFamily="18" charset="0"/>
                <a:cs typeface="Times New Roman" panose="02020603050405020304" pitchFamily="18" charset="0"/>
              </a:rPr>
              <a:t>n</a:t>
            </a:r>
            <a:r>
              <a:rPr lang="en-US" altLang="ru-RU" sz="1800" b="1" dirty="0" smtClean="0">
                <a:solidFill>
                  <a:srgbClr val="0000CC"/>
                </a:solidFill>
                <a:latin typeface="Times New Roman" panose="02020603050405020304" pitchFamily="18" charset="0"/>
                <a:cs typeface="Times New Roman" panose="02020603050405020304" pitchFamily="18" charset="0"/>
              </a:rPr>
              <a:t> Phasotron beam;</a:t>
            </a:r>
          </a:p>
          <a:p>
            <a:r>
              <a:rPr lang="en-US" altLang="ru-RU" sz="1800" b="1" dirty="0" smtClean="0">
                <a:solidFill>
                  <a:srgbClr val="0000CC"/>
                </a:solidFill>
                <a:latin typeface="Times New Roman" panose="02020603050405020304" pitchFamily="18" charset="0"/>
                <a:cs typeface="Times New Roman" panose="02020603050405020304" pitchFamily="18" charset="0"/>
              </a:rPr>
              <a:t>Simulation of hybrid nuclear reactor on the basis of a deep subcritical assembly of natural uranium, excited by a beam of high-energy ions. Research possibility of transmutation of radioactive waste under the influence of radiation.</a:t>
            </a:r>
            <a:endParaRPr lang="cs-CZ" altLang="ru-RU" sz="1800" b="1" dirty="0" smtClean="0">
              <a:solidFill>
                <a:srgbClr val="0000CC"/>
              </a:solidFill>
              <a:latin typeface="Times New Roman" panose="02020603050405020304" pitchFamily="18" charset="0"/>
              <a:cs typeface="Times New Roman" panose="02020603050405020304" pitchFamily="18" charset="0"/>
            </a:endParaRPr>
          </a:p>
          <a:p>
            <a:r>
              <a:rPr lang="en-US" altLang="ru-RU" sz="1800" b="1" dirty="0" smtClean="0">
                <a:solidFill>
                  <a:srgbClr val="0000CC"/>
                </a:solidFill>
                <a:latin typeface="Times New Roman" panose="02020603050405020304" pitchFamily="18" charset="0"/>
                <a:cs typeface="Times New Roman" panose="02020603050405020304" pitchFamily="18" charset="0"/>
              </a:rPr>
              <a:t>Measurements of important cross-sections and systematic review analysis of up to date results;</a:t>
            </a:r>
          </a:p>
          <a:p>
            <a:r>
              <a:rPr lang="en-US" altLang="ru-RU" sz="1800" b="1" dirty="0" smtClean="0">
                <a:solidFill>
                  <a:srgbClr val="0000CC"/>
                </a:solidFill>
                <a:latin typeface="Times New Roman" panose="02020603050405020304" pitchFamily="18" charset="0"/>
                <a:cs typeface="Times New Roman" panose="02020603050405020304" pitchFamily="18" charset="0"/>
              </a:rPr>
              <a:t>Setup “Big uranium target - BURAN" </a:t>
            </a:r>
            <a:r>
              <a:rPr lang="mr-IN" altLang="ru-RU" sz="1800" b="1" dirty="0" smtClean="0">
                <a:solidFill>
                  <a:srgbClr val="0000CC"/>
                </a:solidFill>
                <a:latin typeface="Times New Roman" panose="02020603050405020304" pitchFamily="18" charset="0"/>
                <a:cs typeface="Times New Roman" panose="02020603050405020304" pitchFamily="18" charset="0"/>
              </a:rPr>
              <a:t>–</a:t>
            </a:r>
            <a:r>
              <a:rPr lang="en-US" altLang="ru-RU" sz="1800" b="1" dirty="0" smtClean="0">
                <a:solidFill>
                  <a:srgbClr val="0000CC"/>
                </a:solidFill>
                <a:latin typeface="Times New Roman" panose="02020603050405020304" pitchFamily="18" charset="0"/>
                <a:cs typeface="Times New Roman" panose="02020603050405020304" pitchFamily="18" charset="0"/>
              </a:rPr>
              <a:t> to be irradiated with extracted beam from Phasotron (DLNP);</a:t>
            </a:r>
          </a:p>
          <a:p>
            <a:r>
              <a:rPr lang="en-US" altLang="ru-RU" sz="1800" b="1" dirty="0" smtClean="0">
                <a:solidFill>
                  <a:srgbClr val="0000CC"/>
                </a:solidFill>
                <a:latin typeface="Times New Roman" panose="02020603050405020304" pitchFamily="18" charset="0"/>
                <a:cs typeface="Times New Roman" panose="02020603050405020304" pitchFamily="18" charset="0"/>
              </a:rPr>
              <a:t>Later: Setup Quinta and BURAN </a:t>
            </a:r>
            <a:r>
              <a:rPr lang="mr-IN" altLang="ru-RU" sz="1800" b="1" dirty="0" smtClean="0">
                <a:solidFill>
                  <a:srgbClr val="0000CC"/>
                </a:solidFill>
                <a:latin typeface="Times New Roman" panose="02020603050405020304" pitchFamily="18" charset="0"/>
                <a:cs typeface="Times New Roman" panose="02020603050405020304" pitchFamily="18" charset="0"/>
              </a:rPr>
              <a:t>–</a:t>
            </a:r>
            <a:r>
              <a:rPr lang="en-US" altLang="ru-RU" sz="1800" b="1" dirty="0" smtClean="0">
                <a:solidFill>
                  <a:srgbClr val="0000CC"/>
                </a:solidFill>
                <a:latin typeface="Times New Roman" panose="02020603050405020304" pitchFamily="18" charset="0"/>
                <a:cs typeface="Times New Roman" panose="02020603050405020304" pitchFamily="18" charset="0"/>
              </a:rPr>
              <a:t> irradiation with Nuclotron extracted beam (205 VBLHEP building) – depends on start of Nuclotron operation</a:t>
            </a:r>
            <a:r>
              <a:rPr lang="cs-CZ" altLang="ru-RU" sz="1800" b="1" dirty="0" smtClean="0">
                <a:solidFill>
                  <a:srgbClr val="0000CC"/>
                </a:solidFill>
                <a:latin typeface="Times New Roman" panose="02020603050405020304" pitchFamily="18" charset="0"/>
                <a:cs typeface="Times New Roman" panose="02020603050405020304" pitchFamily="18" charset="0"/>
              </a:rPr>
              <a:t>.</a:t>
            </a:r>
            <a:endParaRPr lang="en-US" altLang="ru-RU" sz="1800" b="1" dirty="0" smtClean="0">
              <a:solidFill>
                <a:srgbClr val="0000CC"/>
              </a:solidFill>
              <a:latin typeface="Times New Roman" panose="02020603050405020304" pitchFamily="18" charset="0"/>
              <a:cs typeface="Times New Roman" panose="02020603050405020304" pitchFamily="18" charset="0"/>
            </a:endParaRPr>
          </a:p>
          <a:p>
            <a:endParaRPr lang="en-US" altLang="ru-RU" sz="1800" b="1" dirty="0" smtClean="0">
              <a:solidFill>
                <a:srgbClr val="0000CC"/>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57158" y="5643578"/>
            <a:ext cx="8572560" cy="923330"/>
          </a:xfrm>
          <a:prstGeom prst="rect">
            <a:avLst/>
          </a:prstGeom>
        </p:spPr>
        <p:txBody>
          <a:bodyPr wrap="square">
            <a:spAutoFit/>
          </a:bodyPr>
          <a:lstStyle/>
          <a:p>
            <a:r>
              <a:rPr lang="en-US" b="1" u="sng" dirty="0" smtClean="0">
                <a:solidFill>
                  <a:srgbClr val="C00000"/>
                </a:solidFill>
                <a:latin typeface="Arial" pitchFamily="34" charset="0"/>
                <a:ea typeface="Times New Roman" pitchFamily="18" charset="0"/>
                <a:cs typeface="Arial" pitchFamily="34" charset="0"/>
              </a:rPr>
              <a:t>Recommendation</a:t>
            </a:r>
            <a:r>
              <a:rPr lang="en-US" b="1" dirty="0" smtClean="0">
                <a:solidFill>
                  <a:srgbClr val="C00000"/>
                </a:solidFill>
                <a:latin typeface="Arial" pitchFamily="34" charset="0"/>
                <a:ea typeface="Times New Roman" pitchFamily="18" charset="0"/>
                <a:cs typeface="Arial" pitchFamily="34" charset="0"/>
              </a:rPr>
              <a:t>. The PAC recommends extending the work on this project until the end of 2019. More detailed recommendations on this topic will be formulated at the next PAC meeting</a:t>
            </a:r>
            <a:endParaRPr lang="ru-RU" b="1" dirty="0">
              <a:solidFill>
                <a:srgbClr val="C00000"/>
              </a:solidFill>
            </a:endParaRPr>
          </a:p>
        </p:txBody>
      </p:sp>
      <p:sp>
        <p:nvSpPr>
          <p:cNvPr id="5" name="Прямоугольник 4"/>
          <p:cNvSpPr/>
          <p:nvPr/>
        </p:nvSpPr>
        <p:spPr>
          <a:xfrm>
            <a:off x="107504" y="44624"/>
            <a:ext cx="8928992" cy="461665"/>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Programme for the 2017-2019 years.</a:t>
            </a:r>
            <a:endParaRPr lang="sv-SE" sz="2400" b="1" dirty="0">
              <a:solidFill>
                <a:srgbClr val="C00000"/>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50001" y="3356992"/>
            <a:ext cx="864399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 heard reports on the results obtained in the PEN-MEG, TRITON, and PAINUC experiments within the theme “Physics of Light Mesons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07504" y="1916832"/>
            <a:ext cx="8928992" cy="830997"/>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V. Scientific results obtained in the projects of the theme</a:t>
            </a:r>
          </a:p>
          <a:p>
            <a:pPr algn="ctr"/>
            <a:r>
              <a:rPr lang="en-US" sz="2400" b="1" dirty="0">
                <a:solidFill>
                  <a:srgbClr val="C00000"/>
                </a:solidFill>
                <a:latin typeface="Arial" pitchFamily="34" charset="0"/>
                <a:ea typeface="Times New Roman" pitchFamily="18" charset="0"/>
                <a:cs typeface="Arial" pitchFamily="34" charset="0"/>
              </a:rPr>
              <a:t> “Physics of Light Mesons”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Прямоугольник 29"/>
          <p:cNvSpPr/>
          <p:nvPr/>
        </p:nvSpPr>
        <p:spPr>
          <a:xfrm>
            <a:off x="1691680" y="50636"/>
            <a:ext cx="1140056" cy="276999"/>
          </a:xfrm>
          <a:prstGeom prst="rect">
            <a:avLst/>
          </a:prstGeom>
        </p:spPr>
        <p:txBody>
          <a:bodyPr wrap="none">
            <a:spAutoFit/>
          </a:bodyPr>
          <a:lstStyle/>
          <a:p>
            <a:r>
              <a:rPr lang="en-US" sz="1200" b="1" i="1" dirty="0">
                <a:solidFill>
                  <a:srgbClr val="C00000"/>
                </a:solidFill>
                <a:latin typeface="Arial" panose="020B0604020202020204" pitchFamily="34" charset="0"/>
                <a:ea typeface="Times New Roman" panose="02020603050405020304" pitchFamily="18" charset="0"/>
              </a:rPr>
              <a:t>14 June 2017</a:t>
            </a:r>
            <a:endParaRPr lang="ru-RU" dirty="0">
              <a:solidFill>
                <a:srgbClr val="C00000"/>
              </a:solidFill>
            </a:endParaRPr>
          </a:p>
        </p:txBody>
      </p:sp>
      <p:sp>
        <p:nvSpPr>
          <p:cNvPr id="46" name="Прямоугольник 45"/>
          <p:cNvSpPr/>
          <p:nvPr/>
        </p:nvSpPr>
        <p:spPr>
          <a:xfrm>
            <a:off x="6372200" y="50636"/>
            <a:ext cx="1140056" cy="276999"/>
          </a:xfrm>
          <a:prstGeom prst="rect">
            <a:avLst/>
          </a:prstGeom>
        </p:spPr>
        <p:txBody>
          <a:bodyPr wrap="none">
            <a:spAutoFit/>
          </a:bodyPr>
          <a:lstStyle/>
          <a:p>
            <a:r>
              <a:rPr lang="en-US" sz="1200" b="1" i="1" dirty="0" smtClean="0">
                <a:solidFill>
                  <a:srgbClr val="C00000"/>
                </a:solidFill>
                <a:latin typeface="Arial" panose="020B0604020202020204" pitchFamily="34" charset="0"/>
                <a:ea typeface="Times New Roman" panose="02020603050405020304" pitchFamily="18" charset="0"/>
              </a:rPr>
              <a:t>15 June </a:t>
            </a:r>
            <a:r>
              <a:rPr lang="en-US" sz="1200" b="1" i="1" dirty="0">
                <a:solidFill>
                  <a:srgbClr val="C00000"/>
                </a:solidFill>
                <a:latin typeface="Arial" panose="020B0604020202020204" pitchFamily="34" charset="0"/>
                <a:ea typeface="Times New Roman" panose="02020603050405020304" pitchFamily="18" charset="0"/>
              </a:rPr>
              <a:t>2017</a:t>
            </a:r>
            <a:endParaRPr lang="ru-RU" dirty="0">
              <a:solidFill>
                <a:srgbClr val="C00000"/>
              </a:solidFill>
            </a:endParaRPr>
          </a:p>
        </p:txBody>
      </p:sp>
      <p:graphicFrame>
        <p:nvGraphicFramePr>
          <p:cNvPr id="64" name="Таблица 63"/>
          <p:cNvGraphicFramePr>
            <a:graphicFrameLocks noGrp="1"/>
          </p:cNvGraphicFramePr>
          <p:nvPr>
            <p:extLst>
              <p:ext uri="{D42A27DB-BD31-4B8C-83A1-F6EECF244321}">
                <p14:modId xmlns="" xmlns:p14="http://schemas.microsoft.com/office/powerpoint/2010/main" val="2235091597"/>
              </p:ext>
            </p:extLst>
          </p:nvPr>
        </p:nvGraphicFramePr>
        <p:xfrm>
          <a:off x="107504" y="327635"/>
          <a:ext cx="5184577" cy="6341723"/>
        </p:xfrm>
        <a:graphic>
          <a:graphicData uri="http://schemas.openxmlformats.org/drawingml/2006/table">
            <a:tbl>
              <a:tblPr/>
              <a:tblGrid>
                <a:gridCol w="110347"/>
                <a:gridCol w="268850"/>
                <a:gridCol w="3832212"/>
                <a:gridCol w="833090"/>
                <a:gridCol w="140078"/>
              </a:tblGrid>
              <a:tr h="124897">
                <a:tc>
                  <a:txBody>
                    <a:bodyPr/>
                    <a:lstStyle/>
                    <a:p>
                      <a:pPr algn="r">
                        <a:spcAft>
                          <a:spcPts val="0"/>
                        </a:spcAft>
                      </a:pPr>
                      <a:r>
                        <a:rPr lang="en-US" sz="800" i="1" dirty="0">
                          <a:effectLst/>
                          <a:latin typeface="Arial" panose="020B0604020202020204" pitchFamily="34" charset="0"/>
                          <a:ea typeface="Times New Roman" panose="02020603050405020304" pitchFamily="18" charset="0"/>
                        </a:rPr>
                        <a:t> </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1.</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Opening of the meeting</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M. Lewitowicz</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2.</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Implementation of the recommendations of the previous PAC meeting</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M. Lewitowicz</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374691">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3.</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Information on the Resolution of the 121st session of the JINR Scientific Council (February 2017) and on the decisions of the JINR Committee of Plenipotentiaries (March 2017)</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M. Itkis</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ct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4.</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Status of the Factory of Superheavy Elements:</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dirty="0">
                          <a:solidFill>
                            <a:srgbClr val="2500C0"/>
                          </a:solidFill>
                          <a:effectLst/>
                          <a:latin typeface="Arial" panose="020B0604020202020204" pitchFamily="34" charset="0"/>
                          <a:ea typeface="Times New Roman" panose="02020603050405020304" pitchFamily="18" charset="0"/>
                        </a:rPr>
                        <a:t>4.1. Cyclotron DC-280</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I. Kalagin</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dirty="0">
                          <a:solidFill>
                            <a:srgbClr val="2500C0"/>
                          </a:solidFill>
                          <a:effectLst/>
                          <a:latin typeface="Arial" panose="020B0604020202020204" pitchFamily="34" charset="0"/>
                          <a:ea typeface="Times New Roman" panose="02020603050405020304" pitchFamily="18" charset="0"/>
                        </a:rPr>
                        <a:t>4.2. Ion source</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dirty="0">
                          <a:solidFill>
                            <a:srgbClr val="2500C0"/>
                          </a:solidFill>
                          <a:effectLst/>
                          <a:latin typeface="Arial" panose="020B0604020202020204" pitchFamily="34" charset="0"/>
                          <a:ea typeface="Times New Roman" panose="02020603050405020304" pitchFamily="18" charset="0"/>
                        </a:rPr>
                        <a:t>S. Bogomolov</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4.3. Separator, target and detection units</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A. Popeko</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dirty="0">
                          <a:solidFill>
                            <a:srgbClr val="2500C0"/>
                          </a:solidFill>
                          <a:effectLst/>
                          <a:latin typeface="Arial" panose="020B0604020202020204" pitchFamily="34" charset="0"/>
                          <a:ea typeface="Times New Roman" panose="02020603050405020304" pitchFamily="18" charset="0"/>
                        </a:rPr>
                        <a:t> </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249794">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5.</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Commissioning of the ACCULINNA-2 fragment separator and its first day experiments</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dirty="0">
                          <a:solidFill>
                            <a:srgbClr val="2500C0"/>
                          </a:solidFill>
                          <a:effectLst/>
                          <a:latin typeface="Arial" panose="020B0604020202020204" pitchFamily="34" charset="0"/>
                          <a:ea typeface="Times New Roman" panose="02020603050405020304" pitchFamily="18" charset="0"/>
                        </a:rPr>
                        <a:t>A. Fomichev</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C0000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C0000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249794">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6.</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Visit to FLNR (SHE Factory)</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S. Dmitriev</a:t>
                      </a:r>
                      <a:endParaRPr lang="ru-RU" sz="700">
                        <a:effectLst/>
                        <a:latin typeface="Times New Roman" panose="02020603050405020304" pitchFamily="18" charset="0"/>
                        <a:ea typeface="Times New Roman" panose="02020603050405020304" pitchFamily="18" charset="0"/>
                      </a:endParaRPr>
                    </a:p>
                    <a:p>
                      <a:pPr>
                        <a:spcAft>
                          <a:spcPts val="0"/>
                        </a:spcAft>
                      </a:pPr>
                      <a:r>
                        <a:rPr lang="en-US" sz="800">
                          <a:solidFill>
                            <a:srgbClr val="2500C0"/>
                          </a:solidFill>
                          <a:effectLst/>
                          <a:latin typeface="Arial" panose="020B0604020202020204" pitchFamily="34" charset="0"/>
                          <a:ea typeface="Times New Roman" panose="02020603050405020304" pitchFamily="18" charset="0"/>
                        </a:rPr>
                        <a:t>N. Skobelev</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ru-RU" sz="700">
                          <a:effectLst/>
                          <a:latin typeface="Times New Roman" panose="02020603050405020304" pitchFamily="18" charset="0"/>
                          <a:ea typeface="Times New Roman" panose="02020603050405020304" pitchFamily="18" charset="0"/>
                        </a:rPr>
                        <a:t> </a:t>
                      </a:r>
                    </a:p>
                  </a:txBody>
                  <a:tcPr marL="0" marR="0" marT="0" marB="0" anchor="ctr">
                    <a:lnL>
                      <a:noFill/>
                    </a:lnL>
                    <a:lnR>
                      <a:noFill/>
                    </a:lnR>
                    <a:lnT>
                      <a:noFill/>
                    </a:lnT>
                    <a:lnB>
                      <a:noFill/>
                    </a:lnB>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374691">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7.</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Proposal for the extension of the project</a:t>
                      </a:r>
                      <a:r>
                        <a:rPr lang="en-US" sz="800">
                          <a:solidFill>
                            <a:srgbClr val="000000"/>
                          </a:solidFill>
                          <a:effectLst/>
                          <a:latin typeface="Arial" panose="020B0604020202020204" pitchFamily="34" charset="0"/>
                          <a:ea typeface="Times New Roman" panose="02020603050405020304" pitchFamily="18" charset="0"/>
                        </a:rPr>
                        <a:t> “Design and development of the tagged neutron method for determination of the elemental structure of materials and nuclear reaction studies (</a:t>
                      </a:r>
                      <a:r>
                        <a:rPr lang="en-US" sz="800">
                          <a:solidFill>
                            <a:srgbClr val="2500C0"/>
                          </a:solidFill>
                          <a:effectLst/>
                          <a:latin typeface="Arial" panose="020B0604020202020204" pitchFamily="34" charset="0"/>
                          <a:ea typeface="Times New Roman" panose="02020603050405020304" pitchFamily="18" charset="0"/>
                        </a:rPr>
                        <a:t>project</a:t>
                      </a:r>
                      <a:r>
                        <a:rPr lang="en-US" sz="800">
                          <a:solidFill>
                            <a:srgbClr val="C00000"/>
                          </a:solidFill>
                          <a:effectLst/>
                          <a:latin typeface="Arial" panose="020B0604020202020204" pitchFamily="34" charset="0"/>
                          <a:ea typeface="Times New Roman" panose="02020603050405020304" pitchFamily="18" charset="0"/>
                        </a:rPr>
                        <a:t> </a:t>
                      </a:r>
                      <a:r>
                        <a:rPr lang="en-US" sz="800">
                          <a:solidFill>
                            <a:srgbClr val="2500C0"/>
                          </a:solidFill>
                          <a:effectLst/>
                          <a:latin typeface="Arial" panose="020B0604020202020204" pitchFamily="34" charset="0"/>
                          <a:ea typeface="Times New Roman" panose="02020603050405020304" pitchFamily="18" charset="0"/>
                        </a:rPr>
                        <a:t>TANGRA</a:t>
                      </a:r>
                      <a:r>
                        <a:rPr lang="en-US" sz="800">
                          <a:solidFill>
                            <a:srgbClr val="000000"/>
                          </a:solidFill>
                          <a:effectLst/>
                          <a:latin typeface="Arial" panose="020B0604020202020204" pitchFamily="34" charset="0"/>
                          <a:ea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Yu. Kopatch</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43632">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nSpc>
                          <a:spcPct val="115000"/>
                        </a:lnSpc>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702623">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8.</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nSpc>
                          <a:spcPct val="115000"/>
                        </a:lnSpc>
                        <a:spcAft>
                          <a:spcPts val="0"/>
                        </a:spcAft>
                      </a:pPr>
                      <a:r>
                        <a:rPr lang="en-GB" sz="800" noProof="0" dirty="0" smtClean="0">
                          <a:solidFill>
                            <a:srgbClr val="2500C0"/>
                          </a:solidFill>
                          <a:effectLst/>
                          <a:latin typeface="Arial" panose="020B0604020202020204" pitchFamily="34" charset="0"/>
                          <a:ea typeface="Times New Roman" panose="02020603050405020304" pitchFamily="18" charset="0"/>
                        </a:rPr>
                        <a:t>Proposal for the extension of the project:</a:t>
                      </a:r>
                      <a:r>
                        <a:rPr lang="en-GB" sz="800" noProof="0" dirty="0" smtClean="0">
                          <a:effectLst/>
                          <a:latin typeface="Arial" panose="020B0604020202020204" pitchFamily="34" charset="0"/>
                          <a:ea typeface="Times New Roman" panose="02020603050405020304" pitchFamily="18" charset="0"/>
                        </a:rPr>
                        <a:t> “Study of deeply </a:t>
                      </a:r>
                      <a:r>
                        <a:rPr lang="en-GB" sz="800" noProof="0" dirty="0" smtClean="0">
                          <a:solidFill>
                            <a:srgbClr val="222222"/>
                          </a:solidFill>
                          <a:effectLst/>
                          <a:latin typeface="Arial" panose="020B0604020202020204" pitchFamily="34" charset="0"/>
                          <a:ea typeface="Times New Roman" panose="02020603050405020304" pitchFamily="18" charset="0"/>
                        </a:rPr>
                        <a:t>subcritical </a:t>
                      </a:r>
                      <a:r>
                        <a:rPr lang="en-GB" sz="800" noProof="0" dirty="0" smtClean="0">
                          <a:effectLst/>
                          <a:latin typeface="Arial" panose="020B0604020202020204" pitchFamily="34" charset="0"/>
                          <a:ea typeface="Times New Roman" panose="02020603050405020304" pitchFamily="18" charset="0"/>
                        </a:rPr>
                        <a:t>electronuclear systems </a:t>
                      </a:r>
                      <a:r>
                        <a:rPr lang="en-GB" sz="800" noProof="0" dirty="0" smtClean="0">
                          <a:solidFill>
                            <a:srgbClr val="222222"/>
                          </a:solidFill>
                          <a:effectLst/>
                          <a:latin typeface="Arial" panose="020B0604020202020204" pitchFamily="34" charset="0"/>
                          <a:ea typeface="Times New Roman" panose="02020603050405020304" pitchFamily="18" charset="0"/>
                        </a:rPr>
                        <a:t>and possibilities of their application for energy production, transmutation of radioactive waste and research in the field of radiation material science. Part III. Quasi infinite target </a:t>
                      </a:r>
                      <a:r>
                        <a:rPr lang="en-GB" sz="800" noProof="0" dirty="0" smtClean="0">
                          <a:solidFill>
                            <a:srgbClr val="2500C0"/>
                          </a:solidFill>
                          <a:effectLst/>
                          <a:latin typeface="Arial" panose="020B0604020202020204" pitchFamily="34" charset="0"/>
                          <a:ea typeface="Times New Roman" panose="02020603050405020304" pitchFamily="18" charset="0"/>
                        </a:rPr>
                        <a:t>(project E&amp;T&amp;RM</a:t>
                      </a:r>
                      <a:r>
                        <a:rPr lang="en-GB" sz="800" noProof="0" dirty="0" smtClean="0">
                          <a:solidFill>
                            <a:srgbClr val="222222"/>
                          </a:solidFill>
                          <a:effectLst/>
                          <a:latin typeface="Arial" panose="020B0604020202020204" pitchFamily="34" charset="0"/>
                          <a:ea typeface="Times New Roman" panose="02020603050405020304" pitchFamily="18" charset="0"/>
                        </a:rPr>
                        <a:t>)”</a:t>
                      </a:r>
                      <a:endParaRPr lang="en-GB" sz="700" noProof="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dirty="0">
                          <a:solidFill>
                            <a:srgbClr val="2500C0"/>
                          </a:solidFill>
                          <a:effectLst/>
                          <a:latin typeface="Arial" panose="020B0604020202020204" pitchFamily="34" charset="0"/>
                          <a:ea typeface="Times New Roman" panose="02020603050405020304" pitchFamily="18" charset="0"/>
                        </a:rPr>
                        <a:t>V. Wagner</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indent="405130">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249794">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9.</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dirty="0">
                          <a:solidFill>
                            <a:srgbClr val="2500C0"/>
                          </a:solidFill>
                          <a:effectLst/>
                          <a:latin typeface="Arial" panose="020B0604020202020204" pitchFamily="34" charset="0"/>
                          <a:ea typeface="Times New Roman" panose="02020603050405020304" pitchFamily="18" charset="0"/>
                        </a:rPr>
                        <a:t>Written reports on the scientific results obtained in the completed projects under the theme “Physics of Light Mesons”:</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9.1. Project PEN-MEG</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ru-RU" sz="800">
                          <a:solidFill>
                            <a:srgbClr val="2500C0"/>
                          </a:solidFill>
                          <a:effectLst/>
                          <a:latin typeface="Arial" panose="020B0604020202020204" pitchFamily="34" charset="0"/>
                          <a:ea typeface="Times New Roman" panose="02020603050405020304" pitchFamily="18" charset="0"/>
                        </a:rPr>
                        <a:t>N. Khomutov</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ru-RU"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9.2. Project TRITON</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ru-RU" sz="800">
                          <a:solidFill>
                            <a:srgbClr val="2500C0"/>
                          </a:solidFill>
                          <a:effectLst/>
                          <a:latin typeface="Arial" panose="020B0604020202020204" pitchFamily="34" charset="0"/>
                          <a:ea typeface="Times New Roman" panose="02020603050405020304" pitchFamily="18" charset="0"/>
                        </a:rPr>
                        <a:t>D. Demin</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9.3. Project  PAINUC</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G. Pontecorvo</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10.</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Scientific reports:</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249794">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10.1. “Dipole toroidal resonance: vortical properties, anomalous deformation splitting, relation to pygmy mode”</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V. Nesterenko</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i="1">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249794">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dirty="0">
                          <a:solidFill>
                            <a:srgbClr val="2500C0"/>
                          </a:solidFill>
                          <a:effectLst/>
                          <a:latin typeface="Arial" panose="020B0604020202020204" pitchFamily="34" charset="0"/>
                          <a:ea typeface="Times New Roman" panose="02020603050405020304" pitchFamily="18" charset="0"/>
                        </a:rPr>
                        <a:t>10.2. “Search for spatial parity violation effects in reactions of cold polarized neutrons with lightest nuclei”</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P. Sedyshev</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11.</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General discussion</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dirty="0">
                          <a:effectLst/>
                          <a:latin typeface="Arial" panose="020B0604020202020204" pitchFamily="34" charset="0"/>
                          <a:ea typeface="Times New Roman" panose="02020603050405020304" pitchFamily="18" charset="0"/>
                        </a:rPr>
                        <a:t> </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bl>
          </a:graphicData>
        </a:graphic>
      </p:graphicFrame>
      <p:graphicFrame>
        <p:nvGraphicFramePr>
          <p:cNvPr id="66" name="Таблица 65"/>
          <p:cNvGraphicFramePr>
            <a:graphicFrameLocks noGrp="1"/>
          </p:cNvGraphicFramePr>
          <p:nvPr>
            <p:extLst>
              <p:ext uri="{D42A27DB-BD31-4B8C-83A1-F6EECF244321}">
                <p14:modId xmlns="" xmlns:p14="http://schemas.microsoft.com/office/powerpoint/2010/main" val="1454184819"/>
              </p:ext>
            </p:extLst>
          </p:nvPr>
        </p:nvGraphicFramePr>
        <p:xfrm>
          <a:off x="5220072" y="548680"/>
          <a:ext cx="4067943" cy="1977903"/>
        </p:xfrm>
        <a:graphic>
          <a:graphicData uri="http://schemas.openxmlformats.org/drawingml/2006/table">
            <a:tbl>
              <a:tblPr/>
              <a:tblGrid>
                <a:gridCol w="415669"/>
                <a:gridCol w="296368"/>
                <a:gridCol w="2492337"/>
                <a:gridCol w="863569"/>
              </a:tblGrid>
              <a:tr h="247237">
                <a:tc>
                  <a:txBody>
                    <a:bodyPr/>
                    <a:lstStyle/>
                    <a:p>
                      <a:pPr algn="r">
                        <a:spcAft>
                          <a:spcPts val="0"/>
                        </a:spcAft>
                      </a:pPr>
                      <a:r>
                        <a:rPr lang="en-US" sz="800" i="1" dirty="0">
                          <a:effectLst/>
                          <a:latin typeface="Arial" panose="020B0604020202020204" pitchFamily="34" charset="0"/>
                          <a:ea typeface="Times New Roman" panose="02020603050405020304" pitchFamily="18" charset="0"/>
                        </a:rPr>
                        <a:t> </a:t>
                      </a:r>
                      <a:endParaRPr lang="ru-RU" sz="600" dirty="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12.</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dirty="0">
                          <a:effectLst/>
                          <a:latin typeface="Arial" panose="020B0604020202020204" pitchFamily="34" charset="0"/>
                          <a:ea typeface="Times New Roman" panose="02020603050405020304" pitchFamily="18" charset="0"/>
                        </a:rPr>
                        <a:t>Meeting of the PAC members with the JINR Directorate (closed session)</a:t>
                      </a:r>
                      <a:endParaRPr lang="ru-RU" sz="600" dirty="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13.</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Poster presentations by young scientists</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General conclusion on the poster presentations</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ctr">
                        <a:spcAft>
                          <a:spcPts val="0"/>
                        </a:spcAft>
                      </a:pPr>
                      <a:r>
                        <a:rPr lang="en-US" sz="800" u="sng">
                          <a:effectLst/>
                          <a:latin typeface="Arial" panose="020B0604020202020204" pitchFamily="34" charset="0"/>
                          <a:ea typeface="Times New Roman" panose="02020603050405020304" pitchFamily="18" charset="0"/>
                        </a:rPr>
                        <a:t>Closed session:</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ctr">
                        <a:spcAft>
                          <a:spcPts val="0"/>
                        </a:spcAft>
                      </a:pPr>
                      <a:r>
                        <a:rPr lang="en-US" sz="800" u="none" strike="noStrike" dirty="0">
                          <a:effectLst/>
                          <a:latin typeface="Arial" panose="020B0604020202020204" pitchFamily="34" charset="0"/>
                          <a:ea typeface="Times New Roman" panose="02020603050405020304" pitchFamily="18" charset="0"/>
                        </a:rPr>
                        <a:t> </a:t>
                      </a:r>
                      <a:endParaRPr lang="ru-RU" sz="600" dirty="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dirty="0">
                          <a:effectLst/>
                          <a:latin typeface="Arial" panose="020B0604020202020204" pitchFamily="34" charset="0"/>
                          <a:ea typeface="Times New Roman" panose="02020603050405020304" pitchFamily="18" charset="0"/>
                        </a:rPr>
                        <a:t>14.</a:t>
                      </a:r>
                      <a:endParaRPr lang="ru-RU" sz="600" dirty="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dirty="0">
                          <a:effectLst/>
                          <a:latin typeface="Arial" panose="020B0604020202020204" pitchFamily="34" charset="0"/>
                          <a:ea typeface="Times New Roman" panose="02020603050405020304" pitchFamily="18" charset="0"/>
                        </a:rPr>
                        <a:t>PAC recommendations</a:t>
                      </a:r>
                      <a:endParaRPr lang="ru-RU" sz="600" dirty="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just">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15.</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Proposals for the agenda of the next PAC meeting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ctr">
                        <a:spcAft>
                          <a:spcPts val="0"/>
                        </a:spcAft>
                      </a:pPr>
                      <a:r>
                        <a:rPr lang="en-US" sz="800" u="none" strike="noStrike">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16.</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Presentation of the PAC recommendations</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dirty="0">
                          <a:effectLst/>
                          <a:latin typeface="Arial" panose="020B0604020202020204" pitchFamily="34" charset="0"/>
                          <a:ea typeface="Times New Roman" panose="02020603050405020304" pitchFamily="18" charset="0"/>
                        </a:rPr>
                        <a:t> </a:t>
                      </a:r>
                      <a:endParaRPr lang="ru-RU" sz="600" dirty="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ru-RU" sz="800" i="1">
                          <a:effectLst/>
                          <a:latin typeface="Arial" panose="020B0604020202020204" pitchFamily="34" charset="0"/>
                          <a:ea typeface="Times New Roman" panose="02020603050405020304" pitchFamily="18" charset="0"/>
                        </a:rPr>
                        <a:t>17.</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Closing of the meeting</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dirty="0">
                          <a:effectLst/>
                          <a:latin typeface="Arial" panose="020B0604020202020204" pitchFamily="34" charset="0"/>
                          <a:ea typeface="Times New Roman" panose="02020603050405020304" pitchFamily="18" charset="0"/>
                        </a:rPr>
                        <a:t> </a:t>
                      </a:r>
                      <a:endParaRPr lang="ru-RU" sz="600" dirty="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bl>
          </a:graphicData>
        </a:graphic>
      </p:graphicFrame>
    </p:spTree>
    <p:extLst>
      <p:ext uri="{BB962C8B-B14F-4D97-AF65-F5344CB8AC3E}">
        <p14:creationId xmlns="" xmlns:p14="http://schemas.microsoft.com/office/powerpoint/2010/main" val="843641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2508" y="547729"/>
            <a:ext cx="6863748" cy="64786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fontAlgn="base">
              <a:spcBef>
                <a:spcPct val="0"/>
              </a:spcBef>
              <a:spcAft>
                <a:spcPct val="0"/>
              </a:spcAft>
              <a:buFont typeface="Arial" panose="020B0604020202020204" pitchFamily="34" charset="0"/>
              <a:buChar char="•"/>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 heard a report on the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results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obtained in the PEN-MEG experiment presented by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Nikolay</a:t>
            </a:r>
            <a:r>
              <a:rPr lang="en-US" dirty="0" smtClean="0">
                <a:solidFill>
                  <a:srgbClr val="000000"/>
                </a:solidFill>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Chomutov</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342900" indent="-342900" algn="just" fontAlgn="base">
              <a:spcBef>
                <a:spcPct val="0"/>
              </a:spcBef>
              <a:spcAft>
                <a:spcPct val="0"/>
              </a:spcAft>
              <a:buFont typeface="Arial" panose="020B0604020202020204" pitchFamily="34" charset="0"/>
              <a:buChar char="•"/>
            </a:pPr>
            <a:endParaRPr lang="en-US" sz="1100" dirty="0">
              <a:latin typeface="Arial" pitchFamily="34" charset="0"/>
              <a:ea typeface="Times New Roman" pitchFamily="18" charset="0"/>
              <a:cs typeface="Arial" pitchFamily="34" charset="0"/>
            </a:endParaRPr>
          </a:p>
          <a:p>
            <a:pPr marL="342900" indent="-342900" algn="just" fontAlgn="base">
              <a:spcBef>
                <a:spcPct val="0"/>
              </a:spcBef>
              <a:spcAft>
                <a:spcPct val="0"/>
              </a:spcAft>
              <a:buFont typeface="Arial" panose="020B0604020202020204" pitchFamily="34" charset="0"/>
              <a:buChar char="•"/>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 recognizes the world-class results produced in implementing this project. </a:t>
            </a:r>
          </a:p>
          <a:p>
            <a:pPr marL="342900" indent="-342900" algn="just" fontAlgn="base">
              <a:spcBef>
                <a:spcPct val="0"/>
              </a:spcBef>
              <a:spcAft>
                <a:spcPct val="0"/>
              </a:spcAft>
              <a:buFont typeface="Arial" panose="020B0604020202020204" pitchFamily="34" charset="0"/>
              <a:buChar char="•"/>
            </a:pPr>
            <a:endParaRPr lang="en-US" sz="1100" dirty="0">
              <a:latin typeface="Arial" pitchFamily="34" charset="0"/>
              <a:ea typeface="Times New Roman" pitchFamily="18" charset="0"/>
              <a:cs typeface="Arial" pitchFamily="34" charset="0"/>
            </a:endParaRPr>
          </a:p>
          <a:p>
            <a:pPr marL="342900" indent="-342900" algn="just" fontAlgn="base">
              <a:spcBef>
                <a:spcPct val="0"/>
              </a:spcBef>
              <a:spcAft>
                <a:spcPts val="600"/>
              </a:spcAft>
              <a:buFont typeface="Arial" panose="020B0604020202020204" pitchFamily="34" charset="0"/>
              <a:buChar char="•"/>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PEN experiment accumulated some 2.3·10</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7</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π</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a:t>
            </a:r>
            <a:r>
              <a:rPr kumimoji="0" lang="en-US"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ν</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more than 1.5·10</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8 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μ→e</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decays as well as significant numbers of pion and muon radiative decays. </a:t>
            </a:r>
          </a:p>
          <a:p>
            <a:pPr marL="342900" indent="-342900" algn="just" fontAlgn="base">
              <a:spcBef>
                <a:spcPct val="0"/>
              </a:spcBef>
              <a:spcAft>
                <a:spcPts val="600"/>
              </a:spcAft>
              <a:buFont typeface="Arial" panose="020B0604020202020204" pitchFamily="34" charset="0"/>
              <a:buChar char="•"/>
            </a:pPr>
            <a:r>
              <a:rPr lang="en-US" dirty="0" smtClean="0">
                <a:solidFill>
                  <a:srgbClr val="FF0000"/>
                </a:solidFill>
                <a:latin typeface="Arial" pitchFamily="34" charset="0"/>
                <a:ea typeface="Times New Roman" pitchFamily="18" charset="0"/>
                <a:cs typeface="Arial" pitchFamily="34" charset="0"/>
              </a:rPr>
              <a:t>The PAC recommends continuation of the processing of the data analysis in the PEN experiment on the radiative decay of a pion that will allow improvement of the previous results and to extract a new experimental value of the ratio R</a:t>
            </a:r>
            <a:r>
              <a:rPr lang="en-US" baseline="30000" dirty="0" smtClean="0">
                <a:solidFill>
                  <a:srgbClr val="FF0000"/>
                </a:solidFill>
                <a:latin typeface="Arial" pitchFamily="34" charset="0"/>
                <a:ea typeface="Times New Roman" pitchFamily="18" charset="0"/>
                <a:cs typeface="Arial" pitchFamily="34" charset="0"/>
              </a:rPr>
              <a:t>π</a:t>
            </a:r>
            <a:r>
              <a:rPr lang="en-US" baseline="-30000" dirty="0" smtClean="0">
                <a:solidFill>
                  <a:srgbClr val="FF0000"/>
                </a:solidFill>
                <a:latin typeface="Arial" pitchFamily="34" charset="0"/>
                <a:ea typeface="Times New Roman" pitchFamily="18" charset="0"/>
                <a:cs typeface="Arial" pitchFamily="34" charset="0"/>
              </a:rPr>
              <a:t>e/μ</a:t>
            </a:r>
            <a:r>
              <a:rPr lang="en-US" dirty="0" smtClean="0">
                <a:solidFill>
                  <a:srgbClr val="FF0000"/>
                </a:solidFill>
                <a:latin typeface="Arial" pitchFamily="34" charset="0"/>
                <a:ea typeface="Times New Roman" pitchFamily="18" charset="0"/>
                <a:cs typeface="Arial" pitchFamily="34" charset="0"/>
              </a:rPr>
              <a:t>. The PEN goal is ΔR/R ≈ 5·10</a:t>
            </a:r>
            <a:r>
              <a:rPr lang="en-US" baseline="30000" dirty="0" smtClean="0">
                <a:solidFill>
                  <a:srgbClr val="FF0000"/>
                </a:solidFill>
                <a:latin typeface="Arial" pitchFamily="34" charset="0"/>
                <a:ea typeface="Times New Roman" pitchFamily="18" charset="0"/>
                <a:cs typeface="Arial" pitchFamily="34" charset="0"/>
              </a:rPr>
              <a:t>-4</a:t>
            </a:r>
            <a:r>
              <a:rPr lang="en-US" dirty="0" smtClean="0">
                <a:solidFill>
                  <a:srgbClr val="FF0000"/>
                </a:solidFill>
                <a:latin typeface="Arial" pitchFamily="34" charset="0"/>
                <a:ea typeface="Times New Roman" pitchFamily="18" charset="0"/>
                <a:cs typeface="Arial" pitchFamily="34" charset="0"/>
              </a:rPr>
              <a:t>. </a:t>
            </a: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342900" indent="-342900" algn="just" fontAlgn="base">
              <a:spcBef>
                <a:spcPct val="0"/>
              </a:spcBef>
              <a:spcAft>
                <a:spcPts val="600"/>
              </a:spcAft>
              <a:buFont typeface="Arial" panose="020B0604020202020204" pitchFamily="34" charset="0"/>
              <a:buChar char="•"/>
            </a:pPr>
            <a:r>
              <a:rPr lang="en-US" dirty="0" smtClean="0">
                <a:latin typeface="Arial" pitchFamily="34" charset="0"/>
                <a:ea typeface="Times New Roman" pitchFamily="18" charset="0"/>
                <a:cs typeface="Arial" pitchFamily="34" charset="0"/>
              </a:rPr>
              <a:t>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 MEG experiment: a new upper limit on the branching ratio of this decay of B (μ</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a:t>
            </a:r>
            <a:r>
              <a:rPr kumimoji="0" lang="en-US"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γ</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 4.2·10</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-13</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(90% CL) was established, which represents the most stringent limit on the existence of this decay to date.</a:t>
            </a:r>
          </a:p>
          <a:p>
            <a:pPr marL="342900" indent="-342900" algn="just" fontAlgn="base">
              <a:spcBef>
                <a:spcPct val="0"/>
              </a:spcBef>
              <a:spcAft>
                <a:spcPct val="0"/>
              </a:spcAft>
              <a:buFont typeface="Arial" panose="020B0604020202020204" pitchFamily="34" charset="0"/>
              <a:buChar char="•"/>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 PAC supports participation in the MEG-II project.</a:t>
            </a:r>
            <a:r>
              <a:rPr lang="en-US" altLang="ru-RU" dirty="0" smtClean="0">
                <a:solidFill>
                  <a:srgbClr val="FF0000"/>
                </a:solidFill>
                <a:latin typeface="Arial" pitchFamily="34" charset="0"/>
                <a:cs typeface="Arial" pitchFamily="34" charset="0"/>
              </a:rPr>
              <a:t>  As a result of the MEG (MEG-II) experiment in 2018-2020,  a new upper limit on the branching ratio of the </a:t>
            </a:r>
            <a:r>
              <a:rPr lang="ru-RU" altLang="ru-RU" dirty="0" err="1" smtClean="0">
                <a:solidFill>
                  <a:srgbClr val="FF0000"/>
                </a:solidFill>
                <a:latin typeface="Arial" pitchFamily="34" charset="0"/>
                <a:cs typeface="Arial" pitchFamily="34" charset="0"/>
              </a:rPr>
              <a:t>μ</a:t>
            </a:r>
            <a:r>
              <a:rPr lang="en-US" altLang="ru-RU" baseline="30000" dirty="0" smtClean="0">
                <a:solidFill>
                  <a:srgbClr val="FF0000"/>
                </a:solidFill>
                <a:latin typeface="Arial" pitchFamily="34" charset="0"/>
                <a:cs typeface="Arial" pitchFamily="34" charset="0"/>
              </a:rPr>
              <a:t>+</a:t>
            </a:r>
            <a:r>
              <a:rPr lang="en-US" altLang="ru-RU" dirty="0" smtClean="0">
                <a:solidFill>
                  <a:srgbClr val="FF0000"/>
                </a:solidFill>
                <a:latin typeface="Arial" pitchFamily="34" charset="0"/>
                <a:cs typeface="Arial" pitchFamily="34" charset="0"/>
              </a:rPr>
              <a:t> → e</a:t>
            </a:r>
            <a:r>
              <a:rPr lang="en-US" altLang="ru-RU" baseline="30000" dirty="0" smtClean="0">
                <a:solidFill>
                  <a:srgbClr val="FF0000"/>
                </a:solidFill>
                <a:latin typeface="Arial" pitchFamily="34" charset="0"/>
                <a:cs typeface="Arial" pitchFamily="34" charset="0"/>
              </a:rPr>
              <a:t>+</a:t>
            </a:r>
            <a:r>
              <a:rPr lang="ru-RU" altLang="ru-RU" dirty="0" err="1" smtClean="0">
                <a:solidFill>
                  <a:srgbClr val="FF0000"/>
                </a:solidFill>
                <a:latin typeface="Arial" pitchFamily="34" charset="0"/>
                <a:cs typeface="Arial" pitchFamily="34" charset="0"/>
              </a:rPr>
              <a:t>γ</a:t>
            </a:r>
            <a:r>
              <a:rPr lang="en-US" altLang="ru-RU" dirty="0" smtClean="0">
                <a:solidFill>
                  <a:srgbClr val="FF0000"/>
                </a:solidFill>
                <a:latin typeface="Arial" pitchFamily="34" charset="0"/>
                <a:cs typeface="Arial" pitchFamily="34" charset="0"/>
              </a:rPr>
              <a:t> decay  of  </a:t>
            </a:r>
            <a:r>
              <a:rPr lang="en-US" altLang="ru-RU" b="1" dirty="0" smtClean="0">
                <a:solidFill>
                  <a:srgbClr val="FF0000"/>
                </a:solidFill>
                <a:latin typeface="Arial" pitchFamily="34" charset="0"/>
                <a:cs typeface="Arial" pitchFamily="34" charset="0"/>
              </a:rPr>
              <a:t>(4-5) × 10</a:t>
            </a:r>
            <a:r>
              <a:rPr lang="en-US" altLang="ru-RU" b="1" baseline="30000" dirty="0" smtClean="0">
                <a:solidFill>
                  <a:srgbClr val="FF0000"/>
                </a:solidFill>
                <a:latin typeface="Arial" pitchFamily="34" charset="0"/>
                <a:cs typeface="Arial" pitchFamily="34" charset="0"/>
              </a:rPr>
              <a:t>−14</a:t>
            </a:r>
            <a:r>
              <a:rPr lang="en-US" altLang="ru-RU" baseline="30000" dirty="0" smtClean="0">
                <a:solidFill>
                  <a:srgbClr val="FF0000"/>
                </a:solidFill>
                <a:latin typeface="Arial" pitchFamily="34" charset="0"/>
                <a:cs typeface="Arial" pitchFamily="34" charset="0"/>
              </a:rPr>
              <a:t>  </a:t>
            </a:r>
            <a:r>
              <a:rPr lang="en-US" altLang="ru-RU" dirty="0" smtClean="0">
                <a:solidFill>
                  <a:srgbClr val="FF0000"/>
                </a:solidFill>
                <a:latin typeface="Arial" pitchFamily="34" charset="0"/>
                <a:cs typeface="Arial" pitchFamily="34" charset="0"/>
              </a:rPr>
              <a:t>will be reached</a:t>
            </a:r>
            <a:r>
              <a:rPr lang="en-US" altLang="ru-RU" dirty="0" smtClean="0">
                <a:solidFill>
                  <a:srgbClr val="000000"/>
                </a:solidFill>
                <a:latin typeface="Arial" pitchFamily="34" charset="0"/>
                <a:cs typeface="Arial" pitchFamily="34" charset="0"/>
              </a:rPr>
              <a:t>.</a:t>
            </a:r>
            <a:endParaRPr lang="ru-RU" altLang="ru-RU" dirty="0" smtClean="0">
              <a:solidFill>
                <a:srgbClr val="000000"/>
              </a:solidFill>
              <a:latin typeface="Arial" pitchFamily="34" charset="0"/>
              <a:cs typeface="Arial" pitchFamily="34" charset="0"/>
            </a:endParaRPr>
          </a:p>
          <a:p>
            <a:pPr marL="342900" indent="-342900" algn="just" fontAlgn="base">
              <a:spcBef>
                <a:spcPct val="0"/>
              </a:spcBef>
              <a:spcAft>
                <a:spcPct val="0"/>
              </a:spcAft>
              <a:buFont typeface="Arial" panose="020B0604020202020204" pitchFamily="34" charset="0"/>
              <a:buChar char="•"/>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PAC\pac\PAC46\  46 ПКК ЯФ_2017.06.14_фото\C06I7645.jpg"/>
          <p:cNvPicPr>
            <a:picLocks noChangeAspect="1" noChangeArrowheads="1"/>
          </p:cNvPicPr>
          <p:nvPr/>
        </p:nvPicPr>
        <p:blipFill>
          <a:blip r:embed="rId2" cstate="print"/>
          <a:srcRect/>
          <a:stretch>
            <a:fillRect/>
          </a:stretch>
        </p:blipFill>
        <p:spPr bwMode="auto">
          <a:xfrm>
            <a:off x="7017917" y="836712"/>
            <a:ext cx="2111627" cy="2217233"/>
          </a:xfrm>
          <a:prstGeom prst="rect">
            <a:avLst/>
          </a:prstGeom>
          <a:noFill/>
        </p:spPr>
      </p:pic>
      <p:sp>
        <p:nvSpPr>
          <p:cNvPr id="5" name="Прямоугольник 4"/>
          <p:cNvSpPr/>
          <p:nvPr/>
        </p:nvSpPr>
        <p:spPr>
          <a:xfrm>
            <a:off x="215008" y="0"/>
            <a:ext cx="8928992" cy="461665"/>
          </a:xfrm>
          <a:prstGeom prst="rect">
            <a:avLst/>
          </a:prstGeom>
        </p:spPr>
        <p:txBody>
          <a:bodyPr wrap="square">
            <a:spAutoFit/>
          </a:bodyPr>
          <a:lstStyle/>
          <a:p>
            <a:pPr algn="ctr"/>
            <a:r>
              <a:rPr lang="en-US" sz="2400" b="1" dirty="0" smtClean="0">
                <a:solidFill>
                  <a:srgbClr val="C00000"/>
                </a:solidFill>
                <a:latin typeface="Arial" pitchFamily="34" charset="0"/>
                <a:ea typeface="Times New Roman" pitchFamily="18" charset="0"/>
                <a:cs typeface="Arial" pitchFamily="34" charset="0"/>
              </a:rPr>
              <a:t>PEN-MEG</a:t>
            </a:r>
            <a:endParaRPr lang="en-US" sz="2400" b="1" dirty="0">
              <a:solidFill>
                <a:srgbClr val="C00000"/>
              </a:solidFill>
              <a:latin typeface="Arial" pitchFamily="34" charset="0"/>
              <a:ea typeface="Times New Roman" pitchFamily="18" charset="0"/>
              <a:cs typeface="Arial" pitchFamily="34" charset="0"/>
            </a:endParaRPr>
          </a:p>
        </p:txBody>
      </p:sp>
      <p:sp>
        <p:nvSpPr>
          <p:cNvPr id="2" name="Rectangle 1"/>
          <p:cNvSpPr/>
          <p:nvPr/>
        </p:nvSpPr>
        <p:spPr>
          <a:xfrm>
            <a:off x="7074203" y="3212976"/>
            <a:ext cx="2069797" cy="369332"/>
          </a:xfrm>
          <a:prstGeom prst="rect">
            <a:avLst/>
          </a:prstGeom>
        </p:spPr>
        <p:txBody>
          <a:bodyPr wrap="none">
            <a:spAutoFit/>
          </a:bodyPr>
          <a:lstStyle/>
          <a:p>
            <a:r>
              <a:rPr lang="en-US" dirty="0" err="1">
                <a:solidFill>
                  <a:srgbClr val="000000"/>
                </a:solidFill>
                <a:latin typeface="Arial" pitchFamily="34" charset="0"/>
                <a:ea typeface="Times New Roman" pitchFamily="18" charset="0"/>
                <a:cs typeface="Arial" pitchFamily="34" charset="0"/>
              </a:rPr>
              <a:t>Nikolay</a:t>
            </a:r>
            <a:r>
              <a:rPr lang="en-US" dirty="0">
                <a:solidFill>
                  <a:srgbClr val="000000"/>
                </a:solidFill>
                <a:latin typeface="Arial" pitchFamily="34" charset="0"/>
                <a:ea typeface="Times New Roman" pitchFamily="18" charset="0"/>
                <a:cs typeface="Arial" pitchFamily="34" charset="0"/>
              </a:rPr>
              <a:t> </a:t>
            </a:r>
            <a:r>
              <a:rPr lang="en-US" dirty="0" err="1">
                <a:solidFill>
                  <a:srgbClr val="000000"/>
                </a:solidFill>
                <a:latin typeface="Arial" pitchFamily="34" charset="0"/>
                <a:ea typeface="Times New Roman" pitchFamily="18" charset="0"/>
                <a:cs typeface="Arial" pitchFamily="34" charset="0"/>
              </a:rPr>
              <a:t>Chomutov</a:t>
            </a:r>
            <a:endParaRPr lang="en-GB"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85720" y="3071810"/>
            <a:ext cx="8714108" cy="3742563"/>
          </a:xfrm>
          <a:prstGeom prst="rect">
            <a:avLst/>
          </a:prstGeom>
          <a:noFill/>
          <a:ln w="9525">
            <a:noFill/>
            <a:miter lim="800000"/>
            <a:headEnd/>
            <a:tailEnd/>
          </a:ln>
        </p:spPr>
        <p:txBody>
          <a:bodyPr wrap="square">
            <a:spAutoFit/>
          </a:bodyPr>
          <a:lstStyle/>
          <a:p>
            <a:pPr algn="ctr"/>
            <a:r>
              <a:rPr lang="en-US" altLang="ru-RU" sz="2400" b="1" dirty="0">
                <a:solidFill>
                  <a:srgbClr val="C00000"/>
                </a:solidFill>
              </a:rPr>
              <a:t>Registration of </a:t>
            </a:r>
            <a:r>
              <a:rPr lang="en-US" altLang="ru-RU" sz="2400" b="1" dirty="0" err="1">
                <a:solidFill>
                  <a:srgbClr val="C00000"/>
                </a:solidFill>
              </a:rPr>
              <a:t>e</a:t>
            </a:r>
            <a:r>
              <a:rPr lang="en-US" altLang="ru-RU" sz="2400" b="1" baseline="30000" dirty="0" err="1">
                <a:solidFill>
                  <a:srgbClr val="C00000"/>
                </a:solidFill>
              </a:rPr>
              <a:t>+</a:t>
            </a:r>
            <a:r>
              <a:rPr lang="en-US" altLang="ru-RU" sz="2400" b="1" dirty="0" err="1">
                <a:solidFill>
                  <a:srgbClr val="C00000"/>
                </a:solidFill>
              </a:rPr>
              <a:t>e</a:t>
            </a:r>
            <a:r>
              <a:rPr lang="en-US" altLang="ru-RU" sz="2400" b="1" baseline="30000" dirty="0">
                <a:solidFill>
                  <a:srgbClr val="C00000"/>
                </a:solidFill>
              </a:rPr>
              <a:t>- </a:t>
            </a:r>
            <a:r>
              <a:rPr lang="en-US" altLang="ru-RU" sz="2400" b="1" dirty="0">
                <a:solidFill>
                  <a:srgbClr val="C00000"/>
                </a:solidFill>
              </a:rPr>
              <a:t>pairs and pairs of gamma quanta from pt</a:t>
            </a:r>
            <a:r>
              <a:rPr lang="ru-RU" altLang="ru-RU" sz="2400" b="1" dirty="0">
                <a:solidFill>
                  <a:srgbClr val="C00000"/>
                </a:solidFill>
              </a:rPr>
              <a:t>-</a:t>
            </a:r>
            <a:r>
              <a:rPr lang="en-US" altLang="ru-RU" sz="2400" b="1" dirty="0">
                <a:solidFill>
                  <a:srgbClr val="C00000"/>
                </a:solidFill>
              </a:rPr>
              <a:t>fusion</a:t>
            </a:r>
          </a:p>
          <a:p>
            <a:endParaRPr lang="en-US" altLang="ru-RU" dirty="0"/>
          </a:p>
          <a:p>
            <a:r>
              <a:rPr lang="ru-RU" altLang="ru-RU" sz="1600" dirty="0">
                <a:solidFill>
                  <a:srgbClr val="FF0000"/>
                </a:solidFill>
              </a:rPr>
              <a:t>F</a:t>
            </a:r>
            <a:r>
              <a:rPr lang="en-US" altLang="ru-RU" sz="1600" dirty="0">
                <a:solidFill>
                  <a:srgbClr val="FF0000"/>
                </a:solidFill>
              </a:rPr>
              <a:t>or the first time the channel of pt-reaction with electron-positron pair output </a:t>
            </a:r>
          </a:p>
          <a:p>
            <a:pPr algn="ctr">
              <a:spcBef>
                <a:spcPct val="30000"/>
              </a:spcBef>
              <a:spcAft>
                <a:spcPct val="30000"/>
              </a:spcAft>
            </a:pPr>
            <a:r>
              <a:rPr lang="en-US" altLang="ru-RU" sz="1600" dirty="0" err="1"/>
              <a:t>ptμ</a:t>
            </a:r>
            <a:r>
              <a:rPr lang="en-US" altLang="ru-RU" sz="1600" dirty="0"/>
              <a:t> → </a:t>
            </a:r>
            <a:r>
              <a:rPr lang="en-US" altLang="ru-RU" sz="1600" baseline="30000" dirty="0"/>
              <a:t>4</a:t>
            </a:r>
            <a:r>
              <a:rPr lang="en-US" altLang="ru-RU" sz="1600" dirty="0"/>
              <a:t>Heμ + e</a:t>
            </a:r>
            <a:r>
              <a:rPr lang="en-US" altLang="ru-RU" sz="1600" baseline="30000" dirty="0"/>
              <a:t>+</a:t>
            </a:r>
            <a:r>
              <a:rPr lang="en-US" altLang="ru-RU" sz="1600" dirty="0"/>
              <a:t>+e</a:t>
            </a:r>
            <a:r>
              <a:rPr lang="en-US" altLang="ru-RU" sz="1600" baseline="30000" dirty="0"/>
              <a:t>-</a:t>
            </a:r>
            <a:r>
              <a:rPr lang="en-US" altLang="ru-RU" sz="1600" dirty="0"/>
              <a:t> + 18.79 </a:t>
            </a:r>
            <a:r>
              <a:rPr lang="en-US" altLang="ru-RU" sz="1600" dirty="0" err="1"/>
              <a:t>MeV</a:t>
            </a:r>
            <a:endParaRPr lang="en-US" altLang="ru-RU" sz="1600" dirty="0"/>
          </a:p>
          <a:p>
            <a:pPr>
              <a:spcBef>
                <a:spcPct val="30000"/>
              </a:spcBef>
              <a:spcAft>
                <a:spcPct val="30000"/>
              </a:spcAft>
            </a:pPr>
            <a:r>
              <a:rPr lang="en-US" altLang="ru-RU" sz="1600" dirty="0"/>
              <a:t>was observed. The general statistics collected on the TRITON installation in 2016 is about </a:t>
            </a:r>
            <a:r>
              <a:rPr lang="en-US" altLang="ru-RU" sz="1600" b="1" dirty="0">
                <a:solidFill>
                  <a:srgbClr val="FF0000"/>
                </a:solidFill>
              </a:rPr>
              <a:t>15 thousand </a:t>
            </a:r>
            <a:r>
              <a:rPr lang="en-US" altLang="ru-RU" sz="1600" dirty="0"/>
              <a:t>events.</a:t>
            </a:r>
          </a:p>
          <a:p>
            <a:endParaRPr lang="en-US" altLang="ru-RU" sz="1600" dirty="0">
              <a:solidFill>
                <a:srgbClr val="FF0000"/>
              </a:solidFill>
            </a:endParaRPr>
          </a:p>
          <a:p>
            <a:r>
              <a:rPr lang="en-US" altLang="ru-RU" sz="1600" dirty="0">
                <a:solidFill>
                  <a:srgbClr val="FF0000"/>
                </a:solidFill>
              </a:rPr>
              <a:t>Also the reaction channel with output of two gamma quanta</a:t>
            </a:r>
          </a:p>
          <a:p>
            <a:pPr algn="ctr">
              <a:spcBef>
                <a:spcPct val="50000"/>
              </a:spcBef>
              <a:spcAft>
                <a:spcPct val="50000"/>
              </a:spcAft>
            </a:pPr>
            <a:r>
              <a:rPr lang="en-US" altLang="ru-RU" sz="1600" dirty="0" err="1"/>
              <a:t>ptμ</a:t>
            </a:r>
            <a:r>
              <a:rPr lang="en-US" altLang="ru-RU" sz="1600" dirty="0"/>
              <a:t> → </a:t>
            </a:r>
            <a:r>
              <a:rPr lang="en-US" altLang="ru-RU" sz="1600" baseline="30000" dirty="0"/>
              <a:t>4</a:t>
            </a:r>
            <a:r>
              <a:rPr lang="en-US" altLang="ru-RU" sz="1600" dirty="0"/>
              <a:t>Heμ + 2γ + 19.82 </a:t>
            </a:r>
            <a:r>
              <a:rPr lang="en-US" altLang="ru-RU" sz="1600" dirty="0" err="1"/>
              <a:t>MeV</a:t>
            </a:r>
            <a:r>
              <a:rPr lang="en-US" altLang="ru-RU" sz="1600" dirty="0"/>
              <a:t> (E</a:t>
            </a:r>
            <a:r>
              <a:rPr lang="en-US" altLang="ru-RU" sz="1600" baseline="-25000" dirty="0"/>
              <a:t>γ1</a:t>
            </a:r>
            <a:r>
              <a:rPr lang="en-US" altLang="ru-RU" sz="1600" dirty="0"/>
              <a:t> + E</a:t>
            </a:r>
            <a:r>
              <a:rPr lang="en-US" altLang="ru-RU" sz="1600" baseline="-25000" dirty="0"/>
              <a:t>γ2</a:t>
            </a:r>
            <a:r>
              <a:rPr lang="en-US" altLang="ru-RU" sz="1600" dirty="0"/>
              <a:t> ≥ 19.77 </a:t>
            </a:r>
            <a:r>
              <a:rPr lang="en-US" altLang="ru-RU" sz="1600" dirty="0" err="1"/>
              <a:t>MeV</a:t>
            </a:r>
            <a:r>
              <a:rPr lang="en-US" altLang="ru-RU" sz="1600" dirty="0"/>
              <a:t>)</a:t>
            </a:r>
          </a:p>
          <a:p>
            <a:r>
              <a:rPr lang="en-US" altLang="ru-RU" sz="1600" dirty="0"/>
              <a:t>was registered. The general statistics is about </a:t>
            </a:r>
            <a:r>
              <a:rPr lang="en-US" altLang="ru-RU" sz="1600" b="1" dirty="0">
                <a:solidFill>
                  <a:srgbClr val="FF0000"/>
                </a:solidFill>
              </a:rPr>
              <a:t>3 thousand </a:t>
            </a:r>
            <a:r>
              <a:rPr lang="en-US" altLang="ru-RU" sz="1600" dirty="0"/>
              <a:t>registered double events that satisfy the selection criteria for gamma quanta simultaneously recorded in each of two gamma detectors.</a:t>
            </a:r>
          </a:p>
          <a:p>
            <a:endParaRPr lang="en-US" altLang="ru-RU" sz="1600" dirty="0"/>
          </a:p>
        </p:txBody>
      </p:sp>
      <p:sp>
        <p:nvSpPr>
          <p:cNvPr id="5" name="Прямоугольник 4"/>
          <p:cNvSpPr/>
          <p:nvPr/>
        </p:nvSpPr>
        <p:spPr>
          <a:xfrm>
            <a:off x="112887" y="537468"/>
            <a:ext cx="6245063" cy="2200602"/>
          </a:xfrm>
          <a:prstGeom prst="rect">
            <a:avLst/>
          </a:prstGeom>
        </p:spPr>
        <p:txBody>
          <a:bodyPr wrap="square">
            <a:spAutoFit/>
          </a:bodyPr>
          <a:lstStyle/>
          <a:p>
            <a:pPr marL="285750" indent="-285750">
              <a:buFont typeface="Arial" panose="020B0604020202020204" pitchFamily="34" charset="0"/>
              <a:buChar char="•"/>
            </a:pPr>
            <a:r>
              <a:rPr lang="en-US" dirty="0" smtClean="0">
                <a:latin typeface="Arial" pitchFamily="34" charset="0"/>
                <a:ea typeface="Times New Roman" pitchFamily="18" charset="0"/>
                <a:cs typeface="Arial" pitchFamily="34" charset="0"/>
              </a:rPr>
              <a:t>The PAC heard a report on the results obtained in the TRITON experiment presented by </a:t>
            </a:r>
            <a:r>
              <a:rPr lang="en-US" dirty="0" smtClean="0">
                <a:solidFill>
                  <a:srgbClr val="0070C0"/>
                </a:solidFill>
                <a:latin typeface="Arial" pitchFamily="34" charset="0"/>
                <a:ea typeface="Times New Roman" pitchFamily="18" charset="0"/>
                <a:cs typeface="Arial" pitchFamily="34" charset="0"/>
              </a:rPr>
              <a:t>Dmitry </a:t>
            </a:r>
            <a:r>
              <a:rPr lang="en-US" dirty="0" err="1" smtClean="0">
                <a:solidFill>
                  <a:srgbClr val="0070C0"/>
                </a:solidFill>
                <a:latin typeface="Arial" pitchFamily="34" charset="0"/>
                <a:ea typeface="Times New Roman" pitchFamily="18" charset="0"/>
                <a:cs typeface="Arial" pitchFamily="34" charset="0"/>
              </a:rPr>
              <a:t>Demin</a:t>
            </a:r>
            <a:r>
              <a:rPr lang="en-US" dirty="0" smtClean="0">
                <a:solidFill>
                  <a:schemeClr val="accent1"/>
                </a:solidFill>
                <a:latin typeface="Arial" pitchFamily="34" charset="0"/>
                <a:ea typeface="Times New Roman" pitchFamily="18" charset="0"/>
                <a:cs typeface="Arial" pitchFamily="34" charset="0"/>
              </a:rPr>
              <a:t>.</a:t>
            </a:r>
            <a:r>
              <a:rPr lang="en-US" dirty="0" smtClean="0">
                <a:solidFill>
                  <a:srgbClr val="FF0000"/>
                </a:solidFill>
                <a:latin typeface="Arial" pitchFamily="34" charset="0"/>
                <a:ea typeface="Times New Roman" pitchFamily="18" charset="0"/>
                <a:cs typeface="Arial" pitchFamily="34" charset="0"/>
              </a:rPr>
              <a:t> </a:t>
            </a:r>
          </a:p>
          <a:p>
            <a:pPr marL="285750" indent="-285750">
              <a:buFont typeface="Arial" panose="020B0604020202020204" pitchFamily="34" charset="0"/>
              <a:buChar char="•"/>
            </a:pPr>
            <a:endParaRPr lang="en-US" sz="1100" dirty="0">
              <a:latin typeface="Arial" pitchFamily="34" charset="0"/>
              <a:ea typeface="Times New Roman" pitchFamily="18" charset="0"/>
              <a:cs typeface="Arial" pitchFamily="34" charset="0"/>
            </a:endParaRPr>
          </a:p>
          <a:p>
            <a:pPr marL="285750" indent="-285750">
              <a:buFont typeface="Arial" panose="020B0604020202020204" pitchFamily="34" charset="0"/>
              <a:buChar char="•"/>
            </a:pPr>
            <a:r>
              <a:rPr lang="en-US" dirty="0" smtClean="0">
                <a:solidFill>
                  <a:srgbClr val="0033CC"/>
                </a:solidFill>
                <a:latin typeface="Arial" pitchFamily="34" charset="0"/>
                <a:ea typeface="Times New Roman" pitchFamily="18" charset="0"/>
                <a:cs typeface="Arial" pitchFamily="34" charset="0"/>
              </a:rPr>
              <a:t>The PAC notes that the measured rates of the nuclear reaction p + t in the channels with the output of gamma quantum and muon conversion confirm the results of the only PSI experiment (1993 y) and are in substantial contradiction with the modern theory. </a:t>
            </a:r>
            <a:endParaRPr lang="ru-RU" dirty="0">
              <a:solidFill>
                <a:srgbClr val="0033CC"/>
              </a:solidFill>
            </a:endParaRPr>
          </a:p>
        </p:txBody>
      </p:sp>
      <p:sp>
        <p:nvSpPr>
          <p:cNvPr id="6" name="Прямоугольник 5"/>
          <p:cNvSpPr/>
          <p:nvPr/>
        </p:nvSpPr>
        <p:spPr>
          <a:xfrm>
            <a:off x="107504" y="116632"/>
            <a:ext cx="8928992" cy="461665"/>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TRITON </a:t>
            </a:r>
          </a:p>
        </p:txBody>
      </p:sp>
      <p:sp>
        <p:nvSpPr>
          <p:cNvPr id="14338" name="AutoShape 2" descr="https://webmail.jinr.ru/?_task=mail&amp;_action=get&amp;_mbox=INBOX&amp;_uid=18232&amp;_part=2&amp;_extwin=1&amp;_mimewarning=1&amp;_embe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0" name="AutoShape 4" descr="https://webmail.jinr.ru/?_task=mail&amp;_action=get&amp;_mbox=INBOX&amp;_uid=18232&amp;_part=2&amp;_extwin=1&amp;_mimewarning=1&amp;_embe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2" name="AutoShape 6" descr="https://webmail.jinr.ru/?_task=mail&amp;_action=get&amp;_mbox=INBOX&amp;_uid=18232&amp;_part=2&amp;_extwin=1&amp;_mimewarning=1&amp;_embe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4" name="AutoShape 8" descr="https://webmail.jinr.ru/?_task=mail&amp;_action=get&amp;_mbox=INBOX&amp;_uid=18232&amp;_part=2&amp;_extwin=1&amp;_mimewarning=1&amp;_embe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6" name="AutoShape 10" descr="https://webmail.jinr.ru/?_task=mail&amp;_action=get&amp;_mbox=INBOX&amp;_uid=18232&amp;_part=2&amp;_extwin=1&amp;_mimewarning=1&amp;_embe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8" name="AutoShape 12" descr="https://webmail.jinr.ru/?_task=mail&amp;_action=get&amp;_mbox=INBOX&amp;_uid=18232&amp;_part=2&amp;_extwin=1&amp;_mimewarning=1&amp;_embe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0" name="AutoShape 14" descr="demin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51" name="Picture 15" descr="C:\Users\Work\Downloads\demin_1.jpg"/>
          <p:cNvPicPr>
            <a:picLocks noChangeAspect="1" noChangeArrowheads="1"/>
          </p:cNvPicPr>
          <p:nvPr/>
        </p:nvPicPr>
        <p:blipFill>
          <a:blip r:embed="rId2"/>
          <a:srcRect/>
          <a:stretch>
            <a:fillRect/>
          </a:stretch>
        </p:blipFill>
        <p:spPr bwMode="auto">
          <a:xfrm>
            <a:off x="6929454" y="142853"/>
            <a:ext cx="1877670" cy="2357453"/>
          </a:xfrm>
          <a:prstGeom prst="rect">
            <a:avLst/>
          </a:prstGeom>
          <a:noFill/>
        </p:spPr>
      </p:pic>
      <p:sp>
        <p:nvSpPr>
          <p:cNvPr id="14" name="Прямоугольник 13"/>
          <p:cNvSpPr/>
          <p:nvPr/>
        </p:nvSpPr>
        <p:spPr>
          <a:xfrm>
            <a:off x="6929454" y="2643182"/>
            <a:ext cx="1646605" cy="369332"/>
          </a:xfrm>
          <a:prstGeom prst="rect">
            <a:avLst/>
          </a:prstGeom>
        </p:spPr>
        <p:txBody>
          <a:bodyPr wrap="none">
            <a:spAutoFit/>
          </a:bodyPr>
          <a:lstStyle/>
          <a:p>
            <a:pPr marL="285750" indent="-285750"/>
            <a:r>
              <a:rPr lang="en-US" dirty="0" smtClean="0">
                <a:latin typeface="Arial" pitchFamily="34" charset="0"/>
                <a:ea typeface="Times New Roman" pitchFamily="18" charset="0"/>
                <a:cs typeface="Arial" pitchFamily="34" charset="0"/>
              </a:rPr>
              <a:t>Dmitry </a:t>
            </a:r>
            <a:r>
              <a:rPr lang="en-US" dirty="0" err="1" smtClean="0">
                <a:latin typeface="Arial" pitchFamily="34" charset="0"/>
                <a:ea typeface="Times New Roman" pitchFamily="18" charset="0"/>
                <a:cs typeface="Arial" pitchFamily="34" charset="0"/>
              </a:rPr>
              <a:t>Demin</a:t>
            </a:r>
            <a:r>
              <a:rPr lang="en-US" dirty="0" smtClean="0">
                <a:latin typeface="Arial" pitchFamily="34" charset="0"/>
                <a:ea typeface="Times New Roman" pitchFamily="18" charset="0"/>
                <a:cs typeface="Arial" pitchFamily="34" charset="0"/>
              </a:rPr>
              <a:t> </a:t>
            </a:r>
            <a:endParaRPr lang="en-US" dirty="0" smtClean="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1357298"/>
            <a:ext cx="8143932" cy="3693319"/>
          </a:xfrm>
          <a:prstGeom prst="rect">
            <a:avLst/>
          </a:prstGeom>
        </p:spPr>
        <p:txBody>
          <a:bodyPr wrap="square">
            <a:spAutoFit/>
          </a:bodyPr>
          <a:lstStyle/>
          <a:p>
            <a:pPr lvl="0" algn="just" fontAlgn="base">
              <a:spcBef>
                <a:spcPct val="0"/>
              </a:spcBef>
              <a:spcAft>
                <a:spcPct val="0"/>
              </a:spcAft>
            </a:pPr>
            <a:r>
              <a:rPr lang="en-US" dirty="0" smtClean="0">
                <a:solidFill>
                  <a:srgbClr val="0033CC"/>
                </a:solidFill>
                <a:latin typeface="Arial" pitchFamily="34" charset="0"/>
                <a:ea typeface="Times New Roman" pitchFamily="18" charset="0"/>
                <a:cs typeface="Arial" pitchFamily="34" charset="0"/>
              </a:rPr>
              <a:t>Taking into account the new data </a:t>
            </a:r>
            <a:r>
              <a:rPr lang="en-US" dirty="0" smtClean="0">
                <a:latin typeface="Arial" pitchFamily="34" charset="0"/>
                <a:ea typeface="Times New Roman" pitchFamily="18" charset="0"/>
                <a:cs typeface="Arial" pitchFamily="34" charset="0"/>
              </a:rPr>
              <a:t>on previously not observed pt-fusion channels with the emission of an electron-positron pair and gamma-quantum pair, as well as the complexity of the method of investigation, the </a:t>
            </a:r>
            <a:r>
              <a:rPr lang="en-US" dirty="0" smtClean="0">
                <a:solidFill>
                  <a:srgbClr val="0033CC"/>
                </a:solidFill>
                <a:latin typeface="Arial" pitchFamily="34" charset="0"/>
                <a:ea typeface="Times New Roman" pitchFamily="18" charset="0"/>
                <a:cs typeface="Arial" pitchFamily="34" charset="0"/>
              </a:rPr>
              <a:t>PAC recommends continuation of the activity in the TRITON experiment in order to carry out in particular:</a:t>
            </a:r>
            <a:endParaRPr lang="ru-RU" dirty="0" smtClean="0">
              <a:solidFill>
                <a:srgbClr val="0033CC"/>
              </a:solidFill>
              <a:latin typeface="Arial" pitchFamily="34" charset="0"/>
              <a:cs typeface="Arial" pitchFamily="34" charset="0"/>
            </a:endParaRPr>
          </a:p>
          <a:p>
            <a:pPr lvl="0" algn="just" eaLnBrk="0" fontAlgn="base" hangingPunct="0">
              <a:spcBef>
                <a:spcPct val="0"/>
              </a:spcBef>
              <a:spcAft>
                <a:spcPct val="0"/>
              </a:spcAft>
            </a:pPr>
            <a:r>
              <a:rPr lang="en-US" dirty="0" smtClean="0">
                <a:solidFill>
                  <a:srgbClr val="0033CC"/>
                </a:solidFill>
                <a:latin typeface="Arial" pitchFamily="34" charset="0"/>
                <a:ea typeface="Times New Roman" pitchFamily="18" charset="0"/>
                <a:cs typeface="Arial" pitchFamily="34" charset="0"/>
              </a:rPr>
              <a:t>– modeling of kinetics of </a:t>
            </a:r>
            <a:r>
              <a:rPr lang="en-US" dirty="0" err="1" smtClean="0">
                <a:solidFill>
                  <a:srgbClr val="0033CC"/>
                </a:solidFill>
                <a:latin typeface="Arial" pitchFamily="34" charset="0"/>
                <a:ea typeface="Times New Roman" pitchFamily="18" charset="0"/>
                <a:cs typeface="Arial" pitchFamily="34" charset="0"/>
              </a:rPr>
              <a:t>mesoatomic</a:t>
            </a:r>
            <a:r>
              <a:rPr lang="en-US" dirty="0" smtClean="0">
                <a:solidFill>
                  <a:srgbClr val="0033CC"/>
                </a:solidFill>
                <a:latin typeface="Arial" pitchFamily="34" charset="0"/>
                <a:ea typeface="Times New Roman" pitchFamily="18" charset="0"/>
                <a:cs typeface="Arial" pitchFamily="34" charset="0"/>
              </a:rPr>
              <a:t> and </a:t>
            </a:r>
            <a:r>
              <a:rPr lang="en-US" dirty="0" err="1" smtClean="0">
                <a:solidFill>
                  <a:srgbClr val="0033CC"/>
                </a:solidFill>
                <a:latin typeface="Arial" pitchFamily="34" charset="0"/>
                <a:ea typeface="Times New Roman" pitchFamily="18" charset="0"/>
                <a:cs typeface="Arial" pitchFamily="34" charset="0"/>
              </a:rPr>
              <a:t>mesomolecular</a:t>
            </a:r>
            <a:r>
              <a:rPr lang="en-US" dirty="0" smtClean="0">
                <a:solidFill>
                  <a:srgbClr val="0033CC"/>
                </a:solidFill>
                <a:latin typeface="Arial" pitchFamily="34" charset="0"/>
                <a:ea typeface="Times New Roman" pitchFamily="18" charset="0"/>
                <a:cs typeface="Arial" pitchFamily="34" charset="0"/>
              </a:rPr>
              <a:t> processes </a:t>
            </a:r>
            <a:r>
              <a:rPr lang="en-US" dirty="0" smtClean="0">
                <a:latin typeface="Arial" pitchFamily="34" charset="0"/>
                <a:ea typeface="Times New Roman" pitchFamily="18" charset="0"/>
                <a:cs typeface="Arial" pitchFamily="34" charset="0"/>
              </a:rPr>
              <a:t>in the target;</a:t>
            </a:r>
            <a:endParaRPr lang="ru-RU" dirty="0" smtClean="0">
              <a:latin typeface="Arial" pitchFamily="34" charset="0"/>
              <a:cs typeface="Arial" pitchFamily="34" charset="0"/>
            </a:endParaRPr>
          </a:p>
          <a:p>
            <a:pPr lvl="0" algn="just" eaLnBrk="0" fontAlgn="base" hangingPunct="0">
              <a:spcBef>
                <a:spcPct val="0"/>
              </a:spcBef>
              <a:spcAft>
                <a:spcPct val="0"/>
              </a:spcAft>
            </a:pPr>
            <a:r>
              <a:rPr lang="en-US" dirty="0" smtClean="0">
                <a:latin typeface="Arial" pitchFamily="34" charset="0"/>
                <a:ea typeface="Times New Roman" pitchFamily="18" charset="0"/>
                <a:cs typeface="Arial" pitchFamily="34" charset="0"/>
              </a:rPr>
              <a:t>– </a:t>
            </a:r>
            <a:r>
              <a:rPr lang="en-US" dirty="0" smtClean="0">
                <a:solidFill>
                  <a:srgbClr val="0033CC"/>
                </a:solidFill>
                <a:latin typeface="Arial" pitchFamily="34" charset="0"/>
                <a:ea typeface="Times New Roman" pitchFamily="18" charset="0"/>
                <a:cs typeface="Arial" pitchFamily="34" charset="0"/>
              </a:rPr>
              <a:t>calibration of detectors </a:t>
            </a:r>
            <a:r>
              <a:rPr lang="en-US" dirty="0" smtClean="0">
                <a:latin typeface="Arial" pitchFamily="34" charset="0"/>
                <a:ea typeface="Times New Roman" pitchFamily="18" charset="0"/>
                <a:cs typeface="Arial" pitchFamily="34" charset="0"/>
              </a:rPr>
              <a:t>on an electron beam with an energy up to 20 </a:t>
            </a:r>
            <a:r>
              <a:rPr lang="en-US" dirty="0" err="1" smtClean="0">
                <a:latin typeface="Arial" pitchFamily="34" charset="0"/>
                <a:ea typeface="Times New Roman" pitchFamily="18" charset="0"/>
                <a:cs typeface="Arial" pitchFamily="34" charset="0"/>
              </a:rPr>
              <a:t>MeV</a:t>
            </a:r>
            <a:r>
              <a:rPr lang="en-US" dirty="0" smtClean="0">
                <a:latin typeface="Arial" pitchFamily="34" charset="0"/>
                <a:ea typeface="Times New Roman" pitchFamily="18" charset="0"/>
                <a:cs typeface="Arial" pitchFamily="34" charset="0"/>
              </a:rPr>
              <a:t>;</a:t>
            </a:r>
            <a:endParaRPr lang="ru-RU" dirty="0" smtClean="0">
              <a:latin typeface="Arial" pitchFamily="34" charset="0"/>
              <a:cs typeface="Arial" pitchFamily="34" charset="0"/>
            </a:endParaRPr>
          </a:p>
          <a:p>
            <a:pPr lvl="0" algn="just" eaLnBrk="0" fontAlgn="base" hangingPunct="0">
              <a:spcBef>
                <a:spcPct val="0"/>
              </a:spcBef>
              <a:spcAft>
                <a:spcPct val="0"/>
              </a:spcAft>
            </a:pPr>
            <a:r>
              <a:rPr lang="en-US" dirty="0" smtClean="0">
                <a:latin typeface="Arial" pitchFamily="34" charset="0"/>
                <a:ea typeface="Times New Roman" pitchFamily="18" charset="0"/>
                <a:cs typeface="Arial" pitchFamily="34" charset="0"/>
              </a:rPr>
              <a:t>– development of a technique for </a:t>
            </a:r>
            <a:r>
              <a:rPr lang="en-US" dirty="0" smtClean="0">
                <a:solidFill>
                  <a:srgbClr val="0033CC"/>
                </a:solidFill>
                <a:latin typeface="Arial" pitchFamily="34" charset="0"/>
                <a:ea typeface="Times New Roman" pitchFamily="18" charset="0"/>
                <a:cs typeface="Arial" pitchFamily="34" charset="0"/>
              </a:rPr>
              <a:t>modeling the channel registration process with the emission of two gamma quanta </a:t>
            </a:r>
            <a:r>
              <a:rPr lang="en-US" dirty="0" smtClean="0">
                <a:latin typeface="Arial" pitchFamily="34" charset="0"/>
                <a:ea typeface="Times New Roman" pitchFamily="18" charset="0"/>
                <a:cs typeface="Arial" pitchFamily="34" charset="0"/>
              </a:rPr>
              <a:t>from the pt-fusion reaction in the TRITON installation;</a:t>
            </a:r>
            <a:endParaRPr lang="ru-RU" dirty="0" smtClean="0">
              <a:latin typeface="Arial" pitchFamily="34" charset="0"/>
              <a:cs typeface="Arial" pitchFamily="34" charset="0"/>
            </a:endParaRPr>
          </a:p>
          <a:p>
            <a:pPr lvl="0" algn="just" eaLnBrk="0" fontAlgn="base" hangingPunct="0">
              <a:spcBef>
                <a:spcPct val="0"/>
              </a:spcBef>
              <a:spcAft>
                <a:spcPct val="0"/>
              </a:spcAft>
            </a:pPr>
            <a:r>
              <a:rPr lang="en-US" dirty="0" smtClean="0">
                <a:latin typeface="Arial" pitchFamily="34" charset="0"/>
                <a:ea typeface="Times New Roman" pitchFamily="18" charset="0"/>
                <a:cs typeface="Arial" pitchFamily="34" charset="0"/>
              </a:rPr>
              <a:t>– in-depth analysis of the experimental data obtained, as well as the </a:t>
            </a:r>
            <a:r>
              <a:rPr lang="en-US" dirty="0" smtClean="0">
                <a:solidFill>
                  <a:srgbClr val="0033CC"/>
                </a:solidFill>
                <a:latin typeface="Arial" pitchFamily="34" charset="0"/>
                <a:ea typeface="Times New Roman" pitchFamily="18" charset="0"/>
                <a:cs typeface="Arial" pitchFamily="34" charset="0"/>
              </a:rPr>
              <a:t>decommissioning of the TRITON installation from operation by 2020</a:t>
            </a:r>
            <a:r>
              <a:rPr lang="en-US" dirty="0" smtClean="0">
                <a:latin typeface="Arial" pitchFamily="34" charset="0"/>
                <a:ea typeface="Times New Roman" pitchFamily="18" charset="0"/>
                <a:cs typeface="Arial" pitchFamily="34" charset="0"/>
              </a:rPr>
              <a:t>.</a:t>
            </a:r>
            <a:endParaRPr lang="en-US" dirty="0" smtClean="0">
              <a:latin typeface="Arial" pitchFamily="34" charset="0"/>
              <a:cs typeface="Arial" pitchFamily="34" charset="0"/>
            </a:endParaRPr>
          </a:p>
        </p:txBody>
      </p:sp>
      <p:sp>
        <p:nvSpPr>
          <p:cNvPr id="4" name="Text Box 46"/>
          <p:cNvSpPr txBox="1">
            <a:spLocks noChangeArrowheads="1"/>
          </p:cNvSpPr>
          <p:nvPr/>
        </p:nvSpPr>
        <p:spPr bwMode="auto">
          <a:xfrm>
            <a:off x="611560" y="457508"/>
            <a:ext cx="79708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smtClean="0">
                <a:solidFill>
                  <a:srgbClr val="C00000"/>
                </a:solidFill>
                <a:latin typeface="Times New Roman" panose="02020603050405020304" pitchFamily="18" charset="0"/>
                <a:cs typeface="Times New Roman" panose="02020603050405020304" pitchFamily="18" charset="0"/>
              </a:rPr>
              <a:t>The PAC recommendation</a:t>
            </a:r>
            <a:endParaRPr lang="ru-RU" sz="2800" b="1" dirty="0" smtClean="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764704"/>
            <a:ext cx="6143636" cy="6232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a:t>
            </a:r>
            <a:r>
              <a:rPr kumimoji="0" lang="en-GB"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heard </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report presented by </a:t>
            </a:r>
            <a:r>
              <a:rPr kumimoji="0" lang="en-GB"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Gil </a:t>
            </a:r>
            <a:r>
              <a:rPr kumimoji="0" lang="en-GB" b="0"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Pontecorvo</a:t>
            </a:r>
            <a:r>
              <a:rPr kumimoji="0" lang="en-GB"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the results obtained in the study of </a:t>
            </a:r>
            <a:r>
              <a:rPr kumimoji="0" lang="en-GB" b="0" i="0" u="none" strike="noStrike" cap="none" normalizeH="0" baseline="0" dirty="0" smtClean="0">
                <a:ln>
                  <a:noFill/>
                </a:ln>
                <a:solidFill>
                  <a:schemeClr val="tx1"/>
                </a:solidFill>
                <a:effectLst/>
                <a:latin typeface="Symbol" pitchFamily="18" charset="2"/>
                <a:ea typeface="Times New Roman" pitchFamily="18" charset="0"/>
                <a:cs typeface="Arial" pitchFamily="34" charset="0"/>
              </a:rPr>
              <a:t>p</a:t>
            </a:r>
            <a:r>
              <a:rPr kumimoji="0" lang="en-GB"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 </a:t>
            </a:r>
            <a:r>
              <a:rPr kumimoji="0" lang="en-GB"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4</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He-interactions at beam energy lower than the Delta resonance in the </a:t>
            </a:r>
            <a:r>
              <a:rPr kumimoji="0" lang="en-GB" b="0" i="0" u="none" strike="noStrike" cap="none" normalizeH="0" baseline="0" dirty="0" smtClean="0">
                <a:ln>
                  <a:noFill/>
                </a:ln>
                <a:solidFill>
                  <a:srgbClr val="000000"/>
                </a:solidFill>
                <a:effectLst/>
                <a:latin typeface="SFRM1200"/>
                <a:ea typeface="Times New Roman" pitchFamily="18" charset="0"/>
                <a:cs typeface="Arial" pitchFamily="34" charset="0"/>
              </a:rPr>
              <a:t>PAINUC </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project. </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GB" sz="1100" dirty="0" smtClean="0">
              <a:latin typeface="Arial" pitchFamily="34" charset="0"/>
              <a:ea typeface="Times New Roman" pitchFamily="18" charset="0"/>
              <a:cs typeface="Arial" pitchFamily="34" charset="0"/>
            </a:endParaRPr>
          </a:p>
          <a:p>
            <a:pPr marL="285750" lvl="0" indent="-285750" algn="just" fontAlgn="base">
              <a:spcBef>
                <a:spcPct val="0"/>
              </a:spcBef>
              <a:spcAft>
                <a:spcPct val="0"/>
              </a:spcAft>
              <a:buFont typeface="Arial" panose="020B0604020202020204" pitchFamily="34" charset="0"/>
              <a:buChar char="•"/>
            </a:pP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research was conducted using DLNP’s self-shunted streamer chamber placed in a magnetic field.</a:t>
            </a:r>
          </a:p>
          <a:p>
            <a:pPr marL="285750" lvl="0" indent="-285750" algn="just" fontAlgn="base">
              <a:spcBef>
                <a:spcPct val="0"/>
              </a:spcBef>
              <a:spcAft>
                <a:spcPct val="0"/>
              </a:spcAft>
              <a:buFont typeface="Arial" panose="020B0604020202020204" pitchFamily="34" charset="0"/>
              <a:buChar char="•"/>
            </a:pPr>
            <a:endPar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algn="just" fontAlgn="base">
              <a:spcBef>
                <a:spcPct val="0"/>
              </a:spcBef>
              <a:spcAft>
                <a:spcPct val="0"/>
              </a:spcAft>
              <a:buFont typeface="Arial" panose="020B0604020202020204" pitchFamily="34" charset="0"/>
              <a:buChar char="•"/>
            </a:pPr>
            <a:r>
              <a:rPr lang="en-GB" dirty="0" smtClean="0">
                <a:solidFill>
                  <a:srgbClr val="000000"/>
                </a:solidFill>
                <a:latin typeface="SFRM1200"/>
                <a:ea typeface="Times New Roman" pitchFamily="18" charset="0"/>
                <a:cs typeface="Arial" pitchFamily="34" charset="0"/>
              </a:rPr>
              <a:t> About 20% of the available raw data has been analysed. A significant part of the events of negative pion interaction with helium are shown to involve two deuterons in the final state. </a:t>
            </a:r>
          </a:p>
          <a:p>
            <a:pPr marL="285750" lvl="0" indent="-285750" algn="just" fontAlgn="base">
              <a:spcBef>
                <a:spcPct val="0"/>
              </a:spcBef>
              <a:spcAft>
                <a:spcPct val="0"/>
              </a:spcAft>
              <a:buFont typeface="Arial" panose="020B0604020202020204" pitchFamily="34" charset="0"/>
              <a:buChar char="•"/>
            </a:pPr>
            <a:endParaRPr lang="en-GB" sz="1100" dirty="0" smtClean="0">
              <a:solidFill>
                <a:srgbClr val="000000"/>
              </a:solidFill>
              <a:latin typeface="SFRM1200"/>
              <a:ea typeface="Times New Roman" pitchFamily="18" charset="0"/>
              <a:cs typeface="Arial" pitchFamily="34" charset="0"/>
            </a:endParaRPr>
          </a:p>
          <a:p>
            <a:pPr marL="285750" lvl="0" indent="-285750" algn="just" fontAlgn="base">
              <a:spcBef>
                <a:spcPct val="0"/>
              </a:spcBef>
              <a:spcAft>
                <a:spcPct val="0"/>
              </a:spcAft>
              <a:buFont typeface="Arial" panose="020B0604020202020204" pitchFamily="34" charset="0"/>
              <a:buChar char="•"/>
            </a:pPr>
            <a:r>
              <a:rPr lang="en-GB" dirty="0" smtClean="0">
                <a:solidFill>
                  <a:srgbClr val="FF0000"/>
                </a:solidFill>
                <a:latin typeface="SFRM1200"/>
                <a:ea typeface="Times New Roman" pitchFamily="18" charset="0"/>
                <a:cs typeface="Arial" pitchFamily="34" charset="0"/>
              </a:rPr>
              <a:t>The PAC hopes that the PAINUC collaboration will successfully complete the analysis of all the existing data as well as extraction of pion beams and launch a new project as soon as possible. </a:t>
            </a:r>
          </a:p>
          <a:p>
            <a:pPr marL="285750" lvl="0" indent="-285750" algn="just" fontAlgn="base">
              <a:spcBef>
                <a:spcPct val="0"/>
              </a:spcBef>
              <a:spcAft>
                <a:spcPct val="0"/>
              </a:spcAft>
              <a:buFont typeface="Arial" panose="020B0604020202020204" pitchFamily="34" charset="0"/>
              <a:buChar char="•"/>
            </a:pPr>
            <a:endParaRPr lang="en-GB" sz="1100" dirty="0" smtClean="0">
              <a:solidFill>
                <a:srgbClr val="FF0000"/>
              </a:solidFill>
              <a:latin typeface="SFRM1200"/>
              <a:ea typeface="Times New Roman" pitchFamily="18" charset="0"/>
              <a:cs typeface="Arial" pitchFamily="34" charset="0"/>
            </a:endParaRPr>
          </a:p>
          <a:p>
            <a:pPr marL="285750" lvl="0" indent="-285750" algn="just" fontAlgn="base">
              <a:spcBef>
                <a:spcPct val="0"/>
              </a:spcBef>
              <a:spcAft>
                <a:spcPct val="0"/>
              </a:spcAft>
              <a:buFont typeface="Arial" panose="020B0604020202020204" pitchFamily="34" charset="0"/>
              <a:buChar char="•"/>
            </a:pPr>
            <a:r>
              <a:rPr lang="en-GB" dirty="0" smtClean="0">
                <a:solidFill>
                  <a:srgbClr val="FF0000"/>
                </a:solidFill>
                <a:latin typeface="SFRM1200"/>
                <a:ea typeface="Times New Roman" pitchFamily="18" charset="0"/>
                <a:cs typeface="Arial" pitchFamily="34" charset="0"/>
              </a:rPr>
              <a:t>The PAC encourages the PAINUC collaboration to have a more aggressive strategy for publication.</a:t>
            </a:r>
            <a:endParaRPr lang="en-GB" dirty="0" smtClean="0">
              <a:solidFill>
                <a:srgbClr val="FF0000"/>
              </a:solidFill>
              <a:latin typeface="Arial" pitchFamily="34"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GB" sz="1100" dirty="0" smtClean="0">
              <a:latin typeface="Arial" pitchFamily="34" charset="0"/>
              <a:ea typeface="Times New Roman" pitchFamily="18"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GB" sz="1100" dirty="0">
              <a:solidFill>
                <a:srgbClr val="000000"/>
              </a:solidFill>
              <a:latin typeface="SFRM1200"/>
              <a:ea typeface="Times New Roman" pitchFamily="18" charset="0"/>
              <a:cs typeface="Arial" pitchFamily="34" charset="0"/>
            </a:endParaRPr>
          </a:p>
        </p:txBody>
      </p:sp>
      <p:pic>
        <p:nvPicPr>
          <p:cNvPr id="2050" name="Picture 2" descr="C:\PAC\pac\PAC46\  46 ПКК ЯФ_2017.06.14_фото\C06I7660.jpg"/>
          <p:cNvPicPr>
            <a:picLocks noChangeAspect="1" noChangeArrowheads="1"/>
          </p:cNvPicPr>
          <p:nvPr/>
        </p:nvPicPr>
        <p:blipFill>
          <a:blip r:embed="rId2" cstate="print"/>
          <a:srcRect/>
          <a:stretch>
            <a:fillRect/>
          </a:stretch>
        </p:blipFill>
        <p:spPr bwMode="auto">
          <a:xfrm>
            <a:off x="6300192" y="1013654"/>
            <a:ext cx="2771800" cy="2270357"/>
          </a:xfrm>
          <a:prstGeom prst="rect">
            <a:avLst/>
          </a:prstGeom>
          <a:noFill/>
        </p:spPr>
      </p:pic>
      <p:pic>
        <p:nvPicPr>
          <p:cNvPr id="2051" name="Picture 3"/>
          <p:cNvPicPr>
            <a:picLocks noChangeAspect="1" noChangeArrowheads="1"/>
          </p:cNvPicPr>
          <p:nvPr/>
        </p:nvPicPr>
        <p:blipFill>
          <a:blip r:embed="rId3"/>
          <a:srcRect/>
          <a:stretch>
            <a:fillRect/>
          </a:stretch>
        </p:blipFill>
        <p:spPr bwMode="auto">
          <a:xfrm>
            <a:off x="6328739" y="4155762"/>
            <a:ext cx="2714612" cy="2575431"/>
          </a:xfrm>
          <a:prstGeom prst="rect">
            <a:avLst/>
          </a:prstGeom>
          <a:noFill/>
          <a:ln w="9525">
            <a:noFill/>
            <a:miter lim="800000"/>
            <a:headEnd/>
            <a:tailEnd/>
          </a:ln>
          <a:effectLst/>
        </p:spPr>
      </p:pic>
      <p:sp>
        <p:nvSpPr>
          <p:cNvPr id="6" name="Прямоугольник 5"/>
          <p:cNvSpPr/>
          <p:nvPr/>
        </p:nvSpPr>
        <p:spPr>
          <a:xfrm>
            <a:off x="107504" y="116632"/>
            <a:ext cx="8928992" cy="461665"/>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PAINUC</a:t>
            </a:r>
          </a:p>
        </p:txBody>
      </p:sp>
      <p:sp>
        <p:nvSpPr>
          <p:cNvPr id="7" name="Прямоугольник 6"/>
          <p:cNvSpPr/>
          <p:nvPr/>
        </p:nvSpPr>
        <p:spPr>
          <a:xfrm>
            <a:off x="6143636" y="3357562"/>
            <a:ext cx="1762021" cy="369332"/>
          </a:xfrm>
          <a:prstGeom prst="rect">
            <a:avLst/>
          </a:prstGeom>
        </p:spPr>
        <p:txBody>
          <a:bodyPr wrap="none">
            <a:spAutoFit/>
          </a:bodyPr>
          <a:lstStyle/>
          <a:p>
            <a:r>
              <a:rPr lang="en-GB" dirty="0" smtClean="0">
                <a:solidFill>
                  <a:srgbClr val="0070C0"/>
                </a:solidFill>
                <a:latin typeface="Arial" pitchFamily="34" charset="0"/>
                <a:ea typeface="Times New Roman" pitchFamily="18" charset="0"/>
                <a:cs typeface="Arial" pitchFamily="34" charset="0"/>
              </a:rPr>
              <a:t>Gil </a:t>
            </a:r>
            <a:r>
              <a:rPr lang="en-GB" dirty="0" err="1" smtClean="0">
                <a:solidFill>
                  <a:srgbClr val="0070C0"/>
                </a:solidFill>
                <a:latin typeface="Arial" pitchFamily="34" charset="0"/>
                <a:ea typeface="Times New Roman" pitchFamily="18" charset="0"/>
                <a:cs typeface="Arial" pitchFamily="34" charset="0"/>
              </a:rPr>
              <a:t>Pontecorvo</a:t>
            </a:r>
            <a:r>
              <a:rPr lang="en-GB" dirty="0" smtClean="0">
                <a:solidFill>
                  <a:srgbClr val="0070C0"/>
                </a:solidFill>
                <a:latin typeface="Arial" pitchFamily="34" charset="0"/>
                <a:ea typeface="Times New Roman" pitchFamily="18" charset="0"/>
                <a:cs typeface="Arial" pitchFamily="34" charset="0"/>
              </a:rPr>
              <a:t> </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57158" y="2285992"/>
            <a:ext cx="864399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33CC"/>
                </a:solidFill>
                <a:effectLst/>
                <a:latin typeface="Arial" pitchFamily="34" charset="0"/>
                <a:ea typeface="Times New Roman" pitchFamily="18" charset="0"/>
                <a:cs typeface="Arial" pitchFamily="34" charset="0"/>
              </a:rPr>
              <a:t>The PAC endorses the final reports on the results obtained in the MEG-PEN, TRITON, and PAINUC experiments. The participation in the upgraded MEG-II frontier experiment in the search for lepton </a:t>
            </a:r>
            <a:r>
              <a:rPr kumimoji="0" lang="en-US" sz="2000" b="0" i="0" u="none" strike="noStrike" cap="none" normalizeH="0" baseline="0" dirty="0" err="1" smtClean="0">
                <a:ln>
                  <a:noFill/>
                </a:ln>
                <a:solidFill>
                  <a:srgbClr val="0033CC"/>
                </a:solidFill>
                <a:effectLst/>
                <a:latin typeface="Arial" pitchFamily="34" charset="0"/>
                <a:ea typeface="Times New Roman" pitchFamily="18" charset="0"/>
                <a:cs typeface="Arial" pitchFamily="34" charset="0"/>
              </a:rPr>
              <a:t>flavour</a:t>
            </a:r>
            <a:r>
              <a:rPr kumimoji="0" lang="en-US" sz="2000" b="0" i="0" u="none" strike="noStrike" cap="none" normalizeH="0" baseline="0" dirty="0" smtClean="0">
                <a:ln>
                  <a:noFill/>
                </a:ln>
                <a:solidFill>
                  <a:srgbClr val="0033CC"/>
                </a:solidFill>
                <a:effectLst/>
                <a:latin typeface="Arial" pitchFamily="34" charset="0"/>
                <a:ea typeface="Times New Roman" pitchFamily="18" charset="0"/>
                <a:cs typeface="Arial" pitchFamily="34" charset="0"/>
              </a:rPr>
              <a:t> violation should be continued.</a:t>
            </a:r>
            <a:endParaRPr kumimoji="0" lang="ru-RU" sz="2000" b="0" i="0" u="none" strike="noStrike" cap="none" normalizeH="0" baseline="0" dirty="0" smtClean="0">
              <a:ln>
                <a:noFill/>
              </a:ln>
              <a:solidFill>
                <a:srgbClr val="00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68344" y="1484784"/>
            <a:ext cx="8928992" cy="461665"/>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General recommendation.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42844" y="1285860"/>
            <a:ext cx="8715436"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 heard with interest the report “Dipole toroidal resonance: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vortical</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properties, anomalous deformation splitting, relation to pygmy mode” presented by </a:t>
            </a:r>
            <a:r>
              <a:rPr kumimoji="0" lang="en-US" b="0" i="0" u="none" strike="noStrike" cap="none" normalizeH="0" baseline="0" dirty="0" err="1" smtClean="0">
                <a:ln>
                  <a:noFill/>
                </a:ln>
                <a:effectLst/>
                <a:latin typeface="Arial" pitchFamily="34" charset="0"/>
                <a:ea typeface="Times New Roman" pitchFamily="18" charset="0"/>
                <a:cs typeface="Arial" pitchFamily="34" charset="0"/>
              </a:rPr>
              <a:t>Valentin</a:t>
            </a:r>
            <a:r>
              <a:rPr kumimoji="0" lang="en-US" b="0" i="0" u="none" strike="noStrike" cap="none" normalizeH="0" baseline="0" dirty="0" smtClean="0">
                <a:ln>
                  <a:noFill/>
                </a:ln>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effectLst/>
                <a:latin typeface="Arial" pitchFamily="34" charset="0"/>
                <a:ea typeface="Times New Roman" pitchFamily="18" charset="0"/>
                <a:cs typeface="Arial" pitchFamily="34" charset="0"/>
              </a:rPr>
              <a:t>Nesterenko</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342900" indent="-342900">
              <a:buFont typeface="Arial" panose="020B0604020202020204" pitchFamily="34" charset="0"/>
              <a:buChar char="•"/>
            </a:pPr>
            <a:endParaRPr lang="en-US" sz="1100" dirty="0">
              <a:latin typeface="Arial" pitchFamily="34" charset="0"/>
              <a:ea typeface="Times New Roman" pitchFamily="18" charset="0"/>
              <a:cs typeface="Arial" pitchFamily="34" charset="0"/>
            </a:endParaRPr>
          </a:p>
          <a:p>
            <a:pPr marL="342900" indent="-342900">
              <a:buFont typeface="Arial" panose="020B0604020202020204" pitchFamily="34" charset="0"/>
              <a:buChar char="•"/>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Theoretical models which describe well and give a deep interpretation of the experimental results were widely discussed. </a:t>
            </a:r>
            <a:r>
              <a:rPr kumimoji="0" lang="en-US"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models are also able to predict new results </a:t>
            </a:r>
            <a:r>
              <a:rPr lang="en-US" dirty="0" smtClean="0">
                <a:latin typeface="Arial" pitchFamily="34" charset="0"/>
                <a:ea typeface="Times New Roman" pitchFamily="18" charset="0"/>
                <a:cs typeface="Arial" pitchFamily="34" charset="0"/>
              </a:rPr>
              <a:t>that</a:t>
            </a:r>
            <a:r>
              <a:rPr kumimoji="0" lang="en-US"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dirty="0" smtClean="0">
                <a:latin typeface="Arial" pitchFamily="34" charset="0"/>
                <a:cs typeface="Arial" pitchFamily="34" charset="0"/>
              </a:rPr>
              <a:t>lowest </a:t>
            </a:r>
            <a:r>
              <a:rPr lang="en-US" dirty="0" err="1" smtClean="0">
                <a:latin typeface="Arial" pitchFamily="34" charset="0"/>
                <a:cs typeface="Arial" pitchFamily="34" charset="0"/>
              </a:rPr>
              <a:t>toroidal</a:t>
            </a:r>
            <a:r>
              <a:rPr lang="en-US" dirty="0" smtClean="0">
                <a:latin typeface="Arial" pitchFamily="34" charset="0"/>
                <a:cs typeface="Arial" pitchFamily="34" charset="0"/>
              </a:rPr>
              <a:t> and compression states can exist </a:t>
            </a:r>
            <a:r>
              <a:rPr kumimoji="0" lang="en-US"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t>
            </a:r>
            <a:r>
              <a:rPr kumimoji="0" lang="en-US"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24</a:t>
            </a:r>
            <a:r>
              <a:rPr kumimoji="0" lang="en-US"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Mg nucleus. The results are very</a:t>
            </a:r>
            <a:r>
              <a:rPr kumimoji="0" lang="en-US"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interesting and should be published very soon</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 heard with interest the report “Search for spatial parity violation effects in reactions of cold polarized neutrons with lightest nuclei” presented by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Pavel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Sedyshev</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100" dirty="0" smtClean="0">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scientific goal of the experiment </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10</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B(n,α)</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7</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 is to determine the value of the weak π-meson-nucleon exchange constant f</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π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reported f</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π</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0.6·10</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-7</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b="0" i="0" u="none" strike="noStrike" cap="none" normalizeH="0" baseline="0" dirty="0" smtClean="0">
                <a:ln>
                  <a:noFill/>
                </a:ln>
                <a:solidFill>
                  <a:schemeClr val="tx1"/>
                </a:solidFill>
                <a:effectLst/>
                <a:latin typeface="Arial" pitchFamily="34" charset="0"/>
                <a:cs typeface="Arial" pitchFamily="34" charset="0"/>
              </a:rPr>
              <a:t> </a:t>
            </a:r>
          </a:p>
        </p:txBody>
      </p:sp>
      <p:sp>
        <p:nvSpPr>
          <p:cNvPr id="3" name="Прямоугольник 2"/>
          <p:cNvSpPr/>
          <p:nvPr/>
        </p:nvSpPr>
        <p:spPr>
          <a:xfrm>
            <a:off x="215008" y="357166"/>
            <a:ext cx="8928992" cy="461665"/>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VI. Scientific reports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07504" y="664536"/>
            <a:ext cx="892971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 appreciated the high quality of presentations of new results and proposals by young scientists in the field of nuclear physics research.</a:t>
            </a:r>
          </a:p>
          <a:p>
            <a:pPr marR="0" lvl="0" algn="just"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best posters selected are: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Investigation of exotic states in light nuclei</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presented by </a:t>
            </a:r>
            <a:r>
              <a:rPr kumimoji="0" lang="en-US" b="0"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Danijar</a:t>
            </a:r>
            <a:r>
              <a:rPr kumimoji="0" lang="en-US"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Janseitov</a:t>
            </a:r>
            <a:r>
              <a:rPr kumimoji="0" lang="en-US"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p>
          <a:p>
            <a:pPr marL="800100" lvl="1" indent="-342900" algn="just" eaLnBrk="0" fontAlgn="base" hangingPunct="0">
              <a:spcBef>
                <a:spcPct val="0"/>
              </a:spcBef>
              <a:spcAft>
                <a:spcPct val="0"/>
              </a:spcAft>
              <a:buFont typeface="Arial" panose="020B0604020202020204" pitchFamily="34" charset="0"/>
              <a:buChar char="•"/>
            </a:pPr>
            <a:endParaRPr lang="en-US" dirty="0">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Impact of tensor interaction on β-delayed neutron emission in neutron-rich Ni isotopes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presented by </a:t>
            </a:r>
            <a:r>
              <a:rPr kumimoji="0" lang="en-US" b="0"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Evgeny</a:t>
            </a:r>
            <a:r>
              <a:rPr kumimoji="0" lang="en-US"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Sushenok</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800100" lvl="1" indent="-342900" algn="just" eaLnBrk="0" fontAlgn="base" hangingPunct="0">
              <a:spcBef>
                <a:spcPct val="0"/>
              </a:spcBef>
              <a:spcAft>
                <a:spcPct val="0"/>
              </a:spcAft>
              <a:buFont typeface="Arial" panose="020B0604020202020204" pitchFamily="34" charset="0"/>
              <a:buChar char="•"/>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 recommends the poster “</a:t>
            </a:r>
            <a:r>
              <a:rPr kumimoji="0" lang="en-US"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Investigation of exotic states in light nuclei</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presentation at the session of the Scientific Council in September 2017.</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3" name="Picture 3" descr="C:\PAC\pac\PAC46\  46 ПКК ЯФ_2017.06.14_фото\C06I7692.jpg"/>
          <p:cNvPicPr>
            <a:picLocks noChangeAspect="1" noChangeArrowheads="1"/>
          </p:cNvPicPr>
          <p:nvPr/>
        </p:nvPicPr>
        <p:blipFill>
          <a:blip r:embed="rId2" cstate="print"/>
          <a:srcRect/>
          <a:stretch>
            <a:fillRect/>
          </a:stretch>
        </p:blipFill>
        <p:spPr bwMode="auto">
          <a:xfrm>
            <a:off x="4283968" y="4120705"/>
            <a:ext cx="4664199" cy="2673720"/>
          </a:xfrm>
          <a:prstGeom prst="rect">
            <a:avLst/>
          </a:prstGeom>
          <a:noFill/>
        </p:spPr>
      </p:pic>
      <p:sp>
        <p:nvSpPr>
          <p:cNvPr id="4" name="Прямоугольник 3"/>
          <p:cNvSpPr/>
          <p:nvPr/>
        </p:nvSpPr>
        <p:spPr>
          <a:xfrm>
            <a:off x="215008" y="154985"/>
            <a:ext cx="8928992" cy="461665"/>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VII. Poster session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06363" y="900319"/>
            <a:ext cx="925150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members of the PAC thank the Directorate of the Flerov Laboratory of Nuclear Reactions for the organization of the visit to this laboratory to get acquainted with the progress of construction of the Factory of Superheavy Elements and the ACCULINNA-2 fragment separator</a:t>
            </a:r>
            <a:r>
              <a:rPr kumimoji="0" lang="en-US"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3794" name="Picture 2" descr="C:\PAC\pac\PAC46\  46 ПКК ЯФ_2017.06.14_фото\C06I7561.jpg"/>
          <p:cNvPicPr>
            <a:picLocks noChangeAspect="1" noChangeArrowheads="1"/>
          </p:cNvPicPr>
          <p:nvPr/>
        </p:nvPicPr>
        <p:blipFill>
          <a:blip r:embed="rId2" cstate="print"/>
          <a:srcRect/>
          <a:stretch>
            <a:fillRect/>
          </a:stretch>
        </p:blipFill>
        <p:spPr bwMode="auto">
          <a:xfrm>
            <a:off x="323528" y="2348880"/>
            <a:ext cx="3929122" cy="3031286"/>
          </a:xfrm>
          <a:prstGeom prst="rect">
            <a:avLst/>
          </a:prstGeom>
          <a:noFill/>
        </p:spPr>
      </p:pic>
      <p:pic>
        <p:nvPicPr>
          <p:cNvPr id="33795" name="Picture 3" descr="C:\PAC\pac\PAC46\  46 ПКК ЯФ_2017.06.14_фото\C06I7508.jpg"/>
          <p:cNvPicPr>
            <a:picLocks noChangeAspect="1" noChangeArrowheads="1"/>
          </p:cNvPicPr>
          <p:nvPr/>
        </p:nvPicPr>
        <p:blipFill>
          <a:blip r:embed="rId3" cstate="print"/>
          <a:srcRect/>
          <a:stretch>
            <a:fillRect/>
          </a:stretch>
        </p:blipFill>
        <p:spPr bwMode="auto">
          <a:xfrm>
            <a:off x="4429124" y="2357430"/>
            <a:ext cx="4385505" cy="3000396"/>
          </a:xfrm>
          <a:prstGeom prst="rect">
            <a:avLst/>
          </a:prstGeom>
          <a:noFill/>
        </p:spPr>
      </p:pic>
      <p:sp>
        <p:nvSpPr>
          <p:cNvPr id="5" name="Прямоугольник 4"/>
          <p:cNvSpPr/>
          <p:nvPr/>
        </p:nvSpPr>
        <p:spPr>
          <a:xfrm>
            <a:off x="215008" y="154985"/>
            <a:ext cx="8928992" cy="461665"/>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VIII. Visit to FLNR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539552" y="1052736"/>
            <a:ext cx="7786742"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kumimoji="0" lang="en-US" sz="2000" b="1" i="0" u="none" strike="noStrike" cap="none" normalizeH="0" baseline="0" dirty="0" smtClean="0">
                <a:ln>
                  <a:noFill/>
                </a:ln>
                <a:solidFill>
                  <a:srgbClr val="0033CC"/>
                </a:solidFill>
                <a:effectLst/>
                <a:latin typeface="Arial" pitchFamily="34" charset="0"/>
                <a:ea typeface="Times New Roman" pitchFamily="18" charset="0"/>
                <a:cs typeface="Arial" pitchFamily="34" charset="0"/>
              </a:rPr>
              <a:t>The next meeting of the PAC for Nuclear Physics will be held on </a:t>
            </a: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17–18 January 2018</a:t>
            </a:r>
            <a:r>
              <a:rPr kumimoji="0" lang="en-US" sz="2000" b="1" i="0" u="none" strike="noStrike" cap="none" normalizeH="0" baseline="0" dirty="0" smtClean="0">
                <a:ln>
                  <a:noFill/>
                </a:ln>
                <a:solidFill>
                  <a:srgbClr val="0033CC"/>
                </a:solidFill>
                <a:effectLst/>
                <a:latin typeface="Arial" pitchFamily="34" charset="0"/>
                <a:ea typeface="Times New Roman" pitchFamily="18" charset="0"/>
                <a:cs typeface="Arial" pitchFamily="34" charset="0"/>
              </a:rPr>
              <a:t>.</a:t>
            </a:r>
            <a:r>
              <a:rPr lang="en-US" sz="2000" b="1" dirty="0">
                <a:solidFill>
                  <a:srgbClr val="0033CC"/>
                </a:solidFill>
              </a:rPr>
              <a:t> </a:t>
            </a:r>
            <a:endParaRPr lang="en-US" sz="2000" b="1" dirty="0" smtClean="0">
              <a:solidFill>
                <a:srgbClr val="0033CC"/>
              </a:solidFill>
            </a:endParaRPr>
          </a:p>
          <a:p>
            <a:endParaRPr lang="en-US" sz="2000" dirty="0"/>
          </a:p>
          <a:p>
            <a:r>
              <a:rPr lang="en-US" sz="2000" dirty="0" smtClean="0"/>
              <a:t>Its </a:t>
            </a:r>
            <a:r>
              <a:rPr lang="en-US" sz="2000" dirty="0"/>
              <a:t>tentative agenda will include</a:t>
            </a:r>
            <a:r>
              <a:rPr lang="en-US" sz="2000" dirty="0" smtClean="0"/>
              <a:t>:</a:t>
            </a:r>
          </a:p>
          <a:p>
            <a:endParaRPr lang="en-US" sz="1100" dirty="0" smtClean="0"/>
          </a:p>
          <a:p>
            <a:pPr marL="342900" lvl="0" indent="-342900">
              <a:buFont typeface="Arial" panose="020B0604020202020204" pitchFamily="34" charset="0"/>
              <a:buChar char="•"/>
            </a:pPr>
            <a:r>
              <a:rPr lang="en-US" sz="2000" dirty="0" smtClean="0">
                <a:solidFill>
                  <a:srgbClr val="0033CC"/>
                </a:solidFill>
              </a:rPr>
              <a:t>reports </a:t>
            </a:r>
            <a:r>
              <a:rPr lang="en-US" sz="2000" dirty="0">
                <a:solidFill>
                  <a:srgbClr val="0033CC"/>
                </a:solidFill>
              </a:rPr>
              <a:t>and recommendations on themes and projects to be completed in 2018</a:t>
            </a:r>
            <a:r>
              <a:rPr lang="en-US" sz="2000" dirty="0" smtClean="0">
                <a:solidFill>
                  <a:srgbClr val="0033CC"/>
                </a:solidFill>
              </a:rPr>
              <a:t>;</a:t>
            </a:r>
          </a:p>
          <a:p>
            <a:pPr marL="342900" lvl="0" indent="-342900">
              <a:buFont typeface="Arial" panose="020B0604020202020204" pitchFamily="34" charset="0"/>
              <a:buChar char="•"/>
            </a:pPr>
            <a:endParaRPr lang="ru-RU" sz="1100" dirty="0">
              <a:solidFill>
                <a:srgbClr val="0033CC"/>
              </a:solidFill>
            </a:endParaRPr>
          </a:p>
          <a:p>
            <a:pPr marL="342900" lvl="0" indent="-342900">
              <a:buFont typeface="Arial" panose="020B0604020202020204" pitchFamily="34" charset="0"/>
              <a:buChar char="•"/>
            </a:pPr>
            <a:r>
              <a:rPr lang="en-US" sz="2000" dirty="0">
                <a:solidFill>
                  <a:srgbClr val="0033CC"/>
                </a:solidFill>
              </a:rPr>
              <a:t>consideration of new projects</a:t>
            </a:r>
            <a:r>
              <a:rPr lang="en-US" sz="2000" dirty="0" smtClean="0">
                <a:solidFill>
                  <a:srgbClr val="0033CC"/>
                </a:solidFill>
              </a:rPr>
              <a:t>;</a:t>
            </a:r>
          </a:p>
          <a:p>
            <a:pPr marL="342900" lvl="0" indent="-342900">
              <a:buFont typeface="Arial" panose="020B0604020202020204" pitchFamily="34" charset="0"/>
              <a:buChar char="•"/>
            </a:pPr>
            <a:endParaRPr lang="ru-RU" sz="1100" dirty="0">
              <a:solidFill>
                <a:srgbClr val="0033CC"/>
              </a:solidFill>
            </a:endParaRPr>
          </a:p>
          <a:p>
            <a:pPr marL="342900" lvl="0" indent="-342900">
              <a:buFont typeface="Arial" panose="020B0604020202020204" pitchFamily="34" charset="0"/>
              <a:buChar char="•"/>
            </a:pPr>
            <a:r>
              <a:rPr lang="en-US" sz="2000" dirty="0">
                <a:solidFill>
                  <a:srgbClr val="0033CC"/>
                </a:solidFill>
              </a:rPr>
              <a:t>poster presentations of new results and proposals by young scientists in the field of nuclear physics research</a:t>
            </a:r>
            <a:r>
              <a:rPr lang="en-US" sz="2000" dirty="0" smtClean="0">
                <a:solidFill>
                  <a:srgbClr val="0033CC"/>
                </a:solidFill>
              </a:rPr>
              <a:t>;</a:t>
            </a:r>
          </a:p>
          <a:p>
            <a:pPr marL="342900" lvl="0" indent="-342900">
              <a:buFont typeface="Arial" panose="020B0604020202020204" pitchFamily="34" charset="0"/>
              <a:buChar char="•"/>
            </a:pPr>
            <a:endParaRPr lang="ru-RU" sz="1100" dirty="0">
              <a:solidFill>
                <a:srgbClr val="0033CC"/>
              </a:solidFill>
            </a:endParaRPr>
          </a:p>
          <a:p>
            <a:pPr marL="342900" lvl="0" indent="-342900">
              <a:buFont typeface="Arial" panose="020B0604020202020204" pitchFamily="34" charset="0"/>
              <a:buChar char="•"/>
            </a:pPr>
            <a:r>
              <a:rPr lang="en-US" sz="2000" dirty="0">
                <a:solidFill>
                  <a:srgbClr val="0033CC"/>
                </a:solidFill>
              </a:rPr>
              <a:t>scientific reports</a:t>
            </a:r>
            <a:r>
              <a:rPr lang="en-US" sz="2000" dirty="0" smtClean="0">
                <a:solidFill>
                  <a:srgbClr val="0033CC"/>
                </a:solidFill>
              </a:rPr>
              <a:t>;</a:t>
            </a:r>
          </a:p>
          <a:p>
            <a:pPr marL="342900" lvl="0" indent="-342900">
              <a:buFont typeface="Arial" panose="020B0604020202020204" pitchFamily="34" charset="0"/>
              <a:buChar char="•"/>
            </a:pPr>
            <a:endParaRPr lang="ru-RU" sz="1100" dirty="0">
              <a:solidFill>
                <a:srgbClr val="0033CC"/>
              </a:solidFill>
            </a:endParaRPr>
          </a:p>
          <a:p>
            <a:pPr marL="342900" lvl="0" indent="-342900">
              <a:buFont typeface="Arial" panose="020B0604020202020204" pitchFamily="34" charset="0"/>
              <a:buChar char="•"/>
            </a:pPr>
            <a:r>
              <a:rPr lang="en-US" sz="2000" dirty="0">
                <a:solidFill>
                  <a:srgbClr val="0033CC"/>
                </a:solidFill>
              </a:rPr>
              <a:t>visit to the </a:t>
            </a:r>
            <a:r>
              <a:rPr lang="en-US" sz="2000" dirty="0" err="1">
                <a:solidFill>
                  <a:srgbClr val="0033CC"/>
                </a:solidFill>
              </a:rPr>
              <a:t>Dzhelepov</a:t>
            </a:r>
            <a:r>
              <a:rPr lang="en-US" sz="2000" dirty="0">
                <a:solidFill>
                  <a:srgbClr val="0033CC"/>
                </a:solidFill>
              </a:rPr>
              <a:t> Laboratory of Nuclear Problems.</a:t>
            </a:r>
            <a:endParaRPr lang="ru-RU" sz="2000" dirty="0">
              <a:solidFill>
                <a:srgbClr val="0033CC"/>
              </a:solidFill>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215008" y="154985"/>
            <a:ext cx="8928992" cy="461665"/>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IX. Next meeting of the PAC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142976" y="2786058"/>
            <a:ext cx="6769100" cy="646331"/>
          </a:xfrm>
          <a:prstGeom prst="rect">
            <a:avLst/>
          </a:prstGeom>
          <a:noFill/>
          <a:ln w="9525">
            <a:noFill/>
            <a:miter lim="800000"/>
            <a:headEnd/>
            <a:tailEnd/>
          </a:ln>
        </p:spPr>
        <p:txBody>
          <a:bodyPr>
            <a:spAutoFit/>
          </a:bodyPr>
          <a:lstStyle/>
          <a:p>
            <a:pPr algn="ctr"/>
            <a:r>
              <a:rPr lang="en-US" altLang="ru-RU" sz="3200" dirty="0">
                <a:solidFill>
                  <a:srgbClr val="0070C0"/>
                </a:solidFill>
                <a:latin typeface="Arial" pitchFamily="34" charset="0"/>
                <a:cs typeface="Arial" pitchFamily="34" charset="0"/>
              </a:rPr>
              <a:t>THANKS FOR YOUR ATTENTION</a:t>
            </a:r>
            <a:r>
              <a:rPr lang="en-US" altLang="ru-RU" sz="3600" dirty="0">
                <a:solidFill>
                  <a:srgbClr val="0070C0"/>
                </a:solidFill>
                <a:latin typeface="Arial" pitchFamily="34" charset="0"/>
                <a:cs typeface="Arial" pitchFamily="34" charset="0"/>
              </a:rPr>
              <a:t>!</a:t>
            </a:r>
            <a:endParaRPr lang="ru-RU" altLang="ru-RU" sz="3600"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5758" y="2749336"/>
            <a:ext cx="5815568" cy="27860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Прямоугольник 2"/>
          <p:cNvSpPr/>
          <p:nvPr/>
        </p:nvSpPr>
        <p:spPr>
          <a:xfrm>
            <a:off x="1196108" y="219002"/>
            <a:ext cx="6780627" cy="584775"/>
          </a:xfrm>
          <a:prstGeom prst="rect">
            <a:avLst/>
          </a:prstGeom>
        </p:spPr>
        <p:txBody>
          <a:bodyPr wrap="square">
            <a:spAutoFit/>
          </a:bodyPr>
          <a:lstStyle/>
          <a:p>
            <a:pPr algn="ctr"/>
            <a:r>
              <a:rPr lang="en-US" altLang="ru-RU" sz="3200" b="1" dirty="0" smtClean="0">
                <a:solidFill>
                  <a:schemeClr val="bg1"/>
                </a:solidFill>
                <a:latin typeface="Times New Roman" pitchFamily="18" charset="0"/>
              </a:rPr>
              <a:t>!</a:t>
            </a:r>
            <a:endParaRPr lang="ru-RU" sz="3200" b="1" dirty="0">
              <a:solidFill>
                <a:schemeClr val="bg1"/>
              </a:solidFill>
            </a:endParaRPr>
          </a:p>
        </p:txBody>
      </p:sp>
      <p:sp>
        <p:nvSpPr>
          <p:cNvPr id="4" name="Прямоугольник 8"/>
          <p:cNvSpPr>
            <a:spLocks noChangeArrowheads="1"/>
          </p:cNvSpPr>
          <p:nvPr/>
        </p:nvSpPr>
        <p:spPr bwMode="auto">
          <a:xfrm>
            <a:off x="989453" y="2841424"/>
            <a:ext cx="4254884" cy="707886"/>
          </a:xfrm>
          <a:prstGeom prst="rect">
            <a:avLst/>
          </a:prstGeom>
          <a:noFill/>
          <a:ln w="9525">
            <a:noFill/>
            <a:miter lim="800000"/>
            <a:headEnd/>
            <a:tailEnd/>
          </a:ln>
        </p:spPr>
        <p:txBody>
          <a:bodyPr wrap="square">
            <a:spAutoFit/>
          </a:bodyPr>
          <a:lstStyle/>
          <a:p>
            <a:pPr algn="ctr">
              <a:spcBef>
                <a:spcPct val="50000"/>
              </a:spcBef>
            </a:pPr>
            <a:r>
              <a:rPr lang="en-GB" sz="2000" b="1" dirty="0" smtClean="0">
                <a:solidFill>
                  <a:schemeClr val="bg1"/>
                </a:solidFill>
                <a:latin typeface="Times New Roman" panose="02020603050405020304" pitchFamily="18" charset="0"/>
                <a:cs typeface="Times New Roman" panose="02020603050405020304" pitchFamily="18" charset="0"/>
              </a:rPr>
              <a:t>The building of</a:t>
            </a:r>
            <a:r>
              <a:rPr lang="en-US" altLang="ru-RU" sz="2000" b="1" dirty="0" smtClean="0">
                <a:solidFill>
                  <a:schemeClr val="bg1"/>
                </a:solidFill>
                <a:latin typeface="Times New Roman" panose="02020603050405020304" pitchFamily="18" charset="0"/>
                <a:cs typeface="Times New Roman" panose="02020603050405020304" pitchFamily="18" charset="0"/>
              </a:rPr>
              <a:t> the </a:t>
            </a:r>
            <a:r>
              <a:rPr lang="en-GB" sz="2000" b="1" dirty="0" smtClean="0">
                <a:solidFill>
                  <a:schemeClr val="bg1"/>
                </a:solidFill>
                <a:latin typeface="Times New Roman" panose="02020603050405020304" pitchFamily="18" charset="0"/>
                <a:cs typeface="Times New Roman" panose="02020603050405020304" pitchFamily="18" charset="0"/>
              </a:rPr>
              <a:t>SHE factory   June 2017</a:t>
            </a:r>
            <a:endParaRPr lang="en-US" sz="2000" b="1" dirty="0">
              <a:solidFill>
                <a:schemeClr val="bg1"/>
              </a:solidFill>
            </a:endParaRPr>
          </a:p>
        </p:txBody>
      </p:sp>
      <p:sp>
        <p:nvSpPr>
          <p:cNvPr id="5" name="Прямоугольник 4"/>
          <p:cNvSpPr/>
          <p:nvPr/>
        </p:nvSpPr>
        <p:spPr>
          <a:xfrm>
            <a:off x="127165" y="876669"/>
            <a:ext cx="8918511" cy="1754326"/>
          </a:xfrm>
          <a:prstGeom prst="rect">
            <a:avLst/>
          </a:prstGeom>
        </p:spPr>
        <p:txBody>
          <a:bodyPr wrap="square">
            <a:spAutoFit/>
          </a:bodyPr>
          <a:lstStyle/>
          <a:p>
            <a:r>
              <a:rPr lang="en-US" dirty="0" smtClean="0">
                <a:latin typeface="Arial" pitchFamily="34" charset="0"/>
                <a:ea typeface="Times New Roman" pitchFamily="18" charset="0"/>
                <a:cs typeface="Arial" pitchFamily="34" charset="0"/>
              </a:rPr>
              <a:t>The PAC</a:t>
            </a:r>
          </a:p>
          <a:p>
            <a:pPr marL="285750" indent="-285750">
              <a:buFont typeface="Arial" panose="020B0604020202020204" pitchFamily="34" charset="0"/>
              <a:buChar char="•"/>
            </a:pPr>
            <a:r>
              <a:rPr lang="en-US" dirty="0" smtClean="0">
                <a:latin typeface="Arial" pitchFamily="34" charset="0"/>
                <a:ea typeface="Times New Roman" pitchFamily="18" charset="0"/>
                <a:cs typeface="Arial" pitchFamily="34" charset="0"/>
              </a:rPr>
              <a:t>heard reports on the status of the Factory of Superheavy Elements presented by </a:t>
            </a:r>
            <a:r>
              <a:rPr lang="en-US" dirty="0" smtClean="0">
                <a:solidFill>
                  <a:srgbClr val="0070C0"/>
                </a:solidFill>
                <a:latin typeface="Arial" pitchFamily="34" charset="0"/>
                <a:ea typeface="Times New Roman" pitchFamily="18" charset="0"/>
                <a:cs typeface="Arial" pitchFamily="34" charset="0"/>
              </a:rPr>
              <a:t>Igor Kalagin, Sergey Bogomolov, </a:t>
            </a:r>
            <a:r>
              <a:rPr lang="en-US" dirty="0" smtClean="0">
                <a:latin typeface="Arial" pitchFamily="34" charset="0"/>
                <a:ea typeface="Times New Roman" pitchFamily="18" charset="0"/>
                <a:cs typeface="Arial" pitchFamily="34" charset="0"/>
              </a:rPr>
              <a:t>and</a:t>
            </a:r>
            <a:r>
              <a:rPr lang="en-US" dirty="0" smtClean="0">
                <a:solidFill>
                  <a:srgbClr val="0070C0"/>
                </a:solidFill>
                <a:latin typeface="Arial" pitchFamily="34" charset="0"/>
                <a:ea typeface="Times New Roman" pitchFamily="18" charset="0"/>
                <a:cs typeface="Arial" pitchFamily="34" charset="0"/>
              </a:rPr>
              <a:t> Andrey Popeko;</a:t>
            </a:r>
          </a:p>
          <a:p>
            <a:pPr marL="285750" indent="-285750">
              <a:buFont typeface="Arial" panose="020B0604020202020204" pitchFamily="34" charset="0"/>
              <a:buChar char="•"/>
            </a:pPr>
            <a:endParaRPr lang="en-US" dirty="0">
              <a:latin typeface="Arial" pitchFamily="34" charset="0"/>
              <a:ea typeface="Times New Roman" pitchFamily="18" charset="0"/>
              <a:cs typeface="Arial" pitchFamily="34" charset="0"/>
            </a:endParaRPr>
          </a:p>
          <a:p>
            <a:pPr marL="285750" indent="-285750">
              <a:buFont typeface="Arial" panose="020B0604020202020204" pitchFamily="34" charset="0"/>
              <a:buChar char="•"/>
            </a:pPr>
            <a:r>
              <a:rPr lang="en-US" dirty="0" smtClean="0">
                <a:latin typeface="Arial" pitchFamily="34" charset="0"/>
                <a:ea typeface="Times New Roman" pitchFamily="18" charset="0"/>
                <a:cs typeface="Arial" pitchFamily="34" charset="0"/>
              </a:rPr>
              <a:t>appreciates the high pace of the installation and commissioning work of their subsystems;</a:t>
            </a:r>
            <a:endParaRPr lang="ru-RU" dirty="0"/>
          </a:p>
        </p:txBody>
      </p:sp>
      <p:sp>
        <p:nvSpPr>
          <p:cNvPr id="6" name="Прямоугольник 5"/>
          <p:cNvSpPr/>
          <p:nvPr/>
        </p:nvSpPr>
        <p:spPr>
          <a:xfrm>
            <a:off x="0" y="95890"/>
            <a:ext cx="8928992" cy="830997"/>
          </a:xfrm>
          <a:prstGeom prst="rect">
            <a:avLst/>
          </a:prstGeom>
        </p:spPr>
        <p:txBody>
          <a:bodyPr wrap="square">
            <a:spAutoFit/>
          </a:bodyPr>
          <a:lstStyle/>
          <a:p>
            <a:pPr algn="ctr"/>
            <a:r>
              <a:rPr lang="en-US" sz="2400" b="1" dirty="0" smtClean="0">
                <a:solidFill>
                  <a:srgbClr val="C00000"/>
                </a:solidFill>
                <a:latin typeface="Arial" pitchFamily="34" charset="0"/>
                <a:ea typeface="Times New Roman" pitchFamily="18" charset="0"/>
                <a:cs typeface="Arial" pitchFamily="34" charset="0"/>
              </a:rPr>
              <a:t>I. Status of the Factory of </a:t>
            </a:r>
            <a:r>
              <a:rPr lang="en-US" sz="2400" b="1" dirty="0" err="1" smtClean="0">
                <a:solidFill>
                  <a:srgbClr val="C00000"/>
                </a:solidFill>
                <a:latin typeface="Arial" pitchFamily="34" charset="0"/>
                <a:ea typeface="Times New Roman" pitchFamily="18" charset="0"/>
                <a:cs typeface="Arial" pitchFamily="34" charset="0"/>
              </a:rPr>
              <a:t>Superheavy</a:t>
            </a:r>
            <a:r>
              <a:rPr lang="en-US" sz="2400" b="1" dirty="0" smtClean="0">
                <a:solidFill>
                  <a:srgbClr val="C00000"/>
                </a:solidFill>
                <a:latin typeface="Arial" pitchFamily="34" charset="0"/>
                <a:ea typeface="Times New Roman" pitchFamily="18" charset="0"/>
                <a:cs typeface="Arial" pitchFamily="34" charset="0"/>
              </a:rPr>
              <a:t> Elements </a:t>
            </a:r>
          </a:p>
          <a:p>
            <a:pPr algn="ctr"/>
            <a:r>
              <a:rPr lang="en-US" sz="2400" b="1" dirty="0" smtClean="0">
                <a:solidFill>
                  <a:srgbClr val="C00000"/>
                </a:solidFill>
                <a:latin typeface="Arial" pitchFamily="34" charset="0"/>
                <a:ea typeface="Times New Roman" pitchFamily="18" charset="0"/>
                <a:cs typeface="Arial" pitchFamily="34" charset="0"/>
              </a:rPr>
              <a:t>(SHE Factory)</a:t>
            </a:r>
            <a:endParaRPr lang="ru-RU" sz="2400" dirty="0">
              <a:solidFill>
                <a:srgbClr val="C00000"/>
              </a:solidFill>
            </a:endParaRPr>
          </a:p>
        </p:txBody>
      </p:sp>
      <p:pic>
        <p:nvPicPr>
          <p:cNvPr id="1026" name="Picture 2" descr="C:\PAC\pac\PAC46\  46 ПКК ЯФ_2017.06.14_фото\C06I7599.jpg"/>
          <p:cNvPicPr>
            <a:picLocks noChangeAspect="1" noChangeArrowheads="1"/>
          </p:cNvPicPr>
          <p:nvPr/>
        </p:nvPicPr>
        <p:blipFill>
          <a:blip r:embed="rId3" cstate="print"/>
          <a:srcRect/>
          <a:stretch>
            <a:fillRect/>
          </a:stretch>
        </p:blipFill>
        <p:spPr bwMode="auto">
          <a:xfrm>
            <a:off x="4707975" y="3789040"/>
            <a:ext cx="4221017" cy="2857496"/>
          </a:xfrm>
          <a:prstGeom prst="rect">
            <a:avLst/>
          </a:prstGeom>
          <a:noFill/>
        </p:spPr>
      </p:pic>
    </p:spTree>
    <p:extLst>
      <p:ext uri="{BB962C8B-B14F-4D97-AF65-F5344CB8AC3E}">
        <p14:creationId xmlns="" xmlns:p14="http://schemas.microsoft.com/office/powerpoint/2010/main" val="68376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142976" y="2786058"/>
            <a:ext cx="6769100" cy="584776"/>
          </a:xfrm>
          <a:prstGeom prst="rect">
            <a:avLst/>
          </a:prstGeom>
          <a:noFill/>
          <a:ln w="9525">
            <a:noFill/>
            <a:miter lim="800000"/>
            <a:headEnd/>
            <a:tailEnd/>
          </a:ln>
        </p:spPr>
        <p:txBody>
          <a:bodyPr>
            <a:spAutoFit/>
          </a:bodyPr>
          <a:lstStyle/>
          <a:p>
            <a:pPr algn="ctr"/>
            <a:r>
              <a:rPr lang="en-US" altLang="ru-RU" sz="3200" dirty="0" smtClean="0">
                <a:solidFill>
                  <a:srgbClr val="0070C0"/>
                </a:solidFill>
                <a:latin typeface="Arial" pitchFamily="34" charset="0"/>
                <a:cs typeface="Arial" pitchFamily="34" charset="0"/>
              </a:rPr>
              <a:t>BACKUP SLIDES</a:t>
            </a:r>
            <a:endParaRPr lang="ru-RU" altLang="ru-RU" sz="3600" dirty="0">
              <a:solidFill>
                <a:srgbClr val="0070C0"/>
              </a:solidFill>
              <a:latin typeface="Arial" pitchFamily="34" charset="0"/>
              <a:cs typeface="Arial" pitchFamily="34" charset="0"/>
            </a:endParaRPr>
          </a:p>
        </p:txBody>
      </p:sp>
    </p:spTree>
    <p:extLst>
      <p:ext uri="{BB962C8B-B14F-4D97-AF65-F5344CB8AC3E}">
        <p14:creationId xmlns="" xmlns:p14="http://schemas.microsoft.com/office/powerpoint/2010/main" val="3387900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18" name="Group 2"/>
          <p:cNvGraphicFramePr>
            <a:graphicFrameLocks noGrp="1"/>
          </p:cNvGraphicFramePr>
          <p:nvPr>
            <p:ph/>
            <p:extLst>
              <p:ext uri="{D42A27DB-BD31-4B8C-83A1-F6EECF244321}">
                <p14:modId xmlns="" xmlns:p14="http://schemas.microsoft.com/office/powerpoint/2010/main" val="1167580838"/>
              </p:ext>
            </p:extLst>
          </p:nvPr>
        </p:nvGraphicFramePr>
        <p:xfrm>
          <a:off x="513050" y="980728"/>
          <a:ext cx="8162270" cy="5259181"/>
        </p:xfrm>
        <a:graphic>
          <a:graphicData uri="http://schemas.openxmlformats.org/drawingml/2006/table">
            <a:tbl>
              <a:tblPr/>
              <a:tblGrid>
                <a:gridCol w="4150434"/>
                <a:gridCol w="4011836"/>
              </a:tblGrid>
              <a:tr h="70111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endParaRPr kumimoji="0" lang="en-GB" sz="2000" b="1" i="0" u="none" strike="noStrike" cap="none" normalizeH="0" baseline="0" noProof="0" smtClean="0">
                        <a:ln>
                          <a:noFill/>
                        </a:ln>
                        <a:solidFill>
                          <a:srgbClr val="000099"/>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rPr>
                        <a:t>Ion sources </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457200" marR="0" lvl="0" indent="-457200" algn="l" defTabSz="914400" rtl="0" eaLnBrk="0" fontAlgn="base" latinLnBrk="0" hangingPunct="0">
                        <a:lnSpc>
                          <a:spcPct val="100000"/>
                        </a:lnSpc>
                        <a:spcBef>
                          <a:spcPct val="0"/>
                        </a:spcBef>
                        <a:spcAft>
                          <a:spcPct val="0"/>
                        </a:spcAft>
                        <a:buClr>
                          <a:srgbClr val="00B050"/>
                        </a:buClr>
                        <a:buSzTx/>
                        <a:buFont typeface="+mj-lt"/>
                        <a:buAutoNum type="arabicPeriod"/>
                        <a:tabLst/>
                      </a:pPr>
                      <a:r>
                        <a:rPr kumimoji="0" lang="en-GB" altLang="ja-JP" sz="2000" b="1" i="0" u="none" strike="noStrike" cap="none" normalizeH="0" baseline="0" noProof="0" dirty="0" smtClean="0">
                          <a:ln>
                            <a:noFill/>
                          </a:ln>
                          <a:solidFill>
                            <a:schemeClr val="tx1"/>
                          </a:solidFill>
                          <a:effectLst>
                            <a:outerShdw blurRad="38100" dist="38100" dir="2700000" algn="tl">
                              <a:srgbClr val="FFFFFF"/>
                            </a:outerShdw>
                          </a:effectLst>
                          <a:latin typeface="Times New Roman" pitchFamily="18" charset="0"/>
                        </a:rPr>
                        <a:t>DECRIS-PM</a:t>
                      </a:r>
                      <a:r>
                        <a:rPr kumimoji="0" lang="en-GB" altLang="ja-JP" sz="2000" b="1" i="0" u="none" strike="noStrike" cap="none" normalizeH="0" baseline="0" noProof="0" dirty="0" smtClean="0">
                          <a:ln>
                            <a:noFill/>
                          </a:ln>
                          <a:solidFill>
                            <a:schemeClr val="tx1"/>
                          </a:solidFill>
                          <a:effectLst>
                            <a:outerShdw blurRad="38100" dist="38100" dir="2700000" algn="tl">
                              <a:srgbClr val="FFFFFF"/>
                            </a:outerShdw>
                          </a:effectLst>
                          <a:latin typeface="Times New Roman" pitchFamily="18" charset="0"/>
                          <a:ea typeface="MS PGothic" pitchFamily="34" charset="-128"/>
                        </a:rPr>
                        <a:t>  - 14 GHz on the 1-st HV platform</a:t>
                      </a:r>
                    </a:p>
                    <a:p>
                      <a:pPr marL="457200" marR="0" lvl="0" indent="-457200" algn="l" defTabSz="914400" rtl="0" eaLnBrk="0" fontAlgn="base" latinLnBrk="0" hangingPunct="0">
                        <a:lnSpc>
                          <a:spcPct val="100000"/>
                        </a:lnSpc>
                        <a:spcBef>
                          <a:spcPct val="0"/>
                        </a:spcBef>
                        <a:spcAft>
                          <a:spcPct val="0"/>
                        </a:spcAft>
                        <a:buClr>
                          <a:srgbClr val="FF0000"/>
                        </a:buClr>
                        <a:buSzTx/>
                        <a:buFont typeface="+mj-lt"/>
                        <a:buAutoNum type="arabicPeriod"/>
                        <a:tabLst/>
                      </a:pPr>
                      <a:r>
                        <a:rPr kumimoji="0" lang="en-GB" sz="2000" b="1" i="0" u="none" strike="noStrike" cap="none" normalizeH="0" baseline="0" noProof="0" dirty="0" smtClean="0">
                          <a:ln>
                            <a:noFill/>
                          </a:ln>
                          <a:solidFill>
                            <a:schemeClr val="tx1"/>
                          </a:solidFill>
                          <a:effectLst/>
                          <a:latin typeface="Times New Roman" pitchFamily="18" charset="0"/>
                        </a:rPr>
                        <a:t>Superconducting ECR on </a:t>
                      </a:r>
                      <a:r>
                        <a:rPr kumimoji="0" lang="en-GB" altLang="ja-JP" sz="2000" b="1" i="0" u="none" strike="noStrike" cap="none" normalizeH="0" baseline="0" noProof="0" dirty="0" smtClean="0">
                          <a:ln>
                            <a:noFill/>
                          </a:ln>
                          <a:solidFill>
                            <a:schemeClr val="tx1"/>
                          </a:solidFill>
                          <a:effectLst>
                            <a:outerShdw blurRad="38100" dist="38100" dir="2700000" algn="tl">
                              <a:srgbClr val="FFFFFF"/>
                            </a:outerShdw>
                          </a:effectLst>
                          <a:latin typeface="Times New Roman" pitchFamily="18" charset="0"/>
                          <a:ea typeface="MS PGothic" pitchFamily="34" charset="-128"/>
                        </a:rPr>
                        <a:t>the 2-nd HV platform</a:t>
                      </a:r>
                    </a:p>
                    <a:p>
                      <a:pPr marL="0" marR="0" lvl="0" indent="0" algn="ctr" defTabSz="914400" rtl="0" eaLnBrk="0" fontAlgn="base" latinLnBrk="0" hangingPunct="0">
                        <a:lnSpc>
                          <a:spcPct val="100000"/>
                        </a:lnSpc>
                        <a:spcBef>
                          <a:spcPct val="0"/>
                        </a:spcBef>
                        <a:spcAft>
                          <a:spcPct val="0"/>
                        </a:spcAft>
                        <a:buClr>
                          <a:schemeClr val="bg1"/>
                        </a:buClr>
                        <a:buSzTx/>
                        <a:buFont typeface="+mj-lt"/>
                        <a:buNone/>
                        <a:tabLst/>
                      </a:pPr>
                      <a:r>
                        <a:rPr kumimoji="0" lang="en-GB" altLang="ja-JP" sz="2000" b="1" i="0" u="none" strike="noStrike" cap="none" normalizeH="0" baseline="0" noProof="0" dirty="0" smtClean="0">
                          <a:ln>
                            <a:noFill/>
                          </a:ln>
                          <a:solidFill>
                            <a:schemeClr val="tx1"/>
                          </a:solidFill>
                          <a:effectLst>
                            <a:outerShdw blurRad="38100" dist="38100" dir="2700000" algn="tl">
                              <a:srgbClr val="FFFFFF"/>
                            </a:outerShdw>
                          </a:effectLst>
                          <a:latin typeface="Times New Roman" pitchFamily="18" charset="0"/>
                          <a:ea typeface="MS PGothic" pitchFamily="34" charset="-128"/>
                        </a:rPr>
                        <a:t>    (</a:t>
                      </a:r>
                      <a:r>
                        <a:rPr kumimoji="0" lang="en-GB" altLang="ja-JP" sz="2000" b="1" i="0" u="none" strike="noStrike" cap="none" normalizeH="0" baseline="0" noProof="0" dirty="0" smtClean="0">
                          <a:ln>
                            <a:noFill/>
                          </a:ln>
                          <a:solidFill>
                            <a:srgbClr val="C00000"/>
                          </a:solidFill>
                          <a:effectLst>
                            <a:outerShdw blurRad="38100" dist="38100" dir="2700000" algn="tl">
                              <a:srgbClr val="FFFFFF"/>
                            </a:outerShdw>
                          </a:effectLst>
                          <a:latin typeface="Times New Roman" pitchFamily="18" charset="0"/>
                          <a:ea typeface="MS PGothic" pitchFamily="34" charset="-128"/>
                        </a:rPr>
                        <a:t>development stage</a:t>
                      </a:r>
                      <a:r>
                        <a:rPr kumimoji="0" lang="en-GB" altLang="ja-JP" sz="2000" b="1" i="0" u="none" strike="noStrike" cap="none" normalizeH="0" baseline="0" noProof="0" dirty="0" smtClean="0">
                          <a:ln>
                            <a:noFill/>
                          </a:ln>
                          <a:solidFill>
                            <a:schemeClr val="tx1"/>
                          </a:solidFill>
                          <a:effectLst>
                            <a:outerShdw blurRad="38100" dist="38100" dir="2700000" algn="tl">
                              <a:srgbClr val="FFFFFF"/>
                            </a:outerShdw>
                          </a:effectLst>
                          <a:latin typeface="Times New Roman" pitchFamily="18" charset="0"/>
                          <a:ea typeface="MS PGothic" pitchFamily="34" charset="-128"/>
                        </a:rPr>
                        <a:t>)</a:t>
                      </a:r>
                      <a:endParaRPr kumimoji="0" lang="en-GB" sz="2000" b="1" i="0" u="none" strike="noStrike" cap="none" normalizeH="0" baseline="0" noProof="0" dirty="0" smtClean="0">
                        <a:ln>
                          <a:noFill/>
                        </a:ln>
                        <a:solidFill>
                          <a:schemeClr val="tx1"/>
                        </a:solidFill>
                        <a:effectLst>
                          <a:outerShdw blurRad="38100" dist="38100" dir="2700000" algn="tl">
                            <a:srgbClr val="FFFFFF"/>
                          </a:outerShdw>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rgbClr val="000099"/>
                          </a:solidFill>
                          <a:effectLst/>
                          <a:latin typeface="Times New Roman" pitchFamily="18" charset="0"/>
                          <a:cs typeface="Times New Roman" pitchFamily="18" charset="0"/>
                        </a:rPr>
                        <a:t>Injection energy</a:t>
                      </a:r>
                      <a:endParaRPr kumimoji="0" lang="en-GB" sz="2000" b="1" i="0" u="none" strike="noStrike" cap="none" normalizeH="0" baseline="0" noProof="0" smtClean="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rgbClr val="000099"/>
                          </a:solidFill>
                          <a:effectLst/>
                          <a:latin typeface="Times New Roman" pitchFamily="18" charset="0"/>
                          <a:cs typeface="Times New Roman" pitchFamily="18" charset="0"/>
                        </a:rPr>
                        <a:t>Up to 80 keV/Z</a:t>
                      </a:r>
                      <a:endParaRPr kumimoji="0" lang="en-GB" sz="2000" b="1" i="0" u="none" strike="noStrike" cap="none" normalizeH="0" baseline="0" noProof="0" smtClean="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cs typeface="Times New Roman" pitchFamily="18" charset="0"/>
                        </a:rPr>
                        <a:t>A/Z range</a:t>
                      </a:r>
                      <a:endParaRPr kumimoji="0" lang="en-GB" sz="2000" b="1" i="0" u="none" strike="noStrike" cap="none" normalizeH="0" baseline="0" noProof="0" smtClean="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cs typeface="Times New Roman" pitchFamily="18" charset="0"/>
                        </a:rPr>
                        <a:t>4÷7.5</a:t>
                      </a:r>
                      <a:endParaRPr kumimoji="0" lang="en-GB" sz="2000" b="1" i="0" u="none" strike="noStrike" cap="none" normalizeH="0" baseline="0" noProof="0" smtClean="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rPr>
                        <a:t>Energy</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rPr>
                        <a:t>4÷8 MeV/n</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rgbClr val="000099"/>
                          </a:solidFill>
                          <a:effectLst/>
                          <a:latin typeface="Times New Roman" pitchFamily="18" charset="0"/>
                          <a:cs typeface="Times New Roman" pitchFamily="18" charset="0"/>
                        </a:rPr>
                        <a:t>Magnetic field level</a:t>
                      </a:r>
                      <a:endParaRPr kumimoji="0" lang="en-GB" sz="2000" b="1" i="0" u="none" strike="noStrike" cap="none" normalizeH="0" baseline="0" noProof="0" smtClean="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rgbClr val="000099"/>
                          </a:solidFill>
                          <a:effectLst/>
                          <a:latin typeface="Times New Roman" pitchFamily="18" charset="0"/>
                          <a:cs typeface="Times New Roman" pitchFamily="18" charset="0"/>
                        </a:rPr>
                        <a:t>0.6÷1.35 T</a:t>
                      </a:r>
                      <a:endParaRPr kumimoji="0" lang="en-GB" sz="2000" b="1" i="0" u="none" strike="noStrike" cap="none" normalizeH="0" baseline="0" noProof="0" smtClean="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cs typeface="Times New Roman" pitchFamily="18" charset="0"/>
                        </a:rPr>
                        <a:t>K factor</a:t>
                      </a:r>
                      <a:endParaRPr kumimoji="0" lang="en-GB" sz="2000" b="1" i="0" u="none" strike="noStrike" cap="none" normalizeH="0" baseline="0" noProof="0" smtClean="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cs typeface="Times New Roman" pitchFamily="18" charset="0"/>
                        </a:rPr>
                        <a:t>280</a:t>
                      </a:r>
                      <a:endParaRPr kumimoji="0" lang="en-GB" sz="2000" b="1" i="0" u="none" strike="noStrike" cap="none" normalizeH="0" baseline="0" noProof="0" smtClean="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rgbClr val="000099"/>
                          </a:solidFill>
                          <a:effectLst/>
                          <a:latin typeface="Times New Roman" pitchFamily="18" charset="0"/>
                          <a:cs typeface="Times New Roman" pitchFamily="18" charset="0"/>
                        </a:rPr>
                        <a:t>Dee voltage</a:t>
                      </a:r>
                      <a:endParaRPr kumimoji="0" lang="en-GB" sz="2000" b="1" i="0" u="none" strike="noStrike" cap="none" normalizeH="0" baseline="0" noProof="0" smtClean="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rgbClr val="000099"/>
                          </a:solidFill>
                          <a:effectLst/>
                          <a:latin typeface="Times New Roman" pitchFamily="18" charset="0"/>
                          <a:cs typeface="Times New Roman" pitchFamily="18" charset="0"/>
                        </a:rPr>
                        <a:t>2x130 kV</a:t>
                      </a:r>
                      <a:endParaRPr kumimoji="0" lang="en-GB" sz="2000" b="1" i="0" u="none" strike="noStrike" cap="none" normalizeH="0" baseline="0" noProof="0" smtClean="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cs typeface="Times New Roman" pitchFamily="18" charset="0"/>
                        </a:rPr>
                        <a:t>RF power consumption</a:t>
                      </a:r>
                      <a:endParaRPr kumimoji="0" lang="en-GB" sz="2000" b="1" i="0" u="none" strike="noStrike" cap="none" normalizeH="0" baseline="0" noProof="0" smtClean="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cs typeface="Times New Roman" pitchFamily="18" charset="0"/>
                        </a:rPr>
                        <a:t>2x30 kW</a:t>
                      </a:r>
                      <a:endParaRPr kumimoji="0" lang="en-GB" sz="2000" b="1" i="0" u="none" strike="noStrike" cap="none" normalizeH="0" baseline="0" noProof="0" smtClean="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rgbClr val="000099"/>
                          </a:solidFill>
                          <a:effectLst/>
                          <a:latin typeface="Times New Roman" pitchFamily="18" charset="0"/>
                          <a:cs typeface="Times New Roman" pitchFamily="18" charset="0"/>
                        </a:rPr>
                        <a:t>Flat-top dee voltage</a:t>
                      </a:r>
                      <a:endParaRPr kumimoji="0" lang="en-GB" sz="2000" b="1" i="0" u="none" strike="noStrike" cap="none" normalizeH="0" baseline="0" noProof="0" smtClean="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rgbClr val="000099"/>
                          </a:solidFill>
                          <a:effectLst/>
                          <a:latin typeface="Times New Roman" pitchFamily="18" charset="0"/>
                          <a:cs typeface="Times New Roman" pitchFamily="18" charset="0"/>
                        </a:rPr>
                        <a:t>2x13 kV</a:t>
                      </a:r>
                      <a:endParaRPr kumimoji="0" lang="en-GB" sz="2000" b="1" i="0" u="none" strike="noStrike" cap="none" normalizeH="0" baseline="0" noProof="0" smtClean="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cs typeface="Times New Roman" pitchFamily="18" charset="0"/>
                        </a:rPr>
                        <a:t>Flat-top power consumption</a:t>
                      </a:r>
                      <a:endParaRPr kumimoji="0" lang="en-GB" sz="2000" b="1" i="0" u="none" strike="noStrike" cap="none" normalizeH="0" baseline="0" noProof="0" smtClean="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defRPr/>
                      </a:pPr>
                      <a:r>
                        <a:rPr kumimoji="0" lang="en-GB" sz="2000" b="1" i="0" u="none" strike="noStrike" cap="none" normalizeH="0" baseline="0" noProof="0" dirty="0" smtClean="0">
                          <a:ln>
                            <a:noFill/>
                          </a:ln>
                          <a:solidFill>
                            <a:schemeClr val="tx1"/>
                          </a:solidFill>
                          <a:effectLst/>
                          <a:latin typeface="Times New Roman" pitchFamily="18" charset="0"/>
                          <a:cs typeface="Times New Roman" pitchFamily="18" charset="0"/>
                        </a:rPr>
                        <a:t>2x2 kW</a:t>
                      </a:r>
                      <a:endParaRPr kumimoji="0" lang="en-GB" sz="2000" b="1" i="0" u="none" strike="noStrike" cap="none" normalizeH="0" baseline="0" noProof="0" dirty="0" smtClean="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lumMod val="85000"/>
                      </a:schemeClr>
                    </a:solidFill>
                  </a:tcPr>
                </a:tc>
              </a:tr>
            </a:tbl>
          </a:graphicData>
        </a:graphic>
      </p:graphicFrame>
      <p:sp>
        <p:nvSpPr>
          <p:cNvPr id="11310" name="Text Box 46"/>
          <p:cNvSpPr txBox="1">
            <a:spLocks noChangeArrowheads="1"/>
          </p:cNvSpPr>
          <p:nvPr/>
        </p:nvSpPr>
        <p:spPr bwMode="auto">
          <a:xfrm>
            <a:off x="608766" y="44624"/>
            <a:ext cx="79708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smtClean="0">
                <a:solidFill>
                  <a:srgbClr val="C00000"/>
                </a:solidFill>
                <a:latin typeface="Times New Roman" panose="02020603050405020304" pitchFamily="18" charset="0"/>
                <a:cs typeface="Times New Roman" panose="02020603050405020304" pitchFamily="18" charset="0"/>
              </a:rPr>
              <a:t>Main</a:t>
            </a:r>
            <a:r>
              <a:rPr lang="ru-RU" sz="2800" b="1" dirty="0" smtClean="0">
                <a:solidFill>
                  <a:srgbClr val="C00000"/>
                </a:solidFill>
                <a:latin typeface="Times New Roman" panose="02020603050405020304" pitchFamily="18" charset="0"/>
                <a:cs typeface="Times New Roman" panose="02020603050405020304" pitchFamily="18" charset="0"/>
              </a:rPr>
              <a:t> </a:t>
            </a:r>
            <a:r>
              <a:rPr lang="en-US" sz="2800" b="1" dirty="0" smtClean="0">
                <a:solidFill>
                  <a:srgbClr val="C00000"/>
                </a:solidFill>
                <a:latin typeface="Times New Roman" panose="02020603050405020304" pitchFamily="18" charset="0"/>
                <a:cs typeface="Times New Roman" panose="02020603050405020304" pitchFamily="18" charset="0"/>
              </a:rPr>
              <a:t>design parameters </a:t>
            </a:r>
            <a:r>
              <a:rPr lang="en-US" sz="2800" b="1" dirty="0">
                <a:solidFill>
                  <a:srgbClr val="C00000"/>
                </a:solidFill>
                <a:latin typeface="Times New Roman" panose="02020603050405020304" pitchFamily="18" charset="0"/>
                <a:cs typeface="Times New Roman" panose="02020603050405020304" pitchFamily="18" charset="0"/>
              </a:rPr>
              <a:t>of </a:t>
            </a:r>
            <a:r>
              <a:rPr lang="en-US" sz="2800" b="1" dirty="0" smtClean="0">
                <a:solidFill>
                  <a:srgbClr val="C00000"/>
                </a:solidFill>
                <a:latin typeface="Times New Roman" panose="02020603050405020304" pitchFamily="18" charset="0"/>
                <a:cs typeface="Times New Roman" panose="02020603050405020304" pitchFamily="18" charset="0"/>
              </a:rPr>
              <a:t>the DC-280</a:t>
            </a:r>
            <a:endParaRPr lang="ru-RU" sz="2800" b="1"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303359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58" y="980728"/>
            <a:ext cx="8954830" cy="3154710"/>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cyclotron and all its subsystems are in the installation phase.</a:t>
            </a:r>
          </a:p>
          <a:p>
            <a:pPr marL="285750" lvl="0" indent="-285750" eaLnBrk="0" fontAlgn="base" hangingPunct="0">
              <a:spcBef>
                <a:spcPct val="0"/>
              </a:spcBef>
              <a:spcAft>
                <a:spcPct val="0"/>
              </a:spcAft>
              <a:buFont typeface="Arial" panose="020B0604020202020204" pitchFamily="34" charset="0"/>
              <a:buChar char="•"/>
              <a:tabLst>
                <a:tab pos="271463" algn="l"/>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high-voltage platform on which the ion source will be located is being currently mounted.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mounting of the axial injection system is in progress.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main cyclotron magnet has been mounted and magnetic measurements are </a:t>
            </a:r>
            <a:r>
              <a:rPr lang="en-US" dirty="0" smtClean="0">
                <a:latin typeface="Arial" pitchFamily="34" charset="0"/>
                <a:ea typeface="Times New Roman" pitchFamily="18" charset="0"/>
                <a:cs typeface="Arial" pitchFamily="34" charset="0"/>
              </a:rPr>
              <a:t>completed</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Completion of the installation work is planned for </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December 2017</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commissioning of the cyclotron is now planned </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from January to April 2018</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lang="ru-RU" dirty="0">
              <a:solidFill>
                <a:srgbClr val="FF0000"/>
              </a:solidFill>
            </a:endParaRPr>
          </a:p>
        </p:txBody>
      </p:sp>
      <p:pic>
        <p:nvPicPr>
          <p:cNvPr id="23553" name="Picture 1" descr="C:\PAC\pac\PAC46\  46 ПКК ЯФ_2017.06.14_фото\C06I7372.jpg"/>
          <p:cNvPicPr>
            <a:picLocks noChangeAspect="1" noChangeArrowheads="1"/>
          </p:cNvPicPr>
          <p:nvPr/>
        </p:nvPicPr>
        <p:blipFill>
          <a:blip r:embed="rId2" cstate="print"/>
          <a:srcRect/>
          <a:stretch>
            <a:fillRect/>
          </a:stretch>
        </p:blipFill>
        <p:spPr bwMode="auto">
          <a:xfrm>
            <a:off x="5814812" y="4306991"/>
            <a:ext cx="1997548" cy="2136870"/>
          </a:xfrm>
          <a:prstGeom prst="rect">
            <a:avLst/>
          </a:prstGeom>
          <a:noFill/>
        </p:spPr>
      </p:pic>
      <p:sp>
        <p:nvSpPr>
          <p:cNvPr id="4" name="Прямоугольник 3"/>
          <p:cNvSpPr/>
          <p:nvPr/>
        </p:nvSpPr>
        <p:spPr>
          <a:xfrm>
            <a:off x="6030836" y="6444044"/>
            <a:ext cx="1518364" cy="369332"/>
          </a:xfrm>
          <a:prstGeom prst="rect">
            <a:avLst/>
          </a:prstGeom>
        </p:spPr>
        <p:txBody>
          <a:bodyPr wrap="none">
            <a:spAutoFit/>
          </a:bodyPr>
          <a:lstStyle/>
          <a:p>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Igor </a:t>
            </a:r>
            <a:r>
              <a:rPr kumimoji="0" lang="en-US"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Kalagin</a:t>
            </a:r>
            <a:endParaRPr lang="ru-RU" b="1" dirty="0">
              <a:solidFill>
                <a:srgbClr val="000000"/>
              </a:solidFill>
            </a:endParaRPr>
          </a:p>
        </p:txBody>
      </p:sp>
      <p:sp>
        <p:nvSpPr>
          <p:cNvPr id="5" name="Прямоугольник 4"/>
          <p:cNvSpPr/>
          <p:nvPr/>
        </p:nvSpPr>
        <p:spPr>
          <a:xfrm>
            <a:off x="35496" y="0"/>
            <a:ext cx="8928992" cy="830997"/>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Cyclotron DC-280 (</a:t>
            </a:r>
            <a:r>
              <a:rPr lang="en-US" sz="2400" b="1" dirty="0" err="1">
                <a:solidFill>
                  <a:srgbClr val="C00000"/>
                </a:solidFill>
                <a:latin typeface="Arial" pitchFamily="34" charset="0"/>
                <a:ea typeface="Times New Roman" pitchFamily="18" charset="0"/>
                <a:cs typeface="Arial" pitchFamily="34" charset="0"/>
              </a:rPr>
              <a:t>Dubna</a:t>
            </a:r>
            <a:r>
              <a:rPr lang="en-US" sz="2400" b="1" dirty="0">
                <a:solidFill>
                  <a:srgbClr val="C00000"/>
                </a:solidFill>
                <a:latin typeface="Arial" pitchFamily="34" charset="0"/>
                <a:ea typeface="Times New Roman" pitchFamily="18" charset="0"/>
                <a:cs typeface="Arial" pitchFamily="34" charset="0"/>
              </a:rPr>
              <a:t> </a:t>
            </a:r>
            <a:r>
              <a:rPr lang="en-US" sz="2400" b="1" dirty="0" err="1">
                <a:solidFill>
                  <a:srgbClr val="C00000"/>
                </a:solidFill>
                <a:latin typeface="Arial" pitchFamily="34" charset="0"/>
                <a:ea typeface="Times New Roman" pitchFamily="18" charset="0"/>
                <a:cs typeface="Arial" pitchFamily="34" charset="0"/>
              </a:rPr>
              <a:t>Сyclotron</a:t>
            </a:r>
            <a:r>
              <a:rPr lang="en-US" sz="2400" b="1" dirty="0">
                <a:solidFill>
                  <a:srgbClr val="C00000"/>
                </a:solidFill>
                <a:latin typeface="Arial" pitchFamily="34" charset="0"/>
                <a:ea typeface="Times New Roman" pitchFamily="18" charset="0"/>
                <a:cs typeface="Arial" pitchFamily="34" charset="0"/>
              </a:rPr>
              <a:t>, K-factor 280) </a:t>
            </a:r>
            <a:r>
              <a:rPr lang="en-US" sz="2400" b="1" dirty="0" smtClean="0">
                <a:solidFill>
                  <a:srgbClr val="C00000"/>
                </a:solidFill>
                <a:latin typeface="Arial" pitchFamily="34" charset="0"/>
                <a:ea typeface="Times New Roman" pitchFamily="18" charset="0"/>
                <a:cs typeface="Arial" pitchFamily="34" charset="0"/>
              </a:rPr>
              <a:t>– central </a:t>
            </a:r>
            <a:r>
              <a:rPr lang="en-US" sz="2400" b="1" dirty="0">
                <a:solidFill>
                  <a:srgbClr val="C00000"/>
                </a:solidFill>
                <a:latin typeface="Arial" pitchFamily="34" charset="0"/>
                <a:ea typeface="Times New Roman" pitchFamily="18" charset="0"/>
                <a:cs typeface="Arial" pitchFamily="34" charset="0"/>
              </a:rPr>
              <a:t>device of the new SHE Factory</a:t>
            </a:r>
            <a:endParaRPr lang="ru-RU" sz="2400" dirty="0">
              <a:solidFill>
                <a:srgbClr val="C00000"/>
              </a:solidFill>
            </a:endParaRPr>
          </a:p>
        </p:txBody>
      </p:sp>
      <p:pic>
        <p:nvPicPr>
          <p:cNvPr id="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4149080"/>
            <a:ext cx="4055392" cy="26895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 name="ZoneTexte 2"/>
          <p:cNvSpPr txBox="1"/>
          <p:nvPr/>
        </p:nvSpPr>
        <p:spPr>
          <a:xfrm>
            <a:off x="1043608" y="4149080"/>
            <a:ext cx="1743386"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1600" dirty="0" smtClean="0"/>
              <a:t>SHE Factory layout</a:t>
            </a:r>
            <a:endParaRPr lang="en-GB"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7810" name="Group 2"/>
          <p:cNvGraphicFramePr>
            <a:graphicFrameLocks noGrp="1"/>
          </p:cNvGraphicFramePr>
          <p:nvPr>
            <p:extLst>
              <p:ext uri="{D42A27DB-BD31-4B8C-83A1-F6EECF244321}">
                <p14:modId xmlns="" xmlns:p14="http://schemas.microsoft.com/office/powerpoint/2010/main" val="1384609845"/>
              </p:ext>
            </p:extLst>
          </p:nvPr>
        </p:nvGraphicFramePr>
        <p:xfrm>
          <a:off x="246062" y="836712"/>
          <a:ext cx="8651875" cy="5689992"/>
        </p:xfrm>
        <a:graphic>
          <a:graphicData uri="http://schemas.openxmlformats.org/drawingml/2006/table">
            <a:tbl>
              <a:tblPr/>
              <a:tblGrid>
                <a:gridCol w="1052345"/>
                <a:gridCol w="813903"/>
                <a:gridCol w="692683"/>
                <a:gridCol w="1157579"/>
                <a:gridCol w="876714"/>
                <a:gridCol w="1322363"/>
                <a:gridCol w="2736288"/>
              </a:tblGrid>
              <a:tr h="7715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ION</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Z</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Beam Intensity from ECR</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HV</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platform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N</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Efficiency of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acceleration</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Expected beam intensities of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(4÷8) MeV/n ions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on targets</a:t>
                      </a:r>
                      <a:endParaRPr kumimoji="0" lang="en-US"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err="1" smtClean="0">
                          <a:ln>
                            <a:noFill/>
                          </a:ln>
                          <a:solidFill>
                            <a:schemeClr val="tx1"/>
                          </a:solidFill>
                          <a:effectLst/>
                          <a:latin typeface="Times New Roman" pitchFamily="18" charset="0"/>
                          <a:cs typeface="Times New Roman" pitchFamily="18" charset="0"/>
                        </a:rPr>
                        <a:t>pps</a:t>
                      </a:r>
                      <a:endParaRPr kumimoji="0" lang="en-US" alt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438">
                <a:tc vMerge="1">
                  <a:txBody>
                    <a:bodyPr/>
                    <a:lstStyle/>
                    <a:p>
                      <a:endParaRPr lang="ru-RU"/>
                    </a:p>
                  </a:txBody>
                  <a:tcPr/>
                </a:tc>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e</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sym typeface="Symbol" pitchFamily="18" charset="2"/>
                        </a:rPr>
                        <a:t>A</a:t>
                      </a:r>
                      <a:endParaRPr kumimoji="0" lang="en-US" sz="1600" b="0" i="0" u="none" strike="noStrike" cap="none" normalizeH="0" baseline="0" dirty="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pps</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36710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20</a:t>
                      </a: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Ne</a:t>
                      </a:r>
                      <a:endParaRPr kumimoji="0" lang="en-US"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3</a:t>
                      </a:r>
                      <a:endParaRPr kumimoji="0" lang="en-US"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150</a:t>
                      </a:r>
                      <a:endParaRPr kumimoji="0" lang="en-US"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3</a:t>
                      </a: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14</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rPr>
                        <a:t>1</a:t>
                      </a:r>
                      <a:endParaRPr kumimoji="0" lang="ru-RU" sz="1800" b="1" i="0" u="none" strike="noStrike" cap="none" normalizeH="0" baseline="0" dirty="0" smtClean="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50%</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1.5·10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14</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11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40</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Ar</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300</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3.10</a:t>
                      </a:r>
                      <a:r>
                        <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rPr>
                        <a:t>14</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rPr>
                        <a:t>1</a:t>
                      </a:r>
                      <a:endParaRPr kumimoji="0" lang="ru-RU" sz="1800" b="1" i="0" u="none" strike="noStrike" cap="none" normalizeH="0" baseline="0" dirty="0" smtClean="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1.5·10</a:t>
                      </a:r>
                      <a:r>
                        <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rPr>
                        <a:t>14</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9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48Са</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7/8</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a:t>
                      </a: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6</a:t>
                      </a: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0</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14</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rPr>
                        <a:t>1</a:t>
                      </a:r>
                      <a:endParaRPr kumimoji="0" lang="ru-RU" sz="1800" b="1" i="0" u="none" strike="noStrike" cap="none" normalizeH="0" baseline="0" dirty="0" smtClean="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50%</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6.2</a:t>
                      </a: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13</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09575">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30000" dirty="0" smtClean="0">
                          <a:ln>
                            <a:noFill/>
                          </a:ln>
                          <a:solidFill>
                            <a:schemeClr val="tx1"/>
                          </a:solidFill>
                          <a:effectLst/>
                          <a:latin typeface="Times New Roman" pitchFamily="18" charset="0"/>
                          <a:cs typeface="Times New Roman" pitchFamily="18" charset="0"/>
                        </a:rPr>
                        <a:t>50</a:t>
                      </a:r>
                      <a:r>
                        <a:rPr kumimoji="0" lang="en-US" altLang="ru-RU" sz="1600" b="1" i="0" u="none" strike="noStrike" cap="none" normalizeH="0" baseline="0" dirty="0" err="1" smtClean="0">
                          <a:ln>
                            <a:noFill/>
                          </a:ln>
                          <a:solidFill>
                            <a:schemeClr val="tx1"/>
                          </a:solidFill>
                          <a:effectLst/>
                          <a:latin typeface="Times New Roman" pitchFamily="18" charset="0"/>
                          <a:cs typeface="Times New Roman" pitchFamily="18" charset="0"/>
                        </a:rPr>
                        <a:t>Ti</a:t>
                      </a:r>
                      <a:endParaRPr kumimoji="0" lang="en-US" alt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cs typeface="Times New Roman" pitchFamily="18"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cs typeface="Times New Roman" pitchFamily="18"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cs typeface="Times New Roman" pitchFamily="18" charset="0"/>
                        </a:rPr>
                        <a:t>5.10</a:t>
                      </a:r>
                      <a:r>
                        <a:rPr kumimoji="0" lang="ru-RU" altLang="ru-RU" sz="1600" b="1" i="0" u="none" strike="noStrike" cap="none" normalizeH="0" baseline="30000" dirty="0" smtClean="0">
                          <a:ln>
                            <a:noFill/>
                          </a:ln>
                          <a:solidFill>
                            <a:schemeClr val="tx1"/>
                          </a:solidFill>
                          <a:effectLst/>
                          <a:latin typeface="Times New Roman" pitchFamily="18" charset="0"/>
                          <a:cs typeface="Times New Roman" pitchFamily="18" charset="0"/>
                        </a:rPr>
                        <a:t>13</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ru-RU" sz="1800" b="1" i="0" u="none" strike="noStrike" cap="none" normalizeH="0" baseline="0" dirty="0" smtClean="0">
                          <a:ln>
                            <a:noFill/>
                          </a:ln>
                          <a:solidFill>
                            <a:srgbClr val="00B050"/>
                          </a:solidFill>
                          <a:effectLst/>
                          <a:latin typeface="Times New Roman" pitchFamily="18" charset="0"/>
                          <a:cs typeface="Times New Roman" pitchFamily="18" charset="0"/>
                        </a:rPr>
                        <a:t>1</a:t>
                      </a:r>
                      <a:endParaRPr kumimoji="0" lang="ru-RU" altLang="ru-RU" sz="1800" b="1" i="0" u="none" strike="noStrike" cap="none" normalizeH="0" baseline="0" dirty="0" smtClean="0">
                        <a:ln>
                          <a:noFill/>
                        </a:ln>
                        <a:solidFill>
                          <a:srgbClr val="00B05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cs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cs typeface="Times New Roman" pitchFamily="18" charset="0"/>
                        </a:rPr>
                        <a:t>2</a:t>
                      </a:r>
                      <a:r>
                        <a:rPr kumimoji="0" lang="en-US" altLang="ru-RU" sz="1600" b="1"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ru-RU" altLang="ru-RU" sz="1600" b="1" i="0" u="none" strike="noStrike" cap="none" normalizeH="0" baseline="0" dirty="0" smtClean="0">
                          <a:ln>
                            <a:noFill/>
                          </a:ln>
                          <a:solidFill>
                            <a:schemeClr val="tx1"/>
                          </a:solidFill>
                          <a:effectLst/>
                          <a:latin typeface="Times New Roman" pitchFamily="18" charset="0"/>
                          <a:cs typeface="Times New Roman" pitchFamily="18" charset="0"/>
                        </a:rPr>
                        <a:t>.10</a:t>
                      </a:r>
                      <a:r>
                        <a:rPr kumimoji="0" lang="ru-RU" altLang="ru-RU" sz="1600" b="1" i="0" u="none" strike="noStrike" cap="none" normalizeH="0" baseline="30000" dirty="0" smtClean="0">
                          <a:ln>
                            <a:noFill/>
                          </a:ln>
                          <a:solidFill>
                            <a:schemeClr val="tx1"/>
                          </a:solidFill>
                          <a:effectLst/>
                          <a:latin typeface="Times New Roman" pitchFamily="18" charset="0"/>
                          <a:cs typeface="Times New Roman" pitchFamily="18" charset="0"/>
                        </a:rPr>
                        <a:t>13</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9575">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30000" dirty="0" smtClean="0">
                          <a:ln>
                            <a:noFill/>
                          </a:ln>
                          <a:solidFill>
                            <a:schemeClr val="bg1"/>
                          </a:solidFill>
                          <a:effectLst/>
                          <a:latin typeface="Times New Roman" pitchFamily="18" charset="0"/>
                          <a:cs typeface="Times New Roman" pitchFamily="18" charset="0"/>
                        </a:rPr>
                        <a:t>54</a:t>
                      </a:r>
                      <a:r>
                        <a:rPr kumimoji="0" lang="en-US" altLang="ru-RU" sz="1600" b="1" i="0" u="none" strike="noStrike" cap="none" normalizeH="0" baseline="0" dirty="0" smtClean="0">
                          <a:ln>
                            <a:noFill/>
                          </a:ln>
                          <a:solidFill>
                            <a:schemeClr val="bg1"/>
                          </a:solidFill>
                          <a:effectLst/>
                          <a:latin typeface="Times New Roman" pitchFamily="18" charset="0"/>
                          <a:cs typeface="Times New Roman" pitchFamily="18" charset="0"/>
                        </a:rPr>
                        <a:t>Cr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bg1"/>
                          </a:solidFill>
                          <a:effectLst/>
                          <a:latin typeface="Times New Roman" pitchFamily="18" charset="0"/>
                          <a:cs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bg1"/>
                          </a:solidFill>
                          <a:effectLst/>
                          <a:latin typeface="Times New Roman" pitchFamily="18" charset="0"/>
                          <a:cs typeface="Times New Roman" pitchFamily="18"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bg1"/>
                          </a:solidFill>
                          <a:effectLst/>
                          <a:latin typeface="Times New Roman" pitchFamily="18" charset="0"/>
                          <a:cs typeface="Times New Roman" pitchFamily="18" charset="0"/>
                        </a:rPr>
                        <a:t>8.10</a:t>
                      </a:r>
                      <a:r>
                        <a:rPr kumimoji="0" lang="ru-RU" altLang="ru-RU" sz="1600" b="1" i="0" u="none" strike="noStrike" cap="none" normalizeH="0" baseline="30000" smtClean="0">
                          <a:ln>
                            <a:noFill/>
                          </a:ln>
                          <a:solidFill>
                            <a:schemeClr val="bg1"/>
                          </a:solidFill>
                          <a:effectLst/>
                          <a:latin typeface="Times New Roman" pitchFamily="18" charset="0"/>
                          <a:cs typeface="Times New Roman" pitchFamily="18" charset="0"/>
                        </a:rPr>
                        <a:t>13</a:t>
                      </a:r>
                      <a:endParaRPr kumimoji="0" lang="ru-RU" altLang="ru-RU" sz="1600" b="1"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ru-RU" sz="1800" b="1" i="0" u="none" strike="noStrike" cap="none" normalizeH="0" baseline="0" dirty="0" smtClean="0">
                          <a:ln>
                            <a:noFill/>
                          </a:ln>
                          <a:solidFill>
                            <a:srgbClr val="00B050"/>
                          </a:solidFill>
                          <a:effectLst/>
                          <a:latin typeface="Times New Roman" pitchFamily="18" charset="0"/>
                          <a:cs typeface="Times New Roman" pitchFamily="18" charset="0"/>
                        </a:rPr>
                        <a:t>1</a:t>
                      </a:r>
                      <a:endParaRPr kumimoji="0" lang="ru-RU" altLang="ru-RU" sz="1800" b="1" i="0" u="none" strike="noStrike" cap="none" normalizeH="0" baseline="0" dirty="0" smtClean="0">
                        <a:ln>
                          <a:noFill/>
                        </a:ln>
                        <a:solidFill>
                          <a:srgbClr val="00B05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bg1"/>
                          </a:solidFill>
                          <a:effectLst/>
                          <a:latin typeface="Times New Roman" pitchFamily="18" charset="0"/>
                          <a:cs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bg1"/>
                          </a:solidFill>
                          <a:effectLst/>
                          <a:latin typeface="Times New Roman" pitchFamily="18" charset="0"/>
                          <a:cs typeface="Times New Roman" pitchFamily="18" charset="0"/>
                        </a:rPr>
                        <a:t>4.10</a:t>
                      </a:r>
                      <a:r>
                        <a:rPr kumimoji="0" lang="ru-RU" altLang="ru-RU" sz="1600" b="1" i="0" u="none" strike="noStrike" cap="none" normalizeH="0" baseline="30000" dirty="0" smtClean="0">
                          <a:ln>
                            <a:noFill/>
                          </a:ln>
                          <a:solidFill>
                            <a:schemeClr val="bg1"/>
                          </a:solidFill>
                          <a:effectLst/>
                          <a:latin typeface="Times New Roman" pitchFamily="18" charset="0"/>
                          <a:cs typeface="Times New Roman" pitchFamily="18" charset="0"/>
                        </a:rPr>
                        <a:t>13</a:t>
                      </a:r>
                      <a:endParaRPr kumimoji="0" lang="ru-RU" altLang="ru-RU" sz="16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09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58</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Fe</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9/10</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125</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8.10</a:t>
                      </a:r>
                      <a:r>
                        <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rPr>
                        <a:t>13</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rPr>
                        <a:t>1</a:t>
                      </a:r>
                      <a:endParaRPr kumimoji="0" lang="ru-RU" sz="1800" b="1" i="0" u="none" strike="noStrike" cap="none" normalizeH="0" baseline="0" dirty="0" smtClean="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4·10</a:t>
                      </a:r>
                      <a:r>
                        <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rPr>
                        <a:t>13</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1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64</a:t>
                      </a: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Ni</a:t>
                      </a:r>
                      <a:endParaRPr kumimoji="0" lang="en-US"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10/11</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125</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8.10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13</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rPr>
                        <a:t>1</a:t>
                      </a:r>
                      <a:endParaRPr kumimoji="0" lang="ru-RU" sz="1800" b="1" i="0" u="none" strike="noStrike" cap="none" normalizeH="0" baseline="0" dirty="0" smtClean="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50%</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4·10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13</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09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70</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Zn</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11/12</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5.10</a:t>
                      </a:r>
                      <a:r>
                        <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rPr>
                        <a:t>13</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rPr>
                        <a:t>1</a:t>
                      </a:r>
                      <a:endParaRPr kumimoji="0" lang="ru-RU" sz="1800" b="1" i="0" u="none" strike="noStrike" cap="none" normalizeH="0" baseline="0" dirty="0" smtClean="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2,5.10</a:t>
                      </a:r>
                      <a:r>
                        <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rPr>
                        <a:t>13</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9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136Хе</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22/23</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150</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4.10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13</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rPr>
                        <a:t>1</a:t>
                      </a:r>
                      <a:endParaRPr kumimoji="0" lang="ru-RU" sz="1800" b="1" i="0" u="none" strike="noStrike" cap="none" normalizeH="0" baseline="0" dirty="0" smtClean="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50%</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2·10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13</a:t>
                      </a:r>
                      <a:endParaRPr kumimoji="0" lang="ru-RU"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09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209</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Bi</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34/35</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2,2.10</a:t>
                      </a:r>
                      <a:r>
                        <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rPr>
                        <a:t>12</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2</a:t>
                      </a:r>
                      <a:endParaRPr kumimoji="0" lang="ru-RU" sz="18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60%</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1·10</a:t>
                      </a:r>
                      <a:r>
                        <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rPr>
                        <a:t>12</a:t>
                      </a:r>
                      <a:endParaRPr kumimoji="0" lang="ru-RU"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9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238</a:t>
                      </a: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U</a:t>
                      </a:r>
                      <a:endParaRPr kumimoji="0" lang="en-US"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39/40</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1,5.10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11</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2</a:t>
                      </a:r>
                      <a:endParaRPr kumimoji="0" lang="ru-RU" sz="18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60%</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11</a:t>
                      </a:r>
                      <a:endParaRPr kumimoji="0" lang="ru-RU"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sp>
        <p:nvSpPr>
          <p:cNvPr id="4" name="Text Box 46"/>
          <p:cNvSpPr txBox="1">
            <a:spLocks noChangeArrowheads="1"/>
          </p:cNvSpPr>
          <p:nvPr/>
        </p:nvSpPr>
        <p:spPr bwMode="auto">
          <a:xfrm>
            <a:off x="684213" y="116632"/>
            <a:ext cx="79708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smtClean="0">
                <a:solidFill>
                  <a:srgbClr val="C00000"/>
                </a:solidFill>
                <a:latin typeface="Times New Roman" panose="02020603050405020304" pitchFamily="18" charset="0"/>
                <a:cs typeface="Times New Roman" panose="02020603050405020304" pitchFamily="18" charset="0"/>
              </a:rPr>
              <a:t>Expected beam parameters </a:t>
            </a:r>
            <a:r>
              <a:rPr lang="en-US" sz="2800" b="1" dirty="0">
                <a:solidFill>
                  <a:srgbClr val="C00000"/>
                </a:solidFill>
                <a:latin typeface="Times New Roman" panose="02020603050405020304" pitchFamily="18" charset="0"/>
                <a:cs typeface="Times New Roman" panose="02020603050405020304" pitchFamily="18" charset="0"/>
              </a:rPr>
              <a:t>of </a:t>
            </a:r>
            <a:r>
              <a:rPr lang="en-US" sz="2800" b="1" dirty="0" smtClean="0">
                <a:solidFill>
                  <a:srgbClr val="C00000"/>
                </a:solidFill>
                <a:latin typeface="Times New Roman" panose="02020603050405020304" pitchFamily="18" charset="0"/>
                <a:cs typeface="Times New Roman" panose="02020603050405020304" pitchFamily="18" charset="0"/>
              </a:rPr>
              <a:t>the DC-280</a:t>
            </a:r>
            <a:endParaRPr lang="ru-RU" sz="2800" b="1" dirty="0" smtClean="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p:cNvPicPr>
            <a:picLocks noChangeAspect="1"/>
          </p:cNvPicPr>
          <p:nvPr/>
        </p:nvPicPr>
        <p:blipFill rotWithShape="1">
          <a:blip r:embed="rId2" cstate="screen">
            <a:extLst>
              <a:ext uri="{28A0092B-C50C-407E-A947-70E740481C1C}">
                <a14:useLocalDpi xmlns="" xmlns:a14="http://schemas.microsoft.com/office/drawing/2010/main"/>
              </a:ext>
            </a:extLst>
          </a:blip>
          <a:srcRect/>
          <a:stretch/>
        </p:blipFill>
        <p:spPr>
          <a:xfrm>
            <a:off x="48523" y="596918"/>
            <a:ext cx="9059981" cy="2161518"/>
          </a:xfrm>
          <a:prstGeom prst="rect">
            <a:avLst/>
          </a:prstGeom>
        </p:spPr>
      </p:pic>
      <p:pic>
        <p:nvPicPr>
          <p:cNvPr id="28" name="Рисунок 27"/>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1938361" y="3571876"/>
            <a:ext cx="5037045" cy="2500330"/>
          </a:xfrm>
          <a:prstGeom prst="rect">
            <a:avLst/>
          </a:prstGeom>
        </p:spPr>
      </p:pic>
      <p:sp>
        <p:nvSpPr>
          <p:cNvPr id="6" name="Text Box 46"/>
          <p:cNvSpPr txBox="1">
            <a:spLocks noChangeArrowheads="1"/>
          </p:cNvSpPr>
          <p:nvPr/>
        </p:nvSpPr>
        <p:spPr bwMode="auto">
          <a:xfrm>
            <a:off x="645079" y="21447"/>
            <a:ext cx="79708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C00000"/>
                </a:solidFill>
                <a:latin typeface="Times New Roman" panose="02020603050405020304" pitchFamily="18" charset="0"/>
                <a:cs typeface="Times New Roman" panose="02020603050405020304" pitchFamily="18" charset="0"/>
              </a:rPr>
              <a:t>Schedule</a:t>
            </a:r>
            <a:endParaRPr lang="ru-RU" sz="2800" b="1" dirty="0" smtClean="0">
              <a:solidFill>
                <a:srgbClr val="C00000"/>
              </a:solidFill>
              <a:latin typeface="Times New Roman" panose="02020603050405020304" pitchFamily="18" charset="0"/>
              <a:cs typeface="Times New Roman" panose="02020603050405020304" pitchFamily="18" charset="0"/>
            </a:endParaRPr>
          </a:p>
        </p:txBody>
      </p:sp>
      <p:sp>
        <p:nvSpPr>
          <p:cNvPr id="7" name="Text Box 46"/>
          <p:cNvSpPr txBox="1">
            <a:spLocks noChangeArrowheads="1"/>
          </p:cNvSpPr>
          <p:nvPr/>
        </p:nvSpPr>
        <p:spPr bwMode="auto">
          <a:xfrm>
            <a:off x="683568" y="2889721"/>
            <a:ext cx="79708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C00000"/>
                </a:solidFill>
                <a:latin typeface="Times New Roman" panose="02020603050405020304" pitchFamily="18" charset="0"/>
                <a:cs typeface="Times New Roman" panose="02020603050405020304" pitchFamily="18" charset="0"/>
              </a:rPr>
              <a:t>Increasing of the FLNR staff for the </a:t>
            </a:r>
            <a:r>
              <a:rPr lang="en-US" sz="2800" b="1" dirty="0" smtClean="0">
                <a:solidFill>
                  <a:srgbClr val="C00000"/>
                </a:solidFill>
                <a:latin typeface="Times New Roman" panose="02020603050405020304" pitchFamily="18" charset="0"/>
                <a:cs typeface="Times New Roman" panose="02020603050405020304" pitchFamily="18" charset="0"/>
              </a:rPr>
              <a:t>SHE Factory</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1499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58016" y="6237312"/>
            <a:ext cx="2285984" cy="369332"/>
          </a:xfrm>
          <a:prstGeom prst="rect">
            <a:avLst/>
          </a:prstGeom>
        </p:spPr>
        <p:txBody>
          <a:bodyPr wrap="square">
            <a:spAutoFit/>
          </a:bodyPr>
          <a:lstStyle/>
          <a:p>
            <a:r>
              <a:rPr lang="en-US" b="1" dirty="0" smtClean="0">
                <a:solidFill>
                  <a:srgbClr val="000000"/>
                </a:solidFill>
                <a:latin typeface="Arial" pitchFamily="34" charset="0"/>
                <a:ea typeface="Times New Roman" pitchFamily="18" charset="0"/>
                <a:cs typeface="Arial" pitchFamily="34" charset="0"/>
              </a:rPr>
              <a:t>Sergey Bogomolov</a:t>
            </a:r>
            <a:endParaRPr lang="ru-RU" b="1" dirty="0">
              <a:solidFill>
                <a:srgbClr val="000000"/>
              </a:solidFill>
            </a:endParaRPr>
          </a:p>
        </p:txBody>
      </p:sp>
      <p:sp>
        <p:nvSpPr>
          <p:cNvPr id="6" name="Прямоугольник 5"/>
          <p:cNvSpPr/>
          <p:nvPr/>
        </p:nvSpPr>
        <p:spPr>
          <a:xfrm>
            <a:off x="0" y="836712"/>
            <a:ext cx="4468457" cy="4924425"/>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tabLst>
                <a:tab pos="271463" algn="l"/>
              </a:tabLst>
            </a:pPr>
            <a:r>
              <a:rPr lang="en-US" dirty="0" smtClean="0">
                <a:latin typeface="Arial" pitchFamily="34" charset="0"/>
                <a:ea typeface="Times New Roman" pitchFamily="18" charset="0"/>
                <a:cs typeface="Arial" pitchFamily="34" charset="0"/>
              </a:rPr>
              <a:t>The new 14 GHz ECR-type ion source (DECRIS-PM) was constructed on permanent magnets.</a:t>
            </a:r>
          </a:p>
          <a:p>
            <a:pPr marL="285750" lvl="0" indent="-285750" eaLnBrk="0" fontAlgn="base" hangingPunct="0">
              <a:spcBef>
                <a:spcPct val="0"/>
              </a:spcBef>
              <a:spcAft>
                <a:spcPct val="0"/>
              </a:spcAft>
              <a:buFont typeface="Arial" panose="020B0604020202020204" pitchFamily="34" charset="0"/>
              <a:buChar char="•"/>
              <a:tabLst>
                <a:tab pos="271463" algn="l"/>
              </a:tabLst>
            </a:pPr>
            <a:endParaRPr lang="en-US" sz="1100" dirty="0" smtClean="0">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lang="en-US" dirty="0" smtClean="0">
                <a:latin typeface="Arial" pitchFamily="34" charset="0"/>
                <a:ea typeface="Times New Roman" pitchFamily="18" charset="0"/>
                <a:cs typeface="Arial" pitchFamily="34" charset="0"/>
              </a:rPr>
              <a:t>The first results obtained with the DECRIS-PM for </a:t>
            </a:r>
            <a:r>
              <a:rPr lang="en-US" dirty="0" err="1" smtClean="0">
                <a:latin typeface="Arial" pitchFamily="34" charset="0"/>
                <a:ea typeface="Times New Roman" pitchFamily="18" charset="0"/>
                <a:cs typeface="Arial" pitchFamily="34" charset="0"/>
              </a:rPr>
              <a:t>Ar</a:t>
            </a:r>
            <a:r>
              <a:rPr lang="en-US" dirty="0" smtClean="0">
                <a:latin typeface="Arial" pitchFamily="34" charset="0"/>
                <a:ea typeface="Times New Roman" pitchFamily="18" charset="0"/>
                <a:cs typeface="Arial" pitchFamily="34" charset="0"/>
              </a:rPr>
              <a:t>, Kr, </a:t>
            </a:r>
            <a:r>
              <a:rPr lang="en-US" dirty="0" err="1" smtClean="0">
                <a:latin typeface="Arial" pitchFamily="34" charset="0"/>
                <a:ea typeface="Times New Roman" pitchFamily="18" charset="0"/>
                <a:cs typeface="Arial" pitchFamily="34" charset="0"/>
              </a:rPr>
              <a:t>Xe</a:t>
            </a:r>
            <a:r>
              <a:rPr lang="en-US" dirty="0" smtClean="0">
                <a:latin typeface="Arial" pitchFamily="34" charset="0"/>
                <a:ea typeface="Times New Roman" pitchFamily="18" charset="0"/>
                <a:cs typeface="Arial" pitchFamily="34" charset="0"/>
              </a:rPr>
              <a:t>, Ca, Mg and Fe manifested the design intensities of the produced ions.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lang="en-US" sz="1100" dirty="0" smtClean="0">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lang="en-US" dirty="0" smtClean="0">
                <a:latin typeface="Arial" pitchFamily="34" charset="0"/>
                <a:ea typeface="Times New Roman" pitchFamily="18" charset="0"/>
                <a:cs typeface="Arial" pitchFamily="34" charset="0"/>
              </a:rPr>
              <a:t>The test with Ca ions confirmed that the design specifications of the source were reached in terms of the ion-beam intensity (210 </a:t>
            </a:r>
            <a:r>
              <a:rPr lang="en-US" dirty="0" err="1" smtClean="0">
                <a:latin typeface="Arial" pitchFamily="34" charset="0"/>
                <a:ea typeface="Times New Roman" pitchFamily="18" charset="0"/>
                <a:cs typeface="Arial" pitchFamily="34" charset="0"/>
              </a:rPr>
              <a:t>eµA</a:t>
            </a:r>
            <a:r>
              <a:rPr lang="en-US" dirty="0" smtClean="0">
                <a:latin typeface="Arial" pitchFamily="34" charset="0"/>
                <a:ea typeface="Times New Roman" pitchFamily="18" charset="0"/>
                <a:cs typeface="Arial" pitchFamily="34" charset="0"/>
              </a:rPr>
              <a:t> for </a:t>
            </a:r>
            <a:r>
              <a:rPr lang="en-US" baseline="30000" dirty="0" smtClean="0">
                <a:latin typeface="Arial" pitchFamily="34" charset="0"/>
                <a:ea typeface="Times New Roman" pitchFamily="18" charset="0"/>
                <a:cs typeface="Arial" pitchFamily="34" charset="0"/>
              </a:rPr>
              <a:t>40</a:t>
            </a:r>
            <a:r>
              <a:rPr lang="en-US" dirty="0" smtClean="0">
                <a:latin typeface="Arial" pitchFamily="34" charset="0"/>
                <a:ea typeface="Times New Roman" pitchFamily="18" charset="0"/>
                <a:cs typeface="Arial" pitchFamily="34" charset="0"/>
              </a:rPr>
              <a:t>Ca</a:t>
            </a:r>
            <a:r>
              <a:rPr lang="en-US" baseline="30000" dirty="0" smtClean="0">
                <a:latin typeface="Arial" pitchFamily="34" charset="0"/>
                <a:ea typeface="Times New Roman" pitchFamily="18" charset="0"/>
                <a:cs typeface="Arial" pitchFamily="34" charset="0"/>
              </a:rPr>
              <a:t>9+</a:t>
            </a:r>
            <a:r>
              <a:rPr lang="en-US" dirty="0" smtClean="0">
                <a:latin typeface="Arial" pitchFamily="34" charset="0"/>
                <a:ea typeface="Times New Roman" pitchFamily="18" charset="0"/>
                <a:cs typeface="Arial" pitchFamily="34" charset="0"/>
              </a:rPr>
              <a:t>) and of the low consumption of the calcium material.</a:t>
            </a:r>
          </a:p>
          <a:p>
            <a:pPr marL="285750" lvl="0" indent="-285750" eaLnBrk="0" fontAlgn="base" hangingPunct="0">
              <a:spcBef>
                <a:spcPct val="0"/>
              </a:spcBef>
              <a:spcAft>
                <a:spcPct val="0"/>
              </a:spcAft>
              <a:buFont typeface="Arial" panose="020B0604020202020204" pitchFamily="34" charset="0"/>
              <a:buChar char="•"/>
              <a:tabLst>
                <a:tab pos="271463" algn="l"/>
              </a:tabLst>
            </a:pPr>
            <a:endParaRPr lang="en-US" sz="1100" dirty="0" smtClean="0">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lang="en-US" dirty="0" smtClean="0">
                <a:latin typeface="Arial" pitchFamily="34" charset="0"/>
                <a:ea typeface="Times New Roman" pitchFamily="18" charset="0"/>
                <a:cs typeface="Arial" pitchFamily="34" charset="0"/>
              </a:rPr>
              <a:t>The source is ready for installation at the SHE Factory.</a:t>
            </a:r>
          </a:p>
          <a:p>
            <a:pPr marL="285750" lvl="0" indent="-285750" eaLnBrk="0" fontAlgn="base" hangingPunct="0">
              <a:spcBef>
                <a:spcPct val="0"/>
              </a:spcBef>
              <a:spcAft>
                <a:spcPct val="0"/>
              </a:spcAft>
              <a:buFont typeface="Arial" panose="020B0604020202020204" pitchFamily="34" charset="0"/>
              <a:buChar char="•"/>
              <a:tabLst>
                <a:tab pos="271463" algn="l"/>
              </a:tabLst>
            </a:pPr>
            <a:endParaRPr lang="en-US" sz="1100" dirty="0" smtClean="0">
              <a:latin typeface="Arial" pitchFamily="34" charset="0"/>
              <a:ea typeface="Times New Roman" pitchFamily="18" charset="0"/>
              <a:cs typeface="Arial" pitchFamily="34" charset="0"/>
            </a:endParaRPr>
          </a:p>
        </p:txBody>
      </p:sp>
      <p:pic>
        <p:nvPicPr>
          <p:cNvPr id="2050" name="Picture 2" descr="C:\PAC\pac\PAC46\  46 ПКК ЯФ_2017.06.14_фото\C06I7414.jpg"/>
          <p:cNvPicPr>
            <a:picLocks noChangeAspect="1" noChangeArrowheads="1"/>
          </p:cNvPicPr>
          <p:nvPr/>
        </p:nvPicPr>
        <p:blipFill>
          <a:blip r:embed="rId3" cstate="print"/>
          <a:srcRect/>
          <a:stretch>
            <a:fillRect/>
          </a:stretch>
        </p:blipFill>
        <p:spPr bwMode="auto">
          <a:xfrm>
            <a:off x="7236296" y="4365104"/>
            <a:ext cx="1738033" cy="1721108"/>
          </a:xfrm>
          <a:prstGeom prst="rect">
            <a:avLst/>
          </a:prstGeom>
          <a:noFill/>
        </p:spPr>
      </p:pic>
      <p:sp>
        <p:nvSpPr>
          <p:cNvPr id="7" name="Text Box 46"/>
          <p:cNvSpPr txBox="1">
            <a:spLocks noChangeArrowheads="1"/>
          </p:cNvSpPr>
          <p:nvPr/>
        </p:nvSpPr>
        <p:spPr bwMode="auto">
          <a:xfrm>
            <a:off x="642910" y="241484"/>
            <a:ext cx="79708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C00000"/>
                </a:solidFill>
                <a:latin typeface="Times New Roman" panose="02020603050405020304" pitchFamily="18" charset="0"/>
                <a:cs typeface="Times New Roman" panose="02020603050405020304" pitchFamily="18" charset="0"/>
              </a:rPr>
              <a:t>ECR sources</a:t>
            </a:r>
            <a:endParaRPr lang="ru-RU" sz="2800" b="1" dirty="0" smtClean="0">
              <a:solidFill>
                <a:srgbClr val="C00000"/>
              </a:solidFill>
              <a:latin typeface="Times New Roman" panose="02020603050405020304" pitchFamily="18" charset="0"/>
              <a:cs typeface="Times New Roman" panose="02020603050405020304" pitchFamily="18" charset="0"/>
            </a:endParaRPr>
          </a:p>
        </p:txBody>
      </p:sp>
      <p:pic>
        <p:nvPicPr>
          <p:cNvPr id="3" name="Image 2" descr="SHEF ion sources.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355976" y="936104"/>
            <a:ext cx="4789521" cy="2996952"/>
          </a:xfrm>
          <a:prstGeom prst="rect">
            <a:avLst/>
          </a:prstGeom>
        </p:spPr>
      </p:pic>
      <p:pic>
        <p:nvPicPr>
          <p:cNvPr id="35" name="Рисунок 1"/>
          <p:cNvPicPr>
            <a:picLocks noChangeAspect="1"/>
          </p:cNvPicPr>
          <p:nvPr/>
        </p:nvPicPr>
        <p:blipFill>
          <a:blip r:embed="rId5" cstate="print"/>
          <a:srcRect/>
          <a:stretch>
            <a:fillRect/>
          </a:stretch>
        </p:blipFill>
        <p:spPr bwMode="auto">
          <a:xfrm>
            <a:off x="4427984" y="4653136"/>
            <a:ext cx="2483580" cy="1863087"/>
          </a:xfrm>
          <a:prstGeom prst="rect">
            <a:avLst/>
          </a:prstGeom>
          <a:noFill/>
          <a:ln w="9525">
            <a:noFill/>
            <a:miter lim="800000"/>
            <a:headEnd/>
            <a:tailEnd/>
          </a:ln>
        </p:spPr>
      </p:pic>
      <p:sp>
        <p:nvSpPr>
          <p:cNvPr id="36" name="Text Box 46"/>
          <p:cNvSpPr txBox="1">
            <a:spLocks noChangeArrowheads="1"/>
          </p:cNvSpPr>
          <p:nvPr/>
        </p:nvSpPr>
        <p:spPr bwMode="auto">
          <a:xfrm>
            <a:off x="4283968" y="4221088"/>
            <a:ext cx="28083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1400" b="1" dirty="0">
                <a:solidFill>
                  <a:srgbClr val="C00000"/>
                </a:solidFill>
                <a:latin typeface="Times New Roman" panose="02020603050405020304" pitchFamily="18" charset="0"/>
                <a:cs typeface="Times New Roman" panose="02020603050405020304" pitchFamily="18" charset="0"/>
              </a:rPr>
              <a:t>DECRIS-PM at the test bench</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857232"/>
            <a:ext cx="6215106" cy="2200602"/>
          </a:xfrm>
          <a:prstGeom prst="rect">
            <a:avLst/>
          </a:prstGeom>
        </p:spPr>
        <p:txBody>
          <a:bodyPr wrap="square">
            <a:spAutoFit/>
          </a:bodyPr>
          <a:lstStyle/>
          <a:p>
            <a:pPr lvl="0" eaLnBrk="0" fontAlgn="base" hangingPunct="0">
              <a:spcBef>
                <a:spcPct val="0"/>
              </a:spcBef>
              <a:spcAft>
                <a:spcPct val="0"/>
              </a:spcAft>
              <a:tabLst>
                <a:tab pos="271463" algn="l"/>
              </a:tabLst>
            </a:pPr>
            <a:r>
              <a:rPr kumimoji="0" lang="en-GB"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Target unit</a:t>
            </a:r>
            <a:r>
              <a:rPr kumimoji="0" lang="en-GB"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New design for the target unit designed for the gas-filled separator has been developed.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contract on the construction of the target unit will be signed in the coming few months and the system is expected to be operational for the first experiments in 2018.</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3" name="Picture 1" descr="C:\PAC\pac\PAC46\  46 ПКК ЯФ_2017.06.14_фото\C06I7425.jpg"/>
          <p:cNvPicPr>
            <a:picLocks noChangeAspect="1" noChangeArrowheads="1"/>
          </p:cNvPicPr>
          <p:nvPr/>
        </p:nvPicPr>
        <p:blipFill>
          <a:blip r:embed="rId2" cstate="print"/>
          <a:srcRect/>
          <a:stretch>
            <a:fillRect/>
          </a:stretch>
        </p:blipFill>
        <p:spPr bwMode="auto">
          <a:xfrm>
            <a:off x="6444208" y="980728"/>
            <a:ext cx="2657204" cy="2643181"/>
          </a:xfrm>
          <a:prstGeom prst="rect">
            <a:avLst/>
          </a:prstGeom>
          <a:noFill/>
        </p:spPr>
      </p:pic>
      <p:sp>
        <p:nvSpPr>
          <p:cNvPr id="4" name="Прямоугольник 3"/>
          <p:cNvSpPr/>
          <p:nvPr/>
        </p:nvSpPr>
        <p:spPr>
          <a:xfrm>
            <a:off x="7092280" y="3613023"/>
            <a:ext cx="1877437" cy="369332"/>
          </a:xfrm>
          <a:prstGeom prst="rect">
            <a:avLst/>
          </a:prstGeom>
        </p:spPr>
        <p:txBody>
          <a:bodyPr wrap="none">
            <a:spAutoFit/>
          </a:bodyPr>
          <a:lstStyle/>
          <a:p>
            <a:r>
              <a:rPr kumimoji="0" lang="en-GB" b="1" i="0" u="none" strike="noStrike" cap="none" normalizeH="0" baseline="0" smtClean="0">
                <a:ln>
                  <a:noFill/>
                </a:ln>
                <a:solidFill>
                  <a:srgbClr val="0070C0"/>
                </a:solidFill>
                <a:effectLst/>
                <a:latin typeface="Arial" pitchFamily="34" charset="0"/>
                <a:ea typeface="Times New Roman" pitchFamily="18" charset="0"/>
                <a:cs typeface="Arial" pitchFamily="34" charset="0"/>
              </a:rPr>
              <a:t>Andrey Popeko</a:t>
            </a:r>
            <a:endParaRPr lang="en-GB" b="1">
              <a:solidFill>
                <a:srgbClr val="0070C0"/>
              </a:solidFill>
            </a:endParaRPr>
          </a:p>
        </p:txBody>
      </p:sp>
      <p:sp>
        <p:nvSpPr>
          <p:cNvPr id="5" name="Text Box 46"/>
          <p:cNvSpPr txBox="1">
            <a:spLocks noChangeArrowheads="1"/>
          </p:cNvSpPr>
          <p:nvPr/>
        </p:nvSpPr>
        <p:spPr bwMode="auto">
          <a:xfrm>
            <a:off x="645079" y="21447"/>
            <a:ext cx="79708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GB" sz="2800" b="1" smtClean="0">
                <a:solidFill>
                  <a:srgbClr val="C00000"/>
                </a:solidFill>
                <a:latin typeface="Times New Roman" panose="02020603050405020304" pitchFamily="18" charset="0"/>
                <a:cs typeface="Times New Roman" panose="02020603050405020304" pitchFamily="18" charset="0"/>
              </a:rPr>
              <a:t>Target, Separator and Detection units</a:t>
            </a:r>
          </a:p>
        </p:txBody>
      </p:sp>
      <p:pic>
        <p:nvPicPr>
          <p:cNvPr id="6" name="Content Placeholder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5393" y="3057834"/>
            <a:ext cx="2796623" cy="3610594"/>
          </a:xfrm>
          <a:prstGeom prst="rect">
            <a:avLst/>
          </a:prstGeom>
        </p:spPr>
      </p:pic>
      <p:sp>
        <p:nvSpPr>
          <p:cNvPr id="8" name="TextBox 7"/>
          <p:cNvSpPr txBox="1"/>
          <p:nvPr/>
        </p:nvSpPr>
        <p:spPr>
          <a:xfrm>
            <a:off x="3347864" y="4581128"/>
            <a:ext cx="3810980" cy="923330"/>
          </a:xfrm>
          <a:prstGeom prst="rect">
            <a:avLst/>
          </a:prstGeom>
          <a:noFill/>
        </p:spPr>
        <p:txBody>
          <a:bodyPr wrap="none" rtlCol="0">
            <a:spAutoFit/>
          </a:bodyPr>
          <a:lstStyle/>
          <a:p>
            <a:pPr marL="285750" indent="-285750">
              <a:buClr>
                <a:srgbClr val="FF0000"/>
              </a:buClr>
              <a:buFont typeface="Wingdings" panose="05000000000000000000" pitchFamily="2" charset="2"/>
              <a:buChar char="Ø"/>
            </a:pPr>
            <a:r>
              <a:rPr lang="en-GB" b="1" dirty="0" err="1" smtClean="0">
                <a:solidFill>
                  <a:srgbClr val="0066FF"/>
                </a:solidFill>
                <a:latin typeface="Times New Roman" panose="02020603050405020304" pitchFamily="18" charset="0"/>
                <a:cs typeface="Times New Roman" panose="02020603050405020304" pitchFamily="18" charset="0"/>
              </a:rPr>
              <a:t>Ø</a:t>
            </a:r>
            <a:r>
              <a:rPr lang="en-GB" b="1" dirty="0" smtClean="0">
                <a:solidFill>
                  <a:srgbClr val="0066FF"/>
                </a:solidFill>
                <a:latin typeface="Times New Roman" panose="02020603050405020304" pitchFamily="18" charset="0"/>
                <a:cs typeface="Times New Roman" panose="02020603050405020304" pitchFamily="18" charset="0"/>
              </a:rPr>
              <a:t> = 480, 1500 </a:t>
            </a:r>
            <a:r>
              <a:rPr lang="en-GB" b="1" dirty="0" err="1" smtClean="0">
                <a:solidFill>
                  <a:srgbClr val="0066FF"/>
                </a:solidFill>
                <a:latin typeface="Times New Roman" panose="02020603050405020304" pitchFamily="18" charset="0"/>
                <a:cs typeface="Times New Roman" panose="02020603050405020304" pitchFamily="18" charset="0"/>
              </a:rPr>
              <a:t>r.p.m</a:t>
            </a:r>
            <a:r>
              <a:rPr lang="en-GB" b="1" dirty="0" smtClean="0">
                <a:solidFill>
                  <a:srgbClr val="0066FF"/>
                </a:solidFill>
                <a:latin typeface="Times New Roman" panose="02020603050405020304" pitchFamily="18" charset="0"/>
                <a:cs typeface="Times New Roman" panose="02020603050405020304" pitchFamily="18" charset="0"/>
              </a:rPr>
              <a:t>. synchronous,</a:t>
            </a:r>
          </a:p>
          <a:p>
            <a:pPr marL="285750" indent="-285750">
              <a:buClr>
                <a:srgbClr val="FF0000"/>
              </a:buClr>
              <a:buFont typeface="Wingdings" panose="05000000000000000000" pitchFamily="2" charset="2"/>
              <a:buChar char="Ø"/>
            </a:pPr>
            <a:r>
              <a:rPr lang="en-GB" b="1" dirty="0" smtClean="0">
                <a:solidFill>
                  <a:srgbClr val="0066FF"/>
                </a:solidFill>
                <a:latin typeface="Times New Roman" panose="02020603050405020304" pitchFamily="18" charset="0"/>
                <a:cs typeface="Times New Roman" panose="02020603050405020304" pitchFamily="18" charset="0"/>
              </a:rPr>
              <a:t>e-beam &amp; optical diagnostic,</a:t>
            </a:r>
          </a:p>
          <a:p>
            <a:pPr marL="285750" indent="-285750">
              <a:buClr>
                <a:srgbClr val="FF0000"/>
              </a:buClr>
              <a:buFont typeface="Wingdings" panose="05000000000000000000" pitchFamily="2" charset="2"/>
              <a:buChar char="Ø"/>
            </a:pPr>
            <a:r>
              <a:rPr lang="en-GB" b="1" dirty="0" smtClean="0">
                <a:solidFill>
                  <a:srgbClr val="0066FF"/>
                </a:solidFill>
                <a:latin typeface="Times New Roman" panose="02020603050405020304" pitchFamily="18" charset="0"/>
                <a:cs typeface="Times New Roman" panose="02020603050405020304" pitchFamily="18" charset="0"/>
              </a:rPr>
              <a:t>water cooling</a:t>
            </a:r>
            <a:endParaRPr lang="en-GB" b="1" dirty="0">
              <a:solidFill>
                <a:srgbClr val="0066FF"/>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7827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6"/>
          <p:cNvSpPr txBox="1">
            <a:spLocks noChangeArrowheads="1"/>
          </p:cNvSpPr>
          <p:nvPr/>
        </p:nvSpPr>
        <p:spPr bwMode="auto">
          <a:xfrm>
            <a:off x="539552" y="-36097"/>
            <a:ext cx="79708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C00000"/>
                </a:solidFill>
                <a:latin typeface="Times New Roman" panose="02020603050405020304" pitchFamily="18" charset="0"/>
                <a:cs typeface="Times New Roman" panose="02020603050405020304" pitchFamily="18" charset="0"/>
              </a:rPr>
              <a:t>New gas-filled separator GFS-2</a:t>
            </a:r>
            <a:endParaRPr lang="ru-RU" sz="2800" b="1" dirty="0" smtClean="0">
              <a:solidFill>
                <a:srgbClr val="C00000"/>
              </a:solidFill>
              <a:latin typeface="Times New Roman" panose="02020603050405020304" pitchFamily="18" charset="0"/>
              <a:cs typeface="Times New Roman" panose="02020603050405020304" pitchFamily="18" charset="0"/>
            </a:endParaRPr>
          </a:p>
        </p:txBody>
      </p:sp>
      <p:pic>
        <p:nvPicPr>
          <p:cNvPr id="7" name="Image 2"/>
          <p:cNvPicPr>
            <a:picLocks noChangeAspect="1"/>
          </p:cNvPicPr>
          <p:nvPr/>
        </p:nvPicPr>
        <p:blipFill>
          <a:blip r:embed="rId3"/>
          <a:stretch>
            <a:fillRect/>
          </a:stretch>
        </p:blipFill>
        <p:spPr>
          <a:xfrm>
            <a:off x="4355976" y="2420888"/>
            <a:ext cx="4725510" cy="2736304"/>
          </a:xfrm>
          <a:prstGeom prst="rect">
            <a:avLst/>
          </a:prstGeom>
        </p:spPr>
      </p:pic>
      <p:pic>
        <p:nvPicPr>
          <p:cNvPr id="8"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5496" y="3212976"/>
            <a:ext cx="2883993" cy="2016224"/>
          </a:xfrm>
          <a:prstGeom prst="rect">
            <a:avLst/>
          </a:prstGeom>
        </p:spPr>
      </p:pic>
      <p:pic>
        <p:nvPicPr>
          <p:cNvPr id="9"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071802" y="4214818"/>
            <a:ext cx="3156382" cy="2549056"/>
          </a:xfrm>
          <a:prstGeom prst="rect">
            <a:avLst/>
          </a:prstGeom>
        </p:spPr>
      </p:pic>
      <p:pic>
        <p:nvPicPr>
          <p:cNvPr id="10" name="Picture 4"/>
          <p:cNvPicPr>
            <a:picLocks noChangeAspect="1"/>
          </p:cNvPicPr>
          <p:nvPr/>
        </p:nvPicPr>
        <p:blipFill>
          <a:blip r:embed="rId6"/>
          <a:stretch>
            <a:fillRect/>
          </a:stretch>
        </p:blipFill>
        <p:spPr>
          <a:xfrm>
            <a:off x="7387190" y="5726486"/>
            <a:ext cx="1661564" cy="870865"/>
          </a:xfrm>
          <a:prstGeom prst="rect">
            <a:avLst/>
          </a:prstGeom>
        </p:spPr>
      </p:pic>
      <p:pic>
        <p:nvPicPr>
          <p:cNvPr id="11" name="Picture 2" descr="flerovlab new logotype"/>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313708" y="5726486"/>
            <a:ext cx="1057830" cy="87086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79041" y="616039"/>
            <a:ext cx="8973982" cy="2092881"/>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manufacturing of the GFS-2 is ongoing and the initial testing of several components is being conducted.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separator should be delivered to Dubna and mounted on channel 3 in October 2017.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design of a pre-separator for studying the chemical properties of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superheavy</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elements is in progress.</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12119</TotalTime>
  <Words>2011</Words>
  <Application>Microsoft Macintosh PowerPoint</Application>
  <PresentationFormat>Экран (4:3)</PresentationFormat>
  <Paragraphs>577</Paragraphs>
  <Slides>31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Measurements of differential cross sections of the inelastic scattering of 14.1 MeV neutrons on different materials</vt:lpstr>
      <vt:lpstr>Investigation of the (n,2n`) and (n,n`) – reactions using the tagged neutron method</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Work</dc:creator>
  <cp:lastModifiedBy>Work</cp:lastModifiedBy>
  <cp:revision>130</cp:revision>
  <dcterms:created xsi:type="dcterms:W3CDTF">2017-07-20T07:19:18Z</dcterms:created>
  <dcterms:modified xsi:type="dcterms:W3CDTF">2017-09-05T06:19:05Z</dcterms:modified>
</cp:coreProperties>
</file>