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docx" ContentType="application/vnd.openxmlformats-officedocument.wordprocessingml.document"/>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5">
  <p:sldMasterIdLst>
    <p:sldMasterId id="2147483648" r:id="rId1"/>
  </p:sldMasterIdLst>
  <p:notesMasterIdLst>
    <p:notesMasterId r:id="rId81"/>
  </p:notesMasterIdLst>
  <p:handoutMasterIdLst>
    <p:handoutMasterId r:id="rId82"/>
  </p:handoutMasterIdLst>
  <p:sldIdLst>
    <p:sldId id="256" r:id="rId2"/>
    <p:sldId id="311" r:id="rId3"/>
    <p:sldId id="261" r:id="rId4"/>
    <p:sldId id="333" r:id="rId5"/>
    <p:sldId id="262" r:id="rId6"/>
    <p:sldId id="263" r:id="rId7"/>
    <p:sldId id="313" r:id="rId8"/>
    <p:sldId id="314" r:id="rId9"/>
    <p:sldId id="259" r:id="rId10"/>
    <p:sldId id="316" r:id="rId11"/>
    <p:sldId id="317" r:id="rId12"/>
    <p:sldId id="318" r:id="rId13"/>
    <p:sldId id="319" r:id="rId14"/>
    <p:sldId id="320" r:id="rId15"/>
    <p:sldId id="321" r:id="rId16"/>
    <p:sldId id="307" r:id="rId17"/>
    <p:sldId id="308" r:id="rId18"/>
    <p:sldId id="331" r:id="rId19"/>
    <p:sldId id="309" r:id="rId20"/>
    <p:sldId id="310" r:id="rId21"/>
    <p:sldId id="323" r:id="rId22"/>
    <p:sldId id="322" r:id="rId23"/>
    <p:sldId id="324" r:id="rId24"/>
    <p:sldId id="325" r:id="rId25"/>
    <p:sldId id="335" r:id="rId26"/>
    <p:sldId id="336" r:id="rId27"/>
    <p:sldId id="337" r:id="rId28"/>
    <p:sldId id="326" r:id="rId29"/>
    <p:sldId id="328" r:id="rId30"/>
    <p:sldId id="329" r:id="rId31"/>
    <p:sldId id="330" r:id="rId32"/>
    <p:sldId id="340" r:id="rId33"/>
    <p:sldId id="341" r:id="rId34"/>
    <p:sldId id="338" r:id="rId35"/>
    <p:sldId id="339" r:id="rId36"/>
    <p:sldId id="332" r:id="rId37"/>
    <p:sldId id="343" r:id="rId38"/>
    <p:sldId id="344" r:id="rId39"/>
    <p:sldId id="345" r:id="rId40"/>
    <p:sldId id="393" r:id="rId41"/>
    <p:sldId id="347" r:id="rId42"/>
    <p:sldId id="349" r:id="rId43"/>
    <p:sldId id="350" r:id="rId44"/>
    <p:sldId id="351" r:id="rId45"/>
    <p:sldId id="352" r:id="rId46"/>
    <p:sldId id="353" r:id="rId47"/>
    <p:sldId id="354" r:id="rId48"/>
    <p:sldId id="355" r:id="rId49"/>
    <p:sldId id="356" r:id="rId50"/>
    <p:sldId id="357" r:id="rId51"/>
    <p:sldId id="358" r:id="rId52"/>
    <p:sldId id="359" r:id="rId53"/>
    <p:sldId id="360" r:id="rId54"/>
    <p:sldId id="365" r:id="rId55"/>
    <p:sldId id="367" r:id="rId56"/>
    <p:sldId id="368" r:id="rId57"/>
    <p:sldId id="369" r:id="rId58"/>
    <p:sldId id="370" r:id="rId59"/>
    <p:sldId id="371" r:id="rId60"/>
    <p:sldId id="372" r:id="rId61"/>
    <p:sldId id="373" r:id="rId62"/>
    <p:sldId id="374" r:id="rId63"/>
    <p:sldId id="375" r:id="rId64"/>
    <p:sldId id="376" r:id="rId65"/>
    <p:sldId id="377" r:id="rId66"/>
    <p:sldId id="378" r:id="rId67"/>
    <p:sldId id="380" r:id="rId68"/>
    <p:sldId id="381" r:id="rId69"/>
    <p:sldId id="382" r:id="rId70"/>
    <p:sldId id="383" r:id="rId71"/>
    <p:sldId id="384" r:id="rId72"/>
    <p:sldId id="385" r:id="rId73"/>
    <p:sldId id="386" r:id="rId74"/>
    <p:sldId id="387" r:id="rId75"/>
    <p:sldId id="388" r:id="rId76"/>
    <p:sldId id="389" r:id="rId77"/>
    <p:sldId id="390" r:id="rId78"/>
    <p:sldId id="391" r:id="rId79"/>
    <p:sldId id="392" r:id="rId80"/>
  </p:sldIdLst>
  <p:sldSz cx="12192000" cy="6858000"/>
  <p:notesSz cx="6858000" cy="9144000"/>
  <p:defaultTextStyle>
    <a:defPPr>
      <a:defRPr lang="en-US"/>
    </a:defPPr>
    <a:lvl1pPr marL="0" algn="l" defTabSz="457125" rtl="0" eaLnBrk="1" latinLnBrk="0" hangingPunct="1">
      <a:defRPr sz="1800" kern="1200">
        <a:solidFill>
          <a:schemeClr val="tx1"/>
        </a:solidFill>
        <a:latin typeface="+mn-lt"/>
        <a:ea typeface="+mn-ea"/>
        <a:cs typeface="+mn-cs"/>
      </a:defRPr>
    </a:lvl1pPr>
    <a:lvl2pPr marL="457125" algn="l" defTabSz="457125" rtl="0" eaLnBrk="1" latinLnBrk="0" hangingPunct="1">
      <a:defRPr sz="1800" kern="1200">
        <a:solidFill>
          <a:schemeClr val="tx1"/>
        </a:solidFill>
        <a:latin typeface="+mn-lt"/>
        <a:ea typeface="+mn-ea"/>
        <a:cs typeface="+mn-cs"/>
      </a:defRPr>
    </a:lvl2pPr>
    <a:lvl3pPr marL="914249" algn="l" defTabSz="457125" rtl="0" eaLnBrk="1" latinLnBrk="0" hangingPunct="1">
      <a:defRPr sz="1800" kern="1200">
        <a:solidFill>
          <a:schemeClr val="tx1"/>
        </a:solidFill>
        <a:latin typeface="+mn-lt"/>
        <a:ea typeface="+mn-ea"/>
        <a:cs typeface="+mn-cs"/>
      </a:defRPr>
    </a:lvl3pPr>
    <a:lvl4pPr marL="1371373" algn="l" defTabSz="457125" rtl="0" eaLnBrk="1" latinLnBrk="0" hangingPunct="1">
      <a:defRPr sz="1800" kern="1200">
        <a:solidFill>
          <a:schemeClr val="tx1"/>
        </a:solidFill>
        <a:latin typeface="+mn-lt"/>
        <a:ea typeface="+mn-ea"/>
        <a:cs typeface="+mn-cs"/>
      </a:defRPr>
    </a:lvl4pPr>
    <a:lvl5pPr marL="1828497" algn="l" defTabSz="457125" rtl="0" eaLnBrk="1" latinLnBrk="0" hangingPunct="1">
      <a:defRPr sz="1800" kern="1200">
        <a:solidFill>
          <a:schemeClr val="tx1"/>
        </a:solidFill>
        <a:latin typeface="+mn-lt"/>
        <a:ea typeface="+mn-ea"/>
        <a:cs typeface="+mn-cs"/>
      </a:defRPr>
    </a:lvl5pPr>
    <a:lvl6pPr marL="2285622" algn="l" defTabSz="457125" rtl="0" eaLnBrk="1" latinLnBrk="0" hangingPunct="1">
      <a:defRPr sz="1800" kern="1200">
        <a:solidFill>
          <a:schemeClr val="tx1"/>
        </a:solidFill>
        <a:latin typeface="+mn-lt"/>
        <a:ea typeface="+mn-ea"/>
        <a:cs typeface="+mn-cs"/>
      </a:defRPr>
    </a:lvl6pPr>
    <a:lvl7pPr marL="2742747" algn="l" defTabSz="457125" rtl="0" eaLnBrk="1" latinLnBrk="0" hangingPunct="1">
      <a:defRPr sz="1800" kern="1200">
        <a:solidFill>
          <a:schemeClr val="tx1"/>
        </a:solidFill>
        <a:latin typeface="+mn-lt"/>
        <a:ea typeface="+mn-ea"/>
        <a:cs typeface="+mn-cs"/>
      </a:defRPr>
    </a:lvl7pPr>
    <a:lvl8pPr marL="3199871" algn="l" defTabSz="457125" rtl="0" eaLnBrk="1" latinLnBrk="0" hangingPunct="1">
      <a:defRPr sz="1800" kern="1200">
        <a:solidFill>
          <a:schemeClr val="tx1"/>
        </a:solidFill>
        <a:latin typeface="+mn-lt"/>
        <a:ea typeface="+mn-ea"/>
        <a:cs typeface="+mn-cs"/>
      </a:defRPr>
    </a:lvl8pPr>
    <a:lvl9pPr marL="3656995" algn="l" defTabSz="457125"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8D52A5-F9DA-ED49-AF69-40FA165A1434}">
          <p14:sldIdLst>
            <p14:sldId id="256"/>
            <p14:sldId id="311"/>
            <p14:sldId id="261"/>
            <p14:sldId id="333"/>
            <p14:sldId id="262"/>
            <p14:sldId id="263"/>
            <p14:sldId id="313"/>
            <p14:sldId id="314"/>
            <p14:sldId id="259"/>
            <p14:sldId id="316"/>
            <p14:sldId id="317"/>
            <p14:sldId id="318"/>
            <p14:sldId id="319"/>
            <p14:sldId id="320"/>
            <p14:sldId id="321"/>
            <p14:sldId id="307"/>
            <p14:sldId id="308"/>
            <p14:sldId id="331"/>
            <p14:sldId id="309"/>
            <p14:sldId id="310"/>
          </p14:sldIdLst>
        </p14:section>
        <p14:section name="IDE1162 IDE1163" id="{0E640C76-5816-B443-8B22-9AC1DDF0D518}">
          <p14:sldIdLst>
            <p14:sldId id="323"/>
            <p14:sldId id="322"/>
            <p14:sldId id="324"/>
            <p14:sldId id="325"/>
            <p14:sldId id="335"/>
            <p14:sldId id="336"/>
            <p14:sldId id="337"/>
            <p14:sldId id="326"/>
            <p14:sldId id="328"/>
            <p14:sldId id="329"/>
            <p14:sldId id="330"/>
          </p14:sldIdLst>
        </p14:section>
        <p14:section name="VATAGP7.1 and VATAGP8" id="{A32A57BA-A588-2549-BCEC-BCC905FAE41C}">
          <p14:sldIdLst>
            <p14:sldId id="340"/>
            <p14:sldId id="341"/>
            <p14:sldId id="338"/>
            <p14:sldId id="339"/>
            <p14:sldId id="332"/>
          </p14:sldIdLst>
        </p14:section>
        <p14:section name="VATA465" id="{98B826D6-DDB8-0244-9209-90FB4925C4F8}">
          <p14:sldIdLst>
            <p14:sldId id="343"/>
            <p14:sldId id="344"/>
            <p14:sldId id="345"/>
            <p14:sldId id="393"/>
            <p14:sldId id="347"/>
            <p14:sldId id="349"/>
            <p14:sldId id="350"/>
            <p14:sldId id="351"/>
            <p14:sldId id="352"/>
            <p14:sldId id="353"/>
            <p14:sldId id="354"/>
            <p14:sldId id="355"/>
            <p14:sldId id="356"/>
            <p14:sldId id="357"/>
            <p14:sldId id="358"/>
            <p14:sldId id="359"/>
            <p14:sldId id="360"/>
            <p14:sldId id="365"/>
          </p14:sldIdLst>
        </p14:section>
        <p14:section name="SIPHRA" id="{33B737C3-E30B-0E4C-9F46-7418E0B32D55}">
          <p14:sldIdLst>
            <p14:sldId id="367"/>
            <p14:sldId id="368"/>
            <p14:sldId id="369"/>
            <p14:sldId id="370"/>
            <p14:sldId id="371"/>
            <p14:sldId id="372"/>
            <p14:sldId id="373"/>
            <p14:sldId id="374"/>
            <p14:sldId id="375"/>
            <p14:sldId id="376"/>
            <p14:sldId id="377"/>
            <p14:sldId id="378"/>
            <p14:sldId id="380"/>
            <p14:sldId id="381"/>
            <p14:sldId id="382"/>
            <p14:sldId id="383"/>
            <p14:sldId id="384"/>
            <p14:sldId id="385"/>
            <p14:sldId id="386"/>
            <p14:sldId id="387"/>
            <p14:sldId id="388"/>
            <p14:sldId id="389"/>
            <p14:sldId id="390"/>
            <p14:sldId id="391"/>
            <p14:sldId id="392"/>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2907"/>
  </p:normalViewPr>
  <p:slideViewPr>
    <p:cSldViewPr snapToGrid="0" snapToObjects="1">
      <p:cViewPr>
        <p:scale>
          <a:sx n="94" d="100"/>
          <a:sy n="94" d="100"/>
        </p:scale>
        <p:origin x="-552" y="-27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 Id="rId88" Type="http://schemas.microsoft.com/office/2015/10/relationships/revisionInfo" Target="revisionInfo.xml"/></Relationships>
</file>

<file path=ppt/diagrams/_rels/data1.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image" Target="../media/image8.png"/></Relationships>
</file>

<file path=ppt/diagrams/_rels/data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image" Target="../media/image16.jpeg"/><Relationship Id="rId2" Type="http://schemas.openxmlformats.org/officeDocument/2006/relationships/image" Target="../media/image17.jpeg"/></Relationships>
</file>

<file path=ppt/diagrams/_rels/data3.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image" Target="../media/image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image" Target="../media/image16.jpeg"/><Relationship Id="rId2" Type="http://schemas.openxmlformats.org/officeDocument/2006/relationships/image" Target="../media/image17.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49EA02-D61E-8848-BE96-C6DEB4FA5119}" type="doc">
      <dgm:prSet loTypeId="urn:microsoft.com/office/officeart/2008/layout/CaptionedPictures" loCatId="" qsTypeId="urn:microsoft.com/office/officeart/2005/8/quickstyle/simple4" qsCatId="simple" csTypeId="urn:microsoft.com/office/officeart/2005/8/colors/accent1_2" csCatId="accent1" phldr="1"/>
      <dgm:spPr/>
      <dgm:t>
        <a:bodyPr/>
        <a:lstStyle/>
        <a:p>
          <a:endParaRPr lang="en-US"/>
        </a:p>
      </dgm:t>
    </dgm:pt>
    <dgm:pt modelId="{582ABCDD-685C-9144-AA50-3F65C5BA2E8A}">
      <dgm:prSet phldrT="[Text]"/>
      <dgm:spPr/>
      <dgm:t>
        <a:bodyPr/>
        <a:lstStyle/>
        <a:p>
          <a:r>
            <a:rPr lang="en-US" dirty="0"/>
            <a:t>Camera Systems</a:t>
          </a:r>
        </a:p>
      </dgm:t>
    </dgm:pt>
    <dgm:pt modelId="{E923570D-F540-8B4F-A836-92395AC4C15C}" type="parTrans" cxnId="{C0D93B6B-53EF-C44A-801A-EEDE0412581A}">
      <dgm:prSet/>
      <dgm:spPr/>
      <dgm:t>
        <a:bodyPr/>
        <a:lstStyle/>
        <a:p>
          <a:endParaRPr lang="en-US"/>
        </a:p>
      </dgm:t>
    </dgm:pt>
    <dgm:pt modelId="{471B3BDE-BE4E-7941-9A1C-30D3A63BE651}" type="sibTrans" cxnId="{C0D93B6B-53EF-C44A-801A-EEDE0412581A}">
      <dgm:prSet/>
      <dgm:spPr/>
      <dgm:t>
        <a:bodyPr/>
        <a:lstStyle/>
        <a:p>
          <a:endParaRPr lang="en-US"/>
        </a:p>
      </dgm:t>
    </dgm:pt>
    <dgm:pt modelId="{E8E3B2A7-E595-6F44-83E7-A03B67BCC3C3}">
      <dgm:prSet phldrT="[Text]"/>
      <dgm:spPr/>
      <dgm:t>
        <a:bodyPr/>
        <a:lstStyle/>
        <a:p>
          <a:r>
            <a:rPr lang="en-US" dirty="0"/>
            <a:t>Sensor and</a:t>
          </a:r>
        </a:p>
        <a:p>
          <a:r>
            <a:rPr lang="en-US" dirty="0"/>
            <a:t>Detector Modules</a:t>
          </a:r>
        </a:p>
      </dgm:t>
    </dgm:pt>
    <dgm:pt modelId="{FCCB6100-1141-BF45-910C-9D513D0C83A0}" type="parTrans" cxnId="{F9717C1E-CB2B-0D42-891E-48965E35F8E2}">
      <dgm:prSet/>
      <dgm:spPr/>
      <dgm:t>
        <a:bodyPr/>
        <a:lstStyle/>
        <a:p>
          <a:endParaRPr lang="en-US"/>
        </a:p>
      </dgm:t>
    </dgm:pt>
    <dgm:pt modelId="{F26A381D-EE7D-6342-B391-B8CB99BD0610}" type="sibTrans" cxnId="{F9717C1E-CB2B-0D42-891E-48965E35F8E2}">
      <dgm:prSet/>
      <dgm:spPr/>
      <dgm:t>
        <a:bodyPr/>
        <a:lstStyle/>
        <a:p>
          <a:endParaRPr lang="en-US"/>
        </a:p>
      </dgm:t>
    </dgm:pt>
    <dgm:pt modelId="{32125EEA-86D7-AC4C-B25A-70ABADB6C580}">
      <dgm:prSet phldrT="[Text]"/>
      <dgm:spPr/>
      <dgm:t>
        <a:bodyPr/>
        <a:lstStyle/>
        <a:p>
          <a:r>
            <a:rPr lang="en-US" dirty="0"/>
            <a:t>Readout ICs </a:t>
          </a:r>
        </a:p>
        <a:p>
          <a:r>
            <a:rPr lang="en-US" dirty="0"/>
            <a:t>and ASICs</a:t>
          </a:r>
        </a:p>
      </dgm:t>
    </dgm:pt>
    <dgm:pt modelId="{F40F3EEF-EB20-4D46-8656-29A843351219}" type="parTrans" cxnId="{3AA6B8BE-0C3B-F244-BBDD-AEA74C06164B}">
      <dgm:prSet/>
      <dgm:spPr/>
      <dgm:t>
        <a:bodyPr/>
        <a:lstStyle/>
        <a:p>
          <a:endParaRPr lang="en-US"/>
        </a:p>
      </dgm:t>
    </dgm:pt>
    <dgm:pt modelId="{27CC2AAD-43F1-9B47-8405-CC7848763EBC}" type="sibTrans" cxnId="{3AA6B8BE-0C3B-F244-BBDD-AEA74C06164B}">
      <dgm:prSet/>
      <dgm:spPr/>
      <dgm:t>
        <a:bodyPr/>
        <a:lstStyle/>
        <a:p>
          <a:endParaRPr lang="en-US"/>
        </a:p>
      </dgm:t>
    </dgm:pt>
    <dgm:pt modelId="{B71224D5-89FD-7F40-B0F4-B18B14B1DFDF}" type="pres">
      <dgm:prSet presAssocID="{4949EA02-D61E-8848-BE96-C6DEB4FA5119}" presName="Name0" presStyleCnt="0">
        <dgm:presLayoutVars>
          <dgm:chMax/>
          <dgm:chPref/>
          <dgm:dir/>
        </dgm:presLayoutVars>
      </dgm:prSet>
      <dgm:spPr/>
      <dgm:t>
        <a:bodyPr/>
        <a:lstStyle/>
        <a:p>
          <a:endParaRPr lang="en-US"/>
        </a:p>
      </dgm:t>
    </dgm:pt>
    <dgm:pt modelId="{53F7DBBE-6FB1-E44A-B9F1-4AA7E662C36C}" type="pres">
      <dgm:prSet presAssocID="{32125EEA-86D7-AC4C-B25A-70ABADB6C580}" presName="composite" presStyleCnt="0">
        <dgm:presLayoutVars>
          <dgm:chMax val="1"/>
          <dgm:chPref val="1"/>
        </dgm:presLayoutVars>
      </dgm:prSet>
      <dgm:spPr/>
    </dgm:pt>
    <dgm:pt modelId="{826FE074-0353-D440-A9CB-4D7FAF8602AC}" type="pres">
      <dgm:prSet presAssocID="{32125EEA-86D7-AC4C-B25A-70ABADB6C580}" presName="Accent" presStyleLbl="trAlignAcc1" presStyleIdx="0" presStyleCnt="3">
        <dgm:presLayoutVars>
          <dgm:chMax val="0"/>
          <dgm:chPref val="0"/>
        </dgm:presLayoutVars>
      </dgm:prSet>
      <dgm:spPr/>
    </dgm:pt>
    <dgm:pt modelId="{84830201-7CA0-3D48-A05F-54AD7B6F713D}" type="pres">
      <dgm:prSet presAssocID="{32125EEA-86D7-AC4C-B25A-70ABADB6C580}" presName="Image" presStyleLbl="alignImgPlace1" presStyleIdx="0" presStyleCnt="3">
        <dgm:presLayoutVars>
          <dgm:chMax val="0"/>
          <dgm:chPref val="0"/>
        </dgm:presLayoutVars>
      </dgm:prSet>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ED35833F-648C-0242-B31B-03358BA4590F}" type="pres">
      <dgm:prSet presAssocID="{32125EEA-86D7-AC4C-B25A-70ABADB6C580}" presName="ChildComposite" presStyleCnt="0"/>
      <dgm:spPr/>
    </dgm:pt>
    <dgm:pt modelId="{029E0561-120F-B143-B8C2-DE1F3C6773B4}" type="pres">
      <dgm:prSet presAssocID="{32125EEA-86D7-AC4C-B25A-70ABADB6C580}" presName="Child" presStyleLbl="node1" presStyleIdx="0" presStyleCnt="0">
        <dgm:presLayoutVars>
          <dgm:chMax val="0"/>
          <dgm:chPref val="0"/>
          <dgm:bulletEnabled val="1"/>
        </dgm:presLayoutVars>
      </dgm:prSet>
      <dgm:spPr/>
    </dgm:pt>
    <dgm:pt modelId="{6FD12C6A-4434-A24A-BCB0-F528F8F5AA72}" type="pres">
      <dgm:prSet presAssocID="{32125EEA-86D7-AC4C-B25A-70ABADB6C580}" presName="Parent" presStyleLbl="revTx" presStyleIdx="0" presStyleCnt="3">
        <dgm:presLayoutVars>
          <dgm:chMax val="1"/>
          <dgm:chPref val="0"/>
          <dgm:bulletEnabled val="1"/>
        </dgm:presLayoutVars>
      </dgm:prSet>
      <dgm:spPr/>
      <dgm:t>
        <a:bodyPr/>
        <a:lstStyle/>
        <a:p>
          <a:endParaRPr lang="en-US"/>
        </a:p>
      </dgm:t>
    </dgm:pt>
    <dgm:pt modelId="{FF843A58-BB1A-564B-853A-A951D7AEF7A3}" type="pres">
      <dgm:prSet presAssocID="{27CC2AAD-43F1-9B47-8405-CC7848763EBC}" presName="sibTrans" presStyleCnt="0"/>
      <dgm:spPr/>
    </dgm:pt>
    <dgm:pt modelId="{E05D7C6E-B61A-1241-BC77-A149217A7088}" type="pres">
      <dgm:prSet presAssocID="{E8E3B2A7-E595-6F44-83E7-A03B67BCC3C3}" presName="composite" presStyleCnt="0">
        <dgm:presLayoutVars>
          <dgm:chMax val="1"/>
          <dgm:chPref val="1"/>
        </dgm:presLayoutVars>
      </dgm:prSet>
      <dgm:spPr/>
    </dgm:pt>
    <dgm:pt modelId="{D92133EA-D2F5-D046-B2BE-0EA64B6BC48F}" type="pres">
      <dgm:prSet presAssocID="{E8E3B2A7-E595-6F44-83E7-A03B67BCC3C3}" presName="Accent" presStyleLbl="trAlignAcc1" presStyleIdx="1" presStyleCnt="3">
        <dgm:presLayoutVars>
          <dgm:chMax val="0"/>
          <dgm:chPref val="0"/>
        </dgm:presLayoutVars>
      </dgm:prSet>
      <dgm:spPr/>
    </dgm:pt>
    <dgm:pt modelId="{7E895C53-AB44-2A41-8CE0-84DC5BE37383}" type="pres">
      <dgm:prSet presAssocID="{E8E3B2A7-E595-6F44-83E7-A03B67BCC3C3}" presName="Image" presStyleLbl="alignImgPlace1" presStyleIdx="1" presStyleCnt="3">
        <dgm:presLayoutVars>
          <dgm:chMax val="0"/>
          <dgm:chPref val="0"/>
        </dgm:presLayoutVars>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pt>
    <dgm:pt modelId="{5852935A-771D-684A-9990-3C155A310CBF}" type="pres">
      <dgm:prSet presAssocID="{E8E3B2A7-E595-6F44-83E7-A03B67BCC3C3}" presName="ChildComposite" presStyleCnt="0"/>
      <dgm:spPr/>
    </dgm:pt>
    <dgm:pt modelId="{9020BFDD-1523-F444-936B-8CDF8AB6E5B8}" type="pres">
      <dgm:prSet presAssocID="{E8E3B2A7-E595-6F44-83E7-A03B67BCC3C3}" presName="Child" presStyleLbl="node1" presStyleIdx="0" presStyleCnt="0">
        <dgm:presLayoutVars>
          <dgm:chMax val="0"/>
          <dgm:chPref val="0"/>
          <dgm:bulletEnabled val="1"/>
        </dgm:presLayoutVars>
      </dgm:prSet>
      <dgm:spPr/>
    </dgm:pt>
    <dgm:pt modelId="{E5D9DA29-9033-6E42-90D7-094E10D7CE0F}" type="pres">
      <dgm:prSet presAssocID="{E8E3B2A7-E595-6F44-83E7-A03B67BCC3C3}" presName="Parent" presStyleLbl="revTx" presStyleIdx="1" presStyleCnt="3">
        <dgm:presLayoutVars>
          <dgm:chMax val="1"/>
          <dgm:chPref val="0"/>
          <dgm:bulletEnabled val="1"/>
        </dgm:presLayoutVars>
      </dgm:prSet>
      <dgm:spPr/>
      <dgm:t>
        <a:bodyPr/>
        <a:lstStyle/>
        <a:p>
          <a:endParaRPr lang="en-US"/>
        </a:p>
      </dgm:t>
    </dgm:pt>
    <dgm:pt modelId="{AD0CE70E-F7AC-C34E-9722-20C049A2D9EA}" type="pres">
      <dgm:prSet presAssocID="{F26A381D-EE7D-6342-B391-B8CB99BD0610}" presName="sibTrans" presStyleCnt="0"/>
      <dgm:spPr/>
    </dgm:pt>
    <dgm:pt modelId="{F53CFA21-68DC-D544-A7BA-7E545F652381}" type="pres">
      <dgm:prSet presAssocID="{582ABCDD-685C-9144-AA50-3F65C5BA2E8A}" presName="composite" presStyleCnt="0">
        <dgm:presLayoutVars>
          <dgm:chMax val="1"/>
          <dgm:chPref val="1"/>
        </dgm:presLayoutVars>
      </dgm:prSet>
      <dgm:spPr/>
    </dgm:pt>
    <dgm:pt modelId="{FE2ABC74-B99F-8B41-B97A-020C1D1D8902}" type="pres">
      <dgm:prSet presAssocID="{582ABCDD-685C-9144-AA50-3F65C5BA2E8A}" presName="Accent" presStyleLbl="trAlignAcc1" presStyleIdx="2" presStyleCnt="3">
        <dgm:presLayoutVars>
          <dgm:chMax val="0"/>
          <dgm:chPref val="0"/>
        </dgm:presLayoutVars>
      </dgm:prSet>
      <dgm:spPr/>
    </dgm:pt>
    <dgm:pt modelId="{98D59E5C-BD4B-0140-A035-938184B59277}" type="pres">
      <dgm:prSet presAssocID="{582ABCDD-685C-9144-AA50-3F65C5BA2E8A}" presName="Image" presStyleLbl="alignImgPlace1" presStyleIdx="2" presStyleCnt="3">
        <dgm:presLayoutVars>
          <dgm:chMax val="0"/>
          <dgm:chPref val="0"/>
        </dgm:presLayoutVars>
      </dgm:prSet>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t>
        <a:bodyPr/>
        <a:lstStyle/>
        <a:p>
          <a:endParaRPr lang="en-US"/>
        </a:p>
      </dgm:t>
    </dgm:pt>
    <dgm:pt modelId="{729E57A7-F63A-6941-A37F-62A66326865D}" type="pres">
      <dgm:prSet presAssocID="{582ABCDD-685C-9144-AA50-3F65C5BA2E8A}" presName="ChildComposite" presStyleCnt="0"/>
      <dgm:spPr/>
    </dgm:pt>
    <dgm:pt modelId="{D00442A6-C357-5142-AF1F-3F29FCF0D50C}" type="pres">
      <dgm:prSet presAssocID="{582ABCDD-685C-9144-AA50-3F65C5BA2E8A}" presName="Child" presStyleLbl="node1" presStyleIdx="0" presStyleCnt="0">
        <dgm:presLayoutVars>
          <dgm:chMax val="0"/>
          <dgm:chPref val="0"/>
          <dgm:bulletEnabled val="1"/>
        </dgm:presLayoutVars>
      </dgm:prSet>
      <dgm:spPr/>
    </dgm:pt>
    <dgm:pt modelId="{06EE5BC1-197B-404C-80B8-E9C24750EB4B}" type="pres">
      <dgm:prSet presAssocID="{582ABCDD-685C-9144-AA50-3F65C5BA2E8A}" presName="Parent" presStyleLbl="revTx" presStyleIdx="2" presStyleCnt="3">
        <dgm:presLayoutVars>
          <dgm:chMax val="1"/>
          <dgm:chPref val="0"/>
          <dgm:bulletEnabled val="1"/>
        </dgm:presLayoutVars>
      </dgm:prSet>
      <dgm:spPr/>
      <dgm:t>
        <a:bodyPr/>
        <a:lstStyle/>
        <a:p>
          <a:endParaRPr lang="en-US"/>
        </a:p>
      </dgm:t>
    </dgm:pt>
  </dgm:ptLst>
  <dgm:cxnLst>
    <dgm:cxn modelId="{05468243-EE8A-FC45-9FB8-A4B78CEDAA1B}" type="presOf" srcId="{32125EEA-86D7-AC4C-B25A-70ABADB6C580}" destId="{6FD12C6A-4434-A24A-BCB0-F528F8F5AA72}" srcOrd="0" destOrd="0" presId="urn:microsoft.com/office/officeart/2008/layout/CaptionedPictures"/>
    <dgm:cxn modelId="{F9717C1E-CB2B-0D42-891E-48965E35F8E2}" srcId="{4949EA02-D61E-8848-BE96-C6DEB4FA5119}" destId="{E8E3B2A7-E595-6F44-83E7-A03B67BCC3C3}" srcOrd="1" destOrd="0" parTransId="{FCCB6100-1141-BF45-910C-9D513D0C83A0}" sibTransId="{F26A381D-EE7D-6342-B391-B8CB99BD0610}"/>
    <dgm:cxn modelId="{C0D93B6B-53EF-C44A-801A-EEDE0412581A}" srcId="{4949EA02-D61E-8848-BE96-C6DEB4FA5119}" destId="{582ABCDD-685C-9144-AA50-3F65C5BA2E8A}" srcOrd="2" destOrd="0" parTransId="{E923570D-F540-8B4F-A836-92395AC4C15C}" sibTransId="{471B3BDE-BE4E-7941-9A1C-30D3A63BE651}"/>
    <dgm:cxn modelId="{31E9FCBC-4302-CE4A-B937-79E019FD4A67}" type="presOf" srcId="{E8E3B2A7-E595-6F44-83E7-A03B67BCC3C3}" destId="{E5D9DA29-9033-6E42-90D7-094E10D7CE0F}" srcOrd="0" destOrd="0" presId="urn:microsoft.com/office/officeart/2008/layout/CaptionedPictures"/>
    <dgm:cxn modelId="{713348AC-E281-D94C-9D39-C11A356C7163}" type="presOf" srcId="{4949EA02-D61E-8848-BE96-C6DEB4FA5119}" destId="{B71224D5-89FD-7F40-B0F4-B18B14B1DFDF}" srcOrd="0" destOrd="0" presId="urn:microsoft.com/office/officeart/2008/layout/CaptionedPictures"/>
    <dgm:cxn modelId="{3AA6B8BE-0C3B-F244-BBDD-AEA74C06164B}" srcId="{4949EA02-D61E-8848-BE96-C6DEB4FA5119}" destId="{32125EEA-86D7-AC4C-B25A-70ABADB6C580}" srcOrd="0" destOrd="0" parTransId="{F40F3EEF-EB20-4D46-8656-29A843351219}" sibTransId="{27CC2AAD-43F1-9B47-8405-CC7848763EBC}"/>
    <dgm:cxn modelId="{8E5D6E74-4A4D-754D-B005-790A55E7D55F}" type="presOf" srcId="{582ABCDD-685C-9144-AA50-3F65C5BA2E8A}" destId="{06EE5BC1-197B-404C-80B8-E9C24750EB4B}" srcOrd="0" destOrd="0" presId="urn:microsoft.com/office/officeart/2008/layout/CaptionedPictures"/>
    <dgm:cxn modelId="{24B1C8C8-78D0-CE4A-8045-598ADCB38FE4}" type="presParOf" srcId="{B71224D5-89FD-7F40-B0F4-B18B14B1DFDF}" destId="{53F7DBBE-6FB1-E44A-B9F1-4AA7E662C36C}" srcOrd="0" destOrd="0" presId="urn:microsoft.com/office/officeart/2008/layout/CaptionedPictures"/>
    <dgm:cxn modelId="{FE5BFD11-BAC1-5D4D-BD03-E5047E699410}" type="presParOf" srcId="{53F7DBBE-6FB1-E44A-B9F1-4AA7E662C36C}" destId="{826FE074-0353-D440-A9CB-4D7FAF8602AC}" srcOrd="0" destOrd="0" presId="urn:microsoft.com/office/officeart/2008/layout/CaptionedPictures"/>
    <dgm:cxn modelId="{53DED4C7-75C0-EE43-8C8E-D6331B86DAC0}" type="presParOf" srcId="{53F7DBBE-6FB1-E44A-B9F1-4AA7E662C36C}" destId="{84830201-7CA0-3D48-A05F-54AD7B6F713D}" srcOrd="1" destOrd="0" presId="urn:microsoft.com/office/officeart/2008/layout/CaptionedPictures"/>
    <dgm:cxn modelId="{6CD86EF8-B428-064A-81A9-D0E48AF7A0D0}" type="presParOf" srcId="{53F7DBBE-6FB1-E44A-B9F1-4AA7E662C36C}" destId="{ED35833F-648C-0242-B31B-03358BA4590F}" srcOrd="2" destOrd="0" presId="urn:microsoft.com/office/officeart/2008/layout/CaptionedPictures"/>
    <dgm:cxn modelId="{3D0BC02E-4D0A-FE4A-9551-8EC13E3E51A4}" type="presParOf" srcId="{ED35833F-648C-0242-B31B-03358BA4590F}" destId="{029E0561-120F-B143-B8C2-DE1F3C6773B4}" srcOrd="0" destOrd="0" presId="urn:microsoft.com/office/officeart/2008/layout/CaptionedPictures"/>
    <dgm:cxn modelId="{69B4C381-5520-894F-8905-BE9CA8B432FB}" type="presParOf" srcId="{ED35833F-648C-0242-B31B-03358BA4590F}" destId="{6FD12C6A-4434-A24A-BCB0-F528F8F5AA72}" srcOrd="1" destOrd="0" presId="urn:microsoft.com/office/officeart/2008/layout/CaptionedPictures"/>
    <dgm:cxn modelId="{9D0391E5-7E86-0449-BA9F-2EBAFE4CE6AE}" type="presParOf" srcId="{B71224D5-89FD-7F40-B0F4-B18B14B1DFDF}" destId="{FF843A58-BB1A-564B-853A-A951D7AEF7A3}" srcOrd="1" destOrd="0" presId="urn:microsoft.com/office/officeart/2008/layout/CaptionedPictures"/>
    <dgm:cxn modelId="{2B8EAD61-FDF3-A54A-AC8B-74778E62C5AA}" type="presParOf" srcId="{B71224D5-89FD-7F40-B0F4-B18B14B1DFDF}" destId="{E05D7C6E-B61A-1241-BC77-A149217A7088}" srcOrd="2" destOrd="0" presId="urn:microsoft.com/office/officeart/2008/layout/CaptionedPictures"/>
    <dgm:cxn modelId="{5411DF25-EEE0-1647-97F2-8F763F3F8D80}" type="presParOf" srcId="{E05D7C6E-B61A-1241-BC77-A149217A7088}" destId="{D92133EA-D2F5-D046-B2BE-0EA64B6BC48F}" srcOrd="0" destOrd="0" presId="urn:microsoft.com/office/officeart/2008/layout/CaptionedPictures"/>
    <dgm:cxn modelId="{5678E1CC-9424-7241-802B-E4F61B49BA5C}" type="presParOf" srcId="{E05D7C6E-B61A-1241-BC77-A149217A7088}" destId="{7E895C53-AB44-2A41-8CE0-84DC5BE37383}" srcOrd="1" destOrd="0" presId="urn:microsoft.com/office/officeart/2008/layout/CaptionedPictures"/>
    <dgm:cxn modelId="{893B9198-F25F-1041-8AE1-EC9465721B06}" type="presParOf" srcId="{E05D7C6E-B61A-1241-BC77-A149217A7088}" destId="{5852935A-771D-684A-9990-3C155A310CBF}" srcOrd="2" destOrd="0" presId="urn:microsoft.com/office/officeart/2008/layout/CaptionedPictures"/>
    <dgm:cxn modelId="{ADCA87B4-D9FB-CE4F-A272-E0FB91C434E5}" type="presParOf" srcId="{5852935A-771D-684A-9990-3C155A310CBF}" destId="{9020BFDD-1523-F444-936B-8CDF8AB6E5B8}" srcOrd="0" destOrd="0" presId="urn:microsoft.com/office/officeart/2008/layout/CaptionedPictures"/>
    <dgm:cxn modelId="{E6CF84BE-5EBD-E04F-82B1-60A73A1A5DC9}" type="presParOf" srcId="{5852935A-771D-684A-9990-3C155A310CBF}" destId="{E5D9DA29-9033-6E42-90D7-094E10D7CE0F}" srcOrd="1" destOrd="0" presId="urn:microsoft.com/office/officeart/2008/layout/CaptionedPictures"/>
    <dgm:cxn modelId="{8C596123-6214-F343-A7F2-44EDBB4E412A}" type="presParOf" srcId="{B71224D5-89FD-7F40-B0F4-B18B14B1DFDF}" destId="{AD0CE70E-F7AC-C34E-9722-20C049A2D9EA}" srcOrd="3" destOrd="0" presId="urn:microsoft.com/office/officeart/2008/layout/CaptionedPictures"/>
    <dgm:cxn modelId="{30CB0A32-8F0E-034D-9BE2-7C30662D2AAC}" type="presParOf" srcId="{B71224D5-89FD-7F40-B0F4-B18B14B1DFDF}" destId="{F53CFA21-68DC-D544-A7BA-7E545F652381}" srcOrd="4" destOrd="0" presId="urn:microsoft.com/office/officeart/2008/layout/CaptionedPictures"/>
    <dgm:cxn modelId="{90085FB7-0388-F84D-9B7F-00B6240F3C46}" type="presParOf" srcId="{F53CFA21-68DC-D544-A7BA-7E545F652381}" destId="{FE2ABC74-B99F-8B41-B97A-020C1D1D8902}" srcOrd="0" destOrd="0" presId="urn:microsoft.com/office/officeart/2008/layout/CaptionedPictures"/>
    <dgm:cxn modelId="{ECDE65D9-3E11-A645-A976-061CDCEB5F95}" type="presParOf" srcId="{F53CFA21-68DC-D544-A7BA-7E545F652381}" destId="{98D59E5C-BD4B-0140-A035-938184B59277}" srcOrd="1" destOrd="0" presId="urn:microsoft.com/office/officeart/2008/layout/CaptionedPictures"/>
    <dgm:cxn modelId="{8BF7CDCB-11AB-B642-9D72-A2AA103A84E0}" type="presParOf" srcId="{F53CFA21-68DC-D544-A7BA-7E545F652381}" destId="{729E57A7-F63A-6941-A37F-62A66326865D}" srcOrd="2" destOrd="0" presId="urn:microsoft.com/office/officeart/2008/layout/CaptionedPictures"/>
    <dgm:cxn modelId="{0EF8AF3C-07FF-8B47-8BD4-CABD2F76C761}" type="presParOf" srcId="{729E57A7-F63A-6941-A37F-62A66326865D}" destId="{D00442A6-C357-5142-AF1F-3F29FCF0D50C}" srcOrd="0" destOrd="0" presId="urn:microsoft.com/office/officeart/2008/layout/CaptionedPictures"/>
    <dgm:cxn modelId="{43EB4CA8-59A8-774A-AC5D-D794D3BF380C}" type="presParOf" srcId="{729E57A7-F63A-6941-A37F-62A66326865D}" destId="{06EE5BC1-197B-404C-80B8-E9C24750EB4B}"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A1E924-0AEB-B043-8B00-14054DD84EDE}" type="doc">
      <dgm:prSet loTypeId="urn:microsoft.com/office/officeart/2008/layout/TitledPictureBlocks" loCatId="" qsTypeId="urn:microsoft.com/office/officeart/2005/8/quickstyle/simple4" qsCatId="simple" csTypeId="urn:microsoft.com/office/officeart/2005/8/colors/accent1_2" csCatId="accent1" phldr="1"/>
      <dgm:spPr/>
      <dgm:t>
        <a:bodyPr/>
        <a:lstStyle/>
        <a:p>
          <a:endParaRPr lang="en-US"/>
        </a:p>
      </dgm:t>
    </dgm:pt>
    <dgm:pt modelId="{5007A054-30CE-D24B-8EAD-5AFCF9E084FD}">
      <dgm:prSet phldrT="[Text]" custT="1"/>
      <dgm:spPr/>
      <dgm:t>
        <a:bodyPr/>
        <a:lstStyle/>
        <a:p>
          <a:r>
            <a:rPr lang="en-US" sz="1600" dirty="0"/>
            <a:t>Environment</a:t>
          </a:r>
        </a:p>
      </dgm:t>
    </dgm:pt>
    <dgm:pt modelId="{A2AE8E0D-4529-1641-B526-C2F0C51A8672}" type="parTrans" cxnId="{02368E63-6E09-2E42-A2F8-6C593C237BA8}">
      <dgm:prSet/>
      <dgm:spPr/>
      <dgm:t>
        <a:bodyPr/>
        <a:lstStyle/>
        <a:p>
          <a:endParaRPr lang="en-US"/>
        </a:p>
      </dgm:t>
    </dgm:pt>
    <dgm:pt modelId="{06B8FCC0-BE22-EA43-9395-863C6FDF85B0}" type="sibTrans" cxnId="{02368E63-6E09-2E42-A2F8-6C593C237BA8}">
      <dgm:prSet/>
      <dgm:spPr/>
      <dgm:t>
        <a:bodyPr/>
        <a:lstStyle/>
        <a:p>
          <a:endParaRPr lang="en-US"/>
        </a:p>
      </dgm:t>
    </dgm:pt>
    <dgm:pt modelId="{988F29C9-462F-0848-9BF1-9A8709993B5E}">
      <dgm:prSet phldrT="[Text]" custT="1"/>
      <dgm:spPr/>
      <dgm:t>
        <a:bodyPr/>
        <a:lstStyle/>
        <a:p>
          <a:pPr>
            <a:lnSpc>
              <a:spcPct val="150000"/>
            </a:lnSpc>
          </a:pPr>
          <a:r>
            <a:rPr lang="en-US" sz="1200" b="1" i="0" dirty="0"/>
            <a:t>Hot Spot Locator</a:t>
          </a:r>
        </a:p>
      </dgm:t>
    </dgm:pt>
    <dgm:pt modelId="{D2DD5DE8-BB96-3145-A101-75F35ABCDCB4}" type="parTrans" cxnId="{D515D30F-F368-634D-8BA4-11DEA49085A1}">
      <dgm:prSet/>
      <dgm:spPr/>
      <dgm:t>
        <a:bodyPr/>
        <a:lstStyle/>
        <a:p>
          <a:endParaRPr lang="en-US"/>
        </a:p>
      </dgm:t>
    </dgm:pt>
    <dgm:pt modelId="{FB8235F1-DAA1-ED45-B37C-B4FE61ADD1B1}" type="sibTrans" cxnId="{D515D30F-F368-634D-8BA4-11DEA49085A1}">
      <dgm:prSet/>
      <dgm:spPr/>
      <dgm:t>
        <a:bodyPr/>
        <a:lstStyle/>
        <a:p>
          <a:endParaRPr lang="en-US"/>
        </a:p>
      </dgm:t>
    </dgm:pt>
    <dgm:pt modelId="{956C998B-1F04-AF4E-9BEB-FCFA78665B91}">
      <dgm:prSet phldrT="[Text]" custT="1"/>
      <dgm:spPr/>
      <dgm:t>
        <a:bodyPr/>
        <a:lstStyle/>
        <a:p>
          <a:r>
            <a:rPr lang="en-US" sz="1600" dirty="0"/>
            <a:t>Healthcare</a:t>
          </a:r>
        </a:p>
      </dgm:t>
    </dgm:pt>
    <dgm:pt modelId="{24C36901-4DBC-9048-916C-48A4DCF01715}" type="parTrans" cxnId="{6E049CF6-7E3D-FA45-8F2E-8D9497974E8D}">
      <dgm:prSet/>
      <dgm:spPr/>
      <dgm:t>
        <a:bodyPr/>
        <a:lstStyle/>
        <a:p>
          <a:endParaRPr lang="en-US"/>
        </a:p>
      </dgm:t>
    </dgm:pt>
    <dgm:pt modelId="{F07BAA17-6746-314C-8FA7-2A0062ED0E04}" type="sibTrans" cxnId="{6E049CF6-7E3D-FA45-8F2E-8D9497974E8D}">
      <dgm:prSet/>
      <dgm:spPr/>
      <dgm:t>
        <a:bodyPr/>
        <a:lstStyle/>
        <a:p>
          <a:endParaRPr lang="en-US"/>
        </a:p>
      </dgm:t>
    </dgm:pt>
    <dgm:pt modelId="{BA252750-5DE7-1C4A-91A5-238880A2CF68}">
      <dgm:prSet phldrT="[Text]" custT="1"/>
      <dgm:spPr/>
      <dgm:t>
        <a:bodyPr/>
        <a:lstStyle/>
        <a:p>
          <a:pPr>
            <a:lnSpc>
              <a:spcPct val="150000"/>
            </a:lnSpc>
          </a:pPr>
          <a:r>
            <a:rPr lang="en-US" sz="1200" b="1" i="0" dirty="0"/>
            <a:t>Nuclear Medicine</a:t>
          </a:r>
        </a:p>
      </dgm:t>
    </dgm:pt>
    <dgm:pt modelId="{D1A2D475-CB68-CD48-99FD-7AFCA4542601}" type="parTrans" cxnId="{A0F3E30D-EAA7-B341-BF34-B910573B0456}">
      <dgm:prSet/>
      <dgm:spPr/>
      <dgm:t>
        <a:bodyPr/>
        <a:lstStyle/>
        <a:p>
          <a:endParaRPr lang="en-US"/>
        </a:p>
      </dgm:t>
    </dgm:pt>
    <dgm:pt modelId="{FBBC281E-6213-3D45-9F42-71A548EE20D4}" type="sibTrans" cxnId="{A0F3E30D-EAA7-B341-BF34-B910573B0456}">
      <dgm:prSet/>
      <dgm:spPr/>
      <dgm:t>
        <a:bodyPr/>
        <a:lstStyle/>
        <a:p>
          <a:endParaRPr lang="en-US"/>
        </a:p>
      </dgm:t>
    </dgm:pt>
    <dgm:pt modelId="{E208A590-213C-8F4A-B24D-32683655A703}">
      <dgm:prSet phldrT="[Text]" custT="1"/>
      <dgm:spPr/>
      <dgm:t>
        <a:bodyPr/>
        <a:lstStyle/>
        <a:p>
          <a:r>
            <a:rPr lang="en-US" sz="1600" dirty="0"/>
            <a:t>Science</a:t>
          </a:r>
        </a:p>
      </dgm:t>
    </dgm:pt>
    <dgm:pt modelId="{C0843A75-D5F5-F142-A46C-68E79EF34819}" type="parTrans" cxnId="{89CA53F3-F6D7-2C4E-AD91-143E7CEB32D7}">
      <dgm:prSet/>
      <dgm:spPr/>
      <dgm:t>
        <a:bodyPr/>
        <a:lstStyle/>
        <a:p>
          <a:endParaRPr lang="en-US"/>
        </a:p>
      </dgm:t>
    </dgm:pt>
    <dgm:pt modelId="{9BE346AF-52D1-A44B-AC46-05D5B136C394}" type="sibTrans" cxnId="{89CA53F3-F6D7-2C4E-AD91-143E7CEB32D7}">
      <dgm:prSet/>
      <dgm:spPr/>
      <dgm:t>
        <a:bodyPr/>
        <a:lstStyle/>
        <a:p>
          <a:endParaRPr lang="en-US"/>
        </a:p>
      </dgm:t>
    </dgm:pt>
    <dgm:pt modelId="{31CA4BFE-72CD-9C4B-A11B-7EAF7E0AD69C}">
      <dgm:prSet phldrT="[Text]" custT="1"/>
      <dgm:spPr/>
      <dgm:t>
        <a:bodyPr/>
        <a:lstStyle/>
        <a:p>
          <a:pPr>
            <a:lnSpc>
              <a:spcPct val="150000"/>
            </a:lnSpc>
          </a:pPr>
          <a:r>
            <a:rPr lang="en-US" sz="1200" b="1" i="0" dirty="0"/>
            <a:t>Nuclear and particle physics</a:t>
          </a:r>
        </a:p>
      </dgm:t>
    </dgm:pt>
    <dgm:pt modelId="{FA777356-5255-EE41-8984-24113118E0C1}" type="parTrans" cxnId="{F1F2F107-1D70-8542-8188-639DAC94FD17}">
      <dgm:prSet/>
      <dgm:spPr/>
      <dgm:t>
        <a:bodyPr/>
        <a:lstStyle/>
        <a:p>
          <a:endParaRPr lang="en-US"/>
        </a:p>
      </dgm:t>
    </dgm:pt>
    <dgm:pt modelId="{C10B5180-61FA-0C40-8347-DCD56569BCCA}" type="sibTrans" cxnId="{F1F2F107-1D70-8542-8188-639DAC94FD17}">
      <dgm:prSet/>
      <dgm:spPr/>
      <dgm:t>
        <a:bodyPr/>
        <a:lstStyle/>
        <a:p>
          <a:endParaRPr lang="en-US"/>
        </a:p>
      </dgm:t>
    </dgm:pt>
    <dgm:pt modelId="{6DCD2029-22C4-044B-BD98-157160636461}">
      <dgm:prSet custT="1"/>
      <dgm:spPr/>
      <dgm:t>
        <a:bodyPr/>
        <a:lstStyle/>
        <a:p>
          <a:r>
            <a:rPr lang="en-US" sz="1600" dirty="0"/>
            <a:t>Security</a:t>
          </a:r>
        </a:p>
      </dgm:t>
    </dgm:pt>
    <dgm:pt modelId="{6A9744AB-687C-9D44-A2BA-5A6829D4E44F}" type="parTrans" cxnId="{4BBACDF7-3C99-124B-B2F6-580B23D5EA70}">
      <dgm:prSet/>
      <dgm:spPr/>
      <dgm:t>
        <a:bodyPr/>
        <a:lstStyle/>
        <a:p>
          <a:endParaRPr lang="en-US"/>
        </a:p>
      </dgm:t>
    </dgm:pt>
    <dgm:pt modelId="{918808A2-3002-644E-BD01-708B133F6272}" type="sibTrans" cxnId="{4BBACDF7-3C99-124B-B2F6-580B23D5EA70}">
      <dgm:prSet/>
      <dgm:spPr/>
      <dgm:t>
        <a:bodyPr/>
        <a:lstStyle/>
        <a:p>
          <a:endParaRPr lang="en-US"/>
        </a:p>
      </dgm:t>
    </dgm:pt>
    <dgm:pt modelId="{6B7CD213-5662-DF4A-B67A-E50F5B9187FE}">
      <dgm:prSet custT="1"/>
      <dgm:spPr/>
      <dgm:t>
        <a:bodyPr/>
        <a:lstStyle/>
        <a:p>
          <a:r>
            <a:rPr lang="en-US" sz="1600" dirty="0"/>
            <a:t>Space</a:t>
          </a:r>
        </a:p>
      </dgm:t>
    </dgm:pt>
    <dgm:pt modelId="{1639923D-3DEE-EB42-BE81-540737B17CB1}" type="parTrans" cxnId="{ADD85B4D-334D-AE42-94D4-84EF76800624}">
      <dgm:prSet/>
      <dgm:spPr/>
      <dgm:t>
        <a:bodyPr/>
        <a:lstStyle/>
        <a:p>
          <a:endParaRPr lang="en-US"/>
        </a:p>
      </dgm:t>
    </dgm:pt>
    <dgm:pt modelId="{ADEF6655-CF2C-2D4C-8CE7-212ED55B5267}" type="sibTrans" cxnId="{ADD85B4D-334D-AE42-94D4-84EF76800624}">
      <dgm:prSet/>
      <dgm:spPr/>
      <dgm:t>
        <a:bodyPr/>
        <a:lstStyle/>
        <a:p>
          <a:endParaRPr lang="en-US"/>
        </a:p>
      </dgm:t>
    </dgm:pt>
    <dgm:pt modelId="{7294DA87-D8D6-0A48-BA59-F5C8EFC3443F}">
      <dgm:prSet custT="1"/>
      <dgm:spPr/>
      <dgm:t>
        <a:bodyPr/>
        <a:lstStyle/>
        <a:p>
          <a:r>
            <a:rPr lang="en-US" sz="1600" dirty="0"/>
            <a:t>Industry</a:t>
          </a:r>
        </a:p>
      </dgm:t>
    </dgm:pt>
    <dgm:pt modelId="{1B30EDDF-0F48-0047-8FD4-CB18C01254F2}" type="parTrans" cxnId="{3B48D26F-DC7C-7649-93DE-278EAE3EC165}">
      <dgm:prSet/>
      <dgm:spPr/>
      <dgm:t>
        <a:bodyPr/>
        <a:lstStyle/>
        <a:p>
          <a:endParaRPr lang="en-US"/>
        </a:p>
      </dgm:t>
    </dgm:pt>
    <dgm:pt modelId="{A034F10D-E292-C84F-A297-CFB113C7B296}" type="sibTrans" cxnId="{3B48D26F-DC7C-7649-93DE-278EAE3EC165}">
      <dgm:prSet/>
      <dgm:spPr/>
      <dgm:t>
        <a:bodyPr/>
        <a:lstStyle/>
        <a:p>
          <a:endParaRPr lang="en-US"/>
        </a:p>
      </dgm:t>
    </dgm:pt>
    <dgm:pt modelId="{18A39489-E10D-2B4C-807E-B8BD781D3526}">
      <dgm:prSet phldrT="[Text]" custT="1"/>
      <dgm:spPr/>
      <dgm:t>
        <a:bodyPr/>
        <a:lstStyle/>
        <a:p>
          <a:pPr>
            <a:lnSpc>
              <a:spcPct val="150000"/>
            </a:lnSpc>
          </a:pPr>
          <a:r>
            <a:rPr lang="en-US" sz="1200" b="1" i="0" dirty="0"/>
            <a:t>Radiation Awareness</a:t>
          </a:r>
        </a:p>
      </dgm:t>
    </dgm:pt>
    <dgm:pt modelId="{9A98B282-4648-CE46-9512-10236C6AA457}" type="parTrans" cxnId="{8F7DEE8B-8264-0543-9BC6-F6CBADAAA6AF}">
      <dgm:prSet/>
      <dgm:spPr/>
      <dgm:t>
        <a:bodyPr/>
        <a:lstStyle/>
        <a:p>
          <a:endParaRPr lang="en-US"/>
        </a:p>
      </dgm:t>
    </dgm:pt>
    <dgm:pt modelId="{3D1BA4DC-6B6F-2A4E-913B-4809AEBD3FAC}" type="sibTrans" cxnId="{8F7DEE8B-8264-0543-9BC6-F6CBADAAA6AF}">
      <dgm:prSet/>
      <dgm:spPr/>
      <dgm:t>
        <a:bodyPr/>
        <a:lstStyle/>
        <a:p>
          <a:endParaRPr lang="en-US"/>
        </a:p>
      </dgm:t>
    </dgm:pt>
    <dgm:pt modelId="{B0312F09-B19F-A446-843A-2BAD7BDD056C}">
      <dgm:prSet phldrT="[Text]" custT="1"/>
      <dgm:spPr/>
      <dgm:t>
        <a:bodyPr/>
        <a:lstStyle/>
        <a:p>
          <a:pPr>
            <a:lnSpc>
              <a:spcPct val="150000"/>
            </a:lnSpc>
          </a:pPr>
          <a:r>
            <a:rPr lang="en-US" sz="1200" b="1" i="0" dirty="0"/>
            <a:t>Radiology with x-rays</a:t>
          </a:r>
        </a:p>
      </dgm:t>
    </dgm:pt>
    <dgm:pt modelId="{31032E90-7742-554A-B7E8-C122EC5595AD}" type="parTrans" cxnId="{AAA21068-17D7-FE48-9118-F4C996239D3D}">
      <dgm:prSet/>
      <dgm:spPr/>
      <dgm:t>
        <a:bodyPr/>
        <a:lstStyle/>
        <a:p>
          <a:endParaRPr lang="en-US"/>
        </a:p>
      </dgm:t>
    </dgm:pt>
    <dgm:pt modelId="{CD4CF7C9-9BA0-3E4B-A1E0-77DD561DEA31}" type="sibTrans" cxnId="{AAA21068-17D7-FE48-9118-F4C996239D3D}">
      <dgm:prSet/>
      <dgm:spPr/>
      <dgm:t>
        <a:bodyPr/>
        <a:lstStyle/>
        <a:p>
          <a:endParaRPr lang="en-US"/>
        </a:p>
      </dgm:t>
    </dgm:pt>
    <dgm:pt modelId="{2E13AC1A-8C1F-054F-A166-CB5609DDE2B1}">
      <dgm:prSet phldrT="[Text]" custT="1"/>
      <dgm:spPr/>
      <dgm:t>
        <a:bodyPr/>
        <a:lstStyle/>
        <a:p>
          <a:pPr>
            <a:lnSpc>
              <a:spcPct val="150000"/>
            </a:lnSpc>
          </a:pPr>
          <a:r>
            <a:rPr lang="en-US" sz="1200" b="1" i="0" dirty="0"/>
            <a:t>Neutron facilities</a:t>
          </a:r>
        </a:p>
      </dgm:t>
    </dgm:pt>
    <dgm:pt modelId="{F8615875-4EDB-8649-994A-D0220415E11E}" type="parTrans" cxnId="{32FB3E6A-C53D-E549-8250-6A24A6EE0977}">
      <dgm:prSet/>
      <dgm:spPr/>
      <dgm:t>
        <a:bodyPr/>
        <a:lstStyle/>
        <a:p>
          <a:endParaRPr lang="en-US"/>
        </a:p>
      </dgm:t>
    </dgm:pt>
    <dgm:pt modelId="{A817DD32-8F5E-9443-80C0-BB34D5840F45}" type="sibTrans" cxnId="{32FB3E6A-C53D-E549-8250-6A24A6EE0977}">
      <dgm:prSet/>
      <dgm:spPr/>
      <dgm:t>
        <a:bodyPr/>
        <a:lstStyle/>
        <a:p>
          <a:endParaRPr lang="en-US"/>
        </a:p>
      </dgm:t>
    </dgm:pt>
    <dgm:pt modelId="{4318AAAE-F988-554A-9A7F-1FBB7929824F}">
      <dgm:prSet custT="1"/>
      <dgm:spPr/>
      <dgm:t>
        <a:bodyPr/>
        <a:lstStyle/>
        <a:p>
          <a:pPr>
            <a:lnSpc>
              <a:spcPct val="150000"/>
            </a:lnSpc>
          </a:pPr>
          <a:r>
            <a:rPr lang="en-US" sz="1200" b="1" i="0" dirty="0"/>
            <a:t>Screening and portal imaging</a:t>
          </a:r>
        </a:p>
      </dgm:t>
    </dgm:pt>
    <dgm:pt modelId="{05AB89CD-2AB4-8D44-84A5-57E15659F21C}" type="parTrans" cxnId="{6BBBF3D2-A85B-D747-A38D-A6BFED05DD24}">
      <dgm:prSet/>
      <dgm:spPr/>
      <dgm:t>
        <a:bodyPr/>
        <a:lstStyle/>
        <a:p>
          <a:endParaRPr lang="en-US"/>
        </a:p>
      </dgm:t>
    </dgm:pt>
    <dgm:pt modelId="{0A0D4F81-DE13-5A4A-B010-9B31B71BD94E}" type="sibTrans" cxnId="{6BBBF3D2-A85B-D747-A38D-A6BFED05DD24}">
      <dgm:prSet/>
      <dgm:spPr/>
      <dgm:t>
        <a:bodyPr/>
        <a:lstStyle/>
        <a:p>
          <a:endParaRPr lang="en-US"/>
        </a:p>
      </dgm:t>
    </dgm:pt>
    <dgm:pt modelId="{90699DEF-97D7-8C43-8BDC-DFCBCBEB6556}">
      <dgm:prSet custT="1"/>
      <dgm:spPr/>
      <dgm:t>
        <a:bodyPr/>
        <a:lstStyle/>
        <a:p>
          <a:pPr>
            <a:lnSpc>
              <a:spcPct val="150000"/>
            </a:lnSpc>
          </a:pPr>
          <a:r>
            <a:rPr lang="en-US" sz="1200" b="1" i="0" dirty="0"/>
            <a:t>Nuclear proliferation mitigation</a:t>
          </a:r>
        </a:p>
      </dgm:t>
    </dgm:pt>
    <dgm:pt modelId="{5E5CC146-48B3-1F48-8EC0-0A474A20DFE8}" type="parTrans" cxnId="{782FAA6C-99E9-144F-8E49-494E16275B12}">
      <dgm:prSet/>
      <dgm:spPr/>
      <dgm:t>
        <a:bodyPr/>
        <a:lstStyle/>
        <a:p>
          <a:endParaRPr lang="en-US"/>
        </a:p>
      </dgm:t>
    </dgm:pt>
    <dgm:pt modelId="{1E69E6FF-AFBC-7B4E-9435-15CB38F52A50}" type="sibTrans" cxnId="{782FAA6C-99E9-144F-8E49-494E16275B12}">
      <dgm:prSet/>
      <dgm:spPr/>
      <dgm:t>
        <a:bodyPr/>
        <a:lstStyle/>
        <a:p>
          <a:endParaRPr lang="en-US"/>
        </a:p>
      </dgm:t>
    </dgm:pt>
    <dgm:pt modelId="{E80F268B-8CFE-2443-8572-30B3C2C5CEA0}">
      <dgm:prSet custT="1"/>
      <dgm:spPr/>
      <dgm:t>
        <a:bodyPr/>
        <a:lstStyle/>
        <a:p>
          <a:pPr>
            <a:lnSpc>
              <a:spcPct val="150000"/>
            </a:lnSpc>
          </a:pPr>
          <a:r>
            <a:rPr lang="en-US" sz="1200" b="1" i="0" dirty="0"/>
            <a:t>Radiation Monitoring</a:t>
          </a:r>
        </a:p>
      </dgm:t>
    </dgm:pt>
    <dgm:pt modelId="{8996F0EF-D27D-9F4F-8005-BC598550EE3B}" type="parTrans" cxnId="{BB1F9E4E-4B93-C841-8E92-1AD5DAD0A685}">
      <dgm:prSet/>
      <dgm:spPr/>
      <dgm:t>
        <a:bodyPr/>
        <a:lstStyle/>
        <a:p>
          <a:endParaRPr lang="en-US"/>
        </a:p>
      </dgm:t>
    </dgm:pt>
    <dgm:pt modelId="{CC7FBE4A-B0C7-8246-B086-12FB8F866BB3}" type="sibTrans" cxnId="{BB1F9E4E-4B93-C841-8E92-1AD5DAD0A685}">
      <dgm:prSet/>
      <dgm:spPr/>
      <dgm:t>
        <a:bodyPr/>
        <a:lstStyle/>
        <a:p>
          <a:endParaRPr lang="en-US"/>
        </a:p>
      </dgm:t>
    </dgm:pt>
    <dgm:pt modelId="{031559A3-8DCE-1141-8786-20611D288641}">
      <dgm:prSet phldrT="[Text]" custT="1"/>
      <dgm:spPr/>
      <dgm:t>
        <a:bodyPr/>
        <a:lstStyle/>
        <a:p>
          <a:pPr>
            <a:lnSpc>
              <a:spcPct val="150000"/>
            </a:lnSpc>
          </a:pPr>
          <a:r>
            <a:rPr lang="en-US" sz="1200" b="1" i="0" dirty="0"/>
            <a:t>Dosimetry in Radiotherapy</a:t>
          </a:r>
        </a:p>
      </dgm:t>
    </dgm:pt>
    <dgm:pt modelId="{77C47461-52C6-AF47-895B-F81EFE34EA05}" type="parTrans" cxnId="{8ED0ACCF-4693-A646-A4CC-69914E653A75}">
      <dgm:prSet/>
      <dgm:spPr/>
      <dgm:t>
        <a:bodyPr/>
        <a:lstStyle/>
        <a:p>
          <a:endParaRPr lang="en-US"/>
        </a:p>
      </dgm:t>
    </dgm:pt>
    <dgm:pt modelId="{5ED2CE40-6B5B-804B-8AF6-720FE3E5A56A}" type="sibTrans" cxnId="{8ED0ACCF-4693-A646-A4CC-69914E653A75}">
      <dgm:prSet/>
      <dgm:spPr/>
      <dgm:t>
        <a:bodyPr/>
        <a:lstStyle/>
        <a:p>
          <a:endParaRPr lang="en-US"/>
        </a:p>
      </dgm:t>
    </dgm:pt>
    <dgm:pt modelId="{DCC07273-22DE-2C48-8EA5-221C16BD8429}">
      <dgm:prSet custT="1"/>
      <dgm:spPr/>
      <dgm:t>
        <a:bodyPr/>
        <a:lstStyle/>
        <a:p>
          <a:pPr>
            <a:lnSpc>
              <a:spcPct val="150000"/>
            </a:lnSpc>
          </a:pPr>
          <a:r>
            <a:rPr lang="en-US" sz="1200" b="1" i="0" dirty="0"/>
            <a:t>Fundamental physics</a:t>
          </a:r>
        </a:p>
      </dgm:t>
    </dgm:pt>
    <dgm:pt modelId="{58718E3E-0765-8943-826B-B069A1F04246}" type="parTrans" cxnId="{9AE1DB33-22D1-0943-8346-BBE32630E5FE}">
      <dgm:prSet/>
      <dgm:spPr/>
      <dgm:t>
        <a:bodyPr/>
        <a:lstStyle/>
        <a:p>
          <a:endParaRPr lang="en-US"/>
        </a:p>
      </dgm:t>
    </dgm:pt>
    <dgm:pt modelId="{A0E55CE7-71FC-F842-81F3-F23EDDC2DA95}" type="sibTrans" cxnId="{9AE1DB33-22D1-0943-8346-BBE32630E5FE}">
      <dgm:prSet/>
      <dgm:spPr/>
      <dgm:t>
        <a:bodyPr/>
        <a:lstStyle/>
        <a:p>
          <a:endParaRPr lang="en-US"/>
        </a:p>
      </dgm:t>
    </dgm:pt>
    <dgm:pt modelId="{B5581303-6C17-9C40-B8DB-B0949279FCAF}">
      <dgm:prSet custT="1"/>
      <dgm:spPr/>
      <dgm:t>
        <a:bodyPr/>
        <a:lstStyle/>
        <a:p>
          <a:pPr>
            <a:lnSpc>
              <a:spcPct val="150000"/>
            </a:lnSpc>
          </a:pPr>
          <a:r>
            <a:rPr lang="en-US" sz="1200" b="1" i="0" dirty="0"/>
            <a:t>Imaging for science and Earth observation</a:t>
          </a:r>
        </a:p>
      </dgm:t>
    </dgm:pt>
    <dgm:pt modelId="{60B315A3-BF83-B148-B6DC-65368C474A2E}" type="parTrans" cxnId="{E3E9D889-91E7-B04D-94D5-52C88C51EAB5}">
      <dgm:prSet/>
      <dgm:spPr/>
      <dgm:t>
        <a:bodyPr/>
        <a:lstStyle/>
        <a:p>
          <a:endParaRPr lang="en-US"/>
        </a:p>
      </dgm:t>
    </dgm:pt>
    <dgm:pt modelId="{D42B25C8-31CB-B14B-B92E-A29A21C44A17}" type="sibTrans" cxnId="{E3E9D889-91E7-B04D-94D5-52C88C51EAB5}">
      <dgm:prSet/>
      <dgm:spPr/>
      <dgm:t>
        <a:bodyPr/>
        <a:lstStyle/>
        <a:p>
          <a:endParaRPr lang="en-US"/>
        </a:p>
      </dgm:t>
    </dgm:pt>
    <dgm:pt modelId="{5F3D3D13-0C09-4A44-8992-8960E6EEFB40}">
      <dgm:prSet custT="1"/>
      <dgm:spPr/>
      <dgm:t>
        <a:bodyPr/>
        <a:lstStyle/>
        <a:p>
          <a:pPr>
            <a:lnSpc>
              <a:spcPct val="150000"/>
            </a:lnSpc>
          </a:pPr>
          <a:r>
            <a:rPr lang="en-US" sz="1200" b="1" i="0" dirty="0"/>
            <a:t>Process and flow tomography</a:t>
          </a:r>
        </a:p>
      </dgm:t>
    </dgm:pt>
    <dgm:pt modelId="{3B9DF1E7-F021-9B40-A970-E84AAE708969}" type="parTrans" cxnId="{CD9872C4-13F4-E043-817C-5BB6DDB19469}">
      <dgm:prSet/>
      <dgm:spPr/>
      <dgm:t>
        <a:bodyPr/>
        <a:lstStyle/>
        <a:p>
          <a:endParaRPr lang="en-US"/>
        </a:p>
      </dgm:t>
    </dgm:pt>
    <dgm:pt modelId="{8C44833C-4A06-544C-9940-D9763B8C9277}" type="sibTrans" cxnId="{CD9872C4-13F4-E043-817C-5BB6DDB19469}">
      <dgm:prSet/>
      <dgm:spPr/>
      <dgm:t>
        <a:bodyPr/>
        <a:lstStyle/>
        <a:p>
          <a:endParaRPr lang="en-US"/>
        </a:p>
      </dgm:t>
    </dgm:pt>
    <dgm:pt modelId="{3F4AA49E-9D6F-0D46-AD7F-28C1553E9BE9}">
      <dgm:prSet custT="1"/>
      <dgm:spPr/>
      <dgm:t>
        <a:bodyPr/>
        <a:lstStyle/>
        <a:p>
          <a:pPr>
            <a:lnSpc>
              <a:spcPct val="150000"/>
            </a:lnSpc>
          </a:pPr>
          <a:r>
            <a:rPr lang="en-US" sz="1200" b="1" i="0" dirty="0"/>
            <a:t>Food processing for safety and quality assurance</a:t>
          </a:r>
        </a:p>
      </dgm:t>
    </dgm:pt>
    <dgm:pt modelId="{3BDC55EE-3E59-3048-8D1C-4A884F1D7B90}" type="parTrans" cxnId="{BCAC9612-5FE4-A249-98CF-A0D47B0ABBE0}">
      <dgm:prSet/>
      <dgm:spPr/>
      <dgm:t>
        <a:bodyPr/>
        <a:lstStyle/>
        <a:p>
          <a:endParaRPr lang="en-US"/>
        </a:p>
      </dgm:t>
    </dgm:pt>
    <dgm:pt modelId="{B9FFA37B-C7AD-2E4A-AEBB-E46450E5D4BB}" type="sibTrans" cxnId="{BCAC9612-5FE4-A249-98CF-A0D47B0ABBE0}">
      <dgm:prSet/>
      <dgm:spPr/>
      <dgm:t>
        <a:bodyPr/>
        <a:lstStyle/>
        <a:p>
          <a:endParaRPr lang="en-US"/>
        </a:p>
      </dgm:t>
    </dgm:pt>
    <dgm:pt modelId="{0262C2D7-1942-B44D-8B29-9A43B4420450}" type="pres">
      <dgm:prSet presAssocID="{FEA1E924-0AEB-B043-8B00-14054DD84EDE}" presName="rootNode" presStyleCnt="0">
        <dgm:presLayoutVars>
          <dgm:chMax/>
          <dgm:chPref/>
          <dgm:dir/>
          <dgm:animLvl val="lvl"/>
        </dgm:presLayoutVars>
      </dgm:prSet>
      <dgm:spPr/>
      <dgm:t>
        <a:bodyPr/>
        <a:lstStyle/>
        <a:p>
          <a:endParaRPr lang="en-US"/>
        </a:p>
      </dgm:t>
    </dgm:pt>
    <dgm:pt modelId="{9CDC8DB9-FFBC-8042-8BAF-B5698BCC5031}" type="pres">
      <dgm:prSet presAssocID="{5007A054-30CE-D24B-8EAD-5AFCF9E084FD}" presName="composite" presStyleCnt="0"/>
      <dgm:spPr/>
    </dgm:pt>
    <dgm:pt modelId="{322A36F9-604F-D441-B530-964749C97855}" type="pres">
      <dgm:prSet presAssocID="{5007A054-30CE-D24B-8EAD-5AFCF9E084FD}" presName="ParentText" presStyleLbl="node1" presStyleIdx="0" presStyleCnt="6">
        <dgm:presLayoutVars>
          <dgm:chMax val="1"/>
          <dgm:chPref val="1"/>
          <dgm:bulletEnabled val="1"/>
        </dgm:presLayoutVars>
      </dgm:prSet>
      <dgm:spPr/>
      <dgm:t>
        <a:bodyPr/>
        <a:lstStyle/>
        <a:p>
          <a:endParaRPr lang="en-US"/>
        </a:p>
      </dgm:t>
    </dgm:pt>
    <dgm:pt modelId="{B8AFC636-58CA-5F4C-8792-5BC207157300}" type="pres">
      <dgm:prSet presAssocID="{5007A054-30CE-D24B-8EAD-5AFCF9E084FD}" presName="Image" presStyleLbl="bgImgPlace1" presStyleIdx="0"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7C06A698-C074-F14F-8519-8578C9B6BBE6}" type="pres">
      <dgm:prSet presAssocID="{5007A054-30CE-D24B-8EAD-5AFCF9E084FD}" presName="ChildText" presStyleLbl="fgAcc1" presStyleIdx="0" presStyleCnt="6" custScaleX="209217" custScaleY="125939">
        <dgm:presLayoutVars>
          <dgm:chMax val="0"/>
          <dgm:chPref val="0"/>
          <dgm:bulletEnabled val="1"/>
        </dgm:presLayoutVars>
      </dgm:prSet>
      <dgm:spPr/>
      <dgm:t>
        <a:bodyPr/>
        <a:lstStyle/>
        <a:p>
          <a:endParaRPr lang="en-US"/>
        </a:p>
      </dgm:t>
    </dgm:pt>
    <dgm:pt modelId="{0CED0771-8A2D-EA43-8439-A9F0FE33DC3E}" type="pres">
      <dgm:prSet presAssocID="{06B8FCC0-BE22-EA43-9395-863C6FDF85B0}" presName="sibTrans" presStyleCnt="0"/>
      <dgm:spPr/>
    </dgm:pt>
    <dgm:pt modelId="{B0A1DC24-0461-6B48-B14A-C0C08E3B0CD6}" type="pres">
      <dgm:prSet presAssocID="{956C998B-1F04-AF4E-9BEB-FCFA78665B91}" presName="composite" presStyleCnt="0"/>
      <dgm:spPr/>
    </dgm:pt>
    <dgm:pt modelId="{F6C04607-295E-F849-86D7-420C9A710875}" type="pres">
      <dgm:prSet presAssocID="{956C998B-1F04-AF4E-9BEB-FCFA78665B91}" presName="ParentText" presStyleLbl="node1" presStyleIdx="1" presStyleCnt="6">
        <dgm:presLayoutVars>
          <dgm:chMax val="1"/>
          <dgm:chPref val="1"/>
          <dgm:bulletEnabled val="1"/>
        </dgm:presLayoutVars>
      </dgm:prSet>
      <dgm:spPr/>
      <dgm:t>
        <a:bodyPr/>
        <a:lstStyle/>
        <a:p>
          <a:endParaRPr lang="en-US"/>
        </a:p>
      </dgm:t>
    </dgm:pt>
    <dgm:pt modelId="{BE84E5C8-2BE3-5D43-8B81-CA8F2F3FFFCA}" type="pres">
      <dgm:prSet presAssocID="{956C998B-1F04-AF4E-9BEB-FCFA78665B91}" presName="Image" presStyleLbl="bgImgPlace1" presStyleIdx="1"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pt>
    <dgm:pt modelId="{E4DB779F-9078-4346-8A34-3BDB2358A361}" type="pres">
      <dgm:prSet presAssocID="{956C998B-1F04-AF4E-9BEB-FCFA78665B91}" presName="ChildText" presStyleLbl="fgAcc1" presStyleIdx="1" presStyleCnt="6" custScaleX="222197" custScaleY="119021">
        <dgm:presLayoutVars>
          <dgm:chMax val="0"/>
          <dgm:chPref val="0"/>
          <dgm:bulletEnabled val="1"/>
        </dgm:presLayoutVars>
      </dgm:prSet>
      <dgm:spPr/>
      <dgm:t>
        <a:bodyPr/>
        <a:lstStyle/>
        <a:p>
          <a:endParaRPr lang="en-US"/>
        </a:p>
      </dgm:t>
    </dgm:pt>
    <dgm:pt modelId="{0812802A-0EFD-8F4A-879B-2B252E88DD8C}" type="pres">
      <dgm:prSet presAssocID="{F07BAA17-6746-314C-8FA7-2A0062ED0E04}" presName="sibTrans" presStyleCnt="0"/>
      <dgm:spPr/>
    </dgm:pt>
    <dgm:pt modelId="{50A3ABF8-494B-154D-A935-35F9255507CE}" type="pres">
      <dgm:prSet presAssocID="{E208A590-213C-8F4A-B24D-32683655A703}" presName="composite" presStyleCnt="0"/>
      <dgm:spPr/>
    </dgm:pt>
    <dgm:pt modelId="{510DD280-DE9B-DF4B-80D8-A53093BC4383}" type="pres">
      <dgm:prSet presAssocID="{E208A590-213C-8F4A-B24D-32683655A703}" presName="ParentText" presStyleLbl="node1" presStyleIdx="2" presStyleCnt="6">
        <dgm:presLayoutVars>
          <dgm:chMax val="1"/>
          <dgm:chPref val="1"/>
          <dgm:bulletEnabled val="1"/>
        </dgm:presLayoutVars>
      </dgm:prSet>
      <dgm:spPr/>
      <dgm:t>
        <a:bodyPr/>
        <a:lstStyle/>
        <a:p>
          <a:endParaRPr lang="en-US"/>
        </a:p>
      </dgm:t>
    </dgm:pt>
    <dgm:pt modelId="{FA50903A-B953-6C40-BE41-854F703DE084}" type="pres">
      <dgm:prSet presAssocID="{E208A590-213C-8F4A-B24D-32683655A703}" presName="Image" presStyleLbl="bgImgPlace1" presStyleIdx="2" presStyleCnt="6"/>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p>
      </dgm:t>
    </dgm:pt>
    <dgm:pt modelId="{EAD4D21F-DCF2-864B-914D-7EE8F590FB9B}" type="pres">
      <dgm:prSet presAssocID="{E208A590-213C-8F4A-B24D-32683655A703}" presName="ChildText" presStyleLbl="fgAcc1" presStyleIdx="2" presStyleCnt="6" custScaleX="222197" custScaleY="119021">
        <dgm:presLayoutVars>
          <dgm:chMax val="0"/>
          <dgm:chPref val="0"/>
          <dgm:bulletEnabled val="1"/>
        </dgm:presLayoutVars>
      </dgm:prSet>
      <dgm:spPr/>
      <dgm:t>
        <a:bodyPr/>
        <a:lstStyle/>
        <a:p>
          <a:endParaRPr lang="en-US"/>
        </a:p>
      </dgm:t>
    </dgm:pt>
    <dgm:pt modelId="{D4F681DB-7145-354C-B2C5-1DA3236AA0F6}" type="pres">
      <dgm:prSet presAssocID="{9BE346AF-52D1-A44B-AC46-05D5B136C394}" presName="sibTrans" presStyleCnt="0"/>
      <dgm:spPr/>
    </dgm:pt>
    <dgm:pt modelId="{2565D608-BFA6-2B4C-8FE3-11DAFCF6662E}" type="pres">
      <dgm:prSet presAssocID="{6DCD2029-22C4-044B-BD98-157160636461}" presName="composite" presStyleCnt="0"/>
      <dgm:spPr/>
    </dgm:pt>
    <dgm:pt modelId="{3AE2B0A4-D332-3B4A-96FF-1A40B9A7BA4F}" type="pres">
      <dgm:prSet presAssocID="{6DCD2029-22C4-044B-BD98-157160636461}" presName="ParentText" presStyleLbl="node1" presStyleIdx="3" presStyleCnt="6">
        <dgm:presLayoutVars>
          <dgm:chMax val="1"/>
          <dgm:chPref val="1"/>
          <dgm:bulletEnabled val="1"/>
        </dgm:presLayoutVars>
      </dgm:prSet>
      <dgm:spPr/>
      <dgm:t>
        <a:bodyPr/>
        <a:lstStyle/>
        <a:p>
          <a:endParaRPr lang="en-US"/>
        </a:p>
      </dgm:t>
    </dgm:pt>
    <dgm:pt modelId="{B535A70B-2CF1-F544-BFF4-1145F461CA85}" type="pres">
      <dgm:prSet presAssocID="{6DCD2029-22C4-044B-BD98-157160636461}" presName="Image" presStyleLbl="bgImgPlace1" presStyleIdx="3" presStyleCnt="6"/>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en-US"/>
        </a:p>
      </dgm:t>
    </dgm:pt>
    <dgm:pt modelId="{7AB4874A-C881-D044-B06F-D99F75B67F2E}" type="pres">
      <dgm:prSet presAssocID="{6DCD2029-22C4-044B-BD98-157160636461}" presName="ChildText" presStyleLbl="fgAcc1" presStyleIdx="3" presStyleCnt="6" custScaleX="222197" custScaleY="119021">
        <dgm:presLayoutVars>
          <dgm:chMax val="0"/>
          <dgm:chPref val="0"/>
          <dgm:bulletEnabled val="1"/>
        </dgm:presLayoutVars>
      </dgm:prSet>
      <dgm:spPr/>
      <dgm:t>
        <a:bodyPr/>
        <a:lstStyle/>
        <a:p>
          <a:endParaRPr lang="en-US"/>
        </a:p>
      </dgm:t>
    </dgm:pt>
    <dgm:pt modelId="{68041ABC-0747-1F4C-B1DD-F917A5541F6A}" type="pres">
      <dgm:prSet presAssocID="{918808A2-3002-644E-BD01-708B133F6272}" presName="sibTrans" presStyleCnt="0"/>
      <dgm:spPr/>
    </dgm:pt>
    <dgm:pt modelId="{6F6402DA-CEDD-C447-9A79-58E7970A03B5}" type="pres">
      <dgm:prSet presAssocID="{6B7CD213-5662-DF4A-B67A-E50F5B9187FE}" presName="composite" presStyleCnt="0"/>
      <dgm:spPr/>
    </dgm:pt>
    <dgm:pt modelId="{2896A81F-700B-7F47-8522-51DB5C0E6865}" type="pres">
      <dgm:prSet presAssocID="{6B7CD213-5662-DF4A-B67A-E50F5B9187FE}" presName="ParentText" presStyleLbl="node1" presStyleIdx="4" presStyleCnt="6">
        <dgm:presLayoutVars>
          <dgm:chMax val="1"/>
          <dgm:chPref val="1"/>
          <dgm:bulletEnabled val="1"/>
        </dgm:presLayoutVars>
      </dgm:prSet>
      <dgm:spPr/>
      <dgm:t>
        <a:bodyPr/>
        <a:lstStyle/>
        <a:p>
          <a:endParaRPr lang="en-US"/>
        </a:p>
      </dgm:t>
    </dgm:pt>
    <dgm:pt modelId="{6477BDCD-C5E9-B64C-87C4-1B4C653B5D0B}" type="pres">
      <dgm:prSet presAssocID="{6B7CD213-5662-DF4A-B67A-E50F5B9187FE}" presName="Image" presStyleLbl="bgImgPlace1" presStyleIdx="4" presStyleCnt="6"/>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endParaRPr lang="en-US"/>
        </a:p>
      </dgm:t>
    </dgm:pt>
    <dgm:pt modelId="{ABEAD368-94C8-2D48-9D73-61783EB65259}" type="pres">
      <dgm:prSet presAssocID="{6B7CD213-5662-DF4A-B67A-E50F5B9187FE}" presName="ChildText" presStyleLbl="fgAcc1" presStyleIdx="4" presStyleCnt="6" custScaleX="222197" custScaleY="119021">
        <dgm:presLayoutVars>
          <dgm:chMax val="0"/>
          <dgm:chPref val="0"/>
          <dgm:bulletEnabled val="1"/>
        </dgm:presLayoutVars>
      </dgm:prSet>
      <dgm:spPr/>
      <dgm:t>
        <a:bodyPr/>
        <a:lstStyle/>
        <a:p>
          <a:endParaRPr lang="en-US"/>
        </a:p>
      </dgm:t>
    </dgm:pt>
    <dgm:pt modelId="{BEAF61C8-B0B3-E64A-BEA8-CFDF74A5198B}" type="pres">
      <dgm:prSet presAssocID="{ADEF6655-CF2C-2D4C-8CE7-212ED55B5267}" presName="sibTrans" presStyleCnt="0"/>
      <dgm:spPr/>
    </dgm:pt>
    <dgm:pt modelId="{53006C3F-CA91-1542-BB5D-7040EB1728C8}" type="pres">
      <dgm:prSet presAssocID="{7294DA87-D8D6-0A48-BA59-F5C8EFC3443F}" presName="composite" presStyleCnt="0"/>
      <dgm:spPr/>
    </dgm:pt>
    <dgm:pt modelId="{009DDAD0-13BB-194F-B9C6-F0D79828EDFF}" type="pres">
      <dgm:prSet presAssocID="{7294DA87-D8D6-0A48-BA59-F5C8EFC3443F}" presName="ParentText" presStyleLbl="node1" presStyleIdx="5" presStyleCnt="6">
        <dgm:presLayoutVars>
          <dgm:chMax val="1"/>
          <dgm:chPref val="1"/>
          <dgm:bulletEnabled val="1"/>
        </dgm:presLayoutVars>
      </dgm:prSet>
      <dgm:spPr/>
      <dgm:t>
        <a:bodyPr/>
        <a:lstStyle/>
        <a:p>
          <a:endParaRPr lang="en-US"/>
        </a:p>
      </dgm:t>
    </dgm:pt>
    <dgm:pt modelId="{EA4855C7-5144-614B-B0E7-4F1EC1CB513A}" type="pres">
      <dgm:prSet presAssocID="{7294DA87-D8D6-0A48-BA59-F5C8EFC3443F}" presName="Image" presStyleLbl="bgImgPlace1" presStyleIdx="5" presStyleCnt="6"/>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t>
        <a:bodyPr/>
        <a:lstStyle/>
        <a:p>
          <a:endParaRPr lang="en-US"/>
        </a:p>
      </dgm:t>
    </dgm:pt>
    <dgm:pt modelId="{CFC0ACBF-09F8-7C40-A5D1-61A890E75017}" type="pres">
      <dgm:prSet presAssocID="{7294DA87-D8D6-0A48-BA59-F5C8EFC3443F}" presName="ChildText" presStyleLbl="fgAcc1" presStyleIdx="5" presStyleCnt="6" custScaleX="222197" custScaleY="119021">
        <dgm:presLayoutVars>
          <dgm:chMax val="0"/>
          <dgm:chPref val="0"/>
          <dgm:bulletEnabled val="1"/>
        </dgm:presLayoutVars>
      </dgm:prSet>
      <dgm:spPr/>
      <dgm:t>
        <a:bodyPr/>
        <a:lstStyle/>
        <a:p>
          <a:endParaRPr lang="en-US"/>
        </a:p>
      </dgm:t>
    </dgm:pt>
  </dgm:ptLst>
  <dgm:cxnLst>
    <dgm:cxn modelId="{9AE1DB33-22D1-0943-8346-BBE32630E5FE}" srcId="{6B7CD213-5662-DF4A-B67A-E50F5B9187FE}" destId="{DCC07273-22DE-2C48-8EA5-221C16BD8429}" srcOrd="1" destOrd="0" parTransId="{58718E3E-0765-8943-826B-B069A1F04246}" sibTransId="{A0E55CE7-71FC-F842-81F3-F23EDDC2DA95}"/>
    <dgm:cxn modelId="{5529CE0E-D2A0-BD4E-A1ED-602AD48F476C}" type="presOf" srcId="{7294DA87-D8D6-0A48-BA59-F5C8EFC3443F}" destId="{009DDAD0-13BB-194F-B9C6-F0D79828EDFF}" srcOrd="0" destOrd="0" presId="urn:microsoft.com/office/officeart/2008/layout/TitledPictureBlocks"/>
    <dgm:cxn modelId="{6BBBF3D2-A85B-D747-A38D-A6BFED05DD24}" srcId="{6DCD2029-22C4-044B-BD98-157160636461}" destId="{4318AAAE-F988-554A-9A7F-1FBB7929824F}" srcOrd="0" destOrd="0" parTransId="{05AB89CD-2AB4-8D44-84A5-57E15659F21C}" sibTransId="{0A0D4F81-DE13-5A4A-B010-9B31B71BD94E}"/>
    <dgm:cxn modelId="{15E2F52C-F3E4-E846-9EC4-4210101EAEEE}" type="presOf" srcId="{956C998B-1F04-AF4E-9BEB-FCFA78665B91}" destId="{F6C04607-295E-F849-86D7-420C9A710875}" srcOrd="0" destOrd="0" presId="urn:microsoft.com/office/officeart/2008/layout/TitledPictureBlocks"/>
    <dgm:cxn modelId="{8F7DEE8B-8264-0543-9BC6-F6CBADAAA6AF}" srcId="{5007A054-30CE-D24B-8EAD-5AFCF9E084FD}" destId="{18A39489-E10D-2B4C-807E-B8BD781D3526}" srcOrd="1" destOrd="0" parTransId="{9A98B282-4648-CE46-9512-10236C6AA457}" sibTransId="{3D1BA4DC-6B6F-2A4E-913B-4809AEBD3FAC}"/>
    <dgm:cxn modelId="{4CA0ABF3-348D-D74F-A9E8-235D7A97B579}" type="presOf" srcId="{B5581303-6C17-9C40-B8DB-B0949279FCAF}" destId="{ABEAD368-94C8-2D48-9D73-61783EB65259}" srcOrd="0" destOrd="2" presId="urn:microsoft.com/office/officeart/2008/layout/TitledPictureBlocks"/>
    <dgm:cxn modelId="{D515D30F-F368-634D-8BA4-11DEA49085A1}" srcId="{5007A054-30CE-D24B-8EAD-5AFCF9E084FD}" destId="{988F29C9-462F-0848-9BF1-9A8709993B5E}" srcOrd="0" destOrd="0" parTransId="{D2DD5DE8-BB96-3145-A101-75F35ABCDCB4}" sibTransId="{FB8235F1-DAA1-ED45-B37C-B4FE61ADD1B1}"/>
    <dgm:cxn modelId="{999DCB2B-8947-8845-870A-CE8854E2AA1E}" type="presOf" srcId="{3F4AA49E-9D6F-0D46-AD7F-28C1553E9BE9}" destId="{CFC0ACBF-09F8-7C40-A5D1-61A890E75017}" srcOrd="0" destOrd="1" presId="urn:microsoft.com/office/officeart/2008/layout/TitledPictureBlocks"/>
    <dgm:cxn modelId="{E3E9D889-91E7-B04D-94D5-52C88C51EAB5}" srcId="{6B7CD213-5662-DF4A-B67A-E50F5B9187FE}" destId="{B5581303-6C17-9C40-B8DB-B0949279FCAF}" srcOrd="2" destOrd="0" parTransId="{60B315A3-BF83-B148-B6DC-65368C474A2E}" sibTransId="{D42B25C8-31CB-B14B-B92E-A29A21C44A17}"/>
    <dgm:cxn modelId="{BCAC9612-5FE4-A249-98CF-A0D47B0ABBE0}" srcId="{7294DA87-D8D6-0A48-BA59-F5C8EFC3443F}" destId="{3F4AA49E-9D6F-0D46-AD7F-28C1553E9BE9}" srcOrd="1" destOrd="0" parTransId="{3BDC55EE-3E59-3048-8D1C-4A884F1D7B90}" sibTransId="{B9FFA37B-C7AD-2E4A-AEBB-E46450E5D4BB}"/>
    <dgm:cxn modelId="{2AEBD464-86E5-C841-A283-467103890706}" type="presOf" srcId="{E208A590-213C-8F4A-B24D-32683655A703}" destId="{510DD280-DE9B-DF4B-80D8-A53093BC4383}" srcOrd="0" destOrd="0" presId="urn:microsoft.com/office/officeart/2008/layout/TitledPictureBlocks"/>
    <dgm:cxn modelId="{89A4DF2B-00B4-D741-9355-37CCA9C2923E}" type="presOf" srcId="{31CA4BFE-72CD-9C4B-A11B-7EAF7E0AD69C}" destId="{EAD4D21F-DCF2-864B-914D-7EE8F590FB9B}" srcOrd="0" destOrd="0" presId="urn:microsoft.com/office/officeart/2008/layout/TitledPictureBlocks"/>
    <dgm:cxn modelId="{94233549-7CCD-5143-9175-8DF701188ADD}" type="presOf" srcId="{FEA1E924-0AEB-B043-8B00-14054DD84EDE}" destId="{0262C2D7-1942-B44D-8B29-9A43B4420450}" srcOrd="0" destOrd="0" presId="urn:microsoft.com/office/officeart/2008/layout/TitledPictureBlocks"/>
    <dgm:cxn modelId="{8ED0ACCF-4693-A646-A4CC-69914E653A75}" srcId="{956C998B-1F04-AF4E-9BEB-FCFA78665B91}" destId="{031559A3-8DCE-1141-8786-20611D288641}" srcOrd="2" destOrd="0" parTransId="{77C47461-52C6-AF47-895B-F81EFE34EA05}" sibTransId="{5ED2CE40-6B5B-804B-8AF6-720FE3E5A56A}"/>
    <dgm:cxn modelId="{4BBACDF7-3C99-124B-B2F6-580B23D5EA70}" srcId="{FEA1E924-0AEB-B043-8B00-14054DD84EDE}" destId="{6DCD2029-22C4-044B-BD98-157160636461}" srcOrd="3" destOrd="0" parTransId="{6A9744AB-687C-9D44-A2BA-5A6829D4E44F}" sibTransId="{918808A2-3002-644E-BD01-708B133F6272}"/>
    <dgm:cxn modelId="{32FB3E6A-C53D-E549-8250-6A24A6EE0977}" srcId="{E208A590-213C-8F4A-B24D-32683655A703}" destId="{2E13AC1A-8C1F-054F-A166-CB5609DDE2B1}" srcOrd="1" destOrd="0" parTransId="{F8615875-4EDB-8649-994A-D0220415E11E}" sibTransId="{A817DD32-8F5E-9443-80C0-BB34D5840F45}"/>
    <dgm:cxn modelId="{FB27A227-5CD7-8846-A7AD-D3DDA4BBDA5F}" type="presOf" srcId="{4318AAAE-F988-554A-9A7F-1FBB7929824F}" destId="{7AB4874A-C881-D044-B06F-D99F75B67F2E}" srcOrd="0" destOrd="0" presId="urn:microsoft.com/office/officeart/2008/layout/TitledPictureBlocks"/>
    <dgm:cxn modelId="{8CBED4B0-CD41-4D4D-A9CB-1A747DA14BCA}" type="presOf" srcId="{DCC07273-22DE-2C48-8EA5-221C16BD8429}" destId="{ABEAD368-94C8-2D48-9D73-61783EB65259}" srcOrd="0" destOrd="1" presId="urn:microsoft.com/office/officeart/2008/layout/TitledPictureBlocks"/>
    <dgm:cxn modelId="{ADD85B4D-334D-AE42-94D4-84EF76800624}" srcId="{FEA1E924-0AEB-B043-8B00-14054DD84EDE}" destId="{6B7CD213-5662-DF4A-B67A-E50F5B9187FE}" srcOrd="4" destOrd="0" parTransId="{1639923D-3DEE-EB42-BE81-540737B17CB1}" sibTransId="{ADEF6655-CF2C-2D4C-8CE7-212ED55B5267}"/>
    <dgm:cxn modelId="{9B8AE4A6-A1ED-C446-BC8A-5FF9A1E8F41C}" type="presOf" srcId="{90699DEF-97D7-8C43-8BDC-DFCBCBEB6556}" destId="{7AB4874A-C881-D044-B06F-D99F75B67F2E}" srcOrd="0" destOrd="1" presId="urn:microsoft.com/office/officeart/2008/layout/TitledPictureBlocks"/>
    <dgm:cxn modelId="{3B48D26F-DC7C-7649-93DE-278EAE3EC165}" srcId="{FEA1E924-0AEB-B043-8B00-14054DD84EDE}" destId="{7294DA87-D8D6-0A48-BA59-F5C8EFC3443F}" srcOrd="5" destOrd="0" parTransId="{1B30EDDF-0F48-0047-8FD4-CB18C01254F2}" sibTransId="{A034F10D-E292-C84F-A297-CFB113C7B296}"/>
    <dgm:cxn modelId="{02368E63-6E09-2E42-A2F8-6C593C237BA8}" srcId="{FEA1E924-0AEB-B043-8B00-14054DD84EDE}" destId="{5007A054-30CE-D24B-8EAD-5AFCF9E084FD}" srcOrd="0" destOrd="0" parTransId="{A2AE8E0D-4529-1641-B526-C2F0C51A8672}" sibTransId="{06B8FCC0-BE22-EA43-9395-863C6FDF85B0}"/>
    <dgm:cxn modelId="{F1F2F107-1D70-8542-8188-639DAC94FD17}" srcId="{E208A590-213C-8F4A-B24D-32683655A703}" destId="{31CA4BFE-72CD-9C4B-A11B-7EAF7E0AD69C}" srcOrd="0" destOrd="0" parTransId="{FA777356-5255-EE41-8984-24113118E0C1}" sibTransId="{C10B5180-61FA-0C40-8347-DCD56569BCCA}"/>
    <dgm:cxn modelId="{89CA53F3-F6D7-2C4E-AD91-143E7CEB32D7}" srcId="{FEA1E924-0AEB-B043-8B00-14054DD84EDE}" destId="{E208A590-213C-8F4A-B24D-32683655A703}" srcOrd="2" destOrd="0" parTransId="{C0843A75-D5F5-F142-A46C-68E79EF34819}" sibTransId="{9BE346AF-52D1-A44B-AC46-05D5B136C394}"/>
    <dgm:cxn modelId="{7AE13738-CF9A-9D45-B25D-C9DCE3C6B11D}" type="presOf" srcId="{18A39489-E10D-2B4C-807E-B8BD781D3526}" destId="{7C06A698-C074-F14F-8519-8578C9B6BBE6}" srcOrd="0" destOrd="1" presId="urn:microsoft.com/office/officeart/2008/layout/TitledPictureBlocks"/>
    <dgm:cxn modelId="{3DBD894C-1D54-914C-9F5E-C2E99D5126EA}" type="presOf" srcId="{6DCD2029-22C4-044B-BD98-157160636461}" destId="{3AE2B0A4-D332-3B4A-96FF-1A40B9A7BA4F}" srcOrd="0" destOrd="0" presId="urn:microsoft.com/office/officeart/2008/layout/TitledPictureBlocks"/>
    <dgm:cxn modelId="{9A8408C3-E02F-A549-B1C9-83C1BDC0927E}" type="presOf" srcId="{B0312F09-B19F-A446-843A-2BAD7BDD056C}" destId="{E4DB779F-9078-4346-8A34-3BDB2358A361}" srcOrd="0" destOrd="1" presId="urn:microsoft.com/office/officeart/2008/layout/TitledPictureBlocks"/>
    <dgm:cxn modelId="{6E049CF6-7E3D-FA45-8F2E-8D9497974E8D}" srcId="{FEA1E924-0AEB-B043-8B00-14054DD84EDE}" destId="{956C998B-1F04-AF4E-9BEB-FCFA78665B91}" srcOrd="1" destOrd="0" parTransId="{24C36901-4DBC-9048-916C-48A4DCF01715}" sibTransId="{F07BAA17-6746-314C-8FA7-2A0062ED0E04}"/>
    <dgm:cxn modelId="{8C2FC0E9-C6AE-8742-A9E7-5F7A37D2FD73}" type="presOf" srcId="{031559A3-8DCE-1141-8786-20611D288641}" destId="{E4DB779F-9078-4346-8A34-3BDB2358A361}" srcOrd="0" destOrd="2" presId="urn:microsoft.com/office/officeart/2008/layout/TitledPictureBlocks"/>
    <dgm:cxn modelId="{E2C1A9C2-D20B-0743-86C3-817DB6A4BF89}" type="presOf" srcId="{5F3D3D13-0C09-4A44-8992-8960E6EEFB40}" destId="{CFC0ACBF-09F8-7C40-A5D1-61A890E75017}" srcOrd="0" destOrd="0" presId="urn:microsoft.com/office/officeart/2008/layout/TitledPictureBlocks"/>
    <dgm:cxn modelId="{E1F38F9B-B0C6-1D43-B24C-82E068CFC15E}" type="presOf" srcId="{6B7CD213-5662-DF4A-B67A-E50F5B9187FE}" destId="{2896A81F-700B-7F47-8522-51DB5C0E6865}" srcOrd="0" destOrd="0" presId="urn:microsoft.com/office/officeart/2008/layout/TitledPictureBlocks"/>
    <dgm:cxn modelId="{4508B595-96B6-694A-BE0B-FDD460D34F1A}" type="presOf" srcId="{BA252750-5DE7-1C4A-91A5-238880A2CF68}" destId="{E4DB779F-9078-4346-8A34-3BDB2358A361}" srcOrd="0" destOrd="0" presId="urn:microsoft.com/office/officeart/2008/layout/TitledPictureBlocks"/>
    <dgm:cxn modelId="{B13C3B1C-6AE8-DC42-8280-50EC323CF86F}" type="presOf" srcId="{E80F268B-8CFE-2443-8572-30B3C2C5CEA0}" destId="{ABEAD368-94C8-2D48-9D73-61783EB65259}" srcOrd="0" destOrd="0" presId="urn:microsoft.com/office/officeart/2008/layout/TitledPictureBlocks"/>
    <dgm:cxn modelId="{6AB798AC-13CB-9D43-AF75-7A4D7EC0CD7C}" type="presOf" srcId="{2E13AC1A-8C1F-054F-A166-CB5609DDE2B1}" destId="{EAD4D21F-DCF2-864B-914D-7EE8F590FB9B}" srcOrd="0" destOrd="1" presId="urn:microsoft.com/office/officeart/2008/layout/TitledPictureBlocks"/>
    <dgm:cxn modelId="{A0F3E30D-EAA7-B341-BF34-B910573B0456}" srcId="{956C998B-1F04-AF4E-9BEB-FCFA78665B91}" destId="{BA252750-5DE7-1C4A-91A5-238880A2CF68}" srcOrd="0" destOrd="0" parTransId="{D1A2D475-CB68-CD48-99FD-7AFCA4542601}" sibTransId="{FBBC281E-6213-3D45-9F42-71A548EE20D4}"/>
    <dgm:cxn modelId="{3E2502A9-7521-814E-99E1-A6FFD1CEFBB1}" type="presOf" srcId="{5007A054-30CE-D24B-8EAD-5AFCF9E084FD}" destId="{322A36F9-604F-D441-B530-964749C97855}" srcOrd="0" destOrd="0" presId="urn:microsoft.com/office/officeart/2008/layout/TitledPictureBlocks"/>
    <dgm:cxn modelId="{AAA21068-17D7-FE48-9118-F4C996239D3D}" srcId="{956C998B-1F04-AF4E-9BEB-FCFA78665B91}" destId="{B0312F09-B19F-A446-843A-2BAD7BDD056C}" srcOrd="1" destOrd="0" parTransId="{31032E90-7742-554A-B7E8-C122EC5595AD}" sibTransId="{CD4CF7C9-9BA0-3E4B-A1E0-77DD561DEA31}"/>
    <dgm:cxn modelId="{CD9872C4-13F4-E043-817C-5BB6DDB19469}" srcId="{7294DA87-D8D6-0A48-BA59-F5C8EFC3443F}" destId="{5F3D3D13-0C09-4A44-8992-8960E6EEFB40}" srcOrd="0" destOrd="0" parTransId="{3B9DF1E7-F021-9B40-A970-E84AAE708969}" sibTransId="{8C44833C-4A06-544C-9940-D9763B8C9277}"/>
    <dgm:cxn modelId="{BB1F9E4E-4B93-C841-8E92-1AD5DAD0A685}" srcId="{6B7CD213-5662-DF4A-B67A-E50F5B9187FE}" destId="{E80F268B-8CFE-2443-8572-30B3C2C5CEA0}" srcOrd="0" destOrd="0" parTransId="{8996F0EF-D27D-9F4F-8005-BC598550EE3B}" sibTransId="{CC7FBE4A-B0C7-8246-B086-12FB8F866BB3}"/>
    <dgm:cxn modelId="{EE750AFA-4BE4-0345-958A-E40927FE46F4}" type="presOf" srcId="{988F29C9-462F-0848-9BF1-9A8709993B5E}" destId="{7C06A698-C074-F14F-8519-8578C9B6BBE6}" srcOrd="0" destOrd="0" presId="urn:microsoft.com/office/officeart/2008/layout/TitledPictureBlocks"/>
    <dgm:cxn modelId="{782FAA6C-99E9-144F-8E49-494E16275B12}" srcId="{6DCD2029-22C4-044B-BD98-157160636461}" destId="{90699DEF-97D7-8C43-8BDC-DFCBCBEB6556}" srcOrd="1" destOrd="0" parTransId="{5E5CC146-48B3-1F48-8EC0-0A474A20DFE8}" sibTransId="{1E69E6FF-AFBC-7B4E-9435-15CB38F52A50}"/>
    <dgm:cxn modelId="{54417C94-9137-C040-B9ED-C230F7546513}" type="presParOf" srcId="{0262C2D7-1942-B44D-8B29-9A43B4420450}" destId="{9CDC8DB9-FFBC-8042-8BAF-B5698BCC5031}" srcOrd="0" destOrd="0" presId="urn:microsoft.com/office/officeart/2008/layout/TitledPictureBlocks"/>
    <dgm:cxn modelId="{2559769A-C017-E748-8EF5-51C3B67B4D3F}" type="presParOf" srcId="{9CDC8DB9-FFBC-8042-8BAF-B5698BCC5031}" destId="{322A36F9-604F-D441-B530-964749C97855}" srcOrd="0" destOrd="0" presId="urn:microsoft.com/office/officeart/2008/layout/TitledPictureBlocks"/>
    <dgm:cxn modelId="{21AFC8C9-4043-2C4C-91D0-8DE33C51D485}" type="presParOf" srcId="{9CDC8DB9-FFBC-8042-8BAF-B5698BCC5031}" destId="{B8AFC636-58CA-5F4C-8792-5BC207157300}" srcOrd="1" destOrd="0" presId="urn:microsoft.com/office/officeart/2008/layout/TitledPictureBlocks"/>
    <dgm:cxn modelId="{8D75F5B1-FE98-9143-AD8E-A3B3477CB29F}" type="presParOf" srcId="{9CDC8DB9-FFBC-8042-8BAF-B5698BCC5031}" destId="{7C06A698-C074-F14F-8519-8578C9B6BBE6}" srcOrd="2" destOrd="0" presId="urn:microsoft.com/office/officeart/2008/layout/TitledPictureBlocks"/>
    <dgm:cxn modelId="{452F3246-3238-9D41-91E0-D0C1EAF508FB}" type="presParOf" srcId="{0262C2D7-1942-B44D-8B29-9A43B4420450}" destId="{0CED0771-8A2D-EA43-8439-A9F0FE33DC3E}" srcOrd="1" destOrd="0" presId="urn:microsoft.com/office/officeart/2008/layout/TitledPictureBlocks"/>
    <dgm:cxn modelId="{D94B5AF8-E86A-B945-8F3B-916E57C4BC29}" type="presParOf" srcId="{0262C2D7-1942-B44D-8B29-9A43B4420450}" destId="{B0A1DC24-0461-6B48-B14A-C0C08E3B0CD6}" srcOrd="2" destOrd="0" presId="urn:microsoft.com/office/officeart/2008/layout/TitledPictureBlocks"/>
    <dgm:cxn modelId="{423B459B-3D9B-B84A-A7E9-43B78B13040B}" type="presParOf" srcId="{B0A1DC24-0461-6B48-B14A-C0C08E3B0CD6}" destId="{F6C04607-295E-F849-86D7-420C9A710875}" srcOrd="0" destOrd="0" presId="urn:microsoft.com/office/officeart/2008/layout/TitledPictureBlocks"/>
    <dgm:cxn modelId="{0F85211C-1D9B-B842-88B2-A08E3353DCC9}" type="presParOf" srcId="{B0A1DC24-0461-6B48-B14A-C0C08E3B0CD6}" destId="{BE84E5C8-2BE3-5D43-8B81-CA8F2F3FFFCA}" srcOrd="1" destOrd="0" presId="urn:microsoft.com/office/officeart/2008/layout/TitledPictureBlocks"/>
    <dgm:cxn modelId="{9D0B4113-AFAD-2343-82FF-A13D3FE115B4}" type="presParOf" srcId="{B0A1DC24-0461-6B48-B14A-C0C08E3B0CD6}" destId="{E4DB779F-9078-4346-8A34-3BDB2358A361}" srcOrd="2" destOrd="0" presId="urn:microsoft.com/office/officeart/2008/layout/TitledPictureBlocks"/>
    <dgm:cxn modelId="{83DC52D7-3825-D445-876F-B589786C45D4}" type="presParOf" srcId="{0262C2D7-1942-B44D-8B29-9A43B4420450}" destId="{0812802A-0EFD-8F4A-879B-2B252E88DD8C}" srcOrd="3" destOrd="0" presId="urn:microsoft.com/office/officeart/2008/layout/TitledPictureBlocks"/>
    <dgm:cxn modelId="{BF8B2082-5981-3949-B749-057A8FE09146}" type="presParOf" srcId="{0262C2D7-1942-B44D-8B29-9A43B4420450}" destId="{50A3ABF8-494B-154D-A935-35F9255507CE}" srcOrd="4" destOrd="0" presId="urn:microsoft.com/office/officeart/2008/layout/TitledPictureBlocks"/>
    <dgm:cxn modelId="{E8C99973-4751-1648-B997-34FC9C82786D}" type="presParOf" srcId="{50A3ABF8-494B-154D-A935-35F9255507CE}" destId="{510DD280-DE9B-DF4B-80D8-A53093BC4383}" srcOrd="0" destOrd="0" presId="urn:microsoft.com/office/officeart/2008/layout/TitledPictureBlocks"/>
    <dgm:cxn modelId="{14631E83-347C-C844-AA3E-5C6B2FB6FF96}" type="presParOf" srcId="{50A3ABF8-494B-154D-A935-35F9255507CE}" destId="{FA50903A-B953-6C40-BE41-854F703DE084}" srcOrd="1" destOrd="0" presId="urn:microsoft.com/office/officeart/2008/layout/TitledPictureBlocks"/>
    <dgm:cxn modelId="{473FB3F2-B8BA-3A47-B7DB-0C9A0AD814CD}" type="presParOf" srcId="{50A3ABF8-494B-154D-A935-35F9255507CE}" destId="{EAD4D21F-DCF2-864B-914D-7EE8F590FB9B}" srcOrd="2" destOrd="0" presId="urn:microsoft.com/office/officeart/2008/layout/TitledPictureBlocks"/>
    <dgm:cxn modelId="{75954E96-3600-3C4A-AAAC-3F94980673D9}" type="presParOf" srcId="{0262C2D7-1942-B44D-8B29-9A43B4420450}" destId="{D4F681DB-7145-354C-B2C5-1DA3236AA0F6}" srcOrd="5" destOrd="0" presId="urn:microsoft.com/office/officeart/2008/layout/TitledPictureBlocks"/>
    <dgm:cxn modelId="{3CE1D740-683B-2644-9A67-4EBF77C7A217}" type="presParOf" srcId="{0262C2D7-1942-B44D-8B29-9A43B4420450}" destId="{2565D608-BFA6-2B4C-8FE3-11DAFCF6662E}" srcOrd="6" destOrd="0" presId="urn:microsoft.com/office/officeart/2008/layout/TitledPictureBlocks"/>
    <dgm:cxn modelId="{8E6648BB-8A4D-2F41-9643-AF965348F553}" type="presParOf" srcId="{2565D608-BFA6-2B4C-8FE3-11DAFCF6662E}" destId="{3AE2B0A4-D332-3B4A-96FF-1A40B9A7BA4F}" srcOrd="0" destOrd="0" presId="urn:microsoft.com/office/officeart/2008/layout/TitledPictureBlocks"/>
    <dgm:cxn modelId="{34695C87-0732-D84C-AFB0-2AC7FFD23007}" type="presParOf" srcId="{2565D608-BFA6-2B4C-8FE3-11DAFCF6662E}" destId="{B535A70B-2CF1-F544-BFF4-1145F461CA85}" srcOrd="1" destOrd="0" presId="urn:microsoft.com/office/officeart/2008/layout/TitledPictureBlocks"/>
    <dgm:cxn modelId="{A5C5A824-C2AE-4D43-A03A-BA48496C933F}" type="presParOf" srcId="{2565D608-BFA6-2B4C-8FE3-11DAFCF6662E}" destId="{7AB4874A-C881-D044-B06F-D99F75B67F2E}" srcOrd="2" destOrd="0" presId="urn:microsoft.com/office/officeart/2008/layout/TitledPictureBlocks"/>
    <dgm:cxn modelId="{4AC0B562-23BB-1D48-996E-15E4671B6041}" type="presParOf" srcId="{0262C2D7-1942-B44D-8B29-9A43B4420450}" destId="{68041ABC-0747-1F4C-B1DD-F917A5541F6A}" srcOrd="7" destOrd="0" presId="urn:microsoft.com/office/officeart/2008/layout/TitledPictureBlocks"/>
    <dgm:cxn modelId="{9C79319F-A2BE-C049-9701-A4D8C2315F07}" type="presParOf" srcId="{0262C2D7-1942-B44D-8B29-9A43B4420450}" destId="{6F6402DA-CEDD-C447-9A79-58E7970A03B5}" srcOrd="8" destOrd="0" presId="urn:microsoft.com/office/officeart/2008/layout/TitledPictureBlocks"/>
    <dgm:cxn modelId="{FE320FF8-1CD4-4F44-ACAD-E74ADDC69221}" type="presParOf" srcId="{6F6402DA-CEDD-C447-9A79-58E7970A03B5}" destId="{2896A81F-700B-7F47-8522-51DB5C0E6865}" srcOrd="0" destOrd="0" presId="urn:microsoft.com/office/officeart/2008/layout/TitledPictureBlocks"/>
    <dgm:cxn modelId="{330DEF7A-25B2-F24B-A883-280C307BCC59}" type="presParOf" srcId="{6F6402DA-CEDD-C447-9A79-58E7970A03B5}" destId="{6477BDCD-C5E9-B64C-87C4-1B4C653B5D0B}" srcOrd="1" destOrd="0" presId="urn:microsoft.com/office/officeart/2008/layout/TitledPictureBlocks"/>
    <dgm:cxn modelId="{10DD2729-C78A-6C4D-84F4-822CFBB4B9BD}" type="presParOf" srcId="{6F6402DA-CEDD-C447-9A79-58E7970A03B5}" destId="{ABEAD368-94C8-2D48-9D73-61783EB65259}" srcOrd="2" destOrd="0" presId="urn:microsoft.com/office/officeart/2008/layout/TitledPictureBlocks"/>
    <dgm:cxn modelId="{085C0160-4723-2244-88C5-764F0161475F}" type="presParOf" srcId="{0262C2D7-1942-B44D-8B29-9A43B4420450}" destId="{BEAF61C8-B0B3-E64A-BEA8-CFDF74A5198B}" srcOrd="9" destOrd="0" presId="urn:microsoft.com/office/officeart/2008/layout/TitledPictureBlocks"/>
    <dgm:cxn modelId="{6C3A18ED-533E-6346-BBF8-EDB998573456}" type="presParOf" srcId="{0262C2D7-1942-B44D-8B29-9A43B4420450}" destId="{53006C3F-CA91-1542-BB5D-7040EB1728C8}" srcOrd="10" destOrd="0" presId="urn:microsoft.com/office/officeart/2008/layout/TitledPictureBlocks"/>
    <dgm:cxn modelId="{A26005D7-7280-B746-9C49-7003E208362D}" type="presParOf" srcId="{53006C3F-CA91-1542-BB5D-7040EB1728C8}" destId="{009DDAD0-13BB-194F-B9C6-F0D79828EDFF}" srcOrd="0" destOrd="0" presId="urn:microsoft.com/office/officeart/2008/layout/TitledPictureBlocks"/>
    <dgm:cxn modelId="{27B5E28A-6E60-D946-96DC-E22443502264}" type="presParOf" srcId="{53006C3F-CA91-1542-BB5D-7040EB1728C8}" destId="{EA4855C7-5144-614B-B0E7-4F1EC1CB513A}" srcOrd="1" destOrd="0" presId="urn:microsoft.com/office/officeart/2008/layout/TitledPictureBlocks"/>
    <dgm:cxn modelId="{E405697C-E006-3340-A9DF-FFCB49E036CF}" type="presParOf" srcId="{53006C3F-CA91-1542-BB5D-7040EB1728C8}" destId="{CFC0ACBF-09F8-7C40-A5D1-61A890E75017}"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43E22C-5DAB-2E4E-A215-4FF05F71F231}" type="doc">
      <dgm:prSet loTypeId="urn:microsoft.com/office/officeart/2008/layout/TitlePictureLineup" loCatId="" qsTypeId="urn:microsoft.com/office/officeart/2005/8/quickstyle/simple4" qsCatId="simple" csTypeId="urn:microsoft.com/office/officeart/2005/8/colors/accent1_2" csCatId="accent1" phldr="1"/>
      <dgm:spPr/>
      <dgm:t>
        <a:bodyPr/>
        <a:lstStyle/>
        <a:p>
          <a:endParaRPr lang="en-US"/>
        </a:p>
      </dgm:t>
    </dgm:pt>
    <dgm:pt modelId="{4AEA8A2B-D0D8-364F-B987-8CDD2D88FF4F}">
      <dgm:prSet phldrT="[Text]" custT="1"/>
      <dgm:spPr/>
      <dgm:t>
        <a:bodyPr/>
        <a:lstStyle/>
        <a:p>
          <a:r>
            <a:rPr lang="en-US" sz="1600" dirty="0"/>
            <a:t>VA – Viking ASICs</a:t>
          </a:r>
        </a:p>
      </dgm:t>
    </dgm:pt>
    <dgm:pt modelId="{43D937A6-F2D8-2A4B-AAFB-1B6B9D20A143}" type="parTrans" cxnId="{36C5127C-0CCA-474A-BC1B-04FE4C8B9245}">
      <dgm:prSet/>
      <dgm:spPr/>
      <dgm:t>
        <a:bodyPr/>
        <a:lstStyle/>
        <a:p>
          <a:endParaRPr lang="en-US"/>
        </a:p>
      </dgm:t>
    </dgm:pt>
    <dgm:pt modelId="{149F67EC-0977-D149-B2AD-2CCE32A0FAA1}" type="sibTrans" cxnId="{36C5127C-0CCA-474A-BC1B-04FE4C8B9245}">
      <dgm:prSet/>
      <dgm:spPr/>
      <dgm:t>
        <a:bodyPr/>
        <a:lstStyle/>
        <a:p>
          <a:endParaRPr lang="en-US"/>
        </a:p>
      </dgm:t>
    </dgm:pt>
    <dgm:pt modelId="{B6590F22-D832-544E-A821-01B566188A16}">
      <dgm:prSet phldrT="[Text]" custT="1"/>
      <dgm:spPr/>
      <dgm:t>
        <a:bodyPr/>
        <a:lstStyle/>
        <a:p>
          <a:r>
            <a:rPr lang="en-US" sz="1600" dirty="0"/>
            <a:t>VATA and CA – Triggers and Counters</a:t>
          </a:r>
        </a:p>
      </dgm:t>
    </dgm:pt>
    <dgm:pt modelId="{25C6BBD3-5F08-6E4A-BEC5-99936E8CBD74}" type="parTrans" cxnId="{F0A4B47F-D9DC-BE4E-8958-B15ED105A308}">
      <dgm:prSet/>
      <dgm:spPr/>
      <dgm:t>
        <a:bodyPr/>
        <a:lstStyle/>
        <a:p>
          <a:endParaRPr lang="en-US"/>
        </a:p>
      </dgm:t>
    </dgm:pt>
    <dgm:pt modelId="{8031F50B-2CCD-294B-A1CB-DA85AD93F583}" type="sibTrans" cxnId="{F0A4B47F-D9DC-BE4E-8958-B15ED105A308}">
      <dgm:prSet/>
      <dgm:spPr/>
      <dgm:t>
        <a:bodyPr/>
        <a:lstStyle/>
        <a:p>
          <a:endParaRPr lang="en-US"/>
        </a:p>
      </dgm:t>
    </dgm:pt>
    <dgm:pt modelId="{50AAD6A2-C6A0-EB41-899A-76F361A77EAE}">
      <dgm:prSet phldrT="[Text]" custT="1"/>
      <dgm:spPr/>
      <dgm:t>
        <a:bodyPr/>
        <a:lstStyle/>
        <a:p>
          <a:r>
            <a:rPr lang="en-US" sz="1600" dirty="0"/>
            <a:t>IR – Infrared ASICs</a:t>
          </a:r>
        </a:p>
      </dgm:t>
    </dgm:pt>
    <dgm:pt modelId="{3217D408-8AEC-6147-B03C-AE4A02FEB24E}" type="parTrans" cxnId="{93211F50-4DA8-9F4A-882B-7D9C71D1E9F5}">
      <dgm:prSet/>
      <dgm:spPr/>
      <dgm:t>
        <a:bodyPr/>
        <a:lstStyle/>
        <a:p>
          <a:endParaRPr lang="en-US"/>
        </a:p>
      </dgm:t>
    </dgm:pt>
    <dgm:pt modelId="{C88097D7-63FA-6347-A82E-AE81627CC1F4}" type="sibTrans" cxnId="{93211F50-4DA8-9F4A-882B-7D9C71D1E9F5}">
      <dgm:prSet/>
      <dgm:spPr/>
      <dgm:t>
        <a:bodyPr/>
        <a:lstStyle/>
        <a:p>
          <a:endParaRPr lang="en-US"/>
        </a:p>
      </dgm:t>
    </dgm:pt>
    <dgm:pt modelId="{B8BA98EF-AE70-284E-8799-4D440A365CB4}">
      <dgm:prSet phldrT="[Text]" custT="1"/>
      <dgm:spPr/>
      <dgm:t>
        <a:bodyPr/>
        <a:lstStyle/>
        <a:p>
          <a:r>
            <a:rPr lang="en-US" sz="1600" dirty="0"/>
            <a:t>Pre-amplifiers and shapers</a:t>
          </a:r>
        </a:p>
      </dgm:t>
    </dgm:pt>
    <dgm:pt modelId="{775E5F1E-9B4C-7F40-97BA-FDB69DC7D8BA}" type="parTrans" cxnId="{BB251986-17A0-8246-AB1C-21D6DC9D5B2E}">
      <dgm:prSet/>
      <dgm:spPr/>
      <dgm:t>
        <a:bodyPr/>
        <a:lstStyle/>
        <a:p>
          <a:endParaRPr lang="en-US"/>
        </a:p>
      </dgm:t>
    </dgm:pt>
    <dgm:pt modelId="{29A5F9DB-D2F0-6040-B152-5003FC75C9DE}" type="sibTrans" cxnId="{BB251986-17A0-8246-AB1C-21D6DC9D5B2E}">
      <dgm:prSet/>
      <dgm:spPr/>
      <dgm:t>
        <a:bodyPr/>
        <a:lstStyle/>
        <a:p>
          <a:endParaRPr lang="en-US"/>
        </a:p>
      </dgm:t>
    </dgm:pt>
    <dgm:pt modelId="{58CD9147-5BEB-5546-8467-72937C8DBB38}">
      <dgm:prSet phldrT="[Text]" custT="1"/>
      <dgm:spPr/>
      <dgm:t>
        <a:bodyPr/>
        <a:lstStyle/>
        <a:p>
          <a:r>
            <a:rPr lang="en-US" sz="1600" dirty="0"/>
            <a:t>Pre-amplifiers, shapers, comparators, counters</a:t>
          </a:r>
        </a:p>
      </dgm:t>
    </dgm:pt>
    <dgm:pt modelId="{3B53940A-5493-9A45-A84A-C6CDFB39C5D1}" type="parTrans" cxnId="{34A103F6-E197-BD4C-AF1F-C006C705C5AF}">
      <dgm:prSet/>
      <dgm:spPr/>
      <dgm:t>
        <a:bodyPr/>
        <a:lstStyle/>
        <a:p>
          <a:endParaRPr lang="en-US"/>
        </a:p>
      </dgm:t>
    </dgm:pt>
    <dgm:pt modelId="{4ADF5BD8-37CE-0940-B7C1-B28E41A6715C}" type="sibTrans" cxnId="{34A103F6-E197-BD4C-AF1F-C006C705C5AF}">
      <dgm:prSet/>
      <dgm:spPr/>
      <dgm:t>
        <a:bodyPr/>
        <a:lstStyle/>
        <a:p>
          <a:endParaRPr lang="en-US"/>
        </a:p>
      </dgm:t>
    </dgm:pt>
    <dgm:pt modelId="{3BFD065E-0E4A-8A41-AE72-D31253CAC11E}">
      <dgm:prSet phldrT="[Text]" custT="1"/>
      <dgm:spPr/>
      <dgm:t>
        <a:bodyPr/>
        <a:lstStyle/>
        <a:p>
          <a:r>
            <a:rPr lang="en-US" sz="1600" dirty="0"/>
            <a:t>LNA, ADC, Micro-controller</a:t>
          </a:r>
        </a:p>
      </dgm:t>
    </dgm:pt>
    <dgm:pt modelId="{AC6A3F8B-308D-4F4E-B4C3-494A8FF0E439}" type="parTrans" cxnId="{E58085B9-786E-A74D-A21C-FA6552C79994}">
      <dgm:prSet/>
      <dgm:spPr/>
      <dgm:t>
        <a:bodyPr/>
        <a:lstStyle/>
        <a:p>
          <a:endParaRPr lang="en-US"/>
        </a:p>
      </dgm:t>
    </dgm:pt>
    <dgm:pt modelId="{F3E74DD2-F7EC-304A-8DCF-5E9BB0227413}" type="sibTrans" cxnId="{E58085B9-786E-A74D-A21C-FA6552C79994}">
      <dgm:prSet/>
      <dgm:spPr/>
      <dgm:t>
        <a:bodyPr/>
        <a:lstStyle/>
        <a:p>
          <a:endParaRPr lang="en-US"/>
        </a:p>
      </dgm:t>
    </dgm:pt>
    <dgm:pt modelId="{903E71AD-AEBE-3A4D-9D4D-D89B5BC159A1}" type="pres">
      <dgm:prSet presAssocID="{DF43E22C-5DAB-2E4E-A215-4FF05F71F231}" presName="Name0" presStyleCnt="0">
        <dgm:presLayoutVars>
          <dgm:dir/>
        </dgm:presLayoutVars>
      </dgm:prSet>
      <dgm:spPr/>
      <dgm:t>
        <a:bodyPr/>
        <a:lstStyle/>
        <a:p>
          <a:endParaRPr lang="en-US"/>
        </a:p>
      </dgm:t>
    </dgm:pt>
    <dgm:pt modelId="{2F48CA09-66D3-2449-98D8-26925A47DA98}" type="pres">
      <dgm:prSet presAssocID="{4AEA8A2B-D0D8-364F-B987-8CDD2D88FF4F}" presName="composite" presStyleCnt="0"/>
      <dgm:spPr/>
    </dgm:pt>
    <dgm:pt modelId="{1730BC39-0A9B-1A42-BFA4-42C5E71B15A7}" type="pres">
      <dgm:prSet presAssocID="{4AEA8A2B-D0D8-364F-B987-8CDD2D88FF4F}" presName="Accent" presStyleLbl="alignAcc1" presStyleIdx="0" presStyleCnt="3"/>
      <dgm:spPr/>
    </dgm:pt>
    <dgm:pt modelId="{61A93FD2-3800-DE41-8B5B-0490E12BCE7F}" type="pres">
      <dgm:prSet presAssocID="{4AEA8A2B-D0D8-364F-B987-8CDD2D88FF4F}" presName="Image" presStyleLbl="nod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en-US"/>
        </a:p>
      </dgm:t>
    </dgm:pt>
    <dgm:pt modelId="{B9F7EEC0-37A1-474F-A68E-C99E3E624F5F}" type="pres">
      <dgm:prSet presAssocID="{4AEA8A2B-D0D8-364F-B987-8CDD2D88FF4F}" presName="Child" presStyleLbl="revTx" presStyleIdx="0" presStyleCnt="3">
        <dgm:presLayoutVars>
          <dgm:bulletEnabled val="1"/>
        </dgm:presLayoutVars>
      </dgm:prSet>
      <dgm:spPr/>
      <dgm:t>
        <a:bodyPr/>
        <a:lstStyle/>
        <a:p>
          <a:endParaRPr lang="en-US"/>
        </a:p>
      </dgm:t>
    </dgm:pt>
    <dgm:pt modelId="{CAEDF4DC-D2BB-8142-977C-95ABA29DE530}" type="pres">
      <dgm:prSet presAssocID="{4AEA8A2B-D0D8-364F-B987-8CDD2D88FF4F}" presName="Parent" presStyleLbl="alignNode1" presStyleIdx="0" presStyleCnt="3" custScaleY="258391">
        <dgm:presLayoutVars>
          <dgm:bulletEnabled val="1"/>
        </dgm:presLayoutVars>
      </dgm:prSet>
      <dgm:spPr/>
      <dgm:t>
        <a:bodyPr/>
        <a:lstStyle/>
        <a:p>
          <a:endParaRPr lang="en-US"/>
        </a:p>
      </dgm:t>
    </dgm:pt>
    <dgm:pt modelId="{AED8BBCA-6B3A-2F42-B2E4-E98F90F90D52}" type="pres">
      <dgm:prSet presAssocID="{149F67EC-0977-D149-B2AD-2CCE32A0FAA1}" presName="sibTrans" presStyleCnt="0"/>
      <dgm:spPr/>
    </dgm:pt>
    <dgm:pt modelId="{DB87DDF0-78A1-C241-A2B0-AB7DA4C3411F}" type="pres">
      <dgm:prSet presAssocID="{B6590F22-D832-544E-A821-01B566188A16}" presName="composite" presStyleCnt="0"/>
      <dgm:spPr/>
    </dgm:pt>
    <dgm:pt modelId="{90614450-E41B-A84F-B363-18EB684FB729}" type="pres">
      <dgm:prSet presAssocID="{B6590F22-D832-544E-A821-01B566188A16}" presName="Accent" presStyleLbl="alignAcc1" presStyleIdx="1" presStyleCnt="3"/>
      <dgm:spPr/>
    </dgm:pt>
    <dgm:pt modelId="{462C5F9F-A24D-B94F-B433-EDA02133FB78}" type="pres">
      <dgm:prSet presAssocID="{B6590F22-D832-544E-A821-01B566188A16}" presName="Image" presStyleLbl="node1" presStyleIdx="1" presStyleCnt="3"/>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en-US"/>
        </a:p>
      </dgm:t>
    </dgm:pt>
    <dgm:pt modelId="{786E9909-E528-A74F-8BE1-80CC9B62F263}" type="pres">
      <dgm:prSet presAssocID="{B6590F22-D832-544E-A821-01B566188A16}" presName="Child" presStyleLbl="revTx" presStyleIdx="1" presStyleCnt="3" custScaleX="120607" custLinFactNeighborX="10768">
        <dgm:presLayoutVars>
          <dgm:bulletEnabled val="1"/>
        </dgm:presLayoutVars>
      </dgm:prSet>
      <dgm:spPr/>
      <dgm:t>
        <a:bodyPr/>
        <a:lstStyle/>
        <a:p>
          <a:endParaRPr lang="en-US"/>
        </a:p>
      </dgm:t>
    </dgm:pt>
    <dgm:pt modelId="{1F8B5DE3-BE62-5D4F-B929-8758B7F32E69}" type="pres">
      <dgm:prSet presAssocID="{B6590F22-D832-544E-A821-01B566188A16}" presName="Parent" presStyleLbl="alignNode1" presStyleIdx="1" presStyleCnt="3" custScaleY="226716">
        <dgm:presLayoutVars>
          <dgm:bulletEnabled val="1"/>
        </dgm:presLayoutVars>
      </dgm:prSet>
      <dgm:spPr/>
      <dgm:t>
        <a:bodyPr/>
        <a:lstStyle/>
        <a:p>
          <a:endParaRPr lang="en-US"/>
        </a:p>
      </dgm:t>
    </dgm:pt>
    <dgm:pt modelId="{D9427F4C-8588-C74B-8283-D5586489B42D}" type="pres">
      <dgm:prSet presAssocID="{8031F50B-2CCD-294B-A1CB-DA85AD93F583}" presName="sibTrans" presStyleCnt="0"/>
      <dgm:spPr/>
    </dgm:pt>
    <dgm:pt modelId="{C0BCA656-1C9E-C24F-9602-6047B59E45F2}" type="pres">
      <dgm:prSet presAssocID="{50AAD6A2-C6A0-EB41-899A-76F361A77EAE}" presName="composite" presStyleCnt="0"/>
      <dgm:spPr/>
    </dgm:pt>
    <dgm:pt modelId="{CCD5E5FE-053B-A847-8A95-2B7AE0BA70C7}" type="pres">
      <dgm:prSet presAssocID="{50AAD6A2-C6A0-EB41-899A-76F361A77EAE}" presName="Accent" presStyleLbl="alignAcc1" presStyleIdx="2" presStyleCnt="3"/>
      <dgm:spPr/>
    </dgm:pt>
    <dgm:pt modelId="{9D09297A-9042-B04F-A1A5-8B574E192F6C}" type="pres">
      <dgm:prSet presAssocID="{50AAD6A2-C6A0-EB41-899A-76F361A77EAE}" presName="Image" presStyleLbl="node1" presStyleIdx="2" presStyleCnt="3" custScaleY="104547"/>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en-US"/>
        </a:p>
      </dgm:t>
    </dgm:pt>
    <dgm:pt modelId="{B9E41B73-D31D-EC4A-954B-D590C4DD9773}" type="pres">
      <dgm:prSet presAssocID="{50AAD6A2-C6A0-EB41-899A-76F361A77EAE}" presName="Child" presStyleLbl="revTx" presStyleIdx="2" presStyleCnt="3" custScaleY="86604">
        <dgm:presLayoutVars>
          <dgm:bulletEnabled val="1"/>
        </dgm:presLayoutVars>
      </dgm:prSet>
      <dgm:spPr/>
      <dgm:t>
        <a:bodyPr/>
        <a:lstStyle/>
        <a:p>
          <a:endParaRPr lang="en-US"/>
        </a:p>
      </dgm:t>
    </dgm:pt>
    <dgm:pt modelId="{A14B71DB-D8F1-0B4B-9641-A7EB2A77E511}" type="pres">
      <dgm:prSet presAssocID="{50AAD6A2-C6A0-EB41-899A-76F361A77EAE}" presName="Parent" presStyleLbl="alignNode1" presStyleIdx="2" presStyleCnt="3" custScaleY="155490">
        <dgm:presLayoutVars>
          <dgm:bulletEnabled val="1"/>
        </dgm:presLayoutVars>
      </dgm:prSet>
      <dgm:spPr/>
      <dgm:t>
        <a:bodyPr/>
        <a:lstStyle/>
        <a:p>
          <a:endParaRPr lang="en-US"/>
        </a:p>
      </dgm:t>
    </dgm:pt>
  </dgm:ptLst>
  <dgm:cxnLst>
    <dgm:cxn modelId="{DA74CDDD-16C4-BD43-8A11-C4BDBEA167F7}" type="presOf" srcId="{58CD9147-5BEB-5546-8467-72937C8DBB38}" destId="{786E9909-E528-A74F-8BE1-80CC9B62F263}" srcOrd="0" destOrd="0" presId="urn:microsoft.com/office/officeart/2008/layout/TitlePictureLineup"/>
    <dgm:cxn modelId="{2E280344-0710-A44F-B031-E9696CE3036F}" type="presOf" srcId="{50AAD6A2-C6A0-EB41-899A-76F361A77EAE}" destId="{A14B71DB-D8F1-0B4B-9641-A7EB2A77E511}" srcOrd="0" destOrd="0" presId="urn:microsoft.com/office/officeart/2008/layout/TitlePictureLineup"/>
    <dgm:cxn modelId="{F0A4B47F-D9DC-BE4E-8958-B15ED105A308}" srcId="{DF43E22C-5DAB-2E4E-A215-4FF05F71F231}" destId="{B6590F22-D832-544E-A821-01B566188A16}" srcOrd="1" destOrd="0" parTransId="{25C6BBD3-5F08-6E4A-BEC5-99936E8CBD74}" sibTransId="{8031F50B-2CCD-294B-A1CB-DA85AD93F583}"/>
    <dgm:cxn modelId="{48780572-DB91-7241-8658-5009F4DE57F5}" type="presOf" srcId="{3BFD065E-0E4A-8A41-AE72-D31253CAC11E}" destId="{B9E41B73-D31D-EC4A-954B-D590C4DD9773}" srcOrd="0" destOrd="0" presId="urn:microsoft.com/office/officeart/2008/layout/TitlePictureLineup"/>
    <dgm:cxn modelId="{1B470E21-5C44-B641-AD6D-CAF878CD99B7}" type="presOf" srcId="{DF43E22C-5DAB-2E4E-A215-4FF05F71F231}" destId="{903E71AD-AEBE-3A4D-9D4D-D89B5BC159A1}" srcOrd="0" destOrd="0" presId="urn:microsoft.com/office/officeart/2008/layout/TitlePictureLineup"/>
    <dgm:cxn modelId="{80CC5346-7C3A-C54A-9C1A-1EB5792FC56A}" type="presOf" srcId="{B8BA98EF-AE70-284E-8799-4D440A365CB4}" destId="{B9F7EEC0-37A1-474F-A68E-C99E3E624F5F}" srcOrd="0" destOrd="0" presId="urn:microsoft.com/office/officeart/2008/layout/TitlePictureLineup"/>
    <dgm:cxn modelId="{11BA47D8-DA26-824A-B75E-43C56C32B1D1}" type="presOf" srcId="{B6590F22-D832-544E-A821-01B566188A16}" destId="{1F8B5DE3-BE62-5D4F-B929-8758B7F32E69}" srcOrd="0" destOrd="0" presId="urn:microsoft.com/office/officeart/2008/layout/TitlePictureLineup"/>
    <dgm:cxn modelId="{36C5127C-0CCA-474A-BC1B-04FE4C8B9245}" srcId="{DF43E22C-5DAB-2E4E-A215-4FF05F71F231}" destId="{4AEA8A2B-D0D8-364F-B987-8CDD2D88FF4F}" srcOrd="0" destOrd="0" parTransId="{43D937A6-F2D8-2A4B-AAFB-1B6B9D20A143}" sibTransId="{149F67EC-0977-D149-B2AD-2CCE32A0FAA1}"/>
    <dgm:cxn modelId="{BB251986-17A0-8246-AB1C-21D6DC9D5B2E}" srcId="{4AEA8A2B-D0D8-364F-B987-8CDD2D88FF4F}" destId="{B8BA98EF-AE70-284E-8799-4D440A365CB4}" srcOrd="0" destOrd="0" parTransId="{775E5F1E-9B4C-7F40-97BA-FDB69DC7D8BA}" sibTransId="{29A5F9DB-D2F0-6040-B152-5003FC75C9DE}"/>
    <dgm:cxn modelId="{E58085B9-786E-A74D-A21C-FA6552C79994}" srcId="{50AAD6A2-C6A0-EB41-899A-76F361A77EAE}" destId="{3BFD065E-0E4A-8A41-AE72-D31253CAC11E}" srcOrd="0" destOrd="0" parTransId="{AC6A3F8B-308D-4F4E-B4C3-494A8FF0E439}" sibTransId="{F3E74DD2-F7EC-304A-8DCF-5E9BB0227413}"/>
    <dgm:cxn modelId="{93211F50-4DA8-9F4A-882B-7D9C71D1E9F5}" srcId="{DF43E22C-5DAB-2E4E-A215-4FF05F71F231}" destId="{50AAD6A2-C6A0-EB41-899A-76F361A77EAE}" srcOrd="2" destOrd="0" parTransId="{3217D408-8AEC-6147-B03C-AE4A02FEB24E}" sibTransId="{C88097D7-63FA-6347-A82E-AE81627CC1F4}"/>
    <dgm:cxn modelId="{34A103F6-E197-BD4C-AF1F-C006C705C5AF}" srcId="{B6590F22-D832-544E-A821-01B566188A16}" destId="{58CD9147-5BEB-5546-8467-72937C8DBB38}" srcOrd="0" destOrd="0" parTransId="{3B53940A-5493-9A45-A84A-C6CDFB39C5D1}" sibTransId="{4ADF5BD8-37CE-0940-B7C1-B28E41A6715C}"/>
    <dgm:cxn modelId="{06CB11DA-6502-3047-AFE5-443133A09B3A}" type="presOf" srcId="{4AEA8A2B-D0D8-364F-B987-8CDD2D88FF4F}" destId="{CAEDF4DC-D2BB-8142-977C-95ABA29DE530}" srcOrd="0" destOrd="0" presId="urn:microsoft.com/office/officeart/2008/layout/TitlePictureLineup"/>
    <dgm:cxn modelId="{7C0046B0-F337-5B4E-A799-26224672B26A}" type="presParOf" srcId="{903E71AD-AEBE-3A4D-9D4D-D89B5BC159A1}" destId="{2F48CA09-66D3-2449-98D8-26925A47DA98}" srcOrd="0" destOrd="0" presId="urn:microsoft.com/office/officeart/2008/layout/TitlePictureLineup"/>
    <dgm:cxn modelId="{163600A4-A4C2-624F-9042-59D6D9771DC8}" type="presParOf" srcId="{2F48CA09-66D3-2449-98D8-26925A47DA98}" destId="{1730BC39-0A9B-1A42-BFA4-42C5E71B15A7}" srcOrd="0" destOrd="0" presId="urn:microsoft.com/office/officeart/2008/layout/TitlePictureLineup"/>
    <dgm:cxn modelId="{0841B043-4282-4B40-B6A9-FCFB40950A8D}" type="presParOf" srcId="{2F48CA09-66D3-2449-98D8-26925A47DA98}" destId="{61A93FD2-3800-DE41-8B5B-0490E12BCE7F}" srcOrd="1" destOrd="0" presId="urn:microsoft.com/office/officeart/2008/layout/TitlePictureLineup"/>
    <dgm:cxn modelId="{8884483E-8CF6-7048-9993-CAAA31DD9BE3}" type="presParOf" srcId="{2F48CA09-66D3-2449-98D8-26925A47DA98}" destId="{B9F7EEC0-37A1-474F-A68E-C99E3E624F5F}" srcOrd="2" destOrd="0" presId="urn:microsoft.com/office/officeart/2008/layout/TitlePictureLineup"/>
    <dgm:cxn modelId="{E576AFFF-7C9C-364E-B18B-645FBFFE008E}" type="presParOf" srcId="{2F48CA09-66D3-2449-98D8-26925A47DA98}" destId="{CAEDF4DC-D2BB-8142-977C-95ABA29DE530}" srcOrd="3" destOrd="0" presId="urn:microsoft.com/office/officeart/2008/layout/TitlePictureLineup"/>
    <dgm:cxn modelId="{5C3912FE-002D-464F-B9EC-CDA9CBB7C360}" type="presParOf" srcId="{903E71AD-AEBE-3A4D-9D4D-D89B5BC159A1}" destId="{AED8BBCA-6B3A-2F42-B2E4-E98F90F90D52}" srcOrd="1" destOrd="0" presId="urn:microsoft.com/office/officeart/2008/layout/TitlePictureLineup"/>
    <dgm:cxn modelId="{7F0B1B77-EE07-7946-BE8B-ADE68DFE09B8}" type="presParOf" srcId="{903E71AD-AEBE-3A4D-9D4D-D89B5BC159A1}" destId="{DB87DDF0-78A1-C241-A2B0-AB7DA4C3411F}" srcOrd="2" destOrd="0" presId="urn:microsoft.com/office/officeart/2008/layout/TitlePictureLineup"/>
    <dgm:cxn modelId="{AB371B38-1569-6C41-BE26-A94643419121}" type="presParOf" srcId="{DB87DDF0-78A1-C241-A2B0-AB7DA4C3411F}" destId="{90614450-E41B-A84F-B363-18EB684FB729}" srcOrd="0" destOrd="0" presId="urn:microsoft.com/office/officeart/2008/layout/TitlePictureLineup"/>
    <dgm:cxn modelId="{0AFA41A1-CCB1-6345-BB55-8E8C2691F5CC}" type="presParOf" srcId="{DB87DDF0-78A1-C241-A2B0-AB7DA4C3411F}" destId="{462C5F9F-A24D-B94F-B433-EDA02133FB78}" srcOrd="1" destOrd="0" presId="urn:microsoft.com/office/officeart/2008/layout/TitlePictureLineup"/>
    <dgm:cxn modelId="{189DD250-BF9C-7A47-9A0A-D5F1C48499B3}" type="presParOf" srcId="{DB87DDF0-78A1-C241-A2B0-AB7DA4C3411F}" destId="{786E9909-E528-A74F-8BE1-80CC9B62F263}" srcOrd="2" destOrd="0" presId="urn:microsoft.com/office/officeart/2008/layout/TitlePictureLineup"/>
    <dgm:cxn modelId="{8D8C0989-2B01-DB42-BA09-692908C99F17}" type="presParOf" srcId="{DB87DDF0-78A1-C241-A2B0-AB7DA4C3411F}" destId="{1F8B5DE3-BE62-5D4F-B929-8758B7F32E69}" srcOrd="3" destOrd="0" presId="urn:microsoft.com/office/officeart/2008/layout/TitlePictureLineup"/>
    <dgm:cxn modelId="{1E76F346-0B8E-5040-975B-E457084BC443}" type="presParOf" srcId="{903E71AD-AEBE-3A4D-9D4D-D89B5BC159A1}" destId="{D9427F4C-8588-C74B-8283-D5586489B42D}" srcOrd="3" destOrd="0" presId="urn:microsoft.com/office/officeart/2008/layout/TitlePictureLineup"/>
    <dgm:cxn modelId="{0F8A7886-1CE4-F34D-86E4-222F73EF68FF}" type="presParOf" srcId="{903E71AD-AEBE-3A4D-9D4D-D89B5BC159A1}" destId="{C0BCA656-1C9E-C24F-9602-6047B59E45F2}" srcOrd="4" destOrd="0" presId="urn:microsoft.com/office/officeart/2008/layout/TitlePictureLineup"/>
    <dgm:cxn modelId="{06F38C48-BA3B-514A-89BD-032D3BD8A6D3}" type="presParOf" srcId="{C0BCA656-1C9E-C24F-9602-6047B59E45F2}" destId="{CCD5E5FE-053B-A847-8A95-2B7AE0BA70C7}" srcOrd="0" destOrd="0" presId="urn:microsoft.com/office/officeart/2008/layout/TitlePictureLineup"/>
    <dgm:cxn modelId="{C94E5792-B11C-234B-8CC1-33819AA8CC28}" type="presParOf" srcId="{C0BCA656-1C9E-C24F-9602-6047B59E45F2}" destId="{9D09297A-9042-B04F-A1A5-8B574E192F6C}" srcOrd="1" destOrd="0" presId="urn:microsoft.com/office/officeart/2008/layout/TitlePictureLineup"/>
    <dgm:cxn modelId="{835002C2-739E-DB45-BE67-99C076E48387}" type="presParOf" srcId="{C0BCA656-1C9E-C24F-9602-6047B59E45F2}" destId="{B9E41B73-D31D-EC4A-954B-D590C4DD9773}" srcOrd="2" destOrd="0" presId="urn:microsoft.com/office/officeart/2008/layout/TitlePictureLineup"/>
    <dgm:cxn modelId="{F8909470-BFDA-7F4C-94E7-B1EF7D6A788E}" type="presParOf" srcId="{C0BCA656-1C9E-C24F-9602-6047B59E45F2}" destId="{A14B71DB-D8F1-0B4B-9641-A7EB2A77E511}" srcOrd="3" destOrd="0" presId="urn:microsoft.com/office/officeart/2008/layout/Title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2FD4C8-9E62-4A47-A3A6-9A152B4CB2C9}"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en-US"/>
        </a:p>
      </dgm:t>
    </dgm:pt>
    <dgm:pt modelId="{C2640068-C5CB-704D-92B2-25F8610988B7}">
      <dgm:prSet phldrT="[Text]"/>
      <dgm:spPr/>
      <dgm:t>
        <a:bodyPr/>
        <a:lstStyle/>
        <a:p>
          <a:r>
            <a:rPr lang="en-US" dirty="0" smtClean="0"/>
            <a:t>Ideas</a:t>
          </a:r>
          <a:endParaRPr lang="en-US" dirty="0"/>
        </a:p>
      </dgm:t>
    </dgm:pt>
    <dgm:pt modelId="{370605C3-8722-234A-90F6-FB8A7FAA10BA}" type="parTrans" cxnId="{E25EDF18-6DD4-2B43-A186-B6C0C66F4A8D}">
      <dgm:prSet/>
      <dgm:spPr/>
      <dgm:t>
        <a:bodyPr/>
        <a:lstStyle/>
        <a:p>
          <a:endParaRPr lang="en-US"/>
        </a:p>
      </dgm:t>
    </dgm:pt>
    <dgm:pt modelId="{57F7FC0D-9463-6546-BEB6-CF21A3807937}" type="sibTrans" cxnId="{E25EDF18-6DD4-2B43-A186-B6C0C66F4A8D}">
      <dgm:prSet/>
      <dgm:spPr/>
      <dgm:t>
        <a:bodyPr/>
        <a:lstStyle/>
        <a:p>
          <a:endParaRPr lang="en-US"/>
        </a:p>
      </dgm:t>
    </dgm:pt>
    <dgm:pt modelId="{609DB7E0-4786-6243-B64A-6329D22CE3FE}">
      <dgm:prSet phldrT="[Text]"/>
      <dgm:spPr/>
      <dgm:t>
        <a:bodyPr/>
        <a:lstStyle/>
        <a:p>
          <a:r>
            <a:rPr lang="en-US" dirty="0" smtClean="0"/>
            <a:t>Needs, wishes</a:t>
          </a:r>
        </a:p>
      </dgm:t>
    </dgm:pt>
    <dgm:pt modelId="{EA293554-E607-D248-8D9A-60583CBD2680}" type="parTrans" cxnId="{532AAE6B-A66F-1B48-AEB8-696CAC7B676B}">
      <dgm:prSet/>
      <dgm:spPr/>
      <dgm:t>
        <a:bodyPr/>
        <a:lstStyle/>
        <a:p>
          <a:endParaRPr lang="en-US"/>
        </a:p>
      </dgm:t>
    </dgm:pt>
    <dgm:pt modelId="{71CE0465-0796-4040-9D50-BB97FE0817FA}" type="sibTrans" cxnId="{532AAE6B-A66F-1B48-AEB8-696CAC7B676B}">
      <dgm:prSet/>
      <dgm:spPr/>
      <dgm:t>
        <a:bodyPr/>
        <a:lstStyle/>
        <a:p>
          <a:endParaRPr lang="en-US"/>
        </a:p>
      </dgm:t>
    </dgm:pt>
    <dgm:pt modelId="{F6AA531A-316A-B14F-88F1-F1863097E14B}">
      <dgm:prSet phldrT="[Text]"/>
      <dgm:spPr/>
      <dgm:t>
        <a:bodyPr/>
        <a:lstStyle/>
        <a:p>
          <a:r>
            <a:rPr lang="en-US" dirty="0" smtClean="0"/>
            <a:t>Engineering Process</a:t>
          </a:r>
          <a:endParaRPr lang="en-US" dirty="0"/>
        </a:p>
      </dgm:t>
    </dgm:pt>
    <dgm:pt modelId="{DFA77448-80DD-CE42-843F-0CD70403390F}" type="parTrans" cxnId="{624CF836-E679-4142-A666-758559975261}">
      <dgm:prSet/>
      <dgm:spPr/>
      <dgm:t>
        <a:bodyPr/>
        <a:lstStyle/>
        <a:p>
          <a:endParaRPr lang="en-US"/>
        </a:p>
      </dgm:t>
    </dgm:pt>
    <dgm:pt modelId="{BF1BF64F-50CC-7C49-B09B-3AB35CD901C2}" type="sibTrans" cxnId="{624CF836-E679-4142-A666-758559975261}">
      <dgm:prSet/>
      <dgm:spPr/>
      <dgm:t>
        <a:bodyPr/>
        <a:lstStyle/>
        <a:p>
          <a:endParaRPr lang="en-US"/>
        </a:p>
      </dgm:t>
    </dgm:pt>
    <dgm:pt modelId="{04B3A07D-92EF-0241-9FD8-CFF4708ADD94}">
      <dgm:prSet phldrT="[Text]"/>
      <dgm:spPr/>
      <dgm:t>
        <a:bodyPr/>
        <a:lstStyle/>
        <a:p>
          <a:r>
            <a:rPr lang="en-US" dirty="0" smtClean="0"/>
            <a:t>ECSS-Q-ST-60-02 ASIC/FPGA development standard</a:t>
          </a:r>
          <a:endParaRPr lang="en-US" dirty="0"/>
        </a:p>
      </dgm:t>
    </dgm:pt>
    <dgm:pt modelId="{A3A8FBEF-BE56-BD42-BAD0-091C7FF8373A}" type="parTrans" cxnId="{00BD2128-71A7-D642-A6D3-304F6DF13A23}">
      <dgm:prSet/>
      <dgm:spPr/>
      <dgm:t>
        <a:bodyPr/>
        <a:lstStyle/>
        <a:p>
          <a:endParaRPr lang="en-US"/>
        </a:p>
      </dgm:t>
    </dgm:pt>
    <dgm:pt modelId="{A7B76C71-77B7-2049-9E67-A0B4286DA421}" type="sibTrans" cxnId="{00BD2128-71A7-D642-A6D3-304F6DF13A23}">
      <dgm:prSet/>
      <dgm:spPr/>
      <dgm:t>
        <a:bodyPr/>
        <a:lstStyle/>
        <a:p>
          <a:endParaRPr lang="en-US"/>
        </a:p>
      </dgm:t>
    </dgm:pt>
    <dgm:pt modelId="{D783BC03-3144-9646-A8E0-2935A143DF74}">
      <dgm:prSet/>
      <dgm:spPr/>
      <dgm:t>
        <a:bodyPr/>
        <a:lstStyle/>
        <a:p>
          <a:r>
            <a:rPr lang="en-US" dirty="0" smtClean="0"/>
            <a:t>Requirements</a:t>
          </a:r>
          <a:endParaRPr lang="en-US" dirty="0"/>
        </a:p>
      </dgm:t>
    </dgm:pt>
    <dgm:pt modelId="{A99303D5-B9F7-784F-BF00-19655CF67C9E}" type="parTrans" cxnId="{26CA74EA-0D97-EF46-B89B-495DA89445F8}">
      <dgm:prSet/>
      <dgm:spPr/>
      <dgm:t>
        <a:bodyPr/>
        <a:lstStyle/>
        <a:p>
          <a:endParaRPr lang="en-US"/>
        </a:p>
      </dgm:t>
    </dgm:pt>
    <dgm:pt modelId="{9EDF1F87-7C64-7942-B389-3DEE23BDFA7E}" type="sibTrans" cxnId="{26CA74EA-0D97-EF46-B89B-495DA89445F8}">
      <dgm:prSet/>
      <dgm:spPr/>
      <dgm:t>
        <a:bodyPr/>
        <a:lstStyle/>
        <a:p>
          <a:endParaRPr lang="en-US"/>
        </a:p>
      </dgm:t>
    </dgm:pt>
    <dgm:pt modelId="{12C859E7-7E5F-714C-8E09-E583B1DBD6E6}">
      <dgm:prSet/>
      <dgm:spPr/>
      <dgm:t>
        <a:bodyPr/>
        <a:lstStyle/>
        <a:p>
          <a:r>
            <a:rPr lang="en-US" dirty="0" smtClean="0"/>
            <a:t>Budgets</a:t>
          </a:r>
          <a:endParaRPr lang="en-US" dirty="0"/>
        </a:p>
      </dgm:t>
    </dgm:pt>
    <dgm:pt modelId="{CCE2D30D-0DC4-D248-A841-3B4FB8C66E9F}" type="parTrans" cxnId="{9D3B8470-A94D-DF4C-8EB8-C95B8B4B332F}">
      <dgm:prSet/>
      <dgm:spPr/>
      <dgm:t>
        <a:bodyPr/>
        <a:lstStyle/>
        <a:p>
          <a:endParaRPr lang="en-US"/>
        </a:p>
      </dgm:t>
    </dgm:pt>
    <dgm:pt modelId="{E9921134-83BE-2C4D-8AFF-57144DA89C28}" type="sibTrans" cxnId="{9D3B8470-A94D-DF4C-8EB8-C95B8B4B332F}">
      <dgm:prSet/>
      <dgm:spPr/>
      <dgm:t>
        <a:bodyPr/>
        <a:lstStyle/>
        <a:p>
          <a:endParaRPr lang="en-US"/>
        </a:p>
      </dgm:t>
    </dgm:pt>
    <dgm:pt modelId="{3B090512-F1D5-3449-87FF-B265F7652D9F}">
      <dgm:prSet/>
      <dgm:spPr/>
      <dgm:t>
        <a:bodyPr/>
        <a:lstStyle/>
        <a:p>
          <a:r>
            <a:rPr lang="en-US" dirty="0" smtClean="0"/>
            <a:t>Constraints</a:t>
          </a:r>
          <a:endParaRPr lang="en-US" dirty="0"/>
        </a:p>
      </dgm:t>
    </dgm:pt>
    <dgm:pt modelId="{96103D91-0B14-1D49-8EAF-33D56F9011A0}" type="parTrans" cxnId="{50681371-E0A6-9945-9806-3C628A4A2BEB}">
      <dgm:prSet/>
      <dgm:spPr/>
      <dgm:t>
        <a:bodyPr/>
        <a:lstStyle/>
        <a:p>
          <a:endParaRPr lang="en-US"/>
        </a:p>
      </dgm:t>
    </dgm:pt>
    <dgm:pt modelId="{0B0934C0-A9E9-B34D-A0C0-A58D6D8291F7}" type="sibTrans" cxnId="{50681371-E0A6-9945-9806-3C628A4A2BEB}">
      <dgm:prSet/>
      <dgm:spPr/>
      <dgm:t>
        <a:bodyPr/>
        <a:lstStyle/>
        <a:p>
          <a:endParaRPr lang="en-US"/>
        </a:p>
      </dgm:t>
    </dgm:pt>
    <dgm:pt modelId="{65BA1684-D1F3-8F4C-A765-5034A342EB8A}">
      <dgm:prSet/>
      <dgm:spPr>
        <a:solidFill>
          <a:srgbClr val="008000"/>
        </a:solidFill>
      </dgm:spPr>
      <dgm:t>
        <a:bodyPr/>
        <a:lstStyle/>
        <a:p>
          <a:r>
            <a:rPr lang="en-US" dirty="0" smtClean="0"/>
            <a:t>Solution</a:t>
          </a:r>
          <a:endParaRPr lang="en-US" dirty="0"/>
        </a:p>
      </dgm:t>
    </dgm:pt>
    <dgm:pt modelId="{BFF2FA4B-FBD8-C142-9495-BF57E2A3A660}" type="parTrans" cxnId="{D3066E0E-78F4-6A42-961B-8D817A043AA3}">
      <dgm:prSet/>
      <dgm:spPr/>
      <dgm:t>
        <a:bodyPr/>
        <a:lstStyle/>
        <a:p>
          <a:endParaRPr lang="en-US"/>
        </a:p>
      </dgm:t>
    </dgm:pt>
    <dgm:pt modelId="{86D8369B-7535-AC44-82D9-EDD5EC6F26AD}" type="sibTrans" cxnId="{D3066E0E-78F4-6A42-961B-8D817A043AA3}">
      <dgm:prSet/>
      <dgm:spPr/>
      <dgm:t>
        <a:bodyPr/>
        <a:lstStyle/>
        <a:p>
          <a:endParaRPr lang="en-US"/>
        </a:p>
      </dgm:t>
    </dgm:pt>
    <dgm:pt modelId="{061E221E-5732-E84B-BCE2-0F51F3DA7E52}">
      <dgm:prSet phldrT="[Text]"/>
      <dgm:spPr/>
      <dgm:t>
        <a:bodyPr/>
        <a:lstStyle/>
        <a:p>
          <a:r>
            <a:rPr lang="en-US" dirty="0" smtClean="0"/>
            <a:t>Review milestones</a:t>
          </a:r>
          <a:endParaRPr lang="en-US" dirty="0"/>
        </a:p>
      </dgm:t>
    </dgm:pt>
    <dgm:pt modelId="{63367788-CAF3-A74B-B599-60B3AD9EBF2B}" type="parTrans" cxnId="{3A369E44-9D5F-B34C-8574-5F88634D4042}">
      <dgm:prSet/>
      <dgm:spPr/>
      <dgm:t>
        <a:bodyPr/>
        <a:lstStyle/>
        <a:p>
          <a:endParaRPr lang="en-US"/>
        </a:p>
      </dgm:t>
    </dgm:pt>
    <dgm:pt modelId="{A47B38F0-B03D-4F49-A0F1-BBFE806F79BE}" type="sibTrans" cxnId="{3A369E44-9D5F-B34C-8574-5F88634D4042}">
      <dgm:prSet/>
      <dgm:spPr/>
      <dgm:t>
        <a:bodyPr/>
        <a:lstStyle/>
        <a:p>
          <a:endParaRPr lang="en-US"/>
        </a:p>
      </dgm:t>
    </dgm:pt>
    <dgm:pt modelId="{916E7934-179E-794D-B983-B29BF57596AE}">
      <dgm:prSet phldrT="[Text]"/>
      <dgm:spPr/>
      <dgm:t>
        <a:bodyPr/>
        <a:lstStyle/>
        <a:p>
          <a:r>
            <a:rPr lang="en-US" dirty="0" smtClean="0"/>
            <a:t>Payment milestones</a:t>
          </a:r>
          <a:endParaRPr lang="en-US" dirty="0"/>
        </a:p>
      </dgm:t>
    </dgm:pt>
    <dgm:pt modelId="{5B3BB755-D9CA-F44F-9DC8-59B3574E2C55}" type="parTrans" cxnId="{E533FFFF-F6F1-DA4D-BE37-BCAD5EB7B18D}">
      <dgm:prSet/>
      <dgm:spPr/>
      <dgm:t>
        <a:bodyPr/>
        <a:lstStyle/>
        <a:p>
          <a:endParaRPr lang="en-US"/>
        </a:p>
      </dgm:t>
    </dgm:pt>
    <dgm:pt modelId="{807602F0-B9BD-764F-B639-3CBCF4431E0D}" type="sibTrans" cxnId="{E533FFFF-F6F1-DA4D-BE37-BCAD5EB7B18D}">
      <dgm:prSet/>
      <dgm:spPr/>
      <dgm:t>
        <a:bodyPr/>
        <a:lstStyle/>
        <a:p>
          <a:endParaRPr lang="en-US"/>
        </a:p>
      </dgm:t>
    </dgm:pt>
    <dgm:pt modelId="{487A4A31-727F-084C-832D-B41525587CB1}">
      <dgm:prSet/>
      <dgm:spPr/>
      <dgm:t>
        <a:bodyPr/>
        <a:lstStyle/>
        <a:p>
          <a:r>
            <a:rPr lang="en-US" dirty="0" smtClean="0"/>
            <a:t>Documents</a:t>
          </a:r>
          <a:endParaRPr lang="en-US" dirty="0"/>
        </a:p>
      </dgm:t>
    </dgm:pt>
    <dgm:pt modelId="{8F934FC3-0664-C443-B6D5-84C16C567A81}" type="parTrans" cxnId="{BAA97006-6138-2F46-9A7B-4A3BC0640B56}">
      <dgm:prSet/>
      <dgm:spPr/>
      <dgm:t>
        <a:bodyPr/>
        <a:lstStyle/>
        <a:p>
          <a:endParaRPr lang="en-US"/>
        </a:p>
      </dgm:t>
    </dgm:pt>
    <dgm:pt modelId="{116A8B28-DA95-5D42-A31F-BFA3F960D2C5}" type="sibTrans" cxnId="{BAA97006-6138-2F46-9A7B-4A3BC0640B56}">
      <dgm:prSet/>
      <dgm:spPr/>
      <dgm:t>
        <a:bodyPr/>
        <a:lstStyle/>
        <a:p>
          <a:endParaRPr lang="en-US"/>
        </a:p>
      </dgm:t>
    </dgm:pt>
    <dgm:pt modelId="{D5DD7E6F-0BBF-0E46-BA3E-4C52E2DA6319}">
      <dgm:prSet/>
      <dgm:spPr/>
      <dgm:t>
        <a:bodyPr/>
        <a:lstStyle/>
        <a:p>
          <a:r>
            <a:rPr lang="en-US" dirty="0" smtClean="0"/>
            <a:t>Chips (samples, LAT, wafers, KGD)</a:t>
          </a:r>
          <a:endParaRPr lang="en-US" dirty="0"/>
        </a:p>
      </dgm:t>
    </dgm:pt>
    <dgm:pt modelId="{C1D4F320-8942-FA4B-A4ED-855A408B045D}" type="parTrans" cxnId="{F6F59312-8505-C14C-AADE-FB8EF5946412}">
      <dgm:prSet/>
      <dgm:spPr/>
      <dgm:t>
        <a:bodyPr/>
        <a:lstStyle/>
        <a:p>
          <a:endParaRPr lang="en-US"/>
        </a:p>
      </dgm:t>
    </dgm:pt>
    <dgm:pt modelId="{9DD8D48F-D63A-754F-9CEB-3D7949F3CE8A}" type="sibTrans" cxnId="{F6F59312-8505-C14C-AADE-FB8EF5946412}">
      <dgm:prSet/>
      <dgm:spPr/>
      <dgm:t>
        <a:bodyPr/>
        <a:lstStyle/>
        <a:p>
          <a:endParaRPr lang="en-US"/>
        </a:p>
      </dgm:t>
    </dgm:pt>
    <dgm:pt modelId="{382337A8-5617-CF49-9D6B-E46B0EF9DEBF}">
      <dgm:prSet/>
      <dgm:spPr/>
      <dgm:t>
        <a:bodyPr/>
        <a:lstStyle/>
        <a:p>
          <a:r>
            <a:rPr lang="en-US" dirty="0" smtClean="0"/>
            <a:t>OEM modules/systems</a:t>
          </a:r>
          <a:endParaRPr lang="en-US" dirty="0"/>
        </a:p>
      </dgm:t>
    </dgm:pt>
    <dgm:pt modelId="{44E24D01-B030-4544-8B9E-A7F115FADF6B}" type="parTrans" cxnId="{F39774BD-DC67-3C45-A3A9-0AA936CA175B}">
      <dgm:prSet/>
      <dgm:spPr/>
      <dgm:t>
        <a:bodyPr/>
        <a:lstStyle/>
        <a:p>
          <a:endParaRPr lang="en-US"/>
        </a:p>
      </dgm:t>
    </dgm:pt>
    <dgm:pt modelId="{C7403262-89B2-6549-BAFB-E7F3C84B58E6}" type="sibTrans" cxnId="{F39774BD-DC67-3C45-A3A9-0AA936CA175B}">
      <dgm:prSet/>
      <dgm:spPr/>
      <dgm:t>
        <a:bodyPr/>
        <a:lstStyle/>
        <a:p>
          <a:endParaRPr lang="en-US"/>
        </a:p>
      </dgm:t>
    </dgm:pt>
    <dgm:pt modelId="{81638590-B010-D04A-8D5E-29F33274B92E}" type="pres">
      <dgm:prSet presAssocID="{FA2FD4C8-9E62-4A47-A3A6-9A152B4CB2C9}" presName="Name0" presStyleCnt="0">
        <dgm:presLayoutVars>
          <dgm:dir/>
          <dgm:animOne val="branch"/>
          <dgm:animLvl val="lvl"/>
        </dgm:presLayoutVars>
      </dgm:prSet>
      <dgm:spPr/>
      <dgm:t>
        <a:bodyPr/>
        <a:lstStyle/>
        <a:p>
          <a:endParaRPr lang="en-US"/>
        </a:p>
      </dgm:t>
    </dgm:pt>
    <dgm:pt modelId="{C4E18C21-0752-5846-9568-CE91F8AF4FFC}" type="pres">
      <dgm:prSet presAssocID="{C2640068-C5CB-704D-92B2-25F8610988B7}" presName="chaos" presStyleCnt="0"/>
      <dgm:spPr/>
    </dgm:pt>
    <dgm:pt modelId="{70F97433-641E-954F-8781-EDC1EC2CDBD1}" type="pres">
      <dgm:prSet presAssocID="{C2640068-C5CB-704D-92B2-25F8610988B7}" presName="parTx1" presStyleLbl="revTx" presStyleIdx="0" presStyleCnt="5"/>
      <dgm:spPr/>
      <dgm:t>
        <a:bodyPr/>
        <a:lstStyle/>
        <a:p>
          <a:endParaRPr lang="en-US"/>
        </a:p>
      </dgm:t>
    </dgm:pt>
    <dgm:pt modelId="{A43EB28C-8D7B-5C4E-AD61-D54D47363334}" type="pres">
      <dgm:prSet presAssocID="{C2640068-C5CB-704D-92B2-25F8610988B7}" presName="desTx1" presStyleLbl="revTx" presStyleIdx="1" presStyleCnt="5">
        <dgm:presLayoutVars>
          <dgm:bulletEnabled val="1"/>
        </dgm:presLayoutVars>
      </dgm:prSet>
      <dgm:spPr/>
      <dgm:t>
        <a:bodyPr/>
        <a:lstStyle/>
        <a:p>
          <a:endParaRPr lang="en-US"/>
        </a:p>
      </dgm:t>
    </dgm:pt>
    <dgm:pt modelId="{764D4412-8AC8-974D-8A31-C419D9041880}" type="pres">
      <dgm:prSet presAssocID="{C2640068-C5CB-704D-92B2-25F8610988B7}" presName="c1" presStyleLbl="node1" presStyleIdx="0" presStyleCnt="19"/>
      <dgm:spPr>
        <a:solidFill>
          <a:schemeClr val="accent4"/>
        </a:solidFill>
      </dgm:spPr>
      <dgm:t>
        <a:bodyPr/>
        <a:lstStyle/>
        <a:p>
          <a:endParaRPr lang="en-US"/>
        </a:p>
      </dgm:t>
    </dgm:pt>
    <dgm:pt modelId="{131E493B-CD17-B34F-BD82-843D4A3ADE5D}" type="pres">
      <dgm:prSet presAssocID="{C2640068-C5CB-704D-92B2-25F8610988B7}" presName="c2" presStyleLbl="node1" presStyleIdx="1" presStyleCnt="19"/>
      <dgm:spPr/>
    </dgm:pt>
    <dgm:pt modelId="{562DFA29-2D09-4740-9D90-8497EABD42B0}" type="pres">
      <dgm:prSet presAssocID="{C2640068-C5CB-704D-92B2-25F8610988B7}" presName="c3" presStyleLbl="node1" presStyleIdx="2" presStyleCnt="19"/>
      <dgm:spPr>
        <a:solidFill>
          <a:schemeClr val="accent5">
            <a:lumMod val="60000"/>
            <a:lumOff val="40000"/>
          </a:schemeClr>
        </a:solidFill>
      </dgm:spPr>
      <dgm:t>
        <a:bodyPr/>
        <a:lstStyle/>
        <a:p>
          <a:endParaRPr lang="en-US"/>
        </a:p>
      </dgm:t>
    </dgm:pt>
    <dgm:pt modelId="{4112DCBA-0FA6-F941-B38A-40FA6E07E448}" type="pres">
      <dgm:prSet presAssocID="{C2640068-C5CB-704D-92B2-25F8610988B7}" presName="c4" presStyleLbl="node1" presStyleIdx="3" presStyleCnt="19"/>
      <dgm:spPr>
        <a:solidFill>
          <a:schemeClr val="accent6">
            <a:lumMod val="75000"/>
          </a:schemeClr>
        </a:solidFill>
      </dgm:spPr>
      <dgm:t>
        <a:bodyPr/>
        <a:lstStyle/>
        <a:p>
          <a:endParaRPr lang="en-US"/>
        </a:p>
      </dgm:t>
    </dgm:pt>
    <dgm:pt modelId="{BD904FE6-C762-0447-B4E6-AF262A6250B4}" type="pres">
      <dgm:prSet presAssocID="{C2640068-C5CB-704D-92B2-25F8610988B7}" presName="c5" presStyleLbl="node1" presStyleIdx="4" presStyleCnt="19"/>
      <dgm:spPr/>
    </dgm:pt>
    <dgm:pt modelId="{3548756A-636C-9541-88D3-8CBA5659FF91}" type="pres">
      <dgm:prSet presAssocID="{C2640068-C5CB-704D-92B2-25F8610988B7}" presName="c6" presStyleLbl="node1" presStyleIdx="5" presStyleCnt="19"/>
      <dgm:spPr>
        <a:solidFill>
          <a:srgbClr val="0000FF"/>
        </a:solidFill>
      </dgm:spPr>
      <dgm:t>
        <a:bodyPr/>
        <a:lstStyle/>
        <a:p>
          <a:endParaRPr lang="en-US"/>
        </a:p>
      </dgm:t>
    </dgm:pt>
    <dgm:pt modelId="{8E16AE53-CF36-D94C-AA34-50C7551946A8}" type="pres">
      <dgm:prSet presAssocID="{C2640068-C5CB-704D-92B2-25F8610988B7}" presName="c7" presStyleLbl="node1" presStyleIdx="6" presStyleCnt="19"/>
      <dgm:spPr>
        <a:solidFill>
          <a:schemeClr val="bg2"/>
        </a:solidFill>
      </dgm:spPr>
      <dgm:t>
        <a:bodyPr/>
        <a:lstStyle/>
        <a:p>
          <a:endParaRPr lang="en-US"/>
        </a:p>
      </dgm:t>
    </dgm:pt>
    <dgm:pt modelId="{49F34FA6-1A39-554A-9E20-C5B9760B4026}" type="pres">
      <dgm:prSet presAssocID="{C2640068-C5CB-704D-92B2-25F8610988B7}" presName="c8" presStyleLbl="node1" presStyleIdx="7" presStyleCnt="19"/>
      <dgm:spPr/>
    </dgm:pt>
    <dgm:pt modelId="{0EC16441-095F-8146-9F9E-5BE36285CB64}" type="pres">
      <dgm:prSet presAssocID="{C2640068-C5CB-704D-92B2-25F8610988B7}" presName="c9" presStyleLbl="node1" presStyleIdx="8" presStyleCnt="19"/>
      <dgm:spPr>
        <a:solidFill>
          <a:schemeClr val="bg1">
            <a:lumMod val="75000"/>
          </a:schemeClr>
        </a:solidFill>
      </dgm:spPr>
      <dgm:t>
        <a:bodyPr/>
        <a:lstStyle/>
        <a:p>
          <a:endParaRPr lang="en-US"/>
        </a:p>
      </dgm:t>
    </dgm:pt>
    <dgm:pt modelId="{B69B8537-A0F0-CD44-B8A8-69D65255AB68}" type="pres">
      <dgm:prSet presAssocID="{C2640068-C5CB-704D-92B2-25F8610988B7}" presName="c10" presStyleLbl="node1" presStyleIdx="9" presStyleCnt="19"/>
      <dgm:spPr>
        <a:solidFill>
          <a:schemeClr val="accent3">
            <a:lumMod val="60000"/>
            <a:lumOff val="40000"/>
          </a:schemeClr>
        </a:solidFill>
      </dgm:spPr>
      <dgm:t>
        <a:bodyPr/>
        <a:lstStyle/>
        <a:p>
          <a:endParaRPr lang="en-US"/>
        </a:p>
      </dgm:t>
    </dgm:pt>
    <dgm:pt modelId="{23A448B0-E002-C843-B4F6-C67F79091312}" type="pres">
      <dgm:prSet presAssocID="{C2640068-C5CB-704D-92B2-25F8610988B7}" presName="c11" presStyleLbl="node1" presStyleIdx="10" presStyleCnt="19"/>
      <dgm:spPr>
        <a:solidFill>
          <a:srgbClr val="FFFF00"/>
        </a:solidFill>
      </dgm:spPr>
      <dgm:t>
        <a:bodyPr/>
        <a:lstStyle/>
        <a:p>
          <a:endParaRPr lang="en-US"/>
        </a:p>
      </dgm:t>
    </dgm:pt>
    <dgm:pt modelId="{6F609490-3898-E445-8175-A6B91971B960}" type="pres">
      <dgm:prSet presAssocID="{C2640068-C5CB-704D-92B2-25F8610988B7}" presName="c12" presStyleLbl="node1" presStyleIdx="11" presStyleCnt="19"/>
      <dgm:spPr>
        <a:solidFill>
          <a:schemeClr val="accent3">
            <a:lumMod val="60000"/>
            <a:lumOff val="40000"/>
          </a:schemeClr>
        </a:solidFill>
      </dgm:spPr>
      <dgm:t>
        <a:bodyPr/>
        <a:lstStyle/>
        <a:p>
          <a:endParaRPr lang="en-US"/>
        </a:p>
      </dgm:t>
    </dgm:pt>
    <dgm:pt modelId="{1E8162C3-E5E7-7A4B-BDD8-4F1A49A7E59C}" type="pres">
      <dgm:prSet presAssocID="{C2640068-C5CB-704D-92B2-25F8610988B7}" presName="c13" presStyleLbl="node1" presStyleIdx="12" presStyleCnt="19"/>
      <dgm:spPr>
        <a:solidFill>
          <a:schemeClr val="accent6">
            <a:lumMod val="40000"/>
            <a:lumOff val="60000"/>
          </a:schemeClr>
        </a:solidFill>
      </dgm:spPr>
      <dgm:t>
        <a:bodyPr/>
        <a:lstStyle/>
        <a:p>
          <a:endParaRPr lang="en-US"/>
        </a:p>
      </dgm:t>
    </dgm:pt>
    <dgm:pt modelId="{DC8DC820-ECDB-4D41-801C-78839E9A09C8}" type="pres">
      <dgm:prSet presAssocID="{C2640068-C5CB-704D-92B2-25F8610988B7}" presName="c14" presStyleLbl="node1" presStyleIdx="13" presStyleCnt="19"/>
      <dgm:spPr/>
    </dgm:pt>
    <dgm:pt modelId="{8083448A-4070-B54B-8FA6-6C1ECB396C6C}" type="pres">
      <dgm:prSet presAssocID="{C2640068-C5CB-704D-92B2-25F8610988B7}" presName="c15" presStyleLbl="node1" presStyleIdx="14" presStyleCnt="19"/>
      <dgm:spPr>
        <a:solidFill>
          <a:srgbClr val="008000"/>
        </a:solidFill>
      </dgm:spPr>
      <dgm:t>
        <a:bodyPr/>
        <a:lstStyle/>
        <a:p>
          <a:endParaRPr lang="en-US"/>
        </a:p>
      </dgm:t>
    </dgm:pt>
    <dgm:pt modelId="{025BD5E8-741D-214E-95EC-FDF82C2EDB67}" type="pres">
      <dgm:prSet presAssocID="{C2640068-C5CB-704D-92B2-25F8610988B7}" presName="c16" presStyleLbl="node1" presStyleIdx="15" presStyleCnt="19"/>
      <dgm:spPr/>
    </dgm:pt>
    <dgm:pt modelId="{222A2AE9-2A3E-AA4A-9505-FE86EC1597C4}" type="pres">
      <dgm:prSet presAssocID="{C2640068-C5CB-704D-92B2-25F8610988B7}" presName="c17" presStyleLbl="node1" presStyleIdx="16" presStyleCnt="19"/>
      <dgm:spPr>
        <a:solidFill>
          <a:schemeClr val="bg2">
            <a:lumMod val="90000"/>
          </a:schemeClr>
        </a:solidFill>
      </dgm:spPr>
      <dgm:t>
        <a:bodyPr/>
        <a:lstStyle/>
        <a:p>
          <a:endParaRPr lang="en-US"/>
        </a:p>
      </dgm:t>
    </dgm:pt>
    <dgm:pt modelId="{75E4CC8D-269D-1345-A408-07EEDEE0A013}" type="pres">
      <dgm:prSet presAssocID="{C2640068-C5CB-704D-92B2-25F8610988B7}" presName="c18" presStyleLbl="node1" presStyleIdx="17" presStyleCnt="19"/>
      <dgm:spPr>
        <a:solidFill>
          <a:schemeClr val="tx1">
            <a:lumMod val="85000"/>
            <a:lumOff val="15000"/>
          </a:schemeClr>
        </a:solidFill>
      </dgm:spPr>
      <dgm:t>
        <a:bodyPr/>
        <a:lstStyle/>
        <a:p>
          <a:endParaRPr lang="en-US"/>
        </a:p>
      </dgm:t>
    </dgm:pt>
    <dgm:pt modelId="{CF55910D-30CC-E940-A0EB-2AF4BED567DA}" type="pres">
      <dgm:prSet presAssocID="{57F7FC0D-9463-6546-BEB6-CF21A3807937}" presName="chevronComposite1" presStyleCnt="0"/>
      <dgm:spPr/>
    </dgm:pt>
    <dgm:pt modelId="{5B2098F5-7BE1-9343-A513-C52B8F171A77}" type="pres">
      <dgm:prSet presAssocID="{57F7FC0D-9463-6546-BEB6-CF21A3807937}" presName="chevron1" presStyleLbl="sibTrans2D1" presStyleIdx="0" presStyleCnt="2"/>
      <dgm:spPr/>
    </dgm:pt>
    <dgm:pt modelId="{790D658D-FF2D-504B-ABB9-F8F226CBC810}" type="pres">
      <dgm:prSet presAssocID="{57F7FC0D-9463-6546-BEB6-CF21A3807937}" presName="spChevron1" presStyleCnt="0"/>
      <dgm:spPr/>
    </dgm:pt>
    <dgm:pt modelId="{202E1D9F-7C4E-354D-A712-53448203148A}" type="pres">
      <dgm:prSet presAssocID="{F6AA531A-316A-B14F-88F1-F1863097E14B}" presName="middle" presStyleCnt="0"/>
      <dgm:spPr/>
    </dgm:pt>
    <dgm:pt modelId="{9C2F9410-2460-DD41-BE81-D899E747B50B}" type="pres">
      <dgm:prSet presAssocID="{F6AA531A-316A-B14F-88F1-F1863097E14B}" presName="parTxMid" presStyleLbl="revTx" presStyleIdx="2" presStyleCnt="5"/>
      <dgm:spPr/>
      <dgm:t>
        <a:bodyPr/>
        <a:lstStyle/>
        <a:p>
          <a:endParaRPr lang="en-US"/>
        </a:p>
      </dgm:t>
    </dgm:pt>
    <dgm:pt modelId="{84BD9B1B-1412-DA41-A46D-EDD015B83164}" type="pres">
      <dgm:prSet presAssocID="{F6AA531A-316A-B14F-88F1-F1863097E14B}" presName="desTxMid" presStyleLbl="revTx" presStyleIdx="3" presStyleCnt="5" custScaleX="133030">
        <dgm:presLayoutVars>
          <dgm:bulletEnabled val="1"/>
        </dgm:presLayoutVars>
      </dgm:prSet>
      <dgm:spPr/>
      <dgm:t>
        <a:bodyPr/>
        <a:lstStyle/>
        <a:p>
          <a:endParaRPr lang="en-US"/>
        </a:p>
      </dgm:t>
    </dgm:pt>
    <dgm:pt modelId="{2C4C0651-9C3C-0441-8BE9-AF9CF691289F}" type="pres">
      <dgm:prSet presAssocID="{F6AA531A-316A-B14F-88F1-F1863097E14B}" presName="spMid" presStyleCnt="0"/>
      <dgm:spPr/>
    </dgm:pt>
    <dgm:pt modelId="{441DC154-9E63-C044-9DC3-C34FFC88D5BF}" type="pres">
      <dgm:prSet presAssocID="{BF1BF64F-50CC-7C49-B09B-3AB35CD901C2}" presName="chevronComposite1" presStyleCnt="0"/>
      <dgm:spPr/>
    </dgm:pt>
    <dgm:pt modelId="{49692F0B-3602-764D-862A-B120D4F60752}" type="pres">
      <dgm:prSet presAssocID="{BF1BF64F-50CC-7C49-B09B-3AB35CD901C2}" presName="chevron1" presStyleLbl="sibTrans2D1" presStyleIdx="1" presStyleCnt="2"/>
      <dgm:spPr/>
    </dgm:pt>
    <dgm:pt modelId="{DCD78281-681D-F442-9FC5-70D01E7359F4}" type="pres">
      <dgm:prSet presAssocID="{BF1BF64F-50CC-7C49-B09B-3AB35CD901C2}" presName="spChevron1" presStyleCnt="0"/>
      <dgm:spPr/>
    </dgm:pt>
    <dgm:pt modelId="{A0B03B6D-C275-D248-8C40-42ED6CB2DC79}" type="pres">
      <dgm:prSet presAssocID="{65BA1684-D1F3-8F4C-A765-5034A342EB8A}" presName="last" presStyleCnt="0"/>
      <dgm:spPr/>
    </dgm:pt>
    <dgm:pt modelId="{C4E15901-5E11-3047-8D99-6A22841FB16D}" type="pres">
      <dgm:prSet presAssocID="{65BA1684-D1F3-8F4C-A765-5034A342EB8A}" presName="circleTx" presStyleLbl="node1" presStyleIdx="18" presStyleCnt="19"/>
      <dgm:spPr/>
      <dgm:t>
        <a:bodyPr/>
        <a:lstStyle/>
        <a:p>
          <a:endParaRPr lang="en-US"/>
        </a:p>
      </dgm:t>
    </dgm:pt>
    <dgm:pt modelId="{52DC476A-5D85-9E4E-9CAE-56C55BC7BED1}" type="pres">
      <dgm:prSet presAssocID="{65BA1684-D1F3-8F4C-A765-5034A342EB8A}" presName="desTxN" presStyleLbl="revTx" presStyleIdx="4" presStyleCnt="5">
        <dgm:presLayoutVars>
          <dgm:bulletEnabled val="1"/>
        </dgm:presLayoutVars>
      </dgm:prSet>
      <dgm:spPr/>
      <dgm:t>
        <a:bodyPr/>
        <a:lstStyle/>
        <a:p>
          <a:endParaRPr lang="en-US"/>
        </a:p>
      </dgm:t>
    </dgm:pt>
    <dgm:pt modelId="{B0CA4600-1C40-2541-B531-D7E6962730D4}" type="pres">
      <dgm:prSet presAssocID="{65BA1684-D1F3-8F4C-A765-5034A342EB8A}" presName="spN" presStyleCnt="0"/>
      <dgm:spPr/>
    </dgm:pt>
  </dgm:ptLst>
  <dgm:cxnLst>
    <dgm:cxn modelId="{BAA97006-6138-2F46-9A7B-4A3BC0640B56}" srcId="{65BA1684-D1F3-8F4C-A765-5034A342EB8A}" destId="{487A4A31-727F-084C-832D-B41525587CB1}" srcOrd="0" destOrd="0" parTransId="{8F934FC3-0664-C443-B6D5-84C16C567A81}" sibTransId="{116A8B28-DA95-5D42-A31F-BFA3F960D2C5}"/>
    <dgm:cxn modelId="{05B8047A-9F43-514A-BAF0-58020E865CFF}" type="presOf" srcId="{609DB7E0-4786-6243-B64A-6329D22CE3FE}" destId="{A43EB28C-8D7B-5C4E-AD61-D54D47363334}" srcOrd="0" destOrd="0" presId="urn:microsoft.com/office/officeart/2009/3/layout/RandomtoResultProcess"/>
    <dgm:cxn modelId="{FB81146A-E252-1744-AE00-E293212CA46A}" type="presOf" srcId="{65BA1684-D1F3-8F4C-A765-5034A342EB8A}" destId="{C4E15901-5E11-3047-8D99-6A22841FB16D}" srcOrd="0" destOrd="0" presId="urn:microsoft.com/office/officeart/2009/3/layout/RandomtoResultProcess"/>
    <dgm:cxn modelId="{894D6727-D620-C94A-A951-E7163AF25512}" type="presOf" srcId="{061E221E-5732-E84B-BCE2-0F51F3DA7E52}" destId="{84BD9B1B-1412-DA41-A46D-EDD015B83164}" srcOrd="0" destOrd="1" presId="urn:microsoft.com/office/officeart/2009/3/layout/RandomtoResultProcess"/>
    <dgm:cxn modelId="{26CA74EA-0D97-EF46-B89B-495DA89445F8}" srcId="{C2640068-C5CB-704D-92B2-25F8610988B7}" destId="{D783BC03-3144-9646-A8E0-2935A143DF74}" srcOrd="1" destOrd="0" parTransId="{A99303D5-B9F7-784F-BF00-19655CF67C9E}" sibTransId="{9EDF1F87-7C64-7942-B389-3DEE23BDFA7E}"/>
    <dgm:cxn modelId="{FADAED9E-A353-A941-9EC7-00BE70768465}" type="presOf" srcId="{D783BC03-3144-9646-A8E0-2935A143DF74}" destId="{A43EB28C-8D7B-5C4E-AD61-D54D47363334}" srcOrd="0" destOrd="1" presId="urn:microsoft.com/office/officeart/2009/3/layout/RandomtoResultProcess"/>
    <dgm:cxn modelId="{624CF836-E679-4142-A666-758559975261}" srcId="{FA2FD4C8-9E62-4A47-A3A6-9A152B4CB2C9}" destId="{F6AA531A-316A-B14F-88F1-F1863097E14B}" srcOrd="1" destOrd="0" parTransId="{DFA77448-80DD-CE42-843F-0CD70403390F}" sibTransId="{BF1BF64F-50CC-7C49-B09B-3AB35CD901C2}"/>
    <dgm:cxn modelId="{E533FFFF-F6F1-DA4D-BE37-BCAD5EB7B18D}" srcId="{F6AA531A-316A-B14F-88F1-F1863097E14B}" destId="{916E7934-179E-794D-B983-B29BF57596AE}" srcOrd="2" destOrd="0" parTransId="{5B3BB755-D9CA-F44F-9DC8-59B3574E2C55}" sibTransId="{807602F0-B9BD-764F-B639-3CBCF4431E0D}"/>
    <dgm:cxn modelId="{9D3B8470-A94D-DF4C-8EB8-C95B8B4B332F}" srcId="{C2640068-C5CB-704D-92B2-25F8610988B7}" destId="{12C859E7-7E5F-714C-8E09-E583B1DBD6E6}" srcOrd="2" destOrd="0" parTransId="{CCE2D30D-0DC4-D248-A841-3B4FB8C66E9F}" sibTransId="{E9921134-83BE-2C4D-8AFF-57144DA89C28}"/>
    <dgm:cxn modelId="{D4E4E69A-5CB1-0C47-A788-31459622A4EB}" type="presOf" srcId="{FA2FD4C8-9E62-4A47-A3A6-9A152B4CB2C9}" destId="{81638590-B010-D04A-8D5E-29F33274B92E}" srcOrd="0" destOrd="0" presId="urn:microsoft.com/office/officeart/2009/3/layout/RandomtoResultProcess"/>
    <dgm:cxn modelId="{D857BF23-84F4-7C42-898E-1320FE64CE93}" type="presOf" srcId="{382337A8-5617-CF49-9D6B-E46B0EF9DEBF}" destId="{52DC476A-5D85-9E4E-9CAE-56C55BC7BED1}" srcOrd="0" destOrd="2" presId="urn:microsoft.com/office/officeart/2009/3/layout/RandomtoResultProcess"/>
    <dgm:cxn modelId="{3A369E44-9D5F-B34C-8574-5F88634D4042}" srcId="{F6AA531A-316A-B14F-88F1-F1863097E14B}" destId="{061E221E-5732-E84B-BCE2-0F51F3DA7E52}" srcOrd="1" destOrd="0" parTransId="{63367788-CAF3-A74B-B599-60B3AD9EBF2B}" sibTransId="{A47B38F0-B03D-4F49-A0F1-BBFE806F79BE}"/>
    <dgm:cxn modelId="{35C16535-949C-3845-812D-856D1687F0C9}" type="presOf" srcId="{3B090512-F1D5-3449-87FF-B265F7652D9F}" destId="{A43EB28C-8D7B-5C4E-AD61-D54D47363334}" srcOrd="0" destOrd="3" presId="urn:microsoft.com/office/officeart/2009/3/layout/RandomtoResultProcess"/>
    <dgm:cxn modelId="{9B9C767C-4BDE-1D47-9EDF-1B97056AEFD1}" type="presOf" srcId="{F6AA531A-316A-B14F-88F1-F1863097E14B}" destId="{9C2F9410-2460-DD41-BE81-D899E747B50B}" srcOrd="0" destOrd="0" presId="urn:microsoft.com/office/officeart/2009/3/layout/RandomtoResultProcess"/>
    <dgm:cxn modelId="{D3066E0E-78F4-6A42-961B-8D817A043AA3}" srcId="{FA2FD4C8-9E62-4A47-A3A6-9A152B4CB2C9}" destId="{65BA1684-D1F3-8F4C-A765-5034A342EB8A}" srcOrd="2" destOrd="0" parTransId="{BFF2FA4B-FBD8-C142-9495-BF57E2A3A660}" sibTransId="{86D8369B-7535-AC44-82D9-EDD5EC6F26AD}"/>
    <dgm:cxn modelId="{532AAE6B-A66F-1B48-AEB8-696CAC7B676B}" srcId="{C2640068-C5CB-704D-92B2-25F8610988B7}" destId="{609DB7E0-4786-6243-B64A-6329D22CE3FE}" srcOrd="0" destOrd="0" parTransId="{EA293554-E607-D248-8D9A-60583CBD2680}" sibTransId="{71CE0465-0796-4040-9D50-BB97FE0817FA}"/>
    <dgm:cxn modelId="{2C089A8A-EFF2-3F49-9C4F-B74B5EA57FE3}" type="presOf" srcId="{C2640068-C5CB-704D-92B2-25F8610988B7}" destId="{70F97433-641E-954F-8781-EDC1EC2CDBD1}" srcOrd="0" destOrd="0" presId="urn:microsoft.com/office/officeart/2009/3/layout/RandomtoResultProcess"/>
    <dgm:cxn modelId="{00BD2128-71A7-D642-A6D3-304F6DF13A23}" srcId="{F6AA531A-316A-B14F-88F1-F1863097E14B}" destId="{04B3A07D-92EF-0241-9FD8-CFF4708ADD94}" srcOrd="0" destOrd="0" parTransId="{A3A8FBEF-BE56-BD42-BAD0-091C7FF8373A}" sibTransId="{A7B76C71-77B7-2049-9E67-A0B4286DA421}"/>
    <dgm:cxn modelId="{56DFDCBB-3066-794D-B398-976894B5BF9E}" type="presOf" srcId="{D5DD7E6F-0BBF-0E46-BA3E-4C52E2DA6319}" destId="{52DC476A-5D85-9E4E-9CAE-56C55BC7BED1}" srcOrd="0" destOrd="1" presId="urn:microsoft.com/office/officeart/2009/3/layout/RandomtoResultProcess"/>
    <dgm:cxn modelId="{F6F59312-8505-C14C-AADE-FB8EF5946412}" srcId="{65BA1684-D1F3-8F4C-A765-5034A342EB8A}" destId="{D5DD7E6F-0BBF-0E46-BA3E-4C52E2DA6319}" srcOrd="1" destOrd="0" parTransId="{C1D4F320-8942-FA4B-A4ED-855A408B045D}" sibTransId="{9DD8D48F-D63A-754F-9CEB-3D7949F3CE8A}"/>
    <dgm:cxn modelId="{29EBB834-0D50-C74B-A2BB-70708C1548DA}" type="presOf" srcId="{04B3A07D-92EF-0241-9FD8-CFF4708ADD94}" destId="{84BD9B1B-1412-DA41-A46D-EDD015B83164}" srcOrd="0" destOrd="0" presId="urn:microsoft.com/office/officeart/2009/3/layout/RandomtoResultProcess"/>
    <dgm:cxn modelId="{B7BFE5B4-2107-6C45-8119-289BDFEFD62C}" type="presOf" srcId="{916E7934-179E-794D-B983-B29BF57596AE}" destId="{84BD9B1B-1412-DA41-A46D-EDD015B83164}" srcOrd="0" destOrd="2" presId="urn:microsoft.com/office/officeart/2009/3/layout/RandomtoResultProcess"/>
    <dgm:cxn modelId="{4FE9A379-0240-F34A-BB37-94C32FD35C0E}" type="presOf" srcId="{12C859E7-7E5F-714C-8E09-E583B1DBD6E6}" destId="{A43EB28C-8D7B-5C4E-AD61-D54D47363334}" srcOrd="0" destOrd="2" presId="urn:microsoft.com/office/officeart/2009/3/layout/RandomtoResultProcess"/>
    <dgm:cxn modelId="{F39774BD-DC67-3C45-A3A9-0AA936CA175B}" srcId="{65BA1684-D1F3-8F4C-A765-5034A342EB8A}" destId="{382337A8-5617-CF49-9D6B-E46B0EF9DEBF}" srcOrd="2" destOrd="0" parTransId="{44E24D01-B030-4544-8B9E-A7F115FADF6B}" sibTransId="{C7403262-89B2-6549-BAFB-E7F3C84B58E6}"/>
    <dgm:cxn modelId="{50681371-E0A6-9945-9806-3C628A4A2BEB}" srcId="{C2640068-C5CB-704D-92B2-25F8610988B7}" destId="{3B090512-F1D5-3449-87FF-B265F7652D9F}" srcOrd="3" destOrd="0" parTransId="{96103D91-0B14-1D49-8EAF-33D56F9011A0}" sibTransId="{0B0934C0-A9E9-B34D-A0C0-A58D6D8291F7}"/>
    <dgm:cxn modelId="{6AC48FF4-A3D2-BF4B-9F76-A702A027B1AC}" type="presOf" srcId="{487A4A31-727F-084C-832D-B41525587CB1}" destId="{52DC476A-5D85-9E4E-9CAE-56C55BC7BED1}" srcOrd="0" destOrd="0" presId="urn:microsoft.com/office/officeart/2009/3/layout/RandomtoResultProcess"/>
    <dgm:cxn modelId="{E25EDF18-6DD4-2B43-A186-B6C0C66F4A8D}" srcId="{FA2FD4C8-9E62-4A47-A3A6-9A152B4CB2C9}" destId="{C2640068-C5CB-704D-92B2-25F8610988B7}" srcOrd="0" destOrd="0" parTransId="{370605C3-8722-234A-90F6-FB8A7FAA10BA}" sibTransId="{57F7FC0D-9463-6546-BEB6-CF21A3807937}"/>
    <dgm:cxn modelId="{B41ACB34-4332-B547-866B-C49262D645E0}" type="presParOf" srcId="{81638590-B010-D04A-8D5E-29F33274B92E}" destId="{C4E18C21-0752-5846-9568-CE91F8AF4FFC}" srcOrd="0" destOrd="0" presId="urn:microsoft.com/office/officeart/2009/3/layout/RandomtoResultProcess"/>
    <dgm:cxn modelId="{9E13C521-B5D1-1B41-BB81-60DB6C734AAB}" type="presParOf" srcId="{C4E18C21-0752-5846-9568-CE91F8AF4FFC}" destId="{70F97433-641E-954F-8781-EDC1EC2CDBD1}" srcOrd="0" destOrd="0" presId="urn:microsoft.com/office/officeart/2009/3/layout/RandomtoResultProcess"/>
    <dgm:cxn modelId="{C903753E-1A19-664E-844A-BA63C5F96B46}" type="presParOf" srcId="{C4E18C21-0752-5846-9568-CE91F8AF4FFC}" destId="{A43EB28C-8D7B-5C4E-AD61-D54D47363334}" srcOrd="1" destOrd="0" presId="urn:microsoft.com/office/officeart/2009/3/layout/RandomtoResultProcess"/>
    <dgm:cxn modelId="{31EE86E6-E262-964E-B10D-C92B07B541F3}" type="presParOf" srcId="{C4E18C21-0752-5846-9568-CE91F8AF4FFC}" destId="{764D4412-8AC8-974D-8A31-C419D9041880}" srcOrd="2" destOrd="0" presId="urn:microsoft.com/office/officeart/2009/3/layout/RandomtoResultProcess"/>
    <dgm:cxn modelId="{C6CEF43E-2D90-AB45-881B-3C5FBB690A3D}" type="presParOf" srcId="{C4E18C21-0752-5846-9568-CE91F8AF4FFC}" destId="{131E493B-CD17-B34F-BD82-843D4A3ADE5D}" srcOrd="3" destOrd="0" presId="urn:microsoft.com/office/officeart/2009/3/layout/RandomtoResultProcess"/>
    <dgm:cxn modelId="{9722BE2B-0E97-CF43-BE5C-CD7D55921CB3}" type="presParOf" srcId="{C4E18C21-0752-5846-9568-CE91F8AF4FFC}" destId="{562DFA29-2D09-4740-9D90-8497EABD42B0}" srcOrd="4" destOrd="0" presId="urn:microsoft.com/office/officeart/2009/3/layout/RandomtoResultProcess"/>
    <dgm:cxn modelId="{D571E165-4331-204E-AD0F-1A9A34128EC2}" type="presParOf" srcId="{C4E18C21-0752-5846-9568-CE91F8AF4FFC}" destId="{4112DCBA-0FA6-F941-B38A-40FA6E07E448}" srcOrd="5" destOrd="0" presId="urn:microsoft.com/office/officeart/2009/3/layout/RandomtoResultProcess"/>
    <dgm:cxn modelId="{519D1661-4D7A-D541-8449-1FA4EA23630D}" type="presParOf" srcId="{C4E18C21-0752-5846-9568-CE91F8AF4FFC}" destId="{BD904FE6-C762-0447-B4E6-AF262A6250B4}" srcOrd="6" destOrd="0" presId="urn:microsoft.com/office/officeart/2009/3/layout/RandomtoResultProcess"/>
    <dgm:cxn modelId="{4A142487-619B-CA4C-9E8F-36456338FD6E}" type="presParOf" srcId="{C4E18C21-0752-5846-9568-CE91F8AF4FFC}" destId="{3548756A-636C-9541-88D3-8CBA5659FF91}" srcOrd="7" destOrd="0" presId="urn:microsoft.com/office/officeart/2009/3/layout/RandomtoResultProcess"/>
    <dgm:cxn modelId="{B84BC440-CD59-9D4A-B660-608511C5D567}" type="presParOf" srcId="{C4E18C21-0752-5846-9568-CE91F8AF4FFC}" destId="{8E16AE53-CF36-D94C-AA34-50C7551946A8}" srcOrd="8" destOrd="0" presId="urn:microsoft.com/office/officeart/2009/3/layout/RandomtoResultProcess"/>
    <dgm:cxn modelId="{C027BE80-B089-8449-B554-813D5CF1BBBF}" type="presParOf" srcId="{C4E18C21-0752-5846-9568-CE91F8AF4FFC}" destId="{49F34FA6-1A39-554A-9E20-C5B9760B4026}" srcOrd="9" destOrd="0" presId="urn:microsoft.com/office/officeart/2009/3/layout/RandomtoResultProcess"/>
    <dgm:cxn modelId="{717CA3E3-1FE5-A847-8F86-33B2EDECCA2E}" type="presParOf" srcId="{C4E18C21-0752-5846-9568-CE91F8AF4FFC}" destId="{0EC16441-095F-8146-9F9E-5BE36285CB64}" srcOrd="10" destOrd="0" presId="urn:microsoft.com/office/officeart/2009/3/layout/RandomtoResultProcess"/>
    <dgm:cxn modelId="{37917B3E-E39B-024C-ADAD-565F426A1554}" type="presParOf" srcId="{C4E18C21-0752-5846-9568-CE91F8AF4FFC}" destId="{B69B8537-A0F0-CD44-B8A8-69D65255AB68}" srcOrd="11" destOrd="0" presId="urn:microsoft.com/office/officeart/2009/3/layout/RandomtoResultProcess"/>
    <dgm:cxn modelId="{48CB2522-DDB5-8C49-9375-57000D37E872}" type="presParOf" srcId="{C4E18C21-0752-5846-9568-CE91F8AF4FFC}" destId="{23A448B0-E002-C843-B4F6-C67F79091312}" srcOrd="12" destOrd="0" presId="urn:microsoft.com/office/officeart/2009/3/layout/RandomtoResultProcess"/>
    <dgm:cxn modelId="{1968924F-A86F-8644-9E44-9FA57CFC5325}" type="presParOf" srcId="{C4E18C21-0752-5846-9568-CE91F8AF4FFC}" destId="{6F609490-3898-E445-8175-A6B91971B960}" srcOrd="13" destOrd="0" presId="urn:microsoft.com/office/officeart/2009/3/layout/RandomtoResultProcess"/>
    <dgm:cxn modelId="{50830580-3284-EE48-87B9-806BD0076FDF}" type="presParOf" srcId="{C4E18C21-0752-5846-9568-CE91F8AF4FFC}" destId="{1E8162C3-E5E7-7A4B-BDD8-4F1A49A7E59C}" srcOrd="14" destOrd="0" presId="urn:microsoft.com/office/officeart/2009/3/layout/RandomtoResultProcess"/>
    <dgm:cxn modelId="{E66915ED-5D12-E349-A560-6C1B654A33A2}" type="presParOf" srcId="{C4E18C21-0752-5846-9568-CE91F8AF4FFC}" destId="{DC8DC820-ECDB-4D41-801C-78839E9A09C8}" srcOrd="15" destOrd="0" presId="urn:microsoft.com/office/officeart/2009/3/layout/RandomtoResultProcess"/>
    <dgm:cxn modelId="{7CF9B36F-0FC5-2943-9DAF-7F059CFBB441}" type="presParOf" srcId="{C4E18C21-0752-5846-9568-CE91F8AF4FFC}" destId="{8083448A-4070-B54B-8FA6-6C1ECB396C6C}" srcOrd="16" destOrd="0" presId="urn:microsoft.com/office/officeart/2009/3/layout/RandomtoResultProcess"/>
    <dgm:cxn modelId="{6B2074E2-214C-8847-BEB3-83B57B5FA87A}" type="presParOf" srcId="{C4E18C21-0752-5846-9568-CE91F8AF4FFC}" destId="{025BD5E8-741D-214E-95EC-FDF82C2EDB67}" srcOrd="17" destOrd="0" presId="urn:microsoft.com/office/officeart/2009/3/layout/RandomtoResultProcess"/>
    <dgm:cxn modelId="{888FACDA-03DE-334A-AFFF-564DAB4FFA8C}" type="presParOf" srcId="{C4E18C21-0752-5846-9568-CE91F8AF4FFC}" destId="{222A2AE9-2A3E-AA4A-9505-FE86EC1597C4}" srcOrd="18" destOrd="0" presId="urn:microsoft.com/office/officeart/2009/3/layout/RandomtoResultProcess"/>
    <dgm:cxn modelId="{2936DA2A-87E6-E14F-B07A-643929ECE52B}" type="presParOf" srcId="{C4E18C21-0752-5846-9568-CE91F8AF4FFC}" destId="{75E4CC8D-269D-1345-A408-07EEDEE0A013}" srcOrd="19" destOrd="0" presId="urn:microsoft.com/office/officeart/2009/3/layout/RandomtoResultProcess"/>
    <dgm:cxn modelId="{E26EB8BA-C7CE-B845-8CDA-6DDDD6F34057}" type="presParOf" srcId="{81638590-B010-D04A-8D5E-29F33274B92E}" destId="{CF55910D-30CC-E940-A0EB-2AF4BED567DA}" srcOrd="1" destOrd="0" presId="urn:microsoft.com/office/officeart/2009/3/layout/RandomtoResultProcess"/>
    <dgm:cxn modelId="{466DB189-CC38-274F-B8CC-F7573EB0EC68}" type="presParOf" srcId="{CF55910D-30CC-E940-A0EB-2AF4BED567DA}" destId="{5B2098F5-7BE1-9343-A513-C52B8F171A77}" srcOrd="0" destOrd="0" presId="urn:microsoft.com/office/officeart/2009/3/layout/RandomtoResultProcess"/>
    <dgm:cxn modelId="{0A5D403D-7F6B-0B4B-A667-102975D9FBF1}" type="presParOf" srcId="{CF55910D-30CC-E940-A0EB-2AF4BED567DA}" destId="{790D658D-FF2D-504B-ABB9-F8F226CBC810}" srcOrd="1" destOrd="0" presId="urn:microsoft.com/office/officeart/2009/3/layout/RandomtoResultProcess"/>
    <dgm:cxn modelId="{45268C1D-8993-3A44-B811-3C984880B42B}" type="presParOf" srcId="{81638590-B010-D04A-8D5E-29F33274B92E}" destId="{202E1D9F-7C4E-354D-A712-53448203148A}" srcOrd="2" destOrd="0" presId="urn:microsoft.com/office/officeart/2009/3/layout/RandomtoResultProcess"/>
    <dgm:cxn modelId="{E570AF0F-6886-A244-8286-C2D3C4B645BA}" type="presParOf" srcId="{202E1D9F-7C4E-354D-A712-53448203148A}" destId="{9C2F9410-2460-DD41-BE81-D899E747B50B}" srcOrd="0" destOrd="0" presId="urn:microsoft.com/office/officeart/2009/3/layout/RandomtoResultProcess"/>
    <dgm:cxn modelId="{586394E0-95B0-0749-AD9C-5EBD6A89B227}" type="presParOf" srcId="{202E1D9F-7C4E-354D-A712-53448203148A}" destId="{84BD9B1B-1412-DA41-A46D-EDD015B83164}" srcOrd="1" destOrd="0" presId="urn:microsoft.com/office/officeart/2009/3/layout/RandomtoResultProcess"/>
    <dgm:cxn modelId="{36B76C1D-91EA-C84C-BA40-D1A717368CC7}" type="presParOf" srcId="{202E1D9F-7C4E-354D-A712-53448203148A}" destId="{2C4C0651-9C3C-0441-8BE9-AF9CF691289F}" srcOrd="2" destOrd="0" presId="urn:microsoft.com/office/officeart/2009/3/layout/RandomtoResultProcess"/>
    <dgm:cxn modelId="{57138F46-B95A-D849-893A-AA65C85B7CB9}" type="presParOf" srcId="{81638590-B010-D04A-8D5E-29F33274B92E}" destId="{441DC154-9E63-C044-9DC3-C34FFC88D5BF}" srcOrd="3" destOrd="0" presId="urn:microsoft.com/office/officeart/2009/3/layout/RandomtoResultProcess"/>
    <dgm:cxn modelId="{AEC92F14-3DC8-DD4B-BADE-D7FDA4CBB61A}" type="presParOf" srcId="{441DC154-9E63-C044-9DC3-C34FFC88D5BF}" destId="{49692F0B-3602-764D-862A-B120D4F60752}" srcOrd="0" destOrd="0" presId="urn:microsoft.com/office/officeart/2009/3/layout/RandomtoResultProcess"/>
    <dgm:cxn modelId="{F1FD4448-B518-0742-8121-E62E2E0C2A7E}" type="presParOf" srcId="{441DC154-9E63-C044-9DC3-C34FFC88D5BF}" destId="{DCD78281-681D-F442-9FC5-70D01E7359F4}" srcOrd="1" destOrd="0" presId="urn:microsoft.com/office/officeart/2009/3/layout/RandomtoResultProcess"/>
    <dgm:cxn modelId="{6E1A3730-A785-2848-AE14-28438AA20A4F}" type="presParOf" srcId="{81638590-B010-D04A-8D5E-29F33274B92E}" destId="{A0B03B6D-C275-D248-8C40-42ED6CB2DC79}" srcOrd="4" destOrd="0" presId="urn:microsoft.com/office/officeart/2009/3/layout/RandomtoResultProcess"/>
    <dgm:cxn modelId="{F7D967AE-FAB4-284B-B29A-D265E34EB22C}" type="presParOf" srcId="{A0B03B6D-C275-D248-8C40-42ED6CB2DC79}" destId="{C4E15901-5E11-3047-8D99-6A22841FB16D}" srcOrd="0" destOrd="0" presId="urn:microsoft.com/office/officeart/2009/3/layout/RandomtoResultProcess"/>
    <dgm:cxn modelId="{810229C9-6949-9A44-AAE9-E56F4B7212D2}" type="presParOf" srcId="{A0B03B6D-C275-D248-8C40-42ED6CB2DC79}" destId="{52DC476A-5D85-9E4E-9CAE-56C55BC7BED1}" srcOrd="1" destOrd="0" presId="urn:microsoft.com/office/officeart/2009/3/layout/RandomtoResultProcess"/>
    <dgm:cxn modelId="{899F51A6-1589-3F4D-A138-B167B8C96DB5}" type="presParOf" srcId="{A0B03B6D-C275-D248-8C40-42ED6CB2DC79}" destId="{B0CA4600-1C40-2541-B531-D7E6962730D4}"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550486-167E-431D-9A6E-AC909631CEAE}" type="doc">
      <dgm:prSet loTypeId="urn:microsoft.com/office/officeart/2005/8/layout/arrow2" loCatId="process" qsTypeId="urn:microsoft.com/office/officeart/2005/8/quickstyle/simple1" qsCatId="simple" csTypeId="urn:microsoft.com/office/officeart/2005/8/colors/accent1_2" csCatId="accent1" phldr="1"/>
      <dgm:spPr/>
    </dgm:pt>
    <dgm:pt modelId="{37CDEAB9-5A7C-4ACA-B36A-6E24B7D03B94}">
      <dgm:prSet phldrT="[Text]"/>
      <dgm:spPr/>
      <dgm:t>
        <a:bodyPr/>
        <a:lstStyle/>
        <a:p>
          <a:r>
            <a:rPr lang="en-US" dirty="0"/>
            <a:t>VA64TAP3</a:t>
          </a:r>
        </a:p>
      </dgm:t>
    </dgm:pt>
    <dgm:pt modelId="{836B177A-380E-434B-8026-CC83C093CB97}" type="parTrans" cxnId="{2D5CC282-3796-404A-9F7D-39EC15286D4C}">
      <dgm:prSet/>
      <dgm:spPr/>
      <dgm:t>
        <a:bodyPr/>
        <a:lstStyle/>
        <a:p>
          <a:endParaRPr lang="en-US"/>
        </a:p>
      </dgm:t>
    </dgm:pt>
    <dgm:pt modelId="{80F80B11-391F-431C-A181-95CA6510CC35}" type="sibTrans" cxnId="{2D5CC282-3796-404A-9F7D-39EC15286D4C}">
      <dgm:prSet/>
      <dgm:spPr/>
      <dgm:t>
        <a:bodyPr/>
        <a:lstStyle/>
        <a:p>
          <a:endParaRPr lang="en-US"/>
        </a:p>
      </dgm:t>
    </dgm:pt>
    <dgm:pt modelId="{3B8E09C1-062F-4240-AC65-145A8F03A055}">
      <dgm:prSet phldrT="[Text]"/>
      <dgm:spPr/>
      <dgm:t>
        <a:bodyPr/>
        <a:lstStyle/>
        <a:p>
          <a:r>
            <a:rPr lang="en-US" dirty="0"/>
            <a:t>VATA464/465</a:t>
          </a:r>
        </a:p>
      </dgm:t>
    </dgm:pt>
    <dgm:pt modelId="{F8093F74-D997-42E1-9EE1-DDB6D067835C}" type="parTrans" cxnId="{8463B784-7DCB-47C6-BFBE-002D4D9094F0}">
      <dgm:prSet/>
      <dgm:spPr/>
      <dgm:t>
        <a:bodyPr/>
        <a:lstStyle/>
        <a:p>
          <a:endParaRPr lang="en-US"/>
        </a:p>
      </dgm:t>
    </dgm:pt>
    <dgm:pt modelId="{F3D075FB-FCA6-4853-81EA-951DF6C920ED}" type="sibTrans" cxnId="{8463B784-7DCB-47C6-BFBE-002D4D9094F0}">
      <dgm:prSet/>
      <dgm:spPr/>
      <dgm:t>
        <a:bodyPr/>
        <a:lstStyle/>
        <a:p>
          <a:endParaRPr lang="en-US"/>
        </a:p>
      </dgm:t>
    </dgm:pt>
    <dgm:pt modelId="{91F9392A-3514-45DB-9D3B-E531DAC53E84}">
      <dgm:prSet phldrT="[Text]"/>
      <dgm:spPr/>
      <dgm:t>
        <a:bodyPr/>
        <a:lstStyle/>
        <a:p>
          <a:r>
            <a:rPr lang="en-US" dirty="0"/>
            <a:t>VATA466/IDE3466</a:t>
          </a:r>
        </a:p>
      </dgm:t>
    </dgm:pt>
    <dgm:pt modelId="{03C55C60-A8DD-4D65-9177-AE421B151831}" type="parTrans" cxnId="{47B7BCAB-AC05-49A3-89D6-31641C70432D}">
      <dgm:prSet/>
      <dgm:spPr/>
      <dgm:t>
        <a:bodyPr/>
        <a:lstStyle/>
        <a:p>
          <a:endParaRPr lang="en-US"/>
        </a:p>
      </dgm:t>
    </dgm:pt>
    <dgm:pt modelId="{4B2F92BC-B247-4C3C-83F8-5A4B93D4F06C}" type="sibTrans" cxnId="{47B7BCAB-AC05-49A3-89D6-31641C70432D}">
      <dgm:prSet/>
      <dgm:spPr/>
      <dgm:t>
        <a:bodyPr/>
        <a:lstStyle/>
        <a:p>
          <a:endParaRPr lang="en-US"/>
        </a:p>
      </dgm:t>
    </dgm:pt>
    <dgm:pt modelId="{741FF2DB-9084-43C8-A537-89D059FF66EB}">
      <dgm:prSet phldrT="[Text]"/>
      <dgm:spPr/>
      <dgm:t>
        <a:bodyPr/>
        <a:lstStyle/>
        <a:p>
          <a:r>
            <a:rPr lang="en-US" dirty="0"/>
            <a:t>POLAR</a:t>
          </a:r>
        </a:p>
      </dgm:t>
    </dgm:pt>
    <dgm:pt modelId="{BBC4201D-DE45-42CF-B3C9-A74D53973A15}" type="parTrans" cxnId="{B25CE282-8B8F-4A3C-BFE4-B90F20AC99E5}">
      <dgm:prSet/>
      <dgm:spPr/>
      <dgm:t>
        <a:bodyPr/>
        <a:lstStyle/>
        <a:p>
          <a:endParaRPr lang="en-US"/>
        </a:p>
      </dgm:t>
    </dgm:pt>
    <dgm:pt modelId="{623F4351-0097-43FA-BA1E-66C5DF2DA344}" type="sibTrans" cxnId="{B25CE282-8B8F-4A3C-BFE4-B90F20AC99E5}">
      <dgm:prSet/>
      <dgm:spPr/>
      <dgm:t>
        <a:bodyPr/>
        <a:lstStyle/>
        <a:p>
          <a:endParaRPr lang="en-US"/>
        </a:p>
      </dgm:t>
    </dgm:pt>
    <dgm:pt modelId="{7A20BD12-6A55-4773-8C43-AF4F17DDC416}">
      <dgm:prSet phldrT="[Text]"/>
      <dgm:spPr/>
      <dgm:t>
        <a:bodyPr/>
        <a:lstStyle/>
        <a:p>
          <a:r>
            <a:rPr lang="en-US" dirty="0"/>
            <a:t>NGRM</a:t>
          </a:r>
        </a:p>
      </dgm:t>
    </dgm:pt>
    <dgm:pt modelId="{3CB1DE8F-BD06-4F67-A178-7A69325E0965}" type="parTrans" cxnId="{F7002092-E206-4B59-8A89-0D65F0898BD8}">
      <dgm:prSet/>
      <dgm:spPr/>
      <dgm:t>
        <a:bodyPr/>
        <a:lstStyle/>
        <a:p>
          <a:endParaRPr lang="en-US"/>
        </a:p>
      </dgm:t>
    </dgm:pt>
    <dgm:pt modelId="{00DBB8CC-6C4D-4AF0-9B3D-1319917DCC99}" type="sibTrans" cxnId="{F7002092-E206-4B59-8A89-0D65F0898BD8}">
      <dgm:prSet/>
      <dgm:spPr/>
      <dgm:t>
        <a:bodyPr/>
        <a:lstStyle/>
        <a:p>
          <a:endParaRPr lang="en-US"/>
        </a:p>
      </dgm:t>
    </dgm:pt>
    <dgm:pt modelId="{1C0FD193-87F1-48D4-A470-DA5AA38151FD}">
      <dgm:prSet phldrT="[Text]"/>
      <dgm:spPr/>
      <dgm:t>
        <a:bodyPr/>
        <a:lstStyle/>
        <a:p>
          <a:r>
            <a:rPr lang="en-US" dirty="0"/>
            <a:t>RADEM</a:t>
          </a:r>
        </a:p>
      </dgm:t>
    </dgm:pt>
    <dgm:pt modelId="{2D7F9540-BDAA-4AF8-9FD6-2460973DD6C1}" type="parTrans" cxnId="{54D9DAF4-4321-4128-AABD-8FB1E618D27A}">
      <dgm:prSet/>
      <dgm:spPr/>
      <dgm:t>
        <a:bodyPr/>
        <a:lstStyle/>
        <a:p>
          <a:endParaRPr lang="en-US"/>
        </a:p>
      </dgm:t>
    </dgm:pt>
    <dgm:pt modelId="{E9BAF601-322D-464A-9416-C7AE22A2779F}" type="sibTrans" cxnId="{54D9DAF4-4321-4128-AABD-8FB1E618D27A}">
      <dgm:prSet/>
      <dgm:spPr/>
      <dgm:t>
        <a:bodyPr/>
        <a:lstStyle/>
        <a:p>
          <a:endParaRPr lang="en-US"/>
        </a:p>
      </dgm:t>
    </dgm:pt>
    <dgm:pt modelId="{C1AB500B-67F1-48F8-BA18-96430A06C6BD}">
      <dgm:prSet phldrT="[Text]"/>
      <dgm:spPr/>
      <dgm:t>
        <a:bodyPr/>
        <a:lstStyle/>
        <a:p>
          <a:r>
            <a:rPr lang="en-US" dirty="0"/>
            <a:t>IDE3467</a:t>
          </a:r>
        </a:p>
      </dgm:t>
    </dgm:pt>
    <dgm:pt modelId="{8584323D-3B3F-438B-8234-6A03E8F83FED}" type="parTrans" cxnId="{2381B2D9-0BC1-4F54-81E3-40E94068273F}">
      <dgm:prSet/>
      <dgm:spPr/>
      <dgm:t>
        <a:bodyPr/>
        <a:lstStyle/>
        <a:p>
          <a:endParaRPr lang="en-US"/>
        </a:p>
      </dgm:t>
    </dgm:pt>
    <dgm:pt modelId="{E8258312-3BB7-4651-8A33-B81FCC8A4CC1}" type="sibTrans" cxnId="{2381B2D9-0BC1-4F54-81E3-40E94068273F}">
      <dgm:prSet/>
      <dgm:spPr/>
      <dgm:t>
        <a:bodyPr/>
        <a:lstStyle/>
        <a:p>
          <a:endParaRPr lang="en-US"/>
        </a:p>
      </dgm:t>
    </dgm:pt>
    <dgm:pt modelId="{DA08D04C-A24F-47D3-A5DA-1E89D2E82416}">
      <dgm:prSet phldrT="[Text]"/>
      <dgm:spPr/>
      <dgm:t>
        <a:bodyPr/>
        <a:lstStyle/>
        <a:p>
          <a:r>
            <a:rPr lang="en-US" dirty="0"/>
            <a:t>Spallation Source ESS</a:t>
          </a:r>
        </a:p>
      </dgm:t>
    </dgm:pt>
    <dgm:pt modelId="{DB68A0AB-3BA7-4AAF-B708-1A267D7FFEE7}" type="parTrans" cxnId="{F3DC35DF-D468-4590-9F66-DF6D17E2EFF7}">
      <dgm:prSet/>
      <dgm:spPr/>
      <dgm:t>
        <a:bodyPr/>
        <a:lstStyle/>
        <a:p>
          <a:endParaRPr lang="en-US"/>
        </a:p>
      </dgm:t>
    </dgm:pt>
    <dgm:pt modelId="{659E803B-580B-4C8C-8D2A-B0F6FA6C1B80}" type="sibTrans" cxnId="{F3DC35DF-D468-4590-9F66-DF6D17E2EFF7}">
      <dgm:prSet/>
      <dgm:spPr/>
      <dgm:t>
        <a:bodyPr/>
        <a:lstStyle/>
        <a:p>
          <a:endParaRPr lang="en-US"/>
        </a:p>
      </dgm:t>
    </dgm:pt>
    <dgm:pt modelId="{FBA7E050-B46E-4078-98E1-BE54B5D7D973}">
      <dgm:prSet phldrT="[Text]"/>
      <dgm:spPr/>
      <dgm:t>
        <a:bodyPr/>
        <a:lstStyle/>
        <a:p>
          <a:r>
            <a:rPr lang="en-US" dirty="0"/>
            <a:t>IDE-XXXX</a:t>
          </a:r>
        </a:p>
      </dgm:t>
    </dgm:pt>
    <dgm:pt modelId="{750FBCB2-0FC0-4772-88C2-7DC716FA2701}" type="parTrans" cxnId="{DCD25D4D-3F9D-4E5C-B0D7-AC227878ADF0}">
      <dgm:prSet/>
      <dgm:spPr/>
      <dgm:t>
        <a:bodyPr/>
        <a:lstStyle/>
        <a:p>
          <a:endParaRPr lang="en-US"/>
        </a:p>
      </dgm:t>
    </dgm:pt>
    <dgm:pt modelId="{3E5AA8E5-1C82-44C4-A547-734B577FF59F}" type="sibTrans" cxnId="{DCD25D4D-3F9D-4E5C-B0D7-AC227878ADF0}">
      <dgm:prSet/>
      <dgm:spPr/>
      <dgm:t>
        <a:bodyPr/>
        <a:lstStyle/>
        <a:p>
          <a:endParaRPr lang="en-US"/>
        </a:p>
      </dgm:t>
    </dgm:pt>
    <dgm:pt modelId="{281CE6E7-19DC-422C-9256-32500C22A6C4}">
      <dgm:prSet phldrT="[Text]"/>
      <dgm:spPr/>
      <dgm:t>
        <a:bodyPr/>
        <a:lstStyle/>
        <a:p>
          <a:r>
            <a:rPr lang="en-US" dirty="0"/>
            <a:t>Proof of Concept for RADEM</a:t>
          </a:r>
        </a:p>
      </dgm:t>
    </dgm:pt>
    <dgm:pt modelId="{9B32E006-0F58-4D4D-9BDA-D8E273664237}" type="parTrans" cxnId="{61544C8A-004F-45EB-A731-B9EB09554866}">
      <dgm:prSet/>
      <dgm:spPr/>
      <dgm:t>
        <a:bodyPr/>
        <a:lstStyle/>
        <a:p>
          <a:endParaRPr lang="en-US"/>
        </a:p>
      </dgm:t>
    </dgm:pt>
    <dgm:pt modelId="{B9D29271-FEC3-422F-A6AD-06485714A241}" type="sibTrans" cxnId="{61544C8A-004F-45EB-A731-B9EB09554866}">
      <dgm:prSet/>
      <dgm:spPr/>
      <dgm:t>
        <a:bodyPr/>
        <a:lstStyle/>
        <a:p>
          <a:endParaRPr lang="en-US"/>
        </a:p>
      </dgm:t>
    </dgm:pt>
    <dgm:pt modelId="{074F173F-F318-484C-BDEE-0D48BA18AF7C}" type="pres">
      <dgm:prSet presAssocID="{89550486-167E-431D-9A6E-AC909631CEAE}" presName="arrowDiagram" presStyleCnt="0">
        <dgm:presLayoutVars>
          <dgm:chMax val="5"/>
          <dgm:dir/>
          <dgm:resizeHandles val="exact"/>
        </dgm:presLayoutVars>
      </dgm:prSet>
      <dgm:spPr/>
    </dgm:pt>
    <dgm:pt modelId="{238CF333-2B7D-4E26-AEFA-DDF2EA382517}" type="pres">
      <dgm:prSet presAssocID="{89550486-167E-431D-9A6E-AC909631CEAE}" presName="arrow" presStyleLbl="bgShp" presStyleIdx="0" presStyleCnt="1"/>
      <dgm:spPr/>
    </dgm:pt>
    <dgm:pt modelId="{11B5CD3F-EDE6-4B92-BB55-0397C658BBA9}" type="pres">
      <dgm:prSet presAssocID="{89550486-167E-431D-9A6E-AC909631CEAE}" presName="arrowDiagram5" presStyleCnt="0"/>
      <dgm:spPr/>
    </dgm:pt>
    <dgm:pt modelId="{9B2FEFF6-E67F-41D9-A80B-5A4617E04514}" type="pres">
      <dgm:prSet presAssocID="{37CDEAB9-5A7C-4ACA-B36A-6E24B7D03B94}" presName="bullet5a" presStyleLbl="node1" presStyleIdx="0" presStyleCnt="5"/>
      <dgm:spPr/>
    </dgm:pt>
    <dgm:pt modelId="{452F57FF-DBF1-46E5-A2FD-348825F05662}" type="pres">
      <dgm:prSet presAssocID="{37CDEAB9-5A7C-4ACA-B36A-6E24B7D03B94}" presName="textBox5a" presStyleLbl="revTx" presStyleIdx="0" presStyleCnt="5">
        <dgm:presLayoutVars>
          <dgm:bulletEnabled val="1"/>
        </dgm:presLayoutVars>
      </dgm:prSet>
      <dgm:spPr/>
      <dgm:t>
        <a:bodyPr/>
        <a:lstStyle/>
        <a:p>
          <a:endParaRPr lang="en-US"/>
        </a:p>
      </dgm:t>
    </dgm:pt>
    <dgm:pt modelId="{E66C64ED-F0F4-4065-8E74-993E571BB43B}" type="pres">
      <dgm:prSet presAssocID="{3B8E09C1-062F-4240-AC65-145A8F03A055}" presName="bullet5b" presStyleLbl="node1" presStyleIdx="1" presStyleCnt="5"/>
      <dgm:spPr/>
    </dgm:pt>
    <dgm:pt modelId="{FCD531E5-AD2F-40B7-945B-59B54349322D}" type="pres">
      <dgm:prSet presAssocID="{3B8E09C1-062F-4240-AC65-145A8F03A055}" presName="textBox5b" presStyleLbl="revTx" presStyleIdx="1" presStyleCnt="5">
        <dgm:presLayoutVars>
          <dgm:bulletEnabled val="1"/>
        </dgm:presLayoutVars>
      </dgm:prSet>
      <dgm:spPr/>
      <dgm:t>
        <a:bodyPr/>
        <a:lstStyle/>
        <a:p>
          <a:endParaRPr lang="en-US"/>
        </a:p>
      </dgm:t>
    </dgm:pt>
    <dgm:pt modelId="{B5988D41-E88A-40A3-9275-D69242A76007}" type="pres">
      <dgm:prSet presAssocID="{91F9392A-3514-45DB-9D3B-E531DAC53E84}" presName="bullet5c" presStyleLbl="node1" presStyleIdx="2" presStyleCnt="5"/>
      <dgm:spPr/>
    </dgm:pt>
    <dgm:pt modelId="{447E8A8C-F5D8-4280-8BEE-B1CCF52F367B}" type="pres">
      <dgm:prSet presAssocID="{91F9392A-3514-45DB-9D3B-E531DAC53E84}" presName="textBox5c" presStyleLbl="revTx" presStyleIdx="2" presStyleCnt="5">
        <dgm:presLayoutVars>
          <dgm:bulletEnabled val="1"/>
        </dgm:presLayoutVars>
      </dgm:prSet>
      <dgm:spPr/>
      <dgm:t>
        <a:bodyPr/>
        <a:lstStyle/>
        <a:p>
          <a:endParaRPr lang="en-US"/>
        </a:p>
      </dgm:t>
    </dgm:pt>
    <dgm:pt modelId="{8F8BCCDB-57B0-44DB-8F28-03665E418036}" type="pres">
      <dgm:prSet presAssocID="{C1AB500B-67F1-48F8-BA18-96430A06C6BD}" presName="bullet5d" presStyleLbl="node1" presStyleIdx="3" presStyleCnt="5"/>
      <dgm:spPr/>
    </dgm:pt>
    <dgm:pt modelId="{0CA1070C-CF1E-4EC9-B5A6-A6F8356FDD0F}" type="pres">
      <dgm:prSet presAssocID="{C1AB500B-67F1-48F8-BA18-96430A06C6BD}" presName="textBox5d" presStyleLbl="revTx" presStyleIdx="3" presStyleCnt="5">
        <dgm:presLayoutVars>
          <dgm:bulletEnabled val="1"/>
        </dgm:presLayoutVars>
      </dgm:prSet>
      <dgm:spPr/>
      <dgm:t>
        <a:bodyPr/>
        <a:lstStyle/>
        <a:p>
          <a:endParaRPr lang="en-US"/>
        </a:p>
      </dgm:t>
    </dgm:pt>
    <dgm:pt modelId="{F10C5AEF-BBEC-4035-B007-048D0BA3D0D6}" type="pres">
      <dgm:prSet presAssocID="{FBA7E050-B46E-4078-98E1-BE54B5D7D973}" presName="bullet5e" presStyleLbl="node1" presStyleIdx="4" presStyleCnt="5"/>
      <dgm:spPr/>
    </dgm:pt>
    <dgm:pt modelId="{E745C7C1-C231-41F1-827D-99576B20D875}" type="pres">
      <dgm:prSet presAssocID="{FBA7E050-B46E-4078-98E1-BE54B5D7D973}" presName="textBox5e" presStyleLbl="revTx" presStyleIdx="4" presStyleCnt="5">
        <dgm:presLayoutVars>
          <dgm:bulletEnabled val="1"/>
        </dgm:presLayoutVars>
      </dgm:prSet>
      <dgm:spPr/>
      <dgm:t>
        <a:bodyPr/>
        <a:lstStyle/>
        <a:p>
          <a:endParaRPr lang="en-US"/>
        </a:p>
      </dgm:t>
    </dgm:pt>
  </dgm:ptLst>
  <dgm:cxnLst>
    <dgm:cxn modelId="{20B73584-D067-D94D-A709-606EC2F0DDB4}" type="presOf" srcId="{89550486-167E-431D-9A6E-AC909631CEAE}" destId="{074F173F-F318-484C-BDEE-0D48BA18AF7C}" srcOrd="0" destOrd="0" presId="urn:microsoft.com/office/officeart/2005/8/layout/arrow2"/>
    <dgm:cxn modelId="{F3DC35DF-D468-4590-9F66-DF6D17E2EFF7}" srcId="{C1AB500B-67F1-48F8-BA18-96430A06C6BD}" destId="{DA08D04C-A24F-47D3-A5DA-1E89D2E82416}" srcOrd="0" destOrd="0" parTransId="{DB68A0AB-3BA7-4AAF-B708-1A267D7FFEE7}" sibTransId="{659E803B-580B-4C8C-8D2A-B0F6FA6C1B80}"/>
    <dgm:cxn modelId="{10385321-60B9-204B-99AD-2EFE8B0E4B37}" type="presOf" srcId="{DA08D04C-A24F-47D3-A5DA-1E89D2E82416}" destId="{0CA1070C-CF1E-4EC9-B5A6-A6F8356FDD0F}" srcOrd="0" destOrd="1" presId="urn:microsoft.com/office/officeart/2005/8/layout/arrow2"/>
    <dgm:cxn modelId="{53BCB0AD-86DA-7749-B062-D6F16D13C546}" type="presOf" srcId="{37CDEAB9-5A7C-4ACA-B36A-6E24B7D03B94}" destId="{452F57FF-DBF1-46E5-A2FD-348825F05662}" srcOrd="0" destOrd="0" presId="urn:microsoft.com/office/officeart/2005/8/layout/arrow2"/>
    <dgm:cxn modelId="{8463B784-7DCB-47C6-BFBE-002D4D9094F0}" srcId="{89550486-167E-431D-9A6E-AC909631CEAE}" destId="{3B8E09C1-062F-4240-AC65-145A8F03A055}" srcOrd="1" destOrd="0" parTransId="{F8093F74-D997-42E1-9EE1-DDB6D067835C}" sibTransId="{F3D075FB-FCA6-4853-81EA-951DF6C920ED}"/>
    <dgm:cxn modelId="{2D5CC282-3796-404A-9F7D-39EC15286D4C}" srcId="{89550486-167E-431D-9A6E-AC909631CEAE}" destId="{37CDEAB9-5A7C-4ACA-B36A-6E24B7D03B94}" srcOrd="0" destOrd="0" parTransId="{836B177A-380E-434B-8026-CC83C093CB97}" sibTransId="{80F80B11-391F-431C-A181-95CA6510CC35}"/>
    <dgm:cxn modelId="{47F3D692-B8D9-A949-AECF-8644045C7827}" type="presOf" srcId="{C1AB500B-67F1-48F8-BA18-96430A06C6BD}" destId="{0CA1070C-CF1E-4EC9-B5A6-A6F8356FDD0F}" srcOrd="0" destOrd="0" presId="urn:microsoft.com/office/officeart/2005/8/layout/arrow2"/>
    <dgm:cxn modelId="{B25CE282-8B8F-4A3C-BFE4-B90F20AC99E5}" srcId="{37CDEAB9-5A7C-4ACA-B36A-6E24B7D03B94}" destId="{741FF2DB-9084-43C8-A537-89D059FF66EB}" srcOrd="0" destOrd="0" parTransId="{BBC4201D-DE45-42CF-B3C9-A74D53973A15}" sibTransId="{623F4351-0097-43FA-BA1E-66C5DF2DA344}"/>
    <dgm:cxn modelId="{47B7BCAB-AC05-49A3-89D6-31641C70432D}" srcId="{89550486-167E-431D-9A6E-AC909631CEAE}" destId="{91F9392A-3514-45DB-9D3B-E531DAC53E84}" srcOrd="2" destOrd="0" parTransId="{03C55C60-A8DD-4D65-9177-AE421B151831}" sibTransId="{4B2F92BC-B247-4C3C-83F8-5A4B93D4F06C}"/>
    <dgm:cxn modelId="{0E71BB05-676F-EA4B-A8A8-F102262BE8FA}" type="presOf" srcId="{91F9392A-3514-45DB-9D3B-E531DAC53E84}" destId="{447E8A8C-F5D8-4280-8BEE-B1CCF52F367B}" srcOrd="0" destOrd="0" presId="urn:microsoft.com/office/officeart/2005/8/layout/arrow2"/>
    <dgm:cxn modelId="{999B1EAA-EEBC-0F41-947C-7B4A01C7DC44}" type="presOf" srcId="{1C0FD193-87F1-48D4-A470-DA5AA38151FD}" destId="{447E8A8C-F5D8-4280-8BEE-B1CCF52F367B}" srcOrd="0" destOrd="1" presId="urn:microsoft.com/office/officeart/2005/8/layout/arrow2"/>
    <dgm:cxn modelId="{F2FA678A-7185-A746-BE87-BBFC25515CCE}" type="presOf" srcId="{281CE6E7-19DC-422C-9256-32500C22A6C4}" destId="{452F57FF-DBF1-46E5-A2FD-348825F05662}" srcOrd="0" destOrd="2" presId="urn:microsoft.com/office/officeart/2005/8/layout/arrow2"/>
    <dgm:cxn modelId="{0E099208-52C1-9548-B456-3E6477E3F2B1}" type="presOf" srcId="{FBA7E050-B46E-4078-98E1-BE54B5D7D973}" destId="{E745C7C1-C231-41F1-827D-99576B20D875}" srcOrd="0" destOrd="0" presId="urn:microsoft.com/office/officeart/2005/8/layout/arrow2"/>
    <dgm:cxn modelId="{DCD25D4D-3F9D-4E5C-B0D7-AC227878ADF0}" srcId="{89550486-167E-431D-9A6E-AC909631CEAE}" destId="{FBA7E050-B46E-4078-98E1-BE54B5D7D973}" srcOrd="4" destOrd="0" parTransId="{750FBCB2-0FC0-4772-88C2-7DC716FA2701}" sibTransId="{3E5AA8E5-1C82-44C4-A547-734B577FF59F}"/>
    <dgm:cxn modelId="{2381B2D9-0BC1-4F54-81E3-40E94068273F}" srcId="{89550486-167E-431D-9A6E-AC909631CEAE}" destId="{C1AB500B-67F1-48F8-BA18-96430A06C6BD}" srcOrd="3" destOrd="0" parTransId="{8584323D-3B3F-438B-8234-6A03E8F83FED}" sibTransId="{E8258312-3BB7-4651-8A33-B81FCC8A4CC1}"/>
    <dgm:cxn modelId="{DDB384B7-041A-6D49-8E28-1FBA7DB925CE}" type="presOf" srcId="{741FF2DB-9084-43C8-A537-89D059FF66EB}" destId="{452F57FF-DBF1-46E5-A2FD-348825F05662}" srcOrd="0" destOrd="1" presId="urn:microsoft.com/office/officeart/2005/8/layout/arrow2"/>
    <dgm:cxn modelId="{54D9DAF4-4321-4128-AABD-8FB1E618D27A}" srcId="{91F9392A-3514-45DB-9D3B-E531DAC53E84}" destId="{1C0FD193-87F1-48D4-A470-DA5AA38151FD}" srcOrd="0" destOrd="0" parTransId="{2D7F9540-BDAA-4AF8-9FD6-2460973DD6C1}" sibTransId="{E9BAF601-322D-464A-9416-C7AE22A2779F}"/>
    <dgm:cxn modelId="{61544C8A-004F-45EB-A731-B9EB09554866}" srcId="{37CDEAB9-5A7C-4ACA-B36A-6E24B7D03B94}" destId="{281CE6E7-19DC-422C-9256-32500C22A6C4}" srcOrd="1" destOrd="0" parTransId="{9B32E006-0F58-4D4D-9BDA-D8E273664237}" sibTransId="{B9D29271-FEC3-422F-A6AD-06485714A241}"/>
    <dgm:cxn modelId="{F7002092-E206-4B59-8A89-0D65F0898BD8}" srcId="{3B8E09C1-062F-4240-AC65-145A8F03A055}" destId="{7A20BD12-6A55-4773-8C43-AF4F17DDC416}" srcOrd="0" destOrd="0" parTransId="{3CB1DE8F-BD06-4F67-A178-7A69325E0965}" sibTransId="{00DBB8CC-6C4D-4AF0-9B3D-1319917DCC99}"/>
    <dgm:cxn modelId="{A11374DC-D650-CE40-921B-2D82245FB82A}" type="presOf" srcId="{7A20BD12-6A55-4773-8C43-AF4F17DDC416}" destId="{FCD531E5-AD2F-40B7-945B-59B54349322D}" srcOrd="0" destOrd="1" presId="urn:microsoft.com/office/officeart/2005/8/layout/arrow2"/>
    <dgm:cxn modelId="{B723E47B-E5B1-DB49-B12A-AF15B74B41FE}" type="presOf" srcId="{3B8E09C1-062F-4240-AC65-145A8F03A055}" destId="{FCD531E5-AD2F-40B7-945B-59B54349322D}" srcOrd="0" destOrd="0" presId="urn:microsoft.com/office/officeart/2005/8/layout/arrow2"/>
    <dgm:cxn modelId="{AD453EBC-9795-6C4B-A669-C44463477C3B}" type="presParOf" srcId="{074F173F-F318-484C-BDEE-0D48BA18AF7C}" destId="{238CF333-2B7D-4E26-AEFA-DDF2EA382517}" srcOrd="0" destOrd="0" presId="urn:microsoft.com/office/officeart/2005/8/layout/arrow2"/>
    <dgm:cxn modelId="{10BD7D0B-1A54-6B4D-9CC1-7C0DC9FD9C97}" type="presParOf" srcId="{074F173F-F318-484C-BDEE-0D48BA18AF7C}" destId="{11B5CD3F-EDE6-4B92-BB55-0397C658BBA9}" srcOrd="1" destOrd="0" presId="urn:microsoft.com/office/officeart/2005/8/layout/arrow2"/>
    <dgm:cxn modelId="{26600798-CAA4-E241-AEFA-E9CD7C3BCEBD}" type="presParOf" srcId="{11B5CD3F-EDE6-4B92-BB55-0397C658BBA9}" destId="{9B2FEFF6-E67F-41D9-A80B-5A4617E04514}" srcOrd="0" destOrd="0" presId="urn:microsoft.com/office/officeart/2005/8/layout/arrow2"/>
    <dgm:cxn modelId="{7427006D-261E-934B-8B80-30F386D32E8F}" type="presParOf" srcId="{11B5CD3F-EDE6-4B92-BB55-0397C658BBA9}" destId="{452F57FF-DBF1-46E5-A2FD-348825F05662}" srcOrd="1" destOrd="0" presId="urn:microsoft.com/office/officeart/2005/8/layout/arrow2"/>
    <dgm:cxn modelId="{792D95CD-2B3E-EE4C-9DED-2BCF65132A71}" type="presParOf" srcId="{11B5CD3F-EDE6-4B92-BB55-0397C658BBA9}" destId="{E66C64ED-F0F4-4065-8E74-993E571BB43B}" srcOrd="2" destOrd="0" presId="urn:microsoft.com/office/officeart/2005/8/layout/arrow2"/>
    <dgm:cxn modelId="{A6B8B79E-9037-AC48-B866-9513E6EFF6DD}" type="presParOf" srcId="{11B5CD3F-EDE6-4B92-BB55-0397C658BBA9}" destId="{FCD531E5-AD2F-40B7-945B-59B54349322D}" srcOrd="3" destOrd="0" presId="urn:microsoft.com/office/officeart/2005/8/layout/arrow2"/>
    <dgm:cxn modelId="{04566713-FB50-C848-81C0-1BA6CE482B32}" type="presParOf" srcId="{11B5CD3F-EDE6-4B92-BB55-0397C658BBA9}" destId="{B5988D41-E88A-40A3-9275-D69242A76007}" srcOrd="4" destOrd="0" presId="urn:microsoft.com/office/officeart/2005/8/layout/arrow2"/>
    <dgm:cxn modelId="{A74ED9B4-4713-3C48-ADC1-CD5C4410E25F}" type="presParOf" srcId="{11B5CD3F-EDE6-4B92-BB55-0397C658BBA9}" destId="{447E8A8C-F5D8-4280-8BEE-B1CCF52F367B}" srcOrd="5" destOrd="0" presId="urn:microsoft.com/office/officeart/2005/8/layout/arrow2"/>
    <dgm:cxn modelId="{EFA601B6-1D3A-1B4F-98A2-D85E3F41ED12}" type="presParOf" srcId="{11B5CD3F-EDE6-4B92-BB55-0397C658BBA9}" destId="{8F8BCCDB-57B0-44DB-8F28-03665E418036}" srcOrd="6" destOrd="0" presId="urn:microsoft.com/office/officeart/2005/8/layout/arrow2"/>
    <dgm:cxn modelId="{BECDDECC-9B3E-CA49-BFF7-CCD3D4F9FA77}" type="presParOf" srcId="{11B5CD3F-EDE6-4B92-BB55-0397C658BBA9}" destId="{0CA1070C-CF1E-4EC9-B5A6-A6F8356FDD0F}" srcOrd="7" destOrd="0" presId="urn:microsoft.com/office/officeart/2005/8/layout/arrow2"/>
    <dgm:cxn modelId="{289BD728-77B8-574A-BD17-A2910476CD0F}" type="presParOf" srcId="{11B5CD3F-EDE6-4B92-BB55-0397C658BBA9}" destId="{F10C5AEF-BBEC-4035-B007-048D0BA3D0D6}" srcOrd="8" destOrd="0" presId="urn:microsoft.com/office/officeart/2005/8/layout/arrow2"/>
    <dgm:cxn modelId="{EB0EA0EC-17F0-6747-82FF-02BFEAE0CF45}" type="presParOf" srcId="{11B5CD3F-EDE6-4B92-BB55-0397C658BBA9}" destId="{E745C7C1-C231-41F1-827D-99576B20D875}"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550486-167E-431D-9A6E-AC909631CEAE}" type="doc">
      <dgm:prSet loTypeId="urn:microsoft.com/office/officeart/2005/8/layout/arrow2" loCatId="process" qsTypeId="urn:microsoft.com/office/officeart/2005/8/quickstyle/simple1" qsCatId="simple" csTypeId="urn:microsoft.com/office/officeart/2005/8/colors/accent1_2" csCatId="accent1" phldr="1"/>
      <dgm:spPr/>
    </dgm:pt>
    <dgm:pt modelId="{37CDEAB9-5A7C-4ACA-B36A-6E24B7D03B94}">
      <dgm:prSet phldrT="[Text]"/>
      <dgm:spPr/>
      <dgm:t>
        <a:bodyPr/>
        <a:lstStyle/>
        <a:p>
          <a:r>
            <a:rPr lang="en-US" dirty="0"/>
            <a:t>VA32HDR14.2 and .3</a:t>
          </a:r>
        </a:p>
      </dgm:t>
    </dgm:pt>
    <dgm:pt modelId="{836B177A-380E-434B-8026-CC83C093CB97}" type="parTrans" cxnId="{2D5CC282-3796-404A-9F7D-39EC15286D4C}">
      <dgm:prSet/>
      <dgm:spPr/>
      <dgm:t>
        <a:bodyPr/>
        <a:lstStyle/>
        <a:p>
          <a:endParaRPr lang="en-US"/>
        </a:p>
      </dgm:t>
    </dgm:pt>
    <dgm:pt modelId="{80F80B11-391F-431C-A181-95CA6510CC35}" type="sibTrans" cxnId="{2D5CC282-3796-404A-9F7D-39EC15286D4C}">
      <dgm:prSet/>
      <dgm:spPr/>
      <dgm:t>
        <a:bodyPr/>
        <a:lstStyle/>
        <a:p>
          <a:endParaRPr lang="en-US"/>
        </a:p>
      </dgm:t>
    </dgm:pt>
    <dgm:pt modelId="{91F9392A-3514-45DB-9D3B-E531DAC53E84}">
      <dgm:prSet phldrT="[Text]"/>
      <dgm:spPr/>
      <dgm:t>
        <a:bodyPr/>
        <a:lstStyle/>
        <a:p>
          <a:r>
            <a:rPr lang="en-US" dirty="0"/>
            <a:t>VATA64HDR16</a:t>
          </a:r>
        </a:p>
      </dgm:t>
    </dgm:pt>
    <dgm:pt modelId="{03C55C60-A8DD-4D65-9177-AE421B151831}" type="parTrans" cxnId="{47B7BCAB-AC05-49A3-89D6-31641C70432D}">
      <dgm:prSet/>
      <dgm:spPr/>
      <dgm:t>
        <a:bodyPr/>
        <a:lstStyle/>
        <a:p>
          <a:endParaRPr lang="en-US"/>
        </a:p>
      </dgm:t>
    </dgm:pt>
    <dgm:pt modelId="{4B2F92BC-B247-4C3C-83F8-5A4B93D4F06C}" type="sibTrans" cxnId="{47B7BCAB-AC05-49A3-89D6-31641C70432D}">
      <dgm:prSet/>
      <dgm:spPr/>
      <dgm:t>
        <a:bodyPr/>
        <a:lstStyle/>
        <a:p>
          <a:endParaRPr lang="en-US"/>
        </a:p>
      </dgm:t>
    </dgm:pt>
    <dgm:pt modelId="{741FF2DB-9084-43C8-A537-89D059FF66EB}">
      <dgm:prSet phldrT="[Text]"/>
      <dgm:spPr/>
      <dgm:t>
        <a:bodyPr/>
        <a:lstStyle/>
        <a:p>
          <a:r>
            <a:rPr lang="en-US" dirty="0"/>
            <a:t>CALET</a:t>
          </a:r>
        </a:p>
      </dgm:t>
    </dgm:pt>
    <dgm:pt modelId="{BBC4201D-DE45-42CF-B3C9-A74D53973A15}" type="parTrans" cxnId="{B25CE282-8B8F-4A3C-BFE4-B90F20AC99E5}">
      <dgm:prSet/>
      <dgm:spPr/>
      <dgm:t>
        <a:bodyPr/>
        <a:lstStyle/>
        <a:p>
          <a:endParaRPr lang="en-US"/>
        </a:p>
      </dgm:t>
    </dgm:pt>
    <dgm:pt modelId="{623F4351-0097-43FA-BA1E-66C5DF2DA344}" type="sibTrans" cxnId="{B25CE282-8B8F-4A3C-BFE4-B90F20AC99E5}">
      <dgm:prSet/>
      <dgm:spPr/>
      <dgm:t>
        <a:bodyPr/>
        <a:lstStyle/>
        <a:p>
          <a:endParaRPr lang="en-US"/>
        </a:p>
      </dgm:t>
    </dgm:pt>
    <dgm:pt modelId="{1C0FD193-87F1-48D4-A470-DA5AA38151FD}">
      <dgm:prSet phldrT="[Text]"/>
      <dgm:spPr/>
      <dgm:t>
        <a:bodyPr/>
        <a:lstStyle/>
        <a:p>
          <a:r>
            <a:rPr lang="en-US" dirty="0"/>
            <a:t>RICH (SPIDER)</a:t>
          </a:r>
        </a:p>
      </dgm:t>
    </dgm:pt>
    <dgm:pt modelId="{2D7F9540-BDAA-4AF8-9FD6-2460973DD6C1}" type="parTrans" cxnId="{54D9DAF4-4321-4128-AABD-8FB1E618D27A}">
      <dgm:prSet/>
      <dgm:spPr/>
      <dgm:t>
        <a:bodyPr/>
        <a:lstStyle/>
        <a:p>
          <a:endParaRPr lang="en-US"/>
        </a:p>
      </dgm:t>
    </dgm:pt>
    <dgm:pt modelId="{E9BAF601-322D-464A-9416-C7AE22A2779F}" type="sibTrans" cxnId="{54D9DAF4-4321-4128-AABD-8FB1E618D27A}">
      <dgm:prSet/>
      <dgm:spPr/>
      <dgm:t>
        <a:bodyPr/>
        <a:lstStyle/>
        <a:p>
          <a:endParaRPr lang="en-US"/>
        </a:p>
      </dgm:t>
    </dgm:pt>
    <dgm:pt modelId="{C1AB500B-67F1-48F8-BA18-96430A06C6BD}">
      <dgm:prSet phldrT="[Text]"/>
      <dgm:spPr/>
      <dgm:t>
        <a:bodyPr/>
        <a:lstStyle/>
        <a:p>
          <a:r>
            <a:rPr lang="en-US" dirty="0"/>
            <a:t>IDE3380 SIPHRA</a:t>
          </a:r>
        </a:p>
      </dgm:t>
    </dgm:pt>
    <dgm:pt modelId="{8584323D-3B3F-438B-8234-6A03E8F83FED}" type="parTrans" cxnId="{2381B2D9-0BC1-4F54-81E3-40E94068273F}">
      <dgm:prSet/>
      <dgm:spPr/>
      <dgm:t>
        <a:bodyPr/>
        <a:lstStyle/>
        <a:p>
          <a:endParaRPr lang="en-US"/>
        </a:p>
      </dgm:t>
    </dgm:pt>
    <dgm:pt modelId="{E8258312-3BB7-4651-8A33-B81FCC8A4CC1}" type="sibTrans" cxnId="{2381B2D9-0BC1-4F54-81E3-40E94068273F}">
      <dgm:prSet/>
      <dgm:spPr/>
      <dgm:t>
        <a:bodyPr/>
        <a:lstStyle/>
        <a:p>
          <a:endParaRPr lang="en-US"/>
        </a:p>
      </dgm:t>
    </dgm:pt>
    <dgm:pt modelId="{DA08D04C-A24F-47D3-A5DA-1E89D2E82416}">
      <dgm:prSet phldrT="[Text]"/>
      <dgm:spPr/>
      <dgm:t>
        <a:bodyPr/>
        <a:lstStyle/>
        <a:p>
          <a:r>
            <a:rPr lang="en-US" dirty="0"/>
            <a:t>TBD</a:t>
          </a:r>
        </a:p>
      </dgm:t>
    </dgm:pt>
    <dgm:pt modelId="{DB68A0AB-3BA7-4AAF-B708-1A267D7FFEE7}" type="parTrans" cxnId="{F3DC35DF-D468-4590-9F66-DF6D17E2EFF7}">
      <dgm:prSet/>
      <dgm:spPr/>
      <dgm:t>
        <a:bodyPr/>
        <a:lstStyle/>
        <a:p>
          <a:endParaRPr lang="en-US"/>
        </a:p>
      </dgm:t>
    </dgm:pt>
    <dgm:pt modelId="{659E803B-580B-4C8C-8D2A-B0F6FA6C1B80}" type="sibTrans" cxnId="{F3DC35DF-D468-4590-9F66-DF6D17E2EFF7}">
      <dgm:prSet/>
      <dgm:spPr/>
      <dgm:t>
        <a:bodyPr/>
        <a:lstStyle/>
        <a:p>
          <a:endParaRPr lang="en-US"/>
        </a:p>
      </dgm:t>
    </dgm:pt>
    <dgm:pt modelId="{FBA7E050-B46E-4078-98E1-BE54B5D7D973}">
      <dgm:prSet phldrT="[Text]"/>
      <dgm:spPr/>
      <dgm:t>
        <a:bodyPr/>
        <a:lstStyle/>
        <a:p>
          <a:r>
            <a:rPr lang="en-US" dirty="0"/>
            <a:t>IDE-</a:t>
          </a:r>
          <a:r>
            <a:rPr lang="en-US" dirty="0" smtClean="0"/>
            <a:t>XXXX</a:t>
          </a:r>
        </a:p>
        <a:p>
          <a:r>
            <a:rPr lang="en-US" dirty="0" smtClean="0"/>
            <a:t>Pending user</a:t>
          </a:r>
        </a:p>
        <a:p>
          <a:r>
            <a:rPr lang="en-US" dirty="0" smtClean="0"/>
            <a:t>Feedback! E.g.</a:t>
          </a:r>
          <a:endParaRPr lang="en-US" dirty="0"/>
        </a:p>
      </dgm:t>
    </dgm:pt>
    <dgm:pt modelId="{750FBCB2-0FC0-4772-88C2-7DC716FA2701}" type="parTrans" cxnId="{DCD25D4D-3F9D-4E5C-B0D7-AC227878ADF0}">
      <dgm:prSet/>
      <dgm:spPr/>
      <dgm:t>
        <a:bodyPr/>
        <a:lstStyle/>
        <a:p>
          <a:endParaRPr lang="en-US"/>
        </a:p>
      </dgm:t>
    </dgm:pt>
    <dgm:pt modelId="{3E5AA8E5-1C82-44C4-A547-734B577FF59F}" type="sibTrans" cxnId="{DCD25D4D-3F9D-4E5C-B0D7-AC227878ADF0}">
      <dgm:prSet/>
      <dgm:spPr/>
      <dgm:t>
        <a:bodyPr/>
        <a:lstStyle/>
        <a:p>
          <a:endParaRPr lang="en-US"/>
        </a:p>
      </dgm:t>
    </dgm:pt>
    <dgm:pt modelId="{3FB08D6C-3105-47C3-B188-93B783F426E0}">
      <dgm:prSet phldrT="[Text]"/>
      <dgm:spPr/>
      <dgm:t>
        <a:bodyPr/>
        <a:lstStyle/>
        <a:p>
          <a:r>
            <a:rPr lang="en-US" dirty="0" smtClean="0"/>
            <a:t>More channels</a:t>
          </a:r>
          <a:endParaRPr lang="en-US" dirty="0"/>
        </a:p>
      </dgm:t>
    </dgm:pt>
    <dgm:pt modelId="{C5FD644D-F761-4652-B699-D1C6C4121F16}" type="parTrans" cxnId="{A54E677B-A89A-449E-8B2F-DA644B5977B3}">
      <dgm:prSet/>
      <dgm:spPr/>
      <dgm:t>
        <a:bodyPr/>
        <a:lstStyle/>
        <a:p>
          <a:endParaRPr lang="en-US"/>
        </a:p>
      </dgm:t>
    </dgm:pt>
    <dgm:pt modelId="{45FB1E9C-BEE3-4017-B3E6-99C9D70CB55A}" type="sibTrans" cxnId="{A54E677B-A89A-449E-8B2F-DA644B5977B3}">
      <dgm:prSet/>
      <dgm:spPr/>
      <dgm:t>
        <a:bodyPr/>
        <a:lstStyle/>
        <a:p>
          <a:endParaRPr lang="en-US"/>
        </a:p>
      </dgm:t>
    </dgm:pt>
    <dgm:pt modelId="{FE234BA2-D330-434E-BC62-B666F5A0CB51}">
      <dgm:prSet phldrT="[Text]"/>
      <dgm:spPr/>
      <dgm:t>
        <a:bodyPr/>
        <a:lstStyle/>
        <a:p>
          <a:r>
            <a:rPr lang="en-US" dirty="0"/>
            <a:t>ADC/TDC</a:t>
          </a:r>
        </a:p>
      </dgm:t>
    </dgm:pt>
    <dgm:pt modelId="{DA90B686-C0F4-43F1-B7A5-720CB679B03D}" type="parTrans" cxnId="{BB9597EB-05F5-44B7-8A88-53B5DBE9BF0D}">
      <dgm:prSet/>
      <dgm:spPr/>
      <dgm:t>
        <a:bodyPr/>
        <a:lstStyle/>
        <a:p>
          <a:endParaRPr lang="en-US"/>
        </a:p>
      </dgm:t>
    </dgm:pt>
    <dgm:pt modelId="{8F9F9FA2-F19D-47A4-9C40-B64C397297F0}" type="sibTrans" cxnId="{BB9597EB-05F5-44B7-8A88-53B5DBE9BF0D}">
      <dgm:prSet/>
      <dgm:spPr/>
      <dgm:t>
        <a:bodyPr/>
        <a:lstStyle/>
        <a:p>
          <a:endParaRPr lang="en-US"/>
        </a:p>
      </dgm:t>
    </dgm:pt>
    <dgm:pt modelId="{D7077766-2F49-4FEC-90AF-D94BD4ECDDC9}">
      <dgm:prSet phldrT="[Text]"/>
      <dgm:spPr/>
      <dgm:t>
        <a:bodyPr/>
        <a:lstStyle/>
        <a:p>
          <a:r>
            <a:rPr lang="en-US" dirty="0"/>
            <a:t>Lower Power</a:t>
          </a:r>
        </a:p>
      </dgm:t>
    </dgm:pt>
    <dgm:pt modelId="{C6E9BCF6-44DA-48C1-8EE6-7193BD124444}" type="parTrans" cxnId="{9D78FD22-4870-4D8C-AC74-DD5B5884EE8F}">
      <dgm:prSet/>
      <dgm:spPr/>
      <dgm:t>
        <a:bodyPr/>
        <a:lstStyle/>
        <a:p>
          <a:endParaRPr lang="en-US"/>
        </a:p>
      </dgm:t>
    </dgm:pt>
    <dgm:pt modelId="{63819AFD-5CDB-4E55-A160-36269CC65754}" type="sibTrans" cxnId="{9D78FD22-4870-4D8C-AC74-DD5B5884EE8F}">
      <dgm:prSet/>
      <dgm:spPr/>
      <dgm:t>
        <a:bodyPr/>
        <a:lstStyle/>
        <a:p>
          <a:endParaRPr lang="en-US"/>
        </a:p>
      </dgm:t>
    </dgm:pt>
    <dgm:pt modelId="{074F173F-F318-484C-BDEE-0D48BA18AF7C}" type="pres">
      <dgm:prSet presAssocID="{89550486-167E-431D-9A6E-AC909631CEAE}" presName="arrowDiagram" presStyleCnt="0">
        <dgm:presLayoutVars>
          <dgm:chMax val="5"/>
          <dgm:dir/>
          <dgm:resizeHandles val="exact"/>
        </dgm:presLayoutVars>
      </dgm:prSet>
      <dgm:spPr/>
    </dgm:pt>
    <dgm:pt modelId="{238CF333-2B7D-4E26-AEFA-DDF2EA382517}" type="pres">
      <dgm:prSet presAssocID="{89550486-167E-431D-9A6E-AC909631CEAE}" presName="arrow" presStyleLbl="bgShp" presStyleIdx="0" presStyleCnt="1"/>
      <dgm:spPr/>
    </dgm:pt>
    <dgm:pt modelId="{21B5CBD6-C2F1-4AD8-8F7A-E4807D2192EA}" type="pres">
      <dgm:prSet presAssocID="{89550486-167E-431D-9A6E-AC909631CEAE}" presName="arrowDiagram4" presStyleCnt="0"/>
      <dgm:spPr/>
    </dgm:pt>
    <dgm:pt modelId="{25A58416-D089-49CD-A603-70EEEF1DFCC6}" type="pres">
      <dgm:prSet presAssocID="{37CDEAB9-5A7C-4ACA-B36A-6E24B7D03B94}" presName="bullet4a" presStyleLbl="node1" presStyleIdx="0" presStyleCnt="4"/>
      <dgm:spPr/>
    </dgm:pt>
    <dgm:pt modelId="{8840A7A6-C0B4-4554-ACE3-AF455A5F88D7}" type="pres">
      <dgm:prSet presAssocID="{37CDEAB9-5A7C-4ACA-B36A-6E24B7D03B94}" presName="textBox4a" presStyleLbl="revTx" presStyleIdx="0" presStyleCnt="4">
        <dgm:presLayoutVars>
          <dgm:bulletEnabled val="1"/>
        </dgm:presLayoutVars>
      </dgm:prSet>
      <dgm:spPr/>
      <dgm:t>
        <a:bodyPr/>
        <a:lstStyle/>
        <a:p>
          <a:endParaRPr lang="en-US"/>
        </a:p>
      </dgm:t>
    </dgm:pt>
    <dgm:pt modelId="{0A1664F6-D433-49FD-86FF-127DFF1FE1B9}" type="pres">
      <dgm:prSet presAssocID="{91F9392A-3514-45DB-9D3B-E531DAC53E84}" presName="bullet4b" presStyleLbl="node1" presStyleIdx="1" presStyleCnt="4"/>
      <dgm:spPr/>
    </dgm:pt>
    <dgm:pt modelId="{D4967757-7D5B-493C-990F-6D66CEF87EB4}" type="pres">
      <dgm:prSet presAssocID="{91F9392A-3514-45DB-9D3B-E531DAC53E84}" presName="textBox4b" presStyleLbl="revTx" presStyleIdx="1" presStyleCnt="4">
        <dgm:presLayoutVars>
          <dgm:bulletEnabled val="1"/>
        </dgm:presLayoutVars>
      </dgm:prSet>
      <dgm:spPr/>
      <dgm:t>
        <a:bodyPr/>
        <a:lstStyle/>
        <a:p>
          <a:endParaRPr lang="en-US"/>
        </a:p>
      </dgm:t>
    </dgm:pt>
    <dgm:pt modelId="{DEE44D8F-C2CF-4407-B9C4-2421B2000E72}" type="pres">
      <dgm:prSet presAssocID="{C1AB500B-67F1-48F8-BA18-96430A06C6BD}" presName="bullet4c" presStyleLbl="node1" presStyleIdx="2" presStyleCnt="4"/>
      <dgm:spPr/>
    </dgm:pt>
    <dgm:pt modelId="{CFAC32DE-AD68-4D71-879E-E270D5FF828A}" type="pres">
      <dgm:prSet presAssocID="{C1AB500B-67F1-48F8-BA18-96430A06C6BD}" presName="textBox4c" presStyleLbl="revTx" presStyleIdx="2" presStyleCnt="4">
        <dgm:presLayoutVars>
          <dgm:bulletEnabled val="1"/>
        </dgm:presLayoutVars>
      </dgm:prSet>
      <dgm:spPr/>
      <dgm:t>
        <a:bodyPr/>
        <a:lstStyle/>
        <a:p>
          <a:endParaRPr lang="en-US"/>
        </a:p>
      </dgm:t>
    </dgm:pt>
    <dgm:pt modelId="{4417711C-B7FE-4437-81DC-277666E07D09}" type="pres">
      <dgm:prSet presAssocID="{FBA7E050-B46E-4078-98E1-BE54B5D7D973}" presName="bullet4d" presStyleLbl="node1" presStyleIdx="3" presStyleCnt="4"/>
      <dgm:spPr/>
    </dgm:pt>
    <dgm:pt modelId="{3D056258-AB5E-4D68-8ECC-AC0C9B396C12}" type="pres">
      <dgm:prSet presAssocID="{FBA7E050-B46E-4078-98E1-BE54B5D7D973}" presName="textBox4d" presStyleLbl="revTx" presStyleIdx="3" presStyleCnt="4">
        <dgm:presLayoutVars>
          <dgm:bulletEnabled val="1"/>
        </dgm:presLayoutVars>
      </dgm:prSet>
      <dgm:spPr/>
      <dgm:t>
        <a:bodyPr/>
        <a:lstStyle/>
        <a:p>
          <a:endParaRPr lang="en-US"/>
        </a:p>
      </dgm:t>
    </dgm:pt>
  </dgm:ptLst>
  <dgm:cxnLst>
    <dgm:cxn modelId="{47B7BCAB-AC05-49A3-89D6-31641C70432D}" srcId="{89550486-167E-431D-9A6E-AC909631CEAE}" destId="{91F9392A-3514-45DB-9D3B-E531DAC53E84}" srcOrd="1" destOrd="0" parTransId="{03C55C60-A8DD-4D65-9177-AE421B151831}" sibTransId="{4B2F92BC-B247-4C3C-83F8-5A4B93D4F06C}"/>
    <dgm:cxn modelId="{DCD25D4D-3F9D-4E5C-B0D7-AC227878ADF0}" srcId="{89550486-167E-431D-9A6E-AC909631CEAE}" destId="{FBA7E050-B46E-4078-98E1-BE54B5D7D973}" srcOrd="3" destOrd="0" parTransId="{750FBCB2-0FC0-4772-88C2-7DC716FA2701}" sibTransId="{3E5AA8E5-1C82-44C4-A547-734B577FF59F}"/>
    <dgm:cxn modelId="{F2FC7860-16CD-784D-B5B1-B4D467968869}" type="presOf" srcId="{FE234BA2-D330-434E-BC62-B666F5A0CB51}" destId="{3D056258-AB5E-4D68-8ECC-AC0C9B396C12}" srcOrd="0" destOrd="2" presId="urn:microsoft.com/office/officeart/2005/8/layout/arrow2"/>
    <dgm:cxn modelId="{54D9DAF4-4321-4128-AABD-8FB1E618D27A}" srcId="{91F9392A-3514-45DB-9D3B-E531DAC53E84}" destId="{1C0FD193-87F1-48D4-A470-DA5AA38151FD}" srcOrd="0" destOrd="0" parTransId="{2D7F9540-BDAA-4AF8-9FD6-2460973DD6C1}" sibTransId="{E9BAF601-322D-464A-9416-C7AE22A2779F}"/>
    <dgm:cxn modelId="{2D5CC282-3796-404A-9F7D-39EC15286D4C}" srcId="{89550486-167E-431D-9A6E-AC909631CEAE}" destId="{37CDEAB9-5A7C-4ACA-B36A-6E24B7D03B94}" srcOrd="0" destOrd="0" parTransId="{836B177A-380E-434B-8026-CC83C093CB97}" sibTransId="{80F80B11-391F-431C-A181-95CA6510CC35}"/>
    <dgm:cxn modelId="{917AB158-D158-FA43-B063-87B5D848151D}" type="presOf" srcId="{37CDEAB9-5A7C-4ACA-B36A-6E24B7D03B94}" destId="{8840A7A6-C0B4-4554-ACE3-AF455A5F88D7}" srcOrd="0" destOrd="0" presId="urn:microsoft.com/office/officeart/2005/8/layout/arrow2"/>
    <dgm:cxn modelId="{734513DA-E39C-454A-868C-C73058B0E501}" type="presOf" srcId="{FBA7E050-B46E-4078-98E1-BE54B5D7D973}" destId="{3D056258-AB5E-4D68-8ECC-AC0C9B396C12}" srcOrd="0" destOrd="0" presId="urn:microsoft.com/office/officeart/2005/8/layout/arrow2"/>
    <dgm:cxn modelId="{2381B2D9-0BC1-4F54-81E3-40E94068273F}" srcId="{89550486-167E-431D-9A6E-AC909631CEAE}" destId="{C1AB500B-67F1-48F8-BA18-96430A06C6BD}" srcOrd="2" destOrd="0" parTransId="{8584323D-3B3F-438B-8234-6A03E8F83FED}" sibTransId="{E8258312-3BB7-4651-8A33-B81FCC8A4CC1}"/>
    <dgm:cxn modelId="{CEFE09EC-5CC0-9F42-88CD-86F35C1591DF}" type="presOf" srcId="{89550486-167E-431D-9A6E-AC909631CEAE}" destId="{074F173F-F318-484C-BDEE-0D48BA18AF7C}" srcOrd="0" destOrd="0" presId="urn:microsoft.com/office/officeart/2005/8/layout/arrow2"/>
    <dgm:cxn modelId="{433EDEEC-C0ED-FB4B-B50E-3619D5487839}" type="presOf" srcId="{741FF2DB-9084-43C8-A537-89D059FF66EB}" destId="{8840A7A6-C0B4-4554-ACE3-AF455A5F88D7}" srcOrd="0" destOrd="1" presId="urn:microsoft.com/office/officeart/2005/8/layout/arrow2"/>
    <dgm:cxn modelId="{B59A577C-9BF4-2A45-BD16-7496CCBB6F3A}" type="presOf" srcId="{C1AB500B-67F1-48F8-BA18-96430A06C6BD}" destId="{CFAC32DE-AD68-4D71-879E-E270D5FF828A}" srcOrd="0" destOrd="0" presId="urn:microsoft.com/office/officeart/2005/8/layout/arrow2"/>
    <dgm:cxn modelId="{BB9597EB-05F5-44B7-8A88-53B5DBE9BF0D}" srcId="{FBA7E050-B46E-4078-98E1-BE54B5D7D973}" destId="{FE234BA2-D330-434E-BC62-B666F5A0CB51}" srcOrd="1" destOrd="0" parTransId="{DA90B686-C0F4-43F1-B7A5-720CB679B03D}" sibTransId="{8F9F9FA2-F19D-47A4-9C40-B64C397297F0}"/>
    <dgm:cxn modelId="{A54E677B-A89A-449E-8B2F-DA644B5977B3}" srcId="{FBA7E050-B46E-4078-98E1-BE54B5D7D973}" destId="{3FB08D6C-3105-47C3-B188-93B783F426E0}" srcOrd="0" destOrd="0" parTransId="{C5FD644D-F761-4652-B699-D1C6C4121F16}" sibTransId="{45FB1E9C-BEE3-4017-B3E6-99C9D70CB55A}"/>
    <dgm:cxn modelId="{EFEC091C-4AC3-4545-B789-A66BE00E7FC4}" type="presOf" srcId="{3FB08D6C-3105-47C3-B188-93B783F426E0}" destId="{3D056258-AB5E-4D68-8ECC-AC0C9B396C12}" srcOrd="0" destOrd="1" presId="urn:microsoft.com/office/officeart/2005/8/layout/arrow2"/>
    <dgm:cxn modelId="{1944E0C2-2A2D-4F42-BAF0-CCF9E525F5E6}" type="presOf" srcId="{91F9392A-3514-45DB-9D3B-E531DAC53E84}" destId="{D4967757-7D5B-493C-990F-6D66CEF87EB4}" srcOrd="0" destOrd="0" presId="urn:microsoft.com/office/officeart/2005/8/layout/arrow2"/>
    <dgm:cxn modelId="{5B7CBD01-AA53-6049-8A2F-6ABA5A18A7FB}" type="presOf" srcId="{D7077766-2F49-4FEC-90AF-D94BD4ECDDC9}" destId="{3D056258-AB5E-4D68-8ECC-AC0C9B396C12}" srcOrd="0" destOrd="3" presId="urn:microsoft.com/office/officeart/2005/8/layout/arrow2"/>
    <dgm:cxn modelId="{B25CE282-8B8F-4A3C-BFE4-B90F20AC99E5}" srcId="{37CDEAB9-5A7C-4ACA-B36A-6E24B7D03B94}" destId="{741FF2DB-9084-43C8-A537-89D059FF66EB}" srcOrd="0" destOrd="0" parTransId="{BBC4201D-DE45-42CF-B3C9-A74D53973A15}" sibTransId="{623F4351-0097-43FA-BA1E-66C5DF2DA344}"/>
    <dgm:cxn modelId="{E741EA21-5504-3F4D-AF8D-34B0894DD653}" type="presOf" srcId="{DA08D04C-A24F-47D3-A5DA-1E89D2E82416}" destId="{CFAC32DE-AD68-4D71-879E-E270D5FF828A}" srcOrd="0" destOrd="1" presId="urn:microsoft.com/office/officeart/2005/8/layout/arrow2"/>
    <dgm:cxn modelId="{68196298-6516-D647-9372-C88962248DFE}" type="presOf" srcId="{1C0FD193-87F1-48D4-A470-DA5AA38151FD}" destId="{D4967757-7D5B-493C-990F-6D66CEF87EB4}" srcOrd="0" destOrd="1" presId="urn:microsoft.com/office/officeart/2005/8/layout/arrow2"/>
    <dgm:cxn modelId="{9D78FD22-4870-4D8C-AC74-DD5B5884EE8F}" srcId="{FBA7E050-B46E-4078-98E1-BE54B5D7D973}" destId="{D7077766-2F49-4FEC-90AF-D94BD4ECDDC9}" srcOrd="2" destOrd="0" parTransId="{C6E9BCF6-44DA-48C1-8EE6-7193BD124444}" sibTransId="{63819AFD-5CDB-4E55-A160-36269CC65754}"/>
    <dgm:cxn modelId="{F3DC35DF-D468-4590-9F66-DF6D17E2EFF7}" srcId="{C1AB500B-67F1-48F8-BA18-96430A06C6BD}" destId="{DA08D04C-A24F-47D3-A5DA-1E89D2E82416}" srcOrd="0" destOrd="0" parTransId="{DB68A0AB-3BA7-4AAF-B708-1A267D7FFEE7}" sibTransId="{659E803B-580B-4C8C-8D2A-B0F6FA6C1B80}"/>
    <dgm:cxn modelId="{9D563563-414C-6142-A9DC-609E66CAFD43}" type="presParOf" srcId="{074F173F-F318-484C-BDEE-0D48BA18AF7C}" destId="{238CF333-2B7D-4E26-AEFA-DDF2EA382517}" srcOrd="0" destOrd="0" presId="urn:microsoft.com/office/officeart/2005/8/layout/arrow2"/>
    <dgm:cxn modelId="{436683AB-9958-9D42-ADCA-0F2D61229BF1}" type="presParOf" srcId="{074F173F-F318-484C-BDEE-0D48BA18AF7C}" destId="{21B5CBD6-C2F1-4AD8-8F7A-E4807D2192EA}" srcOrd="1" destOrd="0" presId="urn:microsoft.com/office/officeart/2005/8/layout/arrow2"/>
    <dgm:cxn modelId="{1EFBDCF8-05ED-7F49-937C-1795304F0AEA}" type="presParOf" srcId="{21B5CBD6-C2F1-4AD8-8F7A-E4807D2192EA}" destId="{25A58416-D089-49CD-A603-70EEEF1DFCC6}" srcOrd="0" destOrd="0" presId="urn:microsoft.com/office/officeart/2005/8/layout/arrow2"/>
    <dgm:cxn modelId="{6A4FFAF9-F87A-A34D-8E1A-D3DE8E5FAA5A}" type="presParOf" srcId="{21B5CBD6-C2F1-4AD8-8F7A-E4807D2192EA}" destId="{8840A7A6-C0B4-4554-ACE3-AF455A5F88D7}" srcOrd="1" destOrd="0" presId="urn:microsoft.com/office/officeart/2005/8/layout/arrow2"/>
    <dgm:cxn modelId="{F550B5E9-4B58-9245-9193-615A16F349D3}" type="presParOf" srcId="{21B5CBD6-C2F1-4AD8-8F7A-E4807D2192EA}" destId="{0A1664F6-D433-49FD-86FF-127DFF1FE1B9}" srcOrd="2" destOrd="0" presId="urn:microsoft.com/office/officeart/2005/8/layout/arrow2"/>
    <dgm:cxn modelId="{904A3D52-B169-8D4E-86FA-ACC9602B0F81}" type="presParOf" srcId="{21B5CBD6-C2F1-4AD8-8F7A-E4807D2192EA}" destId="{D4967757-7D5B-493C-990F-6D66CEF87EB4}" srcOrd="3" destOrd="0" presId="urn:microsoft.com/office/officeart/2005/8/layout/arrow2"/>
    <dgm:cxn modelId="{228B02E9-AA77-FF4B-92AB-2419B09FD6B0}" type="presParOf" srcId="{21B5CBD6-C2F1-4AD8-8F7A-E4807D2192EA}" destId="{DEE44D8F-C2CF-4407-B9C4-2421B2000E72}" srcOrd="4" destOrd="0" presId="urn:microsoft.com/office/officeart/2005/8/layout/arrow2"/>
    <dgm:cxn modelId="{3ABCE147-6AEC-F242-80F4-FED43BDA2B12}" type="presParOf" srcId="{21B5CBD6-C2F1-4AD8-8F7A-E4807D2192EA}" destId="{CFAC32DE-AD68-4D71-879E-E270D5FF828A}" srcOrd="5" destOrd="0" presId="urn:microsoft.com/office/officeart/2005/8/layout/arrow2"/>
    <dgm:cxn modelId="{BE5F68D6-F302-BF47-908D-56D4CCC7509C}" type="presParOf" srcId="{21B5CBD6-C2F1-4AD8-8F7A-E4807D2192EA}" destId="{4417711C-B7FE-4437-81DC-277666E07D09}" srcOrd="6" destOrd="0" presId="urn:microsoft.com/office/officeart/2005/8/layout/arrow2"/>
    <dgm:cxn modelId="{48D1A0D6-B1EC-3246-8930-BF13211984D8}" type="presParOf" srcId="{21B5CBD6-C2F1-4AD8-8F7A-E4807D2192EA}" destId="{3D056258-AB5E-4D68-8ECC-AC0C9B396C12}"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FE074-0353-D440-A9CB-4D7FAF8602AC}">
      <dsp:nvSpPr>
        <dsp:cNvPr id="0" name=""/>
        <dsp:cNvSpPr/>
      </dsp:nvSpPr>
      <dsp:spPr>
        <a:xfrm>
          <a:off x="1667" y="542540"/>
          <a:ext cx="2996577" cy="352538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4830201-7CA0-3D48-A05F-54AD7B6F713D}">
      <dsp:nvSpPr>
        <dsp:cNvPr id="0" name=""/>
        <dsp:cNvSpPr/>
      </dsp:nvSpPr>
      <dsp:spPr>
        <a:xfrm>
          <a:off x="151496" y="683555"/>
          <a:ext cx="2696920" cy="229150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FD12C6A-4434-A24A-BCB0-F528F8F5AA72}">
      <dsp:nvSpPr>
        <dsp:cNvPr id="0" name=""/>
        <dsp:cNvSpPr/>
      </dsp:nvSpPr>
      <dsp:spPr>
        <a:xfrm>
          <a:off x="151496" y="2975056"/>
          <a:ext cx="2696920" cy="951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Readout ICs </a:t>
          </a:r>
        </a:p>
        <a:p>
          <a:pPr lvl="0" algn="ctr" defTabSz="1022350">
            <a:lnSpc>
              <a:spcPct val="90000"/>
            </a:lnSpc>
            <a:spcBef>
              <a:spcPct val="0"/>
            </a:spcBef>
            <a:spcAft>
              <a:spcPct val="35000"/>
            </a:spcAft>
          </a:pPr>
          <a:r>
            <a:rPr lang="en-US" sz="2300" kern="1200" dirty="0"/>
            <a:t>and ASICs</a:t>
          </a:r>
        </a:p>
      </dsp:txBody>
      <dsp:txXfrm>
        <a:off x="151496" y="2975056"/>
        <a:ext cx="2696920" cy="951854"/>
      </dsp:txXfrm>
    </dsp:sp>
    <dsp:sp modelId="{D92133EA-D2F5-D046-B2BE-0EA64B6BC48F}">
      <dsp:nvSpPr>
        <dsp:cNvPr id="0" name=""/>
        <dsp:cNvSpPr/>
      </dsp:nvSpPr>
      <dsp:spPr>
        <a:xfrm>
          <a:off x="3810047" y="542540"/>
          <a:ext cx="2996577" cy="352538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E895C53-AB44-2A41-8CE0-84DC5BE37383}">
      <dsp:nvSpPr>
        <dsp:cNvPr id="0" name=""/>
        <dsp:cNvSpPr/>
      </dsp:nvSpPr>
      <dsp:spPr>
        <a:xfrm>
          <a:off x="3959876" y="683555"/>
          <a:ext cx="2696920" cy="229150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5D9DA29-9033-6E42-90D7-094E10D7CE0F}">
      <dsp:nvSpPr>
        <dsp:cNvPr id="0" name=""/>
        <dsp:cNvSpPr/>
      </dsp:nvSpPr>
      <dsp:spPr>
        <a:xfrm>
          <a:off x="3959876" y="2975056"/>
          <a:ext cx="2696920" cy="951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Sensor and</a:t>
          </a:r>
        </a:p>
        <a:p>
          <a:pPr lvl="0" algn="ctr" defTabSz="1022350">
            <a:lnSpc>
              <a:spcPct val="90000"/>
            </a:lnSpc>
            <a:spcBef>
              <a:spcPct val="0"/>
            </a:spcBef>
            <a:spcAft>
              <a:spcPct val="35000"/>
            </a:spcAft>
          </a:pPr>
          <a:r>
            <a:rPr lang="en-US" sz="2300" kern="1200" dirty="0"/>
            <a:t>Detector Modules</a:t>
          </a:r>
        </a:p>
      </dsp:txBody>
      <dsp:txXfrm>
        <a:off x="3959876" y="2975056"/>
        <a:ext cx="2696920" cy="951854"/>
      </dsp:txXfrm>
    </dsp:sp>
    <dsp:sp modelId="{FE2ABC74-B99F-8B41-B97A-020C1D1D8902}">
      <dsp:nvSpPr>
        <dsp:cNvPr id="0" name=""/>
        <dsp:cNvSpPr/>
      </dsp:nvSpPr>
      <dsp:spPr>
        <a:xfrm>
          <a:off x="7618427" y="542540"/>
          <a:ext cx="2996577" cy="352538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8D59E5C-BD4B-0140-A035-938184B59277}">
      <dsp:nvSpPr>
        <dsp:cNvPr id="0" name=""/>
        <dsp:cNvSpPr/>
      </dsp:nvSpPr>
      <dsp:spPr>
        <a:xfrm>
          <a:off x="7768256" y="683555"/>
          <a:ext cx="2696920" cy="2291500"/>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6EE5BC1-197B-404C-80B8-E9C24750EB4B}">
      <dsp:nvSpPr>
        <dsp:cNvPr id="0" name=""/>
        <dsp:cNvSpPr/>
      </dsp:nvSpPr>
      <dsp:spPr>
        <a:xfrm>
          <a:off x="7768256" y="2975056"/>
          <a:ext cx="2696920" cy="951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Camera Systems</a:t>
          </a:r>
        </a:p>
      </dsp:txBody>
      <dsp:txXfrm>
        <a:off x="7768256" y="2975056"/>
        <a:ext cx="2696920" cy="9518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FC636-58CA-5F4C-8792-5BC207157300}">
      <dsp:nvSpPr>
        <dsp:cNvPr id="0" name=""/>
        <dsp:cNvSpPr/>
      </dsp:nvSpPr>
      <dsp:spPr>
        <a:xfrm>
          <a:off x="36704" y="619570"/>
          <a:ext cx="2086475" cy="1767857"/>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C06A698-C074-F14F-8519-8578C9B6BBE6}">
      <dsp:nvSpPr>
        <dsp:cNvPr id="0" name=""/>
        <dsp:cNvSpPr/>
      </dsp:nvSpPr>
      <dsp:spPr>
        <a:xfrm>
          <a:off x="1305054" y="733408"/>
          <a:ext cx="2069942" cy="12968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150000"/>
            </a:lnSpc>
            <a:spcBef>
              <a:spcPct val="0"/>
            </a:spcBef>
            <a:spcAft>
              <a:spcPct val="15000"/>
            </a:spcAft>
            <a:buChar char="••"/>
          </a:pPr>
          <a:r>
            <a:rPr lang="en-US" sz="1200" b="1" i="0" kern="1200" dirty="0"/>
            <a:t>Hot Spot Locator</a:t>
          </a:r>
        </a:p>
        <a:p>
          <a:pPr marL="114300" lvl="1" indent="-114300" algn="l" defTabSz="533400">
            <a:lnSpc>
              <a:spcPct val="150000"/>
            </a:lnSpc>
            <a:spcBef>
              <a:spcPct val="0"/>
            </a:spcBef>
            <a:spcAft>
              <a:spcPct val="15000"/>
            </a:spcAft>
            <a:buChar char="••"/>
          </a:pPr>
          <a:r>
            <a:rPr lang="en-US" sz="1200" b="1" i="0" kern="1200" dirty="0"/>
            <a:t>Radiation Awareness</a:t>
          </a:r>
        </a:p>
      </dsp:txBody>
      <dsp:txXfrm>
        <a:off x="1343037" y="771391"/>
        <a:ext cx="1993976" cy="1220884"/>
      </dsp:txXfrm>
    </dsp:sp>
    <dsp:sp modelId="{322A36F9-604F-D441-B530-964749C97855}">
      <dsp:nvSpPr>
        <dsp:cNvPr id="0" name=""/>
        <dsp:cNvSpPr/>
      </dsp:nvSpPr>
      <dsp:spPr>
        <a:xfrm>
          <a:off x="36704" y="282477"/>
          <a:ext cx="2086475" cy="30441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Environment</a:t>
          </a:r>
        </a:p>
      </dsp:txBody>
      <dsp:txXfrm>
        <a:off x="36704" y="282477"/>
        <a:ext cx="2086475" cy="304418"/>
      </dsp:txXfrm>
    </dsp:sp>
    <dsp:sp modelId="{BE84E5C8-2BE3-5D43-8B81-CA8F2F3FFFCA}">
      <dsp:nvSpPr>
        <dsp:cNvPr id="0" name=""/>
        <dsp:cNvSpPr/>
      </dsp:nvSpPr>
      <dsp:spPr>
        <a:xfrm>
          <a:off x="3842758" y="619570"/>
          <a:ext cx="2086475" cy="1767857"/>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4DB779F-9078-4346-8A34-3BDB2358A361}">
      <dsp:nvSpPr>
        <dsp:cNvPr id="0" name=""/>
        <dsp:cNvSpPr/>
      </dsp:nvSpPr>
      <dsp:spPr>
        <a:xfrm>
          <a:off x="5046897" y="769026"/>
          <a:ext cx="2198363" cy="122561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150000"/>
            </a:lnSpc>
            <a:spcBef>
              <a:spcPct val="0"/>
            </a:spcBef>
            <a:spcAft>
              <a:spcPct val="15000"/>
            </a:spcAft>
            <a:buChar char="••"/>
          </a:pPr>
          <a:r>
            <a:rPr lang="en-US" sz="1200" b="1" i="0" kern="1200" dirty="0"/>
            <a:t>Nuclear Medicine</a:t>
          </a:r>
        </a:p>
        <a:p>
          <a:pPr marL="114300" lvl="1" indent="-114300" algn="l" defTabSz="533400">
            <a:lnSpc>
              <a:spcPct val="150000"/>
            </a:lnSpc>
            <a:spcBef>
              <a:spcPct val="0"/>
            </a:spcBef>
            <a:spcAft>
              <a:spcPct val="15000"/>
            </a:spcAft>
            <a:buChar char="••"/>
          </a:pPr>
          <a:r>
            <a:rPr lang="en-US" sz="1200" b="1" i="0" kern="1200" dirty="0"/>
            <a:t>Radiology with x-rays</a:t>
          </a:r>
        </a:p>
        <a:p>
          <a:pPr marL="114300" lvl="1" indent="-114300" algn="l" defTabSz="533400">
            <a:lnSpc>
              <a:spcPct val="150000"/>
            </a:lnSpc>
            <a:spcBef>
              <a:spcPct val="0"/>
            </a:spcBef>
            <a:spcAft>
              <a:spcPct val="15000"/>
            </a:spcAft>
            <a:buChar char="••"/>
          </a:pPr>
          <a:r>
            <a:rPr lang="en-US" sz="1200" b="1" i="0" kern="1200" dirty="0"/>
            <a:t>Dosimetry in Radiotherapy</a:t>
          </a:r>
        </a:p>
      </dsp:txBody>
      <dsp:txXfrm>
        <a:off x="5082794" y="804923"/>
        <a:ext cx="2126569" cy="1153819"/>
      </dsp:txXfrm>
    </dsp:sp>
    <dsp:sp modelId="{F6C04607-295E-F849-86D7-420C9A710875}">
      <dsp:nvSpPr>
        <dsp:cNvPr id="0" name=""/>
        <dsp:cNvSpPr/>
      </dsp:nvSpPr>
      <dsp:spPr>
        <a:xfrm>
          <a:off x="3842758" y="282477"/>
          <a:ext cx="2086475" cy="30441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Healthcare</a:t>
          </a:r>
        </a:p>
      </dsp:txBody>
      <dsp:txXfrm>
        <a:off x="3842758" y="282477"/>
        <a:ext cx="2086475" cy="304418"/>
      </dsp:txXfrm>
    </dsp:sp>
    <dsp:sp modelId="{FA50903A-B953-6C40-BE41-854F703DE084}">
      <dsp:nvSpPr>
        <dsp:cNvPr id="0" name=""/>
        <dsp:cNvSpPr/>
      </dsp:nvSpPr>
      <dsp:spPr>
        <a:xfrm>
          <a:off x="7713023" y="619570"/>
          <a:ext cx="2086475" cy="1767857"/>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AD4D21F-DCF2-864B-914D-7EE8F590FB9B}">
      <dsp:nvSpPr>
        <dsp:cNvPr id="0" name=""/>
        <dsp:cNvSpPr/>
      </dsp:nvSpPr>
      <dsp:spPr>
        <a:xfrm>
          <a:off x="8917162" y="769026"/>
          <a:ext cx="2198363" cy="122561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150000"/>
            </a:lnSpc>
            <a:spcBef>
              <a:spcPct val="0"/>
            </a:spcBef>
            <a:spcAft>
              <a:spcPct val="15000"/>
            </a:spcAft>
            <a:buChar char="••"/>
          </a:pPr>
          <a:r>
            <a:rPr lang="en-US" sz="1200" b="1" i="0" kern="1200" dirty="0"/>
            <a:t>Nuclear and particle physics</a:t>
          </a:r>
        </a:p>
        <a:p>
          <a:pPr marL="114300" lvl="1" indent="-114300" algn="l" defTabSz="533400">
            <a:lnSpc>
              <a:spcPct val="150000"/>
            </a:lnSpc>
            <a:spcBef>
              <a:spcPct val="0"/>
            </a:spcBef>
            <a:spcAft>
              <a:spcPct val="15000"/>
            </a:spcAft>
            <a:buChar char="••"/>
          </a:pPr>
          <a:r>
            <a:rPr lang="en-US" sz="1200" b="1" i="0" kern="1200" dirty="0"/>
            <a:t>Neutron facilities</a:t>
          </a:r>
        </a:p>
      </dsp:txBody>
      <dsp:txXfrm>
        <a:off x="8953059" y="804923"/>
        <a:ext cx="2126569" cy="1153819"/>
      </dsp:txXfrm>
    </dsp:sp>
    <dsp:sp modelId="{510DD280-DE9B-DF4B-80D8-A53093BC4383}">
      <dsp:nvSpPr>
        <dsp:cNvPr id="0" name=""/>
        <dsp:cNvSpPr/>
      </dsp:nvSpPr>
      <dsp:spPr>
        <a:xfrm>
          <a:off x="7713023" y="282477"/>
          <a:ext cx="2086475" cy="30441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Science</a:t>
          </a:r>
        </a:p>
      </dsp:txBody>
      <dsp:txXfrm>
        <a:off x="7713023" y="282477"/>
        <a:ext cx="2086475" cy="304418"/>
      </dsp:txXfrm>
    </dsp:sp>
    <dsp:sp modelId="{B535A70B-2CF1-F544-BFF4-1145F461CA85}">
      <dsp:nvSpPr>
        <dsp:cNvPr id="0" name=""/>
        <dsp:cNvSpPr/>
      </dsp:nvSpPr>
      <dsp:spPr>
        <a:xfrm>
          <a:off x="4599" y="3004321"/>
          <a:ext cx="2086475" cy="1767857"/>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AB4874A-C881-D044-B06F-D99F75B67F2E}">
      <dsp:nvSpPr>
        <dsp:cNvPr id="0" name=""/>
        <dsp:cNvSpPr/>
      </dsp:nvSpPr>
      <dsp:spPr>
        <a:xfrm>
          <a:off x="1208738" y="3153777"/>
          <a:ext cx="2198363" cy="122561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150000"/>
            </a:lnSpc>
            <a:spcBef>
              <a:spcPct val="0"/>
            </a:spcBef>
            <a:spcAft>
              <a:spcPct val="15000"/>
            </a:spcAft>
            <a:buChar char="••"/>
          </a:pPr>
          <a:r>
            <a:rPr lang="en-US" sz="1200" b="1" i="0" kern="1200" dirty="0"/>
            <a:t>Screening and portal imaging</a:t>
          </a:r>
        </a:p>
        <a:p>
          <a:pPr marL="114300" lvl="1" indent="-114300" algn="l" defTabSz="533400">
            <a:lnSpc>
              <a:spcPct val="150000"/>
            </a:lnSpc>
            <a:spcBef>
              <a:spcPct val="0"/>
            </a:spcBef>
            <a:spcAft>
              <a:spcPct val="15000"/>
            </a:spcAft>
            <a:buChar char="••"/>
          </a:pPr>
          <a:r>
            <a:rPr lang="en-US" sz="1200" b="1" i="0" kern="1200" dirty="0"/>
            <a:t>Nuclear proliferation mitigation</a:t>
          </a:r>
        </a:p>
      </dsp:txBody>
      <dsp:txXfrm>
        <a:off x="1244635" y="3189674"/>
        <a:ext cx="2126569" cy="1153819"/>
      </dsp:txXfrm>
    </dsp:sp>
    <dsp:sp modelId="{3AE2B0A4-D332-3B4A-96FF-1A40B9A7BA4F}">
      <dsp:nvSpPr>
        <dsp:cNvPr id="0" name=""/>
        <dsp:cNvSpPr/>
      </dsp:nvSpPr>
      <dsp:spPr>
        <a:xfrm>
          <a:off x="4599" y="2667228"/>
          <a:ext cx="2086475" cy="30441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Security</a:t>
          </a:r>
        </a:p>
      </dsp:txBody>
      <dsp:txXfrm>
        <a:off x="4599" y="2667228"/>
        <a:ext cx="2086475" cy="304418"/>
      </dsp:txXfrm>
    </dsp:sp>
    <dsp:sp modelId="{6477BDCD-C5E9-B64C-87C4-1B4C653B5D0B}">
      <dsp:nvSpPr>
        <dsp:cNvPr id="0" name=""/>
        <dsp:cNvSpPr/>
      </dsp:nvSpPr>
      <dsp:spPr>
        <a:xfrm>
          <a:off x="3874864" y="3004321"/>
          <a:ext cx="2086475" cy="1767857"/>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BEAD368-94C8-2D48-9D73-61783EB65259}">
      <dsp:nvSpPr>
        <dsp:cNvPr id="0" name=""/>
        <dsp:cNvSpPr/>
      </dsp:nvSpPr>
      <dsp:spPr>
        <a:xfrm>
          <a:off x="5079003" y="3153777"/>
          <a:ext cx="2198363" cy="122561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150000"/>
            </a:lnSpc>
            <a:spcBef>
              <a:spcPct val="0"/>
            </a:spcBef>
            <a:spcAft>
              <a:spcPct val="15000"/>
            </a:spcAft>
            <a:buChar char="••"/>
          </a:pPr>
          <a:r>
            <a:rPr lang="en-US" sz="1200" b="1" i="0" kern="1200" dirty="0"/>
            <a:t>Radiation Monitoring</a:t>
          </a:r>
        </a:p>
        <a:p>
          <a:pPr marL="114300" lvl="1" indent="-114300" algn="l" defTabSz="533400">
            <a:lnSpc>
              <a:spcPct val="150000"/>
            </a:lnSpc>
            <a:spcBef>
              <a:spcPct val="0"/>
            </a:spcBef>
            <a:spcAft>
              <a:spcPct val="15000"/>
            </a:spcAft>
            <a:buChar char="••"/>
          </a:pPr>
          <a:r>
            <a:rPr lang="en-US" sz="1200" b="1" i="0" kern="1200" dirty="0"/>
            <a:t>Fundamental physics</a:t>
          </a:r>
        </a:p>
        <a:p>
          <a:pPr marL="114300" lvl="1" indent="-114300" algn="l" defTabSz="533400">
            <a:lnSpc>
              <a:spcPct val="150000"/>
            </a:lnSpc>
            <a:spcBef>
              <a:spcPct val="0"/>
            </a:spcBef>
            <a:spcAft>
              <a:spcPct val="15000"/>
            </a:spcAft>
            <a:buChar char="••"/>
          </a:pPr>
          <a:r>
            <a:rPr lang="en-US" sz="1200" b="1" i="0" kern="1200" dirty="0"/>
            <a:t>Imaging for science and Earth observation</a:t>
          </a:r>
        </a:p>
      </dsp:txBody>
      <dsp:txXfrm>
        <a:off x="5114900" y="3189674"/>
        <a:ext cx="2126569" cy="1153819"/>
      </dsp:txXfrm>
    </dsp:sp>
    <dsp:sp modelId="{2896A81F-700B-7F47-8522-51DB5C0E6865}">
      <dsp:nvSpPr>
        <dsp:cNvPr id="0" name=""/>
        <dsp:cNvSpPr/>
      </dsp:nvSpPr>
      <dsp:spPr>
        <a:xfrm>
          <a:off x="3874864" y="2667228"/>
          <a:ext cx="2086475" cy="30441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Space</a:t>
          </a:r>
        </a:p>
      </dsp:txBody>
      <dsp:txXfrm>
        <a:off x="3874864" y="2667228"/>
        <a:ext cx="2086475" cy="304418"/>
      </dsp:txXfrm>
    </dsp:sp>
    <dsp:sp modelId="{EA4855C7-5144-614B-B0E7-4F1EC1CB513A}">
      <dsp:nvSpPr>
        <dsp:cNvPr id="0" name=""/>
        <dsp:cNvSpPr/>
      </dsp:nvSpPr>
      <dsp:spPr>
        <a:xfrm>
          <a:off x="7745128" y="3004321"/>
          <a:ext cx="2086475" cy="1767857"/>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FC0ACBF-09F8-7C40-A5D1-61A890E75017}">
      <dsp:nvSpPr>
        <dsp:cNvPr id="0" name=""/>
        <dsp:cNvSpPr/>
      </dsp:nvSpPr>
      <dsp:spPr>
        <a:xfrm>
          <a:off x="8949267" y="3153777"/>
          <a:ext cx="2198363" cy="122561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150000"/>
            </a:lnSpc>
            <a:spcBef>
              <a:spcPct val="0"/>
            </a:spcBef>
            <a:spcAft>
              <a:spcPct val="15000"/>
            </a:spcAft>
            <a:buChar char="••"/>
          </a:pPr>
          <a:r>
            <a:rPr lang="en-US" sz="1200" b="1" i="0" kern="1200" dirty="0"/>
            <a:t>Process and flow tomography</a:t>
          </a:r>
        </a:p>
        <a:p>
          <a:pPr marL="114300" lvl="1" indent="-114300" algn="l" defTabSz="533400">
            <a:lnSpc>
              <a:spcPct val="150000"/>
            </a:lnSpc>
            <a:spcBef>
              <a:spcPct val="0"/>
            </a:spcBef>
            <a:spcAft>
              <a:spcPct val="15000"/>
            </a:spcAft>
            <a:buChar char="••"/>
          </a:pPr>
          <a:r>
            <a:rPr lang="en-US" sz="1200" b="1" i="0" kern="1200" dirty="0"/>
            <a:t>Food processing for safety and quality assurance</a:t>
          </a:r>
        </a:p>
      </dsp:txBody>
      <dsp:txXfrm>
        <a:off x="8985164" y="3189674"/>
        <a:ext cx="2126569" cy="1153819"/>
      </dsp:txXfrm>
    </dsp:sp>
    <dsp:sp modelId="{009DDAD0-13BB-194F-B9C6-F0D79828EDFF}">
      <dsp:nvSpPr>
        <dsp:cNvPr id="0" name=""/>
        <dsp:cNvSpPr/>
      </dsp:nvSpPr>
      <dsp:spPr>
        <a:xfrm>
          <a:off x="7745128" y="2667228"/>
          <a:ext cx="2086475" cy="30441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Industry</a:t>
          </a:r>
        </a:p>
      </dsp:txBody>
      <dsp:txXfrm>
        <a:off x="7745128" y="2667228"/>
        <a:ext cx="2086475" cy="3044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0BC39-0A9B-1A42-BFA4-42C5E71B15A7}">
      <dsp:nvSpPr>
        <dsp:cNvPr id="0" name=""/>
        <dsp:cNvSpPr/>
      </dsp:nvSpPr>
      <dsp:spPr>
        <a:xfrm>
          <a:off x="1924171" y="562392"/>
          <a:ext cx="0" cy="3613145"/>
        </a:xfrm>
        <a:prstGeom prst="lin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1A93FD2-3800-DE41-8B5B-0490E12BCE7F}">
      <dsp:nvSpPr>
        <dsp:cNvPr id="0" name=""/>
        <dsp:cNvSpPr/>
      </dsp:nvSpPr>
      <dsp:spPr>
        <a:xfrm>
          <a:off x="2024536" y="682830"/>
          <a:ext cx="1900314" cy="1625915"/>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9F7EEC0-37A1-474F-A68E-C99E3E624F5F}">
      <dsp:nvSpPr>
        <dsp:cNvPr id="0" name=""/>
        <dsp:cNvSpPr/>
      </dsp:nvSpPr>
      <dsp:spPr>
        <a:xfrm>
          <a:off x="2024536" y="2308746"/>
          <a:ext cx="1900314" cy="1866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lvl="0" algn="ctr" defTabSz="711200">
            <a:lnSpc>
              <a:spcPct val="90000"/>
            </a:lnSpc>
            <a:spcBef>
              <a:spcPct val="0"/>
            </a:spcBef>
            <a:spcAft>
              <a:spcPct val="35000"/>
            </a:spcAft>
          </a:pPr>
          <a:r>
            <a:rPr lang="en-US" sz="1600" kern="1200" dirty="0"/>
            <a:t>Pre-amplifiers and shapers</a:t>
          </a:r>
        </a:p>
      </dsp:txBody>
      <dsp:txXfrm>
        <a:off x="2024536" y="2308746"/>
        <a:ext cx="1900314" cy="1866792"/>
      </dsp:txXfrm>
    </dsp:sp>
    <dsp:sp modelId="{CAEDF4DC-D2BB-8142-977C-95ABA29DE530}">
      <dsp:nvSpPr>
        <dsp:cNvPr id="0" name=""/>
        <dsp:cNvSpPr/>
      </dsp:nvSpPr>
      <dsp:spPr>
        <a:xfrm>
          <a:off x="1924171" y="-157007"/>
          <a:ext cx="2007303" cy="1037338"/>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a:t>VA – Viking ASICs</a:t>
          </a:r>
        </a:p>
      </dsp:txBody>
      <dsp:txXfrm>
        <a:off x="1924171" y="-157007"/>
        <a:ext cx="2007303" cy="1037338"/>
      </dsp:txXfrm>
    </dsp:sp>
    <dsp:sp modelId="{90614450-E41B-A84F-B363-18EB684FB729}">
      <dsp:nvSpPr>
        <dsp:cNvPr id="0" name=""/>
        <dsp:cNvSpPr/>
      </dsp:nvSpPr>
      <dsp:spPr>
        <a:xfrm>
          <a:off x="4590455" y="498810"/>
          <a:ext cx="0" cy="3613145"/>
        </a:xfrm>
        <a:prstGeom prst="lin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62C5F9F-A24D-B94F-B433-EDA02133FB78}">
      <dsp:nvSpPr>
        <dsp:cNvPr id="0" name=""/>
        <dsp:cNvSpPr/>
      </dsp:nvSpPr>
      <dsp:spPr>
        <a:xfrm>
          <a:off x="4690820" y="619249"/>
          <a:ext cx="1900314" cy="1625915"/>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86E9909-E528-A74F-8BE1-80CC9B62F263}">
      <dsp:nvSpPr>
        <dsp:cNvPr id="0" name=""/>
        <dsp:cNvSpPr/>
      </dsp:nvSpPr>
      <dsp:spPr>
        <a:xfrm>
          <a:off x="4699647" y="2245164"/>
          <a:ext cx="2291911" cy="1866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lvl="0" algn="ctr" defTabSz="711200">
            <a:lnSpc>
              <a:spcPct val="90000"/>
            </a:lnSpc>
            <a:spcBef>
              <a:spcPct val="0"/>
            </a:spcBef>
            <a:spcAft>
              <a:spcPct val="35000"/>
            </a:spcAft>
          </a:pPr>
          <a:r>
            <a:rPr lang="en-US" sz="1600" kern="1200" dirty="0"/>
            <a:t>Pre-amplifiers, shapers, comparators, counters</a:t>
          </a:r>
        </a:p>
      </dsp:txBody>
      <dsp:txXfrm>
        <a:off x="4699647" y="2245164"/>
        <a:ext cx="2291911" cy="1866792"/>
      </dsp:txXfrm>
    </dsp:sp>
    <dsp:sp modelId="{1F8B5DE3-BE62-5D4F-B929-8758B7F32E69}">
      <dsp:nvSpPr>
        <dsp:cNvPr id="0" name=""/>
        <dsp:cNvSpPr/>
      </dsp:nvSpPr>
      <dsp:spPr>
        <a:xfrm>
          <a:off x="4590455" y="-157007"/>
          <a:ext cx="2007303" cy="910175"/>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a:t>VATA and CA – Triggers and Counters</a:t>
          </a:r>
        </a:p>
      </dsp:txBody>
      <dsp:txXfrm>
        <a:off x="4590455" y="-157007"/>
        <a:ext cx="2007303" cy="910175"/>
      </dsp:txXfrm>
    </dsp:sp>
    <dsp:sp modelId="{CCD5E5FE-053B-A847-8A95-2B7AE0BA70C7}">
      <dsp:nvSpPr>
        <dsp:cNvPr id="0" name=""/>
        <dsp:cNvSpPr/>
      </dsp:nvSpPr>
      <dsp:spPr>
        <a:xfrm>
          <a:off x="7350480" y="355838"/>
          <a:ext cx="0" cy="3613145"/>
        </a:xfrm>
        <a:prstGeom prst="lin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D09297A-9042-B04F-A1A5-8B574E192F6C}">
      <dsp:nvSpPr>
        <dsp:cNvPr id="0" name=""/>
        <dsp:cNvSpPr/>
      </dsp:nvSpPr>
      <dsp:spPr>
        <a:xfrm>
          <a:off x="7450845" y="439311"/>
          <a:ext cx="1900314" cy="1699846"/>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9E41B73-D31D-EC4A-954B-D590C4DD9773}">
      <dsp:nvSpPr>
        <dsp:cNvPr id="0" name=""/>
        <dsp:cNvSpPr/>
      </dsp:nvSpPr>
      <dsp:spPr>
        <a:xfrm>
          <a:off x="7450845" y="2227230"/>
          <a:ext cx="1900314" cy="1616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lvl="0" algn="ctr" defTabSz="711200">
            <a:lnSpc>
              <a:spcPct val="90000"/>
            </a:lnSpc>
            <a:spcBef>
              <a:spcPct val="0"/>
            </a:spcBef>
            <a:spcAft>
              <a:spcPct val="35000"/>
            </a:spcAft>
          </a:pPr>
          <a:r>
            <a:rPr lang="en-US" sz="1600" kern="1200" dirty="0"/>
            <a:t>LNA, ADC, Micro-controller</a:t>
          </a:r>
        </a:p>
      </dsp:txBody>
      <dsp:txXfrm>
        <a:off x="7450845" y="2227230"/>
        <a:ext cx="1900314" cy="1616716"/>
      </dsp:txXfrm>
    </dsp:sp>
    <dsp:sp modelId="{A14B71DB-D8F1-0B4B-9641-A7EB2A77E511}">
      <dsp:nvSpPr>
        <dsp:cNvPr id="0" name=""/>
        <dsp:cNvSpPr/>
      </dsp:nvSpPr>
      <dsp:spPr>
        <a:xfrm>
          <a:off x="7350480" y="-157007"/>
          <a:ext cx="2007303" cy="624231"/>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a:t>IR – Infrared ASICs</a:t>
          </a:r>
        </a:p>
      </dsp:txBody>
      <dsp:txXfrm>
        <a:off x="7350480" y="-157007"/>
        <a:ext cx="2007303" cy="6242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97433-641E-954F-8781-EDC1EC2CDBD1}">
      <dsp:nvSpPr>
        <dsp:cNvPr id="0" name=""/>
        <dsp:cNvSpPr/>
      </dsp:nvSpPr>
      <dsp:spPr>
        <a:xfrm>
          <a:off x="174927" y="1151262"/>
          <a:ext cx="2565971" cy="845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t>Ideas</a:t>
          </a:r>
          <a:endParaRPr lang="en-US" sz="3600" kern="1200" dirty="0"/>
        </a:p>
      </dsp:txBody>
      <dsp:txXfrm>
        <a:off x="174927" y="1151262"/>
        <a:ext cx="2565971" cy="845604"/>
      </dsp:txXfrm>
    </dsp:sp>
    <dsp:sp modelId="{A43EB28C-8D7B-5C4E-AD61-D54D47363334}">
      <dsp:nvSpPr>
        <dsp:cNvPr id="0" name=""/>
        <dsp:cNvSpPr/>
      </dsp:nvSpPr>
      <dsp:spPr>
        <a:xfrm>
          <a:off x="174927" y="2934351"/>
          <a:ext cx="2565971" cy="1584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Needs, wishes</a:t>
          </a:r>
        </a:p>
        <a:p>
          <a:pPr marL="228600" lvl="1" indent="-228600" algn="l" defTabSz="889000">
            <a:lnSpc>
              <a:spcPct val="90000"/>
            </a:lnSpc>
            <a:spcBef>
              <a:spcPct val="0"/>
            </a:spcBef>
            <a:spcAft>
              <a:spcPct val="15000"/>
            </a:spcAft>
            <a:buChar char="••"/>
          </a:pPr>
          <a:r>
            <a:rPr lang="en-US" sz="2000" kern="1200" dirty="0" smtClean="0"/>
            <a:t>Requirements</a:t>
          </a:r>
          <a:endParaRPr lang="en-US" sz="2000" kern="1200" dirty="0"/>
        </a:p>
        <a:p>
          <a:pPr marL="228600" lvl="1" indent="-228600" algn="l" defTabSz="889000">
            <a:lnSpc>
              <a:spcPct val="90000"/>
            </a:lnSpc>
            <a:spcBef>
              <a:spcPct val="0"/>
            </a:spcBef>
            <a:spcAft>
              <a:spcPct val="15000"/>
            </a:spcAft>
            <a:buChar char="••"/>
          </a:pPr>
          <a:r>
            <a:rPr lang="en-US" sz="2000" kern="1200" dirty="0" smtClean="0"/>
            <a:t>Budgets</a:t>
          </a:r>
          <a:endParaRPr lang="en-US" sz="2000" kern="1200" dirty="0"/>
        </a:p>
        <a:p>
          <a:pPr marL="228600" lvl="1" indent="-228600" algn="l" defTabSz="889000">
            <a:lnSpc>
              <a:spcPct val="90000"/>
            </a:lnSpc>
            <a:spcBef>
              <a:spcPct val="0"/>
            </a:spcBef>
            <a:spcAft>
              <a:spcPct val="15000"/>
            </a:spcAft>
            <a:buChar char="••"/>
          </a:pPr>
          <a:r>
            <a:rPr lang="en-US" sz="2000" kern="1200" dirty="0" smtClean="0"/>
            <a:t>Constraints</a:t>
          </a:r>
          <a:endParaRPr lang="en-US" sz="2000" kern="1200" dirty="0"/>
        </a:p>
      </dsp:txBody>
      <dsp:txXfrm>
        <a:off x="174927" y="2934351"/>
        <a:ext cx="2565971" cy="1584250"/>
      </dsp:txXfrm>
    </dsp:sp>
    <dsp:sp modelId="{764D4412-8AC8-974D-8A31-C419D9041880}">
      <dsp:nvSpPr>
        <dsp:cNvPr id="0" name=""/>
        <dsp:cNvSpPr/>
      </dsp:nvSpPr>
      <dsp:spPr>
        <a:xfrm>
          <a:off x="172011" y="894082"/>
          <a:ext cx="204111" cy="204111"/>
        </a:xfrm>
        <a:prstGeom prst="ellipse">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31E493B-CD17-B34F-BD82-843D4A3ADE5D}">
      <dsp:nvSpPr>
        <dsp:cNvPr id="0" name=""/>
        <dsp:cNvSpPr/>
      </dsp:nvSpPr>
      <dsp:spPr>
        <a:xfrm>
          <a:off x="314889" y="608326"/>
          <a:ext cx="204111" cy="20411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62DFA29-2D09-4740-9D90-8497EABD42B0}">
      <dsp:nvSpPr>
        <dsp:cNvPr id="0" name=""/>
        <dsp:cNvSpPr/>
      </dsp:nvSpPr>
      <dsp:spPr>
        <a:xfrm>
          <a:off x="657796" y="665477"/>
          <a:ext cx="320746" cy="320746"/>
        </a:xfrm>
        <a:prstGeom prst="ellipse">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112DCBA-0FA6-F941-B38A-40FA6E07E448}">
      <dsp:nvSpPr>
        <dsp:cNvPr id="0" name=""/>
        <dsp:cNvSpPr/>
      </dsp:nvSpPr>
      <dsp:spPr>
        <a:xfrm>
          <a:off x="943552" y="351145"/>
          <a:ext cx="204111" cy="204111"/>
        </a:xfrm>
        <a:prstGeom prst="ellipse">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D904FE6-C762-0447-B4E6-AF262A6250B4}">
      <dsp:nvSpPr>
        <dsp:cNvPr id="0" name=""/>
        <dsp:cNvSpPr/>
      </dsp:nvSpPr>
      <dsp:spPr>
        <a:xfrm>
          <a:off x="1315035" y="236843"/>
          <a:ext cx="204111" cy="20411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548756A-636C-9541-88D3-8CBA5659FF91}">
      <dsp:nvSpPr>
        <dsp:cNvPr id="0" name=""/>
        <dsp:cNvSpPr/>
      </dsp:nvSpPr>
      <dsp:spPr>
        <a:xfrm>
          <a:off x="1772245" y="436872"/>
          <a:ext cx="204111" cy="204111"/>
        </a:xfrm>
        <a:prstGeom prst="ellipse">
          <a:avLst/>
        </a:prstGeom>
        <a:solidFill>
          <a:srgbClr val="0000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16AE53-CF36-D94C-AA34-50C7551946A8}">
      <dsp:nvSpPr>
        <dsp:cNvPr id="0" name=""/>
        <dsp:cNvSpPr/>
      </dsp:nvSpPr>
      <dsp:spPr>
        <a:xfrm>
          <a:off x="2058001" y="579750"/>
          <a:ext cx="320746" cy="320746"/>
        </a:xfrm>
        <a:prstGeom prst="ellipse">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9F34FA6-1A39-554A-9E20-C5B9760B4026}">
      <dsp:nvSpPr>
        <dsp:cNvPr id="0" name=""/>
        <dsp:cNvSpPr/>
      </dsp:nvSpPr>
      <dsp:spPr>
        <a:xfrm>
          <a:off x="2458059" y="894082"/>
          <a:ext cx="204111" cy="20411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EC16441-095F-8146-9F9E-5BE36285CB64}">
      <dsp:nvSpPr>
        <dsp:cNvPr id="0" name=""/>
        <dsp:cNvSpPr/>
      </dsp:nvSpPr>
      <dsp:spPr>
        <a:xfrm>
          <a:off x="2629513" y="1208413"/>
          <a:ext cx="204111" cy="204111"/>
        </a:xfrm>
        <a:prstGeom prst="ellipse">
          <a:avLst/>
        </a:prstGeom>
        <a:solidFill>
          <a:schemeClr val="bg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69B8537-A0F0-CD44-B8A8-69D65255AB68}">
      <dsp:nvSpPr>
        <dsp:cNvPr id="0" name=""/>
        <dsp:cNvSpPr/>
      </dsp:nvSpPr>
      <dsp:spPr>
        <a:xfrm>
          <a:off x="1143582" y="608326"/>
          <a:ext cx="524857" cy="524857"/>
        </a:xfrm>
        <a:prstGeom prst="ellipse">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3A448B0-E002-C843-B4F6-C67F79091312}">
      <dsp:nvSpPr>
        <dsp:cNvPr id="0" name=""/>
        <dsp:cNvSpPr/>
      </dsp:nvSpPr>
      <dsp:spPr>
        <a:xfrm>
          <a:off x="29133" y="1694198"/>
          <a:ext cx="204111" cy="204111"/>
        </a:xfrm>
        <a:prstGeom prst="ellipse">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F609490-3898-E445-8175-A6B91971B960}">
      <dsp:nvSpPr>
        <dsp:cNvPr id="0" name=""/>
        <dsp:cNvSpPr/>
      </dsp:nvSpPr>
      <dsp:spPr>
        <a:xfrm>
          <a:off x="200587" y="1951379"/>
          <a:ext cx="320746" cy="320746"/>
        </a:xfrm>
        <a:prstGeom prst="ellipse">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E8162C3-E5E7-7A4B-BDD8-4F1A49A7E59C}">
      <dsp:nvSpPr>
        <dsp:cNvPr id="0" name=""/>
        <dsp:cNvSpPr/>
      </dsp:nvSpPr>
      <dsp:spPr>
        <a:xfrm>
          <a:off x="629221" y="2179984"/>
          <a:ext cx="466540" cy="466540"/>
        </a:xfrm>
        <a:prstGeom prst="ellipse">
          <a:avLst/>
        </a:prstGeom>
        <a:solidFill>
          <a:schemeClr val="accent6">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C8DC820-ECDB-4D41-801C-78839E9A09C8}">
      <dsp:nvSpPr>
        <dsp:cNvPr id="0" name=""/>
        <dsp:cNvSpPr/>
      </dsp:nvSpPr>
      <dsp:spPr>
        <a:xfrm>
          <a:off x="1229308" y="2551466"/>
          <a:ext cx="204111" cy="20411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083448A-4070-B54B-8FA6-6C1ECB396C6C}">
      <dsp:nvSpPr>
        <dsp:cNvPr id="0" name=""/>
        <dsp:cNvSpPr/>
      </dsp:nvSpPr>
      <dsp:spPr>
        <a:xfrm>
          <a:off x="1343611" y="2179984"/>
          <a:ext cx="320746" cy="320746"/>
        </a:xfrm>
        <a:prstGeom prst="ellips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5BD5E8-741D-214E-95EC-FDF82C2EDB67}">
      <dsp:nvSpPr>
        <dsp:cNvPr id="0" name=""/>
        <dsp:cNvSpPr/>
      </dsp:nvSpPr>
      <dsp:spPr>
        <a:xfrm>
          <a:off x="1629367" y="2580042"/>
          <a:ext cx="204111" cy="20411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22A2AE9-2A3E-AA4A-9505-FE86EC1597C4}">
      <dsp:nvSpPr>
        <dsp:cNvPr id="0" name=""/>
        <dsp:cNvSpPr/>
      </dsp:nvSpPr>
      <dsp:spPr>
        <a:xfrm>
          <a:off x="1886547" y="2122832"/>
          <a:ext cx="466540" cy="466540"/>
        </a:xfrm>
        <a:prstGeom prst="ellipse">
          <a:avLst/>
        </a:prstGeom>
        <a:solidFill>
          <a:schemeClr val="bg2">
            <a:lumMod val="9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5E4CC8D-269D-1345-A408-07EEDEE0A013}">
      <dsp:nvSpPr>
        <dsp:cNvPr id="0" name=""/>
        <dsp:cNvSpPr/>
      </dsp:nvSpPr>
      <dsp:spPr>
        <a:xfrm>
          <a:off x="2515210" y="2008530"/>
          <a:ext cx="320746" cy="320746"/>
        </a:xfrm>
        <a:prstGeom prst="ellipse">
          <a:avLst/>
        </a:prstGeom>
        <a:solidFill>
          <a:schemeClr val="tx1">
            <a:lumMod val="85000"/>
            <a:lumOff val="1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B2098F5-7BE1-9343-A513-C52B8F171A77}">
      <dsp:nvSpPr>
        <dsp:cNvPr id="0" name=""/>
        <dsp:cNvSpPr/>
      </dsp:nvSpPr>
      <dsp:spPr>
        <a:xfrm>
          <a:off x="2835957" y="665002"/>
          <a:ext cx="941986" cy="1798355"/>
        </a:xfrm>
        <a:prstGeom prst="chevron">
          <a:avLst>
            <a:gd name="adj" fmla="val 6231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C2F9410-2460-DD41-BE81-D899E747B50B}">
      <dsp:nvSpPr>
        <dsp:cNvPr id="0" name=""/>
        <dsp:cNvSpPr/>
      </dsp:nvSpPr>
      <dsp:spPr>
        <a:xfrm>
          <a:off x="4202223" y="665875"/>
          <a:ext cx="2569054" cy="1798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t>Engineering Process</a:t>
          </a:r>
          <a:endParaRPr lang="en-US" sz="3600" kern="1200" dirty="0"/>
        </a:p>
      </dsp:txBody>
      <dsp:txXfrm>
        <a:off x="4202223" y="665875"/>
        <a:ext cx="2569054" cy="1798338"/>
      </dsp:txXfrm>
    </dsp:sp>
    <dsp:sp modelId="{84BD9B1B-1412-DA41-A46D-EDD015B83164}">
      <dsp:nvSpPr>
        <dsp:cNvPr id="0" name=""/>
        <dsp:cNvSpPr/>
      </dsp:nvSpPr>
      <dsp:spPr>
        <a:xfrm>
          <a:off x="3777943" y="2934351"/>
          <a:ext cx="3417613" cy="1584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ECSS-Q-ST-60-02 ASIC/FPGA development standard</a:t>
          </a:r>
          <a:endParaRPr lang="en-US" sz="2000" kern="1200" dirty="0"/>
        </a:p>
        <a:p>
          <a:pPr marL="228600" lvl="1" indent="-228600" algn="l" defTabSz="889000">
            <a:lnSpc>
              <a:spcPct val="90000"/>
            </a:lnSpc>
            <a:spcBef>
              <a:spcPct val="0"/>
            </a:spcBef>
            <a:spcAft>
              <a:spcPct val="15000"/>
            </a:spcAft>
            <a:buChar char="••"/>
          </a:pPr>
          <a:r>
            <a:rPr lang="en-US" sz="2000" kern="1200" dirty="0" smtClean="0"/>
            <a:t>Review milestones</a:t>
          </a:r>
          <a:endParaRPr lang="en-US" sz="2000" kern="1200" dirty="0"/>
        </a:p>
        <a:p>
          <a:pPr marL="228600" lvl="1" indent="-228600" algn="l" defTabSz="889000">
            <a:lnSpc>
              <a:spcPct val="90000"/>
            </a:lnSpc>
            <a:spcBef>
              <a:spcPct val="0"/>
            </a:spcBef>
            <a:spcAft>
              <a:spcPct val="15000"/>
            </a:spcAft>
            <a:buChar char="••"/>
          </a:pPr>
          <a:r>
            <a:rPr lang="en-US" sz="2000" kern="1200" dirty="0" smtClean="0"/>
            <a:t>Payment milestones</a:t>
          </a:r>
          <a:endParaRPr lang="en-US" sz="2000" kern="1200" dirty="0"/>
        </a:p>
      </dsp:txBody>
      <dsp:txXfrm>
        <a:off x="3777943" y="2934351"/>
        <a:ext cx="3417613" cy="1584250"/>
      </dsp:txXfrm>
    </dsp:sp>
    <dsp:sp modelId="{49692F0B-3602-764D-862A-B120D4F60752}">
      <dsp:nvSpPr>
        <dsp:cNvPr id="0" name=""/>
        <dsp:cNvSpPr/>
      </dsp:nvSpPr>
      <dsp:spPr>
        <a:xfrm>
          <a:off x="7195557" y="665002"/>
          <a:ext cx="941986" cy="1798355"/>
        </a:xfrm>
        <a:prstGeom prst="chevron">
          <a:avLst>
            <a:gd name="adj" fmla="val 6231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4E15901-5E11-3047-8D99-6A22841FB16D}">
      <dsp:nvSpPr>
        <dsp:cNvPr id="0" name=""/>
        <dsp:cNvSpPr/>
      </dsp:nvSpPr>
      <dsp:spPr>
        <a:xfrm>
          <a:off x="8330223" y="537422"/>
          <a:ext cx="2183696" cy="2183696"/>
        </a:xfrm>
        <a:prstGeom prst="ellips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n-US" sz="3600" kern="1200" dirty="0" smtClean="0"/>
            <a:t>Solution</a:t>
          </a:r>
          <a:endParaRPr lang="en-US" sz="3600" kern="1200" dirty="0"/>
        </a:p>
      </dsp:txBody>
      <dsp:txXfrm>
        <a:off x="8650018" y="857217"/>
        <a:ext cx="1544106" cy="1544106"/>
      </dsp:txXfrm>
    </dsp:sp>
    <dsp:sp modelId="{52DC476A-5D85-9E4E-9CAE-56C55BC7BED1}">
      <dsp:nvSpPr>
        <dsp:cNvPr id="0" name=""/>
        <dsp:cNvSpPr/>
      </dsp:nvSpPr>
      <dsp:spPr>
        <a:xfrm>
          <a:off x="8137544" y="2934351"/>
          <a:ext cx="2569054" cy="1584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Documents</a:t>
          </a:r>
          <a:endParaRPr lang="en-US" sz="2000" kern="1200" dirty="0"/>
        </a:p>
        <a:p>
          <a:pPr marL="228600" lvl="1" indent="-228600" algn="l" defTabSz="889000">
            <a:lnSpc>
              <a:spcPct val="90000"/>
            </a:lnSpc>
            <a:spcBef>
              <a:spcPct val="0"/>
            </a:spcBef>
            <a:spcAft>
              <a:spcPct val="15000"/>
            </a:spcAft>
            <a:buChar char="••"/>
          </a:pPr>
          <a:r>
            <a:rPr lang="en-US" sz="2000" kern="1200" dirty="0" smtClean="0"/>
            <a:t>Chips (samples, LAT, wafers, KGD)</a:t>
          </a:r>
          <a:endParaRPr lang="en-US" sz="2000" kern="1200" dirty="0"/>
        </a:p>
        <a:p>
          <a:pPr marL="228600" lvl="1" indent="-228600" algn="l" defTabSz="889000">
            <a:lnSpc>
              <a:spcPct val="90000"/>
            </a:lnSpc>
            <a:spcBef>
              <a:spcPct val="0"/>
            </a:spcBef>
            <a:spcAft>
              <a:spcPct val="15000"/>
            </a:spcAft>
            <a:buChar char="••"/>
          </a:pPr>
          <a:r>
            <a:rPr lang="en-US" sz="2000" kern="1200" dirty="0" smtClean="0"/>
            <a:t>OEM modules/systems</a:t>
          </a:r>
          <a:endParaRPr lang="en-US" sz="2000" kern="1200" dirty="0"/>
        </a:p>
      </dsp:txBody>
      <dsp:txXfrm>
        <a:off x="8137544" y="2934351"/>
        <a:ext cx="2569054" cy="15842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CF333-2B7D-4E26-AEFA-DDF2EA382517}">
      <dsp:nvSpPr>
        <dsp:cNvPr id="0" name=""/>
        <dsp:cNvSpPr/>
      </dsp:nvSpPr>
      <dsp:spPr>
        <a:xfrm>
          <a:off x="2161800" y="0"/>
          <a:ext cx="8992344" cy="562021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2FEFF6-E67F-41D9-A80B-5A4617E04514}">
      <dsp:nvSpPr>
        <dsp:cNvPr id="0" name=""/>
        <dsp:cNvSpPr/>
      </dsp:nvSpPr>
      <dsp:spPr>
        <a:xfrm>
          <a:off x="3047546" y="4179191"/>
          <a:ext cx="206823" cy="2068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2F57FF-DBF1-46E5-A2FD-348825F05662}">
      <dsp:nvSpPr>
        <dsp:cNvPr id="0" name=""/>
        <dsp:cNvSpPr/>
      </dsp:nvSpPr>
      <dsp:spPr>
        <a:xfrm>
          <a:off x="3150958" y="4282603"/>
          <a:ext cx="1177997" cy="1337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92" tIns="0" rIns="0" bIns="0" numCol="1" spcCol="1270" anchor="t" anchorCtr="0">
          <a:noAutofit/>
        </a:bodyPr>
        <a:lstStyle/>
        <a:p>
          <a:pPr lvl="0" algn="l" defTabSz="800100">
            <a:lnSpc>
              <a:spcPct val="90000"/>
            </a:lnSpc>
            <a:spcBef>
              <a:spcPct val="0"/>
            </a:spcBef>
            <a:spcAft>
              <a:spcPct val="35000"/>
            </a:spcAft>
          </a:pPr>
          <a:r>
            <a:rPr lang="en-US" sz="1800" kern="1200" dirty="0"/>
            <a:t>VA64TAP3</a:t>
          </a:r>
        </a:p>
        <a:p>
          <a:pPr marL="114300" lvl="1" indent="-114300" algn="l" defTabSz="622300">
            <a:lnSpc>
              <a:spcPct val="90000"/>
            </a:lnSpc>
            <a:spcBef>
              <a:spcPct val="0"/>
            </a:spcBef>
            <a:spcAft>
              <a:spcPct val="15000"/>
            </a:spcAft>
            <a:buChar char="••"/>
          </a:pPr>
          <a:r>
            <a:rPr lang="en-US" sz="1400" kern="1200" dirty="0"/>
            <a:t>POLAR</a:t>
          </a:r>
        </a:p>
        <a:p>
          <a:pPr marL="114300" lvl="1" indent="-114300" algn="l" defTabSz="622300">
            <a:lnSpc>
              <a:spcPct val="90000"/>
            </a:lnSpc>
            <a:spcBef>
              <a:spcPct val="0"/>
            </a:spcBef>
            <a:spcAft>
              <a:spcPct val="15000"/>
            </a:spcAft>
            <a:buChar char="••"/>
          </a:pPr>
          <a:r>
            <a:rPr lang="en-US" sz="1400" kern="1200" dirty="0"/>
            <a:t>Proof of Concept for RADEM</a:t>
          </a:r>
        </a:p>
      </dsp:txBody>
      <dsp:txXfrm>
        <a:off x="3150958" y="4282603"/>
        <a:ext cx="1177997" cy="1337611"/>
      </dsp:txXfrm>
    </dsp:sp>
    <dsp:sp modelId="{E66C64ED-F0F4-4065-8E74-993E571BB43B}">
      <dsp:nvSpPr>
        <dsp:cNvPr id="0" name=""/>
        <dsp:cNvSpPr/>
      </dsp:nvSpPr>
      <dsp:spPr>
        <a:xfrm>
          <a:off x="4167093" y="3103482"/>
          <a:ext cx="323724" cy="3237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D531E5-AD2F-40B7-945B-59B54349322D}">
      <dsp:nvSpPr>
        <dsp:cNvPr id="0" name=""/>
        <dsp:cNvSpPr/>
      </dsp:nvSpPr>
      <dsp:spPr>
        <a:xfrm>
          <a:off x="4328955" y="3265344"/>
          <a:ext cx="1492729" cy="235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535" tIns="0" rIns="0" bIns="0" numCol="1" spcCol="1270" anchor="t" anchorCtr="0">
          <a:noAutofit/>
        </a:bodyPr>
        <a:lstStyle/>
        <a:p>
          <a:pPr lvl="0" algn="l" defTabSz="800100">
            <a:lnSpc>
              <a:spcPct val="90000"/>
            </a:lnSpc>
            <a:spcBef>
              <a:spcPct val="0"/>
            </a:spcBef>
            <a:spcAft>
              <a:spcPct val="35000"/>
            </a:spcAft>
          </a:pPr>
          <a:r>
            <a:rPr lang="en-US" sz="1800" kern="1200" dirty="0"/>
            <a:t>VATA464/465</a:t>
          </a:r>
        </a:p>
        <a:p>
          <a:pPr marL="114300" lvl="1" indent="-114300" algn="l" defTabSz="622300">
            <a:lnSpc>
              <a:spcPct val="90000"/>
            </a:lnSpc>
            <a:spcBef>
              <a:spcPct val="0"/>
            </a:spcBef>
            <a:spcAft>
              <a:spcPct val="15000"/>
            </a:spcAft>
            <a:buChar char="••"/>
          </a:pPr>
          <a:r>
            <a:rPr lang="en-US" sz="1400" kern="1200" dirty="0"/>
            <a:t>NGRM</a:t>
          </a:r>
        </a:p>
      </dsp:txBody>
      <dsp:txXfrm>
        <a:off x="4328955" y="3265344"/>
        <a:ext cx="1492729" cy="2354870"/>
      </dsp:txXfrm>
    </dsp:sp>
    <dsp:sp modelId="{B5988D41-E88A-40A3-9275-D69242A76007}">
      <dsp:nvSpPr>
        <dsp:cNvPr id="0" name=""/>
        <dsp:cNvSpPr/>
      </dsp:nvSpPr>
      <dsp:spPr>
        <a:xfrm>
          <a:off x="5605868" y="2245837"/>
          <a:ext cx="431632" cy="4316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7E8A8C-F5D8-4280-8BEE-B1CCF52F367B}">
      <dsp:nvSpPr>
        <dsp:cNvPr id="0" name=""/>
        <dsp:cNvSpPr/>
      </dsp:nvSpPr>
      <dsp:spPr>
        <a:xfrm>
          <a:off x="5821685" y="2461654"/>
          <a:ext cx="1735522" cy="315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713" tIns="0" rIns="0" bIns="0" numCol="1" spcCol="1270" anchor="t" anchorCtr="0">
          <a:noAutofit/>
        </a:bodyPr>
        <a:lstStyle/>
        <a:p>
          <a:pPr lvl="0" algn="l" defTabSz="800100">
            <a:lnSpc>
              <a:spcPct val="90000"/>
            </a:lnSpc>
            <a:spcBef>
              <a:spcPct val="0"/>
            </a:spcBef>
            <a:spcAft>
              <a:spcPct val="35000"/>
            </a:spcAft>
          </a:pPr>
          <a:r>
            <a:rPr lang="en-US" sz="1800" kern="1200" dirty="0"/>
            <a:t>VATA466/IDE3466</a:t>
          </a:r>
        </a:p>
        <a:p>
          <a:pPr marL="114300" lvl="1" indent="-114300" algn="l" defTabSz="622300">
            <a:lnSpc>
              <a:spcPct val="90000"/>
            </a:lnSpc>
            <a:spcBef>
              <a:spcPct val="0"/>
            </a:spcBef>
            <a:spcAft>
              <a:spcPct val="15000"/>
            </a:spcAft>
            <a:buChar char="••"/>
          </a:pPr>
          <a:r>
            <a:rPr lang="en-US" sz="1400" kern="1200" dirty="0"/>
            <a:t>RADEM</a:t>
          </a:r>
        </a:p>
      </dsp:txBody>
      <dsp:txXfrm>
        <a:off x="5821685" y="2461654"/>
        <a:ext cx="1735522" cy="3158560"/>
      </dsp:txXfrm>
    </dsp:sp>
    <dsp:sp modelId="{8F8BCCDB-57B0-44DB-8F28-03665E418036}">
      <dsp:nvSpPr>
        <dsp:cNvPr id="0" name=""/>
        <dsp:cNvSpPr/>
      </dsp:nvSpPr>
      <dsp:spPr>
        <a:xfrm>
          <a:off x="7278444" y="1575908"/>
          <a:ext cx="557525" cy="5575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A1070C-CF1E-4EC9-B5A6-A6F8356FDD0F}">
      <dsp:nvSpPr>
        <dsp:cNvPr id="0" name=""/>
        <dsp:cNvSpPr/>
      </dsp:nvSpPr>
      <dsp:spPr>
        <a:xfrm>
          <a:off x="7557207" y="1854670"/>
          <a:ext cx="1798468" cy="3765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5421" tIns="0" rIns="0" bIns="0" numCol="1" spcCol="1270" anchor="t" anchorCtr="0">
          <a:noAutofit/>
        </a:bodyPr>
        <a:lstStyle/>
        <a:p>
          <a:pPr lvl="0" algn="l" defTabSz="800100">
            <a:lnSpc>
              <a:spcPct val="90000"/>
            </a:lnSpc>
            <a:spcBef>
              <a:spcPct val="0"/>
            </a:spcBef>
            <a:spcAft>
              <a:spcPct val="35000"/>
            </a:spcAft>
          </a:pPr>
          <a:r>
            <a:rPr lang="en-US" sz="1800" kern="1200" dirty="0"/>
            <a:t>IDE3467</a:t>
          </a:r>
        </a:p>
        <a:p>
          <a:pPr marL="114300" lvl="1" indent="-114300" algn="l" defTabSz="622300">
            <a:lnSpc>
              <a:spcPct val="90000"/>
            </a:lnSpc>
            <a:spcBef>
              <a:spcPct val="0"/>
            </a:spcBef>
            <a:spcAft>
              <a:spcPct val="15000"/>
            </a:spcAft>
            <a:buChar char="••"/>
          </a:pPr>
          <a:r>
            <a:rPr lang="en-US" sz="1400" kern="1200" dirty="0"/>
            <a:t>Spallation Source ESS</a:t>
          </a:r>
        </a:p>
      </dsp:txBody>
      <dsp:txXfrm>
        <a:off x="7557207" y="1854670"/>
        <a:ext cx="1798468" cy="3765544"/>
      </dsp:txXfrm>
    </dsp:sp>
    <dsp:sp modelId="{F10C5AEF-BBEC-4035-B007-048D0BA3D0D6}">
      <dsp:nvSpPr>
        <dsp:cNvPr id="0" name=""/>
        <dsp:cNvSpPr/>
      </dsp:nvSpPr>
      <dsp:spPr>
        <a:xfrm>
          <a:off x="9000478" y="1128539"/>
          <a:ext cx="710395" cy="71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45C7C1-C231-41F1-827D-99576B20D875}">
      <dsp:nvSpPr>
        <dsp:cNvPr id="0" name=""/>
        <dsp:cNvSpPr/>
      </dsp:nvSpPr>
      <dsp:spPr>
        <a:xfrm>
          <a:off x="9355676" y="1483736"/>
          <a:ext cx="1798468" cy="4136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424" tIns="0" rIns="0" bIns="0" numCol="1" spcCol="1270" anchor="t" anchorCtr="0">
          <a:noAutofit/>
        </a:bodyPr>
        <a:lstStyle/>
        <a:p>
          <a:pPr lvl="0" algn="l" defTabSz="800100">
            <a:lnSpc>
              <a:spcPct val="90000"/>
            </a:lnSpc>
            <a:spcBef>
              <a:spcPct val="0"/>
            </a:spcBef>
            <a:spcAft>
              <a:spcPct val="35000"/>
            </a:spcAft>
          </a:pPr>
          <a:r>
            <a:rPr lang="en-US" sz="1800" kern="1200" dirty="0"/>
            <a:t>IDE-XXXX</a:t>
          </a:r>
        </a:p>
      </dsp:txBody>
      <dsp:txXfrm>
        <a:off x="9355676" y="1483736"/>
        <a:ext cx="1798468" cy="41364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CF333-2B7D-4E26-AEFA-DDF2EA382517}">
      <dsp:nvSpPr>
        <dsp:cNvPr id="0" name=""/>
        <dsp:cNvSpPr/>
      </dsp:nvSpPr>
      <dsp:spPr>
        <a:xfrm>
          <a:off x="2161800" y="0"/>
          <a:ext cx="8992344" cy="562021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A58416-D089-49CD-A603-70EEEF1DFCC6}">
      <dsp:nvSpPr>
        <dsp:cNvPr id="0" name=""/>
        <dsp:cNvSpPr/>
      </dsp:nvSpPr>
      <dsp:spPr>
        <a:xfrm>
          <a:off x="3047546" y="4179191"/>
          <a:ext cx="206823" cy="2068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40A7A6-C0B4-4554-ACE3-AF455A5F88D7}">
      <dsp:nvSpPr>
        <dsp:cNvPr id="0" name=""/>
        <dsp:cNvSpPr/>
      </dsp:nvSpPr>
      <dsp:spPr>
        <a:xfrm>
          <a:off x="3150958" y="4282603"/>
          <a:ext cx="1537690" cy="1337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92" tIns="0" rIns="0" bIns="0" numCol="1" spcCol="1270" anchor="t" anchorCtr="0">
          <a:noAutofit/>
        </a:bodyPr>
        <a:lstStyle/>
        <a:p>
          <a:pPr lvl="0" algn="l" defTabSz="844550">
            <a:lnSpc>
              <a:spcPct val="90000"/>
            </a:lnSpc>
            <a:spcBef>
              <a:spcPct val="0"/>
            </a:spcBef>
            <a:spcAft>
              <a:spcPct val="35000"/>
            </a:spcAft>
          </a:pPr>
          <a:r>
            <a:rPr lang="en-US" sz="1900" kern="1200" dirty="0"/>
            <a:t>VA32HDR14.2 and .3</a:t>
          </a:r>
        </a:p>
        <a:p>
          <a:pPr marL="114300" lvl="1" indent="-114300" algn="l" defTabSz="666750">
            <a:lnSpc>
              <a:spcPct val="90000"/>
            </a:lnSpc>
            <a:spcBef>
              <a:spcPct val="0"/>
            </a:spcBef>
            <a:spcAft>
              <a:spcPct val="15000"/>
            </a:spcAft>
            <a:buChar char="••"/>
          </a:pPr>
          <a:r>
            <a:rPr lang="en-US" sz="1500" kern="1200" dirty="0"/>
            <a:t>CALET</a:t>
          </a:r>
        </a:p>
      </dsp:txBody>
      <dsp:txXfrm>
        <a:off x="3150958" y="4282603"/>
        <a:ext cx="1537690" cy="1337611"/>
      </dsp:txXfrm>
    </dsp:sp>
    <dsp:sp modelId="{0A1664F6-D433-49FD-86FF-127DFF1FE1B9}">
      <dsp:nvSpPr>
        <dsp:cNvPr id="0" name=""/>
        <dsp:cNvSpPr/>
      </dsp:nvSpPr>
      <dsp:spPr>
        <a:xfrm>
          <a:off x="4508802" y="2871929"/>
          <a:ext cx="359693" cy="3596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967757-7D5B-493C-990F-6D66CEF87EB4}">
      <dsp:nvSpPr>
        <dsp:cNvPr id="0" name=""/>
        <dsp:cNvSpPr/>
      </dsp:nvSpPr>
      <dsp:spPr>
        <a:xfrm>
          <a:off x="4688649" y="3051776"/>
          <a:ext cx="1888392" cy="2568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94" tIns="0" rIns="0" bIns="0" numCol="1" spcCol="1270" anchor="t" anchorCtr="0">
          <a:noAutofit/>
        </a:bodyPr>
        <a:lstStyle/>
        <a:p>
          <a:pPr lvl="0" algn="l" defTabSz="844550">
            <a:lnSpc>
              <a:spcPct val="90000"/>
            </a:lnSpc>
            <a:spcBef>
              <a:spcPct val="0"/>
            </a:spcBef>
            <a:spcAft>
              <a:spcPct val="35000"/>
            </a:spcAft>
          </a:pPr>
          <a:r>
            <a:rPr lang="en-US" sz="1900" kern="1200" dirty="0"/>
            <a:t>VATA64HDR16</a:t>
          </a:r>
        </a:p>
        <a:p>
          <a:pPr marL="114300" lvl="1" indent="-114300" algn="l" defTabSz="666750">
            <a:lnSpc>
              <a:spcPct val="90000"/>
            </a:lnSpc>
            <a:spcBef>
              <a:spcPct val="0"/>
            </a:spcBef>
            <a:spcAft>
              <a:spcPct val="15000"/>
            </a:spcAft>
            <a:buChar char="••"/>
          </a:pPr>
          <a:r>
            <a:rPr lang="en-US" sz="1500" kern="1200" dirty="0"/>
            <a:t>RICH (SPIDER)</a:t>
          </a:r>
        </a:p>
      </dsp:txBody>
      <dsp:txXfrm>
        <a:off x="4688649" y="3051776"/>
        <a:ext cx="1888392" cy="2568438"/>
      </dsp:txXfrm>
    </dsp:sp>
    <dsp:sp modelId="{DEE44D8F-C2CF-4407-B9C4-2421B2000E72}">
      <dsp:nvSpPr>
        <dsp:cNvPr id="0" name=""/>
        <dsp:cNvSpPr/>
      </dsp:nvSpPr>
      <dsp:spPr>
        <a:xfrm>
          <a:off x="6374714" y="1908625"/>
          <a:ext cx="476594" cy="4765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C32DE-AD68-4D71-879E-E270D5FF828A}">
      <dsp:nvSpPr>
        <dsp:cNvPr id="0" name=""/>
        <dsp:cNvSpPr/>
      </dsp:nvSpPr>
      <dsp:spPr>
        <a:xfrm>
          <a:off x="6613011" y="2146922"/>
          <a:ext cx="1888392" cy="3473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537" tIns="0" rIns="0" bIns="0" numCol="1" spcCol="1270" anchor="t" anchorCtr="0">
          <a:noAutofit/>
        </a:bodyPr>
        <a:lstStyle/>
        <a:p>
          <a:pPr lvl="0" algn="l" defTabSz="844550">
            <a:lnSpc>
              <a:spcPct val="90000"/>
            </a:lnSpc>
            <a:spcBef>
              <a:spcPct val="0"/>
            </a:spcBef>
            <a:spcAft>
              <a:spcPct val="35000"/>
            </a:spcAft>
          </a:pPr>
          <a:r>
            <a:rPr lang="en-US" sz="1900" kern="1200" dirty="0"/>
            <a:t>IDE3380 SIPHRA</a:t>
          </a:r>
        </a:p>
        <a:p>
          <a:pPr marL="114300" lvl="1" indent="-114300" algn="l" defTabSz="666750">
            <a:lnSpc>
              <a:spcPct val="90000"/>
            </a:lnSpc>
            <a:spcBef>
              <a:spcPct val="0"/>
            </a:spcBef>
            <a:spcAft>
              <a:spcPct val="15000"/>
            </a:spcAft>
            <a:buChar char="••"/>
          </a:pPr>
          <a:r>
            <a:rPr lang="en-US" sz="1500" kern="1200" dirty="0"/>
            <a:t>TBD</a:t>
          </a:r>
        </a:p>
      </dsp:txBody>
      <dsp:txXfrm>
        <a:off x="6613011" y="2146922"/>
        <a:ext cx="1888392" cy="3473292"/>
      </dsp:txXfrm>
    </dsp:sp>
    <dsp:sp modelId="{4417711C-B7FE-4437-81DC-277666E07D09}">
      <dsp:nvSpPr>
        <dsp:cNvPr id="0" name=""/>
        <dsp:cNvSpPr/>
      </dsp:nvSpPr>
      <dsp:spPr>
        <a:xfrm>
          <a:off x="8406983" y="1271292"/>
          <a:ext cx="638456" cy="6384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056258-AB5E-4D68-8ECC-AC0C9B396C12}">
      <dsp:nvSpPr>
        <dsp:cNvPr id="0" name=""/>
        <dsp:cNvSpPr/>
      </dsp:nvSpPr>
      <dsp:spPr>
        <a:xfrm>
          <a:off x="8726212" y="1590520"/>
          <a:ext cx="1888392" cy="4029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305" tIns="0" rIns="0" bIns="0" numCol="1" spcCol="1270" anchor="t" anchorCtr="0">
          <a:noAutofit/>
        </a:bodyPr>
        <a:lstStyle/>
        <a:p>
          <a:pPr lvl="0" algn="l" defTabSz="844550">
            <a:lnSpc>
              <a:spcPct val="90000"/>
            </a:lnSpc>
            <a:spcBef>
              <a:spcPct val="0"/>
            </a:spcBef>
            <a:spcAft>
              <a:spcPct val="35000"/>
            </a:spcAft>
          </a:pPr>
          <a:r>
            <a:rPr lang="en-US" sz="1900" kern="1200" dirty="0"/>
            <a:t>IDE-</a:t>
          </a:r>
          <a:r>
            <a:rPr lang="en-US" sz="1900" kern="1200" dirty="0" smtClean="0"/>
            <a:t>XXXX</a:t>
          </a:r>
        </a:p>
        <a:p>
          <a:pPr lvl="0" algn="l" defTabSz="844550">
            <a:lnSpc>
              <a:spcPct val="90000"/>
            </a:lnSpc>
            <a:spcBef>
              <a:spcPct val="0"/>
            </a:spcBef>
            <a:spcAft>
              <a:spcPct val="35000"/>
            </a:spcAft>
          </a:pPr>
          <a:r>
            <a:rPr lang="en-US" sz="1900" kern="1200" dirty="0" smtClean="0"/>
            <a:t>Pending user</a:t>
          </a:r>
        </a:p>
        <a:p>
          <a:pPr lvl="0" algn="l" defTabSz="844550">
            <a:lnSpc>
              <a:spcPct val="90000"/>
            </a:lnSpc>
            <a:spcBef>
              <a:spcPct val="0"/>
            </a:spcBef>
            <a:spcAft>
              <a:spcPct val="35000"/>
            </a:spcAft>
          </a:pPr>
          <a:r>
            <a:rPr lang="en-US" sz="1900" kern="1200" dirty="0" smtClean="0"/>
            <a:t>Feedback! E.g.</a:t>
          </a:r>
          <a:endParaRPr lang="en-US" sz="1900" kern="1200" dirty="0"/>
        </a:p>
        <a:p>
          <a:pPr marL="114300" lvl="1" indent="-114300" algn="l" defTabSz="666750">
            <a:lnSpc>
              <a:spcPct val="90000"/>
            </a:lnSpc>
            <a:spcBef>
              <a:spcPct val="0"/>
            </a:spcBef>
            <a:spcAft>
              <a:spcPct val="15000"/>
            </a:spcAft>
            <a:buChar char="••"/>
          </a:pPr>
          <a:r>
            <a:rPr lang="en-US" sz="1500" kern="1200" dirty="0" smtClean="0"/>
            <a:t>More channels</a:t>
          </a:r>
          <a:endParaRPr lang="en-US" sz="1500" kern="1200" dirty="0"/>
        </a:p>
        <a:p>
          <a:pPr marL="114300" lvl="1" indent="-114300" algn="l" defTabSz="666750">
            <a:lnSpc>
              <a:spcPct val="90000"/>
            </a:lnSpc>
            <a:spcBef>
              <a:spcPct val="0"/>
            </a:spcBef>
            <a:spcAft>
              <a:spcPct val="15000"/>
            </a:spcAft>
            <a:buChar char="••"/>
          </a:pPr>
          <a:r>
            <a:rPr lang="en-US" sz="1500" kern="1200" dirty="0"/>
            <a:t>ADC/TDC</a:t>
          </a:r>
        </a:p>
        <a:p>
          <a:pPr marL="114300" lvl="1" indent="-114300" algn="l" defTabSz="666750">
            <a:lnSpc>
              <a:spcPct val="90000"/>
            </a:lnSpc>
            <a:spcBef>
              <a:spcPct val="0"/>
            </a:spcBef>
            <a:spcAft>
              <a:spcPct val="15000"/>
            </a:spcAft>
            <a:buChar char="••"/>
          </a:pPr>
          <a:r>
            <a:rPr lang="en-US" sz="1500" kern="1200" dirty="0"/>
            <a:t>Lower Power</a:t>
          </a:r>
        </a:p>
      </dsp:txBody>
      <dsp:txXfrm>
        <a:off x="8726212" y="1590520"/>
        <a:ext cx="1888392" cy="4029694"/>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283195-DC4C-3248-B2D4-C9B23916C0BB}" type="datetimeFigureOut">
              <a:rPr lang="en-US" smtClean="0"/>
              <a:t>2017-09-10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CC33C7E-3080-C74B-975B-108D92E2D50A}" type="slidenum">
              <a:rPr lang="en-US" smtClean="0"/>
              <a:t>‹#›</a:t>
            </a:fld>
            <a:endParaRPr lang="en-US"/>
          </a:p>
        </p:txBody>
      </p:sp>
    </p:spTree>
    <p:extLst>
      <p:ext uri="{BB962C8B-B14F-4D97-AF65-F5344CB8AC3E}">
        <p14:creationId xmlns:p14="http://schemas.microsoft.com/office/powerpoint/2010/main" val="39558431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CE620B-85D9-644C-A336-F23898C33B7A}" type="datetimeFigureOut">
              <a:rPr lang="en-US" smtClean="0"/>
              <a:t>2017-09-10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59AD34-E5B4-F74A-992C-B4A04070FAB2}" type="slidenum">
              <a:rPr lang="en-US" smtClean="0"/>
              <a:t>‹#›</a:t>
            </a:fld>
            <a:endParaRPr lang="en-US"/>
          </a:p>
        </p:txBody>
      </p:sp>
    </p:spTree>
    <p:extLst>
      <p:ext uri="{BB962C8B-B14F-4D97-AF65-F5344CB8AC3E}">
        <p14:creationId xmlns:p14="http://schemas.microsoft.com/office/powerpoint/2010/main" val="161636053"/>
      </p:ext>
    </p:extLst>
  </p:cSld>
  <p:clrMap bg1="lt1" tx1="dk1" bg2="lt2" tx2="dk2" accent1="accent1" accent2="accent2" accent3="accent3" accent4="accent4" accent5="accent5" accent6="accent6" hlink="hlink" folHlink="folHlink"/>
  <p:hf hdr="0" ftr="0" dt="0"/>
  <p:notesStyle>
    <a:lvl1pPr marL="0" algn="l" defTabSz="457125" rtl="0" eaLnBrk="1" latinLnBrk="0" hangingPunct="1">
      <a:defRPr sz="1200" kern="1200">
        <a:solidFill>
          <a:schemeClr val="tx1"/>
        </a:solidFill>
        <a:latin typeface="+mn-lt"/>
        <a:ea typeface="+mn-ea"/>
        <a:cs typeface="+mn-cs"/>
      </a:defRPr>
    </a:lvl1pPr>
    <a:lvl2pPr marL="457125" algn="l" defTabSz="457125" rtl="0" eaLnBrk="1" latinLnBrk="0" hangingPunct="1">
      <a:defRPr sz="1200" kern="1200">
        <a:solidFill>
          <a:schemeClr val="tx1"/>
        </a:solidFill>
        <a:latin typeface="+mn-lt"/>
        <a:ea typeface="+mn-ea"/>
        <a:cs typeface="+mn-cs"/>
      </a:defRPr>
    </a:lvl2pPr>
    <a:lvl3pPr marL="914249" algn="l" defTabSz="457125" rtl="0" eaLnBrk="1" latinLnBrk="0" hangingPunct="1">
      <a:defRPr sz="1200" kern="1200">
        <a:solidFill>
          <a:schemeClr val="tx1"/>
        </a:solidFill>
        <a:latin typeface="+mn-lt"/>
        <a:ea typeface="+mn-ea"/>
        <a:cs typeface="+mn-cs"/>
      </a:defRPr>
    </a:lvl3pPr>
    <a:lvl4pPr marL="1371373" algn="l" defTabSz="457125" rtl="0" eaLnBrk="1" latinLnBrk="0" hangingPunct="1">
      <a:defRPr sz="1200" kern="1200">
        <a:solidFill>
          <a:schemeClr val="tx1"/>
        </a:solidFill>
        <a:latin typeface="+mn-lt"/>
        <a:ea typeface="+mn-ea"/>
        <a:cs typeface="+mn-cs"/>
      </a:defRPr>
    </a:lvl4pPr>
    <a:lvl5pPr marL="1828497" algn="l" defTabSz="457125" rtl="0" eaLnBrk="1" latinLnBrk="0" hangingPunct="1">
      <a:defRPr sz="1200" kern="1200">
        <a:solidFill>
          <a:schemeClr val="tx1"/>
        </a:solidFill>
        <a:latin typeface="+mn-lt"/>
        <a:ea typeface="+mn-ea"/>
        <a:cs typeface="+mn-cs"/>
      </a:defRPr>
    </a:lvl5pPr>
    <a:lvl6pPr marL="2285622" algn="l" defTabSz="457125" rtl="0" eaLnBrk="1" latinLnBrk="0" hangingPunct="1">
      <a:defRPr sz="1200" kern="1200">
        <a:solidFill>
          <a:schemeClr val="tx1"/>
        </a:solidFill>
        <a:latin typeface="+mn-lt"/>
        <a:ea typeface="+mn-ea"/>
        <a:cs typeface="+mn-cs"/>
      </a:defRPr>
    </a:lvl6pPr>
    <a:lvl7pPr marL="2742747" algn="l" defTabSz="457125" rtl="0" eaLnBrk="1" latinLnBrk="0" hangingPunct="1">
      <a:defRPr sz="1200" kern="1200">
        <a:solidFill>
          <a:schemeClr val="tx1"/>
        </a:solidFill>
        <a:latin typeface="+mn-lt"/>
        <a:ea typeface="+mn-ea"/>
        <a:cs typeface="+mn-cs"/>
      </a:defRPr>
    </a:lvl7pPr>
    <a:lvl8pPr marL="3199871" algn="l" defTabSz="457125" rtl="0" eaLnBrk="1" latinLnBrk="0" hangingPunct="1">
      <a:defRPr sz="1200" kern="1200">
        <a:solidFill>
          <a:schemeClr val="tx1"/>
        </a:solidFill>
        <a:latin typeface="+mn-lt"/>
        <a:ea typeface="+mn-ea"/>
        <a:cs typeface="+mn-cs"/>
      </a:defRPr>
    </a:lvl8pPr>
    <a:lvl9pPr marL="3656995" algn="l" defTabSz="45712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1123FA-3679-46D2-B368-AC9F1E2C43FD}" type="slidenum">
              <a:rPr lang="en-US" smtClean="0"/>
              <a:t>25</a:t>
            </a:fld>
            <a:endParaRPr lang="en-US"/>
          </a:p>
        </p:txBody>
      </p:sp>
    </p:spTree>
    <p:extLst>
      <p:ext uri="{BB962C8B-B14F-4D97-AF65-F5344CB8AC3E}">
        <p14:creationId xmlns:p14="http://schemas.microsoft.com/office/powerpoint/2010/main" val="294422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CMIS – The Current mode input stage – features a low input impedance, and a programmable bias voltage for the </a:t>
            </a:r>
            <a:r>
              <a:rPr lang="en-US" dirty="0" err="1"/>
              <a:t>SiPM</a:t>
            </a:r>
            <a:r>
              <a:rPr lang="en-US" dirty="0"/>
              <a:t>, which can help to counter gain variation among </a:t>
            </a:r>
            <a:r>
              <a:rPr lang="en-US" dirty="0" err="1"/>
              <a:t>SiPMs</a:t>
            </a:r>
            <a:r>
              <a:rPr lang="en-US" dirty="0"/>
              <a:t>. The CMIS input </a:t>
            </a:r>
            <a:r>
              <a:rPr lang="en-US" dirty="0" err="1"/>
              <a:t>accomodates</a:t>
            </a:r>
            <a:r>
              <a:rPr lang="en-US" dirty="0"/>
              <a:t> large negative charges up to -16 </a:t>
            </a:r>
            <a:r>
              <a:rPr lang="en-US" dirty="0" err="1"/>
              <a:t>nC</a:t>
            </a:r>
            <a:r>
              <a:rPr lang="en-US" dirty="0"/>
              <a:t>, as well as large detector leakage currents, and large detector capacitance up to several </a:t>
            </a:r>
            <a:r>
              <a:rPr lang="en-US" dirty="0" err="1"/>
              <a:t>nF</a:t>
            </a:r>
            <a:r>
              <a:rPr lang="en-US" dirty="0"/>
              <a:t>. There are four attenuation settings so you can also use this input stage with for smaller maximum signals down to -400 </a:t>
            </a:r>
            <a:r>
              <a:rPr lang="en-US" dirty="0" err="1"/>
              <a:t>pC</a:t>
            </a:r>
            <a:endParaRPr lang="en-US" dirty="0"/>
          </a:p>
        </p:txBody>
      </p:sp>
      <p:sp>
        <p:nvSpPr>
          <p:cNvPr id="4" name="Slide Number Placeholder 3"/>
          <p:cNvSpPr>
            <a:spLocks noGrp="1"/>
          </p:cNvSpPr>
          <p:nvPr>
            <p:ph type="sldNum" sz="quarter" idx="10"/>
          </p:nvPr>
        </p:nvSpPr>
        <p:spPr/>
        <p:txBody>
          <a:bodyPr/>
          <a:lstStyle/>
          <a:p>
            <a:fld id="{271A731D-35A6-4ED8-8F29-CFAB496311C5}" type="slidenum">
              <a:rPr lang="en-US" smtClean="0"/>
              <a:t>63</a:t>
            </a:fld>
            <a:endParaRPr lang="en-US"/>
          </a:p>
        </p:txBody>
      </p:sp>
    </p:spTree>
    <p:extLst>
      <p:ext uri="{BB962C8B-B14F-4D97-AF65-F5344CB8AC3E}">
        <p14:creationId xmlns:p14="http://schemas.microsoft.com/office/powerpoint/2010/main" val="1756594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This slide shows in </a:t>
            </a:r>
            <a:r>
              <a:rPr lang="nb-NO" dirty="0" err="1"/>
              <a:t>very</a:t>
            </a:r>
            <a:r>
              <a:rPr lang="nb-NO" dirty="0"/>
              <a:t> simple </a:t>
            </a:r>
            <a:r>
              <a:rPr lang="nb-NO" dirty="0" err="1"/>
              <a:t>steps</a:t>
            </a:r>
            <a:r>
              <a:rPr lang="nb-NO" dirty="0"/>
              <a:t> </a:t>
            </a:r>
            <a:r>
              <a:rPr lang="nb-NO" dirty="0" err="1"/>
              <a:t>how</a:t>
            </a:r>
            <a:r>
              <a:rPr lang="nb-NO" dirty="0"/>
              <a:t> signal </a:t>
            </a:r>
            <a:r>
              <a:rPr lang="nb-NO" dirty="0" err="1"/>
              <a:t>acquistion</a:t>
            </a:r>
            <a:r>
              <a:rPr lang="nb-NO" dirty="0"/>
              <a:t> </a:t>
            </a:r>
            <a:r>
              <a:rPr lang="nb-NO" dirty="0" err="1"/>
              <a:t>works</a:t>
            </a:r>
            <a:r>
              <a:rPr lang="nb-NO" dirty="0"/>
              <a:t> in </a:t>
            </a:r>
            <a:r>
              <a:rPr lang="nb-NO" dirty="0" err="1"/>
              <a:t>the</a:t>
            </a:r>
            <a:r>
              <a:rPr lang="nb-NO" dirty="0"/>
              <a:t> front-end </a:t>
            </a:r>
            <a:r>
              <a:rPr lang="nb-NO" dirty="0" err="1"/>
              <a:t>of</a:t>
            </a:r>
            <a:r>
              <a:rPr lang="nb-NO" dirty="0"/>
              <a:t> </a:t>
            </a:r>
            <a:r>
              <a:rPr lang="nb-NO" dirty="0" err="1"/>
              <a:t>the</a:t>
            </a:r>
            <a:r>
              <a:rPr lang="nb-NO" dirty="0"/>
              <a:t> ASIC. </a:t>
            </a:r>
            <a:r>
              <a:rPr lang="nb-NO" dirty="0" err="1"/>
              <a:t>Since</a:t>
            </a:r>
            <a:r>
              <a:rPr lang="nb-NO" dirty="0"/>
              <a:t> </a:t>
            </a:r>
            <a:r>
              <a:rPr lang="nb-NO" dirty="0" err="1"/>
              <a:t>the</a:t>
            </a:r>
            <a:r>
              <a:rPr lang="nb-NO" dirty="0"/>
              <a:t> charge </a:t>
            </a:r>
            <a:r>
              <a:rPr lang="nb-NO" dirty="0" err="1"/>
              <a:t>event</a:t>
            </a:r>
            <a:r>
              <a:rPr lang="nb-NO" dirty="0"/>
              <a:t> from </a:t>
            </a:r>
            <a:r>
              <a:rPr lang="nb-NO" dirty="0" err="1"/>
              <a:t>the</a:t>
            </a:r>
            <a:r>
              <a:rPr lang="nb-NO" dirty="0"/>
              <a:t> </a:t>
            </a:r>
            <a:r>
              <a:rPr lang="nb-NO" dirty="0" err="1"/>
              <a:t>SiPM</a:t>
            </a:r>
            <a:r>
              <a:rPr lang="nb-NO" dirty="0"/>
              <a:t> </a:t>
            </a:r>
            <a:r>
              <a:rPr lang="nb-NO" dirty="0" err="1"/>
              <a:t>may</a:t>
            </a:r>
            <a:r>
              <a:rPr lang="nb-NO" dirty="0"/>
              <a:t> be </a:t>
            </a:r>
            <a:r>
              <a:rPr lang="nb-NO" dirty="0" err="1"/>
              <a:t>very</a:t>
            </a:r>
            <a:r>
              <a:rPr lang="nb-NO" dirty="0"/>
              <a:t> </a:t>
            </a:r>
            <a:r>
              <a:rPr lang="nb-NO" dirty="0" err="1"/>
              <a:t>large</a:t>
            </a:r>
            <a:r>
              <a:rPr lang="nb-NO" dirty="0"/>
              <a:t> charge – </a:t>
            </a:r>
            <a:r>
              <a:rPr lang="nb-NO" dirty="0" err="1"/>
              <a:t>we</a:t>
            </a:r>
            <a:r>
              <a:rPr lang="nb-NO" dirty="0"/>
              <a:t> </a:t>
            </a:r>
            <a:r>
              <a:rPr lang="nb-NO" dirty="0" err="1"/>
              <a:t>might</a:t>
            </a:r>
            <a:r>
              <a:rPr lang="nb-NO" dirty="0"/>
              <a:t> </a:t>
            </a:r>
            <a:r>
              <a:rPr lang="nb-NO" dirty="0" err="1"/>
              <a:t>see</a:t>
            </a:r>
            <a:r>
              <a:rPr lang="nb-NO" dirty="0"/>
              <a:t> charge up to 16nC in a </a:t>
            </a:r>
            <a:r>
              <a:rPr lang="nb-NO" dirty="0" err="1"/>
              <a:t>few</a:t>
            </a:r>
            <a:r>
              <a:rPr lang="nb-NO" dirty="0"/>
              <a:t> </a:t>
            </a:r>
            <a:r>
              <a:rPr lang="nb-NO" dirty="0" err="1"/>
              <a:t>ns</a:t>
            </a:r>
            <a:r>
              <a:rPr lang="nb-NO" dirty="0"/>
              <a:t>, or </a:t>
            </a:r>
            <a:r>
              <a:rPr lang="nb-NO" dirty="0" err="1"/>
              <a:t>currents</a:t>
            </a:r>
            <a:r>
              <a:rPr lang="nb-NO" dirty="0"/>
              <a:t> </a:t>
            </a:r>
            <a:r>
              <a:rPr lang="nb-NO" dirty="0" err="1"/>
              <a:t>are</a:t>
            </a:r>
            <a:r>
              <a:rPr lang="nb-NO" dirty="0"/>
              <a:t> up to 75mA – </a:t>
            </a:r>
            <a:r>
              <a:rPr lang="nb-NO" dirty="0" err="1"/>
              <a:t>therefore</a:t>
            </a:r>
            <a:r>
              <a:rPr lang="nb-NO" dirty="0"/>
              <a:t> </a:t>
            </a:r>
            <a:r>
              <a:rPr lang="nb-NO" dirty="0" err="1"/>
              <a:t>we</a:t>
            </a:r>
            <a:r>
              <a:rPr lang="nb-NO" dirty="0"/>
              <a:t> </a:t>
            </a:r>
            <a:r>
              <a:rPr lang="nb-NO" dirty="0" err="1"/>
              <a:t>need</a:t>
            </a:r>
            <a:r>
              <a:rPr lang="nb-NO" dirty="0"/>
              <a:t> to </a:t>
            </a:r>
            <a:r>
              <a:rPr lang="nb-NO" dirty="0" err="1"/>
              <a:t>attenuate</a:t>
            </a:r>
            <a:r>
              <a:rPr lang="nb-NO" dirty="0"/>
              <a:t> </a:t>
            </a:r>
            <a:r>
              <a:rPr lang="nb-NO" dirty="0" err="1"/>
              <a:t>the</a:t>
            </a:r>
            <a:r>
              <a:rPr lang="nb-NO" dirty="0"/>
              <a:t> signal. </a:t>
            </a:r>
            <a:r>
              <a:rPr lang="nb-NO" dirty="0" err="1"/>
              <a:t>We</a:t>
            </a:r>
            <a:r>
              <a:rPr lang="nb-NO" dirty="0"/>
              <a:t> do </a:t>
            </a:r>
            <a:r>
              <a:rPr lang="nb-NO" dirty="0" err="1"/>
              <a:t>this</a:t>
            </a:r>
            <a:r>
              <a:rPr lang="nb-NO" dirty="0"/>
              <a:t> </a:t>
            </a:r>
            <a:r>
              <a:rPr lang="nb-NO" dirty="0" err="1"/>
              <a:t>with</a:t>
            </a:r>
            <a:r>
              <a:rPr lang="nb-NO" dirty="0"/>
              <a:t> a </a:t>
            </a:r>
            <a:r>
              <a:rPr lang="nb-NO" dirty="0" err="1"/>
              <a:t>current</a:t>
            </a:r>
            <a:r>
              <a:rPr lang="nb-NO" dirty="0"/>
              <a:t> </a:t>
            </a:r>
            <a:r>
              <a:rPr lang="nb-NO" dirty="0" err="1"/>
              <a:t>mirror</a:t>
            </a:r>
            <a:r>
              <a:rPr lang="nb-NO" dirty="0"/>
              <a:t> </a:t>
            </a:r>
            <a:r>
              <a:rPr lang="nb-NO" dirty="0" err="1"/>
              <a:t>with</a:t>
            </a:r>
            <a:r>
              <a:rPr lang="nb-NO" dirty="0"/>
              <a:t> a </a:t>
            </a:r>
            <a:r>
              <a:rPr lang="nb-NO" dirty="0" err="1"/>
              <a:t>regulated</a:t>
            </a:r>
            <a:r>
              <a:rPr lang="nb-NO" dirty="0"/>
              <a:t> input </a:t>
            </a:r>
            <a:r>
              <a:rPr lang="nb-NO" dirty="0" err="1"/>
              <a:t>voltage</a:t>
            </a:r>
            <a:r>
              <a:rPr lang="nb-NO" dirty="0"/>
              <a:t>. The </a:t>
            </a:r>
            <a:r>
              <a:rPr lang="nb-NO" dirty="0" err="1"/>
              <a:t>next</a:t>
            </a:r>
            <a:r>
              <a:rPr lang="nb-NO" dirty="0"/>
              <a:t> </a:t>
            </a:r>
            <a:r>
              <a:rPr lang="nb-NO" dirty="0" err="1"/>
              <a:t>step</a:t>
            </a:r>
            <a:r>
              <a:rPr lang="nb-NO" dirty="0"/>
              <a:t> is </a:t>
            </a:r>
            <a:r>
              <a:rPr lang="nb-NO" dirty="0" err="1"/>
              <a:t>the</a:t>
            </a:r>
            <a:r>
              <a:rPr lang="nb-NO" dirty="0"/>
              <a:t> </a:t>
            </a:r>
            <a:r>
              <a:rPr lang="nb-NO" dirty="0" err="1"/>
              <a:t>current</a:t>
            </a:r>
            <a:r>
              <a:rPr lang="nb-NO" dirty="0"/>
              <a:t> integrator, </a:t>
            </a:r>
            <a:r>
              <a:rPr lang="nb-NO" dirty="0" err="1"/>
              <a:t>which</a:t>
            </a:r>
            <a:r>
              <a:rPr lang="nb-NO" dirty="0"/>
              <a:t> </a:t>
            </a:r>
            <a:r>
              <a:rPr lang="nb-NO" dirty="0" err="1"/>
              <a:t>converts</a:t>
            </a:r>
            <a:r>
              <a:rPr lang="nb-NO" dirty="0"/>
              <a:t> </a:t>
            </a:r>
            <a:r>
              <a:rPr lang="nb-NO" dirty="0" err="1"/>
              <a:t>the</a:t>
            </a:r>
            <a:r>
              <a:rPr lang="nb-NO" dirty="0"/>
              <a:t> charge input signal to a </a:t>
            </a:r>
            <a:r>
              <a:rPr lang="nb-NO" dirty="0" err="1"/>
              <a:t>voltage</a:t>
            </a:r>
            <a:r>
              <a:rPr lang="nb-NO" dirty="0"/>
              <a:t> </a:t>
            </a:r>
            <a:r>
              <a:rPr lang="nb-NO" dirty="0" err="1"/>
              <a:t>step</a:t>
            </a:r>
            <a:r>
              <a:rPr lang="nb-NO" dirty="0"/>
              <a:t>, and </a:t>
            </a:r>
            <a:r>
              <a:rPr lang="nb-NO" dirty="0" err="1"/>
              <a:t>the</a:t>
            </a:r>
            <a:r>
              <a:rPr lang="nb-NO" dirty="0"/>
              <a:t> final </a:t>
            </a:r>
            <a:r>
              <a:rPr lang="nb-NO" dirty="0" err="1"/>
              <a:t>step</a:t>
            </a:r>
            <a:r>
              <a:rPr lang="nb-NO" dirty="0"/>
              <a:t> is </a:t>
            </a:r>
            <a:r>
              <a:rPr lang="nb-NO" dirty="0" err="1"/>
              <a:t>the</a:t>
            </a:r>
            <a:r>
              <a:rPr lang="nb-NO" dirty="0"/>
              <a:t> </a:t>
            </a:r>
            <a:r>
              <a:rPr lang="nb-NO" dirty="0" err="1"/>
              <a:t>shaper</a:t>
            </a:r>
            <a:r>
              <a:rPr lang="nb-NO" dirty="0"/>
              <a:t> </a:t>
            </a:r>
            <a:r>
              <a:rPr lang="nb-NO" dirty="0" err="1"/>
              <a:t>which</a:t>
            </a:r>
            <a:r>
              <a:rPr lang="nb-NO" dirty="0"/>
              <a:t> </a:t>
            </a:r>
            <a:r>
              <a:rPr lang="nb-NO" dirty="0" err="1"/>
              <a:t>acts</a:t>
            </a:r>
            <a:r>
              <a:rPr lang="nb-NO" dirty="0"/>
              <a:t> a band-pass filter. </a:t>
            </a:r>
          </a:p>
        </p:txBody>
      </p:sp>
      <p:sp>
        <p:nvSpPr>
          <p:cNvPr id="4" name="Slide Number Placeholder 3"/>
          <p:cNvSpPr>
            <a:spLocks noGrp="1"/>
          </p:cNvSpPr>
          <p:nvPr>
            <p:ph type="sldNum" sz="quarter" idx="10"/>
          </p:nvPr>
        </p:nvSpPr>
        <p:spPr/>
        <p:txBody>
          <a:bodyPr/>
          <a:lstStyle/>
          <a:p>
            <a:fld id="{271A731D-35A6-4ED8-8F29-CFAB496311C5}" type="slidenum">
              <a:rPr lang="en-US" smtClean="0"/>
              <a:t>65</a:t>
            </a:fld>
            <a:endParaRPr lang="en-US"/>
          </a:p>
        </p:txBody>
      </p:sp>
    </p:spTree>
    <p:extLst>
      <p:ext uri="{BB962C8B-B14F-4D97-AF65-F5344CB8AC3E}">
        <p14:creationId xmlns:p14="http://schemas.microsoft.com/office/powerpoint/2010/main" val="1470520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SIPHRA channel architecture is slightly complicated and I’ll try to keep my explanation short. The current mirror input stage provides multiple copies of the input signal, one path goes through the current integrator, shaper, and track and hold circuit, each channel has an analog output buffer where you can monitor one of these three outputs. There are two comparators per channel  – the current mirror input stage feeds directly into a current comparator, providing a very fast trigger which is good to avoid time-walk when creating the sampling signal. The charge comparator is used to discriminate between events based on the charge. Within the readout controller you may select to always read out a channel, or only if the charge was over the threshold. You can also use the analog output for digital signals. The ASIC offers a </a:t>
            </a:r>
            <a:r>
              <a:rPr lang="en-US" dirty="0" err="1"/>
              <a:t>monostable</a:t>
            </a:r>
            <a:r>
              <a:rPr lang="en-US" dirty="0"/>
              <a:t> pulse for counting, or you could look at the comparator outputs directly which might be suitable for event timing or time over threshold. The summing channel is very similar to the normal channel, except it receives a scaled down sum of all the input currents. The intended use is to discriminate between small events that occur in only one or a few of the channels. The other analog parts of the ASIC includes a calibration circuit, the 12b ADC, a multiplexed analog output buffer, and two extra inputs for the ADC, one for general use or calibration, and one to interface to a PT100 element. There is also a trigger or output. On the digital side the SIPHRA ASIC is programmed via SPI. There are NN configuration registers </a:t>
            </a:r>
            <a:r>
              <a:rPr lang="en-US" dirty="0" err="1"/>
              <a:t>implmeneted</a:t>
            </a:r>
            <a:r>
              <a:rPr lang="en-US" dirty="0"/>
              <a:t> with SEU tolerant flip-flops. Additionally the registers keep track of the parity, so in the unlikely event that there is a flip, it will be signaled on a parity error output. </a:t>
            </a:r>
          </a:p>
        </p:txBody>
      </p:sp>
      <p:sp>
        <p:nvSpPr>
          <p:cNvPr id="4" name="Slide Number Placeholder 3"/>
          <p:cNvSpPr>
            <a:spLocks noGrp="1"/>
          </p:cNvSpPr>
          <p:nvPr>
            <p:ph type="sldNum" sz="quarter" idx="10"/>
          </p:nvPr>
        </p:nvSpPr>
        <p:spPr/>
        <p:txBody>
          <a:bodyPr/>
          <a:lstStyle/>
          <a:p>
            <a:fld id="{271A731D-35A6-4ED8-8F29-CFAB496311C5}" type="slidenum">
              <a:rPr lang="en-US" smtClean="0"/>
              <a:t>66</a:t>
            </a:fld>
            <a:endParaRPr lang="en-US" dirty="0"/>
          </a:p>
        </p:txBody>
      </p:sp>
    </p:spTree>
    <p:extLst>
      <p:ext uri="{BB962C8B-B14F-4D97-AF65-F5344CB8AC3E}">
        <p14:creationId xmlns:p14="http://schemas.microsoft.com/office/powerpoint/2010/main" val="191754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you can see the pinout and floorplan for the SIPHRA ASIC. Analog inputs connect at the left middle, go through the channel, and outputs are at the right. The ASIC normally has up to 103 bonded pins, and we plan to deliver plastic PQFP package and bare-die.</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1A731D-35A6-4ED8-8F29-CFAB496311C5}" type="slidenum">
              <a:rPr lang="en-US" smtClean="0"/>
              <a:t>67</a:t>
            </a:fld>
            <a:endParaRPr lang="en-US"/>
          </a:p>
        </p:txBody>
      </p:sp>
    </p:spTree>
    <p:extLst>
      <p:ext uri="{BB962C8B-B14F-4D97-AF65-F5344CB8AC3E}">
        <p14:creationId xmlns:p14="http://schemas.microsoft.com/office/powerpoint/2010/main" val="187544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SIPHRA ASIC will be tested with our </a:t>
            </a:r>
            <a:r>
              <a:rPr lang="en-US" dirty="0" err="1"/>
              <a:t>Galao</a:t>
            </a:r>
            <a:r>
              <a:rPr lang="en-US" dirty="0"/>
              <a:t> development kit with a custom test board for the ASIC. The test board will have several options to interface detectors including several connector options to interface to existing detectors and modules. The </a:t>
            </a:r>
            <a:r>
              <a:rPr lang="en-US" dirty="0" err="1"/>
              <a:t>Galao</a:t>
            </a:r>
            <a:r>
              <a:rPr lang="en-US" dirty="0"/>
              <a:t> board features a </a:t>
            </a:r>
            <a:r>
              <a:rPr lang="en-US" dirty="0" err="1"/>
              <a:t>Zynq</a:t>
            </a:r>
            <a:r>
              <a:rPr lang="en-US" dirty="0"/>
              <a:t> FPGA, so test scripts can be written in python, and custom firmware interfaces to the ASIC. We will likely provide this kit, soon after we have tested the ASIC. The ASIC was taped out a few weeks ago and we expected to receive packaged ASICs at the end of July.</a:t>
            </a:r>
          </a:p>
        </p:txBody>
      </p:sp>
      <p:sp>
        <p:nvSpPr>
          <p:cNvPr id="4" name="Slide Number Placeholder 3"/>
          <p:cNvSpPr>
            <a:spLocks noGrp="1"/>
          </p:cNvSpPr>
          <p:nvPr>
            <p:ph type="sldNum" sz="quarter" idx="10"/>
          </p:nvPr>
        </p:nvSpPr>
        <p:spPr/>
        <p:txBody>
          <a:bodyPr/>
          <a:lstStyle/>
          <a:p>
            <a:fld id="{271A731D-35A6-4ED8-8F29-CFAB496311C5}" type="slidenum">
              <a:rPr lang="en-US" smtClean="0"/>
              <a:t>69</a:t>
            </a:fld>
            <a:endParaRPr lang="en-US"/>
          </a:p>
        </p:txBody>
      </p:sp>
    </p:spTree>
    <p:extLst>
      <p:ext uri="{BB962C8B-B14F-4D97-AF65-F5344CB8AC3E}">
        <p14:creationId xmlns:p14="http://schemas.microsoft.com/office/powerpoint/2010/main" val="3114600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1A731D-35A6-4ED8-8F29-CFAB496311C5}" type="slidenum">
              <a:rPr lang="en-US" smtClean="0"/>
              <a:t>71</a:t>
            </a:fld>
            <a:endParaRPr lang="en-US"/>
          </a:p>
        </p:txBody>
      </p:sp>
    </p:spTree>
    <p:extLst>
      <p:ext uri="{BB962C8B-B14F-4D97-AF65-F5344CB8AC3E}">
        <p14:creationId xmlns:p14="http://schemas.microsoft.com/office/powerpoint/2010/main" val="3147740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1A731D-35A6-4ED8-8F29-CFAB496311C5}" type="slidenum">
              <a:rPr lang="en-US" smtClean="0"/>
              <a:t>72</a:t>
            </a:fld>
            <a:endParaRPr lang="en-US"/>
          </a:p>
        </p:txBody>
      </p:sp>
    </p:spTree>
    <p:extLst>
      <p:ext uri="{BB962C8B-B14F-4D97-AF65-F5344CB8AC3E}">
        <p14:creationId xmlns:p14="http://schemas.microsoft.com/office/powerpoint/2010/main" val="1782920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1A731D-35A6-4ED8-8F29-CFAB496311C5}" type="slidenum">
              <a:rPr lang="en-US" smtClean="0"/>
              <a:t>73</a:t>
            </a:fld>
            <a:endParaRPr lang="en-US"/>
          </a:p>
        </p:txBody>
      </p:sp>
    </p:spTree>
    <p:extLst>
      <p:ext uri="{BB962C8B-B14F-4D97-AF65-F5344CB8AC3E}">
        <p14:creationId xmlns:p14="http://schemas.microsoft.com/office/powerpoint/2010/main" val="2358182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1A731D-35A6-4ED8-8F29-CFAB496311C5}" type="slidenum">
              <a:rPr lang="en-US" smtClean="0"/>
              <a:t>78</a:t>
            </a:fld>
            <a:endParaRPr lang="en-US"/>
          </a:p>
        </p:txBody>
      </p:sp>
    </p:spTree>
    <p:extLst>
      <p:ext uri="{BB962C8B-B14F-4D97-AF65-F5344CB8AC3E}">
        <p14:creationId xmlns:p14="http://schemas.microsoft.com/office/powerpoint/2010/main" val="3318869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1123FA-3679-46D2-B368-AC9F1E2C43FD}" type="slidenum">
              <a:rPr lang="en-US" smtClean="0"/>
              <a:t>26</a:t>
            </a:fld>
            <a:endParaRPr lang="en-US"/>
          </a:p>
        </p:txBody>
      </p:sp>
    </p:spTree>
    <p:extLst>
      <p:ext uri="{BB962C8B-B14F-4D97-AF65-F5344CB8AC3E}">
        <p14:creationId xmlns:p14="http://schemas.microsoft.com/office/powerpoint/2010/main" val="3043441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1123FA-3679-46D2-B368-AC9F1E2C43FD}" type="slidenum">
              <a:rPr lang="en-US" smtClean="0"/>
              <a:t>27</a:t>
            </a:fld>
            <a:endParaRPr lang="en-US"/>
          </a:p>
        </p:txBody>
      </p:sp>
    </p:spTree>
    <p:extLst>
      <p:ext uri="{BB962C8B-B14F-4D97-AF65-F5344CB8AC3E}">
        <p14:creationId xmlns:p14="http://schemas.microsoft.com/office/powerpoint/2010/main" val="1595888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4DB6C490-5221-4C97-8447-B5B5333A9D8B}" type="slidenum">
              <a:rPr lang="nb-NO"/>
              <a:t>37</a:t>
            </a:fld>
            <a:endParaRPr lang="nb-NO"/>
          </a:p>
        </p:txBody>
      </p:sp>
    </p:spTree>
    <p:extLst>
      <p:ext uri="{BB962C8B-B14F-4D97-AF65-F5344CB8AC3E}">
        <p14:creationId xmlns:p14="http://schemas.microsoft.com/office/powerpoint/2010/main" val="1254734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E7AE3956-11C7-4DDA-B9BB-014818DF9558}" type="slidenum">
              <a:rPr lang="en-GB" smtClean="0"/>
              <a:t>52</a:t>
            </a:fld>
            <a:endParaRPr lang="en-GB"/>
          </a:p>
        </p:txBody>
      </p:sp>
    </p:spTree>
    <p:extLst>
      <p:ext uri="{BB962C8B-B14F-4D97-AF65-F5344CB8AC3E}">
        <p14:creationId xmlns:p14="http://schemas.microsoft.com/office/powerpoint/2010/main" val="4062352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E7AE3956-11C7-4DDA-B9BB-014818DF9558}" type="slidenum">
              <a:rPr lang="en-GB" smtClean="0"/>
              <a:t>54</a:t>
            </a:fld>
            <a:endParaRPr lang="en-GB"/>
          </a:p>
        </p:txBody>
      </p:sp>
    </p:spTree>
    <p:extLst>
      <p:ext uri="{BB962C8B-B14F-4D97-AF65-F5344CB8AC3E}">
        <p14:creationId xmlns:p14="http://schemas.microsoft.com/office/powerpoint/2010/main" val="356687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4DB6C490-5221-4C97-8447-B5B5333A9D8B}" type="slidenum">
              <a:rPr lang="nb-NO"/>
              <a:t>55</a:t>
            </a:fld>
            <a:endParaRPr lang="nb-NO"/>
          </a:p>
        </p:txBody>
      </p:sp>
    </p:spTree>
    <p:extLst>
      <p:ext uri="{BB962C8B-B14F-4D97-AF65-F5344CB8AC3E}">
        <p14:creationId xmlns:p14="http://schemas.microsoft.com/office/powerpoint/2010/main" val="125473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a:p>
            <a:endParaRPr lang="nb-NO" dirty="0"/>
          </a:p>
        </p:txBody>
      </p:sp>
      <p:sp>
        <p:nvSpPr>
          <p:cNvPr id="4" name="Slide Number Placeholder 3"/>
          <p:cNvSpPr>
            <a:spLocks noGrp="1"/>
          </p:cNvSpPr>
          <p:nvPr>
            <p:ph type="sldNum" sz="quarter" idx="10"/>
          </p:nvPr>
        </p:nvSpPr>
        <p:spPr/>
        <p:txBody>
          <a:bodyPr/>
          <a:lstStyle/>
          <a:p>
            <a:fld id="{271A731D-35A6-4ED8-8F29-CFAB496311C5}" type="slidenum">
              <a:rPr lang="en-US" smtClean="0"/>
              <a:t>58</a:t>
            </a:fld>
            <a:endParaRPr lang="en-US"/>
          </a:p>
        </p:txBody>
      </p:sp>
    </p:spTree>
    <p:extLst>
      <p:ext uri="{BB962C8B-B14F-4D97-AF65-F5344CB8AC3E}">
        <p14:creationId xmlns:p14="http://schemas.microsoft.com/office/powerpoint/2010/main" val="3740232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In</a:t>
            </a:r>
            <a:r>
              <a:rPr lang="nb-NO" baseline="0" dirty="0"/>
              <a:t> a system application the SIPHRA ASIC sits between the </a:t>
            </a:r>
            <a:r>
              <a:rPr lang="nb-NO" baseline="0" dirty="0" err="1"/>
              <a:t>detector</a:t>
            </a:r>
            <a:r>
              <a:rPr lang="nb-NO" baseline="0" dirty="0"/>
              <a:t> </a:t>
            </a:r>
            <a:r>
              <a:rPr lang="nb-NO" baseline="0" dirty="0" err="1"/>
              <a:t>module</a:t>
            </a:r>
            <a:r>
              <a:rPr lang="nb-NO" baseline="0" dirty="0"/>
              <a:t>, and a host system. The SiPM pulse signal </a:t>
            </a:r>
            <a:r>
              <a:rPr lang="nb-NO" baseline="0" dirty="0" err="1"/>
              <a:t>goes</a:t>
            </a:r>
            <a:r>
              <a:rPr lang="nb-NO" baseline="0" dirty="0"/>
              <a:t> </a:t>
            </a:r>
            <a:r>
              <a:rPr lang="nb-NO" baseline="0" dirty="0" err="1"/>
              <a:t>into</a:t>
            </a:r>
            <a:r>
              <a:rPr lang="nb-NO" baseline="0" dirty="0"/>
              <a:t> </a:t>
            </a:r>
            <a:r>
              <a:rPr lang="nb-NO" baseline="0" dirty="0" err="1"/>
              <a:t>the</a:t>
            </a:r>
            <a:r>
              <a:rPr lang="nb-NO" baseline="0" dirty="0"/>
              <a:t> analog front-end, the ASIC can then either output the integrated or shaped analog signal from each channel, or the pulse height can be digitized directly with an onchip 12-bit ADC, and sent to the host read-out system via a serial output. The many options of SIPHRA allow many possibilities for the host readout system.</a:t>
            </a:r>
            <a:endParaRPr lang="nb-NO" dirty="0"/>
          </a:p>
        </p:txBody>
      </p:sp>
      <p:sp>
        <p:nvSpPr>
          <p:cNvPr id="4" name="Slide Number Placeholder 3"/>
          <p:cNvSpPr>
            <a:spLocks noGrp="1"/>
          </p:cNvSpPr>
          <p:nvPr>
            <p:ph type="sldNum" sz="quarter" idx="10"/>
          </p:nvPr>
        </p:nvSpPr>
        <p:spPr/>
        <p:txBody>
          <a:bodyPr/>
          <a:lstStyle/>
          <a:p>
            <a:fld id="{271A731D-35A6-4ED8-8F29-CFAB496311C5}" type="slidenum">
              <a:rPr lang="en-US" smtClean="0"/>
              <a:t>60</a:t>
            </a:fld>
            <a:endParaRPr lang="en-US"/>
          </a:p>
        </p:txBody>
      </p:sp>
    </p:spTree>
    <p:extLst>
      <p:ext uri="{BB962C8B-B14F-4D97-AF65-F5344CB8AC3E}">
        <p14:creationId xmlns:p14="http://schemas.microsoft.com/office/powerpoint/2010/main" val="3212102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25" indent="0" algn="ctr">
              <a:buNone/>
              <a:defRPr>
                <a:solidFill>
                  <a:schemeClr val="tx1">
                    <a:tint val="75000"/>
                  </a:schemeClr>
                </a:solidFill>
              </a:defRPr>
            </a:lvl2pPr>
            <a:lvl3pPr marL="914249" indent="0" algn="ctr">
              <a:buNone/>
              <a:defRPr>
                <a:solidFill>
                  <a:schemeClr val="tx1">
                    <a:tint val="75000"/>
                  </a:schemeClr>
                </a:solidFill>
              </a:defRPr>
            </a:lvl3pPr>
            <a:lvl4pPr marL="1371373" indent="0" algn="ctr">
              <a:buNone/>
              <a:defRPr>
                <a:solidFill>
                  <a:schemeClr val="tx1">
                    <a:tint val="75000"/>
                  </a:schemeClr>
                </a:solidFill>
              </a:defRPr>
            </a:lvl4pPr>
            <a:lvl5pPr marL="1828497" indent="0" algn="ctr">
              <a:buNone/>
              <a:defRPr>
                <a:solidFill>
                  <a:schemeClr val="tx1">
                    <a:tint val="75000"/>
                  </a:schemeClr>
                </a:solidFill>
              </a:defRPr>
            </a:lvl5pPr>
            <a:lvl6pPr marL="2285622" indent="0" algn="ctr">
              <a:buNone/>
              <a:defRPr>
                <a:solidFill>
                  <a:schemeClr val="tx1">
                    <a:tint val="75000"/>
                  </a:schemeClr>
                </a:solidFill>
              </a:defRPr>
            </a:lvl6pPr>
            <a:lvl7pPr marL="2742747" indent="0" algn="ctr">
              <a:buNone/>
              <a:defRPr>
                <a:solidFill>
                  <a:schemeClr val="tx1">
                    <a:tint val="75000"/>
                  </a:schemeClr>
                </a:solidFill>
              </a:defRPr>
            </a:lvl7pPr>
            <a:lvl8pPr marL="3199871" indent="0" algn="ctr">
              <a:buNone/>
              <a:defRPr>
                <a:solidFill>
                  <a:schemeClr val="tx1">
                    <a:tint val="75000"/>
                  </a:schemeClr>
                </a:solidFill>
              </a:defRPr>
            </a:lvl8pPr>
            <a:lvl9pPr marL="365699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a:t>www.ideas.no</a:t>
            </a:r>
          </a:p>
        </p:txBody>
      </p:sp>
      <p:sp>
        <p:nvSpPr>
          <p:cNvPr id="6" name="Slide Number Placeholder 5"/>
          <p:cNvSpPr>
            <a:spLocks noGrp="1"/>
          </p:cNvSpPr>
          <p:nvPr>
            <p:ph type="sldNum" sz="quarter" idx="12"/>
          </p:nvPr>
        </p:nvSpPr>
        <p:spPr/>
        <p:txBody>
          <a:bodyPr/>
          <a:lstStyle/>
          <a:p>
            <a:fld id="{F28D481B-9C33-CE4F-8CF2-86DB4266A916}" type="slidenum">
              <a:rPr lang="en-US" smtClean="0"/>
              <a:t>‹#›</a:t>
            </a:fld>
            <a:endParaRPr lang="en-US"/>
          </a:p>
        </p:txBody>
      </p:sp>
    </p:spTree>
    <p:extLst>
      <p:ext uri="{BB962C8B-B14F-4D97-AF65-F5344CB8AC3E}">
        <p14:creationId xmlns:p14="http://schemas.microsoft.com/office/powerpoint/2010/main" val="937099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a:t>www.ideas.no</a:t>
            </a:r>
          </a:p>
        </p:txBody>
      </p:sp>
      <p:sp>
        <p:nvSpPr>
          <p:cNvPr id="6" name="Slide Number Placeholder 5"/>
          <p:cNvSpPr>
            <a:spLocks noGrp="1"/>
          </p:cNvSpPr>
          <p:nvPr>
            <p:ph type="sldNum" sz="quarter" idx="12"/>
          </p:nvPr>
        </p:nvSpPr>
        <p:spPr/>
        <p:txBody>
          <a:bodyPr/>
          <a:lstStyle/>
          <a:p>
            <a:fld id="{F28D481B-9C33-CE4F-8CF2-86DB4266A916}" type="slidenum">
              <a:rPr lang="en-US" smtClean="0"/>
              <a:t>‹#›</a:t>
            </a:fld>
            <a:endParaRPr lang="en-US"/>
          </a:p>
        </p:txBody>
      </p:sp>
    </p:spTree>
    <p:extLst>
      <p:ext uri="{BB962C8B-B14F-4D97-AF65-F5344CB8AC3E}">
        <p14:creationId xmlns:p14="http://schemas.microsoft.com/office/powerpoint/2010/main" val="1225313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a:t>www.ideas.no</a:t>
            </a:r>
          </a:p>
        </p:txBody>
      </p:sp>
      <p:sp>
        <p:nvSpPr>
          <p:cNvPr id="6" name="Slide Number Placeholder 5"/>
          <p:cNvSpPr>
            <a:spLocks noGrp="1"/>
          </p:cNvSpPr>
          <p:nvPr>
            <p:ph type="sldNum" sz="quarter" idx="12"/>
          </p:nvPr>
        </p:nvSpPr>
        <p:spPr/>
        <p:txBody>
          <a:bodyPr/>
          <a:lstStyle/>
          <a:p>
            <a:fld id="{F28D481B-9C33-CE4F-8CF2-86DB4266A916}" type="slidenum">
              <a:rPr lang="en-US" smtClean="0"/>
              <a:t>‹#›</a:t>
            </a:fld>
            <a:endParaRPr lang="en-US"/>
          </a:p>
        </p:txBody>
      </p:sp>
    </p:spTree>
    <p:extLst>
      <p:ext uri="{BB962C8B-B14F-4D97-AF65-F5344CB8AC3E}">
        <p14:creationId xmlns:p14="http://schemas.microsoft.com/office/powerpoint/2010/main" val="2552192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a:t>www.ideas.no</a:t>
            </a:r>
          </a:p>
        </p:txBody>
      </p:sp>
      <p:sp>
        <p:nvSpPr>
          <p:cNvPr id="6" name="Slide Number Placeholder 5"/>
          <p:cNvSpPr>
            <a:spLocks noGrp="1"/>
          </p:cNvSpPr>
          <p:nvPr>
            <p:ph type="sldNum" sz="quarter" idx="12"/>
          </p:nvPr>
        </p:nvSpPr>
        <p:spPr/>
        <p:txBody>
          <a:bodyPr/>
          <a:lstStyle/>
          <a:p>
            <a:fld id="{F28D481B-9C33-CE4F-8CF2-86DB4266A916}" type="slidenum">
              <a:rPr lang="en-US" smtClean="0"/>
              <a:t>‹#›</a:t>
            </a:fld>
            <a:endParaRPr lang="en-US"/>
          </a:p>
        </p:txBody>
      </p:sp>
    </p:spTree>
    <p:extLst>
      <p:ext uri="{BB962C8B-B14F-4D97-AF65-F5344CB8AC3E}">
        <p14:creationId xmlns:p14="http://schemas.microsoft.com/office/powerpoint/2010/main" val="4075890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7125" indent="0">
              <a:buNone/>
              <a:defRPr sz="1800">
                <a:solidFill>
                  <a:schemeClr val="tx1">
                    <a:tint val="75000"/>
                  </a:schemeClr>
                </a:solidFill>
              </a:defRPr>
            </a:lvl2pPr>
            <a:lvl3pPr marL="914249" indent="0">
              <a:buNone/>
              <a:defRPr sz="1600">
                <a:solidFill>
                  <a:schemeClr val="tx1">
                    <a:tint val="75000"/>
                  </a:schemeClr>
                </a:solidFill>
              </a:defRPr>
            </a:lvl3pPr>
            <a:lvl4pPr marL="1371373" indent="0">
              <a:buNone/>
              <a:defRPr sz="1400">
                <a:solidFill>
                  <a:schemeClr val="tx1">
                    <a:tint val="75000"/>
                  </a:schemeClr>
                </a:solidFill>
              </a:defRPr>
            </a:lvl4pPr>
            <a:lvl5pPr marL="1828497" indent="0">
              <a:buNone/>
              <a:defRPr sz="1400">
                <a:solidFill>
                  <a:schemeClr val="tx1">
                    <a:tint val="75000"/>
                  </a:schemeClr>
                </a:solidFill>
              </a:defRPr>
            </a:lvl5pPr>
            <a:lvl6pPr marL="2285622" indent="0">
              <a:buNone/>
              <a:defRPr sz="1400">
                <a:solidFill>
                  <a:schemeClr val="tx1">
                    <a:tint val="75000"/>
                  </a:schemeClr>
                </a:solidFill>
              </a:defRPr>
            </a:lvl6pPr>
            <a:lvl7pPr marL="2742747" indent="0">
              <a:buNone/>
              <a:defRPr sz="1400">
                <a:solidFill>
                  <a:schemeClr val="tx1">
                    <a:tint val="75000"/>
                  </a:schemeClr>
                </a:solidFill>
              </a:defRPr>
            </a:lvl7pPr>
            <a:lvl8pPr marL="3199871" indent="0">
              <a:buNone/>
              <a:defRPr sz="1400">
                <a:solidFill>
                  <a:schemeClr val="tx1">
                    <a:tint val="75000"/>
                  </a:schemeClr>
                </a:solidFill>
              </a:defRPr>
            </a:lvl8pPr>
            <a:lvl9pPr marL="365699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a:t>www.ideas.no</a:t>
            </a:r>
          </a:p>
        </p:txBody>
      </p:sp>
      <p:sp>
        <p:nvSpPr>
          <p:cNvPr id="6" name="Slide Number Placeholder 5"/>
          <p:cNvSpPr>
            <a:spLocks noGrp="1"/>
          </p:cNvSpPr>
          <p:nvPr>
            <p:ph type="sldNum" sz="quarter" idx="12"/>
          </p:nvPr>
        </p:nvSpPr>
        <p:spPr/>
        <p:txBody>
          <a:bodyPr/>
          <a:lstStyle/>
          <a:p>
            <a:fld id="{F28D481B-9C33-CE4F-8CF2-86DB4266A916}" type="slidenum">
              <a:rPr lang="en-US" smtClean="0"/>
              <a:t>‹#›</a:t>
            </a:fld>
            <a:endParaRPr lang="en-US"/>
          </a:p>
        </p:txBody>
      </p:sp>
    </p:spTree>
    <p:extLst>
      <p:ext uri="{BB962C8B-B14F-4D97-AF65-F5344CB8AC3E}">
        <p14:creationId xmlns:p14="http://schemas.microsoft.com/office/powerpoint/2010/main" val="114977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smtClean="0"/>
              <a:t>2017-09-11</a:t>
            </a:r>
            <a:endParaRPr lang="en-US"/>
          </a:p>
        </p:txBody>
      </p:sp>
      <p:sp>
        <p:nvSpPr>
          <p:cNvPr id="6" name="Footer Placeholder 5"/>
          <p:cNvSpPr>
            <a:spLocks noGrp="1"/>
          </p:cNvSpPr>
          <p:nvPr>
            <p:ph type="ftr" sz="quarter" idx="11"/>
          </p:nvPr>
        </p:nvSpPr>
        <p:spPr/>
        <p:txBody>
          <a:bodyPr/>
          <a:lstStyle/>
          <a:p>
            <a:r>
              <a:rPr lang="en-US"/>
              <a:t>www.ideas.no</a:t>
            </a:r>
          </a:p>
        </p:txBody>
      </p:sp>
      <p:sp>
        <p:nvSpPr>
          <p:cNvPr id="7" name="Slide Number Placeholder 6"/>
          <p:cNvSpPr>
            <a:spLocks noGrp="1"/>
          </p:cNvSpPr>
          <p:nvPr>
            <p:ph type="sldNum" sz="quarter" idx="12"/>
          </p:nvPr>
        </p:nvSpPr>
        <p:spPr/>
        <p:txBody>
          <a:bodyPr/>
          <a:lstStyle/>
          <a:p>
            <a:fld id="{F28D481B-9C33-CE4F-8CF2-86DB4266A916}" type="slidenum">
              <a:rPr lang="en-US" smtClean="0"/>
              <a:t>‹#›</a:t>
            </a:fld>
            <a:endParaRPr lang="en-US"/>
          </a:p>
        </p:txBody>
      </p:sp>
    </p:spTree>
    <p:extLst>
      <p:ext uri="{BB962C8B-B14F-4D97-AF65-F5344CB8AC3E}">
        <p14:creationId xmlns:p14="http://schemas.microsoft.com/office/powerpoint/2010/main" val="484578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25" indent="0">
              <a:buNone/>
              <a:defRPr sz="2000" b="1"/>
            </a:lvl2pPr>
            <a:lvl3pPr marL="914249" indent="0">
              <a:buNone/>
              <a:defRPr sz="1800" b="1"/>
            </a:lvl3pPr>
            <a:lvl4pPr marL="1371373" indent="0">
              <a:buNone/>
              <a:defRPr sz="1600" b="1"/>
            </a:lvl4pPr>
            <a:lvl5pPr marL="1828497" indent="0">
              <a:buNone/>
              <a:defRPr sz="1600" b="1"/>
            </a:lvl5pPr>
            <a:lvl6pPr marL="2285622" indent="0">
              <a:buNone/>
              <a:defRPr sz="1600" b="1"/>
            </a:lvl6pPr>
            <a:lvl7pPr marL="2742747" indent="0">
              <a:buNone/>
              <a:defRPr sz="1600" b="1"/>
            </a:lvl7pPr>
            <a:lvl8pPr marL="3199871" indent="0">
              <a:buNone/>
              <a:defRPr sz="1600" b="1"/>
            </a:lvl8pPr>
            <a:lvl9pPr marL="365699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7"/>
            <a:ext cx="5389033" cy="639763"/>
          </a:xfrm>
        </p:spPr>
        <p:txBody>
          <a:bodyPr anchor="b"/>
          <a:lstStyle>
            <a:lvl1pPr marL="0" indent="0">
              <a:buNone/>
              <a:defRPr sz="2400" b="1"/>
            </a:lvl1pPr>
            <a:lvl2pPr marL="457125" indent="0">
              <a:buNone/>
              <a:defRPr sz="2000" b="1"/>
            </a:lvl2pPr>
            <a:lvl3pPr marL="914249" indent="0">
              <a:buNone/>
              <a:defRPr sz="1800" b="1"/>
            </a:lvl3pPr>
            <a:lvl4pPr marL="1371373" indent="0">
              <a:buNone/>
              <a:defRPr sz="1600" b="1"/>
            </a:lvl4pPr>
            <a:lvl5pPr marL="1828497" indent="0">
              <a:buNone/>
              <a:defRPr sz="1600" b="1"/>
            </a:lvl5pPr>
            <a:lvl6pPr marL="2285622" indent="0">
              <a:buNone/>
              <a:defRPr sz="1600" b="1"/>
            </a:lvl6pPr>
            <a:lvl7pPr marL="2742747" indent="0">
              <a:buNone/>
              <a:defRPr sz="1600" b="1"/>
            </a:lvl7pPr>
            <a:lvl8pPr marL="3199871" indent="0">
              <a:buNone/>
              <a:defRPr sz="1600" b="1"/>
            </a:lvl8pPr>
            <a:lvl9pPr marL="36569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smtClean="0"/>
              <a:t>2017-09-11</a:t>
            </a:r>
            <a:endParaRPr lang="en-US"/>
          </a:p>
        </p:txBody>
      </p:sp>
      <p:sp>
        <p:nvSpPr>
          <p:cNvPr id="8" name="Footer Placeholder 7"/>
          <p:cNvSpPr>
            <a:spLocks noGrp="1"/>
          </p:cNvSpPr>
          <p:nvPr>
            <p:ph type="ftr" sz="quarter" idx="11"/>
          </p:nvPr>
        </p:nvSpPr>
        <p:spPr/>
        <p:txBody>
          <a:bodyPr/>
          <a:lstStyle/>
          <a:p>
            <a:r>
              <a:rPr lang="en-US"/>
              <a:t>www.ideas.no</a:t>
            </a:r>
          </a:p>
        </p:txBody>
      </p:sp>
      <p:sp>
        <p:nvSpPr>
          <p:cNvPr id="9" name="Slide Number Placeholder 8"/>
          <p:cNvSpPr>
            <a:spLocks noGrp="1"/>
          </p:cNvSpPr>
          <p:nvPr>
            <p:ph type="sldNum" sz="quarter" idx="12"/>
          </p:nvPr>
        </p:nvSpPr>
        <p:spPr/>
        <p:txBody>
          <a:bodyPr/>
          <a:lstStyle/>
          <a:p>
            <a:fld id="{F28D481B-9C33-CE4F-8CF2-86DB4266A916}" type="slidenum">
              <a:rPr lang="en-US" smtClean="0"/>
              <a:t>‹#›</a:t>
            </a:fld>
            <a:endParaRPr lang="en-US"/>
          </a:p>
        </p:txBody>
      </p:sp>
    </p:spTree>
    <p:extLst>
      <p:ext uri="{BB962C8B-B14F-4D97-AF65-F5344CB8AC3E}">
        <p14:creationId xmlns:p14="http://schemas.microsoft.com/office/powerpoint/2010/main" val="2107447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t>2017-09-11</a:t>
            </a:r>
            <a:endParaRPr lang="en-US"/>
          </a:p>
        </p:txBody>
      </p:sp>
      <p:sp>
        <p:nvSpPr>
          <p:cNvPr id="4" name="Footer Placeholder 3"/>
          <p:cNvSpPr>
            <a:spLocks noGrp="1"/>
          </p:cNvSpPr>
          <p:nvPr>
            <p:ph type="ftr" sz="quarter" idx="11"/>
          </p:nvPr>
        </p:nvSpPr>
        <p:spPr/>
        <p:txBody>
          <a:bodyPr/>
          <a:lstStyle/>
          <a:p>
            <a:r>
              <a:rPr lang="en-US"/>
              <a:t>www.ideas.no</a:t>
            </a:r>
          </a:p>
        </p:txBody>
      </p:sp>
      <p:sp>
        <p:nvSpPr>
          <p:cNvPr id="5" name="Slide Number Placeholder 4"/>
          <p:cNvSpPr>
            <a:spLocks noGrp="1"/>
          </p:cNvSpPr>
          <p:nvPr>
            <p:ph type="sldNum" sz="quarter" idx="12"/>
          </p:nvPr>
        </p:nvSpPr>
        <p:spPr/>
        <p:txBody>
          <a:bodyPr/>
          <a:lstStyle/>
          <a:p>
            <a:fld id="{F28D481B-9C33-CE4F-8CF2-86DB4266A916}" type="slidenum">
              <a:rPr lang="en-US" smtClean="0"/>
              <a:t>‹#›</a:t>
            </a:fld>
            <a:endParaRPr lang="en-US"/>
          </a:p>
        </p:txBody>
      </p:sp>
    </p:spTree>
    <p:extLst>
      <p:ext uri="{BB962C8B-B14F-4D97-AF65-F5344CB8AC3E}">
        <p14:creationId xmlns:p14="http://schemas.microsoft.com/office/powerpoint/2010/main" val="303431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2017-09-11</a:t>
            </a:r>
            <a:endParaRPr lang="en-US"/>
          </a:p>
        </p:txBody>
      </p:sp>
      <p:sp>
        <p:nvSpPr>
          <p:cNvPr id="3" name="Footer Placeholder 2"/>
          <p:cNvSpPr>
            <a:spLocks noGrp="1"/>
          </p:cNvSpPr>
          <p:nvPr>
            <p:ph type="ftr" sz="quarter" idx="11"/>
          </p:nvPr>
        </p:nvSpPr>
        <p:spPr/>
        <p:txBody>
          <a:bodyPr/>
          <a:lstStyle/>
          <a:p>
            <a:r>
              <a:rPr lang="en-US"/>
              <a:t>www.ideas.no</a:t>
            </a:r>
          </a:p>
        </p:txBody>
      </p:sp>
      <p:sp>
        <p:nvSpPr>
          <p:cNvPr id="4" name="Slide Number Placeholder 3"/>
          <p:cNvSpPr>
            <a:spLocks noGrp="1"/>
          </p:cNvSpPr>
          <p:nvPr>
            <p:ph type="sldNum" sz="quarter" idx="12"/>
          </p:nvPr>
        </p:nvSpPr>
        <p:spPr/>
        <p:txBody>
          <a:bodyPr/>
          <a:lstStyle/>
          <a:p>
            <a:fld id="{F28D481B-9C33-CE4F-8CF2-86DB4266A916}" type="slidenum">
              <a:rPr lang="en-US" smtClean="0"/>
              <a:t>‹#›</a:t>
            </a:fld>
            <a:endParaRPr lang="en-US"/>
          </a:p>
        </p:txBody>
      </p:sp>
    </p:spTree>
    <p:extLst>
      <p:ext uri="{BB962C8B-B14F-4D97-AF65-F5344CB8AC3E}">
        <p14:creationId xmlns:p14="http://schemas.microsoft.com/office/powerpoint/2010/main" val="2696628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7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125" indent="0">
              <a:buNone/>
              <a:defRPr sz="1200"/>
            </a:lvl2pPr>
            <a:lvl3pPr marL="914249" indent="0">
              <a:buNone/>
              <a:defRPr sz="1000"/>
            </a:lvl3pPr>
            <a:lvl4pPr marL="1371373" indent="0">
              <a:buNone/>
              <a:defRPr sz="900"/>
            </a:lvl4pPr>
            <a:lvl5pPr marL="1828497" indent="0">
              <a:buNone/>
              <a:defRPr sz="900"/>
            </a:lvl5pPr>
            <a:lvl6pPr marL="2285622" indent="0">
              <a:buNone/>
              <a:defRPr sz="900"/>
            </a:lvl6pPr>
            <a:lvl7pPr marL="2742747" indent="0">
              <a:buNone/>
              <a:defRPr sz="900"/>
            </a:lvl7pPr>
            <a:lvl8pPr marL="3199871" indent="0">
              <a:buNone/>
              <a:defRPr sz="900"/>
            </a:lvl8pPr>
            <a:lvl9pPr marL="365699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t>2017-09-11</a:t>
            </a:r>
            <a:endParaRPr lang="en-US"/>
          </a:p>
        </p:txBody>
      </p:sp>
      <p:sp>
        <p:nvSpPr>
          <p:cNvPr id="6" name="Footer Placeholder 5"/>
          <p:cNvSpPr>
            <a:spLocks noGrp="1"/>
          </p:cNvSpPr>
          <p:nvPr>
            <p:ph type="ftr" sz="quarter" idx="11"/>
          </p:nvPr>
        </p:nvSpPr>
        <p:spPr/>
        <p:txBody>
          <a:bodyPr/>
          <a:lstStyle/>
          <a:p>
            <a:r>
              <a:rPr lang="en-US"/>
              <a:t>www.ideas.no</a:t>
            </a:r>
          </a:p>
        </p:txBody>
      </p:sp>
      <p:sp>
        <p:nvSpPr>
          <p:cNvPr id="7" name="Slide Number Placeholder 6"/>
          <p:cNvSpPr>
            <a:spLocks noGrp="1"/>
          </p:cNvSpPr>
          <p:nvPr>
            <p:ph type="sldNum" sz="quarter" idx="12"/>
          </p:nvPr>
        </p:nvSpPr>
        <p:spPr/>
        <p:txBody>
          <a:bodyPr/>
          <a:lstStyle/>
          <a:p>
            <a:fld id="{F28D481B-9C33-CE4F-8CF2-86DB4266A916}" type="slidenum">
              <a:rPr lang="en-US" smtClean="0"/>
              <a:t>‹#›</a:t>
            </a:fld>
            <a:endParaRPr lang="en-US"/>
          </a:p>
        </p:txBody>
      </p:sp>
    </p:spTree>
    <p:extLst>
      <p:ext uri="{BB962C8B-B14F-4D97-AF65-F5344CB8AC3E}">
        <p14:creationId xmlns:p14="http://schemas.microsoft.com/office/powerpoint/2010/main" val="75708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3"/>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25" indent="0">
              <a:buNone/>
              <a:defRPr sz="2800"/>
            </a:lvl2pPr>
            <a:lvl3pPr marL="914249" indent="0">
              <a:buNone/>
              <a:defRPr sz="2400"/>
            </a:lvl3pPr>
            <a:lvl4pPr marL="1371373" indent="0">
              <a:buNone/>
              <a:defRPr sz="2000"/>
            </a:lvl4pPr>
            <a:lvl5pPr marL="1828497" indent="0">
              <a:buNone/>
              <a:defRPr sz="2000"/>
            </a:lvl5pPr>
            <a:lvl6pPr marL="2285622" indent="0">
              <a:buNone/>
              <a:defRPr sz="2000"/>
            </a:lvl6pPr>
            <a:lvl7pPr marL="2742747" indent="0">
              <a:buNone/>
              <a:defRPr sz="2000"/>
            </a:lvl7pPr>
            <a:lvl8pPr marL="3199871" indent="0">
              <a:buNone/>
              <a:defRPr sz="2000"/>
            </a:lvl8pPr>
            <a:lvl9pPr marL="3656995" indent="0">
              <a:buNone/>
              <a:defRPr sz="2000"/>
            </a:lvl9pPr>
          </a:lstStyle>
          <a:p>
            <a:endParaRPr lang="en-US"/>
          </a:p>
        </p:txBody>
      </p:sp>
      <p:sp>
        <p:nvSpPr>
          <p:cNvPr id="4" name="Text Placeholder 3"/>
          <p:cNvSpPr>
            <a:spLocks noGrp="1"/>
          </p:cNvSpPr>
          <p:nvPr>
            <p:ph type="body" sz="half" idx="2"/>
          </p:nvPr>
        </p:nvSpPr>
        <p:spPr>
          <a:xfrm>
            <a:off x="2389717" y="5367359"/>
            <a:ext cx="7315200" cy="804863"/>
          </a:xfrm>
        </p:spPr>
        <p:txBody>
          <a:bodyPr/>
          <a:lstStyle>
            <a:lvl1pPr marL="0" indent="0">
              <a:buNone/>
              <a:defRPr sz="1400"/>
            </a:lvl1pPr>
            <a:lvl2pPr marL="457125" indent="0">
              <a:buNone/>
              <a:defRPr sz="1200"/>
            </a:lvl2pPr>
            <a:lvl3pPr marL="914249" indent="0">
              <a:buNone/>
              <a:defRPr sz="1000"/>
            </a:lvl3pPr>
            <a:lvl4pPr marL="1371373" indent="0">
              <a:buNone/>
              <a:defRPr sz="900"/>
            </a:lvl4pPr>
            <a:lvl5pPr marL="1828497" indent="0">
              <a:buNone/>
              <a:defRPr sz="900"/>
            </a:lvl5pPr>
            <a:lvl6pPr marL="2285622" indent="0">
              <a:buNone/>
              <a:defRPr sz="900"/>
            </a:lvl6pPr>
            <a:lvl7pPr marL="2742747" indent="0">
              <a:buNone/>
              <a:defRPr sz="900"/>
            </a:lvl7pPr>
            <a:lvl8pPr marL="3199871" indent="0">
              <a:buNone/>
              <a:defRPr sz="900"/>
            </a:lvl8pPr>
            <a:lvl9pPr marL="365699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t>2017-09-11</a:t>
            </a:r>
            <a:endParaRPr lang="en-US"/>
          </a:p>
        </p:txBody>
      </p:sp>
      <p:sp>
        <p:nvSpPr>
          <p:cNvPr id="6" name="Footer Placeholder 5"/>
          <p:cNvSpPr>
            <a:spLocks noGrp="1"/>
          </p:cNvSpPr>
          <p:nvPr>
            <p:ph type="ftr" sz="quarter" idx="11"/>
          </p:nvPr>
        </p:nvSpPr>
        <p:spPr/>
        <p:txBody>
          <a:bodyPr/>
          <a:lstStyle/>
          <a:p>
            <a:r>
              <a:rPr lang="en-US"/>
              <a:t>www.ideas.no</a:t>
            </a:r>
          </a:p>
        </p:txBody>
      </p:sp>
      <p:sp>
        <p:nvSpPr>
          <p:cNvPr id="7" name="Slide Number Placeholder 6"/>
          <p:cNvSpPr>
            <a:spLocks noGrp="1"/>
          </p:cNvSpPr>
          <p:nvPr>
            <p:ph type="sldNum" sz="quarter" idx="12"/>
          </p:nvPr>
        </p:nvSpPr>
        <p:spPr/>
        <p:txBody>
          <a:bodyPr/>
          <a:lstStyle/>
          <a:p>
            <a:fld id="{F28D481B-9C33-CE4F-8CF2-86DB4266A916}" type="slidenum">
              <a:rPr lang="en-US" smtClean="0"/>
              <a:t>‹#›</a:t>
            </a:fld>
            <a:endParaRPr lang="en-US"/>
          </a:p>
        </p:txBody>
      </p:sp>
    </p:spTree>
    <p:extLst>
      <p:ext uri="{BB962C8B-B14F-4D97-AF65-F5344CB8AC3E}">
        <p14:creationId xmlns:p14="http://schemas.microsoft.com/office/powerpoint/2010/main" val="9851244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25" tIns="45712" rIns="91425" bIns="45712"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25" tIns="45712" rIns="91425"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5"/>
            <a:ext cx="2844800" cy="365125"/>
          </a:xfrm>
          <a:prstGeom prst="rect">
            <a:avLst/>
          </a:prstGeom>
        </p:spPr>
        <p:txBody>
          <a:bodyPr vert="horz" lIns="91425" tIns="45712" rIns="91425" bIns="45712" rtlCol="0" anchor="ctr"/>
          <a:lstStyle>
            <a:lvl1pPr algn="l">
              <a:defRPr sz="1200">
                <a:solidFill>
                  <a:schemeClr val="tx1">
                    <a:tint val="75000"/>
                  </a:schemeClr>
                </a:solidFill>
              </a:defRPr>
            </a:lvl1pPr>
          </a:lstStyle>
          <a:p>
            <a:r>
              <a:rPr lang="en-US" smtClean="0"/>
              <a:t>2017-09-11</a:t>
            </a:r>
            <a:endParaRPr lang="en-US"/>
          </a:p>
        </p:txBody>
      </p:sp>
      <p:sp>
        <p:nvSpPr>
          <p:cNvPr id="5" name="Footer Placeholder 4"/>
          <p:cNvSpPr>
            <a:spLocks noGrp="1"/>
          </p:cNvSpPr>
          <p:nvPr>
            <p:ph type="ftr" sz="quarter" idx="3"/>
          </p:nvPr>
        </p:nvSpPr>
        <p:spPr>
          <a:xfrm>
            <a:off x="4165600" y="6356375"/>
            <a:ext cx="3860800" cy="365125"/>
          </a:xfrm>
          <a:prstGeom prst="rect">
            <a:avLst/>
          </a:prstGeom>
        </p:spPr>
        <p:txBody>
          <a:bodyPr vert="horz" lIns="91425" tIns="45712" rIns="91425" bIns="45712" rtlCol="0" anchor="ctr"/>
          <a:lstStyle>
            <a:lvl1pPr algn="ctr">
              <a:defRPr sz="1200">
                <a:solidFill>
                  <a:schemeClr val="tx1">
                    <a:tint val="75000"/>
                  </a:schemeClr>
                </a:solidFill>
              </a:defRPr>
            </a:lvl1pPr>
          </a:lstStyle>
          <a:p>
            <a:r>
              <a:rPr lang="en-US"/>
              <a:t>www.ideas.no</a:t>
            </a:r>
          </a:p>
        </p:txBody>
      </p:sp>
      <p:sp>
        <p:nvSpPr>
          <p:cNvPr id="6" name="Slide Number Placeholder 5"/>
          <p:cNvSpPr>
            <a:spLocks noGrp="1"/>
          </p:cNvSpPr>
          <p:nvPr>
            <p:ph type="sldNum" sz="quarter" idx="4"/>
          </p:nvPr>
        </p:nvSpPr>
        <p:spPr>
          <a:xfrm>
            <a:off x="8737600" y="6356375"/>
            <a:ext cx="2844800" cy="365125"/>
          </a:xfrm>
          <a:prstGeom prst="rect">
            <a:avLst/>
          </a:prstGeom>
        </p:spPr>
        <p:txBody>
          <a:bodyPr vert="horz" lIns="91425" tIns="45712" rIns="91425" bIns="45712" rtlCol="0" anchor="ctr"/>
          <a:lstStyle>
            <a:lvl1pPr algn="r">
              <a:defRPr sz="1200">
                <a:solidFill>
                  <a:schemeClr val="tx1">
                    <a:tint val="75000"/>
                  </a:schemeClr>
                </a:solidFill>
              </a:defRPr>
            </a:lvl1pPr>
          </a:lstStyle>
          <a:p>
            <a:fld id="{F28D481B-9C33-CE4F-8CF2-86DB4266A916}" type="slidenum">
              <a:rPr lang="en-US" smtClean="0"/>
              <a:t>‹#›</a:t>
            </a:fld>
            <a:endParaRPr lang="en-US"/>
          </a:p>
        </p:txBody>
      </p:sp>
      <p:pic>
        <p:nvPicPr>
          <p:cNvPr id="7" name="Picture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949796" y="151399"/>
            <a:ext cx="1914043" cy="388313"/>
          </a:xfrm>
          <a:prstGeom prst="rect">
            <a:avLst/>
          </a:prstGeom>
        </p:spPr>
      </p:pic>
    </p:spTree>
    <p:extLst>
      <p:ext uri="{BB962C8B-B14F-4D97-AF65-F5344CB8AC3E}">
        <p14:creationId xmlns:p14="http://schemas.microsoft.com/office/powerpoint/2010/main" val="2978868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125" rtl="0" eaLnBrk="1" latinLnBrk="0" hangingPunct="1">
        <a:spcBef>
          <a:spcPct val="0"/>
        </a:spcBef>
        <a:buNone/>
        <a:defRPr sz="4400" kern="1200">
          <a:solidFill>
            <a:schemeClr val="tx1"/>
          </a:solidFill>
          <a:latin typeface="+mj-lt"/>
          <a:ea typeface="+mj-ea"/>
          <a:cs typeface="+mj-cs"/>
        </a:defRPr>
      </a:lvl1pPr>
    </p:titleStyle>
    <p:bodyStyle>
      <a:lvl1pPr marL="342843" indent="-342843" algn="l" defTabSz="457125" rtl="0" eaLnBrk="1" latinLnBrk="0" hangingPunct="1">
        <a:spcBef>
          <a:spcPct val="20000"/>
        </a:spcBef>
        <a:buFont typeface="Arial"/>
        <a:buChar char="•"/>
        <a:defRPr sz="3200" kern="1200">
          <a:solidFill>
            <a:schemeClr val="tx1"/>
          </a:solidFill>
          <a:latin typeface="+mn-lt"/>
          <a:ea typeface="+mn-ea"/>
          <a:cs typeface="+mn-cs"/>
        </a:defRPr>
      </a:lvl1pPr>
      <a:lvl2pPr marL="742827" indent="-285702" algn="l" defTabSz="457125" rtl="0" eaLnBrk="1" latinLnBrk="0" hangingPunct="1">
        <a:spcBef>
          <a:spcPct val="20000"/>
        </a:spcBef>
        <a:buFont typeface="Arial"/>
        <a:buChar char="–"/>
        <a:defRPr sz="2800" kern="1200">
          <a:solidFill>
            <a:schemeClr val="tx1"/>
          </a:solidFill>
          <a:latin typeface="+mn-lt"/>
          <a:ea typeface="+mn-ea"/>
          <a:cs typeface="+mn-cs"/>
        </a:defRPr>
      </a:lvl2pPr>
      <a:lvl3pPr marL="1142811" indent="-228562" algn="l" defTabSz="457125" rtl="0" eaLnBrk="1" latinLnBrk="0" hangingPunct="1">
        <a:spcBef>
          <a:spcPct val="20000"/>
        </a:spcBef>
        <a:buFont typeface="Arial"/>
        <a:buChar char="•"/>
        <a:defRPr sz="2400" kern="1200">
          <a:solidFill>
            <a:schemeClr val="tx1"/>
          </a:solidFill>
          <a:latin typeface="+mn-lt"/>
          <a:ea typeface="+mn-ea"/>
          <a:cs typeface="+mn-cs"/>
        </a:defRPr>
      </a:lvl3pPr>
      <a:lvl4pPr marL="1599936" indent="-228562" algn="l" defTabSz="457125" rtl="0" eaLnBrk="1" latinLnBrk="0" hangingPunct="1">
        <a:spcBef>
          <a:spcPct val="20000"/>
        </a:spcBef>
        <a:buFont typeface="Arial"/>
        <a:buChar char="–"/>
        <a:defRPr sz="2000" kern="1200">
          <a:solidFill>
            <a:schemeClr val="tx1"/>
          </a:solidFill>
          <a:latin typeface="+mn-lt"/>
          <a:ea typeface="+mn-ea"/>
          <a:cs typeface="+mn-cs"/>
        </a:defRPr>
      </a:lvl4pPr>
      <a:lvl5pPr marL="2057060" indent="-228562" algn="l" defTabSz="457125" rtl="0" eaLnBrk="1" latinLnBrk="0" hangingPunct="1">
        <a:spcBef>
          <a:spcPct val="20000"/>
        </a:spcBef>
        <a:buFont typeface="Arial"/>
        <a:buChar char="»"/>
        <a:defRPr sz="2000" kern="1200">
          <a:solidFill>
            <a:schemeClr val="tx1"/>
          </a:solidFill>
          <a:latin typeface="+mn-lt"/>
          <a:ea typeface="+mn-ea"/>
          <a:cs typeface="+mn-cs"/>
        </a:defRPr>
      </a:lvl5pPr>
      <a:lvl6pPr marL="2514184" indent="-228562" algn="l" defTabSz="457125" rtl="0" eaLnBrk="1" latinLnBrk="0" hangingPunct="1">
        <a:spcBef>
          <a:spcPct val="20000"/>
        </a:spcBef>
        <a:buFont typeface="Arial"/>
        <a:buChar char="•"/>
        <a:defRPr sz="2000" kern="1200">
          <a:solidFill>
            <a:schemeClr val="tx1"/>
          </a:solidFill>
          <a:latin typeface="+mn-lt"/>
          <a:ea typeface="+mn-ea"/>
          <a:cs typeface="+mn-cs"/>
        </a:defRPr>
      </a:lvl6pPr>
      <a:lvl7pPr marL="2971308" indent="-228562" algn="l" defTabSz="457125" rtl="0" eaLnBrk="1" latinLnBrk="0" hangingPunct="1">
        <a:spcBef>
          <a:spcPct val="20000"/>
        </a:spcBef>
        <a:buFont typeface="Arial"/>
        <a:buChar char="•"/>
        <a:defRPr sz="2000" kern="1200">
          <a:solidFill>
            <a:schemeClr val="tx1"/>
          </a:solidFill>
          <a:latin typeface="+mn-lt"/>
          <a:ea typeface="+mn-ea"/>
          <a:cs typeface="+mn-cs"/>
        </a:defRPr>
      </a:lvl7pPr>
      <a:lvl8pPr marL="3428433" indent="-228562" algn="l" defTabSz="457125" rtl="0" eaLnBrk="1" latinLnBrk="0" hangingPunct="1">
        <a:spcBef>
          <a:spcPct val="20000"/>
        </a:spcBef>
        <a:buFont typeface="Arial"/>
        <a:buChar char="•"/>
        <a:defRPr sz="2000" kern="1200">
          <a:solidFill>
            <a:schemeClr val="tx1"/>
          </a:solidFill>
          <a:latin typeface="+mn-lt"/>
          <a:ea typeface="+mn-ea"/>
          <a:cs typeface="+mn-cs"/>
        </a:defRPr>
      </a:lvl8pPr>
      <a:lvl9pPr marL="3885558" indent="-228562" algn="l" defTabSz="45712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5" rtl="0" eaLnBrk="1" latinLnBrk="0" hangingPunct="1">
        <a:defRPr sz="1800" kern="1200">
          <a:solidFill>
            <a:schemeClr val="tx1"/>
          </a:solidFill>
          <a:latin typeface="+mn-lt"/>
          <a:ea typeface="+mn-ea"/>
          <a:cs typeface="+mn-cs"/>
        </a:defRPr>
      </a:lvl1pPr>
      <a:lvl2pPr marL="457125" algn="l" defTabSz="457125" rtl="0" eaLnBrk="1" latinLnBrk="0" hangingPunct="1">
        <a:defRPr sz="1800" kern="1200">
          <a:solidFill>
            <a:schemeClr val="tx1"/>
          </a:solidFill>
          <a:latin typeface="+mn-lt"/>
          <a:ea typeface="+mn-ea"/>
          <a:cs typeface="+mn-cs"/>
        </a:defRPr>
      </a:lvl2pPr>
      <a:lvl3pPr marL="914249" algn="l" defTabSz="457125" rtl="0" eaLnBrk="1" latinLnBrk="0" hangingPunct="1">
        <a:defRPr sz="1800" kern="1200">
          <a:solidFill>
            <a:schemeClr val="tx1"/>
          </a:solidFill>
          <a:latin typeface="+mn-lt"/>
          <a:ea typeface="+mn-ea"/>
          <a:cs typeface="+mn-cs"/>
        </a:defRPr>
      </a:lvl3pPr>
      <a:lvl4pPr marL="1371373" algn="l" defTabSz="457125" rtl="0" eaLnBrk="1" latinLnBrk="0" hangingPunct="1">
        <a:defRPr sz="1800" kern="1200">
          <a:solidFill>
            <a:schemeClr val="tx1"/>
          </a:solidFill>
          <a:latin typeface="+mn-lt"/>
          <a:ea typeface="+mn-ea"/>
          <a:cs typeface="+mn-cs"/>
        </a:defRPr>
      </a:lvl4pPr>
      <a:lvl5pPr marL="1828497" algn="l" defTabSz="457125" rtl="0" eaLnBrk="1" latinLnBrk="0" hangingPunct="1">
        <a:defRPr sz="1800" kern="1200">
          <a:solidFill>
            <a:schemeClr val="tx1"/>
          </a:solidFill>
          <a:latin typeface="+mn-lt"/>
          <a:ea typeface="+mn-ea"/>
          <a:cs typeface="+mn-cs"/>
        </a:defRPr>
      </a:lvl5pPr>
      <a:lvl6pPr marL="2285622" algn="l" defTabSz="457125" rtl="0" eaLnBrk="1" latinLnBrk="0" hangingPunct="1">
        <a:defRPr sz="1800" kern="1200">
          <a:solidFill>
            <a:schemeClr val="tx1"/>
          </a:solidFill>
          <a:latin typeface="+mn-lt"/>
          <a:ea typeface="+mn-ea"/>
          <a:cs typeface="+mn-cs"/>
        </a:defRPr>
      </a:lvl6pPr>
      <a:lvl7pPr marL="2742747" algn="l" defTabSz="457125" rtl="0" eaLnBrk="1" latinLnBrk="0" hangingPunct="1">
        <a:defRPr sz="1800" kern="1200">
          <a:solidFill>
            <a:schemeClr val="tx1"/>
          </a:solidFill>
          <a:latin typeface="+mn-lt"/>
          <a:ea typeface="+mn-ea"/>
          <a:cs typeface="+mn-cs"/>
        </a:defRPr>
      </a:lvl7pPr>
      <a:lvl8pPr marL="3199871" algn="l" defTabSz="457125" rtl="0" eaLnBrk="1" latinLnBrk="0" hangingPunct="1">
        <a:defRPr sz="1800" kern="1200">
          <a:solidFill>
            <a:schemeClr val="tx1"/>
          </a:solidFill>
          <a:latin typeface="+mn-lt"/>
          <a:ea typeface="+mn-ea"/>
          <a:cs typeface="+mn-cs"/>
        </a:defRPr>
      </a:lvl8pPr>
      <a:lvl9pPr marL="3656995" algn="l" defTabSz="4571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gunnar.maehlum@ideas.no"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hyperlink" Target="http://ideas.no/ideas-ic-products/" TargetMode="External"/><Relationship Id="rId8" Type="http://schemas.openxmlformats.org/officeDocument/2006/relationships/hyperlink" Target="http://www.doi.org/" TargetMode="Externa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hyperlink" Target="http://ideas.no/ideas-ic-product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hyperlink" Target="http://ideas.no/ideas-ic-products/" TargetMode="External"/><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ideas.no/ideas-ic-products/" TargetMode="External"/><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hyperlink" Target="http://www.ideas.no/ic-configurato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11" Type="http://schemas.openxmlformats.org/officeDocument/2006/relationships/image" Target="../media/image44.jpeg"/><Relationship Id="rId12"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tiff"/><Relationship Id="rId4" Type="http://schemas.openxmlformats.org/officeDocument/2006/relationships/image" Target="../media/image37.jpe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 Id="rId3" Type="http://schemas.openxmlformats.org/officeDocument/2006/relationships/hyperlink" Target="http://bullarchive.web.cern.ch/bullarchive/9829/art1/Text_E.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Dirk.meier@ideas.no"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hyperlink" Target="http://dx.doi.org/10.1016/j.nima.2015.03.078" TargetMode="Externa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8.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hyperlink" Target="mailto:dirk.meier@ideas.no" TargetMode="External"/><Relationship Id="rId6" Type="http://schemas.openxmlformats.org/officeDocument/2006/relationships/hyperlink" Target="mailto:timo.stein@ideas.no" TargetMode="External"/><Relationship Id="rId7" Type="http://schemas.openxmlformats.org/officeDocument/2006/relationships/image" Target="../media/image75.png"/><Relationship Id="rId8" Type="http://schemas.openxmlformats.org/officeDocument/2006/relationships/image" Target="../media/image76.emf"/><Relationship Id="rId9" Type="http://schemas.openxmlformats.org/officeDocument/2006/relationships/image" Target="../media/image77.emf"/><Relationship Id="rId10" Type="http://schemas.openxmlformats.org/officeDocument/2006/relationships/image" Target="../media/image78.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hyperlink" Target="https://indico.esa.int/indico/event/45/material/slides/9.pdf"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42.xml.rels><?xml version="1.0" encoding="UTF-8" standalone="yes"?>
<Relationships xmlns="http://schemas.openxmlformats.org/package/2006/relationships"><Relationship Id="rId11" Type="http://schemas.openxmlformats.org/officeDocument/2006/relationships/image" Target="../media/image90.emf"/><Relationship Id="rId12" Type="http://schemas.openxmlformats.org/officeDocument/2006/relationships/image" Target="../media/image80.emf"/><Relationship Id="rId13" Type="http://schemas.openxmlformats.org/officeDocument/2006/relationships/image" Target="../media/image91.jpeg"/><Relationship Id="rId1" Type="http://schemas.openxmlformats.org/officeDocument/2006/relationships/slideLayout" Target="../slideLayouts/slideLayout2.xml"/><Relationship Id="rId2" Type="http://schemas.openxmlformats.org/officeDocument/2006/relationships/image" Target="../media/image86.emf"/><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87.jpeg"/><Relationship Id="rId9" Type="http://schemas.openxmlformats.org/officeDocument/2006/relationships/image" Target="../media/image88.jpeg"/><Relationship Id="rId10" Type="http://schemas.openxmlformats.org/officeDocument/2006/relationships/image" Target="../media/image8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9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 Id="rId3"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jpeg"/><Relationship Id="rId5" Type="http://schemas.openxmlformats.org/officeDocument/2006/relationships/image" Target="../media/image99.jpeg"/><Relationship Id="rId6"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png"/><Relationship Id="rId5"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 Id="rId3"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package" Target="../embeddings/Microsoft_Word_Document1.docx"/><Relationship Id="rId5" Type="http://schemas.openxmlformats.org/officeDocument/2006/relationships/image" Target="../media/image11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 Id="rId3"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3.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hyperlink" Target="http://dx.doi.org/10.1117/12.2180439" TargetMode="External"/><Relationship Id="rId5" Type="http://schemas.openxmlformats.org/officeDocument/2006/relationships/image" Target="../media/image121.jpeg"/><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hyperlink" Target="mailto:dirk.meier@ideas.no" TargetMode="External"/><Relationship Id="rId5" Type="http://schemas.openxmlformats.org/officeDocument/2006/relationships/image" Target="../media/image123.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 Id="rId3" Type="http://schemas.openxmlformats.org/officeDocument/2006/relationships/image" Target="../media/image126.jpeg"/></Relationships>
</file>

<file path=ppt/slides/_rels/slide58.xml.rels><?xml version="1.0" encoding="UTF-8" standalone="yes"?>
<Relationships xmlns="http://schemas.openxmlformats.org/package/2006/relationships"><Relationship Id="rId3" Type="http://schemas.openxmlformats.org/officeDocument/2006/relationships/image" Target="../media/image127.JPG"/><Relationship Id="rId4" Type="http://schemas.openxmlformats.org/officeDocument/2006/relationships/image" Target="../media/image128.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9.png"/></Relationships>
</file>

<file path=ppt/slides/_rels/slide61.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png"/><Relationship Id="rId5" Type="http://schemas.openxmlformats.org/officeDocument/2006/relationships/image" Target="../media/image133.png"/><Relationship Id="rId6" Type="http://schemas.openxmlformats.org/officeDocument/2006/relationships/image" Target="../media/image14.png"/><Relationship Id="rId7" Type="http://schemas.openxmlformats.org/officeDocument/2006/relationships/image" Target="../media/image134.PNG"/><Relationship Id="rId8"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62.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emf"/></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png"/><Relationship Id="rId7" Type="http://schemas.openxmlformats.org/officeDocument/2006/relationships/image" Target="../media/image143.png"/><Relationship Id="rId8" Type="http://schemas.openxmlformats.org/officeDocument/2006/relationships/image" Target="../media/image144.png"/><Relationship Id="rId9" Type="http://schemas.openxmlformats.org/officeDocument/2006/relationships/image" Target="../media/image145.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6.png"/></Relationships>
</file>

<file path=ppt/slides/_rels/slide67.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68.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23.jpeg"/><Relationship Id="rId5" Type="http://schemas.openxmlformats.org/officeDocument/2006/relationships/image" Target="../media/image152.jpeg"/><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69.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g"/><Relationship Id="rId5" Type="http://schemas.openxmlformats.org/officeDocument/2006/relationships/image" Target="../media/image12.png"/><Relationship Id="rId6" Type="http://schemas.openxmlformats.org/officeDocument/2006/relationships/image" Target="../media/image13.jpeg"/><Relationship Id="rId7"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png"/><Relationship Id="rId3" Type="http://schemas.openxmlformats.org/officeDocument/2006/relationships/image" Target="../media/image158.png"/></Relationships>
</file>

<file path=ppt/slides/_rels/slide71.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73.xml.rels><?xml version="1.0" encoding="UTF-8" standalone="yes"?>
<Relationships xmlns="http://schemas.openxmlformats.org/package/2006/relationships"><Relationship Id="rId3" Type="http://schemas.openxmlformats.org/officeDocument/2006/relationships/hyperlink" Target="#_ftnref1"/><Relationship Id="rId4" Type="http://schemas.openxmlformats.org/officeDocument/2006/relationships/image" Target="../media/image161.png"/><Relationship Id="rId5" Type="http://schemas.openxmlformats.org/officeDocument/2006/relationships/image" Target="../media/image162.png"/><Relationship Id="rId6" Type="http://schemas.openxmlformats.org/officeDocument/2006/relationships/image" Target="../media/image163.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74.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hyperlink" Target="http://dx.doi.org/10.1117/12.2180439" TargetMode="External"/><Relationship Id="rId5" Type="http://schemas.openxmlformats.org/officeDocument/2006/relationships/image" Target="../media/image165.jpeg"/><Relationship Id="rId6" Type="http://schemas.openxmlformats.org/officeDocument/2006/relationships/image" Target="../media/image166.jpeg"/><Relationship Id="rId1" Type="http://schemas.openxmlformats.org/officeDocument/2006/relationships/slideLayout" Target="../slideLayouts/slideLayout2.xml"/><Relationship Id="rId2" Type="http://schemas.openxmlformats.org/officeDocument/2006/relationships/image" Target="../media/image164.png"/></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7" Type="http://schemas.openxmlformats.org/officeDocument/2006/relationships/image" Target="../media/image167.jpeg"/><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 Id="rId3" Type="http://schemas.openxmlformats.org/officeDocument/2006/relationships/image" Target="../media/image16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hyperlink" Target="https://indico.esa.int/indico/event/102/session/8/contribution/6"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hyperlink" Target="http://www.isbnsearch.org/isbn/9780470131480"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5510" y="1268153"/>
            <a:ext cx="10928375" cy="1470025"/>
          </a:xfrm>
        </p:spPr>
        <p:txBody>
          <a:bodyPr/>
          <a:lstStyle/>
          <a:p>
            <a:r>
              <a:rPr lang="en-US" dirty="0"/>
              <a:t>Integrated Detector Electronics AS</a:t>
            </a:r>
            <a:br>
              <a:rPr lang="en-US" dirty="0"/>
            </a:br>
            <a:r>
              <a:rPr lang="en-US" dirty="0"/>
              <a:t>(IDEAS)</a:t>
            </a:r>
          </a:p>
        </p:txBody>
      </p:sp>
      <p:sp>
        <p:nvSpPr>
          <p:cNvPr id="3" name="Subtitle 2"/>
          <p:cNvSpPr>
            <a:spLocks noGrp="1"/>
          </p:cNvSpPr>
          <p:nvPr>
            <p:ph type="subTitle" idx="1"/>
          </p:nvPr>
        </p:nvSpPr>
        <p:spPr>
          <a:xfrm>
            <a:off x="2164681" y="3766618"/>
            <a:ext cx="7802576" cy="2920921"/>
          </a:xfrm>
        </p:spPr>
        <p:txBody>
          <a:bodyPr>
            <a:normAutofit/>
          </a:bodyPr>
          <a:lstStyle/>
          <a:p>
            <a:r>
              <a:rPr lang="en-US" dirty="0"/>
              <a:t>2017-09-</a:t>
            </a:r>
            <a:r>
              <a:rPr lang="en-US" dirty="0" smtClean="0"/>
              <a:t>07</a:t>
            </a:r>
            <a:endParaRPr lang="en-US" dirty="0"/>
          </a:p>
          <a:p>
            <a:r>
              <a:rPr lang="en-US" sz="2900" dirty="0"/>
              <a:t>Dirk Meier, Research Director</a:t>
            </a:r>
          </a:p>
          <a:p>
            <a:r>
              <a:rPr lang="en-US" sz="2900" dirty="0">
                <a:hlinkClick r:id="rId2"/>
              </a:rPr>
              <a:t>Dirk.meier@ideas.no</a:t>
            </a:r>
            <a:r>
              <a:rPr lang="en-US" sz="2900" dirty="0"/>
              <a:t>, </a:t>
            </a:r>
          </a:p>
          <a:p>
            <a:endParaRPr lang="en-US" dirty="0"/>
          </a:p>
        </p:txBody>
      </p:sp>
    </p:spTree>
    <p:extLst>
      <p:ext uri="{BB962C8B-B14F-4D97-AF65-F5344CB8AC3E}">
        <p14:creationId xmlns:p14="http://schemas.microsoft.com/office/powerpoint/2010/main" val="3948644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55"/>
            <a:ext cx="10972800" cy="838587"/>
          </a:xfrm>
        </p:spPr>
        <p:txBody>
          <a:bodyPr>
            <a:normAutofit/>
          </a:bodyPr>
          <a:lstStyle/>
          <a:p>
            <a:pPr lvl="0" algn="l">
              <a:spcBef>
                <a:spcPts val="600"/>
              </a:spcBef>
            </a:pPr>
            <a:r>
              <a:rPr lang="en-US" sz="3200" dirty="0">
                <a:solidFill>
                  <a:schemeClr val="tx2">
                    <a:lumMod val="40000"/>
                    <a:lumOff val="60000"/>
                  </a:schemeClr>
                </a:solidFill>
                <a:latin typeface="Calibri" panose="020F0502020204030204" pitchFamily="34" charset="0"/>
                <a:ea typeface="MS PGothic" panose="020B0600070205080204" pitchFamily="34" charset="-128"/>
                <a:cs typeface="Times New Roman" panose="02020603050405020304" pitchFamily="18" charset="0"/>
              </a:rPr>
              <a:t>Readout Integrated Circuits (RO IC/ASIC)</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BF1A332A-EA44-9C4D-B3F5-1656BEA4DBBD}" type="slidenum">
              <a:rPr lang="en-US" smtClean="0"/>
              <a:t>10</a:t>
            </a:fld>
            <a:endParaRPr lang="en-US"/>
          </a:p>
        </p:txBody>
      </p:sp>
      <p:grpSp>
        <p:nvGrpSpPr>
          <p:cNvPr id="3" name="Group 2"/>
          <p:cNvGrpSpPr/>
          <p:nvPr/>
        </p:nvGrpSpPr>
        <p:grpSpPr>
          <a:xfrm>
            <a:off x="300449" y="2239361"/>
            <a:ext cx="11281955" cy="4018531"/>
            <a:chOff x="457201" y="1945848"/>
            <a:chExt cx="8229599" cy="3777190"/>
          </a:xfrm>
        </p:grpSpPr>
        <p:graphicFrame>
          <p:nvGraphicFramePr>
            <p:cNvPr id="9" name="Diagram 8"/>
            <p:cNvGraphicFramePr/>
            <p:nvPr>
              <p:extLst>
                <p:ext uri="{D42A27DB-BD31-4B8C-83A1-F6EECF244321}">
                  <p14:modId xmlns:p14="http://schemas.microsoft.com/office/powerpoint/2010/main" val="1347312791"/>
                </p:ext>
              </p:extLst>
            </p:nvPr>
          </p:nvGraphicFramePr>
          <p:xfrm>
            <a:off x="457201" y="1945848"/>
            <a:ext cx="8229599" cy="3777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p:cNvSpPr/>
            <p:nvPr/>
          </p:nvSpPr>
          <p:spPr>
            <a:xfrm>
              <a:off x="457201" y="4939362"/>
              <a:ext cx="7909653" cy="7105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t>Further information at </a:t>
              </a:r>
              <a:r>
                <a:rPr lang="en-US" dirty="0">
                  <a:hlinkClick r:id="rId7"/>
                </a:rPr>
                <a:t>http://ideas.no/ideas-ic-products</a:t>
              </a:r>
              <a:r>
                <a:rPr lang="en-US" dirty="0" smtClean="0">
                  <a:hlinkClick r:id="rId7"/>
                </a:rPr>
                <a:t>/</a:t>
              </a:r>
              <a:endParaRPr lang="en-US" dirty="0" smtClean="0"/>
            </a:p>
          </p:txBody>
        </p:sp>
      </p:grpSp>
      <p:sp>
        <p:nvSpPr>
          <p:cNvPr id="12" name="Rectangle 11"/>
          <p:cNvSpPr/>
          <p:nvPr/>
        </p:nvSpPr>
        <p:spPr>
          <a:xfrm>
            <a:off x="713117" y="993727"/>
            <a:ext cx="10869283" cy="937180"/>
          </a:xfrm>
          <a:prstGeom prst="rect">
            <a:avLst/>
          </a:prstGeom>
        </p:spPr>
        <p:txBody>
          <a:bodyPr wrap="square">
            <a:spAutoFit/>
          </a:bodyPr>
          <a:lstStyle/>
          <a:p>
            <a:pPr>
              <a:lnSpc>
                <a:spcPct val="115000"/>
              </a:lnSpc>
              <a:spcAft>
                <a:spcPts val="1000"/>
              </a:spcAf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IDEAS designs integrated circuits for the readout and control of radiation detectors and imaging arrays. The circuits have been developed for specific technologies and applications; the specifications might also meet other than the original requirements. The circuits are available as bare dice or packaged chips and can be sold from stock or can be manufactured within a short time.</a:t>
            </a:r>
            <a:r>
              <a:rPr lang="en-US" sz="1200" dirty="0">
                <a:solidFill>
                  <a:srgbClr val="000000"/>
                </a:solidFill>
                <a:latin typeface="Calibri" panose="020F0502020204030204" pitchFamily="34" charset="0"/>
                <a:ea typeface="MS PGothic" panose="020B0600070205080204" pitchFamily="34" charset="-128"/>
                <a:cs typeface="Times New Roman" panose="02020603050405020304" pitchFamily="18" charset="0"/>
              </a:rPr>
              <a:t> The sale of some circuits might be restricted (footnote 1). A development kit can be delivered for all integrated circuits. The digital object identifier (DOI, see </a:t>
            </a:r>
            <a:r>
              <a:rPr lang="en-US" sz="1200" u="sng" dirty="0">
                <a:solidFill>
                  <a:srgbClr val="000000"/>
                </a:solidFill>
                <a:latin typeface="Calibri" panose="020F0502020204030204" pitchFamily="34" charset="0"/>
                <a:ea typeface="MS PGothic" panose="020B0600070205080204" pitchFamily="34" charset="-128"/>
                <a:cs typeface="Times New Roman" panose="02020603050405020304" pitchFamily="18" charset="0"/>
                <a:hlinkClick r:id="rId8"/>
              </a:rPr>
              <a:t>www.doi.org</a:t>
            </a:r>
            <a:r>
              <a:rPr lang="en-US" sz="1200" dirty="0">
                <a:solidFill>
                  <a:srgbClr val="000000"/>
                </a:solidFill>
                <a:latin typeface="Calibri" panose="020F0502020204030204" pitchFamily="34" charset="0"/>
                <a:ea typeface="MS PGothic" panose="020B0600070205080204" pitchFamily="34" charset="-128"/>
                <a:cs typeface="Times New Roman" panose="02020603050405020304" pitchFamily="18" charset="0"/>
              </a:rPr>
              <a:t>) provides a link to information about the circuit and an application.</a:t>
            </a:r>
          </a:p>
        </p:txBody>
      </p:sp>
    </p:spTree>
    <p:extLst>
      <p:ext uri="{BB962C8B-B14F-4D97-AF65-F5344CB8AC3E}">
        <p14:creationId xmlns:p14="http://schemas.microsoft.com/office/powerpoint/2010/main" val="1842106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BF1A332A-EA44-9C4D-B3F5-1656BEA4DBBD}" type="slidenum">
              <a:rPr lang="en-US" smtClean="0"/>
              <a:t>11</a:t>
            </a:fld>
            <a:endParaRPr lang="en-US"/>
          </a:p>
        </p:txBody>
      </p:sp>
      <p:sp>
        <p:nvSpPr>
          <p:cNvPr id="13" name="Title 12"/>
          <p:cNvSpPr>
            <a:spLocks noGrp="1"/>
          </p:cNvSpPr>
          <p:nvPr>
            <p:ph type="title"/>
          </p:nvPr>
        </p:nvSpPr>
        <p:spPr>
          <a:xfrm>
            <a:off x="609609" y="314902"/>
            <a:ext cx="8742017" cy="902679"/>
          </a:xfrm>
        </p:spPr>
        <p:txBody>
          <a:bodyPr>
            <a:noAutofit/>
          </a:bodyPr>
          <a:lstStyle/>
          <a:p>
            <a:pPr algn="l"/>
            <a:r>
              <a:rPr lang="en-US" sz="3200" dirty="0">
                <a:solidFill>
                  <a:srgbClr val="558ED5"/>
                </a:solidFill>
                <a:latin typeface="+mn-lt"/>
              </a:rPr>
              <a:t>Charge Sensitive Amplifiers without Triggers</a:t>
            </a:r>
          </a:p>
        </p:txBody>
      </p:sp>
      <p:sp>
        <p:nvSpPr>
          <p:cNvPr id="14" name="Rectangle 13"/>
          <p:cNvSpPr/>
          <p:nvPr/>
        </p:nvSpPr>
        <p:spPr>
          <a:xfrm>
            <a:off x="609600" y="1239144"/>
            <a:ext cx="10281920" cy="729430"/>
          </a:xfrm>
          <a:prstGeom prst="rect">
            <a:avLst/>
          </a:prstGeom>
        </p:spPr>
        <p:txBody>
          <a:bodyPr wrap="square">
            <a:spAutoFit/>
          </a:bodyPr>
          <a:lstStyle/>
          <a:p>
            <a:pPr>
              <a:lnSpc>
                <a:spcPct val="115000"/>
              </a:lnSpc>
              <a:spcAft>
                <a:spcPts val="1000"/>
              </a:spcAft>
            </a:pPr>
            <a:r>
              <a:rPr lang="en-US" dirty="0">
                <a:solidFill>
                  <a:srgbClr val="000000"/>
                </a:solidFill>
                <a:latin typeface="Calibri" panose="020F0502020204030204" pitchFamily="34" charset="0"/>
                <a:ea typeface="MS PGothic" panose="020B0600070205080204" pitchFamily="34" charset="-128"/>
                <a:cs typeface="Times New Roman" panose="02020603050405020304" pitchFamily="18" charset="0"/>
              </a:rPr>
              <a:t>These</a:t>
            </a:r>
            <a:r>
              <a:rPr lang="en-US" b="1" dirty="0">
                <a:solidFill>
                  <a:srgbClr val="000000"/>
                </a:solidFill>
                <a:latin typeface="Calibri" panose="020F0502020204030204" pitchFamily="34" charset="0"/>
                <a:ea typeface="MS PGothic" panose="020B0600070205080204" pitchFamily="34" charset="-128"/>
                <a:cs typeface="Times New Roman" panose="02020603050405020304" pitchFamily="18" charset="0"/>
              </a:rPr>
              <a:t> </a:t>
            </a:r>
            <a:r>
              <a:rPr lang="en-US" dirty="0">
                <a:solidFill>
                  <a:srgbClr val="000000"/>
                </a:solidFill>
                <a:latin typeface="Calibri" panose="020F0502020204030204" pitchFamily="34" charset="0"/>
                <a:ea typeface="MS PGothic" panose="020B0600070205080204" pitchFamily="34" charset="-128"/>
                <a:cs typeface="Times New Roman" panose="02020603050405020304" pitchFamily="18" charset="0"/>
              </a:rPr>
              <a:t>ICs have a number of charge sensitive amplifiers (CSA) followed by track-and-hold (T&amp;H) </a:t>
            </a:r>
            <a:r>
              <a:rPr lang="en-US" dirty="0"/>
              <a:t>and multiplexed output (mux).</a:t>
            </a:r>
            <a:endParaRPr lang="en-US" dirty="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endParaRPr>
          </a:p>
        </p:txBody>
      </p:sp>
      <p:sp>
        <p:nvSpPr>
          <p:cNvPr id="15" name="TextBox 14"/>
          <p:cNvSpPr txBox="1"/>
          <p:nvPr/>
        </p:nvSpPr>
        <p:spPr>
          <a:xfrm>
            <a:off x="564051" y="5900560"/>
            <a:ext cx="4211409" cy="369332"/>
          </a:xfrm>
          <a:prstGeom prst="rect">
            <a:avLst/>
          </a:prstGeom>
          <a:noFill/>
        </p:spPr>
        <p:txBody>
          <a:bodyPr wrap="none" rtlCol="0">
            <a:spAutoFit/>
          </a:bodyPr>
          <a:lstStyle/>
          <a:p>
            <a:r>
              <a:rPr lang="en-US" dirty="0"/>
              <a:t>Source:  </a:t>
            </a:r>
            <a:r>
              <a:rPr lang="en-US" dirty="0">
                <a:hlinkClick r:id="rId2"/>
              </a:rPr>
              <a:t>http://ideas.no/ideas-ic-products</a:t>
            </a:r>
            <a:r>
              <a:rPr lang="en-US" dirty="0" smtClean="0">
                <a:hlinkClick r:id="rId2"/>
              </a:rPr>
              <a:t>/</a:t>
            </a:r>
            <a:endParaRPr lang="en-US" dirty="0" smtClean="0"/>
          </a:p>
        </p:txBody>
      </p:sp>
      <p:pic>
        <p:nvPicPr>
          <p:cNvPr id="2" name="Picture 1" descr="Screen Shot 2017-09-07 at 15.24.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773" y="1968574"/>
            <a:ext cx="8280563" cy="3552464"/>
          </a:xfrm>
          <a:prstGeom prst="rect">
            <a:avLst/>
          </a:prstGeom>
        </p:spPr>
      </p:pic>
      <p:sp>
        <p:nvSpPr>
          <p:cNvPr id="11" name="Rectangle 10"/>
          <p:cNvSpPr/>
          <p:nvPr/>
        </p:nvSpPr>
        <p:spPr>
          <a:xfrm>
            <a:off x="768590" y="2140865"/>
            <a:ext cx="3050639" cy="2836246"/>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73825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740396"/>
          </a:xfrm>
        </p:spPr>
        <p:txBody>
          <a:bodyPr>
            <a:normAutofit/>
          </a:bodyPr>
          <a:lstStyle/>
          <a:p>
            <a:pPr algn="l"/>
            <a:r>
              <a:rPr lang="en-US" sz="3200" dirty="0">
                <a:solidFill>
                  <a:srgbClr val="558ED5"/>
                </a:solidFill>
                <a:latin typeface="+mn-lt"/>
              </a:rPr>
              <a:t>Charge Sensitive Amplifiers with Triggers</a:t>
            </a:r>
          </a:p>
        </p:txBody>
      </p:sp>
      <p:sp>
        <p:nvSpPr>
          <p:cNvPr id="3" name="Date Placeholder 2"/>
          <p:cNvSpPr>
            <a:spLocks noGrp="1"/>
          </p:cNvSpPr>
          <p:nvPr>
            <p:ph type="dt" sz="half" idx="10"/>
          </p:nvPr>
        </p:nvSpPr>
        <p:spPr/>
        <p:txBody>
          <a:bodyPr/>
          <a:lstStyle/>
          <a:p>
            <a:r>
              <a:rPr lang="en-US" smtClean="0"/>
              <a:t>2017-09-11</a:t>
            </a:r>
            <a:endParaRPr lang="en-US"/>
          </a:p>
        </p:txBody>
      </p:sp>
      <p:sp>
        <p:nvSpPr>
          <p:cNvPr id="4" name="Footer Placeholder 3"/>
          <p:cNvSpPr>
            <a:spLocks noGrp="1"/>
          </p:cNvSpPr>
          <p:nvPr>
            <p:ph type="ftr" sz="quarter" idx="11"/>
          </p:nvPr>
        </p:nvSpPr>
        <p:spPr/>
        <p:txBody>
          <a:bodyPr/>
          <a:lstStyle/>
          <a:p>
            <a:r>
              <a:rPr lang="en-US" smtClean="0"/>
              <a:t>www.ideas.no</a:t>
            </a:r>
            <a:endParaRPr lang="en-US"/>
          </a:p>
        </p:txBody>
      </p:sp>
      <p:sp>
        <p:nvSpPr>
          <p:cNvPr id="5" name="Slide Number Placeholder 4"/>
          <p:cNvSpPr>
            <a:spLocks noGrp="1"/>
          </p:cNvSpPr>
          <p:nvPr>
            <p:ph type="sldNum" sz="quarter" idx="12"/>
          </p:nvPr>
        </p:nvSpPr>
        <p:spPr/>
        <p:txBody>
          <a:bodyPr/>
          <a:lstStyle/>
          <a:p>
            <a:fld id="{BF1A332A-EA44-9C4D-B3F5-1656BEA4DBBD}" type="slidenum">
              <a:rPr lang="en-US" smtClean="0"/>
              <a:t>12</a:t>
            </a:fld>
            <a:endParaRPr lang="en-US"/>
          </a:p>
        </p:txBody>
      </p:sp>
      <p:sp>
        <p:nvSpPr>
          <p:cNvPr id="9" name="Rectangle 8"/>
          <p:cNvSpPr/>
          <p:nvPr/>
        </p:nvSpPr>
        <p:spPr>
          <a:xfrm>
            <a:off x="2737421" y="931065"/>
            <a:ext cx="8921883" cy="512448"/>
          </a:xfrm>
          <a:prstGeom prst="rect">
            <a:avLst/>
          </a:prstGeom>
        </p:spPr>
        <p:txBody>
          <a:bodyPr wrap="square">
            <a:spAutoFit/>
          </a:bodyPr>
          <a:lstStyle/>
          <a:p>
            <a:pPr>
              <a:lnSpc>
                <a:spcPct val="115000"/>
              </a:lnSpc>
              <a:spcAft>
                <a:spcPts val="200"/>
              </a:spcAft>
            </a:pPr>
            <a:r>
              <a:rPr lang="en-US" sz="1200" dirty="0">
                <a:solidFill>
                  <a:srgbClr val="000000"/>
                </a:solidFill>
                <a:latin typeface="Calibri" panose="020F0502020204030204" pitchFamily="34" charset="0"/>
                <a:ea typeface="MS PGothic" panose="020B0600070205080204" pitchFamily="34" charset="-128"/>
                <a:cs typeface="Times New Roman" panose="02020603050405020304" pitchFamily="18" charset="0"/>
              </a:rPr>
              <a:t>These ICs have a number of CSA followed by T&amp;H and comparators to generate a trigger. The trigger signal can be used for timing, counting or to starting the readout of charge values.</a:t>
            </a:r>
          </a:p>
        </p:txBody>
      </p:sp>
      <p:pic>
        <p:nvPicPr>
          <p:cNvPr id="8" name="Picture 7" descr="Screen Shot 2017-09-07 at 15.27.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421" y="1554394"/>
            <a:ext cx="4399707" cy="4475347"/>
          </a:xfrm>
          <a:prstGeom prst="rect">
            <a:avLst/>
          </a:prstGeom>
        </p:spPr>
      </p:pic>
      <p:grpSp>
        <p:nvGrpSpPr>
          <p:cNvPr id="13" name="Group 12"/>
          <p:cNvGrpSpPr/>
          <p:nvPr/>
        </p:nvGrpSpPr>
        <p:grpSpPr>
          <a:xfrm>
            <a:off x="7276633" y="1547077"/>
            <a:ext cx="4509019" cy="4499526"/>
            <a:chOff x="6244328" y="1529270"/>
            <a:chExt cx="4509018" cy="4499526"/>
          </a:xfrm>
        </p:grpSpPr>
        <p:pic>
          <p:nvPicPr>
            <p:cNvPr id="10" name="Picture 9" descr="Screen Shot 2017-09-07 at 15.28.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328" y="1700397"/>
              <a:ext cx="4509018" cy="4328399"/>
            </a:xfrm>
            <a:prstGeom prst="rect">
              <a:avLst/>
            </a:prstGeom>
          </p:spPr>
        </p:pic>
        <p:pic>
          <p:nvPicPr>
            <p:cNvPr id="11" name="Picture 10" descr="Screen Shot 2017-09-07 at 15.29.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4328" y="1529270"/>
              <a:ext cx="4509018" cy="167718"/>
            </a:xfrm>
            <a:prstGeom prst="rect">
              <a:avLst/>
            </a:prstGeom>
          </p:spPr>
        </p:pic>
      </p:grpSp>
      <p:sp>
        <p:nvSpPr>
          <p:cNvPr id="12" name="TextBox 11"/>
          <p:cNvSpPr txBox="1"/>
          <p:nvPr/>
        </p:nvSpPr>
        <p:spPr>
          <a:xfrm>
            <a:off x="7151265" y="6085233"/>
            <a:ext cx="4634387" cy="369332"/>
          </a:xfrm>
          <a:prstGeom prst="rect">
            <a:avLst/>
          </a:prstGeom>
          <a:noFill/>
        </p:spPr>
        <p:txBody>
          <a:bodyPr wrap="square" rtlCol="0">
            <a:spAutoFit/>
          </a:bodyPr>
          <a:lstStyle/>
          <a:p>
            <a:r>
              <a:rPr lang="en-US" dirty="0"/>
              <a:t>Source:  </a:t>
            </a:r>
            <a:r>
              <a:rPr lang="en-US" dirty="0">
                <a:hlinkClick r:id="rId5"/>
              </a:rPr>
              <a:t>http://ideas.no/ideas-ic-products</a:t>
            </a:r>
            <a:r>
              <a:rPr lang="en-US" dirty="0" smtClean="0">
                <a:hlinkClick r:id="rId5"/>
              </a:rPr>
              <a:t>/</a:t>
            </a:r>
            <a:endParaRPr lang="en-US" dirty="0" smtClean="0"/>
          </a:p>
        </p:txBody>
      </p:sp>
      <p:sp>
        <p:nvSpPr>
          <p:cNvPr id="14" name="Rectangle 13"/>
          <p:cNvSpPr/>
          <p:nvPr/>
        </p:nvSpPr>
        <p:spPr>
          <a:xfrm>
            <a:off x="609600" y="931067"/>
            <a:ext cx="1823445" cy="1625915"/>
          </a:xfrm>
          <a:prstGeom prst="rect">
            <a:avLst/>
          </a:prstGeom>
          <a:blipFill>
            <a:blip r:embed="rId6" cstate="screen">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406537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3" y="323492"/>
            <a:ext cx="8584580" cy="1143000"/>
          </a:xfrm>
        </p:spPr>
        <p:txBody>
          <a:bodyPr>
            <a:normAutofit/>
          </a:bodyPr>
          <a:lstStyle/>
          <a:p>
            <a:pPr algn="l"/>
            <a:r>
              <a:rPr lang="en-US" sz="3200" dirty="0">
                <a:solidFill>
                  <a:schemeClr val="tx2">
                    <a:lumMod val="60000"/>
                    <a:lumOff val="40000"/>
                  </a:schemeClr>
                </a:solidFill>
                <a:latin typeface="+mn-lt"/>
              </a:rPr>
              <a:t>Readout and Controller Integrated Circuits for Large Area Imaging Arrays</a:t>
            </a:r>
          </a:p>
        </p:txBody>
      </p:sp>
      <p:sp>
        <p:nvSpPr>
          <p:cNvPr id="3" name="Date Placeholder 2"/>
          <p:cNvSpPr>
            <a:spLocks noGrp="1"/>
          </p:cNvSpPr>
          <p:nvPr>
            <p:ph type="dt" sz="half" idx="10"/>
          </p:nvPr>
        </p:nvSpPr>
        <p:spPr/>
        <p:txBody>
          <a:bodyPr/>
          <a:lstStyle/>
          <a:p>
            <a:r>
              <a:rPr lang="en-US" smtClean="0"/>
              <a:t>2017-09-11</a:t>
            </a:r>
            <a:endParaRPr lang="en-US"/>
          </a:p>
        </p:txBody>
      </p:sp>
      <p:sp>
        <p:nvSpPr>
          <p:cNvPr id="4" name="Footer Placeholder 3"/>
          <p:cNvSpPr>
            <a:spLocks noGrp="1"/>
          </p:cNvSpPr>
          <p:nvPr>
            <p:ph type="ftr" sz="quarter" idx="11"/>
          </p:nvPr>
        </p:nvSpPr>
        <p:spPr/>
        <p:txBody>
          <a:bodyPr/>
          <a:lstStyle/>
          <a:p>
            <a:r>
              <a:rPr lang="en-US" smtClean="0"/>
              <a:t>www.ideas.no</a:t>
            </a:r>
            <a:endParaRPr lang="en-US"/>
          </a:p>
        </p:txBody>
      </p:sp>
      <p:sp>
        <p:nvSpPr>
          <p:cNvPr id="5" name="Slide Number Placeholder 4"/>
          <p:cNvSpPr>
            <a:spLocks noGrp="1"/>
          </p:cNvSpPr>
          <p:nvPr>
            <p:ph type="sldNum" sz="quarter" idx="12"/>
          </p:nvPr>
        </p:nvSpPr>
        <p:spPr/>
        <p:txBody>
          <a:bodyPr/>
          <a:lstStyle/>
          <a:p>
            <a:fld id="{BF1A332A-EA44-9C4D-B3F5-1656BEA4DBBD}" type="slidenum">
              <a:rPr lang="en-US" smtClean="0"/>
              <a:t>13</a:t>
            </a:fld>
            <a:endParaRPr lang="en-US"/>
          </a:p>
        </p:txBody>
      </p:sp>
      <p:sp>
        <p:nvSpPr>
          <p:cNvPr id="6" name="Rectangle 5"/>
          <p:cNvSpPr/>
          <p:nvPr/>
        </p:nvSpPr>
        <p:spPr>
          <a:xfrm>
            <a:off x="609603" y="1466499"/>
            <a:ext cx="10862492" cy="1041054"/>
          </a:xfrm>
          <a:prstGeom prst="rect">
            <a:avLst/>
          </a:prstGeom>
        </p:spPr>
        <p:txBody>
          <a:bodyPr wrap="square">
            <a:spAutoFit/>
          </a:bodyPr>
          <a:lstStyle/>
          <a:p>
            <a:pPr>
              <a:lnSpc>
                <a:spcPct val="115000"/>
              </a:lnSpc>
              <a:spcAft>
                <a:spcPts val="1000"/>
              </a:spcAft>
            </a:pPr>
            <a:r>
              <a:rPr lang="en-US" dirty="0">
                <a:solidFill>
                  <a:srgbClr val="000000"/>
                </a:solidFill>
                <a:latin typeface="Calibri" panose="020F0502020204030204" pitchFamily="34" charset="0"/>
                <a:ea typeface="MS PGothic" panose="020B0600070205080204" pitchFamily="34" charset="-128"/>
                <a:cs typeface="Times New Roman" panose="02020603050405020304" pitchFamily="18" charset="0"/>
              </a:rPr>
              <a:t>The following ICs have been designed for the readout and control or large area imaging arrays. These</a:t>
            </a:r>
            <a:r>
              <a:rPr lang="en-US" b="1" dirty="0">
                <a:solidFill>
                  <a:srgbClr val="000000"/>
                </a:solidFill>
                <a:latin typeface="Calibri" panose="020F0502020204030204" pitchFamily="34" charset="0"/>
                <a:ea typeface="MS PGothic" panose="020B0600070205080204" pitchFamily="34" charset="-128"/>
                <a:cs typeface="Times New Roman" panose="02020603050405020304" pitchFamily="18" charset="0"/>
              </a:rPr>
              <a:t> </a:t>
            </a:r>
            <a:r>
              <a:rPr lang="en-US" dirty="0">
                <a:solidFill>
                  <a:srgbClr val="000000"/>
                </a:solidFill>
                <a:latin typeface="Calibri" panose="020F0502020204030204" pitchFamily="34" charset="0"/>
                <a:ea typeface="MS PGothic" panose="020B0600070205080204" pitchFamily="34" charset="-128"/>
                <a:cs typeface="Times New Roman" panose="02020603050405020304" pitchFamily="18" charset="0"/>
              </a:rPr>
              <a:t>circuits have a micro-controller for the control of the imaging array, and a number of low-noise voltage amplifiers and data converters (ADCs and DACs).</a:t>
            </a:r>
            <a:endParaRPr lang="en-US" dirty="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endParaRPr>
          </a:p>
        </p:txBody>
      </p:sp>
      <p:pic>
        <p:nvPicPr>
          <p:cNvPr id="9" name="Picture 8" descr="Screen Shot 2017-09-07 at 15.30.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121" y="3072414"/>
            <a:ext cx="7954051" cy="2477119"/>
          </a:xfrm>
          <a:prstGeom prst="rect">
            <a:avLst/>
          </a:prstGeom>
        </p:spPr>
      </p:pic>
      <p:sp>
        <p:nvSpPr>
          <p:cNvPr id="10" name="Rectangle 9"/>
          <p:cNvSpPr/>
          <p:nvPr/>
        </p:nvSpPr>
        <p:spPr>
          <a:xfrm>
            <a:off x="719918" y="2568588"/>
            <a:ext cx="2481263" cy="2333177"/>
          </a:xfrm>
          <a:prstGeom prst="rect">
            <a:avLst/>
          </a:prstGeom>
          <a:blipFill>
            <a:blip r:embed="rId3" cstate="screen">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TextBox 10"/>
          <p:cNvSpPr txBox="1"/>
          <p:nvPr/>
        </p:nvSpPr>
        <p:spPr>
          <a:xfrm>
            <a:off x="6646785" y="5744780"/>
            <a:ext cx="4634387" cy="369332"/>
          </a:xfrm>
          <a:prstGeom prst="rect">
            <a:avLst/>
          </a:prstGeom>
          <a:noFill/>
        </p:spPr>
        <p:txBody>
          <a:bodyPr wrap="square" rtlCol="0">
            <a:spAutoFit/>
          </a:bodyPr>
          <a:lstStyle/>
          <a:p>
            <a:r>
              <a:rPr lang="en-US" dirty="0"/>
              <a:t>Source:  </a:t>
            </a:r>
            <a:r>
              <a:rPr lang="en-US" dirty="0">
                <a:hlinkClick r:id="rId4"/>
              </a:rPr>
              <a:t>http://ideas.no/ideas-ic-products</a:t>
            </a:r>
            <a:r>
              <a:rPr lang="en-US" dirty="0" smtClean="0">
                <a:hlinkClick r:id="rId4"/>
              </a:rPr>
              <a:t>/</a:t>
            </a:r>
            <a:endParaRPr lang="en-US" dirty="0" smtClean="0"/>
          </a:p>
        </p:txBody>
      </p:sp>
    </p:spTree>
    <p:extLst>
      <p:ext uri="{BB962C8B-B14F-4D97-AF65-F5344CB8AC3E}">
        <p14:creationId xmlns:p14="http://schemas.microsoft.com/office/powerpoint/2010/main" val="3899507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73266"/>
          </a:xfrm>
        </p:spPr>
        <p:txBody>
          <a:bodyPr/>
          <a:lstStyle/>
          <a:p>
            <a:pPr algn="l"/>
            <a:r>
              <a:rPr lang="en-US" dirty="0"/>
              <a:t>ASIC Building Blocks (IP)</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BF1A332A-EA44-9C4D-B3F5-1656BEA4DBBD}" type="slidenum">
              <a:rPr lang="en-US" smtClean="0"/>
              <a:t>14</a:t>
            </a:fld>
            <a:endParaRPr lang="en-US"/>
          </a:p>
        </p:txBody>
      </p:sp>
      <p:grpSp>
        <p:nvGrpSpPr>
          <p:cNvPr id="7" name="Group 6"/>
          <p:cNvGrpSpPr/>
          <p:nvPr/>
        </p:nvGrpSpPr>
        <p:grpSpPr>
          <a:xfrm>
            <a:off x="3806127" y="1423660"/>
            <a:ext cx="7776276" cy="4614551"/>
            <a:chOff x="1060704" y="536448"/>
            <a:chExt cx="8912352" cy="5650992"/>
          </a:xfrm>
        </p:grpSpPr>
        <p:sp>
          <p:nvSpPr>
            <p:cNvPr id="8" name="Rectangle 7"/>
            <p:cNvSpPr/>
            <p:nvPr/>
          </p:nvSpPr>
          <p:spPr>
            <a:xfrm>
              <a:off x="1060704" y="536448"/>
              <a:ext cx="2791968" cy="524256"/>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defTabSz="731522" fontAlgn="auto" hangingPunct="1">
                <a:spcBef>
                  <a:spcPts val="0"/>
                </a:spcBef>
                <a:spcAft>
                  <a:spcPts val="0"/>
                </a:spcAft>
                <a:defRPr/>
              </a:pPr>
              <a:r>
                <a:rPr lang="sv-SE" sz="1200" b="1" kern="0" dirty="0">
                  <a:solidFill>
                    <a:schemeClr val="bg1"/>
                  </a:solidFill>
                  <a:effectLst/>
                  <a:latin typeface="Calibri" panose="020F0502020204030204"/>
                </a:rPr>
                <a:t>Analogue processing</a:t>
              </a:r>
              <a:endParaRPr lang="en-US" sz="1200" b="1" kern="0" dirty="0">
                <a:solidFill>
                  <a:schemeClr val="bg1"/>
                </a:solidFill>
                <a:effectLst/>
                <a:latin typeface="Calibri" panose="020F0502020204030204"/>
              </a:endParaRPr>
            </a:p>
          </p:txBody>
        </p:sp>
        <p:sp>
          <p:nvSpPr>
            <p:cNvPr id="9" name="Rectangle 8"/>
            <p:cNvSpPr/>
            <p:nvPr/>
          </p:nvSpPr>
          <p:spPr>
            <a:xfrm>
              <a:off x="4120896" y="536448"/>
              <a:ext cx="2791968" cy="524256"/>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defTabSz="731522" fontAlgn="auto" hangingPunct="1">
                <a:spcBef>
                  <a:spcPts val="0"/>
                </a:spcBef>
                <a:spcAft>
                  <a:spcPts val="0"/>
                </a:spcAft>
                <a:defRPr/>
              </a:pPr>
              <a:r>
                <a:rPr lang="sv-SE" sz="1200" b="1" kern="0" dirty="0">
                  <a:solidFill>
                    <a:schemeClr val="bg1"/>
                  </a:solidFill>
                  <a:effectLst/>
                  <a:latin typeface="Calibri" panose="020F0502020204030204"/>
                </a:rPr>
                <a:t>Converters &amp; Power</a:t>
              </a:r>
              <a:endParaRPr lang="en-US" sz="1200" b="1" kern="0" dirty="0">
                <a:solidFill>
                  <a:schemeClr val="bg1"/>
                </a:solidFill>
                <a:effectLst/>
                <a:latin typeface="Calibri" panose="020F0502020204030204"/>
              </a:endParaRPr>
            </a:p>
          </p:txBody>
        </p:sp>
        <p:sp>
          <p:nvSpPr>
            <p:cNvPr id="10" name="Rectangle 9"/>
            <p:cNvSpPr/>
            <p:nvPr/>
          </p:nvSpPr>
          <p:spPr>
            <a:xfrm>
              <a:off x="1060704" y="1161802"/>
              <a:ext cx="2791968" cy="524256"/>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Charge Sensitive Amplifiers (CSA)</a:t>
              </a:r>
              <a:endParaRPr lang="en-US" sz="1200" kern="0" dirty="0">
                <a:solidFill>
                  <a:schemeClr val="tx1"/>
                </a:solidFill>
                <a:effectLst/>
                <a:latin typeface="Calibri" panose="020F0502020204030204"/>
                <a:ea typeface="+mn-ea"/>
                <a:cs typeface="+mn-cs"/>
              </a:endParaRPr>
            </a:p>
          </p:txBody>
        </p:sp>
        <p:sp>
          <p:nvSpPr>
            <p:cNvPr id="11" name="Rectangle 10"/>
            <p:cNvSpPr/>
            <p:nvPr/>
          </p:nvSpPr>
          <p:spPr>
            <a:xfrm>
              <a:off x="1060704" y="1816608"/>
              <a:ext cx="2791968" cy="524256"/>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Shaping Amplifiers</a:t>
              </a:r>
              <a:endParaRPr lang="en-US" sz="1200" kern="0" dirty="0">
                <a:solidFill>
                  <a:schemeClr val="tx1"/>
                </a:solidFill>
                <a:effectLst/>
                <a:latin typeface="Calibri" panose="020F0502020204030204"/>
                <a:ea typeface="+mn-ea"/>
                <a:cs typeface="+mn-cs"/>
              </a:endParaRPr>
            </a:p>
          </p:txBody>
        </p:sp>
        <p:sp>
          <p:nvSpPr>
            <p:cNvPr id="12" name="Rectangle 11"/>
            <p:cNvSpPr/>
            <p:nvPr/>
          </p:nvSpPr>
          <p:spPr>
            <a:xfrm>
              <a:off x="1060704" y="2456688"/>
              <a:ext cx="2791968" cy="524256"/>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Pre-Amplifiers</a:t>
              </a:r>
              <a:endParaRPr lang="en-US" sz="1200" kern="0" dirty="0">
                <a:solidFill>
                  <a:schemeClr val="tx1"/>
                </a:solidFill>
                <a:effectLst/>
                <a:latin typeface="Calibri" panose="020F0502020204030204"/>
                <a:ea typeface="+mn-ea"/>
                <a:cs typeface="+mn-cs"/>
              </a:endParaRPr>
            </a:p>
          </p:txBody>
        </p:sp>
        <p:sp>
          <p:nvSpPr>
            <p:cNvPr id="13" name="Rectangle 12"/>
            <p:cNvSpPr/>
            <p:nvPr/>
          </p:nvSpPr>
          <p:spPr>
            <a:xfrm>
              <a:off x="1060704" y="3736848"/>
              <a:ext cx="2791968" cy="524256"/>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Current Conveyor</a:t>
              </a:r>
              <a:endParaRPr lang="en-US" sz="1200" kern="0" dirty="0">
                <a:solidFill>
                  <a:schemeClr val="tx1"/>
                </a:solidFill>
                <a:effectLst/>
                <a:latin typeface="Calibri" panose="020F0502020204030204"/>
                <a:ea typeface="+mn-ea"/>
                <a:cs typeface="+mn-cs"/>
              </a:endParaRPr>
            </a:p>
          </p:txBody>
        </p:sp>
        <p:sp>
          <p:nvSpPr>
            <p:cNvPr id="14" name="Rectangle 13"/>
            <p:cNvSpPr/>
            <p:nvPr/>
          </p:nvSpPr>
          <p:spPr>
            <a:xfrm>
              <a:off x="1060704" y="4376928"/>
              <a:ext cx="2791968" cy="524256"/>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Fast Trigger Generators</a:t>
              </a:r>
              <a:endParaRPr lang="en-US" sz="1200" kern="0" dirty="0">
                <a:solidFill>
                  <a:schemeClr val="tx1"/>
                </a:solidFill>
                <a:effectLst/>
                <a:latin typeface="Calibri" panose="020F0502020204030204"/>
                <a:ea typeface="+mn-ea"/>
                <a:cs typeface="+mn-cs"/>
              </a:endParaRPr>
            </a:p>
          </p:txBody>
        </p:sp>
        <p:sp>
          <p:nvSpPr>
            <p:cNvPr id="15" name="Rectangle 14"/>
            <p:cNvSpPr/>
            <p:nvPr/>
          </p:nvSpPr>
          <p:spPr>
            <a:xfrm>
              <a:off x="4120896" y="1176528"/>
              <a:ext cx="2791968" cy="1164336"/>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Analogue-to-Digital Converters (ADC)</a:t>
              </a:r>
              <a:endParaRPr lang="en-US" sz="1200" kern="0" dirty="0">
                <a:solidFill>
                  <a:schemeClr val="tx1"/>
                </a:solidFill>
                <a:effectLst/>
                <a:latin typeface="Calibri" panose="020F0502020204030204"/>
                <a:ea typeface="+mn-ea"/>
                <a:cs typeface="+mn-cs"/>
              </a:endParaRPr>
            </a:p>
          </p:txBody>
        </p:sp>
        <p:sp>
          <p:nvSpPr>
            <p:cNvPr id="16" name="Rectangle 15"/>
            <p:cNvSpPr/>
            <p:nvPr/>
          </p:nvSpPr>
          <p:spPr>
            <a:xfrm>
              <a:off x="4120896" y="2456688"/>
              <a:ext cx="2791968" cy="1164336"/>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Digital-to-Analogue Converters (DAC)</a:t>
              </a:r>
              <a:endParaRPr lang="en-US" sz="1200" kern="0" dirty="0">
                <a:solidFill>
                  <a:schemeClr val="tx1"/>
                </a:solidFill>
                <a:effectLst/>
                <a:latin typeface="Calibri" panose="020F0502020204030204"/>
                <a:ea typeface="+mn-ea"/>
                <a:cs typeface="+mn-cs"/>
              </a:endParaRPr>
            </a:p>
          </p:txBody>
        </p:sp>
        <p:sp>
          <p:nvSpPr>
            <p:cNvPr id="17" name="Rectangle 16"/>
            <p:cNvSpPr/>
            <p:nvPr/>
          </p:nvSpPr>
          <p:spPr>
            <a:xfrm>
              <a:off x="1060704" y="5663184"/>
              <a:ext cx="2791968" cy="524256"/>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Sampling Pipeline</a:t>
              </a:r>
              <a:endParaRPr lang="en-US" sz="1200" kern="0" dirty="0">
                <a:solidFill>
                  <a:schemeClr val="tx1"/>
                </a:solidFill>
                <a:effectLst/>
                <a:latin typeface="Calibri" panose="020F0502020204030204"/>
                <a:ea typeface="+mn-ea"/>
                <a:cs typeface="+mn-cs"/>
              </a:endParaRPr>
            </a:p>
          </p:txBody>
        </p:sp>
        <p:sp>
          <p:nvSpPr>
            <p:cNvPr id="18" name="Rectangle 17"/>
            <p:cNvSpPr/>
            <p:nvPr/>
          </p:nvSpPr>
          <p:spPr>
            <a:xfrm>
              <a:off x="4120896" y="3730752"/>
              <a:ext cx="2791968" cy="524256"/>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Time-to-Digital Converters (TDC)</a:t>
              </a:r>
              <a:endParaRPr lang="en-US" sz="1200" kern="0" dirty="0">
                <a:solidFill>
                  <a:schemeClr val="tx1"/>
                </a:solidFill>
                <a:effectLst/>
                <a:latin typeface="Calibri" panose="020F0502020204030204"/>
                <a:ea typeface="+mn-ea"/>
                <a:cs typeface="+mn-cs"/>
              </a:endParaRPr>
            </a:p>
          </p:txBody>
        </p:sp>
        <p:sp>
          <p:nvSpPr>
            <p:cNvPr id="19" name="Rectangle 18"/>
            <p:cNvSpPr/>
            <p:nvPr/>
          </p:nvSpPr>
          <p:spPr>
            <a:xfrm>
              <a:off x="1060704" y="5017008"/>
              <a:ext cx="2791968" cy="524256"/>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Trigger Processing</a:t>
              </a:r>
              <a:endParaRPr lang="en-US" sz="1200" kern="0" dirty="0">
                <a:solidFill>
                  <a:schemeClr val="tx1"/>
                </a:solidFill>
                <a:effectLst/>
                <a:latin typeface="Calibri" panose="020F0502020204030204"/>
                <a:ea typeface="+mn-ea"/>
                <a:cs typeface="+mn-cs"/>
              </a:endParaRPr>
            </a:p>
          </p:txBody>
        </p:sp>
        <p:sp>
          <p:nvSpPr>
            <p:cNvPr id="20" name="Rectangle 19"/>
            <p:cNvSpPr/>
            <p:nvPr/>
          </p:nvSpPr>
          <p:spPr>
            <a:xfrm>
              <a:off x="7181088" y="3096768"/>
              <a:ext cx="2791968" cy="524256"/>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Static RAM (SRAM) with EDAC</a:t>
              </a:r>
              <a:endParaRPr lang="en-US" sz="1200" kern="0" dirty="0">
                <a:solidFill>
                  <a:schemeClr val="tx1"/>
                </a:solidFill>
                <a:effectLst/>
                <a:latin typeface="Calibri" panose="020F0502020204030204"/>
                <a:ea typeface="+mn-ea"/>
                <a:cs typeface="+mn-cs"/>
              </a:endParaRPr>
            </a:p>
          </p:txBody>
        </p:sp>
        <p:sp>
          <p:nvSpPr>
            <p:cNvPr id="21" name="Rectangle 20"/>
            <p:cNvSpPr/>
            <p:nvPr/>
          </p:nvSpPr>
          <p:spPr>
            <a:xfrm>
              <a:off x="7181088" y="1176528"/>
              <a:ext cx="2791968" cy="1810512"/>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Custom Microcontroller (</a:t>
              </a:r>
              <a:r>
                <a:rPr lang="el-GR" sz="1200" kern="0" dirty="0">
                  <a:solidFill>
                    <a:schemeClr val="tx1"/>
                  </a:solidFill>
                  <a:effectLst/>
                  <a:latin typeface="Calibri" panose="020F0502020204030204"/>
                  <a:ea typeface="+mn-ea"/>
                  <a:cs typeface="+mn-cs"/>
                </a:rPr>
                <a:t>μ</a:t>
              </a:r>
              <a:r>
                <a:rPr lang="sv-SE" sz="1200" kern="0" dirty="0">
                  <a:solidFill>
                    <a:schemeClr val="tx1"/>
                  </a:solidFill>
                  <a:effectLst/>
                  <a:latin typeface="Calibri" panose="020F0502020204030204"/>
                  <a:ea typeface="+mn-ea"/>
                  <a:cs typeface="+mn-cs"/>
                </a:rPr>
                <a:t>C)</a:t>
              </a:r>
              <a:endParaRPr lang="en-US" sz="1200" kern="0" dirty="0">
                <a:solidFill>
                  <a:schemeClr val="tx1"/>
                </a:solidFill>
                <a:effectLst/>
                <a:latin typeface="Calibri" panose="020F0502020204030204"/>
                <a:ea typeface="+mn-ea"/>
                <a:cs typeface="+mn-cs"/>
              </a:endParaRPr>
            </a:p>
          </p:txBody>
        </p:sp>
        <p:sp>
          <p:nvSpPr>
            <p:cNvPr id="22" name="Rectangle 21"/>
            <p:cNvSpPr/>
            <p:nvPr/>
          </p:nvSpPr>
          <p:spPr>
            <a:xfrm>
              <a:off x="1060704" y="3096768"/>
              <a:ext cx="2791968" cy="524256"/>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Buffer Amplifiers</a:t>
              </a:r>
              <a:endParaRPr lang="en-US" sz="1200" kern="0" dirty="0">
                <a:solidFill>
                  <a:schemeClr val="tx1"/>
                </a:solidFill>
                <a:effectLst/>
                <a:latin typeface="Calibri" panose="020F0502020204030204"/>
                <a:ea typeface="+mn-ea"/>
                <a:cs typeface="+mn-cs"/>
              </a:endParaRPr>
            </a:p>
          </p:txBody>
        </p:sp>
        <p:sp>
          <p:nvSpPr>
            <p:cNvPr id="23" name="Rectangle 22"/>
            <p:cNvSpPr/>
            <p:nvPr/>
          </p:nvSpPr>
          <p:spPr>
            <a:xfrm>
              <a:off x="7181088" y="3730752"/>
              <a:ext cx="2791968" cy="524256"/>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Programmable Trigger Coincidence Logic</a:t>
              </a:r>
              <a:endParaRPr lang="en-US" sz="1200" kern="0" dirty="0">
                <a:solidFill>
                  <a:schemeClr val="tx1"/>
                </a:solidFill>
                <a:effectLst/>
                <a:latin typeface="Calibri" panose="020F0502020204030204"/>
                <a:ea typeface="+mn-ea"/>
                <a:cs typeface="+mn-cs"/>
              </a:endParaRPr>
            </a:p>
          </p:txBody>
        </p:sp>
        <p:sp>
          <p:nvSpPr>
            <p:cNvPr id="24" name="Rectangle 23"/>
            <p:cNvSpPr/>
            <p:nvPr/>
          </p:nvSpPr>
          <p:spPr>
            <a:xfrm>
              <a:off x="7181088" y="4376928"/>
              <a:ext cx="2791968" cy="524256"/>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External Control Interfaces (SPI, etc.)</a:t>
              </a:r>
              <a:endParaRPr lang="en-US" sz="1200" kern="0" dirty="0">
                <a:solidFill>
                  <a:schemeClr val="tx1"/>
                </a:solidFill>
                <a:effectLst/>
                <a:latin typeface="Calibri" panose="020F0502020204030204"/>
                <a:ea typeface="+mn-ea"/>
                <a:cs typeface="+mn-cs"/>
              </a:endParaRPr>
            </a:p>
          </p:txBody>
        </p:sp>
        <p:sp>
          <p:nvSpPr>
            <p:cNvPr id="25" name="Rectangle 24"/>
            <p:cNvSpPr/>
            <p:nvPr/>
          </p:nvSpPr>
          <p:spPr>
            <a:xfrm>
              <a:off x="7181088" y="5017008"/>
              <a:ext cx="2791968" cy="524256"/>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Custom High-Speed Serial Data Links</a:t>
              </a:r>
              <a:endParaRPr lang="en-US" sz="1200" kern="0" dirty="0">
                <a:solidFill>
                  <a:schemeClr val="tx1"/>
                </a:solidFill>
                <a:effectLst/>
                <a:latin typeface="Calibri" panose="020F0502020204030204"/>
                <a:ea typeface="+mn-ea"/>
                <a:cs typeface="+mn-cs"/>
              </a:endParaRPr>
            </a:p>
          </p:txBody>
        </p:sp>
        <p:sp>
          <p:nvSpPr>
            <p:cNvPr id="26" name="Rectangle 25"/>
            <p:cNvSpPr/>
            <p:nvPr/>
          </p:nvSpPr>
          <p:spPr>
            <a:xfrm>
              <a:off x="7181087" y="5663184"/>
              <a:ext cx="2791969" cy="524256"/>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Data Encoders </a:t>
              </a:r>
              <a:br>
                <a:rPr lang="sv-SE" sz="1200" kern="0" dirty="0">
                  <a:solidFill>
                    <a:schemeClr val="tx1"/>
                  </a:solidFill>
                  <a:effectLst/>
                  <a:latin typeface="Calibri" panose="020F0502020204030204"/>
                  <a:ea typeface="+mn-ea"/>
                  <a:cs typeface="+mn-cs"/>
                </a:rPr>
              </a:br>
              <a:r>
                <a:rPr lang="sv-SE" sz="1200" kern="0" dirty="0">
                  <a:solidFill>
                    <a:schemeClr val="tx1"/>
                  </a:solidFill>
                  <a:effectLst/>
                  <a:latin typeface="Calibri" panose="020F0502020204030204"/>
                  <a:ea typeface="+mn-ea"/>
                  <a:cs typeface="+mn-cs"/>
                </a:rPr>
                <a:t>(8b/10b etc.)</a:t>
              </a:r>
              <a:endParaRPr lang="en-US" sz="1200" kern="0" dirty="0">
                <a:solidFill>
                  <a:schemeClr val="tx1"/>
                </a:solidFill>
                <a:effectLst/>
                <a:latin typeface="Calibri" panose="020F0502020204030204"/>
                <a:ea typeface="+mn-ea"/>
                <a:cs typeface="+mn-cs"/>
              </a:endParaRPr>
            </a:p>
          </p:txBody>
        </p:sp>
        <p:sp>
          <p:nvSpPr>
            <p:cNvPr id="27" name="Rectangle 26"/>
            <p:cNvSpPr/>
            <p:nvPr/>
          </p:nvSpPr>
          <p:spPr>
            <a:xfrm>
              <a:off x="7181088" y="536448"/>
              <a:ext cx="2791968" cy="524256"/>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defTabSz="731522" fontAlgn="auto" hangingPunct="1">
                <a:spcBef>
                  <a:spcPts val="0"/>
                </a:spcBef>
                <a:spcAft>
                  <a:spcPts val="0"/>
                </a:spcAft>
                <a:defRPr/>
              </a:pPr>
              <a:r>
                <a:rPr lang="sv-SE" sz="1200" b="1" kern="0" dirty="0">
                  <a:solidFill>
                    <a:schemeClr val="bg1"/>
                  </a:solidFill>
                  <a:effectLst/>
                  <a:latin typeface="Calibri" panose="020F0502020204030204"/>
                </a:rPr>
                <a:t>Digital</a:t>
              </a:r>
              <a:endParaRPr lang="en-US" sz="1200" b="1" kern="0" dirty="0">
                <a:solidFill>
                  <a:schemeClr val="bg1"/>
                </a:solidFill>
                <a:effectLst/>
                <a:latin typeface="Calibri" panose="020F0502020204030204"/>
              </a:endParaRPr>
            </a:p>
          </p:txBody>
        </p:sp>
        <p:sp>
          <p:nvSpPr>
            <p:cNvPr id="28" name="Rectangle 27"/>
            <p:cNvSpPr/>
            <p:nvPr/>
          </p:nvSpPr>
          <p:spPr>
            <a:xfrm>
              <a:off x="4120896" y="4364736"/>
              <a:ext cx="2791968" cy="530352"/>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Fast Mono-Stable Multivibrators</a:t>
              </a:r>
              <a:endParaRPr lang="en-US" sz="1200" kern="0" dirty="0">
                <a:solidFill>
                  <a:schemeClr val="tx1"/>
                </a:solidFill>
                <a:effectLst/>
                <a:latin typeface="Calibri" panose="020F0502020204030204"/>
                <a:ea typeface="+mn-ea"/>
                <a:cs typeface="+mn-cs"/>
              </a:endParaRPr>
            </a:p>
          </p:txBody>
        </p:sp>
        <p:sp>
          <p:nvSpPr>
            <p:cNvPr id="29" name="Rectangle 28"/>
            <p:cNvSpPr/>
            <p:nvPr/>
          </p:nvSpPr>
          <p:spPr>
            <a:xfrm>
              <a:off x="4120896" y="5657088"/>
              <a:ext cx="2791969" cy="530352"/>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Reference and Bias Generators</a:t>
              </a:r>
              <a:endParaRPr lang="en-US" sz="1200" kern="0" dirty="0">
                <a:solidFill>
                  <a:schemeClr val="tx1"/>
                </a:solidFill>
                <a:effectLst/>
                <a:latin typeface="Calibri" panose="020F0502020204030204"/>
                <a:ea typeface="+mn-ea"/>
                <a:cs typeface="+mn-cs"/>
              </a:endParaRPr>
            </a:p>
          </p:txBody>
        </p:sp>
        <p:sp>
          <p:nvSpPr>
            <p:cNvPr id="30" name="Rectangle 29"/>
            <p:cNvSpPr/>
            <p:nvPr/>
          </p:nvSpPr>
          <p:spPr>
            <a:xfrm>
              <a:off x="4120896" y="5023104"/>
              <a:ext cx="2791968" cy="530352"/>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defTabSz="731522" fontAlgn="auto" hangingPunct="1">
                <a:spcBef>
                  <a:spcPts val="0"/>
                </a:spcBef>
                <a:spcAft>
                  <a:spcPts val="0"/>
                </a:spcAft>
                <a:defRPr/>
              </a:pPr>
              <a:r>
                <a:rPr lang="sv-SE" sz="1200" kern="0" dirty="0">
                  <a:solidFill>
                    <a:schemeClr val="tx1"/>
                  </a:solidFill>
                  <a:effectLst/>
                  <a:latin typeface="Calibri" panose="020F0502020204030204"/>
                  <a:ea typeface="+mn-ea"/>
                  <a:cs typeface="+mn-cs"/>
                </a:rPr>
                <a:t>Low-Dropout Regulators (LDO)</a:t>
              </a:r>
              <a:endParaRPr lang="en-US" sz="1200" kern="0" dirty="0">
                <a:solidFill>
                  <a:schemeClr val="tx1"/>
                </a:solidFill>
                <a:effectLst/>
                <a:latin typeface="Calibri" panose="020F0502020204030204"/>
                <a:ea typeface="+mn-ea"/>
                <a:cs typeface="+mn-cs"/>
              </a:endParaRPr>
            </a:p>
          </p:txBody>
        </p:sp>
      </p:grpSp>
      <p:sp>
        <p:nvSpPr>
          <p:cNvPr id="32" name="TextBox 31"/>
          <p:cNvSpPr txBox="1"/>
          <p:nvPr/>
        </p:nvSpPr>
        <p:spPr>
          <a:xfrm>
            <a:off x="757845" y="1640200"/>
            <a:ext cx="1921945" cy="3108544"/>
          </a:xfrm>
          <a:prstGeom prst="rect">
            <a:avLst/>
          </a:prstGeom>
          <a:noFill/>
        </p:spPr>
        <p:txBody>
          <a:bodyPr wrap="none" rtlCol="0">
            <a:spAutoFit/>
          </a:bodyPr>
          <a:lstStyle/>
          <a:p>
            <a:r>
              <a:rPr lang="en-US" sz="1400" b="1" dirty="0"/>
              <a:t>Full-Custom Digital</a:t>
            </a:r>
          </a:p>
          <a:p>
            <a:pPr lvl="1"/>
            <a:r>
              <a:rPr lang="en-US" sz="1400" dirty="0"/>
              <a:t>Rad-Hard</a:t>
            </a:r>
          </a:p>
          <a:p>
            <a:pPr lvl="1"/>
            <a:r>
              <a:rPr lang="en-US" sz="1400" dirty="0"/>
              <a:t>Triple-Redundant</a:t>
            </a:r>
          </a:p>
          <a:p>
            <a:pPr lvl="1"/>
            <a:r>
              <a:rPr lang="en-US" sz="1400" dirty="0"/>
              <a:t>Parity Check</a:t>
            </a:r>
          </a:p>
          <a:p>
            <a:pPr lvl="1"/>
            <a:endParaRPr lang="en-US" sz="1400" b="1" dirty="0"/>
          </a:p>
          <a:p>
            <a:r>
              <a:rPr lang="en-US" sz="1400" b="1" dirty="0"/>
              <a:t>Rad-Hard by Design</a:t>
            </a:r>
          </a:p>
          <a:p>
            <a:pPr lvl="1"/>
            <a:r>
              <a:rPr lang="en-US" sz="1400" dirty="0"/>
              <a:t>SEL immune</a:t>
            </a:r>
          </a:p>
          <a:p>
            <a:pPr lvl="1"/>
            <a:r>
              <a:rPr lang="en-US" sz="1400" dirty="0"/>
              <a:t>SEU tolerant</a:t>
            </a:r>
          </a:p>
          <a:p>
            <a:pPr lvl="1"/>
            <a:endParaRPr lang="en-US" sz="1400" b="1" dirty="0"/>
          </a:p>
          <a:p>
            <a:r>
              <a:rPr lang="en-US" sz="1400" b="1" dirty="0"/>
              <a:t>Rad-Hard by Process</a:t>
            </a:r>
          </a:p>
          <a:p>
            <a:pPr lvl="1"/>
            <a:r>
              <a:rPr lang="en-US" sz="1400" dirty="0"/>
              <a:t>TID tolerant</a:t>
            </a:r>
          </a:p>
          <a:p>
            <a:pPr lvl="1"/>
            <a:endParaRPr lang="en-US" sz="1400" b="1" dirty="0"/>
          </a:p>
          <a:p>
            <a:r>
              <a:rPr lang="en-US" sz="1400" b="1" dirty="0"/>
              <a:t>Extended Temp Range</a:t>
            </a:r>
          </a:p>
          <a:p>
            <a:pPr lvl="1"/>
            <a:r>
              <a:rPr lang="en-US" sz="1400" dirty="0" err="1"/>
              <a:t>Cryo</a:t>
            </a:r>
            <a:r>
              <a:rPr lang="en-US" sz="1400" dirty="0"/>
              <a:t> on Request</a:t>
            </a:r>
          </a:p>
        </p:txBody>
      </p:sp>
    </p:spTree>
    <p:extLst>
      <p:ext uri="{BB962C8B-B14F-4D97-AF65-F5344CB8AC3E}">
        <p14:creationId xmlns:p14="http://schemas.microsoft.com/office/powerpoint/2010/main" val="2382263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IC Configurator</a:t>
            </a:r>
          </a:p>
        </p:txBody>
      </p:sp>
      <p:sp>
        <p:nvSpPr>
          <p:cNvPr id="3" name="Date Placeholder 2"/>
          <p:cNvSpPr>
            <a:spLocks noGrp="1"/>
          </p:cNvSpPr>
          <p:nvPr>
            <p:ph type="dt" sz="half" idx="10"/>
          </p:nvPr>
        </p:nvSpPr>
        <p:spPr/>
        <p:txBody>
          <a:bodyPr/>
          <a:lstStyle/>
          <a:p>
            <a:r>
              <a:rPr lang="en-US" smtClean="0"/>
              <a:t>2017-09-11</a:t>
            </a:r>
            <a:endParaRPr lang="en-US"/>
          </a:p>
        </p:txBody>
      </p:sp>
      <p:sp>
        <p:nvSpPr>
          <p:cNvPr id="4" name="Footer Placeholder 3"/>
          <p:cNvSpPr>
            <a:spLocks noGrp="1"/>
          </p:cNvSpPr>
          <p:nvPr>
            <p:ph type="ftr" sz="quarter" idx="11"/>
          </p:nvPr>
        </p:nvSpPr>
        <p:spPr/>
        <p:txBody>
          <a:bodyPr/>
          <a:lstStyle/>
          <a:p>
            <a:r>
              <a:rPr lang="en-US" smtClean="0"/>
              <a:t>www.ideas.no</a:t>
            </a:r>
            <a:endParaRPr lang="en-US"/>
          </a:p>
        </p:txBody>
      </p:sp>
      <p:sp>
        <p:nvSpPr>
          <p:cNvPr id="5" name="Slide Number Placeholder 4"/>
          <p:cNvSpPr>
            <a:spLocks noGrp="1"/>
          </p:cNvSpPr>
          <p:nvPr>
            <p:ph type="sldNum" sz="quarter" idx="12"/>
          </p:nvPr>
        </p:nvSpPr>
        <p:spPr/>
        <p:txBody>
          <a:bodyPr/>
          <a:lstStyle/>
          <a:p>
            <a:fld id="{BF1A332A-EA44-9C4D-B3F5-1656BEA4DBBD}" type="slidenum">
              <a:rPr lang="en-US" smtClean="0"/>
              <a:t>15</a:t>
            </a:fld>
            <a:endParaRPr lang="en-US"/>
          </a:p>
        </p:txBody>
      </p:sp>
      <p:pic>
        <p:nvPicPr>
          <p:cNvPr id="6" name="Picture 5" descr="Screen Shot 2016-02-29 at 11.31.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9914" y="2019254"/>
            <a:ext cx="5712495" cy="3528979"/>
          </a:xfrm>
          <a:prstGeom prst="rect">
            <a:avLst/>
          </a:prstGeom>
        </p:spPr>
      </p:pic>
      <p:sp>
        <p:nvSpPr>
          <p:cNvPr id="7" name="Rectangle 6"/>
          <p:cNvSpPr/>
          <p:nvPr/>
        </p:nvSpPr>
        <p:spPr>
          <a:xfrm>
            <a:off x="761275" y="1314151"/>
            <a:ext cx="3724096" cy="369332"/>
          </a:xfrm>
          <a:prstGeom prst="rect">
            <a:avLst/>
          </a:prstGeom>
        </p:spPr>
        <p:txBody>
          <a:bodyPr wrap="none">
            <a:spAutoFit/>
          </a:bodyPr>
          <a:lstStyle/>
          <a:p>
            <a:r>
              <a:rPr lang="en-US" dirty="0">
                <a:hlinkClick r:id="rId3"/>
              </a:rPr>
              <a:t>http://www.ideas.no/ic-configurator</a:t>
            </a:r>
            <a:r>
              <a:rPr lang="en-US" dirty="0" smtClean="0">
                <a:hlinkClick r:id="rId3"/>
              </a:rPr>
              <a:t>/</a:t>
            </a:r>
            <a:endParaRPr lang="en-US" dirty="0"/>
          </a:p>
        </p:txBody>
      </p:sp>
      <p:sp>
        <p:nvSpPr>
          <p:cNvPr id="8" name="Rectangle 7"/>
          <p:cNvSpPr/>
          <p:nvPr/>
        </p:nvSpPr>
        <p:spPr>
          <a:xfrm>
            <a:off x="761276" y="2249171"/>
            <a:ext cx="4597357" cy="2308324"/>
          </a:xfrm>
          <a:prstGeom prst="rect">
            <a:avLst/>
          </a:prstGeom>
        </p:spPr>
        <p:txBody>
          <a:bodyPr wrap="square">
            <a:spAutoFit/>
          </a:bodyPr>
          <a:lstStyle/>
          <a:p>
            <a:r>
              <a:rPr lang="en-US" dirty="0"/>
              <a:t>This </a:t>
            </a:r>
            <a:r>
              <a:rPr lang="en-US" dirty="0" smtClean="0"/>
              <a:t>form helps </a:t>
            </a:r>
            <a:r>
              <a:rPr lang="en-US" dirty="0"/>
              <a:t>us to understand your needs and find a good solution for you. </a:t>
            </a:r>
          </a:p>
          <a:p>
            <a:endParaRPr lang="en-US" dirty="0"/>
          </a:p>
          <a:p>
            <a:r>
              <a:rPr lang="en-US" dirty="0"/>
              <a:t>Please enter </a:t>
            </a:r>
            <a:r>
              <a:rPr lang="en-US" dirty="0" smtClean="0"/>
              <a:t>the </a:t>
            </a:r>
            <a:r>
              <a:rPr lang="en-US" dirty="0"/>
              <a:t>information you have </a:t>
            </a:r>
            <a:r>
              <a:rPr lang="en-US" dirty="0" smtClean="0"/>
              <a:t>available; leave unknowns open. </a:t>
            </a:r>
            <a:endParaRPr lang="en-US" dirty="0"/>
          </a:p>
          <a:p>
            <a:endParaRPr lang="en-US" dirty="0"/>
          </a:p>
          <a:p>
            <a:r>
              <a:rPr lang="en-US" dirty="0"/>
              <a:t>Based on </a:t>
            </a:r>
            <a:r>
              <a:rPr lang="en-US" dirty="0" smtClean="0"/>
              <a:t>this </a:t>
            </a:r>
            <a:r>
              <a:rPr lang="en-US" dirty="0"/>
              <a:t>information, we are looking forward discussing further details with you.</a:t>
            </a:r>
          </a:p>
        </p:txBody>
      </p:sp>
    </p:spTree>
    <p:extLst>
      <p:ext uri="{BB962C8B-B14F-4D97-AF65-F5344CB8AC3E}">
        <p14:creationId xmlns:p14="http://schemas.microsoft.com/office/powerpoint/2010/main" val="2353958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Recently Completed ASIC Design Projects</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a:t>www.ideas.no</a:t>
            </a:r>
          </a:p>
        </p:txBody>
      </p:sp>
      <p:sp>
        <p:nvSpPr>
          <p:cNvPr id="6" name="Slide Number Placeholder 5"/>
          <p:cNvSpPr>
            <a:spLocks noGrp="1"/>
          </p:cNvSpPr>
          <p:nvPr>
            <p:ph type="sldNum" sz="quarter" idx="12"/>
          </p:nvPr>
        </p:nvSpPr>
        <p:spPr/>
        <p:txBody>
          <a:bodyPr/>
          <a:lstStyle/>
          <a:p>
            <a:fld id="{F28D481B-9C33-CE4F-8CF2-86DB4266A916}" type="slidenum">
              <a:rPr lang="en-US" smtClean="0"/>
              <a:t>16</a:t>
            </a:fld>
            <a:endParaRPr lang="en-US"/>
          </a:p>
        </p:txBody>
      </p:sp>
      <p:pic>
        <p:nvPicPr>
          <p:cNvPr id="7" name="Picture 6" descr="VATA46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94737" y="3214904"/>
            <a:ext cx="3045167" cy="3049295"/>
          </a:xfrm>
          <a:prstGeom prst="rect">
            <a:avLst/>
          </a:prstGeom>
        </p:spPr>
      </p:pic>
      <p:pic>
        <p:nvPicPr>
          <p:cNvPr id="8" name="Picture 7" descr="2015-02-06-IDEAS-NIRCA-large-300DPI.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5254" y="1542012"/>
            <a:ext cx="4263951" cy="2952505"/>
          </a:xfrm>
          <a:prstGeom prst="rect">
            <a:avLst/>
          </a:prstGeom>
        </p:spPr>
      </p:pic>
      <p:pic>
        <p:nvPicPr>
          <p:cNvPr id="10" name="Picture 9" descr="XA28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9676955" y="2050032"/>
            <a:ext cx="2124483" cy="1051428"/>
          </a:xfrm>
          <a:prstGeom prst="rect">
            <a:avLst/>
          </a:prstGeom>
        </p:spPr>
      </p:pic>
      <p:sp>
        <p:nvSpPr>
          <p:cNvPr id="11" name="TextBox 10"/>
          <p:cNvSpPr txBox="1"/>
          <p:nvPr/>
        </p:nvSpPr>
        <p:spPr>
          <a:xfrm>
            <a:off x="609601" y="1542003"/>
            <a:ext cx="2513867" cy="1477328"/>
          </a:xfrm>
          <a:prstGeom prst="rect">
            <a:avLst/>
          </a:prstGeom>
          <a:noFill/>
        </p:spPr>
        <p:txBody>
          <a:bodyPr wrap="square" rtlCol="0">
            <a:spAutoFit/>
          </a:bodyPr>
          <a:lstStyle/>
          <a:p>
            <a:r>
              <a:rPr lang="en-US" dirty="0"/>
              <a:t>Readout and counters for space radiation sensors in RADEM instrument for ESA JUICE space mission.</a:t>
            </a:r>
          </a:p>
        </p:txBody>
      </p:sp>
      <p:sp>
        <p:nvSpPr>
          <p:cNvPr id="12" name="TextBox 11"/>
          <p:cNvSpPr txBox="1"/>
          <p:nvPr/>
        </p:nvSpPr>
        <p:spPr>
          <a:xfrm>
            <a:off x="3940287" y="4776619"/>
            <a:ext cx="2543007" cy="1477328"/>
          </a:xfrm>
          <a:prstGeom prst="rect">
            <a:avLst/>
          </a:prstGeom>
          <a:noFill/>
        </p:spPr>
        <p:txBody>
          <a:bodyPr wrap="square" rtlCol="0">
            <a:spAutoFit/>
          </a:bodyPr>
          <a:lstStyle/>
          <a:p>
            <a:r>
              <a:rPr lang="en-US" dirty="0"/>
              <a:t>Cryogenic operation readout and controller system-on-chip for MCT infrared focal plane array.</a:t>
            </a:r>
          </a:p>
        </p:txBody>
      </p:sp>
      <p:sp>
        <p:nvSpPr>
          <p:cNvPr id="13" name="TextBox 12"/>
          <p:cNvSpPr txBox="1"/>
          <p:nvPr/>
        </p:nvSpPr>
        <p:spPr>
          <a:xfrm>
            <a:off x="9798189" y="5156046"/>
            <a:ext cx="1611568" cy="1200329"/>
          </a:xfrm>
          <a:prstGeom prst="rect">
            <a:avLst/>
          </a:prstGeom>
          <a:noFill/>
        </p:spPr>
        <p:txBody>
          <a:bodyPr wrap="square" rtlCol="0">
            <a:spAutoFit/>
          </a:bodyPr>
          <a:lstStyle/>
          <a:p>
            <a:r>
              <a:rPr lang="en-US" dirty="0" err="1"/>
              <a:t>SiPM</a:t>
            </a:r>
            <a:r>
              <a:rPr lang="en-US" dirty="0"/>
              <a:t> </a:t>
            </a:r>
            <a:r>
              <a:rPr lang="en-US" dirty="0" err="1"/>
              <a:t>photosensor</a:t>
            </a:r>
            <a:r>
              <a:rPr lang="en-US" dirty="0"/>
              <a:t> readout for spectrometers</a:t>
            </a:r>
          </a:p>
        </p:txBody>
      </p:sp>
      <p:sp>
        <p:nvSpPr>
          <p:cNvPr id="14" name="TextBox 13"/>
          <p:cNvSpPr txBox="1"/>
          <p:nvPr/>
        </p:nvSpPr>
        <p:spPr>
          <a:xfrm>
            <a:off x="8120552" y="1541992"/>
            <a:ext cx="1967965" cy="923330"/>
          </a:xfrm>
          <a:prstGeom prst="rect">
            <a:avLst/>
          </a:prstGeom>
          <a:noFill/>
        </p:spPr>
        <p:txBody>
          <a:bodyPr wrap="square" rtlCol="0">
            <a:spAutoFit/>
          </a:bodyPr>
          <a:lstStyle/>
          <a:p>
            <a:r>
              <a:rPr lang="en-US" dirty="0"/>
              <a:t>Readout for CZT for gamma and x-ray spectroscopy</a:t>
            </a:r>
          </a:p>
        </p:txBody>
      </p:sp>
      <p:pic>
        <p:nvPicPr>
          <p:cNvPr id="3" name="Picture 2" descr="IDE3380_small_onlychip.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90370" y="3994206"/>
            <a:ext cx="2545767" cy="2269974"/>
          </a:xfrm>
          <a:prstGeom prst="rect">
            <a:avLst/>
          </a:prstGeom>
        </p:spPr>
      </p:pic>
    </p:spTree>
    <p:extLst>
      <p:ext uri="{BB962C8B-B14F-4D97-AF65-F5344CB8AC3E}">
        <p14:creationId xmlns:p14="http://schemas.microsoft.com/office/powerpoint/2010/main" val="2132576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New ASIC Design Projects</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a:t>www.ideas.no</a:t>
            </a:r>
          </a:p>
        </p:txBody>
      </p:sp>
      <p:sp>
        <p:nvSpPr>
          <p:cNvPr id="6" name="Slide Number Placeholder 5"/>
          <p:cNvSpPr>
            <a:spLocks noGrp="1"/>
          </p:cNvSpPr>
          <p:nvPr>
            <p:ph type="sldNum" sz="quarter" idx="12"/>
          </p:nvPr>
        </p:nvSpPr>
        <p:spPr/>
        <p:txBody>
          <a:bodyPr/>
          <a:lstStyle/>
          <a:p>
            <a:fld id="{F28D481B-9C33-CE4F-8CF2-86DB4266A916}" type="slidenum">
              <a:rPr lang="en-US" smtClean="0"/>
              <a:t>17</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805744937"/>
              </p:ext>
            </p:extLst>
          </p:nvPr>
        </p:nvGraphicFramePr>
        <p:xfrm>
          <a:off x="710763" y="1754080"/>
          <a:ext cx="10596572" cy="2854639"/>
        </p:xfrm>
        <a:graphic>
          <a:graphicData uri="http://schemas.openxmlformats.org/drawingml/2006/table">
            <a:tbl>
              <a:tblPr firstRow="1" bandRow="1">
                <a:tableStyleId>{5C22544A-7EE6-4342-B048-85BDC9FD1C3A}</a:tableStyleId>
              </a:tblPr>
              <a:tblGrid>
                <a:gridCol w="600233">
                  <a:extLst>
                    <a:ext uri="{9D8B030D-6E8A-4147-A177-3AD203B41FA5}">
                      <a16:colId xmlns:a16="http://schemas.microsoft.com/office/drawing/2014/main" xmlns="" val="20000"/>
                    </a:ext>
                  </a:extLst>
                </a:gridCol>
                <a:gridCol w="9996339">
                  <a:extLst>
                    <a:ext uri="{9D8B030D-6E8A-4147-A177-3AD203B41FA5}">
                      <a16:colId xmlns:a16="http://schemas.microsoft.com/office/drawing/2014/main" xmlns="" val="20001"/>
                    </a:ext>
                  </a:extLst>
                </a:gridCol>
              </a:tblGrid>
              <a:tr h="451143">
                <a:tc>
                  <a:txBody>
                    <a:bodyPr/>
                    <a:lstStyle/>
                    <a:p>
                      <a:r>
                        <a:rPr lang="en-US" dirty="0"/>
                        <a:t>Line</a:t>
                      </a:r>
                    </a:p>
                  </a:txBody>
                  <a:tcPr/>
                </a:tc>
                <a:tc>
                  <a:txBody>
                    <a:bodyPr/>
                    <a:lstStyle/>
                    <a:p>
                      <a:r>
                        <a:rPr lang="en-US" dirty="0"/>
                        <a:t>Projects 2017/2018</a:t>
                      </a:r>
                    </a:p>
                  </a:txBody>
                  <a:tcPr/>
                </a:tc>
                <a:extLst>
                  <a:ext uri="{0D108BD9-81ED-4DB2-BD59-A6C34878D82A}">
                    <a16:rowId xmlns:a16="http://schemas.microsoft.com/office/drawing/2014/main" xmlns="" val="10000"/>
                  </a:ext>
                </a:extLst>
              </a:tr>
              <a:tr h="435439">
                <a:tc>
                  <a:txBody>
                    <a:bodyPr/>
                    <a:lstStyle/>
                    <a:p>
                      <a:r>
                        <a:rPr lang="en-US" dirty="0"/>
                        <a:t>1</a:t>
                      </a:r>
                    </a:p>
                  </a:txBody>
                  <a:tcPr/>
                </a:tc>
                <a:tc>
                  <a:txBody>
                    <a:bodyPr/>
                    <a:lstStyle/>
                    <a:p>
                      <a:r>
                        <a:rPr lang="en-US" dirty="0"/>
                        <a:t>Design of ASIC for focal plane array controller readout with many on-chip pipeline ADC (14-bit, 20Msps)</a:t>
                      </a:r>
                    </a:p>
                  </a:txBody>
                  <a:tcPr/>
                </a:tc>
                <a:extLst>
                  <a:ext uri="{0D108BD9-81ED-4DB2-BD59-A6C34878D82A}">
                    <a16:rowId xmlns:a16="http://schemas.microsoft.com/office/drawing/2014/main" xmlns="" val="10001"/>
                  </a:ext>
                </a:extLst>
              </a:tr>
              <a:tr h="462653">
                <a:tc>
                  <a:txBody>
                    <a:bodyPr/>
                    <a:lstStyle/>
                    <a:p>
                      <a:r>
                        <a:rPr lang="en-US" dirty="0"/>
                        <a:t>2</a:t>
                      </a:r>
                    </a:p>
                  </a:txBody>
                  <a:tcPr/>
                </a:tc>
                <a:tc>
                  <a:txBody>
                    <a:bodyPr/>
                    <a:lstStyle/>
                    <a:p>
                      <a:r>
                        <a:rPr lang="en-US" dirty="0"/>
                        <a:t>Design of ASIC array of low-noise</a:t>
                      </a:r>
                      <a:r>
                        <a:rPr lang="en-US" baseline="0" dirty="0"/>
                        <a:t> </a:t>
                      </a:r>
                      <a:r>
                        <a:rPr lang="en-US" dirty="0"/>
                        <a:t>amplifiers for</a:t>
                      </a:r>
                      <a:r>
                        <a:rPr lang="en-US" baseline="0" dirty="0"/>
                        <a:t> cryogenic readout of MCT</a:t>
                      </a:r>
                      <a:endParaRPr lang="en-US" dirty="0"/>
                    </a:p>
                  </a:txBody>
                  <a:tcPr/>
                </a:tc>
                <a:extLst>
                  <a:ext uri="{0D108BD9-81ED-4DB2-BD59-A6C34878D82A}">
                    <a16:rowId xmlns:a16="http://schemas.microsoft.com/office/drawing/2014/main" xmlns="" val="10002"/>
                  </a:ext>
                </a:extLst>
              </a:tr>
              <a:tr h="435439">
                <a:tc>
                  <a:txBody>
                    <a:bodyPr/>
                    <a:lstStyle/>
                    <a:p>
                      <a:r>
                        <a:rPr lang="en-US" dirty="0"/>
                        <a:t>3</a:t>
                      </a:r>
                    </a:p>
                  </a:txBody>
                  <a:tcPr/>
                </a:tc>
                <a:tc>
                  <a:txBody>
                    <a:bodyPr/>
                    <a:lstStyle/>
                    <a:p>
                      <a:r>
                        <a:rPr lang="en-US" dirty="0"/>
                        <a:t>Design of thermal image sensor readout</a:t>
                      </a:r>
                      <a:r>
                        <a:rPr lang="en-US" baseline="0" dirty="0"/>
                        <a:t> integrated circuit (ROIC)</a:t>
                      </a:r>
                      <a:endParaRPr lang="en-US" dirty="0"/>
                    </a:p>
                  </a:txBody>
                  <a:tcPr/>
                </a:tc>
                <a:extLst>
                  <a:ext uri="{0D108BD9-81ED-4DB2-BD59-A6C34878D82A}">
                    <a16:rowId xmlns:a16="http://schemas.microsoft.com/office/drawing/2014/main" xmlns="" val="10003"/>
                  </a:ext>
                </a:extLst>
              </a:tr>
              <a:tr h="417295">
                <a:tc>
                  <a:txBody>
                    <a:bodyPr/>
                    <a:lstStyle/>
                    <a:p>
                      <a:r>
                        <a:rPr lang="en-US" dirty="0"/>
                        <a:t>4</a:t>
                      </a:r>
                    </a:p>
                  </a:txBody>
                  <a:tcPr/>
                </a:tc>
                <a:tc>
                  <a:txBody>
                    <a:bodyPr/>
                    <a:lstStyle/>
                    <a:p>
                      <a:r>
                        <a:rPr lang="en-US" dirty="0"/>
                        <a:t>Design of optical</a:t>
                      </a:r>
                      <a:r>
                        <a:rPr lang="en-US" baseline="0" dirty="0"/>
                        <a:t> </a:t>
                      </a:r>
                      <a:r>
                        <a:rPr lang="en-US" dirty="0"/>
                        <a:t>photo sensor readout ASIC for scientific</a:t>
                      </a:r>
                      <a:r>
                        <a:rPr lang="en-US" baseline="0" dirty="0"/>
                        <a:t> use</a:t>
                      </a:r>
                      <a:endParaRPr lang="en-US" dirty="0"/>
                    </a:p>
                  </a:txBody>
                  <a:tcPr/>
                </a:tc>
                <a:extLst>
                  <a:ext uri="{0D108BD9-81ED-4DB2-BD59-A6C34878D82A}">
                    <a16:rowId xmlns:a16="http://schemas.microsoft.com/office/drawing/2014/main" xmlns="" val="10004"/>
                  </a:ext>
                </a:extLst>
              </a:tr>
              <a:tr h="652670">
                <a:tc>
                  <a:txBody>
                    <a:bodyPr/>
                    <a:lstStyle/>
                    <a:p>
                      <a:endParaRPr lang="en-US" dirty="0"/>
                    </a:p>
                  </a:txBody>
                  <a:tcPr/>
                </a:tc>
                <a:tc>
                  <a:txBody>
                    <a:bodyPr/>
                    <a:lstStyle/>
                    <a:p>
                      <a:r>
                        <a:rPr lang="en-US" dirty="0"/>
                        <a:t>...in</a:t>
                      </a:r>
                      <a:r>
                        <a:rPr lang="en-US" baseline="0" dirty="0"/>
                        <a:t> progress</a:t>
                      </a:r>
                      <a:endParaRPr lang="en-US"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293967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ASIC Design and Development</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18</a:t>
            </a:fld>
            <a:endParaRPr lang="en-US"/>
          </a:p>
        </p:txBody>
      </p:sp>
      <p:graphicFrame>
        <p:nvGraphicFramePr>
          <p:cNvPr id="11" name="Diagram 10"/>
          <p:cNvGraphicFramePr/>
          <p:nvPr>
            <p:extLst>
              <p:ext uri="{D42A27DB-BD31-4B8C-83A1-F6EECF244321}">
                <p14:modId xmlns:p14="http://schemas.microsoft.com/office/powerpoint/2010/main" val="1563464611"/>
              </p:ext>
            </p:extLst>
          </p:nvPr>
        </p:nvGraphicFramePr>
        <p:xfrm>
          <a:off x="846668" y="1417642"/>
          <a:ext cx="10735733" cy="47554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9728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7289039" y="1385373"/>
            <a:ext cx="4479192" cy="49709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3889891" y="1385373"/>
            <a:ext cx="3041919" cy="49709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449586" y="1385373"/>
            <a:ext cx="3041919" cy="49709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9573" y="236478"/>
            <a:ext cx="10972800" cy="1143000"/>
          </a:xfrm>
        </p:spPr>
        <p:txBody>
          <a:bodyPr>
            <a:normAutofit fontScale="90000"/>
          </a:bodyPr>
          <a:lstStyle/>
          <a:p>
            <a:pPr algn="l"/>
            <a:r>
              <a:rPr lang="en-US" dirty="0"/>
              <a:t>Recent IDEAS System Products using IDEAS ASICs</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a:t>www.ideas.no</a:t>
            </a:r>
          </a:p>
        </p:txBody>
      </p:sp>
      <p:sp>
        <p:nvSpPr>
          <p:cNvPr id="6" name="Slide Number Placeholder 5"/>
          <p:cNvSpPr>
            <a:spLocks noGrp="1"/>
          </p:cNvSpPr>
          <p:nvPr>
            <p:ph type="sldNum" sz="quarter" idx="12"/>
          </p:nvPr>
        </p:nvSpPr>
        <p:spPr/>
        <p:txBody>
          <a:bodyPr/>
          <a:lstStyle/>
          <a:p>
            <a:fld id="{F28D481B-9C33-CE4F-8CF2-86DB4266A916}" type="slidenum">
              <a:rPr lang="en-US" smtClean="0"/>
              <a:t>19</a:t>
            </a:fld>
            <a:endParaRPr lang="en-US"/>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413255" y="2736765"/>
            <a:ext cx="2155756" cy="1167537"/>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82779" y="4352660"/>
            <a:ext cx="1798252" cy="1758596"/>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4205" y="1954195"/>
            <a:ext cx="1731343" cy="1731342"/>
          </a:xfrm>
          <a:prstGeom prst="rect">
            <a:avLst/>
          </a:prstGeom>
          <a:ln w="12700">
            <a:noFill/>
          </a:ln>
          <a:effectLst/>
        </p:spPr>
      </p:pic>
      <p:pic>
        <p:nvPicPr>
          <p:cNvPr id="15" name="Picture 14"/>
          <p:cNvPicPr/>
          <p:nvPr/>
        </p:nvPicPr>
        <p:blipFill>
          <a:blip r:embed="rId5" cstate="email">
            <a:extLst>
              <a:ext uri="{28A0092B-C50C-407E-A947-70E740481C1C}">
                <a14:useLocalDpi xmlns:a14="http://schemas.microsoft.com/office/drawing/2010/main"/>
              </a:ext>
            </a:extLst>
          </a:blip>
          <a:srcRect/>
          <a:stretch>
            <a:fillRect/>
          </a:stretch>
        </p:blipFill>
        <p:spPr bwMode="auto">
          <a:xfrm>
            <a:off x="4767885" y="5014381"/>
            <a:ext cx="1387651" cy="1234661"/>
          </a:xfrm>
          <a:prstGeom prst="rect">
            <a:avLst/>
          </a:prstGeom>
          <a:ln w="12700">
            <a:noFill/>
          </a:ln>
          <a:effectLst/>
        </p:spPr>
        <p:style>
          <a:lnRef idx="2">
            <a:schemeClr val="dk1"/>
          </a:lnRef>
          <a:fillRef idx="1">
            <a:schemeClr val="lt1"/>
          </a:fillRef>
          <a:effectRef idx="0">
            <a:schemeClr val="dk1"/>
          </a:effectRef>
          <a:fontRef idx="minor">
            <a:schemeClr val="dk1"/>
          </a:fontRef>
        </p:style>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45533" y="1790370"/>
            <a:ext cx="2213019" cy="1530144"/>
          </a:xfrm>
          <a:prstGeom prst="rect">
            <a:avLst/>
          </a:prstGeom>
        </p:spPr>
      </p:pic>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45533" y="3403643"/>
            <a:ext cx="2213019" cy="1402519"/>
          </a:xfrm>
          <a:prstGeom prst="rect">
            <a:avLst/>
          </a:prstGeom>
        </p:spPr>
      </p:pic>
      <p:pic>
        <p:nvPicPr>
          <p:cNvPr id="18" name="Pictur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1591" y="5044379"/>
            <a:ext cx="1898984" cy="1204663"/>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59732" y="1782050"/>
            <a:ext cx="1621605" cy="1621605"/>
          </a:xfrm>
          <a:prstGeom prst="rect">
            <a:avLst/>
          </a:prstGeom>
        </p:spPr>
      </p:pic>
      <p:pic>
        <p:nvPicPr>
          <p:cNvPr id="20" name="Picture 1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70546" y="3528745"/>
            <a:ext cx="1214775" cy="1214775"/>
          </a:xfrm>
          <a:prstGeom prst="rect">
            <a:avLst/>
          </a:prstGeom>
        </p:spPr>
      </p:pic>
      <p:sp>
        <p:nvSpPr>
          <p:cNvPr id="21" name="TextBox 20"/>
          <p:cNvSpPr txBox="1"/>
          <p:nvPr/>
        </p:nvSpPr>
        <p:spPr>
          <a:xfrm>
            <a:off x="3889892" y="1385373"/>
            <a:ext cx="1762021" cy="369332"/>
          </a:xfrm>
          <a:prstGeom prst="rect">
            <a:avLst/>
          </a:prstGeom>
          <a:noFill/>
        </p:spPr>
        <p:txBody>
          <a:bodyPr wrap="none" rtlCol="0">
            <a:spAutoFit/>
          </a:bodyPr>
          <a:lstStyle/>
          <a:p>
            <a:r>
              <a:rPr lang="en-US" b="1" dirty="0"/>
              <a:t>Camera Systems</a:t>
            </a:r>
          </a:p>
        </p:txBody>
      </p:sp>
      <p:sp>
        <p:nvSpPr>
          <p:cNvPr id="22" name="TextBox 21"/>
          <p:cNvSpPr txBox="1"/>
          <p:nvPr/>
        </p:nvSpPr>
        <p:spPr>
          <a:xfrm>
            <a:off x="609614" y="1408619"/>
            <a:ext cx="2171735" cy="369332"/>
          </a:xfrm>
          <a:prstGeom prst="rect">
            <a:avLst/>
          </a:prstGeom>
          <a:noFill/>
        </p:spPr>
        <p:txBody>
          <a:bodyPr wrap="square" rtlCol="0">
            <a:spAutoFit/>
          </a:bodyPr>
          <a:lstStyle/>
          <a:p>
            <a:r>
              <a:rPr lang="en-US" b="1" dirty="0"/>
              <a:t>Sensor Modules</a:t>
            </a:r>
          </a:p>
        </p:txBody>
      </p:sp>
      <p:sp>
        <p:nvSpPr>
          <p:cNvPr id="23" name="TextBox 22"/>
          <p:cNvSpPr txBox="1"/>
          <p:nvPr/>
        </p:nvSpPr>
        <p:spPr>
          <a:xfrm>
            <a:off x="7577915" y="1421038"/>
            <a:ext cx="1371402" cy="369332"/>
          </a:xfrm>
          <a:prstGeom prst="rect">
            <a:avLst/>
          </a:prstGeom>
          <a:noFill/>
        </p:spPr>
        <p:txBody>
          <a:bodyPr wrap="none" rtlCol="0">
            <a:spAutoFit/>
          </a:bodyPr>
          <a:lstStyle/>
          <a:p>
            <a:r>
              <a:rPr lang="en-US" b="1" dirty="0"/>
              <a:t>Applications</a:t>
            </a:r>
          </a:p>
        </p:txBody>
      </p:sp>
      <p:sp>
        <p:nvSpPr>
          <p:cNvPr id="24" name="TextBox 23"/>
          <p:cNvSpPr txBox="1"/>
          <p:nvPr/>
        </p:nvSpPr>
        <p:spPr>
          <a:xfrm>
            <a:off x="9582777" y="2129606"/>
            <a:ext cx="1869698" cy="369332"/>
          </a:xfrm>
          <a:prstGeom prst="rect">
            <a:avLst/>
          </a:prstGeom>
          <a:noFill/>
        </p:spPr>
        <p:txBody>
          <a:bodyPr wrap="none" rtlCol="0">
            <a:spAutoFit/>
          </a:bodyPr>
          <a:lstStyle/>
          <a:p>
            <a:r>
              <a:rPr lang="en-US" dirty="0"/>
              <a:t>Flow Tomography</a:t>
            </a:r>
          </a:p>
        </p:txBody>
      </p:sp>
      <p:sp>
        <p:nvSpPr>
          <p:cNvPr id="25" name="TextBox 24"/>
          <p:cNvSpPr txBox="1"/>
          <p:nvPr/>
        </p:nvSpPr>
        <p:spPr>
          <a:xfrm>
            <a:off x="10491131" y="3993888"/>
            <a:ext cx="889900" cy="369332"/>
          </a:xfrm>
          <a:prstGeom prst="rect">
            <a:avLst/>
          </a:prstGeom>
          <a:noFill/>
        </p:spPr>
        <p:txBody>
          <a:bodyPr wrap="none" rtlCol="0">
            <a:spAutoFit/>
          </a:bodyPr>
          <a:lstStyle/>
          <a:p>
            <a:r>
              <a:rPr lang="en-US" dirty="0"/>
              <a:t>Science</a:t>
            </a:r>
          </a:p>
        </p:txBody>
      </p:sp>
      <p:pic>
        <p:nvPicPr>
          <p:cNvPr id="26" name="Picture 2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09601" y="3685557"/>
            <a:ext cx="796859" cy="1237099"/>
          </a:xfrm>
          <a:prstGeom prst="rect">
            <a:avLst/>
          </a:prstGeom>
        </p:spPr>
      </p:pic>
      <p:pic>
        <p:nvPicPr>
          <p:cNvPr id="27" name="Picture 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794205" y="4352680"/>
            <a:ext cx="1731343" cy="1748035"/>
          </a:xfrm>
          <a:prstGeom prst="rect">
            <a:avLst/>
          </a:prstGeom>
          <a:ln w="12700">
            <a:noFill/>
          </a:ln>
          <a:effectLst/>
        </p:spPr>
        <p:style>
          <a:lnRef idx="2">
            <a:schemeClr val="dk1"/>
          </a:lnRef>
          <a:fillRef idx="1">
            <a:schemeClr val="lt1"/>
          </a:fillRef>
          <a:effectRef idx="0">
            <a:schemeClr val="dk1"/>
          </a:effectRef>
          <a:fontRef idx="minor">
            <a:schemeClr val="dk1"/>
          </a:fontRef>
        </p:style>
      </p:pic>
      <p:sp>
        <p:nvSpPr>
          <p:cNvPr id="28" name="TextBox 27"/>
          <p:cNvSpPr txBox="1"/>
          <p:nvPr/>
        </p:nvSpPr>
        <p:spPr>
          <a:xfrm>
            <a:off x="7771632" y="4003493"/>
            <a:ext cx="2355370" cy="369332"/>
          </a:xfrm>
          <a:prstGeom prst="rect">
            <a:avLst/>
          </a:prstGeom>
          <a:noFill/>
        </p:spPr>
        <p:txBody>
          <a:bodyPr wrap="none" rtlCol="0">
            <a:spAutoFit/>
          </a:bodyPr>
          <a:lstStyle/>
          <a:p>
            <a:r>
              <a:rPr lang="en-US" dirty="0"/>
              <a:t>Nuclear Safety/</a:t>
            </a:r>
            <a:r>
              <a:rPr lang="en-US" dirty="0" err="1"/>
              <a:t>Decom</a:t>
            </a:r>
            <a:r>
              <a:rPr lang="en-US" dirty="0"/>
              <a:t>.</a:t>
            </a:r>
          </a:p>
        </p:txBody>
      </p:sp>
    </p:spTree>
    <p:extLst>
      <p:ext uri="{BB962C8B-B14F-4D97-AF65-F5344CB8AC3E}">
        <p14:creationId xmlns:p14="http://schemas.microsoft.com/office/powerpoint/2010/main" val="8275913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dissolv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hoto3.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02789" y="1875453"/>
            <a:ext cx="4432441" cy="3462519"/>
          </a:xfrm>
          <a:prstGeom prst="rect">
            <a:avLst/>
          </a:prstGeom>
        </p:spPr>
      </p:pic>
      <p:sp>
        <p:nvSpPr>
          <p:cNvPr id="2" name="Title 1"/>
          <p:cNvSpPr>
            <a:spLocks noGrp="1"/>
          </p:cNvSpPr>
          <p:nvPr>
            <p:ph type="title"/>
          </p:nvPr>
        </p:nvSpPr>
        <p:spPr>
          <a:xfrm>
            <a:off x="609600" y="274653"/>
            <a:ext cx="10972800" cy="909079"/>
          </a:xfrm>
        </p:spPr>
        <p:txBody>
          <a:bodyPr/>
          <a:lstStyle/>
          <a:p>
            <a:pPr algn="l"/>
            <a:r>
              <a:rPr lang="en-US" dirty="0" smtClean="0"/>
              <a:t>Introduction about Myself</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2</a:t>
            </a:fld>
            <a:endParaRPr lang="en-US"/>
          </a:p>
        </p:txBody>
      </p:sp>
      <p:sp>
        <p:nvSpPr>
          <p:cNvPr id="7" name="TextBox 6"/>
          <p:cNvSpPr txBox="1"/>
          <p:nvPr/>
        </p:nvSpPr>
        <p:spPr>
          <a:xfrm>
            <a:off x="1180874" y="3191589"/>
            <a:ext cx="2507305" cy="1200329"/>
          </a:xfrm>
          <a:prstGeom prst="rect">
            <a:avLst/>
          </a:prstGeom>
          <a:noFill/>
        </p:spPr>
        <p:txBody>
          <a:bodyPr wrap="none" rtlCol="0">
            <a:spAutoFit/>
          </a:bodyPr>
          <a:lstStyle/>
          <a:p>
            <a:r>
              <a:rPr lang="en-US" dirty="0" smtClean="0"/>
              <a:t>Year 1998,</a:t>
            </a:r>
          </a:p>
          <a:p>
            <a:r>
              <a:rPr lang="en-US" dirty="0" smtClean="0"/>
              <a:t>CERN West Hall,</a:t>
            </a:r>
          </a:p>
          <a:p>
            <a:r>
              <a:rPr lang="en-US" dirty="0"/>
              <a:t>m</a:t>
            </a:r>
            <a:r>
              <a:rPr lang="en-US" dirty="0" smtClean="0"/>
              <a:t>any experiments,</a:t>
            </a:r>
          </a:p>
          <a:p>
            <a:r>
              <a:rPr lang="en-US" dirty="0"/>
              <a:t>a</a:t>
            </a:r>
            <a:r>
              <a:rPr lang="en-US" dirty="0" smtClean="0"/>
              <a:t>nd ATLAS detector R&amp;D</a:t>
            </a:r>
          </a:p>
        </p:txBody>
      </p:sp>
      <p:sp>
        <p:nvSpPr>
          <p:cNvPr id="8" name="TextBox 7"/>
          <p:cNvSpPr txBox="1"/>
          <p:nvPr/>
        </p:nvSpPr>
        <p:spPr>
          <a:xfrm>
            <a:off x="3688167" y="5846414"/>
            <a:ext cx="7793570" cy="369332"/>
          </a:xfrm>
          <a:prstGeom prst="rect">
            <a:avLst/>
          </a:prstGeom>
          <a:noFill/>
        </p:spPr>
        <p:txBody>
          <a:bodyPr wrap="none" rtlCol="0">
            <a:spAutoFit/>
          </a:bodyPr>
          <a:lstStyle/>
          <a:p>
            <a:r>
              <a:rPr lang="en-US" dirty="0" smtClean="0"/>
              <a:t>Beam Telescope with silicon strip detectors read out by IDEAS integrated circuits.</a:t>
            </a:r>
          </a:p>
        </p:txBody>
      </p:sp>
      <p:sp>
        <p:nvSpPr>
          <p:cNvPr id="9" name="TextBox 8"/>
          <p:cNvSpPr txBox="1"/>
          <p:nvPr/>
        </p:nvSpPr>
        <p:spPr>
          <a:xfrm>
            <a:off x="6368400" y="1183732"/>
            <a:ext cx="5057795" cy="646331"/>
          </a:xfrm>
          <a:prstGeom prst="rect">
            <a:avLst/>
          </a:prstGeom>
          <a:noFill/>
        </p:spPr>
        <p:txBody>
          <a:bodyPr wrap="none" rtlCol="0">
            <a:spAutoFit/>
          </a:bodyPr>
          <a:lstStyle/>
          <a:p>
            <a:pPr algn="r"/>
            <a:r>
              <a:rPr lang="en-US" dirty="0" smtClean="0"/>
              <a:t>From Left: </a:t>
            </a:r>
            <a:r>
              <a:rPr lang="en-US" dirty="0"/>
              <a:t>C</a:t>
            </a:r>
            <a:r>
              <a:rPr lang="en-US" dirty="0" smtClean="0"/>
              <a:t>olleague, myself, </a:t>
            </a:r>
          </a:p>
          <a:p>
            <a:pPr algn="r"/>
            <a:r>
              <a:rPr lang="en-US" dirty="0" smtClean="0"/>
              <a:t>my Professor Harris P. </a:t>
            </a:r>
            <a:r>
              <a:rPr lang="en-US" dirty="0" err="1" smtClean="0"/>
              <a:t>Kagan</a:t>
            </a:r>
            <a:r>
              <a:rPr lang="en-US" dirty="0" smtClean="0"/>
              <a:t> </a:t>
            </a:r>
            <a:r>
              <a:rPr lang="en-US" dirty="0"/>
              <a:t>(</a:t>
            </a:r>
            <a:r>
              <a:rPr lang="en-US" dirty="0" smtClean="0"/>
              <a:t>Ohio State University)</a:t>
            </a:r>
            <a:endParaRPr lang="en-US" dirty="0"/>
          </a:p>
        </p:txBody>
      </p:sp>
      <p:sp>
        <p:nvSpPr>
          <p:cNvPr id="10" name="TextBox 9"/>
          <p:cNvSpPr txBox="1"/>
          <p:nvPr/>
        </p:nvSpPr>
        <p:spPr>
          <a:xfrm>
            <a:off x="6355563" y="5419216"/>
            <a:ext cx="2796484" cy="276999"/>
          </a:xfrm>
          <a:prstGeom prst="rect">
            <a:avLst/>
          </a:prstGeom>
          <a:noFill/>
        </p:spPr>
        <p:txBody>
          <a:bodyPr wrap="none" rtlCol="0">
            <a:spAutoFit/>
          </a:bodyPr>
          <a:lstStyle/>
          <a:p>
            <a:r>
              <a:rPr lang="en-US" sz="1200" dirty="0" smtClean="0"/>
              <a:t>Source: </a:t>
            </a:r>
            <a:r>
              <a:rPr lang="tr-TR" sz="1200" dirty="0">
                <a:hlinkClick r:id="rId3"/>
              </a:rPr>
              <a:t>CERN </a:t>
            </a:r>
            <a:r>
              <a:rPr lang="tr-TR" sz="1200" dirty="0" err="1">
                <a:hlinkClick r:id="rId3"/>
              </a:rPr>
              <a:t>Bulletin</a:t>
            </a:r>
            <a:r>
              <a:rPr lang="tr-TR" sz="1200" dirty="0">
                <a:hlinkClick r:id="rId3"/>
              </a:rPr>
              <a:t> 29/98; 13 </a:t>
            </a:r>
            <a:r>
              <a:rPr lang="tr-TR" sz="1200" dirty="0" err="1">
                <a:hlinkClick r:id="rId3"/>
              </a:rPr>
              <a:t>July</a:t>
            </a:r>
            <a:r>
              <a:rPr lang="tr-TR" sz="1200" dirty="0">
                <a:hlinkClick r:id="rId3"/>
              </a:rPr>
              <a:t> </a:t>
            </a:r>
            <a:r>
              <a:rPr lang="tr-TR" sz="1200" dirty="0" smtClean="0">
                <a:hlinkClick r:id="rId3"/>
              </a:rPr>
              <a:t>1998</a:t>
            </a:r>
            <a:endParaRPr lang="tr-TR" sz="1200" dirty="0"/>
          </a:p>
        </p:txBody>
      </p:sp>
      <p:cxnSp>
        <p:nvCxnSpPr>
          <p:cNvPr id="11" name="Straight Arrow Connector 10"/>
          <p:cNvCxnSpPr/>
          <p:nvPr/>
        </p:nvCxnSpPr>
        <p:spPr>
          <a:xfrm flipV="1">
            <a:off x="3268692" y="3640936"/>
            <a:ext cx="6112413" cy="14758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394287" y="4932121"/>
            <a:ext cx="720044" cy="369332"/>
          </a:xfrm>
          <a:prstGeom prst="rect">
            <a:avLst/>
          </a:prstGeom>
          <a:noFill/>
        </p:spPr>
        <p:txBody>
          <a:bodyPr wrap="none" rtlCol="0">
            <a:spAutoFit/>
          </a:bodyPr>
          <a:lstStyle/>
          <a:p>
            <a:r>
              <a:rPr lang="en-US" dirty="0" smtClean="0"/>
              <a:t>Beam</a:t>
            </a:r>
            <a:endParaRPr lang="en-US" dirty="0"/>
          </a:p>
        </p:txBody>
      </p:sp>
      <p:sp>
        <p:nvSpPr>
          <p:cNvPr id="14" name="TextBox 13"/>
          <p:cNvSpPr txBox="1"/>
          <p:nvPr/>
        </p:nvSpPr>
        <p:spPr>
          <a:xfrm>
            <a:off x="609613" y="1417639"/>
            <a:ext cx="2771049" cy="369332"/>
          </a:xfrm>
          <a:prstGeom prst="rect">
            <a:avLst/>
          </a:prstGeom>
          <a:noFill/>
        </p:spPr>
        <p:txBody>
          <a:bodyPr wrap="none" rtlCol="0">
            <a:spAutoFit/>
          </a:bodyPr>
          <a:lstStyle/>
          <a:p>
            <a:r>
              <a:rPr lang="en-US" dirty="0" smtClean="0"/>
              <a:t>I am with IDEAS since 2002.</a:t>
            </a:r>
            <a:endParaRPr lang="en-US" dirty="0"/>
          </a:p>
        </p:txBody>
      </p:sp>
    </p:spTree>
    <p:extLst>
      <p:ext uri="{BB962C8B-B14F-4D97-AF65-F5344CB8AC3E}">
        <p14:creationId xmlns:p14="http://schemas.microsoft.com/office/powerpoint/2010/main" val="608621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D00E85-340A-4077-8198-565470C540BF}"/>
              </a:ext>
            </a:extLst>
          </p:cNvPr>
          <p:cNvSpPr>
            <a:spLocks noGrp="1"/>
          </p:cNvSpPr>
          <p:nvPr>
            <p:ph type="title"/>
          </p:nvPr>
        </p:nvSpPr>
        <p:spPr/>
        <p:txBody>
          <a:bodyPr/>
          <a:lstStyle/>
          <a:p>
            <a:r>
              <a:rPr lang="en-US" dirty="0"/>
              <a:t>Thank You</a:t>
            </a:r>
          </a:p>
        </p:txBody>
      </p:sp>
      <p:sp>
        <p:nvSpPr>
          <p:cNvPr id="4" name="Date Placeholder 3">
            <a:extLst>
              <a:ext uri="{FF2B5EF4-FFF2-40B4-BE49-F238E27FC236}">
                <a16:creationId xmlns:a16="http://schemas.microsoft.com/office/drawing/2014/main" xmlns="" id="{00D5E9A1-027A-4272-89B5-25A16BEA50A4}"/>
              </a:ext>
            </a:extLst>
          </p:cNvPr>
          <p:cNvSpPr>
            <a:spLocks noGrp="1"/>
          </p:cNvSpPr>
          <p:nvPr>
            <p:ph type="dt" sz="half" idx="10"/>
          </p:nvPr>
        </p:nvSpPr>
        <p:spPr/>
        <p:txBody>
          <a:bodyPr/>
          <a:lstStyle/>
          <a:p>
            <a:r>
              <a:rPr lang="en-US" smtClean="0"/>
              <a:t>2017-09-11</a:t>
            </a:r>
            <a:endParaRPr lang="en-US"/>
          </a:p>
        </p:txBody>
      </p:sp>
      <p:sp>
        <p:nvSpPr>
          <p:cNvPr id="5" name="Footer Placeholder 4">
            <a:extLst>
              <a:ext uri="{FF2B5EF4-FFF2-40B4-BE49-F238E27FC236}">
                <a16:creationId xmlns:a16="http://schemas.microsoft.com/office/drawing/2014/main" xmlns="" id="{04ABC4B3-6A33-45AB-9E5C-139FC6580EFD}"/>
              </a:ext>
            </a:extLst>
          </p:cNvPr>
          <p:cNvSpPr>
            <a:spLocks noGrp="1"/>
          </p:cNvSpPr>
          <p:nvPr>
            <p:ph type="ftr" sz="quarter" idx="11"/>
          </p:nvPr>
        </p:nvSpPr>
        <p:spPr/>
        <p:txBody>
          <a:bodyPr/>
          <a:lstStyle/>
          <a:p>
            <a:r>
              <a:rPr lang="en-US"/>
              <a:t>www.ideas.no</a:t>
            </a:r>
          </a:p>
        </p:txBody>
      </p:sp>
      <p:sp>
        <p:nvSpPr>
          <p:cNvPr id="6" name="Slide Number Placeholder 5">
            <a:extLst>
              <a:ext uri="{FF2B5EF4-FFF2-40B4-BE49-F238E27FC236}">
                <a16:creationId xmlns:a16="http://schemas.microsoft.com/office/drawing/2014/main" xmlns="" id="{CCD05420-C5DC-4507-8F6F-113853150187}"/>
              </a:ext>
            </a:extLst>
          </p:cNvPr>
          <p:cNvSpPr>
            <a:spLocks noGrp="1"/>
          </p:cNvSpPr>
          <p:nvPr>
            <p:ph type="sldNum" sz="quarter" idx="12"/>
          </p:nvPr>
        </p:nvSpPr>
        <p:spPr/>
        <p:txBody>
          <a:bodyPr/>
          <a:lstStyle/>
          <a:p>
            <a:fld id="{F28D481B-9C33-CE4F-8CF2-86DB4266A916}" type="slidenum">
              <a:rPr lang="en-US" smtClean="0"/>
              <a:t>20</a:t>
            </a:fld>
            <a:endParaRPr lang="en-US"/>
          </a:p>
        </p:txBody>
      </p:sp>
      <p:sp>
        <p:nvSpPr>
          <p:cNvPr id="7" name="Rectangle 6">
            <a:extLst>
              <a:ext uri="{FF2B5EF4-FFF2-40B4-BE49-F238E27FC236}">
                <a16:creationId xmlns:a16="http://schemas.microsoft.com/office/drawing/2014/main" xmlns="" id="{B38A6434-CBF6-4DFD-86E7-533C447B3C0F}"/>
              </a:ext>
            </a:extLst>
          </p:cNvPr>
          <p:cNvSpPr/>
          <p:nvPr/>
        </p:nvSpPr>
        <p:spPr>
          <a:xfrm>
            <a:off x="1790299" y="2183944"/>
            <a:ext cx="8354728" cy="2308324"/>
          </a:xfrm>
          <a:prstGeom prst="rect">
            <a:avLst/>
          </a:prstGeom>
        </p:spPr>
        <p:txBody>
          <a:bodyPr wrap="square">
            <a:spAutoFit/>
          </a:bodyPr>
          <a:lstStyle/>
          <a:p>
            <a:pPr algn="ctr"/>
            <a:r>
              <a:rPr lang="nb-NO" sz="3600" dirty="0"/>
              <a:t>Questions? </a:t>
            </a:r>
          </a:p>
          <a:p>
            <a:pPr algn="ctr"/>
            <a:endParaRPr lang="nb-NO" sz="3600" dirty="0"/>
          </a:p>
          <a:p>
            <a:pPr algn="ctr"/>
            <a:r>
              <a:rPr lang="nb-NO" sz="3600" dirty="0"/>
              <a:t>Technical and Business</a:t>
            </a:r>
          </a:p>
          <a:p>
            <a:pPr algn="ctr"/>
            <a:r>
              <a:rPr lang="nb-NO" sz="3600" dirty="0"/>
              <a:t>Contact: </a:t>
            </a:r>
            <a:r>
              <a:rPr lang="nb-NO" sz="3600" dirty="0">
                <a:hlinkClick r:id="rId2"/>
              </a:rPr>
              <a:t>Dirk.meier@ideas.no</a:t>
            </a:r>
            <a:endParaRPr lang="nb-NO" sz="3600" dirty="0"/>
          </a:p>
        </p:txBody>
      </p:sp>
    </p:spTree>
    <p:extLst>
      <p:ext uri="{BB962C8B-B14F-4D97-AF65-F5344CB8AC3E}">
        <p14:creationId xmlns:p14="http://schemas.microsoft.com/office/powerpoint/2010/main" val="1233150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53"/>
            <a:ext cx="10972800" cy="868361"/>
          </a:xfrm>
        </p:spPr>
        <p:txBody>
          <a:bodyPr/>
          <a:lstStyle/>
          <a:p>
            <a:pPr algn="l"/>
            <a:r>
              <a:rPr lang="en-US" dirty="0" smtClean="0"/>
              <a:t>ASIC Heritage Relevant for BM@N</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21</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076159303"/>
              </p:ext>
            </p:extLst>
          </p:nvPr>
        </p:nvGraphicFramePr>
        <p:xfrm>
          <a:off x="764823" y="1276531"/>
          <a:ext cx="10636956" cy="4938721"/>
        </p:xfrm>
        <a:graphic>
          <a:graphicData uri="http://schemas.openxmlformats.org/drawingml/2006/table">
            <a:tbl>
              <a:tblPr firstRow="1" bandRow="1">
                <a:tableStyleId>{3C2FFA5D-87B4-456A-9821-1D502468CF0F}</a:tableStyleId>
              </a:tblPr>
              <a:tblGrid>
                <a:gridCol w="727528"/>
                <a:gridCol w="5901872"/>
                <a:gridCol w="4007556"/>
              </a:tblGrid>
              <a:tr h="422669">
                <a:tc>
                  <a:txBody>
                    <a:bodyPr/>
                    <a:lstStyle/>
                    <a:p>
                      <a:r>
                        <a:rPr lang="en-US" sz="1400" dirty="0" smtClean="0"/>
                        <a:t>Year</a:t>
                      </a:r>
                      <a:endParaRPr lang="en-US" sz="1400" dirty="0"/>
                    </a:p>
                  </a:txBody>
                  <a:tcPr/>
                </a:tc>
                <a:tc>
                  <a:txBody>
                    <a:bodyPr/>
                    <a:lstStyle/>
                    <a:p>
                      <a:r>
                        <a:rPr lang="en-US" sz="1400" dirty="0" smtClean="0"/>
                        <a:t>Deliveries</a:t>
                      </a:r>
                      <a:endParaRPr lang="en-US" sz="1400" dirty="0"/>
                    </a:p>
                  </a:txBody>
                  <a:tcPr/>
                </a:tc>
                <a:tc>
                  <a:txBody>
                    <a:bodyPr/>
                    <a:lstStyle/>
                    <a:p>
                      <a:r>
                        <a:rPr lang="en-US" sz="1400" dirty="0" smtClean="0"/>
                        <a:t>Note</a:t>
                      </a:r>
                      <a:endParaRPr lang="en-US" sz="1400" dirty="0"/>
                    </a:p>
                  </a:txBody>
                  <a:tcPr/>
                </a:tc>
              </a:tr>
              <a:tr h="330411">
                <a:tc>
                  <a:txBody>
                    <a:bodyPr/>
                    <a:lstStyle/>
                    <a:p>
                      <a:r>
                        <a:rPr lang="en-US" sz="1400" dirty="0" smtClean="0"/>
                        <a:t>1999</a:t>
                      </a:r>
                      <a:endParaRPr lang="en-US" sz="1400" dirty="0"/>
                    </a:p>
                  </a:txBody>
                  <a:tcPr/>
                </a:tc>
                <a:tc>
                  <a:txBody>
                    <a:bodyPr/>
                    <a:lstStyle/>
                    <a:p>
                      <a:r>
                        <a:rPr lang="en-US" sz="1400" dirty="0" smtClean="0"/>
                        <a:t>VA32HDR2</a:t>
                      </a:r>
                      <a:endParaRPr lang="en-US" sz="1400" dirty="0"/>
                    </a:p>
                  </a:txBody>
                  <a:tcPr/>
                </a:tc>
                <a:tc>
                  <a:txBody>
                    <a:bodyPr/>
                    <a:lstStyle/>
                    <a:p>
                      <a:r>
                        <a:rPr lang="en-US" sz="1400" dirty="0" smtClean="0"/>
                        <a:t>1.2um CMOS,</a:t>
                      </a:r>
                      <a:r>
                        <a:rPr lang="en-US" sz="1400" baseline="0" dirty="0" smtClean="0"/>
                        <a:t> out-of-stock</a:t>
                      </a:r>
                      <a:endParaRPr lang="en-US" sz="1400" dirty="0"/>
                    </a:p>
                  </a:txBody>
                  <a:tcPr/>
                </a:tc>
              </a:tr>
              <a:tr h="330411">
                <a:tc>
                  <a:txBody>
                    <a:bodyPr/>
                    <a:lstStyle/>
                    <a:p>
                      <a:r>
                        <a:rPr lang="en-US" sz="1400" dirty="0" smtClean="0"/>
                        <a:t>2002</a:t>
                      </a:r>
                      <a:endParaRPr lang="en-US" sz="1400" dirty="0"/>
                    </a:p>
                  </a:txBody>
                  <a:tcPr/>
                </a:tc>
                <a:tc>
                  <a:txBody>
                    <a:bodyPr/>
                    <a:lstStyle/>
                    <a:p>
                      <a:r>
                        <a:rPr lang="en-US" sz="1400" dirty="0" smtClean="0"/>
                        <a:t>VA32HDR12 AMS-1 and AM-2 TRD</a:t>
                      </a:r>
                      <a:endParaRPr lang="en-US" sz="1400" dirty="0"/>
                    </a:p>
                  </a:txBody>
                  <a:tcPr/>
                </a:tc>
                <a:tc>
                  <a:txBody>
                    <a:bodyPr/>
                    <a:lstStyle/>
                    <a:p>
                      <a:r>
                        <a:rPr lang="en-US" sz="1400" dirty="0" smtClean="0"/>
                        <a:t>0.8um CMOS, out-of-stock</a:t>
                      </a:r>
                      <a:endParaRPr lang="en-US" sz="1400" dirty="0"/>
                    </a:p>
                  </a:txBody>
                  <a:tcPr/>
                </a:tc>
              </a:tr>
              <a:tr h="330411">
                <a:tc>
                  <a:txBody>
                    <a:bodyPr/>
                    <a:lstStyle/>
                    <a:p>
                      <a:r>
                        <a:rPr lang="en-US" sz="1400" dirty="0" smtClean="0"/>
                        <a:t>2009</a:t>
                      </a:r>
                      <a:endParaRPr lang="en-US" sz="1400" dirty="0"/>
                    </a:p>
                  </a:txBody>
                  <a:tcPr/>
                </a:tc>
                <a:tc>
                  <a:txBody>
                    <a:bodyPr/>
                    <a:lstStyle/>
                    <a:p>
                      <a:r>
                        <a:rPr lang="en-US" sz="1400" dirty="0" smtClean="0"/>
                        <a:t>VA32HDR11,</a:t>
                      </a:r>
                      <a:r>
                        <a:rPr lang="en-US" sz="1400" baseline="0" dirty="0" smtClean="0"/>
                        <a:t> TA32CG2</a:t>
                      </a:r>
                      <a:endParaRPr lang="en-US" sz="1400" dirty="0"/>
                    </a:p>
                  </a:txBody>
                  <a:tcPr/>
                </a:tc>
                <a:tc>
                  <a:txBody>
                    <a:bodyPr/>
                    <a:lstStyle/>
                    <a:p>
                      <a:r>
                        <a:rPr lang="en-US" sz="1400" dirty="0" smtClean="0"/>
                        <a:t>MONICA</a:t>
                      </a:r>
                      <a:endParaRPr lang="en-US" sz="1400" dirty="0"/>
                    </a:p>
                  </a:txBody>
                  <a:tcPr/>
                </a:tc>
              </a:tr>
              <a:tr h="504923">
                <a:tc>
                  <a:txBody>
                    <a:bodyPr/>
                    <a:lstStyle/>
                    <a:p>
                      <a:r>
                        <a:rPr lang="en-US" sz="1400" dirty="0" smtClean="0"/>
                        <a:t>2012</a:t>
                      </a:r>
                      <a:endParaRPr lang="en-US" sz="1400" dirty="0"/>
                    </a:p>
                  </a:txBody>
                  <a:tcPr/>
                </a:tc>
                <a:tc>
                  <a:txBody>
                    <a:bodyPr/>
                    <a:lstStyle/>
                    <a:p>
                      <a:r>
                        <a:rPr lang="en-US" sz="1400" dirty="0" smtClean="0"/>
                        <a:t>Samples of VA32HDR11,</a:t>
                      </a:r>
                      <a:r>
                        <a:rPr lang="en-US" sz="1400" baseline="0" dirty="0" smtClean="0"/>
                        <a:t> VA32HDR14.2, TA32CG2</a:t>
                      </a:r>
                      <a:endParaRPr lang="en-US" sz="1400" dirty="0"/>
                    </a:p>
                  </a:txBody>
                  <a:tcPr/>
                </a:tc>
                <a:tc>
                  <a:txBody>
                    <a:bodyPr/>
                    <a:lstStyle/>
                    <a:p>
                      <a:endParaRPr lang="en-US" sz="1400" dirty="0"/>
                    </a:p>
                  </a:txBody>
                  <a:tcPr/>
                </a:tc>
              </a:tr>
              <a:tr h="358542">
                <a:tc>
                  <a:txBody>
                    <a:bodyPr/>
                    <a:lstStyle/>
                    <a:p>
                      <a:r>
                        <a:rPr lang="en-US" sz="1400" dirty="0" smtClean="0"/>
                        <a:t>2012</a:t>
                      </a:r>
                      <a:endParaRPr lang="en-US" sz="1400" dirty="0"/>
                    </a:p>
                  </a:txBody>
                  <a:tcPr/>
                </a:tc>
                <a:tc>
                  <a:txBody>
                    <a:bodyPr/>
                    <a:lstStyle/>
                    <a:p>
                      <a:r>
                        <a:rPr lang="en-US" sz="1400" dirty="0" smtClean="0"/>
                        <a:t>NRE process migration VA32HDR12 to IDE1162, delivery of many IDE1162</a:t>
                      </a:r>
                      <a:endParaRPr lang="en-US" sz="1400" dirty="0"/>
                    </a:p>
                  </a:txBody>
                  <a:tcPr/>
                </a:tc>
                <a:tc>
                  <a:txBody>
                    <a:bodyPr/>
                    <a:lstStyle/>
                    <a:p>
                      <a:r>
                        <a:rPr lang="en-US" sz="1400" dirty="0" smtClean="0"/>
                        <a:t>NICA MPD</a:t>
                      </a:r>
                      <a:endParaRPr lang="en-US" sz="1400" dirty="0"/>
                    </a:p>
                  </a:txBody>
                  <a:tcPr/>
                </a:tc>
              </a:tr>
              <a:tr h="340824">
                <a:tc>
                  <a:txBody>
                    <a:bodyPr/>
                    <a:lstStyle/>
                    <a:p>
                      <a:r>
                        <a:rPr lang="en-US" sz="1400" dirty="0" smtClean="0"/>
                        <a:t>2013</a:t>
                      </a:r>
                      <a:endParaRPr lang="en-US" sz="1400" dirty="0"/>
                    </a:p>
                  </a:txBody>
                  <a:tcPr/>
                </a:tc>
                <a:tc>
                  <a:txBody>
                    <a:bodyPr/>
                    <a:lstStyle/>
                    <a:p>
                      <a:r>
                        <a:rPr lang="en-US" sz="1400" dirty="0" smtClean="0"/>
                        <a:t>TA32CG</a:t>
                      </a:r>
                      <a:r>
                        <a:rPr lang="en-US" sz="1400" baseline="0" dirty="0" smtClean="0"/>
                        <a:t> and IDE1162 bare dice</a:t>
                      </a:r>
                      <a:endParaRPr lang="en-US" sz="1400" dirty="0"/>
                    </a:p>
                  </a:txBody>
                  <a:tcPr/>
                </a:tc>
                <a:tc>
                  <a:txBody>
                    <a:bodyPr/>
                    <a:lstStyle/>
                    <a:p>
                      <a:endParaRPr lang="en-US" sz="1400" dirty="0"/>
                    </a:p>
                  </a:txBody>
                  <a:tcPr/>
                </a:tc>
              </a:tr>
              <a:tr h="388712">
                <a:tc>
                  <a:txBody>
                    <a:bodyPr/>
                    <a:lstStyle/>
                    <a:p>
                      <a:r>
                        <a:rPr lang="en-US" sz="1400" dirty="0" smtClean="0"/>
                        <a:t>2014</a:t>
                      </a:r>
                      <a:endParaRPr lang="en-US" sz="1400" dirty="0"/>
                    </a:p>
                  </a:txBody>
                  <a:tcPr/>
                </a:tc>
                <a:tc>
                  <a:txBody>
                    <a:bodyPr/>
                    <a:lstStyle/>
                    <a:p>
                      <a:r>
                        <a:rPr lang="en-US" sz="1400" dirty="0" smtClean="0"/>
                        <a:t>Samples of VATAGP7.1</a:t>
                      </a:r>
                      <a:endParaRPr lang="en-US" sz="1400" dirty="0"/>
                    </a:p>
                  </a:txBody>
                  <a:tcPr/>
                </a:tc>
                <a:tc>
                  <a:txBody>
                    <a:bodyPr/>
                    <a:lstStyle/>
                    <a:p>
                      <a:endParaRPr lang="en-US" sz="1400" dirty="0"/>
                    </a:p>
                  </a:txBody>
                  <a:tcPr/>
                </a:tc>
              </a:tr>
              <a:tr h="350064">
                <a:tc>
                  <a:txBody>
                    <a:bodyPr/>
                    <a:lstStyle/>
                    <a:p>
                      <a:r>
                        <a:rPr lang="en-US" sz="1400" dirty="0" smtClean="0"/>
                        <a:t>2015</a:t>
                      </a:r>
                      <a:endParaRPr lang="en-US" sz="1400" dirty="0"/>
                    </a:p>
                  </a:txBody>
                  <a:tcPr/>
                </a:tc>
                <a:tc>
                  <a:txBody>
                    <a:bodyPr/>
                    <a:lstStyle/>
                    <a:p>
                      <a:r>
                        <a:rPr lang="en-US" sz="1400" dirty="0" smtClean="0"/>
                        <a:t>More</a:t>
                      </a:r>
                      <a:r>
                        <a:rPr lang="en-US" sz="1400" baseline="0" dirty="0" smtClean="0"/>
                        <a:t> samples of </a:t>
                      </a:r>
                      <a:r>
                        <a:rPr lang="en-US" sz="1400" dirty="0" smtClean="0"/>
                        <a:t>IDE1162</a:t>
                      </a:r>
                      <a:endParaRPr lang="en-US" sz="1400" dirty="0"/>
                    </a:p>
                  </a:txBody>
                  <a:tcPr/>
                </a:tc>
                <a:tc>
                  <a:txBody>
                    <a:bodyPr/>
                    <a:lstStyle/>
                    <a:p>
                      <a:r>
                        <a:rPr lang="en-US" sz="1400" dirty="0" smtClean="0"/>
                        <a:t>BM@N Triple GEM</a:t>
                      </a:r>
                      <a:endParaRPr lang="en-US" sz="1400" dirty="0"/>
                    </a:p>
                  </a:txBody>
                  <a:tcPr/>
                </a:tc>
              </a:tr>
              <a:tr h="346027">
                <a:tc>
                  <a:txBody>
                    <a:bodyPr/>
                    <a:lstStyle/>
                    <a:p>
                      <a:r>
                        <a:rPr lang="en-US" sz="1400" dirty="0" smtClean="0"/>
                        <a:t>2015</a:t>
                      </a:r>
                      <a:endParaRPr lang="en-US" sz="1400" dirty="0"/>
                    </a:p>
                  </a:txBody>
                  <a:tcPr/>
                </a:tc>
                <a:tc>
                  <a:txBody>
                    <a:bodyPr/>
                    <a:lstStyle/>
                    <a:p>
                      <a:r>
                        <a:rPr lang="en-US" sz="1400" dirty="0" smtClean="0"/>
                        <a:t>Samples of IDE1180</a:t>
                      </a:r>
                      <a:endParaRPr lang="en-US" sz="1400" dirty="0"/>
                    </a:p>
                  </a:txBody>
                  <a:tcPr/>
                </a:tc>
                <a:tc>
                  <a:txBody>
                    <a:bodyPr/>
                    <a:lstStyle/>
                    <a:p>
                      <a:endParaRPr lang="en-US" sz="1400" dirty="0"/>
                    </a:p>
                  </a:txBody>
                  <a:tcPr/>
                </a:tc>
              </a:tr>
              <a:tr h="411909">
                <a:tc>
                  <a:txBody>
                    <a:bodyPr/>
                    <a:lstStyle/>
                    <a:p>
                      <a:r>
                        <a:rPr lang="en-US" sz="1400" dirty="0" smtClean="0"/>
                        <a:t>2016</a:t>
                      </a:r>
                      <a:endParaRPr lang="en-US" sz="1400" dirty="0"/>
                    </a:p>
                  </a:txBody>
                  <a:tcPr/>
                </a:tc>
                <a:tc>
                  <a:txBody>
                    <a:bodyPr/>
                    <a:lstStyle/>
                    <a:p>
                      <a:r>
                        <a:rPr lang="en-US" sz="1400" dirty="0" smtClean="0"/>
                        <a:t>NRE for IDE1163, derived from IDE1162, delivery of samples IDE1163</a:t>
                      </a:r>
                      <a:endParaRPr lang="en-US" sz="1400" dirty="0"/>
                    </a:p>
                  </a:txBody>
                  <a:tcPr/>
                </a:tc>
                <a:tc>
                  <a:txBody>
                    <a:bodyPr/>
                    <a:lstStyle/>
                    <a:p>
                      <a:endParaRPr lang="en-US" sz="1400" dirty="0"/>
                    </a:p>
                  </a:txBody>
                  <a:tcPr/>
                </a:tc>
              </a:tr>
              <a:tr h="411909">
                <a:tc>
                  <a:txBody>
                    <a:bodyPr/>
                    <a:lstStyle/>
                    <a:p>
                      <a:r>
                        <a:rPr lang="en-US" sz="1400" dirty="0" smtClean="0"/>
                        <a:t>2017</a:t>
                      </a:r>
                      <a:endParaRPr lang="en-US" sz="1400" dirty="0"/>
                    </a:p>
                  </a:txBody>
                  <a:tcPr/>
                </a:tc>
                <a:tc>
                  <a:txBody>
                    <a:bodyPr/>
                    <a:lstStyle/>
                    <a:p>
                      <a:r>
                        <a:rPr lang="en-US" sz="1400" dirty="0" smtClean="0"/>
                        <a:t>Many chips of IDE1163</a:t>
                      </a:r>
                      <a:endParaRPr lang="en-US" sz="1400" dirty="0"/>
                    </a:p>
                  </a:txBody>
                  <a:tcPr/>
                </a:tc>
                <a:tc>
                  <a:txBody>
                    <a:bodyPr/>
                    <a:lstStyle/>
                    <a:p>
                      <a:r>
                        <a:rPr lang="en-US" sz="1400" dirty="0" smtClean="0"/>
                        <a:t>BM@N Triple GEM</a:t>
                      </a:r>
                      <a:endParaRPr lang="en-US" sz="1400" dirty="0"/>
                    </a:p>
                  </a:txBody>
                  <a:tcPr/>
                </a:tc>
              </a:tr>
              <a:tr h="411909">
                <a:tc>
                  <a:txBody>
                    <a:bodyPr/>
                    <a:lstStyle/>
                    <a:p>
                      <a:r>
                        <a:rPr lang="en-US" sz="1400" dirty="0" smtClean="0"/>
                        <a:t>2017</a:t>
                      </a:r>
                      <a:endParaRPr lang="en-US" sz="1400" dirty="0"/>
                    </a:p>
                  </a:txBody>
                  <a:tcPr/>
                </a:tc>
                <a:tc>
                  <a:txBody>
                    <a:bodyPr/>
                    <a:lstStyle/>
                    <a:p>
                      <a:r>
                        <a:rPr lang="en-US" sz="1400" dirty="0" smtClean="0"/>
                        <a:t>Many chips of VATAGP7.1</a:t>
                      </a:r>
                      <a:endParaRPr lang="en-US" sz="1400" dirty="0"/>
                    </a:p>
                  </a:txBody>
                  <a:tcPr/>
                </a:tc>
                <a:tc>
                  <a:txBody>
                    <a:bodyPr/>
                    <a:lstStyle/>
                    <a:p>
                      <a:r>
                        <a:rPr lang="en-US" sz="1400" dirty="0" smtClean="0"/>
                        <a:t>BM@N central</a:t>
                      </a:r>
                      <a:r>
                        <a:rPr lang="en-US" sz="1400" baseline="0" dirty="0" smtClean="0"/>
                        <a:t> tracker double-sided Si-</a:t>
                      </a:r>
                      <a:r>
                        <a:rPr lang="en-US" sz="1400" baseline="0" dirty="0" err="1" smtClean="0"/>
                        <a:t>microstrips</a:t>
                      </a:r>
                      <a:endParaRPr lang="en-US" sz="1400" dirty="0"/>
                    </a:p>
                  </a:txBody>
                  <a:tcPr/>
                </a:tc>
              </a:tr>
            </a:tbl>
          </a:graphicData>
        </a:graphic>
      </p:graphicFrame>
    </p:spTree>
    <p:extLst>
      <p:ext uri="{BB962C8B-B14F-4D97-AF65-F5344CB8AC3E}">
        <p14:creationId xmlns:p14="http://schemas.microsoft.com/office/powerpoint/2010/main" val="1348306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22</a:t>
            </a:fld>
            <a:endParaRPr lang="en-US"/>
          </a:p>
        </p:txBody>
      </p:sp>
      <p:pic>
        <p:nvPicPr>
          <p:cNvPr id="7" name="Picture 6" descr="development:ASIC-Info:VA162:Figures:VA162-Diagram-PadsBlock.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9682" y="1417638"/>
            <a:ext cx="4749455" cy="4754057"/>
          </a:xfrm>
          <a:prstGeom prst="rect">
            <a:avLst/>
          </a:prstGeom>
          <a:noFill/>
          <a:ln>
            <a:noFill/>
          </a:ln>
        </p:spPr>
      </p:pic>
      <p:sp>
        <p:nvSpPr>
          <p:cNvPr id="2" name="Title 1"/>
          <p:cNvSpPr>
            <a:spLocks noGrp="1"/>
          </p:cNvSpPr>
          <p:nvPr>
            <p:ph type="title"/>
          </p:nvPr>
        </p:nvSpPr>
        <p:spPr>
          <a:xfrm>
            <a:off x="609601" y="274639"/>
            <a:ext cx="8365067" cy="1143000"/>
          </a:xfrm>
        </p:spPr>
        <p:txBody>
          <a:bodyPr>
            <a:normAutofit fontScale="90000"/>
          </a:bodyPr>
          <a:lstStyle/>
          <a:p>
            <a:pPr algn="l"/>
            <a:r>
              <a:rPr lang="en-US" dirty="0" smtClean="0"/>
              <a:t>IDE1162 and IDE1163 (same footprint)</a:t>
            </a:r>
            <a:endParaRPr lang="en-US" dirty="0"/>
          </a:p>
        </p:txBody>
      </p:sp>
      <p:sp>
        <p:nvSpPr>
          <p:cNvPr id="9" name="TextBox 8"/>
          <p:cNvSpPr txBox="1"/>
          <p:nvPr/>
        </p:nvSpPr>
        <p:spPr>
          <a:xfrm>
            <a:off x="6633028" y="5720651"/>
            <a:ext cx="1936310" cy="369332"/>
          </a:xfrm>
          <a:prstGeom prst="rect">
            <a:avLst/>
          </a:prstGeom>
          <a:noFill/>
        </p:spPr>
        <p:txBody>
          <a:bodyPr wrap="none" rtlCol="0">
            <a:spAutoFit/>
          </a:bodyPr>
          <a:lstStyle/>
          <a:p>
            <a:r>
              <a:rPr lang="en-US" dirty="0" smtClean="0"/>
              <a:t>3240um x 3735um</a:t>
            </a:r>
            <a:endParaRPr lang="en-US" dirty="0"/>
          </a:p>
        </p:txBody>
      </p:sp>
      <p:pic>
        <p:nvPicPr>
          <p:cNvPr id="10" name="Picture 9" descr="VA162-for cutting.jpg"/>
          <p:cNvPicPr>
            <a:picLocks noChangeAspect="1"/>
          </p:cNvPicPr>
          <p:nvPr/>
        </p:nvPicPr>
        <p:blipFill rotWithShape="1">
          <a:blip r:embed="rId3">
            <a:extLst>
              <a:ext uri="{28A0092B-C50C-407E-A947-70E740481C1C}">
                <a14:useLocalDpi xmlns:a14="http://schemas.microsoft.com/office/drawing/2010/main" val="0"/>
              </a:ext>
            </a:extLst>
          </a:blip>
          <a:srcRect l="-2" t="46720" r="9889" b="4199"/>
          <a:stretch/>
        </p:blipFill>
        <p:spPr>
          <a:xfrm>
            <a:off x="6538122" y="2286005"/>
            <a:ext cx="4018727" cy="3434651"/>
          </a:xfrm>
          <a:prstGeom prst="rect">
            <a:avLst/>
          </a:prstGeom>
        </p:spPr>
      </p:pic>
    </p:spTree>
    <p:extLst>
      <p:ext uri="{BB962C8B-B14F-4D97-AF65-F5344CB8AC3E}">
        <p14:creationId xmlns:p14="http://schemas.microsoft.com/office/powerpoint/2010/main" val="3361580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IDE1162 IDE1163 Functions and Readout</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23</a:t>
            </a:fld>
            <a:endParaRPr lang="en-US"/>
          </a:p>
        </p:txBody>
      </p:sp>
      <p:pic>
        <p:nvPicPr>
          <p:cNvPr id="9" name="Picture 8" descr="development:ASIC-Info:VA162:Figures:VA162-Diagram-Block.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6603" y="1665111"/>
            <a:ext cx="4890276" cy="4300749"/>
          </a:xfrm>
          <a:prstGeom prst="rect">
            <a:avLst/>
          </a:prstGeom>
          <a:noFill/>
          <a:ln>
            <a:noFill/>
          </a:ln>
        </p:spPr>
      </p:pic>
      <p:pic>
        <p:nvPicPr>
          <p:cNvPr id="10" name="Picture 9" descr="development:ASIC-Info:VA162:Figures:VA162-Timing-Readout.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0265" y="1951608"/>
            <a:ext cx="4914689" cy="4014259"/>
          </a:xfrm>
          <a:prstGeom prst="rect">
            <a:avLst/>
          </a:prstGeom>
          <a:noFill/>
          <a:ln>
            <a:noFill/>
          </a:ln>
        </p:spPr>
      </p:pic>
    </p:spTree>
    <p:extLst>
      <p:ext uri="{BB962C8B-B14F-4D97-AF65-F5344CB8AC3E}">
        <p14:creationId xmlns:p14="http://schemas.microsoft.com/office/powerpoint/2010/main" val="4203202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IDE1162/IDE1163 Comparison</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24</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639901622"/>
              </p:ext>
            </p:extLst>
          </p:nvPr>
        </p:nvGraphicFramePr>
        <p:xfrm>
          <a:off x="609601" y="1679222"/>
          <a:ext cx="10665179" cy="3523611"/>
        </p:xfrm>
        <a:graphic>
          <a:graphicData uri="http://schemas.openxmlformats.org/drawingml/2006/table">
            <a:tbl>
              <a:tblPr firstRow="1" bandRow="1">
                <a:tableStyleId>{3C2FFA5D-87B4-456A-9821-1D502468CF0F}</a:tableStyleId>
              </a:tblPr>
              <a:tblGrid>
                <a:gridCol w="4110539"/>
                <a:gridCol w="2999581"/>
                <a:gridCol w="3555059"/>
              </a:tblGrid>
              <a:tr h="503373">
                <a:tc>
                  <a:txBody>
                    <a:bodyPr/>
                    <a:lstStyle/>
                    <a:p>
                      <a:r>
                        <a:rPr lang="en-US" dirty="0" smtClean="0"/>
                        <a:t>Parameter</a:t>
                      </a:r>
                      <a:endParaRPr lang="en-US" dirty="0"/>
                    </a:p>
                  </a:txBody>
                  <a:tcPr/>
                </a:tc>
                <a:tc>
                  <a:txBody>
                    <a:bodyPr/>
                    <a:lstStyle/>
                    <a:p>
                      <a:r>
                        <a:rPr lang="en-US" dirty="0" smtClean="0"/>
                        <a:t>IDE1162</a:t>
                      </a:r>
                      <a:endParaRPr lang="en-US" dirty="0"/>
                    </a:p>
                  </a:txBody>
                  <a:tcPr/>
                </a:tc>
                <a:tc>
                  <a:txBody>
                    <a:bodyPr/>
                    <a:lstStyle/>
                    <a:p>
                      <a:r>
                        <a:rPr lang="en-US" dirty="0" smtClean="0"/>
                        <a:t>IDE1163</a:t>
                      </a:r>
                      <a:endParaRPr lang="en-US" dirty="0"/>
                    </a:p>
                  </a:txBody>
                  <a:tcPr/>
                </a:tc>
              </a:tr>
              <a:tr h="503373">
                <a:tc>
                  <a:txBody>
                    <a:bodyPr/>
                    <a:lstStyle/>
                    <a:p>
                      <a:r>
                        <a:rPr lang="en-US" dirty="0" smtClean="0"/>
                        <a:t>Number of input channels</a:t>
                      </a:r>
                      <a:endParaRPr lang="en-US" dirty="0"/>
                    </a:p>
                  </a:txBody>
                  <a:tcPr/>
                </a:tc>
                <a:tc>
                  <a:txBody>
                    <a:bodyPr/>
                    <a:lstStyle/>
                    <a:p>
                      <a:r>
                        <a:rPr lang="en-US" dirty="0" smtClean="0"/>
                        <a:t>32</a:t>
                      </a:r>
                      <a:endParaRPr lang="en-US" dirty="0"/>
                    </a:p>
                  </a:txBody>
                  <a:tcPr/>
                </a:tc>
                <a:tc>
                  <a:txBody>
                    <a:bodyPr/>
                    <a:lstStyle/>
                    <a:p>
                      <a:r>
                        <a:rPr lang="en-US" dirty="0" smtClean="0"/>
                        <a:t>32</a:t>
                      </a:r>
                      <a:endParaRPr lang="en-US" dirty="0"/>
                    </a:p>
                  </a:txBody>
                  <a:tcPr/>
                </a:tc>
              </a:tr>
              <a:tr h="503373">
                <a:tc>
                  <a:txBody>
                    <a:bodyPr/>
                    <a:lstStyle/>
                    <a:p>
                      <a:r>
                        <a:rPr lang="en-US" dirty="0" smtClean="0"/>
                        <a:t>Number of</a:t>
                      </a:r>
                      <a:r>
                        <a:rPr lang="en-US" baseline="0" dirty="0" smtClean="0"/>
                        <a:t> analog mux </a:t>
                      </a:r>
                      <a:r>
                        <a:rPr lang="en-US" dirty="0" smtClean="0"/>
                        <a:t>output</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r>
              <a:tr h="503373">
                <a:tc>
                  <a:txBody>
                    <a:bodyPr/>
                    <a:lstStyle/>
                    <a:p>
                      <a:r>
                        <a:rPr lang="en-US" dirty="0" smtClean="0"/>
                        <a:t>Input charge range</a:t>
                      </a:r>
                      <a:endParaRPr lang="en-US" dirty="0"/>
                    </a:p>
                  </a:txBody>
                  <a:tcPr/>
                </a:tc>
                <a:tc>
                  <a:txBody>
                    <a:bodyPr/>
                    <a:lstStyle/>
                    <a:p>
                      <a:r>
                        <a:rPr lang="en-US" dirty="0" smtClean="0"/>
                        <a:t>-1500fC to +1500fC</a:t>
                      </a:r>
                      <a:endParaRPr lang="en-US" dirty="0"/>
                    </a:p>
                  </a:txBody>
                  <a:tcPr/>
                </a:tc>
                <a:tc>
                  <a:txBody>
                    <a:bodyPr/>
                    <a:lstStyle/>
                    <a:p>
                      <a:r>
                        <a:rPr lang="en-US" dirty="0" smtClean="0"/>
                        <a:t>-750fC to +750fC</a:t>
                      </a:r>
                      <a:endParaRPr lang="en-US" dirty="0"/>
                    </a:p>
                  </a:txBody>
                  <a:tcPr/>
                </a:tc>
              </a:tr>
              <a:tr h="503373">
                <a:tc>
                  <a:txBody>
                    <a:bodyPr/>
                    <a:lstStyle/>
                    <a:p>
                      <a:r>
                        <a:rPr lang="en-US" dirty="0" smtClean="0"/>
                        <a:t>Shaping time</a:t>
                      </a:r>
                      <a:endParaRPr lang="en-US" dirty="0"/>
                    </a:p>
                  </a:txBody>
                  <a:tcPr/>
                </a:tc>
                <a:tc>
                  <a:txBody>
                    <a:bodyPr/>
                    <a:lstStyle/>
                    <a:p>
                      <a:r>
                        <a:rPr lang="en-US" dirty="0" smtClean="0"/>
                        <a:t>2us</a:t>
                      </a:r>
                      <a:endParaRPr lang="en-US" dirty="0"/>
                    </a:p>
                  </a:txBody>
                  <a:tcPr/>
                </a:tc>
                <a:tc>
                  <a:txBody>
                    <a:bodyPr/>
                    <a:lstStyle/>
                    <a:p>
                      <a:r>
                        <a:rPr lang="en-US" dirty="0" smtClean="0"/>
                        <a:t>0.5us</a:t>
                      </a:r>
                      <a:endParaRPr lang="en-US" dirty="0"/>
                    </a:p>
                  </a:txBody>
                  <a:tcPr/>
                </a:tc>
              </a:tr>
              <a:tr h="503373">
                <a:tc>
                  <a:txBody>
                    <a:bodyPr/>
                    <a:lstStyle/>
                    <a:p>
                      <a:r>
                        <a:rPr lang="en-US" dirty="0" smtClean="0"/>
                        <a:t>ENC</a:t>
                      </a:r>
                      <a:endParaRPr lang="en-US" dirty="0"/>
                    </a:p>
                  </a:txBody>
                  <a:tcPr/>
                </a:tc>
                <a:tc>
                  <a:txBody>
                    <a:bodyPr/>
                    <a:lstStyle/>
                    <a:p>
                      <a:r>
                        <a:rPr lang="en-US" dirty="0" smtClean="0"/>
                        <a:t>2000e at 50pF</a:t>
                      </a:r>
                      <a:endParaRPr lang="en-US" dirty="0"/>
                    </a:p>
                  </a:txBody>
                  <a:tcPr/>
                </a:tc>
                <a:tc>
                  <a:txBody>
                    <a:bodyPr/>
                    <a:lstStyle/>
                    <a:p>
                      <a:r>
                        <a:rPr lang="en-US" dirty="0" smtClean="0"/>
                        <a:t>1797e at 120pF</a:t>
                      </a:r>
                      <a:endParaRPr lang="en-US" dirty="0"/>
                    </a:p>
                  </a:txBody>
                  <a:tcPr/>
                </a:tc>
              </a:tr>
              <a:tr h="503373">
                <a:tc>
                  <a:txBody>
                    <a:bodyPr/>
                    <a:lstStyle/>
                    <a:p>
                      <a:r>
                        <a:rPr lang="en-US" dirty="0" smtClean="0"/>
                        <a:t>Power</a:t>
                      </a:r>
                      <a:endParaRPr lang="en-US" dirty="0"/>
                    </a:p>
                  </a:txBody>
                  <a:tcPr/>
                </a:tc>
                <a:tc>
                  <a:txBody>
                    <a:bodyPr/>
                    <a:lstStyle/>
                    <a:p>
                      <a:r>
                        <a:rPr lang="en-US" dirty="0" smtClean="0"/>
                        <a:t>66mW</a:t>
                      </a:r>
                      <a:endParaRPr lang="en-US" dirty="0"/>
                    </a:p>
                  </a:txBody>
                  <a:tcPr/>
                </a:tc>
                <a:tc>
                  <a:txBody>
                    <a:bodyPr/>
                    <a:lstStyle/>
                    <a:p>
                      <a:r>
                        <a:rPr lang="en-US" dirty="0" smtClean="0"/>
                        <a:t>77mW</a:t>
                      </a:r>
                      <a:endParaRPr lang="en-US" dirty="0"/>
                    </a:p>
                  </a:txBody>
                  <a:tcPr/>
                </a:tc>
              </a:tr>
            </a:tbl>
          </a:graphicData>
        </a:graphic>
      </p:graphicFrame>
    </p:spTree>
    <p:extLst>
      <p:ext uri="{BB962C8B-B14F-4D97-AF65-F5344CB8AC3E}">
        <p14:creationId xmlns:p14="http://schemas.microsoft.com/office/powerpoint/2010/main" val="4124471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dirty="0">
                <a:latin typeface="+mn-lt"/>
              </a:rPr>
              <a:t>Galao ROIC Development Kit</a:t>
            </a:r>
            <a:endParaRPr lang="en-US" dirty="0">
              <a:latin typeface="+mn-lt"/>
            </a:endParaRPr>
          </a:p>
        </p:txBody>
      </p:sp>
      <p:sp>
        <p:nvSpPr>
          <p:cNvPr id="4" name="Date Placeholder 3"/>
          <p:cNvSpPr>
            <a:spLocks noGrp="1"/>
          </p:cNvSpPr>
          <p:nvPr>
            <p:ph type="dt" sz="half" idx="10"/>
          </p:nvPr>
        </p:nvSpPr>
        <p:spPr/>
        <p:txBody>
          <a:bodyPr/>
          <a:lstStyle/>
          <a:p>
            <a:r>
              <a:rPr lang="en-US" smtClean="0"/>
              <a:t>2017-09-11</a:t>
            </a:r>
            <a:endParaRPr lang="en-US" dirty="0"/>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675B91F-8B7D-4883-B39F-27839B312DF2}" type="slidenum">
              <a:rPr lang="en-US" smtClean="0"/>
              <a:t>25</a:t>
            </a:fld>
            <a:endParaRPr lang="en-US"/>
          </a:p>
        </p:txBody>
      </p:sp>
      <p:sp>
        <p:nvSpPr>
          <p:cNvPr id="10" name="Content Placeholder 7"/>
          <p:cNvSpPr txBox="1">
            <a:spLocks/>
          </p:cNvSpPr>
          <p:nvPr/>
        </p:nvSpPr>
        <p:spPr>
          <a:xfrm>
            <a:off x="7687978" y="1751369"/>
            <a:ext cx="3894431" cy="2855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600" b="1" dirty="0">
                <a:solidFill>
                  <a:srgbClr val="0A2366"/>
                </a:solidFill>
                <a:latin typeface="Calibri Light" panose="020F0302020204030204" pitchFamily="34" charset="0"/>
              </a:rPr>
              <a:t>The Galao ROIC Development Kit</a:t>
            </a:r>
            <a:endParaRPr lang="nb-NO" sz="2000" dirty="0">
              <a:solidFill>
                <a:srgbClr val="0A2366"/>
              </a:solidFill>
              <a:latin typeface="Calibri Light" panose="020F0302020204030204" pitchFamily="34" charset="0"/>
            </a:endParaRPr>
          </a:p>
          <a:p>
            <a:pPr marL="0" indent="0">
              <a:buNone/>
            </a:pPr>
            <a:r>
              <a:rPr lang="nb-NO" sz="1900" dirty="0">
                <a:latin typeface="Calibri Light" panose="020F0302020204030204" pitchFamily="34" charset="0"/>
              </a:rPr>
              <a:t>Readout system made by IDEAS for accessing and working with IDEAS ROICs</a:t>
            </a:r>
            <a:br>
              <a:rPr lang="nb-NO" sz="1900" dirty="0">
                <a:latin typeface="Calibri Light" panose="020F0302020204030204" pitchFamily="34" charset="0"/>
              </a:rPr>
            </a:br>
            <a:r>
              <a:rPr lang="nb-NO" sz="1900" dirty="0">
                <a:latin typeface="Calibri Light" panose="020F0302020204030204" pitchFamily="34" charset="0"/>
              </a:rPr>
              <a:t/>
            </a:r>
            <a:br>
              <a:rPr lang="nb-NO" sz="1900" dirty="0">
                <a:latin typeface="Calibri Light" panose="020F0302020204030204" pitchFamily="34" charset="0"/>
              </a:rPr>
            </a:br>
            <a:r>
              <a:rPr lang="nb-NO" sz="1900" dirty="0">
                <a:latin typeface="Calibri Light" panose="020F0302020204030204" pitchFamily="34" charset="0"/>
              </a:rPr>
              <a:t>Kit consisting of all the hardware and software needed for ROIC control and readout</a:t>
            </a:r>
          </a:p>
        </p:txBody>
      </p:sp>
      <p:sp>
        <p:nvSpPr>
          <p:cNvPr id="11" name="TextBox 10"/>
          <p:cNvSpPr txBox="1"/>
          <p:nvPr/>
        </p:nvSpPr>
        <p:spPr>
          <a:xfrm>
            <a:off x="1247043" y="4923864"/>
            <a:ext cx="5007012" cy="369332"/>
          </a:xfrm>
          <a:prstGeom prst="rect">
            <a:avLst/>
          </a:prstGeom>
          <a:noFill/>
        </p:spPr>
        <p:txBody>
          <a:bodyPr wrap="none" rtlCol="0">
            <a:spAutoFit/>
          </a:bodyPr>
          <a:lstStyle/>
          <a:p>
            <a:r>
              <a:rPr lang="nb-NO" dirty="0" err="1">
                <a:latin typeface="Calibri Light" panose="020F0302020204030204" pitchFamily="34" charset="0"/>
              </a:rPr>
              <a:t>Galao</a:t>
            </a:r>
            <a:r>
              <a:rPr lang="nb-NO" dirty="0">
                <a:latin typeface="Calibri Light" panose="020F0302020204030204" pitchFamily="34" charset="0"/>
              </a:rPr>
              <a:t> </a:t>
            </a:r>
            <a:r>
              <a:rPr lang="nb-NO" dirty="0" smtClean="0">
                <a:latin typeface="Calibri Light" panose="020F0302020204030204" pitchFamily="34" charset="0"/>
              </a:rPr>
              <a:t>ROIC Development </a:t>
            </a:r>
            <a:r>
              <a:rPr lang="nb-NO" dirty="0">
                <a:latin typeface="Calibri Light" panose="020F0302020204030204" pitchFamily="34" charset="0"/>
              </a:rPr>
              <a:t>Kit </a:t>
            </a:r>
            <a:r>
              <a:rPr lang="nb-NO" dirty="0" err="1">
                <a:latin typeface="Calibri Light" panose="020F0302020204030204" pitchFamily="34" charset="0"/>
              </a:rPr>
              <a:t>with</a:t>
            </a:r>
            <a:r>
              <a:rPr lang="nb-NO" dirty="0">
                <a:latin typeface="Calibri Light" panose="020F0302020204030204" pitchFamily="34" charset="0"/>
              </a:rPr>
              <a:t> </a:t>
            </a:r>
            <a:r>
              <a:rPr lang="nb-NO" dirty="0" smtClean="0">
                <a:latin typeface="Calibri Light" panose="020F0302020204030204" pitchFamily="34" charset="0"/>
              </a:rPr>
              <a:t>IDE1163 Test Card</a:t>
            </a:r>
            <a:endParaRPr lang="en-US" dirty="0">
              <a:latin typeface="Calibri Light" panose="020F030202020403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37" y="1969658"/>
            <a:ext cx="6228331" cy="2770784"/>
          </a:xfrm>
          <a:prstGeom prst="rect">
            <a:avLst/>
          </a:prstGeom>
        </p:spPr>
      </p:pic>
      <p:pic>
        <p:nvPicPr>
          <p:cNvPr id="9" name="Picture 8" descr="Description: \\ideasnas1\development\PCB_designs\7061-IDE1163-TG\Documentation\Photographs\7044-01-11_IDE116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0033" y="2700048"/>
            <a:ext cx="2050811" cy="1368518"/>
          </a:xfrm>
          <a:prstGeom prst="rect">
            <a:avLst/>
          </a:prstGeom>
          <a:noFill/>
          <a:ln>
            <a:noFill/>
          </a:ln>
        </p:spPr>
      </p:pic>
      <p:sp>
        <p:nvSpPr>
          <p:cNvPr id="3" name="Donut 2"/>
          <p:cNvSpPr/>
          <p:nvPr/>
        </p:nvSpPr>
        <p:spPr>
          <a:xfrm>
            <a:off x="4350042" y="2114381"/>
            <a:ext cx="2614113" cy="2626075"/>
          </a:xfrm>
          <a:prstGeom prst="donut">
            <a:avLst>
              <a:gd name="adj" fmla="val 2771"/>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1394572" y="1417639"/>
            <a:ext cx="3050460" cy="369332"/>
          </a:xfrm>
          <a:prstGeom prst="rect">
            <a:avLst/>
          </a:prstGeom>
          <a:noFill/>
        </p:spPr>
        <p:txBody>
          <a:bodyPr wrap="none" rtlCol="0">
            <a:spAutoFit/>
          </a:bodyPr>
          <a:lstStyle/>
          <a:p>
            <a:r>
              <a:rPr lang="en-US" dirty="0" smtClean="0"/>
              <a:t>IDE1163 wire-bonded for tests</a:t>
            </a:r>
            <a:endParaRPr lang="en-US" dirty="0"/>
          </a:p>
        </p:txBody>
      </p:sp>
      <p:cxnSp>
        <p:nvCxnSpPr>
          <p:cNvPr id="12" name="Straight Arrow Connector 11"/>
          <p:cNvCxnSpPr>
            <a:stCxn id="7" idx="3"/>
          </p:cNvCxnSpPr>
          <p:nvPr/>
        </p:nvCxnSpPr>
        <p:spPr>
          <a:xfrm>
            <a:off x="4445032" y="1602305"/>
            <a:ext cx="548922" cy="690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340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dirty="0">
                <a:solidFill>
                  <a:srgbClr val="0A2366"/>
                </a:solidFill>
                <a:latin typeface="+mn-lt"/>
              </a:rPr>
              <a:t>Galao ROIC Development Kit</a:t>
            </a:r>
            <a:endParaRPr lang="en-US" dirty="0">
              <a:solidFill>
                <a:srgbClr val="0A2366"/>
              </a:solidFill>
              <a:latin typeface="+mn-lt"/>
            </a:endParaRPr>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63751" y="1502644"/>
            <a:ext cx="3874452" cy="4473369"/>
          </a:xfrm>
        </p:spPr>
      </p:pic>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675B91F-8B7D-4883-B39F-27839B312DF2}" type="slidenum">
              <a:rPr lang="en-US" smtClean="0"/>
              <a:t>26</a:t>
            </a:fld>
            <a:endParaRPr lang="en-US" dirty="0"/>
          </a:p>
        </p:txBody>
      </p:sp>
      <p:sp>
        <p:nvSpPr>
          <p:cNvPr id="12" name="Content Placeholder 7"/>
          <p:cNvSpPr txBox="1">
            <a:spLocks/>
          </p:cNvSpPr>
          <p:nvPr/>
        </p:nvSpPr>
        <p:spPr>
          <a:xfrm>
            <a:off x="5919500" y="1502644"/>
            <a:ext cx="4953000" cy="4665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nb-NO" sz="2000" dirty="0">
              <a:latin typeface="Calibri Light" panose="020F0302020204030204" pitchFamily="34" charset="0"/>
            </a:endParaRPr>
          </a:p>
          <a:p>
            <a:pPr marL="0" indent="0" algn="ctr">
              <a:buNone/>
            </a:pPr>
            <a:r>
              <a:rPr lang="nb-NO" sz="2000" b="1" dirty="0">
                <a:solidFill>
                  <a:srgbClr val="0A2366"/>
                </a:solidFill>
                <a:latin typeface="Calibri Light" panose="020F0302020204030204" pitchFamily="34" charset="0"/>
              </a:rPr>
              <a:t>Galao board</a:t>
            </a:r>
            <a:endParaRPr lang="nb-NO" sz="2000" dirty="0">
              <a:solidFill>
                <a:srgbClr val="0A2366"/>
              </a:solidFill>
              <a:latin typeface="Calibri Light" panose="020F0302020204030204" pitchFamily="34" charset="0"/>
            </a:endParaRPr>
          </a:p>
          <a:p>
            <a:pPr marL="0" indent="0" algn="ctr">
              <a:buNone/>
            </a:pPr>
            <a:r>
              <a:rPr lang="nb-NO" sz="1800" dirty="0">
                <a:latin typeface="Calibri Light" panose="020F0302020204030204" pitchFamily="34" charset="0"/>
              </a:rPr>
              <a:t>General purpose board with control circuitry</a:t>
            </a:r>
            <a:endParaRPr lang="nb-NO" sz="2000" dirty="0">
              <a:latin typeface="Calibri Light" panose="020F0302020204030204" pitchFamily="34" charset="0"/>
            </a:endParaRPr>
          </a:p>
          <a:p>
            <a:pPr marL="0" indent="0" algn="ctr">
              <a:buNone/>
            </a:pPr>
            <a:endParaRPr lang="nb-NO" sz="2000" dirty="0">
              <a:latin typeface="Calibri Light" panose="020F0302020204030204" pitchFamily="34" charset="0"/>
            </a:endParaRPr>
          </a:p>
          <a:p>
            <a:pPr marL="0" indent="0" algn="ctr">
              <a:buNone/>
            </a:pPr>
            <a:r>
              <a:rPr lang="nb-NO" sz="2000" b="1" dirty="0">
                <a:solidFill>
                  <a:srgbClr val="0A2366"/>
                </a:solidFill>
                <a:latin typeface="Calibri Light" panose="020F0302020204030204" pitchFamily="34" charset="0"/>
              </a:rPr>
              <a:t>ROIC test board</a:t>
            </a:r>
            <a:endParaRPr lang="nb-NO" sz="2000" dirty="0">
              <a:latin typeface="Calibri Light" panose="020F0302020204030204" pitchFamily="34" charset="0"/>
            </a:endParaRPr>
          </a:p>
          <a:p>
            <a:pPr marL="0" indent="0" algn="ctr">
              <a:buNone/>
            </a:pPr>
            <a:r>
              <a:rPr lang="nb-NO" sz="1800" dirty="0">
                <a:latin typeface="Calibri Light" panose="020F0302020204030204" pitchFamily="34" charset="0"/>
              </a:rPr>
              <a:t>Interchangeable ROIC-specific board</a:t>
            </a:r>
          </a:p>
          <a:p>
            <a:pPr marL="0" indent="0" algn="ctr">
              <a:buNone/>
            </a:pPr>
            <a:endParaRPr lang="nb-NO" sz="2000" dirty="0">
              <a:latin typeface="Calibri Light" panose="020F0302020204030204" pitchFamily="34" charset="0"/>
            </a:endParaRPr>
          </a:p>
          <a:p>
            <a:pPr marL="0" indent="0" algn="ctr">
              <a:buNone/>
            </a:pPr>
            <a:r>
              <a:rPr lang="nb-NO" sz="2000" b="1" dirty="0">
                <a:solidFill>
                  <a:srgbClr val="0A2366"/>
                </a:solidFill>
                <a:latin typeface="Calibri Light" panose="020F0302020204030204" pitchFamily="34" charset="0"/>
              </a:rPr>
              <a:t>IDEAS Testbench</a:t>
            </a:r>
            <a:endParaRPr lang="nb-NO" sz="2000" b="1" dirty="0">
              <a:latin typeface="Calibri Light" panose="020F0302020204030204" pitchFamily="34" charset="0"/>
            </a:endParaRPr>
          </a:p>
          <a:p>
            <a:pPr marL="0" indent="0" algn="ctr">
              <a:buNone/>
            </a:pPr>
            <a:r>
              <a:rPr lang="nb-NO" sz="1800" dirty="0">
                <a:latin typeface="Calibri Light" panose="020F0302020204030204" pitchFamily="34" charset="0"/>
              </a:rPr>
              <a:t>Software for performing readouts</a:t>
            </a:r>
          </a:p>
        </p:txBody>
      </p:sp>
    </p:spTree>
    <p:extLst>
      <p:ext uri="{BB962C8B-B14F-4D97-AF65-F5344CB8AC3E}">
        <p14:creationId xmlns:p14="http://schemas.microsoft.com/office/powerpoint/2010/main" val="1992888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b-NO" dirty="0" err="1">
                <a:latin typeface="+mn-lt"/>
              </a:rPr>
              <a:t>Galao</a:t>
            </a:r>
            <a:r>
              <a:rPr lang="nb-NO" dirty="0">
                <a:latin typeface="+mn-lt"/>
              </a:rPr>
              <a:t> </a:t>
            </a:r>
            <a:r>
              <a:rPr lang="nb-NO" dirty="0" smtClean="0">
                <a:latin typeface="+mn-lt"/>
              </a:rPr>
              <a:t>ASIC </a:t>
            </a:r>
            <a:r>
              <a:rPr lang="nb-NO" dirty="0" err="1" smtClean="0">
                <a:latin typeface="+mn-lt"/>
              </a:rPr>
              <a:t>Testcard</a:t>
            </a:r>
            <a:r>
              <a:rPr lang="nb-NO" dirty="0" smtClean="0">
                <a:latin typeface="+mn-lt"/>
              </a:rPr>
              <a:t> </a:t>
            </a:r>
            <a:r>
              <a:rPr lang="nb-NO" dirty="0">
                <a:latin typeface="+mn-lt"/>
              </a:rPr>
              <a:t>Family</a:t>
            </a:r>
            <a:endParaRPr lang="en-US" dirty="0">
              <a:latin typeface="+mn-lt"/>
            </a:endParaRPr>
          </a:p>
        </p:txBody>
      </p:sp>
      <p:sp>
        <p:nvSpPr>
          <p:cNvPr id="4" name="Date Placeholder 3"/>
          <p:cNvSpPr>
            <a:spLocks noGrp="1"/>
          </p:cNvSpPr>
          <p:nvPr>
            <p:ph type="dt" sz="half" idx="10"/>
          </p:nvPr>
        </p:nvSpPr>
        <p:spPr/>
        <p:txBody>
          <a:bodyPr/>
          <a:lstStyle/>
          <a:p>
            <a:r>
              <a:rPr lang="en-US" smtClean="0"/>
              <a:t>2017-09-11</a:t>
            </a:r>
            <a:endParaRPr lang="en-US" dirty="0"/>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a:xfrm>
            <a:off x="8610600" y="6356363"/>
            <a:ext cx="2743200" cy="365125"/>
          </a:xfrm>
        </p:spPr>
        <p:txBody>
          <a:bodyPr/>
          <a:lstStyle/>
          <a:p>
            <a:fld id="{F675B91F-8B7D-4883-B39F-27839B312DF2}" type="slidenum">
              <a:rPr lang="en-US" smtClean="0"/>
              <a:t>27</a:t>
            </a:fld>
            <a:endParaRPr lang="en-US"/>
          </a:p>
        </p:txBody>
      </p:sp>
      <p:pic>
        <p:nvPicPr>
          <p:cNvPr id="10" name="Picture 9">
            <a:extLst>
              <a:ext uri="{FF2B5EF4-FFF2-40B4-BE49-F238E27FC236}">
                <a16:creationId xmlns="" xmlns:a16="http://schemas.microsoft.com/office/drawing/2014/main" id="{776FFF55-6480-4AEA-A179-9D47663B7DB3}"/>
              </a:ext>
            </a:extLst>
          </p:cNvPr>
          <p:cNvPicPr>
            <a:picLocks noChangeAspect="1"/>
          </p:cNvPicPr>
          <p:nvPr/>
        </p:nvPicPr>
        <p:blipFill>
          <a:blip r:embed="rId3"/>
          <a:stretch>
            <a:fillRect/>
          </a:stretch>
        </p:blipFill>
        <p:spPr>
          <a:xfrm>
            <a:off x="3395415" y="1689407"/>
            <a:ext cx="4940152" cy="4232324"/>
          </a:xfrm>
          <a:prstGeom prst="rect">
            <a:avLst/>
          </a:prstGeom>
        </p:spPr>
      </p:pic>
      <p:sp>
        <p:nvSpPr>
          <p:cNvPr id="3" name="TextBox 2"/>
          <p:cNvSpPr txBox="1"/>
          <p:nvPr/>
        </p:nvSpPr>
        <p:spPr>
          <a:xfrm>
            <a:off x="5166582" y="5946389"/>
            <a:ext cx="1486367" cy="369332"/>
          </a:xfrm>
          <a:prstGeom prst="rect">
            <a:avLst/>
          </a:prstGeom>
          <a:noFill/>
        </p:spPr>
        <p:txBody>
          <a:bodyPr wrap="none" rtlCol="0">
            <a:spAutoFit/>
          </a:bodyPr>
          <a:lstStyle/>
          <a:p>
            <a:r>
              <a:rPr lang="en-US" dirty="0" smtClean="0"/>
              <a:t>VATA450/460</a:t>
            </a:r>
            <a:endParaRPr lang="en-US" dirty="0"/>
          </a:p>
        </p:txBody>
      </p:sp>
      <p:sp>
        <p:nvSpPr>
          <p:cNvPr id="7" name="TextBox 6"/>
          <p:cNvSpPr txBox="1"/>
          <p:nvPr/>
        </p:nvSpPr>
        <p:spPr>
          <a:xfrm>
            <a:off x="8471206" y="1689407"/>
            <a:ext cx="2084074" cy="923330"/>
          </a:xfrm>
          <a:prstGeom prst="rect">
            <a:avLst/>
          </a:prstGeom>
          <a:noFill/>
        </p:spPr>
        <p:txBody>
          <a:bodyPr wrap="none" rtlCol="0">
            <a:spAutoFit/>
          </a:bodyPr>
          <a:lstStyle/>
          <a:p>
            <a:r>
              <a:rPr lang="en-US" dirty="0" smtClean="0"/>
              <a:t>IDE3380</a:t>
            </a:r>
          </a:p>
          <a:p>
            <a:r>
              <a:rPr lang="en-US" dirty="0" smtClean="0"/>
              <a:t>SIPHRA – </a:t>
            </a:r>
            <a:r>
              <a:rPr lang="en-US" dirty="0" err="1" smtClean="0"/>
              <a:t>SiPM</a:t>
            </a:r>
            <a:r>
              <a:rPr lang="en-US" dirty="0" smtClean="0"/>
              <a:t>/PMT </a:t>
            </a:r>
          </a:p>
          <a:p>
            <a:r>
              <a:rPr lang="en-US" dirty="0" smtClean="0"/>
              <a:t>Readout ASIC</a:t>
            </a:r>
            <a:endParaRPr lang="en-US" dirty="0"/>
          </a:p>
        </p:txBody>
      </p:sp>
      <p:sp>
        <p:nvSpPr>
          <p:cNvPr id="8" name="TextBox 7"/>
          <p:cNvSpPr txBox="1"/>
          <p:nvPr/>
        </p:nvSpPr>
        <p:spPr>
          <a:xfrm>
            <a:off x="1134437" y="1738723"/>
            <a:ext cx="2023097" cy="923330"/>
          </a:xfrm>
          <a:prstGeom prst="rect">
            <a:avLst/>
          </a:prstGeom>
          <a:noFill/>
        </p:spPr>
        <p:txBody>
          <a:bodyPr wrap="none" rtlCol="0">
            <a:spAutoFit/>
          </a:bodyPr>
          <a:lstStyle/>
          <a:p>
            <a:r>
              <a:rPr lang="en-US" dirty="0" smtClean="0"/>
              <a:t>VATA64HDR16</a:t>
            </a:r>
          </a:p>
          <a:p>
            <a:r>
              <a:rPr lang="en-US" dirty="0" err="1" smtClean="0"/>
              <a:t>SiPM</a:t>
            </a:r>
            <a:r>
              <a:rPr lang="en-US" dirty="0" smtClean="0"/>
              <a:t>/PMT Readout</a:t>
            </a:r>
          </a:p>
          <a:p>
            <a:r>
              <a:rPr lang="en-US" dirty="0" smtClean="0"/>
              <a:t>ASIC</a:t>
            </a:r>
            <a:endParaRPr lang="en-US" dirty="0"/>
          </a:p>
        </p:txBody>
      </p:sp>
    </p:spTree>
    <p:extLst>
      <p:ext uri="{BB962C8B-B14F-4D97-AF65-F5344CB8AC3E}">
        <p14:creationId xmlns:p14="http://schemas.microsoft.com/office/powerpoint/2010/main" val="2451901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IDE1162</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28</a:t>
            </a:fld>
            <a:endParaRPr lang="en-US"/>
          </a:p>
        </p:txBody>
      </p:sp>
      <p:pic>
        <p:nvPicPr>
          <p:cNvPr id="7" name="Picture 6" descr="Macintosh HD:Users:dime:Desktop:Screen Shot 2013-02-14 at 3.32.24 PM.png"/>
          <p:cNvPicPr/>
          <p:nvPr/>
        </p:nvPicPr>
        <p:blipFill>
          <a:blip r:embed="rId2">
            <a:extLst>
              <a:ext uri="{28A0092B-C50C-407E-A947-70E740481C1C}">
                <a14:useLocalDpi xmlns:a14="http://schemas.microsoft.com/office/drawing/2010/main"/>
              </a:ext>
            </a:extLst>
          </a:blip>
          <a:srcRect/>
          <a:stretch>
            <a:fillRect/>
          </a:stretch>
        </p:blipFill>
        <p:spPr bwMode="auto">
          <a:xfrm>
            <a:off x="4165608" y="1417647"/>
            <a:ext cx="6734103" cy="4697539"/>
          </a:xfrm>
          <a:prstGeom prst="rect">
            <a:avLst/>
          </a:prstGeom>
          <a:noFill/>
          <a:ln>
            <a:noFill/>
          </a:ln>
        </p:spPr>
      </p:pic>
      <p:sp>
        <p:nvSpPr>
          <p:cNvPr id="3" name="TextBox 2"/>
          <p:cNvSpPr txBox="1"/>
          <p:nvPr/>
        </p:nvSpPr>
        <p:spPr>
          <a:xfrm>
            <a:off x="720576" y="1686459"/>
            <a:ext cx="3445024" cy="2492990"/>
          </a:xfrm>
          <a:prstGeom prst="rect">
            <a:avLst/>
          </a:prstGeom>
          <a:noFill/>
        </p:spPr>
        <p:txBody>
          <a:bodyPr wrap="square" rtlCol="0">
            <a:spAutoFit/>
          </a:bodyPr>
          <a:lstStyle/>
          <a:p>
            <a:pPr marL="342900" indent="-342900">
              <a:lnSpc>
                <a:spcPct val="300000"/>
              </a:lnSpc>
              <a:buFont typeface="+mj-lt"/>
              <a:buAutoNum type="arabicPeriod"/>
            </a:pPr>
            <a:r>
              <a:rPr lang="en-US" dirty="0" smtClean="0"/>
              <a:t>Gains [mV/</a:t>
            </a:r>
            <a:r>
              <a:rPr lang="en-US" dirty="0" err="1" smtClean="0"/>
              <a:t>fC</a:t>
            </a:r>
            <a:r>
              <a:rPr lang="en-US" dirty="0" smtClean="0"/>
              <a:t>]</a:t>
            </a:r>
          </a:p>
          <a:p>
            <a:pPr marL="342900" indent="-342900">
              <a:lnSpc>
                <a:spcPct val="300000"/>
              </a:lnSpc>
              <a:buFont typeface="+mj-lt"/>
              <a:buAutoNum type="arabicPeriod"/>
            </a:pPr>
            <a:r>
              <a:rPr lang="en-US" dirty="0" smtClean="0"/>
              <a:t>Pedestals [mV]</a:t>
            </a:r>
          </a:p>
          <a:p>
            <a:pPr marL="342900" indent="-342900">
              <a:lnSpc>
                <a:spcPct val="300000"/>
              </a:lnSpc>
              <a:buFont typeface="+mj-lt"/>
              <a:buAutoNum type="arabicPeriod"/>
            </a:pPr>
            <a:r>
              <a:rPr lang="en-US" dirty="0" smtClean="0"/>
              <a:t>ENC [e]</a:t>
            </a:r>
            <a:endParaRPr lang="en-US" dirty="0"/>
          </a:p>
        </p:txBody>
      </p:sp>
    </p:spTree>
    <p:extLst>
      <p:ext uri="{BB962C8B-B14F-4D97-AF65-F5344CB8AC3E}">
        <p14:creationId xmlns:p14="http://schemas.microsoft.com/office/powerpoint/2010/main" val="1238507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IDE1163 Tests</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29</a:t>
            </a:fld>
            <a:endParaRPr lang="en-US"/>
          </a:p>
        </p:txBody>
      </p:sp>
      <p:pic>
        <p:nvPicPr>
          <p:cNvPr id="7" name="Picture 6" descr="Description: P:\C2710-JINR-IDE1163\05-ASIC Validation\Oscillograms\shaping_time_sync_aout_pos.PNG"/>
          <p:cNvPicPr/>
          <p:nvPr/>
        </p:nvPicPr>
        <p:blipFill>
          <a:blip r:embed="rId2">
            <a:extLst>
              <a:ext uri="{28A0092B-C50C-407E-A947-70E740481C1C}">
                <a14:useLocalDpi xmlns:a14="http://schemas.microsoft.com/office/drawing/2010/main" val="0"/>
              </a:ext>
            </a:extLst>
          </a:blip>
          <a:srcRect/>
          <a:stretch>
            <a:fillRect/>
          </a:stretch>
        </p:blipFill>
        <p:spPr bwMode="auto">
          <a:xfrm>
            <a:off x="1019277" y="1872932"/>
            <a:ext cx="4545579" cy="3461068"/>
          </a:xfrm>
          <a:prstGeom prst="rect">
            <a:avLst/>
          </a:prstGeom>
          <a:noFill/>
          <a:ln>
            <a:noFill/>
          </a:ln>
        </p:spPr>
      </p:pic>
      <p:pic>
        <p:nvPicPr>
          <p:cNvPr id="8" name="Picture 7" descr="Description: Macintosh HD:private:var:folders:1j:btwv7rwn3vn0fgvl0lh16tk00000gn:T:TemporaryItems:TEK00027.PNG"/>
          <p:cNvPicPr/>
          <p:nvPr/>
        </p:nvPicPr>
        <p:blipFill>
          <a:blip r:embed="rId3">
            <a:extLst>
              <a:ext uri="{28A0092B-C50C-407E-A947-70E740481C1C}">
                <a14:useLocalDpi xmlns:a14="http://schemas.microsoft.com/office/drawing/2010/main" val="0"/>
              </a:ext>
            </a:extLst>
          </a:blip>
          <a:srcRect/>
          <a:stretch>
            <a:fillRect/>
          </a:stretch>
        </p:blipFill>
        <p:spPr bwMode="auto">
          <a:xfrm>
            <a:off x="6603695" y="1872932"/>
            <a:ext cx="4882092" cy="3461068"/>
          </a:xfrm>
          <a:prstGeom prst="rect">
            <a:avLst/>
          </a:prstGeom>
          <a:noFill/>
          <a:ln>
            <a:noFill/>
          </a:ln>
        </p:spPr>
      </p:pic>
      <p:sp>
        <p:nvSpPr>
          <p:cNvPr id="3" name="TextBox 2"/>
          <p:cNvSpPr txBox="1"/>
          <p:nvPr/>
        </p:nvSpPr>
        <p:spPr>
          <a:xfrm>
            <a:off x="1196080" y="5486669"/>
            <a:ext cx="2013968" cy="369332"/>
          </a:xfrm>
          <a:prstGeom prst="rect">
            <a:avLst/>
          </a:prstGeom>
          <a:noFill/>
        </p:spPr>
        <p:txBody>
          <a:bodyPr wrap="none" rtlCol="0">
            <a:spAutoFit/>
          </a:bodyPr>
          <a:lstStyle/>
          <a:p>
            <a:r>
              <a:rPr lang="en-US" dirty="0" smtClean="0"/>
              <a:t>500ns peaking time</a:t>
            </a:r>
            <a:endParaRPr lang="en-US" dirty="0"/>
          </a:p>
        </p:txBody>
      </p:sp>
    </p:spTree>
    <p:extLst>
      <p:ext uri="{BB962C8B-B14F-4D97-AF65-F5344CB8AC3E}">
        <p14:creationId xmlns:p14="http://schemas.microsoft.com/office/powerpoint/2010/main" val="925195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961" y="174068"/>
            <a:ext cx="9710483" cy="1003399"/>
          </a:xfrm>
        </p:spPr>
        <p:txBody>
          <a:bodyPr>
            <a:normAutofit fontScale="90000"/>
          </a:bodyPr>
          <a:lstStyle/>
          <a:p>
            <a:pPr algn="l"/>
            <a:r>
              <a:rPr lang="en-US" dirty="0"/>
              <a:t>Integrated Detector Electronics </a:t>
            </a:r>
            <a:r>
              <a:rPr lang="en-US" dirty="0" smtClean="0"/>
              <a:t>AS (IDEAS)</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a:t>www.ideas.no</a:t>
            </a:r>
          </a:p>
        </p:txBody>
      </p:sp>
      <p:sp>
        <p:nvSpPr>
          <p:cNvPr id="6" name="Slide Number Placeholder 5"/>
          <p:cNvSpPr>
            <a:spLocks noGrp="1"/>
          </p:cNvSpPr>
          <p:nvPr>
            <p:ph type="sldNum" sz="quarter" idx="12"/>
          </p:nvPr>
        </p:nvSpPr>
        <p:spPr/>
        <p:txBody>
          <a:bodyPr/>
          <a:lstStyle/>
          <a:p>
            <a:fld id="{F28D481B-9C33-CE4F-8CF2-86DB4266A916}" type="slidenum">
              <a:rPr lang="en-US" smtClean="0"/>
              <a:t>3</a:t>
            </a:fld>
            <a:endParaRPr 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0055" y="1395918"/>
            <a:ext cx="5763447" cy="3888743"/>
          </a:xfrm>
          <a:prstGeom prst="rect">
            <a:avLst/>
          </a:prstGeom>
        </p:spPr>
      </p:pic>
      <p:sp>
        <p:nvSpPr>
          <p:cNvPr id="8" name="TextBox 7"/>
          <p:cNvSpPr txBox="1"/>
          <p:nvPr/>
        </p:nvSpPr>
        <p:spPr>
          <a:xfrm>
            <a:off x="378961" y="1279867"/>
            <a:ext cx="4821083" cy="5078304"/>
          </a:xfrm>
          <a:prstGeom prst="rect">
            <a:avLst/>
          </a:prstGeom>
          <a:noFill/>
        </p:spPr>
        <p:txBody>
          <a:bodyPr wrap="square" lIns="91430" tIns="45715" rIns="91430" bIns="45715" rtlCol="0">
            <a:spAutoFit/>
          </a:bodyPr>
          <a:lstStyle/>
          <a:p>
            <a:r>
              <a:rPr lang="en-US" dirty="0"/>
              <a:t>IDEAS is a privately owned Norwegian company.</a:t>
            </a:r>
          </a:p>
          <a:p>
            <a:endParaRPr lang="en-US" dirty="0"/>
          </a:p>
          <a:p>
            <a:r>
              <a:rPr lang="en-US" b="1" dirty="0"/>
              <a:t>History </a:t>
            </a:r>
          </a:p>
          <a:p>
            <a:pPr lvl="1"/>
            <a:r>
              <a:rPr lang="en-US" dirty="0"/>
              <a:t>Founded in 1992 as a spin-off from Norway’s high-energy physics activities at </a:t>
            </a:r>
            <a:r>
              <a:rPr lang="en-US" dirty="0" smtClean="0"/>
              <a:t>CERN.</a:t>
            </a:r>
            <a:endParaRPr lang="en-US" dirty="0"/>
          </a:p>
          <a:p>
            <a:endParaRPr lang="en-US" dirty="0"/>
          </a:p>
          <a:p>
            <a:r>
              <a:rPr lang="en-US" b="1" dirty="0"/>
              <a:t>Purpose </a:t>
            </a:r>
          </a:p>
          <a:p>
            <a:pPr lvl="1"/>
            <a:r>
              <a:rPr lang="en-US" dirty="0"/>
              <a:t>To develop </a:t>
            </a:r>
            <a:r>
              <a:rPr lang="en-US" b="1" dirty="0"/>
              <a:t>integrated circuits for image sensors </a:t>
            </a:r>
            <a:br>
              <a:rPr lang="en-US" b="1" dirty="0"/>
            </a:br>
            <a:r>
              <a:rPr lang="en-US" dirty="0"/>
              <a:t>(x-rays, gamma rays, charged particles, IR, thermal).</a:t>
            </a:r>
          </a:p>
          <a:p>
            <a:endParaRPr lang="en-US" dirty="0"/>
          </a:p>
          <a:p>
            <a:r>
              <a:rPr lang="en-US" dirty="0"/>
              <a:t>IDEAS products are used in commercial/industrial and scientific applications including space missions.</a:t>
            </a:r>
          </a:p>
          <a:p>
            <a:endParaRPr lang="en-US" dirty="0"/>
          </a:p>
          <a:p>
            <a:r>
              <a:rPr lang="en-US" dirty="0"/>
              <a:t>Resellers in China, Russia, South Korea</a:t>
            </a:r>
          </a:p>
          <a:p>
            <a:endParaRPr lang="en-US" dirty="0"/>
          </a:p>
        </p:txBody>
      </p:sp>
      <p:sp>
        <p:nvSpPr>
          <p:cNvPr id="9" name="TextBox 8"/>
          <p:cNvSpPr txBox="1"/>
          <p:nvPr/>
        </p:nvSpPr>
        <p:spPr>
          <a:xfrm>
            <a:off x="6393276" y="5312518"/>
            <a:ext cx="4570213" cy="400099"/>
          </a:xfrm>
          <a:prstGeom prst="rect">
            <a:avLst/>
          </a:prstGeom>
          <a:noFill/>
        </p:spPr>
        <p:txBody>
          <a:bodyPr wrap="square" lIns="91430" tIns="45715" rIns="91430" bIns="45715" rtlCol="0">
            <a:spAutoFit/>
          </a:bodyPr>
          <a:lstStyle/>
          <a:p>
            <a:r>
              <a:rPr lang="en-US" sz="2000" dirty="0"/>
              <a:t>HQ: </a:t>
            </a:r>
            <a:r>
              <a:rPr lang="en-US" sz="2000" dirty="0" err="1"/>
              <a:t>Gjerdrums</a:t>
            </a:r>
            <a:r>
              <a:rPr lang="en-US" sz="2000" dirty="0"/>
              <a:t> </a:t>
            </a:r>
            <a:r>
              <a:rPr lang="en-US" sz="2000" dirty="0" err="1"/>
              <a:t>vei</a:t>
            </a:r>
            <a:r>
              <a:rPr lang="en-US" sz="2000" dirty="0"/>
              <a:t> 19, 0484 Oslo, Norway</a:t>
            </a:r>
          </a:p>
        </p:txBody>
      </p:sp>
    </p:spTree>
    <p:extLst>
      <p:ext uri="{BB962C8B-B14F-4D97-AF65-F5344CB8AC3E}">
        <p14:creationId xmlns:p14="http://schemas.microsoft.com/office/powerpoint/2010/main" val="352628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IDE1163 Pileup Tests</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30</a:t>
            </a:fld>
            <a:endParaRPr lang="en-US"/>
          </a:p>
        </p:txBody>
      </p:sp>
      <p:pic>
        <p:nvPicPr>
          <p:cNvPr id="7" name="Picture 6" descr="Description: Macintosh HD:Users:dime:Desktop:DS1ET161353076_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4573" y="1731433"/>
            <a:ext cx="2958731" cy="2163234"/>
          </a:xfrm>
          <a:prstGeom prst="rect">
            <a:avLst/>
          </a:prstGeom>
          <a:noFill/>
          <a:ln>
            <a:noFill/>
          </a:ln>
        </p:spPr>
      </p:pic>
      <p:pic>
        <p:nvPicPr>
          <p:cNvPr id="8" name="Picture 7" descr="Description: Macintosh HD:Users:dime:Desktop:DS1ET161353076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3712" y="1723644"/>
            <a:ext cx="2946400" cy="2154218"/>
          </a:xfrm>
          <a:prstGeom prst="rect">
            <a:avLst/>
          </a:prstGeom>
          <a:noFill/>
          <a:ln>
            <a:noFill/>
          </a:ln>
        </p:spPr>
      </p:pic>
      <p:pic>
        <p:nvPicPr>
          <p:cNvPr id="9" name="Picture 8" descr="Description: Macintosh HD:Users:dime:Desktop:DS1ET161353076_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26401" y="1731447"/>
            <a:ext cx="2935747" cy="2146429"/>
          </a:xfrm>
          <a:prstGeom prst="rect">
            <a:avLst/>
          </a:prstGeom>
          <a:noFill/>
          <a:ln>
            <a:noFill/>
          </a:ln>
        </p:spPr>
      </p:pic>
      <p:graphicFrame>
        <p:nvGraphicFramePr>
          <p:cNvPr id="10" name="Table 9"/>
          <p:cNvGraphicFramePr>
            <a:graphicFrameLocks noGrp="1"/>
          </p:cNvGraphicFramePr>
          <p:nvPr>
            <p:extLst>
              <p:ext uri="{D42A27DB-BD31-4B8C-83A1-F6EECF244321}">
                <p14:modId xmlns:p14="http://schemas.microsoft.com/office/powerpoint/2010/main" val="3906762887"/>
              </p:ext>
            </p:extLst>
          </p:nvPr>
        </p:nvGraphicFramePr>
        <p:xfrm>
          <a:off x="874581" y="4416777"/>
          <a:ext cx="10087575" cy="370840"/>
        </p:xfrm>
        <a:graphic>
          <a:graphicData uri="http://schemas.openxmlformats.org/drawingml/2006/table">
            <a:tbl>
              <a:tblPr firstRow="1" bandRow="1">
                <a:tableStyleId>{5C22544A-7EE6-4342-B048-85BDC9FD1C3A}</a:tableStyleId>
              </a:tblPr>
              <a:tblGrid>
                <a:gridCol w="3362525"/>
                <a:gridCol w="3495793"/>
                <a:gridCol w="3229257"/>
              </a:tblGrid>
              <a:tr h="370840">
                <a:tc>
                  <a:txBody>
                    <a:bodyPr/>
                    <a:lstStyle/>
                    <a:p>
                      <a:r>
                        <a:rPr lang="en-US" dirty="0" smtClean="0"/>
                        <a:t>Twice 300fC, 300ns apart</a:t>
                      </a:r>
                      <a:endParaRPr lang="en-US" dirty="0"/>
                    </a:p>
                  </a:txBody>
                  <a:tcPr/>
                </a:tc>
                <a:tc>
                  <a:txBody>
                    <a:bodyPr/>
                    <a:lstStyle/>
                    <a:p>
                      <a:r>
                        <a:rPr lang="en-US" dirty="0" smtClean="0"/>
                        <a:t>Twice 300fC, 300ns apart</a:t>
                      </a:r>
                      <a:r>
                        <a:rPr lang="en-US" baseline="0" dirty="0" smtClean="0"/>
                        <a:t> at 71kHz</a:t>
                      </a:r>
                      <a:endParaRPr lang="en-US" dirty="0"/>
                    </a:p>
                  </a:txBody>
                  <a:tcPr/>
                </a:tc>
                <a:tc>
                  <a:txBody>
                    <a:bodyPr/>
                    <a:lstStyle/>
                    <a:p>
                      <a:r>
                        <a:rPr lang="en-US" dirty="0" smtClean="0"/>
                        <a:t>Four</a:t>
                      </a:r>
                      <a:r>
                        <a:rPr lang="en-US" baseline="0" dirty="0" smtClean="0"/>
                        <a:t> times 200fC, 800ns apart</a:t>
                      </a:r>
                      <a:endParaRPr lang="en-US" dirty="0"/>
                    </a:p>
                  </a:txBody>
                  <a:tcPr/>
                </a:tc>
              </a:tr>
            </a:tbl>
          </a:graphicData>
        </a:graphic>
      </p:graphicFrame>
    </p:spTree>
    <p:extLst>
      <p:ext uri="{BB962C8B-B14F-4D97-AF65-F5344CB8AC3E}">
        <p14:creationId xmlns:p14="http://schemas.microsoft.com/office/powerpoint/2010/main" val="102089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IDE1163 Analog Mux Readout</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31</a:t>
            </a:fld>
            <a:endParaRPr lang="en-US"/>
          </a:p>
        </p:txBody>
      </p:sp>
      <p:pic>
        <p:nvPicPr>
          <p:cNvPr id="7" name="Picture 6" descr="Description: P:\C2710-JINR-IDE1163\05-ASIC Validation\Oscillograms\shiftin_ckb_shiftou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2290" y="1802906"/>
            <a:ext cx="4844239" cy="3629870"/>
          </a:xfrm>
          <a:prstGeom prst="rect">
            <a:avLst/>
          </a:prstGeom>
          <a:noFill/>
          <a:ln>
            <a:noFill/>
          </a:ln>
        </p:spPr>
      </p:pic>
      <p:pic>
        <p:nvPicPr>
          <p:cNvPr id="8" name="Picture 7" descr="Description: P:\C2710-JINR-IDE1163\05-ASIC Validation\Oscillograms\basel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4134" y="1802906"/>
            <a:ext cx="4844239" cy="3629871"/>
          </a:xfrm>
          <a:prstGeom prst="rect">
            <a:avLst/>
          </a:prstGeom>
          <a:noFill/>
          <a:ln>
            <a:noFill/>
          </a:ln>
        </p:spPr>
      </p:pic>
      <p:sp>
        <p:nvSpPr>
          <p:cNvPr id="3" name="TextBox 2"/>
          <p:cNvSpPr txBox="1"/>
          <p:nvPr/>
        </p:nvSpPr>
        <p:spPr>
          <a:xfrm>
            <a:off x="6621597" y="5696262"/>
            <a:ext cx="1076324" cy="369332"/>
          </a:xfrm>
          <a:prstGeom prst="rect">
            <a:avLst/>
          </a:prstGeom>
          <a:noFill/>
        </p:spPr>
        <p:txBody>
          <a:bodyPr wrap="none" rtlCol="0">
            <a:spAutoFit/>
          </a:bodyPr>
          <a:lstStyle/>
          <a:p>
            <a:r>
              <a:rPr lang="en-US" dirty="0" smtClean="0"/>
              <a:t>Pedestals</a:t>
            </a:r>
            <a:endParaRPr lang="en-US" dirty="0"/>
          </a:p>
        </p:txBody>
      </p:sp>
      <p:sp>
        <p:nvSpPr>
          <p:cNvPr id="9" name="TextBox 8"/>
          <p:cNvSpPr txBox="1"/>
          <p:nvPr/>
        </p:nvSpPr>
        <p:spPr>
          <a:xfrm>
            <a:off x="1196079" y="5683665"/>
            <a:ext cx="3801454" cy="369332"/>
          </a:xfrm>
          <a:prstGeom prst="rect">
            <a:avLst/>
          </a:prstGeom>
          <a:noFill/>
        </p:spPr>
        <p:txBody>
          <a:bodyPr wrap="none" rtlCol="0">
            <a:spAutoFit/>
          </a:bodyPr>
          <a:lstStyle/>
          <a:p>
            <a:r>
              <a:rPr lang="en-US" dirty="0" smtClean="0"/>
              <a:t>Digital clock for the analog multiplexer</a:t>
            </a:r>
            <a:endParaRPr lang="en-US" dirty="0"/>
          </a:p>
        </p:txBody>
      </p:sp>
    </p:spTree>
    <p:extLst>
      <p:ext uri="{BB962C8B-B14F-4D97-AF65-F5344CB8AC3E}">
        <p14:creationId xmlns:p14="http://schemas.microsoft.com/office/powerpoint/2010/main" val="932418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VATAGP Example</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32</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922716078"/>
              </p:ext>
            </p:extLst>
          </p:nvPr>
        </p:nvGraphicFramePr>
        <p:xfrm>
          <a:off x="1935940" y="1736269"/>
          <a:ext cx="8229600" cy="828040"/>
        </p:xfrm>
        <a:graphic>
          <a:graphicData uri="http://schemas.openxmlformats.org/drawingml/2006/table">
            <a:tbl>
              <a:tblPr firstRow="1" bandRow="1">
                <a:tableStyleId>{3C2FFA5D-87B4-456A-9821-1D502468CF0F}</a:tableStyleId>
              </a:tblPr>
              <a:tblGrid>
                <a:gridCol w="983858"/>
                <a:gridCol w="2784416"/>
                <a:gridCol w="2403926"/>
                <a:gridCol w="2057400"/>
              </a:tblGrid>
              <a:tr h="370840">
                <a:tc>
                  <a:txBody>
                    <a:bodyPr/>
                    <a:lstStyle/>
                    <a:p>
                      <a:r>
                        <a:rPr lang="en-US" sz="1200" dirty="0" smtClean="0"/>
                        <a:t>ROIC</a:t>
                      </a:r>
                      <a:endParaRPr lang="en-US" sz="1200" dirty="0"/>
                    </a:p>
                  </a:txBody>
                  <a:tcPr/>
                </a:tc>
                <a:tc>
                  <a:txBody>
                    <a:bodyPr/>
                    <a:lstStyle/>
                    <a:p>
                      <a:r>
                        <a:rPr lang="en-US" sz="1200" dirty="0" smtClean="0"/>
                        <a:t>Description</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Application, Reference</a:t>
                      </a:r>
                      <a:endParaRPr lang="en-US" sz="1200" dirty="0"/>
                    </a:p>
                  </a:txBody>
                  <a:tcPr/>
                </a:tc>
                <a:tc>
                  <a:txBody>
                    <a:bodyPr/>
                    <a:lstStyle/>
                    <a:p>
                      <a:r>
                        <a:rPr lang="en-US" sz="1200" dirty="0" smtClean="0"/>
                        <a:t>Detector</a:t>
                      </a:r>
                      <a:endParaRPr lang="en-US" sz="1200" dirty="0"/>
                    </a:p>
                  </a:txBody>
                  <a:tcPr/>
                </a:tc>
              </a:tr>
              <a:tr h="370840">
                <a:tc>
                  <a:txBody>
                    <a:bodyPr/>
                    <a:lstStyle/>
                    <a:p>
                      <a:r>
                        <a:rPr lang="en-US" sz="1200" dirty="0" smtClean="0"/>
                        <a:t>VATAGP7.1</a:t>
                      </a:r>
                      <a:endParaRPr lang="en-US" sz="1200" dirty="0"/>
                    </a:p>
                  </a:txBody>
                  <a:tcPr/>
                </a:tc>
                <a:tc>
                  <a:txBody>
                    <a:bodyPr/>
                    <a:lstStyle/>
                    <a:p>
                      <a:r>
                        <a:rPr lang="en-US" sz="1200" dirty="0" smtClean="0"/>
                        <a:t>128 CSA (±30 </a:t>
                      </a:r>
                      <a:r>
                        <a:rPr lang="en-US" sz="1200" dirty="0" err="1" smtClean="0"/>
                        <a:t>fC</a:t>
                      </a:r>
                      <a:r>
                        <a:rPr lang="en-US" sz="1200" dirty="0" smtClean="0"/>
                        <a:t>), S&amp;H, mux. output pulse height and address 	</a:t>
                      </a:r>
                    </a:p>
                  </a:txBody>
                  <a:tcPr/>
                </a:tc>
                <a:tc>
                  <a:txBody>
                    <a:bodyPr/>
                    <a:lstStyle/>
                    <a:p>
                      <a:r>
                        <a:rPr lang="en-US" sz="1200" b="0" i="0" u="none" strike="noStrike" baseline="0" dirty="0" smtClean="0">
                          <a:solidFill>
                            <a:srgbClr val="000000"/>
                          </a:solidFill>
                          <a:latin typeface="+mn-lt"/>
                        </a:rPr>
                        <a:t>Charged particle tracking </a:t>
                      </a:r>
                    </a:p>
                    <a:p>
                      <a:r>
                        <a:rPr lang="hr-HR" sz="1200" b="0" i="0" u="none" strike="noStrike" baseline="0" dirty="0" smtClean="0">
                          <a:solidFill>
                            <a:srgbClr val="000000"/>
                          </a:solidFill>
                          <a:latin typeface="+mn-lt"/>
                        </a:rPr>
                        <a:t>DOI: </a:t>
                      </a:r>
                      <a:r>
                        <a:rPr lang="hr-HR" sz="1200" b="0" i="0" u="none" strike="noStrike" baseline="0" dirty="0" smtClean="0">
                          <a:solidFill>
                            <a:srgbClr val="000000"/>
                          </a:solidFill>
                          <a:latin typeface="+mn-lt"/>
                          <a:hlinkClick r:id="rId2"/>
                        </a:rPr>
                        <a:t>10.1016/j.nima.2015.03.078</a:t>
                      </a:r>
                      <a:endParaRPr lang="hr-HR" sz="1200" b="0" i="0" u="none" strike="noStrike" baseline="0" dirty="0" smtClean="0">
                        <a:solidFill>
                          <a:srgbClr val="000000"/>
                        </a:solidFill>
                        <a:latin typeface="+mn-lt"/>
                      </a:endParaRPr>
                    </a:p>
                  </a:txBody>
                  <a:tcPr/>
                </a:tc>
                <a:tc>
                  <a:txBody>
                    <a:bodyPr/>
                    <a:lstStyle/>
                    <a:p>
                      <a:r>
                        <a:rPr lang="en-US" sz="1200" dirty="0" smtClean="0"/>
                        <a:t>Silicon</a:t>
                      </a:r>
                      <a:r>
                        <a:rPr lang="en-US" sz="1200" baseline="0" dirty="0" smtClean="0"/>
                        <a:t> pads, strips, photodiode arrays</a:t>
                      </a:r>
                      <a:endParaRPr lang="en-US" sz="1200" dirty="0"/>
                    </a:p>
                  </a:txBody>
                  <a:tcPr/>
                </a:tc>
              </a:tr>
            </a:tbl>
          </a:graphicData>
        </a:graphic>
      </p:graphicFrame>
      <p:pic>
        <p:nvPicPr>
          <p:cNvPr id="8" name="Picture 7" descr="Screen Shot 2015-09-29 at 13.42.1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7570" y="2691044"/>
            <a:ext cx="4587970" cy="3219124"/>
          </a:xfrm>
          <a:prstGeom prst="rect">
            <a:avLst/>
          </a:prstGeom>
        </p:spPr>
      </p:pic>
      <p:pic>
        <p:nvPicPr>
          <p:cNvPr id="9" name="Picture 8" descr="Photo_1xDMand1DMwithC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5940" y="2923055"/>
            <a:ext cx="3450136" cy="2987113"/>
          </a:xfrm>
          <a:prstGeom prst="rect">
            <a:avLst/>
          </a:prstGeom>
        </p:spPr>
      </p:pic>
      <p:sp>
        <p:nvSpPr>
          <p:cNvPr id="10" name="Rectangle 9"/>
          <p:cNvSpPr/>
          <p:nvPr/>
        </p:nvSpPr>
        <p:spPr>
          <a:xfrm>
            <a:off x="1935940" y="5910168"/>
            <a:ext cx="5493812" cy="369332"/>
          </a:xfrm>
          <a:prstGeom prst="rect">
            <a:avLst/>
          </a:prstGeom>
        </p:spPr>
        <p:txBody>
          <a:bodyPr wrap="none">
            <a:spAutoFit/>
          </a:bodyPr>
          <a:lstStyle/>
          <a:p>
            <a:r>
              <a:rPr lang="en-US" dirty="0" err="1"/>
              <a:t>CsI</a:t>
            </a:r>
            <a:r>
              <a:rPr lang="en-US" dirty="0"/>
              <a:t>/Si Diode Array </a:t>
            </a:r>
            <a:r>
              <a:rPr lang="en-US" dirty="0" smtClean="0"/>
              <a:t>Modules for Clinical SPECT Prototype</a:t>
            </a:r>
            <a:endParaRPr lang="en-US" dirty="0"/>
          </a:p>
        </p:txBody>
      </p:sp>
    </p:spTree>
    <p:extLst>
      <p:ext uri="{BB962C8B-B14F-4D97-AF65-F5344CB8AC3E}">
        <p14:creationId xmlns:p14="http://schemas.microsoft.com/office/powerpoint/2010/main" val="2229698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VATAGP8 Example</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33</a:t>
            </a:fld>
            <a:endParaRPr lang="en-US"/>
          </a:p>
        </p:txBody>
      </p:sp>
      <p:pic>
        <p:nvPicPr>
          <p:cNvPr id="13" name="Obrázek 30"/>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7939" t="20337"/>
          <a:stretch/>
        </p:blipFill>
        <p:spPr>
          <a:xfrm>
            <a:off x="609600" y="3967183"/>
            <a:ext cx="4751333" cy="2324955"/>
          </a:xfrm>
          <a:prstGeom prst="rect">
            <a:avLst/>
          </a:prstGeom>
        </p:spPr>
      </p:pic>
      <p:pic>
        <p:nvPicPr>
          <p:cNvPr id="14" name="Obrázek 16"/>
          <p:cNvPicPr>
            <a:picLocks noChangeAspect="1"/>
          </p:cNvPicPr>
          <p:nvPr/>
        </p:nvPicPr>
        <p:blipFill rotWithShape="1">
          <a:blip r:embed="rId4" cstate="print">
            <a:extLst>
              <a:ext uri="{28A0092B-C50C-407E-A947-70E740481C1C}">
                <a14:useLocalDpi xmlns:a14="http://schemas.microsoft.com/office/drawing/2010/main" val="0"/>
              </a:ext>
            </a:extLst>
          </a:blip>
          <a:srcRect l="2743" t="9213" r="3333" b="3784"/>
          <a:stretch/>
        </p:blipFill>
        <p:spPr>
          <a:xfrm>
            <a:off x="1961452" y="1598901"/>
            <a:ext cx="2443727" cy="1086101"/>
          </a:xfrm>
          <a:prstGeom prst="rect">
            <a:avLst/>
          </a:prstGeom>
        </p:spPr>
      </p:pic>
      <p:pic>
        <p:nvPicPr>
          <p:cNvPr id="15" name="Obrázek 17"/>
          <p:cNvPicPr>
            <a:picLocks noChangeAspect="1"/>
          </p:cNvPicPr>
          <p:nvPr/>
        </p:nvPicPr>
        <p:blipFill rotWithShape="1">
          <a:blip r:embed="rId5" cstate="print">
            <a:extLst>
              <a:ext uri="{28A0092B-C50C-407E-A947-70E740481C1C}">
                <a14:useLocalDpi xmlns:a14="http://schemas.microsoft.com/office/drawing/2010/main" val="0"/>
              </a:ext>
            </a:extLst>
          </a:blip>
          <a:srcRect l="2743" t="10873" r="6811" b="20718"/>
          <a:stretch/>
        </p:blipFill>
        <p:spPr>
          <a:xfrm>
            <a:off x="609600" y="2839983"/>
            <a:ext cx="3795579" cy="942266"/>
          </a:xfrm>
          <a:prstGeom prst="rect">
            <a:avLst/>
          </a:prstGeom>
        </p:spPr>
      </p:pic>
      <p:pic>
        <p:nvPicPr>
          <p:cNvPr id="16" name="Obrázek 1"/>
          <p:cNvPicPr>
            <a:picLocks noChangeAspect="1"/>
          </p:cNvPicPr>
          <p:nvPr/>
        </p:nvPicPr>
        <p:blipFill>
          <a:blip r:embed="rId6">
            <a:extLst>
              <a:ext uri="{BEBA8EAE-BF5A-486C-A8C5-ECC9F3942E4B}">
                <a14:imgProps xmlns:a14="http://schemas.microsoft.com/office/drawing/2010/main">
                  <a14:imgLayer r:embed="rId7">
                    <a14:imgEffect>
                      <a14:brightnessContrast contrast="30000"/>
                    </a14:imgEffect>
                  </a14:imgLayer>
                </a14:imgProps>
              </a:ext>
            </a:extLst>
          </a:blip>
          <a:stretch>
            <a:fillRect/>
          </a:stretch>
        </p:blipFill>
        <p:spPr>
          <a:xfrm>
            <a:off x="7290618" y="3402801"/>
            <a:ext cx="4452086" cy="2889337"/>
          </a:xfrm>
          <a:prstGeom prst="rect">
            <a:avLst/>
          </a:prstGeom>
          <a:ln w="38100" cap="sq">
            <a:noFill/>
            <a:prstDash val="solid"/>
            <a:miter lim="800000"/>
          </a:ln>
          <a:effectLst/>
        </p:spPr>
      </p:pic>
      <p:sp>
        <p:nvSpPr>
          <p:cNvPr id="17" name="TextBox 16"/>
          <p:cNvSpPr txBox="1"/>
          <p:nvPr/>
        </p:nvSpPr>
        <p:spPr>
          <a:xfrm>
            <a:off x="4405179" y="1414235"/>
            <a:ext cx="2725964" cy="369332"/>
          </a:xfrm>
          <a:prstGeom prst="rect">
            <a:avLst/>
          </a:prstGeom>
          <a:noFill/>
        </p:spPr>
        <p:txBody>
          <a:bodyPr wrap="none" rtlCol="0">
            <a:spAutoFit/>
          </a:bodyPr>
          <a:lstStyle/>
          <a:p>
            <a:r>
              <a:rPr lang="en-US" dirty="0" smtClean="0"/>
              <a:t>http://ad-</a:t>
            </a:r>
            <a:r>
              <a:rPr lang="en-US" dirty="0" err="1" smtClean="0"/>
              <a:t>bang.utef.cvut.cz</a:t>
            </a:r>
            <a:endParaRPr lang="en-US" dirty="0"/>
          </a:p>
        </p:txBody>
      </p:sp>
      <p:graphicFrame>
        <p:nvGraphicFramePr>
          <p:cNvPr id="21" name="Tabulka 27"/>
          <p:cNvGraphicFramePr>
            <a:graphicFrameLocks noGrp="1"/>
          </p:cNvGraphicFramePr>
          <p:nvPr>
            <p:extLst>
              <p:ext uri="{D42A27DB-BD31-4B8C-83A1-F6EECF244321}">
                <p14:modId xmlns:p14="http://schemas.microsoft.com/office/powerpoint/2010/main" val="1875002309"/>
              </p:ext>
            </p:extLst>
          </p:nvPr>
        </p:nvGraphicFramePr>
        <p:xfrm>
          <a:off x="7290618" y="638074"/>
          <a:ext cx="4191722" cy="2631599"/>
        </p:xfrm>
        <a:graphic>
          <a:graphicData uri="http://schemas.openxmlformats.org/drawingml/2006/table">
            <a:tbl>
              <a:tblPr firstRow="1" firstCol="1" bandRow="1">
                <a:tableStyleId>{5C22544A-7EE6-4342-B048-85BDC9FD1C3A}</a:tableStyleId>
              </a:tblPr>
              <a:tblGrid>
                <a:gridCol w="1404417">
                  <a:extLst>
                    <a:ext uri="{9D8B030D-6E8A-4147-A177-3AD203B41FA5}">
                      <a16:colId xmlns:a16="http://schemas.microsoft.com/office/drawing/2014/main" xmlns="" val="20000"/>
                    </a:ext>
                  </a:extLst>
                </a:gridCol>
                <a:gridCol w="574103">
                  <a:extLst>
                    <a:ext uri="{9D8B030D-6E8A-4147-A177-3AD203B41FA5}">
                      <a16:colId xmlns:a16="http://schemas.microsoft.com/office/drawing/2014/main" xmlns="" val="20001"/>
                    </a:ext>
                  </a:extLst>
                </a:gridCol>
                <a:gridCol w="652257">
                  <a:extLst>
                    <a:ext uri="{9D8B030D-6E8A-4147-A177-3AD203B41FA5}">
                      <a16:colId xmlns:a16="http://schemas.microsoft.com/office/drawing/2014/main" xmlns="" val="20002"/>
                    </a:ext>
                  </a:extLst>
                </a:gridCol>
                <a:gridCol w="775259">
                  <a:extLst>
                    <a:ext uri="{9D8B030D-6E8A-4147-A177-3AD203B41FA5}">
                      <a16:colId xmlns:a16="http://schemas.microsoft.com/office/drawing/2014/main" xmlns="" val="20003"/>
                    </a:ext>
                  </a:extLst>
                </a:gridCol>
                <a:gridCol w="785686">
                  <a:extLst>
                    <a:ext uri="{9D8B030D-6E8A-4147-A177-3AD203B41FA5}">
                      <a16:colId xmlns:a16="http://schemas.microsoft.com/office/drawing/2014/main" xmlns="" val="20004"/>
                    </a:ext>
                  </a:extLst>
                </a:gridCol>
              </a:tblGrid>
              <a:tr h="288103">
                <a:tc>
                  <a:txBody>
                    <a:bodyPr/>
                    <a:lstStyle/>
                    <a:p>
                      <a:pPr>
                        <a:spcAft>
                          <a:spcPts val="0"/>
                        </a:spcAft>
                      </a:pPr>
                      <a:r>
                        <a:rPr lang="en-US" sz="900" noProof="0" dirty="0">
                          <a:solidFill>
                            <a:schemeClr val="tx1"/>
                          </a:solidFill>
                          <a:effectLst/>
                        </a:rPr>
                        <a:t>Nuclear reaction</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50000"/>
                      </a:schemeClr>
                    </a:solidFill>
                  </a:tcPr>
                </a:tc>
                <a:tc gridSpan="2">
                  <a:txBody>
                    <a:bodyPr/>
                    <a:lstStyle/>
                    <a:p>
                      <a:pPr algn="ctr">
                        <a:spcAft>
                          <a:spcPts val="0"/>
                        </a:spcAft>
                      </a:pPr>
                      <a:r>
                        <a:rPr lang="en-US" sz="900" baseline="30000" noProof="0" dirty="0">
                          <a:solidFill>
                            <a:schemeClr val="tx1"/>
                          </a:solidFill>
                          <a:effectLst/>
                        </a:rPr>
                        <a:t>6</a:t>
                      </a:r>
                      <a:r>
                        <a:rPr lang="en-US" sz="900" noProof="0" dirty="0">
                          <a:solidFill>
                            <a:schemeClr val="tx1"/>
                          </a:solidFill>
                          <a:effectLst/>
                        </a:rPr>
                        <a:t>Li(n,α)</a:t>
                      </a:r>
                      <a:r>
                        <a:rPr lang="en-US" sz="900" baseline="30000" noProof="0" dirty="0">
                          <a:solidFill>
                            <a:schemeClr val="tx1"/>
                          </a:solidFill>
                          <a:effectLst/>
                        </a:rPr>
                        <a:t>3</a:t>
                      </a:r>
                      <a:r>
                        <a:rPr lang="en-US" sz="900" noProof="0" dirty="0">
                          <a:solidFill>
                            <a:schemeClr val="tx1"/>
                          </a:solidFill>
                          <a:effectLst/>
                        </a:rPr>
                        <a:t>H</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50000"/>
                      </a:schemeClr>
                    </a:solidFill>
                  </a:tcPr>
                </a:tc>
                <a:tc hMerge="1">
                  <a:txBody>
                    <a:bodyPr/>
                    <a:lstStyle/>
                    <a:p>
                      <a:endParaRPr lang="cs-CZ"/>
                    </a:p>
                  </a:txBody>
                  <a:tcPr/>
                </a:tc>
                <a:tc gridSpan="2">
                  <a:txBody>
                    <a:bodyPr/>
                    <a:lstStyle/>
                    <a:p>
                      <a:pPr algn="ctr">
                        <a:spcAft>
                          <a:spcPts val="0"/>
                        </a:spcAft>
                      </a:pPr>
                      <a:r>
                        <a:rPr lang="en-US" sz="900" baseline="30000" noProof="0" dirty="0">
                          <a:solidFill>
                            <a:schemeClr val="tx1"/>
                          </a:solidFill>
                          <a:effectLst/>
                        </a:rPr>
                        <a:t>10</a:t>
                      </a:r>
                      <a:r>
                        <a:rPr lang="en-US" sz="900" noProof="0" dirty="0">
                          <a:solidFill>
                            <a:schemeClr val="tx1"/>
                          </a:solidFill>
                          <a:effectLst/>
                        </a:rPr>
                        <a:t>B(n,α)</a:t>
                      </a:r>
                      <a:r>
                        <a:rPr lang="en-US" sz="900" baseline="30000" noProof="0" dirty="0">
                          <a:solidFill>
                            <a:schemeClr val="tx1"/>
                          </a:solidFill>
                          <a:effectLst/>
                        </a:rPr>
                        <a:t>7</a:t>
                      </a:r>
                      <a:r>
                        <a:rPr lang="en-US" sz="900" noProof="0" dirty="0">
                          <a:solidFill>
                            <a:schemeClr val="tx1"/>
                          </a:solidFill>
                          <a:effectLst/>
                        </a:rPr>
                        <a:t>Li</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50000"/>
                      </a:schemeClr>
                    </a:solidFill>
                  </a:tcPr>
                </a:tc>
                <a:tc hMerge="1">
                  <a:txBody>
                    <a:bodyPr/>
                    <a:lstStyle/>
                    <a:p>
                      <a:endParaRPr lang="cs-CZ"/>
                    </a:p>
                  </a:txBody>
                  <a:tcPr/>
                </a:tc>
                <a:extLst>
                  <a:ext uri="{0D108BD9-81ED-4DB2-BD59-A6C34878D82A}">
                    <a16:rowId xmlns:a16="http://schemas.microsoft.com/office/drawing/2014/main" xmlns="" val="10000"/>
                  </a:ext>
                </a:extLst>
              </a:tr>
              <a:tr h="415517">
                <a:tc>
                  <a:txBody>
                    <a:bodyPr/>
                    <a:lstStyle/>
                    <a:p>
                      <a:pPr>
                        <a:spcAft>
                          <a:spcPts val="0"/>
                        </a:spcAft>
                      </a:pPr>
                      <a:r>
                        <a:rPr lang="en-US" sz="900" noProof="0" dirty="0">
                          <a:solidFill>
                            <a:schemeClr val="tx1"/>
                          </a:solidFill>
                          <a:effectLst/>
                        </a:rPr>
                        <a:t>Cross-section (for neutron kinetic energy 25 </a:t>
                      </a:r>
                      <a:r>
                        <a:rPr lang="en-US" sz="900" noProof="0" dirty="0" err="1">
                          <a:solidFill>
                            <a:schemeClr val="tx1"/>
                          </a:solidFill>
                          <a:effectLst/>
                        </a:rPr>
                        <a:t>meV</a:t>
                      </a:r>
                      <a:r>
                        <a:rPr lang="en-US" sz="900" noProof="0" dirty="0">
                          <a:solidFill>
                            <a:schemeClr val="tx1"/>
                          </a:solidFill>
                          <a:effectLst/>
                        </a:rPr>
                        <a:t>)</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50000"/>
                      </a:schemeClr>
                    </a:solidFill>
                  </a:tcPr>
                </a:tc>
                <a:tc gridSpan="2">
                  <a:txBody>
                    <a:bodyPr/>
                    <a:lstStyle/>
                    <a:p>
                      <a:pPr algn="ctr">
                        <a:spcAft>
                          <a:spcPts val="0"/>
                        </a:spcAft>
                      </a:pPr>
                      <a:r>
                        <a:rPr lang="en-US" sz="900" noProof="0" dirty="0">
                          <a:solidFill>
                            <a:schemeClr val="tx1"/>
                          </a:solidFill>
                          <a:effectLst/>
                        </a:rPr>
                        <a:t>945 barns</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tc hMerge="1">
                  <a:txBody>
                    <a:bodyPr/>
                    <a:lstStyle/>
                    <a:p>
                      <a:endParaRPr lang="cs-CZ"/>
                    </a:p>
                  </a:txBody>
                  <a:tcPr/>
                </a:tc>
                <a:tc gridSpan="2">
                  <a:txBody>
                    <a:bodyPr/>
                    <a:lstStyle/>
                    <a:p>
                      <a:pPr algn="ctr">
                        <a:spcAft>
                          <a:spcPts val="0"/>
                        </a:spcAft>
                      </a:pPr>
                      <a:r>
                        <a:rPr lang="en-US" sz="900" noProof="0" dirty="0">
                          <a:solidFill>
                            <a:schemeClr val="tx1"/>
                          </a:solidFill>
                          <a:effectLst/>
                        </a:rPr>
                        <a:t>3813 barns</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tc hMerge="1">
                  <a:txBody>
                    <a:bodyPr/>
                    <a:lstStyle/>
                    <a:p>
                      <a:endParaRPr lang="cs-CZ"/>
                    </a:p>
                  </a:txBody>
                  <a:tcPr/>
                </a:tc>
                <a:extLst>
                  <a:ext uri="{0D108BD9-81ED-4DB2-BD59-A6C34878D82A}">
                    <a16:rowId xmlns:a16="http://schemas.microsoft.com/office/drawing/2014/main" xmlns="" val="10001"/>
                  </a:ext>
                </a:extLst>
              </a:tr>
              <a:tr h="288103">
                <a:tc>
                  <a:txBody>
                    <a:bodyPr/>
                    <a:lstStyle/>
                    <a:p>
                      <a:pPr>
                        <a:spcAft>
                          <a:spcPts val="0"/>
                        </a:spcAft>
                      </a:pPr>
                      <a:r>
                        <a:rPr lang="en-US" sz="900" noProof="0" dirty="0">
                          <a:solidFill>
                            <a:schemeClr val="tx1"/>
                          </a:solidFill>
                          <a:effectLst/>
                        </a:rPr>
                        <a:t>Reaction energy</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50000"/>
                      </a:schemeClr>
                    </a:solidFill>
                  </a:tcPr>
                </a:tc>
                <a:tc gridSpan="2">
                  <a:txBody>
                    <a:bodyPr/>
                    <a:lstStyle/>
                    <a:p>
                      <a:pPr algn="ctr">
                        <a:spcAft>
                          <a:spcPts val="0"/>
                        </a:spcAft>
                      </a:pPr>
                      <a:r>
                        <a:rPr lang="en-US" sz="900" noProof="0" dirty="0">
                          <a:solidFill>
                            <a:schemeClr val="tx1"/>
                          </a:solidFill>
                          <a:effectLst/>
                        </a:rPr>
                        <a:t>4.78 MeV</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tc hMerge="1">
                  <a:txBody>
                    <a:bodyPr/>
                    <a:lstStyle/>
                    <a:p>
                      <a:endParaRPr lang="cs-CZ"/>
                    </a:p>
                  </a:txBody>
                  <a:tcPr/>
                </a:tc>
                <a:tc gridSpan="2">
                  <a:txBody>
                    <a:bodyPr/>
                    <a:lstStyle/>
                    <a:p>
                      <a:pPr algn="ctr">
                        <a:spcAft>
                          <a:spcPts val="0"/>
                        </a:spcAft>
                      </a:pPr>
                      <a:r>
                        <a:rPr lang="en-US" sz="900" noProof="0" dirty="0">
                          <a:solidFill>
                            <a:schemeClr val="tx1"/>
                          </a:solidFill>
                          <a:effectLst/>
                        </a:rPr>
                        <a:t>2.79 MeV</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tc hMerge="1">
                  <a:txBody>
                    <a:bodyPr/>
                    <a:lstStyle/>
                    <a:p>
                      <a:endParaRPr lang="cs-CZ"/>
                    </a:p>
                  </a:txBody>
                  <a:tcPr/>
                </a:tc>
                <a:extLst>
                  <a:ext uri="{0D108BD9-81ED-4DB2-BD59-A6C34878D82A}">
                    <a16:rowId xmlns:a16="http://schemas.microsoft.com/office/drawing/2014/main" xmlns="" val="10002"/>
                  </a:ext>
                </a:extLst>
              </a:tr>
              <a:tr h="288103">
                <a:tc rowSpan="2">
                  <a:txBody>
                    <a:bodyPr/>
                    <a:lstStyle/>
                    <a:p>
                      <a:pPr>
                        <a:spcAft>
                          <a:spcPts val="0"/>
                        </a:spcAft>
                      </a:pPr>
                      <a:r>
                        <a:rPr lang="en-US" sz="900" noProof="0" dirty="0">
                          <a:solidFill>
                            <a:schemeClr val="tx1"/>
                          </a:solidFill>
                          <a:effectLst/>
                        </a:rPr>
                        <a:t>Distribution of reaction energy to reaction products</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50000"/>
                      </a:schemeClr>
                    </a:solidFill>
                  </a:tcPr>
                </a:tc>
                <a:tc>
                  <a:txBody>
                    <a:bodyPr/>
                    <a:lstStyle/>
                    <a:p>
                      <a:pPr algn="ctr">
                        <a:spcAft>
                          <a:spcPts val="0"/>
                        </a:spcAft>
                      </a:pPr>
                      <a:r>
                        <a:rPr lang="en-US" sz="900" baseline="30000" noProof="0" dirty="0">
                          <a:solidFill>
                            <a:schemeClr val="tx1"/>
                          </a:solidFill>
                          <a:effectLst/>
                        </a:rPr>
                        <a:t>4</a:t>
                      </a:r>
                      <a:r>
                        <a:rPr lang="en-US" sz="900" noProof="0" dirty="0">
                          <a:solidFill>
                            <a:schemeClr val="tx1"/>
                          </a:solidFill>
                          <a:effectLst/>
                        </a:rPr>
                        <a:t>α</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tc>
                  <a:txBody>
                    <a:bodyPr/>
                    <a:lstStyle/>
                    <a:p>
                      <a:pPr algn="ctr">
                        <a:spcAft>
                          <a:spcPts val="0"/>
                        </a:spcAft>
                      </a:pPr>
                      <a:r>
                        <a:rPr lang="en-US" sz="900" baseline="30000" noProof="0" dirty="0">
                          <a:solidFill>
                            <a:schemeClr val="tx1"/>
                          </a:solidFill>
                          <a:effectLst/>
                        </a:rPr>
                        <a:t>3</a:t>
                      </a:r>
                      <a:r>
                        <a:rPr lang="en-US" sz="900" noProof="0" dirty="0">
                          <a:solidFill>
                            <a:schemeClr val="tx1"/>
                          </a:solidFill>
                          <a:effectLst/>
                        </a:rPr>
                        <a:t>H</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tc>
                  <a:txBody>
                    <a:bodyPr/>
                    <a:lstStyle/>
                    <a:p>
                      <a:pPr algn="ctr">
                        <a:spcAft>
                          <a:spcPts val="0"/>
                        </a:spcAft>
                      </a:pPr>
                      <a:r>
                        <a:rPr lang="en-US" sz="900" baseline="30000" noProof="0" dirty="0">
                          <a:solidFill>
                            <a:schemeClr val="tx1"/>
                          </a:solidFill>
                          <a:effectLst/>
                        </a:rPr>
                        <a:t>4</a:t>
                      </a:r>
                      <a:r>
                        <a:rPr lang="en-US" sz="900" noProof="0" dirty="0">
                          <a:solidFill>
                            <a:schemeClr val="tx1"/>
                          </a:solidFill>
                          <a:effectLst/>
                        </a:rPr>
                        <a:t>α</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tc>
                  <a:txBody>
                    <a:bodyPr/>
                    <a:lstStyle/>
                    <a:p>
                      <a:pPr algn="ctr">
                        <a:spcAft>
                          <a:spcPts val="0"/>
                        </a:spcAft>
                      </a:pPr>
                      <a:r>
                        <a:rPr lang="en-US" sz="900" baseline="30000" noProof="0" dirty="0">
                          <a:solidFill>
                            <a:schemeClr val="tx1"/>
                          </a:solidFill>
                          <a:effectLst/>
                        </a:rPr>
                        <a:t>7</a:t>
                      </a:r>
                      <a:r>
                        <a:rPr lang="en-US" sz="900" noProof="0" dirty="0">
                          <a:solidFill>
                            <a:schemeClr val="tx1"/>
                          </a:solidFill>
                          <a:effectLst/>
                        </a:rPr>
                        <a:t>Li</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extLst>
                  <a:ext uri="{0D108BD9-81ED-4DB2-BD59-A6C34878D82A}">
                    <a16:rowId xmlns:a16="http://schemas.microsoft.com/office/drawing/2014/main" xmlns="" val="10003"/>
                  </a:ext>
                </a:extLst>
              </a:tr>
              <a:tr h="404444">
                <a:tc vMerge="1">
                  <a:txBody>
                    <a:bodyPr/>
                    <a:lstStyle/>
                    <a:p>
                      <a:endParaRPr lang="cs-CZ"/>
                    </a:p>
                  </a:txBody>
                  <a:tcPr/>
                </a:tc>
                <a:tc>
                  <a:txBody>
                    <a:bodyPr/>
                    <a:lstStyle/>
                    <a:p>
                      <a:pPr algn="ctr">
                        <a:spcAft>
                          <a:spcPts val="0"/>
                        </a:spcAft>
                      </a:pPr>
                      <a:r>
                        <a:rPr lang="en-US" sz="900" noProof="0" dirty="0">
                          <a:solidFill>
                            <a:schemeClr val="tx1"/>
                          </a:solidFill>
                          <a:effectLst/>
                        </a:rPr>
                        <a:t>2.05 MeV</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tc>
                  <a:txBody>
                    <a:bodyPr/>
                    <a:lstStyle/>
                    <a:p>
                      <a:pPr algn="ctr">
                        <a:spcAft>
                          <a:spcPts val="0"/>
                        </a:spcAft>
                      </a:pPr>
                      <a:r>
                        <a:rPr lang="en-US" sz="900" noProof="0" dirty="0">
                          <a:solidFill>
                            <a:schemeClr val="tx1"/>
                          </a:solidFill>
                          <a:effectLst/>
                        </a:rPr>
                        <a:t>2.73 MeV</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tc>
                  <a:txBody>
                    <a:bodyPr/>
                    <a:lstStyle/>
                    <a:p>
                      <a:pPr algn="ctr">
                        <a:spcAft>
                          <a:spcPts val="0"/>
                        </a:spcAft>
                      </a:pPr>
                      <a:r>
                        <a:rPr lang="en-US" sz="900" noProof="0" dirty="0">
                          <a:solidFill>
                            <a:schemeClr val="tx1"/>
                          </a:solidFill>
                          <a:effectLst/>
                        </a:rPr>
                        <a:t>1.775</a:t>
                      </a:r>
                      <a:r>
                        <a:rPr lang="cs-CZ" sz="900" baseline="0" noProof="0" dirty="0">
                          <a:solidFill>
                            <a:schemeClr val="tx1"/>
                          </a:solidFill>
                          <a:effectLst/>
                        </a:rPr>
                        <a:t> </a:t>
                      </a:r>
                      <a:r>
                        <a:rPr lang="en-US" sz="900" noProof="0" dirty="0">
                          <a:solidFill>
                            <a:schemeClr val="tx1"/>
                          </a:solidFill>
                          <a:effectLst/>
                        </a:rPr>
                        <a:t>MeV</a:t>
                      </a:r>
                      <a:endParaRPr lang="cs-CZ" sz="900" noProof="0" dirty="0">
                        <a:solidFill>
                          <a:schemeClr val="tx1"/>
                        </a:solidFill>
                        <a:effectLst/>
                      </a:endParaRPr>
                    </a:p>
                    <a:p>
                      <a:pPr algn="ctr">
                        <a:spcAft>
                          <a:spcPts val="0"/>
                        </a:spcAft>
                      </a:pPr>
                      <a:r>
                        <a:rPr lang="en-US" sz="900" noProof="0" dirty="0">
                          <a:solidFill>
                            <a:schemeClr val="tx1"/>
                          </a:solidFill>
                          <a:effectLst/>
                        </a:rPr>
                        <a:t>1.470 MeV*</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tc>
                  <a:txBody>
                    <a:bodyPr/>
                    <a:lstStyle/>
                    <a:p>
                      <a:pPr algn="ctr">
                        <a:spcAft>
                          <a:spcPts val="0"/>
                        </a:spcAft>
                      </a:pPr>
                      <a:r>
                        <a:rPr lang="en-US" sz="900" noProof="0" dirty="0">
                          <a:solidFill>
                            <a:schemeClr val="tx1"/>
                          </a:solidFill>
                          <a:effectLst/>
                        </a:rPr>
                        <a:t>1.015 MeV</a:t>
                      </a:r>
                      <a:endParaRPr lang="cs-CZ" sz="900" noProof="0" dirty="0">
                        <a:solidFill>
                          <a:schemeClr val="tx1"/>
                        </a:solidFill>
                        <a:effectLst/>
                      </a:endParaRPr>
                    </a:p>
                    <a:p>
                      <a:pPr algn="ctr">
                        <a:spcAft>
                          <a:spcPts val="0"/>
                        </a:spcAft>
                      </a:pPr>
                      <a:r>
                        <a:rPr lang="en-US" sz="900" noProof="0" dirty="0">
                          <a:solidFill>
                            <a:schemeClr val="tx1"/>
                          </a:solidFill>
                          <a:effectLst/>
                        </a:rPr>
                        <a:t>0.84 MeV*</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extLst>
                  <a:ext uri="{0D108BD9-81ED-4DB2-BD59-A6C34878D82A}">
                    <a16:rowId xmlns:a16="http://schemas.microsoft.com/office/drawing/2014/main" xmlns="" val="10004"/>
                  </a:ext>
                </a:extLst>
              </a:tr>
              <a:tr h="302426">
                <a:tc rowSpan="2">
                  <a:txBody>
                    <a:bodyPr/>
                    <a:lstStyle/>
                    <a:p>
                      <a:pPr>
                        <a:spcAft>
                          <a:spcPts val="0"/>
                        </a:spcAft>
                      </a:pPr>
                      <a:r>
                        <a:rPr lang="en-US" sz="900" noProof="0" dirty="0">
                          <a:solidFill>
                            <a:schemeClr val="tx1"/>
                          </a:solidFill>
                          <a:effectLst/>
                        </a:rPr>
                        <a:t>Ranges of reaction products in conversion material</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50000"/>
                      </a:schemeClr>
                    </a:solidFill>
                  </a:tcPr>
                </a:tc>
                <a:tc>
                  <a:txBody>
                    <a:bodyPr/>
                    <a:lstStyle/>
                    <a:p>
                      <a:pPr algn="ctr">
                        <a:spcAft>
                          <a:spcPts val="0"/>
                        </a:spcAft>
                      </a:pPr>
                      <a:r>
                        <a:rPr lang="en-US" sz="900" baseline="30000" noProof="0" dirty="0">
                          <a:solidFill>
                            <a:schemeClr val="tx1"/>
                          </a:solidFill>
                          <a:effectLst/>
                        </a:rPr>
                        <a:t>4</a:t>
                      </a:r>
                      <a:r>
                        <a:rPr lang="en-US" sz="900" noProof="0" dirty="0">
                          <a:solidFill>
                            <a:schemeClr val="tx1"/>
                          </a:solidFill>
                          <a:effectLst/>
                        </a:rPr>
                        <a:t>α</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tc>
                  <a:txBody>
                    <a:bodyPr/>
                    <a:lstStyle/>
                    <a:p>
                      <a:pPr algn="ctr">
                        <a:spcAft>
                          <a:spcPts val="0"/>
                        </a:spcAft>
                      </a:pPr>
                      <a:r>
                        <a:rPr lang="en-US" sz="900" baseline="30000" noProof="0" dirty="0">
                          <a:solidFill>
                            <a:schemeClr val="tx1"/>
                          </a:solidFill>
                          <a:effectLst/>
                        </a:rPr>
                        <a:t>3</a:t>
                      </a:r>
                      <a:r>
                        <a:rPr lang="en-US" sz="900" noProof="0" dirty="0">
                          <a:solidFill>
                            <a:schemeClr val="tx1"/>
                          </a:solidFill>
                          <a:effectLst/>
                        </a:rPr>
                        <a:t>H</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tc>
                  <a:txBody>
                    <a:bodyPr/>
                    <a:lstStyle/>
                    <a:p>
                      <a:pPr algn="ctr">
                        <a:spcAft>
                          <a:spcPts val="0"/>
                        </a:spcAft>
                      </a:pPr>
                      <a:r>
                        <a:rPr lang="en-US" sz="900" baseline="30000" noProof="0" dirty="0">
                          <a:solidFill>
                            <a:schemeClr val="tx1"/>
                          </a:solidFill>
                          <a:effectLst/>
                        </a:rPr>
                        <a:t>4</a:t>
                      </a:r>
                      <a:r>
                        <a:rPr lang="en-US" sz="900" noProof="0" dirty="0">
                          <a:solidFill>
                            <a:schemeClr val="tx1"/>
                          </a:solidFill>
                          <a:effectLst/>
                        </a:rPr>
                        <a:t>α</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tc>
                  <a:txBody>
                    <a:bodyPr/>
                    <a:lstStyle/>
                    <a:p>
                      <a:pPr algn="ctr">
                        <a:spcAft>
                          <a:spcPts val="0"/>
                        </a:spcAft>
                      </a:pPr>
                      <a:r>
                        <a:rPr lang="en-US" sz="900" baseline="30000" noProof="0" dirty="0">
                          <a:solidFill>
                            <a:schemeClr val="tx1"/>
                          </a:solidFill>
                          <a:effectLst/>
                        </a:rPr>
                        <a:t>7</a:t>
                      </a:r>
                      <a:r>
                        <a:rPr lang="en-US" sz="900" noProof="0" dirty="0">
                          <a:solidFill>
                            <a:schemeClr val="tx1"/>
                          </a:solidFill>
                          <a:effectLst/>
                        </a:rPr>
                        <a:t>Li</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extLst>
                  <a:ext uri="{0D108BD9-81ED-4DB2-BD59-A6C34878D82A}">
                    <a16:rowId xmlns:a16="http://schemas.microsoft.com/office/drawing/2014/main" xmlns="" val="10005"/>
                  </a:ext>
                </a:extLst>
              </a:tr>
              <a:tr h="298367">
                <a:tc vMerge="1">
                  <a:txBody>
                    <a:bodyPr/>
                    <a:lstStyle/>
                    <a:p>
                      <a:endParaRPr lang="cs-CZ"/>
                    </a:p>
                  </a:txBody>
                  <a:tcPr/>
                </a:tc>
                <a:tc>
                  <a:txBody>
                    <a:bodyPr/>
                    <a:lstStyle/>
                    <a:p>
                      <a:pPr algn="ctr">
                        <a:spcAft>
                          <a:spcPts val="0"/>
                        </a:spcAft>
                      </a:pPr>
                      <a:r>
                        <a:rPr lang="en-US" sz="900" noProof="0" dirty="0">
                          <a:solidFill>
                            <a:schemeClr val="tx1"/>
                          </a:solidFill>
                          <a:effectLst/>
                        </a:rPr>
                        <a:t>~ 6 </a:t>
                      </a:r>
                      <a:r>
                        <a:rPr lang="en-US" sz="900" noProof="0" dirty="0" err="1">
                          <a:solidFill>
                            <a:schemeClr val="tx1"/>
                          </a:solidFill>
                          <a:effectLst/>
                        </a:rPr>
                        <a:t>μm</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tc>
                  <a:txBody>
                    <a:bodyPr/>
                    <a:lstStyle/>
                    <a:p>
                      <a:pPr algn="ctr">
                        <a:spcAft>
                          <a:spcPts val="0"/>
                        </a:spcAft>
                      </a:pPr>
                      <a:r>
                        <a:rPr lang="en-US" sz="900" noProof="0" dirty="0">
                          <a:solidFill>
                            <a:schemeClr val="tx1"/>
                          </a:solidFill>
                          <a:effectLst/>
                        </a:rPr>
                        <a:t>~ 32 </a:t>
                      </a:r>
                      <a:r>
                        <a:rPr lang="en-US" sz="900" noProof="0" dirty="0" err="1">
                          <a:solidFill>
                            <a:schemeClr val="tx1"/>
                          </a:solidFill>
                          <a:effectLst/>
                        </a:rPr>
                        <a:t>μm</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tc>
                  <a:txBody>
                    <a:bodyPr/>
                    <a:lstStyle/>
                    <a:p>
                      <a:pPr algn="ctr">
                        <a:spcAft>
                          <a:spcPts val="0"/>
                        </a:spcAft>
                      </a:pPr>
                      <a:r>
                        <a:rPr lang="en-US" sz="900" noProof="0" dirty="0">
                          <a:solidFill>
                            <a:schemeClr val="tx1"/>
                          </a:solidFill>
                          <a:effectLst/>
                        </a:rPr>
                        <a:t>~ 3.6 </a:t>
                      </a:r>
                      <a:r>
                        <a:rPr lang="en-US" sz="900" noProof="0" dirty="0" err="1">
                          <a:solidFill>
                            <a:schemeClr val="tx1"/>
                          </a:solidFill>
                          <a:effectLst/>
                        </a:rPr>
                        <a:t>μm</a:t>
                      </a:r>
                      <a:r>
                        <a:rPr lang="en-US" sz="900" noProof="0" dirty="0">
                          <a:solidFill>
                            <a:schemeClr val="tx1"/>
                          </a:solidFill>
                          <a:effectLst/>
                        </a:rPr>
                        <a:t>*</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tc>
                  <a:txBody>
                    <a:bodyPr/>
                    <a:lstStyle/>
                    <a:p>
                      <a:pPr algn="ctr">
                        <a:spcAft>
                          <a:spcPts val="0"/>
                        </a:spcAft>
                      </a:pPr>
                      <a:r>
                        <a:rPr lang="en-US" sz="900" noProof="0" dirty="0">
                          <a:solidFill>
                            <a:schemeClr val="tx1"/>
                          </a:solidFill>
                          <a:effectLst/>
                        </a:rPr>
                        <a:t>~ 1.6 </a:t>
                      </a:r>
                      <a:r>
                        <a:rPr lang="en-US" sz="900" noProof="0" dirty="0" err="1">
                          <a:solidFill>
                            <a:schemeClr val="tx1"/>
                          </a:solidFill>
                          <a:effectLst/>
                        </a:rPr>
                        <a:t>μm</a:t>
                      </a:r>
                      <a:r>
                        <a:rPr lang="en-US" sz="900" noProof="0" dirty="0">
                          <a:solidFill>
                            <a:schemeClr val="tx1"/>
                          </a:solidFill>
                          <a:effectLst/>
                        </a:rPr>
                        <a:t>*</a:t>
                      </a:r>
                      <a:endParaRPr lang="en-US" sz="9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0000" marR="90000" marT="90000" marB="90000" anchor="ctr">
                    <a:solidFill>
                      <a:schemeClr val="bg1">
                        <a:lumMod val="75000"/>
                      </a:schemeClr>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280742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785654"/>
          </a:xfrm>
        </p:spPr>
        <p:txBody>
          <a:bodyPr/>
          <a:lstStyle/>
          <a:p>
            <a:pPr algn="l"/>
            <a:r>
              <a:rPr lang="en-US" dirty="0" smtClean="0"/>
              <a:t>VATAGP7.1, VATAGP8, VATAGP9</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34</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846936720"/>
              </p:ext>
            </p:extLst>
          </p:nvPr>
        </p:nvGraphicFramePr>
        <p:xfrm>
          <a:off x="609600" y="1060293"/>
          <a:ext cx="10636016" cy="5364480"/>
        </p:xfrm>
        <a:graphic>
          <a:graphicData uri="http://schemas.openxmlformats.org/drawingml/2006/table">
            <a:tbl>
              <a:tblPr firstRow="1" bandRow="1">
                <a:tableStyleId>{616DA210-FB5B-4158-B5E0-FEB733F419BA}</a:tableStyleId>
              </a:tblPr>
              <a:tblGrid>
                <a:gridCol w="2433433">
                  <a:extLst>
                    <a:ext uri="{9D8B030D-6E8A-4147-A177-3AD203B41FA5}">
                      <a16:colId xmlns="" xmlns:a16="http://schemas.microsoft.com/office/drawing/2014/main" val="20000"/>
                    </a:ext>
                  </a:extLst>
                </a:gridCol>
                <a:gridCol w="2876373">
                  <a:extLst>
                    <a:ext uri="{9D8B030D-6E8A-4147-A177-3AD203B41FA5}">
                      <a16:colId xmlns="" xmlns:a16="http://schemas.microsoft.com/office/drawing/2014/main" val="20001"/>
                    </a:ext>
                  </a:extLst>
                </a:gridCol>
                <a:gridCol w="2663105">
                  <a:extLst>
                    <a:ext uri="{9D8B030D-6E8A-4147-A177-3AD203B41FA5}">
                      <a16:colId xmlns="" xmlns:a16="http://schemas.microsoft.com/office/drawing/2014/main" val="20002"/>
                    </a:ext>
                  </a:extLst>
                </a:gridCol>
                <a:gridCol w="2663105"/>
              </a:tblGrid>
              <a:tr h="370840">
                <a:tc>
                  <a:txBody>
                    <a:bodyPr/>
                    <a:lstStyle/>
                    <a:p>
                      <a:endParaRPr lang="en-US" sz="1600" b="0" dirty="0"/>
                    </a:p>
                  </a:txBody>
                  <a:tcPr/>
                </a:tc>
                <a:tc>
                  <a:txBody>
                    <a:bodyPr/>
                    <a:lstStyle/>
                    <a:p>
                      <a:r>
                        <a:rPr lang="en-US" sz="1600" b="0" dirty="0"/>
                        <a:t>VATAGP7.1</a:t>
                      </a:r>
                    </a:p>
                  </a:txBody>
                  <a:tcPr/>
                </a:tc>
                <a:tc>
                  <a:txBody>
                    <a:bodyPr/>
                    <a:lstStyle/>
                    <a:p>
                      <a:r>
                        <a:rPr lang="en-US" sz="1600" b="0" dirty="0"/>
                        <a:t>VATAGP8 </a:t>
                      </a:r>
                    </a:p>
                  </a:txBody>
                  <a:tcPr/>
                </a:tc>
                <a:tc>
                  <a:txBody>
                    <a:bodyPr/>
                    <a:lstStyle/>
                    <a:p>
                      <a:r>
                        <a:rPr lang="en-US" sz="1600" b="0" dirty="0" smtClean="0"/>
                        <a:t>VATAGP9</a:t>
                      </a:r>
                      <a:endParaRPr lang="en-US" sz="1600" b="0" dirty="0"/>
                    </a:p>
                  </a:txBody>
                  <a:tcPr/>
                </a:tc>
                <a:extLst>
                  <a:ext uri="{0D108BD9-81ED-4DB2-BD59-A6C34878D82A}">
                    <a16:rowId xmlns="" xmlns:a16="http://schemas.microsoft.com/office/drawing/2014/main" val="10000"/>
                  </a:ext>
                </a:extLst>
              </a:tr>
              <a:tr h="370840">
                <a:tc>
                  <a:txBody>
                    <a:bodyPr/>
                    <a:lstStyle/>
                    <a:p>
                      <a:r>
                        <a:rPr lang="en-US" sz="1600" b="0" dirty="0" smtClean="0"/>
                        <a:t>Number</a:t>
                      </a:r>
                      <a:r>
                        <a:rPr lang="en-US" sz="1600" b="0" baseline="0" dirty="0" smtClean="0"/>
                        <a:t> of input channels</a:t>
                      </a:r>
                      <a:endParaRPr lang="en-US" sz="1600" b="0" dirty="0"/>
                    </a:p>
                  </a:txBody>
                  <a:tcPr/>
                </a:tc>
                <a:tc>
                  <a:txBody>
                    <a:bodyPr/>
                    <a:lstStyle/>
                    <a:p>
                      <a:r>
                        <a:rPr lang="en-US" sz="1600" b="0" dirty="0" smtClean="0"/>
                        <a:t>128</a:t>
                      </a:r>
                      <a:endParaRPr lang="en-US" sz="1600" b="0" dirty="0"/>
                    </a:p>
                  </a:txBody>
                  <a:tcPr/>
                </a:tc>
                <a:tc>
                  <a:txBody>
                    <a:bodyPr/>
                    <a:lstStyle/>
                    <a:p>
                      <a:r>
                        <a:rPr lang="en-US" sz="1600" b="0" dirty="0" smtClean="0"/>
                        <a:t>128</a:t>
                      </a:r>
                      <a:endParaRPr lang="en-US" sz="1600" b="0" dirty="0"/>
                    </a:p>
                  </a:txBody>
                  <a:tcPr/>
                </a:tc>
                <a:tc>
                  <a:txBody>
                    <a:bodyPr/>
                    <a:lstStyle/>
                    <a:p>
                      <a:r>
                        <a:rPr lang="en-US" sz="1600" b="0" dirty="0" smtClean="0"/>
                        <a:t>256</a:t>
                      </a:r>
                      <a:endParaRPr lang="en-US" sz="1600" b="0" dirty="0"/>
                    </a:p>
                  </a:txBody>
                  <a:tcPr/>
                </a:tc>
              </a:tr>
              <a:tr h="370840">
                <a:tc>
                  <a:txBody>
                    <a:bodyPr/>
                    <a:lstStyle/>
                    <a:p>
                      <a:r>
                        <a:rPr lang="en-US" sz="1600" b="0" dirty="0" smtClean="0"/>
                        <a:t>Charge range</a:t>
                      </a:r>
                      <a:endParaRPr lang="en-US" sz="1600" b="0" dirty="0"/>
                    </a:p>
                  </a:txBody>
                  <a:tcPr/>
                </a:tc>
                <a:tc>
                  <a:txBody>
                    <a:bodyPr/>
                    <a:lstStyle/>
                    <a:p>
                      <a:r>
                        <a:rPr lang="en-US" sz="1600" b="0" dirty="0"/>
                        <a:t>Linear:</a:t>
                      </a:r>
                      <a:r>
                        <a:rPr lang="en-US" sz="1600" b="0" baseline="0" dirty="0"/>
                        <a:t> </a:t>
                      </a:r>
                      <a:r>
                        <a:rPr lang="en-US" sz="1600" b="0" dirty="0"/>
                        <a:t>+/- 30fC</a:t>
                      </a:r>
                    </a:p>
                    <a:p>
                      <a:r>
                        <a:rPr lang="en-US" sz="1600" b="0" dirty="0"/>
                        <a:t>Usable: +/-50fC</a:t>
                      </a:r>
                    </a:p>
                  </a:txBody>
                  <a:tcPr/>
                </a:tc>
                <a:tc>
                  <a:txBody>
                    <a:bodyPr/>
                    <a:lstStyle/>
                    <a:p>
                      <a:r>
                        <a:rPr lang="en-US" sz="1600" b="0" dirty="0"/>
                        <a:t>Linear: +/-250fC</a:t>
                      </a:r>
                    </a:p>
                    <a:p>
                      <a:r>
                        <a:rPr lang="en-US" sz="1600" b="0" dirty="0"/>
                        <a:t>Usable: +/-450fC</a:t>
                      </a:r>
                    </a:p>
                  </a:txBody>
                  <a:tcPr/>
                </a:tc>
                <a:tc>
                  <a:txBody>
                    <a:bodyPr/>
                    <a:lstStyle/>
                    <a:p>
                      <a:pPr marL="0" marR="0" indent="0" algn="l" defTabSz="457125" rtl="0" eaLnBrk="1" fontAlgn="auto" latinLnBrk="0" hangingPunct="1">
                        <a:lnSpc>
                          <a:spcPct val="100000"/>
                        </a:lnSpc>
                        <a:spcBef>
                          <a:spcPts val="0"/>
                        </a:spcBef>
                        <a:spcAft>
                          <a:spcPts val="0"/>
                        </a:spcAft>
                        <a:buClrTx/>
                        <a:buSzTx/>
                        <a:buFontTx/>
                        <a:buNone/>
                        <a:tabLst/>
                        <a:defRPr/>
                      </a:pPr>
                      <a:r>
                        <a:rPr lang="en-US" sz="1600" b="0" dirty="0" smtClean="0"/>
                        <a:t>Linear:</a:t>
                      </a:r>
                      <a:r>
                        <a:rPr lang="en-US" sz="1600" b="0" baseline="0" dirty="0" smtClean="0"/>
                        <a:t> </a:t>
                      </a:r>
                      <a:r>
                        <a:rPr lang="en-US" sz="1600" b="0" dirty="0" smtClean="0"/>
                        <a:t>+/- 30fC</a:t>
                      </a:r>
                    </a:p>
                    <a:p>
                      <a:endParaRPr lang="en-US" sz="1600" b="0" dirty="0"/>
                    </a:p>
                  </a:txBody>
                  <a:tcPr/>
                </a:tc>
                <a:extLst>
                  <a:ext uri="{0D108BD9-81ED-4DB2-BD59-A6C34878D82A}">
                    <a16:rowId xmlns="" xmlns:a16="http://schemas.microsoft.com/office/drawing/2014/main" val="10001"/>
                  </a:ext>
                </a:extLst>
              </a:tr>
              <a:tr h="370840">
                <a:tc>
                  <a:txBody>
                    <a:bodyPr/>
                    <a:lstStyle/>
                    <a:p>
                      <a:r>
                        <a:rPr lang="en-US" sz="1600" b="0" dirty="0"/>
                        <a:t>Pre-amplifier feedback capacitance</a:t>
                      </a:r>
                    </a:p>
                  </a:txBody>
                  <a:tcPr/>
                </a:tc>
                <a:tc>
                  <a:txBody>
                    <a:bodyPr/>
                    <a:lstStyle/>
                    <a:p>
                      <a:r>
                        <a:rPr lang="en-US" sz="1600" b="0" dirty="0"/>
                        <a:t>0.15pF</a:t>
                      </a:r>
                    </a:p>
                  </a:txBody>
                  <a:tcPr/>
                </a:tc>
                <a:tc>
                  <a:txBody>
                    <a:bodyPr/>
                    <a:lstStyle/>
                    <a:p>
                      <a:r>
                        <a:rPr lang="en-US" sz="1600" b="0" dirty="0"/>
                        <a:t>1.25pF</a:t>
                      </a:r>
                    </a:p>
                  </a:txBody>
                  <a:tcPr/>
                </a:tc>
                <a:tc>
                  <a:txBody>
                    <a:bodyPr/>
                    <a:lstStyle/>
                    <a:p>
                      <a:r>
                        <a:rPr lang="en-US" sz="1600" b="0" dirty="0" smtClean="0"/>
                        <a:t>0.15pF</a:t>
                      </a:r>
                      <a:endParaRPr lang="en-US" sz="1600" b="0" dirty="0"/>
                    </a:p>
                  </a:txBody>
                  <a:tcPr/>
                </a:tc>
                <a:extLst>
                  <a:ext uri="{0D108BD9-81ED-4DB2-BD59-A6C34878D82A}">
                    <a16:rowId xmlns="" xmlns:a16="http://schemas.microsoft.com/office/drawing/2014/main" val="10002"/>
                  </a:ext>
                </a:extLst>
              </a:tr>
              <a:tr h="370840">
                <a:tc>
                  <a:txBody>
                    <a:bodyPr/>
                    <a:lstStyle/>
                    <a:p>
                      <a:r>
                        <a:rPr lang="en-US" sz="1600" b="0" baseline="0" dirty="0"/>
                        <a:t>Output</a:t>
                      </a:r>
                      <a:endParaRPr lang="en-US" sz="1600" b="0" dirty="0"/>
                    </a:p>
                  </a:txBody>
                  <a:tcPr/>
                </a:tc>
                <a:tc gridSpan="3">
                  <a:txBody>
                    <a:bodyPr/>
                    <a:lstStyle/>
                    <a:p>
                      <a:r>
                        <a:rPr lang="en-US" sz="1600" b="0" dirty="0"/>
                        <a:t>Amplitude proportional</a:t>
                      </a:r>
                      <a:r>
                        <a:rPr lang="en-US" sz="1600" b="0" baseline="0" dirty="0"/>
                        <a:t> to the charge input and digital address</a:t>
                      </a:r>
                      <a:endParaRPr lang="en-US" sz="1600" b="0" dirty="0"/>
                    </a:p>
                  </a:txBody>
                  <a:tcPr/>
                </a:tc>
                <a:tc hMerge="1">
                  <a:txBody>
                    <a:bodyPr/>
                    <a:lstStyle/>
                    <a:p>
                      <a:endParaRPr lang="en-US" sz="1600" b="0" dirty="0"/>
                    </a:p>
                  </a:txBody>
                  <a:tcPr/>
                </a:tc>
                <a:tc hMerge="1">
                  <a:txBody>
                    <a:bodyPr/>
                    <a:lstStyle/>
                    <a:p>
                      <a:endParaRPr lang="en-US" sz="1600" b="0" dirty="0"/>
                    </a:p>
                  </a:txBody>
                  <a:tcPr/>
                </a:tc>
                <a:extLst>
                  <a:ext uri="{0D108BD9-81ED-4DB2-BD59-A6C34878D82A}">
                    <a16:rowId xmlns="" xmlns:a16="http://schemas.microsoft.com/office/drawing/2014/main" val="10003"/>
                  </a:ext>
                </a:extLst>
              </a:tr>
              <a:tr h="370840">
                <a:tc>
                  <a:txBody>
                    <a:bodyPr/>
                    <a:lstStyle/>
                    <a:p>
                      <a:r>
                        <a:rPr lang="en-US" sz="1600" b="0" dirty="0"/>
                        <a:t>3 readout modes</a:t>
                      </a:r>
                    </a:p>
                  </a:txBody>
                  <a:tcPr/>
                </a:tc>
                <a:tc gridSpan="3">
                  <a:txBody>
                    <a:bodyPr/>
                    <a:lstStyle/>
                    <a:p>
                      <a:pPr marL="342900" indent="-342900">
                        <a:buAutoNum type="arabicPeriod"/>
                      </a:pPr>
                      <a:r>
                        <a:rPr lang="en-US" sz="1600" b="0" dirty="0"/>
                        <a:t>All</a:t>
                      </a:r>
                      <a:r>
                        <a:rPr lang="en-US" sz="1600" b="0" baseline="0" dirty="0"/>
                        <a:t> channels, </a:t>
                      </a:r>
                    </a:p>
                    <a:p>
                      <a:pPr marL="342900" indent="-342900">
                        <a:buAutoNum type="arabicPeriod"/>
                      </a:pPr>
                      <a:r>
                        <a:rPr lang="en-US" sz="1600" b="0" baseline="0" dirty="0"/>
                        <a:t>only triggered channels, </a:t>
                      </a:r>
                    </a:p>
                    <a:p>
                      <a:pPr marL="342900" indent="-342900">
                        <a:buAutoNum type="arabicPeriod"/>
                      </a:pPr>
                      <a:r>
                        <a:rPr lang="en-US" sz="1600" b="0" baseline="0" dirty="0"/>
                        <a:t>triggers with neighbors</a:t>
                      </a:r>
                      <a:endParaRPr lang="en-US" sz="1600" b="0" dirty="0"/>
                    </a:p>
                  </a:txBody>
                  <a:tcPr/>
                </a:tc>
                <a:tc hMerge="1">
                  <a:txBody>
                    <a:bodyPr/>
                    <a:lstStyle/>
                    <a:p>
                      <a:endParaRPr lang="en-US" sz="1600" b="0" dirty="0"/>
                    </a:p>
                  </a:txBody>
                  <a:tcPr/>
                </a:tc>
                <a:tc hMerge="1">
                  <a:txBody>
                    <a:bodyPr/>
                    <a:lstStyle/>
                    <a:p>
                      <a:pPr marL="342900" indent="-342900">
                        <a:buAutoNum type="arabicPeriod"/>
                      </a:pPr>
                      <a:endParaRPr lang="en-US" sz="1600" b="0" dirty="0"/>
                    </a:p>
                  </a:txBody>
                  <a:tcPr/>
                </a:tc>
                <a:extLst>
                  <a:ext uri="{0D108BD9-81ED-4DB2-BD59-A6C34878D82A}">
                    <a16:rowId xmlns="" xmlns:a16="http://schemas.microsoft.com/office/drawing/2014/main" val="10004"/>
                  </a:ext>
                </a:extLst>
              </a:tr>
              <a:tr h="370840">
                <a:tc>
                  <a:txBody>
                    <a:bodyPr/>
                    <a:lstStyle/>
                    <a:p>
                      <a:r>
                        <a:rPr lang="en-US" sz="1600" dirty="0"/>
                        <a:t>Triggers</a:t>
                      </a:r>
                      <a:r>
                        <a:rPr lang="en-US" sz="1600" baseline="0" dirty="0"/>
                        <a:t> from every channel</a:t>
                      </a:r>
                      <a:endParaRPr lang="en-US" sz="1600" dirty="0"/>
                    </a:p>
                  </a:txBody>
                  <a:tcPr/>
                </a:tc>
                <a:tc>
                  <a:txBody>
                    <a:bodyPr/>
                    <a:lstStyle/>
                    <a:p>
                      <a:r>
                        <a:rPr lang="en-US" sz="1600" dirty="0"/>
                        <a:t>+/-0.12fC min. </a:t>
                      </a:r>
                      <a:r>
                        <a:rPr lang="en-US" sz="1600" dirty="0" smtClean="0"/>
                        <a:t>threshold</a:t>
                      </a:r>
                      <a:r>
                        <a:rPr lang="en-US" sz="1600" baseline="0" dirty="0" smtClean="0"/>
                        <a:t> at</a:t>
                      </a:r>
                      <a:r>
                        <a:rPr lang="en-US" sz="1600" dirty="0" smtClean="0"/>
                        <a:t> </a:t>
                      </a:r>
                      <a:r>
                        <a:rPr lang="en-US" sz="1600" dirty="0"/>
                        <a:t>0 load</a:t>
                      </a:r>
                    </a:p>
                  </a:txBody>
                  <a:tcPr/>
                </a:tc>
                <a:tc>
                  <a:txBody>
                    <a:bodyPr/>
                    <a:lstStyle/>
                    <a:p>
                      <a:r>
                        <a:rPr lang="en-US" sz="1600" dirty="0"/>
                        <a:t>+/-0.8fC</a:t>
                      </a:r>
                      <a:r>
                        <a:rPr lang="en-US" sz="1600" baseline="0" dirty="0"/>
                        <a:t> min. </a:t>
                      </a:r>
                      <a:r>
                        <a:rPr lang="en-US" sz="1600" baseline="0" dirty="0" smtClean="0"/>
                        <a:t>threshold at </a:t>
                      </a:r>
                      <a:r>
                        <a:rPr lang="en-US" sz="1600" baseline="0" dirty="0"/>
                        <a:t>0 load</a:t>
                      </a:r>
                      <a:endParaRPr lang="en-US" sz="1600" dirty="0"/>
                    </a:p>
                  </a:txBody>
                  <a:tcPr/>
                </a:tc>
                <a:tc>
                  <a:txBody>
                    <a:bodyPr/>
                    <a:lstStyle/>
                    <a:p>
                      <a:r>
                        <a:rPr lang="en-US" sz="1600" dirty="0" smtClean="0"/>
                        <a:t>+/-0.16fC min. threshold</a:t>
                      </a:r>
                      <a:r>
                        <a:rPr lang="en-US" sz="1600" baseline="0" dirty="0" smtClean="0"/>
                        <a:t> at 0 load</a:t>
                      </a:r>
                      <a:endParaRPr lang="en-US" sz="1600" dirty="0"/>
                    </a:p>
                  </a:txBody>
                  <a:tcPr/>
                </a:tc>
                <a:extLst>
                  <a:ext uri="{0D108BD9-81ED-4DB2-BD59-A6C34878D82A}">
                    <a16:rowId xmlns="" xmlns:a16="http://schemas.microsoft.com/office/drawing/2014/main" val="10005"/>
                  </a:ext>
                </a:extLst>
              </a:tr>
              <a:tr h="370840">
                <a:tc>
                  <a:txBody>
                    <a:bodyPr/>
                    <a:lstStyle/>
                    <a:p>
                      <a:r>
                        <a:rPr lang="en-US" sz="1600" dirty="0"/>
                        <a:t>ENC</a:t>
                      </a:r>
                    </a:p>
                  </a:txBody>
                  <a:tcPr/>
                </a:tc>
                <a:tc>
                  <a:txBody>
                    <a:bodyPr/>
                    <a:lstStyle/>
                    <a:p>
                      <a:r>
                        <a:rPr lang="en-US" sz="1600" dirty="0"/>
                        <a:t>70e+12e/pF</a:t>
                      </a:r>
                    </a:p>
                  </a:txBody>
                  <a:tcPr/>
                </a:tc>
                <a:tc>
                  <a:txBody>
                    <a:bodyPr/>
                    <a:lstStyle/>
                    <a:p>
                      <a:r>
                        <a:rPr lang="en-US" sz="1600" dirty="0"/>
                        <a:t>447e + 27e/pF</a:t>
                      </a:r>
                    </a:p>
                  </a:txBody>
                  <a:tcPr/>
                </a:tc>
                <a:tc>
                  <a:txBody>
                    <a:bodyPr/>
                    <a:lstStyle/>
                    <a:p>
                      <a:pPr marL="0" marR="0" indent="0" algn="l" defTabSz="457125" rtl="0" eaLnBrk="1" fontAlgn="auto" latinLnBrk="0" hangingPunct="1">
                        <a:lnSpc>
                          <a:spcPct val="100000"/>
                        </a:lnSpc>
                        <a:spcBef>
                          <a:spcPts val="0"/>
                        </a:spcBef>
                        <a:spcAft>
                          <a:spcPts val="0"/>
                        </a:spcAft>
                        <a:buClrTx/>
                        <a:buSzTx/>
                        <a:buFontTx/>
                        <a:buNone/>
                        <a:tabLst/>
                        <a:defRPr/>
                      </a:pPr>
                      <a:r>
                        <a:rPr lang="en-US" sz="1600" dirty="0" smtClean="0"/>
                        <a:t>70e+8e/pF</a:t>
                      </a:r>
                    </a:p>
                  </a:txBody>
                  <a:tcPr/>
                </a:tc>
                <a:extLst>
                  <a:ext uri="{0D108BD9-81ED-4DB2-BD59-A6C34878D82A}">
                    <a16:rowId xmlns="" xmlns:a16="http://schemas.microsoft.com/office/drawing/2014/main" val="10006"/>
                  </a:ext>
                </a:extLst>
              </a:tr>
              <a:tr h="370840">
                <a:tc>
                  <a:txBody>
                    <a:bodyPr/>
                    <a:lstStyle/>
                    <a:p>
                      <a:r>
                        <a:rPr lang="en-US" sz="1600" dirty="0"/>
                        <a:t>Internal calibration</a:t>
                      </a:r>
                    </a:p>
                  </a:txBody>
                  <a:tcPr/>
                </a:tc>
                <a:tc>
                  <a:txBody>
                    <a:bodyPr/>
                    <a:lstStyle/>
                    <a:p>
                      <a:endParaRPr lang="en-US" sz="1600" dirty="0"/>
                    </a:p>
                  </a:txBody>
                  <a:tcPr/>
                </a:tc>
                <a:tc>
                  <a:txBody>
                    <a:bodyPr/>
                    <a:lstStyle/>
                    <a:p>
                      <a:r>
                        <a:rPr lang="en-US" sz="1600" dirty="0"/>
                        <a:t>+/-9fC to +/-261fC in steps of 18fC, with 4-bit DAC</a:t>
                      </a:r>
                    </a:p>
                  </a:txBody>
                  <a:tcPr/>
                </a:tc>
                <a:tc>
                  <a:txBody>
                    <a:bodyPr/>
                    <a:lstStyle/>
                    <a:p>
                      <a:endParaRPr lang="en-US" sz="1600" dirty="0"/>
                    </a:p>
                  </a:txBody>
                  <a:tcPr/>
                </a:tc>
                <a:extLst>
                  <a:ext uri="{0D108BD9-81ED-4DB2-BD59-A6C34878D82A}">
                    <a16:rowId xmlns="" xmlns:a16="http://schemas.microsoft.com/office/drawing/2014/main" val="10007"/>
                  </a:ext>
                </a:extLst>
              </a:tr>
              <a:tr h="370840">
                <a:tc>
                  <a:txBody>
                    <a:bodyPr/>
                    <a:lstStyle/>
                    <a:p>
                      <a:r>
                        <a:rPr lang="en-US" sz="1600" dirty="0"/>
                        <a:t>Shaping time</a:t>
                      </a:r>
                    </a:p>
                  </a:txBody>
                  <a:tcPr/>
                </a:tc>
                <a:tc gridSpan="2">
                  <a:txBody>
                    <a:bodyPr/>
                    <a:lstStyle/>
                    <a:p>
                      <a:r>
                        <a:rPr lang="en-US" sz="1600" dirty="0"/>
                        <a:t>500ns (slow shaper) and 50ns (fast shaper)</a:t>
                      </a:r>
                    </a:p>
                  </a:txBody>
                  <a:tcPr/>
                </a:tc>
                <a:tc hMerge="1">
                  <a:txBody>
                    <a:bodyPr/>
                    <a:lstStyle/>
                    <a:p>
                      <a:endParaRPr lang="en-US" sz="1600" dirty="0"/>
                    </a:p>
                  </a:txBody>
                  <a:tcPr/>
                </a:tc>
                <a:tc>
                  <a:txBody>
                    <a:bodyPr/>
                    <a:lstStyle/>
                    <a:p>
                      <a:r>
                        <a:rPr lang="en-US" sz="1600" dirty="0" smtClean="0"/>
                        <a:t>2us (slow</a:t>
                      </a:r>
                      <a:r>
                        <a:rPr lang="en-US" sz="1600" baseline="0" dirty="0" smtClean="0"/>
                        <a:t>), 300ns (fast)</a:t>
                      </a:r>
                      <a:endParaRPr lang="en-US" sz="1600" dirty="0"/>
                    </a:p>
                  </a:txBody>
                  <a:tcPr/>
                </a:tc>
                <a:extLst>
                  <a:ext uri="{0D108BD9-81ED-4DB2-BD59-A6C34878D82A}">
                    <a16:rowId xmlns="" xmlns:a16="http://schemas.microsoft.com/office/drawing/2014/main" val="10008"/>
                  </a:ext>
                </a:extLst>
              </a:tr>
              <a:tr h="370840">
                <a:tc>
                  <a:txBody>
                    <a:bodyPr/>
                    <a:lstStyle/>
                    <a:p>
                      <a:r>
                        <a:rPr lang="en-US" sz="1600" dirty="0"/>
                        <a:t>Power</a:t>
                      </a:r>
                    </a:p>
                  </a:txBody>
                  <a:tcPr/>
                </a:tc>
                <a:tc gridSpan="2">
                  <a:txBody>
                    <a:bodyPr/>
                    <a:lstStyle/>
                    <a:p>
                      <a:r>
                        <a:rPr lang="en-US" sz="1600" dirty="0"/>
                        <a:t>280mW, or 2.2mW/channel</a:t>
                      </a:r>
                    </a:p>
                  </a:txBody>
                  <a:tcPr/>
                </a:tc>
                <a:tc hMerge="1">
                  <a:txBody>
                    <a:bodyPr/>
                    <a:lstStyle/>
                    <a:p>
                      <a:endParaRPr lang="en-US" sz="1600" dirty="0"/>
                    </a:p>
                  </a:txBody>
                  <a:tcPr/>
                </a:tc>
                <a:tc>
                  <a:txBody>
                    <a:bodyPr/>
                    <a:lstStyle/>
                    <a:p>
                      <a:r>
                        <a:rPr lang="en-US" sz="1600" dirty="0" smtClean="0"/>
                        <a:t>570mW</a:t>
                      </a:r>
                      <a:endParaRPr lang="en-US" sz="1600" dirty="0"/>
                    </a:p>
                  </a:txBody>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1217809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VATAGP7.1, VATAGP8, VATAGP9</a:t>
            </a:r>
            <a:endParaRPr lang="en-US" sz="3600"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35</a:t>
            </a:fld>
            <a:endParaRPr lang="en-US"/>
          </a:p>
        </p:txBody>
      </p:sp>
      <p:pic>
        <p:nvPicPr>
          <p:cNvPr id="7" name="Picture 6"/>
          <p:cNvPicPr>
            <a:picLocks noChangeAspect="1"/>
          </p:cNvPicPr>
          <p:nvPr/>
        </p:nvPicPr>
        <p:blipFill>
          <a:blip r:embed="rId2"/>
          <a:stretch>
            <a:fillRect/>
          </a:stretch>
        </p:blipFill>
        <p:spPr>
          <a:xfrm rot="5400000">
            <a:off x="256294" y="2365464"/>
            <a:ext cx="3781133" cy="2884326"/>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982893" y="2326921"/>
            <a:ext cx="3842779" cy="2899765"/>
          </a:xfrm>
          <a:prstGeom prst="rect">
            <a:avLst/>
          </a:prstGeom>
        </p:spPr>
      </p:pic>
      <p:sp>
        <p:nvSpPr>
          <p:cNvPr id="9" name="TextBox 8"/>
          <p:cNvSpPr txBox="1"/>
          <p:nvPr/>
        </p:nvSpPr>
        <p:spPr>
          <a:xfrm>
            <a:off x="3986352" y="1340100"/>
            <a:ext cx="1936310" cy="369332"/>
          </a:xfrm>
          <a:prstGeom prst="rect">
            <a:avLst/>
          </a:prstGeom>
          <a:solidFill>
            <a:srgbClr val="FF6600"/>
          </a:solidFill>
          <a:ln>
            <a:solidFill>
              <a:srgbClr val="800000"/>
            </a:solidFill>
          </a:ln>
        </p:spPr>
        <p:txBody>
          <a:bodyPr wrap="none" rtlCol="0">
            <a:spAutoFit/>
          </a:bodyPr>
          <a:lstStyle/>
          <a:p>
            <a:r>
              <a:rPr lang="en-US" dirty="0"/>
              <a:t>8180um x 6075um</a:t>
            </a:r>
          </a:p>
        </p:txBody>
      </p:sp>
      <p:sp>
        <p:nvSpPr>
          <p:cNvPr id="10" name="TextBox 9"/>
          <p:cNvSpPr txBox="1"/>
          <p:nvPr/>
        </p:nvSpPr>
        <p:spPr>
          <a:xfrm>
            <a:off x="1281765" y="1340100"/>
            <a:ext cx="1938351" cy="369332"/>
          </a:xfrm>
          <a:prstGeom prst="rect">
            <a:avLst/>
          </a:prstGeom>
          <a:solidFill>
            <a:srgbClr val="CCFFCC"/>
          </a:solidFill>
          <a:ln>
            <a:solidFill>
              <a:srgbClr val="CCFFCC"/>
            </a:solidFill>
          </a:ln>
        </p:spPr>
        <p:txBody>
          <a:bodyPr wrap="none" rtlCol="0">
            <a:spAutoFit/>
          </a:bodyPr>
          <a:lstStyle/>
          <a:p>
            <a:r>
              <a:rPr lang="en-US" dirty="0"/>
              <a:t>8090um x 6075um</a:t>
            </a:r>
          </a:p>
        </p:txBody>
      </p:sp>
      <p:pic>
        <p:nvPicPr>
          <p:cNvPr id="3" name="Picture 2"/>
          <p:cNvPicPr>
            <a:picLocks noChangeAspect="1"/>
          </p:cNvPicPr>
          <p:nvPr/>
        </p:nvPicPr>
        <p:blipFill>
          <a:blip r:embed="rId4"/>
          <a:stretch>
            <a:fillRect/>
          </a:stretch>
        </p:blipFill>
        <p:spPr>
          <a:xfrm rot="5400000">
            <a:off x="6434530" y="1866509"/>
            <a:ext cx="6320088" cy="3136349"/>
          </a:xfrm>
          <a:prstGeom prst="rect">
            <a:avLst/>
          </a:prstGeom>
        </p:spPr>
      </p:pic>
      <p:sp>
        <p:nvSpPr>
          <p:cNvPr id="11" name="TextBox 10"/>
          <p:cNvSpPr txBox="1"/>
          <p:nvPr/>
        </p:nvSpPr>
        <p:spPr>
          <a:xfrm>
            <a:off x="6354165" y="1348669"/>
            <a:ext cx="2053304" cy="369332"/>
          </a:xfrm>
          <a:prstGeom prst="rect">
            <a:avLst/>
          </a:prstGeom>
          <a:solidFill>
            <a:srgbClr val="FF6600"/>
          </a:solidFill>
          <a:ln>
            <a:solidFill>
              <a:srgbClr val="800000"/>
            </a:solidFill>
          </a:ln>
        </p:spPr>
        <p:txBody>
          <a:bodyPr wrap="none" rtlCol="0">
            <a:spAutoFit/>
          </a:bodyPr>
          <a:lstStyle/>
          <a:p>
            <a:r>
              <a:rPr lang="en-US" dirty="0" smtClean="0"/>
              <a:t>15000</a:t>
            </a:r>
            <a:r>
              <a:rPr lang="en-US" dirty="0" smtClean="0"/>
              <a:t>um </a:t>
            </a:r>
            <a:r>
              <a:rPr lang="en-US" dirty="0"/>
              <a:t>x </a:t>
            </a:r>
            <a:r>
              <a:rPr lang="en-US" dirty="0" smtClean="0"/>
              <a:t>6115um</a:t>
            </a:r>
            <a:endParaRPr lang="en-US" dirty="0"/>
          </a:p>
        </p:txBody>
      </p:sp>
    </p:spTree>
    <p:extLst>
      <p:ext uri="{BB962C8B-B14F-4D97-AF65-F5344CB8AC3E}">
        <p14:creationId xmlns:p14="http://schemas.microsoft.com/office/powerpoint/2010/main" val="3217157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Readout of DSSD with VATAGP7.1</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36</a:t>
            </a:fld>
            <a:endParaRPr lang="en-US"/>
          </a:p>
        </p:txBody>
      </p:sp>
      <p:pic>
        <p:nvPicPr>
          <p:cNvPr id="7" name="Picture 6"/>
          <p:cNvPicPr>
            <a:picLocks noChangeAspect="1"/>
          </p:cNvPicPr>
          <p:nvPr/>
        </p:nvPicPr>
        <p:blipFill rotWithShape="1">
          <a:blip r:embed="rId2"/>
          <a:srcRect l="11011" t="2097" r="16514" b="8396"/>
          <a:stretch/>
        </p:blipFill>
        <p:spPr>
          <a:xfrm>
            <a:off x="764833" y="1786979"/>
            <a:ext cx="4935361" cy="4565811"/>
          </a:xfrm>
          <a:prstGeom prst="rect">
            <a:avLst/>
          </a:prstGeom>
        </p:spPr>
      </p:pic>
      <p:pic>
        <p:nvPicPr>
          <p:cNvPr id="8" name="Picture 7" descr="Screen Shot 2017-09-09 at 12.23.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965" y="4194500"/>
            <a:ext cx="2906889" cy="1810541"/>
          </a:xfrm>
          <a:prstGeom prst="rect">
            <a:avLst/>
          </a:prstGeom>
        </p:spPr>
      </p:pic>
      <p:sp>
        <p:nvSpPr>
          <p:cNvPr id="9" name="TextBox 8"/>
          <p:cNvSpPr txBox="1"/>
          <p:nvPr/>
        </p:nvSpPr>
        <p:spPr>
          <a:xfrm>
            <a:off x="6093178" y="3712265"/>
            <a:ext cx="3374842" cy="369332"/>
          </a:xfrm>
          <a:prstGeom prst="rect">
            <a:avLst/>
          </a:prstGeom>
          <a:noFill/>
        </p:spPr>
        <p:txBody>
          <a:bodyPr wrap="none" rtlCol="0">
            <a:spAutoFit/>
          </a:bodyPr>
          <a:lstStyle/>
          <a:p>
            <a:r>
              <a:rPr lang="en-US" dirty="0" smtClean="0"/>
              <a:t>Source: </a:t>
            </a:r>
            <a:r>
              <a:rPr lang="en-US" dirty="0" err="1" smtClean="0"/>
              <a:t>Y.Kovalev</a:t>
            </a:r>
            <a:r>
              <a:rPr lang="en-US" dirty="0" smtClean="0"/>
              <a:t> et al. INST-2017</a:t>
            </a:r>
            <a:endParaRPr lang="en-US" dirty="0"/>
          </a:p>
        </p:txBody>
      </p:sp>
      <p:sp>
        <p:nvSpPr>
          <p:cNvPr id="10" name="TextBox 9"/>
          <p:cNvSpPr txBox="1"/>
          <p:nvPr/>
        </p:nvSpPr>
        <p:spPr>
          <a:xfrm>
            <a:off x="733779" y="1417639"/>
            <a:ext cx="920670" cy="369332"/>
          </a:xfrm>
          <a:prstGeom prst="rect">
            <a:avLst/>
          </a:prstGeom>
          <a:noFill/>
        </p:spPr>
        <p:txBody>
          <a:bodyPr wrap="none" rtlCol="0">
            <a:spAutoFit/>
          </a:bodyPr>
          <a:lstStyle/>
          <a:p>
            <a:r>
              <a:rPr lang="en-US" dirty="0" smtClean="0"/>
              <a:t>Options</a:t>
            </a:r>
            <a:endParaRPr lang="en-US" dirty="0"/>
          </a:p>
        </p:txBody>
      </p:sp>
      <p:sp>
        <p:nvSpPr>
          <p:cNvPr id="11" name="TextBox 10"/>
          <p:cNvSpPr txBox="1"/>
          <p:nvPr/>
        </p:nvSpPr>
        <p:spPr>
          <a:xfrm>
            <a:off x="6093187" y="3231444"/>
            <a:ext cx="1670199" cy="369332"/>
          </a:xfrm>
          <a:prstGeom prst="rect">
            <a:avLst/>
          </a:prstGeom>
          <a:noFill/>
        </p:spPr>
        <p:txBody>
          <a:bodyPr wrap="none" rtlCol="0">
            <a:spAutoFit/>
          </a:bodyPr>
          <a:lstStyle/>
          <a:p>
            <a:r>
              <a:rPr lang="en-US" dirty="0" smtClean="0"/>
              <a:t>Chosen method</a:t>
            </a:r>
            <a:endParaRPr lang="en-US" dirty="0"/>
          </a:p>
        </p:txBody>
      </p:sp>
    </p:spTree>
    <p:extLst>
      <p:ext uri="{BB962C8B-B14F-4D97-AF65-F5344CB8AC3E}">
        <p14:creationId xmlns:p14="http://schemas.microsoft.com/office/powerpoint/2010/main" val="637497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Screen Shot 2016-05-26 at 22.16.33.png"/>
          <p:cNvPicPr>
            <a:picLocks noChangeAspect="1"/>
          </p:cNvPicPr>
          <p:nvPr/>
        </p:nvPicPr>
        <p:blipFill rotWithShape="1">
          <a:blip r:embed="rId3" cstate="screen">
            <a:alphaModFix/>
            <a:extLst>
              <a:ext uri="{28A0092B-C50C-407E-A947-70E740481C1C}">
                <a14:useLocalDpi xmlns:a14="http://schemas.microsoft.com/office/drawing/2010/main"/>
              </a:ext>
            </a:extLst>
          </a:blip>
          <a:srcRect b="-2"/>
          <a:stretch/>
        </p:blipFill>
        <p:spPr>
          <a:xfrm>
            <a:off x="5768642" y="-2"/>
            <a:ext cx="6423053" cy="6858001"/>
          </a:xfrm>
          <a:prstGeom prst="rect">
            <a:avLst/>
          </a:prstGeom>
        </p:spPr>
      </p:pic>
      <p:pic>
        <p:nvPicPr>
          <p:cNvPr id="55" name="Picture 54">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2" name="Title 1"/>
          <p:cNvSpPr>
            <a:spLocks noGrp="1"/>
          </p:cNvSpPr>
          <p:nvPr>
            <p:ph type="ctrTitle"/>
          </p:nvPr>
        </p:nvSpPr>
        <p:spPr>
          <a:xfrm>
            <a:off x="804179" y="4435116"/>
            <a:ext cx="4805996" cy="1644592"/>
          </a:xfrm>
        </p:spPr>
        <p:txBody>
          <a:bodyPr anchor="t">
            <a:normAutofit/>
          </a:bodyPr>
          <a:lstStyle/>
          <a:p>
            <a:pPr algn="l">
              <a:lnSpc>
                <a:spcPct val="120000"/>
              </a:lnSpc>
            </a:pPr>
            <a:r>
              <a:rPr lang="en-US" sz="2800" dirty="0">
                <a:solidFill>
                  <a:srgbClr val="000000"/>
                </a:solidFill>
              </a:rPr>
              <a:t>JUICE Radiation Monitor </a:t>
            </a:r>
            <a:r>
              <a:rPr lang="en-US" sz="2800" dirty="0" smtClean="0">
                <a:solidFill>
                  <a:srgbClr val="000000"/>
                </a:solidFill>
              </a:rPr>
              <a:t>Sensor </a:t>
            </a:r>
            <a:r>
              <a:rPr lang="en-US" sz="2800" dirty="0">
                <a:solidFill>
                  <a:srgbClr val="000000"/>
                </a:solidFill>
              </a:rPr>
              <a:t>Readout </a:t>
            </a:r>
            <a:r>
              <a:rPr lang="en-US" sz="2800" dirty="0" smtClean="0">
                <a:solidFill>
                  <a:srgbClr val="000000"/>
                </a:solidFill>
              </a:rPr>
              <a:t>ASIC</a:t>
            </a:r>
            <a:endParaRPr lang="en-US" sz="2800" dirty="0">
              <a:solidFill>
                <a:srgbClr val="000000"/>
              </a:solidFill>
            </a:endParaRPr>
          </a:p>
        </p:txBody>
      </p:sp>
      <p:sp>
        <p:nvSpPr>
          <p:cNvPr id="3" name="Subtitle 2"/>
          <p:cNvSpPr>
            <a:spLocks noGrp="1"/>
          </p:cNvSpPr>
          <p:nvPr>
            <p:ph type="subTitle" idx="1"/>
          </p:nvPr>
        </p:nvSpPr>
        <p:spPr>
          <a:xfrm>
            <a:off x="804484" y="3577206"/>
            <a:ext cx="4805691" cy="838831"/>
          </a:xfrm>
        </p:spPr>
        <p:txBody>
          <a:bodyPr vert="horz" lIns="91440" tIns="45720" rIns="91440" bIns="45720" rtlCol="0" anchor="b">
            <a:noAutofit/>
          </a:bodyPr>
          <a:lstStyle/>
          <a:p>
            <a:pPr algn="l">
              <a:lnSpc>
                <a:spcPct val="70000"/>
              </a:lnSpc>
            </a:pPr>
            <a:r>
              <a:rPr lang="en-US" sz="1800" dirty="0">
                <a:solidFill>
                  <a:srgbClr val="000000"/>
                </a:solidFill>
              </a:rPr>
              <a:t>For the RADEM Team:</a:t>
            </a:r>
          </a:p>
          <a:p>
            <a:pPr algn="l">
              <a:lnSpc>
                <a:spcPct val="70000"/>
              </a:lnSpc>
            </a:pPr>
            <a:r>
              <a:rPr lang="en-US" sz="1800" dirty="0">
                <a:solidFill>
                  <a:srgbClr val="000000"/>
                </a:solidFill>
              </a:rPr>
              <a:t>Dirk Meier, </a:t>
            </a:r>
            <a:r>
              <a:rPr lang="en-US" sz="1800" dirty="0">
                <a:solidFill>
                  <a:srgbClr val="000000"/>
                </a:solidFill>
                <a:hlinkClick r:id="rId5"/>
              </a:rPr>
              <a:t>dirk.meier@ideas.no</a:t>
            </a:r>
            <a:endParaRPr lang="en-US" sz="1800" dirty="0">
              <a:solidFill>
                <a:srgbClr val="000000"/>
              </a:solidFill>
            </a:endParaRPr>
          </a:p>
          <a:p>
            <a:pPr algn="l">
              <a:lnSpc>
                <a:spcPct val="70000"/>
              </a:lnSpc>
            </a:pPr>
            <a:r>
              <a:rPr lang="en-US" sz="1800" dirty="0">
                <a:solidFill>
                  <a:srgbClr val="000000"/>
                </a:solidFill>
              </a:rPr>
              <a:t>Timo A. Stein, </a:t>
            </a:r>
            <a:r>
              <a:rPr lang="en-US" sz="1800" dirty="0">
                <a:solidFill>
                  <a:srgbClr val="000000"/>
                </a:solidFill>
                <a:hlinkClick r:id="rId6"/>
              </a:rPr>
              <a:t>timo.stein@ideas.no</a:t>
            </a:r>
            <a:r>
              <a:rPr lang="en-US" sz="1800" dirty="0">
                <a:solidFill>
                  <a:srgbClr val="000000"/>
                </a:solidFill>
              </a:rPr>
              <a:t> </a:t>
            </a:r>
          </a:p>
          <a:p>
            <a:pPr algn="l">
              <a:lnSpc>
                <a:spcPct val="70000"/>
              </a:lnSpc>
            </a:pPr>
            <a:endParaRPr lang="en-US" sz="1800" dirty="0">
              <a:solidFill>
                <a:srgbClr val="000000"/>
              </a:solidFill>
            </a:endParaRPr>
          </a:p>
          <a:p>
            <a:pPr algn="l">
              <a:lnSpc>
                <a:spcPct val="70000"/>
              </a:lnSpc>
            </a:pPr>
            <a:r>
              <a:rPr lang="en-US" sz="1800" dirty="0">
                <a:solidFill>
                  <a:srgbClr val="000000"/>
                </a:solidFill>
              </a:rPr>
              <a:t>ESA-ESTEC Final Presentation Days, </a:t>
            </a:r>
            <a:br>
              <a:rPr lang="en-US" sz="1800" dirty="0">
                <a:solidFill>
                  <a:srgbClr val="000000"/>
                </a:solidFill>
              </a:rPr>
            </a:br>
            <a:r>
              <a:rPr lang="en-US" sz="1800" dirty="0" err="1">
                <a:solidFill>
                  <a:srgbClr val="000000"/>
                </a:solidFill>
              </a:rPr>
              <a:t>Noordwijk</a:t>
            </a:r>
            <a:r>
              <a:rPr lang="en-US" sz="1800" dirty="0">
                <a:solidFill>
                  <a:srgbClr val="000000"/>
                </a:solidFill>
              </a:rPr>
              <a:t>, Tuesday May 23, 2017</a:t>
            </a:r>
          </a:p>
          <a:p>
            <a:pPr algn="l">
              <a:lnSpc>
                <a:spcPct val="70000"/>
              </a:lnSpc>
            </a:pPr>
            <a:endParaRPr lang="en-US" sz="1800" dirty="0">
              <a:solidFill>
                <a:srgbClr val="000000"/>
              </a:solidFill>
            </a:endParaRPr>
          </a:p>
        </p:txBody>
      </p:sp>
      <p:grpSp>
        <p:nvGrpSpPr>
          <p:cNvPr id="13" name="Group 12"/>
          <p:cNvGrpSpPr/>
          <p:nvPr/>
        </p:nvGrpSpPr>
        <p:grpSpPr>
          <a:xfrm>
            <a:off x="870899" y="412576"/>
            <a:ext cx="4208910" cy="1668691"/>
            <a:chOff x="870899" y="412576"/>
            <a:chExt cx="4208910" cy="1668691"/>
          </a:xfrm>
        </p:grpSpPr>
        <p:pic>
          <p:nvPicPr>
            <p:cNvPr id="65" name="Picture 6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96670" y="1415784"/>
              <a:ext cx="1961008" cy="665483"/>
            </a:xfrm>
            <a:prstGeom prst="rect">
              <a:avLst/>
            </a:prstGeom>
          </p:spPr>
        </p:pic>
        <p:pic>
          <p:nvPicPr>
            <p:cNvPr id="66" name="Picture 6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0899" y="412576"/>
              <a:ext cx="1961007" cy="665288"/>
            </a:xfrm>
            <a:prstGeom prst="rect">
              <a:avLst/>
            </a:prstGeom>
          </p:spPr>
        </p:pic>
        <p:pic>
          <p:nvPicPr>
            <p:cNvPr id="67" name="Picture 66"/>
            <p:cNvPicPr>
              <a:picLocks noChangeAspect="1"/>
            </p:cNvPicPr>
            <p:nvPr/>
          </p:nvPicPr>
          <p:blipFill>
            <a:blip r:embed="rId9"/>
            <a:stretch>
              <a:fillRect/>
            </a:stretch>
          </p:blipFill>
          <p:spPr>
            <a:xfrm>
              <a:off x="3096671" y="525303"/>
              <a:ext cx="1983138" cy="802474"/>
            </a:xfrm>
            <a:prstGeom prst="rect">
              <a:avLst/>
            </a:prstGeom>
          </p:spPr>
        </p:pic>
        <p:pic>
          <p:nvPicPr>
            <p:cNvPr id="68" name="Picture 67"/>
            <p:cNvPicPr>
              <a:picLocks noChangeAspect="1"/>
            </p:cNvPicPr>
            <p:nvPr/>
          </p:nvPicPr>
          <p:blipFill>
            <a:blip r:embed="rId10"/>
            <a:stretch>
              <a:fillRect/>
            </a:stretch>
          </p:blipFill>
          <p:spPr>
            <a:xfrm>
              <a:off x="870899" y="1221039"/>
              <a:ext cx="1961007" cy="714735"/>
            </a:xfrm>
            <a:prstGeom prst="rect">
              <a:avLst/>
            </a:prstGeom>
          </p:spPr>
        </p:pic>
      </p:grpSp>
    </p:spTree>
    <p:extLst>
      <p:ext uri="{BB962C8B-B14F-4D97-AF65-F5344CB8AC3E}">
        <p14:creationId xmlns:p14="http://schemas.microsoft.com/office/powerpoint/2010/main" val="2151961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6-05-26 at 22.16.33.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45055" y="1904281"/>
            <a:ext cx="6233160" cy="4272681"/>
          </a:xfrm>
          <a:prstGeom prst="rect">
            <a:avLst/>
          </a:prstGeom>
        </p:spPr>
      </p:pic>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t>ESA JUICE Mission Expected Outcomes</a:t>
            </a:r>
          </a:p>
        </p:txBody>
      </p:sp>
      <p:sp>
        <p:nvSpPr>
          <p:cNvPr id="4" name="Date Placeholder 3"/>
          <p:cNvSpPr>
            <a:spLocks noGrp="1"/>
          </p:cNvSpPr>
          <p:nvPr>
            <p:ph type="dt" sz="half" idx="10"/>
          </p:nvPr>
        </p:nvSpPr>
        <p:spPr>
          <a:xfrm>
            <a:off x="838200" y="6356350"/>
            <a:ext cx="2743200" cy="365125"/>
          </a:xfrm>
        </p:spPr>
        <p:txBody>
          <a:bodyPr vert="horz" lIns="91440" tIns="45720" rIns="91440" bIns="45720" rtlCol="0" anchor="ctr">
            <a:normAutofit/>
          </a:bodyPr>
          <a:lstStyle/>
          <a:p>
            <a:pPr>
              <a:defRPr/>
            </a:pPr>
            <a:r>
              <a:rPr lang="en-US" smtClean="0">
                <a:solidFill>
                  <a:prstClr val="black">
                    <a:tint val="75000"/>
                  </a:prstClr>
                </a:solidFill>
                <a:latin typeface="Calibri" panose="020F0502020204030204"/>
              </a:rPr>
              <a:t>2017-09-11</a:t>
            </a:r>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a:xfrm>
            <a:off x="4038600" y="6356350"/>
            <a:ext cx="4114800" cy="365125"/>
          </a:xfrm>
        </p:spPr>
        <p:txBody>
          <a:bodyPr vert="horz" lIns="91440" tIns="45720" rIns="91440" bIns="45720" rtlCol="0" anchor="ctr">
            <a:normAutofit/>
          </a:bodyPr>
          <a:lstStyle/>
          <a:p>
            <a:pPr>
              <a:defRPr/>
            </a:pPr>
            <a:r>
              <a:rPr lang="en-US" kern="1200" smtClean="0">
                <a:solidFill>
                  <a:prstClr val="black">
                    <a:tint val="75000"/>
                  </a:prstClr>
                </a:solidFill>
                <a:latin typeface="Calibri" panose="020F0502020204030204"/>
                <a:ea typeface="+mn-ea"/>
                <a:cs typeface="+mn-cs"/>
              </a:rPr>
              <a:t>www.ideas.no</a:t>
            </a: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defRPr/>
            </a:pPr>
            <a:fld id="{330EA680-D336-4FF7-8B7A-9848BB0A1C32}" type="slidenum">
              <a:rPr lang="en-US" smtClean="0">
                <a:solidFill>
                  <a:prstClr val="black">
                    <a:tint val="75000"/>
                  </a:prstClr>
                </a:solidFill>
                <a:latin typeface="Calibri" panose="020F0502020204030204"/>
              </a:rPr>
              <a:pPr>
                <a:defRPr/>
              </a:pPr>
              <a:t>38</a:t>
            </a:fld>
            <a:endParaRPr lang="en-US">
              <a:solidFill>
                <a:prstClr val="black">
                  <a:tint val="75000"/>
                </a:prstClr>
              </a:solidFill>
              <a:latin typeface="Calibri" panose="020F0502020204030204"/>
            </a:endParaRPr>
          </a:p>
        </p:txBody>
      </p:sp>
      <p:sp>
        <p:nvSpPr>
          <p:cNvPr id="13" name="TextBox 12"/>
          <p:cNvSpPr txBox="1"/>
          <p:nvPr/>
        </p:nvSpPr>
        <p:spPr>
          <a:xfrm>
            <a:off x="838200" y="2005012"/>
            <a:ext cx="4060371" cy="4351338"/>
          </a:xfrm>
          <a:prstGeom prst="rect">
            <a:avLst/>
          </a:prstGeom>
        </p:spPr>
        <p:txBody>
          <a:bodyPr vert="horz" lIns="91440" tIns="45720" rIns="91440" bIns="45720" rtlCol="0">
            <a:normAutofit/>
          </a:bodyPr>
          <a:lstStyle/>
          <a:p>
            <a:pPr>
              <a:lnSpc>
                <a:spcPct val="90000"/>
              </a:lnSpc>
            </a:pPr>
            <a:r>
              <a:rPr lang="en-US" sz="2000" dirty="0"/>
              <a:t>Exploring the emergence of habitable worlds around gas giants.</a:t>
            </a:r>
          </a:p>
          <a:p>
            <a:pPr>
              <a:lnSpc>
                <a:spcPct val="90000"/>
              </a:lnSpc>
            </a:pPr>
            <a:endParaRPr lang="en-US" sz="2000" dirty="0"/>
          </a:p>
          <a:p>
            <a:pPr>
              <a:lnSpc>
                <a:spcPct val="90000"/>
              </a:lnSpc>
            </a:pPr>
            <a:endParaRPr lang="en-US" sz="2000" dirty="0"/>
          </a:p>
          <a:p>
            <a:pPr>
              <a:lnSpc>
                <a:spcPct val="90000"/>
              </a:lnSpc>
            </a:pPr>
            <a:r>
              <a:rPr lang="en-US" sz="2000" dirty="0"/>
              <a:t>JUICE to answer the questions from ESA Cosmic Vision program (2015-2025):</a:t>
            </a:r>
          </a:p>
          <a:p>
            <a:pPr>
              <a:lnSpc>
                <a:spcPct val="90000"/>
              </a:lnSpc>
            </a:pPr>
            <a:endParaRPr lang="en-US" sz="2000" dirty="0"/>
          </a:p>
          <a:p>
            <a:pPr>
              <a:lnSpc>
                <a:spcPct val="90000"/>
              </a:lnSpc>
            </a:pPr>
            <a:endParaRPr lang="en-US" sz="2000" dirty="0"/>
          </a:p>
          <a:p>
            <a:pPr marL="114300">
              <a:lnSpc>
                <a:spcPct val="90000"/>
              </a:lnSpc>
            </a:pPr>
            <a:r>
              <a:rPr lang="en-US" sz="2000" dirty="0"/>
              <a:t>What are the conditions for planet formation and emergence of life?</a:t>
            </a:r>
            <a:br>
              <a:rPr lang="en-US" sz="2000" dirty="0"/>
            </a:br>
            <a:endParaRPr lang="en-US" sz="2000" dirty="0"/>
          </a:p>
          <a:p>
            <a:pPr marL="114300">
              <a:lnSpc>
                <a:spcPct val="90000"/>
              </a:lnSpc>
            </a:pPr>
            <a:r>
              <a:rPr lang="en-US" sz="2000" dirty="0"/>
              <a:t>How does the Solar System work?</a:t>
            </a:r>
          </a:p>
        </p:txBody>
      </p:sp>
      <p:sp>
        <p:nvSpPr>
          <p:cNvPr id="14" name="Rectangle 13"/>
          <p:cNvSpPr/>
          <p:nvPr/>
        </p:nvSpPr>
        <p:spPr>
          <a:xfrm>
            <a:off x="5493052" y="1411710"/>
            <a:ext cx="6096000" cy="492571"/>
          </a:xfrm>
          <a:prstGeom prst="rect">
            <a:avLst/>
          </a:prstGeom>
        </p:spPr>
        <p:txBody>
          <a:bodyPr>
            <a:spAutoFit/>
          </a:bodyPr>
          <a:lstStyle/>
          <a:p>
            <a:pPr algn="r">
              <a:lnSpc>
                <a:spcPct val="70000"/>
              </a:lnSpc>
            </a:pPr>
            <a:r>
              <a:rPr lang="en-US" dirty="0"/>
              <a:t>Source: Alessandra </a:t>
            </a:r>
            <a:r>
              <a:rPr lang="en-US" dirty="0" err="1"/>
              <a:t>Menicucci</a:t>
            </a:r>
            <a:r>
              <a:rPr lang="en-US" dirty="0"/>
              <a:t>/ESA, </a:t>
            </a:r>
          </a:p>
          <a:p>
            <a:pPr algn="r">
              <a:lnSpc>
                <a:spcPct val="70000"/>
              </a:lnSpc>
            </a:pPr>
            <a:r>
              <a:rPr lang="en-US" dirty="0">
                <a:hlinkClick r:id="rId3"/>
              </a:rPr>
              <a:t>https://indico.esa.int/indico/event/45/material/slides/9.pdf</a:t>
            </a:r>
            <a:endParaRPr lang="en-US" dirty="0"/>
          </a:p>
        </p:txBody>
      </p:sp>
    </p:spTree>
    <p:extLst>
      <p:ext uri="{BB962C8B-B14F-4D97-AF65-F5344CB8AC3E}">
        <p14:creationId xmlns:p14="http://schemas.microsoft.com/office/powerpoint/2010/main" val="1849262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1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17"/>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Content Placeholder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891" y="490934"/>
            <a:ext cx="4722462" cy="3674666"/>
          </a:xfrm>
          <a:prstGeom prst="rect">
            <a:avLst/>
          </a:prstGeom>
        </p:spPr>
      </p:pic>
      <p:sp>
        <p:nvSpPr>
          <p:cNvPr id="2" name="Title 1"/>
          <p:cNvSpPr>
            <a:spLocks noGrp="1"/>
          </p:cNvSpPr>
          <p:nvPr>
            <p:ph type="title"/>
          </p:nvPr>
        </p:nvSpPr>
        <p:spPr>
          <a:xfrm>
            <a:off x="250092" y="5529884"/>
            <a:ext cx="5376985" cy="1096331"/>
          </a:xfrm>
        </p:spPr>
        <p:txBody>
          <a:bodyPr>
            <a:normAutofit fontScale="90000"/>
          </a:bodyPr>
          <a:lstStyle/>
          <a:p>
            <a:r>
              <a:rPr lang="en-US" sz="3600" dirty="0"/>
              <a:t>RADEM Radiation Monitor for JUICE</a:t>
            </a:r>
          </a:p>
        </p:txBody>
      </p:sp>
      <p:sp>
        <p:nvSpPr>
          <p:cNvPr id="4" name="Date Placeholder 3"/>
          <p:cNvSpPr>
            <a:spLocks noGrp="1"/>
          </p:cNvSpPr>
          <p:nvPr>
            <p:ph type="dt" sz="half" idx="10"/>
          </p:nvPr>
        </p:nvSpPr>
        <p:spPr>
          <a:xfrm>
            <a:off x="8904514" y="5895487"/>
            <a:ext cx="2638243" cy="365125"/>
          </a:xfrm>
        </p:spPr>
        <p:txBody>
          <a:bodyPr>
            <a:normAutofit/>
          </a:bodyPr>
          <a:lstStyle/>
          <a:p>
            <a:pPr algn="r"/>
            <a:r>
              <a:rPr lang="en-US" smtClean="0">
                <a:solidFill>
                  <a:schemeClr val="bg1">
                    <a:alpha val="80000"/>
                  </a:schemeClr>
                </a:solidFill>
              </a:rPr>
              <a:t>2017-09-11</a:t>
            </a:r>
            <a:endParaRPr lang="en-US">
              <a:solidFill>
                <a:schemeClr val="bg1">
                  <a:alpha val="80000"/>
                </a:schemeClr>
              </a:solidFill>
            </a:endParaRPr>
          </a:p>
        </p:txBody>
      </p:sp>
      <p:sp>
        <p:nvSpPr>
          <p:cNvPr id="5" name="Footer Placeholder 4"/>
          <p:cNvSpPr>
            <a:spLocks noGrp="1"/>
          </p:cNvSpPr>
          <p:nvPr>
            <p:ph type="ftr" sz="quarter" idx="11"/>
          </p:nvPr>
        </p:nvSpPr>
        <p:spPr>
          <a:xfrm>
            <a:off x="7534656" y="5529884"/>
            <a:ext cx="4008101" cy="365125"/>
          </a:xfrm>
          <a:noFill/>
        </p:spPr>
        <p:txBody>
          <a:bodyPr>
            <a:normAutofit/>
          </a:bodyPr>
          <a:lstStyle/>
          <a:p>
            <a:pPr algn="r"/>
            <a:r>
              <a:rPr lang="es-ES" smtClean="0">
                <a:solidFill>
                  <a:schemeClr val="bg1">
                    <a:alpha val="80000"/>
                  </a:schemeClr>
                </a:solidFill>
              </a:rPr>
              <a:t>www.ideas.no</a:t>
            </a:r>
            <a:endParaRPr lang="en-US">
              <a:solidFill>
                <a:schemeClr val="bg1">
                  <a:alpha val="80000"/>
                </a:schemeClr>
              </a:solidFill>
            </a:endParaRPr>
          </a:p>
        </p:txBody>
      </p:sp>
      <p:sp>
        <p:nvSpPr>
          <p:cNvPr id="6" name="Slide Number Placeholder 5"/>
          <p:cNvSpPr>
            <a:spLocks noGrp="1"/>
          </p:cNvSpPr>
          <p:nvPr>
            <p:ph type="sldNum" sz="quarter" idx="12"/>
          </p:nvPr>
        </p:nvSpPr>
        <p:spPr>
          <a:xfrm>
            <a:off x="10198279" y="6261090"/>
            <a:ext cx="1344477" cy="365125"/>
          </a:xfrm>
        </p:spPr>
        <p:txBody>
          <a:bodyPr>
            <a:normAutofit/>
          </a:bodyPr>
          <a:lstStyle/>
          <a:p>
            <a:fld id="{330EA680-D336-4FF7-8B7A-9848BB0A1C32}" type="slidenum">
              <a:rPr lang="en-US">
                <a:solidFill>
                  <a:schemeClr val="bg1">
                    <a:alpha val="80000"/>
                  </a:schemeClr>
                </a:solidFill>
              </a:rPr>
              <a:pPr/>
              <a:t>39</a:t>
            </a:fld>
            <a:endParaRPr lang="en-US">
              <a:solidFill>
                <a:schemeClr val="bg1">
                  <a:alpha val="80000"/>
                </a:schemeClr>
              </a:solidFill>
            </a:endParaRPr>
          </a:p>
        </p:txBody>
      </p:sp>
      <p:graphicFrame>
        <p:nvGraphicFramePr>
          <p:cNvPr id="41" name="Table 40"/>
          <p:cNvGraphicFramePr>
            <a:graphicFrameLocks noGrp="1"/>
          </p:cNvGraphicFramePr>
          <p:nvPr>
            <p:extLst>
              <p:ext uri="{D42A27DB-BD31-4B8C-83A1-F6EECF244321}">
                <p14:modId xmlns:p14="http://schemas.microsoft.com/office/powerpoint/2010/main" val="947134218"/>
              </p:ext>
            </p:extLst>
          </p:nvPr>
        </p:nvGraphicFramePr>
        <p:xfrm>
          <a:off x="9006114" y="2109226"/>
          <a:ext cx="2831550" cy="2966720"/>
        </p:xfrm>
        <a:graphic>
          <a:graphicData uri="http://schemas.openxmlformats.org/drawingml/2006/table">
            <a:tbl>
              <a:tblPr firstRow="1" bandRow="1">
                <a:tableStyleId>{5C22544A-7EE6-4342-B048-85BDC9FD1C3A}</a:tableStyleId>
              </a:tblPr>
              <a:tblGrid>
                <a:gridCol w="2831550">
                  <a:extLst>
                    <a:ext uri="{9D8B030D-6E8A-4147-A177-3AD203B41FA5}">
                      <a16:colId xmlns="" xmlns:a16="http://schemas.microsoft.com/office/drawing/2014/main" val="4242273698"/>
                    </a:ext>
                  </a:extLst>
                </a:gridCol>
              </a:tblGrid>
              <a:tr h="370840">
                <a:tc>
                  <a:txBody>
                    <a:bodyPr/>
                    <a:lstStyle/>
                    <a:p>
                      <a:r>
                        <a:rPr lang="en-US" sz="1400" dirty="0"/>
                        <a:t>Features</a:t>
                      </a:r>
                    </a:p>
                  </a:txBody>
                  <a:tcPr/>
                </a:tc>
                <a:extLst>
                  <a:ext uri="{0D108BD9-81ED-4DB2-BD59-A6C34878D82A}">
                    <a16:rowId xmlns="" xmlns:a16="http://schemas.microsoft.com/office/drawing/2014/main" val="1010885965"/>
                  </a:ext>
                </a:extLst>
              </a:tr>
              <a:tr h="370840">
                <a:tc>
                  <a:txBody>
                    <a:bodyPr/>
                    <a:lstStyle/>
                    <a:p>
                      <a:r>
                        <a:rPr lang="en-US" sz="1400" dirty="0"/>
                        <a:t>Radiation-hard design</a:t>
                      </a:r>
                    </a:p>
                  </a:txBody>
                  <a:tcPr/>
                </a:tc>
                <a:extLst>
                  <a:ext uri="{0D108BD9-81ED-4DB2-BD59-A6C34878D82A}">
                    <a16:rowId xmlns="" xmlns:a16="http://schemas.microsoft.com/office/drawing/2014/main" val="1090878386"/>
                  </a:ext>
                </a:extLst>
              </a:tr>
              <a:tr h="370840">
                <a:tc>
                  <a:txBody>
                    <a:bodyPr/>
                    <a:lstStyle/>
                    <a:p>
                      <a:r>
                        <a:rPr lang="en-US" sz="1400" dirty="0"/>
                        <a:t>22cm x 16cm x 10cm envelope</a:t>
                      </a:r>
                    </a:p>
                  </a:txBody>
                  <a:tcPr/>
                </a:tc>
                <a:extLst>
                  <a:ext uri="{0D108BD9-81ED-4DB2-BD59-A6C34878D82A}">
                    <a16:rowId xmlns="" xmlns:a16="http://schemas.microsoft.com/office/drawing/2014/main" val="1653167748"/>
                  </a:ext>
                </a:extLst>
              </a:tr>
              <a:tr h="370840">
                <a:tc>
                  <a:txBody>
                    <a:bodyPr/>
                    <a:lstStyle/>
                    <a:p>
                      <a:r>
                        <a:rPr lang="en-US" sz="1400" dirty="0"/>
                        <a:t>&lt;5kg mass incl. shielding</a:t>
                      </a:r>
                    </a:p>
                  </a:txBody>
                  <a:tcPr/>
                </a:tc>
                <a:extLst>
                  <a:ext uri="{0D108BD9-81ED-4DB2-BD59-A6C34878D82A}">
                    <a16:rowId xmlns="" xmlns:a16="http://schemas.microsoft.com/office/drawing/2014/main" val="35780936"/>
                  </a:ext>
                </a:extLst>
              </a:tr>
              <a:tr h="370840">
                <a:tc>
                  <a:txBody>
                    <a:bodyPr/>
                    <a:lstStyle/>
                    <a:p>
                      <a:r>
                        <a:rPr lang="en-US" sz="1400" dirty="0"/>
                        <a:t>4 W power</a:t>
                      </a:r>
                    </a:p>
                  </a:txBody>
                  <a:tcPr/>
                </a:tc>
                <a:extLst>
                  <a:ext uri="{0D108BD9-81ED-4DB2-BD59-A6C34878D82A}">
                    <a16:rowId xmlns="" xmlns:a16="http://schemas.microsoft.com/office/drawing/2014/main" val="55703056"/>
                  </a:ext>
                </a:extLst>
              </a:tr>
              <a:tr h="370840">
                <a:tc>
                  <a:txBody>
                    <a:bodyPr/>
                    <a:lstStyle/>
                    <a:p>
                      <a:r>
                        <a:rPr lang="en-US" sz="1400" dirty="0"/>
                        <a:t>-30C to +50C operating temperature</a:t>
                      </a:r>
                    </a:p>
                  </a:txBody>
                  <a:tcPr/>
                </a:tc>
                <a:extLst>
                  <a:ext uri="{0D108BD9-81ED-4DB2-BD59-A6C34878D82A}">
                    <a16:rowId xmlns="" xmlns:a16="http://schemas.microsoft.com/office/drawing/2014/main" val="381140493"/>
                  </a:ext>
                </a:extLst>
              </a:tr>
              <a:tr h="370840">
                <a:tc>
                  <a:txBody>
                    <a:bodyPr/>
                    <a:lstStyle/>
                    <a:p>
                      <a:r>
                        <a:rPr lang="en-US" sz="1400" dirty="0"/>
                        <a:t>100bps data link</a:t>
                      </a:r>
                    </a:p>
                  </a:txBody>
                  <a:tcPr/>
                </a:tc>
                <a:extLst>
                  <a:ext uri="{0D108BD9-81ED-4DB2-BD59-A6C34878D82A}">
                    <a16:rowId xmlns="" xmlns:a16="http://schemas.microsoft.com/office/drawing/2014/main" val="1774012969"/>
                  </a:ext>
                </a:extLst>
              </a:tr>
              <a:tr h="370840">
                <a:tc>
                  <a:txBody>
                    <a:bodyPr/>
                    <a:lstStyle/>
                    <a:p>
                      <a:r>
                        <a:rPr lang="en-US" sz="1400" dirty="0"/>
                        <a:t>1min integration time</a:t>
                      </a:r>
                    </a:p>
                  </a:txBody>
                  <a:tcPr/>
                </a:tc>
                <a:extLst>
                  <a:ext uri="{0D108BD9-81ED-4DB2-BD59-A6C34878D82A}">
                    <a16:rowId xmlns="" xmlns:a16="http://schemas.microsoft.com/office/drawing/2014/main" val="3630009974"/>
                  </a:ext>
                </a:extLst>
              </a:tr>
            </a:tbl>
          </a:graphicData>
        </a:graphic>
      </p:graphicFrame>
      <p:graphicFrame>
        <p:nvGraphicFramePr>
          <p:cNvPr id="46" name="Table 45"/>
          <p:cNvGraphicFramePr>
            <a:graphicFrameLocks noGrp="1"/>
          </p:cNvGraphicFramePr>
          <p:nvPr>
            <p:extLst>
              <p:ext uri="{D42A27DB-BD31-4B8C-83A1-F6EECF244321}">
                <p14:modId xmlns:p14="http://schemas.microsoft.com/office/powerpoint/2010/main" val="3076233974"/>
              </p:ext>
            </p:extLst>
          </p:nvPr>
        </p:nvGraphicFramePr>
        <p:xfrm>
          <a:off x="5259479" y="1041308"/>
          <a:ext cx="3493751" cy="2595880"/>
        </p:xfrm>
        <a:graphic>
          <a:graphicData uri="http://schemas.openxmlformats.org/drawingml/2006/table">
            <a:tbl>
              <a:tblPr firstRow="1" bandRow="1">
                <a:tableStyleId>{5C22544A-7EE6-4342-B048-85BDC9FD1C3A}</a:tableStyleId>
              </a:tblPr>
              <a:tblGrid>
                <a:gridCol w="3493751">
                  <a:extLst>
                    <a:ext uri="{9D8B030D-6E8A-4147-A177-3AD203B41FA5}">
                      <a16:colId xmlns="" xmlns:a16="http://schemas.microsoft.com/office/drawing/2014/main" val="4242273698"/>
                    </a:ext>
                  </a:extLst>
                </a:gridCol>
              </a:tblGrid>
              <a:tr h="370840">
                <a:tc>
                  <a:txBody>
                    <a:bodyPr/>
                    <a:lstStyle/>
                    <a:p>
                      <a:r>
                        <a:rPr lang="en-US" sz="1400" dirty="0"/>
                        <a:t>Features and Responsibilities</a:t>
                      </a:r>
                    </a:p>
                  </a:txBody>
                  <a:tcPr/>
                </a:tc>
                <a:extLst>
                  <a:ext uri="{0D108BD9-81ED-4DB2-BD59-A6C34878D82A}">
                    <a16:rowId xmlns="" xmlns:a16="http://schemas.microsoft.com/office/drawing/2014/main" val="10108859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rPr>
                        <a:t>Main contractor - EFACEC</a:t>
                      </a:r>
                    </a:p>
                  </a:txBody>
                  <a:tcPr/>
                </a:tc>
                <a:extLst>
                  <a:ext uri="{0D108BD9-81ED-4DB2-BD59-A6C34878D82A}">
                    <a16:rowId xmlns="" xmlns:a16="http://schemas.microsoft.com/office/drawing/2014/main" val="10908783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err="1">
                          <a:latin typeface="Calibri" panose="020F0502020204030204" pitchFamily="34" charset="0"/>
                        </a:rPr>
                        <a:t>Electron</a:t>
                      </a:r>
                      <a:r>
                        <a:rPr lang="es-ES" sz="1400" dirty="0">
                          <a:latin typeface="Calibri" panose="020F0502020204030204" pitchFamily="34" charset="0"/>
                        </a:rPr>
                        <a:t> </a:t>
                      </a:r>
                      <a:r>
                        <a:rPr lang="es-ES" sz="1400" dirty="0" err="1">
                          <a:latin typeface="Calibri" panose="020F0502020204030204" pitchFamily="34" charset="0"/>
                        </a:rPr>
                        <a:t>Telescope</a:t>
                      </a:r>
                      <a:r>
                        <a:rPr lang="es-ES" sz="1400" dirty="0">
                          <a:latin typeface="Calibri" panose="020F0502020204030204" pitchFamily="34" charset="0"/>
                        </a:rPr>
                        <a:t> 300 </a:t>
                      </a:r>
                      <a:r>
                        <a:rPr lang="es-ES" sz="1400" dirty="0" err="1">
                          <a:latin typeface="Calibri" panose="020F0502020204030204" pitchFamily="34" charset="0"/>
                        </a:rPr>
                        <a:t>keV</a:t>
                      </a:r>
                      <a:r>
                        <a:rPr lang="es-ES" sz="1400" dirty="0">
                          <a:latin typeface="Calibri" panose="020F0502020204030204" pitchFamily="34" charset="0"/>
                        </a:rPr>
                        <a:t> - 40 </a:t>
                      </a:r>
                      <a:r>
                        <a:rPr lang="es-ES" sz="1400" dirty="0" err="1">
                          <a:latin typeface="Calibri" panose="020F0502020204030204" pitchFamily="34" charset="0"/>
                        </a:rPr>
                        <a:t>MeV</a:t>
                      </a:r>
                      <a:r>
                        <a:rPr lang="es-ES" sz="1400" dirty="0">
                          <a:latin typeface="Calibri" panose="020F0502020204030204" pitchFamily="34" charset="0"/>
                        </a:rPr>
                        <a:t> (PSI)</a:t>
                      </a:r>
                    </a:p>
                  </a:txBody>
                  <a:tcPr/>
                </a:tc>
                <a:extLst>
                  <a:ext uri="{0D108BD9-81ED-4DB2-BD59-A6C34878D82A}">
                    <a16:rowId xmlns="" xmlns:a16="http://schemas.microsoft.com/office/drawing/2014/main" val="16531677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latin typeface="Calibri" panose="020F0502020204030204" pitchFamily="34" charset="0"/>
                        </a:rPr>
                        <a:t>Proton Telescope: 5 MeV – 250 MeV (PSI)</a:t>
                      </a:r>
                    </a:p>
                  </a:txBody>
                  <a:tcPr/>
                </a:tc>
                <a:extLst>
                  <a:ext uri="{0D108BD9-81ED-4DB2-BD59-A6C34878D82A}">
                    <a16:rowId xmlns="" xmlns:a16="http://schemas.microsoft.com/office/drawing/2014/main" val="357809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rPr>
                        <a:t>Directionality Detector; E &gt; 300 </a:t>
                      </a:r>
                      <a:r>
                        <a:rPr lang="en-US" sz="1400" dirty="0" err="1">
                          <a:latin typeface="Calibri" panose="020F0502020204030204" pitchFamily="34" charset="0"/>
                        </a:rPr>
                        <a:t>keV</a:t>
                      </a:r>
                      <a:r>
                        <a:rPr lang="en-US" sz="1400" dirty="0">
                          <a:latin typeface="Calibri" panose="020F0502020204030204" pitchFamily="34" charset="0"/>
                        </a:rPr>
                        <a:t> (LIP)</a:t>
                      </a:r>
                    </a:p>
                  </a:txBody>
                  <a:tcPr/>
                </a:tc>
                <a:extLst>
                  <a:ext uri="{0D108BD9-81ED-4DB2-BD59-A6C34878D82A}">
                    <a16:rowId xmlns="" xmlns:a16="http://schemas.microsoft.com/office/drawing/2014/main" val="557030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rPr>
                        <a:t>Heavy Ions Stack Detector (PSI)</a:t>
                      </a:r>
                    </a:p>
                  </a:txBody>
                  <a:tcPr/>
                </a:tc>
                <a:extLst>
                  <a:ext uri="{0D108BD9-81ED-4DB2-BD59-A6C34878D82A}">
                    <a16:rowId xmlns="" xmlns:a16="http://schemas.microsoft.com/office/drawing/2014/main" val="3811404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rPr>
                        <a:t>Novel rad-hard ASICs, built-in logic (IDEAS)</a:t>
                      </a:r>
                      <a:endParaRPr lang="en-US" sz="1400" dirty="0"/>
                    </a:p>
                  </a:txBody>
                  <a:tcPr/>
                </a:tc>
                <a:extLst>
                  <a:ext uri="{0D108BD9-81ED-4DB2-BD59-A6C34878D82A}">
                    <a16:rowId xmlns="" xmlns:a16="http://schemas.microsoft.com/office/drawing/2014/main" val="1774012969"/>
                  </a:ext>
                </a:extLst>
              </a:tr>
            </a:tbl>
          </a:graphicData>
        </a:graphic>
      </p:graphicFrame>
      <p:sp>
        <p:nvSpPr>
          <p:cNvPr id="7" name="Rectangle 6"/>
          <p:cNvSpPr/>
          <p:nvPr/>
        </p:nvSpPr>
        <p:spPr>
          <a:xfrm>
            <a:off x="359891" y="4348790"/>
            <a:ext cx="5712664" cy="590931"/>
          </a:xfrm>
          <a:prstGeom prst="rect">
            <a:avLst/>
          </a:prstGeom>
        </p:spPr>
        <p:txBody>
          <a:bodyPr wrap="square">
            <a:spAutoFit/>
          </a:bodyPr>
          <a:lstStyle/>
          <a:p>
            <a:pPr>
              <a:lnSpc>
                <a:spcPct val="90000"/>
              </a:lnSpc>
            </a:pPr>
            <a:r>
              <a:rPr lang="en-US" dirty="0"/>
              <a:t>Reference: </a:t>
            </a:r>
            <a:r>
              <a:rPr lang="en-US" dirty="0" err="1"/>
              <a:t>Wojtek</a:t>
            </a:r>
            <a:r>
              <a:rPr lang="en-US" dirty="0"/>
              <a:t> </a:t>
            </a:r>
            <a:r>
              <a:rPr lang="en-US" dirty="0" err="1"/>
              <a:t>Hajdas</a:t>
            </a:r>
            <a:r>
              <a:rPr lang="en-US" dirty="0"/>
              <a:t> (PSI), </a:t>
            </a:r>
            <a:r>
              <a:rPr lang="en-US" dirty="0" err="1"/>
              <a:t>Patrícia</a:t>
            </a:r>
            <a:r>
              <a:rPr lang="en-US" dirty="0"/>
              <a:t> </a:t>
            </a:r>
            <a:r>
              <a:rPr lang="en-US" dirty="0" err="1"/>
              <a:t>Gonçalves</a:t>
            </a:r>
            <a:r>
              <a:rPr lang="en-US" dirty="0"/>
              <a:t> (LIP), </a:t>
            </a:r>
            <a:br>
              <a:rPr lang="en-US" dirty="0"/>
            </a:br>
            <a:r>
              <a:rPr lang="en-US" dirty="0"/>
              <a:t>presented at ESA TEC-EEC FPD, 24-25 October 2016</a:t>
            </a:r>
          </a:p>
        </p:txBody>
      </p:sp>
    </p:spTree>
    <p:extLst>
      <p:ext uri="{BB962C8B-B14F-4D97-AF65-F5344CB8AC3E}">
        <p14:creationId xmlns:p14="http://schemas.microsoft.com/office/powerpoint/2010/main" val="1924422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53"/>
            <a:ext cx="10972800" cy="797805"/>
          </a:xfrm>
        </p:spPr>
        <p:txBody>
          <a:bodyPr/>
          <a:lstStyle/>
          <a:p>
            <a:pPr algn="l"/>
            <a:r>
              <a:rPr lang="en-US" dirty="0" smtClean="0"/>
              <a:t>IDEAS Engineers</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4</a:t>
            </a:fld>
            <a:endParaRPr lang="en-US"/>
          </a:p>
        </p:txBody>
      </p:sp>
      <p:pic>
        <p:nvPicPr>
          <p:cNvPr id="7" name="Picture 6" descr="IMG_79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65600" y="1225166"/>
            <a:ext cx="7315200" cy="4701540"/>
          </a:xfrm>
          <a:prstGeom prst="rect">
            <a:avLst/>
          </a:prstGeom>
        </p:spPr>
      </p:pic>
      <p:sp>
        <p:nvSpPr>
          <p:cNvPr id="8" name="Content Placeholder 6"/>
          <p:cNvSpPr>
            <a:spLocks noGrp="1"/>
          </p:cNvSpPr>
          <p:nvPr>
            <p:ph idx="1"/>
          </p:nvPr>
        </p:nvSpPr>
        <p:spPr>
          <a:xfrm>
            <a:off x="609601" y="1487317"/>
            <a:ext cx="3234635" cy="4326501"/>
          </a:xfrm>
        </p:spPr>
        <p:txBody>
          <a:bodyPr>
            <a:normAutofit fontScale="92500" lnSpcReduction="10000"/>
          </a:bodyPr>
          <a:lstStyle/>
          <a:p>
            <a:pPr marL="0" indent="0">
              <a:buNone/>
            </a:pPr>
            <a:r>
              <a:rPr lang="en-US" dirty="0"/>
              <a:t>IDEAS engineers develop advanced </a:t>
            </a:r>
            <a:r>
              <a:rPr lang="en-US" b="1" dirty="0"/>
              <a:t>integrated </a:t>
            </a:r>
            <a:r>
              <a:rPr lang="en-US" b="1" dirty="0" smtClean="0"/>
              <a:t>circuits</a:t>
            </a:r>
          </a:p>
          <a:p>
            <a:pPr marL="0" indent="0">
              <a:buNone/>
            </a:pPr>
            <a:endParaRPr lang="en-US" dirty="0"/>
          </a:p>
          <a:p>
            <a:pPr marL="0" indent="0">
              <a:buNone/>
            </a:pPr>
            <a:r>
              <a:rPr lang="en-US" dirty="0"/>
              <a:t>that </a:t>
            </a:r>
            <a:r>
              <a:rPr lang="en-US" dirty="0" smtClean="0"/>
              <a:t>enable </a:t>
            </a:r>
            <a:r>
              <a:rPr lang="en-US" dirty="0"/>
              <a:t>our customers to do cutting edge science.</a:t>
            </a:r>
          </a:p>
          <a:p>
            <a:pPr marL="0" indent="0">
              <a:buNone/>
            </a:pPr>
            <a:r>
              <a:rPr lang="en-US" dirty="0" smtClean="0"/>
              <a:t> </a:t>
            </a:r>
            <a:endParaRPr lang="en-US" dirty="0"/>
          </a:p>
        </p:txBody>
      </p:sp>
    </p:spTree>
    <p:extLst>
      <p:ext uri="{BB962C8B-B14F-4D97-AF65-F5344CB8AC3E}">
        <p14:creationId xmlns:p14="http://schemas.microsoft.com/office/powerpoint/2010/main" val="2696796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IDE3465 ASIC used in NGRM is Predecessor </a:t>
            </a:r>
            <a:br>
              <a:rPr lang="en-US" dirty="0" smtClean="0"/>
            </a:br>
            <a:r>
              <a:rPr lang="en-US" dirty="0" smtClean="0"/>
              <a:t>of the IDE3466 ASIC used in RADEM</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F28D481B-9C33-CE4F-8CF2-86DB4266A916}" type="slidenum">
              <a:rPr lang="en-US" smtClean="0"/>
              <a:t>40</a:t>
            </a:fld>
            <a:endParaRPr lang="en-US"/>
          </a:p>
        </p:txBody>
      </p:sp>
      <p:pic>
        <p:nvPicPr>
          <p:cNvPr id="7" name="Picture 6" descr="VATA465-Diagram-Blocks.jpg"/>
          <p:cNvPicPr/>
          <p:nvPr/>
        </p:nvPicPr>
        <p:blipFill>
          <a:blip r:embed="rId2" cstate="print">
            <a:extLst>
              <a:ext uri="{28A0092B-C50C-407E-A947-70E740481C1C}">
                <a14:useLocalDpi xmlns:a14="http://schemas.microsoft.com/office/drawing/2010/main"/>
              </a:ext>
            </a:extLst>
          </a:blip>
          <a:stretch>
            <a:fillRect/>
          </a:stretch>
        </p:blipFill>
        <p:spPr>
          <a:xfrm>
            <a:off x="1568505" y="1663346"/>
            <a:ext cx="3380693" cy="3077924"/>
          </a:xfrm>
          <a:prstGeom prst="rect">
            <a:avLst/>
          </a:prstGeom>
        </p:spPr>
      </p:pic>
      <p:pic>
        <p:nvPicPr>
          <p:cNvPr id="8" name="Picture 7"/>
          <p:cNvPicPr/>
          <p:nvPr/>
        </p:nvPicPr>
        <p:blipFill>
          <a:blip r:embed="rId3">
            <a:extLst>
              <a:ext uri="{28A0092B-C50C-407E-A947-70E740481C1C}">
                <a14:useLocalDpi xmlns:a14="http://schemas.microsoft.com/office/drawing/2010/main"/>
              </a:ext>
            </a:extLst>
          </a:blip>
          <a:srcRect/>
          <a:stretch>
            <a:fillRect/>
          </a:stretch>
        </p:blipFill>
        <p:spPr bwMode="auto">
          <a:xfrm>
            <a:off x="6728485" y="1663346"/>
            <a:ext cx="4985563" cy="3944181"/>
          </a:xfrm>
          <a:prstGeom prst="rect">
            <a:avLst/>
          </a:prstGeom>
          <a:noFill/>
          <a:ln>
            <a:noFill/>
          </a:ln>
        </p:spPr>
      </p:pic>
      <p:pic>
        <p:nvPicPr>
          <p:cNvPr id="9" name="Picture 8"/>
          <p:cNvPicPr>
            <a:picLocks noChangeAspect="1"/>
          </p:cNvPicPr>
          <p:nvPr/>
        </p:nvPicPr>
        <p:blipFill rotWithShape="1">
          <a:blip r:embed="rId4"/>
          <a:srcRect l="4" r="47494"/>
          <a:stretch/>
        </p:blipFill>
        <p:spPr>
          <a:xfrm>
            <a:off x="3096719" y="4990334"/>
            <a:ext cx="3380400" cy="1219200"/>
          </a:xfrm>
          <a:prstGeom prst="rect">
            <a:avLst/>
          </a:prstGeom>
        </p:spPr>
      </p:pic>
      <p:pic>
        <p:nvPicPr>
          <p:cNvPr id="10" name="Picture 9" descr="VATA465-alone.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1099060" y="4833323"/>
            <a:ext cx="1292957" cy="1533220"/>
          </a:xfrm>
          <a:prstGeom prst="rect">
            <a:avLst/>
          </a:prstGeom>
        </p:spPr>
      </p:pic>
      <p:sp>
        <p:nvSpPr>
          <p:cNvPr id="11" name="TextBox 10"/>
          <p:cNvSpPr txBox="1"/>
          <p:nvPr/>
        </p:nvSpPr>
        <p:spPr>
          <a:xfrm>
            <a:off x="7890432" y="5618895"/>
            <a:ext cx="3823616" cy="369332"/>
          </a:xfrm>
          <a:prstGeom prst="rect">
            <a:avLst/>
          </a:prstGeom>
          <a:noFill/>
        </p:spPr>
        <p:txBody>
          <a:bodyPr wrap="square" rtlCol="0">
            <a:spAutoFit/>
          </a:bodyPr>
          <a:lstStyle/>
          <a:p>
            <a:pPr algn="r"/>
            <a:r>
              <a:rPr lang="en-US" dirty="0" smtClean="0"/>
              <a:t>Meier et al. Proc</a:t>
            </a:r>
            <a:r>
              <a:rPr lang="en-US" dirty="0" smtClean="0"/>
              <a:t>. IEEE NSS </a:t>
            </a:r>
            <a:r>
              <a:rPr lang="en-US" dirty="0" smtClean="0"/>
              <a:t>2013</a:t>
            </a:r>
            <a:endParaRPr lang="en-US" dirty="0"/>
          </a:p>
        </p:txBody>
      </p:sp>
    </p:spTree>
    <p:extLst>
      <p:ext uri="{BB962C8B-B14F-4D97-AF65-F5344CB8AC3E}">
        <p14:creationId xmlns:p14="http://schemas.microsoft.com/office/powerpoint/2010/main" val="4059260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40337" cy="1325563"/>
          </a:xfrm>
        </p:spPr>
        <p:txBody>
          <a:bodyPr>
            <a:normAutofit fontScale="90000"/>
          </a:bodyPr>
          <a:lstStyle/>
          <a:p>
            <a:r>
              <a:rPr lang="en-GB" dirty="0"/>
              <a:t>The Purpose of the RADEM ASIC is Charged Particle Counting</a:t>
            </a:r>
          </a:p>
        </p:txBody>
      </p:sp>
      <p:sp>
        <p:nvSpPr>
          <p:cNvPr id="3" name="Content Placeholder 2"/>
          <p:cNvSpPr>
            <a:spLocks noGrp="1"/>
          </p:cNvSpPr>
          <p:nvPr>
            <p:ph idx="1"/>
          </p:nvPr>
        </p:nvSpPr>
        <p:spPr>
          <a:xfrm>
            <a:off x="838200" y="1876929"/>
            <a:ext cx="7772401" cy="4486275"/>
          </a:xfrm>
        </p:spPr>
        <p:txBody>
          <a:bodyPr>
            <a:normAutofit fontScale="62500" lnSpcReduction="20000"/>
          </a:bodyPr>
          <a:lstStyle/>
          <a:p>
            <a:pPr>
              <a:buFont typeface="Wingdings" panose="05000000000000000000" pitchFamily="2" charset="2"/>
              <a:buChar char="§"/>
            </a:pPr>
            <a:r>
              <a:rPr lang="en-GB" dirty="0"/>
              <a:t>36x charge-sensitive input channels (p-side Si sensors)</a:t>
            </a:r>
          </a:p>
          <a:p>
            <a:pPr>
              <a:buFont typeface="Wingdings" panose="05000000000000000000" pitchFamily="2" charset="2"/>
              <a:buChar char="§"/>
            </a:pPr>
            <a:r>
              <a:rPr lang="en-GB" dirty="0"/>
              <a:t>Pulse-height </a:t>
            </a:r>
            <a:r>
              <a:rPr lang="en-GB" dirty="0" smtClean="0"/>
              <a:t>spectroscopy, voltage output</a:t>
            </a:r>
            <a:endParaRPr lang="en-GB" dirty="0"/>
          </a:p>
          <a:p>
            <a:pPr>
              <a:buFont typeface="Wingdings" panose="05000000000000000000" pitchFamily="2" charset="2"/>
              <a:buChar char="§"/>
            </a:pPr>
            <a:r>
              <a:rPr lang="en-GB" dirty="0" err="1"/>
              <a:t>Progr</a:t>
            </a:r>
            <a:r>
              <a:rPr lang="en-GB" dirty="0"/>
              <a:t>. threshold triggers</a:t>
            </a:r>
          </a:p>
          <a:p>
            <a:pPr>
              <a:buFont typeface="Wingdings" panose="05000000000000000000" pitchFamily="2" charset="2"/>
              <a:buChar char="§"/>
            </a:pPr>
            <a:r>
              <a:rPr lang="en-GB" dirty="0" err="1"/>
              <a:t>Progr</a:t>
            </a:r>
            <a:r>
              <a:rPr lang="en-GB" dirty="0"/>
              <a:t>. pattern recognition (coincidence)</a:t>
            </a:r>
          </a:p>
          <a:p>
            <a:pPr>
              <a:buFont typeface="Wingdings" panose="05000000000000000000" pitchFamily="2" charset="2"/>
              <a:buChar char="§"/>
            </a:pPr>
            <a:r>
              <a:rPr lang="en-GB" dirty="0"/>
              <a:t>36x 22-bit pattern counters</a:t>
            </a:r>
          </a:p>
          <a:p>
            <a:pPr>
              <a:buFont typeface="Wingdings" panose="05000000000000000000" pitchFamily="2" charset="2"/>
              <a:buChar char="§"/>
            </a:pPr>
            <a:r>
              <a:rPr lang="en-GB" dirty="0"/>
              <a:t>SPI interface for readout</a:t>
            </a:r>
          </a:p>
          <a:p>
            <a:pPr>
              <a:buFont typeface="Wingdings" panose="05000000000000000000" pitchFamily="2" charset="2"/>
              <a:buChar char="§"/>
            </a:pPr>
            <a:r>
              <a:rPr lang="en-GB" dirty="0" smtClean="0"/>
              <a:t>External </a:t>
            </a:r>
            <a:r>
              <a:rPr lang="en-GB" dirty="0"/>
              <a:t>microcontroller sufficient</a:t>
            </a:r>
          </a:p>
          <a:p>
            <a:pPr>
              <a:buFont typeface="Wingdings" panose="05000000000000000000" pitchFamily="2" charset="2"/>
              <a:buChar char="§"/>
            </a:pPr>
            <a:r>
              <a:rPr lang="en-GB" dirty="0"/>
              <a:t>Low-power (typical: 150 </a:t>
            </a:r>
            <a:r>
              <a:rPr lang="en-GB" dirty="0" err="1"/>
              <a:t>mW</a:t>
            </a:r>
            <a:r>
              <a:rPr lang="en-GB" dirty="0"/>
              <a:t>), small form factor (256 mm², CubeSat)</a:t>
            </a:r>
          </a:p>
          <a:p>
            <a:pPr>
              <a:buFont typeface="Wingdings" panose="05000000000000000000" pitchFamily="2" charset="2"/>
              <a:buChar char="§"/>
            </a:pPr>
            <a:r>
              <a:rPr lang="en-GB" dirty="0"/>
              <a:t>Rad-hard for RADEM@JUICE (SEU: </a:t>
            </a:r>
            <a:r>
              <a:rPr lang="en-US" dirty="0"/>
              <a:t>50 MeV·cm</a:t>
            </a:r>
            <a:r>
              <a:rPr lang="en-US" baseline="30000" dirty="0"/>
              <a:t>2</a:t>
            </a:r>
            <a:r>
              <a:rPr lang="en-US" dirty="0"/>
              <a:t>/mg, SEL immune</a:t>
            </a:r>
            <a:r>
              <a:rPr lang="en-GB" dirty="0"/>
              <a:t>)</a:t>
            </a:r>
          </a:p>
          <a:p>
            <a:pPr>
              <a:buFont typeface="Wingdings" panose="05000000000000000000" pitchFamily="2" charset="2"/>
              <a:buChar char="§"/>
            </a:pPr>
            <a:r>
              <a:rPr lang="en-GB" dirty="0" smtClean="0"/>
              <a:t>Latch-up </a:t>
            </a:r>
            <a:r>
              <a:rPr lang="en-GB" dirty="0"/>
              <a:t>detection unit</a:t>
            </a:r>
          </a:p>
          <a:p>
            <a:pPr>
              <a:buFont typeface="Wingdings" panose="05000000000000000000" pitchFamily="2" charset="2"/>
              <a:buChar char="§"/>
            </a:pPr>
            <a:r>
              <a:rPr lang="en-GB" dirty="0"/>
              <a:t>Operating temperature range: -40 °C to 60 °C</a:t>
            </a:r>
          </a:p>
          <a:p>
            <a:pPr>
              <a:buFont typeface="Wingdings" panose="05000000000000000000" pitchFamily="2" charset="2"/>
              <a:buChar char="§"/>
            </a:pPr>
            <a:r>
              <a:rPr lang="en-GB" dirty="0"/>
              <a:t>Only two supply voltages (1.8 V, 3.3 V) required</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41</a:t>
            </a:fld>
            <a:endParaRPr lang="en-US"/>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83320" y="2357226"/>
            <a:ext cx="2397759" cy="2397759"/>
          </a:xfrm>
          <a:prstGeom prst="rect">
            <a:avLst/>
          </a:prstGeom>
        </p:spPr>
      </p:pic>
      <p:sp>
        <p:nvSpPr>
          <p:cNvPr id="11" name="TextBox 10"/>
          <p:cNvSpPr txBox="1"/>
          <p:nvPr/>
        </p:nvSpPr>
        <p:spPr>
          <a:xfrm>
            <a:off x="8065092" y="5421524"/>
            <a:ext cx="3488776" cy="646331"/>
          </a:xfrm>
          <a:prstGeom prst="rect">
            <a:avLst/>
          </a:prstGeom>
          <a:noFill/>
        </p:spPr>
        <p:txBody>
          <a:bodyPr wrap="none" rtlCol="0">
            <a:spAutoFit/>
          </a:bodyPr>
          <a:lstStyle/>
          <a:p>
            <a:r>
              <a:rPr lang="en-GB" i="1" dirty="0"/>
              <a:t>Engineering/project name VATA466</a:t>
            </a:r>
          </a:p>
          <a:p>
            <a:r>
              <a:rPr lang="en-GB" i="1" dirty="0"/>
              <a:t>Product name IDE3466</a:t>
            </a:r>
          </a:p>
        </p:txBody>
      </p:sp>
    </p:spTree>
    <p:extLst>
      <p:ext uri="{BB962C8B-B14F-4D97-AF65-F5344CB8AC3E}">
        <p14:creationId xmlns:p14="http://schemas.microsoft.com/office/powerpoint/2010/main" val="2378112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8321" y="5227667"/>
            <a:ext cx="1646158" cy="1069687"/>
          </a:xfrm>
          <a:prstGeom prst="rect">
            <a:avLst/>
          </a:prstGeom>
        </p:spPr>
      </p:pic>
      <p:sp>
        <p:nvSpPr>
          <p:cNvPr id="2" name="Title 1"/>
          <p:cNvSpPr>
            <a:spLocks noGrp="1"/>
          </p:cNvSpPr>
          <p:nvPr>
            <p:ph type="title"/>
          </p:nvPr>
        </p:nvSpPr>
        <p:spPr>
          <a:xfrm>
            <a:off x="447907" y="263412"/>
            <a:ext cx="8357612" cy="867291"/>
          </a:xfrm>
        </p:spPr>
        <p:txBody>
          <a:bodyPr>
            <a:normAutofit fontScale="90000"/>
          </a:bodyPr>
          <a:lstStyle/>
          <a:p>
            <a:r>
              <a:rPr lang="en-US" dirty="0"/>
              <a:t>RADEM ASIC Heritage and Roadmap</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545506959"/>
              </p:ext>
            </p:extLst>
          </p:nvPr>
        </p:nvGraphicFramePr>
        <p:xfrm>
          <a:off x="-1451048" y="1014760"/>
          <a:ext cx="13315946" cy="5620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42</a:t>
            </a:fld>
            <a:endParaRPr lang="en-US"/>
          </a:p>
        </p:txBody>
      </p:sp>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2083" y="4271418"/>
            <a:ext cx="866523" cy="748116"/>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83217" y="3187296"/>
            <a:ext cx="775104" cy="731266"/>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3053542" y="2122013"/>
            <a:ext cx="985058" cy="985058"/>
          </a:xfrm>
          <a:prstGeom prst="rect">
            <a:avLst/>
          </a:prstGeom>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49715" y="4372883"/>
            <a:ext cx="2899282" cy="1923778"/>
          </a:xfrm>
          <a:prstGeom prst="rect">
            <a:avLst/>
          </a:prstGeom>
        </p:spPr>
      </p:pic>
      <p:pic>
        <p:nvPicPr>
          <p:cNvPr id="15" name="Content Placeholder 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84132" y="3544483"/>
            <a:ext cx="1066454" cy="829834"/>
          </a:xfrm>
          <a:prstGeom prst="rect">
            <a:avLst/>
          </a:prstGeom>
        </p:spPr>
      </p:pic>
      <p:pic>
        <p:nvPicPr>
          <p:cNvPr id="17" name="Content Placeholder 8"/>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880869" y="1295577"/>
            <a:ext cx="1652872" cy="1652872"/>
          </a:xfrm>
          <a:custGeom>
            <a:avLst/>
            <a:gdLst>
              <a:gd name="connsiteX0" fmla="*/ 1722118 w 3444236"/>
              <a:gd name="connsiteY0" fmla="*/ 0 h 3444236"/>
              <a:gd name="connsiteX1" fmla="*/ 3444236 w 3444236"/>
              <a:gd name="connsiteY1" fmla="*/ 1722118 h 3444236"/>
              <a:gd name="connsiteX2" fmla="*/ 1722118 w 3444236"/>
              <a:gd name="connsiteY2" fmla="*/ 3444236 h 3444236"/>
              <a:gd name="connsiteX3" fmla="*/ 0 w 3444236"/>
              <a:gd name="connsiteY3" fmla="*/ 1722118 h 3444236"/>
              <a:gd name="connsiteX4" fmla="*/ 1722118 w 3444236"/>
              <a:gd name="connsiteY4" fmla="*/ 0 h 34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36" h="3444236">
                <a:moveTo>
                  <a:pt x="1722118" y="0"/>
                </a:moveTo>
                <a:cubicBezTo>
                  <a:pt x="2673218" y="0"/>
                  <a:pt x="3444236" y="771018"/>
                  <a:pt x="3444236" y="1722118"/>
                </a:cubicBezTo>
                <a:cubicBezTo>
                  <a:pt x="3444236" y="2673218"/>
                  <a:pt x="2673218" y="3444236"/>
                  <a:pt x="1722118" y="3444236"/>
                </a:cubicBezTo>
                <a:cubicBezTo>
                  <a:pt x="771018" y="3444236"/>
                  <a:pt x="0" y="2673218"/>
                  <a:pt x="0" y="1722118"/>
                </a:cubicBezTo>
                <a:cubicBezTo>
                  <a:pt x="0" y="771018"/>
                  <a:pt x="771018" y="0"/>
                  <a:pt x="1722118" y="0"/>
                </a:cubicBezTo>
                <a:close/>
              </a:path>
            </a:pathLst>
          </a:custGeom>
        </p:spPr>
      </p:pic>
      <p:sp>
        <p:nvSpPr>
          <p:cNvPr id="18" name="TextBox 17"/>
          <p:cNvSpPr txBox="1"/>
          <p:nvPr/>
        </p:nvSpPr>
        <p:spPr>
          <a:xfrm>
            <a:off x="9549712" y="3187296"/>
            <a:ext cx="2315186" cy="3139321"/>
          </a:xfrm>
          <a:prstGeom prst="rect">
            <a:avLst/>
          </a:prstGeom>
          <a:solidFill>
            <a:schemeClr val="bg1">
              <a:lumMod val="65000"/>
            </a:schemeClr>
          </a:solidFill>
        </p:spPr>
        <p:txBody>
          <a:bodyPr wrap="none" rtlCol="0">
            <a:spAutoFit/>
          </a:bodyPr>
          <a:lstStyle/>
          <a:p>
            <a:r>
              <a:rPr lang="en-US" dirty="0"/>
              <a:t>ASICs offer</a:t>
            </a:r>
          </a:p>
          <a:p>
            <a:endParaRPr lang="en-US" dirty="0"/>
          </a:p>
          <a:p>
            <a:r>
              <a:rPr lang="en-US" dirty="0"/>
              <a:t>Lower</a:t>
            </a:r>
          </a:p>
          <a:p>
            <a:r>
              <a:rPr lang="en-US" dirty="0"/>
              <a:t>	</a:t>
            </a:r>
            <a:r>
              <a:rPr lang="en-US" b="1" dirty="0"/>
              <a:t>Mass</a:t>
            </a:r>
          </a:p>
          <a:p>
            <a:r>
              <a:rPr lang="en-US" b="1" dirty="0"/>
              <a:t>	Volume</a:t>
            </a:r>
          </a:p>
          <a:p>
            <a:r>
              <a:rPr lang="en-US" b="1" dirty="0"/>
              <a:t>	Power</a:t>
            </a:r>
          </a:p>
          <a:p>
            <a:r>
              <a:rPr lang="en-US" b="1" dirty="0"/>
              <a:t>	Price</a:t>
            </a:r>
          </a:p>
          <a:p>
            <a:endParaRPr lang="en-US" dirty="0"/>
          </a:p>
          <a:p>
            <a:r>
              <a:rPr lang="en-US" dirty="0"/>
              <a:t>More</a:t>
            </a:r>
          </a:p>
          <a:p>
            <a:r>
              <a:rPr lang="en-US" dirty="0"/>
              <a:t>	</a:t>
            </a:r>
            <a:r>
              <a:rPr lang="en-US" b="1" dirty="0"/>
              <a:t>Functions</a:t>
            </a:r>
          </a:p>
          <a:p>
            <a:r>
              <a:rPr lang="en-US" b="1" dirty="0"/>
              <a:t>	Performance</a:t>
            </a:r>
          </a:p>
        </p:txBody>
      </p:sp>
      <p:sp>
        <p:nvSpPr>
          <p:cNvPr id="19" name="Rectangle 10"/>
          <p:cNvSpPr/>
          <p:nvPr/>
        </p:nvSpPr>
        <p:spPr>
          <a:xfrm>
            <a:off x="487865" y="1034659"/>
            <a:ext cx="5511491" cy="537196"/>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noAutofit/>
          </a:bodyPr>
          <a:lstStyle/>
          <a:p>
            <a:pPr marL="171450" indent="-171450">
              <a:buFont typeface="Arial" panose="020B0604020202020204" pitchFamily="34" charset="0"/>
              <a:buChar char="•"/>
            </a:pPr>
            <a:r>
              <a:rPr lang="en-US" sz="1200" dirty="0">
                <a:solidFill>
                  <a:srgbClr val="000000"/>
                </a:solidFill>
              </a:rPr>
              <a:t>IDEAS developed VA64TAP3 for POLAR and IDE3465 for the NGRM. Both chips require an external FPGA.</a:t>
            </a:r>
          </a:p>
          <a:p>
            <a:pPr marL="171450" indent="-171450">
              <a:buFont typeface="Arial" panose="020B0604020202020204" pitchFamily="34" charset="0"/>
              <a:buChar char="•"/>
            </a:pPr>
            <a:endParaRPr lang="en-US" sz="1200" dirty="0">
              <a:solidFill>
                <a:srgbClr val="000000"/>
              </a:solidFill>
            </a:endParaRPr>
          </a:p>
          <a:p>
            <a:pPr marL="171450" indent="-171450">
              <a:buFont typeface="Arial" panose="020B0604020202020204" pitchFamily="34" charset="0"/>
              <a:buChar char="•"/>
            </a:pPr>
            <a:r>
              <a:rPr lang="en-US" sz="1200" dirty="0">
                <a:solidFill>
                  <a:srgbClr val="000000"/>
                </a:solidFill>
              </a:rPr>
              <a:t>Feasibility study for RADEM concluded that modifications to the IDE3465 were necessary and most external digital logic to be included into a new ASIC, the IDEAS IDE3466.</a:t>
            </a:r>
          </a:p>
          <a:p>
            <a:pPr marL="171450" indent="-171450">
              <a:buFont typeface="Arial" panose="020B0604020202020204" pitchFamily="34" charset="0"/>
              <a:buChar char="•"/>
            </a:pPr>
            <a:endParaRPr lang="en-US" sz="1200" dirty="0">
              <a:solidFill>
                <a:srgbClr val="000000"/>
              </a:solidFill>
            </a:endParaRPr>
          </a:p>
          <a:p>
            <a:pPr marL="171450" indent="-171450">
              <a:buFont typeface="Arial" panose="020B0604020202020204" pitchFamily="34" charset="0"/>
              <a:buChar char="•"/>
            </a:pPr>
            <a:r>
              <a:rPr lang="en-US" sz="1200" dirty="0">
                <a:solidFill>
                  <a:srgbClr val="000000"/>
                </a:solidFill>
              </a:rPr>
              <a:t>The resulting ASIC can easily be </a:t>
            </a:r>
            <a:br>
              <a:rPr lang="en-US" sz="1200" dirty="0">
                <a:solidFill>
                  <a:srgbClr val="000000"/>
                </a:solidFill>
              </a:rPr>
            </a:br>
            <a:r>
              <a:rPr lang="en-US" sz="1200" dirty="0">
                <a:solidFill>
                  <a:srgbClr val="000000"/>
                </a:solidFill>
              </a:rPr>
              <a:t>connected and operated with </a:t>
            </a:r>
            <a:br>
              <a:rPr lang="en-US" sz="1200" dirty="0">
                <a:solidFill>
                  <a:srgbClr val="000000"/>
                </a:solidFill>
              </a:rPr>
            </a:br>
            <a:r>
              <a:rPr lang="en-US" sz="1200" dirty="0">
                <a:solidFill>
                  <a:srgbClr val="000000"/>
                </a:solidFill>
              </a:rPr>
              <a:t>microcontroller only </a:t>
            </a:r>
            <a:br>
              <a:rPr lang="en-US" sz="1200" dirty="0">
                <a:solidFill>
                  <a:srgbClr val="000000"/>
                </a:solidFill>
              </a:rPr>
            </a:br>
            <a:r>
              <a:rPr lang="en-US" sz="1200" dirty="0">
                <a:solidFill>
                  <a:srgbClr val="000000"/>
                </a:solidFill>
              </a:rPr>
              <a:t>(no FPGA needed). </a:t>
            </a:r>
          </a:p>
        </p:txBody>
      </p:sp>
    </p:spTree>
    <p:extLst>
      <p:ext uri="{BB962C8B-B14F-4D97-AF65-F5344CB8AC3E}">
        <p14:creationId xmlns:p14="http://schemas.microsoft.com/office/powerpoint/2010/main" val="513486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5162"/>
            <a:ext cx="8989291" cy="1131858"/>
          </a:xfrm>
        </p:spPr>
        <p:txBody>
          <a:bodyPr>
            <a:normAutofit fontScale="90000"/>
          </a:bodyPr>
          <a:lstStyle/>
          <a:p>
            <a:r>
              <a:rPr lang="en-US" dirty="0"/>
              <a:t>Principle of Operation - Counting of </a:t>
            </a:r>
            <a:r>
              <a:rPr lang="en-US" b="1" dirty="0"/>
              <a:t>Coincident Triggers </a:t>
            </a:r>
            <a:r>
              <a:rPr lang="en-US" dirty="0"/>
              <a:t>from Silicon Diodes</a:t>
            </a:r>
            <a:br>
              <a:rPr lang="en-US" dirty="0"/>
            </a:b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43</a:t>
            </a:fld>
            <a:endParaRPr lang="en-US"/>
          </a:p>
        </p:txBody>
      </p:sp>
      <p:grpSp>
        <p:nvGrpSpPr>
          <p:cNvPr id="63" name="Group 62"/>
          <p:cNvGrpSpPr/>
          <p:nvPr/>
        </p:nvGrpSpPr>
        <p:grpSpPr>
          <a:xfrm>
            <a:off x="3105876" y="1807640"/>
            <a:ext cx="8873687" cy="4068339"/>
            <a:chOff x="457200" y="1128162"/>
            <a:chExt cx="8434248" cy="3454648"/>
          </a:xfrm>
        </p:grpSpPr>
        <p:pic>
          <p:nvPicPr>
            <p:cNvPr id="35" name="Picture 34" descr="Macintosh HD:Users:dime:Desktop:Screen Shot 2015-05-27 at 10.13.43.png"/>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91552" y="1361439"/>
              <a:ext cx="4899896" cy="3179605"/>
            </a:xfrm>
            <a:prstGeom prst="rect">
              <a:avLst/>
            </a:prstGeom>
            <a:noFill/>
            <a:ln>
              <a:noFill/>
            </a:ln>
          </p:spPr>
        </p:pic>
        <p:pic>
          <p:nvPicPr>
            <p:cNvPr id="36" name="Picture 35" descr="Untitl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4076842"/>
              <a:ext cx="3505200" cy="505968"/>
            </a:xfrm>
            <a:prstGeom prst="rect">
              <a:avLst/>
            </a:prstGeom>
          </p:spPr>
        </p:pic>
        <p:cxnSp>
          <p:nvCxnSpPr>
            <p:cNvPr id="37" name="Straight Connector 36"/>
            <p:cNvCxnSpPr/>
            <p:nvPr/>
          </p:nvCxnSpPr>
          <p:spPr>
            <a:xfrm>
              <a:off x="711200" y="1969085"/>
              <a:ext cx="152400"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38" name="Straight Connector 37"/>
            <p:cNvCxnSpPr/>
            <p:nvPr/>
          </p:nvCxnSpPr>
          <p:spPr>
            <a:xfrm flipV="1">
              <a:off x="863600" y="1716741"/>
              <a:ext cx="0" cy="25234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39" name="Straight Connector 38"/>
            <p:cNvCxnSpPr/>
            <p:nvPr/>
          </p:nvCxnSpPr>
          <p:spPr>
            <a:xfrm flipV="1">
              <a:off x="1028411" y="1716741"/>
              <a:ext cx="0" cy="25234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40" name="Straight Connector 39"/>
            <p:cNvCxnSpPr/>
            <p:nvPr/>
          </p:nvCxnSpPr>
          <p:spPr>
            <a:xfrm>
              <a:off x="863600" y="1724360"/>
              <a:ext cx="152400"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41" name="Straight Connector 40"/>
            <p:cNvCxnSpPr/>
            <p:nvPr/>
          </p:nvCxnSpPr>
          <p:spPr>
            <a:xfrm>
              <a:off x="1028411" y="1964294"/>
              <a:ext cx="1275817"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42" name="Straight Connector 41"/>
            <p:cNvCxnSpPr/>
            <p:nvPr/>
          </p:nvCxnSpPr>
          <p:spPr>
            <a:xfrm>
              <a:off x="711200" y="2419329"/>
              <a:ext cx="503369"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43" name="Straight Connector 42"/>
            <p:cNvCxnSpPr/>
            <p:nvPr/>
          </p:nvCxnSpPr>
          <p:spPr>
            <a:xfrm flipV="1">
              <a:off x="1214569" y="2166985"/>
              <a:ext cx="0" cy="25234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44" name="Straight Connector 43"/>
            <p:cNvCxnSpPr/>
            <p:nvPr/>
          </p:nvCxnSpPr>
          <p:spPr>
            <a:xfrm flipV="1">
              <a:off x="1379380" y="2166985"/>
              <a:ext cx="0" cy="25234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45" name="Straight Connector 44"/>
            <p:cNvCxnSpPr/>
            <p:nvPr/>
          </p:nvCxnSpPr>
          <p:spPr>
            <a:xfrm>
              <a:off x="1214569" y="2174604"/>
              <a:ext cx="152400"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46" name="Straight Connector 45"/>
            <p:cNvCxnSpPr/>
            <p:nvPr/>
          </p:nvCxnSpPr>
          <p:spPr>
            <a:xfrm>
              <a:off x="1379380" y="2414538"/>
              <a:ext cx="924848"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47" name="Straight Connector 46"/>
            <p:cNvCxnSpPr/>
            <p:nvPr/>
          </p:nvCxnSpPr>
          <p:spPr>
            <a:xfrm>
              <a:off x="711200" y="2972337"/>
              <a:ext cx="152400"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48" name="Straight Connector 47"/>
            <p:cNvCxnSpPr/>
            <p:nvPr/>
          </p:nvCxnSpPr>
          <p:spPr>
            <a:xfrm flipV="1">
              <a:off x="863600" y="2719993"/>
              <a:ext cx="0" cy="25234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49" name="Straight Connector 48"/>
            <p:cNvCxnSpPr/>
            <p:nvPr/>
          </p:nvCxnSpPr>
          <p:spPr>
            <a:xfrm flipV="1">
              <a:off x="1913698" y="2719993"/>
              <a:ext cx="0" cy="25234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50" name="Straight Connector 49"/>
            <p:cNvCxnSpPr/>
            <p:nvPr/>
          </p:nvCxnSpPr>
          <p:spPr>
            <a:xfrm flipV="1">
              <a:off x="863600" y="2719993"/>
              <a:ext cx="1050098" cy="7619"/>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51" name="Straight Connector 50"/>
            <p:cNvCxnSpPr/>
            <p:nvPr/>
          </p:nvCxnSpPr>
          <p:spPr>
            <a:xfrm>
              <a:off x="1913698" y="2967546"/>
              <a:ext cx="390530" cy="1"/>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52" name="Straight Connector 51"/>
            <p:cNvCxnSpPr/>
            <p:nvPr/>
          </p:nvCxnSpPr>
          <p:spPr>
            <a:xfrm>
              <a:off x="863600" y="1497494"/>
              <a:ext cx="0" cy="1716741"/>
            </a:xfrm>
            <a:prstGeom prst="line">
              <a:avLst/>
            </a:prstGeom>
            <a:noFill/>
            <a:ln w="25400" cap="flat" cmpd="sng" algn="ctr">
              <a:solidFill>
                <a:srgbClr val="4F81BD"/>
              </a:solidFill>
              <a:prstDash val="sysDot"/>
            </a:ln>
            <a:effectLst>
              <a:outerShdw blurRad="40000" dist="20000" dir="5400000" rotWithShape="0">
                <a:srgbClr val="000000">
                  <a:alpha val="38000"/>
                </a:srgbClr>
              </a:outerShdw>
            </a:effectLst>
          </p:spPr>
        </p:cxnSp>
        <p:sp>
          <p:nvSpPr>
            <p:cNvPr id="53" name="Right Brace 52"/>
            <p:cNvSpPr/>
            <p:nvPr/>
          </p:nvSpPr>
          <p:spPr>
            <a:xfrm>
              <a:off x="2337323" y="1542998"/>
              <a:ext cx="183151" cy="1050728"/>
            </a:xfrm>
            <a:prstGeom prst="rightBrace">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4" name="TextBox 53"/>
            <p:cNvSpPr txBox="1"/>
            <p:nvPr/>
          </p:nvSpPr>
          <p:spPr>
            <a:xfrm>
              <a:off x="2520474" y="1629215"/>
              <a:ext cx="1018227" cy="830997"/>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68-bit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Input</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pattern Q</a:t>
              </a:r>
              <a:r>
                <a:rPr kumimoji="0" lang="en-US" sz="1600" b="0" i="0" u="none" strike="noStrike" kern="0" cap="none" spc="0" normalizeH="0" baseline="-25000" noProof="0" dirty="0">
                  <a:ln>
                    <a:noFill/>
                  </a:ln>
                  <a:solidFill>
                    <a:prstClr val="black"/>
                  </a:solidFill>
                  <a:effectLst/>
                  <a:uLnTx/>
                  <a:uFillTx/>
                </a:rPr>
                <a:t>i</a:t>
              </a:r>
              <a:endParaRPr kumimoji="0" lang="en-US" sz="1600" b="0" i="0" u="none" strike="noStrike" kern="0" cap="none" spc="0" normalizeH="0" baseline="0" noProof="0" dirty="0">
                <a:ln>
                  <a:noFill/>
                </a:ln>
                <a:solidFill>
                  <a:prstClr val="black"/>
                </a:solidFill>
                <a:effectLst/>
                <a:uLnTx/>
                <a:uFillTx/>
              </a:endParaRPr>
            </a:p>
          </p:txBody>
        </p:sp>
        <p:cxnSp>
          <p:nvCxnSpPr>
            <p:cNvPr id="55" name="Straight Arrow Connector 54"/>
            <p:cNvCxnSpPr/>
            <p:nvPr/>
          </p:nvCxnSpPr>
          <p:spPr>
            <a:xfrm flipV="1">
              <a:off x="863600" y="3156322"/>
              <a:ext cx="1050098" cy="4136"/>
            </a:xfrm>
            <a:prstGeom prst="straightConnector1">
              <a:avLst/>
            </a:prstGeom>
            <a:noFill/>
            <a:ln w="25400" cap="flat" cmpd="sng" algn="ctr">
              <a:solidFill>
                <a:srgbClr val="4F81BD"/>
              </a:solidFill>
              <a:prstDash val="solid"/>
              <a:headEnd type="triangle"/>
              <a:tailEnd type="triangle" w="med" len="med"/>
            </a:ln>
            <a:effectLst>
              <a:outerShdw blurRad="40000" dist="20000" dir="5400000" rotWithShape="0">
                <a:srgbClr val="000000">
                  <a:alpha val="38000"/>
                </a:srgbClr>
              </a:outerShdw>
            </a:effectLst>
          </p:spPr>
        </p:cxnSp>
        <p:sp>
          <p:nvSpPr>
            <p:cNvPr id="56" name="TextBox 55"/>
            <p:cNvSpPr txBox="1"/>
            <p:nvPr/>
          </p:nvSpPr>
          <p:spPr>
            <a:xfrm>
              <a:off x="799718" y="3251466"/>
              <a:ext cx="1159323" cy="25391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Coincidence time</a:t>
              </a:r>
            </a:p>
          </p:txBody>
        </p:sp>
        <p:cxnSp>
          <p:nvCxnSpPr>
            <p:cNvPr id="57" name="Straight Arrow Connector 56"/>
            <p:cNvCxnSpPr/>
            <p:nvPr/>
          </p:nvCxnSpPr>
          <p:spPr>
            <a:xfrm flipV="1">
              <a:off x="1913698" y="3152186"/>
              <a:ext cx="278833" cy="4136"/>
            </a:xfrm>
            <a:prstGeom prst="straightConnector1">
              <a:avLst/>
            </a:prstGeom>
            <a:noFill/>
            <a:ln w="25400" cap="flat" cmpd="sng" algn="ctr">
              <a:solidFill>
                <a:srgbClr val="4F81BD"/>
              </a:solidFill>
              <a:prstDash val="solid"/>
              <a:headEnd type="triangle"/>
              <a:tailEnd type="triangle"/>
            </a:ln>
            <a:effectLst>
              <a:outerShdw blurRad="40000" dist="20000" dir="5400000" rotWithShape="0">
                <a:srgbClr val="000000">
                  <a:alpha val="38000"/>
                </a:srgbClr>
              </a:outerShdw>
            </a:effectLst>
          </p:spPr>
        </p:cxnSp>
        <p:sp>
          <p:nvSpPr>
            <p:cNvPr id="58" name="TextBox 57"/>
            <p:cNvSpPr txBox="1"/>
            <p:nvPr/>
          </p:nvSpPr>
          <p:spPr>
            <a:xfrm>
              <a:off x="1878443" y="3251466"/>
              <a:ext cx="785375" cy="25391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rPr>
                <a:t>Evaluation</a:t>
              </a:r>
            </a:p>
          </p:txBody>
        </p:sp>
        <p:cxnSp>
          <p:nvCxnSpPr>
            <p:cNvPr id="59" name="Straight Connector 58"/>
            <p:cNvCxnSpPr/>
            <p:nvPr/>
          </p:nvCxnSpPr>
          <p:spPr>
            <a:xfrm flipV="1">
              <a:off x="2184255" y="2719993"/>
              <a:ext cx="0" cy="252344"/>
            </a:xfrm>
            <a:prstGeom prst="line">
              <a:avLst/>
            </a:prstGeom>
            <a:noFill/>
            <a:ln w="12700" cap="flat" cmpd="sng" algn="ctr">
              <a:solidFill>
                <a:srgbClr val="008000"/>
              </a:solidFill>
              <a:prstDash val="sysDash"/>
            </a:ln>
            <a:effectLst>
              <a:outerShdw blurRad="40000" dist="20000" dir="5400000" rotWithShape="0">
                <a:srgbClr val="000000">
                  <a:alpha val="38000"/>
                </a:srgbClr>
              </a:outerShdw>
            </a:effectLst>
          </p:spPr>
        </p:cxnSp>
        <p:cxnSp>
          <p:nvCxnSpPr>
            <p:cNvPr id="60" name="Straight Connector 59"/>
            <p:cNvCxnSpPr/>
            <p:nvPr/>
          </p:nvCxnSpPr>
          <p:spPr>
            <a:xfrm flipV="1">
              <a:off x="1913698" y="2719993"/>
              <a:ext cx="278833" cy="1"/>
            </a:xfrm>
            <a:prstGeom prst="line">
              <a:avLst/>
            </a:prstGeom>
            <a:noFill/>
            <a:ln w="12700" cap="flat" cmpd="sng" algn="ctr">
              <a:solidFill>
                <a:srgbClr val="008000"/>
              </a:solidFill>
              <a:prstDash val="sysDash"/>
            </a:ln>
            <a:effectLst>
              <a:outerShdw blurRad="40000" dist="20000" dir="5400000" rotWithShape="0">
                <a:srgbClr val="000000">
                  <a:alpha val="38000"/>
                </a:srgbClr>
              </a:outerShdw>
            </a:effectLst>
          </p:spPr>
        </p:cxnSp>
        <p:sp>
          <p:nvSpPr>
            <p:cNvPr id="61" name="TextBox 60"/>
            <p:cNvSpPr txBox="1"/>
            <p:nvPr/>
          </p:nvSpPr>
          <p:spPr>
            <a:xfrm>
              <a:off x="640334" y="3613785"/>
              <a:ext cx="3087842"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Programmed 68-bit pairs </a:t>
              </a:r>
              <a:r>
                <a:rPr kumimoji="0" lang="en-US" sz="1800" b="0" i="0" u="none" strike="noStrike" kern="0" cap="none" spc="0" normalizeH="0" baseline="0" noProof="0" dirty="0" err="1">
                  <a:ln>
                    <a:noFill/>
                  </a:ln>
                  <a:solidFill>
                    <a:prstClr val="black"/>
                  </a:solidFill>
                  <a:effectLst/>
                  <a:uLnTx/>
                  <a:uFillTx/>
                </a:rPr>
                <a:t>M</a:t>
              </a:r>
              <a:r>
                <a:rPr kumimoji="0" lang="en-US" sz="1800" b="0" i="0" u="none" strike="noStrike" kern="0" cap="none" spc="0" normalizeH="0" baseline="-25000" noProof="0" dirty="0" err="1">
                  <a:ln>
                    <a:noFill/>
                  </a:ln>
                  <a:solidFill>
                    <a:prstClr val="black"/>
                  </a:solidFill>
                  <a:effectLst/>
                  <a:uLnTx/>
                  <a:uFillTx/>
                </a:rPr>
                <a:t>i</a:t>
              </a:r>
              <a:r>
                <a:rPr kumimoji="0" lang="en-US" sz="1800" b="0" i="0" u="none" strike="noStrike" kern="0" cap="none" spc="0" normalizeH="0" baseline="0" noProof="0" dirty="0">
                  <a:ln>
                    <a:noFill/>
                  </a:ln>
                  <a:solidFill>
                    <a:prstClr val="black"/>
                  </a:solidFill>
                  <a:effectLst/>
                  <a:uLnTx/>
                  <a:uFillTx/>
                </a:rPr>
                <a:t>, V</a:t>
              </a:r>
              <a:r>
                <a:rPr kumimoji="0" lang="en-US" sz="1800" b="0" i="0" u="none" strike="noStrike" kern="0" cap="none" spc="0" normalizeH="0" baseline="-25000" noProof="0" dirty="0">
                  <a:ln>
                    <a:noFill/>
                  </a:ln>
                  <a:solidFill>
                    <a:prstClr val="black"/>
                  </a:solidFill>
                  <a:effectLst/>
                  <a:uLnTx/>
                  <a:uFillTx/>
                </a:rPr>
                <a:t>i</a:t>
              </a:r>
            </a:p>
          </p:txBody>
        </p:sp>
        <p:sp>
          <p:nvSpPr>
            <p:cNvPr id="62" name="TextBox 61"/>
            <p:cNvSpPr txBox="1"/>
            <p:nvPr/>
          </p:nvSpPr>
          <p:spPr>
            <a:xfrm>
              <a:off x="6295703" y="1128162"/>
              <a:ext cx="2595745"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masks </a:t>
              </a:r>
              <a:r>
                <a:rPr kumimoji="0" lang="en-US" sz="1800" b="0" i="0" u="none" strike="noStrike" kern="0" cap="none" spc="0" normalizeH="0" baseline="0" noProof="0" dirty="0" err="1">
                  <a:ln>
                    <a:noFill/>
                  </a:ln>
                  <a:solidFill>
                    <a:prstClr val="black"/>
                  </a:solidFill>
                  <a:effectLst/>
                  <a:uLnTx/>
                  <a:uFillTx/>
                </a:rPr>
                <a:t>M</a:t>
              </a:r>
              <a:r>
                <a:rPr kumimoji="0" lang="en-US" sz="1800" b="0" i="0" u="none" strike="noStrike" kern="0" cap="none" spc="0" normalizeH="0" baseline="-25000" noProof="0" dirty="0" err="1">
                  <a:ln>
                    <a:noFill/>
                  </a:ln>
                  <a:solidFill>
                    <a:prstClr val="black"/>
                  </a:solidFill>
                  <a:effectLst/>
                  <a:uLnTx/>
                  <a:uFillTx/>
                </a:rPr>
                <a:t>i</a:t>
              </a:r>
              <a:r>
                <a:rPr kumimoji="0" lang="en-US" sz="1800" b="0" i="0" u="none" strike="noStrike" kern="0" cap="none" spc="0" normalizeH="0" baseline="0" noProof="0" dirty="0">
                  <a:ln>
                    <a:noFill/>
                  </a:ln>
                  <a:solidFill>
                    <a:prstClr val="black"/>
                  </a:solidFill>
                  <a:effectLst/>
                  <a:uLnTx/>
                  <a:uFillTx/>
                </a:rPr>
                <a:t>, and veto bits V</a:t>
              </a:r>
              <a:r>
                <a:rPr kumimoji="0" lang="en-US" sz="1800" b="0" i="0" u="none" strike="noStrike" kern="0" cap="none" spc="0" normalizeH="0" baseline="-25000" noProof="0" dirty="0">
                  <a:ln>
                    <a:noFill/>
                  </a:ln>
                  <a:solidFill>
                    <a:prstClr val="black"/>
                  </a:solidFill>
                  <a:effectLst/>
                  <a:uLnTx/>
                  <a:uFillTx/>
                </a:rPr>
                <a:t>i</a:t>
              </a:r>
            </a:p>
          </p:txBody>
        </p:sp>
      </p:grpSp>
      <p:grpSp>
        <p:nvGrpSpPr>
          <p:cNvPr id="64" name="Group 63"/>
          <p:cNvGrpSpPr/>
          <p:nvPr/>
        </p:nvGrpSpPr>
        <p:grpSpPr>
          <a:xfrm>
            <a:off x="843275" y="1529275"/>
            <a:ext cx="1865140" cy="3077879"/>
            <a:chOff x="5338133" y="410538"/>
            <a:chExt cx="3593833" cy="5479951"/>
          </a:xfrm>
        </p:grpSpPr>
        <p:grpSp>
          <p:nvGrpSpPr>
            <p:cNvPr id="65" name="Group 64"/>
            <p:cNvGrpSpPr/>
            <p:nvPr/>
          </p:nvGrpSpPr>
          <p:grpSpPr>
            <a:xfrm>
              <a:off x="5338133" y="1118263"/>
              <a:ext cx="3484881" cy="4772226"/>
              <a:chOff x="1171882" y="974055"/>
              <a:chExt cx="3484881" cy="4772226"/>
            </a:xfrm>
          </p:grpSpPr>
          <p:sp>
            <p:nvSpPr>
              <p:cNvPr id="69" name="Rectangle 68"/>
              <p:cNvSpPr/>
              <p:nvPr/>
            </p:nvSpPr>
            <p:spPr>
              <a:xfrm>
                <a:off x="1761424" y="1607418"/>
                <a:ext cx="2348565" cy="41388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70" name="Rectangle 69"/>
              <p:cNvSpPr/>
              <p:nvPr/>
            </p:nvSpPr>
            <p:spPr>
              <a:xfrm>
                <a:off x="2048577" y="1800895"/>
                <a:ext cx="1694046" cy="1251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71" name="Rectangle 70"/>
              <p:cNvSpPr/>
              <p:nvPr/>
            </p:nvSpPr>
            <p:spPr>
              <a:xfrm>
                <a:off x="2048577" y="2369569"/>
                <a:ext cx="1694046" cy="1251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72" name="Rectangle 71"/>
              <p:cNvSpPr/>
              <p:nvPr/>
            </p:nvSpPr>
            <p:spPr>
              <a:xfrm>
                <a:off x="2048577" y="3000203"/>
                <a:ext cx="1694046" cy="1251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73" name="Rectangle 72"/>
              <p:cNvSpPr/>
              <p:nvPr/>
            </p:nvSpPr>
            <p:spPr>
              <a:xfrm>
                <a:off x="2048577" y="3678895"/>
                <a:ext cx="1694046" cy="1251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74" name="Rectangle 73"/>
              <p:cNvSpPr/>
              <p:nvPr/>
            </p:nvSpPr>
            <p:spPr>
              <a:xfrm>
                <a:off x="2048577" y="4292194"/>
                <a:ext cx="1694046" cy="1251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75" name="Rectangle 74"/>
              <p:cNvSpPr/>
              <p:nvPr/>
            </p:nvSpPr>
            <p:spPr>
              <a:xfrm>
                <a:off x="2048577" y="4788232"/>
                <a:ext cx="1694046" cy="1251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76" name="Rectangle 75"/>
              <p:cNvSpPr/>
              <p:nvPr/>
            </p:nvSpPr>
            <p:spPr>
              <a:xfrm>
                <a:off x="2048577" y="5195212"/>
                <a:ext cx="1694046" cy="1251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77" name="Rectangle 76"/>
              <p:cNvSpPr/>
              <p:nvPr/>
            </p:nvSpPr>
            <p:spPr>
              <a:xfrm>
                <a:off x="2048577" y="5487591"/>
                <a:ext cx="1694046" cy="1251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78" name="TextBox 77"/>
              <p:cNvSpPr txBox="1"/>
              <p:nvPr/>
            </p:nvSpPr>
            <p:spPr>
              <a:xfrm>
                <a:off x="4212411" y="1702858"/>
                <a:ext cx="444352" cy="369332"/>
              </a:xfrm>
              <a:prstGeom prst="rect">
                <a:avLst/>
              </a:prstGeom>
              <a:noFill/>
            </p:spPr>
            <p:txBody>
              <a:bodyPr wrap="none" rtlCol="0">
                <a:spAutoFit/>
              </a:bodyPr>
              <a:lstStyle/>
              <a:p>
                <a:r>
                  <a:rPr lang="nb-NO" dirty="0"/>
                  <a:t>D1</a:t>
                </a:r>
                <a:endParaRPr lang="en-GB" dirty="0"/>
              </a:p>
            </p:txBody>
          </p:sp>
          <p:sp>
            <p:nvSpPr>
              <p:cNvPr id="79" name="TextBox 78"/>
              <p:cNvSpPr txBox="1"/>
              <p:nvPr/>
            </p:nvSpPr>
            <p:spPr>
              <a:xfrm>
                <a:off x="4212411" y="2247467"/>
                <a:ext cx="444352" cy="369332"/>
              </a:xfrm>
              <a:prstGeom prst="rect">
                <a:avLst/>
              </a:prstGeom>
              <a:noFill/>
            </p:spPr>
            <p:txBody>
              <a:bodyPr wrap="none" rtlCol="0">
                <a:spAutoFit/>
              </a:bodyPr>
              <a:lstStyle/>
              <a:p>
                <a:r>
                  <a:rPr lang="nb-NO" dirty="0"/>
                  <a:t>D2</a:t>
                </a:r>
                <a:endParaRPr lang="en-GB" dirty="0"/>
              </a:p>
            </p:txBody>
          </p:sp>
          <p:sp>
            <p:nvSpPr>
              <p:cNvPr id="80" name="TextBox 79"/>
              <p:cNvSpPr txBox="1"/>
              <p:nvPr/>
            </p:nvSpPr>
            <p:spPr>
              <a:xfrm>
                <a:off x="4212411" y="2878101"/>
                <a:ext cx="444352" cy="369332"/>
              </a:xfrm>
              <a:prstGeom prst="rect">
                <a:avLst/>
              </a:prstGeom>
              <a:noFill/>
            </p:spPr>
            <p:txBody>
              <a:bodyPr wrap="none" rtlCol="0">
                <a:spAutoFit/>
              </a:bodyPr>
              <a:lstStyle/>
              <a:p>
                <a:r>
                  <a:rPr lang="nb-NO" dirty="0"/>
                  <a:t>D3</a:t>
                </a:r>
                <a:endParaRPr lang="en-GB" dirty="0"/>
              </a:p>
            </p:txBody>
          </p:sp>
          <p:sp>
            <p:nvSpPr>
              <p:cNvPr id="81" name="TextBox 80"/>
              <p:cNvSpPr txBox="1"/>
              <p:nvPr/>
            </p:nvSpPr>
            <p:spPr>
              <a:xfrm>
                <a:off x="4212411" y="3556793"/>
                <a:ext cx="444352" cy="369332"/>
              </a:xfrm>
              <a:prstGeom prst="rect">
                <a:avLst/>
              </a:prstGeom>
              <a:noFill/>
            </p:spPr>
            <p:txBody>
              <a:bodyPr wrap="none" rtlCol="0">
                <a:spAutoFit/>
              </a:bodyPr>
              <a:lstStyle/>
              <a:p>
                <a:r>
                  <a:rPr lang="nb-NO" dirty="0"/>
                  <a:t>D4</a:t>
                </a:r>
                <a:endParaRPr lang="en-GB" dirty="0"/>
              </a:p>
            </p:txBody>
          </p:sp>
          <p:sp>
            <p:nvSpPr>
              <p:cNvPr id="82" name="TextBox 81"/>
              <p:cNvSpPr txBox="1"/>
              <p:nvPr/>
            </p:nvSpPr>
            <p:spPr>
              <a:xfrm>
                <a:off x="4212411" y="4174471"/>
                <a:ext cx="444352" cy="369332"/>
              </a:xfrm>
              <a:prstGeom prst="rect">
                <a:avLst/>
              </a:prstGeom>
              <a:noFill/>
            </p:spPr>
            <p:txBody>
              <a:bodyPr wrap="none" rtlCol="0">
                <a:spAutoFit/>
              </a:bodyPr>
              <a:lstStyle/>
              <a:p>
                <a:r>
                  <a:rPr lang="nb-NO" dirty="0"/>
                  <a:t>D5</a:t>
                </a:r>
                <a:endParaRPr lang="en-GB" dirty="0"/>
              </a:p>
            </p:txBody>
          </p:sp>
          <p:sp>
            <p:nvSpPr>
              <p:cNvPr id="83" name="TextBox 82"/>
              <p:cNvSpPr txBox="1"/>
              <p:nvPr/>
            </p:nvSpPr>
            <p:spPr>
              <a:xfrm>
                <a:off x="4212411" y="4666130"/>
                <a:ext cx="444352" cy="369332"/>
              </a:xfrm>
              <a:prstGeom prst="rect">
                <a:avLst/>
              </a:prstGeom>
              <a:noFill/>
            </p:spPr>
            <p:txBody>
              <a:bodyPr wrap="none" rtlCol="0">
                <a:spAutoFit/>
              </a:bodyPr>
              <a:lstStyle/>
              <a:p>
                <a:r>
                  <a:rPr lang="nb-NO" dirty="0"/>
                  <a:t>D6</a:t>
                </a:r>
                <a:endParaRPr lang="en-GB" dirty="0"/>
              </a:p>
            </p:txBody>
          </p:sp>
          <p:sp>
            <p:nvSpPr>
              <p:cNvPr id="84" name="TextBox 83"/>
              <p:cNvSpPr txBox="1"/>
              <p:nvPr/>
            </p:nvSpPr>
            <p:spPr>
              <a:xfrm>
                <a:off x="4212411" y="5073110"/>
                <a:ext cx="444352" cy="369332"/>
              </a:xfrm>
              <a:prstGeom prst="rect">
                <a:avLst/>
              </a:prstGeom>
              <a:noFill/>
            </p:spPr>
            <p:txBody>
              <a:bodyPr wrap="none" rtlCol="0">
                <a:spAutoFit/>
              </a:bodyPr>
              <a:lstStyle/>
              <a:p>
                <a:r>
                  <a:rPr lang="nb-NO" dirty="0"/>
                  <a:t>D7</a:t>
                </a:r>
                <a:endParaRPr lang="en-GB" dirty="0"/>
              </a:p>
            </p:txBody>
          </p:sp>
          <p:sp>
            <p:nvSpPr>
              <p:cNvPr id="85" name="TextBox 84"/>
              <p:cNvSpPr txBox="1"/>
              <p:nvPr/>
            </p:nvSpPr>
            <p:spPr>
              <a:xfrm>
                <a:off x="4212411" y="5365489"/>
                <a:ext cx="444352" cy="369332"/>
              </a:xfrm>
              <a:prstGeom prst="rect">
                <a:avLst/>
              </a:prstGeom>
              <a:noFill/>
            </p:spPr>
            <p:txBody>
              <a:bodyPr wrap="none" rtlCol="0">
                <a:spAutoFit/>
              </a:bodyPr>
              <a:lstStyle/>
              <a:p>
                <a:r>
                  <a:rPr lang="nb-NO" dirty="0"/>
                  <a:t>D8</a:t>
                </a:r>
                <a:endParaRPr lang="en-GB" dirty="0"/>
              </a:p>
            </p:txBody>
          </p:sp>
          <p:sp>
            <p:nvSpPr>
              <p:cNvPr id="86" name="Rectangle 85"/>
              <p:cNvSpPr/>
              <p:nvPr/>
            </p:nvSpPr>
            <p:spPr>
              <a:xfrm>
                <a:off x="2048577" y="1992375"/>
                <a:ext cx="1694046" cy="3045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87" name="Rectangle 86"/>
              <p:cNvSpPr/>
              <p:nvPr/>
            </p:nvSpPr>
            <p:spPr>
              <a:xfrm>
                <a:off x="2048577" y="2561026"/>
                <a:ext cx="1694046" cy="3684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88" name="Rectangle 87"/>
              <p:cNvSpPr/>
              <p:nvPr/>
            </p:nvSpPr>
            <p:spPr>
              <a:xfrm>
                <a:off x="2048577" y="3186321"/>
                <a:ext cx="1694046" cy="42718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89" name="Rectangle 88"/>
              <p:cNvSpPr/>
              <p:nvPr/>
            </p:nvSpPr>
            <p:spPr>
              <a:xfrm>
                <a:off x="2048577" y="3877813"/>
                <a:ext cx="1694046" cy="33541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90" name="Rectangle 89"/>
              <p:cNvSpPr/>
              <p:nvPr/>
            </p:nvSpPr>
            <p:spPr>
              <a:xfrm>
                <a:off x="2048577" y="4485495"/>
                <a:ext cx="1694046" cy="23702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91" name="Rectangle 90"/>
              <p:cNvSpPr/>
              <p:nvPr/>
            </p:nvSpPr>
            <p:spPr>
              <a:xfrm>
                <a:off x="2048577" y="4973460"/>
                <a:ext cx="1694046" cy="1509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92" name="Rectangle 91"/>
              <p:cNvSpPr/>
              <p:nvPr/>
            </p:nvSpPr>
            <p:spPr>
              <a:xfrm>
                <a:off x="2048577" y="5380829"/>
                <a:ext cx="1694046"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93" name="TextBox 92"/>
              <p:cNvSpPr txBox="1"/>
              <p:nvPr/>
            </p:nvSpPr>
            <p:spPr>
              <a:xfrm>
                <a:off x="1171882" y="1959988"/>
                <a:ext cx="434734" cy="369332"/>
              </a:xfrm>
              <a:prstGeom prst="rect">
                <a:avLst/>
              </a:prstGeom>
              <a:noFill/>
            </p:spPr>
            <p:txBody>
              <a:bodyPr wrap="none" rtlCol="0">
                <a:spAutoFit/>
              </a:bodyPr>
              <a:lstStyle/>
              <a:p>
                <a:r>
                  <a:rPr lang="nb-NO" dirty="0"/>
                  <a:t>A1</a:t>
                </a:r>
                <a:endParaRPr lang="en-GB" dirty="0"/>
              </a:p>
            </p:txBody>
          </p:sp>
          <p:sp>
            <p:nvSpPr>
              <p:cNvPr id="94" name="TextBox 93"/>
              <p:cNvSpPr txBox="1"/>
              <p:nvPr/>
            </p:nvSpPr>
            <p:spPr>
              <a:xfrm>
                <a:off x="1171882" y="2559662"/>
                <a:ext cx="434734" cy="369332"/>
              </a:xfrm>
              <a:prstGeom prst="rect">
                <a:avLst/>
              </a:prstGeom>
              <a:noFill/>
            </p:spPr>
            <p:txBody>
              <a:bodyPr wrap="none" rtlCol="0">
                <a:spAutoFit/>
              </a:bodyPr>
              <a:lstStyle/>
              <a:p>
                <a:r>
                  <a:rPr lang="nb-NO" dirty="0"/>
                  <a:t>A2</a:t>
                </a:r>
                <a:endParaRPr lang="en-GB" dirty="0"/>
              </a:p>
            </p:txBody>
          </p:sp>
          <p:sp>
            <p:nvSpPr>
              <p:cNvPr id="95" name="TextBox 94"/>
              <p:cNvSpPr txBox="1"/>
              <p:nvPr/>
            </p:nvSpPr>
            <p:spPr>
              <a:xfrm>
                <a:off x="1171882" y="3215245"/>
                <a:ext cx="434734" cy="369332"/>
              </a:xfrm>
              <a:prstGeom prst="rect">
                <a:avLst/>
              </a:prstGeom>
              <a:noFill/>
            </p:spPr>
            <p:txBody>
              <a:bodyPr wrap="none" rtlCol="0">
                <a:spAutoFit/>
              </a:bodyPr>
              <a:lstStyle/>
              <a:p>
                <a:r>
                  <a:rPr lang="nb-NO" dirty="0"/>
                  <a:t>A3</a:t>
                </a:r>
                <a:endParaRPr lang="en-GB" dirty="0"/>
              </a:p>
            </p:txBody>
          </p:sp>
          <p:sp>
            <p:nvSpPr>
              <p:cNvPr id="96" name="TextBox 95"/>
              <p:cNvSpPr txBox="1"/>
              <p:nvPr/>
            </p:nvSpPr>
            <p:spPr>
              <a:xfrm>
                <a:off x="1171882" y="3860852"/>
                <a:ext cx="434734" cy="369332"/>
              </a:xfrm>
              <a:prstGeom prst="rect">
                <a:avLst/>
              </a:prstGeom>
              <a:noFill/>
            </p:spPr>
            <p:txBody>
              <a:bodyPr wrap="none" rtlCol="0">
                <a:spAutoFit/>
              </a:bodyPr>
              <a:lstStyle/>
              <a:p>
                <a:r>
                  <a:rPr lang="nb-NO" dirty="0"/>
                  <a:t>A4</a:t>
                </a:r>
                <a:endParaRPr lang="en-GB" dirty="0"/>
              </a:p>
            </p:txBody>
          </p:sp>
          <p:sp>
            <p:nvSpPr>
              <p:cNvPr id="97" name="TextBox 96"/>
              <p:cNvSpPr txBox="1"/>
              <p:nvPr/>
            </p:nvSpPr>
            <p:spPr>
              <a:xfrm>
                <a:off x="1171882" y="4419342"/>
                <a:ext cx="434734" cy="369332"/>
              </a:xfrm>
              <a:prstGeom prst="rect">
                <a:avLst/>
              </a:prstGeom>
              <a:noFill/>
            </p:spPr>
            <p:txBody>
              <a:bodyPr wrap="none" rtlCol="0">
                <a:spAutoFit/>
              </a:bodyPr>
              <a:lstStyle/>
              <a:p>
                <a:r>
                  <a:rPr lang="nb-NO" dirty="0"/>
                  <a:t>A5</a:t>
                </a:r>
                <a:endParaRPr lang="en-GB" dirty="0"/>
              </a:p>
            </p:txBody>
          </p:sp>
          <p:sp>
            <p:nvSpPr>
              <p:cNvPr id="98" name="TextBox 97"/>
              <p:cNvSpPr txBox="1"/>
              <p:nvPr/>
            </p:nvSpPr>
            <p:spPr>
              <a:xfrm>
                <a:off x="1171882" y="4868274"/>
                <a:ext cx="434734" cy="369332"/>
              </a:xfrm>
              <a:prstGeom prst="rect">
                <a:avLst/>
              </a:prstGeom>
              <a:noFill/>
            </p:spPr>
            <p:txBody>
              <a:bodyPr wrap="none" rtlCol="0">
                <a:spAutoFit/>
              </a:bodyPr>
              <a:lstStyle/>
              <a:p>
                <a:r>
                  <a:rPr lang="nb-NO" dirty="0"/>
                  <a:t>A6</a:t>
                </a:r>
                <a:endParaRPr lang="en-GB" dirty="0"/>
              </a:p>
            </p:txBody>
          </p:sp>
          <p:sp>
            <p:nvSpPr>
              <p:cNvPr id="99" name="TextBox 98"/>
              <p:cNvSpPr txBox="1"/>
              <p:nvPr/>
            </p:nvSpPr>
            <p:spPr>
              <a:xfrm>
                <a:off x="1171882" y="5219022"/>
                <a:ext cx="434734" cy="369332"/>
              </a:xfrm>
              <a:prstGeom prst="rect">
                <a:avLst/>
              </a:prstGeom>
              <a:noFill/>
            </p:spPr>
            <p:txBody>
              <a:bodyPr wrap="none" rtlCol="0">
                <a:spAutoFit/>
              </a:bodyPr>
              <a:lstStyle/>
              <a:p>
                <a:r>
                  <a:rPr lang="nb-NO" dirty="0"/>
                  <a:t>A7</a:t>
                </a:r>
                <a:endParaRPr lang="en-GB" dirty="0"/>
              </a:p>
            </p:txBody>
          </p:sp>
          <p:sp>
            <p:nvSpPr>
              <p:cNvPr id="100" name="TextBox 99"/>
              <p:cNvSpPr txBox="1"/>
              <p:nvPr/>
            </p:nvSpPr>
            <p:spPr>
              <a:xfrm>
                <a:off x="3588942" y="989340"/>
                <a:ext cx="829072" cy="369331"/>
              </a:xfrm>
              <a:prstGeom prst="rect">
                <a:avLst/>
              </a:prstGeom>
              <a:noFill/>
            </p:spPr>
            <p:txBody>
              <a:bodyPr wrap="none" rtlCol="0">
                <a:spAutoFit/>
              </a:bodyPr>
              <a:lstStyle/>
              <a:p>
                <a:r>
                  <a:rPr lang="nb-NO" dirty="0"/>
                  <a:t>Diodes</a:t>
                </a:r>
                <a:endParaRPr lang="en-GB" dirty="0"/>
              </a:p>
            </p:txBody>
          </p:sp>
          <p:sp>
            <p:nvSpPr>
              <p:cNvPr id="101" name="TextBox 100"/>
              <p:cNvSpPr txBox="1"/>
              <p:nvPr/>
            </p:nvSpPr>
            <p:spPr>
              <a:xfrm>
                <a:off x="1762948" y="974055"/>
                <a:ext cx="1133325" cy="369331"/>
              </a:xfrm>
              <a:prstGeom prst="rect">
                <a:avLst/>
              </a:prstGeom>
              <a:noFill/>
            </p:spPr>
            <p:txBody>
              <a:bodyPr wrap="none" rtlCol="0">
                <a:spAutoFit/>
              </a:bodyPr>
              <a:lstStyle/>
              <a:p>
                <a:pPr algn="r"/>
                <a:r>
                  <a:rPr lang="en-US" dirty="0"/>
                  <a:t>Absorbers</a:t>
                </a:r>
              </a:p>
            </p:txBody>
          </p:sp>
        </p:grpSp>
        <p:sp>
          <p:nvSpPr>
            <p:cNvPr id="66" name="Oval 65"/>
            <p:cNvSpPr/>
            <p:nvPr/>
          </p:nvSpPr>
          <p:spPr>
            <a:xfrm>
              <a:off x="7101957" y="523875"/>
              <a:ext cx="222768" cy="20955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67" name="Down Arrow 27"/>
            <p:cNvSpPr/>
            <p:nvPr/>
          </p:nvSpPr>
          <p:spPr>
            <a:xfrm>
              <a:off x="7130532" y="748380"/>
              <a:ext cx="165618" cy="961736"/>
            </a:xfrm>
            <a:prstGeom prst="downArrow">
              <a:avLst>
                <a:gd name="adj1" fmla="val 38361"/>
                <a:gd name="adj2" fmla="val 9115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TextBox 67"/>
            <p:cNvSpPr txBox="1"/>
            <p:nvPr/>
          </p:nvSpPr>
          <p:spPr>
            <a:xfrm>
              <a:off x="7404508" y="410538"/>
              <a:ext cx="1527458" cy="339462"/>
            </a:xfrm>
            <a:prstGeom prst="rect">
              <a:avLst/>
            </a:prstGeom>
            <a:noFill/>
          </p:spPr>
          <p:txBody>
            <a:bodyPr wrap="none" rtlCol="0">
              <a:spAutoFit/>
            </a:bodyPr>
            <a:lstStyle/>
            <a:p>
              <a:r>
                <a:rPr lang="en-US" sz="1200" dirty="0"/>
                <a:t>Charged particle</a:t>
              </a:r>
            </a:p>
          </p:txBody>
        </p:sp>
      </p:grpSp>
      <p:sp>
        <p:nvSpPr>
          <p:cNvPr id="102" name="Rectangle 101"/>
          <p:cNvSpPr/>
          <p:nvPr/>
        </p:nvSpPr>
        <p:spPr>
          <a:xfrm>
            <a:off x="893395" y="4851336"/>
            <a:ext cx="1815020" cy="1169551"/>
          </a:xfrm>
          <a:prstGeom prst="rect">
            <a:avLst/>
          </a:prstGeom>
        </p:spPr>
        <p:txBody>
          <a:bodyPr wrap="square">
            <a:spAutoFit/>
          </a:bodyPr>
          <a:lstStyle/>
          <a:p>
            <a:r>
              <a:rPr lang="en-US" sz="1400" dirty="0"/>
              <a:t>High energy – many diodes trigger</a:t>
            </a:r>
          </a:p>
          <a:p>
            <a:endParaRPr lang="en-US" sz="1400" dirty="0"/>
          </a:p>
          <a:p>
            <a:r>
              <a:rPr lang="en-US" sz="1400" dirty="0"/>
              <a:t>Low energy – no or few diodes trigger</a:t>
            </a:r>
          </a:p>
        </p:txBody>
      </p:sp>
    </p:spTree>
    <p:extLst>
      <p:ext uri="{BB962C8B-B14F-4D97-AF65-F5344CB8AC3E}">
        <p14:creationId xmlns:p14="http://schemas.microsoft.com/office/powerpoint/2010/main" val="1324012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57612" cy="727695"/>
          </a:xfrm>
        </p:spPr>
        <p:txBody>
          <a:bodyPr>
            <a:normAutofit fontScale="90000"/>
          </a:bodyPr>
          <a:lstStyle/>
          <a:p>
            <a:r>
              <a:rPr lang="en-US" dirty="0"/>
              <a:t>RADEM ASIC Block Diagram</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44</a:t>
            </a:fld>
            <a:endParaRPr lang="en-US"/>
          </a:p>
        </p:txBody>
      </p:sp>
      <p:grpSp>
        <p:nvGrpSpPr>
          <p:cNvPr id="7" name="Group 6"/>
          <p:cNvGrpSpPr/>
          <p:nvPr/>
        </p:nvGrpSpPr>
        <p:grpSpPr>
          <a:xfrm>
            <a:off x="838199" y="2252546"/>
            <a:ext cx="9320561" cy="3587929"/>
            <a:chOff x="902137" y="2390604"/>
            <a:chExt cx="7440304" cy="3025160"/>
          </a:xfrm>
        </p:grpSpPr>
        <p:pic>
          <p:nvPicPr>
            <p:cNvPr id="8" name="Picture 7" descr="Screen Shot 2015-08-05 at 16.41.5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2137" y="2390604"/>
              <a:ext cx="1550790" cy="3011870"/>
            </a:xfrm>
            <a:prstGeom prst="rect">
              <a:avLst/>
            </a:prstGeom>
          </p:spPr>
        </p:pic>
        <p:pic>
          <p:nvPicPr>
            <p:cNvPr id="10" name="Picture 9" descr="research:Conferences:2016-06-27_SPIE-Astro_Edinburgh:04-Paper_Deadline-2016-05-30:Figures:RADEM-FE_2016-05-09.png"/>
            <p:cNvPicPr/>
            <p:nvPr/>
          </p:nvPicPr>
          <p:blipFill>
            <a:blip r:embed="rId3">
              <a:extLst>
                <a:ext uri="{28A0092B-C50C-407E-A947-70E740481C1C}">
                  <a14:useLocalDpi xmlns:a14="http://schemas.microsoft.com/office/drawing/2010/main"/>
                </a:ext>
              </a:extLst>
            </a:blip>
            <a:srcRect/>
            <a:stretch>
              <a:fillRect/>
            </a:stretch>
          </p:blipFill>
          <p:spPr bwMode="auto">
            <a:xfrm>
              <a:off x="2606913" y="2403895"/>
              <a:ext cx="5735528" cy="3011869"/>
            </a:xfrm>
            <a:prstGeom prst="rect">
              <a:avLst/>
            </a:prstGeom>
            <a:noFill/>
            <a:ln>
              <a:noFill/>
            </a:ln>
          </p:spPr>
        </p:pic>
      </p:grpSp>
      <p:sp>
        <p:nvSpPr>
          <p:cNvPr id="11" name="TextBox 10"/>
          <p:cNvSpPr txBox="1"/>
          <p:nvPr/>
        </p:nvSpPr>
        <p:spPr>
          <a:xfrm>
            <a:off x="6096000" y="5967607"/>
            <a:ext cx="5404809" cy="261610"/>
          </a:xfrm>
          <a:prstGeom prst="rect">
            <a:avLst/>
          </a:prstGeom>
          <a:noFill/>
        </p:spPr>
        <p:txBody>
          <a:bodyPr wrap="square" rtlCol="0">
            <a:spAutoFit/>
          </a:bodyPr>
          <a:lstStyle/>
          <a:p>
            <a:pPr lvl="0"/>
            <a:r>
              <a:rPr lang="en-GB" sz="1100" dirty="0">
                <a:solidFill>
                  <a:srgbClr val="000000"/>
                </a:solidFill>
                <a:ea typeface="Times New Roman" panose="02020603050405020304" pitchFamily="18" charset="0"/>
              </a:rPr>
              <a:t>T.A. Stein et al., IDEAS IDE3466 ASIC for RADEM, Proc. SPIE </a:t>
            </a:r>
            <a:r>
              <a:rPr lang="en-GB" sz="1100" dirty="0" err="1">
                <a:solidFill>
                  <a:srgbClr val="000000"/>
                </a:solidFill>
                <a:ea typeface="Times New Roman" panose="02020603050405020304" pitchFamily="18" charset="0"/>
              </a:rPr>
              <a:t>Astro</a:t>
            </a:r>
            <a:r>
              <a:rPr lang="en-GB" sz="1100" dirty="0">
                <a:solidFill>
                  <a:srgbClr val="000000"/>
                </a:solidFill>
                <a:ea typeface="Times New Roman" panose="02020603050405020304" pitchFamily="18" charset="0"/>
              </a:rPr>
              <a:t>., Edinburgh, 2016.</a:t>
            </a:r>
          </a:p>
        </p:txBody>
      </p:sp>
      <p:sp>
        <p:nvSpPr>
          <p:cNvPr id="12" name="Rectangle 11"/>
          <p:cNvSpPr/>
          <p:nvPr/>
        </p:nvSpPr>
        <p:spPr>
          <a:xfrm>
            <a:off x="838200" y="1388763"/>
            <a:ext cx="9320560" cy="718817"/>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rmAutofit/>
          </a:bodyPr>
          <a:lstStyle/>
          <a:p>
            <a:pPr marL="171450" indent="-171450">
              <a:buFont typeface="Arial" panose="020B0604020202020204" pitchFamily="34" charset="0"/>
              <a:buChar char="•"/>
            </a:pPr>
            <a:r>
              <a:rPr lang="en-US" sz="1400" dirty="0">
                <a:solidFill>
                  <a:srgbClr val="000000"/>
                </a:solidFill>
              </a:rPr>
              <a:t>Front-end readout IC for silicon detectors to be used in space radiation monitoring.</a:t>
            </a:r>
          </a:p>
          <a:p>
            <a:pPr marL="171450" indent="-171450">
              <a:buFont typeface="Arial" panose="020B0604020202020204" pitchFamily="34" charset="0"/>
              <a:buChar char="•"/>
            </a:pPr>
            <a:r>
              <a:rPr lang="en-US" sz="1400" dirty="0">
                <a:solidFill>
                  <a:srgbClr val="000000"/>
                </a:solidFill>
              </a:rPr>
              <a:t>Purpose is charge particle counting</a:t>
            </a:r>
          </a:p>
          <a:p>
            <a:pPr marL="171450" indent="-171450">
              <a:buFont typeface="Arial" panose="020B0604020202020204" pitchFamily="34" charset="0"/>
              <a:buChar char="•"/>
            </a:pPr>
            <a:r>
              <a:rPr lang="en-US" sz="1400" dirty="0">
                <a:solidFill>
                  <a:srgbClr val="000000"/>
                </a:solidFill>
              </a:rPr>
              <a:t>High degree of miniaturization by including (anti-)coincidence counter logic, latch-up detection and on-chip calibration.  </a:t>
            </a:r>
          </a:p>
        </p:txBody>
      </p:sp>
    </p:spTree>
    <p:extLst>
      <p:ext uri="{BB962C8B-B14F-4D97-AF65-F5344CB8AC3E}">
        <p14:creationId xmlns:p14="http://schemas.microsoft.com/office/powerpoint/2010/main" val="3905390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291" y="365125"/>
            <a:ext cx="9301017" cy="1325563"/>
          </a:xfrm>
        </p:spPr>
        <p:txBody>
          <a:bodyPr>
            <a:normAutofit fontScale="90000"/>
          </a:bodyPr>
          <a:lstStyle/>
          <a:p>
            <a:r>
              <a:rPr lang="en-US" dirty="0"/>
              <a:t>RADEM ASIC Floorplan, </a:t>
            </a:r>
            <a:r>
              <a:rPr lang="en-US" dirty="0" err="1"/>
              <a:t>Padframe</a:t>
            </a:r>
            <a:r>
              <a:rPr lang="en-US" dirty="0"/>
              <a:t>, Package</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45</a:t>
            </a:fld>
            <a:endParaRPr lang="en-US"/>
          </a:p>
        </p:txBody>
      </p:sp>
      <p:grpSp>
        <p:nvGrpSpPr>
          <p:cNvPr id="22" name="Group 21"/>
          <p:cNvGrpSpPr/>
          <p:nvPr/>
        </p:nvGrpSpPr>
        <p:grpSpPr>
          <a:xfrm>
            <a:off x="838200" y="1561171"/>
            <a:ext cx="10156683" cy="4795179"/>
            <a:chOff x="1587404" y="1986826"/>
            <a:chExt cx="8351082" cy="3768728"/>
          </a:xfrm>
        </p:grpSpPr>
        <p:grpSp>
          <p:nvGrpSpPr>
            <p:cNvPr id="7" name="Group 6"/>
            <p:cNvGrpSpPr>
              <a:grpSpLocks noChangeAspect="1"/>
            </p:cNvGrpSpPr>
            <p:nvPr/>
          </p:nvGrpSpPr>
          <p:grpSpPr>
            <a:xfrm>
              <a:off x="1587404" y="2068256"/>
              <a:ext cx="6018815" cy="2882116"/>
              <a:chOff x="792602" y="1014060"/>
              <a:chExt cx="10302094" cy="5100439"/>
            </a:xfrm>
          </p:grpSpPr>
          <p:cxnSp>
            <p:nvCxnSpPr>
              <p:cNvPr id="8" name="Straight Arrow Connector 7"/>
              <p:cNvCxnSpPr/>
              <p:nvPr/>
            </p:nvCxnSpPr>
            <p:spPr>
              <a:xfrm>
                <a:off x="1924294" y="5961178"/>
                <a:ext cx="409448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029665" y="1330960"/>
                <a:ext cx="0" cy="408432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rot="16200000">
                <a:off x="131207" y="3130185"/>
                <a:ext cx="1796916" cy="474125"/>
              </a:xfrm>
              <a:prstGeom prst="rect">
                <a:avLst/>
              </a:prstGeom>
              <a:solidFill>
                <a:schemeClr val="bg1"/>
              </a:solidFill>
            </p:spPr>
            <p:txBody>
              <a:bodyPr wrap="square" rtlCol="0">
                <a:spAutoFit/>
              </a:bodyPr>
              <a:lstStyle/>
              <a:p>
                <a:pPr algn="ctr"/>
                <a:r>
                  <a:rPr lang="en-US" sz="1200" dirty="0"/>
                  <a:t>15980 µm</a:t>
                </a:r>
              </a:p>
            </p:txBody>
          </p:sp>
          <p:sp>
            <p:nvSpPr>
              <p:cNvPr id="11" name="TextBox 10"/>
              <p:cNvSpPr txBox="1"/>
              <p:nvPr/>
            </p:nvSpPr>
            <p:spPr>
              <a:xfrm>
                <a:off x="8282454" y="5624298"/>
                <a:ext cx="2812242" cy="490201"/>
              </a:xfrm>
              <a:prstGeom prst="rect">
                <a:avLst/>
              </a:prstGeom>
              <a:solidFill>
                <a:schemeClr val="bg1"/>
              </a:solidFill>
            </p:spPr>
            <p:txBody>
              <a:bodyPr wrap="square" rtlCol="0">
                <a:spAutoFit/>
              </a:bodyPr>
              <a:lstStyle/>
              <a:p>
                <a:pPr algn="ctr"/>
                <a:r>
                  <a:rPr lang="en-US" sz="1200" dirty="0"/>
                  <a:t>450 µm thick die</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1348" y="1014060"/>
                <a:ext cx="4749222" cy="4762453"/>
              </a:xfrm>
              <a:prstGeom prst="rect">
                <a:avLst/>
              </a:prstGeom>
            </p:spPr>
          </p:pic>
        </p:grpSp>
        <p:grpSp>
          <p:nvGrpSpPr>
            <p:cNvPr id="13" name="Group 12"/>
            <p:cNvGrpSpPr/>
            <p:nvPr/>
          </p:nvGrpSpPr>
          <p:grpSpPr>
            <a:xfrm>
              <a:off x="4963899" y="1986826"/>
              <a:ext cx="4895210" cy="2484427"/>
              <a:chOff x="-159231" y="1365360"/>
              <a:chExt cx="8584100" cy="4469082"/>
            </a:xfrm>
          </p:grpSpPr>
          <p:pic>
            <p:nvPicPr>
              <p:cNvPr id="14" name="Picture 13"/>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579875" y="1365360"/>
                <a:ext cx="2844994" cy="3451690"/>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6196306" y="2411208"/>
                <a:ext cx="1830267" cy="664368"/>
              </a:xfrm>
              <a:prstGeom prst="rect">
                <a:avLst/>
              </a:prstGeom>
              <a:solidFill>
                <a:schemeClr val="bg1">
                  <a:lumMod val="85000"/>
                </a:schemeClr>
              </a:solidFill>
            </p:spPr>
            <p:txBody>
              <a:bodyPr wrap="square" rtlCol="0">
                <a:spAutoFit/>
              </a:bodyPr>
              <a:lstStyle/>
              <a:p>
                <a:r>
                  <a:rPr lang="en-GB" b="1" dirty="0"/>
                  <a:t>CQFP208</a:t>
                </a:r>
                <a:r>
                  <a:rPr lang="en-US" dirty="0"/>
                  <a:t> </a:t>
                </a:r>
              </a:p>
            </p:txBody>
          </p:sp>
          <p:pic>
            <p:nvPicPr>
              <p:cNvPr id="16" name="Picture 15" descr="project:C2408-RADEM:Project-Management:21-ASIC-MRR2:Photo_VATA466.jpg"/>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159231" y="1927286"/>
                <a:ext cx="3952874" cy="3907156"/>
              </a:xfrm>
              <a:prstGeom prst="rect">
                <a:avLst/>
              </a:prstGeom>
              <a:noFill/>
              <a:ln>
                <a:noFill/>
              </a:ln>
            </p:spPr>
          </p:pic>
        </p:grpSp>
        <p:sp>
          <p:nvSpPr>
            <p:cNvPr id="17" name="TextBox 16"/>
            <p:cNvSpPr txBox="1"/>
            <p:nvPr/>
          </p:nvSpPr>
          <p:spPr>
            <a:xfrm>
              <a:off x="2933404" y="4952039"/>
              <a:ext cx="1061323" cy="276999"/>
            </a:xfrm>
            <a:prstGeom prst="rect">
              <a:avLst/>
            </a:prstGeom>
            <a:solidFill>
              <a:schemeClr val="bg1"/>
            </a:solidFill>
          </p:spPr>
          <p:txBody>
            <a:bodyPr wrap="square" rtlCol="0">
              <a:spAutoFit/>
            </a:bodyPr>
            <a:lstStyle/>
            <a:p>
              <a:pPr algn="ctr"/>
              <a:r>
                <a:rPr lang="en-US" sz="1200" dirty="0"/>
                <a:t>15980 µm</a:t>
              </a:r>
            </a:p>
          </p:txBody>
        </p:sp>
        <p:pic>
          <p:nvPicPr>
            <p:cNvPr id="18" name="Picture 17" descr="development:PCB_designs:7046-RADEM Test Board:Documentation:Photos:2016-04-20-7046-1-01-top.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8084468" y="4291600"/>
              <a:ext cx="1854018" cy="1463954"/>
            </a:xfrm>
            <a:prstGeom prst="rect">
              <a:avLst/>
            </a:prstGeom>
            <a:noFill/>
            <a:ln>
              <a:noFill/>
            </a:ln>
            <a:extLst>
              <a:ext uri="{53640926-AAD7-44d8-BBD7-CCE9431645EC}">
                <a14:shadowObscured xmlns:a14="http://schemas.microsoft.com/office/drawing/2010/main"/>
              </a:ext>
            </a:extLst>
          </p:spPr>
        </p:pic>
        <p:sp>
          <p:nvSpPr>
            <p:cNvPr id="19" name="TextBox 18"/>
            <p:cNvSpPr txBox="1"/>
            <p:nvPr/>
          </p:nvSpPr>
          <p:spPr>
            <a:xfrm>
              <a:off x="8869573" y="3897762"/>
              <a:ext cx="989536" cy="369332"/>
            </a:xfrm>
            <a:prstGeom prst="rect">
              <a:avLst/>
            </a:prstGeom>
            <a:solidFill>
              <a:schemeClr val="bg1">
                <a:lumMod val="85000"/>
              </a:schemeClr>
            </a:solidFill>
          </p:spPr>
          <p:txBody>
            <a:bodyPr wrap="none" rtlCol="0">
              <a:spAutoFit/>
            </a:bodyPr>
            <a:lstStyle/>
            <a:p>
              <a:r>
                <a:rPr lang="en-US" dirty="0" err="1"/>
                <a:t>Testcard</a:t>
              </a:r>
              <a:endParaRPr lang="en-US" dirty="0"/>
            </a:p>
          </p:txBody>
        </p:sp>
        <p:cxnSp>
          <p:nvCxnSpPr>
            <p:cNvPr id="20" name="Straight Arrow Connector 19"/>
            <p:cNvCxnSpPr/>
            <p:nvPr/>
          </p:nvCxnSpPr>
          <p:spPr>
            <a:xfrm flipV="1">
              <a:off x="7304324" y="2768461"/>
              <a:ext cx="1283914" cy="65764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7456724" y="4506131"/>
              <a:ext cx="1470367" cy="51000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pSp>
      <p:pic>
        <p:nvPicPr>
          <p:cNvPr id="23" name="Picture 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33003" y="5457542"/>
            <a:ext cx="4555430" cy="868394"/>
          </a:xfrm>
          <a:prstGeom prst="rect">
            <a:avLst/>
          </a:prstGeom>
        </p:spPr>
      </p:pic>
    </p:spTree>
    <p:extLst>
      <p:ext uri="{BB962C8B-B14F-4D97-AF65-F5344CB8AC3E}">
        <p14:creationId xmlns:p14="http://schemas.microsoft.com/office/powerpoint/2010/main" val="425046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31" y="365125"/>
            <a:ext cx="9535885" cy="951425"/>
          </a:xfrm>
        </p:spPr>
        <p:txBody>
          <a:bodyPr/>
          <a:lstStyle/>
          <a:p>
            <a:r>
              <a:rPr lang="en-US" dirty="0" smtClean="0"/>
              <a:t>NGRM ASIC versus RADEM ASIC</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46</a:t>
            </a:fld>
            <a:endParaRPr lang="en-US"/>
          </a:p>
        </p:txBody>
      </p:sp>
      <p:pic>
        <p:nvPicPr>
          <p:cNvPr id="7" name="Picture 6" descr="VATA465-Diagram-Blocks.jpg"/>
          <p:cNvPicPr/>
          <p:nvPr/>
        </p:nvPicPr>
        <p:blipFill>
          <a:blip r:embed="rId2" cstate="screen">
            <a:extLst>
              <a:ext uri="{28A0092B-C50C-407E-A947-70E740481C1C}">
                <a14:useLocalDpi xmlns:a14="http://schemas.microsoft.com/office/drawing/2010/main"/>
              </a:ext>
            </a:extLst>
          </a:blip>
          <a:stretch>
            <a:fillRect/>
          </a:stretch>
        </p:blipFill>
        <p:spPr>
          <a:xfrm>
            <a:off x="718852" y="3040525"/>
            <a:ext cx="3380693" cy="3077924"/>
          </a:xfrm>
          <a:prstGeom prst="rect">
            <a:avLst/>
          </a:prstGeom>
        </p:spPr>
      </p:pic>
      <p:pic>
        <p:nvPicPr>
          <p:cNvPr id="10" name="Picture 9" descr="VATA465-alon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873731" y="1490738"/>
            <a:ext cx="633177" cy="750837"/>
          </a:xfrm>
          <a:prstGeom prst="rect">
            <a:avLst/>
          </a:prstGeom>
        </p:spPr>
      </p:pic>
      <p:sp>
        <p:nvSpPr>
          <p:cNvPr id="11" name="TextBox 10"/>
          <p:cNvSpPr txBox="1"/>
          <p:nvPr/>
        </p:nvSpPr>
        <p:spPr>
          <a:xfrm>
            <a:off x="7468711" y="1345684"/>
            <a:ext cx="3821744" cy="1200329"/>
          </a:xfrm>
          <a:prstGeom prst="rect">
            <a:avLst/>
          </a:prstGeom>
          <a:noFill/>
        </p:spPr>
        <p:txBody>
          <a:bodyPr wrap="square" rtlCol="0">
            <a:spAutoFit/>
          </a:bodyPr>
          <a:lstStyle/>
          <a:p>
            <a:r>
              <a:rPr lang="en-US" dirty="0" smtClean="0"/>
              <a:t>New in RADEM ASIC: More channels, pattern </a:t>
            </a:r>
            <a:r>
              <a:rPr lang="en-US" dirty="0"/>
              <a:t>and coincidence </a:t>
            </a:r>
            <a:r>
              <a:rPr lang="en-US" dirty="0" smtClean="0"/>
              <a:t>units, counters, </a:t>
            </a:r>
            <a:r>
              <a:rPr lang="en-US" dirty="0"/>
              <a:t>p</a:t>
            </a:r>
            <a:r>
              <a:rPr lang="en-US" dirty="0" smtClean="0"/>
              <a:t>ulse </a:t>
            </a:r>
            <a:r>
              <a:rPr lang="en-US" dirty="0"/>
              <a:t>height voltage </a:t>
            </a:r>
            <a:r>
              <a:rPr lang="en-US" dirty="0" smtClean="0"/>
              <a:t>output, latch</a:t>
            </a:r>
            <a:r>
              <a:rPr lang="en-US" dirty="0"/>
              <a:t>-up detection </a:t>
            </a:r>
            <a:r>
              <a:rPr lang="en-US" dirty="0" smtClean="0"/>
              <a:t>unit, SPI </a:t>
            </a:r>
            <a:endParaRPr lang="en-US" dirty="0"/>
          </a:p>
        </p:txBody>
      </p:sp>
      <p:pic>
        <p:nvPicPr>
          <p:cNvPr id="12" name="Picture 11" descr="project:C2408-RADEM:Engineering:ASIC-Design:Architecture:for-TQR:ASIC-for-RADEM-Diagram_2016-06-12.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50203" y="2908414"/>
            <a:ext cx="5961634" cy="3598362"/>
          </a:xfrm>
          <a:prstGeom prst="rect">
            <a:avLst/>
          </a:prstGeom>
          <a:noFill/>
          <a:ln>
            <a:noFill/>
          </a:ln>
        </p:spPr>
      </p:pic>
      <p:pic>
        <p:nvPicPr>
          <p:cNvPr id="13" name="Picture 12" descr="project:C2408-RADEM:Project-Management:21-ASIC-MRR2:Photo_VATA466.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5410797" y="1247930"/>
            <a:ext cx="1661757" cy="1675127"/>
          </a:xfrm>
          <a:prstGeom prst="rect">
            <a:avLst/>
          </a:prstGeom>
          <a:noFill/>
          <a:ln>
            <a:noFill/>
          </a:ln>
        </p:spPr>
      </p:pic>
      <p:cxnSp>
        <p:nvCxnSpPr>
          <p:cNvPr id="14" name="Straight Connector 13"/>
          <p:cNvCxnSpPr/>
          <p:nvPr/>
        </p:nvCxnSpPr>
        <p:spPr>
          <a:xfrm>
            <a:off x="4768593" y="1593908"/>
            <a:ext cx="0" cy="4351338"/>
          </a:xfrm>
          <a:prstGeom prst="line">
            <a:avLst/>
          </a:prstGeom>
          <a:ln w="57150">
            <a:solidFill>
              <a:schemeClr val="bg2">
                <a:lumMod val="5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84844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650" y="282214"/>
            <a:ext cx="6599663" cy="1325563"/>
          </a:xfrm>
        </p:spPr>
        <p:txBody>
          <a:bodyPr/>
          <a:lstStyle/>
          <a:p>
            <a:r>
              <a:rPr lang="en-GB"/>
              <a:t>RADEM ASIC Features</a:t>
            </a:r>
            <a:endParaRPr lang="en-GB" dirty="0"/>
          </a:p>
        </p:txBody>
      </p:sp>
      <p:sp>
        <p:nvSpPr>
          <p:cNvPr id="4" name="Date Placeholder 3"/>
          <p:cNvSpPr>
            <a:spLocks noGrp="1"/>
          </p:cNvSpPr>
          <p:nvPr>
            <p:ph type="dt" sz="half" idx="10"/>
          </p:nvPr>
        </p:nvSpPr>
        <p:spPr>
          <a:xfrm>
            <a:off x="838200" y="6356350"/>
            <a:ext cx="2743200" cy="365125"/>
          </a:xfrm>
        </p:spPr>
        <p:txBody>
          <a:bodyPr/>
          <a:lstStyle/>
          <a:p>
            <a:r>
              <a:rPr lang="en-US" smtClean="0"/>
              <a:t>2017-09-11</a:t>
            </a:r>
            <a:endParaRPr lang="en-US"/>
          </a:p>
        </p:txBody>
      </p:sp>
      <p:sp>
        <p:nvSpPr>
          <p:cNvPr id="5" name="Footer Placeholder 4"/>
          <p:cNvSpPr>
            <a:spLocks noGrp="1"/>
          </p:cNvSpPr>
          <p:nvPr>
            <p:ph type="ftr" sz="quarter" idx="11"/>
          </p:nvPr>
        </p:nvSpPr>
        <p:spPr>
          <a:xfrm>
            <a:off x="4038600" y="6356350"/>
            <a:ext cx="4114800" cy="365125"/>
          </a:xfrm>
        </p:spPr>
        <p:txBody>
          <a:bodyPr/>
          <a:lstStyle/>
          <a:p>
            <a:r>
              <a:rPr lang="es-ES" smtClean="0"/>
              <a:t>www.ideas.no</a:t>
            </a:r>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330EA680-D336-4FF7-8B7A-9848BB0A1C32}" type="slidenum">
              <a:rPr lang="en-US" smtClean="0"/>
              <a:t>47</a:t>
            </a:fld>
            <a:endParaRPr lang="en-US"/>
          </a:p>
        </p:txBody>
      </p:sp>
      <p:pic>
        <p:nvPicPr>
          <p:cNvPr id="7" name="Picture 6"/>
          <p:cNvPicPr>
            <a:picLocks noChangeAspect="1"/>
          </p:cNvPicPr>
          <p:nvPr/>
        </p:nvPicPr>
        <p:blipFill>
          <a:blip r:embed="rId2"/>
          <a:stretch>
            <a:fillRect/>
          </a:stretch>
        </p:blipFill>
        <p:spPr>
          <a:xfrm>
            <a:off x="362650" y="1505960"/>
            <a:ext cx="5733350" cy="4499841"/>
          </a:xfrm>
          <a:prstGeom prst="rect">
            <a:avLst/>
          </a:prstGeom>
        </p:spPr>
      </p:pic>
      <p:pic>
        <p:nvPicPr>
          <p:cNvPr id="8" name="Picture 7" descr="Screen Shot 2016-05-31 at 21.12.14.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1" y="1607777"/>
            <a:ext cx="5823470" cy="3490454"/>
          </a:xfrm>
          <a:prstGeom prst="rect">
            <a:avLst/>
          </a:prstGeom>
        </p:spPr>
      </p:pic>
    </p:spTree>
    <p:extLst>
      <p:ext uri="{BB962C8B-B14F-4D97-AF65-F5344CB8AC3E}">
        <p14:creationId xmlns:p14="http://schemas.microsoft.com/office/powerpoint/2010/main" val="3163552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Diagram: Channel and Mux.</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48</a:t>
            </a:fld>
            <a:endParaRPr lang="en-US"/>
          </a:p>
        </p:txBody>
      </p:sp>
      <p:pic>
        <p:nvPicPr>
          <p:cNvPr id="10" name="Picture 9"/>
          <p:cNvPicPr/>
          <p:nvPr/>
        </p:nvPicPr>
        <p:blipFill>
          <a:blip r:embed="rId2" cstate="screen">
            <a:extLst>
              <a:ext uri="{28A0092B-C50C-407E-A947-70E740481C1C}">
                <a14:useLocalDpi xmlns:a14="http://schemas.microsoft.com/office/drawing/2010/main"/>
              </a:ext>
            </a:extLst>
          </a:blip>
          <a:stretch>
            <a:fillRect/>
          </a:stretch>
        </p:blipFill>
        <p:spPr bwMode="auto">
          <a:xfrm>
            <a:off x="882751" y="1595424"/>
            <a:ext cx="6117292" cy="4352565"/>
          </a:xfrm>
          <a:prstGeom prst="rect">
            <a:avLst/>
          </a:prstGeom>
          <a:noFill/>
          <a:ln>
            <a:noFill/>
          </a:ln>
        </p:spPr>
      </p:pic>
      <p:pic>
        <p:nvPicPr>
          <p:cNvPr id="12" name="Picture 11" descr="Macintosh HD:Users:dime:Desktop:Screen Shot 2016-05-24 at 13.27.05.png"/>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70777" y="1654396"/>
            <a:ext cx="2650490" cy="1566545"/>
          </a:xfrm>
          <a:prstGeom prst="rect">
            <a:avLst/>
          </a:prstGeom>
          <a:noFill/>
          <a:ln>
            <a:noFill/>
          </a:ln>
        </p:spPr>
      </p:pic>
      <p:pic>
        <p:nvPicPr>
          <p:cNvPr id="13" name="Picture 12" descr="Macintosh HD:Users:dime:Desktop:Screen Shot 2016-05-24 at 13.27.24.png"/>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25963" y="3632364"/>
            <a:ext cx="2537460" cy="1544955"/>
          </a:xfrm>
          <a:prstGeom prst="rect">
            <a:avLst/>
          </a:prstGeom>
          <a:noFill/>
          <a:ln>
            <a:noFill/>
          </a:ln>
        </p:spPr>
      </p:pic>
      <p:cxnSp>
        <p:nvCxnSpPr>
          <p:cNvPr id="15" name="Straight Arrow Connector 14"/>
          <p:cNvCxnSpPr>
            <a:stCxn id="12" idx="1"/>
          </p:cNvCxnSpPr>
          <p:nvPr/>
        </p:nvCxnSpPr>
        <p:spPr>
          <a:xfrm flipH="1">
            <a:off x="7170398" y="2437669"/>
            <a:ext cx="1100379" cy="716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1"/>
          </p:cNvCxnSpPr>
          <p:nvPr/>
        </p:nvCxnSpPr>
        <p:spPr>
          <a:xfrm flipH="1" flipV="1">
            <a:off x="7061990" y="3175359"/>
            <a:ext cx="1063973" cy="12294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65538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383" y="558503"/>
            <a:ext cx="8357612" cy="1325563"/>
          </a:xfrm>
        </p:spPr>
        <p:txBody>
          <a:bodyPr>
            <a:normAutofit fontScale="90000"/>
          </a:bodyPr>
          <a:lstStyle/>
          <a:p>
            <a:r>
              <a:rPr lang="en-US" dirty="0"/>
              <a:t>Trigger, Shaped Pulse, and Pulse Height versus Input Charge</a:t>
            </a:r>
          </a:p>
        </p:txBody>
      </p:sp>
      <p:sp>
        <p:nvSpPr>
          <p:cNvPr id="4" name="Date Placeholder 3"/>
          <p:cNvSpPr>
            <a:spLocks noGrp="1"/>
          </p:cNvSpPr>
          <p:nvPr>
            <p:ph type="dt" sz="half" idx="10"/>
          </p:nvPr>
        </p:nvSpPr>
        <p:spPr>
          <a:xfrm>
            <a:off x="838200" y="6356350"/>
            <a:ext cx="2743200" cy="365125"/>
          </a:xfrm>
        </p:spPr>
        <p:txBody>
          <a:bodyPr/>
          <a:lstStyle/>
          <a:p>
            <a:r>
              <a:rPr lang="en-US" smtClean="0"/>
              <a:t>2017-09-11</a:t>
            </a:r>
            <a:endParaRPr lang="en-US"/>
          </a:p>
        </p:txBody>
      </p:sp>
      <p:sp>
        <p:nvSpPr>
          <p:cNvPr id="5" name="Footer Placeholder 4"/>
          <p:cNvSpPr>
            <a:spLocks noGrp="1"/>
          </p:cNvSpPr>
          <p:nvPr>
            <p:ph type="ftr" sz="quarter" idx="11"/>
          </p:nvPr>
        </p:nvSpPr>
        <p:spPr>
          <a:xfrm>
            <a:off x="4038600" y="6356350"/>
            <a:ext cx="4114800" cy="365125"/>
          </a:xfrm>
        </p:spPr>
        <p:txBody>
          <a:bodyPr/>
          <a:lstStyle/>
          <a:p>
            <a:r>
              <a:rPr lang="es-ES" smtClean="0"/>
              <a:t>www.ideas.no</a:t>
            </a:r>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330EA680-D336-4FF7-8B7A-9848BB0A1C32}" type="slidenum">
              <a:rPr lang="en-US" smtClean="0"/>
              <a:t>49</a:t>
            </a:fld>
            <a:endParaRPr lang="en-US"/>
          </a:p>
        </p:txBody>
      </p:sp>
      <p:pic>
        <p:nvPicPr>
          <p:cNvPr id="15" name="Picture 14" descr="Oscilloscope-Fig-7046-1-01-LG-HG-combi"/>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54383" y="2474890"/>
            <a:ext cx="3170732" cy="26998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9295" y="2610387"/>
            <a:ext cx="3521467" cy="2677723"/>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74942" y="2474891"/>
            <a:ext cx="3699658" cy="2813220"/>
          </a:xfrm>
          <a:prstGeom prst="rect">
            <a:avLst/>
          </a:prstGeom>
        </p:spPr>
      </p:pic>
    </p:spTree>
    <p:extLst>
      <p:ext uri="{BB962C8B-B14F-4D97-AF65-F5344CB8AC3E}">
        <p14:creationId xmlns:p14="http://schemas.microsoft.com/office/powerpoint/2010/main" val="3505079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ircuit board&#10;&#10;Description generated with high confidence">
            <a:extLst>
              <a:ext uri="{FF2B5EF4-FFF2-40B4-BE49-F238E27FC236}">
                <a16:creationId xmlns:a16="http://schemas.microsoft.com/office/drawing/2014/main" xmlns="" id="{6BF107BA-8A06-4AF2-98BC-DAE0CA4E07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 y="10"/>
            <a:ext cx="4635571" cy="6857990"/>
          </a:xfrm>
          <a:prstGeom prst="rect">
            <a:avLst/>
          </a:prstGeom>
          <a:effectLst/>
        </p:spPr>
      </p:pic>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5" y="2115117"/>
            <a:ext cx="6309360" cy="0"/>
          </a:xfrm>
          <a:prstGeom prst="line">
            <a:avLst/>
          </a:prstGeom>
          <a:ln>
            <a:solidFill>
              <a:srgbClr val="45745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3" y="629268"/>
            <a:ext cx="6586491" cy="1286160"/>
          </a:xfrm>
        </p:spPr>
        <p:txBody>
          <a:bodyPr anchor="b">
            <a:normAutofit/>
          </a:bodyPr>
          <a:lstStyle/>
          <a:p>
            <a:r>
              <a:rPr lang="en-US"/>
              <a:t>Mission</a:t>
            </a:r>
          </a:p>
        </p:txBody>
      </p:sp>
      <p:sp>
        <p:nvSpPr>
          <p:cNvPr id="4" name="Date Placeholder 3"/>
          <p:cNvSpPr>
            <a:spLocks noGrp="1"/>
          </p:cNvSpPr>
          <p:nvPr>
            <p:ph type="dt" sz="half" idx="10"/>
          </p:nvPr>
        </p:nvSpPr>
        <p:spPr>
          <a:xfrm>
            <a:off x="838214" y="6356370"/>
            <a:ext cx="2049855" cy="365125"/>
          </a:xfrm>
        </p:spPr>
        <p:txBody>
          <a:bodyPr>
            <a:normAutofit/>
          </a:bodyPr>
          <a:lstStyle/>
          <a:p>
            <a:pPr>
              <a:spcAft>
                <a:spcPts val="600"/>
              </a:spcAft>
            </a:pPr>
            <a:r>
              <a:rPr lang="en-US" smtClean="0">
                <a:solidFill>
                  <a:srgbClr val="FFFFFF"/>
                </a:solidFill>
              </a:rPr>
              <a:t>2017-09-11</a:t>
            </a:r>
            <a:endParaRPr lang="en-US">
              <a:solidFill>
                <a:srgbClr val="FFFFFF"/>
              </a:solidFill>
            </a:endParaRPr>
          </a:p>
        </p:txBody>
      </p:sp>
      <p:sp>
        <p:nvSpPr>
          <p:cNvPr id="5" name="Footer Placeholder 4"/>
          <p:cNvSpPr>
            <a:spLocks noGrp="1"/>
          </p:cNvSpPr>
          <p:nvPr>
            <p:ph type="ftr" sz="quarter" idx="11"/>
          </p:nvPr>
        </p:nvSpPr>
        <p:spPr>
          <a:xfrm>
            <a:off x="4965436" y="6356370"/>
            <a:ext cx="4139135" cy="365125"/>
          </a:xfrm>
        </p:spPr>
        <p:txBody>
          <a:bodyPr>
            <a:normAutofit/>
          </a:bodyPr>
          <a:lstStyle/>
          <a:p>
            <a:pPr algn="l">
              <a:spcAft>
                <a:spcPts val="600"/>
              </a:spcAft>
            </a:pPr>
            <a:r>
              <a:rPr lang="en-US"/>
              <a:t>www.ideas.no</a:t>
            </a:r>
          </a:p>
        </p:txBody>
      </p:sp>
      <p:sp>
        <p:nvSpPr>
          <p:cNvPr id="6" name="Slide Number Placeholder 5"/>
          <p:cNvSpPr>
            <a:spLocks noGrp="1"/>
          </p:cNvSpPr>
          <p:nvPr>
            <p:ph type="sldNum" sz="quarter" idx="12"/>
          </p:nvPr>
        </p:nvSpPr>
        <p:spPr>
          <a:xfrm>
            <a:off x="10167054" y="6356370"/>
            <a:ext cx="1186759" cy="365125"/>
          </a:xfrm>
        </p:spPr>
        <p:txBody>
          <a:bodyPr>
            <a:normAutofit/>
          </a:bodyPr>
          <a:lstStyle/>
          <a:p>
            <a:pPr>
              <a:spcAft>
                <a:spcPts val="600"/>
              </a:spcAft>
            </a:pPr>
            <a:fld id="{F28D481B-9C33-CE4F-8CF2-86DB4266A916}" type="slidenum">
              <a:rPr lang="en-US" smtClean="0"/>
              <a:pPr>
                <a:spcAft>
                  <a:spcPts val="600"/>
                </a:spcAft>
              </a:pPr>
              <a:t>5</a:t>
            </a:fld>
            <a:endParaRPr lang="en-US"/>
          </a:p>
        </p:txBody>
      </p:sp>
      <p:sp>
        <p:nvSpPr>
          <p:cNvPr id="7" name="Content Placeholder 2"/>
          <p:cNvSpPr>
            <a:spLocks noGrp="1"/>
          </p:cNvSpPr>
          <p:nvPr>
            <p:ph idx="1"/>
          </p:nvPr>
        </p:nvSpPr>
        <p:spPr>
          <a:xfrm>
            <a:off x="4965445" y="2438420"/>
            <a:ext cx="6586489" cy="3785419"/>
          </a:xfrm>
        </p:spPr>
        <p:txBody>
          <a:bodyPr>
            <a:normAutofit/>
          </a:bodyPr>
          <a:lstStyle/>
          <a:p>
            <a:pPr marL="0" indent="0">
              <a:buNone/>
            </a:pPr>
            <a:r>
              <a:rPr lang="en-US" sz="2000"/>
              <a:t>To innovate </a:t>
            </a:r>
          </a:p>
          <a:p>
            <a:pPr marL="0" indent="0">
              <a:buNone/>
            </a:pPr>
            <a:r>
              <a:rPr lang="en-US" sz="2000" b="1"/>
              <a:t>Hybrid Image Sensor Systems </a:t>
            </a:r>
          </a:p>
          <a:p>
            <a:pPr marL="0" indent="0">
              <a:buNone/>
            </a:pPr>
            <a:r>
              <a:rPr lang="en-US" sz="2000"/>
              <a:t>for special operations </a:t>
            </a:r>
          </a:p>
          <a:p>
            <a:pPr marL="0" indent="0">
              <a:buNone/>
            </a:pPr>
            <a:r>
              <a:rPr lang="en-US" sz="2000"/>
              <a:t>and environments</a:t>
            </a:r>
          </a:p>
          <a:p>
            <a:endParaRPr lang="en-GB" sz="2000"/>
          </a:p>
        </p:txBody>
      </p:sp>
    </p:spTree>
    <p:extLst>
      <p:ext uri="{BB962C8B-B14F-4D97-AF65-F5344CB8AC3E}">
        <p14:creationId xmlns:p14="http://schemas.microsoft.com/office/powerpoint/2010/main" val="279882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Range, Gain, Noise (ENC)</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50</a:t>
            </a:fld>
            <a:endParaRPr lang="en-US"/>
          </a:p>
        </p:txBody>
      </p:sp>
      <p:pic>
        <p:nvPicPr>
          <p:cNvPr id="7" name="Picture 6"/>
          <p:cNvPicPr/>
          <p:nvPr/>
        </p:nvPicPr>
        <p:blipFill>
          <a:blip r:embed="rId3" cstate="screen">
            <a:extLst>
              <a:ext uri="{28A0092B-C50C-407E-A947-70E740481C1C}">
                <a14:useLocalDpi xmlns:a14="http://schemas.microsoft.com/office/drawing/2010/main"/>
              </a:ext>
            </a:extLst>
          </a:blip>
          <a:stretch>
            <a:fillRect/>
          </a:stretch>
        </p:blipFill>
        <p:spPr bwMode="auto">
          <a:xfrm>
            <a:off x="1055643" y="2088627"/>
            <a:ext cx="5415843" cy="4038726"/>
          </a:xfrm>
          <a:prstGeom prst="rect">
            <a:avLst/>
          </a:prstGeom>
          <a:noFill/>
          <a:ln>
            <a:noFill/>
          </a:ln>
        </p:spPr>
      </p:pic>
      <p:graphicFrame>
        <p:nvGraphicFramePr>
          <p:cNvPr id="9" name="Object 8"/>
          <p:cNvGraphicFramePr>
            <a:graphicFrameLocks noChangeAspect="1"/>
          </p:cNvGraphicFramePr>
          <p:nvPr>
            <p:extLst>
              <p:ext uri="{D42A27DB-BD31-4B8C-83A1-F6EECF244321}">
                <p14:modId xmlns:p14="http://schemas.microsoft.com/office/powerpoint/2010/main" val="2439553302"/>
              </p:ext>
            </p:extLst>
          </p:nvPr>
        </p:nvGraphicFramePr>
        <p:xfrm>
          <a:off x="7248525" y="2176823"/>
          <a:ext cx="4323543" cy="3789284"/>
        </p:xfrm>
        <a:graphic>
          <a:graphicData uri="http://schemas.openxmlformats.org/presentationml/2006/ole">
            <mc:AlternateContent xmlns:mc="http://schemas.openxmlformats.org/markup-compatibility/2006">
              <mc:Choice xmlns:v="urn:schemas-microsoft-com:vml" Requires="v">
                <p:oleObj spid="_x0000_s1028" name="Document" r:id="rId4" imgW="6324600" imgH="5092700" progId="Word.Document.12">
                  <p:embed/>
                </p:oleObj>
              </mc:Choice>
              <mc:Fallback>
                <p:oleObj name="Document" r:id="rId4" imgW="6324600" imgH="5092700" progId="Word.Document.12">
                  <p:embed/>
                  <p:pic>
                    <p:nvPicPr>
                      <p:cNvPr id="0" name=""/>
                      <p:cNvPicPr/>
                      <p:nvPr/>
                    </p:nvPicPr>
                    <p:blipFill>
                      <a:blip r:embed="rId5"/>
                      <a:stretch>
                        <a:fillRect/>
                      </a:stretch>
                    </p:blipFill>
                    <p:spPr>
                      <a:xfrm>
                        <a:off x="7248525" y="2176823"/>
                        <a:ext cx="4323543" cy="3789284"/>
                      </a:xfrm>
                      <a:prstGeom prst="rect">
                        <a:avLst/>
                      </a:prstGeom>
                    </p:spPr>
                  </p:pic>
                </p:oleObj>
              </mc:Fallback>
            </mc:AlternateContent>
          </a:graphicData>
        </a:graphic>
      </p:graphicFrame>
    </p:spTree>
    <p:extLst>
      <p:ext uri="{BB962C8B-B14F-4D97-AF65-F5344CB8AC3E}">
        <p14:creationId xmlns:p14="http://schemas.microsoft.com/office/powerpoint/2010/main" val="2371460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Coincidence Counting</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51</a:t>
            </a:fld>
            <a:endParaRPr lang="en-US"/>
          </a:p>
        </p:txBody>
      </p:sp>
      <p:grpSp>
        <p:nvGrpSpPr>
          <p:cNvPr id="11" name="Group 10"/>
          <p:cNvGrpSpPr/>
          <p:nvPr/>
        </p:nvGrpSpPr>
        <p:grpSpPr>
          <a:xfrm>
            <a:off x="838200" y="1991360"/>
            <a:ext cx="10688782" cy="4364990"/>
            <a:chOff x="838200" y="1991360"/>
            <a:chExt cx="8464041" cy="3514585"/>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991360"/>
              <a:ext cx="3632521" cy="2806699"/>
            </a:xfrm>
            <a:prstGeom prst="rect">
              <a:avLst/>
            </a:prstGeom>
          </p:spPr>
        </p:pic>
        <p:pic>
          <p:nvPicPr>
            <p:cNvPr id="8" name="Picture 7" descr="Screen Shot 2016-05-31 at 21.04.1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6158" y="2092960"/>
              <a:ext cx="4736083" cy="2705099"/>
            </a:xfrm>
            <a:prstGeom prst="rect">
              <a:avLst/>
            </a:prstGeom>
          </p:spPr>
        </p:pic>
        <p:sp>
          <p:nvSpPr>
            <p:cNvPr id="9" name="TextBox 8"/>
            <p:cNvSpPr txBox="1"/>
            <p:nvPr/>
          </p:nvSpPr>
          <p:spPr>
            <a:xfrm>
              <a:off x="5086949" y="4798059"/>
              <a:ext cx="4127628" cy="707886"/>
            </a:xfrm>
            <a:prstGeom prst="rect">
              <a:avLst/>
            </a:prstGeom>
            <a:noFill/>
          </p:spPr>
          <p:txBody>
            <a:bodyPr wrap="square" rtlCol="0">
              <a:spAutoFit/>
            </a:bodyPr>
            <a:lstStyle/>
            <a:p>
              <a:pPr algn="r"/>
              <a:r>
                <a:rPr lang="en-US" sz="2000" dirty="0"/>
                <a:t>22-bit Gray counters incrementing,</a:t>
              </a:r>
            </a:p>
            <a:p>
              <a:pPr algn="r"/>
              <a:r>
                <a:rPr lang="en-US" sz="2000" dirty="0"/>
                <a:t>Log</a:t>
              </a:r>
              <a:r>
                <a:rPr lang="en-US" sz="2000" baseline="-25000" dirty="0"/>
                <a:t>2</a:t>
              </a:r>
              <a:r>
                <a:rPr lang="en-US" sz="2000" dirty="0"/>
                <a:t> (4194304) = 22</a:t>
              </a:r>
            </a:p>
          </p:txBody>
        </p:sp>
        <p:sp>
          <p:nvSpPr>
            <p:cNvPr id="10" name="TextBox 9"/>
            <p:cNvSpPr txBox="1"/>
            <p:nvPr/>
          </p:nvSpPr>
          <p:spPr>
            <a:xfrm>
              <a:off x="1129417" y="4848802"/>
              <a:ext cx="2754029" cy="369332"/>
            </a:xfrm>
            <a:prstGeom prst="rect">
              <a:avLst/>
            </a:prstGeom>
            <a:noFill/>
          </p:spPr>
          <p:txBody>
            <a:bodyPr wrap="none" rtlCol="0">
              <a:spAutoFit/>
            </a:bodyPr>
            <a:lstStyle/>
            <a:p>
              <a:r>
                <a:rPr lang="en-US" dirty="0"/>
                <a:t>Input charge rate capability</a:t>
              </a:r>
            </a:p>
          </p:txBody>
        </p:sp>
      </p:grpSp>
    </p:spTree>
    <p:extLst>
      <p:ext uri="{BB962C8B-B14F-4D97-AF65-F5344CB8AC3E}">
        <p14:creationId xmlns:p14="http://schemas.microsoft.com/office/powerpoint/2010/main" val="1814363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On-Chip Latch-Up Detection Unit</a:t>
            </a:r>
          </a:p>
        </p:txBody>
      </p:sp>
      <p:sp>
        <p:nvSpPr>
          <p:cNvPr id="3" name="Content Placeholder 2"/>
          <p:cNvSpPr>
            <a:spLocks noGrp="1"/>
          </p:cNvSpPr>
          <p:nvPr>
            <p:ph idx="1"/>
          </p:nvPr>
        </p:nvSpPr>
        <p:spPr>
          <a:xfrm>
            <a:off x="838200" y="1663813"/>
            <a:ext cx="5316940" cy="4513150"/>
          </a:xfrm>
        </p:spPr>
        <p:txBody>
          <a:bodyPr>
            <a:normAutofit/>
          </a:bodyPr>
          <a:lstStyle/>
          <a:p>
            <a:pPr>
              <a:buFont typeface="Wingdings" panose="05000000000000000000" pitchFamily="2" charset="2"/>
              <a:buChar char="§"/>
            </a:pPr>
            <a:r>
              <a:rPr lang="en-GB" sz="2400" dirty="0"/>
              <a:t>2x </a:t>
            </a:r>
            <a:r>
              <a:rPr lang="en-GB" sz="2400" dirty="0" err="1"/>
              <a:t>latchup</a:t>
            </a:r>
            <a:r>
              <a:rPr lang="en-GB" sz="2400" dirty="0"/>
              <a:t> detection units (LU1/2).</a:t>
            </a:r>
          </a:p>
          <a:p>
            <a:pPr>
              <a:buFont typeface="Wingdings" panose="05000000000000000000" pitchFamily="2" charset="2"/>
              <a:buChar char="§"/>
            </a:pPr>
            <a:r>
              <a:rPr lang="en-GB" sz="2400" dirty="0"/>
              <a:t>Voltage drop over ext. shunt resistor (0.2 Ohm) measured.</a:t>
            </a:r>
          </a:p>
          <a:p>
            <a:pPr>
              <a:buFont typeface="Wingdings" panose="05000000000000000000" pitchFamily="2" charset="2"/>
              <a:buChar char="§"/>
            </a:pPr>
            <a:r>
              <a:rPr lang="en-GB" sz="2400" dirty="0"/>
              <a:t>1x global OR (GLU).</a:t>
            </a:r>
          </a:p>
          <a:p>
            <a:pPr>
              <a:buFont typeface="Wingdings" panose="05000000000000000000" pitchFamily="2" charset="2"/>
              <a:buChar char="§"/>
            </a:pPr>
            <a:r>
              <a:rPr lang="en-GB" sz="2400" dirty="0"/>
              <a:t>5-bit program. Current threshold:     0.14 A – 2.10 A @ 0.2 Ohm.</a:t>
            </a:r>
          </a:p>
          <a:p>
            <a:pPr>
              <a:buFont typeface="Wingdings" panose="05000000000000000000" pitchFamily="2" charset="2"/>
              <a:buChar char="§"/>
            </a:pPr>
            <a:endParaRPr lang="en-GB" sz="2400"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52</a:t>
            </a:fld>
            <a:endParaRPr lang="en-US"/>
          </a:p>
        </p:txBody>
      </p:sp>
      <p:cxnSp>
        <p:nvCxnSpPr>
          <p:cNvPr id="7" name="Straight Connector 6"/>
          <p:cNvCxnSpPr/>
          <p:nvPr/>
        </p:nvCxnSpPr>
        <p:spPr>
          <a:xfrm>
            <a:off x="6155140" y="1663813"/>
            <a:ext cx="0" cy="4351338"/>
          </a:xfrm>
          <a:prstGeom prst="line">
            <a:avLst/>
          </a:prstGeom>
          <a:ln w="57150">
            <a:solidFill>
              <a:schemeClr val="bg2">
                <a:lumMod val="50000"/>
              </a:schemeClr>
            </a:solidFill>
          </a:ln>
        </p:spPr>
        <p:style>
          <a:lnRef idx="3">
            <a:schemeClr val="dk1"/>
          </a:lnRef>
          <a:fillRef idx="0">
            <a:schemeClr val="dk1"/>
          </a:fillRef>
          <a:effectRef idx="2">
            <a:schemeClr val="dk1"/>
          </a:effectRef>
          <a:fontRef idx="minor">
            <a:schemeClr val="tx1"/>
          </a:fontRef>
        </p:style>
      </p:cxnSp>
      <p:pic>
        <p:nvPicPr>
          <p:cNvPr id="8" name="Picture 7" descr="project:C2408-RADEM:Engineering:ASIC-Design:Architecture:for-TQR:ASIC-for-RADEM-Diagram_2016-06-1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457968" y="4470823"/>
            <a:ext cx="3559038" cy="1912824"/>
          </a:xfrm>
          <a:prstGeom prst="rect">
            <a:avLst/>
          </a:prstGeom>
          <a:noFill/>
          <a:ln>
            <a:noFill/>
          </a:ln>
        </p:spPr>
      </p:pic>
      <p:pic>
        <p:nvPicPr>
          <p:cNvPr id="9" name="Picture 8"/>
          <p:cNvPicPr>
            <a:picLocks noChangeAspect="1"/>
          </p:cNvPicPr>
          <p:nvPr/>
        </p:nvPicPr>
        <p:blipFill>
          <a:blip r:embed="rId4"/>
          <a:stretch>
            <a:fillRect/>
          </a:stretch>
        </p:blipFill>
        <p:spPr>
          <a:xfrm>
            <a:off x="6509982" y="1861563"/>
            <a:ext cx="4962098" cy="3818612"/>
          </a:xfrm>
          <a:prstGeom prst="rect">
            <a:avLst/>
          </a:prstGeom>
        </p:spPr>
      </p:pic>
    </p:spTree>
    <p:extLst>
      <p:ext uri="{BB962C8B-B14F-4D97-AF65-F5344CB8AC3E}">
        <p14:creationId xmlns:p14="http://schemas.microsoft.com/office/powerpoint/2010/main" val="1085792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Single Event Effects</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53</a:t>
            </a:fld>
            <a:endParaRPr lang="en-US"/>
          </a:p>
        </p:txBody>
      </p:sp>
      <p:grpSp>
        <p:nvGrpSpPr>
          <p:cNvPr id="13" name="Group 12"/>
          <p:cNvGrpSpPr/>
          <p:nvPr/>
        </p:nvGrpSpPr>
        <p:grpSpPr>
          <a:xfrm>
            <a:off x="838200" y="1504519"/>
            <a:ext cx="10859429" cy="3848067"/>
            <a:chOff x="944582" y="2113330"/>
            <a:chExt cx="8251230" cy="3633749"/>
          </a:xfrm>
        </p:grpSpPr>
        <p:pic>
          <p:nvPicPr>
            <p:cNvPr id="7" name="Chart 10"/>
            <p:cNvPicPr>
              <a:picLocks noChangeAspect="1"/>
            </p:cNvPicPr>
            <p:nvPr/>
          </p:nvPicPr>
          <p:blipFill>
            <a:blip r:embed="rId2" cstate="screen">
              <a:extLst>
                <a:ext uri="{28A0092B-C50C-407E-A947-70E740481C1C}">
                  <a14:useLocalDpi xmlns:a14="http://schemas.microsoft.com/office/drawing/2010/main"/>
                </a:ext>
              </a:extLst>
            </a:blip>
            <a:srcRect r="-66"/>
            <a:stretch>
              <a:fillRect/>
            </a:stretch>
          </p:blipFill>
          <p:spPr bwMode="auto">
            <a:xfrm>
              <a:off x="3673409" y="2206644"/>
              <a:ext cx="5522403" cy="3399131"/>
            </a:xfrm>
            <a:prstGeom prst="rect">
              <a:avLst/>
            </a:prstGeom>
            <a:noFill/>
            <a:ln>
              <a:noFill/>
            </a:ln>
            <a:effectLst/>
          </p:spPr>
        </p:pic>
        <p:pic>
          <p:nvPicPr>
            <p:cNvPr id="8" name="Picture 7" descr="F:\Pctures\IMG_832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032663" y="2521250"/>
              <a:ext cx="1605609" cy="1328780"/>
            </a:xfrm>
            <a:prstGeom prst="rect">
              <a:avLst/>
            </a:prstGeom>
            <a:noFill/>
            <a:ln>
              <a:noFill/>
            </a:ln>
            <a:effectLst/>
          </p:spPr>
        </p:pic>
        <p:sp>
          <p:nvSpPr>
            <p:cNvPr id="9" name="TextBox 8"/>
            <p:cNvSpPr txBox="1"/>
            <p:nvPr/>
          </p:nvSpPr>
          <p:spPr>
            <a:xfrm>
              <a:off x="944582" y="2113330"/>
              <a:ext cx="2295177" cy="400110"/>
            </a:xfrm>
            <a:prstGeom prst="rect">
              <a:avLst/>
            </a:prstGeom>
            <a:noFill/>
          </p:spPr>
          <p:txBody>
            <a:bodyPr wrap="square" rtlCol="0">
              <a:spAutoFit/>
            </a:bodyPr>
            <a:lstStyle/>
            <a:p>
              <a:pPr algn="l"/>
              <a:r>
                <a:rPr lang="nb-NO" sz="2000" dirty="0">
                  <a:latin typeface="Calibri" panose="020F0502020204030204" pitchFamily="34" charset="0"/>
                </a:rPr>
                <a:t>0.35µm AMS CMOS</a:t>
              </a:r>
              <a:endParaRPr lang="nb-NO" sz="2000" dirty="0">
                <a:solidFill>
                  <a:schemeClr val="tx1"/>
                </a:solidFill>
                <a:effectLst/>
                <a:latin typeface="Calibri" panose="020F0502020204030204" pitchFamily="34" charset="0"/>
              </a:endParaRPr>
            </a:p>
          </p:txBody>
        </p:sp>
        <p:sp>
          <p:nvSpPr>
            <p:cNvPr id="10" name="TextBox 9"/>
            <p:cNvSpPr txBox="1"/>
            <p:nvPr/>
          </p:nvSpPr>
          <p:spPr>
            <a:xfrm>
              <a:off x="4444505" y="5285414"/>
              <a:ext cx="2638538" cy="461665"/>
            </a:xfrm>
            <a:prstGeom prst="rect">
              <a:avLst/>
            </a:prstGeom>
            <a:noFill/>
          </p:spPr>
          <p:txBody>
            <a:bodyPr wrap="none" rtlCol="0">
              <a:spAutoFit/>
            </a:bodyPr>
            <a:lstStyle/>
            <a:p>
              <a:r>
                <a:rPr lang="ro-RO" sz="1200" dirty="0"/>
                <a:t>Pahlsson et al., SPIE DSS IR Technology, </a:t>
              </a:r>
            </a:p>
            <a:p>
              <a:r>
                <a:rPr lang="ro-RO" sz="1200" dirty="0">
                  <a:hlinkClick r:id="rId4"/>
                </a:rPr>
                <a:t>http://dx.doi.org/10.1117/12.2180439</a:t>
              </a:r>
              <a:endParaRPr lang="ro-RO" sz="1200" dirty="0"/>
            </a:p>
          </p:txBody>
        </p:sp>
        <p:pic>
          <p:nvPicPr>
            <p:cNvPr id="11" name="Picture 2" descr="F:\C_Documents\UCL Test 29102013\Pictures\IMG_180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32663" y="3926829"/>
              <a:ext cx="1930625" cy="1447969"/>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32663" y="5377747"/>
              <a:ext cx="2039102" cy="369332"/>
            </a:xfrm>
            <a:prstGeom prst="rect">
              <a:avLst/>
            </a:prstGeom>
          </p:spPr>
          <p:txBody>
            <a:bodyPr wrap="none">
              <a:spAutoFit/>
            </a:bodyPr>
            <a:lstStyle/>
            <a:p>
              <a:r>
                <a:rPr lang="nb-NO" dirty="0">
                  <a:latin typeface="Calibri" panose="020F0502020204030204" pitchFamily="34" charset="0"/>
                </a:rPr>
                <a:t>SEE tests at UCL HIF</a:t>
              </a:r>
              <a:endParaRPr lang="en-US" dirty="0">
                <a:latin typeface="Calibri" panose="020F0502020204030204" pitchFamily="34" charset="0"/>
              </a:endParaRPr>
            </a:p>
          </p:txBody>
        </p:sp>
      </p:grpSp>
      <p:sp>
        <p:nvSpPr>
          <p:cNvPr id="14" name="TextBox 13"/>
          <p:cNvSpPr txBox="1"/>
          <p:nvPr/>
        </p:nvSpPr>
        <p:spPr>
          <a:xfrm>
            <a:off x="822713" y="5684508"/>
            <a:ext cx="4774769" cy="369332"/>
          </a:xfrm>
          <a:prstGeom prst="rect">
            <a:avLst/>
          </a:prstGeom>
          <a:noFill/>
        </p:spPr>
        <p:txBody>
          <a:bodyPr wrap="none" rtlCol="0">
            <a:spAutoFit/>
          </a:bodyPr>
          <a:lstStyle/>
          <a:p>
            <a:r>
              <a:rPr lang="en-US" dirty="0"/>
              <a:t>Radiation tests with RADEM ASIC are in progress.</a:t>
            </a:r>
          </a:p>
        </p:txBody>
      </p:sp>
    </p:spTree>
    <p:extLst>
      <p:ext uri="{BB962C8B-B14F-4D97-AF65-F5344CB8AC3E}">
        <p14:creationId xmlns:p14="http://schemas.microsoft.com/office/powerpoint/2010/main" val="33304706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682" y="546527"/>
            <a:ext cx="8596866" cy="1325563"/>
          </a:xfrm>
        </p:spPr>
        <p:txBody>
          <a:bodyPr>
            <a:normAutofit fontScale="90000"/>
          </a:bodyPr>
          <a:lstStyle/>
          <a:p>
            <a:r>
              <a:rPr lang="en-GB" dirty="0" smtClean="0"/>
              <a:t>Space Radiation Monitor </a:t>
            </a:r>
            <a:r>
              <a:rPr lang="en-GB" dirty="0"/>
              <a:t>ASIC </a:t>
            </a:r>
            <a:r>
              <a:rPr lang="en-GB" dirty="0" smtClean="0"/>
              <a:t>Articles by IDEAS</a:t>
            </a:r>
            <a:endParaRPr lang="en-GB" dirty="0"/>
          </a:p>
        </p:txBody>
      </p:sp>
      <p:sp>
        <p:nvSpPr>
          <p:cNvPr id="3" name="Content Placeholder 2"/>
          <p:cNvSpPr>
            <a:spLocks noGrp="1"/>
          </p:cNvSpPr>
          <p:nvPr>
            <p:ph idx="1"/>
          </p:nvPr>
        </p:nvSpPr>
        <p:spPr/>
        <p:txBody>
          <a:bodyPr>
            <a:normAutofit fontScale="92500" lnSpcReduction="10000"/>
          </a:bodyPr>
          <a:lstStyle/>
          <a:p>
            <a:pPr marL="0" indent="0">
              <a:buNone/>
            </a:pPr>
            <a:endParaRPr lang="en-GB" dirty="0"/>
          </a:p>
          <a:p>
            <a:pPr marL="514350" indent="-514350">
              <a:buFont typeface="+mj-lt"/>
              <a:buAutoNum type="arabicPeriod"/>
            </a:pPr>
            <a:r>
              <a:rPr lang="en-GB" dirty="0" smtClean="0"/>
              <a:t>Meier, D., et al.: “Development of an ASIC for charged particle counting with silicon radiation detectors”, IEEE </a:t>
            </a:r>
            <a:r>
              <a:rPr lang="en-GB" dirty="0" err="1" smtClean="0"/>
              <a:t>Nucl</a:t>
            </a:r>
            <a:r>
              <a:rPr lang="en-GB" dirty="0" smtClean="0"/>
              <a:t>. Sci. </a:t>
            </a:r>
            <a:r>
              <a:rPr lang="en-GB" dirty="0" err="1" smtClean="0"/>
              <a:t>Symp</a:t>
            </a:r>
            <a:r>
              <a:rPr lang="en-GB" dirty="0" smtClean="0"/>
              <a:t>. 2013, DOI: 10.1109/NSSMIC.2013.6829764.</a:t>
            </a:r>
          </a:p>
          <a:p>
            <a:pPr marL="514350" indent="-514350">
              <a:buFont typeface="+mj-lt"/>
              <a:buAutoNum type="arabicPeriod"/>
            </a:pPr>
            <a:r>
              <a:rPr lang="en-GB" dirty="0" smtClean="0"/>
              <a:t>Stein</a:t>
            </a:r>
            <a:r>
              <a:rPr lang="en-GB" dirty="0"/>
              <a:t>, T. A., et al.: "Front-end readout ASIC for charged particle counting with the RADEM instrument on the ESA JUICE mission." </a:t>
            </a:r>
            <a:r>
              <a:rPr lang="en-GB" i="1" dirty="0"/>
              <a:t>SPIE Astronomical Telescopes+ Instrumentation</a:t>
            </a:r>
            <a:r>
              <a:rPr lang="en-GB" dirty="0"/>
              <a:t>. International Society for Optics and Photonics, 2016.</a:t>
            </a:r>
          </a:p>
          <a:p>
            <a:pPr marL="514350" indent="-514350">
              <a:buFont typeface="+mj-lt"/>
              <a:buAutoNum type="arabicPeriod"/>
            </a:pPr>
            <a:r>
              <a:rPr lang="en-GB" dirty="0"/>
              <a:t>Stein, T. A. et al.: “Characterisation of an ASIC for Small Satellite Space Radiation Monitors” (in progress).</a:t>
            </a:r>
          </a:p>
          <a:p>
            <a:pPr marL="514350" indent="-514350">
              <a:buFont typeface="+mj-lt"/>
              <a:buAutoNum type="arabicPeriod"/>
            </a:pPr>
            <a:endParaRPr lang="en-GB" dirty="0"/>
          </a:p>
          <a:p>
            <a:pPr marL="514350" indent="-514350">
              <a:buFont typeface="+mj-lt"/>
              <a:buAutoNum type="arabicPeriod"/>
            </a:pPr>
            <a:endParaRPr lang="en-GB" dirty="0"/>
          </a:p>
          <a:p>
            <a:endParaRPr lang="en-GB"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54</a:t>
            </a:fld>
            <a:endParaRPr lang="en-US"/>
          </a:p>
        </p:txBody>
      </p:sp>
    </p:spTree>
    <p:extLst>
      <p:ext uri="{BB962C8B-B14F-4D97-AF65-F5344CB8AC3E}">
        <p14:creationId xmlns:p14="http://schemas.microsoft.com/office/powerpoint/2010/main" val="3073310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15293" y="4673699"/>
            <a:ext cx="3054973" cy="1015778"/>
          </a:xfrm>
          <a:prstGeom prst="rect">
            <a:avLst/>
          </a:prstGeom>
        </p:spPr>
      </p:pic>
      <p:sp>
        <p:nvSpPr>
          <p:cNvPr id="71" name="Freeform 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Freeform 4"/>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ctrTitle"/>
          </p:nvPr>
        </p:nvSpPr>
        <p:spPr>
          <a:xfrm>
            <a:off x="804672" y="2600325"/>
            <a:ext cx="4948428" cy="2651200"/>
          </a:xfrm>
        </p:spPr>
        <p:txBody>
          <a:bodyPr anchor="t">
            <a:normAutofit/>
          </a:bodyPr>
          <a:lstStyle/>
          <a:p>
            <a:pPr algn="l"/>
            <a:r>
              <a:rPr lang="en-GB" sz="5400" dirty="0">
                <a:solidFill>
                  <a:schemeClr val="bg1"/>
                </a:solidFill>
              </a:rPr>
              <a:t>SIPHRA 16-Channel </a:t>
            </a:r>
            <a:r>
              <a:rPr lang="en-GB" sz="5400" u="sng" dirty="0" err="1">
                <a:solidFill>
                  <a:schemeClr val="bg1"/>
                </a:solidFill>
              </a:rPr>
              <a:t>S</a:t>
            </a:r>
            <a:r>
              <a:rPr lang="en-GB" sz="5400" dirty="0" err="1">
                <a:solidFill>
                  <a:schemeClr val="bg1"/>
                </a:solidFill>
              </a:rPr>
              <a:t>i</a:t>
            </a:r>
            <a:r>
              <a:rPr lang="en-GB" sz="5400" u="sng" dirty="0" err="1">
                <a:solidFill>
                  <a:schemeClr val="bg1"/>
                </a:solidFill>
              </a:rPr>
              <a:t>P</a:t>
            </a:r>
            <a:r>
              <a:rPr lang="en-GB" sz="5400" dirty="0" err="1">
                <a:solidFill>
                  <a:schemeClr val="bg1"/>
                </a:solidFill>
              </a:rPr>
              <a:t>M</a:t>
            </a:r>
            <a:r>
              <a:rPr lang="en-GB" sz="5400" dirty="0">
                <a:solidFill>
                  <a:schemeClr val="bg1"/>
                </a:solidFill>
              </a:rPr>
              <a:t> </a:t>
            </a:r>
            <a:r>
              <a:rPr lang="en-GB" sz="5400" u="sng" dirty="0">
                <a:solidFill>
                  <a:schemeClr val="bg1"/>
                </a:solidFill>
              </a:rPr>
              <a:t>R</a:t>
            </a:r>
            <a:r>
              <a:rPr lang="en-GB" sz="5400" dirty="0">
                <a:solidFill>
                  <a:schemeClr val="bg1"/>
                </a:solidFill>
              </a:rPr>
              <a:t>eadout </a:t>
            </a:r>
            <a:r>
              <a:rPr lang="en-GB" sz="5400" u="sng" dirty="0">
                <a:solidFill>
                  <a:schemeClr val="bg1"/>
                </a:solidFill>
              </a:rPr>
              <a:t>A</a:t>
            </a:r>
            <a:r>
              <a:rPr lang="en-GB" sz="5400" dirty="0">
                <a:solidFill>
                  <a:schemeClr val="bg1"/>
                </a:solidFill>
              </a:rPr>
              <a:t>SIC</a:t>
            </a:r>
            <a:endParaRPr lang="en-US" sz="5400" dirty="0">
              <a:solidFill>
                <a:schemeClr val="bg1"/>
              </a:solidFill>
            </a:endParaRPr>
          </a:p>
        </p:txBody>
      </p:sp>
      <p:sp>
        <p:nvSpPr>
          <p:cNvPr id="3" name="Subtitle 2"/>
          <p:cNvSpPr>
            <a:spLocks noGrp="1"/>
          </p:cNvSpPr>
          <p:nvPr>
            <p:ph type="subTitle" idx="1"/>
          </p:nvPr>
        </p:nvSpPr>
        <p:spPr>
          <a:xfrm>
            <a:off x="804672" y="736270"/>
            <a:ext cx="4167376" cy="1719705"/>
          </a:xfrm>
        </p:spPr>
        <p:txBody>
          <a:bodyPr vert="horz" lIns="91440" tIns="45720" rIns="91440" bIns="45720" rtlCol="0" anchor="b">
            <a:normAutofit/>
          </a:bodyPr>
          <a:lstStyle/>
          <a:p>
            <a:pPr algn="l">
              <a:lnSpc>
                <a:spcPct val="70000"/>
              </a:lnSpc>
            </a:pPr>
            <a:r>
              <a:rPr lang="en-US" sz="1400" dirty="0">
                <a:solidFill>
                  <a:schemeClr val="bg1"/>
                </a:solidFill>
              </a:rPr>
              <a:t>For the IDEAS Team:</a:t>
            </a:r>
          </a:p>
          <a:p>
            <a:pPr algn="l">
              <a:lnSpc>
                <a:spcPct val="70000"/>
              </a:lnSpc>
            </a:pPr>
            <a:r>
              <a:rPr lang="en-US" sz="1400" dirty="0">
                <a:solidFill>
                  <a:schemeClr val="bg1"/>
                </a:solidFill>
              </a:rPr>
              <a:t>Dirk Meier, </a:t>
            </a:r>
            <a:r>
              <a:rPr lang="en-US" sz="1400" dirty="0">
                <a:solidFill>
                  <a:schemeClr val="bg1"/>
                </a:solidFill>
                <a:hlinkClick r:id="rId4"/>
              </a:rPr>
              <a:t>dirk.meier@ideas.no</a:t>
            </a:r>
            <a:endParaRPr lang="en-US" sz="1400" dirty="0">
              <a:solidFill>
                <a:schemeClr val="bg1"/>
              </a:solidFill>
            </a:endParaRPr>
          </a:p>
          <a:p>
            <a:pPr algn="l">
              <a:lnSpc>
                <a:spcPct val="70000"/>
              </a:lnSpc>
            </a:pPr>
            <a:endParaRPr lang="en-US" sz="1400" dirty="0">
              <a:solidFill>
                <a:schemeClr val="bg1"/>
              </a:solidFill>
            </a:endParaRPr>
          </a:p>
          <a:p>
            <a:pPr algn="l">
              <a:lnSpc>
                <a:spcPct val="70000"/>
              </a:lnSpc>
            </a:pPr>
            <a:r>
              <a:rPr lang="en-US" sz="1400" dirty="0">
                <a:solidFill>
                  <a:schemeClr val="bg1"/>
                </a:solidFill>
              </a:rPr>
              <a:t>NDIP 2017, Tour, France, </a:t>
            </a:r>
            <a:br>
              <a:rPr lang="en-US" sz="1400" dirty="0">
                <a:solidFill>
                  <a:schemeClr val="bg1"/>
                </a:solidFill>
              </a:rPr>
            </a:br>
            <a:r>
              <a:rPr lang="en-US" sz="1400" dirty="0">
                <a:solidFill>
                  <a:schemeClr val="bg1"/>
                </a:solidFill>
              </a:rPr>
              <a:t>3-7 July 2017.</a:t>
            </a:r>
          </a:p>
          <a:p>
            <a:pPr algn="l">
              <a:lnSpc>
                <a:spcPct val="70000"/>
              </a:lnSpc>
            </a:pPr>
            <a:endParaRPr lang="en-US" sz="1100" dirty="0">
              <a:solidFill>
                <a:schemeClr val="bg1"/>
              </a:solidFill>
            </a:endParaRPr>
          </a:p>
        </p:txBody>
      </p:sp>
      <p:pic>
        <p:nvPicPr>
          <p:cNvPr id="26" name="Content Placeholder 6" descr="A close up of a circuit board&#10;&#10;Description generated with very high confidence">
            <a:extLst>
              <a:ext uri="{FF2B5EF4-FFF2-40B4-BE49-F238E27FC236}">
                <a16:creationId xmlns="" xmlns:a16="http://schemas.microsoft.com/office/drawing/2014/main" id="{237803E3-B7F3-4C2F-80D4-CDA9B80CD2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7764679" y="283816"/>
            <a:ext cx="4105588" cy="4105588"/>
          </a:xfrm>
          <a:custGeom>
            <a:avLst/>
            <a:gdLst>
              <a:gd name="connsiteX0" fmla="*/ 1722118 w 3444236"/>
              <a:gd name="connsiteY0" fmla="*/ 0 h 3444236"/>
              <a:gd name="connsiteX1" fmla="*/ 3444236 w 3444236"/>
              <a:gd name="connsiteY1" fmla="*/ 1722118 h 3444236"/>
              <a:gd name="connsiteX2" fmla="*/ 1722118 w 3444236"/>
              <a:gd name="connsiteY2" fmla="*/ 3444236 h 3444236"/>
              <a:gd name="connsiteX3" fmla="*/ 0 w 3444236"/>
              <a:gd name="connsiteY3" fmla="*/ 1722118 h 3444236"/>
              <a:gd name="connsiteX4" fmla="*/ 1722118 w 3444236"/>
              <a:gd name="connsiteY4" fmla="*/ 0 h 34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36" h="3444236">
                <a:moveTo>
                  <a:pt x="1722118" y="0"/>
                </a:moveTo>
                <a:cubicBezTo>
                  <a:pt x="2673218" y="0"/>
                  <a:pt x="3444236" y="771018"/>
                  <a:pt x="3444236" y="1722118"/>
                </a:cubicBezTo>
                <a:cubicBezTo>
                  <a:pt x="3444236" y="2673218"/>
                  <a:pt x="2673218" y="3444236"/>
                  <a:pt x="1722118" y="3444236"/>
                </a:cubicBezTo>
                <a:cubicBezTo>
                  <a:pt x="771018" y="3444236"/>
                  <a:pt x="0" y="2673218"/>
                  <a:pt x="0" y="1722118"/>
                </a:cubicBezTo>
                <a:cubicBezTo>
                  <a:pt x="0" y="771018"/>
                  <a:pt x="771018" y="0"/>
                  <a:pt x="1722118" y="0"/>
                </a:cubicBezTo>
                <a:close/>
              </a:path>
            </a:pathLst>
          </a:custGeom>
        </p:spPr>
      </p:pic>
    </p:spTree>
    <p:extLst>
      <p:ext uri="{BB962C8B-B14F-4D97-AF65-F5344CB8AC3E}">
        <p14:creationId xmlns:p14="http://schemas.microsoft.com/office/powerpoint/2010/main" val="12602261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6AFE0384-AECC-47D2-98E0-12A0ADA84AC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
        <p:nvSpPr>
          <p:cNvPr id="2" name="Title 1"/>
          <p:cNvSpPr>
            <a:spLocks noGrp="1"/>
          </p:cNvSpPr>
          <p:nvPr>
            <p:ph type="title"/>
          </p:nvPr>
        </p:nvSpPr>
        <p:spPr>
          <a:xfrm>
            <a:off x="655320" y="365125"/>
            <a:ext cx="5120114" cy="1692794"/>
          </a:xfrm>
        </p:spPr>
        <p:txBody>
          <a:bodyPr>
            <a:normAutofit/>
          </a:bodyPr>
          <a:lstStyle/>
          <a:p>
            <a:pPr>
              <a:lnSpc>
                <a:spcPct val="80000"/>
              </a:lnSpc>
            </a:pPr>
            <a:r>
              <a:rPr lang="nb-NO" sz="4100"/>
              <a:t>SIPHRA Designed for Gamma Ray Spectroscopy in Space</a:t>
            </a:r>
            <a:endParaRPr lang="en-US" sz="4100" dirty="0"/>
          </a:p>
        </p:txBody>
      </p:sp>
      <p:sp>
        <p:nvSpPr>
          <p:cNvPr id="3" name="Content Placeholder 2"/>
          <p:cNvSpPr>
            <a:spLocks noGrp="1"/>
          </p:cNvSpPr>
          <p:nvPr>
            <p:ph idx="1"/>
          </p:nvPr>
        </p:nvSpPr>
        <p:spPr>
          <a:xfrm>
            <a:off x="655321" y="2575034"/>
            <a:ext cx="5120113" cy="3462228"/>
          </a:xfrm>
        </p:spPr>
        <p:txBody>
          <a:bodyPr>
            <a:normAutofit lnSpcReduction="10000"/>
          </a:bodyPr>
          <a:lstStyle/>
          <a:p>
            <a:pPr marL="0" indent="0">
              <a:buNone/>
            </a:pPr>
            <a:r>
              <a:rPr lang="en-US" sz="1800" b="1"/>
              <a:t>Background</a:t>
            </a:r>
            <a:r>
              <a:rPr lang="nb-NO" sz="1800" b="1"/>
              <a:t/>
            </a:r>
            <a:br>
              <a:rPr lang="nb-NO" sz="1800" b="1"/>
            </a:br>
            <a:endParaRPr lang="nb-NO" sz="1800" b="1"/>
          </a:p>
          <a:p>
            <a:pPr lvl="1"/>
            <a:r>
              <a:rPr lang="nb-NO" sz="1800"/>
              <a:t>Future high-energy astrophysics missions and gamma-ray observatories </a:t>
            </a:r>
          </a:p>
          <a:p>
            <a:pPr lvl="1"/>
            <a:endParaRPr lang="nb-NO" sz="1800"/>
          </a:p>
          <a:p>
            <a:pPr lvl="1"/>
            <a:r>
              <a:rPr lang="nb-NO" sz="1800"/>
              <a:t>High performance requirements</a:t>
            </a:r>
          </a:p>
          <a:p>
            <a:pPr lvl="1"/>
            <a:endParaRPr lang="nb-NO" sz="1800"/>
          </a:p>
          <a:p>
            <a:pPr lvl="1"/>
            <a:r>
              <a:rPr lang="nb-NO" sz="1800"/>
              <a:t>Large scintillators (LaBr) with thousands of SiPMs</a:t>
            </a:r>
          </a:p>
          <a:p>
            <a:pPr lvl="1"/>
            <a:endParaRPr lang="en-US" sz="1800"/>
          </a:p>
          <a:p>
            <a:pPr lvl="1"/>
            <a:r>
              <a:rPr lang="en-US" sz="1800"/>
              <a:t>ESA ongoing activity in LaBr+SiPM for space</a:t>
            </a:r>
            <a:endParaRPr lang="en-US" sz="1800" b="1"/>
          </a:p>
          <a:p>
            <a:pPr lvl="1"/>
            <a:endParaRPr lang="nb-NO" sz="1800"/>
          </a:p>
        </p:txBody>
      </p:sp>
      <p:sp>
        <p:nvSpPr>
          <p:cNvPr id="4" name="Date Placeholder 3"/>
          <p:cNvSpPr>
            <a:spLocks noGrp="1"/>
          </p:cNvSpPr>
          <p:nvPr>
            <p:ph type="dt" sz="half" idx="10"/>
          </p:nvPr>
        </p:nvSpPr>
        <p:spPr>
          <a:xfrm>
            <a:off x="655320" y="6037262"/>
            <a:ext cx="2743200" cy="365125"/>
          </a:xfrm>
        </p:spPr>
        <p:txBody>
          <a:bodyPr>
            <a:normAutofit/>
          </a:bodyPr>
          <a:lstStyle/>
          <a:p>
            <a:r>
              <a:rPr lang="en-US" smtClean="0"/>
              <a:t>2017-09-11</a:t>
            </a:r>
            <a:endParaRPr lang="en-US"/>
          </a:p>
        </p:txBody>
      </p:sp>
      <p:sp>
        <p:nvSpPr>
          <p:cNvPr id="6" name="Footer Placeholder 5"/>
          <p:cNvSpPr>
            <a:spLocks noGrp="1"/>
          </p:cNvSpPr>
          <p:nvPr>
            <p:ph type="ftr" sz="quarter" idx="11"/>
          </p:nvPr>
        </p:nvSpPr>
        <p:spPr>
          <a:xfrm>
            <a:off x="655320" y="6356350"/>
            <a:ext cx="4114800" cy="365125"/>
          </a:xfrm>
        </p:spPr>
        <p:txBody>
          <a:bodyPr>
            <a:normAutofit/>
          </a:bodyPr>
          <a:lstStyle/>
          <a:p>
            <a:pPr algn="l"/>
            <a:r>
              <a:rPr lang="es-ES" smtClean="0"/>
              <a:t>www.ideas.no</a:t>
            </a:r>
            <a:endParaRPr lang="en-US"/>
          </a:p>
        </p:txBody>
      </p:sp>
      <p:sp>
        <p:nvSpPr>
          <p:cNvPr id="7" name="Slide Number Placeholder 6"/>
          <p:cNvSpPr>
            <a:spLocks noGrp="1"/>
          </p:cNvSpPr>
          <p:nvPr>
            <p:ph type="sldNum" sz="quarter" idx="12"/>
          </p:nvPr>
        </p:nvSpPr>
        <p:spPr>
          <a:xfrm>
            <a:off x="6941820" y="6356350"/>
            <a:ext cx="1165860" cy="365125"/>
          </a:xfrm>
        </p:spPr>
        <p:txBody>
          <a:bodyPr>
            <a:normAutofit/>
          </a:bodyPr>
          <a:lstStyle/>
          <a:p>
            <a:fld id="{330EA680-D336-4FF7-8B7A-9848BB0A1C32}" type="slidenum">
              <a:rPr lang="en-US" smtClean="0"/>
              <a:pPr/>
              <a:t>56</a:t>
            </a:fld>
            <a:endParaRPr lang="en-US"/>
          </a:p>
        </p:txBody>
      </p:sp>
    </p:spTree>
    <p:extLst>
      <p:ext uri="{BB962C8B-B14F-4D97-AF65-F5344CB8AC3E}">
        <p14:creationId xmlns:p14="http://schemas.microsoft.com/office/powerpoint/2010/main" val="40114651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636008" cy="6858000"/>
          </a:xfrm>
          <a:prstGeom prst="rect">
            <a:avLst/>
          </a:prstGeom>
          <a:solidFill>
            <a:srgbClr val="2A7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ROSMAP-MP_back_small.jpg">
            <a:extLst>
              <a:ext uri="{FF2B5EF4-FFF2-40B4-BE49-F238E27FC236}">
                <a16:creationId xmlns="" xmlns:a16="http://schemas.microsoft.com/office/drawing/2014/main" id="{FE840879-659F-4336-B3D1-52530DE650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4672" y="803049"/>
            <a:ext cx="3026664" cy="2470743"/>
          </a:xfrm>
          <a:prstGeom prst="rect">
            <a:avLst/>
          </a:prstGeom>
          <a:effectLst/>
        </p:spPr>
      </p:pic>
      <p:pic>
        <p:nvPicPr>
          <p:cNvPr id="8" name="Picture 7" descr="ROSMAP-MP_front_sma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4672" y="3461344"/>
            <a:ext cx="3026663" cy="2438400"/>
          </a:xfrm>
          <a:prstGeom prst="rect">
            <a:avLst/>
          </a:prstGeom>
        </p:spPr>
      </p:pic>
      <p:sp>
        <p:nvSpPr>
          <p:cNvPr id="2" name="Title 1"/>
          <p:cNvSpPr>
            <a:spLocks noGrp="1"/>
          </p:cNvSpPr>
          <p:nvPr>
            <p:ph type="title"/>
          </p:nvPr>
        </p:nvSpPr>
        <p:spPr>
          <a:xfrm>
            <a:off x="4982408" y="330443"/>
            <a:ext cx="6422849" cy="1626851"/>
          </a:xfrm>
        </p:spPr>
        <p:txBody>
          <a:bodyPr vert="horz" lIns="91440" tIns="45720" rIns="91440" bIns="45720" rtlCol="0" anchor="ctr">
            <a:normAutofit fontScale="90000"/>
          </a:bodyPr>
          <a:lstStyle/>
          <a:p>
            <a:r>
              <a:rPr lang="en-US" sz="4100" dirty="0" smtClean="0"/>
              <a:t>State-of-the-Art MA-PMT Readout for Gamma Ray Spectroscopy</a:t>
            </a:r>
            <a:endParaRPr lang="en-US" sz="4100" kern="1200" dirty="0">
              <a:solidFill>
                <a:schemeClr val="tx1"/>
              </a:solidFill>
              <a:latin typeface="+mj-lt"/>
              <a:ea typeface="+mj-ea"/>
              <a:cs typeface="+mj-cs"/>
            </a:endParaRPr>
          </a:p>
        </p:txBody>
      </p:sp>
      <p:sp>
        <p:nvSpPr>
          <p:cNvPr id="4" name="Date Placeholder 3"/>
          <p:cNvSpPr>
            <a:spLocks noGrp="1"/>
          </p:cNvSpPr>
          <p:nvPr>
            <p:ph type="dt" sz="half" idx="10"/>
          </p:nvPr>
        </p:nvSpPr>
        <p:spPr>
          <a:xfrm>
            <a:off x="1490472" y="6411371"/>
            <a:ext cx="2660904" cy="365125"/>
          </a:xfrm>
        </p:spPr>
        <p:txBody>
          <a:bodyPr vert="horz" lIns="91440" tIns="45720" rIns="91440" bIns="45720" rtlCol="0" anchor="ctr">
            <a:normAutofit/>
          </a:bodyPr>
          <a:lstStyle/>
          <a:p>
            <a:pPr algn="r"/>
            <a:r>
              <a:rPr lang="en-US" smtClean="0"/>
              <a:t>2017-09-11</a:t>
            </a:r>
            <a:endParaRPr lang="en-US"/>
          </a:p>
        </p:txBody>
      </p:sp>
      <p:sp>
        <p:nvSpPr>
          <p:cNvPr id="5" name="Footer Placeholder 4"/>
          <p:cNvSpPr>
            <a:spLocks noGrp="1"/>
          </p:cNvSpPr>
          <p:nvPr>
            <p:ph type="ftr" sz="quarter" idx="11"/>
          </p:nvPr>
        </p:nvSpPr>
        <p:spPr>
          <a:xfrm>
            <a:off x="5316180" y="6356350"/>
            <a:ext cx="6388140" cy="365125"/>
          </a:xfrm>
        </p:spPr>
        <p:txBody>
          <a:bodyPr vert="horz" lIns="91440" tIns="45720" rIns="91440" bIns="45720" rtlCol="0" anchor="ctr">
            <a:normAutofit/>
          </a:bodyPr>
          <a:lstStyle/>
          <a:p>
            <a:pPr algn="r"/>
            <a:r>
              <a:rPr lang="en-US" kern="1200" smtClean="0">
                <a:solidFill>
                  <a:schemeClr val="tx1">
                    <a:tint val="75000"/>
                  </a:schemeClr>
                </a:solidFill>
                <a:latin typeface="+mn-lt"/>
                <a:ea typeface="+mn-ea"/>
                <a:cs typeface="+mn-cs"/>
              </a:rPr>
              <a:t>www.ideas.no</a:t>
            </a:r>
            <a:endParaRPr lang="en-US" kern="1200" dirty="0">
              <a:solidFill>
                <a:schemeClr val="tx1">
                  <a:tint val="75000"/>
                </a:schemeClr>
              </a:solidFill>
              <a:latin typeface="+mn-lt"/>
              <a:ea typeface="+mn-ea"/>
              <a:cs typeface="+mn-cs"/>
            </a:endParaRPr>
          </a:p>
        </p:txBody>
      </p:sp>
      <p:sp>
        <p:nvSpPr>
          <p:cNvPr id="6" name="Slide Number Placeholder 5"/>
          <p:cNvSpPr>
            <a:spLocks noGrp="1"/>
          </p:cNvSpPr>
          <p:nvPr>
            <p:ph type="sldNum" sz="quarter" idx="12"/>
          </p:nvPr>
        </p:nvSpPr>
        <p:spPr>
          <a:xfrm>
            <a:off x="461772" y="6356350"/>
            <a:ext cx="685800" cy="365125"/>
          </a:xfrm>
        </p:spPr>
        <p:txBody>
          <a:bodyPr vert="horz" lIns="91440" tIns="45720" rIns="91440" bIns="45720" rtlCol="0" anchor="ctr">
            <a:normAutofit/>
          </a:bodyPr>
          <a:lstStyle/>
          <a:p>
            <a:pPr algn="l"/>
            <a:fld id="{330EA680-D336-4FF7-8B7A-9848BB0A1C32}" type="slidenum">
              <a:rPr lang="en-US" smtClean="0"/>
              <a:pPr algn="l"/>
              <a:t>57</a:t>
            </a:fld>
            <a:endParaRPr lang="en-US"/>
          </a:p>
        </p:txBody>
      </p:sp>
      <p:sp>
        <p:nvSpPr>
          <p:cNvPr id="9" name="TextBox 8"/>
          <p:cNvSpPr txBox="1"/>
          <p:nvPr/>
        </p:nvSpPr>
        <p:spPr>
          <a:xfrm>
            <a:off x="5057115" y="2054145"/>
            <a:ext cx="6626886" cy="4325737"/>
          </a:xfrm>
          <a:prstGeom prst="rect">
            <a:avLst/>
          </a:prstGeom>
        </p:spPr>
        <p:txBody>
          <a:bodyPr vert="horz" lIns="91440" tIns="45720" rIns="91440" bIns="45720" rtlCol="0">
            <a:normAutofit fontScale="92500" lnSpcReduction="20000"/>
          </a:bodyPr>
          <a:lstStyle/>
          <a:p>
            <a:r>
              <a:rPr lang="en-US" sz="2000" dirty="0" smtClean="0"/>
              <a:t>ROSMAP by IDEAS</a:t>
            </a:r>
          </a:p>
          <a:p>
            <a:pPr lvl="1"/>
            <a:r>
              <a:rPr lang="en-US" sz="2000" b="1" u="sng" dirty="0" err="1" smtClean="0"/>
              <a:t>R</a:t>
            </a:r>
            <a:r>
              <a:rPr lang="en-US" sz="2000" dirty="0" err="1" smtClean="0"/>
              <a:t>ead</a:t>
            </a:r>
            <a:r>
              <a:rPr lang="en-US" sz="2000" b="1" u="sng" dirty="0" err="1" smtClean="0"/>
              <a:t>O</a:t>
            </a:r>
            <a:r>
              <a:rPr lang="en-US" sz="2000" dirty="0" err="1" smtClean="0"/>
              <a:t>ut</a:t>
            </a:r>
            <a:r>
              <a:rPr lang="en-US" sz="2000" dirty="0" smtClean="0"/>
              <a:t> </a:t>
            </a:r>
            <a:r>
              <a:rPr lang="en-US" sz="2000" b="1" u="sng" dirty="0"/>
              <a:t>S</a:t>
            </a:r>
            <a:r>
              <a:rPr lang="en-US" sz="2000" dirty="0"/>
              <a:t>ystem for </a:t>
            </a:r>
            <a:r>
              <a:rPr lang="en-US" sz="2000" b="1" u="sng" dirty="0"/>
              <a:t>M</a:t>
            </a:r>
            <a:r>
              <a:rPr lang="en-US" sz="2000" dirty="0"/>
              <a:t>ulti-</a:t>
            </a:r>
            <a:r>
              <a:rPr lang="en-US" sz="2000" b="1" u="sng" dirty="0"/>
              <a:t>A</a:t>
            </a:r>
            <a:r>
              <a:rPr lang="en-US" sz="2000" dirty="0"/>
              <a:t>node </a:t>
            </a:r>
            <a:r>
              <a:rPr lang="en-US" sz="2000" b="1" u="sng" dirty="0" smtClean="0"/>
              <a:t>P</a:t>
            </a:r>
            <a:r>
              <a:rPr lang="en-US" sz="2000" dirty="0" smtClean="0"/>
              <a:t>hotomultiplier Tubes, Hamamatsu </a:t>
            </a:r>
            <a:r>
              <a:rPr lang="en-US" sz="2000" dirty="0" smtClean="0"/>
              <a:t>H5800C, H12700, </a:t>
            </a:r>
            <a:r>
              <a:rPr lang="en-US" sz="2000" dirty="0" err="1" smtClean="0"/>
              <a:t>Photonis</a:t>
            </a:r>
            <a:r>
              <a:rPr lang="en-US" sz="2000" dirty="0" smtClean="0"/>
              <a:t> </a:t>
            </a:r>
            <a:r>
              <a:rPr lang="en-US" sz="2000" dirty="0" err="1" smtClean="0"/>
              <a:t>Planacon</a:t>
            </a:r>
            <a:r>
              <a:rPr lang="en-US" sz="2000" dirty="0" smtClean="0"/>
              <a:t> XP85012</a:t>
            </a:r>
            <a:endParaRPr lang="en-US" dirty="0"/>
          </a:p>
          <a:p>
            <a:endParaRPr lang="en-US" sz="2000" dirty="0"/>
          </a:p>
          <a:p>
            <a:r>
              <a:rPr lang="en-US" sz="2000" dirty="0"/>
              <a:t>However, compared with </a:t>
            </a:r>
            <a:r>
              <a:rPr lang="en-US" sz="2000" dirty="0" smtClean="0"/>
              <a:t>MA-PMT</a:t>
            </a:r>
            <a:r>
              <a:rPr lang="en-US" sz="2000" dirty="0"/>
              <a:t>, some application require</a:t>
            </a:r>
            <a:br>
              <a:rPr lang="en-US" sz="2000" dirty="0"/>
            </a:br>
            <a:endParaRPr lang="en-US" sz="2000" dirty="0"/>
          </a:p>
          <a:p>
            <a:pPr marL="342900" indent="-228600">
              <a:buFont typeface="Arial" panose="020B0604020202020204" pitchFamily="34" charset="0"/>
              <a:buChar char="•"/>
            </a:pPr>
            <a:r>
              <a:rPr lang="en-US" sz="2000" dirty="0"/>
              <a:t>No or lower detector supply voltage</a:t>
            </a:r>
          </a:p>
          <a:p>
            <a:pPr marL="342900" indent="-228600">
              <a:buFont typeface="Arial" panose="020B0604020202020204" pitchFamily="34" charset="0"/>
              <a:buChar char="•"/>
            </a:pPr>
            <a:r>
              <a:rPr lang="en-US" sz="2000" dirty="0"/>
              <a:t>More sensors, and less power </a:t>
            </a:r>
          </a:p>
          <a:p>
            <a:pPr marL="342900" indent="-228600">
              <a:buFont typeface="Arial" panose="020B0604020202020204" pitchFamily="34" charset="0"/>
              <a:buChar char="•"/>
            </a:pPr>
            <a:r>
              <a:rPr lang="en-US" sz="2000" dirty="0"/>
              <a:t>Smaller/thinner sensor</a:t>
            </a:r>
          </a:p>
          <a:p>
            <a:pPr marL="342900" indent="-228600">
              <a:buFont typeface="Arial" panose="020B0604020202020204" pitchFamily="34" charset="0"/>
              <a:buChar char="•"/>
            </a:pPr>
            <a:r>
              <a:rPr lang="en-US" sz="2000" dirty="0"/>
              <a:t>Less mass</a:t>
            </a:r>
          </a:p>
          <a:p>
            <a:pPr marL="342900" indent="-228600">
              <a:buFont typeface="Arial" panose="020B0604020202020204" pitchFamily="34" charset="0"/>
              <a:buChar char="•"/>
            </a:pPr>
            <a:r>
              <a:rPr lang="en-US" sz="2000" dirty="0"/>
              <a:t>Insensitive to magnetic fields</a:t>
            </a:r>
          </a:p>
          <a:p>
            <a:pPr marL="342900" indent="-228600">
              <a:buFont typeface="Arial" panose="020B0604020202020204" pitchFamily="34" charset="0"/>
              <a:buChar char="•"/>
            </a:pPr>
            <a:r>
              <a:rPr lang="en-US" sz="2000" dirty="0"/>
              <a:t>Lower cost</a:t>
            </a:r>
          </a:p>
          <a:p>
            <a:pPr marL="342900" indent="-228600">
              <a:buFont typeface="Arial" panose="020B0604020202020204" pitchFamily="34" charset="0"/>
              <a:buChar char="•"/>
            </a:pPr>
            <a:r>
              <a:rPr lang="en-US" sz="2000" dirty="0"/>
              <a:t>Faster photon </a:t>
            </a:r>
            <a:r>
              <a:rPr lang="en-US" sz="2000" dirty="0" smtClean="0"/>
              <a:t>response</a:t>
            </a:r>
          </a:p>
          <a:p>
            <a:pPr marL="342900" indent="-228600">
              <a:buFont typeface="Arial" panose="020B0604020202020204" pitchFamily="34" charset="0"/>
              <a:buChar char="•"/>
            </a:pPr>
            <a:r>
              <a:rPr lang="en-US" sz="2000" dirty="0" smtClean="0"/>
              <a:t>Better uniformity, less cross talk</a:t>
            </a:r>
            <a:endParaRPr lang="en-US" sz="2000" dirty="0"/>
          </a:p>
          <a:p>
            <a:pPr marL="342900" indent="-228600">
              <a:buFont typeface="Arial" panose="020B0604020202020204" pitchFamily="34" charset="0"/>
              <a:buChar char="•"/>
            </a:pPr>
            <a:endParaRPr lang="en-US" sz="2000" dirty="0"/>
          </a:p>
          <a:p>
            <a:r>
              <a:rPr lang="en-US" sz="2000" dirty="0" err="1"/>
              <a:t>SiPM</a:t>
            </a:r>
            <a:r>
              <a:rPr lang="en-US" sz="2000" dirty="0"/>
              <a:t> arrays can meet these requirements, and</a:t>
            </a:r>
          </a:p>
          <a:p>
            <a:r>
              <a:rPr lang="en-US" sz="2000" dirty="0"/>
              <a:t>Hence, need for readout of </a:t>
            </a:r>
            <a:r>
              <a:rPr lang="en-US" sz="2000" dirty="0" err="1"/>
              <a:t>SiPM</a:t>
            </a:r>
            <a:r>
              <a:rPr lang="en-US" sz="2000" dirty="0"/>
              <a:t> arrays.</a:t>
            </a:r>
          </a:p>
        </p:txBody>
      </p:sp>
    </p:spTree>
    <p:extLst>
      <p:ext uri="{BB962C8B-B14F-4D97-AF65-F5344CB8AC3E}">
        <p14:creationId xmlns:p14="http://schemas.microsoft.com/office/powerpoint/2010/main" val="8654075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2017-09-11</a:t>
            </a:r>
            <a:endParaRPr lang="en-US" dirty="0"/>
          </a:p>
        </p:txBody>
      </p:sp>
      <p:sp>
        <p:nvSpPr>
          <p:cNvPr id="5" name="Footer Placeholder 4"/>
          <p:cNvSpPr>
            <a:spLocks noGrp="1"/>
          </p:cNvSpPr>
          <p:nvPr>
            <p:ph type="ftr" sz="quarter" idx="11"/>
          </p:nvPr>
        </p:nvSpPr>
        <p:spPr/>
        <p:txBody>
          <a:bodyPr/>
          <a:lstStyle/>
          <a:p>
            <a:r>
              <a:rPr lang="en-US" smtClean="0"/>
              <a:t>www.ideas.no</a:t>
            </a:r>
            <a:endParaRPr lang="en-US" dirty="0"/>
          </a:p>
        </p:txBody>
      </p:sp>
      <p:sp>
        <p:nvSpPr>
          <p:cNvPr id="6" name="Slide Number Placeholder 5"/>
          <p:cNvSpPr>
            <a:spLocks noGrp="1"/>
          </p:cNvSpPr>
          <p:nvPr>
            <p:ph type="sldNum" sz="quarter" idx="12"/>
          </p:nvPr>
        </p:nvSpPr>
        <p:spPr/>
        <p:txBody>
          <a:bodyPr/>
          <a:lstStyle/>
          <a:p>
            <a:fld id="{48425F7B-2680-4D17-9F18-79C2A09713A0}" type="slidenum">
              <a:rPr lang="en-US" smtClean="0"/>
              <a:t>58</a:t>
            </a:fld>
            <a:endParaRPr lang="en-US" dirty="0"/>
          </a:p>
        </p:txBody>
      </p:sp>
      <p:sp>
        <p:nvSpPr>
          <p:cNvPr id="9" name="TextBox 8"/>
          <p:cNvSpPr txBox="1"/>
          <p:nvPr/>
        </p:nvSpPr>
        <p:spPr>
          <a:xfrm>
            <a:off x="4952010" y="5375354"/>
            <a:ext cx="6058346" cy="646331"/>
          </a:xfrm>
          <a:prstGeom prst="rect">
            <a:avLst/>
          </a:prstGeom>
          <a:noFill/>
        </p:spPr>
        <p:txBody>
          <a:bodyPr wrap="square" rtlCol="0">
            <a:spAutoFit/>
          </a:bodyPr>
          <a:lstStyle/>
          <a:p>
            <a:r>
              <a:rPr lang="en-US" sz="1200" dirty="0" err="1"/>
              <a:t>Ulyanov</a:t>
            </a:r>
            <a:r>
              <a:rPr lang="en-US" sz="1200" dirty="0"/>
              <a:t> et al., “Study of silicon photomultipliers for the readout of scintillator </a:t>
            </a:r>
            <a:br>
              <a:rPr lang="en-US" sz="1200" dirty="0"/>
            </a:br>
            <a:r>
              <a:rPr lang="en-US" sz="1200" dirty="0"/>
              <a:t>crystals in the proposed GRIPS gamma-ray astronomy mission”,  </a:t>
            </a:r>
            <a:br>
              <a:rPr lang="en-US" sz="1200" dirty="0"/>
            </a:br>
            <a:r>
              <a:rPr lang="en-US" sz="1200" dirty="0"/>
              <a:t>Proc. of Science, arXiv:1302.5786v1</a:t>
            </a:r>
          </a:p>
        </p:txBody>
      </p:sp>
      <p:sp>
        <p:nvSpPr>
          <p:cNvPr id="2" name="Title 1"/>
          <p:cNvSpPr>
            <a:spLocks noGrp="1"/>
          </p:cNvSpPr>
          <p:nvPr>
            <p:ph type="title"/>
          </p:nvPr>
        </p:nvSpPr>
        <p:spPr>
          <a:xfrm>
            <a:off x="417879" y="230437"/>
            <a:ext cx="10515600" cy="911548"/>
          </a:xfrm>
        </p:spPr>
        <p:txBody>
          <a:bodyPr/>
          <a:lstStyle/>
          <a:p>
            <a:r>
              <a:rPr lang="en-US" dirty="0"/>
              <a:t>Detector Module: </a:t>
            </a:r>
            <a:r>
              <a:rPr lang="en-US" dirty="0" err="1"/>
              <a:t>LaBr</a:t>
            </a:r>
            <a:r>
              <a:rPr lang="en-US" dirty="0"/>
              <a:t> Scintillator &amp; </a:t>
            </a:r>
            <a:r>
              <a:rPr lang="en-US" dirty="0" err="1"/>
              <a:t>SiPMs</a:t>
            </a:r>
            <a:endParaRPr lang="en-US" dirty="0"/>
          </a:p>
        </p:txBody>
      </p:sp>
      <p:pic>
        <p:nvPicPr>
          <p:cNvPr id="11" name="Picture 10" descr="A picture containing screenshot&#10;&#10;Description generated with high confidenc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26651" y="1628589"/>
            <a:ext cx="7965349" cy="3511175"/>
          </a:xfrm>
          <a:prstGeom prst="rect">
            <a:avLst/>
          </a:prstGeom>
        </p:spPr>
      </p:pic>
      <p:pic>
        <p:nvPicPr>
          <p:cNvPr id="16" name="Picture 15" descr="A picture containing thing&#10;&#10;Description generated with high confidence">
            <a:extLst>
              <a:ext uri="{FF2B5EF4-FFF2-40B4-BE49-F238E27FC236}">
                <a16:creationId xmlns="" xmlns:a16="http://schemas.microsoft.com/office/drawing/2014/main" id="{89BC88DB-5179-4C09-A6A7-E3C20A5990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305" y="1141985"/>
            <a:ext cx="3620721" cy="5117362"/>
          </a:xfrm>
          <a:prstGeom prst="rect">
            <a:avLst/>
          </a:prstGeom>
        </p:spPr>
      </p:pic>
      <p:sp>
        <p:nvSpPr>
          <p:cNvPr id="17" name="TextBox 16">
            <a:extLst>
              <a:ext uri="{FF2B5EF4-FFF2-40B4-BE49-F238E27FC236}">
                <a16:creationId xmlns="" xmlns:a16="http://schemas.microsoft.com/office/drawing/2014/main" id="{3ECA6608-999C-4748-B131-BE504A3CF120}"/>
              </a:ext>
            </a:extLst>
          </p:cNvPr>
          <p:cNvSpPr txBox="1"/>
          <p:nvPr/>
        </p:nvSpPr>
        <p:spPr>
          <a:xfrm>
            <a:off x="10112828" y="4996886"/>
            <a:ext cx="1353063" cy="369332"/>
          </a:xfrm>
          <a:prstGeom prst="rect">
            <a:avLst/>
          </a:prstGeom>
          <a:noFill/>
        </p:spPr>
        <p:txBody>
          <a:bodyPr wrap="none" rtlCol="0">
            <a:spAutoFit/>
          </a:bodyPr>
          <a:lstStyle/>
          <a:p>
            <a:r>
              <a:rPr lang="en-US" dirty="0"/>
              <a:t>Source: UCD</a:t>
            </a:r>
          </a:p>
        </p:txBody>
      </p:sp>
    </p:spTree>
    <p:extLst>
      <p:ext uri="{BB962C8B-B14F-4D97-AF65-F5344CB8AC3E}">
        <p14:creationId xmlns:p14="http://schemas.microsoft.com/office/powerpoint/2010/main" val="26163353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 xmlns:a16="http://schemas.microsoft.com/office/drawing/2014/main" id="{DB781001-F78B-4DAF-8F4E-65557E9B9054}"/>
              </a:ext>
            </a:extLst>
          </p:cNvPr>
          <p:cNvGrpSpPr/>
          <p:nvPr/>
        </p:nvGrpSpPr>
        <p:grpSpPr>
          <a:xfrm>
            <a:off x="1134756" y="3120917"/>
            <a:ext cx="2394854" cy="2335350"/>
            <a:chOff x="7258724" y="2976859"/>
            <a:chExt cx="2394854" cy="2335350"/>
          </a:xfrm>
        </p:grpSpPr>
        <p:sp>
          <p:nvSpPr>
            <p:cNvPr id="36" name="Rectangle 35">
              <a:extLst>
                <a:ext uri="{FF2B5EF4-FFF2-40B4-BE49-F238E27FC236}">
                  <a16:creationId xmlns="" xmlns:a16="http://schemas.microsoft.com/office/drawing/2014/main" id="{FAE5C315-FC95-4C1C-9C42-A906E5592D14}"/>
                </a:ext>
              </a:extLst>
            </p:cNvPr>
            <p:cNvSpPr/>
            <p:nvPr/>
          </p:nvSpPr>
          <p:spPr>
            <a:xfrm>
              <a:off x="7258724" y="4984950"/>
              <a:ext cx="336884" cy="327259"/>
            </a:xfrm>
            <a:prstGeom prst="rect">
              <a:avLst/>
            </a:prstGeom>
            <a:solidFill>
              <a:schemeClr val="accent1">
                <a:alpha val="2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 xmlns:a16="http://schemas.microsoft.com/office/drawing/2014/main" id="{FF2B1D11-20CC-4481-8A86-2A63C0C7EB45}"/>
                </a:ext>
              </a:extLst>
            </p:cNvPr>
            <p:cNvSpPr/>
            <p:nvPr/>
          </p:nvSpPr>
          <p:spPr>
            <a:xfrm>
              <a:off x="7945518" y="4982657"/>
              <a:ext cx="336884" cy="327259"/>
            </a:xfrm>
            <a:prstGeom prst="rect">
              <a:avLst/>
            </a:prstGeom>
            <a:solidFill>
              <a:schemeClr val="accent1">
                <a:alpha val="2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6AB1D8FC-BCA9-4FAF-A555-9C00D85F6A9D}"/>
                </a:ext>
              </a:extLst>
            </p:cNvPr>
            <p:cNvSpPr/>
            <p:nvPr/>
          </p:nvSpPr>
          <p:spPr>
            <a:xfrm>
              <a:off x="9316694" y="4970705"/>
              <a:ext cx="336884" cy="327259"/>
            </a:xfrm>
            <a:prstGeom prst="rect">
              <a:avLst/>
            </a:prstGeom>
            <a:solidFill>
              <a:schemeClr val="accent1">
                <a:alpha val="2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 xmlns:a16="http://schemas.microsoft.com/office/drawing/2014/main" id="{5855D2E1-80EF-4939-B220-35EAC2D546F5}"/>
                </a:ext>
              </a:extLst>
            </p:cNvPr>
            <p:cNvSpPr/>
            <p:nvPr/>
          </p:nvSpPr>
          <p:spPr>
            <a:xfrm>
              <a:off x="8632312" y="4982657"/>
              <a:ext cx="336884" cy="327259"/>
            </a:xfrm>
            <a:prstGeom prst="rect">
              <a:avLst/>
            </a:prstGeom>
            <a:solidFill>
              <a:schemeClr val="accent1">
                <a:alpha val="2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 xmlns:a16="http://schemas.microsoft.com/office/drawing/2014/main" id="{9762CFDC-5FE4-40B4-A417-A3C03AD41046}"/>
                </a:ext>
              </a:extLst>
            </p:cNvPr>
            <p:cNvSpPr/>
            <p:nvPr/>
          </p:nvSpPr>
          <p:spPr>
            <a:xfrm>
              <a:off x="7258724" y="4321778"/>
              <a:ext cx="336884" cy="327259"/>
            </a:xfrm>
            <a:prstGeom prst="rect">
              <a:avLst/>
            </a:prstGeom>
            <a:solidFill>
              <a:schemeClr val="accent1">
                <a:alpha val="2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 xmlns:a16="http://schemas.microsoft.com/office/drawing/2014/main" id="{260AFBEB-1F36-4430-97BF-CE3C7208058D}"/>
                </a:ext>
              </a:extLst>
            </p:cNvPr>
            <p:cNvSpPr/>
            <p:nvPr/>
          </p:nvSpPr>
          <p:spPr>
            <a:xfrm>
              <a:off x="7945518" y="4319485"/>
              <a:ext cx="336884" cy="327259"/>
            </a:xfrm>
            <a:prstGeom prst="rect">
              <a:avLst/>
            </a:prstGeom>
            <a:solidFill>
              <a:schemeClr val="accent1">
                <a:alpha val="2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 xmlns:a16="http://schemas.microsoft.com/office/drawing/2014/main" id="{F9E80470-D212-4F53-9590-D5006E7872CB}"/>
                </a:ext>
              </a:extLst>
            </p:cNvPr>
            <p:cNvSpPr/>
            <p:nvPr/>
          </p:nvSpPr>
          <p:spPr>
            <a:xfrm>
              <a:off x="9316694" y="4307533"/>
              <a:ext cx="336884" cy="327259"/>
            </a:xfrm>
            <a:prstGeom prst="rect">
              <a:avLst/>
            </a:prstGeom>
            <a:solidFill>
              <a:schemeClr val="accent1">
                <a:alpha val="2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 xmlns:a16="http://schemas.microsoft.com/office/drawing/2014/main" id="{36BF21AD-1633-4773-B3E3-AE57EC7BB09B}"/>
                </a:ext>
              </a:extLst>
            </p:cNvPr>
            <p:cNvSpPr/>
            <p:nvPr/>
          </p:nvSpPr>
          <p:spPr>
            <a:xfrm>
              <a:off x="8632312" y="4319485"/>
              <a:ext cx="336884" cy="327259"/>
            </a:xfrm>
            <a:prstGeom prst="rect">
              <a:avLst/>
            </a:prstGeom>
            <a:solidFill>
              <a:schemeClr val="accent1">
                <a:alpha val="2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6672AB8D-0A51-42ED-B872-3D5F9E4404DD}"/>
                </a:ext>
              </a:extLst>
            </p:cNvPr>
            <p:cNvSpPr/>
            <p:nvPr/>
          </p:nvSpPr>
          <p:spPr>
            <a:xfrm>
              <a:off x="7258724" y="3654276"/>
              <a:ext cx="336884" cy="327259"/>
            </a:xfrm>
            <a:prstGeom prst="rect">
              <a:avLst/>
            </a:prstGeom>
            <a:solidFill>
              <a:schemeClr val="accent1">
                <a:alpha val="2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 xmlns:a16="http://schemas.microsoft.com/office/drawing/2014/main" id="{7E079C37-7542-4F71-A5EE-9BCBAF86514E}"/>
                </a:ext>
              </a:extLst>
            </p:cNvPr>
            <p:cNvSpPr/>
            <p:nvPr/>
          </p:nvSpPr>
          <p:spPr>
            <a:xfrm>
              <a:off x="7945518" y="3651983"/>
              <a:ext cx="336884" cy="327259"/>
            </a:xfrm>
            <a:prstGeom prst="rect">
              <a:avLst/>
            </a:prstGeom>
            <a:solidFill>
              <a:schemeClr val="accent1">
                <a:alpha val="2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 xmlns:a16="http://schemas.microsoft.com/office/drawing/2014/main" id="{8E20B8F2-F03E-4A71-BE3B-3CC6B772405D}"/>
                </a:ext>
              </a:extLst>
            </p:cNvPr>
            <p:cNvSpPr/>
            <p:nvPr/>
          </p:nvSpPr>
          <p:spPr>
            <a:xfrm>
              <a:off x="9316694" y="3640031"/>
              <a:ext cx="336884" cy="327259"/>
            </a:xfrm>
            <a:prstGeom prst="rect">
              <a:avLst/>
            </a:prstGeom>
            <a:solidFill>
              <a:schemeClr val="accent1">
                <a:alpha val="2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 xmlns:a16="http://schemas.microsoft.com/office/drawing/2014/main" id="{A8F16E80-87B1-4CBA-BAAD-D827A7F21706}"/>
                </a:ext>
              </a:extLst>
            </p:cNvPr>
            <p:cNvSpPr/>
            <p:nvPr/>
          </p:nvSpPr>
          <p:spPr>
            <a:xfrm>
              <a:off x="8632312" y="3651983"/>
              <a:ext cx="336884" cy="327259"/>
            </a:xfrm>
            <a:prstGeom prst="rect">
              <a:avLst/>
            </a:prstGeom>
            <a:solidFill>
              <a:schemeClr val="accent1">
                <a:alpha val="2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 xmlns:a16="http://schemas.microsoft.com/office/drawing/2014/main" id="{E674B29B-BAF1-4811-B606-0D39E45E7A7E}"/>
                </a:ext>
              </a:extLst>
            </p:cNvPr>
            <p:cNvSpPr/>
            <p:nvPr/>
          </p:nvSpPr>
          <p:spPr>
            <a:xfrm>
              <a:off x="7258724" y="2991104"/>
              <a:ext cx="336884" cy="327259"/>
            </a:xfrm>
            <a:prstGeom prst="rect">
              <a:avLst/>
            </a:prstGeom>
            <a:solidFill>
              <a:schemeClr val="accent1">
                <a:alpha val="2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 xmlns:a16="http://schemas.microsoft.com/office/drawing/2014/main" id="{1DB909A4-B5AA-4A34-B6FD-B59F050E7758}"/>
                </a:ext>
              </a:extLst>
            </p:cNvPr>
            <p:cNvSpPr/>
            <p:nvPr/>
          </p:nvSpPr>
          <p:spPr>
            <a:xfrm>
              <a:off x="7945518" y="2988811"/>
              <a:ext cx="336884" cy="327259"/>
            </a:xfrm>
            <a:prstGeom prst="rect">
              <a:avLst/>
            </a:prstGeom>
            <a:solidFill>
              <a:schemeClr val="accent1">
                <a:alpha val="2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 xmlns:a16="http://schemas.microsoft.com/office/drawing/2014/main" id="{DC47E4F6-91F2-42F8-9582-B2C403F1DE63}"/>
                </a:ext>
              </a:extLst>
            </p:cNvPr>
            <p:cNvSpPr/>
            <p:nvPr/>
          </p:nvSpPr>
          <p:spPr>
            <a:xfrm>
              <a:off x="9316694" y="2976859"/>
              <a:ext cx="336884" cy="327259"/>
            </a:xfrm>
            <a:prstGeom prst="rect">
              <a:avLst/>
            </a:prstGeom>
            <a:solidFill>
              <a:schemeClr val="accent1">
                <a:alpha val="2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 xmlns:a16="http://schemas.microsoft.com/office/drawing/2014/main" id="{E22ACC20-5339-4B41-9B5E-8878FD52321C}"/>
                </a:ext>
              </a:extLst>
            </p:cNvPr>
            <p:cNvSpPr/>
            <p:nvPr/>
          </p:nvSpPr>
          <p:spPr>
            <a:xfrm>
              <a:off x="8632312" y="2988811"/>
              <a:ext cx="336884" cy="327259"/>
            </a:xfrm>
            <a:prstGeom prst="rect">
              <a:avLst/>
            </a:prstGeom>
            <a:solidFill>
              <a:schemeClr val="accent1">
                <a:alpha val="22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 xmlns:a16="http://schemas.microsoft.com/office/drawing/2014/main" id="{C7077FFA-EDE6-4804-B520-1B354E019527}"/>
              </a:ext>
            </a:extLst>
          </p:cNvPr>
          <p:cNvSpPr>
            <a:spLocks noGrp="1"/>
          </p:cNvSpPr>
          <p:nvPr>
            <p:ph type="title"/>
          </p:nvPr>
        </p:nvSpPr>
        <p:spPr>
          <a:xfrm>
            <a:off x="838200" y="365125"/>
            <a:ext cx="8357612" cy="1275124"/>
          </a:xfrm>
        </p:spPr>
        <p:txBody>
          <a:bodyPr/>
          <a:lstStyle/>
          <a:p>
            <a:r>
              <a:rPr lang="en-US" dirty="0"/>
              <a:t>Photo Sensor Array Readout</a:t>
            </a:r>
          </a:p>
        </p:txBody>
      </p:sp>
      <p:sp>
        <p:nvSpPr>
          <p:cNvPr id="4" name="Date Placeholder 3">
            <a:extLst>
              <a:ext uri="{FF2B5EF4-FFF2-40B4-BE49-F238E27FC236}">
                <a16:creationId xmlns="" xmlns:a16="http://schemas.microsoft.com/office/drawing/2014/main" id="{B3D8B39B-AC35-4251-9E28-17DE48ED4A97}"/>
              </a:ext>
            </a:extLst>
          </p:cNvPr>
          <p:cNvSpPr>
            <a:spLocks noGrp="1"/>
          </p:cNvSpPr>
          <p:nvPr>
            <p:ph type="dt" sz="half" idx="10"/>
          </p:nvPr>
        </p:nvSpPr>
        <p:spPr/>
        <p:txBody>
          <a:bodyPr/>
          <a:lstStyle/>
          <a:p>
            <a:r>
              <a:rPr lang="en-US" smtClean="0"/>
              <a:t>2017-09-11</a:t>
            </a:r>
            <a:endParaRPr lang="en-US"/>
          </a:p>
        </p:txBody>
      </p:sp>
      <p:sp>
        <p:nvSpPr>
          <p:cNvPr id="5" name="Footer Placeholder 4">
            <a:extLst>
              <a:ext uri="{FF2B5EF4-FFF2-40B4-BE49-F238E27FC236}">
                <a16:creationId xmlns="" xmlns:a16="http://schemas.microsoft.com/office/drawing/2014/main" id="{08A48C74-2A9C-41C5-9C08-7B5496088DAF}"/>
              </a:ext>
            </a:extLst>
          </p:cNvPr>
          <p:cNvSpPr>
            <a:spLocks noGrp="1"/>
          </p:cNvSpPr>
          <p:nvPr>
            <p:ph type="ftr" sz="quarter" idx="11"/>
          </p:nvPr>
        </p:nvSpPr>
        <p:spPr/>
        <p:txBody>
          <a:bodyPr/>
          <a:lstStyle/>
          <a:p>
            <a:r>
              <a:rPr lang="es-ES" smtClean="0"/>
              <a:t>www.ideas.no</a:t>
            </a:r>
            <a:endParaRPr lang="en-US"/>
          </a:p>
        </p:txBody>
      </p:sp>
      <p:sp>
        <p:nvSpPr>
          <p:cNvPr id="6" name="Slide Number Placeholder 5">
            <a:extLst>
              <a:ext uri="{FF2B5EF4-FFF2-40B4-BE49-F238E27FC236}">
                <a16:creationId xmlns="" xmlns:a16="http://schemas.microsoft.com/office/drawing/2014/main" id="{E6ACC529-815A-44FF-AB5F-26E7F52A2548}"/>
              </a:ext>
            </a:extLst>
          </p:cNvPr>
          <p:cNvSpPr>
            <a:spLocks noGrp="1"/>
          </p:cNvSpPr>
          <p:nvPr>
            <p:ph type="sldNum" sz="quarter" idx="12"/>
          </p:nvPr>
        </p:nvSpPr>
        <p:spPr/>
        <p:txBody>
          <a:bodyPr/>
          <a:lstStyle/>
          <a:p>
            <a:fld id="{330EA680-D336-4FF7-8B7A-9848BB0A1C32}" type="slidenum">
              <a:rPr lang="en-US" smtClean="0"/>
              <a:t>59</a:t>
            </a:fld>
            <a:endParaRPr lang="en-US"/>
          </a:p>
        </p:txBody>
      </p:sp>
      <p:sp>
        <p:nvSpPr>
          <p:cNvPr id="7" name="Isosceles Triangle 6">
            <a:extLst>
              <a:ext uri="{FF2B5EF4-FFF2-40B4-BE49-F238E27FC236}">
                <a16:creationId xmlns="" xmlns:a16="http://schemas.microsoft.com/office/drawing/2014/main" id="{A7B47F75-D13D-4514-B723-037E20334144}"/>
              </a:ext>
            </a:extLst>
          </p:cNvPr>
          <p:cNvSpPr/>
          <p:nvPr/>
        </p:nvSpPr>
        <p:spPr>
          <a:xfrm rot="5400000">
            <a:off x="2393912" y="3190304"/>
            <a:ext cx="462013" cy="41388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 xmlns:a16="http://schemas.microsoft.com/office/drawing/2014/main" id="{5FB69BD3-F55A-4A98-A480-A93C13B99CBE}"/>
              </a:ext>
            </a:extLst>
          </p:cNvPr>
          <p:cNvCxnSpPr/>
          <p:nvPr/>
        </p:nvCxnSpPr>
        <p:spPr>
          <a:xfrm>
            <a:off x="2831864" y="3166242"/>
            <a:ext cx="0" cy="462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BB2F2D24-C6B8-4580-97D5-533CC54992E9}"/>
              </a:ext>
            </a:extLst>
          </p:cNvPr>
          <p:cNvCxnSpPr>
            <a:cxnSpLocks/>
            <a:stCxn id="7" idx="3"/>
          </p:cNvCxnSpPr>
          <p:nvPr/>
        </p:nvCxnSpPr>
        <p:spPr>
          <a:xfrm flipH="1">
            <a:off x="1627900" y="3397249"/>
            <a:ext cx="7900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31213DD6-7A80-4A96-B206-3D05C571DB35}"/>
              </a:ext>
            </a:extLst>
          </p:cNvPr>
          <p:cNvCxnSpPr>
            <a:cxnSpLocks/>
          </p:cNvCxnSpPr>
          <p:nvPr/>
        </p:nvCxnSpPr>
        <p:spPr>
          <a:xfrm flipH="1">
            <a:off x="2831864" y="3397248"/>
            <a:ext cx="1021716"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Isosceles Triangle 19">
            <a:extLst>
              <a:ext uri="{FF2B5EF4-FFF2-40B4-BE49-F238E27FC236}">
                <a16:creationId xmlns="" xmlns:a16="http://schemas.microsoft.com/office/drawing/2014/main" id="{443E2A82-F328-4EA3-B181-8F651D05A20A}"/>
              </a:ext>
            </a:extLst>
          </p:cNvPr>
          <p:cNvSpPr/>
          <p:nvPr/>
        </p:nvSpPr>
        <p:spPr>
          <a:xfrm rot="5400000">
            <a:off x="2393912" y="3908459"/>
            <a:ext cx="462013" cy="41388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 xmlns:a16="http://schemas.microsoft.com/office/drawing/2014/main" id="{D27D79D9-6620-4304-A0CE-21208745C1F7}"/>
              </a:ext>
            </a:extLst>
          </p:cNvPr>
          <p:cNvCxnSpPr/>
          <p:nvPr/>
        </p:nvCxnSpPr>
        <p:spPr>
          <a:xfrm>
            <a:off x="2831864" y="3884397"/>
            <a:ext cx="0" cy="462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D1380896-8040-4BA7-81DA-117EEC148BFD}"/>
              </a:ext>
            </a:extLst>
          </p:cNvPr>
          <p:cNvCxnSpPr>
            <a:cxnSpLocks/>
            <a:stCxn id="20" idx="3"/>
          </p:cNvCxnSpPr>
          <p:nvPr/>
        </p:nvCxnSpPr>
        <p:spPr>
          <a:xfrm flipH="1">
            <a:off x="1627900" y="4115404"/>
            <a:ext cx="7900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49D25DD1-E06C-4DB1-A769-4E1E49945100}"/>
              </a:ext>
            </a:extLst>
          </p:cNvPr>
          <p:cNvCxnSpPr>
            <a:cxnSpLocks/>
          </p:cNvCxnSpPr>
          <p:nvPr/>
        </p:nvCxnSpPr>
        <p:spPr>
          <a:xfrm flipH="1">
            <a:off x="2831864" y="4115403"/>
            <a:ext cx="1021716"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Isosceles Triangle 23">
            <a:extLst>
              <a:ext uri="{FF2B5EF4-FFF2-40B4-BE49-F238E27FC236}">
                <a16:creationId xmlns="" xmlns:a16="http://schemas.microsoft.com/office/drawing/2014/main" id="{2DF92C8F-5E50-4CA2-AA83-9436B0C5F588}"/>
              </a:ext>
            </a:extLst>
          </p:cNvPr>
          <p:cNvSpPr/>
          <p:nvPr/>
        </p:nvSpPr>
        <p:spPr>
          <a:xfrm rot="5400000">
            <a:off x="2393912" y="5010082"/>
            <a:ext cx="462013" cy="41388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 xmlns:a16="http://schemas.microsoft.com/office/drawing/2014/main" id="{93A5F23F-700E-44A4-9325-437D7B9CFE92}"/>
              </a:ext>
            </a:extLst>
          </p:cNvPr>
          <p:cNvCxnSpPr/>
          <p:nvPr/>
        </p:nvCxnSpPr>
        <p:spPr>
          <a:xfrm>
            <a:off x="2831864" y="4986020"/>
            <a:ext cx="0" cy="462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8ACE8E3E-1602-49B3-ACE2-42F3196A49E3}"/>
              </a:ext>
            </a:extLst>
          </p:cNvPr>
          <p:cNvCxnSpPr>
            <a:cxnSpLocks/>
            <a:stCxn id="24" idx="3"/>
          </p:cNvCxnSpPr>
          <p:nvPr/>
        </p:nvCxnSpPr>
        <p:spPr>
          <a:xfrm flipH="1">
            <a:off x="1627900" y="5217027"/>
            <a:ext cx="7900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9255D69A-11B1-41BA-AD8E-BD315CDD959D}"/>
              </a:ext>
            </a:extLst>
          </p:cNvPr>
          <p:cNvCxnSpPr>
            <a:cxnSpLocks/>
          </p:cNvCxnSpPr>
          <p:nvPr/>
        </p:nvCxnSpPr>
        <p:spPr>
          <a:xfrm flipH="1">
            <a:off x="2831864" y="5217026"/>
            <a:ext cx="1021716"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96CE0C54-CEC4-4A78-8B8C-C505A1B4B775}"/>
              </a:ext>
            </a:extLst>
          </p:cNvPr>
          <p:cNvCxnSpPr>
            <a:cxnSpLocks/>
          </p:cNvCxnSpPr>
          <p:nvPr/>
        </p:nvCxnSpPr>
        <p:spPr>
          <a:xfrm>
            <a:off x="1627900" y="2605926"/>
            <a:ext cx="0" cy="26111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 xmlns:a16="http://schemas.microsoft.com/office/drawing/2014/main" id="{ACE244DD-AEB5-49BB-A166-E903CEB55B5C}"/>
              </a:ext>
            </a:extLst>
          </p:cNvPr>
          <p:cNvSpPr/>
          <p:nvPr/>
        </p:nvSpPr>
        <p:spPr>
          <a:xfrm>
            <a:off x="3853579" y="2807317"/>
            <a:ext cx="4299821" cy="285007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a:extLst>
              <a:ext uri="{FF2B5EF4-FFF2-40B4-BE49-F238E27FC236}">
                <a16:creationId xmlns="" xmlns:a16="http://schemas.microsoft.com/office/drawing/2014/main" id="{36486076-8066-4708-AC0B-8EA6F02087A3}"/>
              </a:ext>
            </a:extLst>
          </p:cNvPr>
          <p:cNvCxnSpPr>
            <a:cxnSpLocks/>
          </p:cNvCxnSpPr>
          <p:nvPr/>
        </p:nvCxnSpPr>
        <p:spPr>
          <a:xfrm flipH="1">
            <a:off x="8153400" y="4123300"/>
            <a:ext cx="1021716"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33EA43A0-5AA6-4F29-A39B-DCA37FE96765}"/>
              </a:ext>
            </a:extLst>
          </p:cNvPr>
          <p:cNvCxnSpPr>
            <a:cxnSpLocks/>
          </p:cNvCxnSpPr>
          <p:nvPr/>
        </p:nvCxnSpPr>
        <p:spPr>
          <a:xfrm flipH="1">
            <a:off x="1412888" y="2513295"/>
            <a:ext cx="354598" cy="2262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 xmlns:a16="http://schemas.microsoft.com/office/drawing/2014/main" id="{9D5DE3B3-4ACC-45A7-A309-268CD72AA8DA}"/>
              </a:ext>
            </a:extLst>
          </p:cNvPr>
          <p:cNvSpPr txBox="1"/>
          <p:nvPr/>
        </p:nvSpPr>
        <p:spPr>
          <a:xfrm>
            <a:off x="8664258" y="4790802"/>
            <a:ext cx="3016018" cy="461665"/>
          </a:xfrm>
          <a:prstGeom prst="rect">
            <a:avLst/>
          </a:prstGeom>
          <a:noFill/>
        </p:spPr>
        <p:txBody>
          <a:bodyPr wrap="none" rtlCol="0">
            <a:spAutoFit/>
          </a:bodyPr>
          <a:lstStyle/>
          <a:p>
            <a:r>
              <a:rPr lang="en-US" sz="2400" dirty="0"/>
              <a:t>Output data, e.g., bit/s</a:t>
            </a:r>
          </a:p>
        </p:txBody>
      </p:sp>
      <p:sp>
        <p:nvSpPr>
          <p:cNvPr id="69" name="TextBox 68">
            <a:extLst>
              <a:ext uri="{FF2B5EF4-FFF2-40B4-BE49-F238E27FC236}">
                <a16:creationId xmlns="" xmlns:a16="http://schemas.microsoft.com/office/drawing/2014/main" id="{0C8042A4-BEB7-4051-88C5-B597F3D27550}"/>
              </a:ext>
            </a:extLst>
          </p:cNvPr>
          <p:cNvSpPr txBox="1"/>
          <p:nvPr/>
        </p:nvSpPr>
        <p:spPr>
          <a:xfrm>
            <a:off x="910694" y="1627380"/>
            <a:ext cx="8141075" cy="461665"/>
          </a:xfrm>
          <a:prstGeom prst="rect">
            <a:avLst/>
          </a:prstGeom>
          <a:noFill/>
        </p:spPr>
        <p:txBody>
          <a:bodyPr wrap="none" rtlCol="0">
            <a:spAutoFit/>
          </a:bodyPr>
          <a:lstStyle/>
          <a:p>
            <a:r>
              <a:rPr lang="en-US" sz="2400" dirty="0"/>
              <a:t>Input data, e.g., flux of events and background, #/s/sensor area </a:t>
            </a:r>
          </a:p>
        </p:txBody>
      </p:sp>
      <p:cxnSp>
        <p:nvCxnSpPr>
          <p:cNvPr id="72" name="Straight Connector 71">
            <a:extLst>
              <a:ext uri="{FF2B5EF4-FFF2-40B4-BE49-F238E27FC236}">
                <a16:creationId xmlns="" xmlns:a16="http://schemas.microsoft.com/office/drawing/2014/main" id="{C3AE379F-B861-4C44-B113-89556EAC74D5}"/>
              </a:ext>
            </a:extLst>
          </p:cNvPr>
          <p:cNvCxnSpPr>
            <a:cxnSpLocks/>
          </p:cNvCxnSpPr>
          <p:nvPr/>
        </p:nvCxnSpPr>
        <p:spPr>
          <a:xfrm>
            <a:off x="3032078" y="4346410"/>
            <a:ext cx="0" cy="63961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 xmlns:a16="http://schemas.microsoft.com/office/drawing/2014/main" id="{80AA6077-3C20-46A1-9127-11947A801842}"/>
              </a:ext>
            </a:extLst>
          </p:cNvPr>
          <p:cNvSpPr txBox="1"/>
          <p:nvPr/>
        </p:nvSpPr>
        <p:spPr>
          <a:xfrm>
            <a:off x="4346200" y="3289529"/>
            <a:ext cx="3373260" cy="1754326"/>
          </a:xfrm>
          <a:prstGeom prst="rect">
            <a:avLst/>
          </a:prstGeom>
          <a:solidFill>
            <a:schemeClr val="bg1">
              <a:lumMod val="65000"/>
            </a:schemeClr>
          </a:solidFill>
        </p:spPr>
        <p:txBody>
          <a:bodyPr wrap="square" rtlCol="0">
            <a:spAutoFit/>
          </a:bodyPr>
          <a:lstStyle/>
          <a:p>
            <a:endParaRPr lang="en-US" dirty="0"/>
          </a:p>
          <a:p>
            <a:pPr marL="285750" indent="-285750">
              <a:buFont typeface="Arial" panose="020B0604020202020204" pitchFamily="34" charset="0"/>
              <a:buChar char="•"/>
            </a:pPr>
            <a:r>
              <a:rPr lang="en-US" dirty="0"/>
              <a:t>Data conversion</a:t>
            </a:r>
          </a:p>
          <a:p>
            <a:pPr marL="285750" indent="-285750">
              <a:buFont typeface="Arial" panose="020B0604020202020204" pitchFamily="34" charset="0"/>
              <a:buChar char="•"/>
            </a:pPr>
            <a:r>
              <a:rPr lang="en-US" dirty="0"/>
              <a:t>Data reduction/discrimination</a:t>
            </a:r>
          </a:p>
          <a:p>
            <a:pPr marL="285750" indent="-285750">
              <a:buFont typeface="Arial" panose="020B0604020202020204" pitchFamily="34" charset="0"/>
              <a:buChar char="•"/>
            </a:pPr>
            <a:r>
              <a:rPr lang="en-US" dirty="0"/>
              <a:t>Interface between sensor and system</a:t>
            </a:r>
          </a:p>
          <a:p>
            <a:endParaRPr lang="en-US" dirty="0"/>
          </a:p>
        </p:txBody>
      </p:sp>
      <p:sp>
        <p:nvSpPr>
          <p:cNvPr id="77" name="TextBox 76">
            <a:extLst>
              <a:ext uri="{FF2B5EF4-FFF2-40B4-BE49-F238E27FC236}">
                <a16:creationId xmlns="" xmlns:a16="http://schemas.microsoft.com/office/drawing/2014/main" id="{9BBC75A1-4B63-4EB0-A76D-428809612FB6}"/>
              </a:ext>
            </a:extLst>
          </p:cNvPr>
          <p:cNvSpPr txBox="1"/>
          <p:nvPr/>
        </p:nvSpPr>
        <p:spPr>
          <a:xfrm>
            <a:off x="2140171" y="2345722"/>
            <a:ext cx="934871" cy="369332"/>
          </a:xfrm>
          <a:prstGeom prst="rect">
            <a:avLst/>
          </a:prstGeom>
          <a:noFill/>
        </p:spPr>
        <p:txBody>
          <a:bodyPr wrap="none" rtlCol="0">
            <a:spAutoFit/>
          </a:bodyPr>
          <a:lstStyle/>
          <a:p>
            <a:r>
              <a:rPr lang="en-US" dirty="0"/>
              <a:t>Sensor*</a:t>
            </a:r>
          </a:p>
        </p:txBody>
      </p:sp>
      <p:sp>
        <p:nvSpPr>
          <p:cNvPr id="78" name="Rectangle 77">
            <a:extLst>
              <a:ext uri="{FF2B5EF4-FFF2-40B4-BE49-F238E27FC236}">
                <a16:creationId xmlns="" xmlns:a16="http://schemas.microsoft.com/office/drawing/2014/main" id="{47D03FDF-B723-47AD-ADAA-C7115F9FDF6D}"/>
              </a:ext>
            </a:extLst>
          </p:cNvPr>
          <p:cNvSpPr/>
          <p:nvPr/>
        </p:nvSpPr>
        <p:spPr>
          <a:xfrm>
            <a:off x="5172588" y="2339204"/>
            <a:ext cx="1661802" cy="369332"/>
          </a:xfrm>
          <a:prstGeom prst="rect">
            <a:avLst/>
          </a:prstGeom>
        </p:spPr>
        <p:txBody>
          <a:bodyPr wrap="none">
            <a:spAutoFit/>
          </a:bodyPr>
          <a:lstStyle/>
          <a:p>
            <a:r>
              <a:rPr lang="en-US" dirty="0"/>
              <a:t>Sensor Readout</a:t>
            </a:r>
          </a:p>
        </p:txBody>
      </p:sp>
      <p:sp>
        <p:nvSpPr>
          <p:cNvPr id="79" name="TextBox 78">
            <a:extLst>
              <a:ext uri="{FF2B5EF4-FFF2-40B4-BE49-F238E27FC236}">
                <a16:creationId xmlns="" xmlns:a16="http://schemas.microsoft.com/office/drawing/2014/main" id="{1971206C-653A-4303-8BD6-26DC4AD33825}"/>
              </a:ext>
            </a:extLst>
          </p:cNvPr>
          <p:cNvSpPr txBox="1"/>
          <p:nvPr/>
        </p:nvSpPr>
        <p:spPr>
          <a:xfrm>
            <a:off x="876196" y="5877994"/>
            <a:ext cx="2675156" cy="369332"/>
          </a:xfrm>
          <a:prstGeom prst="rect">
            <a:avLst/>
          </a:prstGeom>
          <a:noFill/>
        </p:spPr>
        <p:txBody>
          <a:bodyPr wrap="none" rtlCol="0">
            <a:spAutoFit/>
          </a:bodyPr>
          <a:lstStyle/>
          <a:p>
            <a:r>
              <a:rPr lang="en-US" dirty="0"/>
              <a:t>*E.g., </a:t>
            </a:r>
            <a:r>
              <a:rPr lang="en-US" dirty="0" err="1"/>
              <a:t>SiPM</a:t>
            </a:r>
            <a:r>
              <a:rPr lang="en-US" dirty="0"/>
              <a:t> array, 1D or 2D</a:t>
            </a:r>
          </a:p>
        </p:txBody>
      </p:sp>
    </p:spTree>
    <p:extLst>
      <p:ext uri="{BB962C8B-B14F-4D97-AF65-F5344CB8AC3E}">
        <p14:creationId xmlns:p14="http://schemas.microsoft.com/office/powerpoint/2010/main" val="344012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889" y="594195"/>
            <a:ext cx="8229600" cy="864051"/>
          </a:xfrm>
        </p:spPr>
        <p:txBody>
          <a:bodyPr>
            <a:normAutofit/>
          </a:bodyPr>
          <a:lstStyle/>
          <a:p>
            <a:pPr algn="l"/>
            <a:r>
              <a:rPr lang="en-US" dirty="0"/>
              <a:t>IDEAS Products and Services</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a:t>www.ideas.no</a:t>
            </a:r>
          </a:p>
        </p:txBody>
      </p:sp>
      <p:sp>
        <p:nvSpPr>
          <p:cNvPr id="6" name="Slide Number Placeholder 5"/>
          <p:cNvSpPr>
            <a:spLocks noGrp="1"/>
          </p:cNvSpPr>
          <p:nvPr>
            <p:ph type="sldNum" sz="quarter" idx="12"/>
          </p:nvPr>
        </p:nvSpPr>
        <p:spPr/>
        <p:txBody>
          <a:bodyPr/>
          <a:lstStyle/>
          <a:p>
            <a:fld id="{BF1A332A-EA44-9C4D-B3F5-1656BEA4DBBD}" type="slidenum">
              <a:rPr lang="en-US" smtClean="0"/>
              <a:t>6</a:t>
            </a:fld>
            <a:endParaRPr lang="en-US"/>
          </a:p>
        </p:txBody>
      </p:sp>
      <p:graphicFrame>
        <p:nvGraphicFramePr>
          <p:cNvPr id="9" name="Diagram 8"/>
          <p:cNvGraphicFramePr/>
          <p:nvPr>
            <p:extLst>
              <p:ext uri="{D42A27DB-BD31-4B8C-83A1-F6EECF244321}">
                <p14:modId xmlns:p14="http://schemas.microsoft.com/office/powerpoint/2010/main" val="1937302197"/>
              </p:ext>
            </p:extLst>
          </p:nvPr>
        </p:nvGraphicFramePr>
        <p:xfrm>
          <a:off x="798901" y="1280195"/>
          <a:ext cx="10616673" cy="4610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5762431" y="5690445"/>
            <a:ext cx="5442495" cy="369322"/>
          </a:xfrm>
          <a:prstGeom prst="rect">
            <a:avLst/>
          </a:prstGeom>
          <a:noFill/>
        </p:spPr>
        <p:txBody>
          <a:bodyPr wrap="none" lIns="91430" tIns="45715" rIns="91430" bIns="45715" rtlCol="0">
            <a:spAutoFit/>
          </a:bodyPr>
          <a:lstStyle/>
          <a:p>
            <a:r>
              <a:rPr lang="en-US" dirty="0"/>
              <a:t>Further information at http://www.ideas.no -&gt; Products</a:t>
            </a:r>
          </a:p>
        </p:txBody>
      </p:sp>
    </p:spTree>
    <p:extLst>
      <p:ext uri="{BB962C8B-B14F-4D97-AF65-F5344CB8AC3E}">
        <p14:creationId xmlns:p14="http://schemas.microsoft.com/office/powerpoint/2010/main" val="320665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33"/>
            <a:ext cx="11130502" cy="1325563"/>
          </a:xfrm>
        </p:spPr>
        <p:txBody>
          <a:bodyPr/>
          <a:lstStyle/>
          <a:p>
            <a:r>
              <a:rPr lang="en-US" dirty="0"/>
              <a:t>Block Diagram of System Components</a:t>
            </a:r>
          </a:p>
        </p:txBody>
      </p:sp>
      <p:sp>
        <p:nvSpPr>
          <p:cNvPr id="4" name="Date Placeholder 3"/>
          <p:cNvSpPr>
            <a:spLocks noGrp="1"/>
          </p:cNvSpPr>
          <p:nvPr>
            <p:ph type="dt" sz="half" idx="10"/>
          </p:nvPr>
        </p:nvSpPr>
        <p:spPr/>
        <p:txBody>
          <a:bodyPr/>
          <a:lstStyle/>
          <a:p>
            <a:r>
              <a:rPr lang="en-US" smtClean="0"/>
              <a:t>2017-09-11</a:t>
            </a:r>
            <a:endParaRPr lang="en-US" dirty="0"/>
          </a:p>
        </p:txBody>
      </p:sp>
      <p:sp>
        <p:nvSpPr>
          <p:cNvPr id="6" name="Slide Number Placeholder 5"/>
          <p:cNvSpPr>
            <a:spLocks noGrp="1"/>
          </p:cNvSpPr>
          <p:nvPr>
            <p:ph type="sldNum" sz="quarter" idx="12"/>
          </p:nvPr>
        </p:nvSpPr>
        <p:spPr/>
        <p:txBody>
          <a:bodyPr/>
          <a:lstStyle/>
          <a:p>
            <a:fld id="{48425F7B-2680-4D17-9F18-79C2A09713A0}" type="slidenum">
              <a:rPr lang="en-US" smtClean="0"/>
              <a:t>60</a:t>
            </a:fld>
            <a:endParaRPr lang="en-US"/>
          </a:p>
        </p:txBody>
      </p:sp>
      <p:pic>
        <p:nvPicPr>
          <p:cNvPr id="7" name="Picture 6"/>
          <p:cNvPicPr/>
          <p:nvPr/>
        </p:nvPicPr>
        <p:blipFill>
          <a:blip r:embed="rId3">
            <a:extLst>
              <a:ext uri="{28A0092B-C50C-407E-A947-70E740481C1C}">
                <a14:useLocalDpi xmlns:a14="http://schemas.microsoft.com/office/drawing/2010/main"/>
              </a:ext>
            </a:extLst>
          </a:blip>
          <a:stretch>
            <a:fillRect/>
          </a:stretch>
        </p:blipFill>
        <p:spPr>
          <a:xfrm>
            <a:off x="1119671" y="2070643"/>
            <a:ext cx="10411826" cy="3354551"/>
          </a:xfrm>
          <a:prstGeom prst="rect">
            <a:avLst/>
          </a:prstGeom>
        </p:spPr>
      </p:pic>
      <p:sp>
        <p:nvSpPr>
          <p:cNvPr id="3" name="Footer Placeholder 2"/>
          <p:cNvSpPr>
            <a:spLocks noGrp="1"/>
          </p:cNvSpPr>
          <p:nvPr>
            <p:ph type="ftr" sz="quarter" idx="11"/>
          </p:nvPr>
        </p:nvSpPr>
        <p:spPr/>
        <p:txBody>
          <a:bodyPr/>
          <a:lstStyle/>
          <a:p>
            <a:r>
              <a:rPr lang="en-US" smtClean="0"/>
              <a:t>www.ideas.no</a:t>
            </a:r>
            <a:endParaRPr lang="en-US" dirty="0"/>
          </a:p>
        </p:txBody>
      </p:sp>
      <p:sp>
        <p:nvSpPr>
          <p:cNvPr id="5" name="Rectangle 4"/>
          <p:cNvSpPr/>
          <p:nvPr/>
        </p:nvSpPr>
        <p:spPr>
          <a:xfrm>
            <a:off x="1119671" y="2617365"/>
            <a:ext cx="1812604" cy="2290195"/>
          </a:xfrm>
          <a:prstGeom prst="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pc="100" dirty="0">
                <a:solidFill>
                  <a:schemeClr val="tx1"/>
                </a:solidFill>
              </a:rPr>
              <a:t>Detector module</a:t>
            </a:r>
          </a:p>
          <a:p>
            <a:pPr algn="ctr"/>
            <a:r>
              <a:rPr lang="nb-NO" spc="100" dirty="0">
                <a:solidFill>
                  <a:schemeClr val="tx1"/>
                </a:solidFill>
              </a:rPr>
              <a:t>(SiPM)</a:t>
            </a:r>
          </a:p>
        </p:txBody>
      </p:sp>
    </p:spTree>
    <p:extLst>
      <p:ext uri="{BB962C8B-B14F-4D97-AF65-F5344CB8AC3E}">
        <p14:creationId xmlns:p14="http://schemas.microsoft.com/office/powerpoint/2010/main" val="34389036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A8D4C3-194A-4D09-B664-19ED22FE24B2}"/>
              </a:ext>
            </a:extLst>
          </p:cNvPr>
          <p:cNvSpPr>
            <a:spLocks noGrp="1"/>
          </p:cNvSpPr>
          <p:nvPr>
            <p:ph type="title"/>
          </p:nvPr>
        </p:nvSpPr>
        <p:spPr>
          <a:xfrm>
            <a:off x="838200" y="365125"/>
            <a:ext cx="8357612" cy="1127317"/>
          </a:xfrm>
        </p:spPr>
        <p:txBody>
          <a:bodyPr/>
          <a:lstStyle/>
          <a:p>
            <a:r>
              <a:rPr lang="en-US" dirty="0" err="1"/>
              <a:t>SiPM</a:t>
            </a:r>
            <a:r>
              <a:rPr lang="en-US" dirty="0"/>
              <a:t> - Silicon Photomultiplier </a:t>
            </a:r>
          </a:p>
        </p:txBody>
      </p:sp>
      <p:sp>
        <p:nvSpPr>
          <p:cNvPr id="4" name="Date Placeholder 3">
            <a:extLst>
              <a:ext uri="{FF2B5EF4-FFF2-40B4-BE49-F238E27FC236}">
                <a16:creationId xmlns="" xmlns:a16="http://schemas.microsoft.com/office/drawing/2014/main" id="{06E410A3-EEBE-45D0-AB83-93297748DC6C}"/>
              </a:ext>
            </a:extLst>
          </p:cNvPr>
          <p:cNvSpPr>
            <a:spLocks noGrp="1"/>
          </p:cNvSpPr>
          <p:nvPr>
            <p:ph type="dt" sz="half" idx="10"/>
          </p:nvPr>
        </p:nvSpPr>
        <p:spPr/>
        <p:txBody>
          <a:bodyPr/>
          <a:lstStyle/>
          <a:p>
            <a:r>
              <a:rPr lang="en-US" smtClean="0"/>
              <a:t>2017-09-11</a:t>
            </a:r>
            <a:endParaRPr lang="en-US"/>
          </a:p>
        </p:txBody>
      </p:sp>
      <p:sp>
        <p:nvSpPr>
          <p:cNvPr id="5" name="Footer Placeholder 4">
            <a:extLst>
              <a:ext uri="{FF2B5EF4-FFF2-40B4-BE49-F238E27FC236}">
                <a16:creationId xmlns="" xmlns:a16="http://schemas.microsoft.com/office/drawing/2014/main" id="{78FA03E4-4182-47F6-BA5F-286DF559311E}"/>
              </a:ext>
            </a:extLst>
          </p:cNvPr>
          <p:cNvSpPr>
            <a:spLocks noGrp="1"/>
          </p:cNvSpPr>
          <p:nvPr>
            <p:ph type="ftr" sz="quarter" idx="11"/>
          </p:nvPr>
        </p:nvSpPr>
        <p:spPr/>
        <p:txBody>
          <a:bodyPr/>
          <a:lstStyle/>
          <a:p>
            <a:r>
              <a:rPr lang="es-ES" smtClean="0"/>
              <a:t>www.ideas.no</a:t>
            </a:r>
            <a:endParaRPr lang="en-US"/>
          </a:p>
        </p:txBody>
      </p:sp>
      <p:sp>
        <p:nvSpPr>
          <p:cNvPr id="6" name="Slide Number Placeholder 5">
            <a:extLst>
              <a:ext uri="{FF2B5EF4-FFF2-40B4-BE49-F238E27FC236}">
                <a16:creationId xmlns="" xmlns:a16="http://schemas.microsoft.com/office/drawing/2014/main" id="{BAC6DFE8-E7FB-4462-B117-53519316DB5E}"/>
              </a:ext>
            </a:extLst>
          </p:cNvPr>
          <p:cNvSpPr>
            <a:spLocks noGrp="1"/>
          </p:cNvSpPr>
          <p:nvPr>
            <p:ph type="sldNum" sz="quarter" idx="12"/>
          </p:nvPr>
        </p:nvSpPr>
        <p:spPr/>
        <p:txBody>
          <a:bodyPr/>
          <a:lstStyle/>
          <a:p>
            <a:fld id="{330EA680-D336-4FF7-8B7A-9848BB0A1C32}" type="slidenum">
              <a:rPr lang="en-US" smtClean="0"/>
              <a:t>61</a:t>
            </a:fld>
            <a:endParaRPr lang="en-US"/>
          </a:p>
        </p:txBody>
      </p:sp>
      <p:grpSp>
        <p:nvGrpSpPr>
          <p:cNvPr id="7" name="Group 6">
            <a:extLst>
              <a:ext uri="{FF2B5EF4-FFF2-40B4-BE49-F238E27FC236}">
                <a16:creationId xmlns="" xmlns:a16="http://schemas.microsoft.com/office/drawing/2014/main" id="{5860CD89-F0E8-4190-9452-45713B7ACF4B}"/>
              </a:ext>
            </a:extLst>
          </p:cNvPr>
          <p:cNvGrpSpPr/>
          <p:nvPr/>
        </p:nvGrpSpPr>
        <p:grpSpPr>
          <a:xfrm>
            <a:off x="3006671" y="1302853"/>
            <a:ext cx="4718876" cy="2309159"/>
            <a:chOff x="418071" y="925665"/>
            <a:chExt cx="6822428" cy="2768307"/>
          </a:xfrm>
        </p:grpSpPr>
        <p:pic>
          <p:nvPicPr>
            <p:cNvPr id="8" name="Picture 7" descr="Screen Shot 2016-04-25 at 16.21.29.png">
              <a:extLst>
                <a:ext uri="{FF2B5EF4-FFF2-40B4-BE49-F238E27FC236}">
                  <a16:creationId xmlns="" xmlns:a16="http://schemas.microsoft.com/office/drawing/2014/main" id="{B3EDB89E-476C-4BB3-8518-E35B8CF830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8071" y="925665"/>
              <a:ext cx="5832642" cy="2768307"/>
            </a:xfrm>
            <a:prstGeom prst="rect">
              <a:avLst/>
            </a:prstGeom>
          </p:spPr>
        </p:pic>
        <p:pic>
          <p:nvPicPr>
            <p:cNvPr id="9" name="Picture 8" descr="20151207-IMGP6798-500x303.jpg">
              <a:extLst>
                <a:ext uri="{FF2B5EF4-FFF2-40B4-BE49-F238E27FC236}">
                  <a16:creationId xmlns="" xmlns:a16="http://schemas.microsoft.com/office/drawing/2014/main" id="{0D023A0E-E0BF-4573-A84A-08C66C8BE8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1182" y="1328240"/>
              <a:ext cx="3239531" cy="1963156"/>
            </a:xfrm>
            <a:prstGeom prst="rect">
              <a:avLst/>
            </a:prstGeom>
          </p:spPr>
        </p:pic>
        <p:pic>
          <p:nvPicPr>
            <p:cNvPr id="10" name="Picture 9" descr="Screen Shot 2016-05-23 at 13.43.14.png">
              <a:extLst>
                <a:ext uri="{FF2B5EF4-FFF2-40B4-BE49-F238E27FC236}">
                  <a16:creationId xmlns="" xmlns:a16="http://schemas.microsoft.com/office/drawing/2014/main" id="{883BC9C0-97E9-47B9-8330-7AACC3323A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3562" y="1328240"/>
              <a:ext cx="1266937" cy="552541"/>
            </a:xfrm>
            <a:prstGeom prst="rect">
              <a:avLst/>
            </a:prstGeom>
          </p:spPr>
        </p:pic>
      </p:grpSp>
      <p:pic>
        <p:nvPicPr>
          <p:cNvPr id="11" name="Picture 10" descr="Screen Shot 2016-05-23 at 13.40.20.png">
            <a:extLst>
              <a:ext uri="{FF2B5EF4-FFF2-40B4-BE49-F238E27FC236}">
                <a16:creationId xmlns="" xmlns:a16="http://schemas.microsoft.com/office/drawing/2014/main" id="{9485BD94-CCCA-43A3-BE8B-7DB08859778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50713" y="2147930"/>
            <a:ext cx="4963457" cy="3867283"/>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 xmlns:a16="http://schemas.microsoft.com/office/drawing/2014/main" id="{8FDBF75F-E9EC-4510-B4BC-E904C9764032}"/>
                  </a:ext>
                </a:extLst>
              </p:cNvPr>
              <p:cNvSpPr txBox="1"/>
              <p:nvPr/>
            </p:nvSpPr>
            <p:spPr>
              <a:xfrm>
                <a:off x="8378126" y="1575485"/>
                <a:ext cx="3561465" cy="625812"/>
              </a:xfrm>
              <a:prstGeom prst="rect">
                <a:avLst/>
              </a:prstGeom>
              <a:noFill/>
            </p:spPr>
            <p:txBody>
              <a:bodyPr wrap="square" rtlCol="0">
                <a:spAutoFit/>
              </a:bodyPr>
              <a:lstStyle/>
              <a:p>
                <a:r>
                  <a:rPr lang="en-US" sz="2400" dirty="0"/>
                  <a:t>600pC </a:t>
                </a:r>
                <a14:m>
                  <m:oMath xmlns="" xmlns:m="http://schemas.openxmlformats.org/officeDocument/2006/math">
                    <m:r>
                      <a:rPr lang="en-US" sz="2400" i="1">
                        <a:latin typeface="Cambria Math" panose="02040503050406030204" pitchFamily="18" charset="0"/>
                      </a:rPr>
                      <m:t>≈</m:t>
                    </m:r>
                    <m:f>
                      <m:fPr>
                        <m:ctrlPr>
                          <a:rPr lang="en-US" sz="2400" smtClean="0"/>
                        </m:ctrlPr>
                      </m:fPr>
                      <m:num>
                        <m:r>
                          <a:rPr lang="en-US" sz="2400" b="0" i="0" smtClean="0"/>
                          <m:t>100</m:t>
                        </m:r>
                        <m:r>
                          <m:rPr>
                            <m:sty m:val="p"/>
                          </m:rPr>
                          <a:rPr lang="en-US" sz="2400" b="0" i="0" smtClean="0"/>
                          <m:t>mV</m:t>
                        </m:r>
                        <m:r>
                          <a:rPr lang="en-US" sz="2400" b="0" i="0" smtClean="0"/>
                          <m:t> ∗100</m:t>
                        </m:r>
                        <m:r>
                          <m:rPr>
                            <m:sty m:val="p"/>
                          </m:rPr>
                          <a:rPr lang="en-US" sz="2400" b="0" i="0" smtClean="0"/>
                          <m:t>ns</m:t>
                        </m:r>
                      </m:num>
                      <m:den>
                        <m:r>
                          <a:rPr lang="en-US" sz="2400" b="0" i="0" smtClean="0"/>
                          <m:t>16</m:t>
                        </m:r>
                        <m:r>
                          <m:rPr>
                            <m:sty m:val="p"/>
                          </m:rPr>
                          <a:rPr lang="el-GR" sz="2400" i="0"/>
                          <m:t>Ω</m:t>
                        </m:r>
                      </m:den>
                    </m:f>
                  </m:oMath>
                </a14:m>
                <a:endParaRPr lang="en-US" sz="2400" dirty="0"/>
              </a:p>
            </p:txBody>
          </p:sp>
        </mc:Choice>
        <mc:Fallback xmlns="">
          <p:sp>
            <p:nvSpPr>
              <p:cNvPr id="12" name="TextBox 11">
                <a:extLst>
                  <a:ext uri="{FF2B5EF4-FFF2-40B4-BE49-F238E27FC236}">
                    <a16:creationId xmlns:a16="http://schemas.microsoft.com/office/drawing/2014/main" id="{8FDBF75F-E9EC-4510-B4BC-E904C9764032}"/>
                  </a:ext>
                </a:extLst>
              </p:cNvPr>
              <p:cNvSpPr txBox="1">
                <a:spLocks noRot="1" noChangeAspect="1" noMove="1" noResize="1" noEditPoints="1" noAdjustHandles="1" noChangeArrowheads="1" noChangeShapeType="1" noTextEdit="1"/>
              </p:cNvSpPr>
              <p:nvPr/>
            </p:nvSpPr>
            <p:spPr>
              <a:xfrm>
                <a:off x="8378126" y="1575485"/>
                <a:ext cx="3561465" cy="625812"/>
              </a:xfrm>
              <a:prstGeom prst="rect">
                <a:avLst/>
              </a:prstGeom>
              <a:blipFill>
                <a:blip r:embed="rId6"/>
                <a:stretch>
                  <a:fillRect l="-2564" b="-8738"/>
                </a:stretch>
              </a:blipFill>
            </p:spPr>
            <p:txBody>
              <a:bodyPr/>
              <a:lstStyle/>
              <a:p>
                <a:r>
                  <a:rPr lang="en-US">
                    <a:noFill/>
                  </a:rPr>
                  <a:t> </a:t>
                </a:r>
              </a:p>
            </p:txBody>
          </p:sp>
        </mc:Fallback>
      </mc:AlternateContent>
      <p:sp>
        <p:nvSpPr>
          <p:cNvPr id="13" name="TextBox 12">
            <a:extLst>
              <a:ext uri="{FF2B5EF4-FFF2-40B4-BE49-F238E27FC236}">
                <a16:creationId xmlns="" xmlns:a16="http://schemas.microsoft.com/office/drawing/2014/main" id="{5AE58292-EA37-4C2E-AEEB-A54CA863A1FD}"/>
              </a:ext>
            </a:extLst>
          </p:cNvPr>
          <p:cNvSpPr txBox="1"/>
          <p:nvPr/>
        </p:nvSpPr>
        <p:spPr>
          <a:xfrm>
            <a:off x="3285376" y="4245517"/>
            <a:ext cx="3999890" cy="1477328"/>
          </a:xfrm>
          <a:prstGeom prst="rect">
            <a:avLst/>
          </a:prstGeom>
          <a:noFill/>
        </p:spPr>
        <p:txBody>
          <a:bodyPr wrap="square" rtlCol="0">
            <a:spAutoFit/>
          </a:bodyPr>
          <a:lstStyle/>
          <a:p>
            <a:r>
              <a:rPr lang="en-US" dirty="0"/>
              <a:t>Array of </a:t>
            </a:r>
            <a:r>
              <a:rPr lang="en-US" dirty="0" err="1"/>
              <a:t>SiPM</a:t>
            </a:r>
            <a:r>
              <a:rPr lang="en-US" dirty="0"/>
              <a:t>, each </a:t>
            </a:r>
            <a:r>
              <a:rPr lang="en-US" dirty="0" err="1"/>
              <a:t>SiPM</a:t>
            </a:r>
            <a:r>
              <a:rPr lang="en-US" dirty="0"/>
              <a:t> has</a:t>
            </a:r>
          </a:p>
          <a:p>
            <a:pPr marL="285750" indent="-285750">
              <a:buFont typeface="Arial" panose="020B0604020202020204" pitchFamily="34" charset="0"/>
              <a:buChar char="•"/>
            </a:pPr>
            <a:r>
              <a:rPr lang="en-US" dirty="0"/>
              <a:t>Large electrical charge – many </a:t>
            </a:r>
            <a:r>
              <a:rPr lang="en-US" dirty="0" err="1"/>
              <a:t>pC</a:t>
            </a:r>
            <a:r>
              <a:rPr lang="en-US" dirty="0"/>
              <a:t> </a:t>
            </a:r>
          </a:p>
          <a:p>
            <a:pPr marL="285750" indent="-285750">
              <a:buFont typeface="Arial" panose="020B0604020202020204" pitchFamily="34" charset="0"/>
              <a:buChar char="•"/>
            </a:pPr>
            <a:r>
              <a:rPr lang="en-US" dirty="0"/>
              <a:t>Large capacitance – many </a:t>
            </a:r>
            <a:r>
              <a:rPr lang="en-US" dirty="0" err="1"/>
              <a:t>nF</a:t>
            </a:r>
            <a:endParaRPr lang="en-US" dirty="0"/>
          </a:p>
          <a:p>
            <a:pPr marL="285750" indent="-285750">
              <a:buFont typeface="Arial" panose="020B0604020202020204" pitchFamily="34" charset="0"/>
              <a:buChar char="•"/>
            </a:pPr>
            <a:r>
              <a:rPr lang="en-US" dirty="0"/>
              <a:t>Dark counts – kHz</a:t>
            </a:r>
          </a:p>
          <a:p>
            <a:endParaRPr lang="en-US" dirty="0"/>
          </a:p>
        </p:txBody>
      </p:sp>
      <p:pic>
        <p:nvPicPr>
          <p:cNvPr id="14" name="图片 1">
            <a:extLst>
              <a:ext uri="{FF2B5EF4-FFF2-40B4-BE49-F238E27FC236}">
                <a16:creationId xmlns="" xmlns:a16="http://schemas.microsoft.com/office/drawing/2014/main" id="{2AD81695-C4A8-4A21-97BD-B53328E99131}"/>
              </a:ext>
            </a:extLst>
          </p:cNvPr>
          <p:cNvPicPr/>
          <p:nvPr/>
        </p:nvPicPr>
        <p:blipFill>
          <a:blip r:embed="rId7" cstate="screen">
            <a:extLst>
              <a:ext uri="{28A0092B-C50C-407E-A947-70E740481C1C}">
                <a14:useLocalDpi xmlns:a14="http://schemas.microsoft.com/office/drawing/2010/main"/>
              </a:ext>
            </a:extLst>
          </a:blip>
          <a:stretch>
            <a:fillRect/>
          </a:stretch>
        </p:blipFill>
        <p:spPr>
          <a:xfrm rot="5400000">
            <a:off x="675972" y="2034777"/>
            <a:ext cx="2257058" cy="1404792"/>
          </a:xfrm>
          <a:prstGeom prst="rect">
            <a:avLst/>
          </a:prstGeom>
        </p:spPr>
      </p:pic>
      <p:pic>
        <p:nvPicPr>
          <p:cNvPr id="15" name="图片 2">
            <a:extLst>
              <a:ext uri="{FF2B5EF4-FFF2-40B4-BE49-F238E27FC236}">
                <a16:creationId xmlns="" xmlns:a16="http://schemas.microsoft.com/office/drawing/2014/main" id="{DC5F10BF-31F9-49AB-A595-FDE9F5A5BCEA}"/>
              </a:ext>
            </a:extLst>
          </p:cNvPr>
          <p:cNvPicPr/>
          <p:nvPr/>
        </p:nvPicPr>
        <p:blipFill>
          <a:blip r:embed="rId8">
            <a:extLst>
              <a:ext uri="{28A0092B-C50C-407E-A947-70E740481C1C}">
                <a14:useLocalDpi xmlns:a14="http://schemas.microsoft.com/office/drawing/2010/main"/>
              </a:ext>
            </a:extLst>
          </a:blip>
          <a:stretch>
            <a:fillRect/>
          </a:stretch>
        </p:blipFill>
        <p:spPr>
          <a:xfrm>
            <a:off x="1211497" y="4081571"/>
            <a:ext cx="1295400" cy="1805940"/>
          </a:xfrm>
          <a:prstGeom prst="rect">
            <a:avLst/>
          </a:prstGeom>
        </p:spPr>
      </p:pic>
      <p:cxnSp>
        <p:nvCxnSpPr>
          <p:cNvPr id="17" name="Straight Connector 16">
            <a:extLst>
              <a:ext uri="{FF2B5EF4-FFF2-40B4-BE49-F238E27FC236}">
                <a16:creationId xmlns="" xmlns:a16="http://schemas.microsoft.com/office/drawing/2014/main" id="{F8F34F7F-BE6F-41F5-9E4B-A38B5CB2E6EC}"/>
              </a:ext>
            </a:extLst>
          </p:cNvPr>
          <p:cNvCxnSpPr>
            <a:cxnSpLocks/>
          </p:cNvCxnSpPr>
          <p:nvPr/>
        </p:nvCxnSpPr>
        <p:spPr>
          <a:xfrm>
            <a:off x="2371116" y="1708311"/>
            <a:ext cx="1091950" cy="516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DDA94E75-090F-40EA-A2E0-EABCEC1BCB5F}"/>
              </a:ext>
            </a:extLst>
          </p:cNvPr>
          <p:cNvCxnSpPr>
            <a:cxnSpLocks/>
          </p:cNvCxnSpPr>
          <p:nvPr/>
        </p:nvCxnSpPr>
        <p:spPr>
          <a:xfrm flipV="1">
            <a:off x="2423701" y="2858656"/>
            <a:ext cx="1039365" cy="14354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319171B2-BBE1-4AC0-B1EC-23CB731E4445}"/>
              </a:ext>
            </a:extLst>
          </p:cNvPr>
          <p:cNvCxnSpPr>
            <a:cxnSpLocks/>
          </p:cNvCxnSpPr>
          <p:nvPr/>
        </p:nvCxnSpPr>
        <p:spPr>
          <a:xfrm>
            <a:off x="4590479" y="2530539"/>
            <a:ext cx="694842" cy="1218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5A2CB248-2F6F-41F4-BA62-0BCDFAF9A3A4}"/>
              </a:ext>
            </a:extLst>
          </p:cNvPr>
          <p:cNvCxnSpPr>
            <a:cxnSpLocks/>
          </p:cNvCxnSpPr>
          <p:nvPr/>
        </p:nvCxnSpPr>
        <p:spPr>
          <a:xfrm flipV="1">
            <a:off x="3962840" y="2732386"/>
            <a:ext cx="1487934" cy="34337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1753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F427BD-B90A-487A-9650-4C138C9AA2B0}"/>
              </a:ext>
            </a:extLst>
          </p:cNvPr>
          <p:cNvSpPr>
            <a:spLocks noGrp="1"/>
          </p:cNvSpPr>
          <p:nvPr>
            <p:ph type="title"/>
          </p:nvPr>
        </p:nvSpPr>
        <p:spPr>
          <a:xfrm>
            <a:off x="838200" y="365125"/>
            <a:ext cx="9042070" cy="1107415"/>
          </a:xfrm>
        </p:spPr>
        <p:txBody>
          <a:bodyPr>
            <a:normAutofit fontScale="90000"/>
          </a:bodyPr>
          <a:lstStyle/>
          <a:p>
            <a:r>
              <a:rPr lang="en-US" dirty="0"/>
              <a:t>How to Connect an </a:t>
            </a:r>
            <a:r>
              <a:rPr lang="en-US" dirty="0" err="1"/>
              <a:t>SiPM</a:t>
            </a:r>
            <a:r>
              <a:rPr lang="en-US" dirty="0"/>
              <a:t> to a SIPHRA Analog Input</a:t>
            </a:r>
          </a:p>
        </p:txBody>
      </p:sp>
      <p:sp>
        <p:nvSpPr>
          <p:cNvPr id="4" name="Date Placeholder 3">
            <a:extLst>
              <a:ext uri="{FF2B5EF4-FFF2-40B4-BE49-F238E27FC236}">
                <a16:creationId xmlns="" xmlns:a16="http://schemas.microsoft.com/office/drawing/2014/main" id="{AA80C028-260F-43CC-B221-EEA78BBBC96C}"/>
              </a:ext>
            </a:extLst>
          </p:cNvPr>
          <p:cNvSpPr>
            <a:spLocks noGrp="1"/>
          </p:cNvSpPr>
          <p:nvPr>
            <p:ph type="dt" sz="half" idx="10"/>
          </p:nvPr>
        </p:nvSpPr>
        <p:spPr/>
        <p:txBody>
          <a:bodyPr/>
          <a:lstStyle/>
          <a:p>
            <a:r>
              <a:rPr lang="en-US" smtClean="0"/>
              <a:t>2017-09-11</a:t>
            </a:r>
            <a:endParaRPr lang="en-US"/>
          </a:p>
        </p:txBody>
      </p:sp>
      <p:sp>
        <p:nvSpPr>
          <p:cNvPr id="5" name="Footer Placeholder 4">
            <a:extLst>
              <a:ext uri="{FF2B5EF4-FFF2-40B4-BE49-F238E27FC236}">
                <a16:creationId xmlns="" xmlns:a16="http://schemas.microsoft.com/office/drawing/2014/main" id="{DA46BDF0-63DA-44ED-9F69-A8DB4704C5E6}"/>
              </a:ext>
            </a:extLst>
          </p:cNvPr>
          <p:cNvSpPr>
            <a:spLocks noGrp="1"/>
          </p:cNvSpPr>
          <p:nvPr>
            <p:ph type="ftr" sz="quarter" idx="11"/>
          </p:nvPr>
        </p:nvSpPr>
        <p:spPr/>
        <p:txBody>
          <a:bodyPr/>
          <a:lstStyle/>
          <a:p>
            <a:r>
              <a:rPr lang="es-ES" smtClean="0"/>
              <a:t>www.ideas.no</a:t>
            </a:r>
            <a:endParaRPr lang="en-US"/>
          </a:p>
        </p:txBody>
      </p:sp>
      <p:sp>
        <p:nvSpPr>
          <p:cNvPr id="6" name="Slide Number Placeholder 5">
            <a:extLst>
              <a:ext uri="{FF2B5EF4-FFF2-40B4-BE49-F238E27FC236}">
                <a16:creationId xmlns="" xmlns:a16="http://schemas.microsoft.com/office/drawing/2014/main" id="{33869A20-93F9-4B37-92E0-A015AFF84300}"/>
              </a:ext>
            </a:extLst>
          </p:cNvPr>
          <p:cNvSpPr>
            <a:spLocks noGrp="1"/>
          </p:cNvSpPr>
          <p:nvPr>
            <p:ph type="sldNum" sz="quarter" idx="12"/>
          </p:nvPr>
        </p:nvSpPr>
        <p:spPr/>
        <p:txBody>
          <a:bodyPr/>
          <a:lstStyle/>
          <a:p>
            <a:fld id="{330EA680-D336-4FF7-8B7A-9848BB0A1C32}" type="slidenum">
              <a:rPr lang="en-US" smtClean="0"/>
              <a:t>62</a:t>
            </a:fld>
            <a:endParaRPr lang="en-US"/>
          </a:p>
        </p:txBody>
      </p:sp>
      <p:pic>
        <p:nvPicPr>
          <p:cNvPr id="10" name="Picture 9">
            <a:extLst>
              <a:ext uri="{FF2B5EF4-FFF2-40B4-BE49-F238E27FC236}">
                <a16:creationId xmlns="" xmlns:a16="http://schemas.microsoft.com/office/drawing/2014/main" id="{BC6A41EE-31E6-4B66-82B0-85068E5FC1D6}"/>
              </a:ext>
            </a:extLst>
          </p:cNvPr>
          <p:cNvPicPr/>
          <p:nvPr/>
        </p:nvPicPr>
        <p:blipFill>
          <a:blip r:embed="rId2">
            <a:extLst>
              <a:ext uri="{28A0092B-C50C-407E-A947-70E740481C1C}">
                <a14:useLocalDpi xmlns:a14="http://schemas.microsoft.com/office/drawing/2010/main"/>
              </a:ext>
            </a:extLst>
          </a:blip>
          <a:stretch>
            <a:fillRect/>
          </a:stretch>
        </p:blipFill>
        <p:spPr>
          <a:xfrm>
            <a:off x="2470931" y="3328695"/>
            <a:ext cx="6801299" cy="2758497"/>
          </a:xfrm>
          <a:prstGeom prst="rect">
            <a:avLst/>
          </a:prstGeom>
        </p:spPr>
      </p:pic>
      <p:pic>
        <p:nvPicPr>
          <p:cNvPr id="11" name="Picture 4">
            <a:extLst>
              <a:ext uri="{FF2B5EF4-FFF2-40B4-BE49-F238E27FC236}">
                <a16:creationId xmlns="" xmlns:a16="http://schemas.microsoft.com/office/drawing/2014/main" id="{1C794074-C858-46E0-9E67-EF94EF0816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11526" y="1592008"/>
            <a:ext cx="2923646" cy="287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图片 1">
            <a:extLst>
              <a:ext uri="{FF2B5EF4-FFF2-40B4-BE49-F238E27FC236}">
                <a16:creationId xmlns="" xmlns:a16="http://schemas.microsoft.com/office/drawing/2014/main" id="{B86D7A63-EC85-48A8-B49B-FA588A140DA7}"/>
              </a:ext>
            </a:extLst>
          </p:cNvPr>
          <p:cNvPicPr/>
          <p:nvPr/>
        </p:nvPicPr>
        <p:blipFill>
          <a:blip r:embed="rId4" cstate="screen">
            <a:extLst>
              <a:ext uri="{28A0092B-C50C-407E-A947-70E740481C1C}">
                <a14:useLocalDpi xmlns:a14="http://schemas.microsoft.com/office/drawing/2010/main"/>
              </a:ext>
            </a:extLst>
          </a:blip>
          <a:stretch>
            <a:fillRect/>
          </a:stretch>
        </p:blipFill>
        <p:spPr>
          <a:xfrm rot="5400000">
            <a:off x="598018" y="1971674"/>
            <a:ext cx="2741823" cy="1982492"/>
          </a:xfrm>
          <a:prstGeom prst="rect">
            <a:avLst/>
          </a:prstGeom>
        </p:spPr>
      </p:pic>
      <p:cxnSp>
        <p:nvCxnSpPr>
          <p:cNvPr id="15" name="Connector: Curved 14">
            <a:extLst>
              <a:ext uri="{FF2B5EF4-FFF2-40B4-BE49-F238E27FC236}">
                <a16:creationId xmlns="" xmlns:a16="http://schemas.microsoft.com/office/drawing/2014/main" id="{71E2671E-646D-46ED-9D1D-973B784D9BF4}"/>
              </a:ext>
            </a:extLst>
          </p:cNvPr>
          <p:cNvCxnSpPr>
            <a:cxnSpLocks/>
          </p:cNvCxnSpPr>
          <p:nvPr/>
        </p:nvCxnSpPr>
        <p:spPr>
          <a:xfrm>
            <a:off x="2612571" y="3495058"/>
            <a:ext cx="1246910" cy="975289"/>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 xmlns:a16="http://schemas.microsoft.com/office/drawing/2014/main" id="{EE9A2708-8530-4C02-8747-E6068088552A}"/>
              </a:ext>
            </a:extLst>
          </p:cNvPr>
          <p:cNvCxnSpPr>
            <a:cxnSpLocks/>
          </p:cNvCxnSpPr>
          <p:nvPr/>
        </p:nvCxnSpPr>
        <p:spPr>
          <a:xfrm rot="10800000" flipV="1">
            <a:off x="8278091" y="3005524"/>
            <a:ext cx="994139" cy="89776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 xmlns:a16="http://schemas.microsoft.com/office/drawing/2014/main" id="{DB29D81F-35F8-4ED9-825A-B856DA1E97CC}"/>
              </a:ext>
            </a:extLst>
          </p:cNvPr>
          <p:cNvSpPr txBox="1"/>
          <p:nvPr/>
        </p:nvSpPr>
        <p:spPr>
          <a:xfrm>
            <a:off x="3408218" y="1937132"/>
            <a:ext cx="5366942" cy="954107"/>
          </a:xfrm>
          <a:prstGeom prst="rect">
            <a:avLst/>
          </a:prstGeom>
          <a:solidFill>
            <a:schemeClr val="accent2">
              <a:lumMod val="40000"/>
              <a:lumOff val="60000"/>
            </a:schemeClr>
          </a:solidFill>
        </p:spPr>
        <p:txBody>
          <a:bodyPr wrap="square" rtlCol="0">
            <a:spAutoFit/>
          </a:bodyPr>
          <a:lstStyle/>
          <a:p>
            <a:r>
              <a:rPr lang="en-US" sz="2800" dirty="0"/>
              <a:t>SIPHRA has 16 inputs, each with a Current Mode Input Stage (CMIS)</a:t>
            </a:r>
          </a:p>
        </p:txBody>
      </p:sp>
    </p:spTree>
    <p:extLst>
      <p:ext uri="{BB962C8B-B14F-4D97-AF65-F5344CB8AC3E}">
        <p14:creationId xmlns:p14="http://schemas.microsoft.com/office/powerpoint/2010/main" val="41635294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843" y="246020"/>
            <a:ext cx="10515600" cy="1042299"/>
          </a:xfrm>
        </p:spPr>
        <p:txBody>
          <a:bodyPr/>
          <a:lstStyle/>
          <a:p>
            <a:r>
              <a:rPr lang="en-US" dirty="0"/>
              <a:t>CMIS - Current Mode Input Stage </a:t>
            </a:r>
          </a:p>
        </p:txBody>
      </p:sp>
      <p:sp>
        <p:nvSpPr>
          <p:cNvPr id="4" name="Date Placeholder 3"/>
          <p:cNvSpPr>
            <a:spLocks noGrp="1"/>
          </p:cNvSpPr>
          <p:nvPr>
            <p:ph type="dt" sz="half" idx="10"/>
          </p:nvPr>
        </p:nvSpPr>
        <p:spPr/>
        <p:txBody>
          <a:bodyPr/>
          <a:lstStyle/>
          <a:p>
            <a:r>
              <a:rPr lang="en-US" smtClean="0"/>
              <a:t>2017-09-11</a:t>
            </a:r>
            <a:endParaRPr lang="en-US" dirty="0"/>
          </a:p>
        </p:txBody>
      </p:sp>
      <p:sp>
        <p:nvSpPr>
          <p:cNvPr id="5" name="Footer Placeholder 4"/>
          <p:cNvSpPr>
            <a:spLocks noGrp="1"/>
          </p:cNvSpPr>
          <p:nvPr>
            <p:ph type="ftr" sz="quarter" idx="11"/>
          </p:nvPr>
        </p:nvSpPr>
        <p:spPr/>
        <p:txBody>
          <a:bodyPr/>
          <a:lstStyle/>
          <a:p>
            <a:r>
              <a:rPr lang="en-US" smtClean="0"/>
              <a:t>www.ideas.no</a:t>
            </a:r>
            <a:endParaRPr lang="en-US" dirty="0"/>
          </a:p>
        </p:txBody>
      </p:sp>
      <p:sp>
        <p:nvSpPr>
          <p:cNvPr id="6" name="Slide Number Placeholder 5"/>
          <p:cNvSpPr>
            <a:spLocks noGrp="1"/>
          </p:cNvSpPr>
          <p:nvPr>
            <p:ph type="sldNum" sz="quarter" idx="12"/>
          </p:nvPr>
        </p:nvSpPr>
        <p:spPr/>
        <p:txBody>
          <a:bodyPr/>
          <a:lstStyle/>
          <a:p>
            <a:fld id="{48425F7B-2680-4D17-9F18-79C2A09713A0}" type="slidenum">
              <a:rPr lang="en-US" smtClean="0"/>
              <a:t>63</a:t>
            </a:fld>
            <a:endParaRPr lang="en-US" dirty="0"/>
          </a:p>
        </p:txBody>
      </p:sp>
      <p:sp>
        <p:nvSpPr>
          <p:cNvPr id="8" name="Rectangle 7"/>
          <p:cNvSpPr/>
          <p:nvPr/>
        </p:nvSpPr>
        <p:spPr>
          <a:xfrm>
            <a:off x="746014" y="1288234"/>
            <a:ext cx="5249381" cy="4967514"/>
          </a:xfrm>
          <a:prstGeom prst="rect">
            <a:avLst/>
          </a:prstGeom>
        </p:spPr>
        <p:txBody>
          <a:bodyPr wrap="square">
            <a:spAutoFit/>
          </a:bodyPr>
          <a:lstStyle/>
          <a:p>
            <a:pPr>
              <a:lnSpc>
                <a:spcPct val="110000"/>
              </a:lnSpc>
            </a:pPr>
            <a:r>
              <a:rPr lang="en-GB" dirty="0">
                <a:ea typeface="Times New Roman" panose="02020603050405020304" pitchFamily="18" charset="0"/>
              </a:rPr>
              <a:t>CMIS main functions and performance: </a:t>
            </a:r>
          </a:p>
          <a:p>
            <a:pPr marL="342900" indent="-342900">
              <a:lnSpc>
                <a:spcPct val="110000"/>
              </a:lnSpc>
              <a:buAutoNum type="arabicPeriod"/>
            </a:pPr>
            <a:r>
              <a:rPr lang="en-GB" dirty="0">
                <a:ea typeface="Times New Roman" panose="02020603050405020304" pitchFamily="18" charset="0"/>
              </a:rPr>
              <a:t>stable programmable input voltage at </a:t>
            </a:r>
            <a:r>
              <a:rPr lang="en-GB" dirty="0">
                <a:ea typeface="Times New Roman" panose="02020603050405020304" pitchFamily="18" charset="0"/>
                <a:cs typeface="Courier New" panose="02070309020205020404" pitchFamily="49" charset="0"/>
              </a:rPr>
              <a:t>AIN</a:t>
            </a:r>
            <a:r>
              <a:rPr lang="en-GB" dirty="0">
                <a:ea typeface="Times New Roman" panose="02020603050405020304" pitchFamily="18" charset="0"/>
              </a:rPr>
              <a:t>. </a:t>
            </a:r>
          </a:p>
          <a:p>
            <a:pPr marL="342900" indent="-342900">
              <a:lnSpc>
                <a:spcPct val="110000"/>
              </a:lnSpc>
              <a:buFontTx/>
              <a:buAutoNum type="arabicPeriod"/>
            </a:pPr>
            <a:r>
              <a:rPr lang="en-GB" dirty="0">
                <a:ea typeface="Times New Roman" panose="02020603050405020304" pitchFamily="18" charset="0"/>
              </a:rPr>
              <a:t>to scale down the detector current </a:t>
            </a:r>
          </a:p>
          <a:p>
            <a:pPr marL="342900" indent="-342900">
              <a:lnSpc>
                <a:spcPct val="110000"/>
              </a:lnSpc>
              <a:buFontTx/>
              <a:buAutoNum type="arabicPeriod"/>
            </a:pPr>
            <a:endParaRPr lang="en-GB" dirty="0">
              <a:ea typeface="Times New Roman" panose="02020603050405020304" pitchFamily="18" charset="0"/>
            </a:endParaRPr>
          </a:p>
          <a:p>
            <a:pPr marL="285750" indent="-285750">
              <a:lnSpc>
                <a:spcPct val="110000"/>
              </a:lnSpc>
              <a:buFont typeface="Arial" panose="020B0604020202020204" pitchFamily="34" charset="0"/>
              <a:buChar char="•"/>
            </a:pPr>
            <a:r>
              <a:rPr lang="en-GB" dirty="0">
                <a:ea typeface="Times New Roman" panose="02020603050405020304" pitchFamily="18" charset="0"/>
              </a:rPr>
              <a:t>Designed for large negative charge</a:t>
            </a:r>
          </a:p>
          <a:p>
            <a:pPr lvl="1">
              <a:lnSpc>
                <a:spcPct val="110000"/>
              </a:lnSpc>
            </a:pPr>
            <a:r>
              <a:rPr lang="en-GB" dirty="0">
                <a:ea typeface="Times New Roman" panose="02020603050405020304" pitchFamily="18" charset="0"/>
              </a:rPr>
              <a:t>Saturation: ‑16 </a:t>
            </a:r>
            <a:r>
              <a:rPr lang="en-GB" dirty="0" err="1">
                <a:ea typeface="Times New Roman" panose="02020603050405020304" pitchFamily="18" charset="0"/>
              </a:rPr>
              <a:t>nC</a:t>
            </a:r>
            <a:r>
              <a:rPr lang="en-GB" dirty="0">
                <a:ea typeface="Times New Roman" panose="02020603050405020304" pitchFamily="18" charset="0"/>
              </a:rPr>
              <a:t>, ‑8 </a:t>
            </a:r>
            <a:r>
              <a:rPr lang="en-GB" dirty="0" err="1">
                <a:ea typeface="Times New Roman" panose="02020603050405020304" pitchFamily="18" charset="0"/>
              </a:rPr>
              <a:t>nC</a:t>
            </a:r>
            <a:r>
              <a:rPr lang="en-GB" dirty="0">
                <a:ea typeface="Times New Roman" panose="02020603050405020304" pitchFamily="18" charset="0"/>
              </a:rPr>
              <a:t>, ‑4 </a:t>
            </a:r>
            <a:r>
              <a:rPr lang="en-GB" dirty="0" err="1">
                <a:ea typeface="Times New Roman" panose="02020603050405020304" pitchFamily="18" charset="0"/>
              </a:rPr>
              <a:t>nC</a:t>
            </a:r>
            <a:r>
              <a:rPr lang="en-GB" dirty="0">
                <a:ea typeface="Times New Roman" panose="02020603050405020304" pitchFamily="18" charset="0"/>
              </a:rPr>
              <a:t>, ‑0.4 </a:t>
            </a:r>
            <a:r>
              <a:rPr lang="en-GB" dirty="0" err="1">
                <a:ea typeface="Times New Roman" panose="02020603050405020304" pitchFamily="18" charset="0"/>
              </a:rPr>
              <a:t>nC</a:t>
            </a:r>
            <a:endParaRPr lang="en-GB" dirty="0">
              <a:ea typeface="Times New Roman" panose="02020603050405020304" pitchFamily="18" charset="0"/>
            </a:endParaRPr>
          </a:p>
          <a:p>
            <a:pPr marL="285750" indent="-285750">
              <a:lnSpc>
                <a:spcPct val="110000"/>
              </a:lnSpc>
              <a:buFont typeface="Arial" panose="020B0604020202020204" pitchFamily="34" charset="0"/>
              <a:buChar char="•"/>
            </a:pPr>
            <a:r>
              <a:rPr lang="en-GB" dirty="0">
                <a:ea typeface="Times New Roman" panose="02020603050405020304" pitchFamily="18" charset="0"/>
              </a:rPr>
              <a:t>Programmable gain attenuation:</a:t>
            </a:r>
            <a:br>
              <a:rPr lang="en-GB" dirty="0">
                <a:ea typeface="Times New Roman" panose="02020603050405020304" pitchFamily="18" charset="0"/>
              </a:rPr>
            </a:br>
            <a:r>
              <a:rPr lang="en-GB" dirty="0">
                <a:ea typeface="Times New Roman" panose="02020603050405020304" pitchFamily="18" charset="0"/>
              </a:rPr>
              <a:t>	1/10, 1/100, 1/200, and 1/400</a:t>
            </a:r>
          </a:p>
          <a:p>
            <a:pPr marL="285750" indent="-285750">
              <a:lnSpc>
                <a:spcPct val="110000"/>
              </a:lnSpc>
              <a:buFont typeface="Arial" panose="020B0604020202020204" pitchFamily="34" charset="0"/>
              <a:buChar char="•"/>
            </a:pPr>
            <a:r>
              <a:rPr lang="en-GB" dirty="0">
                <a:ea typeface="Times New Roman" panose="02020603050405020304" pitchFamily="18" charset="0"/>
              </a:rPr>
              <a:t>Large capacitive load up to several </a:t>
            </a:r>
            <a:r>
              <a:rPr lang="en-GB" dirty="0" err="1">
                <a:ea typeface="Times New Roman" panose="02020603050405020304" pitchFamily="18" charset="0"/>
              </a:rPr>
              <a:t>nF</a:t>
            </a:r>
            <a:r>
              <a:rPr lang="en-GB" dirty="0">
                <a:ea typeface="Times New Roman" panose="02020603050405020304" pitchFamily="18" charset="0"/>
              </a:rPr>
              <a:t>,</a:t>
            </a:r>
          </a:p>
          <a:p>
            <a:pPr marL="285750" indent="-285750">
              <a:lnSpc>
                <a:spcPct val="110000"/>
              </a:lnSpc>
              <a:buFont typeface="Arial" panose="020B0604020202020204" pitchFamily="34" charset="0"/>
              <a:buChar char="•"/>
            </a:pPr>
            <a:r>
              <a:rPr lang="en-GB" dirty="0">
                <a:ea typeface="Times New Roman" panose="02020603050405020304" pitchFamily="18" charset="0"/>
              </a:rPr>
              <a:t>Large leakage current up to ‑100 µA. </a:t>
            </a:r>
          </a:p>
          <a:p>
            <a:pPr marL="285750" indent="-285750">
              <a:lnSpc>
                <a:spcPct val="110000"/>
              </a:lnSpc>
              <a:buFont typeface="Arial" panose="020B0604020202020204" pitchFamily="34" charset="0"/>
              <a:buChar char="•"/>
            </a:pPr>
            <a:r>
              <a:rPr lang="en-GB" dirty="0">
                <a:ea typeface="Times New Roman" panose="02020603050405020304" pitchFamily="18" charset="0"/>
              </a:rPr>
              <a:t>Input voltage is regulated to a stable bias </a:t>
            </a:r>
          </a:p>
          <a:p>
            <a:pPr>
              <a:lnSpc>
                <a:spcPct val="110000"/>
              </a:lnSpc>
            </a:pPr>
            <a:r>
              <a:rPr lang="en-GB" dirty="0">
                <a:ea typeface="Times New Roman" panose="02020603050405020304" pitchFamily="18" charset="0"/>
              </a:rPr>
              <a:t>	voltage set via an 8-bit DAC</a:t>
            </a:r>
            <a:br>
              <a:rPr lang="en-GB" dirty="0">
                <a:ea typeface="Times New Roman" panose="02020603050405020304" pitchFamily="18" charset="0"/>
              </a:rPr>
            </a:br>
            <a:r>
              <a:rPr lang="en-GB" dirty="0">
                <a:ea typeface="Times New Roman" panose="02020603050405020304" pitchFamily="18" charset="0"/>
              </a:rPr>
              <a:t>	over the range of 1 V. </a:t>
            </a:r>
          </a:p>
          <a:p>
            <a:pPr marL="285750" indent="-285750">
              <a:lnSpc>
                <a:spcPct val="110000"/>
              </a:lnSpc>
              <a:buFont typeface="Arial" panose="020B0604020202020204" pitchFamily="34" charset="0"/>
              <a:buChar char="•"/>
            </a:pPr>
            <a:r>
              <a:rPr lang="en-GB" dirty="0">
                <a:ea typeface="Times New Roman" panose="02020603050405020304" pitchFamily="18" charset="0"/>
              </a:rPr>
              <a:t>Input impedance 5..30 Ohm below 10 </a:t>
            </a:r>
            <a:r>
              <a:rPr lang="en-GB" dirty="0" err="1">
                <a:ea typeface="Times New Roman" panose="02020603050405020304" pitchFamily="18" charset="0"/>
              </a:rPr>
              <a:t>MHz.</a:t>
            </a:r>
            <a:r>
              <a:rPr lang="en-GB" dirty="0">
                <a:ea typeface="Times New Roman" panose="02020603050405020304" pitchFamily="18" charset="0"/>
              </a:rPr>
              <a:t> Above 10 MHz, input impedance becomes reactive and peaks with a few 100 Ohm at 250 </a:t>
            </a:r>
            <a:r>
              <a:rPr lang="en-GB" dirty="0" err="1">
                <a:ea typeface="Times New Roman" panose="02020603050405020304" pitchFamily="18" charset="0"/>
              </a:rPr>
              <a:t>MHz.</a:t>
            </a:r>
            <a:r>
              <a:rPr lang="en-GB" dirty="0">
                <a:ea typeface="Times New Roman" panose="02020603050405020304" pitchFamily="18" charset="0"/>
              </a:rPr>
              <a:t> </a:t>
            </a:r>
            <a:endParaRPr lang="en-US" dirty="0"/>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43" y="1600985"/>
            <a:ext cx="3442645" cy="3389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9369631" y="1444695"/>
            <a:ext cx="2411806" cy="3545586"/>
          </a:xfrm>
          <a:prstGeom prst="rect">
            <a:avLst/>
          </a:prstGeom>
        </p:spPr>
        <p:txBody>
          <a:bodyPr wrap="square">
            <a:spAutoFit/>
          </a:bodyPr>
          <a:lstStyle/>
          <a:p>
            <a:pPr>
              <a:lnSpc>
                <a:spcPct val="110000"/>
              </a:lnSpc>
            </a:pPr>
            <a:endParaRPr lang="en-GB" sz="1200" dirty="0">
              <a:ea typeface="Times New Roman" panose="02020603050405020304" pitchFamily="18" charset="0"/>
            </a:endParaRPr>
          </a:p>
          <a:p>
            <a:pPr>
              <a:lnSpc>
                <a:spcPct val="110000"/>
              </a:lnSpc>
            </a:pPr>
            <a:r>
              <a:rPr lang="en-GB" sz="1600" dirty="0">
                <a:ea typeface="Times New Roman" panose="02020603050405020304" pitchFamily="18" charset="0"/>
              </a:rPr>
              <a:t>Common-gate input (regulates DC bias)</a:t>
            </a:r>
          </a:p>
          <a:p>
            <a:pPr marL="457020" lvl="1">
              <a:lnSpc>
                <a:spcPct val="110000"/>
              </a:lnSpc>
            </a:pPr>
            <a:r>
              <a:rPr lang="en-GB" sz="1600" dirty="0">
                <a:ea typeface="Times New Roman" panose="02020603050405020304" pitchFamily="18" charset="0"/>
              </a:rPr>
              <a:t>Input voltage is regulated to a stable bias  voltage set via an 8-bit DAC</a:t>
            </a:r>
            <a:br>
              <a:rPr lang="en-GB" sz="1600" dirty="0">
                <a:ea typeface="Times New Roman" panose="02020603050405020304" pitchFamily="18" charset="0"/>
              </a:rPr>
            </a:br>
            <a:r>
              <a:rPr lang="en-GB" sz="1600" dirty="0">
                <a:ea typeface="Times New Roman" panose="02020603050405020304" pitchFamily="18" charset="0"/>
              </a:rPr>
              <a:t>over the range of 1 V. </a:t>
            </a:r>
          </a:p>
          <a:p>
            <a:pPr marL="742770" lvl="1" indent="-285750">
              <a:lnSpc>
                <a:spcPct val="110000"/>
              </a:lnSpc>
              <a:buFont typeface="Arial" panose="020B0604020202020204" pitchFamily="34" charset="0"/>
              <a:buChar char="•"/>
            </a:pPr>
            <a:endParaRPr lang="en-GB" sz="1600" dirty="0">
              <a:ea typeface="Times New Roman" panose="02020603050405020304" pitchFamily="18" charset="0"/>
            </a:endParaRPr>
          </a:p>
          <a:p>
            <a:pPr>
              <a:lnSpc>
                <a:spcPct val="110000"/>
              </a:lnSpc>
            </a:pPr>
            <a:r>
              <a:rPr lang="en-GB" sz="1600" dirty="0">
                <a:ea typeface="Times New Roman" panose="02020603050405020304" pitchFamily="18" charset="0"/>
              </a:rPr>
              <a:t>Bias current 0-20µA. </a:t>
            </a:r>
          </a:p>
          <a:p>
            <a:pPr marL="457020" lvl="1">
              <a:lnSpc>
                <a:spcPct val="110000"/>
              </a:lnSpc>
            </a:pPr>
            <a:r>
              <a:rPr lang="en-GB" sz="1600" dirty="0">
                <a:ea typeface="Times New Roman" panose="02020603050405020304" pitchFamily="18" charset="0"/>
              </a:rPr>
              <a:t>Needed to keep current mirror ready for fast transients.</a:t>
            </a:r>
          </a:p>
        </p:txBody>
      </p:sp>
    </p:spTree>
    <p:extLst>
      <p:ext uri="{BB962C8B-B14F-4D97-AF65-F5344CB8AC3E}">
        <p14:creationId xmlns:p14="http://schemas.microsoft.com/office/powerpoint/2010/main" val="542469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8409"/>
            <a:ext cx="8357612" cy="846987"/>
          </a:xfrm>
        </p:spPr>
        <p:txBody>
          <a:bodyPr>
            <a:normAutofit fontScale="90000"/>
          </a:bodyPr>
          <a:lstStyle/>
          <a:p>
            <a:r>
              <a:rPr lang="en-US" dirty="0"/>
              <a:t>SIPHRA Features and </a:t>
            </a:r>
            <a:br>
              <a:rPr lang="en-US" dirty="0"/>
            </a:br>
            <a:r>
              <a:rPr lang="en-US" dirty="0"/>
              <a:t>Block Diagram</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64</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4001014596"/>
              </p:ext>
            </p:extLst>
          </p:nvPr>
        </p:nvGraphicFramePr>
        <p:xfrm>
          <a:off x="7251124" y="220408"/>
          <a:ext cx="4636076" cy="6247190"/>
        </p:xfrm>
        <a:graphic>
          <a:graphicData uri="http://schemas.openxmlformats.org/drawingml/2006/table">
            <a:tbl>
              <a:tblPr firstRow="1" bandRow="1">
                <a:tableStyleId>{5C22544A-7EE6-4342-B048-85BDC9FD1C3A}</a:tableStyleId>
              </a:tblPr>
              <a:tblGrid>
                <a:gridCol w="4636076">
                  <a:extLst>
                    <a:ext uri="{9D8B030D-6E8A-4147-A177-3AD203B41FA5}">
                      <a16:colId xmlns="" xmlns:a16="http://schemas.microsoft.com/office/drawing/2014/main" val="1813446427"/>
                    </a:ext>
                  </a:extLst>
                </a:gridCol>
              </a:tblGrid>
              <a:tr h="625909">
                <a:tc>
                  <a:txBody>
                    <a:bodyPr/>
                    <a:lstStyle/>
                    <a:p>
                      <a:r>
                        <a:rPr lang="en-US" sz="1800" dirty="0"/>
                        <a:t>IDE3380 SIPHRA Features</a:t>
                      </a:r>
                    </a:p>
                    <a:p>
                      <a:endParaRPr lang="en-US" sz="1200" dirty="0"/>
                    </a:p>
                    <a:p>
                      <a:endParaRPr lang="en-US" sz="1200" dirty="0"/>
                    </a:p>
                  </a:txBody>
                  <a:tcPr>
                    <a:solidFill>
                      <a:schemeClr val="accent1">
                        <a:alpha val="50000"/>
                      </a:schemeClr>
                    </a:solidFill>
                  </a:tcPr>
                </a:tc>
                <a:extLst>
                  <a:ext uri="{0D108BD9-81ED-4DB2-BD59-A6C34878D82A}">
                    <a16:rowId xmlns="" xmlns:a16="http://schemas.microsoft.com/office/drawing/2014/main" val="3738856723"/>
                  </a:ext>
                </a:extLst>
              </a:tr>
              <a:tr h="625909">
                <a:tc>
                  <a:txBody>
                    <a:bodyPr/>
                    <a:lstStyle/>
                    <a:p>
                      <a:r>
                        <a:rPr lang="en-GB" sz="1200" b="1" dirty="0">
                          <a:effectLst/>
                        </a:rPr>
                        <a:t>16 channels for </a:t>
                      </a:r>
                      <a:r>
                        <a:rPr lang="en-GB" sz="1200" b="1" dirty="0" err="1">
                          <a:effectLst/>
                        </a:rPr>
                        <a:t>SiPM</a:t>
                      </a:r>
                      <a:r>
                        <a:rPr lang="en-GB" sz="1200" b="1" dirty="0">
                          <a:effectLst/>
                        </a:rPr>
                        <a:t>/PMT readout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dirty="0">
                          <a:effectLst/>
                        </a:rPr>
                        <a:t>16 current sensitive inputs (≤ 16 </a:t>
                      </a:r>
                      <a:r>
                        <a:rPr lang="en-GB" sz="1200" dirty="0" err="1">
                          <a:effectLst/>
                        </a:rPr>
                        <a:t>nC</a:t>
                      </a:r>
                      <a:r>
                        <a:rPr lang="en-GB" sz="1200" dirty="0">
                          <a:effectLst/>
                        </a:rPr>
                        <a:t>)</a:t>
                      </a:r>
                      <a:endParaRPr lang="en-US" sz="1200" dirty="0">
                        <a:effectLst/>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dirty="0">
                          <a:effectLst/>
                        </a:rPr>
                        <a:t>1 summing channel</a:t>
                      </a:r>
                      <a:endParaRPr lang="en-US" sz="1200" dirty="0">
                        <a:effectLst/>
                      </a:endParaRPr>
                    </a:p>
                  </a:txBody>
                  <a:tcPr>
                    <a:solidFill>
                      <a:schemeClr val="accent1">
                        <a:alpha val="50000"/>
                      </a:schemeClr>
                    </a:solidFill>
                  </a:tcPr>
                </a:tc>
                <a:extLst>
                  <a:ext uri="{0D108BD9-81ED-4DB2-BD59-A6C34878D82A}">
                    <a16:rowId xmlns="" xmlns:a16="http://schemas.microsoft.com/office/drawing/2014/main" val="2926591116"/>
                  </a:ext>
                </a:extLst>
              </a:tr>
              <a:tr h="698908">
                <a:tc>
                  <a:txBody>
                    <a:bodyPr/>
                    <a:lstStyle/>
                    <a:p>
                      <a:pPr marL="180340" marR="0" lvl="0" indent="-180340">
                        <a:lnSpc>
                          <a:spcPct val="115000"/>
                        </a:lnSpc>
                        <a:spcBef>
                          <a:spcPts val="0"/>
                        </a:spcBef>
                        <a:spcAft>
                          <a:spcPts val="0"/>
                        </a:spcAft>
                      </a:pPr>
                      <a:r>
                        <a:rPr lang="en-GB" sz="1200" b="1" dirty="0">
                          <a:effectLst/>
                        </a:rPr>
                        <a:t>Programmable attenuation </a:t>
                      </a:r>
                      <a:r>
                        <a:rPr lang="en-GB" sz="1200" dirty="0">
                          <a:effectLst/>
                        </a:rPr>
                        <a:t>to handle charge up to</a:t>
                      </a:r>
                      <a:br>
                        <a:rPr lang="en-GB" sz="1200" dirty="0">
                          <a:effectLst/>
                        </a:rPr>
                      </a:br>
                      <a:r>
                        <a:rPr lang="en-GB" sz="1200" dirty="0">
                          <a:effectLst/>
                        </a:rPr>
                        <a:t>-16 </a:t>
                      </a:r>
                      <a:r>
                        <a:rPr lang="en-GB" sz="1200" dirty="0" err="1">
                          <a:effectLst/>
                        </a:rPr>
                        <a:t>nC</a:t>
                      </a:r>
                      <a:r>
                        <a:rPr lang="en-GB" sz="1200" dirty="0">
                          <a:effectLst/>
                        </a:rPr>
                        <a:t>, -8 </a:t>
                      </a:r>
                      <a:r>
                        <a:rPr lang="en-GB" sz="1200" dirty="0" err="1">
                          <a:effectLst/>
                        </a:rPr>
                        <a:t>nC</a:t>
                      </a:r>
                      <a:r>
                        <a:rPr lang="en-GB" sz="1200" dirty="0">
                          <a:effectLst/>
                        </a:rPr>
                        <a:t>, -4 </a:t>
                      </a:r>
                      <a:r>
                        <a:rPr lang="en-GB" sz="1200" dirty="0" err="1">
                          <a:effectLst/>
                        </a:rPr>
                        <a:t>nC</a:t>
                      </a:r>
                      <a:r>
                        <a:rPr lang="en-GB" sz="1200" dirty="0">
                          <a:effectLst/>
                        </a:rPr>
                        <a:t>, -400 </a:t>
                      </a:r>
                      <a:r>
                        <a:rPr lang="en-GB" sz="1200" dirty="0" err="1">
                          <a:effectLst/>
                        </a:rPr>
                        <a:t>pC</a:t>
                      </a:r>
                      <a:r>
                        <a:rPr lang="en-GB" sz="1200" dirty="0">
                          <a:effectLst/>
                        </a:rPr>
                        <a:t> at AIN inputs, or</a:t>
                      </a:r>
                      <a:endParaRPr lang="en-US" sz="1200" dirty="0">
                        <a:effectLst/>
                      </a:endParaRPr>
                    </a:p>
                    <a:p>
                      <a:pPr marL="360680" marR="0" lvl="0" indent="-180340">
                        <a:lnSpc>
                          <a:spcPct val="115000"/>
                        </a:lnSpc>
                        <a:spcBef>
                          <a:spcPts val="0"/>
                        </a:spcBef>
                        <a:spcAft>
                          <a:spcPts val="0"/>
                        </a:spcAft>
                      </a:pPr>
                      <a:r>
                        <a:rPr lang="nb-NO" sz="1200" dirty="0">
                          <a:effectLst/>
                        </a:rPr>
                        <a:t>+40 pC, +4 pC, +0.4 pC at FIN inputs</a:t>
                      </a:r>
                      <a:endParaRPr lang="en-US" sz="1200" dirty="0">
                        <a:effectLst/>
                      </a:endParaRPr>
                    </a:p>
                  </a:txBody>
                  <a:tcPr>
                    <a:solidFill>
                      <a:schemeClr val="accent1">
                        <a:alpha val="50000"/>
                      </a:schemeClr>
                    </a:solidFill>
                  </a:tcPr>
                </a:tc>
                <a:extLst>
                  <a:ext uri="{0D108BD9-81ED-4DB2-BD59-A6C34878D82A}">
                    <a16:rowId xmlns="" xmlns:a16="http://schemas.microsoft.com/office/drawing/2014/main" val="2279661200"/>
                  </a:ext>
                </a:extLst>
              </a:tr>
              <a:tr h="447078">
                <a:tc>
                  <a:txBody>
                    <a:bodyPr/>
                    <a:lstStyle/>
                    <a:p>
                      <a:r>
                        <a:rPr lang="en-GB" sz="1200" b="1" dirty="0">
                          <a:effectLst/>
                        </a:rPr>
                        <a:t>Programmable shaping time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dirty="0">
                          <a:effectLst/>
                        </a:rPr>
                        <a:t>200 ns, 400 ns, 800 ns, 1600 ns</a:t>
                      </a:r>
                      <a:endParaRPr lang="en-US" sz="1200" dirty="0">
                        <a:effectLst/>
                      </a:endParaRPr>
                    </a:p>
                  </a:txBody>
                  <a:tcPr>
                    <a:solidFill>
                      <a:schemeClr val="accent1">
                        <a:alpha val="50000"/>
                      </a:schemeClr>
                    </a:solidFill>
                  </a:tcPr>
                </a:tc>
                <a:extLst>
                  <a:ext uri="{0D108BD9-81ED-4DB2-BD59-A6C34878D82A}">
                    <a16:rowId xmlns="" xmlns:a16="http://schemas.microsoft.com/office/drawing/2014/main" val="3872372236"/>
                  </a:ext>
                </a:extLst>
              </a:tr>
              <a:tr h="2944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16 inputs (AIN) with programmable offset voltage</a:t>
                      </a:r>
                      <a:endParaRPr lang="en-US" sz="1200" dirty="0">
                        <a:effectLst/>
                      </a:endParaRPr>
                    </a:p>
                  </a:txBody>
                  <a:tcPr>
                    <a:solidFill>
                      <a:schemeClr val="accent1">
                        <a:alpha val="50000"/>
                      </a:schemeClr>
                    </a:solidFill>
                  </a:tcPr>
                </a:tc>
                <a:extLst>
                  <a:ext uri="{0D108BD9-81ED-4DB2-BD59-A6C34878D82A}">
                    <a16:rowId xmlns="" xmlns:a16="http://schemas.microsoft.com/office/drawing/2014/main" val="3171702297"/>
                  </a:ext>
                </a:extLst>
              </a:tr>
              <a:tr h="1105867">
                <a:tc>
                  <a:txBody>
                    <a:bodyPr/>
                    <a:lstStyle/>
                    <a:p>
                      <a:pPr marL="180340" marR="0" indent="-180340">
                        <a:lnSpc>
                          <a:spcPct val="115000"/>
                        </a:lnSpc>
                        <a:spcBef>
                          <a:spcPts val="0"/>
                        </a:spcBef>
                        <a:spcAft>
                          <a:spcPts val="0"/>
                        </a:spcAft>
                      </a:pPr>
                      <a:r>
                        <a:rPr lang="en-GB" sz="1200" b="1" dirty="0">
                          <a:effectLst/>
                        </a:rPr>
                        <a:t>Pulse height spectroscopy</a:t>
                      </a:r>
                      <a:r>
                        <a:rPr lang="en-GB" sz="1200" dirty="0">
                          <a:effectLst/>
                        </a:rPr>
                        <a:t/>
                      </a:r>
                      <a:br>
                        <a:rPr lang="en-GB" sz="1200" dirty="0">
                          <a:effectLst/>
                        </a:rPr>
                      </a:br>
                      <a:r>
                        <a:rPr lang="en-GB" sz="1200" dirty="0">
                          <a:effectLst/>
                        </a:rPr>
                        <a:t>16 shapers followed by track-and-hold</a:t>
                      </a:r>
                      <a:br>
                        <a:rPr lang="en-GB" sz="1200" dirty="0">
                          <a:effectLst/>
                        </a:rPr>
                      </a:br>
                      <a:r>
                        <a:rPr lang="en-GB" sz="1200" dirty="0">
                          <a:effectLst/>
                        </a:rPr>
                        <a:t>Programmable hold timing</a:t>
                      </a:r>
                      <a:endParaRPr lang="en-US" sz="1200" dirty="0">
                        <a:effectLst/>
                      </a:endParaRPr>
                    </a:p>
                    <a:p>
                      <a:pPr marL="180340" marR="0" indent="-180340">
                        <a:lnSpc>
                          <a:spcPct val="115000"/>
                        </a:lnSpc>
                        <a:spcBef>
                          <a:spcPts val="0"/>
                        </a:spcBef>
                        <a:spcAft>
                          <a:spcPts val="0"/>
                        </a:spcAft>
                      </a:pPr>
                      <a:r>
                        <a:rPr lang="en-GB" sz="1200" dirty="0">
                          <a:effectLst/>
                        </a:rPr>
                        <a:t>	</a:t>
                      </a:r>
                      <a:r>
                        <a:rPr lang="en-GB" sz="1200" b="1" dirty="0">
                          <a:effectLst/>
                        </a:rPr>
                        <a:t>12-bit SAR ADC </a:t>
                      </a:r>
                      <a:r>
                        <a:rPr lang="en-GB" sz="1200" dirty="0">
                          <a:effectLst/>
                        </a:rPr>
                        <a:t>digital and/or </a:t>
                      </a:r>
                      <a:r>
                        <a:rPr lang="en-GB" sz="1200" dirty="0" err="1">
                          <a:effectLst/>
                        </a:rPr>
                        <a:t>analog</a:t>
                      </a:r>
                      <a:r>
                        <a:rPr lang="en-GB" sz="1200" dirty="0">
                          <a:effectLst/>
                        </a:rPr>
                        <a:t> readout</a:t>
                      </a:r>
                      <a:br>
                        <a:rPr lang="en-GB" sz="1200" dirty="0">
                          <a:effectLst/>
                        </a:rPr>
                      </a:br>
                      <a:r>
                        <a:rPr lang="en-GB" sz="1200" dirty="0">
                          <a:effectLst/>
                        </a:rPr>
                        <a:t>3 </a:t>
                      </a:r>
                      <a:r>
                        <a:rPr lang="en-GB" sz="1200" dirty="0" err="1">
                          <a:effectLst/>
                        </a:rPr>
                        <a:t>ksps</a:t>
                      </a:r>
                      <a:r>
                        <a:rPr lang="en-GB" sz="1200" dirty="0">
                          <a:effectLst/>
                        </a:rPr>
                        <a:t>/channel max.</a:t>
                      </a:r>
                      <a:endParaRPr lang="en-US" sz="1200" dirty="0">
                        <a:effectLst/>
                      </a:endParaRPr>
                    </a:p>
                  </a:txBody>
                  <a:tcPr>
                    <a:solidFill>
                      <a:schemeClr val="accent1">
                        <a:alpha val="50000"/>
                      </a:schemeClr>
                    </a:solidFill>
                  </a:tcPr>
                </a:tc>
                <a:extLst>
                  <a:ext uri="{0D108BD9-81ED-4DB2-BD59-A6C34878D82A}">
                    <a16:rowId xmlns="" xmlns:a16="http://schemas.microsoft.com/office/drawing/2014/main" val="1118851129"/>
                  </a:ext>
                </a:extLst>
              </a:tr>
              <a:tr h="902388">
                <a:tc>
                  <a:txBody>
                    <a:bodyPr/>
                    <a:lstStyle/>
                    <a:p>
                      <a:pPr marL="180340" marR="0" indent="-180340">
                        <a:lnSpc>
                          <a:spcPct val="115000"/>
                        </a:lnSpc>
                        <a:spcBef>
                          <a:spcPts val="0"/>
                        </a:spcBef>
                        <a:spcAft>
                          <a:spcPts val="0"/>
                        </a:spcAft>
                      </a:pPr>
                      <a:r>
                        <a:rPr lang="en-GB" sz="1200" b="1" dirty="0">
                          <a:effectLst/>
                        </a:rPr>
                        <a:t>Trigger generation</a:t>
                      </a:r>
                      <a:endParaRPr lang="en-US" sz="1200" b="1" dirty="0">
                        <a:effectLst/>
                      </a:endParaRPr>
                    </a:p>
                    <a:p>
                      <a:pPr marL="180340" marR="0" indent="-180340">
                        <a:lnSpc>
                          <a:spcPct val="115000"/>
                        </a:lnSpc>
                        <a:spcBef>
                          <a:spcPts val="0"/>
                        </a:spcBef>
                        <a:spcAft>
                          <a:spcPts val="0"/>
                        </a:spcAft>
                      </a:pPr>
                      <a:r>
                        <a:rPr lang="en-GB" sz="1200" dirty="0">
                          <a:effectLst/>
                        </a:rPr>
                        <a:t>	Internal from charge discriminator via </a:t>
                      </a:r>
                      <a:endParaRPr lang="en-US" sz="1200" dirty="0">
                        <a:effectLst/>
                      </a:endParaRPr>
                    </a:p>
                    <a:p>
                      <a:pPr marL="180340" marR="0" indent="113030">
                        <a:lnSpc>
                          <a:spcPct val="115000"/>
                        </a:lnSpc>
                        <a:spcBef>
                          <a:spcPts val="0"/>
                        </a:spcBef>
                        <a:spcAft>
                          <a:spcPts val="0"/>
                        </a:spcAft>
                      </a:pPr>
                      <a:r>
                        <a:rPr lang="en-GB" sz="1200" dirty="0">
                          <a:effectLst/>
                        </a:rPr>
                        <a:t>programmable threshold in every channel</a:t>
                      </a:r>
                      <a:br>
                        <a:rPr lang="en-GB" sz="1200" dirty="0">
                          <a:effectLst/>
                        </a:rPr>
                      </a:br>
                      <a:r>
                        <a:rPr lang="en-GB" sz="1200" dirty="0">
                          <a:effectLst/>
                        </a:rPr>
                        <a:t>External (trigger on input, trigger on sum)</a:t>
                      </a:r>
                      <a:endParaRPr lang="en-US" sz="1200" dirty="0">
                        <a:effectLst/>
                      </a:endParaRPr>
                    </a:p>
                  </a:txBody>
                  <a:tcPr>
                    <a:solidFill>
                      <a:schemeClr val="accent1">
                        <a:alpha val="50000"/>
                      </a:schemeClr>
                    </a:solidFill>
                  </a:tcPr>
                </a:tc>
                <a:extLst>
                  <a:ext uri="{0D108BD9-81ED-4DB2-BD59-A6C34878D82A}">
                    <a16:rowId xmlns="" xmlns:a16="http://schemas.microsoft.com/office/drawing/2014/main" val="87658261"/>
                  </a:ext>
                </a:extLst>
              </a:tr>
              <a:tr h="698908">
                <a:tc>
                  <a:txBody>
                    <a:bodyPr/>
                    <a:lstStyle/>
                    <a:p>
                      <a:pPr marL="180340" marR="0" indent="-180340">
                        <a:lnSpc>
                          <a:spcPct val="115000"/>
                        </a:lnSpc>
                        <a:spcBef>
                          <a:spcPts val="0"/>
                        </a:spcBef>
                        <a:spcAft>
                          <a:spcPts val="0"/>
                        </a:spcAft>
                      </a:pPr>
                      <a:r>
                        <a:rPr lang="en-GB" sz="1200" b="1" dirty="0">
                          <a:effectLst/>
                        </a:rPr>
                        <a:t>Power</a:t>
                      </a:r>
                      <a:endParaRPr lang="en-US" sz="1200" b="1" dirty="0">
                        <a:effectLst/>
                      </a:endParaRPr>
                    </a:p>
                    <a:p>
                      <a:pPr marL="360680" marR="0" indent="-180340">
                        <a:lnSpc>
                          <a:spcPct val="115000"/>
                        </a:lnSpc>
                        <a:spcBef>
                          <a:spcPts val="0"/>
                        </a:spcBef>
                        <a:spcAft>
                          <a:spcPts val="0"/>
                        </a:spcAft>
                      </a:pPr>
                      <a:r>
                        <a:rPr lang="en-GB" sz="1200" dirty="0">
                          <a:effectLst/>
                        </a:rPr>
                        <a:t>15 </a:t>
                      </a:r>
                      <a:r>
                        <a:rPr lang="en-GB" sz="1200" dirty="0" err="1">
                          <a:effectLst/>
                        </a:rPr>
                        <a:t>mW</a:t>
                      </a:r>
                      <a:r>
                        <a:rPr lang="en-GB" sz="1200" dirty="0">
                          <a:effectLst/>
                        </a:rPr>
                        <a:t> without CMIS, 30 </a:t>
                      </a:r>
                      <a:r>
                        <a:rPr lang="en-GB" sz="1200" dirty="0" err="1">
                          <a:effectLst/>
                        </a:rPr>
                        <a:t>mW</a:t>
                      </a:r>
                      <a:r>
                        <a:rPr lang="en-GB" sz="1200" dirty="0">
                          <a:effectLst/>
                        </a:rPr>
                        <a:t> with CMIS active</a:t>
                      </a:r>
                      <a:endParaRPr lang="en-US" sz="1200" dirty="0">
                        <a:effectLst/>
                      </a:endParaRPr>
                    </a:p>
                    <a:p>
                      <a:pPr marL="180340" marR="0" indent="-180340">
                        <a:lnSpc>
                          <a:spcPct val="115000"/>
                        </a:lnSpc>
                        <a:spcBef>
                          <a:spcPts val="0"/>
                        </a:spcBef>
                        <a:spcAft>
                          <a:spcPts val="0"/>
                        </a:spcAft>
                      </a:pPr>
                      <a:r>
                        <a:rPr lang="en-GB" sz="1200" dirty="0">
                          <a:effectLst/>
                        </a:rPr>
                        <a:t>	Flexible power down scheme of channels or functions</a:t>
                      </a:r>
                      <a:endParaRPr lang="en-US" sz="1200" dirty="0">
                        <a:effectLst/>
                      </a:endParaRPr>
                    </a:p>
                  </a:txBody>
                  <a:tcPr>
                    <a:solidFill>
                      <a:schemeClr val="accent1">
                        <a:alpha val="50000"/>
                      </a:schemeClr>
                    </a:solidFill>
                  </a:tcPr>
                </a:tc>
                <a:extLst>
                  <a:ext uri="{0D108BD9-81ED-4DB2-BD59-A6C34878D82A}">
                    <a16:rowId xmlns="" xmlns:a16="http://schemas.microsoft.com/office/drawing/2014/main" val="265988317"/>
                  </a:ext>
                </a:extLst>
              </a:tr>
              <a:tr h="291949">
                <a:tc>
                  <a:txBody>
                    <a:bodyPr/>
                    <a:lstStyle/>
                    <a:p>
                      <a:pPr marL="180340" marR="0" lvl="0" indent="-180340" algn="l" defTabSz="914400" rtl="0" eaLnBrk="1" fontAlgn="auto" latinLnBrk="0" hangingPunct="1">
                        <a:lnSpc>
                          <a:spcPct val="115000"/>
                        </a:lnSpc>
                        <a:spcBef>
                          <a:spcPts val="0"/>
                        </a:spcBef>
                        <a:spcAft>
                          <a:spcPts val="0"/>
                        </a:spcAft>
                        <a:buClrTx/>
                        <a:buSzTx/>
                        <a:buFontTx/>
                        <a:buNone/>
                        <a:tabLst/>
                        <a:defRPr/>
                      </a:pPr>
                      <a:r>
                        <a:rPr lang="en-GB" sz="1200" b="1" dirty="0">
                          <a:effectLst/>
                        </a:rPr>
                        <a:t>SEL/SEU radiation hardened</a:t>
                      </a:r>
                      <a:endParaRPr lang="en-US" sz="1200" b="1" dirty="0">
                        <a:effectLst/>
                      </a:endParaRPr>
                    </a:p>
                  </a:txBody>
                  <a:tcPr>
                    <a:solidFill>
                      <a:schemeClr val="accent1">
                        <a:alpha val="50000"/>
                      </a:schemeClr>
                    </a:solidFill>
                  </a:tcPr>
                </a:tc>
                <a:extLst>
                  <a:ext uri="{0D108BD9-81ED-4DB2-BD59-A6C34878D82A}">
                    <a16:rowId xmlns="" xmlns:a16="http://schemas.microsoft.com/office/drawing/2014/main" val="1167961933"/>
                  </a:ext>
                </a:extLst>
              </a:tr>
              <a:tr h="291949">
                <a:tc>
                  <a:txBody>
                    <a:bodyPr/>
                    <a:lstStyle/>
                    <a:p>
                      <a:pPr marL="180340" marR="0" lvl="0" indent="-180340" algn="l" defTabSz="914400" rtl="0" eaLnBrk="1" fontAlgn="auto" latinLnBrk="0" hangingPunct="1">
                        <a:lnSpc>
                          <a:spcPct val="115000"/>
                        </a:lnSpc>
                        <a:spcBef>
                          <a:spcPts val="0"/>
                        </a:spcBef>
                        <a:spcAft>
                          <a:spcPts val="0"/>
                        </a:spcAft>
                        <a:buClrTx/>
                        <a:buSzTx/>
                        <a:buFontTx/>
                        <a:buNone/>
                        <a:tabLst/>
                        <a:defRPr/>
                      </a:pPr>
                      <a:r>
                        <a:rPr lang="en-GB" sz="1200" b="1" dirty="0">
                          <a:effectLst/>
                        </a:rPr>
                        <a:t>SPI Interface</a:t>
                      </a:r>
                      <a:endParaRPr lang="en-US" sz="1200" b="1" dirty="0">
                        <a:effectLst/>
                      </a:endParaRPr>
                    </a:p>
                  </a:txBody>
                  <a:tcPr>
                    <a:solidFill>
                      <a:schemeClr val="accent1">
                        <a:alpha val="50000"/>
                      </a:schemeClr>
                    </a:solidFill>
                  </a:tcPr>
                </a:tc>
                <a:extLst>
                  <a:ext uri="{0D108BD9-81ED-4DB2-BD59-A6C34878D82A}">
                    <a16:rowId xmlns="" xmlns:a16="http://schemas.microsoft.com/office/drawing/2014/main" val="3107475084"/>
                  </a:ext>
                </a:extLst>
              </a:tr>
            </a:tbl>
          </a:graphicData>
        </a:graphic>
      </p:graphicFrame>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l="6597" r="14306"/>
          <a:stretch/>
        </p:blipFill>
        <p:spPr>
          <a:xfrm>
            <a:off x="706610" y="1697189"/>
            <a:ext cx="6246492" cy="5038537"/>
          </a:xfrm>
          <a:prstGeom prst="rect">
            <a:avLst/>
          </a:prstGeom>
        </p:spPr>
      </p:pic>
    </p:spTree>
    <p:extLst>
      <p:ext uri="{BB962C8B-B14F-4D97-AF65-F5344CB8AC3E}">
        <p14:creationId xmlns:p14="http://schemas.microsoft.com/office/powerpoint/2010/main" val="23682153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intosh HD:Users:dime:Desktop:Screen Shot 2016-05-03 at 13.17.59.png"/>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77755" y="1200494"/>
            <a:ext cx="3618523" cy="1905635"/>
          </a:xfrm>
          <a:prstGeom prst="rect">
            <a:avLst/>
          </a:prstGeom>
          <a:noFill/>
          <a:ln>
            <a:noFill/>
          </a:ln>
        </p:spPr>
      </p:pic>
      <p:sp>
        <p:nvSpPr>
          <p:cNvPr id="2" name="Title 1"/>
          <p:cNvSpPr>
            <a:spLocks noGrp="1"/>
          </p:cNvSpPr>
          <p:nvPr>
            <p:ph type="title"/>
          </p:nvPr>
        </p:nvSpPr>
        <p:spPr>
          <a:xfrm>
            <a:off x="838201" y="165108"/>
            <a:ext cx="8619508" cy="1143693"/>
          </a:xfrm>
        </p:spPr>
        <p:txBody>
          <a:bodyPr/>
          <a:lstStyle/>
          <a:p>
            <a:r>
              <a:rPr lang="en-US" dirty="0"/>
              <a:t>Current Integrator and Shaper</a:t>
            </a:r>
          </a:p>
        </p:txBody>
      </p:sp>
      <p:sp>
        <p:nvSpPr>
          <p:cNvPr id="3" name="Date Placeholder 2"/>
          <p:cNvSpPr>
            <a:spLocks noGrp="1"/>
          </p:cNvSpPr>
          <p:nvPr>
            <p:ph type="dt" sz="half" idx="10"/>
          </p:nvPr>
        </p:nvSpPr>
        <p:spPr/>
        <p:txBody>
          <a:bodyPr/>
          <a:lstStyle/>
          <a:p>
            <a:r>
              <a:rPr lang="en-US" smtClean="0"/>
              <a:t>2017-09-11</a:t>
            </a:r>
            <a:endParaRPr lang="en-US" dirty="0"/>
          </a:p>
        </p:txBody>
      </p:sp>
      <p:sp>
        <p:nvSpPr>
          <p:cNvPr id="4" name="Footer Placeholder 3"/>
          <p:cNvSpPr>
            <a:spLocks noGrp="1"/>
          </p:cNvSpPr>
          <p:nvPr>
            <p:ph type="ftr" sz="quarter" idx="11"/>
          </p:nvPr>
        </p:nvSpPr>
        <p:spPr/>
        <p:txBody>
          <a:bodyPr/>
          <a:lstStyle/>
          <a:p>
            <a:r>
              <a:rPr lang="en-US" smtClean="0"/>
              <a:t>www.ideas.no</a:t>
            </a:r>
            <a:endParaRPr lang="en-US" dirty="0"/>
          </a:p>
        </p:txBody>
      </p:sp>
      <p:sp>
        <p:nvSpPr>
          <p:cNvPr id="5" name="Slide Number Placeholder 4"/>
          <p:cNvSpPr>
            <a:spLocks noGrp="1"/>
          </p:cNvSpPr>
          <p:nvPr>
            <p:ph type="sldNum" sz="quarter" idx="12"/>
          </p:nvPr>
        </p:nvSpPr>
        <p:spPr/>
        <p:txBody>
          <a:bodyPr/>
          <a:lstStyle/>
          <a:p>
            <a:fld id="{48425F7B-2680-4D17-9F18-79C2A09713A0}" type="slidenum">
              <a:rPr lang="en-US" smtClean="0"/>
              <a:t>65</a:t>
            </a:fld>
            <a:endParaRPr lang="en-US"/>
          </a:p>
        </p:txBody>
      </p:sp>
      <p:pic>
        <p:nvPicPr>
          <p:cNvPr id="6" name="Picture 5" descr="Macintosh HD:Users:dime:Desktop:Screen Shot 2016-05-03 at 13.17.07.png"/>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94496" y="1217328"/>
            <a:ext cx="3141785" cy="1799590"/>
          </a:xfrm>
          <a:prstGeom prst="rect">
            <a:avLst/>
          </a:prstGeom>
          <a:noFill/>
          <a:ln>
            <a:no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4170" y="1421089"/>
            <a:ext cx="1488831"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459185" y="2790264"/>
            <a:ext cx="1488831" cy="230832"/>
          </a:xfrm>
          <a:prstGeom prst="rect">
            <a:avLst/>
          </a:prstGeom>
          <a:noFill/>
        </p:spPr>
        <p:txBody>
          <a:bodyPr wrap="square" rtlCol="0">
            <a:spAutoFit/>
          </a:bodyPr>
          <a:lstStyle/>
          <a:p>
            <a:pPr algn="ctr"/>
            <a:r>
              <a:rPr lang="nb-NO" sz="900" dirty="0">
                <a:latin typeface="Arial" panose="020B0604020202020204" pitchFamily="34" charset="0"/>
                <a:cs typeface="Arial" panose="020B0604020202020204" pitchFamily="34" charset="0"/>
              </a:rPr>
              <a:t>Current Integrator</a:t>
            </a:r>
          </a:p>
        </p:txBody>
      </p:sp>
      <p:sp>
        <p:nvSpPr>
          <p:cNvPr id="15" name="TextBox 14"/>
          <p:cNvSpPr txBox="1"/>
          <p:nvPr/>
        </p:nvSpPr>
        <p:spPr>
          <a:xfrm>
            <a:off x="10089661" y="2797407"/>
            <a:ext cx="1488831" cy="230832"/>
          </a:xfrm>
          <a:prstGeom prst="rect">
            <a:avLst/>
          </a:prstGeom>
          <a:noFill/>
        </p:spPr>
        <p:txBody>
          <a:bodyPr wrap="square" rtlCol="0">
            <a:spAutoFit/>
          </a:bodyPr>
          <a:lstStyle/>
          <a:p>
            <a:pPr algn="ctr"/>
            <a:r>
              <a:rPr lang="nb-NO" sz="900" dirty="0">
                <a:latin typeface="Arial" panose="020B0604020202020204" pitchFamily="34" charset="0"/>
                <a:cs typeface="Arial" panose="020B0604020202020204" pitchFamily="34" charset="0"/>
              </a:rPr>
              <a:t>Shaper</a:t>
            </a:r>
          </a:p>
        </p:txBody>
      </p:sp>
      <p:sp>
        <p:nvSpPr>
          <p:cNvPr id="14" name="Right Arrow 13"/>
          <p:cNvSpPr/>
          <p:nvPr/>
        </p:nvSpPr>
        <p:spPr>
          <a:xfrm>
            <a:off x="2821411" y="1424484"/>
            <a:ext cx="487140" cy="508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31"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08892" y="1369284"/>
            <a:ext cx="726831"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99079" y="1549335"/>
            <a:ext cx="1253958" cy="616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research:Conferences:2016-06-12-to-16_AMICSA_Gothenburg:03-IDEAS-Paper-SIPHRA_DL2016-04-16:Inputs:MEhmet Input:SIPHRA AMICSA Paper Figures:CMISGAIN_GCCSCALE_6:Shaper_CI.png"/>
          <p:cNvPicPr/>
          <p:nvPr/>
        </p:nvPicPr>
        <p:blipFill rotWithShape="1">
          <a:blip r:embed="rId8" cstate="screen">
            <a:extLst>
              <a:ext uri="{28A0092B-C50C-407E-A947-70E740481C1C}">
                <a14:useLocalDpi xmlns:a14="http://schemas.microsoft.com/office/drawing/2010/main"/>
              </a:ext>
            </a:extLst>
          </a:blip>
          <a:srcRect b="-1581"/>
          <a:stretch/>
        </p:blipFill>
        <p:spPr bwMode="auto">
          <a:xfrm>
            <a:off x="1535085" y="3047998"/>
            <a:ext cx="5771150" cy="3331883"/>
          </a:xfrm>
          <a:prstGeom prst="rect">
            <a:avLst/>
          </a:prstGeom>
          <a:noFill/>
          <a:ln>
            <a:noFill/>
          </a:ln>
        </p:spPr>
      </p:pic>
      <p:pic>
        <p:nvPicPr>
          <p:cNvPr id="17" name="Picture 16"/>
          <p:cNvPicPr/>
          <p:nvPr/>
        </p:nvPicPr>
        <p:blipFill rotWithShape="1">
          <a:blip r:embed="rId9" cstate="screen">
            <a:extLst>
              <a:ext uri="{28A0092B-C50C-407E-A947-70E740481C1C}">
                <a14:useLocalDpi xmlns:a14="http://schemas.microsoft.com/office/drawing/2010/main"/>
              </a:ext>
            </a:extLst>
          </a:blip>
          <a:srcRect l="-946" r="17155"/>
          <a:stretch/>
        </p:blipFill>
        <p:spPr bwMode="auto">
          <a:xfrm>
            <a:off x="7769412" y="2972297"/>
            <a:ext cx="4019176" cy="3437468"/>
          </a:xfrm>
          <a:prstGeom prst="rect">
            <a:avLst/>
          </a:prstGeom>
          <a:noFill/>
          <a:ln>
            <a:noFill/>
          </a:ln>
          <a:extLst>
            <a:ext uri="{53640926-AAD7-44d8-BBD7-CCE9431645EC}">
              <a14:shadowObscured xmlns:a14="http://schemas.microsoft.com/office/drawing/2010/main"/>
            </a:ext>
          </a:extLst>
        </p:spPr>
      </p:pic>
      <p:sp>
        <p:nvSpPr>
          <p:cNvPr id="18" name="Right Arrow 17"/>
          <p:cNvSpPr/>
          <p:nvPr/>
        </p:nvSpPr>
        <p:spPr>
          <a:xfrm>
            <a:off x="5050635" y="1412530"/>
            <a:ext cx="487140" cy="508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ight Arrow 18"/>
          <p:cNvSpPr/>
          <p:nvPr/>
        </p:nvSpPr>
        <p:spPr>
          <a:xfrm>
            <a:off x="7952211" y="1400577"/>
            <a:ext cx="487140" cy="508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970257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590" y="0"/>
            <a:ext cx="10515600" cy="1101996"/>
          </a:xfrm>
        </p:spPr>
        <p:txBody>
          <a:bodyPr>
            <a:normAutofit/>
          </a:bodyPr>
          <a:lstStyle/>
          <a:p>
            <a:r>
              <a:rPr lang="sv-SE" dirty="0"/>
              <a:t>SIPHRA </a:t>
            </a:r>
            <a:r>
              <a:rPr lang="nb-NO" dirty="0"/>
              <a:t>Architecture</a:t>
            </a:r>
          </a:p>
        </p:txBody>
      </p:sp>
      <p:sp>
        <p:nvSpPr>
          <p:cNvPr id="4" name="Date Placeholder 3"/>
          <p:cNvSpPr>
            <a:spLocks noGrp="1"/>
          </p:cNvSpPr>
          <p:nvPr>
            <p:ph type="dt" sz="half" idx="10"/>
          </p:nvPr>
        </p:nvSpPr>
        <p:spPr/>
        <p:txBody>
          <a:bodyPr/>
          <a:lstStyle/>
          <a:p>
            <a:r>
              <a:rPr lang="en-US" smtClean="0"/>
              <a:t>2017-09-11</a:t>
            </a:r>
            <a:endParaRPr lang="en-US" dirty="0"/>
          </a:p>
        </p:txBody>
      </p:sp>
      <p:sp>
        <p:nvSpPr>
          <p:cNvPr id="6" name="Slide Number Placeholder 5"/>
          <p:cNvSpPr>
            <a:spLocks noGrp="1"/>
          </p:cNvSpPr>
          <p:nvPr>
            <p:ph type="sldNum" sz="quarter" idx="12"/>
          </p:nvPr>
        </p:nvSpPr>
        <p:spPr/>
        <p:txBody>
          <a:bodyPr/>
          <a:lstStyle/>
          <a:p>
            <a:fld id="{48425F7B-2680-4D17-9F18-79C2A09713A0}" type="slidenum">
              <a:rPr lang="en-US" smtClean="0"/>
              <a:t>66</a:t>
            </a:fld>
            <a:endParaRPr lang="en-US" dirty="0"/>
          </a:p>
        </p:txBody>
      </p:sp>
      <p:sp>
        <p:nvSpPr>
          <p:cNvPr id="3" name="Footer Placeholder 2"/>
          <p:cNvSpPr>
            <a:spLocks noGrp="1"/>
          </p:cNvSpPr>
          <p:nvPr>
            <p:ph type="ftr" sz="quarter" idx="11"/>
          </p:nvPr>
        </p:nvSpPr>
        <p:spPr/>
        <p:txBody>
          <a:bodyPr/>
          <a:lstStyle/>
          <a:p>
            <a:r>
              <a:rPr lang="en-US" smtClean="0"/>
              <a:t>www.ideas.no</a:t>
            </a:r>
            <a:endParaRPr lang="en-US" dirty="0"/>
          </a:p>
        </p:txBody>
      </p:sp>
      <p:pic>
        <p:nvPicPr>
          <p:cNvPr id="7" name="Picture 6" descr="project:C2520-SIPHRA-SiPM-ASIC:Engineering:02-ASIC-Design:TopLevelArchitecture:SIPHRA-TopLevelArchitecture_2016-04-22.png"/>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98429" y="920197"/>
            <a:ext cx="8022372" cy="5488568"/>
          </a:xfrm>
          <a:prstGeom prst="rect">
            <a:avLst/>
          </a:prstGeom>
          <a:noFill/>
          <a:ln>
            <a:noFill/>
          </a:ln>
        </p:spPr>
      </p:pic>
    </p:spTree>
    <p:extLst>
      <p:ext uri="{BB962C8B-B14F-4D97-AF65-F5344CB8AC3E}">
        <p14:creationId xmlns:p14="http://schemas.microsoft.com/office/powerpoint/2010/main" val="7107226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68799"/>
            <a:ext cx="10959319" cy="1325563"/>
          </a:xfrm>
        </p:spPr>
        <p:txBody>
          <a:bodyPr/>
          <a:lstStyle/>
          <a:p>
            <a:r>
              <a:rPr lang="nb-NO" dirty="0"/>
              <a:t>SIPHRA </a:t>
            </a:r>
            <a:r>
              <a:rPr lang="nb-NO" dirty="0" err="1"/>
              <a:t>Floorplan</a:t>
            </a:r>
            <a:r>
              <a:rPr lang="nb-NO" dirty="0"/>
              <a:t> and Pad </a:t>
            </a:r>
            <a:r>
              <a:rPr lang="nb-NO" dirty="0" err="1"/>
              <a:t>Frame</a:t>
            </a:r>
            <a:endParaRPr lang="nb-NO" dirty="0"/>
          </a:p>
        </p:txBody>
      </p:sp>
      <p:sp>
        <p:nvSpPr>
          <p:cNvPr id="4" name="Date Placeholder 3"/>
          <p:cNvSpPr>
            <a:spLocks noGrp="1"/>
          </p:cNvSpPr>
          <p:nvPr>
            <p:ph type="dt" sz="half" idx="10"/>
          </p:nvPr>
        </p:nvSpPr>
        <p:spPr/>
        <p:txBody>
          <a:bodyPr/>
          <a:lstStyle/>
          <a:p>
            <a:r>
              <a:rPr lang="en-US" smtClean="0"/>
              <a:t>2017-09-11</a:t>
            </a:r>
            <a:endParaRPr lang="en-US" dirty="0"/>
          </a:p>
        </p:txBody>
      </p:sp>
      <p:sp>
        <p:nvSpPr>
          <p:cNvPr id="5" name="Footer Placeholder 4"/>
          <p:cNvSpPr>
            <a:spLocks noGrp="1"/>
          </p:cNvSpPr>
          <p:nvPr>
            <p:ph type="ftr" sz="quarter" idx="11"/>
          </p:nvPr>
        </p:nvSpPr>
        <p:spPr/>
        <p:txBody>
          <a:bodyPr/>
          <a:lstStyle/>
          <a:p>
            <a:r>
              <a:rPr lang="en-US" smtClean="0"/>
              <a:t>www.ideas.no</a:t>
            </a:r>
            <a:endParaRPr lang="en-US" dirty="0"/>
          </a:p>
        </p:txBody>
      </p:sp>
      <p:sp>
        <p:nvSpPr>
          <p:cNvPr id="6" name="Slide Number Placeholder 5"/>
          <p:cNvSpPr>
            <a:spLocks noGrp="1"/>
          </p:cNvSpPr>
          <p:nvPr>
            <p:ph type="sldNum" sz="quarter" idx="12"/>
          </p:nvPr>
        </p:nvSpPr>
        <p:spPr/>
        <p:txBody>
          <a:bodyPr/>
          <a:lstStyle/>
          <a:p>
            <a:fld id="{48425F7B-2680-4D17-9F18-79C2A09713A0}" type="slidenum">
              <a:rPr lang="en-US" smtClean="0"/>
              <a:t>67</a:t>
            </a:fld>
            <a:endParaRPr lang="en-US" dirty="0"/>
          </a:p>
        </p:txBody>
      </p:sp>
      <p:pic>
        <p:nvPicPr>
          <p:cNvPr id="9" name="Picture 8" descr="research:Conferences:2016-06-12-to-16_AMICSA_Gothenburg:03-IDEAS-Paper-SIPHRA_DL2016-04-16:SIP_toplevel_1641.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25441" y="1413235"/>
            <a:ext cx="4749055" cy="3557815"/>
          </a:xfrm>
          <a:prstGeom prst="rect">
            <a:avLst/>
          </a:prstGeom>
          <a:noFill/>
          <a:ln>
            <a:noFill/>
          </a:ln>
        </p:spPr>
      </p:pic>
      <p:pic>
        <p:nvPicPr>
          <p:cNvPr id="10" name="Picture 9" descr="Macintosh HD:Users:dime:Desktop:Screen Shot 2016-05-12 at 14.52.17.png"/>
          <p:cNvPicPr/>
          <p:nvPr/>
        </p:nvPicPr>
        <p:blipFill>
          <a:blip r:embed="rId4">
            <a:extLst>
              <a:ext uri="{28A0092B-C50C-407E-A947-70E740481C1C}">
                <a14:useLocalDpi xmlns:a14="http://schemas.microsoft.com/office/drawing/2010/main"/>
              </a:ext>
            </a:extLst>
          </a:blip>
          <a:srcRect/>
          <a:stretch>
            <a:fillRect/>
          </a:stretch>
        </p:blipFill>
        <p:spPr bwMode="auto">
          <a:xfrm>
            <a:off x="817991" y="1186308"/>
            <a:ext cx="5341353" cy="3911110"/>
          </a:xfrm>
          <a:prstGeom prst="rect">
            <a:avLst/>
          </a:prstGeom>
          <a:noFill/>
          <a:ln>
            <a:noFill/>
          </a:ln>
        </p:spPr>
      </p:pic>
      <p:pic>
        <p:nvPicPr>
          <p:cNvPr id="3" name="Picture 2" descr="C2520-SIPHRA-IO_pinout_diagram.em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14634" y="1030922"/>
            <a:ext cx="5937159" cy="4299601"/>
          </a:xfrm>
          <a:prstGeom prst="rect">
            <a:avLst/>
          </a:prstGeom>
        </p:spPr>
      </p:pic>
      <p:sp>
        <p:nvSpPr>
          <p:cNvPr id="7" name="TextBox 6"/>
          <p:cNvSpPr txBox="1"/>
          <p:nvPr/>
        </p:nvSpPr>
        <p:spPr>
          <a:xfrm>
            <a:off x="897664" y="5190506"/>
            <a:ext cx="5259035" cy="861774"/>
          </a:xfrm>
          <a:prstGeom prst="rect">
            <a:avLst/>
          </a:prstGeom>
          <a:noFill/>
        </p:spPr>
        <p:txBody>
          <a:bodyPr wrap="none" rtlCol="0">
            <a:spAutoFit/>
          </a:bodyPr>
          <a:lstStyle/>
          <a:p>
            <a:r>
              <a:rPr lang="en-US" dirty="0"/>
              <a:t>Chip active area: 7.6 mm</a:t>
            </a:r>
            <a:r>
              <a:rPr lang="en-US" dirty="0">
                <a:latin typeface="ＭＳ ゴシック"/>
                <a:ea typeface="ＭＳ ゴシック"/>
                <a:cs typeface="ＭＳ ゴシック"/>
              </a:rPr>
              <a:t>×</a:t>
            </a:r>
            <a:r>
              <a:rPr lang="en-US" dirty="0"/>
              <a:t>6.8 mm, 103 (119</a:t>
            </a:r>
            <a:r>
              <a:rPr lang="en-US" baseline="30000" dirty="0"/>
              <a:t>1)</a:t>
            </a:r>
            <a:r>
              <a:rPr lang="en-US" dirty="0"/>
              <a:t>) Pins</a:t>
            </a:r>
          </a:p>
          <a:p>
            <a:r>
              <a:rPr lang="en-US" dirty="0"/>
              <a:t>Planned Packaging Options: Plastic PQFP120, Bare-Die</a:t>
            </a:r>
          </a:p>
          <a:p>
            <a:r>
              <a:rPr lang="en-US" sz="1400" baseline="30000" dirty="0"/>
              <a:t>1)</a:t>
            </a:r>
            <a:r>
              <a:rPr lang="en-US" sz="1400" dirty="0"/>
              <a:t> Normally either 16 AIN or 16 FIN inputs will be bonded, not both. </a:t>
            </a:r>
          </a:p>
        </p:txBody>
      </p:sp>
    </p:spTree>
    <p:extLst>
      <p:ext uri="{BB962C8B-B14F-4D97-AF65-F5344CB8AC3E}">
        <p14:creationId xmlns:p14="http://schemas.microsoft.com/office/powerpoint/2010/main" val="31529249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3822" y="2616940"/>
            <a:ext cx="6553545" cy="3506146"/>
          </a:xfrm>
          <a:prstGeom prst="rect">
            <a:avLst/>
          </a:prstGeom>
        </p:spPr>
      </p:pic>
      <p:sp>
        <p:nvSpPr>
          <p:cNvPr id="14" name="Rectangle 1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chemeClr val="bg1"/>
                </a:solidFill>
                <a:latin typeface="+mj-lt"/>
                <a:ea typeface="+mj-ea"/>
                <a:cs typeface="+mj-cs"/>
              </a:rPr>
              <a:t>Development System with </a:t>
            </a:r>
            <a:r>
              <a:rPr lang="en-US" sz="4800" kern="1200" dirty="0" err="1">
                <a:solidFill>
                  <a:schemeClr val="bg1"/>
                </a:solidFill>
                <a:latin typeface="+mj-lt"/>
                <a:ea typeface="+mj-ea"/>
                <a:cs typeface="+mj-cs"/>
              </a:rPr>
              <a:t>SiPM</a:t>
            </a:r>
            <a:r>
              <a:rPr lang="en-US" sz="4800" kern="1200" dirty="0">
                <a:solidFill>
                  <a:schemeClr val="bg1"/>
                </a:solidFill>
                <a:latin typeface="+mj-lt"/>
                <a:ea typeface="+mj-ea"/>
                <a:cs typeface="+mj-cs"/>
              </a:rPr>
              <a:t>/</a:t>
            </a:r>
            <a:r>
              <a:rPr lang="en-US" sz="4800" kern="1200" dirty="0" err="1">
                <a:solidFill>
                  <a:schemeClr val="bg1"/>
                </a:solidFill>
                <a:latin typeface="+mj-lt"/>
                <a:ea typeface="+mj-ea"/>
                <a:cs typeface="+mj-cs"/>
              </a:rPr>
              <a:t>LaBr</a:t>
            </a:r>
            <a:endParaRPr lang="en-US" sz="4800" kern="1200" dirty="0">
              <a:solidFill>
                <a:schemeClr val="bg1"/>
              </a:solidFill>
              <a:latin typeface="+mj-lt"/>
              <a:ea typeface="+mj-ea"/>
              <a:cs typeface="+mj-cs"/>
            </a:endParaRPr>
          </a:p>
        </p:txBody>
      </p:sp>
      <p:sp>
        <p:nvSpPr>
          <p:cNvPr id="4" name="Date Placeholder 3"/>
          <p:cNvSpPr>
            <a:spLocks noGrp="1"/>
          </p:cNvSpPr>
          <p:nvPr>
            <p:ph type="dt" sz="half" idx="10"/>
          </p:nvPr>
        </p:nvSpPr>
        <p:spPr>
          <a:xfrm>
            <a:off x="674237" y="5789576"/>
            <a:ext cx="3657600" cy="333510"/>
          </a:xfrm>
        </p:spPr>
        <p:txBody>
          <a:bodyPr vert="horz" lIns="91440" tIns="45720" rIns="91440" bIns="45720" rtlCol="0" anchor="ctr">
            <a:normAutofit/>
          </a:bodyPr>
          <a:lstStyle/>
          <a:p>
            <a:pPr algn="ctr">
              <a:lnSpc>
                <a:spcPct val="90000"/>
              </a:lnSpc>
            </a:pPr>
            <a:r>
              <a:rPr lang="en-US" sz="1600" smtClean="0">
                <a:solidFill>
                  <a:schemeClr val="bg1"/>
                </a:solidFill>
              </a:rPr>
              <a:t>2017-09-11</a:t>
            </a:r>
            <a:endParaRPr lang="en-US" sz="1600">
              <a:solidFill>
                <a:schemeClr val="bg1"/>
              </a:solidFill>
            </a:endParaRPr>
          </a:p>
        </p:txBody>
      </p:sp>
      <p:sp>
        <p:nvSpPr>
          <p:cNvPr id="5" name="Footer Placeholder 4"/>
          <p:cNvSpPr>
            <a:spLocks noGrp="1"/>
          </p:cNvSpPr>
          <p:nvPr>
            <p:ph type="ftr" sz="quarter" idx="11"/>
          </p:nvPr>
        </p:nvSpPr>
        <p:spPr>
          <a:xfrm>
            <a:off x="5153822" y="6356350"/>
            <a:ext cx="4615820" cy="365125"/>
          </a:xfrm>
        </p:spPr>
        <p:txBody>
          <a:bodyPr vert="horz" lIns="91440" tIns="45720" rIns="91440" bIns="45720" rtlCol="0" anchor="ctr">
            <a:normAutofit/>
          </a:bodyPr>
          <a:lstStyle/>
          <a:p>
            <a:pPr algn="l"/>
            <a:r>
              <a:rPr lang="en-US" kern="1200" smtClean="0">
                <a:solidFill>
                  <a:schemeClr val="tx1">
                    <a:tint val="75000"/>
                  </a:schemeClr>
                </a:solidFill>
                <a:latin typeface="+mn-lt"/>
                <a:ea typeface="+mn-ea"/>
                <a:cs typeface="+mn-cs"/>
              </a:rPr>
              <a:t>www.ideas.no</a:t>
            </a:r>
            <a:endParaRPr lang="en-US" kern="1200">
              <a:solidFill>
                <a:schemeClr val="tx1">
                  <a:tint val="75000"/>
                </a:schemeClr>
              </a:solidFill>
              <a:latin typeface="+mn-lt"/>
              <a:ea typeface="+mn-ea"/>
              <a:cs typeface="+mn-cs"/>
            </a:endParaRPr>
          </a:p>
        </p:txBody>
      </p:sp>
      <p:sp>
        <p:nvSpPr>
          <p:cNvPr id="6" name="Slide Number Placeholder 5"/>
          <p:cNvSpPr>
            <a:spLocks noGrp="1"/>
          </p:cNvSpPr>
          <p:nvPr>
            <p:ph type="sldNum" sz="quarter" idx="12"/>
          </p:nvPr>
        </p:nvSpPr>
        <p:spPr>
          <a:xfrm>
            <a:off x="9991022" y="6356350"/>
            <a:ext cx="1362777" cy="365125"/>
          </a:xfrm>
        </p:spPr>
        <p:txBody>
          <a:bodyPr vert="horz" lIns="91440" tIns="45720" rIns="91440" bIns="45720" rtlCol="0" anchor="ctr">
            <a:normAutofit/>
          </a:bodyPr>
          <a:lstStyle/>
          <a:p>
            <a:fld id="{330EA680-D336-4FF7-8B7A-9848BB0A1C32}" type="slidenum">
              <a:rPr lang="en-US" smtClean="0"/>
              <a:t>68</a:t>
            </a:fld>
            <a:endParaRPr lang="en-US"/>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9642" y="296764"/>
            <a:ext cx="1996451" cy="665483"/>
          </a:xfrm>
          <a:prstGeom prst="rect">
            <a:avLst/>
          </a:prstGeom>
        </p:spPr>
      </p:pic>
      <p:pic>
        <p:nvPicPr>
          <p:cNvPr id="17" name="Content Placeholder 6" descr="A close up of a circuit board&#10;&#10;Description generated with very high confidence">
            <a:extLst>
              <a:ext uri="{FF2B5EF4-FFF2-40B4-BE49-F238E27FC236}">
                <a16:creationId xmlns="" xmlns:a16="http://schemas.microsoft.com/office/drawing/2014/main" id="{5F9B2150-3AFF-4551-9007-94DD0E8442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5421117" y="408293"/>
            <a:ext cx="1908989" cy="1908989"/>
          </a:xfrm>
          <a:custGeom>
            <a:avLst/>
            <a:gdLst>
              <a:gd name="connsiteX0" fmla="*/ 1722118 w 3444236"/>
              <a:gd name="connsiteY0" fmla="*/ 0 h 3444236"/>
              <a:gd name="connsiteX1" fmla="*/ 3444236 w 3444236"/>
              <a:gd name="connsiteY1" fmla="*/ 1722118 h 3444236"/>
              <a:gd name="connsiteX2" fmla="*/ 1722118 w 3444236"/>
              <a:gd name="connsiteY2" fmla="*/ 3444236 h 3444236"/>
              <a:gd name="connsiteX3" fmla="*/ 0 w 3444236"/>
              <a:gd name="connsiteY3" fmla="*/ 1722118 h 3444236"/>
              <a:gd name="connsiteX4" fmla="*/ 1722118 w 3444236"/>
              <a:gd name="connsiteY4" fmla="*/ 0 h 34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36" h="3444236">
                <a:moveTo>
                  <a:pt x="1722118" y="0"/>
                </a:moveTo>
                <a:cubicBezTo>
                  <a:pt x="2673218" y="0"/>
                  <a:pt x="3444236" y="771018"/>
                  <a:pt x="3444236" y="1722118"/>
                </a:cubicBezTo>
                <a:cubicBezTo>
                  <a:pt x="3444236" y="2673218"/>
                  <a:pt x="2673218" y="3444236"/>
                  <a:pt x="1722118" y="3444236"/>
                </a:cubicBezTo>
                <a:cubicBezTo>
                  <a:pt x="771018" y="3444236"/>
                  <a:pt x="0" y="2673218"/>
                  <a:pt x="0" y="1722118"/>
                </a:cubicBezTo>
                <a:cubicBezTo>
                  <a:pt x="0" y="771018"/>
                  <a:pt x="771018" y="0"/>
                  <a:pt x="1722118" y="0"/>
                </a:cubicBezTo>
                <a:close/>
              </a:path>
            </a:pathLst>
          </a:custGeom>
        </p:spPr>
      </p:pic>
      <p:cxnSp>
        <p:nvCxnSpPr>
          <p:cNvPr id="8" name="Connector: Curved 7">
            <a:extLst>
              <a:ext uri="{FF2B5EF4-FFF2-40B4-BE49-F238E27FC236}">
                <a16:creationId xmlns="" xmlns:a16="http://schemas.microsoft.com/office/drawing/2014/main" id="{B67B579F-17B7-4DF7-B2A3-EC5D799FB934}"/>
              </a:ext>
            </a:extLst>
          </p:cNvPr>
          <p:cNvCxnSpPr>
            <a:cxnSpLocks/>
            <a:stCxn id="17" idx="1"/>
          </p:cNvCxnSpPr>
          <p:nvPr/>
        </p:nvCxnSpPr>
        <p:spPr>
          <a:xfrm>
            <a:off x="7330106" y="1362788"/>
            <a:ext cx="735875" cy="1736672"/>
          </a:xfrm>
          <a:prstGeom prst="curvedConnector2">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hing&#10;&#10;Description generated with high confidence">
            <a:extLst>
              <a:ext uri="{FF2B5EF4-FFF2-40B4-BE49-F238E27FC236}">
                <a16:creationId xmlns="" xmlns:a16="http://schemas.microsoft.com/office/drawing/2014/main" id="{2E178F6C-77EF-40E7-94E0-F9B48DAABE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32194" y="324156"/>
            <a:ext cx="1418435" cy="2004751"/>
          </a:xfrm>
          <a:prstGeom prst="rect">
            <a:avLst/>
          </a:prstGeom>
        </p:spPr>
      </p:pic>
      <p:cxnSp>
        <p:nvCxnSpPr>
          <p:cNvPr id="21" name="Connector: Curved 20">
            <a:extLst>
              <a:ext uri="{FF2B5EF4-FFF2-40B4-BE49-F238E27FC236}">
                <a16:creationId xmlns="" xmlns:a16="http://schemas.microsoft.com/office/drawing/2014/main" id="{A1D42B18-7D88-4DC9-A002-676885BF7789}"/>
              </a:ext>
            </a:extLst>
          </p:cNvPr>
          <p:cNvCxnSpPr>
            <a:cxnSpLocks/>
            <a:stCxn id="20" idx="3"/>
          </p:cNvCxnSpPr>
          <p:nvPr/>
        </p:nvCxnSpPr>
        <p:spPr>
          <a:xfrm>
            <a:off x="9650629" y="1326532"/>
            <a:ext cx="1401720" cy="1867930"/>
          </a:xfrm>
          <a:prstGeom prst="curvedConnector2">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0869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4082" y="1122891"/>
            <a:ext cx="3668570" cy="2241138"/>
          </a:xfrm>
          <a:prstGeom prst="rect">
            <a:avLst/>
          </a:prstGeom>
          <a:ln w="3175">
            <a:solidFill>
              <a:schemeClr val="tx1"/>
            </a:solidFill>
          </a:ln>
        </p:spPr>
      </p:pic>
      <p:sp>
        <p:nvSpPr>
          <p:cNvPr id="4" name="Date Placeholder 3"/>
          <p:cNvSpPr>
            <a:spLocks noGrp="1"/>
          </p:cNvSpPr>
          <p:nvPr>
            <p:ph type="dt" sz="half" idx="10"/>
          </p:nvPr>
        </p:nvSpPr>
        <p:spPr/>
        <p:txBody>
          <a:bodyPr/>
          <a:lstStyle/>
          <a:p>
            <a:r>
              <a:rPr lang="en-US" smtClean="0"/>
              <a:t>2017-09-11</a:t>
            </a:r>
            <a:endParaRPr lang="en-US" dirty="0"/>
          </a:p>
        </p:txBody>
      </p:sp>
      <p:sp>
        <p:nvSpPr>
          <p:cNvPr id="5" name="Footer Placeholder 4"/>
          <p:cNvSpPr>
            <a:spLocks noGrp="1"/>
          </p:cNvSpPr>
          <p:nvPr>
            <p:ph type="ftr" sz="quarter" idx="11"/>
          </p:nvPr>
        </p:nvSpPr>
        <p:spPr/>
        <p:txBody>
          <a:bodyPr/>
          <a:lstStyle/>
          <a:p>
            <a:r>
              <a:rPr lang="en-US" smtClean="0"/>
              <a:t>www.ideas.no</a:t>
            </a:r>
            <a:endParaRPr lang="en-US" dirty="0"/>
          </a:p>
        </p:txBody>
      </p:sp>
      <p:sp>
        <p:nvSpPr>
          <p:cNvPr id="6" name="Slide Number Placeholder 5"/>
          <p:cNvSpPr>
            <a:spLocks noGrp="1"/>
          </p:cNvSpPr>
          <p:nvPr>
            <p:ph type="sldNum" sz="quarter" idx="12"/>
          </p:nvPr>
        </p:nvSpPr>
        <p:spPr/>
        <p:txBody>
          <a:bodyPr/>
          <a:lstStyle/>
          <a:p>
            <a:fld id="{48425F7B-2680-4D17-9F18-79C2A09713A0}" type="slidenum">
              <a:rPr lang="en-US" smtClean="0"/>
              <a:t>69</a:t>
            </a:fld>
            <a:endParaRPr lang="en-US" dirty="0"/>
          </a:p>
        </p:txBody>
      </p:sp>
      <p:pic>
        <p:nvPicPr>
          <p:cNvPr id="7" name="Picture 6" descr="Macintosh HD:Users:dime:Desktop:Screen Shot 2016-02-10 at 20.38.27.png"/>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0083" y="839148"/>
            <a:ext cx="7079829" cy="3422056"/>
          </a:xfrm>
          <a:prstGeom prst="rect">
            <a:avLst/>
          </a:prstGeom>
          <a:noFill/>
          <a:ln>
            <a:noFill/>
          </a:ln>
        </p:spPr>
      </p:pic>
      <p:sp>
        <p:nvSpPr>
          <p:cNvPr id="3" name="Content Placeholder 2"/>
          <p:cNvSpPr>
            <a:spLocks noGrp="1"/>
          </p:cNvSpPr>
          <p:nvPr>
            <p:ph idx="1"/>
          </p:nvPr>
        </p:nvSpPr>
        <p:spPr>
          <a:xfrm>
            <a:off x="838200" y="4639302"/>
            <a:ext cx="6633307" cy="1380067"/>
          </a:xfrm>
        </p:spPr>
        <p:txBody>
          <a:bodyPr>
            <a:noAutofit/>
          </a:bodyPr>
          <a:lstStyle/>
          <a:p>
            <a:pPr marL="0" indent="0">
              <a:buNone/>
            </a:pPr>
            <a:r>
              <a:rPr lang="en-GB" sz="1800" dirty="0"/>
              <a:t>IDEAS </a:t>
            </a:r>
            <a:r>
              <a:rPr lang="en-GB" sz="1800" dirty="0" err="1"/>
              <a:t>Galao</a:t>
            </a:r>
            <a:r>
              <a:rPr lang="en-GB" sz="1800" dirty="0"/>
              <a:t> development kit to interface to TOIC test PCB. The </a:t>
            </a:r>
            <a:r>
              <a:rPr lang="en-GB" sz="1800" dirty="0" err="1"/>
              <a:t>Galao</a:t>
            </a:r>
            <a:r>
              <a:rPr lang="en-GB" sz="1800" dirty="0"/>
              <a:t> development kit is based on the Xilinx Zynq-7000 with custom firmware for the SIPHRA ASIC readout and control. The system is controlled via Ethernet (</a:t>
            </a:r>
            <a:r>
              <a:rPr lang="en-GB" sz="1800" dirty="0" err="1"/>
              <a:t>GbE</a:t>
            </a:r>
            <a:r>
              <a:rPr lang="en-GB" sz="1800" dirty="0"/>
              <a:t>) from a computer. The SIPHRA ASIC is located on the ROIC test board, which allows one to connect to the detector array.</a:t>
            </a:r>
            <a:endParaRPr lang="en-US" sz="1800" dirty="0"/>
          </a:p>
        </p:txBody>
      </p:sp>
      <p:sp>
        <p:nvSpPr>
          <p:cNvPr id="2" name="Title 1"/>
          <p:cNvSpPr>
            <a:spLocks noGrp="1"/>
          </p:cNvSpPr>
          <p:nvPr>
            <p:ph type="title"/>
          </p:nvPr>
        </p:nvSpPr>
        <p:spPr>
          <a:xfrm>
            <a:off x="540083" y="111133"/>
            <a:ext cx="10515600" cy="863597"/>
          </a:xfrm>
        </p:spPr>
        <p:txBody>
          <a:bodyPr/>
          <a:lstStyle/>
          <a:p>
            <a:r>
              <a:rPr lang="en-US" dirty="0"/>
              <a:t>IDE3380 Development System</a:t>
            </a:r>
          </a:p>
        </p:txBody>
      </p:sp>
      <p:sp>
        <p:nvSpPr>
          <p:cNvPr id="8" name="Rectangle 7"/>
          <p:cNvSpPr/>
          <p:nvPr/>
        </p:nvSpPr>
        <p:spPr>
          <a:xfrm>
            <a:off x="1060023" y="4261204"/>
            <a:ext cx="4725878" cy="253916"/>
          </a:xfrm>
          <a:prstGeom prst="rect">
            <a:avLst/>
          </a:prstGeom>
        </p:spPr>
        <p:txBody>
          <a:bodyPr wrap="square">
            <a:spAutoFit/>
          </a:bodyPr>
          <a:lstStyle/>
          <a:p>
            <a:r>
              <a:rPr lang="en-GB" sz="1050" dirty="0"/>
              <a:t>Block diagram of the ASIC design validation and test system.</a:t>
            </a:r>
            <a:endParaRPr lang="en-US" sz="1050" dirty="0"/>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5378" y="2690154"/>
            <a:ext cx="3668570" cy="1936133"/>
          </a:xfrm>
          <a:prstGeom prst="rect">
            <a:avLst/>
          </a:prstGeom>
          <a:ln w="3175">
            <a:solidFill>
              <a:schemeClr val="tx1"/>
            </a:solidFill>
          </a:ln>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44191" y="3688701"/>
            <a:ext cx="3668570" cy="1640635"/>
          </a:xfrm>
          <a:prstGeom prst="rect">
            <a:avLst/>
          </a:prstGeom>
          <a:ln w="3175">
            <a:solidFill>
              <a:schemeClr val="tx1"/>
            </a:solidFill>
          </a:ln>
        </p:spPr>
      </p:pic>
      <p:sp>
        <p:nvSpPr>
          <p:cNvPr id="12" name="TextBox 11"/>
          <p:cNvSpPr txBox="1"/>
          <p:nvPr/>
        </p:nvSpPr>
        <p:spPr>
          <a:xfrm>
            <a:off x="8344191" y="5448300"/>
            <a:ext cx="3368460" cy="923330"/>
          </a:xfrm>
          <a:prstGeom prst="rect">
            <a:avLst/>
          </a:prstGeom>
          <a:noFill/>
        </p:spPr>
        <p:txBody>
          <a:bodyPr wrap="square" rtlCol="0">
            <a:spAutoFit/>
          </a:bodyPr>
          <a:lstStyle/>
          <a:p>
            <a:pPr algn="ctr"/>
            <a:r>
              <a:rPr lang="nb-NO" dirty="0"/>
              <a:t>Software </a:t>
            </a:r>
            <a:br>
              <a:rPr lang="nb-NO" dirty="0"/>
            </a:br>
            <a:r>
              <a:rPr lang="nb-NO" dirty="0"/>
              <a:t>(Python Scripting,  </a:t>
            </a:r>
            <a:br>
              <a:rPr lang="nb-NO" dirty="0"/>
            </a:br>
            <a:r>
              <a:rPr lang="nb-NO" dirty="0"/>
              <a:t>LabView API) </a:t>
            </a:r>
          </a:p>
        </p:txBody>
      </p:sp>
    </p:spTree>
    <p:extLst>
      <p:ext uri="{BB962C8B-B14F-4D97-AF65-F5344CB8AC3E}">
        <p14:creationId xmlns:p14="http://schemas.microsoft.com/office/powerpoint/2010/main" val="3718732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Shot 2013-09-17 at 3.10.46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rot="18319827">
            <a:off x="4967796" y="1442110"/>
            <a:ext cx="1661296" cy="666989"/>
          </a:xfrm>
          <a:prstGeom prst="rect">
            <a:avLst/>
          </a:prstGeom>
        </p:spPr>
      </p:pic>
      <p:sp>
        <p:nvSpPr>
          <p:cNvPr id="2" name="Title 1"/>
          <p:cNvSpPr>
            <a:spLocks noGrp="1"/>
          </p:cNvSpPr>
          <p:nvPr>
            <p:ph type="title"/>
          </p:nvPr>
        </p:nvSpPr>
        <p:spPr>
          <a:xfrm>
            <a:off x="609600" y="274639"/>
            <a:ext cx="10972800" cy="817948"/>
          </a:xfrm>
        </p:spPr>
        <p:txBody>
          <a:bodyPr>
            <a:normAutofit/>
          </a:bodyPr>
          <a:lstStyle/>
          <a:p>
            <a:pPr algn="l"/>
            <a:r>
              <a:rPr lang="en-US" dirty="0" smtClean="0"/>
              <a:t>Example of Radiation Sensor</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BF1A332A-EA44-9C4D-B3F5-1656BEA4DBBD}" type="slidenum">
              <a:rPr lang="en-US" smtClean="0"/>
              <a:t>7</a:t>
            </a:fld>
            <a:endParaRPr lang="en-US"/>
          </a:p>
        </p:txBody>
      </p:sp>
      <p:grpSp>
        <p:nvGrpSpPr>
          <p:cNvPr id="27" name="Group 26"/>
          <p:cNvGrpSpPr/>
          <p:nvPr/>
        </p:nvGrpSpPr>
        <p:grpSpPr>
          <a:xfrm>
            <a:off x="1244027" y="1708957"/>
            <a:ext cx="9782111" cy="5012518"/>
            <a:chOff x="392224" y="1351271"/>
            <a:chExt cx="8829603" cy="5686830"/>
          </a:xfrm>
        </p:grpSpPr>
        <p:pic>
          <p:nvPicPr>
            <p:cNvPr id="26" name="Picture 25" descr="544-208-PQF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7305533">
              <a:off x="4881432" y="5093739"/>
              <a:ext cx="2180658" cy="1708066"/>
            </a:xfrm>
            <a:prstGeom prst="rect">
              <a:avLst/>
            </a:prstGeom>
            <a:scene3d>
              <a:camera prst="orthographicFront">
                <a:rot lat="2610441" lon="1470442" rev="18347572"/>
              </a:camera>
              <a:lightRig rig="threePt" dir="t"/>
            </a:scene3d>
          </p:spPr>
        </p:pic>
        <p:pic>
          <p:nvPicPr>
            <p:cNvPr id="7" name="Picture 6" descr="Aurora_nlfield_inver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2224" y="1351271"/>
              <a:ext cx="3251848" cy="1552300"/>
            </a:xfrm>
            <a:prstGeom prst="rect">
              <a:avLst/>
            </a:prstGeom>
          </p:spPr>
        </p:pic>
        <p:sp>
          <p:nvSpPr>
            <p:cNvPr id="9" name="TextBox 8"/>
            <p:cNvSpPr txBox="1"/>
            <p:nvPr/>
          </p:nvSpPr>
          <p:spPr>
            <a:xfrm>
              <a:off x="4845381" y="1494768"/>
              <a:ext cx="3363636" cy="419017"/>
            </a:xfrm>
            <a:prstGeom prst="rect">
              <a:avLst/>
            </a:prstGeom>
            <a:noFill/>
          </p:spPr>
          <p:txBody>
            <a:bodyPr wrap="square" rtlCol="0">
              <a:spAutoFit/>
            </a:bodyPr>
            <a:lstStyle/>
            <a:p>
              <a:endParaRPr lang="en-US" dirty="0"/>
            </a:p>
          </p:txBody>
        </p:sp>
        <p:cxnSp>
          <p:nvCxnSpPr>
            <p:cNvPr id="11" name="Straight Connector 10"/>
            <p:cNvCxnSpPr/>
            <p:nvPr/>
          </p:nvCxnSpPr>
          <p:spPr>
            <a:xfrm flipH="1">
              <a:off x="664703" y="3142215"/>
              <a:ext cx="113126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64702" y="3142215"/>
              <a:ext cx="0" cy="556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8890" y="3698325"/>
              <a:ext cx="4316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65790" y="3793129"/>
              <a:ext cx="20682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64702" y="3793129"/>
              <a:ext cx="0" cy="784052"/>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19925490">
              <a:off x="3987001" y="4310799"/>
              <a:ext cx="418685" cy="419017"/>
            </a:xfrm>
            <a:prstGeom prst="rect">
              <a:avLst/>
            </a:prstGeom>
            <a:noFill/>
            <a:ln>
              <a:noFill/>
            </a:ln>
          </p:spPr>
          <p:txBody>
            <a:bodyPr wrap="none" rtlCol="0">
              <a:spAutoFit/>
            </a:bodyPr>
            <a:lstStyle/>
            <a:p>
              <a:r>
                <a:rPr lang="en-US" dirty="0">
                  <a:solidFill>
                    <a:schemeClr val="accent1"/>
                  </a:solidFill>
                </a:rPr>
                <a:t>. . . </a:t>
              </a:r>
            </a:p>
          </p:txBody>
        </p:sp>
        <p:cxnSp>
          <p:nvCxnSpPr>
            <p:cNvPr id="17" name="Straight Connector 16"/>
            <p:cNvCxnSpPr/>
            <p:nvPr/>
          </p:nvCxnSpPr>
          <p:spPr>
            <a:xfrm>
              <a:off x="664702" y="4577181"/>
              <a:ext cx="3061218" cy="1"/>
            </a:xfrm>
            <a:prstGeom prst="line">
              <a:avLst/>
            </a:prstGeom>
          </p:spPr>
          <p:style>
            <a:lnRef idx="2">
              <a:schemeClr val="accent1"/>
            </a:lnRef>
            <a:fillRef idx="0">
              <a:schemeClr val="accent1"/>
            </a:fillRef>
            <a:effectRef idx="1">
              <a:schemeClr val="accent1"/>
            </a:effectRef>
            <a:fontRef idx="minor">
              <a:schemeClr val="tx1"/>
            </a:fontRef>
          </p:style>
        </p:cxnSp>
        <p:sp>
          <p:nvSpPr>
            <p:cNvPr id="18" name="Right Arrow 17"/>
            <p:cNvSpPr/>
            <p:nvPr/>
          </p:nvSpPr>
          <p:spPr>
            <a:xfrm rot="5249808">
              <a:off x="5020956" y="4671828"/>
              <a:ext cx="687334" cy="764897"/>
            </a:xfrm>
            <a:prstGeom prst="rightArrow">
              <a:avLst>
                <a:gd name="adj1" fmla="val 53936"/>
                <a:gd name="adj2" fmla="val 50000"/>
              </a:avLst>
            </a:prstGeom>
            <a:ln/>
            <a:scene3d>
              <a:camera prst="perspectiveFront">
                <a:rot lat="19644000" lon="3990000" rev="60000"/>
              </a:camera>
              <a:lightRig rig="threePt" dir="t"/>
            </a:scene3d>
            <a:sp3d>
              <a:bevelT w="25400" h="95250"/>
            </a:sp3d>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9" name="Picture 18" descr="PadFrame_VATA465-Y201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293651" y="3351293"/>
              <a:ext cx="2265749" cy="2007426"/>
            </a:xfrm>
            <a:prstGeom prst="rect">
              <a:avLst/>
            </a:prstGeom>
            <a:scene3d>
              <a:camera prst="perspectiveFront">
                <a:rot lat="19644000" lon="3990000" rev="60000"/>
              </a:camera>
              <a:lightRig rig="threePt" dir="t"/>
            </a:scene3d>
            <a:sp3d>
              <a:bevelT w="63500" h="82550"/>
            </a:sp3d>
          </p:spPr>
        </p:pic>
        <p:pic>
          <p:nvPicPr>
            <p:cNvPr id="20" name="Picture 19" descr="DSSD-Naiive_from-LutzBookp117-with-Text.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08788" y="2586399"/>
              <a:ext cx="2978404" cy="1115568"/>
            </a:xfrm>
            <a:prstGeom prst="rect">
              <a:avLst/>
            </a:prstGeom>
          </p:spPr>
        </p:pic>
        <p:sp>
          <p:nvSpPr>
            <p:cNvPr id="21" name="Right Arrow 20"/>
            <p:cNvSpPr/>
            <p:nvPr/>
          </p:nvSpPr>
          <p:spPr>
            <a:xfrm rot="5249808">
              <a:off x="3525870" y="3252142"/>
              <a:ext cx="651682" cy="899652"/>
            </a:xfrm>
            <a:prstGeom prst="rightArrow">
              <a:avLst>
                <a:gd name="adj1" fmla="val 53936"/>
                <a:gd name="adj2" fmla="val 50000"/>
              </a:avLst>
            </a:prstGeom>
            <a:ln/>
            <a:scene3d>
              <a:camera prst="perspectiveFront">
                <a:rot lat="19644000" lon="3990000" rev="60000"/>
              </a:camera>
              <a:lightRig rig="threePt" dir="t"/>
            </a:scene3d>
            <a:sp3d>
              <a:bevelT w="25400" h="95250"/>
            </a:sp3d>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 name="Picture 22" descr="h7an_counter.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458355" y="6017785"/>
              <a:ext cx="1763472" cy="469033"/>
            </a:xfrm>
            <a:prstGeom prst="rect">
              <a:avLst/>
            </a:prstGeom>
          </p:spPr>
        </p:pic>
      </p:grpSp>
      <p:sp>
        <p:nvSpPr>
          <p:cNvPr id="3" name="Down Arrow Callout 2"/>
          <p:cNvSpPr/>
          <p:nvPr/>
        </p:nvSpPr>
        <p:spPr>
          <a:xfrm>
            <a:off x="7189351" y="1092587"/>
            <a:ext cx="4200612" cy="757200"/>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Charged particles </a:t>
            </a:r>
          </a:p>
          <a:p>
            <a:pPr algn="ctr"/>
            <a:r>
              <a:rPr lang="en-US" sz="1600" dirty="0">
                <a:solidFill>
                  <a:srgbClr val="000000"/>
                </a:solidFill>
              </a:rPr>
              <a:t>or x-rays or gamma rays or photons</a:t>
            </a:r>
          </a:p>
        </p:txBody>
      </p:sp>
      <p:sp>
        <p:nvSpPr>
          <p:cNvPr id="29" name="Down Arrow Callout 28"/>
          <p:cNvSpPr/>
          <p:nvPr/>
        </p:nvSpPr>
        <p:spPr>
          <a:xfrm>
            <a:off x="7189351" y="1919452"/>
            <a:ext cx="4200612" cy="717497"/>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Charges generated in radiation sensor, e.g., silicon</a:t>
            </a:r>
          </a:p>
        </p:txBody>
      </p:sp>
      <p:sp>
        <p:nvSpPr>
          <p:cNvPr id="30" name="Down Arrow Callout 29"/>
          <p:cNvSpPr/>
          <p:nvPr/>
        </p:nvSpPr>
        <p:spPr>
          <a:xfrm>
            <a:off x="7189349" y="2699292"/>
            <a:ext cx="4200611" cy="776858"/>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Electrical interconnect between sensor and readout electronics</a:t>
            </a:r>
          </a:p>
        </p:txBody>
      </p:sp>
      <p:sp>
        <p:nvSpPr>
          <p:cNvPr id="31" name="Down Arrow Callout 30"/>
          <p:cNvSpPr/>
          <p:nvPr/>
        </p:nvSpPr>
        <p:spPr>
          <a:xfrm>
            <a:off x="7185877" y="3500608"/>
            <a:ext cx="4200611" cy="729979"/>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Readout integrated circuit, ASIC</a:t>
            </a:r>
          </a:p>
        </p:txBody>
      </p:sp>
      <p:sp>
        <p:nvSpPr>
          <p:cNvPr id="32" name="Down Arrow Callout 31"/>
          <p:cNvSpPr/>
          <p:nvPr/>
        </p:nvSpPr>
        <p:spPr>
          <a:xfrm>
            <a:off x="7850459" y="4230585"/>
            <a:ext cx="3539504" cy="776858"/>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Electrical interconnect between ROIC and system</a:t>
            </a:r>
          </a:p>
        </p:txBody>
      </p:sp>
      <p:sp>
        <p:nvSpPr>
          <p:cNvPr id="33" name="Down Arrow Callout 32"/>
          <p:cNvSpPr/>
          <p:nvPr/>
        </p:nvSpPr>
        <p:spPr>
          <a:xfrm>
            <a:off x="8737611" y="5039388"/>
            <a:ext cx="2648887" cy="729979"/>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ADC, FPGA, </a:t>
            </a:r>
            <a:r>
              <a:rPr lang="en-US" sz="1600" dirty="0" err="1">
                <a:solidFill>
                  <a:srgbClr val="000000"/>
                </a:solidFill>
              </a:rPr>
              <a:t>uC</a:t>
            </a:r>
            <a:endParaRPr lang="en-US" sz="1600" dirty="0">
              <a:solidFill>
                <a:srgbClr val="000000"/>
              </a:solidFill>
            </a:endParaRPr>
          </a:p>
        </p:txBody>
      </p:sp>
    </p:spTree>
    <p:extLst>
      <p:ext uri="{BB962C8B-B14F-4D97-AF65-F5344CB8AC3E}">
        <p14:creationId xmlns:p14="http://schemas.microsoft.com/office/powerpoint/2010/main" val="36600946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8935192" cy="953772"/>
          </a:xfrm>
        </p:spPr>
        <p:txBody>
          <a:bodyPr>
            <a:normAutofit fontScale="90000"/>
          </a:bodyPr>
          <a:lstStyle/>
          <a:p>
            <a:r>
              <a:rPr lang="en-US" dirty="0"/>
              <a:t>Results - Gamma Ray Spectroscopy </a:t>
            </a:r>
            <a:br>
              <a:rPr lang="en-US" dirty="0"/>
            </a:br>
            <a:r>
              <a:rPr lang="en-US" dirty="0"/>
              <a:t>with SIPHRA </a:t>
            </a:r>
            <a:r>
              <a:rPr lang="en-US" dirty="0" err="1"/>
              <a:t>LaBr</a:t>
            </a:r>
            <a:r>
              <a:rPr lang="en-US" dirty="0"/>
              <a:t>/</a:t>
            </a:r>
            <a:r>
              <a:rPr lang="en-US" dirty="0" err="1"/>
              <a:t>SiPM</a:t>
            </a:r>
            <a:endParaRPr lang="en-US"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70</a:t>
            </a:fld>
            <a:endParaRPr lang="en-US"/>
          </a:p>
        </p:txBody>
      </p:sp>
      <p:grpSp>
        <p:nvGrpSpPr>
          <p:cNvPr id="8" name="Group 7"/>
          <p:cNvGrpSpPr/>
          <p:nvPr/>
        </p:nvGrpSpPr>
        <p:grpSpPr>
          <a:xfrm>
            <a:off x="616559" y="1478646"/>
            <a:ext cx="5332979" cy="4581856"/>
            <a:chOff x="357664" y="1088525"/>
            <a:chExt cx="6195536" cy="3493635"/>
          </a:xfrm>
        </p:grpSpPr>
        <p:pic>
          <p:nvPicPr>
            <p:cNvPr id="9" name="Picture 8"/>
            <p:cNvPicPr/>
            <p:nvPr/>
          </p:nvPicPr>
          <p:blipFill rotWithShape="1">
            <a:blip r:embed="rId2" cstate="screen">
              <a:extLst>
                <a:ext uri="{28A0092B-C50C-407E-A947-70E740481C1C}">
                  <a14:useLocalDpi xmlns:a14="http://schemas.microsoft.com/office/drawing/2010/main"/>
                </a:ext>
              </a:extLst>
            </a:blip>
            <a:srcRect/>
            <a:stretch/>
          </p:blipFill>
          <p:spPr bwMode="auto">
            <a:xfrm>
              <a:off x="357664" y="1088525"/>
              <a:ext cx="6195536" cy="3493635"/>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956511" y="1273230"/>
              <a:ext cx="748898" cy="369332"/>
            </a:xfrm>
            <a:prstGeom prst="rect">
              <a:avLst/>
            </a:prstGeom>
            <a:noFill/>
          </p:spPr>
          <p:txBody>
            <a:bodyPr wrap="none" rtlCol="0">
              <a:spAutoFit/>
            </a:bodyPr>
            <a:lstStyle/>
            <a:p>
              <a:r>
                <a:rPr lang="en-US" dirty="0"/>
                <a:t>Na-22</a:t>
              </a:r>
            </a:p>
          </p:txBody>
        </p:sp>
        <p:sp>
          <p:nvSpPr>
            <p:cNvPr id="11" name="TextBox 10"/>
            <p:cNvSpPr txBox="1"/>
            <p:nvPr/>
          </p:nvSpPr>
          <p:spPr>
            <a:xfrm>
              <a:off x="2885013" y="2085150"/>
              <a:ext cx="1171452" cy="646331"/>
            </a:xfrm>
            <a:prstGeom prst="rect">
              <a:avLst/>
            </a:prstGeom>
            <a:noFill/>
          </p:spPr>
          <p:txBody>
            <a:bodyPr wrap="none" rtlCol="0">
              <a:spAutoFit/>
            </a:bodyPr>
            <a:lstStyle/>
            <a:p>
              <a:r>
                <a:rPr lang="en-US" dirty="0"/>
                <a:t>4% FWHM</a:t>
              </a:r>
            </a:p>
            <a:p>
              <a:r>
                <a:rPr lang="en-US" dirty="0"/>
                <a:t>511 </a:t>
              </a:r>
              <a:r>
                <a:rPr lang="en-US" dirty="0" err="1"/>
                <a:t>keV</a:t>
              </a:r>
              <a:endParaRPr lang="en-US" dirty="0"/>
            </a:p>
          </p:txBody>
        </p:sp>
        <p:cxnSp>
          <p:nvCxnSpPr>
            <p:cNvPr id="12" name="Straight Arrow Connector 11"/>
            <p:cNvCxnSpPr/>
            <p:nvPr/>
          </p:nvCxnSpPr>
          <p:spPr>
            <a:xfrm flipH="1">
              <a:off x="2737190" y="2774438"/>
              <a:ext cx="1319275"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7" name="Picture 6" descr="A picture containing text, map&#10;&#10;Description generated with very high confidence">
            <a:extLst>
              <a:ext uri="{FF2B5EF4-FFF2-40B4-BE49-F238E27FC236}">
                <a16:creationId xmlns="" xmlns:a16="http://schemas.microsoft.com/office/drawing/2014/main" id="{23EC56F0-A55D-4567-A2DB-C64CA97470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3333" y="2375431"/>
            <a:ext cx="4204957" cy="3685071"/>
          </a:xfrm>
          <a:prstGeom prst="rect">
            <a:avLst/>
          </a:prstGeom>
        </p:spPr>
      </p:pic>
      <p:sp>
        <p:nvSpPr>
          <p:cNvPr id="15" name="TextBox 14">
            <a:extLst>
              <a:ext uri="{FF2B5EF4-FFF2-40B4-BE49-F238E27FC236}">
                <a16:creationId xmlns="" xmlns:a16="http://schemas.microsoft.com/office/drawing/2014/main" id="{9E04A185-E56D-4D1D-9A0A-620F4D5E71A9}"/>
              </a:ext>
            </a:extLst>
          </p:cNvPr>
          <p:cNvSpPr txBox="1"/>
          <p:nvPr/>
        </p:nvSpPr>
        <p:spPr>
          <a:xfrm>
            <a:off x="6895750" y="1765842"/>
            <a:ext cx="4941994" cy="923330"/>
          </a:xfrm>
          <a:prstGeom prst="rect">
            <a:avLst/>
          </a:prstGeom>
          <a:noFill/>
        </p:spPr>
        <p:txBody>
          <a:bodyPr wrap="none" rtlCol="0">
            <a:spAutoFit/>
          </a:bodyPr>
          <a:lstStyle/>
          <a:p>
            <a:r>
              <a:rPr lang="en-US" dirty="0"/>
              <a:t>For comparison: same </a:t>
            </a:r>
            <a:r>
              <a:rPr lang="en-US" dirty="0" err="1"/>
              <a:t>LaBr</a:t>
            </a:r>
            <a:r>
              <a:rPr lang="en-US" dirty="0"/>
              <a:t>/</a:t>
            </a:r>
            <a:r>
              <a:rPr lang="en-US" dirty="0" err="1"/>
              <a:t>SiPM</a:t>
            </a:r>
            <a:r>
              <a:rPr lang="en-US" dirty="0"/>
              <a:t>, discrete readout</a:t>
            </a:r>
          </a:p>
          <a:p>
            <a:r>
              <a:rPr lang="en-US" dirty="0" err="1"/>
              <a:t>A.Ulyanov</a:t>
            </a:r>
            <a:r>
              <a:rPr lang="en-US" dirty="0"/>
              <a:t> et al., </a:t>
            </a:r>
            <a:r>
              <a:rPr lang="en-US" dirty="0" err="1"/>
              <a:t>Nucl</a:t>
            </a:r>
            <a:r>
              <a:rPr lang="en-US" dirty="0"/>
              <a:t>. Instr. Meth. A 810 (2016)</a:t>
            </a:r>
          </a:p>
          <a:p>
            <a:endParaRPr lang="en-US" dirty="0"/>
          </a:p>
        </p:txBody>
      </p:sp>
    </p:spTree>
    <p:extLst>
      <p:ext uri="{BB962C8B-B14F-4D97-AF65-F5344CB8AC3E}">
        <p14:creationId xmlns:p14="http://schemas.microsoft.com/office/powerpoint/2010/main" val="32628846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62" y="251961"/>
            <a:ext cx="10515600" cy="1186188"/>
          </a:xfrm>
        </p:spPr>
        <p:txBody>
          <a:bodyPr>
            <a:normAutofit/>
          </a:bodyPr>
          <a:lstStyle/>
          <a:p>
            <a:r>
              <a:rPr lang="en-US" sz="3600" dirty="0"/>
              <a:t>Dynamic Range, Trigger Range</a:t>
            </a:r>
          </a:p>
        </p:txBody>
      </p:sp>
      <p:sp>
        <p:nvSpPr>
          <p:cNvPr id="3" name="Date Placeholder 2"/>
          <p:cNvSpPr>
            <a:spLocks noGrp="1"/>
          </p:cNvSpPr>
          <p:nvPr>
            <p:ph type="dt" sz="half" idx="10"/>
          </p:nvPr>
        </p:nvSpPr>
        <p:spPr/>
        <p:txBody>
          <a:bodyPr/>
          <a:lstStyle/>
          <a:p>
            <a:r>
              <a:rPr lang="en-US" smtClean="0"/>
              <a:t>2017-09-11</a:t>
            </a:r>
            <a:endParaRPr lang="en-US" dirty="0"/>
          </a:p>
        </p:txBody>
      </p:sp>
      <p:sp>
        <p:nvSpPr>
          <p:cNvPr id="4" name="Footer Placeholder 3"/>
          <p:cNvSpPr>
            <a:spLocks noGrp="1"/>
          </p:cNvSpPr>
          <p:nvPr>
            <p:ph type="ftr" sz="quarter" idx="11"/>
          </p:nvPr>
        </p:nvSpPr>
        <p:spPr/>
        <p:txBody>
          <a:bodyPr/>
          <a:lstStyle/>
          <a:p>
            <a:r>
              <a:rPr lang="en-US" smtClean="0"/>
              <a:t>www.ideas.no</a:t>
            </a:r>
            <a:endParaRPr lang="en-US" dirty="0"/>
          </a:p>
        </p:txBody>
      </p:sp>
      <p:sp>
        <p:nvSpPr>
          <p:cNvPr id="5" name="Slide Number Placeholder 4"/>
          <p:cNvSpPr>
            <a:spLocks noGrp="1"/>
          </p:cNvSpPr>
          <p:nvPr>
            <p:ph type="sldNum" sz="quarter" idx="12"/>
          </p:nvPr>
        </p:nvSpPr>
        <p:spPr/>
        <p:txBody>
          <a:bodyPr/>
          <a:lstStyle/>
          <a:p>
            <a:fld id="{48425F7B-2680-4D17-9F18-79C2A09713A0}" type="slidenum">
              <a:rPr lang="en-US" smtClean="0"/>
              <a:t>71</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519718286"/>
              </p:ext>
            </p:extLst>
          </p:nvPr>
        </p:nvGraphicFramePr>
        <p:xfrm>
          <a:off x="7981293" y="3589698"/>
          <a:ext cx="3708287" cy="2303720"/>
        </p:xfrm>
        <a:graphic>
          <a:graphicData uri="http://schemas.openxmlformats.org/drawingml/2006/table">
            <a:tbl>
              <a:tblPr firstRow="1" firstCol="1" bandRow="1">
                <a:tableStyleId>{5C22544A-7EE6-4342-B048-85BDC9FD1C3A}</a:tableStyleId>
              </a:tblPr>
              <a:tblGrid>
                <a:gridCol w="1235601">
                  <a:extLst>
                    <a:ext uri="{9D8B030D-6E8A-4147-A177-3AD203B41FA5}">
                      <a16:colId xmlns="" xmlns:a16="http://schemas.microsoft.com/office/drawing/2014/main" val="20000"/>
                    </a:ext>
                  </a:extLst>
                </a:gridCol>
                <a:gridCol w="1236343">
                  <a:extLst>
                    <a:ext uri="{9D8B030D-6E8A-4147-A177-3AD203B41FA5}">
                      <a16:colId xmlns="" xmlns:a16="http://schemas.microsoft.com/office/drawing/2014/main" val="20001"/>
                    </a:ext>
                  </a:extLst>
                </a:gridCol>
                <a:gridCol w="1236343">
                  <a:extLst>
                    <a:ext uri="{9D8B030D-6E8A-4147-A177-3AD203B41FA5}">
                      <a16:colId xmlns="" xmlns:a16="http://schemas.microsoft.com/office/drawing/2014/main" val="20002"/>
                    </a:ext>
                  </a:extLst>
                </a:gridCol>
              </a:tblGrid>
              <a:tr h="434815">
                <a:tc rowSpan="2">
                  <a:txBody>
                    <a:bodyPr/>
                    <a:lstStyle/>
                    <a:p>
                      <a:pPr marL="0" marR="0" algn="ctr">
                        <a:spcBef>
                          <a:spcPts val="0"/>
                        </a:spcBef>
                        <a:spcAft>
                          <a:spcPts val="0"/>
                        </a:spcAft>
                      </a:pPr>
                      <a:r>
                        <a:rPr lang="en-GB" sz="1300" dirty="0">
                          <a:effectLst/>
                        </a:rPr>
                        <a:t>CMIS</a:t>
                      </a:r>
                    </a:p>
                    <a:p>
                      <a:pPr marL="0" marR="0" algn="ctr">
                        <a:spcBef>
                          <a:spcPts val="0"/>
                        </a:spcBef>
                        <a:spcAft>
                          <a:spcPts val="0"/>
                        </a:spcAft>
                      </a:pPr>
                      <a:r>
                        <a:rPr lang="en-GB" sz="1300" dirty="0">
                          <a:effectLst/>
                        </a:rPr>
                        <a:t>gain</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99969" marR="99969" marT="0" marB="0" anchor="ctr"/>
                </a:tc>
                <a:tc gridSpan="2">
                  <a:txBody>
                    <a:bodyPr/>
                    <a:lstStyle/>
                    <a:p>
                      <a:pPr marL="0" marR="0" algn="ctr">
                        <a:spcBef>
                          <a:spcPts val="0"/>
                        </a:spcBef>
                        <a:spcAft>
                          <a:spcPts val="0"/>
                        </a:spcAft>
                      </a:pPr>
                      <a:r>
                        <a:rPr lang="en-GB" sz="1300" dirty="0">
                          <a:effectLst/>
                        </a:rPr>
                        <a:t>Trigger threshold </a:t>
                      </a:r>
                    </a:p>
                    <a:p>
                      <a:pPr marL="0" marR="0" algn="ctr">
                        <a:spcBef>
                          <a:spcPts val="0"/>
                        </a:spcBef>
                        <a:spcAft>
                          <a:spcPts val="0"/>
                        </a:spcAft>
                      </a:pPr>
                      <a:r>
                        <a:rPr lang="en-GB" sz="1300" dirty="0">
                          <a:effectLst/>
                        </a:rPr>
                        <a:t>charge range</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99969" marR="99969" marT="0" marB="0" anchor="ctr"/>
                </a:tc>
                <a:tc hMerge="1">
                  <a:txBody>
                    <a:bodyPr/>
                    <a:lstStyle/>
                    <a:p>
                      <a:endParaRPr lang="en-US"/>
                    </a:p>
                  </a:txBody>
                  <a:tcPr/>
                </a:tc>
                <a:extLst>
                  <a:ext uri="{0D108BD9-81ED-4DB2-BD59-A6C34878D82A}">
                    <a16:rowId xmlns="" xmlns:a16="http://schemas.microsoft.com/office/drawing/2014/main" val="10000"/>
                  </a:ext>
                </a:extLst>
              </a:tr>
              <a:tr h="373781">
                <a:tc vMerge="1">
                  <a:txBody>
                    <a:bodyPr/>
                    <a:lstStyle/>
                    <a:p>
                      <a:endParaRPr lang="en-US"/>
                    </a:p>
                  </a:txBody>
                  <a:tcPr/>
                </a:tc>
                <a:tc>
                  <a:txBody>
                    <a:bodyPr/>
                    <a:lstStyle/>
                    <a:p>
                      <a:pPr marL="0" marR="0" algn="ctr">
                        <a:spcBef>
                          <a:spcPts val="0"/>
                        </a:spcBef>
                        <a:spcAft>
                          <a:spcPts val="0"/>
                        </a:spcAft>
                      </a:pPr>
                      <a:r>
                        <a:rPr lang="en-GB" sz="1300" dirty="0">
                          <a:effectLst/>
                        </a:rPr>
                        <a:t>Minimum</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99969" marR="99969" marT="0" marB="0" anchor="ctr"/>
                </a:tc>
                <a:tc>
                  <a:txBody>
                    <a:bodyPr/>
                    <a:lstStyle/>
                    <a:p>
                      <a:pPr marL="0" marR="0" algn="ctr">
                        <a:spcBef>
                          <a:spcPts val="0"/>
                        </a:spcBef>
                        <a:spcAft>
                          <a:spcPts val="0"/>
                        </a:spcAft>
                      </a:pPr>
                      <a:r>
                        <a:rPr lang="en-GB" sz="1300" dirty="0">
                          <a:effectLst/>
                        </a:rPr>
                        <a:t>Maximum</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99969" marR="99969" marT="0" marB="0" anchor="ctr"/>
                </a:tc>
                <a:extLst>
                  <a:ext uri="{0D108BD9-81ED-4DB2-BD59-A6C34878D82A}">
                    <a16:rowId xmlns="" xmlns:a16="http://schemas.microsoft.com/office/drawing/2014/main" val="10001"/>
                  </a:ext>
                </a:extLst>
              </a:tr>
              <a:tr h="373781">
                <a:tc>
                  <a:txBody>
                    <a:bodyPr/>
                    <a:lstStyle/>
                    <a:p>
                      <a:pPr marL="0" marR="0" algn="ctr">
                        <a:spcBef>
                          <a:spcPts val="0"/>
                        </a:spcBef>
                        <a:spcAft>
                          <a:spcPts val="0"/>
                        </a:spcAft>
                      </a:pPr>
                      <a:r>
                        <a:rPr lang="en-GB" sz="1300" dirty="0">
                          <a:effectLst/>
                        </a:rPr>
                        <a:t>1/10</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99969" marR="99969" marT="0" marB="0" anchor="ctr"/>
                </a:tc>
                <a:tc>
                  <a:txBody>
                    <a:bodyPr/>
                    <a:lstStyle/>
                    <a:p>
                      <a:pPr marL="0" marR="0" algn="ctr">
                        <a:spcBef>
                          <a:spcPts val="0"/>
                        </a:spcBef>
                        <a:spcAft>
                          <a:spcPts val="0"/>
                        </a:spcAft>
                      </a:pPr>
                      <a:r>
                        <a:rPr lang="en-GB" sz="1300" dirty="0">
                          <a:effectLst/>
                        </a:rPr>
                        <a:t>-4 </a:t>
                      </a:r>
                      <a:r>
                        <a:rPr lang="en-GB" sz="1300" dirty="0" err="1">
                          <a:effectLst/>
                        </a:rPr>
                        <a:t>pC</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99969" marR="99969" marT="0" marB="0" anchor="ctr"/>
                </a:tc>
                <a:tc>
                  <a:txBody>
                    <a:bodyPr/>
                    <a:lstStyle/>
                    <a:p>
                      <a:pPr marL="0" marR="0" algn="ctr">
                        <a:spcBef>
                          <a:spcPts val="0"/>
                        </a:spcBef>
                        <a:spcAft>
                          <a:spcPts val="0"/>
                        </a:spcAft>
                      </a:pPr>
                      <a:r>
                        <a:rPr lang="en-GB" sz="1300" dirty="0">
                          <a:effectLst/>
                        </a:rPr>
                        <a:t>-560 </a:t>
                      </a:r>
                      <a:r>
                        <a:rPr lang="en-GB" sz="1300" dirty="0" err="1">
                          <a:effectLst/>
                        </a:rPr>
                        <a:t>pC</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99969" marR="99969" marT="0" marB="0" anchor="ctr"/>
                </a:tc>
                <a:extLst>
                  <a:ext uri="{0D108BD9-81ED-4DB2-BD59-A6C34878D82A}">
                    <a16:rowId xmlns="" xmlns:a16="http://schemas.microsoft.com/office/drawing/2014/main" val="10002"/>
                  </a:ext>
                </a:extLst>
              </a:tr>
              <a:tr h="373781">
                <a:tc>
                  <a:txBody>
                    <a:bodyPr/>
                    <a:lstStyle/>
                    <a:p>
                      <a:pPr marL="0" marR="0" algn="ctr">
                        <a:spcBef>
                          <a:spcPts val="0"/>
                        </a:spcBef>
                        <a:spcAft>
                          <a:spcPts val="0"/>
                        </a:spcAft>
                      </a:pPr>
                      <a:r>
                        <a:rPr lang="en-GB" sz="1300" dirty="0">
                          <a:effectLst/>
                        </a:rPr>
                        <a:t>1/100</a:t>
                      </a:r>
                    </a:p>
                  </a:txBody>
                  <a:tcPr marL="99969" marR="99969" marT="0" marB="0" anchor="ctr"/>
                </a:tc>
                <a:tc>
                  <a:txBody>
                    <a:bodyPr/>
                    <a:lstStyle/>
                    <a:p>
                      <a:pPr marL="0" marR="0" algn="ctr">
                        <a:spcBef>
                          <a:spcPts val="0"/>
                        </a:spcBef>
                        <a:spcAft>
                          <a:spcPts val="0"/>
                        </a:spcAft>
                      </a:pPr>
                      <a:r>
                        <a:rPr lang="en-GB" sz="1300" dirty="0">
                          <a:effectLst/>
                        </a:rPr>
                        <a:t>-43 </a:t>
                      </a:r>
                      <a:r>
                        <a:rPr lang="en-GB" sz="1300" dirty="0" err="1">
                          <a:effectLst/>
                        </a:rPr>
                        <a:t>pC</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99969" marR="99969" marT="0" marB="0" anchor="ctr"/>
                </a:tc>
                <a:tc>
                  <a:txBody>
                    <a:bodyPr/>
                    <a:lstStyle/>
                    <a:p>
                      <a:pPr marL="0" marR="0" algn="ctr">
                        <a:spcBef>
                          <a:spcPts val="0"/>
                        </a:spcBef>
                        <a:spcAft>
                          <a:spcPts val="0"/>
                        </a:spcAft>
                      </a:pPr>
                      <a:r>
                        <a:rPr lang="en-GB" sz="1300" dirty="0">
                          <a:effectLst/>
                        </a:rPr>
                        <a:t>-5.4 </a:t>
                      </a:r>
                      <a:r>
                        <a:rPr lang="en-GB" sz="1300" dirty="0" err="1">
                          <a:effectLst/>
                        </a:rPr>
                        <a:t>nC</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99969" marR="99969" marT="0" marB="0" anchor="ctr"/>
                </a:tc>
                <a:extLst>
                  <a:ext uri="{0D108BD9-81ED-4DB2-BD59-A6C34878D82A}">
                    <a16:rowId xmlns="" xmlns:a16="http://schemas.microsoft.com/office/drawing/2014/main" val="10003"/>
                  </a:ext>
                </a:extLst>
              </a:tr>
              <a:tr h="373781">
                <a:tc>
                  <a:txBody>
                    <a:bodyPr/>
                    <a:lstStyle/>
                    <a:p>
                      <a:pPr marL="0" marR="0" algn="ctr">
                        <a:spcBef>
                          <a:spcPts val="0"/>
                        </a:spcBef>
                        <a:spcAft>
                          <a:spcPts val="0"/>
                        </a:spcAft>
                      </a:pPr>
                      <a:r>
                        <a:rPr lang="en-GB" sz="1300" dirty="0">
                          <a:effectLst/>
                        </a:rPr>
                        <a:t>1/200</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99969" marR="99969" marT="0" marB="0" anchor="ctr"/>
                </a:tc>
                <a:tc>
                  <a:txBody>
                    <a:bodyPr/>
                    <a:lstStyle/>
                    <a:p>
                      <a:pPr marL="0" marR="0" algn="ctr">
                        <a:spcBef>
                          <a:spcPts val="0"/>
                        </a:spcBef>
                        <a:spcAft>
                          <a:spcPts val="0"/>
                        </a:spcAft>
                      </a:pPr>
                      <a:r>
                        <a:rPr lang="en-GB" sz="1300" dirty="0">
                          <a:effectLst/>
                        </a:rPr>
                        <a:t>-87 </a:t>
                      </a:r>
                      <a:r>
                        <a:rPr lang="en-GB" sz="1300" dirty="0" err="1">
                          <a:effectLst/>
                        </a:rPr>
                        <a:t>pC</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99969" marR="99969" marT="0" marB="0" anchor="ctr"/>
                </a:tc>
                <a:tc>
                  <a:txBody>
                    <a:bodyPr/>
                    <a:lstStyle/>
                    <a:p>
                      <a:pPr marL="0" marR="0" algn="ctr">
                        <a:spcBef>
                          <a:spcPts val="0"/>
                        </a:spcBef>
                        <a:spcAft>
                          <a:spcPts val="0"/>
                        </a:spcAft>
                      </a:pPr>
                      <a:r>
                        <a:rPr lang="en-GB" sz="1300" dirty="0">
                          <a:effectLst/>
                        </a:rPr>
                        <a:t>-10.8 </a:t>
                      </a:r>
                      <a:r>
                        <a:rPr lang="en-GB" sz="1300" dirty="0" err="1">
                          <a:effectLst/>
                        </a:rPr>
                        <a:t>nC</a:t>
                      </a:r>
                      <a:r>
                        <a:rPr lang="en-GB" sz="1300" baseline="0" dirty="0">
                          <a:effectLst/>
                        </a:rPr>
                        <a:t> </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99969" marR="99969" marT="0" marB="0" anchor="ctr"/>
                </a:tc>
                <a:extLst>
                  <a:ext uri="{0D108BD9-81ED-4DB2-BD59-A6C34878D82A}">
                    <a16:rowId xmlns="" xmlns:a16="http://schemas.microsoft.com/office/drawing/2014/main" val="10004"/>
                  </a:ext>
                </a:extLst>
              </a:tr>
              <a:tr h="373781">
                <a:tc>
                  <a:txBody>
                    <a:bodyPr/>
                    <a:lstStyle/>
                    <a:p>
                      <a:pPr marL="0" marR="0" algn="ctr">
                        <a:spcBef>
                          <a:spcPts val="0"/>
                        </a:spcBef>
                        <a:spcAft>
                          <a:spcPts val="0"/>
                        </a:spcAft>
                      </a:pPr>
                      <a:r>
                        <a:rPr lang="en-GB" sz="1300" dirty="0">
                          <a:effectLst/>
                        </a:rPr>
                        <a:t>1/400</a:t>
                      </a:r>
                      <a:endParaRPr lang="en-GB" sz="13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99969" marR="99969" marT="0" marB="0" anchor="ctr"/>
                </a:tc>
                <a:tc>
                  <a:txBody>
                    <a:bodyPr/>
                    <a:lstStyle/>
                    <a:p>
                      <a:pPr marL="0" marR="0" algn="ctr">
                        <a:spcBef>
                          <a:spcPts val="0"/>
                        </a:spcBef>
                        <a:spcAft>
                          <a:spcPts val="0"/>
                        </a:spcAft>
                      </a:pPr>
                      <a:r>
                        <a:rPr lang="en-GB" sz="1300" dirty="0">
                          <a:effectLst/>
                        </a:rPr>
                        <a:t>-175 </a:t>
                      </a:r>
                      <a:r>
                        <a:rPr lang="en-GB" sz="1300" dirty="0" err="1">
                          <a:effectLst/>
                        </a:rPr>
                        <a:t>pC</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99969" marR="99969" marT="0" marB="0" anchor="ctr"/>
                </a:tc>
                <a:tc>
                  <a:txBody>
                    <a:bodyPr/>
                    <a:lstStyle/>
                    <a:p>
                      <a:pPr marL="0" marR="0" algn="ctr">
                        <a:spcBef>
                          <a:spcPts val="0"/>
                        </a:spcBef>
                        <a:spcAft>
                          <a:spcPts val="0"/>
                        </a:spcAft>
                      </a:pPr>
                      <a:r>
                        <a:rPr lang="en-GB" sz="1300" dirty="0">
                          <a:effectLst/>
                        </a:rPr>
                        <a:t>-20.9 </a:t>
                      </a:r>
                      <a:r>
                        <a:rPr lang="en-GB" sz="1300" dirty="0" err="1">
                          <a:effectLst/>
                        </a:rPr>
                        <a:t>nC</a:t>
                      </a:r>
                      <a:endParaRPr lang="en-US"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99969" marR="99969" marT="0" marB="0" anchor="ctr"/>
                </a:tc>
                <a:extLst>
                  <a:ext uri="{0D108BD9-81ED-4DB2-BD59-A6C34878D82A}">
                    <a16:rowId xmlns="" xmlns:a16="http://schemas.microsoft.com/office/drawing/2014/main" val="10005"/>
                  </a:ext>
                </a:extLst>
              </a:tr>
            </a:tbl>
          </a:graphicData>
        </a:graphic>
      </p:graphicFrame>
      <p:pic>
        <p:nvPicPr>
          <p:cNvPr id="10" name="Picture 9"/>
          <p:cNvPicPr>
            <a:picLocks noChangeAspect="1"/>
          </p:cNvPicPr>
          <p:nvPr/>
        </p:nvPicPr>
        <p:blipFill>
          <a:blip r:embed="rId3"/>
          <a:stretch>
            <a:fillRect/>
          </a:stretch>
        </p:blipFill>
        <p:spPr>
          <a:xfrm>
            <a:off x="528662" y="1577523"/>
            <a:ext cx="6992638" cy="4217170"/>
          </a:xfrm>
          <a:prstGeom prst="rect">
            <a:avLst/>
          </a:prstGeom>
        </p:spPr>
      </p:pic>
      <p:pic>
        <p:nvPicPr>
          <p:cNvPr id="11" name="Picture 10" descr="research:Conferences:2016-06-12-to-16_AMICSA_Gothenburg:03-IDEAS-Paper-SIPHRA_DL2016-04-16:Inputs:MEhmet Input:SIPHRA AMICSA Paper Figures:CMISGAINGCCSCALE_1_400th:AOUT_Curves.png"/>
          <p:cNvPicPr/>
          <p:nvPr/>
        </p:nvPicPr>
        <p:blipFill rotWithShape="1">
          <a:blip r:embed="rId4" cstate="screen">
            <a:extLst>
              <a:ext uri="{28A0092B-C50C-407E-A947-70E740481C1C}">
                <a14:useLocalDpi xmlns:a14="http://schemas.microsoft.com/office/drawing/2010/main"/>
              </a:ext>
            </a:extLst>
          </a:blip>
          <a:srcRect/>
          <a:stretch/>
        </p:blipFill>
        <p:spPr bwMode="auto">
          <a:xfrm>
            <a:off x="7971692" y="1033352"/>
            <a:ext cx="3382108" cy="24169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72864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62" y="251961"/>
            <a:ext cx="10515600" cy="1031924"/>
          </a:xfrm>
        </p:spPr>
        <p:txBody>
          <a:bodyPr>
            <a:normAutofit/>
          </a:bodyPr>
          <a:lstStyle/>
          <a:p>
            <a:r>
              <a:rPr lang="en-US" sz="3600" dirty="0"/>
              <a:t>Dynamic Range, Noise</a:t>
            </a:r>
          </a:p>
        </p:txBody>
      </p:sp>
      <p:sp>
        <p:nvSpPr>
          <p:cNvPr id="3" name="Date Placeholder 2"/>
          <p:cNvSpPr>
            <a:spLocks noGrp="1"/>
          </p:cNvSpPr>
          <p:nvPr>
            <p:ph type="dt" sz="half" idx="10"/>
          </p:nvPr>
        </p:nvSpPr>
        <p:spPr/>
        <p:txBody>
          <a:bodyPr/>
          <a:lstStyle/>
          <a:p>
            <a:r>
              <a:rPr lang="en-US" smtClean="0"/>
              <a:t>2017-09-11</a:t>
            </a:r>
            <a:endParaRPr lang="en-US" dirty="0"/>
          </a:p>
        </p:txBody>
      </p:sp>
      <p:sp>
        <p:nvSpPr>
          <p:cNvPr id="4" name="Footer Placeholder 3"/>
          <p:cNvSpPr>
            <a:spLocks noGrp="1"/>
          </p:cNvSpPr>
          <p:nvPr>
            <p:ph type="ftr" sz="quarter" idx="11"/>
          </p:nvPr>
        </p:nvSpPr>
        <p:spPr/>
        <p:txBody>
          <a:bodyPr/>
          <a:lstStyle/>
          <a:p>
            <a:r>
              <a:rPr lang="en-US" smtClean="0"/>
              <a:t>www.ideas.no</a:t>
            </a:r>
            <a:endParaRPr lang="en-US" dirty="0"/>
          </a:p>
        </p:txBody>
      </p:sp>
      <p:sp>
        <p:nvSpPr>
          <p:cNvPr id="5" name="Slide Number Placeholder 4"/>
          <p:cNvSpPr>
            <a:spLocks noGrp="1"/>
          </p:cNvSpPr>
          <p:nvPr>
            <p:ph type="sldNum" sz="quarter" idx="12"/>
          </p:nvPr>
        </p:nvSpPr>
        <p:spPr/>
        <p:txBody>
          <a:bodyPr/>
          <a:lstStyle/>
          <a:p>
            <a:fld id="{48425F7B-2680-4D17-9F18-79C2A09713A0}" type="slidenum">
              <a:rPr lang="en-US" smtClean="0"/>
              <a:t>72</a:t>
            </a:fld>
            <a:endParaRPr lang="en-US"/>
          </a:p>
        </p:txBody>
      </p:sp>
      <p:sp>
        <p:nvSpPr>
          <p:cNvPr id="8" name="TextBox 7"/>
          <p:cNvSpPr txBox="1"/>
          <p:nvPr/>
        </p:nvSpPr>
        <p:spPr>
          <a:xfrm>
            <a:off x="453656" y="1609061"/>
            <a:ext cx="2697507" cy="3662541"/>
          </a:xfrm>
          <a:prstGeom prst="rect">
            <a:avLst/>
          </a:prstGeom>
          <a:noFill/>
        </p:spPr>
        <p:txBody>
          <a:bodyPr wrap="square" rtlCol="0">
            <a:spAutoFit/>
          </a:bodyPr>
          <a:lstStyle/>
          <a:p>
            <a:pPr marL="285750" indent="-285750">
              <a:buFont typeface="Arial" panose="020B0604020202020204" pitchFamily="34" charset="0"/>
              <a:buChar char="•"/>
            </a:pPr>
            <a:r>
              <a:rPr lang="nb-NO" dirty="0"/>
              <a:t>Analog readout: </a:t>
            </a:r>
          </a:p>
          <a:p>
            <a:pPr marL="742770" lvl="1" indent="-285750">
              <a:buFont typeface="Arial" panose="020B0604020202020204" pitchFamily="34" charset="0"/>
              <a:buChar char="•"/>
            </a:pPr>
            <a:r>
              <a:rPr lang="nb-NO" sz="1600" dirty="0"/>
              <a:t>Dynamic range 65 dB – 78 dB (simulation)</a:t>
            </a:r>
          </a:p>
          <a:p>
            <a:pPr lvl="1"/>
            <a:endParaRPr lang="nb-NO" sz="1600" dirty="0"/>
          </a:p>
          <a:p>
            <a:pPr marL="285750" indent="-285750">
              <a:buFont typeface="Arial" panose="020B0604020202020204" pitchFamily="34" charset="0"/>
              <a:buChar char="•"/>
            </a:pPr>
            <a:r>
              <a:rPr lang="nb-NO" sz="1600" dirty="0"/>
              <a:t>Digital readout:</a:t>
            </a:r>
          </a:p>
          <a:p>
            <a:pPr marL="742770" lvl="1" indent="-285750">
              <a:buFont typeface="Arial" panose="020B0604020202020204" pitchFamily="34" charset="0"/>
              <a:buChar char="•"/>
            </a:pPr>
            <a:r>
              <a:rPr lang="nb-NO" sz="1600" dirty="0"/>
              <a:t>10.8 bit – 11.5 bit (ADC limit)</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Cross-talk 0.1%</a:t>
            </a:r>
          </a:p>
          <a:p>
            <a:pPr marL="742770" lvl="1" indent="-285750">
              <a:buFont typeface="Arial" panose="020B0604020202020204" pitchFamily="34" charset="0"/>
              <a:buChar char="•"/>
            </a:pPr>
            <a:r>
              <a:rPr lang="nb-NO" sz="1600" dirty="0"/>
              <a:t>Post-Layout simulation (Ideal supply, Excl. package bonds, leads.)</a:t>
            </a:r>
          </a:p>
          <a:p>
            <a:pPr marL="742770" lvl="1" indent="-285750">
              <a:buFont typeface="Arial" panose="020B0604020202020204" pitchFamily="34" charset="0"/>
              <a:buChar char="•"/>
            </a:pPr>
            <a:endParaRPr lang="nb-NO" dirty="0"/>
          </a:p>
        </p:txBody>
      </p:sp>
      <p:graphicFrame>
        <p:nvGraphicFramePr>
          <p:cNvPr id="6" name="Table 5"/>
          <p:cNvGraphicFramePr>
            <a:graphicFrameLocks noGrp="1"/>
          </p:cNvGraphicFramePr>
          <p:nvPr>
            <p:extLst>
              <p:ext uri="{D42A27DB-BD31-4B8C-83A1-F6EECF244321}">
                <p14:modId xmlns:p14="http://schemas.microsoft.com/office/powerpoint/2010/main" val="854383686"/>
              </p:ext>
            </p:extLst>
          </p:nvPr>
        </p:nvGraphicFramePr>
        <p:xfrm>
          <a:off x="3575538" y="1283884"/>
          <a:ext cx="8348002" cy="5039723"/>
        </p:xfrm>
        <a:graphic>
          <a:graphicData uri="http://schemas.openxmlformats.org/drawingml/2006/table">
            <a:tbl>
              <a:tblPr firstRow="1" firstCol="1" bandRow="1">
                <a:tableStyleId>{5C22544A-7EE6-4342-B048-85BDC9FD1C3A}</a:tableStyleId>
              </a:tblPr>
              <a:tblGrid>
                <a:gridCol w="928298">
                  <a:extLst>
                    <a:ext uri="{9D8B030D-6E8A-4147-A177-3AD203B41FA5}">
                      <a16:colId xmlns="" xmlns:a16="http://schemas.microsoft.com/office/drawing/2014/main" val="2813197061"/>
                    </a:ext>
                  </a:extLst>
                </a:gridCol>
                <a:gridCol w="1063535">
                  <a:extLst>
                    <a:ext uri="{9D8B030D-6E8A-4147-A177-3AD203B41FA5}">
                      <a16:colId xmlns="" xmlns:a16="http://schemas.microsoft.com/office/drawing/2014/main" val="2192070587"/>
                    </a:ext>
                  </a:extLst>
                </a:gridCol>
                <a:gridCol w="1063535">
                  <a:extLst>
                    <a:ext uri="{9D8B030D-6E8A-4147-A177-3AD203B41FA5}">
                      <a16:colId xmlns="" xmlns:a16="http://schemas.microsoft.com/office/drawing/2014/main" val="4179041800"/>
                    </a:ext>
                  </a:extLst>
                </a:gridCol>
                <a:gridCol w="1063535">
                  <a:extLst>
                    <a:ext uri="{9D8B030D-6E8A-4147-A177-3AD203B41FA5}">
                      <a16:colId xmlns="" xmlns:a16="http://schemas.microsoft.com/office/drawing/2014/main" val="1476727967"/>
                    </a:ext>
                  </a:extLst>
                </a:gridCol>
                <a:gridCol w="1195434">
                  <a:extLst>
                    <a:ext uri="{9D8B030D-6E8A-4147-A177-3AD203B41FA5}">
                      <a16:colId xmlns="" xmlns:a16="http://schemas.microsoft.com/office/drawing/2014/main" val="737927966"/>
                    </a:ext>
                  </a:extLst>
                </a:gridCol>
                <a:gridCol w="1195434">
                  <a:extLst>
                    <a:ext uri="{9D8B030D-6E8A-4147-A177-3AD203B41FA5}">
                      <a16:colId xmlns="" xmlns:a16="http://schemas.microsoft.com/office/drawing/2014/main" val="1623587444"/>
                    </a:ext>
                  </a:extLst>
                </a:gridCol>
                <a:gridCol w="915626">
                  <a:extLst>
                    <a:ext uri="{9D8B030D-6E8A-4147-A177-3AD203B41FA5}">
                      <a16:colId xmlns="" xmlns:a16="http://schemas.microsoft.com/office/drawing/2014/main" val="2210451712"/>
                    </a:ext>
                  </a:extLst>
                </a:gridCol>
                <a:gridCol w="922605">
                  <a:extLst>
                    <a:ext uri="{9D8B030D-6E8A-4147-A177-3AD203B41FA5}">
                      <a16:colId xmlns="" xmlns:a16="http://schemas.microsoft.com/office/drawing/2014/main" val="2382341803"/>
                    </a:ext>
                  </a:extLst>
                </a:gridCol>
              </a:tblGrid>
              <a:tr h="245998">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gridSpan="3">
                  <a:txBody>
                    <a:bodyPr/>
                    <a:lstStyle/>
                    <a:p>
                      <a:pPr marL="0" marR="0" algn="ctr">
                        <a:spcBef>
                          <a:spcPts val="0"/>
                        </a:spcBef>
                        <a:spcAft>
                          <a:spcPts val="0"/>
                        </a:spcAft>
                      </a:pPr>
                      <a:r>
                        <a:rPr lang="en-GB" sz="2400" dirty="0">
                          <a:effectLst/>
                        </a:rPr>
                        <a:t>Simulation</a:t>
                      </a:r>
                      <a:endParaRPr lang="en-US" sz="2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2400" dirty="0">
                          <a:effectLst/>
                        </a:rPr>
                        <a:t>Measurement</a:t>
                      </a: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910904453"/>
                  </a:ext>
                </a:extLst>
              </a:tr>
              <a:tr h="737995">
                <a:tc>
                  <a:txBody>
                    <a:bodyPr/>
                    <a:lstStyle/>
                    <a:p>
                      <a:pPr marL="0" marR="0">
                        <a:spcBef>
                          <a:spcPts val="0"/>
                        </a:spcBef>
                        <a:spcAft>
                          <a:spcPts val="0"/>
                        </a:spcAft>
                      </a:pPr>
                      <a:r>
                        <a:rPr lang="en-GB" sz="1400">
                          <a:effectLst/>
                        </a:rPr>
                        <a:t>CMIS gain</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b="1">
                          <a:effectLst/>
                        </a:rPr>
                        <a:t>Shaping time [ns]</a:t>
                      </a:r>
                      <a:endParaRPr lang="en-US" sz="1400" b="1">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b="1">
                          <a:effectLst/>
                        </a:rPr>
                        <a:t>Saturation charge [pC]</a:t>
                      </a:r>
                      <a:endParaRPr lang="en-US" sz="1400" b="1">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b="1">
                          <a:effectLst/>
                        </a:rPr>
                        <a:t>ENC [pC] at 3.3 nF load</a:t>
                      </a:r>
                      <a:endParaRPr lang="en-US" sz="1400" b="1">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b="1">
                          <a:effectLst/>
                        </a:rPr>
                        <a:t>Dynamic range </a:t>
                      </a:r>
                      <a:endParaRPr lang="en-US" sz="1400" b="1">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b="1">
                          <a:effectLst/>
                        </a:rPr>
                        <a:t>Saturation </a:t>
                      </a:r>
                      <a:br>
                        <a:rPr lang="en-GB" sz="1400" b="1">
                          <a:effectLst/>
                        </a:rPr>
                      </a:br>
                      <a:r>
                        <a:rPr lang="en-GB" sz="1400" b="1">
                          <a:effectLst/>
                        </a:rPr>
                        <a:t>charge [pC]</a:t>
                      </a:r>
                      <a:endParaRPr lang="en-US" sz="1400" b="1">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b="1">
                          <a:effectLst/>
                        </a:rPr>
                        <a:t>ENC [pC] at 0 load</a:t>
                      </a:r>
                      <a:endParaRPr lang="en-US" sz="1400" b="1">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b="1" dirty="0">
                          <a:effectLst/>
                        </a:rPr>
                        <a:t>ENC [pF] at 3.3 </a:t>
                      </a:r>
                      <a:r>
                        <a:rPr lang="en-GB" sz="1400" b="1" dirty="0" err="1">
                          <a:effectLst/>
                        </a:rPr>
                        <a:t>nF</a:t>
                      </a:r>
                      <a:r>
                        <a:rPr lang="en-GB" sz="1400" b="1" dirty="0">
                          <a:effectLst/>
                        </a:rPr>
                        <a:t> load </a:t>
                      </a:r>
                      <a:endParaRPr lang="en-US" sz="1400" b="1"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 xmlns:a16="http://schemas.microsoft.com/office/drawing/2014/main" val="2074866415"/>
                  </a:ext>
                </a:extLst>
              </a:tr>
              <a:tr h="245998">
                <a:tc rowSpan="4">
                  <a:txBody>
                    <a:bodyPr/>
                    <a:lstStyle/>
                    <a:p>
                      <a:pPr marL="0" marR="0">
                        <a:spcBef>
                          <a:spcPts val="0"/>
                        </a:spcBef>
                        <a:spcAft>
                          <a:spcPts val="0"/>
                        </a:spcAft>
                      </a:pPr>
                      <a:r>
                        <a:rPr lang="en-GB" sz="1400">
                          <a:effectLst/>
                        </a:rPr>
                        <a:t>1/10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200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-510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0.24</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2125</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-525</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0.11</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0.21</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 xmlns:a16="http://schemas.microsoft.com/office/drawing/2014/main" val="1210935526"/>
                  </a:ext>
                </a:extLst>
              </a:tr>
              <a:tr h="245998">
                <a:tc vMerge="1">
                  <a:txBody>
                    <a:bodyPr/>
                    <a:lstStyle/>
                    <a:p>
                      <a:endParaRPr lang="en-US"/>
                    </a:p>
                  </a:txBody>
                  <a:tcPr/>
                </a:tc>
                <a:tc>
                  <a:txBody>
                    <a:bodyPr/>
                    <a:lstStyle/>
                    <a:p>
                      <a:pPr marL="0" marR="0">
                        <a:spcBef>
                          <a:spcPts val="0"/>
                        </a:spcBef>
                        <a:spcAft>
                          <a:spcPts val="0"/>
                        </a:spcAft>
                      </a:pPr>
                      <a:r>
                        <a:rPr lang="en-GB" sz="1400">
                          <a:effectLst/>
                        </a:rPr>
                        <a:t>400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0.28</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1821</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0.10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0.21</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 xmlns:a16="http://schemas.microsoft.com/office/drawing/2014/main" val="487235446"/>
                  </a:ext>
                </a:extLst>
              </a:tr>
              <a:tr h="245998">
                <a:tc vMerge="1">
                  <a:txBody>
                    <a:bodyPr/>
                    <a:lstStyle/>
                    <a:p>
                      <a:endParaRPr lang="en-US"/>
                    </a:p>
                  </a:txBody>
                  <a:tcPr/>
                </a:tc>
                <a:tc>
                  <a:txBody>
                    <a:bodyPr/>
                    <a:lstStyle/>
                    <a:p>
                      <a:pPr marL="0" marR="0">
                        <a:spcBef>
                          <a:spcPts val="0"/>
                        </a:spcBef>
                        <a:spcAft>
                          <a:spcPts val="0"/>
                        </a:spcAft>
                      </a:pPr>
                      <a:r>
                        <a:rPr lang="en-GB" sz="1400">
                          <a:effectLst/>
                        </a:rPr>
                        <a:t>800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0.28</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1821</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0.11</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0.20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 xmlns:a16="http://schemas.microsoft.com/office/drawing/2014/main" val="1626801693"/>
                  </a:ext>
                </a:extLst>
              </a:tr>
              <a:tr h="245998">
                <a:tc vMerge="1">
                  <a:txBody>
                    <a:bodyPr/>
                    <a:lstStyle/>
                    <a:p>
                      <a:endParaRPr lang="en-US"/>
                    </a:p>
                  </a:txBody>
                  <a:tcPr/>
                </a:tc>
                <a:tc>
                  <a:txBody>
                    <a:bodyPr/>
                    <a:lstStyle/>
                    <a:p>
                      <a:pPr marL="0" marR="0">
                        <a:spcBef>
                          <a:spcPts val="0"/>
                        </a:spcBef>
                        <a:spcAft>
                          <a:spcPts val="0"/>
                        </a:spcAft>
                      </a:pPr>
                      <a:r>
                        <a:rPr lang="en-GB" sz="1400">
                          <a:effectLst/>
                        </a:rPr>
                        <a:t>1600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0.28</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1821</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0.12</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0.19</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 xmlns:a16="http://schemas.microsoft.com/office/drawing/2014/main" val="863914703"/>
                  </a:ext>
                </a:extLst>
              </a:tr>
              <a:tr h="245998">
                <a:tc rowSpan="4">
                  <a:txBody>
                    <a:bodyPr/>
                    <a:lstStyle/>
                    <a:p>
                      <a:pPr marL="0" marR="0">
                        <a:spcBef>
                          <a:spcPts val="0"/>
                        </a:spcBef>
                        <a:spcAft>
                          <a:spcPts val="0"/>
                        </a:spcAft>
                      </a:pPr>
                      <a:r>
                        <a:rPr lang="en-GB" sz="1400">
                          <a:effectLst/>
                        </a:rPr>
                        <a:t>1/100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200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-4980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0.83</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6000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-5000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1.05</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1.05</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 xmlns:a16="http://schemas.microsoft.com/office/drawing/2014/main" val="1546361436"/>
                  </a:ext>
                </a:extLst>
              </a:tr>
              <a:tr h="245998">
                <a:tc vMerge="1">
                  <a:txBody>
                    <a:bodyPr/>
                    <a:lstStyle/>
                    <a:p>
                      <a:endParaRPr lang="en-US"/>
                    </a:p>
                  </a:txBody>
                  <a:tcPr/>
                </a:tc>
                <a:tc>
                  <a:txBody>
                    <a:bodyPr/>
                    <a:lstStyle/>
                    <a:p>
                      <a:pPr marL="0" marR="0">
                        <a:spcBef>
                          <a:spcPts val="0"/>
                        </a:spcBef>
                        <a:spcAft>
                          <a:spcPts val="0"/>
                        </a:spcAft>
                      </a:pPr>
                      <a:r>
                        <a:rPr lang="en-GB" sz="1400">
                          <a:effectLst/>
                        </a:rPr>
                        <a:t>400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0.73</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6822</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0.97</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0.96</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 xmlns:a16="http://schemas.microsoft.com/office/drawing/2014/main" val="3726044020"/>
                  </a:ext>
                </a:extLst>
              </a:tr>
              <a:tr h="245998">
                <a:tc vMerge="1">
                  <a:txBody>
                    <a:bodyPr/>
                    <a:lstStyle/>
                    <a:p>
                      <a:endParaRPr lang="en-US"/>
                    </a:p>
                  </a:txBody>
                  <a:tcPr/>
                </a:tc>
                <a:tc>
                  <a:txBody>
                    <a:bodyPr/>
                    <a:lstStyle/>
                    <a:p>
                      <a:pPr marL="0" marR="0">
                        <a:spcBef>
                          <a:spcPts val="0"/>
                        </a:spcBef>
                        <a:spcAft>
                          <a:spcPts val="0"/>
                        </a:spcAft>
                      </a:pPr>
                      <a:r>
                        <a:rPr lang="en-GB" sz="1400">
                          <a:effectLst/>
                        </a:rPr>
                        <a:t>800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0.67</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7433</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0.93</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0.92</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 xmlns:a16="http://schemas.microsoft.com/office/drawing/2014/main" val="3290467741"/>
                  </a:ext>
                </a:extLst>
              </a:tr>
              <a:tr h="245998">
                <a:tc vMerge="1">
                  <a:txBody>
                    <a:bodyPr/>
                    <a:lstStyle/>
                    <a:p>
                      <a:endParaRPr lang="en-US"/>
                    </a:p>
                  </a:txBody>
                  <a:tcPr/>
                </a:tc>
                <a:tc>
                  <a:txBody>
                    <a:bodyPr/>
                    <a:lstStyle/>
                    <a:p>
                      <a:pPr marL="0" marR="0">
                        <a:spcBef>
                          <a:spcPts val="0"/>
                        </a:spcBef>
                        <a:spcAft>
                          <a:spcPts val="0"/>
                        </a:spcAft>
                      </a:pPr>
                      <a:r>
                        <a:rPr lang="en-GB" sz="1400">
                          <a:effectLst/>
                        </a:rPr>
                        <a:t>1600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0.63</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7904</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0.90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0.88</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 xmlns:a16="http://schemas.microsoft.com/office/drawing/2014/main" val="1248157877"/>
                  </a:ext>
                </a:extLst>
              </a:tr>
              <a:tr h="245998">
                <a:tc rowSpan="4">
                  <a:txBody>
                    <a:bodyPr/>
                    <a:lstStyle/>
                    <a:p>
                      <a:pPr marL="0" marR="0">
                        <a:spcBef>
                          <a:spcPts val="0"/>
                        </a:spcBef>
                        <a:spcAft>
                          <a:spcPts val="0"/>
                        </a:spcAft>
                      </a:pPr>
                      <a:r>
                        <a:rPr lang="en-GB" sz="1400">
                          <a:effectLst/>
                        </a:rPr>
                        <a:t>1/200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200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-9830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1.62</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6068</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-10000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2.09</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2.06</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 xmlns:a16="http://schemas.microsoft.com/office/drawing/2014/main" val="1237227889"/>
                  </a:ext>
                </a:extLst>
              </a:tr>
              <a:tr h="245998">
                <a:tc vMerge="1">
                  <a:txBody>
                    <a:bodyPr/>
                    <a:lstStyle/>
                    <a:p>
                      <a:endParaRPr lang="en-US"/>
                    </a:p>
                  </a:txBody>
                  <a:tcPr/>
                </a:tc>
                <a:tc>
                  <a:txBody>
                    <a:bodyPr/>
                    <a:lstStyle/>
                    <a:p>
                      <a:pPr marL="0" marR="0">
                        <a:spcBef>
                          <a:spcPts val="0"/>
                        </a:spcBef>
                        <a:spcAft>
                          <a:spcPts val="0"/>
                        </a:spcAft>
                      </a:pPr>
                      <a:r>
                        <a:rPr lang="en-GB" sz="1400">
                          <a:effectLst/>
                        </a:rPr>
                        <a:t>400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1.40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7021</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1.92</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1.89</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 xmlns:a16="http://schemas.microsoft.com/office/drawing/2014/main" val="488567396"/>
                  </a:ext>
                </a:extLst>
              </a:tr>
              <a:tr h="245998">
                <a:tc vMerge="1">
                  <a:txBody>
                    <a:bodyPr/>
                    <a:lstStyle/>
                    <a:p>
                      <a:endParaRPr lang="en-US"/>
                    </a:p>
                  </a:txBody>
                  <a:tcPr/>
                </a:tc>
                <a:tc>
                  <a:txBody>
                    <a:bodyPr/>
                    <a:lstStyle/>
                    <a:p>
                      <a:pPr marL="0" marR="0">
                        <a:spcBef>
                          <a:spcPts val="0"/>
                        </a:spcBef>
                        <a:spcAft>
                          <a:spcPts val="0"/>
                        </a:spcAft>
                      </a:pPr>
                      <a:r>
                        <a:rPr lang="en-GB" sz="1400">
                          <a:effectLst/>
                        </a:rPr>
                        <a:t>800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1.28</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7680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1.84</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1.79</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 xmlns:a16="http://schemas.microsoft.com/office/drawing/2014/main" val="1006908018"/>
                  </a:ext>
                </a:extLst>
              </a:tr>
              <a:tr h="245998">
                <a:tc vMerge="1">
                  <a:txBody>
                    <a:bodyPr/>
                    <a:lstStyle/>
                    <a:p>
                      <a:endParaRPr lang="en-US"/>
                    </a:p>
                  </a:txBody>
                  <a:tcPr/>
                </a:tc>
                <a:tc>
                  <a:txBody>
                    <a:bodyPr/>
                    <a:lstStyle/>
                    <a:p>
                      <a:pPr marL="0" marR="0">
                        <a:spcBef>
                          <a:spcPts val="0"/>
                        </a:spcBef>
                        <a:spcAft>
                          <a:spcPts val="0"/>
                        </a:spcAft>
                      </a:pPr>
                      <a:r>
                        <a:rPr lang="en-GB" sz="1400">
                          <a:effectLst/>
                        </a:rPr>
                        <a:t>1600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1.18</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8331</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1.78</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1.73</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 xmlns:a16="http://schemas.microsoft.com/office/drawing/2014/main" val="1300112642"/>
                  </a:ext>
                </a:extLst>
              </a:tr>
              <a:tr h="245998">
                <a:tc rowSpan="4">
                  <a:txBody>
                    <a:bodyPr/>
                    <a:lstStyle/>
                    <a:p>
                      <a:pPr marL="0" marR="0">
                        <a:spcBef>
                          <a:spcPts val="0"/>
                        </a:spcBef>
                        <a:spcAft>
                          <a:spcPts val="0"/>
                        </a:spcAft>
                      </a:pPr>
                      <a:r>
                        <a:rPr lang="en-GB" sz="1400">
                          <a:effectLst/>
                        </a:rPr>
                        <a:t>1/400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200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-19500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3.27</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5963</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-20000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4.30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4.22</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 xmlns:a16="http://schemas.microsoft.com/office/drawing/2014/main" val="2341069105"/>
                  </a:ext>
                </a:extLst>
              </a:tr>
              <a:tr h="245998">
                <a:tc vMerge="1">
                  <a:txBody>
                    <a:bodyPr/>
                    <a:lstStyle/>
                    <a:p>
                      <a:endParaRPr lang="en-US"/>
                    </a:p>
                  </a:txBody>
                  <a:tcPr/>
                </a:tc>
                <a:tc>
                  <a:txBody>
                    <a:bodyPr/>
                    <a:lstStyle/>
                    <a:p>
                      <a:pPr marL="0" marR="0">
                        <a:spcBef>
                          <a:spcPts val="0"/>
                        </a:spcBef>
                        <a:spcAft>
                          <a:spcPts val="0"/>
                        </a:spcAft>
                      </a:pPr>
                      <a:r>
                        <a:rPr lang="en-GB" sz="1400">
                          <a:effectLst/>
                        </a:rPr>
                        <a:t>400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2.80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6964</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3.92</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3.86</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 xmlns:a16="http://schemas.microsoft.com/office/drawing/2014/main" val="1337536244"/>
                  </a:ext>
                </a:extLst>
              </a:tr>
              <a:tr h="245998">
                <a:tc vMerge="1">
                  <a:txBody>
                    <a:bodyPr/>
                    <a:lstStyle/>
                    <a:p>
                      <a:endParaRPr lang="en-US"/>
                    </a:p>
                  </a:txBody>
                  <a:tcPr/>
                </a:tc>
                <a:tc>
                  <a:txBody>
                    <a:bodyPr/>
                    <a:lstStyle/>
                    <a:p>
                      <a:pPr marL="0" marR="0">
                        <a:spcBef>
                          <a:spcPts val="0"/>
                        </a:spcBef>
                        <a:spcAft>
                          <a:spcPts val="0"/>
                        </a:spcAft>
                      </a:pPr>
                      <a:r>
                        <a:rPr lang="en-GB" sz="1400">
                          <a:effectLst/>
                        </a:rPr>
                        <a:t>800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2.56</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7617</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3.78</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3.78</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 xmlns:a16="http://schemas.microsoft.com/office/drawing/2014/main" val="685735810"/>
                  </a:ext>
                </a:extLst>
              </a:tr>
              <a:tr h="245998">
                <a:tc vMerge="1">
                  <a:txBody>
                    <a:bodyPr/>
                    <a:lstStyle/>
                    <a:p>
                      <a:endParaRPr lang="en-US"/>
                    </a:p>
                  </a:txBody>
                  <a:tcPr/>
                </a:tc>
                <a:tc>
                  <a:txBody>
                    <a:bodyPr/>
                    <a:lstStyle/>
                    <a:p>
                      <a:pPr marL="0" marR="0">
                        <a:spcBef>
                          <a:spcPts val="0"/>
                        </a:spcBef>
                        <a:spcAft>
                          <a:spcPts val="0"/>
                        </a:spcAft>
                      </a:pPr>
                      <a:r>
                        <a:rPr lang="en-GB" sz="1400">
                          <a:effectLst/>
                        </a:rPr>
                        <a:t>1600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2.37</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8228</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 </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a:effectLst/>
                        </a:rPr>
                        <a:t>3.62</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GB" sz="1400" dirty="0">
                          <a:effectLst/>
                        </a:rPr>
                        <a:t>3.87</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 xmlns:a16="http://schemas.microsoft.com/office/drawing/2014/main" val="3527745957"/>
                  </a:ext>
                </a:extLst>
              </a:tr>
            </a:tbl>
          </a:graphicData>
        </a:graphic>
      </p:graphicFrame>
    </p:spTree>
    <p:extLst>
      <p:ext uri="{BB962C8B-B14F-4D97-AF65-F5344CB8AC3E}">
        <p14:creationId xmlns:p14="http://schemas.microsoft.com/office/powerpoint/2010/main" val="31021150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943" y="488852"/>
            <a:ext cx="3516868" cy="1325563"/>
          </a:xfrm>
        </p:spPr>
        <p:txBody>
          <a:bodyPr>
            <a:normAutofit fontScale="90000"/>
          </a:bodyPr>
          <a:lstStyle/>
          <a:p>
            <a:r>
              <a:rPr lang="nb-NO" dirty="0"/>
              <a:t>12-bit ADC</a:t>
            </a:r>
            <a:br>
              <a:rPr lang="nb-NO" dirty="0"/>
            </a:br>
            <a:r>
              <a:rPr lang="nb-NO" dirty="0"/>
              <a:t>50+ ksps</a:t>
            </a:r>
          </a:p>
        </p:txBody>
      </p:sp>
      <p:sp>
        <p:nvSpPr>
          <p:cNvPr id="3" name="Date Placeholder 2"/>
          <p:cNvSpPr>
            <a:spLocks noGrp="1"/>
          </p:cNvSpPr>
          <p:nvPr>
            <p:ph type="dt" sz="half" idx="10"/>
          </p:nvPr>
        </p:nvSpPr>
        <p:spPr/>
        <p:txBody>
          <a:bodyPr/>
          <a:lstStyle/>
          <a:p>
            <a:r>
              <a:rPr lang="en-US" smtClean="0"/>
              <a:t>2017-09-11</a:t>
            </a:r>
            <a:endParaRPr lang="en-US" dirty="0"/>
          </a:p>
        </p:txBody>
      </p:sp>
      <p:sp>
        <p:nvSpPr>
          <p:cNvPr id="4" name="Footer Placeholder 3"/>
          <p:cNvSpPr>
            <a:spLocks noGrp="1"/>
          </p:cNvSpPr>
          <p:nvPr>
            <p:ph type="ftr" sz="quarter" idx="11"/>
          </p:nvPr>
        </p:nvSpPr>
        <p:spPr/>
        <p:txBody>
          <a:bodyPr/>
          <a:lstStyle/>
          <a:p>
            <a:r>
              <a:rPr lang="en-US" smtClean="0"/>
              <a:t>www.ideas.no</a:t>
            </a:r>
            <a:endParaRPr lang="en-US" dirty="0"/>
          </a:p>
        </p:txBody>
      </p:sp>
      <p:sp>
        <p:nvSpPr>
          <p:cNvPr id="5" name="Slide Number Placeholder 4"/>
          <p:cNvSpPr>
            <a:spLocks noGrp="1"/>
          </p:cNvSpPr>
          <p:nvPr>
            <p:ph type="sldNum" sz="quarter" idx="12"/>
          </p:nvPr>
        </p:nvSpPr>
        <p:spPr/>
        <p:txBody>
          <a:bodyPr/>
          <a:lstStyle/>
          <a:p>
            <a:fld id="{48425F7B-2680-4D17-9F18-79C2A09713A0}" type="slidenum">
              <a:rPr lang="en-US" smtClean="0"/>
              <a:t>73</a:t>
            </a:fld>
            <a:endParaRPr lang="en-US"/>
          </a:p>
        </p:txBody>
      </p:sp>
      <p:sp>
        <p:nvSpPr>
          <p:cNvPr id="10" name="Rectangle 3"/>
          <p:cNvSpPr>
            <a:spLocks noChangeArrowheads="1"/>
          </p:cNvSpPr>
          <p:nvPr/>
        </p:nvSpPr>
        <p:spPr bwMode="auto">
          <a:xfrm>
            <a:off x="290631" y="6215297"/>
            <a:ext cx="913946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nb-NO" sz="1000" b="0" i="0" u="none" strike="noStrike" cap="none" normalizeH="0" baseline="30000" dirty="0">
                <a:ln>
                  <a:noFill/>
                </a:ln>
                <a:solidFill>
                  <a:schemeClr val="tx1"/>
                </a:solidFill>
                <a:effectLst/>
                <a:latin typeface="Calibri" pitchFamily="34" charset="0"/>
                <a:ea typeface="MS Mincho" pitchFamily="49" charset="-128"/>
                <a:cs typeface="Times New Roman" pitchFamily="18" charset="0"/>
                <a:hlinkClick r:id="rId3"/>
              </a:rPr>
              <a:t>[</a:t>
            </a:r>
            <a:r>
              <a:rPr kumimoji="0" lang="en-US" altLang="nb-NO" sz="1000" b="0" i="0" u="none" strike="noStrike" cap="none" normalizeH="0" baseline="30000" dirty="0" bmk="">
                <a:ln>
                  <a:noFill/>
                </a:ln>
                <a:solidFill>
                  <a:schemeClr val="tx1"/>
                </a:solidFill>
                <a:effectLst/>
                <a:latin typeface="Calibri" pitchFamily="34" charset="0"/>
                <a:ea typeface="MS Mincho" pitchFamily="49" charset="-128"/>
                <a:cs typeface="Times New Roman" pitchFamily="18" charset="0"/>
                <a:hlinkClick r:id="rId3"/>
              </a:rPr>
              <a:t>1]</a:t>
            </a:r>
            <a:r>
              <a:rPr kumimoji="0" lang="en-US" altLang="nb-NO" sz="1000" b="0" i="0" u="none" strike="noStrike" cap="none" normalizeH="0" baseline="0" dirty="0">
                <a:ln>
                  <a:noFill/>
                </a:ln>
                <a:solidFill>
                  <a:schemeClr val="tx1"/>
                </a:solidFill>
                <a:effectLst/>
                <a:latin typeface="Calibri" pitchFamily="34" charset="0"/>
                <a:ea typeface="MS Mincho" pitchFamily="49" charset="-128"/>
                <a:cs typeface="Times New Roman" pitchFamily="18" charset="0"/>
              </a:rPr>
              <a:t> Standby mode is when the ADC and its reference buffers are subjected to intermediate wake ups, in order to be able to wake up within one clock cycle (given </a:t>
            </a:r>
            <a:r>
              <a:rPr kumimoji="0" lang="en-US" altLang="nb-NO" sz="1000" b="0" i="0" u="none" strike="noStrike" cap="none" normalizeH="0" baseline="0" dirty="0" err="1">
                <a:ln>
                  <a:noFill/>
                </a:ln>
                <a:solidFill>
                  <a:schemeClr val="tx1"/>
                </a:solidFill>
                <a:effectLst/>
                <a:latin typeface="Calibri" pitchFamily="34" charset="0"/>
                <a:ea typeface="MS Mincho" pitchFamily="49" charset="-128"/>
                <a:cs typeface="Times New Roman" pitchFamily="18" charset="0"/>
              </a:rPr>
              <a:t>Tclk</a:t>
            </a:r>
            <a:r>
              <a:rPr kumimoji="0" lang="en-US" altLang="nb-NO" sz="1000" b="0" i="0" u="none" strike="noStrike" cap="none" normalizeH="0" baseline="0" dirty="0">
                <a:ln>
                  <a:noFill/>
                </a:ln>
                <a:solidFill>
                  <a:schemeClr val="tx1"/>
                </a:solidFill>
                <a:effectLst/>
                <a:latin typeface="Calibri" pitchFamily="34" charset="0"/>
                <a:ea typeface="MS Mincho" pitchFamily="49" charset="-128"/>
                <a:cs typeface="Times New Roman" pitchFamily="18" charset="0"/>
              </a:rPr>
              <a:t> &gt; 1 us). </a:t>
            </a:r>
            <a:endParaRPr kumimoji="0" lang="en-US" altLang="nb-NO" sz="1800" b="0" i="0" u="none" strike="noStrike" cap="none" normalizeH="0" baseline="0" dirty="0">
              <a:ln>
                <a:noFill/>
              </a:ln>
              <a:solidFill>
                <a:schemeClr val="tx1"/>
              </a:solidFill>
              <a:effectLst/>
              <a:latin typeface="Arial" pitchFamily="34" charset="0"/>
              <a:cs typeface="Arial" pitchFamily="34" charset="0"/>
            </a:endParaRPr>
          </a:p>
        </p:txBody>
      </p:sp>
      <p:pic>
        <p:nvPicPr>
          <p:cNvPr id="12" name="Picture 11"/>
          <p:cNvPicPr/>
          <p:nvPr/>
        </p:nvPicPr>
        <p:blipFill>
          <a:blip r:embed="rId4"/>
          <a:stretch>
            <a:fillRect/>
          </a:stretch>
        </p:blipFill>
        <p:spPr>
          <a:xfrm>
            <a:off x="5573059" y="569912"/>
            <a:ext cx="6041091" cy="2806794"/>
          </a:xfrm>
          <a:prstGeom prst="rect">
            <a:avLst/>
          </a:prstGeom>
        </p:spPr>
      </p:pic>
      <p:pic>
        <p:nvPicPr>
          <p:cNvPr id="13" name="Picture 12"/>
          <p:cNvPicPr/>
          <p:nvPr/>
        </p:nvPicPr>
        <p:blipFill>
          <a:blip r:embed="rId5"/>
          <a:stretch>
            <a:fillRect/>
          </a:stretch>
        </p:blipFill>
        <p:spPr>
          <a:xfrm>
            <a:off x="5632824" y="3296828"/>
            <a:ext cx="5981326" cy="2649760"/>
          </a:xfrm>
          <a:prstGeom prst="rect">
            <a:avLst/>
          </a:prstGeom>
        </p:spPr>
      </p:pic>
      <p:pic>
        <p:nvPicPr>
          <p:cNvPr id="8" name="Picture 7" descr="A picture containing object, thing&#10;&#10;Description generated with high confidence">
            <a:extLst>
              <a:ext uri="{FF2B5EF4-FFF2-40B4-BE49-F238E27FC236}">
                <a16:creationId xmlns="" xmlns:a16="http://schemas.microsoft.com/office/drawing/2014/main" id="{6210E7E1-160B-48BE-B13F-7E143C3138F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368"/>
          <a:stretch/>
        </p:blipFill>
        <p:spPr>
          <a:xfrm>
            <a:off x="1221562" y="2036528"/>
            <a:ext cx="4383591" cy="3295253"/>
          </a:xfrm>
          <a:prstGeom prst="rect">
            <a:avLst/>
          </a:prstGeom>
          <a:effectLst/>
        </p:spPr>
      </p:pic>
    </p:spTree>
    <p:extLst>
      <p:ext uri="{BB962C8B-B14F-4D97-AF65-F5344CB8AC3E}">
        <p14:creationId xmlns:p14="http://schemas.microsoft.com/office/powerpoint/2010/main" val="8991903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4639056" y="10"/>
            <a:ext cx="7552944" cy="685799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48929" y="484706"/>
            <a:ext cx="3651467" cy="1676603"/>
          </a:xfrm>
        </p:spPr>
        <p:txBody>
          <a:bodyPr vert="horz" lIns="91440" tIns="45720" rIns="91440" bIns="45720" rtlCol="0" anchor="ctr">
            <a:normAutofit/>
          </a:bodyPr>
          <a:lstStyle/>
          <a:p>
            <a:pPr>
              <a:lnSpc>
                <a:spcPct val="80000"/>
              </a:lnSpc>
            </a:pPr>
            <a:r>
              <a:rPr lang="en-US" sz="3700" dirty="0"/>
              <a:t>IDEAS Radiation Tolerant Standard Cell </a:t>
            </a:r>
            <a:r>
              <a:rPr lang="en-US" sz="3700" dirty="0" err="1"/>
              <a:t>Libray</a:t>
            </a:r>
            <a:endParaRPr lang="en-US" sz="3700" dirty="0"/>
          </a:p>
        </p:txBody>
      </p:sp>
      <p:sp>
        <p:nvSpPr>
          <p:cNvPr id="4" name="Date Placeholder 3"/>
          <p:cNvSpPr>
            <a:spLocks noGrp="1"/>
          </p:cNvSpPr>
          <p:nvPr>
            <p:ph type="dt" sz="half" idx="10"/>
          </p:nvPr>
        </p:nvSpPr>
        <p:spPr>
          <a:xfrm>
            <a:off x="7991856" y="6356350"/>
            <a:ext cx="2660904" cy="365125"/>
          </a:xfrm>
        </p:spPr>
        <p:txBody>
          <a:bodyPr vert="horz" lIns="91440" tIns="45720" rIns="91440" bIns="45720" rtlCol="0" anchor="ctr">
            <a:normAutofit/>
          </a:bodyPr>
          <a:lstStyle/>
          <a:p>
            <a:pPr algn="r">
              <a:defRPr/>
            </a:pPr>
            <a:r>
              <a:rPr lang="en-US" smtClean="0">
                <a:solidFill>
                  <a:srgbClr val="FFFFFF"/>
                </a:solidFill>
                <a:latin typeface="Calibri" panose="020F0502020204030204"/>
              </a:rPr>
              <a:t>2017-09-11</a:t>
            </a:r>
            <a:endParaRPr lang="en-US">
              <a:solidFill>
                <a:srgbClr val="FFFFFF"/>
              </a:solidFill>
              <a:latin typeface="Calibri" panose="020F0502020204030204"/>
            </a:endParaRPr>
          </a:p>
        </p:txBody>
      </p:sp>
      <p:sp>
        <p:nvSpPr>
          <p:cNvPr id="5" name="Footer Placeholder 4"/>
          <p:cNvSpPr>
            <a:spLocks noGrp="1"/>
          </p:cNvSpPr>
          <p:nvPr>
            <p:ph type="ftr" sz="quarter" idx="11"/>
          </p:nvPr>
        </p:nvSpPr>
        <p:spPr>
          <a:xfrm>
            <a:off x="648929" y="6356350"/>
            <a:ext cx="3651466" cy="365125"/>
          </a:xfrm>
        </p:spPr>
        <p:txBody>
          <a:bodyPr vert="horz" lIns="91440" tIns="45720" rIns="91440" bIns="45720" rtlCol="0" anchor="ctr">
            <a:normAutofit/>
          </a:bodyPr>
          <a:lstStyle/>
          <a:p>
            <a:pPr algn="l">
              <a:defRPr/>
            </a:pPr>
            <a:r>
              <a:rPr lang="en-US" kern="1200" smtClean="0">
                <a:solidFill>
                  <a:prstClr val="black">
                    <a:tint val="75000"/>
                  </a:prstClr>
                </a:solidFill>
                <a:latin typeface="Calibri" panose="020F0502020204030204"/>
                <a:ea typeface="+mn-ea"/>
                <a:cs typeface="+mn-cs"/>
              </a:rPr>
              <a:t>www.ideas.no</a:t>
            </a: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10853928" y="6356350"/>
            <a:ext cx="685800" cy="365125"/>
          </a:xfrm>
        </p:spPr>
        <p:txBody>
          <a:bodyPr vert="horz" lIns="91440" tIns="45720" rIns="91440" bIns="45720" rtlCol="0" anchor="ctr">
            <a:normAutofit/>
          </a:bodyPr>
          <a:lstStyle/>
          <a:p>
            <a:pPr algn="l">
              <a:defRPr/>
            </a:pPr>
            <a:fld id="{48425F7B-2680-4D17-9F18-79C2A09713A0}" type="slidenum">
              <a:rPr lang="en-US" smtClean="0">
                <a:solidFill>
                  <a:srgbClr val="FFFFFF"/>
                </a:solidFill>
                <a:latin typeface="Calibri" panose="020F0502020204030204"/>
              </a:rPr>
              <a:pPr algn="l">
                <a:defRPr/>
              </a:pPr>
              <a:t>74</a:t>
            </a:fld>
            <a:r>
              <a:rPr lang="en-US">
                <a:solidFill>
                  <a:srgbClr val="FFFFFF"/>
                </a:solidFill>
                <a:latin typeface="Calibri" panose="020F0502020204030204"/>
              </a:rPr>
              <a:t> of 18</a:t>
            </a:r>
          </a:p>
        </p:txBody>
      </p:sp>
      <p:sp>
        <p:nvSpPr>
          <p:cNvPr id="7" name="TextBox 6"/>
          <p:cNvSpPr txBox="1"/>
          <p:nvPr/>
        </p:nvSpPr>
        <p:spPr>
          <a:xfrm>
            <a:off x="648931" y="2438400"/>
            <a:ext cx="3876574" cy="3785419"/>
          </a:xfrm>
          <a:prstGeom prst="rect">
            <a:avLst/>
          </a:prstGeom>
        </p:spPr>
        <p:txBody>
          <a:bodyPr vert="horz" lIns="91440" tIns="45720" rIns="91440" bIns="45720" rtlCol="0">
            <a:normAutofit/>
          </a:bodyPr>
          <a:lstStyle/>
          <a:p>
            <a:pPr marL="228600" indent="-228600" fontAlgn="t">
              <a:lnSpc>
                <a:spcPct val="90000"/>
              </a:lnSpc>
              <a:buFont typeface="Arial" panose="020B0604020202020204" pitchFamily="34" charset="0"/>
              <a:buChar char="•"/>
            </a:pPr>
            <a:r>
              <a:rPr lang="nb-NO" dirty="0">
                <a:latin typeface="Calibri" panose="020F0502020204030204" pitchFamily="34" charset="0"/>
              </a:rPr>
              <a:t>0.35µm AMS CMOS</a:t>
            </a:r>
          </a:p>
          <a:p>
            <a:pPr marL="228600" indent="-228600" fontAlgn="t">
              <a:lnSpc>
                <a:spcPct val="90000"/>
              </a:lnSpc>
              <a:buFont typeface="Arial" panose="020B0604020202020204" pitchFamily="34" charset="0"/>
              <a:buChar char="•"/>
            </a:pPr>
            <a:endParaRPr lang="en-US" dirty="0">
              <a:effectLst/>
            </a:endParaRPr>
          </a:p>
          <a:p>
            <a:pPr marL="228600" indent="-228600" fontAlgn="t">
              <a:lnSpc>
                <a:spcPct val="90000"/>
              </a:lnSpc>
              <a:buFont typeface="Arial" panose="020B0604020202020204" pitchFamily="34" charset="0"/>
              <a:buChar char="•"/>
            </a:pPr>
            <a:r>
              <a:rPr lang="en-US" dirty="0">
                <a:effectLst/>
              </a:rPr>
              <a:t>Small Library (&lt;50 cells)</a:t>
            </a:r>
          </a:p>
          <a:p>
            <a:pPr marL="228600" indent="-228600" fontAlgn="t">
              <a:lnSpc>
                <a:spcPct val="90000"/>
              </a:lnSpc>
              <a:buFont typeface="Arial" panose="020B0604020202020204" pitchFamily="34" charset="0"/>
              <a:buChar char="•"/>
            </a:pPr>
            <a:endParaRPr lang="en-US" dirty="0">
              <a:effectLst/>
            </a:endParaRPr>
          </a:p>
          <a:p>
            <a:pPr marL="228600" indent="-228600" fontAlgn="t">
              <a:lnSpc>
                <a:spcPct val="90000"/>
              </a:lnSpc>
              <a:buFont typeface="Arial" panose="020B0604020202020204" pitchFamily="34" charset="0"/>
              <a:buChar char="•"/>
            </a:pPr>
            <a:r>
              <a:rPr lang="en-US" dirty="0">
                <a:effectLst/>
              </a:rPr>
              <a:t>Synthesis and Implementation 	with Cadence tools</a:t>
            </a:r>
          </a:p>
          <a:p>
            <a:pPr marL="228600" indent="-228600" fontAlgn="t">
              <a:lnSpc>
                <a:spcPct val="90000"/>
              </a:lnSpc>
              <a:buFont typeface="Arial" panose="020B0604020202020204" pitchFamily="34" charset="0"/>
              <a:buChar char="•"/>
            </a:pPr>
            <a:endParaRPr lang="en-US" dirty="0"/>
          </a:p>
          <a:p>
            <a:pPr marL="228600" indent="-228600" fontAlgn="t">
              <a:lnSpc>
                <a:spcPct val="90000"/>
              </a:lnSpc>
              <a:buFont typeface="Arial" panose="020B0604020202020204" pitchFamily="34" charset="0"/>
              <a:buChar char="•"/>
            </a:pPr>
            <a:r>
              <a:rPr lang="nb-NO" dirty="0">
                <a:latin typeface="Calibri" panose="020F0502020204030204" pitchFamily="34" charset="0"/>
              </a:rPr>
              <a:t>SEE tests at UCL HIF</a:t>
            </a:r>
            <a:endParaRPr lang="en-US" dirty="0">
              <a:effectLst/>
            </a:endParaRPr>
          </a:p>
          <a:p>
            <a:pPr marL="685620" lvl="1" indent="-228600" fontAlgn="t">
              <a:lnSpc>
                <a:spcPct val="90000"/>
              </a:lnSpc>
              <a:buFont typeface="Arial" panose="020B0604020202020204" pitchFamily="34" charset="0"/>
              <a:buChar char="•"/>
            </a:pPr>
            <a:endParaRPr lang="en-US" dirty="0">
              <a:effectLst/>
            </a:endParaRPr>
          </a:p>
          <a:p>
            <a:pPr marL="685620" lvl="1" indent="-228600" fontAlgn="t">
              <a:lnSpc>
                <a:spcPct val="90000"/>
              </a:lnSpc>
              <a:buFont typeface="Arial" panose="020B0604020202020204" pitchFamily="34" charset="0"/>
              <a:buChar char="•"/>
            </a:pPr>
            <a:r>
              <a:rPr lang="en-US" dirty="0">
                <a:effectLst/>
              </a:rPr>
              <a:t>SEU </a:t>
            </a:r>
            <a:r>
              <a:rPr lang="en-US" dirty="0" err="1">
                <a:effectLst/>
              </a:rPr>
              <a:t>LET</a:t>
            </a:r>
            <a:r>
              <a:rPr lang="en-US" baseline="-25000" dirty="0" err="1">
                <a:effectLst/>
              </a:rPr>
              <a:t>th</a:t>
            </a:r>
            <a:r>
              <a:rPr lang="en-US" dirty="0">
                <a:effectLst/>
              </a:rPr>
              <a:t>  50 MeVcm</a:t>
            </a:r>
            <a:r>
              <a:rPr lang="en-US" baseline="30000" dirty="0">
                <a:effectLst/>
              </a:rPr>
              <a:t>2</a:t>
            </a:r>
            <a:r>
              <a:rPr lang="en-US" dirty="0">
                <a:effectLst/>
              </a:rPr>
              <a:t>/mg</a:t>
            </a:r>
          </a:p>
          <a:p>
            <a:pPr marL="685620" lvl="1" indent="-228600" fontAlgn="t">
              <a:lnSpc>
                <a:spcPct val="90000"/>
              </a:lnSpc>
              <a:buFont typeface="Arial" panose="020B0604020202020204" pitchFamily="34" charset="0"/>
              <a:buChar char="•"/>
            </a:pPr>
            <a:endParaRPr lang="en-US" dirty="0">
              <a:effectLst/>
            </a:endParaRPr>
          </a:p>
          <a:p>
            <a:pPr marL="685620" lvl="1" indent="-228600" fontAlgn="t">
              <a:lnSpc>
                <a:spcPct val="90000"/>
              </a:lnSpc>
              <a:buFont typeface="Arial" panose="020B0604020202020204" pitchFamily="34" charset="0"/>
              <a:buChar char="•"/>
            </a:pPr>
            <a:r>
              <a:rPr lang="en-US" dirty="0">
                <a:effectLst/>
              </a:rPr>
              <a:t>SEL </a:t>
            </a:r>
            <a:r>
              <a:rPr lang="en-US" dirty="0" err="1">
                <a:effectLst/>
              </a:rPr>
              <a:t>LET</a:t>
            </a:r>
            <a:r>
              <a:rPr lang="en-US" baseline="-25000" dirty="0" err="1">
                <a:effectLst/>
              </a:rPr>
              <a:t>th</a:t>
            </a:r>
            <a:r>
              <a:rPr lang="en-US" dirty="0">
                <a:effectLst/>
              </a:rPr>
              <a:t> ≥ 135 MeVcm</a:t>
            </a:r>
            <a:r>
              <a:rPr lang="en-US" baseline="30000" dirty="0">
                <a:effectLst/>
              </a:rPr>
              <a:t>2</a:t>
            </a:r>
            <a:r>
              <a:rPr lang="en-US" dirty="0">
                <a:effectLst/>
              </a:rPr>
              <a:t>/mg</a:t>
            </a:r>
          </a:p>
          <a:p>
            <a:pPr indent="-228600">
              <a:lnSpc>
                <a:spcPct val="90000"/>
              </a:lnSpc>
              <a:buFont typeface="Arial" panose="020B0604020202020204" pitchFamily="34" charset="0"/>
              <a:buChar char="•"/>
            </a:pPr>
            <a:endParaRPr lang="en-US" b="1" dirty="0">
              <a:effectLst>
                <a:glow rad="228600">
                  <a:schemeClr val="accent1">
                    <a:satMod val="175000"/>
                    <a:alpha val="40000"/>
                  </a:schemeClr>
                </a:glow>
                <a:outerShdw blurRad="38100" dist="38100" dir="2700000" algn="tl">
                  <a:srgbClr val="000000">
                    <a:alpha val="43137"/>
                  </a:srgbClr>
                </a:outerShdw>
              </a:effectLst>
            </a:endParaRPr>
          </a:p>
        </p:txBody>
      </p:sp>
      <p:pic>
        <p:nvPicPr>
          <p:cNvPr id="12" name="Chart 10">
            <a:extLst>
              <a:ext uri="{FF2B5EF4-FFF2-40B4-BE49-F238E27FC236}">
                <a16:creationId xmlns="" xmlns:a16="http://schemas.microsoft.com/office/drawing/2014/main" id="{02EDAA7D-0D60-427A-9FC6-43BC90B3B54F}"/>
              </a:ext>
            </a:extLst>
          </p:cNvPr>
          <p:cNvPicPr>
            <a:picLocks noChangeAspect="1"/>
          </p:cNvPicPr>
          <p:nvPr/>
        </p:nvPicPr>
        <p:blipFill>
          <a:blip r:embed="rId3" cstate="screen">
            <a:extLst>
              <a:ext uri="{28A0092B-C50C-407E-A947-70E740481C1C}">
                <a14:useLocalDpi xmlns:a14="http://schemas.microsoft.com/office/drawing/2010/main"/>
              </a:ext>
            </a:extLst>
          </a:blip>
          <a:srcRect r="-66"/>
          <a:stretch>
            <a:fillRect/>
          </a:stretch>
        </p:blipFill>
        <p:spPr bwMode="auto">
          <a:xfrm>
            <a:off x="5628137" y="2161309"/>
            <a:ext cx="5911591" cy="4195041"/>
          </a:xfrm>
          <a:prstGeom prst="rect">
            <a:avLst/>
          </a:prstGeom>
          <a:noFill/>
          <a:ln>
            <a:noFill/>
          </a:ln>
          <a:effectLst/>
        </p:spPr>
      </p:pic>
      <p:sp>
        <p:nvSpPr>
          <p:cNvPr id="9" name="Rectangle 8">
            <a:extLst>
              <a:ext uri="{FF2B5EF4-FFF2-40B4-BE49-F238E27FC236}">
                <a16:creationId xmlns="" xmlns:a16="http://schemas.microsoft.com/office/drawing/2014/main" id="{2B363953-F988-446F-B4E3-3040819DC182}"/>
              </a:ext>
            </a:extLst>
          </p:cNvPr>
          <p:cNvSpPr/>
          <p:nvPr/>
        </p:nvSpPr>
        <p:spPr>
          <a:xfrm>
            <a:off x="1425039" y="5767124"/>
            <a:ext cx="3100466" cy="523220"/>
          </a:xfrm>
          <a:prstGeom prst="rect">
            <a:avLst/>
          </a:prstGeom>
        </p:spPr>
        <p:txBody>
          <a:bodyPr wrap="square">
            <a:spAutoFit/>
          </a:bodyPr>
          <a:lstStyle/>
          <a:p>
            <a:r>
              <a:rPr lang="ro-RO" sz="1400" dirty="0"/>
              <a:t>Pahlsson et al., SPIE DSS IR Technology, </a:t>
            </a:r>
          </a:p>
          <a:p>
            <a:r>
              <a:rPr lang="ro-RO" sz="1400" dirty="0">
                <a:hlinkClick r:id="rId4"/>
              </a:rPr>
              <a:t>http://dx.doi.org/10.1117/12.2180439</a:t>
            </a:r>
            <a:endParaRPr lang="ro-RO" sz="1400" dirty="0"/>
          </a:p>
        </p:txBody>
      </p:sp>
      <p:pic>
        <p:nvPicPr>
          <p:cNvPr id="14" name="Picture 2" descr="F:\C_Documents\UCL Test 29102013\Pictures\IMG_1804.JPG">
            <a:extLst>
              <a:ext uri="{FF2B5EF4-FFF2-40B4-BE49-F238E27FC236}">
                <a16:creationId xmlns="" xmlns:a16="http://schemas.microsoft.com/office/drawing/2014/main" id="{D60C194A-0171-43B1-8620-874E1342600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65562" y="456151"/>
            <a:ext cx="2574166" cy="1568633"/>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pic>
        <p:nvPicPr>
          <p:cNvPr id="15" name="Picture 14" descr="F:\Pctures\IMG_8323.JPG">
            <a:extLst>
              <a:ext uri="{FF2B5EF4-FFF2-40B4-BE49-F238E27FC236}">
                <a16:creationId xmlns="" xmlns:a16="http://schemas.microsoft.com/office/drawing/2014/main" id="{93C2C356-2F65-407F-AC48-C513D89A452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628137" y="456152"/>
            <a:ext cx="2363720" cy="1589398"/>
          </a:xfrm>
          <a:prstGeom prst="rect">
            <a:avLst/>
          </a:prstGeom>
          <a:noFill/>
          <a:ln>
            <a:noFill/>
          </a:ln>
          <a:effectLst/>
        </p:spPr>
      </p:pic>
    </p:spTree>
    <p:extLst>
      <p:ext uri="{BB962C8B-B14F-4D97-AF65-F5344CB8AC3E}">
        <p14:creationId xmlns:p14="http://schemas.microsoft.com/office/powerpoint/2010/main" val="35836570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526995957"/>
              </p:ext>
            </p:extLst>
          </p:nvPr>
        </p:nvGraphicFramePr>
        <p:xfrm>
          <a:off x="-1370409" y="893824"/>
          <a:ext cx="13315946" cy="5620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447907" y="263412"/>
            <a:ext cx="8357612" cy="867291"/>
          </a:xfrm>
        </p:spPr>
        <p:txBody>
          <a:bodyPr/>
          <a:lstStyle/>
          <a:p>
            <a:r>
              <a:rPr lang="en-US" dirty="0" smtClean="0"/>
              <a:t>SIPRA </a:t>
            </a:r>
            <a:r>
              <a:rPr lang="en-US" dirty="0"/>
              <a:t>ASIC Roadmap</a:t>
            </a:r>
          </a:p>
        </p:txBody>
      </p:sp>
      <p:sp>
        <p:nvSpPr>
          <p:cNvPr id="4" name="Date Placeholder 3"/>
          <p:cNvSpPr>
            <a:spLocks noGrp="1"/>
          </p:cNvSpPr>
          <p:nvPr>
            <p:ph type="dt" sz="half" idx="10"/>
          </p:nvPr>
        </p:nvSpPr>
        <p:spPr/>
        <p:txBody>
          <a:bodyPr/>
          <a:lstStyle/>
          <a:p>
            <a:r>
              <a:rPr lang="en-US" smtClean="0"/>
              <a:t>2017-09-11</a:t>
            </a:r>
            <a:endParaRPr lang="en-US" dirty="0"/>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75</a:t>
            </a:fld>
            <a:endParaRPr lang="en-US"/>
          </a:p>
        </p:txBody>
      </p:sp>
      <p:sp>
        <p:nvSpPr>
          <p:cNvPr id="18" name="TextBox 17"/>
          <p:cNvSpPr txBox="1"/>
          <p:nvPr/>
        </p:nvSpPr>
        <p:spPr>
          <a:xfrm>
            <a:off x="9549712" y="3187296"/>
            <a:ext cx="2336730" cy="3139321"/>
          </a:xfrm>
          <a:prstGeom prst="rect">
            <a:avLst/>
          </a:prstGeom>
          <a:solidFill>
            <a:schemeClr val="bg1">
              <a:lumMod val="65000"/>
            </a:schemeClr>
          </a:solidFill>
        </p:spPr>
        <p:txBody>
          <a:bodyPr wrap="none" rtlCol="0">
            <a:spAutoFit/>
          </a:bodyPr>
          <a:lstStyle/>
          <a:p>
            <a:endParaRPr lang="en-US" dirty="0"/>
          </a:p>
          <a:p>
            <a:r>
              <a:rPr lang="en-US" dirty="0"/>
              <a:t>Lower</a:t>
            </a:r>
          </a:p>
          <a:p>
            <a:r>
              <a:rPr lang="en-US" dirty="0"/>
              <a:t>	</a:t>
            </a:r>
            <a:r>
              <a:rPr lang="en-US" b="1" dirty="0"/>
              <a:t>Mass</a:t>
            </a:r>
          </a:p>
          <a:p>
            <a:r>
              <a:rPr lang="en-US" b="1" dirty="0"/>
              <a:t>	Volume</a:t>
            </a:r>
          </a:p>
          <a:p>
            <a:r>
              <a:rPr lang="en-US" b="1" dirty="0"/>
              <a:t>	Power</a:t>
            </a:r>
          </a:p>
          <a:p>
            <a:r>
              <a:rPr lang="en-US" b="1" dirty="0"/>
              <a:t>	Cost</a:t>
            </a:r>
          </a:p>
          <a:p>
            <a:endParaRPr lang="en-US" dirty="0"/>
          </a:p>
          <a:p>
            <a:r>
              <a:rPr lang="en-US" dirty="0"/>
              <a:t>More</a:t>
            </a:r>
          </a:p>
          <a:p>
            <a:r>
              <a:rPr lang="en-US" dirty="0"/>
              <a:t>	</a:t>
            </a:r>
            <a:r>
              <a:rPr lang="en-US" b="1" dirty="0"/>
              <a:t>Functions</a:t>
            </a:r>
          </a:p>
          <a:p>
            <a:r>
              <a:rPr lang="en-US" b="1" dirty="0"/>
              <a:t>	Channels</a:t>
            </a:r>
          </a:p>
          <a:p>
            <a:r>
              <a:rPr lang="en-US" b="1" dirty="0"/>
              <a:t>	Performance</a:t>
            </a:r>
          </a:p>
        </p:txBody>
      </p:sp>
      <p:sp>
        <p:nvSpPr>
          <p:cNvPr id="19" name="Rectangle 10"/>
          <p:cNvSpPr/>
          <p:nvPr/>
        </p:nvSpPr>
        <p:spPr>
          <a:xfrm>
            <a:off x="447907" y="1130703"/>
            <a:ext cx="5511491" cy="2371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noAutofit/>
          </a:bodyPr>
          <a:lstStyle/>
          <a:p>
            <a:pPr marL="171450" indent="-171450">
              <a:buFont typeface="Arial" panose="020B0604020202020204" pitchFamily="34" charset="0"/>
              <a:buChar char="•"/>
            </a:pPr>
            <a:r>
              <a:rPr lang="en-US" sz="1600" dirty="0">
                <a:solidFill>
                  <a:srgbClr val="000000"/>
                </a:solidFill>
              </a:rPr>
              <a:t>IDEAS has tested various </a:t>
            </a:r>
            <a:r>
              <a:rPr lang="en-US" sz="1600" dirty="0" err="1">
                <a:solidFill>
                  <a:srgbClr val="000000"/>
                </a:solidFill>
              </a:rPr>
              <a:t>SiPM</a:t>
            </a:r>
            <a:r>
              <a:rPr lang="en-US" sz="1600" dirty="0">
                <a:solidFill>
                  <a:srgbClr val="000000"/>
                </a:solidFill>
              </a:rPr>
              <a:t> since 2003, and has developed readout ASICs for MAPMT, APD arrays, and </a:t>
            </a:r>
            <a:r>
              <a:rPr lang="en-US" sz="1600" dirty="0" err="1">
                <a:solidFill>
                  <a:srgbClr val="000000"/>
                </a:solidFill>
              </a:rPr>
              <a:t>SiPM</a:t>
            </a:r>
            <a:r>
              <a:rPr lang="en-US" sz="1600" dirty="0">
                <a:solidFill>
                  <a:srgbClr val="000000"/>
                </a:solidFill>
              </a:rPr>
              <a:t> arrays</a:t>
            </a:r>
          </a:p>
          <a:p>
            <a:pPr marL="171450" indent="-171450">
              <a:buFont typeface="Arial" panose="020B0604020202020204" pitchFamily="34" charset="0"/>
              <a:buChar char="•"/>
            </a:pPr>
            <a:endParaRPr lang="en-US" sz="1600" dirty="0">
              <a:solidFill>
                <a:srgbClr val="000000"/>
              </a:solidFill>
            </a:endParaRPr>
          </a:p>
          <a:p>
            <a:pPr marL="171450" indent="-171450">
              <a:buFont typeface="Arial" panose="020B0604020202020204" pitchFamily="34" charset="0"/>
              <a:buChar char="•"/>
            </a:pPr>
            <a:r>
              <a:rPr lang="en-US" sz="1600" dirty="0">
                <a:solidFill>
                  <a:srgbClr val="000000"/>
                </a:solidFill>
              </a:rPr>
              <a:t>VA32HDR14.2 and VA32HDR14.3 used in </a:t>
            </a:r>
            <a:r>
              <a:rPr lang="en-US" sz="1600" b="1" dirty="0">
                <a:solidFill>
                  <a:srgbClr val="000000"/>
                </a:solidFill>
              </a:rPr>
              <a:t>CALET</a:t>
            </a:r>
          </a:p>
          <a:p>
            <a:pPr marL="171450" indent="-171450">
              <a:buFont typeface="Arial" panose="020B0604020202020204" pitchFamily="34" charset="0"/>
              <a:buChar char="•"/>
            </a:pPr>
            <a:endParaRPr lang="en-US" sz="1600" dirty="0">
              <a:solidFill>
                <a:srgbClr val="000000"/>
              </a:solidFill>
            </a:endParaRPr>
          </a:p>
          <a:p>
            <a:pPr marL="171450" indent="-171450">
              <a:buFont typeface="Arial" panose="020B0604020202020204" pitchFamily="34" charset="0"/>
              <a:buChar char="•"/>
            </a:pPr>
            <a:r>
              <a:rPr lang="en-US" sz="1600" dirty="0">
                <a:solidFill>
                  <a:srgbClr val="000000"/>
                </a:solidFill>
              </a:rPr>
              <a:t>VATA64HDR16.2 used in </a:t>
            </a:r>
            <a:r>
              <a:rPr lang="en-US" sz="1600" b="1" dirty="0">
                <a:solidFill>
                  <a:srgbClr val="000000"/>
                </a:solidFill>
              </a:rPr>
              <a:t>RICH/SPIDER</a:t>
            </a:r>
          </a:p>
          <a:p>
            <a:pPr marL="171450" indent="-171450">
              <a:buFont typeface="Arial" panose="020B0604020202020204" pitchFamily="34" charset="0"/>
              <a:buChar char="•"/>
            </a:pPr>
            <a:endParaRPr lang="en-US" sz="1600" dirty="0">
              <a:solidFill>
                <a:srgbClr val="000000"/>
              </a:solidFill>
            </a:endParaRPr>
          </a:p>
          <a:p>
            <a:pPr marL="171450" indent="-171450">
              <a:buFont typeface="Arial" panose="020B0604020202020204" pitchFamily="34" charset="0"/>
              <a:buChar char="•"/>
            </a:pPr>
            <a:r>
              <a:rPr lang="en-US" sz="1600" dirty="0">
                <a:solidFill>
                  <a:srgbClr val="000000"/>
                </a:solidFill>
              </a:rPr>
              <a:t>The IDE3380 SIPHRA is for </a:t>
            </a:r>
            <a:br>
              <a:rPr lang="en-US" sz="1600" dirty="0">
                <a:solidFill>
                  <a:srgbClr val="000000"/>
                </a:solidFill>
              </a:rPr>
            </a:br>
            <a:r>
              <a:rPr lang="en-US" sz="1600" dirty="0">
                <a:solidFill>
                  <a:srgbClr val="000000"/>
                </a:solidFill>
              </a:rPr>
              <a:t>gamma ray spectroscopy with </a:t>
            </a:r>
            <a:br>
              <a:rPr lang="en-US" sz="1600" dirty="0">
                <a:solidFill>
                  <a:srgbClr val="000000"/>
                </a:solidFill>
              </a:rPr>
            </a:br>
            <a:r>
              <a:rPr lang="en-US" sz="1600" dirty="0" err="1">
                <a:solidFill>
                  <a:srgbClr val="000000"/>
                </a:solidFill>
              </a:rPr>
              <a:t>LaBr</a:t>
            </a:r>
            <a:r>
              <a:rPr lang="en-US" sz="1600" dirty="0">
                <a:solidFill>
                  <a:srgbClr val="000000"/>
                </a:solidFill>
              </a:rPr>
              <a:t>/</a:t>
            </a:r>
            <a:r>
              <a:rPr lang="en-US" sz="1600" dirty="0" err="1">
                <a:solidFill>
                  <a:srgbClr val="000000"/>
                </a:solidFill>
              </a:rPr>
              <a:t>SiPM</a:t>
            </a:r>
            <a:r>
              <a:rPr lang="en-US" sz="1600" dirty="0">
                <a:solidFill>
                  <a:srgbClr val="000000"/>
                </a:solidFill>
              </a:rPr>
              <a:t> arrays, and can </a:t>
            </a:r>
            <a:br>
              <a:rPr lang="en-US" sz="1600" dirty="0">
                <a:solidFill>
                  <a:srgbClr val="000000"/>
                </a:solidFill>
              </a:rPr>
            </a:br>
            <a:r>
              <a:rPr lang="en-US" sz="1600" dirty="0">
                <a:solidFill>
                  <a:srgbClr val="000000"/>
                </a:solidFill>
              </a:rPr>
              <a:t>easily be connected and </a:t>
            </a:r>
            <a:br>
              <a:rPr lang="en-US" sz="1600" dirty="0">
                <a:solidFill>
                  <a:srgbClr val="000000"/>
                </a:solidFill>
              </a:rPr>
            </a:br>
            <a:r>
              <a:rPr lang="en-US" sz="1600" dirty="0">
                <a:solidFill>
                  <a:srgbClr val="000000"/>
                </a:solidFill>
              </a:rPr>
              <a:t>operated with micro-</a:t>
            </a:r>
            <a:br>
              <a:rPr lang="en-US" sz="1600" dirty="0">
                <a:solidFill>
                  <a:srgbClr val="000000"/>
                </a:solidFill>
              </a:rPr>
            </a:br>
            <a:r>
              <a:rPr lang="en-US" sz="1600" dirty="0">
                <a:solidFill>
                  <a:srgbClr val="000000"/>
                </a:solidFill>
              </a:rPr>
              <a:t>controller only </a:t>
            </a:r>
            <a:br>
              <a:rPr lang="en-US" sz="1600" dirty="0">
                <a:solidFill>
                  <a:srgbClr val="000000"/>
                </a:solidFill>
              </a:rPr>
            </a:br>
            <a:r>
              <a:rPr lang="en-US" sz="1600" dirty="0">
                <a:solidFill>
                  <a:srgbClr val="000000"/>
                </a:solidFill>
              </a:rPr>
              <a:t>(no FPGA). </a:t>
            </a:r>
          </a:p>
        </p:txBody>
      </p:sp>
      <p:pic>
        <p:nvPicPr>
          <p:cNvPr id="12" name="Content Placeholder 6" descr="A close up of a circuit board&#10;&#10;Description generated with very high confidence"/>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a:off x="10137960" y="1215366"/>
            <a:ext cx="1470215" cy="1470215"/>
          </a:xfrm>
          <a:custGeom>
            <a:avLst/>
            <a:gdLst>
              <a:gd name="connsiteX0" fmla="*/ 1722118 w 3444236"/>
              <a:gd name="connsiteY0" fmla="*/ 0 h 3444236"/>
              <a:gd name="connsiteX1" fmla="*/ 3444236 w 3444236"/>
              <a:gd name="connsiteY1" fmla="*/ 1722118 h 3444236"/>
              <a:gd name="connsiteX2" fmla="*/ 1722118 w 3444236"/>
              <a:gd name="connsiteY2" fmla="*/ 3444236 h 3444236"/>
              <a:gd name="connsiteX3" fmla="*/ 0 w 3444236"/>
              <a:gd name="connsiteY3" fmla="*/ 1722118 h 3444236"/>
              <a:gd name="connsiteX4" fmla="*/ 1722118 w 3444236"/>
              <a:gd name="connsiteY4" fmla="*/ 0 h 34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36" h="3444236">
                <a:moveTo>
                  <a:pt x="1722118" y="0"/>
                </a:moveTo>
                <a:cubicBezTo>
                  <a:pt x="2673218" y="0"/>
                  <a:pt x="3444236" y="771018"/>
                  <a:pt x="3444236" y="1722118"/>
                </a:cubicBezTo>
                <a:cubicBezTo>
                  <a:pt x="3444236" y="2673218"/>
                  <a:pt x="2673218" y="3444236"/>
                  <a:pt x="1722118" y="3444236"/>
                </a:cubicBezTo>
                <a:cubicBezTo>
                  <a:pt x="771018" y="3444236"/>
                  <a:pt x="0" y="2673218"/>
                  <a:pt x="0" y="1722118"/>
                </a:cubicBezTo>
                <a:cubicBezTo>
                  <a:pt x="0" y="771018"/>
                  <a:pt x="771018" y="0"/>
                  <a:pt x="1722118" y="0"/>
                </a:cubicBezTo>
                <a:close/>
              </a:path>
            </a:pathLst>
          </a:custGeom>
        </p:spPr>
      </p:pic>
    </p:spTree>
    <p:extLst>
      <p:ext uri="{BB962C8B-B14F-4D97-AF65-F5344CB8AC3E}">
        <p14:creationId xmlns:p14="http://schemas.microsoft.com/office/powerpoint/2010/main" val="16980969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76</a:t>
            </a:fld>
            <a:endParaRPr lang="en-US"/>
          </a:p>
        </p:txBody>
      </p:sp>
      <p:sp>
        <p:nvSpPr>
          <p:cNvPr id="9" name="Rectangle 14"/>
          <p:cNvSpPr/>
          <p:nvPr/>
        </p:nvSpPr>
        <p:spPr>
          <a:xfrm>
            <a:off x="797667" y="1841105"/>
            <a:ext cx="7281919" cy="4078912"/>
          </a:xfrm>
          <a:prstGeom prst="rect">
            <a:avLst/>
          </a:prstGeom>
          <a:solidFill>
            <a:schemeClr val="bg1">
              <a:lumMod val="9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285750" indent="-285750">
              <a:buFont typeface="Arial"/>
              <a:buChar char="•"/>
            </a:pPr>
            <a:r>
              <a:rPr lang="en-US" sz="2800" dirty="0">
                <a:solidFill>
                  <a:srgbClr val="000000"/>
                </a:solidFill>
              </a:rPr>
              <a:t>Radiation (SEE, TID) qualification</a:t>
            </a:r>
            <a:br>
              <a:rPr lang="en-US" sz="2800" dirty="0">
                <a:solidFill>
                  <a:srgbClr val="000000"/>
                </a:solidFill>
              </a:rPr>
            </a:br>
            <a:endParaRPr lang="en-US" sz="2800" dirty="0">
              <a:solidFill>
                <a:srgbClr val="000000"/>
              </a:solidFill>
            </a:endParaRPr>
          </a:p>
          <a:p>
            <a:pPr marL="285750" indent="-285750">
              <a:buFont typeface="Arial"/>
              <a:buChar char="•"/>
            </a:pPr>
            <a:r>
              <a:rPr lang="en-US" sz="2800" dirty="0">
                <a:solidFill>
                  <a:srgbClr val="000000"/>
                </a:solidFill>
              </a:rPr>
              <a:t>Testing by interested scientists and engineers</a:t>
            </a:r>
          </a:p>
          <a:p>
            <a:pPr marL="285750" indent="-285750">
              <a:buFont typeface="Arial"/>
              <a:buChar char="•"/>
            </a:pPr>
            <a:endParaRPr lang="en-US" sz="2800" dirty="0">
              <a:solidFill>
                <a:srgbClr val="000000"/>
              </a:solidFill>
            </a:endParaRPr>
          </a:p>
          <a:p>
            <a:pPr marL="285750" indent="-285750">
              <a:buFont typeface="Arial"/>
              <a:buChar char="•"/>
            </a:pPr>
            <a:r>
              <a:rPr lang="en-US" sz="2800" dirty="0">
                <a:solidFill>
                  <a:srgbClr val="000000"/>
                </a:solidFill>
              </a:rPr>
              <a:t>Raise the TRL beyond 4 and/or optimize functions or performance, e.g., more channels, lower power, include time-to-digital converter </a:t>
            </a:r>
            <a:r>
              <a:rPr lang="en-US" sz="2800" dirty="0" smtClean="0">
                <a:solidFill>
                  <a:srgbClr val="000000"/>
                </a:solidFill>
              </a:rPr>
              <a:t>TDC.</a:t>
            </a:r>
            <a:endParaRPr lang="en-US" sz="2800" dirty="0">
              <a:solidFill>
                <a:srgbClr val="000000"/>
              </a:solidFill>
            </a:endParaRPr>
          </a:p>
        </p:txBody>
      </p:sp>
      <p:pic>
        <p:nvPicPr>
          <p:cNvPr id="7" name="Content Placeholder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8678566" y="1690688"/>
            <a:ext cx="2258608" cy="2204995"/>
          </a:xfrm>
          <a:prstGeom prst="rect">
            <a:avLst/>
          </a:prstGeom>
        </p:spPr>
      </p:pic>
      <p:sp>
        <p:nvSpPr>
          <p:cNvPr id="10" name="TextBox 9"/>
          <p:cNvSpPr txBox="1"/>
          <p:nvPr/>
        </p:nvSpPr>
        <p:spPr>
          <a:xfrm>
            <a:off x="8336295" y="1088562"/>
            <a:ext cx="3472330" cy="738664"/>
          </a:xfrm>
          <a:prstGeom prst="rect">
            <a:avLst/>
          </a:prstGeom>
          <a:noFill/>
        </p:spPr>
        <p:txBody>
          <a:bodyPr wrap="square" rtlCol="0">
            <a:spAutoFit/>
          </a:bodyPr>
          <a:lstStyle/>
          <a:p>
            <a:r>
              <a:rPr lang="en-US" sz="1400" dirty="0"/>
              <a:t>Monolithic </a:t>
            </a:r>
            <a:r>
              <a:rPr lang="en-US" sz="1400" dirty="0" err="1"/>
              <a:t>LaBr</a:t>
            </a:r>
            <a:r>
              <a:rPr lang="en-US" sz="1400" dirty="0"/>
              <a:t>/</a:t>
            </a:r>
            <a:r>
              <a:rPr lang="en-US" sz="1400" dirty="0" err="1"/>
              <a:t>SiPM</a:t>
            </a:r>
            <a:r>
              <a:rPr lang="en-US" sz="1400" dirty="0"/>
              <a:t>, Image Univ. College Dublin, </a:t>
            </a:r>
            <a:r>
              <a:rPr lang="en-US" sz="1400" dirty="0" err="1"/>
              <a:t>SensL</a:t>
            </a:r>
            <a:r>
              <a:rPr lang="en-US" sz="1400" dirty="0"/>
              <a:t> </a:t>
            </a:r>
            <a:r>
              <a:rPr lang="en-US" sz="1400" dirty="0" err="1"/>
              <a:t>SiPM</a:t>
            </a:r>
            <a:r>
              <a:rPr lang="en-US" sz="1400" dirty="0"/>
              <a:t> array 16 </a:t>
            </a:r>
            <a:r>
              <a:rPr lang="en-US" sz="1400" dirty="0" err="1"/>
              <a:t>SiPMs</a:t>
            </a:r>
            <a:r>
              <a:rPr lang="en-US" sz="1400" dirty="0"/>
              <a:t>, and IDE3380 Readout System</a:t>
            </a:r>
          </a:p>
        </p:txBody>
      </p:sp>
      <p:pic>
        <p:nvPicPr>
          <p:cNvPr id="12" name="Picture 11" descr="A circuit board&#10;&#10;Description generated with very high confidence">
            <a:extLst>
              <a:ext uri="{FF2B5EF4-FFF2-40B4-BE49-F238E27FC236}">
                <a16:creationId xmlns="" xmlns:a16="http://schemas.microsoft.com/office/drawing/2014/main" id="{F8FBCC69-32D7-40C5-A41F-E0CEDAC0B2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465" y="3731952"/>
            <a:ext cx="2453888" cy="2202873"/>
          </a:xfrm>
          <a:prstGeom prst="rect">
            <a:avLst/>
          </a:prstGeom>
        </p:spPr>
      </p:pic>
    </p:spTree>
    <p:extLst>
      <p:ext uri="{BB962C8B-B14F-4D97-AF65-F5344CB8AC3E}">
        <p14:creationId xmlns:p14="http://schemas.microsoft.com/office/powerpoint/2010/main" val="37517632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A4A87B-DA4B-443A-89CD-FF093675E051}"/>
              </a:ext>
            </a:extLst>
          </p:cNvPr>
          <p:cNvSpPr>
            <a:spLocks noGrp="1"/>
          </p:cNvSpPr>
          <p:nvPr>
            <p:ph type="title"/>
          </p:nvPr>
        </p:nvSpPr>
        <p:spPr>
          <a:xfrm>
            <a:off x="432868" y="243537"/>
            <a:ext cx="9713902" cy="1134482"/>
          </a:xfrm>
        </p:spPr>
        <p:txBody>
          <a:bodyPr>
            <a:normAutofit fontScale="90000"/>
          </a:bodyPr>
          <a:lstStyle/>
          <a:p>
            <a:r>
              <a:rPr lang="en-US" dirty="0" smtClean="0"/>
              <a:t>Next - SIPHRA </a:t>
            </a:r>
            <a:r>
              <a:rPr lang="en-US" dirty="0"/>
              <a:t>for </a:t>
            </a:r>
            <a:r>
              <a:rPr lang="en-US" dirty="0" smtClean="0"/>
              <a:t>Prototyping Applications</a:t>
            </a:r>
            <a:endParaRPr lang="en-US" dirty="0"/>
          </a:p>
        </p:txBody>
      </p:sp>
      <p:sp>
        <p:nvSpPr>
          <p:cNvPr id="4" name="Date Placeholder 3">
            <a:extLst>
              <a:ext uri="{FF2B5EF4-FFF2-40B4-BE49-F238E27FC236}">
                <a16:creationId xmlns="" xmlns:a16="http://schemas.microsoft.com/office/drawing/2014/main" id="{6A4E30B6-A135-415C-BB63-18C3CECC1812}"/>
              </a:ext>
            </a:extLst>
          </p:cNvPr>
          <p:cNvSpPr>
            <a:spLocks noGrp="1"/>
          </p:cNvSpPr>
          <p:nvPr>
            <p:ph type="dt" sz="half" idx="10"/>
          </p:nvPr>
        </p:nvSpPr>
        <p:spPr/>
        <p:txBody>
          <a:bodyPr/>
          <a:lstStyle/>
          <a:p>
            <a:r>
              <a:rPr lang="en-US" smtClean="0"/>
              <a:t>2017-09-11</a:t>
            </a:r>
            <a:endParaRPr lang="en-US"/>
          </a:p>
        </p:txBody>
      </p:sp>
      <p:sp>
        <p:nvSpPr>
          <p:cNvPr id="5" name="Footer Placeholder 4">
            <a:extLst>
              <a:ext uri="{FF2B5EF4-FFF2-40B4-BE49-F238E27FC236}">
                <a16:creationId xmlns="" xmlns:a16="http://schemas.microsoft.com/office/drawing/2014/main" id="{96A8A916-B7EC-41D8-8544-AEA551F9407E}"/>
              </a:ext>
            </a:extLst>
          </p:cNvPr>
          <p:cNvSpPr>
            <a:spLocks noGrp="1"/>
          </p:cNvSpPr>
          <p:nvPr>
            <p:ph type="ftr" sz="quarter" idx="11"/>
          </p:nvPr>
        </p:nvSpPr>
        <p:spPr/>
        <p:txBody>
          <a:bodyPr/>
          <a:lstStyle/>
          <a:p>
            <a:r>
              <a:rPr lang="es-ES" smtClean="0"/>
              <a:t>www.ideas.no</a:t>
            </a:r>
            <a:endParaRPr lang="en-US"/>
          </a:p>
        </p:txBody>
      </p:sp>
      <p:sp>
        <p:nvSpPr>
          <p:cNvPr id="6" name="Slide Number Placeholder 5">
            <a:extLst>
              <a:ext uri="{FF2B5EF4-FFF2-40B4-BE49-F238E27FC236}">
                <a16:creationId xmlns="" xmlns:a16="http://schemas.microsoft.com/office/drawing/2014/main" id="{10097F92-D174-4F43-B6D4-450765E4BC9E}"/>
              </a:ext>
            </a:extLst>
          </p:cNvPr>
          <p:cNvSpPr>
            <a:spLocks noGrp="1"/>
          </p:cNvSpPr>
          <p:nvPr>
            <p:ph type="sldNum" sz="quarter" idx="12"/>
          </p:nvPr>
        </p:nvSpPr>
        <p:spPr/>
        <p:txBody>
          <a:bodyPr/>
          <a:lstStyle/>
          <a:p>
            <a:fld id="{330EA680-D336-4FF7-8B7A-9848BB0A1C32}" type="slidenum">
              <a:rPr lang="en-US" smtClean="0"/>
              <a:t>77</a:t>
            </a:fld>
            <a:endParaRPr lang="en-US"/>
          </a:p>
        </p:txBody>
      </p:sp>
      <p:graphicFrame>
        <p:nvGraphicFramePr>
          <p:cNvPr id="9" name="Table 8">
            <a:extLst>
              <a:ext uri="{FF2B5EF4-FFF2-40B4-BE49-F238E27FC236}">
                <a16:creationId xmlns="" xmlns:a16="http://schemas.microsoft.com/office/drawing/2014/main" id="{D2D8933F-FA38-45F2-AA86-7061AD475730}"/>
              </a:ext>
            </a:extLst>
          </p:cNvPr>
          <p:cNvGraphicFramePr>
            <a:graphicFrameLocks noGrp="1"/>
          </p:cNvGraphicFramePr>
          <p:nvPr>
            <p:extLst>
              <p:ext uri="{D42A27DB-BD31-4B8C-83A1-F6EECF244321}">
                <p14:modId xmlns:p14="http://schemas.microsoft.com/office/powerpoint/2010/main" val="1811059891"/>
              </p:ext>
            </p:extLst>
          </p:nvPr>
        </p:nvGraphicFramePr>
        <p:xfrm>
          <a:off x="472883" y="1447508"/>
          <a:ext cx="11335741" cy="4166420"/>
        </p:xfrm>
        <a:graphic>
          <a:graphicData uri="http://schemas.openxmlformats.org/drawingml/2006/table">
            <a:tbl>
              <a:tblPr firstRow="1" bandRow="1">
                <a:tableStyleId>{5C22544A-7EE6-4342-B048-85BDC9FD1C3A}</a:tableStyleId>
              </a:tblPr>
              <a:tblGrid>
                <a:gridCol w="443085"/>
                <a:gridCol w="4623547"/>
                <a:gridCol w="2808569">
                  <a:extLst>
                    <a:ext uri="{9D8B030D-6E8A-4147-A177-3AD203B41FA5}">
                      <a16:colId xmlns="" xmlns:a16="http://schemas.microsoft.com/office/drawing/2014/main" val="2640808277"/>
                    </a:ext>
                  </a:extLst>
                </a:gridCol>
                <a:gridCol w="3460540">
                  <a:extLst>
                    <a:ext uri="{9D8B030D-6E8A-4147-A177-3AD203B41FA5}">
                      <a16:colId xmlns="" xmlns:a16="http://schemas.microsoft.com/office/drawing/2014/main" val="1864881363"/>
                    </a:ext>
                  </a:extLst>
                </a:gridCol>
              </a:tblGrid>
              <a:tr h="511438">
                <a:tc>
                  <a:txBody>
                    <a:bodyPr/>
                    <a:lstStyle/>
                    <a:p>
                      <a:pPr algn="ctr"/>
                      <a:r>
                        <a:rPr lang="en-US" sz="2000" dirty="0" smtClean="0"/>
                        <a:t>N</a:t>
                      </a:r>
                      <a:endParaRPr lang="en-US" sz="2000" dirty="0"/>
                    </a:p>
                  </a:txBody>
                  <a:tcPr/>
                </a:tc>
                <a:tc>
                  <a:txBody>
                    <a:bodyPr/>
                    <a:lstStyle/>
                    <a:p>
                      <a:pPr algn="ctr"/>
                      <a:r>
                        <a:rPr lang="en-US" sz="2000" dirty="0" smtClean="0"/>
                        <a:t>Feature in SIPHRA</a:t>
                      </a:r>
                      <a:endParaRPr lang="en-US" sz="2000" dirty="0"/>
                    </a:p>
                  </a:txBody>
                  <a:tcPr/>
                </a:tc>
                <a:tc>
                  <a:txBody>
                    <a:bodyPr/>
                    <a:lstStyle/>
                    <a:p>
                      <a:pPr algn="ctr"/>
                      <a:r>
                        <a:rPr lang="en-US" sz="2000" dirty="0"/>
                        <a:t>Technology/Application</a:t>
                      </a:r>
                    </a:p>
                  </a:txBody>
                  <a:tcPr/>
                </a:tc>
                <a:tc>
                  <a:txBody>
                    <a:bodyPr/>
                    <a:lstStyle/>
                    <a:p>
                      <a:pPr algn="ctr"/>
                      <a:r>
                        <a:rPr lang="en-US" sz="2000" dirty="0"/>
                        <a:t>Comment</a:t>
                      </a:r>
                    </a:p>
                  </a:txBody>
                  <a:tcPr/>
                </a:tc>
                <a:extLst>
                  <a:ext uri="{0D108BD9-81ED-4DB2-BD59-A6C34878D82A}">
                    <a16:rowId xmlns="" xmlns:a16="http://schemas.microsoft.com/office/drawing/2014/main" val="3761403084"/>
                  </a:ext>
                </a:extLst>
              </a:tr>
              <a:tr h="703871">
                <a:tc>
                  <a:txBody>
                    <a:bodyPr/>
                    <a:lstStyle/>
                    <a:p>
                      <a:pPr algn="ctr"/>
                      <a:r>
                        <a:rPr lang="en-US" dirty="0" smtClean="0"/>
                        <a:t>1</a:t>
                      </a:r>
                      <a:endParaRPr lang="en-US" dirty="0"/>
                    </a:p>
                  </a:txBody>
                  <a:tcPr/>
                </a:tc>
                <a:tc>
                  <a:txBody>
                    <a:bodyPr/>
                    <a:lstStyle/>
                    <a:p>
                      <a:r>
                        <a:rPr lang="en-US" dirty="0" smtClean="0"/>
                        <a:t>Only</a:t>
                      </a:r>
                      <a:r>
                        <a:rPr lang="en-US" baseline="0" dirty="0" smtClean="0"/>
                        <a:t> power-up the channels needed, others are power-down. On-chip ADC powers up only when needed. Sleep otherwise.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Wearable gamma</a:t>
                      </a:r>
                      <a:r>
                        <a:rPr lang="en-US" baseline="0" dirty="0" smtClean="0"/>
                        <a:t>-ray spectrometer/dosimeter with </a:t>
                      </a:r>
                      <a:r>
                        <a:rPr lang="en-US" baseline="0" dirty="0" err="1" smtClean="0"/>
                        <a:t>SiPM+scintillator</a:t>
                      </a:r>
                      <a:endParaRPr lang="en-US" dirty="0" smtClean="0"/>
                    </a:p>
                  </a:txBody>
                  <a:tcPr/>
                </a:tc>
                <a:tc>
                  <a:txBody>
                    <a:bodyPr/>
                    <a:lstStyle/>
                    <a:p>
                      <a:r>
                        <a:rPr lang="en-US" dirty="0" smtClean="0"/>
                        <a:t>Low-power.</a:t>
                      </a:r>
                      <a:r>
                        <a:rPr lang="en-US" baseline="0" dirty="0" smtClean="0"/>
                        <a:t> One single or summing channel might be sufficient. </a:t>
                      </a:r>
                      <a:r>
                        <a:rPr lang="en-US" baseline="0" dirty="0" err="1" smtClean="0"/>
                        <a:t>Histogramming</a:t>
                      </a:r>
                      <a:r>
                        <a:rPr lang="en-US" baseline="0" dirty="0" smtClean="0"/>
                        <a:t> off-chip.</a:t>
                      </a:r>
                      <a:endParaRPr lang="en-US" dirty="0"/>
                    </a:p>
                  </a:txBody>
                  <a:tcPr/>
                </a:tc>
                <a:extLst>
                  <a:ext uri="{0D108BD9-81ED-4DB2-BD59-A6C34878D82A}">
                    <a16:rowId xmlns="" xmlns:a16="http://schemas.microsoft.com/office/drawing/2014/main" val="2989672019"/>
                  </a:ext>
                </a:extLst>
              </a:tr>
              <a:tr h="703871">
                <a:tc>
                  <a:txBody>
                    <a:bodyPr/>
                    <a:lstStyle/>
                    <a:p>
                      <a:pPr algn="ctr"/>
                      <a:r>
                        <a:rPr lang="en-US" dirty="0" smtClean="0"/>
                        <a:t>2</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Timed digital trigger output from every channel</a:t>
                      </a:r>
                      <a:r>
                        <a:rPr lang="en-US" baseline="0" dirty="0" smtClean="0"/>
                        <a:t> </a:t>
                      </a:r>
                      <a:r>
                        <a:rPr lang="en-US" dirty="0" smtClean="0"/>
                        <a:t>of SIPHRA</a:t>
                      </a:r>
                    </a:p>
                  </a:txBody>
                  <a:tcPr/>
                </a:tc>
                <a:tc rowSpan="2">
                  <a:txBody>
                    <a:bodyPr/>
                    <a:lstStyle/>
                    <a:p>
                      <a:r>
                        <a:rPr lang="en-US" dirty="0"/>
                        <a:t>PET – Positron Emission Tomography</a:t>
                      </a:r>
                    </a:p>
                  </a:txBody>
                  <a:tcPr/>
                </a:tc>
                <a:tc rowSpan="2">
                  <a:txBody>
                    <a:bodyPr/>
                    <a:lstStyle/>
                    <a:p>
                      <a:r>
                        <a:rPr lang="en-US" dirty="0" smtClean="0"/>
                        <a:t>Time</a:t>
                      </a:r>
                      <a:r>
                        <a:rPr lang="en-US" baseline="0" dirty="0" smtClean="0"/>
                        <a:t> stamp requires external time-to-digital converter (TDC), for example, in FGPGA.</a:t>
                      </a:r>
                      <a:endParaRPr lang="en-US" dirty="0"/>
                    </a:p>
                  </a:txBody>
                  <a:tcPr/>
                </a:tc>
                <a:extLst>
                  <a:ext uri="{0D108BD9-81ED-4DB2-BD59-A6C34878D82A}">
                    <a16:rowId xmlns="" xmlns:a16="http://schemas.microsoft.com/office/drawing/2014/main" val="2444907921"/>
                  </a:ext>
                </a:extLst>
              </a:tr>
              <a:tr h="418441">
                <a:tc>
                  <a:txBody>
                    <a:bodyPr/>
                    <a:lstStyle/>
                    <a:p>
                      <a:pPr algn="ctr"/>
                      <a:r>
                        <a:rPr lang="en-US" dirty="0" smtClean="0"/>
                        <a:t>3</a:t>
                      </a:r>
                      <a:endParaRPr lang="en-US" dirty="0"/>
                    </a:p>
                  </a:txBody>
                  <a:tcPr/>
                </a:tc>
                <a:tc>
                  <a:txBody>
                    <a:bodyPr/>
                    <a:lstStyle/>
                    <a:p>
                      <a:r>
                        <a:rPr lang="en-US" dirty="0" smtClean="0"/>
                        <a:t>Time-over-threshold (TOT) from</a:t>
                      </a:r>
                      <a:r>
                        <a:rPr lang="en-US" baseline="0" dirty="0" smtClean="0"/>
                        <a:t> every </a:t>
                      </a:r>
                      <a:r>
                        <a:rPr lang="en-US" dirty="0" smtClean="0"/>
                        <a:t>channel</a:t>
                      </a:r>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 xmlns:a16="http://schemas.microsoft.com/office/drawing/2014/main" val="1941743610"/>
                  </a:ext>
                </a:extLst>
              </a:tr>
              <a:tr h="703871">
                <a:tc>
                  <a:txBody>
                    <a:bodyPr/>
                    <a:lstStyle/>
                    <a:p>
                      <a:pPr algn="ctr"/>
                      <a:r>
                        <a:rPr lang="en-US" dirty="0" smtClean="0"/>
                        <a:t>4</a:t>
                      </a:r>
                      <a:endParaRPr lang="en-US" dirty="0"/>
                    </a:p>
                  </a:txBody>
                  <a:tcPr/>
                </a:tc>
                <a:tc>
                  <a:txBody>
                    <a:bodyPr/>
                    <a:lstStyle/>
                    <a:p>
                      <a:r>
                        <a:rPr lang="en-US" dirty="0" smtClean="0"/>
                        <a:t>Analogue</a:t>
                      </a:r>
                      <a:r>
                        <a:rPr lang="en-US" baseline="0" dirty="0" smtClean="0"/>
                        <a:t> w</a:t>
                      </a:r>
                      <a:r>
                        <a:rPr lang="en-US" dirty="0" smtClean="0"/>
                        <a:t>aveform</a:t>
                      </a:r>
                      <a:r>
                        <a:rPr lang="en-US" baseline="0" dirty="0" smtClean="0"/>
                        <a:t> output from every channels, either after integrator or shaper</a:t>
                      </a:r>
                      <a:endParaRPr lang="en-US" dirty="0"/>
                    </a:p>
                  </a:txBody>
                  <a:tcPr/>
                </a:tc>
                <a:tc>
                  <a:txBody>
                    <a:bodyPr/>
                    <a:lstStyle/>
                    <a:p>
                      <a:r>
                        <a:rPr lang="en-US" dirty="0" smtClean="0"/>
                        <a:t>Continuous waveform sampling, high-dynamic range spectroscopy</a:t>
                      </a:r>
                      <a:endParaRPr lang="en-US" dirty="0"/>
                    </a:p>
                  </a:txBody>
                  <a:tcPr/>
                </a:tc>
                <a:tc>
                  <a:txBody>
                    <a:bodyPr/>
                    <a:lstStyle/>
                    <a:p>
                      <a:r>
                        <a:rPr lang="en-US" dirty="0" smtClean="0"/>
                        <a:t>Requires</a:t>
                      </a:r>
                      <a:r>
                        <a:rPr lang="en-US" baseline="0" dirty="0" smtClean="0"/>
                        <a:t> external fast sampling ADC for every channel.</a:t>
                      </a:r>
                      <a:endParaRPr lang="en-US" dirty="0"/>
                    </a:p>
                  </a:txBody>
                  <a:tcPr/>
                </a:tc>
                <a:extLst>
                  <a:ext uri="{0D108BD9-81ED-4DB2-BD59-A6C34878D82A}">
                    <a16:rowId xmlns="" xmlns:a16="http://schemas.microsoft.com/office/drawing/2014/main" val="2344587971"/>
                  </a:ext>
                </a:extLst>
              </a:tr>
              <a:tr h="703871">
                <a:tc>
                  <a:txBody>
                    <a:bodyPr/>
                    <a:lstStyle/>
                    <a:p>
                      <a:pPr algn="ctr"/>
                      <a:r>
                        <a:rPr lang="en-US" dirty="0" smtClean="0"/>
                        <a:t>5</a:t>
                      </a:r>
                      <a:endParaRPr lang="en-US" dirty="0"/>
                    </a:p>
                  </a:txBody>
                  <a:tcPr/>
                </a:tc>
                <a:tc>
                  <a:txBody>
                    <a:bodyPr/>
                    <a:lstStyle/>
                    <a:p>
                      <a:r>
                        <a:rPr lang="en-US" dirty="0" smtClean="0"/>
                        <a:t>Digital</a:t>
                      </a:r>
                      <a:r>
                        <a:rPr lang="en-US" baseline="0" dirty="0" smtClean="0"/>
                        <a:t> trigger from any channel, individually programmable threshold</a:t>
                      </a:r>
                      <a:endParaRPr lang="en-US" dirty="0"/>
                    </a:p>
                  </a:txBody>
                  <a:tcPr/>
                </a:tc>
                <a:tc>
                  <a:txBody>
                    <a:bodyPr/>
                    <a:lstStyle/>
                    <a:p>
                      <a:r>
                        <a:rPr lang="en-US" dirty="0" smtClean="0"/>
                        <a:t>X-ray counting, energy resolved</a:t>
                      </a:r>
                      <a:endParaRPr lang="en-US" dirty="0"/>
                    </a:p>
                  </a:txBody>
                  <a:tcPr/>
                </a:tc>
                <a:tc>
                  <a:txBody>
                    <a:bodyPr/>
                    <a:lstStyle/>
                    <a:p>
                      <a:r>
                        <a:rPr lang="en-US" dirty="0" smtClean="0"/>
                        <a:t>Requires external</a:t>
                      </a:r>
                      <a:r>
                        <a:rPr lang="en-US" baseline="0" dirty="0" smtClean="0"/>
                        <a:t> counters, for example, in FPGA.</a:t>
                      </a:r>
                      <a:endParaRPr lang="en-US" dirty="0"/>
                    </a:p>
                  </a:txBody>
                  <a:tcPr/>
                </a:tc>
                <a:extLst>
                  <a:ext uri="{0D108BD9-81ED-4DB2-BD59-A6C34878D82A}">
                    <a16:rowId xmlns="" xmlns:a16="http://schemas.microsoft.com/office/drawing/2014/main" val="3763579778"/>
                  </a:ext>
                </a:extLst>
              </a:tr>
            </a:tbl>
          </a:graphicData>
        </a:graphic>
      </p:graphicFrame>
      <p:sp>
        <p:nvSpPr>
          <p:cNvPr id="3" name="TextBox 2"/>
          <p:cNvSpPr txBox="1"/>
          <p:nvPr/>
        </p:nvSpPr>
        <p:spPr>
          <a:xfrm>
            <a:off x="472885" y="5674190"/>
            <a:ext cx="5011070" cy="369332"/>
          </a:xfrm>
          <a:prstGeom prst="rect">
            <a:avLst/>
          </a:prstGeom>
          <a:noFill/>
        </p:spPr>
        <p:txBody>
          <a:bodyPr wrap="none" rtlCol="0">
            <a:spAutoFit/>
          </a:bodyPr>
          <a:lstStyle/>
          <a:p>
            <a:r>
              <a:rPr lang="en-US" dirty="0" smtClean="0"/>
              <a:t>You are welcome to explore these SIPHRA features.</a:t>
            </a:r>
            <a:endParaRPr lang="en-US" dirty="0"/>
          </a:p>
        </p:txBody>
      </p:sp>
    </p:spTree>
    <p:extLst>
      <p:ext uri="{BB962C8B-B14F-4D97-AF65-F5344CB8AC3E}">
        <p14:creationId xmlns:p14="http://schemas.microsoft.com/office/powerpoint/2010/main" val="787960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477" y="342348"/>
            <a:ext cx="6643641" cy="1325563"/>
          </a:xfrm>
        </p:spPr>
        <p:txBody>
          <a:bodyPr/>
          <a:lstStyle/>
          <a:p>
            <a:r>
              <a:rPr lang="en-US" dirty="0"/>
              <a:t>References</a:t>
            </a:r>
          </a:p>
        </p:txBody>
      </p:sp>
      <p:sp>
        <p:nvSpPr>
          <p:cNvPr id="3" name="Date Placeholder 2"/>
          <p:cNvSpPr>
            <a:spLocks noGrp="1"/>
          </p:cNvSpPr>
          <p:nvPr>
            <p:ph type="dt" sz="half" idx="10"/>
          </p:nvPr>
        </p:nvSpPr>
        <p:spPr/>
        <p:txBody>
          <a:bodyPr/>
          <a:lstStyle/>
          <a:p>
            <a:r>
              <a:rPr lang="en-US" smtClean="0"/>
              <a:t>2017-09-11</a:t>
            </a:r>
            <a:endParaRPr lang="en-US" dirty="0"/>
          </a:p>
        </p:txBody>
      </p:sp>
      <p:sp>
        <p:nvSpPr>
          <p:cNvPr id="4" name="Footer Placeholder 3"/>
          <p:cNvSpPr>
            <a:spLocks noGrp="1"/>
          </p:cNvSpPr>
          <p:nvPr>
            <p:ph type="ftr" sz="quarter" idx="11"/>
          </p:nvPr>
        </p:nvSpPr>
        <p:spPr/>
        <p:txBody>
          <a:bodyPr/>
          <a:lstStyle/>
          <a:p>
            <a:r>
              <a:rPr lang="en-US" smtClean="0"/>
              <a:t>www.ideas.no</a:t>
            </a:r>
            <a:endParaRPr lang="en-US" dirty="0"/>
          </a:p>
        </p:txBody>
      </p:sp>
      <p:sp>
        <p:nvSpPr>
          <p:cNvPr id="5" name="Slide Number Placeholder 4"/>
          <p:cNvSpPr>
            <a:spLocks noGrp="1"/>
          </p:cNvSpPr>
          <p:nvPr>
            <p:ph type="sldNum" sz="quarter" idx="12"/>
          </p:nvPr>
        </p:nvSpPr>
        <p:spPr/>
        <p:txBody>
          <a:bodyPr/>
          <a:lstStyle/>
          <a:p>
            <a:fld id="{48425F7B-2680-4D17-9F18-79C2A09713A0}" type="slidenum">
              <a:rPr lang="en-US" smtClean="0"/>
              <a:t>78</a:t>
            </a:fld>
            <a:endParaRPr lang="en-US"/>
          </a:p>
        </p:txBody>
      </p:sp>
      <p:sp>
        <p:nvSpPr>
          <p:cNvPr id="6" name="Rectangle 5"/>
          <p:cNvSpPr/>
          <p:nvPr/>
        </p:nvSpPr>
        <p:spPr>
          <a:xfrm>
            <a:off x="432353" y="1636722"/>
            <a:ext cx="11457338" cy="3785652"/>
          </a:xfrm>
          <a:prstGeom prst="rect">
            <a:avLst/>
          </a:prstGeom>
        </p:spPr>
        <p:txBody>
          <a:bodyPr wrap="square">
            <a:spAutoFit/>
          </a:bodyPr>
          <a:lstStyle/>
          <a:p>
            <a:r>
              <a:rPr lang="en-US" sz="2400" dirty="0"/>
              <a:t>Meier, D., et al. (IDEAS), </a:t>
            </a:r>
            <a:r>
              <a:rPr lang="en-US" sz="2400" i="1" dirty="0"/>
              <a:t>An ASIC for </a:t>
            </a:r>
            <a:r>
              <a:rPr lang="en-US" sz="2400" i="1" dirty="0" err="1"/>
              <a:t>SiPM</a:t>
            </a:r>
            <a:r>
              <a:rPr lang="en-US" sz="2400" i="1" dirty="0"/>
              <a:t>/MPPC readout</a:t>
            </a:r>
            <a:r>
              <a:rPr lang="en-US" sz="2400" dirty="0"/>
              <a:t>, Nuclear Science Symposium Conference Record (NSS/MIC), 2010 IEEE (2010).</a:t>
            </a:r>
          </a:p>
          <a:p>
            <a:endParaRPr lang="en-US" sz="2400" dirty="0"/>
          </a:p>
          <a:p>
            <a:r>
              <a:rPr lang="en-US" sz="2400" dirty="0"/>
              <a:t>Meier et al. (IDEAS), </a:t>
            </a:r>
            <a:r>
              <a:rPr lang="en-US" sz="2400" b="1" i="1" dirty="0"/>
              <a:t>SIPHRA 16-Channel Silicon Photomultiplier Readout ASIC, </a:t>
            </a:r>
            <a:r>
              <a:rPr lang="en-US" sz="2400" dirty="0"/>
              <a:t>Proc. ESA AMICSA workshop, Gothenburg, 2016, </a:t>
            </a:r>
            <a:r>
              <a:rPr lang="en-US" sz="2400" dirty="0">
                <a:hlinkClick r:id="rId3"/>
              </a:rPr>
              <a:t>https://indico.esa.int/indico/event/102/session/8/contribution/6</a:t>
            </a:r>
            <a:endParaRPr lang="en-US" sz="2400" dirty="0"/>
          </a:p>
          <a:p>
            <a:endParaRPr lang="en-US" sz="2400" dirty="0"/>
          </a:p>
          <a:p>
            <a:r>
              <a:rPr lang="en-US" sz="2400" dirty="0" err="1"/>
              <a:t>Ulianov</a:t>
            </a:r>
            <a:r>
              <a:rPr lang="en-US" sz="2400" dirty="0"/>
              <a:t> A., et al., </a:t>
            </a:r>
            <a:r>
              <a:rPr lang="en-US" sz="2400" i="1" dirty="0"/>
              <a:t>Using the SIPHRA ASIC with an </a:t>
            </a:r>
            <a:r>
              <a:rPr lang="en-US" sz="2400" i="1" dirty="0" err="1"/>
              <a:t>SiPM</a:t>
            </a:r>
            <a:r>
              <a:rPr lang="en-US" sz="2400" i="1" dirty="0"/>
              <a:t> array and scintillators for gamma spectroscopy, </a:t>
            </a:r>
            <a:r>
              <a:rPr lang="en-US" sz="2400" dirty="0"/>
              <a:t>accepted at IEEE NSS 2017.</a:t>
            </a:r>
          </a:p>
          <a:p>
            <a:endParaRPr lang="en-US" sz="2400" dirty="0"/>
          </a:p>
        </p:txBody>
      </p:sp>
    </p:spTree>
    <p:extLst>
      <p:ext uri="{BB962C8B-B14F-4D97-AF65-F5344CB8AC3E}">
        <p14:creationId xmlns:p14="http://schemas.microsoft.com/office/powerpoint/2010/main" val="10876581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535" y="216516"/>
            <a:ext cx="8357612" cy="823752"/>
          </a:xfrm>
        </p:spPr>
        <p:txBody>
          <a:bodyPr/>
          <a:lstStyle/>
          <a:p>
            <a:r>
              <a:rPr lang="en-US" dirty="0"/>
              <a:t>Summary</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s-ES" smtClean="0"/>
              <a:t>www.ideas.no</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79</a:t>
            </a:fld>
            <a:endParaRPr lang="en-US"/>
          </a:p>
        </p:txBody>
      </p:sp>
      <p:sp>
        <p:nvSpPr>
          <p:cNvPr id="11" name="Rectangle 10"/>
          <p:cNvSpPr/>
          <p:nvPr/>
        </p:nvSpPr>
        <p:spPr>
          <a:xfrm>
            <a:off x="716601" y="1165924"/>
            <a:ext cx="8605998" cy="4893647"/>
          </a:xfrm>
          <a:prstGeom prst="rect">
            <a:avLst/>
          </a:prstGeom>
          <a:solidFill>
            <a:schemeClr val="bg1">
              <a:lumMod val="95000"/>
            </a:schemeClr>
          </a:solidFill>
        </p:spPr>
        <p:txBody>
          <a:bodyPr wrap="square">
            <a:spAutoFit/>
          </a:bodyPr>
          <a:lstStyle/>
          <a:p>
            <a:pPr marL="285750" indent="-285750">
              <a:buFont typeface="Arial"/>
              <a:buChar char="•"/>
            </a:pPr>
            <a:r>
              <a:rPr lang="en-US" sz="2400" dirty="0" err="1" smtClean="0">
                <a:solidFill>
                  <a:srgbClr val="000000"/>
                </a:solidFill>
              </a:rPr>
              <a:t>SiPM</a:t>
            </a:r>
            <a:r>
              <a:rPr lang="en-US" sz="2400" dirty="0" smtClean="0">
                <a:solidFill>
                  <a:srgbClr val="000000"/>
                </a:solidFill>
              </a:rPr>
              <a:t> Readout ASIC development, completed, </a:t>
            </a:r>
            <a:r>
              <a:rPr lang="en-US" sz="2400" dirty="0">
                <a:solidFill>
                  <a:srgbClr val="000000"/>
                </a:solidFill>
              </a:rPr>
              <a:t>and wafers have been manufactured. Bare chips </a:t>
            </a:r>
            <a:r>
              <a:rPr lang="en-US" sz="2400" dirty="0" smtClean="0">
                <a:solidFill>
                  <a:srgbClr val="000000"/>
                </a:solidFill>
              </a:rPr>
              <a:t>available from IDEAS.</a:t>
            </a:r>
            <a:endParaRPr lang="en-US" sz="2400" dirty="0">
              <a:solidFill>
                <a:srgbClr val="000000"/>
              </a:solidFill>
            </a:endParaRPr>
          </a:p>
          <a:p>
            <a:pPr marL="285750" indent="-285750">
              <a:buFont typeface="Arial"/>
              <a:buChar char="•"/>
            </a:pPr>
            <a:endParaRPr lang="en-US" sz="2400" dirty="0">
              <a:solidFill>
                <a:srgbClr val="000000"/>
              </a:solidFill>
            </a:endParaRPr>
          </a:p>
          <a:p>
            <a:pPr marL="285750" indent="-285750">
              <a:buFont typeface="Arial"/>
              <a:buChar char="•"/>
            </a:pPr>
            <a:r>
              <a:rPr lang="en-US" sz="2400" dirty="0">
                <a:solidFill>
                  <a:srgbClr val="000000"/>
                </a:solidFill>
              </a:rPr>
              <a:t>Electronic characterization (design validation) </a:t>
            </a:r>
            <a:r>
              <a:rPr lang="en-US" sz="2400" dirty="0" smtClean="0">
                <a:solidFill>
                  <a:srgbClr val="000000"/>
                </a:solidFill>
              </a:rPr>
              <a:t>completed.</a:t>
            </a:r>
            <a:endParaRPr lang="en-US" sz="2400" dirty="0">
              <a:solidFill>
                <a:srgbClr val="000000"/>
              </a:solidFill>
            </a:endParaRPr>
          </a:p>
          <a:p>
            <a:pPr marL="285750" indent="-285750">
              <a:buFont typeface="Arial"/>
              <a:buChar char="•"/>
            </a:pPr>
            <a:endParaRPr lang="en-US" sz="2400" dirty="0">
              <a:solidFill>
                <a:srgbClr val="000000"/>
              </a:solidFill>
            </a:endParaRPr>
          </a:p>
          <a:p>
            <a:pPr marL="285750" indent="-285750">
              <a:buFont typeface="Arial"/>
              <a:buChar char="•"/>
            </a:pPr>
            <a:r>
              <a:rPr lang="en-US" sz="2400" dirty="0">
                <a:solidFill>
                  <a:srgbClr val="000000"/>
                </a:solidFill>
              </a:rPr>
              <a:t>Engineering samples bare chips and test hardware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delivered </a:t>
            </a:r>
            <a:r>
              <a:rPr lang="en-US" sz="2400" dirty="0">
                <a:solidFill>
                  <a:srgbClr val="000000"/>
                </a:solidFill>
              </a:rPr>
              <a:t>to </a:t>
            </a:r>
            <a:r>
              <a:rPr lang="en-US" sz="2400" dirty="0" smtClean="0">
                <a:solidFill>
                  <a:srgbClr val="000000"/>
                </a:solidFill>
              </a:rPr>
              <a:t>ESA.</a:t>
            </a:r>
            <a:endParaRPr lang="en-US" sz="2400" dirty="0">
              <a:solidFill>
                <a:srgbClr val="000000"/>
              </a:solidFill>
            </a:endParaRPr>
          </a:p>
          <a:p>
            <a:pPr marL="285750" indent="-285750">
              <a:buFont typeface="Arial"/>
              <a:buChar char="•"/>
            </a:pPr>
            <a:endParaRPr lang="en-US" sz="2400" dirty="0">
              <a:solidFill>
                <a:srgbClr val="000000"/>
              </a:solidFill>
            </a:endParaRPr>
          </a:p>
          <a:p>
            <a:pPr marL="285750" indent="-285750">
              <a:buFont typeface="Arial"/>
              <a:buChar char="•"/>
            </a:pPr>
            <a:r>
              <a:rPr lang="en-US" sz="2400" dirty="0">
                <a:solidFill>
                  <a:srgbClr val="000000"/>
                </a:solidFill>
              </a:rPr>
              <a:t>Possible follow-up </a:t>
            </a:r>
            <a:r>
              <a:rPr lang="en-US" sz="2400" dirty="0" smtClean="0">
                <a:solidFill>
                  <a:srgbClr val="000000"/>
                </a:solidFill>
              </a:rPr>
              <a:t>activities</a:t>
            </a:r>
            <a:r>
              <a:rPr lang="en-US" sz="2400" dirty="0">
                <a:solidFill>
                  <a:srgbClr val="000000"/>
                </a:solidFill>
              </a:rPr>
              <a:t> </a:t>
            </a:r>
            <a:r>
              <a:rPr lang="en-US" sz="2400" dirty="0" smtClean="0">
                <a:solidFill>
                  <a:srgbClr val="000000"/>
                </a:solidFill>
              </a:rPr>
              <a:t>and prototyping/demonstrations: </a:t>
            </a:r>
          </a:p>
          <a:p>
            <a:pPr marL="742950" lvl="1" indent="-285750">
              <a:buFont typeface="Arial"/>
              <a:buChar char="•"/>
            </a:pPr>
            <a:r>
              <a:rPr lang="en-US" sz="2400" dirty="0" smtClean="0">
                <a:solidFill>
                  <a:srgbClr val="000000"/>
                </a:solidFill>
              </a:rPr>
              <a:t>Nuclear Medicine: PET, SPECT</a:t>
            </a:r>
          </a:p>
          <a:p>
            <a:pPr marL="742950" lvl="1" indent="-285750">
              <a:buFont typeface="Arial"/>
              <a:buChar char="•"/>
            </a:pPr>
            <a:r>
              <a:rPr lang="en-US" sz="2400" dirty="0" smtClean="0">
                <a:solidFill>
                  <a:srgbClr val="000000"/>
                </a:solidFill>
              </a:rPr>
              <a:t>Science: gamma ray spectroscopy, </a:t>
            </a:r>
            <a:r>
              <a:rPr lang="en-US" sz="2400" dirty="0" err="1" smtClean="0">
                <a:solidFill>
                  <a:srgbClr val="000000"/>
                </a:solidFill>
              </a:rPr>
              <a:t>calorimetry</a:t>
            </a:r>
            <a:r>
              <a:rPr lang="en-US" sz="2400" dirty="0" smtClean="0">
                <a:solidFill>
                  <a:srgbClr val="000000"/>
                </a:solidFill>
              </a:rPr>
              <a:t>, </a:t>
            </a:r>
            <a:r>
              <a:rPr lang="en-US" sz="2400" dirty="0" err="1" smtClean="0">
                <a:solidFill>
                  <a:srgbClr val="000000"/>
                </a:solidFill>
              </a:rPr>
              <a:t>dosimetry</a:t>
            </a:r>
            <a:endParaRPr lang="en-US" sz="2400" dirty="0" smtClean="0">
              <a:solidFill>
                <a:srgbClr val="000000"/>
              </a:solidFill>
            </a:endParaRPr>
          </a:p>
          <a:p>
            <a:pPr marL="742950" lvl="1" indent="-285750">
              <a:buFont typeface="Arial"/>
              <a:buChar char="•"/>
            </a:pPr>
            <a:r>
              <a:rPr lang="en-US" sz="2400" dirty="0" smtClean="0">
                <a:solidFill>
                  <a:srgbClr val="000000"/>
                </a:solidFill>
              </a:rPr>
              <a:t>Space: Fiber </a:t>
            </a:r>
            <a:r>
              <a:rPr lang="en-US" sz="2400" dirty="0" err="1" smtClean="0">
                <a:solidFill>
                  <a:srgbClr val="000000"/>
                </a:solidFill>
              </a:rPr>
              <a:t>calorimetry</a:t>
            </a:r>
            <a:r>
              <a:rPr lang="en-US" sz="2400" dirty="0" smtClean="0">
                <a:solidFill>
                  <a:srgbClr val="000000"/>
                </a:solidFill>
              </a:rPr>
              <a:t>, gamma ray spectroscopy, </a:t>
            </a:r>
            <a:r>
              <a:rPr lang="en-US" sz="2400" dirty="0" err="1" smtClean="0">
                <a:solidFill>
                  <a:srgbClr val="000000"/>
                </a:solidFill>
              </a:rPr>
              <a:t>CubeSats</a:t>
            </a:r>
            <a:endParaRPr lang="en-US" sz="2400" dirty="0" smtClean="0">
              <a:solidFill>
                <a:srgbClr val="000000"/>
              </a:solidFill>
            </a:endParaRPr>
          </a:p>
          <a:p>
            <a:pPr marL="742950" lvl="1" indent="-285750">
              <a:buFont typeface="Arial"/>
              <a:buChar char="•"/>
            </a:pPr>
            <a:r>
              <a:rPr lang="en-US" sz="2400" dirty="0" smtClean="0">
                <a:solidFill>
                  <a:srgbClr val="000000"/>
                </a:solidFill>
              </a:rPr>
              <a:t>Industrial: X-ray counting, pipe flow-tomography</a:t>
            </a:r>
          </a:p>
        </p:txBody>
      </p:sp>
      <p:pic>
        <p:nvPicPr>
          <p:cNvPr id="9" name="Content Placeholder 6" descr="A close up of a circuit board&#10;&#10;Description generated with very high confidence">
            <a:extLst>
              <a:ext uri="{FF2B5EF4-FFF2-40B4-BE49-F238E27FC236}">
                <a16:creationId xmlns="" xmlns:a16="http://schemas.microsoft.com/office/drawing/2014/main" id="{237803E3-B7F3-4C2F-80D4-CDA9B80CD2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8398274" y="1350997"/>
            <a:ext cx="3323453" cy="3323453"/>
          </a:xfrm>
          <a:custGeom>
            <a:avLst/>
            <a:gdLst>
              <a:gd name="connsiteX0" fmla="*/ 1722118 w 3444236"/>
              <a:gd name="connsiteY0" fmla="*/ 0 h 3444236"/>
              <a:gd name="connsiteX1" fmla="*/ 3444236 w 3444236"/>
              <a:gd name="connsiteY1" fmla="*/ 1722118 h 3444236"/>
              <a:gd name="connsiteX2" fmla="*/ 1722118 w 3444236"/>
              <a:gd name="connsiteY2" fmla="*/ 3444236 h 3444236"/>
              <a:gd name="connsiteX3" fmla="*/ 0 w 3444236"/>
              <a:gd name="connsiteY3" fmla="*/ 1722118 h 3444236"/>
              <a:gd name="connsiteX4" fmla="*/ 1722118 w 3444236"/>
              <a:gd name="connsiteY4" fmla="*/ 0 h 34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36" h="3444236">
                <a:moveTo>
                  <a:pt x="1722118" y="0"/>
                </a:moveTo>
                <a:cubicBezTo>
                  <a:pt x="2673218" y="0"/>
                  <a:pt x="3444236" y="771018"/>
                  <a:pt x="3444236" y="1722118"/>
                </a:cubicBezTo>
                <a:cubicBezTo>
                  <a:pt x="3444236" y="2673218"/>
                  <a:pt x="2673218" y="3444236"/>
                  <a:pt x="1722118" y="3444236"/>
                </a:cubicBezTo>
                <a:cubicBezTo>
                  <a:pt x="771018" y="3444236"/>
                  <a:pt x="0" y="2673218"/>
                  <a:pt x="0" y="1722118"/>
                </a:cubicBezTo>
                <a:cubicBezTo>
                  <a:pt x="0" y="771018"/>
                  <a:pt x="771018" y="0"/>
                  <a:pt x="1722118" y="0"/>
                </a:cubicBezTo>
                <a:close/>
              </a:path>
            </a:pathLst>
          </a:custGeom>
        </p:spPr>
      </p:pic>
    </p:spTree>
    <p:extLst>
      <p:ext uri="{BB962C8B-B14F-4D97-AF65-F5344CB8AC3E}">
        <p14:creationId xmlns:p14="http://schemas.microsoft.com/office/powerpoint/2010/main" val="2442522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Simplified Charge </a:t>
            </a:r>
            <a:r>
              <a:rPr lang="en-US" sz="4000" dirty="0"/>
              <a:t>Sensitive </a:t>
            </a:r>
            <a:r>
              <a:rPr lang="en-US" sz="4000" dirty="0" smtClean="0"/>
              <a:t>Amplifier</a:t>
            </a:r>
            <a:endParaRPr lang="en-US" sz="4000" dirty="0"/>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smtClean="0"/>
              <a:t>www.ideas.no</a:t>
            </a:r>
            <a:endParaRPr lang="en-US"/>
          </a:p>
        </p:txBody>
      </p:sp>
      <p:sp>
        <p:nvSpPr>
          <p:cNvPr id="6" name="Slide Number Placeholder 5"/>
          <p:cNvSpPr>
            <a:spLocks noGrp="1"/>
          </p:cNvSpPr>
          <p:nvPr>
            <p:ph type="sldNum" sz="quarter" idx="12"/>
          </p:nvPr>
        </p:nvSpPr>
        <p:spPr/>
        <p:txBody>
          <a:bodyPr/>
          <a:lstStyle/>
          <a:p>
            <a:fld id="{BF1A332A-EA44-9C4D-B3F5-1656BEA4DBBD}" type="slidenum">
              <a:rPr lang="en-US" smtClean="0"/>
              <a:t>8</a:t>
            </a:fld>
            <a:endParaRPr lang="en-US"/>
          </a:p>
        </p:txBody>
      </p:sp>
      <p:pic>
        <p:nvPicPr>
          <p:cNvPr id="7" name="Picture 6" descr="Knoll-1989-2ndEdition-CSA.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6037" y="1388276"/>
            <a:ext cx="7094447" cy="3457436"/>
          </a:xfrm>
          <a:prstGeom prst="rect">
            <a:avLst/>
          </a:prstGeom>
        </p:spPr>
      </p:pic>
      <p:sp>
        <p:nvSpPr>
          <p:cNvPr id="8" name="TextBox 7"/>
          <p:cNvSpPr txBox="1"/>
          <p:nvPr/>
        </p:nvSpPr>
        <p:spPr>
          <a:xfrm>
            <a:off x="955456" y="4813820"/>
            <a:ext cx="7543915" cy="923330"/>
          </a:xfrm>
          <a:prstGeom prst="rect">
            <a:avLst/>
          </a:prstGeom>
          <a:noFill/>
        </p:spPr>
        <p:txBody>
          <a:bodyPr wrap="none" rtlCol="0">
            <a:spAutoFit/>
          </a:bodyPr>
          <a:lstStyle/>
          <a:p>
            <a:r>
              <a:rPr lang="en-US" dirty="0"/>
              <a:t>Source: </a:t>
            </a:r>
            <a:r>
              <a:rPr lang="en-US" dirty="0">
                <a:hlinkClick r:id="rId3"/>
              </a:rPr>
              <a:t>G.F. Knoll, Radiation Detection and Measurement </a:t>
            </a:r>
            <a:endParaRPr lang="en-US" dirty="0"/>
          </a:p>
          <a:p>
            <a:endParaRPr lang="en-US" dirty="0"/>
          </a:p>
          <a:p>
            <a:r>
              <a:rPr lang="en-US" dirty="0"/>
              <a:t>The detailed specifications of input stage depend on the system requirements.</a:t>
            </a:r>
          </a:p>
        </p:txBody>
      </p:sp>
      <p:sp>
        <p:nvSpPr>
          <p:cNvPr id="12" name="Oval 11"/>
          <p:cNvSpPr/>
          <p:nvPr/>
        </p:nvSpPr>
        <p:spPr>
          <a:xfrm>
            <a:off x="3048014" y="3026104"/>
            <a:ext cx="394447" cy="286870"/>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048014" y="3169539"/>
            <a:ext cx="394447" cy="286870"/>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Connector: Elbow 23"/>
          <p:cNvCxnSpPr>
            <a:cxnSpLocks/>
            <a:stCxn id="12" idx="0"/>
          </p:cNvCxnSpPr>
          <p:nvPr/>
        </p:nvCxnSpPr>
        <p:spPr>
          <a:xfrm rot="5400000" flipH="1" flipV="1">
            <a:off x="3665072" y="2364219"/>
            <a:ext cx="242048" cy="1081741"/>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Connector: Elbow 26"/>
          <p:cNvCxnSpPr>
            <a:stCxn id="13" idx="4"/>
          </p:cNvCxnSpPr>
          <p:nvPr/>
        </p:nvCxnSpPr>
        <p:spPr>
          <a:xfrm rot="16200000" flipH="1">
            <a:off x="3656121" y="3045534"/>
            <a:ext cx="259977" cy="1081741"/>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2698299" y="2905080"/>
            <a:ext cx="0" cy="551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Freeform: Shape 29"/>
          <p:cNvSpPr/>
          <p:nvPr/>
        </p:nvSpPr>
        <p:spPr>
          <a:xfrm>
            <a:off x="1264203" y="1694135"/>
            <a:ext cx="1267012" cy="799471"/>
          </a:xfrm>
          <a:custGeom>
            <a:avLst/>
            <a:gdLst>
              <a:gd name="connsiteX0" fmla="*/ 0 w 1264024"/>
              <a:gd name="connsiteY0" fmla="*/ 754649 h 800334"/>
              <a:gd name="connsiteX1" fmla="*/ 179294 w 1264024"/>
              <a:gd name="connsiteY1" fmla="*/ 1613 h 800334"/>
              <a:gd name="connsiteX2" fmla="*/ 367553 w 1264024"/>
              <a:gd name="connsiteY2" fmla="*/ 539496 h 800334"/>
              <a:gd name="connsiteX3" fmla="*/ 367553 w 1264024"/>
              <a:gd name="connsiteY3" fmla="*/ 539496 h 800334"/>
              <a:gd name="connsiteX4" fmla="*/ 519953 w 1264024"/>
              <a:gd name="connsiteY4" fmla="*/ 736719 h 800334"/>
              <a:gd name="connsiteX5" fmla="*/ 690282 w 1264024"/>
              <a:gd name="connsiteY5" fmla="*/ 790508 h 800334"/>
              <a:gd name="connsiteX6" fmla="*/ 869577 w 1264024"/>
              <a:gd name="connsiteY6" fmla="*/ 799472 h 800334"/>
              <a:gd name="connsiteX7" fmla="*/ 1264024 w 1264024"/>
              <a:gd name="connsiteY7" fmla="*/ 799472 h 80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024" h="800334">
                <a:moveTo>
                  <a:pt x="0" y="754649"/>
                </a:moveTo>
                <a:cubicBezTo>
                  <a:pt x="59017" y="396060"/>
                  <a:pt x="118035" y="37472"/>
                  <a:pt x="179294" y="1613"/>
                </a:cubicBezTo>
                <a:cubicBezTo>
                  <a:pt x="240553" y="-34246"/>
                  <a:pt x="367553" y="539496"/>
                  <a:pt x="367553" y="539496"/>
                </a:cubicBezTo>
                <a:lnTo>
                  <a:pt x="367553" y="539496"/>
                </a:lnTo>
                <a:cubicBezTo>
                  <a:pt x="392953" y="572366"/>
                  <a:pt x="466165" y="694884"/>
                  <a:pt x="519953" y="736719"/>
                </a:cubicBezTo>
                <a:cubicBezTo>
                  <a:pt x="573741" y="778554"/>
                  <a:pt x="632011" y="780049"/>
                  <a:pt x="690282" y="790508"/>
                </a:cubicBezTo>
                <a:cubicBezTo>
                  <a:pt x="748553" y="800967"/>
                  <a:pt x="773953" y="797978"/>
                  <a:pt x="869577" y="799472"/>
                </a:cubicBezTo>
                <a:cubicBezTo>
                  <a:pt x="965201" y="800966"/>
                  <a:pt x="1114612" y="800219"/>
                  <a:pt x="1264024" y="79947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905619" y="2529465"/>
            <a:ext cx="182880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5612" y="1624032"/>
            <a:ext cx="0" cy="905435"/>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289666" y="2076747"/>
            <a:ext cx="339982" cy="369332"/>
          </a:xfrm>
          <a:prstGeom prst="rect">
            <a:avLst/>
          </a:prstGeom>
          <a:noFill/>
        </p:spPr>
        <p:txBody>
          <a:bodyPr wrap="none" rtlCol="0">
            <a:spAutoFit/>
          </a:bodyPr>
          <a:lstStyle/>
          <a:p>
            <a:r>
              <a:rPr lang="en-US" dirty="0"/>
              <a:t>Q</a:t>
            </a:r>
          </a:p>
        </p:txBody>
      </p:sp>
    </p:spTree>
    <p:extLst>
      <p:ext uri="{BB962C8B-B14F-4D97-AF65-F5344CB8AC3E}">
        <p14:creationId xmlns:p14="http://schemas.microsoft.com/office/powerpoint/2010/main" val="3471134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65761"/>
            <a:ext cx="8366493" cy="775722"/>
          </a:xfrm>
        </p:spPr>
        <p:txBody>
          <a:bodyPr>
            <a:noAutofit/>
          </a:bodyPr>
          <a:lstStyle/>
          <a:p>
            <a:pPr algn="l"/>
            <a:r>
              <a:rPr lang="en-US" sz="3200" dirty="0"/>
              <a:t>Field of Applications and Product Categories</a:t>
            </a:r>
          </a:p>
        </p:txBody>
      </p:sp>
      <p:sp>
        <p:nvSpPr>
          <p:cNvPr id="4" name="Date Placeholder 3"/>
          <p:cNvSpPr>
            <a:spLocks noGrp="1"/>
          </p:cNvSpPr>
          <p:nvPr>
            <p:ph type="dt" sz="half" idx="10"/>
          </p:nvPr>
        </p:nvSpPr>
        <p:spPr/>
        <p:txBody>
          <a:bodyPr/>
          <a:lstStyle/>
          <a:p>
            <a:r>
              <a:rPr lang="en-US" smtClean="0"/>
              <a:t>2017-09-11</a:t>
            </a:r>
            <a:endParaRPr lang="en-US"/>
          </a:p>
        </p:txBody>
      </p:sp>
      <p:sp>
        <p:nvSpPr>
          <p:cNvPr id="5" name="Footer Placeholder 4"/>
          <p:cNvSpPr>
            <a:spLocks noGrp="1"/>
          </p:cNvSpPr>
          <p:nvPr>
            <p:ph type="ftr" sz="quarter" idx="11"/>
          </p:nvPr>
        </p:nvSpPr>
        <p:spPr/>
        <p:txBody>
          <a:bodyPr/>
          <a:lstStyle/>
          <a:p>
            <a:r>
              <a:rPr lang="en-US"/>
              <a:t>www.ideas.no</a:t>
            </a:r>
          </a:p>
        </p:txBody>
      </p:sp>
      <p:sp>
        <p:nvSpPr>
          <p:cNvPr id="6" name="Slide Number Placeholder 5"/>
          <p:cNvSpPr>
            <a:spLocks noGrp="1"/>
          </p:cNvSpPr>
          <p:nvPr>
            <p:ph type="sldNum" sz="quarter" idx="12"/>
          </p:nvPr>
        </p:nvSpPr>
        <p:spPr/>
        <p:txBody>
          <a:bodyPr/>
          <a:lstStyle/>
          <a:p>
            <a:fld id="{BF1A332A-EA44-9C4D-B3F5-1656BEA4DBBD}" type="slidenum">
              <a:rPr lang="en-US" smtClean="0"/>
              <a:t>9</a:t>
            </a:fld>
            <a:endParaRPr lang="en-US"/>
          </a:p>
        </p:txBody>
      </p:sp>
      <p:graphicFrame>
        <p:nvGraphicFramePr>
          <p:cNvPr id="8" name="Diagram 7"/>
          <p:cNvGraphicFramePr/>
          <p:nvPr>
            <p:extLst>
              <p:ext uri="{D42A27DB-BD31-4B8C-83A1-F6EECF244321}">
                <p14:modId xmlns:p14="http://schemas.microsoft.com/office/powerpoint/2010/main" val="3049642112"/>
              </p:ext>
            </p:extLst>
          </p:nvPr>
        </p:nvGraphicFramePr>
        <p:xfrm>
          <a:off x="430182" y="1141482"/>
          <a:ext cx="11152231" cy="5054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71069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5738</TotalTime>
  <Words>5289</Words>
  <Application>Microsoft Macintosh PowerPoint</Application>
  <PresentationFormat>Custom</PresentationFormat>
  <Paragraphs>1132</Paragraphs>
  <Slides>79</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Office Theme</vt:lpstr>
      <vt:lpstr>Microsoft Word Document</vt:lpstr>
      <vt:lpstr>Integrated Detector Electronics AS (IDEAS)</vt:lpstr>
      <vt:lpstr>Introduction about Myself</vt:lpstr>
      <vt:lpstr>Integrated Detector Electronics AS (IDEAS)</vt:lpstr>
      <vt:lpstr>IDEAS Engineers</vt:lpstr>
      <vt:lpstr>Mission</vt:lpstr>
      <vt:lpstr>IDEAS Products and Services</vt:lpstr>
      <vt:lpstr>Example of Radiation Sensor</vt:lpstr>
      <vt:lpstr>Simplified Charge Sensitive Amplifier</vt:lpstr>
      <vt:lpstr>Field of Applications and Product Categories</vt:lpstr>
      <vt:lpstr>Readout Integrated Circuits (RO IC/ASIC)</vt:lpstr>
      <vt:lpstr>Charge Sensitive Amplifiers without Triggers</vt:lpstr>
      <vt:lpstr>Charge Sensitive Amplifiers with Triggers</vt:lpstr>
      <vt:lpstr>Readout and Controller Integrated Circuits for Large Area Imaging Arrays</vt:lpstr>
      <vt:lpstr>ASIC Building Blocks (IP)</vt:lpstr>
      <vt:lpstr>IC Configurator</vt:lpstr>
      <vt:lpstr>Recently Completed ASIC Design Projects</vt:lpstr>
      <vt:lpstr>New ASIC Design Projects</vt:lpstr>
      <vt:lpstr>ASIC Design and Development</vt:lpstr>
      <vt:lpstr>Recent IDEAS System Products using IDEAS ASICs</vt:lpstr>
      <vt:lpstr>Thank You</vt:lpstr>
      <vt:lpstr>ASIC Heritage Relevant for BM@N</vt:lpstr>
      <vt:lpstr>IDE1162 and IDE1163 (same footprint)</vt:lpstr>
      <vt:lpstr>IDE1162 IDE1163 Functions and Readout</vt:lpstr>
      <vt:lpstr>IDE1162/IDE1163 Comparison</vt:lpstr>
      <vt:lpstr>Galao ROIC Development Kit</vt:lpstr>
      <vt:lpstr>Galao ROIC Development Kit</vt:lpstr>
      <vt:lpstr>Galao ASIC Testcard Family</vt:lpstr>
      <vt:lpstr>IDE1162</vt:lpstr>
      <vt:lpstr>IDE1163 Tests</vt:lpstr>
      <vt:lpstr>IDE1163 Pileup Tests</vt:lpstr>
      <vt:lpstr>IDE1163 Analog Mux Readout</vt:lpstr>
      <vt:lpstr>VATAGP Example</vt:lpstr>
      <vt:lpstr>VATAGP8 Example</vt:lpstr>
      <vt:lpstr>VATAGP7.1, VATAGP8, VATAGP9</vt:lpstr>
      <vt:lpstr>VATAGP7.1, VATAGP8, VATAGP9</vt:lpstr>
      <vt:lpstr>Readout of DSSD with VATAGP7.1</vt:lpstr>
      <vt:lpstr>JUICE Radiation Monitor Sensor Readout ASIC</vt:lpstr>
      <vt:lpstr>ESA JUICE Mission Expected Outcomes</vt:lpstr>
      <vt:lpstr>RADEM Radiation Monitor for JUICE</vt:lpstr>
      <vt:lpstr>IDE3465 ASIC used in NGRM is Predecessor  of the IDE3466 ASIC used in RADEM</vt:lpstr>
      <vt:lpstr>The Purpose of the RADEM ASIC is Charged Particle Counting</vt:lpstr>
      <vt:lpstr>RADEM ASIC Heritage and Roadmap</vt:lpstr>
      <vt:lpstr>Principle of Operation - Counting of Coincident Triggers from Silicon Diodes </vt:lpstr>
      <vt:lpstr>RADEM ASIC Block Diagram</vt:lpstr>
      <vt:lpstr>RADEM ASIC Floorplan, Padframe, Package</vt:lpstr>
      <vt:lpstr>NGRM ASIC versus RADEM ASIC</vt:lpstr>
      <vt:lpstr>RADEM ASIC Features</vt:lpstr>
      <vt:lpstr>Timing Diagram: Channel and Mux.</vt:lpstr>
      <vt:lpstr>Trigger, Shaped Pulse, and Pulse Height versus Input Charge</vt:lpstr>
      <vt:lpstr>Range, Gain, Noise (ENC)</vt:lpstr>
      <vt:lpstr>Coincidence Counting</vt:lpstr>
      <vt:lpstr>On-Chip Latch-Up Detection Unit</vt:lpstr>
      <vt:lpstr>Preliminary Single Event Effects</vt:lpstr>
      <vt:lpstr>Space Radiation Monitor ASIC Articles by IDEAS</vt:lpstr>
      <vt:lpstr>SIPHRA 16-Channel SiPM Readout ASIC</vt:lpstr>
      <vt:lpstr>SIPHRA Designed for Gamma Ray Spectroscopy in Space</vt:lpstr>
      <vt:lpstr>State-of-the-Art MA-PMT Readout for Gamma Ray Spectroscopy</vt:lpstr>
      <vt:lpstr>Detector Module: LaBr Scintillator &amp; SiPMs</vt:lpstr>
      <vt:lpstr>Photo Sensor Array Readout</vt:lpstr>
      <vt:lpstr>Block Diagram of System Components</vt:lpstr>
      <vt:lpstr>SiPM - Silicon Photomultiplier </vt:lpstr>
      <vt:lpstr>How to Connect an SiPM to a SIPHRA Analog Input</vt:lpstr>
      <vt:lpstr>CMIS - Current Mode Input Stage </vt:lpstr>
      <vt:lpstr>SIPHRA Features and  Block Diagram</vt:lpstr>
      <vt:lpstr>Current Integrator and Shaper</vt:lpstr>
      <vt:lpstr>SIPHRA Architecture</vt:lpstr>
      <vt:lpstr>SIPHRA Floorplan and Pad Frame</vt:lpstr>
      <vt:lpstr>Development System with SiPM/LaBr</vt:lpstr>
      <vt:lpstr>IDE3380 Development System</vt:lpstr>
      <vt:lpstr>Results - Gamma Ray Spectroscopy  with SIPHRA LaBr/SiPM</vt:lpstr>
      <vt:lpstr>Dynamic Range, Trigger Range</vt:lpstr>
      <vt:lpstr>Dynamic Range, Noise</vt:lpstr>
      <vt:lpstr>12-bit ADC 50+ ksps</vt:lpstr>
      <vt:lpstr>IDEAS Radiation Tolerant Standard Cell Libray</vt:lpstr>
      <vt:lpstr>SIPRA ASIC Roadmap</vt:lpstr>
      <vt:lpstr>Next Steps</vt:lpstr>
      <vt:lpstr>Next - SIPHRA for Prototyping Applications</vt:lpstr>
      <vt:lpstr>References</vt:lpstr>
      <vt:lpstr>Summary</vt:lpstr>
    </vt:vector>
  </TitlesOfParts>
  <Company>IDEAS - Integreated Detector Electronics 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IDEAS - Integrated Detector Electronics AS</dc:title>
  <dc:creator>Dirk Meier</dc:creator>
  <cp:lastModifiedBy>Dirk Meier</cp:lastModifiedBy>
  <cp:revision>153</cp:revision>
  <dcterms:created xsi:type="dcterms:W3CDTF">2017-01-16T12:07:31Z</dcterms:created>
  <dcterms:modified xsi:type="dcterms:W3CDTF">2017-09-10T21:20:00Z</dcterms:modified>
</cp:coreProperties>
</file>