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86" r:id="rId5"/>
    <p:sldMasterId id="2147483798" r:id="rId6"/>
    <p:sldMasterId id="2147483810" r:id="rId7"/>
    <p:sldMasterId id="2147483823" r:id="rId8"/>
    <p:sldMasterId id="2147483847" r:id="rId9"/>
    <p:sldMasterId id="2147483883" r:id="rId10"/>
    <p:sldMasterId id="2147483895" r:id="rId11"/>
    <p:sldMasterId id="2147483913" r:id="rId12"/>
    <p:sldMasterId id="2147483925" r:id="rId13"/>
    <p:sldMasterId id="2147483937" r:id="rId14"/>
    <p:sldMasterId id="2147483961" r:id="rId15"/>
    <p:sldMasterId id="2147483973" r:id="rId16"/>
    <p:sldMasterId id="2147483985" r:id="rId17"/>
  </p:sldMasterIdLst>
  <p:notesMasterIdLst>
    <p:notesMasterId r:id="rId62"/>
  </p:notesMasterIdLst>
  <p:sldIdLst>
    <p:sldId id="286" r:id="rId18"/>
    <p:sldId id="283" r:id="rId19"/>
    <p:sldId id="316" r:id="rId20"/>
    <p:sldId id="296" r:id="rId21"/>
    <p:sldId id="268" r:id="rId22"/>
    <p:sldId id="264" r:id="rId23"/>
    <p:sldId id="281" r:id="rId24"/>
    <p:sldId id="317" r:id="rId25"/>
    <p:sldId id="326" r:id="rId26"/>
    <p:sldId id="324" r:id="rId27"/>
    <p:sldId id="320" r:id="rId28"/>
    <p:sldId id="343" r:id="rId29"/>
    <p:sldId id="344" r:id="rId30"/>
    <p:sldId id="381" r:id="rId31"/>
    <p:sldId id="353" r:id="rId32"/>
    <p:sldId id="347" r:id="rId33"/>
    <p:sldId id="332" r:id="rId34"/>
    <p:sldId id="367" r:id="rId35"/>
    <p:sldId id="377" r:id="rId36"/>
    <p:sldId id="369" r:id="rId37"/>
    <p:sldId id="368" r:id="rId38"/>
    <p:sldId id="372" r:id="rId39"/>
    <p:sldId id="371" r:id="rId40"/>
    <p:sldId id="373" r:id="rId41"/>
    <p:sldId id="375" r:id="rId42"/>
    <p:sldId id="376" r:id="rId43"/>
    <p:sldId id="382" r:id="rId44"/>
    <p:sldId id="346" r:id="rId45"/>
    <p:sldId id="329" r:id="rId46"/>
    <p:sldId id="351" r:id="rId47"/>
    <p:sldId id="378" r:id="rId48"/>
    <p:sldId id="356" r:id="rId49"/>
    <p:sldId id="380" r:id="rId50"/>
    <p:sldId id="354" r:id="rId51"/>
    <p:sldId id="379" r:id="rId52"/>
    <p:sldId id="352" r:id="rId53"/>
    <p:sldId id="330" r:id="rId54"/>
    <p:sldId id="365" r:id="rId55"/>
    <p:sldId id="362" r:id="rId56"/>
    <p:sldId id="363" r:id="rId57"/>
    <p:sldId id="358" r:id="rId58"/>
    <p:sldId id="383" r:id="rId59"/>
    <p:sldId id="348" r:id="rId60"/>
    <p:sldId id="370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33AF"/>
    <a:srgbClr val="66FF33"/>
    <a:srgbClr val="FF0066"/>
    <a:srgbClr val="F7FEA0"/>
    <a:srgbClr val="E9FECE"/>
    <a:srgbClr val="287B98"/>
    <a:srgbClr val="CC0000"/>
    <a:srgbClr val="000000"/>
    <a:srgbClr val="EEF0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0" autoAdjust="0"/>
    <p:restoredTop sz="93083" autoAdjust="0"/>
  </p:normalViewPr>
  <p:slideViewPr>
    <p:cSldViewPr snapToGrid="0">
      <p:cViewPr varScale="1">
        <p:scale>
          <a:sx n="66" d="100"/>
          <a:sy n="66" d="100"/>
        </p:scale>
        <p:origin x="88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140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4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DEC940-1CB6-4B24-BA3F-3753CBFB3C4D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8D02E7-AE8A-460E-8FB2-B2B60B09C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47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Проект </a:t>
            </a:r>
            <a:r>
              <a:rPr lang="en-US" dirty="0" smtClean="0"/>
              <a:t>DANSS – </a:t>
            </a:r>
            <a:r>
              <a:rPr lang="ru-RU" dirty="0" smtClean="0"/>
              <a:t>это разработка и создание</a:t>
            </a:r>
            <a:r>
              <a:rPr lang="ru-RU" baseline="0" dirty="0" smtClean="0"/>
              <a:t> детектора для прямого наблюдения реакторных нейтрино, а также его использование для диагностики реактора и для поиска осцилляций нейтрино в стерильное состояние.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860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Энергетическая калибровка непрерывно осуществляется по трекам мюонов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805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Часть экипажа на борту,  можно «покататься»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363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Это – пример спектров </a:t>
            </a:r>
            <a:r>
              <a:rPr lang="en-US" dirty="0" smtClean="0"/>
              <a:t>PROMPT</a:t>
            </a:r>
            <a:r>
              <a:rPr lang="ru-RU" dirty="0" smtClean="0"/>
              <a:t>-сигналов от </a:t>
            </a:r>
            <a:r>
              <a:rPr lang="en-US" dirty="0" smtClean="0"/>
              <a:t>IBD</a:t>
            </a:r>
            <a:r>
              <a:rPr lang="ru-RU" dirty="0" smtClean="0"/>
              <a:t> в верхнем, среднем и нижнем положениях. Черным цветом показан фоновый спектр при</a:t>
            </a:r>
            <a:r>
              <a:rPr lang="ru-RU" baseline="0" dirty="0" smtClean="0"/>
              <a:t> остановленном реакторе (то, что мы вычли).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207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3C76A6E-4C62-4CC4-B591-C5BB20C015DA}" type="slidenum">
              <a:rPr lang="en-US" altLang="ru-RU"/>
              <a:pPr/>
              <a:t>15</a:t>
            </a:fld>
            <a:endParaRPr lang="en-US" altLang="ru-RU"/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3344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fld id="{EF534D95-E6FF-4712-8EE2-E3121B390B2B}" type="slidenum">
              <a:rPr lang="en-US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FontTx/>
                <a:buNone/>
              </a:pPr>
              <a:t>16</a:t>
            </a:fld>
            <a:endParaRPr lang="en-US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16500" cy="37623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08713" cy="45164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32778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38263" y="914400"/>
            <a:ext cx="4181475" cy="31353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0208703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fld id="{B65B5FD9-610B-4D3F-A930-7E6E1F75A2B4}" type="slidenum">
              <a:rPr lang="en-US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FontTx/>
                <a:buNone/>
              </a:pPr>
              <a:t>28</a:t>
            </a:fld>
            <a:endParaRPr lang="en-US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4438" cy="37671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3475" cy="4521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891764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fld id="{09E0FBC7-CBBB-4611-BB12-533033BEF521}" type="slidenum">
              <a:rPr lang="en-US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FontTx/>
                <a:buNone/>
              </a:pPr>
              <a:t>43</a:t>
            </a:fld>
            <a:endParaRPr lang="en-US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16500" cy="37623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08713" cy="45164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510367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</a:rPr>
              <a:t>Нам удалось найти в реакторном здании комнату А336, которая: 1) находится близко от реактора и 2) прикрыта сверху 50ю метрами водород-содержащего вещества (защита против быстрых нейтронов от космики)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794A9-DEC3-41C4-89AC-171E21AF6D0E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71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Высокая сегментация позволяет очень четко выделять сигнатуру </a:t>
            </a:r>
            <a:r>
              <a:rPr lang="en-US" dirty="0" smtClean="0"/>
              <a:t>IBD-</a:t>
            </a:r>
            <a:r>
              <a:rPr lang="ru-RU" dirty="0" smtClean="0"/>
              <a:t>событий</a:t>
            </a:r>
            <a:r>
              <a:rPr lang="ru-RU" baseline="0" dirty="0" smtClean="0"/>
              <a:t> и подавлять фон.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228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Детектор </a:t>
            </a:r>
            <a:r>
              <a:rPr lang="en-US" dirty="0" smtClean="0"/>
              <a:t>DANSS </a:t>
            </a:r>
            <a:r>
              <a:rPr lang="ru-RU" dirty="0" smtClean="0"/>
              <a:t>состоит</a:t>
            </a:r>
            <a:r>
              <a:rPr lang="ru-RU" baseline="0" dirty="0" smtClean="0"/>
              <a:t> из 2500 независимых ячеек – </a:t>
            </a:r>
            <a:r>
              <a:rPr lang="ru-RU" baseline="0" dirty="0" err="1" smtClean="0"/>
              <a:t>стрипов</a:t>
            </a:r>
            <a:r>
              <a:rPr lang="ru-RU" baseline="0" dirty="0" smtClean="0"/>
              <a:t>, объединенных в перекрещивающиеся модули. Световой сигнал снимается как с каждого </a:t>
            </a:r>
            <a:r>
              <a:rPr lang="ru-RU" baseline="0" dirty="0" err="1" smtClean="0"/>
              <a:t>стрипа</a:t>
            </a:r>
            <a:r>
              <a:rPr lang="ru-RU" baseline="0" dirty="0" smtClean="0"/>
              <a:t>, так и с модуля </a:t>
            </a:r>
            <a:r>
              <a:rPr lang="ru-RU" baseline="0" dirty="0" err="1" smtClean="0"/>
              <a:t>вцелом</a:t>
            </a:r>
            <a:r>
              <a:rPr lang="ru-RU" baseline="0" dirty="0" smtClean="0"/>
              <a:t>. </a:t>
            </a:r>
            <a:r>
              <a:rPr lang="ru-RU" dirty="0" smtClean="0"/>
              <a:t>Высокая сегментация позволяет очень четко выделять сигнатуру IBD-событий и подавлять фон.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568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911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844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Детектор вместе с защитой и электроникой смонтирован на подъемной платформе, что позволяет за 4 минуты переместить его на 2 метра, так что дистанция до реактора меняется от 10.7 до</a:t>
            </a:r>
            <a:r>
              <a:rPr lang="ru-RU" baseline="0" dirty="0" smtClean="0"/>
              <a:t> 12.7 метра.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992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Отдельная</a:t>
            </a:r>
            <a:r>
              <a:rPr lang="ru-RU" baseline="0" dirty="0" smtClean="0"/>
              <a:t> система вспомогательных детекторов ведет постоянный мониторинг фоновых условий как внутри защиты детектора, так и вне ее. Пишется гамма-фон, счет тепловых и </a:t>
            </a:r>
            <a:r>
              <a:rPr lang="ru-RU" baseline="0" dirty="0" err="1" smtClean="0"/>
              <a:t>надтепловых</a:t>
            </a:r>
            <a:r>
              <a:rPr lang="ru-RU" baseline="0" dirty="0" smtClean="0"/>
              <a:t> нейтронов, а также мюонное распределение.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1031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калибровки и контроля время от времени в детектор по капиллярам вводятся слабенькие р/а источники</a:t>
            </a:r>
            <a:r>
              <a:rPr lang="ru-RU" baseline="0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170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17B70-77B3-4250-8FC1-8EB40F6E552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435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82524-4757-43EC-9BC3-C78807D44B3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59177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234DF-20DB-7B4C-A96F-6B4E1DEDA68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01693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81CD6-3004-1342-B51B-B2365C406B5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56307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082D-0CE9-1F40-B510-6365B1F00D9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58792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FC3DC-0EC6-484D-A34E-2783D1CBA0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49741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E1BFB-87F5-2745-85FB-83ED14EC115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93967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CA1CB-442C-2344-BA1D-B61FDEC3C34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36171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39666-02C3-AB46-AD58-CC590E5F4D9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17600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DDAA-EE35-E74F-B7E2-5143A7A0030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57060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A303-010B-D446-87B2-AF9006BEB48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00161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6370E-A6F3-3746-B265-9BB97E8B7B9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115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4" y="27464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B7542-4CDD-4AAD-B3D3-6177FB0B1B7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26181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EB78-D769-8B47-93B4-AB63887E0C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24495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234DF-20DB-7B4C-A96F-6B4E1DEDA68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20780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17B70-77B3-4250-8FC1-8EB40F6E552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214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FBC27-0A88-4132-AD99-C5DE08AC7AD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504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CF513-0E23-41B3-951A-91E99AE47B9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5075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7E580-D854-49DC-AA5A-5795BE40211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16236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541E2-4986-43D6-883F-8C4903C1C8B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69328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B3312-123E-4C63-A708-8BFEDA41A57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27191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166B0-A036-4A81-BBCE-4809D786AF2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42585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3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C0F61-785E-4C45-B2E3-790F41C9F3E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872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26F-866C-4004-8797-290038151D6A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6A0-C0A5-4D11-8037-7D2CA76F4B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91121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841B9-780B-49FA-BFAA-439E50DEF5A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76602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82524-4757-43EC-9BC3-C78807D44B3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57382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4" y="27464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B7542-4CDD-4AAD-B3D3-6177FB0B1B7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40692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360" y="1121879"/>
            <a:ext cx="6857280" cy="2387771"/>
          </a:xfrm>
        </p:spPr>
        <p:txBody>
          <a:bodyPr anchor="b"/>
          <a:lstStyle>
            <a:lvl1pPr algn="ctr">
              <a:defRPr sz="5443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360" y="3601819"/>
            <a:ext cx="6857280" cy="1656174"/>
          </a:xfrm>
        </p:spPr>
        <p:txBody>
          <a:bodyPr/>
          <a:lstStyle>
            <a:lvl1pPr marL="0" indent="0" algn="ctr">
              <a:buNone/>
              <a:defRPr sz="2177"/>
            </a:lvl1pPr>
            <a:lvl2pPr marL="414726" indent="0" algn="ctr">
              <a:buNone/>
              <a:defRPr sz="1814"/>
            </a:lvl2pPr>
            <a:lvl3pPr marL="829452" indent="0" algn="ctr">
              <a:buNone/>
              <a:defRPr sz="1633"/>
            </a:lvl3pPr>
            <a:lvl4pPr marL="1244178" indent="0" algn="ctr">
              <a:buNone/>
              <a:defRPr sz="1451"/>
            </a:lvl4pPr>
            <a:lvl5pPr marL="1658904" indent="0" algn="ctr">
              <a:buNone/>
              <a:defRPr sz="1451"/>
            </a:lvl5pPr>
            <a:lvl6pPr marL="2073631" indent="0" algn="ctr">
              <a:buNone/>
              <a:defRPr sz="1451"/>
            </a:lvl6pPr>
            <a:lvl7pPr marL="2488357" indent="0" algn="ctr">
              <a:buNone/>
              <a:defRPr sz="1451"/>
            </a:lvl7pPr>
            <a:lvl8pPr marL="2903083" indent="0" algn="ctr">
              <a:buNone/>
              <a:defRPr sz="1451"/>
            </a:lvl8pPr>
            <a:lvl9pPr marL="3317809" indent="0" algn="ctr">
              <a:buNone/>
              <a:defRPr sz="1451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31A08-66D8-4D43-BDCE-888C38B3DEB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7699031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C8F25-AEFB-4DAC-83C8-65717968521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3672281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521" y="1709460"/>
            <a:ext cx="7886880" cy="2852939"/>
          </a:xfrm>
        </p:spPr>
        <p:txBody>
          <a:bodyPr anchor="b"/>
          <a:lstStyle>
            <a:lvl1pPr>
              <a:defRPr sz="5443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521" y="4589763"/>
            <a:ext cx="7886880" cy="1499197"/>
          </a:xfrm>
        </p:spPr>
        <p:txBody>
          <a:bodyPr/>
          <a:lstStyle>
            <a:lvl1pPr marL="0" indent="0">
              <a:buNone/>
              <a:defRPr sz="2177"/>
            </a:lvl1pPr>
            <a:lvl2pPr marL="414726" indent="0">
              <a:buNone/>
              <a:defRPr sz="1814"/>
            </a:lvl2pPr>
            <a:lvl3pPr marL="829452" indent="0">
              <a:buNone/>
              <a:defRPr sz="1633"/>
            </a:lvl3pPr>
            <a:lvl4pPr marL="1244178" indent="0">
              <a:buNone/>
              <a:defRPr sz="1451"/>
            </a:lvl4pPr>
            <a:lvl5pPr marL="1658904" indent="0">
              <a:buNone/>
              <a:defRPr sz="1451"/>
            </a:lvl5pPr>
            <a:lvl6pPr marL="2073631" indent="0">
              <a:buNone/>
              <a:defRPr sz="1451"/>
            </a:lvl6pPr>
            <a:lvl7pPr marL="2488357" indent="0">
              <a:buNone/>
              <a:defRPr sz="1451"/>
            </a:lvl7pPr>
            <a:lvl8pPr marL="2903083" indent="0">
              <a:buNone/>
              <a:defRPr sz="1451"/>
            </a:lvl8pPr>
            <a:lvl9pPr marL="3317809" indent="0">
              <a:buNone/>
              <a:defRPr sz="145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93412-FFF4-4E25-9194-291A3FC3420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3295460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6481" y="1604329"/>
            <a:ext cx="4039200" cy="503620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33920" y="1604329"/>
            <a:ext cx="4040640" cy="503620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A4A73-920A-44A1-B98C-11D50A77933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1397382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281" y="365798"/>
            <a:ext cx="7886880" cy="132493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280" y="1680657"/>
            <a:ext cx="3869280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280" y="2504424"/>
            <a:ext cx="3869280" cy="36853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600" y="1680657"/>
            <a:ext cx="3886560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600" y="2504424"/>
            <a:ext cx="3886560" cy="36853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64147-EBB0-4F45-AF2B-4D735FB0066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3046349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0A65E-2E6D-48B0-BED7-2145416A0D4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5877099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A20B1-4B9D-49EA-9E2A-238D78D4191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50835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26F-866C-4004-8797-290038151D6A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6A0-C0A5-4D11-8037-7D2CA76F4B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06528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280" y="456528"/>
            <a:ext cx="294912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8000" y="987944"/>
            <a:ext cx="4628160" cy="4873472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280" y="2057977"/>
            <a:ext cx="2949120" cy="3810640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F768D-9848-4A32-8C63-6489775584A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1394064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280" y="456528"/>
            <a:ext cx="294912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8000" y="987944"/>
            <a:ext cx="4628160" cy="4873472"/>
          </a:xfrm>
        </p:spPr>
        <p:txBody>
          <a:bodyPr/>
          <a:lstStyle>
            <a:lvl1pPr marL="0" indent="0">
              <a:buNone/>
              <a:defRPr sz="2903"/>
            </a:lvl1pPr>
            <a:lvl2pPr marL="414726" indent="0">
              <a:buNone/>
              <a:defRPr sz="2540"/>
            </a:lvl2pPr>
            <a:lvl3pPr marL="829452" indent="0">
              <a:buNone/>
              <a:defRPr sz="2177"/>
            </a:lvl3pPr>
            <a:lvl4pPr marL="1244178" indent="0">
              <a:buNone/>
              <a:defRPr sz="1814"/>
            </a:lvl4pPr>
            <a:lvl5pPr marL="1658904" indent="0">
              <a:buNone/>
              <a:defRPr sz="1814"/>
            </a:lvl5pPr>
            <a:lvl6pPr marL="2073631" indent="0">
              <a:buNone/>
              <a:defRPr sz="1814"/>
            </a:lvl6pPr>
            <a:lvl7pPr marL="2488357" indent="0">
              <a:buNone/>
              <a:defRPr sz="1814"/>
            </a:lvl7pPr>
            <a:lvl8pPr marL="2903083" indent="0">
              <a:buNone/>
              <a:defRPr sz="1814"/>
            </a:lvl8pPr>
            <a:lvl9pPr marL="3317809" indent="0">
              <a:buNone/>
              <a:defRPr sz="1814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280" y="2057977"/>
            <a:ext cx="2949120" cy="3810640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BA721-E0B4-4C2E-8F69-E914C10E4FA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8768605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AE2D5-04C1-438C-ACC5-C41E8C12F45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1726781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1120" y="273629"/>
            <a:ext cx="2053440" cy="636690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6481" y="273629"/>
            <a:ext cx="6026400" cy="636690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6DE8F-31BA-4A3D-A384-EDBEE57EBCC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6777757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360" y="1121879"/>
            <a:ext cx="6857280" cy="2387771"/>
          </a:xfrm>
        </p:spPr>
        <p:txBody>
          <a:bodyPr anchor="b"/>
          <a:lstStyle>
            <a:lvl1pPr algn="ctr">
              <a:defRPr sz="5443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360" y="3601819"/>
            <a:ext cx="6857280" cy="1656174"/>
          </a:xfrm>
        </p:spPr>
        <p:txBody>
          <a:bodyPr/>
          <a:lstStyle>
            <a:lvl1pPr marL="0" indent="0" algn="ctr">
              <a:buNone/>
              <a:defRPr sz="2177"/>
            </a:lvl1pPr>
            <a:lvl2pPr marL="414726" indent="0" algn="ctr">
              <a:buNone/>
              <a:defRPr sz="1814"/>
            </a:lvl2pPr>
            <a:lvl3pPr marL="829452" indent="0" algn="ctr">
              <a:buNone/>
              <a:defRPr sz="1633"/>
            </a:lvl3pPr>
            <a:lvl4pPr marL="1244178" indent="0" algn="ctr">
              <a:buNone/>
              <a:defRPr sz="1451"/>
            </a:lvl4pPr>
            <a:lvl5pPr marL="1658904" indent="0" algn="ctr">
              <a:buNone/>
              <a:defRPr sz="1451"/>
            </a:lvl5pPr>
            <a:lvl6pPr marL="2073631" indent="0" algn="ctr">
              <a:buNone/>
              <a:defRPr sz="1451"/>
            </a:lvl6pPr>
            <a:lvl7pPr marL="2488357" indent="0" algn="ctr">
              <a:buNone/>
              <a:defRPr sz="1451"/>
            </a:lvl7pPr>
            <a:lvl8pPr marL="2903083" indent="0" algn="ctr">
              <a:buNone/>
              <a:defRPr sz="1451"/>
            </a:lvl8pPr>
            <a:lvl9pPr marL="3317809" indent="0" algn="ctr">
              <a:buNone/>
              <a:defRPr sz="1451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31A08-66D8-4D43-BDCE-888C38B3DEB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4627387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C8F25-AEFB-4DAC-83C8-65717968521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2980984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521" y="1709460"/>
            <a:ext cx="7886880" cy="2852939"/>
          </a:xfrm>
        </p:spPr>
        <p:txBody>
          <a:bodyPr anchor="b"/>
          <a:lstStyle>
            <a:lvl1pPr>
              <a:defRPr sz="5443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521" y="4589763"/>
            <a:ext cx="7886880" cy="1499197"/>
          </a:xfrm>
        </p:spPr>
        <p:txBody>
          <a:bodyPr/>
          <a:lstStyle>
            <a:lvl1pPr marL="0" indent="0">
              <a:buNone/>
              <a:defRPr sz="2177"/>
            </a:lvl1pPr>
            <a:lvl2pPr marL="414726" indent="0">
              <a:buNone/>
              <a:defRPr sz="1814"/>
            </a:lvl2pPr>
            <a:lvl3pPr marL="829452" indent="0">
              <a:buNone/>
              <a:defRPr sz="1633"/>
            </a:lvl3pPr>
            <a:lvl4pPr marL="1244178" indent="0">
              <a:buNone/>
              <a:defRPr sz="1451"/>
            </a:lvl4pPr>
            <a:lvl5pPr marL="1658904" indent="0">
              <a:buNone/>
              <a:defRPr sz="1451"/>
            </a:lvl5pPr>
            <a:lvl6pPr marL="2073631" indent="0">
              <a:buNone/>
              <a:defRPr sz="1451"/>
            </a:lvl6pPr>
            <a:lvl7pPr marL="2488357" indent="0">
              <a:buNone/>
              <a:defRPr sz="1451"/>
            </a:lvl7pPr>
            <a:lvl8pPr marL="2903083" indent="0">
              <a:buNone/>
              <a:defRPr sz="1451"/>
            </a:lvl8pPr>
            <a:lvl9pPr marL="3317809" indent="0">
              <a:buNone/>
              <a:defRPr sz="145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93412-FFF4-4E25-9194-291A3FC3420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1416652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6481" y="1604329"/>
            <a:ext cx="4039200" cy="503620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33920" y="1604329"/>
            <a:ext cx="4040640" cy="503620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A4A73-920A-44A1-B98C-11D50A77933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6753620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281" y="365798"/>
            <a:ext cx="7886880" cy="132493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280" y="1680657"/>
            <a:ext cx="3869280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280" y="2504424"/>
            <a:ext cx="3869280" cy="36853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600" y="1680657"/>
            <a:ext cx="3886560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600" y="2504424"/>
            <a:ext cx="3886560" cy="36853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64147-EBB0-4F45-AF2B-4D735FB0066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1884131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0A65E-2E6D-48B0-BED7-2145416A0D4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76094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26F-866C-4004-8797-290038151D6A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6A0-C0A5-4D11-8037-7D2CA76F4B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79900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A20B1-4B9D-49EA-9E2A-238D78D4191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0419532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280" y="456528"/>
            <a:ext cx="294912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8000" y="987944"/>
            <a:ext cx="4628160" cy="4873472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280" y="2057977"/>
            <a:ext cx="2949120" cy="3810640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F768D-9848-4A32-8C63-6489775584A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3262805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280" y="456528"/>
            <a:ext cx="294912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8000" y="987944"/>
            <a:ext cx="4628160" cy="4873472"/>
          </a:xfrm>
        </p:spPr>
        <p:txBody>
          <a:bodyPr/>
          <a:lstStyle>
            <a:lvl1pPr marL="0" indent="0">
              <a:buNone/>
              <a:defRPr sz="2903"/>
            </a:lvl1pPr>
            <a:lvl2pPr marL="414726" indent="0">
              <a:buNone/>
              <a:defRPr sz="2540"/>
            </a:lvl2pPr>
            <a:lvl3pPr marL="829452" indent="0">
              <a:buNone/>
              <a:defRPr sz="2177"/>
            </a:lvl3pPr>
            <a:lvl4pPr marL="1244178" indent="0">
              <a:buNone/>
              <a:defRPr sz="1814"/>
            </a:lvl4pPr>
            <a:lvl5pPr marL="1658904" indent="0">
              <a:buNone/>
              <a:defRPr sz="1814"/>
            </a:lvl5pPr>
            <a:lvl6pPr marL="2073631" indent="0">
              <a:buNone/>
              <a:defRPr sz="1814"/>
            </a:lvl6pPr>
            <a:lvl7pPr marL="2488357" indent="0">
              <a:buNone/>
              <a:defRPr sz="1814"/>
            </a:lvl7pPr>
            <a:lvl8pPr marL="2903083" indent="0">
              <a:buNone/>
              <a:defRPr sz="1814"/>
            </a:lvl8pPr>
            <a:lvl9pPr marL="3317809" indent="0">
              <a:buNone/>
              <a:defRPr sz="1814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280" y="2057977"/>
            <a:ext cx="2949120" cy="3810640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BA721-E0B4-4C2E-8F69-E914C10E4FA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320835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AE2D5-04C1-438C-ACC5-C41E8C12F45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5796177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1120" y="273629"/>
            <a:ext cx="2053440" cy="636690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6481" y="273629"/>
            <a:ext cx="6026400" cy="636690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6DE8F-31BA-4A3D-A384-EDBEE57EBCC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5767133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360" y="1121879"/>
            <a:ext cx="6857280" cy="2387771"/>
          </a:xfrm>
        </p:spPr>
        <p:txBody>
          <a:bodyPr anchor="b"/>
          <a:lstStyle>
            <a:lvl1pPr algn="ctr">
              <a:defRPr sz="5443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360" y="3601819"/>
            <a:ext cx="6857280" cy="1656174"/>
          </a:xfrm>
        </p:spPr>
        <p:txBody>
          <a:bodyPr/>
          <a:lstStyle>
            <a:lvl1pPr marL="0" indent="0" algn="ctr">
              <a:buNone/>
              <a:defRPr sz="2177"/>
            </a:lvl1pPr>
            <a:lvl2pPr marL="414726" indent="0" algn="ctr">
              <a:buNone/>
              <a:defRPr sz="1814"/>
            </a:lvl2pPr>
            <a:lvl3pPr marL="829452" indent="0" algn="ctr">
              <a:buNone/>
              <a:defRPr sz="1633"/>
            </a:lvl3pPr>
            <a:lvl4pPr marL="1244178" indent="0" algn="ctr">
              <a:buNone/>
              <a:defRPr sz="1451"/>
            </a:lvl4pPr>
            <a:lvl5pPr marL="1658904" indent="0" algn="ctr">
              <a:buNone/>
              <a:defRPr sz="1451"/>
            </a:lvl5pPr>
            <a:lvl6pPr marL="2073631" indent="0" algn="ctr">
              <a:buNone/>
              <a:defRPr sz="1451"/>
            </a:lvl6pPr>
            <a:lvl7pPr marL="2488357" indent="0" algn="ctr">
              <a:buNone/>
              <a:defRPr sz="1451"/>
            </a:lvl7pPr>
            <a:lvl8pPr marL="2903083" indent="0" algn="ctr">
              <a:buNone/>
              <a:defRPr sz="1451"/>
            </a:lvl8pPr>
            <a:lvl9pPr marL="3317809" indent="0" algn="ctr">
              <a:buNone/>
              <a:defRPr sz="1451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31A08-66D8-4D43-BDCE-888C38B3DEB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3100327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C8F25-AEFB-4DAC-83C8-65717968521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9436667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521" y="1709460"/>
            <a:ext cx="7886880" cy="2852939"/>
          </a:xfrm>
        </p:spPr>
        <p:txBody>
          <a:bodyPr anchor="b"/>
          <a:lstStyle>
            <a:lvl1pPr>
              <a:defRPr sz="5443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521" y="4589763"/>
            <a:ext cx="7886880" cy="1499197"/>
          </a:xfrm>
        </p:spPr>
        <p:txBody>
          <a:bodyPr/>
          <a:lstStyle>
            <a:lvl1pPr marL="0" indent="0">
              <a:buNone/>
              <a:defRPr sz="2177"/>
            </a:lvl1pPr>
            <a:lvl2pPr marL="414726" indent="0">
              <a:buNone/>
              <a:defRPr sz="1814"/>
            </a:lvl2pPr>
            <a:lvl3pPr marL="829452" indent="0">
              <a:buNone/>
              <a:defRPr sz="1633"/>
            </a:lvl3pPr>
            <a:lvl4pPr marL="1244178" indent="0">
              <a:buNone/>
              <a:defRPr sz="1451"/>
            </a:lvl4pPr>
            <a:lvl5pPr marL="1658904" indent="0">
              <a:buNone/>
              <a:defRPr sz="1451"/>
            </a:lvl5pPr>
            <a:lvl6pPr marL="2073631" indent="0">
              <a:buNone/>
              <a:defRPr sz="1451"/>
            </a:lvl6pPr>
            <a:lvl7pPr marL="2488357" indent="0">
              <a:buNone/>
              <a:defRPr sz="1451"/>
            </a:lvl7pPr>
            <a:lvl8pPr marL="2903083" indent="0">
              <a:buNone/>
              <a:defRPr sz="1451"/>
            </a:lvl8pPr>
            <a:lvl9pPr marL="3317809" indent="0">
              <a:buNone/>
              <a:defRPr sz="145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93412-FFF4-4E25-9194-291A3FC3420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4758682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6481" y="1604329"/>
            <a:ext cx="4039200" cy="503620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33920" y="1604329"/>
            <a:ext cx="4040640" cy="503620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A4A73-920A-44A1-B98C-11D50A77933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810062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281" y="365798"/>
            <a:ext cx="7886880" cy="132493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280" y="1680657"/>
            <a:ext cx="3869280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280" y="2504424"/>
            <a:ext cx="3869280" cy="36853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600" y="1680657"/>
            <a:ext cx="3886560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600" y="2504424"/>
            <a:ext cx="3886560" cy="36853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64147-EBB0-4F45-AF2B-4D735FB0066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18928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26F-866C-4004-8797-290038151D6A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6A0-C0A5-4D11-8037-7D2CA76F4B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84778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0A65E-2E6D-48B0-BED7-2145416A0D4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0468216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A20B1-4B9D-49EA-9E2A-238D78D4191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9709820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280" y="456528"/>
            <a:ext cx="294912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8000" y="987944"/>
            <a:ext cx="4628160" cy="4873472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280" y="2057977"/>
            <a:ext cx="2949120" cy="3810640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F768D-9848-4A32-8C63-6489775584A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2770470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280" y="456528"/>
            <a:ext cx="294912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8000" y="987944"/>
            <a:ext cx="4628160" cy="4873472"/>
          </a:xfrm>
        </p:spPr>
        <p:txBody>
          <a:bodyPr/>
          <a:lstStyle>
            <a:lvl1pPr marL="0" indent="0">
              <a:buNone/>
              <a:defRPr sz="2903"/>
            </a:lvl1pPr>
            <a:lvl2pPr marL="414726" indent="0">
              <a:buNone/>
              <a:defRPr sz="2540"/>
            </a:lvl2pPr>
            <a:lvl3pPr marL="829452" indent="0">
              <a:buNone/>
              <a:defRPr sz="2177"/>
            </a:lvl3pPr>
            <a:lvl4pPr marL="1244178" indent="0">
              <a:buNone/>
              <a:defRPr sz="1814"/>
            </a:lvl4pPr>
            <a:lvl5pPr marL="1658904" indent="0">
              <a:buNone/>
              <a:defRPr sz="1814"/>
            </a:lvl5pPr>
            <a:lvl6pPr marL="2073631" indent="0">
              <a:buNone/>
              <a:defRPr sz="1814"/>
            </a:lvl6pPr>
            <a:lvl7pPr marL="2488357" indent="0">
              <a:buNone/>
              <a:defRPr sz="1814"/>
            </a:lvl7pPr>
            <a:lvl8pPr marL="2903083" indent="0">
              <a:buNone/>
              <a:defRPr sz="1814"/>
            </a:lvl8pPr>
            <a:lvl9pPr marL="3317809" indent="0">
              <a:buNone/>
              <a:defRPr sz="1814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280" y="2057977"/>
            <a:ext cx="2949120" cy="3810640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BA721-E0B4-4C2E-8F69-E914C10E4FA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3217741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AE2D5-04C1-438C-ACC5-C41E8C12F45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1666622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1120" y="273629"/>
            <a:ext cx="2053440" cy="636690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6481" y="273629"/>
            <a:ext cx="6026400" cy="636690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6DE8F-31BA-4A3D-A384-EDBEE57EBCC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1991961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9E34-5549-4145-A1A8-34CFAFB5C70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8C3B5-06B0-46C0-91AA-101BD7411D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6516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9E34-5549-4145-A1A8-34CFAFB5C70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8C3B5-06B0-46C0-91AA-101BD7411D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51997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9E34-5549-4145-A1A8-34CFAFB5C70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8C3B5-06B0-46C0-91AA-101BD7411D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0428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9E34-5549-4145-A1A8-34CFAFB5C70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8C3B5-06B0-46C0-91AA-101BD7411D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354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26F-866C-4004-8797-290038151D6A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6A0-C0A5-4D11-8037-7D2CA76F4B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01679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9E34-5549-4145-A1A8-34CFAFB5C70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8C3B5-06B0-46C0-91AA-101BD7411D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00737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9E34-5549-4145-A1A8-34CFAFB5C70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8C3B5-06B0-46C0-91AA-101BD7411D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69987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9E34-5549-4145-A1A8-34CFAFB5C70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8C3B5-06B0-46C0-91AA-101BD7411D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22342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9E34-5549-4145-A1A8-34CFAFB5C70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8C3B5-06B0-46C0-91AA-101BD7411D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24535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9E34-5549-4145-A1A8-34CFAFB5C70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8C3B5-06B0-46C0-91AA-101BD7411D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75271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9E34-5549-4145-A1A8-34CFAFB5C70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8C3B5-06B0-46C0-91AA-101BD7411D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38941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9E34-5549-4145-A1A8-34CFAFB5C70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8C3B5-06B0-46C0-91AA-101BD7411D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37492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360" y="1121879"/>
            <a:ext cx="6857280" cy="2387771"/>
          </a:xfrm>
        </p:spPr>
        <p:txBody>
          <a:bodyPr anchor="b"/>
          <a:lstStyle>
            <a:lvl1pPr algn="ctr">
              <a:defRPr sz="5443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360" y="3601819"/>
            <a:ext cx="6857280" cy="1656174"/>
          </a:xfrm>
        </p:spPr>
        <p:txBody>
          <a:bodyPr/>
          <a:lstStyle>
            <a:lvl1pPr marL="0" indent="0" algn="ctr">
              <a:buNone/>
              <a:defRPr sz="2177"/>
            </a:lvl1pPr>
            <a:lvl2pPr marL="414726" indent="0" algn="ctr">
              <a:buNone/>
              <a:defRPr sz="1814"/>
            </a:lvl2pPr>
            <a:lvl3pPr marL="829452" indent="0" algn="ctr">
              <a:buNone/>
              <a:defRPr sz="1633"/>
            </a:lvl3pPr>
            <a:lvl4pPr marL="1244178" indent="0" algn="ctr">
              <a:buNone/>
              <a:defRPr sz="1451"/>
            </a:lvl4pPr>
            <a:lvl5pPr marL="1658904" indent="0" algn="ctr">
              <a:buNone/>
              <a:defRPr sz="1451"/>
            </a:lvl5pPr>
            <a:lvl6pPr marL="2073631" indent="0" algn="ctr">
              <a:buNone/>
              <a:defRPr sz="1451"/>
            </a:lvl6pPr>
            <a:lvl7pPr marL="2488357" indent="0" algn="ctr">
              <a:buNone/>
              <a:defRPr sz="1451"/>
            </a:lvl7pPr>
            <a:lvl8pPr marL="2903083" indent="0" algn="ctr">
              <a:buNone/>
              <a:defRPr sz="1451"/>
            </a:lvl8pPr>
            <a:lvl9pPr marL="3317809" indent="0" algn="ctr">
              <a:buNone/>
              <a:defRPr sz="1451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9BE57E6-C3C8-4E52-A54E-D0E26951998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2821019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C676221-3DDB-4FB2-83ED-83DFD5A5EC6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7827672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521" y="1709460"/>
            <a:ext cx="7886880" cy="2852939"/>
          </a:xfrm>
        </p:spPr>
        <p:txBody>
          <a:bodyPr anchor="b"/>
          <a:lstStyle>
            <a:lvl1pPr>
              <a:defRPr sz="5443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521" y="4589763"/>
            <a:ext cx="7886880" cy="1499197"/>
          </a:xfrm>
        </p:spPr>
        <p:txBody>
          <a:bodyPr/>
          <a:lstStyle>
            <a:lvl1pPr marL="0" indent="0">
              <a:buNone/>
              <a:defRPr sz="2177"/>
            </a:lvl1pPr>
            <a:lvl2pPr marL="414726" indent="0">
              <a:buNone/>
              <a:defRPr sz="1814"/>
            </a:lvl2pPr>
            <a:lvl3pPr marL="829452" indent="0">
              <a:buNone/>
              <a:defRPr sz="1633"/>
            </a:lvl3pPr>
            <a:lvl4pPr marL="1244178" indent="0">
              <a:buNone/>
              <a:defRPr sz="1451"/>
            </a:lvl4pPr>
            <a:lvl5pPr marL="1658904" indent="0">
              <a:buNone/>
              <a:defRPr sz="1451"/>
            </a:lvl5pPr>
            <a:lvl6pPr marL="2073631" indent="0">
              <a:buNone/>
              <a:defRPr sz="1451"/>
            </a:lvl6pPr>
            <a:lvl7pPr marL="2488357" indent="0">
              <a:buNone/>
              <a:defRPr sz="1451"/>
            </a:lvl7pPr>
            <a:lvl8pPr marL="2903083" indent="0">
              <a:buNone/>
              <a:defRPr sz="1451"/>
            </a:lvl8pPr>
            <a:lvl9pPr marL="3317809" indent="0">
              <a:buNone/>
              <a:defRPr sz="145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AEEFB93-6548-4AE6-A0DD-D338E4574DA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70969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26F-866C-4004-8797-290038151D6A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6A0-C0A5-4D11-8037-7D2CA76F4B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91482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6480" y="1604329"/>
            <a:ext cx="4042080" cy="39719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36801" y="1604329"/>
            <a:ext cx="4042080" cy="39719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58E3D37-C611-480B-92D4-8A8418A2373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0697253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281" y="365798"/>
            <a:ext cx="7886880" cy="132493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280" y="1680657"/>
            <a:ext cx="3869280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280" y="2504424"/>
            <a:ext cx="3869280" cy="36853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600" y="1680657"/>
            <a:ext cx="3886560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600" y="2504424"/>
            <a:ext cx="3886560" cy="36853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D565EC7-4D05-4C71-B6B0-A366AC01563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6260560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D24F6E4-58D6-45C3-BE5E-F5CFD54DCA0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1115423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55B5B2A-99EA-4CF3-8972-9A8E70F43E4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643815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280" y="456528"/>
            <a:ext cx="294912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8000" y="987944"/>
            <a:ext cx="4628160" cy="4873472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280" y="2057977"/>
            <a:ext cx="2949120" cy="3810640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F47DE86-E425-4CD9-B3BE-2935F7CC57F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8089425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280" y="456528"/>
            <a:ext cx="294912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8000" y="987944"/>
            <a:ext cx="4628160" cy="4873472"/>
          </a:xfrm>
        </p:spPr>
        <p:txBody>
          <a:bodyPr/>
          <a:lstStyle>
            <a:lvl1pPr marL="0" indent="0">
              <a:buNone/>
              <a:defRPr sz="2903"/>
            </a:lvl1pPr>
            <a:lvl2pPr marL="414726" indent="0">
              <a:buNone/>
              <a:defRPr sz="2540"/>
            </a:lvl2pPr>
            <a:lvl3pPr marL="829452" indent="0">
              <a:buNone/>
              <a:defRPr sz="2177"/>
            </a:lvl3pPr>
            <a:lvl4pPr marL="1244178" indent="0">
              <a:buNone/>
              <a:defRPr sz="1814"/>
            </a:lvl4pPr>
            <a:lvl5pPr marL="1658904" indent="0">
              <a:buNone/>
              <a:defRPr sz="1814"/>
            </a:lvl5pPr>
            <a:lvl6pPr marL="2073631" indent="0">
              <a:buNone/>
              <a:defRPr sz="1814"/>
            </a:lvl6pPr>
            <a:lvl7pPr marL="2488357" indent="0">
              <a:buNone/>
              <a:defRPr sz="1814"/>
            </a:lvl7pPr>
            <a:lvl8pPr marL="2903083" indent="0">
              <a:buNone/>
              <a:defRPr sz="1814"/>
            </a:lvl8pPr>
            <a:lvl9pPr marL="3317809" indent="0">
              <a:buNone/>
              <a:defRPr sz="1814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280" y="2057977"/>
            <a:ext cx="2949120" cy="3810640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1C16C06-8E3E-4DE2-94BC-FE1F2CA1E19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9050810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D6E47F-BFBD-4CC9-AD40-621ECAB83DD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8588946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001" y="273629"/>
            <a:ext cx="2054880" cy="53026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6480" y="273629"/>
            <a:ext cx="6029280" cy="53026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556AE11-5117-48E6-B9DD-F66BA2806C1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3318391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B7B81-C190-459C-A19D-FA216AE50B60}" type="datetime1">
              <a:rPr lang="ru-RU"/>
              <a:pPr>
                <a:defRPr/>
              </a:pPr>
              <a:t>05.12.2017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175D5-B447-4C45-95B8-1E91A71827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00214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230C5-A49A-4630-B51B-A860D60616A2}" type="datetime1">
              <a:rPr lang="ru-RU"/>
              <a:pPr>
                <a:defRPr/>
              </a:pPr>
              <a:t>05.12.2017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D1331-ECD8-40B1-B870-2D52388F32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6082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26F-866C-4004-8797-290038151D6A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6A0-C0A5-4D11-8037-7D2CA76F4B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1258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47F9E-31CC-426B-84A7-7E28CF49DD67}" type="datetime1">
              <a:rPr lang="ru-RU"/>
              <a:pPr>
                <a:defRPr/>
              </a:pPr>
              <a:t>05.12.2017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F78C2-C415-4011-B6B3-AED887A14C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01850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5BDDA-0ADF-49C3-AE0A-B3EE8B5C8D89}" type="datetime1">
              <a:rPr lang="ru-RU"/>
              <a:pPr>
                <a:defRPr/>
              </a:pPr>
              <a:t>05.12.2017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ADD98-C96D-4547-ABF2-DF74F3A368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96651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0BF8B-54D7-4087-B961-0440C96A8068}" type="datetime1">
              <a:rPr lang="ru-RU"/>
              <a:pPr>
                <a:defRPr/>
              </a:pPr>
              <a:t>05.12.2017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EA11C-77BC-4774-A761-8A6483E870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54243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33F4-F6F5-4B61-8953-DA4CA5C17FB2}" type="datetime1">
              <a:rPr lang="ru-RU"/>
              <a:pPr>
                <a:defRPr/>
              </a:pPr>
              <a:t>05.12.2017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FB67B-13CD-4B6B-882B-039319EF82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81509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86E8E-4190-422E-8F7D-262F9D198E31}" type="datetime1">
              <a:rPr lang="ru-RU"/>
              <a:pPr>
                <a:defRPr/>
              </a:pPr>
              <a:t>05.12.2017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3E6D3-1031-4F79-B863-3D56540C30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95093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D4974-59BD-416D-B783-B84320E56C59}" type="datetime1">
              <a:rPr lang="ru-RU"/>
              <a:pPr>
                <a:defRPr/>
              </a:pPr>
              <a:t>05.12.2017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D2B96-8C00-4928-B67D-A953461898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27223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83F6F-3445-4137-9697-5C0E7D68F4A0}" type="datetime1">
              <a:rPr lang="ru-RU"/>
              <a:pPr>
                <a:defRPr/>
              </a:pPr>
              <a:t>05.12.2017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3A07E-37A2-4884-8F01-C7172A13FA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20599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BF316-EC04-4772-9A2C-0696074895A3}" type="datetime1">
              <a:rPr lang="ru-RU"/>
              <a:pPr>
                <a:defRPr/>
              </a:pPr>
              <a:t>05.12.2017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9B1CF-6635-4C76-BF4B-B05C488D28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32120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0C6BD-0EF8-4794-8D1A-7B0E833B798F}" type="datetime1">
              <a:rPr lang="ru-RU"/>
              <a:pPr>
                <a:defRPr/>
              </a:pPr>
              <a:t>05.12.2017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DBA5D-8D5A-49E8-AB6F-259E90734B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27409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21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8D2E289-6D7C-4A6A-AC85-810E890102D3}" type="datetime1">
              <a:rPr lang="ru-RU"/>
              <a:pPr/>
              <a:t>05.12.2017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A306AF7-C2B7-4F34-9F64-5B3557DFCF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07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26F-866C-4004-8797-290038151D6A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6A0-C0A5-4D11-8037-7D2CA76F4B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10452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2021C-0FC5-4EE3-AF82-F8D9268646DE}" type="datetime1">
              <a:rPr lang="ru-RU"/>
              <a:pPr>
                <a:defRPr/>
              </a:pPr>
              <a:t>05.12.2017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AD712-2701-4C9D-A2C2-287A878C00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188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FBC27-0A88-4132-AD99-C5DE08AC7AD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755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26F-866C-4004-8797-290038151D6A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6A0-C0A5-4D11-8037-7D2CA76F4B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3843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26F-866C-4004-8797-290038151D6A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6A0-C0A5-4D11-8037-7D2CA76F4B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627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26F-866C-4004-8797-290038151D6A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6A0-C0A5-4D11-8037-7D2CA76F4B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775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A715-3F21-4B23-B4BA-64E670BEC1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0FD7-B5A5-4AEF-85D7-68C923E4CA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0433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A715-3F21-4B23-B4BA-64E670BEC1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0FD7-B5A5-4AEF-85D7-68C923E4CA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3576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A715-3F21-4B23-B4BA-64E670BEC1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0FD7-B5A5-4AEF-85D7-68C923E4CA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48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A715-3F21-4B23-B4BA-64E670BEC1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0FD7-B5A5-4AEF-85D7-68C923E4CA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2837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A715-3F21-4B23-B4BA-64E670BEC1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0FD7-B5A5-4AEF-85D7-68C923E4CA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263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A715-3F21-4B23-B4BA-64E670BEC1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0FD7-B5A5-4AEF-85D7-68C923E4CA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5923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A715-3F21-4B23-B4BA-64E670BEC1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0FD7-B5A5-4AEF-85D7-68C923E4CA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020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CF513-0E23-41B3-951A-91E99AE47B9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52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A715-3F21-4B23-B4BA-64E670BEC1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0FD7-B5A5-4AEF-85D7-68C923E4CA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5962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A715-3F21-4B23-B4BA-64E670BEC1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0FD7-B5A5-4AEF-85D7-68C923E4CA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4158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A715-3F21-4B23-B4BA-64E670BEC1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0FD7-B5A5-4AEF-85D7-68C923E4CA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3166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A715-3F21-4B23-B4BA-64E670BEC1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0FD7-B5A5-4AEF-85D7-68C923E4CA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5112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1EEAF-1BC9-42E0-8072-A58E6A0DF90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9173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A33C1-6F61-4555-A278-515D4F104DC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948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2CF0F-D77B-4168-B848-0AD59D1D5BC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7030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EE114-9536-4660-A3C8-1AD1E015024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984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6B606-AB8E-4566-B4DD-D576E6C5F69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3376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0254B-D953-40EB-8EFC-B797FAFB988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894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7E580-D854-49DC-AA5A-5795BE40211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4777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7F3CF-B49F-4DBF-AA7B-E488DAD2A07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1841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2ED70-18D0-426B-B31D-BAA5C2EB2AC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2326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09611-7557-4870-BC56-33744F1B9EB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7377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3B4CA-D11D-466A-B368-178AB629605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9554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713E8-5CA7-40B0-B4B9-E4B7EFBAACD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1628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17B70-77B3-4250-8FC1-8EB40F6E552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3971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FBC27-0A88-4132-AD99-C5DE08AC7AD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4918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CF513-0E23-41B3-951A-91E99AE47B9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3238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7E580-D854-49DC-AA5A-5795BE40211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0139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541E2-4986-43D6-883F-8C4903C1C8B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855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4" y="217487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541E2-4986-43D6-883F-8C4903C1C8B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0163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B3312-123E-4C63-A708-8BFEDA41A57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6697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166B0-A036-4A81-BBCE-4809D786AF2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3008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3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C0F61-785E-4C45-B2E3-790F41C9F3E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0001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841B9-780B-49FA-BFAA-439E50DEF5A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3722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82524-4757-43EC-9BC3-C78807D44B3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8860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4" y="27464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B7542-4CDD-4AAD-B3D3-6177FB0B1B7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8316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26F-866C-4004-8797-290038151D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6A0-C0A5-4D11-8037-7D2CA76F4B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9153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26F-866C-4004-8797-290038151D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6A0-C0A5-4D11-8037-7D2CA76F4B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3765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26F-866C-4004-8797-290038151D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6A0-C0A5-4D11-8037-7D2CA76F4B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473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26F-866C-4004-8797-290038151D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6A0-C0A5-4D11-8037-7D2CA76F4B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888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B3312-123E-4C63-A708-8BFEDA41A57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3137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26F-866C-4004-8797-290038151D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6A0-C0A5-4D11-8037-7D2CA76F4B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3108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26F-866C-4004-8797-290038151D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6A0-C0A5-4D11-8037-7D2CA76F4B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0309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26F-866C-4004-8797-290038151D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6A0-C0A5-4D11-8037-7D2CA76F4B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986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26F-866C-4004-8797-290038151D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6A0-C0A5-4D11-8037-7D2CA76F4B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2152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26F-866C-4004-8797-290038151D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6A0-C0A5-4D11-8037-7D2CA76F4B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5065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26F-866C-4004-8797-290038151D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6A0-C0A5-4D11-8037-7D2CA76F4B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4917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26F-866C-4004-8797-290038151D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6A0-C0A5-4D11-8037-7D2CA76F4B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7696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465" y="2130315"/>
            <a:ext cx="7773071" cy="147005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0928" y="3885976"/>
            <a:ext cx="6402144" cy="1752301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8581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8039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799" y="4406795"/>
            <a:ext cx="7771578" cy="136252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799" y="2906502"/>
            <a:ext cx="7771578" cy="150029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86208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166B0-A036-4A81-BBCE-4809D786AF2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6838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72024" y="1906868"/>
            <a:ext cx="3830534" cy="43177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5923" y="1906868"/>
            <a:ext cx="3832027" cy="43177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0942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976" y="273850"/>
            <a:ext cx="8230048" cy="114412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6977" y="1535574"/>
            <a:ext cx="4041101" cy="640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6977" y="2175677"/>
            <a:ext cx="4041101" cy="394981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429" y="1535574"/>
            <a:ext cx="4042595" cy="640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4429" y="2175677"/>
            <a:ext cx="4042595" cy="394981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0732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9582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32682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977" y="273850"/>
            <a:ext cx="3009172" cy="116092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165" y="273850"/>
            <a:ext cx="5111859" cy="58516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6977" y="1434770"/>
            <a:ext cx="3009172" cy="46907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153906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063" y="4799929"/>
            <a:ext cx="5486698" cy="56786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063" y="613223"/>
            <a:ext cx="5486698" cy="41144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063" y="5367788"/>
            <a:ext cx="5486698" cy="80474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907168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9323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27589" y="344412"/>
            <a:ext cx="1950361" cy="588020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2024" y="344412"/>
            <a:ext cx="5712200" cy="588020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5581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024" y="344412"/>
            <a:ext cx="7805927" cy="146333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672024" y="1906868"/>
            <a:ext cx="3830534" cy="4317751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5923" y="1906868"/>
            <a:ext cx="3832027" cy="431775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6515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81CD6-3004-1342-B51B-B2365C406B5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291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3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C0F61-785E-4C45-B2E3-790F41C9F3E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5395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082D-0CE9-1F40-B510-6365B1F00D9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0069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FC3DC-0EC6-484D-A34E-2783D1CBA0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1946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E1BFB-87F5-2745-85FB-83ED14EC115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9637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CA1CB-442C-2344-BA1D-B61FDEC3C34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681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39666-02C3-AB46-AD58-CC590E5F4D9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5290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DDAA-EE35-E74F-B7E2-5143A7A0030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17791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A303-010B-D446-87B2-AF9006BEB48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0359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6370E-A6F3-3746-B265-9BB97E8B7B9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2435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EB78-D769-8B47-93B4-AB63887E0C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3093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234DF-20DB-7B4C-A96F-6B4E1DEDA68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116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841B9-780B-49FA-BFAA-439E50DEF5A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175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81CD6-3004-1342-B51B-B2365C406B5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4020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082D-0CE9-1F40-B510-6365B1F00D9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6362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FC3DC-0EC6-484D-A34E-2783D1CBA0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3077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E1BFB-87F5-2745-85FB-83ED14EC115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20170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CA1CB-442C-2344-BA1D-B61FDEC3C34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1577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39666-02C3-AB46-AD58-CC590E5F4D9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355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DDAA-EE35-E74F-B7E2-5143A7A0030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18468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A303-010B-D446-87B2-AF9006BEB48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6548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6370E-A6F3-3746-B265-9BB97E8B7B9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8774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EB78-D769-8B47-93B4-AB63887E0C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307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Relationship Id="rId14" Type="http://schemas.openxmlformats.org/officeDocument/2006/relationships/theme" Target="../theme/theme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5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1E22A3-3624-4AA8-AC2E-A3AED9A81DAB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046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C3D5F-1800-4D42-9815-9BEDFC51379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793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5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1E22A3-3624-4AA8-AC2E-A3AED9A81DAB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354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0" y="273629"/>
            <a:ext cx="8218080" cy="113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0" y="1604329"/>
            <a:ext cx="8218080" cy="5036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Click to edit the outline text format</a:t>
            </a:r>
          </a:p>
          <a:p>
            <a:pPr lvl="1"/>
            <a:r>
              <a:rPr lang="en-GB" altLang="ru-RU" smtClean="0"/>
              <a:t>Second Outline Level</a:t>
            </a:r>
          </a:p>
          <a:p>
            <a:pPr lvl="2"/>
            <a:r>
              <a:rPr lang="en-GB" altLang="ru-RU" smtClean="0"/>
              <a:t>Third Outline Level</a:t>
            </a:r>
          </a:p>
          <a:p>
            <a:pPr lvl="3"/>
            <a:r>
              <a:rPr lang="en-GB" altLang="ru-RU" smtClean="0"/>
              <a:t>Fourth Outline Level</a:t>
            </a:r>
          </a:p>
          <a:p>
            <a:pPr lvl="4"/>
            <a:r>
              <a:rPr lang="en-GB" altLang="ru-RU" smtClean="0"/>
              <a:t>Fifth Outline Level</a:t>
            </a:r>
          </a:p>
          <a:p>
            <a:pPr lvl="4"/>
            <a:r>
              <a:rPr lang="en-GB" altLang="ru-RU" smtClean="0"/>
              <a:t>Sixth Outline Level</a:t>
            </a:r>
          </a:p>
          <a:p>
            <a:pPr lvl="4"/>
            <a:r>
              <a:rPr lang="en-GB" altLang="ru-RU" smtClean="0"/>
              <a:t>Seventh Outline Level</a:t>
            </a:r>
          </a:p>
          <a:p>
            <a:pPr lvl="4"/>
            <a:r>
              <a:rPr lang="en-GB" altLang="ru-RU" smtClean="0"/>
              <a:t>Eighth Outline Level</a:t>
            </a:r>
          </a:p>
          <a:p>
            <a:pPr lvl="4"/>
            <a:r>
              <a:rPr lang="en-GB" altLang="ru-RU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0" y="6247376"/>
            <a:ext cx="2119680" cy="46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mtClean="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 defTabSz="414726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86721" y="6595892"/>
            <a:ext cx="2888640" cy="26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mtClean="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 defTabSz="414726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192161" y="6641977"/>
            <a:ext cx="947520" cy="23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mtClean="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 defTabSz="414726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B6718B-C933-4187-8179-F3FAC8C3A6B4}" type="slidenum">
              <a:rPr lang="en-US" altLang="ru-RU" smtClean="0"/>
              <a:pPr defTabSz="414726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40337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xStyles>
    <p:titleStyle>
      <a:lvl1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2pPr>
      <a:lvl3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3pPr>
      <a:lvl4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4pPr>
      <a:lvl5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5pPr>
      <a:lvl6pPr marL="2280994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6pPr>
      <a:lvl7pPr marL="2695720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7pPr>
      <a:lvl8pPr marL="3110446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8pPr>
      <a:lvl9pPr marL="3525172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9pPr>
    </p:titleStyle>
    <p:bodyStyle>
      <a:lvl1pPr marL="311045" indent="-311045" algn="l" defTabSz="414726" rtl="0" eaLnBrk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panose="02020603050405020304" pitchFamily="18" charset="0"/>
        <a:defRPr sz="2903" kern="1200">
          <a:solidFill>
            <a:srgbClr val="000000"/>
          </a:solidFill>
          <a:latin typeface="+mn-lt"/>
          <a:ea typeface="+mn-ea"/>
          <a:cs typeface="+mn-cs"/>
        </a:defRPr>
      </a:lvl1pPr>
      <a:lvl2pPr marL="673930" indent="-259204" algn="l" defTabSz="414726" rtl="0" eaLnBrk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anose="02020603050405020304" pitchFamily="18" charset="0"/>
        <a:defRPr sz="2540" kern="1200">
          <a:solidFill>
            <a:srgbClr val="000000"/>
          </a:solidFill>
          <a:latin typeface="+mn-lt"/>
          <a:ea typeface="+mn-ea"/>
          <a:cs typeface="+mn-cs"/>
        </a:defRPr>
      </a:lvl2pPr>
      <a:lvl3pPr marL="1036815" indent="-207363" algn="l" defTabSz="414726" rtl="0" eaLnBrk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anose="02020603050405020304" pitchFamily="18" charset="0"/>
        <a:defRPr sz="2177" kern="1200">
          <a:solidFill>
            <a:srgbClr val="000000"/>
          </a:solidFill>
          <a:latin typeface="+mn-lt"/>
          <a:ea typeface="+mn-ea"/>
          <a:cs typeface="+mn-cs"/>
        </a:defRPr>
      </a:lvl3pPr>
      <a:lvl4pPr marL="1451541" indent="-207363" algn="l" defTabSz="414726" rtl="0" eaLnBrk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anose="02020603050405020304" pitchFamily="18" charset="0"/>
        <a:defRPr sz="1814" kern="1200">
          <a:solidFill>
            <a:srgbClr val="000000"/>
          </a:solidFill>
          <a:latin typeface="+mn-lt"/>
          <a:ea typeface="+mn-ea"/>
          <a:cs typeface="+mn-cs"/>
        </a:defRPr>
      </a:lvl4pPr>
      <a:lvl5pPr marL="1866268" indent="-207363" algn="l" defTabSz="414726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anose="02020603050405020304" pitchFamily="18" charset="0"/>
        <a:defRPr sz="1814" kern="1200">
          <a:solidFill>
            <a:srgbClr val="000000"/>
          </a:solidFill>
          <a:latin typeface="+mn-lt"/>
          <a:ea typeface="+mn-ea"/>
          <a:cs typeface="+mn-cs"/>
        </a:defRPr>
      </a:lvl5pPr>
      <a:lvl6pPr marL="2280994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5720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446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172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0" y="273629"/>
            <a:ext cx="8218080" cy="113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0" y="1604329"/>
            <a:ext cx="8218080" cy="5036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Click to edit the outline text format</a:t>
            </a:r>
          </a:p>
          <a:p>
            <a:pPr lvl="1"/>
            <a:r>
              <a:rPr lang="en-GB" altLang="ru-RU" smtClean="0"/>
              <a:t>Second Outline Level</a:t>
            </a:r>
          </a:p>
          <a:p>
            <a:pPr lvl="2"/>
            <a:r>
              <a:rPr lang="en-GB" altLang="ru-RU" smtClean="0"/>
              <a:t>Third Outline Level</a:t>
            </a:r>
          </a:p>
          <a:p>
            <a:pPr lvl="3"/>
            <a:r>
              <a:rPr lang="en-GB" altLang="ru-RU" smtClean="0"/>
              <a:t>Fourth Outline Level</a:t>
            </a:r>
          </a:p>
          <a:p>
            <a:pPr lvl="4"/>
            <a:r>
              <a:rPr lang="en-GB" altLang="ru-RU" smtClean="0"/>
              <a:t>Fifth Outline Level</a:t>
            </a:r>
          </a:p>
          <a:p>
            <a:pPr lvl="4"/>
            <a:r>
              <a:rPr lang="en-GB" altLang="ru-RU" smtClean="0"/>
              <a:t>Sixth Outline Level</a:t>
            </a:r>
          </a:p>
          <a:p>
            <a:pPr lvl="4"/>
            <a:r>
              <a:rPr lang="en-GB" altLang="ru-RU" smtClean="0"/>
              <a:t>Seventh Outline Level</a:t>
            </a:r>
          </a:p>
          <a:p>
            <a:pPr lvl="4"/>
            <a:r>
              <a:rPr lang="en-GB" altLang="ru-RU" smtClean="0"/>
              <a:t>Eighth Outline Level</a:t>
            </a:r>
          </a:p>
          <a:p>
            <a:pPr lvl="4"/>
            <a:r>
              <a:rPr lang="en-GB" altLang="ru-RU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0" y="6247376"/>
            <a:ext cx="2119680" cy="46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mtClean="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 defTabSz="414726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86721" y="6595892"/>
            <a:ext cx="2888640" cy="26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mtClean="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 defTabSz="414726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192161" y="6641977"/>
            <a:ext cx="947520" cy="23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mtClean="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 defTabSz="414726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B6718B-C933-4187-8179-F3FAC8C3A6B4}" type="slidenum">
              <a:rPr lang="en-US" altLang="ru-RU" smtClean="0"/>
              <a:pPr defTabSz="414726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06541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xStyles>
    <p:titleStyle>
      <a:lvl1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2pPr>
      <a:lvl3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3pPr>
      <a:lvl4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4pPr>
      <a:lvl5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5pPr>
      <a:lvl6pPr marL="2280994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6pPr>
      <a:lvl7pPr marL="2695720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7pPr>
      <a:lvl8pPr marL="3110446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8pPr>
      <a:lvl9pPr marL="3525172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9pPr>
    </p:titleStyle>
    <p:bodyStyle>
      <a:lvl1pPr marL="311045" indent="-311045" algn="l" defTabSz="414726" rtl="0" eaLnBrk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panose="02020603050405020304" pitchFamily="18" charset="0"/>
        <a:defRPr sz="2903" kern="1200">
          <a:solidFill>
            <a:srgbClr val="000000"/>
          </a:solidFill>
          <a:latin typeface="+mn-lt"/>
          <a:ea typeface="+mn-ea"/>
          <a:cs typeface="+mn-cs"/>
        </a:defRPr>
      </a:lvl1pPr>
      <a:lvl2pPr marL="673930" indent="-259204" algn="l" defTabSz="414726" rtl="0" eaLnBrk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anose="02020603050405020304" pitchFamily="18" charset="0"/>
        <a:defRPr sz="2540" kern="1200">
          <a:solidFill>
            <a:srgbClr val="000000"/>
          </a:solidFill>
          <a:latin typeface="+mn-lt"/>
          <a:ea typeface="+mn-ea"/>
          <a:cs typeface="+mn-cs"/>
        </a:defRPr>
      </a:lvl2pPr>
      <a:lvl3pPr marL="1036815" indent="-207363" algn="l" defTabSz="414726" rtl="0" eaLnBrk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anose="02020603050405020304" pitchFamily="18" charset="0"/>
        <a:defRPr sz="2177" kern="1200">
          <a:solidFill>
            <a:srgbClr val="000000"/>
          </a:solidFill>
          <a:latin typeface="+mn-lt"/>
          <a:ea typeface="+mn-ea"/>
          <a:cs typeface="+mn-cs"/>
        </a:defRPr>
      </a:lvl3pPr>
      <a:lvl4pPr marL="1451541" indent="-207363" algn="l" defTabSz="414726" rtl="0" eaLnBrk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anose="02020603050405020304" pitchFamily="18" charset="0"/>
        <a:defRPr sz="1814" kern="1200">
          <a:solidFill>
            <a:srgbClr val="000000"/>
          </a:solidFill>
          <a:latin typeface="+mn-lt"/>
          <a:ea typeface="+mn-ea"/>
          <a:cs typeface="+mn-cs"/>
        </a:defRPr>
      </a:lvl4pPr>
      <a:lvl5pPr marL="1866268" indent="-207363" algn="l" defTabSz="414726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anose="02020603050405020304" pitchFamily="18" charset="0"/>
        <a:defRPr sz="1814" kern="1200">
          <a:solidFill>
            <a:srgbClr val="000000"/>
          </a:solidFill>
          <a:latin typeface="+mn-lt"/>
          <a:ea typeface="+mn-ea"/>
          <a:cs typeface="+mn-cs"/>
        </a:defRPr>
      </a:lvl5pPr>
      <a:lvl6pPr marL="2280994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5720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446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172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0" y="273629"/>
            <a:ext cx="8218080" cy="113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0" y="1604329"/>
            <a:ext cx="8218080" cy="5036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Click to edit the outline text format</a:t>
            </a:r>
          </a:p>
          <a:p>
            <a:pPr lvl="1"/>
            <a:r>
              <a:rPr lang="en-GB" altLang="ru-RU" smtClean="0"/>
              <a:t>Second Outline Level</a:t>
            </a:r>
          </a:p>
          <a:p>
            <a:pPr lvl="2"/>
            <a:r>
              <a:rPr lang="en-GB" altLang="ru-RU" smtClean="0"/>
              <a:t>Third Outline Level</a:t>
            </a:r>
          </a:p>
          <a:p>
            <a:pPr lvl="3"/>
            <a:r>
              <a:rPr lang="en-GB" altLang="ru-RU" smtClean="0"/>
              <a:t>Fourth Outline Level</a:t>
            </a:r>
          </a:p>
          <a:p>
            <a:pPr lvl="4"/>
            <a:r>
              <a:rPr lang="en-GB" altLang="ru-RU" smtClean="0"/>
              <a:t>Fifth Outline Level</a:t>
            </a:r>
          </a:p>
          <a:p>
            <a:pPr lvl="4"/>
            <a:r>
              <a:rPr lang="en-GB" altLang="ru-RU" smtClean="0"/>
              <a:t>Sixth Outline Level</a:t>
            </a:r>
          </a:p>
          <a:p>
            <a:pPr lvl="4"/>
            <a:r>
              <a:rPr lang="en-GB" altLang="ru-RU" smtClean="0"/>
              <a:t>Seventh Outline Level</a:t>
            </a:r>
          </a:p>
          <a:p>
            <a:pPr lvl="4"/>
            <a:r>
              <a:rPr lang="en-GB" altLang="ru-RU" smtClean="0"/>
              <a:t>Eighth Outline Level</a:t>
            </a:r>
          </a:p>
          <a:p>
            <a:pPr lvl="4"/>
            <a:r>
              <a:rPr lang="en-GB" altLang="ru-RU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0" y="6247376"/>
            <a:ext cx="2119680" cy="46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mtClean="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 defTabSz="414726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86721" y="6595892"/>
            <a:ext cx="2888640" cy="26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mtClean="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 defTabSz="414726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192161" y="6641977"/>
            <a:ext cx="947520" cy="23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mtClean="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 defTabSz="414726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B6718B-C933-4187-8179-F3FAC8C3A6B4}" type="slidenum">
              <a:rPr lang="en-US" altLang="ru-RU" smtClean="0"/>
              <a:pPr defTabSz="414726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48588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xStyles>
    <p:titleStyle>
      <a:lvl1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2pPr>
      <a:lvl3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3pPr>
      <a:lvl4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4pPr>
      <a:lvl5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5pPr>
      <a:lvl6pPr marL="2280994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6pPr>
      <a:lvl7pPr marL="2695720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7pPr>
      <a:lvl8pPr marL="3110446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8pPr>
      <a:lvl9pPr marL="3525172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9pPr>
    </p:titleStyle>
    <p:bodyStyle>
      <a:lvl1pPr marL="311045" indent="-311045" algn="l" defTabSz="414726" rtl="0" eaLnBrk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panose="02020603050405020304" pitchFamily="18" charset="0"/>
        <a:defRPr sz="2903" kern="1200">
          <a:solidFill>
            <a:srgbClr val="000000"/>
          </a:solidFill>
          <a:latin typeface="+mn-lt"/>
          <a:ea typeface="+mn-ea"/>
          <a:cs typeface="+mn-cs"/>
        </a:defRPr>
      </a:lvl1pPr>
      <a:lvl2pPr marL="673930" indent="-259204" algn="l" defTabSz="414726" rtl="0" eaLnBrk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anose="02020603050405020304" pitchFamily="18" charset="0"/>
        <a:defRPr sz="2540" kern="1200">
          <a:solidFill>
            <a:srgbClr val="000000"/>
          </a:solidFill>
          <a:latin typeface="+mn-lt"/>
          <a:ea typeface="+mn-ea"/>
          <a:cs typeface="+mn-cs"/>
        </a:defRPr>
      </a:lvl2pPr>
      <a:lvl3pPr marL="1036815" indent="-207363" algn="l" defTabSz="414726" rtl="0" eaLnBrk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anose="02020603050405020304" pitchFamily="18" charset="0"/>
        <a:defRPr sz="2177" kern="1200">
          <a:solidFill>
            <a:srgbClr val="000000"/>
          </a:solidFill>
          <a:latin typeface="+mn-lt"/>
          <a:ea typeface="+mn-ea"/>
          <a:cs typeface="+mn-cs"/>
        </a:defRPr>
      </a:lvl3pPr>
      <a:lvl4pPr marL="1451541" indent="-207363" algn="l" defTabSz="414726" rtl="0" eaLnBrk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anose="02020603050405020304" pitchFamily="18" charset="0"/>
        <a:defRPr sz="1814" kern="1200">
          <a:solidFill>
            <a:srgbClr val="000000"/>
          </a:solidFill>
          <a:latin typeface="+mn-lt"/>
          <a:ea typeface="+mn-ea"/>
          <a:cs typeface="+mn-cs"/>
        </a:defRPr>
      </a:lvl4pPr>
      <a:lvl5pPr marL="1866268" indent="-207363" algn="l" defTabSz="414726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anose="02020603050405020304" pitchFamily="18" charset="0"/>
        <a:defRPr sz="1814" kern="1200">
          <a:solidFill>
            <a:srgbClr val="000000"/>
          </a:solidFill>
          <a:latin typeface="+mn-lt"/>
          <a:ea typeface="+mn-ea"/>
          <a:cs typeface="+mn-cs"/>
        </a:defRPr>
      </a:lvl5pPr>
      <a:lvl6pPr marL="2280994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5720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446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172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B9E34-5549-4145-A1A8-34CFAFB5C70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8C3B5-06B0-46C0-91AA-101BD7411D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199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1" y="273629"/>
            <a:ext cx="8222400" cy="113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1" y="1604329"/>
            <a:ext cx="8222400" cy="397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Click to edit the outline text format</a:t>
            </a:r>
          </a:p>
          <a:p>
            <a:pPr lvl="1"/>
            <a:r>
              <a:rPr lang="en-GB" altLang="ru-RU" smtClean="0"/>
              <a:t>Second Outline Level</a:t>
            </a:r>
          </a:p>
          <a:p>
            <a:pPr lvl="2"/>
            <a:r>
              <a:rPr lang="en-GB" altLang="ru-RU" smtClean="0"/>
              <a:t>Third Outline Level</a:t>
            </a:r>
          </a:p>
          <a:p>
            <a:pPr lvl="3"/>
            <a:r>
              <a:rPr lang="en-GB" altLang="ru-RU" smtClean="0"/>
              <a:t>Fourth Outline Level</a:t>
            </a:r>
          </a:p>
          <a:p>
            <a:pPr lvl="4"/>
            <a:r>
              <a:rPr lang="en-GB" altLang="ru-RU" smtClean="0"/>
              <a:t>Fifth Outline Level</a:t>
            </a:r>
          </a:p>
          <a:p>
            <a:pPr lvl="4"/>
            <a:r>
              <a:rPr lang="en-GB" altLang="ru-RU" smtClean="0"/>
              <a:t>Sixth Outline Level</a:t>
            </a:r>
          </a:p>
          <a:p>
            <a:pPr lvl="4"/>
            <a:r>
              <a:rPr lang="en-GB" altLang="ru-RU" smtClean="0"/>
              <a:t>Seventh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0" y="6247376"/>
            <a:ext cx="2124000" cy="46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buClr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ru-RU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680" y="6247376"/>
            <a:ext cx="2892960" cy="46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buClr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ru-RU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0" y="6247376"/>
            <a:ext cx="2124000" cy="46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buClr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E7E430A0-31C1-4026-A663-7667D50DB0F8}" type="slidenum">
              <a:rPr lang="en-US" altLang="ru-RU" smtClean="0"/>
              <a:pPr defTabSz="414726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‹#›</a:t>
            </a:fld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45638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txStyles>
    <p:titleStyle>
      <a:lvl1pPr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 kern="1200">
          <a:solidFill>
            <a:srgbClr val="000000"/>
          </a:solidFill>
          <a:latin typeface="+mj-lt"/>
          <a:ea typeface="+mj-ea"/>
          <a:cs typeface="+mj-cs"/>
        </a:defRPr>
      </a:lvl1pPr>
      <a:lvl2pPr marL="673930" indent="-259204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WenQuanYi Zen Hei Sharp" charset="0"/>
          <a:cs typeface="WenQuanYi Zen Hei Sharp" charset="0"/>
        </a:defRPr>
      </a:lvl2pPr>
      <a:lvl3pPr marL="1036815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WenQuanYi Zen Hei Sharp" charset="0"/>
          <a:cs typeface="WenQuanYi Zen Hei Sharp" charset="0"/>
        </a:defRPr>
      </a:lvl3pPr>
      <a:lvl4pPr marL="1451541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WenQuanYi Zen Hei Sharp" charset="0"/>
          <a:cs typeface="WenQuanYi Zen Hei Sharp" charset="0"/>
        </a:defRPr>
      </a:lvl4pPr>
      <a:lvl5pPr marL="1866268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WenQuanYi Zen Hei Sharp" charset="0"/>
          <a:cs typeface="WenQuanYi Zen Hei Sharp" charset="0"/>
        </a:defRPr>
      </a:lvl5pPr>
      <a:lvl6pPr marL="2280994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WenQuanYi Zen Hei Sharp" charset="0"/>
          <a:cs typeface="WenQuanYi Zen Hei Sharp" charset="0"/>
        </a:defRPr>
      </a:lvl6pPr>
      <a:lvl7pPr marL="2695720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WenQuanYi Zen Hei Sharp" charset="0"/>
          <a:cs typeface="WenQuanYi Zen Hei Sharp" charset="0"/>
        </a:defRPr>
      </a:lvl7pPr>
      <a:lvl8pPr marL="3110446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WenQuanYi Zen Hei Sharp" charset="0"/>
          <a:cs typeface="WenQuanYi Zen Hei Sharp" charset="0"/>
        </a:defRPr>
      </a:lvl8pPr>
      <a:lvl9pPr marL="3525172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WenQuanYi Zen Hei Sharp" charset="0"/>
          <a:cs typeface="WenQuanYi Zen Hei Sharp" charset="0"/>
        </a:defRPr>
      </a:lvl9pPr>
    </p:titleStyle>
    <p:bodyStyle>
      <a:lvl1pPr marL="311045" indent="-311045" algn="l" defTabSz="414726" rtl="0" fontAlgn="base" hangingPunct="0">
        <a:lnSpc>
          <a:spcPct val="93000"/>
        </a:lnSpc>
        <a:spcBef>
          <a:spcPts val="1293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903" kern="1200">
          <a:solidFill>
            <a:srgbClr val="000000"/>
          </a:solidFill>
          <a:latin typeface="+mn-lt"/>
          <a:ea typeface="+mn-ea"/>
          <a:cs typeface="+mn-cs"/>
        </a:defRPr>
      </a:lvl1pPr>
      <a:lvl2pPr marL="673930" indent="-259204" algn="l" defTabSz="414726" rtl="0" fontAlgn="base" hangingPunct="0">
        <a:lnSpc>
          <a:spcPct val="93000"/>
        </a:lnSpc>
        <a:spcBef>
          <a:spcPts val="1032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540" kern="1200">
          <a:solidFill>
            <a:srgbClr val="000000"/>
          </a:solidFill>
          <a:latin typeface="+mn-lt"/>
          <a:ea typeface="+mn-ea"/>
          <a:cs typeface="+mn-cs"/>
        </a:defRPr>
      </a:lvl2pPr>
      <a:lvl3pPr marL="1036815" indent="-207363" algn="l" defTabSz="414726" rtl="0" fontAlgn="base" hangingPunct="0">
        <a:lnSpc>
          <a:spcPct val="93000"/>
        </a:lnSpc>
        <a:spcBef>
          <a:spcPts val="771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177" kern="1200">
          <a:solidFill>
            <a:srgbClr val="000000"/>
          </a:solidFill>
          <a:latin typeface="+mn-lt"/>
          <a:ea typeface="+mn-ea"/>
          <a:cs typeface="+mn-cs"/>
        </a:defRPr>
      </a:lvl3pPr>
      <a:lvl4pPr marL="1451541" indent="-207363" algn="l" defTabSz="414726" rtl="0" fontAlgn="base" hangingPunct="0">
        <a:lnSpc>
          <a:spcPct val="93000"/>
        </a:lnSpc>
        <a:spcBef>
          <a:spcPts val="522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14" kern="1200">
          <a:solidFill>
            <a:srgbClr val="000000"/>
          </a:solidFill>
          <a:latin typeface="+mn-lt"/>
          <a:ea typeface="+mn-ea"/>
          <a:cs typeface="+mn-cs"/>
        </a:defRPr>
      </a:lvl4pPr>
      <a:lvl5pPr marL="1866268" indent="-207363" algn="l" defTabSz="414726" rtl="0" fontAlgn="base" hangingPunct="0">
        <a:lnSpc>
          <a:spcPct val="93000"/>
        </a:lnSpc>
        <a:spcBef>
          <a:spcPts val="261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14" kern="1200">
          <a:solidFill>
            <a:srgbClr val="000000"/>
          </a:solidFill>
          <a:latin typeface="+mn-lt"/>
          <a:ea typeface="+mn-ea"/>
          <a:cs typeface="+mn-cs"/>
        </a:defRPr>
      </a:lvl5pPr>
      <a:lvl6pPr marL="2280994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5720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446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172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22BB59-752C-458B-B54D-C75E6EEAC30A}" type="datetime1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B2A311-D38B-492B-9768-A68F20372F8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976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  <p:sldLayoutId id="214748399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D026F-866C-4004-8797-290038151D6A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E16A0-C0A5-4D11-8037-7D2CA76F4B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729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6A715-3F21-4B23-B4BA-64E670BEC1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20FD7-B5A5-4AEF-85D7-68C923E4CA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258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502C0E-41B1-4DBC-9388-A65B8D451660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13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5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1E22A3-3624-4AA8-AC2E-A3AED9A81DAB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301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D026F-866C-4004-8797-290038151D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E16A0-C0A5-4D11-8037-7D2CA76F4B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136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1"/>
          <p:cNvSpPr>
            <a:spLocks noChangeArrowheads="1"/>
          </p:cNvSpPr>
          <p:nvPr/>
        </p:nvSpPr>
        <p:spPr bwMode="auto">
          <a:xfrm>
            <a:off x="366713" y="1717675"/>
            <a:ext cx="8777287" cy="5140325"/>
          </a:xfrm>
          <a:prstGeom prst="roundRect">
            <a:avLst>
              <a:gd name="adj" fmla="val 32"/>
            </a:avLst>
          </a:prstGeom>
          <a:solidFill>
            <a:srgbClr val="DDDDDD"/>
          </a:solidFill>
          <a:ln w="936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027" name="AutoShape 2"/>
          <p:cNvSpPr>
            <a:spLocks noChangeArrowheads="1"/>
          </p:cNvSpPr>
          <p:nvPr/>
        </p:nvSpPr>
        <p:spPr bwMode="auto">
          <a:xfrm>
            <a:off x="0" y="0"/>
            <a:ext cx="163513" cy="833438"/>
          </a:xfrm>
          <a:prstGeom prst="roundRect">
            <a:avLst>
              <a:gd name="adj" fmla="val 907"/>
            </a:avLst>
          </a:prstGeom>
          <a:solidFill>
            <a:srgbClr val="125C8D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028" name="AutoShape 3"/>
          <p:cNvSpPr>
            <a:spLocks noChangeArrowheads="1"/>
          </p:cNvSpPr>
          <p:nvPr/>
        </p:nvSpPr>
        <p:spPr bwMode="auto">
          <a:xfrm>
            <a:off x="0" y="2160588"/>
            <a:ext cx="163513" cy="833437"/>
          </a:xfrm>
          <a:prstGeom prst="roundRect">
            <a:avLst>
              <a:gd name="adj" fmla="val 907"/>
            </a:avLst>
          </a:prstGeom>
          <a:solidFill>
            <a:srgbClr val="125C8D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029" name="AutoShape 4"/>
          <p:cNvSpPr>
            <a:spLocks noChangeArrowheads="1"/>
          </p:cNvSpPr>
          <p:nvPr/>
        </p:nvSpPr>
        <p:spPr bwMode="auto">
          <a:xfrm>
            <a:off x="0" y="1060450"/>
            <a:ext cx="163513" cy="833438"/>
          </a:xfrm>
          <a:prstGeom prst="roundRect">
            <a:avLst>
              <a:gd name="adj" fmla="val 907"/>
            </a:avLst>
          </a:prstGeom>
          <a:solidFill>
            <a:srgbClr val="125C8D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3078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344488"/>
            <a:ext cx="780573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Click to edit the title text format</a:t>
            </a:r>
          </a:p>
        </p:txBody>
      </p:sp>
      <p:sp>
        <p:nvSpPr>
          <p:cNvPr id="307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805737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Click to edit the outline text format</a:t>
            </a:r>
          </a:p>
          <a:p>
            <a:pPr lvl="1"/>
            <a:r>
              <a:rPr lang="en-GB" altLang="ru-RU" smtClean="0"/>
              <a:t>Second Outline Level</a:t>
            </a:r>
          </a:p>
          <a:p>
            <a:pPr lvl="2"/>
            <a:r>
              <a:rPr lang="en-GB" altLang="ru-RU" smtClean="0"/>
              <a:t>Third Outline Level</a:t>
            </a:r>
          </a:p>
          <a:p>
            <a:pPr lvl="3"/>
            <a:r>
              <a:rPr lang="en-GB" altLang="ru-RU" smtClean="0"/>
              <a:t>Fourth Outline Level</a:t>
            </a:r>
          </a:p>
          <a:p>
            <a:pPr lvl="4"/>
            <a:r>
              <a:rPr lang="en-GB" altLang="ru-RU" smtClean="0"/>
              <a:t>Fifth Outline Level</a:t>
            </a:r>
          </a:p>
          <a:p>
            <a:pPr lvl="4"/>
            <a:r>
              <a:rPr lang="en-GB" altLang="ru-RU" smtClean="0"/>
              <a:t>Sixth Outline Level</a:t>
            </a:r>
          </a:p>
          <a:p>
            <a:pPr lvl="4"/>
            <a:r>
              <a:rPr lang="en-GB" altLang="ru-RU" smtClean="0"/>
              <a:t>Seventh Outline Level</a:t>
            </a:r>
          </a:p>
          <a:p>
            <a:pPr lvl="4"/>
            <a:r>
              <a:rPr lang="en-GB" altLang="ru-RU" smtClean="0"/>
              <a:t>Eighth Outline Level</a:t>
            </a:r>
          </a:p>
          <a:p>
            <a:pPr lvl="4"/>
            <a:r>
              <a:rPr lang="en-GB" altLang="ru-RU" smtClean="0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49355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</p:sldLayoutIdLst>
  <p:hf hdr="0" ftr="0" dt="0"/>
  <p:txStyles>
    <p:titleStyle>
      <a:lvl1pPr algn="ctr" defTabSz="449263" rtl="0" eaLnBrk="0" fontAlgn="base" hangingPunct="0">
        <a:lnSpc>
          <a:spcPts val="5438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ts val="5438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400" b="1">
          <a:solidFill>
            <a:srgbClr val="333333"/>
          </a:solidFill>
          <a:latin typeface="Arial" charset="0"/>
          <a:cs typeface="Tahoma" pitchFamily="34" charset="0"/>
        </a:defRPr>
      </a:lvl2pPr>
      <a:lvl3pPr algn="ctr" defTabSz="449263" rtl="0" eaLnBrk="0" fontAlgn="base" hangingPunct="0">
        <a:lnSpc>
          <a:spcPts val="5438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400" b="1">
          <a:solidFill>
            <a:srgbClr val="333333"/>
          </a:solidFill>
          <a:latin typeface="Arial" charset="0"/>
          <a:cs typeface="Tahoma" pitchFamily="34" charset="0"/>
        </a:defRPr>
      </a:lvl3pPr>
      <a:lvl4pPr algn="ctr" defTabSz="449263" rtl="0" eaLnBrk="0" fontAlgn="base" hangingPunct="0">
        <a:lnSpc>
          <a:spcPts val="5438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400" b="1">
          <a:solidFill>
            <a:srgbClr val="333333"/>
          </a:solidFill>
          <a:latin typeface="Arial" charset="0"/>
          <a:cs typeface="Tahoma" pitchFamily="34" charset="0"/>
        </a:defRPr>
      </a:lvl4pPr>
      <a:lvl5pPr algn="ctr" defTabSz="449263" rtl="0" eaLnBrk="0" fontAlgn="base" hangingPunct="0">
        <a:lnSpc>
          <a:spcPts val="5438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400" b="1">
          <a:solidFill>
            <a:srgbClr val="333333"/>
          </a:solidFill>
          <a:latin typeface="Arial" charset="0"/>
          <a:cs typeface="Tahoma" pitchFamily="34" charset="0"/>
        </a:defRPr>
      </a:lvl5pPr>
      <a:lvl6pPr marL="457200" algn="l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  <a:cs typeface="Tahoma" pitchFamily="34" charset="0"/>
        </a:defRPr>
      </a:lvl6pPr>
      <a:lvl7pPr marL="914400" algn="l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  <a:cs typeface="Tahoma" pitchFamily="34" charset="0"/>
        </a:defRPr>
      </a:lvl7pPr>
      <a:lvl8pPr marL="1371600" algn="l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  <a:cs typeface="Tahoma" pitchFamily="34" charset="0"/>
        </a:defRPr>
      </a:lvl8pPr>
      <a:lvl9pPr marL="1828800" algn="l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  <a:cs typeface="Tahoma" pitchFamily="34" charset="0"/>
        </a:defRPr>
      </a:lvl9pPr>
    </p:titleStyle>
    <p:bodyStyle>
      <a:lvl1pPr marL="430213" indent="-323850" algn="l" defTabSz="449263" rtl="0" eaLnBrk="0" fontAlgn="base" hangingPunct="0">
        <a:lnSpc>
          <a:spcPts val="3950"/>
        </a:lnSpc>
        <a:spcBef>
          <a:spcPct val="0"/>
        </a:spcBef>
        <a:spcAft>
          <a:spcPct val="0"/>
        </a:spcAft>
        <a:buClr>
          <a:srgbClr val="0E594D"/>
        </a:buClr>
        <a:buSzPct val="45000"/>
        <a:buFont typeface="StarSymbol"/>
        <a:buChar char="●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62013" indent="-285750" algn="l" defTabSz="449263" rtl="0" eaLnBrk="0" fontAlgn="base" hangingPunct="0">
        <a:lnSpc>
          <a:spcPct val="124000"/>
        </a:lnSpc>
        <a:spcBef>
          <a:spcPct val="0"/>
        </a:spcBef>
        <a:spcAft>
          <a:spcPct val="0"/>
        </a:spcAft>
        <a:buClr>
          <a:srgbClr val="000000"/>
        </a:buClr>
        <a:buSzPct val="75000"/>
        <a:buFont typeface="StarSymbol"/>
        <a:buChar char="–"/>
        <a:defRPr sz="2800">
          <a:solidFill>
            <a:srgbClr val="000000"/>
          </a:solidFill>
          <a:latin typeface="+mn-lt"/>
          <a:cs typeface="+mn-cs"/>
        </a:defRPr>
      </a:lvl2pPr>
      <a:lvl3pPr marL="1293813" indent="-215900" algn="l" defTabSz="449263" rtl="0" eaLnBrk="0" fontAlgn="base" hangingPunct="0">
        <a:lnSpc>
          <a:spcPct val="12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buChar char="●"/>
        <a:defRPr sz="2400">
          <a:solidFill>
            <a:srgbClr val="000000"/>
          </a:solidFill>
          <a:latin typeface="+mn-lt"/>
          <a:cs typeface="+mn-cs"/>
        </a:defRPr>
      </a:lvl3pPr>
      <a:lvl4pPr marL="1725613" indent="-214313" algn="l" defTabSz="449263" rtl="0" eaLnBrk="0" fontAlgn="base" hangingPunct="0">
        <a:lnSpc>
          <a:spcPct val="124000"/>
        </a:lnSpc>
        <a:spcBef>
          <a:spcPct val="0"/>
        </a:spcBef>
        <a:spcAft>
          <a:spcPct val="0"/>
        </a:spcAft>
        <a:buClr>
          <a:srgbClr val="000000"/>
        </a:buClr>
        <a:buSzPct val="75000"/>
        <a:buFont typeface="StarSymbol"/>
        <a:buChar char="–"/>
        <a:defRPr sz="2000">
          <a:solidFill>
            <a:srgbClr val="000000"/>
          </a:solidFill>
          <a:latin typeface="+mn-lt"/>
          <a:cs typeface="+mn-cs"/>
        </a:defRPr>
      </a:lvl4pPr>
      <a:lvl5pPr marL="2157413" indent="-215900" algn="l" defTabSz="449263" rtl="0" eaLnBrk="0" fontAlgn="base" hangingPunct="0">
        <a:lnSpc>
          <a:spcPct val="12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buChar char="●"/>
        <a:defRPr sz="2000">
          <a:solidFill>
            <a:srgbClr val="000000"/>
          </a:solidFill>
          <a:latin typeface="+mn-lt"/>
          <a:cs typeface="+mn-cs"/>
        </a:defRPr>
      </a:lvl5pPr>
      <a:lvl6pPr marL="2614613" indent="-215900" algn="l" defTabSz="449263" rtl="0" fontAlgn="base" hangingPunct="0">
        <a:lnSpc>
          <a:spcPct val="12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cs typeface="+mn-cs"/>
        </a:defRPr>
      </a:lvl6pPr>
      <a:lvl7pPr marL="3071813" indent="-215900" algn="l" defTabSz="449263" rtl="0" fontAlgn="base" hangingPunct="0">
        <a:lnSpc>
          <a:spcPct val="12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cs typeface="+mn-cs"/>
        </a:defRPr>
      </a:lvl7pPr>
      <a:lvl8pPr marL="3529013" indent="-215900" algn="l" defTabSz="449263" rtl="0" fontAlgn="base" hangingPunct="0">
        <a:lnSpc>
          <a:spcPct val="12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cs typeface="+mn-cs"/>
        </a:defRPr>
      </a:lvl8pPr>
      <a:lvl9pPr marL="3986213" indent="-215900" algn="l" defTabSz="449263" rtl="0" fontAlgn="base" hangingPunct="0">
        <a:lnSpc>
          <a:spcPct val="12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C3D5F-1800-4D42-9815-9BEDFC51379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238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C3D5F-1800-4D42-9815-9BEDFC51379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I.Zhitnikov, ICSSNP-2017, Nalchik, 08.06.2016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6AFFA-ADD6-3440-BBCA-66F000BD4A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55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6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6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7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6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8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6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9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6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0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slideLayout" Target="../slideLayouts/slideLayout16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6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42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6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43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6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44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6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45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9.png"/><Relationship Id="rId4" Type="http://schemas.openxmlformats.org/officeDocument/2006/relationships/image" Target="../media/image4.emf"/><Relationship Id="rId9" Type="http://schemas.openxmlformats.org/officeDocument/2006/relationships/image" Target="NUL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0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0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10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52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16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56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1.xml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16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59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18.w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5.wmf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7.wmf"/><Relationship Id="rId5" Type="http://schemas.openxmlformats.org/officeDocument/2006/relationships/image" Target="../media/image14.wmf"/><Relationship Id="rId15" Type="http://schemas.openxmlformats.org/officeDocument/2006/relationships/image" Target="../media/image19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6.wmf"/><Relationship Id="rId14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9.bin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9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png"/><Relationship Id="rId11" Type="http://schemas.openxmlformats.org/officeDocument/2006/relationships/image" Target="../media/image25.png"/><Relationship Id="rId5" Type="http://schemas.openxmlformats.org/officeDocument/2006/relationships/image" Target="../media/image23.png"/><Relationship Id="rId10" Type="http://schemas.openxmlformats.org/officeDocument/2006/relationships/image" Target="../media/image21.wmf"/><Relationship Id="rId4" Type="http://schemas.openxmlformats.org/officeDocument/2006/relationships/image" Target="../media/image22.png"/><Relationship Id="rId9" Type="http://schemas.openxmlformats.org/officeDocument/2006/relationships/oleObject" Target="../embeddings/oleObject1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3" descr="nucleus_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7150" y="-57150"/>
            <a:ext cx="9258300" cy="697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0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957" y="1339552"/>
            <a:ext cx="9309100" cy="4178893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u="sng" dirty="0" smtClean="0">
                <a:latin typeface="Comic Sans MS" panose="030F0702030302020204" pitchFamily="66" charset="0"/>
              </a:rPr>
              <a:t>Prolongation of the project</a:t>
            </a:r>
            <a:r>
              <a:rPr lang="en-US" sz="8800" b="1" dirty="0" smtClean="0">
                <a:latin typeface="Comic Sans MS" panose="030F0702030302020204" pitchFamily="66" charset="0"/>
              </a:rPr>
              <a:t/>
            </a:r>
            <a:br>
              <a:rPr lang="en-US" sz="8800" b="1" dirty="0" smtClean="0">
                <a:latin typeface="Comic Sans MS" panose="030F0702030302020204" pitchFamily="66" charset="0"/>
              </a:rPr>
            </a:br>
            <a:r>
              <a:rPr lang="en-US" sz="8800" b="1" dirty="0" smtClean="0">
                <a:latin typeface="Comic Sans MS" panose="030F0702030302020204" pitchFamily="66" charset="0"/>
              </a:rPr>
              <a:t>DANSS</a:t>
            </a:r>
            <a:r>
              <a:rPr lang="en-US" sz="4000" b="1" dirty="0" smtClean="0"/>
              <a:t> 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3200" i="1" dirty="0" smtClean="0">
                <a:latin typeface="Comic Sans MS" panose="030F0702030302020204" pitchFamily="66" charset="0"/>
              </a:rPr>
              <a:t>JINR (</a:t>
            </a:r>
            <a:r>
              <a:rPr lang="en-US" sz="3200" i="1" dirty="0" err="1" smtClean="0">
                <a:latin typeface="Comic Sans MS" panose="030F0702030302020204" pitchFamily="66" charset="0"/>
              </a:rPr>
              <a:t>Dubna</a:t>
            </a:r>
            <a:r>
              <a:rPr lang="en-US" sz="3200" i="1" dirty="0" smtClean="0">
                <a:latin typeface="Comic Sans MS" panose="030F0702030302020204" pitchFamily="66" charset="0"/>
              </a:rPr>
              <a:t>) + ITEP (Moscow) + …</a:t>
            </a:r>
            <a:br>
              <a:rPr lang="en-US" sz="3200" i="1" dirty="0" smtClean="0">
                <a:latin typeface="Comic Sans MS" panose="030F0702030302020204" pitchFamily="66" charset="0"/>
              </a:rPr>
            </a:br>
            <a:r>
              <a:rPr lang="ru-RU" sz="1600" i="1" dirty="0" smtClean="0">
                <a:latin typeface="Comic Sans MS" panose="030F0702030302020204" pitchFamily="66" charset="0"/>
              </a:rPr>
              <a:t/>
            </a:r>
            <a:br>
              <a:rPr lang="ru-RU" sz="1600" i="1" dirty="0" smtClean="0">
                <a:latin typeface="Comic Sans MS" panose="030F0702030302020204" pitchFamily="66" charset="0"/>
              </a:rPr>
            </a:br>
            <a:r>
              <a:rPr lang="en-US" sz="3600" b="1" dirty="0" smtClean="0">
                <a:latin typeface="Comic Sans MS" panose="030F0702030302020204" pitchFamily="66" charset="0"/>
              </a:rPr>
              <a:t>D</a:t>
            </a:r>
            <a:r>
              <a:rPr lang="en-US" sz="3600" b="1" dirty="0" smtClean="0">
                <a:solidFill>
                  <a:srgbClr val="287B98"/>
                </a:solidFill>
                <a:latin typeface="Comic Sans MS" panose="030F0702030302020204" pitchFamily="66" charset="0"/>
              </a:rPr>
              <a:t>etector</a:t>
            </a:r>
            <a:r>
              <a:rPr lang="en-US" sz="3600" b="1" dirty="0" smtClean="0">
                <a:latin typeface="Comic Sans MS" panose="030F0702030302020204" pitchFamily="66" charset="0"/>
              </a:rPr>
              <a:t> </a:t>
            </a:r>
            <a:r>
              <a:rPr lang="ru-RU" sz="3600" b="1" dirty="0" smtClean="0">
                <a:latin typeface="Comic Sans MS" panose="030F0702030302020204" pitchFamily="66" charset="0"/>
              </a:rPr>
              <a:t> </a:t>
            </a:r>
            <a:r>
              <a:rPr lang="en-US" sz="3600" b="1" dirty="0" smtClean="0">
                <a:solidFill>
                  <a:srgbClr val="287B98"/>
                </a:solidFill>
                <a:latin typeface="Comic Sans MS" panose="030F0702030302020204" pitchFamily="66" charset="0"/>
              </a:rPr>
              <a:t>of the reactor </a:t>
            </a:r>
            <a:r>
              <a:rPr lang="en-US" sz="3600" b="1" dirty="0" err="1" smtClean="0">
                <a:latin typeface="Comic Sans MS" panose="030F0702030302020204" pitchFamily="66" charset="0"/>
              </a:rPr>
              <a:t>A</a:t>
            </a:r>
            <a:r>
              <a:rPr lang="en-US" sz="3600" b="1" dirty="0" err="1" smtClean="0">
                <a:solidFill>
                  <a:srgbClr val="287B98"/>
                </a:solidFill>
                <a:latin typeface="Comic Sans MS" panose="030F0702030302020204" pitchFamily="66" charset="0"/>
              </a:rPr>
              <a:t>nti</a:t>
            </a:r>
            <a:r>
              <a:rPr lang="en-US" sz="3600" b="1" dirty="0" err="1" smtClean="0">
                <a:latin typeface="Comic Sans MS" panose="030F0702030302020204" pitchFamily="66" charset="0"/>
              </a:rPr>
              <a:t>N</a:t>
            </a:r>
            <a:r>
              <a:rPr lang="en-US" sz="3600" b="1" dirty="0" err="1" smtClean="0">
                <a:solidFill>
                  <a:srgbClr val="287B98"/>
                </a:solidFill>
                <a:latin typeface="Comic Sans MS" panose="030F0702030302020204" pitchFamily="66" charset="0"/>
              </a:rPr>
              <a:t>eutrino</a:t>
            </a:r>
            <a:r>
              <a:rPr lang="ru-RU" sz="3600" b="1" dirty="0">
                <a:latin typeface="Comic Sans MS" panose="030F0702030302020204" pitchFamily="66" charset="0"/>
              </a:rPr>
              <a:t> </a:t>
            </a:r>
            <a:r>
              <a:rPr lang="en-US" sz="3600" b="1" dirty="0" smtClean="0">
                <a:latin typeface="Comic Sans MS" panose="030F0702030302020204" pitchFamily="66" charset="0"/>
              </a:rPr>
              <a:t/>
            </a:r>
            <a:br>
              <a:rPr lang="en-US" sz="3600" b="1" dirty="0" smtClean="0">
                <a:latin typeface="Comic Sans MS" panose="030F0702030302020204" pitchFamily="66" charset="0"/>
              </a:rPr>
            </a:br>
            <a:r>
              <a:rPr lang="en-US" sz="3600" b="1" dirty="0" smtClean="0">
                <a:solidFill>
                  <a:srgbClr val="287B98"/>
                </a:solidFill>
                <a:latin typeface="Comic Sans MS" panose="030F0702030302020204" pitchFamily="66" charset="0"/>
              </a:rPr>
              <a:t>based on</a:t>
            </a:r>
            <a:r>
              <a:rPr lang="ru-RU" sz="3600" b="1" dirty="0" smtClean="0">
                <a:solidFill>
                  <a:srgbClr val="287B98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smtClean="0">
                <a:latin typeface="Comic Sans MS" panose="030F0702030302020204" pitchFamily="66" charset="0"/>
              </a:rPr>
              <a:t>S</a:t>
            </a:r>
            <a:r>
              <a:rPr lang="en-US" sz="3600" b="1" dirty="0" smtClean="0">
                <a:solidFill>
                  <a:srgbClr val="287B98"/>
                </a:solidFill>
                <a:latin typeface="Comic Sans MS" panose="030F0702030302020204" pitchFamily="66" charset="0"/>
              </a:rPr>
              <a:t>olid-state</a:t>
            </a:r>
            <a:r>
              <a:rPr lang="en-US" sz="3600" b="1" dirty="0" smtClean="0">
                <a:latin typeface="Comic Sans MS" panose="030F0702030302020204" pitchFamily="66" charset="0"/>
              </a:rPr>
              <a:t> S</a:t>
            </a:r>
            <a:r>
              <a:rPr lang="en-US" sz="3600" b="1" dirty="0" smtClean="0">
                <a:solidFill>
                  <a:srgbClr val="287B98"/>
                </a:solidFill>
                <a:latin typeface="Comic Sans MS" panose="030F0702030302020204" pitchFamily="66" charset="0"/>
              </a:rPr>
              <a:t>cintillator</a:t>
            </a:r>
            <a:endParaRPr lang="ru-RU" sz="5400" b="1" i="1" dirty="0" smtClean="0">
              <a:latin typeface="Comic Sans MS" pitchFamily="66" charset="0"/>
            </a:endParaRPr>
          </a:p>
        </p:txBody>
      </p:sp>
      <p:sp>
        <p:nvSpPr>
          <p:cNvPr id="2053" name="Text Box 18"/>
          <p:cNvSpPr txBox="1">
            <a:spLocks noChangeArrowheads="1"/>
          </p:cNvSpPr>
          <p:nvPr/>
        </p:nvSpPr>
        <p:spPr bwMode="auto">
          <a:xfrm>
            <a:off x="4445115" y="-58738"/>
            <a:ext cx="41232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Comic Sans MS" pitchFamily="66" charset="0"/>
              </a:rPr>
              <a:t>V</a:t>
            </a:r>
            <a:r>
              <a:rPr lang="ru-RU" sz="2000" b="1" dirty="0">
                <a:latin typeface="Comic Sans MS" pitchFamily="66" charset="0"/>
              </a:rPr>
              <a:t>.</a:t>
            </a:r>
            <a:r>
              <a:rPr lang="en-US" sz="2000" b="1" dirty="0" err="1">
                <a:latin typeface="Comic Sans MS" pitchFamily="66" charset="0"/>
              </a:rPr>
              <a:t>Egorov</a:t>
            </a:r>
            <a:r>
              <a:rPr lang="ru-RU" sz="2000" b="1" dirty="0">
                <a:latin typeface="Comic Sans MS" pitchFamily="66" charset="0"/>
              </a:rPr>
              <a:t> </a:t>
            </a:r>
            <a:r>
              <a:rPr lang="en-US" sz="2000" b="1" dirty="0" smtClean="0">
                <a:latin typeface="Comic Sans MS" pitchFamily="66" charset="0"/>
              </a:rPr>
              <a:t> </a:t>
            </a:r>
            <a:r>
              <a:rPr lang="ru-RU" sz="2000" b="1" dirty="0" smtClean="0">
                <a:latin typeface="Comic Sans MS" pitchFamily="66" charset="0"/>
              </a:rPr>
              <a:t>(</a:t>
            </a:r>
            <a:r>
              <a:rPr lang="en-US" sz="2000" b="1" dirty="0">
                <a:latin typeface="Comic Sans MS" pitchFamily="66" charset="0"/>
              </a:rPr>
              <a:t>DLNP JINR</a:t>
            </a:r>
            <a:r>
              <a:rPr lang="ru-RU" sz="2000" b="1" dirty="0">
                <a:latin typeface="Comic Sans MS" pitchFamily="66" charset="0"/>
              </a:rPr>
              <a:t>, </a:t>
            </a:r>
            <a:r>
              <a:rPr lang="en-US" sz="2000" b="1" dirty="0" err="1">
                <a:latin typeface="Comic Sans MS" pitchFamily="66" charset="0"/>
              </a:rPr>
              <a:t>Dubna</a:t>
            </a:r>
            <a:r>
              <a:rPr lang="ru-RU" sz="2000" b="1" dirty="0" smtClean="0">
                <a:latin typeface="Comic Sans MS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4722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50327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Comic Sans MS" panose="030F0702030302020204" pitchFamily="66" charset="0"/>
              </a:rPr>
              <a:t>Calibration with cosmic muons</a:t>
            </a:r>
            <a:endParaRPr lang="ru-RU" sz="3600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38" y="1591468"/>
            <a:ext cx="7422292" cy="466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8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81" y="10058"/>
            <a:ext cx="9170981" cy="68378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26564" y="6399173"/>
            <a:ext cx="3731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i="1" dirty="0" smtClean="0">
                <a:solidFill>
                  <a:srgbClr val="FFFF00"/>
                </a:solidFill>
                <a:latin typeface="Tahoma"/>
              </a:rPr>
              <a:t>arXiv:1606.02896 </a:t>
            </a:r>
            <a:r>
              <a:rPr lang="nn-NO" i="1" dirty="0">
                <a:solidFill>
                  <a:srgbClr val="FFFF00"/>
                </a:solidFill>
                <a:latin typeface="Tahoma"/>
              </a:rPr>
              <a:t>[physics.ins-det]</a:t>
            </a:r>
            <a:endParaRPr lang="ru-RU" i="1" dirty="0">
              <a:solidFill>
                <a:srgbClr val="FFFF00"/>
              </a:solidFill>
              <a:latin typeface="Tahom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06641" y="150222"/>
            <a:ext cx="129073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Mar 2016</a:t>
            </a:r>
            <a:endParaRPr lang="ru-RU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26981" y="10058"/>
            <a:ext cx="455291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rgbClr val="FFFF00"/>
                </a:solidFill>
                <a:effectLst/>
              </a:rPr>
              <a:t>The crew on board</a:t>
            </a:r>
            <a:endParaRPr lang="ru-RU" sz="4400" b="1" cap="none" spc="0" dirty="0">
              <a:ln/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073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081" y="855617"/>
            <a:ext cx="8265073" cy="501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0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68" y="1045029"/>
            <a:ext cx="8885029" cy="546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89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031" y="689019"/>
            <a:ext cx="5943492" cy="48038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74254" y="6065949"/>
            <a:ext cx="5883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“Bump” at ~5 MeV : </a:t>
            </a:r>
            <a:r>
              <a:rPr lang="en-US" dirty="0"/>
              <a:t>	</a:t>
            </a:r>
            <a:r>
              <a:rPr lang="en-US" dirty="0" err="1" smtClean="0"/>
              <a:t>Daya</a:t>
            </a:r>
            <a:r>
              <a:rPr lang="en-US" dirty="0" smtClean="0"/>
              <a:t> Bay, Double </a:t>
            </a:r>
            <a:r>
              <a:rPr lang="en-US" dirty="0" err="1" smtClean="0"/>
              <a:t>Chooz</a:t>
            </a:r>
            <a:r>
              <a:rPr lang="en-US" dirty="0" smtClean="0"/>
              <a:t>, NEOS</a:t>
            </a:r>
          </a:p>
          <a:p>
            <a:r>
              <a:rPr lang="en-US" dirty="0" smtClean="0"/>
              <a:t>“No Bump”:  		</a:t>
            </a:r>
            <a:r>
              <a:rPr lang="en-US" dirty="0" err="1" smtClean="0"/>
              <a:t>Bugey</a:t>
            </a:r>
            <a:r>
              <a:rPr lang="en-US" dirty="0" smtClean="0"/>
              <a:t>, DANSS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933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31201" y="5966281"/>
            <a:ext cx="8625600" cy="54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1633">
              <a:solidFill>
                <a:srgbClr val="FFFFFF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68841"/>
            <a:ext cx="9142560" cy="291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761" y="4002121"/>
            <a:ext cx="4289760" cy="271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1824481" y="2819880"/>
            <a:ext cx="912960" cy="414720"/>
          </a:xfrm>
          <a:prstGeom prst="wedgeRoundRectCallout">
            <a:avLst>
              <a:gd name="adj1" fmla="val -21417"/>
              <a:gd name="adj2" fmla="val -327889"/>
              <a:gd name="adj3" fmla="val 16667"/>
            </a:avLst>
          </a:prstGeom>
          <a:solidFill>
            <a:srgbClr val="FFFF99"/>
          </a:solidFill>
          <a:ln w="9360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5pPr>
            <a:lvl6pPr marL="2514600" indent="-228600" algn="ctr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6pPr>
            <a:lvl7pPr marL="2971800" indent="-228600" algn="ctr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7pPr>
            <a:lvl8pPr marL="3429000" indent="-228600" algn="ctr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8pPr>
            <a:lvl9pPr marL="3886200" indent="-228600" algn="ctr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9pPr>
          </a:lstStyle>
          <a:p>
            <a:pPr algn="ctr"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ru-RU" sz="998"/>
              <a:t>Нормировка</a:t>
            </a:r>
          </a:p>
          <a:p>
            <a:pPr algn="ctr"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ru-RU" sz="998"/>
              <a:t>по 12 точкам</a:t>
            </a:r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3234240" y="3981961"/>
            <a:ext cx="1658880" cy="912960"/>
          </a:xfrm>
          <a:prstGeom prst="wedgeRoundRectCallout">
            <a:avLst>
              <a:gd name="adj1" fmla="val 6977"/>
              <a:gd name="adj2" fmla="val 110463"/>
              <a:gd name="adj3" fmla="val 16667"/>
            </a:avLst>
          </a:prstGeom>
          <a:solidFill>
            <a:srgbClr val="FFFF99"/>
          </a:solidFill>
          <a:ln w="9360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5pPr>
            <a:lvl6pPr marL="2514600" indent="-228600" algn="ctr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6pPr>
            <a:lvl7pPr marL="2971800" indent="-228600" algn="ctr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7pPr>
            <a:lvl8pPr marL="3429000" indent="-228600" algn="ctr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8pPr>
            <a:lvl9pPr marL="3886200" indent="-228600" algn="ctr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9pPr>
          </a:lstStyle>
          <a:p>
            <a:pPr algn="ctr"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ru-RU" sz="1270"/>
              <a:t>Ниже ожидаемой </a:t>
            </a:r>
          </a:p>
          <a:p>
            <a:pPr algn="ctr"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ru-RU" sz="1270"/>
              <a:t>перед </a:t>
            </a:r>
          </a:p>
          <a:p>
            <a:pPr algn="ctr"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ru-RU" sz="1270"/>
              <a:t>перезагрузкой</a:t>
            </a:r>
          </a:p>
        </p:txBody>
      </p:sp>
      <p:sp>
        <p:nvSpPr>
          <p:cNvPr id="4103" name="AutoShape 7"/>
          <p:cNvSpPr>
            <a:spLocks noChangeArrowheads="1"/>
          </p:cNvSpPr>
          <p:nvPr/>
        </p:nvSpPr>
        <p:spPr bwMode="auto">
          <a:xfrm>
            <a:off x="7050240" y="4231081"/>
            <a:ext cx="1658880" cy="912960"/>
          </a:xfrm>
          <a:prstGeom prst="wedgeRoundRectCallout">
            <a:avLst>
              <a:gd name="adj1" fmla="val -84634"/>
              <a:gd name="adj2" fmla="val 58333"/>
              <a:gd name="adj3" fmla="val 16667"/>
            </a:avLst>
          </a:prstGeom>
          <a:solidFill>
            <a:srgbClr val="FFFF99"/>
          </a:solidFill>
          <a:ln w="9360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5pPr>
            <a:lvl6pPr marL="2514600" indent="-228600" algn="ctr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6pPr>
            <a:lvl7pPr marL="2971800" indent="-228600" algn="ctr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7pPr>
            <a:lvl8pPr marL="3429000" indent="-228600" algn="ctr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8pPr>
            <a:lvl9pPr marL="3886200" indent="-228600" algn="ctr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9pPr>
          </a:lstStyle>
          <a:p>
            <a:pPr algn="ctr"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ru-RU" sz="1270"/>
              <a:t>Выше ожидаемой </a:t>
            </a:r>
          </a:p>
          <a:p>
            <a:pPr algn="ctr"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ru-RU" sz="1270"/>
              <a:t>после </a:t>
            </a:r>
          </a:p>
          <a:p>
            <a:pPr algn="ctr"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ru-RU" sz="1270"/>
              <a:t>перезагрузки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747519" y="222330"/>
            <a:ext cx="7886700" cy="4353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DANSS data taking</a:t>
            </a:r>
            <a:endParaRPr lang="ru-RU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8898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9" y="0"/>
            <a:ext cx="9144000" cy="667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81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ABED6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0050" y="259415"/>
            <a:ext cx="8872538" cy="731838"/>
          </a:xfrm>
        </p:spPr>
        <p:txBody>
          <a:bodyPr/>
          <a:lstStyle/>
          <a:p>
            <a:pPr eaLnBrk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ru-RU" sz="24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IBD total rate vs. effective distance</a:t>
            </a:r>
            <a:br>
              <a:rPr lang="en-US" altLang="ru-RU" sz="2400" dirty="0" smtClean="0">
                <a:solidFill>
                  <a:srgbClr val="000000"/>
                </a:solidFill>
                <a:latin typeface="Comic Sans MS" panose="030F0702030302020204" pitchFamily="66" charset="0"/>
              </a:rPr>
            </a:br>
            <a:r>
              <a:rPr lang="en-US" altLang="ru-RU" sz="2400" b="0" i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(burning probability is taken into account)</a:t>
            </a:r>
            <a:endParaRPr lang="en-GB" altLang="ru-RU" sz="3200" b="0" i="1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27898" y="4270997"/>
            <a:ext cx="5161159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fontAlgn="base"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Pct val="100000"/>
            </a:pP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IBD flux follows perfectly the 1/R</a:t>
            </a:r>
            <a:r>
              <a:rPr lang="en-US" baseline="-25000" dirty="0" smtClean="0">
                <a:solidFill>
                  <a:srgbClr val="000000"/>
                </a:solidFill>
                <a:cs typeface="Arial" panose="020B0604020202020204" pitchFamily="34" charset="0"/>
              </a:rPr>
              <a:t>EFF</a:t>
            </a:r>
            <a:r>
              <a:rPr lang="en-US" baseline="30000" dirty="0" smtClean="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 dependence.</a:t>
            </a:r>
          </a:p>
          <a:p>
            <a:pPr algn="just" eaLnBrk="1" fontAlgn="base"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Pct val="100000"/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Effective 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distance R</a:t>
            </a:r>
            <a:r>
              <a:rPr lang="en-US" baseline="-25000" dirty="0" smtClean="0">
                <a:solidFill>
                  <a:srgbClr val="000000"/>
                </a:solidFill>
                <a:cs typeface="Arial" panose="020B0604020202020204" pitchFamily="34" charset="0"/>
              </a:rPr>
              <a:t>EFF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takes into account 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real spatial </a:t>
            </a: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distribution of 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 detection </a:t>
            </a: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efficiency and the 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reactor core burning profile, which </a:t>
            </a: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is monitored </a:t>
            </a:r>
            <a:r>
              <a:rPr lang="en-US" dirty="0" smtClean="0">
                <a:solidFill>
                  <a:srgbClr val="FF0000"/>
                </a:solidFill>
                <a:cs typeface="Arial" panose="020B0604020202020204" pitchFamily="34" charset="0"/>
              </a:rPr>
              <a:t>permanently </a:t>
            </a: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by the KNPP</a:t>
            </a: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 (see the right figure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). </a:t>
            </a:r>
          </a:p>
          <a:p>
            <a:pPr algn="just" eaLnBrk="1" fontAlgn="base"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Pct val="100000"/>
            </a:pP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The time variation of  reactor core burning profile </a:t>
            </a:r>
            <a:r>
              <a:rPr lang="en-US" dirty="0" smtClean="0">
                <a:solidFill>
                  <a:srgbClr val="FF0000"/>
                </a:solidFill>
                <a:cs typeface="Arial" panose="020B0604020202020204" pitchFamily="34" charset="0"/>
              </a:rPr>
              <a:t>has been also taken into account in sensitivity estimations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98" y="1280837"/>
            <a:ext cx="5495994" cy="2787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 bwMode="auto">
          <a:xfrm>
            <a:off x="1378248" y="1518916"/>
            <a:ext cx="1224136" cy="2052000"/>
          </a:xfrm>
          <a:prstGeom prst="rect">
            <a:avLst/>
          </a:prstGeom>
          <a:solidFill>
            <a:srgbClr val="FF0000">
              <a:alpha val="1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627784" y="1521016"/>
            <a:ext cx="1224136" cy="2052000"/>
          </a:xfrm>
          <a:prstGeom prst="rect">
            <a:avLst/>
          </a:prstGeom>
          <a:solidFill>
            <a:srgbClr val="00B050">
              <a:alpha val="1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3864620" y="1518916"/>
            <a:ext cx="1224136" cy="2052000"/>
          </a:xfrm>
          <a:prstGeom prst="rect">
            <a:avLst/>
          </a:prstGeom>
          <a:solidFill>
            <a:srgbClr val="0070C0">
              <a:alpha val="1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51997" y="2200218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UP</a:t>
            </a:r>
            <a:endParaRPr lang="ru-RU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27784" y="2200218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MIDDLE</a:t>
            </a:r>
            <a:endParaRPr lang="ru-RU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95936" y="2200218"/>
            <a:ext cx="975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DOWN</a:t>
            </a:r>
            <a:endParaRPr lang="ru-RU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04448" y="537321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R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56176" y="16288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H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5796136" y="6146720"/>
            <a:ext cx="329796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Pct val="100000"/>
            </a:pPr>
            <a:r>
              <a:rPr lang="en-US" sz="16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An example of the reactor core burning profile vs. time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268760"/>
            <a:ext cx="3246452" cy="487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ая выноска 9"/>
          <p:cNvSpPr/>
          <p:nvPr/>
        </p:nvSpPr>
        <p:spPr bwMode="auto">
          <a:xfrm>
            <a:off x="6428346" y="4122800"/>
            <a:ext cx="1016774" cy="681020"/>
          </a:xfrm>
          <a:prstGeom prst="wedgeRectCallout">
            <a:avLst>
              <a:gd name="adj1" fmla="val -68296"/>
              <a:gd name="adj2" fmla="val -12148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Core </a:t>
            </a:r>
            <a:r>
              <a:rPr lang="en-US" b="1" dirty="0">
                <a:solidFill>
                  <a:srgbClr val="000000"/>
                </a:solidFill>
                <a:latin typeface="Comic Sans MS" panose="030F0702030302020204" pitchFamily="66" charset="0"/>
              </a:rPr>
              <a:t>c</a:t>
            </a:r>
            <a:r>
              <a:rPr lang="en-US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enter</a:t>
            </a:r>
            <a:endParaRPr lang="en-US" sz="2400" b="1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7433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9894683"/>
              </p:ext>
            </p:extLst>
          </p:nvPr>
        </p:nvGraphicFramePr>
        <p:xfrm>
          <a:off x="398463" y="227013"/>
          <a:ext cx="8347075" cy="640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4" name="Plot" r:id="rId3" imgW="8347320" imgH="6406200" progId="Grapher.Document">
                  <p:embed/>
                </p:oleObj>
              </mc:Choice>
              <mc:Fallback>
                <p:oleObj name="Plot" r:id="rId3" imgW="8347320" imgH="640620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8463" y="227013"/>
                        <a:ext cx="8347075" cy="6405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31465" y="148107"/>
            <a:ext cx="26404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1133AF"/>
                </a:solidFill>
              </a:rPr>
              <a:t>arXiv:1709.04294[</a:t>
            </a:r>
            <a:r>
              <a:rPr lang="en-US" i="1" dirty="0" err="1" smtClean="0">
                <a:solidFill>
                  <a:srgbClr val="1133AF"/>
                </a:solidFill>
              </a:rPr>
              <a:t>hep-ph</a:t>
            </a:r>
            <a:r>
              <a:rPr lang="en-US" i="1" dirty="0" smtClean="0">
                <a:solidFill>
                  <a:srgbClr val="1133AF"/>
                </a:solidFill>
              </a:rPr>
              <a:t>]</a:t>
            </a:r>
            <a:endParaRPr lang="ru-RU" i="1" dirty="0">
              <a:solidFill>
                <a:srgbClr val="1133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16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3112543"/>
              </p:ext>
            </p:extLst>
          </p:nvPr>
        </p:nvGraphicFramePr>
        <p:xfrm>
          <a:off x="398463" y="227013"/>
          <a:ext cx="8347075" cy="640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7" name="Plot" r:id="rId3" imgW="8347320" imgH="6406200" progId="Grapher.Document">
                  <p:embed/>
                </p:oleObj>
              </mc:Choice>
              <mc:Fallback>
                <p:oleObj name="Plot" r:id="rId3" imgW="8347320" imgH="640620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8463" y="227013"/>
                        <a:ext cx="8347075" cy="6405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087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343" y="133922"/>
            <a:ext cx="6120555" cy="6592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ая выноска 9"/>
          <p:cNvSpPr/>
          <p:nvPr/>
        </p:nvSpPr>
        <p:spPr>
          <a:xfrm>
            <a:off x="2930381" y="3852609"/>
            <a:ext cx="1224136" cy="627626"/>
          </a:xfrm>
          <a:prstGeom prst="wedgeRectCallout">
            <a:avLst>
              <a:gd name="adj1" fmla="val 133183"/>
              <a:gd name="adj2" fmla="val 4351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Core of</a:t>
            </a:r>
            <a:endParaRPr lang="ru-RU" b="1" dirty="0">
              <a:solidFill>
                <a:schemeClr val="tx2"/>
              </a:solidFill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ВВЭР-1000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22" name="Прямоугольная выноска 21"/>
          <p:cNvSpPr/>
          <p:nvPr/>
        </p:nvSpPr>
        <p:spPr>
          <a:xfrm>
            <a:off x="57954" y="5186326"/>
            <a:ext cx="2997837" cy="1540306"/>
          </a:xfrm>
          <a:prstGeom prst="wedgeRectCallout">
            <a:avLst>
              <a:gd name="adj1" fmla="val 115213"/>
              <a:gd name="adj2" fmla="val -64133"/>
            </a:avLst>
          </a:prstGeom>
          <a:solidFill>
            <a:srgbClr val="FFFF00"/>
          </a:solidFill>
          <a:ln>
            <a:solidFill>
              <a:srgbClr val="1133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 err="1" smtClean="0">
                <a:solidFill>
                  <a:srgbClr val="000099"/>
                </a:solidFill>
                <a:latin typeface="Arial" charset="0"/>
              </a:rPr>
              <a:t>Techn</a:t>
            </a:r>
            <a:r>
              <a:rPr lang="en-US" sz="2400" kern="0" dirty="0" smtClean="0">
                <a:solidFill>
                  <a:srgbClr val="000099"/>
                </a:solidFill>
                <a:latin typeface="Arial" charset="0"/>
              </a:rPr>
              <a:t>. room A336</a:t>
            </a:r>
            <a:endParaRPr lang="en-US" sz="2400" kern="0" dirty="0">
              <a:solidFill>
                <a:srgbClr val="000099"/>
              </a:solidFill>
              <a:latin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solidFill>
                  <a:srgbClr val="000099"/>
                </a:solidFill>
                <a:latin typeface="Arial" charset="0"/>
              </a:rPr>
              <a:t>just under reactor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9 m</a:t>
            </a:r>
            <a:r>
              <a:rPr lang="en-US" sz="2400" kern="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kern="0" dirty="0">
                <a:solidFill>
                  <a:srgbClr val="000099"/>
                </a:solidFill>
                <a:latin typeface="Arial" charset="0"/>
              </a:rPr>
              <a:t>only!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solidFill>
                  <a:srgbClr val="010199"/>
                </a:solidFill>
                <a:latin typeface="Arial" charset="0"/>
                <a:sym typeface="Symbol" pitchFamily="18" charset="2"/>
              </a:rPr>
              <a:t>5 10</a:t>
            </a:r>
            <a:r>
              <a:rPr lang="en-US" sz="2400" kern="0" baseline="30000" dirty="0">
                <a:solidFill>
                  <a:srgbClr val="010199"/>
                </a:solidFill>
                <a:latin typeface="Arial" charset="0"/>
                <a:sym typeface="Symbol" pitchFamily="18" charset="2"/>
              </a:rPr>
              <a:t>13 </a:t>
            </a:r>
            <a:r>
              <a:rPr lang="en-US" sz="2400" kern="0" dirty="0">
                <a:solidFill>
                  <a:srgbClr val="010199"/>
                </a:solidFill>
                <a:latin typeface="Arial" charset="0"/>
                <a:sym typeface="Symbol" pitchFamily="18" charset="2"/>
              </a:rPr>
              <a:t>/</a:t>
            </a:r>
            <a:r>
              <a:rPr lang="en-US" sz="2400" kern="0" dirty="0" smtClean="0">
                <a:solidFill>
                  <a:srgbClr val="010199"/>
                </a:solidFill>
                <a:latin typeface="Arial" charset="0"/>
                <a:sym typeface="Symbol" pitchFamily="18" charset="2"/>
              </a:rPr>
              <a:t>cm</a:t>
            </a:r>
            <a:r>
              <a:rPr lang="en-US" sz="2400" kern="0" baseline="30000" dirty="0" smtClean="0">
                <a:solidFill>
                  <a:srgbClr val="010199"/>
                </a:solidFill>
                <a:latin typeface="Arial" charset="0"/>
                <a:sym typeface="Symbol" pitchFamily="18" charset="2"/>
              </a:rPr>
              <a:t>2</a:t>
            </a:r>
            <a:r>
              <a:rPr lang="en-US" sz="2400" kern="0" dirty="0" smtClean="0">
                <a:solidFill>
                  <a:srgbClr val="010199"/>
                </a:solidFill>
                <a:latin typeface="Arial" charset="0"/>
                <a:sym typeface="Symbol" pitchFamily="18" charset="2"/>
              </a:rPr>
              <a:t>/s</a:t>
            </a:r>
            <a:endParaRPr lang="en-US" sz="2400" kern="0" dirty="0">
              <a:solidFill>
                <a:srgbClr val="010199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24" name="Прямоугольная выноска 23"/>
          <p:cNvSpPr/>
          <p:nvPr/>
        </p:nvSpPr>
        <p:spPr>
          <a:xfrm>
            <a:off x="7004611" y="3371956"/>
            <a:ext cx="1452680" cy="381759"/>
          </a:xfrm>
          <a:prstGeom prst="wedgeRectCallout">
            <a:avLst>
              <a:gd name="adj1" fmla="val -104115"/>
              <a:gd name="adj2" fmla="val 9984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Cooling Pond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Блок-схема: перфолента 2"/>
          <p:cNvSpPr/>
          <p:nvPr/>
        </p:nvSpPr>
        <p:spPr>
          <a:xfrm>
            <a:off x="7486057" y="426788"/>
            <a:ext cx="1586914" cy="503582"/>
          </a:xfrm>
          <a:prstGeom prst="flowChartPunchedTap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57954" y="70834"/>
            <a:ext cx="3232598" cy="2025509"/>
          </a:xfrm>
          <a:prstGeom prst="rect">
            <a:avLst/>
          </a:prstGeom>
          <a:solidFill>
            <a:srgbClr val="33CCCC">
              <a:alpha val="61000"/>
            </a:srgbClr>
          </a:solidFill>
          <a:ln w="9525">
            <a:solidFill>
              <a:srgbClr val="010199"/>
            </a:solidFill>
            <a:miter lim="800000"/>
            <a:headEnd/>
            <a:tailEnd/>
          </a:ln>
          <a:effectLst/>
        </p:spPr>
        <p:txBody>
          <a:bodyPr wrap="square" lIns="90000" tIns="216000" rIns="90000" bIns="144000" anchorCtr="1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199"/>
                </a:solidFill>
                <a:effectLst/>
                <a:uLnTx/>
                <a:uFillTx/>
                <a:latin typeface="Arial" charset="0"/>
              </a:rPr>
              <a:t>Overburden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10199"/>
                </a:solidFill>
                <a:effectLst/>
                <a:uLnTx/>
                <a:uFillTx/>
                <a:latin typeface="Arial" charset="0"/>
              </a:rPr>
              <a:t>(reactor, building, </a:t>
            </a: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10199"/>
                </a:solidFill>
                <a:effectLst/>
                <a:uLnTx/>
                <a:uFillTx/>
                <a:latin typeface="Arial" charset="0"/>
              </a:rPr>
              <a:t>shielding, cooling pond, 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10199"/>
                </a:solidFill>
                <a:effectLst/>
                <a:uLnTx/>
                <a:uFillTx/>
                <a:latin typeface="Arial" charset="0"/>
              </a:rPr>
              <a:t>etc.):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~50 m of water eq.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42449" y="68350"/>
            <a:ext cx="34104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Reactor building of the  B-320 project </a:t>
            </a:r>
            <a:endParaRPr lang="en-US" sz="1600" b="1" dirty="0"/>
          </a:p>
        </p:txBody>
      </p:sp>
      <p:sp>
        <p:nvSpPr>
          <p:cNvPr id="11" name="Блок-схема: перфолента 10"/>
          <p:cNvSpPr/>
          <p:nvPr/>
        </p:nvSpPr>
        <p:spPr>
          <a:xfrm>
            <a:off x="7494809" y="809135"/>
            <a:ext cx="1586914" cy="450796"/>
          </a:xfrm>
          <a:prstGeom prst="flowChartPunchedTap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Блок-схема: перфолента 11"/>
          <p:cNvSpPr/>
          <p:nvPr/>
        </p:nvSpPr>
        <p:spPr>
          <a:xfrm>
            <a:off x="7486057" y="154460"/>
            <a:ext cx="1586914" cy="440494"/>
          </a:xfrm>
          <a:prstGeom prst="flowChartPunchedTap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83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5963556"/>
              </p:ext>
            </p:extLst>
          </p:nvPr>
        </p:nvGraphicFramePr>
        <p:xfrm>
          <a:off x="398463" y="227013"/>
          <a:ext cx="8347075" cy="640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9" name="Plot" r:id="rId3" imgW="8347320" imgH="6406200" progId="Grapher.Document">
                  <p:embed/>
                </p:oleObj>
              </mc:Choice>
              <mc:Fallback>
                <p:oleObj name="Plot" r:id="rId3" imgW="8347320" imgH="640620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8463" y="227013"/>
                        <a:ext cx="8347075" cy="6405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744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5723399"/>
              </p:ext>
            </p:extLst>
          </p:nvPr>
        </p:nvGraphicFramePr>
        <p:xfrm>
          <a:off x="398463" y="227013"/>
          <a:ext cx="8347075" cy="640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5" name="Plot" r:id="rId3" imgW="8347320" imgH="6406200" progId="Grapher.Document">
                  <p:embed/>
                </p:oleObj>
              </mc:Choice>
              <mc:Fallback>
                <p:oleObj name="Plot" r:id="rId3" imgW="8347320" imgH="640620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8463" y="227013"/>
                        <a:ext cx="8347075" cy="6405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5796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271" y="564273"/>
            <a:ext cx="5003442" cy="3305828"/>
          </a:xfrm>
          <a:prstGeom prst="rect">
            <a:avLst/>
          </a:prstGeom>
        </p:spPr>
      </p:pic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398463" y="227013"/>
          <a:ext cx="8347075" cy="640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8" name="Plot" r:id="rId4" imgW="8347320" imgH="6406200" progId="Grapher.Document">
                  <p:embed/>
                </p:oleObj>
              </mc:Choice>
              <mc:Fallback>
                <p:oleObj name="Plot" r:id="rId4" imgW="8347320" imgH="640620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8463" y="227013"/>
                        <a:ext cx="8347075" cy="6405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7-конечная звезда 2"/>
          <p:cNvSpPr/>
          <p:nvPr/>
        </p:nvSpPr>
        <p:spPr>
          <a:xfrm>
            <a:off x="4494726" y="1938271"/>
            <a:ext cx="173866" cy="173865"/>
          </a:xfrm>
          <a:prstGeom prst="star7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89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7871102"/>
              </p:ext>
            </p:extLst>
          </p:nvPr>
        </p:nvGraphicFramePr>
        <p:xfrm>
          <a:off x="398463" y="227013"/>
          <a:ext cx="8347075" cy="640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1" name="Plot" r:id="rId3" imgW="8347320" imgH="6406200" progId="Grapher.Document">
                  <p:embed/>
                </p:oleObj>
              </mc:Choice>
              <mc:Fallback>
                <p:oleObj name="Plot" r:id="rId3" imgW="8347320" imgH="640620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8463" y="227013"/>
                        <a:ext cx="8347075" cy="6405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864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8362080"/>
              </p:ext>
            </p:extLst>
          </p:nvPr>
        </p:nvGraphicFramePr>
        <p:xfrm>
          <a:off x="398463" y="227013"/>
          <a:ext cx="8347075" cy="640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5" name="Plot" r:id="rId3" imgW="8347320" imgH="6406200" progId="Grapher.Document">
                  <p:embed/>
                </p:oleObj>
              </mc:Choice>
              <mc:Fallback>
                <p:oleObj name="Plot" r:id="rId3" imgW="8347320" imgH="640620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8463" y="227013"/>
                        <a:ext cx="8347075" cy="6405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507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6796058"/>
              </p:ext>
            </p:extLst>
          </p:nvPr>
        </p:nvGraphicFramePr>
        <p:xfrm>
          <a:off x="398463" y="227013"/>
          <a:ext cx="8347075" cy="640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3" name="Plot" r:id="rId3" imgW="8347320" imgH="6406200" progId="Grapher.Document">
                  <p:embed/>
                </p:oleObj>
              </mc:Choice>
              <mc:Fallback>
                <p:oleObj name="Plot" r:id="rId3" imgW="8347320" imgH="640620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8463" y="227013"/>
                        <a:ext cx="8347075" cy="6405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374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4773631"/>
              </p:ext>
            </p:extLst>
          </p:nvPr>
        </p:nvGraphicFramePr>
        <p:xfrm>
          <a:off x="398463" y="227013"/>
          <a:ext cx="8347075" cy="640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7" name="Plot" r:id="rId3" imgW="8347320" imgH="6406200" progId="Grapher.Document">
                  <p:embed/>
                </p:oleObj>
              </mc:Choice>
              <mc:Fallback>
                <p:oleObj name="Plot" r:id="rId3" imgW="8347320" imgH="640620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8463" y="227013"/>
                        <a:ext cx="8347075" cy="6405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751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76" y="667727"/>
            <a:ext cx="5167217" cy="5011856"/>
          </a:xfrm>
          <a:prstGeom prst="rect">
            <a:avLst/>
          </a:prstGeom>
        </p:spPr>
      </p:pic>
      <p:sp>
        <p:nvSpPr>
          <p:cNvPr id="4" name="TextBox 7"/>
          <p:cNvSpPr txBox="1"/>
          <p:nvPr/>
        </p:nvSpPr>
        <p:spPr>
          <a:xfrm>
            <a:off x="643823" y="815574"/>
            <a:ext cx="2046372" cy="379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r>
              <a:rPr lang="en-US" sz="1800" b="1" dirty="0" smtClean="0"/>
              <a:t>Ratio </a:t>
            </a:r>
            <a:r>
              <a:rPr lang="en-US" sz="1800" b="1" dirty="0"/>
              <a:t>Down/Up</a:t>
            </a:r>
            <a:endParaRPr lang="ru-RU" sz="1800" dirty="0"/>
          </a:p>
        </p:txBody>
      </p:sp>
      <p:sp>
        <p:nvSpPr>
          <p:cNvPr id="5" name="TextBox 8"/>
          <p:cNvSpPr txBox="1"/>
          <p:nvPr/>
        </p:nvSpPr>
        <p:spPr>
          <a:xfrm>
            <a:off x="1441965" y="4255552"/>
            <a:ext cx="2929879" cy="3160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r>
              <a:rPr lang="el-GR" sz="1400" b="1" dirty="0">
                <a:solidFill>
                  <a:srgbClr val="FF0000"/>
                </a:solidFill>
              </a:rPr>
              <a:t>Δ</a:t>
            </a:r>
            <a:r>
              <a:rPr lang="en-US" sz="1400" b="1" dirty="0" smtClean="0">
                <a:solidFill>
                  <a:srgbClr val="FF0000"/>
                </a:solidFill>
              </a:rPr>
              <a:t>M</a:t>
            </a:r>
            <a:r>
              <a:rPr lang="en-US" sz="1400" b="1" baseline="30000" dirty="0" smtClean="0">
                <a:solidFill>
                  <a:srgbClr val="FF0000"/>
                </a:solidFill>
              </a:rPr>
              <a:t>2</a:t>
            </a:r>
            <a:r>
              <a:rPr lang="en-US" sz="1400" b="1" dirty="0" smtClean="0">
                <a:solidFill>
                  <a:srgbClr val="FF0000"/>
                </a:solidFill>
              </a:rPr>
              <a:t>=2</a:t>
            </a:r>
            <a:r>
              <a:rPr lang="ru-RU" sz="1400" b="1" dirty="0" smtClean="0">
                <a:solidFill>
                  <a:srgbClr val="FF0000"/>
                </a:solidFill>
              </a:rPr>
              <a:t>.3</a:t>
            </a:r>
            <a:r>
              <a:rPr lang="en-US" sz="1400" b="1" dirty="0" smtClean="0">
                <a:solidFill>
                  <a:srgbClr val="FF0000"/>
                </a:solidFill>
              </a:rPr>
              <a:t>eV</a:t>
            </a:r>
            <a:r>
              <a:rPr lang="en-US" sz="1400" b="1" baseline="30000" dirty="0" smtClean="0">
                <a:solidFill>
                  <a:srgbClr val="FF0000"/>
                </a:solidFill>
              </a:rPr>
              <a:t>2</a:t>
            </a:r>
            <a:r>
              <a:rPr lang="en-US" sz="1400" b="1" dirty="0" smtClean="0">
                <a:solidFill>
                  <a:srgbClr val="FF0000"/>
                </a:solidFill>
              </a:rPr>
              <a:t>, </a:t>
            </a:r>
            <a:r>
              <a:rPr lang="en-US" sz="1400" b="1" dirty="0">
                <a:solidFill>
                  <a:srgbClr val="FF0000"/>
                </a:solidFill>
              </a:rPr>
              <a:t>Sin</a:t>
            </a:r>
            <a:r>
              <a:rPr lang="en-US" sz="1400" b="1" baseline="30000" dirty="0">
                <a:solidFill>
                  <a:srgbClr val="FF0000"/>
                </a:solidFill>
              </a:rPr>
              <a:t>2</a:t>
            </a:r>
            <a:r>
              <a:rPr lang="en-US" sz="1400" b="1" dirty="0">
                <a:solidFill>
                  <a:srgbClr val="FF0000"/>
                </a:solidFill>
              </a:rPr>
              <a:t>(2</a:t>
            </a:r>
            <a:r>
              <a:rPr lang="el-GR" sz="1400" b="1" dirty="0">
                <a:solidFill>
                  <a:srgbClr val="FF0000"/>
                </a:solidFill>
              </a:rPr>
              <a:t>θ</a:t>
            </a:r>
            <a:r>
              <a:rPr lang="en-US" sz="1400" b="1" dirty="0" smtClean="0">
                <a:solidFill>
                  <a:srgbClr val="FF0000"/>
                </a:solidFill>
              </a:rPr>
              <a:t>)=0.14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6" name="TextBox 11"/>
          <p:cNvSpPr txBox="1"/>
          <p:nvPr/>
        </p:nvSpPr>
        <p:spPr>
          <a:xfrm>
            <a:off x="1602615" y="1867970"/>
            <a:ext cx="1921179" cy="916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omic Sans MS" pitchFamily="66" charset="0"/>
                <a:ea typeface="+mn-ea"/>
                <a:cs typeface="Arial" charset="0"/>
              </a:defRPr>
            </a:lvl9pPr>
          </a:lstStyle>
          <a:p>
            <a:r>
              <a:rPr lang="el-GR" sz="1400" b="1" dirty="0">
                <a:solidFill>
                  <a:srgbClr val="FF0000"/>
                </a:solidFill>
              </a:rPr>
              <a:t>χ</a:t>
            </a:r>
            <a:r>
              <a:rPr lang="en-US" sz="1400" b="1" baseline="30000" dirty="0" smtClean="0">
                <a:solidFill>
                  <a:srgbClr val="FF0000"/>
                </a:solidFill>
              </a:rPr>
              <a:t>2</a:t>
            </a:r>
            <a:r>
              <a:rPr lang="en-US" sz="1400" b="1" dirty="0" smtClean="0">
                <a:solidFill>
                  <a:srgbClr val="FF0000"/>
                </a:solidFill>
              </a:rPr>
              <a:t>=106 (NDF=2</a:t>
            </a:r>
            <a:r>
              <a:rPr lang="ru-RU" sz="1400" b="1" dirty="0" smtClean="0">
                <a:solidFill>
                  <a:srgbClr val="FF0000"/>
                </a:solidFill>
              </a:rPr>
              <a:t>4</a:t>
            </a:r>
            <a:r>
              <a:rPr lang="en-US" sz="1400" b="1" dirty="0" smtClean="0">
                <a:solidFill>
                  <a:srgbClr val="FF0000"/>
                </a:solidFill>
              </a:rPr>
              <a:t>)</a:t>
            </a:r>
            <a:endParaRPr lang="en-US" sz="1400" b="1" dirty="0">
              <a:solidFill>
                <a:srgbClr val="FF0000"/>
              </a:solidFill>
            </a:endParaRPr>
          </a:p>
          <a:p>
            <a:r>
              <a:rPr lang="en-US" sz="1400" b="1" dirty="0">
                <a:solidFill>
                  <a:srgbClr val="FF0000"/>
                </a:solidFill>
              </a:rPr>
              <a:t>Prob</a:t>
            </a:r>
            <a:r>
              <a:rPr lang="en-US" sz="1400" b="1" dirty="0" smtClean="0">
                <a:solidFill>
                  <a:srgbClr val="FF0000"/>
                </a:solidFill>
              </a:rPr>
              <a:t>.=3</a:t>
            </a:r>
            <a:r>
              <a:rPr lang="ru-RU" sz="1400" b="1" dirty="0" smtClean="0">
                <a:solidFill>
                  <a:srgbClr val="FF0000"/>
                </a:solidFill>
              </a:rPr>
              <a:t>*10</a:t>
            </a:r>
            <a:r>
              <a:rPr lang="ru-RU" sz="1400" b="1" baseline="30000" dirty="0" smtClean="0">
                <a:solidFill>
                  <a:srgbClr val="FF0000"/>
                </a:solidFill>
              </a:rPr>
              <a:t>-</a:t>
            </a:r>
            <a:r>
              <a:rPr lang="en-US" sz="1400" b="1" baseline="30000" dirty="0" smtClean="0">
                <a:solidFill>
                  <a:srgbClr val="FF0000"/>
                </a:solidFill>
              </a:rPr>
              <a:t>12</a:t>
            </a:r>
            <a:endParaRPr lang="ru-RU" sz="1400" b="1" baseline="30000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1833087" y="3621208"/>
            <a:ext cx="311132" cy="55726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14141" y="1513269"/>
            <a:ext cx="283023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3 </a:t>
            </a:r>
            <a:r>
              <a:rPr lang="el-GR" b="1" dirty="0" smtClean="0">
                <a:solidFill>
                  <a:srgbClr val="FF0000"/>
                </a:solidFill>
              </a:rPr>
              <a:t>ν</a:t>
            </a:r>
            <a:r>
              <a:rPr lang="en-US" b="1" dirty="0" smtClean="0">
                <a:solidFill>
                  <a:srgbClr val="FF0000"/>
                </a:solidFill>
              </a:rPr>
              <a:t> hypothesis:</a:t>
            </a:r>
          </a:p>
          <a:p>
            <a:r>
              <a:rPr lang="el-GR" b="1" dirty="0" smtClean="0">
                <a:solidFill>
                  <a:srgbClr val="FF0000"/>
                </a:solidFill>
              </a:rPr>
              <a:t>χ</a:t>
            </a:r>
            <a:r>
              <a:rPr lang="en-US" b="1" baseline="30000" dirty="0" smtClean="0">
                <a:solidFill>
                  <a:srgbClr val="FF0000"/>
                </a:solidFill>
              </a:rPr>
              <a:t>2</a:t>
            </a:r>
            <a:r>
              <a:rPr lang="en-US" b="1" dirty="0" smtClean="0">
                <a:solidFill>
                  <a:srgbClr val="FF0000"/>
                </a:solidFill>
              </a:rPr>
              <a:t>=35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Prob.=0.064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FF00FF"/>
                </a:solidFill>
              </a:rPr>
              <a:t>Most plausible </a:t>
            </a:r>
          </a:p>
          <a:p>
            <a:r>
              <a:rPr lang="en-US" sz="2400" b="1" dirty="0">
                <a:solidFill>
                  <a:srgbClr val="FF00FF"/>
                </a:solidFill>
              </a:rPr>
              <a:t>p</a:t>
            </a:r>
            <a:r>
              <a:rPr lang="en-US" sz="2400" b="1" dirty="0" smtClean="0">
                <a:solidFill>
                  <a:srgbClr val="FF00FF"/>
                </a:solidFill>
              </a:rPr>
              <a:t>arameter set</a:t>
            </a:r>
          </a:p>
          <a:p>
            <a:r>
              <a:rPr lang="en-US" sz="2400" b="1" dirty="0">
                <a:solidFill>
                  <a:srgbClr val="FF00FF"/>
                </a:solidFill>
              </a:rPr>
              <a:t>f</a:t>
            </a:r>
            <a:r>
              <a:rPr lang="en-US" sz="2400" b="1" dirty="0" smtClean="0">
                <a:solidFill>
                  <a:srgbClr val="FF00FF"/>
                </a:solidFill>
              </a:rPr>
              <a:t>rom Reactor and</a:t>
            </a:r>
          </a:p>
          <a:p>
            <a:r>
              <a:rPr lang="en-US" sz="2400" b="1" dirty="0" err="1" smtClean="0">
                <a:solidFill>
                  <a:srgbClr val="FF00FF"/>
                </a:solidFill>
              </a:rPr>
              <a:t>Galium</a:t>
            </a:r>
            <a:r>
              <a:rPr lang="en-US" sz="2400" b="1" dirty="0" smtClean="0">
                <a:solidFill>
                  <a:srgbClr val="FF00FF"/>
                </a:solidFill>
              </a:rPr>
              <a:t> anomalies</a:t>
            </a:r>
          </a:p>
          <a:p>
            <a:r>
              <a:rPr lang="en-US" sz="2400" b="1" baseline="30000" dirty="0" smtClean="0">
                <a:solidFill>
                  <a:srgbClr val="FF00FF"/>
                </a:solidFill>
              </a:rPr>
              <a:t> </a:t>
            </a:r>
            <a:r>
              <a:rPr lang="en-US" sz="2400" b="1" dirty="0" smtClean="0">
                <a:solidFill>
                  <a:srgbClr val="FF00FF"/>
                </a:solidFill>
              </a:rPr>
              <a:t>is excluded!</a:t>
            </a:r>
          </a:p>
        </p:txBody>
      </p:sp>
    </p:spTree>
    <p:extLst>
      <p:ext uri="{BB962C8B-B14F-4D97-AF65-F5344CB8AC3E}">
        <p14:creationId xmlns:p14="http://schemas.microsoft.com/office/powerpoint/2010/main" val="314795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0" y="1084497"/>
            <a:ext cx="9080640" cy="549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9" name="Text Box 2"/>
          <p:cNvSpPr txBox="1">
            <a:spLocks noChangeArrowheads="1"/>
          </p:cNvSpPr>
          <p:nvPr/>
        </p:nvSpPr>
        <p:spPr bwMode="auto">
          <a:xfrm>
            <a:off x="72000" y="88201"/>
            <a:ext cx="9077760" cy="76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defTabSz="414726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ru-RU" sz="3991" dirty="0">
                <a:solidFill>
                  <a:srgbClr val="000000"/>
                </a:solidFill>
              </a:rPr>
              <a:t>All statistics so far (till mid September)</a:t>
            </a:r>
          </a:p>
        </p:txBody>
      </p:sp>
    </p:spTree>
    <p:extLst>
      <p:ext uri="{BB962C8B-B14F-4D97-AF65-F5344CB8AC3E}">
        <p14:creationId xmlns:p14="http://schemas.microsoft.com/office/powerpoint/2010/main" val="34505588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Comic Sans MS" panose="030F0702030302020204" pitchFamily="66" charset="0"/>
              </a:rPr>
              <a:t>Summary</a:t>
            </a:r>
            <a:endParaRPr lang="ru-RU" sz="4000" b="1" dirty="0"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3865" y="1825624"/>
            <a:ext cx="8776952" cy="448502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DANSS started data taking </a:t>
            </a:r>
            <a:r>
              <a:rPr lang="en-US" sz="2400" dirty="0">
                <a:latin typeface="Comic Sans MS" panose="030F0702030302020204" pitchFamily="66" charset="0"/>
              </a:rPr>
              <a:t>since </a:t>
            </a:r>
            <a:r>
              <a:rPr lang="en-US" sz="2400" dirty="0" smtClean="0">
                <a:latin typeface="Comic Sans MS" panose="030F0702030302020204" pitchFamily="66" charset="0"/>
              </a:rPr>
              <a:t>Apr 2016.</a:t>
            </a:r>
          </a:p>
          <a:p>
            <a:r>
              <a:rPr lang="en-US" sz="2400" dirty="0" smtClean="0">
                <a:latin typeface="Comic Sans MS" panose="030F0702030302020204" pitchFamily="66" charset="0"/>
              </a:rPr>
              <a:t>The crew managed </a:t>
            </a:r>
            <a:r>
              <a:rPr lang="en-US" sz="2400" dirty="0">
                <a:latin typeface="Comic Sans MS" panose="030F0702030302020204" pitchFamily="66" charset="0"/>
              </a:rPr>
              <a:t>to </a:t>
            </a:r>
            <a:r>
              <a:rPr lang="en-US" sz="2400" dirty="0" smtClean="0">
                <a:latin typeface="Comic Sans MS" panose="030F0702030302020204" pitchFamily="66" charset="0"/>
              </a:rPr>
              <a:t>overcome technical problems</a:t>
            </a:r>
          </a:p>
          <a:p>
            <a:r>
              <a:rPr lang="en-US" sz="2400" dirty="0" smtClean="0">
                <a:latin typeface="Comic Sans MS" panose="030F0702030302020204" pitchFamily="66" charset="0"/>
              </a:rPr>
              <a:t>DANSS </a:t>
            </a:r>
            <a:r>
              <a:rPr lang="en-US" sz="2400" dirty="0">
                <a:latin typeface="Comic Sans MS" panose="030F0702030302020204" pitchFamily="66" charset="0"/>
              </a:rPr>
              <a:t>data taking and analyses: on going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Neutrino flux and energy spectrum reflects the reactor fuel composition</a:t>
            </a:r>
          </a:p>
          <a:p>
            <a:r>
              <a:rPr lang="en-US" sz="2400" dirty="0" smtClean="0">
                <a:latin typeface="Comic Sans MS" panose="030F0702030302020204" pitchFamily="66" charset="0"/>
              </a:rPr>
              <a:t>No excess found in 4-6 MeV region for present data.</a:t>
            </a:r>
          </a:p>
          <a:p>
            <a:r>
              <a:rPr lang="en-US" sz="2400" dirty="0" smtClean="0">
                <a:latin typeface="Comic Sans MS" panose="030F0702030302020204" pitchFamily="66" charset="0"/>
              </a:rPr>
              <a:t>A </a:t>
            </a:r>
            <a:r>
              <a:rPr lang="en-US" sz="2400" dirty="0">
                <a:latin typeface="Comic Sans MS" panose="030F0702030302020204" pitchFamily="66" charset="0"/>
              </a:rPr>
              <a:t>large fraction of </a:t>
            </a:r>
            <a:r>
              <a:rPr lang="en-US" sz="2400" dirty="0" smtClean="0">
                <a:latin typeface="Comic Sans MS" panose="030F0702030302020204" pitchFamily="66" charset="0"/>
              </a:rPr>
              <a:t>allowed sterile oscillation parameters </a:t>
            </a:r>
            <a:r>
              <a:rPr lang="en-US" sz="2400" dirty="0">
                <a:latin typeface="Comic Sans MS" panose="030F0702030302020204" pitchFamily="66" charset="0"/>
              </a:rPr>
              <a:t>region is </a:t>
            </a:r>
            <a:r>
              <a:rPr lang="en-US" sz="2400" dirty="0" smtClean="0">
                <a:latin typeface="Comic Sans MS" panose="030F0702030302020204" pitchFamily="66" charset="0"/>
              </a:rPr>
              <a:t>excluded by </a:t>
            </a:r>
            <a:r>
              <a:rPr lang="en-US" sz="2400" u="sng" dirty="0" smtClean="0">
                <a:latin typeface="Comic Sans MS" panose="030F0702030302020204" pitchFamily="66" charset="0"/>
              </a:rPr>
              <a:t>preliminary</a:t>
            </a:r>
            <a:r>
              <a:rPr lang="en-US" sz="2400" dirty="0" smtClean="0">
                <a:latin typeface="Comic Sans MS" panose="030F0702030302020204" pitchFamily="66" charset="0"/>
              </a:rPr>
              <a:t> results.</a:t>
            </a:r>
          </a:p>
          <a:p>
            <a:r>
              <a:rPr lang="en-US" sz="2400" dirty="0" smtClean="0">
                <a:latin typeface="Comic Sans MS" panose="030F0702030302020204" pitchFamily="66" charset="0"/>
              </a:rPr>
              <a:t>Expect JINR-ITEP consensual results of </a:t>
            </a:r>
            <a:r>
              <a:rPr lang="en-US" sz="2400" dirty="0">
                <a:latin typeface="Comic Sans MS" panose="030F0702030302020204" pitchFamily="66" charset="0"/>
              </a:rPr>
              <a:t>analysis </a:t>
            </a:r>
            <a:r>
              <a:rPr lang="en-US" sz="2400" dirty="0" smtClean="0">
                <a:latin typeface="Comic Sans MS" panose="030F0702030302020204" pitchFamily="66" charset="0"/>
              </a:rPr>
              <a:t>including 50 days </a:t>
            </a:r>
            <a:r>
              <a:rPr lang="en-US" sz="2400" dirty="0">
                <a:latin typeface="Comic Sans MS" panose="030F0702030302020204" pitchFamily="66" charset="0"/>
              </a:rPr>
              <a:t>OFF period</a:t>
            </a:r>
            <a:endParaRPr lang="en-US" sz="2400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80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" y="0"/>
            <a:ext cx="8902700" cy="1143000"/>
          </a:xfrm>
        </p:spPr>
        <p:txBody>
          <a:bodyPr/>
          <a:lstStyle/>
          <a:p>
            <a:r>
              <a:rPr lang="en-US" sz="3600" u="sng" dirty="0">
                <a:solidFill>
                  <a:srgbClr val="000000"/>
                </a:solidFill>
                <a:latin typeface="Comic Sans MS" pitchFamily="66" charset="0"/>
              </a:rPr>
              <a:t>Detection idea:</a:t>
            </a:r>
            <a:r>
              <a:rPr lang="en-US" sz="3600" dirty="0">
                <a:solidFill>
                  <a:srgbClr val="000000"/>
                </a:solidFill>
                <a:latin typeface="Comic Sans MS" pitchFamily="66" charset="0"/>
              </a:rPr>
              <a:t>  </a:t>
            </a:r>
            <a:r>
              <a:rPr lang="en-US" sz="3600" b="1" dirty="0" smtClean="0">
                <a:solidFill>
                  <a:srgbClr val="000000"/>
                </a:solidFill>
                <a:latin typeface="Comic Sans MS" pitchFamily="66" charset="0"/>
              </a:rPr>
              <a:t>Inverse </a:t>
            </a:r>
            <a:r>
              <a:rPr lang="en-US" sz="3600" b="1" dirty="0">
                <a:solidFill>
                  <a:srgbClr val="000000"/>
                </a:solidFill>
                <a:latin typeface="Comic Sans MS" pitchFamily="66" charset="0"/>
              </a:rPr>
              <a:t>Beta-Decay </a:t>
            </a:r>
            <a:r>
              <a:rPr lang="en-US" sz="3600" b="1" dirty="0" smtClean="0">
                <a:solidFill>
                  <a:srgbClr val="000000"/>
                </a:solidFill>
                <a:latin typeface="Comic Sans MS" pitchFamily="66" charset="0"/>
              </a:rPr>
              <a:t/>
            </a:r>
            <a:br>
              <a:rPr lang="en-US" sz="3600" b="1" dirty="0" smtClean="0">
                <a:solidFill>
                  <a:srgbClr val="000000"/>
                </a:solidFill>
                <a:latin typeface="Comic Sans MS" pitchFamily="66" charset="0"/>
              </a:rPr>
            </a:br>
            <a:r>
              <a:rPr lang="en-US" sz="3600" dirty="0" smtClean="0">
                <a:solidFill>
                  <a:srgbClr val="000000"/>
                </a:solidFill>
                <a:latin typeface="Comic Sans MS" pitchFamily="66" charset="0"/>
              </a:rPr>
              <a:t>in </a:t>
            </a:r>
            <a:r>
              <a:rPr lang="en-US" sz="3600" dirty="0">
                <a:solidFill>
                  <a:srgbClr val="000000"/>
                </a:solidFill>
                <a:latin typeface="Comic Sans MS" pitchFamily="66" charset="0"/>
              </a:rPr>
              <a:t>plastic </a:t>
            </a:r>
            <a:r>
              <a:rPr lang="en-US" sz="3600" dirty="0" err="1" smtClean="0">
                <a:solidFill>
                  <a:srgbClr val="000000"/>
                </a:solidFill>
                <a:latin typeface="Comic Sans MS" pitchFamily="66" charset="0"/>
              </a:rPr>
              <a:t>scint</a:t>
            </a:r>
            <a:r>
              <a:rPr lang="en-US" sz="3600" dirty="0" smtClean="0">
                <a:solidFill>
                  <a:srgbClr val="000000"/>
                </a:solidFill>
                <a:latin typeface="Comic Sans MS" pitchFamily="66" charset="0"/>
              </a:rPr>
              <a:t>. cells </a:t>
            </a:r>
            <a:r>
              <a:rPr lang="en-US" sz="3600" dirty="0" err="1">
                <a:solidFill>
                  <a:srgbClr val="000000"/>
                </a:solidFill>
                <a:latin typeface="Comic Sans MS" pitchFamily="66" charset="0"/>
              </a:rPr>
              <a:t>interlayed</a:t>
            </a:r>
            <a:r>
              <a:rPr lang="en-US" sz="3600" dirty="0">
                <a:solidFill>
                  <a:srgbClr val="000000"/>
                </a:solidFill>
                <a:latin typeface="Comic Sans MS" pitchFamily="66" charset="0"/>
              </a:rPr>
              <a:t> with </a:t>
            </a:r>
            <a:r>
              <a:rPr lang="en-US" sz="3600" dirty="0" err="1">
                <a:solidFill>
                  <a:srgbClr val="000000"/>
                </a:solidFill>
                <a:latin typeface="Comic Sans MS" pitchFamily="66" charset="0"/>
              </a:rPr>
              <a:t>Gd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1407"/>
            <a:ext cx="9144000" cy="552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341501" y="4146544"/>
            <a:ext cx="2172544" cy="807346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195" y="2260600"/>
            <a:ext cx="2310921" cy="97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5" y="2260600"/>
            <a:ext cx="2310921" cy="97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0345"/>
            <a:ext cx="9144000" cy="99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37758"/>
            <a:ext cx="2310126" cy="1013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12" y="5880100"/>
            <a:ext cx="2376487" cy="97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789" y="2799810"/>
            <a:ext cx="5289550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3352800" y="1202885"/>
            <a:ext cx="3625295" cy="3341706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4300" y="5148590"/>
                <a:ext cx="307968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latin typeface="Comic Sans MS" pitchFamily="66" charset="0"/>
                  </a:rPr>
                  <a:t>p</a:t>
                </a:r>
                <a:r>
                  <a:rPr lang="en-US" sz="3600" dirty="0" smtClean="0">
                    <a:solidFill>
                      <a:srgbClr val="000000"/>
                    </a:solidFill>
                    <a:latin typeface="Comic Sans MS" pitchFamily="66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3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600" b="1" dirty="0">
                            <a:solidFill>
                              <a:srgbClr val="000000"/>
                            </a:solidFill>
                            <a:latin typeface="Comic Sans MS" pitchFamily="66" charset="0"/>
                            <a:sym typeface="Symbol"/>
                          </a:rPr>
                          <m:t></m:t>
                        </m:r>
                      </m:e>
                    </m:acc>
                  </m:oMath>
                </a14:m>
                <a:r>
                  <a:rPr lang="en-US" sz="3600" dirty="0" smtClean="0">
                    <a:solidFill>
                      <a:srgbClr val="000000"/>
                    </a:solidFill>
                    <a:latin typeface="Comic Sans MS" pitchFamily="66" charset="0"/>
                  </a:rPr>
                  <a:t> </a:t>
                </a:r>
                <a:r>
                  <a:rPr lang="en-US" sz="3600" dirty="0" smtClean="0">
                    <a:solidFill>
                      <a:srgbClr val="000000"/>
                    </a:solidFill>
                    <a:latin typeface="Comic Sans MS" pitchFamily="66" charset="0"/>
                    <a:sym typeface="Symbol"/>
                  </a:rPr>
                  <a:t> n + e</a:t>
                </a:r>
                <a:r>
                  <a:rPr lang="en-US" sz="3600" b="1" baseline="30000" dirty="0" smtClean="0">
                    <a:solidFill>
                      <a:srgbClr val="000000"/>
                    </a:solidFill>
                    <a:latin typeface="Comic Sans MS" pitchFamily="66" charset="0"/>
                    <a:sym typeface="Symbol"/>
                  </a:rPr>
                  <a:t>+</a:t>
                </a:r>
                <a:endParaRPr lang="ru-RU" sz="3600" b="1" baseline="30000" dirty="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" y="5148590"/>
                <a:ext cx="3079689" cy="646331"/>
              </a:xfrm>
              <a:prstGeom prst="rect">
                <a:avLst/>
              </a:prstGeom>
              <a:blipFill rotWithShape="1">
                <a:blip r:embed="rId9"/>
                <a:stretch>
                  <a:fillRect l="-6139" t="-16038" r="-2178" b="-3584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Группа 15"/>
          <p:cNvGrpSpPr/>
          <p:nvPr/>
        </p:nvGrpSpPr>
        <p:grpSpPr>
          <a:xfrm>
            <a:off x="2370781" y="4282736"/>
            <a:ext cx="823208" cy="671154"/>
            <a:chOff x="2529592" y="4318000"/>
            <a:chExt cx="823208" cy="671154"/>
          </a:xfrm>
        </p:grpSpPr>
        <p:cxnSp>
          <p:nvCxnSpPr>
            <p:cNvPr id="11" name="Прямая со стрелкой 10"/>
            <p:cNvCxnSpPr/>
            <p:nvPr/>
          </p:nvCxnSpPr>
          <p:spPr>
            <a:xfrm flipH="1" flipV="1">
              <a:off x="2768600" y="4318000"/>
              <a:ext cx="584200" cy="226592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529592" y="4465934"/>
              <a:ext cx="5277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>
                  <a:latin typeface="Comic Sans MS" pitchFamily="66" charset="0"/>
                </a:rPr>
                <a:t>e</a:t>
              </a:r>
              <a:r>
                <a:rPr lang="en-US" sz="2800" b="1" baseline="30000" dirty="0" smtClean="0">
                  <a:latin typeface="Comic Sans MS" pitchFamily="66" charset="0"/>
                </a:rPr>
                <a:t>+</a:t>
              </a:r>
              <a:endParaRPr lang="ru-RU" sz="2800" b="1" baseline="30000" dirty="0">
                <a:latin typeface="Comic Sans MS" pitchFamily="66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692160" y="5271700"/>
            <a:ext cx="5285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baseline="30000" dirty="0" smtClean="0">
                <a:solidFill>
                  <a:srgbClr val="000000"/>
                </a:solidFill>
              </a:rPr>
              <a:t>157</a:t>
            </a:r>
            <a:r>
              <a:rPr lang="en-US" sz="2400" b="1" dirty="0" smtClean="0">
                <a:solidFill>
                  <a:srgbClr val="000000"/>
                </a:solidFill>
              </a:rPr>
              <a:t>Gd</a:t>
            </a:r>
            <a:r>
              <a:rPr lang="en-US" sz="2400" dirty="0" smtClean="0">
                <a:solidFill>
                  <a:srgbClr val="000000"/>
                </a:solidFill>
                <a:latin typeface="Comic Sans MS" pitchFamily="66" charset="0"/>
              </a:rPr>
              <a:t>(n,</a:t>
            </a:r>
            <a:r>
              <a:rPr lang="en-US" sz="24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)     E</a:t>
            </a:r>
            <a:r>
              <a:rPr lang="en-US" sz="2400" baseline="-250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</a:t>
            </a:r>
            <a:r>
              <a:rPr lang="en-US" sz="24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=8 MeV   =255000</a:t>
            </a:r>
            <a:endParaRPr lang="ru-RU" sz="24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8223" y="4250065"/>
            <a:ext cx="1697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</a:t>
            </a: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 ≈ 10-20 s</a:t>
            </a:r>
            <a:endParaRPr lang="ru-RU" sz="20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1606609" y="1469877"/>
            <a:ext cx="10260" cy="735161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359694" y="1623522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1 cm</a:t>
            </a:r>
            <a:endParaRPr lang="ru-RU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4670507" y="4133965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n</a:t>
            </a:r>
            <a:endParaRPr lang="ru-RU" sz="2800" b="1" i="1" baseline="30000" dirty="0">
              <a:solidFill>
                <a:srgbClr val="000000"/>
              </a:solidFill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663440" y="1533491"/>
                <a:ext cx="558165" cy="6335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3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3600" b="1" dirty="0">
                              <a:solidFill>
                                <a:srgbClr val="000000"/>
                              </a:solidFill>
                              <a:latin typeface="Comic Sans MS" pitchFamily="66" charset="0"/>
                              <a:sym typeface="Symbol"/>
                            </a:rPr>
                            <m:t></m:t>
                          </m:r>
                        </m:e>
                      </m:acc>
                    </m:oMath>
                  </m:oMathPara>
                </a14:m>
                <a:endParaRPr lang="ru-RU" sz="3600" b="1" baseline="30000" dirty="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3440" y="1533491"/>
                <a:ext cx="558165" cy="63357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144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5923" y="0"/>
            <a:ext cx="7886700" cy="90152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Comic Sans MS" panose="030F0702030302020204" pitchFamily="66" charset="0"/>
              </a:rPr>
              <a:t>Perspectives for 2019-2021</a:t>
            </a:r>
            <a:endParaRPr lang="ru-RU" sz="4000" b="1" dirty="0"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696" y="901521"/>
            <a:ext cx="7886700" cy="402106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Comic Sans MS" panose="030F0702030302020204" pitchFamily="66" charset="0"/>
              </a:rPr>
              <a:t>Continue the </a:t>
            </a:r>
            <a:r>
              <a:rPr lang="en-US" sz="2400" b="1" dirty="0" smtClean="0">
                <a:latin typeface="Comic Sans MS" panose="030F0702030302020204" pitchFamily="66" charset="0"/>
              </a:rPr>
              <a:t>DANSS</a:t>
            </a:r>
            <a:r>
              <a:rPr lang="en-US" sz="2400" dirty="0" smtClean="0">
                <a:latin typeface="Comic Sans MS" panose="030F0702030302020204" pitchFamily="66" charset="0"/>
              </a:rPr>
              <a:t> </a:t>
            </a:r>
            <a:r>
              <a:rPr lang="en-US" sz="2400" dirty="0">
                <a:latin typeface="Comic Sans MS" panose="030F0702030302020204" pitchFamily="66" charset="0"/>
              </a:rPr>
              <a:t>data </a:t>
            </a:r>
            <a:r>
              <a:rPr lang="en-US" sz="2400" dirty="0" smtClean="0">
                <a:latin typeface="Comic Sans MS" panose="030F0702030302020204" pitchFamily="66" charset="0"/>
              </a:rPr>
              <a:t>taking (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-spectrum vs distance</a:t>
            </a:r>
            <a:r>
              <a:rPr lang="en-US" sz="2400" dirty="0" smtClean="0">
                <a:latin typeface="Comic Sans MS" panose="030F0702030302020204" pitchFamily="66" charset="0"/>
                <a:sym typeface="Symbol" panose="05050102010706020507" pitchFamily="18" charset="2"/>
              </a:rPr>
              <a:t>) </a:t>
            </a:r>
            <a:r>
              <a:rPr lang="en-US" sz="2400" dirty="0" smtClean="0">
                <a:latin typeface="Comic Sans MS" panose="030F0702030302020204" pitchFamily="66" charset="0"/>
              </a:rPr>
              <a:t>to widen the region of sterile oscillation parameters.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Continue </a:t>
            </a: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the </a:t>
            </a: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DANSS</a:t>
            </a: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data taking (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-spectrum vs 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campaign time</a:t>
            </a:r>
            <a:r>
              <a:rPr lang="en-US" sz="2400" dirty="0" smtClean="0">
                <a:solidFill>
                  <a:prstClr val="black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) </a:t>
            </a: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to </a:t>
            </a:r>
            <a:r>
              <a:rPr lang="en-US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provide the reactor monitoring. 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Combine the J</a:t>
            </a:r>
            <a:r>
              <a:rPr lang="en-US" sz="24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INR-NEOS-Neutrino4</a:t>
            </a:r>
            <a:r>
              <a:rPr lang="en-US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efforts to reach 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5m-18m distances</a:t>
            </a:r>
            <a:r>
              <a:rPr lang="en-US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at SM3 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>
              <a:latin typeface="Comic Sans MS" panose="030F0702030302020204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Comic Sans MS" panose="030F0702030302020204" pitchFamily="66" charset="0"/>
              </a:rPr>
              <a:t>Create 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two 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sz="2400" b="1" baseline="30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smtClean="0">
                <a:latin typeface="Comic Sans MS" panose="030F0702030302020204" pitchFamily="66" charset="0"/>
              </a:rPr>
              <a:t>detectors (JINR + ÚTEF ČVUT)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2357773" y="4922587"/>
            <a:ext cx="4583000" cy="1935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 smtClean="0">
                <a:latin typeface="Comic Sans MS" panose="030F0702030302020204" pitchFamily="66" charset="0"/>
              </a:rPr>
              <a:t>Price of knowledge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287B98"/>
                </a:solidFill>
                <a:latin typeface="Comic Sans MS" panose="030F0702030302020204" pitchFamily="66" charset="0"/>
              </a:rPr>
              <a:t>	(1-2) =  $   30k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287B98"/>
                </a:solidFill>
                <a:latin typeface="Comic Sans MS" panose="030F0702030302020204" pitchFamily="66" charset="0"/>
              </a:rPr>
              <a:t>	(3)    =  $  170k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287B98"/>
                </a:solidFill>
                <a:latin typeface="Comic Sans MS" panose="030F0702030302020204" pitchFamily="66" charset="0"/>
              </a:rPr>
              <a:t>	(4)    =  $ 270k</a:t>
            </a:r>
            <a:endParaRPr lang="en-US" sz="2400" dirty="0">
              <a:solidFill>
                <a:srgbClr val="287B98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90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taking with</a:t>
            </a:r>
            <a:r>
              <a:rPr lang="ru-RU" sz="28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DANSS</a:t>
            </a:r>
            <a:r>
              <a:rPr lang="en-US" sz="28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detector requires</a:t>
            </a:r>
            <a:r>
              <a:rPr lang="ru-RU" sz="28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80303" y="2174878"/>
            <a:ext cx="8442103" cy="3951288"/>
          </a:xfrm>
        </p:spPr>
        <p:txBody>
          <a:bodyPr/>
          <a:lstStyle/>
          <a:p>
            <a:r>
              <a:rPr lang="en-US" sz="1800" dirty="0" smtClean="0">
                <a:latin typeface="Comic Sans MS" panose="030F0702030302020204" pitchFamily="66" charset="0"/>
              </a:rPr>
              <a:t>Permanent presence of 2 physicists at KNPP</a:t>
            </a:r>
            <a:r>
              <a:rPr lang="en-US" sz="1800" dirty="0">
                <a:latin typeface="Comic Sans MS" panose="030F0702030302020204" pitchFamily="66" charset="0"/>
              </a:rPr>
              <a:t>,</a:t>
            </a:r>
            <a:r>
              <a:rPr lang="en-US" sz="1800" dirty="0" smtClean="0">
                <a:latin typeface="Comic Sans MS" panose="030F0702030302020204" pitchFamily="66" charset="0"/>
              </a:rPr>
              <a:t> </a:t>
            </a:r>
            <a:r>
              <a:rPr lang="en-US" sz="1800" dirty="0" err="1" smtClean="0">
                <a:latin typeface="Comic Sans MS" panose="030F0702030302020204" pitchFamily="66" charset="0"/>
              </a:rPr>
              <a:t>Udomlya</a:t>
            </a:r>
            <a:r>
              <a:rPr lang="en-US" sz="1800" dirty="0" smtClean="0">
                <a:latin typeface="Comic Sans MS" panose="030F0702030302020204" pitchFamily="66" charset="0"/>
              </a:rPr>
              <a:t>, </a:t>
            </a:r>
            <a:r>
              <a:rPr lang="en-US" sz="1800" dirty="0" err="1" smtClean="0">
                <a:latin typeface="Comic Sans MS" panose="030F0702030302020204" pitchFamily="66" charset="0"/>
              </a:rPr>
              <a:t>Tver</a:t>
            </a:r>
            <a:r>
              <a:rPr lang="en-US" sz="1800" dirty="0" smtClean="0">
                <a:latin typeface="Comic Sans MS" panose="030F0702030302020204" pitchFamily="66" charset="0"/>
              </a:rPr>
              <a:t> reg.           </a:t>
            </a:r>
            <a:r>
              <a:rPr lang="en-US" sz="1800" dirty="0">
                <a:latin typeface="Comic Sans MS" panose="030F0702030302020204" pitchFamily="66" charset="0"/>
              </a:rPr>
              <a:t>R</a:t>
            </a:r>
            <a:r>
              <a:rPr lang="en-US" sz="1800" dirty="0" smtClean="0">
                <a:latin typeface="Comic Sans MS" panose="030F0702030302020204" pitchFamily="66" charset="0"/>
              </a:rPr>
              <a:t>egular one-week shifts (living expenses + transportation by 2×285 km) </a:t>
            </a:r>
          </a:p>
          <a:p>
            <a:endParaRPr lang="en-US" sz="1800" dirty="0">
              <a:latin typeface="Comic Sans MS" panose="030F0702030302020204" pitchFamily="66" charset="0"/>
            </a:endParaRPr>
          </a:p>
          <a:p>
            <a:r>
              <a:rPr lang="en-US" sz="1800" dirty="0" smtClean="0">
                <a:latin typeface="Comic Sans MS" panose="030F0702030302020204" pitchFamily="66" charset="0"/>
              </a:rPr>
              <a:t>Maintenance and repair of the spectrometer equipment</a:t>
            </a:r>
            <a:endParaRPr lang="en-US" sz="18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1800" dirty="0" smtClean="0">
                <a:latin typeface="Comic Sans MS" panose="030F0702030302020204" pitchFamily="66" charset="0"/>
              </a:rPr>
              <a:t>     Episodic visits of 2-3 engineers (once per 2-3 months)</a:t>
            </a:r>
          </a:p>
          <a:p>
            <a:endParaRPr lang="en-US" sz="1800" dirty="0" smtClean="0">
              <a:latin typeface="Comic Sans MS" panose="030F0702030302020204" pitchFamily="66" charset="0"/>
            </a:endParaRPr>
          </a:p>
          <a:p>
            <a:r>
              <a:rPr lang="en-US" sz="1800" dirty="0" smtClean="0">
                <a:latin typeface="Comic Sans MS" panose="030F0702030302020204" pitchFamily="66" charset="0"/>
              </a:rPr>
              <a:t>Assistance </a:t>
            </a:r>
            <a:r>
              <a:rPr lang="en-US" sz="1800" dirty="0">
                <a:latin typeface="Comic Sans MS" panose="030F0702030302020204" pitchFamily="66" charset="0"/>
              </a:rPr>
              <a:t>of local KNPP </a:t>
            </a:r>
            <a:r>
              <a:rPr lang="en-US" sz="1800" dirty="0" smtClean="0">
                <a:latin typeface="Comic Sans MS" panose="030F0702030302020204" pitchFamily="66" charset="0"/>
              </a:rPr>
              <a:t>personnel</a:t>
            </a:r>
            <a:endParaRPr lang="ru-RU" sz="1800" dirty="0" smtClean="0">
              <a:latin typeface="Comic Sans MS" panose="030F0702030302020204" pitchFamily="66" charset="0"/>
            </a:endParaRPr>
          </a:p>
          <a:p>
            <a:endParaRPr lang="ru-RU" sz="1800" dirty="0">
              <a:latin typeface="Comic Sans MS" panose="030F0702030302020204" pitchFamily="66" charset="0"/>
            </a:endParaRPr>
          </a:p>
          <a:p>
            <a:r>
              <a:rPr lang="en-US" sz="1800" dirty="0" smtClean="0">
                <a:latin typeface="Comic Sans MS" panose="030F0702030302020204" pitchFamily="66" charset="0"/>
              </a:rPr>
              <a:t>Rent of an office in </a:t>
            </a:r>
            <a:r>
              <a:rPr lang="en-US" sz="1800" dirty="0" err="1" smtClean="0">
                <a:latin typeface="Comic Sans MS" panose="030F0702030302020204" pitchFamily="66" charset="0"/>
              </a:rPr>
              <a:t>Udomlya</a:t>
            </a:r>
            <a:endParaRPr lang="en-US" sz="1800" dirty="0" smtClean="0">
              <a:latin typeface="Comic Sans MS" panose="030F0702030302020204" pitchFamily="66" charset="0"/>
            </a:endParaRPr>
          </a:p>
          <a:p>
            <a:endParaRPr lang="en-US" sz="18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18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1800" dirty="0" smtClean="0">
                <a:latin typeface="Comic Sans MS" panose="030F0702030302020204" pitchFamily="66" charset="0"/>
              </a:rPr>
              <a:t>			        	 total expenses:   		</a:t>
            </a:r>
            <a:r>
              <a:rPr lang="en-US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$30k/y</a:t>
            </a:r>
            <a:endParaRPr lang="ru-RU" sz="1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54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98" y="1120462"/>
            <a:ext cx="4639454" cy="38785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791" y="1459752"/>
            <a:ext cx="3372282" cy="42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3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83" y="1068946"/>
            <a:ext cx="4549241" cy="36769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305" y="1130758"/>
            <a:ext cx="4264208" cy="355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9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519918"/>
            <a:ext cx="41656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ая выноска 3"/>
          <p:cNvSpPr/>
          <p:nvPr/>
        </p:nvSpPr>
        <p:spPr>
          <a:xfrm>
            <a:off x="7134896" y="2711004"/>
            <a:ext cx="1320084" cy="1545464"/>
          </a:xfrm>
          <a:prstGeom prst="wedgeRectCallout">
            <a:avLst>
              <a:gd name="adj1" fmla="val -170486"/>
              <a:gd name="adj2" fmla="val -2122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Reactor </a:t>
            </a:r>
            <a:r>
              <a:rPr lang="en-US" b="1" dirty="0" smtClean="0">
                <a:solidFill>
                  <a:schemeClr val="tx1"/>
                </a:solidFill>
              </a:rPr>
              <a:t>SM3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100 MW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35×35×42</a:t>
            </a:r>
          </a:p>
          <a:p>
            <a:pPr algn="ctr"/>
            <a:r>
              <a:rPr lang="en-US" baseline="30000" dirty="0" smtClean="0">
                <a:solidFill>
                  <a:schemeClr val="tx1"/>
                </a:solidFill>
              </a:rPr>
              <a:t>235</a:t>
            </a:r>
            <a:r>
              <a:rPr lang="en-US" dirty="0" smtClean="0">
                <a:solidFill>
                  <a:schemeClr val="tx1"/>
                </a:solidFill>
              </a:rPr>
              <a:t>U 95%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7134896" y="1639911"/>
            <a:ext cx="1320084" cy="517300"/>
          </a:xfrm>
          <a:prstGeom prst="wedgeRectCallout">
            <a:avLst>
              <a:gd name="adj1" fmla="val -169998"/>
              <a:gd name="adj2" fmla="val -17492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Neutrino4</a:t>
            </a: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629031" y="2060618"/>
            <a:ext cx="1320084" cy="2001291"/>
          </a:xfrm>
          <a:prstGeom prst="wedgeRectCallout">
            <a:avLst>
              <a:gd name="adj1" fmla="val 191466"/>
              <a:gd name="adj2" fmla="val 60559"/>
            </a:avLst>
          </a:prstGeom>
          <a:solidFill>
            <a:srgbClr val="E9FEC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“</a:t>
            </a:r>
            <a:r>
              <a:rPr lang="en-US" b="1" dirty="0" err="1" smtClean="0">
                <a:solidFill>
                  <a:srgbClr val="FF0000"/>
                </a:solidFill>
              </a:rPr>
              <a:t>NoName</a:t>
            </a:r>
            <a:r>
              <a:rPr lang="en-US" b="1" dirty="0" smtClean="0">
                <a:solidFill>
                  <a:srgbClr val="FF0000"/>
                </a:solidFill>
              </a:rPr>
              <a:t>”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N4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+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JINR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+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NEOS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92212" y="6036162"/>
            <a:ext cx="6306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JINR contribution: Muon Veto</a:t>
            </a:r>
            <a:r>
              <a:rPr lang="en-US" dirty="0">
                <a:latin typeface="Comic Sans MS" panose="030F0702030302020204" pitchFamily="66" charset="0"/>
              </a:rPr>
              <a:t>,  </a:t>
            </a:r>
            <a:r>
              <a:rPr lang="ru-RU" dirty="0" smtClean="0">
                <a:latin typeface="Comic Sans MS" panose="030F0702030302020204" pitchFamily="66" charset="0"/>
              </a:rPr>
              <a:t>(</a:t>
            </a:r>
            <a:r>
              <a:rPr lang="en-US" dirty="0" smtClean="0">
                <a:latin typeface="Comic Sans MS" panose="030F0702030302020204" pitchFamily="66" charset="0"/>
              </a:rPr>
              <a:t>international</a:t>
            </a:r>
            <a:r>
              <a:rPr lang="ru-RU" dirty="0" smtClean="0">
                <a:latin typeface="Comic Sans MS" panose="030F0702030302020204" pitchFamily="66" charset="0"/>
              </a:rPr>
              <a:t>)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>
                <a:latin typeface="Comic Sans MS" panose="030F0702030302020204" pitchFamily="66" charset="0"/>
              </a:rPr>
              <a:t>mediation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11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Participation in</a:t>
            </a:r>
            <a:r>
              <a:rPr lang="ru-RU" sz="28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Triple entente” </a:t>
            </a:r>
            <a:br>
              <a:rPr lang="en-US" sz="2800" b="1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(Neutrino4 + NEOS + JINR)</a:t>
            </a:r>
            <a:r>
              <a:rPr lang="en-US" sz="28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requires</a:t>
            </a:r>
            <a:r>
              <a:rPr lang="ru-RU" sz="28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80303" y="2174878"/>
            <a:ext cx="8442103" cy="3951288"/>
          </a:xfrm>
        </p:spPr>
        <p:txBody>
          <a:bodyPr/>
          <a:lstStyle/>
          <a:p>
            <a:r>
              <a:rPr lang="en-US" sz="1800" dirty="0" smtClean="0">
                <a:latin typeface="Comic Sans MS" panose="030F0702030302020204" pitchFamily="66" charset="0"/>
              </a:rPr>
              <a:t>Purchase 200 muon-veto detectors (</a:t>
            </a:r>
            <a:r>
              <a:rPr lang="en-US" sz="1800" dirty="0" err="1" smtClean="0">
                <a:latin typeface="Comic Sans MS" panose="030F0702030302020204" pitchFamily="66" charset="0"/>
              </a:rPr>
              <a:t>Rykalin</a:t>
            </a:r>
            <a:r>
              <a:rPr lang="en-US" sz="1800" dirty="0" smtClean="0">
                <a:latin typeface="Comic Sans MS" panose="030F0702030302020204" pitchFamily="66" charset="0"/>
              </a:rPr>
              <a:t>, </a:t>
            </a:r>
            <a:r>
              <a:rPr lang="en-US" sz="1800" dirty="0" err="1" smtClean="0">
                <a:latin typeface="Comic Sans MS" panose="030F0702030302020204" pitchFamily="66" charset="0"/>
              </a:rPr>
              <a:t>Protvino</a:t>
            </a:r>
            <a:r>
              <a:rPr lang="en-US" sz="1800" dirty="0" smtClean="0">
                <a:latin typeface="Comic Sans MS" panose="030F0702030302020204" pitchFamily="66" charset="0"/>
              </a:rPr>
              <a:t>)		$130k </a:t>
            </a:r>
          </a:p>
          <a:p>
            <a:endParaRPr lang="en-US" sz="1800" dirty="0">
              <a:latin typeface="Comic Sans MS" panose="030F0702030302020204" pitchFamily="66" charset="0"/>
            </a:endParaRPr>
          </a:p>
          <a:p>
            <a:r>
              <a:rPr lang="en-US" sz="1800" dirty="0" smtClean="0">
                <a:latin typeface="Comic Sans MS" panose="030F0702030302020204" pitchFamily="66" charset="0"/>
              </a:rPr>
              <a:t>Intermediation</a:t>
            </a:r>
            <a:r>
              <a:rPr lang="ru-RU" sz="1800" dirty="0" smtClean="0">
                <a:latin typeface="Comic Sans MS" panose="030F0702030302020204" pitchFamily="66" charset="0"/>
              </a:rPr>
              <a:t> </a:t>
            </a:r>
            <a:r>
              <a:rPr lang="en-US" sz="1800" dirty="0" smtClean="0">
                <a:latin typeface="Comic Sans MS" panose="030F0702030302020204" pitchFamily="66" charset="0"/>
              </a:rPr>
              <a:t>between PNPI.RU + NIIAR.RU and CUP.KR </a:t>
            </a:r>
          </a:p>
          <a:p>
            <a:pPr marL="0" indent="0">
              <a:buNone/>
            </a:pPr>
            <a:r>
              <a:rPr lang="en-US" sz="1800" dirty="0" smtClean="0">
                <a:latin typeface="Comic Sans MS" panose="030F0702030302020204" pitchFamily="66" charset="0"/>
              </a:rPr>
              <a:t>     Custom formalities, visits, transportation, accommodation, etc.	$ 30k</a:t>
            </a:r>
          </a:p>
          <a:p>
            <a:pPr marL="0" indent="0">
              <a:buNone/>
            </a:pPr>
            <a:endParaRPr lang="en-US" sz="1800" dirty="0">
              <a:latin typeface="Comic Sans MS" panose="030F0702030302020204" pitchFamily="66" charset="0"/>
            </a:endParaRPr>
          </a:p>
          <a:p>
            <a:r>
              <a:rPr lang="en-US" sz="1800" dirty="0" smtClean="0">
                <a:latin typeface="Comic Sans MS" panose="030F0702030302020204" pitchFamily="66" charset="0"/>
              </a:rPr>
              <a:t>Data exchange, analysis, discussions, collaboration meetings	$ 10k</a:t>
            </a:r>
            <a:endParaRPr lang="ru-RU" sz="1800" dirty="0" smtClean="0">
              <a:latin typeface="Comic Sans MS" panose="030F0702030302020204" pitchFamily="66" charset="0"/>
            </a:endParaRPr>
          </a:p>
          <a:p>
            <a:endParaRPr lang="ru-RU" sz="18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18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1800" dirty="0" smtClean="0">
                <a:latin typeface="Comic Sans MS" panose="030F0702030302020204" pitchFamily="66" charset="0"/>
              </a:rPr>
              <a:t>			         	total expenses:   		</a:t>
            </a:r>
            <a:r>
              <a:rPr lang="en-US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$170k</a:t>
            </a:r>
            <a:endParaRPr lang="ru-RU" sz="1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36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4417" y="145444"/>
            <a:ext cx="15392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mic Sans MS" panose="030F0702030302020204" pitchFamily="66" charset="0"/>
              </a:rPr>
              <a:t>NUVIA.CZ</a:t>
            </a:r>
          </a:p>
          <a:p>
            <a:r>
              <a:rPr lang="en-US" sz="2000" dirty="0" smtClean="0">
                <a:latin typeface="Comic Sans MS" panose="030F0702030302020204" pitchFamily="66" charset="0"/>
              </a:rPr>
              <a:t>80 plates</a:t>
            </a:r>
          </a:p>
          <a:p>
            <a:r>
              <a:rPr lang="en-US" sz="2000" dirty="0" smtClean="0">
                <a:latin typeface="Comic Sans MS" panose="030F0702030302020204" pitchFamily="66" charset="0"/>
              </a:rPr>
              <a:t>(optimized)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623732" y="545553"/>
            <a:ext cx="4094116" cy="1897661"/>
            <a:chOff x="623732" y="545553"/>
            <a:chExt cx="4094116" cy="1897661"/>
          </a:xfrm>
        </p:grpSpPr>
        <p:graphicFrame>
          <p:nvGraphicFramePr>
            <p:cNvPr id="5" name="Объект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04850359"/>
                </p:ext>
              </p:extLst>
            </p:nvPr>
          </p:nvGraphicFramePr>
          <p:xfrm>
            <a:off x="623732" y="736384"/>
            <a:ext cx="3610638" cy="17068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78" name="Plot" r:id="rId3" imgW="6168600" imgH="2916360" progId="Grapher.Document">
                    <p:embed/>
                  </p:oleObj>
                </mc:Choice>
                <mc:Fallback>
                  <p:oleObj name="Plot" r:id="rId3" imgW="6168600" imgH="2916360" progId="Grapher.Document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623732" y="736384"/>
                          <a:ext cx="3610638" cy="170683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3235013" y="545553"/>
              <a:ext cx="6254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2</a:t>
              </a:r>
              <a:r>
                <a:rPr lang="en-US" sz="1400" dirty="0" smtClean="0"/>
                <a:t>0 cm</a:t>
              </a:r>
              <a:endParaRPr lang="ru-RU" sz="1400" dirty="0"/>
            </a:p>
          </p:txBody>
        </p:sp>
        <p:sp>
          <p:nvSpPr>
            <p:cNvPr id="7" name="TextBox 6"/>
            <p:cNvSpPr txBox="1"/>
            <p:nvPr/>
          </p:nvSpPr>
          <p:spPr>
            <a:xfrm rot="20310587">
              <a:off x="1657723" y="978859"/>
              <a:ext cx="6254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40 cm</a:t>
              </a:r>
              <a:endParaRPr lang="ru-RU" sz="1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183727" y="753036"/>
              <a:ext cx="5341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</a:t>
              </a:r>
              <a:r>
                <a:rPr lang="en-US" sz="1400" dirty="0" smtClean="0"/>
                <a:t> cm</a:t>
              </a:r>
              <a:endParaRPr lang="ru-RU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35013" y="2069553"/>
              <a:ext cx="11754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 WLS fibers</a:t>
              </a:r>
              <a:endParaRPr lang="ru-RU" sz="1400" dirty="0"/>
            </a:p>
          </p:txBody>
        </p:sp>
      </p:grp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4946855"/>
              </p:ext>
            </p:extLst>
          </p:nvPr>
        </p:nvGraphicFramePr>
        <p:xfrm>
          <a:off x="4878487" y="699441"/>
          <a:ext cx="4002668" cy="1937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79" name="Plot" r:id="rId5" imgW="5635080" imgH="2726640" progId="Grapher.Document">
                  <p:embed/>
                </p:oleObj>
              </mc:Choice>
              <mc:Fallback>
                <p:oleObj name="Plot" r:id="rId5" imgW="5635080" imgH="272664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78487" y="699441"/>
                        <a:ext cx="4002668" cy="19370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4808946"/>
              </p:ext>
            </p:extLst>
          </p:nvPr>
        </p:nvGraphicFramePr>
        <p:xfrm>
          <a:off x="623732" y="3386070"/>
          <a:ext cx="3933136" cy="3118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80" name="Plot" r:id="rId7" imgW="5370480" imgH="4257000" progId="Grapher.Document">
                  <p:embed/>
                </p:oleObj>
              </mc:Choice>
              <mc:Fallback>
                <p:oleObj name="Plot" r:id="rId7" imgW="5370480" imgH="425700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3732" y="3386070"/>
                        <a:ext cx="3933136" cy="31181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Объект 2"/>
          <p:cNvSpPr txBox="1">
            <a:spLocks/>
          </p:cNvSpPr>
          <p:nvPr/>
        </p:nvSpPr>
        <p:spPr>
          <a:xfrm>
            <a:off x="4758027" y="2954628"/>
            <a:ext cx="4243588" cy="3768144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Comic Sans MS" panose="030F0702030302020204" pitchFamily="66" charset="0"/>
              </a:rPr>
              <a:t>Sensitive volume: 64 dm</a:t>
            </a:r>
            <a:r>
              <a:rPr lang="en-US" sz="2400" baseline="30000" dirty="0" smtClean="0">
                <a:latin typeface="Comic Sans MS" panose="030F0702030302020204" pitchFamily="66" charset="0"/>
              </a:rPr>
              <a:t>3</a:t>
            </a:r>
            <a:r>
              <a:rPr lang="en-US" sz="2400" dirty="0" smtClean="0">
                <a:latin typeface="Comic Sans MS" panose="030F0702030302020204" pitchFamily="66" charset="0"/>
              </a:rPr>
              <a:t> </a:t>
            </a:r>
          </a:p>
          <a:p>
            <a:r>
              <a:rPr lang="en-US" sz="2400" dirty="0" smtClean="0">
                <a:latin typeface="Comic Sans MS" panose="030F0702030302020204" pitchFamily="66" charset="0"/>
              </a:rPr>
              <a:t>Expected CR: 300 </a:t>
            </a:r>
            <a:r>
              <a:rPr lang="en-US" sz="2400" dirty="0" smtClean="0">
                <a:latin typeface="Comic Sans MS" panose="030F0702030302020204" pitchFamily="66" charset="0"/>
                <a:sym typeface="Symbol" panose="05050102010706020507" pitchFamily="18" charset="2"/>
              </a:rPr>
              <a:t>/day </a:t>
            </a:r>
          </a:p>
          <a:p>
            <a:r>
              <a:rPr lang="en-US" sz="2400" dirty="0" smtClean="0">
                <a:latin typeface="Comic Sans MS" panose="030F0702030302020204" pitchFamily="66" charset="0"/>
                <a:sym typeface="Symbol" panose="05050102010706020507" pitchFamily="18" charset="2"/>
              </a:rPr>
              <a:t>Resolution: </a:t>
            </a:r>
            <a:r>
              <a:rPr lang="en-US" sz="2400" dirty="0" smtClean="0">
                <a:latin typeface="Comic Sans MS" panose="030F0702030302020204" pitchFamily="66" charset="0"/>
              </a:rPr>
              <a:t>80 </a:t>
            </a:r>
            <a:r>
              <a:rPr lang="en-US" sz="2400" dirty="0" err="1" smtClean="0">
                <a:latin typeface="Comic Sans MS" panose="030F0702030302020204" pitchFamily="66" charset="0"/>
              </a:rPr>
              <a:t>p.e.</a:t>
            </a:r>
            <a:r>
              <a:rPr lang="en-US" sz="2400" dirty="0" smtClean="0">
                <a:latin typeface="Comic Sans MS" panose="030F0702030302020204" pitchFamily="66" charset="0"/>
              </a:rPr>
              <a:t>/MeV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R&amp;D in progress </a:t>
            </a:r>
            <a:r>
              <a:rPr lang="en-US" sz="1400" dirty="0">
                <a:latin typeface="Comic Sans MS" panose="030F0702030302020204" pitchFamily="66" charset="0"/>
              </a:rPr>
              <a:t>(light collection, sensors, passive/active shielding, ACQ, etc.) </a:t>
            </a:r>
          </a:p>
          <a:p>
            <a:r>
              <a:rPr lang="en-US" sz="2400" dirty="0" smtClean="0">
                <a:latin typeface="Comic Sans MS" panose="030F0702030302020204" pitchFamily="66" charset="0"/>
              </a:rPr>
              <a:t>8(16</a:t>
            </a:r>
            <a:r>
              <a:rPr lang="en-US" sz="2400" dirty="0">
                <a:latin typeface="Comic Sans MS" panose="030F0702030302020204" pitchFamily="66" charset="0"/>
              </a:rPr>
              <a:t>) PMT  H13543-20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80 PMT H10721-20  or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80 MPPC S13360-3075PE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or …  </a:t>
            </a:r>
          </a:p>
        </p:txBody>
      </p:sp>
    </p:spTree>
    <p:extLst>
      <p:ext uri="{BB962C8B-B14F-4D97-AF65-F5344CB8AC3E}">
        <p14:creationId xmlns:p14="http://schemas.microsoft.com/office/powerpoint/2010/main" val="161708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err="1" smtClean="0">
                <a:latin typeface="Comic Sans MS" pitchFamily="66" charset="0"/>
              </a:rPr>
              <a:t>Temelin</a:t>
            </a:r>
            <a:r>
              <a:rPr lang="en-US" dirty="0" smtClean="0">
                <a:latin typeface="Comic Sans MS" pitchFamily="66" charset="0"/>
              </a:rPr>
              <a:t> NPP: 2</a:t>
            </a:r>
            <a:r>
              <a:rPr lang="ru-RU" dirty="0" smtClean="0">
                <a:latin typeface="Comic Sans MS" pitchFamily="66" charset="0"/>
              </a:rPr>
              <a:t> </a:t>
            </a:r>
            <a:r>
              <a:rPr lang="en-US" dirty="0" smtClean="0">
                <a:latin typeface="Comic Sans MS" pitchFamily="66" charset="0"/>
              </a:rPr>
              <a:t>x</a:t>
            </a:r>
            <a:r>
              <a:rPr lang="ru-RU" dirty="0" smtClean="0">
                <a:latin typeface="Comic Sans MS" pitchFamily="66" charset="0"/>
              </a:rPr>
              <a:t> ВВЭР-1000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57042" y="4499921"/>
            <a:ext cx="202010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S</a:t>
            </a:r>
            <a:r>
              <a:rPr lang="en-US" sz="13800" b="1" cap="none" spc="0" baseline="300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3</a:t>
            </a:r>
            <a:endParaRPr lang="ru-RU" sz="13800" b="1" cap="none" spc="0" baseline="3000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7041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442" y="89946"/>
            <a:ext cx="8229600" cy="1143000"/>
          </a:xfrm>
        </p:spPr>
        <p:txBody>
          <a:bodyPr/>
          <a:lstStyle/>
          <a:p>
            <a:r>
              <a:rPr lang="en-US" sz="28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Creation of two</a:t>
            </a:r>
            <a:r>
              <a:rPr lang="ru-RU" sz="28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800" b="1" baseline="300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detectors requires</a:t>
            </a:r>
            <a:r>
              <a:rPr lang="ru-RU" sz="28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0913" y="1164683"/>
            <a:ext cx="3863662" cy="639762"/>
          </a:xfrm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800" baseline="30000" dirty="0" smtClean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smtClean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18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(ÚTEF </a:t>
            </a:r>
            <a:r>
              <a:rPr lang="en-US" sz="1800" dirty="0" smtClean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ČVUT, Prague</a:t>
            </a:r>
            <a:r>
              <a:rPr lang="ru-RU" sz="1800" dirty="0" smtClean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80303" y="1867503"/>
            <a:ext cx="4464729" cy="4855270"/>
          </a:xfrm>
        </p:spPr>
        <p:txBody>
          <a:bodyPr/>
          <a:lstStyle/>
          <a:p>
            <a:r>
              <a:rPr lang="en-US" sz="1800" dirty="0" smtClean="0">
                <a:latin typeface="Comic Sans MS" panose="030F0702030302020204" pitchFamily="66" charset="0"/>
              </a:rPr>
              <a:t>8+2</a:t>
            </a:r>
            <a:r>
              <a:rPr lang="ru-RU" sz="1800" dirty="0" smtClean="0">
                <a:latin typeface="Comic Sans MS" panose="030F0702030302020204" pitchFamily="66" charset="0"/>
              </a:rPr>
              <a:t> </a:t>
            </a:r>
            <a:r>
              <a:rPr lang="en-US" sz="1800" dirty="0" smtClean="0">
                <a:latin typeface="Comic Sans MS" panose="030F0702030302020204" pitchFamily="66" charset="0"/>
              </a:rPr>
              <a:t>PMT</a:t>
            </a:r>
            <a:r>
              <a:rPr lang="ru-RU" sz="1800" dirty="0" smtClean="0">
                <a:latin typeface="Comic Sans MS" panose="030F0702030302020204" pitchFamily="66" charset="0"/>
              </a:rPr>
              <a:t> </a:t>
            </a:r>
            <a:r>
              <a:rPr lang="en-US" sz="1800" dirty="0" smtClean="0">
                <a:latin typeface="Comic Sans MS" panose="030F0702030302020204" pitchFamily="66" charset="0"/>
              </a:rPr>
              <a:t>H13543-20		$25k</a:t>
            </a:r>
          </a:p>
          <a:p>
            <a:r>
              <a:rPr lang="en-US" sz="1800" dirty="0" smtClean="0">
                <a:latin typeface="Comic Sans MS" panose="030F0702030302020204" pitchFamily="66" charset="0"/>
              </a:rPr>
              <a:t>80+10 </a:t>
            </a:r>
            <a:r>
              <a:rPr lang="en-US" sz="1800" dirty="0">
                <a:latin typeface="Comic Sans MS" panose="030F0702030302020204" pitchFamily="66" charset="0"/>
              </a:rPr>
              <a:t>MPPC S13360-3075PE </a:t>
            </a:r>
            <a:r>
              <a:rPr lang="en-US" sz="1800" dirty="0" smtClean="0">
                <a:latin typeface="Comic Sans MS" panose="030F0702030302020204" pitchFamily="66" charset="0"/>
              </a:rPr>
              <a:t>	$10k</a:t>
            </a:r>
          </a:p>
          <a:p>
            <a:r>
              <a:rPr lang="en-US" sz="1800" dirty="0" smtClean="0">
                <a:latin typeface="Comic Sans MS" panose="030F0702030302020204" pitchFamily="66" charset="0"/>
              </a:rPr>
              <a:t>MPPC front-end electronics	$30k</a:t>
            </a:r>
          </a:p>
          <a:p>
            <a:r>
              <a:rPr lang="en-US" sz="1800" dirty="0" smtClean="0">
                <a:latin typeface="Comic Sans MS" panose="030F0702030302020204" pitchFamily="66" charset="0"/>
              </a:rPr>
              <a:t>VME crate + ACQ electronics	$30k</a:t>
            </a:r>
          </a:p>
          <a:p>
            <a:r>
              <a:rPr lang="en-US" sz="1800" dirty="0" smtClean="0">
                <a:latin typeface="Comic Sans MS" panose="030F0702030302020204" pitchFamily="66" charset="0"/>
              </a:rPr>
              <a:t>ACQ PC + data disks		$ 4k</a:t>
            </a:r>
          </a:p>
          <a:p>
            <a:r>
              <a:rPr lang="en-US" sz="1800" dirty="0">
                <a:latin typeface="Comic Sans MS" panose="030F0702030302020204" pitchFamily="66" charset="0"/>
              </a:rPr>
              <a:t>8</a:t>
            </a:r>
            <a:r>
              <a:rPr lang="en-US" sz="1800" dirty="0" smtClean="0">
                <a:latin typeface="Comic Sans MS" panose="030F0702030302020204" pitchFamily="66" charset="0"/>
              </a:rPr>
              <a:t>0 scintillator plates (NUVIA)	$10k</a:t>
            </a:r>
          </a:p>
          <a:p>
            <a:r>
              <a:rPr lang="en-US" sz="1800" dirty="0" smtClean="0">
                <a:latin typeface="Comic Sans MS" panose="030F0702030302020204" pitchFamily="66" charset="0"/>
              </a:rPr>
              <a:t>WLS fibers (1.2 km)		$ 5k</a:t>
            </a:r>
          </a:p>
          <a:p>
            <a:r>
              <a:rPr lang="en-US" sz="1800" dirty="0" smtClean="0">
                <a:latin typeface="Comic Sans MS" panose="030F0702030302020204" pitchFamily="66" charset="0"/>
              </a:rPr>
              <a:t>32 sc. </a:t>
            </a:r>
            <a:r>
              <a:rPr lang="en-US" sz="1800" dirty="0">
                <a:latin typeface="Comic Sans MS" panose="030F0702030302020204" pitchFamily="66" charset="0"/>
              </a:rPr>
              <a:t>p</a:t>
            </a:r>
            <a:r>
              <a:rPr lang="en-US" sz="1800" dirty="0" smtClean="0">
                <a:latin typeface="Comic Sans MS" panose="030F0702030302020204" pitchFamily="66" charset="0"/>
              </a:rPr>
              <a:t>lates (Mu-veto)	$40k</a:t>
            </a:r>
          </a:p>
          <a:p>
            <a:r>
              <a:rPr lang="en-US" sz="1800" dirty="0">
                <a:latin typeface="Comic Sans MS" panose="030F0702030302020204" pitchFamily="66" charset="0"/>
              </a:rPr>
              <a:t>32</a:t>
            </a:r>
            <a:r>
              <a:rPr lang="ru-RU" sz="1800" dirty="0">
                <a:latin typeface="Comic Sans MS" panose="030F0702030302020204" pitchFamily="66" charset="0"/>
              </a:rPr>
              <a:t> </a:t>
            </a:r>
            <a:r>
              <a:rPr lang="en-US" sz="1800" dirty="0">
                <a:latin typeface="Comic Sans MS" panose="030F0702030302020204" pitchFamily="66" charset="0"/>
              </a:rPr>
              <a:t>PMT</a:t>
            </a:r>
            <a:r>
              <a:rPr lang="ru-RU" sz="1800" dirty="0">
                <a:latin typeface="Comic Sans MS" panose="030F0702030302020204" pitchFamily="66" charset="0"/>
              </a:rPr>
              <a:t> </a:t>
            </a:r>
            <a:r>
              <a:rPr lang="en-US" sz="1800" dirty="0" smtClean="0">
                <a:latin typeface="Comic Sans MS" panose="030F0702030302020204" pitchFamily="66" charset="0"/>
              </a:rPr>
              <a:t>H10721-20 (Mu-veto)	$16k</a:t>
            </a:r>
          </a:p>
          <a:p>
            <a:r>
              <a:rPr lang="en-US" sz="1800" dirty="0" smtClean="0">
                <a:latin typeface="Comic Sans MS" panose="030F0702030302020204" pitchFamily="66" charset="0"/>
              </a:rPr>
              <a:t>CHB + </a:t>
            </a:r>
            <a:r>
              <a:rPr lang="en-US" sz="1800" dirty="0" err="1" smtClean="0">
                <a:latin typeface="Comic Sans MS" panose="030F0702030302020204" pitchFamily="66" charset="0"/>
              </a:rPr>
              <a:t>Pb</a:t>
            </a:r>
            <a:r>
              <a:rPr lang="en-US" sz="1800" dirty="0" smtClean="0">
                <a:latin typeface="Comic Sans MS" panose="030F0702030302020204" pitchFamily="66" charset="0"/>
              </a:rPr>
              <a:t> (shielding)		$60k</a:t>
            </a:r>
          </a:p>
          <a:p>
            <a:r>
              <a:rPr lang="en-US" sz="1800" dirty="0" smtClean="0">
                <a:latin typeface="Comic Sans MS" panose="030F0702030302020204" pitchFamily="66" charset="0"/>
              </a:rPr>
              <a:t>Cables, connectors, etc.	$10k</a:t>
            </a:r>
          </a:p>
          <a:p>
            <a:r>
              <a:rPr lang="en-US" sz="1800" dirty="0" smtClean="0">
                <a:latin typeface="Comic Sans MS" panose="030F0702030302020204" pitchFamily="66" charset="0"/>
              </a:rPr>
              <a:t>Mechanics			$15k</a:t>
            </a:r>
          </a:p>
          <a:p>
            <a:r>
              <a:rPr lang="en-US" sz="1800" dirty="0" smtClean="0">
                <a:latin typeface="Comic Sans MS" panose="030F0702030302020204" pitchFamily="66" charset="0"/>
              </a:rPr>
              <a:t>Transportation, mounting, etc.	$15k</a:t>
            </a:r>
            <a:endParaRPr lang="en-US" sz="18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1800" dirty="0" smtClean="0">
                <a:latin typeface="Comic Sans MS" panose="030F0702030302020204" pitchFamily="66" charset="0"/>
              </a:rPr>
              <a:t>			            </a:t>
            </a:r>
            <a:r>
              <a:rPr 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$270k</a:t>
            </a:r>
            <a:endParaRPr lang="ru-RU" sz="1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44277" y="1227740"/>
            <a:ext cx="3771311" cy="639762"/>
          </a:xfrm>
        </p:spPr>
        <p:txBody>
          <a:bodyPr/>
          <a:lstStyle/>
          <a:p>
            <a:pPr lv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800" baseline="30000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#2 </a:t>
            </a:r>
            <a:r>
              <a:rPr lang="en-US" sz="1800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(DLNP JINR, </a:t>
            </a:r>
            <a:r>
              <a:rPr lang="en-US" sz="1800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ru-RU" sz="1800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867502"/>
            <a:ext cx="4428133" cy="4258664"/>
          </a:xfrm>
        </p:spPr>
        <p:txBody>
          <a:bodyPr/>
          <a:lstStyle/>
          <a:p>
            <a:pPr lvl="0"/>
            <a:r>
              <a:rPr lang="en-US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8+2</a:t>
            </a:r>
            <a:r>
              <a:rPr lang="ru-RU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PMT</a:t>
            </a:r>
            <a:r>
              <a:rPr lang="ru-RU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H13543-20		$25k</a:t>
            </a:r>
          </a:p>
          <a:p>
            <a:pPr lvl="0"/>
            <a:r>
              <a:rPr lang="ru-RU" sz="1800" dirty="0" smtClean="0">
                <a:latin typeface="Comic Sans MS" panose="030F0702030302020204" pitchFamily="66" charset="0"/>
              </a:rPr>
              <a:t>80</a:t>
            </a:r>
            <a:r>
              <a:rPr lang="en-US" sz="1800" dirty="0" smtClean="0">
                <a:latin typeface="Comic Sans MS" panose="030F0702030302020204" pitchFamily="66" charset="0"/>
              </a:rPr>
              <a:t>+2</a:t>
            </a:r>
            <a:r>
              <a:rPr lang="ru-RU" sz="1800" dirty="0" smtClean="0">
                <a:latin typeface="Comic Sans MS" panose="030F0702030302020204" pitchFamily="66" charset="0"/>
              </a:rPr>
              <a:t> </a:t>
            </a:r>
            <a:r>
              <a:rPr lang="en-US" sz="1800" dirty="0" smtClean="0">
                <a:latin typeface="Comic Sans MS" panose="030F0702030302020204" pitchFamily="66" charset="0"/>
              </a:rPr>
              <a:t>PMT</a:t>
            </a:r>
            <a:r>
              <a:rPr lang="ru-RU" sz="1800" dirty="0" smtClean="0">
                <a:latin typeface="Comic Sans MS" panose="030F0702030302020204" pitchFamily="66" charset="0"/>
              </a:rPr>
              <a:t> </a:t>
            </a:r>
            <a:r>
              <a:rPr lang="en-US" sz="1800" dirty="0">
                <a:latin typeface="Comic Sans MS" panose="030F0702030302020204" pitchFamily="66" charset="0"/>
              </a:rPr>
              <a:t>H</a:t>
            </a:r>
            <a:r>
              <a:rPr lang="ru-RU" sz="1800" dirty="0" smtClean="0">
                <a:latin typeface="Comic Sans MS" panose="030F0702030302020204" pitchFamily="66" charset="0"/>
              </a:rPr>
              <a:t>10721-20</a:t>
            </a:r>
            <a:r>
              <a:rPr lang="en-US" sz="1800" dirty="0" smtClean="0">
                <a:latin typeface="Comic Sans MS" panose="030F0702030302020204" pitchFamily="66" charset="0"/>
              </a:rPr>
              <a:t>		$40k</a:t>
            </a:r>
          </a:p>
          <a:p>
            <a:pPr lvl="0"/>
            <a:r>
              <a:rPr lang="en-US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PMT front-end electronics (?) 	</a:t>
            </a:r>
            <a:endParaRPr lang="en-US"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lvl="0"/>
            <a:r>
              <a:rPr lang="en-US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VME </a:t>
            </a:r>
            <a:r>
              <a:rPr lang="en-US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crate + ACQ </a:t>
            </a:r>
            <a:r>
              <a:rPr lang="en-US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electronics	$30k</a:t>
            </a:r>
            <a:endParaRPr lang="en-US"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lvl="0"/>
            <a:r>
              <a:rPr lang="en-US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ACQ PC + data </a:t>
            </a:r>
            <a:r>
              <a:rPr lang="en-US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disks		$ 4k</a:t>
            </a:r>
            <a:endParaRPr lang="en-US"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lvl="0"/>
            <a:r>
              <a:rPr lang="en-US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80 </a:t>
            </a:r>
            <a:r>
              <a:rPr lang="en-US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scintillator </a:t>
            </a:r>
            <a:r>
              <a:rPr lang="en-US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plates (NUVIA)	$10k</a:t>
            </a:r>
            <a:endParaRPr lang="en-US"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lvl="0"/>
            <a:r>
              <a:rPr lang="en-US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WLS fibers (1.2 km</a:t>
            </a:r>
            <a:r>
              <a:rPr lang="en-US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)		$ 5k</a:t>
            </a:r>
            <a:endParaRPr lang="en-US"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lvl="0"/>
            <a:r>
              <a:rPr lang="en-US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32 sc. plates (</a:t>
            </a:r>
            <a:r>
              <a:rPr lang="en-US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Mu-veto)	$40k</a:t>
            </a:r>
            <a:endParaRPr lang="en-US"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32 PMT </a:t>
            </a:r>
            <a:r>
              <a:rPr lang="en-US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H10721-20 (Mu-veto)	$16k</a:t>
            </a:r>
            <a:endParaRPr lang="en-US"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lvl="0"/>
            <a:r>
              <a:rPr lang="en-US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CHB + </a:t>
            </a:r>
            <a:r>
              <a:rPr lang="en-US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Pb</a:t>
            </a:r>
            <a:r>
              <a:rPr lang="en-US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(shielding</a:t>
            </a:r>
            <a:r>
              <a:rPr lang="en-US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)		$60k</a:t>
            </a:r>
            <a:endParaRPr lang="en-US"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lvl="0"/>
            <a:r>
              <a:rPr lang="en-US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Cables, connectors, etc.	$10k</a:t>
            </a:r>
          </a:p>
          <a:p>
            <a:r>
              <a:rPr lang="en-US" sz="1800" dirty="0">
                <a:latin typeface="Comic Sans MS" panose="030F0702030302020204" pitchFamily="66" charset="0"/>
              </a:rPr>
              <a:t>Mechanics			$</a:t>
            </a:r>
            <a:r>
              <a:rPr lang="en-US" sz="1800" dirty="0" smtClean="0">
                <a:latin typeface="Comic Sans MS" panose="030F0702030302020204" pitchFamily="66" charset="0"/>
              </a:rPr>
              <a:t>15k</a:t>
            </a:r>
            <a:endParaRPr lang="en-US" sz="1800" dirty="0">
              <a:latin typeface="Comic Sans MS" panose="030F0702030302020204" pitchFamily="66" charset="0"/>
            </a:endParaRPr>
          </a:p>
          <a:p>
            <a:r>
              <a:rPr lang="en-US" sz="1800" dirty="0">
                <a:latin typeface="Comic Sans MS" panose="030F0702030302020204" pitchFamily="66" charset="0"/>
              </a:rPr>
              <a:t>Transportation, mounting, etc.	$</a:t>
            </a:r>
            <a:r>
              <a:rPr lang="en-US" sz="1800" dirty="0" smtClean="0">
                <a:latin typeface="Comic Sans MS" panose="030F0702030302020204" pitchFamily="66" charset="0"/>
              </a:rPr>
              <a:t>15k</a:t>
            </a:r>
            <a:endParaRPr lang="en-US" sz="1800" dirty="0">
              <a:latin typeface="Comic Sans MS" panose="030F0702030302020204" pitchFamily="66" charset="0"/>
            </a:endParaRPr>
          </a:p>
          <a:p>
            <a:pPr marL="0" lvl="0" indent="0">
              <a:buNone/>
            </a:pPr>
            <a:r>
              <a:rPr lang="en-US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	</a:t>
            </a:r>
            <a:r>
              <a:rPr lang="en-US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		           </a:t>
            </a:r>
            <a:r>
              <a:rPr lang="en-US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$270k</a:t>
            </a:r>
            <a:endParaRPr lang="ru-RU" sz="1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52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027580"/>
              </p:ext>
            </p:extLst>
          </p:nvPr>
        </p:nvGraphicFramePr>
        <p:xfrm>
          <a:off x="837131" y="1255689"/>
          <a:ext cx="7340955" cy="5364052"/>
        </p:xfrm>
        <a:graphic>
          <a:graphicData uri="http://schemas.openxmlformats.org/drawingml/2006/table">
            <a:tbl>
              <a:tblPr firstRow="1" firstCol="1" bandRow="1"/>
              <a:tblGrid>
                <a:gridCol w="1896801"/>
                <a:gridCol w="568804"/>
                <a:gridCol w="485411"/>
                <a:gridCol w="487771"/>
                <a:gridCol w="487771"/>
                <a:gridCol w="487771"/>
                <a:gridCol w="487771"/>
                <a:gridCol w="487771"/>
                <a:gridCol w="487771"/>
                <a:gridCol w="487771"/>
                <a:gridCol w="487771"/>
                <a:gridCol w="487771"/>
              </a:tblGrid>
              <a:tr h="382561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Neutrino</a:t>
                      </a:r>
                      <a:r>
                        <a:rPr lang="ru-RU" sz="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spectrometer</a:t>
                      </a:r>
                      <a:r>
                        <a:rPr lang="ru-RU" sz="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DANSS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ru-RU" sz="900" b="1" baseline="30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(#2)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2561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JINR staff member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type of activity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2621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Name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9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Position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9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of participation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900" b="1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Maintenance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900" b="1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Regular shifts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900" b="1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Data analysis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900" b="1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MC simulations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900" b="1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R&amp;D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900" b="1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Mounting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900" b="1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ACQ electronics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900" b="1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Data analysis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900" b="1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MC simulations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03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V.V. 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Belov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3000"/>
                      </a:srgbClr>
                    </a:solidFill>
                  </a:tcPr>
                </a:tc>
              </a:tr>
              <a:tr h="20829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V.B. 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Brudanin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dep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Management</a:t>
                      </a:r>
                      <a:r>
                        <a:rPr lang="ru-RU" sz="9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i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ru-RU" sz="9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i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all</a:t>
                      </a:r>
                      <a:r>
                        <a:rPr lang="ru-RU" sz="9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i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works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199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V.G. 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Egorov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sect.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Management and participation in all works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103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M.V. 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Fomina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</a:tr>
              <a:tr h="22103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S.V. 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Kazartcev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</a:tr>
              <a:tr h="22103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A.S. 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Kuznetsov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ing.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</a:tr>
              <a:tr h="22103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D.V. 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Medvedev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sci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</a:tr>
              <a:tr h="19000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A.G. 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Olshevsky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dep.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Management of some works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103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I.E. 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Rozova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</a:tr>
              <a:tr h="22103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N.S. 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Rumyantseva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</a:tr>
              <a:tr h="22103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Ye.A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Shevchik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ing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</a:tr>
              <a:tr h="22103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M.V. 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Shirchenko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sci.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03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Yu.A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Shitov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sen.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03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I.V. 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Zhitnikov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</a:tr>
              <a:tr h="22103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D.R. 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Zinatulina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50" marR="50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3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06062" y="0"/>
            <a:ext cx="8854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/>
              <a:t>Сотрудники ЛЯП ОИЯИ</a:t>
            </a:r>
            <a:r>
              <a:rPr lang="ru-RU"/>
              <a:t>: продолжение работ с детектором </a:t>
            </a:r>
            <a:r>
              <a:rPr lang="en-US" b="1"/>
              <a:t>DANSS</a:t>
            </a:r>
            <a:r>
              <a:rPr lang="ru-RU"/>
              <a:t> (дежурство на установке, обработка/анализ данных, текущее обслуживание и ремонт); разработка, создание и эксплуатация детектора </a:t>
            </a:r>
            <a:r>
              <a:rPr lang="en-US" b="1"/>
              <a:t>S</a:t>
            </a:r>
            <a:r>
              <a:rPr lang="ru-RU" b="1" baseline="30000"/>
              <a:t>3</a:t>
            </a:r>
            <a:r>
              <a:rPr lang="ru-RU"/>
              <a:t> №2 на КАЭС (</a:t>
            </a:r>
            <a:r>
              <a:rPr lang="en-US" i="1"/>
              <a:t>R</a:t>
            </a:r>
            <a:r>
              <a:rPr lang="ru-RU" i="1"/>
              <a:t>&amp;</a:t>
            </a:r>
            <a:r>
              <a:rPr lang="en-US" i="1"/>
              <a:t>D</a:t>
            </a:r>
            <a:r>
              <a:rPr lang="ru-RU"/>
              <a:t>, монтаж, электроника, анализ данных).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297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4163147"/>
              </p:ext>
            </p:extLst>
          </p:nvPr>
        </p:nvGraphicFramePr>
        <p:xfrm>
          <a:off x="1254795" y="518597"/>
          <a:ext cx="6756080" cy="6434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" name="Plot" r:id="rId4" imgW="6275880" imgH="5977080" progId="Grapher.Document">
                  <p:embed/>
                </p:oleObj>
              </mc:Choice>
              <mc:Fallback>
                <p:oleObj name="Plot" r:id="rId4" imgW="6275880" imgH="597708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54795" y="518597"/>
                        <a:ext cx="6756080" cy="6434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 rot="20010179">
            <a:off x="2428155" y="2151507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25 X-Modules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77435" y="1489423"/>
            <a:ext cx="1655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133AF"/>
                </a:solidFill>
              </a:rPr>
              <a:t>25 Y-Modules</a:t>
            </a:r>
            <a:endParaRPr lang="ru-RU" b="1" dirty="0">
              <a:solidFill>
                <a:srgbClr val="1133A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2577" y="5855233"/>
            <a:ext cx="405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2500 independent scintillator strips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788" y="0"/>
            <a:ext cx="8698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Modular structure provides 3d space pattern of each event</a:t>
            </a:r>
            <a:endParaRPr lang="ru-R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05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9775" y="1262130"/>
            <a:ext cx="885422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/>
              <a:t>Сотрудники </a:t>
            </a:r>
            <a:r>
              <a:rPr lang="ru-RU" u="sng" dirty="0"/>
              <a:t>ИТЭФ, МФТИ, ФИАН (Москва)</a:t>
            </a:r>
            <a:r>
              <a:rPr lang="ru-RU" dirty="0"/>
              <a:t>: продолжение работ с детектором </a:t>
            </a:r>
            <a:r>
              <a:rPr lang="en-US" b="1" dirty="0"/>
              <a:t>DANSS</a:t>
            </a:r>
            <a:r>
              <a:rPr lang="ru-RU" dirty="0"/>
              <a:t> (обработка данных, МК-симуляции, участие в текущем ремонте)</a:t>
            </a:r>
          </a:p>
          <a:p>
            <a:r>
              <a:rPr lang="ru-RU" dirty="0" err="1"/>
              <a:t>И.Г.Алексеев</a:t>
            </a:r>
            <a:r>
              <a:rPr lang="ru-RU" dirty="0"/>
              <a:t>, </a:t>
            </a:r>
            <a:r>
              <a:rPr lang="ru-RU" dirty="0" err="1"/>
              <a:t>М.В.Данилов</a:t>
            </a:r>
            <a:r>
              <a:rPr lang="ru-RU" dirty="0"/>
              <a:t>, А.С.Кобякин, </a:t>
            </a:r>
            <a:r>
              <a:rPr lang="ru-RU" dirty="0" err="1"/>
              <a:t>И.В.Мачихильян</a:t>
            </a:r>
            <a:r>
              <a:rPr lang="ru-RU" dirty="0"/>
              <a:t>, </a:t>
            </a:r>
            <a:r>
              <a:rPr lang="ru-RU" dirty="0" err="1"/>
              <a:t>Д.Н.Свирида</a:t>
            </a:r>
            <a:r>
              <a:rPr lang="ru-RU" dirty="0"/>
              <a:t>, </a:t>
            </a:r>
            <a:r>
              <a:rPr lang="ru-RU" dirty="0" err="1"/>
              <a:t>Н.А.Скробова</a:t>
            </a:r>
            <a:r>
              <a:rPr lang="ru-RU" dirty="0"/>
              <a:t>, </a:t>
            </a:r>
            <a:r>
              <a:rPr lang="ru-RU" dirty="0" err="1"/>
              <a:t>А.С.Старостин</a:t>
            </a:r>
            <a:endParaRPr lang="ru-RU" dirty="0"/>
          </a:p>
          <a:p>
            <a:r>
              <a:rPr lang="ru-RU" dirty="0"/>
              <a:t> 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ru-RU" dirty="0"/>
          </a:p>
          <a:p>
            <a:r>
              <a:rPr lang="ru-RU" u="sng" dirty="0"/>
              <a:t>Сотрудники ÚTEF ČVUT (Прага)</a:t>
            </a:r>
            <a:r>
              <a:rPr lang="ru-RU" dirty="0"/>
              <a:t>: разработка и создание детектора </a:t>
            </a:r>
            <a:r>
              <a:rPr lang="en-US" b="1" dirty="0"/>
              <a:t>S</a:t>
            </a:r>
            <a:r>
              <a:rPr lang="ru-RU" b="1" baseline="30000" dirty="0"/>
              <a:t>3</a:t>
            </a:r>
            <a:r>
              <a:rPr lang="ru-RU" dirty="0"/>
              <a:t> №1, его эксплуатация на АЭС в </a:t>
            </a:r>
            <a:r>
              <a:rPr lang="ru-RU" dirty="0" err="1"/>
              <a:t>Темелине</a:t>
            </a:r>
            <a:r>
              <a:rPr lang="ru-RU" dirty="0"/>
              <a:t>  </a:t>
            </a:r>
          </a:p>
          <a:p>
            <a:r>
              <a:rPr lang="ru-RU" dirty="0" err="1"/>
              <a:t>M.Špavorová</a:t>
            </a:r>
            <a:r>
              <a:rPr lang="ru-RU" dirty="0"/>
              <a:t>, </a:t>
            </a:r>
            <a:r>
              <a:rPr lang="ru-RU" dirty="0" err="1"/>
              <a:t>L.Fajt</a:t>
            </a:r>
            <a:r>
              <a:rPr lang="ru-RU" dirty="0"/>
              <a:t>, </a:t>
            </a:r>
            <a:r>
              <a:rPr lang="ru-RU" dirty="0" err="1"/>
              <a:t>R.Hodák</a:t>
            </a:r>
            <a:r>
              <a:rPr lang="ru-RU" dirty="0"/>
              <a:t>, </a:t>
            </a:r>
            <a:r>
              <a:rPr lang="en-US" dirty="0"/>
              <a:t>Z</a:t>
            </a:r>
            <a:r>
              <a:rPr lang="ru-RU" dirty="0"/>
              <a:t>.</a:t>
            </a:r>
            <a:r>
              <a:rPr lang="en-US" dirty="0"/>
              <a:t>Hons</a:t>
            </a:r>
            <a:r>
              <a:rPr lang="ru-RU" dirty="0"/>
              <a:t>, </a:t>
            </a:r>
            <a:r>
              <a:rPr lang="en-US" dirty="0"/>
              <a:t>F</a:t>
            </a:r>
            <a:r>
              <a:rPr lang="ru-RU" dirty="0"/>
              <a:t>.</a:t>
            </a:r>
            <a:r>
              <a:rPr lang="en-US" dirty="0" err="1"/>
              <a:t>Mamedov</a:t>
            </a:r>
            <a:r>
              <a:rPr lang="ru-RU" dirty="0"/>
              <a:t>, </a:t>
            </a:r>
            <a:r>
              <a:rPr lang="ru-RU" dirty="0" err="1"/>
              <a:t>P.Přidal</a:t>
            </a:r>
            <a:r>
              <a:rPr lang="ru-RU" dirty="0"/>
              <a:t>, </a:t>
            </a:r>
            <a:r>
              <a:rPr lang="ru-RU" dirty="0" err="1"/>
              <a:t>E.Rukhadze</a:t>
            </a:r>
            <a:r>
              <a:rPr lang="ru-RU" dirty="0"/>
              <a:t>, </a:t>
            </a:r>
            <a:r>
              <a:rPr lang="ru-RU" dirty="0" err="1"/>
              <a:t>I.Štekl</a:t>
            </a:r>
            <a:r>
              <a:rPr lang="ru-RU" dirty="0"/>
              <a:t>, </a:t>
            </a:r>
            <a:r>
              <a:rPr lang="ru-RU" dirty="0" err="1"/>
              <a:t>J.Vlášek</a:t>
            </a:r>
            <a:r>
              <a:rPr lang="ru-RU" dirty="0"/>
              <a:t>.</a:t>
            </a:r>
          </a:p>
          <a:p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82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12" y="240636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Backup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75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3082512"/>
              </p:ext>
            </p:extLst>
          </p:nvPr>
        </p:nvGraphicFramePr>
        <p:xfrm>
          <a:off x="249328" y="998114"/>
          <a:ext cx="8658500" cy="5116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2" name="Plot" r:id="rId3" imgW="9876960" imgH="5837040" progId="Grapher.Document">
                  <p:embed/>
                </p:oleObj>
              </mc:Choice>
              <mc:Fallback>
                <p:oleObj name="Plot" r:id="rId3" imgW="9876960" imgH="583704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9328" y="998114"/>
                        <a:ext cx="8658500" cy="51168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500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280994" indent="-207363" defTabSz="4147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695720" indent="-207363" defTabSz="4147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110446" indent="-207363" defTabSz="4147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525172" indent="-207363" defTabSz="4147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fld id="{CDAC18E9-0752-4732-89C6-BE997DA9CD25}" type="slidenum">
              <a:rPr lang="en-US" altLang="ru-RU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43</a:t>
            </a:fld>
            <a:endParaRPr lang="en-US" altLang="ru-RU">
              <a:solidFill>
                <a:srgbClr val="000000"/>
              </a:solidFill>
            </a:endParaRPr>
          </a:p>
        </p:txBody>
      </p:sp>
      <p:pic>
        <p:nvPicPr>
          <p:cNvPr id="3789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1"/>
            <a:ext cx="4661280" cy="685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3" name="Rectangle 2"/>
          <p:cNvSpPr>
            <a:spLocks noChangeArrowheads="1"/>
          </p:cNvSpPr>
          <p:nvPr/>
        </p:nvSpPr>
        <p:spPr bwMode="auto">
          <a:xfrm>
            <a:off x="5339521" y="407881"/>
            <a:ext cx="3372480" cy="3624480"/>
          </a:xfrm>
          <a:prstGeom prst="rect">
            <a:avLst/>
          </a:prstGeom>
          <a:solidFill>
            <a:srgbClr val="CFE7E5"/>
          </a:solidFill>
          <a:ln w="3672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altLang="ru-RU" sz="1633">
              <a:solidFill>
                <a:srgbClr val="FFFFFF"/>
              </a:solidFill>
            </a:endParaRPr>
          </a:p>
        </p:txBody>
      </p:sp>
      <p:sp>
        <p:nvSpPr>
          <p:cNvPr id="37894" name="Rectangle 3"/>
          <p:cNvSpPr>
            <a:spLocks noChangeArrowheads="1"/>
          </p:cNvSpPr>
          <p:nvPr/>
        </p:nvSpPr>
        <p:spPr bwMode="auto">
          <a:xfrm>
            <a:off x="5466241" y="534601"/>
            <a:ext cx="3090240" cy="1097280"/>
          </a:xfrm>
          <a:prstGeom prst="rect">
            <a:avLst/>
          </a:prstGeom>
          <a:solidFill>
            <a:srgbClr val="FF8080"/>
          </a:solidFill>
          <a:ln w="1836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altLang="ru-RU" sz="1633">
              <a:solidFill>
                <a:srgbClr val="FFFFFF"/>
              </a:solidFill>
            </a:endParaRPr>
          </a:p>
        </p:txBody>
      </p:sp>
      <p:sp>
        <p:nvSpPr>
          <p:cNvPr id="37895" name="Rectangle 4"/>
          <p:cNvSpPr>
            <a:spLocks noChangeArrowheads="1"/>
          </p:cNvSpPr>
          <p:nvPr/>
        </p:nvSpPr>
        <p:spPr bwMode="auto">
          <a:xfrm>
            <a:off x="5466241" y="2789641"/>
            <a:ext cx="3090240" cy="1097280"/>
          </a:xfrm>
          <a:prstGeom prst="rect">
            <a:avLst/>
          </a:prstGeom>
          <a:solidFill>
            <a:srgbClr val="FF8080"/>
          </a:solidFill>
          <a:ln w="1836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altLang="ru-RU" sz="1633">
              <a:solidFill>
                <a:srgbClr val="FFFFFF"/>
              </a:solidFill>
            </a:endParaRPr>
          </a:p>
        </p:txBody>
      </p:sp>
      <p:sp>
        <p:nvSpPr>
          <p:cNvPr id="37896" name="Rectangle 5"/>
          <p:cNvSpPr>
            <a:spLocks noChangeArrowheads="1"/>
          </p:cNvSpPr>
          <p:nvPr/>
        </p:nvSpPr>
        <p:spPr bwMode="auto">
          <a:xfrm>
            <a:off x="5466241" y="1631881"/>
            <a:ext cx="3090240" cy="1157760"/>
          </a:xfrm>
          <a:prstGeom prst="rect">
            <a:avLst/>
          </a:prstGeom>
          <a:solidFill>
            <a:srgbClr val="FF8080"/>
          </a:solidFill>
          <a:ln w="1836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altLang="ru-RU" sz="1633">
              <a:solidFill>
                <a:srgbClr val="FFFFFF"/>
              </a:solidFill>
            </a:endParaRPr>
          </a:p>
        </p:txBody>
      </p:sp>
      <p:sp>
        <p:nvSpPr>
          <p:cNvPr id="37897" name="Line 6"/>
          <p:cNvSpPr>
            <a:spLocks noChangeShapeType="1"/>
          </p:cNvSpPr>
          <p:nvPr/>
        </p:nvSpPr>
        <p:spPr bwMode="auto">
          <a:xfrm flipH="1">
            <a:off x="3172321" y="1063080"/>
            <a:ext cx="2295360" cy="88128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14726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33">
              <a:solidFill>
                <a:srgbClr val="FFFFFF"/>
              </a:solidFill>
            </a:endParaRPr>
          </a:p>
        </p:txBody>
      </p:sp>
      <p:sp>
        <p:nvSpPr>
          <p:cNvPr id="37898" name="Line 7"/>
          <p:cNvSpPr>
            <a:spLocks noChangeShapeType="1"/>
          </p:cNvSpPr>
          <p:nvPr/>
        </p:nvSpPr>
        <p:spPr bwMode="auto">
          <a:xfrm flipH="1">
            <a:off x="3424321" y="2171881"/>
            <a:ext cx="2043360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14726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33">
              <a:solidFill>
                <a:srgbClr val="FFFFFF"/>
              </a:solidFill>
            </a:endParaRPr>
          </a:p>
        </p:txBody>
      </p:sp>
      <p:sp>
        <p:nvSpPr>
          <p:cNvPr id="37899" name="Line 8"/>
          <p:cNvSpPr>
            <a:spLocks noChangeShapeType="1"/>
          </p:cNvSpPr>
          <p:nvPr/>
        </p:nvSpPr>
        <p:spPr bwMode="auto">
          <a:xfrm flipH="1" flipV="1">
            <a:off x="3682081" y="2446921"/>
            <a:ext cx="1785600" cy="86112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14726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33">
              <a:solidFill>
                <a:srgbClr val="FFFFFF"/>
              </a:solidFill>
            </a:endParaRPr>
          </a:p>
        </p:txBody>
      </p:sp>
      <p:sp>
        <p:nvSpPr>
          <p:cNvPr id="37900" name="Text Box 9"/>
          <p:cNvSpPr txBox="1">
            <a:spLocks noChangeArrowheads="1"/>
          </p:cNvSpPr>
          <p:nvPr/>
        </p:nvSpPr>
        <p:spPr bwMode="auto">
          <a:xfrm>
            <a:off x="5868001" y="936361"/>
            <a:ext cx="2142720" cy="31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defTabSz="414726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33">
                <a:solidFill>
                  <a:srgbClr val="000000"/>
                </a:solidFill>
              </a:rPr>
              <a:t>Section Up – 31 layer</a:t>
            </a:r>
          </a:p>
        </p:txBody>
      </p:sp>
      <p:sp>
        <p:nvSpPr>
          <p:cNvPr id="37901" name="Text Box 10"/>
          <p:cNvSpPr txBox="1">
            <a:spLocks noChangeArrowheads="1"/>
          </p:cNvSpPr>
          <p:nvPr/>
        </p:nvSpPr>
        <p:spPr bwMode="auto">
          <a:xfrm>
            <a:off x="5820481" y="1957321"/>
            <a:ext cx="2486880" cy="31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defTabSz="414726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33">
                <a:solidFill>
                  <a:srgbClr val="000000"/>
                </a:solidFill>
              </a:rPr>
              <a:t>Section Middle – 30 layer</a:t>
            </a:r>
          </a:p>
        </p:txBody>
      </p:sp>
      <p:sp>
        <p:nvSpPr>
          <p:cNvPr id="37902" name="Text Box 11"/>
          <p:cNvSpPr txBox="1">
            <a:spLocks noChangeArrowheads="1"/>
          </p:cNvSpPr>
          <p:nvPr/>
        </p:nvSpPr>
        <p:spPr bwMode="auto">
          <a:xfrm>
            <a:off x="5886721" y="3174121"/>
            <a:ext cx="2406240" cy="31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defTabSz="414726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33">
                <a:solidFill>
                  <a:srgbClr val="000000"/>
                </a:solidFill>
              </a:rPr>
              <a:t>Section Down – 31 layer</a:t>
            </a:r>
          </a:p>
        </p:txBody>
      </p:sp>
      <p:sp>
        <p:nvSpPr>
          <p:cNvPr id="37903" name="Text Box 12"/>
          <p:cNvSpPr txBox="1">
            <a:spLocks noChangeArrowheads="1"/>
          </p:cNvSpPr>
          <p:nvPr/>
        </p:nvSpPr>
        <p:spPr bwMode="auto">
          <a:xfrm>
            <a:off x="4697281" y="4303081"/>
            <a:ext cx="4145760" cy="1931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defTabSz="414726" fontAlgn="base" hangingPunct="0">
              <a:spcBef>
                <a:spcPct val="0"/>
              </a:spcBef>
              <a:spcAft>
                <a:spcPct val="0"/>
              </a:spcAft>
              <a:buSzPct val="70000"/>
              <a:buBlip>
                <a:blip r:embed="rId4"/>
              </a:buBlip>
            </a:pPr>
            <a:r>
              <a:rPr lang="en-US" altLang="ru-RU" sz="1633">
                <a:solidFill>
                  <a:srgbClr val="000000"/>
                </a:solidFill>
              </a:rPr>
              <a:t> Statistics October 16 – September 17</a:t>
            </a:r>
          </a:p>
          <a:p>
            <a:pPr defTabSz="414726" fontAlgn="base" hangingPunct="0">
              <a:spcBef>
                <a:spcPct val="0"/>
              </a:spcBef>
              <a:spcAft>
                <a:spcPct val="0"/>
              </a:spcAft>
              <a:buSzPct val="70000"/>
              <a:buBlip>
                <a:blip r:embed="rId4"/>
              </a:buBlip>
            </a:pPr>
            <a:r>
              <a:rPr lang="en-US" altLang="ru-RU" sz="1633">
                <a:solidFill>
                  <a:srgbClr val="000000"/>
                </a:solidFill>
              </a:rPr>
              <a:t> Slicing by positron Z only: neutron etc are taken in the whole detector</a:t>
            </a:r>
          </a:p>
          <a:p>
            <a:pPr defTabSz="414726" fontAlgn="base" hangingPunct="0">
              <a:spcBef>
                <a:spcPct val="0"/>
              </a:spcBef>
              <a:spcAft>
                <a:spcPct val="0"/>
              </a:spcAft>
              <a:buSzPct val="70000"/>
              <a:buBlip>
                <a:blip r:embed="rId4"/>
              </a:buBlip>
            </a:pPr>
            <a:r>
              <a:rPr lang="en-US" altLang="ru-RU" sz="1633">
                <a:solidFill>
                  <a:srgbClr val="000000"/>
                </a:solidFill>
              </a:rPr>
              <a:t> Reactor core – simple model, height 3 m</a:t>
            </a:r>
          </a:p>
          <a:p>
            <a:pPr defTabSz="414726" fontAlgn="base" hangingPunct="0">
              <a:spcBef>
                <a:spcPct val="0"/>
              </a:spcBef>
              <a:spcAft>
                <a:spcPct val="0"/>
              </a:spcAft>
              <a:buSzPct val="70000"/>
              <a:buBlip>
                <a:blip r:embed="rId4"/>
              </a:buBlip>
            </a:pPr>
            <a:r>
              <a:rPr lang="en-US" altLang="ru-RU" sz="1633">
                <a:solidFill>
                  <a:srgbClr val="000000"/>
                </a:solidFill>
              </a:rPr>
              <a:t> No shift</a:t>
            </a:r>
          </a:p>
          <a:p>
            <a:pPr defTabSz="414726" fontAlgn="base" hangingPunct="0">
              <a:spcBef>
                <a:spcPct val="0"/>
              </a:spcBef>
              <a:spcAft>
                <a:spcPct val="0"/>
              </a:spcAft>
              <a:buSzPct val="70000"/>
              <a:buBlip>
                <a:blip r:embed="rId4"/>
              </a:buBlip>
            </a:pPr>
            <a:r>
              <a:rPr lang="en-US" altLang="ru-RU" sz="1633">
                <a:solidFill>
                  <a:srgbClr val="000000"/>
                </a:solidFill>
              </a:rPr>
              <a:t> 3 parameters fit: common constant, relative to the middle up and down sections efficiecies</a:t>
            </a:r>
          </a:p>
        </p:txBody>
      </p:sp>
    </p:spTree>
    <p:extLst>
      <p:ext uri="{BB962C8B-B14F-4D97-AF65-F5344CB8AC3E}">
        <p14:creationId xmlns:p14="http://schemas.microsoft.com/office/powerpoint/2010/main" val="2148810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6637507"/>
              </p:ext>
            </p:extLst>
          </p:nvPr>
        </p:nvGraphicFramePr>
        <p:xfrm>
          <a:off x="398463" y="227013"/>
          <a:ext cx="8347075" cy="640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3" name="Plot" r:id="rId3" imgW="8347320" imgH="6406200" progId="Grapher.Document">
                  <p:embed/>
                </p:oleObj>
              </mc:Choice>
              <mc:Fallback>
                <p:oleObj name="Plot" r:id="rId3" imgW="8347320" imgH="640620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8463" y="227013"/>
                        <a:ext cx="8347075" cy="6405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212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" y="0"/>
            <a:ext cx="914012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06641" y="150222"/>
            <a:ext cx="126028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Oct 2015</a:t>
            </a:r>
            <a:endParaRPr lang="ru-RU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3265714" y="6270171"/>
            <a:ext cx="1882589" cy="434148"/>
          </a:xfrm>
          <a:prstGeom prst="wedgeRectCallout">
            <a:avLst>
              <a:gd name="adj1" fmla="val 49805"/>
              <a:gd name="adj2" fmla="val -212157"/>
            </a:avLst>
          </a:prstGeom>
          <a:solidFill>
            <a:srgbClr val="FFFF0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 noProof="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I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.Zhitnikov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76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9722686"/>
              </p:ext>
            </p:extLst>
          </p:nvPr>
        </p:nvGraphicFramePr>
        <p:xfrm>
          <a:off x="282208" y="0"/>
          <a:ext cx="8317653" cy="6648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" name="Plot" r:id="rId4" imgW="7689960" imgH="6146280" progId="Grapher.Document">
                  <p:embed/>
                </p:oleObj>
              </mc:Choice>
              <mc:Fallback>
                <p:oleObj name="Plot" r:id="rId4" imgW="7689960" imgH="614628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2208" y="0"/>
                        <a:ext cx="8317653" cy="66486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251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543" y="1496291"/>
            <a:ext cx="4303592" cy="4998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1" y="1298864"/>
            <a:ext cx="4556584" cy="52927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0922" y="4114799"/>
            <a:ext cx="452177" cy="15643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37732" y="199255"/>
            <a:ext cx="385073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Up:  	L=10.7 m	2.0 days</a:t>
            </a:r>
          </a:p>
          <a:p>
            <a:r>
              <a:rPr lang="en-US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Md</a:t>
            </a:r>
            <a:r>
              <a:rPr lang="en-US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: 	L=11.7 m		2.3 days</a:t>
            </a:r>
          </a:p>
          <a:p>
            <a:r>
              <a:rPr lang="en-US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Dn</a:t>
            </a:r>
            <a:r>
              <a:rPr lang="en-US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: 	L=12.7 m	2.7 days</a:t>
            </a:r>
          </a:p>
          <a:p>
            <a:endParaRPr lang="en-US" dirty="0">
              <a:latin typeface="Comic Sans MS" panose="030F0702030302020204" pitchFamily="66" charset="0"/>
            </a:endParaRP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o</a:t>
            </a:r>
            <a:r>
              <a:rPr lang="en-US" dirty="0" smtClean="0">
                <a:latin typeface="Comic Sans MS" panose="030F0702030302020204" pitchFamily="66" charset="0"/>
              </a:rPr>
              <a:t>n-line moving  (t=4 min)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9752336">
            <a:off x="6586093" y="2156122"/>
            <a:ext cx="998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omic Sans MS" panose="030F0702030302020204" pitchFamily="66" charset="0"/>
              </a:rPr>
              <a:t>20 </a:t>
            </a:r>
            <a:r>
              <a:rPr lang="en-US" sz="2400" b="1" dirty="0" err="1" smtClean="0">
                <a:latin typeface="Comic Sans MS" panose="030F0702030302020204" pitchFamily="66" charset="0"/>
              </a:rPr>
              <a:t>tn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20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00465" y="-4804"/>
            <a:ext cx="5718362" cy="69527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Background monitoring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2132" y="822191"/>
            <a:ext cx="8815028" cy="5724606"/>
          </a:xfrm>
        </p:spPr>
        <p:txBody>
          <a:bodyPr/>
          <a:lstStyle/>
          <a:p>
            <a:r>
              <a:rPr lang="en-US" dirty="0" err="1" smtClean="0"/>
              <a:t>HPGe</a:t>
            </a:r>
            <a:r>
              <a:rPr lang="en-US" dirty="0" smtClean="0"/>
              <a:t> and “</a:t>
            </a:r>
            <a:r>
              <a:rPr lang="en-US" dirty="0" err="1" smtClean="0"/>
              <a:t>MuMeter</a:t>
            </a:r>
            <a:r>
              <a:rPr lang="en-US" dirty="0" smtClean="0"/>
              <a:t>” measurements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Four </a:t>
            </a:r>
            <a:r>
              <a:rPr lang="en-US" dirty="0" err="1" smtClean="0"/>
              <a:t>NaI</a:t>
            </a:r>
            <a:r>
              <a:rPr lang="en-US" dirty="0" smtClean="0"/>
              <a:t> (3’x3’):  1 inside + 3 outside the DANSS shield</a:t>
            </a:r>
          </a:p>
          <a:p>
            <a:pPr marL="0" indent="0">
              <a:buNone/>
            </a:pPr>
            <a:r>
              <a:rPr lang="en-US" dirty="0" smtClean="0"/>
              <a:t>                                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(ON – OFF) visible difference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/>
              <a:t>Three </a:t>
            </a:r>
            <a:r>
              <a:rPr lang="en-US" b="1" baseline="30000" dirty="0" smtClean="0"/>
              <a:t>3</a:t>
            </a:r>
            <a:r>
              <a:rPr lang="en-US" dirty="0" smtClean="0"/>
              <a:t>He neutron counters: 1 inside +2 outside the shield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/>
          </p:nvPr>
        </p:nvGraphicFramePr>
        <p:xfrm>
          <a:off x="313525" y="4917781"/>
          <a:ext cx="2093316" cy="1149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8" name="Plot" r:id="rId4" imgW="5581440" imgH="3065040" progId="Grapher.Document">
                  <p:embed/>
                </p:oleObj>
              </mc:Choice>
              <mc:Fallback>
                <p:oleObj name="Plot" r:id="rId4" imgW="5581440" imgH="306504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3525" y="4917781"/>
                        <a:ext cx="2093316" cy="11496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/>
          </p:nvPr>
        </p:nvGraphicFramePr>
        <p:xfrm>
          <a:off x="1209691" y="4402951"/>
          <a:ext cx="1780092" cy="166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9" name="Plot" r:id="rId6" imgW="5279760" imgH="4937760" progId="Grapher.Document">
                  <p:embed/>
                </p:oleObj>
              </mc:Choice>
              <mc:Fallback>
                <p:oleObj name="Plot" r:id="rId6" imgW="5279760" imgH="493776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09691" y="4402951"/>
                        <a:ext cx="1780092" cy="1664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/>
          </p:nvPr>
        </p:nvGraphicFramePr>
        <p:xfrm>
          <a:off x="2562145" y="4538832"/>
          <a:ext cx="3189509" cy="163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0" name="Plot" r:id="rId8" imgW="6156000" imgH="3159720" progId="Grapher.Document">
                  <p:embed/>
                </p:oleObj>
              </mc:Choice>
              <mc:Fallback>
                <p:oleObj name="Plot" r:id="rId8" imgW="6156000" imgH="315972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562145" y="4538832"/>
                        <a:ext cx="3189509" cy="163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751654" y="4516438"/>
            <a:ext cx="32039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Φ</a:t>
            </a:r>
            <a:r>
              <a:rPr lang="en-US" dirty="0" smtClean="0">
                <a:solidFill>
                  <a:prstClr val="black"/>
                </a:solidFill>
              </a:rPr>
              <a:t>n =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0.57 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outside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(OFF)</a:t>
            </a:r>
          </a:p>
          <a:p>
            <a:r>
              <a:rPr lang="el-GR" dirty="0">
                <a:solidFill>
                  <a:prstClr val="black"/>
                </a:solidFill>
              </a:rPr>
              <a:t>Φ</a:t>
            </a:r>
            <a:r>
              <a:rPr lang="en-US" dirty="0">
                <a:solidFill>
                  <a:prstClr val="black"/>
                </a:solidFill>
              </a:rPr>
              <a:t>n =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300.4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outside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 smtClean="0">
                <a:solidFill>
                  <a:prstClr val="black"/>
                </a:solidFill>
              </a:rPr>
              <a:t>Φ</a:t>
            </a:r>
            <a:r>
              <a:rPr lang="en-US" dirty="0" smtClean="0">
                <a:solidFill>
                  <a:prstClr val="black"/>
                </a:solidFill>
              </a:rPr>
              <a:t>n =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0.03     inside (OFF)</a:t>
            </a:r>
          </a:p>
          <a:p>
            <a:r>
              <a:rPr lang="el-GR" dirty="0" smtClean="0">
                <a:solidFill>
                  <a:prstClr val="black"/>
                </a:solidFill>
              </a:rPr>
              <a:t>Φ</a:t>
            </a:r>
            <a:r>
              <a:rPr lang="en-US" dirty="0" smtClean="0">
                <a:solidFill>
                  <a:prstClr val="black"/>
                </a:solidFill>
              </a:rPr>
              <a:t>n =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0.04     inside  (ON) 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 smtClean="0">
                <a:solidFill>
                  <a:prstClr val="black"/>
                </a:solidFill>
              </a:rPr>
              <a:t>Φ</a:t>
            </a:r>
            <a:r>
              <a:rPr lang="en-US" dirty="0">
                <a:solidFill>
                  <a:prstClr val="black"/>
                </a:solidFill>
              </a:rPr>
              <a:t>n =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6.0       </a:t>
            </a:r>
            <a:r>
              <a:rPr lang="en-US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plein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-air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/>
          </p:nvPr>
        </p:nvGraphicFramePr>
        <p:xfrm>
          <a:off x="313525" y="1451138"/>
          <a:ext cx="4967488" cy="1305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1" name="Plot" r:id="rId10" imgW="5999040" imgH="1575720" progId="Grapher.Document">
                  <p:embed/>
                </p:oleObj>
              </mc:Choice>
              <mc:Fallback>
                <p:oleObj name="Plot" r:id="rId10" imgW="5999040" imgH="157572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13525" y="1451138"/>
                        <a:ext cx="4967488" cy="13052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/>
          </p:nvPr>
        </p:nvGraphicFramePr>
        <p:xfrm>
          <a:off x="5511867" y="858746"/>
          <a:ext cx="1535199" cy="1859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2" name="Plot" r:id="rId12" imgW="5527800" imgH="6694920" progId="Grapher.Document">
                  <p:embed/>
                </p:oleObj>
              </mc:Choice>
              <mc:Fallback>
                <p:oleObj name="Plot" r:id="rId12" imgW="5527800" imgH="669492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511867" y="858746"/>
                        <a:ext cx="1535199" cy="18592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/>
          </p:nvPr>
        </p:nvGraphicFramePr>
        <p:xfrm>
          <a:off x="7047066" y="1024677"/>
          <a:ext cx="1699278" cy="16558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3" name="Plot" r:id="rId14" imgW="6519960" imgH="6352560" progId="Grapher.Document">
                  <p:embed/>
                </p:oleObj>
              </mc:Choice>
              <mc:Fallback>
                <p:oleObj name="Plot" r:id="rId14" imgW="6519960" imgH="635256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047066" y="1024677"/>
                        <a:ext cx="1699278" cy="16558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153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571"/>
            <a:ext cx="7886700" cy="787260"/>
          </a:xfrm>
        </p:spPr>
        <p:txBody>
          <a:bodyPr>
            <a:norm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</a:pPr>
            <a:r>
              <a:rPr lang="en-US" sz="3600" dirty="0" smtClean="0">
                <a:latin typeface="Comic Sans MS" panose="030F0702030302020204" pitchFamily="66" charset="0"/>
              </a:rPr>
              <a:t>Calibration with</a:t>
            </a:r>
            <a:r>
              <a:rPr lang="en-US" sz="2200" dirty="0" smtClean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+mn-cs"/>
              </a:rPr>
              <a:t>   </a:t>
            </a:r>
            <a:r>
              <a:rPr lang="en-US" sz="3100" b="1" baseline="30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60</a:t>
            </a:r>
            <a:r>
              <a:rPr lang="en-US" sz="31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Co, </a:t>
            </a:r>
            <a:r>
              <a:rPr lang="en-US" sz="3100" b="1" baseline="30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22</a:t>
            </a:r>
            <a:r>
              <a:rPr lang="en-US" sz="31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Na, </a:t>
            </a:r>
            <a:r>
              <a:rPr lang="en-US" sz="3100" b="1" baseline="30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137</a:t>
            </a:r>
            <a:r>
              <a:rPr lang="en-US" sz="31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Cs, </a:t>
            </a:r>
            <a:r>
              <a:rPr lang="en-US" sz="3100" b="1" baseline="30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248</a:t>
            </a:r>
            <a:r>
              <a:rPr lang="en-US" sz="31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Cm </a:t>
            </a:r>
            <a:endParaRPr lang="en-US" sz="4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193" y="3054246"/>
            <a:ext cx="1465541" cy="1060961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0" y="1723778"/>
            <a:ext cx="2905969" cy="13304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758" y="1444910"/>
            <a:ext cx="3092818" cy="2180728"/>
          </a:xfrm>
          <a:prstGeom prst="rect">
            <a:avLst/>
          </a:prstGeom>
        </p:spPr>
      </p:pic>
      <p:sp>
        <p:nvSpPr>
          <p:cNvPr id="5" name="Прямоугольная выноска 4"/>
          <p:cNvSpPr/>
          <p:nvPr/>
        </p:nvSpPr>
        <p:spPr>
          <a:xfrm>
            <a:off x="2797452" y="3158425"/>
            <a:ext cx="2015500" cy="516423"/>
          </a:xfrm>
          <a:prstGeom prst="wedgeRectCallout">
            <a:avLst>
              <a:gd name="adj1" fmla="val 26989"/>
              <a:gd name="adj2" fmla="val -17080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Teflon capillary</a:t>
            </a:r>
            <a:endParaRPr lang="ru-RU" sz="20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/>
          </p:nvPr>
        </p:nvGraphicFramePr>
        <p:xfrm>
          <a:off x="462116" y="1438458"/>
          <a:ext cx="2275595" cy="2236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62" name="Plot" r:id="rId7" imgW="6081840" imgH="5977080" progId="Grapher.Document">
                  <p:embed/>
                </p:oleObj>
              </mc:Choice>
              <mc:Fallback>
                <p:oleObj name="Plot" r:id="rId7" imgW="6081840" imgH="5977080" progId="Grapher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116" y="1438458"/>
                        <a:ext cx="2275595" cy="22363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Группа 10"/>
          <p:cNvGrpSpPr/>
          <p:nvPr/>
        </p:nvGrpSpPr>
        <p:grpSpPr>
          <a:xfrm>
            <a:off x="5822210" y="4231823"/>
            <a:ext cx="2949520" cy="2148363"/>
            <a:chOff x="5188535" y="1838666"/>
            <a:chExt cx="6770943" cy="4947798"/>
          </a:xfrm>
        </p:grpSpPr>
        <p:graphicFrame>
          <p:nvGraphicFramePr>
            <p:cNvPr id="13" name="Объект 12"/>
            <p:cNvGraphicFramePr>
              <a:graphicFrameLocks noChangeAspect="1"/>
            </p:cNvGraphicFramePr>
            <p:nvPr>
              <p:extLst/>
            </p:nvPr>
          </p:nvGraphicFramePr>
          <p:xfrm>
            <a:off x="5188535" y="2476610"/>
            <a:ext cx="5636171" cy="38315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63" name="Plot" r:id="rId9" imgW="5994720" imgH="4075560" progId="Grapher.Document">
                    <p:embed/>
                  </p:oleObj>
                </mc:Choice>
                <mc:Fallback>
                  <p:oleObj name="Plot" r:id="rId9" imgW="5994720" imgH="4075560" progId="Grapher.Document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88535" y="2476610"/>
                          <a:ext cx="5636171" cy="3831581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7796812" y="6183962"/>
              <a:ext cx="4162666" cy="602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prstClr val="black"/>
                  </a:solidFill>
                </a:rPr>
                <a:t>Time (Prompt – Delayed), </a:t>
              </a:r>
              <a:r>
                <a:rPr lang="el-GR" sz="1100" dirty="0" smtClean="0">
                  <a:solidFill>
                    <a:prstClr val="black"/>
                  </a:solidFill>
                </a:rPr>
                <a:t>μ</a:t>
              </a:r>
              <a:r>
                <a:rPr lang="en-US" sz="1100" dirty="0" smtClean="0">
                  <a:solidFill>
                    <a:prstClr val="black"/>
                  </a:solidFill>
                </a:rPr>
                <a:t>s</a:t>
              </a:r>
              <a:endParaRPr lang="ru-RU" sz="1100" dirty="0">
                <a:solidFill>
                  <a:prstClr val="black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711269" y="1838666"/>
              <a:ext cx="3400785" cy="637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IBD time distribution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70" y="3880823"/>
            <a:ext cx="2088236" cy="24755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232" y="3847150"/>
            <a:ext cx="2145046" cy="254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4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ANSS_Munchen_feb_2011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DANSS_Munchen_feb_2011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9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WenQuanYi Zen Hei Sharp"/>
        <a:cs typeface="WenQuanYi Zen Hei Sharp"/>
      </a:majorFont>
      <a:minorFont>
        <a:latin typeface="Arial"/>
        <a:ea typeface="WenQuanYi Zen Hei Sharp"/>
        <a:cs typeface="WenQuanYi Zen Hei Sharp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ANSS_Munchen_feb_2011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Tahoma"/>
      </a:majorFont>
      <a:minorFont>
        <a:latin typeface="Arial"/>
        <a:ea typeface=""/>
        <a:cs typeface="Taho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4074</TotalTime>
  <Words>1357</Words>
  <Application>Microsoft Office PowerPoint</Application>
  <PresentationFormat>On-screen Show (4:3)</PresentationFormat>
  <Paragraphs>380</Paragraphs>
  <Slides>44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74" baseType="lpstr">
      <vt:lpstr>Arial</vt:lpstr>
      <vt:lpstr>Arial Black</vt:lpstr>
      <vt:lpstr>Calibri</vt:lpstr>
      <vt:lpstr>Calibri Light</vt:lpstr>
      <vt:lpstr>Cambria Math</vt:lpstr>
      <vt:lpstr>Comic Sans MS</vt:lpstr>
      <vt:lpstr>DejaVu Sans</vt:lpstr>
      <vt:lpstr>StarSymbol</vt:lpstr>
      <vt:lpstr>Symbol</vt:lpstr>
      <vt:lpstr>Tahoma</vt:lpstr>
      <vt:lpstr>Times New Roman</vt:lpstr>
      <vt:lpstr>WenQuanYi Zen Hei Sharp</vt:lpstr>
      <vt:lpstr>DANSS_Munchen_feb_2011</vt:lpstr>
      <vt:lpstr>Тема Office</vt:lpstr>
      <vt:lpstr>1_Тема Office</vt:lpstr>
      <vt:lpstr>Оформление по умолчанию</vt:lpstr>
      <vt:lpstr>3_DANSS_Munchen_feb_2011</vt:lpstr>
      <vt:lpstr>2_Тема Office</vt:lpstr>
      <vt:lpstr>Default Design</vt:lpstr>
      <vt:lpstr>3_Тема Office</vt:lpstr>
      <vt:lpstr>5_Тема Office</vt:lpstr>
      <vt:lpstr>8_Тема Office</vt:lpstr>
      <vt:lpstr>1_DANSS_Munchen_feb_2011</vt:lpstr>
      <vt:lpstr>4_Тема Office</vt:lpstr>
      <vt:lpstr>6_Тема Office</vt:lpstr>
      <vt:lpstr>9_Тема Office</vt:lpstr>
      <vt:lpstr>11_Тема Office</vt:lpstr>
      <vt:lpstr>12_Тема Office</vt:lpstr>
      <vt:lpstr>13_Тема Office</vt:lpstr>
      <vt:lpstr>Plot</vt:lpstr>
      <vt:lpstr>Prolongation of the project DANSS  JINR (Dubna) + ITEP (Moscow) + …  Detector  of the reactor AntiNeutrino  based on Solid-state Scintillator</vt:lpstr>
      <vt:lpstr>PowerPoint Presentation</vt:lpstr>
      <vt:lpstr>Detection idea:  Inverse Beta-Decay  in plastic scint. cells interlayed with Gd</vt:lpstr>
      <vt:lpstr>PowerPoint Presentation</vt:lpstr>
      <vt:lpstr>PowerPoint Presentation</vt:lpstr>
      <vt:lpstr>PowerPoint Presentation</vt:lpstr>
      <vt:lpstr>PowerPoint Presentation</vt:lpstr>
      <vt:lpstr>Background monitoring</vt:lpstr>
      <vt:lpstr>Calibration with   60Co, 22Na, 137Cs, 248Cm </vt:lpstr>
      <vt:lpstr>Calibration with cosmic muons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IBD total rate vs. effective distance (burning probability is taken into account)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Perspectives for 2019-2021</vt:lpstr>
      <vt:lpstr>Data taking with DANSS detector requires: </vt:lpstr>
      <vt:lpstr>PowerPoint Presentation</vt:lpstr>
      <vt:lpstr>PowerPoint Presentation</vt:lpstr>
      <vt:lpstr>PowerPoint Presentation</vt:lpstr>
      <vt:lpstr>Participation in “Triple entente”  (Neutrino4 + NEOS + JINR) requires: </vt:lpstr>
      <vt:lpstr>PowerPoint Presentation</vt:lpstr>
      <vt:lpstr>Temelin NPP: 2 x ВВЭР-1000</vt:lpstr>
      <vt:lpstr>Creation of two S3 detectors requires: </vt:lpstr>
      <vt:lpstr>PowerPoint Presentation</vt:lpstr>
      <vt:lpstr>PowerPoint Presentation</vt:lpstr>
      <vt:lpstr>Backup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231</cp:revision>
  <dcterms:created xsi:type="dcterms:W3CDTF">2016-04-03T10:14:26Z</dcterms:created>
  <dcterms:modified xsi:type="dcterms:W3CDTF">2017-12-05T11:55:19Z</dcterms:modified>
</cp:coreProperties>
</file>