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8" r:id="rId4"/>
    <p:sldId id="257" r:id="rId5"/>
    <p:sldId id="259" r:id="rId6"/>
    <p:sldId id="260" r:id="rId7"/>
    <p:sldId id="263" r:id="rId8"/>
    <p:sldId id="264" r:id="rId9"/>
    <p:sldId id="265" r:id="rId10"/>
    <p:sldId id="268" r:id="rId11"/>
    <p:sldId id="269" r:id="rId12"/>
    <p:sldId id="270" r:id="rId13"/>
    <p:sldId id="271" r:id="rId14"/>
    <p:sldId id="273" r:id="rId1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sz="3200" dirty="0" smtClean="0"/>
              <a:t>Planar </a:t>
            </a:r>
            <a:r>
              <a:rPr lang="en-US" sz="3200" dirty="0" err="1" smtClean="0"/>
              <a:t>graphene</a:t>
            </a:r>
            <a:r>
              <a:rPr lang="en-US" sz="3200" dirty="0" smtClean="0"/>
              <a:t> tunnel field-effect transistor: effect of edge vacancies on </a:t>
            </a:r>
            <a:br>
              <a:rPr lang="en-US" sz="3200" dirty="0" smtClean="0"/>
            </a:br>
            <a:r>
              <a:rPr lang="en-US" sz="3200" dirty="0" smtClean="0"/>
              <a:t>performance.</a:t>
            </a:r>
            <a:endParaRPr lang="ru-RU" sz="3200" dirty="0"/>
          </a:p>
        </p:txBody>
      </p:sp>
      <p:sp>
        <p:nvSpPr>
          <p:cNvPr id="3" name="Подзаголовок 2"/>
          <p:cNvSpPr>
            <a:spLocks noGrp="1"/>
          </p:cNvSpPr>
          <p:nvPr>
            <p:ph type="subTitle" idx="1"/>
          </p:nvPr>
        </p:nvSpPr>
        <p:spPr/>
        <p:txBody>
          <a:bodyPr>
            <a:normAutofit/>
          </a:bodyPr>
          <a:lstStyle/>
          <a:p>
            <a:r>
              <a:rPr lang="en-US" dirty="0" err="1" smtClean="0">
                <a:solidFill>
                  <a:schemeClr val="tx1"/>
                </a:solidFill>
              </a:rPr>
              <a:t>Katkov</a:t>
            </a:r>
            <a:r>
              <a:rPr lang="en-US" dirty="0" smtClean="0">
                <a:solidFill>
                  <a:schemeClr val="tx1"/>
                </a:solidFill>
              </a:rPr>
              <a:t> V</a:t>
            </a:r>
            <a:r>
              <a:rPr lang="ru-RU" dirty="0" smtClean="0">
                <a:solidFill>
                  <a:schemeClr val="tx1"/>
                </a:solidFill>
              </a:rPr>
              <a:t>.</a:t>
            </a:r>
            <a:r>
              <a:rPr lang="en-US" dirty="0" smtClean="0">
                <a:solidFill>
                  <a:schemeClr val="tx1"/>
                </a:solidFill>
              </a:rPr>
              <a:t>L.</a:t>
            </a:r>
            <a:endParaRPr lang="ru-RU" dirty="0" smtClean="0">
              <a:solidFill>
                <a:schemeClr val="tx1"/>
              </a:solidFill>
            </a:endParaRPr>
          </a:p>
          <a:p>
            <a:pPr algn="l"/>
            <a:r>
              <a:rPr lang="en-US" dirty="0" err="1" smtClean="0">
                <a:solidFill>
                  <a:srgbClr val="0070C0"/>
                </a:solidFill>
              </a:rPr>
              <a:t>Bogoliubov</a:t>
            </a:r>
            <a:r>
              <a:rPr lang="en-US" dirty="0" smtClean="0">
                <a:solidFill>
                  <a:srgbClr val="0070C0"/>
                </a:solidFill>
              </a:rPr>
              <a:t> Laboratory of Theoretical Physics </a:t>
            </a:r>
            <a:endParaRPr lang="ru-RU" dirty="0">
              <a:solidFill>
                <a:srgbClr val="0070C0"/>
              </a:solidFill>
            </a:endParaRPr>
          </a:p>
        </p:txBody>
      </p:sp>
      <p:pic>
        <p:nvPicPr>
          <p:cNvPr id="8194" name="Picture 2" descr="Картинки по запросу bltp"/>
          <p:cNvPicPr>
            <a:picLocks noChangeAspect="1" noChangeArrowheads="1"/>
          </p:cNvPicPr>
          <p:nvPr/>
        </p:nvPicPr>
        <p:blipFill>
          <a:blip r:embed="rId2" cstate="print"/>
          <a:srcRect/>
          <a:stretch>
            <a:fillRect/>
          </a:stretch>
        </p:blipFill>
        <p:spPr bwMode="auto">
          <a:xfrm>
            <a:off x="1828800" y="609600"/>
            <a:ext cx="5362575" cy="9620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YandexDisk\Скриншоты\2016-12-08_22-16-45.png"/>
          <p:cNvPicPr/>
          <p:nvPr/>
        </p:nvPicPr>
        <p:blipFill>
          <a:blip r:embed="rId2" cstate="print"/>
          <a:srcRect/>
          <a:stretch>
            <a:fillRect/>
          </a:stretch>
        </p:blipFill>
        <p:spPr bwMode="auto">
          <a:xfrm>
            <a:off x="6228184" y="0"/>
            <a:ext cx="2771800" cy="3356992"/>
          </a:xfrm>
          <a:prstGeom prst="rect">
            <a:avLst/>
          </a:prstGeom>
          <a:noFill/>
          <a:ln w="9525">
            <a:noFill/>
            <a:miter lim="800000"/>
            <a:headEnd/>
            <a:tailEnd/>
          </a:ln>
        </p:spPr>
      </p:pic>
      <p:sp>
        <p:nvSpPr>
          <p:cNvPr id="1025" name="Rectangle 1"/>
          <p:cNvSpPr>
            <a:spLocks noChangeArrowheads="1"/>
          </p:cNvSpPr>
          <p:nvPr/>
        </p:nvSpPr>
        <p:spPr bwMode="auto">
          <a:xfrm>
            <a:off x="0" y="130806"/>
            <a:ext cx="6156176"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fontAlgn="base">
              <a:spcBef>
                <a:spcPct val="0"/>
              </a:spcBef>
              <a:spcAft>
                <a:spcPct val="0"/>
              </a:spcAft>
            </a:pPr>
            <a:r>
              <a:rPr lang="en-US" b="1" dirty="0" smtClean="0"/>
              <a:t>Effect of edge vacancies on localized states in a semi-infinite zigzag </a:t>
            </a:r>
            <a:r>
              <a:rPr lang="en-US" b="1" dirty="0" err="1" smtClean="0"/>
              <a:t>graphene</a:t>
            </a:r>
            <a:r>
              <a:rPr lang="en-US" b="1" dirty="0" smtClean="0"/>
              <a:t> sheet</a:t>
            </a: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algn="just" eaLnBrk="0" hangingPunct="0"/>
            <a:r>
              <a:rPr lang="en-US" dirty="0" err="1" smtClean="0"/>
              <a:t>Glebov</a:t>
            </a:r>
            <a:r>
              <a:rPr lang="en-US" dirty="0" smtClean="0"/>
              <a:t>, A.A., </a:t>
            </a:r>
            <a:r>
              <a:rPr lang="en-US" dirty="0" err="1" smtClean="0"/>
              <a:t>Katkov</a:t>
            </a:r>
            <a:r>
              <a:rPr lang="en-US" dirty="0" smtClean="0"/>
              <a:t>, V.L. &amp; </a:t>
            </a:r>
            <a:r>
              <a:rPr lang="en-US" dirty="0" err="1" smtClean="0"/>
              <a:t>Osipov</a:t>
            </a:r>
            <a:r>
              <a:rPr lang="en-US" dirty="0" smtClean="0"/>
              <a:t>, V.A. </a:t>
            </a:r>
            <a:r>
              <a:rPr lang="en-US" dirty="0" err="1" smtClean="0"/>
              <a:t>Jetp</a:t>
            </a:r>
            <a:r>
              <a:rPr lang="en-US" dirty="0" smtClean="0"/>
              <a:t> </a:t>
            </a:r>
            <a:r>
              <a:rPr lang="en-US" dirty="0" err="1" smtClean="0"/>
              <a:t>Lett</a:t>
            </a:r>
            <a:r>
              <a:rPr lang="en-US" dirty="0" smtClean="0"/>
              <a:t>. </a:t>
            </a:r>
            <a:r>
              <a:rPr lang="ru-RU" dirty="0" smtClean="0"/>
              <a:t>(2016) </a:t>
            </a:r>
            <a:endParaRPr lang="en-US" dirty="0" smtClean="0"/>
          </a:p>
          <a:p>
            <a:pPr indent="450850" algn="just" eaLnBrk="0" hangingPunct="0"/>
            <a:r>
              <a:rPr lang="en-US" dirty="0" smtClean="0"/>
              <a:t/>
            </a:r>
            <a:br>
              <a:rPr lang="en-US" dirty="0" smtClean="0"/>
            </a:br>
            <a:r>
              <a:rPr lang="en-US" sz="1400" dirty="0" smtClean="0"/>
              <a:t>At the same time, </a:t>
            </a:r>
            <a:r>
              <a:rPr lang="en-US" sz="1400" dirty="0" err="1" smtClean="0"/>
              <a:t>graphene</a:t>
            </a:r>
            <a:r>
              <a:rPr lang="en-US" sz="1400" dirty="0" smtClean="0"/>
              <a:t> electrodes can accommodate different kinds of defects. The most important of them are edge vacancies that can change the density of electronic states (DOS) at the edges. The existence of the edge states depends on both concentration and distribution of defects. Obviously, vacancies will affect the tunnel current through the edge states which are the working basis of the TFET. The aim of </a:t>
            </a:r>
            <a:r>
              <a:rPr lang="en-US" sz="1400" dirty="0" smtClean="0"/>
              <a:t>work </a:t>
            </a:r>
            <a:r>
              <a:rPr lang="en-US" sz="1400" dirty="0" smtClean="0"/>
              <a:t>was</a:t>
            </a:r>
            <a:r>
              <a:rPr lang="en-US" sz="1400" dirty="0" smtClean="0"/>
              <a:t> </a:t>
            </a:r>
            <a:r>
              <a:rPr lang="en-US" sz="1400" dirty="0" smtClean="0"/>
              <a:t>to study the influence of both the concentration and different distribution (normal, uniform, periodic) of vacancy defects on the operation of the planar </a:t>
            </a:r>
            <a:r>
              <a:rPr lang="en-US" sz="1400" dirty="0" err="1" smtClean="0"/>
              <a:t>graphene</a:t>
            </a:r>
            <a:r>
              <a:rPr lang="en-US" sz="1400" dirty="0" smtClean="0"/>
              <a:t> tunnel field-effect transistor.</a:t>
            </a:r>
            <a:endParaRPr lang="ru-RU" sz="1400" dirty="0" smtClean="0"/>
          </a:p>
          <a:p>
            <a:pPr lvl="0" indent="450850" algn="just" eaLnBrk="0" hangingPunct="0"/>
            <a:r>
              <a:rPr lang="ru-RU" sz="1400" b="1" i="1" dirty="0" smtClean="0">
                <a:solidFill>
                  <a:srgbClr val="000000"/>
                </a:solidFill>
                <a:latin typeface="Times New Roman" pitchFamily="18" charset="0"/>
                <a:ea typeface="Calibri" pitchFamily="34" charset="0"/>
                <a:cs typeface="Times New Roman" pitchFamily="18" charset="0"/>
              </a:rPr>
              <a:t>.</a:t>
            </a:r>
            <a:r>
              <a:rPr lang="ru-RU" sz="1400" dirty="0" smtClean="0">
                <a:solidFill>
                  <a:srgbClr val="000000"/>
                </a:solidFill>
                <a:latin typeface="Times New Roma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0" y="3429000"/>
            <a:ext cx="3040528" cy="2092709"/>
          </a:xfrm>
          <a:prstGeom prst="rect">
            <a:avLst/>
          </a:prstGeom>
          <a:noFill/>
          <a:ln w="9525">
            <a:noFill/>
            <a:miter lim="800000"/>
            <a:headEnd/>
            <a:tailEnd/>
          </a:ln>
          <a:effectLst/>
        </p:spPr>
      </p:pic>
      <p:sp>
        <p:nvSpPr>
          <p:cNvPr id="7" name="Прямоугольник 6"/>
          <p:cNvSpPr/>
          <p:nvPr/>
        </p:nvSpPr>
        <p:spPr>
          <a:xfrm>
            <a:off x="2915816" y="3505200"/>
            <a:ext cx="6228184" cy="1477328"/>
          </a:xfrm>
          <a:prstGeom prst="rect">
            <a:avLst/>
          </a:prstGeom>
        </p:spPr>
        <p:txBody>
          <a:bodyPr wrap="square">
            <a:spAutoFit/>
          </a:bodyPr>
          <a:lstStyle/>
          <a:p>
            <a:pPr algn="just"/>
            <a:r>
              <a:rPr lang="en-US" dirty="0" smtClean="0"/>
              <a:t>When vacancies are located at </a:t>
            </a:r>
            <a:r>
              <a:rPr lang="en-US" i="1" dirty="0" smtClean="0"/>
              <a:t>a distance of one or two atoms, their mutual influence</a:t>
            </a:r>
            <a:r>
              <a:rPr lang="en-US" dirty="0" smtClean="0"/>
              <a:t> leads to the appearance of </a:t>
            </a:r>
            <a:r>
              <a:rPr lang="en-US" dirty="0" err="1" smtClean="0"/>
              <a:t>subpeaks</a:t>
            </a:r>
            <a:r>
              <a:rPr lang="en-US" dirty="0" smtClean="0"/>
              <a:t> in the LDOS. The edge state turns out to be destroyed most effectively when vacancies are located at a distance not exceeding the characteristic range of mutual influence.</a:t>
            </a:r>
            <a:endParaRPr lang="ru-RU" dirty="0"/>
          </a:p>
        </p:txBody>
      </p:sp>
      <p:sp>
        <p:nvSpPr>
          <p:cNvPr id="8" name="Прямоугольник 7"/>
          <p:cNvSpPr/>
          <p:nvPr/>
        </p:nvSpPr>
        <p:spPr>
          <a:xfrm>
            <a:off x="179512" y="5473005"/>
            <a:ext cx="8496944" cy="1169551"/>
          </a:xfrm>
          <a:prstGeom prst="rect">
            <a:avLst/>
          </a:prstGeom>
        </p:spPr>
        <p:txBody>
          <a:bodyPr wrap="square">
            <a:spAutoFit/>
          </a:bodyPr>
          <a:lstStyle/>
          <a:p>
            <a:pPr algn="just"/>
            <a:r>
              <a:rPr lang="en-US" sz="1400" dirty="0" smtClean="0"/>
              <a:t>The results of our study may be summarized as follows: (</a:t>
            </a:r>
            <a:r>
              <a:rPr lang="en-US" sz="1400" dirty="0" err="1" smtClean="0"/>
              <a:t>i</a:t>
            </a:r>
            <a:r>
              <a:rPr lang="en-US" sz="1400" dirty="0" smtClean="0"/>
              <a:t>) when vacancies are located according to the normal distribution, the edge state is degraded at high concentration of defects (more than 70 %); (ii) for the uniform distribution, the edge state is found to disappear at smaller but nevertheless quite large concentrations exceeding 50 %;  (iii) the edge state disappears for single vacancies distributed with the period of one and two atoms, this corresponds to a 30% vacancy concentration and higher.</a:t>
            </a:r>
            <a:endParaRPr lang="ru-RU" sz="1400" dirty="0"/>
          </a:p>
        </p:txBody>
      </p:sp>
      <p:sp>
        <p:nvSpPr>
          <p:cNvPr id="9" name="TextBox 8"/>
          <p:cNvSpPr txBox="1"/>
          <p:nvPr/>
        </p:nvSpPr>
        <p:spPr>
          <a:xfrm>
            <a:off x="8610600" y="152400"/>
            <a:ext cx="418704" cy="369332"/>
          </a:xfrm>
          <a:prstGeom prst="rect">
            <a:avLst/>
          </a:prstGeom>
          <a:noFill/>
        </p:spPr>
        <p:txBody>
          <a:bodyPr wrap="none" rtlCol="0">
            <a:spAutoFit/>
          </a:bodyPr>
          <a:lstStyle/>
          <a:p>
            <a:r>
              <a:rPr lang="en-US" dirty="0" smtClean="0"/>
              <a:t>10</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52400" y="1524000"/>
            <a:ext cx="5318453" cy="3276600"/>
          </a:xfrm>
          <a:prstGeom prst="rect">
            <a:avLst/>
          </a:prstGeom>
          <a:noFill/>
          <a:ln w="9525">
            <a:noFill/>
            <a:miter lim="800000"/>
            <a:headEnd/>
            <a:tailEnd/>
          </a:ln>
          <a:effectLst/>
        </p:spPr>
      </p:pic>
      <p:sp>
        <p:nvSpPr>
          <p:cNvPr id="5" name="Заголовок 1"/>
          <p:cNvSpPr>
            <a:spLocks noGrp="1"/>
          </p:cNvSpPr>
          <p:nvPr>
            <p:ph type="title"/>
          </p:nvPr>
        </p:nvSpPr>
        <p:spPr>
          <a:xfrm>
            <a:off x="457200" y="228600"/>
            <a:ext cx="8229600" cy="1143000"/>
          </a:xfrm>
        </p:spPr>
        <p:txBody>
          <a:bodyPr>
            <a:normAutofit/>
          </a:bodyPr>
          <a:lstStyle/>
          <a:p>
            <a:r>
              <a:rPr lang="ru-RU" sz="3200" i="1" dirty="0" err="1" smtClean="0">
                <a:latin typeface="Times New Roman" pitchFamily="18" charset="0"/>
                <a:cs typeface="Times New Roman" pitchFamily="18" charset="0"/>
              </a:rPr>
              <a:t>Effect</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of</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edge</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vacancies</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on</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performance</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of</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planar</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graphene</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tunnel</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field-effect</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transistor</a:t>
            </a:r>
            <a:endParaRPr lang="ru-RU" sz="3200" dirty="0"/>
          </a:p>
        </p:txBody>
      </p:sp>
      <p:pic>
        <p:nvPicPr>
          <p:cNvPr id="21507" name="Picture 3"/>
          <p:cNvPicPr>
            <a:picLocks noChangeAspect="1" noChangeArrowheads="1"/>
          </p:cNvPicPr>
          <p:nvPr/>
        </p:nvPicPr>
        <p:blipFill>
          <a:blip r:embed="rId3" cstate="print"/>
          <a:srcRect/>
          <a:stretch>
            <a:fillRect/>
          </a:stretch>
        </p:blipFill>
        <p:spPr bwMode="auto">
          <a:xfrm>
            <a:off x="5638800" y="1676400"/>
            <a:ext cx="3299899" cy="2819400"/>
          </a:xfrm>
          <a:prstGeom prst="rect">
            <a:avLst/>
          </a:prstGeom>
          <a:noFill/>
          <a:ln w="9525">
            <a:noFill/>
            <a:miter lim="800000"/>
            <a:headEnd/>
            <a:tailEnd/>
          </a:ln>
          <a:effectLst/>
        </p:spPr>
      </p:pic>
      <p:sp>
        <p:nvSpPr>
          <p:cNvPr id="13" name="TextBox 12"/>
          <p:cNvSpPr txBox="1"/>
          <p:nvPr/>
        </p:nvSpPr>
        <p:spPr>
          <a:xfrm>
            <a:off x="152400" y="5334000"/>
            <a:ext cx="8424101" cy="646331"/>
          </a:xfrm>
          <a:prstGeom prst="rect">
            <a:avLst/>
          </a:prstGeom>
          <a:noFill/>
        </p:spPr>
        <p:txBody>
          <a:bodyPr wrap="none" rtlCol="0">
            <a:spAutoFit/>
          </a:bodyPr>
          <a:lstStyle/>
          <a:p>
            <a:pPr marL="228600" indent="-228600"/>
            <a:r>
              <a:rPr lang="ru-RU" i="1" dirty="0" err="1" smtClean="0">
                <a:latin typeface="Times New Roman" pitchFamily="18" charset="0"/>
                <a:cs typeface="Times New Roman" pitchFamily="18" charset="0"/>
              </a:rPr>
              <a:t>Effect</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of</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edge</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vacancies</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on</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performance</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of</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planar</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graphene</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tunnel</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field-effect</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transistor</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A.A. </a:t>
            </a:r>
            <a:r>
              <a:rPr lang="ru-RU" dirty="0" err="1" smtClean="0">
                <a:latin typeface="Times New Roman" pitchFamily="18" charset="0"/>
                <a:cs typeface="Times New Roman" pitchFamily="18" charset="0"/>
              </a:rPr>
              <a:t>Glebov</a:t>
            </a:r>
            <a:r>
              <a:rPr lang="ru-RU" dirty="0" smtClean="0">
                <a:latin typeface="Times New Roman" pitchFamily="18" charset="0"/>
                <a:cs typeface="Times New Roman" pitchFamily="18" charset="0"/>
              </a:rPr>
              <a:t>, V.L. </a:t>
            </a:r>
            <a:r>
              <a:rPr lang="ru-RU" dirty="0" err="1" smtClean="0">
                <a:latin typeface="Times New Roman" pitchFamily="18" charset="0"/>
                <a:cs typeface="Times New Roman" pitchFamily="18" charset="0"/>
              </a:rPr>
              <a:t>Katkov</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and</a:t>
            </a:r>
            <a:r>
              <a:rPr lang="ru-RU" dirty="0" smtClean="0">
                <a:latin typeface="Times New Roman" pitchFamily="18" charset="0"/>
                <a:cs typeface="Times New Roman" pitchFamily="18" charset="0"/>
              </a:rPr>
              <a:t> V.A. </a:t>
            </a:r>
            <a:r>
              <a:rPr lang="ru-RU" dirty="0" err="1" smtClean="0">
                <a:latin typeface="Times New Roman" pitchFamily="18" charset="0"/>
                <a:cs typeface="Times New Roman" pitchFamily="18" charset="0"/>
              </a:rPr>
              <a:t>Osipov</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Europhysics</a:t>
            </a:r>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Letters</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118</a:t>
            </a:r>
            <a:r>
              <a:rPr lang="ru-RU" dirty="0" smtClean="0">
                <a:latin typeface="Times New Roman" pitchFamily="18" charset="0"/>
                <a:cs typeface="Times New Roman" pitchFamily="18" charset="0"/>
              </a:rPr>
              <a:t> 27003 (2017) </a:t>
            </a:r>
            <a:endParaRPr lang="ru-RU" dirty="0">
              <a:latin typeface="Times New Roman" pitchFamily="18" charset="0"/>
              <a:cs typeface="Times New Roman" pitchFamily="18" charset="0"/>
            </a:endParaRPr>
          </a:p>
        </p:txBody>
      </p:sp>
      <p:sp>
        <p:nvSpPr>
          <p:cNvPr id="6" name="TextBox 5"/>
          <p:cNvSpPr txBox="1"/>
          <p:nvPr/>
        </p:nvSpPr>
        <p:spPr>
          <a:xfrm>
            <a:off x="8534400" y="228600"/>
            <a:ext cx="418704" cy="369332"/>
          </a:xfrm>
          <a:prstGeom prst="rect">
            <a:avLst/>
          </a:prstGeom>
          <a:noFill/>
        </p:spPr>
        <p:txBody>
          <a:bodyPr wrap="none" rtlCol="0">
            <a:spAutoFit/>
          </a:bodyPr>
          <a:lstStyle/>
          <a:p>
            <a:r>
              <a:rPr lang="en-US" dirty="0" smtClean="0"/>
              <a:t>11</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2895600" y="304800"/>
            <a:ext cx="6076950" cy="5990136"/>
          </a:xfrm>
          <a:prstGeom prst="rect">
            <a:avLst/>
          </a:prstGeom>
          <a:noFill/>
          <a:ln w="9525">
            <a:noFill/>
            <a:miter lim="800000"/>
            <a:headEnd/>
            <a:tailEnd/>
          </a:ln>
          <a:effectLst/>
        </p:spPr>
      </p:pic>
      <p:sp>
        <p:nvSpPr>
          <p:cNvPr id="5" name="TextBox 4"/>
          <p:cNvSpPr txBox="1"/>
          <p:nvPr/>
        </p:nvSpPr>
        <p:spPr>
          <a:xfrm>
            <a:off x="4343400" y="6248400"/>
            <a:ext cx="2457724" cy="369332"/>
          </a:xfrm>
          <a:prstGeom prst="rect">
            <a:avLst/>
          </a:prstGeom>
          <a:noFill/>
        </p:spPr>
        <p:txBody>
          <a:bodyPr wrap="none" rtlCol="0">
            <a:spAutoFit/>
          </a:bodyPr>
          <a:lstStyle/>
          <a:p>
            <a:r>
              <a:rPr lang="en-US" dirty="0" smtClean="0"/>
              <a:t>Vacancies concentration</a:t>
            </a:r>
            <a:endParaRPr lang="ru-RU" dirty="0"/>
          </a:p>
        </p:txBody>
      </p:sp>
      <p:sp>
        <p:nvSpPr>
          <p:cNvPr id="6" name="TextBox 5"/>
          <p:cNvSpPr txBox="1"/>
          <p:nvPr/>
        </p:nvSpPr>
        <p:spPr>
          <a:xfrm>
            <a:off x="6934200" y="76200"/>
            <a:ext cx="912429" cy="369332"/>
          </a:xfrm>
          <a:prstGeom prst="rect">
            <a:avLst/>
          </a:prstGeom>
          <a:noFill/>
        </p:spPr>
        <p:txBody>
          <a:bodyPr wrap="none" rtlCol="0">
            <a:spAutoFit/>
          </a:bodyPr>
          <a:lstStyle/>
          <a:p>
            <a:r>
              <a:rPr lang="el-GR" dirty="0" smtClean="0"/>
              <a:t>σ</a:t>
            </a:r>
            <a:r>
              <a:rPr lang="el-GR" sz="1200" dirty="0" smtClean="0"/>
              <a:t>1</a:t>
            </a:r>
            <a:r>
              <a:rPr lang="el-GR" dirty="0" smtClean="0"/>
              <a:t> = L/4</a:t>
            </a:r>
            <a:endParaRPr lang="ru-RU" dirty="0"/>
          </a:p>
        </p:txBody>
      </p:sp>
      <p:sp>
        <p:nvSpPr>
          <p:cNvPr id="7" name="Прямоугольник 6"/>
          <p:cNvSpPr/>
          <p:nvPr/>
        </p:nvSpPr>
        <p:spPr>
          <a:xfrm>
            <a:off x="7162800" y="2286000"/>
            <a:ext cx="1029449" cy="369332"/>
          </a:xfrm>
          <a:prstGeom prst="rect">
            <a:avLst/>
          </a:prstGeom>
        </p:spPr>
        <p:txBody>
          <a:bodyPr wrap="none">
            <a:spAutoFit/>
          </a:bodyPr>
          <a:lstStyle/>
          <a:p>
            <a:r>
              <a:rPr lang="el-GR" dirty="0" smtClean="0"/>
              <a:t>σ</a:t>
            </a:r>
            <a:r>
              <a:rPr lang="el-GR" sz="1200" dirty="0" smtClean="0"/>
              <a:t>1</a:t>
            </a:r>
            <a:r>
              <a:rPr lang="el-GR" dirty="0" smtClean="0"/>
              <a:t> = </a:t>
            </a:r>
            <a:r>
              <a:rPr lang="ru-RU" dirty="0" smtClean="0"/>
              <a:t>3</a:t>
            </a:r>
            <a:r>
              <a:rPr lang="el-GR" dirty="0" smtClean="0"/>
              <a:t>L/4</a:t>
            </a:r>
            <a:endParaRPr lang="ru-RU" dirty="0"/>
          </a:p>
        </p:txBody>
      </p:sp>
      <p:sp>
        <p:nvSpPr>
          <p:cNvPr id="8" name="TextBox 7"/>
          <p:cNvSpPr txBox="1"/>
          <p:nvPr/>
        </p:nvSpPr>
        <p:spPr>
          <a:xfrm>
            <a:off x="533400" y="5867400"/>
            <a:ext cx="1748556" cy="838200"/>
          </a:xfrm>
          <a:prstGeom prst="rect">
            <a:avLst/>
          </a:prstGeom>
          <a:noFill/>
        </p:spPr>
        <p:txBody>
          <a:bodyPr wrap="square" rtlCol="0">
            <a:spAutoFit/>
          </a:bodyPr>
          <a:lstStyle/>
          <a:p>
            <a:r>
              <a:rPr lang="en-US" sz="1200" dirty="0" smtClean="0"/>
              <a:t>Gate voltage</a:t>
            </a:r>
            <a:endParaRPr lang="ru-RU" sz="1200" dirty="0" smtClean="0"/>
          </a:p>
          <a:p>
            <a:r>
              <a:rPr lang="en-US" sz="1200" dirty="0" smtClean="0"/>
              <a:t>Vg = 0 (black),</a:t>
            </a:r>
            <a:endParaRPr lang="ru-RU" sz="1200" dirty="0" smtClean="0"/>
          </a:p>
          <a:p>
            <a:r>
              <a:rPr lang="ru-RU" sz="1200" dirty="0" smtClean="0"/>
              <a:t>   </a:t>
            </a:r>
            <a:r>
              <a:rPr lang="en-US" sz="1200" dirty="0" smtClean="0"/>
              <a:t> 0.1</a:t>
            </a:r>
            <a:r>
              <a:rPr lang="ru-RU" sz="1200" dirty="0" smtClean="0"/>
              <a:t> </a:t>
            </a:r>
            <a:r>
              <a:rPr lang="en-US" sz="1200" dirty="0" smtClean="0"/>
              <a:t>(red),</a:t>
            </a:r>
            <a:endParaRPr lang="ru-RU" sz="1200" dirty="0" smtClean="0"/>
          </a:p>
          <a:p>
            <a:r>
              <a:rPr lang="en-US" sz="1200" dirty="0" smtClean="0"/>
              <a:t> </a:t>
            </a:r>
            <a:r>
              <a:rPr lang="ru-RU" sz="1200" dirty="0" smtClean="0"/>
              <a:t>  </a:t>
            </a:r>
            <a:r>
              <a:rPr lang="en-US" sz="1200" dirty="0" smtClean="0"/>
              <a:t> 0.2 (blue)</a:t>
            </a:r>
            <a:endParaRPr lang="ru-RU" sz="1200" dirty="0"/>
          </a:p>
        </p:txBody>
      </p:sp>
      <p:pic>
        <p:nvPicPr>
          <p:cNvPr id="11" name="Picture 4"/>
          <p:cNvPicPr>
            <a:picLocks noChangeAspect="1" noChangeArrowheads="1"/>
          </p:cNvPicPr>
          <p:nvPr/>
        </p:nvPicPr>
        <p:blipFill>
          <a:blip r:embed="rId3" cstate="print"/>
          <a:srcRect/>
          <a:stretch>
            <a:fillRect/>
          </a:stretch>
        </p:blipFill>
        <p:spPr bwMode="auto">
          <a:xfrm>
            <a:off x="0" y="381000"/>
            <a:ext cx="2762250" cy="5436810"/>
          </a:xfrm>
          <a:prstGeom prst="rect">
            <a:avLst/>
          </a:prstGeom>
          <a:noFill/>
          <a:ln w="9525">
            <a:noFill/>
            <a:miter lim="800000"/>
            <a:headEnd/>
            <a:tailEnd/>
          </a:ln>
          <a:effectLst/>
        </p:spPr>
      </p:pic>
      <p:sp>
        <p:nvSpPr>
          <p:cNvPr id="12" name="Прямоугольник 11"/>
          <p:cNvSpPr/>
          <p:nvPr/>
        </p:nvSpPr>
        <p:spPr>
          <a:xfrm>
            <a:off x="533400" y="5867400"/>
            <a:ext cx="1905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flipH="1">
            <a:off x="2743199" y="76200"/>
            <a:ext cx="45719" cy="632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8534400" y="76200"/>
            <a:ext cx="418704" cy="369332"/>
          </a:xfrm>
          <a:prstGeom prst="rect">
            <a:avLst/>
          </a:prstGeom>
          <a:noFill/>
        </p:spPr>
        <p:txBody>
          <a:bodyPr wrap="none" rtlCol="0">
            <a:spAutoFit/>
          </a:bodyPr>
          <a:lstStyle/>
          <a:p>
            <a:r>
              <a:rPr lang="en-US" dirty="0" smtClean="0"/>
              <a:t>12</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srcRect/>
          <a:stretch>
            <a:fillRect/>
          </a:stretch>
        </p:blipFill>
        <p:spPr bwMode="auto">
          <a:xfrm>
            <a:off x="2362200" y="304800"/>
            <a:ext cx="4267200" cy="1362075"/>
          </a:xfrm>
          <a:prstGeom prst="rect">
            <a:avLst/>
          </a:prstGeom>
          <a:noFill/>
          <a:ln w="9525">
            <a:noFill/>
            <a:miter lim="800000"/>
            <a:headEnd/>
            <a:tailEnd/>
          </a:ln>
          <a:effectLst/>
        </p:spPr>
      </p:pic>
      <p:sp>
        <p:nvSpPr>
          <p:cNvPr id="3" name="TextBox 2"/>
          <p:cNvSpPr txBox="1"/>
          <p:nvPr/>
        </p:nvSpPr>
        <p:spPr>
          <a:xfrm>
            <a:off x="0" y="2057400"/>
            <a:ext cx="8915400" cy="584775"/>
          </a:xfrm>
          <a:prstGeom prst="rect">
            <a:avLst/>
          </a:prstGeom>
          <a:noFill/>
        </p:spPr>
        <p:txBody>
          <a:bodyPr wrap="square" rtlCol="0">
            <a:spAutoFit/>
          </a:bodyPr>
          <a:lstStyle/>
          <a:p>
            <a:r>
              <a:rPr lang="en-US" sz="1600" dirty="0" smtClean="0"/>
              <a:t>Performance of the planar </a:t>
            </a:r>
            <a:r>
              <a:rPr lang="en-US" sz="1600" dirty="0" err="1" smtClean="0"/>
              <a:t>graphene</a:t>
            </a:r>
            <a:r>
              <a:rPr lang="en-US" sz="1600" dirty="0" smtClean="0"/>
              <a:t> TFET at different distributions and concentrations of edge vacancies: </a:t>
            </a:r>
          </a:p>
          <a:p>
            <a:r>
              <a:rPr lang="en-US" sz="1600" dirty="0" smtClean="0"/>
              <a:t>high performance (green), low performance (yellow), and the device does not work (red).</a:t>
            </a:r>
            <a:endParaRPr lang="ru-RU" sz="1600" dirty="0" smtClean="0">
              <a:latin typeface="Times New Roman" pitchFamily="18" charset="0"/>
              <a:cs typeface="Times New Roman" pitchFamily="18" charset="0"/>
            </a:endParaRPr>
          </a:p>
        </p:txBody>
      </p:sp>
      <p:sp>
        <p:nvSpPr>
          <p:cNvPr id="4" name="Прямоугольник 3"/>
          <p:cNvSpPr/>
          <p:nvPr/>
        </p:nvSpPr>
        <p:spPr>
          <a:xfrm>
            <a:off x="1143000" y="2971800"/>
            <a:ext cx="6248400" cy="3416320"/>
          </a:xfrm>
          <a:prstGeom prst="rect">
            <a:avLst/>
          </a:prstGeom>
        </p:spPr>
        <p:txBody>
          <a:bodyPr wrap="square">
            <a:spAutoFit/>
          </a:bodyPr>
          <a:lstStyle/>
          <a:p>
            <a:r>
              <a:rPr lang="en-US" dirty="0" smtClean="0"/>
              <a:t>1. We found that edge vacancies can destroy edge electronic states at some critical concentrations whose values depend on the type of distribution. It can be stated that the critical defect concentrations are above 70, 50, and 30 percent for normal, uniform, and periodic distribution, respectively. </a:t>
            </a:r>
            <a:endParaRPr lang="ru-RU" dirty="0" smtClean="0"/>
          </a:p>
          <a:p>
            <a:r>
              <a:rPr lang="en-US" dirty="0" smtClean="0"/>
              <a:t> </a:t>
            </a:r>
            <a:endParaRPr lang="ru-RU" dirty="0" smtClean="0"/>
          </a:p>
          <a:p>
            <a:r>
              <a:rPr lang="en-US" dirty="0" smtClean="0"/>
              <a:t>2. </a:t>
            </a:r>
            <a:r>
              <a:rPr lang="en-US" dirty="0" smtClean="0"/>
              <a:t>The </a:t>
            </a:r>
            <a:r>
              <a:rPr lang="en-US" dirty="0" smtClean="0"/>
              <a:t>reduction of the split central peak and the appearance of additional </a:t>
            </a:r>
            <a:r>
              <a:rPr lang="en-US" dirty="0" err="1" smtClean="0"/>
              <a:t>subpeaks</a:t>
            </a:r>
            <a:r>
              <a:rPr lang="en-US" dirty="0" smtClean="0"/>
              <a:t> in DOS as a result of the mutual influence of edge vacancies. This reduces the ON and increases the OFF current thereby worsening the switching performance of the device. </a:t>
            </a:r>
            <a:endParaRPr lang="ru-RU" dirty="0" smtClean="0"/>
          </a:p>
          <a:p>
            <a:endParaRPr lang="ru-RU" dirty="0"/>
          </a:p>
        </p:txBody>
      </p:sp>
      <p:sp>
        <p:nvSpPr>
          <p:cNvPr id="5" name="TextBox 4"/>
          <p:cNvSpPr txBox="1"/>
          <p:nvPr/>
        </p:nvSpPr>
        <p:spPr>
          <a:xfrm>
            <a:off x="8382000" y="228600"/>
            <a:ext cx="418704" cy="369332"/>
          </a:xfrm>
          <a:prstGeom prst="rect">
            <a:avLst/>
          </a:prstGeom>
          <a:noFill/>
        </p:spPr>
        <p:txBody>
          <a:bodyPr wrap="none" rtlCol="0">
            <a:spAutoFit/>
          </a:bodyPr>
          <a:lstStyle/>
          <a:p>
            <a:r>
              <a:rPr lang="en-US" dirty="0" smtClean="0"/>
              <a:t>13</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9600" y="1524000"/>
            <a:ext cx="7772400" cy="1470025"/>
          </a:xfrm>
        </p:spPr>
        <p:txBody>
          <a:bodyPr/>
          <a:lstStyle/>
          <a:p>
            <a:r>
              <a:rPr lang="en-US" dirty="0" smtClean="0"/>
              <a:t>Thank you for your attention!</a:t>
            </a:r>
            <a:endParaRPr lang="ru-RU" dirty="0"/>
          </a:p>
        </p:txBody>
      </p:sp>
      <p:pic>
        <p:nvPicPr>
          <p:cNvPr id="1028" name="Picture 4" descr="Картинки по запросу jinr"/>
          <p:cNvPicPr>
            <a:picLocks noChangeAspect="1" noChangeArrowheads="1"/>
          </p:cNvPicPr>
          <p:nvPr/>
        </p:nvPicPr>
        <p:blipFill>
          <a:blip r:embed="rId2" cstate="print"/>
          <a:srcRect/>
          <a:stretch>
            <a:fillRect/>
          </a:stretch>
        </p:blipFill>
        <p:spPr bwMode="auto">
          <a:xfrm>
            <a:off x="2667000" y="3200400"/>
            <a:ext cx="3333750" cy="27622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600200"/>
            <a:ext cx="8229600" cy="4343400"/>
          </a:xfrm>
        </p:spPr>
        <p:txBody>
          <a:bodyPr>
            <a:normAutofit fontScale="47500" lnSpcReduction="20000"/>
          </a:bodyPr>
          <a:lstStyle/>
          <a:p>
            <a:r>
              <a:rPr lang="en-US" dirty="0" smtClean="0">
                <a:solidFill>
                  <a:srgbClr val="00B050"/>
                </a:solidFill>
              </a:rPr>
              <a:t>(+) In </a:t>
            </a:r>
            <a:r>
              <a:rPr lang="en-US" dirty="0" err="1" smtClean="0">
                <a:solidFill>
                  <a:srgbClr val="00B050"/>
                </a:solidFill>
              </a:rPr>
              <a:t>graphene</a:t>
            </a:r>
            <a:r>
              <a:rPr lang="en-US" dirty="0" smtClean="0">
                <a:solidFill>
                  <a:srgbClr val="00B050"/>
                </a:solidFill>
              </a:rPr>
              <a:t>, the vibrating atoms at room temperature produce a resistivity of about 1.0 </a:t>
            </a:r>
            <a:r>
              <a:rPr lang="en-US" dirty="0" err="1" smtClean="0">
                <a:solidFill>
                  <a:srgbClr val="00B050"/>
                </a:solidFill>
              </a:rPr>
              <a:t>microOhm</a:t>
            </a:r>
            <a:r>
              <a:rPr lang="en-US" dirty="0" smtClean="0">
                <a:solidFill>
                  <a:srgbClr val="00B050"/>
                </a:solidFill>
              </a:rPr>
              <a:t>*cm. This is about 35 percent less than the resistivity of copper.</a:t>
            </a:r>
          </a:p>
          <a:p>
            <a:r>
              <a:rPr lang="en-US" dirty="0" smtClean="0">
                <a:solidFill>
                  <a:srgbClr val="00B050"/>
                </a:solidFill>
              </a:rPr>
              <a:t>(+) The limit to mobility of electrons in </a:t>
            </a:r>
            <a:r>
              <a:rPr lang="en-US" dirty="0" err="1" smtClean="0">
                <a:solidFill>
                  <a:srgbClr val="00B050"/>
                </a:solidFill>
              </a:rPr>
              <a:t>graphene</a:t>
            </a:r>
            <a:r>
              <a:rPr lang="en-US" dirty="0" smtClean="0">
                <a:solidFill>
                  <a:srgbClr val="00B050"/>
                </a:solidFill>
              </a:rPr>
              <a:t> is set by thermal vibration of the atoms and is about 200,000 cm</a:t>
            </a:r>
            <a:r>
              <a:rPr lang="en-US" baseline="30000" dirty="0" smtClean="0">
                <a:solidFill>
                  <a:srgbClr val="00B050"/>
                </a:solidFill>
              </a:rPr>
              <a:t>2</a:t>
            </a:r>
            <a:r>
              <a:rPr lang="en-US" dirty="0" smtClean="0">
                <a:solidFill>
                  <a:srgbClr val="00B050"/>
                </a:solidFill>
              </a:rPr>
              <a:t>/Vs at room temperature, compared to about 1,400 cm</a:t>
            </a:r>
            <a:r>
              <a:rPr lang="en-US" baseline="30000" dirty="0" smtClean="0">
                <a:solidFill>
                  <a:srgbClr val="00B050"/>
                </a:solidFill>
              </a:rPr>
              <a:t>2</a:t>
            </a:r>
            <a:r>
              <a:rPr lang="en-US" dirty="0" smtClean="0">
                <a:solidFill>
                  <a:srgbClr val="00B050"/>
                </a:solidFill>
              </a:rPr>
              <a:t>/Vs in silicon, and 77,000 cm</a:t>
            </a:r>
            <a:r>
              <a:rPr lang="en-US" baseline="30000" dirty="0" smtClean="0">
                <a:solidFill>
                  <a:srgbClr val="00B050"/>
                </a:solidFill>
              </a:rPr>
              <a:t>2</a:t>
            </a:r>
            <a:r>
              <a:rPr lang="en-US" dirty="0" smtClean="0">
                <a:solidFill>
                  <a:srgbClr val="00B050"/>
                </a:solidFill>
              </a:rPr>
              <a:t>/Vs in indium </a:t>
            </a:r>
            <a:r>
              <a:rPr lang="en-US" dirty="0" err="1" smtClean="0">
                <a:solidFill>
                  <a:srgbClr val="00B050"/>
                </a:solidFill>
              </a:rPr>
              <a:t>antimonide</a:t>
            </a:r>
            <a:r>
              <a:rPr lang="en-US" dirty="0" smtClean="0">
                <a:solidFill>
                  <a:srgbClr val="00B050"/>
                </a:solidFill>
              </a:rPr>
              <a:t>, the highest mobility conventional semiconductor known.</a:t>
            </a:r>
            <a:br>
              <a:rPr lang="en-US" dirty="0" smtClean="0">
                <a:solidFill>
                  <a:srgbClr val="00B050"/>
                </a:solidFill>
              </a:rPr>
            </a:br>
            <a:r>
              <a:rPr lang="en-US" dirty="0" smtClean="0">
                <a:solidFill>
                  <a:srgbClr val="00B050"/>
                </a:solidFill>
              </a:rPr>
              <a:t/>
            </a:r>
            <a:br>
              <a:rPr lang="en-US" dirty="0" smtClean="0">
                <a:solidFill>
                  <a:srgbClr val="00B050"/>
                </a:solidFill>
              </a:rPr>
            </a:br>
            <a:r>
              <a:rPr lang="en-US" i="1" dirty="0" smtClean="0"/>
              <a:t>(Mobility determines the speed at which an electronic device (for instance, a field-effect transistor, which forms the basis of modern computer chips) can turn on and off. The very high mobility makes </a:t>
            </a:r>
            <a:r>
              <a:rPr lang="en-US" i="1" dirty="0" err="1" smtClean="0"/>
              <a:t>graphene</a:t>
            </a:r>
            <a:r>
              <a:rPr lang="en-US" i="1" dirty="0" smtClean="0"/>
              <a:t> promising for applications in which transistors much switch extremely fast, such as in processing extremely high frequency signals. Mobility can also be expressed as the conductivity of a material per electronic charge carrier, and so high mobility is also advantageous for chemical or bio-chemical sensing applications in which a charge signal from, for instance, a molecule adsorbed on the device, is translated into an electrical signal by changing the conductivity of the device).</a:t>
            </a:r>
            <a:br>
              <a:rPr lang="en-US" i="1" dirty="0" smtClean="0"/>
            </a:br>
            <a:endParaRPr lang="en-US" i="1" dirty="0" smtClean="0"/>
          </a:p>
          <a:p>
            <a:r>
              <a:rPr lang="en-US" dirty="0" smtClean="0">
                <a:solidFill>
                  <a:srgbClr val="FF0000"/>
                </a:solidFill>
              </a:rPr>
              <a:t>(-)</a:t>
            </a:r>
            <a:r>
              <a:rPr lang="en-US" dirty="0" smtClean="0"/>
              <a:t> </a:t>
            </a:r>
            <a:r>
              <a:rPr lang="en-US" dirty="0" smtClean="0">
                <a:solidFill>
                  <a:srgbClr val="FF0000"/>
                </a:solidFill>
              </a:rPr>
              <a:t>tunnel barriers inside </a:t>
            </a:r>
            <a:r>
              <a:rPr lang="en-US" dirty="0" err="1" smtClean="0">
                <a:solidFill>
                  <a:srgbClr val="FF0000"/>
                </a:solidFill>
              </a:rPr>
              <a:t>graphene</a:t>
            </a:r>
            <a:r>
              <a:rPr lang="en-US" dirty="0" smtClean="0">
                <a:solidFill>
                  <a:srgbClr val="FF0000"/>
                </a:solidFill>
              </a:rPr>
              <a:t> are transparent for electrons that are incident on them at a right angle (Klein paradox). This fact makes the control of the current in </a:t>
            </a:r>
            <a:r>
              <a:rPr lang="en-US" dirty="0" err="1" smtClean="0">
                <a:solidFill>
                  <a:srgbClr val="FF0000"/>
                </a:solidFill>
              </a:rPr>
              <a:t>graphene</a:t>
            </a:r>
            <a:r>
              <a:rPr lang="en-US" dirty="0" smtClean="0">
                <a:solidFill>
                  <a:srgbClr val="FF0000"/>
                </a:solidFill>
              </a:rPr>
              <a:t> by the external electrostatic field difficult</a:t>
            </a:r>
          </a:p>
          <a:p>
            <a:r>
              <a:rPr lang="en-US" dirty="0" smtClean="0">
                <a:solidFill>
                  <a:srgbClr val="FF0000"/>
                </a:solidFill>
              </a:rPr>
              <a:t>(-) Mobility  and Energy gap have </a:t>
            </a:r>
            <a:r>
              <a:rPr lang="en-US" b="1" dirty="0" smtClean="0">
                <a:solidFill>
                  <a:srgbClr val="FF0000"/>
                </a:solidFill>
              </a:rPr>
              <a:t>inverse relationship </a:t>
            </a:r>
            <a:r>
              <a:rPr lang="en-US" dirty="0" smtClean="0">
                <a:solidFill>
                  <a:srgbClr val="FF0000"/>
                </a:solidFill>
                <a:latin typeface="MaplePi" pitchFamily="2" charset="0"/>
              </a:rPr>
              <a:t>m</a:t>
            </a:r>
            <a:r>
              <a:rPr lang="en-US" dirty="0" smtClean="0">
                <a:solidFill>
                  <a:srgbClr val="FF0000"/>
                </a:solidFill>
              </a:rPr>
              <a:t> ~ 1/E</a:t>
            </a:r>
            <a:r>
              <a:rPr lang="en-US" baseline="-25000" dirty="0" smtClean="0">
                <a:solidFill>
                  <a:srgbClr val="FF0000"/>
                </a:solidFill>
              </a:rPr>
              <a:t>g</a:t>
            </a:r>
            <a:r>
              <a:rPr lang="en-US" baseline="30000" dirty="0" smtClean="0">
                <a:solidFill>
                  <a:srgbClr val="FF0000"/>
                </a:solidFill>
              </a:rPr>
              <a:t>3/2</a:t>
            </a:r>
            <a:r>
              <a:rPr lang="en-US" dirty="0" smtClean="0">
                <a:solidFill>
                  <a:srgbClr val="FF0000"/>
                </a:solidFill>
              </a:rPr>
              <a:t> (TB model)</a:t>
            </a:r>
            <a:r>
              <a:rPr lang="en-US" dirty="0" smtClean="0"/>
              <a:t/>
            </a:r>
            <a:br>
              <a:rPr lang="en-US" dirty="0" smtClean="0"/>
            </a:br>
            <a:r>
              <a:rPr lang="en-US" dirty="0" smtClean="0"/>
              <a:t/>
            </a:r>
            <a:br>
              <a:rPr lang="en-US" dirty="0" smtClean="0"/>
            </a:br>
            <a:endParaRPr lang="ru-RU" dirty="0"/>
          </a:p>
        </p:txBody>
      </p:sp>
      <p:sp>
        <p:nvSpPr>
          <p:cNvPr id="5" name="TextBox 4"/>
          <p:cNvSpPr txBox="1"/>
          <p:nvPr/>
        </p:nvSpPr>
        <p:spPr>
          <a:xfrm>
            <a:off x="609600" y="381001"/>
            <a:ext cx="76962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Why </a:t>
            </a:r>
            <a:r>
              <a:rPr lang="en-US" dirty="0" err="1" smtClean="0">
                <a:latin typeface="Times New Roman" pitchFamily="18" charset="0"/>
                <a:cs typeface="Times New Roman" pitchFamily="18" charset="0"/>
              </a:rPr>
              <a:t>graphene</a:t>
            </a:r>
            <a:r>
              <a:rPr lang="en-US" dirty="0" smtClean="0">
                <a:latin typeface="Times New Roman" pitchFamily="18" charset="0"/>
                <a:cs typeface="Times New Roman" pitchFamily="18" charset="0"/>
              </a:rPr>
              <a:t> holds great promise for replacing conventional</a:t>
            </a:r>
          </a:p>
          <a:p>
            <a:r>
              <a:rPr lang="en-US" dirty="0" smtClean="0">
                <a:latin typeface="Times New Roman" pitchFamily="18" charset="0"/>
                <a:cs typeface="Times New Roman" pitchFamily="18" charset="0"/>
              </a:rPr>
              <a:t> semiconductor materials such as silicon in applications ranging from high-speed </a:t>
            </a:r>
          </a:p>
          <a:p>
            <a:r>
              <a:rPr lang="en-US" dirty="0" smtClean="0">
                <a:latin typeface="Times New Roman" pitchFamily="18" charset="0"/>
                <a:cs typeface="Times New Roman" pitchFamily="18" charset="0"/>
              </a:rPr>
              <a:t>computer chips to biochemical sensors?</a:t>
            </a:r>
          </a:p>
          <a:p>
            <a:endParaRPr lang="ru-RU" dirty="0">
              <a:latin typeface="Times New Roman" pitchFamily="18" charset="0"/>
              <a:cs typeface="Times New Roman" pitchFamily="18" charset="0"/>
            </a:endParaRPr>
          </a:p>
        </p:txBody>
      </p:sp>
      <p:sp>
        <p:nvSpPr>
          <p:cNvPr id="4" name="TextBox 3"/>
          <p:cNvSpPr txBox="1"/>
          <p:nvPr/>
        </p:nvSpPr>
        <p:spPr>
          <a:xfrm>
            <a:off x="4419600" y="5410200"/>
            <a:ext cx="301686" cy="369332"/>
          </a:xfrm>
          <a:prstGeom prst="rect">
            <a:avLst/>
          </a:prstGeom>
          <a:noFill/>
        </p:spPr>
        <p:txBody>
          <a:bodyPr wrap="none" rtlCol="0">
            <a:spAutoFit/>
          </a:bodyPr>
          <a:lstStyle/>
          <a:p>
            <a:r>
              <a:rPr lang="en-US" dirty="0" smtClean="0"/>
              <a:t>2</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9293" t="33600" r="44089" b="28601"/>
          <a:stretch>
            <a:fillRect/>
          </a:stretch>
        </p:blipFill>
        <p:spPr bwMode="auto">
          <a:xfrm>
            <a:off x="609600" y="4267200"/>
            <a:ext cx="3149669" cy="1828840"/>
          </a:xfrm>
          <a:prstGeom prst="rect">
            <a:avLst/>
          </a:prstGeom>
          <a:noFill/>
          <a:ln w="9525">
            <a:noFill/>
            <a:miter lim="800000"/>
            <a:headEnd/>
            <a:tailEnd/>
          </a:ln>
        </p:spPr>
      </p:pic>
      <p:pic>
        <p:nvPicPr>
          <p:cNvPr id="1028" name="Picture 4" descr="C:\Users\user\YandexDisk\Скриншоты\2014-02-24 15-12-01 Скриншот экрана.png"/>
          <p:cNvPicPr>
            <a:picLocks noChangeAspect="1" noChangeArrowheads="1"/>
          </p:cNvPicPr>
          <p:nvPr/>
        </p:nvPicPr>
        <p:blipFill>
          <a:blip r:embed="rId3" cstate="print"/>
          <a:srcRect/>
          <a:stretch>
            <a:fillRect/>
          </a:stretch>
        </p:blipFill>
        <p:spPr bwMode="auto">
          <a:xfrm>
            <a:off x="4343400" y="4267200"/>
            <a:ext cx="3997235" cy="1524000"/>
          </a:xfrm>
          <a:prstGeom prst="rect">
            <a:avLst/>
          </a:prstGeom>
          <a:noFill/>
        </p:spPr>
      </p:pic>
      <p:sp>
        <p:nvSpPr>
          <p:cNvPr id="13" name="TextBox 12"/>
          <p:cNvSpPr txBox="1"/>
          <p:nvPr/>
        </p:nvSpPr>
        <p:spPr>
          <a:xfrm>
            <a:off x="381000" y="990600"/>
            <a:ext cx="7753213" cy="3323987"/>
          </a:xfrm>
          <a:prstGeom prst="rect">
            <a:avLst/>
          </a:prstGeom>
          <a:noFill/>
        </p:spPr>
        <p:txBody>
          <a:bodyPr wrap="none" rtlCol="0">
            <a:spAutoFit/>
          </a:bodyPr>
          <a:lstStyle/>
          <a:p>
            <a:pPr marL="228600" indent="-228600">
              <a:buFont typeface="+mj-lt"/>
              <a:buAutoNum type="arabicPeriod"/>
            </a:pPr>
            <a:r>
              <a:rPr lang="ru-RU" sz="1200" i="1" dirty="0" smtClean="0">
                <a:latin typeface="Times New Roman" pitchFamily="18" charset="0"/>
                <a:cs typeface="Times New Roman" pitchFamily="18" charset="0"/>
              </a:rPr>
              <a:t>Туннельный контакт на базе </a:t>
            </a:r>
            <a:r>
              <a:rPr lang="ru-RU" sz="1200" i="1" dirty="0" err="1" smtClean="0">
                <a:latin typeface="Times New Roman" pitchFamily="18" charset="0"/>
                <a:cs typeface="Times New Roman" pitchFamily="18" charset="0"/>
              </a:rPr>
              <a:t>графена</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В.Л. Катков. В.А. Осипов</a:t>
            </a:r>
            <a:r>
              <a:rPr lang="ru-RU" sz="1200" i="1" dirty="0" smtClean="0">
                <a:solidFill>
                  <a:srgbClr val="7030A0"/>
                </a:solidFill>
                <a:latin typeface="Times New Roman" pitchFamily="18" charset="0"/>
                <a:cs typeface="Times New Roman" pitchFamily="18" charset="0"/>
              </a:rPr>
              <a:t>,</a:t>
            </a:r>
            <a:r>
              <a:rPr lang="ru-RU" sz="1200" dirty="0" smtClean="0">
                <a:solidFill>
                  <a:srgbClr val="7030A0"/>
                </a:solidFill>
                <a:latin typeface="Times New Roman" pitchFamily="18" charset="0"/>
                <a:cs typeface="Times New Roman" pitchFamily="18" charset="0"/>
              </a:rPr>
              <a:t> Письма в ЖЭТФ</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98</a:t>
            </a:r>
            <a:r>
              <a:rPr lang="ru-RU" sz="1200" dirty="0" smtClean="0">
                <a:latin typeface="Times New Roman" pitchFamily="18" charset="0"/>
                <a:cs typeface="Times New Roman" pitchFamily="18" charset="0"/>
              </a:rPr>
              <a:t> 782 (2013)</a:t>
            </a:r>
            <a:endParaRPr lang="en-US" sz="1200" dirty="0" smtClean="0">
              <a:latin typeface="Times New Roman" pitchFamily="18" charset="0"/>
              <a:cs typeface="Times New Roman" pitchFamily="18" charset="0"/>
            </a:endParaRPr>
          </a:p>
          <a:p>
            <a:pPr marL="228600" indent="-228600">
              <a:buFont typeface="+mj-lt"/>
              <a:buAutoNum type="arabicPeriod"/>
            </a:pPr>
            <a:endParaRPr lang="ru-RU" sz="1200" i="1" dirty="0" smtClean="0">
              <a:latin typeface="Times New Roman" pitchFamily="18" charset="0"/>
              <a:cs typeface="Times New Roman" pitchFamily="18" charset="0"/>
            </a:endParaRPr>
          </a:p>
          <a:p>
            <a:pPr marL="228600" indent="-228600">
              <a:buFont typeface="+mj-lt"/>
              <a:buAutoNum type="arabicPeriod"/>
            </a:pPr>
            <a:r>
              <a:rPr lang="ru-RU" sz="1200" i="1" dirty="0" err="1" smtClean="0">
                <a:latin typeface="Times New Roman" pitchFamily="18" charset="0"/>
                <a:cs typeface="Times New Roman" pitchFamily="18" charset="0"/>
              </a:rPr>
              <a:t>Planar</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graphene</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tunnel</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field-effect</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transistor</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V.L. </a:t>
            </a:r>
            <a:r>
              <a:rPr lang="ru-RU" sz="1200" dirty="0" err="1" smtClean="0">
                <a:latin typeface="Times New Roman" pitchFamily="18" charset="0"/>
                <a:cs typeface="Times New Roman" pitchFamily="18" charset="0"/>
              </a:rPr>
              <a:t>Katkov</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and</a:t>
            </a:r>
            <a:r>
              <a:rPr lang="ru-RU" sz="1200" dirty="0" smtClean="0">
                <a:latin typeface="Times New Roman" pitchFamily="18" charset="0"/>
                <a:cs typeface="Times New Roman" pitchFamily="18" charset="0"/>
              </a:rPr>
              <a:t> V.A. </a:t>
            </a:r>
            <a:r>
              <a:rPr lang="ru-RU" sz="1200" dirty="0" err="1" smtClean="0">
                <a:latin typeface="Times New Roman" pitchFamily="18" charset="0"/>
                <a:cs typeface="Times New Roman" pitchFamily="18" charset="0"/>
              </a:rPr>
              <a:t>Osipov</a:t>
            </a:r>
            <a:r>
              <a:rPr lang="ru-RU" sz="1200" dirty="0" smtClean="0">
                <a:latin typeface="Times New Roman" pitchFamily="18" charset="0"/>
                <a:cs typeface="Times New Roman" pitchFamily="18" charset="0"/>
              </a:rPr>
              <a:t>, </a:t>
            </a:r>
            <a:r>
              <a:rPr lang="ru-RU" sz="1200" dirty="0" err="1" smtClean="0">
                <a:solidFill>
                  <a:srgbClr val="7030A0"/>
                </a:solidFill>
                <a:latin typeface="Times New Roman" pitchFamily="18" charset="0"/>
                <a:cs typeface="Times New Roman" pitchFamily="18" charset="0"/>
              </a:rPr>
              <a:t>Applied</a:t>
            </a:r>
            <a:r>
              <a:rPr lang="ru-RU" sz="1200" dirty="0" smtClean="0">
                <a:solidFill>
                  <a:srgbClr val="7030A0"/>
                </a:solidFill>
                <a:latin typeface="Times New Roman" pitchFamily="18" charset="0"/>
                <a:cs typeface="Times New Roman" pitchFamily="18" charset="0"/>
              </a:rPr>
              <a:t> </a:t>
            </a:r>
            <a:r>
              <a:rPr lang="ru-RU" sz="1200" dirty="0" err="1" smtClean="0">
                <a:solidFill>
                  <a:srgbClr val="7030A0"/>
                </a:solidFill>
                <a:latin typeface="Times New Roman" pitchFamily="18" charset="0"/>
                <a:cs typeface="Times New Roman" pitchFamily="18" charset="0"/>
              </a:rPr>
              <a:t>Physics</a:t>
            </a:r>
            <a:r>
              <a:rPr lang="ru-RU" sz="1200" dirty="0" smtClean="0">
                <a:solidFill>
                  <a:srgbClr val="7030A0"/>
                </a:solidFill>
                <a:latin typeface="Times New Roman" pitchFamily="18" charset="0"/>
                <a:cs typeface="Times New Roman" pitchFamily="18" charset="0"/>
              </a:rPr>
              <a:t> </a:t>
            </a:r>
            <a:r>
              <a:rPr lang="ru-RU" sz="1200" dirty="0" err="1" smtClean="0">
                <a:solidFill>
                  <a:srgbClr val="7030A0"/>
                </a:solidFill>
                <a:latin typeface="Times New Roman" pitchFamily="18" charset="0"/>
                <a:cs typeface="Times New Roman" pitchFamily="18" charset="0"/>
              </a:rPr>
              <a:t>Letters</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104</a:t>
            </a:r>
            <a:r>
              <a:rPr lang="ru-RU" sz="1200" dirty="0" smtClean="0">
                <a:latin typeface="Times New Roman" pitchFamily="18" charset="0"/>
                <a:cs typeface="Times New Roman" pitchFamily="18" charset="0"/>
              </a:rPr>
              <a:t> 053102  (2014) </a:t>
            </a:r>
            <a:endParaRPr lang="en-US" sz="1200" dirty="0" smtClean="0">
              <a:latin typeface="Times New Roman" pitchFamily="18" charset="0"/>
              <a:cs typeface="Times New Roman" pitchFamily="18" charset="0"/>
            </a:endParaRPr>
          </a:p>
          <a:p>
            <a:pPr marL="228600" indent="-228600">
              <a:buFont typeface="+mj-lt"/>
              <a:buAutoNum type="arabicPeriod"/>
            </a:pPr>
            <a:endParaRPr lang="ru-RU" sz="1200" i="1" dirty="0" smtClean="0">
              <a:latin typeface="Times New Roman" pitchFamily="18" charset="0"/>
              <a:cs typeface="Times New Roman" pitchFamily="18" charset="0"/>
            </a:endParaRPr>
          </a:p>
          <a:p>
            <a:pPr marL="228600" indent="-228600">
              <a:buFont typeface="+mj-lt"/>
              <a:buAutoNum type="arabicPeriod"/>
            </a:pPr>
            <a:r>
              <a:rPr lang="ru-RU" sz="1200" i="1" dirty="0" smtClean="0">
                <a:latin typeface="Times New Roman" pitchFamily="18" charset="0"/>
                <a:cs typeface="Times New Roman" pitchFamily="18" charset="0"/>
              </a:rPr>
              <a:t>ТУННЕЛЬНЫЙ ПОЛЕВОЙ ТРАНЗИСТОР НА ОСНОВЕ ГРАФЕНА </a:t>
            </a:r>
            <a:r>
              <a:rPr lang="ru-RU" sz="1200" i="1" dirty="0" smtClean="0">
                <a:solidFill>
                  <a:srgbClr val="FF0000"/>
                </a:solidFill>
                <a:latin typeface="Times New Roman" pitchFamily="18" charset="0"/>
                <a:cs typeface="Times New Roman" pitchFamily="18" charset="0"/>
              </a:rPr>
              <a:t>(Патент на изобретение</a:t>
            </a:r>
            <a:r>
              <a:rPr lang="en-US" sz="1200" i="1" dirty="0" smtClean="0">
                <a:solidFill>
                  <a:srgbClr val="FF0000"/>
                </a:solidFill>
                <a:latin typeface="Times New Roman" pitchFamily="18" charset="0"/>
                <a:cs typeface="Times New Roman" pitchFamily="18" charset="0"/>
              </a:rPr>
              <a:t> </a:t>
            </a:r>
            <a:r>
              <a:rPr lang="ru-RU" sz="1200" i="1" dirty="0" smtClean="0">
                <a:solidFill>
                  <a:srgbClr val="FF0000"/>
                </a:solidFill>
                <a:latin typeface="Times New Roman" pitchFamily="18" charset="0"/>
                <a:cs typeface="Times New Roman" pitchFamily="18" charset="0"/>
              </a:rPr>
              <a:t>№</a:t>
            </a:r>
            <a:r>
              <a:rPr lang="ru-RU" sz="1200" b="1" dirty="0" smtClean="0"/>
              <a:t> </a:t>
            </a:r>
            <a:r>
              <a:rPr lang="ru-RU" sz="1200" dirty="0" smtClean="0">
                <a:latin typeface="Times New Roman" pitchFamily="18" charset="0"/>
                <a:cs typeface="Times New Roman" pitchFamily="18" charset="0"/>
              </a:rPr>
              <a:t>2554694</a:t>
            </a:r>
            <a:r>
              <a:rPr lang="ru-RU" sz="1200" i="1" dirty="0" smtClean="0">
                <a:solidFill>
                  <a:srgbClr val="FF0000"/>
                </a:solidFill>
                <a:latin typeface="Times New Roman" pitchFamily="18" charset="0"/>
                <a:cs typeface="Times New Roman" pitchFamily="18" charset="0"/>
              </a:rPr>
              <a:t>)</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В.Л. Катков, В.А. Осипов, </a:t>
            </a:r>
            <a:r>
              <a:rPr lang="ru-RU" sz="1200" dirty="0" smtClean="0">
                <a:solidFill>
                  <a:srgbClr val="7030A0"/>
                </a:solidFill>
                <a:latin typeface="Times New Roman" pitchFamily="18" charset="0"/>
                <a:cs typeface="Times New Roman" pitchFamily="18" charset="0"/>
              </a:rPr>
              <a:t>Официальный бюллетень «Изобретения. Полезные модели», </a:t>
            </a:r>
            <a:r>
              <a:rPr lang="ru-RU" sz="1200" b="1" dirty="0" smtClean="0">
                <a:latin typeface="Times New Roman" pitchFamily="18" charset="0"/>
                <a:cs typeface="Times New Roman" pitchFamily="18" charset="0"/>
              </a:rPr>
              <a:t>18</a:t>
            </a:r>
            <a:r>
              <a:rPr lang="ru-RU" sz="1200" dirty="0" smtClean="0">
                <a:latin typeface="Times New Roman" pitchFamily="18" charset="0"/>
                <a:cs typeface="Times New Roman" pitchFamily="18" charset="0"/>
              </a:rPr>
              <a:t>, 2 554 694 (2015)</a:t>
            </a:r>
            <a:endParaRPr lang="en-US" sz="1200" dirty="0" smtClean="0">
              <a:latin typeface="Times New Roman" pitchFamily="18" charset="0"/>
              <a:cs typeface="Times New Roman" pitchFamily="18" charset="0"/>
            </a:endParaRPr>
          </a:p>
          <a:p>
            <a:pPr marL="228600" indent="-228600">
              <a:buFont typeface="+mj-lt"/>
              <a:buAutoNum type="arabicPeriod"/>
            </a:pPr>
            <a:endParaRPr lang="ru-RU" sz="1200" i="1" dirty="0" smtClean="0">
              <a:latin typeface="Times New Roman" pitchFamily="18" charset="0"/>
              <a:cs typeface="Times New Roman" pitchFamily="18" charset="0"/>
            </a:endParaRPr>
          </a:p>
          <a:p>
            <a:pPr marL="228600" indent="-228600">
              <a:buFont typeface="+mj-lt"/>
              <a:buAutoNum type="arabicPeriod"/>
            </a:pPr>
            <a:r>
              <a:rPr lang="ru-RU" sz="1200" i="1" dirty="0" err="1" smtClean="0">
                <a:latin typeface="Times New Roman" pitchFamily="18" charset="0"/>
                <a:cs typeface="Times New Roman" pitchFamily="18" charset="0"/>
              </a:rPr>
              <a:t>Effect</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of</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edge</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vacancies</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on</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localized</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states</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in</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semi-infinite</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zigzag</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graphene</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sheet</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A.A. </a:t>
            </a:r>
            <a:r>
              <a:rPr lang="ru-RU" sz="1200" dirty="0" err="1" smtClean="0">
                <a:latin typeface="Times New Roman" pitchFamily="18" charset="0"/>
                <a:cs typeface="Times New Roman" pitchFamily="18" charset="0"/>
              </a:rPr>
              <a:t>Glebov</a:t>
            </a:r>
            <a:r>
              <a:rPr lang="ru-RU" sz="1200" dirty="0" smtClean="0">
                <a:latin typeface="Times New Roman" pitchFamily="18" charset="0"/>
                <a:cs typeface="Times New Roman" pitchFamily="18" charset="0"/>
              </a:rPr>
              <a:t>, V.L. </a:t>
            </a:r>
            <a:r>
              <a:rPr lang="ru-RU" sz="1200" dirty="0" err="1" smtClean="0">
                <a:latin typeface="Times New Roman" pitchFamily="18" charset="0"/>
                <a:cs typeface="Times New Roman" pitchFamily="18" charset="0"/>
              </a:rPr>
              <a:t>Katkov</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and</a:t>
            </a:r>
            <a:r>
              <a:rPr lang="ru-RU" sz="1200" dirty="0" smtClean="0">
                <a:latin typeface="Times New Roman" pitchFamily="18" charset="0"/>
                <a:cs typeface="Times New Roman" pitchFamily="18" charset="0"/>
              </a:rPr>
              <a:t> V.A. </a:t>
            </a:r>
            <a:r>
              <a:rPr lang="ru-RU" sz="1200" dirty="0" err="1" smtClean="0">
                <a:latin typeface="Times New Roman" pitchFamily="18" charset="0"/>
                <a:cs typeface="Times New Roman" pitchFamily="18" charset="0"/>
              </a:rPr>
              <a:t>Osipov</a:t>
            </a:r>
            <a:r>
              <a:rPr lang="ru-RU" sz="1200" i="1" dirty="0" smtClean="0">
                <a:solidFill>
                  <a:srgbClr val="7030A0"/>
                </a:solidFill>
                <a:latin typeface="Times New Roman" pitchFamily="18" charset="0"/>
                <a:cs typeface="Times New Roman" pitchFamily="18" charset="0"/>
              </a:rPr>
              <a:t>,</a:t>
            </a:r>
            <a:r>
              <a:rPr lang="ru-RU" sz="1200" dirty="0" smtClean="0">
                <a:solidFill>
                  <a:srgbClr val="7030A0"/>
                </a:solidFill>
                <a:latin typeface="Times New Roman" pitchFamily="18" charset="0"/>
                <a:cs typeface="Times New Roman" pitchFamily="18" charset="0"/>
              </a:rPr>
              <a:t> JETP </a:t>
            </a:r>
            <a:r>
              <a:rPr lang="ru-RU" sz="1200" dirty="0" err="1" smtClean="0">
                <a:solidFill>
                  <a:srgbClr val="7030A0"/>
                </a:solidFill>
                <a:latin typeface="Times New Roman" pitchFamily="18" charset="0"/>
                <a:cs typeface="Times New Roman" pitchFamily="18" charset="0"/>
              </a:rPr>
              <a:t>Letters</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104</a:t>
            </a:r>
            <a:r>
              <a:rPr lang="ru-RU" sz="1200" dirty="0" smtClean="0">
                <a:latin typeface="Times New Roman" pitchFamily="18" charset="0"/>
                <a:cs typeface="Times New Roman" pitchFamily="18" charset="0"/>
              </a:rPr>
              <a:t> 842 (2016) </a:t>
            </a:r>
            <a:endParaRPr lang="en-US" sz="1200" dirty="0" smtClean="0">
              <a:latin typeface="Times New Roman" pitchFamily="18" charset="0"/>
              <a:cs typeface="Times New Roman" pitchFamily="18" charset="0"/>
            </a:endParaRPr>
          </a:p>
          <a:p>
            <a:pPr marL="228600" indent="-228600">
              <a:buFont typeface="+mj-lt"/>
              <a:buAutoNum type="arabicPeriod"/>
            </a:pPr>
            <a:endParaRPr lang="ru-RU" sz="1200" i="1" dirty="0" smtClean="0">
              <a:latin typeface="Times New Roman" pitchFamily="18" charset="0"/>
              <a:cs typeface="Times New Roman" pitchFamily="18" charset="0"/>
            </a:endParaRPr>
          </a:p>
          <a:p>
            <a:pPr marL="228600" indent="-228600">
              <a:buFont typeface="+mj-lt"/>
              <a:buAutoNum type="arabicPeriod"/>
            </a:pPr>
            <a:r>
              <a:rPr lang="ru-RU" sz="1200" i="1" dirty="0" err="1" smtClean="0">
                <a:latin typeface="Times New Roman" pitchFamily="18" charset="0"/>
                <a:cs typeface="Times New Roman" pitchFamily="18" charset="0"/>
              </a:rPr>
              <a:t>Effect</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of</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edge</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vacancies</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on</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performance</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of</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planar</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graphene</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tunnel</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field-effect</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transistor</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A.A. </a:t>
            </a:r>
            <a:r>
              <a:rPr lang="ru-RU" sz="1200" dirty="0" err="1" smtClean="0">
                <a:latin typeface="Times New Roman" pitchFamily="18" charset="0"/>
                <a:cs typeface="Times New Roman" pitchFamily="18" charset="0"/>
              </a:rPr>
              <a:t>Glebov</a:t>
            </a:r>
            <a:r>
              <a:rPr lang="ru-RU" sz="1200" dirty="0" smtClean="0">
                <a:latin typeface="Times New Roman" pitchFamily="18" charset="0"/>
                <a:cs typeface="Times New Roman" pitchFamily="18" charset="0"/>
              </a:rPr>
              <a:t>, V.L. </a:t>
            </a:r>
            <a:r>
              <a:rPr lang="ru-RU" sz="1200" dirty="0" err="1" smtClean="0">
                <a:latin typeface="Times New Roman" pitchFamily="18" charset="0"/>
                <a:cs typeface="Times New Roman" pitchFamily="18" charset="0"/>
              </a:rPr>
              <a:t>Katkov</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and</a:t>
            </a:r>
            <a:r>
              <a:rPr lang="ru-RU" sz="1200" dirty="0" smtClean="0">
                <a:latin typeface="Times New Roman" pitchFamily="18" charset="0"/>
                <a:cs typeface="Times New Roman" pitchFamily="18" charset="0"/>
              </a:rPr>
              <a:t> V.A. </a:t>
            </a:r>
            <a:r>
              <a:rPr lang="ru-RU" sz="1200" dirty="0" err="1" smtClean="0">
                <a:latin typeface="Times New Roman" pitchFamily="18" charset="0"/>
                <a:cs typeface="Times New Roman" pitchFamily="18" charset="0"/>
              </a:rPr>
              <a:t>Osipov</a:t>
            </a:r>
            <a:r>
              <a:rPr lang="ru-RU" sz="1200" dirty="0" smtClean="0">
                <a:solidFill>
                  <a:srgbClr val="7030A0"/>
                </a:solidFill>
                <a:latin typeface="Times New Roman" pitchFamily="18" charset="0"/>
                <a:cs typeface="Times New Roman" pitchFamily="18" charset="0"/>
              </a:rPr>
              <a:t>, </a:t>
            </a:r>
            <a:r>
              <a:rPr lang="ru-RU" sz="1200" dirty="0" err="1" smtClean="0">
                <a:solidFill>
                  <a:srgbClr val="7030A0"/>
                </a:solidFill>
                <a:latin typeface="Times New Roman" pitchFamily="18" charset="0"/>
                <a:cs typeface="Times New Roman" pitchFamily="18" charset="0"/>
              </a:rPr>
              <a:t>Europhysics</a:t>
            </a:r>
            <a:r>
              <a:rPr lang="ru-RU" sz="1200" dirty="0" smtClean="0">
                <a:solidFill>
                  <a:srgbClr val="7030A0"/>
                </a:solidFill>
                <a:latin typeface="Times New Roman" pitchFamily="18" charset="0"/>
                <a:cs typeface="Times New Roman" pitchFamily="18" charset="0"/>
              </a:rPr>
              <a:t> </a:t>
            </a:r>
            <a:r>
              <a:rPr lang="ru-RU" sz="1200" dirty="0" err="1" smtClean="0">
                <a:solidFill>
                  <a:srgbClr val="7030A0"/>
                </a:solidFill>
                <a:latin typeface="Times New Roman" pitchFamily="18" charset="0"/>
                <a:cs typeface="Times New Roman" pitchFamily="18" charset="0"/>
              </a:rPr>
              <a:t>Letters</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118</a:t>
            </a:r>
            <a:r>
              <a:rPr lang="ru-RU" sz="1200" dirty="0" smtClean="0">
                <a:latin typeface="Times New Roman" pitchFamily="18" charset="0"/>
                <a:cs typeface="Times New Roman" pitchFamily="18" charset="0"/>
              </a:rPr>
              <a:t> 27003 (2017) </a:t>
            </a:r>
            <a:endParaRPr lang="en-US" sz="1200" dirty="0" smtClean="0">
              <a:latin typeface="Times New Roman" pitchFamily="18" charset="0"/>
              <a:cs typeface="Times New Roman" pitchFamily="18" charset="0"/>
            </a:endParaRPr>
          </a:p>
          <a:p>
            <a:pPr marL="228600" indent="-228600">
              <a:buFont typeface="+mj-lt"/>
              <a:buAutoNum type="arabicPeriod"/>
            </a:pPr>
            <a:endParaRPr lang="ru-RU" sz="1200" i="1" dirty="0" smtClean="0">
              <a:latin typeface="Times New Roman" pitchFamily="18" charset="0"/>
              <a:cs typeface="Times New Roman" pitchFamily="18" charset="0"/>
            </a:endParaRPr>
          </a:p>
          <a:p>
            <a:pPr marL="228600" indent="-228600">
              <a:buFont typeface="+mj-lt"/>
              <a:buAutoNum type="arabicPeriod"/>
            </a:pPr>
            <a:r>
              <a:rPr lang="ru-RU" sz="1200" i="1" dirty="0" err="1" smtClean="0">
                <a:latin typeface="Times New Roman" pitchFamily="18" charset="0"/>
                <a:cs typeface="Times New Roman" pitchFamily="18" charset="0"/>
              </a:rPr>
              <a:t>Tunneling-based</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graphene</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electronics</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Methods</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and</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examples</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V.L. </a:t>
            </a:r>
            <a:r>
              <a:rPr lang="ru-RU" sz="1200" i="1" dirty="0" err="1" smtClean="0">
                <a:latin typeface="Times New Roman" pitchFamily="18" charset="0"/>
                <a:cs typeface="Times New Roman" pitchFamily="18" charset="0"/>
              </a:rPr>
              <a:t>Katkov</a:t>
            </a: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and</a:t>
            </a:r>
            <a:r>
              <a:rPr lang="ru-RU" sz="1200" i="1" dirty="0" smtClean="0">
                <a:latin typeface="Times New Roman" pitchFamily="18" charset="0"/>
                <a:cs typeface="Times New Roman" pitchFamily="18" charset="0"/>
              </a:rPr>
              <a:t> V.A. </a:t>
            </a:r>
            <a:r>
              <a:rPr lang="ru-RU" sz="1200" i="1" dirty="0" err="1" smtClean="0">
                <a:latin typeface="Times New Roman" pitchFamily="18" charset="0"/>
                <a:cs typeface="Times New Roman" pitchFamily="18" charset="0"/>
              </a:rPr>
              <a:t>Osipov</a:t>
            </a:r>
            <a:r>
              <a:rPr lang="ru-RU" sz="1200" i="1"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a:t>
            </a:r>
            <a:r>
              <a:rPr lang="ru-RU" sz="1200" dirty="0" err="1" smtClean="0">
                <a:solidFill>
                  <a:srgbClr val="7030A0"/>
                </a:solidFill>
                <a:latin typeface="Times New Roman" pitchFamily="18" charset="0"/>
                <a:cs typeface="Times New Roman" pitchFamily="18" charset="0"/>
              </a:rPr>
              <a:t>Journal</a:t>
            </a:r>
            <a:r>
              <a:rPr lang="ru-RU" sz="1200" dirty="0" smtClean="0">
                <a:solidFill>
                  <a:srgbClr val="7030A0"/>
                </a:solidFill>
                <a:latin typeface="Times New Roman" pitchFamily="18" charset="0"/>
                <a:cs typeface="Times New Roman" pitchFamily="18" charset="0"/>
              </a:rPr>
              <a:t> </a:t>
            </a:r>
            <a:r>
              <a:rPr lang="ru-RU" sz="1200" dirty="0" err="1" smtClean="0">
                <a:solidFill>
                  <a:srgbClr val="7030A0"/>
                </a:solidFill>
                <a:latin typeface="Times New Roman" pitchFamily="18" charset="0"/>
                <a:cs typeface="Times New Roman" pitchFamily="18" charset="0"/>
              </a:rPr>
              <a:t>of</a:t>
            </a:r>
            <a:r>
              <a:rPr lang="ru-RU" sz="1200" dirty="0" smtClean="0">
                <a:solidFill>
                  <a:srgbClr val="7030A0"/>
                </a:solidFill>
                <a:latin typeface="Times New Roman" pitchFamily="18" charset="0"/>
                <a:cs typeface="Times New Roman" pitchFamily="18" charset="0"/>
              </a:rPr>
              <a:t> </a:t>
            </a:r>
            <a:r>
              <a:rPr lang="ru-RU" sz="1200" dirty="0" err="1" smtClean="0">
                <a:solidFill>
                  <a:srgbClr val="7030A0"/>
                </a:solidFill>
                <a:latin typeface="Times New Roman" pitchFamily="18" charset="0"/>
                <a:cs typeface="Times New Roman" pitchFamily="18" charset="0"/>
              </a:rPr>
              <a:t>Vacuum</a:t>
            </a:r>
            <a:r>
              <a:rPr lang="ru-RU" sz="1200" dirty="0" smtClean="0">
                <a:solidFill>
                  <a:srgbClr val="7030A0"/>
                </a:solidFill>
                <a:latin typeface="Times New Roman" pitchFamily="18" charset="0"/>
                <a:cs typeface="Times New Roman" pitchFamily="18" charset="0"/>
              </a:rPr>
              <a:t> </a:t>
            </a:r>
            <a:r>
              <a:rPr lang="ru-RU" sz="1200" dirty="0" err="1" smtClean="0">
                <a:solidFill>
                  <a:srgbClr val="7030A0"/>
                </a:solidFill>
                <a:latin typeface="Times New Roman" pitchFamily="18" charset="0"/>
                <a:cs typeface="Times New Roman" pitchFamily="18" charset="0"/>
              </a:rPr>
              <a:t>Science</a:t>
            </a:r>
            <a:r>
              <a:rPr lang="ru-RU" sz="1200" dirty="0" smtClean="0">
                <a:solidFill>
                  <a:srgbClr val="7030A0"/>
                </a:solidFill>
                <a:latin typeface="Times New Roman" pitchFamily="18" charset="0"/>
                <a:cs typeface="Times New Roman" pitchFamily="18" charset="0"/>
              </a:rPr>
              <a:t> </a:t>
            </a:r>
            <a:r>
              <a:rPr lang="ru-RU" sz="1200" dirty="0" err="1" smtClean="0">
                <a:solidFill>
                  <a:srgbClr val="7030A0"/>
                </a:solidFill>
                <a:latin typeface="Times New Roman" pitchFamily="18" charset="0"/>
                <a:cs typeface="Times New Roman" pitchFamily="18" charset="0"/>
              </a:rPr>
              <a:t>and</a:t>
            </a:r>
            <a:r>
              <a:rPr lang="ru-RU" sz="1200" dirty="0" smtClean="0">
                <a:solidFill>
                  <a:srgbClr val="7030A0"/>
                </a:solidFill>
                <a:latin typeface="Times New Roman" pitchFamily="18" charset="0"/>
                <a:cs typeface="Times New Roman" pitchFamily="18" charset="0"/>
              </a:rPr>
              <a:t> </a:t>
            </a:r>
            <a:r>
              <a:rPr lang="ru-RU" sz="1200" dirty="0" err="1" smtClean="0">
                <a:solidFill>
                  <a:srgbClr val="7030A0"/>
                </a:solidFill>
                <a:latin typeface="Times New Roman" pitchFamily="18" charset="0"/>
                <a:cs typeface="Times New Roman" pitchFamily="18" charset="0"/>
              </a:rPr>
              <a:t>Technology</a:t>
            </a:r>
            <a:r>
              <a:rPr lang="ru-RU" sz="1200" dirty="0" smtClean="0">
                <a:solidFill>
                  <a:srgbClr val="7030A0"/>
                </a:solidFill>
                <a:latin typeface="Times New Roman" pitchFamily="18" charset="0"/>
                <a:cs typeface="Times New Roman" pitchFamily="18" charset="0"/>
              </a:rPr>
              <a:t> B,</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35</a:t>
            </a:r>
            <a:r>
              <a:rPr lang="ru-RU" sz="1200" dirty="0" smtClean="0">
                <a:latin typeface="Times New Roman" pitchFamily="18" charset="0"/>
                <a:cs typeface="Times New Roman" pitchFamily="18" charset="0"/>
              </a:rPr>
              <a:t>,  050801  (2017) </a:t>
            </a:r>
            <a:endParaRPr lang="ru-RU" sz="1200" dirty="0">
              <a:latin typeface="Times New Roman" pitchFamily="18" charset="0"/>
              <a:cs typeface="Times New Roman" pitchFamily="18" charset="0"/>
            </a:endParaRPr>
          </a:p>
        </p:txBody>
      </p:sp>
      <p:sp>
        <p:nvSpPr>
          <p:cNvPr id="5" name="TextBox 4"/>
          <p:cNvSpPr txBox="1"/>
          <p:nvPr/>
        </p:nvSpPr>
        <p:spPr>
          <a:xfrm>
            <a:off x="685800" y="457200"/>
            <a:ext cx="1633781" cy="369332"/>
          </a:xfrm>
          <a:prstGeom prst="rect">
            <a:avLst/>
          </a:prstGeom>
          <a:noFill/>
        </p:spPr>
        <p:txBody>
          <a:bodyPr wrap="none" rtlCol="0">
            <a:spAutoFit/>
          </a:bodyPr>
          <a:lstStyle/>
          <a:p>
            <a:r>
              <a:rPr lang="en-US" dirty="0" smtClean="0">
                <a:latin typeface="Times New Roman" pitchFamily="18" charset="0"/>
                <a:cs typeface="Times New Roman" pitchFamily="18" charset="0"/>
              </a:rPr>
              <a:t> List of papers:</a:t>
            </a:r>
            <a:endParaRPr lang="ru-RU" dirty="0">
              <a:latin typeface="Times New Roman" pitchFamily="18" charset="0"/>
              <a:cs typeface="Times New Roman" pitchFamily="18" charset="0"/>
            </a:endParaRPr>
          </a:p>
        </p:txBody>
      </p:sp>
      <p:sp>
        <p:nvSpPr>
          <p:cNvPr id="6" name="TextBox 5"/>
          <p:cNvSpPr txBox="1"/>
          <p:nvPr/>
        </p:nvSpPr>
        <p:spPr>
          <a:xfrm>
            <a:off x="7620000" y="457200"/>
            <a:ext cx="301686" cy="369332"/>
          </a:xfrm>
          <a:prstGeom prst="rect">
            <a:avLst/>
          </a:prstGeom>
          <a:noFill/>
        </p:spPr>
        <p:txBody>
          <a:bodyPr wrap="none" rtlCol="0">
            <a:spAutoFit/>
          </a:bodyPr>
          <a:lstStyle/>
          <a:p>
            <a:r>
              <a:rPr lang="en-US" dirty="0" smtClean="0"/>
              <a:t>3</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1752600" cy="457200"/>
          </a:xfrm>
        </p:spPr>
        <p:txBody>
          <a:bodyPr>
            <a:normAutofit/>
          </a:bodyPr>
          <a:lstStyle/>
          <a:p>
            <a:pPr algn="l"/>
            <a:r>
              <a:rPr lang="en-US" sz="1800" dirty="0" smtClean="0">
                <a:latin typeface="Times New Roman" pitchFamily="18" charset="0"/>
                <a:cs typeface="Times New Roman" pitchFamily="18" charset="0"/>
              </a:rPr>
              <a:t>Experiments:</a:t>
            </a:r>
            <a:endParaRPr lang="ru-RU" sz="1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l="19922" t="23438" r="19141" b="29688"/>
          <a:stretch>
            <a:fillRect/>
          </a:stretch>
        </p:blipFill>
        <p:spPr bwMode="auto">
          <a:xfrm>
            <a:off x="0" y="1524000"/>
            <a:ext cx="5408894" cy="2600325"/>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l="42773" t="49689" r="35547" b="26875"/>
          <a:stretch>
            <a:fillRect/>
          </a:stretch>
        </p:blipFill>
        <p:spPr bwMode="auto">
          <a:xfrm>
            <a:off x="6858000" y="2286000"/>
            <a:ext cx="2109697" cy="1425000"/>
          </a:xfrm>
          <a:prstGeom prst="rect">
            <a:avLst/>
          </a:prstGeom>
          <a:noFill/>
          <a:ln w="9525">
            <a:noFill/>
            <a:miter lim="800000"/>
            <a:headEnd/>
            <a:tailEnd/>
          </a:ln>
        </p:spPr>
      </p:pic>
      <p:pic>
        <p:nvPicPr>
          <p:cNvPr id="6" name="Picture 8"/>
          <p:cNvPicPr>
            <a:picLocks noChangeAspect="1" noChangeArrowheads="1"/>
          </p:cNvPicPr>
          <p:nvPr/>
        </p:nvPicPr>
        <p:blipFill>
          <a:blip r:embed="rId4" cstate="print"/>
          <a:srcRect l="75000" t="50624" r="3320" b="28751"/>
          <a:stretch>
            <a:fillRect/>
          </a:stretch>
        </p:blipFill>
        <p:spPr bwMode="auto">
          <a:xfrm>
            <a:off x="4495800" y="2362200"/>
            <a:ext cx="2344109" cy="1393382"/>
          </a:xfrm>
          <a:prstGeom prst="rect">
            <a:avLst/>
          </a:prstGeom>
          <a:noFill/>
          <a:ln w="9525">
            <a:noFill/>
            <a:miter lim="800000"/>
            <a:headEnd/>
            <a:tailEnd/>
          </a:ln>
        </p:spPr>
      </p:pic>
      <p:sp>
        <p:nvSpPr>
          <p:cNvPr id="7" name="TextBox 6"/>
          <p:cNvSpPr txBox="1"/>
          <p:nvPr/>
        </p:nvSpPr>
        <p:spPr>
          <a:xfrm>
            <a:off x="228600" y="1295400"/>
            <a:ext cx="1764394" cy="369332"/>
          </a:xfrm>
          <a:prstGeom prst="rect">
            <a:avLst/>
          </a:prstGeom>
          <a:noFill/>
        </p:spPr>
        <p:txBody>
          <a:bodyPr wrap="none" rtlCol="0">
            <a:spAutoFit/>
          </a:bodyPr>
          <a:lstStyle/>
          <a:p>
            <a:r>
              <a:rPr lang="ru-RU" dirty="0" smtClean="0"/>
              <a:t>2010 г. – 100 </a:t>
            </a:r>
            <a:r>
              <a:rPr lang="en-US" dirty="0" smtClean="0"/>
              <a:t>nm</a:t>
            </a:r>
            <a:endParaRPr lang="ru-RU" dirty="0"/>
          </a:p>
        </p:txBody>
      </p:sp>
      <p:sp>
        <p:nvSpPr>
          <p:cNvPr id="8" name="TextBox 7"/>
          <p:cNvSpPr txBox="1"/>
          <p:nvPr/>
        </p:nvSpPr>
        <p:spPr>
          <a:xfrm>
            <a:off x="1600200" y="4114800"/>
            <a:ext cx="833049" cy="369332"/>
          </a:xfrm>
          <a:prstGeom prst="rect">
            <a:avLst/>
          </a:prstGeom>
          <a:noFill/>
        </p:spPr>
        <p:txBody>
          <a:bodyPr wrap="none" rtlCol="0">
            <a:spAutoFit/>
          </a:bodyPr>
          <a:lstStyle/>
          <a:p>
            <a:r>
              <a:rPr lang="ru-RU" dirty="0" smtClean="0"/>
              <a:t>2010 г.</a:t>
            </a:r>
            <a:endParaRPr lang="ru-RU" dirty="0"/>
          </a:p>
        </p:txBody>
      </p:sp>
      <p:pic>
        <p:nvPicPr>
          <p:cNvPr id="1026" name="Picture 2" descr="D:\YandexDisk\Скриншоты\2017-08-01_15-35-32.png"/>
          <p:cNvPicPr>
            <a:picLocks noChangeAspect="1" noChangeArrowheads="1"/>
          </p:cNvPicPr>
          <p:nvPr/>
        </p:nvPicPr>
        <p:blipFill>
          <a:blip r:embed="rId5" cstate="print"/>
          <a:srcRect/>
          <a:stretch>
            <a:fillRect/>
          </a:stretch>
        </p:blipFill>
        <p:spPr bwMode="auto">
          <a:xfrm>
            <a:off x="228600" y="4114800"/>
            <a:ext cx="4854768" cy="2515400"/>
          </a:xfrm>
          <a:prstGeom prst="rect">
            <a:avLst/>
          </a:prstGeom>
          <a:noFill/>
        </p:spPr>
      </p:pic>
      <p:pic>
        <p:nvPicPr>
          <p:cNvPr id="1027" name="Picture 3" descr="D:\YandexDisk\Скриншоты\2017-08-01_15-36-43.png"/>
          <p:cNvPicPr>
            <a:picLocks noChangeAspect="1" noChangeArrowheads="1"/>
          </p:cNvPicPr>
          <p:nvPr/>
        </p:nvPicPr>
        <p:blipFill>
          <a:blip r:embed="rId6" cstate="print"/>
          <a:srcRect/>
          <a:stretch>
            <a:fillRect/>
          </a:stretch>
        </p:blipFill>
        <p:spPr bwMode="auto">
          <a:xfrm>
            <a:off x="4800600" y="4724400"/>
            <a:ext cx="2477681" cy="1771775"/>
          </a:xfrm>
          <a:prstGeom prst="rect">
            <a:avLst/>
          </a:prstGeom>
          <a:noFill/>
        </p:spPr>
      </p:pic>
      <p:pic>
        <p:nvPicPr>
          <p:cNvPr id="1028" name="Picture 4" descr="D:\YandexDisk\Скриншоты\2017-08-01_15-38-06.png"/>
          <p:cNvPicPr>
            <a:picLocks noChangeAspect="1" noChangeArrowheads="1"/>
          </p:cNvPicPr>
          <p:nvPr/>
        </p:nvPicPr>
        <p:blipFill>
          <a:blip r:embed="rId7" cstate="print"/>
          <a:srcRect/>
          <a:stretch>
            <a:fillRect/>
          </a:stretch>
        </p:blipFill>
        <p:spPr bwMode="auto">
          <a:xfrm>
            <a:off x="7162800" y="4800600"/>
            <a:ext cx="1876746" cy="1957387"/>
          </a:xfrm>
          <a:prstGeom prst="rect">
            <a:avLst/>
          </a:prstGeom>
          <a:noFill/>
        </p:spPr>
      </p:pic>
      <p:sp>
        <p:nvSpPr>
          <p:cNvPr id="12" name="TextBox 11"/>
          <p:cNvSpPr txBox="1"/>
          <p:nvPr/>
        </p:nvSpPr>
        <p:spPr>
          <a:xfrm>
            <a:off x="152400" y="4114800"/>
            <a:ext cx="1647374" cy="369332"/>
          </a:xfrm>
          <a:prstGeom prst="rect">
            <a:avLst/>
          </a:prstGeom>
          <a:noFill/>
        </p:spPr>
        <p:txBody>
          <a:bodyPr wrap="none" rtlCol="0">
            <a:spAutoFit/>
          </a:bodyPr>
          <a:lstStyle/>
          <a:p>
            <a:r>
              <a:rPr lang="ru-RU" dirty="0" smtClean="0"/>
              <a:t>2010 г. – 10 </a:t>
            </a:r>
            <a:r>
              <a:rPr lang="en-US" dirty="0" smtClean="0"/>
              <a:t>nm</a:t>
            </a:r>
            <a:endParaRPr lang="ru-RU" dirty="0"/>
          </a:p>
        </p:txBody>
      </p:sp>
      <p:sp>
        <p:nvSpPr>
          <p:cNvPr id="13" name="TextBox 12"/>
          <p:cNvSpPr txBox="1"/>
          <p:nvPr/>
        </p:nvSpPr>
        <p:spPr>
          <a:xfrm>
            <a:off x="5334000" y="4114800"/>
            <a:ext cx="1844544" cy="369332"/>
          </a:xfrm>
          <a:prstGeom prst="rect">
            <a:avLst/>
          </a:prstGeom>
          <a:noFill/>
        </p:spPr>
        <p:txBody>
          <a:bodyPr wrap="none" rtlCol="0">
            <a:spAutoFit/>
          </a:bodyPr>
          <a:lstStyle/>
          <a:p>
            <a:r>
              <a:rPr lang="ru-RU" dirty="0" err="1" smtClean="0"/>
              <a:t>АСМ-литография</a:t>
            </a:r>
            <a:endParaRPr lang="ru-RU" dirty="0"/>
          </a:p>
        </p:txBody>
      </p:sp>
      <p:sp>
        <p:nvSpPr>
          <p:cNvPr id="14" name="TextBox 13"/>
          <p:cNvSpPr txBox="1"/>
          <p:nvPr/>
        </p:nvSpPr>
        <p:spPr>
          <a:xfrm>
            <a:off x="7620000" y="457200"/>
            <a:ext cx="301686" cy="369332"/>
          </a:xfrm>
          <a:prstGeom prst="rect">
            <a:avLst/>
          </a:prstGeom>
          <a:noFill/>
        </p:spPr>
        <p:txBody>
          <a:bodyPr wrap="none" rtlCol="0">
            <a:spAutoFit/>
          </a:bodyPr>
          <a:lstStyle/>
          <a:p>
            <a:r>
              <a:rPr lang="en-US" dirty="0" smtClean="0"/>
              <a:t>4</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2209800"/>
            <a:ext cx="4886325" cy="2519386"/>
          </a:xfrm>
          <a:prstGeom prst="rect">
            <a:avLst/>
          </a:prstGeom>
          <a:noFill/>
          <a:ln w="9525">
            <a:noFill/>
            <a:miter lim="800000"/>
            <a:headEnd/>
            <a:tailEnd/>
          </a:ln>
          <a:effectLst/>
        </p:spPr>
      </p:pic>
      <p:sp>
        <p:nvSpPr>
          <p:cNvPr id="5" name="TextBox 4"/>
          <p:cNvSpPr txBox="1"/>
          <p:nvPr/>
        </p:nvSpPr>
        <p:spPr>
          <a:xfrm>
            <a:off x="381000" y="1459468"/>
            <a:ext cx="1820498" cy="369332"/>
          </a:xfrm>
          <a:prstGeom prst="rect">
            <a:avLst/>
          </a:prstGeom>
          <a:noFill/>
        </p:spPr>
        <p:txBody>
          <a:bodyPr wrap="none" rtlCol="0">
            <a:spAutoFit/>
          </a:bodyPr>
          <a:lstStyle/>
          <a:p>
            <a:r>
              <a:rPr lang="ru-RU" dirty="0" smtClean="0"/>
              <a:t>201</a:t>
            </a:r>
            <a:r>
              <a:rPr lang="en-US" dirty="0" smtClean="0"/>
              <a:t>6</a:t>
            </a:r>
            <a:r>
              <a:rPr lang="ru-RU" dirty="0" smtClean="0"/>
              <a:t> г. – 1</a:t>
            </a:r>
            <a:r>
              <a:rPr lang="en-US" dirty="0" smtClean="0"/>
              <a:t>…6</a:t>
            </a:r>
            <a:r>
              <a:rPr lang="ru-RU" dirty="0" smtClean="0"/>
              <a:t> </a:t>
            </a:r>
            <a:r>
              <a:rPr lang="en-US" dirty="0" smtClean="0"/>
              <a:t>nm</a:t>
            </a:r>
            <a:endParaRPr lang="ru-RU" dirty="0"/>
          </a:p>
        </p:txBody>
      </p:sp>
      <p:pic>
        <p:nvPicPr>
          <p:cNvPr id="2051" name="Picture 3"/>
          <p:cNvPicPr>
            <a:picLocks noChangeAspect="1" noChangeArrowheads="1"/>
          </p:cNvPicPr>
          <p:nvPr/>
        </p:nvPicPr>
        <p:blipFill>
          <a:blip r:embed="rId3" cstate="print"/>
          <a:srcRect/>
          <a:stretch>
            <a:fillRect/>
          </a:stretch>
        </p:blipFill>
        <p:spPr bwMode="auto">
          <a:xfrm>
            <a:off x="533400" y="4974752"/>
            <a:ext cx="3914775" cy="1426048"/>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253967" y="2438400"/>
            <a:ext cx="3509033" cy="4191000"/>
          </a:xfrm>
          <a:prstGeom prst="rect">
            <a:avLst/>
          </a:prstGeom>
          <a:noFill/>
          <a:ln w="9525">
            <a:noFill/>
            <a:miter lim="800000"/>
            <a:headEnd/>
            <a:tailEnd/>
          </a:ln>
          <a:effectLst/>
        </p:spPr>
      </p:pic>
      <p:sp>
        <p:nvSpPr>
          <p:cNvPr id="8" name="TextBox 7"/>
          <p:cNvSpPr txBox="1"/>
          <p:nvPr/>
        </p:nvSpPr>
        <p:spPr>
          <a:xfrm>
            <a:off x="2286000" y="1447800"/>
            <a:ext cx="1716111" cy="369332"/>
          </a:xfrm>
          <a:prstGeom prst="rect">
            <a:avLst/>
          </a:prstGeom>
          <a:noFill/>
        </p:spPr>
        <p:txBody>
          <a:bodyPr wrap="none" rtlCol="0">
            <a:spAutoFit/>
          </a:bodyPr>
          <a:lstStyle/>
          <a:p>
            <a:r>
              <a:rPr lang="en-US" dirty="0" smtClean="0"/>
              <a:t>STM lithography</a:t>
            </a:r>
            <a:endParaRPr lang="ru-RU" dirty="0"/>
          </a:p>
        </p:txBody>
      </p:sp>
      <p:sp>
        <p:nvSpPr>
          <p:cNvPr id="11" name="Заголовок 1"/>
          <p:cNvSpPr>
            <a:spLocks noGrp="1"/>
          </p:cNvSpPr>
          <p:nvPr>
            <p:ph type="title"/>
          </p:nvPr>
        </p:nvSpPr>
        <p:spPr>
          <a:xfrm>
            <a:off x="304800" y="685800"/>
            <a:ext cx="1752600" cy="457200"/>
          </a:xfrm>
        </p:spPr>
        <p:txBody>
          <a:bodyPr>
            <a:normAutofit/>
          </a:bodyPr>
          <a:lstStyle/>
          <a:p>
            <a:pPr algn="l"/>
            <a:r>
              <a:rPr lang="en-US" sz="1800" dirty="0" smtClean="0">
                <a:latin typeface="Times New Roman" pitchFamily="18" charset="0"/>
                <a:cs typeface="Times New Roman" pitchFamily="18" charset="0"/>
              </a:rPr>
              <a:t>Experiments:</a:t>
            </a:r>
            <a:endParaRPr lang="ru-RU" sz="1800" dirty="0">
              <a:latin typeface="Times New Roman" pitchFamily="18" charset="0"/>
              <a:cs typeface="Times New Roman" pitchFamily="18" charset="0"/>
            </a:endParaRPr>
          </a:p>
        </p:txBody>
      </p:sp>
      <p:sp>
        <p:nvSpPr>
          <p:cNvPr id="9" name="TextBox 8"/>
          <p:cNvSpPr txBox="1"/>
          <p:nvPr/>
        </p:nvSpPr>
        <p:spPr>
          <a:xfrm>
            <a:off x="7620000" y="457200"/>
            <a:ext cx="301686" cy="369332"/>
          </a:xfrm>
          <a:prstGeom prst="rect">
            <a:avLst/>
          </a:prstGeom>
          <a:noFill/>
        </p:spPr>
        <p:txBody>
          <a:bodyPr wrap="none" rtlCol="0">
            <a:spAutoFit/>
          </a:bodyPr>
          <a:lstStyle/>
          <a:p>
            <a:r>
              <a:rPr lang="en-US" dirty="0" smtClean="0"/>
              <a:t>5</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22244" t="12334" r="26569" b="8567"/>
          <a:stretch>
            <a:fillRect/>
          </a:stretch>
        </p:blipFill>
        <p:spPr bwMode="auto">
          <a:xfrm>
            <a:off x="914400" y="152400"/>
            <a:ext cx="7290014" cy="6336704"/>
          </a:xfrm>
          <a:prstGeom prst="rect">
            <a:avLst/>
          </a:prstGeom>
          <a:noFill/>
          <a:ln w="9525">
            <a:noFill/>
            <a:miter lim="800000"/>
            <a:headEnd/>
            <a:tailEnd/>
          </a:ln>
        </p:spPr>
      </p:pic>
      <p:sp>
        <p:nvSpPr>
          <p:cNvPr id="3" name="TextBox 2"/>
          <p:cNvSpPr txBox="1"/>
          <p:nvPr/>
        </p:nvSpPr>
        <p:spPr>
          <a:xfrm>
            <a:off x="7620000" y="457200"/>
            <a:ext cx="301686" cy="369332"/>
          </a:xfrm>
          <a:prstGeom prst="rect">
            <a:avLst/>
          </a:prstGeom>
          <a:noFill/>
        </p:spPr>
        <p:txBody>
          <a:bodyPr wrap="none" rtlCol="0">
            <a:spAutoFit/>
          </a:bodyPr>
          <a:lstStyle/>
          <a:p>
            <a:r>
              <a:rPr lang="en-US" dirty="0" smtClean="0"/>
              <a:t>6</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YandexDisk\Скриншоты\2015-02-09 18-26-31 Скриншот экрана.png"/>
          <p:cNvPicPr>
            <a:picLocks noChangeAspect="1" noChangeArrowheads="1"/>
          </p:cNvPicPr>
          <p:nvPr/>
        </p:nvPicPr>
        <p:blipFill>
          <a:blip r:embed="rId2" cstate="print"/>
          <a:srcRect/>
          <a:stretch>
            <a:fillRect/>
          </a:stretch>
        </p:blipFill>
        <p:spPr bwMode="auto">
          <a:xfrm>
            <a:off x="179512" y="476672"/>
            <a:ext cx="5170054" cy="2592288"/>
          </a:xfrm>
          <a:prstGeom prst="rect">
            <a:avLst/>
          </a:prstGeom>
          <a:noFill/>
        </p:spPr>
      </p:pic>
      <p:pic>
        <p:nvPicPr>
          <p:cNvPr id="26627" name="Picture 3" descr="C:\Users\user\YandexDisk\Скриншоты\2015-02-09 18-27-39 Скриншот экрана.png"/>
          <p:cNvPicPr>
            <a:picLocks noChangeAspect="1" noChangeArrowheads="1"/>
          </p:cNvPicPr>
          <p:nvPr/>
        </p:nvPicPr>
        <p:blipFill>
          <a:blip r:embed="rId3" cstate="print"/>
          <a:srcRect t="4830" b="56533"/>
          <a:stretch>
            <a:fillRect/>
          </a:stretch>
        </p:blipFill>
        <p:spPr bwMode="auto">
          <a:xfrm>
            <a:off x="5121012" y="548680"/>
            <a:ext cx="4022988" cy="2304256"/>
          </a:xfrm>
          <a:prstGeom prst="rect">
            <a:avLst/>
          </a:prstGeom>
          <a:noFill/>
        </p:spPr>
      </p:pic>
      <p:pic>
        <p:nvPicPr>
          <p:cNvPr id="26628" name="Picture 4" descr="C:\Users\user\YandexDisk\Скриншоты\2015-02-09 18-27-39 Скриншот экрана.png"/>
          <p:cNvPicPr>
            <a:picLocks noChangeAspect="1" noChangeArrowheads="1"/>
          </p:cNvPicPr>
          <p:nvPr/>
        </p:nvPicPr>
        <p:blipFill>
          <a:blip r:embed="rId3" cstate="print"/>
          <a:srcRect t="60500"/>
          <a:stretch>
            <a:fillRect/>
          </a:stretch>
        </p:blipFill>
        <p:spPr bwMode="auto">
          <a:xfrm>
            <a:off x="1219200" y="3886200"/>
            <a:ext cx="4626213" cy="2708920"/>
          </a:xfrm>
          <a:prstGeom prst="rect">
            <a:avLst/>
          </a:prstGeom>
          <a:noFill/>
        </p:spPr>
      </p:pic>
      <p:sp>
        <p:nvSpPr>
          <p:cNvPr id="6" name="TextBox 5"/>
          <p:cNvSpPr txBox="1"/>
          <p:nvPr/>
        </p:nvSpPr>
        <p:spPr>
          <a:xfrm>
            <a:off x="539552" y="116632"/>
            <a:ext cx="3546227" cy="369332"/>
          </a:xfrm>
          <a:prstGeom prst="rect">
            <a:avLst/>
          </a:prstGeom>
          <a:noFill/>
        </p:spPr>
        <p:txBody>
          <a:bodyPr wrap="none" rtlCol="0">
            <a:spAutoFit/>
          </a:bodyPr>
          <a:lstStyle/>
          <a:p>
            <a:r>
              <a:rPr lang="en-US" dirty="0" smtClean="0"/>
              <a:t>Energy spectrum for bulk </a:t>
            </a:r>
            <a:r>
              <a:rPr lang="en-US" dirty="0" err="1" smtClean="0"/>
              <a:t>graphene</a:t>
            </a:r>
            <a:r>
              <a:rPr lang="en-US" dirty="0" smtClean="0"/>
              <a:t>:</a:t>
            </a:r>
            <a:endParaRPr lang="ru-RU" dirty="0"/>
          </a:p>
        </p:txBody>
      </p:sp>
      <p:sp>
        <p:nvSpPr>
          <p:cNvPr id="7" name="TextBox 6"/>
          <p:cNvSpPr txBox="1"/>
          <p:nvPr/>
        </p:nvSpPr>
        <p:spPr>
          <a:xfrm>
            <a:off x="5940152" y="116632"/>
            <a:ext cx="2731838" cy="369332"/>
          </a:xfrm>
          <a:prstGeom prst="rect">
            <a:avLst/>
          </a:prstGeom>
          <a:noFill/>
        </p:spPr>
        <p:txBody>
          <a:bodyPr wrap="none" rtlCol="0">
            <a:spAutoFit/>
          </a:bodyPr>
          <a:lstStyle/>
          <a:p>
            <a:r>
              <a:rPr lang="ru-RU" dirty="0" smtClean="0"/>
              <a:t> </a:t>
            </a:r>
            <a:r>
              <a:rPr lang="en-US" dirty="0" smtClean="0"/>
              <a:t>«armchair»</a:t>
            </a:r>
            <a:r>
              <a:rPr lang="en-US" dirty="0"/>
              <a:t> </a:t>
            </a:r>
            <a:r>
              <a:rPr lang="en-US" dirty="0" smtClean="0"/>
              <a:t>ribbon</a:t>
            </a:r>
            <a:r>
              <a:rPr lang="ru-RU" dirty="0" smtClean="0"/>
              <a:t>,</a:t>
            </a:r>
            <a:r>
              <a:rPr lang="en-US" dirty="0" smtClean="0"/>
              <a:t> M-</a:t>
            </a:r>
            <a:r>
              <a:rPr lang="ru-RU" dirty="0" smtClean="0"/>
              <a:t>Г</a:t>
            </a:r>
            <a:r>
              <a:rPr lang="en-US" dirty="0" smtClean="0"/>
              <a:t>-M</a:t>
            </a:r>
          </a:p>
        </p:txBody>
      </p:sp>
      <p:sp>
        <p:nvSpPr>
          <p:cNvPr id="8" name="TextBox 7"/>
          <p:cNvSpPr txBox="1"/>
          <p:nvPr/>
        </p:nvSpPr>
        <p:spPr>
          <a:xfrm>
            <a:off x="1795264" y="3310136"/>
            <a:ext cx="2370521" cy="369332"/>
          </a:xfrm>
          <a:prstGeom prst="rect">
            <a:avLst/>
          </a:prstGeom>
          <a:noFill/>
        </p:spPr>
        <p:txBody>
          <a:bodyPr wrap="none" rtlCol="0">
            <a:spAutoFit/>
          </a:bodyPr>
          <a:lstStyle/>
          <a:p>
            <a:r>
              <a:rPr lang="ru-RU" dirty="0" smtClean="0"/>
              <a:t> </a:t>
            </a:r>
            <a:r>
              <a:rPr lang="en-US" dirty="0" smtClean="0"/>
              <a:t>«</a:t>
            </a:r>
            <a:r>
              <a:rPr lang="en-US" dirty="0" err="1" smtClean="0"/>
              <a:t>zig-zag</a:t>
            </a:r>
            <a:r>
              <a:rPr lang="en-US" dirty="0" smtClean="0"/>
              <a:t>» ribbon</a:t>
            </a:r>
            <a:r>
              <a:rPr lang="ru-RU" dirty="0" smtClean="0"/>
              <a:t>, </a:t>
            </a:r>
            <a:r>
              <a:rPr lang="en-US" dirty="0" smtClean="0"/>
              <a:t>K-</a:t>
            </a:r>
            <a:r>
              <a:rPr lang="ru-RU" dirty="0" smtClean="0"/>
              <a:t>Г</a:t>
            </a:r>
            <a:r>
              <a:rPr lang="en-US" dirty="0" smtClean="0"/>
              <a:t>-K</a:t>
            </a:r>
            <a:endParaRPr lang="ru-RU" dirty="0"/>
          </a:p>
        </p:txBody>
      </p:sp>
      <p:sp>
        <p:nvSpPr>
          <p:cNvPr id="11" name="TextBox 10"/>
          <p:cNvSpPr txBox="1"/>
          <p:nvPr/>
        </p:nvSpPr>
        <p:spPr>
          <a:xfrm>
            <a:off x="6096000" y="4114800"/>
            <a:ext cx="2895600" cy="2031325"/>
          </a:xfrm>
          <a:prstGeom prst="rect">
            <a:avLst/>
          </a:prstGeom>
          <a:noFill/>
        </p:spPr>
        <p:txBody>
          <a:bodyPr wrap="square" rtlCol="0">
            <a:spAutoFit/>
          </a:bodyPr>
          <a:lstStyle/>
          <a:p>
            <a:r>
              <a:rPr lang="en-US" dirty="0" smtClean="0"/>
              <a:t>The edge states are topologically protected in the sense that their existence is based on a topological property and remain robust to weak external perturbations.</a:t>
            </a:r>
            <a:endParaRPr lang="ru-RU" dirty="0">
              <a:solidFill>
                <a:schemeClr val="bg2">
                  <a:lumMod val="25000"/>
                </a:schemeClr>
              </a:solidFill>
            </a:endParaRPr>
          </a:p>
        </p:txBody>
      </p:sp>
      <p:sp>
        <p:nvSpPr>
          <p:cNvPr id="9" name="TextBox 8"/>
          <p:cNvSpPr txBox="1"/>
          <p:nvPr/>
        </p:nvSpPr>
        <p:spPr>
          <a:xfrm>
            <a:off x="8686800" y="76200"/>
            <a:ext cx="301686" cy="369332"/>
          </a:xfrm>
          <a:prstGeom prst="rect">
            <a:avLst/>
          </a:prstGeom>
          <a:noFill/>
        </p:spPr>
        <p:txBody>
          <a:bodyPr wrap="none" rtlCol="0">
            <a:spAutoFit/>
          </a:bodyPr>
          <a:lstStyle/>
          <a:p>
            <a:r>
              <a:rPr lang="en-US" dirty="0" smtClean="0"/>
              <a:t>7</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YandexDisk\Скриншоты\2014-02-24 15-53-08 Скриншот экрана.png"/>
          <p:cNvPicPr>
            <a:picLocks noChangeAspect="1" noChangeArrowheads="1"/>
          </p:cNvPicPr>
          <p:nvPr/>
        </p:nvPicPr>
        <p:blipFill>
          <a:blip r:embed="rId2" cstate="print"/>
          <a:srcRect/>
          <a:stretch>
            <a:fillRect/>
          </a:stretch>
        </p:blipFill>
        <p:spPr bwMode="auto">
          <a:xfrm>
            <a:off x="4644008" y="260648"/>
            <a:ext cx="3546747" cy="2016224"/>
          </a:xfrm>
          <a:prstGeom prst="rect">
            <a:avLst/>
          </a:prstGeom>
          <a:noFill/>
        </p:spPr>
      </p:pic>
      <p:pic>
        <p:nvPicPr>
          <p:cNvPr id="3" name="Picture 4" descr="C:\Users\user\YandexDisk\Скриншоты\2014-02-24 15-12-01 Скриншот экрана.png"/>
          <p:cNvPicPr>
            <a:picLocks noChangeAspect="1" noChangeArrowheads="1"/>
          </p:cNvPicPr>
          <p:nvPr/>
        </p:nvPicPr>
        <p:blipFill>
          <a:blip r:embed="rId3" cstate="print"/>
          <a:srcRect/>
          <a:stretch>
            <a:fillRect/>
          </a:stretch>
        </p:blipFill>
        <p:spPr bwMode="auto">
          <a:xfrm>
            <a:off x="107504" y="188640"/>
            <a:ext cx="4542264" cy="1731801"/>
          </a:xfrm>
          <a:prstGeom prst="rect">
            <a:avLst/>
          </a:prstGeom>
          <a:noFill/>
        </p:spPr>
      </p:pic>
      <p:pic>
        <p:nvPicPr>
          <p:cNvPr id="6" name="Picture 3" descr="C:\Users\user\YandexDisk\Скриншоты\2014-02-24 15-55-05 Скриншот экрана.png"/>
          <p:cNvPicPr>
            <a:picLocks noChangeAspect="1" noChangeArrowheads="1"/>
          </p:cNvPicPr>
          <p:nvPr/>
        </p:nvPicPr>
        <p:blipFill>
          <a:blip r:embed="rId4" cstate="print"/>
          <a:srcRect/>
          <a:stretch>
            <a:fillRect/>
          </a:stretch>
        </p:blipFill>
        <p:spPr bwMode="auto">
          <a:xfrm>
            <a:off x="395536" y="2060848"/>
            <a:ext cx="4608512" cy="2291618"/>
          </a:xfrm>
          <a:prstGeom prst="rect">
            <a:avLst/>
          </a:prstGeom>
          <a:noFill/>
        </p:spPr>
      </p:pic>
      <p:pic>
        <p:nvPicPr>
          <p:cNvPr id="8" name="Picture 8" descr="C:\Users\user\YandexDisk\Скриншоты\2014-02-24 15-26-17 Скриншот экрана.png"/>
          <p:cNvPicPr>
            <a:picLocks noChangeAspect="1" noChangeArrowheads="1"/>
          </p:cNvPicPr>
          <p:nvPr/>
        </p:nvPicPr>
        <p:blipFill>
          <a:blip r:embed="rId5" cstate="print"/>
          <a:srcRect/>
          <a:stretch>
            <a:fillRect/>
          </a:stretch>
        </p:blipFill>
        <p:spPr bwMode="auto">
          <a:xfrm>
            <a:off x="5508104" y="2996952"/>
            <a:ext cx="2263155" cy="393312"/>
          </a:xfrm>
          <a:prstGeom prst="rect">
            <a:avLst/>
          </a:prstGeom>
          <a:noFill/>
        </p:spPr>
      </p:pic>
      <p:pic>
        <p:nvPicPr>
          <p:cNvPr id="5125" name="Picture 5" descr="C:\Users\user\YandexDisk\Скриншоты\2014-02-24 18-46-10 Скриншот экрана.png"/>
          <p:cNvPicPr>
            <a:picLocks noChangeAspect="1" noChangeArrowheads="1"/>
          </p:cNvPicPr>
          <p:nvPr/>
        </p:nvPicPr>
        <p:blipFill>
          <a:blip r:embed="rId6" cstate="print"/>
          <a:srcRect/>
          <a:stretch>
            <a:fillRect/>
          </a:stretch>
        </p:blipFill>
        <p:spPr bwMode="auto">
          <a:xfrm>
            <a:off x="395536" y="4365104"/>
            <a:ext cx="4793982" cy="1728192"/>
          </a:xfrm>
          <a:prstGeom prst="rect">
            <a:avLst/>
          </a:prstGeom>
          <a:noFill/>
        </p:spPr>
      </p:pic>
      <p:sp>
        <p:nvSpPr>
          <p:cNvPr id="13" name="TextBox 12"/>
          <p:cNvSpPr txBox="1"/>
          <p:nvPr/>
        </p:nvSpPr>
        <p:spPr>
          <a:xfrm>
            <a:off x="5364088" y="5301208"/>
            <a:ext cx="3071097" cy="1015663"/>
          </a:xfrm>
          <a:prstGeom prst="rect">
            <a:avLst/>
          </a:prstGeom>
          <a:noFill/>
        </p:spPr>
        <p:txBody>
          <a:bodyPr wrap="none" rtlCol="0">
            <a:spAutoFit/>
          </a:bodyPr>
          <a:lstStyle/>
          <a:p>
            <a:r>
              <a:rPr lang="en-US" sz="1200" i="1" dirty="0" smtClean="0"/>
              <a:t>DOS for bulk </a:t>
            </a:r>
            <a:r>
              <a:rPr lang="en-US" sz="1200" i="1" dirty="0" err="1" smtClean="0"/>
              <a:t>graphene</a:t>
            </a:r>
            <a:r>
              <a:rPr lang="en-US" sz="1200" i="1" dirty="0" smtClean="0"/>
              <a:t>.</a:t>
            </a:r>
            <a:endParaRPr lang="ru-RU" sz="1200" i="1" dirty="0" smtClean="0"/>
          </a:p>
          <a:p>
            <a:r>
              <a:rPr lang="en-US" sz="1200" dirty="0" smtClean="0"/>
              <a:t>Rev</a:t>
            </a:r>
            <a:r>
              <a:rPr lang="en-US" sz="1200" dirty="0"/>
              <a:t>. Mod. Phys. </a:t>
            </a:r>
            <a:r>
              <a:rPr lang="en-US" sz="1200" b="1" dirty="0"/>
              <a:t>81</a:t>
            </a:r>
            <a:r>
              <a:rPr lang="en-US" sz="1200" dirty="0"/>
              <a:t>, 109 </a:t>
            </a:r>
            <a:r>
              <a:rPr lang="ru-RU" sz="1200" dirty="0" smtClean="0"/>
              <a:t>(</a:t>
            </a:r>
            <a:r>
              <a:rPr lang="en-US" sz="1200" dirty="0" smtClean="0"/>
              <a:t>2009</a:t>
            </a:r>
            <a:r>
              <a:rPr lang="ru-RU" sz="1200" dirty="0" smtClean="0"/>
              <a:t>)</a:t>
            </a:r>
            <a:endParaRPr lang="en-US" sz="1200" dirty="0"/>
          </a:p>
          <a:p>
            <a:pPr marL="342900" indent="-342900"/>
            <a:r>
              <a:rPr lang="en-US" sz="1200" dirty="0" smtClean="0"/>
              <a:t>H</a:t>
            </a:r>
            <a:r>
              <a:rPr lang="en-US" sz="1200" dirty="0"/>
              <a:t>. Castro </a:t>
            </a:r>
            <a:r>
              <a:rPr lang="en-US" sz="1200" dirty="0" err="1"/>
              <a:t>Neto</a:t>
            </a:r>
            <a:r>
              <a:rPr lang="en-US" sz="1200" dirty="0"/>
              <a:t>, F. Guinea, </a:t>
            </a:r>
            <a:endParaRPr lang="ru-RU" sz="1200" dirty="0" smtClean="0"/>
          </a:p>
          <a:p>
            <a:pPr marL="342900" indent="-342900"/>
            <a:r>
              <a:rPr lang="en-US" sz="1200" dirty="0" smtClean="0"/>
              <a:t>N</a:t>
            </a:r>
            <a:r>
              <a:rPr lang="en-US" sz="1200" dirty="0"/>
              <a:t>. M. R. Peres, K. S. </a:t>
            </a:r>
            <a:r>
              <a:rPr lang="en-US" sz="1200" dirty="0" err="1" smtClean="0"/>
              <a:t>Novoselov</a:t>
            </a:r>
            <a:r>
              <a:rPr lang="en-US" sz="1200" dirty="0" smtClean="0"/>
              <a:t>,</a:t>
            </a:r>
            <a:r>
              <a:rPr lang="ru-RU" sz="1200" dirty="0"/>
              <a:t> </a:t>
            </a:r>
            <a:r>
              <a:rPr lang="en-US" sz="1200" dirty="0" smtClean="0"/>
              <a:t>and </a:t>
            </a:r>
            <a:r>
              <a:rPr lang="en-US" sz="1200" dirty="0"/>
              <a:t>A. K. </a:t>
            </a:r>
            <a:r>
              <a:rPr lang="en-US" sz="1200" dirty="0" err="1"/>
              <a:t>Geim</a:t>
            </a:r>
            <a:endParaRPr lang="en-US" sz="1200" dirty="0"/>
          </a:p>
          <a:p>
            <a:endParaRPr lang="ru-RU" sz="1200" dirty="0"/>
          </a:p>
        </p:txBody>
      </p:sp>
      <p:cxnSp>
        <p:nvCxnSpPr>
          <p:cNvPr id="15" name="Прямая со стрелкой 14"/>
          <p:cNvCxnSpPr/>
          <p:nvPr/>
        </p:nvCxnSpPr>
        <p:spPr>
          <a:xfrm>
            <a:off x="5076056" y="5013176"/>
            <a:ext cx="648072" cy="216024"/>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10600" y="152400"/>
            <a:ext cx="301686" cy="369332"/>
          </a:xfrm>
          <a:prstGeom prst="rect">
            <a:avLst/>
          </a:prstGeom>
          <a:noFill/>
        </p:spPr>
        <p:txBody>
          <a:bodyPr wrap="none" rtlCol="0">
            <a:spAutoFit/>
          </a:bodyPr>
          <a:lstStyle/>
          <a:p>
            <a:r>
              <a:rPr lang="en-US" dirty="0" smtClean="0"/>
              <a:t>8</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YandexDisk\Скриншоты\2014-02-24 17-29-25 Скриншот экрана.png"/>
          <p:cNvPicPr>
            <a:picLocks noChangeAspect="1" noChangeArrowheads="1"/>
          </p:cNvPicPr>
          <p:nvPr/>
        </p:nvPicPr>
        <p:blipFill>
          <a:blip r:embed="rId2" cstate="print"/>
          <a:srcRect/>
          <a:stretch>
            <a:fillRect/>
          </a:stretch>
        </p:blipFill>
        <p:spPr bwMode="auto">
          <a:xfrm>
            <a:off x="4495800" y="76200"/>
            <a:ext cx="4648200" cy="5715000"/>
          </a:xfrm>
          <a:prstGeom prst="rect">
            <a:avLst/>
          </a:prstGeom>
          <a:noFill/>
        </p:spPr>
      </p:pic>
      <p:pic>
        <p:nvPicPr>
          <p:cNvPr id="23554" name="Picture 2"/>
          <p:cNvPicPr>
            <a:picLocks noChangeAspect="1" noChangeArrowheads="1"/>
          </p:cNvPicPr>
          <p:nvPr/>
        </p:nvPicPr>
        <p:blipFill>
          <a:blip r:embed="rId3" cstate="print"/>
          <a:srcRect/>
          <a:stretch>
            <a:fillRect/>
          </a:stretch>
        </p:blipFill>
        <p:spPr bwMode="auto">
          <a:xfrm>
            <a:off x="0" y="4419600"/>
            <a:ext cx="4690894" cy="1527520"/>
          </a:xfrm>
          <a:prstGeom prst="rect">
            <a:avLst/>
          </a:prstGeom>
          <a:noFill/>
          <a:ln w="9525">
            <a:noFill/>
            <a:miter lim="800000"/>
            <a:headEnd/>
            <a:tailEnd/>
          </a:ln>
          <a:effectLst/>
        </p:spPr>
      </p:pic>
      <p:pic>
        <p:nvPicPr>
          <p:cNvPr id="10242" name="Picture 2" descr="Figure"/>
          <p:cNvPicPr>
            <a:picLocks noChangeAspect="1" noChangeArrowheads="1"/>
          </p:cNvPicPr>
          <p:nvPr/>
        </p:nvPicPr>
        <p:blipFill>
          <a:blip r:embed="rId4" cstate="print"/>
          <a:srcRect/>
          <a:stretch>
            <a:fillRect/>
          </a:stretch>
        </p:blipFill>
        <p:spPr bwMode="auto">
          <a:xfrm>
            <a:off x="0" y="457200"/>
            <a:ext cx="4305300" cy="3349523"/>
          </a:xfrm>
          <a:prstGeom prst="rect">
            <a:avLst/>
          </a:prstGeom>
          <a:noFill/>
        </p:spPr>
      </p:pic>
      <p:sp>
        <p:nvSpPr>
          <p:cNvPr id="5" name="TextBox 4"/>
          <p:cNvSpPr txBox="1"/>
          <p:nvPr/>
        </p:nvSpPr>
        <p:spPr>
          <a:xfrm>
            <a:off x="152400" y="76200"/>
            <a:ext cx="301686" cy="369332"/>
          </a:xfrm>
          <a:prstGeom prst="rect">
            <a:avLst/>
          </a:prstGeom>
          <a:noFill/>
        </p:spPr>
        <p:txBody>
          <a:bodyPr wrap="none" rtlCol="0">
            <a:spAutoFit/>
          </a:bodyPr>
          <a:lstStyle/>
          <a:p>
            <a:r>
              <a:rPr lang="en-US" dirty="0" smtClean="0"/>
              <a:t>9</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562</Words>
  <Application>Microsoft Office PowerPoint</Application>
  <PresentationFormat>Экран (4:3)</PresentationFormat>
  <Paragraphs>72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Theme</vt:lpstr>
      <vt:lpstr>Planar graphene tunnel field-effect transistor: effect of edge vacancies on  performance.</vt:lpstr>
      <vt:lpstr>Слайд 2</vt:lpstr>
      <vt:lpstr>Слайд 3</vt:lpstr>
      <vt:lpstr>Experiments:</vt:lpstr>
      <vt:lpstr>Experiments:</vt:lpstr>
      <vt:lpstr>Слайд 6</vt:lpstr>
      <vt:lpstr>Слайд 7</vt:lpstr>
      <vt:lpstr>Слайд 8</vt:lpstr>
      <vt:lpstr>Слайд 9</vt:lpstr>
      <vt:lpstr>Слайд 10</vt:lpstr>
      <vt:lpstr>Effect of edge vacancies on performance of planar graphene tunnel field-effect transistor</vt:lpstr>
      <vt:lpstr>Слайд 12</vt:lpstr>
      <vt:lpstr>Слайд 13</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Плоский туннельный  полевой транзистор на основе графена</dc:title>
  <dc:creator>katkov</dc:creator>
  <cp:lastModifiedBy>ssb</cp:lastModifiedBy>
  <cp:revision>53</cp:revision>
  <dcterms:created xsi:type="dcterms:W3CDTF">2017-08-01T12:16:12Z</dcterms:created>
  <dcterms:modified xsi:type="dcterms:W3CDTF">2018-01-22T11:00:19Z</dcterms:modified>
</cp:coreProperties>
</file>